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Lst>
  <p:notesMasterIdLst>
    <p:notesMasterId r:id="rId41"/>
  </p:notesMasterIdLst>
  <p:sldIdLst>
    <p:sldId id="461" r:id="rId4"/>
    <p:sldId id="454" r:id="rId5"/>
    <p:sldId id="1079" r:id="rId6"/>
    <p:sldId id="1081" r:id="rId7"/>
    <p:sldId id="1111" r:id="rId8"/>
    <p:sldId id="1097" r:id="rId9"/>
    <p:sldId id="1118" r:id="rId10"/>
    <p:sldId id="1115" r:id="rId11"/>
    <p:sldId id="1119" r:id="rId12"/>
    <p:sldId id="1058" r:id="rId13"/>
    <p:sldId id="963" r:id="rId14"/>
    <p:sldId id="1096" r:id="rId15"/>
    <p:sldId id="1036" r:id="rId16"/>
    <p:sldId id="1085" r:id="rId17"/>
    <p:sldId id="1101" r:id="rId18"/>
    <p:sldId id="463" r:id="rId19"/>
    <p:sldId id="1113" r:id="rId20"/>
    <p:sldId id="1092" r:id="rId21"/>
    <p:sldId id="1102" r:id="rId22"/>
    <p:sldId id="1010" r:id="rId23"/>
    <p:sldId id="1013" r:id="rId24"/>
    <p:sldId id="1103" r:id="rId25"/>
    <p:sldId id="1105" r:id="rId26"/>
    <p:sldId id="1104" r:id="rId27"/>
    <p:sldId id="1106" r:id="rId28"/>
    <p:sldId id="1107" r:id="rId29"/>
    <p:sldId id="1108" r:id="rId30"/>
    <p:sldId id="1109" r:id="rId31"/>
    <p:sldId id="458" r:id="rId32"/>
    <p:sldId id="1110" r:id="rId33"/>
    <p:sldId id="397" r:id="rId34"/>
    <p:sldId id="435" r:id="rId35"/>
    <p:sldId id="456" r:id="rId36"/>
    <p:sldId id="455" r:id="rId37"/>
    <p:sldId id="445" r:id="rId38"/>
    <p:sldId id="422" r:id="rId39"/>
    <p:sldId id="436" r:id="rId40"/>
  </p:sldIdLst>
  <p:sldSz cx="12192000" cy="6858000"/>
  <p:notesSz cx="6888163" cy="100203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317" userDrawn="1">
          <p15:clr>
            <a:srgbClr val="A4A3A4"/>
          </p15:clr>
        </p15:guide>
        <p15:guide id="2" pos="216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s" initials="M" lastIdx="1" clrIdx="0">
    <p:extLst>
      <p:ext uri="{19B8F6BF-5375-455C-9EA6-DF929625EA0E}">
        <p15:presenceInfo xmlns:p15="http://schemas.microsoft.com/office/powerpoint/2012/main" userId="S::Mats.Wennberg@apoteket.se::bd003457-af11-4fce-8408-3f61aca179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71EB37-D248-4908-89AD-F58CCBCCCA05}" v="9" dt="2022-05-17T13:07:36.8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84" autoAdjust="0"/>
  </p:normalViewPr>
  <p:slideViewPr>
    <p:cSldViewPr snapToGrid="0">
      <p:cViewPr varScale="1">
        <p:scale>
          <a:sx n="59" d="100"/>
          <a:sy n="59" d="100"/>
        </p:scale>
        <p:origin x="1589" y="7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p:scale>
          <a:sx n="150" d="100"/>
          <a:sy n="150" d="100"/>
        </p:scale>
        <p:origin x="536" y="-216"/>
      </p:cViewPr>
      <p:guideLst>
        <p:guide orient="horz" pos="3317"/>
        <p:guide pos="216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hyperlink" Target="http://www.kollpalakemedel.se/"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www.kollpalakemedel.s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7B8D61-83C1-4F19-99C3-35F7F960BCA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EF5E3E3-C714-40FF-9F76-4780A544EC68}">
      <dgm:prSet/>
      <dgm:spPr>
        <a:solidFill>
          <a:schemeClr val="accent5">
            <a:lumMod val="60000"/>
            <a:lumOff val="40000"/>
          </a:schemeClr>
        </a:solidFill>
        <a:ln>
          <a:solidFill>
            <a:srgbClr val="00B0F0"/>
          </a:solidFill>
        </a:ln>
      </dgm:spPr>
      <dgm:t>
        <a:bodyPr/>
        <a:lstStyle/>
        <a:p>
          <a:r>
            <a:rPr lang="sv-SE" noProof="0" dirty="0">
              <a:solidFill>
                <a:schemeClr val="tx1"/>
              </a:solidFill>
            </a:rPr>
            <a:t>Projektet drivs gemensamt av SPF Seniorerna, PRO och SKPF Pensionärerna och Apoteket AB i syfte att förbättra läkemedelsanvändningen hos seniorer</a:t>
          </a:r>
        </a:p>
      </dgm:t>
    </dgm:pt>
    <dgm:pt modelId="{28176D71-FE77-42F1-87D0-4E62270CF7E5}" type="parTrans" cxnId="{CE241298-B0E3-47A6-A63D-835C9D7B3166}">
      <dgm:prSet/>
      <dgm:spPr/>
      <dgm:t>
        <a:bodyPr/>
        <a:lstStyle/>
        <a:p>
          <a:endParaRPr lang="en-US"/>
        </a:p>
      </dgm:t>
    </dgm:pt>
    <dgm:pt modelId="{35480588-A415-4647-BF7B-4B0DB3E047A4}" type="sibTrans" cxnId="{CE241298-B0E3-47A6-A63D-835C9D7B3166}">
      <dgm:prSet/>
      <dgm:spPr/>
      <dgm:t>
        <a:bodyPr/>
        <a:lstStyle/>
        <a:p>
          <a:endParaRPr lang="en-US"/>
        </a:p>
      </dgm:t>
    </dgm:pt>
    <dgm:pt modelId="{17FCBA03-6059-44DF-87C4-445FFEBC4DEC}">
      <dgm:prSet/>
      <dgm:spPr>
        <a:solidFill>
          <a:schemeClr val="accent5">
            <a:lumMod val="60000"/>
            <a:lumOff val="40000"/>
          </a:schemeClr>
        </a:solidFill>
      </dgm:spPr>
      <dgm:t>
        <a:bodyPr/>
        <a:lstStyle/>
        <a:p>
          <a:r>
            <a:rPr lang="sv-SE" noProof="0" dirty="0">
              <a:solidFill>
                <a:schemeClr val="tx1"/>
              </a:solidFill>
            </a:rPr>
            <a:t>På </a:t>
          </a:r>
          <a:r>
            <a:rPr lang="sv-SE" noProof="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www.kollpalakemedel.se</a:t>
          </a:r>
          <a:r>
            <a:rPr lang="sv-SE" noProof="0" dirty="0">
              <a:solidFill>
                <a:schemeClr val="tx1"/>
              </a:solidFill>
            </a:rPr>
            <a:t> finns information om vad vi gör, utbildningar, statistik mm</a:t>
          </a:r>
        </a:p>
      </dgm:t>
    </dgm:pt>
    <dgm:pt modelId="{322F02EB-9E42-4ADC-9DB2-602670331CA9}" type="parTrans" cxnId="{62F3BFA6-4601-4459-9EB0-88CCD87D5F76}">
      <dgm:prSet/>
      <dgm:spPr/>
      <dgm:t>
        <a:bodyPr/>
        <a:lstStyle/>
        <a:p>
          <a:endParaRPr lang="sv-SE"/>
        </a:p>
      </dgm:t>
    </dgm:pt>
    <dgm:pt modelId="{3B86A0DC-8A50-4C7D-9E70-CDF42E144842}" type="sibTrans" cxnId="{62F3BFA6-4601-4459-9EB0-88CCD87D5F76}">
      <dgm:prSet/>
      <dgm:spPr/>
      <dgm:t>
        <a:bodyPr/>
        <a:lstStyle/>
        <a:p>
          <a:endParaRPr lang="sv-SE"/>
        </a:p>
      </dgm:t>
    </dgm:pt>
    <dgm:pt modelId="{DF2A9F3D-33E1-45C6-BDCC-DBC51065A958}" type="pres">
      <dgm:prSet presAssocID="{C37B8D61-83C1-4F19-99C3-35F7F960BCA4}" presName="linear" presStyleCnt="0">
        <dgm:presLayoutVars>
          <dgm:animLvl val="lvl"/>
          <dgm:resizeHandles val="exact"/>
        </dgm:presLayoutVars>
      </dgm:prSet>
      <dgm:spPr/>
    </dgm:pt>
    <dgm:pt modelId="{240CA3BD-6FDF-45AE-93FB-9399EE67BB54}" type="pres">
      <dgm:prSet presAssocID="{9EF5E3E3-C714-40FF-9F76-4780A544EC68}" presName="parentText" presStyleLbl="node1" presStyleIdx="0" presStyleCnt="2">
        <dgm:presLayoutVars>
          <dgm:chMax val="0"/>
          <dgm:bulletEnabled val="1"/>
        </dgm:presLayoutVars>
      </dgm:prSet>
      <dgm:spPr/>
    </dgm:pt>
    <dgm:pt modelId="{AD000BBA-CD01-480C-A818-CE486A330FA4}" type="pres">
      <dgm:prSet presAssocID="{35480588-A415-4647-BF7B-4B0DB3E047A4}" presName="spacer" presStyleCnt="0"/>
      <dgm:spPr/>
    </dgm:pt>
    <dgm:pt modelId="{2D3D89AC-D600-49D8-9C8B-B67FC68FBA2C}" type="pres">
      <dgm:prSet presAssocID="{17FCBA03-6059-44DF-87C4-445FFEBC4DEC}" presName="parentText" presStyleLbl="node1" presStyleIdx="1" presStyleCnt="2" custScaleY="54487">
        <dgm:presLayoutVars>
          <dgm:chMax val="0"/>
          <dgm:bulletEnabled val="1"/>
        </dgm:presLayoutVars>
      </dgm:prSet>
      <dgm:spPr/>
    </dgm:pt>
  </dgm:ptLst>
  <dgm:cxnLst>
    <dgm:cxn modelId="{63571A78-C500-4A12-82DF-6CE171A9BD3A}" type="presOf" srcId="{C37B8D61-83C1-4F19-99C3-35F7F960BCA4}" destId="{DF2A9F3D-33E1-45C6-BDCC-DBC51065A958}" srcOrd="0" destOrd="0" presId="urn:microsoft.com/office/officeart/2005/8/layout/vList2"/>
    <dgm:cxn modelId="{CE241298-B0E3-47A6-A63D-835C9D7B3166}" srcId="{C37B8D61-83C1-4F19-99C3-35F7F960BCA4}" destId="{9EF5E3E3-C714-40FF-9F76-4780A544EC68}" srcOrd="0" destOrd="0" parTransId="{28176D71-FE77-42F1-87D0-4E62270CF7E5}" sibTransId="{35480588-A415-4647-BF7B-4B0DB3E047A4}"/>
    <dgm:cxn modelId="{62F3BFA6-4601-4459-9EB0-88CCD87D5F76}" srcId="{C37B8D61-83C1-4F19-99C3-35F7F960BCA4}" destId="{17FCBA03-6059-44DF-87C4-445FFEBC4DEC}" srcOrd="1" destOrd="0" parTransId="{322F02EB-9E42-4ADC-9DB2-602670331CA9}" sibTransId="{3B86A0DC-8A50-4C7D-9E70-CDF42E144842}"/>
    <dgm:cxn modelId="{020BD8F1-4DD1-4C3C-8929-D15DE6BB3D85}" type="presOf" srcId="{17FCBA03-6059-44DF-87C4-445FFEBC4DEC}" destId="{2D3D89AC-D600-49D8-9C8B-B67FC68FBA2C}" srcOrd="0" destOrd="0" presId="urn:microsoft.com/office/officeart/2005/8/layout/vList2"/>
    <dgm:cxn modelId="{0A013BF3-AC8A-4145-86AF-AAF6404EC2D4}" type="presOf" srcId="{9EF5E3E3-C714-40FF-9F76-4780A544EC68}" destId="{240CA3BD-6FDF-45AE-93FB-9399EE67BB54}" srcOrd="0" destOrd="0" presId="urn:microsoft.com/office/officeart/2005/8/layout/vList2"/>
    <dgm:cxn modelId="{0927C77D-A2EE-4D1C-B0DD-9037995E38ED}" type="presParOf" srcId="{DF2A9F3D-33E1-45C6-BDCC-DBC51065A958}" destId="{240CA3BD-6FDF-45AE-93FB-9399EE67BB54}" srcOrd="0" destOrd="0" presId="urn:microsoft.com/office/officeart/2005/8/layout/vList2"/>
    <dgm:cxn modelId="{596DA7EE-9808-4483-A160-C77CD8CF9426}" type="presParOf" srcId="{DF2A9F3D-33E1-45C6-BDCC-DBC51065A958}" destId="{AD000BBA-CD01-480C-A818-CE486A330FA4}" srcOrd="1" destOrd="0" presId="urn:microsoft.com/office/officeart/2005/8/layout/vList2"/>
    <dgm:cxn modelId="{B1C625DA-2199-4571-B414-2C8B2DF48A33}" type="presParOf" srcId="{DF2A9F3D-33E1-45C6-BDCC-DBC51065A958}" destId="{2D3D89AC-D600-49D8-9C8B-B67FC68FBA2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CA3BD-6FDF-45AE-93FB-9399EE67BB54}">
      <dsp:nvSpPr>
        <dsp:cNvPr id="0" name=""/>
        <dsp:cNvSpPr/>
      </dsp:nvSpPr>
      <dsp:spPr>
        <a:xfrm>
          <a:off x="0" y="7103"/>
          <a:ext cx="6800273" cy="1855620"/>
        </a:xfrm>
        <a:prstGeom prst="roundRect">
          <a:avLst/>
        </a:prstGeom>
        <a:solidFill>
          <a:schemeClr val="accent5">
            <a:lumMod val="60000"/>
            <a:lumOff val="4000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sv-SE" sz="2500" kern="1200" noProof="0" dirty="0">
              <a:solidFill>
                <a:schemeClr val="tx1"/>
              </a:solidFill>
            </a:rPr>
            <a:t>Projektet drivs gemensamt av SPF Seniorerna, PRO och SKPF Pensionärerna och Apoteket AB i syfte att förbättra läkemedelsanvändningen hos seniorer</a:t>
          </a:r>
        </a:p>
      </dsp:txBody>
      <dsp:txXfrm>
        <a:off x="90584" y="97687"/>
        <a:ext cx="6619105" cy="1674452"/>
      </dsp:txXfrm>
    </dsp:sp>
    <dsp:sp modelId="{2D3D89AC-D600-49D8-9C8B-B67FC68FBA2C}">
      <dsp:nvSpPr>
        <dsp:cNvPr id="0" name=""/>
        <dsp:cNvSpPr/>
      </dsp:nvSpPr>
      <dsp:spPr>
        <a:xfrm>
          <a:off x="0" y="1937603"/>
          <a:ext cx="6800273" cy="1011071"/>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sv-SE" sz="2500" kern="1200" noProof="0" dirty="0">
              <a:solidFill>
                <a:schemeClr val="tx1"/>
              </a:solidFill>
            </a:rPr>
            <a:t>På </a:t>
          </a:r>
          <a:r>
            <a:rPr lang="sv-SE" sz="2500" kern="1200" noProof="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www.kollpalakemedel.se</a:t>
          </a:r>
          <a:r>
            <a:rPr lang="sv-SE" sz="2500" kern="1200" noProof="0" dirty="0">
              <a:solidFill>
                <a:schemeClr val="tx1"/>
              </a:solidFill>
            </a:rPr>
            <a:t> finns information om vad vi gör, utbildningar, statistik mm</a:t>
          </a:r>
        </a:p>
      </dsp:txBody>
      <dsp:txXfrm>
        <a:off x="49356" y="1986959"/>
        <a:ext cx="6701561" cy="91235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sv-SE"/>
          </a:p>
        </p:txBody>
      </p:sp>
      <p:sp>
        <p:nvSpPr>
          <p:cNvPr id="3" name="Platshållare för datum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FB456136-47FB-42D9-A3ED-30B754AD3380}" type="datetimeFigureOut">
              <a:rPr lang="sv-SE" smtClean="0"/>
              <a:t>2022-05-17</a:t>
            </a:fld>
            <a:endParaRPr lang="sv-SE"/>
          </a:p>
        </p:txBody>
      </p:sp>
      <p:sp>
        <p:nvSpPr>
          <p:cNvPr id="4" name="Platshållare för bildobjekt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sv-SE"/>
          </a:p>
        </p:txBody>
      </p:sp>
      <p:sp>
        <p:nvSpPr>
          <p:cNvPr id="5" name="Platshållare för anteckninga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sv-SE"/>
          </a:p>
        </p:txBody>
      </p:sp>
      <p:sp>
        <p:nvSpPr>
          <p:cNvPr id="7" name="Platshållare för bildnumm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4D784406-4C9B-4F20-9C78-ECC889A01354}" type="slidenum">
              <a:rPr lang="sv-SE" smtClean="0"/>
              <a:t>‹#›</a:t>
            </a:fld>
            <a:endParaRPr lang="sv-SE"/>
          </a:p>
        </p:txBody>
      </p:sp>
    </p:spTree>
    <p:extLst>
      <p:ext uri="{BB962C8B-B14F-4D97-AF65-F5344CB8AC3E}">
        <p14:creationId xmlns:p14="http://schemas.microsoft.com/office/powerpoint/2010/main" val="121279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ltLang="sv-SE" i="0" dirty="0"/>
          </a:p>
          <a:p>
            <a:pPr eaLnBrk="1" hangingPunct="1">
              <a:lnSpc>
                <a:spcPct val="90000"/>
              </a:lnSpc>
            </a:pPr>
            <a:r>
              <a:rPr lang="sv-SE" dirty="0"/>
              <a:t>Introduktion</a:t>
            </a:r>
          </a:p>
          <a:p>
            <a:endParaRPr lang="sv-SE" altLang="sv-SE" dirty="0"/>
          </a:p>
          <a:p>
            <a:r>
              <a:rPr lang="sv-SE" dirty="0"/>
              <a:t>Koll på läkemedel</a:t>
            </a:r>
          </a:p>
          <a:p>
            <a:r>
              <a:rPr lang="sv-SE" dirty="0"/>
              <a:t>Ett samarbete mellan PRO, SPF, SKPF och  Apoteket AB för en förbättrad läkemedelsanvändning</a:t>
            </a:r>
          </a:p>
          <a:p>
            <a:r>
              <a:rPr lang="sv-SE" dirty="0"/>
              <a:t>hos äldre.</a:t>
            </a:r>
          </a:p>
          <a:p>
            <a:endParaRPr lang="sv-SE" dirty="0"/>
          </a:p>
        </p:txBody>
      </p:sp>
      <p:sp>
        <p:nvSpPr>
          <p:cNvPr id="4" name="Platshållare för bildnummer 3"/>
          <p:cNvSpPr>
            <a:spLocks noGrp="1"/>
          </p:cNvSpPr>
          <p:nvPr>
            <p:ph type="sldNum" sz="quarter" idx="10"/>
          </p:nvPr>
        </p:nvSpPr>
        <p:spPr/>
        <p:txBody>
          <a:bodyPr/>
          <a:lstStyle/>
          <a:p>
            <a:pPr defTabSz="966155">
              <a:defRPr/>
            </a:pPr>
            <a:fld id="{AED6F0F3-DBE1-41BA-AB04-85ED9918197F}" type="slidenum">
              <a:rPr lang="sv-SE">
                <a:solidFill>
                  <a:prstClr val="black"/>
                </a:solidFill>
                <a:latin typeface="Calibri" panose="020F0502020204030204"/>
              </a:rPr>
              <a:pPr defTabSz="966155">
                <a:defRPr/>
              </a:pPr>
              <a:t>1</a:t>
            </a:fld>
            <a:endParaRPr lang="sv-SE">
              <a:solidFill>
                <a:prstClr val="black"/>
              </a:solidFill>
              <a:latin typeface="Calibri" panose="020F0502020204030204"/>
            </a:endParaRPr>
          </a:p>
        </p:txBody>
      </p:sp>
    </p:spTree>
    <p:extLst>
      <p:ext uri="{BB962C8B-B14F-4D97-AF65-F5344CB8AC3E}">
        <p14:creationId xmlns:p14="http://schemas.microsoft.com/office/powerpoint/2010/main" val="2927457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Första två punkterna från Läkemedel till sköra äldre, Region Uppsala. Hänvisning även till Janus info som påpekar hur osäkra siffror som dessa är.</a:t>
            </a:r>
          </a:p>
          <a:p>
            <a:r>
              <a:rPr lang="sv-SE" dirty="0"/>
              <a:t>Sista punkten från Umeå-studie</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10</a:t>
            </a:fld>
            <a:endParaRPr lang="sv-SE"/>
          </a:p>
        </p:txBody>
      </p:sp>
    </p:spTree>
    <p:extLst>
      <p:ext uri="{BB962C8B-B14F-4D97-AF65-F5344CB8AC3E}">
        <p14:creationId xmlns:p14="http://schemas.microsoft.com/office/powerpoint/2010/main" val="2734923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Äldres läkemedelsanvändning har ökat påtagligt de senaste 25 åren. Detta kan betraktas som ett resultat av en positiv utveckling där nya läkemedel och behandlingsprinciper har gjort det möjligt att behandla allt fler sjukdomar och tillstånd. Samtidigt medför dock en omfattande läkemedelsanvändning en ökad risk för läkemedelsproblem. Kroppsliga förändringar på grund av ålder och sjukdom påverkar både omsättning och effekter av läkemedel, vilket leder till en ökad känslighet och därmed risk för biverkningar. Samtidig användning av många läkemedel utgör också en betydande riskfaktor i sig för bland annat biverkningar och för att läkemedel ska påverka varandras effekter.</a:t>
            </a:r>
          </a:p>
          <a:p>
            <a:endParaRPr lang="sv-SE" dirty="0"/>
          </a:p>
          <a:p>
            <a:r>
              <a:rPr lang="sv-SE" dirty="0"/>
              <a:t>Socialstyrelsen har på uppdrag av regeringen gjort en sammanställning av kunskapen kring läkemedelsorsakade sjukdomstillstånd hos äldre, i syfte att så långt som möjligt förebygga dessa. Rapporten visar att drygt åtta procent av akuta inläggningar av äldre på sjukhus orsakas av läkemedelsbiverkningar, och att cirka 60 procent av dem bedöms vara möjliga att förebygga. Ett begränsat antal läkemedelsgrupper som ger upphov till ett begränsat antal symtom och tillstånd, ligger bakom merparten av dessa inläggningar.</a:t>
            </a:r>
          </a:p>
          <a:p>
            <a:endParaRPr lang="sv-SE" dirty="0"/>
          </a:p>
          <a:p>
            <a:r>
              <a:rPr lang="sv-SE" dirty="0"/>
              <a:t>• De läkemedel som oftast orsakar biverkningar som leder till inläggningar av äldre på sjukhus är: Hjärt-kärlläkemedel, </a:t>
            </a:r>
            <a:r>
              <a:rPr lang="sv-SE" dirty="0" err="1"/>
              <a:t>antikoagulantia</a:t>
            </a:r>
            <a:r>
              <a:rPr lang="sv-SE" dirty="0"/>
              <a:t> (blodförtunnande medel), läkemedel som påverkar centrala nervsystemet (psykofarmaka, morfinbesläktade smärtstillande medel, antiepileptika), antibiotika, cytostatika, antiinflammatoriska medel (NSAID) och diabetesmedel.</a:t>
            </a:r>
          </a:p>
          <a:p>
            <a:endParaRPr lang="sv-SE" dirty="0"/>
          </a:p>
          <a:p>
            <a:r>
              <a:rPr lang="sv-SE" dirty="0"/>
              <a:t>• De tillstånd som dessa läkemedel orsakar, som oftast föranleder inläggningarna är: lågt blodtryck, fall, blödningar, hjärtrytmrubbningar, salt- och vätskebalansrubbningar, medvetandepåverkan eller konfusion (förvirring), hjärtsvikt samt hypoglykemi (lågt blodsocker). </a:t>
            </a:r>
          </a:p>
          <a:p>
            <a:endParaRPr lang="sv-SE" dirty="0"/>
          </a:p>
          <a:p>
            <a:r>
              <a:rPr lang="sv-SE" dirty="0"/>
              <a:t>Äldre drabbas oftare av läkemedelsbiverkningar än yngre. Studier har visat en biverkningsförekomst på mellan 8 och 22 procent hos äldre i primärvård, och 19 och 31 procent i slutenvård.</a:t>
            </a:r>
          </a:p>
          <a:p>
            <a:endParaRPr lang="sv-SE" dirty="0"/>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11</a:t>
            </a:fld>
            <a:endParaRPr lang="sv-SE"/>
          </a:p>
        </p:txBody>
      </p:sp>
    </p:spTree>
    <p:extLst>
      <p:ext uri="{BB962C8B-B14F-4D97-AF65-F5344CB8AC3E}">
        <p14:creationId xmlns:p14="http://schemas.microsoft.com/office/powerpoint/2010/main" val="2318252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på där det finns risk för att det ske en underanvändning av läkemedel… Bristande tillit till läkaren, till vården, till vetenskaper </a:t>
            </a:r>
            <a:r>
              <a:rPr lang="sv-SE" dirty="0" err="1"/>
              <a:t>etc</a:t>
            </a:r>
            <a:r>
              <a:rPr lang="sv-SE" dirty="0"/>
              <a:t>…</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12</a:t>
            </a:fld>
            <a:endParaRPr lang="sv-SE"/>
          </a:p>
        </p:txBody>
      </p:sp>
    </p:spTree>
    <p:extLst>
      <p:ext uri="{BB962C8B-B14F-4D97-AF65-F5344CB8AC3E}">
        <p14:creationId xmlns:p14="http://schemas.microsoft.com/office/powerpoint/2010/main" val="2733158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Äldre är sannolikt mer ”olika” än yngre… Variationen i fysisk och psykisk förmåga är stor. </a:t>
            </a:r>
          </a:p>
        </p:txBody>
      </p:sp>
      <p:sp>
        <p:nvSpPr>
          <p:cNvPr id="4" name="Platshållare för bildnummer 3"/>
          <p:cNvSpPr>
            <a:spLocks noGrp="1"/>
          </p:cNvSpPr>
          <p:nvPr>
            <p:ph type="sldNum" sz="quarter" idx="5"/>
          </p:nvPr>
        </p:nvSpPr>
        <p:spPr/>
        <p:txBody>
          <a:bodyPr/>
          <a:lstStyle/>
          <a:p>
            <a:fld id="{4B0E164D-EE8D-B448-BE8E-A1520703B60E}" type="slidenum">
              <a:rPr lang="sv-SE" smtClean="0"/>
              <a:t>13</a:t>
            </a:fld>
            <a:endParaRPr lang="sv-SE"/>
          </a:p>
        </p:txBody>
      </p:sp>
    </p:spTree>
    <p:extLst>
      <p:ext uri="{BB962C8B-B14F-4D97-AF65-F5344CB8AC3E}">
        <p14:creationId xmlns:p14="http://schemas.microsoft.com/office/powerpoint/2010/main" val="1062231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Många av de förändringar som sker i kroppen med stigande ålder, påverkar</a:t>
            </a:r>
          </a:p>
          <a:p>
            <a:r>
              <a:rPr lang="sv-SE" dirty="0"/>
              <a:t>läkemedlens kinetik, dvs. hur de tas upp, fördelas, omvandlas och utsöndras</a:t>
            </a:r>
          </a:p>
          <a:p>
            <a:r>
              <a:rPr lang="sv-SE" dirty="0"/>
              <a:t>från kroppen. </a:t>
            </a:r>
          </a:p>
          <a:p>
            <a:endParaRPr lang="sv-SE" dirty="0"/>
          </a:p>
          <a:p>
            <a:r>
              <a:rPr lang="sv-SE" dirty="0"/>
              <a:t>Ofta blir resultatet att läkemedel utsöndras långsammare</a:t>
            </a:r>
          </a:p>
          <a:p>
            <a:r>
              <a:rPr lang="sv-SE" dirty="0"/>
              <a:t>från kroppen. </a:t>
            </a:r>
          </a:p>
          <a:p>
            <a:endParaRPr lang="sv-SE" dirty="0"/>
          </a:p>
          <a:p>
            <a:r>
              <a:rPr lang="sv-SE" dirty="0"/>
              <a:t>Detta kan i sin tur medföra att de får en förlängd verkan, men</a:t>
            </a:r>
          </a:p>
          <a:p>
            <a:r>
              <a:rPr lang="sv-SE" dirty="0"/>
              <a:t>också att halten av läkemedlen byggs upp till alltför höga nivåer med risk för</a:t>
            </a:r>
          </a:p>
          <a:p>
            <a:r>
              <a:rPr lang="sv-SE" dirty="0"/>
              <a:t>biverkningar. </a:t>
            </a:r>
          </a:p>
          <a:p>
            <a:endParaRPr lang="sv-SE" dirty="0"/>
          </a:p>
          <a:p>
            <a:r>
              <a:rPr lang="sv-SE" dirty="0"/>
              <a:t>Några av de mer betydelsefulla fysiologiska förändringarna är:</a:t>
            </a:r>
          </a:p>
          <a:p>
            <a:endParaRPr lang="sv-SE" dirty="0"/>
          </a:p>
          <a:p>
            <a:r>
              <a:rPr lang="sv-SE" dirty="0"/>
              <a:t>• Mängden kroppsvatten minskar, vilket medför att andelen kroppsfett ökar.</a:t>
            </a:r>
          </a:p>
          <a:p>
            <a:r>
              <a:rPr lang="sv-SE" dirty="0"/>
              <a:t>Fettlösliga läkemedel får då en förhållandevis större volym att fördela sig</a:t>
            </a:r>
          </a:p>
          <a:p>
            <a:r>
              <a:rPr lang="sv-SE" dirty="0"/>
              <a:t>i, vilket får till följd att de ligger kvar längre i kroppen. En viktig grupp</a:t>
            </a:r>
          </a:p>
          <a:p>
            <a:r>
              <a:rPr lang="sv-SE" dirty="0"/>
              <a:t>fettlösliga läkemedel är psykofarmaka, bl.a. lugnande medel och sömnmedel,</a:t>
            </a:r>
          </a:p>
          <a:p>
            <a:r>
              <a:rPr lang="sv-SE" dirty="0"/>
              <a:t>som därigenom kan få förlängd verkan.</a:t>
            </a:r>
          </a:p>
          <a:p>
            <a:endParaRPr lang="sv-SE" dirty="0"/>
          </a:p>
          <a:p>
            <a:r>
              <a:rPr lang="sv-SE" dirty="0"/>
              <a:t>Den förändrade känslighet som ses med stigande ålder kan också bero på en nedsatt kapacitet i olika organ eller i</a:t>
            </a:r>
          </a:p>
          <a:p>
            <a:r>
              <a:rPr lang="sv-SE" dirty="0"/>
              <a:t>kroppens reglerfunktioner. </a:t>
            </a:r>
          </a:p>
          <a:p>
            <a:endParaRPr lang="sv-SE" dirty="0"/>
          </a:p>
          <a:p>
            <a:r>
              <a:rPr lang="sv-SE" dirty="0"/>
              <a:t>• Regleringen av blodtrycket påverkas. Den s.k. </a:t>
            </a:r>
            <a:r>
              <a:rPr lang="sv-SE" dirty="0" err="1"/>
              <a:t>baroreflexen</a:t>
            </a:r>
            <a:r>
              <a:rPr lang="sv-SE" dirty="0"/>
              <a:t> som bl.a. ser</a:t>
            </a:r>
          </a:p>
          <a:p>
            <a:r>
              <a:rPr lang="sv-SE" dirty="0"/>
              <a:t>till att blodtrycket upprätthålls vid kroppslägesförändringar blir ”trögare”</a:t>
            </a:r>
          </a:p>
          <a:p>
            <a:r>
              <a:rPr lang="sv-SE" dirty="0"/>
              <a:t>vilket kan leda till fallande blodtryck vid uppresning eller i stående (</a:t>
            </a:r>
            <a:r>
              <a:rPr lang="sv-SE" dirty="0" err="1"/>
              <a:t>ortostatism</a:t>
            </a:r>
            <a:r>
              <a:rPr lang="sv-SE" dirty="0"/>
              <a:t>).</a:t>
            </a:r>
          </a:p>
          <a:p>
            <a:endParaRPr lang="sv-SE" dirty="0"/>
          </a:p>
          <a:p>
            <a:r>
              <a:rPr lang="sv-SE" dirty="0"/>
              <a:t>Symtomen på detta yttrar sig ofta som yrsel och ostadighetskänsla</a:t>
            </a:r>
          </a:p>
          <a:p>
            <a:r>
              <a:rPr lang="sv-SE" dirty="0"/>
              <a:t>eller till och med kognitiva störningar. I svårare fall kan blodtrycksfallet</a:t>
            </a:r>
          </a:p>
          <a:p>
            <a:r>
              <a:rPr lang="sv-SE" dirty="0"/>
              <a:t>orsaka svimning. </a:t>
            </a:r>
          </a:p>
          <a:p>
            <a:endParaRPr lang="sv-SE" dirty="0"/>
          </a:p>
          <a:p>
            <a:r>
              <a:rPr lang="sv-SE" dirty="0"/>
              <a:t>Denna åldersförändring innebär en ökad känslighet för preparat med blodtryckssänkande effekter. </a:t>
            </a:r>
          </a:p>
          <a:p>
            <a:r>
              <a:rPr lang="sv-SE" dirty="0"/>
              <a:t>Det gäller i första hand hjärt-kärlmedel (beta-receptorblockerare, </a:t>
            </a:r>
            <a:r>
              <a:rPr lang="sv-SE" dirty="0" err="1"/>
              <a:t>diuretika</a:t>
            </a:r>
            <a:r>
              <a:rPr lang="sv-SE" dirty="0"/>
              <a:t> samt medel</a:t>
            </a:r>
          </a:p>
          <a:p>
            <a:r>
              <a:rPr lang="sv-SE" dirty="0"/>
              <a:t>som verkar genom att vidga blodkärl och som används för att behandla</a:t>
            </a:r>
          </a:p>
          <a:p>
            <a:r>
              <a:rPr lang="sv-SE" dirty="0"/>
              <a:t>kärlkramp, högt blodtryck, och hjärtsvikt) men också andra typer av läkemedel</a:t>
            </a:r>
          </a:p>
          <a:p>
            <a:r>
              <a:rPr lang="sv-SE" dirty="0"/>
              <a:t>såsom medel mot Parkinsons sjukdom, antipsykotiska läkemedel</a:t>
            </a:r>
          </a:p>
          <a:p>
            <a:r>
              <a:rPr lang="sv-SE" dirty="0"/>
              <a:t>och antidepressiva medel, i synnerhet av den äldre ”</a:t>
            </a:r>
            <a:r>
              <a:rPr lang="sv-SE" dirty="0" err="1"/>
              <a:t>tricykliska</a:t>
            </a:r>
            <a:r>
              <a:rPr lang="sv-SE" dirty="0"/>
              <a:t>” typen.</a:t>
            </a:r>
          </a:p>
          <a:p>
            <a:endParaRPr lang="sv-SE" dirty="0"/>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14</a:t>
            </a:fld>
            <a:endParaRPr lang="sv-SE"/>
          </a:p>
        </p:txBody>
      </p:sp>
    </p:spTree>
    <p:extLst>
      <p:ext uri="{BB962C8B-B14F-4D97-AF65-F5344CB8AC3E}">
        <p14:creationId xmlns:p14="http://schemas.microsoft.com/office/powerpoint/2010/main" val="1270032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Några av de mer betydelsefulla åldersrelaterade förändringarna i organen är:</a:t>
            </a:r>
          </a:p>
          <a:p>
            <a:endParaRPr lang="sv-SE" dirty="0"/>
          </a:p>
          <a:p>
            <a:r>
              <a:rPr lang="sv-SE" dirty="0"/>
              <a:t>•  </a:t>
            </a:r>
            <a:r>
              <a:rPr lang="sv-SE" b="1" dirty="0"/>
              <a:t>Njurarnas</a:t>
            </a:r>
            <a:r>
              <a:rPr lang="sv-SE" dirty="0"/>
              <a:t> ”åldrande” börjar redan vid 30–40 års ålder, och funktionen</a:t>
            </a:r>
          </a:p>
          <a:p>
            <a:r>
              <a:rPr lang="sv-SE" dirty="0"/>
              <a:t>sjunker därefter långsamt men stadigt, även hos en frisk individ. </a:t>
            </a:r>
          </a:p>
          <a:p>
            <a:r>
              <a:rPr lang="sv-SE" dirty="0"/>
              <a:t>Vid 80 års ålder kan förmågan att filtrera blodet vara nästan halverad. </a:t>
            </a:r>
          </a:p>
          <a:p>
            <a:r>
              <a:rPr lang="sv-SE" dirty="0"/>
              <a:t>Det är av betydelse i första hand för de vattenlösliga läkemedlen, som kan utsöndras</a:t>
            </a:r>
          </a:p>
          <a:p>
            <a:r>
              <a:rPr lang="sv-SE" dirty="0"/>
              <a:t>direkt via njurarna utan omvandling i levern, t.ex. hjärtpreparatet</a:t>
            </a:r>
          </a:p>
          <a:p>
            <a:r>
              <a:rPr lang="sv-SE" dirty="0" err="1"/>
              <a:t>digoxin</a:t>
            </a:r>
            <a:r>
              <a:rPr lang="sv-SE" dirty="0"/>
              <a:t> och många antibiotika.</a:t>
            </a:r>
          </a:p>
          <a:p>
            <a:r>
              <a:rPr lang="sv-SE" dirty="0"/>
              <a:t>•  Njurarnas känslighet ökar i takt med att deras funktion avtar. Bland annat</a:t>
            </a:r>
          </a:p>
          <a:p>
            <a:r>
              <a:rPr lang="sv-SE" dirty="0"/>
              <a:t>blir de mer känsliga för vissa typer av läkemedel. Ett av dessa är NSAID,</a:t>
            </a:r>
          </a:p>
          <a:p>
            <a:r>
              <a:rPr lang="sv-SE" dirty="0"/>
              <a:t>som kan störa regleringen av genomblödningen i njurarna, vilket i sin tur</a:t>
            </a:r>
          </a:p>
          <a:p>
            <a:r>
              <a:rPr lang="sv-SE" dirty="0"/>
              <a:t>kan leda till </a:t>
            </a:r>
            <a:r>
              <a:rPr lang="sv-SE" dirty="0" err="1"/>
              <a:t>väskeretention</a:t>
            </a:r>
            <a:r>
              <a:rPr lang="sv-SE" dirty="0"/>
              <a:t> (vätskeansamling i kroppen) – vilket kan förvärra</a:t>
            </a:r>
          </a:p>
          <a:p>
            <a:r>
              <a:rPr lang="sv-SE" dirty="0"/>
              <a:t>eller utlösa en hjärtsvikt, eller orsaka njursvikt.</a:t>
            </a:r>
          </a:p>
          <a:p>
            <a:endParaRPr lang="sv-SE" dirty="0"/>
          </a:p>
          <a:p>
            <a:pPr marL="171450" indent="-171450">
              <a:buFont typeface="Arial" panose="020B0604020202020204" pitchFamily="34" charset="0"/>
              <a:buChar char="•"/>
            </a:pPr>
            <a:r>
              <a:rPr lang="sv-SE" b="1" dirty="0"/>
              <a:t>Leverns</a:t>
            </a:r>
            <a:r>
              <a:rPr lang="sv-SE" dirty="0"/>
              <a:t> storlek och blodflöde minskar med stigande ålder. </a:t>
            </a:r>
          </a:p>
          <a:p>
            <a:r>
              <a:rPr lang="sv-SE" dirty="0"/>
              <a:t>Vissa av de enzymer som bryter ned läkemedel (en process som kallas metabolism) får</a:t>
            </a:r>
          </a:p>
          <a:p>
            <a:r>
              <a:rPr lang="sv-SE" dirty="0"/>
              <a:t>också en lägre kapacitet. Detta kan göra utsöndringen långsammare av</a:t>
            </a:r>
          </a:p>
          <a:p>
            <a:r>
              <a:rPr lang="sv-SE" dirty="0"/>
              <a:t>fettlösliga läkemedel (som måste omvandlas i levern till vattenlösliga</a:t>
            </a:r>
          </a:p>
          <a:p>
            <a:r>
              <a:rPr lang="sv-SE" dirty="0"/>
              <a:t>nedbrytningsprodukter innan de kan utsöndras via njurarna) och det medför en risk</a:t>
            </a:r>
          </a:p>
          <a:p>
            <a:r>
              <a:rPr lang="sv-SE" dirty="0"/>
              <a:t>för förhöjda koncentrationer och biverkningar. </a:t>
            </a:r>
          </a:p>
          <a:p>
            <a:endParaRPr lang="sv-SE" dirty="0"/>
          </a:p>
          <a:p>
            <a:pPr marL="171450" indent="-171450">
              <a:buFont typeface="Arial" panose="020B0604020202020204" pitchFamily="34" charset="0"/>
              <a:buChar char="•"/>
            </a:pPr>
            <a:r>
              <a:rPr lang="sv-SE" b="1" dirty="0"/>
              <a:t>Hjärtat</a:t>
            </a:r>
            <a:r>
              <a:rPr lang="sv-SE" dirty="0"/>
              <a:t> blir känsligare och kan reagera på ett oväntat sätt så att hjärtsvikt uppstår. </a:t>
            </a:r>
          </a:p>
          <a:p>
            <a:pPr marL="0" indent="0">
              <a:buFont typeface="Arial" panose="020B0604020202020204" pitchFamily="34" charset="0"/>
              <a:buNone/>
            </a:pPr>
            <a:r>
              <a:rPr lang="sv-SE" dirty="0"/>
              <a:t>En rad olika läkemedel kan, genom att påverka det autonoma nervsystemet</a:t>
            </a:r>
          </a:p>
          <a:p>
            <a:pPr marL="0" indent="0">
              <a:buFont typeface="Arial" panose="020B0604020202020204" pitchFamily="34" charset="0"/>
              <a:buNone/>
            </a:pPr>
            <a:r>
              <a:rPr lang="sv-SE" dirty="0"/>
              <a:t>eller hjärtats </a:t>
            </a:r>
            <a:r>
              <a:rPr lang="sv-SE" dirty="0" err="1"/>
              <a:t>retledningssystem</a:t>
            </a:r>
            <a:r>
              <a:rPr lang="sv-SE" dirty="0"/>
              <a:t>, ge upphov till olika typer av rytmrubbningar.</a:t>
            </a:r>
          </a:p>
          <a:p>
            <a:pPr marL="0" indent="0">
              <a:buFont typeface="Arial" panose="020B0604020202020204" pitchFamily="34" charset="0"/>
              <a:buNone/>
            </a:pPr>
            <a:r>
              <a:rPr lang="sv-SE" dirty="0"/>
              <a:t>Beta-receptorblockerare, kalciumantagonister med hjärtfrekvenssänkande</a:t>
            </a:r>
          </a:p>
          <a:p>
            <a:pPr marL="0" indent="0">
              <a:buFont typeface="Arial" panose="020B0604020202020204" pitchFamily="34" charset="0"/>
              <a:buNone/>
            </a:pPr>
            <a:r>
              <a:rPr lang="sv-SE" dirty="0"/>
              <a:t>effekt och demensläkemedel av </a:t>
            </a:r>
            <a:r>
              <a:rPr lang="sv-SE" dirty="0" err="1"/>
              <a:t>kolinesterashämmartyp</a:t>
            </a:r>
            <a:r>
              <a:rPr lang="sv-SE" dirty="0"/>
              <a:t> kan orsaka bradykardi (låg hjärtfrekvens). Flera olika läkemedel kan orsaka takykardi (hög</a:t>
            </a:r>
          </a:p>
          <a:p>
            <a:pPr marL="0" indent="0">
              <a:buFont typeface="Arial" panose="020B0604020202020204" pitchFamily="34" charset="0"/>
              <a:buNone/>
            </a:pPr>
            <a:r>
              <a:rPr lang="sv-SE" dirty="0"/>
              <a:t>hjärtfrekvens): bland annat läkemedel med kärlvidgande egenskaper – t.ex.</a:t>
            </a:r>
          </a:p>
          <a:p>
            <a:pPr marL="0" indent="0">
              <a:buFont typeface="Arial" panose="020B0604020202020204" pitchFamily="34" charset="0"/>
              <a:buNone/>
            </a:pPr>
            <a:r>
              <a:rPr lang="sv-SE" dirty="0"/>
              <a:t>nitrater, kärlselektiva kalciumantagonister och medel som påverkar reninangiotensinsystemet – vars effekter kan leda till kompensatorisk takykardi,</a:t>
            </a:r>
          </a:p>
          <a:p>
            <a:pPr marL="0" indent="0">
              <a:buFont typeface="Arial" panose="020B0604020202020204" pitchFamily="34" charset="0"/>
              <a:buNone/>
            </a:pPr>
            <a:r>
              <a:rPr lang="sv-SE" dirty="0"/>
              <a:t>och medel med </a:t>
            </a:r>
            <a:r>
              <a:rPr lang="sv-SE" dirty="0" err="1"/>
              <a:t>adrenerga</a:t>
            </a:r>
            <a:r>
              <a:rPr lang="sv-SE" dirty="0"/>
              <a:t> effekter, t.ex. beta-stimulerande medel som</a:t>
            </a:r>
          </a:p>
          <a:p>
            <a:pPr marL="0" indent="0">
              <a:buFont typeface="Arial" panose="020B0604020202020204" pitchFamily="34" charset="0"/>
              <a:buNone/>
            </a:pPr>
            <a:r>
              <a:rPr lang="sv-SE" dirty="0"/>
              <a:t>används vid obstruktiva luftvägssjukdomar. Vidare anges att flera typer av</a:t>
            </a:r>
          </a:p>
          <a:p>
            <a:pPr marL="0" indent="0">
              <a:buFont typeface="Arial" panose="020B0604020202020204" pitchFamily="34" charset="0"/>
              <a:buNone/>
            </a:pPr>
            <a:r>
              <a:rPr lang="sv-SE" dirty="0"/>
              <a:t>antidepressiva medel kan ge takykardi. Sköldkörtelhormonerna </a:t>
            </a:r>
            <a:r>
              <a:rPr lang="sv-SE" dirty="0" err="1"/>
              <a:t>levotyroxin</a:t>
            </a:r>
            <a:endParaRPr lang="sv-SE" dirty="0"/>
          </a:p>
          <a:p>
            <a:pPr marL="0" indent="0">
              <a:buFont typeface="Arial" panose="020B0604020202020204" pitchFamily="34" charset="0"/>
              <a:buNone/>
            </a:pPr>
            <a:r>
              <a:rPr lang="sv-SE" dirty="0"/>
              <a:t>och </a:t>
            </a:r>
            <a:r>
              <a:rPr lang="sv-SE" dirty="0" err="1"/>
              <a:t>liothyronin</a:t>
            </a:r>
            <a:r>
              <a:rPr lang="sv-SE" dirty="0"/>
              <a:t> kan orsaka såväl takykardi som oregelbunden hjärtrytm,</a:t>
            </a:r>
          </a:p>
          <a:p>
            <a:pPr marL="0" indent="0">
              <a:buFont typeface="Arial" panose="020B0604020202020204" pitchFamily="34" charset="0"/>
              <a:buNone/>
            </a:pPr>
            <a:r>
              <a:rPr lang="sv-SE" dirty="0"/>
              <a:t>framför allt vid snabb dosökning eller överdosering</a:t>
            </a:r>
          </a:p>
          <a:p>
            <a:endParaRPr lang="sv-SE" dirty="0"/>
          </a:p>
          <a:p>
            <a:pPr marL="171450" indent="-171450">
              <a:buFont typeface="Arial" panose="020B0604020202020204" pitchFamily="34" charset="0"/>
              <a:buChar char="•"/>
            </a:pPr>
            <a:r>
              <a:rPr lang="sv-SE" dirty="0"/>
              <a:t>Den åldrande </a:t>
            </a:r>
            <a:r>
              <a:rPr lang="sv-SE" b="1" dirty="0"/>
              <a:t>hjärnan</a:t>
            </a:r>
            <a:r>
              <a:rPr lang="sv-SE" dirty="0"/>
              <a:t> är också mer känslig för läkemedel med s.k. </a:t>
            </a:r>
            <a:r>
              <a:rPr lang="sv-SE" dirty="0" err="1"/>
              <a:t>antikolinerga</a:t>
            </a:r>
            <a:r>
              <a:rPr lang="sv-SE" dirty="0"/>
              <a:t> egenskaper. </a:t>
            </a:r>
          </a:p>
          <a:p>
            <a:r>
              <a:rPr lang="sv-SE" dirty="0" err="1"/>
              <a:t>Antikolinerga</a:t>
            </a:r>
            <a:r>
              <a:rPr lang="sv-SE" dirty="0"/>
              <a:t> läkemedel kan orsaka störningar som kan framkalla alltifrån lättare minnesstörningar till för-</a:t>
            </a:r>
          </a:p>
          <a:p>
            <a:r>
              <a:rPr lang="sv-SE" dirty="0" err="1"/>
              <a:t>virring</a:t>
            </a:r>
            <a:r>
              <a:rPr lang="sv-SE" dirty="0"/>
              <a:t> (konfusion). Risken är särskilt stor hos äldre med demens av Alzheimertyp,</a:t>
            </a:r>
          </a:p>
          <a:p>
            <a:r>
              <a:rPr lang="sv-SE" dirty="0"/>
              <a:t>eftersom deras kognitiva förmåga redan är reducerad på grund</a:t>
            </a:r>
          </a:p>
          <a:p>
            <a:r>
              <a:rPr lang="sv-SE" dirty="0"/>
              <a:t>av degeneration i de </a:t>
            </a:r>
            <a:r>
              <a:rPr lang="sv-SE" dirty="0" err="1"/>
              <a:t>kolinerga</a:t>
            </a:r>
            <a:r>
              <a:rPr lang="sv-SE" dirty="0"/>
              <a:t> nervbanorna.</a:t>
            </a:r>
          </a:p>
          <a:p>
            <a:endParaRPr lang="sv-SE" dirty="0"/>
          </a:p>
          <a:p>
            <a:r>
              <a:rPr lang="sv-SE" dirty="0"/>
              <a:t>((De vanligaste läkemedlen med </a:t>
            </a:r>
            <a:r>
              <a:rPr lang="sv-SE" dirty="0" err="1"/>
              <a:t>antikolinerga</a:t>
            </a:r>
            <a:r>
              <a:rPr lang="sv-SE" dirty="0"/>
              <a:t> effekter</a:t>
            </a:r>
          </a:p>
          <a:p>
            <a:r>
              <a:rPr lang="sv-SE" dirty="0"/>
              <a:t>som används av äldre är medel mot trängningsinkontinens, de sederande</a:t>
            </a:r>
          </a:p>
          <a:p>
            <a:r>
              <a:rPr lang="sv-SE" dirty="0" err="1"/>
              <a:t>antihistaminenerna</a:t>
            </a:r>
            <a:r>
              <a:rPr lang="sv-SE" dirty="0"/>
              <a:t> </a:t>
            </a:r>
            <a:r>
              <a:rPr lang="sv-SE" dirty="0" err="1"/>
              <a:t>hydroxizin</a:t>
            </a:r>
            <a:r>
              <a:rPr lang="sv-SE" dirty="0"/>
              <a:t> (</a:t>
            </a:r>
            <a:r>
              <a:rPr lang="sv-SE" dirty="0" err="1"/>
              <a:t>Atarax</a:t>
            </a:r>
            <a:r>
              <a:rPr lang="sv-SE" dirty="0"/>
              <a:t>®) och </a:t>
            </a:r>
            <a:r>
              <a:rPr lang="sv-SE" dirty="0" err="1"/>
              <a:t>alimemazin</a:t>
            </a:r>
            <a:r>
              <a:rPr lang="sv-SE" dirty="0"/>
              <a:t> (</a:t>
            </a:r>
            <a:r>
              <a:rPr lang="sv-SE" dirty="0" err="1"/>
              <a:t>Theralen</a:t>
            </a:r>
            <a:r>
              <a:rPr lang="sv-SE" dirty="0"/>
              <a:t>®) den</a:t>
            </a:r>
          </a:p>
          <a:p>
            <a:r>
              <a:rPr lang="sv-SE" dirty="0"/>
              <a:t>äldre typen av antidepressiva medel (ofta benämnda </a:t>
            </a:r>
            <a:r>
              <a:rPr lang="sv-SE" dirty="0" err="1"/>
              <a:t>tricykliska</a:t>
            </a:r>
            <a:r>
              <a:rPr lang="sv-SE" dirty="0"/>
              <a:t> antidepressiva</a:t>
            </a:r>
          </a:p>
          <a:p>
            <a:r>
              <a:rPr lang="sv-SE" dirty="0"/>
              <a:t>– TCA) samt antipsykotiska läkemedel av den typ som kallas</a:t>
            </a:r>
          </a:p>
          <a:p>
            <a:r>
              <a:rPr lang="sv-SE" dirty="0" err="1"/>
              <a:t>högdosneuroleptika</a:t>
            </a:r>
            <a:r>
              <a:rPr lang="sv-SE" dirty="0"/>
              <a:t>.))</a:t>
            </a:r>
          </a:p>
          <a:p>
            <a:endParaRPr lang="sv-SE" dirty="0"/>
          </a:p>
          <a:p>
            <a:r>
              <a:rPr lang="sv-SE" dirty="0"/>
              <a:t>• </a:t>
            </a:r>
            <a:r>
              <a:rPr lang="sv-SE" b="1" dirty="0"/>
              <a:t>Magsäckens</a:t>
            </a:r>
            <a:r>
              <a:rPr lang="sv-SE" dirty="0"/>
              <a:t> slemhinna har normalt effektiva skyddsmekanismer mot yttre</a:t>
            </a:r>
          </a:p>
          <a:p>
            <a:r>
              <a:rPr lang="sv-SE" dirty="0"/>
              <a:t>påverkan. De försämras dock med åldern, vilket ger en ökad risk</a:t>
            </a:r>
          </a:p>
          <a:p>
            <a:r>
              <a:rPr lang="sv-SE" dirty="0"/>
              <a:t>för att läkemedel som irriterar slemhinnan ska orsaka sår eller blödningar.</a:t>
            </a:r>
          </a:p>
          <a:p>
            <a:endParaRPr lang="sv-SE" dirty="0"/>
          </a:p>
          <a:p>
            <a:r>
              <a:rPr lang="sv-SE" dirty="0"/>
              <a:t>Detta gäller i första hand antiinflammatoriska läkemedel (NSAID eller</a:t>
            </a:r>
          </a:p>
          <a:p>
            <a:r>
              <a:rPr lang="sv-SE" dirty="0"/>
              <a:t>COX-hämmare), men också acetylsalicylsyra (ASA) även i låg dos.</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4B0E164D-EE8D-B448-BE8E-A1520703B60E}" type="slidenum">
              <a:rPr lang="sv-SE" smtClean="0"/>
              <a:t>15</a:t>
            </a:fld>
            <a:endParaRPr lang="sv-SE"/>
          </a:p>
        </p:txBody>
      </p:sp>
    </p:spTree>
    <p:extLst>
      <p:ext uri="{BB962C8B-B14F-4D97-AF65-F5344CB8AC3E}">
        <p14:creationId xmlns:p14="http://schemas.microsoft.com/office/powerpoint/2010/main" val="3704140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viktig anledning till </a:t>
            </a:r>
            <a:r>
              <a:rPr lang="sv-SE" dirty="0" err="1"/>
              <a:t>polyfarmaci</a:t>
            </a:r>
            <a:r>
              <a:rPr lang="sv-SE" dirty="0"/>
              <a:t> hos äldre är givetvis att många har</a:t>
            </a:r>
          </a:p>
          <a:p>
            <a:r>
              <a:rPr lang="sv-SE" dirty="0"/>
              <a:t>flera diagnoser/symtom som kräver behandling med mediciner. Utvecklingen</a:t>
            </a:r>
          </a:p>
          <a:p>
            <a:r>
              <a:rPr lang="sv-SE" dirty="0"/>
              <a:t>av nya läkemedel leder också till att allt fler tillstånd blir behandlingsbara.</a:t>
            </a:r>
          </a:p>
          <a:p>
            <a:endParaRPr lang="sv-SE" dirty="0"/>
          </a:p>
          <a:p>
            <a:r>
              <a:rPr lang="sv-SE" dirty="0"/>
              <a:t>Det finns dock en rad andra faktorer som bidrar till den omfattande läkemedelsanvändningen</a:t>
            </a:r>
          </a:p>
          <a:p>
            <a:r>
              <a:rPr lang="sv-SE" dirty="0"/>
              <a:t>hos äldre:</a:t>
            </a:r>
          </a:p>
          <a:p>
            <a:r>
              <a:rPr lang="sv-SE" dirty="0"/>
              <a:t>•  Att varje sjukdom/symtom behandlas för sig istället för att man utformar</a:t>
            </a:r>
          </a:p>
          <a:p>
            <a:r>
              <a:rPr lang="sv-SE" dirty="0"/>
              <a:t>en behandling grundad på en helhetsbedömning av patientens sjukdomsbild.</a:t>
            </a:r>
          </a:p>
          <a:p>
            <a:r>
              <a:rPr lang="sv-SE" dirty="0"/>
              <a:t>• Att äldre får mediciner utskrivna av flera olika läkare som inte känner till</a:t>
            </a:r>
          </a:p>
          <a:p>
            <a:r>
              <a:rPr lang="sv-SE" dirty="0"/>
              <a:t>varandras ordinationer på grund av att en gemensam läkemedelslista saknas.</a:t>
            </a:r>
          </a:p>
          <a:p>
            <a:r>
              <a:rPr lang="sv-SE" dirty="0"/>
              <a:t>•  Bristande dokumentation och överföring av information mellan olika</a:t>
            </a:r>
          </a:p>
          <a:p>
            <a:r>
              <a:rPr lang="sv-SE" dirty="0"/>
              <a:t>vårdformer om patienters läkemedelsordinationer.</a:t>
            </a:r>
          </a:p>
          <a:p>
            <a:r>
              <a:rPr lang="sv-SE" dirty="0"/>
              <a:t>•  Bristande kunskap, bland annat om icke-farmakologiska behandlingsalternativ,</a:t>
            </a:r>
          </a:p>
          <a:p>
            <a:r>
              <a:rPr lang="sv-SE" dirty="0"/>
              <a:t>t.ex. omvårdnadsåtgärder vid beteendesymtom vid demens.</a:t>
            </a:r>
          </a:p>
          <a:p>
            <a:pPr marL="171450" indent="-171450">
              <a:buFont typeface="Arial" panose="020B0604020202020204" pitchFamily="34" charset="0"/>
              <a:buChar char="•"/>
            </a:pPr>
            <a:r>
              <a:rPr lang="sv-SE" dirty="0"/>
              <a:t>Ordinationer omprövas inte, vilket kan medföra att man använder läkemedel som man</a:t>
            </a:r>
          </a:p>
          <a:p>
            <a:r>
              <a:rPr lang="sv-SE" dirty="0"/>
              <a:t>Inte behöver längre eller i för hög/för låg dos.</a:t>
            </a:r>
          </a:p>
          <a:p>
            <a:pPr marL="171450" indent="-171450">
              <a:buFont typeface="Arial" panose="020B0604020202020204" pitchFamily="34" charset="0"/>
              <a:buChar char="•"/>
            </a:pPr>
            <a:r>
              <a:rPr lang="sv-SE" dirty="0"/>
              <a:t>Läkemedelsgenomgångar genomförs inte med den regelbundenhet som krävs.</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16</a:t>
            </a:fld>
            <a:endParaRPr lang="sv-SE"/>
          </a:p>
        </p:txBody>
      </p:sp>
    </p:spTree>
    <p:extLst>
      <p:ext uri="{BB962C8B-B14F-4D97-AF65-F5344CB8AC3E}">
        <p14:creationId xmlns:p14="http://schemas.microsoft.com/office/powerpoint/2010/main" val="399683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ett antal saker man bör vara observant på då</a:t>
            </a:r>
          </a:p>
          <a:p>
            <a:r>
              <a:rPr lang="sv-SE" dirty="0"/>
              <a:t>problem med medicinering kan uppstå:</a:t>
            </a:r>
          </a:p>
          <a:p>
            <a:pPr marL="171450" indent="-171450">
              <a:buFont typeface="Arial" panose="020B0604020202020204" pitchFamily="34" charset="0"/>
              <a:buChar char="•"/>
            </a:pPr>
            <a:r>
              <a:rPr lang="sv-SE" dirty="0"/>
              <a:t>Kognitiva störningar (demens)</a:t>
            </a:r>
          </a:p>
          <a:p>
            <a:pPr marL="171450" indent="-171450">
              <a:buFont typeface="Arial" panose="020B0604020202020204" pitchFamily="34" charset="0"/>
              <a:buChar char="•"/>
            </a:pPr>
            <a:r>
              <a:rPr lang="sv-SE" dirty="0"/>
              <a:t>Tre eller fler kroniska tillstånd</a:t>
            </a:r>
          </a:p>
          <a:p>
            <a:pPr marL="171450" indent="-171450">
              <a:buFont typeface="Arial" panose="020B0604020202020204" pitchFamily="34" charset="0"/>
              <a:buChar char="•"/>
            </a:pPr>
            <a:r>
              <a:rPr lang="sv-SE" dirty="0"/>
              <a:t>Fem eller fler läkemedel</a:t>
            </a:r>
          </a:p>
          <a:p>
            <a:pPr marL="171450" indent="-171450">
              <a:buFont typeface="Arial" panose="020B0604020202020204" pitchFamily="34" charset="0"/>
              <a:buChar char="•"/>
            </a:pPr>
            <a:r>
              <a:rPr lang="sv-SE" dirty="0"/>
              <a:t>Flera olika läkemedelsformer(tabletter, plåster, inhalation)</a:t>
            </a:r>
          </a:p>
          <a:p>
            <a:pPr marL="171450" indent="-171450">
              <a:buFont typeface="Arial" panose="020B0604020202020204" pitchFamily="34" charset="0"/>
              <a:buChar char="•"/>
            </a:pPr>
            <a:r>
              <a:rPr lang="sv-SE" dirty="0"/>
              <a:t>Komplicerade instruktioner</a:t>
            </a:r>
          </a:p>
          <a:p>
            <a:pPr marL="171450" indent="-171450">
              <a:buFont typeface="Arial" panose="020B0604020202020204" pitchFamily="34" charset="0"/>
              <a:buChar char="•"/>
            </a:pPr>
            <a:r>
              <a:rPr lang="sv-SE" dirty="0"/>
              <a:t>Flera läkare inblandade</a:t>
            </a:r>
          </a:p>
          <a:p>
            <a:pPr marL="171450" indent="-171450">
              <a:buFont typeface="Arial" panose="020B0604020202020204" pitchFamily="34" charset="0"/>
              <a:buChar char="•"/>
            </a:pPr>
            <a:r>
              <a:rPr lang="sv-SE" dirty="0"/>
              <a:t>Flera förändringar av ordinationerna senaste året</a:t>
            </a:r>
          </a:p>
          <a:p>
            <a:pPr marL="171450" indent="-171450">
              <a:buFont typeface="Arial" panose="020B0604020202020204" pitchFamily="34" charset="0"/>
              <a:buChar char="•"/>
            </a:pPr>
            <a:r>
              <a:rPr lang="sv-SE" dirty="0"/>
              <a:t>Synproblem</a:t>
            </a:r>
          </a:p>
          <a:p>
            <a:pPr marL="171450" indent="-171450">
              <a:buFont typeface="Arial" panose="020B0604020202020204" pitchFamily="34" charset="0"/>
              <a:buChar char="•"/>
            </a:pPr>
            <a:r>
              <a:rPr lang="sv-SE" dirty="0"/>
              <a:t>Nyligen utskriven från sjukhus</a:t>
            </a:r>
          </a:p>
          <a:p>
            <a:pPr marL="171450" indent="-171450">
              <a:buFont typeface="Arial" panose="020B0604020202020204" pitchFamily="34" charset="0"/>
              <a:buChar char="•"/>
            </a:pPr>
            <a:r>
              <a:rPr lang="sv-SE" dirty="0"/>
              <a:t>Ensamboende</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17</a:t>
            </a:fld>
            <a:endParaRPr lang="sv-SE"/>
          </a:p>
        </p:txBody>
      </p:sp>
    </p:spTree>
    <p:extLst>
      <p:ext uri="{BB962C8B-B14F-4D97-AF65-F5344CB8AC3E}">
        <p14:creationId xmlns:p14="http://schemas.microsoft.com/office/powerpoint/2010/main" val="1843734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Ibland kan det finnas behov att förskrivaren ompröva dessa läkemedel:</a:t>
            </a:r>
          </a:p>
          <a:p>
            <a:pPr marL="228600" indent="-228600">
              <a:buFont typeface="+mj-lt"/>
              <a:buAutoNum type="arabicPeriod"/>
            </a:pPr>
            <a:r>
              <a:rPr lang="sv-SE" dirty="0"/>
              <a:t>Protonpumpshämmare</a:t>
            </a:r>
          </a:p>
          <a:p>
            <a:pPr marL="228600" indent="-228600">
              <a:buFont typeface="+mj-lt"/>
              <a:buAutoNum type="arabicPeriod"/>
            </a:pPr>
            <a:r>
              <a:rPr lang="sv-SE" dirty="0" err="1"/>
              <a:t>Opioider</a:t>
            </a:r>
            <a:endParaRPr lang="sv-SE" dirty="0"/>
          </a:p>
          <a:p>
            <a:pPr marL="228600" indent="-228600">
              <a:buFont typeface="+mj-lt"/>
              <a:buAutoNum type="arabicPeriod"/>
            </a:pPr>
            <a:r>
              <a:rPr lang="sv-SE" dirty="0" err="1"/>
              <a:t>Paracetamol</a:t>
            </a:r>
            <a:endParaRPr lang="sv-SE" dirty="0"/>
          </a:p>
          <a:p>
            <a:pPr marL="228600" indent="-228600">
              <a:buFont typeface="+mj-lt"/>
              <a:buAutoNum type="arabicPeriod"/>
            </a:pPr>
            <a:r>
              <a:rPr lang="sv-SE" dirty="0"/>
              <a:t>Antidepressiva</a:t>
            </a:r>
          </a:p>
          <a:p>
            <a:pPr marL="228600" indent="-228600">
              <a:buFont typeface="+mj-lt"/>
              <a:buAutoNum type="arabicPeriod"/>
            </a:pPr>
            <a:r>
              <a:rPr lang="sv-SE" dirty="0" err="1"/>
              <a:t>Antipsykotika</a:t>
            </a:r>
            <a:endParaRPr lang="sv-SE" dirty="0"/>
          </a:p>
          <a:p>
            <a:pPr marL="228600" indent="-228600">
              <a:buFont typeface="+mj-lt"/>
              <a:buAutoNum type="arabicPeriod"/>
            </a:pPr>
            <a:r>
              <a:rPr lang="sv-SE" dirty="0" err="1"/>
              <a:t>Bensodiazepiner</a:t>
            </a:r>
            <a:r>
              <a:rPr lang="sv-SE" dirty="0"/>
              <a:t> (mot oro/sömnmedel)</a:t>
            </a:r>
          </a:p>
          <a:p>
            <a:pPr marL="228600" indent="-228600">
              <a:buFont typeface="+mj-lt"/>
              <a:buAutoNum type="arabicPeriod"/>
            </a:pPr>
            <a:r>
              <a:rPr lang="sv-SE" dirty="0" err="1"/>
              <a:t>Furosemid</a:t>
            </a:r>
            <a:r>
              <a:rPr lang="sv-SE" dirty="0"/>
              <a:t> (vätskedrivande)</a:t>
            </a:r>
          </a:p>
          <a:p>
            <a:endParaRPr lang="sv-SE" dirty="0"/>
          </a:p>
          <a:p>
            <a:endParaRPr lang="sv-SE" dirty="0"/>
          </a:p>
          <a:p>
            <a:endParaRPr lang="sv-SE" dirty="0"/>
          </a:p>
          <a:p>
            <a:r>
              <a:rPr lang="sv-SE" dirty="0"/>
              <a:t>Vissa läkemedel bör sättas ut långsamt</a:t>
            </a:r>
          </a:p>
          <a:p>
            <a:pPr marL="228600" indent="-228600">
              <a:buFont typeface="+mj-lt"/>
              <a:buAutoNum type="arabicPeriod"/>
            </a:pPr>
            <a:r>
              <a:rPr lang="sv-SE" dirty="0"/>
              <a:t>Antidepressiva</a:t>
            </a:r>
          </a:p>
          <a:p>
            <a:pPr marL="228600" indent="-228600">
              <a:buFont typeface="+mj-lt"/>
              <a:buAutoNum type="arabicPeriod"/>
            </a:pPr>
            <a:r>
              <a:rPr lang="sv-SE" dirty="0"/>
              <a:t>Betablockare</a:t>
            </a:r>
          </a:p>
          <a:p>
            <a:pPr marL="228600" indent="-228600">
              <a:buFont typeface="+mj-lt"/>
              <a:buAutoNum type="arabicPeriod"/>
            </a:pPr>
            <a:r>
              <a:rPr lang="sv-SE" dirty="0" err="1"/>
              <a:t>Opioider</a:t>
            </a:r>
            <a:endParaRPr lang="sv-SE" dirty="0"/>
          </a:p>
          <a:p>
            <a:pPr marL="228600" indent="-228600">
              <a:buFont typeface="+mj-lt"/>
              <a:buAutoNum type="arabicPeriod"/>
            </a:pPr>
            <a:r>
              <a:rPr lang="sv-SE" dirty="0"/>
              <a:t>Protonpumpshämmare, ex </a:t>
            </a:r>
            <a:r>
              <a:rPr lang="sv-SE" dirty="0" err="1"/>
              <a:t>Omeprazol</a:t>
            </a:r>
            <a:endParaRPr lang="sv-SE" dirty="0"/>
          </a:p>
          <a:p>
            <a:pPr marL="228600" indent="-228600">
              <a:buFont typeface="+mj-lt"/>
              <a:buAutoNum type="arabicPeriod"/>
            </a:pPr>
            <a:r>
              <a:rPr lang="sv-SE" dirty="0"/>
              <a:t>Kortison</a:t>
            </a:r>
          </a:p>
          <a:p>
            <a:pPr marL="0" indent="0">
              <a:buFont typeface="+mj-lt"/>
              <a:buNone/>
            </a:pPr>
            <a:endParaRPr lang="sv-SE" dirty="0"/>
          </a:p>
          <a:p>
            <a:r>
              <a:rPr lang="sv-SE" dirty="0"/>
              <a:t>Detta skall aldrig göras på egen hand!</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18</a:t>
            </a:fld>
            <a:endParaRPr lang="sv-SE"/>
          </a:p>
        </p:txBody>
      </p:sp>
    </p:spTree>
    <p:extLst>
      <p:ext uri="{BB962C8B-B14F-4D97-AF65-F5344CB8AC3E}">
        <p14:creationId xmlns:p14="http://schemas.microsoft.com/office/powerpoint/2010/main" val="2132094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bara för att visa att det är många aspekter som skall tas hänsyn till då man går igenom sina läkemedel.</a:t>
            </a:r>
          </a:p>
        </p:txBody>
      </p:sp>
      <p:sp>
        <p:nvSpPr>
          <p:cNvPr id="4" name="Platshållare för bildnummer 3"/>
          <p:cNvSpPr>
            <a:spLocks noGrp="1"/>
          </p:cNvSpPr>
          <p:nvPr>
            <p:ph type="sldNum" sz="quarter" idx="5"/>
          </p:nvPr>
        </p:nvSpPr>
        <p:spPr/>
        <p:txBody>
          <a:bodyPr/>
          <a:lstStyle/>
          <a:p>
            <a:fld id="{4D784406-4C9B-4F20-9C78-ECC889A01354}" type="slidenum">
              <a:rPr lang="sv-SE" smtClean="0"/>
              <a:t>19</a:t>
            </a:fld>
            <a:endParaRPr lang="sv-SE"/>
          </a:p>
        </p:txBody>
      </p:sp>
    </p:spTree>
    <p:extLst>
      <p:ext uri="{BB962C8B-B14F-4D97-AF65-F5344CB8AC3E}">
        <p14:creationId xmlns:p14="http://schemas.microsoft.com/office/powerpoint/2010/main" val="293231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8816" y="4822269"/>
            <a:ext cx="5510530" cy="3945493"/>
          </a:xfrm>
        </p:spPr>
        <p:txBody>
          <a:bodyPr/>
          <a:lstStyle/>
          <a:p>
            <a:pPr eaLnBrk="1" hangingPunct="1"/>
            <a:r>
              <a:rPr lang="sv-SE" altLang="sv-SE" baseline="0" dirty="0"/>
              <a:t> </a:t>
            </a:r>
            <a:endParaRPr lang="sv-SE" altLang="sv-SE" dirty="0"/>
          </a:p>
          <a:p>
            <a:pPr eaLnBrk="1" hangingPunct="1"/>
            <a:endParaRPr lang="sv-SE" altLang="sv-SE" dirty="0"/>
          </a:p>
          <a:p>
            <a:pPr eaLnBrk="1" hangingPunct="1"/>
            <a:r>
              <a:rPr lang="sv-SE" altLang="sv-SE" dirty="0"/>
              <a:t>Agenda</a:t>
            </a:r>
          </a:p>
          <a:p>
            <a:pPr eaLnBrk="1" hangingPunct="1"/>
            <a:r>
              <a:rPr lang="sv-SE" altLang="sv-SE" dirty="0"/>
              <a:t>Man kan välja bort genom att hoppa över vissa delar…</a:t>
            </a:r>
          </a:p>
        </p:txBody>
      </p:sp>
      <p:sp>
        <p:nvSpPr>
          <p:cNvPr id="4" name="Platshållare för bildnummer 3"/>
          <p:cNvSpPr>
            <a:spLocks noGrp="1"/>
          </p:cNvSpPr>
          <p:nvPr>
            <p:ph type="sldNum" sz="quarter" idx="10"/>
          </p:nvPr>
        </p:nvSpPr>
        <p:spPr/>
        <p:txBody>
          <a:bodyPr/>
          <a:lstStyle/>
          <a:p>
            <a:fld id="{AED6F0F3-DBE1-41BA-AB04-85ED9918197F}" type="slidenum">
              <a:rPr lang="sv-SE" smtClean="0"/>
              <a:t>2</a:t>
            </a:fld>
            <a:endParaRPr lang="sv-SE"/>
          </a:p>
        </p:txBody>
      </p:sp>
    </p:spTree>
    <p:extLst>
      <p:ext uri="{BB962C8B-B14F-4D97-AF65-F5344CB8AC3E}">
        <p14:creationId xmlns:p14="http://schemas.microsoft.com/office/powerpoint/2010/main" val="663385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idag ingen bra statistik på hur ofta läkemedelsgenomgångar genomförs.</a:t>
            </a:r>
          </a:p>
          <a:p>
            <a:r>
              <a:rPr lang="sv-SE" dirty="0"/>
              <a:t>Ofta reser man frågan hur de ska hinnas med.</a:t>
            </a:r>
          </a:p>
          <a:p>
            <a:r>
              <a:rPr lang="sv-SE" dirty="0"/>
              <a:t>I Koll på Läkemedel har vi föreslagit följande:</a:t>
            </a:r>
          </a:p>
          <a:p>
            <a:pPr marL="171450" indent="-171450">
              <a:buFont typeface="Arial" panose="020B0604020202020204" pitchFamily="34" charset="0"/>
              <a:buChar char="•"/>
            </a:pPr>
            <a:r>
              <a:rPr lang="sv-SE" dirty="0"/>
              <a:t>Utökat apotekarstöd inom slutenvård, primärvård och på boenden</a:t>
            </a:r>
          </a:p>
          <a:p>
            <a:pPr marL="171450" indent="-171450">
              <a:buFont typeface="Arial" panose="020B0604020202020204" pitchFamily="34" charset="0"/>
              <a:buChar char="•"/>
            </a:pPr>
            <a:r>
              <a:rPr lang="sv-SE" dirty="0"/>
              <a:t>Införande av kommunfarmaceuter </a:t>
            </a:r>
          </a:p>
          <a:p>
            <a:pPr marL="171450" indent="-171450">
              <a:buFont typeface="Arial" panose="020B0604020202020204" pitchFamily="34" charset="0"/>
              <a:buChar char="•"/>
            </a:pPr>
            <a:r>
              <a:rPr lang="sv-SE" dirty="0"/>
              <a:t>Mer utbildning i geriatrik och farmakologi i läkarutbildningen</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20</a:t>
            </a:fld>
            <a:endParaRPr lang="sv-SE"/>
          </a:p>
        </p:txBody>
      </p:sp>
    </p:spTree>
    <p:extLst>
      <p:ext uri="{BB962C8B-B14F-4D97-AF65-F5344CB8AC3E}">
        <p14:creationId xmlns:p14="http://schemas.microsoft.com/office/powerpoint/2010/main" val="943764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Tips på vad du kan tänka på…</a:t>
            </a:r>
          </a:p>
          <a:p>
            <a:pPr marL="171450" indent="-171450">
              <a:buFont typeface="Arial" panose="020B0604020202020204" pitchFamily="34" charset="0"/>
              <a:buChar char="•"/>
            </a:pPr>
            <a:r>
              <a:rPr lang="sv-SE" dirty="0"/>
              <a:t>Berätta vilka receptfria/naturläkemedel du tar och vad du inte tar på läkemedelslistan. Fråga om icke-farmakologiska alternativ.</a:t>
            </a:r>
          </a:p>
          <a:p>
            <a:pPr marL="171450" indent="-171450">
              <a:buFont typeface="Arial" panose="020B0604020202020204" pitchFamily="34" charset="0"/>
              <a:buChar char="•"/>
            </a:pPr>
            <a:r>
              <a:rPr lang="sv-SE" dirty="0"/>
              <a:t>Be att få en aktuell läkemedelslista vid läkarbesök</a:t>
            </a:r>
          </a:p>
          <a:p>
            <a:pPr marL="171450" indent="-171450">
              <a:buFont typeface="Arial" panose="020B0604020202020204" pitchFamily="34" charset="0"/>
              <a:buChar char="•"/>
            </a:pPr>
            <a:r>
              <a:rPr lang="sv-SE" dirty="0"/>
              <a:t>Fråga vilka mediciner du ska hoppa över vid influensa/feber/magsjuka</a:t>
            </a:r>
          </a:p>
          <a:p>
            <a:pPr marL="171450" indent="-171450">
              <a:buFont typeface="Arial" panose="020B0604020202020204" pitchFamily="34" charset="0"/>
              <a:buChar char="•"/>
            </a:pPr>
            <a:r>
              <a:rPr lang="sv-SE" dirty="0"/>
              <a:t>Ta med dina mediciner om du blir inlagd på sjukhus, särskilt viktigt med ögondroppar och KOL/astma-mediciner</a:t>
            </a:r>
          </a:p>
          <a:p>
            <a:pPr marL="171450" indent="-171450">
              <a:buFont typeface="Arial" panose="020B0604020202020204" pitchFamily="34" charset="0"/>
              <a:buChar char="•"/>
            </a:pPr>
            <a:r>
              <a:rPr lang="sv-SE" dirty="0"/>
              <a:t>Kontrollera </a:t>
            </a:r>
            <a:r>
              <a:rPr lang="sv-SE" dirty="0" err="1"/>
              <a:t>ev</a:t>
            </a:r>
            <a:r>
              <a:rPr lang="sv-SE" dirty="0"/>
              <a:t> biverkningar med självskattningsverktyget PHASE-20</a:t>
            </a:r>
          </a:p>
          <a:p>
            <a:pPr marL="171450" indent="-171450">
              <a:buFont typeface="Arial" panose="020B0604020202020204" pitchFamily="34" charset="0"/>
              <a:buChar char="•"/>
            </a:pPr>
            <a:r>
              <a:rPr lang="sv-SE" dirty="0"/>
              <a:t>Ta del av frågor och svar om läkemedel: kollpalakemedel.se</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21</a:t>
            </a:fld>
            <a:endParaRPr lang="sv-SE"/>
          </a:p>
        </p:txBody>
      </p:sp>
    </p:spTree>
    <p:extLst>
      <p:ext uri="{BB962C8B-B14F-4D97-AF65-F5344CB8AC3E}">
        <p14:creationId xmlns:p14="http://schemas.microsoft.com/office/powerpoint/2010/main" val="2408694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på hjälpmedel…</a:t>
            </a:r>
          </a:p>
        </p:txBody>
      </p:sp>
      <p:sp>
        <p:nvSpPr>
          <p:cNvPr id="4" name="Platshållare för bildnummer 3"/>
          <p:cNvSpPr>
            <a:spLocks noGrp="1"/>
          </p:cNvSpPr>
          <p:nvPr>
            <p:ph type="sldNum" sz="quarter" idx="5"/>
          </p:nvPr>
        </p:nvSpPr>
        <p:spPr/>
        <p:txBody>
          <a:bodyPr/>
          <a:lstStyle/>
          <a:p>
            <a:fld id="{4D784406-4C9B-4F20-9C78-ECC889A01354}" type="slidenum">
              <a:rPr lang="sv-SE" smtClean="0"/>
              <a:t>22</a:t>
            </a:fld>
            <a:endParaRPr lang="sv-SE"/>
          </a:p>
        </p:txBody>
      </p:sp>
    </p:spTree>
    <p:extLst>
      <p:ext uri="{BB962C8B-B14F-4D97-AF65-F5344CB8AC3E}">
        <p14:creationId xmlns:p14="http://schemas.microsoft.com/office/powerpoint/2010/main" val="4220698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23</a:t>
            </a:fld>
            <a:endParaRPr lang="sv-SE"/>
          </a:p>
        </p:txBody>
      </p:sp>
    </p:spTree>
    <p:extLst>
      <p:ext uri="{BB962C8B-B14F-4D97-AF65-F5344CB8AC3E}">
        <p14:creationId xmlns:p14="http://schemas.microsoft.com/office/powerpoint/2010/main" val="951016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Symtomskattningsskalan PHASE-20 (</a:t>
            </a:r>
            <a:r>
              <a:rPr lang="sv-SE" dirty="0" err="1"/>
              <a:t>PHArmacotherapeutical</a:t>
            </a:r>
            <a:r>
              <a:rPr lang="sv-SE" dirty="0"/>
              <a:t> Symptom </a:t>
            </a:r>
            <a:r>
              <a:rPr lang="sv-SE" dirty="0" err="1"/>
              <a:t>Evaluation</a:t>
            </a:r>
            <a:endParaRPr lang="sv-SE" dirty="0"/>
          </a:p>
          <a:p>
            <a:endParaRPr lang="sv-SE" dirty="0"/>
          </a:p>
          <a:p>
            <a:r>
              <a:rPr lang="sv-SE" dirty="0"/>
              <a:t>Skalan består av 19 symtom, som identifierats som vanliga i samband med läkemedelsrelaterad problematik hos äldre, samt en öppen "övrigt"-fråga</a:t>
            </a:r>
          </a:p>
        </p:txBody>
      </p:sp>
      <p:sp>
        <p:nvSpPr>
          <p:cNvPr id="4" name="Platshållare för bildnummer 3"/>
          <p:cNvSpPr>
            <a:spLocks noGrp="1"/>
          </p:cNvSpPr>
          <p:nvPr>
            <p:ph type="sldNum" sz="quarter" idx="5"/>
          </p:nvPr>
        </p:nvSpPr>
        <p:spPr/>
        <p:txBody>
          <a:bodyPr/>
          <a:lstStyle/>
          <a:p>
            <a:fld id="{4D784406-4C9B-4F20-9C78-ECC889A01354}" type="slidenum">
              <a:rPr lang="sv-SE" smtClean="0"/>
              <a:t>24</a:t>
            </a:fld>
            <a:endParaRPr lang="sv-SE"/>
          </a:p>
        </p:txBody>
      </p:sp>
    </p:spTree>
    <p:extLst>
      <p:ext uri="{BB962C8B-B14F-4D97-AF65-F5344CB8AC3E}">
        <p14:creationId xmlns:p14="http://schemas.microsoft.com/office/powerpoint/2010/main" val="3896846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Olika listor ger olika information. Aktuell läkemedelslista kontra Mina sparade recept</a:t>
            </a:r>
          </a:p>
          <a:p>
            <a:r>
              <a:rPr lang="sv-SE" dirty="0"/>
              <a:t>Exempel Norrbotten</a:t>
            </a:r>
          </a:p>
        </p:txBody>
      </p:sp>
      <p:sp>
        <p:nvSpPr>
          <p:cNvPr id="4" name="Platshållare för bildnummer 3"/>
          <p:cNvSpPr>
            <a:spLocks noGrp="1"/>
          </p:cNvSpPr>
          <p:nvPr>
            <p:ph type="sldNum" sz="quarter" idx="5"/>
          </p:nvPr>
        </p:nvSpPr>
        <p:spPr/>
        <p:txBody>
          <a:bodyPr/>
          <a:lstStyle/>
          <a:p>
            <a:fld id="{4D784406-4C9B-4F20-9C78-ECC889A01354}" type="slidenum">
              <a:rPr lang="sv-SE" smtClean="0"/>
              <a:t>25</a:t>
            </a:fld>
            <a:endParaRPr lang="sv-SE"/>
          </a:p>
        </p:txBody>
      </p:sp>
    </p:spTree>
    <p:extLst>
      <p:ext uri="{BB962C8B-B14F-4D97-AF65-F5344CB8AC3E}">
        <p14:creationId xmlns:p14="http://schemas.microsoft.com/office/powerpoint/2010/main" val="1865248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På www.kollpalakemedel.se finns mer information och tips på vilka frågor som man kan ställa om sina läkemedel och vilka rättigheter man har.</a:t>
            </a:r>
          </a:p>
          <a:p>
            <a:r>
              <a:rPr lang="sv-SE" dirty="0"/>
              <a:t>Broschyrerna finns också i flera olika språk.</a:t>
            </a:r>
          </a:p>
        </p:txBody>
      </p:sp>
      <p:sp>
        <p:nvSpPr>
          <p:cNvPr id="4" name="Platshållare för bildnummer 3"/>
          <p:cNvSpPr>
            <a:spLocks noGrp="1"/>
          </p:cNvSpPr>
          <p:nvPr>
            <p:ph type="sldNum" sz="quarter" idx="5"/>
          </p:nvPr>
        </p:nvSpPr>
        <p:spPr/>
        <p:txBody>
          <a:bodyPr/>
          <a:lstStyle/>
          <a:p>
            <a:fld id="{4D784406-4C9B-4F20-9C78-ECC889A01354}" type="slidenum">
              <a:rPr lang="sv-SE" smtClean="0"/>
              <a:t>26</a:t>
            </a:fld>
            <a:endParaRPr lang="sv-SE"/>
          </a:p>
        </p:txBody>
      </p:sp>
    </p:spTree>
    <p:extLst>
      <p:ext uri="{BB962C8B-B14F-4D97-AF65-F5344CB8AC3E}">
        <p14:creationId xmlns:p14="http://schemas.microsoft.com/office/powerpoint/2010/main" val="2422237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Recepten är idag elektroniska och överförs till en nationell databas där alla </a:t>
            </a:r>
          </a:p>
          <a:p>
            <a:r>
              <a:rPr lang="sv-SE" dirty="0"/>
              <a:t>Recept ligger åtkomliga för alla apotek och för dig som patient.</a:t>
            </a:r>
          </a:p>
          <a:p>
            <a:r>
              <a:rPr lang="sv-SE" dirty="0"/>
              <a:t>Recept är giltiga i 12 månader.</a:t>
            </a:r>
          </a:p>
          <a:p>
            <a:r>
              <a:rPr lang="sv-SE" dirty="0"/>
              <a:t>När samtliga förpackningar är uthämtade eller när giltighetstiden passerats är receptet förbrukat.</a:t>
            </a:r>
          </a:p>
          <a:p>
            <a:r>
              <a:rPr lang="sv-SE" dirty="0"/>
              <a:t>Läkaren anger i receptet hur många förpackningar som ska lämnas ut vid varje tillfälle.</a:t>
            </a:r>
          </a:p>
          <a:p>
            <a:r>
              <a:rPr lang="sv-SE" dirty="0"/>
              <a:t>Läkaren ger som regel apoteket i uppdrag att erbjuda utbyte till den tillverkare som har lägst pris. – generiskt utbyte.</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27</a:t>
            </a:fld>
            <a:endParaRPr lang="sv-SE"/>
          </a:p>
        </p:txBody>
      </p:sp>
    </p:spTree>
    <p:extLst>
      <p:ext uri="{BB962C8B-B14F-4D97-AF65-F5344CB8AC3E}">
        <p14:creationId xmlns:p14="http://schemas.microsoft.com/office/powerpoint/2010/main" val="170231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Erbjudande om utbyte innebär att samma substans, samma mängd, samma styrka erbjuds.</a:t>
            </a:r>
          </a:p>
          <a:p>
            <a:r>
              <a:rPr lang="sv-SE" dirty="0"/>
              <a:t>Det är kunden som tackar ja eller tackar nej till erbjudande om utbyte.</a:t>
            </a:r>
          </a:p>
          <a:p>
            <a:r>
              <a:rPr lang="sv-SE" dirty="0"/>
              <a:t>Om man tackar nej till utbyte påverkar det hur stor del av läkemedelskostnaden som subventioneras.</a:t>
            </a:r>
          </a:p>
          <a:p>
            <a:r>
              <a:rPr lang="sv-SE" dirty="0"/>
              <a:t>Tackar man ja till utbyte kommer hela kostnaden att ingå i läkemedelsförmånen. Rabatten man får beror på hur långt upp man kommit i högkostnadstrappan.</a:t>
            </a:r>
          </a:p>
          <a:p>
            <a:r>
              <a:rPr lang="sv-SE" dirty="0"/>
              <a:t>TLV är den myndighet som beslutar om vilka läkemedel som ska ingå i läkemedelsförmånen.</a:t>
            </a:r>
          </a:p>
          <a:p>
            <a:r>
              <a:rPr lang="sv-SE" dirty="0"/>
              <a:t>TLV beslutar om priser på läkemedel inom förmånen.</a:t>
            </a:r>
          </a:p>
          <a:p>
            <a:endParaRPr lang="sv-SE" dirty="0"/>
          </a:p>
          <a:p>
            <a:r>
              <a:rPr lang="sv-SE" dirty="0"/>
              <a:t>Generiskt utbyte på </a:t>
            </a:r>
            <a:r>
              <a:rPr lang="sv-SE" dirty="0" err="1"/>
              <a:t>apotek,skapar</a:t>
            </a:r>
            <a:r>
              <a:rPr lang="sv-SE" dirty="0"/>
              <a:t> en hel del problem för många äldre.</a:t>
            </a:r>
          </a:p>
          <a:p>
            <a:r>
              <a:rPr lang="sv-SE" dirty="0"/>
              <a:t>Utbytesreformen har sparat miljarder i Läkemedelsförmånskostnader, men vad den orsakat i lidande för patienten och kostnader för den sjukvården i form om akuta inläggningar beroende på felmedicinering, det vet vi inget om.</a:t>
            </a:r>
          </a:p>
          <a:p>
            <a:r>
              <a:rPr lang="sv-SE" dirty="0"/>
              <a:t>Även om det är samma läkemedel så är det en annan förpackning, kanske en annan färg på tabletten och det kan vara svårt att tolka vad som står på </a:t>
            </a:r>
            <a:r>
              <a:rPr lang="sv-SE" dirty="0" err="1"/>
              <a:t>bipacksedeln</a:t>
            </a:r>
            <a:r>
              <a:rPr lang="sv-SE" dirty="0"/>
              <a:t>. </a:t>
            </a:r>
          </a:p>
          <a:p>
            <a:r>
              <a:rPr lang="sv-SE" dirty="0"/>
              <a:t>Läkaren och även farmaceuten kan förhindra utbyte om det bedöms finnas uppenbar risk för att sammanblandning kan ske.</a:t>
            </a:r>
          </a:p>
          <a:p>
            <a:endParaRPr lang="sv-SE" dirty="0"/>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28</a:t>
            </a:fld>
            <a:endParaRPr lang="sv-SE"/>
          </a:p>
        </p:txBody>
      </p:sp>
    </p:spTree>
    <p:extLst>
      <p:ext uri="{BB962C8B-B14F-4D97-AF65-F5344CB8AC3E}">
        <p14:creationId xmlns:p14="http://schemas.microsoft.com/office/powerpoint/2010/main" val="2157992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919611" y="10425486"/>
            <a:ext cx="2998895" cy="54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82" tIns="51042" rIns="102082" bIns="51042"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1AD004E0-5B0A-4099-8934-CFB0FD9A35FB}" type="slidenum">
              <a:rPr lang="sv-SE" altLang="sv-SE"/>
              <a:pPr algn="r" eaLnBrk="1" hangingPunct="1">
                <a:spcBef>
                  <a:spcPct val="0"/>
                </a:spcBef>
              </a:pPr>
              <a:t>29</a:t>
            </a:fld>
            <a:endParaRPr lang="sv-SE" altLang="sv-SE"/>
          </a:p>
        </p:txBody>
      </p:sp>
      <p:sp>
        <p:nvSpPr>
          <p:cNvPr id="59395" name="Rectangle 2"/>
          <p:cNvSpPr txBox="1">
            <a:spLocks noGrp="1" noChangeArrowheads="1"/>
          </p:cNvSpPr>
          <p:nvPr/>
        </p:nvSpPr>
        <p:spPr bwMode="auto">
          <a:xfrm>
            <a:off x="2" y="0"/>
            <a:ext cx="2998895" cy="54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82" tIns="51042" rIns="102082" bIns="51042"/>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sv-SE" altLang="sv-SE"/>
              <a:t>Målgrupp läkare</a:t>
            </a:r>
          </a:p>
        </p:txBody>
      </p:sp>
      <p:sp>
        <p:nvSpPr>
          <p:cNvPr id="59396" name="Rectangle 3"/>
          <p:cNvSpPr txBox="1">
            <a:spLocks noGrp="1" noChangeArrowheads="1"/>
          </p:cNvSpPr>
          <p:nvPr/>
        </p:nvSpPr>
        <p:spPr bwMode="auto">
          <a:xfrm>
            <a:off x="3607032" y="0"/>
            <a:ext cx="3311474" cy="54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82" tIns="51042" rIns="102082" bIns="51042"/>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r>
              <a:rPr lang="sv-SE" altLang="sv-SE"/>
              <a:t>Läkemedelsutbildning, AO Avtal</a:t>
            </a:r>
          </a:p>
        </p:txBody>
      </p:sp>
      <p:sp>
        <p:nvSpPr>
          <p:cNvPr id="59397" name="Rectangle 6"/>
          <p:cNvSpPr txBox="1">
            <a:spLocks noGrp="1" noChangeArrowheads="1"/>
          </p:cNvSpPr>
          <p:nvPr/>
        </p:nvSpPr>
        <p:spPr bwMode="auto">
          <a:xfrm>
            <a:off x="0" y="10425486"/>
            <a:ext cx="4414784" cy="54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82" tIns="51042" rIns="102082" bIns="51042"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sv-SE" altLang="sv-SE"/>
              <a:t>Förskrivningsrätt_070626</a:t>
            </a:r>
          </a:p>
          <a:p>
            <a:pPr eaLnBrk="1" hangingPunct="1">
              <a:spcBef>
                <a:spcPct val="0"/>
              </a:spcBef>
            </a:pPr>
            <a:r>
              <a:rPr lang="sv-SE" altLang="sv-SE"/>
              <a:t>Ursprungligen publicerad i Xpert 030424, därefter delvis uppdaterat</a:t>
            </a:r>
          </a:p>
        </p:txBody>
      </p:sp>
      <p:sp>
        <p:nvSpPr>
          <p:cNvPr id="59398" name="Rectangle 7"/>
          <p:cNvSpPr txBox="1">
            <a:spLocks noGrp="1" noChangeArrowheads="1"/>
          </p:cNvSpPr>
          <p:nvPr/>
        </p:nvSpPr>
        <p:spPr bwMode="auto">
          <a:xfrm>
            <a:off x="3919611" y="10425486"/>
            <a:ext cx="2998895" cy="54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82" tIns="51042" rIns="102082" bIns="51042"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E3528091-FBE0-4F2B-8ED7-0A18A3490F9E}" type="slidenum">
              <a:rPr lang="sv-SE" altLang="sv-SE"/>
              <a:pPr algn="r" eaLnBrk="1" hangingPunct="1">
                <a:spcBef>
                  <a:spcPct val="0"/>
                </a:spcBef>
              </a:pPr>
              <a:t>29</a:t>
            </a:fld>
            <a:endParaRPr lang="sv-SE" altLang="sv-SE"/>
          </a:p>
        </p:txBody>
      </p:sp>
      <p:sp>
        <p:nvSpPr>
          <p:cNvPr id="59399" name="Rectangle 2"/>
          <p:cNvSpPr>
            <a:spLocks noGrp="1" noRot="1" noChangeAspect="1" noChangeArrowheads="1" noTextEdit="1"/>
          </p:cNvSpPr>
          <p:nvPr>
            <p:ph type="sldImg"/>
          </p:nvPr>
        </p:nvSpPr>
        <p:spPr>
          <a:xfrm>
            <a:off x="-219075" y="712788"/>
            <a:ext cx="5091113" cy="2863850"/>
          </a:xfrm>
          <a:ln/>
        </p:spPr>
      </p:sp>
      <p:sp>
        <p:nvSpPr>
          <p:cNvPr id="59400" name="Rectangle 3"/>
          <p:cNvSpPr>
            <a:spLocks noGrp="1" noChangeArrowheads="1"/>
          </p:cNvSpPr>
          <p:nvPr>
            <p:ph type="body" idx="1"/>
          </p:nvPr>
        </p:nvSpPr>
        <p:spPr>
          <a:xfrm>
            <a:off x="527671" y="3896792"/>
            <a:ext cx="5864713" cy="62546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b="0" dirty="0">
                <a:latin typeface="Arial" pitchFamily="34" charset="0"/>
              </a:rPr>
              <a:t>Högkostnadsskyddet är den del av läkemedels-förmånen som vi vanligen kommer i kontakt med.</a:t>
            </a:r>
          </a:p>
          <a:p>
            <a:pPr eaLnBrk="1" hangingPunct="1"/>
            <a:r>
              <a:rPr lang="sv-SE" altLang="sv-SE" b="0" dirty="0">
                <a:latin typeface="Arial" pitchFamily="34" charset="0"/>
              </a:rPr>
              <a:t>Upp till 1200 kronor får man betala allt själv. </a:t>
            </a:r>
            <a:r>
              <a:rPr lang="sv-SE" altLang="sv-SE" b="0" dirty="0" err="1">
                <a:latin typeface="Arial" pitchFamily="34" charset="0"/>
              </a:rPr>
              <a:t>Däefter</a:t>
            </a:r>
            <a:r>
              <a:rPr lang="sv-SE" altLang="sv-SE" b="0" dirty="0">
                <a:latin typeface="Arial" pitchFamily="34" charset="0"/>
              </a:rPr>
              <a:t> får man ”rabatt”  enligt en skala upp till dess att man betalat 2400 kronor själv under en 12 </a:t>
            </a:r>
            <a:r>
              <a:rPr lang="sv-SE" altLang="sv-SE" b="0" dirty="0" err="1">
                <a:latin typeface="Arial" pitchFamily="34" charset="0"/>
              </a:rPr>
              <a:t>månadersperiod</a:t>
            </a:r>
            <a:r>
              <a:rPr lang="sv-SE" altLang="sv-SE" b="0" dirty="0">
                <a:latin typeface="Arial" pitchFamily="34" charset="0"/>
              </a:rPr>
              <a:t>.</a:t>
            </a:r>
          </a:p>
          <a:p>
            <a:pPr eaLnBrk="1" hangingPunct="1"/>
            <a:endParaRPr lang="sv-SE" altLang="sv-SE" b="1" dirty="0">
              <a:latin typeface="Arial" pitchFamily="34" charset="0"/>
            </a:endParaRPr>
          </a:p>
        </p:txBody>
      </p:sp>
    </p:spTree>
    <p:extLst>
      <p:ext uri="{BB962C8B-B14F-4D97-AF65-F5344CB8AC3E}">
        <p14:creationId xmlns:p14="http://schemas.microsoft.com/office/powerpoint/2010/main" val="3356448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Beskrivning av projektet samt vad so m finns att hämta på hemsidan.</a:t>
            </a:r>
          </a:p>
          <a:p>
            <a:r>
              <a:rPr lang="sv-SE" dirty="0"/>
              <a:t>Koll på läkemedel är ett samarbetsprojekt mellan Pensionärernas Riksorganisation (PRO), SPF Seniorerna, SKPF Pensionärerna och Apoteket AB för bättre läkemedelsbehandling till äldre. Samarbetet har pågått sedan 2009 där syftet är att utbilda och stödja äldre patienter så att de själva kan verka för en bättre behandling</a:t>
            </a:r>
          </a:p>
        </p:txBody>
      </p:sp>
      <p:sp>
        <p:nvSpPr>
          <p:cNvPr id="4" name="Platshållare för bildnummer 3"/>
          <p:cNvSpPr>
            <a:spLocks noGrp="1"/>
          </p:cNvSpPr>
          <p:nvPr>
            <p:ph type="sldNum" sz="quarter" idx="5"/>
          </p:nvPr>
        </p:nvSpPr>
        <p:spPr/>
        <p:txBody>
          <a:bodyPr/>
          <a:lstStyle/>
          <a:p>
            <a:fld id="{4D784406-4C9B-4F20-9C78-ECC889A01354}" type="slidenum">
              <a:rPr lang="sv-SE" smtClean="0"/>
              <a:t>3</a:t>
            </a:fld>
            <a:endParaRPr lang="sv-SE"/>
          </a:p>
        </p:txBody>
      </p:sp>
    </p:spTree>
    <p:extLst>
      <p:ext uri="{BB962C8B-B14F-4D97-AF65-F5344CB8AC3E}">
        <p14:creationId xmlns:p14="http://schemas.microsoft.com/office/powerpoint/2010/main" val="412089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Som diagrammet visar har utbytesreformen medfört att priserna på generiska läkemedel sjunkit avsevärt i Sverige jämfört med andra länder där man har mindre generisk konkurrens.</a:t>
            </a:r>
          </a:p>
        </p:txBody>
      </p:sp>
      <p:sp>
        <p:nvSpPr>
          <p:cNvPr id="4" name="Platshållare för bildnummer 3"/>
          <p:cNvSpPr>
            <a:spLocks noGrp="1"/>
          </p:cNvSpPr>
          <p:nvPr>
            <p:ph type="sldNum" sz="quarter" idx="5"/>
          </p:nvPr>
        </p:nvSpPr>
        <p:spPr/>
        <p:txBody>
          <a:bodyPr/>
          <a:lstStyle/>
          <a:p>
            <a:fld id="{4D784406-4C9B-4F20-9C78-ECC889A01354}" type="slidenum">
              <a:rPr lang="sv-SE" smtClean="0"/>
              <a:t>30</a:t>
            </a:fld>
            <a:endParaRPr lang="sv-SE"/>
          </a:p>
        </p:txBody>
      </p:sp>
    </p:spTree>
    <p:extLst>
      <p:ext uri="{BB962C8B-B14F-4D97-AF65-F5344CB8AC3E}">
        <p14:creationId xmlns:p14="http://schemas.microsoft.com/office/powerpoint/2010/main" val="1194629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altLang="sv-SE" dirty="0"/>
              <a:t>Sedan 2009, då statens ensamrätt till detaljhandel med läkemedel via Apoteket AB upphörde, har många nya apoteksaktörer etablerats. Idag finns också rena e-handelsapotek.</a:t>
            </a:r>
          </a:p>
        </p:txBody>
      </p:sp>
      <p:sp>
        <p:nvSpPr>
          <p:cNvPr id="4" name="Platshållare för bildnummer 3"/>
          <p:cNvSpPr>
            <a:spLocks noGrp="1"/>
          </p:cNvSpPr>
          <p:nvPr>
            <p:ph type="sldNum" sz="quarter" idx="10"/>
          </p:nvPr>
        </p:nvSpPr>
        <p:spPr/>
        <p:txBody>
          <a:bodyPr/>
          <a:lstStyle/>
          <a:p>
            <a:fld id="{AED6F0F3-DBE1-41BA-AB04-85ED9918197F}" type="slidenum">
              <a:rPr lang="sv-SE" smtClean="0"/>
              <a:t>31</a:t>
            </a:fld>
            <a:endParaRPr lang="sv-SE"/>
          </a:p>
        </p:txBody>
      </p:sp>
    </p:spTree>
    <p:extLst>
      <p:ext uri="{BB962C8B-B14F-4D97-AF65-F5344CB8AC3E}">
        <p14:creationId xmlns:p14="http://schemas.microsoft.com/office/powerpoint/2010/main" val="2363455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apoteksaktör som är aktiv i och stödjer Koll på Läkemedel är Apoteket AB.</a:t>
            </a:r>
          </a:p>
        </p:txBody>
      </p:sp>
      <p:sp>
        <p:nvSpPr>
          <p:cNvPr id="4" name="Platshållare för bildnummer 3"/>
          <p:cNvSpPr>
            <a:spLocks noGrp="1"/>
          </p:cNvSpPr>
          <p:nvPr>
            <p:ph type="sldNum" sz="quarter" idx="5"/>
          </p:nvPr>
        </p:nvSpPr>
        <p:spPr/>
        <p:txBody>
          <a:bodyPr/>
          <a:lstStyle/>
          <a:p>
            <a:pPr defTabSz="966155">
              <a:defRPr/>
            </a:pPr>
            <a:fld id="{AED6F0F3-DBE1-41BA-AB04-85ED9918197F}" type="slidenum">
              <a:rPr lang="sv-SE">
                <a:solidFill>
                  <a:prstClr val="black"/>
                </a:solidFill>
                <a:latin typeface="Calibri" panose="020F0502020204030204"/>
              </a:rPr>
              <a:pPr defTabSz="966155">
                <a:defRPr/>
              </a:pPr>
              <a:t>32</a:t>
            </a:fld>
            <a:endParaRPr lang="sv-SE">
              <a:solidFill>
                <a:prstClr val="black"/>
              </a:solidFill>
              <a:latin typeface="Calibri" panose="020F0502020204030204"/>
            </a:endParaRPr>
          </a:p>
        </p:txBody>
      </p:sp>
    </p:spTree>
    <p:extLst>
      <p:ext uri="{BB962C8B-B14F-4D97-AF65-F5344CB8AC3E}">
        <p14:creationId xmlns:p14="http://schemas.microsoft.com/office/powerpoint/2010/main" val="4175399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Apoteket finns i hela landet och har många olika erbjudanden</a:t>
            </a:r>
          </a:p>
          <a:p>
            <a:pPr marL="171450" indent="-171450">
              <a:buFont typeface="Arial" panose="020B0604020202020204" pitchFamily="34" charset="0"/>
              <a:buChar char="•"/>
            </a:pPr>
            <a:r>
              <a:rPr lang="sv-SE" dirty="0"/>
              <a:t>Ca 400 apotek i städer och på landsbygden</a:t>
            </a:r>
          </a:p>
          <a:p>
            <a:pPr marL="171450" indent="-171450">
              <a:buFont typeface="Arial" panose="020B0604020202020204" pitchFamily="34" charset="0"/>
              <a:buChar char="•"/>
            </a:pPr>
            <a:r>
              <a:rPr lang="sv-SE" dirty="0"/>
              <a:t>Ca 590 apoteksombud</a:t>
            </a:r>
          </a:p>
          <a:p>
            <a:pPr marL="171450" indent="-171450">
              <a:buFont typeface="Arial" panose="020B0604020202020204" pitchFamily="34" charset="0"/>
              <a:buChar char="•"/>
            </a:pPr>
            <a:r>
              <a:rPr lang="sv-SE" dirty="0"/>
              <a:t>Sjukhusapotek</a:t>
            </a:r>
          </a:p>
          <a:p>
            <a:pPr marL="171450" indent="-171450">
              <a:buFont typeface="Arial" panose="020B0604020202020204" pitchFamily="34" charset="0"/>
              <a:buChar char="•"/>
            </a:pPr>
            <a:r>
              <a:rPr lang="sv-SE" dirty="0"/>
              <a:t>Dosapotek</a:t>
            </a:r>
          </a:p>
          <a:p>
            <a:pPr marL="171450" indent="-171450">
              <a:buFont typeface="Arial" panose="020B0604020202020204" pitchFamily="34" charset="0"/>
              <a:buChar char="•"/>
            </a:pPr>
            <a:r>
              <a:rPr lang="sv-SE" dirty="0"/>
              <a:t>E-handel och annan distanshandel</a:t>
            </a:r>
          </a:p>
          <a:p>
            <a:pPr marL="171450" indent="-171450">
              <a:buFont typeface="Arial" panose="020B0604020202020204" pitchFamily="34" charset="0"/>
              <a:buChar char="•"/>
            </a:pPr>
            <a:r>
              <a:rPr lang="sv-SE" dirty="0"/>
              <a:t>Kundservice via telefon, chatt och mejl</a:t>
            </a:r>
          </a:p>
          <a:p>
            <a:pPr marL="171450" indent="-171450">
              <a:buFont typeface="Arial" panose="020B0604020202020204" pitchFamily="34" charset="0"/>
              <a:buChar char="•"/>
            </a:pPr>
            <a:r>
              <a:rPr lang="sv-SE" dirty="0"/>
              <a:t>apoteket.se</a:t>
            </a:r>
          </a:p>
          <a:p>
            <a:pPr marL="171450" indent="-171450">
              <a:buFont typeface="Arial" panose="020B0604020202020204" pitchFamily="34" charset="0"/>
              <a:buChar char="•"/>
            </a:pPr>
            <a:r>
              <a:rPr lang="sv-SE" dirty="0" err="1"/>
              <a:t>App</a:t>
            </a:r>
            <a:r>
              <a:rPr lang="sv-SE" dirty="0"/>
              <a:t> ”Mitt Apotek”</a:t>
            </a:r>
          </a:p>
          <a:p>
            <a:pPr marL="171450" indent="-171450">
              <a:buFont typeface="Arial" panose="020B0604020202020204" pitchFamily="34" charset="0"/>
              <a:buChar char="•"/>
            </a:pPr>
            <a:r>
              <a:rPr lang="sv-SE" dirty="0"/>
              <a:t>Facebook, Twitter, </a:t>
            </a:r>
            <a:r>
              <a:rPr lang="sv-SE" dirty="0" err="1"/>
              <a:t>Instagram</a:t>
            </a:r>
            <a:r>
              <a:rPr lang="sv-SE" dirty="0"/>
              <a:t>, LinkedIn och YouTube</a:t>
            </a:r>
          </a:p>
          <a:p>
            <a:endParaRPr lang="sv-SE" dirty="0"/>
          </a:p>
        </p:txBody>
      </p:sp>
      <p:sp>
        <p:nvSpPr>
          <p:cNvPr id="4" name="Platshållare för bildnummer 3"/>
          <p:cNvSpPr>
            <a:spLocks noGrp="1"/>
          </p:cNvSpPr>
          <p:nvPr>
            <p:ph type="sldNum" sz="quarter" idx="10"/>
          </p:nvPr>
        </p:nvSpPr>
        <p:spPr/>
        <p:txBody>
          <a:bodyPr/>
          <a:lstStyle/>
          <a:p>
            <a:pPr defTabSz="966155">
              <a:defRPr/>
            </a:pPr>
            <a:fld id="{AED6F0F3-DBE1-41BA-AB04-85ED9918197F}" type="slidenum">
              <a:rPr lang="sv-SE">
                <a:solidFill>
                  <a:prstClr val="black"/>
                </a:solidFill>
                <a:latin typeface="Calibri" panose="020F0502020204030204"/>
              </a:rPr>
              <a:pPr defTabSz="966155">
                <a:defRPr/>
              </a:pPr>
              <a:t>33</a:t>
            </a:fld>
            <a:endParaRPr lang="sv-SE">
              <a:solidFill>
                <a:prstClr val="black"/>
              </a:solidFill>
              <a:latin typeface="Calibri" panose="020F0502020204030204"/>
            </a:endParaRPr>
          </a:p>
        </p:txBody>
      </p:sp>
    </p:spTree>
    <p:extLst>
      <p:ext uri="{BB962C8B-B14F-4D97-AF65-F5344CB8AC3E}">
        <p14:creationId xmlns:p14="http://schemas.microsoft.com/office/powerpoint/2010/main" val="2639328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Tjänster som Apoteket erbjuder.</a:t>
            </a:r>
          </a:p>
        </p:txBody>
      </p:sp>
      <p:sp>
        <p:nvSpPr>
          <p:cNvPr id="4" name="Platshållare för bildnummer 3"/>
          <p:cNvSpPr>
            <a:spLocks noGrp="1"/>
          </p:cNvSpPr>
          <p:nvPr>
            <p:ph type="sldNum" sz="quarter" idx="10"/>
          </p:nvPr>
        </p:nvSpPr>
        <p:spPr/>
        <p:txBody>
          <a:bodyPr/>
          <a:lstStyle/>
          <a:p>
            <a:pPr defTabSz="966155">
              <a:defRPr/>
            </a:pPr>
            <a:fld id="{AED6F0F3-DBE1-41BA-AB04-85ED9918197F}" type="slidenum">
              <a:rPr lang="sv-SE">
                <a:solidFill>
                  <a:prstClr val="black"/>
                </a:solidFill>
                <a:latin typeface="Calibri" panose="020F0502020204030204"/>
              </a:rPr>
              <a:pPr defTabSz="966155">
                <a:defRPr/>
              </a:pPr>
              <a:t>34</a:t>
            </a:fld>
            <a:endParaRPr lang="sv-SE">
              <a:solidFill>
                <a:prstClr val="black"/>
              </a:solidFill>
              <a:latin typeface="Calibri" panose="020F0502020204030204"/>
            </a:endParaRPr>
          </a:p>
        </p:txBody>
      </p:sp>
    </p:spTree>
    <p:extLst>
      <p:ext uri="{BB962C8B-B14F-4D97-AF65-F5344CB8AC3E}">
        <p14:creationId xmlns:p14="http://schemas.microsoft.com/office/powerpoint/2010/main" val="26674748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defTabSz="966155">
              <a:defRPr/>
            </a:pPr>
            <a:fld id="{AED6F0F3-DBE1-41BA-AB04-85ED9918197F}" type="slidenum">
              <a:rPr lang="sv-SE">
                <a:solidFill>
                  <a:prstClr val="black"/>
                </a:solidFill>
                <a:latin typeface="Calibri" panose="020F0502020204030204"/>
              </a:rPr>
              <a:pPr defTabSz="966155">
                <a:defRPr/>
              </a:pPr>
              <a:t>35</a:t>
            </a:fld>
            <a:endParaRPr lang="sv-SE">
              <a:solidFill>
                <a:prstClr val="black"/>
              </a:solidFill>
              <a:latin typeface="Calibri" panose="020F0502020204030204"/>
            </a:endParaRPr>
          </a:p>
        </p:txBody>
      </p:sp>
    </p:spTree>
    <p:extLst>
      <p:ext uri="{BB962C8B-B14F-4D97-AF65-F5344CB8AC3E}">
        <p14:creationId xmlns:p14="http://schemas.microsoft.com/office/powerpoint/2010/main" val="913660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96251" lvl="1"/>
            <a:endParaRPr lang="sv-SE" altLang="sv-SE" b="1" i="1" dirty="0">
              <a:latin typeface="Times New Roman" pitchFamily="18" charset="0"/>
            </a:endParaRPr>
          </a:p>
          <a:p>
            <a:pPr marL="196251" lvl="1"/>
            <a:endParaRPr lang="sv-SE" altLang="sv-SE" sz="1100" b="1" dirty="0"/>
          </a:p>
        </p:txBody>
      </p:sp>
      <p:sp>
        <p:nvSpPr>
          <p:cNvPr id="4" name="Platshållare för bildnummer 3"/>
          <p:cNvSpPr>
            <a:spLocks noGrp="1"/>
          </p:cNvSpPr>
          <p:nvPr>
            <p:ph type="sldNum" sz="quarter" idx="10"/>
          </p:nvPr>
        </p:nvSpPr>
        <p:spPr/>
        <p:txBody>
          <a:bodyPr/>
          <a:lstStyle/>
          <a:p>
            <a:fld id="{AED6F0F3-DBE1-41BA-AB04-85ED9918197F}" type="slidenum">
              <a:rPr lang="sv-SE" smtClean="0"/>
              <a:t>36</a:t>
            </a:fld>
            <a:endParaRPr lang="sv-SE"/>
          </a:p>
        </p:txBody>
      </p:sp>
    </p:spTree>
    <p:extLst>
      <p:ext uri="{BB962C8B-B14F-4D97-AF65-F5344CB8AC3E}">
        <p14:creationId xmlns:p14="http://schemas.microsoft.com/office/powerpoint/2010/main" val="1977585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37</a:t>
            </a:fld>
            <a:endParaRPr lang="sv-SE"/>
          </a:p>
        </p:txBody>
      </p:sp>
    </p:spTree>
    <p:extLst>
      <p:ext uri="{BB962C8B-B14F-4D97-AF65-F5344CB8AC3E}">
        <p14:creationId xmlns:p14="http://schemas.microsoft.com/office/powerpoint/2010/main" val="2448391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Beskrivning av nyckeltalen. Här kan man lägga till bild på utvecklingen i den region/kommun man håller föredraget. Se www.kollpalakemedel.se </a:t>
            </a:r>
          </a:p>
          <a:p>
            <a:endParaRPr lang="sv-SE" dirty="0"/>
          </a:p>
          <a:p>
            <a:r>
              <a:rPr lang="sv-SE" dirty="0"/>
              <a:t>Nyckeltal 1 – multimedicinering Andelen av befolkningen över 80 år i kommunen, som under ett kalenderår från apotek hämtat ut tio eller fler olika läkemedel på recept. Det kan vara så att en patient, med många läkemedel, behöver just det stora antal preparat som ordinerats. Men i många fall kan det också handla om övermedicinering eller att behandlingen med ett visst läkemedel fortgår långt efter att den borde avslutats. Det ger biverkningar, interaktioner (läkemedel vars effekter krockar med varandra) samt onödiga sjukvårdsbesök och inläggningar särskilt för äldre patienter.</a:t>
            </a:r>
          </a:p>
          <a:p>
            <a:r>
              <a:rPr lang="sv-SE" dirty="0"/>
              <a:t>Nyckeltal 2 – olämpliga läkemedel Andelen av befolkningen över 80 år i kommunen, som under ett kalenderår från apotek hämtat ut läkemedel, som enligt Socialstyrelsen ”bör undvikas” vid behandling av äldre s k olämpliga läkemedel.</a:t>
            </a:r>
          </a:p>
        </p:txBody>
      </p:sp>
      <p:sp>
        <p:nvSpPr>
          <p:cNvPr id="4" name="Platshållare för bildnummer 3"/>
          <p:cNvSpPr>
            <a:spLocks noGrp="1"/>
          </p:cNvSpPr>
          <p:nvPr>
            <p:ph type="sldNum" sz="quarter" idx="5"/>
          </p:nvPr>
        </p:nvSpPr>
        <p:spPr/>
        <p:txBody>
          <a:bodyPr/>
          <a:lstStyle/>
          <a:p>
            <a:fld id="{4D784406-4C9B-4F20-9C78-ECC889A01354}" type="slidenum">
              <a:rPr lang="sv-SE" smtClean="0"/>
              <a:t>4</a:t>
            </a:fld>
            <a:endParaRPr lang="sv-SE"/>
          </a:p>
        </p:txBody>
      </p:sp>
    </p:spTree>
    <p:extLst>
      <p:ext uri="{BB962C8B-B14F-4D97-AF65-F5344CB8AC3E}">
        <p14:creationId xmlns:p14="http://schemas.microsoft.com/office/powerpoint/2010/main" val="2910581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på läkemedel som enligt Socialstyrelsens förteckning kan var olämpliga till äldre. OBS det är inte detsamma som att de i alla lägen är olämpliga och skall sättas ut. Bedömning görs individuellt av förskrivaren.</a:t>
            </a:r>
          </a:p>
          <a:p>
            <a:endParaRPr lang="sv-SE" dirty="0"/>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5</a:t>
            </a:fld>
            <a:endParaRPr lang="sv-SE"/>
          </a:p>
        </p:txBody>
      </p:sp>
    </p:spTree>
    <p:extLst>
      <p:ext uri="{BB962C8B-B14F-4D97-AF65-F5344CB8AC3E}">
        <p14:creationId xmlns:p14="http://schemas.microsoft.com/office/powerpoint/2010/main" val="607521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är viktigt att poängtera att läkemedel räddar liv och betyder oerhört mycket för att kunna leva ett mer normalt liv…</a:t>
            </a:r>
          </a:p>
        </p:txBody>
      </p:sp>
      <p:sp>
        <p:nvSpPr>
          <p:cNvPr id="4" name="Platshållare för bildnummer 3"/>
          <p:cNvSpPr>
            <a:spLocks noGrp="1"/>
          </p:cNvSpPr>
          <p:nvPr>
            <p:ph type="sldNum" sz="quarter" idx="5"/>
          </p:nvPr>
        </p:nvSpPr>
        <p:spPr/>
        <p:txBody>
          <a:bodyPr/>
          <a:lstStyle/>
          <a:p>
            <a:fld id="{4D784406-4C9B-4F20-9C78-ECC889A01354}" type="slidenum">
              <a:rPr lang="sv-SE" smtClean="0"/>
              <a:t>6</a:t>
            </a:fld>
            <a:endParaRPr lang="sv-SE"/>
          </a:p>
        </p:txBody>
      </p:sp>
    </p:spTree>
    <p:extLst>
      <p:ext uri="{BB962C8B-B14F-4D97-AF65-F5344CB8AC3E}">
        <p14:creationId xmlns:p14="http://schemas.microsoft.com/office/powerpoint/2010/main" val="198293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SCB och Socialstyrelsen</a:t>
            </a:r>
          </a:p>
          <a:p>
            <a:r>
              <a:rPr lang="sv-SE" dirty="0"/>
              <a:t>Läkemedelsanvändningen ökar med stigande ålder. Vi blir allt fler äldre och de största ökningarna är i gruppen 80+</a:t>
            </a:r>
          </a:p>
          <a:p>
            <a:r>
              <a:rPr lang="sv-SE" dirty="0"/>
              <a:t>Utrikes födda kvinnor och män 80+ ökar de kommande åren </a:t>
            </a:r>
          </a:p>
        </p:txBody>
      </p:sp>
      <p:sp>
        <p:nvSpPr>
          <p:cNvPr id="4" name="Platshållare för bildnummer 3"/>
          <p:cNvSpPr>
            <a:spLocks noGrp="1"/>
          </p:cNvSpPr>
          <p:nvPr>
            <p:ph type="sldNum" sz="quarter" idx="5"/>
          </p:nvPr>
        </p:nvSpPr>
        <p:spPr/>
        <p:txBody>
          <a:bodyPr/>
          <a:lstStyle/>
          <a:p>
            <a:fld id="{4D784406-4C9B-4F20-9C78-ECC889A01354}" type="slidenum">
              <a:rPr lang="sv-SE" smtClean="0"/>
              <a:t>7</a:t>
            </a:fld>
            <a:endParaRPr lang="sv-SE"/>
          </a:p>
        </p:txBody>
      </p:sp>
    </p:spTree>
    <p:extLst>
      <p:ext uri="{BB962C8B-B14F-4D97-AF65-F5344CB8AC3E}">
        <p14:creationId xmlns:p14="http://schemas.microsoft.com/office/powerpoint/2010/main" val="561620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8</a:t>
            </a:fld>
            <a:endParaRPr lang="sv-SE"/>
          </a:p>
        </p:txBody>
      </p:sp>
    </p:spTree>
    <p:extLst>
      <p:ext uri="{BB962C8B-B14F-4D97-AF65-F5344CB8AC3E}">
        <p14:creationId xmlns:p14="http://schemas.microsoft.com/office/powerpoint/2010/main" val="3956842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Ingmar Skoog, professor i psykiatri och föreståndare för </a:t>
            </a:r>
            <a:r>
              <a:rPr lang="sv-SE" dirty="0" err="1"/>
              <a:t>AgeCap</a:t>
            </a:r>
            <a:r>
              <a:rPr lang="sv-SE" dirty="0"/>
              <a:t>. Forskar på faktorer i förhållande till demens och andra psykiska sjukdomar, samt hur hälsan hos 70-åringar har förändrats över tid i H70-studierna i Göteborg. Leder forskargruppen EPINEP.</a:t>
            </a:r>
          </a:p>
          <a:p>
            <a:endParaRPr lang="sv-SE" dirty="0"/>
          </a:p>
          <a:p>
            <a:r>
              <a:rPr lang="sv-SE" dirty="0"/>
              <a:t>H70-studien - en av Sveriges äldsta populationsstudier</a:t>
            </a:r>
          </a:p>
          <a:p>
            <a:r>
              <a:rPr lang="sv-SE" dirty="0"/>
              <a:t> </a:t>
            </a:r>
          </a:p>
          <a:p>
            <a:r>
              <a:rPr lang="sv-SE" dirty="0"/>
              <a:t>Startade 1971. En av Sveriges äldsta populationsstudier. Genomförs i Göteborg. Olika årgångar av 70-åringar undersöks och följs upp kontinuerligt.</a:t>
            </a:r>
          </a:p>
          <a:p>
            <a:r>
              <a:rPr lang="sv-SE" dirty="0"/>
              <a:t>Första gruppen om 973 personer undersöktes vid 16 tillfällen, fram till 102 års ålder. Gruppen bestod då av nio personer.</a:t>
            </a:r>
          </a:p>
          <a:p>
            <a:r>
              <a:rPr lang="sv-SE" dirty="0"/>
              <a:t>Ytterligare fem 70-årsgrupper och en 75-årsgrupp har undersökts. De senast inkluderade, 1 203 personer, är 70-åringar födda 1944.</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9</a:t>
            </a:fld>
            <a:endParaRPr lang="sv-SE"/>
          </a:p>
        </p:txBody>
      </p:sp>
    </p:spTree>
    <p:extLst>
      <p:ext uri="{BB962C8B-B14F-4D97-AF65-F5344CB8AC3E}">
        <p14:creationId xmlns:p14="http://schemas.microsoft.com/office/powerpoint/2010/main" val="39140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C557E7-FDCE-49E1-A18C-6AB5A5267100}"/>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0696F31E-F38F-433F-8F19-72417B872B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1C6E201-58ED-45C1-8868-DB93A8B20031}"/>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2A96A62-B94E-4018-B77B-5F7A66C8BA6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980532D-9BF7-4D16-AF0D-28FCD8186630}"/>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1290335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90FC9E-BCF1-4A70-9FFD-E6C38A96309F}"/>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AEA108E-3306-49EF-99D7-BD23D8CF75BA}"/>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1C21265-A806-445D-A68A-E35C5E223A72}"/>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366D4002-84D5-44CD-B1C6-D4EC2EE614F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60879A1-F547-45FB-8DBC-B61D27D93D5E}"/>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783189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FD01335E-6A38-41CB-955A-9A905E88488C}"/>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6731115-9537-40A9-976C-94653CF5ED48}"/>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0634FF8-803D-4292-A023-F43BAA3EB440}"/>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3E5184C6-8B31-4532-B8A9-534A25F4E3A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7F13485-5E23-4C75-BF4E-AC11AAB70C44}"/>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326825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 spal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699" y="1417636"/>
            <a:ext cx="10935499"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7"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0"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422750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k och brödtext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337842"/>
            <a:ext cx="903828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92974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artsida 1">
    <p:spTree>
      <p:nvGrpSpPr>
        <p:cNvPr id="1" name=""/>
        <p:cNvGrpSpPr/>
        <p:nvPr/>
      </p:nvGrpSpPr>
      <p:grpSpPr>
        <a:xfrm>
          <a:off x="0" y="0"/>
          <a:ext cx="0" cy="0"/>
          <a:chOff x="0" y="0"/>
          <a:chExt cx="0" cy="0"/>
        </a:xfrm>
      </p:grpSpPr>
      <p:pic>
        <p:nvPicPr>
          <p:cNvPr id="8" name="Bildobjekt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10951" y="4629243"/>
            <a:ext cx="4399800" cy="850558"/>
          </a:xfrm>
          <a:prstGeom prst="rect">
            <a:avLst/>
          </a:prstGeom>
        </p:spPr>
      </p:pic>
      <p:sp>
        <p:nvSpPr>
          <p:cNvPr id="9" name="Platshållare för text 7"/>
          <p:cNvSpPr>
            <a:spLocks noGrp="1"/>
          </p:cNvSpPr>
          <p:nvPr>
            <p:ph type="body" sz="quarter" idx="13" hasCustomPrompt="1"/>
          </p:nvPr>
        </p:nvSpPr>
        <p:spPr>
          <a:xfrm>
            <a:off x="1917291" y="3622878"/>
            <a:ext cx="8357419" cy="1109469"/>
          </a:xfrm>
          <a:prstGeom prst="rect">
            <a:avLst/>
          </a:prstGeom>
        </p:spPr>
        <p:txBody>
          <a:bodyPr anchor="b" anchorCtr="0">
            <a:noAutofit/>
          </a:bodyPr>
          <a:lstStyle>
            <a:lvl1pPr marL="0" indent="0" algn="ctr">
              <a:buNone/>
              <a:tabLst>
                <a:tab pos="895328" algn="l"/>
              </a:tabLst>
              <a:defRPr sz="4000" b="1"/>
            </a:lvl1pPr>
          </a:lstStyle>
          <a:p>
            <a:pPr lvl="0"/>
            <a:r>
              <a:rPr lang="sv-SE" dirty="0"/>
              <a:t>Rubrik</a:t>
            </a:r>
          </a:p>
        </p:txBody>
      </p:sp>
      <p:sp>
        <p:nvSpPr>
          <p:cNvPr id="10" name="Platshållare för text 13"/>
          <p:cNvSpPr>
            <a:spLocks noGrp="1"/>
          </p:cNvSpPr>
          <p:nvPr>
            <p:ph type="body" sz="quarter" idx="14" hasCustomPrompt="1"/>
          </p:nvPr>
        </p:nvSpPr>
        <p:spPr>
          <a:xfrm>
            <a:off x="1918272" y="4742177"/>
            <a:ext cx="8356257" cy="714893"/>
          </a:xfrm>
          <a:prstGeom prst="rect">
            <a:avLst/>
          </a:prstGeom>
        </p:spPr>
        <p:txBody>
          <a:bodyPr>
            <a:noAutofit/>
          </a:bodyPr>
          <a:lstStyle>
            <a:lvl1pPr marL="0" indent="0" algn="ctr">
              <a:buNone/>
              <a:defRPr sz="2400" u="none">
                <a:solidFill>
                  <a:schemeClr val="tx1"/>
                </a:solidFill>
              </a:defRPr>
            </a:lvl1pPr>
            <a:lvl2pPr>
              <a:defRPr u="sng"/>
            </a:lvl2pPr>
            <a:lvl3pPr>
              <a:defRPr u="sng"/>
            </a:lvl3pPr>
            <a:lvl4pPr>
              <a:defRPr u="sng"/>
            </a:lvl4pPr>
            <a:lvl5pPr>
              <a:defRPr u="sng"/>
            </a:lvl5pPr>
          </a:lstStyle>
          <a:p>
            <a:pPr lvl="0"/>
            <a:r>
              <a:rPr lang="sv-SE" dirty="0"/>
              <a:t>Underrubrik</a:t>
            </a:r>
          </a:p>
        </p:txBody>
      </p:sp>
      <p:sp>
        <p:nvSpPr>
          <p:cNvPr id="5" name="Platshållare för text 13"/>
          <p:cNvSpPr>
            <a:spLocks noGrp="1"/>
          </p:cNvSpPr>
          <p:nvPr>
            <p:ph type="body" sz="quarter" idx="15" hasCustomPrompt="1"/>
          </p:nvPr>
        </p:nvSpPr>
        <p:spPr>
          <a:xfrm>
            <a:off x="1918272" y="5466898"/>
            <a:ext cx="8356257" cy="332884"/>
          </a:xfrm>
          <a:prstGeom prst="rect">
            <a:avLst/>
          </a:prstGeom>
        </p:spPr>
        <p:txBody>
          <a:bodyPr>
            <a:noAutofit/>
          </a:bodyPr>
          <a:lstStyle>
            <a:lvl1pPr marL="0" indent="0" algn="ctr">
              <a:buNone/>
              <a:defRPr sz="2000" u="none">
                <a:solidFill>
                  <a:schemeClr val="tx1"/>
                </a:solidFill>
              </a:defRPr>
            </a:lvl1pPr>
            <a:lvl2pPr>
              <a:defRPr u="sng"/>
            </a:lvl2pPr>
            <a:lvl3pPr>
              <a:defRPr u="sng"/>
            </a:lvl3pPr>
            <a:lvl4pPr>
              <a:defRPr u="sng"/>
            </a:lvl4pPr>
            <a:lvl5pPr>
              <a:defRPr u="sng"/>
            </a:lvl5pPr>
          </a:lstStyle>
          <a:p>
            <a:pPr lvl="0"/>
            <a:r>
              <a:rPr lang="sv-SE" dirty="0"/>
              <a:t>Underrubrik</a:t>
            </a:r>
          </a:p>
        </p:txBody>
      </p:sp>
    </p:spTree>
    <p:extLst>
      <p:ext uri="{BB962C8B-B14F-4D97-AF65-F5344CB8AC3E}">
        <p14:creationId xmlns:p14="http://schemas.microsoft.com/office/powerpoint/2010/main" val="2445550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rtsida 2">
    <p:spTree>
      <p:nvGrpSpPr>
        <p:cNvPr id="1" name=""/>
        <p:cNvGrpSpPr/>
        <p:nvPr/>
      </p:nvGrpSpPr>
      <p:grpSpPr>
        <a:xfrm>
          <a:off x="0" y="0"/>
          <a:ext cx="0" cy="0"/>
          <a:chOff x="0" y="0"/>
          <a:chExt cx="0" cy="0"/>
        </a:xfrm>
      </p:grpSpPr>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pic>
        <p:nvPicPr>
          <p:cNvPr id="4" name="Platshållare för bild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0479" y="0"/>
            <a:ext cx="12252960" cy="6858000"/>
          </a:xfrm>
          <a:prstGeom prst="rect">
            <a:avLst/>
          </a:prstGeom>
        </p:spPr>
      </p:pic>
      <p:sp>
        <p:nvSpPr>
          <p:cNvPr id="238" name="Freeform 48"/>
          <p:cNvSpPr>
            <a:spLocks/>
          </p:cNvSpPr>
          <p:nvPr userDrawn="1"/>
        </p:nvSpPr>
        <p:spPr bwMode="auto">
          <a:xfrm>
            <a:off x="1203106" y="3693391"/>
            <a:ext cx="2315701" cy="2264349"/>
          </a:xfrm>
          <a:custGeom>
            <a:avLst/>
            <a:gdLst>
              <a:gd name="T0" fmla="*/ 180 w 1200"/>
              <a:gd name="T1" fmla="*/ 165 h 1173"/>
              <a:gd name="T2" fmla="*/ 598 w 1200"/>
              <a:gd name="T3" fmla="*/ 0 h 1173"/>
              <a:gd name="T4" fmla="*/ 621 w 1200"/>
              <a:gd name="T5" fmla="*/ 0 h 1173"/>
              <a:gd name="T6" fmla="*/ 1199 w 1200"/>
              <a:gd name="T7" fmla="*/ 1167 h 1173"/>
              <a:gd name="T8" fmla="*/ 1196 w 1200"/>
              <a:gd name="T9" fmla="*/ 1172 h 1173"/>
              <a:gd name="T10" fmla="*/ 598 w 1200"/>
              <a:gd name="T11" fmla="*/ 1172 h 1173"/>
              <a:gd name="T12" fmla="*/ 180 w 1200"/>
              <a:gd name="T13" fmla="*/ 1007 h 1173"/>
              <a:gd name="T14" fmla="*/ 0 w 1200"/>
              <a:gd name="T15" fmla="*/ 586 h 1173"/>
              <a:gd name="T16" fmla="*/ 180 w 1200"/>
              <a:gd name="T17" fmla="*/ 165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0" h="1173">
                <a:moveTo>
                  <a:pt x="180" y="165"/>
                </a:moveTo>
                <a:cubicBezTo>
                  <a:pt x="285" y="66"/>
                  <a:pt x="404" y="6"/>
                  <a:pt x="598" y="0"/>
                </a:cubicBezTo>
                <a:cubicBezTo>
                  <a:pt x="599" y="0"/>
                  <a:pt x="607" y="0"/>
                  <a:pt x="621" y="0"/>
                </a:cubicBezTo>
                <a:cubicBezTo>
                  <a:pt x="621" y="0"/>
                  <a:pt x="1198" y="1165"/>
                  <a:pt x="1199" y="1167"/>
                </a:cubicBezTo>
                <a:cubicBezTo>
                  <a:pt x="1200" y="1170"/>
                  <a:pt x="1199" y="1172"/>
                  <a:pt x="1196" y="1172"/>
                </a:cubicBezTo>
                <a:cubicBezTo>
                  <a:pt x="1196" y="1172"/>
                  <a:pt x="599" y="1173"/>
                  <a:pt x="598" y="1172"/>
                </a:cubicBezTo>
                <a:cubicBezTo>
                  <a:pt x="404" y="1166"/>
                  <a:pt x="285" y="1106"/>
                  <a:pt x="180" y="1007"/>
                </a:cubicBezTo>
                <a:cubicBezTo>
                  <a:pt x="69" y="903"/>
                  <a:pt x="0" y="755"/>
                  <a:pt x="0" y="586"/>
                </a:cubicBezTo>
                <a:cubicBezTo>
                  <a:pt x="0" y="417"/>
                  <a:pt x="69" y="269"/>
                  <a:pt x="180" y="165"/>
                </a:cubicBezTo>
              </a:path>
            </a:pathLst>
          </a:custGeom>
          <a:solidFill>
            <a:schemeClr val="accent3">
              <a:alpha val="61000"/>
            </a:schemeClr>
          </a:solidFill>
          <a:ln>
            <a:noFill/>
          </a:ln>
        </p:spPr>
        <p:txBody>
          <a:bodyPr vert="horz" wrap="square" lIns="91440" tIns="45720" rIns="91440" bIns="45720" numCol="1" anchor="t" anchorCtr="0" compatLnSpc="1">
            <a:prstTxWarp prst="textNoShape">
              <a:avLst/>
            </a:prstTxWarp>
          </a:bodyPr>
          <a:lstStyle/>
          <a:p>
            <a:endParaRPr lang="sv-SE" sz="1800"/>
          </a:p>
        </p:txBody>
      </p:sp>
      <p:pic>
        <p:nvPicPr>
          <p:cNvPr id="8" name="Bildobjekt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80113" y="6056976"/>
            <a:ext cx="2088000" cy="509179"/>
          </a:xfrm>
          <a:prstGeom prst="rect">
            <a:avLst/>
          </a:prstGeom>
        </p:spPr>
      </p:pic>
      <p:sp>
        <p:nvSpPr>
          <p:cNvPr id="93" name="Freeform 21"/>
          <p:cNvSpPr>
            <a:spLocks/>
          </p:cNvSpPr>
          <p:nvPr userDrawn="1"/>
        </p:nvSpPr>
        <p:spPr bwMode="auto">
          <a:xfrm flipH="1">
            <a:off x="7781159" y="1482746"/>
            <a:ext cx="4059026" cy="2348687"/>
          </a:xfrm>
          <a:custGeom>
            <a:avLst/>
            <a:gdLst>
              <a:gd name="T0" fmla="*/ 34 w 1092"/>
              <a:gd name="T1" fmla="*/ 347 h 728"/>
              <a:gd name="T2" fmla="*/ 63 w 1092"/>
              <a:gd name="T3" fmla="*/ 711 h 728"/>
              <a:gd name="T4" fmla="*/ 71 w 1092"/>
              <a:gd name="T5" fmla="*/ 728 h 728"/>
              <a:gd name="T6" fmla="*/ 1088 w 1092"/>
              <a:gd name="T7" fmla="*/ 728 h 728"/>
              <a:gd name="T8" fmla="*/ 1091 w 1092"/>
              <a:gd name="T9" fmla="*/ 724 h 728"/>
              <a:gd name="T10" fmla="*/ 884 w 1092"/>
              <a:gd name="T11" fmla="*/ 288 h 728"/>
              <a:gd name="T12" fmla="*/ 624 w 1092"/>
              <a:gd name="T13" fmla="*/ 43 h 728"/>
              <a:gd name="T14" fmla="*/ 267 w 1092"/>
              <a:gd name="T15" fmla="*/ 64 h 728"/>
              <a:gd name="T16" fmla="*/ 34 w 1092"/>
              <a:gd name="T17" fmla="*/ 34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2" h="728">
                <a:moveTo>
                  <a:pt x="34" y="347"/>
                </a:moveTo>
                <a:cubicBezTo>
                  <a:pt x="1" y="459"/>
                  <a:pt x="0" y="567"/>
                  <a:pt x="63" y="711"/>
                </a:cubicBezTo>
                <a:cubicBezTo>
                  <a:pt x="63" y="711"/>
                  <a:pt x="66" y="718"/>
                  <a:pt x="71" y="728"/>
                </a:cubicBezTo>
                <a:cubicBezTo>
                  <a:pt x="71" y="728"/>
                  <a:pt x="1087" y="728"/>
                  <a:pt x="1088" y="728"/>
                </a:cubicBezTo>
                <a:cubicBezTo>
                  <a:pt x="1091" y="728"/>
                  <a:pt x="1092" y="726"/>
                  <a:pt x="1091" y="724"/>
                </a:cubicBezTo>
                <a:cubicBezTo>
                  <a:pt x="1091" y="724"/>
                  <a:pt x="885" y="289"/>
                  <a:pt x="884" y="288"/>
                </a:cubicBezTo>
                <a:cubicBezTo>
                  <a:pt x="812" y="148"/>
                  <a:pt x="729" y="84"/>
                  <a:pt x="624" y="43"/>
                </a:cubicBezTo>
                <a:cubicBezTo>
                  <a:pt x="512" y="0"/>
                  <a:pt x="385" y="3"/>
                  <a:pt x="267" y="64"/>
                </a:cubicBezTo>
                <a:cubicBezTo>
                  <a:pt x="148" y="125"/>
                  <a:pt x="69" y="228"/>
                  <a:pt x="34" y="347"/>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80" name="Platshållare för text 7"/>
          <p:cNvSpPr>
            <a:spLocks noGrp="1"/>
          </p:cNvSpPr>
          <p:nvPr userDrawn="1">
            <p:ph type="body" sz="quarter" idx="13" hasCustomPrompt="1"/>
          </p:nvPr>
        </p:nvSpPr>
        <p:spPr>
          <a:xfrm>
            <a:off x="8616107" y="1997151"/>
            <a:ext cx="2952006" cy="889530"/>
          </a:xfrm>
          <a:prstGeom prst="rect">
            <a:avLst/>
          </a:prstGeom>
        </p:spPr>
        <p:txBody>
          <a:bodyPr lIns="0" anchor="b">
            <a:noAutofit/>
          </a:bodyPr>
          <a:lstStyle>
            <a:lvl1pPr marL="0" indent="0" algn="ctr">
              <a:buNone/>
              <a:tabLst>
                <a:tab pos="895328" algn="l"/>
              </a:tabLst>
              <a:defRPr sz="3200" b="1" baseline="0">
                <a:solidFill>
                  <a:schemeClr val="bg1"/>
                </a:solidFill>
              </a:defRPr>
            </a:lvl1pPr>
          </a:lstStyle>
          <a:p>
            <a:pPr lvl="0"/>
            <a:r>
              <a:rPr lang="sv-SE" dirty="0"/>
              <a:t>Rubrik</a:t>
            </a:r>
          </a:p>
        </p:txBody>
      </p:sp>
      <p:sp>
        <p:nvSpPr>
          <p:cNvPr id="181" name="Platshållare för text 13"/>
          <p:cNvSpPr>
            <a:spLocks noGrp="1"/>
          </p:cNvSpPr>
          <p:nvPr userDrawn="1">
            <p:ph type="body" sz="quarter" idx="14" hasCustomPrompt="1"/>
          </p:nvPr>
        </p:nvSpPr>
        <p:spPr>
          <a:xfrm>
            <a:off x="8240111" y="2907795"/>
            <a:ext cx="3582004" cy="700757"/>
          </a:xfrm>
          <a:prstGeom prst="rect">
            <a:avLst/>
          </a:prstGeom>
        </p:spPr>
        <p:txBody>
          <a:bodyPr lIns="0" tIns="0" rIns="0">
            <a:noAutofit/>
          </a:bodyPr>
          <a:lstStyle>
            <a:lvl1pPr marL="0" indent="0" algn="ctr">
              <a:buNone/>
              <a:defRPr sz="2400" u="none">
                <a:solidFill>
                  <a:schemeClr val="bg1"/>
                </a:solidFill>
              </a:defRPr>
            </a:lvl1pPr>
            <a:lvl2pPr>
              <a:defRPr u="sng"/>
            </a:lvl2pPr>
            <a:lvl3pPr>
              <a:defRPr u="sng"/>
            </a:lvl3pPr>
            <a:lvl4pPr>
              <a:defRPr u="sng"/>
            </a:lvl4pPr>
            <a:lvl5pPr>
              <a:defRPr u="sng"/>
            </a:lvl5pPr>
          </a:lstStyle>
          <a:p>
            <a:pPr lvl="0"/>
            <a:r>
              <a:rPr lang="sv-SE" dirty="0"/>
              <a:t>Underrubrik</a:t>
            </a:r>
          </a:p>
        </p:txBody>
      </p:sp>
      <p:grpSp>
        <p:nvGrpSpPr>
          <p:cNvPr id="144" name="Grupp 143"/>
          <p:cNvGrpSpPr/>
          <p:nvPr userDrawn="1"/>
        </p:nvGrpSpPr>
        <p:grpSpPr>
          <a:xfrm>
            <a:off x="2123313" y="1093743"/>
            <a:ext cx="1929258" cy="1885856"/>
            <a:chOff x="3145012" y="446580"/>
            <a:chExt cx="2674673" cy="2614503"/>
          </a:xfrm>
        </p:grpSpPr>
        <p:sp>
          <p:nvSpPr>
            <p:cNvPr id="145" name="Freeform 5"/>
            <p:cNvSpPr>
              <a:spLocks/>
            </p:cNvSpPr>
            <p:nvPr userDrawn="1"/>
          </p:nvSpPr>
          <p:spPr bwMode="auto">
            <a:xfrm>
              <a:off x="3145012" y="446580"/>
              <a:ext cx="2674673" cy="2614503"/>
            </a:xfrm>
            <a:custGeom>
              <a:avLst/>
              <a:gdLst>
                <a:gd name="T0" fmla="*/ 845 w 994"/>
                <a:gd name="T1" fmla="*/ 137 h 972"/>
                <a:gd name="T2" fmla="*/ 499 w 994"/>
                <a:gd name="T3" fmla="*/ 0 h 972"/>
                <a:gd name="T4" fmla="*/ 480 w 994"/>
                <a:gd name="T5" fmla="*/ 0 h 972"/>
                <a:gd name="T6" fmla="*/ 1 w 994"/>
                <a:gd name="T7" fmla="*/ 967 h 972"/>
                <a:gd name="T8" fmla="*/ 3 w 994"/>
                <a:gd name="T9" fmla="*/ 972 h 972"/>
                <a:gd name="T10" fmla="*/ 499 w 994"/>
                <a:gd name="T11" fmla="*/ 972 h 972"/>
                <a:gd name="T12" fmla="*/ 845 w 994"/>
                <a:gd name="T13" fmla="*/ 835 h 972"/>
                <a:gd name="T14" fmla="*/ 994 w 994"/>
                <a:gd name="T15" fmla="*/ 486 h 972"/>
                <a:gd name="T16" fmla="*/ 845 w 994"/>
                <a:gd name="T17" fmla="*/ 137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72">
                  <a:moveTo>
                    <a:pt x="845" y="137"/>
                  </a:moveTo>
                  <a:cubicBezTo>
                    <a:pt x="758" y="55"/>
                    <a:pt x="660" y="5"/>
                    <a:pt x="499" y="0"/>
                  </a:cubicBezTo>
                  <a:cubicBezTo>
                    <a:pt x="499" y="0"/>
                    <a:pt x="492" y="0"/>
                    <a:pt x="480" y="0"/>
                  </a:cubicBezTo>
                  <a:cubicBezTo>
                    <a:pt x="480" y="0"/>
                    <a:pt x="2" y="966"/>
                    <a:pt x="1" y="967"/>
                  </a:cubicBezTo>
                  <a:cubicBezTo>
                    <a:pt x="0" y="970"/>
                    <a:pt x="1" y="972"/>
                    <a:pt x="3" y="972"/>
                  </a:cubicBezTo>
                  <a:cubicBezTo>
                    <a:pt x="3" y="972"/>
                    <a:pt x="498" y="972"/>
                    <a:pt x="499" y="972"/>
                  </a:cubicBezTo>
                  <a:cubicBezTo>
                    <a:pt x="660" y="967"/>
                    <a:pt x="758" y="917"/>
                    <a:pt x="845" y="835"/>
                  </a:cubicBezTo>
                  <a:cubicBezTo>
                    <a:pt x="937" y="749"/>
                    <a:pt x="994" y="626"/>
                    <a:pt x="994" y="486"/>
                  </a:cubicBezTo>
                  <a:cubicBezTo>
                    <a:pt x="994" y="346"/>
                    <a:pt x="937" y="223"/>
                    <a:pt x="845" y="137"/>
                  </a:cubicBezTo>
                </a:path>
              </a:pathLst>
            </a:custGeom>
            <a:solidFill>
              <a:schemeClr val="accent1">
                <a:alpha val="54000"/>
              </a:scheme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6" name="Freeform 6"/>
            <p:cNvSpPr>
              <a:spLocks/>
            </p:cNvSpPr>
            <p:nvPr userDrawn="1"/>
          </p:nvSpPr>
          <p:spPr bwMode="auto">
            <a:xfrm>
              <a:off x="4226915" y="1525077"/>
              <a:ext cx="225917" cy="331496"/>
            </a:xfrm>
            <a:custGeom>
              <a:avLst/>
              <a:gdLst>
                <a:gd name="T0" fmla="*/ 74 w 84"/>
                <a:gd name="T1" fmla="*/ 19 h 123"/>
                <a:gd name="T2" fmla="*/ 32 w 84"/>
                <a:gd name="T3" fmla="*/ 19 h 123"/>
                <a:gd name="T4" fmla="*/ 28 w 84"/>
                <a:gd name="T5" fmla="*/ 50 h 123"/>
                <a:gd name="T6" fmla="*/ 68 w 84"/>
                <a:gd name="T7" fmla="*/ 50 h 123"/>
                <a:gd name="T8" fmla="*/ 76 w 84"/>
                <a:gd name="T9" fmla="*/ 59 h 123"/>
                <a:gd name="T10" fmla="*/ 66 w 84"/>
                <a:gd name="T11" fmla="*/ 69 h 123"/>
                <a:gd name="T12" fmla="*/ 26 w 84"/>
                <a:gd name="T13" fmla="*/ 69 h 123"/>
                <a:gd name="T14" fmla="*/ 22 w 84"/>
                <a:gd name="T15" fmla="*/ 103 h 123"/>
                <a:gd name="T16" fmla="*/ 67 w 84"/>
                <a:gd name="T17" fmla="*/ 103 h 123"/>
                <a:gd name="T18" fmla="*/ 75 w 84"/>
                <a:gd name="T19" fmla="*/ 112 h 123"/>
                <a:gd name="T20" fmla="*/ 65 w 84"/>
                <a:gd name="T21" fmla="*/ 123 h 123"/>
                <a:gd name="T22" fmla="*/ 9 w 84"/>
                <a:gd name="T23" fmla="*/ 123 h 123"/>
                <a:gd name="T24" fmla="*/ 0 w 84"/>
                <a:gd name="T25" fmla="*/ 112 h 123"/>
                <a:gd name="T26" fmla="*/ 0 w 84"/>
                <a:gd name="T27" fmla="*/ 111 h 123"/>
                <a:gd name="T28" fmla="*/ 12 w 84"/>
                <a:gd name="T29" fmla="*/ 11 h 123"/>
                <a:gd name="T30" fmla="*/ 24 w 84"/>
                <a:gd name="T31" fmla="*/ 0 h 123"/>
                <a:gd name="T32" fmla="*/ 76 w 84"/>
                <a:gd name="T33" fmla="*/ 0 h 123"/>
                <a:gd name="T34" fmla="*/ 84 w 84"/>
                <a:gd name="T35" fmla="*/ 8 h 123"/>
                <a:gd name="T36" fmla="*/ 74 w 84"/>
                <a:gd name="T37" fmla="*/ 1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23">
                  <a:moveTo>
                    <a:pt x="74" y="19"/>
                  </a:moveTo>
                  <a:cubicBezTo>
                    <a:pt x="32" y="19"/>
                    <a:pt x="32" y="19"/>
                    <a:pt x="32" y="19"/>
                  </a:cubicBezTo>
                  <a:cubicBezTo>
                    <a:pt x="28" y="50"/>
                    <a:pt x="28" y="50"/>
                    <a:pt x="28" y="50"/>
                  </a:cubicBezTo>
                  <a:cubicBezTo>
                    <a:pt x="68" y="50"/>
                    <a:pt x="68" y="50"/>
                    <a:pt x="68" y="50"/>
                  </a:cubicBezTo>
                  <a:cubicBezTo>
                    <a:pt x="72" y="50"/>
                    <a:pt x="76" y="54"/>
                    <a:pt x="76" y="59"/>
                  </a:cubicBezTo>
                  <a:cubicBezTo>
                    <a:pt x="76" y="64"/>
                    <a:pt x="71" y="69"/>
                    <a:pt x="66" y="69"/>
                  </a:cubicBezTo>
                  <a:cubicBezTo>
                    <a:pt x="26" y="69"/>
                    <a:pt x="26" y="69"/>
                    <a:pt x="26" y="69"/>
                  </a:cubicBezTo>
                  <a:cubicBezTo>
                    <a:pt x="22" y="103"/>
                    <a:pt x="22" y="103"/>
                    <a:pt x="22" y="103"/>
                  </a:cubicBezTo>
                  <a:cubicBezTo>
                    <a:pt x="67" y="103"/>
                    <a:pt x="67" y="103"/>
                    <a:pt x="67" y="103"/>
                  </a:cubicBezTo>
                  <a:cubicBezTo>
                    <a:pt x="71" y="103"/>
                    <a:pt x="75" y="107"/>
                    <a:pt x="75" y="112"/>
                  </a:cubicBezTo>
                  <a:cubicBezTo>
                    <a:pt x="75" y="117"/>
                    <a:pt x="70" y="123"/>
                    <a:pt x="65" y="123"/>
                  </a:cubicBezTo>
                  <a:cubicBezTo>
                    <a:pt x="9" y="123"/>
                    <a:pt x="9" y="123"/>
                    <a:pt x="9" y="123"/>
                  </a:cubicBezTo>
                  <a:cubicBezTo>
                    <a:pt x="4" y="123"/>
                    <a:pt x="0" y="118"/>
                    <a:pt x="0" y="112"/>
                  </a:cubicBezTo>
                  <a:cubicBezTo>
                    <a:pt x="0" y="111"/>
                    <a:pt x="0" y="111"/>
                    <a:pt x="0" y="111"/>
                  </a:cubicBezTo>
                  <a:cubicBezTo>
                    <a:pt x="12" y="11"/>
                    <a:pt x="12" y="11"/>
                    <a:pt x="12" y="11"/>
                  </a:cubicBezTo>
                  <a:cubicBezTo>
                    <a:pt x="13" y="5"/>
                    <a:pt x="18" y="0"/>
                    <a:pt x="24" y="0"/>
                  </a:cubicBezTo>
                  <a:cubicBezTo>
                    <a:pt x="76" y="0"/>
                    <a:pt x="76" y="0"/>
                    <a:pt x="76" y="0"/>
                  </a:cubicBezTo>
                  <a:cubicBezTo>
                    <a:pt x="80" y="0"/>
                    <a:pt x="84" y="4"/>
                    <a:pt x="84" y="8"/>
                  </a:cubicBezTo>
                  <a:cubicBezTo>
                    <a:pt x="84" y="14"/>
                    <a:pt x="79" y="19"/>
                    <a:pt x="74"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7" name="Freeform 7"/>
            <p:cNvSpPr>
              <a:spLocks/>
            </p:cNvSpPr>
            <p:nvPr userDrawn="1"/>
          </p:nvSpPr>
          <p:spPr bwMode="auto">
            <a:xfrm>
              <a:off x="4452832" y="1573893"/>
              <a:ext cx="141908" cy="284950"/>
            </a:xfrm>
            <a:custGeom>
              <a:avLst/>
              <a:gdLst>
                <a:gd name="T0" fmla="*/ 53 w 53"/>
                <a:gd name="T1" fmla="*/ 43 h 106"/>
                <a:gd name="T2" fmla="*/ 43 w 53"/>
                <a:gd name="T3" fmla="*/ 51 h 106"/>
                <a:gd name="T4" fmla="*/ 34 w 53"/>
                <a:gd name="T5" fmla="*/ 51 h 106"/>
                <a:gd name="T6" fmla="*/ 31 w 53"/>
                <a:gd name="T7" fmla="*/ 75 h 106"/>
                <a:gd name="T8" fmla="*/ 31 w 53"/>
                <a:gd name="T9" fmla="*/ 78 h 106"/>
                <a:gd name="T10" fmla="*/ 38 w 53"/>
                <a:gd name="T11" fmla="*/ 87 h 106"/>
                <a:gd name="T12" fmla="*/ 40 w 53"/>
                <a:gd name="T13" fmla="*/ 87 h 106"/>
                <a:gd name="T14" fmla="*/ 49 w 53"/>
                <a:gd name="T15" fmla="*/ 96 h 106"/>
                <a:gd name="T16" fmla="*/ 34 w 53"/>
                <a:gd name="T17" fmla="*/ 106 h 106"/>
                <a:gd name="T18" fmla="*/ 11 w 53"/>
                <a:gd name="T19" fmla="*/ 84 h 106"/>
                <a:gd name="T20" fmla="*/ 11 w 53"/>
                <a:gd name="T21" fmla="*/ 77 h 106"/>
                <a:gd name="T22" fmla="*/ 14 w 53"/>
                <a:gd name="T23" fmla="*/ 51 h 106"/>
                <a:gd name="T24" fmla="*/ 8 w 53"/>
                <a:gd name="T25" fmla="*/ 51 h 106"/>
                <a:gd name="T26" fmla="*/ 0 w 53"/>
                <a:gd name="T27" fmla="*/ 43 h 106"/>
                <a:gd name="T28" fmla="*/ 0 w 53"/>
                <a:gd name="T29" fmla="*/ 42 h 106"/>
                <a:gd name="T30" fmla="*/ 16 w 53"/>
                <a:gd name="T31" fmla="*/ 34 h 106"/>
                <a:gd name="T32" fmla="*/ 16 w 53"/>
                <a:gd name="T33" fmla="*/ 34 h 106"/>
                <a:gd name="T34" fmla="*/ 19 w 53"/>
                <a:gd name="T35" fmla="*/ 10 h 106"/>
                <a:gd name="T36" fmla="*/ 30 w 53"/>
                <a:gd name="T37" fmla="*/ 0 h 106"/>
                <a:gd name="T38" fmla="*/ 39 w 53"/>
                <a:gd name="T39" fmla="*/ 9 h 106"/>
                <a:gd name="T40" fmla="*/ 39 w 53"/>
                <a:gd name="T41" fmla="*/ 11 h 106"/>
                <a:gd name="T42" fmla="*/ 36 w 53"/>
                <a:gd name="T43" fmla="*/ 34 h 106"/>
                <a:gd name="T44" fmla="*/ 45 w 53"/>
                <a:gd name="T45" fmla="*/ 34 h 106"/>
                <a:gd name="T46" fmla="*/ 53 w 53"/>
                <a:gd name="T47" fmla="*/ 42 h 106"/>
                <a:gd name="T48" fmla="*/ 53 w 53"/>
                <a:gd name="T49"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06">
                  <a:moveTo>
                    <a:pt x="53" y="43"/>
                  </a:moveTo>
                  <a:cubicBezTo>
                    <a:pt x="53" y="47"/>
                    <a:pt x="48" y="51"/>
                    <a:pt x="43" y="51"/>
                  </a:cubicBezTo>
                  <a:cubicBezTo>
                    <a:pt x="34" y="51"/>
                    <a:pt x="34" y="51"/>
                    <a:pt x="34" y="51"/>
                  </a:cubicBezTo>
                  <a:cubicBezTo>
                    <a:pt x="33" y="59"/>
                    <a:pt x="32" y="67"/>
                    <a:pt x="31" y="75"/>
                  </a:cubicBezTo>
                  <a:cubicBezTo>
                    <a:pt x="31" y="76"/>
                    <a:pt x="31" y="77"/>
                    <a:pt x="31" y="78"/>
                  </a:cubicBezTo>
                  <a:cubicBezTo>
                    <a:pt x="31" y="83"/>
                    <a:pt x="33" y="87"/>
                    <a:pt x="38" y="87"/>
                  </a:cubicBezTo>
                  <a:cubicBezTo>
                    <a:pt x="40" y="87"/>
                    <a:pt x="40" y="87"/>
                    <a:pt x="40" y="87"/>
                  </a:cubicBezTo>
                  <a:cubicBezTo>
                    <a:pt x="45" y="87"/>
                    <a:pt x="49" y="90"/>
                    <a:pt x="49" y="96"/>
                  </a:cubicBezTo>
                  <a:cubicBezTo>
                    <a:pt x="49" y="104"/>
                    <a:pt x="40" y="106"/>
                    <a:pt x="34" y="106"/>
                  </a:cubicBezTo>
                  <a:cubicBezTo>
                    <a:pt x="20" y="106"/>
                    <a:pt x="11" y="97"/>
                    <a:pt x="11" y="84"/>
                  </a:cubicBezTo>
                  <a:cubicBezTo>
                    <a:pt x="11" y="81"/>
                    <a:pt x="11" y="79"/>
                    <a:pt x="11" y="77"/>
                  </a:cubicBezTo>
                  <a:cubicBezTo>
                    <a:pt x="14" y="51"/>
                    <a:pt x="14" y="51"/>
                    <a:pt x="14" y="51"/>
                  </a:cubicBezTo>
                  <a:cubicBezTo>
                    <a:pt x="8" y="51"/>
                    <a:pt x="8" y="51"/>
                    <a:pt x="8" y="51"/>
                  </a:cubicBezTo>
                  <a:cubicBezTo>
                    <a:pt x="4" y="51"/>
                    <a:pt x="0" y="48"/>
                    <a:pt x="0" y="43"/>
                  </a:cubicBezTo>
                  <a:cubicBezTo>
                    <a:pt x="0" y="42"/>
                    <a:pt x="0" y="42"/>
                    <a:pt x="0" y="42"/>
                  </a:cubicBezTo>
                  <a:cubicBezTo>
                    <a:pt x="2" y="33"/>
                    <a:pt x="10" y="33"/>
                    <a:pt x="16" y="34"/>
                  </a:cubicBezTo>
                  <a:cubicBezTo>
                    <a:pt x="16" y="34"/>
                    <a:pt x="16" y="34"/>
                    <a:pt x="16" y="34"/>
                  </a:cubicBezTo>
                  <a:cubicBezTo>
                    <a:pt x="19" y="10"/>
                    <a:pt x="19" y="10"/>
                    <a:pt x="19" y="10"/>
                  </a:cubicBezTo>
                  <a:cubicBezTo>
                    <a:pt x="20" y="5"/>
                    <a:pt x="25" y="0"/>
                    <a:pt x="30" y="0"/>
                  </a:cubicBezTo>
                  <a:cubicBezTo>
                    <a:pt x="35" y="0"/>
                    <a:pt x="39" y="4"/>
                    <a:pt x="39" y="9"/>
                  </a:cubicBezTo>
                  <a:cubicBezTo>
                    <a:pt x="39" y="9"/>
                    <a:pt x="39" y="10"/>
                    <a:pt x="39" y="11"/>
                  </a:cubicBezTo>
                  <a:cubicBezTo>
                    <a:pt x="36" y="34"/>
                    <a:pt x="36" y="34"/>
                    <a:pt x="36" y="34"/>
                  </a:cubicBezTo>
                  <a:cubicBezTo>
                    <a:pt x="45" y="34"/>
                    <a:pt x="45" y="34"/>
                    <a:pt x="45" y="34"/>
                  </a:cubicBezTo>
                  <a:cubicBezTo>
                    <a:pt x="50" y="34"/>
                    <a:pt x="53" y="37"/>
                    <a:pt x="53" y="42"/>
                  </a:cubicBezTo>
                  <a:cubicBezTo>
                    <a:pt x="53" y="42"/>
                    <a:pt x="53" y="43"/>
                    <a:pt x="53"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8" name="Freeform 8"/>
            <p:cNvSpPr>
              <a:spLocks/>
            </p:cNvSpPr>
            <p:nvPr userDrawn="1"/>
          </p:nvSpPr>
          <p:spPr bwMode="auto">
            <a:xfrm>
              <a:off x="4608362" y="1573893"/>
              <a:ext cx="143043" cy="284950"/>
            </a:xfrm>
            <a:custGeom>
              <a:avLst/>
              <a:gdLst>
                <a:gd name="T0" fmla="*/ 53 w 53"/>
                <a:gd name="T1" fmla="*/ 43 h 106"/>
                <a:gd name="T2" fmla="*/ 43 w 53"/>
                <a:gd name="T3" fmla="*/ 51 h 106"/>
                <a:gd name="T4" fmla="*/ 34 w 53"/>
                <a:gd name="T5" fmla="*/ 51 h 106"/>
                <a:gd name="T6" fmla="*/ 31 w 53"/>
                <a:gd name="T7" fmla="*/ 75 h 106"/>
                <a:gd name="T8" fmla="*/ 31 w 53"/>
                <a:gd name="T9" fmla="*/ 78 h 106"/>
                <a:gd name="T10" fmla="*/ 38 w 53"/>
                <a:gd name="T11" fmla="*/ 87 h 106"/>
                <a:gd name="T12" fmla="*/ 40 w 53"/>
                <a:gd name="T13" fmla="*/ 87 h 106"/>
                <a:gd name="T14" fmla="*/ 49 w 53"/>
                <a:gd name="T15" fmla="*/ 96 h 106"/>
                <a:gd name="T16" fmla="*/ 34 w 53"/>
                <a:gd name="T17" fmla="*/ 106 h 106"/>
                <a:gd name="T18" fmla="*/ 11 w 53"/>
                <a:gd name="T19" fmla="*/ 84 h 106"/>
                <a:gd name="T20" fmla="*/ 11 w 53"/>
                <a:gd name="T21" fmla="*/ 77 h 106"/>
                <a:gd name="T22" fmla="*/ 14 w 53"/>
                <a:gd name="T23" fmla="*/ 51 h 106"/>
                <a:gd name="T24" fmla="*/ 8 w 53"/>
                <a:gd name="T25" fmla="*/ 51 h 106"/>
                <a:gd name="T26" fmla="*/ 0 w 53"/>
                <a:gd name="T27" fmla="*/ 43 h 106"/>
                <a:gd name="T28" fmla="*/ 0 w 53"/>
                <a:gd name="T29" fmla="*/ 42 h 106"/>
                <a:gd name="T30" fmla="*/ 16 w 53"/>
                <a:gd name="T31" fmla="*/ 34 h 106"/>
                <a:gd name="T32" fmla="*/ 16 w 53"/>
                <a:gd name="T33" fmla="*/ 34 h 106"/>
                <a:gd name="T34" fmla="*/ 19 w 53"/>
                <a:gd name="T35" fmla="*/ 10 h 106"/>
                <a:gd name="T36" fmla="*/ 30 w 53"/>
                <a:gd name="T37" fmla="*/ 0 h 106"/>
                <a:gd name="T38" fmla="*/ 39 w 53"/>
                <a:gd name="T39" fmla="*/ 9 h 106"/>
                <a:gd name="T40" fmla="*/ 39 w 53"/>
                <a:gd name="T41" fmla="*/ 11 h 106"/>
                <a:gd name="T42" fmla="*/ 36 w 53"/>
                <a:gd name="T43" fmla="*/ 34 h 106"/>
                <a:gd name="T44" fmla="*/ 45 w 53"/>
                <a:gd name="T45" fmla="*/ 34 h 106"/>
                <a:gd name="T46" fmla="*/ 53 w 53"/>
                <a:gd name="T47" fmla="*/ 42 h 106"/>
                <a:gd name="T48" fmla="*/ 53 w 53"/>
                <a:gd name="T49"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06">
                  <a:moveTo>
                    <a:pt x="53" y="43"/>
                  </a:moveTo>
                  <a:cubicBezTo>
                    <a:pt x="53" y="47"/>
                    <a:pt x="48" y="51"/>
                    <a:pt x="43" y="51"/>
                  </a:cubicBezTo>
                  <a:cubicBezTo>
                    <a:pt x="34" y="51"/>
                    <a:pt x="34" y="51"/>
                    <a:pt x="34" y="51"/>
                  </a:cubicBezTo>
                  <a:cubicBezTo>
                    <a:pt x="33" y="59"/>
                    <a:pt x="32" y="67"/>
                    <a:pt x="31" y="75"/>
                  </a:cubicBezTo>
                  <a:cubicBezTo>
                    <a:pt x="31" y="76"/>
                    <a:pt x="31" y="77"/>
                    <a:pt x="31" y="78"/>
                  </a:cubicBezTo>
                  <a:cubicBezTo>
                    <a:pt x="31" y="83"/>
                    <a:pt x="33" y="87"/>
                    <a:pt x="38" y="87"/>
                  </a:cubicBezTo>
                  <a:cubicBezTo>
                    <a:pt x="40" y="87"/>
                    <a:pt x="40" y="87"/>
                    <a:pt x="40" y="87"/>
                  </a:cubicBezTo>
                  <a:cubicBezTo>
                    <a:pt x="45" y="87"/>
                    <a:pt x="49" y="90"/>
                    <a:pt x="49" y="96"/>
                  </a:cubicBezTo>
                  <a:cubicBezTo>
                    <a:pt x="49" y="104"/>
                    <a:pt x="40" y="106"/>
                    <a:pt x="34" y="106"/>
                  </a:cubicBezTo>
                  <a:cubicBezTo>
                    <a:pt x="20" y="106"/>
                    <a:pt x="11" y="97"/>
                    <a:pt x="11" y="84"/>
                  </a:cubicBezTo>
                  <a:cubicBezTo>
                    <a:pt x="11" y="81"/>
                    <a:pt x="11" y="79"/>
                    <a:pt x="11" y="77"/>
                  </a:cubicBezTo>
                  <a:cubicBezTo>
                    <a:pt x="14" y="51"/>
                    <a:pt x="14" y="51"/>
                    <a:pt x="14" y="51"/>
                  </a:cubicBezTo>
                  <a:cubicBezTo>
                    <a:pt x="8" y="51"/>
                    <a:pt x="8" y="51"/>
                    <a:pt x="8" y="51"/>
                  </a:cubicBezTo>
                  <a:cubicBezTo>
                    <a:pt x="4" y="51"/>
                    <a:pt x="0" y="48"/>
                    <a:pt x="0" y="43"/>
                  </a:cubicBezTo>
                  <a:cubicBezTo>
                    <a:pt x="0" y="42"/>
                    <a:pt x="0" y="42"/>
                    <a:pt x="0" y="42"/>
                  </a:cubicBezTo>
                  <a:cubicBezTo>
                    <a:pt x="2" y="33"/>
                    <a:pt x="10" y="33"/>
                    <a:pt x="16" y="34"/>
                  </a:cubicBezTo>
                  <a:cubicBezTo>
                    <a:pt x="16" y="34"/>
                    <a:pt x="16" y="34"/>
                    <a:pt x="16" y="34"/>
                  </a:cubicBezTo>
                  <a:cubicBezTo>
                    <a:pt x="19" y="10"/>
                    <a:pt x="19" y="10"/>
                    <a:pt x="19" y="10"/>
                  </a:cubicBezTo>
                  <a:cubicBezTo>
                    <a:pt x="20" y="5"/>
                    <a:pt x="25" y="0"/>
                    <a:pt x="30" y="0"/>
                  </a:cubicBezTo>
                  <a:cubicBezTo>
                    <a:pt x="35" y="0"/>
                    <a:pt x="39" y="4"/>
                    <a:pt x="39" y="9"/>
                  </a:cubicBezTo>
                  <a:cubicBezTo>
                    <a:pt x="39" y="9"/>
                    <a:pt x="39" y="10"/>
                    <a:pt x="39" y="11"/>
                  </a:cubicBezTo>
                  <a:cubicBezTo>
                    <a:pt x="36" y="34"/>
                    <a:pt x="36" y="34"/>
                    <a:pt x="36" y="34"/>
                  </a:cubicBezTo>
                  <a:cubicBezTo>
                    <a:pt x="45" y="34"/>
                    <a:pt x="45" y="34"/>
                    <a:pt x="45" y="34"/>
                  </a:cubicBezTo>
                  <a:cubicBezTo>
                    <a:pt x="50" y="34"/>
                    <a:pt x="53" y="37"/>
                    <a:pt x="53" y="42"/>
                  </a:cubicBezTo>
                  <a:cubicBezTo>
                    <a:pt x="53" y="42"/>
                    <a:pt x="53" y="43"/>
                    <a:pt x="53"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9" name="Freeform 9"/>
            <p:cNvSpPr>
              <a:spLocks/>
            </p:cNvSpPr>
            <p:nvPr userDrawn="1"/>
          </p:nvSpPr>
          <p:spPr bwMode="auto">
            <a:xfrm>
              <a:off x="4861526" y="1522806"/>
              <a:ext cx="88550" cy="338307"/>
            </a:xfrm>
            <a:custGeom>
              <a:avLst/>
              <a:gdLst>
                <a:gd name="T0" fmla="*/ 33 w 33"/>
                <a:gd name="T1" fmla="*/ 9 h 126"/>
                <a:gd name="T2" fmla="*/ 20 w 33"/>
                <a:gd name="T3" fmla="*/ 116 h 126"/>
                <a:gd name="T4" fmla="*/ 9 w 33"/>
                <a:gd name="T5" fmla="*/ 126 h 126"/>
                <a:gd name="T6" fmla="*/ 0 w 33"/>
                <a:gd name="T7" fmla="*/ 117 h 126"/>
                <a:gd name="T8" fmla="*/ 0 w 33"/>
                <a:gd name="T9" fmla="*/ 116 h 126"/>
                <a:gd name="T10" fmla="*/ 13 w 33"/>
                <a:gd name="T11" fmla="*/ 10 h 126"/>
                <a:gd name="T12" fmla="*/ 24 w 33"/>
                <a:gd name="T13" fmla="*/ 0 h 126"/>
                <a:gd name="T14" fmla="*/ 33 w 33"/>
                <a:gd name="T15" fmla="*/ 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26">
                  <a:moveTo>
                    <a:pt x="33" y="9"/>
                  </a:moveTo>
                  <a:cubicBezTo>
                    <a:pt x="33" y="9"/>
                    <a:pt x="33" y="10"/>
                    <a:pt x="20" y="116"/>
                  </a:cubicBezTo>
                  <a:cubicBezTo>
                    <a:pt x="20" y="121"/>
                    <a:pt x="15" y="126"/>
                    <a:pt x="9" y="126"/>
                  </a:cubicBezTo>
                  <a:cubicBezTo>
                    <a:pt x="4" y="126"/>
                    <a:pt x="0" y="122"/>
                    <a:pt x="0" y="117"/>
                  </a:cubicBezTo>
                  <a:cubicBezTo>
                    <a:pt x="0" y="116"/>
                    <a:pt x="0" y="116"/>
                    <a:pt x="0" y="116"/>
                  </a:cubicBezTo>
                  <a:cubicBezTo>
                    <a:pt x="13" y="10"/>
                    <a:pt x="13" y="10"/>
                    <a:pt x="13" y="10"/>
                  </a:cubicBezTo>
                  <a:cubicBezTo>
                    <a:pt x="14" y="4"/>
                    <a:pt x="19" y="0"/>
                    <a:pt x="24" y="0"/>
                  </a:cubicBezTo>
                  <a:cubicBezTo>
                    <a:pt x="29" y="0"/>
                    <a:pt x="33" y="4"/>
                    <a:pt x="33"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0" name="Freeform 10"/>
            <p:cNvSpPr>
              <a:spLocks noEditPoints="1"/>
            </p:cNvSpPr>
            <p:nvPr userDrawn="1"/>
          </p:nvSpPr>
          <p:spPr bwMode="auto">
            <a:xfrm>
              <a:off x="4965970" y="1557999"/>
              <a:ext cx="89686" cy="303115"/>
            </a:xfrm>
            <a:custGeom>
              <a:avLst/>
              <a:gdLst>
                <a:gd name="T0" fmla="*/ 27 w 33"/>
                <a:gd name="T1" fmla="*/ 46 h 113"/>
                <a:gd name="T2" fmla="*/ 20 w 33"/>
                <a:gd name="T3" fmla="*/ 103 h 113"/>
                <a:gd name="T4" fmla="*/ 9 w 33"/>
                <a:gd name="T5" fmla="*/ 113 h 113"/>
                <a:gd name="T6" fmla="*/ 0 w 33"/>
                <a:gd name="T7" fmla="*/ 103 h 113"/>
                <a:gd name="T8" fmla="*/ 0 w 33"/>
                <a:gd name="T9" fmla="*/ 102 h 113"/>
                <a:gd name="T10" fmla="*/ 7 w 33"/>
                <a:gd name="T11" fmla="*/ 45 h 113"/>
                <a:gd name="T12" fmla="*/ 17 w 33"/>
                <a:gd name="T13" fmla="*/ 35 h 113"/>
                <a:gd name="T14" fmla="*/ 27 w 33"/>
                <a:gd name="T15" fmla="*/ 44 h 113"/>
                <a:gd name="T16" fmla="*/ 27 w 33"/>
                <a:gd name="T17" fmla="*/ 46 h 113"/>
                <a:gd name="T18" fmla="*/ 20 w 33"/>
                <a:gd name="T19" fmla="*/ 25 h 113"/>
                <a:gd name="T20" fmla="*/ 8 w 33"/>
                <a:gd name="T21" fmla="*/ 13 h 113"/>
                <a:gd name="T22" fmla="*/ 20 w 33"/>
                <a:gd name="T23" fmla="*/ 0 h 113"/>
                <a:gd name="T24" fmla="*/ 33 w 33"/>
                <a:gd name="T25" fmla="*/ 13 h 113"/>
                <a:gd name="T26" fmla="*/ 20 w 33"/>
                <a:gd name="T27" fmla="*/ 2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13">
                  <a:moveTo>
                    <a:pt x="27" y="46"/>
                  </a:moveTo>
                  <a:cubicBezTo>
                    <a:pt x="20" y="103"/>
                    <a:pt x="20" y="103"/>
                    <a:pt x="20" y="103"/>
                  </a:cubicBezTo>
                  <a:cubicBezTo>
                    <a:pt x="19" y="108"/>
                    <a:pt x="14" y="113"/>
                    <a:pt x="9" y="113"/>
                  </a:cubicBezTo>
                  <a:cubicBezTo>
                    <a:pt x="3" y="113"/>
                    <a:pt x="0" y="109"/>
                    <a:pt x="0" y="103"/>
                  </a:cubicBezTo>
                  <a:cubicBezTo>
                    <a:pt x="0" y="102"/>
                    <a:pt x="0" y="102"/>
                    <a:pt x="0" y="102"/>
                  </a:cubicBezTo>
                  <a:cubicBezTo>
                    <a:pt x="7" y="45"/>
                    <a:pt x="7" y="45"/>
                    <a:pt x="7" y="45"/>
                  </a:cubicBezTo>
                  <a:cubicBezTo>
                    <a:pt x="7" y="40"/>
                    <a:pt x="12" y="35"/>
                    <a:pt x="17" y="35"/>
                  </a:cubicBezTo>
                  <a:cubicBezTo>
                    <a:pt x="22" y="35"/>
                    <a:pt x="27" y="39"/>
                    <a:pt x="27" y="44"/>
                  </a:cubicBezTo>
                  <a:cubicBezTo>
                    <a:pt x="27" y="44"/>
                    <a:pt x="27" y="45"/>
                    <a:pt x="27" y="46"/>
                  </a:cubicBezTo>
                  <a:close/>
                  <a:moveTo>
                    <a:pt x="20" y="25"/>
                  </a:moveTo>
                  <a:cubicBezTo>
                    <a:pt x="14" y="25"/>
                    <a:pt x="8" y="19"/>
                    <a:pt x="8" y="13"/>
                  </a:cubicBezTo>
                  <a:cubicBezTo>
                    <a:pt x="8" y="6"/>
                    <a:pt x="14" y="0"/>
                    <a:pt x="20" y="0"/>
                  </a:cubicBezTo>
                  <a:cubicBezTo>
                    <a:pt x="27" y="0"/>
                    <a:pt x="33" y="6"/>
                    <a:pt x="33" y="13"/>
                  </a:cubicBezTo>
                  <a:cubicBezTo>
                    <a:pt x="33" y="19"/>
                    <a:pt x="27" y="25"/>
                    <a:pt x="20"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1" name="Freeform 11"/>
            <p:cNvSpPr>
              <a:spLocks/>
            </p:cNvSpPr>
            <p:nvPr userDrawn="1"/>
          </p:nvSpPr>
          <p:spPr bwMode="auto">
            <a:xfrm>
              <a:off x="5065872" y="1651091"/>
              <a:ext cx="172560" cy="210023"/>
            </a:xfrm>
            <a:custGeom>
              <a:avLst/>
              <a:gdLst>
                <a:gd name="T0" fmla="*/ 62 w 64"/>
                <a:gd name="T1" fmla="*/ 13 h 78"/>
                <a:gd name="T2" fmla="*/ 31 w 64"/>
                <a:gd name="T3" fmla="*/ 72 h 78"/>
                <a:gd name="T4" fmla="*/ 22 w 64"/>
                <a:gd name="T5" fmla="*/ 78 h 78"/>
                <a:gd name="T6" fmla="*/ 13 w 64"/>
                <a:gd name="T7" fmla="*/ 71 h 78"/>
                <a:gd name="T8" fmla="*/ 0 w 64"/>
                <a:gd name="T9" fmla="*/ 12 h 78"/>
                <a:gd name="T10" fmla="*/ 0 w 64"/>
                <a:gd name="T11" fmla="*/ 13 h 78"/>
                <a:gd name="T12" fmla="*/ 0 w 64"/>
                <a:gd name="T13" fmla="*/ 10 h 78"/>
                <a:gd name="T14" fmla="*/ 11 w 64"/>
                <a:gd name="T15" fmla="*/ 0 h 78"/>
                <a:gd name="T16" fmla="*/ 19 w 64"/>
                <a:gd name="T17" fmla="*/ 6 h 78"/>
                <a:gd name="T18" fmla="*/ 27 w 64"/>
                <a:gd name="T19" fmla="*/ 41 h 78"/>
                <a:gd name="T20" fmla="*/ 45 w 64"/>
                <a:gd name="T21" fmla="*/ 6 h 78"/>
                <a:gd name="T22" fmla="*/ 54 w 64"/>
                <a:gd name="T23" fmla="*/ 0 h 78"/>
                <a:gd name="T24" fmla="*/ 64 w 64"/>
                <a:gd name="T25" fmla="*/ 8 h 78"/>
                <a:gd name="T26" fmla="*/ 62 w 64"/>
                <a:gd name="T27" fmla="*/ 1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8">
                  <a:moveTo>
                    <a:pt x="62" y="13"/>
                  </a:moveTo>
                  <a:cubicBezTo>
                    <a:pt x="31" y="72"/>
                    <a:pt x="31" y="72"/>
                    <a:pt x="31" y="72"/>
                  </a:cubicBezTo>
                  <a:cubicBezTo>
                    <a:pt x="29" y="75"/>
                    <a:pt x="26" y="78"/>
                    <a:pt x="22" y="78"/>
                  </a:cubicBezTo>
                  <a:cubicBezTo>
                    <a:pt x="18" y="78"/>
                    <a:pt x="14" y="75"/>
                    <a:pt x="13" y="71"/>
                  </a:cubicBezTo>
                  <a:cubicBezTo>
                    <a:pt x="9" y="52"/>
                    <a:pt x="4" y="31"/>
                    <a:pt x="0" y="12"/>
                  </a:cubicBezTo>
                  <a:cubicBezTo>
                    <a:pt x="0" y="13"/>
                    <a:pt x="0" y="13"/>
                    <a:pt x="0" y="13"/>
                  </a:cubicBezTo>
                  <a:cubicBezTo>
                    <a:pt x="0" y="12"/>
                    <a:pt x="0" y="11"/>
                    <a:pt x="0" y="10"/>
                  </a:cubicBezTo>
                  <a:cubicBezTo>
                    <a:pt x="0" y="5"/>
                    <a:pt x="5" y="0"/>
                    <a:pt x="11" y="0"/>
                  </a:cubicBezTo>
                  <a:cubicBezTo>
                    <a:pt x="15" y="0"/>
                    <a:pt x="18" y="2"/>
                    <a:pt x="19" y="6"/>
                  </a:cubicBezTo>
                  <a:cubicBezTo>
                    <a:pt x="27" y="41"/>
                    <a:pt x="27" y="41"/>
                    <a:pt x="27" y="41"/>
                  </a:cubicBezTo>
                  <a:cubicBezTo>
                    <a:pt x="33" y="29"/>
                    <a:pt x="39" y="18"/>
                    <a:pt x="45" y="6"/>
                  </a:cubicBezTo>
                  <a:cubicBezTo>
                    <a:pt x="47" y="2"/>
                    <a:pt x="51" y="0"/>
                    <a:pt x="54" y="0"/>
                  </a:cubicBezTo>
                  <a:cubicBezTo>
                    <a:pt x="60" y="0"/>
                    <a:pt x="64" y="3"/>
                    <a:pt x="64" y="8"/>
                  </a:cubicBezTo>
                  <a:cubicBezTo>
                    <a:pt x="64" y="10"/>
                    <a:pt x="63" y="11"/>
                    <a:pt x="62"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2" name="Freeform 12"/>
            <p:cNvSpPr>
              <a:spLocks noEditPoints="1"/>
            </p:cNvSpPr>
            <p:nvPr userDrawn="1"/>
          </p:nvSpPr>
          <p:spPr bwMode="auto">
            <a:xfrm>
              <a:off x="4127012" y="2041620"/>
              <a:ext cx="88550" cy="304250"/>
            </a:xfrm>
            <a:custGeom>
              <a:avLst/>
              <a:gdLst>
                <a:gd name="T0" fmla="*/ 27 w 33"/>
                <a:gd name="T1" fmla="*/ 46 h 113"/>
                <a:gd name="T2" fmla="*/ 20 w 33"/>
                <a:gd name="T3" fmla="*/ 103 h 113"/>
                <a:gd name="T4" fmla="*/ 9 w 33"/>
                <a:gd name="T5" fmla="*/ 113 h 113"/>
                <a:gd name="T6" fmla="*/ 0 w 33"/>
                <a:gd name="T7" fmla="*/ 103 h 113"/>
                <a:gd name="T8" fmla="*/ 0 w 33"/>
                <a:gd name="T9" fmla="*/ 102 h 113"/>
                <a:gd name="T10" fmla="*/ 7 w 33"/>
                <a:gd name="T11" fmla="*/ 45 h 113"/>
                <a:gd name="T12" fmla="*/ 18 w 33"/>
                <a:gd name="T13" fmla="*/ 35 h 113"/>
                <a:gd name="T14" fmla="*/ 27 w 33"/>
                <a:gd name="T15" fmla="*/ 44 h 113"/>
                <a:gd name="T16" fmla="*/ 27 w 33"/>
                <a:gd name="T17" fmla="*/ 46 h 113"/>
                <a:gd name="T18" fmla="*/ 20 w 33"/>
                <a:gd name="T19" fmla="*/ 25 h 113"/>
                <a:gd name="T20" fmla="*/ 8 w 33"/>
                <a:gd name="T21" fmla="*/ 13 h 113"/>
                <a:gd name="T22" fmla="*/ 20 w 33"/>
                <a:gd name="T23" fmla="*/ 0 h 113"/>
                <a:gd name="T24" fmla="*/ 33 w 33"/>
                <a:gd name="T25" fmla="*/ 13 h 113"/>
                <a:gd name="T26" fmla="*/ 20 w 33"/>
                <a:gd name="T27" fmla="*/ 2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13">
                  <a:moveTo>
                    <a:pt x="27" y="46"/>
                  </a:moveTo>
                  <a:cubicBezTo>
                    <a:pt x="20" y="103"/>
                    <a:pt x="20" y="103"/>
                    <a:pt x="20" y="103"/>
                  </a:cubicBezTo>
                  <a:cubicBezTo>
                    <a:pt x="19" y="108"/>
                    <a:pt x="14" y="113"/>
                    <a:pt x="9" y="113"/>
                  </a:cubicBezTo>
                  <a:cubicBezTo>
                    <a:pt x="4" y="113"/>
                    <a:pt x="0" y="109"/>
                    <a:pt x="0" y="103"/>
                  </a:cubicBezTo>
                  <a:cubicBezTo>
                    <a:pt x="0" y="102"/>
                    <a:pt x="0" y="102"/>
                    <a:pt x="0" y="102"/>
                  </a:cubicBezTo>
                  <a:cubicBezTo>
                    <a:pt x="7" y="45"/>
                    <a:pt x="7" y="45"/>
                    <a:pt x="7" y="45"/>
                  </a:cubicBezTo>
                  <a:cubicBezTo>
                    <a:pt x="8" y="40"/>
                    <a:pt x="12" y="35"/>
                    <a:pt x="18" y="35"/>
                  </a:cubicBezTo>
                  <a:cubicBezTo>
                    <a:pt x="22" y="35"/>
                    <a:pt x="27" y="39"/>
                    <a:pt x="27" y="44"/>
                  </a:cubicBezTo>
                  <a:cubicBezTo>
                    <a:pt x="27" y="44"/>
                    <a:pt x="27" y="45"/>
                    <a:pt x="27" y="46"/>
                  </a:cubicBezTo>
                  <a:close/>
                  <a:moveTo>
                    <a:pt x="20" y="25"/>
                  </a:moveTo>
                  <a:cubicBezTo>
                    <a:pt x="14" y="25"/>
                    <a:pt x="8" y="19"/>
                    <a:pt x="8" y="13"/>
                  </a:cubicBezTo>
                  <a:cubicBezTo>
                    <a:pt x="8" y="6"/>
                    <a:pt x="14" y="0"/>
                    <a:pt x="20" y="0"/>
                  </a:cubicBezTo>
                  <a:cubicBezTo>
                    <a:pt x="27" y="0"/>
                    <a:pt x="33" y="6"/>
                    <a:pt x="33" y="13"/>
                  </a:cubicBezTo>
                  <a:cubicBezTo>
                    <a:pt x="33" y="19"/>
                    <a:pt x="27" y="25"/>
                    <a:pt x="20"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3" name="Freeform 13"/>
            <p:cNvSpPr>
              <a:spLocks/>
            </p:cNvSpPr>
            <p:nvPr userDrawn="1"/>
          </p:nvSpPr>
          <p:spPr bwMode="auto">
            <a:xfrm>
              <a:off x="4325683" y="2006427"/>
              <a:ext cx="191859" cy="339443"/>
            </a:xfrm>
            <a:custGeom>
              <a:avLst/>
              <a:gdLst>
                <a:gd name="T0" fmla="*/ 71 w 71"/>
                <a:gd name="T1" fmla="*/ 75 h 126"/>
                <a:gd name="T2" fmla="*/ 66 w 71"/>
                <a:gd name="T3" fmla="*/ 116 h 126"/>
                <a:gd name="T4" fmla="*/ 55 w 71"/>
                <a:gd name="T5" fmla="*/ 126 h 126"/>
                <a:gd name="T6" fmla="*/ 46 w 71"/>
                <a:gd name="T7" fmla="*/ 116 h 126"/>
                <a:gd name="T8" fmla="*/ 46 w 71"/>
                <a:gd name="T9" fmla="*/ 115 h 126"/>
                <a:gd name="T10" fmla="*/ 51 w 71"/>
                <a:gd name="T11" fmla="*/ 77 h 126"/>
                <a:gd name="T12" fmla="*/ 41 w 71"/>
                <a:gd name="T13" fmla="*/ 67 h 126"/>
                <a:gd name="T14" fmla="*/ 24 w 71"/>
                <a:gd name="T15" fmla="*/ 81 h 126"/>
                <a:gd name="T16" fmla="*/ 19 w 71"/>
                <a:gd name="T17" fmla="*/ 116 h 126"/>
                <a:gd name="T18" fmla="*/ 9 w 71"/>
                <a:gd name="T19" fmla="*/ 126 h 126"/>
                <a:gd name="T20" fmla="*/ 0 w 71"/>
                <a:gd name="T21" fmla="*/ 117 h 126"/>
                <a:gd name="T22" fmla="*/ 0 w 71"/>
                <a:gd name="T23" fmla="*/ 115 h 126"/>
                <a:gd name="T24" fmla="*/ 13 w 71"/>
                <a:gd name="T25" fmla="*/ 10 h 126"/>
                <a:gd name="T26" fmla="*/ 23 w 71"/>
                <a:gd name="T27" fmla="*/ 0 h 126"/>
                <a:gd name="T28" fmla="*/ 33 w 71"/>
                <a:gd name="T29" fmla="*/ 9 h 126"/>
                <a:gd name="T30" fmla="*/ 33 w 71"/>
                <a:gd name="T31" fmla="*/ 10 h 126"/>
                <a:gd name="T32" fmla="*/ 27 w 71"/>
                <a:gd name="T33" fmla="*/ 54 h 126"/>
                <a:gd name="T34" fmla="*/ 48 w 71"/>
                <a:gd name="T35" fmla="*/ 48 h 126"/>
                <a:gd name="T36" fmla="*/ 71 w 71"/>
                <a:gd name="T37" fmla="*/ 70 h 126"/>
                <a:gd name="T38" fmla="*/ 71 w 71"/>
                <a:gd name="T39" fmla="*/ 7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126">
                  <a:moveTo>
                    <a:pt x="71" y="75"/>
                  </a:moveTo>
                  <a:cubicBezTo>
                    <a:pt x="66" y="116"/>
                    <a:pt x="66" y="116"/>
                    <a:pt x="66" y="116"/>
                  </a:cubicBezTo>
                  <a:cubicBezTo>
                    <a:pt x="65" y="121"/>
                    <a:pt x="61" y="126"/>
                    <a:pt x="55" y="126"/>
                  </a:cubicBezTo>
                  <a:cubicBezTo>
                    <a:pt x="50" y="126"/>
                    <a:pt x="46" y="122"/>
                    <a:pt x="46" y="116"/>
                  </a:cubicBezTo>
                  <a:cubicBezTo>
                    <a:pt x="46" y="115"/>
                    <a:pt x="46" y="115"/>
                    <a:pt x="46" y="115"/>
                  </a:cubicBezTo>
                  <a:cubicBezTo>
                    <a:pt x="51" y="77"/>
                    <a:pt x="51" y="77"/>
                    <a:pt x="51" y="77"/>
                  </a:cubicBezTo>
                  <a:cubicBezTo>
                    <a:pt x="51" y="70"/>
                    <a:pt x="47" y="67"/>
                    <a:pt x="41" y="67"/>
                  </a:cubicBezTo>
                  <a:cubicBezTo>
                    <a:pt x="32" y="67"/>
                    <a:pt x="25" y="72"/>
                    <a:pt x="24" y="81"/>
                  </a:cubicBezTo>
                  <a:cubicBezTo>
                    <a:pt x="19" y="116"/>
                    <a:pt x="19" y="116"/>
                    <a:pt x="19" y="116"/>
                  </a:cubicBezTo>
                  <a:cubicBezTo>
                    <a:pt x="19" y="121"/>
                    <a:pt x="14" y="126"/>
                    <a:pt x="9" y="126"/>
                  </a:cubicBezTo>
                  <a:cubicBezTo>
                    <a:pt x="3" y="126"/>
                    <a:pt x="0" y="122"/>
                    <a:pt x="0" y="117"/>
                  </a:cubicBezTo>
                  <a:cubicBezTo>
                    <a:pt x="0" y="115"/>
                    <a:pt x="0" y="115"/>
                    <a:pt x="0" y="115"/>
                  </a:cubicBezTo>
                  <a:cubicBezTo>
                    <a:pt x="13" y="10"/>
                    <a:pt x="13" y="10"/>
                    <a:pt x="13" y="10"/>
                  </a:cubicBezTo>
                  <a:cubicBezTo>
                    <a:pt x="13" y="4"/>
                    <a:pt x="18" y="0"/>
                    <a:pt x="23" y="0"/>
                  </a:cubicBezTo>
                  <a:cubicBezTo>
                    <a:pt x="29" y="0"/>
                    <a:pt x="33" y="4"/>
                    <a:pt x="33" y="9"/>
                  </a:cubicBezTo>
                  <a:cubicBezTo>
                    <a:pt x="33" y="9"/>
                    <a:pt x="33" y="10"/>
                    <a:pt x="33" y="10"/>
                  </a:cubicBezTo>
                  <a:cubicBezTo>
                    <a:pt x="27" y="54"/>
                    <a:pt x="27" y="54"/>
                    <a:pt x="27" y="54"/>
                  </a:cubicBezTo>
                  <a:cubicBezTo>
                    <a:pt x="33" y="51"/>
                    <a:pt x="41" y="48"/>
                    <a:pt x="48" y="48"/>
                  </a:cubicBezTo>
                  <a:cubicBezTo>
                    <a:pt x="62" y="48"/>
                    <a:pt x="71" y="56"/>
                    <a:pt x="71" y="70"/>
                  </a:cubicBezTo>
                  <a:cubicBezTo>
                    <a:pt x="71" y="72"/>
                    <a:pt x="71" y="74"/>
                    <a:pt x="71"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4" name="Freeform 14"/>
            <p:cNvSpPr>
              <a:spLocks noEditPoints="1"/>
            </p:cNvSpPr>
            <p:nvPr userDrawn="1"/>
          </p:nvSpPr>
          <p:spPr bwMode="auto">
            <a:xfrm>
              <a:off x="4541382" y="2043890"/>
              <a:ext cx="196400" cy="301979"/>
            </a:xfrm>
            <a:custGeom>
              <a:avLst/>
              <a:gdLst>
                <a:gd name="T0" fmla="*/ 71 w 73"/>
                <a:gd name="T1" fmla="*/ 59 h 112"/>
                <a:gd name="T2" fmla="*/ 66 w 73"/>
                <a:gd name="T3" fmla="*/ 102 h 112"/>
                <a:gd name="T4" fmla="*/ 55 w 73"/>
                <a:gd name="T5" fmla="*/ 112 h 112"/>
                <a:gd name="T6" fmla="*/ 46 w 73"/>
                <a:gd name="T7" fmla="*/ 105 h 112"/>
                <a:gd name="T8" fmla="*/ 24 w 73"/>
                <a:gd name="T9" fmla="*/ 112 h 112"/>
                <a:gd name="T10" fmla="*/ 0 w 73"/>
                <a:gd name="T11" fmla="*/ 90 h 112"/>
                <a:gd name="T12" fmla="*/ 40 w 73"/>
                <a:gd name="T13" fmla="*/ 62 h 112"/>
                <a:gd name="T14" fmla="*/ 51 w 73"/>
                <a:gd name="T15" fmla="*/ 63 h 112"/>
                <a:gd name="T16" fmla="*/ 52 w 73"/>
                <a:gd name="T17" fmla="*/ 59 h 112"/>
                <a:gd name="T18" fmla="*/ 38 w 73"/>
                <a:gd name="T19" fmla="*/ 51 h 112"/>
                <a:gd name="T20" fmla="*/ 23 w 73"/>
                <a:gd name="T21" fmla="*/ 55 h 112"/>
                <a:gd name="T22" fmla="*/ 19 w 73"/>
                <a:gd name="T23" fmla="*/ 56 h 112"/>
                <a:gd name="T24" fmla="*/ 11 w 73"/>
                <a:gd name="T25" fmla="*/ 49 h 112"/>
                <a:gd name="T26" fmla="*/ 17 w 73"/>
                <a:gd name="T27" fmla="*/ 39 h 112"/>
                <a:gd name="T28" fmla="*/ 43 w 73"/>
                <a:gd name="T29" fmla="*/ 34 h 112"/>
                <a:gd name="T30" fmla="*/ 72 w 73"/>
                <a:gd name="T31" fmla="*/ 56 h 112"/>
                <a:gd name="T32" fmla="*/ 71 w 73"/>
                <a:gd name="T33" fmla="*/ 59 h 112"/>
                <a:gd name="T34" fmla="*/ 29 w 73"/>
                <a:gd name="T35" fmla="*/ 24 h 112"/>
                <a:gd name="T36" fmla="*/ 17 w 73"/>
                <a:gd name="T37" fmla="*/ 12 h 112"/>
                <a:gd name="T38" fmla="*/ 29 w 73"/>
                <a:gd name="T39" fmla="*/ 0 h 112"/>
                <a:gd name="T40" fmla="*/ 41 w 73"/>
                <a:gd name="T41" fmla="*/ 12 h 112"/>
                <a:gd name="T42" fmla="*/ 29 w 73"/>
                <a:gd name="T43" fmla="*/ 24 h 112"/>
                <a:gd name="T44" fmla="*/ 49 w 73"/>
                <a:gd name="T45" fmla="*/ 77 h 112"/>
                <a:gd name="T46" fmla="*/ 43 w 73"/>
                <a:gd name="T47" fmla="*/ 77 h 112"/>
                <a:gd name="T48" fmla="*/ 41 w 73"/>
                <a:gd name="T49" fmla="*/ 77 h 112"/>
                <a:gd name="T50" fmla="*/ 20 w 73"/>
                <a:gd name="T51" fmla="*/ 87 h 112"/>
                <a:gd name="T52" fmla="*/ 30 w 73"/>
                <a:gd name="T53" fmla="*/ 93 h 112"/>
                <a:gd name="T54" fmla="*/ 48 w 73"/>
                <a:gd name="T55" fmla="*/ 89 h 112"/>
                <a:gd name="T56" fmla="*/ 49 w 73"/>
                <a:gd name="T57" fmla="*/ 77 h 112"/>
                <a:gd name="T58" fmla="*/ 60 w 73"/>
                <a:gd name="T59" fmla="*/ 24 h 112"/>
                <a:gd name="T60" fmla="*/ 48 w 73"/>
                <a:gd name="T61" fmla="*/ 12 h 112"/>
                <a:gd name="T62" fmla="*/ 60 w 73"/>
                <a:gd name="T63" fmla="*/ 0 h 112"/>
                <a:gd name="T64" fmla="*/ 73 w 73"/>
                <a:gd name="T65" fmla="*/ 12 h 112"/>
                <a:gd name="T66" fmla="*/ 60 w 73"/>
                <a:gd name="T67"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112">
                  <a:moveTo>
                    <a:pt x="71" y="59"/>
                  </a:moveTo>
                  <a:cubicBezTo>
                    <a:pt x="66" y="102"/>
                    <a:pt x="66" y="102"/>
                    <a:pt x="66" y="102"/>
                  </a:cubicBezTo>
                  <a:cubicBezTo>
                    <a:pt x="65" y="107"/>
                    <a:pt x="61" y="112"/>
                    <a:pt x="55" y="112"/>
                  </a:cubicBezTo>
                  <a:cubicBezTo>
                    <a:pt x="51" y="112"/>
                    <a:pt x="48" y="109"/>
                    <a:pt x="46" y="105"/>
                  </a:cubicBezTo>
                  <a:cubicBezTo>
                    <a:pt x="40" y="109"/>
                    <a:pt x="32" y="112"/>
                    <a:pt x="24" y="112"/>
                  </a:cubicBezTo>
                  <a:cubicBezTo>
                    <a:pt x="11" y="112"/>
                    <a:pt x="0" y="104"/>
                    <a:pt x="0" y="90"/>
                  </a:cubicBezTo>
                  <a:cubicBezTo>
                    <a:pt x="0" y="69"/>
                    <a:pt x="23" y="62"/>
                    <a:pt x="40" y="62"/>
                  </a:cubicBezTo>
                  <a:cubicBezTo>
                    <a:pt x="44" y="62"/>
                    <a:pt x="48" y="63"/>
                    <a:pt x="51" y="63"/>
                  </a:cubicBezTo>
                  <a:cubicBezTo>
                    <a:pt x="52" y="59"/>
                    <a:pt x="52" y="59"/>
                    <a:pt x="52" y="59"/>
                  </a:cubicBezTo>
                  <a:cubicBezTo>
                    <a:pt x="52" y="52"/>
                    <a:pt x="47" y="51"/>
                    <a:pt x="38" y="51"/>
                  </a:cubicBezTo>
                  <a:cubicBezTo>
                    <a:pt x="33" y="51"/>
                    <a:pt x="28" y="53"/>
                    <a:pt x="23" y="55"/>
                  </a:cubicBezTo>
                  <a:cubicBezTo>
                    <a:pt x="22" y="56"/>
                    <a:pt x="20" y="56"/>
                    <a:pt x="19" y="56"/>
                  </a:cubicBezTo>
                  <a:cubicBezTo>
                    <a:pt x="14" y="56"/>
                    <a:pt x="11" y="53"/>
                    <a:pt x="11" y="49"/>
                  </a:cubicBezTo>
                  <a:cubicBezTo>
                    <a:pt x="11" y="44"/>
                    <a:pt x="13" y="41"/>
                    <a:pt x="17" y="39"/>
                  </a:cubicBezTo>
                  <a:cubicBezTo>
                    <a:pt x="25" y="36"/>
                    <a:pt x="34" y="34"/>
                    <a:pt x="43" y="34"/>
                  </a:cubicBezTo>
                  <a:cubicBezTo>
                    <a:pt x="57" y="34"/>
                    <a:pt x="72" y="39"/>
                    <a:pt x="72" y="56"/>
                  </a:cubicBezTo>
                  <a:cubicBezTo>
                    <a:pt x="72" y="57"/>
                    <a:pt x="71" y="58"/>
                    <a:pt x="71" y="59"/>
                  </a:cubicBezTo>
                  <a:close/>
                  <a:moveTo>
                    <a:pt x="29" y="24"/>
                  </a:moveTo>
                  <a:cubicBezTo>
                    <a:pt x="22" y="24"/>
                    <a:pt x="17" y="19"/>
                    <a:pt x="17" y="12"/>
                  </a:cubicBezTo>
                  <a:cubicBezTo>
                    <a:pt x="17" y="5"/>
                    <a:pt x="22" y="0"/>
                    <a:pt x="29" y="0"/>
                  </a:cubicBezTo>
                  <a:cubicBezTo>
                    <a:pt x="36" y="0"/>
                    <a:pt x="41" y="5"/>
                    <a:pt x="41" y="12"/>
                  </a:cubicBezTo>
                  <a:cubicBezTo>
                    <a:pt x="41" y="19"/>
                    <a:pt x="36" y="24"/>
                    <a:pt x="29" y="24"/>
                  </a:cubicBezTo>
                  <a:close/>
                  <a:moveTo>
                    <a:pt x="49" y="77"/>
                  </a:moveTo>
                  <a:cubicBezTo>
                    <a:pt x="47" y="77"/>
                    <a:pt x="45" y="77"/>
                    <a:pt x="43" y="77"/>
                  </a:cubicBezTo>
                  <a:cubicBezTo>
                    <a:pt x="41" y="77"/>
                    <a:pt x="41" y="77"/>
                    <a:pt x="41" y="77"/>
                  </a:cubicBezTo>
                  <a:cubicBezTo>
                    <a:pt x="34" y="77"/>
                    <a:pt x="20" y="78"/>
                    <a:pt x="20" y="87"/>
                  </a:cubicBezTo>
                  <a:cubicBezTo>
                    <a:pt x="20" y="92"/>
                    <a:pt x="25" y="93"/>
                    <a:pt x="30" y="93"/>
                  </a:cubicBezTo>
                  <a:cubicBezTo>
                    <a:pt x="36" y="93"/>
                    <a:pt x="42" y="92"/>
                    <a:pt x="48" y="89"/>
                  </a:cubicBezTo>
                  <a:cubicBezTo>
                    <a:pt x="48" y="84"/>
                    <a:pt x="49" y="82"/>
                    <a:pt x="49" y="77"/>
                  </a:cubicBezTo>
                  <a:close/>
                  <a:moveTo>
                    <a:pt x="60" y="24"/>
                  </a:moveTo>
                  <a:cubicBezTo>
                    <a:pt x="53" y="24"/>
                    <a:pt x="48" y="19"/>
                    <a:pt x="48" y="12"/>
                  </a:cubicBezTo>
                  <a:cubicBezTo>
                    <a:pt x="48" y="5"/>
                    <a:pt x="53" y="0"/>
                    <a:pt x="60" y="0"/>
                  </a:cubicBezTo>
                  <a:cubicBezTo>
                    <a:pt x="67" y="0"/>
                    <a:pt x="73" y="5"/>
                    <a:pt x="73" y="12"/>
                  </a:cubicBezTo>
                  <a:cubicBezTo>
                    <a:pt x="73" y="19"/>
                    <a:pt x="67" y="24"/>
                    <a:pt x="60" y="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5" name="Freeform 15"/>
            <p:cNvSpPr>
              <a:spLocks/>
            </p:cNvSpPr>
            <p:nvPr userDrawn="1"/>
          </p:nvSpPr>
          <p:spPr bwMode="auto">
            <a:xfrm>
              <a:off x="4767299" y="2006427"/>
              <a:ext cx="88550" cy="339443"/>
            </a:xfrm>
            <a:custGeom>
              <a:avLst/>
              <a:gdLst>
                <a:gd name="T0" fmla="*/ 33 w 33"/>
                <a:gd name="T1" fmla="*/ 9 h 126"/>
                <a:gd name="T2" fmla="*/ 20 w 33"/>
                <a:gd name="T3" fmla="*/ 116 h 126"/>
                <a:gd name="T4" fmla="*/ 9 w 33"/>
                <a:gd name="T5" fmla="*/ 126 h 126"/>
                <a:gd name="T6" fmla="*/ 0 w 33"/>
                <a:gd name="T7" fmla="*/ 116 h 126"/>
                <a:gd name="T8" fmla="*/ 0 w 33"/>
                <a:gd name="T9" fmla="*/ 115 h 126"/>
                <a:gd name="T10" fmla="*/ 13 w 33"/>
                <a:gd name="T11" fmla="*/ 10 h 126"/>
                <a:gd name="T12" fmla="*/ 24 w 33"/>
                <a:gd name="T13" fmla="*/ 0 h 126"/>
                <a:gd name="T14" fmla="*/ 33 w 33"/>
                <a:gd name="T15" fmla="*/ 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26">
                  <a:moveTo>
                    <a:pt x="33" y="9"/>
                  </a:moveTo>
                  <a:cubicBezTo>
                    <a:pt x="33" y="9"/>
                    <a:pt x="33" y="10"/>
                    <a:pt x="20" y="116"/>
                  </a:cubicBezTo>
                  <a:cubicBezTo>
                    <a:pt x="19" y="121"/>
                    <a:pt x="14" y="126"/>
                    <a:pt x="9" y="126"/>
                  </a:cubicBezTo>
                  <a:cubicBezTo>
                    <a:pt x="4" y="126"/>
                    <a:pt x="0" y="122"/>
                    <a:pt x="0" y="116"/>
                  </a:cubicBezTo>
                  <a:cubicBezTo>
                    <a:pt x="0" y="115"/>
                    <a:pt x="0" y="115"/>
                    <a:pt x="0" y="115"/>
                  </a:cubicBezTo>
                  <a:cubicBezTo>
                    <a:pt x="13" y="10"/>
                    <a:pt x="13" y="10"/>
                    <a:pt x="13" y="10"/>
                  </a:cubicBezTo>
                  <a:cubicBezTo>
                    <a:pt x="14" y="4"/>
                    <a:pt x="18" y="0"/>
                    <a:pt x="24" y="0"/>
                  </a:cubicBezTo>
                  <a:cubicBezTo>
                    <a:pt x="29" y="0"/>
                    <a:pt x="33" y="4"/>
                    <a:pt x="33"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6" name="Freeform 16"/>
            <p:cNvSpPr>
              <a:spLocks/>
            </p:cNvSpPr>
            <p:nvPr userDrawn="1"/>
          </p:nvSpPr>
          <p:spPr bwMode="auto">
            <a:xfrm>
              <a:off x="4853578" y="2135846"/>
              <a:ext cx="172560" cy="210023"/>
            </a:xfrm>
            <a:custGeom>
              <a:avLst/>
              <a:gdLst>
                <a:gd name="T0" fmla="*/ 55 w 64"/>
                <a:gd name="T1" fmla="*/ 21 h 78"/>
                <a:gd name="T2" fmla="*/ 50 w 64"/>
                <a:gd name="T3" fmla="*/ 20 h 78"/>
                <a:gd name="T4" fmla="*/ 37 w 64"/>
                <a:gd name="T5" fmla="*/ 17 h 78"/>
                <a:gd name="T6" fmla="*/ 28 w 64"/>
                <a:gd name="T7" fmla="*/ 22 h 78"/>
                <a:gd name="T8" fmla="*/ 34 w 64"/>
                <a:gd name="T9" fmla="*/ 28 h 78"/>
                <a:gd name="T10" fmla="*/ 35 w 64"/>
                <a:gd name="T11" fmla="*/ 28 h 78"/>
                <a:gd name="T12" fmla="*/ 37 w 64"/>
                <a:gd name="T13" fmla="*/ 29 h 78"/>
                <a:gd name="T14" fmla="*/ 60 w 64"/>
                <a:gd name="T15" fmla="*/ 51 h 78"/>
                <a:gd name="T16" fmla="*/ 28 w 64"/>
                <a:gd name="T17" fmla="*/ 78 h 78"/>
                <a:gd name="T18" fmla="*/ 5 w 64"/>
                <a:gd name="T19" fmla="*/ 72 h 78"/>
                <a:gd name="T20" fmla="*/ 0 w 64"/>
                <a:gd name="T21" fmla="*/ 65 h 78"/>
                <a:gd name="T22" fmla="*/ 11 w 64"/>
                <a:gd name="T23" fmla="*/ 55 h 78"/>
                <a:gd name="T24" fmla="*/ 14 w 64"/>
                <a:gd name="T25" fmla="*/ 55 h 78"/>
                <a:gd name="T26" fmla="*/ 30 w 64"/>
                <a:gd name="T27" fmla="*/ 60 h 78"/>
                <a:gd name="T28" fmla="*/ 40 w 64"/>
                <a:gd name="T29" fmla="*/ 54 h 78"/>
                <a:gd name="T30" fmla="*/ 28 w 64"/>
                <a:gd name="T31" fmla="*/ 46 h 78"/>
                <a:gd name="T32" fmla="*/ 8 w 64"/>
                <a:gd name="T33" fmla="*/ 25 h 78"/>
                <a:gd name="T34" fmla="*/ 38 w 64"/>
                <a:gd name="T35" fmla="*/ 0 h 78"/>
                <a:gd name="T36" fmla="*/ 64 w 64"/>
                <a:gd name="T37" fmla="*/ 11 h 78"/>
                <a:gd name="T38" fmla="*/ 55 w 64"/>
                <a:gd name="T39"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78">
                  <a:moveTo>
                    <a:pt x="55" y="21"/>
                  </a:moveTo>
                  <a:cubicBezTo>
                    <a:pt x="53" y="21"/>
                    <a:pt x="51" y="21"/>
                    <a:pt x="50" y="20"/>
                  </a:cubicBezTo>
                  <a:cubicBezTo>
                    <a:pt x="46" y="18"/>
                    <a:pt x="41" y="17"/>
                    <a:pt x="37" y="17"/>
                  </a:cubicBezTo>
                  <a:cubicBezTo>
                    <a:pt x="33" y="17"/>
                    <a:pt x="28" y="18"/>
                    <a:pt x="28" y="22"/>
                  </a:cubicBezTo>
                  <a:cubicBezTo>
                    <a:pt x="28" y="25"/>
                    <a:pt x="31" y="26"/>
                    <a:pt x="34" y="28"/>
                  </a:cubicBezTo>
                  <a:cubicBezTo>
                    <a:pt x="35" y="28"/>
                    <a:pt x="35" y="28"/>
                    <a:pt x="35" y="28"/>
                  </a:cubicBezTo>
                  <a:cubicBezTo>
                    <a:pt x="37" y="29"/>
                    <a:pt x="37" y="29"/>
                    <a:pt x="37" y="29"/>
                  </a:cubicBezTo>
                  <a:cubicBezTo>
                    <a:pt x="48" y="33"/>
                    <a:pt x="60" y="38"/>
                    <a:pt x="60" y="51"/>
                  </a:cubicBezTo>
                  <a:cubicBezTo>
                    <a:pt x="60" y="70"/>
                    <a:pt x="45" y="78"/>
                    <a:pt x="28" y="78"/>
                  </a:cubicBezTo>
                  <a:cubicBezTo>
                    <a:pt x="21" y="78"/>
                    <a:pt x="11" y="75"/>
                    <a:pt x="5" y="72"/>
                  </a:cubicBezTo>
                  <a:cubicBezTo>
                    <a:pt x="2" y="70"/>
                    <a:pt x="0" y="68"/>
                    <a:pt x="0" y="65"/>
                  </a:cubicBezTo>
                  <a:cubicBezTo>
                    <a:pt x="0" y="59"/>
                    <a:pt x="6" y="55"/>
                    <a:pt x="11" y="55"/>
                  </a:cubicBezTo>
                  <a:cubicBezTo>
                    <a:pt x="12" y="55"/>
                    <a:pt x="13" y="55"/>
                    <a:pt x="14" y="55"/>
                  </a:cubicBezTo>
                  <a:cubicBezTo>
                    <a:pt x="19" y="58"/>
                    <a:pt x="25" y="60"/>
                    <a:pt x="30" y="60"/>
                  </a:cubicBezTo>
                  <a:cubicBezTo>
                    <a:pt x="34" y="60"/>
                    <a:pt x="40" y="59"/>
                    <a:pt x="40" y="54"/>
                  </a:cubicBezTo>
                  <a:cubicBezTo>
                    <a:pt x="40" y="50"/>
                    <a:pt x="34" y="48"/>
                    <a:pt x="28" y="46"/>
                  </a:cubicBezTo>
                  <a:cubicBezTo>
                    <a:pt x="19" y="42"/>
                    <a:pt x="8" y="38"/>
                    <a:pt x="8" y="25"/>
                  </a:cubicBezTo>
                  <a:cubicBezTo>
                    <a:pt x="8" y="8"/>
                    <a:pt x="23" y="0"/>
                    <a:pt x="38" y="0"/>
                  </a:cubicBezTo>
                  <a:cubicBezTo>
                    <a:pt x="44" y="0"/>
                    <a:pt x="64" y="1"/>
                    <a:pt x="64" y="11"/>
                  </a:cubicBezTo>
                  <a:cubicBezTo>
                    <a:pt x="64" y="16"/>
                    <a:pt x="60" y="21"/>
                    <a:pt x="55" y="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7" name="Freeform 17"/>
            <p:cNvSpPr>
              <a:spLocks noEditPoints="1"/>
            </p:cNvSpPr>
            <p:nvPr userDrawn="1"/>
          </p:nvSpPr>
          <p:spPr bwMode="auto">
            <a:xfrm>
              <a:off x="5038626" y="2135846"/>
              <a:ext cx="194130" cy="210023"/>
            </a:xfrm>
            <a:custGeom>
              <a:avLst/>
              <a:gdLst>
                <a:gd name="T0" fmla="*/ 72 w 72"/>
                <a:gd name="T1" fmla="*/ 25 h 78"/>
                <a:gd name="T2" fmla="*/ 67 w 72"/>
                <a:gd name="T3" fmla="*/ 68 h 78"/>
                <a:gd name="T4" fmla="*/ 56 w 72"/>
                <a:gd name="T5" fmla="*/ 78 h 78"/>
                <a:gd name="T6" fmla="*/ 47 w 72"/>
                <a:gd name="T7" fmla="*/ 71 h 78"/>
                <a:gd name="T8" fmla="*/ 25 w 72"/>
                <a:gd name="T9" fmla="*/ 78 h 78"/>
                <a:gd name="T10" fmla="*/ 0 w 72"/>
                <a:gd name="T11" fmla="*/ 56 h 78"/>
                <a:gd name="T12" fmla="*/ 41 w 72"/>
                <a:gd name="T13" fmla="*/ 28 h 78"/>
                <a:gd name="T14" fmla="*/ 52 w 72"/>
                <a:gd name="T15" fmla="*/ 29 h 78"/>
                <a:gd name="T16" fmla="*/ 52 w 72"/>
                <a:gd name="T17" fmla="*/ 25 h 78"/>
                <a:gd name="T18" fmla="*/ 39 w 72"/>
                <a:gd name="T19" fmla="*/ 17 h 78"/>
                <a:gd name="T20" fmla="*/ 23 w 72"/>
                <a:gd name="T21" fmla="*/ 21 h 78"/>
                <a:gd name="T22" fmla="*/ 19 w 72"/>
                <a:gd name="T23" fmla="*/ 22 h 78"/>
                <a:gd name="T24" fmla="*/ 11 w 72"/>
                <a:gd name="T25" fmla="*/ 15 h 78"/>
                <a:gd name="T26" fmla="*/ 17 w 72"/>
                <a:gd name="T27" fmla="*/ 5 h 78"/>
                <a:gd name="T28" fmla="*/ 44 w 72"/>
                <a:gd name="T29" fmla="*/ 0 h 78"/>
                <a:gd name="T30" fmla="*/ 72 w 72"/>
                <a:gd name="T31" fmla="*/ 22 h 78"/>
                <a:gd name="T32" fmla="*/ 72 w 72"/>
                <a:gd name="T33" fmla="*/ 25 h 78"/>
                <a:gd name="T34" fmla="*/ 50 w 72"/>
                <a:gd name="T35" fmla="*/ 43 h 78"/>
                <a:gd name="T36" fmla="*/ 43 w 72"/>
                <a:gd name="T37" fmla="*/ 43 h 78"/>
                <a:gd name="T38" fmla="*/ 42 w 72"/>
                <a:gd name="T39" fmla="*/ 43 h 78"/>
                <a:gd name="T40" fmla="*/ 21 w 72"/>
                <a:gd name="T41" fmla="*/ 53 h 78"/>
                <a:gd name="T42" fmla="*/ 30 w 72"/>
                <a:gd name="T43" fmla="*/ 59 h 78"/>
                <a:gd name="T44" fmla="*/ 48 w 72"/>
                <a:gd name="T45" fmla="*/ 55 h 78"/>
                <a:gd name="T46" fmla="*/ 50 w 72"/>
                <a:gd name="T47"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8">
                  <a:moveTo>
                    <a:pt x="72" y="25"/>
                  </a:moveTo>
                  <a:cubicBezTo>
                    <a:pt x="67" y="68"/>
                    <a:pt x="67" y="68"/>
                    <a:pt x="67" y="68"/>
                  </a:cubicBezTo>
                  <a:cubicBezTo>
                    <a:pt x="66" y="73"/>
                    <a:pt x="61" y="78"/>
                    <a:pt x="56" y="78"/>
                  </a:cubicBezTo>
                  <a:cubicBezTo>
                    <a:pt x="52" y="78"/>
                    <a:pt x="48" y="75"/>
                    <a:pt x="47" y="71"/>
                  </a:cubicBezTo>
                  <a:cubicBezTo>
                    <a:pt x="40" y="75"/>
                    <a:pt x="33" y="78"/>
                    <a:pt x="25" y="78"/>
                  </a:cubicBezTo>
                  <a:cubicBezTo>
                    <a:pt x="12" y="78"/>
                    <a:pt x="0" y="70"/>
                    <a:pt x="0" y="56"/>
                  </a:cubicBezTo>
                  <a:cubicBezTo>
                    <a:pt x="0" y="35"/>
                    <a:pt x="23" y="28"/>
                    <a:pt x="41" y="28"/>
                  </a:cubicBezTo>
                  <a:cubicBezTo>
                    <a:pt x="44" y="28"/>
                    <a:pt x="48" y="29"/>
                    <a:pt x="52" y="29"/>
                  </a:cubicBezTo>
                  <a:cubicBezTo>
                    <a:pt x="52" y="25"/>
                    <a:pt x="52" y="25"/>
                    <a:pt x="52" y="25"/>
                  </a:cubicBezTo>
                  <a:cubicBezTo>
                    <a:pt x="52" y="18"/>
                    <a:pt x="48" y="17"/>
                    <a:pt x="39" y="17"/>
                  </a:cubicBezTo>
                  <a:cubicBezTo>
                    <a:pt x="33" y="17"/>
                    <a:pt x="29" y="19"/>
                    <a:pt x="23" y="21"/>
                  </a:cubicBezTo>
                  <a:cubicBezTo>
                    <a:pt x="22" y="22"/>
                    <a:pt x="21" y="22"/>
                    <a:pt x="19" y="22"/>
                  </a:cubicBezTo>
                  <a:cubicBezTo>
                    <a:pt x="15" y="22"/>
                    <a:pt x="11" y="19"/>
                    <a:pt x="11" y="15"/>
                  </a:cubicBezTo>
                  <a:cubicBezTo>
                    <a:pt x="11" y="10"/>
                    <a:pt x="14" y="7"/>
                    <a:pt x="17" y="5"/>
                  </a:cubicBezTo>
                  <a:cubicBezTo>
                    <a:pt x="25" y="2"/>
                    <a:pt x="35" y="0"/>
                    <a:pt x="44" y="0"/>
                  </a:cubicBezTo>
                  <a:cubicBezTo>
                    <a:pt x="58" y="0"/>
                    <a:pt x="72" y="5"/>
                    <a:pt x="72" y="22"/>
                  </a:cubicBezTo>
                  <a:cubicBezTo>
                    <a:pt x="72" y="23"/>
                    <a:pt x="72" y="24"/>
                    <a:pt x="72" y="25"/>
                  </a:cubicBezTo>
                  <a:close/>
                  <a:moveTo>
                    <a:pt x="50" y="43"/>
                  </a:moveTo>
                  <a:cubicBezTo>
                    <a:pt x="48" y="43"/>
                    <a:pt x="46" y="43"/>
                    <a:pt x="43" y="43"/>
                  </a:cubicBezTo>
                  <a:cubicBezTo>
                    <a:pt x="42" y="43"/>
                    <a:pt x="42" y="43"/>
                    <a:pt x="42" y="43"/>
                  </a:cubicBezTo>
                  <a:cubicBezTo>
                    <a:pt x="35" y="43"/>
                    <a:pt x="21" y="44"/>
                    <a:pt x="21" y="53"/>
                  </a:cubicBezTo>
                  <a:cubicBezTo>
                    <a:pt x="21" y="58"/>
                    <a:pt x="26" y="59"/>
                    <a:pt x="30" y="59"/>
                  </a:cubicBezTo>
                  <a:cubicBezTo>
                    <a:pt x="37" y="59"/>
                    <a:pt x="43" y="58"/>
                    <a:pt x="48" y="55"/>
                  </a:cubicBezTo>
                  <a:cubicBezTo>
                    <a:pt x="49" y="50"/>
                    <a:pt x="49" y="48"/>
                    <a:pt x="50"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grpSp>
      <p:sp>
        <p:nvSpPr>
          <p:cNvPr id="159" name="Freeform 21"/>
          <p:cNvSpPr>
            <a:spLocks/>
          </p:cNvSpPr>
          <p:nvPr userDrawn="1"/>
        </p:nvSpPr>
        <p:spPr bwMode="auto">
          <a:xfrm>
            <a:off x="256410" y="2189371"/>
            <a:ext cx="2139555" cy="1428026"/>
          </a:xfrm>
          <a:custGeom>
            <a:avLst/>
            <a:gdLst>
              <a:gd name="T0" fmla="*/ 34 w 1092"/>
              <a:gd name="T1" fmla="*/ 347 h 728"/>
              <a:gd name="T2" fmla="*/ 63 w 1092"/>
              <a:gd name="T3" fmla="*/ 711 h 728"/>
              <a:gd name="T4" fmla="*/ 71 w 1092"/>
              <a:gd name="T5" fmla="*/ 728 h 728"/>
              <a:gd name="T6" fmla="*/ 1088 w 1092"/>
              <a:gd name="T7" fmla="*/ 728 h 728"/>
              <a:gd name="T8" fmla="*/ 1091 w 1092"/>
              <a:gd name="T9" fmla="*/ 724 h 728"/>
              <a:gd name="T10" fmla="*/ 884 w 1092"/>
              <a:gd name="T11" fmla="*/ 288 h 728"/>
              <a:gd name="T12" fmla="*/ 624 w 1092"/>
              <a:gd name="T13" fmla="*/ 43 h 728"/>
              <a:gd name="T14" fmla="*/ 267 w 1092"/>
              <a:gd name="T15" fmla="*/ 64 h 728"/>
              <a:gd name="T16" fmla="*/ 34 w 1092"/>
              <a:gd name="T17" fmla="*/ 34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2" h="728">
                <a:moveTo>
                  <a:pt x="34" y="347"/>
                </a:moveTo>
                <a:cubicBezTo>
                  <a:pt x="1" y="459"/>
                  <a:pt x="0" y="567"/>
                  <a:pt x="63" y="711"/>
                </a:cubicBezTo>
                <a:cubicBezTo>
                  <a:pt x="63" y="711"/>
                  <a:pt x="66" y="718"/>
                  <a:pt x="71" y="728"/>
                </a:cubicBezTo>
                <a:cubicBezTo>
                  <a:pt x="71" y="728"/>
                  <a:pt x="1087" y="728"/>
                  <a:pt x="1088" y="728"/>
                </a:cubicBezTo>
                <a:cubicBezTo>
                  <a:pt x="1091" y="728"/>
                  <a:pt x="1092" y="726"/>
                  <a:pt x="1091" y="724"/>
                </a:cubicBezTo>
                <a:cubicBezTo>
                  <a:pt x="1091" y="724"/>
                  <a:pt x="885" y="289"/>
                  <a:pt x="884" y="288"/>
                </a:cubicBezTo>
                <a:cubicBezTo>
                  <a:pt x="812" y="148"/>
                  <a:pt x="729" y="84"/>
                  <a:pt x="624" y="43"/>
                </a:cubicBezTo>
                <a:cubicBezTo>
                  <a:pt x="512" y="0"/>
                  <a:pt x="385" y="3"/>
                  <a:pt x="267" y="64"/>
                </a:cubicBezTo>
                <a:cubicBezTo>
                  <a:pt x="148" y="125"/>
                  <a:pt x="69" y="228"/>
                  <a:pt x="34" y="34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nvGrpSpPr>
          <p:cNvPr id="5" name="Grupp 4"/>
          <p:cNvGrpSpPr/>
          <p:nvPr userDrawn="1"/>
        </p:nvGrpSpPr>
        <p:grpSpPr>
          <a:xfrm>
            <a:off x="679781" y="2664494"/>
            <a:ext cx="1126468" cy="716474"/>
            <a:chOff x="1639969" y="4712856"/>
            <a:chExt cx="1218313" cy="774890"/>
          </a:xfrm>
          <a:solidFill>
            <a:schemeClr val="bg2"/>
          </a:solidFill>
        </p:grpSpPr>
        <p:sp>
          <p:nvSpPr>
            <p:cNvPr id="239" name="Freeform 49"/>
            <p:cNvSpPr>
              <a:spLocks/>
            </p:cNvSpPr>
            <p:nvPr userDrawn="1"/>
          </p:nvSpPr>
          <p:spPr bwMode="auto">
            <a:xfrm>
              <a:off x="1639969" y="4712856"/>
              <a:ext cx="99616" cy="144576"/>
            </a:xfrm>
            <a:custGeom>
              <a:avLst/>
              <a:gdLst>
                <a:gd name="T0" fmla="*/ 42 w 48"/>
                <a:gd name="T1" fmla="*/ 11 h 69"/>
                <a:gd name="T2" fmla="*/ 29 w 48"/>
                <a:gd name="T3" fmla="*/ 11 h 69"/>
                <a:gd name="T4" fmla="*/ 23 w 48"/>
                <a:gd name="T5" fmla="*/ 63 h 69"/>
                <a:gd name="T6" fmla="*/ 16 w 48"/>
                <a:gd name="T7" fmla="*/ 69 h 69"/>
                <a:gd name="T8" fmla="*/ 11 w 48"/>
                <a:gd name="T9" fmla="*/ 63 h 69"/>
                <a:gd name="T10" fmla="*/ 11 w 48"/>
                <a:gd name="T11" fmla="*/ 62 h 69"/>
                <a:gd name="T12" fmla="*/ 17 w 48"/>
                <a:gd name="T13" fmla="*/ 11 h 69"/>
                <a:gd name="T14" fmla="*/ 4 w 48"/>
                <a:gd name="T15" fmla="*/ 11 h 69"/>
                <a:gd name="T16" fmla="*/ 0 w 48"/>
                <a:gd name="T17" fmla="*/ 6 h 69"/>
                <a:gd name="T18" fmla="*/ 5 w 48"/>
                <a:gd name="T19" fmla="*/ 0 h 69"/>
                <a:gd name="T20" fmla="*/ 43 w 48"/>
                <a:gd name="T21" fmla="*/ 0 h 69"/>
                <a:gd name="T22" fmla="*/ 48 w 48"/>
                <a:gd name="T23" fmla="*/ 5 h 69"/>
                <a:gd name="T24" fmla="*/ 42 w 48"/>
                <a:gd name="T25" fmla="*/ 1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9">
                  <a:moveTo>
                    <a:pt x="42" y="11"/>
                  </a:moveTo>
                  <a:cubicBezTo>
                    <a:pt x="29" y="11"/>
                    <a:pt x="29" y="11"/>
                    <a:pt x="29" y="11"/>
                  </a:cubicBezTo>
                  <a:cubicBezTo>
                    <a:pt x="23" y="63"/>
                    <a:pt x="23" y="63"/>
                    <a:pt x="23" y="63"/>
                  </a:cubicBezTo>
                  <a:cubicBezTo>
                    <a:pt x="22" y="66"/>
                    <a:pt x="19" y="69"/>
                    <a:pt x="16" y="69"/>
                  </a:cubicBezTo>
                  <a:cubicBezTo>
                    <a:pt x="13" y="69"/>
                    <a:pt x="11" y="67"/>
                    <a:pt x="11" y="63"/>
                  </a:cubicBezTo>
                  <a:cubicBezTo>
                    <a:pt x="11" y="62"/>
                    <a:pt x="11" y="62"/>
                    <a:pt x="11" y="62"/>
                  </a:cubicBezTo>
                  <a:cubicBezTo>
                    <a:pt x="17" y="11"/>
                    <a:pt x="17" y="11"/>
                    <a:pt x="17" y="11"/>
                  </a:cubicBezTo>
                  <a:cubicBezTo>
                    <a:pt x="4" y="11"/>
                    <a:pt x="4" y="11"/>
                    <a:pt x="4" y="11"/>
                  </a:cubicBezTo>
                  <a:cubicBezTo>
                    <a:pt x="1" y="11"/>
                    <a:pt x="0" y="9"/>
                    <a:pt x="0" y="6"/>
                  </a:cubicBezTo>
                  <a:cubicBezTo>
                    <a:pt x="0" y="3"/>
                    <a:pt x="2" y="0"/>
                    <a:pt x="5" y="0"/>
                  </a:cubicBezTo>
                  <a:cubicBezTo>
                    <a:pt x="43" y="0"/>
                    <a:pt x="43" y="0"/>
                    <a:pt x="43" y="0"/>
                  </a:cubicBezTo>
                  <a:cubicBezTo>
                    <a:pt x="46" y="0"/>
                    <a:pt x="48" y="2"/>
                    <a:pt x="48" y="5"/>
                  </a:cubicBezTo>
                  <a:cubicBezTo>
                    <a:pt x="48" y="8"/>
                    <a:pt x="45" y="11"/>
                    <a:pt x="4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0" name="Freeform 50"/>
            <p:cNvSpPr>
              <a:spLocks/>
            </p:cNvSpPr>
            <p:nvPr userDrawn="1"/>
          </p:nvSpPr>
          <p:spPr bwMode="auto">
            <a:xfrm>
              <a:off x="1721072" y="4767513"/>
              <a:ext cx="68762" cy="89919"/>
            </a:xfrm>
            <a:custGeom>
              <a:avLst/>
              <a:gdLst>
                <a:gd name="T0" fmla="*/ 26 w 33"/>
                <a:gd name="T1" fmla="*/ 13 h 43"/>
                <a:gd name="T2" fmla="*/ 21 w 33"/>
                <a:gd name="T3" fmla="*/ 12 h 43"/>
                <a:gd name="T4" fmla="*/ 13 w 33"/>
                <a:gd name="T5" fmla="*/ 19 h 43"/>
                <a:gd name="T6" fmla="*/ 11 w 33"/>
                <a:gd name="T7" fmla="*/ 38 h 43"/>
                <a:gd name="T8" fmla="*/ 5 w 33"/>
                <a:gd name="T9" fmla="*/ 43 h 43"/>
                <a:gd name="T10" fmla="*/ 0 w 33"/>
                <a:gd name="T11" fmla="*/ 38 h 43"/>
                <a:gd name="T12" fmla="*/ 0 w 33"/>
                <a:gd name="T13" fmla="*/ 37 h 43"/>
                <a:gd name="T14" fmla="*/ 4 w 33"/>
                <a:gd name="T15" fmla="*/ 5 h 43"/>
                <a:gd name="T16" fmla="*/ 9 w 33"/>
                <a:gd name="T17" fmla="*/ 0 h 43"/>
                <a:gd name="T18" fmla="*/ 14 w 33"/>
                <a:gd name="T19" fmla="*/ 5 h 43"/>
                <a:gd name="T20" fmla="*/ 24 w 33"/>
                <a:gd name="T21" fmla="*/ 1 h 43"/>
                <a:gd name="T22" fmla="*/ 33 w 33"/>
                <a:gd name="T23" fmla="*/ 7 h 43"/>
                <a:gd name="T24" fmla="*/ 26 w 33"/>
                <a:gd name="T2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6" y="13"/>
                  </a:moveTo>
                  <a:cubicBezTo>
                    <a:pt x="24" y="13"/>
                    <a:pt x="23" y="12"/>
                    <a:pt x="21" y="12"/>
                  </a:cubicBezTo>
                  <a:cubicBezTo>
                    <a:pt x="17" y="12"/>
                    <a:pt x="13" y="15"/>
                    <a:pt x="13" y="19"/>
                  </a:cubicBezTo>
                  <a:cubicBezTo>
                    <a:pt x="11" y="38"/>
                    <a:pt x="11" y="38"/>
                    <a:pt x="11" y="38"/>
                  </a:cubicBezTo>
                  <a:cubicBezTo>
                    <a:pt x="10" y="40"/>
                    <a:pt x="7" y="43"/>
                    <a:pt x="5" y="43"/>
                  </a:cubicBezTo>
                  <a:cubicBezTo>
                    <a:pt x="2" y="43"/>
                    <a:pt x="0" y="41"/>
                    <a:pt x="0" y="38"/>
                  </a:cubicBezTo>
                  <a:cubicBezTo>
                    <a:pt x="0" y="37"/>
                    <a:pt x="0" y="37"/>
                    <a:pt x="0" y="37"/>
                  </a:cubicBezTo>
                  <a:cubicBezTo>
                    <a:pt x="4" y="5"/>
                    <a:pt x="4" y="5"/>
                    <a:pt x="4" y="5"/>
                  </a:cubicBezTo>
                  <a:cubicBezTo>
                    <a:pt x="4" y="2"/>
                    <a:pt x="7" y="0"/>
                    <a:pt x="9" y="0"/>
                  </a:cubicBezTo>
                  <a:cubicBezTo>
                    <a:pt x="12" y="0"/>
                    <a:pt x="14" y="2"/>
                    <a:pt x="14" y="5"/>
                  </a:cubicBezTo>
                  <a:cubicBezTo>
                    <a:pt x="17" y="3"/>
                    <a:pt x="20" y="1"/>
                    <a:pt x="24" y="1"/>
                  </a:cubicBezTo>
                  <a:cubicBezTo>
                    <a:pt x="28" y="1"/>
                    <a:pt x="33" y="3"/>
                    <a:pt x="33" y="7"/>
                  </a:cubicBezTo>
                  <a:cubicBezTo>
                    <a:pt x="33" y="11"/>
                    <a:pt x="30" y="13"/>
                    <a:pt x="2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1" name="Freeform 51"/>
            <p:cNvSpPr>
              <a:spLocks noEditPoints="1"/>
            </p:cNvSpPr>
            <p:nvPr userDrawn="1"/>
          </p:nvSpPr>
          <p:spPr bwMode="auto">
            <a:xfrm>
              <a:off x="1794242" y="4767513"/>
              <a:ext cx="91682" cy="89919"/>
            </a:xfrm>
            <a:custGeom>
              <a:avLst/>
              <a:gdLst>
                <a:gd name="T0" fmla="*/ 19 w 44"/>
                <a:gd name="T1" fmla="*/ 43 h 43"/>
                <a:gd name="T2" fmla="*/ 0 w 44"/>
                <a:gd name="T3" fmla="*/ 25 h 43"/>
                <a:gd name="T4" fmla="*/ 24 w 44"/>
                <a:gd name="T5" fmla="*/ 0 h 43"/>
                <a:gd name="T6" fmla="*/ 44 w 44"/>
                <a:gd name="T7" fmla="*/ 18 h 43"/>
                <a:gd name="T8" fmla="*/ 19 w 44"/>
                <a:gd name="T9" fmla="*/ 43 h 43"/>
                <a:gd name="T10" fmla="*/ 24 w 44"/>
                <a:gd name="T11" fmla="*/ 10 h 43"/>
                <a:gd name="T12" fmla="*/ 11 w 44"/>
                <a:gd name="T13" fmla="*/ 24 h 43"/>
                <a:gd name="T14" fmla="*/ 20 w 44"/>
                <a:gd name="T15" fmla="*/ 33 h 43"/>
                <a:gd name="T16" fmla="*/ 33 w 44"/>
                <a:gd name="T17" fmla="*/ 19 h 43"/>
                <a:gd name="T18" fmla="*/ 24 w 44"/>
                <a:gd name="T19"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3">
                  <a:moveTo>
                    <a:pt x="19" y="43"/>
                  </a:moveTo>
                  <a:cubicBezTo>
                    <a:pt x="8" y="43"/>
                    <a:pt x="0" y="37"/>
                    <a:pt x="0" y="25"/>
                  </a:cubicBezTo>
                  <a:cubicBezTo>
                    <a:pt x="0" y="10"/>
                    <a:pt x="10" y="0"/>
                    <a:pt x="24" y="0"/>
                  </a:cubicBezTo>
                  <a:cubicBezTo>
                    <a:pt x="36" y="0"/>
                    <a:pt x="44" y="6"/>
                    <a:pt x="44" y="18"/>
                  </a:cubicBezTo>
                  <a:cubicBezTo>
                    <a:pt x="44" y="33"/>
                    <a:pt x="34" y="43"/>
                    <a:pt x="19" y="43"/>
                  </a:cubicBezTo>
                  <a:close/>
                  <a:moveTo>
                    <a:pt x="24" y="10"/>
                  </a:moveTo>
                  <a:cubicBezTo>
                    <a:pt x="16" y="10"/>
                    <a:pt x="11" y="16"/>
                    <a:pt x="11" y="24"/>
                  </a:cubicBezTo>
                  <a:cubicBezTo>
                    <a:pt x="11" y="30"/>
                    <a:pt x="14" y="33"/>
                    <a:pt x="20" y="33"/>
                  </a:cubicBezTo>
                  <a:cubicBezTo>
                    <a:pt x="28" y="33"/>
                    <a:pt x="33" y="27"/>
                    <a:pt x="33" y="19"/>
                  </a:cubicBezTo>
                  <a:cubicBezTo>
                    <a:pt x="33" y="14"/>
                    <a:pt x="29" y="10"/>
                    <a:pt x="2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2" name="Freeform 52"/>
            <p:cNvSpPr>
              <a:spLocks/>
            </p:cNvSpPr>
            <p:nvPr userDrawn="1"/>
          </p:nvSpPr>
          <p:spPr bwMode="auto">
            <a:xfrm>
              <a:off x="1900910" y="4767513"/>
              <a:ext cx="72288" cy="89919"/>
            </a:xfrm>
            <a:custGeom>
              <a:avLst/>
              <a:gdLst>
                <a:gd name="T0" fmla="*/ 34 w 35"/>
                <a:gd name="T1" fmla="*/ 7 h 43"/>
                <a:gd name="T2" fmla="*/ 18 w 35"/>
                <a:gd name="T3" fmla="*/ 40 h 43"/>
                <a:gd name="T4" fmla="*/ 12 w 35"/>
                <a:gd name="T5" fmla="*/ 43 h 43"/>
                <a:gd name="T6" fmla="*/ 8 w 35"/>
                <a:gd name="T7" fmla="*/ 39 h 43"/>
                <a:gd name="T8" fmla="*/ 0 w 35"/>
                <a:gd name="T9" fmla="*/ 7 h 43"/>
                <a:gd name="T10" fmla="*/ 0 w 35"/>
                <a:gd name="T11" fmla="*/ 7 h 43"/>
                <a:gd name="T12" fmla="*/ 0 w 35"/>
                <a:gd name="T13" fmla="*/ 6 h 43"/>
                <a:gd name="T14" fmla="*/ 6 w 35"/>
                <a:gd name="T15" fmla="*/ 0 h 43"/>
                <a:gd name="T16" fmla="*/ 11 w 35"/>
                <a:gd name="T17" fmla="*/ 3 h 43"/>
                <a:gd name="T18" fmla="*/ 15 w 35"/>
                <a:gd name="T19" fmla="*/ 23 h 43"/>
                <a:gd name="T20" fmla="*/ 25 w 35"/>
                <a:gd name="T21" fmla="*/ 3 h 43"/>
                <a:gd name="T22" fmla="*/ 30 w 35"/>
                <a:gd name="T23" fmla="*/ 0 h 43"/>
                <a:gd name="T24" fmla="*/ 35 w 35"/>
                <a:gd name="T25" fmla="*/ 5 h 43"/>
                <a:gd name="T26" fmla="*/ 34 w 35"/>
                <a:gd name="T27"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4" y="7"/>
                  </a:moveTo>
                  <a:cubicBezTo>
                    <a:pt x="18" y="40"/>
                    <a:pt x="18" y="40"/>
                    <a:pt x="18" y="40"/>
                  </a:cubicBezTo>
                  <a:cubicBezTo>
                    <a:pt x="16" y="41"/>
                    <a:pt x="14" y="43"/>
                    <a:pt x="12" y="43"/>
                  </a:cubicBezTo>
                  <a:cubicBezTo>
                    <a:pt x="10" y="43"/>
                    <a:pt x="8" y="41"/>
                    <a:pt x="8" y="39"/>
                  </a:cubicBezTo>
                  <a:cubicBezTo>
                    <a:pt x="5" y="29"/>
                    <a:pt x="3" y="17"/>
                    <a:pt x="0" y="7"/>
                  </a:cubicBezTo>
                  <a:cubicBezTo>
                    <a:pt x="0" y="7"/>
                    <a:pt x="0" y="7"/>
                    <a:pt x="0" y="7"/>
                  </a:cubicBezTo>
                  <a:cubicBezTo>
                    <a:pt x="0" y="7"/>
                    <a:pt x="0" y="6"/>
                    <a:pt x="0" y="6"/>
                  </a:cubicBezTo>
                  <a:cubicBezTo>
                    <a:pt x="0" y="3"/>
                    <a:pt x="3" y="0"/>
                    <a:pt x="6" y="0"/>
                  </a:cubicBezTo>
                  <a:cubicBezTo>
                    <a:pt x="8" y="0"/>
                    <a:pt x="10" y="1"/>
                    <a:pt x="11" y="3"/>
                  </a:cubicBezTo>
                  <a:cubicBezTo>
                    <a:pt x="15" y="23"/>
                    <a:pt x="15" y="23"/>
                    <a:pt x="15" y="23"/>
                  </a:cubicBezTo>
                  <a:cubicBezTo>
                    <a:pt x="18" y="16"/>
                    <a:pt x="22" y="10"/>
                    <a:pt x="25" y="3"/>
                  </a:cubicBezTo>
                  <a:cubicBezTo>
                    <a:pt x="26" y="1"/>
                    <a:pt x="28" y="0"/>
                    <a:pt x="30" y="0"/>
                  </a:cubicBezTo>
                  <a:cubicBezTo>
                    <a:pt x="33" y="0"/>
                    <a:pt x="35" y="2"/>
                    <a:pt x="35" y="5"/>
                  </a:cubicBezTo>
                  <a:cubicBezTo>
                    <a:pt x="35" y="6"/>
                    <a:pt x="35" y="7"/>
                    <a:pt x="3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3" name="Freeform 53"/>
            <p:cNvSpPr>
              <a:spLocks noEditPoints="1"/>
            </p:cNvSpPr>
            <p:nvPr userDrawn="1"/>
          </p:nvSpPr>
          <p:spPr bwMode="auto">
            <a:xfrm>
              <a:off x="1977606" y="4729606"/>
              <a:ext cx="83748" cy="127826"/>
            </a:xfrm>
            <a:custGeom>
              <a:avLst/>
              <a:gdLst>
                <a:gd name="T0" fmla="*/ 39 w 40"/>
                <a:gd name="T1" fmla="*/ 32 h 61"/>
                <a:gd name="T2" fmla="*/ 36 w 40"/>
                <a:gd name="T3" fmla="*/ 55 h 61"/>
                <a:gd name="T4" fmla="*/ 30 w 40"/>
                <a:gd name="T5" fmla="*/ 61 h 61"/>
                <a:gd name="T6" fmla="*/ 26 w 40"/>
                <a:gd name="T7" fmla="*/ 57 h 61"/>
                <a:gd name="T8" fmla="*/ 13 w 40"/>
                <a:gd name="T9" fmla="*/ 61 h 61"/>
                <a:gd name="T10" fmla="*/ 0 w 40"/>
                <a:gd name="T11" fmla="*/ 49 h 61"/>
                <a:gd name="T12" fmla="*/ 22 w 40"/>
                <a:gd name="T13" fmla="*/ 34 h 61"/>
                <a:gd name="T14" fmla="*/ 28 w 40"/>
                <a:gd name="T15" fmla="*/ 34 h 61"/>
                <a:gd name="T16" fmla="*/ 29 w 40"/>
                <a:gd name="T17" fmla="*/ 32 h 61"/>
                <a:gd name="T18" fmla="*/ 21 w 40"/>
                <a:gd name="T19" fmla="*/ 28 h 61"/>
                <a:gd name="T20" fmla="*/ 13 w 40"/>
                <a:gd name="T21" fmla="*/ 30 h 61"/>
                <a:gd name="T22" fmla="*/ 11 w 40"/>
                <a:gd name="T23" fmla="*/ 30 h 61"/>
                <a:gd name="T24" fmla="*/ 6 w 40"/>
                <a:gd name="T25" fmla="*/ 26 h 61"/>
                <a:gd name="T26" fmla="*/ 9 w 40"/>
                <a:gd name="T27" fmla="*/ 21 h 61"/>
                <a:gd name="T28" fmla="*/ 24 w 40"/>
                <a:gd name="T29" fmla="*/ 19 h 61"/>
                <a:gd name="T30" fmla="*/ 39 w 40"/>
                <a:gd name="T31" fmla="*/ 30 h 61"/>
                <a:gd name="T32" fmla="*/ 39 w 40"/>
                <a:gd name="T33" fmla="*/ 32 h 61"/>
                <a:gd name="T34" fmla="*/ 16 w 40"/>
                <a:gd name="T35" fmla="*/ 13 h 61"/>
                <a:gd name="T36" fmla="*/ 9 w 40"/>
                <a:gd name="T37" fmla="*/ 6 h 61"/>
                <a:gd name="T38" fmla="*/ 16 w 40"/>
                <a:gd name="T39" fmla="*/ 0 h 61"/>
                <a:gd name="T40" fmla="*/ 23 w 40"/>
                <a:gd name="T41" fmla="*/ 6 h 61"/>
                <a:gd name="T42" fmla="*/ 16 w 40"/>
                <a:gd name="T43" fmla="*/ 13 h 61"/>
                <a:gd name="T44" fmla="*/ 27 w 40"/>
                <a:gd name="T45" fmla="*/ 42 h 61"/>
                <a:gd name="T46" fmla="*/ 24 w 40"/>
                <a:gd name="T47" fmla="*/ 42 h 61"/>
                <a:gd name="T48" fmla="*/ 23 w 40"/>
                <a:gd name="T49" fmla="*/ 42 h 61"/>
                <a:gd name="T50" fmla="*/ 11 w 40"/>
                <a:gd name="T51" fmla="*/ 47 h 61"/>
                <a:gd name="T52" fmla="*/ 16 w 40"/>
                <a:gd name="T53" fmla="*/ 51 h 61"/>
                <a:gd name="T54" fmla="*/ 26 w 40"/>
                <a:gd name="T55" fmla="*/ 48 h 61"/>
                <a:gd name="T56" fmla="*/ 27 w 40"/>
                <a:gd name="T57" fmla="*/ 42 h 61"/>
                <a:gd name="T58" fmla="*/ 33 w 40"/>
                <a:gd name="T59" fmla="*/ 13 h 61"/>
                <a:gd name="T60" fmla="*/ 27 w 40"/>
                <a:gd name="T61" fmla="*/ 6 h 61"/>
                <a:gd name="T62" fmla="*/ 33 w 40"/>
                <a:gd name="T63" fmla="*/ 0 h 61"/>
                <a:gd name="T64" fmla="*/ 40 w 40"/>
                <a:gd name="T65" fmla="*/ 6 h 61"/>
                <a:gd name="T66" fmla="*/ 33 w 40"/>
                <a:gd name="T67"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61">
                  <a:moveTo>
                    <a:pt x="39" y="32"/>
                  </a:moveTo>
                  <a:cubicBezTo>
                    <a:pt x="36" y="55"/>
                    <a:pt x="36" y="55"/>
                    <a:pt x="36" y="55"/>
                  </a:cubicBezTo>
                  <a:cubicBezTo>
                    <a:pt x="36" y="58"/>
                    <a:pt x="33" y="61"/>
                    <a:pt x="30" y="61"/>
                  </a:cubicBezTo>
                  <a:cubicBezTo>
                    <a:pt x="28" y="61"/>
                    <a:pt x="26" y="59"/>
                    <a:pt x="26" y="57"/>
                  </a:cubicBezTo>
                  <a:cubicBezTo>
                    <a:pt x="22" y="59"/>
                    <a:pt x="18" y="61"/>
                    <a:pt x="13" y="61"/>
                  </a:cubicBezTo>
                  <a:cubicBezTo>
                    <a:pt x="6" y="61"/>
                    <a:pt x="0" y="57"/>
                    <a:pt x="0" y="49"/>
                  </a:cubicBezTo>
                  <a:cubicBezTo>
                    <a:pt x="0" y="38"/>
                    <a:pt x="13" y="34"/>
                    <a:pt x="22" y="34"/>
                  </a:cubicBezTo>
                  <a:cubicBezTo>
                    <a:pt x="24" y="34"/>
                    <a:pt x="26" y="34"/>
                    <a:pt x="28" y="34"/>
                  </a:cubicBezTo>
                  <a:cubicBezTo>
                    <a:pt x="29" y="32"/>
                    <a:pt x="29" y="32"/>
                    <a:pt x="29" y="32"/>
                  </a:cubicBezTo>
                  <a:cubicBezTo>
                    <a:pt x="29" y="28"/>
                    <a:pt x="26" y="28"/>
                    <a:pt x="21" y="28"/>
                  </a:cubicBezTo>
                  <a:cubicBezTo>
                    <a:pt x="18" y="28"/>
                    <a:pt x="16" y="29"/>
                    <a:pt x="13" y="30"/>
                  </a:cubicBezTo>
                  <a:cubicBezTo>
                    <a:pt x="12" y="30"/>
                    <a:pt x="11" y="30"/>
                    <a:pt x="11" y="30"/>
                  </a:cubicBezTo>
                  <a:cubicBezTo>
                    <a:pt x="8" y="30"/>
                    <a:pt x="6" y="29"/>
                    <a:pt x="6" y="26"/>
                  </a:cubicBezTo>
                  <a:cubicBezTo>
                    <a:pt x="6" y="24"/>
                    <a:pt x="7" y="22"/>
                    <a:pt x="9" y="21"/>
                  </a:cubicBezTo>
                  <a:cubicBezTo>
                    <a:pt x="14" y="19"/>
                    <a:pt x="19" y="19"/>
                    <a:pt x="24" y="19"/>
                  </a:cubicBezTo>
                  <a:cubicBezTo>
                    <a:pt x="32" y="19"/>
                    <a:pt x="39" y="21"/>
                    <a:pt x="39" y="30"/>
                  </a:cubicBezTo>
                  <a:cubicBezTo>
                    <a:pt x="39" y="31"/>
                    <a:pt x="39" y="32"/>
                    <a:pt x="39" y="32"/>
                  </a:cubicBezTo>
                  <a:close/>
                  <a:moveTo>
                    <a:pt x="16" y="13"/>
                  </a:moveTo>
                  <a:cubicBezTo>
                    <a:pt x="12" y="13"/>
                    <a:pt x="9" y="10"/>
                    <a:pt x="9" y="6"/>
                  </a:cubicBezTo>
                  <a:cubicBezTo>
                    <a:pt x="9" y="3"/>
                    <a:pt x="12" y="0"/>
                    <a:pt x="16" y="0"/>
                  </a:cubicBezTo>
                  <a:cubicBezTo>
                    <a:pt x="20" y="0"/>
                    <a:pt x="23" y="3"/>
                    <a:pt x="23" y="6"/>
                  </a:cubicBezTo>
                  <a:cubicBezTo>
                    <a:pt x="23" y="10"/>
                    <a:pt x="20" y="13"/>
                    <a:pt x="16" y="13"/>
                  </a:cubicBezTo>
                  <a:close/>
                  <a:moveTo>
                    <a:pt x="27" y="42"/>
                  </a:moveTo>
                  <a:cubicBezTo>
                    <a:pt x="26" y="42"/>
                    <a:pt x="25" y="42"/>
                    <a:pt x="24" y="42"/>
                  </a:cubicBezTo>
                  <a:cubicBezTo>
                    <a:pt x="23" y="42"/>
                    <a:pt x="23" y="42"/>
                    <a:pt x="23" y="42"/>
                  </a:cubicBezTo>
                  <a:cubicBezTo>
                    <a:pt x="19" y="42"/>
                    <a:pt x="11" y="42"/>
                    <a:pt x="11" y="47"/>
                  </a:cubicBezTo>
                  <a:cubicBezTo>
                    <a:pt x="11" y="50"/>
                    <a:pt x="14" y="51"/>
                    <a:pt x="16" y="51"/>
                  </a:cubicBezTo>
                  <a:cubicBezTo>
                    <a:pt x="20" y="51"/>
                    <a:pt x="23" y="50"/>
                    <a:pt x="26" y="48"/>
                  </a:cubicBezTo>
                  <a:cubicBezTo>
                    <a:pt x="27" y="46"/>
                    <a:pt x="27" y="44"/>
                    <a:pt x="27" y="42"/>
                  </a:cubicBezTo>
                  <a:close/>
                  <a:moveTo>
                    <a:pt x="33" y="13"/>
                  </a:moveTo>
                  <a:cubicBezTo>
                    <a:pt x="29" y="13"/>
                    <a:pt x="27" y="10"/>
                    <a:pt x="27" y="6"/>
                  </a:cubicBezTo>
                  <a:cubicBezTo>
                    <a:pt x="27" y="3"/>
                    <a:pt x="29" y="0"/>
                    <a:pt x="33" y="0"/>
                  </a:cubicBezTo>
                  <a:cubicBezTo>
                    <a:pt x="37" y="0"/>
                    <a:pt x="40" y="3"/>
                    <a:pt x="40" y="6"/>
                  </a:cubicBezTo>
                  <a:cubicBezTo>
                    <a:pt x="40" y="10"/>
                    <a:pt x="37" y="13"/>
                    <a:pt x="3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4" name="Freeform 54"/>
            <p:cNvSpPr>
              <a:spLocks/>
            </p:cNvSpPr>
            <p:nvPr userDrawn="1"/>
          </p:nvSpPr>
          <p:spPr bwMode="auto">
            <a:xfrm>
              <a:off x="2079867" y="4767513"/>
              <a:ext cx="68762" cy="89919"/>
            </a:xfrm>
            <a:custGeom>
              <a:avLst/>
              <a:gdLst>
                <a:gd name="T0" fmla="*/ 27 w 33"/>
                <a:gd name="T1" fmla="*/ 13 h 43"/>
                <a:gd name="T2" fmla="*/ 21 w 33"/>
                <a:gd name="T3" fmla="*/ 12 h 43"/>
                <a:gd name="T4" fmla="*/ 13 w 33"/>
                <a:gd name="T5" fmla="*/ 19 h 43"/>
                <a:gd name="T6" fmla="*/ 11 w 33"/>
                <a:gd name="T7" fmla="*/ 38 h 43"/>
                <a:gd name="T8" fmla="*/ 5 w 33"/>
                <a:gd name="T9" fmla="*/ 43 h 43"/>
                <a:gd name="T10" fmla="*/ 0 w 33"/>
                <a:gd name="T11" fmla="*/ 38 h 43"/>
                <a:gd name="T12" fmla="*/ 0 w 33"/>
                <a:gd name="T13" fmla="*/ 37 h 43"/>
                <a:gd name="T14" fmla="*/ 4 w 33"/>
                <a:gd name="T15" fmla="*/ 5 h 43"/>
                <a:gd name="T16" fmla="*/ 10 w 33"/>
                <a:gd name="T17" fmla="*/ 0 h 43"/>
                <a:gd name="T18" fmla="*/ 15 w 33"/>
                <a:gd name="T19" fmla="*/ 5 h 43"/>
                <a:gd name="T20" fmla="*/ 24 w 33"/>
                <a:gd name="T21" fmla="*/ 1 h 43"/>
                <a:gd name="T22" fmla="*/ 33 w 33"/>
                <a:gd name="T23" fmla="*/ 7 h 43"/>
                <a:gd name="T24" fmla="*/ 27 w 33"/>
                <a:gd name="T2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7" y="13"/>
                  </a:moveTo>
                  <a:cubicBezTo>
                    <a:pt x="24" y="13"/>
                    <a:pt x="23" y="12"/>
                    <a:pt x="21" y="12"/>
                  </a:cubicBezTo>
                  <a:cubicBezTo>
                    <a:pt x="17" y="12"/>
                    <a:pt x="13" y="15"/>
                    <a:pt x="13" y="19"/>
                  </a:cubicBezTo>
                  <a:cubicBezTo>
                    <a:pt x="11" y="38"/>
                    <a:pt x="11" y="38"/>
                    <a:pt x="11" y="38"/>
                  </a:cubicBezTo>
                  <a:cubicBezTo>
                    <a:pt x="10" y="40"/>
                    <a:pt x="8" y="43"/>
                    <a:pt x="5" y="43"/>
                  </a:cubicBezTo>
                  <a:cubicBezTo>
                    <a:pt x="2" y="43"/>
                    <a:pt x="0" y="41"/>
                    <a:pt x="0" y="38"/>
                  </a:cubicBezTo>
                  <a:cubicBezTo>
                    <a:pt x="0" y="37"/>
                    <a:pt x="0" y="37"/>
                    <a:pt x="0" y="37"/>
                  </a:cubicBezTo>
                  <a:cubicBezTo>
                    <a:pt x="4" y="5"/>
                    <a:pt x="4" y="5"/>
                    <a:pt x="4" y="5"/>
                  </a:cubicBezTo>
                  <a:cubicBezTo>
                    <a:pt x="4" y="2"/>
                    <a:pt x="7" y="0"/>
                    <a:pt x="10" y="0"/>
                  </a:cubicBezTo>
                  <a:cubicBezTo>
                    <a:pt x="12" y="0"/>
                    <a:pt x="14" y="2"/>
                    <a:pt x="15" y="5"/>
                  </a:cubicBezTo>
                  <a:cubicBezTo>
                    <a:pt x="17" y="3"/>
                    <a:pt x="20" y="1"/>
                    <a:pt x="24" y="1"/>
                  </a:cubicBezTo>
                  <a:cubicBezTo>
                    <a:pt x="28" y="1"/>
                    <a:pt x="33" y="3"/>
                    <a:pt x="33" y="7"/>
                  </a:cubicBezTo>
                  <a:cubicBezTo>
                    <a:pt x="33" y="11"/>
                    <a:pt x="30" y="13"/>
                    <a:pt x="2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5" name="Freeform 55"/>
            <p:cNvSpPr>
              <a:spLocks noEditPoints="1"/>
            </p:cNvSpPr>
            <p:nvPr userDrawn="1"/>
          </p:nvSpPr>
          <p:spPr bwMode="auto">
            <a:xfrm>
              <a:off x="2153036" y="4712856"/>
              <a:ext cx="94327" cy="144576"/>
            </a:xfrm>
            <a:custGeom>
              <a:avLst/>
              <a:gdLst>
                <a:gd name="T0" fmla="*/ 45 w 45"/>
                <a:gd name="T1" fmla="*/ 5 h 69"/>
                <a:gd name="T2" fmla="*/ 38 w 45"/>
                <a:gd name="T3" fmla="*/ 64 h 69"/>
                <a:gd name="T4" fmla="*/ 32 w 45"/>
                <a:gd name="T5" fmla="*/ 69 h 69"/>
                <a:gd name="T6" fmla="*/ 28 w 45"/>
                <a:gd name="T7" fmla="*/ 65 h 69"/>
                <a:gd name="T8" fmla="*/ 16 w 45"/>
                <a:gd name="T9" fmla="*/ 69 h 69"/>
                <a:gd name="T10" fmla="*/ 0 w 45"/>
                <a:gd name="T11" fmla="*/ 51 h 69"/>
                <a:gd name="T12" fmla="*/ 22 w 45"/>
                <a:gd name="T13" fmla="*/ 27 h 69"/>
                <a:gd name="T14" fmla="*/ 31 w 45"/>
                <a:gd name="T15" fmla="*/ 29 h 69"/>
                <a:gd name="T16" fmla="*/ 34 w 45"/>
                <a:gd name="T17" fmla="*/ 5 h 69"/>
                <a:gd name="T18" fmla="*/ 40 w 45"/>
                <a:gd name="T19" fmla="*/ 0 h 69"/>
                <a:gd name="T20" fmla="*/ 45 w 45"/>
                <a:gd name="T21" fmla="*/ 5 h 69"/>
                <a:gd name="T22" fmla="*/ 22 w 45"/>
                <a:gd name="T23" fmla="*/ 37 h 69"/>
                <a:gd name="T24" fmla="*/ 11 w 45"/>
                <a:gd name="T25" fmla="*/ 50 h 69"/>
                <a:gd name="T26" fmla="*/ 19 w 45"/>
                <a:gd name="T27" fmla="*/ 59 h 69"/>
                <a:gd name="T28" fmla="*/ 30 w 45"/>
                <a:gd name="T29" fmla="*/ 46 h 69"/>
                <a:gd name="T30" fmla="*/ 22 w 45"/>
                <a:gd name="T31"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69">
                  <a:moveTo>
                    <a:pt x="45" y="5"/>
                  </a:moveTo>
                  <a:cubicBezTo>
                    <a:pt x="45" y="5"/>
                    <a:pt x="45" y="7"/>
                    <a:pt x="38" y="64"/>
                  </a:cubicBezTo>
                  <a:cubicBezTo>
                    <a:pt x="38" y="67"/>
                    <a:pt x="35" y="69"/>
                    <a:pt x="32" y="69"/>
                  </a:cubicBezTo>
                  <a:cubicBezTo>
                    <a:pt x="30" y="69"/>
                    <a:pt x="28" y="67"/>
                    <a:pt x="28" y="65"/>
                  </a:cubicBezTo>
                  <a:cubicBezTo>
                    <a:pt x="24" y="67"/>
                    <a:pt x="20" y="69"/>
                    <a:pt x="16" y="69"/>
                  </a:cubicBezTo>
                  <a:cubicBezTo>
                    <a:pt x="6" y="69"/>
                    <a:pt x="0" y="61"/>
                    <a:pt x="0" y="51"/>
                  </a:cubicBezTo>
                  <a:cubicBezTo>
                    <a:pt x="0" y="39"/>
                    <a:pt x="9" y="27"/>
                    <a:pt x="22" y="27"/>
                  </a:cubicBezTo>
                  <a:cubicBezTo>
                    <a:pt x="25" y="27"/>
                    <a:pt x="28" y="27"/>
                    <a:pt x="31" y="29"/>
                  </a:cubicBezTo>
                  <a:cubicBezTo>
                    <a:pt x="32" y="22"/>
                    <a:pt x="33" y="13"/>
                    <a:pt x="34" y="5"/>
                  </a:cubicBezTo>
                  <a:cubicBezTo>
                    <a:pt x="35" y="2"/>
                    <a:pt x="37" y="0"/>
                    <a:pt x="40" y="0"/>
                  </a:cubicBezTo>
                  <a:cubicBezTo>
                    <a:pt x="43" y="0"/>
                    <a:pt x="45" y="2"/>
                    <a:pt x="45" y="5"/>
                  </a:cubicBezTo>
                  <a:close/>
                  <a:moveTo>
                    <a:pt x="22" y="37"/>
                  </a:moveTo>
                  <a:cubicBezTo>
                    <a:pt x="15" y="37"/>
                    <a:pt x="11" y="43"/>
                    <a:pt x="11" y="50"/>
                  </a:cubicBezTo>
                  <a:cubicBezTo>
                    <a:pt x="11" y="55"/>
                    <a:pt x="14" y="59"/>
                    <a:pt x="19" y="59"/>
                  </a:cubicBezTo>
                  <a:cubicBezTo>
                    <a:pt x="26" y="59"/>
                    <a:pt x="30" y="52"/>
                    <a:pt x="30" y="46"/>
                  </a:cubicBezTo>
                  <a:cubicBezTo>
                    <a:pt x="30" y="41"/>
                    <a:pt x="27" y="37"/>
                    <a:pt x="2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6" name="Freeform 56"/>
            <p:cNvSpPr>
              <a:spLocks noEditPoints="1"/>
            </p:cNvSpPr>
            <p:nvPr userDrawn="1"/>
          </p:nvSpPr>
          <p:spPr bwMode="auto">
            <a:xfrm>
              <a:off x="2259704" y="4727843"/>
              <a:ext cx="37025" cy="129589"/>
            </a:xfrm>
            <a:custGeom>
              <a:avLst/>
              <a:gdLst>
                <a:gd name="T0" fmla="*/ 14 w 18"/>
                <a:gd name="T1" fmla="*/ 25 h 62"/>
                <a:gd name="T2" fmla="*/ 10 w 18"/>
                <a:gd name="T3" fmla="*/ 56 h 62"/>
                <a:gd name="T4" fmla="*/ 4 w 18"/>
                <a:gd name="T5" fmla="*/ 62 h 62"/>
                <a:gd name="T6" fmla="*/ 0 w 18"/>
                <a:gd name="T7" fmla="*/ 57 h 62"/>
                <a:gd name="T8" fmla="*/ 0 w 18"/>
                <a:gd name="T9" fmla="*/ 56 h 62"/>
                <a:gd name="T10" fmla="*/ 3 w 18"/>
                <a:gd name="T11" fmla="*/ 25 h 62"/>
                <a:gd name="T12" fmla="*/ 9 w 18"/>
                <a:gd name="T13" fmla="*/ 19 h 62"/>
                <a:gd name="T14" fmla="*/ 14 w 18"/>
                <a:gd name="T15" fmla="*/ 24 h 62"/>
                <a:gd name="T16" fmla="*/ 14 w 18"/>
                <a:gd name="T17" fmla="*/ 25 h 62"/>
                <a:gd name="T18" fmla="*/ 11 w 18"/>
                <a:gd name="T19" fmla="*/ 14 h 62"/>
                <a:gd name="T20" fmla="*/ 4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4" y="25"/>
                  </a:moveTo>
                  <a:cubicBezTo>
                    <a:pt x="10" y="56"/>
                    <a:pt x="10" y="56"/>
                    <a:pt x="10" y="56"/>
                  </a:cubicBezTo>
                  <a:cubicBezTo>
                    <a:pt x="10" y="59"/>
                    <a:pt x="7" y="62"/>
                    <a:pt x="4" y="62"/>
                  </a:cubicBezTo>
                  <a:cubicBezTo>
                    <a:pt x="2" y="62"/>
                    <a:pt x="0" y="60"/>
                    <a:pt x="0" y="57"/>
                  </a:cubicBezTo>
                  <a:cubicBezTo>
                    <a:pt x="0" y="56"/>
                    <a:pt x="0" y="56"/>
                    <a:pt x="0" y="56"/>
                  </a:cubicBezTo>
                  <a:cubicBezTo>
                    <a:pt x="3" y="25"/>
                    <a:pt x="3" y="25"/>
                    <a:pt x="3" y="25"/>
                  </a:cubicBezTo>
                  <a:cubicBezTo>
                    <a:pt x="4" y="22"/>
                    <a:pt x="6" y="19"/>
                    <a:pt x="9" y="19"/>
                  </a:cubicBezTo>
                  <a:cubicBezTo>
                    <a:pt x="12" y="19"/>
                    <a:pt x="14" y="22"/>
                    <a:pt x="14" y="24"/>
                  </a:cubicBezTo>
                  <a:cubicBezTo>
                    <a:pt x="14" y="24"/>
                    <a:pt x="14" y="25"/>
                    <a:pt x="14" y="25"/>
                  </a:cubicBezTo>
                  <a:close/>
                  <a:moveTo>
                    <a:pt x="11" y="14"/>
                  </a:moveTo>
                  <a:cubicBezTo>
                    <a:pt x="7" y="14"/>
                    <a:pt x="4" y="11"/>
                    <a:pt x="4" y="7"/>
                  </a:cubicBezTo>
                  <a:cubicBezTo>
                    <a:pt x="4" y="3"/>
                    <a:pt x="7"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7" name="Freeform 57"/>
            <p:cNvSpPr>
              <a:spLocks noEditPoints="1"/>
            </p:cNvSpPr>
            <p:nvPr userDrawn="1"/>
          </p:nvSpPr>
          <p:spPr bwMode="auto">
            <a:xfrm>
              <a:off x="2301137" y="4769276"/>
              <a:ext cx="89919" cy="123418"/>
            </a:xfrm>
            <a:custGeom>
              <a:avLst/>
              <a:gdLst>
                <a:gd name="T0" fmla="*/ 39 w 43"/>
                <a:gd name="T1" fmla="*/ 37 h 59"/>
                <a:gd name="T2" fmla="*/ 17 w 43"/>
                <a:gd name="T3" fmla="*/ 59 h 59"/>
                <a:gd name="T4" fmla="*/ 0 w 43"/>
                <a:gd name="T5" fmla="*/ 51 h 59"/>
                <a:gd name="T6" fmla="*/ 6 w 43"/>
                <a:gd name="T7" fmla="*/ 46 h 59"/>
                <a:gd name="T8" fmla="*/ 8 w 43"/>
                <a:gd name="T9" fmla="*/ 46 h 59"/>
                <a:gd name="T10" fmla="*/ 17 w 43"/>
                <a:gd name="T11" fmla="*/ 49 h 59"/>
                <a:gd name="T12" fmla="*/ 28 w 43"/>
                <a:gd name="T13" fmla="*/ 39 h 59"/>
                <a:gd name="T14" fmla="*/ 28 w 43"/>
                <a:gd name="T15" fmla="*/ 39 h 59"/>
                <a:gd name="T16" fmla="*/ 28 w 43"/>
                <a:gd name="T17" fmla="*/ 39 h 59"/>
                <a:gd name="T18" fmla="*/ 28 w 43"/>
                <a:gd name="T19" fmla="*/ 39 h 59"/>
                <a:gd name="T20" fmla="*/ 17 w 43"/>
                <a:gd name="T21" fmla="*/ 42 h 59"/>
                <a:gd name="T22" fmla="*/ 1 w 43"/>
                <a:gd name="T23" fmla="*/ 24 h 59"/>
                <a:gd name="T24" fmla="*/ 23 w 43"/>
                <a:gd name="T25" fmla="*/ 0 h 59"/>
                <a:gd name="T26" fmla="*/ 33 w 43"/>
                <a:gd name="T27" fmla="*/ 3 h 59"/>
                <a:gd name="T28" fmla="*/ 38 w 43"/>
                <a:gd name="T29" fmla="*/ 0 h 59"/>
                <a:gd name="T30" fmla="*/ 43 w 43"/>
                <a:gd name="T31" fmla="*/ 5 h 59"/>
                <a:gd name="T32" fmla="*/ 43 w 43"/>
                <a:gd name="T33" fmla="*/ 5 h 59"/>
                <a:gd name="T34" fmla="*/ 39 w 43"/>
                <a:gd name="T35" fmla="*/ 37 h 59"/>
                <a:gd name="T36" fmla="*/ 23 w 43"/>
                <a:gd name="T37" fmla="*/ 10 h 59"/>
                <a:gd name="T38" fmla="*/ 12 w 43"/>
                <a:gd name="T39" fmla="*/ 23 h 59"/>
                <a:gd name="T40" fmla="*/ 20 w 43"/>
                <a:gd name="T41" fmla="*/ 32 h 59"/>
                <a:gd name="T42" fmla="*/ 31 w 43"/>
                <a:gd name="T43" fmla="*/ 18 h 59"/>
                <a:gd name="T44" fmla="*/ 23 w 43"/>
                <a:gd name="T45" fmla="*/ 10 h 59"/>
                <a:gd name="T46" fmla="*/ 28 w 43"/>
                <a:gd name="T47" fmla="*/ 39 h 59"/>
                <a:gd name="T48" fmla="*/ 28 w 43"/>
                <a:gd name="T49" fmla="*/ 39 h 59"/>
                <a:gd name="T50" fmla="*/ 28 w 43"/>
                <a:gd name="T51"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59">
                  <a:moveTo>
                    <a:pt x="39" y="37"/>
                  </a:moveTo>
                  <a:cubicBezTo>
                    <a:pt x="38" y="50"/>
                    <a:pt x="30" y="59"/>
                    <a:pt x="17" y="59"/>
                  </a:cubicBezTo>
                  <a:cubicBezTo>
                    <a:pt x="13" y="59"/>
                    <a:pt x="0" y="57"/>
                    <a:pt x="0" y="51"/>
                  </a:cubicBezTo>
                  <a:cubicBezTo>
                    <a:pt x="0" y="48"/>
                    <a:pt x="3" y="46"/>
                    <a:pt x="6" y="46"/>
                  </a:cubicBezTo>
                  <a:cubicBezTo>
                    <a:pt x="7" y="46"/>
                    <a:pt x="7" y="46"/>
                    <a:pt x="8" y="46"/>
                  </a:cubicBezTo>
                  <a:cubicBezTo>
                    <a:pt x="11" y="48"/>
                    <a:pt x="14" y="49"/>
                    <a:pt x="17" y="49"/>
                  </a:cubicBezTo>
                  <a:cubicBezTo>
                    <a:pt x="22" y="49"/>
                    <a:pt x="27" y="45"/>
                    <a:pt x="28" y="39"/>
                  </a:cubicBezTo>
                  <a:cubicBezTo>
                    <a:pt x="28" y="39"/>
                    <a:pt x="28" y="39"/>
                    <a:pt x="28" y="39"/>
                  </a:cubicBezTo>
                  <a:cubicBezTo>
                    <a:pt x="28" y="39"/>
                    <a:pt x="28" y="39"/>
                    <a:pt x="28" y="39"/>
                  </a:cubicBezTo>
                  <a:cubicBezTo>
                    <a:pt x="28" y="39"/>
                    <a:pt x="28" y="39"/>
                    <a:pt x="28" y="39"/>
                  </a:cubicBezTo>
                  <a:cubicBezTo>
                    <a:pt x="25" y="41"/>
                    <a:pt x="20" y="42"/>
                    <a:pt x="17" y="42"/>
                  </a:cubicBezTo>
                  <a:cubicBezTo>
                    <a:pt x="7" y="42"/>
                    <a:pt x="1" y="33"/>
                    <a:pt x="1" y="24"/>
                  </a:cubicBezTo>
                  <a:cubicBezTo>
                    <a:pt x="1" y="13"/>
                    <a:pt x="10" y="0"/>
                    <a:pt x="23" y="0"/>
                  </a:cubicBezTo>
                  <a:cubicBezTo>
                    <a:pt x="27" y="0"/>
                    <a:pt x="30" y="0"/>
                    <a:pt x="33" y="3"/>
                  </a:cubicBezTo>
                  <a:cubicBezTo>
                    <a:pt x="34" y="1"/>
                    <a:pt x="36" y="0"/>
                    <a:pt x="38" y="0"/>
                  </a:cubicBezTo>
                  <a:cubicBezTo>
                    <a:pt x="41" y="0"/>
                    <a:pt x="43" y="2"/>
                    <a:pt x="43" y="5"/>
                  </a:cubicBezTo>
                  <a:cubicBezTo>
                    <a:pt x="43" y="5"/>
                    <a:pt x="43" y="5"/>
                    <a:pt x="43" y="5"/>
                  </a:cubicBezTo>
                  <a:lnTo>
                    <a:pt x="39" y="37"/>
                  </a:lnTo>
                  <a:close/>
                  <a:moveTo>
                    <a:pt x="23" y="10"/>
                  </a:moveTo>
                  <a:cubicBezTo>
                    <a:pt x="16" y="10"/>
                    <a:pt x="12" y="17"/>
                    <a:pt x="12" y="23"/>
                  </a:cubicBezTo>
                  <a:cubicBezTo>
                    <a:pt x="12" y="28"/>
                    <a:pt x="15" y="32"/>
                    <a:pt x="20" y="32"/>
                  </a:cubicBezTo>
                  <a:cubicBezTo>
                    <a:pt x="27" y="32"/>
                    <a:pt x="31" y="25"/>
                    <a:pt x="31" y="18"/>
                  </a:cubicBezTo>
                  <a:cubicBezTo>
                    <a:pt x="31" y="13"/>
                    <a:pt x="28" y="10"/>
                    <a:pt x="23" y="10"/>
                  </a:cubicBezTo>
                  <a:close/>
                  <a:moveTo>
                    <a:pt x="28" y="39"/>
                  </a:moveTo>
                  <a:cubicBezTo>
                    <a:pt x="28" y="39"/>
                    <a:pt x="28" y="39"/>
                    <a:pt x="28" y="39"/>
                  </a:cubicBezTo>
                  <a:cubicBezTo>
                    <a:pt x="28" y="40"/>
                    <a:pt x="28" y="39"/>
                    <a:pt x="28"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8" name="Freeform 58"/>
            <p:cNvSpPr>
              <a:spLocks noEditPoints="1"/>
            </p:cNvSpPr>
            <p:nvPr userDrawn="1"/>
          </p:nvSpPr>
          <p:spPr bwMode="auto">
            <a:xfrm>
              <a:off x="2405161" y="4769276"/>
              <a:ext cx="83748" cy="88156"/>
            </a:xfrm>
            <a:custGeom>
              <a:avLst/>
              <a:gdLst>
                <a:gd name="T0" fmla="*/ 39 w 40"/>
                <a:gd name="T1" fmla="*/ 13 h 42"/>
                <a:gd name="T2" fmla="*/ 37 w 40"/>
                <a:gd name="T3" fmla="*/ 36 h 42"/>
                <a:gd name="T4" fmla="*/ 31 w 40"/>
                <a:gd name="T5" fmla="*/ 42 h 42"/>
                <a:gd name="T6" fmla="*/ 26 w 40"/>
                <a:gd name="T7" fmla="*/ 38 h 42"/>
                <a:gd name="T8" fmla="*/ 14 w 40"/>
                <a:gd name="T9" fmla="*/ 42 h 42"/>
                <a:gd name="T10" fmla="*/ 0 w 40"/>
                <a:gd name="T11" fmla="*/ 30 h 42"/>
                <a:gd name="T12" fmla="*/ 22 w 40"/>
                <a:gd name="T13" fmla="*/ 15 h 42"/>
                <a:gd name="T14" fmla="*/ 28 w 40"/>
                <a:gd name="T15" fmla="*/ 15 h 42"/>
                <a:gd name="T16" fmla="*/ 29 w 40"/>
                <a:gd name="T17" fmla="*/ 13 h 42"/>
                <a:gd name="T18" fmla="*/ 21 w 40"/>
                <a:gd name="T19" fmla="*/ 9 h 42"/>
                <a:gd name="T20" fmla="*/ 13 w 40"/>
                <a:gd name="T21" fmla="*/ 11 h 42"/>
                <a:gd name="T22" fmla="*/ 11 w 40"/>
                <a:gd name="T23" fmla="*/ 11 h 42"/>
                <a:gd name="T24" fmla="*/ 6 w 40"/>
                <a:gd name="T25" fmla="*/ 7 h 42"/>
                <a:gd name="T26" fmla="*/ 10 w 40"/>
                <a:gd name="T27" fmla="*/ 2 h 42"/>
                <a:gd name="T28" fmla="*/ 24 w 40"/>
                <a:gd name="T29" fmla="*/ 0 h 42"/>
                <a:gd name="T30" fmla="*/ 40 w 40"/>
                <a:gd name="T31" fmla="*/ 11 h 42"/>
                <a:gd name="T32" fmla="*/ 39 w 40"/>
                <a:gd name="T33" fmla="*/ 13 h 42"/>
                <a:gd name="T34" fmla="*/ 27 w 40"/>
                <a:gd name="T35" fmla="*/ 23 h 42"/>
                <a:gd name="T36" fmla="*/ 24 w 40"/>
                <a:gd name="T37" fmla="*/ 23 h 42"/>
                <a:gd name="T38" fmla="*/ 23 w 40"/>
                <a:gd name="T39" fmla="*/ 23 h 42"/>
                <a:gd name="T40" fmla="*/ 12 w 40"/>
                <a:gd name="T41" fmla="*/ 28 h 42"/>
                <a:gd name="T42" fmla="*/ 17 w 40"/>
                <a:gd name="T43" fmla="*/ 32 h 42"/>
                <a:gd name="T44" fmla="*/ 27 w 40"/>
                <a:gd name="T45" fmla="*/ 29 h 42"/>
                <a:gd name="T46" fmla="*/ 27 w 40"/>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39" y="13"/>
                  </a:moveTo>
                  <a:cubicBezTo>
                    <a:pt x="37" y="36"/>
                    <a:pt x="37" y="36"/>
                    <a:pt x="37" y="36"/>
                  </a:cubicBezTo>
                  <a:cubicBezTo>
                    <a:pt x="36" y="39"/>
                    <a:pt x="34" y="42"/>
                    <a:pt x="31" y="42"/>
                  </a:cubicBezTo>
                  <a:cubicBezTo>
                    <a:pt x="28" y="42"/>
                    <a:pt x="26" y="40"/>
                    <a:pt x="26" y="38"/>
                  </a:cubicBezTo>
                  <a:cubicBezTo>
                    <a:pt x="22" y="40"/>
                    <a:pt x="18" y="42"/>
                    <a:pt x="14" y="42"/>
                  </a:cubicBezTo>
                  <a:cubicBezTo>
                    <a:pt x="7" y="42"/>
                    <a:pt x="0" y="38"/>
                    <a:pt x="0" y="30"/>
                  </a:cubicBezTo>
                  <a:cubicBezTo>
                    <a:pt x="0" y="19"/>
                    <a:pt x="13" y="15"/>
                    <a:pt x="22" y="15"/>
                  </a:cubicBezTo>
                  <a:cubicBezTo>
                    <a:pt x="24" y="15"/>
                    <a:pt x="26" y="15"/>
                    <a:pt x="28" y="15"/>
                  </a:cubicBezTo>
                  <a:cubicBezTo>
                    <a:pt x="29" y="13"/>
                    <a:pt x="29" y="13"/>
                    <a:pt x="29" y="13"/>
                  </a:cubicBezTo>
                  <a:cubicBezTo>
                    <a:pt x="29" y="9"/>
                    <a:pt x="26" y="9"/>
                    <a:pt x="21" y="9"/>
                  </a:cubicBezTo>
                  <a:cubicBezTo>
                    <a:pt x="18" y="9"/>
                    <a:pt x="16" y="10"/>
                    <a:pt x="13" y="11"/>
                  </a:cubicBezTo>
                  <a:cubicBezTo>
                    <a:pt x="12" y="11"/>
                    <a:pt x="11" y="11"/>
                    <a:pt x="11" y="11"/>
                  </a:cubicBezTo>
                  <a:cubicBezTo>
                    <a:pt x="8" y="11"/>
                    <a:pt x="6" y="10"/>
                    <a:pt x="6" y="7"/>
                  </a:cubicBezTo>
                  <a:cubicBezTo>
                    <a:pt x="6" y="5"/>
                    <a:pt x="8" y="3"/>
                    <a:pt x="10" y="2"/>
                  </a:cubicBezTo>
                  <a:cubicBezTo>
                    <a:pt x="14" y="0"/>
                    <a:pt x="19" y="0"/>
                    <a:pt x="24" y="0"/>
                  </a:cubicBezTo>
                  <a:cubicBezTo>
                    <a:pt x="32" y="0"/>
                    <a:pt x="40" y="2"/>
                    <a:pt x="40" y="11"/>
                  </a:cubicBezTo>
                  <a:cubicBezTo>
                    <a:pt x="40" y="12"/>
                    <a:pt x="40" y="13"/>
                    <a:pt x="39" y="13"/>
                  </a:cubicBezTo>
                  <a:close/>
                  <a:moveTo>
                    <a:pt x="27" y="23"/>
                  </a:moveTo>
                  <a:cubicBezTo>
                    <a:pt x="26" y="23"/>
                    <a:pt x="25" y="23"/>
                    <a:pt x="24" y="23"/>
                  </a:cubicBezTo>
                  <a:cubicBezTo>
                    <a:pt x="23" y="23"/>
                    <a:pt x="23" y="23"/>
                    <a:pt x="23" y="23"/>
                  </a:cubicBezTo>
                  <a:cubicBezTo>
                    <a:pt x="19" y="23"/>
                    <a:pt x="12" y="23"/>
                    <a:pt x="12" y="28"/>
                  </a:cubicBezTo>
                  <a:cubicBezTo>
                    <a:pt x="12" y="31"/>
                    <a:pt x="14" y="32"/>
                    <a:pt x="17" y="32"/>
                  </a:cubicBezTo>
                  <a:cubicBezTo>
                    <a:pt x="20" y="32"/>
                    <a:pt x="24" y="31"/>
                    <a:pt x="27" y="29"/>
                  </a:cubicBezTo>
                  <a:cubicBezTo>
                    <a:pt x="27"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9" name="Freeform 59"/>
            <p:cNvSpPr>
              <a:spLocks noEditPoints="1"/>
            </p:cNvSpPr>
            <p:nvPr userDrawn="1"/>
          </p:nvSpPr>
          <p:spPr bwMode="auto">
            <a:xfrm>
              <a:off x="1639969" y="4921786"/>
              <a:ext cx="143694" cy="146339"/>
            </a:xfrm>
            <a:custGeom>
              <a:avLst/>
              <a:gdLst>
                <a:gd name="T0" fmla="*/ 30 w 69"/>
                <a:gd name="T1" fmla="*/ 70 h 70"/>
                <a:gd name="T2" fmla="*/ 0 w 69"/>
                <a:gd name="T3" fmla="*/ 39 h 70"/>
                <a:gd name="T4" fmla="*/ 38 w 69"/>
                <a:gd name="T5" fmla="*/ 0 h 70"/>
                <a:gd name="T6" fmla="*/ 69 w 69"/>
                <a:gd name="T7" fmla="*/ 31 h 70"/>
                <a:gd name="T8" fmla="*/ 30 w 69"/>
                <a:gd name="T9" fmla="*/ 70 h 70"/>
                <a:gd name="T10" fmla="*/ 37 w 69"/>
                <a:gd name="T11" fmla="*/ 11 h 70"/>
                <a:gd name="T12" fmla="*/ 12 w 69"/>
                <a:gd name="T13" fmla="*/ 38 h 70"/>
                <a:gd name="T14" fmla="*/ 31 w 69"/>
                <a:gd name="T15" fmla="*/ 59 h 70"/>
                <a:gd name="T16" fmla="*/ 57 w 69"/>
                <a:gd name="T17" fmla="*/ 31 h 70"/>
                <a:gd name="T18" fmla="*/ 37 w 69"/>
                <a:gd name="T19"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0" y="70"/>
                  </a:moveTo>
                  <a:cubicBezTo>
                    <a:pt x="12" y="70"/>
                    <a:pt x="0" y="57"/>
                    <a:pt x="0" y="39"/>
                  </a:cubicBezTo>
                  <a:cubicBezTo>
                    <a:pt x="0" y="18"/>
                    <a:pt x="17" y="0"/>
                    <a:pt x="38" y="0"/>
                  </a:cubicBezTo>
                  <a:cubicBezTo>
                    <a:pt x="56" y="0"/>
                    <a:pt x="69" y="13"/>
                    <a:pt x="69" y="31"/>
                  </a:cubicBezTo>
                  <a:cubicBezTo>
                    <a:pt x="69" y="52"/>
                    <a:pt x="52" y="70"/>
                    <a:pt x="30" y="70"/>
                  </a:cubicBezTo>
                  <a:close/>
                  <a:moveTo>
                    <a:pt x="37" y="11"/>
                  </a:moveTo>
                  <a:cubicBezTo>
                    <a:pt x="23" y="11"/>
                    <a:pt x="12" y="24"/>
                    <a:pt x="12" y="38"/>
                  </a:cubicBezTo>
                  <a:cubicBezTo>
                    <a:pt x="12" y="49"/>
                    <a:pt x="20" y="59"/>
                    <a:pt x="31" y="59"/>
                  </a:cubicBezTo>
                  <a:cubicBezTo>
                    <a:pt x="45" y="59"/>
                    <a:pt x="57" y="45"/>
                    <a:pt x="57" y="31"/>
                  </a:cubicBezTo>
                  <a:cubicBezTo>
                    <a:pt x="57" y="20"/>
                    <a:pt x="49" y="11"/>
                    <a:pt x="3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0" name="Freeform 60"/>
            <p:cNvSpPr>
              <a:spLocks/>
            </p:cNvSpPr>
            <p:nvPr userDrawn="1"/>
          </p:nvSpPr>
          <p:spPr bwMode="auto">
            <a:xfrm>
              <a:off x="1798649" y="4978205"/>
              <a:ext cx="133116" cy="87275"/>
            </a:xfrm>
            <a:custGeom>
              <a:avLst/>
              <a:gdLst>
                <a:gd name="T0" fmla="*/ 63 w 64"/>
                <a:gd name="T1" fmla="*/ 15 h 42"/>
                <a:gd name="T2" fmla="*/ 61 w 64"/>
                <a:gd name="T3" fmla="*/ 37 h 42"/>
                <a:gd name="T4" fmla="*/ 55 w 64"/>
                <a:gd name="T5" fmla="*/ 42 h 42"/>
                <a:gd name="T6" fmla="*/ 50 w 64"/>
                <a:gd name="T7" fmla="*/ 38 h 42"/>
                <a:gd name="T8" fmla="*/ 50 w 64"/>
                <a:gd name="T9" fmla="*/ 37 h 42"/>
                <a:gd name="T10" fmla="*/ 52 w 64"/>
                <a:gd name="T11" fmla="*/ 16 h 42"/>
                <a:gd name="T12" fmla="*/ 52 w 64"/>
                <a:gd name="T13" fmla="*/ 15 h 42"/>
                <a:gd name="T14" fmla="*/ 46 w 64"/>
                <a:gd name="T15" fmla="*/ 10 h 42"/>
                <a:gd name="T16" fmla="*/ 38 w 64"/>
                <a:gd name="T17" fmla="*/ 18 h 42"/>
                <a:gd name="T18" fmla="*/ 35 w 64"/>
                <a:gd name="T19" fmla="*/ 37 h 42"/>
                <a:gd name="T20" fmla="*/ 30 w 64"/>
                <a:gd name="T21" fmla="*/ 42 h 42"/>
                <a:gd name="T22" fmla="*/ 25 w 64"/>
                <a:gd name="T23" fmla="*/ 38 h 42"/>
                <a:gd name="T24" fmla="*/ 25 w 64"/>
                <a:gd name="T25" fmla="*/ 37 h 42"/>
                <a:gd name="T26" fmla="*/ 28 w 64"/>
                <a:gd name="T27" fmla="*/ 17 h 42"/>
                <a:gd name="T28" fmla="*/ 28 w 64"/>
                <a:gd name="T29" fmla="*/ 15 h 42"/>
                <a:gd name="T30" fmla="*/ 23 w 64"/>
                <a:gd name="T31" fmla="*/ 10 h 42"/>
                <a:gd name="T32" fmla="*/ 13 w 64"/>
                <a:gd name="T33" fmla="*/ 19 h 42"/>
                <a:gd name="T34" fmla="*/ 11 w 64"/>
                <a:gd name="T35" fmla="*/ 37 h 42"/>
                <a:gd name="T36" fmla="*/ 5 w 64"/>
                <a:gd name="T37" fmla="*/ 42 h 42"/>
                <a:gd name="T38" fmla="*/ 0 w 64"/>
                <a:gd name="T39" fmla="*/ 37 h 42"/>
                <a:gd name="T40" fmla="*/ 0 w 64"/>
                <a:gd name="T41" fmla="*/ 37 h 42"/>
                <a:gd name="T42" fmla="*/ 4 w 64"/>
                <a:gd name="T43" fmla="*/ 5 h 42"/>
                <a:gd name="T44" fmla="*/ 10 w 64"/>
                <a:gd name="T45" fmla="*/ 0 h 42"/>
                <a:gd name="T46" fmla="*/ 15 w 64"/>
                <a:gd name="T47" fmla="*/ 4 h 42"/>
                <a:gd name="T48" fmla="*/ 27 w 64"/>
                <a:gd name="T49" fmla="*/ 0 h 42"/>
                <a:gd name="T50" fmla="*/ 37 w 64"/>
                <a:gd name="T51" fmla="*/ 5 h 42"/>
                <a:gd name="T52" fmla="*/ 50 w 64"/>
                <a:gd name="T53" fmla="*/ 0 h 42"/>
                <a:gd name="T54" fmla="*/ 64 w 64"/>
                <a:gd name="T55" fmla="*/ 12 h 42"/>
                <a:gd name="T56" fmla="*/ 63 w 64"/>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42">
                  <a:moveTo>
                    <a:pt x="63" y="15"/>
                  </a:moveTo>
                  <a:cubicBezTo>
                    <a:pt x="61" y="37"/>
                    <a:pt x="61" y="37"/>
                    <a:pt x="61" y="37"/>
                  </a:cubicBezTo>
                  <a:cubicBezTo>
                    <a:pt x="60" y="40"/>
                    <a:pt x="58" y="42"/>
                    <a:pt x="55" y="42"/>
                  </a:cubicBezTo>
                  <a:cubicBezTo>
                    <a:pt x="52" y="42"/>
                    <a:pt x="50" y="40"/>
                    <a:pt x="50" y="38"/>
                  </a:cubicBezTo>
                  <a:cubicBezTo>
                    <a:pt x="50" y="37"/>
                    <a:pt x="50" y="37"/>
                    <a:pt x="50" y="37"/>
                  </a:cubicBezTo>
                  <a:cubicBezTo>
                    <a:pt x="52" y="16"/>
                    <a:pt x="52" y="16"/>
                    <a:pt x="52" y="16"/>
                  </a:cubicBezTo>
                  <a:cubicBezTo>
                    <a:pt x="52" y="16"/>
                    <a:pt x="52" y="16"/>
                    <a:pt x="52" y="15"/>
                  </a:cubicBezTo>
                  <a:cubicBezTo>
                    <a:pt x="52" y="12"/>
                    <a:pt x="50" y="10"/>
                    <a:pt x="46" y="10"/>
                  </a:cubicBezTo>
                  <a:cubicBezTo>
                    <a:pt x="42" y="10"/>
                    <a:pt x="39" y="14"/>
                    <a:pt x="38" y="18"/>
                  </a:cubicBezTo>
                  <a:cubicBezTo>
                    <a:pt x="35" y="37"/>
                    <a:pt x="35" y="37"/>
                    <a:pt x="35" y="37"/>
                  </a:cubicBezTo>
                  <a:cubicBezTo>
                    <a:pt x="35" y="40"/>
                    <a:pt x="33" y="42"/>
                    <a:pt x="30" y="42"/>
                  </a:cubicBezTo>
                  <a:cubicBezTo>
                    <a:pt x="27" y="42"/>
                    <a:pt x="25" y="40"/>
                    <a:pt x="25" y="38"/>
                  </a:cubicBezTo>
                  <a:cubicBezTo>
                    <a:pt x="25" y="37"/>
                    <a:pt x="25" y="37"/>
                    <a:pt x="25" y="37"/>
                  </a:cubicBezTo>
                  <a:cubicBezTo>
                    <a:pt x="28" y="17"/>
                    <a:pt x="28" y="17"/>
                    <a:pt x="28" y="17"/>
                  </a:cubicBezTo>
                  <a:cubicBezTo>
                    <a:pt x="28" y="17"/>
                    <a:pt x="28" y="16"/>
                    <a:pt x="28" y="15"/>
                  </a:cubicBezTo>
                  <a:cubicBezTo>
                    <a:pt x="28" y="12"/>
                    <a:pt x="26" y="10"/>
                    <a:pt x="23" y="10"/>
                  </a:cubicBezTo>
                  <a:cubicBezTo>
                    <a:pt x="17" y="10"/>
                    <a:pt x="14" y="13"/>
                    <a:pt x="13" y="19"/>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4" y="2"/>
                    <a:pt x="7" y="0"/>
                    <a:pt x="10" y="0"/>
                  </a:cubicBezTo>
                  <a:cubicBezTo>
                    <a:pt x="12" y="0"/>
                    <a:pt x="14" y="2"/>
                    <a:pt x="15" y="4"/>
                  </a:cubicBezTo>
                  <a:cubicBezTo>
                    <a:pt x="18" y="2"/>
                    <a:pt x="23" y="0"/>
                    <a:pt x="27" y="0"/>
                  </a:cubicBezTo>
                  <a:cubicBezTo>
                    <a:pt x="31" y="0"/>
                    <a:pt x="35" y="2"/>
                    <a:pt x="37" y="5"/>
                  </a:cubicBezTo>
                  <a:cubicBezTo>
                    <a:pt x="40" y="2"/>
                    <a:pt x="46" y="0"/>
                    <a:pt x="50" y="0"/>
                  </a:cubicBezTo>
                  <a:cubicBezTo>
                    <a:pt x="58" y="0"/>
                    <a:pt x="64" y="4"/>
                    <a:pt x="64" y="12"/>
                  </a:cubicBezTo>
                  <a:cubicBezTo>
                    <a:pt x="64" y="13"/>
                    <a:pt x="64" y="14"/>
                    <a:pt x="6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1" name="Freeform 61"/>
            <p:cNvSpPr>
              <a:spLocks/>
            </p:cNvSpPr>
            <p:nvPr userDrawn="1"/>
          </p:nvSpPr>
          <p:spPr bwMode="auto">
            <a:xfrm>
              <a:off x="1946751" y="4944706"/>
              <a:ext cx="59946" cy="120774"/>
            </a:xfrm>
            <a:custGeom>
              <a:avLst/>
              <a:gdLst>
                <a:gd name="T0" fmla="*/ 29 w 29"/>
                <a:gd name="T1" fmla="*/ 23 h 58"/>
                <a:gd name="T2" fmla="*/ 23 w 29"/>
                <a:gd name="T3" fmla="*/ 28 h 58"/>
                <a:gd name="T4" fmla="*/ 18 w 29"/>
                <a:gd name="T5" fmla="*/ 28 h 58"/>
                <a:gd name="T6" fmla="*/ 17 w 29"/>
                <a:gd name="T7" fmla="*/ 41 h 58"/>
                <a:gd name="T8" fmla="*/ 17 w 29"/>
                <a:gd name="T9" fmla="*/ 43 h 58"/>
                <a:gd name="T10" fmla="*/ 20 w 29"/>
                <a:gd name="T11" fmla="*/ 48 h 58"/>
                <a:gd name="T12" fmla="*/ 22 w 29"/>
                <a:gd name="T13" fmla="*/ 48 h 58"/>
                <a:gd name="T14" fmla="*/ 26 w 29"/>
                <a:gd name="T15" fmla="*/ 52 h 58"/>
                <a:gd name="T16" fmla="*/ 18 w 29"/>
                <a:gd name="T17" fmla="*/ 58 h 58"/>
                <a:gd name="T18" fmla="*/ 5 w 29"/>
                <a:gd name="T19" fmla="*/ 46 h 58"/>
                <a:gd name="T20" fmla="*/ 5 w 29"/>
                <a:gd name="T21" fmla="*/ 42 h 58"/>
                <a:gd name="T22" fmla="*/ 7 w 29"/>
                <a:gd name="T23" fmla="*/ 28 h 58"/>
                <a:gd name="T24" fmla="*/ 4 w 29"/>
                <a:gd name="T25" fmla="*/ 28 h 58"/>
                <a:gd name="T26" fmla="*/ 0 w 29"/>
                <a:gd name="T27" fmla="*/ 24 h 58"/>
                <a:gd name="T28" fmla="*/ 0 w 29"/>
                <a:gd name="T29" fmla="*/ 23 h 58"/>
                <a:gd name="T30" fmla="*/ 8 w 29"/>
                <a:gd name="T31" fmla="*/ 18 h 58"/>
                <a:gd name="T32" fmla="*/ 8 w 29"/>
                <a:gd name="T33" fmla="*/ 18 h 58"/>
                <a:gd name="T34" fmla="*/ 10 w 29"/>
                <a:gd name="T35" fmla="*/ 6 h 58"/>
                <a:gd name="T36" fmla="*/ 16 w 29"/>
                <a:gd name="T37" fmla="*/ 0 h 58"/>
                <a:gd name="T38" fmla="*/ 21 w 29"/>
                <a:gd name="T39" fmla="*/ 5 h 58"/>
                <a:gd name="T40" fmla="*/ 21 w 29"/>
                <a:gd name="T41" fmla="*/ 6 h 58"/>
                <a:gd name="T42" fmla="*/ 19 w 29"/>
                <a:gd name="T43" fmla="*/ 18 h 58"/>
                <a:gd name="T44" fmla="*/ 24 w 29"/>
                <a:gd name="T45" fmla="*/ 18 h 58"/>
                <a:gd name="T46" fmla="*/ 29 w 29"/>
                <a:gd name="T47" fmla="*/ 23 h 58"/>
                <a:gd name="T48" fmla="*/ 29 w 29"/>
                <a:gd name="T49"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8">
                  <a:moveTo>
                    <a:pt x="29" y="23"/>
                  </a:moveTo>
                  <a:cubicBezTo>
                    <a:pt x="28" y="26"/>
                    <a:pt x="26" y="28"/>
                    <a:pt x="23" y="28"/>
                  </a:cubicBezTo>
                  <a:cubicBezTo>
                    <a:pt x="18" y="28"/>
                    <a:pt x="18" y="28"/>
                    <a:pt x="18" y="28"/>
                  </a:cubicBezTo>
                  <a:cubicBezTo>
                    <a:pt x="18" y="33"/>
                    <a:pt x="17" y="37"/>
                    <a:pt x="17" y="41"/>
                  </a:cubicBezTo>
                  <a:cubicBezTo>
                    <a:pt x="17" y="42"/>
                    <a:pt x="17" y="42"/>
                    <a:pt x="17" y="43"/>
                  </a:cubicBezTo>
                  <a:cubicBezTo>
                    <a:pt x="17" y="46"/>
                    <a:pt x="17" y="48"/>
                    <a:pt x="20" y="48"/>
                  </a:cubicBezTo>
                  <a:cubicBezTo>
                    <a:pt x="22" y="48"/>
                    <a:pt x="22" y="48"/>
                    <a:pt x="22" y="48"/>
                  </a:cubicBezTo>
                  <a:cubicBezTo>
                    <a:pt x="24" y="48"/>
                    <a:pt x="26" y="50"/>
                    <a:pt x="26" y="52"/>
                  </a:cubicBezTo>
                  <a:cubicBezTo>
                    <a:pt x="26" y="57"/>
                    <a:pt x="21" y="58"/>
                    <a:pt x="18" y="58"/>
                  </a:cubicBezTo>
                  <a:cubicBezTo>
                    <a:pt x="10" y="58"/>
                    <a:pt x="5" y="53"/>
                    <a:pt x="5" y="46"/>
                  </a:cubicBezTo>
                  <a:cubicBezTo>
                    <a:pt x="5" y="45"/>
                    <a:pt x="5" y="43"/>
                    <a:pt x="5" y="42"/>
                  </a:cubicBezTo>
                  <a:cubicBezTo>
                    <a:pt x="7" y="28"/>
                    <a:pt x="7" y="28"/>
                    <a:pt x="7" y="28"/>
                  </a:cubicBezTo>
                  <a:cubicBezTo>
                    <a:pt x="4" y="28"/>
                    <a:pt x="4" y="28"/>
                    <a:pt x="4" y="28"/>
                  </a:cubicBezTo>
                  <a:cubicBezTo>
                    <a:pt x="2" y="28"/>
                    <a:pt x="0" y="26"/>
                    <a:pt x="0" y="24"/>
                  </a:cubicBezTo>
                  <a:cubicBezTo>
                    <a:pt x="0" y="23"/>
                    <a:pt x="0" y="23"/>
                    <a:pt x="0" y="23"/>
                  </a:cubicBezTo>
                  <a:cubicBezTo>
                    <a:pt x="0" y="18"/>
                    <a:pt x="5" y="18"/>
                    <a:pt x="8" y="18"/>
                  </a:cubicBezTo>
                  <a:cubicBezTo>
                    <a:pt x="8" y="18"/>
                    <a:pt x="8" y="18"/>
                    <a:pt x="8" y="18"/>
                  </a:cubicBezTo>
                  <a:cubicBezTo>
                    <a:pt x="10" y="6"/>
                    <a:pt x="10" y="6"/>
                    <a:pt x="10" y="6"/>
                  </a:cubicBezTo>
                  <a:cubicBezTo>
                    <a:pt x="10" y="3"/>
                    <a:pt x="13" y="0"/>
                    <a:pt x="16" y="0"/>
                  </a:cubicBezTo>
                  <a:cubicBezTo>
                    <a:pt x="19" y="0"/>
                    <a:pt x="21" y="2"/>
                    <a:pt x="21" y="5"/>
                  </a:cubicBezTo>
                  <a:cubicBezTo>
                    <a:pt x="21" y="5"/>
                    <a:pt x="21" y="5"/>
                    <a:pt x="21" y="6"/>
                  </a:cubicBezTo>
                  <a:cubicBezTo>
                    <a:pt x="19" y="18"/>
                    <a:pt x="19" y="18"/>
                    <a:pt x="19" y="18"/>
                  </a:cubicBezTo>
                  <a:cubicBezTo>
                    <a:pt x="24" y="18"/>
                    <a:pt x="24" y="18"/>
                    <a:pt x="24" y="18"/>
                  </a:cubicBezTo>
                  <a:cubicBezTo>
                    <a:pt x="27" y="18"/>
                    <a:pt x="29" y="20"/>
                    <a:pt x="29" y="23"/>
                  </a:cubicBezTo>
                  <a:cubicBezTo>
                    <a:pt x="29" y="23"/>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2" name="Freeform 62"/>
            <p:cNvSpPr>
              <a:spLocks noEditPoints="1"/>
            </p:cNvSpPr>
            <p:nvPr userDrawn="1"/>
          </p:nvSpPr>
          <p:spPr bwMode="auto">
            <a:xfrm>
              <a:off x="2012868" y="4938535"/>
              <a:ext cx="83748" cy="126944"/>
            </a:xfrm>
            <a:custGeom>
              <a:avLst/>
              <a:gdLst>
                <a:gd name="T0" fmla="*/ 39 w 40"/>
                <a:gd name="T1" fmla="*/ 33 h 61"/>
                <a:gd name="T2" fmla="*/ 36 w 40"/>
                <a:gd name="T3" fmla="*/ 56 h 61"/>
                <a:gd name="T4" fmla="*/ 31 w 40"/>
                <a:gd name="T5" fmla="*/ 61 h 61"/>
                <a:gd name="T6" fmla="*/ 26 w 40"/>
                <a:gd name="T7" fmla="*/ 58 h 61"/>
                <a:gd name="T8" fmla="*/ 13 w 40"/>
                <a:gd name="T9" fmla="*/ 61 h 61"/>
                <a:gd name="T10" fmla="*/ 0 w 40"/>
                <a:gd name="T11" fmla="*/ 50 h 61"/>
                <a:gd name="T12" fmla="*/ 22 w 40"/>
                <a:gd name="T13" fmla="*/ 35 h 61"/>
                <a:gd name="T14" fmla="*/ 28 w 40"/>
                <a:gd name="T15" fmla="*/ 35 h 61"/>
                <a:gd name="T16" fmla="*/ 29 w 40"/>
                <a:gd name="T17" fmla="*/ 33 h 61"/>
                <a:gd name="T18" fmla="*/ 21 w 40"/>
                <a:gd name="T19" fmla="*/ 28 h 61"/>
                <a:gd name="T20" fmla="*/ 13 w 40"/>
                <a:gd name="T21" fmla="*/ 31 h 61"/>
                <a:gd name="T22" fmla="*/ 11 w 40"/>
                <a:gd name="T23" fmla="*/ 31 h 61"/>
                <a:gd name="T24" fmla="*/ 6 w 40"/>
                <a:gd name="T25" fmla="*/ 27 h 61"/>
                <a:gd name="T26" fmla="*/ 9 w 40"/>
                <a:gd name="T27" fmla="*/ 22 h 61"/>
                <a:gd name="T28" fmla="*/ 24 w 40"/>
                <a:gd name="T29" fmla="*/ 19 h 61"/>
                <a:gd name="T30" fmla="*/ 40 w 40"/>
                <a:gd name="T31" fmla="*/ 31 h 61"/>
                <a:gd name="T32" fmla="*/ 39 w 40"/>
                <a:gd name="T33" fmla="*/ 33 h 61"/>
                <a:gd name="T34" fmla="*/ 16 w 40"/>
                <a:gd name="T35" fmla="*/ 14 h 61"/>
                <a:gd name="T36" fmla="*/ 9 w 40"/>
                <a:gd name="T37" fmla="*/ 7 h 61"/>
                <a:gd name="T38" fmla="*/ 16 w 40"/>
                <a:gd name="T39" fmla="*/ 0 h 61"/>
                <a:gd name="T40" fmla="*/ 23 w 40"/>
                <a:gd name="T41" fmla="*/ 7 h 61"/>
                <a:gd name="T42" fmla="*/ 16 w 40"/>
                <a:gd name="T43" fmla="*/ 14 h 61"/>
                <a:gd name="T44" fmla="*/ 27 w 40"/>
                <a:gd name="T45" fmla="*/ 43 h 61"/>
                <a:gd name="T46" fmla="*/ 24 w 40"/>
                <a:gd name="T47" fmla="*/ 43 h 61"/>
                <a:gd name="T48" fmla="*/ 23 w 40"/>
                <a:gd name="T49" fmla="*/ 43 h 61"/>
                <a:gd name="T50" fmla="*/ 12 w 40"/>
                <a:gd name="T51" fmla="*/ 48 h 61"/>
                <a:gd name="T52" fmla="*/ 17 w 40"/>
                <a:gd name="T53" fmla="*/ 52 h 61"/>
                <a:gd name="T54" fmla="*/ 26 w 40"/>
                <a:gd name="T55" fmla="*/ 49 h 61"/>
                <a:gd name="T56" fmla="*/ 27 w 40"/>
                <a:gd name="T57" fmla="*/ 43 h 61"/>
                <a:gd name="T58" fmla="*/ 33 w 40"/>
                <a:gd name="T59" fmla="*/ 14 h 61"/>
                <a:gd name="T60" fmla="*/ 27 w 40"/>
                <a:gd name="T61" fmla="*/ 7 h 61"/>
                <a:gd name="T62" fmla="*/ 33 w 40"/>
                <a:gd name="T63" fmla="*/ 0 h 61"/>
                <a:gd name="T64" fmla="*/ 40 w 40"/>
                <a:gd name="T65" fmla="*/ 7 h 61"/>
                <a:gd name="T66" fmla="*/ 33 w 40"/>
                <a:gd name="T67"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61">
                  <a:moveTo>
                    <a:pt x="39" y="33"/>
                  </a:moveTo>
                  <a:cubicBezTo>
                    <a:pt x="36" y="56"/>
                    <a:pt x="36" y="56"/>
                    <a:pt x="36" y="56"/>
                  </a:cubicBezTo>
                  <a:cubicBezTo>
                    <a:pt x="36" y="59"/>
                    <a:pt x="34" y="61"/>
                    <a:pt x="31" y="61"/>
                  </a:cubicBezTo>
                  <a:cubicBezTo>
                    <a:pt x="28" y="61"/>
                    <a:pt x="26" y="60"/>
                    <a:pt x="26" y="58"/>
                  </a:cubicBezTo>
                  <a:cubicBezTo>
                    <a:pt x="22" y="60"/>
                    <a:pt x="18" y="61"/>
                    <a:pt x="13" y="61"/>
                  </a:cubicBezTo>
                  <a:cubicBezTo>
                    <a:pt x="6" y="61"/>
                    <a:pt x="0" y="57"/>
                    <a:pt x="0" y="50"/>
                  </a:cubicBezTo>
                  <a:cubicBezTo>
                    <a:pt x="0" y="38"/>
                    <a:pt x="13" y="35"/>
                    <a:pt x="22" y="35"/>
                  </a:cubicBezTo>
                  <a:cubicBezTo>
                    <a:pt x="24" y="35"/>
                    <a:pt x="26" y="35"/>
                    <a:pt x="28" y="35"/>
                  </a:cubicBezTo>
                  <a:cubicBezTo>
                    <a:pt x="29" y="33"/>
                    <a:pt x="29" y="33"/>
                    <a:pt x="29" y="33"/>
                  </a:cubicBezTo>
                  <a:cubicBezTo>
                    <a:pt x="29" y="29"/>
                    <a:pt x="26" y="28"/>
                    <a:pt x="21" y="28"/>
                  </a:cubicBezTo>
                  <a:cubicBezTo>
                    <a:pt x="18" y="28"/>
                    <a:pt x="16" y="29"/>
                    <a:pt x="13" y="31"/>
                  </a:cubicBezTo>
                  <a:cubicBezTo>
                    <a:pt x="12" y="31"/>
                    <a:pt x="11" y="31"/>
                    <a:pt x="11" y="31"/>
                  </a:cubicBezTo>
                  <a:cubicBezTo>
                    <a:pt x="8" y="31"/>
                    <a:pt x="6" y="29"/>
                    <a:pt x="6" y="27"/>
                  </a:cubicBezTo>
                  <a:cubicBezTo>
                    <a:pt x="6" y="25"/>
                    <a:pt x="7" y="23"/>
                    <a:pt x="9" y="22"/>
                  </a:cubicBezTo>
                  <a:cubicBezTo>
                    <a:pt x="14" y="20"/>
                    <a:pt x="19" y="19"/>
                    <a:pt x="24" y="19"/>
                  </a:cubicBezTo>
                  <a:cubicBezTo>
                    <a:pt x="32" y="19"/>
                    <a:pt x="40" y="22"/>
                    <a:pt x="40" y="31"/>
                  </a:cubicBezTo>
                  <a:cubicBezTo>
                    <a:pt x="40" y="32"/>
                    <a:pt x="39" y="32"/>
                    <a:pt x="39" y="33"/>
                  </a:cubicBezTo>
                  <a:close/>
                  <a:moveTo>
                    <a:pt x="16" y="14"/>
                  </a:moveTo>
                  <a:cubicBezTo>
                    <a:pt x="12" y="14"/>
                    <a:pt x="9" y="11"/>
                    <a:pt x="9" y="7"/>
                  </a:cubicBezTo>
                  <a:cubicBezTo>
                    <a:pt x="9" y="3"/>
                    <a:pt x="12" y="0"/>
                    <a:pt x="16" y="0"/>
                  </a:cubicBezTo>
                  <a:cubicBezTo>
                    <a:pt x="20" y="0"/>
                    <a:pt x="23" y="3"/>
                    <a:pt x="23" y="7"/>
                  </a:cubicBezTo>
                  <a:cubicBezTo>
                    <a:pt x="23" y="11"/>
                    <a:pt x="20" y="14"/>
                    <a:pt x="16" y="14"/>
                  </a:cubicBezTo>
                  <a:close/>
                  <a:moveTo>
                    <a:pt x="27" y="43"/>
                  </a:moveTo>
                  <a:cubicBezTo>
                    <a:pt x="26" y="43"/>
                    <a:pt x="25" y="43"/>
                    <a:pt x="24" y="43"/>
                  </a:cubicBezTo>
                  <a:cubicBezTo>
                    <a:pt x="23" y="43"/>
                    <a:pt x="23" y="43"/>
                    <a:pt x="23" y="43"/>
                  </a:cubicBezTo>
                  <a:cubicBezTo>
                    <a:pt x="19" y="43"/>
                    <a:pt x="12" y="43"/>
                    <a:pt x="12" y="48"/>
                  </a:cubicBezTo>
                  <a:cubicBezTo>
                    <a:pt x="12" y="50"/>
                    <a:pt x="14" y="52"/>
                    <a:pt x="17" y="52"/>
                  </a:cubicBezTo>
                  <a:cubicBezTo>
                    <a:pt x="20" y="52"/>
                    <a:pt x="23" y="51"/>
                    <a:pt x="26" y="49"/>
                  </a:cubicBezTo>
                  <a:cubicBezTo>
                    <a:pt x="27" y="46"/>
                    <a:pt x="27" y="45"/>
                    <a:pt x="27" y="43"/>
                  </a:cubicBezTo>
                  <a:close/>
                  <a:moveTo>
                    <a:pt x="33" y="14"/>
                  </a:moveTo>
                  <a:cubicBezTo>
                    <a:pt x="30" y="14"/>
                    <a:pt x="27" y="11"/>
                    <a:pt x="27" y="7"/>
                  </a:cubicBezTo>
                  <a:cubicBezTo>
                    <a:pt x="27" y="3"/>
                    <a:pt x="30" y="0"/>
                    <a:pt x="33" y="0"/>
                  </a:cubicBezTo>
                  <a:cubicBezTo>
                    <a:pt x="37" y="0"/>
                    <a:pt x="40" y="3"/>
                    <a:pt x="40" y="7"/>
                  </a:cubicBezTo>
                  <a:cubicBezTo>
                    <a:pt x="40" y="11"/>
                    <a:pt x="37" y="14"/>
                    <a:pt x="3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3" name="Freeform 63"/>
            <p:cNvSpPr>
              <a:spLocks/>
            </p:cNvSpPr>
            <p:nvPr userDrawn="1"/>
          </p:nvSpPr>
          <p:spPr bwMode="auto">
            <a:xfrm>
              <a:off x="2115129" y="4978205"/>
              <a:ext cx="81985" cy="87275"/>
            </a:xfrm>
            <a:custGeom>
              <a:avLst/>
              <a:gdLst>
                <a:gd name="T0" fmla="*/ 39 w 39"/>
                <a:gd name="T1" fmla="*/ 15 h 42"/>
                <a:gd name="T2" fmla="*/ 36 w 39"/>
                <a:gd name="T3" fmla="*/ 37 h 42"/>
                <a:gd name="T4" fmla="*/ 30 w 39"/>
                <a:gd name="T5" fmla="*/ 42 h 42"/>
                <a:gd name="T6" fmla="*/ 25 w 39"/>
                <a:gd name="T7" fmla="*/ 37 h 42"/>
                <a:gd name="T8" fmla="*/ 25 w 39"/>
                <a:gd name="T9" fmla="*/ 37 h 42"/>
                <a:gd name="T10" fmla="*/ 28 w 39"/>
                <a:gd name="T11" fmla="*/ 17 h 42"/>
                <a:gd name="T12" fmla="*/ 28 w 39"/>
                <a:gd name="T13" fmla="*/ 16 h 42"/>
                <a:gd name="T14" fmla="*/ 22 w 39"/>
                <a:gd name="T15" fmla="*/ 10 h 42"/>
                <a:gd name="T16" fmla="*/ 13 w 39"/>
                <a:gd name="T17" fmla="*/ 18 h 42"/>
                <a:gd name="T18" fmla="*/ 11 w 39"/>
                <a:gd name="T19" fmla="*/ 37 h 42"/>
                <a:gd name="T20" fmla="*/ 5 w 39"/>
                <a:gd name="T21" fmla="*/ 42 h 42"/>
                <a:gd name="T22" fmla="*/ 0 w 39"/>
                <a:gd name="T23" fmla="*/ 37 h 42"/>
                <a:gd name="T24" fmla="*/ 0 w 39"/>
                <a:gd name="T25" fmla="*/ 37 h 42"/>
                <a:gd name="T26" fmla="*/ 4 w 39"/>
                <a:gd name="T27" fmla="*/ 5 h 42"/>
                <a:gd name="T28" fmla="*/ 10 w 39"/>
                <a:gd name="T29" fmla="*/ 0 h 42"/>
                <a:gd name="T30" fmla="*/ 14 w 39"/>
                <a:gd name="T31" fmla="*/ 4 h 42"/>
                <a:gd name="T32" fmla="*/ 26 w 39"/>
                <a:gd name="T33" fmla="*/ 0 h 42"/>
                <a:gd name="T34" fmla="*/ 39 w 39"/>
                <a:gd name="T35" fmla="*/ 12 h 42"/>
                <a:gd name="T36" fmla="*/ 39 w 39"/>
                <a:gd name="T3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5"/>
                  </a:moveTo>
                  <a:cubicBezTo>
                    <a:pt x="36" y="37"/>
                    <a:pt x="36" y="37"/>
                    <a:pt x="36" y="37"/>
                  </a:cubicBezTo>
                  <a:cubicBezTo>
                    <a:pt x="36" y="40"/>
                    <a:pt x="33" y="42"/>
                    <a:pt x="30" y="42"/>
                  </a:cubicBezTo>
                  <a:cubicBezTo>
                    <a:pt x="27" y="42"/>
                    <a:pt x="25" y="40"/>
                    <a:pt x="25" y="37"/>
                  </a:cubicBezTo>
                  <a:cubicBezTo>
                    <a:pt x="25" y="37"/>
                    <a:pt x="25" y="37"/>
                    <a:pt x="25" y="37"/>
                  </a:cubicBezTo>
                  <a:cubicBezTo>
                    <a:pt x="28" y="17"/>
                    <a:pt x="28" y="17"/>
                    <a:pt x="28" y="17"/>
                  </a:cubicBezTo>
                  <a:cubicBezTo>
                    <a:pt x="28" y="17"/>
                    <a:pt x="28" y="16"/>
                    <a:pt x="28" y="16"/>
                  </a:cubicBezTo>
                  <a:cubicBezTo>
                    <a:pt x="28" y="12"/>
                    <a:pt x="26" y="10"/>
                    <a:pt x="22" y="10"/>
                  </a:cubicBezTo>
                  <a:cubicBezTo>
                    <a:pt x="18" y="10"/>
                    <a:pt x="14" y="13"/>
                    <a:pt x="13" y="18"/>
                  </a:cubicBezTo>
                  <a:cubicBezTo>
                    <a:pt x="11" y="37"/>
                    <a:pt x="11" y="37"/>
                    <a:pt x="11" y="37"/>
                  </a:cubicBezTo>
                  <a:cubicBezTo>
                    <a:pt x="10" y="40"/>
                    <a:pt x="8" y="42"/>
                    <a:pt x="5" y="42"/>
                  </a:cubicBezTo>
                  <a:cubicBezTo>
                    <a:pt x="2" y="42"/>
                    <a:pt x="0" y="40"/>
                    <a:pt x="0" y="37"/>
                  </a:cubicBezTo>
                  <a:cubicBezTo>
                    <a:pt x="0" y="37"/>
                    <a:pt x="0" y="37"/>
                    <a:pt x="0" y="37"/>
                  </a:cubicBezTo>
                  <a:cubicBezTo>
                    <a:pt x="4" y="5"/>
                    <a:pt x="4" y="5"/>
                    <a:pt x="4" y="5"/>
                  </a:cubicBezTo>
                  <a:cubicBezTo>
                    <a:pt x="4" y="3"/>
                    <a:pt x="7" y="0"/>
                    <a:pt x="10" y="0"/>
                  </a:cubicBezTo>
                  <a:cubicBezTo>
                    <a:pt x="12" y="0"/>
                    <a:pt x="14" y="2"/>
                    <a:pt x="14" y="4"/>
                  </a:cubicBezTo>
                  <a:cubicBezTo>
                    <a:pt x="18" y="2"/>
                    <a:pt x="22" y="0"/>
                    <a:pt x="26" y="0"/>
                  </a:cubicBezTo>
                  <a:cubicBezTo>
                    <a:pt x="34" y="0"/>
                    <a:pt x="39" y="4"/>
                    <a:pt x="39" y="12"/>
                  </a:cubicBezTo>
                  <a:cubicBezTo>
                    <a:pt x="39" y="13"/>
                    <a:pt x="39" y="14"/>
                    <a:pt x="3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4" name="Freeform 64"/>
            <p:cNvSpPr>
              <a:spLocks/>
            </p:cNvSpPr>
            <p:nvPr userDrawn="1"/>
          </p:nvSpPr>
          <p:spPr bwMode="auto">
            <a:xfrm>
              <a:off x="2215626" y="4923549"/>
              <a:ext cx="74933" cy="141931"/>
            </a:xfrm>
            <a:custGeom>
              <a:avLst/>
              <a:gdLst>
                <a:gd name="T0" fmla="*/ 34 w 36"/>
                <a:gd name="T1" fmla="*/ 35 h 68"/>
                <a:gd name="T2" fmla="*/ 23 w 36"/>
                <a:gd name="T3" fmla="*/ 44 h 68"/>
                <a:gd name="T4" fmla="*/ 33 w 36"/>
                <a:gd name="T5" fmla="*/ 59 h 68"/>
                <a:gd name="T6" fmla="*/ 33 w 36"/>
                <a:gd name="T7" fmla="*/ 62 h 68"/>
                <a:gd name="T8" fmla="*/ 27 w 36"/>
                <a:gd name="T9" fmla="*/ 68 h 68"/>
                <a:gd name="T10" fmla="*/ 23 w 36"/>
                <a:gd name="T11" fmla="*/ 66 h 68"/>
                <a:gd name="T12" fmla="*/ 14 w 36"/>
                <a:gd name="T13" fmla="*/ 51 h 68"/>
                <a:gd name="T14" fmla="*/ 12 w 36"/>
                <a:gd name="T15" fmla="*/ 53 h 68"/>
                <a:gd name="T16" fmla="*/ 11 w 36"/>
                <a:gd name="T17" fmla="*/ 63 h 68"/>
                <a:gd name="T18" fmla="*/ 5 w 36"/>
                <a:gd name="T19" fmla="*/ 68 h 68"/>
                <a:gd name="T20" fmla="*/ 0 w 36"/>
                <a:gd name="T21" fmla="*/ 64 h 68"/>
                <a:gd name="T22" fmla="*/ 0 w 36"/>
                <a:gd name="T23" fmla="*/ 63 h 68"/>
                <a:gd name="T24" fmla="*/ 7 w 36"/>
                <a:gd name="T25" fmla="*/ 5 h 68"/>
                <a:gd name="T26" fmla="*/ 13 w 36"/>
                <a:gd name="T27" fmla="*/ 0 h 68"/>
                <a:gd name="T28" fmla="*/ 18 w 36"/>
                <a:gd name="T29" fmla="*/ 5 h 68"/>
                <a:gd name="T30" fmla="*/ 14 w 36"/>
                <a:gd name="T31" fmla="*/ 39 h 68"/>
                <a:gd name="T32" fmla="*/ 27 w 36"/>
                <a:gd name="T33" fmla="*/ 27 h 68"/>
                <a:gd name="T34" fmla="*/ 31 w 36"/>
                <a:gd name="T35" fmla="*/ 26 h 68"/>
                <a:gd name="T36" fmla="*/ 36 w 36"/>
                <a:gd name="T37" fmla="*/ 31 h 68"/>
                <a:gd name="T38" fmla="*/ 34 w 36"/>
                <a:gd name="T39"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8">
                  <a:moveTo>
                    <a:pt x="34" y="35"/>
                  </a:moveTo>
                  <a:cubicBezTo>
                    <a:pt x="23" y="44"/>
                    <a:pt x="23" y="44"/>
                    <a:pt x="23" y="44"/>
                  </a:cubicBezTo>
                  <a:cubicBezTo>
                    <a:pt x="33" y="59"/>
                    <a:pt x="33" y="59"/>
                    <a:pt x="33" y="59"/>
                  </a:cubicBezTo>
                  <a:cubicBezTo>
                    <a:pt x="33" y="60"/>
                    <a:pt x="33" y="61"/>
                    <a:pt x="33" y="62"/>
                  </a:cubicBezTo>
                  <a:cubicBezTo>
                    <a:pt x="33" y="66"/>
                    <a:pt x="31" y="68"/>
                    <a:pt x="27" y="68"/>
                  </a:cubicBezTo>
                  <a:cubicBezTo>
                    <a:pt x="26" y="68"/>
                    <a:pt x="24" y="67"/>
                    <a:pt x="23" y="66"/>
                  </a:cubicBezTo>
                  <a:cubicBezTo>
                    <a:pt x="20" y="61"/>
                    <a:pt x="17" y="57"/>
                    <a:pt x="14" y="51"/>
                  </a:cubicBezTo>
                  <a:cubicBezTo>
                    <a:pt x="12" y="53"/>
                    <a:pt x="12" y="53"/>
                    <a:pt x="12" y="53"/>
                  </a:cubicBezTo>
                  <a:cubicBezTo>
                    <a:pt x="12" y="56"/>
                    <a:pt x="11" y="60"/>
                    <a:pt x="11" y="63"/>
                  </a:cubicBezTo>
                  <a:cubicBezTo>
                    <a:pt x="10" y="66"/>
                    <a:pt x="8" y="68"/>
                    <a:pt x="5" y="68"/>
                  </a:cubicBezTo>
                  <a:cubicBezTo>
                    <a:pt x="2" y="68"/>
                    <a:pt x="0" y="66"/>
                    <a:pt x="0" y="64"/>
                  </a:cubicBezTo>
                  <a:cubicBezTo>
                    <a:pt x="0" y="63"/>
                    <a:pt x="0" y="63"/>
                    <a:pt x="0" y="63"/>
                  </a:cubicBezTo>
                  <a:cubicBezTo>
                    <a:pt x="7" y="5"/>
                    <a:pt x="7" y="5"/>
                    <a:pt x="7" y="5"/>
                  </a:cubicBezTo>
                  <a:cubicBezTo>
                    <a:pt x="7" y="2"/>
                    <a:pt x="10" y="0"/>
                    <a:pt x="13" y="0"/>
                  </a:cubicBezTo>
                  <a:cubicBezTo>
                    <a:pt x="16" y="0"/>
                    <a:pt x="18" y="2"/>
                    <a:pt x="18" y="5"/>
                  </a:cubicBezTo>
                  <a:cubicBezTo>
                    <a:pt x="18" y="5"/>
                    <a:pt x="18" y="5"/>
                    <a:pt x="14" y="39"/>
                  </a:cubicBezTo>
                  <a:cubicBezTo>
                    <a:pt x="27" y="27"/>
                    <a:pt x="27" y="27"/>
                    <a:pt x="27" y="27"/>
                  </a:cubicBezTo>
                  <a:cubicBezTo>
                    <a:pt x="28" y="27"/>
                    <a:pt x="30" y="26"/>
                    <a:pt x="31" y="26"/>
                  </a:cubicBezTo>
                  <a:cubicBezTo>
                    <a:pt x="34" y="26"/>
                    <a:pt x="36" y="28"/>
                    <a:pt x="36" y="31"/>
                  </a:cubicBezTo>
                  <a:cubicBezTo>
                    <a:pt x="36" y="32"/>
                    <a:pt x="35" y="34"/>
                    <a:pt x="3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5" name="Freeform 65"/>
            <p:cNvSpPr>
              <a:spLocks/>
            </p:cNvSpPr>
            <p:nvPr userDrawn="1"/>
          </p:nvSpPr>
          <p:spPr bwMode="auto">
            <a:xfrm>
              <a:off x="2293204" y="4978205"/>
              <a:ext cx="72288" cy="89919"/>
            </a:xfrm>
            <a:custGeom>
              <a:avLst/>
              <a:gdLst>
                <a:gd name="T0" fmla="*/ 30 w 35"/>
                <a:gd name="T1" fmla="*/ 12 h 43"/>
                <a:gd name="T2" fmla="*/ 27 w 35"/>
                <a:gd name="T3" fmla="*/ 11 h 43"/>
                <a:gd name="T4" fmla="*/ 20 w 35"/>
                <a:gd name="T5" fmla="*/ 9 h 43"/>
                <a:gd name="T6" fmla="*/ 15 w 35"/>
                <a:gd name="T7" fmla="*/ 12 h 43"/>
                <a:gd name="T8" fmla="*/ 19 w 35"/>
                <a:gd name="T9" fmla="*/ 15 h 43"/>
                <a:gd name="T10" fmla="*/ 19 w 35"/>
                <a:gd name="T11" fmla="*/ 15 h 43"/>
                <a:gd name="T12" fmla="*/ 20 w 35"/>
                <a:gd name="T13" fmla="*/ 16 h 43"/>
                <a:gd name="T14" fmla="*/ 33 w 35"/>
                <a:gd name="T15" fmla="*/ 28 h 43"/>
                <a:gd name="T16" fmla="*/ 15 w 35"/>
                <a:gd name="T17" fmla="*/ 43 h 43"/>
                <a:gd name="T18" fmla="*/ 2 w 35"/>
                <a:gd name="T19" fmla="*/ 39 h 43"/>
                <a:gd name="T20" fmla="*/ 0 w 35"/>
                <a:gd name="T21" fmla="*/ 35 h 43"/>
                <a:gd name="T22" fmla="*/ 6 w 35"/>
                <a:gd name="T23" fmla="*/ 30 h 43"/>
                <a:gd name="T24" fmla="*/ 8 w 35"/>
                <a:gd name="T25" fmla="*/ 30 h 43"/>
                <a:gd name="T26" fmla="*/ 16 w 35"/>
                <a:gd name="T27" fmla="*/ 33 h 43"/>
                <a:gd name="T28" fmla="*/ 22 w 35"/>
                <a:gd name="T29" fmla="*/ 30 h 43"/>
                <a:gd name="T30" fmla="*/ 15 w 35"/>
                <a:gd name="T31" fmla="*/ 25 h 43"/>
                <a:gd name="T32" fmla="*/ 4 w 35"/>
                <a:gd name="T33" fmla="*/ 14 h 43"/>
                <a:gd name="T34" fmla="*/ 20 w 35"/>
                <a:gd name="T35" fmla="*/ 0 h 43"/>
                <a:gd name="T36" fmla="*/ 35 w 35"/>
                <a:gd name="T37" fmla="*/ 6 h 43"/>
                <a:gd name="T38" fmla="*/ 30 w 35"/>
                <a:gd name="T39"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3">
                  <a:moveTo>
                    <a:pt x="30" y="12"/>
                  </a:moveTo>
                  <a:cubicBezTo>
                    <a:pt x="29" y="12"/>
                    <a:pt x="28" y="11"/>
                    <a:pt x="27" y="11"/>
                  </a:cubicBezTo>
                  <a:cubicBezTo>
                    <a:pt x="25" y="10"/>
                    <a:pt x="22" y="9"/>
                    <a:pt x="20" y="9"/>
                  </a:cubicBezTo>
                  <a:cubicBezTo>
                    <a:pt x="18" y="9"/>
                    <a:pt x="15" y="10"/>
                    <a:pt x="15" y="12"/>
                  </a:cubicBezTo>
                  <a:cubicBezTo>
                    <a:pt x="15" y="14"/>
                    <a:pt x="17" y="14"/>
                    <a:pt x="19" y="15"/>
                  </a:cubicBezTo>
                  <a:cubicBezTo>
                    <a:pt x="19" y="15"/>
                    <a:pt x="19" y="15"/>
                    <a:pt x="19" y="15"/>
                  </a:cubicBezTo>
                  <a:cubicBezTo>
                    <a:pt x="20" y="16"/>
                    <a:pt x="20" y="16"/>
                    <a:pt x="20" y="16"/>
                  </a:cubicBezTo>
                  <a:cubicBezTo>
                    <a:pt x="26" y="18"/>
                    <a:pt x="33" y="21"/>
                    <a:pt x="33" y="28"/>
                  </a:cubicBezTo>
                  <a:cubicBezTo>
                    <a:pt x="33" y="38"/>
                    <a:pt x="24" y="43"/>
                    <a:pt x="15" y="43"/>
                  </a:cubicBezTo>
                  <a:cubicBezTo>
                    <a:pt x="11" y="43"/>
                    <a:pt x="6" y="41"/>
                    <a:pt x="2" y="39"/>
                  </a:cubicBezTo>
                  <a:cubicBezTo>
                    <a:pt x="1" y="38"/>
                    <a:pt x="0" y="37"/>
                    <a:pt x="0" y="35"/>
                  </a:cubicBezTo>
                  <a:cubicBezTo>
                    <a:pt x="0" y="32"/>
                    <a:pt x="3" y="30"/>
                    <a:pt x="6" y="30"/>
                  </a:cubicBezTo>
                  <a:cubicBezTo>
                    <a:pt x="6" y="30"/>
                    <a:pt x="7" y="30"/>
                    <a:pt x="8" y="30"/>
                  </a:cubicBezTo>
                  <a:cubicBezTo>
                    <a:pt x="10" y="32"/>
                    <a:pt x="13" y="33"/>
                    <a:pt x="16" y="33"/>
                  </a:cubicBezTo>
                  <a:cubicBezTo>
                    <a:pt x="19" y="33"/>
                    <a:pt x="22" y="33"/>
                    <a:pt x="22" y="30"/>
                  </a:cubicBezTo>
                  <a:cubicBezTo>
                    <a:pt x="22" y="27"/>
                    <a:pt x="19" y="26"/>
                    <a:pt x="15" y="25"/>
                  </a:cubicBezTo>
                  <a:cubicBezTo>
                    <a:pt x="10" y="23"/>
                    <a:pt x="4" y="21"/>
                    <a:pt x="4" y="14"/>
                  </a:cubicBezTo>
                  <a:cubicBezTo>
                    <a:pt x="4" y="5"/>
                    <a:pt x="12" y="0"/>
                    <a:pt x="20" y="0"/>
                  </a:cubicBezTo>
                  <a:cubicBezTo>
                    <a:pt x="24" y="0"/>
                    <a:pt x="35" y="1"/>
                    <a:pt x="35" y="6"/>
                  </a:cubicBezTo>
                  <a:cubicBezTo>
                    <a:pt x="35" y="9"/>
                    <a:pt x="32"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6" name="Freeform 66"/>
            <p:cNvSpPr>
              <a:spLocks noEditPoints="1"/>
            </p:cNvSpPr>
            <p:nvPr userDrawn="1"/>
          </p:nvSpPr>
          <p:spPr bwMode="auto">
            <a:xfrm>
              <a:off x="2376070" y="4978205"/>
              <a:ext cx="81985" cy="87275"/>
            </a:xfrm>
            <a:custGeom>
              <a:avLst/>
              <a:gdLst>
                <a:gd name="T0" fmla="*/ 39 w 39"/>
                <a:gd name="T1" fmla="*/ 14 h 42"/>
                <a:gd name="T2" fmla="*/ 36 w 39"/>
                <a:gd name="T3" fmla="*/ 37 h 42"/>
                <a:gd name="T4" fmla="*/ 30 w 39"/>
                <a:gd name="T5" fmla="*/ 42 h 42"/>
                <a:gd name="T6" fmla="*/ 26 w 39"/>
                <a:gd name="T7" fmla="*/ 39 h 42"/>
                <a:gd name="T8" fmla="*/ 13 w 39"/>
                <a:gd name="T9" fmla="*/ 42 h 42"/>
                <a:gd name="T10" fmla="*/ 0 w 39"/>
                <a:gd name="T11" fmla="*/ 31 h 42"/>
                <a:gd name="T12" fmla="*/ 22 w 39"/>
                <a:gd name="T13" fmla="*/ 16 h 42"/>
                <a:gd name="T14" fmla="*/ 28 w 39"/>
                <a:gd name="T15" fmla="*/ 16 h 42"/>
                <a:gd name="T16" fmla="*/ 28 w 39"/>
                <a:gd name="T17" fmla="*/ 14 h 42"/>
                <a:gd name="T18" fmla="*/ 21 w 39"/>
                <a:gd name="T19" fmla="*/ 9 h 42"/>
                <a:gd name="T20" fmla="*/ 13 w 39"/>
                <a:gd name="T21" fmla="*/ 12 h 42"/>
                <a:gd name="T22" fmla="*/ 11 w 39"/>
                <a:gd name="T23" fmla="*/ 12 h 42"/>
                <a:gd name="T24" fmla="*/ 6 w 39"/>
                <a:gd name="T25" fmla="*/ 8 h 42"/>
                <a:gd name="T26" fmla="*/ 9 w 39"/>
                <a:gd name="T27" fmla="*/ 3 h 42"/>
                <a:gd name="T28" fmla="*/ 24 w 39"/>
                <a:gd name="T29" fmla="*/ 0 h 42"/>
                <a:gd name="T30" fmla="*/ 39 w 39"/>
                <a:gd name="T31" fmla="*/ 12 h 42"/>
                <a:gd name="T32" fmla="*/ 39 w 39"/>
                <a:gd name="T33" fmla="*/ 14 h 42"/>
                <a:gd name="T34" fmla="*/ 27 w 39"/>
                <a:gd name="T35" fmla="*/ 24 h 42"/>
                <a:gd name="T36" fmla="*/ 24 w 39"/>
                <a:gd name="T37" fmla="*/ 24 h 42"/>
                <a:gd name="T38" fmla="*/ 23 w 39"/>
                <a:gd name="T39" fmla="*/ 24 h 42"/>
                <a:gd name="T40" fmla="*/ 11 w 39"/>
                <a:gd name="T41" fmla="*/ 29 h 42"/>
                <a:gd name="T42" fmla="*/ 16 w 39"/>
                <a:gd name="T43" fmla="*/ 33 h 42"/>
                <a:gd name="T44" fmla="*/ 26 w 39"/>
                <a:gd name="T45" fmla="*/ 30 h 42"/>
                <a:gd name="T46" fmla="*/ 27 w 39"/>
                <a:gd name="T4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6" y="40"/>
                    <a:pt x="33" y="42"/>
                    <a:pt x="30" y="42"/>
                  </a:cubicBezTo>
                  <a:cubicBezTo>
                    <a:pt x="28" y="42"/>
                    <a:pt x="26" y="41"/>
                    <a:pt x="26" y="39"/>
                  </a:cubicBezTo>
                  <a:cubicBezTo>
                    <a:pt x="22" y="41"/>
                    <a:pt x="18" y="42"/>
                    <a:pt x="13" y="42"/>
                  </a:cubicBezTo>
                  <a:cubicBezTo>
                    <a:pt x="6" y="42"/>
                    <a:pt x="0" y="38"/>
                    <a:pt x="0" y="31"/>
                  </a:cubicBezTo>
                  <a:cubicBezTo>
                    <a:pt x="0" y="19"/>
                    <a:pt x="13" y="16"/>
                    <a:pt x="22" y="16"/>
                  </a:cubicBezTo>
                  <a:cubicBezTo>
                    <a:pt x="24" y="16"/>
                    <a:pt x="26" y="16"/>
                    <a:pt x="28" y="16"/>
                  </a:cubicBezTo>
                  <a:cubicBezTo>
                    <a:pt x="28" y="14"/>
                    <a:pt x="28" y="14"/>
                    <a:pt x="28" y="14"/>
                  </a:cubicBezTo>
                  <a:cubicBezTo>
                    <a:pt x="28" y="10"/>
                    <a:pt x="26" y="9"/>
                    <a:pt x="21" y="9"/>
                  </a:cubicBezTo>
                  <a:cubicBezTo>
                    <a:pt x="18" y="9"/>
                    <a:pt x="16" y="10"/>
                    <a:pt x="13" y="12"/>
                  </a:cubicBezTo>
                  <a:cubicBezTo>
                    <a:pt x="12" y="12"/>
                    <a:pt x="11" y="12"/>
                    <a:pt x="11" y="12"/>
                  </a:cubicBezTo>
                  <a:cubicBezTo>
                    <a:pt x="8" y="12"/>
                    <a:pt x="6" y="10"/>
                    <a:pt x="6" y="8"/>
                  </a:cubicBezTo>
                  <a:cubicBezTo>
                    <a:pt x="6" y="6"/>
                    <a:pt x="7" y="4"/>
                    <a:pt x="9" y="3"/>
                  </a:cubicBezTo>
                  <a:cubicBezTo>
                    <a:pt x="14" y="1"/>
                    <a:pt x="19" y="0"/>
                    <a:pt x="24" y="0"/>
                  </a:cubicBezTo>
                  <a:cubicBezTo>
                    <a:pt x="32" y="0"/>
                    <a:pt x="39" y="3"/>
                    <a:pt x="39" y="12"/>
                  </a:cubicBezTo>
                  <a:cubicBezTo>
                    <a:pt x="39" y="13"/>
                    <a:pt x="39" y="13"/>
                    <a:pt x="39" y="14"/>
                  </a:cubicBezTo>
                  <a:close/>
                  <a:moveTo>
                    <a:pt x="27" y="24"/>
                  </a:moveTo>
                  <a:cubicBezTo>
                    <a:pt x="26" y="24"/>
                    <a:pt x="25" y="24"/>
                    <a:pt x="24" y="24"/>
                  </a:cubicBezTo>
                  <a:cubicBezTo>
                    <a:pt x="23" y="24"/>
                    <a:pt x="23" y="24"/>
                    <a:pt x="23" y="24"/>
                  </a:cubicBezTo>
                  <a:cubicBezTo>
                    <a:pt x="19" y="24"/>
                    <a:pt x="11" y="24"/>
                    <a:pt x="11" y="29"/>
                  </a:cubicBezTo>
                  <a:cubicBezTo>
                    <a:pt x="11" y="31"/>
                    <a:pt x="14" y="33"/>
                    <a:pt x="16" y="33"/>
                  </a:cubicBezTo>
                  <a:cubicBezTo>
                    <a:pt x="20" y="33"/>
                    <a:pt x="23" y="32"/>
                    <a:pt x="26" y="30"/>
                  </a:cubicBezTo>
                  <a:cubicBezTo>
                    <a:pt x="26" y="27"/>
                    <a:pt x="27"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7" name="Freeform 67"/>
            <p:cNvSpPr>
              <a:spLocks/>
            </p:cNvSpPr>
            <p:nvPr userDrawn="1"/>
          </p:nvSpPr>
          <p:spPr bwMode="auto">
            <a:xfrm>
              <a:off x="2476568" y="4978205"/>
              <a:ext cx="133116" cy="87275"/>
            </a:xfrm>
            <a:custGeom>
              <a:avLst/>
              <a:gdLst>
                <a:gd name="T0" fmla="*/ 64 w 64"/>
                <a:gd name="T1" fmla="*/ 15 h 42"/>
                <a:gd name="T2" fmla="*/ 61 w 64"/>
                <a:gd name="T3" fmla="*/ 37 h 42"/>
                <a:gd name="T4" fmla="*/ 55 w 64"/>
                <a:gd name="T5" fmla="*/ 42 h 42"/>
                <a:gd name="T6" fmla="*/ 50 w 64"/>
                <a:gd name="T7" fmla="*/ 38 h 42"/>
                <a:gd name="T8" fmla="*/ 50 w 64"/>
                <a:gd name="T9" fmla="*/ 37 h 42"/>
                <a:gd name="T10" fmla="*/ 52 w 64"/>
                <a:gd name="T11" fmla="*/ 16 h 42"/>
                <a:gd name="T12" fmla="*/ 53 w 64"/>
                <a:gd name="T13" fmla="*/ 15 h 42"/>
                <a:gd name="T14" fmla="*/ 47 w 64"/>
                <a:gd name="T15" fmla="*/ 10 h 42"/>
                <a:gd name="T16" fmla="*/ 38 w 64"/>
                <a:gd name="T17" fmla="*/ 18 h 42"/>
                <a:gd name="T18" fmla="*/ 35 w 64"/>
                <a:gd name="T19" fmla="*/ 37 h 42"/>
                <a:gd name="T20" fmla="*/ 30 w 64"/>
                <a:gd name="T21" fmla="*/ 42 h 42"/>
                <a:gd name="T22" fmla="*/ 25 w 64"/>
                <a:gd name="T23" fmla="*/ 38 h 42"/>
                <a:gd name="T24" fmla="*/ 25 w 64"/>
                <a:gd name="T25" fmla="*/ 37 h 42"/>
                <a:gd name="T26" fmla="*/ 28 w 64"/>
                <a:gd name="T27" fmla="*/ 17 h 42"/>
                <a:gd name="T28" fmla="*/ 28 w 64"/>
                <a:gd name="T29" fmla="*/ 15 h 42"/>
                <a:gd name="T30" fmla="*/ 23 w 64"/>
                <a:gd name="T31" fmla="*/ 10 h 42"/>
                <a:gd name="T32" fmla="*/ 13 w 64"/>
                <a:gd name="T33" fmla="*/ 19 h 42"/>
                <a:gd name="T34" fmla="*/ 11 w 64"/>
                <a:gd name="T35" fmla="*/ 37 h 42"/>
                <a:gd name="T36" fmla="*/ 5 w 64"/>
                <a:gd name="T37" fmla="*/ 42 h 42"/>
                <a:gd name="T38" fmla="*/ 0 w 64"/>
                <a:gd name="T39" fmla="*/ 37 h 42"/>
                <a:gd name="T40" fmla="*/ 0 w 64"/>
                <a:gd name="T41" fmla="*/ 37 h 42"/>
                <a:gd name="T42" fmla="*/ 4 w 64"/>
                <a:gd name="T43" fmla="*/ 5 h 42"/>
                <a:gd name="T44" fmla="*/ 10 w 64"/>
                <a:gd name="T45" fmla="*/ 0 h 42"/>
                <a:gd name="T46" fmla="*/ 15 w 64"/>
                <a:gd name="T47" fmla="*/ 4 h 42"/>
                <a:gd name="T48" fmla="*/ 27 w 64"/>
                <a:gd name="T49" fmla="*/ 0 h 42"/>
                <a:gd name="T50" fmla="*/ 37 w 64"/>
                <a:gd name="T51" fmla="*/ 5 h 42"/>
                <a:gd name="T52" fmla="*/ 51 w 64"/>
                <a:gd name="T53" fmla="*/ 0 h 42"/>
                <a:gd name="T54" fmla="*/ 64 w 64"/>
                <a:gd name="T55" fmla="*/ 12 h 42"/>
                <a:gd name="T56" fmla="*/ 64 w 64"/>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42">
                  <a:moveTo>
                    <a:pt x="64" y="15"/>
                  </a:moveTo>
                  <a:cubicBezTo>
                    <a:pt x="61" y="37"/>
                    <a:pt x="61" y="37"/>
                    <a:pt x="61" y="37"/>
                  </a:cubicBezTo>
                  <a:cubicBezTo>
                    <a:pt x="60" y="40"/>
                    <a:pt x="58" y="42"/>
                    <a:pt x="55" y="42"/>
                  </a:cubicBezTo>
                  <a:cubicBezTo>
                    <a:pt x="52" y="42"/>
                    <a:pt x="50" y="40"/>
                    <a:pt x="50" y="38"/>
                  </a:cubicBezTo>
                  <a:cubicBezTo>
                    <a:pt x="50" y="37"/>
                    <a:pt x="50" y="37"/>
                    <a:pt x="50" y="37"/>
                  </a:cubicBezTo>
                  <a:cubicBezTo>
                    <a:pt x="52" y="16"/>
                    <a:pt x="52" y="16"/>
                    <a:pt x="52" y="16"/>
                  </a:cubicBezTo>
                  <a:cubicBezTo>
                    <a:pt x="53" y="16"/>
                    <a:pt x="53" y="16"/>
                    <a:pt x="53" y="15"/>
                  </a:cubicBezTo>
                  <a:cubicBezTo>
                    <a:pt x="53" y="12"/>
                    <a:pt x="50" y="10"/>
                    <a:pt x="47" y="10"/>
                  </a:cubicBezTo>
                  <a:cubicBezTo>
                    <a:pt x="42" y="10"/>
                    <a:pt x="39" y="14"/>
                    <a:pt x="38" y="18"/>
                  </a:cubicBezTo>
                  <a:cubicBezTo>
                    <a:pt x="35" y="37"/>
                    <a:pt x="35" y="37"/>
                    <a:pt x="35" y="37"/>
                  </a:cubicBezTo>
                  <a:cubicBezTo>
                    <a:pt x="35" y="40"/>
                    <a:pt x="33" y="42"/>
                    <a:pt x="30" y="42"/>
                  </a:cubicBezTo>
                  <a:cubicBezTo>
                    <a:pt x="27" y="42"/>
                    <a:pt x="25" y="40"/>
                    <a:pt x="25" y="38"/>
                  </a:cubicBezTo>
                  <a:cubicBezTo>
                    <a:pt x="25" y="37"/>
                    <a:pt x="25" y="37"/>
                    <a:pt x="25" y="37"/>
                  </a:cubicBezTo>
                  <a:cubicBezTo>
                    <a:pt x="28" y="17"/>
                    <a:pt x="28" y="17"/>
                    <a:pt x="28" y="17"/>
                  </a:cubicBezTo>
                  <a:cubicBezTo>
                    <a:pt x="28" y="17"/>
                    <a:pt x="28" y="16"/>
                    <a:pt x="28" y="15"/>
                  </a:cubicBezTo>
                  <a:cubicBezTo>
                    <a:pt x="28" y="12"/>
                    <a:pt x="26" y="10"/>
                    <a:pt x="23" y="10"/>
                  </a:cubicBezTo>
                  <a:cubicBezTo>
                    <a:pt x="17" y="10"/>
                    <a:pt x="14" y="13"/>
                    <a:pt x="13" y="19"/>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5" y="2"/>
                    <a:pt x="7" y="0"/>
                    <a:pt x="10" y="0"/>
                  </a:cubicBezTo>
                  <a:cubicBezTo>
                    <a:pt x="12" y="0"/>
                    <a:pt x="14" y="2"/>
                    <a:pt x="15" y="4"/>
                  </a:cubicBezTo>
                  <a:cubicBezTo>
                    <a:pt x="18" y="2"/>
                    <a:pt x="23" y="0"/>
                    <a:pt x="27" y="0"/>
                  </a:cubicBezTo>
                  <a:cubicBezTo>
                    <a:pt x="31" y="0"/>
                    <a:pt x="35" y="2"/>
                    <a:pt x="37" y="5"/>
                  </a:cubicBezTo>
                  <a:cubicBezTo>
                    <a:pt x="40" y="2"/>
                    <a:pt x="46" y="0"/>
                    <a:pt x="51" y="0"/>
                  </a:cubicBezTo>
                  <a:cubicBezTo>
                    <a:pt x="58" y="0"/>
                    <a:pt x="64" y="4"/>
                    <a:pt x="64" y="12"/>
                  </a:cubicBezTo>
                  <a:cubicBezTo>
                    <a:pt x="64" y="13"/>
                    <a:pt x="64" y="14"/>
                    <a:pt x="6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8" name="Freeform 68"/>
            <p:cNvSpPr>
              <a:spLocks/>
            </p:cNvSpPr>
            <p:nvPr userDrawn="1"/>
          </p:nvSpPr>
          <p:spPr bwMode="auto">
            <a:xfrm>
              <a:off x="2629077" y="4978205"/>
              <a:ext cx="131352" cy="87275"/>
            </a:xfrm>
            <a:custGeom>
              <a:avLst/>
              <a:gdLst>
                <a:gd name="T0" fmla="*/ 63 w 63"/>
                <a:gd name="T1" fmla="*/ 15 h 42"/>
                <a:gd name="T2" fmla="*/ 60 w 63"/>
                <a:gd name="T3" fmla="*/ 37 h 42"/>
                <a:gd name="T4" fmla="*/ 54 w 63"/>
                <a:gd name="T5" fmla="*/ 42 h 42"/>
                <a:gd name="T6" fmla="*/ 49 w 63"/>
                <a:gd name="T7" fmla="*/ 38 h 42"/>
                <a:gd name="T8" fmla="*/ 49 w 63"/>
                <a:gd name="T9" fmla="*/ 37 h 42"/>
                <a:gd name="T10" fmla="*/ 52 w 63"/>
                <a:gd name="T11" fmla="*/ 16 h 42"/>
                <a:gd name="T12" fmla="*/ 52 w 63"/>
                <a:gd name="T13" fmla="*/ 15 h 42"/>
                <a:gd name="T14" fmla="*/ 46 w 63"/>
                <a:gd name="T15" fmla="*/ 10 h 42"/>
                <a:gd name="T16" fmla="*/ 37 w 63"/>
                <a:gd name="T17" fmla="*/ 18 h 42"/>
                <a:gd name="T18" fmla="*/ 35 w 63"/>
                <a:gd name="T19" fmla="*/ 37 h 42"/>
                <a:gd name="T20" fmla="*/ 29 w 63"/>
                <a:gd name="T21" fmla="*/ 42 h 42"/>
                <a:gd name="T22" fmla="*/ 25 w 63"/>
                <a:gd name="T23" fmla="*/ 38 h 42"/>
                <a:gd name="T24" fmla="*/ 25 w 63"/>
                <a:gd name="T25" fmla="*/ 37 h 42"/>
                <a:gd name="T26" fmla="*/ 27 w 63"/>
                <a:gd name="T27" fmla="*/ 17 h 42"/>
                <a:gd name="T28" fmla="*/ 27 w 63"/>
                <a:gd name="T29" fmla="*/ 15 h 42"/>
                <a:gd name="T30" fmla="*/ 22 w 63"/>
                <a:gd name="T31" fmla="*/ 10 h 42"/>
                <a:gd name="T32" fmla="*/ 13 w 63"/>
                <a:gd name="T33" fmla="*/ 19 h 42"/>
                <a:gd name="T34" fmla="*/ 11 w 63"/>
                <a:gd name="T35" fmla="*/ 37 h 42"/>
                <a:gd name="T36" fmla="*/ 4 w 63"/>
                <a:gd name="T37" fmla="*/ 42 h 42"/>
                <a:gd name="T38" fmla="*/ 0 w 63"/>
                <a:gd name="T39" fmla="*/ 37 h 42"/>
                <a:gd name="T40" fmla="*/ 0 w 63"/>
                <a:gd name="T41" fmla="*/ 37 h 42"/>
                <a:gd name="T42" fmla="*/ 3 w 63"/>
                <a:gd name="T43" fmla="*/ 5 h 42"/>
                <a:gd name="T44" fmla="*/ 9 w 63"/>
                <a:gd name="T45" fmla="*/ 0 h 42"/>
                <a:gd name="T46" fmla="*/ 14 w 63"/>
                <a:gd name="T47" fmla="*/ 4 h 42"/>
                <a:gd name="T48" fmla="*/ 26 w 63"/>
                <a:gd name="T49" fmla="*/ 0 h 42"/>
                <a:gd name="T50" fmla="*/ 36 w 63"/>
                <a:gd name="T51" fmla="*/ 5 h 42"/>
                <a:gd name="T52" fmla="*/ 50 w 63"/>
                <a:gd name="T53" fmla="*/ 0 h 42"/>
                <a:gd name="T54" fmla="*/ 63 w 63"/>
                <a:gd name="T55" fmla="*/ 12 h 42"/>
                <a:gd name="T56" fmla="*/ 63 w 63"/>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 h="42">
                  <a:moveTo>
                    <a:pt x="63" y="15"/>
                  </a:moveTo>
                  <a:cubicBezTo>
                    <a:pt x="60" y="37"/>
                    <a:pt x="60" y="37"/>
                    <a:pt x="60" y="37"/>
                  </a:cubicBezTo>
                  <a:cubicBezTo>
                    <a:pt x="60" y="40"/>
                    <a:pt x="57" y="42"/>
                    <a:pt x="54" y="42"/>
                  </a:cubicBezTo>
                  <a:cubicBezTo>
                    <a:pt x="52" y="42"/>
                    <a:pt x="49" y="40"/>
                    <a:pt x="49" y="38"/>
                  </a:cubicBezTo>
                  <a:cubicBezTo>
                    <a:pt x="49" y="37"/>
                    <a:pt x="49" y="37"/>
                    <a:pt x="49" y="37"/>
                  </a:cubicBezTo>
                  <a:cubicBezTo>
                    <a:pt x="52" y="16"/>
                    <a:pt x="52" y="16"/>
                    <a:pt x="52" y="16"/>
                  </a:cubicBezTo>
                  <a:cubicBezTo>
                    <a:pt x="52" y="16"/>
                    <a:pt x="52" y="16"/>
                    <a:pt x="52" y="15"/>
                  </a:cubicBezTo>
                  <a:cubicBezTo>
                    <a:pt x="52" y="12"/>
                    <a:pt x="49" y="10"/>
                    <a:pt x="46" y="10"/>
                  </a:cubicBezTo>
                  <a:cubicBezTo>
                    <a:pt x="41" y="10"/>
                    <a:pt x="38" y="14"/>
                    <a:pt x="37" y="18"/>
                  </a:cubicBezTo>
                  <a:cubicBezTo>
                    <a:pt x="35" y="37"/>
                    <a:pt x="35" y="37"/>
                    <a:pt x="35" y="37"/>
                  </a:cubicBezTo>
                  <a:cubicBezTo>
                    <a:pt x="35" y="40"/>
                    <a:pt x="32" y="42"/>
                    <a:pt x="29" y="42"/>
                  </a:cubicBezTo>
                  <a:cubicBezTo>
                    <a:pt x="27" y="42"/>
                    <a:pt x="25" y="40"/>
                    <a:pt x="25" y="38"/>
                  </a:cubicBezTo>
                  <a:cubicBezTo>
                    <a:pt x="25" y="37"/>
                    <a:pt x="25" y="37"/>
                    <a:pt x="25" y="37"/>
                  </a:cubicBezTo>
                  <a:cubicBezTo>
                    <a:pt x="27" y="17"/>
                    <a:pt x="27" y="17"/>
                    <a:pt x="27" y="17"/>
                  </a:cubicBezTo>
                  <a:cubicBezTo>
                    <a:pt x="27" y="17"/>
                    <a:pt x="27" y="16"/>
                    <a:pt x="27" y="15"/>
                  </a:cubicBezTo>
                  <a:cubicBezTo>
                    <a:pt x="27" y="12"/>
                    <a:pt x="25" y="10"/>
                    <a:pt x="22" y="10"/>
                  </a:cubicBezTo>
                  <a:cubicBezTo>
                    <a:pt x="17" y="10"/>
                    <a:pt x="13" y="13"/>
                    <a:pt x="13" y="19"/>
                  </a:cubicBezTo>
                  <a:cubicBezTo>
                    <a:pt x="11" y="37"/>
                    <a:pt x="11" y="37"/>
                    <a:pt x="11" y="37"/>
                  </a:cubicBezTo>
                  <a:cubicBezTo>
                    <a:pt x="10" y="40"/>
                    <a:pt x="8" y="42"/>
                    <a:pt x="4" y="42"/>
                  </a:cubicBezTo>
                  <a:cubicBezTo>
                    <a:pt x="2" y="42"/>
                    <a:pt x="0" y="40"/>
                    <a:pt x="0" y="37"/>
                  </a:cubicBezTo>
                  <a:cubicBezTo>
                    <a:pt x="0" y="37"/>
                    <a:pt x="0" y="37"/>
                    <a:pt x="0" y="37"/>
                  </a:cubicBezTo>
                  <a:cubicBezTo>
                    <a:pt x="3" y="5"/>
                    <a:pt x="3" y="5"/>
                    <a:pt x="3" y="5"/>
                  </a:cubicBezTo>
                  <a:cubicBezTo>
                    <a:pt x="4" y="2"/>
                    <a:pt x="6" y="0"/>
                    <a:pt x="9" y="0"/>
                  </a:cubicBezTo>
                  <a:cubicBezTo>
                    <a:pt x="12" y="0"/>
                    <a:pt x="14" y="2"/>
                    <a:pt x="14" y="4"/>
                  </a:cubicBezTo>
                  <a:cubicBezTo>
                    <a:pt x="18" y="2"/>
                    <a:pt x="22" y="0"/>
                    <a:pt x="26" y="0"/>
                  </a:cubicBezTo>
                  <a:cubicBezTo>
                    <a:pt x="30" y="0"/>
                    <a:pt x="34" y="2"/>
                    <a:pt x="36" y="5"/>
                  </a:cubicBezTo>
                  <a:cubicBezTo>
                    <a:pt x="40" y="2"/>
                    <a:pt x="45" y="0"/>
                    <a:pt x="50" y="0"/>
                  </a:cubicBezTo>
                  <a:cubicBezTo>
                    <a:pt x="58" y="0"/>
                    <a:pt x="63" y="4"/>
                    <a:pt x="63" y="12"/>
                  </a:cubicBezTo>
                  <a:cubicBezTo>
                    <a:pt x="63" y="13"/>
                    <a:pt x="63" y="14"/>
                    <a:pt x="6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9" name="Freeform 69"/>
            <p:cNvSpPr>
              <a:spLocks noEditPoints="1"/>
            </p:cNvSpPr>
            <p:nvPr userDrawn="1"/>
          </p:nvSpPr>
          <p:spPr bwMode="auto">
            <a:xfrm>
              <a:off x="2774534" y="4978205"/>
              <a:ext cx="83748" cy="87275"/>
            </a:xfrm>
            <a:custGeom>
              <a:avLst/>
              <a:gdLst>
                <a:gd name="T0" fmla="*/ 39 w 40"/>
                <a:gd name="T1" fmla="*/ 14 h 42"/>
                <a:gd name="T2" fmla="*/ 37 w 40"/>
                <a:gd name="T3" fmla="*/ 37 h 42"/>
                <a:gd name="T4" fmla="*/ 31 w 40"/>
                <a:gd name="T5" fmla="*/ 42 h 42"/>
                <a:gd name="T6" fmla="*/ 26 w 40"/>
                <a:gd name="T7" fmla="*/ 39 h 42"/>
                <a:gd name="T8" fmla="*/ 14 w 40"/>
                <a:gd name="T9" fmla="*/ 42 h 42"/>
                <a:gd name="T10" fmla="*/ 0 w 40"/>
                <a:gd name="T11" fmla="*/ 31 h 42"/>
                <a:gd name="T12" fmla="*/ 22 w 40"/>
                <a:gd name="T13" fmla="*/ 16 h 42"/>
                <a:gd name="T14" fmla="*/ 28 w 40"/>
                <a:gd name="T15" fmla="*/ 16 h 42"/>
                <a:gd name="T16" fmla="*/ 29 w 40"/>
                <a:gd name="T17" fmla="*/ 14 h 42"/>
                <a:gd name="T18" fmla="*/ 21 w 40"/>
                <a:gd name="T19" fmla="*/ 9 h 42"/>
                <a:gd name="T20" fmla="*/ 13 w 40"/>
                <a:gd name="T21" fmla="*/ 12 h 42"/>
                <a:gd name="T22" fmla="*/ 11 w 40"/>
                <a:gd name="T23" fmla="*/ 12 h 42"/>
                <a:gd name="T24" fmla="*/ 6 w 40"/>
                <a:gd name="T25" fmla="*/ 8 h 42"/>
                <a:gd name="T26" fmla="*/ 9 w 40"/>
                <a:gd name="T27" fmla="*/ 3 h 42"/>
                <a:gd name="T28" fmla="*/ 24 w 40"/>
                <a:gd name="T29" fmla="*/ 0 h 42"/>
                <a:gd name="T30" fmla="*/ 40 w 40"/>
                <a:gd name="T31" fmla="*/ 12 h 42"/>
                <a:gd name="T32" fmla="*/ 39 w 40"/>
                <a:gd name="T33" fmla="*/ 14 h 42"/>
                <a:gd name="T34" fmla="*/ 27 w 40"/>
                <a:gd name="T35" fmla="*/ 24 h 42"/>
                <a:gd name="T36" fmla="*/ 24 w 40"/>
                <a:gd name="T37" fmla="*/ 24 h 42"/>
                <a:gd name="T38" fmla="*/ 23 w 40"/>
                <a:gd name="T39" fmla="*/ 24 h 42"/>
                <a:gd name="T40" fmla="*/ 12 w 40"/>
                <a:gd name="T41" fmla="*/ 29 h 42"/>
                <a:gd name="T42" fmla="*/ 17 w 40"/>
                <a:gd name="T43" fmla="*/ 33 h 42"/>
                <a:gd name="T44" fmla="*/ 26 w 40"/>
                <a:gd name="T45" fmla="*/ 30 h 42"/>
                <a:gd name="T46" fmla="*/ 27 w 40"/>
                <a:gd name="T4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39" y="14"/>
                  </a:moveTo>
                  <a:cubicBezTo>
                    <a:pt x="37" y="37"/>
                    <a:pt x="37" y="37"/>
                    <a:pt x="37" y="37"/>
                  </a:cubicBezTo>
                  <a:cubicBezTo>
                    <a:pt x="36" y="40"/>
                    <a:pt x="34" y="42"/>
                    <a:pt x="31" y="42"/>
                  </a:cubicBezTo>
                  <a:cubicBezTo>
                    <a:pt x="28" y="42"/>
                    <a:pt x="26" y="41"/>
                    <a:pt x="26" y="39"/>
                  </a:cubicBezTo>
                  <a:cubicBezTo>
                    <a:pt x="22" y="41"/>
                    <a:pt x="18" y="42"/>
                    <a:pt x="14" y="42"/>
                  </a:cubicBezTo>
                  <a:cubicBezTo>
                    <a:pt x="7" y="42"/>
                    <a:pt x="0" y="38"/>
                    <a:pt x="0" y="31"/>
                  </a:cubicBezTo>
                  <a:cubicBezTo>
                    <a:pt x="0" y="19"/>
                    <a:pt x="13" y="16"/>
                    <a:pt x="22" y="16"/>
                  </a:cubicBezTo>
                  <a:cubicBezTo>
                    <a:pt x="24" y="16"/>
                    <a:pt x="26" y="16"/>
                    <a:pt x="28" y="16"/>
                  </a:cubicBezTo>
                  <a:cubicBezTo>
                    <a:pt x="29" y="14"/>
                    <a:pt x="29" y="14"/>
                    <a:pt x="29" y="14"/>
                  </a:cubicBezTo>
                  <a:cubicBezTo>
                    <a:pt x="29" y="10"/>
                    <a:pt x="26" y="9"/>
                    <a:pt x="21" y="9"/>
                  </a:cubicBezTo>
                  <a:cubicBezTo>
                    <a:pt x="18" y="9"/>
                    <a:pt x="16" y="10"/>
                    <a:pt x="13" y="12"/>
                  </a:cubicBezTo>
                  <a:cubicBezTo>
                    <a:pt x="12" y="12"/>
                    <a:pt x="11" y="12"/>
                    <a:pt x="11" y="12"/>
                  </a:cubicBezTo>
                  <a:cubicBezTo>
                    <a:pt x="8" y="12"/>
                    <a:pt x="6" y="10"/>
                    <a:pt x="6" y="8"/>
                  </a:cubicBezTo>
                  <a:cubicBezTo>
                    <a:pt x="6" y="6"/>
                    <a:pt x="7" y="4"/>
                    <a:pt x="9" y="3"/>
                  </a:cubicBezTo>
                  <a:cubicBezTo>
                    <a:pt x="14" y="1"/>
                    <a:pt x="19" y="0"/>
                    <a:pt x="24" y="0"/>
                  </a:cubicBezTo>
                  <a:cubicBezTo>
                    <a:pt x="32" y="0"/>
                    <a:pt x="40" y="3"/>
                    <a:pt x="40" y="12"/>
                  </a:cubicBezTo>
                  <a:cubicBezTo>
                    <a:pt x="40" y="13"/>
                    <a:pt x="39" y="13"/>
                    <a:pt x="39" y="14"/>
                  </a:cubicBezTo>
                  <a:close/>
                  <a:moveTo>
                    <a:pt x="27" y="24"/>
                  </a:moveTo>
                  <a:cubicBezTo>
                    <a:pt x="26" y="24"/>
                    <a:pt x="25" y="24"/>
                    <a:pt x="24" y="24"/>
                  </a:cubicBezTo>
                  <a:cubicBezTo>
                    <a:pt x="23" y="24"/>
                    <a:pt x="23" y="24"/>
                    <a:pt x="23" y="24"/>
                  </a:cubicBezTo>
                  <a:cubicBezTo>
                    <a:pt x="19" y="24"/>
                    <a:pt x="12" y="24"/>
                    <a:pt x="12" y="29"/>
                  </a:cubicBezTo>
                  <a:cubicBezTo>
                    <a:pt x="12" y="31"/>
                    <a:pt x="14" y="33"/>
                    <a:pt x="17" y="33"/>
                  </a:cubicBezTo>
                  <a:cubicBezTo>
                    <a:pt x="20" y="33"/>
                    <a:pt x="23" y="32"/>
                    <a:pt x="26" y="30"/>
                  </a:cubicBezTo>
                  <a:cubicBezTo>
                    <a:pt x="27" y="27"/>
                    <a:pt x="27"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0" name="Freeform 70"/>
            <p:cNvSpPr>
              <a:spLocks/>
            </p:cNvSpPr>
            <p:nvPr userDrawn="1"/>
          </p:nvSpPr>
          <p:spPr bwMode="auto">
            <a:xfrm>
              <a:off x="1641732" y="5135123"/>
              <a:ext cx="96090" cy="139286"/>
            </a:xfrm>
            <a:custGeom>
              <a:avLst/>
              <a:gdLst>
                <a:gd name="T0" fmla="*/ 41 w 46"/>
                <a:gd name="T1" fmla="*/ 10 h 67"/>
                <a:gd name="T2" fmla="*/ 18 w 46"/>
                <a:gd name="T3" fmla="*/ 10 h 67"/>
                <a:gd name="T4" fmla="*/ 16 w 46"/>
                <a:gd name="T5" fmla="*/ 28 h 67"/>
                <a:gd name="T6" fmla="*/ 37 w 46"/>
                <a:gd name="T7" fmla="*/ 28 h 67"/>
                <a:gd name="T8" fmla="*/ 42 w 46"/>
                <a:gd name="T9" fmla="*/ 32 h 67"/>
                <a:gd name="T10" fmla="*/ 36 w 46"/>
                <a:gd name="T11" fmla="*/ 38 h 67"/>
                <a:gd name="T12" fmla="*/ 15 w 46"/>
                <a:gd name="T13" fmla="*/ 38 h 67"/>
                <a:gd name="T14" fmla="*/ 12 w 46"/>
                <a:gd name="T15" fmla="*/ 57 h 67"/>
                <a:gd name="T16" fmla="*/ 37 w 46"/>
                <a:gd name="T17" fmla="*/ 57 h 67"/>
                <a:gd name="T18" fmla="*/ 42 w 46"/>
                <a:gd name="T19" fmla="*/ 61 h 67"/>
                <a:gd name="T20" fmla="*/ 36 w 46"/>
                <a:gd name="T21" fmla="*/ 67 h 67"/>
                <a:gd name="T22" fmla="*/ 5 w 46"/>
                <a:gd name="T23" fmla="*/ 67 h 67"/>
                <a:gd name="T24" fmla="*/ 0 w 46"/>
                <a:gd name="T25" fmla="*/ 61 h 67"/>
                <a:gd name="T26" fmla="*/ 0 w 46"/>
                <a:gd name="T27" fmla="*/ 61 h 67"/>
                <a:gd name="T28" fmla="*/ 7 w 46"/>
                <a:gd name="T29" fmla="*/ 6 h 67"/>
                <a:gd name="T30" fmla="*/ 14 w 46"/>
                <a:gd name="T31" fmla="*/ 0 h 67"/>
                <a:gd name="T32" fmla="*/ 42 w 46"/>
                <a:gd name="T33" fmla="*/ 0 h 67"/>
                <a:gd name="T34" fmla="*/ 46 w 46"/>
                <a:gd name="T35" fmla="*/ 4 h 67"/>
                <a:gd name="T36" fmla="*/ 41 w 46"/>
                <a:gd name="T37" fmla="*/ 1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67">
                  <a:moveTo>
                    <a:pt x="41" y="10"/>
                  </a:moveTo>
                  <a:cubicBezTo>
                    <a:pt x="18" y="10"/>
                    <a:pt x="18" y="10"/>
                    <a:pt x="18" y="10"/>
                  </a:cubicBezTo>
                  <a:cubicBezTo>
                    <a:pt x="16" y="28"/>
                    <a:pt x="16" y="28"/>
                    <a:pt x="16" y="28"/>
                  </a:cubicBezTo>
                  <a:cubicBezTo>
                    <a:pt x="37" y="28"/>
                    <a:pt x="37" y="28"/>
                    <a:pt x="37" y="28"/>
                  </a:cubicBezTo>
                  <a:cubicBezTo>
                    <a:pt x="40" y="28"/>
                    <a:pt x="42" y="29"/>
                    <a:pt x="42" y="32"/>
                  </a:cubicBezTo>
                  <a:cubicBezTo>
                    <a:pt x="42" y="35"/>
                    <a:pt x="39" y="38"/>
                    <a:pt x="36" y="38"/>
                  </a:cubicBezTo>
                  <a:cubicBezTo>
                    <a:pt x="15" y="38"/>
                    <a:pt x="15" y="38"/>
                    <a:pt x="15" y="38"/>
                  </a:cubicBezTo>
                  <a:cubicBezTo>
                    <a:pt x="12" y="57"/>
                    <a:pt x="12" y="57"/>
                    <a:pt x="12" y="57"/>
                  </a:cubicBezTo>
                  <a:cubicBezTo>
                    <a:pt x="37" y="57"/>
                    <a:pt x="37" y="57"/>
                    <a:pt x="37" y="57"/>
                  </a:cubicBezTo>
                  <a:cubicBezTo>
                    <a:pt x="39" y="57"/>
                    <a:pt x="42" y="59"/>
                    <a:pt x="42" y="61"/>
                  </a:cubicBezTo>
                  <a:cubicBezTo>
                    <a:pt x="42" y="64"/>
                    <a:pt x="39" y="67"/>
                    <a:pt x="36" y="67"/>
                  </a:cubicBezTo>
                  <a:cubicBezTo>
                    <a:pt x="5" y="67"/>
                    <a:pt x="5" y="67"/>
                    <a:pt x="5" y="67"/>
                  </a:cubicBezTo>
                  <a:cubicBezTo>
                    <a:pt x="2" y="67"/>
                    <a:pt x="0" y="65"/>
                    <a:pt x="0" y="61"/>
                  </a:cubicBezTo>
                  <a:cubicBezTo>
                    <a:pt x="0" y="61"/>
                    <a:pt x="0" y="61"/>
                    <a:pt x="0" y="61"/>
                  </a:cubicBezTo>
                  <a:cubicBezTo>
                    <a:pt x="7" y="6"/>
                    <a:pt x="7" y="6"/>
                    <a:pt x="7" y="6"/>
                  </a:cubicBezTo>
                  <a:cubicBezTo>
                    <a:pt x="8" y="3"/>
                    <a:pt x="10" y="0"/>
                    <a:pt x="14" y="0"/>
                  </a:cubicBezTo>
                  <a:cubicBezTo>
                    <a:pt x="42" y="0"/>
                    <a:pt x="42" y="0"/>
                    <a:pt x="42" y="0"/>
                  </a:cubicBezTo>
                  <a:cubicBezTo>
                    <a:pt x="45" y="0"/>
                    <a:pt x="46" y="2"/>
                    <a:pt x="46" y="4"/>
                  </a:cubicBezTo>
                  <a:cubicBezTo>
                    <a:pt x="46" y="8"/>
                    <a:pt x="44" y="10"/>
                    <a:pt x="4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1" name="Freeform 71"/>
            <p:cNvSpPr>
              <a:spLocks/>
            </p:cNvSpPr>
            <p:nvPr userDrawn="1"/>
          </p:nvSpPr>
          <p:spPr bwMode="auto">
            <a:xfrm>
              <a:off x="1745756" y="5188897"/>
              <a:ext cx="81985" cy="88156"/>
            </a:xfrm>
            <a:custGeom>
              <a:avLst/>
              <a:gdLst>
                <a:gd name="T0" fmla="*/ 39 w 39"/>
                <a:gd name="T1" fmla="*/ 15 h 42"/>
                <a:gd name="T2" fmla="*/ 37 w 39"/>
                <a:gd name="T3" fmla="*/ 37 h 42"/>
                <a:gd name="T4" fmla="*/ 31 w 39"/>
                <a:gd name="T5" fmla="*/ 42 h 42"/>
                <a:gd name="T6" fmla="*/ 26 w 39"/>
                <a:gd name="T7" fmla="*/ 37 h 42"/>
                <a:gd name="T8" fmla="*/ 26 w 39"/>
                <a:gd name="T9" fmla="*/ 36 h 42"/>
                <a:gd name="T10" fmla="*/ 28 w 39"/>
                <a:gd name="T11" fmla="*/ 17 h 42"/>
                <a:gd name="T12" fmla="*/ 28 w 39"/>
                <a:gd name="T13" fmla="*/ 15 h 42"/>
                <a:gd name="T14" fmla="*/ 23 w 39"/>
                <a:gd name="T15" fmla="*/ 10 h 42"/>
                <a:gd name="T16" fmla="*/ 13 w 39"/>
                <a:gd name="T17" fmla="*/ 18 h 42"/>
                <a:gd name="T18" fmla="*/ 11 w 39"/>
                <a:gd name="T19" fmla="*/ 37 h 42"/>
                <a:gd name="T20" fmla="*/ 5 w 39"/>
                <a:gd name="T21" fmla="*/ 42 h 42"/>
                <a:gd name="T22" fmla="*/ 0 w 39"/>
                <a:gd name="T23" fmla="*/ 37 h 42"/>
                <a:gd name="T24" fmla="*/ 0 w 39"/>
                <a:gd name="T25" fmla="*/ 37 h 42"/>
                <a:gd name="T26" fmla="*/ 4 w 39"/>
                <a:gd name="T27" fmla="*/ 5 h 42"/>
                <a:gd name="T28" fmla="*/ 10 w 39"/>
                <a:gd name="T29" fmla="*/ 0 h 42"/>
                <a:gd name="T30" fmla="*/ 15 w 39"/>
                <a:gd name="T31" fmla="*/ 4 h 42"/>
                <a:gd name="T32" fmla="*/ 26 w 39"/>
                <a:gd name="T33" fmla="*/ 0 h 42"/>
                <a:gd name="T34" fmla="*/ 39 w 39"/>
                <a:gd name="T35" fmla="*/ 12 h 42"/>
                <a:gd name="T36" fmla="*/ 39 w 39"/>
                <a:gd name="T3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5"/>
                  </a:moveTo>
                  <a:cubicBezTo>
                    <a:pt x="37" y="37"/>
                    <a:pt x="37" y="37"/>
                    <a:pt x="37" y="37"/>
                  </a:cubicBezTo>
                  <a:cubicBezTo>
                    <a:pt x="36" y="40"/>
                    <a:pt x="34" y="42"/>
                    <a:pt x="31" y="42"/>
                  </a:cubicBezTo>
                  <a:cubicBezTo>
                    <a:pt x="28" y="42"/>
                    <a:pt x="26" y="40"/>
                    <a:pt x="26" y="37"/>
                  </a:cubicBezTo>
                  <a:cubicBezTo>
                    <a:pt x="26" y="36"/>
                    <a:pt x="26" y="36"/>
                    <a:pt x="26" y="36"/>
                  </a:cubicBezTo>
                  <a:cubicBezTo>
                    <a:pt x="28" y="17"/>
                    <a:pt x="28" y="17"/>
                    <a:pt x="28" y="17"/>
                  </a:cubicBezTo>
                  <a:cubicBezTo>
                    <a:pt x="28" y="16"/>
                    <a:pt x="28" y="16"/>
                    <a:pt x="28" y="15"/>
                  </a:cubicBezTo>
                  <a:cubicBezTo>
                    <a:pt x="28" y="12"/>
                    <a:pt x="26" y="10"/>
                    <a:pt x="23" y="10"/>
                  </a:cubicBezTo>
                  <a:cubicBezTo>
                    <a:pt x="18" y="10"/>
                    <a:pt x="14" y="13"/>
                    <a:pt x="13" y="18"/>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4" y="2"/>
                    <a:pt x="7" y="0"/>
                    <a:pt x="10" y="0"/>
                  </a:cubicBezTo>
                  <a:cubicBezTo>
                    <a:pt x="12" y="0"/>
                    <a:pt x="14" y="2"/>
                    <a:pt x="15" y="4"/>
                  </a:cubicBezTo>
                  <a:cubicBezTo>
                    <a:pt x="18" y="2"/>
                    <a:pt x="22" y="0"/>
                    <a:pt x="26" y="0"/>
                  </a:cubicBezTo>
                  <a:cubicBezTo>
                    <a:pt x="34" y="0"/>
                    <a:pt x="39" y="4"/>
                    <a:pt x="39" y="12"/>
                  </a:cubicBezTo>
                  <a:cubicBezTo>
                    <a:pt x="39" y="13"/>
                    <a:pt x="39" y="14"/>
                    <a:pt x="3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2" name="Freeform 72"/>
            <p:cNvSpPr>
              <a:spLocks noEditPoints="1"/>
            </p:cNvSpPr>
            <p:nvPr userDrawn="1"/>
          </p:nvSpPr>
          <p:spPr bwMode="auto">
            <a:xfrm>
              <a:off x="1840083" y="5188897"/>
              <a:ext cx="91682" cy="125181"/>
            </a:xfrm>
            <a:custGeom>
              <a:avLst/>
              <a:gdLst>
                <a:gd name="T0" fmla="*/ 40 w 44"/>
                <a:gd name="T1" fmla="*/ 37 h 60"/>
                <a:gd name="T2" fmla="*/ 17 w 44"/>
                <a:gd name="T3" fmla="*/ 60 h 60"/>
                <a:gd name="T4" fmla="*/ 0 w 44"/>
                <a:gd name="T5" fmla="*/ 52 h 60"/>
                <a:gd name="T6" fmla="*/ 6 w 44"/>
                <a:gd name="T7" fmla="*/ 46 h 60"/>
                <a:gd name="T8" fmla="*/ 9 w 44"/>
                <a:gd name="T9" fmla="*/ 47 h 60"/>
                <a:gd name="T10" fmla="*/ 18 w 44"/>
                <a:gd name="T11" fmla="*/ 50 h 60"/>
                <a:gd name="T12" fmla="*/ 28 w 44"/>
                <a:gd name="T13" fmla="*/ 40 h 60"/>
                <a:gd name="T14" fmla="*/ 28 w 44"/>
                <a:gd name="T15" fmla="*/ 40 h 60"/>
                <a:gd name="T16" fmla="*/ 28 w 44"/>
                <a:gd name="T17" fmla="*/ 39 h 60"/>
                <a:gd name="T18" fmla="*/ 28 w 44"/>
                <a:gd name="T19" fmla="*/ 40 h 60"/>
                <a:gd name="T20" fmla="*/ 17 w 44"/>
                <a:gd name="T21" fmla="*/ 42 h 60"/>
                <a:gd name="T22" fmla="*/ 2 w 44"/>
                <a:gd name="T23" fmla="*/ 25 h 60"/>
                <a:gd name="T24" fmla="*/ 23 w 44"/>
                <a:gd name="T25" fmla="*/ 0 h 60"/>
                <a:gd name="T26" fmla="*/ 33 w 44"/>
                <a:gd name="T27" fmla="*/ 3 h 60"/>
                <a:gd name="T28" fmla="*/ 39 w 44"/>
                <a:gd name="T29" fmla="*/ 0 h 60"/>
                <a:gd name="T30" fmla="*/ 44 w 44"/>
                <a:gd name="T31" fmla="*/ 5 h 60"/>
                <a:gd name="T32" fmla="*/ 44 w 44"/>
                <a:gd name="T33" fmla="*/ 6 h 60"/>
                <a:gd name="T34" fmla="*/ 40 w 44"/>
                <a:gd name="T35" fmla="*/ 37 h 60"/>
                <a:gd name="T36" fmla="*/ 23 w 44"/>
                <a:gd name="T37" fmla="*/ 10 h 60"/>
                <a:gd name="T38" fmla="*/ 13 w 44"/>
                <a:gd name="T39" fmla="*/ 23 h 60"/>
                <a:gd name="T40" fmla="*/ 20 w 44"/>
                <a:gd name="T41" fmla="*/ 32 h 60"/>
                <a:gd name="T42" fmla="*/ 31 w 44"/>
                <a:gd name="T43" fmla="*/ 19 h 60"/>
                <a:gd name="T44" fmla="*/ 23 w 44"/>
                <a:gd name="T45" fmla="*/ 10 h 60"/>
                <a:gd name="T46" fmla="*/ 28 w 44"/>
                <a:gd name="T47" fmla="*/ 39 h 60"/>
                <a:gd name="T48" fmla="*/ 28 w 44"/>
                <a:gd name="T49" fmla="*/ 40 h 60"/>
                <a:gd name="T50" fmla="*/ 28 w 44"/>
                <a:gd name="T51" fmla="*/ 40 h 60"/>
                <a:gd name="T52" fmla="*/ 28 w 44"/>
                <a:gd name="T53" fmla="*/ 3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60">
                  <a:moveTo>
                    <a:pt x="40" y="37"/>
                  </a:moveTo>
                  <a:cubicBezTo>
                    <a:pt x="38" y="50"/>
                    <a:pt x="31" y="60"/>
                    <a:pt x="17" y="60"/>
                  </a:cubicBezTo>
                  <a:cubicBezTo>
                    <a:pt x="13" y="60"/>
                    <a:pt x="0" y="58"/>
                    <a:pt x="0" y="52"/>
                  </a:cubicBezTo>
                  <a:cubicBezTo>
                    <a:pt x="0" y="49"/>
                    <a:pt x="3" y="46"/>
                    <a:pt x="6" y="46"/>
                  </a:cubicBezTo>
                  <a:cubicBezTo>
                    <a:pt x="7" y="46"/>
                    <a:pt x="8" y="46"/>
                    <a:pt x="9" y="47"/>
                  </a:cubicBezTo>
                  <a:cubicBezTo>
                    <a:pt x="12" y="48"/>
                    <a:pt x="14" y="50"/>
                    <a:pt x="18" y="50"/>
                  </a:cubicBezTo>
                  <a:cubicBezTo>
                    <a:pt x="23" y="50"/>
                    <a:pt x="28" y="45"/>
                    <a:pt x="28" y="40"/>
                  </a:cubicBezTo>
                  <a:cubicBezTo>
                    <a:pt x="28" y="40"/>
                    <a:pt x="28" y="40"/>
                    <a:pt x="28" y="40"/>
                  </a:cubicBezTo>
                  <a:cubicBezTo>
                    <a:pt x="28" y="39"/>
                    <a:pt x="28" y="39"/>
                    <a:pt x="28" y="39"/>
                  </a:cubicBezTo>
                  <a:cubicBezTo>
                    <a:pt x="28" y="39"/>
                    <a:pt x="28" y="39"/>
                    <a:pt x="28" y="40"/>
                  </a:cubicBezTo>
                  <a:cubicBezTo>
                    <a:pt x="25" y="41"/>
                    <a:pt x="21" y="42"/>
                    <a:pt x="17" y="42"/>
                  </a:cubicBezTo>
                  <a:cubicBezTo>
                    <a:pt x="8" y="42"/>
                    <a:pt x="2" y="34"/>
                    <a:pt x="2" y="25"/>
                  </a:cubicBezTo>
                  <a:cubicBezTo>
                    <a:pt x="2" y="13"/>
                    <a:pt x="10" y="0"/>
                    <a:pt x="23" y="0"/>
                  </a:cubicBezTo>
                  <a:cubicBezTo>
                    <a:pt x="27" y="0"/>
                    <a:pt x="31" y="1"/>
                    <a:pt x="33" y="3"/>
                  </a:cubicBezTo>
                  <a:cubicBezTo>
                    <a:pt x="34" y="1"/>
                    <a:pt x="36" y="0"/>
                    <a:pt x="39" y="0"/>
                  </a:cubicBezTo>
                  <a:cubicBezTo>
                    <a:pt x="41" y="0"/>
                    <a:pt x="44" y="2"/>
                    <a:pt x="44" y="5"/>
                  </a:cubicBezTo>
                  <a:cubicBezTo>
                    <a:pt x="44" y="6"/>
                    <a:pt x="44" y="6"/>
                    <a:pt x="44" y="6"/>
                  </a:cubicBezTo>
                  <a:lnTo>
                    <a:pt x="40" y="37"/>
                  </a:lnTo>
                  <a:close/>
                  <a:moveTo>
                    <a:pt x="23" y="10"/>
                  </a:moveTo>
                  <a:cubicBezTo>
                    <a:pt x="16" y="10"/>
                    <a:pt x="13" y="17"/>
                    <a:pt x="13" y="23"/>
                  </a:cubicBezTo>
                  <a:cubicBezTo>
                    <a:pt x="13" y="28"/>
                    <a:pt x="15" y="32"/>
                    <a:pt x="20" y="32"/>
                  </a:cubicBezTo>
                  <a:cubicBezTo>
                    <a:pt x="28" y="32"/>
                    <a:pt x="31" y="26"/>
                    <a:pt x="31" y="19"/>
                  </a:cubicBezTo>
                  <a:cubicBezTo>
                    <a:pt x="31" y="14"/>
                    <a:pt x="28" y="10"/>
                    <a:pt x="23" y="10"/>
                  </a:cubicBezTo>
                  <a:close/>
                  <a:moveTo>
                    <a:pt x="28" y="39"/>
                  </a:moveTo>
                  <a:cubicBezTo>
                    <a:pt x="28" y="40"/>
                    <a:pt x="28" y="40"/>
                    <a:pt x="28" y="40"/>
                  </a:cubicBezTo>
                  <a:cubicBezTo>
                    <a:pt x="28" y="40"/>
                    <a:pt x="28" y="40"/>
                    <a:pt x="28" y="40"/>
                  </a:cubicBezTo>
                  <a:lnTo>
                    <a:pt x="2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3" name="Freeform 73"/>
            <p:cNvSpPr>
              <a:spLocks noEditPoints="1"/>
            </p:cNvSpPr>
            <p:nvPr userDrawn="1"/>
          </p:nvSpPr>
          <p:spPr bwMode="auto">
            <a:xfrm>
              <a:off x="1946751" y="5188897"/>
              <a:ext cx="81103" cy="88156"/>
            </a:xfrm>
            <a:custGeom>
              <a:avLst/>
              <a:gdLst>
                <a:gd name="T0" fmla="*/ 39 w 39"/>
                <a:gd name="T1" fmla="*/ 14 h 42"/>
                <a:gd name="T2" fmla="*/ 36 w 39"/>
                <a:gd name="T3" fmla="*/ 37 h 42"/>
                <a:gd name="T4" fmla="*/ 30 w 39"/>
                <a:gd name="T5" fmla="*/ 42 h 42"/>
                <a:gd name="T6" fmla="*/ 25 w 39"/>
                <a:gd name="T7" fmla="*/ 39 h 42"/>
                <a:gd name="T8" fmla="*/ 13 w 39"/>
                <a:gd name="T9" fmla="*/ 42 h 42"/>
                <a:gd name="T10" fmla="*/ 0 w 39"/>
                <a:gd name="T11" fmla="*/ 30 h 42"/>
                <a:gd name="T12" fmla="*/ 22 w 39"/>
                <a:gd name="T13" fmla="*/ 15 h 42"/>
                <a:gd name="T14" fmla="*/ 28 w 39"/>
                <a:gd name="T15" fmla="*/ 16 h 42"/>
                <a:gd name="T16" fmla="*/ 28 w 39"/>
                <a:gd name="T17" fmla="*/ 13 h 42"/>
                <a:gd name="T18" fmla="*/ 21 w 39"/>
                <a:gd name="T19" fmla="*/ 9 h 42"/>
                <a:gd name="T20" fmla="*/ 12 w 39"/>
                <a:gd name="T21" fmla="*/ 11 h 42"/>
                <a:gd name="T22" fmla="*/ 10 w 39"/>
                <a:gd name="T23" fmla="*/ 12 h 42"/>
                <a:gd name="T24" fmla="*/ 5 w 39"/>
                <a:gd name="T25" fmla="*/ 8 h 42"/>
                <a:gd name="T26" fmla="*/ 9 w 39"/>
                <a:gd name="T27" fmla="*/ 3 h 42"/>
                <a:gd name="T28" fmla="*/ 23 w 39"/>
                <a:gd name="T29" fmla="*/ 0 h 42"/>
                <a:gd name="T30" fmla="*/ 39 w 39"/>
                <a:gd name="T31" fmla="*/ 12 h 42"/>
                <a:gd name="T32" fmla="*/ 39 w 39"/>
                <a:gd name="T33" fmla="*/ 14 h 42"/>
                <a:gd name="T34" fmla="*/ 27 w 39"/>
                <a:gd name="T35" fmla="*/ 23 h 42"/>
                <a:gd name="T36" fmla="*/ 23 w 39"/>
                <a:gd name="T37" fmla="*/ 23 h 42"/>
                <a:gd name="T38" fmla="*/ 22 w 39"/>
                <a:gd name="T39" fmla="*/ 23 h 42"/>
                <a:gd name="T40" fmla="*/ 11 w 39"/>
                <a:gd name="T41" fmla="*/ 28 h 42"/>
                <a:gd name="T42" fmla="*/ 16 w 39"/>
                <a:gd name="T43" fmla="*/ 32 h 42"/>
                <a:gd name="T44" fmla="*/ 26 w 39"/>
                <a:gd name="T45" fmla="*/ 30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5" y="40"/>
                    <a:pt x="33" y="42"/>
                    <a:pt x="30" y="42"/>
                  </a:cubicBezTo>
                  <a:cubicBezTo>
                    <a:pt x="28" y="42"/>
                    <a:pt x="26" y="41"/>
                    <a:pt x="25" y="39"/>
                  </a:cubicBezTo>
                  <a:cubicBezTo>
                    <a:pt x="21" y="40"/>
                    <a:pt x="17" y="42"/>
                    <a:pt x="13" y="42"/>
                  </a:cubicBezTo>
                  <a:cubicBezTo>
                    <a:pt x="6" y="42"/>
                    <a:pt x="0" y="38"/>
                    <a:pt x="0" y="30"/>
                  </a:cubicBezTo>
                  <a:cubicBezTo>
                    <a:pt x="0" y="19"/>
                    <a:pt x="12" y="15"/>
                    <a:pt x="22" y="15"/>
                  </a:cubicBezTo>
                  <a:cubicBezTo>
                    <a:pt x="24" y="15"/>
                    <a:pt x="26" y="15"/>
                    <a:pt x="28" y="16"/>
                  </a:cubicBezTo>
                  <a:cubicBezTo>
                    <a:pt x="28" y="13"/>
                    <a:pt x="28" y="13"/>
                    <a:pt x="28" y="13"/>
                  </a:cubicBezTo>
                  <a:cubicBezTo>
                    <a:pt x="28" y="9"/>
                    <a:pt x="26" y="9"/>
                    <a:pt x="21" y="9"/>
                  </a:cubicBezTo>
                  <a:cubicBezTo>
                    <a:pt x="18" y="9"/>
                    <a:pt x="15" y="10"/>
                    <a:pt x="12" y="11"/>
                  </a:cubicBezTo>
                  <a:cubicBezTo>
                    <a:pt x="12" y="12"/>
                    <a:pt x="11" y="12"/>
                    <a:pt x="10" y="12"/>
                  </a:cubicBezTo>
                  <a:cubicBezTo>
                    <a:pt x="7" y="12"/>
                    <a:pt x="5" y="10"/>
                    <a:pt x="5" y="8"/>
                  </a:cubicBezTo>
                  <a:cubicBezTo>
                    <a:pt x="5" y="5"/>
                    <a:pt x="7" y="4"/>
                    <a:pt x="9" y="3"/>
                  </a:cubicBezTo>
                  <a:cubicBezTo>
                    <a:pt x="13" y="1"/>
                    <a:pt x="19" y="0"/>
                    <a:pt x="23" y="0"/>
                  </a:cubicBezTo>
                  <a:cubicBezTo>
                    <a:pt x="31" y="0"/>
                    <a:pt x="39" y="2"/>
                    <a:pt x="39" y="12"/>
                  </a:cubicBezTo>
                  <a:cubicBezTo>
                    <a:pt x="39" y="12"/>
                    <a:pt x="39" y="13"/>
                    <a:pt x="39" y="14"/>
                  </a:cubicBezTo>
                  <a:close/>
                  <a:moveTo>
                    <a:pt x="27" y="23"/>
                  </a:moveTo>
                  <a:cubicBezTo>
                    <a:pt x="25" y="23"/>
                    <a:pt x="24" y="23"/>
                    <a:pt x="23" y="23"/>
                  </a:cubicBezTo>
                  <a:cubicBezTo>
                    <a:pt x="22" y="23"/>
                    <a:pt x="22" y="23"/>
                    <a:pt x="22" y="23"/>
                  </a:cubicBezTo>
                  <a:cubicBezTo>
                    <a:pt x="18" y="23"/>
                    <a:pt x="11" y="24"/>
                    <a:pt x="11" y="28"/>
                  </a:cubicBezTo>
                  <a:cubicBezTo>
                    <a:pt x="11" y="31"/>
                    <a:pt x="13" y="32"/>
                    <a:pt x="16" y="32"/>
                  </a:cubicBezTo>
                  <a:cubicBezTo>
                    <a:pt x="19" y="32"/>
                    <a:pt x="23" y="31"/>
                    <a:pt x="26" y="30"/>
                  </a:cubicBezTo>
                  <a:cubicBezTo>
                    <a:pt x="26" y="27"/>
                    <a:pt x="26" y="26"/>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4" name="Freeform 74"/>
            <p:cNvSpPr>
              <a:spLocks noEditPoints="1"/>
            </p:cNvSpPr>
            <p:nvPr userDrawn="1"/>
          </p:nvSpPr>
          <p:spPr bwMode="auto">
            <a:xfrm>
              <a:off x="2040196" y="5188897"/>
              <a:ext cx="89919" cy="125181"/>
            </a:xfrm>
            <a:custGeom>
              <a:avLst/>
              <a:gdLst>
                <a:gd name="T0" fmla="*/ 39 w 43"/>
                <a:gd name="T1" fmla="*/ 37 h 60"/>
                <a:gd name="T2" fmla="*/ 17 w 43"/>
                <a:gd name="T3" fmla="*/ 60 h 60"/>
                <a:gd name="T4" fmla="*/ 0 w 43"/>
                <a:gd name="T5" fmla="*/ 52 h 60"/>
                <a:gd name="T6" fmla="*/ 6 w 43"/>
                <a:gd name="T7" fmla="*/ 46 h 60"/>
                <a:gd name="T8" fmla="*/ 8 w 43"/>
                <a:gd name="T9" fmla="*/ 47 h 60"/>
                <a:gd name="T10" fmla="*/ 17 w 43"/>
                <a:gd name="T11" fmla="*/ 50 h 60"/>
                <a:gd name="T12" fmla="*/ 28 w 43"/>
                <a:gd name="T13" fmla="*/ 40 h 60"/>
                <a:gd name="T14" fmla="*/ 28 w 43"/>
                <a:gd name="T15" fmla="*/ 40 h 60"/>
                <a:gd name="T16" fmla="*/ 28 w 43"/>
                <a:gd name="T17" fmla="*/ 39 h 60"/>
                <a:gd name="T18" fmla="*/ 28 w 43"/>
                <a:gd name="T19" fmla="*/ 40 h 60"/>
                <a:gd name="T20" fmla="*/ 17 w 43"/>
                <a:gd name="T21" fmla="*/ 42 h 60"/>
                <a:gd name="T22" fmla="*/ 1 w 43"/>
                <a:gd name="T23" fmla="*/ 25 h 60"/>
                <a:gd name="T24" fmla="*/ 23 w 43"/>
                <a:gd name="T25" fmla="*/ 0 h 60"/>
                <a:gd name="T26" fmla="*/ 33 w 43"/>
                <a:gd name="T27" fmla="*/ 3 h 60"/>
                <a:gd name="T28" fmla="*/ 38 w 43"/>
                <a:gd name="T29" fmla="*/ 0 h 60"/>
                <a:gd name="T30" fmla="*/ 43 w 43"/>
                <a:gd name="T31" fmla="*/ 5 h 60"/>
                <a:gd name="T32" fmla="*/ 43 w 43"/>
                <a:gd name="T33" fmla="*/ 6 h 60"/>
                <a:gd name="T34" fmla="*/ 39 w 43"/>
                <a:gd name="T35" fmla="*/ 37 h 60"/>
                <a:gd name="T36" fmla="*/ 23 w 43"/>
                <a:gd name="T37" fmla="*/ 10 h 60"/>
                <a:gd name="T38" fmla="*/ 12 w 43"/>
                <a:gd name="T39" fmla="*/ 23 h 60"/>
                <a:gd name="T40" fmla="*/ 20 w 43"/>
                <a:gd name="T41" fmla="*/ 32 h 60"/>
                <a:gd name="T42" fmla="*/ 31 w 43"/>
                <a:gd name="T43" fmla="*/ 19 h 60"/>
                <a:gd name="T44" fmla="*/ 23 w 43"/>
                <a:gd name="T45" fmla="*/ 10 h 60"/>
                <a:gd name="T46" fmla="*/ 28 w 43"/>
                <a:gd name="T47" fmla="*/ 39 h 60"/>
                <a:gd name="T48" fmla="*/ 28 w 43"/>
                <a:gd name="T49" fmla="*/ 40 h 60"/>
                <a:gd name="T50" fmla="*/ 28 w 43"/>
                <a:gd name="T51" fmla="*/ 40 h 60"/>
                <a:gd name="T52" fmla="*/ 28 w 43"/>
                <a:gd name="T53" fmla="*/ 3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 h="60">
                  <a:moveTo>
                    <a:pt x="39" y="37"/>
                  </a:moveTo>
                  <a:cubicBezTo>
                    <a:pt x="38" y="50"/>
                    <a:pt x="30" y="60"/>
                    <a:pt x="17" y="60"/>
                  </a:cubicBezTo>
                  <a:cubicBezTo>
                    <a:pt x="13" y="60"/>
                    <a:pt x="0" y="58"/>
                    <a:pt x="0" y="52"/>
                  </a:cubicBezTo>
                  <a:cubicBezTo>
                    <a:pt x="0" y="49"/>
                    <a:pt x="2" y="46"/>
                    <a:pt x="6" y="46"/>
                  </a:cubicBezTo>
                  <a:cubicBezTo>
                    <a:pt x="6" y="46"/>
                    <a:pt x="7" y="46"/>
                    <a:pt x="8" y="47"/>
                  </a:cubicBezTo>
                  <a:cubicBezTo>
                    <a:pt x="11" y="48"/>
                    <a:pt x="14" y="50"/>
                    <a:pt x="17" y="50"/>
                  </a:cubicBezTo>
                  <a:cubicBezTo>
                    <a:pt x="22" y="50"/>
                    <a:pt x="27" y="45"/>
                    <a:pt x="28" y="40"/>
                  </a:cubicBezTo>
                  <a:cubicBezTo>
                    <a:pt x="28" y="40"/>
                    <a:pt x="28" y="40"/>
                    <a:pt x="28" y="40"/>
                  </a:cubicBezTo>
                  <a:cubicBezTo>
                    <a:pt x="28" y="39"/>
                    <a:pt x="28" y="39"/>
                    <a:pt x="28" y="39"/>
                  </a:cubicBezTo>
                  <a:cubicBezTo>
                    <a:pt x="28" y="39"/>
                    <a:pt x="28" y="39"/>
                    <a:pt x="28" y="40"/>
                  </a:cubicBezTo>
                  <a:cubicBezTo>
                    <a:pt x="25" y="41"/>
                    <a:pt x="20" y="42"/>
                    <a:pt x="17" y="42"/>
                  </a:cubicBezTo>
                  <a:cubicBezTo>
                    <a:pt x="7" y="42"/>
                    <a:pt x="1" y="34"/>
                    <a:pt x="1" y="25"/>
                  </a:cubicBezTo>
                  <a:cubicBezTo>
                    <a:pt x="1" y="13"/>
                    <a:pt x="10" y="0"/>
                    <a:pt x="23" y="0"/>
                  </a:cubicBezTo>
                  <a:cubicBezTo>
                    <a:pt x="26" y="0"/>
                    <a:pt x="30" y="1"/>
                    <a:pt x="33" y="3"/>
                  </a:cubicBezTo>
                  <a:cubicBezTo>
                    <a:pt x="34" y="1"/>
                    <a:pt x="36" y="0"/>
                    <a:pt x="38" y="0"/>
                  </a:cubicBezTo>
                  <a:cubicBezTo>
                    <a:pt x="41" y="0"/>
                    <a:pt x="43" y="2"/>
                    <a:pt x="43" y="5"/>
                  </a:cubicBezTo>
                  <a:cubicBezTo>
                    <a:pt x="43" y="6"/>
                    <a:pt x="43" y="6"/>
                    <a:pt x="43" y="6"/>
                  </a:cubicBezTo>
                  <a:lnTo>
                    <a:pt x="39" y="37"/>
                  </a:lnTo>
                  <a:close/>
                  <a:moveTo>
                    <a:pt x="23" y="10"/>
                  </a:moveTo>
                  <a:cubicBezTo>
                    <a:pt x="16" y="10"/>
                    <a:pt x="12" y="17"/>
                    <a:pt x="12" y="23"/>
                  </a:cubicBezTo>
                  <a:cubicBezTo>
                    <a:pt x="12" y="28"/>
                    <a:pt x="15" y="32"/>
                    <a:pt x="20" y="32"/>
                  </a:cubicBezTo>
                  <a:cubicBezTo>
                    <a:pt x="27" y="32"/>
                    <a:pt x="31" y="26"/>
                    <a:pt x="31" y="19"/>
                  </a:cubicBezTo>
                  <a:cubicBezTo>
                    <a:pt x="31" y="14"/>
                    <a:pt x="28" y="10"/>
                    <a:pt x="23" y="10"/>
                  </a:cubicBezTo>
                  <a:close/>
                  <a:moveTo>
                    <a:pt x="28" y="39"/>
                  </a:moveTo>
                  <a:cubicBezTo>
                    <a:pt x="28" y="40"/>
                    <a:pt x="28" y="40"/>
                    <a:pt x="28" y="40"/>
                  </a:cubicBezTo>
                  <a:cubicBezTo>
                    <a:pt x="28" y="40"/>
                    <a:pt x="28" y="40"/>
                    <a:pt x="28" y="40"/>
                  </a:cubicBezTo>
                  <a:lnTo>
                    <a:pt x="2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5" name="Freeform 75"/>
            <p:cNvSpPr>
              <a:spLocks noEditPoints="1"/>
            </p:cNvSpPr>
            <p:nvPr userDrawn="1"/>
          </p:nvSpPr>
          <p:spPr bwMode="auto">
            <a:xfrm>
              <a:off x="2145102" y="5188897"/>
              <a:ext cx="85511" cy="88156"/>
            </a:xfrm>
            <a:custGeom>
              <a:avLst/>
              <a:gdLst>
                <a:gd name="T0" fmla="*/ 35 w 41"/>
                <a:gd name="T1" fmla="*/ 24 h 42"/>
                <a:gd name="T2" fmla="*/ 11 w 41"/>
                <a:gd name="T3" fmla="*/ 24 h 42"/>
                <a:gd name="T4" fmla="*/ 11 w 41"/>
                <a:gd name="T5" fmla="*/ 24 h 42"/>
                <a:gd name="T6" fmla="*/ 21 w 41"/>
                <a:gd name="T7" fmla="*/ 33 h 42"/>
                <a:gd name="T8" fmla="*/ 31 w 41"/>
                <a:gd name="T9" fmla="*/ 29 h 42"/>
                <a:gd name="T10" fmla="*/ 34 w 41"/>
                <a:gd name="T11" fmla="*/ 28 h 42"/>
                <a:gd name="T12" fmla="*/ 39 w 41"/>
                <a:gd name="T13" fmla="*/ 33 h 42"/>
                <a:gd name="T14" fmla="*/ 37 w 41"/>
                <a:gd name="T15" fmla="*/ 37 h 42"/>
                <a:gd name="T16" fmla="*/ 20 w 41"/>
                <a:gd name="T17" fmla="*/ 42 h 42"/>
                <a:gd name="T18" fmla="*/ 0 w 41"/>
                <a:gd name="T19" fmla="*/ 25 h 42"/>
                <a:gd name="T20" fmla="*/ 24 w 41"/>
                <a:gd name="T21" fmla="*/ 0 h 42"/>
                <a:gd name="T22" fmla="*/ 41 w 41"/>
                <a:gd name="T23" fmla="*/ 17 h 42"/>
                <a:gd name="T24" fmla="*/ 41 w 41"/>
                <a:gd name="T25" fmla="*/ 18 h 42"/>
                <a:gd name="T26" fmla="*/ 35 w 41"/>
                <a:gd name="T27" fmla="*/ 24 h 42"/>
                <a:gd name="T28" fmla="*/ 12 w 41"/>
                <a:gd name="T29" fmla="*/ 16 h 42"/>
                <a:gd name="T30" fmla="*/ 31 w 41"/>
                <a:gd name="T31" fmla="*/ 16 h 42"/>
                <a:gd name="T32" fmla="*/ 23 w 41"/>
                <a:gd name="T33" fmla="*/ 9 h 42"/>
                <a:gd name="T34" fmla="*/ 12 w 41"/>
                <a:gd name="T35"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2">
                  <a:moveTo>
                    <a:pt x="35" y="24"/>
                  </a:moveTo>
                  <a:cubicBezTo>
                    <a:pt x="11" y="24"/>
                    <a:pt x="11" y="24"/>
                    <a:pt x="11" y="24"/>
                  </a:cubicBezTo>
                  <a:cubicBezTo>
                    <a:pt x="11" y="24"/>
                    <a:pt x="11" y="24"/>
                    <a:pt x="11" y="24"/>
                  </a:cubicBezTo>
                  <a:cubicBezTo>
                    <a:pt x="11" y="30"/>
                    <a:pt x="16" y="33"/>
                    <a:pt x="21" y="33"/>
                  </a:cubicBezTo>
                  <a:cubicBezTo>
                    <a:pt x="25" y="33"/>
                    <a:pt x="28" y="31"/>
                    <a:pt x="31" y="29"/>
                  </a:cubicBezTo>
                  <a:cubicBezTo>
                    <a:pt x="32" y="28"/>
                    <a:pt x="33" y="28"/>
                    <a:pt x="34" y="28"/>
                  </a:cubicBezTo>
                  <a:cubicBezTo>
                    <a:pt x="37" y="28"/>
                    <a:pt x="39" y="30"/>
                    <a:pt x="39" y="33"/>
                  </a:cubicBezTo>
                  <a:cubicBezTo>
                    <a:pt x="39" y="35"/>
                    <a:pt x="38" y="36"/>
                    <a:pt x="37" y="37"/>
                  </a:cubicBezTo>
                  <a:cubicBezTo>
                    <a:pt x="32" y="41"/>
                    <a:pt x="26" y="42"/>
                    <a:pt x="20" y="42"/>
                  </a:cubicBezTo>
                  <a:cubicBezTo>
                    <a:pt x="8" y="42"/>
                    <a:pt x="0" y="36"/>
                    <a:pt x="0" y="25"/>
                  </a:cubicBezTo>
                  <a:cubicBezTo>
                    <a:pt x="0" y="11"/>
                    <a:pt x="10" y="0"/>
                    <a:pt x="24" y="0"/>
                  </a:cubicBezTo>
                  <a:cubicBezTo>
                    <a:pt x="35" y="0"/>
                    <a:pt x="41" y="6"/>
                    <a:pt x="41" y="17"/>
                  </a:cubicBezTo>
                  <a:cubicBezTo>
                    <a:pt x="41" y="18"/>
                    <a:pt x="41" y="18"/>
                    <a:pt x="41" y="18"/>
                  </a:cubicBezTo>
                  <a:cubicBezTo>
                    <a:pt x="41" y="21"/>
                    <a:pt x="38" y="24"/>
                    <a:pt x="35" y="24"/>
                  </a:cubicBezTo>
                  <a:close/>
                  <a:moveTo>
                    <a:pt x="12" y="16"/>
                  </a:moveTo>
                  <a:cubicBezTo>
                    <a:pt x="31" y="16"/>
                    <a:pt x="31" y="16"/>
                    <a:pt x="31" y="16"/>
                  </a:cubicBezTo>
                  <a:cubicBezTo>
                    <a:pt x="30" y="11"/>
                    <a:pt x="27" y="9"/>
                    <a:pt x="23" y="9"/>
                  </a:cubicBezTo>
                  <a:cubicBezTo>
                    <a:pt x="18" y="9"/>
                    <a:pt x="14" y="11"/>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6" name="Freeform 76"/>
            <p:cNvSpPr>
              <a:spLocks/>
            </p:cNvSpPr>
            <p:nvPr userDrawn="1"/>
          </p:nvSpPr>
          <p:spPr bwMode="auto">
            <a:xfrm>
              <a:off x="2244718" y="5187134"/>
              <a:ext cx="71406" cy="89919"/>
            </a:xfrm>
            <a:custGeom>
              <a:avLst/>
              <a:gdLst>
                <a:gd name="T0" fmla="*/ 27 w 34"/>
                <a:gd name="T1" fmla="*/ 14 h 43"/>
                <a:gd name="T2" fmla="*/ 21 w 34"/>
                <a:gd name="T3" fmla="*/ 12 h 43"/>
                <a:gd name="T4" fmla="*/ 14 w 34"/>
                <a:gd name="T5" fmla="*/ 20 h 43"/>
                <a:gd name="T6" fmla="*/ 11 w 34"/>
                <a:gd name="T7" fmla="*/ 38 h 43"/>
                <a:gd name="T8" fmla="*/ 5 w 34"/>
                <a:gd name="T9" fmla="*/ 43 h 43"/>
                <a:gd name="T10" fmla="*/ 0 w 34"/>
                <a:gd name="T11" fmla="*/ 38 h 43"/>
                <a:gd name="T12" fmla="*/ 0 w 34"/>
                <a:gd name="T13" fmla="*/ 38 h 43"/>
                <a:gd name="T14" fmla="*/ 4 w 34"/>
                <a:gd name="T15" fmla="*/ 6 h 43"/>
                <a:gd name="T16" fmla="*/ 10 w 34"/>
                <a:gd name="T17" fmla="*/ 0 h 43"/>
                <a:gd name="T18" fmla="*/ 15 w 34"/>
                <a:gd name="T19" fmla="*/ 5 h 43"/>
                <a:gd name="T20" fmla="*/ 25 w 34"/>
                <a:gd name="T21" fmla="*/ 1 h 43"/>
                <a:gd name="T22" fmla="*/ 34 w 34"/>
                <a:gd name="T23" fmla="*/ 8 h 43"/>
                <a:gd name="T24" fmla="*/ 27 w 34"/>
                <a:gd name="T25"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43">
                  <a:moveTo>
                    <a:pt x="27" y="14"/>
                  </a:moveTo>
                  <a:cubicBezTo>
                    <a:pt x="25" y="14"/>
                    <a:pt x="24" y="12"/>
                    <a:pt x="21" y="12"/>
                  </a:cubicBezTo>
                  <a:cubicBezTo>
                    <a:pt x="17" y="12"/>
                    <a:pt x="14" y="16"/>
                    <a:pt x="14" y="20"/>
                  </a:cubicBezTo>
                  <a:cubicBezTo>
                    <a:pt x="11" y="38"/>
                    <a:pt x="11" y="38"/>
                    <a:pt x="11" y="38"/>
                  </a:cubicBezTo>
                  <a:cubicBezTo>
                    <a:pt x="11" y="41"/>
                    <a:pt x="8" y="43"/>
                    <a:pt x="5" y="43"/>
                  </a:cubicBezTo>
                  <a:cubicBezTo>
                    <a:pt x="3" y="43"/>
                    <a:pt x="0" y="41"/>
                    <a:pt x="0" y="38"/>
                  </a:cubicBezTo>
                  <a:cubicBezTo>
                    <a:pt x="0" y="38"/>
                    <a:pt x="0" y="38"/>
                    <a:pt x="0" y="38"/>
                  </a:cubicBezTo>
                  <a:cubicBezTo>
                    <a:pt x="4" y="6"/>
                    <a:pt x="4" y="6"/>
                    <a:pt x="4" y="6"/>
                  </a:cubicBezTo>
                  <a:cubicBezTo>
                    <a:pt x="5" y="3"/>
                    <a:pt x="7" y="0"/>
                    <a:pt x="10" y="0"/>
                  </a:cubicBezTo>
                  <a:cubicBezTo>
                    <a:pt x="13" y="0"/>
                    <a:pt x="15" y="3"/>
                    <a:pt x="15" y="5"/>
                  </a:cubicBezTo>
                  <a:cubicBezTo>
                    <a:pt x="18" y="3"/>
                    <a:pt x="20" y="1"/>
                    <a:pt x="25" y="1"/>
                  </a:cubicBezTo>
                  <a:cubicBezTo>
                    <a:pt x="28" y="1"/>
                    <a:pt x="34" y="3"/>
                    <a:pt x="34" y="8"/>
                  </a:cubicBezTo>
                  <a:cubicBezTo>
                    <a:pt x="34" y="11"/>
                    <a:pt x="30" y="14"/>
                    <a:pt x="2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7" name="Freeform 77"/>
            <p:cNvSpPr>
              <a:spLocks noEditPoints="1"/>
            </p:cNvSpPr>
            <p:nvPr userDrawn="1"/>
          </p:nvSpPr>
          <p:spPr bwMode="auto">
            <a:xfrm>
              <a:off x="2316124" y="5188897"/>
              <a:ext cx="81103" cy="88156"/>
            </a:xfrm>
            <a:custGeom>
              <a:avLst/>
              <a:gdLst>
                <a:gd name="T0" fmla="*/ 39 w 39"/>
                <a:gd name="T1" fmla="*/ 14 h 42"/>
                <a:gd name="T2" fmla="*/ 36 w 39"/>
                <a:gd name="T3" fmla="*/ 37 h 42"/>
                <a:gd name="T4" fmla="*/ 30 w 39"/>
                <a:gd name="T5" fmla="*/ 42 h 42"/>
                <a:gd name="T6" fmla="*/ 25 w 39"/>
                <a:gd name="T7" fmla="*/ 39 h 42"/>
                <a:gd name="T8" fmla="*/ 13 w 39"/>
                <a:gd name="T9" fmla="*/ 42 h 42"/>
                <a:gd name="T10" fmla="*/ 0 w 39"/>
                <a:gd name="T11" fmla="*/ 30 h 42"/>
                <a:gd name="T12" fmla="*/ 22 w 39"/>
                <a:gd name="T13" fmla="*/ 15 h 42"/>
                <a:gd name="T14" fmla="*/ 28 w 39"/>
                <a:gd name="T15" fmla="*/ 16 h 42"/>
                <a:gd name="T16" fmla="*/ 28 w 39"/>
                <a:gd name="T17" fmla="*/ 13 h 42"/>
                <a:gd name="T18" fmla="*/ 21 w 39"/>
                <a:gd name="T19" fmla="*/ 9 h 42"/>
                <a:gd name="T20" fmla="*/ 12 w 39"/>
                <a:gd name="T21" fmla="*/ 11 h 42"/>
                <a:gd name="T22" fmla="*/ 10 w 39"/>
                <a:gd name="T23" fmla="*/ 12 h 42"/>
                <a:gd name="T24" fmla="*/ 6 w 39"/>
                <a:gd name="T25" fmla="*/ 8 h 42"/>
                <a:gd name="T26" fmla="*/ 9 w 39"/>
                <a:gd name="T27" fmla="*/ 3 h 42"/>
                <a:gd name="T28" fmla="*/ 23 w 39"/>
                <a:gd name="T29" fmla="*/ 0 h 42"/>
                <a:gd name="T30" fmla="*/ 39 w 39"/>
                <a:gd name="T31" fmla="*/ 12 h 42"/>
                <a:gd name="T32" fmla="*/ 39 w 39"/>
                <a:gd name="T33" fmla="*/ 14 h 42"/>
                <a:gd name="T34" fmla="*/ 27 w 39"/>
                <a:gd name="T35" fmla="*/ 23 h 42"/>
                <a:gd name="T36" fmla="*/ 23 w 39"/>
                <a:gd name="T37" fmla="*/ 23 h 42"/>
                <a:gd name="T38" fmla="*/ 22 w 39"/>
                <a:gd name="T39" fmla="*/ 23 h 42"/>
                <a:gd name="T40" fmla="*/ 11 w 39"/>
                <a:gd name="T41" fmla="*/ 28 h 42"/>
                <a:gd name="T42" fmla="*/ 16 w 39"/>
                <a:gd name="T43" fmla="*/ 32 h 42"/>
                <a:gd name="T44" fmla="*/ 26 w 39"/>
                <a:gd name="T45" fmla="*/ 30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5" y="40"/>
                    <a:pt x="33" y="42"/>
                    <a:pt x="30" y="42"/>
                  </a:cubicBezTo>
                  <a:cubicBezTo>
                    <a:pt x="28" y="42"/>
                    <a:pt x="26" y="41"/>
                    <a:pt x="25" y="39"/>
                  </a:cubicBezTo>
                  <a:cubicBezTo>
                    <a:pt x="21" y="40"/>
                    <a:pt x="17" y="42"/>
                    <a:pt x="13" y="42"/>
                  </a:cubicBezTo>
                  <a:cubicBezTo>
                    <a:pt x="6" y="42"/>
                    <a:pt x="0" y="38"/>
                    <a:pt x="0" y="30"/>
                  </a:cubicBezTo>
                  <a:cubicBezTo>
                    <a:pt x="0" y="19"/>
                    <a:pt x="12" y="15"/>
                    <a:pt x="22" y="15"/>
                  </a:cubicBezTo>
                  <a:cubicBezTo>
                    <a:pt x="24" y="15"/>
                    <a:pt x="26" y="15"/>
                    <a:pt x="28" y="16"/>
                  </a:cubicBezTo>
                  <a:cubicBezTo>
                    <a:pt x="28" y="13"/>
                    <a:pt x="28" y="13"/>
                    <a:pt x="28" y="13"/>
                  </a:cubicBezTo>
                  <a:cubicBezTo>
                    <a:pt x="28" y="9"/>
                    <a:pt x="26" y="9"/>
                    <a:pt x="21" y="9"/>
                  </a:cubicBezTo>
                  <a:cubicBezTo>
                    <a:pt x="18" y="9"/>
                    <a:pt x="15" y="10"/>
                    <a:pt x="12" y="11"/>
                  </a:cubicBezTo>
                  <a:cubicBezTo>
                    <a:pt x="12" y="12"/>
                    <a:pt x="11" y="12"/>
                    <a:pt x="10" y="12"/>
                  </a:cubicBezTo>
                  <a:cubicBezTo>
                    <a:pt x="7" y="12"/>
                    <a:pt x="6" y="10"/>
                    <a:pt x="6" y="8"/>
                  </a:cubicBezTo>
                  <a:cubicBezTo>
                    <a:pt x="6" y="5"/>
                    <a:pt x="7" y="4"/>
                    <a:pt x="9" y="3"/>
                  </a:cubicBezTo>
                  <a:cubicBezTo>
                    <a:pt x="13" y="1"/>
                    <a:pt x="19" y="0"/>
                    <a:pt x="23" y="0"/>
                  </a:cubicBezTo>
                  <a:cubicBezTo>
                    <a:pt x="31" y="0"/>
                    <a:pt x="39" y="2"/>
                    <a:pt x="39" y="12"/>
                  </a:cubicBezTo>
                  <a:cubicBezTo>
                    <a:pt x="39" y="12"/>
                    <a:pt x="39" y="13"/>
                    <a:pt x="39" y="14"/>
                  </a:cubicBezTo>
                  <a:close/>
                  <a:moveTo>
                    <a:pt x="27" y="23"/>
                  </a:moveTo>
                  <a:cubicBezTo>
                    <a:pt x="25" y="23"/>
                    <a:pt x="24" y="23"/>
                    <a:pt x="23" y="23"/>
                  </a:cubicBezTo>
                  <a:cubicBezTo>
                    <a:pt x="22" y="23"/>
                    <a:pt x="22" y="23"/>
                    <a:pt x="22" y="23"/>
                  </a:cubicBezTo>
                  <a:cubicBezTo>
                    <a:pt x="18" y="23"/>
                    <a:pt x="11" y="24"/>
                    <a:pt x="11" y="28"/>
                  </a:cubicBezTo>
                  <a:cubicBezTo>
                    <a:pt x="11" y="31"/>
                    <a:pt x="13" y="32"/>
                    <a:pt x="16" y="32"/>
                  </a:cubicBezTo>
                  <a:cubicBezTo>
                    <a:pt x="19" y="32"/>
                    <a:pt x="23" y="31"/>
                    <a:pt x="26" y="30"/>
                  </a:cubicBezTo>
                  <a:cubicBezTo>
                    <a:pt x="26" y="27"/>
                    <a:pt x="26" y="26"/>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8" name="Freeform 78"/>
            <p:cNvSpPr>
              <a:spLocks noEditPoints="1"/>
            </p:cNvSpPr>
            <p:nvPr userDrawn="1"/>
          </p:nvSpPr>
          <p:spPr bwMode="auto">
            <a:xfrm>
              <a:off x="2412214" y="5132478"/>
              <a:ext cx="93445" cy="144576"/>
            </a:xfrm>
            <a:custGeom>
              <a:avLst/>
              <a:gdLst>
                <a:gd name="T0" fmla="*/ 45 w 45"/>
                <a:gd name="T1" fmla="*/ 5 h 69"/>
                <a:gd name="T2" fmla="*/ 38 w 45"/>
                <a:gd name="T3" fmla="*/ 64 h 69"/>
                <a:gd name="T4" fmla="*/ 32 w 45"/>
                <a:gd name="T5" fmla="*/ 69 h 69"/>
                <a:gd name="T6" fmla="*/ 28 w 45"/>
                <a:gd name="T7" fmla="*/ 66 h 69"/>
                <a:gd name="T8" fmla="*/ 16 w 45"/>
                <a:gd name="T9" fmla="*/ 69 h 69"/>
                <a:gd name="T10" fmla="*/ 0 w 45"/>
                <a:gd name="T11" fmla="*/ 51 h 69"/>
                <a:gd name="T12" fmla="*/ 22 w 45"/>
                <a:gd name="T13" fmla="*/ 27 h 69"/>
                <a:gd name="T14" fmla="*/ 31 w 45"/>
                <a:gd name="T15" fmla="*/ 30 h 69"/>
                <a:gd name="T16" fmla="*/ 34 w 45"/>
                <a:gd name="T17" fmla="*/ 6 h 69"/>
                <a:gd name="T18" fmla="*/ 40 w 45"/>
                <a:gd name="T19" fmla="*/ 0 h 69"/>
                <a:gd name="T20" fmla="*/ 45 w 45"/>
                <a:gd name="T21" fmla="*/ 5 h 69"/>
                <a:gd name="T22" fmla="*/ 22 w 45"/>
                <a:gd name="T23" fmla="*/ 37 h 69"/>
                <a:gd name="T24" fmla="*/ 11 w 45"/>
                <a:gd name="T25" fmla="*/ 50 h 69"/>
                <a:gd name="T26" fmla="*/ 19 w 45"/>
                <a:gd name="T27" fmla="*/ 59 h 69"/>
                <a:gd name="T28" fmla="*/ 30 w 45"/>
                <a:gd name="T29" fmla="*/ 46 h 69"/>
                <a:gd name="T30" fmla="*/ 22 w 45"/>
                <a:gd name="T31"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69">
                  <a:moveTo>
                    <a:pt x="45" y="5"/>
                  </a:moveTo>
                  <a:cubicBezTo>
                    <a:pt x="45" y="6"/>
                    <a:pt x="45" y="7"/>
                    <a:pt x="38" y="64"/>
                  </a:cubicBezTo>
                  <a:cubicBezTo>
                    <a:pt x="38" y="67"/>
                    <a:pt x="35" y="69"/>
                    <a:pt x="32" y="69"/>
                  </a:cubicBezTo>
                  <a:cubicBezTo>
                    <a:pt x="30" y="69"/>
                    <a:pt x="28" y="68"/>
                    <a:pt x="28" y="66"/>
                  </a:cubicBezTo>
                  <a:cubicBezTo>
                    <a:pt x="25" y="68"/>
                    <a:pt x="20" y="69"/>
                    <a:pt x="16" y="69"/>
                  </a:cubicBezTo>
                  <a:cubicBezTo>
                    <a:pt x="6" y="69"/>
                    <a:pt x="0" y="61"/>
                    <a:pt x="0" y="51"/>
                  </a:cubicBezTo>
                  <a:cubicBezTo>
                    <a:pt x="0" y="39"/>
                    <a:pt x="9" y="27"/>
                    <a:pt x="22" y="27"/>
                  </a:cubicBezTo>
                  <a:cubicBezTo>
                    <a:pt x="25" y="27"/>
                    <a:pt x="29" y="28"/>
                    <a:pt x="31" y="30"/>
                  </a:cubicBezTo>
                  <a:cubicBezTo>
                    <a:pt x="32" y="22"/>
                    <a:pt x="34" y="13"/>
                    <a:pt x="34" y="6"/>
                  </a:cubicBezTo>
                  <a:cubicBezTo>
                    <a:pt x="35" y="3"/>
                    <a:pt x="37" y="0"/>
                    <a:pt x="40" y="0"/>
                  </a:cubicBezTo>
                  <a:cubicBezTo>
                    <a:pt x="43" y="0"/>
                    <a:pt x="45" y="2"/>
                    <a:pt x="45" y="5"/>
                  </a:cubicBezTo>
                  <a:close/>
                  <a:moveTo>
                    <a:pt x="22" y="37"/>
                  </a:moveTo>
                  <a:cubicBezTo>
                    <a:pt x="15" y="37"/>
                    <a:pt x="11" y="44"/>
                    <a:pt x="11" y="50"/>
                  </a:cubicBezTo>
                  <a:cubicBezTo>
                    <a:pt x="11" y="55"/>
                    <a:pt x="14" y="59"/>
                    <a:pt x="19" y="59"/>
                  </a:cubicBezTo>
                  <a:cubicBezTo>
                    <a:pt x="26" y="59"/>
                    <a:pt x="30" y="53"/>
                    <a:pt x="30" y="46"/>
                  </a:cubicBezTo>
                  <a:cubicBezTo>
                    <a:pt x="30" y="41"/>
                    <a:pt x="27" y="37"/>
                    <a:pt x="2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9" name="Freeform 79"/>
            <p:cNvSpPr>
              <a:spLocks noEditPoints="1"/>
            </p:cNvSpPr>
            <p:nvPr userDrawn="1"/>
          </p:nvSpPr>
          <p:spPr bwMode="auto">
            <a:xfrm>
              <a:off x="2514474" y="5188897"/>
              <a:ext cx="85511" cy="88156"/>
            </a:xfrm>
            <a:custGeom>
              <a:avLst/>
              <a:gdLst>
                <a:gd name="T0" fmla="*/ 35 w 41"/>
                <a:gd name="T1" fmla="*/ 24 h 42"/>
                <a:gd name="T2" fmla="*/ 11 w 41"/>
                <a:gd name="T3" fmla="*/ 24 h 42"/>
                <a:gd name="T4" fmla="*/ 11 w 41"/>
                <a:gd name="T5" fmla="*/ 24 h 42"/>
                <a:gd name="T6" fmla="*/ 21 w 41"/>
                <a:gd name="T7" fmla="*/ 33 h 42"/>
                <a:gd name="T8" fmla="*/ 31 w 41"/>
                <a:gd name="T9" fmla="*/ 29 h 42"/>
                <a:gd name="T10" fmla="*/ 34 w 41"/>
                <a:gd name="T11" fmla="*/ 28 h 42"/>
                <a:gd name="T12" fmla="*/ 39 w 41"/>
                <a:gd name="T13" fmla="*/ 33 h 42"/>
                <a:gd name="T14" fmla="*/ 36 w 41"/>
                <a:gd name="T15" fmla="*/ 37 h 42"/>
                <a:gd name="T16" fmla="*/ 19 w 41"/>
                <a:gd name="T17" fmla="*/ 42 h 42"/>
                <a:gd name="T18" fmla="*/ 0 w 41"/>
                <a:gd name="T19" fmla="*/ 25 h 42"/>
                <a:gd name="T20" fmla="*/ 24 w 41"/>
                <a:gd name="T21" fmla="*/ 0 h 42"/>
                <a:gd name="T22" fmla="*/ 41 w 41"/>
                <a:gd name="T23" fmla="*/ 17 h 42"/>
                <a:gd name="T24" fmla="*/ 41 w 41"/>
                <a:gd name="T25" fmla="*/ 18 h 42"/>
                <a:gd name="T26" fmla="*/ 35 w 41"/>
                <a:gd name="T27" fmla="*/ 24 h 42"/>
                <a:gd name="T28" fmla="*/ 12 w 41"/>
                <a:gd name="T29" fmla="*/ 16 h 42"/>
                <a:gd name="T30" fmla="*/ 31 w 41"/>
                <a:gd name="T31" fmla="*/ 16 h 42"/>
                <a:gd name="T32" fmla="*/ 23 w 41"/>
                <a:gd name="T33" fmla="*/ 9 h 42"/>
                <a:gd name="T34" fmla="*/ 12 w 41"/>
                <a:gd name="T35"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2">
                  <a:moveTo>
                    <a:pt x="35" y="24"/>
                  </a:moveTo>
                  <a:cubicBezTo>
                    <a:pt x="11" y="24"/>
                    <a:pt x="11" y="24"/>
                    <a:pt x="11" y="24"/>
                  </a:cubicBezTo>
                  <a:cubicBezTo>
                    <a:pt x="11" y="24"/>
                    <a:pt x="11" y="24"/>
                    <a:pt x="11" y="24"/>
                  </a:cubicBezTo>
                  <a:cubicBezTo>
                    <a:pt x="11" y="30"/>
                    <a:pt x="15" y="33"/>
                    <a:pt x="21" y="33"/>
                  </a:cubicBezTo>
                  <a:cubicBezTo>
                    <a:pt x="25" y="33"/>
                    <a:pt x="28" y="31"/>
                    <a:pt x="31" y="29"/>
                  </a:cubicBezTo>
                  <a:cubicBezTo>
                    <a:pt x="32" y="28"/>
                    <a:pt x="33" y="28"/>
                    <a:pt x="34" y="28"/>
                  </a:cubicBezTo>
                  <a:cubicBezTo>
                    <a:pt x="37" y="28"/>
                    <a:pt x="39" y="30"/>
                    <a:pt x="39" y="33"/>
                  </a:cubicBezTo>
                  <a:cubicBezTo>
                    <a:pt x="39" y="35"/>
                    <a:pt x="38" y="36"/>
                    <a:pt x="36" y="37"/>
                  </a:cubicBezTo>
                  <a:cubicBezTo>
                    <a:pt x="31" y="41"/>
                    <a:pt x="26" y="42"/>
                    <a:pt x="19" y="42"/>
                  </a:cubicBezTo>
                  <a:cubicBezTo>
                    <a:pt x="8" y="42"/>
                    <a:pt x="0" y="36"/>
                    <a:pt x="0" y="25"/>
                  </a:cubicBezTo>
                  <a:cubicBezTo>
                    <a:pt x="0" y="11"/>
                    <a:pt x="10" y="0"/>
                    <a:pt x="24" y="0"/>
                  </a:cubicBezTo>
                  <a:cubicBezTo>
                    <a:pt x="34" y="0"/>
                    <a:pt x="41" y="6"/>
                    <a:pt x="41" y="17"/>
                  </a:cubicBezTo>
                  <a:cubicBezTo>
                    <a:pt x="41" y="18"/>
                    <a:pt x="41" y="18"/>
                    <a:pt x="41" y="18"/>
                  </a:cubicBezTo>
                  <a:cubicBezTo>
                    <a:pt x="41" y="21"/>
                    <a:pt x="38" y="24"/>
                    <a:pt x="35" y="24"/>
                  </a:cubicBezTo>
                  <a:close/>
                  <a:moveTo>
                    <a:pt x="12" y="16"/>
                  </a:moveTo>
                  <a:cubicBezTo>
                    <a:pt x="31" y="16"/>
                    <a:pt x="31" y="16"/>
                    <a:pt x="31" y="16"/>
                  </a:cubicBezTo>
                  <a:cubicBezTo>
                    <a:pt x="30" y="11"/>
                    <a:pt x="27" y="9"/>
                    <a:pt x="23" y="9"/>
                  </a:cubicBezTo>
                  <a:cubicBezTo>
                    <a:pt x="18" y="9"/>
                    <a:pt x="14" y="11"/>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0" name="Freeform 80"/>
            <p:cNvSpPr>
              <a:spLocks/>
            </p:cNvSpPr>
            <p:nvPr userDrawn="1"/>
          </p:nvSpPr>
          <p:spPr bwMode="auto">
            <a:xfrm>
              <a:off x="1641732" y="5343170"/>
              <a:ext cx="39670" cy="144576"/>
            </a:xfrm>
            <a:custGeom>
              <a:avLst/>
              <a:gdLst>
                <a:gd name="T0" fmla="*/ 12 w 19"/>
                <a:gd name="T1" fmla="*/ 63 h 69"/>
                <a:gd name="T2" fmla="*/ 6 w 19"/>
                <a:gd name="T3" fmla="*/ 69 h 69"/>
                <a:gd name="T4" fmla="*/ 0 w 19"/>
                <a:gd name="T5" fmla="*/ 63 h 69"/>
                <a:gd name="T6" fmla="*/ 0 w 19"/>
                <a:gd name="T7" fmla="*/ 62 h 69"/>
                <a:gd name="T8" fmla="*/ 7 w 19"/>
                <a:gd name="T9" fmla="*/ 6 h 69"/>
                <a:gd name="T10" fmla="*/ 14 w 19"/>
                <a:gd name="T11" fmla="*/ 0 h 69"/>
                <a:gd name="T12" fmla="*/ 19 w 19"/>
                <a:gd name="T13" fmla="*/ 5 h 69"/>
                <a:gd name="T14" fmla="*/ 19 w 19"/>
                <a:gd name="T15" fmla="*/ 6 h 69"/>
                <a:gd name="T16" fmla="*/ 12 w 19"/>
                <a:gd name="T17"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9">
                  <a:moveTo>
                    <a:pt x="12" y="63"/>
                  </a:moveTo>
                  <a:cubicBezTo>
                    <a:pt x="11" y="66"/>
                    <a:pt x="9" y="69"/>
                    <a:pt x="6" y="69"/>
                  </a:cubicBezTo>
                  <a:cubicBezTo>
                    <a:pt x="3" y="69"/>
                    <a:pt x="0" y="67"/>
                    <a:pt x="0" y="63"/>
                  </a:cubicBezTo>
                  <a:cubicBezTo>
                    <a:pt x="0" y="63"/>
                    <a:pt x="0" y="63"/>
                    <a:pt x="0" y="62"/>
                  </a:cubicBezTo>
                  <a:cubicBezTo>
                    <a:pt x="7" y="6"/>
                    <a:pt x="7" y="6"/>
                    <a:pt x="7" y="6"/>
                  </a:cubicBezTo>
                  <a:cubicBezTo>
                    <a:pt x="8" y="3"/>
                    <a:pt x="10" y="0"/>
                    <a:pt x="14" y="0"/>
                  </a:cubicBezTo>
                  <a:cubicBezTo>
                    <a:pt x="16" y="0"/>
                    <a:pt x="19" y="2"/>
                    <a:pt x="19" y="5"/>
                  </a:cubicBezTo>
                  <a:cubicBezTo>
                    <a:pt x="19" y="6"/>
                    <a:pt x="19" y="6"/>
                    <a:pt x="19" y="6"/>
                  </a:cubicBezTo>
                  <a:lnTo>
                    <a:pt x="12"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1" name="Freeform 81"/>
            <p:cNvSpPr>
              <a:spLocks/>
            </p:cNvSpPr>
            <p:nvPr userDrawn="1"/>
          </p:nvSpPr>
          <p:spPr bwMode="auto">
            <a:xfrm>
              <a:off x="1698152" y="5399590"/>
              <a:ext cx="81103" cy="88156"/>
            </a:xfrm>
            <a:custGeom>
              <a:avLst/>
              <a:gdLst>
                <a:gd name="T0" fmla="*/ 39 w 39"/>
                <a:gd name="T1" fmla="*/ 14 h 42"/>
                <a:gd name="T2" fmla="*/ 37 w 39"/>
                <a:gd name="T3" fmla="*/ 36 h 42"/>
                <a:gd name="T4" fmla="*/ 31 w 39"/>
                <a:gd name="T5" fmla="*/ 42 h 42"/>
                <a:gd name="T6" fmla="*/ 26 w 39"/>
                <a:gd name="T7" fmla="*/ 37 h 42"/>
                <a:gd name="T8" fmla="*/ 26 w 39"/>
                <a:gd name="T9" fmla="*/ 36 h 42"/>
                <a:gd name="T10" fmla="*/ 28 w 39"/>
                <a:gd name="T11" fmla="*/ 16 h 42"/>
                <a:gd name="T12" fmla="*/ 28 w 39"/>
                <a:gd name="T13" fmla="*/ 15 h 42"/>
                <a:gd name="T14" fmla="*/ 23 w 39"/>
                <a:gd name="T15" fmla="*/ 10 h 42"/>
                <a:gd name="T16" fmla="*/ 13 w 39"/>
                <a:gd name="T17" fmla="*/ 18 h 42"/>
                <a:gd name="T18" fmla="*/ 11 w 39"/>
                <a:gd name="T19" fmla="*/ 37 h 42"/>
                <a:gd name="T20" fmla="*/ 5 w 39"/>
                <a:gd name="T21" fmla="*/ 42 h 42"/>
                <a:gd name="T22" fmla="*/ 0 w 39"/>
                <a:gd name="T23" fmla="*/ 37 h 42"/>
                <a:gd name="T24" fmla="*/ 0 w 39"/>
                <a:gd name="T25" fmla="*/ 36 h 42"/>
                <a:gd name="T26" fmla="*/ 4 w 39"/>
                <a:gd name="T27" fmla="*/ 5 h 42"/>
                <a:gd name="T28" fmla="*/ 10 w 39"/>
                <a:gd name="T29" fmla="*/ 0 h 42"/>
                <a:gd name="T30" fmla="*/ 15 w 39"/>
                <a:gd name="T31" fmla="*/ 4 h 42"/>
                <a:gd name="T32" fmla="*/ 26 w 39"/>
                <a:gd name="T33" fmla="*/ 0 h 42"/>
                <a:gd name="T34" fmla="*/ 39 w 39"/>
                <a:gd name="T35" fmla="*/ 12 h 42"/>
                <a:gd name="T36" fmla="*/ 39 w 39"/>
                <a:gd name="T37"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4"/>
                  </a:moveTo>
                  <a:cubicBezTo>
                    <a:pt x="37" y="36"/>
                    <a:pt x="37" y="36"/>
                    <a:pt x="37" y="36"/>
                  </a:cubicBezTo>
                  <a:cubicBezTo>
                    <a:pt x="36" y="39"/>
                    <a:pt x="34" y="42"/>
                    <a:pt x="31" y="42"/>
                  </a:cubicBezTo>
                  <a:cubicBezTo>
                    <a:pt x="28" y="42"/>
                    <a:pt x="26" y="40"/>
                    <a:pt x="26" y="37"/>
                  </a:cubicBezTo>
                  <a:cubicBezTo>
                    <a:pt x="26" y="36"/>
                    <a:pt x="26" y="36"/>
                    <a:pt x="26" y="36"/>
                  </a:cubicBezTo>
                  <a:cubicBezTo>
                    <a:pt x="28" y="16"/>
                    <a:pt x="28" y="16"/>
                    <a:pt x="28" y="16"/>
                  </a:cubicBezTo>
                  <a:cubicBezTo>
                    <a:pt x="28" y="16"/>
                    <a:pt x="28" y="15"/>
                    <a:pt x="28" y="15"/>
                  </a:cubicBezTo>
                  <a:cubicBezTo>
                    <a:pt x="28" y="11"/>
                    <a:pt x="26" y="10"/>
                    <a:pt x="23" y="10"/>
                  </a:cubicBezTo>
                  <a:cubicBezTo>
                    <a:pt x="18" y="10"/>
                    <a:pt x="14" y="13"/>
                    <a:pt x="13" y="18"/>
                  </a:cubicBezTo>
                  <a:cubicBezTo>
                    <a:pt x="11" y="37"/>
                    <a:pt x="11" y="37"/>
                    <a:pt x="11" y="37"/>
                  </a:cubicBezTo>
                  <a:cubicBezTo>
                    <a:pt x="11" y="39"/>
                    <a:pt x="8" y="42"/>
                    <a:pt x="5" y="42"/>
                  </a:cubicBezTo>
                  <a:cubicBezTo>
                    <a:pt x="2" y="42"/>
                    <a:pt x="0" y="40"/>
                    <a:pt x="0" y="37"/>
                  </a:cubicBezTo>
                  <a:cubicBezTo>
                    <a:pt x="0" y="36"/>
                    <a:pt x="0" y="36"/>
                    <a:pt x="0" y="36"/>
                  </a:cubicBezTo>
                  <a:cubicBezTo>
                    <a:pt x="4" y="5"/>
                    <a:pt x="4" y="5"/>
                    <a:pt x="4" y="5"/>
                  </a:cubicBezTo>
                  <a:cubicBezTo>
                    <a:pt x="4" y="2"/>
                    <a:pt x="7" y="0"/>
                    <a:pt x="10" y="0"/>
                  </a:cubicBezTo>
                  <a:cubicBezTo>
                    <a:pt x="12" y="0"/>
                    <a:pt x="14" y="1"/>
                    <a:pt x="15" y="4"/>
                  </a:cubicBezTo>
                  <a:cubicBezTo>
                    <a:pt x="18" y="1"/>
                    <a:pt x="23" y="0"/>
                    <a:pt x="26" y="0"/>
                  </a:cubicBezTo>
                  <a:cubicBezTo>
                    <a:pt x="34" y="0"/>
                    <a:pt x="39" y="3"/>
                    <a:pt x="39" y="12"/>
                  </a:cubicBezTo>
                  <a:cubicBezTo>
                    <a:pt x="39" y="13"/>
                    <a:pt x="39" y="14"/>
                    <a:pt x="3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2" name="Freeform 82"/>
            <p:cNvSpPr>
              <a:spLocks noEditPoints="1"/>
            </p:cNvSpPr>
            <p:nvPr userDrawn="1"/>
          </p:nvSpPr>
          <p:spPr bwMode="auto">
            <a:xfrm>
              <a:off x="1798649" y="5358157"/>
              <a:ext cx="37025" cy="129589"/>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5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1"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3" y="20"/>
                    <a:pt x="15" y="22"/>
                    <a:pt x="15" y="24"/>
                  </a:cubicBezTo>
                  <a:cubicBezTo>
                    <a:pt x="15" y="24"/>
                    <a:pt x="15" y="25"/>
                    <a:pt x="15" y="25"/>
                  </a:cubicBezTo>
                  <a:close/>
                  <a:moveTo>
                    <a:pt x="11" y="14"/>
                  </a:moveTo>
                  <a:cubicBezTo>
                    <a:pt x="8" y="14"/>
                    <a:pt x="5" y="11"/>
                    <a:pt x="5" y="7"/>
                  </a:cubicBezTo>
                  <a:cubicBezTo>
                    <a:pt x="5" y="3"/>
                    <a:pt x="8"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3" name="Freeform 83"/>
            <p:cNvSpPr>
              <a:spLocks/>
            </p:cNvSpPr>
            <p:nvPr userDrawn="1"/>
          </p:nvSpPr>
          <p:spPr bwMode="auto">
            <a:xfrm>
              <a:off x="1844490" y="5366091"/>
              <a:ext cx="59946" cy="119011"/>
            </a:xfrm>
            <a:custGeom>
              <a:avLst/>
              <a:gdLst>
                <a:gd name="T0" fmla="*/ 29 w 29"/>
                <a:gd name="T1" fmla="*/ 23 h 57"/>
                <a:gd name="T2" fmla="*/ 23 w 29"/>
                <a:gd name="T3" fmla="*/ 28 h 57"/>
                <a:gd name="T4" fmla="*/ 18 w 29"/>
                <a:gd name="T5" fmla="*/ 28 h 57"/>
                <a:gd name="T6" fmla="*/ 17 w 29"/>
                <a:gd name="T7" fmla="*/ 40 h 57"/>
                <a:gd name="T8" fmla="*/ 17 w 29"/>
                <a:gd name="T9" fmla="*/ 42 h 57"/>
                <a:gd name="T10" fmla="*/ 20 w 29"/>
                <a:gd name="T11" fmla="*/ 47 h 57"/>
                <a:gd name="T12" fmla="*/ 22 w 29"/>
                <a:gd name="T13" fmla="*/ 47 h 57"/>
                <a:gd name="T14" fmla="*/ 26 w 29"/>
                <a:gd name="T15" fmla="*/ 52 h 57"/>
                <a:gd name="T16" fmla="*/ 18 w 29"/>
                <a:gd name="T17" fmla="*/ 57 h 57"/>
                <a:gd name="T18" fmla="*/ 5 w 29"/>
                <a:gd name="T19" fmla="*/ 45 h 57"/>
                <a:gd name="T20" fmla="*/ 5 w 29"/>
                <a:gd name="T21" fmla="*/ 42 h 57"/>
                <a:gd name="T22" fmla="*/ 7 w 29"/>
                <a:gd name="T23" fmla="*/ 28 h 57"/>
                <a:gd name="T24" fmla="*/ 4 w 29"/>
                <a:gd name="T25" fmla="*/ 28 h 57"/>
                <a:gd name="T26" fmla="*/ 0 w 29"/>
                <a:gd name="T27" fmla="*/ 23 h 57"/>
                <a:gd name="T28" fmla="*/ 0 w 29"/>
                <a:gd name="T29" fmla="*/ 22 h 57"/>
                <a:gd name="T30" fmla="*/ 8 w 29"/>
                <a:gd name="T31" fmla="*/ 18 h 57"/>
                <a:gd name="T32" fmla="*/ 8 w 29"/>
                <a:gd name="T33" fmla="*/ 18 h 57"/>
                <a:gd name="T34" fmla="*/ 10 w 29"/>
                <a:gd name="T35" fmla="*/ 5 h 57"/>
                <a:gd name="T36" fmla="*/ 16 w 29"/>
                <a:gd name="T37" fmla="*/ 0 h 57"/>
                <a:gd name="T38" fmla="*/ 21 w 29"/>
                <a:gd name="T39" fmla="*/ 4 h 57"/>
                <a:gd name="T40" fmla="*/ 21 w 29"/>
                <a:gd name="T41" fmla="*/ 5 h 57"/>
                <a:gd name="T42" fmla="*/ 19 w 29"/>
                <a:gd name="T43" fmla="*/ 18 h 57"/>
                <a:gd name="T44" fmla="*/ 24 w 29"/>
                <a:gd name="T45" fmla="*/ 18 h 57"/>
                <a:gd name="T46" fmla="*/ 29 w 29"/>
                <a:gd name="T47" fmla="*/ 22 h 57"/>
                <a:gd name="T48" fmla="*/ 29 w 29"/>
                <a:gd name="T49"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7">
                  <a:moveTo>
                    <a:pt x="29" y="23"/>
                  </a:moveTo>
                  <a:cubicBezTo>
                    <a:pt x="28" y="25"/>
                    <a:pt x="26" y="28"/>
                    <a:pt x="23" y="28"/>
                  </a:cubicBezTo>
                  <a:cubicBezTo>
                    <a:pt x="18" y="28"/>
                    <a:pt x="18" y="28"/>
                    <a:pt x="18" y="28"/>
                  </a:cubicBezTo>
                  <a:cubicBezTo>
                    <a:pt x="18" y="32"/>
                    <a:pt x="17" y="36"/>
                    <a:pt x="17" y="40"/>
                  </a:cubicBezTo>
                  <a:cubicBezTo>
                    <a:pt x="17" y="41"/>
                    <a:pt x="17" y="42"/>
                    <a:pt x="17" y="42"/>
                  </a:cubicBezTo>
                  <a:cubicBezTo>
                    <a:pt x="17" y="45"/>
                    <a:pt x="17" y="47"/>
                    <a:pt x="20" y="47"/>
                  </a:cubicBezTo>
                  <a:cubicBezTo>
                    <a:pt x="22" y="47"/>
                    <a:pt x="22" y="47"/>
                    <a:pt x="22" y="47"/>
                  </a:cubicBezTo>
                  <a:cubicBezTo>
                    <a:pt x="24" y="47"/>
                    <a:pt x="26" y="49"/>
                    <a:pt x="26" y="52"/>
                  </a:cubicBezTo>
                  <a:cubicBezTo>
                    <a:pt x="26" y="56"/>
                    <a:pt x="21" y="57"/>
                    <a:pt x="18" y="57"/>
                  </a:cubicBezTo>
                  <a:cubicBezTo>
                    <a:pt x="11" y="57"/>
                    <a:pt x="5" y="53"/>
                    <a:pt x="5" y="45"/>
                  </a:cubicBezTo>
                  <a:cubicBezTo>
                    <a:pt x="5" y="44"/>
                    <a:pt x="5" y="43"/>
                    <a:pt x="5" y="42"/>
                  </a:cubicBezTo>
                  <a:cubicBezTo>
                    <a:pt x="7" y="28"/>
                    <a:pt x="7" y="28"/>
                    <a:pt x="7" y="28"/>
                  </a:cubicBezTo>
                  <a:cubicBezTo>
                    <a:pt x="4" y="28"/>
                    <a:pt x="4" y="28"/>
                    <a:pt x="4" y="28"/>
                  </a:cubicBezTo>
                  <a:cubicBezTo>
                    <a:pt x="2" y="28"/>
                    <a:pt x="0" y="25"/>
                    <a:pt x="0" y="23"/>
                  </a:cubicBezTo>
                  <a:cubicBezTo>
                    <a:pt x="0" y="22"/>
                    <a:pt x="0" y="22"/>
                    <a:pt x="0" y="22"/>
                  </a:cubicBezTo>
                  <a:cubicBezTo>
                    <a:pt x="0" y="17"/>
                    <a:pt x="5" y="18"/>
                    <a:pt x="8" y="18"/>
                  </a:cubicBezTo>
                  <a:cubicBezTo>
                    <a:pt x="8" y="18"/>
                    <a:pt x="8" y="18"/>
                    <a:pt x="8" y="18"/>
                  </a:cubicBezTo>
                  <a:cubicBezTo>
                    <a:pt x="10" y="5"/>
                    <a:pt x="10" y="5"/>
                    <a:pt x="10" y="5"/>
                  </a:cubicBezTo>
                  <a:cubicBezTo>
                    <a:pt x="10" y="2"/>
                    <a:pt x="13" y="0"/>
                    <a:pt x="16" y="0"/>
                  </a:cubicBezTo>
                  <a:cubicBezTo>
                    <a:pt x="19" y="0"/>
                    <a:pt x="21" y="2"/>
                    <a:pt x="21" y="4"/>
                  </a:cubicBezTo>
                  <a:cubicBezTo>
                    <a:pt x="21" y="4"/>
                    <a:pt x="21" y="5"/>
                    <a:pt x="21" y="5"/>
                  </a:cubicBezTo>
                  <a:cubicBezTo>
                    <a:pt x="19" y="18"/>
                    <a:pt x="19" y="18"/>
                    <a:pt x="19" y="18"/>
                  </a:cubicBezTo>
                  <a:cubicBezTo>
                    <a:pt x="24" y="18"/>
                    <a:pt x="24" y="18"/>
                    <a:pt x="24" y="18"/>
                  </a:cubicBezTo>
                  <a:cubicBezTo>
                    <a:pt x="27" y="18"/>
                    <a:pt x="29" y="20"/>
                    <a:pt x="29" y="22"/>
                  </a:cubicBezTo>
                  <a:cubicBezTo>
                    <a:pt x="29" y="22"/>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4" name="Freeform 84"/>
            <p:cNvSpPr>
              <a:spLocks noEditPoints="1"/>
            </p:cNvSpPr>
            <p:nvPr userDrawn="1"/>
          </p:nvSpPr>
          <p:spPr bwMode="auto">
            <a:xfrm>
              <a:off x="1910607" y="5399590"/>
              <a:ext cx="83748" cy="88156"/>
            </a:xfrm>
            <a:custGeom>
              <a:avLst/>
              <a:gdLst>
                <a:gd name="T0" fmla="*/ 40 w 40"/>
                <a:gd name="T1" fmla="*/ 13 h 42"/>
                <a:gd name="T2" fmla="*/ 37 w 40"/>
                <a:gd name="T3" fmla="*/ 36 h 42"/>
                <a:gd name="T4" fmla="*/ 31 w 40"/>
                <a:gd name="T5" fmla="*/ 42 h 42"/>
                <a:gd name="T6" fmla="*/ 26 w 40"/>
                <a:gd name="T7" fmla="*/ 38 h 42"/>
                <a:gd name="T8" fmla="*/ 14 w 40"/>
                <a:gd name="T9" fmla="*/ 42 h 42"/>
                <a:gd name="T10" fmla="*/ 0 w 40"/>
                <a:gd name="T11" fmla="*/ 30 h 42"/>
                <a:gd name="T12" fmla="*/ 22 w 40"/>
                <a:gd name="T13" fmla="*/ 15 h 42"/>
                <a:gd name="T14" fmla="*/ 28 w 40"/>
                <a:gd name="T15" fmla="*/ 15 h 42"/>
                <a:gd name="T16" fmla="*/ 29 w 40"/>
                <a:gd name="T17" fmla="*/ 13 h 42"/>
                <a:gd name="T18" fmla="*/ 21 w 40"/>
                <a:gd name="T19" fmla="*/ 9 h 42"/>
                <a:gd name="T20" fmla="*/ 13 w 40"/>
                <a:gd name="T21" fmla="*/ 11 h 42"/>
                <a:gd name="T22" fmla="*/ 11 w 40"/>
                <a:gd name="T23" fmla="*/ 11 h 42"/>
                <a:gd name="T24" fmla="*/ 6 w 40"/>
                <a:gd name="T25" fmla="*/ 7 h 42"/>
                <a:gd name="T26" fmla="*/ 10 w 40"/>
                <a:gd name="T27" fmla="*/ 2 h 42"/>
                <a:gd name="T28" fmla="*/ 24 w 40"/>
                <a:gd name="T29" fmla="*/ 0 h 42"/>
                <a:gd name="T30" fmla="*/ 40 w 40"/>
                <a:gd name="T31" fmla="*/ 11 h 42"/>
                <a:gd name="T32" fmla="*/ 40 w 40"/>
                <a:gd name="T33" fmla="*/ 13 h 42"/>
                <a:gd name="T34" fmla="*/ 27 w 40"/>
                <a:gd name="T35" fmla="*/ 23 h 42"/>
                <a:gd name="T36" fmla="*/ 24 w 40"/>
                <a:gd name="T37" fmla="*/ 23 h 42"/>
                <a:gd name="T38" fmla="*/ 23 w 40"/>
                <a:gd name="T39" fmla="*/ 23 h 42"/>
                <a:gd name="T40" fmla="*/ 12 w 40"/>
                <a:gd name="T41" fmla="*/ 28 h 42"/>
                <a:gd name="T42" fmla="*/ 17 w 40"/>
                <a:gd name="T43" fmla="*/ 32 h 42"/>
                <a:gd name="T44" fmla="*/ 27 w 40"/>
                <a:gd name="T45" fmla="*/ 29 h 42"/>
                <a:gd name="T46" fmla="*/ 27 w 40"/>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40" y="13"/>
                  </a:moveTo>
                  <a:cubicBezTo>
                    <a:pt x="37" y="36"/>
                    <a:pt x="37" y="36"/>
                    <a:pt x="37" y="36"/>
                  </a:cubicBezTo>
                  <a:cubicBezTo>
                    <a:pt x="36" y="39"/>
                    <a:pt x="34" y="42"/>
                    <a:pt x="31" y="42"/>
                  </a:cubicBezTo>
                  <a:cubicBezTo>
                    <a:pt x="28" y="42"/>
                    <a:pt x="26" y="40"/>
                    <a:pt x="26" y="38"/>
                  </a:cubicBezTo>
                  <a:cubicBezTo>
                    <a:pt x="22" y="40"/>
                    <a:pt x="18" y="42"/>
                    <a:pt x="14" y="42"/>
                  </a:cubicBezTo>
                  <a:cubicBezTo>
                    <a:pt x="7" y="42"/>
                    <a:pt x="0" y="38"/>
                    <a:pt x="0" y="30"/>
                  </a:cubicBezTo>
                  <a:cubicBezTo>
                    <a:pt x="0" y="19"/>
                    <a:pt x="13" y="15"/>
                    <a:pt x="22" y="15"/>
                  </a:cubicBezTo>
                  <a:cubicBezTo>
                    <a:pt x="24" y="15"/>
                    <a:pt x="26" y="15"/>
                    <a:pt x="28" y="15"/>
                  </a:cubicBezTo>
                  <a:cubicBezTo>
                    <a:pt x="29" y="13"/>
                    <a:pt x="29" y="13"/>
                    <a:pt x="29" y="13"/>
                  </a:cubicBezTo>
                  <a:cubicBezTo>
                    <a:pt x="29" y="9"/>
                    <a:pt x="26" y="9"/>
                    <a:pt x="21" y="9"/>
                  </a:cubicBezTo>
                  <a:cubicBezTo>
                    <a:pt x="18" y="9"/>
                    <a:pt x="16" y="10"/>
                    <a:pt x="13" y="11"/>
                  </a:cubicBezTo>
                  <a:cubicBezTo>
                    <a:pt x="12" y="11"/>
                    <a:pt x="11" y="11"/>
                    <a:pt x="11" y="11"/>
                  </a:cubicBezTo>
                  <a:cubicBezTo>
                    <a:pt x="8" y="11"/>
                    <a:pt x="6" y="10"/>
                    <a:pt x="6" y="7"/>
                  </a:cubicBezTo>
                  <a:cubicBezTo>
                    <a:pt x="6" y="5"/>
                    <a:pt x="8" y="3"/>
                    <a:pt x="10" y="2"/>
                  </a:cubicBezTo>
                  <a:cubicBezTo>
                    <a:pt x="14" y="0"/>
                    <a:pt x="19" y="0"/>
                    <a:pt x="24" y="0"/>
                  </a:cubicBezTo>
                  <a:cubicBezTo>
                    <a:pt x="32" y="0"/>
                    <a:pt x="40" y="2"/>
                    <a:pt x="40" y="11"/>
                  </a:cubicBezTo>
                  <a:cubicBezTo>
                    <a:pt x="40" y="12"/>
                    <a:pt x="40" y="13"/>
                    <a:pt x="40" y="13"/>
                  </a:cubicBezTo>
                  <a:close/>
                  <a:moveTo>
                    <a:pt x="27" y="23"/>
                  </a:moveTo>
                  <a:cubicBezTo>
                    <a:pt x="26" y="23"/>
                    <a:pt x="25" y="23"/>
                    <a:pt x="24" y="23"/>
                  </a:cubicBezTo>
                  <a:cubicBezTo>
                    <a:pt x="23" y="23"/>
                    <a:pt x="23" y="23"/>
                    <a:pt x="23" y="23"/>
                  </a:cubicBezTo>
                  <a:cubicBezTo>
                    <a:pt x="19" y="23"/>
                    <a:pt x="12" y="23"/>
                    <a:pt x="12" y="28"/>
                  </a:cubicBezTo>
                  <a:cubicBezTo>
                    <a:pt x="12" y="31"/>
                    <a:pt x="14" y="32"/>
                    <a:pt x="17" y="32"/>
                  </a:cubicBezTo>
                  <a:cubicBezTo>
                    <a:pt x="20" y="32"/>
                    <a:pt x="24" y="31"/>
                    <a:pt x="27" y="29"/>
                  </a:cubicBezTo>
                  <a:cubicBezTo>
                    <a:pt x="27"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5" name="Freeform 85"/>
            <p:cNvSpPr>
              <a:spLocks/>
            </p:cNvSpPr>
            <p:nvPr userDrawn="1"/>
          </p:nvSpPr>
          <p:spPr bwMode="auto">
            <a:xfrm>
              <a:off x="2009342" y="5366091"/>
              <a:ext cx="59946" cy="119011"/>
            </a:xfrm>
            <a:custGeom>
              <a:avLst/>
              <a:gdLst>
                <a:gd name="T0" fmla="*/ 29 w 29"/>
                <a:gd name="T1" fmla="*/ 23 h 57"/>
                <a:gd name="T2" fmla="*/ 23 w 29"/>
                <a:gd name="T3" fmla="*/ 28 h 57"/>
                <a:gd name="T4" fmla="*/ 18 w 29"/>
                <a:gd name="T5" fmla="*/ 28 h 57"/>
                <a:gd name="T6" fmla="*/ 17 w 29"/>
                <a:gd name="T7" fmla="*/ 40 h 57"/>
                <a:gd name="T8" fmla="*/ 17 w 29"/>
                <a:gd name="T9" fmla="*/ 42 h 57"/>
                <a:gd name="T10" fmla="*/ 20 w 29"/>
                <a:gd name="T11" fmla="*/ 47 h 57"/>
                <a:gd name="T12" fmla="*/ 22 w 29"/>
                <a:gd name="T13" fmla="*/ 47 h 57"/>
                <a:gd name="T14" fmla="*/ 26 w 29"/>
                <a:gd name="T15" fmla="*/ 52 h 57"/>
                <a:gd name="T16" fmla="*/ 18 w 29"/>
                <a:gd name="T17" fmla="*/ 57 h 57"/>
                <a:gd name="T18" fmla="*/ 5 w 29"/>
                <a:gd name="T19" fmla="*/ 45 h 57"/>
                <a:gd name="T20" fmla="*/ 5 w 29"/>
                <a:gd name="T21" fmla="*/ 42 h 57"/>
                <a:gd name="T22" fmla="*/ 7 w 29"/>
                <a:gd name="T23" fmla="*/ 28 h 57"/>
                <a:gd name="T24" fmla="*/ 4 w 29"/>
                <a:gd name="T25" fmla="*/ 28 h 57"/>
                <a:gd name="T26" fmla="*/ 0 w 29"/>
                <a:gd name="T27" fmla="*/ 23 h 57"/>
                <a:gd name="T28" fmla="*/ 0 w 29"/>
                <a:gd name="T29" fmla="*/ 22 h 57"/>
                <a:gd name="T30" fmla="*/ 8 w 29"/>
                <a:gd name="T31" fmla="*/ 18 h 57"/>
                <a:gd name="T32" fmla="*/ 8 w 29"/>
                <a:gd name="T33" fmla="*/ 18 h 57"/>
                <a:gd name="T34" fmla="*/ 10 w 29"/>
                <a:gd name="T35" fmla="*/ 5 h 57"/>
                <a:gd name="T36" fmla="*/ 16 w 29"/>
                <a:gd name="T37" fmla="*/ 0 h 57"/>
                <a:gd name="T38" fmla="*/ 21 w 29"/>
                <a:gd name="T39" fmla="*/ 4 h 57"/>
                <a:gd name="T40" fmla="*/ 21 w 29"/>
                <a:gd name="T41" fmla="*/ 5 h 57"/>
                <a:gd name="T42" fmla="*/ 19 w 29"/>
                <a:gd name="T43" fmla="*/ 18 h 57"/>
                <a:gd name="T44" fmla="*/ 24 w 29"/>
                <a:gd name="T45" fmla="*/ 18 h 57"/>
                <a:gd name="T46" fmla="*/ 29 w 29"/>
                <a:gd name="T47" fmla="*/ 22 h 57"/>
                <a:gd name="T48" fmla="*/ 29 w 29"/>
                <a:gd name="T49"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7">
                  <a:moveTo>
                    <a:pt x="29" y="23"/>
                  </a:moveTo>
                  <a:cubicBezTo>
                    <a:pt x="28" y="25"/>
                    <a:pt x="26" y="28"/>
                    <a:pt x="23" y="28"/>
                  </a:cubicBezTo>
                  <a:cubicBezTo>
                    <a:pt x="18" y="28"/>
                    <a:pt x="18" y="28"/>
                    <a:pt x="18" y="28"/>
                  </a:cubicBezTo>
                  <a:cubicBezTo>
                    <a:pt x="18" y="32"/>
                    <a:pt x="17" y="36"/>
                    <a:pt x="17" y="40"/>
                  </a:cubicBezTo>
                  <a:cubicBezTo>
                    <a:pt x="17" y="41"/>
                    <a:pt x="17" y="42"/>
                    <a:pt x="17" y="42"/>
                  </a:cubicBezTo>
                  <a:cubicBezTo>
                    <a:pt x="17" y="45"/>
                    <a:pt x="17" y="47"/>
                    <a:pt x="20" y="47"/>
                  </a:cubicBezTo>
                  <a:cubicBezTo>
                    <a:pt x="22" y="47"/>
                    <a:pt x="22" y="47"/>
                    <a:pt x="22" y="47"/>
                  </a:cubicBezTo>
                  <a:cubicBezTo>
                    <a:pt x="24" y="47"/>
                    <a:pt x="26" y="49"/>
                    <a:pt x="26" y="52"/>
                  </a:cubicBezTo>
                  <a:cubicBezTo>
                    <a:pt x="26" y="56"/>
                    <a:pt x="21" y="57"/>
                    <a:pt x="18" y="57"/>
                  </a:cubicBezTo>
                  <a:cubicBezTo>
                    <a:pt x="10" y="57"/>
                    <a:pt x="5" y="53"/>
                    <a:pt x="5" y="45"/>
                  </a:cubicBezTo>
                  <a:cubicBezTo>
                    <a:pt x="5" y="44"/>
                    <a:pt x="5" y="43"/>
                    <a:pt x="5" y="42"/>
                  </a:cubicBezTo>
                  <a:cubicBezTo>
                    <a:pt x="7" y="28"/>
                    <a:pt x="7" y="28"/>
                    <a:pt x="7" y="28"/>
                  </a:cubicBezTo>
                  <a:cubicBezTo>
                    <a:pt x="4" y="28"/>
                    <a:pt x="4" y="28"/>
                    <a:pt x="4" y="28"/>
                  </a:cubicBezTo>
                  <a:cubicBezTo>
                    <a:pt x="2" y="28"/>
                    <a:pt x="0" y="25"/>
                    <a:pt x="0" y="23"/>
                  </a:cubicBezTo>
                  <a:cubicBezTo>
                    <a:pt x="0" y="22"/>
                    <a:pt x="0" y="22"/>
                    <a:pt x="0" y="22"/>
                  </a:cubicBezTo>
                  <a:cubicBezTo>
                    <a:pt x="0" y="17"/>
                    <a:pt x="5" y="18"/>
                    <a:pt x="8" y="18"/>
                  </a:cubicBezTo>
                  <a:cubicBezTo>
                    <a:pt x="8" y="18"/>
                    <a:pt x="8" y="18"/>
                    <a:pt x="8" y="18"/>
                  </a:cubicBezTo>
                  <a:cubicBezTo>
                    <a:pt x="10" y="5"/>
                    <a:pt x="10" y="5"/>
                    <a:pt x="10" y="5"/>
                  </a:cubicBezTo>
                  <a:cubicBezTo>
                    <a:pt x="10" y="2"/>
                    <a:pt x="13" y="0"/>
                    <a:pt x="16" y="0"/>
                  </a:cubicBezTo>
                  <a:cubicBezTo>
                    <a:pt x="19" y="0"/>
                    <a:pt x="21" y="2"/>
                    <a:pt x="21" y="4"/>
                  </a:cubicBezTo>
                  <a:cubicBezTo>
                    <a:pt x="21" y="4"/>
                    <a:pt x="21" y="5"/>
                    <a:pt x="21" y="5"/>
                  </a:cubicBezTo>
                  <a:cubicBezTo>
                    <a:pt x="19" y="18"/>
                    <a:pt x="19" y="18"/>
                    <a:pt x="19" y="18"/>
                  </a:cubicBezTo>
                  <a:cubicBezTo>
                    <a:pt x="24" y="18"/>
                    <a:pt x="24" y="18"/>
                    <a:pt x="24" y="18"/>
                  </a:cubicBezTo>
                  <a:cubicBezTo>
                    <a:pt x="27" y="18"/>
                    <a:pt x="29" y="20"/>
                    <a:pt x="29" y="22"/>
                  </a:cubicBezTo>
                  <a:cubicBezTo>
                    <a:pt x="29" y="22"/>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6" name="Freeform 86"/>
            <p:cNvSpPr>
              <a:spLocks noEditPoints="1"/>
            </p:cNvSpPr>
            <p:nvPr userDrawn="1"/>
          </p:nvSpPr>
          <p:spPr bwMode="auto">
            <a:xfrm>
              <a:off x="2079867" y="5358157"/>
              <a:ext cx="37907" cy="129589"/>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5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0"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2" y="20"/>
                    <a:pt x="15" y="22"/>
                    <a:pt x="15" y="24"/>
                  </a:cubicBezTo>
                  <a:cubicBezTo>
                    <a:pt x="15" y="24"/>
                    <a:pt x="15" y="25"/>
                    <a:pt x="15" y="25"/>
                  </a:cubicBezTo>
                  <a:close/>
                  <a:moveTo>
                    <a:pt x="11" y="14"/>
                  </a:moveTo>
                  <a:cubicBezTo>
                    <a:pt x="8" y="14"/>
                    <a:pt x="5" y="11"/>
                    <a:pt x="5" y="7"/>
                  </a:cubicBezTo>
                  <a:cubicBezTo>
                    <a:pt x="5" y="3"/>
                    <a:pt x="8"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7" name="Freeform 87"/>
            <p:cNvSpPr>
              <a:spLocks/>
            </p:cNvSpPr>
            <p:nvPr userDrawn="1"/>
          </p:nvSpPr>
          <p:spPr bwMode="auto">
            <a:xfrm>
              <a:off x="2128352" y="5397827"/>
              <a:ext cx="72288" cy="89919"/>
            </a:xfrm>
            <a:custGeom>
              <a:avLst/>
              <a:gdLst>
                <a:gd name="T0" fmla="*/ 35 w 35"/>
                <a:gd name="T1" fmla="*/ 7 h 43"/>
                <a:gd name="T2" fmla="*/ 18 w 35"/>
                <a:gd name="T3" fmla="*/ 40 h 43"/>
                <a:gd name="T4" fmla="*/ 12 w 35"/>
                <a:gd name="T5" fmla="*/ 43 h 43"/>
                <a:gd name="T6" fmla="*/ 8 w 35"/>
                <a:gd name="T7" fmla="*/ 39 h 43"/>
                <a:gd name="T8" fmla="*/ 0 w 35"/>
                <a:gd name="T9" fmla="*/ 7 h 43"/>
                <a:gd name="T10" fmla="*/ 0 w 35"/>
                <a:gd name="T11" fmla="*/ 7 h 43"/>
                <a:gd name="T12" fmla="*/ 0 w 35"/>
                <a:gd name="T13" fmla="*/ 6 h 43"/>
                <a:gd name="T14" fmla="*/ 6 w 35"/>
                <a:gd name="T15" fmla="*/ 0 h 43"/>
                <a:gd name="T16" fmla="*/ 11 w 35"/>
                <a:gd name="T17" fmla="*/ 4 h 43"/>
                <a:gd name="T18" fmla="*/ 15 w 35"/>
                <a:gd name="T19" fmla="*/ 23 h 43"/>
                <a:gd name="T20" fmla="*/ 25 w 35"/>
                <a:gd name="T21" fmla="*/ 3 h 43"/>
                <a:gd name="T22" fmla="*/ 30 w 35"/>
                <a:gd name="T23" fmla="*/ 0 h 43"/>
                <a:gd name="T24" fmla="*/ 35 w 35"/>
                <a:gd name="T25" fmla="*/ 5 h 43"/>
                <a:gd name="T26" fmla="*/ 35 w 35"/>
                <a:gd name="T27"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5" y="7"/>
                  </a:moveTo>
                  <a:cubicBezTo>
                    <a:pt x="18" y="40"/>
                    <a:pt x="18" y="40"/>
                    <a:pt x="18" y="40"/>
                  </a:cubicBezTo>
                  <a:cubicBezTo>
                    <a:pt x="17" y="42"/>
                    <a:pt x="15" y="43"/>
                    <a:pt x="12" y="43"/>
                  </a:cubicBezTo>
                  <a:cubicBezTo>
                    <a:pt x="10" y="43"/>
                    <a:pt x="8" y="41"/>
                    <a:pt x="8" y="39"/>
                  </a:cubicBezTo>
                  <a:cubicBezTo>
                    <a:pt x="5" y="29"/>
                    <a:pt x="3" y="17"/>
                    <a:pt x="0" y="7"/>
                  </a:cubicBezTo>
                  <a:cubicBezTo>
                    <a:pt x="0" y="7"/>
                    <a:pt x="0" y="7"/>
                    <a:pt x="0" y="7"/>
                  </a:cubicBezTo>
                  <a:cubicBezTo>
                    <a:pt x="0" y="7"/>
                    <a:pt x="0" y="6"/>
                    <a:pt x="0" y="6"/>
                  </a:cubicBezTo>
                  <a:cubicBezTo>
                    <a:pt x="0" y="3"/>
                    <a:pt x="3" y="0"/>
                    <a:pt x="6" y="0"/>
                  </a:cubicBezTo>
                  <a:cubicBezTo>
                    <a:pt x="8" y="0"/>
                    <a:pt x="10" y="1"/>
                    <a:pt x="11" y="4"/>
                  </a:cubicBezTo>
                  <a:cubicBezTo>
                    <a:pt x="15" y="23"/>
                    <a:pt x="15" y="23"/>
                    <a:pt x="15" y="23"/>
                  </a:cubicBezTo>
                  <a:cubicBezTo>
                    <a:pt x="19" y="16"/>
                    <a:pt x="22" y="10"/>
                    <a:pt x="25" y="3"/>
                  </a:cubicBezTo>
                  <a:cubicBezTo>
                    <a:pt x="26" y="1"/>
                    <a:pt x="28" y="0"/>
                    <a:pt x="30" y="0"/>
                  </a:cubicBezTo>
                  <a:cubicBezTo>
                    <a:pt x="33" y="0"/>
                    <a:pt x="35" y="2"/>
                    <a:pt x="35" y="5"/>
                  </a:cubicBezTo>
                  <a:cubicBezTo>
                    <a:pt x="35" y="6"/>
                    <a:pt x="35" y="7"/>
                    <a:pt x="3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8" name="Freeform 88"/>
            <p:cNvSpPr>
              <a:spLocks/>
            </p:cNvSpPr>
            <p:nvPr userDrawn="1"/>
          </p:nvSpPr>
          <p:spPr bwMode="auto">
            <a:xfrm>
              <a:off x="2209455" y="5397827"/>
              <a:ext cx="68762" cy="89919"/>
            </a:xfrm>
            <a:custGeom>
              <a:avLst/>
              <a:gdLst>
                <a:gd name="T0" fmla="*/ 27 w 33"/>
                <a:gd name="T1" fmla="*/ 14 h 43"/>
                <a:gd name="T2" fmla="*/ 21 w 33"/>
                <a:gd name="T3" fmla="*/ 12 h 43"/>
                <a:gd name="T4" fmla="*/ 13 w 33"/>
                <a:gd name="T5" fmla="*/ 20 h 43"/>
                <a:gd name="T6" fmla="*/ 11 w 33"/>
                <a:gd name="T7" fmla="*/ 38 h 43"/>
                <a:gd name="T8" fmla="*/ 5 w 33"/>
                <a:gd name="T9" fmla="*/ 43 h 43"/>
                <a:gd name="T10" fmla="*/ 0 w 33"/>
                <a:gd name="T11" fmla="*/ 38 h 43"/>
                <a:gd name="T12" fmla="*/ 0 w 33"/>
                <a:gd name="T13" fmla="*/ 37 h 43"/>
                <a:gd name="T14" fmla="*/ 4 w 33"/>
                <a:gd name="T15" fmla="*/ 5 h 43"/>
                <a:gd name="T16" fmla="*/ 10 w 33"/>
                <a:gd name="T17" fmla="*/ 0 h 43"/>
                <a:gd name="T18" fmla="*/ 15 w 33"/>
                <a:gd name="T19" fmla="*/ 5 h 43"/>
                <a:gd name="T20" fmla="*/ 24 w 33"/>
                <a:gd name="T21" fmla="*/ 1 h 43"/>
                <a:gd name="T22" fmla="*/ 33 w 33"/>
                <a:gd name="T23" fmla="*/ 7 h 43"/>
                <a:gd name="T24" fmla="*/ 27 w 33"/>
                <a:gd name="T25"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7" y="14"/>
                  </a:moveTo>
                  <a:cubicBezTo>
                    <a:pt x="24" y="14"/>
                    <a:pt x="24" y="12"/>
                    <a:pt x="21" y="12"/>
                  </a:cubicBezTo>
                  <a:cubicBezTo>
                    <a:pt x="17" y="12"/>
                    <a:pt x="14" y="15"/>
                    <a:pt x="13" y="20"/>
                  </a:cubicBezTo>
                  <a:cubicBezTo>
                    <a:pt x="11" y="38"/>
                    <a:pt x="11" y="38"/>
                    <a:pt x="11" y="38"/>
                  </a:cubicBezTo>
                  <a:cubicBezTo>
                    <a:pt x="11" y="40"/>
                    <a:pt x="8" y="43"/>
                    <a:pt x="5" y="43"/>
                  </a:cubicBezTo>
                  <a:cubicBezTo>
                    <a:pt x="2" y="43"/>
                    <a:pt x="0" y="41"/>
                    <a:pt x="0" y="38"/>
                  </a:cubicBezTo>
                  <a:cubicBezTo>
                    <a:pt x="0" y="37"/>
                    <a:pt x="0" y="37"/>
                    <a:pt x="0" y="37"/>
                  </a:cubicBezTo>
                  <a:cubicBezTo>
                    <a:pt x="4" y="5"/>
                    <a:pt x="4" y="5"/>
                    <a:pt x="4" y="5"/>
                  </a:cubicBezTo>
                  <a:cubicBezTo>
                    <a:pt x="4" y="2"/>
                    <a:pt x="7" y="0"/>
                    <a:pt x="10" y="0"/>
                  </a:cubicBezTo>
                  <a:cubicBezTo>
                    <a:pt x="12" y="0"/>
                    <a:pt x="15" y="2"/>
                    <a:pt x="15" y="5"/>
                  </a:cubicBezTo>
                  <a:cubicBezTo>
                    <a:pt x="17" y="3"/>
                    <a:pt x="20" y="1"/>
                    <a:pt x="24" y="1"/>
                  </a:cubicBezTo>
                  <a:cubicBezTo>
                    <a:pt x="28" y="1"/>
                    <a:pt x="33" y="3"/>
                    <a:pt x="33" y="7"/>
                  </a:cubicBezTo>
                  <a:cubicBezTo>
                    <a:pt x="33" y="11"/>
                    <a:pt x="30" y="14"/>
                    <a:pt x="2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9" name="Freeform 89"/>
            <p:cNvSpPr>
              <a:spLocks noEditPoints="1"/>
            </p:cNvSpPr>
            <p:nvPr userDrawn="1"/>
          </p:nvSpPr>
          <p:spPr bwMode="auto">
            <a:xfrm>
              <a:off x="2286151" y="5358157"/>
              <a:ext cx="37907" cy="129589"/>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4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0"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2" y="20"/>
                    <a:pt x="15" y="22"/>
                    <a:pt x="15" y="24"/>
                  </a:cubicBezTo>
                  <a:cubicBezTo>
                    <a:pt x="15" y="24"/>
                    <a:pt x="15" y="25"/>
                    <a:pt x="15" y="25"/>
                  </a:cubicBezTo>
                  <a:close/>
                  <a:moveTo>
                    <a:pt x="11" y="14"/>
                  </a:moveTo>
                  <a:cubicBezTo>
                    <a:pt x="7" y="14"/>
                    <a:pt x="4" y="11"/>
                    <a:pt x="4" y="7"/>
                  </a:cubicBezTo>
                  <a:cubicBezTo>
                    <a:pt x="4" y="3"/>
                    <a:pt x="7"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80" name="Freeform 90"/>
            <p:cNvSpPr>
              <a:spLocks/>
            </p:cNvSpPr>
            <p:nvPr userDrawn="1"/>
          </p:nvSpPr>
          <p:spPr bwMode="auto">
            <a:xfrm>
              <a:off x="2334637" y="5343170"/>
              <a:ext cx="74933" cy="144576"/>
            </a:xfrm>
            <a:custGeom>
              <a:avLst/>
              <a:gdLst>
                <a:gd name="T0" fmla="*/ 34 w 36"/>
                <a:gd name="T1" fmla="*/ 35 h 69"/>
                <a:gd name="T2" fmla="*/ 23 w 36"/>
                <a:gd name="T3" fmla="*/ 44 h 69"/>
                <a:gd name="T4" fmla="*/ 33 w 36"/>
                <a:gd name="T5" fmla="*/ 60 h 69"/>
                <a:gd name="T6" fmla="*/ 34 w 36"/>
                <a:gd name="T7" fmla="*/ 63 h 69"/>
                <a:gd name="T8" fmla="*/ 28 w 36"/>
                <a:gd name="T9" fmla="*/ 69 h 69"/>
                <a:gd name="T10" fmla="*/ 23 w 36"/>
                <a:gd name="T11" fmla="*/ 66 h 69"/>
                <a:gd name="T12" fmla="*/ 14 w 36"/>
                <a:gd name="T13" fmla="*/ 52 h 69"/>
                <a:gd name="T14" fmla="*/ 12 w 36"/>
                <a:gd name="T15" fmla="*/ 53 h 69"/>
                <a:gd name="T16" fmla="*/ 11 w 36"/>
                <a:gd name="T17" fmla="*/ 63 h 69"/>
                <a:gd name="T18" fmla="*/ 5 w 36"/>
                <a:gd name="T19" fmla="*/ 69 h 69"/>
                <a:gd name="T20" fmla="*/ 0 w 36"/>
                <a:gd name="T21" fmla="*/ 64 h 69"/>
                <a:gd name="T22" fmla="*/ 0 w 36"/>
                <a:gd name="T23" fmla="*/ 63 h 69"/>
                <a:gd name="T24" fmla="*/ 7 w 36"/>
                <a:gd name="T25" fmla="*/ 5 h 69"/>
                <a:gd name="T26" fmla="*/ 13 w 36"/>
                <a:gd name="T27" fmla="*/ 0 h 69"/>
                <a:gd name="T28" fmla="*/ 18 w 36"/>
                <a:gd name="T29" fmla="*/ 5 h 69"/>
                <a:gd name="T30" fmla="*/ 14 w 36"/>
                <a:gd name="T31" fmla="*/ 39 h 69"/>
                <a:gd name="T32" fmla="*/ 28 w 36"/>
                <a:gd name="T33" fmla="*/ 28 h 69"/>
                <a:gd name="T34" fmla="*/ 31 w 36"/>
                <a:gd name="T35" fmla="*/ 27 h 69"/>
                <a:gd name="T36" fmla="*/ 36 w 36"/>
                <a:gd name="T37" fmla="*/ 31 h 69"/>
                <a:gd name="T38" fmla="*/ 34 w 36"/>
                <a:gd name="T39" fmla="*/ 3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9">
                  <a:moveTo>
                    <a:pt x="34" y="35"/>
                  </a:moveTo>
                  <a:cubicBezTo>
                    <a:pt x="23" y="44"/>
                    <a:pt x="23" y="44"/>
                    <a:pt x="23" y="44"/>
                  </a:cubicBezTo>
                  <a:cubicBezTo>
                    <a:pt x="33" y="60"/>
                    <a:pt x="33" y="60"/>
                    <a:pt x="33" y="60"/>
                  </a:cubicBezTo>
                  <a:cubicBezTo>
                    <a:pt x="34" y="61"/>
                    <a:pt x="34" y="62"/>
                    <a:pt x="34" y="63"/>
                  </a:cubicBezTo>
                  <a:cubicBezTo>
                    <a:pt x="34" y="66"/>
                    <a:pt x="31" y="69"/>
                    <a:pt x="28" y="69"/>
                  </a:cubicBezTo>
                  <a:cubicBezTo>
                    <a:pt x="26" y="69"/>
                    <a:pt x="24" y="68"/>
                    <a:pt x="23" y="66"/>
                  </a:cubicBezTo>
                  <a:cubicBezTo>
                    <a:pt x="20" y="61"/>
                    <a:pt x="17" y="57"/>
                    <a:pt x="14" y="52"/>
                  </a:cubicBezTo>
                  <a:cubicBezTo>
                    <a:pt x="12" y="53"/>
                    <a:pt x="12" y="53"/>
                    <a:pt x="12" y="53"/>
                  </a:cubicBezTo>
                  <a:cubicBezTo>
                    <a:pt x="12" y="57"/>
                    <a:pt x="12" y="60"/>
                    <a:pt x="11" y="63"/>
                  </a:cubicBezTo>
                  <a:cubicBezTo>
                    <a:pt x="11" y="66"/>
                    <a:pt x="8" y="69"/>
                    <a:pt x="5" y="69"/>
                  </a:cubicBezTo>
                  <a:cubicBezTo>
                    <a:pt x="2" y="69"/>
                    <a:pt x="0" y="67"/>
                    <a:pt x="0" y="64"/>
                  </a:cubicBezTo>
                  <a:cubicBezTo>
                    <a:pt x="0" y="63"/>
                    <a:pt x="0" y="63"/>
                    <a:pt x="0" y="63"/>
                  </a:cubicBezTo>
                  <a:cubicBezTo>
                    <a:pt x="7" y="5"/>
                    <a:pt x="7" y="5"/>
                    <a:pt x="7" y="5"/>
                  </a:cubicBezTo>
                  <a:cubicBezTo>
                    <a:pt x="8" y="3"/>
                    <a:pt x="10" y="0"/>
                    <a:pt x="13" y="0"/>
                  </a:cubicBezTo>
                  <a:cubicBezTo>
                    <a:pt x="16" y="0"/>
                    <a:pt x="18" y="2"/>
                    <a:pt x="18" y="5"/>
                  </a:cubicBezTo>
                  <a:cubicBezTo>
                    <a:pt x="18" y="5"/>
                    <a:pt x="18" y="6"/>
                    <a:pt x="14" y="39"/>
                  </a:cubicBezTo>
                  <a:cubicBezTo>
                    <a:pt x="28" y="28"/>
                    <a:pt x="28" y="28"/>
                    <a:pt x="28" y="28"/>
                  </a:cubicBezTo>
                  <a:cubicBezTo>
                    <a:pt x="29" y="27"/>
                    <a:pt x="30" y="27"/>
                    <a:pt x="31" y="27"/>
                  </a:cubicBezTo>
                  <a:cubicBezTo>
                    <a:pt x="34" y="27"/>
                    <a:pt x="36" y="28"/>
                    <a:pt x="36" y="31"/>
                  </a:cubicBezTo>
                  <a:cubicBezTo>
                    <a:pt x="36" y="33"/>
                    <a:pt x="35" y="34"/>
                    <a:pt x="3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81" name="Freeform 91"/>
            <p:cNvSpPr>
              <a:spLocks noEditPoints="1"/>
            </p:cNvSpPr>
            <p:nvPr userDrawn="1"/>
          </p:nvSpPr>
          <p:spPr bwMode="auto">
            <a:xfrm>
              <a:off x="2415740" y="5399590"/>
              <a:ext cx="81985" cy="88156"/>
            </a:xfrm>
            <a:custGeom>
              <a:avLst/>
              <a:gdLst>
                <a:gd name="T0" fmla="*/ 39 w 39"/>
                <a:gd name="T1" fmla="*/ 13 h 42"/>
                <a:gd name="T2" fmla="*/ 36 w 39"/>
                <a:gd name="T3" fmla="*/ 36 h 42"/>
                <a:gd name="T4" fmla="*/ 30 w 39"/>
                <a:gd name="T5" fmla="*/ 42 h 42"/>
                <a:gd name="T6" fmla="*/ 26 w 39"/>
                <a:gd name="T7" fmla="*/ 38 h 42"/>
                <a:gd name="T8" fmla="*/ 13 w 39"/>
                <a:gd name="T9" fmla="*/ 42 h 42"/>
                <a:gd name="T10" fmla="*/ 0 w 39"/>
                <a:gd name="T11" fmla="*/ 30 h 42"/>
                <a:gd name="T12" fmla="*/ 22 w 39"/>
                <a:gd name="T13" fmla="*/ 15 h 42"/>
                <a:gd name="T14" fmla="*/ 28 w 39"/>
                <a:gd name="T15" fmla="*/ 15 h 42"/>
                <a:gd name="T16" fmla="*/ 28 w 39"/>
                <a:gd name="T17" fmla="*/ 13 h 42"/>
                <a:gd name="T18" fmla="*/ 21 w 39"/>
                <a:gd name="T19" fmla="*/ 9 h 42"/>
                <a:gd name="T20" fmla="*/ 13 w 39"/>
                <a:gd name="T21" fmla="*/ 11 h 42"/>
                <a:gd name="T22" fmla="*/ 11 w 39"/>
                <a:gd name="T23" fmla="*/ 11 h 42"/>
                <a:gd name="T24" fmla="*/ 6 w 39"/>
                <a:gd name="T25" fmla="*/ 7 h 42"/>
                <a:gd name="T26" fmla="*/ 9 w 39"/>
                <a:gd name="T27" fmla="*/ 2 h 42"/>
                <a:gd name="T28" fmla="*/ 24 w 39"/>
                <a:gd name="T29" fmla="*/ 0 h 42"/>
                <a:gd name="T30" fmla="*/ 39 w 39"/>
                <a:gd name="T31" fmla="*/ 11 h 42"/>
                <a:gd name="T32" fmla="*/ 39 w 39"/>
                <a:gd name="T33" fmla="*/ 13 h 42"/>
                <a:gd name="T34" fmla="*/ 27 w 39"/>
                <a:gd name="T35" fmla="*/ 23 h 42"/>
                <a:gd name="T36" fmla="*/ 24 w 39"/>
                <a:gd name="T37" fmla="*/ 23 h 42"/>
                <a:gd name="T38" fmla="*/ 23 w 39"/>
                <a:gd name="T39" fmla="*/ 23 h 42"/>
                <a:gd name="T40" fmla="*/ 11 w 39"/>
                <a:gd name="T41" fmla="*/ 28 h 42"/>
                <a:gd name="T42" fmla="*/ 16 w 39"/>
                <a:gd name="T43" fmla="*/ 32 h 42"/>
                <a:gd name="T44" fmla="*/ 26 w 39"/>
                <a:gd name="T45" fmla="*/ 29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3"/>
                  </a:moveTo>
                  <a:cubicBezTo>
                    <a:pt x="36" y="36"/>
                    <a:pt x="36" y="36"/>
                    <a:pt x="36" y="36"/>
                  </a:cubicBezTo>
                  <a:cubicBezTo>
                    <a:pt x="36" y="39"/>
                    <a:pt x="33" y="42"/>
                    <a:pt x="30" y="42"/>
                  </a:cubicBezTo>
                  <a:cubicBezTo>
                    <a:pt x="28" y="42"/>
                    <a:pt x="26" y="40"/>
                    <a:pt x="26" y="38"/>
                  </a:cubicBezTo>
                  <a:cubicBezTo>
                    <a:pt x="22" y="40"/>
                    <a:pt x="18" y="42"/>
                    <a:pt x="13" y="42"/>
                  </a:cubicBezTo>
                  <a:cubicBezTo>
                    <a:pt x="6" y="42"/>
                    <a:pt x="0" y="38"/>
                    <a:pt x="0" y="30"/>
                  </a:cubicBezTo>
                  <a:cubicBezTo>
                    <a:pt x="0" y="19"/>
                    <a:pt x="13" y="15"/>
                    <a:pt x="22" y="15"/>
                  </a:cubicBezTo>
                  <a:cubicBezTo>
                    <a:pt x="24" y="15"/>
                    <a:pt x="26" y="15"/>
                    <a:pt x="28" y="15"/>
                  </a:cubicBezTo>
                  <a:cubicBezTo>
                    <a:pt x="28" y="13"/>
                    <a:pt x="28" y="13"/>
                    <a:pt x="28" y="13"/>
                  </a:cubicBezTo>
                  <a:cubicBezTo>
                    <a:pt x="28" y="9"/>
                    <a:pt x="26" y="9"/>
                    <a:pt x="21" y="9"/>
                  </a:cubicBezTo>
                  <a:cubicBezTo>
                    <a:pt x="18" y="9"/>
                    <a:pt x="16" y="10"/>
                    <a:pt x="13" y="11"/>
                  </a:cubicBezTo>
                  <a:cubicBezTo>
                    <a:pt x="12" y="11"/>
                    <a:pt x="11" y="11"/>
                    <a:pt x="11" y="11"/>
                  </a:cubicBezTo>
                  <a:cubicBezTo>
                    <a:pt x="8" y="11"/>
                    <a:pt x="6" y="10"/>
                    <a:pt x="6" y="7"/>
                  </a:cubicBezTo>
                  <a:cubicBezTo>
                    <a:pt x="6" y="5"/>
                    <a:pt x="7" y="3"/>
                    <a:pt x="9" y="2"/>
                  </a:cubicBezTo>
                  <a:cubicBezTo>
                    <a:pt x="14" y="0"/>
                    <a:pt x="19" y="0"/>
                    <a:pt x="24" y="0"/>
                  </a:cubicBezTo>
                  <a:cubicBezTo>
                    <a:pt x="32" y="0"/>
                    <a:pt x="39" y="2"/>
                    <a:pt x="39" y="11"/>
                  </a:cubicBezTo>
                  <a:cubicBezTo>
                    <a:pt x="39" y="12"/>
                    <a:pt x="39" y="13"/>
                    <a:pt x="39" y="13"/>
                  </a:cubicBezTo>
                  <a:close/>
                  <a:moveTo>
                    <a:pt x="27" y="23"/>
                  </a:moveTo>
                  <a:cubicBezTo>
                    <a:pt x="26" y="23"/>
                    <a:pt x="25" y="23"/>
                    <a:pt x="24" y="23"/>
                  </a:cubicBezTo>
                  <a:cubicBezTo>
                    <a:pt x="23" y="23"/>
                    <a:pt x="23" y="23"/>
                    <a:pt x="23" y="23"/>
                  </a:cubicBezTo>
                  <a:cubicBezTo>
                    <a:pt x="19" y="23"/>
                    <a:pt x="11" y="23"/>
                    <a:pt x="11" y="28"/>
                  </a:cubicBezTo>
                  <a:cubicBezTo>
                    <a:pt x="11" y="31"/>
                    <a:pt x="14" y="32"/>
                    <a:pt x="16" y="32"/>
                  </a:cubicBezTo>
                  <a:cubicBezTo>
                    <a:pt x="20" y="32"/>
                    <a:pt x="23" y="31"/>
                    <a:pt x="26" y="29"/>
                  </a:cubicBezTo>
                  <a:cubicBezTo>
                    <a:pt x="26"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grpSp>
        <p:nvGrpSpPr>
          <p:cNvPr id="352" name="Group 4"/>
          <p:cNvGrpSpPr>
            <a:grpSpLocks noChangeAspect="1"/>
          </p:cNvGrpSpPr>
          <p:nvPr userDrawn="1"/>
        </p:nvGrpSpPr>
        <p:grpSpPr bwMode="auto">
          <a:xfrm>
            <a:off x="1488360" y="4330075"/>
            <a:ext cx="1235927" cy="1177449"/>
            <a:chOff x="-462" y="-1937"/>
            <a:chExt cx="8602" cy="8195"/>
          </a:xfrm>
          <a:solidFill>
            <a:schemeClr val="bg1"/>
          </a:solidFill>
        </p:grpSpPr>
        <p:sp>
          <p:nvSpPr>
            <p:cNvPr id="353" name="Freeform 5"/>
            <p:cNvSpPr>
              <a:spLocks/>
            </p:cNvSpPr>
            <p:nvPr userDrawn="1"/>
          </p:nvSpPr>
          <p:spPr bwMode="auto">
            <a:xfrm>
              <a:off x="-412" y="-1937"/>
              <a:ext cx="943" cy="881"/>
            </a:xfrm>
            <a:custGeom>
              <a:avLst/>
              <a:gdLst>
                <a:gd name="T0" fmla="*/ 359 w 399"/>
                <a:gd name="T1" fmla="*/ 346 h 373"/>
                <a:gd name="T2" fmla="*/ 330 w 399"/>
                <a:gd name="T3" fmla="*/ 373 h 373"/>
                <a:gd name="T4" fmla="*/ 307 w 399"/>
                <a:gd name="T5" fmla="*/ 351 h 373"/>
                <a:gd name="T6" fmla="*/ 308 w 399"/>
                <a:gd name="T7" fmla="*/ 346 h 373"/>
                <a:gd name="T8" fmla="*/ 338 w 399"/>
                <a:gd name="T9" fmla="*/ 99 h 373"/>
                <a:gd name="T10" fmla="*/ 213 w 399"/>
                <a:gd name="T11" fmla="*/ 237 h 373"/>
                <a:gd name="T12" fmla="*/ 191 w 399"/>
                <a:gd name="T13" fmla="*/ 247 h 373"/>
                <a:gd name="T14" fmla="*/ 174 w 399"/>
                <a:gd name="T15" fmla="*/ 239 h 373"/>
                <a:gd name="T16" fmla="*/ 81 w 399"/>
                <a:gd name="T17" fmla="*/ 102 h 373"/>
                <a:gd name="T18" fmla="*/ 51 w 399"/>
                <a:gd name="T19" fmla="*/ 346 h 373"/>
                <a:gd name="T20" fmla="*/ 22 w 399"/>
                <a:gd name="T21" fmla="*/ 373 h 373"/>
                <a:gd name="T22" fmla="*/ 0 w 399"/>
                <a:gd name="T23" fmla="*/ 351 h 373"/>
                <a:gd name="T24" fmla="*/ 0 w 399"/>
                <a:gd name="T25" fmla="*/ 346 h 373"/>
                <a:gd name="T26" fmla="*/ 39 w 399"/>
                <a:gd name="T27" fmla="*/ 22 h 373"/>
                <a:gd name="T28" fmla="*/ 64 w 399"/>
                <a:gd name="T29" fmla="*/ 0 h 373"/>
                <a:gd name="T30" fmla="*/ 79 w 399"/>
                <a:gd name="T31" fmla="*/ 8 h 373"/>
                <a:gd name="T32" fmla="*/ 202 w 399"/>
                <a:gd name="T33" fmla="*/ 189 h 373"/>
                <a:gd name="T34" fmla="*/ 362 w 399"/>
                <a:gd name="T35" fmla="*/ 10 h 373"/>
                <a:gd name="T36" fmla="*/ 380 w 399"/>
                <a:gd name="T37" fmla="*/ 0 h 373"/>
                <a:gd name="T38" fmla="*/ 399 w 399"/>
                <a:gd name="T39" fmla="*/ 19 h 373"/>
                <a:gd name="T40" fmla="*/ 399 w 399"/>
                <a:gd name="T41" fmla="*/ 22 h 373"/>
                <a:gd name="T42" fmla="*/ 359 w 399"/>
                <a:gd name="T43" fmla="*/ 34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9" h="373">
                  <a:moveTo>
                    <a:pt x="359" y="346"/>
                  </a:moveTo>
                  <a:cubicBezTo>
                    <a:pt x="357" y="361"/>
                    <a:pt x="345" y="373"/>
                    <a:pt x="330" y="373"/>
                  </a:cubicBezTo>
                  <a:cubicBezTo>
                    <a:pt x="317" y="373"/>
                    <a:pt x="307" y="364"/>
                    <a:pt x="307" y="351"/>
                  </a:cubicBezTo>
                  <a:cubicBezTo>
                    <a:pt x="308" y="346"/>
                    <a:pt x="308" y="346"/>
                    <a:pt x="308" y="346"/>
                  </a:cubicBezTo>
                  <a:cubicBezTo>
                    <a:pt x="338" y="99"/>
                    <a:pt x="338" y="99"/>
                    <a:pt x="338" y="99"/>
                  </a:cubicBezTo>
                  <a:cubicBezTo>
                    <a:pt x="213" y="237"/>
                    <a:pt x="213" y="237"/>
                    <a:pt x="213" y="237"/>
                  </a:cubicBezTo>
                  <a:cubicBezTo>
                    <a:pt x="208" y="242"/>
                    <a:pt x="199" y="247"/>
                    <a:pt x="191" y="247"/>
                  </a:cubicBezTo>
                  <a:cubicBezTo>
                    <a:pt x="185" y="247"/>
                    <a:pt x="178" y="244"/>
                    <a:pt x="174" y="239"/>
                  </a:cubicBezTo>
                  <a:cubicBezTo>
                    <a:pt x="81" y="102"/>
                    <a:pt x="81" y="102"/>
                    <a:pt x="81" y="102"/>
                  </a:cubicBezTo>
                  <a:cubicBezTo>
                    <a:pt x="51" y="346"/>
                    <a:pt x="51" y="346"/>
                    <a:pt x="51" y="346"/>
                  </a:cubicBezTo>
                  <a:cubicBezTo>
                    <a:pt x="48" y="361"/>
                    <a:pt x="37" y="373"/>
                    <a:pt x="22" y="373"/>
                  </a:cubicBezTo>
                  <a:cubicBezTo>
                    <a:pt x="9" y="373"/>
                    <a:pt x="0" y="364"/>
                    <a:pt x="0" y="351"/>
                  </a:cubicBezTo>
                  <a:cubicBezTo>
                    <a:pt x="0" y="346"/>
                    <a:pt x="0" y="346"/>
                    <a:pt x="0" y="346"/>
                  </a:cubicBezTo>
                  <a:cubicBezTo>
                    <a:pt x="13" y="239"/>
                    <a:pt x="27" y="130"/>
                    <a:pt x="39" y="22"/>
                  </a:cubicBezTo>
                  <a:cubicBezTo>
                    <a:pt x="41" y="10"/>
                    <a:pt x="52" y="0"/>
                    <a:pt x="64" y="0"/>
                  </a:cubicBezTo>
                  <a:cubicBezTo>
                    <a:pt x="70" y="0"/>
                    <a:pt x="76" y="3"/>
                    <a:pt x="79" y="8"/>
                  </a:cubicBezTo>
                  <a:cubicBezTo>
                    <a:pt x="202" y="189"/>
                    <a:pt x="202" y="189"/>
                    <a:pt x="202" y="189"/>
                  </a:cubicBezTo>
                  <a:cubicBezTo>
                    <a:pt x="254" y="131"/>
                    <a:pt x="310" y="68"/>
                    <a:pt x="362" y="10"/>
                  </a:cubicBezTo>
                  <a:cubicBezTo>
                    <a:pt x="366" y="4"/>
                    <a:pt x="373" y="0"/>
                    <a:pt x="380" y="0"/>
                  </a:cubicBezTo>
                  <a:cubicBezTo>
                    <a:pt x="391" y="0"/>
                    <a:pt x="399" y="8"/>
                    <a:pt x="399" y="19"/>
                  </a:cubicBezTo>
                  <a:cubicBezTo>
                    <a:pt x="399" y="22"/>
                    <a:pt x="399" y="22"/>
                    <a:pt x="399" y="22"/>
                  </a:cubicBezTo>
                  <a:lnTo>
                    <a:pt x="359" y="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4" name="Freeform 6"/>
            <p:cNvSpPr>
              <a:spLocks noEditPoints="1"/>
            </p:cNvSpPr>
            <p:nvPr userDrawn="1"/>
          </p:nvSpPr>
          <p:spPr bwMode="auto">
            <a:xfrm>
              <a:off x="574" y="-1597"/>
              <a:ext cx="522" cy="546"/>
            </a:xfrm>
            <a:custGeom>
              <a:avLst/>
              <a:gdLst>
                <a:gd name="T0" fmla="*/ 192 w 221"/>
                <a:gd name="T1" fmla="*/ 125 h 231"/>
                <a:gd name="T2" fmla="*/ 48 w 221"/>
                <a:gd name="T3" fmla="*/ 125 h 231"/>
                <a:gd name="T4" fmla="*/ 48 w 221"/>
                <a:gd name="T5" fmla="*/ 133 h 231"/>
                <a:gd name="T6" fmla="*/ 114 w 221"/>
                <a:gd name="T7" fmla="*/ 192 h 231"/>
                <a:gd name="T8" fmla="*/ 173 w 221"/>
                <a:gd name="T9" fmla="*/ 168 h 231"/>
                <a:gd name="T10" fmla="*/ 187 w 221"/>
                <a:gd name="T11" fmla="*/ 163 h 231"/>
                <a:gd name="T12" fmla="*/ 206 w 221"/>
                <a:gd name="T13" fmla="*/ 181 h 231"/>
                <a:gd name="T14" fmla="*/ 197 w 221"/>
                <a:gd name="T15" fmla="*/ 200 h 231"/>
                <a:gd name="T16" fmla="*/ 104 w 221"/>
                <a:gd name="T17" fmla="*/ 231 h 231"/>
                <a:gd name="T18" fmla="*/ 0 w 221"/>
                <a:gd name="T19" fmla="*/ 136 h 231"/>
                <a:gd name="T20" fmla="*/ 128 w 221"/>
                <a:gd name="T21" fmla="*/ 0 h 231"/>
                <a:gd name="T22" fmla="*/ 221 w 221"/>
                <a:gd name="T23" fmla="*/ 93 h 231"/>
                <a:gd name="T24" fmla="*/ 221 w 221"/>
                <a:gd name="T25" fmla="*/ 98 h 231"/>
                <a:gd name="T26" fmla="*/ 192 w 221"/>
                <a:gd name="T27" fmla="*/ 125 h 231"/>
                <a:gd name="T28" fmla="*/ 172 w 221"/>
                <a:gd name="T29" fmla="*/ 86 h 231"/>
                <a:gd name="T30" fmla="*/ 122 w 221"/>
                <a:gd name="T31" fmla="*/ 40 h 231"/>
                <a:gd name="T32" fmla="*/ 54 w 221"/>
                <a:gd name="T33" fmla="*/ 88 h 231"/>
                <a:gd name="T34" fmla="*/ 172 w 221"/>
                <a:gd name="T35" fmla="*/ 88 h 231"/>
                <a:gd name="T36" fmla="*/ 172 w 221"/>
                <a:gd name="T37" fmla="*/ 8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1">
                  <a:moveTo>
                    <a:pt x="192" y="125"/>
                  </a:moveTo>
                  <a:cubicBezTo>
                    <a:pt x="48" y="125"/>
                    <a:pt x="48" y="125"/>
                    <a:pt x="48" y="125"/>
                  </a:cubicBezTo>
                  <a:cubicBezTo>
                    <a:pt x="48" y="128"/>
                    <a:pt x="48" y="131"/>
                    <a:pt x="48" y="133"/>
                  </a:cubicBezTo>
                  <a:cubicBezTo>
                    <a:pt x="48" y="174"/>
                    <a:pt x="77" y="192"/>
                    <a:pt x="114" y="192"/>
                  </a:cubicBezTo>
                  <a:cubicBezTo>
                    <a:pt x="138" y="192"/>
                    <a:pt x="155" y="182"/>
                    <a:pt x="173" y="168"/>
                  </a:cubicBezTo>
                  <a:cubicBezTo>
                    <a:pt x="178" y="165"/>
                    <a:pt x="182" y="163"/>
                    <a:pt x="187" y="163"/>
                  </a:cubicBezTo>
                  <a:cubicBezTo>
                    <a:pt x="198" y="163"/>
                    <a:pt x="206" y="170"/>
                    <a:pt x="206" y="181"/>
                  </a:cubicBezTo>
                  <a:cubicBezTo>
                    <a:pt x="206" y="188"/>
                    <a:pt x="203" y="195"/>
                    <a:pt x="197" y="200"/>
                  </a:cubicBezTo>
                  <a:cubicBezTo>
                    <a:pt x="169" y="223"/>
                    <a:pt x="139" y="231"/>
                    <a:pt x="104" y="231"/>
                  </a:cubicBezTo>
                  <a:cubicBezTo>
                    <a:pt x="44" y="231"/>
                    <a:pt x="0" y="200"/>
                    <a:pt x="0" y="136"/>
                  </a:cubicBezTo>
                  <a:cubicBezTo>
                    <a:pt x="0" y="62"/>
                    <a:pt x="52" y="0"/>
                    <a:pt x="128" y="0"/>
                  </a:cubicBezTo>
                  <a:cubicBezTo>
                    <a:pt x="185" y="0"/>
                    <a:pt x="221" y="35"/>
                    <a:pt x="221" y="93"/>
                  </a:cubicBezTo>
                  <a:cubicBezTo>
                    <a:pt x="221" y="94"/>
                    <a:pt x="221" y="96"/>
                    <a:pt x="221" y="98"/>
                  </a:cubicBezTo>
                  <a:cubicBezTo>
                    <a:pt x="220" y="112"/>
                    <a:pt x="206" y="125"/>
                    <a:pt x="192" y="125"/>
                  </a:cubicBezTo>
                  <a:close/>
                  <a:moveTo>
                    <a:pt x="172" y="86"/>
                  </a:moveTo>
                  <a:cubicBezTo>
                    <a:pt x="172" y="57"/>
                    <a:pt x="150" y="40"/>
                    <a:pt x="122" y="40"/>
                  </a:cubicBezTo>
                  <a:cubicBezTo>
                    <a:pt x="90" y="40"/>
                    <a:pt x="65" y="59"/>
                    <a:pt x="54" y="88"/>
                  </a:cubicBezTo>
                  <a:cubicBezTo>
                    <a:pt x="172" y="88"/>
                    <a:pt x="172" y="88"/>
                    <a:pt x="172" y="88"/>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5" name="Freeform 7"/>
            <p:cNvSpPr>
              <a:spLocks noEditPoints="1"/>
            </p:cNvSpPr>
            <p:nvPr userDrawn="1"/>
          </p:nvSpPr>
          <p:spPr bwMode="auto">
            <a:xfrm>
              <a:off x="1139" y="-1937"/>
              <a:ext cx="579" cy="884"/>
            </a:xfrm>
            <a:custGeom>
              <a:avLst/>
              <a:gdLst>
                <a:gd name="T0" fmla="*/ 204 w 245"/>
                <a:gd name="T1" fmla="*/ 351 h 374"/>
                <a:gd name="T2" fmla="*/ 179 w 245"/>
                <a:gd name="T3" fmla="*/ 374 h 374"/>
                <a:gd name="T4" fmla="*/ 159 w 245"/>
                <a:gd name="T5" fmla="*/ 354 h 374"/>
                <a:gd name="T6" fmla="*/ 160 w 245"/>
                <a:gd name="T7" fmla="*/ 345 h 374"/>
                <a:gd name="T8" fmla="*/ 86 w 245"/>
                <a:gd name="T9" fmla="*/ 373 h 374"/>
                <a:gd name="T10" fmla="*/ 0 w 245"/>
                <a:gd name="T11" fmla="*/ 279 h 374"/>
                <a:gd name="T12" fmla="*/ 118 w 245"/>
                <a:gd name="T13" fmla="*/ 148 h 374"/>
                <a:gd name="T14" fmla="*/ 179 w 245"/>
                <a:gd name="T15" fmla="*/ 170 h 374"/>
                <a:gd name="T16" fmla="*/ 197 w 245"/>
                <a:gd name="T17" fmla="*/ 24 h 374"/>
                <a:gd name="T18" fmla="*/ 223 w 245"/>
                <a:gd name="T19" fmla="*/ 0 h 374"/>
                <a:gd name="T20" fmla="*/ 245 w 245"/>
                <a:gd name="T21" fmla="*/ 21 h 374"/>
                <a:gd name="T22" fmla="*/ 204 w 245"/>
                <a:gd name="T23" fmla="*/ 351 h 374"/>
                <a:gd name="T24" fmla="*/ 118 w 245"/>
                <a:gd name="T25" fmla="*/ 191 h 374"/>
                <a:gd name="T26" fmla="*/ 49 w 245"/>
                <a:gd name="T27" fmla="*/ 272 h 374"/>
                <a:gd name="T28" fmla="*/ 101 w 245"/>
                <a:gd name="T29" fmla="*/ 330 h 374"/>
                <a:gd name="T30" fmla="*/ 171 w 245"/>
                <a:gd name="T31" fmla="*/ 249 h 374"/>
                <a:gd name="T32" fmla="*/ 118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3" y="363"/>
                    <a:pt x="192" y="374"/>
                    <a:pt x="179" y="374"/>
                  </a:cubicBezTo>
                  <a:cubicBezTo>
                    <a:pt x="169" y="374"/>
                    <a:pt x="159" y="365"/>
                    <a:pt x="159" y="354"/>
                  </a:cubicBezTo>
                  <a:cubicBezTo>
                    <a:pt x="159" y="351"/>
                    <a:pt x="160" y="348"/>
                    <a:pt x="160" y="345"/>
                  </a:cubicBezTo>
                  <a:cubicBezTo>
                    <a:pt x="143" y="363"/>
                    <a:pt x="111" y="373"/>
                    <a:pt x="86" y="373"/>
                  </a:cubicBezTo>
                  <a:cubicBezTo>
                    <a:pt x="32" y="373"/>
                    <a:pt x="0" y="330"/>
                    <a:pt x="0" y="279"/>
                  </a:cubicBezTo>
                  <a:cubicBezTo>
                    <a:pt x="0" y="214"/>
                    <a:pt x="49" y="148"/>
                    <a:pt x="118" y="148"/>
                  </a:cubicBezTo>
                  <a:cubicBezTo>
                    <a:pt x="141" y="148"/>
                    <a:pt x="161" y="152"/>
                    <a:pt x="179" y="170"/>
                  </a:cubicBezTo>
                  <a:cubicBezTo>
                    <a:pt x="197" y="24"/>
                    <a:pt x="197" y="24"/>
                    <a:pt x="197" y="24"/>
                  </a:cubicBezTo>
                  <a:cubicBezTo>
                    <a:pt x="198" y="11"/>
                    <a:pt x="210" y="0"/>
                    <a:pt x="223" y="0"/>
                  </a:cubicBezTo>
                  <a:cubicBezTo>
                    <a:pt x="235" y="0"/>
                    <a:pt x="245" y="9"/>
                    <a:pt x="245" y="21"/>
                  </a:cubicBezTo>
                  <a:cubicBezTo>
                    <a:pt x="245" y="22"/>
                    <a:pt x="244" y="23"/>
                    <a:pt x="204" y="351"/>
                  </a:cubicBezTo>
                  <a:close/>
                  <a:moveTo>
                    <a:pt x="118" y="191"/>
                  </a:moveTo>
                  <a:cubicBezTo>
                    <a:pt x="75" y="191"/>
                    <a:pt x="49" y="233"/>
                    <a:pt x="49" y="272"/>
                  </a:cubicBezTo>
                  <a:cubicBezTo>
                    <a:pt x="49" y="304"/>
                    <a:pt x="67" y="330"/>
                    <a:pt x="101" y="330"/>
                  </a:cubicBezTo>
                  <a:cubicBezTo>
                    <a:pt x="146" y="330"/>
                    <a:pt x="171" y="290"/>
                    <a:pt x="171" y="249"/>
                  </a:cubicBezTo>
                  <a:cubicBezTo>
                    <a:pt x="171" y="216"/>
                    <a:pt x="151" y="191"/>
                    <a:pt x="118"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6" name="Freeform 8"/>
            <p:cNvSpPr>
              <a:spLocks noEditPoints="1"/>
            </p:cNvSpPr>
            <p:nvPr userDrawn="1"/>
          </p:nvSpPr>
          <p:spPr bwMode="auto">
            <a:xfrm>
              <a:off x="1959" y="-1937"/>
              <a:ext cx="579" cy="884"/>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4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2"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4"/>
                    <a:pt x="196" y="24"/>
                    <a:pt x="196" y="24"/>
                  </a:cubicBezTo>
                  <a:cubicBezTo>
                    <a:pt x="198" y="11"/>
                    <a:pt x="210" y="0"/>
                    <a:pt x="223" y="0"/>
                  </a:cubicBezTo>
                  <a:cubicBezTo>
                    <a:pt x="234" y="0"/>
                    <a:pt x="245" y="9"/>
                    <a:pt x="245" y="21"/>
                  </a:cubicBezTo>
                  <a:cubicBezTo>
                    <a:pt x="245" y="22"/>
                    <a:pt x="244" y="23"/>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7" name="Freeform 9"/>
            <p:cNvSpPr>
              <a:spLocks noEditPoints="1"/>
            </p:cNvSpPr>
            <p:nvPr userDrawn="1"/>
          </p:nvSpPr>
          <p:spPr bwMode="auto">
            <a:xfrm>
              <a:off x="2425" y="-1841"/>
              <a:ext cx="378" cy="1010"/>
            </a:xfrm>
            <a:custGeom>
              <a:avLst/>
              <a:gdLst>
                <a:gd name="T0" fmla="*/ 116 w 160"/>
                <a:gd name="T1" fmla="*/ 345 h 427"/>
                <a:gd name="T2" fmla="*/ 26 w 160"/>
                <a:gd name="T3" fmla="*/ 427 h 427"/>
                <a:gd name="T4" fmla="*/ 0 w 160"/>
                <a:gd name="T5" fmla="*/ 407 h 427"/>
                <a:gd name="T6" fmla="*/ 22 w 160"/>
                <a:gd name="T7" fmla="*/ 385 h 427"/>
                <a:gd name="T8" fmla="*/ 68 w 160"/>
                <a:gd name="T9" fmla="*/ 340 h 427"/>
                <a:gd name="T10" fmla="*/ 93 w 160"/>
                <a:gd name="T11" fmla="*/ 129 h 427"/>
                <a:gd name="T12" fmla="*/ 120 w 160"/>
                <a:gd name="T13" fmla="*/ 105 h 427"/>
                <a:gd name="T14" fmla="*/ 142 w 160"/>
                <a:gd name="T15" fmla="*/ 126 h 427"/>
                <a:gd name="T16" fmla="*/ 116 w 160"/>
                <a:gd name="T17" fmla="*/ 345 h 427"/>
                <a:gd name="T18" fmla="*/ 128 w 160"/>
                <a:gd name="T19" fmla="*/ 63 h 427"/>
                <a:gd name="T20" fmla="*/ 98 w 160"/>
                <a:gd name="T21" fmla="*/ 32 h 427"/>
                <a:gd name="T22" fmla="*/ 128 w 160"/>
                <a:gd name="T23" fmla="*/ 0 h 427"/>
                <a:gd name="T24" fmla="*/ 160 w 160"/>
                <a:gd name="T25" fmla="*/ 32 h 427"/>
                <a:gd name="T26" fmla="*/ 128 w 160"/>
                <a:gd name="T27" fmla="*/ 6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427">
                  <a:moveTo>
                    <a:pt x="116" y="345"/>
                  </a:moveTo>
                  <a:cubicBezTo>
                    <a:pt x="108" y="406"/>
                    <a:pt x="86" y="427"/>
                    <a:pt x="26" y="427"/>
                  </a:cubicBezTo>
                  <a:cubicBezTo>
                    <a:pt x="14" y="427"/>
                    <a:pt x="0" y="422"/>
                    <a:pt x="0" y="407"/>
                  </a:cubicBezTo>
                  <a:cubicBezTo>
                    <a:pt x="0" y="396"/>
                    <a:pt x="10" y="385"/>
                    <a:pt x="22" y="385"/>
                  </a:cubicBezTo>
                  <a:cubicBezTo>
                    <a:pt x="58" y="385"/>
                    <a:pt x="63" y="375"/>
                    <a:pt x="68" y="340"/>
                  </a:cubicBezTo>
                  <a:cubicBezTo>
                    <a:pt x="93" y="129"/>
                    <a:pt x="93" y="129"/>
                    <a:pt x="93" y="129"/>
                  </a:cubicBezTo>
                  <a:cubicBezTo>
                    <a:pt x="95" y="116"/>
                    <a:pt x="107" y="105"/>
                    <a:pt x="120" y="105"/>
                  </a:cubicBezTo>
                  <a:cubicBezTo>
                    <a:pt x="132" y="105"/>
                    <a:pt x="142" y="114"/>
                    <a:pt x="142" y="126"/>
                  </a:cubicBezTo>
                  <a:lnTo>
                    <a:pt x="116" y="345"/>
                  </a:lnTo>
                  <a:close/>
                  <a:moveTo>
                    <a:pt x="128" y="63"/>
                  </a:moveTo>
                  <a:cubicBezTo>
                    <a:pt x="111" y="63"/>
                    <a:pt x="98" y="49"/>
                    <a:pt x="98" y="32"/>
                  </a:cubicBezTo>
                  <a:cubicBezTo>
                    <a:pt x="98" y="14"/>
                    <a:pt x="111" y="0"/>
                    <a:pt x="128" y="0"/>
                  </a:cubicBezTo>
                  <a:cubicBezTo>
                    <a:pt x="146" y="0"/>
                    <a:pt x="160" y="14"/>
                    <a:pt x="160" y="32"/>
                  </a:cubicBezTo>
                  <a:cubicBezTo>
                    <a:pt x="160" y="49"/>
                    <a:pt x="146" y="63"/>
                    <a:pt x="128"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8" name="Freeform 10"/>
            <p:cNvSpPr>
              <a:spLocks/>
            </p:cNvSpPr>
            <p:nvPr userDrawn="1"/>
          </p:nvSpPr>
          <p:spPr bwMode="auto">
            <a:xfrm>
              <a:off x="2836" y="-1599"/>
              <a:ext cx="497" cy="546"/>
            </a:xfrm>
            <a:custGeom>
              <a:avLst/>
              <a:gdLst>
                <a:gd name="T0" fmla="*/ 188 w 210"/>
                <a:gd name="T1" fmla="*/ 209 h 231"/>
                <a:gd name="T2" fmla="*/ 163 w 210"/>
                <a:gd name="T3" fmla="*/ 231 h 231"/>
                <a:gd name="T4" fmla="*/ 142 w 210"/>
                <a:gd name="T5" fmla="*/ 211 h 231"/>
                <a:gd name="T6" fmla="*/ 144 w 210"/>
                <a:gd name="T7" fmla="*/ 197 h 231"/>
                <a:gd name="T8" fmla="*/ 71 w 210"/>
                <a:gd name="T9" fmla="*/ 229 h 231"/>
                <a:gd name="T10" fmla="*/ 0 w 210"/>
                <a:gd name="T11" fmla="*/ 164 h 231"/>
                <a:gd name="T12" fmla="*/ 16 w 210"/>
                <a:gd name="T13" fmla="*/ 24 h 231"/>
                <a:gd name="T14" fmla="*/ 43 w 210"/>
                <a:gd name="T15" fmla="*/ 0 h 231"/>
                <a:gd name="T16" fmla="*/ 64 w 210"/>
                <a:gd name="T17" fmla="*/ 22 h 231"/>
                <a:gd name="T18" fmla="*/ 64 w 210"/>
                <a:gd name="T19" fmla="*/ 25 h 231"/>
                <a:gd name="T20" fmla="*/ 49 w 210"/>
                <a:gd name="T21" fmla="*/ 148 h 231"/>
                <a:gd name="T22" fmla="*/ 87 w 210"/>
                <a:gd name="T23" fmla="*/ 185 h 231"/>
                <a:gd name="T24" fmla="*/ 150 w 210"/>
                <a:gd name="T25" fmla="*/ 128 h 231"/>
                <a:gd name="T26" fmla="*/ 163 w 210"/>
                <a:gd name="T27" fmla="*/ 25 h 231"/>
                <a:gd name="T28" fmla="*/ 189 w 210"/>
                <a:gd name="T29" fmla="*/ 0 h 231"/>
                <a:gd name="T30" fmla="*/ 210 w 210"/>
                <a:gd name="T31" fmla="*/ 21 h 231"/>
                <a:gd name="T32" fmla="*/ 210 w 210"/>
                <a:gd name="T33" fmla="*/ 24 h 231"/>
                <a:gd name="T34" fmla="*/ 188 w 210"/>
                <a:gd name="T35" fmla="*/ 20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231">
                  <a:moveTo>
                    <a:pt x="188" y="209"/>
                  </a:moveTo>
                  <a:cubicBezTo>
                    <a:pt x="187" y="220"/>
                    <a:pt x="175" y="231"/>
                    <a:pt x="163" y="231"/>
                  </a:cubicBezTo>
                  <a:cubicBezTo>
                    <a:pt x="152" y="231"/>
                    <a:pt x="142" y="222"/>
                    <a:pt x="142" y="211"/>
                  </a:cubicBezTo>
                  <a:cubicBezTo>
                    <a:pt x="142" y="206"/>
                    <a:pt x="144" y="202"/>
                    <a:pt x="144" y="197"/>
                  </a:cubicBezTo>
                  <a:cubicBezTo>
                    <a:pt x="123" y="218"/>
                    <a:pt x="100" y="229"/>
                    <a:pt x="71" y="229"/>
                  </a:cubicBezTo>
                  <a:cubicBezTo>
                    <a:pt x="30" y="229"/>
                    <a:pt x="0" y="207"/>
                    <a:pt x="0" y="164"/>
                  </a:cubicBezTo>
                  <a:cubicBezTo>
                    <a:pt x="0" y="160"/>
                    <a:pt x="0" y="156"/>
                    <a:pt x="16" y="24"/>
                  </a:cubicBezTo>
                  <a:cubicBezTo>
                    <a:pt x="17" y="11"/>
                    <a:pt x="30" y="0"/>
                    <a:pt x="43" y="0"/>
                  </a:cubicBezTo>
                  <a:cubicBezTo>
                    <a:pt x="54" y="0"/>
                    <a:pt x="64" y="9"/>
                    <a:pt x="64" y="22"/>
                  </a:cubicBezTo>
                  <a:cubicBezTo>
                    <a:pt x="64" y="23"/>
                    <a:pt x="64" y="24"/>
                    <a:pt x="64" y="25"/>
                  </a:cubicBezTo>
                  <a:cubicBezTo>
                    <a:pt x="49" y="148"/>
                    <a:pt x="49" y="148"/>
                    <a:pt x="49" y="148"/>
                  </a:cubicBezTo>
                  <a:cubicBezTo>
                    <a:pt x="49" y="173"/>
                    <a:pt x="63" y="185"/>
                    <a:pt x="87" y="185"/>
                  </a:cubicBezTo>
                  <a:cubicBezTo>
                    <a:pt x="122" y="185"/>
                    <a:pt x="146" y="162"/>
                    <a:pt x="150" y="128"/>
                  </a:cubicBezTo>
                  <a:cubicBezTo>
                    <a:pt x="163" y="25"/>
                    <a:pt x="163" y="25"/>
                    <a:pt x="163" y="25"/>
                  </a:cubicBezTo>
                  <a:cubicBezTo>
                    <a:pt x="164" y="12"/>
                    <a:pt x="176" y="0"/>
                    <a:pt x="189" y="0"/>
                  </a:cubicBezTo>
                  <a:cubicBezTo>
                    <a:pt x="201" y="0"/>
                    <a:pt x="210" y="9"/>
                    <a:pt x="210" y="21"/>
                  </a:cubicBezTo>
                  <a:cubicBezTo>
                    <a:pt x="210" y="22"/>
                    <a:pt x="210" y="23"/>
                    <a:pt x="210" y="24"/>
                  </a:cubicBezTo>
                  <a:lnTo>
                    <a:pt x="18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9" name="Freeform 11"/>
            <p:cNvSpPr>
              <a:spLocks noEditPoints="1"/>
            </p:cNvSpPr>
            <p:nvPr userDrawn="1"/>
          </p:nvSpPr>
          <p:spPr bwMode="auto">
            <a:xfrm>
              <a:off x="3399" y="-1599"/>
              <a:ext cx="565" cy="768"/>
            </a:xfrm>
            <a:custGeom>
              <a:avLst/>
              <a:gdLst>
                <a:gd name="T0" fmla="*/ 127 w 239"/>
                <a:gd name="T1" fmla="*/ 230 h 325"/>
                <a:gd name="T2" fmla="*/ 60 w 239"/>
                <a:gd name="T3" fmla="*/ 207 h 325"/>
                <a:gd name="T4" fmla="*/ 49 w 239"/>
                <a:gd name="T5" fmla="*/ 301 h 325"/>
                <a:gd name="T6" fmla="*/ 21 w 239"/>
                <a:gd name="T7" fmla="*/ 325 h 325"/>
                <a:gd name="T8" fmla="*/ 0 w 239"/>
                <a:gd name="T9" fmla="*/ 304 h 325"/>
                <a:gd name="T10" fmla="*/ 0 w 239"/>
                <a:gd name="T11" fmla="*/ 301 h 325"/>
                <a:gd name="T12" fmla="*/ 35 w 239"/>
                <a:gd name="T13" fmla="*/ 24 h 325"/>
                <a:gd name="T14" fmla="*/ 61 w 239"/>
                <a:gd name="T15" fmla="*/ 0 h 325"/>
                <a:gd name="T16" fmla="*/ 83 w 239"/>
                <a:gd name="T17" fmla="*/ 22 h 325"/>
                <a:gd name="T18" fmla="*/ 82 w 239"/>
                <a:gd name="T19" fmla="*/ 32 h 325"/>
                <a:gd name="T20" fmla="*/ 157 w 239"/>
                <a:gd name="T21" fmla="*/ 5 h 325"/>
                <a:gd name="T22" fmla="*/ 239 w 239"/>
                <a:gd name="T23" fmla="*/ 97 h 325"/>
                <a:gd name="T24" fmla="*/ 127 w 239"/>
                <a:gd name="T25" fmla="*/ 230 h 325"/>
                <a:gd name="T26" fmla="*/ 138 w 239"/>
                <a:gd name="T27" fmla="*/ 48 h 325"/>
                <a:gd name="T28" fmla="*/ 68 w 239"/>
                <a:gd name="T29" fmla="*/ 129 h 325"/>
                <a:gd name="T30" fmla="*/ 120 w 239"/>
                <a:gd name="T31" fmla="*/ 187 h 325"/>
                <a:gd name="T32" fmla="*/ 190 w 239"/>
                <a:gd name="T33" fmla="*/ 103 h 325"/>
                <a:gd name="T34" fmla="*/ 138 w 239"/>
                <a:gd name="T35" fmla="*/ 4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5">
                  <a:moveTo>
                    <a:pt x="127" y="230"/>
                  </a:moveTo>
                  <a:cubicBezTo>
                    <a:pt x="101" y="230"/>
                    <a:pt x="80" y="228"/>
                    <a:pt x="60" y="207"/>
                  </a:cubicBezTo>
                  <a:cubicBezTo>
                    <a:pt x="49" y="301"/>
                    <a:pt x="49" y="301"/>
                    <a:pt x="49" y="301"/>
                  </a:cubicBezTo>
                  <a:cubicBezTo>
                    <a:pt x="47" y="314"/>
                    <a:pt x="35" y="325"/>
                    <a:pt x="21" y="325"/>
                  </a:cubicBezTo>
                  <a:cubicBezTo>
                    <a:pt x="10" y="325"/>
                    <a:pt x="0" y="316"/>
                    <a:pt x="0" y="304"/>
                  </a:cubicBezTo>
                  <a:cubicBezTo>
                    <a:pt x="0" y="303"/>
                    <a:pt x="0" y="302"/>
                    <a:pt x="0" y="301"/>
                  </a:cubicBezTo>
                  <a:cubicBezTo>
                    <a:pt x="35" y="24"/>
                    <a:pt x="35" y="24"/>
                    <a:pt x="35" y="24"/>
                  </a:cubicBezTo>
                  <a:cubicBezTo>
                    <a:pt x="36" y="11"/>
                    <a:pt x="48" y="0"/>
                    <a:pt x="61" y="0"/>
                  </a:cubicBezTo>
                  <a:cubicBezTo>
                    <a:pt x="73" y="0"/>
                    <a:pt x="83" y="9"/>
                    <a:pt x="83" y="22"/>
                  </a:cubicBezTo>
                  <a:cubicBezTo>
                    <a:pt x="83" y="25"/>
                    <a:pt x="82" y="28"/>
                    <a:pt x="82" y="32"/>
                  </a:cubicBezTo>
                  <a:cubicBezTo>
                    <a:pt x="103" y="11"/>
                    <a:pt x="128" y="5"/>
                    <a:pt x="157" y="5"/>
                  </a:cubicBezTo>
                  <a:cubicBezTo>
                    <a:pt x="211" y="5"/>
                    <a:pt x="239" y="46"/>
                    <a:pt x="239" y="97"/>
                  </a:cubicBezTo>
                  <a:cubicBezTo>
                    <a:pt x="239" y="160"/>
                    <a:pt x="196" y="230"/>
                    <a:pt x="127" y="230"/>
                  </a:cubicBezTo>
                  <a:close/>
                  <a:moveTo>
                    <a:pt x="138" y="48"/>
                  </a:moveTo>
                  <a:cubicBezTo>
                    <a:pt x="93" y="48"/>
                    <a:pt x="68" y="87"/>
                    <a:pt x="68" y="129"/>
                  </a:cubicBezTo>
                  <a:cubicBezTo>
                    <a:pt x="68" y="163"/>
                    <a:pt x="85" y="187"/>
                    <a:pt x="120" y="187"/>
                  </a:cubicBezTo>
                  <a:cubicBezTo>
                    <a:pt x="167" y="187"/>
                    <a:pt x="190" y="145"/>
                    <a:pt x="190" y="103"/>
                  </a:cubicBezTo>
                  <a:cubicBezTo>
                    <a:pt x="190" y="72"/>
                    <a:pt x="171" y="48"/>
                    <a:pt x="13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0" name="Freeform 12"/>
            <p:cNvSpPr>
              <a:spLocks noEditPoints="1"/>
            </p:cNvSpPr>
            <p:nvPr userDrawn="1"/>
          </p:nvSpPr>
          <p:spPr bwMode="auto">
            <a:xfrm>
              <a:off x="4028" y="-1590"/>
              <a:ext cx="499" cy="537"/>
            </a:xfrm>
            <a:custGeom>
              <a:avLst/>
              <a:gdLst>
                <a:gd name="T0" fmla="*/ 210 w 211"/>
                <a:gd name="T1" fmla="*/ 70 h 227"/>
                <a:gd name="T2" fmla="*/ 194 w 211"/>
                <a:gd name="T3" fmla="*/ 202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4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2"/>
                    <a:pt x="194" y="202"/>
                    <a:pt x="194" y="202"/>
                  </a:cubicBezTo>
                  <a:cubicBezTo>
                    <a:pt x="192" y="216"/>
                    <a:pt x="180" y="227"/>
                    <a:pt x="167" y="227"/>
                  </a:cubicBezTo>
                  <a:cubicBezTo>
                    <a:pt x="155" y="227"/>
                    <a:pt x="146" y="218"/>
                    <a:pt x="146" y="206"/>
                  </a:cubicBezTo>
                  <a:cubicBezTo>
                    <a:pt x="146" y="204"/>
                    <a:pt x="146" y="203"/>
                    <a:pt x="146" y="202"/>
                  </a:cubicBezTo>
                  <a:cubicBezTo>
                    <a:pt x="123"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4"/>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1" name="Freeform 13"/>
            <p:cNvSpPr>
              <a:spLocks/>
            </p:cNvSpPr>
            <p:nvPr userDrawn="1"/>
          </p:nvSpPr>
          <p:spPr bwMode="auto">
            <a:xfrm>
              <a:off x="4572" y="-1599"/>
              <a:ext cx="437" cy="546"/>
            </a:xfrm>
            <a:custGeom>
              <a:avLst/>
              <a:gdLst>
                <a:gd name="T0" fmla="*/ 162 w 185"/>
                <a:gd name="T1" fmla="*/ 55 h 231"/>
                <a:gd name="T2" fmla="*/ 152 w 185"/>
                <a:gd name="T3" fmla="*/ 51 h 231"/>
                <a:gd name="T4" fmla="*/ 106 w 185"/>
                <a:gd name="T5" fmla="*/ 41 h 231"/>
                <a:gd name="T6" fmla="*/ 72 w 185"/>
                <a:gd name="T7" fmla="*/ 65 h 231"/>
                <a:gd name="T8" fmla="*/ 99 w 185"/>
                <a:gd name="T9" fmla="*/ 90 h 231"/>
                <a:gd name="T10" fmla="*/ 172 w 185"/>
                <a:gd name="T11" fmla="*/ 156 h 231"/>
                <a:gd name="T12" fmla="*/ 79 w 185"/>
                <a:gd name="T13" fmla="*/ 231 h 231"/>
                <a:gd name="T14" fmla="*/ 10 w 185"/>
                <a:gd name="T15" fmla="*/ 214 h 231"/>
                <a:gd name="T16" fmla="*/ 0 w 185"/>
                <a:gd name="T17" fmla="*/ 197 h 231"/>
                <a:gd name="T18" fmla="*/ 25 w 185"/>
                <a:gd name="T19" fmla="*/ 173 h 231"/>
                <a:gd name="T20" fmla="*/ 33 w 185"/>
                <a:gd name="T21" fmla="*/ 175 h 231"/>
                <a:gd name="T22" fmla="*/ 84 w 185"/>
                <a:gd name="T23" fmla="*/ 191 h 231"/>
                <a:gd name="T24" fmla="*/ 124 w 185"/>
                <a:gd name="T25" fmla="*/ 165 h 231"/>
                <a:gd name="T26" fmla="*/ 24 w 185"/>
                <a:gd name="T27" fmla="*/ 73 h 231"/>
                <a:gd name="T28" fmla="*/ 110 w 185"/>
                <a:gd name="T29" fmla="*/ 0 h 231"/>
                <a:gd name="T30" fmla="*/ 185 w 185"/>
                <a:gd name="T31" fmla="*/ 30 h 231"/>
                <a:gd name="T32" fmla="*/ 162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2" y="55"/>
                  </a:moveTo>
                  <a:cubicBezTo>
                    <a:pt x="158" y="55"/>
                    <a:pt x="155" y="53"/>
                    <a:pt x="152" y="51"/>
                  </a:cubicBezTo>
                  <a:cubicBezTo>
                    <a:pt x="138" y="44"/>
                    <a:pt x="123" y="41"/>
                    <a:pt x="106" y="41"/>
                  </a:cubicBezTo>
                  <a:cubicBezTo>
                    <a:pt x="90" y="41"/>
                    <a:pt x="72" y="46"/>
                    <a:pt x="72" y="65"/>
                  </a:cubicBezTo>
                  <a:cubicBezTo>
                    <a:pt x="72" y="80"/>
                    <a:pt x="87" y="85"/>
                    <a:pt x="99" y="90"/>
                  </a:cubicBezTo>
                  <a:cubicBezTo>
                    <a:pt x="131" y="102"/>
                    <a:pt x="172" y="114"/>
                    <a:pt x="172" y="156"/>
                  </a:cubicBezTo>
                  <a:cubicBezTo>
                    <a:pt x="172" y="209"/>
                    <a:pt x="127" y="231"/>
                    <a:pt x="79" y="231"/>
                  </a:cubicBezTo>
                  <a:cubicBezTo>
                    <a:pt x="57" y="231"/>
                    <a:pt x="30" y="224"/>
                    <a:pt x="10" y="214"/>
                  </a:cubicBezTo>
                  <a:cubicBezTo>
                    <a:pt x="3" y="210"/>
                    <a:pt x="0" y="204"/>
                    <a:pt x="0" y="197"/>
                  </a:cubicBezTo>
                  <a:cubicBezTo>
                    <a:pt x="0" y="184"/>
                    <a:pt x="13" y="173"/>
                    <a:pt x="25" y="173"/>
                  </a:cubicBezTo>
                  <a:cubicBezTo>
                    <a:pt x="27" y="173"/>
                    <a:pt x="30" y="173"/>
                    <a:pt x="33" y="175"/>
                  </a:cubicBezTo>
                  <a:cubicBezTo>
                    <a:pt x="49" y="183"/>
                    <a:pt x="66" y="191"/>
                    <a:pt x="84" y="191"/>
                  </a:cubicBezTo>
                  <a:cubicBezTo>
                    <a:pt x="102" y="191"/>
                    <a:pt x="124" y="187"/>
                    <a:pt x="124" y="165"/>
                  </a:cubicBezTo>
                  <a:cubicBezTo>
                    <a:pt x="124" y="122"/>
                    <a:pt x="24" y="141"/>
                    <a:pt x="24" y="73"/>
                  </a:cubicBezTo>
                  <a:cubicBezTo>
                    <a:pt x="24" y="26"/>
                    <a:pt x="67" y="0"/>
                    <a:pt x="110" y="0"/>
                  </a:cubicBezTo>
                  <a:cubicBezTo>
                    <a:pt x="127" y="0"/>
                    <a:pt x="185" y="6"/>
                    <a:pt x="185" y="30"/>
                  </a:cubicBezTo>
                  <a:cubicBezTo>
                    <a:pt x="185" y="42"/>
                    <a:pt x="174" y="55"/>
                    <a:pt x="16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2" name="Freeform 14"/>
            <p:cNvSpPr>
              <a:spLocks/>
            </p:cNvSpPr>
            <p:nvPr userDrawn="1"/>
          </p:nvSpPr>
          <p:spPr bwMode="auto">
            <a:xfrm>
              <a:off x="5052" y="-1803"/>
              <a:ext cx="359" cy="740"/>
            </a:xfrm>
            <a:custGeom>
              <a:avLst/>
              <a:gdLst>
                <a:gd name="T0" fmla="*/ 151 w 152"/>
                <a:gd name="T1" fmla="*/ 120 h 313"/>
                <a:gd name="T2" fmla="*/ 127 w 152"/>
                <a:gd name="T3" fmla="*/ 141 h 313"/>
                <a:gd name="T4" fmla="*/ 92 w 152"/>
                <a:gd name="T5" fmla="*/ 141 h 313"/>
                <a:gd name="T6" fmla="*/ 82 w 152"/>
                <a:gd name="T7" fmla="*/ 223 h 313"/>
                <a:gd name="T8" fmla="*/ 81 w 152"/>
                <a:gd name="T9" fmla="*/ 235 h 313"/>
                <a:gd name="T10" fmla="*/ 109 w 152"/>
                <a:gd name="T11" fmla="*/ 270 h 313"/>
                <a:gd name="T12" fmla="*/ 118 w 152"/>
                <a:gd name="T13" fmla="*/ 270 h 313"/>
                <a:gd name="T14" fmla="*/ 137 w 152"/>
                <a:gd name="T15" fmla="*/ 289 h 313"/>
                <a:gd name="T16" fmla="*/ 96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2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2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8" y="270"/>
                    <a:pt x="118" y="270"/>
                    <a:pt x="118" y="270"/>
                  </a:cubicBezTo>
                  <a:cubicBezTo>
                    <a:pt x="128" y="270"/>
                    <a:pt x="137" y="278"/>
                    <a:pt x="137" y="289"/>
                  </a:cubicBezTo>
                  <a:cubicBezTo>
                    <a:pt x="137" y="309"/>
                    <a:pt x="113" y="313"/>
                    <a:pt x="96"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2"/>
                  </a:cubicBezTo>
                  <a:cubicBezTo>
                    <a:pt x="0" y="121"/>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3" name="Freeform 15"/>
            <p:cNvSpPr>
              <a:spLocks/>
            </p:cNvSpPr>
            <p:nvPr userDrawn="1"/>
          </p:nvSpPr>
          <p:spPr bwMode="auto">
            <a:xfrm>
              <a:off x="-441" y="-476"/>
              <a:ext cx="459" cy="884"/>
            </a:xfrm>
            <a:custGeom>
              <a:avLst/>
              <a:gdLst>
                <a:gd name="T0" fmla="*/ 185 w 194"/>
                <a:gd name="T1" fmla="*/ 185 h 374"/>
                <a:gd name="T2" fmla="*/ 113 w 194"/>
                <a:gd name="T3" fmla="*/ 246 h 374"/>
                <a:gd name="T4" fmla="*/ 172 w 194"/>
                <a:gd name="T5" fmla="*/ 336 h 374"/>
                <a:gd name="T6" fmla="*/ 175 w 194"/>
                <a:gd name="T7" fmla="*/ 348 h 374"/>
                <a:gd name="T8" fmla="*/ 151 w 194"/>
                <a:gd name="T9" fmla="*/ 374 h 374"/>
                <a:gd name="T10" fmla="*/ 132 w 194"/>
                <a:gd name="T11" fmla="*/ 363 h 374"/>
                <a:gd name="T12" fmla="*/ 75 w 194"/>
                <a:gd name="T13" fmla="*/ 272 h 374"/>
                <a:gd name="T14" fmla="*/ 56 w 194"/>
                <a:gd name="T15" fmla="*/ 288 h 374"/>
                <a:gd name="T16" fmla="*/ 49 w 194"/>
                <a:gd name="T17" fmla="*/ 349 h 374"/>
                <a:gd name="T18" fmla="*/ 21 w 194"/>
                <a:gd name="T19" fmla="*/ 374 h 374"/>
                <a:gd name="T20" fmla="*/ 0 w 194"/>
                <a:gd name="T21" fmla="*/ 353 h 374"/>
                <a:gd name="T22" fmla="*/ 41 w 194"/>
                <a:gd name="T23" fmla="*/ 24 h 374"/>
                <a:gd name="T24" fmla="*/ 67 w 194"/>
                <a:gd name="T25" fmla="*/ 0 h 374"/>
                <a:gd name="T26" fmla="*/ 89 w 194"/>
                <a:gd name="T27" fmla="*/ 21 h 374"/>
                <a:gd name="T28" fmla="*/ 63 w 194"/>
                <a:gd name="T29" fmla="*/ 230 h 374"/>
                <a:gd name="T30" fmla="*/ 156 w 194"/>
                <a:gd name="T31" fmla="*/ 151 h 374"/>
                <a:gd name="T32" fmla="*/ 171 w 194"/>
                <a:gd name="T33" fmla="*/ 146 h 374"/>
                <a:gd name="T34" fmla="*/ 194 w 194"/>
                <a:gd name="T35" fmla="*/ 168 h 374"/>
                <a:gd name="T36" fmla="*/ 185 w 194"/>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4" h="374">
                  <a:moveTo>
                    <a:pt x="185" y="185"/>
                  </a:moveTo>
                  <a:cubicBezTo>
                    <a:pt x="113" y="246"/>
                    <a:pt x="113" y="246"/>
                    <a:pt x="113" y="246"/>
                  </a:cubicBezTo>
                  <a:cubicBezTo>
                    <a:pt x="172" y="336"/>
                    <a:pt x="172" y="336"/>
                    <a:pt x="172" y="336"/>
                  </a:cubicBezTo>
                  <a:cubicBezTo>
                    <a:pt x="174" y="340"/>
                    <a:pt x="175" y="344"/>
                    <a:pt x="175" y="348"/>
                  </a:cubicBezTo>
                  <a:cubicBezTo>
                    <a:pt x="175" y="364"/>
                    <a:pt x="167" y="374"/>
                    <a:pt x="151" y="374"/>
                  </a:cubicBezTo>
                  <a:cubicBezTo>
                    <a:pt x="144" y="374"/>
                    <a:pt x="136" y="370"/>
                    <a:pt x="132" y="363"/>
                  </a:cubicBezTo>
                  <a:cubicBezTo>
                    <a:pt x="75" y="272"/>
                    <a:pt x="75" y="272"/>
                    <a:pt x="75" y="272"/>
                  </a:cubicBezTo>
                  <a:cubicBezTo>
                    <a:pt x="56" y="288"/>
                    <a:pt x="56" y="288"/>
                    <a:pt x="56" y="288"/>
                  </a:cubicBezTo>
                  <a:cubicBezTo>
                    <a:pt x="49" y="349"/>
                    <a:pt x="49" y="349"/>
                    <a:pt x="49" y="349"/>
                  </a:cubicBezTo>
                  <a:cubicBezTo>
                    <a:pt x="47" y="362"/>
                    <a:pt x="35" y="374"/>
                    <a:pt x="21" y="374"/>
                  </a:cubicBezTo>
                  <a:cubicBezTo>
                    <a:pt x="10" y="374"/>
                    <a:pt x="0" y="365"/>
                    <a:pt x="0" y="353"/>
                  </a:cubicBezTo>
                  <a:cubicBezTo>
                    <a:pt x="0" y="352"/>
                    <a:pt x="0" y="351"/>
                    <a:pt x="41" y="24"/>
                  </a:cubicBezTo>
                  <a:cubicBezTo>
                    <a:pt x="42" y="12"/>
                    <a:pt x="54" y="0"/>
                    <a:pt x="67" y="0"/>
                  </a:cubicBezTo>
                  <a:cubicBezTo>
                    <a:pt x="79" y="0"/>
                    <a:pt x="89" y="10"/>
                    <a:pt x="89" y="21"/>
                  </a:cubicBezTo>
                  <a:cubicBezTo>
                    <a:pt x="89" y="22"/>
                    <a:pt x="88" y="23"/>
                    <a:pt x="63" y="230"/>
                  </a:cubicBezTo>
                  <a:cubicBezTo>
                    <a:pt x="156" y="151"/>
                    <a:pt x="156" y="151"/>
                    <a:pt x="156" y="151"/>
                  </a:cubicBezTo>
                  <a:cubicBezTo>
                    <a:pt x="161" y="148"/>
                    <a:pt x="166" y="146"/>
                    <a:pt x="171" y="146"/>
                  </a:cubicBezTo>
                  <a:cubicBezTo>
                    <a:pt x="183" y="146"/>
                    <a:pt x="194" y="156"/>
                    <a:pt x="194" y="168"/>
                  </a:cubicBezTo>
                  <a:cubicBezTo>
                    <a:pt x="194"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4" name="Freeform 16"/>
            <p:cNvSpPr>
              <a:spLocks/>
            </p:cNvSpPr>
            <p:nvPr userDrawn="1"/>
          </p:nvSpPr>
          <p:spPr bwMode="auto">
            <a:xfrm>
              <a:off x="53" y="-138"/>
              <a:ext cx="499" cy="546"/>
            </a:xfrm>
            <a:custGeom>
              <a:avLst/>
              <a:gdLst>
                <a:gd name="T0" fmla="*/ 188 w 211"/>
                <a:gd name="T1" fmla="*/ 209 h 231"/>
                <a:gd name="T2" fmla="*/ 164 w 211"/>
                <a:gd name="T3" fmla="*/ 231 h 231"/>
                <a:gd name="T4" fmla="*/ 143 w 211"/>
                <a:gd name="T5" fmla="*/ 211 h 231"/>
                <a:gd name="T6" fmla="*/ 145 w 211"/>
                <a:gd name="T7" fmla="*/ 197 h 231"/>
                <a:gd name="T8" fmla="*/ 72 w 211"/>
                <a:gd name="T9" fmla="*/ 229 h 231"/>
                <a:gd name="T10" fmla="*/ 0 w 211"/>
                <a:gd name="T11" fmla="*/ 164 h 231"/>
                <a:gd name="T12" fmla="*/ 16 w 211"/>
                <a:gd name="T13" fmla="*/ 24 h 231"/>
                <a:gd name="T14" fmla="*/ 44 w 211"/>
                <a:gd name="T15" fmla="*/ 0 h 231"/>
                <a:gd name="T16" fmla="*/ 65 w 211"/>
                <a:gd name="T17" fmla="*/ 22 h 231"/>
                <a:gd name="T18" fmla="*/ 65 w 211"/>
                <a:gd name="T19" fmla="*/ 25 h 231"/>
                <a:gd name="T20" fmla="*/ 50 w 211"/>
                <a:gd name="T21" fmla="*/ 148 h 231"/>
                <a:gd name="T22" fmla="*/ 88 w 211"/>
                <a:gd name="T23" fmla="*/ 185 h 231"/>
                <a:gd name="T24" fmla="*/ 151 w 211"/>
                <a:gd name="T25" fmla="*/ 128 h 231"/>
                <a:gd name="T26" fmla="*/ 163 w 211"/>
                <a:gd name="T27" fmla="*/ 25 h 231"/>
                <a:gd name="T28" fmla="*/ 190 w 211"/>
                <a:gd name="T29" fmla="*/ 0 h 231"/>
                <a:gd name="T30" fmla="*/ 211 w 211"/>
                <a:gd name="T31" fmla="*/ 21 h 231"/>
                <a:gd name="T32" fmla="*/ 211 w 211"/>
                <a:gd name="T33" fmla="*/ 24 h 231"/>
                <a:gd name="T34" fmla="*/ 188 w 211"/>
                <a:gd name="T35" fmla="*/ 20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231">
                  <a:moveTo>
                    <a:pt x="188" y="209"/>
                  </a:moveTo>
                  <a:cubicBezTo>
                    <a:pt x="187" y="220"/>
                    <a:pt x="176" y="231"/>
                    <a:pt x="164" y="231"/>
                  </a:cubicBezTo>
                  <a:cubicBezTo>
                    <a:pt x="152" y="231"/>
                    <a:pt x="143" y="222"/>
                    <a:pt x="143" y="211"/>
                  </a:cubicBezTo>
                  <a:cubicBezTo>
                    <a:pt x="143" y="206"/>
                    <a:pt x="145" y="202"/>
                    <a:pt x="145" y="197"/>
                  </a:cubicBezTo>
                  <a:cubicBezTo>
                    <a:pt x="124" y="218"/>
                    <a:pt x="101" y="229"/>
                    <a:pt x="72" y="229"/>
                  </a:cubicBezTo>
                  <a:cubicBezTo>
                    <a:pt x="30" y="229"/>
                    <a:pt x="0" y="207"/>
                    <a:pt x="0" y="164"/>
                  </a:cubicBezTo>
                  <a:cubicBezTo>
                    <a:pt x="0" y="160"/>
                    <a:pt x="1" y="156"/>
                    <a:pt x="16" y="24"/>
                  </a:cubicBezTo>
                  <a:cubicBezTo>
                    <a:pt x="18" y="11"/>
                    <a:pt x="30" y="0"/>
                    <a:pt x="44" y="0"/>
                  </a:cubicBezTo>
                  <a:cubicBezTo>
                    <a:pt x="55" y="0"/>
                    <a:pt x="65" y="9"/>
                    <a:pt x="65" y="22"/>
                  </a:cubicBezTo>
                  <a:cubicBezTo>
                    <a:pt x="65" y="23"/>
                    <a:pt x="65" y="24"/>
                    <a:pt x="65" y="25"/>
                  </a:cubicBezTo>
                  <a:cubicBezTo>
                    <a:pt x="50" y="148"/>
                    <a:pt x="50" y="148"/>
                    <a:pt x="50" y="148"/>
                  </a:cubicBezTo>
                  <a:cubicBezTo>
                    <a:pt x="50" y="174"/>
                    <a:pt x="63" y="185"/>
                    <a:pt x="88" y="185"/>
                  </a:cubicBezTo>
                  <a:cubicBezTo>
                    <a:pt x="123" y="185"/>
                    <a:pt x="146" y="162"/>
                    <a:pt x="151" y="128"/>
                  </a:cubicBezTo>
                  <a:cubicBezTo>
                    <a:pt x="163" y="25"/>
                    <a:pt x="163" y="25"/>
                    <a:pt x="163" y="25"/>
                  </a:cubicBezTo>
                  <a:cubicBezTo>
                    <a:pt x="165" y="12"/>
                    <a:pt x="177" y="0"/>
                    <a:pt x="190" y="0"/>
                  </a:cubicBezTo>
                  <a:cubicBezTo>
                    <a:pt x="202" y="0"/>
                    <a:pt x="211" y="9"/>
                    <a:pt x="211" y="21"/>
                  </a:cubicBezTo>
                  <a:cubicBezTo>
                    <a:pt x="211" y="22"/>
                    <a:pt x="211" y="23"/>
                    <a:pt x="211" y="24"/>
                  </a:cubicBezTo>
                  <a:lnTo>
                    <a:pt x="18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5" name="Freeform 17"/>
            <p:cNvSpPr>
              <a:spLocks/>
            </p:cNvSpPr>
            <p:nvPr userDrawn="1"/>
          </p:nvSpPr>
          <p:spPr bwMode="auto">
            <a:xfrm>
              <a:off x="640" y="-131"/>
              <a:ext cx="499" cy="539"/>
            </a:xfrm>
            <a:custGeom>
              <a:avLst/>
              <a:gdLst>
                <a:gd name="T0" fmla="*/ 210 w 211"/>
                <a:gd name="T1" fmla="*/ 77 h 228"/>
                <a:gd name="T2" fmla="*/ 195 w 211"/>
                <a:gd name="T3" fmla="*/ 203 h 228"/>
                <a:gd name="T4" fmla="*/ 168 w 211"/>
                <a:gd name="T5" fmla="*/ 228 h 228"/>
                <a:gd name="T6" fmla="*/ 146 w 211"/>
                <a:gd name="T7" fmla="*/ 206 h 228"/>
                <a:gd name="T8" fmla="*/ 146 w 211"/>
                <a:gd name="T9" fmla="*/ 203 h 228"/>
                <a:gd name="T10" fmla="*/ 160 w 211"/>
                <a:gd name="T11" fmla="*/ 91 h 228"/>
                <a:gd name="T12" fmla="*/ 161 w 211"/>
                <a:gd name="T13" fmla="*/ 81 h 228"/>
                <a:gd name="T14" fmla="*/ 123 w 211"/>
                <a:gd name="T15" fmla="*/ 44 h 228"/>
                <a:gd name="T16" fmla="*/ 62 w 211"/>
                <a:gd name="T17" fmla="*/ 95 h 228"/>
                <a:gd name="T18" fmla="*/ 49 w 211"/>
                <a:gd name="T19" fmla="*/ 204 h 228"/>
                <a:gd name="T20" fmla="*/ 21 w 211"/>
                <a:gd name="T21" fmla="*/ 228 h 228"/>
                <a:gd name="T22" fmla="*/ 0 w 211"/>
                <a:gd name="T23" fmla="*/ 207 h 228"/>
                <a:gd name="T24" fmla="*/ 0 w 211"/>
                <a:gd name="T25" fmla="*/ 204 h 228"/>
                <a:gd name="T26" fmla="*/ 22 w 211"/>
                <a:gd name="T27" fmla="*/ 24 h 228"/>
                <a:gd name="T28" fmla="*/ 49 w 211"/>
                <a:gd name="T29" fmla="*/ 0 h 228"/>
                <a:gd name="T30" fmla="*/ 71 w 211"/>
                <a:gd name="T31" fmla="*/ 21 h 228"/>
                <a:gd name="T32" fmla="*/ 70 w 211"/>
                <a:gd name="T33" fmla="*/ 29 h 228"/>
                <a:gd name="T34" fmla="*/ 143 w 211"/>
                <a:gd name="T35" fmla="*/ 0 h 228"/>
                <a:gd name="T36" fmla="*/ 211 w 211"/>
                <a:gd name="T37" fmla="*/ 62 h 228"/>
                <a:gd name="T38" fmla="*/ 210 w 211"/>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28">
                  <a:moveTo>
                    <a:pt x="210" y="77"/>
                  </a:moveTo>
                  <a:cubicBezTo>
                    <a:pt x="195" y="203"/>
                    <a:pt x="195" y="203"/>
                    <a:pt x="195" y="203"/>
                  </a:cubicBezTo>
                  <a:cubicBezTo>
                    <a:pt x="193" y="216"/>
                    <a:pt x="181" y="228"/>
                    <a:pt x="168" y="228"/>
                  </a:cubicBezTo>
                  <a:cubicBezTo>
                    <a:pt x="156" y="228"/>
                    <a:pt x="146" y="218"/>
                    <a:pt x="146" y="206"/>
                  </a:cubicBezTo>
                  <a:cubicBezTo>
                    <a:pt x="146" y="205"/>
                    <a:pt x="146" y="204"/>
                    <a:pt x="146" y="203"/>
                  </a:cubicBezTo>
                  <a:cubicBezTo>
                    <a:pt x="160" y="91"/>
                    <a:pt x="160" y="91"/>
                    <a:pt x="160" y="91"/>
                  </a:cubicBezTo>
                  <a:cubicBezTo>
                    <a:pt x="161" y="88"/>
                    <a:pt x="161" y="85"/>
                    <a:pt x="161" y="81"/>
                  </a:cubicBezTo>
                  <a:cubicBezTo>
                    <a:pt x="161" y="56"/>
                    <a:pt x="146" y="44"/>
                    <a:pt x="123" y="44"/>
                  </a:cubicBezTo>
                  <a:cubicBezTo>
                    <a:pt x="90" y="44"/>
                    <a:pt x="66" y="62"/>
                    <a:pt x="62" y="95"/>
                  </a:cubicBezTo>
                  <a:cubicBezTo>
                    <a:pt x="49" y="204"/>
                    <a:pt x="49" y="204"/>
                    <a:pt x="49" y="204"/>
                  </a:cubicBezTo>
                  <a:cubicBezTo>
                    <a:pt x="47" y="216"/>
                    <a:pt x="35" y="228"/>
                    <a:pt x="21" y="228"/>
                  </a:cubicBezTo>
                  <a:cubicBezTo>
                    <a:pt x="10" y="228"/>
                    <a:pt x="0" y="218"/>
                    <a:pt x="0" y="207"/>
                  </a:cubicBezTo>
                  <a:cubicBezTo>
                    <a:pt x="0" y="206"/>
                    <a:pt x="0" y="205"/>
                    <a:pt x="0" y="204"/>
                  </a:cubicBezTo>
                  <a:cubicBezTo>
                    <a:pt x="22" y="24"/>
                    <a:pt x="22" y="24"/>
                    <a:pt x="22" y="24"/>
                  </a:cubicBezTo>
                  <a:cubicBezTo>
                    <a:pt x="24" y="11"/>
                    <a:pt x="36" y="0"/>
                    <a:pt x="49" y="0"/>
                  </a:cubicBezTo>
                  <a:cubicBezTo>
                    <a:pt x="61" y="0"/>
                    <a:pt x="71" y="9"/>
                    <a:pt x="71" y="21"/>
                  </a:cubicBezTo>
                  <a:cubicBezTo>
                    <a:pt x="71" y="24"/>
                    <a:pt x="71" y="26"/>
                    <a:pt x="70" y="29"/>
                  </a:cubicBezTo>
                  <a:cubicBezTo>
                    <a:pt x="88" y="10"/>
                    <a:pt x="118" y="0"/>
                    <a:pt x="143" y="0"/>
                  </a:cubicBezTo>
                  <a:cubicBezTo>
                    <a:pt x="183" y="0"/>
                    <a:pt x="211" y="20"/>
                    <a:pt x="211" y="62"/>
                  </a:cubicBezTo>
                  <a:cubicBezTo>
                    <a:pt x="211" y="67"/>
                    <a:pt x="211"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6" name="Freeform 18"/>
            <p:cNvSpPr>
              <a:spLocks/>
            </p:cNvSpPr>
            <p:nvPr userDrawn="1"/>
          </p:nvSpPr>
          <p:spPr bwMode="auto">
            <a:xfrm>
              <a:off x="1181" y="-138"/>
              <a:ext cx="438" cy="546"/>
            </a:xfrm>
            <a:custGeom>
              <a:avLst/>
              <a:gdLst>
                <a:gd name="T0" fmla="*/ 163 w 185"/>
                <a:gd name="T1" fmla="*/ 55 h 231"/>
                <a:gd name="T2" fmla="*/ 153 w 185"/>
                <a:gd name="T3" fmla="*/ 51 h 231"/>
                <a:gd name="T4" fmla="*/ 107 w 185"/>
                <a:gd name="T5" fmla="*/ 41 h 231"/>
                <a:gd name="T6" fmla="*/ 72 w 185"/>
                <a:gd name="T7" fmla="*/ 65 h 231"/>
                <a:gd name="T8" fmla="*/ 100 w 185"/>
                <a:gd name="T9" fmla="*/ 90 h 231"/>
                <a:gd name="T10" fmla="*/ 172 w 185"/>
                <a:gd name="T11" fmla="*/ 156 h 231"/>
                <a:gd name="T12" fmla="*/ 80 w 185"/>
                <a:gd name="T13" fmla="*/ 231 h 231"/>
                <a:gd name="T14" fmla="*/ 11 w 185"/>
                <a:gd name="T15" fmla="*/ 214 h 231"/>
                <a:gd name="T16" fmla="*/ 0 w 185"/>
                <a:gd name="T17" fmla="*/ 197 h 231"/>
                <a:gd name="T18" fmla="*/ 26 w 185"/>
                <a:gd name="T19" fmla="*/ 173 h 231"/>
                <a:gd name="T20" fmla="*/ 33 w 185"/>
                <a:gd name="T21" fmla="*/ 175 h 231"/>
                <a:gd name="T22" fmla="*/ 85 w 185"/>
                <a:gd name="T23" fmla="*/ 191 h 231"/>
                <a:gd name="T24" fmla="*/ 124 w 185"/>
                <a:gd name="T25" fmla="*/ 165 h 231"/>
                <a:gd name="T26" fmla="*/ 25 w 185"/>
                <a:gd name="T27" fmla="*/ 73 h 231"/>
                <a:gd name="T28" fmla="*/ 111 w 185"/>
                <a:gd name="T29" fmla="*/ 0 h 231"/>
                <a:gd name="T30" fmla="*/ 185 w 185"/>
                <a:gd name="T31" fmla="*/ 30 h 231"/>
                <a:gd name="T32" fmla="*/ 163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3" y="55"/>
                  </a:moveTo>
                  <a:cubicBezTo>
                    <a:pt x="159" y="55"/>
                    <a:pt x="156" y="54"/>
                    <a:pt x="153" y="51"/>
                  </a:cubicBezTo>
                  <a:cubicBezTo>
                    <a:pt x="138" y="44"/>
                    <a:pt x="123" y="41"/>
                    <a:pt x="107" y="41"/>
                  </a:cubicBezTo>
                  <a:cubicBezTo>
                    <a:pt x="90" y="41"/>
                    <a:pt x="72" y="46"/>
                    <a:pt x="72" y="65"/>
                  </a:cubicBezTo>
                  <a:cubicBezTo>
                    <a:pt x="72" y="80"/>
                    <a:pt x="87" y="85"/>
                    <a:pt x="100" y="90"/>
                  </a:cubicBezTo>
                  <a:cubicBezTo>
                    <a:pt x="132" y="102"/>
                    <a:pt x="172" y="114"/>
                    <a:pt x="172" y="156"/>
                  </a:cubicBezTo>
                  <a:cubicBezTo>
                    <a:pt x="172" y="209"/>
                    <a:pt x="128" y="231"/>
                    <a:pt x="80" y="231"/>
                  </a:cubicBezTo>
                  <a:cubicBezTo>
                    <a:pt x="58" y="231"/>
                    <a:pt x="30" y="224"/>
                    <a:pt x="11" y="214"/>
                  </a:cubicBezTo>
                  <a:cubicBezTo>
                    <a:pt x="4" y="210"/>
                    <a:pt x="0" y="204"/>
                    <a:pt x="0" y="197"/>
                  </a:cubicBezTo>
                  <a:cubicBezTo>
                    <a:pt x="0" y="184"/>
                    <a:pt x="13" y="173"/>
                    <a:pt x="26" y="173"/>
                  </a:cubicBezTo>
                  <a:cubicBezTo>
                    <a:pt x="28" y="173"/>
                    <a:pt x="30" y="174"/>
                    <a:pt x="33" y="175"/>
                  </a:cubicBezTo>
                  <a:cubicBezTo>
                    <a:pt x="49" y="183"/>
                    <a:pt x="66" y="191"/>
                    <a:pt x="85" y="191"/>
                  </a:cubicBezTo>
                  <a:cubicBezTo>
                    <a:pt x="102" y="191"/>
                    <a:pt x="124" y="187"/>
                    <a:pt x="124" y="165"/>
                  </a:cubicBezTo>
                  <a:cubicBezTo>
                    <a:pt x="124" y="122"/>
                    <a:pt x="25" y="141"/>
                    <a:pt x="25" y="73"/>
                  </a:cubicBezTo>
                  <a:cubicBezTo>
                    <a:pt x="25" y="26"/>
                    <a:pt x="68" y="0"/>
                    <a:pt x="111" y="0"/>
                  </a:cubicBezTo>
                  <a:cubicBezTo>
                    <a:pt x="128" y="0"/>
                    <a:pt x="185" y="6"/>
                    <a:pt x="185" y="30"/>
                  </a:cubicBezTo>
                  <a:cubicBezTo>
                    <a:pt x="185" y="42"/>
                    <a:pt x="175" y="55"/>
                    <a:pt x="163"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7" name="Freeform 19"/>
            <p:cNvSpPr>
              <a:spLocks/>
            </p:cNvSpPr>
            <p:nvPr userDrawn="1"/>
          </p:nvSpPr>
          <p:spPr bwMode="auto">
            <a:xfrm>
              <a:off x="1685" y="-476"/>
              <a:ext cx="456" cy="884"/>
            </a:xfrm>
            <a:custGeom>
              <a:avLst/>
              <a:gdLst>
                <a:gd name="T0" fmla="*/ 185 w 193"/>
                <a:gd name="T1" fmla="*/ 185 h 374"/>
                <a:gd name="T2" fmla="*/ 113 w 193"/>
                <a:gd name="T3" fmla="*/ 246 h 374"/>
                <a:gd name="T4" fmla="*/ 172 w 193"/>
                <a:gd name="T5" fmla="*/ 336 h 374"/>
                <a:gd name="T6" fmla="*/ 175 w 193"/>
                <a:gd name="T7" fmla="*/ 348 h 374"/>
                <a:gd name="T8" fmla="*/ 151 w 193"/>
                <a:gd name="T9" fmla="*/ 374 h 374"/>
                <a:gd name="T10" fmla="*/ 131 w 193"/>
                <a:gd name="T11" fmla="*/ 363 h 374"/>
                <a:gd name="T12" fmla="*/ 75 w 193"/>
                <a:gd name="T13" fmla="*/ 272 h 374"/>
                <a:gd name="T14" fmla="*/ 56 w 193"/>
                <a:gd name="T15" fmla="*/ 288 h 374"/>
                <a:gd name="T16" fmla="*/ 48 w 193"/>
                <a:gd name="T17" fmla="*/ 349 h 374"/>
                <a:gd name="T18" fmla="*/ 21 w 193"/>
                <a:gd name="T19" fmla="*/ 374 h 374"/>
                <a:gd name="T20" fmla="*/ 0 w 193"/>
                <a:gd name="T21" fmla="*/ 353 h 374"/>
                <a:gd name="T22" fmla="*/ 40 w 193"/>
                <a:gd name="T23" fmla="*/ 24 h 374"/>
                <a:gd name="T24" fmla="*/ 67 w 193"/>
                <a:gd name="T25" fmla="*/ 0 h 374"/>
                <a:gd name="T26" fmla="*/ 89 w 193"/>
                <a:gd name="T27" fmla="*/ 21 h 374"/>
                <a:gd name="T28" fmla="*/ 63 w 193"/>
                <a:gd name="T29" fmla="*/ 230 h 374"/>
                <a:gd name="T30" fmla="*/ 156 w 193"/>
                <a:gd name="T31" fmla="*/ 151 h 374"/>
                <a:gd name="T32" fmla="*/ 171 w 193"/>
                <a:gd name="T33" fmla="*/ 146 h 374"/>
                <a:gd name="T34" fmla="*/ 193 w 193"/>
                <a:gd name="T35" fmla="*/ 168 h 374"/>
                <a:gd name="T36" fmla="*/ 185 w 193"/>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3" h="374">
                  <a:moveTo>
                    <a:pt x="185" y="185"/>
                  </a:moveTo>
                  <a:cubicBezTo>
                    <a:pt x="113" y="246"/>
                    <a:pt x="113" y="246"/>
                    <a:pt x="113" y="246"/>
                  </a:cubicBezTo>
                  <a:cubicBezTo>
                    <a:pt x="172" y="336"/>
                    <a:pt x="172" y="336"/>
                    <a:pt x="172" y="336"/>
                  </a:cubicBezTo>
                  <a:cubicBezTo>
                    <a:pt x="174" y="340"/>
                    <a:pt x="175" y="344"/>
                    <a:pt x="175" y="348"/>
                  </a:cubicBezTo>
                  <a:cubicBezTo>
                    <a:pt x="175" y="364"/>
                    <a:pt x="166" y="374"/>
                    <a:pt x="151" y="374"/>
                  </a:cubicBezTo>
                  <a:cubicBezTo>
                    <a:pt x="143" y="374"/>
                    <a:pt x="136" y="370"/>
                    <a:pt x="131" y="363"/>
                  </a:cubicBezTo>
                  <a:cubicBezTo>
                    <a:pt x="75" y="272"/>
                    <a:pt x="75" y="272"/>
                    <a:pt x="75" y="272"/>
                  </a:cubicBezTo>
                  <a:cubicBezTo>
                    <a:pt x="56" y="288"/>
                    <a:pt x="56" y="288"/>
                    <a:pt x="56" y="288"/>
                  </a:cubicBezTo>
                  <a:cubicBezTo>
                    <a:pt x="48" y="349"/>
                    <a:pt x="48" y="349"/>
                    <a:pt x="48" y="349"/>
                  </a:cubicBezTo>
                  <a:cubicBezTo>
                    <a:pt x="47" y="362"/>
                    <a:pt x="35" y="374"/>
                    <a:pt x="21" y="374"/>
                  </a:cubicBezTo>
                  <a:cubicBezTo>
                    <a:pt x="9" y="374"/>
                    <a:pt x="0" y="365"/>
                    <a:pt x="0" y="353"/>
                  </a:cubicBezTo>
                  <a:cubicBezTo>
                    <a:pt x="0" y="352"/>
                    <a:pt x="0" y="351"/>
                    <a:pt x="40" y="24"/>
                  </a:cubicBezTo>
                  <a:cubicBezTo>
                    <a:pt x="42" y="12"/>
                    <a:pt x="54" y="0"/>
                    <a:pt x="67" y="0"/>
                  </a:cubicBezTo>
                  <a:cubicBezTo>
                    <a:pt x="79" y="0"/>
                    <a:pt x="89" y="10"/>
                    <a:pt x="89" y="21"/>
                  </a:cubicBezTo>
                  <a:cubicBezTo>
                    <a:pt x="89" y="22"/>
                    <a:pt x="88" y="23"/>
                    <a:pt x="63" y="230"/>
                  </a:cubicBezTo>
                  <a:cubicBezTo>
                    <a:pt x="156" y="151"/>
                    <a:pt x="156" y="151"/>
                    <a:pt x="156" y="151"/>
                  </a:cubicBezTo>
                  <a:cubicBezTo>
                    <a:pt x="160" y="148"/>
                    <a:pt x="166" y="146"/>
                    <a:pt x="171" y="146"/>
                  </a:cubicBezTo>
                  <a:cubicBezTo>
                    <a:pt x="182" y="146"/>
                    <a:pt x="193" y="156"/>
                    <a:pt x="193" y="168"/>
                  </a:cubicBezTo>
                  <a:cubicBezTo>
                    <a:pt x="193"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8" name="Freeform 20"/>
            <p:cNvSpPr>
              <a:spLocks noEditPoints="1"/>
            </p:cNvSpPr>
            <p:nvPr userDrawn="1"/>
          </p:nvSpPr>
          <p:spPr bwMode="auto">
            <a:xfrm>
              <a:off x="2158" y="-129"/>
              <a:ext cx="499" cy="537"/>
            </a:xfrm>
            <a:custGeom>
              <a:avLst/>
              <a:gdLst>
                <a:gd name="T0" fmla="*/ 210 w 211"/>
                <a:gd name="T1" fmla="*/ 70 h 227"/>
                <a:gd name="T2" fmla="*/ 193 w 211"/>
                <a:gd name="T3" fmla="*/ 202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4 h 227"/>
                <a:gd name="T30" fmla="*/ 129 w 211"/>
                <a:gd name="T31" fmla="*/ 0 h 227"/>
                <a:gd name="T32" fmla="*/ 211 w 211"/>
                <a:gd name="T33" fmla="*/ 59 h 227"/>
                <a:gd name="T34" fmla="*/ 210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2"/>
                    <a:pt x="193" y="202"/>
                    <a:pt x="193" y="202"/>
                  </a:cubicBezTo>
                  <a:cubicBezTo>
                    <a:pt x="191" y="216"/>
                    <a:pt x="180" y="227"/>
                    <a:pt x="166" y="227"/>
                  </a:cubicBezTo>
                  <a:cubicBezTo>
                    <a:pt x="154" y="227"/>
                    <a:pt x="145" y="218"/>
                    <a:pt x="145" y="206"/>
                  </a:cubicBezTo>
                  <a:cubicBezTo>
                    <a:pt x="145" y="204"/>
                    <a:pt x="145" y="203"/>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6" y="56"/>
                    <a:pt x="52" y="56"/>
                  </a:cubicBezTo>
                  <a:cubicBezTo>
                    <a:pt x="42" y="56"/>
                    <a:pt x="33" y="47"/>
                    <a:pt x="33" y="37"/>
                  </a:cubicBezTo>
                  <a:cubicBezTo>
                    <a:pt x="33" y="26"/>
                    <a:pt x="40" y="19"/>
                    <a:pt x="48" y="14"/>
                  </a:cubicBezTo>
                  <a:cubicBezTo>
                    <a:pt x="73" y="4"/>
                    <a:pt x="102" y="0"/>
                    <a:pt x="129" y="0"/>
                  </a:cubicBezTo>
                  <a:cubicBezTo>
                    <a:pt x="169" y="0"/>
                    <a:pt x="211" y="11"/>
                    <a:pt x="211" y="59"/>
                  </a:cubicBezTo>
                  <a:cubicBezTo>
                    <a:pt x="211" y="62"/>
                    <a:pt x="210" y="66"/>
                    <a:pt x="210"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9" name="Freeform 21"/>
            <p:cNvSpPr>
              <a:spLocks noEditPoints="1"/>
            </p:cNvSpPr>
            <p:nvPr userDrawn="1"/>
          </p:nvSpPr>
          <p:spPr bwMode="auto">
            <a:xfrm>
              <a:off x="2720" y="-138"/>
              <a:ext cx="566" cy="768"/>
            </a:xfrm>
            <a:custGeom>
              <a:avLst/>
              <a:gdLst>
                <a:gd name="T0" fmla="*/ 128 w 239"/>
                <a:gd name="T1" fmla="*/ 230 h 325"/>
                <a:gd name="T2" fmla="*/ 60 w 239"/>
                <a:gd name="T3" fmla="*/ 207 h 325"/>
                <a:gd name="T4" fmla="*/ 49 w 239"/>
                <a:gd name="T5" fmla="*/ 301 h 325"/>
                <a:gd name="T6" fmla="*/ 21 w 239"/>
                <a:gd name="T7" fmla="*/ 325 h 325"/>
                <a:gd name="T8" fmla="*/ 0 w 239"/>
                <a:gd name="T9" fmla="*/ 304 h 325"/>
                <a:gd name="T10" fmla="*/ 0 w 239"/>
                <a:gd name="T11" fmla="*/ 301 h 325"/>
                <a:gd name="T12" fmla="*/ 35 w 239"/>
                <a:gd name="T13" fmla="*/ 24 h 325"/>
                <a:gd name="T14" fmla="*/ 61 w 239"/>
                <a:gd name="T15" fmla="*/ 0 h 325"/>
                <a:gd name="T16" fmla="*/ 83 w 239"/>
                <a:gd name="T17" fmla="*/ 22 h 325"/>
                <a:gd name="T18" fmla="*/ 82 w 239"/>
                <a:gd name="T19" fmla="*/ 32 h 325"/>
                <a:gd name="T20" fmla="*/ 157 w 239"/>
                <a:gd name="T21" fmla="*/ 5 h 325"/>
                <a:gd name="T22" fmla="*/ 239 w 239"/>
                <a:gd name="T23" fmla="*/ 97 h 325"/>
                <a:gd name="T24" fmla="*/ 128 w 239"/>
                <a:gd name="T25" fmla="*/ 230 h 325"/>
                <a:gd name="T26" fmla="*/ 138 w 239"/>
                <a:gd name="T27" fmla="*/ 48 h 325"/>
                <a:gd name="T28" fmla="*/ 68 w 239"/>
                <a:gd name="T29" fmla="*/ 129 h 325"/>
                <a:gd name="T30" fmla="*/ 120 w 239"/>
                <a:gd name="T31" fmla="*/ 187 h 325"/>
                <a:gd name="T32" fmla="*/ 190 w 239"/>
                <a:gd name="T33" fmla="*/ 103 h 325"/>
                <a:gd name="T34" fmla="*/ 138 w 239"/>
                <a:gd name="T35" fmla="*/ 4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5">
                  <a:moveTo>
                    <a:pt x="128" y="230"/>
                  </a:moveTo>
                  <a:cubicBezTo>
                    <a:pt x="101" y="230"/>
                    <a:pt x="80" y="228"/>
                    <a:pt x="60" y="207"/>
                  </a:cubicBezTo>
                  <a:cubicBezTo>
                    <a:pt x="49" y="301"/>
                    <a:pt x="49" y="301"/>
                    <a:pt x="49" y="301"/>
                  </a:cubicBezTo>
                  <a:cubicBezTo>
                    <a:pt x="47" y="314"/>
                    <a:pt x="35" y="325"/>
                    <a:pt x="21" y="325"/>
                  </a:cubicBezTo>
                  <a:cubicBezTo>
                    <a:pt x="10" y="325"/>
                    <a:pt x="0" y="316"/>
                    <a:pt x="0" y="304"/>
                  </a:cubicBezTo>
                  <a:cubicBezTo>
                    <a:pt x="0" y="303"/>
                    <a:pt x="0" y="302"/>
                    <a:pt x="0" y="301"/>
                  </a:cubicBezTo>
                  <a:cubicBezTo>
                    <a:pt x="35" y="24"/>
                    <a:pt x="35" y="24"/>
                    <a:pt x="35" y="24"/>
                  </a:cubicBezTo>
                  <a:cubicBezTo>
                    <a:pt x="36" y="11"/>
                    <a:pt x="48" y="0"/>
                    <a:pt x="61" y="0"/>
                  </a:cubicBezTo>
                  <a:cubicBezTo>
                    <a:pt x="73" y="0"/>
                    <a:pt x="83" y="9"/>
                    <a:pt x="83" y="22"/>
                  </a:cubicBezTo>
                  <a:cubicBezTo>
                    <a:pt x="83" y="25"/>
                    <a:pt x="82" y="28"/>
                    <a:pt x="82" y="32"/>
                  </a:cubicBezTo>
                  <a:cubicBezTo>
                    <a:pt x="103" y="11"/>
                    <a:pt x="129" y="5"/>
                    <a:pt x="157" y="5"/>
                  </a:cubicBezTo>
                  <a:cubicBezTo>
                    <a:pt x="211" y="5"/>
                    <a:pt x="239" y="46"/>
                    <a:pt x="239" y="97"/>
                  </a:cubicBezTo>
                  <a:cubicBezTo>
                    <a:pt x="239" y="160"/>
                    <a:pt x="196" y="230"/>
                    <a:pt x="128" y="230"/>
                  </a:cubicBezTo>
                  <a:close/>
                  <a:moveTo>
                    <a:pt x="138" y="48"/>
                  </a:moveTo>
                  <a:cubicBezTo>
                    <a:pt x="94" y="48"/>
                    <a:pt x="68" y="88"/>
                    <a:pt x="68" y="129"/>
                  </a:cubicBezTo>
                  <a:cubicBezTo>
                    <a:pt x="68" y="163"/>
                    <a:pt x="85" y="187"/>
                    <a:pt x="120" y="187"/>
                  </a:cubicBezTo>
                  <a:cubicBezTo>
                    <a:pt x="167" y="187"/>
                    <a:pt x="190" y="145"/>
                    <a:pt x="190" y="103"/>
                  </a:cubicBezTo>
                  <a:cubicBezTo>
                    <a:pt x="190" y="72"/>
                    <a:pt x="171" y="48"/>
                    <a:pt x="13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0" name="Freeform 22"/>
            <p:cNvSpPr>
              <a:spLocks noEditPoints="1"/>
            </p:cNvSpPr>
            <p:nvPr userDrawn="1"/>
          </p:nvSpPr>
          <p:spPr bwMode="auto">
            <a:xfrm>
              <a:off x="3569" y="-138"/>
              <a:ext cx="568" cy="546"/>
            </a:xfrm>
            <a:custGeom>
              <a:avLst/>
              <a:gdLst>
                <a:gd name="T0" fmla="*/ 106 w 240"/>
                <a:gd name="T1" fmla="*/ 231 h 231"/>
                <a:gd name="T2" fmla="*/ 0 w 240"/>
                <a:gd name="T3" fmla="*/ 134 h 231"/>
                <a:gd name="T4" fmla="*/ 135 w 240"/>
                <a:gd name="T5" fmla="*/ 0 h 231"/>
                <a:gd name="T6" fmla="*/ 240 w 240"/>
                <a:gd name="T7" fmla="*/ 98 h 231"/>
                <a:gd name="T8" fmla="*/ 106 w 240"/>
                <a:gd name="T9" fmla="*/ 231 h 231"/>
                <a:gd name="T10" fmla="*/ 130 w 240"/>
                <a:gd name="T11" fmla="*/ 41 h 231"/>
                <a:gd name="T12" fmla="*/ 50 w 240"/>
                <a:gd name="T13" fmla="*/ 128 h 231"/>
                <a:gd name="T14" fmla="*/ 112 w 240"/>
                <a:gd name="T15" fmla="*/ 191 h 231"/>
                <a:gd name="T16" fmla="*/ 191 w 240"/>
                <a:gd name="T17" fmla="*/ 104 h 231"/>
                <a:gd name="T18" fmla="*/ 130 w 240"/>
                <a:gd name="T19" fmla="*/ 4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1">
                  <a:moveTo>
                    <a:pt x="106" y="231"/>
                  </a:moveTo>
                  <a:cubicBezTo>
                    <a:pt x="45" y="231"/>
                    <a:pt x="0" y="198"/>
                    <a:pt x="0" y="134"/>
                  </a:cubicBezTo>
                  <a:cubicBezTo>
                    <a:pt x="0" y="55"/>
                    <a:pt x="57" y="0"/>
                    <a:pt x="135" y="0"/>
                  </a:cubicBezTo>
                  <a:cubicBezTo>
                    <a:pt x="196" y="0"/>
                    <a:pt x="240" y="34"/>
                    <a:pt x="240" y="98"/>
                  </a:cubicBezTo>
                  <a:cubicBezTo>
                    <a:pt x="240" y="176"/>
                    <a:pt x="184" y="231"/>
                    <a:pt x="106" y="231"/>
                  </a:cubicBezTo>
                  <a:close/>
                  <a:moveTo>
                    <a:pt x="130" y="41"/>
                  </a:moveTo>
                  <a:cubicBezTo>
                    <a:pt x="81" y="41"/>
                    <a:pt x="50" y="81"/>
                    <a:pt x="50" y="128"/>
                  </a:cubicBezTo>
                  <a:cubicBezTo>
                    <a:pt x="50" y="166"/>
                    <a:pt x="73" y="191"/>
                    <a:pt x="112" y="191"/>
                  </a:cubicBezTo>
                  <a:cubicBezTo>
                    <a:pt x="160" y="191"/>
                    <a:pt x="191" y="150"/>
                    <a:pt x="191" y="104"/>
                  </a:cubicBezTo>
                  <a:cubicBezTo>
                    <a:pt x="191" y="67"/>
                    <a:pt x="168" y="41"/>
                    <a:pt x="13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1" name="Freeform 23"/>
            <p:cNvSpPr>
              <a:spLocks/>
            </p:cNvSpPr>
            <p:nvPr userDrawn="1"/>
          </p:nvSpPr>
          <p:spPr bwMode="auto">
            <a:xfrm>
              <a:off x="4182" y="-129"/>
              <a:ext cx="515" cy="537"/>
            </a:xfrm>
            <a:custGeom>
              <a:avLst/>
              <a:gdLst>
                <a:gd name="T0" fmla="*/ 190 w 218"/>
                <a:gd name="T1" fmla="*/ 75 h 227"/>
                <a:gd name="T2" fmla="*/ 175 w 218"/>
                <a:gd name="T3" fmla="*/ 69 h 227"/>
                <a:gd name="T4" fmla="*/ 121 w 218"/>
                <a:gd name="T5" fmla="*/ 44 h 227"/>
                <a:gd name="T6" fmla="*/ 48 w 218"/>
                <a:gd name="T7" fmla="*/ 125 h 227"/>
                <a:gd name="T8" fmla="*/ 108 w 218"/>
                <a:gd name="T9" fmla="*/ 183 h 227"/>
                <a:gd name="T10" fmla="*/ 170 w 218"/>
                <a:gd name="T11" fmla="*/ 158 h 227"/>
                <a:gd name="T12" fmla="*/ 186 w 218"/>
                <a:gd name="T13" fmla="*/ 153 h 227"/>
                <a:gd name="T14" fmla="*/ 206 w 218"/>
                <a:gd name="T15" fmla="*/ 172 h 227"/>
                <a:gd name="T16" fmla="*/ 197 w 218"/>
                <a:gd name="T17" fmla="*/ 190 h 227"/>
                <a:gd name="T18" fmla="*/ 104 w 218"/>
                <a:gd name="T19" fmla="*/ 227 h 227"/>
                <a:gd name="T20" fmla="*/ 0 w 218"/>
                <a:gd name="T21" fmla="*/ 130 h 227"/>
                <a:gd name="T22" fmla="*/ 132 w 218"/>
                <a:gd name="T23" fmla="*/ 0 h 227"/>
                <a:gd name="T24" fmla="*/ 214 w 218"/>
                <a:gd name="T25" fmla="*/ 35 h 227"/>
                <a:gd name="T26" fmla="*/ 218 w 218"/>
                <a:gd name="T27" fmla="*/ 47 h 227"/>
                <a:gd name="T28" fmla="*/ 190 w 218"/>
                <a:gd name="T29" fmla="*/ 7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227">
                  <a:moveTo>
                    <a:pt x="190" y="75"/>
                  </a:moveTo>
                  <a:cubicBezTo>
                    <a:pt x="184" y="75"/>
                    <a:pt x="179" y="73"/>
                    <a:pt x="175" y="69"/>
                  </a:cubicBezTo>
                  <a:cubicBezTo>
                    <a:pt x="159" y="53"/>
                    <a:pt x="145" y="44"/>
                    <a:pt x="121" y="44"/>
                  </a:cubicBezTo>
                  <a:cubicBezTo>
                    <a:pt x="76" y="44"/>
                    <a:pt x="48" y="82"/>
                    <a:pt x="48" y="125"/>
                  </a:cubicBezTo>
                  <a:cubicBezTo>
                    <a:pt x="48" y="160"/>
                    <a:pt x="72" y="183"/>
                    <a:pt x="108" y="183"/>
                  </a:cubicBezTo>
                  <a:cubicBezTo>
                    <a:pt x="132" y="183"/>
                    <a:pt x="152" y="173"/>
                    <a:pt x="170" y="158"/>
                  </a:cubicBezTo>
                  <a:cubicBezTo>
                    <a:pt x="175" y="155"/>
                    <a:pt x="180" y="153"/>
                    <a:pt x="186" y="153"/>
                  </a:cubicBezTo>
                  <a:cubicBezTo>
                    <a:pt x="197" y="153"/>
                    <a:pt x="206" y="160"/>
                    <a:pt x="206" y="172"/>
                  </a:cubicBezTo>
                  <a:cubicBezTo>
                    <a:pt x="206" y="179"/>
                    <a:pt x="203" y="185"/>
                    <a:pt x="197" y="190"/>
                  </a:cubicBezTo>
                  <a:cubicBezTo>
                    <a:pt x="170" y="215"/>
                    <a:pt x="140" y="227"/>
                    <a:pt x="104" y="227"/>
                  </a:cubicBezTo>
                  <a:cubicBezTo>
                    <a:pt x="44" y="227"/>
                    <a:pt x="0" y="193"/>
                    <a:pt x="0" y="130"/>
                  </a:cubicBezTo>
                  <a:cubicBezTo>
                    <a:pt x="0" y="51"/>
                    <a:pt x="54" y="0"/>
                    <a:pt x="132" y="0"/>
                  </a:cubicBezTo>
                  <a:cubicBezTo>
                    <a:pt x="161" y="0"/>
                    <a:pt x="197" y="9"/>
                    <a:pt x="214" y="35"/>
                  </a:cubicBezTo>
                  <a:cubicBezTo>
                    <a:pt x="216" y="39"/>
                    <a:pt x="218" y="42"/>
                    <a:pt x="218" y="47"/>
                  </a:cubicBezTo>
                  <a:cubicBezTo>
                    <a:pt x="218" y="63"/>
                    <a:pt x="206" y="75"/>
                    <a:pt x="19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2" name="Freeform 24"/>
            <p:cNvSpPr>
              <a:spLocks/>
            </p:cNvSpPr>
            <p:nvPr userDrawn="1"/>
          </p:nvSpPr>
          <p:spPr bwMode="auto">
            <a:xfrm>
              <a:off x="4740" y="-476"/>
              <a:ext cx="498" cy="884"/>
            </a:xfrm>
            <a:custGeom>
              <a:avLst/>
              <a:gdLst>
                <a:gd name="T0" fmla="*/ 210 w 211"/>
                <a:gd name="T1" fmla="*/ 223 h 374"/>
                <a:gd name="T2" fmla="*/ 195 w 211"/>
                <a:gd name="T3" fmla="*/ 350 h 374"/>
                <a:gd name="T4" fmla="*/ 168 w 211"/>
                <a:gd name="T5" fmla="*/ 374 h 374"/>
                <a:gd name="T6" fmla="*/ 147 w 211"/>
                <a:gd name="T7" fmla="*/ 353 h 374"/>
                <a:gd name="T8" fmla="*/ 160 w 211"/>
                <a:gd name="T9" fmla="*/ 237 h 374"/>
                <a:gd name="T10" fmla="*/ 161 w 211"/>
                <a:gd name="T11" fmla="*/ 227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0 w 211"/>
                <a:gd name="T23" fmla="*/ 24 h 374"/>
                <a:gd name="T24" fmla="*/ 67 w 211"/>
                <a:gd name="T25" fmla="*/ 0 h 374"/>
                <a:gd name="T26" fmla="*/ 89 w 211"/>
                <a:gd name="T27" fmla="*/ 21 h 374"/>
                <a:gd name="T28" fmla="*/ 70 w 211"/>
                <a:gd name="T29" fmla="*/ 173 h 374"/>
                <a:gd name="T30" fmla="*/ 145 w 211"/>
                <a:gd name="T31" fmla="*/ 146 h 374"/>
                <a:gd name="T32" fmla="*/ 211 w 211"/>
                <a:gd name="T33" fmla="*/ 208 h 374"/>
                <a:gd name="T34" fmla="*/ 210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0" y="223"/>
                  </a:moveTo>
                  <a:cubicBezTo>
                    <a:pt x="195" y="350"/>
                    <a:pt x="195" y="350"/>
                    <a:pt x="195" y="350"/>
                  </a:cubicBezTo>
                  <a:cubicBezTo>
                    <a:pt x="193" y="363"/>
                    <a:pt x="181" y="374"/>
                    <a:pt x="168" y="374"/>
                  </a:cubicBezTo>
                  <a:cubicBezTo>
                    <a:pt x="156" y="374"/>
                    <a:pt x="147" y="365"/>
                    <a:pt x="147" y="353"/>
                  </a:cubicBezTo>
                  <a:cubicBezTo>
                    <a:pt x="147" y="352"/>
                    <a:pt x="147" y="351"/>
                    <a:pt x="160" y="237"/>
                  </a:cubicBezTo>
                  <a:cubicBezTo>
                    <a:pt x="161" y="234"/>
                    <a:pt x="161" y="231"/>
                    <a:pt x="161" y="227"/>
                  </a:cubicBezTo>
                  <a:cubicBezTo>
                    <a:pt x="161"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0" y="24"/>
                  </a:cubicBezTo>
                  <a:cubicBezTo>
                    <a:pt x="42" y="11"/>
                    <a:pt x="54" y="0"/>
                    <a:pt x="67" y="0"/>
                  </a:cubicBezTo>
                  <a:cubicBezTo>
                    <a:pt x="80" y="0"/>
                    <a:pt x="89" y="9"/>
                    <a:pt x="89" y="21"/>
                  </a:cubicBezTo>
                  <a:cubicBezTo>
                    <a:pt x="89" y="22"/>
                    <a:pt x="88" y="23"/>
                    <a:pt x="70" y="173"/>
                  </a:cubicBezTo>
                  <a:cubicBezTo>
                    <a:pt x="90" y="155"/>
                    <a:pt x="118" y="146"/>
                    <a:pt x="145" y="146"/>
                  </a:cubicBezTo>
                  <a:cubicBezTo>
                    <a:pt x="185" y="146"/>
                    <a:pt x="211" y="167"/>
                    <a:pt x="211" y="208"/>
                  </a:cubicBezTo>
                  <a:cubicBezTo>
                    <a:pt x="211" y="213"/>
                    <a:pt x="211"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3" name="Freeform 25"/>
            <p:cNvSpPr>
              <a:spLocks/>
            </p:cNvSpPr>
            <p:nvPr userDrawn="1"/>
          </p:nvSpPr>
          <p:spPr bwMode="auto">
            <a:xfrm>
              <a:off x="5546" y="-476"/>
              <a:ext cx="496" cy="884"/>
            </a:xfrm>
            <a:custGeom>
              <a:avLst/>
              <a:gdLst>
                <a:gd name="T0" fmla="*/ 210 w 210"/>
                <a:gd name="T1" fmla="*/ 223 h 374"/>
                <a:gd name="T2" fmla="*/ 194 w 210"/>
                <a:gd name="T3" fmla="*/ 350 h 374"/>
                <a:gd name="T4" fmla="*/ 168 w 210"/>
                <a:gd name="T5" fmla="*/ 374 h 374"/>
                <a:gd name="T6" fmla="*/ 146 w 210"/>
                <a:gd name="T7" fmla="*/ 353 h 374"/>
                <a:gd name="T8" fmla="*/ 160 w 210"/>
                <a:gd name="T9" fmla="*/ 237 h 374"/>
                <a:gd name="T10" fmla="*/ 161 w 210"/>
                <a:gd name="T11" fmla="*/ 227 h 374"/>
                <a:gd name="T12" fmla="*/ 124 w 210"/>
                <a:gd name="T13" fmla="*/ 190 h 374"/>
                <a:gd name="T14" fmla="*/ 61 w 210"/>
                <a:gd name="T15" fmla="*/ 241 h 374"/>
                <a:gd name="T16" fmla="*/ 48 w 210"/>
                <a:gd name="T17" fmla="*/ 350 h 374"/>
                <a:gd name="T18" fmla="*/ 21 w 210"/>
                <a:gd name="T19" fmla="*/ 374 h 374"/>
                <a:gd name="T20" fmla="*/ 0 w 210"/>
                <a:gd name="T21" fmla="*/ 353 h 374"/>
                <a:gd name="T22" fmla="*/ 40 w 210"/>
                <a:gd name="T23" fmla="*/ 24 h 374"/>
                <a:gd name="T24" fmla="*/ 67 w 210"/>
                <a:gd name="T25" fmla="*/ 0 h 374"/>
                <a:gd name="T26" fmla="*/ 88 w 210"/>
                <a:gd name="T27" fmla="*/ 21 h 374"/>
                <a:gd name="T28" fmla="*/ 70 w 210"/>
                <a:gd name="T29" fmla="*/ 173 h 374"/>
                <a:gd name="T30" fmla="*/ 144 w 210"/>
                <a:gd name="T31" fmla="*/ 146 h 374"/>
                <a:gd name="T32" fmla="*/ 210 w 210"/>
                <a:gd name="T33" fmla="*/ 208 h 374"/>
                <a:gd name="T34" fmla="*/ 210 w 210"/>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74">
                  <a:moveTo>
                    <a:pt x="210" y="223"/>
                  </a:moveTo>
                  <a:cubicBezTo>
                    <a:pt x="194" y="350"/>
                    <a:pt x="194" y="350"/>
                    <a:pt x="194" y="350"/>
                  </a:cubicBezTo>
                  <a:cubicBezTo>
                    <a:pt x="193" y="363"/>
                    <a:pt x="180" y="374"/>
                    <a:pt x="168" y="374"/>
                  </a:cubicBezTo>
                  <a:cubicBezTo>
                    <a:pt x="156" y="374"/>
                    <a:pt x="146" y="365"/>
                    <a:pt x="146" y="353"/>
                  </a:cubicBezTo>
                  <a:cubicBezTo>
                    <a:pt x="146" y="352"/>
                    <a:pt x="146" y="351"/>
                    <a:pt x="160" y="237"/>
                  </a:cubicBezTo>
                  <a:cubicBezTo>
                    <a:pt x="160" y="234"/>
                    <a:pt x="161" y="231"/>
                    <a:pt x="161" y="227"/>
                  </a:cubicBezTo>
                  <a:cubicBezTo>
                    <a:pt x="161" y="204"/>
                    <a:pt x="147" y="190"/>
                    <a:pt x="124" y="190"/>
                  </a:cubicBezTo>
                  <a:cubicBezTo>
                    <a:pt x="91" y="190"/>
                    <a:pt x="65" y="207"/>
                    <a:pt x="61" y="241"/>
                  </a:cubicBezTo>
                  <a:cubicBezTo>
                    <a:pt x="48" y="350"/>
                    <a:pt x="48" y="350"/>
                    <a:pt x="48" y="350"/>
                  </a:cubicBezTo>
                  <a:cubicBezTo>
                    <a:pt x="46" y="363"/>
                    <a:pt x="34" y="374"/>
                    <a:pt x="21" y="374"/>
                  </a:cubicBezTo>
                  <a:cubicBezTo>
                    <a:pt x="9" y="374"/>
                    <a:pt x="0" y="365"/>
                    <a:pt x="0" y="353"/>
                  </a:cubicBezTo>
                  <a:cubicBezTo>
                    <a:pt x="0" y="352"/>
                    <a:pt x="0" y="351"/>
                    <a:pt x="40" y="24"/>
                  </a:cubicBezTo>
                  <a:cubicBezTo>
                    <a:pt x="42" y="11"/>
                    <a:pt x="53" y="0"/>
                    <a:pt x="67" y="0"/>
                  </a:cubicBezTo>
                  <a:cubicBezTo>
                    <a:pt x="79" y="0"/>
                    <a:pt x="88" y="9"/>
                    <a:pt x="88" y="21"/>
                  </a:cubicBezTo>
                  <a:cubicBezTo>
                    <a:pt x="88" y="22"/>
                    <a:pt x="88" y="23"/>
                    <a:pt x="70" y="173"/>
                  </a:cubicBezTo>
                  <a:cubicBezTo>
                    <a:pt x="90" y="155"/>
                    <a:pt x="118" y="146"/>
                    <a:pt x="144" y="146"/>
                  </a:cubicBezTo>
                  <a:cubicBezTo>
                    <a:pt x="184" y="146"/>
                    <a:pt x="210" y="167"/>
                    <a:pt x="210" y="208"/>
                  </a:cubicBezTo>
                  <a:cubicBezTo>
                    <a:pt x="210" y="213"/>
                    <a:pt x="210"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4" name="Freeform 26"/>
            <p:cNvSpPr>
              <a:spLocks noEditPoints="1"/>
            </p:cNvSpPr>
            <p:nvPr userDrawn="1"/>
          </p:nvSpPr>
          <p:spPr bwMode="auto">
            <a:xfrm>
              <a:off x="6109" y="-372"/>
              <a:ext cx="567" cy="780"/>
            </a:xfrm>
            <a:custGeom>
              <a:avLst/>
              <a:gdLst>
                <a:gd name="T0" fmla="*/ 106 w 240"/>
                <a:gd name="T1" fmla="*/ 330 h 330"/>
                <a:gd name="T2" fmla="*/ 0 w 240"/>
                <a:gd name="T3" fmla="*/ 233 h 330"/>
                <a:gd name="T4" fmla="*/ 135 w 240"/>
                <a:gd name="T5" fmla="*/ 99 h 330"/>
                <a:gd name="T6" fmla="*/ 240 w 240"/>
                <a:gd name="T7" fmla="*/ 197 h 330"/>
                <a:gd name="T8" fmla="*/ 106 w 240"/>
                <a:gd name="T9" fmla="*/ 330 h 330"/>
                <a:gd name="T10" fmla="*/ 129 w 240"/>
                <a:gd name="T11" fmla="*/ 140 h 330"/>
                <a:gd name="T12" fmla="*/ 50 w 240"/>
                <a:gd name="T13" fmla="*/ 227 h 330"/>
                <a:gd name="T14" fmla="*/ 111 w 240"/>
                <a:gd name="T15" fmla="*/ 290 h 330"/>
                <a:gd name="T16" fmla="*/ 191 w 240"/>
                <a:gd name="T17" fmla="*/ 203 h 330"/>
                <a:gd name="T18" fmla="*/ 129 w 240"/>
                <a:gd name="T19" fmla="*/ 140 h 330"/>
                <a:gd name="T20" fmla="*/ 96 w 240"/>
                <a:gd name="T21" fmla="*/ 62 h 330"/>
                <a:gd name="T22" fmla="*/ 65 w 240"/>
                <a:gd name="T23" fmla="*/ 31 h 330"/>
                <a:gd name="T24" fmla="*/ 96 w 240"/>
                <a:gd name="T25" fmla="*/ 0 h 330"/>
                <a:gd name="T26" fmla="*/ 127 w 240"/>
                <a:gd name="T27" fmla="*/ 31 h 330"/>
                <a:gd name="T28" fmla="*/ 96 w 240"/>
                <a:gd name="T29" fmla="*/ 62 h 330"/>
                <a:gd name="T30" fmla="*/ 189 w 240"/>
                <a:gd name="T31" fmla="*/ 62 h 330"/>
                <a:gd name="T32" fmla="*/ 158 w 240"/>
                <a:gd name="T33" fmla="*/ 31 h 330"/>
                <a:gd name="T34" fmla="*/ 189 w 240"/>
                <a:gd name="T35" fmla="*/ 0 h 330"/>
                <a:gd name="T36" fmla="*/ 220 w 240"/>
                <a:gd name="T37" fmla="*/ 31 h 330"/>
                <a:gd name="T38" fmla="*/ 189 w 240"/>
                <a:gd name="T39"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330">
                  <a:moveTo>
                    <a:pt x="106" y="330"/>
                  </a:moveTo>
                  <a:cubicBezTo>
                    <a:pt x="45" y="330"/>
                    <a:pt x="0" y="297"/>
                    <a:pt x="0" y="233"/>
                  </a:cubicBezTo>
                  <a:cubicBezTo>
                    <a:pt x="0" y="154"/>
                    <a:pt x="57" y="99"/>
                    <a:pt x="135" y="99"/>
                  </a:cubicBezTo>
                  <a:cubicBezTo>
                    <a:pt x="195" y="99"/>
                    <a:pt x="240" y="133"/>
                    <a:pt x="240" y="197"/>
                  </a:cubicBezTo>
                  <a:cubicBezTo>
                    <a:pt x="240" y="275"/>
                    <a:pt x="184" y="330"/>
                    <a:pt x="106" y="330"/>
                  </a:cubicBezTo>
                  <a:close/>
                  <a:moveTo>
                    <a:pt x="129" y="140"/>
                  </a:moveTo>
                  <a:cubicBezTo>
                    <a:pt x="80" y="140"/>
                    <a:pt x="50" y="180"/>
                    <a:pt x="50" y="227"/>
                  </a:cubicBezTo>
                  <a:cubicBezTo>
                    <a:pt x="50" y="265"/>
                    <a:pt x="73" y="290"/>
                    <a:pt x="111" y="290"/>
                  </a:cubicBezTo>
                  <a:cubicBezTo>
                    <a:pt x="160" y="290"/>
                    <a:pt x="191" y="249"/>
                    <a:pt x="191" y="203"/>
                  </a:cubicBezTo>
                  <a:cubicBezTo>
                    <a:pt x="191" y="166"/>
                    <a:pt x="167" y="140"/>
                    <a:pt x="129" y="140"/>
                  </a:cubicBezTo>
                  <a:close/>
                  <a:moveTo>
                    <a:pt x="96" y="62"/>
                  </a:moveTo>
                  <a:cubicBezTo>
                    <a:pt x="79" y="62"/>
                    <a:pt x="65" y="48"/>
                    <a:pt x="65" y="31"/>
                  </a:cubicBezTo>
                  <a:cubicBezTo>
                    <a:pt x="65" y="14"/>
                    <a:pt x="79" y="0"/>
                    <a:pt x="96" y="0"/>
                  </a:cubicBezTo>
                  <a:cubicBezTo>
                    <a:pt x="113" y="0"/>
                    <a:pt x="127" y="14"/>
                    <a:pt x="127" y="31"/>
                  </a:cubicBezTo>
                  <a:cubicBezTo>
                    <a:pt x="127" y="48"/>
                    <a:pt x="113" y="62"/>
                    <a:pt x="96" y="62"/>
                  </a:cubicBezTo>
                  <a:close/>
                  <a:moveTo>
                    <a:pt x="189" y="62"/>
                  </a:moveTo>
                  <a:cubicBezTo>
                    <a:pt x="172" y="62"/>
                    <a:pt x="158" y="48"/>
                    <a:pt x="158" y="31"/>
                  </a:cubicBezTo>
                  <a:cubicBezTo>
                    <a:pt x="158" y="14"/>
                    <a:pt x="172" y="0"/>
                    <a:pt x="189" y="0"/>
                  </a:cubicBezTo>
                  <a:cubicBezTo>
                    <a:pt x="206" y="0"/>
                    <a:pt x="220" y="14"/>
                    <a:pt x="220" y="31"/>
                  </a:cubicBezTo>
                  <a:cubicBezTo>
                    <a:pt x="220" y="48"/>
                    <a:pt x="206" y="62"/>
                    <a:pt x="18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5" name="Freeform 27"/>
            <p:cNvSpPr>
              <a:spLocks noEditPoints="1"/>
            </p:cNvSpPr>
            <p:nvPr userDrawn="1"/>
          </p:nvSpPr>
          <p:spPr bwMode="auto">
            <a:xfrm>
              <a:off x="6707" y="-126"/>
              <a:ext cx="548" cy="759"/>
            </a:xfrm>
            <a:custGeom>
              <a:avLst/>
              <a:gdLst>
                <a:gd name="T0" fmla="*/ 210 w 232"/>
                <a:gd name="T1" fmla="*/ 204 h 321"/>
                <a:gd name="T2" fmla="*/ 90 w 232"/>
                <a:gd name="T3" fmla="*/ 321 h 321"/>
                <a:gd name="T4" fmla="*/ 0 w 232"/>
                <a:gd name="T5" fmla="*/ 284 h 321"/>
                <a:gd name="T6" fmla="*/ 26 w 232"/>
                <a:gd name="T7" fmla="*/ 258 h 321"/>
                <a:gd name="T8" fmla="*/ 37 w 232"/>
                <a:gd name="T9" fmla="*/ 261 h 321"/>
                <a:gd name="T10" fmla="*/ 91 w 232"/>
                <a:gd name="T11" fmla="*/ 278 h 321"/>
                <a:gd name="T12" fmla="*/ 159 w 232"/>
                <a:gd name="T13" fmla="*/ 219 h 321"/>
                <a:gd name="T14" fmla="*/ 162 w 232"/>
                <a:gd name="T15" fmla="*/ 201 h 321"/>
                <a:gd name="T16" fmla="*/ 89 w 232"/>
                <a:gd name="T17" fmla="*/ 225 h 321"/>
                <a:gd name="T18" fmla="*/ 7 w 232"/>
                <a:gd name="T19" fmla="*/ 133 h 321"/>
                <a:gd name="T20" fmla="*/ 122 w 232"/>
                <a:gd name="T21" fmla="*/ 0 h 321"/>
                <a:gd name="T22" fmla="*/ 184 w 232"/>
                <a:gd name="T23" fmla="*/ 24 h 321"/>
                <a:gd name="T24" fmla="*/ 211 w 232"/>
                <a:gd name="T25" fmla="*/ 0 h 321"/>
                <a:gd name="T26" fmla="*/ 232 w 232"/>
                <a:gd name="T27" fmla="*/ 21 h 321"/>
                <a:gd name="T28" fmla="*/ 210 w 232"/>
                <a:gd name="T29" fmla="*/ 204 h 321"/>
                <a:gd name="T30" fmla="*/ 124 w 232"/>
                <a:gd name="T31" fmla="*/ 43 h 321"/>
                <a:gd name="T32" fmla="*/ 55 w 232"/>
                <a:gd name="T33" fmla="*/ 125 h 321"/>
                <a:gd name="T34" fmla="*/ 106 w 232"/>
                <a:gd name="T35" fmla="*/ 183 h 321"/>
                <a:gd name="T36" fmla="*/ 176 w 232"/>
                <a:gd name="T37" fmla="*/ 99 h 321"/>
                <a:gd name="T38" fmla="*/ 124 w 232"/>
                <a:gd name="T39" fmla="*/ 4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321">
                  <a:moveTo>
                    <a:pt x="210" y="204"/>
                  </a:moveTo>
                  <a:cubicBezTo>
                    <a:pt x="201" y="275"/>
                    <a:pt x="162" y="321"/>
                    <a:pt x="90" y="321"/>
                  </a:cubicBezTo>
                  <a:cubicBezTo>
                    <a:pt x="69" y="321"/>
                    <a:pt x="0" y="312"/>
                    <a:pt x="0" y="284"/>
                  </a:cubicBezTo>
                  <a:cubicBezTo>
                    <a:pt x="0" y="270"/>
                    <a:pt x="12" y="258"/>
                    <a:pt x="26" y="258"/>
                  </a:cubicBezTo>
                  <a:cubicBezTo>
                    <a:pt x="30" y="258"/>
                    <a:pt x="33" y="259"/>
                    <a:pt x="37" y="261"/>
                  </a:cubicBezTo>
                  <a:cubicBezTo>
                    <a:pt x="55" y="270"/>
                    <a:pt x="70" y="278"/>
                    <a:pt x="91" y="278"/>
                  </a:cubicBezTo>
                  <a:cubicBezTo>
                    <a:pt x="123" y="278"/>
                    <a:pt x="154" y="254"/>
                    <a:pt x="159" y="219"/>
                  </a:cubicBezTo>
                  <a:cubicBezTo>
                    <a:pt x="160" y="211"/>
                    <a:pt x="162" y="201"/>
                    <a:pt x="162" y="201"/>
                  </a:cubicBezTo>
                  <a:cubicBezTo>
                    <a:pt x="143" y="218"/>
                    <a:pt x="114" y="225"/>
                    <a:pt x="89" y="225"/>
                  </a:cubicBezTo>
                  <a:cubicBezTo>
                    <a:pt x="39" y="225"/>
                    <a:pt x="7" y="180"/>
                    <a:pt x="7" y="133"/>
                  </a:cubicBezTo>
                  <a:cubicBezTo>
                    <a:pt x="7" y="70"/>
                    <a:pt x="54" y="0"/>
                    <a:pt x="122" y="0"/>
                  </a:cubicBezTo>
                  <a:cubicBezTo>
                    <a:pt x="146" y="0"/>
                    <a:pt x="169" y="3"/>
                    <a:pt x="184" y="24"/>
                  </a:cubicBezTo>
                  <a:cubicBezTo>
                    <a:pt x="185" y="11"/>
                    <a:pt x="197" y="0"/>
                    <a:pt x="211" y="0"/>
                  </a:cubicBezTo>
                  <a:cubicBezTo>
                    <a:pt x="222" y="0"/>
                    <a:pt x="232" y="9"/>
                    <a:pt x="232" y="21"/>
                  </a:cubicBezTo>
                  <a:lnTo>
                    <a:pt x="210" y="204"/>
                  </a:lnTo>
                  <a:close/>
                  <a:moveTo>
                    <a:pt x="124" y="43"/>
                  </a:moveTo>
                  <a:cubicBezTo>
                    <a:pt x="79" y="43"/>
                    <a:pt x="55" y="86"/>
                    <a:pt x="55" y="125"/>
                  </a:cubicBezTo>
                  <a:cubicBezTo>
                    <a:pt x="55" y="156"/>
                    <a:pt x="74" y="183"/>
                    <a:pt x="106" y="183"/>
                  </a:cubicBezTo>
                  <a:cubicBezTo>
                    <a:pt x="153" y="183"/>
                    <a:pt x="176" y="143"/>
                    <a:pt x="176" y="99"/>
                  </a:cubicBezTo>
                  <a:cubicBezTo>
                    <a:pt x="176" y="67"/>
                    <a:pt x="157" y="43"/>
                    <a:pt x="1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6" name="Freeform 28"/>
            <p:cNvSpPr>
              <a:spLocks/>
            </p:cNvSpPr>
            <p:nvPr userDrawn="1"/>
          </p:nvSpPr>
          <p:spPr bwMode="auto">
            <a:xfrm>
              <a:off x="7300" y="-138"/>
              <a:ext cx="438" cy="546"/>
            </a:xfrm>
            <a:custGeom>
              <a:avLst/>
              <a:gdLst>
                <a:gd name="T0" fmla="*/ 162 w 185"/>
                <a:gd name="T1" fmla="*/ 55 h 231"/>
                <a:gd name="T2" fmla="*/ 152 w 185"/>
                <a:gd name="T3" fmla="*/ 51 h 231"/>
                <a:gd name="T4" fmla="*/ 106 w 185"/>
                <a:gd name="T5" fmla="*/ 41 h 231"/>
                <a:gd name="T6" fmla="*/ 72 w 185"/>
                <a:gd name="T7" fmla="*/ 65 h 231"/>
                <a:gd name="T8" fmla="*/ 99 w 185"/>
                <a:gd name="T9" fmla="*/ 90 h 231"/>
                <a:gd name="T10" fmla="*/ 172 w 185"/>
                <a:gd name="T11" fmla="*/ 156 h 231"/>
                <a:gd name="T12" fmla="*/ 80 w 185"/>
                <a:gd name="T13" fmla="*/ 231 h 231"/>
                <a:gd name="T14" fmla="*/ 10 w 185"/>
                <a:gd name="T15" fmla="*/ 214 h 231"/>
                <a:gd name="T16" fmla="*/ 0 w 185"/>
                <a:gd name="T17" fmla="*/ 197 h 231"/>
                <a:gd name="T18" fmla="*/ 25 w 185"/>
                <a:gd name="T19" fmla="*/ 173 h 231"/>
                <a:gd name="T20" fmla="*/ 33 w 185"/>
                <a:gd name="T21" fmla="*/ 175 h 231"/>
                <a:gd name="T22" fmla="*/ 84 w 185"/>
                <a:gd name="T23" fmla="*/ 191 h 231"/>
                <a:gd name="T24" fmla="*/ 124 w 185"/>
                <a:gd name="T25" fmla="*/ 165 h 231"/>
                <a:gd name="T26" fmla="*/ 25 w 185"/>
                <a:gd name="T27" fmla="*/ 73 h 231"/>
                <a:gd name="T28" fmla="*/ 110 w 185"/>
                <a:gd name="T29" fmla="*/ 0 h 231"/>
                <a:gd name="T30" fmla="*/ 185 w 185"/>
                <a:gd name="T31" fmla="*/ 30 h 231"/>
                <a:gd name="T32" fmla="*/ 162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2" y="55"/>
                  </a:moveTo>
                  <a:cubicBezTo>
                    <a:pt x="158" y="55"/>
                    <a:pt x="155" y="54"/>
                    <a:pt x="152" y="51"/>
                  </a:cubicBezTo>
                  <a:cubicBezTo>
                    <a:pt x="138" y="44"/>
                    <a:pt x="123" y="41"/>
                    <a:pt x="106" y="41"/>
                  </a:cubicBezTo>
                  <a:cubicBezTo>
                    <a:pt x="90" y="41"/>
                    <a:pt x="72" y="46"/>
                    <a:pt x="72" y="65"/>
                  </a:cubicBezTo>
                  <a:cubicBezTo>
                    <a:pt x="72" y="80"/>
                    <a:pt x="87" y="85"/>
                    <a:pt x="99" y="90"/>
                  </a:cubicBezTo>
                  <a:cubicBezTo>
                    <a:pt x="131" y="102"/>
                    <a:pt x="172" y="114"/>
                    <a:pt x="172" y="156"/>
                  </a:cubicBezTo>
                  <a:cubicBezTo>
                    <a:pt x="172" y="209"/>
                    <a:pt x="127" y="231"/>
                    <a:pt x="80" y="231"/>
                  </a:cubicBezTo>
                  <a:cubicBezTo>
                    <a:pt x="57" y="231"/>
                    <a:pt x="30" y="224"/>
                    <a:pt x="10" y="214"/>
                  </a:cubicBezTo>
                  <a:cubicBezTo>
                    <a:pt x="3" y="210"/>
                    <a:pt x="0" y="204"/>
                    <a:pt x="0" y="197"/>
                  </a:cubicBezTo>
                  <a:cubicBezTo>
                    <a:pt x="0" y="184"/>
                    <a:pt x="13" y="173"/>
                    <a:pt x="25" y="173"/>
                  </a:cubicBezTo>
                  <a:cubicBezTo>
                    <a:pt x="28" y="173"/>
                    <a:pt x="30" y="174"/>
                    <a:pt x="33" y="175"/>
                  </a:cubicBezTo>
                  <a:cubicBezTo>
                    <a:pt x="49" y="183"/>
                    <a:pt x="66" y="191"/>
                    <a:pt x="84" y="191"/>
                  </a:cubicBezTo>
                  <a:cubicBezTo>
                    <a:pt x="102" y="191"/>
                    <a:pt x="124" y="187"/>
                    <a:pt x="124" y="165"/>
                  </a:cubicBezTo>
                  <a:cubicBezTo>
                    <a:pt x="124" y="122"/>
                    <a:pt x="25" y="141"/>
                    <a:pt x="25" y="73"/>
                  </a:cubicBezTo>
                  <a:cubicBezTo>
                    <a:pt x="25" y="26"/>
                    <a:pt x="67" y="0"/>
                    <a:pt x="110" y="0"/>
                  </a:cubicBezTo>
                  <a:cubicBezTo>
                    <a:pt x="128" y="0"/>
                    <a:pt x="185" y="6"/>
                    <a:pt x="185" y="30"/>
                  </a:cubicBezTo>
                  <a:cubicBezTo>
                    <a:pt x="185" y="42"/>
                    <a:pt x="174" y="55"/>
                    <a:pt x="16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7" name="Freeform 29"/>
            <p:cNvSpPr>
              <a:spLocks/>
            </p:cNvSpPr>
            <p:nvPr userDrawn="1"/>
          </p:nvSpPr>
          <p:spPr bwMode="auto">
            <a:xfrm>
              <a:off x="7780" y="-341"/>
              <a:ext cx="360" cy="740"/>
            </a:xfrm>
            <a:custGeom>
              <a:avLst/>
              <a:gdLst>
                <a:gd name="T0" fmla="*/ 151 w 152"/>
                <a:gd name="T1" fmla="*/ 120 h 313"/>
                <a:gd name="T2" fmla="*/ 127 w 152"/>
                <a:gd name="T3" fmla="*/ 141 h 313"/>
                <a:gd name="T4" fmla="*/ 92 w 152"/>
                <a:gd name="T5" fmla="*/ 141 h 313"/>
                <a:gd name="T6" fmla="*/ 82 w 152"/>
                <a:gd name="T7" fmla="*/ 223 h 313"/>
                <a:gd name="T8" fmla="*/ 82 w 152"/>
                <a:gd name="T9" fmla="*/ 235 h 313"/>
                <a:gd name="T10" fmla="*/ 109 w 152"/>
                <a:gd name="T11" fmla="*/ 270 h 313"/>
                <a:gd name="T12" fmla="*/ 118 w 152"/>
                <a:gd name="T13" fmla="*/ 270 h 313"/>
                <a:gd name="T14" fmla="*/ 137 w 152"/>
                <a:gd name="T15" fmla="*/ 289 h 313"/>
                <a:gd name="T16" fmla="*/ 97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3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50" y="131"/>
                    <a:pt x="139" y="141"/>
                    <a:pt x="127" y="141"/>
                  </a:cubicBezTo>
                  <a:cubicBezTo>
                    <a:pt x="92" y="141"/>
                    <a:pt x="92" y="141"/>
                    <a:pt x="92" y="141"/>
                  </a:cubicBezTo>
                  <a:cubicBezTo>
                    <a:pt x="82" y="223"/>
                    <a:pt x="82" y="223"/>
                    <a:pt x="82" y="223"/>
                  </a:cubicBezTo>
                  <a:cubicBezTo>
                    <a:pt x="82" y="227"/>
                    <a:pt x="82" y="231"/>
                    <a:pt x="82" y="235"/>
                  </a:cubicBezTo>
                  <a:cubicBezTo>
                    <a:pt x="82" y="254"/>
                    <a:pt x="88" y="270"/>
                    <a:pt x="109" y="270"/>
                  </a:cubicBezTo>
                  <a:cubicBezTo>
                    <a:pt x="118" y="270"/>
                    <a:pt x="118" y="270"/>
                    <a:pt x="118" y="270"/>
                  </a:cubicBezTo>
                  <a:cubicBezTo>
                    <a:pt x="128" y="270"/>
                    <a:pt x="137" y="278"/>
                    <a:pt x="137" y="289"/>
                  </a:cubicBezTo>
                  <a:cubicBezTo>
                    <a:pt x="137" y="309"/>
                    <a:pt x="113" y="313"/>
                    <a:pt x="97"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1"/>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3" y="99"/>
                    <a:pt x="133" y="99"/>
                    <a:pt x="133"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8" name="Freeform 30"/>
            <p:cNvSpPr>
              <a:spLocks/>
            </p:cNvSpPr>
            <p:nvPr userDrawn="1"/>
          </p:nvSpPr>
          <p:spPr bwMode="auto">
            <a:xfrm>
              <a:off x="-441" y="985"/>
              <a:ext cx="459" cy="884"/>
            </a:xfrm>
            <a:custGeom>
              <a:avLst/>
              <a:gdLst>
                <a:gd name="T0" fmla="*/ 185 w 194"/>
                <a:gd name="T1" fmla="*/ 185 h 374"/>
                <a:gd name="T2" fmla="*/ 113 w 194"/>
                <a:gd name="T3" fmla="*/ 246 h 374"/>
                <a:gd name="T4" fmla="*/ 172 w 194"/>
                <a:gd name="T5" fmla="*/ 336 h 374"/>
                <a:gd name="T6" fmla="*/ 175 w 194"/>
                <a:gd name="T7" fmla="*/ 348 h 374"/>
                <a:gd name="T8" fmla="*/ 151 w 194"/>
                <a:gd name="T9" fmla="*/ 374 h 374"/>
                <a:gd name="T10" fmla="*/ 132 w 194"/>
                <a:gd name="T11" fmla="*/ 363 h 374"/>
                <a:gd name="T12" fmla="*/ 75 w 194"/>
                <a:gd name="T13" fmla="*/ 272 h 374"/>
                <a:gd name="T14" fmla="*/ 56 w 194"/>
                <a:gd name="T15" fmla="*/ 288 h 374"/>
                <a:gd name="T16" fmla="*/ 49 w 194"/>
                <a:gd name="T17" fmla="*/ 349 h 374"/>
                <a:gd name="T18" fmla="*/ 21 w 194"/>
                <a:gd name="T19" fmla="*/ 374 h 374"/>
                <a:gd name="T20" fmla="*/ 0 w 194"/>
                <a:gd name="T21" fmla="*/ 353 h 374"/>
                <a:gd name="T22" fmla="*/ 41 w 194"/>
                <a:gd name="T23" fmla="*/ 25 h 374"/>
                <a:gd name="T24" fmla="*/ 67 w 194"/>
                <a:gd name="T25" fmla="*/ 0 h 374"/>
                <a:gd name="T26" fmla="*/ 89 w 194"/>
                <a:gd name="T27" fmla="*/ 21 h 374"/>
                <a:gd name="T28" fmla="*/ 63 w 194"/>
                <a:gd name="T29" fmla="*/ 230 h 374"/>
                <a:gd name="T30" fmla="*/ 156 w 194"/>
                <a:gd name="T31" fmla="*/ 151 h 374"/>
                <a:gd name="T32" fmla="*/ 171 w 194"/>
                <a:gd name="T33" fmla="*/ 146 h 374"/>
                <a:gd name="T34" fmla="*/ 194 w 194"/>
                <a:gd name="T35" fmla="*/ 168 h 374"/>
                <a:gd name="T36" fmla="*/ 185 w 194"/>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4" h="374">
                  <a:moveTo>
                    <a:pt x="185" y="185"/>
                  </a:moveTo>
                  <a:cubicBezTo>
                    <a:pt x="113" y="246"/>
                    <a:pt x="113" y="246"/>
                    <a:pt x="113" y="246"/>
                  </a:cubicBezTo>
                  <a:cubicBezTo>
                    <a:pt x="172" y="336"/>
                    <a:pt x="172" y="336"/>
                    <a:pt x="172" y="336"/>
                  </a:cubicBezTo>
                  <a:cubicBezTo>
                    <a:pt x="174" y="340"/>
                    <a:pt x="175" y="344"/>
                    <a:pt x="175" y="348"/>
                  </a:cubicBezTo>
                  <a:cubicBezTo>
                    <a:pt x="175" y="364"/>
                    <a:pt x="167" y="374"/>
                    <a:pt x="151" y="374"/>
                  </a:cubicBezTo>
                  <a:cubicBezTo>
                    <a:pt x="144" y="374"/>
                    <a:pt x="136" y="370"/>
                    <a:pt x="132" y="363"/>
                  </a:cubicBezTo>
                  <a:cubicBezTo>
                    <a:pt x="75" y="272"/>
                    <a:pt x="75" y="272"/>
                    <a:pt x="75" y="272"/>
                  </a:cubicBezTo>
                  <a:cubicBezTo>
                    <a:pt x="56" y="288"/>
                    <a:pt x="56" y="288"/>
                    <a:pt x="56" y="288"/>
                  </a:cubicBezTo>
                  <a:cubicBezTo>
                    <a:pt x="49" y="349"/>
                    <a:pt x="49" y="349"/>
                    <a:pt x="49" y="349"/>
                  </a:cubicBezTo>
                  <a:cubicBezTo>
                    <a:pt x="47" y="362"/>
                    <a:pt x="35" y="374"/>
                    <a:pt x="21" y="374"/>
                  </a:cubicBezTo>
                  <a:cubicBezTo>
                    <a:pt x="10" y="374"/>
                    <a:pt x="0" y="365"/>
                    <a:pt x="0" y="353"/>
                  </a:cubicBezTo>
                  <a:cubicBezTo>
                    <a:pt x="0" y="352"/>
                    <a:pt x="0" y="351"/>
                    <a:pt x="41" y="25"/>
                  </a:cubicBezTo>
                  <a:cubicBezTo>
                    <a:pt x="42" y="12"/>
                    <a:pt x="54" y="0"/>
                    <a:pt x="67" y="0"/>
                  </a:cubicBezTo>
                  <a:cubicBezTo>
                    <a:pt x="79" y="0"/>
                    <a:pt x="89" y="10"/>
                    <a:pt x="89" y="21"/>
                  </a:cubicBezTo>
                  <a:cubicBezTo>
                    <a:pt x="89" y="22"/>
                    <a:pt x="88" y="23"/>
                    <a:pt x="63" y="230"/>
                  </a:cubicBezTo>
                  <a:cubicBezTo>
                    <a:pt x="156" y="151"/>
                    <a:pt x="156" y="151"/>
                    <a:pt x="156" y="151"/>
                  </a:cubicBezTo>
                  <a:cubicBezTo>
                    <a:pt x="161" y="148"/>
                    <a:pt x="166" y="146"/>
                    <a:pt x="171" y="146"/>
                  </a:cubicBezTo>
                  <a:cubicBezTo>
                    <a:pt x="183" y="146"/>
                    <a:pt x="194" y="156"/>
                    <a:pt x="194" y="168"/>
                  </a:cubicBezTo>
                  <a:cubicBezTo>
                    <a:pt x="194"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9" name="Freeform 31"/>
            <p:cNvSpPr>
              <a:spLocks/>
            </p:cNvSpPr>
            <p:nvPr userDrawn="1"/>
          </p:nvSpPr>
          <p:spPr bwMode="auto">
            <a:xfrm>
              <a:off x="53" y="1323"/>
              <a:ext cx="440" cy="546"/>
            </a:xfrm>
            <a:custGeom>
              <a:avLst/>
              <a:gdLst>
                <a:gd name="T0" fmla="*/ 183 w 186"/>
                <a:gd name="T1" fmla="*/ 32 h 231"/>
                <a:gd name="T2" fmla="*/ 86 w 186"/>
                <a:gd name="T3" fmla="*/ 216 h 231"/>
                <a:gd name="T4" fmla="*/ 62 w 186"/>
                <a:gd name="T5" fmla="*/ 231 h 231"/>
                <a:gd name="T6" fmla="*/ 42 w 186"/>
                <a:gd name="T7" fmla="*/ 216 h 231"/>
                <a:gd name="T8" fmla="*/ 1 w 186"/>
                <a:gd name="T9" fmla="*/ 32 h 231"/>
                <a:gd name="T10" fmla="*/ 0 w 186"/>
                <a:gd name="T11" fmla="*/ 27 h 231"/>
                <a:gd name="T12" fmla="*/ 25 w 186"/>
                <a:gd name="T13" fmla="*/ 0 h 231"/>
                <a:gd name="T14" fmla="*/ 44 w 186"/>
                <a:gd name="T15" fmla="*/ 15 h 231"/>
                <a:gd name="T16" fmla="*/ 74 w 186"/>
                <a:gd name="T17" fmla="*/ 145 h 231"/>
                <a:gd name="T18" fmla="*/ 142 w 186"/>
                <a:gd name="T19" fmla="*/ 15 h 231"/>
                <a:gd name="T20" fmla="*/ 165 w 186"/>
                <a:gd name="T21" fmla="*/ 0 h 231"/>
                <a:gd name="T22" fmla="*/ 186 w 186"/>
                <a:gd name="T23" fmla="*/ 21 h 231"/>
                <a:gd name="T24" fmla="*/ 183 w 186"/>
                <a:gd name="T25" fmla="*/ 3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231">
                  <a:moveTo>
                    <a:pt x="183" y="32"/>
                  </a:moveTo>
                  <a:cubicBezTo>
                    <a:pt x="86" y="216"/>
                    <a:pt x="86" y="216"/>
                    <a:pt x="86" y="216"/>
                  </a:cubicBezTo>
                  <a:cubicBezTo>
                    <a:pt x="81" y="225"/>
                    <a:pt x="72" y="231"/>
                    <a:pt x="62" y="231"/>
                  </a:cubicBezTo>
                  <a:cubicBezTo>
                    <a:pt x="52" y="231"/>
                    <a:pt x="44" y="226"/>
                    <a:pt x="42" y="216"/>
                  </a:cubicBezTo>
                  <a:cubicBezTo>
                    <a:pt x="1" y="32"/>
                    <a:pt x="1" y="32"/>
                    <a:pt x="1" y="32"/>
                  </a:cubicBezTo>
                  <a:cubicBezTo>
                    <a:pt x="0" y="31"/>
                    <a:pt x="0" y="29"/>
                    <a:pt x="0" y="27"/>
                  </a:cubicBezTo>
                  <a:cubicBezTo>
                    <a:pt x="0" y="13"/>
                    <a:pt x="10" y="0"/>
                    <a:pt x="25" y="0"/>
                  </a:cubicBezTo>
                  <a:cubicBezTo>
                    <a:pt x="33" y="0"/>
                    <a:pt x="42" y="6"/>
                    <a:pt x="44" y="15"/>
                  </a:cubicBezTo>
                  <a:cubicBezTo>
                    <a:pt x="74" y="145"/>
                    <a:pt x="74" y="145"/>
                    <a:pt x="74" y="145"/>
                  </a:cubicBezTo>
                  <a:cubicBezTo>
                    <a:pt x="142" y="15"/>
                    <a:pt x="142" y="15"/>
                    <a:pt x="142" y="15"/>
                  </a:cubicBezTo>
                  <a:cubicBezTo>
                    <a:pt x="147" y="7"/>
                    <a:pt x="155" y="0"/>
                    <a:pt x="165" y="0"/>
                  </a:cubicBezTo>
                  <a:cubicBezTo>
                    <a:pt x="177" y="0"/>
                    <a:pt x="186" y="9"/>
                    <a:pt x="186" y="21"/>
                  </a:cubicBezTo>
                  <a:cubicBezTo>
                    <a:pt x="186" y="25"/>
                    <a:pt x="184" y="28"/>
                    <a:pt x="18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0" name="Freeform 32"/>
            <p:cNvSpPr>
              <a:spLocks noEditPoints="1"/>
            </p:cNvSpPr>
            <p:nvPr userDrawn="1"/>
          </p:nvSpPr>
          <p:spPr bwMode="auto">
            <a:xfrm>
              <a:off x="493" y="1333"/>
              <a:ext cx="499" cy="536"/>
            </a:xfrm>
            <a:custGeom>
              <a:avLst/>
              <a:gdLst>
                <a:gd name="T0" fmla="*/ 209 w 211"/>
                <a:gd name="T1" fmla="*/ 70 h 227"/>
                <a:gd name="T2" fmla="*/ 193 w 211"/>
                <a:gd name="T3" fmla="*/ 202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5 h 227"/>
                <a:gd name="T30" fmla="*/ 129 w 211"/>
                <a:gd name="T31" fmla="*/ 0 h 227"/>
                <a:gd name="T32" fmla="*/ 211 w 211"/>
                <a:gd name="T33" fmla="*/ 59 h 227"/>
                <a:gd name="T34" fmla="*/ 209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09" y="70"/>
                  </a:moveTo>
                  <a:cubicBezTo>
                    <a:pt x="193" y="202"/>
                    <a:pt x="193" y="202"/>
                    <a:pt x="193" y="202"/>
                  </a:cubicBezTo>
                  <a:cubicBezTo>
                    <a:pt x="191"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5" y="56"/>
                    <a:pt x="52" y="56"/>
                  </a:cubicBezTo>
                  <a:cubicBezTo>
                    <a:pt x="42" y="56"/>
                    <a:pt x="33" y="47"/>
                    <a:pt x="33" y="37"/>
                  </a:cubicBezTo>
                  <a:cubicBezTo>
                    <a:pt x="33" y="26"/>
                    <a:pt x="40" y="19"/>
                    <a:pt x="48" y="15"/>
                  </a:cubicBezTo>
                  <a:cubicBezTo>
                    <a:pt x="73" y="4"/>
                    <a:pt x="102" y="0"/>
                    <a:pt x="129" y="0"/>
                  </a:cubicBezTo>
                  <a:cubicBezTo>
                    <a:pt x="169" y="0"/>
                    <a:pt x="211" y="11"/>
                    <a:pt x="211" y="59"/>
                  </a:cubicBezTo>
                  <a:cubicBezTo>
                    <a:pt x="211" y="62"/>
                    <a:pt x="210" y="66"/>
                    <a:pt x="209"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1" name="Freeform 33"/>
            <p:cNvSpPr>
              <a:spLocks/>
            </p:cNvSpPr>
            <p:nvPr userDrawn="1"/>
          </p:nvSpPr>
          <p:spPr bwMode="auto">
            <a:xfrm>
              <a:off x="1080" y="985"/>
              <a:ext cx="208" cy="884"/>
            </a:xfrm>
            <a:custGeom>
              <a:avLst/>
              <a:gdLst>
                <a:gd name="T0" fmla="*/ 48 w 88"/>
                <a:gd name="T1" fmla="*/ 349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49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49"/>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3"/>
                    <a:pt x="48" y="3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2" name="Freeform 34"/>
            <p:cNvSpPr>
              <a:spLocks noEditPoints="1"/>
            </p:cNvSpPr>
            <p:nvPr userDrawn="1"/>
          </p:nvSpPr>
          <p:spPr bwMode="auto">
            <a:xfrm>
              <a:off x="1333" y="1084"/>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9"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2" name="Freeform 35"/>
            <p:cNvSpPr>
              <a:spLocks/>
            </p:cNvSpPr>
            <p:nvPr userDrawn="1"/>
          </p:nvSpPr>
          <p:spPr bwMode="auto">
            <a:xfrm>
              <a:off x="1564" y="1120"/>
              <a:ext cx="360" cy="740"/>
            </a:xfrm>
            <a:custGeom>
              <a:avLst/>
              <a:gdLst>
                <a:gd name="T0" fmla="*/ 151 w 152"/>
                <a:gd name="T1" fmla="*/ 120 h 313"/>
                <a:gd name="T2" fmla="*/ 127 w 152"/>
                <a:gd name="T3" fmla="*/ 141 h 313"/>
                <a:gd name="T4" fmla="*/ 92 w 152"/>
                <a:gd name="T5" fmla="*/ 141 h 313"/>
                <a:gd name="T6" fmla="*/ 82 w 152"/>
                <a:gd name="T7" fmla="*/ 223 h 313"/>
                <a:gd name="T8" fmla="*/ 81 w 152"/>
                <a:gd name="T9" fmla="*/ 235 h 313"/>
                <a:gd name="T10" fmla="*/ 109 w 152"/>
                <a:gd name="T11" fmla="*/ 270 h 313"/>
                <a:gd name="T12" fmla="*/ 118 w 152"/>
                <a:gd name="T13" fmla="*/ 270 h 313"/>
                <a:gd name="T14" fmla="*/ 137 w 152"/>
                <a:gd name="T15" fmla="*/ 289 h 313"/>
                <a:gd name="T16" fmla="*/ 96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2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8" y="270"/>
                    <a:pt x="118" y="270"/>
                    <a:pt x="118" y="270"/>
                  </a:cubicBezTo>
                  <a:cubicBezTo>
                    <a:pt x="128" y="270"/>
                    <a:pt x="137" y="278"/>
                    <a:pt x="137" y="289"/>
                  </a:cubicBezTo>
                  <a:cubicBezTo>
                    <a:pt x="137" y="309"/>
                    <a:pt x="113" y="313"/>
                    <a:pt x="96"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3" name="Freeform 36"/>
            <p:cNvSpPr>
              <a:spLocks noEditPoints="1"/>
            </p:cNvSpPr>
            <p:nvPr userDrawn="1"/>
          </p:nvSpPr>
          <p:spPr bwMode="auto">
            <a:xfrm>
              <a:off x="1945" y="1328"/>
              <a:ext cx="522"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5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7"/>
                    <a:pt x="203" y="194"/>
                    <a:pt x="197" y="199"/>
                  </a:cubicBezTo>
                  <a:cubicBezTo>
                    <a:pt x="169" y="222"/>
                    <a:pt x="139" y="230"/>
                    <a:pt x="104" y="230"/>
                  </a:cubicBezTo>
                  <a:cubicBezTo>
                    <a:pt x="44" y="230"/>
                    <a:pt x="0" y="199"/>
                    <a:pt x="0" y="135"/>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4" name="Freeform 37"/>
            <p:cNvSpPr>
              <a:spLocks/>
            </p:cNvSpPr>
            <p:nvPr userDrawn="1"/>
          </p:nvSpPr>
          <p:spPr bwMode="auto">
            <a:xfrm>
              <a:off x="2510" y="1120"/>
              <a:ext cx="359" cy="740"/>
            </a:xfrm>
            <a:custGeom>
              <a:avLst/>
              <a:gdLst>
                <a:gd name="T0" fmla="*/ 151 w 152"/>
                <a:gd name="T1" fmla="*/ 120 h 313"/>
                <a:gd name="T2" fmla="*/ 127 w 152"/>
                <a:gd name="T3" fmla="*/ 141 h 313"/>
                <a:gd name="T4" fmla="*/ 92 w 152"/>
                <a:gd name="T5" fmla="*/ 141 h 313"/>
                <a:gd name="T6" fmla="*/ 82 w 152"/>
                <a:gd name="T7" fmla="*/ 223 h 313"/>
                <a:gd name="T8" fmla="*/ 82 w 152"/>
                <a:gd name="T9" fmla="*/ 235 h 313"/>
                <a:gd name="T10" fmla="*/ 109 w 152"/>
                <a:gd name="T11" fmla="*/ 270 h 313"/>
                <a:gd name="T12" fmla="*/ 118 w 152"/>
                <a:gd name="T13" fmla="*/ 270 h 313"/>
                <a:gd name="T14" fmla="*/ 137 w 152"/>
                <a:gd name="T15" fmla="*/ 289 h 313"/>
                <a:gd name="T16" fmla="*/ 97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3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50" y="131"/>
                    <a:pt x="139" y="141"/>
                    <a:pt x="127" y="141"/>
                  </a:cubicBezTo>
                  <a:cubicBezTo>
                    <a:pt x="92" y="141"/>
                    <a:pt x="92" y="141"/>
                    <a:pt x="92" y="141"/>
                  </a:cubicBezTo>
                  <a:cubicBezTo>
                    <a:pt x="82" y="223"/>
                    <a:pt x="82" y="223"/>
                    <a:pt x="82" y="223"/>
                  </a:cubicBezTo>
                  <a:cubicBezTo>
                    <a:pt x="82" y="227"/>
                    <a:pt x="82" y="231"/>
                    <a:pt x="82" y="235"/>
                  </a:cubicBezTo>
                  <a:cubicBezTo>
                    <a:pt x="82" y="254"/>
                    <a:pt x="88" y="270"/>
                    <a:pt x="109" y="270"/>
                  </a:cubicBezTo>
                  <a:cubicBezTo>
                    <a:pt x="118" y="270"/>
                    <a:pt x="118" y="270"/>
                    <a:pt x="118" y="270"/>
                  </a:cubicBezTo>
                  <a:cubicBezTo>
                    <a:pt x="128" y="270"/>
                    <a:pt x="137" y="278"/>
                    <a:pt x="137" y="289"/>
                  </a:cubicBezTo>
                  <a:cubicBezTo>
                    <a:pt x="137" y="309"/>
                    <a:pt x="113" y="313"/>
                    <a:pt x="97"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3" y="99"/>
                    <a:pt x="133" y="99"/>
                    <a:pt x="133"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5" name="Freeform 38"/>
            <p:cNvSpPr>
              <a:spLocks/>
            </p:cNvSpPr>
            <p:nvPr userDrawn="1"/>
          </p:nvSpPr>
          <p:spPr bwMode="auto">
            <a:xfrm>
              <a:off x="2872" y="1687"/>
              <a:ext cx="189" cy="329"/>
            </a:xfrm>
            <a:custGeom>
              <a:avLst/>
              <a:gdLst>
                <a:gd name="T0" fmla="*/ 78 w 80"/>
                <a:gd name="T1" fmla="*/ 45 h 139"/>
                <a:gd name="T2" fmla="*/ 34 w 80"/>
                <a:gd name="T3" fmla="*/ 130 h 139"/>
                <a:gd name="T4" fmla="*/ 16 w 80"/>
                <a:gd name="T5" fmla="*/ 139 h 139"/>
                <a:gd name="T6" fmla="*/ 0 w 80"/>
                <a:gd name="T7" fmla="*/ 123 h 139"/>
                <a:gd name="T8" fmla="*/ 3 w 80"/>
                <a:gd name="T9" fmla="*/ 112 h 139"/>
                <a:gd name="T10" fmla="*/ 16 w 80"/>
                <a:gd name="T11" fmla="*/ 82 h 139"/>
                <a:gd name="T12" fmla="*/ 23 w 80"/>
                <a:gd name="T13" fmla="*/ 29 h 139"/>
                <a:gd name="T14" fmla="*/ 55 w 80"/>
                <a:gd name="T15" fmla="*/ 0 h 139"/>
                <a:gd name="T16" fmla="*/ 80 w 80"/>
                <a:gd name="T17" fmla="*/ 24 h 139"/>
                <a:gd name="T18" fmla="*/ 78 w 80"/>
                <a:gd name="T19" fmla="*/ 4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39">
                  <a:moveTo>
                    <a:pt x="78" y="45"/>
                  </a:moveTo>
                  <a:cubicBezTo>
                    <a:pt x="74" y="83"/>
                    <a:pt x="59" y="103"/>
                    <a:pt x="34" y="130"/>
                  </a:cubicBezTo>
                  <a:cubicBezTo>
                    <a:pt x="29" y="135"/>
                    <a:pt x="23" y="139"/>
                    <a:pt x="16" y="139"/>
                  </a:cubicBezTo>
                  <a:cubicBezTo>
                    <a:pt x="6" y="139"/>
                    <a:pt x="0" y="132"/>
                    <a:pt x="0" y="123"/>
                  </a:cubicBezTo>
                  <a:cubicBezTo>
                    <a:pt x="0" y="119"/>
                    <a:pt x="1" y="115"/>
                    <a:pt x="3" y="112"/>
                  </a:cubicBezTo>
                  <a:cubicBezTo>
                    <a:pt x="8" y="102"/>
                    <a:pt x="13" y="93"/>
                    <a:pt x="16" y="82"/>
                  </a:cubicBezTo>
                  <a:cubicBezTo>
                    <a:pt x="20" y="64"/>
                    <a:pt x="21" y="46"/>
                    <a:pt x="23" y="29"/>
                  </a:cubicBezTo>
                  <a:cubicBezTo>
                    <a:pt x="25" y="13"/>
                    <a:pt x="39" y="0"/>
                    <a:pt x="55" y="0"/>
                  </a:cubicBezTo>
                  <a:cubicBezTo>
                    <a:pt x="69" y="0"/>
                    <a:pt x="80" y="10"/>
                    <a:pt x="80" y="24"/>
                  </a:cubicBezTo>
                  <a:cubicBezTo>
                    <a:pt x="80" y="31"/>
                    <a:pt x="79" y="39"/>
                    <a:pt x="78"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6" name="Freeform 39"/>
            <p:cNvSpPr>
              <a:spLocks/>
            </p:cNvSpPr>
            <p:nvPr userDrawn="1"/>
          </p:nvSpPr>
          <p:spPr bwMode="auto">
            <a:xfrm>
              <a:off x="3368" y="985"/>
              <a:ext cx="497" cy="884"/>
            </a:xfrm>
            <a:custGeom>
              <a:avLst/>
              <a:gdLst>
                <a:gd name="T0" fmla="*/ 210 w 210"/>
                <a:gd name="T1" fmla="*/ 223 h 374"/>
                <a:gd name="T2" fmla="*/ 194 w 210"/>
                <a:gd name="T3" fmla="*/ 350 h 374"/>
                <a:gd name="T4" fmla="*/ 168 w 210"/>
                <a:gd name="T5" fmla="*/ 374 h 374"/>
                <a:gd name="T6" fmla="*/ 146 w 210"/>
                <a:gd name="T7" fmla="*/ 353 h 374"/>
                <a:gd name="T8" fmla="*/ 160 w 210"/>
                <a:gd name="T9" fmla="*/ 237 h 374"/>
                <a:gd name="T10" fmla="*/ 161 w 210"/>
                <a:gd name="T11" fmla="*/ 227 h 374"/>
                <a:gd name="T12" fmla="*/ 124 w 210"/>
                <a:gd name="T13" fmla="*/ 190 h 374"/>
                <a:gd name="T14" fmla="*/ 61 w 210"/>
                <a:gd name="T15" fmla="*/ 241 h 374"/>
                <a:gd name="T16" fmla="*/ 48 w 210"/>
                <a:gd name="T17" fmla="*/ 350 h 374"/>
                <a:gd name="T18" fmla="*/ 21 w 210"/>
                <a:gd name="T19" fmla="*/ 374 h 374"/>
                <a:gd name="T20" fmla="*/ 0 w 210"/>
                <a:gd name="T21" fmla="*/ 353 h 374"/>
                <a:gd name="T22" fmla="*/ 40 w 210"/>
                <a:gd name="T23" fmla="*/ 25 h 374"/>
                <a:gd name="T24" fmla="*/ 67 w 210"/>
                <a:gd name="T25" fmla="*/ 0 h 374"/>
                <a:gd name="T26" fmla="*/ 88 w 210"/>
                <a:gd name="T27" fmla="*/ 21 h 374"/>
                <a:gd name="T28" fmla="*/ 70 w 210"/>
                <a:gd name="T29" fmla="*/ 173 h 374"/>
                <a:gd name="T30" fmla="*/ 145 w 210"/>
                <a:gd name="T31" fmla="*/ 146 h 374"/>
                <a:gd name="T32" fmla="*/ 210 w 210"/>
                <a:gd name="T33" fmla="*/ 208 h 374"/>
                <a:gd name="T34" fmla="*/ 210 w 210"/>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74">
                  <a:moveTo>
                    <a:pt x="210" y="223"/>
                  </a:moveTo>
                  <a:cubicBezTo>
                    <a:pt x="194" y="350"/>
                    <a:pt x="194" y="350"/>
                    <a:pt x="194" y="350"/>
                  </a:cubicBezTo>
                  <a:cubicBezTo>
                    <a:pt x="193" y="363"/>
                    <a:pt x="181" y="374"/>
                    <a:pt x="168" y="374"/>
                  </a:cubicBezTo>
                  <a:cubicBezTo>
                    <a:pt x="156" y="374"/>
                    <a:pt x="146" y="365"/>
                    <a:pt x="146" y="353"/>
                  </a:cubicBezTo>
                  <a:cubicBezTo>
                    <a:pt x="146" y="352"/>
                    <a:pt x="146" y="351"/>
                    <a:pt x="160" y="237"/>
                  </a:cubicBezTo>
                  <a:cubicBezTo>
                    <a:pt x="161" y="234"/>
                    <a:pt x="161" y="231"/>
                    <a:pt x="161" y="227"/>
                  </a:cubicBezTo>
                  <a:cubicBezTo>
                    <a:pt x="161" y="204"/>
                    <a:pt x="148" y="190"/>
                    <a:pt x="124" y="190"/>
                  </a:cubicBezTo>
                  <a:cubicBezTo>
                    <a:pt x="91" y="190"/>
                    <a:pt x="65" y="207"/>
                    <a:pt x="61" y="241"/>
                  </a:cubicBezTo>
                  <a:cubicBezTo>
                    <a:pt x="48" y="350"/>
                    <a:pt x="48" y="350"/>
                    <a:pt x="48" y="350"/>
                  </a:cubicBezTo>
                  <a:cubicBezTo>
                    <a:pt x="46" y="363"/>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3"/>
                    <a:pt x="70" y="173"/>
                  </a:cubicBezTo>
                  <a:cubicBezTo>
                    <a:pt x="90" y="155"/>
                    <a:pt x="118" y="146"/>
                    <a:pt x="145" y="146"/>
                  </a:cubicBezTo>
                  <a:cubicBezTo>
                    <a:pt x="184" y="146"/>
                    <a:pt x="210" y="167"/>
                    <a:pt x="210" y="208"/>
                  </a:cubicBezTo>
                  <a:cubicBezTo>
                    <a:pt x="210" y="213"/>
                    <a:pt x="210"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7" name="Freeform 40"/>
            <p:cNvSpPr>
              <a:spLocks noEditPoints="1"/>
            </p:cNvSpPr>
            <p:nvPr userDrawn="1"/>
          </p:nvSpPr>
          <p:spPr bwMode="auto">
            <a:xfrm>
              <a:off x="3955" y="1084"/>
              <a:ext cx="210" cy="785"/>
            </a:xfrm>
            <a:custGeom>
              <a:avLst/>
              <a:gdLst>
                <a:gd name="T0" fmla="*/ 48 w 89"/>
                <a:gd name="T1" fmla="*/ 307 h 332"/>
                <a:gd name="T2" fmla="*/ 21 w 89"/>
                <a:gd name="T3" fmla="*/ 332 h 332"/>
                <a:gd name="T4" fmla="*/ 0 w 89"/>
                <a:gd name="T5" fmla="*/ 310 h 332"/>
                <a:gd name="T6" fmla="*/ 22 w 89"/>
                <a:gd name="T7" fmla="*/ 128 h 332"/>
                <a:gd name="T8" fmla="*/ 48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8"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8" name="Freeform 41"/>
            <p:cNvSpPr>
              <a:spLocks/>
            </p:cNvSpPr>
            <p:nvPr userDrawn="1"/>
          </p:nvSpPr>
          <p:spPr bwMode="auto">
            <a:xfrm>
              <a:off x="4186" y="1120"/>
              <a:ext cx="357" cy="740"/>
            </a:xfrm>
            <a:custGeom>
              <a:avLst/>
              <a:gdLst>
                <a:gd name="T0" fmla="*/ 151 w 151"/>
                <a:gd name="T1" fmla="*/ 120 h 313"/>
                <a:gd name="T2" fmla="*/ 127 w 151"/>
                <a:gd name="T3" fmla="*/ 141 h 313"/>
                <a:gd name="T4" fmla="*/ 92 w 151"/>
                <a:gd name="T5" fmla="*/ 141 h 313"/>
                <a:gd name="T6" fmla="*/ 82 w 151"/>
                <a:gd name="T7" fmla="*/ 223 h 313"/>
                <a:gd name="T8" fmla="*/ 81 w 151"/>
                <a:gd name="T9" fmla="*/ 235 h 313"/>
                <a:gd name="T10" fmla="*/ 109 w 151"/>
                <a:gd name="T11" fmla="*/ 270 h 313"/>
                <a:gd name="T12" fmla="*/ 117 w 151"/>
                <a:gd name="T13" fmla="*/ 270 h 313"/>
                <a:gd name="T14" fmla="*/ 136 w 151"/>
                <a:gd name="T15" fmla="*/ 289 h 313"/>
                <a:gd name="T16" fmla="*/ 96 w 151"/>
                <a:gd name="T17" fmla="*/ 313 h 313"/>
                <a:gd name="T18" fmla="*/ 31 w 151"/>
                <a:gd name="T19" fmla="*/ 251 h 313"/>
                <a:gd name="T20" fmla="*/ 32 w 151"/>
                <a:gd name="T21" fmla="*/ 232 h 313"/>
                <a:gd name="T22" fmla="*/ 44 w 151"/>
                <a:gd name="T23" fmla="*/ 141 h 313"/>
                <a:gd name="T24" fmla="*/ 18 w 151"/>
                <a:gd name="T25" fmla="*/ 141 h 313"/>
                <a:gd name="T26" fmla="*/ 0 w 151"/>
                <a:gd name="T27" fmla="*/ 123 h 313"/>
                <a:gd name="T28" fmla="*/ 0 w 151"/>
                <a:gd name="T29" fmla="*/ 120 h 313"/>
                <a:gd name="T30" fmla="*/ 49 w 151"/>
                <a:gd name="T31" fmla="*/ 99 h 313"/>
                <a:gd name="T32" fmla="*/ 58 w 151"/>
                <a:gd name="T33" fmla="*/ 25 h 313"/>
                <a:gd name="T34" fmla="*/ 85 w 151"/>
                <a:gd name="T35" fmla="*/ 0 h 313"/>
                <a:gd name="T36" fmla="*/ 107 w 151"/>
                <a:gd name="T37" fmla="*/ 21 h 313"/>
                <a:gd name="T38" fmla="*/ 106 w 151"/>
                <a:gd name="T39" fmla="*/ 25 h 313"/>
                <a:gd name="T40" fmla="*/ 97 w 151"/>
                <a:gd name="T41" fmla="*/ 99 h 313"/>
                <a:gd name="T42" fmla="*/ 132 w 151"/>
                <a:gd name="T43" fmla="*/ 99 h 313"/>
                <a:gd name="T44" fmla="*/ 151 w 151"/>
                <a:gd name="T45" fmla="*/ 118 h 313"/>
                <a:gd name="T46" fmla="*/ 151 w 151"/>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7" y="270"/>
                    <a:pt x="117" y="270"/>
                    <a:pt x="117" y="270"/>
                  </a:cubicBezTo>
                  <a:cubicBezTo>
                    <a:pt x="128" y="270"/>
                    <a:pt x="136" y="278"/>
                    <a:pt x="136" y="289"/>
                  </a:cubicBezTo>
                  <a:cubicBezTo>
                    <a:pt x="136" y="309"/>
                    <a:pt x="113" y="313"/>
                    <a:pt x="96" y="313"/>
                  </a:cubicBezTo>
                  <a:cubicBezTo>
                    <a:pt x="58" y="313"/>
                    <a:pt x="31" y="290"/>
                    <a:pt x="31" y="251"/>
                  </a:cubicBezTo>
                  <a:cubicBezTo>
                    <a:pt x="31" y="245"/>
                    <a:pt x="32" y="237"/>
                    <a:pt x="32"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5"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1" y="108"/>
                    <a:pt x="151" y="118"/>
                  </a:cubicBezTo>
                  <a:cubicBezTo>
                    <a:pt x="151"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9" name="Freeform 42"/>
            <p:cNvSpPr>
              <a:spLocks/>
            </p:cNvSpPr>
            <p:nvPr userDrawn="1"/>
          </p:nvSpPr>
          <p:spPr bwMode="auto">
            <a:xfrm>
              <a:off x="4567" y="1120"/>
              <a:ext cx="357" cy="740"/>
            </a:xfrm>
            <a:custGeom>
              <a:avLst/>
              <a:gdLst>
                <a:gd name="T0" fmla="*/ 150 w 151"/>
                <a:gd name="T1" fmla="*/ 120 h 313"/>
                <a:gd name="T2" fmla="*/ 127 w 151"/>
                <a:gd name="T3" fmla="*/ 141 h 313"/>
                <a:gd name="T4" fmla="*/ 91 w 151"/>
                <a:gd name="T5" fmla="*/ 141 h 313"/>
                <a:gd name="T6" fmla="*/ 81 w 151"/>
                <a:gd name="T7" fmla="*/ 223 h 313"/>
                <a:gd name="T8" fmla="*/ 81 w 151"/>
                <a:gd name="T9" fmla="*/ 235 h 313"/>
                <a:gd name="T10" fmla="*/ 109 w 151"/>
                <a:gd name="T11" fmla="*/ 270 h 313"/>
                <a:gd name="T12" fmla="*/ 117 w 151"/>
                <a:gd name="T13" fmla="*/ 270 h 313"/>
                <a:gd name="T14" fmla="*/ 136 w 151"/>
                <a:gd name="T15" fmla="*/ 289 h 313"/>
                <a:gd name="T16" fmla="*/ 96 w 151"/>
                <a:gd name="T17" fmla="*/ 313 h 313"/>
                <a:gd name="T18" fmla="*/ 31 w 151"/>
                <a:gd name="T19" fmla="*/ 251 h 313"/>
                <a:gd name="T20" fmla="*/ 32 w 151"/>
                <a:gd name="T21" fmla="*/ 232 h 313"/>
                <a:gd name="T22" fmla="*/ 43 w 151"/>
                <a:gd name="T23" fmla="*/ 141 h 313"/>
                <a:gd name="T24" fmla="*/ 18 w 151"/>
                <a:gd name="T25" fmla="*/ 141 h 313"/>
                <a:gd name="T26" fmla="*/ 0 w 151"/>
                <a:gd name="T27" fmla="*/ 123 h 313"/>
                <a:gd name="T28" fmla="*/ 0 w 151"/>
                <a:gd name="T29" fmla="*/ 120 h 313"/>
                <a:gd name="T30" fmla="*/ 49 w 151"/>
                <a:gd name="T31" fmla="*/ 99 h 313"/>
                <a:gd name="T32" fmla="*/ 57 w 151"/>
                <a:gd name="T33" fmla="*/ 25 h 313"/>
                <a:gd name="T34" fmla="*/ 85 w 151"/>
                <a:gd name="T35" fmla="*/ 0 h 313"/>
                <a:gd name="T36" fmla="*/ 106 w 151"/>
                <a:gd name="T37" fmla="*/ 21 h 313"/>
                <a:gd name="T38" fmla="*/ 106 w 151"/>
                <a:gd name="T39" fmla="*/ 25 h 313"/>
                <a:gd name="T40" fmla="*/ 96 w 151"/>
                <a:gd name="T41" fmla="*/ 99 h 313"/>
                <a:gd name="T42" fmla="*/ 132 w 151"/>
                <a:gd name="T43" fmla="*/ 99 h 313"/>
                <a:gd name="T44" fmla="*/ 151 w 151"/>
                <a:gd name="T45" fmla="*/ 118 h 313"/>
                <a:gd name="T46" fmla="*/ 150 w 151"/>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3">
                  <a:moveTo>
                    <a:pt x="150" y="120"/>
                  </a:moveTo>
                  <a:cubicBezTo>
                    <a:pt x="149" y="131"/>
                    <a:pt x="139" y="141"/>
                    <a:pt x="127" y="141"/>
                  </a:cubicBezTo>
                  <a:cubicBezTo>
                    <a:pt x="91" y="141"/>
                    <a:pt x="91" y="141"/>
                    <a:pt x="91" y="141"/>
                  </a:cubicBezTo>
                  <a:cubicBezTo>
                    <a:pt x="81" y="223"/>
                    <a:pt x="81" y="223"/>
                    <a:pt x="81" y="223"/>
                  </a:cubicBezTo>
                  <a:cubicBezTo>
                    <a:pt x="81" y="227"/>
                    <a:pt x="81" y="231"/>
                    <a:pt x="81" y="235"/>
                  </a:cubicBezTo>
                  <a:cubicBezTo>
                    <a:pt x="81" y="254"/>
                    <a:pt x="88" y="270"/>
                    <a:pt x="109" y="270"/>
                  </a:cubicBezTo>
                  <a:cubicBezTo>
                    <a:pt x="117" y="270"/>
                    <a:pt x="117" y="270"/>
                    <a:pt x="117" y="270"/>
                  </a:cubicBezTo>
                  <a:cubicBezTo>
                    <a:pt x="128" y="270"/>
                    <a:pt x="136" y="278"/>
                    <a:pt x="136" y="289"/>
                  </a:cubicBezTo>
                  <a:cubicBezTo>
                    <a:pt x="136" y="309"/>
                    <a:pt x="112" y="313"/>
                    <a:pt x="96" y="313"/>
                  </a:cubicBezTo>
                  <a:cubicBezTo>
                    <a:pt x="58" y="313"/>
                    <a:pt x="31" y="290"/>
                    <a:pt x="31" y="251"/>
                  </a:cubicBezTo>
                  <a:cubicBezTo>
                    <a:pt x="31" y="245"/>
                    <a:pt x="32" y="237"/>
                    <a:pt x="32" y="232"/>
                  </a:cubicBezTo>
                  <a:cubicBezTo>
                    <a:pt x="43" y="141"/>
                    <a:pt x="43" y="141"/>
                    <a:pt x="43" y="141"/>
                  </a:cubicBezTo>
                  <a:cubicBezTo>
                    <a:pt x="18" y="141"/>
                    <a:pt x="18" y="141"/>
                    <a:pt x="18" y="141"/>
                  </a:cubicBezTo>
                  <a:cubicBezTo>
                    <a:pt x="7" y="141"/>
                    <a:pt x="0" y="132"/>
                    <a:pt x="0" y="123"/>
                  </a:cubicBezTo>
                  <a:cubicBezTo>
                    <a:pt x="0" y="122"/>
                    <a:pt x="0" y="121"/>
                    <a:pt x="0" y="120"/>
                  </a:cubicBezTo>
                  <a:cubicBezTo>
                    <a:pt x="3" y="95"/>
                    <a:pt x="30" y="99"/>
                    <a:pt x="49" y="99"/>
                  </a:cubicBezTo>
                  <a:cubicBezTo>
                    <a:pt x="57" y="25"/>
                    <a:pt x="57" y="25"/>
                    <a:pt x="57" y="25"/>
                  </a:cubicBezTo>
                  <a:cubicBezTo>
                    <a:pt x="59" y="11"/>
                    <a:pt x="72" y="0"/>
                    <a:pt x="85" y="0"/>
                  </a:cubicBezTo>
                  <a:cubicBezTo>
                    <a:pt x="96" y="0"/>
                    <a:pt x="106" y="9"/>
                    <a:pt x="106" y="21"/>
                  </a:cubicBezTo>
                  <a:cubicBezTo>
                    <a:pt x="106" y="22"/>
                    <a:pt x="106" y="24"/>
                    <a:pt x="106" y="25"/>
                  </a:cubicBezTo>
                  <a:cubicBezTo>
                    <a:pt x="96" y="99"/>
                    <a:pt x="96" y="99"/>
                    <a:pt x="96" y="99"/>
                  </a:cubicBezTo>
                  <a:cubicBezTo>
                    <a:pt x="132" y="99"/>
                    <a:pt x="132" y="99"/>
                    <a:pt x="132" y="99"/>
                  </a:cubicBezTo>
                  <a:cubicBezTo>
                    <a:pt x="142" y="99"/>
                    <a:pt x="151" y="108"/>
                    <a:pt x="151" y="118"/>
                  </a:cubicBezTo>
                  <a:cubicBezTo>
                    <a:pt x="151" y="118"/>
                    <a:pt x="150" y="119"/>
                    <a:pt x="150"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0" name="Freeform 43"/>
            <p:cNvSpPr>
              <a:spLocks noEditPoints="1"/>
            </p:cNvSpPr>
            <p:nvPr userDrawn="1"/>
          </p:nvSpPr>
          <p:spPr bwMode="auto">
            <a:xfrm>
              <a:off x="4945" y="1333"/>
              <a:ext cx="499" cy="536"/>
            </a:xfrm>
            <a:custGeom>
              <a:avLst/>
              <a:gdLst>
                <a:gd name="T0" fmla="*/ 210 w 211"/>
                <a:gd name="T1" fmla="*/ 70 h 227"/>
                <a:gd name="T2" fmla="*/ 193 w 211"/>
                <a:gd name="T3" fmla="*/ 202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2"/>
                    <a:pt x="193" y="202"/>
                    <a:pt x="193" y="202"/>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0"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3" y="4"/>
                    <a:pt x="103" y="0"/>
                    <a:pt x="130" y="0"/>
                  </a:cubicBezTo>
                  <a:cubicBezTo>
                    <a:pt x="169" y="0"/>
                    <a:pt x="211" y="11"/>
                    <a:pt x="211" y="59"/>
                  </a:cubicBezTo>
                  <a:cubicBezTo>
                    <a:pt x="211" y="62"/>
                    <a:pt x="210"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1" name="Freeform 44"/>
            <p:cNvSpPr>
              <a:spLocks/>
            </p:cNvSpPr>
            <p:nvPr userDrawn="1"/>
          </p:nvSpPr>
          <p:spPr bwMode="auto">
            <a:xfrm>
              <a:off x="5532" y="1323"/>
              <a:ext cx="416" cy="546"/>
            </a:xfrm>
            <a:custGeom>
              <a:avLst/>
              <a:gdLst>
                <a:gd name="T0" fmla="*/ 147 w 176"/>
                <a:gd name="T1" fmla="*/ 63 h 231"/>
                <a:gd name="T2" fmla="*/ 114 w 176"/>
                <a:gd name="T3" fmla="*/ 54 h 231"/>
                <a:gd name="T4" fmla="*/ 60 w 176"/>
                <a:gd name="T5" fmla="*/ 109 h 231"/>
                <a:gd name="T6" fmla="*/ 48 w 176"/>
                <a:gd name="T7" fmla="*/ 208 h 231"/>
                <a:gd name="T8" fmla="*/ 21 w 176"/>
                <a:gd name="T9" fmla="*/ 231 h 231"/>
                <a:gd name="T10" fmla="*/ 0 w 176"/>
                <a:gd name="T11" fmla="*/ 210 h 231"/>
                <a:gd name="T12" fmla="*/ 0 w 176"/>
                <a:gd name="T13" fmla="*/ 208 h 231"/>
                <a:gd name="T14" fmla="*/ 23 w 176"/>
                <a:gd name="T15" fmla="*/ 25 h 231"/>
                <a:gd name="T16" fmla="*/ 49 w 176"/>
                <a:gd name="T17" fmla="*/ 0 h 231"/>
                <a:gd name="T18" fmla="*/ 71 w 176"/>
                <a:gd name="T19" fmla="*/ 22 h 231"/>
                <a:gd name="T20" fmla="*/ 69 w 176"/>
                <a:gd name="T21" fmla="*/ 39 h 231"/>
                <a:gd name="T22" fmla="*/ 132 w 176"/>
                <a:gd name="T23" fmla="*/ 5 h 231"/>
                <a:gd name="T24" fmla="*/ 176 w 176"/>
                <a:gd name="T25" fmla="*/ 35 h 231"/>
                <a:gd name="T26" fmla="*/ 147 w 176"/>
                <a:gd name="T27" fmla="*/ 6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6" h="231">
                  <a:moveTo>
                    <a:pt x="147" y="63"/>
                  </a:moveTo>
                  <a:cubicBezTo>
                    <a:pt x="136" y="63"/>
                    <a:pt x="130" y="54"/>
                    <a:pt x="114" y="54"/>
                  </a:cubicBezTo>
                  <a:cubicBezTo>
                    <a:pt x="86" y="54"/>
                    <a:pt x="63" y="82"/>
                    <a:pt x="60" y="109"/>
                  </a:cubicBezTo>
                  <a:cubicBezTo>
                    <a:pt x="48" y="208"/>
                    <a:pt x="48" y="208"/>
                    <a:pt x="48" y="208"/>
                  </a:cubicBezTo>
                  <a:cubicBezTo>
                    <a:pt x="47" y="220"/>
                    <a:pt x="35" y="231"/>
                    <a:pt x="21" y="231"/>
                  </a:cubicBezTo>
                  <a:cubicBezTo>
                    <a:pt x="10" y="231"/>
                    <a:pt x="0" y="222"/>
                    <a:pt x="0" y="210"/>
                  </a:cubicBezTo>
                  <a:cubicBezTo>
                    <a:pt x="0" y="209"/>
                    <a:pt x="0" y="208"/>
                    <a:pt x="0" y="208"/>
                  </a:cubicBezTo>
                  <a:cubicBezTo>
                    <a:pt x="23" y="25"/>
                    <a:pt x="23" y="25"/>
                    <a:pt x="23" y="25"/>
                  </a:cubicBezTo>
                  <a:cubicBezTo>
                    <a:pt x="25" y="11"/>
                    <a:pt x="36" y="0"/>
                    <a:pt x="49" y="0"/>
                  </a:cubicBezTo>
                  <a:cubicBezTo>
                    <a:pt x="62" y="0"/>
                    <a:pt x="71" y="9"/>
                    <a:pt x="71" y="22"/>
                  </a:cubicBezTo>
                  <a:cubicBezTo>
                    <a:pt x="71" y="27"/>
                    <a:pt x="70" y="33"/>
                    <a:pt x="69" y="39"/>
                  </a:cubicBezTo>
                  <a:cubicBezTo>
                    <a:pt x="89" y="20"/>
                    <a:pt x="103" y="5"/>
                    <a:pt x="132" y="5"/>
                  </a:cubicBezTo>
                  <a:cubicBezTo>
                    <a:pt x="150" y="5"/>
                    <a:pt x="176" y="13"/>
                    <a:pt x="176" y="35"/>
                  </a:cubicBezTo>
                  <a:cubicBezTo>
                    <a:pt x="176" y="50"/>
                    <a:pt x="162" y="63"/>
                    <a:pt x="147"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2" name="Freeform 45"/>
            <p:cNvSpPr>
              <a:spLocks/>
            </p:cNvSpPr>
            <p:nvPr userDrawn="1"/>
          </p:nvSpPr>
          <p:spPr bwMode="auto">
            <a:xfrm>
              <a:off x="6189" y="1323"/>
              <a:ext cx="440" cy="546"/>
            </a:xfrm>
            <a:custGeom>
              <a:avLst/>
              <a:gdLst>
                <a:gd name="T0" fmla="*/ 182 w 186"/>
                <a:gd name="T1" fmla="*/ 32 h 231"/>
                <a:gd name="T2" fmla="*/ 86 w 186"/>
                <a:gd name="T3" fmla="*/ 216 h 231"/>
                <a:gd name="T4" fmla="*/ 62 w 186"/>
                <a:gd name="T5" fmla="*/ 231 h 231"/>
                <a:gd name="T6" fmla="*/ 42 w 186"/>
                <a:gd name="T7" fmla="*/ 216 h 231"/>
                <a:gd name="T8" fmla="*/ 1 w 186"/>
                <a:gd name="T9" fmla="*/ 32 h 231"/>
                <a:gd name="T10" fmla="*/ 0 w 186"/>
                <a:gd name="T11" fmla="*/ 27 h 231"/>
                <a:gd name="T12" fmla="*/ 24 w 186"/>
                <a:gd name="T13" fmla="*/ 0 h 231"/>
                <a:gd name="T14" fmla="*/ 43 w 186"/>
                <a:gd name="T15" fmla="*/ 15 h 231"/>
                <a:gd name="T16" fmla="*/ 73 w 186"/>
                <a:gd name="T17" fmla="*/ 145 h 231"/>
                <a:gd name="T18" fmla="*/ 142 w 186"/>
                <a:gd name="T19" fmla="*/ 15 h 231"/>
                <a:gd name="T20" fmla="*/ 164 w 186"/>
                <a:gd name="T21" fmla="*/ 0 h 231"/>
                <a:gd name="T22" fmla="*/ 186 w 186"/>
                <a:gd name="T23" fmla="*/ 21 h 231"/>
                <a:gd name="T24" fmla="*/ 182 w 186"/>
                <a:gd name="T25" fmla="*/ 3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231">
                  <a:moveTo>
                    <a:pt x="182" y="32"/>
                  </a:moveTo>
                  <a:cubicBezTo>
                    <a:pt x="86" y="216"/>
                    <a:pt x="86" y="216"/>
                    <a:pt x="86" y="216"/>
                  </a:cubicBezTo>
                  <a:cubicBezTo>
                    <a:pt x="81" y="225"/>
                    <a:pt x="72" y="231"/>
                    <a:pt x="62" y="231"/>
                  </a:cubicBezTo>
                  <a:cubicBezTo>
                    <a:pt x="52" y="231"/>
                    <a:pt x="44" y="226"/>
                    <a:pt x="42" y="216"/>
                  </a:cubicBezTo>
                  <a:cubicBezTo>
                    <a:pt x="1" y="32"/>
                    <a:pt x="1" y="32"/>
                    <a:pt x="1" y="32"/>
                  </a:cubicBezTo>
                  <a:cubicBezTo>
                    <a:pt x="0" y="31"/>
                    <a:pt x="0" y="29"/>
                    <a:pt x="0" y="27"/>
                  </a:cubicBezTo>
                  <a:cubicBezTo>
                    <a:pt x="0" y="13"/>
                    <a:pt x="10" y="0"/>
                    <a:pt x="24" y="0"/>
                  </a:cubicBezTo>
                  <a:cubicBezTo>
                    <a:pt x="33" y="0"/>
                    <a:pt x="41" y="6"/>
                    <a:pt x="43" y="15"/>
                  </a:cubicBezTo>
                  <a:cubicBezTo>
                    <a:pt x="73" y="145"/>
                    <a:pt x="73" y="145"/>
                    <a:pt x="73" y="145"/>
                  </a:cubicBezTo>
                  <a:cubicBezTo>
                    <a:pt x="142" y="15"/>
                    <a:pt x="142" y="15"/>
                    <a:pt x="142" y="15"/>
                  </a:cubicBezTo>
                  <a:cubicBezTo>
                    <a:pt x="146" y="7"/>
                    <a:pt x="155" y="0"/>
                    <a:pt x="164" y="0"/>
                  </a:cubicBezTo>
                  <a:cubicBezTo>
                    <a:pt x="177" y="0"/>
                    <a:pt x="186" y="9"/>
                    <a:pt x="186" y="21"/>
                  </a:cubicBezTo>
                  <a:cubicBezTo>
                    <a:pt x="186" y="25"/>
                    <a:pt x="184" y="28"/>
                    <a:pt x="18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3" name="Freeform 46"/>
            <p:cNvSpPr>
              <a:spLocks noEditPoints="1"/>
            </p:cNvSpPr>
            <p:nvPr userDrawn="1"/>
          </p:nvSpPr>
          <p:spPr bwMode="auto">
            <a:xfrm>
              <a:off x="6650" y="1084"/>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7 w 89"/>
                <a:gd name="T15" fmla="*/ 62 h 332"/>
                <a:gd name="T16" fmla="*/ 27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9" y="104"/>
                  </a:cubicBezTo>
                  <a:cubicBezTo>
                    <a:pt x="61" y="104"/>
                    <a:pt x="71" y="113"/>
                    <a:pt x="71" y="125"/>
                  </a:cubicBezTo>
                  <a:cubicBezTo>
                    <a:pt x="71" y="126"/>
                    <a:pt x="71" y="127"/>
                    <a:pt x="48" y="307"/>
                  </a:cubicBezTo>
                  <a:close/>
                  <a:moveTo>
                    <a:pt x="57" y="62"/>
                  </a:moveTo>
                  <a:cubicBezTo>
                    <a:pt x="40" y="62"/>
                    <a:pt x="27" y="48"/>
                    <a:pt x="27" y="31"/>
                  </a:cubicBezTo>
                  <a:cubicBezTo>
                    <a:pt x="27"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4" name="Freeform 47"/>
            <p:cNvSpPr>
              <a:spLocks/>
            </p:cNvSpPr>
            <p:nvPr userDrawn="1"/>
          </p:nvSpPr>
          <p:spPr bwMode="auto">
            <a:xfrm>
              <a:off x="-441" y="2446"/>
              <a:ext cx="499" cy="885"/>
            </a:xfrm>
            <a:custGeom>
              <a:avLst/>
              <a:gdLst>
                <a:gd name="T0" fmla="*/ 211 w 211"/>
                <a:gd name="T1" fmla="*/ 223 h 374"/>
                <a:gd name="T2" fmla="*/ 195 w 211"/>
                <a:gd name="T3" fmla="*/ 350 h 374"/>
                <a:gd name="T4" fmla="*/ 168 w 211"/>
                <a:gd name="T5" fmla="*/ 374 h 374"/>
                <a:gd name="T6" fmla="*/ 147 w 211"/>
                <a:gd name="T7" fmla="*/ 353 h 374"/>
                <a:gd name="T8" fmla="*/ 161 w 211"/>
                <a:gd name="T9" fmla="*/ 237 h 374"/>
                <a:gd name="T10" fmla="*/ 162 w 211"/>
                <a:gd name="T11" fmla="*/ 227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1 w 211"/>
                <a:gd name="T23" fmla="*/ 25 h 374"/>
                <a:gd name="T24" fmla="*/ 67 w 211"/>
                <a:gd name="T25" fmla="*/ 0 h 374"/>
                <a:gd name="T26" fmla="*/ 89 w 211"/>
                <a:gd name="T27" fmla="*/ 21 h 374"/>
                <a:gd name="T28" fmla="*/ 70 w 211"/>
                <a:gd name="T29" fmla="*/ 173 h 374"/>
                <a:gd name="T30" fmla="*/ 145 w 211"/>
                <a:gd name="T31" fmla="*/ 146 h 374"/>
                <a:gd name="T32" fmla="*/ 211 w 211"/>
                <a:gd name="T33" fmla="*/ 208 h 374"/>
                <a:gd name="T34" fmla="*/ 211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1" y="223"/>
                  </a:moveTo>
                  <a:cubicBezTo>
                    <a:pt x="195" y="350"/>
                    <a:pt x="195" y="350"/>
                    <a:pt x="195" y="350"/>
                  </a:cubicBezTo>
                  <a:cubicBezTo>
                    <a:pt x="194" y="363"/>
                    <a:pt x="181" y="374"/>
                    <a:pt x="168" y="374"/>
                  </a:cubicBezTo>
                  <a:cubicBezTo>
                    <a:pt x="156" y="374"/>
                    <a:pt x="147" y="365"/>
                    <a:pt x="147" y="353"/>
                  </a:cubicBezTo>
                  <a:cubicBezTo>
                    <a:pt x="147" y="352"/>
                    <a:pt x="147" y="351"/>
                    <a:pt x="161" y="237"/>
                  </a:cubicBezTo>
                  <a:cubicBezTo>
                    <a:pt x="161" y="234"/>
                    <a:pt x="162" y="231"/>
                    <a:pt x="162" y="227"/>
                  </a:cubicBezTo>
                  <a:cubicBezTo>
                    <a:pt x="162"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1" y="25"/>
                  </a:cubicBezTo>
                  <a:cubicBezTo>
                    <a:pt x="43" y="11"/>
                    <a:pt x="54" y="0"/>
                    <a:pt x="67" y="0"/>
                  </a:cubicBezTo>
                  <a:cubicBezTo>
                    <a:pt x="80" y="0"/>
                    <a:pt x="89" y="9"/>
                    <a:pt x="89" y="21"/>
                  </a:cubicBezTo>
                  <a:cubicBezTo>
                    <a:pt x="89" y="22"/>
                    <a:pt x="88" y="24"/>
                    <a:pt x="70" y="173"/>
                  </a:cubicBezTo>
                  <a:cubicBezTo>
                    <a:pt x="91" y="155"/>
                    <a:pt x="118" y="146"/>
                    <a:pt x="145" y="146"/>
                  </a:cubicBezTo>
                  <a:cubicBezTo>
                    <a:pt x="185" y="146"/>
                    <a:pt x="211" y="167"/>
                    <a:pt x="211" y="208"/>
                  </a:cubicBezTo>
                  <a:cubicBezTo>
                    <a:pt x="211" y="213"/>
                    <a:pt x="211" y="218"/>
                    <a:pt x="211"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5" name="Freeform 48"/>
            <p:cNvSpPr>
              <a:spLocks noEditPoints="1"/>
            </p:cNvSpPr>
            <p:nvPr userDrawn="1"/>
          </p:nvSpPr>
          <p:spPr bwMode="auto">
            <a:xfrm>
              <a:off x="124" y="2789"/>
              <a:ext cx="523"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6" name="Freeform 49"/>
            <p:cNvSpPr>
              <a:spLocks/>
            </p:cNvSpPr>
            <p:nvPr userDrawn="1"/>
          </p:nvSpPr>
          <p:spPr bwMode="auto">
            <a:xfrm>
              <a:off x="713" y="2446"/>
              <a:ext cx="208" cy="885"/>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7" name="Freeform 50"/>
            <p:cNvSpPr>
              <a:spLocks noEditPoints="1"/>
            </p:cNvSpPr>
            <p:nvPr userDrawn="1"/>
          </p:nvSpPr>
          <p:spPr bwMode="auto">
            <a:xfrm>
              <a:off x="942" y="2794"/>
              <a:ext cx="499" cy="537"/>
            </a:xfrm>
            <a:custGeom>
              <a:avLst/>
              <a:gdLst>
                <a:gd name="T0" fmla="*/ 210 w 211"/>
                <a:gd name="T1" fmla="*/ 70 h 227"/>
                <a:gd name="T2" fmla="*/ 194 w 211"/>
                <a:gd name="T3" fmla="*/ 203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3"/>
                    <a:pt x="194" y="203"/>
                    <a:pt x="194" y="203"/>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8" name="Freeform 51"/>
            <p:cNvSpPr>
              <a:spLocks/>
            </p:cNvSpPr>
            <p:nvPr userDrawn="1"/>
          </p:nvSpPr>
          <p:spPr bwMode="auto">
            <a:xfrm>
              <a:off x="1727" y="2583"/>
              <a:ext cx="357" cy="738"/>
            </a:xfrm>
            <a:custGeom>
              <a:avLst/>
              <a:gdLst>
                <a:gd name="T0" fmla="*/ 150 w 151"/>
                <a:gd name="T1" fmla="*/ 119 h 312"/>
                <a:gd name="T2" fmla="*/ 127 w 151"/>
                <a:gd name="T3" fmla="*/ 140 h 312"/>
                <a:gd name="T4" fmla="*/ 91 w 151"/>
                <a:gd name="T5" fmla="*/ 140 h 312"/>
                <a:gd name="T6" fmla="*/ 81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9 w 151"/>
                <a:gd name="T31" fmla="*/ 98 h 312"/>
                <a:gd name="T32" fmla="*/ 57 w 151"/>
                <a:gd name="T33" fmla="*/ 24 h 312"/>
                <a:gd name="T34" fmla="*/ 85 w 151"/>
                <a:gd name="T35" fmla="*/ 0 h 312"/>
                <a:gd name="T36" fmla="*/ 106 w 151"/>
                <a:gd name="T37" fmla="*/ 20 h 312"/>
                <a:gd name="T38" fmla="*/ 106 w 151"/>
                <a:gd name="T39" fmla="*/ 24 h 312"/>
                <a:gd name="T40" fmla="*/ 96 w 151"/>
                <a:gd name="T41" fmla="*/ 98 h 312"/>
                <a:gd name="T42" fmla="*/ 132 w 151"/>
                <a:gd name="T43" fmla="*/ 98 h 312"/>
                <a:gd name="T44" fmla="*/ 151 w 151"/>
                <a:gd name="T45" fmla="*/ 117 h 312"/>
                <a:gd name="T46" fmla="*/ 150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0" y="119"/>
                  </a:moveTo>
                  <a:cubicBezTo>
                    <a:pt x="149" y="130"/>
                    <a:pt x="139" y="140"/>
                    <a:pt x="127" y="140"/>
                  </a:cubicBezTo>
                  <a:cubicBezTo>
                    <a:pt x="91" y="140"/>
                    <a:pt x="91" y="140"/>
                    <a:pt x="91" y="140"/>
                  </a:cubicBezTo>
                  <a:cubicBezTo>
                    <a:pt x="81" y="222"/>
                    <a:pt x="81" y="222"/>
                    <a:pt x="81"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2"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0" y="98"/>
                    <a:pt x="49" y="98"/>
                  </a:cubicBezTo>
                  <a:cubicBezTo>
                    <a:pt x="57" y="24"/>
                    <a:pt x="57" y="24"/>
                    <a:pt x="57" y="24"/>
                  </a:cubicBezTo>
                  <a:cubicBezTo>
                    <a:pt x="59" y="10"/>
                    <a:pt x="72" y="0"/>
                    <a:pt x="85" y="0"/>
                  </a:cubicBezTo>
                  <a:cubicBezTo>
                    <a:pt x="96" y="0"/>
                    <a:pt x="106" y="8"/>
                    <a:pt x="106" y="20"/>
                  </a:cubicBezTo>
                  <a:cubicBezTo>
                    <a:pt x="106" y="21"/>
                    <a:pt x="106" y="23"/>
                    <a:pt x="106" y="24"/>
                  </a:cubicBezTo>
                  <a:cubicBezTo>
                    <a:pt x="96" y="98"/>
                    <a:pt x="96" y="98"/>
                    <a:pt x="96" y="98"/>
                  </a:cubicBezTo>
                  <a:cubicBezTo>
                    <a:pt x="132" y="98"/>
                    <a:pt x="132" y="98"/>
                    <a:pt x="132" y="98"/>
                  </a:cubicBezTo>
                  <a:cubicBezTo>
                    <a:pt x="142" y="98"/>
                    <a:pt x="151" y="107"/>
                    <a:pt x="151" y="117"/>
                  </a:cubicBezTo>
                  <a:cubicBezTo>
                    <a:pt x="151" y="117"/>
                    <a:pt x="150" y="118"/>
                    <a:pt x="150"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9" name="Freeform 52"/>
            <p:cNvSpPr>
              <a:spLocks noEditPoints="1"/>
            </p:cNvSpPr>
            <p:nvPr userDrawn="1"/>
          </p:nvSpPr>
          <p:spPr bwMode="auto">
            <a:xfrm>
              <a:off x="2129" y="2546"/>
              <a:ext cx="211" cy="785"/>
            </a:xfrm>
            <a:custGeom>
              <a:avLst/>
              <a:gdLst>
                <a:gd name="T0" fmla="*/ 48 w 89"/>
                <a:gd name="T1" fmla="*/ 307 h 332"/>
                <a:gd name="T2" fmla="*/ 21 w 89"/>
                <a:gd name="T3" fmla="*/ 332 h 332"/>
                <a:gd name="T4" fmla="*/ 0 w 89"/>
                <a:gd name="T5" fmla="*/ 310 h 332"/>
                <a:gd name="T6" fmla="*/ 22 w 89"/>
                <a:gd name="T7" fmla="*/ 128 h 332"/>
                <a:gd name="T8" fmla="*/ 48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8"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0" name="Freeform 53"/>
            <p:cNvSpPr>
              <a:spLocks noEditPoints="1"/>
            </p:cNvSpPr>
            <p:nvPr userDrawn="1"/>
          </p:nvSpPr>
          <p:spPr bwMode="auto">
            <a:xfrm>
              <a:off x="2361" y="2446"/>
              <a:ext cx="579" cy="885"/>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5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1"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5"/>
                    <a:pt x="196" y="25"/>
                    <a:pt x="196" y="25"/>
                  </a:cubicBezTo>
                  <a:cubicBezTo>
                    <a:pt x="198" y="11"/>
                    <a:pt x="210" y="0"/>
                    <a:pt x="223" y="0"/>
                  </a:cubicBezTo>
                  <a:cubicBezTo>
                    <a:pt x="234" y="0"/>
                    <a:pt x="245" y="9"/>
                    <a:pt x="245" y="21"/>
                  </a:cubicBezTo>
                  <a:cubicBezTo>
                    <a:pt x="245" y="22"/>
                    <a:pt x="244" y="24"/>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1" name="Freeform 54"/>
            <p:cNvSpPr>
              <a:spLocks noEditPoints="1"/>
            </p:cNvSpPr>
            <p:nvPr userDrawn="1"/>
          </p:nvSpPr>
          <p:spPr bwMode="auto">
            <a:xfrm>
              <a:off x="2962" y="2789"/>
              <a:ext cx="522"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2" name="Freeform 55"/>
            <p:cNvSpPr>
              <a:spLocks/>
            </p:cNvSpPr>
            <p:nvPr userDrawn="1"/>
          </p:nvSpPr>
          <p:spPr bwMode="auto">
            <a:xfrm>
              <a:off x="3550" y="2791"/>
              <a:ext cx="497" cy="540"/>
            </a:xfrm>
            <a:custGeom>
              <a:avLst/>
              <a:gdLst>
                <a:gd name="T0" fmla="*/ 210 w 210"/>
                <a:gd name="T1" fmla="*/ 77 h 228"/>
                <a:gd name="T2" fmla="*/ 194 w 210"/>
                <a:gd name="T3" fmla="*/ 204 h 228"/>
                <a:gd name="T4" fmla="*/ 167 w 210"/>
                <a:gd name="T5" fmla="*/ 228 h 228"/>
                <a:gd name="T6" fmla="*/ 146 w 210"/>
                <a:gd name="T7" fmla="*/ 206 h 228"/>
                <a:gd name="T8" fmla="*/ 146 w 210"/>
                <a:gd name="T9" fmla="*/ 204 h 228"/>
                <a:gd name="T10" fmla="*/ 160 w 210"/>
                <a:gd name="T11" fmla="*/ 91 h 228"/>
                <a:gd name="T12" fmla="*/ 161 w 210"/>
                <a:gd name="T13" fmla="*/ 81 h 228"/>
                <a:gd name="T14" fmla="*/ 122 w 210"/>
                <a:gd name="T15" fmla="*/ 44 h 228"/>
                <a:gd name="T16" fmla="*/ 61 w 210"/>
                <a:gd name="T17" fmla="*/ 95 h 228"/>
                <a:gd name="T18" fmla="*/ 48 w 210"/>
                <a:gd name="T19" fmla="*/ 204 h 228"/>
                <a:gd name="T20" fmla="*/ 21 w 210"/>
                <a:gd name="T21" fmla="*/ 228 h 228"/>
                <a:gd name="T22" fmla="*/ 0 w 210"/>
                <a:gd name="T23" fmla="*/ 207 h 228"/>
                <a:gd name="T24" fmla="*/ 0 w 210"/>
                <a:gd name="T25" fmla="*/ 204 h 228"/>
                <a:gd name="T26" fmla="*/ 22 w 210"/>
                <a:gd name="T27" fmla="*/ 24 h 228"/>
                <a:gd name="T28" fmla="*/ 48 w 210"/>
                <a:gd name="T29" fmla="*/ 0 h 228"/>
                <a:gd name="T30" fmla="*/ 71 w 210"/>
                <a:gd name="T31" fmla="*/ 21 h 228"/>
                <a:gd name="T32" fmla="*/ 70 w 210"/>
                <a:gd name="T33" fmla="*/ 29 h 228"/>
                <a:gd name="T34" fmla="*/ 142 w 210"/>
                <a:gd name="T35" fmla="*/ 0 h 228"/>
                <a:gd name="T36" fmla="*/ 210 w 210"/>
                <a:gd name="T37" fmla="*/ 62 h 228"/>
                <a:gd name="T38" fmla="*/ 210 w 210"/>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228">
                  <a:moveTo>
                    <a:pt x="210" y="77"/>
                  </a:moveTo>
                  <a:cubicBezTo>
                    <a:pt x="194" y="204"/>
                    <a:pt x="194" y="204"/>
                    <a:pt x="194" y="204"/>
                  </a:cubicBezTo>
                  <a:cubicBezTo>
                    <a:pt x="193" y="216"/>
                    <a:pt x="181" y="228"/>
                    <a:pt x="167" y="228"/>
                  </a:cubicBezTo>
                  <a:cubicBezTo>
                    <a:pt x="155" y="228"/>
                    <a:pt x="146" y="218"/>
                    <a:pt x="146" y="206"/>
                  </a:cubicBezTo>
                  <a:cubicBezTo>
                    <a:pt x="146" y="205"/>
                    <a:pt x="146" y="205"/>
                    <a:pt x="146" y="204"/>
                  </a:cubicBezTo>
                  <a:cubicBezTo>
                    <a:pt x="160" y="91"/>
                    <a:pt x="160" y="91"/>
                    <a:pt x="160" y="91"/>
                  </a:cubicBezTo>
                  <a:cubicBezTo>
                    <a:pt x="160" y="88"/>
                    <a:pt x="161" y="85"/>
                    <a:pt x="161" y="81"/>
                  </a:cubicBezTo>
                  <a:cubicBezTo>
                    <a:pt x="161" y="56"/>
                    <a:pt x="146" y="44"/>
                    <a:pt x="122" y="44"/>
                  </a:cubicBezTo>
                  <a:cubicBezTo>
                    <a:pt x="90" y="44"/>
                    <a:pt x="65" y="62"/>
                    <a:pt x="61" y="95"/>
                  </a:cubicBezTo>
                  <a:cubicBezTo>
                    <a:pt x="48" y="204"/>
                    <a:pt x="48" y="204"/>
                    <a:pt x="48" y="204"/>
                  </a:cubicBezTo>
                  <a:cubicBezTo>
                    <a:pt x="46" y="216"/>
                    <a:pt x="34" y="228"/>
                    <a:pt x="21" y="228"/>
                  </a:cubicBezTo>
                  <a:cubicBezTo>
                    <a:pt x="9" y="228"/>
                    <a:pt x="0" y="218"/>
                    <a:pt x="0" y="207"/>
                  </a:cubicBezTo>
                  <a:cubicBezTo>
                    <a:pt x="0" y="206"/>
                    <a:pt x="0" y="205"/>
                    <a:pt x="0" y="204"/>
                  </a:cubicBezTo>
                  <a:cubicBezTo>
                    <a:pt x="22" y="24"/>
                    <a:pt x="22" y="24"/>
                    <a:pt x="22" y="24"/>
                  </a:cubicBezTo>
                  <a:cubicBezTo>
                    <a:pt x="23" y="11"/>
                    <a:pt x="36" y="0"/>
                    <a:pt x="48" y="0"/>
                  </a:cubicBezTo>
                  <a:cubicBezTo>
                    <a:pt x="60" y="0"/>
                    <a:pt x="71" y="9"/>
                    <a:pt x="71" y="21"/>
                  </a:cubicBezTo>
                  <a:cubicBezTo>
                    <a:pt x="71" y="24"/>
                    <a:pt x="70" y="26"/>
                    <a:pt x="70" y="29"/>
                  </a:cubicBezTo>
                  <a:cubicBezTo>
                    <a:pt x="87" y="10"/>
                    <a:pt x="118" y="0"/>
                    <a:pt x="142" y="0"/>
                  </a:cubicBezTo>
                  <a:cubicBezTo>
                    <a:pt x="182" y="0"/>
                    <a:pt x="210" y="20"/>
                    <a:pt x="210" y="62"/>
                  </a:cubicBezTo>
                  <a:cubicBezTo>
                    <a:pt x="210" y="67"/>
                    <a:pt x="210"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3" name="Freeform 56"/>
            <p:cNvSpPr>
              <a:spLocks/>
            </p:cNvSpPr>
            <p:nvPr userDrawn="1"/>
          </p:nvSpPr>
          <p:spPr bwMode="auto">
            <a:xfrm>
              <a:off x="4354" y="2791"/>
              <a:ext cx="499" cy="540"/>
            </a:xfrm>
            <a:custGeom>
              <a:avLst/>
              <a:gdLst>
                <a:gd name="T0" fmla="*/ 210 w 211"/>
                <a:gd name="T1" fmla="*/ 77 h 228"/>
                <a:gd name="T2" fmla="*/ 195 w 211"/>
                <a:gd name="T3" fmla="*/ 204 h 228"/>
                <a:gd name="T4" fmla="*/ 168 w 211"/>
                <a:gd name="T5" fmla="*/ 228 h 228"/>
                <a:gd name="T6" fmla="*/ 146 w 211"/>
                <a:gd name="T7" fmla="*/ 206 h 228"/>
                <a:gd name="T8" fmla="*/ 146 w 211"/>
                <a:gd name="T9" fmla="*/ 204 h 228"/>
                <a:gd name="T10" fmla="*/ 160 w 211"/>
                <a:gd name="T11" fmla="*/ 91 h 228"/>
                <a:gd name="T12" fmla="*/ 161 w 211"/>
                <a:gd name="T13" fmla="*/ 81 h 228"/>
                <a:gd name="T14" fmla="*/ 123 w 211"/>
                <a:gd name="T15" fmla="*/ 44 h 228"/>
                <a:gd name="T16" fmla="*/ 62 w 211"/>
                <a:gd name="T17" fmla="*/ 95 h 228"/>
                <a:gd name="T18" fmla="*/ 48 w 211"/>
                <a:gd name="T19" fmla="*/ 204 h 228"/>
                <a:gd name="T20" fmla="*/ 21 w 211"/>
                <a:gd name="T21" fmla="*/ 228 h 228"/>
                <a:gd name="T22" fmla="*/ 0 w 211"/>
                <a:gd name="T23" fmla="*/ 207 h 228"/>
                <a:gd name="T24" fmla="*/ 0 w 211"/>
                <a:gd name="T25" fmla="*/ 204 h 228"/>
                <a:gd name="T26" fmla="*/ 22 w 211"/>
                <a:gd name="T27" fmla="*/ 24 h 228"/>
                <a:gd name="T28" fmla="*/ 49 w 211"/>
                <a:gd name="T29" fmla="*/ 0 h 228"/>
                <a:gd name="T30" fmla="*/ 71 w 211"/>
                <a:gd name="T31" fmla="*/ 21 h 228"/>
                <a:gd name="T32" fmla="*/ 70 w 211"/>
                <a:gd name="T33" fmla="*/ 29 h 228"/>
                <a:gd name="T34" fmla="*/ 143 w 211"/>
                <a:gd name="T35" fmla="*/ 0 h 228"/>
                <a:gd name="T36" fmla="*/ 211 w 211"/>
                <a:gd name="T37" fmla="*/ 62 h 228"/>
                <a:gd name="T38" fmla="*/ 210 w 211"/>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28">
                  <a:moveTo>
                    <a:pt x="210" y="77"/>
                  </a:moveTo>
                  <a:cubicBezTo>
                    <a:pt x="195" y="204"/>
                    <a:pt x="195" y="204"/>
                    <a:pt x="195" y="204"/>
                  </a:cubicBezTo>
                  <a:cubicBezTo>
                    <a:pt x="193" y="216"/>
                    <a:pt x="181" y="228"/>
                    <a:pt x="168" y="228"/>
                  </a:cubicBezTo>
                  <a:cubicBezTo>
                    <a:pt x="156" y="228"/>
                    <a:pt x="146" y="218"/>
                    <a:pt x="146" y="206"/>
                  </a:cubicBezTo>
                  <a:cubicBezTo>
                    <a:pt x="146" y="205"/>
                    <a:pt x="146" y="205"/>
                    <a:pt x="146" y="204"/>
                  </a:cubicBezTo>
                  <a:cubicBezTo>
                    <a:pt x="160" y="91"/>
                    <a:pt x="160" y="91"/>
                    <a:pt x="160" y="91"/>
                  </a:cubicBezTo>
                  <a:cubicBezTo>
                    <a:pt x="161" y="88"/>
                    <a:pt x="161" y="85"/>
                    <a:pt x="161" y="81"/>
                  </a:cubicBezTo>
                  <a:cubicBezTo>
                    <a:pt x="161" y="56"/>
                    <a:pt x="146" y="44"/>
                    <a:pt x="123" y="44"/>
                  </a:cubicBezTo>
                  <a:cubicBezTo>
                    <a:pt x="90" y="44"/>
                    <a:pt x="66" y="62"/>
                    <a:pt x="62" y="95"/>
                  </a:cubicBezTo>
                  <a:cubicBezTo>
                    <a:pt x="48" y="204"/>
                    <a:pt x="48" y="204"/>
                    <a:pt x="48" y="204"/>
                  </a:cubicBezTo>
                  <a:cubicBezTo>
                    <a:pt x="47" y="216"/>
                    <a:pt x="34" y="228"/>
                    <a:pt x="21" y="228"/>
                  </a:cubicBezTo>
                  <a:cubicBezTo>
                    <a:pt x="10" y="228"/>
                    <a:pt x="0" y="218"/>
                    <a:pt x="0" y="207"/>
                  </a:cubicBezTo>
                  <a:cubicBezTo>
                    <a:pt x="0" y="206"/>
                    <a:pt x="0" y="205"/>
                    <a:pt x="0" y="204"/>
                  </a:cubicBezTo>
                  <a:cubicBezTo>
                    <a:pt x="22" y="24"/>
                    <a:pt x="22" y="24"/>
                    <a:pt x="22" y="24"/>
                  </a:cubicBezTo>
                  <a:cubicBezTo>
                    <a:pt x="24" y="11"/>
                    <a:pt x="36" y="0"/>
                    <a:pt x="49" y="0"/>
                  </a:cubicBezTo>
                  <a:cubicBezTo>
                    <a:pt x="61" y="0"/>
                    <a:pt x="71" y="9"/>
                    <a:pt x="71" y="21"/>
                  </a:cubicBezTo>
                  <a:cubicBezTo>
                    <a:pt x="71" y="24"/>
                    <a:pt x="71" y="26"/>
                    <a:pt x="70" y="29"/>
                  </a:cubicBezTo>
                  <a:cubicBezTo>
                    <a:pt x="88" y="10"/>
                    <a:pt x="118" y="0"/>
                    <a:pt x="143" y="0"/>
                  </a:cubicBezTo>
                  <a:cubicBezTo>
                    <a:pt x="183" y="0"/>
                    <a:pt x="211" y="20"/>
                    <a:pt x="211" y="62"/>
                  </a:cubicBezTo>
                  <a:cubicBezTo>
                    <a:pt x="211" y="67"/>
                    <a:pt x="211"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4" name="Freeform 57"/>
            <p:cNvSpPr>
              <a:spLocks/>
            </p:cNvSpPr>
            <p:nvPr userDrawn="1"/>
          </p:nvSpPr>
          <p:spPr bwMode="auto">
            <a:xfrm>
              <a:off x="4851" y="2787"/>
              <a:ext cx="555" cy="766"/>
            </a:xfrm>
            <a:custGeom>
              <a:avLst/>
              <a:gdLst>
                <a:gd name="T0" fmla="*/ 233 w 235"/>
                <a:gd name="T1" fmla="*/ 31 h 324"/>
                <a:gd name="T2" fmla="*/ 133 w 235"/>
                <a:gd name="T3" fmla="*/ 253 h 324"/>
                <a:gd name="T4" fmla="*/ 55 w 235"/>
                <a:gd name="T5" fmla="*/ 324 h 324"/>
                <a:gd name="T6" fmla="*/ 14 w 235"/>
                <a:gd name="T7" fmla="*/ 319 h 324"/>
                <a:gd name="T8" fmla="*/ 0 w 235"/>
                <a:gd name="T9" fmla="*/ 300 h 324"/>
                <a:gd name="T10" fmla="*/ 25 w 235"/>
                <a:gd name="T11" fmla="*/ 275 h 324"/>
                <a:gd name="T12" fmla="*/ 51 w 235"/>
                <a:gd name="T13" fmla="*/ 279 h 324"/>
                <a:gd name="T14" fmla="*/ 84 w 235"/>
                <a:gd name="T15" fmla="*/ 236 h 324"/>
                <a:gd name="T16" fmla="*/ 84 w 235"/>
                <a:gd name="T17" fmla="*/ 229 h 324"/>
                <a:gd name="T18" fmla="*/ 43 w 235"/>
                <a:gd name="T19" fmla="*/ 32 h 324"/>
                <a:gd name="T20" fmla="*/ 43 w 235"/>
                <a:gd name="T21" fmla="*/ 28 h 324"/>
                <a:gd name="T22" fmla="*/ 69 w 235"/>
                <a:gd name="T23" fmla="*/ 0 h 324"/>
                <a:gd name="T24" fmla="*/ 91 w 235"/>
                <a:gd name="T25" fmla="*/ 18 h 324"/>
                <a:gd name="T26" fmla="*/ 119 w 235"/>
                <a:gd name="T27" fmla="*/ 178 h 324"/>
                <a:gd name="T28" fmla="*/ 190 w 235"/>
                <a:gd name="T29" fmla="*/ 17 h 324"/>
                <a:gd name="T30" fmla="*/ 214 w 235"/>
                <a:gd name="T31" fmla="*/ 0 h 324"/>
                <a:gd name="T32" fmla="*/ 235 w 235"/>
                <a:gd name="T33" fmla="*/ 20 h 324"/>
                <a:gd name="T34" fmla="*/ 233 w 235"/>
                <a:gd name="T35" fmla="*/ 3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324">
                  <a:moveTo>
                    <a:pt x="233" y="31"/>
                  </a:moveTo>
                  <a:cubicBezTo>
                    <a:pt x="133" y="253"/>
                    <a:pt x="133" y="253"/>
                    <a:pt x="133" y="253"/>
                  </a:cubicBezTo>
                  <a:cubicBezTo>
                    <a:pt x="118" y="286"/>
                    <a:pt x="95" y="324"/>
                    <a:pt x="55" y="324"/>
                  </a:cubicBezTo>
                  <a:cubicBezTo>
                    <a:pt x="41" y="324"/>
                    <a:pt x="27" y="322"/>
                    <a:pt x="14" y="319"/>
                  </a:cubicBezTo>
                  <a:cubicBezTo>
                    <a:pt x="5" y="316"/>
                    <a:pt x="0" y="309"/>
                    <a:pt x="0" y="300"/>
                  </a:cubicBezTo>
                  <a:cubicBezTo>
                    <a:pt x="0" y="287"/>
                    <a:pt x="11" y="275"/>
                    <a:pt x="25" y="275"/>
                  </a:cubicBezTo>
                  <a:cubicBezTo>
                    <a:pt x="32" y="275"/>
                    <a:pt x="41" y="279"/>
                    <a:pt x="51" y="279"/>
                  </a:cubicBezTo>
                  <a:cubicBezTo>
                    <a:pt x="74" y="279"/>
                    <a:pt x="84" y="258"/>
                    <a:pt x="84" y="236"/>
                  </a:cubicBezTo>
                  <a:cubicBezTo>
                    <a:pt x="84" y="234"/>
                    <a:pt x="84" y="231"/>
                    <a:pt x="84" y="229"/>
                  </a:cubicBezTo>
                  <a:cubicBezTo>
                    <a:pt x="43" y="32"/>
                    <a:pt x="43" y="32"/>
                    <a:pt x="43" y="32"/>
                  </a:cubicBezTo>
                  <a:cubicBezTo>
                    <a:pt x="43" y="31"/>
                    <a:pt x="43" y="29"/>
                    <a:pt x="43" y="28"/>
                  </a:cubicBezTo>
                  <a:cubicBezTo>
                    <a:pt x="43" y="12"/>
                    <a:pt x="54" y="0"/>
                    <a:pt x="69" y="0"/>
                  </a:cubicBezTo>
                  <a:cubicBezTo>
                    <a:pt x="80" y="0"/>
                    <a:pt x="89" y="7"/>
                    <a:pt x="91" y="18"/>
                  </a:cubicBezTo>
                  <a:cubicBezTo>
                    <a:pt x="119" y="178"/>
                    <a:pt x="119" y="178"/>
                    <a:pt x="119" y="178"/>
                  </a:cubicBezTo>
                  <a:cubicBezTo>
                    <a:pt x="190" y="17"/>
                    <a:pt x="190" y="17"/>
                    <a:pt x="190" y="17"/>
                  </a:cubicBezTo>
                  <a:cubicBezTo>
                    <a:pt x="194" y="6"/>
                    <a:pt x="203" y="0"/>
                    <a:pt x="214" y="0"/>
                  </a:cubicBezTo>
                  <a:cubicBezTo>
                    <a:pt x="226" y="0"/>
                    <a:pt x="235" y="8"/>
                    <a:pt x="235" y="20"/>
                  </a:cubicBezTo>
                  <a:cubicBezTo>
                    <a:pt x="235" y="24"/>
                    <a:pt x="234" y="27"/>
                    <a:pt x="23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5" name="Freeform 58"/>
            <p:cNvSpPr>
              <a:spLocks noEditPoints="1"/>
            </p:cNvSpPr>
            <p:nvPr userDrawn="1"/>
          </p:nvSpPr>
          <p:spPr bwMode="auto">
            <a:xfrm>
              <a:off x="5404" y="2794"/>
              <a:ext cx="499" cy="537"/>
            </a:xfrm>
            <a:custGeom>
              <a:avLst/>
              <a:gdLst>
                <a:gd name="T0" fmla="*/ 210 w 211"/>
                <a:gd name="T1" fmla="*/ 70 h 227"/>
                <a:gd name="T2" fmla="*/ 193 w 211"/>
                <a:gd name="T3" fmla="*/ 203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5 h 227"/>
                <a:gd name="T30" fmla="*/ 129 w 211"/>
                <a:gd name="T31" fmla="*/ 0 h 227"/>
                <a:gd name="T32" fmla="*/ 211 w 211"/>
                <a:gd name="T33" fmla="*/ 59 h 227"/>
                <a:gd name="T34" fmla="*/ 210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3"/>
                    <a:pt x="193" y="203"/>
                    <a:pt x="193" y="203"/>
                  </a:cubicBezTo>
                  <a:cubicBezTo>
                    <a:pt x="192"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6" y="56"/>
                    <a:pt x="52" y="56"/>
                  </a:cubicBezTo>
                  <a:cubicBezTo>
                    <a:pt x="42" y="56"/>
                    <a:pt x="33" y="47"/>
                    <a:pt x="33" y="37"/>
                  </a:cubicBezTo>
                  <a:cubicBezTo>
                    <a:pt x="33" y="26"/>
                    <a:pt x="40" y="19"/>
                    <a:pt x="48" y="15"/>
                  </a:cubicBezTo>
                  <a:cubicBezTo>
                    <a:pt x="73" y="4"/>
                    <a:pt x="102" y="0"/>
                    <a:pt x="129" y="0"/>
                  </a:cubicBezTo>
                  <a:cubicBezTo>
                    <a:pt x="169" y="0"/>
                    <a:pt x="211" y="11"/>
                    <a:pt x="211" y="59"/>
                  </a:cubicBezTo>
                  <a:cubicBezTo>
                    <a:pt x="211" y="62"/>
                    <a:pt x="210" y="66"/>
                    <a:pt x="210"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6" name="Freeform 59"/>
            <p:cNvSpPr>
              <a:spLocks/>
            </p:cNvSpPr>
            <p:nvPr userDrawn="1"/>
          </p:nvSpPr>
          <p:spPr bwMode="auto">
            <a:xfrm>
              <a:off x="6165" y="2787"/>
              <a:ext cx="438" cy="544"/>
            </a:xfrm>
            <a:custGeom>
              <a:avLst/>
              <a:gdLst>
                <a:gd name="T0" fmla="*/ 162 w 185"/>
                <a:gd name="T1" fmla="*/ 54 h 230"/>
                <a:gd name="T2" fmla="*/ 152 w 185"/>
                <a:gd name="T3" fmla="*/ 50 h 230"/>
                <a:gd name="T4" fmla="*/ 106 w 185"/>
                <a:gd name="T5" fmla="*/ 40 h 230"/>
                <a:gd name="T6" fmla="*/ 72 w 185"/>
                <a:gd name="T7" fmla="*/ 64 h 230"/>
                <a:gd name="T8" fmla="*/ 99 w 185"/>
                <a:gd name="T9" fmla="*/ 89 h 230"/>
                <a:gd name="T10" fmla="*/ 172 w 185"/>
                <a:gd name="T11" fmla="*/ 155 h 230"/>
                <a:gd name="T12" fmla="*/ 80 w 185"/>
                <a:gd name="T13" fmla="*/ 230 h 230"/>
                <a:gd name="T14" fmla="*/ 10 w 185"/>
                <a:gd name="T15" fmla="*/ 213 h 230"/>
                <a:gd name="T16" fmla="*/ 0 w 185"/>
                <a:gd name="T17" fmla="*/ 196 h 230"/>
                <a:gd name="T18" fmla="*/ 25 w 185"/>
                <a:gd name="T19" fmla="*/ 172 h 230"/>
                <a:gd name="T20" fmla="*/ 33 w 185"/>
                <a:gd name="T21" fmla="*/ 174 h 230"/>
                <a:gd name="T22" fmla="*/ 84 w 185"/>
                <a:gd name="T23" fmla="*/ 190 h 230"/>
                <a:gd name="T24" fmla="*/ 124 w 185"/>
                <a:gd name="T25" fmla="*/ 164 h 230"/>
                <a:gd name="T26" fmla="*/ 25 w 185"/>
                <a:gd name="T27" fmla="*/ 72 h 230"/>
                <a:gd name="T28" fmla="*/ 110 w 185"/>
                <a:gd name="T29" fmla="*/ 0 h 230"/>
                <a:gd name="T30" fmla="*/ 185 w 185"/>
                <a:gd name="T31" fmla="*/ 29 h 230"/>
                <a:gd name="T32" fmla="*/ 162 w 185"/>
                <a:gd name="T33" fmla="*/ 5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0">
                  <a:moveTo>
                    <a:pt x="162" y="54"/>
                  </a:moveTo>
                  <a:cubicBezTo>
                    <a:pt x="158" y="54"/>
                    <a:pt x="155" y="53"/>
                    <a:pt x="152" y="50"/>
                  </a:cubicBezTo>
                  <a:cubicBezTo>
                    <a:pt x="138" y="43"/>
                    <a:pt x="123" y="40"/>
                    <a:pt x="106" y="40"/>
                  </a:cubicBezTo>
                  <a:cubicBezTo>
                    <a:pt x="90" y="40"/>
                    <a:pt x="72" y="45"/>
                    <a:pt x="72" y="64"/>
                  </a:cubicBezTo>
                  <a:cubicBezTo>
                    <a:pt x="72" y="79"/>
                    <a:pt x="87" y="84"/>
                    <a:pt x="99" y="89"/>
                  </a:cubicBezTo>
                  <a:cubicBezTo>
                    <a:pt x="131" y="101"/>
                    <a:pt x="172" y="113"/>
                    <a:pt x="172" y="155"/>
                  </a:cubicBezTo>
                  <a:cubicBezTo>
                    <a:pt x="172" y="208"/>
                    <a:pt x="127" y="230"/>
                    <a:pt x="80" y="230"/>
                  </a:cubicBezTo>
                  <a:cubicBezTo>
                    <a:pt x="57" y="230"/>
                    <a:pt x="30" y="224"/>
                    <a:pt x="10" y="213"/>
                  </a:cubicBezTo>
                  <a:cubicBezTo>
                    <a:pt x="3" y="209"/>
                    <a:pt x="0" y="203"/>
                    <a:pt x="0" y="196"/>
                  </a:cubicBezTo>
                  <a:cubicBezTo>
                    <a:pt x="0" y="183"/>
                    <a:pt x="13" y="172"/>
                    <a:pt x="25" y="172"/>
                  </a:cubicBezTo>
                  <a:cubicBezTo>
                    <a:pt x="28" y="172"/>
                    <a:pt x="30" y="173"/>
                    <a:pt x="33" y="174"/>
                  </a:cubicBezTo>
                  <a:cubicBezTo>
                    <a:pt x="49" y="182"/>
                    <a:pt x="66" y="190"/>
                    <a:pt x="84" y="190"/>
                  </a:cubicBezTo>
                  <a:cubicBezTo>
                    <a:pt x="102" y="190"/>
                    <a:pt x="124" y="186"/>
                    <a:pt x="124" y="164"/>
                  </a:cubicBezTo>
                  <a:cubicBezTo>
                    <a:pt x="124" y="121"/>
                    <a:pt x="25" y="140"/>
                    <a:pt x="25" y="72"/>
                  </a:cubicBezTo>
                  <a:cubicBezTo>
                    <a:pt x="25" y="25"/>
                    <a:pt x="67" y="0"/>
                    <a:pt x="110" y="0"/>
                  </a:cubicBezTo>
                  <a:cubicBezTo>
                    <a:pt x="128" y="0"/>
                    <a:pt x="185" y="5"/>
                    <a:pt x="185" y="29"/>
                  </a:cubicBezTo>
                  <a:cubicBezTo>
                    <a:pt x="185" y="41"/>
                    <a:pt x="174" y="54"/>
                    <a:pt x="16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7" name="Freeform 60"/>
            <p:cNvSpPr>
              <a:spLocks noEditPoints="1"/>
            </p:cNvSpPr>
            <p:nvPr userDrawn="1"/>
          </p:nvSpPr>
          <p:spPr bwMode="auto">
            <a:xfrm>
              <a:off x="6645" y="2550"/>
              <a:ext cx="499" cy="781"/>
            </a:xfrm>
            <a:custGeom>
              <a:avLst/>
              <a:gdLst>
                <a:gd name="T0" fmla="*/ 210 w 211"/>
                <a:gd name="T1" fmla="*/ 173 h 330"/>
                <a:gd name="T2" fmla="*/ 193 w 211"/>
                <a:gd name="T3" fmla="*/ 306 h 330"/>
                <a:gd name="T4" fmla="*/ 167 w 211"/>
                <a:gd name="T5" fmla="*/ 330 h 330"/>
                <a:gd name="T6" fmla="*/ 145 w 211"/>
                <a:gd name="T7" fmla="*/ 309 h 330"/>
                <a:gd name="T8" fmla="*/ 145 w 211"/>
                <a:gd name="T9" fmla="*/ 305 h 330"/>
                <a:gd name="T10" fmla="*/ 69 w 211"/>
                <a:gd name="T11" fmla="*/ 330 h 330"/>
                <a:gd name="T12" fmla="*/ 0 w 211"/>
                <a:gd name="T13" fmla="*/ 270 h 330"/>
                <a:gd name="T14" fmla="*/ 119 w 211"/>
                <a:gd name="T15" fmla="*/ 182 h 330"/>
                <a:gd name="T16" fmla="*/ 160 w 211"/>
                <a:gd name="T17" fmla="*/ 185 h 330"/>
                <a:gd name="T18" fmla="*/ 161 w 211"/>
                <a:gd name="T19" fmla="*/ 174 h 330"/>
                <a:gd name="T20" fmla="*/ 114 w 211"/>
                <a:gd name="T21" fmla="*/ 143 h 330"/>
                <a:gd name="T22" fmla="*/ 62 w 211"/>
                <a:gd name="T23" fmla="*/ 156 h 330"/>
                <a:gd name="T24" fmla="*/ 53 w 211"/>
                <a:gd name="T25" fmla="*/ 159 h 330"/>
                <a:gd name="T26" fmla="*/ 34 w 211"/>
                <a:gd name="T27" fmla="*/ 140 h 330"/>
                <a:gd name="T28" fmla="*/ 49 w 211"/>
                <a:gd name="T29" fmla="*/ 118 h 330"/>
                <a:gd name="T30" fmla="*/ 130 w 211"/>
                <a:gd name="T31" fmla="*/ 103 h 330"/>
                <a:gd name="T32" fmla="*/ 211 w 211"/>
                <a:gd name="T33" fmla="*/ 162 h 330"/>
                <a:gd name="T34" fmla="*/ 210 w 211"/>
                <a:gd name="T35" fmla="*/ 173 h 330"/>
                <a:gd name="T36" fmla="*/ 123 w 211"/>
                <a:gd name="T37" fmla="*/ 216 h 330"/>
                <a:gd name="T38" fmla="*/ 50 w 211"/>
                <a:gd name="T39" fmla="*/ 259 h 330"/>
                <a:gd name="T40" fmla="*/ 86 w 211"/>
                <a:gd name="T41" fmla="*/ 287 h 330"/>
                <a:gd name="T42" fmla="*/ 150 w 211"/>
                <a:gd name="T43" fmla="*/ 269 h 330"/>
                <a:gd name="T44" fmla="*/ 156 w 211"/>
                <a:gd name="T45" fmla="*/ 218 h 330"/>
                <a:gd name="T46" fmla="*/ 123 w 211"/>
                <a:gd name="T47" fmla="*/ 216 h 330"/>
                <a:gd name="T48" fmla="*/ 87 w 211"/>
                <a:gd name="T49" fmla="*/ 62 h 330"/>
                <a:gd name="T50" fmla="*/ 56 w 211"/>
                <a:gd name="T51" fmla="*/ 31 h 330"/>
                <a:gd name="T52" fmla="*/ 87 w 211"/>
                <a:gd name="T53" fmla="*/ 0 h 330"/>
                <a:gd name="T54" fmla="*/ 118 w 211"/>
                <a:gd name="T55" fmla="*/ 31 h 330"/>
                <a:gd name="T56" fmla="*/ 87 w 211"/>
                <a:gd name="T57" fmla="*/ 62 h 330"/>
                <a:gd name="T58" fmla="*/ 179 w 211"/>
                <a:gd name="T59" fmla="*/ 62 h 330"/>
                <a:gd name="T60" fmla="*/ 149 w 211"/>
                <a:gd name="T61" fmla="*/ 31 h 330"/>
                <a:gd name="T62" fmla="*/ 179 w 211"/>
                <a:gd name="T63" fmla="*/ 0 h 330"/>
                <a:gd name="T64" fmla="*/ 211 w 211"/>
                <a:gd name="T65" fmla="*/ 31 h 330"/>
                <a:gd name="T66" fmla="*/ 179 w 211"/>
                <a:gd name="T67"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330">
                  <a:moveTo>
                    <a:pt x="210" y="173"/>
                  </a:moveTo>
                  <a:cubicBezTo>
                    <a:pt x="193" y="306"/>
                    <a:pt x="193" y="306"/>
                    <a:pt x="193" y="306"/>
                  </a:cubicBezTo>
                  <a:cubicBezTo>
                    <a:pt x="192" y="319"/>
                    <a:pt x="180" y="330"/>
                    <a:pt x="167" y="330"/>
                  </a:cubicBezTo>
                  <a:cubicBezTo>
                    <a:pt x="155" y="330"/>
                    <a:pt x="145" y="321"/>
                    <a:pt x="145" y="309"/>
                  </a:cubicBezTo>
                  <a:cubicBezTo>
                    <a:pt x="145" y="307"/>
                    <a:pt x="145" y="307"/>
                    <a:pt x="145" y="305"/>
                  </a:cubicBezTo>
                  <a:cubicBezTo>
                    <a:pt x="122" y="318"/>
                    <a:pt x="97" y="330"/>
                    <a:pt x="69" y="330"/>
                  </a:cubicBezTo>
                  <a:cubicBezTo>
                    <a:pt x="33" y="330"/>
                    <a:pt x="0" y="309"/>
                    <a:pt x="0" y="270"/>
                  </a:cubicBezTo>
                  <a:cubicBezTo>
                    <a:pt x="0" y="209"/>
                    <a:pt x="67" y="182"/>
                    <a:pt x="119" y="182"/>
                  </a:cubicBezTo>
                  <a:cubicBezTo>
                    <a:pt x="133" y="182"/>
                    <a:pt x="146" y="183"/>
                    <a:pt x="160" y="185"/>
                  </a:cubicBezTo>
                  <a:cubicBezTo>
                    <a:pt x="160" y="181"/>
                    <a:pt x="161" y="178"/>
                    <a:pt x="161" y="174"/>
                  </a:cubicBezTo>
                  <a:cubicBezTo>
                    <a:pt x="161" y="146"/>
                    <a:pt x="136" y="143"/>
                    <a:pt x="114" y="143"/>
                  </a:cubicBezTo>
                  <a:cubicBezTo>
                    <a:pt x="93" y="143"/>
                    <a:pt x="80" y="148"/>
                    <a:pt x="62" y="156"/>
                  </a:cubicBezTo>
                  <a:cubicBezTo>
                    <a:pt x="59" y="158"/>
                    <a:pt x="56" y="159"/>
                    <a:pt x="53" y="159"/>
                  </a:cubicBezTo>
                  <a:cubicBezTo>
                    <a:pt x="42" y="159"/>
                    <a:pt x="34" y="150"/>
                    <a:pt x="34" y="140"/>
                  </a:cubicBezTo>
                  <a:cubicBezTo>
                    <a:pt x="34" y="129"/>
                    <a:pt x="40" y="122"/>
                    <a:pt x="49" y="118"/>
                  </a:cubicBezTo>
                  <a:cubicBezTo>
                    <a:pt x="73" y="107"/>
                    <a:pt x="103" y="103"/>
                    <a:pt x="130" y="103"/>
                  </a:cubicBezTo>
                  <a:cubicBezTo>
                    <a:pt x="169" y="103"/>
                    <a:pt x="211" y="114"/>
                    <a:pt x="211" y="162"/>
                  </a:cubicBezTo>
                  <a:cubicBezTo>
                    <a:pt x="211" y="165"/>
                    <a:pt x="210" y="169"/>
                    <a:pt x="210" y="173"/>
                  </a:cubicBezTo>
                  <a:close/>
                  <a:moveTo>
                    <a:pt x="123" y="216"/>
                  </a:moveTo>
                  <a:cubicBezTo>
                    <a:pt x="98" y="216"/>
                    <a:pt x="50" y="225"/>
                    <a:pt x="50" y="259"/>
                  </a:cubicBezTo>
                  <a:cubicBezTo>
                    <a:pt x="50" y="279"/>
                    <a:pt x="68" y="287"/>
                    <a:pt x="86" y="287"/>
                  </a:cubicBezTo>
                  <a:cubicBezTo>
                    <a:pt x="109" y="287"/>
                    <a:pt x="131" y="280"/>
                    <a:pt x="150" y="269"/>
                  </a:cubicBezTo>
                  <a:cubicBezTo>
                    <a:pt x="156" y="218"/>
                    <a:pt x="156" y="218"/>
                    <a:pt x="156" y="218"/>
                  </a:cubicBezTo>
                  <a:cubicBezTo>
                    <a:pt x="145" y="216"/>
                    <a:pt x="134" y="216"/>
                    <a:pt x="123" y="216"/>
                  </a:cubicBezTo>
                  <a:close/>
                  <a:moveTo>
                    <a:pt x="87" y="62"/>
                  </a:moveTo>
                  <a:cubicBezTo>
                    <a:pt x="70" y="62"/>
                    <a:pt x="56" y="48"/>
                    <a:pt x="56" y="31"/>
                  </a:cubicBezTo>
                  <a:cubicBezTo>
                    <a:pt x="56" y="14"/>
                    <a:pt x="70" y="0"/>
                    <a:pt x="87" y="0"/>
                  </a:cubicBezTo>
                  <a:cubicBezTo>
                    <a:pt x="104" y="0"/>
                    <a:pt x="118" y="14"/>
                    <a:pt x="118" y="31"/>
                  </a:cubicBezTo>
                  <a:cubicBezTo>
                    <a:pt x="118" y="48"/>
                    <a:pt x="104" y="62"/>
                    <a:pt x="87" y="62"/>
                  </a:cubicBezTo>
                  <a:close/>
                  <a:moveTo>
                    <a:pt x="179" y="62"/>
                  </a:moveTo>
                  <a:cubicBezTo>
                    <a:pt x="162" y="62"/>
                    <a:pt x="149" y="48"/>
                    <a:pt x="149" y="31"/>
                  </a:cubicBezTo>
                  <a:cubicBezTo>
                    <a:pt x="149" y="14"/>
                    <a:pt x="162" y="0"/>
                    <a:pt x="179" y="0"/>
                  </a:cubicBezTo>
                  <a:cubicBezTo>
                    <a:pt x="197" y="0"/>
                    <a:pt x="211" y="14"/>
                    <a:pt x="211" y="31"/>
                  </a:cubicBezTo>
                  <a:cubicBezTo>
                    <a:pt x="211" y="48"/>
                    <a:pt x="197" y="62"/>
                    <a:pt x="17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8" name="Freeform 61"/>
            <p:cNvSpPr>
              <a:spLocks/>
            </p:cNvSpPr>
            <p:nvPr userDrawn="1"/>
          </p:nvSpPr>
          <p:spPr bwMode="auto">
            <a:xfrm>
              <a:off x="7210" y="2583"/>
              <a:ext cx="357" cy="738"/>
            </a:xfrm>
            <a:custGeom>
              <a:avLst/>
              <a:gdLst>
                <a:gd name="T0" fmla="*/ 151 w 151"/>
                <a:gd name="T1" fmla="*/ 119 h 312"/>
                <a:gd name="T2" fmla="*/ 127 w 151"/>
                <a:gd name="T3" fmla="*/ 140 h 312"/>
                <a:gd name="T4" fmla="*/ 91 w 151"/>
                <a:gd name="T5" fmla="*/ 140 h 312"/>
                <a:gd name="T6" fmla="*/ 82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9 w 151"/>
                <a:gd name="T31" fmla="*/ 98 h 312"/>
                <a:gd name="T32" fmla="*/ 57 w 151"/>
                <a:gd name="T33" fmla="*/ 24 h 312"/>
                <a:gd name="T34" fmla="*/ 85 w 151"/>
                <a:gd name="T35" fmla="*/ 0 h 312"/>
                <a:gd name="T36" fmla="*/ 106 w 151"/>
                <a:gd name="T37" fmla="*/ 20 h 312"/>
                <a:gd name="T38" fmla="*/ 106 w 151"/>
                <a:gd name="T39" fmla="*/ 24 h 312"/>
                <a:gd name="T40" fmla="*/ 97 w 151"/>
                <a:gd name="T41" fmla="*/ 98 h 312"/>
                <a:gd name="T42" fmla="*/ 132 w 151"/>
                <a:gd name="T43" fmla="*/ 98 h 312"/>
                <a:gd name="T44" fmla="*/ 151 w 151"/>
                <a:gd name="T45" fmla="*/ 117 h 312"/>
                <a:gd name="T46" fmla="*/ 151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1" y="119"/>
                  </a:moveTo>
                  <a:cubicBezTo>
                    <a:pt x="149" y="130"/>
                    <a:pt x="139" y="140"/>
                    <a:pt x="127" y="140"/>
                  </a:cubicBezTo>
                  <a:cubicBezTo>
                    <a:pt x="91" y="140"/>
                    <a:pt x="91" y="140"/>
                    <a:pt x="91" y="140"/>
                  </a:cubicBezTo>
                  <a:cubicBezTo>
                    <a:pt x="82" y="222"/>
                    <a:pt x="82" y="222"/>
                    <a:pt x="82"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2"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1" y="98"/>
                    <a:pt x="49" y="98"/>
                  </a:cubicBezTo>
                  <a:cubicBezTo>
                    <a:pt x="57" y="24"/>
                    <a:pt x="57" y="24"/>
                    <a:pt x="57" y="24"/>
                  </a:cubicBezTo>
                  <a:cubicBezTo>
                    <a:pt x="59" y="10"/>
                    <a:pt x="72" y="0"/>
                    <a:pt x="85" y="0"/>
                  </a:cubicBezTo>
                  <a:cubicBezTo>
                    <a:pt x="97" y="0"/>
                    <a:pt x="106" y="8"/>
                    <a:pt x="106" y="20"/>
                  </a:cubicBezTo>
                  <a:cubicBezTo>
                    <a:pt x="106" y="21"/>
                    <a:pt x="106" y="23"/>
                    <a:pt x="106" y="24"/>
                  </a:cubicBezTo>
                  <a:cubicBezTo>
                    <a:pt x="97" y="98"/>
                    <a:pt x="97" y="98"/>
                    <a:pt x="97" y="98"/>
                  </a:cubicBezTo>
                  <a:cubicBezTo>
                    <a:pt x="132" y="98"/>
                    <a:pt x="132" y="98"/>
                    <a:pt x="132" y="98"/>
                  </a:cubicBezTo>
                  <a:cubicBezTo>
                    <a:pt x="142" y="98"/>
                    <a:pt x="151" y="107"/>
                    <a:pt x="151" y="117"/>
                  </a:cubicBezTo>
                  <a:cubicBezTo>
                    <a:pt x="151"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9" name="Freeform 62"/>
            <p:cNvSpPr>
              <a:spLocks/>
            </p:cNvSpPr>
            <p:nvPr userDrawn="1"/>
          </p:nvSpPr>
          <p:spPr bwMode="auto">
            <a:xfrm>
              <a:off x="7589" y="2583"/>
              <a:ext cx="359" cy="738"/>
            </a:xfrm>
            <a:custGeom>
              <a:avLst/>
              <a:gdLst>
                <a:gd name="T0" fmla="*/ 151 w 152"/>
                <a:gd name="T1" fmla="*/ 119 h 312"/>
                <a:gd name="T2" fmla="*/ 128 w 152"/>
                <a:gd name="T3" fmla="*/ 140 h 312"/>
                <a:gd name="T4" fmla="*/ 92 w 152"/>
                <a:gd name="T5" fmla="*/ 140 h 312"/>
                <a:gd name="T6" fmla="*/ 82 w 152"/>
                <a:gd name="T7" fmla="*/ 222 h 312"/>
                <a:gd name="T8" fmla="*/ 82 w 152"/>
                <a:gd name="T9" fmla="*/ 234 h 312"/>
                <a:gd name="T10" fmla="*/ 110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8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6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39" y="140"/>
                    <a:pt x="128" y="140"/>
                  </a:cubicBezTo>
                  <a:cubicBezTo>
                    <a:pt x="92" y="140"/>
                    <a:pt x="92" y="140"/>
                    <a:pt x="92" y="140"/>
                  </a:cubicBezTo>
                  <a:cubicBezTo>
                    <a:pt x="82" y="222"/>
                    <a:pt x="82" y="222"/>
                    <a:pt x="82" y="222"/>
                  </a:cubicBezTo>
                  <a:cubicBezTo>
                    <a:pt x="82" y="226"/>
                    <a:pt x="82" y="230"/>
                    <a:pt x="82" y="234"/>
                  </a:cubicBezTo>
                  <a:cubicBezTo>
                    <a:pt x="82" y="253"/>
                    <a:pt x="88" y="269"/>
                    <a:pt x="110" y="269"/>
                  </a:cubicBezTo>
                  <a:cubicBezTo>
                    <a:pt x="118" y="269"/>
                    <a:pt x="118" y="269"/>
                    <a:pt x="118" y="269"/>
                  </a:cubicBezTo>
                  <a:cubicBezTo>
                    <a:pt x="129" y="269"/>
                    <a:pt x="137" y="277"/>
                    <a:pt x="137" y="288"/>
                  </a:cubicBezTo>
                  <a:cubicBezTo>
                    <a:pt x="137" y="309"/>
                    <a:pt x="113" y="312"/>
                    <a:pt x="97" y="312"/>
                  </a:cubicBezTo>
                  <a:cubicBezTo>
                    <a:pt x="59" y="312"/>
                    <a:pt x="32" y="289"/>
                    <a:pt x="32" y="250"/>
                  </a:cubicBezTo>
                  <a:cubicBezTo>
                    <a:pt x="32" y="244"/>
                    <a:pt x="32" y="236"/>
                    <a:pt x="33" y="231"/>
                  </a:cubicBezTo>
                  <a:cubicBezTo>
                    <a:pt x="44" y="140"/>
                    <a:pt x="44" y="140"/>
                    <a:pt x="44" y="140"/>
                  </a:cubicBezTo>
                  <a:cubicBezTo>
                    <a:pt x="18" y="140"/>
                    <a:pt x="18" y="140"/>
                    <a:pt x="18" y="140"/>
                  </a:cubicBezTo>
                  <a:cubicBezTo>
                    <a:pt x="8" y="140"/>
                    <a:pt x="0" y="131"/>
                    <a:pt x="0" y="122"/>
                  </a:cubicBezTo>
                  <a:cubicBezTo>
                    <a:pt x="0" y="121"/>
                    <a:pt x="0" y="120"/>
                    <a:pt x="0" y="119"/>
                  </a:cubicBezTo>
                  <a:cubicBezTo>
                    <a:pt x="4" y="94"/>
                    <a:pt x="31" y="98"/>
                    <a:pt x="49" y="98"/>
                  </a:cubicBezTo>
                  <a:cubicBezTo>
                    <a:pt x="58" y="24"/>
                    <a:pt x="58" y="24"/>
                    <a:pt x="58" y="24"/>
                  </a:cubicBezTo>
                  <a:cubicBezTo>
                    <a:pt x="60" y="10"/>
                    <a:pt x="72" y="0"/>
                    <a:pt x="86" y="0"/>
                  </a:cubicBezTo>
                  <a:cubicBezTo>
                    <a:pt x="97" y="0"/>
                    <a:pt x="107" y="8"/>
                    <a:pt x="107" y="20"/>
                  </a:cubicBezTo>
                  <a:cubicBezTo>
                    <a:pt x="107" y="21"/>
                    <a:pt x="106" y="23"/>
                    <a:pt x="106"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0" name="Freeform 63"/>
            <p:cNvSpPr>
              <a:spLocks noEditPoints="1"/>
            </p:cNvSpPr>
            <p:nvPr userDrawn="1"/>
          </p:nvSpPr>
          <p:spPr bwMode="auto">
            <a:xfrm>
              <a:off x="-462" y="4255"/>
              <a:ext cx="499" cy="537"/>
            </a:xfrm>
            <a:custGeom>
              <a:avLst/>
              <a:gdLst>
                <a:gd name="T0" fmla="*/ 210 w 211"/>
                <a:gd name="T1" fmla="*/ 70 h 227"/>
                <a:gd name="T2" fmla="*/ 193 w 211"/>
                <a:gd name="T3" fmla="*/ 203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3 w 211"/>
                <a:gd name="T21" fmla="*/ 40 h 227"/>
                <a:gd name="T22" fmla="*/ 62 w 211"/>
                <a:gd name="T23" fmla="*/ 53 h 227"/>
                <a:gd name="T24" fmla="*/ 53 w 211"/>
                <a:gd name="T25" fmla="*/ 56 h 227"/>
                <a:gd name="T26" fmla="*/ 34 w 211"/>
                <a:gd name="T27" fmla="*/ 37 h 227"/>
                <a:gd name="T28" fmla="*/ 49 w 211"/>
                <a:gd name="T29" fmla="*/ 15 h 227"/>
                <a:gd name="T30" fmla="*/ 129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5 h 227"/>
                <a:gd name="T42" fmla="*/ 150 w 211"/>
                <a:gd name="T43" fmla="*/ 166 h 227"/>
                <a:gd name="T44" fmla="*/ 156 w 211"/>
                <a:gd name="T45" fmla="*/ 116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3"/>
                    <a:pt x="193" y="203"/>
                    <a:pt x="193" y="203"/>
                  </a:cubicBezTo>
                  <a:cubicBezTo>
                    <a:pt x="192" y="216"/>
                    <a:pt x="180" y="227"/>
                    <a:pt x="166" y="227"/>
                  </a:cubicBezTo>
                  <a:cubicBezTo>
                    <a:pt x="155" y="227"/>
                    <a:pt x="145" y="218"/>
                    <a:pt x="145" y="206"/>
                  </a:cubicBezTo>
                  <a:cubicBezTo>
                    <a:pt x="145" y="204"/>
                    <a:pt x="145" y="204"/>
                    <a:pt x="145" y="202"/>
                  </a:cubicBezTo>
                  <a:cubicBezTo>
                    <a:pt x="122" y="215"/>
                    <a:pt x="96" y="227"/>
                    <a:pt x="69" y="227"/>
                  </a:cubicBezTo>
                  <a:cubicBezTo>
                    <a:pt x="33" y="227"/>
                    <a:pt x="0" y="206"/>
                    <a:pt x="0" y="167"/>
                  </a:cubicBezTo>
                  <a:cubicBezTo>
                    <a:pt x="0" y="106"/>
                    <a:pt x="67" y="79"/>
                    <a:pt x="119" y="79"/>
                  </a:cubicBezTo>
                  <a:cubicBezTo>
                    <a:pt x="132" y="79"/>
                    <a:pt x="146" y="80"/>
                    <a:pt x="160" y="82"/>
                  </a:cubicBezTo>
                  <a:cubicBezTo>
                    <a:pt x="160" y="78"/>
                    <a:pt x="161" y="75"/>
                    <a:pt x="161" y="71"/>
                  </a:cubicBezTo>
                  <a:cubicBezTo>
                    <a:pt x="161" y="43"/>
                    <a:pt x="136" y="40"/>
                    <a:pt x="113" y="40"/>
                  </a:cubicBezTo>
                  <a:cubicBezTo>
                    <a:pt x="93" y="40"/>
                    <a:pt x="80" y="45"/>
                    <a:pt x="62" y="53"/>
                  </a:cubicBezTo>
                  <a:cubicBezTo>
                    <a:pt x="59" y="55"/>
                    <a:pt x="56" y="56"/>
                    <a:pt x="53" y="56"/>
                  </a:cubicBezTo>
                  <a:cubicBezTo>
                    <a:pt x="42" y="56"/>
                    <a:pt x="34" y="47"/>
                    <a:pt x="34" y="37"/>
                  </a:cubicBezTo>
                  <a:cubicBezTo>
                    <a:pt x="34" y="26"/>
                    <a:pt x="40" y="19"/>
                    <a:pt x="49" y="15"/>
                  </a:cubicBezTo>
                  <a:cubicBezTo>
                    <a:pt x="73" y="4"/>
                    <a:pt x="103" y="0"/>
                    <a:pt x="129" y="0"/>
                  </a:cubicBezTo>
                  <a:cubicBezTo>
                    <a:pt x="169" y="0"/>
                    <a:pt x="211" y="11"/>
                    <a:pt x="211" y="59"/>
                  </a:cubicBezTo>
                  <a:cubicBezTo>
                    <a:pt x="211" y="62"/>
                    <a:pt x="210" y="66"/>
                    <a:pt x="210" y="70"/>
                  </a:cubicBezTo>
                  <a:close/>
                  <a:moveTo>
                    <a:pt x="123" y="113"/>
                  </a:moveTo>
                  <a:cubicBezTo>
                    <a:pt x="97" y="113"/>
                    <a:pt x="50" y="122"/>
                    <a:pt x="50" y="156"/>
                  </a:cubicBezTo>
                  <a:cubicBezTo>
                    <a:pt x="50" y="176"/>
                    <a:pt x="68" y="185"/>
                    <a:pt x="86" y="185"/>
                  </a:cubicBezTo>
                  <a:cubicBezTo>
                    <a:pt x="109" y="185"/>
                    <a:pt x="131" y="177"/>
                    <a:pt x="150" y="166"/>
                  </a:cubicBezTo>
                  <a:cubicBezTo>
                    <a:pt x="156" y="116"/>
                    <a:pt x="156" y="116"/>
                    <a:pt x="156" y="116"/>
                  </a:cubicBezTo>
                  <a:cubicBezTo>
                    <a:pt x="145" y="113"/>
                    <a:pt x="133"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1" name="Freeform 64"/>
            <p:cNvSpPr>
              <a:spLocks/>
            </p:cNvSpPr>
            <p:nvPr userDrawn="1"/>
          </p:nvSpPr>
          <p:spPr bwMode="auto">
            <a:xfrm>
              <a:off x="103" y="4045"/>
              <a:ext cx="357" cy="737"/>
            </a:xfrm>
            <a:custGeom>
              <a:avLst/>
              <a:gdLst>
                <a:gd name="T0" fmla="*/ 150 w 151"/>
                <a:gd name="T1" fmla="*/ 119 h 312"/>
                <a:gd name="T2" fmla="*/ 127 w 151"/>
                <a:gd name="T3" fmla="*/ 140 h 312"/>
                <a:gd name="T4" fmla="*/ 91 w 151"/>
                <a:gd name="T5" fmla="*/ 140 h 312"/>
                <a:gd name="T6" fmla="*/ 81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8 w 151"/>
                <a:gd name="T31" fmla="*/ 98 h 312"/>
                <a:gd name="T32" fmla="*/ 57 w 151"/>
                <a:gd name="T33" fmla="*/ 24 h 312"/>
                <a:gd name="T34" fmla="*/ 85 w 151"/>
                <a:gd name="T35" fmla="*/ 0 h 312"/>
                <a:gd name="T36" fmla="*/ 106 w 151"/>
                <a:gd name="T37" fmla="*/ 20 h 312"/>
                <a:gd name="T38" fmla="*/ 106 w 151"/>
                <a:gd name="T39" fmla="*/ 24 h 312"/>
                <a:gd name="T40" fmla="*/ 96 w 151"/>
                <a:gd name="T41" fmla="*/ 98 h 312"/>
                <a:gd name="T42" fmla="*/ 132 w 151"/>
                <a:gd name="T43" fmla="*/ 98 h 312"/>
                <a:gd name="T44" fmla="*/ 151 w 151"/>
                <a:gd name="T45" fmla="*/ 117 h 312"/>
                <a:gd name="T46" fmla="*/ 150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0" y="119"/>
                  </a:moveTo>
                  <a:cubicBezTo>
                    <a:pt x="149" y="130"/>
                    <a:pt x="139" y="140"/>
                    <a:pt x="127" y="140"/>
                  </a:cubicBezTo>
                  <a:cubicBezTo>
                    <a:pt x="91" y="140"/>
                    <a:pt x="91" y="140"/>
                    <a:pt x="91" y="140"/>
                  </a:cubicBezTo>
                  <a:cubicBezTo>
                    <a:pt x="81" y="222"/>
                    <a:pt x="81" y="222"/>
                    <a:pt x="81"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1"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0" y="98"/>
                    <a:pt x="48" y="98"/>
                  </a:cubicBezTo>
                  <a:cubicBezTo>
                    <a:pt x="57" y="24"/>
                    <a:pt x="57" y="24"/>
                    <a:pt x="57" y="24"/>
                  </a:cubicBezTo>
                  <a:cubicBezTo>
                    <a:pt x="59" y="10"/>
                    <a:pt x="72" y="0"/>
                    <a:pt x="85" y="0"/>
                  </a:cubicBezTo>
                  <a:cubicBezTo>
                    <a:pt x="96" y="0"/>
                    <a:pt x="106" y="8"/>
                    <a:pt x="106" y="20"/>
                  </a:cubicBezTo>
                  <a:cubicBezTo>
                    <a:pt x="106" y="21"/>
                    <a:pt x="106" y="23"/>
                    <a:pt x="106" y="24"/>
                  </a:cubicBezTo>
                  <a:cubicBezTo>
                    <a:pt x="96" y="98"/>
                    <a:pt x="96" y="98"/>
                    <a:pt x="96" y="98"/>
                  </a:cubicBezTo>
                  <a:cubicBezTo>
                    <a:pt x="132" y="98"/>
                    <a:pt x="132" y="98"/>
                    <a:pt x="132" y="98"/>
                  </a:cubicBezTo>
                  <a:cubicBezTo>
                    <a:pt x="142" y="98"/>
                    <a:pt x="151" y="107"/>
                    <a:pt x="151" y="117"/>
                  </a:cubicBezTo>
                  <a:cubicBezTo>
                    <a:pt x="151" y="117"/>
                    <a:pt x="150" y="118"/>
                    <a:pt x="150"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2" name="Freeform 65"/>
            <p:cNvSpPr>
              <a:spLocks/>
            </p:cNvSpPr>
            <p:nvPr userDrawn="1"/>
          </p:nvSpPr>
          <p:spPr bwMode="auto">
            <a:xfrm>
              <a:off x="481" y="4045"/>
              <a:ext cx="360" cy="737"/>
            </a:xfrm>
            <a:custGeom>
              <a:avLst/>
              <a:gdLst>
                <a:gd name="T0" fmla="*/ 151 w 152"/>
                <a:gd name="T1" fmla="*/ 119 h 312"/>
                <a:gd name="T2" fmla="*/ 127 w 152"/>
                <a:gd name="T3" fmla="*/ 140 h 312"/>
                <a:gd name="T4" fmla="*/ 92 w 152"/>
                <a:gd name="T5" fmla="*/ 140 h 312"/>
                <a:gd name="T6" fmla="*/ 82 w 152"/>
                <a:gd name="T7" fmla="*/ 222 h 312"/>
                <a:gd name="T8" fmla="*/ 82 w 152"/>
                <a:gd name="T9" fmla="*/ 234 h 312"/>
                <a:gd name="T10" fmla="*/ 109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8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6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39" y="140"/>
                    <a:pt x="127" y="140"/>
                  </a:cubicBezTo>
                  <a:cubicBezTo>
                    <a:pt x="92" y="140"/>
                    <a:pt x="92" y="140"/>
                    <a:pt x="92" y="140"/>
                  </a:cubicBezTo>
                  <a:cubicBezTo>
                    <a:pt x="82" y="222"/>
                    <a:pt x="82" y="222"/>
                    <a:pt x="82" y="222"/>
                  </a:cubicBezTo>
                  <a:cubicBezTo>
                    <a:pt x="82" y="226"/>
                    <a:pt x="82" y="230"/>
                    <a:pt x="82" y="234"/>
                  </a:cubicBezTo>
                  <a:cubicBezTo>
                    <a:pt x="82" y="253"/>
                    <a:pt x="88" y="269"/>
                    <a:pt x="109" y="269"/>
                  </a:cubicBezTo>
                  <a:cubicBezTo>
                    <a:pt x="118" y="269"/>
                    <a:pt x="118" y="269"/>
                    <a:pt x="118" y="269"/>
                  </a:cubicBezTo>
                  <a:cubicBezTo>
                    <a:pt x="128" y="269"/>
                    <a:pt x="137" y="277"/>
                    <a:pt x="137" y="288"/>
                  </a:cubicBezTo>
                  <a:cubicBezTo>
                    <a:pt x="137" y="309"/>
                    <a:pt x="113" y="312"/>
                    <a:pt x="97" y="312"/>
                  </a:cubicBezTo>
                  <a:cubicBezTo>
                    <a:pt x="58" y="312"/>
                    <a:pt x="32" y="289"/>
                    <a:pt x="32" y="250"/>
                  </a:cubicBezTo>
                  <a:cubicBezTo>
                    <a:pt x="32" y="244"/>
                    <a:pt x="32" y="236"/>
                    <a:pt x="33" y="231"/>
                  </a:cubicBezTo>
                  <a:cubicBezTo>
                    <a:pt x="44" y="140"/>
                    <a:pt x="44" y="140"/>
                    <a:pt x="44" y="140"/>
                  </a:cubicBezTo>
                  <a:cubicBezTo>
                    <a:pt x="18" y="140"/>
                    <a:pt x="18" y="140"/>
                    <a:pt x="18" y="140"/>
                  </a:cubicBezTo>
                  <a:cubicBezTo>
                    <a:pt x="7" y="140"/>
                    <a:pt x="0" y="131"/>
                    <a:pt x="0" y="122"/>
                  </a:cubicBezTo>
                  <a:cubicBezTo>
                    <a:pt x="0" y="121"/>
                    <a:pt x="0" y="120"/>
                    <a:pt x="0" y="119"/>
                  </a:cubicBezTo>
                  <a:cubicBezTo>
                    <a:pt x="4" y="94"/>
                    <a:pt x="31" y="98"/>
                    <a:pt x="49" y="98"/>
                  </a:cubicBezTo>
                  <a:cubicBezTo>
                    <a:pt x="58" y="24"/>
                    <a:pt x="58" y="24"/>
                    <a:pt x="58" y="24"/>
                  </a:cubicBezTo>
                  <a:cubicBezTo>
                    <a:pt x="59" y="10"/>
                    <a:pt x="72" y="0"/>
                    <a:pt x="86" y="0"/>
                  </a:cubicBezTo>
                  <a:cubicBezTo>
                    <a:pt x="97" y="0"/>
                    <a:pt x="107" y="8"/>
                    <a:pt x="107" y="20"/>
                  </a:cubicBezTo>
                  <a:cubicBezTo>
                    <a:pt x="107" y="21"/>
                    <a:pt x="106" y="23"/>
                    <a:pt x="106"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3" name="Freeform 66"/>
            <p:cNvSpPr>
              <a:spLocks/>
            </p:cNvSpPr>
            <p:nvPr userDrawn="1"/>
          </p:nvSpPr>
          <p:spPr bwMode="auto">
            <a:xfrm>
              <a:off x="1103" y="3908"/>
              <a:ext cx="499" cy="884"/>
            </a:xfrm>
            <a:custGeom>
              <a:avLst/>
              <a:gdLst>
                <a:gd name="T0" fmla="*/ 210 w 211"/>
                <a:gd name="T1" fmla="*/ 223 h 374"/>
                <a:gd name="T2" fmla="*/ 195 w 211"/>
                <a:gd name="T3" fmla="*/ 350 h 374"/>
                <a:gd name="T4" fmla="*/ 168 w 211"/>
                <a:gd name="T5" fmla="*/ 374 h 374"/>
                <a:gd name="T6" fmla="*/ 146 w 211"/>
                <a:gd name="T7" fmla="*/ 353 h 374"/>
                <a:gd name="T8" fmla="*/ 160 w 211"/>
                <a:gd name="T9" fmla="*/ 237 h 374"/>
                <a:gd name="T10" fmla="*/ 161 w 211"/>
                <a:gd name="T11" fmla="*/ 227 h 374"/>
                <a:gd name="T12" fmla="*/ 124 w 211"/>
                <a:gd name="T13" fmla="*/ 190 h 374"/>
                <a:gd name="T14" fmla="*/ 61 w 211"/>
                <a:gd name="T15" fmla="*/ 241 h 374"/>
                <a:gd name="T16" fmla="*/ 48 w 211"/>
                <a:gd name="T17" fmla="*/ 350 h 374"/>
                <a:gd name="T18" fmla="*/ 21 w 211"/>
                <a:gd name="T19" fmla="*/ 374 h 374"/>
                <a:gd name="T20" fmla="*/ 0 w 211"/>
                <a:gd name="T21" fmla="*/ 353 h 374"/>
                <a:gd name="T22" fmla="*/ 40 w 211"/>
                <a:gd name="T23" fmla="*/ 25 h 374"/>
                <a:gd name="T24" fmla="*/ 67 w 211"/>
                <a:gd name="T25" fmla="*/ 0 h 374"/>
                <a:gd name="T26" fmla="*/ 88 w 211"/>
                <a:gd name="T27" fmla="*/ 21 h 374"/>
                <a:gd name="T28" fmla="*/ 70 w 211"/>
                <a:gd name="T29" fmla="*/ 173 h 374"/>
                <a:gd name="T30" fmla="*/ 145 w 211"/>
                <a:gd name="T31" fmla="*/ 146 h 374"/>
                <a:gd name="T32" fmla="*/ 211 w 211"/>
                <a:gd name="T33" fmla="*/ 208 h 374"/>
                <a:gd name="T34" fmla="*/ 210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0" y="223"/>
                  </a:moveTo>
                  <a:cubicBezTo>
                    <a:pt x="195" y="350"/>
                    <a:pt x="195" y="350"/>
                    <a:pt x="195" y="350"/>
                  </a:cubicBezTo>
                  <a:cubicBezTo>
                    <a:pt x="193" y="363"/>
                    <a:pt x="181" y="374"/>
                    <a:pt x="168" y="374"/>
                  </a:cubicBezTo>
                  <a:cubicBezTo>
                    <a:pt x="156" y="374"/>
                    <a:pt x="146" y="365"/>
                    <a:pt x="146" y="353"/>
                  </a:cubicBezTo>
                  <a:cubicBezTo>
                    <a:pt x="146" y="352"/>
                    <a:pt x="146" y="351"/>
                    <a:pt x="160" y="237"/>
                  </a:cubicBezTo>
                  <a:cubicBezTo>
                    <a:pt x="161" y="234"/>
                    <a:pt x="161" y="231"/>
                    <a:pt x="161" y="227"/>
                  </a:cubicBezTo>
                  <a:cubicBezTo>
                    <a:pt x="161" y="204"/>
                    <a:pt x="148" y="190"/>
                    <a:pt x="124" y="190"/>
                  </a:cubicBezTo>
                  <a:cubicBezTo>
                    <a:pt x="92" y="190"/>
                    <a:pt x="65" y="207"/>
                    <a:pt x="61" y="241"/>
                  </a:cubicBezTo>
                  <a:cubicBezTo>
                    <a:pt x="48" y="350"/>
                    <a:pt x="48" y="350"/>
                    <a:pt x="48" y="350"/>
                  </a:cubicBezTo>
                  <a:cubicBezTo>
                    <a:pt x="46" y="363"/>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4"/>
                    <a:pt x="70" y="173"/>
                  </a:cubicBezTo>
                  <a:cubicBezTo>
                    <a:pt x="90" y="155"/>
                    <a:pt x="118" y="146"/>
                    <a:pt x="145" y="146"/>
                  </a:cubicBezTo>
                  <a:cubicBezTo>
                    <a:pt x="184" y="146"/>
                    <a:pt x="211" y="167"/>
                    <a:pt x="211" y="208"/>
                  </a:cubicBezTo>
                  <a:cubicBezTo>
                    <a:pt x="211" y="213"/>
                    <a:pt x="211"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4" name="Freeform 67"/>
            <p:cNvSpPr>
              <a:spLocks noEditPoints="1"/>
            </p:cNvSpPr>
            <p:nvPr userDrawn="1"/>
          </p:nvSpPr>
          <p:spPr bwMode="auto">
            <a:xfrm>
              <a:off x="1531" y="4007"/>
              <a:ext cx="378" cy="1007"/>
            </a:xfrm>
            <a:custGeom>
              <a:avLst/>
              <a:gdLst>
                <a:gd name="T0" fmla="*/ 116 w 160"/>
                <a:gd name="T1" fmla="*/ 344 h 426"/>
                <a:gd name="T2" fmla="*/ 26 w 160"/>
                <a:gd name="T3" fmla="*/ 426 h 426"/>
                <a:gd name="T4" fmla="*/ 0 w 160"/>
                <a:gd name="T5" fmla="*/ 406 h 426"/>
                <a:gd name="T6" fmla="*/ 22 w 160"/>
                <a:gd name="T7" fmla="*/ 384 h 426"/>
                <a:gd name="T8" fmla="*/ 68 w 160"/>
                <a:gd name="T9" fmla="*/ 339 h 426"/>
                <a:gd name="T10" fmla="*/ 94 w 160"/>
                <a:gd name="T11" fmla="*/ 128 h 426"/>
                <a:gd name="T12" fmla="*/ 121 w 160"/>
                <a:gd name="T13" fmla="*/ 104 h 426"/>
                <a:gd name="T14" fmla="*/ 142 w 160"/>
                <a:gd name="T15" fmla="*/ 125 h 426"/>
                <a:gd name="T16" fmla="*/ 116 w 160"/>
                <a:gd name="T17" fmla="*/ 344 h 426"/>
                <a:gd name="T18" fmla="*/ 129 w 160"/>
                <a:gd name="T19" fmla="*/ 62 h 426"/>
                <a:gd name="T20" fmla="*/ 98 w 160"/>
                <a:gd name="T21" fmla="*/ 31 h 426"/>
                <a:gd name="T22" fmla="*/ 129 w 160"/>
                <a:gd name="T23" fmla="*/ 0 h 426"/>
                <a:gd name="T24" fmla="*/ 160 w 160"/>
                <a:gd name="T25" fmla="*/ 31 h 426"/>
                <a:gd name="T26" fmla="*/ 129 w 160"/>
                <a:gd name="T27" fmla="*/ 6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426">
                  <a:moveTo>
                    <a:pt x="116" y="344"/>
                  </a:moveTo>
                  <a:cubicBezTo>
                    <a:pt x="109" y="405"/>
                    <a:pt x="87" y="426"/>
                    <a:pt x="26" y="426"/>
                  </a:cubicBezTo>
                  <a:cubicBezTo>
                    <a:pt x="14" y="426"/>
                    <a:pt x="0" y="421"/>
                    <a:pt x="0" y="406"/>
                  </a:cubicBezTo>
                  <a:cubicBezTo>
                    <a:pt x="0" y="395"/>
                    <a:pt x="10" y="384"/>
                    <a:pt x="22" y="384"/>
                  </a:cubicBezTo>
                  <a:cubicBezTo>
                    <a:pt x="58" y="384"/>
                    <a:pt x="64" y="374"/>
                    <a:pt x="68" y="339"/>
                  </a:cubicBezTo>
                  <a:cubicBezTo>
                    <a:pt x="94" y="128"/>
                    <a:pt x="94" y="128"/>
                    <a:pt x="94" y="128"/>
                  </a:cubicBezTo>
                  <a:cubicBezTo>
                    <a:pt x="95" y="115"/>
                    <a:pt x="107" y="104"/>
                    <a:pt x="121" y="104"/>
                  </a:cubicBezTo>
                  <a:cubicBezTo>
                    <a:pt x="133" y="104"/>
                    <a:pt x="142" y="113"/>
                    <a:pt x="142" y="125"/>
                  </a:cubicBezTo>
                  <a:lnTo>
                    <a:pt x="116" y="344"/>
                  </a:lnTo>
                  <a:close/>
                  <a:moveTo>
                    <a:pt x="129" y="62"/>
                  </a:moveTo>
                  <a:cubicBezTo>
                    <a:pt x="112" y="62"/>
                    <a:pt x="98" y="48"/>
                    <a:pt x="98" y="31"/>
                  </a:cubicBezTo>
                  <a:cubicBezTo>
                    <a:pt x="98" y="13"/>
                    <a:pt x="112" y="0"/>
                    <a:pt x="129" y="0"/>
                  </a:cubicBezTo>
                  <a:cubicBezTo>
                    <a:pt x="146" y="0"/>
                    <a:pt x="160" y="13"/>
                    <a:pt x="160" y="31"/>
                  </a:cubicBezTo>
                  <a:cubicBezTo>
                    <a:pt x="160" y="48"/>
                    <a:pt x="146" y="62"/>
                    <a:pt x="12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5" name="Freeform 68"/>
            <p:cNvSpPr>
              <a:spLocks noEditPoints="1"/>
            </p:cNvSpPr>
            <p:nvPr userDrawn="1"/>
          </p:nvSpPr>
          <p:spPr bwMode="auto">
            <a:xfrm>
              <a:off x="1921" y="4012"/>
              <a:ext cx="499" cy="780"/>
            </a:xfrm>
            <a:custGeom>
              <a:avLst/>
              <a:gdLst>
                <a:gd name="T0" fmla="*/ 210 w 211"/>
                <a:gd name="T1" fmla="*/ 173 h 330"/>
                <a:gd name="T2" fmla="*/ 193 w 211"/>
                <a:gd name="T3" fmla="*/ 306 h 330"/>
                <a:gd name="T4" fmla="*/ 166 w 211"/>
                <a:gd name="T5" fmla="*/ 330 h 330"/>
                <a:gd name="T6" fmla="*/ 145 w 211"/>
                <a:gd name="T7" fmla="*/ 309 h 330"/>
                <a:gd name="T8" fmla="*/ 145 w 211"/>
                <a:gd name="T9" fmla="*/ 305 h 330"/>
                <a:gd name="T10" fmla="*/ 69 w 211"/>
                <a:gd name="T11" fmla="*/ 330 h 330"/>
                <a:gd name="T12" fmla="*/ 0 w 211"/>
                <a:gd name="T13" fmla="*/ 270 h 330"/>
                <a:gd name="T14" fmla="*/ 118 w 211"/>
                <a:gd name="T15" fmla="*/ 182 h 330"/>
                <a:gd name="T16" fmla="*/ 160 w 211"/>
                <a:gd name="T17" fmla="*/ 185 h 330"/>
                <a:gd name="T18" fmla="*/ 161 w 211"/>
                <a:gd name="T19" fmla="*/ 174 h 330"/>
                <a:gd name="T20" fmla="*/ 113 w 211"/>
                <a:gd name="T21" fmla="*/ 143 h 330"/>
                <a:gd name="T22" fmla="*/ 62 w 211"/>
                <a:gd name="T23" fmla="*/ 156 h 330"/>
                <a:gd name="T24" fmla="*/ 53 w 211"/>
                <a:gd name="T25" fmla="*/ 159 h 330"/>
                <a:gd name="T26" fmla="*/ 33 w 211"/>
                <a:gd name="T27" fmla="*/ 140 h 330"/>
                <a:gd name="T28" fmla="*/ 48 w 211"/>
                <a:gd name="T29" fmla="*/ 118 h 330"/>
                <a:gd name="T30" fmla="*/ 129 w 211"/>
                <a:gd name="T31" fmla="*/ 103 h 330"/>
                <a:gd name="T32" fmla="*/ 211 w 211"/>
                <a:gd name="T33" fmla="*/ 162 h 330"/>
                <a:gd name="T34" fmla="*/ 210 w 211"/>
                <a:gd name="T35" fmla="*/ 173 h 330"/>
                <a:gd name="T36" fmla="*/ 123 w 211"/>
                <a:gd name="T37" fmla="*/ 216 h 330"/>
                <a:gd name="T38" fmla="*/ 50 w 211"/>
                <a:gd name="T39" fmla="*/ 259 h 330"/>
                <a:gd name="T40" fmla="*/ 86 w 211"/>
                <a:gd name="T41" fmla="*/ 288 h 330"/>
                <a:gd name="T42" fmla="*/ 150 w 211"/>
                <a:gd name="T43" fmla="*/ 269 h 330"/>
                <a:gd name="T44" fmla="*/ 156 w 211"/>
                <a:gd name="T45" fmla="*/ 219 h 330"/>
                <a:gd name="T46" fmla="*/ 123 w 211"/>
                <a:gd name="T47" fmla="*/ 216 h 330"/>
                <a:gd name="T48" fmla="*/ 87 w 211"/>
                <a:gd name="T49" fmla="*/ 62 h 330"/>
                <a:gd name="T50" fmla="*/ 56 w 211"/>
                <a:gd name="T51" fmla="*/ 31 h 330"/>
                <a:gd name="T52" fmla="*/ 87 w 211"/>
                <a:gd name="T53" fmla="*/ 0 h 330"/>
                <a:gd name="T54" fmla="*/ 118 w 211"/>
                <a:gd name="T55" fmla="*/ 31 h 330"/>
                <a:gd name="T56" fmla="*/ 87 w 211"/>
                <a:gd name="T57" fmla="*/ 62 h 330"/>
                <a:gd name="T58" fmla="*/ 179 w 211"/>
                <a:gd name="T59" fmla="*/ 62 h 330"/>
                <a:gd name="T60" fmla="*/ 148 w 211"/>
                <a:gd name="T61" fmla="*/ 31 h 330"/>
                <a:gd name="T62" fmla="*/ 179 w 211"/>
                <a:gd name="T63" fmla="*/ 0 h 330"/>
                <a:gd name="T64" fmla="*/ 211 w 211"/>
                <a:gd name="T65" fmla="*/ 31 h 330"/>
                <a:gd name="T66" fmla="*/ 179 w 211"/>
                <a:gd name="T67"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330">
                  <a:moveTo>
                    <a:pt x="210" y="173"/>
                  </a:moveTo>
                  <a:cubicBezTo>
                    <a:pt x="193" y="306"/>
                    <a:pt x="193" y="306"/>
                    <a:pt x="193" y="306"/>
                  </a:cubicBezTo>
                  <a:cubicBezTo>
                    <a:pt x="192" y="319"/>
                    <a:pt x="180" y="330"/>
                    <a:pt x="166" y="330"/>
                  </a:cubicBezTo>
                  <a:cubicBezTo>
                    <a:pt x="154" y="330"/>
                    <a:pt x="145" y="321"/>
                    <a:pt x="145" y="309"/>
                  </a:cubicBezTo>
                  <a:cubicBezTo>
                    <a:pt x="145" y="307"/>
                    <a:pt x="145" y="307"/>
                    <a:pt x="145" y="305"/>
                  </a:cubicBezTo>
                  <a:cubicBezTo>
                    <a:pt x="122" y="318"/>
                    <a:pt x="96" y="330"/>
                    <a:pt x="69" y="330"/>
                  </a:cubicBezTo>
                  <a:cubicBezTo>
                    <a:pt x="32" y="330"/>
                    <a:pt x="0" y="309"/>
                    <a:pt x="0" y="270"/>
                  </a:cubicBezTo>
                  <a:cubicBezTo>
                    <a:pt x="0" y="209"/>
                    <a:pt x="67" y="182"/>
                    <a:pt x="118" y="182"/>
                  </a:cubicBezTo>
                  <a:cubicBezTo>
                    <a:pt x="132" y="182"/>
                    <a:pt x="146" y="183"/>
                    <a:pt x="160" y="185"/>
                  </a:cubicBezTo>
                  <a:cubicBezTo>
                    <a:pt x="160" y="181"/>
                    <a:pt x="161" y="178"/>
                    <a:pt x="161" y="174"/>
                  </a:cubicBezTo>
                  <a:cubicBezTo>
                    <a:pt x="161" y="146"/>
                    <a:pt x="135" y="143"/>
                    <a:pt x="113" y="143"/>
                  </a:cubicBezTo>
                  <a:cubicBezTo>
                    <a:pt x="93" y="143"/>
                    <a:pt x="80" y="148"/>
                    <a:pt x="62" y="156"/>
                  </a:cubicBezTo>
                  <a:cubicBezTo>
                    <a:pt x="59" y="158"/>
                    <a:pt x="56" y="159"/>
                    <a:pt x="53" y="159"/>
                  </a:cubicBezTo>
                  <a:cubicBezTo>
                    <a:pt x="42" y="159"/>
                    <a:pt x="33" y="150"/>
                    <a:pt x="33" y="140"/>
                  </a:cubicBezTo>
                  <a:cubicBezTo>
                    <a:pt x="33" y="129"/>
                    <a:pt x="40" y="122"/>
                    <a:pt x="48" y="118"/>
                  </a:cubicBezTo>
                  <a:cubicBezTo>
                    <a:pt x="73" y="107"/>
                    <a:pt x="102" y="103"/>
                    <a:pt x="129" y="103"/>
                  </a:cubicBezTo>
                  <a:cubicBezTo>
                    <a:pt x="169" y="103"/>
                    <a:pt x="211" y="114"/>
                    <a:pt x="211" y="162"/>
                  </a:cubicBezTo>
                  <a:cubicBezTo>
                    <a:pt x="211" y="165"/>
                    <a:pt x="210" y="169"/>
                    <a:pt x="210" y="173"/>
                  </a:cubicBezTo>
                  <a:close/>
                  <a:moveTo>
                    <a:pt x="123" y="216"/>
                  </a:moveTo>
                  <a:cubicBezTo>
                    <a:pt x="97" y="216"/>
                    <a:pt x="50" y="225"/>
                    <a:pt x="50" y="259"/>
                  </a:cubicBezTo>
                  <a:cubicBezTo>
                    <a:pt x="50" y="279"/>
                    <a:pt x="68" y="288"/>
                    <a:pt x="86" y="288"/>
                  </a:cubicBezTo>
                  <a:cubicBezTo>
                    <a:pt x="109" y="288"/>
                    <a:pt x="131" y="280"/>
                    <a:pt x="150" y="269"/>
                  </a:cubicBezTo>
                  <a:cubicBezTo>
                    <a:pt x="156" y="219"/>
                    <a:pt x="156" y="219"/>
                    <a:pt x="156" y="219"/>
                  </a:cubicBezTo>
                  <a:cubicBezTo>
                    <a:pt x="145" y="216"/>
                    <a:pt x="133" y="216"/>
                    <a:pt x="123" y="216"/>
                  </a:cubicBezTo>
                  <a:close/>
                  <a:moveTo>
                    <a:pt x="87" y="62"/>
                  </a:moveTo>
                  <a:cubicBezTo>
                    <a:pt x="70" y="62"/>
                    <a:pt x="56" y="48"/>
                    <a:pt x="56" y="31"/>
                  </a:cubicBezTo>
                  <a:cubicBezTo>
                    <a:pt x="56" y="14"/>
                    <a:pt x="70" y="0"/>
                    <a:pt x="87" y="0"/>
                  </a:cubicBezTo>
                  <a:cubicBezTo>
                    <a:pt x="104" y="0"/>
                    <a:pt x="118" y="14"/>
                    <a:pt x="118" y="31"/>
                  </a:cubicBezTo>
                  <a:cubicBezTo>
                    <a:pt x="118" y="48"/>
                    <a:pt x="104" y="62"/>
                    <a:pt x="87" y="62"/>
                  </a:cubicBezTo>
                  <a:close/>
                  <a:moveTo>
                    <a:pt x="179" y="62"/>
                  </a:moveTo>
                  <a:cubicBezTo>
                    <a:pt x="162" y="62"/>
                    <a:pt x="148" y="48"/>
                    <a:pt x="148" y="31"/>
                  </a:cubicBezTo>
                  <a:cubicBezTo>
                    <a:pt x="148" y="14"/>
                    <a:pt x="162" y="0"/>
                    <a:pt x="179" y="0"/>
                  </a:cubicBezTo>
                  <a:cubicBezTo>
                    <a:pt x="197" y="0"/>
                    <a:pt x="211" y="14"/>
                    <a:pt x="211" y="31"/>
                  </a:cubicBezTo>
                  <a:cubicBezTo>
                    <a:pt x="211" y="48"/>
                    <a:pt x="197" y="62"/>
                    <a:pt x="17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6" name="Freeform 69"/>
            <p:cNvSpPr>
              <a:spLocks/>
            </p:cNvSpPr>
            <p:nvPr userDrawn="1"/>
          </p:nvSpPr>
          <p:spPr bwMode="auto">
            <a:xfrm>
              <a:off x="2508" y="3908"/>
              <a:ext cx="208"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7" y="362"/>
                    <a:pt x="34" y="374"/>
                    <a:pt x="21" y="374"/>
                  </a:cubicBezTo>
                  <a:cubicBezTo>
                    <a:pt x="10" y="374"/>
                    <a:pt x="0" y="365"/>
                    <a:pt x="0" y="353"/>
                  </a:cubicBezTo>
                  <a:cubicBezTo>
                    <a:pt x="0" y="352"/>
                    <a:pt x="0" y="351"/>
                    <a:pt x="40" y="25"/>
                  </a:cubicBezTo>
                  <a:cubicBezTo>
                    <a:pt x="42" y="11"/>
                    <a:pt x="53" y="0"/>
                    <a:pt x="67" y="0"/>
                  </a:cubicBezTo>
                  <a:cubicBezTo>
                    <a:pt x="79" y="0"/>
                    <a:pt x="88" y="9"/>
                    <a:pt x="88" y="21"/>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7" name="Freeform 70"/>
            <p:cNvSpPr>
              <a:spLocks noEditPoints="1"/>
            </p:cNvSpPr>
            <p:nvPr userDrawn="1"/>
          </p:nvSpPr>
          <p:spPr bwMode="auto">
            <a:xfrm>
              <a:off x="2739" y="4248"/>
              <a:ext cx="563" cy="766"/>
            </a:xfrm>
            <a:custGeom>
              <a:avLst/>
              <a:gdLst>
                <a:gd name="T0" fmla="*/ 127 w 238"/>
                <a:gd name="T1" fmla="*/ 229 h 324"/>
                <a:gd name="T2" fmla="*/ 59 w 238"/>
                <a:gd name="T3" fmla="*/ 207 h 324"/>
                <a:gd name="T4" fmla="*/ 48 w 238"/>
                <a:gd name="T5" fmla="*/ 300 h 324"/>
                <a:gd name="T6" fmla="*/ 21 w 238"/>
                <a:gd name="T7" fmla="*/ 324 h 324"/>
                <a:gd name="T8" fmla="*/ 0 w 238"/>
                <a:gd name="T9" fmla="*/ 303 h 324"/>
                <a:gd name="T10" fmla="*/ 0 w 238"/>
                <a:gd name="T11" fmla="*/ 300 h 324"/>
                <a:gd name="T12" fmla="*/ 34 w 238"/>
                <a:gd name="T13" fmla="*/ 23 h 324"/>
                <a:gd name="T14" fmla="*/ 60 w 238"/>
                <a:gd name="T15" fmla="*/ 0 h 324"/>
                <a:gd name="T16" fmla="*/ 82 w 238"/>
                <a:gd name="T17" fmla="*/ 21 h 324"/>
                <a:gd name="T18" fmla="*/ 81 w 238"/>
                <a:gd name="T19" fmla="*/ 31 h 324"/>
                <a:gd name="T20" fmla="*/ 156 w 238"/>
                <a:gd name="T21" fmla="*/ 4 h 324"/>
                <a:gd name="T22" fmla="*/ 238 w 238"/>
                <a:gd name="T23" fmla="*/ 96 h 324"/>
                <a:gd name="T24" fmla="*/ 127 w 238"/>
                <a:gd name="T25" fmla="*/ 229 h 324"/>
                <a:gd name="T26" fmla="*/ 138 w 238"/>
                <a:gd name="T27" fmla="*/ 47 h 324"/>
                <a:gd name="T28" fmla="*/ 67 w 238"/>
                <a:gd name="T29" fmla="*/ 128 h 324"/>
                <a:gd name="T30" fmla="*/ 120 w 238"/>
                <a:gd name="T31" fmla="*/ 186 h 324"/>
                <a:gd name="T32" fmla="*/ 189 w 238"/>
                <a:gd name="T33" fmla="*/ 102 h 324"/>
                <a:gd name="T34" fmla="*/ 138 w 238"/>
                <a:gd name="T35" fmla="*/ 4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24">
                  <a:moveTo>
                    <a:pt x="127" y="229"/>
                  </a:moveTo>
                  <a:cubicBezTo>
                    <a:pt x="100" y="229"/>
                    <a:pt x="79" y="227"/>
                    <a:pt x="59" y="207"/>
                  </a:cubicBezTo>
                  <a:cubicBezTo>
                    <a:pt x="48" y="300"/>
                    <a:pt x="48" y="300"/>
                    <a:pt x="48" y="300"/>
                  </a:cubicBezTo>
                  <a:cubicBezTo>
                    <a:pt x="46" y="313"/>
                    <a:pt x="34" y="324"/>
                    <a:pt x="21" y="324"/>
                  </a:cubicBezTo>
                  <a:cubicBezTo>
                    <a:pt x="9" y="324"/>
                    <a:pt x="0" y="315"/>
                    <a:pt x="0" y="303"/>
                  </a:cubicBezTo>
                  <a:cubicBezTo>
                    <a:pt x="0" y="302"/>
                    <a:pt x="0" y="301"/>
                    <a:pt x="0" y="300"/>
                  </a:cubicBezTo>
                  <a:cubicBezTo>
                    <a:pt x="34" y="23"/>
                    <a:pt x="34" y="23"/>
                    <a:pt x="34" y="23"/>
                  </a:cubicBezTo>
                  <a:cubicBezTo>
                    <a:pt x="36" y="10"/>
                    <a:pt x="47" y="0"/>
                    <a:pt x="60" y="0"/>
                  </a:cubicBezTo>
                  <a:cubicBezTo>
                    <a:pt x="72" y="0"/>
                    <a:pt x="82" y="8"/>
                    <a:pt x="82" y="21"/>
                  </a:cubicBezTo>
                  <a:cubicBezTo>
                    <a:pt x="82" y="24"/>
                    <a:pt x="81" y="27"/>
                    <a:pt x="81" y="31"/>
                  </a:cubicBezTo>
                  <a:cubicBezTo>
                    <a:pt x="102" y="10"/>
                    <a:pt x="128" y="4"/>
                    <a:pt x="156" y="4"/>
                  </a:cubicBezTo>
                  <a:cubicBezTo>
                    <a:pt x="210" y="4"/>
                    <a:pt x="238" y="45"/>
                    <a:pt x="238" y="96"/>
                  </a:cubicBezTo>
                  <a:cubicBezTo>
                    <a:pt x="238" y="159"/>
                    <a:pt x="195" y="229"/>
                    <a:pt x="127" y="229"/>
                  </a:cubicBezTo>
                  <a:close/>
                  <a:moveTo>
                    <a:pt x="138" y="47"/>
                  </a:moveTo>
                  <a:cubicBezTo>
                    <a:pt x="93" y="47"/>
                    <a:pt x="67" y="87"/>
                    <a:pt x="67" y="128"/>
                  </a:cubicBezTo>
                  <a:cubicBezTo>
                    <a:pt x="67" y="162"/>
                    <a:pt x="85" y="186"/>
                    <a:pt x="120" y="186"/>
                  </a:cubicBezTo>
                  <a:cubicBezTo>
                    <a:pt x="166" y="186"/>
                    <a:pt x="189" y="144"/>
                    <a:pt x="189" y="102"/>
                  </a:cubicBezTo>
                  <a:cubicBezTo>
                    <a:pt x="189" y="71"/>
                    <a:pt x="171" y="47"/>
                    <a:pt x="13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8" name="Freeform 71"/>
            <p:cNvSpPr>
              <a:spLocks noEditPoints="1"/>
            </p:cNvSpPr>
            <p:nvPr userDrawn="1"/>
          </p:nvSpPr>
          <p:spPr bwMode="auto">
            <a:xfrm>
              <a:off x="3368" y="4255"/>
              <a:ext cx="497" cy="537"/>
            </a:xfrm>
            <a:custGeom>
              <a:avLst/>
              <a:gdLst>
                <a:gd name="T0" fmla="*/ 209 w 210"/>
                <a:gd name="T1" fmla="*/ 70 h 227"/>
                <a:gd name="T2" fmla="*/ 193 w 210"/>
                <a:gd name="T3" fmla="*/ 203 h 227"/>
                <a:gd name="T4" fmla="*/ 166 w 210"/>
                <a:gd name="T5" fmla="*/ 227 h 227"/>
                <a:gd name="T6" fmla="*/ 145 w 210"/>
                <a:gd name="T7" fmla="*/ 206 h 227"/>
                <a:gd name="T8" fmla="*/ 145 w 210"/>
                <a:gd name="T9" fmla="*/ 202 h 227"/>
                <a:gd name="T10" fmla="*/ 69 w 210"/>
                <a:gd name="T11" fmla="*/ 227 h 227"/>
                <a:gd name="T12" fmla="*/ 0 w 210"/>
                <a:gd name="T13" fmla="*/ 167 h 227"/>
                <a:gd name="T14" fmla="*/ 118 w 210"/>
                <a:gd name="T15" fmla="*/ 79 h 227"/>
                <a:gd name="T16" fmla="*/ 159 w 210"/>
                <a:gd name="T17" fmla="*/ 82 h 227"/>
                <a:gd name="T18" fmla="*/ 161 w 210"/>
                <a:gd name="T19" fmla="*/ 71 h 227"/>
                <a:gd name="T20" fmla="*/ 113 w 210"/>
                <a:gd name="T21" fmla="*/ 40 h 227"/>
                <a:gd name="T22" fmla="*/ 62 w 210"/>
                <a:gd name="T23" fmla="*/ 53 h 227"/>
                <a:gd name="T24" fmla="*/ 52 w 210"/>
                <a:gd name="T25" fmla="*/ 56 h 227"/>
                <a:gd name="T26" fmla="*/ 33 w 210"/>
                <a:gd name="T27" fmla="*/ 37 h 227"/>
                <a:gd name="T28" fmla="*/ 48 w 210"/>
                <a:gd name="T29" fmla="*/ 15 h 227"/>
                <a:gd name="T30" fmla="*/ 129 w 210"/>
                <a:gd name="T31" fmla="*/ 0 h 227"/>
                <a:gd name="T32" fmla="*/ 210 w 210"/>
                <a:gd name="T33" fmla="*/ 59 h 227"/>
                <a:gd name="T34" fmla="*/ 209 w 210"/>
                <a:gd name="T35" fmla="*/ 70 h 227"/>
                <a:gd name="T36" fmla="*/ 122 w 210"/>
                <a:gd name="T37" fmla="*/ 113 h 227"/>
                <a:gd name="T38" fmla="*/ 50 w 210"/>
                <a:gd name="T39" fmla="*/ 156 h 227"/>
                <a:gd name="T40" fmla="*/ 86 w 210"/>
                <a:gd name="T41" fmla="*/ 185 h 227"/>
                <a:gd name="T42" fmla="*/ 150 w 210"/>
                <a:gd name="T43" fmla="*/ 166 h 227"/>
                <a:gd name="T44" fmla="*/ 155 w 210"/>
                <a:gd name="T45" fmla="*/ 116 h 227"/>
                <a:gd name="T46" fmla="*/ 122 w 210"/>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0" h="227">
                  <a:moveTo>
                    <a:pt x="209" y="70"/>
                  </a:moveTo>
                  <a:cubicBezTo>
                    <a:pt x="193" y="203"/>
                    <a:pt x="193" y="203"/>
                    <a:pt x="193" y="203"/>
                  </a:cubicBezTo>
                  <a:cubicBezTo>
                    <a:pt x="191"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59" y="82"/>
                  </a:cubicBezTo>
                  <a:cubicBezTo>
                    <a:pt x="160" y="78"/>
                    <a:pt x="161" y="75"/>
                    <a:pt x="161" y="71"/>
                  </a:cubicBezTo>
                  <a:cubicBezTo>
                    <a:pt x="161" y="43"/>
                    <a:pt x="135" y="40"/>
                    <a:pt x="113" y="40"/>
                  </a:cubicBezTo>
                  <a:cubicBezTo>
                    <a:pt x="93" y="40"/>
                    <a:pt x="80" y="45"/>
                    <a:pt x="62" y="53"/>
                  </a:cubicBezTo>
                  <a:cubicBezTo>
                    <a:pt x="59" y="55"/>
                    <a:pt x="55" y="56"/>
                    <a:pt x="52" y="56"/>
                  </a:cubicBezTo>
                  <a:cubicBezTo>
                    <a:pt x="42" y="56"/>
                    <a:pt x="33" y="47"/>
                    <a:pt x="33" y="37"/>
                  </a:cubicBezTo>
                  <a:cubicBezTo>
                    <a:pt x="33" y="26"/>
                    <a:pt x="39" y="19"/>
                    <a:pt x="48" y="15"/>
                  </a:cubicBezTo>
                  <a:cubicBezTo>
                    <a:pt x="73" y="4"/>
                    <a:pt x="102" y="0"/>
                    <a:pt x="129" y="0"/>
                  </a:cubicBezTo>
                  <a:cubicBezTo>
                    <a:pt x="169" y="0"/>
                    <a:pt x="210" y="11"/>
                    <a:pt x="210" y="59"/>
                  </a:cubicBezTo>
                  <a:cubicBezTo>
                    <a:pt x="210" y="62"/>
                    <a:pt x="210" y="66"/>
                    <a:pt x="209" y="70"/>
                  </a:cubicBezTo>
                  <a:close/>
                  <a:moveTo>
                    <a:pt x="122" y="113"/>
                  </a:moveTo>
                  <a:cubicBezTo>
                    <a:pt x="97" y="113"/>
                    <a:pt x="50" y="122"/>
                    <a:pt x="50" y="156"/>
                  </a:cubicBezTo>
                  <a:cubicBezTo>
                    <a:pt x="50" y="176"/>
                    <a:pt x="68" y="185"/>
                    <a:pt x="86" y="185"/>
                  </a:cubicBezTo>
                  <a:cubicBezTo>
                    <a:pt x="108" y="185"/>
                    <a:pt x="131" y="177"/>
                    <a:pt x="150" y="166"/>
                  </a:cubicBezTo>
                  <a:cubicBezTo>
                    <a:pt x="155" y="116"/>
                    <a:pt x="155" y="116"/>
                    <a:pt x="155" y="116"/>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9" name="Freeform 72"/>
            <p:cNvSpPr>
              <a:spLocks noEditPoints="1"/>
            </p:cNvSpPr>
            <p:nvPr userDrawn="1"/>
          </p:nvSpPr>
          <p:spPr bwMode="auto">
            <a:xfrm>
              <a:off x="4151" y="3908"/>
              <a:ext cx="579" cy="884"/>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5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2"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5"/>
                    <a:pt x="196" y="25"/>
                    <a:pt x="196" y="25"/>
                  </a:cubicBezTo>
                  <a:cubicBezTo>
                    <a:pt x="198" y="11"/>
                    <a:pt x="210" y="0"/>
                    <a:pt x="223" y="0"/>
                  </a:cubicBezTo>
                  <a:cubicBezTo>
                    <a:pt x="234" y="0"/>
                    <a:pt x="245" y="9"/>
                    <a:pt x="245" y="21"/>
                  </a:cubicBezTo>
                  <a:cubicBezTo>
                    <a:pt x="245" y="22"/>
                    <a:pt x="244" y="24"/>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0" name="Freeform 73"/>
            <p:cNvSpPr>
              <a:spLocks noEditPoints="1"/>
            </p:cNvSpPr>
            <p:nvPr userDrawn="1"/>
          </p:nvSpPr>
          <p:spPr bwMode="auto">
            <a:xfrm>
              <a:off x="4773" y="4007"/>
              <a:ext cx="210" cy="785"/>
            </a:xfrm>
            <a:custGeom>
              <a:avLst/>
              <a:gdLst>
                <a:gd name="T0" fmla="*/ 49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9 w 89"/>
                <a:gd name="T13" fmla="*/ 307 h 332"/>
                <a:gd name="T14" fmla="*/ 58 w 89"/>
                <a:gd name="T15" fmla="*/ 62 h 332"/>
                <a:gd name="T16" fmla="*/ 27 w 89"/>
                <a:gd name="T17" fmla="*/ 31 h 332"/>
                <a:gd name="T18" fmla="*/ 58 w 89"/>
                <a:gd name="T19" fmla="*/ 0 h 332"/>
                <a:gd name="T20" fmla="*/ 89 w 89"/>
                <a:gd name="T21" fmla="*/ 31 h 332"/>
                <a:gd name="T22" fmla="*/ 58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9" y="307"/>
                  </a:moveTo>
                  <a:cubicBezTo>
                    <a:pt x="47" y="320"/>
                    <a:pt x="35" y="332"/>
                    <a:pt x="21" y="332"/>
                  </a:cubicBezTo>
                  <a:cubicBezTo>
                    <a:pt x="9" y="332"/>
                    <a:pt x="0" y="322"/>
                    <a:pt x="0" y="310"/>
                  </a:cubicBezTo>
                  <a:cubicBezTo>
                    <a:pt x="0" y="309"/>
                    <a:pt x="0" y="308"/>
                    <a:pt x="22" y="128"/>
                  </a:cubicBezTo>
                  <a:cubicBezTo>
                    <a:pt x="24" y="115"/>
                    <a:pt x="36" y="104"/>
                    <a:pt x="49" y="104"/>
                  </a:cubicBezTo>
                  <a:cubicBezTo>
                    <a:pt x="61" y="104"/>
                    <a:pt x="71" y="113"/>
                    <a:pt x="71" y="125"/>
                  </a:cubicBezTo>
                  <a:cubicBezTo>
                    <a:pt x="71" y="126"/>
                    <a:pt x="71" y="127"/>
                    <a:pt x="49" y="307"/>
                  </a:cubicBezTo>
                  <a:close/>
                  <a:moveTo>
                    <a:pt x="58" y="62"/>
                  </a:moveTo>
                  <a:cubicBezTo>
                    <a:pt x="41" y="62"/>
                    <a:pt x="27" y="48"/>
                    <a:pt x="27" y="31"/>
                  </a:cubicBezTo>
                  <a:cubicBezTo>
                    <a:pt x="27" y="13"/>
                    <a:pt x="41" y="0"/>
                    <a:pt x="58" y="0"/>
                  </a:cubicBezTo>
                  <a:cubicBezTo>
                    <a:pt x="75" y="0"/>
                    <a:pt x="89" y="13"/>
                    <a:pt x="89" y="31"/>
                  </a:cubicBezTo>
                  <a:cubicBezTo>
                    <a:pt x="89" y="48"/>
                    <a:pt x="75" y="62"/>
                    <a:pt x="58"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1" name="Freeform 74"/>
            <p:cNvSpPr>
              <a:spLocks noEditPoints="1"/>
            </p:cNvSpPr>
            <p:nvPr userDrawn="1"/>
          </p:nvSpPr>
          <p:spPr bwMode="auto">
            <a:xfrm>
              <a:off x="4993" y="4257"/>
              <a:ext cx="548" cy="759"/>
            </a:xfrm>
            <a:custGeom>
              <a:avLst/>
              <a:gdLst>
                <a:gd name="T0" fmla="*/ 210 w 232"/>
                <a:gd name="T1" fmla="*/ 204 h 321"/>
                <a:gd name="T2" fmla="*/ 90 w 232"/>
                <a:gd name="T3" fmla="*/ 321 h 321"/>
                <a:gd name="T4" fmla="*/ 0 w 232"/>
                <a:gd name="T5" fmla="*/ 284 h 321"/>
                <a:gd name="T6" fmla="*/ 26 w 232"/>
                <a:gd name="T7" fmla="*/ 258 h 321"/>
                <a:gd name="T8" fmla="*/ 36 w 232"/>
                <a:gd name="T9" fmla="*/ 261 h 321"/>
                <a:gd name="T10" fmla="*/ 91 w 232"/>
                <a:gd name="T11" fmla="*/ 278 h 321"/>
                <a:gd name="T12" fmla="*/ 159 w 232"/>
                <a:gd name="T13" fmla="*/ 219 h 321"/>
                <a:gd name="T14" fmla="*/ 162 w 232"/>
                <a:gd name="T15" fmla="*/ 202 h 321"/>
                <a:gd name="T16" fmla="*/ 89 w 232"/>
                <a:gd name="T17" fmla="*/ 225 h 321"/>
                <a:gd name="T18" fmla="*/ 7 w 232"/>
                <a:gd name="T19" fmla="*/ 133 h 321"/>
                <a:gd name="T20" fmla="*/ 122 w 232"/>
                <a:gd name="T21" fmla="*/ 0 h 321"/>
                <a:gd name="T22" fmla="*/ 184 w 232"/>
                <a:gd name="T23" fmla="*/ 24 h 321"/>
                <a:gd name="T24" fmla="*/ 210 w 232"/>
                <a:gd name="T25" fmla="*/ 0 h 321"/>
                <a:gd name="T26" fmla="*/ 232 w 232"/>
                <a:gd name="T27" fmla="*/ 21 h 321"/>
                <a:gd name="T28" fmla="*/ 210 w 232"/>
                <a:gd name="T29" fmla="*/ 204 h 321"/>
                <a:gd name="T30" fmla="*/ 123 w 232"/>
                <a:gd name="T31" fmla="*/ 43 h 321"/>
                <a:gd name="T32" fmla="*/ 54 w 232"/>
                <a:gd name="T33" fmla="*/ 125 h 321"/>
                <a:gd name="T34" fmla="*/ 106 w 232"/>
                <a:gd name="T35" fmla="*/ 183 h 321"/>
                <a:gd name="T36" fmla="*/ 176 w 232"/>
                <a:gd name="T37" fmla="*/ 100 h 321"/>
                <a:gd name="T38" fmla="*/ 123 w 232"/>
                <a:gd name="T39" fmla="*/ 4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321">
                  <a:moveTo>
                    <a:pt x="210" y="204"/>
                  </a:moveTo>
                  <a:cubicBezTo>
                    <a:pt x="201" y="275"/>
                    <a:pt x="162" y="321"/>
                    <a:pt x="90" y="321"/>
                  </a:cubicBezTo>
                  <a:cubicBezTo>
                    <a:pt x="69" y="321"/>
                    <a:pt x="0" y="312"/>
                    <a:pt x="0" y="284"/>
                  </a:cubicBezTo>
                  <a:cubicBezTo>
                    <a:pt x="0" y="270"/>
                    <a:pt x="12" y="258"/>
                    <a:pt x="26" y="258"/>
                  </a:cubicBezTo>
                  <a:cubicBezTo>
                    <a:pt x="30" y="258"/>
                    <a:pt x="33" y="259"/>
                    <a:pt x="36" y="261"/>
                  </a:cubicBezTo>
                  <a:cubicBezTo>
                    <a:pt x="55" y="271"/>
                    <a:pt x="69" y="278"/>
                    <a:pt x="91" y="278"/>
                  </a:cubicBezTo>
                  <a:cubicBezTo>
                    <a:pt x="123" y="278"/>
                    <a:pt x="154" y="254"/>
                    <a:pt x="159" y="219"/>
                  </a:cubicBezTo>
                  <a:cubicBezTo>
                    <a:pt x="160" y="211"/>
                    <a:pt x="162" y="202"/>
                    <a:pt x="162" y="202"/>
                  </a:cubicBezTo>
                  <a:cubicBezTo>
                    <a:pt x="143" y="219"/>
                    <a:pt x="114" y="225"/>
                    <a:pt x="89" y="225"/>
                  </a:cubicBezTo>
                  <a:cubicBezTo>
                    <a:pt x="38" y="225"/>
                    <a:pt x="7" y="180"/>
                    <a:pt x="7" y="133"/>
                  </a:cubicBezTo>
                  <a:cubicBezTo>
                    <a:pt x="7" y="70"/>
                    <a:pt x="54" y="0"/>
                    <a:pt x="122" y="0"/>
                  </a:cubicBezTo>
                  <a:cubicBezTo>
                    <a:pt x="146" y="0"/>
                    <a:pt x="169" y="3"/>
                    <a:pt x="184" y="24"/>
                  </a:cubicBezTo>
                  <a:cubicBezTo>
                    <a:pt x="185" y="11"/>
                    <a:pt x="197" y="0"/>
                    <a:pt x="210" y="0"/>
                  </a:cubicBezTo>
                  <a:cubicBezTo>
                    <a:pt x="222" y="0"/>
                    <a:pt x="232" y="9"/>
                    <a:pt x="232" y="21"/>
                  </a:cubicBezTo>
                  <a:lnTo>
                    <a:pt x="210" y="204"/>
                  </a:lnTo>
                  <a:close/>
                  <a:moveTo>
                    <a:pt x="123" y="43"/>
                  </a:moveTo>
                  <a:cubicBezTo>
                    <a:pt x="79" y="43"/>
                    <a:pt x="54" y="86"/>
                    <a:pt x="54" y="125"/>
                  </a:cubicBezTo>
                  <a:cubicBezTo>
                    <a:pt x="54" y="156"/>
                    <a:pt x="74" y="183"/>
                    <a:pt x="106" y="183"/>
                  </a:cubicBezTo>
                  <a:cubicBezTo>
                    <a:pt x="153" y="183"/>
                    <a:pt x="176" y="143"/>
                    <a:pt x="176" y="100"/>
                  </a:cubicBezTo>
                  <a:cubicBezTo>
                    <a:pt x="176" y="67"/>
                    <a:pt x="157" y="43"/>
                    <a:pt x="12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2" name="Oval 75"/>
            <p:cNvSpPr>
              <a:spLocks noChangeArrowheads="1"/>
            </p:cNvSpPr>
            <p:nvPr userDrawn="1"/>
          </p:nvSpPr>
          <p:spPr bwMode="auto">
            <a:xfrm>
              <a:off x="5629" y="4638"/>
              <a:ext cx="149" cy="1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3" name="Freeform 76"/>
            <p:cNvSpPr>
              <a:spLocks/>
            </p:cNvSpPr>
            <p:nvPr userDrawn="1"/>
          </p:nvSpPr>
          <p:spPr bwMode="auto">
            <a:xfrm>
              <a:off x="-436" y="5364"/>
              <a:ext cx="868" cy="894"/>
            </a:xfrm>
            <a:custGeom>
              <a:avLst/>
              <a:gdLst>
                <a:gd name="T0" fmla="*/ 363 w 367"/>
                <a:gd name="T1" fmla="*/ 209 h 378"/>
                <a:gd name="T2" fmla="*/ 166 w 367"/>
                <a:gd name="T3" fmla="*/ 378 h 378"/>
                <a:gd name="T4" fmla="*/ 0 w 367"/>
                <a:gd name="T5" fmla="*/ 214 h 378"/>
                <a:gd name="T6" fmla="*/ 212 w 367"/>
                <a:gd name="T7" fmla="*/ 0 h 378"/>
                <a:gd name="T8" fmla="*/ 326 w 367"/>
                <a:gd name="T9" fmla="*/ 33 h 378"/>
                <a:gd name="T10" fmla="*/ 337 w 367"/>
                <a:gd name="T11" fmla="*/ 52 h 378"/>
                <a:gd name="T12" fmla="*/ 310 w 367"/>
                <a:gd name="T13" fmla="*/ 80 h 378"/>
                <a:gd name="T14" fmla="*/ 295 w 367"/>
                <a:gd name="T15" fmla="*/ 75 h 378"/>
                <a:gd name="T16" fmla="*/ 206 w 367"/>
                <a:gd name="T17" fmla="*/ 47 h 378"/>
                <a:gd name="T18" fmla="*/ 55 w 367"/>
                <a:gd name="T19" fmla="*/ 206 h 378"/>
                <a:gd name="T20" fmla="*/ 172 w 367"/>
                <a:gd name="T21" fmla="*/ 331 h 378"/>
                <a:gd name="T22" fmla="*/ 312 w 367"/>
                <a:gd name="T23" fmla="*/ 210 h 378"/>
                <a:gd name="T24" fmla="*/ 209 w 367"/>
                <a:gd name="T25" fmla="*/ 210 h 378"/>
                <a:gd name="T26" fmla="*/ 192 w 367"/>
                <a:gd name="T27" fmla="*/ 192 h 378"/>
                <a:gd name="T28" fmla="*/ 216 w 367"/>
                <a:gd name="T29" fmla="*/ 168 h 378"/>
                <a:gd name="T30" fmla="*/ 343 w 367"/>
                <a:gd name="T31" fmla="*/ 168 h 378"/>
                <a:gd name="T32" fmla="*/ 367 w 367"/>
                <a:gd name="T33" fmla="*/ 191 h 378"/>
                <a:gd name="T34" fmla="*/ 363 w 367"/>
                <a:gd name="T35" fmla="*/ 20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7" h="378">
                  <a:moveTo>
                    <a:pt x="363" y="209"/>
                  </a:moveTo>
                  <a:cubicBezTo>
                    <a:pt x="339" y="301"/>
                    <a:pt x="263" y="378"/>
                    <a:pt x="166" y="378"/>
                  </a:cubicBezTo>
                  <a:cubicBezTo>
                    <a:pt x="70" y="378"/>
                    <a:pt x="0" y="311"/>
                    <a:pt x="0" y="214"/>
                  </a:cubicBezTo>
                  <a:cubicBezTo>
                    <a:pt x="0" y="98"/>
                    <a:pt x="96" y="0"/>
                    <a:pt x="212" y="0"/>
                  </a:cubicBezTo>
                  <a:cubicBezTo>
                    <a:pt x="249" y="0"/>
                    <a:pt x="297" y="10"/>
                    <a:pt x="326" y="33"/>
                  </a:cubicBezTo>
                  <a:cubicBezTo>
                    <a:pt x="333" y="38"/>
                    <a:pt x="337" y="44"/>
                    <a:pt x="337" y="52"/>
                  </a:cubicBezTo>
                  <a:cubicBezTo>
                    <a:pt x="337" y="66"/>
                    <a:pt x="325" y="80"/>
                    <a:pt x="310" y="80"/>
                  </a:cubicBezTo>
                  <a:cubicBezTo>
                    <a:pt x="304" y="80"/>
                    <a:pt x="300" y="79"/>
                    <a:pt x="295" y="75"/>
                  </a:cubicBezTo>
                  <a:cubicBezTo>
                    <a:pt x="268" y="56"/>
                    <a:pt x="239" y="47"/>
                    <a:pt x="206" y="47"/>
                  </a:cubicBezTo>
                  <a:cubicBezTo>
                    <a:pt x="120" y="47"/>
                    <a:pt x="55" y="124"/>
                    <a:pt x="55" y="206"/>
                  </a:cubicBezTo>
                  <a:cubicBezTo>
                    <a:pt x="55" y="273"/>
                    <a:pt x="102" y="331"/>
                    <a:pt x="172" y="331"/>
                  </a:cubicBezTo>
                  <a:cubicBezTo>
                    <a:pt x="233" y="331"/>
                    <a:pt x="287" y="278"/>
                    <a:pt x="312" y="210"/>
                  </a:cubicBezTo>
                  <a:cubicBezTo>
                    <a:pt x="209" y="210"/>
                    <a:pt x="209" y="210"/>
                    <a:pt x="209" y="210"/>
                  </a:cubicBezTo>
                  <a:cubicBezTo>
                    <a:pt x="200" y="210"/>
                    <a:pt x="192" y="203"/>
                    <a:pt x="192" y="192"/>
                  </a:cubicBezTo>
                  <a:cubicBezTo>
                    <a:pt x="192" y="179"/>
                    <a:pt x="203" y="168"/>
                    <a:pt x="216" y="168"/>
                  </a:cubicBezTo>
                  <a:cubicBezTo>
                    <a:pt x="343" y="168"/>
                    <a:pt x="343" y="168"/>
                    <a:pt x="343" y="168"/>
                  </a:cubicBezTo>
                  <a:cubicBezTo>
                    <a:pt x="357" y="168"/>
                    <a:pt x="367" y="177"/>
                    <a:pt x="367" y="191"/>
                  </a:cubicBezTo>
                  <a:cubicBezTo>
                    <a:pt x="367" y="196"/>
                    <a:pt x="365" y="203"/>
                    <a:pt x="363" y="2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4" name="Freeform 77"/>
            <p:cNvSpPr>
              <a:spLocks noEditPoints="1"/>
            </p:cNvSpPr>
            <p:nvPr userDrawn="1"/>
          </p:nvSpPr>
          <p:spPr bwMode="auto">
            <a:xfrm>
              <a:off x="453" y="5712"/>
              <a:ext cx="523" cy="543"/>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5" name="Freeform 78"/>
            <p:cNvSpPr>
              <a:spLocks/>
            </p:cNvSpPr>
            <p:nvPr userDrawn="1"/>
          </p:nvSpPr>
          <p:spPr bwMode="auto">
            <a:xfrm>
              <a:off x="1042" y="5714"/>
              <a:ext cx="496" cy="539"/>
            </a:xfrm>
            <a:custGeom>
              <a:avLst/>
              <a:gdLst>
                <a:gd name="T0" fmla="*/ 210 w 210"/>
                <a:gd name="T1" fmla="*/ 77 h 228"/>
                <a:gd name="T2" fmla="*/ 194 w 210"/>
                <a:gd name="T3" fmla="*/ 204 h 228"/>
                <a:gd name="T4" fmla="*/ 168 w 210"/>
                <a:gd name="T5" fmla="*/ 228 h 228"/>
                <a:gd name="T6" fmla="*/ 146 w 210"/>
                <a:gd name="T7" fmla="*/ 206 h 228"/>
                <a:gd name="T8" fmla="*/ 146 w 210"/>
                <a:gd name="T9" fmla="*/ 204 h 228"/>
                <a:gd name="T10" fmla="*/ 160 w 210"/>
                <a:gd name="T11" fmla="*/ 91 h 228"/>
                <a:gd name="T12" fmla="*/ 161 w 210"/>
                <a:gd name="T13" fmla="*/ 81 h 228"/>
                <a:gd name="T14" fmla="*/ 122 w 210"/>
                <a:gd name="T15" fmla="*/ 44 h 228"/>
                <a:gd name="T16" fmla="*/ 61 w 210"/>
                <a:gd name="T17" fmla="*/ 95 h 228"/>
                <a:gd name="T18" fmla="*/ 48 w 210"/>
                <a:gd name="T19" fmla="*/ 204 h 228"/>
                <a:gd name="T20" fmla="*/ 21 w 210"/>
                <a:gd name="T21" fmla="*/ 228 h 228"/>
                <a:gd name="T22" fmla="*/ 0 w 210"/>
                <a:gd name="T23" fmla="*/ 207 h 228"/>
                <a:gd name="T24" fmla="*/ 0 w 210"/>
                <a:gd name="T25" fmla="*/ 204 h 228"/>
                <a:gd name="T26" fmla="*/ 22 w 210"/>
                <a:gd name="T27" fmla="*/ 24 h 228"/>
                <a:gd name="T28" fmla="*/ 49 w 210"/>
                <a:gd name="T29" fmla="*/ 0 h 228"/>
                <a:gd name="T30" fmla="*/ 71 w 210"/>
                <a:gd name="T31" fmla="*/ 21 h 228"/>
                <a:gd name="T32" fmla="*/ 70 w 210"/>
                <a:gd name="T33" fmla="*/ 29 h 228"/>
                <a:gd name="T34" fmla="*/ 142 w 210"/>
                <a:gd name="T35" fmla="*/ 0 h 228"/>
                <a:gd name="T36" fmla="*/ 210 w 210"/>
                <a:gd name="T37" fmla="*/ 62 h 228"/>
                <a:gd name="T38" fmla="*/ 210 w 210"/>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228">
                  <a:moveTo>
                    <a:pt x="210" y="77"/>
                  </a:moveTo>
                  <a:cubicBezTo>
                    <a:pt x="194" y="204"/>
                    <a:pt x="194" y="204"/>
                    <a:pt x="194" y="204"/>
                  </a:cubicBezTo>
                  <a:cubicBezTo>
                    <a:pt x="193" y="216"/>
                    <a:pt x="181" y="228"/>
                    <a:pt x="168" y="228"/>
                  </a:cubicBezTo>
                  <a:cubicBezTo>
                    <a:pt x="155" y="228"/>
                    <a:pt x="146" y="219"/>
                    <a:pt x="146" y="206"/>
                  </a:cubicBezTo>
                  <a:cubicBezTo>
                    <a:pt x="146" y="205"/>
                    <a:pt x="146" y="205"/>
                    <a:pt x="146" y="204"/>
                  </a:cubicBezTo>
                  <a:cubicBezTo>
                    <a:pt x="160" y="91"/>
                    <a:pt x="160" y="91"/>
                    <a:pt x="160" y="91"/>
                  </a:cubicBezTo>
                  <a:cubicBezTo>
                    <a:pt x="160" y="88"/>
                    <a:pt x="161" y="85"/>
                    <a:pt x="161" y="81"/>
                  </a:cubicBezTo>
                  <a:cubicBezTo>
                    <a:pt x="161" y="56"/>
                    <a:pt x="146" y="44"/>
                    <a:pt x="122" y="44"/>
                  </a:cubicBezTo>
                  <a:cubicBezTo>
                    <a:pt x="90" y="44"/>
                    <a:pt x="66" y="62"/>
                    <a:pt x="61" y="95"/>
                  </a:cubicBezTo>
                  <a:cubicBezTo>
                    <a:pt x="48" y="204"/>
                    <a:pt x="48" y="204"/>
                    <a:pt x="48" y="204"/>
                  </a:cubicBezTo>
                  <a:cubicBezTo>
                    <a:pt x="47" y="216"/>
                    <a:pt x="34" y="228"/>
                    <a:pt x="21" y="228"/>
                  </a:cubicBezTo>
                  <a:cubicBezTo>
                    <a:pt x="9" y="228"/>
                    <a:pt x="0" y="219"/>
                    <a:pt x="0" y="207"/>
                  </a:cubicBezTo>
                  <a:cubicBezTo>
                    <a:pt x="0" y="206"/>
                    <a:pt x="0" y="205"/>
                    <a:pt x="0" y="204"/>
                  </a:cubicBezTo>
                  <a:cubicBezTo>
                    <a:pt x="22" y="24"/>
                    <a:pt x="22" y="24"/>
                    <a:pt x="22" y="24"/>
                  </a:cubicBezTo>
                  <a:cubicBezTo>
                    <a:pt x="23" y="11"/>
                    <a:pt x="36" y="0"/>
                    <a:pt x="49" y="0"/>
                  </a:cubicBezTo>
                  <a:cubicBezTo>
                    <a:pt x="60" y="0"/>
                    <a:pt x="71" y="9"/>
                    <a:pt x="71" y="21"/>
                  </a:cubicBezTo>
                  <a:cubicBezTo>
                    <a:pt x="71" y="24"/>
                    <a:pt x="70" y="26"/>
                    <a:pt x="70" y="29"/>
                  </a:cubicBezTo>
                  <a:cubicBezTo>
                    <a:pt x="87" y="10"/>
                    <a:pt x="118" y="0"/>
                    <a:pt x="142" y="0"/>
                  </a:cubicBezTo>
                  <a:cubicBezTo>
                    <a:pt x="182" y="0"/>
                    <a:pt x="210" y="20"/>
                    <a:pt x="210" y="62"/>
                  </a:cubicBezTo>
                  <a:cubicBezTo>
                    <a:pt x="210" y="67"/>
                    <a:pt x="210"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6" name="Freeform 79"/>
            <p:cNvSpPr>
              <a:spLocks noEditPoints="1"/>
            </p:cNvSpPr>
            <p:nvPr userDrawn="1"/>
          </p:nvSpPr>
          <p:spPr bwMode="auto">
            <a:xfrm>
              <a:off x="1604" y="5709"/>
              <a:ext cx="568" cy="544"/>
            </a:xfrm>
            <a:custGeom>
              <a:avLst/>
              <a:gdLst>
                <a:gd name="T0" fmla="*/ 106 w 240"/>
                <a:gd name="T1" fmla="*/ 230 h 230"/>
                <a:gd name="T2" fmla="*/ 0 w 240"/>
                <a:gd name="T3" fmla="*/ 133 h 230"/>
                <a:gd name="T4" fmla="*/ 135 w 240"/>
                <a:gd name="T5" fmla="*/ 0 h 230"/>
                <a:gd name="T6" fmla="*/ 240 w 240"/>
                <a:gd name="T7" fmla="*/ 97 h 230"/>
                <a:gd name="T8" fmla="*/ 106 w 240"/>
                <a:gd name="T9" fmla="*/ 230 h 230"/>
                <a:gd name="T10" fmla="*/ 129 w 240"/>
                <a:gd name="T11" fmla="*/ 40 h 230"/>
                <a:gd name="T12" fmla="*/ 50 w 240"/>
                <a:gd name="T13" fmla="*/ 127 h 230"/>
                <a:gd name="T14" fmla="*/ 111 w 240"/>
                <a:gd name="T15" fmla="*/ 190 h 230"/>
                <a:gd name="T16" fmla="*/ 191 w 240"/>
                <a:gd name="T17" fmla="*/ 103 h 230"/>
                <a:gd name="T18" fmla="*/ 129 w 240"/>
                <a:gd name="T19" fmla="*/ 4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0">
                  <a:moveTo>
                    <a:pt x="106" y="230"/>
                  </a:moveTo>
                  <a:cubicBezTo>
                    <a:pt x="45" y="230"/>
                    <a:pt x="0" y="197"/>
                    <a:pt x="0" y="133"/>
                  </a:cubicBezTo>
                  <a:cubicBezTo>
                    <a:pt x="0" y="54"/>
                    <a:pt x="57" y="0"/>
                    <a:pt x="135" y="0"/>
                  </a:cubicBezTo>
                  <a:cubicBezTo>
                    <a:pt x="195" y="0"/>
                    <a:pt x="240" y="34"/>
                    <a:pt x="240" y="97"/>
                  </a:cubicBezTo>
                  <a:cubicBezTo>
                    <a:pt x="240" y="175"/>
                    <a:pt x="184" y="230"/>
                    <a:pt x="106" y="230"/>
                  </a:cubicBezTo>
                  <a:close/>
                  <a:moveTo>
                    <a:pt x="129" y="40"/>
                  </a:moveTo>
                  <a:cubicBezTo>
                    <a:pt x="80" y="40"/>
                    <a:pt x="50" y="80"/>
                    <a:pt x="50" y="127"/>
                  </a:cubicBezTo>
                  <a:cubicBezTo>
                    <a:pt x="50" y="165"/>
                    <a:pt x="73" y="190"/>
                    <a:pt x="111" y="190"/>
                  </a:cubicBezTo>
                  <a:cubicBezTo>
                    <a:pt x="160" y="190"/>
                    <a:pt x="191" y="149"/>
                    <a:pt x="191" y="103"/>
                  </a:cubicBezTo>
                  <a:cubicBezTo>
                    <a:pt x="191" y="66"/>
                    <a:pt x="167" y="40"/>
                    <a:pt x="12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7" name="Freeform 80"/>
            <p:cNvSpPr>
              <a:spLocks/>
            </p:cNvSpPr>
            <p:nvPr userDrawn="1"/>
          </p:nvSpPr>
          <p:spPr bwMode="auto">
            <a:xfrm>
              <a:off x="2238" y="5714"/>
              <a:ext cx="828" cy="539"/>
            </a:xfrm>
            <a:custGeom>
              <a:avLst/>
              <a:gdLst>
                <a:gd name="T0" fmla="*/ 349 w 350"/>
                <a:gd name="T1" fmla="*/ 77 h 228"/>
                <a:gd name="T2" fmla="*/ 333 w 350"/>
                <a:gd name="T3" fmla="*/ 204 h 228"/>
                <a:gd name="T4" fmla="*/ 306 w 350"/>
                <a:gd name="T5" fmla="*/ 228 h 228"/>
                <a:gd name="T6" fmla="*/ 285 w 350"/>
                <a:gd name="T7" fmla="*/ 207 h 228"/>
                <a:gd name="T8" fmla="*/ 285 w 350"/>
                <a:gd name="T9" fmla="*/ 204 h 228"/>
                <a:gd name="T10" fmla="*/ 299 w 350"/>
                <a:gd name="T11" fmla="*/ 87 h 228"/>
                <a:gd name="T12" fmla="*/ 300 w 350"/>
                <a:gd name="T13" fmla="*/ 80 h 228"/>
                <a:gd name="T14" fmla="*/ 258 w 350"/>
                <a:gd name="T15" fmla="*/ 44 h 228"/>
                <a:gd name="T16" fmla="*/ 202 w 350"/>
                <a:gd name="T17" fmla="*/ 95 h 228"/>
                <a:gd name="T18" fmla="*/ 188 w 350"/>
                <a:gd name="T19" fmla="*/ 205 h 228"/>
                <a:gd name="T20" fmla="*/ 163 w 350"/>
                <a:gd name="T21" fmla="*/ 228 h 228"/>
                <a:gd name="T22" fmla="*/ 143 w 350"/>
                <a:gd name="T23" fmla="*/ 209 h 228"/>
                <a:gd name="T24" fmla="*/ 143 w 350"/>
                <a:gd name="T25" fmla="*/ 206 h 228"/>
                <a:gd name="T26" fmla="*/ 157 w 350"/>
                <a:gd name="T27" fmla="*/ 91 h 228"/>
                <a:gd name="T28" fmla="*/ 159 w 350"/>
                <a:gd name="T29" fmla="*/ 80 h 228"/>
                <a:gd name="T30" fmla="*/ 122 w 350"/>
                <a:gd name="T31" fmla="*/ 44 h 228"/>
                <a:gd name="T32" fmla="*/ 61 w 350"/>
                <a:gd name="T33" fmla="*/ 99 h 228"/>
                <a:gd name="T34" fmla="*/ 48 w 350"/>
                <a:gd name="T35" fmla="*/ 204 h 228"/>
                <a:gd name="T36" fmla="*/ 21 w 350"/>
                <a:gd name="T37" fmla="*/ 228 h 228"/>
                <a:gd name="T38" fmla="*/ 0 w 350"/>
                <a:gd name="T39" fmla="*/ 206 h 228"/>
                <a:gd name="T40" fmla="*/ 0 w 350"/>
                <a:gd name="T41" fmla="*/ 204 h 228"/>
                <a:gd name="T42" fmla="*/ 22 w 350"/>
                <a:gd name="T43" fmla="*/ 24 h 228"/>
                <a:gd name="T44" fmla="*/ 49 w 350"/>
                <a:gd name="T45" fmla="*/ 0 h 228"/>
                <a:gd name="T46" fmla="*/ 70 w 350"/>
                <a:gd name="T47" fmla="*/ 21 h 228"/>
                <a:gd name="T48" fmla="*/ 69 w 350"/>
                <a:gd name="T49" fmla="*/ 29 h 228"/>
                <a:gd name="T50" fmla="*/ 145 w 350"/>
                <a:gd name="T51" fmla="*/ 0 h 228"/>
                <a:gd name="T52" fmla="*/ 202 w 350"/>
                <a:gd name="T53" fmla="*/ 32 h 228"/>
                <a:gd name="T54" fmla="*/ 281 w 350"/>
                <a:gd name="T55" fmla="*/ 0 h 228"/>
                <a:gd name="T56" fmla="*/ 350 w 350"/>
                <a:gd name="T57" fmla="*/ 63 h 228"/>
                <a:gd name="T58" fmla="*/ 349 w 350"/>
                <a:gd name="T5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0" h="228">
                  <a:moveTo>
                    <a:pt x="349" y="77"/>
                  </a:moveTo>
                  <a:cubicBezTo>
                    <a:pt x="333" y="204"/>
                    <a:pt x="333" y="204"/>
                    <a:pt x="333" y="204"/>
                  </a:cubicBezTo>
                  <a:cubicBezTo>
                    <a:pt x="331" y="217"/>
                    <a:pt x="319" y="228"/>
                    <a:pt x="306" y="228"/>
                  </a:cubicBezTo>
                  <a:cubicBezTo>
                    <a:pt x="294" y="228"/>
                    <a:pt x="285" y="219"/>
                    <a:pt x="285" y="207"/>
                  </a:cubicBezTo>
                  <a:cubicBezTo>
                    <a:pt x="285" y="206"/>
                    <a:pt x="285" y="205"/>
                    <a:pt x="285" y="204"/>
                  </a:cubicBezTo>
                  <a:cubicBezTo>
                    <a:pt x="299" y="87"/>
                    <a:pt x="299" y="87"/>
                    <a:pt x="299" y="87"/>
                  </a:cubicBezTo>
                  <a:cubicBezTo>
                    <a:pt x="300" y="85"/>
                    <a:pt x="300" y="83"/>
                    <a:pt x="300" y="80"/>
                  </a:cubicBezTo>
                  <a:cubicBezTo>
                    <a:pt x="300" y="55"/>
                    <a:pt x="281" y="44"/>
                    <a:pt x="258" y="44"/>
                  </a:cubicBezTo>
                  <a:cubicBezTo>
                    <a:pt x="227" y="44"/>
                    <a:pt x="206" y="65"/>
                    <a:pt x="202" y="95"/>
                  </a:cubicBezTo>
                  <a:cubicBezTo>
                    <a:pt x="188" y="205"/>
                    <a:pt x="188" y="205"/>
                    <a:pt x="188" y="205"/>
                  </a:cubicBezTo>
                  <a:cubicBezTo>
                    <a:pt x="187" y="217"/>
                    <a:pt x="175" y="228"/>
                    <a:pt x="163" y="228"/>
                  </a:cubicBezTo>
                  <a:cubicBezTo>
                    <a:pt x="152" y="228"/>
                    <a:pt x="143" y="220"/>
                    <a:pt x="143" y="209"/>
                  </a:cubicBezTo>
                  <a:cubicBezTo>
                    <a:pt x="143" y="208"/>
                    <a:pt x="143" y="207"/>
                    <a:pt x="143" y="206"/>
                  </a:cubicBezTo>
                  <a:cubicBezTo>
                    <a:pt x="157" y="91"/>
                    <a:pt x="157" y="91"/>
                    <a:pt x="157" y="91"/>
                  </a:cubicBezTo>
                  <a:cubicBezTo>
                    <a:pt x="158" y="88"/>
                    <a:pt x="159" y="84"/>
                    <a:pt x="159" y="80"/>
                  </a:cubicBezTo>
                  <a:cubicBezTo>
                    <a:pt x="159" y="57"/>
                    <a:pt x="146" y="44"/>
                    <a:pt x="122" y="44"/>
                  </a:cubicBezTo>
                  <a:cubicBezTo>
                    <a:pt x="86" y="44"/>
                    <a:pt x="65" y="63"/>
                    <a:pt x="61" y="99"/>
                  </a:cubicBezTo>
                  <a:cubicBezTo>
                    <a:pt x="48" y="204"/>
                    <a:pt x="48" y="204"/>
                    <a:pt x="48" y="204"/>
                  </a:cubicBezTo>
                  <a:cubicBezTo>
                    <a:pt x="47" y="217"/>
                    <a:pt x="34" y="228"/>
                    <a:pt x="21" y="228"/>
                  </a:cubicBezTo>
                  <a:cubicBezTo>
                    <a:pt x="10" y="228"/>
                    <a:pt x="0" y="218"/>
                    <a:pt x="0" y="206"/>
                  </a:cubicBezTo>
                  <a:cubicBezTo>
                    <a:pt x="0" y="205"/>
                    <a:pt x="0" y="205"/>
                    <a:pt x="0" y="204"/>
                  </a:cubicBezTo>
                  <a:cubicBezTo>
                    <a:pt x="22" y="24"/>
                    <a:pt x="22" y="24"/>
                    <a:pt x="22" y="24"/>
                  </a:cubicBezTo>
                  <a:cubicBezTo>
                    <a:pt x="24" y="10"/>
                    <a:pt x="35" y="0"/>
                    <a:pt x="49" y="0"/>
                  </a:cubicBezTo>
                  <a:cubicBezTo>
                    <a:pt x="61" y="0"/>
                    <a:pt x="70" y="9"/>
                    <a:pt x="70" y="21"/>
                  </a:cubicBezTo>
                  <a:cubicBezTo>
                    <a:pt x="70" y="24"/>
                    <a:pt x="70" y="26"/>
                    <a:pt x="69" y="29"/>
                  </a:cubicBezTo>
                  <a:cubicBezTo>
                    <a:pt x="88" y="10"/>
                    <a:pt x="118" y="0"/>
                    <a:pt x="145" y="0"/>
                  </a:cubicBezTo>
                  <a:cubicBezTo>
                    <a:pt x="169" y="0"/>
                    <a:pt x="192" y="8"/>
                    <a:pt x="202" y="32"/>
                  </a:cubicBezTo>
                  <a:cubicBezTo>
                    <a:pt x="220" y="10"/>
                    <a:pt x="253" y="0"/>
                    <a:pt x="281" y="0"/>
                  </a:cubicBezTo>
                  <a:cubicBezTo>
                    <a:pt x="322" y="0"/>
                    <a:pt x="350" y="20"/>
                    <a:pt x="350" y="63"/>
                  </a:cubicBezTo>
                  <a:cubicBezTo>
                    <a:pt x="350" y="68"/>
                    <a:pt x="349" y="72"/>
                    <a:pt x="349"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8" name="Freeform 81"/>
            <p:cNvSpPr>
              <a:spLocks/>
            </p:cNvSpPr>
            <p:nvPr userDrawn="1"/>
          </p:nvSpPr>
          <p:spPr bwMode="auto">
            <a:xfrm>
              <a:off x="3371" y="5369"/>
              <a:ext cx="499" cy="884"/>
            </a:xfrm>
            <a:custGeom>
              <a:avLst/>
              <a:gdLst>
                <a:gd name="T0" fmla="*/ 211 w 211"/>
                <a:gd name="T1" fmla="*/ 223 h 374"/>
                <a:gd name="T2" fmla="*/ 195 w 211"/>
                <a:gd name="T3" fmla="*/ 350 h 374"/>
                <a:gd name="T4" fmla="*/ 168 w 211"/>
                <a:gd name="T5" fmla="*/ 374 h 374"/>
                <a:gd name="T6" fmla="*/ 147 w 211"/>
                <a:gd name="T7" fmla="*/ 353 h 374"/>
                <a:gd name="T8" fmla="*/ 161 w 211"/>
                <a:gd name="T9" fmla="*/ 237 h 374"/>
                <a:gd name="T10" fmla="*/ 162 w 211"/>
                <a:gd name="T11" fmla="*/ 228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1 w 211"/>
                <a:gd name="T23" fmla="*/ 25 h 374"/>
                <a:gd name="T24" fmla="*/ 67 w 211"/>
                <a:gd name="T25" fmla="*/ 0 h 374"/>
                <a:gd name="T26" fmla="*/ 89 w 211"/>
                <a:gd name="T27" fmla="*/ 22 h 374"/>
                <a:gd name="T28" fmla="*/ 70 w 211"/>
                <a:gd name="T29" fmla="*/ 173 h 374"/>
                <a:gd name="T30" fmla="*/ 145 w 211"/>
                <a:gd name="T31" fmla="*/ 146 h 374"/>
                <a:gd name="T32" fmla="*/ 211 w 211"/>
                <a:gd name="T33" fmla="*/ 208 h 374"/>
                <a:gd name="T34" fmla="*/ 211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1" y="223"/>
                  </a:moveTo>
                  <a:cubicBezTo>
                    <a:pt x="195" y="350"/>
                    <a:pt x="195" y="350"/>
                    <a:pt x="195" y="350"/>
                  </a:cubicBezTo>
                  <a:cubicBezTo>
                    <a:pt x="194" y="363"/>
                    <a:pt x="181" y="374"/>
                    <a:pt x="168" y="374"/>
                  </a:cubicBezTo>
                  <a:cubicBezTo>
                    <a:pt x="156" y="374"/>
                    <a:pt x="147" y="365"/>
                    <a:pt x="147" y="353"/>
                  </a:cubicBezTo>
                  <a:cubicBezTo>
                    <a:pt x="147" y="352"/>
                    <a:pt x="147" y="351"/>
                    <a:pt x="161" y="237"/>
                  </a:cubicBezTo>
                  <a:cubicBezTo>
                    <a:pt x="161" y="234"/>
                    <a:pt x="162" y="231"/>
                    <a:pt x="162" y="228"/>
                  </a:cubicBezTo>
                  <a:cubicBezTo>
                    <a:pt x="162"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1" y="25"/>
                  </a:cubicBezTo>
                  <a:cubicBezTo>
                    <a:pt x="43" y="11"/>
                    <a:pt x="54" y="0"/>
                    <a:pt x="67" y="0"/>
                  </a:cubicBezTo>
                  <a:cubicBezTo>
                    <a:pt x="80" y="0"/>
                    <a:pt x="89" y="9"/>
                    <a:pt x="89" y="22"/>
                  </a:cubicBezTo>
                  <a:cubicBezTo>
                    <a:pt x="89" y="22"/>
                    <a:pt x="88" y="24"/>
                    <a:pt x="70" y="173"/>
                  </a:cubicBezTo>
                  <a:cubicBezTo>
                    <a:pt x="91" y="155"/>
                    <a:pt x="118" y="146"/>
                    <a:pt x="145" y="146"/>
                  </a:cubicBezTo>
                  <a:cubicBezTo>
                    <a:pt x="185" y="146"/>
                    <a:pt x="211" y="167"/>
                    <a:pt x="211" y="208"/>
                  </a:cubicBezTo>
                  <a:cubicBezTo>
                    <a:pt x="211" y="213"/>
                    <a:pt x="211" y="218"/>
                    <a:pt x="211"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9" name="Freeform 82"/>
            <p:cNvSpPr>
              <a:spLocks noEditPoints="1"/>
            </p:cNvSpPr>
            <p:nvPr userDrawn="1"/>
          </p:nvSpPr>
          <p:spPr bwMode="auto">
            <a:xfrm>
              <a:off x="3936" y="5712"/>
              <a:ext cx="522" cy="543"/>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0" name="Freeform 83"/>
            <p:cNvSpPr>
              <a:spLocks/>
            </p:cNvSpPr>
            <p:nvPr userDrawn="1"/>
          </p:nvSpPr>
          <p:spPr bwMode="auto">
            <a:xfrm>
              <a:off x="4524" y="5369"/>
              <a:ext cx="209"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2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2"/>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1" name="Freeform 84"/>
            <p:cNvSpPr>
              <a:spLocks noEditPoints="1"/>
            </p:cNvSpPr>
            <p:nvPr userDrawn="1"/>
          </p:nvSpPr>
          <p:spPr bwMode="auto">
            <a:xfrm>
              <a:off x="4754" y="5716"/>
              <a:ext cx="499" cy="537"/>
            </a:xfrm>
            <a:custGeom>
              <a:avLst/>
              <a:gdLst>
                <a:gd name="T0" fmla="*/ 210 w 211"/>
                <a:gd name="T1" fmla="*/ 70 h 227"/>
                <a:gd name="T2" fmla="*/ 194 w 211"/>
                <a:gd name="T3" fmla="*/ 203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5 h 227"/>
                <a:gd name="T42" fmla="*/ 150 w 211"/>
                <a:gd name="T43" fmla="*/ 166 h 227"/>
                <a:gd name="T44" fmla="*/ 156 w 211"/>
                <a:gd name="T45" fmla="*/ 116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3"/>
                    <a:pt x="194" y="203"/>
                    <a:pt x="194" y="203"/>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5"/>
                    <a:pt x="86" y="185"/>
                  </a:cubicBezTo>
                  <a:cubicBezTo>
                    <a:pt x="109" y="185"/>
                    <a:pt x="131" y="177"/>
                    <a:pt x="150" y="166"/>
                  </a:cubicBezTo>
                  <a:cubicBezTo>
                    <a:pt x="156" y="116"/>
                    <a:pt x="156" y="116"/>
                    <a:pt x="156" y="116"/>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2" name="Freeform 85"/>
            <p:cNvSpPr>
              <a:spLocks/>
            </p:cNvSpPr>
            <p:nvPr userDrawn="1"/>
          </p:nvSpPr>
          <p:spPr bwMode="auto">
            <a:xfrm>
              <a:off x="5560" y="5369"/>
              <a:ext cx="208"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2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7" y="362"/>
                    <a:pt x="34" y="374"/>
                    <a:pt x="21" y="374"/>
                  </a:cubicBezTo>
                  <a:cubicBezTo>
                    <a:pt x="10" y="374"/>
                    <a:pt x="0" y="365"/>
                    <a:pt x="0" y="353"/>
                  </a:cubicBezTo>
                  <a:cubicBezTo>
                    <a:pt x="0" y="352"/>
                    <a:pt x="0" y="351"/>
                    <a:pt x="40" y="25"/>
                  </a:cubicBezTo>
                  <a:cubicBezTo>
                    <a:pt x="42" y="11"/>
                    <a:pt x="53" y="0"/>
                    <a:pt x="67" y="0"/>
                  </a:cubicBezTo>
                  <a:cubicBezTo>
                    <a:pt x="79" y="0"/>
                    <a:pt x="88" y="9"/>
                    <a:pt x="88" y="22"/>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3" name="Freeform 86"/>
            <p:cNvSpPr>
              <a:spLocks noEditPoints="1"/>
            </p:cNvSpPr>
            <p:nvPr userDrawn="1"/>
          </p:nvSpPr>
          <p:spPr bwMode="auto">
            <a:xfrm>
              <a:off x="5813" y="5468"/>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8 w 89"/>
                <a:gd name="T15" fmla="*/ 62 h 332"/>
                <a:gd name="T16" fmla="*/ 27 w 89"/>
                <a:gd name="T17" fmla="*/ 31 h 332"/>
                <a:gd name="T18" fmla="*/ 58 w 89"/>
                <a:gd name="T19" fmla="*/ 0 h 332"/>
                <a:gd name="T20" fmla="*/ 89 w 89"/>
                <a:gd name="T21" fmla="*/ 31 h 332"/>
                <a:gd name="T22" fmla="*/ 58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3"/>
                    <a:pt x="0" y="310"/>
                  </a:cubicBezTo>
                  <a:cubicBezTo>
                    <a:pt x="0" y="309"/>
                    <a:pt x="0" y="308"/>
                    <a:pt x="22" y="128"/>
                  </a:cubicBezTo>
                  <a:cubicBezTo>
                    <a:pt x="24" y="115"/>
                    <a:pt x="36" y="104"/>
                    <a:pt x="49" y="104"/>
                  </a:cubicBezTo>
                  <a:cubicBezTo>
                    <a:pt x="61" y="104"/>
                    <a:pt x="71" y="113"/>
                    <a:pt x="71" y="125"/>
                  </a:cubicBezTo>
                  <a:cubicBezTo>
                    <a:pt x="71" y="126"/>
                    <a:pt x="71" y="127"/>
                    <a:pt x="48" y="307"/>
                  </a:cubicBezTo>
                  <a:close/>
                  <a:moveTo>
                    <a:pt x="58" y="62"/>
                  </a:moveTo>
                  <a:cubicBezTo>
                    <a:pt x="41" y="62"/>
                    <a:pt x="27" y="48"/>
                    <a:pt x="27" y="31"/>
                  </a:cubicBezTo>
                  <a:cubicBezTo>
                    <a:pt x="27" y="13"/>
                    <a:pt x="41" y="0"/>
                    <a:pt x="58" y="0"/>
                  </a:cubicBezTo>
                  <a:cubicBezTo>
                    <a:pt x="75" y="0"/>
                    <a:pt x="89" y="13"/>
                    <a:pt x="89" y="31"/>
                  </a:cubicBezTo>
                  <a:cubicBezTo>
                    <a:pt x="89" y="48"/>
                    <a:pt x="75" y="62"/>
                    <a:pt x="58"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4" name="Freeform 87"/>
            <p:cNvSpPr>
              <a:spLocks/>
            </p:cNvSpPr>
            <p:nvPr userDrawn="1"/>
          </p:nvSpPr>
          <p:spPr bwMode="auto">
            <a:xfrm>
              <a:off x="6068" y="5709"/>
              <a:ext cx="438" cy="544"/>
            </a:xfrm>
            <a:custGeom>
              <a:avLst/>
              <a:gdLst>
                <a:gd name="T0" fmla="*/ 182 w 185"/>
                <a:gd name="T1" fmla="*/ 31 h 230"/>
                <a:gd name="T2" fmla="*/ 85 w 185"/>
                <a:gd name="T3" fmla="*/ 215 h 230"/>
                <a:gd name="T4" fmla="*/ 61 w 185"/>
                <a:gd name="T5" fmla="*/ 230 h 230"/>
                <a:gd name="T6" fmla="*/ 41 w 185"/>
                <a:gd name="T7" fmla="*/ 215 h 230"/>
                <a:gd name="T8" fmla="*/ 0 w 185"/>
                <a:gd name="T9" fmla="*/ 31 h 230"/>
                <a:gd name="T10" fmla="*/ 0 w 185"/>
                <a:gd name="T11" fmla="*/ 26 h 230"/>
                <a:gd name="T12" fmla="*/ 24 w 185"/>
                <a:gd name="T13" fmla="*/ 0 h 230"/>
                <a:gd name="T14" fmla="*/ 43 w 185"/>
                <a:gd name="T15" fmla="*/ 14 h 230"/>
                <a:gd name="T16" fmla="*/ 73 w 185"/>
                <a:gd name="T17" fmla="*/ 144 h 230"/>
                <a:gd name="T18" fmla="*/ 141 w 185"/>
                <a:gd name="T19" fmla="*/ 14 h 230"/>
                <a:gd name="T20" fmla="*/ 164 w 185"/>
                <a:gd name="T21" fmla="*/ 0 h 230"/>
                <a:gd name="T22" fmla="*/ 185 w 185"/>
                <a:gd name="T23" fmla="*/ 20 h 230"/>
                <a:gd name="T24" fmla="*/ 182 w 185"/>
                <a:gd name="T25" fmla="*/ 3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30">
                  <a:moveTo>
                    <a:pt x="182" y="31"/>
                  </a:moveTo>
                  <a:cubicBezTo>
                    <a:pt x="85" y="215"/>
                    <a:pt x="85" y="215"/>
                    <a:pt x="85" y="215"/>
                  </a:cubicBezTo>
                  <a:cubicBezTo>
                    <a:pt x="80" y="224"/>
                    <a:pt x="71" y="230"/>
                    <a:pt x="61" y="230"/>
                  </a:cubicBezTo>
                  <a:cubicBezTo>
                    <a:pt x="52" y="230"/>
                    <a:pt x="43" y="225"/>
                    <a:pt x="41" y="215"/>
                  </a:cubicBezTo>
                  <a:cubicBezTo>
                    <a:pt x="0" y="31"/>
                    <a:pt x="0" y="31"/>
                    <a:pt x="0" y="31"/>
                  </a:cubicBezTo>
                  <a:cubicBezTo>
                    <a:pt x="0" y="30"/>
                    <a:pt x="0" y="28"/>
                    <a:pt x="0" y="26"/>
                  </a:cubicBezTo>
                  <a:cubicBezTo>
                    <a:pt x="0" y="12"/>
                    <a:pt x="9" y="0"/>
                    <a:pt x="24" y="0"/>
                  </a:cubicBezTo>
                  <a:cubicBezTo>
                    <a:pt x="33" y="0"/>
                    <a:pt x="41" y="5"/>
                    <a:pt x="43" y="14"/>
                  </a:cubicBezTo>
                  <a:cubicBezTo>
                    <a:pt x="73" y="144"/>
                    <a:pt x="73" y="144"/>
                    <a:pt x="73" y="144"/>
                  </a:cubicBezTo>
                  <a:cubicBezTo>
                    <a:pt x="141" y="14"/>
                    <a:pt x="141" y="14"/>
                    <a:pt x="141" y="14"/>
                  </a:cubicBezTo>
                  <a:cubicBezTo>
                    <a:pt x="146" y="6"/>
                    <a:pt x="154" y="0"/>
                    <a:pt x="164" y="0"/>
                  </a:cubicBezTo>
                  <a:cubicBezTo>
                    <a:pt x="176" y="0"/>
                    <a:pt x="185" y="8"/>
                    <a:pt x="185" y="20"/>
                  </a:cubicBezTo>
                  <a:cubicBezTo>
                    <a:pt x="185" y="24"/>
                    <a:pt x="183" y="27"/>
                    <a:pt x="18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5" name="Freeform 88"/>
            <p:cNvSpPr>
              <a:spLocks noEditPoints="1"/>
            </p:cNvSpPr>
            <p:nvPr userDrawn="1"/>
          </p:nvSpPr>
          <p:spPr bwMode="auto">
            <a:xfrm>
              <a:off x="6506" y="5712"/>
              <a:ext cx="522" cy="543"/>
            </a:xfrm>
            <a:custGeom>
              <a:avLst/>
              <a:gdLst>
                <a:gd name="T0" fmla="*/ 192 w 221"/>
                <a:gd name="T1" fmla="*/ 124 h 230"/>
                <a:gd name="T2" fmla="*/ 48 w 221"/>
                <a:gd name="T3" fmla="*/ 124 h 230"/>
                <a:gd name="T4" fmla="*/ 48 w 221"/>
                <a:gd name="T5" fmla="*/ 132 h 230"/>
                <a:gd name="T6" fmla="*/ 114 w 221"/>
                <a:gd name="T7" fmla="*/ 191 h 230"/>
                <a:gd name="T8" fmla="*/ 174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9" y="191"/>
                    <a:pt x="155" y="181"/>
                    <a:pt x="174" y="167"/>
                  </a:cubicBezTo>
                  <a:cubicBezTo>
                    <a:pt x="178" y="164"/>
                    <a:pt x="182" y="162"/>
                    <a:pt x="187" y="162"/>
                  </a:cubicBezTo>
                  <a:cubicBezTo>
                    <a:pt x="198" y="162"/>
                    <a:pt x="206" y="169"/>
                    <a:pt x="206" y="180"/>
                  </a:cubicBezTo>
                  <a:cubicBezTo>
                    <a:pt x="206" y="188"/>
                    <a:pt x="203" y="194"/>
                    <a:pt x="197" y="199"/>
                  </a:cubicBezTo>
                  <a:cubicBezTo>
                    <a:pt x="169" y="222"/>
                    <a:pt x="140"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7"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6" name="Freeform 89"/>
            <p:cNvSpPr>
              <a:spLocks/>
            </p:cNvSpPr>
            <p:nvPr userDrawn="1"/>
          </p:nvSpPr>
          <p:spPr bwMode="auto">
            <a:xfrm>
              <a:off x="7071" y="5506"/>
              <a:ext cx="359" cy="738"/>
            </a:xfrm>
            <a:custGeom>
              <a:avLst/>
              <a:gdLst>
                <a:gd name="T0" fmla="*/ 151 w 152"/>
                <a:gd name="T1" fmla="*/ 119 h 312"/>
                <a:gd name="T2" fmla="*/ 128 w 152"/>
                <a:gd name="T3" fmla="*/ 140 h 312"/>
                <a:gd name="T4" fmla="*/ 92 w 152"/>
                <a:gd name="T5" fmla="*/ 140 h 312"/>
                <a:gd name="T6" fmla="*/ 82 w 152"/>
                <a:gd name="T7" fmla="*/ 222 h 312"/>
                <a:gd name="T8" fmla="*/ 82 w 152"/>
                <a:gd name="T9" fmla="*/ 234 h 312"/>
                <a:gd name="T10" fmla="*/ 110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9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7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40" y="140"/>
                    <a:pt x="128" y="140"/>
                  </a:cubicBezTo>
                  <a:cubicBezTo>
                    <a:pt x="92" y="140"/>
                    <a:pt x="92" y="140"/>
                    <a:pt x="92" y="140"/>
                  </a:cubicBezTo>
                  <a:cubicBezTo>
                    <a:pt x="82" y="222"/>
                    <a:pt x="82" y="222"/>
                    <a:pt x="82" y="222"/>
                  </a:cubicBezTo>
                  <a:cubicBezTo>
                    <a:pt x="82" y="226"/>
                    <a:pt x="82" y="230"/>
                    <a:pt x="82" y="234"/>
                  </a:cubicBezTo>
                  <a:cubicBezTo>
                    <a:pt x="82" y="253"/>
                    <a:pt x="89" y="269"/>
                    <a:pt x="110" y="269"/>
                  </a:cubicBezTo>
                  <a:cubicBezTo>
                    <a:pt x="118" y="269"/>
                    <a:pt x="118" y="269"/>
                    <a:pt x="118" y="269"/>
                  </a:cubicBezTo>
                  <a:cubicBezTo>
                    <a:pt x="129" y="269"/>
                    <a:pt x="137" y="277"/>
                    <a:pt x="137" y="288"/>
                  </a:cubicBezTo>
                  <a:cubicBezTo>
                    <a:pt x="137" y="309"/>
                    <a:pt x="113" y="312"/>
                    <a:pt x="97" y="312"/>
                  </a:cubicBezTo>
                  <a:cubicBezTo>
                    <a:pt x="59" y="312"/>
                    <a:pt x="32" y="290"/>
                    <a:pt x="32" y="250"/>
                  </a:cubicBezTo>
                  <a:cubicBezTo>
                    <a:pt x="32" y="244"/>
                    <a:pt x="32" y="236"/>
                    <a:pt x="33" y="231"/>
                  </a:cubicBezTo>
                  <a:cubicBezTo>
                    <a:pt x="44" y="140"/>
                    <a:pt x="44" y="140"/>
                    <a:pt x="44" y="140"/>
                  </a:cubicBezTo>
                  <a:cubicBezTo>
                    <a:pt x="19" y="140"/>
                    <a:pt x="19" y="140"/>
                    <a:pt x="19" y="140"/>
                  </a:cubicBezTo>
                  <a:cubicBezTo>
                    <a:pt x="8" y="140"/>
                    <a:pt x="0" y="131"/>
                    <a:pt x="0" y="122"/>
                  </a:cubicBezTo>
                  <a:cubicBezTo>
                    <a:pt x="0" y="121"/>
                    <a:pt x="0" y="120"/>
                    <a:pt x="0" y="119"/>
                  </a:cubicBezTo>
                  <a:cubicBezTo>
                    <a:pt x="4" y="94"/>
                    <a:pt x="31" y="98"/>
                    <a:pt x="49" y="98"/>
                  </a:cubicBezTo>
                  <a:cubicBezTo>
                    <a:pt x="58" y="24"/>
                    <a:pt x="58" y="24"/>
                    <a:pt x="58" y="24"/>
                  </a:cubicBezTo>
                  <a:cubicBezTo>
                    <a:pt x="60" y="10"/>
                    <a:pt x="73" y="0"/>
                    <a:pt x="86" y="0"/>
                  </a:cubicBezTo>
                  <a:cubicBezTo>
                    <a:pt x="97" y="0"/>
                    <a:pt x="107" y="8"/>
                    <a:pt x="107" y="20"/>
                  </a:cubicBezTo>
                  <a:cubicBezTo>
                    <a:pt x="107" y="21"/>
                    <a:pt x="107" y="23"/>
                    <a:pt x="107"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7" name="Oval 90"/>
            <p:cNvSpPr>
              <a:spLocks noChangeArrowheads="1"/>
            </p:cNvSpPr>
            <p:nvPr userDrawn="1"/>
          </p:nvSpPr>
          <p:spPr bwMode="auto">
            <a:xfrm>
              <a:off x="7473" y="6099"/>
              <a:ext cx="149" cy="1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70476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sida 3">
    <p:spTree>
      <p:nvGrpSpPr>
        <p:cNvPr id="1" name=""/>
        <p:cNvGrpSpPr/>
        <p:nvPr/>
      </p:nvGrpSpPr>
      <p:grpSpPr>
        <a:xfrm>
          <a:off x="0" y="0"/>
          <a:ext cx="0" cy="0"/>
          <a:chOff x="0" y="0"/>
          <a:chExt cx="0" cy="0"/>
        </a:xfrm>
      </p:grpSpPr>
      <p:sp>
        <p:nvSpPr>
          <p:cNvPr id="94" name="Platshållare för text 7"/>
          <p:cNvSpPr>
            <a:spLocks noGrp="1"/>
          </p:cNvSpPr>
          <p:nvPr userDrawn="1">
            <p:ph type="body" sz="quarter" idx="13" hasCustomPrompt="1"/>
          </p:nvPr>
        </p:nvSpPr>
        <p:spPr>
          <a:xfrm>
            <a:off x="6239688" y="2416097"/>
            <a:ext cx="5582424" cy="1181879"/>
          </a:xfrm>
          <a:prstGeom prst="rect">
            <a:avLst/>
          </a:prstGeom>
        </p:spPr>
        <p:txBody>
          <a:bodyPr lIns="0" anchor="b">
            <a:noAutofit/>
          </a:bodyPr>
          <a:lstStyle>
            <a:lvl1pPr marL="0" indent="0" algn="l">
              <a:buNone/>
              <a:tabLst>
                <a:tab pos="895328" algn="l"/>
              </a:tabLst>
              <a:defRPr sz="4400" b="1" baseline="0">
                <a:solidFill>
                  <a:schemeClr val="accent1"/>
                </a:solidFill>
              </a:defRPr>
            </a:lvl1pPr>
          </a:lstStyle>
          <a:p>
            <a:pPr lvl="0"/>
            <a:r>
              <a:rPr lang="sv-SE" dirty="0"/>
              <a:t>Rubrik</a:t>
            </a:r>
          </a:p>
        </p:txBody>
      </p:sp>
      <p:sp>
        <p:nvSpPr>
          <p:cNvPr id="95" name="Platshållare för text 13"/>
          <p:cNvSpPr>
            <a:spLocks noGrp="1"/>
          </p:cNvSpPr>
          <p:nvPr userDrawn="1">
            <p:ph type="body" sz="quarter" idx="14" hasCustomPrompt="1"/>
          </p:nvPr>
        </p:nvSpPr>
        <p:spPr>
          <a:xfrm>
            <a:off x="6240463" y="3597974"/>
            <a:ext cx="5581651" cy="869139"/>
          </a:xfrm>
          <a:prstGeom prst="rect">
            <a:avLst/>
          </a:prstGeom>
        </p:spPr>
        <p:txBody>
          <a:bodyPr lIns="0" tIns="0" rIns="0">
            <a:noAutofit/>
          </a:bodyPr>
          <a:lstStyle>
            <a:lvl1pPr marL="0" indent="0" algn="l">
              <a:buNone/>
              <a:defRPr sz="3000" u="none">
                <a:solidFill>
                  <a:schemeClr val="tx1"/>
                </a:solidFill>
              </a:defRPr>
            </a:lvl1pPr>
            <a:lvl2pPr>
              <a:defRPr u="sng"/>
            </a:lvl2pPr>
            <a:lvl3pPr>
              <a:defRPr u="sng"/>
            </a:lvl3pPr>
            <a:lvl4pPr>
              <a:defRPr u="sng"/>
            </a:lvl4pPr>
            <a:lvl5pPr>
              <a:defRPr u="sng"/>
            </a:lvl5pPr>
          </a:lstStyle>
          <a:p>
            <a:pPr lvl="0"/>
            <a:r>
              <a:rPr lang="sv-SE" dirty="0"/>
              <a:t>Underrubrik</a:t>
            </a:r>
          </a:p>
        </p:txBody>
      </p:sp>
      <p:sp>
        <p:nvSpPr>
          <p:cNvPr id="96" name="Platshållare för text 13"/>
          <p:cNvSpPr>
            <a:spLocks noGrp="1"/>
          </p:cNvSpPr>
          <p:nvPr userDrawn="1">
            <p:ph type="body" sz="quarter" idx="18" hasCustomPrompt="1"/>
          </p:nvPr>
        </p:nvSpPr>
        <p:spPr>
          <a:xfrm>
            <a:off x="6240463" y="4467114"/>
            <a:ext cx="5581651" cy="292231"/>
          </a:xfrm>
          <a:prstGeom prst="rect">
            <a:avLst/>
          </a:prstGeom>
        </p:spPr>
        <p:txBody>
          <a:bodyPr lIns="0" tIns="0" rIns="0">
            <a:noAutofit/>
          </a:bodyPr>
          <a:lstStyle>
            <a:lvl1pPr marL="0" indent="0" algn="l">
              <a:buNone/>
              <a:defRPr sz="2000" u="none" baseline="0">
                <a:solidFill>
                  <a:schemeClr val="tx1"/>
                </a:solidFill>
              </a:defRPr>
            </a:lvl1pPr>
            <a:lvl2pPr>
              <a:defRPr u="sng"/>
            </a:lvl2pPr>
            <a:lvl3pPr>
              <a:defRPr u="sng"/>
            </a:lvl3pPr>
            <a:lvl4pPr>
              <a:defRPr u="sng"/>
            </a:lvl4pPr>
            <a:lvl5pPr>
              <a:defRPr u="sng"/>
            </a:lvl5pPr>
          </a:lstStyle>
          <a:p>
            <a:pPr lvl="0"/>
            <a:r>
              <a:rPr lang="sv-SE" dirty="0"/>
              <a:t>Underrubrik 2</a:t>
            </a:r>
          </a:p>
        </p:txBody>
      </p:sp>
      <p:sp>
        <p:nvSpPr>
          <p:cNvPr id="97" name="Date Placeholder 3"/>
          <p:cNvSpPr>
            <a:spLocks noGrp="1"/>
          </p:cNvSpPr>
          <p:nvPr userDrawn="1">
            <p:ph type="dt" sz="half" idx="19"/>
          </p:nvPr>
        </p:nvSpPr>
        <p:spPr>
          <a:xfrm>
            <a:off x="6239688" y="4759345"/>
            <a:ext cx="2743200" cy="365125"/>
          </a:xfrm>
          <a:prstGeom prst="rect">
            <a:avLst/>
          </a:prstGeom>
        </p:spPr>
        <p:txBody>
          <a:bodyPr lIns="0" tIns="0" rIns="0"/>
          <a:lstStyle>
            <a:lvl1pPr>
              <a:defRPr sz="2000">
                <a:solidFill>
                  <a:schemeClr val="tx1"/>
                </a:solidFill>
              </a:defRPr>
            </a:lvl1pPr>
          </a:lstStyle>
          <a:p>
            <a:endParaRPr lang="sv-SE" dirty="0"/>
          </a:p>
        </p:txBody>
      </p:sp>
      <p:grpSp>
        <p:nvGrpSpPr>
          <p:cNvPr id="6" name="Grupp 5"/>
          <p:cNvGrpSpPr/>
          <p:nvPr userDrawn="1"/>
        </p:nvGrpSpPr>
        <p:grpSpPr>
          <a:xfrm>
            <a:off x="3145013" y="446582"/>
            <a:ext cx="2674673" cy="2614503"/>
            <a:chOff x="3145012" y="446580"/>
            <a:chExt cx="2674673" cy="2614503"/>
          </a:xfrm>
        </p:grpSpPr>
        <p:sp>
          <p:nvSpPr>
            <p:cNvPr id="11" name="Freeform 5"/>
            <p:cNvSpPr>
              <a:spLocks/>
            </p:cNvSpPr>
            <p:nvPr userDrawn="1"/>
          </p:nvSpPr>
          <p:spPr bwMode="auto">
            <a:xfrm>
              <a:off x="3145012" y="446580"/>
              <a:ext cx="2674673" cy="2614503"/>
            </a:xfrm>
            <a:custGeom>
              <a:avLst/>
              <a:gdLst>
                <a:gd name="T0" fmla="*/ 845 w 994"/>
                <a:gd name="T1" fmla="*/ 137 h 972"/>
                <a:gd name="T2" fmla="*/ 499 w 994"/>
                <a:gd name="T3" fmla="*/ 0 h 972"/>
                <a:gd name="T4" fmla="*/ 480 w 994"/>
                <a:gd name="T5" fmla="*/ 0 h 972"/>
                <a:gd name="T6" fmla="*/ 1 w 994"/>
                <a:gd name="T7" fmla="*/ 967 h 972"/>
                <a:gd name="T8" fmla="*/ 3 w 994"/>
                <a:gd name="T9" fmla="*/ 972 h 972"/>
                <a:gd name="T10" fmla="*/ 499 w 994"/>
                <a:gd name="T11" fmla="*/ 972 h 972"/>
                <a:gd name="T12" fmla="*/ 845 w 994"/>
                <a:gd name="T13" fmla="*/ 835 h 972"/>
                <a:gd name="T14" fmla="*/ 994 w 994"/>
                <a:gd name="T15" fmla="*/ 486 h 972"/>
                <a:gd name="T16" fmla="*/ 845 w 994"/>
                <a:gd name="T17" fmla="*/ 137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72">
                  <a:moveTo>
                    <a:pt x="845" y="137"/>
                  </a:moveTo>
                  <a:cubicBezTo>
                    <a:pt x="758" y="55"/>
                    <a:pt x="660" y="5"/>
                    <a:pt x="499" y="0"/>
                  </a:cubicBezTo>
                  <a:cubicBezTo>
                    <a:pt x="499" y="0"/>
                    <a:pt x="492" y="0"/>
                    <a:pt x="480" y="0"/>
                  </a:cubicBezTo>
                  <a:cubicBezTo>
                    <a:pt x="480" y="0"/>
                    <a:pt x="2" y="966"/>
                    <a:pt x="1" y="967"/>
                  </a:cubicBezTo>
                  <a:cubicBezTo>
                    <a:pt x="0" y="970"/>
                    <a:pt x="1" y="972"/>
                    <a:pt x="3" y="972"/>
                  </a:cubicBezTo>
                  <a:cubicBezTo>
                    <a:pt x="3" y="972"/>
                    <a:pt x="498" y="972"/>
                    <a:pt x="499" y="972"/>
                  </a:cubicBezTo>
                  <a:cubicBezTo>
                    <a:pt x="660" y="967"/>
                    <a:pt x="758" y="917"/>
                    <a:pt x="845" y="835"/>
                  </a:cubicBezTo>
                  <a:cubicBezTo>
                    <a:pt x="937" y="749"/>
                    <a:pt x="994" y="626"/>
                    <a:pt x="994" y="486"/>
                  </a:cubicBezTo>
                  <a:cubicBezTo>
                    <a:pt x="994" y="346"/>
                    <a:pt x="937" y="223"/>
                    <a:pt x="845" y="137"/>
                  </a:cubicBezTo>
                </a:path>
              </a:pathLst>
            </a:custGeom>
            <a:solidFill>
              <a:schemeClr val="accent1">
                <a:alpha val="56000"/>
              </a:scheme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2" name="Freeform 6"/>
            <p:cNvSpPr>
              <a:spLocks/>
            </p:cNvSpPr>
            <p:nvPr userDrawn="1"/>
          </p:nvSpPr>
          <p:spPr bwMode="auto">
            <a:xfrm>
              <a:off x="4226915" y="1525077"/>
              <a:ext cx="225917" cy="331496"/>
            </a:xfrm>
            <a:custGeom>
              <a:avLst/>
              <a:gdLst>
                <a:gd name="T0" fmla="*/ 74 w 84"/>
                <a:gd name="T1" fmla="*/ 19 h 123"/>
                <a:gd name="T2" fmla="*/ 32 w 84"/>
                <a:gd name="T3" fmla="*/ 19 h 123"/>
                <a:gd name="T4" fmla="*/ 28 w 84"/>
                <a:gd name="T5" fmla="*/ 50 h 123"/>
                <a:gd name="T6" fmla="*/ 68 w 84"/>
                <a:gd name="T7" fmla="*/ 50 h 123"/>
                <a:gd name="T8" fmla="*/ 76 w 84"/>
                <a:gd name="T9" fmla="*/ 59 h 123"/>
                <a:gd name="T10" fmla="*/ 66 w 84"/>
                <a:gd name="T11" fmla="*/ 69 h 123"/>
                <a:gd name="T12" fmla="*/ 26 w 84"/>
                <a:gd name="T13" fmla="*/ 69 h 123"/>
                <a:gd name="T14" fmla="*/ 22 w 84"/>
                <a:gd name="T15" fmla="*/ 103 h 123"/>
                <a:gd name="T16" fmla="*/ 67 w 84"/>
                <a:gd name="T17" fmla="*/ 103 h 123"/>
                <a:gd name="T18" fmla="*/ 75 w 84"/>
                <a:gd name="T19" fmla="*/ 112 h 123"/>
                <a:gd name="T20" fmla="*/ 65 w 84"/>
                <a:gd name="T21" fmla="*/ 123 h 123"/>
                <a:gd name="T22" fmla="*/ 9 w 84"/>
                <a:gd name="T23" fmla="*/ 123 h 123"/>
                <a:gd name="T24" fmla="*/ 0 w 84"/>
                <a:gd name="T25" fmla="*/ 112 h 123"/>
                <a:gd name="T26" fmla="*/ 0 w 84"/>
                <a:gd name="T27" fmla="*/ 111 h 123"/>
                <a:gd name="T28" fmla="*/ 12 w 84"/>
                <a:gd name="T29" fmla="*/ 11 h 123"/>
                <a:gd name="T30" fmla="*/ 24 w 84"/>
                <a:gd name="T31" fmla="*/ 0 h 123"/>
                <a:gd name="T32" fmla="*/ 76 w 84"/>
                <a:gd name="T33" fmla="*/ 0 h 123"/>
                <a:gd name="T34" fmla="*/ 84 w 84"/>
                <a:gd name="T35" fmla="*/ 8 h 123"/>
                <a:gd name="T36" fmla="*/ 74 w 84"/>
                <a:gd name="T37" fmla="*/ 1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23">
                  <a:moveTo>
                    <a:pt x="74" y="19"/>
                  </a:moveTo>
                  <a:cubicBezTo>
                    <a:pt x="32" y="19"/>
                    <a:pt x="32" y="19"/>
                    <a:pt x="32" y="19"/>
                  </a:cubicBezTo>
                  <a:cubicBezTo>
                    <a:pt x="28" y="50"/>
                    <a:pt x="28" y="50"/>
                    <a:pt x="28" y="50"/>
                  </a:cubicBezTo>
                  <a:cubicBezTo>
                    <a:pt x="68" y="50"/>
                    <a:pt x="68" y="50"/>
                    <a:pt x="68" y="50"/>
                  </a:cubicBezTo>
                  <a:cubicBezTo>
                    <a:pt x="72" y="50"/>
                    <a:pt x="76" y="54"/>
                    <a:pt x="76" y="59"/>
                  </a:cubicBezTo>
                  <a:cubicBezTo>
                    <a:pt x="76" y="64"/>
                    <a:pt x="71" y="69"/>
                    <a:pt x="66" y="69"/>
                  </a:cubicBezTo>
                  <a:cubicBezTo>
                    <a:pt x="26" y="69"/>
                    <a:pt x="26" y="69"/>
                    <a:pt x="26" y="69"/>
                  </a:cubicBezTo>
                  <a:cubicBezTo>
                    <a:pt x="22" y="103"/>
                    <a:pt x="22" y="103"/>
                    <a:pt x="22" y="103"/>
                  </a:cubicBezTo>
                  <a:cubicBezTo>
                    <a:pt x="67" y="103"/>
                    <a:pt x="67" y="103"/>
                    <a:pt x="67" y="103"/>
                  </a:cubicBezTo>
                  <a:cubicBezTo>
                    <a:pt x="71" y="103"/>
                    <a:pt x="75" y="107"/>
                    <a:pt x="75" y="112"/>
                  </a:cubicBezTo>
                  <a:cubicBezTo>
                    <a:pt x="75" y="117"/>
                    <a:pt x="70" y="123"/>
                    <a:pt x="65" y="123"/>
                  </a:cubicBezTo>
                  <a:cubicBezTo>
                    <a:pt x="9" y="123"/>
                    <a:pt x="9" y="123"/>
                    <a:pt x="9" y="123"/>
                  </a:cubicBezTo>
                  <a:cubicBezTo>
                    <a:pt x="4" y="123"/>
                    <a:pt x="0" y="118"/>
                    <a:pt x="0" y="112"/>
                  </a:cubicBezTo>
                  <a:cubicBezTo>
                    <a:pt x="0" y="111"/>
                    <a:pt x="0" y="111"/>
                    <a:pt x="0" y="111"/>
                  </a:cubicBezTo>
                  <a:cubicBezTo>
                    <a:pt x="12" y="11"/>
                    <a:pt x="12" y="11"/>
                    <a:pt x="12" y="11"/>
                  </a:cubicBezTo>
                  <a:cubicBezTo>
                    <a:pt x="13" y="5"/>
                    <a:pt x="18" y="0"/>
                    <a:pt x="24" y="0"/>
                  </a:cubicBezTo>
                  <a:cubicBezTo>
                    <a:pt x="76" y="0"/>
                    <a:pt x="76" y="0"/>
                    <a:pt x="76" y="0"/>
                  </a:cubicBezTo>
                  <a:cubicBezTo>
                    <a:pt x="80" y="0"/>
                    <a:pt x="84" y="4"/>
                    <a:pt x="84" y="8"/>
                  </a:cubicBezTo>
                  <a:cubicBezTo>
                    <a:pt x="84" y="14"/>
                    <a:pt x="79" y="19"/>
                    <a:pt x="74"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3" name="Freeform 7"/>
            <p:cNvSpPr>
              <a:spLocks/>
            </p:cNvSpPr>
            <p:nvPr userDrawn="1"/>
          </p:nvSpPr>
          <p:spPr bwMode="auto">
            <a:xfrm>
              <a:off x="4452832" y="1573893"/>
              <a:ext cx="141908" cy="284950"/>
            </a:xfrm>
            <a:custGeom>
              <a:avLst/>
              <a:gdLst>
                <a:gd name="T0" fmla="*/ 53 w 53"/>
                <a:gd name="T1" fmla="*/ 43 h 106"/>
                <a:gd name="T2" fmla="*/ 43 w 53"/>
                <a:gd name="T3" fmla="*/ 51 h 106"/>
                <a:gd name="T4" fmla="*/ 34 w 53"/>
                <a:gd name="T5" fmla="*/ 51 h 106"/>
                <a:gd name="T6" fmla="*/ 31 w 53"/>
                <a:gd name="T7" fmla="*/ 75 h 106"/>
                <a:gd name="T8" fmla="*/ 31 w 53"/>
                <a:gd name="T9" fmla="*/ 78 h 106"/>
                <a:gd name="T10" fmla="*/ 38 w 53"/>
                <a:gd name="T11" fmla="*/ 87 h 106"/>
                <a:gd name="T12" fmla="*/ 40 w 53"/>
                <a:gd name="T13" fmla="*/ 87 h 106"/>
                <a:gd name="T14" fmla="*/ 49 w 53"/>
                <a:gd name="T15" fmla="*/ 96 h 106"/>
                <a:gd name="T16" fmla="*/ 34 w 53"/>
                <a:gd name="T17" fmla="*/ 106 h 106"/>
                <a:gd name="T18" fmla="*/ 11 w 53"/>
                <a:gd name="T19" fmla="*/ 84 h 106"/>
                <a:gd name="T20" fmla="*/ 11 w 53"/>
                <a:gd name="T21" fmla="*/ 77 h 106"/>
                <a:gd name="T22" fmla="*/ 14 w 53"/>
                <a:gd name="T23" fmla="*/ 51 h 106"/>
                <a:gd name="T24" fmla="*/ 8 w 53"/>
                <a:gd name="T25" fmla="*/ 51 h 106"/>
                <a:gd name="T26" fmla="*/ 0 w 53"/>
                <a:gd name="T27" fmla="*/ 43 h 106"/>
                <a:gd name="T28" fmla="*/ 0 w 53"/>
                <a:gd name="T29" fmla="*/ 42 h 106"/>
                <a:gd name="T30" fmla="*/ 16 w 53"/>
                <a:gd name="T31" fmla="*/ 34 h 106"/>
                <a:gd name="T32" fmla="*/ 16 w 53"/>
                <a:gd name="T33" fmla="*/ 34 h 106"/>
                <a:gd name="T34" fmla="*/ 19 w 53"/>
                <a:gd name="T35" fmla="*/ 10 h 106"/>
                <a:gd name="T36" fmla="*/ 30 w 53"/>
                <a:gd name="T37" fmla="*/ 0 h 106"/>
                <a:gd name="T38" fmla="*/ 39 w 53"/>
                <a:gd name="T39" fmla="*/ 9 h 106"/>
                <a:gd name="T40" fmla="*/ 39 w 53"/>
                <a:gd name="T41" fmla="*/ 11 h 106"/>
                <a:gd name="T42" fmla="*/ 36 w 53"/>
                <a:gd name="T43" fmla="*/ 34 h 106"/>
                <a:gd name="T44" fmla="*/ 45 w 53"/>
                <a:gd name="T45" fmla="*/ 34 h 106"/>
                <a:gd name="T46" fmla="*/ 53 w 53"/>
                <a:gd name="T47" fmla="*/ 42 h 106"/>
                <a:gd name="T48" fmla="*/ 53 w 53"/>
                <a:gd name="T49"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06">
                  <a:moveTo>
                    <a:pt x="53" y="43"/>
                  </a:moveTo>
                  <a:cubicBezTo>
                    <a:pt x="53" y="47"/>
                    <a:pt x="48" y="51"/>
                    <a:pt x="43" y="51"/>
                  </a:cubicBezTo>
                  <a:cubicBezTo>
                    <a:pt x="34" y="51"/>
                    <a:pt x="34" y="51"/>
                    <a:pt x="34" y="51"/>
                  </a:cubicBezTo>
                  <a:cubicBezTo>
                    <a:pt x="33" y="59"/>
                    <a:pt x="32" y="67"/>
                    <a:pt x="31" y="75"/>
                  </a:cubicBezTo>
                  <a:cubicBezTo>
                    <a:pt x="31" y="76"/>
                    <a:pt x="31" y="77"/>
                    <a:pt x="31" y="78"/>
                  </a:cubicBezTo>
                  <a:cubicBezTo>
                    <a:pt x="31" y="83"/>
                    <a:pt x="33" y="87"/>
                    <a:pt x="38" y="87"/>
                  </a:cubicBezTo>
                  <a:cubicBezTo>
                    <a:pt x="40" y="87"/>
                    <a:pt x="40" y="87"/>
                    <a:pt x="40" y="87"/>
                  </a:cubicBezTo>
                  <a:cubicBezTo>
                    <a:pt x="45" y="87"/>
                    <a:pt x="49" y="90"/>
                    <a:pt x="49" y="96"/>
                  </a:cubicBezTo>
                  <a:cubicBezTo>
                    <a:pt x="49" y="104"/>
                    <a:pt x="40" y="106"/>
                    <a:pt x="34" y="106"/>
                  </a:cubicBezTo>
                  <a:cubicBezTo>
                    <a:pt x="20" y="106"/>
                    <a:pt x="11" y="97"/>
                    <a:pt x="11" y="84"/>
                  </a:cubicBezTo>
                  <a:cubicBezTo>
                    <a:pt x="11" y="81"/>
                    <a:pt x="11" y="79"/>
                    <a:pt x="11" y="77"/>
                  </a:cubicBezTo>
                  <a:cubicBezTo>
                    <a:pt x="14" y="51"/>
                    <a:pt x="14" y="51"/>
                    <a:pt x="14" y="51"/>
                  </a:cubicBezTo>
                  <a:cubicBezTo>
                    <a:pt x="8" y="51"/>
                    <a:pt x="8" y="51"/>
                    <a:pt x="8" y="51"/>
                  </a:cubicBezTo>
                  <a:cubicBezTo>
                    <a:pt x="4" y="51"/>
                    <a:pt x="0" y="48"/>
                    <a:pt x="0" y="43"/>
                  </a:cubicBezTo>
                  <a:cubicBezTo>
                    <a:pt x="0" y="42"/>
                    <a:pt x="0" y="42"/>
                    <a:pt x="0" y="42"/>
                  </a:cubicBezTo>
                  <a:cubicBezTo>
                    <a:pt x="2" y="33"/>
                    <a:pt x="10" y="33"/>
                    <a:pt x="16" y="34"/>
                  </a:cubicBezTo>
                  <a:cubicBezTo>
                    <a:pt x="16" y="34"/>
                    <a:pt x="16" y="34"/>
                    <a:pt x="16" y="34"/>
                  </a:cubicBezTo>
                  <a:cubicBezTo>
                    <a:pt x="19" y="10"/>
                    <a:pt x="19" y="10"/>
                    <a:pt x="19" y="10"/>
                  </a:cubicBezTo>
                  <a:cubicBezTo>
                    <a:pt x="20" y="5"/>
                    <a:pt x="25" y="0"/>
                    <a:pt x="30" y="0"/>
                  </a:cubicBezTo>
                  <a:cubicBezTo>
                    <a:pt x="35" y="0"/>
                    <a:pt x="39" y="4"/>
                    <a:pt x="39" y="9"/>
                  </a:cubicBezTo>
                  <a:cubicBezTo>
                    <a:pt x="39" y="9"/>
                    <a:pt x="39" y="10"/>
                    <a:pt x="39" y="11"/>
                  </a:cubicBezTo>
                  <a:cubicBezTo>
                    <a:pt x="36" y="34"/>
                    <a:pt x="36" y="34"/>
                    <a:pt x="36" y="34"/>
                  </a:cubicBezTo>
                  <a:cubicBezTo>
                    <a:pt x="45" y="34"/>
                    <a:pt x="45" y="34"/>
                    <a:pt x="45" y="34"/>
                  </a:cubicBezTo>
                  <a:cubicBezTo>
                    <a:pt x="50" y="34"/>
                    <a:pt x="53" y="37"/>
                    <a:pt x="53" y="42"/>
                  </a:cubicBezTo>
                  <a:cubicBezTo>
                    <a:pt x="53" y="42"/>
                    <a:pt x="53" y="43"/>
                    <a:pt x="53"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 name="Freeform 8"/>
            <p:cNvSpPr>
              <a:spLocks/>
            </p:cNvSpPr>
            <p:nvPr userDrawn="1"/>
          </p:nvSpPr>
          <p:spPr bwMode="auto">
            <a:xfrm>
              <a:off x="4608362" y="1573893"/>
              <a:ext cx="143043" cy="284950"/>
            </a:xfrm>
            <a:custGeom>
              <a:avLst/>
              <a:gdLst>
                <a:gd name="T0" fmla="*/ 53 w 53"/>
                <a:gd name="T1" fmla="*/ 43 h 106"/>
                <a:gd name="T2" fmla="*/ 43 w 53"/>
                <a:gd name="T3" fmla="*/ 51 h 106"/>
                <a:gd name="T4" fmla="*/ 34 w 53"/>
                <a:gd name="T5" fmla="*/ 51 h 106"/>
                <a:gd name="T6" fmla="*/ 31 w 53"/>
                <a:gd name="T7" fmla="*/ 75 h 106"/>
                <a:gd name="T8" fmla="*/ 31 w 53"/>
                <a:gd name="T9" fmla="*/ 78 h 106"/>
                <a:gd name="T10" fmla="*/ 38 w 53"/>
                <a:gd name="T11" fmla="*/ 87 h 106"/>
                <a:gd name="T12" fmla="*/ 40 w 53"/>
                <a:gd name="T13" fmla="*/ 87 h 106"/>
                <a:gd name="T14" fmla="*/ 49 w 53"/>
                <a:gd name="T15" fmla="*/ 96 h 106"/>
                <a:gd name="T16" fmla="*/ 34 w 53"/>
                <a:gd name="T17" fmla="*/ 106 h 106"/>
                <a:gd name="T18" fmla="*/ 11 w 53"/>
                <a:gd name="T19" fmla="*/ 84 h 106"/>
                <a:gd name="T20" fmla="*/ 11 w 53"/>
                <a:gd name="T21" fmla="*/ 77 h 106"/>
                <a:gd name="T22" fmla="*/ 14 w 53"/>
                <a:gd name="T23" fmla="*/ 51 h 106"/>
                <a:gd name="T24" fmla="*/ 8 w 53"/>
                <a:gd name="T25" fmla="*/ 51 h 106"/>
                <a:gd name="T26" fmla="*/ 0 w 53"/>
                <a:gd name="T27" fmla="*/ 43 h 106"/>
                <a:gd name="T28" fmla="*/ 0 w 53"/>
                <a:gd name="T29" fmla="*/ 42 h 106"/>
                <a:gd name="T30" fmla="*/ 16 w 53"/>
                <a:gd name="T31" fmla="*/ 34 h 106"/>
                <a:gd name="T32" fmla="*/ 16 w 53"/>
                <a:gd name="T33" fmla="*/ 34 h 106"/>
                <a:gd name="T34" fmla="*/ 19 w 53"/>
                <a:gd name="T35" fmla="*/ 10 h 106"/>
                <a:gd name="T36" fmla="*/ 30 w 53"/>
                <a:gd name="T37" fmla="*/ 0 h 106"/>
                <a:gd name="T38" fmla="*/ 39 w 53"/>
                <a:gd name="T39" fmla="*/ 9 h 106"/>
                <a:gd name="T40" fmla="*/ 39 w 53"/>
                <a:gd name="T41" fmla="*/ 11 h 106"/>
                <a:gd name="T42" fmla="*/ 36 w 53"/>
                <a:gd name="T43" fmla="*/ 34 h 106"/>
                <a:gd name="T44" fmla="*/ 45 w 53"/>
                <a:gd name="T45" fmla="*/ 34 h 106"/>
                <a:gd name="T46" fmla="*/ 53 w 53"/>
                <a:gd name="T47" fmla="*/ 42 h 106"/>
                <a:gd name="T48" fmla="*/ 53 w 53"/>
                <a:gd name="T49"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06">
                  <a:moveTo>
                    <a:pt x="53" y="43"/>
                  </a:moveTo>
                  <a:cubicBezTo>
                    <a:pt x="53" y="47"/>
                    <a:pt x="48" y="51"/>
                    <a:pt x="43" y="51"/>
                  </a:cubicBezTo>
                  <a:cubicBezTo>
                    <a:pt x="34" y="51"/>
                    <a:pt x="34" y="51"/>
                    <a:pt x="34" y="51"/>
                  </a:cubicBezTo>
                  <a:cubicBezTo>
                    <a:pt x="33" y="59"/>
                    <a:pt x="32" y="67"/>
                    <a:pt x="31" y="75"/>
                  </a:cubicBezTo>
                  <a:cubicBezTo>
                    <a:pt x="31" y="76"/>
                    <a:pt x="31" y="77"/>
                    <a:pt x="31" y="78"/>
                  </a:cubicBezTo>
                  <a:cubicBezTo>
                    <a:pt x="31" y="83"/>
                    <a:pt x="33" y="87"/>
                    <a:pt x="38" y="87"/>
                  </a:cubicBezTo>
                  <a:cubicBezTo>
                    <a:pt x="40" y="87"/>
                    <a:pt x="40" y="87"/>
                    <a:pt x="40" y="87"/>
                  </a:cubicBezTo>
                  <a:cubicBezTo>
                    <a:pt x="45" y="87"/>
                    <a:pt x="49" y="90"/>
                    <a:pt x="49" y="96"/>
                  </a:cubicBezTo>
                  <a:cubicBezTo>
                    <a:pt x="49" y="104"/>
                    <a:pt x="40" y="106"/>
                    <a:pt x="34" y="106"/>
                  </a:cubicBezTo>
                  <a:cubicBezTo>
                    <a:pt x="20" y="106"/>
                    <a:pt x="11" y="97"/>
                    <a:pt x="11" y="84"/>
                  </a:cubicBezTo>
                  <a:cubicBezTo>
                    <a:pt x="11" y="81"/>
                    <a:pt x="11" y="79"/>
                    <a:pt x="11" y="77"/>
                  </a:cubicBezTo>
                  <a:cubicBezTo>
                    <a:pt x="14" y="51"/>
                    <a:pt x="14" y="51"/>
                    <a:pt x="14" y="51"/>
                  </a:cubicBezTo>
                  <a:cubicBezTo>
                    <a:pt x="8" y="51"/>
                    <a:pt x="8" y="51"/>
                    <a:pt x="8" y="51"/>
                  </a:cubicBezTo>
                  <a:cubicBezTo>
                    <a:pt x="4" y="51"/>
                    <a:pt x="0" y="48"/>
                    <a:pt x="0" y="43"/>
                  </a:cubicBezTo>
                  <a:cubicBezTo>
                    <a:pt x="0" y="42"/>
                    <a:pt x="0" y="42"/>
                    <a:pt x="0" y="42"/>
                  </a:cubicBezTo>
                  <a:cubicBezTo>
                    <a:pt x="2" y="33"/>
                    <a:pt x="10" y="33"/>
                    <a:pt x="16" y="34"/>
                  </a:cubicBezTo>
                  <a:cubicBezTo>
                    <a:pt x="16" y="34"/>
                    <a:pt x="16" y="34"/>
                    <a:pt x="16" y="34"/>
                  </a:cubicBezTo>
                  <a:cubicBezTo>
                    <a:pt x="19" y="10"/>
                    <a:pt x="19" y="10"/>
                    <a:pt x="19" y="10"/>
                  </a:cubicBezTo>
                  <a:cubicBezTo>
                    <a:pt x="20" y="5"/>
                    <a:pt x="25" y="0"/>
                    <a:pt x="30" y="0"/>
                  </a:cubicBezTo>
                  <a:cubicBezTo>
                    <a:pt x="35" y="0"/>
                    <a:pt x="39" y="4"/>
                    <a:pt x="39" y="9"/>
                  </a:cubicBezTo>
                  <a:cubicBezTo>
                    <a:pt x="39" y="9"/>
                    <a:pt x="39" y="10"/>
                    <a:pt x="39" y="11"/>
                  </a:cubicBezTo>
                  <a:cubicBezTo>
                    <a:pt x="36" y="34"/>
                    <a:pt x="36" y="34"/>
                    <a:pt x="36" y="34"/>
                  </a:cubicBezTo>
                  <a:cubicBezTo>
                    <a:pt x="45" y="34"/>
                    <a:pt x="45" y="34"/>
                    <a:pt x="45" y="34"/>
                  </a:cubicBezTo>
                  <a:cubicBezTo>
                    <a:pt x="50" y="34"/>
                    <a:pt x="53" y="37"/>
                    <a:pt x="53" y="42"/>
                  </a:cubicBezTo>
                  <a:cubicBezTo>
                    <a:pt x="53" y="42"/>
                    <a:pt x="53" y="43"/>
                    <a:pt x="53"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 name="Freeform 9"/>
            <p:cNvSpPr>
              <a:spLocks/>
            </p:cNvSpPr>
            <p:nvPr userDrawn="1"/>
          </p:nvSpPr>
          <p:spPr bwMode="auto">
            <a:xfrm>
              <a:off x="4861526" y="1522806"/>
              <a:ext cx="88550" cy="338307"/>
            </a:xfrm>
            <a:custGeom>
              <a:avLst/>
              <a:gdLst>
                <a:gd name="T0" fmla="*/ 33 w 33"/>
                <a:gd name="T1" fmla="*/ 9 h 126"/>
                <a:gd name="T2" fmla="*/ 20 w 33"/>
                <a:gd name="T3" fmla="*/ 116 h 126"/>
                <a:gd name="T4" fmla="*/ 9 w 33"/>
                <a:gd name="T5" fmla="*/ 126 h 126"/>
                <a:gd name="T6" fmla="*/ 0 w 33"/>
                <a:gd name="T7" fmla="*/ 117 h 126"/>
                <a:gd name="T8" fmla="*/ 0 w 33"/>
                <a:gd name="T9" fmla="*/ 116 h 126"/>
                <a:gd name="T10" fmla="*/ 13 w 33"/>
                <a:gd name="T11" fmla="*/ 10 h 126"/>
                <a:gd name="T12" fmla="*/ 24 w 33"/>
                <a:gd name="T13" fmla="*/ 0 h 126"/>
                <a:gd name="T14" fmla="*/ 33 w 33"/>
                <a:gd name="T15" fmla="*/ 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26">
                  <a:moveTo>
                    <a:pt x="33" y="9"/>
                  </a:moveTo>
                  <a:cubicBezTo>
                    <a:pt x="33" y="9"/>
                    <a:pt x="33" y="10"/>
                    <a:pt x="20" y="116"/>
                  </a:cubicBezTo>
                  <a:cubicBezTo>
                    <a:pt x="20" y="121"/>
                    <a:pt x="15" y="126"/>
                    <a:pt x="9" y="126"/>
                  </a:cubicBezTo>
                  <a:cubicBezTo>
                    <a:pt x="4" y="126"/>
                    <a:pt x="0" y="122"/>
                    <a:pt x="0" y="117"/>
                  </a:cubicBezTo>
                  <a:cubicBezTo>
                    <a:pt x="0" y="116"/>
                    <a:pt x="0" y="116"/>
                    <a:pt x="0" y="116"/>
                  </a:cubicBezTo>
                  <a:cubicBezTo>
                    <a:pt x="13" y="10"/>
                    <a:pt x="13" y="10"/>
                    <a:pt x="13" y="10"/>
                  </a:cubicBezTo>
                  <a:cubicBezTo>
                    <a:pt x="14" y="4"/>
                    <a:pt x="19" y="0"/>
                    <a:pt x="24" y="0"/>
                  </a:cubicBezTo>
                  <a:cubicBezTo>
                    <a:pt x="29" y="0"/>
                    <a:pt x="33" y="4"/>
                    <a:pt x="33"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6" name="Freeform 10"/>
            <p:cNvSpPr>
              <a:spLocks noEditPoints="1"/>
            </p:cNvSpPr>
            <p:nvPr userDrawn="1"/>
          </p:nvSpPr>
          <p:spPr bwMode="auto">
            <a:xfrm>
              <a:off x="4965970" y="1557999"/>
              <a:ext cx="89686" cy="303115"/>
            </a:xfrm>
            <a:custGeom>
              <a:avLst/>
              <a:gdLst>
                <a:gd name="T0" fmla="*/ 27 w 33"/>
                <a:gd name="T1" fmla="*/ 46 h 113"/>
                <a:gd name="T2" fmla="*/ 20 w 33"/>
                <a:gd name="T3" fmla="*/ 103 h 113"/>
                <a:gd name="T4" fmla="*/ 9 w 33"/>
                <a:gd name="T5" fmla="*/ 113 h 113"/>
                <a:gd name="T6" fmla="*/ 0 w 33"/>
                <a:gd name="T7" fmla="*/ 103 h 113"/>
                <a:gd name="T8" fmla="*/ 0 w 33"/>
                <a:gd name="T9" fmla="*/ 102 h 113"/>
                <a:gd name="T10" fmla="*/ 7 w 33"/>
                <a:gd name="T11" fmla="*/ 45 h 113"/>
                <a:gd name="T12" fmla="*/ 17 w 33"/>
                <a:gd name="T13" fmla="*/ 35 h 113"/>
                <a:gd name="T14" fmla="*/ 27 w 33"/>
                <a:gd name="T15" fmla="*/ 44 h 113"/>
                <a:gd name="T16" fmla="*/ 27 w 33"/>
                <a:gd name="T17" fmla="*/ 46 h 113"/>
                <a:gd name="T18" fmla="*/ 20 w 33"/>
                <a:gd name="T19" fmla="*/ 25 h 113"/>
                <a:gd name="T20" fmla="*/ 8 w 33"/>
                <a:gd name="T21" fmla="*/ 13 h 113"/>
                <a:gd name="T22" fmla="*/ 20 w 33"/>
                <a:gd name="T23" fmla="*/ 0 h 113"/>
                <a:gd name="T24" fmla="*/ 33 w 33"/>
                <a:gd name="T25" fmla="*/ 13 h 113"/>
                <a:gd name="T26" fmla="*/ 20 w 33"/>
                <a:gd name="T27" fmla="*/ 2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13">
                  <a:moveTo>
                    <a:pt x="27" y="46"/>
                  </a:moveTo>
                  <a:cubicBezTo>
                    <a:pt x="20" y="103"/>
                    <a:pt x="20" y="103"/>
                    <a:pt x="20" y="103"/>
                  </a:cubicBezTo>
                  <a:cubicBezTo>
                    <a:pt x="19" y="108"/>
                    <a:pt x="14" y="113"/>
                    <a:pt x="9" y="113"/>
                  </a:cubicBezTo>
                  <a:cubicBezTo>
                    <a:pt x="3" y="113"/>
                    <a:pt x="0" y="109"/>
                    <a:pt x="0" y="103"/>
                  </a:cubicBezTo>
                  <a:cubicBezTo>
                    <a:pt x="0" y="102"/>
                    <a:pt x="0" y="102"/>
                    <a:pt x="0" y="102"/>
                  </a:cubicBezTo>
                  <a:cubicBezTo>
                    <a:pt x="7" y="45"/>
                    <a:pt x="7" y="45"/>
                    <a:pt x="7" y="45"/>
                  </a:cubicBezTo>
                  <a:cubicBezTo>
                    <a:pt x="7" y="40"/>
                    <a:pt x="12" y="35"/>
                    <a:pt x="17" y="35"/>
                  </a:cubicBezTo>
                  <a:cubicBezTo>
                    <a:pt x="22" y="35"/>
                    <a:pt x="27" y="39"/>
                    <a:pt x="27" y="44"/>
                  </a:cubicBezTo>
                  <a:cubicBezTo>
                    <a:pt x="27" y="44"/>
                    <a:pt x="27" y="45"/>
                    <a:pt x="27" y="46"/>
                  </a:cubicBezTo>
                  <a:close/>
                  <a:moveTo>
                    <a:pt x="20" y="25"/>
                  </a:moveTo>
                  <a:cubicBezTo>
                    <a:pt x="14" y="25"/>
                    <a:pt x="8" y="19"/>
                    <a:pt x="8" y="13"/>
                  </a:cubicBezTo>
                  <a:cubicBezTo>
                    <a:pt x="8" y="6"/>
                    <a:pt x="14" y="0"/>
                    <a:pt x="20" y="0"/>
                  </a:cubicBezTo>
                  <a:cubicBezTo>
                    <a:pt x="27" y="0"/>
                    <a:pt x="33" y="6"/>
                    <a:pt x="33" y="13"/>
                  </a:cubicBezTo>
                  <a:cubicBezTo>
                    <a:pt x="33" y="19"/>
                    <a:pt x="27" y="25"/>
                    <a:pt x="20"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7" name="Freeform 11"/>
            <p:cNvSpPr>
              <a:spLocks/>
            </p:cNvSpPr>
            <p:nvPr userDrawn="1"/>
          </p:nvSpPr>
          <p:spPr bwMode="auto">
            <a:xfrm>
              <a:off x="5065872" y="1651091"/>
              <a:ext cx="172560" cy="210023"/>
            </a:xfrm>
            <a:custGeom>
              <a:avLst/>
              <a:gdLst>
                <a:gd name="T0" fmla="*/ 62 w 64"/>
                <a:gd name="T1" fmla="*/ 13 h 78"/>
                <a:gd name="T2" fmla="*/ 31 w 64"/>
                <a:gd name="T3" fmla="*/ 72 h 78"/>
                <a:gd name="T4" fmla="*/ 22 w 64"/>
                <a:gd name="T5" fmla="*/ 78 h 78"/>
                <a:gd name="T6" fmla="*/ 13 w 64"/>
                <a:gd name="T7" fmla="*/ 71 h 78"/>
                <a:gd name="T8" fmla="*/ 0 w 64"/>
                <a:gd name="T9" fmla="*/ 12 h 78"/>
                <a:gd name="T10" fmla="*/ 0 w 64"/>
                <a:gd name="T11" fmla="*/ 13 h 78"/>
                <a:gd name="T12" fmla="*/ 0 w 64"/>
                <a:gd name="T13" fmla="*/ 10 h 78"/>
                <a:gd name="T14" fmla="*/ 11 w 64"/>
                <a:gd name="T15" fmla="*/ 0 h 78"/>
                <a:gd name="T16" fmla="*/ 19 w 64"/>
                <a:gd name="T17" fmla="*/ 6 h 78"/>
                <a:gd name="T18" fmla="*/ 27 w 64"/>
                <a:gd name="T19" fmla="*/ 41 h 78"/>
                <a:gd name="T20" fmla="*/ 45 w 64"/>
                <a:gd name="T21" fmla="*/ 6 h 78"/>
                <a:gd name="T22" fmla="*/ 54 w 64"/>
                <a:gd name="T23" fmla="*/ 0 h 78"/>
                <a:gd name="T24" fmla="*/ 64 w 64"/>
                <a:gd name="T25" fmla="*/ 8 h 78"/>
                <a:gd name="T26" fmla="*/ 62 w 64"/>
                <a:gd name="T27" fmla="*/ 1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8">
                  <a:moveTo>
                    <a:pt x="62" y="13"/>
                  </a:moveTo>
                  <a:cubicBezTo>
                    <a:pt x="31" y="72"/>
                    <a:pt x="31" y="72"/>
                    <a:pt x="31" y="72"/>
                  </a:cubicBezTo>
                  <a:cubicBezTo>
                    <a:pt x="29" y="75"/>
                    <a:pt x="26" y="78"/>
                    <a:pt x="22" y="78"/>
                  </a:cubicBezTo>
                  <a:cubicBezTo>
                    <a:pt x="18" y="78"/>
                    <a:pt x="14" y="75"/>
                    <a:pt x="13" y="71"/>
                  </a:cubicBezTo>
                  <a:cubicBezTo>
                    <a:pt x="9" y="52"/>
                    <a:pt x="4" y="31"/>
                    <a:pt x="0" y="12"/>
                  </a:cubicBezTo>
                  <a:cubicBezTo>
                    <a:pt x="0" y="13"/>
                    <a:pt x="0" y="13"/>
                    <a:pt x="0" y="13"/>
                  </a:cubicBezTo>
                  <a:cubicBezTo>
                    <a:pt x="0" y="12"/>
                    <a:pt x="0" y="11"/>
                    <a:pt x="0" y="10"/>
                  </a:cubicBezTo>
                  <a:cubicBezTo>
                    <a:pt x="0" y="5"/>
                    <a:pt x="5" y="0"/>
                    <a:pt x="11" y="0"/>
                  </a:cubicBezTo>
                  <a:cubicBezTo>
                    <a:pt x="15" y="0"/>
                    <a:pt x="18" y="2"/>
                    <a:pt x="19" y="6"/>
                  </a:cubicBezTo>
                  <a:cubicBezTo>
                    <a:pt x="27" y="41"/>
                    <a:pt x="27" y="41"/>
                    <a:pt x="27" y="41"/>
                  </a:cubicBezTo>
                  <a:cubicBezTo>
                    <a:pt x="33" y="29"/>
                    <a:pt x="39" y="18"/>
                    <a:pt x="45" y="6"/>
                  </a:cubicBezTo>
                  <a:cubicBezTo>
                    <a:pt x="47" y="2"/>
                    <a:pt x="51" y="0"/>
                    <a:pt x="54" y="0"/>
                  </a:cubicBezTo>
                  <a:cubicBezTo>
                    <a:pt x="60" y="0"/>
                    <a:pt x="64" y="3"/>
                    <a:pt x="64" y="8"/>
                  </a:cubicBezTo>
                  <a:cubicBezTo>
                    <a:pt x="64" y="10"/>
                    <a:pt x="63" y="11"/>
                    <a:pt x="62"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8" name="Freeform 12"/>
            <p:cNvSpPr>
              <a:spLocks noEditPoints="1"/>
            </p:cNvSpPr>
            <p:nvPr userDrawn="1"/>
          </p:nvSpPr>
          <p:spPr bwMode="auto">
            <a:xfrm>
              <a:off x="4127012" y="2041620"/>
              <a:ext cx="88550" cy="304250"/>
            </a:xfrm>
            <a:custGeom>
              <a:avLst/>
              <a:gdLst>
                <a:gd name="T0" fmla="*/ 27 w 33"/>
                <a:gd name="T1" fmla="*/ 46 h 113"/>
                <a:gd name="T2" fmla="*/ 20 w 33"/>
                <a:gd name="T3" fmla="*/ 103 h 113"/>
                <a:gd name="T4" fmla="*/ 9 w 33"/>
                <a:gd name="T5" fmla="*/ 113 h 113"/>
                <a:gd name="T6" fmla="*/ 0 w 33"/>
                <a:gd name="T7" fmla="*/ 103 h 113"/>
                <a:gd name="T8" fmla="*/ 0 w 33"/>
                <a:gd name="T9" fmla="*/ 102 h 113"/>
                <a:gd name="T10" fmla="*/ 7 w 33"/>
                <a:gd name="T11" fmla="*/ 45 h 113"/>
                <a:gd name="T12" fmla="*/ 18 w 33"/>
                <a:gd name="T13" fmla="*/ 35 h 113"/>
                <a:gd name="T14" fmla="*/ 27 w 33"/>
                <a:gd name="T15" fmla="*/ 44 h 113"/>
                <a:gd name="T16" fmla="*/ 27 w 33"/>
                <a:gd name="T17" fmla="*/ 46 h 113"/>
                <a:gd name="T18" fmla="*/ 20 w 33"/>
                <a:gd name="T19" fmla="*/ 25 h 113"/>
                <a:gd name="T20" fmla="*/ 8 w 33"/>
                <a:gd name="T21" fmla="*/ 13 h 113"/>
                <a:gd name="T22" fmla="*/ 20 w 33"/>
                <a:gd name="T23" fmla="*/ 0 h 113"/>
                <a:gd name="T24" fmla="*/ 33 w 33"/>
                <a:gd name="T25" fmla="*/ 13 h 113"/>
                <a:gd name="T26" fmla="*/ 20 w 33"/>
                <a:gd name="T27" fmla="*/ 2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13">
                  <a:moveTo>
                    <a:pt x="27" y="46"/>
                  </a:moveTo>
                  <a:cubicBezTo>
                    <a:pt x="20" y="103"/>
                    <a:pt x="20" y="103"/>
                    <a:pt x="20" y="103"/>
                  </a:cubicBezTo>
                  <a:cubicBezTo>
                    <a:pt x="19" y="108"/>
                    <a:pt x="14" y="113"/>
                    <a:pt x="9" y="113"/>
                  </a:cubicBezTo>
                  <a:cubicBezTo>
                    <a:pt x="4" y="113"/>
                    <a:pt x="0" y="109"/>
                    <a:pt x="0" y="103"/>
                  </a:cubicBezTo>
                  <a:cubicBezTo>
                    <a:pt x="0" y="102"/>
                    <a:pt x="0" y="102"/>
                    <a:pt x="0" y="102"/>
                  </a:cubicBezTo>
                  <a:cubicBezTo>
                    <a:pt x="7" y="45"/>
                    <a:pt x="7" y="45"/>
                    <a:pt x="7" y="45"/>
                  </a:cubicBezTo>
                  <a:cubicBezTo>
                    <a:pt x="8" y="40"/>
                    <a:pt x="12" y="35"/>
                    <a:pt x="18" y="35"/>
                  </a:cubicBezTo>
                  <a:cubicBezTo>
                    <a:pt x="22" y="35"/>
                    <a:pt x="27" y="39"/>
                    <a:pt x="27" y="44"/>
                  </a:cubicBezTo>
                  <a:cubicBezTo>
                    <a:pt x="27" y="44"/>
                    <a:pt x="27" y="45"/>
                    <a:pt x="27" y="46"/>
                  </a:cubicBezTo>
                  <a:close/>
                  <a:moveTo>
                    <a:pt x="20" y="25"/>
                  </a:moveTo>
                  <a:cubicBezTo>
                    <a:pt x="14" y="25"/>
                    <a:pt x="8" y="19"/>
                    <a:pt x="8" y="13"/>
                  </a:cubicBezTo>
                  <a:cubicBezTo>
                    <a:pt x="8" y="6"/>
                    <a:pt x="14" y="0"/>
                    <a:pt x="20" y="0"/>
                  </a:cubicBezTo>
                  <a:cubicBezTo>
                    <a:pt x="27" y="0"/>
                    <a:pt x="33" y="6"/>
                    <a:pt x="33" y="13"/>
                  </a:cubicBezTo>
                  <a:cubicBezTo>
                    <a:pt x="33" y="19"/>
                    <a:pt x="27" y="25"/>
                    <a:pt x="20"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9" name="Freeform 13"/>
            <p:cNvSpPr>
              <a:spLocks/>
            </p:cNvSpPr>
            <p:nvPr userDrawn="1"/>
          </p:nvSpPr>
          <p:spPr bwMode="auto">
            <a:xfrm>
              <a:off x="4325683" y="2006427"/>
              <a:ext cx="191859" cy="339443"/>
            </a:xfrm>
            <a:custGeom>
              <a:avLst/>
              <a:gdLst>
                <a:gd name="T0" fmla="*/ 71 w 71"/>
                <a:gd name="T1" fmla="*/ 75 h 126"/>
                <a:gd name="T2" fmla="*/ 66 w 71"/>
                <a:gd name="T3" fmla="*/ 116 h 126"/>
                <a:gd name="T4" fmla="*/ 55 w 71"/>
                <a:gd name="T5" fmla="*/ 126 h 126"/>
                <a:gd name="T6" fmla="*/ 46 w 71"/>
                <a:gd name="T7" fmla="*/ 116 h 126"/>
                <a:gd name="T8" fmla="*/ 46 w 71"/>
                <a:gd name="T9" fmla="*/ 115 h 126"/>
                <a:gd name="T10" fmla="*/ 51 w 71"/>
                <a:gd name="T11" fmla="*/ 77 h 126"/>
                <a:gd name="T12" fmla="*/ 41 w 71"/>
                <a:gd name="T13" fmla="*/ 67 h 126"/>
                <a:gd name="T14" fmla="*/ 24 w 71"/>
                <a:gd name="T15" fmla="*/ 81 h 126"/>
                <a:gd name="T16" fmla="*/ 19 w 71"/>
                <a:gd name="T17" fmla="*/ 116 h 126"/>
                <a:gd name="T18" fmla="*/ 9 w 71"/>
                <a:gd name="T19" fmla="*/ 126 h 126"/>
                <a:gd name="T20" fmla="*/ 0 w 71"/>
                <a:gd name="T21" fmla="*/ 117 h 126"/>
                <a:gd name="T22" fmla="*/ 0 w 71"/>
                <a:gd name="T23" fmla="*/ 115 h 126"/>
                <a:gd name="T24" fmla="*/ 13 w 71"/>
                <a:gd name="T25" fmla="*/ 10 h 126"/>
                <a:gd name="T26" fmla="*/ 23 w 71"/>
                <a:gd name="T27" fmla="*/ 0 h 126"/>
                <a:gd name="T28" fmla="*/ 33 w 71"/>
                <a:gd name="T29" fmla="*/ 9 h 126"/>
                <a:gd name="T30" fmla="*/ 33 w 71"/>
                <a:gd name="T31" fmla="*/ 10 h 126"/>
                <a:gd name="T32" fmla="*/ 27 w 71"/>
                <a:gd name="T33" fmla="*/ 54 h 126"/>
                <a:gd name="T34" fmla="*/ 48 w 71"/>
                <a:gd name="T35" fmla="*/ 48 h 126"/>
                <a:gd name="T36" fmla="*/ 71 w 71"/>
                <a:gd name="T37" fmla="*/ 70 h 126"/>
                <a:gd name="T38" fmla="*/ 71 w 71"/>
                <a:gd name="T39" fmla="*/ 7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126">
                  <a:moveTo>
                    <a:pt x="71" y="75"/>
                  </a:moveTo>
                  <a:cubicBezTo>
                    <a:pt x="66" y="116"/>
                    <a:pt x="66" y="116"/>
                    <a:pt x="66" y="116"/>
                  </a:cubicBezTo>
                  <a:cubicBezTo>
                    <a:pt x="65" y="121"/>
                    <a:pt x="61" y="126"/>
                    <a:pt x="55" y="126"/>
                  </a:cubicBezTo>
                  <a:cubicBezTo>
                    <a:pt x="50" y="126"/>
                    <a:pt x="46" y="122"/>
                    <a:pt x="46" y="116"/>
                  </a:cubicBezTo>
                  <a:cubicBezTo>
                    <a:pt x="46" y="115"/>
                    <a:pt x="46" y="115"/>
                    <a:pt x="46" y="115"/>
                  </a:cubicBezTo>
                  <a:cubicBezTo>
                    <a:pt x="51" y="77"/>
                    <a:pt x="51" y="77"/>
                    <a:pt x="51" y="77"/>
                  </a:cubicBezTo>
                  <a:cubicBezTo>
                    <a:pt x="51" y="70"/>
                    <a:pt x="47" y="67"/>
                    <a:pt x="41" y="67"/>
                  </a:cubicBezTo>
                  <a:cubicBezTo>
                    <a:pt x="32" y="67"/>
                    <a:pt x="25" y="72"/>
                    <a:pt x="24" y="81"/>
                  </a:cubicBezTo>
                  <a:cubicBezTo>
                    <a:pt x="19" y="116"/>
                    <a:pt x="19" y="116"/>
                    <a:pt x="19" y="116"/>
                  </a:cubicBezTo>
                  <a:cubicBezTo>
                    <a:pt x="19" y="121"/>
                    <a:pt x="14" y="126"/>
                    <a:pt x="9" y="126"/>
                  </a:cubicBezTo>
                  <a:cubicBezTo>
                    <a:pt x="3" y="126"/>
                    <a:pt x="0" y="122"/>
                    <a:pt x="0" y="117"/>
                  </a:cubicBezTo>
                  <a:cubicBezTo>
                    <a:pt x="0" y="115"/>
                    <a:pt x="0" y="115"/>
                    <a:pt x="0" y="115"/>
                  </a:cubicBezTo>
                  <a:cubicBezTo>
                    <a:pt x="13" y="10"/>
                    <a:pt x="13" y="10"/>
                    <a:pt x="13" y="10"/>
                  </a:cubicBezTo>
                  <a:cubicBezTo>
                    <a:pt x="13" y="4"/>
                    <a:pt x="18" y="0"/>
                    <a:pt x="23" y="0"/>
                  </a:cubicBezTo>
                  <a:cubicBezTo>
                    <a:pt x="29" y="0"/>
                    <a:pt x="33" y="4"/>
                    <a:pt x="33" y="9"/>
                  </a:cubicBezTo>
                  <a:cubicBezTo>
                    <a:pt x="33" y="9"/>
                    <a:pt x="33" y="10"/>
                    <a:pt x="33" y="10"/>
                  </a:cubicBezTo>
                  <a:cubicBezTo>
                    <a:pt x="27" y="54"/>
                    <a:pt x="27" y="54"/>
                    <a:pt x="27" y="54"/>
                  </a:cubicBezTo>
                  <a:cubicBezTo>
                    <a:pt x="33" y="51"/>
                    <a:pt x="41" y="48"/>
                    <a:pt x="48" y="48"/>
                  </a:cubicBezTo>
                  <a:cubicBezTo>
                    <a:pt x="62" y="48"/>
                    <a:pt x="71" y="56"/>
                    <a:pt x="71" y="70"/>
                  </a:cubicBezTo>
                  <a:cubicBezTo>
                    <a:pt x="71" y="72"/>
                    <a:pt x="71" y="74"/>
                    <a:pt x="71"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20" name="Freeform 14"/>
            <p:cNvSpPr>
              <a:spLocks noEditPoints="1"/>
            </p:cNvSpPr>
            <p:nvPr userDrawn="1"/>
          </p:nvSpPr>
          <p:spPr bwMode="auto">
            <a:xfrm>
              <a:off x="4541382" y="2043890"/>
              <a:ext cx="196400" cy="301979"/>
            </a:xfrm>
            <a:custGeom>
              <a:avLst/>
              <a:gdLst>
                <a:gd name="T0" fmla="*/ 71 w 73"/>
                <a:gd name="T1" fmla="*/ 59 h 112"/>
                <a:gd name="T2" fmla="*/ 66 w 73"/>
                <a:gd name="T3" fmla="*/ 102 h 112"/>
                <a:gd name="T4" fmla="*/ 55 w 73"/>
                <a:gd name="T5" fmla="*/ 112 h 112"/>
                <a:gd name="T6" fmla="*/ 46 w 73"/>
                <a:gd name="T7" fmla="*/ 105 h 112"/>
                <a:gd name="T8" fmla="*/ 24 w 73"/>
                <a:gd name="T9" fmla="*/ 112 h 112"/>
                <a:gd name="T10" fmla="*/ 0 w 73"/>
                <a:gd name="T11" fmla="*/ 90 h 112"/>
                <a:gd name="T12" fmla="*/ 40 w 73"/>
                <a:gd name="T13" fmla="*/ 62 h 112"/>
                <a:gd name="T14" fmla="*/ 51 w 73"/>
                <a:gd name="T15" fmla="*/ 63 h 112"/>
                <a:gd name="T16" fmla="*/ 52 w 73"/>
                <a:gd name="T17" fmla="*/ 59 h 112"/>
                <a:gd name="T18" fmla="*/ 38 w 73"/>
                <a:gd name="T19" fmla="*/ 51 h 112"/>
                <a:gd name="T20" fmla="*/ 23 w 73"/>
                <a:gd name="T21" fmla="*/ 55 h 112"/>
                <a:gd name="T22" fmla="*/ 19 w 73"/>
                <a:gd name="T23" fmla="*/ 56 h 112"/>
                <a:gd name="T24" fmla="*/ 11 w 73"/>
                <a:gd name="T25" fmla="*/ 49 h 112"/>
                <a:gd name="T26" fmla="*/ 17 w 73"/>
                <a:gd name="T27" fmla="*/ 39 h 112"/>
                <a:gd name="T28" fmla="*/ 43 w 73"/>
                <a:gd name="T29" fmla="*/ 34 h 112"/>
                <a:gd name="T30" fmla="*/ 72 w 73"/>
                <a:gd name="T31" fmla="*/ 56 h 112"/>
                <a:gd name="T32" fmla="*/ 71 w 73"/>
                <a:gd name="T33" fmla="*/ 59 h 112"/>
                <a:gd name="T34" fmla="*/ 29 w 73"/>
                <a:gd name="T35" fmla="*/ 24 h 112"/>
                <a:gd name="T36" fmla="*/ 17 w 73"/>
                <a:gd name="T37" fmla="*/ 12 h 112"/>
                <a:gd name="T38" fmla="*/ 29 w 73"/>
                <a:gd name="T39" fmla="*/ 0 h 112"/>
                <a:gd name="T40" fmla="*/ 41 w 73"/>
                <a:gd name="T41" fmla="*/ 12 h 112"/>
                <a:gd name="T42" fmla="*/ 29 w 73"/>
                <a:gd name="T43" fmla="*/ 24 h 112"/>
                <a:gd name="T44" fmla="*/ 49 w 73"/>
                <a:gd name="T45" fmla="*/ 77 h 112"/>
                <a:gd name="T46" fmla="*/ 43 w 73"/>
                <a:gd name="T47" fmla="*/ 77 h 112"/>
                <a:gd name="T48" fmla="*/ 41 w 73"/>
                <a:gd name="T49" fmla="*/ 77 h 112"/>
                <a:gd name="T50" fmla="*/ 20 w 73"/>
                <a:gd name="T51" fmla="*/ 87 h 112"/>
                <a:gd name="T52" fmla="*/ 30 w 73"/>
                <a:gd name="T53" fmla="*/ 93 h 112"/>
                <a:gd name="T54" fmla="*/ 48 w 73"/>
                <a:gd name="T55" fmla="*/ 89 h 112"/>
                <a:gd name="T56" fmla="*/ 49 w 73"/>
                <a:gd name="T57" fmla="*/ 77 h 112"/>
                <a:gd name="T58" fmla="*/ 60 w 73"/>
                <a:gd name="T59" fmla="*/ 24 h 112"/>
                <a:gd name="T60" fmla="*/ 48 w 73"/>
                <a:gd name="T61" fmla="*/ 12 h 112"/>
                <a:gd name="T62" fmla="*/ 60 w 73"/>
                <a:gd name="T63" fmla="*/ 0 h 112"/>
                <a:gd name="T64" fmla="*/ 73 w 73"/>
                <a:gd name="T65" fmla="*/ 12 h 112"/>
                <a:gd name="T66" fmla="*/ 60 w 73"/>
                <a:gd name="T67"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112">
                  <a:moveTo>
                    <a:pt x="71" y="59"/>
                  </a:moveTo>
                  <a:cubicBezTo>
                    <a:pt x="66" y="102"/>
                    <a:pt x="66" y="102"/>
                    <a:pt x="66" y="102"/>
                  </a:cubicBezTo>
                  <a:cubicBezTo>
                    <a:pt x="65" y="107"/>
                    <a:pt x="61" y="112"/>
                    <a:pt x="55" y="112"/>
                  </a:cubicBezTo>
                  <a:cubicBezTo>
                    <a:pt x="51" y="112"/>
                    <a:pt x="48" y="109"/>
                    <a:pt x="46" y="105"/>
                  </a:cubicBezTo>
                  <a:cubicBezTo>
                    <a:pt x="40" y="109"/>
                    <a:pt x="32" y="112"/>
                    <a:pt x="24" y="112"/>
                  </a:cubicBezTo>
                  <a:cubicBezTo>
                    <a:pt x="11" y="112"/>
                    <a:pt x="0" y="104"/>
                    <a:pt x="0" y="90"/>
                  </a:cubicBezTo>
                  <a:cubicBezTo>
                    <a:pt x="0" y="69"/>
                    <a:pt x="23" y="62"/>
                    <a:pt x="40" y="62"/>
                  </a:cubicBezTo>
                  <a:cubicBezTo>
                    <a:pt x="44" y="62"/>
                    <a:pt x="48" y="63"/>
                    <a:pt x="51" y="63"/>
                  </a:cubicBezTo>
                  <a:cubicBezTo>
                    <a:pt x="52" y="59"/>
                    <a:pt x="52" y="59"/>
                    <a:pt x="52" y="59"/>
                  </a:cubicBezTo>
                  <a:cubicBezTo>
                    <a:pt x="52" y="52"/>
                    <a:pt x="47" y="51"/>
                    <a:pt x="38" y="51"/>
                  </a:cubicBezTo>
                  <a:cubicBezTo>
                    <a:pt x="33" y="51"/>
                    <a:pt x="28" y="53"/>
                    <a:pt x="23" y="55"/>
                  </a:cubicBezTo>
                  <a:cubicBezTo>
                    <a:pt x="22" y="56"/>
                    <a:pt x="20" y="56"/>
                    <a:pt x="19" y="56"/>
                  </a:cubicBezTo>
                  <a:cubicBezTo>
                    <a:pt x="14" y="56"/>
                    <a:pt x="11" y="53"/>
                    <a:pt x="11" y="49"/>
                  </a:cubicBezTo>
                  <a:cubicBezTo>
                    <a:pt x="11" y="44"/>
                    <a:pt x="13" y="41"/>
                    <a:pt x="17" y="39"/>
                  </a:cubicBezTo>
                  <a:cubicBezTo>
                    <a:pt x="25" y="36"/>
                    <a:pt x="34" y="34"/>
                    <a:pt x="43" y="34"/>
                  </a:cubicBezTo>
                  <a:cubicBezTo>
                    <a:pt x="57" y="34"/>
                    <a:pt x="72" y="39"/>
                    <a:pt x="72" y="56"/>
                  </a:cubicBezTo>
                  <a:cubicBezTo>
                    <a:pt x="72" y="57"/>
                    <a:pt x="71" y="58"/>
                    <a:pt x="71" y="59"/>
                  </a:cubicBezTo>
                  <a:close/>
                  <a:moveTo>
                    <a:pt x="29" y="24"/>
                  </a:moveTo>
                  <a:cubicBezTo>
                    <a:pt x="22" y="24"/>
                    <a:pt x="17" y="19"/>
                    <a:pt x="17" y="12"/>
                  </a:cubicBezTo>
                  <a:cubicBezTo>
                    <a:pt x="17" y="5"/>
                    <a:pt x="22" y="0"/>
                    <a:pt x="29" y="0"/>
                  </a:cubicBezTo>
                  <a:cubicBezTo>
                    <a:pt x="36" y="0"/>
                    <a:pt x="41" y="5"/>
                    <a:pt x="41" y="12"/>
                  </a:cubicBezTo>
                  <a:cubicBezTo>
                    <a:pt x="41" y="19"/>
                    <a:pt x="36" y="24"/>
                    <a:pt x="29" y="24"/>
                  </a:cubicBezTo>
                  <a:close/>
                  <a:moveTo>
                    <a:pt x="49" y="77"/>
                  </a:moveTo>
                  <a:cubicBezTo>
                    <a:pt x="47" y="77"/>
                    <a:pt x="45" y="77"/>
                    <a:pt x="43" y="77"/>
                  </a:cubicBezTo>
                  <a:cubicBezTo>
                    <a:pt x="41" y="77"/>
                    <a:pt x="41" y="77"/>
                    <a:pt x="41" y="77"/>
                  </a:cubicBezTo>
                  <a:cubicBezTo>
                    <a:pt x="34" y="77"/>
                    <a:pt x="20" y="78"/>
                    <a:pt x="20" y="87"/>
                  </a:cubicBezTo>
                  <a:cubicBezTo>
                    <a:pt x="20" y="92"/>
                    <a:pt x="25" y="93"/>
                    <a:pt x="30" y="93"/>
                  </a:cubicBezTo>
                  <a:cubicBezTo>
                    <a:pt x="36" y="93"/>
                    <a:pt x="42" y="92"/>
                    <a:pt x="48" y="89"/>
                  </a:cubicBezTo>
                  <a:cubicBezTo>
                    <a:pt x="48" y="84"/>
                    <a:pt x="49" y="82"/>
                    <a:pt x="49" y="77"/>
                  </a:cubicBezTo>
                  <a:close/>
                  <a:moveTo>
                    <a:pt x="60" y="24"/>
                  </a:moveTo>
                  <a:cubicBezTo>
                    <a:pt x="53" y="24"/>
                    <a:pt x="48" y="19"/>
                    <a:pt x="48" y="12"/>
                  </a:cubicBezTo>
                  <a:cubicBezTo>
                    <a:pt x="48" y="5"/>
                    <a:pt x="53" y="0"/>
                    <a:pt x="60" y="0"/>
                  </a:cubicBezTo>
                  <a:cubicBezTo>
                    <a:pt x="67" y="0"/>
                    <a:pt x="73" y="5"/>
                    <a:pt x="73" y="12"/>
                  </a:cubicBezTo>
                  <a:cubicBezTo>
                    <a:pt x="73" y="19"/>
                    <a:pt x="67" y="24"/>
                    <a:pt x="60" y="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21" name="Freeform 15"/>
            <p:cNvSpPr>
              <a:spLocks/>
            </p:cNvSpPr>
            <p:nvPr userDrawn="1"/>
          </p:nvSpPr>
          <p:spPr bwMode="auto">
            <a:xfrm>
              <a:off x="4767299" y="2006427"/>
              <a:ext cx="88550" cy="339443"/>
            </a:xfrm>
            <a:custGeom>
              <a:avLst/>
              <a:gdLst>
                <a:gd name="T0" fmla="*/ 33 w 33"/>
                <a:gd name="T1" fmla="*/ 9 h 126"/>
                <a:gd name="T2" fmla="*/ 20 w 33"/>
                <a:gd name="T3" fmla="*/ 116 h 126"/>
                <a:gd name="T4" fmla="*/ 9 w 33"/>
                <a:gd name="T5" fmla="*/ 126 h 126"/>
                <a:gd name="T6" fmla="*/ 0 w 33"/>
                <a:gd name="T7" fmla="*/ 116 h 126"/>
                <a:gd name="T8" fmla="*/ 0 w 33"/>
                <a:gd name="T9" fmla="*/ 115 h 126"/>
                <a:gd name="T10" fmla="*/ 13 w 33"/>
                <a:gd name="T11" fmla="*/ 10 h 126"/>
                <a:gd name="T12" fmla="*/ 24 w 33"/>
                <a:gd name="T13" fmla="*/ 0 h 126"/>
                <a:gd name="T14" fmla="*/ 33 w 33"/>
                <a:gd name="T15" fmla="*/ 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26">
                  <a:moveTo>
                    <a:pt x="33" y="9"/>
                  </a:moveTo>
                  <a:cubicBezTo>
                    <a:pt x="33" y="9"/>
                    <a:pt x="33" y="10"/>
                    <a:pt x="20" y="116"/>
                  </a:cubicBezTo>
                  <a:cubicBezTo>
                    <a:pt x="19" y="121"/>
                    <a:pt x="14" y="126"/>
                    <a:pt x="9" y="126"/>
                  </a:cubicBezTo>
                  <a:cubicBezTo>
                    <a:pt x="4" y="126"/>
                    <a:pt x="0" y="122"/>
                    <a:pt x="0" y="116"/>
                  </a:cubicBezTo>
                  <a:cubicBezTo>
                    <a:pt x="0" y="115"/>
                    <a:pt x="0" y="115"/>
                    <a:pt x="0" y="115"/>
                  </a:cubicBezTo>
                  <a:cubicBezTo>
                    <a:pt x="13" y="10"/>
                    <a:pt x="13" y="10"/>
                    <a:pt x="13" y="10"/>
                  </a:cubicBezTo>
                  <a:cubicBezTo>
                    <a:pt x="14" y="4"/>
                    <a:pt x="18" y="0"/>
                    <a:pt x="24" y="0"/>
                  </a:cubicBezTo>
                  <a:cubicBezTo>
                    <a:pt x="29" y="0"/>
                    <a:pt x="33" y="4"/>
                    <a:pt x="33"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22" name="Freeform 16"/>
            <p:cNvSpPr>
              <a:spLocks/>
            </p:cNvSpPr>
            <p:nvPr userDrawn="1"/>
          </p:nvSpPr>
          <p:spPr bwMode="auto">
            <a:xfrm>
              <a:off x="4853578" y="2135846"/>
              <a:ext cx="172560" cy="210023"/>
            </a:xfrm>
            <a:custGeom>
              <a:avLst/>
              <a:gdLst>
                <a:gd name="T0" fmla="*/ 55 w 64"/>
                <a:gd name="T1" fmla="*/ 21 h 78"/>
                <a:gd name="T2" fmla="*/ 50 w 64"/>
                <a:gd name="T3" fmla="*/ 20 h 78"/>
                <a:gd name="T4" fmla="*/ 37 w 64"/>
                <a:gd name="T5" fmla="*/ 17 h 78"/>
                <a:gd name="T6" fmla="*/ 28 w 64"/>
                <a:gd name="T7" fmla="*/ 22 h 78"/>
                <a:gd name="T8" fmla="*/ 34 w 64"/>
                <a:gd name="T9" fmla="*/ 28 h 78"/>
                <a:gd name="T10" fmla="*/ 35 w 64"/>
                <a:gd name="T11" fmla="*/ 28 h 78"/>
                <a:gd name="T12" fmla="*/ 37 w 64"/>
                <a:gd name="T13" fmla="*/ 29 h 78"/>
                <a:gd name="T14" fmla="*/ 60 w 64"/>
                <a:gd name="T15" fmla="*/ 51 h 78"/>
                <a:gd name="T16" fmla="*/ 28 w 64"/>
                <a:gd name="T17" fmla="*/ 78 h 78"/>
                <a:gd name="T18" fmla="*/ 5 w 64"/>
                <a:gd name="T19" fmla="*/ 72 h 78"/>
                <a:gd name="T20" fmla="*/ 0 w 64"/>
                <a:gd name="T21" fmla="*/ 65 h 78"/>
                <a:gd name="T22" fmla="*/ 11 w 64"/>
                <a:gd name="T23" fmla="*/ 55 h 78"/>
                <a:gd name="T24" fmla="*/ 14 w 64"/>
                <a:gd name="T25" fmla="*/ 55 h 78"/>
                <a:gd name="T26" fmla="*/ 30 w 64"/>
                <a:gd name="T27" fmla="*/ 60 h 78"/>
                <a:gd name="T28" fmla="*/ 40 w 64"/>
                <a:gd name="T29" fmla="*/ 54 h 78"/>
                <a:gd name="T30" fmla="*/ 28 w 64"/>
                <a:gd name="T31" fmla="*/ 46 h 78"/>
                <a:gd name="T32" fmla="*/ 8 w 64"/>
                <a:gd name="T33" fmla="*/ 25 h 78"/>
                <a:gd name="T34" fmla="*/ 38 w 64"/>
                <a:gd name="T35" fmla="*/ 0 h 78"/>
                <a:gd name="T36" fmla="*/ 64 w 64"/>
                <a:gd name="T37" fmla="*/ 11 h 78"/>
                <a:gd name="T38" fmla="*/ 55 w 64"/>
                <a:gd name="T39"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78">
                  <a:moveTo>
                    <a:pt x="55" y="21"/>
                  </a:moveTo>
                  <a:cubicBezTo>
                    <a:pt x="53" y="21"/>
                    <a:pt x="51" y="21"/>
                    <a:pt x="50" y="20"/>
                  </a:cubicBezTo>
                  <a:cubicBezTo>
                    <a:pt x="46" y="18"/>
                    <a:pt x="41" y="17"/>
                    <a:pt x="37" y="17"/>
                  </a:cubicBezTo>
                  <a:cubicBezTo>
                    <a:pt x="33" y="17"/>
                    <a:pt x="28" y="18"/>
                    <a:pt x="28" y="22"/>
                  </a:cubicBezTo>
                  <a:cubicBezTo>
                    <a:pt x="28" y="25"/>
                    <a:pt x="31" y="26"/>
                    <a:pt x="34" y="28"/>
                  </a:cubicBezTo>
                  <a:cubicBezTo>
                    <a:pt x="35" y="28"/>
                    <a:pt x="35" y="28"/>
                    <a:pt x="35" y="28"/>
                  </a:cubicBezTo>
                  <a:cubicBezTo>
                    <a:pt x="37" y="29"/>
                    <a:pt x="37" y="29"/>
                    <a:pt x="37" y="29"/>
                  </a:cubicBezTo>
                  <a:cubicBezTo>
                    <a:pt x="48" y="33"/>
                    <a:pt x="60" y="38"/>
                    <a:pt x="60" y="51"/>
                  </a:cubicBezTo>
                  <a:cubicBezTo>
                    <a:pt x="60" y="70"/>
                    <a:pt x="45" y="78"/>
                    <a:pt x="28" y="78"/>
                  </a:cubicBezTo>
                  <a:cubicBezTo>
                    <a:pt x="21" y="78"/>
                    <a:pt x="11" y="75"/>
                    <a:pt x="5" y="72"/>
                  </a:cubicBezTo>
                  <a:cubicBezTo>
                    <a:pt x="2" y="70"/>
                    <a:pt x="0" y="68"/>
                    <a:pt x="0" y="65"/>
                  </a:cubicBezTo>
                  <a:cubicBezTo>
                    <a:pt x="0" y="59"/>
                    <a:pt x="6" y="55"/>
                    <a:pt x="11" y="55"/>
                  </a:cubicBezTo>
                  <a:cubicBezTo>
                    <a:pt x="12" y="55"/>
                    <a:pt x="13" y="55"/>
                    <a:pt x="14" y="55"/>
                  </a:cubicBezTo>
                  <a:cubicBezTo>
                    <a:pt x="19" y="58"/>
                    <a:pt x="25" y="60"/>
                    <a:pt x="30" y="60"/>
                  </a:cubicBezTo>
                  <a:cubicBezTo>
                    <a:pt x="34" y="60"/>
                    <a:pt x="40" y="59"/>
                    <a:pt x="40" y="54"/>
                  </a:cubicBezTo>
                  <a:cubicBezTo>
                    <a:pt x="40" y="50"/>
                    <a:pt x="34" y="48"/>
                    <a:pt x="28" y="46"/>
                  </a:cubicBezTo>
                  <a:cubicBezTo>
                    <a:pt x="19" y="42"/>
                    <a:pt x="8" y="38"/>
                    <a:pt x="8" y="25"/>
                  </a:cubicBezTo>
                  <a:cubicBezTo>
                    <a:pt x="8" y="8"/>
                    <a:pt x="23" y="0"/>
                    <a:pt x="38" y="0"/>
                  </a:cubicBezTo>
                  <a:cubicBezTo>
                    <a:pt x="44" y="0"/>
                    <a:pt x="64" y="1"/>
                    <a:pt x="64" y="11"/>
                  </a:cubicBezTo>
                  <a:cubicBezTo>
                    <a:pt x="64" y="16"/>
                    <a:pt x="60" y="21"/>
                    <a:pt x="55" y="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23" name="Freeform 17"/>
            <p:cNvSpPr>
              <a:spLocks noEditPoints="1"/>
            </p:cNvSpPr>
            <p:nvPr userDrawn="1"/>
          </p:nvSpPr>
          <p:spPr bwMode="auto">
            <a:xfrm>
              <a:off x="5038626" y="2135846"/>
              <a:ext cx="194130" cy="210023"/>
            </a:xfrm>
            <a:custGeom>
              <a:avLst/>
              <a:gdLst>
                <a:gd name="T0" fmla="*/ 72 w 72"/>
                <a:gd name="T1" fmla="*/ 25 h 78"/>
                <a:gd name="T2" fmla="*/ 67 w 72"/>
                <a:gd name="T3" fmla="*/ 68 h 78"/>
                <a:gd name="T4" fmla="*/ 56 w 72"/>
                <a:gd name="T5" fmla="*/ 78 h 78"/>
                <a:gd name="T6" fmla="*/ 47 w 72"/>
                <a:gd name="T7" fmla="*/ 71 h 78"/>
                <a:gd name="T8" fmla="*/ 25 w 72"/>
                <a:gd name="T9" fmla="*/ 78 h 78"/>
                <a:gd name="T10" fmla="*/ 0 w 72"/>
                <a:gd name="T11" fmla="*/ 56 h 78"/>
                <a:gd name="T12" fmla="*/ 41 w 72"/>
                <a:gd name="T13" fmla="*/ 28 h 78"/>
                <a:gd name="T14" fmla="*/ 52 w 72"/>
                <a:gd name="T15" fmla="*/ 29 h 78"/>
                <a:gd name="T16" fmla="*/ 52 w 72"/>
                <a:gd name="T17" fmla="*/ 25 h 78"/>
                <a:gd name="T18" fmla="*/ 39 w 72"/>
                <a:gd name="T19" fmla="*/ 17 h 78"/>
                <a:gd name="T20" fmla="*/ 23 w 72"/>
                <a:gd name="T21" fmla="*/ 21 h 78"/>
                <a:gd name="T22" fmla="*/ 19 w 72"/>
                <a:gd name="T23" fmla="*/ 22 h 78"/>
                <a:gd name="T24" fmla="*/ 11 w 72"/>
                <a:gd name="T25" fmla="*/ 15 h 78"/>
                <a:gd name="T26" fmla="*/ 17 w 72"/>
                <a:gd name="T27" fmla="*/ 5 h 78"/>
                <a:gd name="T28" fmla="*/ 44 w 72"/>
                <a:gd name="T29" fmla="*/ 0 h 78"/>
                <a:gd name="T30" fmla="*/ 72 w 72"/>
                <a:gd name="T31" fmla="*/ 22 h 78"/>
                <a:gd name="T32" fmla="*/ 72 w 72"/>
                <a:gd name="T33" fmla="*/ 25 h 78"/>
                <a:gd name="T34" fmla="*/ 50 w 72"/>
                <a:gd name="T35" fmla="*/ 43 h 78"/>
                <a:gd name="T36" fmla="*/ 43 w 72"/>
                <a:gd name="T37" fmla="*/ 43 h 78"/>
                <a:gd name="T38" fmla="*/ 42 w 72"/>
                <a:gd name="T39" fmla="*/ 43 h 78"/>
                <a:gd name="T40" fmla="*/ 21 w 72"/>
                <a:gd name="T41" fmla="*/ 53 h 78"/>
                <a:gd name="T42" fmla="*/ 30 w 72"/>
                <a:gd name="T43" fmla="*/ 59 h 78"/>
                <a:gd name="T44" fmla="*/ 48 w 72"/>
                <a:gd name="T45" fmla="*/ 55 h 78"/>
                <a:gd name="T46" fmla="*/ 50 w 72"/>
                <a:gd name="T47"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8">
                  <a:moveTo>
                    <a:pt x="72" y="25"/>
                  </a:moveTo>
                  <a:cubicBezTo>
                    <a:pt x="67" y="68"/>
                    <a:pt x="67" y="68"/>
                    <a:pt x="67" y="68"/>
                  </a:cubicBezTo>
                  <a:cubicBezTo>
                    <a:pt x="66" y="73"/>
                    <a:pt x="61" y="78"/>
                    <a:pt x="56" y="78"/>
                  </a:cubicBezTo>
                  <a:cubicBezTo>
                    <a:pt x="52" y="78"/>
                    <a:pt x="48" y="75"/>
                    <a:pt x="47" y="71"/>
                  </a:cubicBezTo>
                  <a:cubicBezTo>
                    <a:pt x="40" y="75"/>
                    <a:pt x="33" y="78"/>
                    <a:pt x="25" y="78"/>
                  </a:cubicBezTo>
                  <a:cubicBezTo>
                    <a:pt x="12" y="78"/>
                    <a:pt x="0" y="70"/>
                    <a:pt x="0" y="56"/>
                  </a:cubicBezTo>
                  <a:cubicBezTo>
                    <a:pt x="0" y="35"/>
                    <a:pt x="23" y="28"/>
                    <a:pt x="41" y="28"/>
                  </a:cubicBezTo>
                  <a:cubicBezTo>
                    <a:pt x="44" y="28"/>
                    <a:pt x="48" y="29"/>
                    <a:pt x="52" y="29"/>
                  </a:cubicBezTo>
                  <a:cubicBezTo>
                    <a:pt x="52" y="25"/>
                    <a:pt x="52" y="25"/>
                    <a:pt x="52" y="25"/>
                  </a:cubicBezTo>
                  <a:cubicBezTo>
                    <a:pt x="52" y="18"/>
                    <a:pt x="48" y="17"/>
                    <a:pt x="39" y="17"/>
                  </a:cubicBezTo>
                  <a:cubicBezTo>
                    <a:pt x="33" y="17"/>
                    <a:pt x="29" y="19"/>
                    <a:pt x="23" y="21"/>
                  </a:cubicBezTo>
                  <a:cubicBezTo>
                    <a:pt x="22" y="22"/>
                    <a:pt x="21" y="22"/>
                    <a:pt x="19" y="22"/>
                  </a:cubicBezTo>
                  <a:cubicBezTo>
                    <a:pt x="15" y="22"/>
                    <a:pt x="11" y="19"/>
                    <a:pt x="11" y="15"/>
                  </a:cubicBezTo>
                  <a:cubicBezTo>
                    <a:pt x="11" y="10"/>
                    <a:pt x="14" y="7"/>
                    <a:pt x="17" y="5"/>
                  </a:cubicBezTo>
                  <a:cubicBezTo>
                    <a:pt x="25" y="2"/>
                    <a:pt x="35" y="0"/>
                    <a:pt x="44" y="0"/>
                  </a:cubicBezTo>
                  <a:cubicBezTo>
                    <a:pt x="58" y="0"/>
                    <a:pt x="72" y="5"/>
                    <a:pt x="72" y="22"/>
                  </a:cubicBezTo>
                  <a:cubicBezTo>
                    <a:pt x="72" y="23"/>
                    <a:pt x="72" y="24"/>
                    <a:pt x="72" y="25"/>
                  </a:cubicBezTo>
                  <a:close/>
                  <a:moveTo>
                    <a:pt x="50" y="43"/>
                  </a:moveTo>
                  <a:cubicBezTo>
                    <a:pt x="48" y="43"/>
                    <a:pt x="46" y="43"/>
                    <a:pt x="43" y="43"/>
                  </a:cubicBezTo>
                  <a:cubicBezTo>
                    <a:pt x="42" y="43"/>
                    <a:pt x="42" y="43"/>
                    <a:pt x="42" y="43"/>
                  </a:cubicBezTo>
                  <a:cubicBezTo>
                    <a:pt x="35" y="43"/>
                    <a:pt x="21" y="44"/>
                    <a:pt x="21" y="53"/>
                  </a:cubicBezTo>
                  <a:cubicBezTo>
                    <a:pt x="21" y="58"/>
                    <a:pt x="26" y="59"/>
                    <a:pt x="30" y="59"/>
                  </a:cubicBezTo>
                  <a:cubicBezTo>
                    <a:pt x="37" y="59"/>
                    <a:pt x="43" y="58"/>
                    <a:pt x="48" y="55"/>
                  </a:cubicBezTo>
                  <a:cubicBezTo>
                    <a:pt x="49" y="50"/>
                    <a:pt x="49" y="48"/>
                    <a:pt x="50"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grpSp>
      <p:sp>
        <p:nvSpPr>
          <p:cNvPr id="25" name="Freeform 21"/>
          <p:cNvSpPr>
            <a:spLocks/>
          </p:cNvSpPr>
          <p:nvPr userDrawn="1"/>
        </p:nvSpPr>
        <p:spPr bwMode="auto">
          <a:xfrm>
            <a:off x="556786" y="1965533"/>
            <a:ext cx="2966225" cy="1979778"/>
          </a:xfrm>
          <a:custGeom>
            <a:avLst/>
            <a:gdLst>
              <a:gd name="T0" fmla="*/ 34 w 1092"/>
              <a:gd name="T1" fmla="*/ 347 h 728"/>
              <a:gd name="T2" fmla="*/ 63 w 1092"/>
              <a:gd name="T3" fmla="*/ 711 h 728"/>
              <a:gd name="T4" fmla="*/ 71 w 1092"/>
              <a:gd name="T5" fmla="*/ 728 h 728"/>
              <a:gd name="T6" fmla="*/ 1088 w 1092"/>
              <a:gd name="T7" fmla="*/ 728 h 728"/>
              <a:gd name="T8" fmla="*/ 1091 w 1092"/>
              <a:gd name="T9" fmla="*/ 724 h 728"/>
              <a:gd name="T10" fmla="*/ 884 w 1092"/>
              <a:gd name="T11" fmla="*/ 288 h 728"/>
              <a:gd name="T12" fmla="*/ 624 w 1092"/>
              <a:gd name="T13" fmla="*/ 43 h 728"/>
              <a:gd name="T14" fmla="*/ 267 w 1092"/>
              <a:gd name="T15" fmla="*/ 64 h 728"/>
              <a:gd name="T16" fmla="*/ 34 w 1092"/>
              <a:gd name="T17" fmla="*/ 34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2" h="728">
                <a:moveTo>
                  <a:pt x="34" y="347"/>
                </a:moveTo>
                <a:cubicBezTo>
                  <a:pt x="1" y="459"/>
                  <a:pt x="0" y="567"/>
                  <a:pt x="63" y="711"/>
                </a:cubicBezTo>
                <a:cubicBezTo>
                  <a:pt x="63" y="711"/>
                  <a:pt x="66" y="718"/>
                  <a:pt x="71" y="728"/>
                </a:cubicBezTo>
                <a:cubicBezTo>
                  <a:pt x="71" y="728"/>
                  <a:pt x="1087" y="728"/>
                  <a:pt x="1088" y="728"/>
                </a:cubicBezTo>
                <a:cubicBezTo>
                  <a:pt x="1091" y="728"/>
                  <a:pt x="1092" y="726"/>
                  <a:pt x="1091" y="724"/>
                </a:cubicBezTo>
                <a:cubicBezTo>
                  <a:pt x="1091" y="724"/>
                  <a:pt x="885" y="289"/>
                  <a:pt x="884" y="288"/>
                </a:cubicBezTo>
                <a:cubicBezTo>
                  <a:pt x="812" y="148"/>
                  <a:pt x="729" y="84"/>
                  <a:pt x="624" y="43"/>
                </a:cubicBezTo>
                <a:cubicBezTo>
                  <a:pt x="512" y="0"/>
                  <a:pt x="385" y="3"/>
                  <a:pt x="267" y="64"/>
                </a:cubicBezTo>
                <a:cubicBezTo>
                  <a:pt x="148" y="125"/>
                  <a:pt x="69" y="228"/>
                  <a:pt x="34" y="347"/>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0" name="Freeform 48"/>
          <p:cNvSpPr>
            <a:spLocks/>
          </p:cNvSpPr>
          <p:nvPr userDrawn="1"/>
        </p:nvSpPr>
        <p:spPr bwMode="auto">
          <a:xfrm>
            <a:off x="1869261" y="4022728"/>
            <a:ext cx="3210428" cy="3139235"/>
          </a:xfrm>
          <a:custGeom>
            <a:avLst/>
            <a:gdLst>
              <a:gd name="T0" fmla="*/ 180 w 1200"/>
              <a:gd name="T1" fmla="*/ 165 h 1173"/>
              <a:gd name="T2" fmla="*/ 598 w 1200"/>
              <a:gd name="T3" fmla="*/ 0 h 1173"/>
              <a:gd name="T4" fmla="*/ 621 w 1200"/>
              <a:gd name="T5" fmla="*/ 0 h 1173"/>
              <a:gd name="T6" fmla="*/ 1199 w 1200"/>
              <a:gd name="T7" fmla="*/ 1167 h 1173"/>
              <a:gd name="T8" fmla="*/ 1196 w 1200"/>
              <a:gd name="T9" fmla="*/ 1172 h 1173"/>
              <a:gd name="T10" fmla="*/ 598 w 1200"/>
              <a:gd name="T11" fmla="*/ 1172 h 1173"/>
              <a:gd name="T12" fmla="*/ 180 w 1200"/>
              <a:gd name="T13" fmla="*/ 1007 h 1173"/>
              <a:gd name="T14" fmla="*/ 0 w 1200"/>
              <a:gd name="T15" fmla="*/ 586 h 1173"/>
              <a:gd name="T16" fmla="*/ 180 w 1200"/>
              <a:gd name="T17" fmla="*/ 165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0" h="1173">
                <a:moveTo>
                  <a:pt x="180" y="165"/>
                </a:moveTo>
                <a:cubicBezTo>
                  <a:pt x="285" y="66"/>
                  <a:pt x="404" y="6"/>
                  <a:pt x="598" y="0"/>
                </a:cubicBezTo>
                <a:cubicBezTo>
                  <a:pt x="599" y="0"/>
                  <a:pt x="607" y="0"/>
                  <a:pt x="621" y="0"/>
                </a:cubicBezTo>
                <a:cubicBezTo>
                  <a:pt x="621" y="0"/>
                  <a:pt x="1198" y="1165"/>
                  <a:pt x="1199" y="1167"/>
                </a:cubicBezTo>
                <a:cubicBezTo>
                  <a:pt x="1200" y="1170"/>
                  <a:pt x="1199" y="1172"/>
                  <a:pt x="1196" y="1172"/>
                </a:cubicBezTo>
                <a:cubicBezTo>
                  <a:pt x="1196" y="1172"/>
                  <a:pt x="599" y="1173"/>
                  <a:pt x="598" y="1172"/>
                </a:cubicBezTo>
                <a:cubicBezTo>
                  <a:pt x="404" y="1166"/>
                  <a:pt x="285" y="1106"/>
                  <a:pt x="180" y="1007"/>
                </a:cubicBezTo>
                <a:cubicBezTo>
                  <a:pt x="69" y="903"/>
                  <a:pt x="0" y="755"/>
                  <a:pt x="0" y="586"/>
                </a:cubicBezTo>
                <a:cubicBezTo>
                  <a:pt x="0" y="417"/>
                  <a:pt x="69" y="269"/>
                  <a:pt x="180" y="165"/>
                </a:cubicBezTo>
              </a:path>
            </a:pathLst>
          </a:custGeom>
          <a:solidFill>
            <a:schemeClr val="accent1">
              <a:alpha val="40000"/>
            </a:schemeClr>
          </a:solidFill>
          <a:ln>
            <a:noFill/>
          </a:ln>
        </p:spPr>
        <p:txBody>
          <a:bodyPr vert="horz" wrap="square" lIns="91440" tIns="45720" rIns="91440" bIns="45720" numCol="1" anchor="t" anchorCtr="0" compatLnSpc="1">
            <a:prstTxWarp prst="textNoShape">
              <a:avLst/>
            </a:prstTxWarp>
          </a:bodyPr>
          <a:lstStyle/>
          <a:p>
            <a:endParaRPr lang="sv-SE" sz="1800"/>
          </a:p>
        </p:txBody>
      </p:sp>
      <p:grpSp>
        <p:nvGrpSpPr>
          <p:cNvPr id="201" name="Grupp 200"/>
          <p:cNvGrpSpPr/>
          <p:nvPr userDrawn="1"/>
        </p:nvGrpSpPr>
        <p:grpSpPr>
          <a:xfrm>
            <a:off x="1119869" y="2608491"/>
            <a:ext cx="1561709" cy="993301"/>
            <a:chOff x="2330315" y="5085778"/>
            <a:chExt cx="1561709" cy="993301"/>
          </a:xfrm>
          <a:solidFill>
            <a:schemeClr val="bg2"/>
          </a:solidFill>
        </p:grpSpPr>
        <p:sp>
          <p:nvSpPr>
            <p:cNvPr id="202" name="Freeform 49"/>
            <p:cNvSpPr>
              <a:spLocks/>
            </p:cNvSpPr>
            <p:nvPr userDrawn="1"/>
          </p:nvSpPr>
          <p:spPr bwMode="auto">
            <a:xfrm>
              <a:off x="2330315" y="5085778"/>
              <a:ext cx="127694" cy="185326"/>
            </a:xfrm>
            <a:custGeom>
              <a:avLst/>
              <a:gdLst>
                <a:gd name="T0" fmla="*/ 42 w 48"/>
                <a:gd name="T1" fmla="*/ 11 h 69"/>
                <a:gd name="T2" fmla="*/ 29 w 48"/>
                <a:gd name="T3" fmla="*/ 11 h 69"/>
                <a:gd name="T4" fmla="*/ 23 w 48"/>
                <a:gd name="T5" fmla="*/ 63 h 69"/>
                <a:gd name="T6" fmla="*/ 16 w 48"/>
                <a:gd name="T7" fmla="*/ 69 h 69"/>
                <a:gd name="T8" fmla="*/ 11 w 48"/>
                <a:gd name="T9" fmla="*/ 63 h 69"/>
                <a:gd name="T10" fmla="*/ 11 w 48"/>
                <a:gd name="T11" fmla="*/ 62 h 69"/>
                <a:gd name="T12" fmla="*/ 17 w 48"/>
                <a:gd name="T13" fmla="*/ 11 h 69"/>
                <a:gd name="T14" fmla="*/ 4 w 48"/>
                <a:gd name="T15" fmla="*/ 11 h 69"/>
                <a:gd name="T16" fmla="*/ 0 w 48"/>
                <a:gd name="T17" fmla="*/ 6 h 69"/>
                <a:gd name="T18" fmla="*/ 5 w 48"/>
                <a:gd name="T19" fmla="*/ 0 h 69"/>
                <a:gd name="T20" fmla="*/ 43 w 48"/>
                <a:gd name="T21" fmla="*/ 0 h 69"/>
                <a:gd name="T22" fmla="*/ 48 w 48"/>
                <a:gd name="T23" fmla="*/ 5 h 69"/>
                <a:gd name="T24" fmla="*/ 42 w 48"/>
                <a:gd name="T25" fmla="*/ 1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9">
                  <a:moveTo>
                    <a:pt x="42" y="11"/>
                  </a:moveTo>
                  <a:cubicBezTo>
                    <a:pt x="29" y="11"/>
                    <a:pt x="29" y="11"/>
                    <a:pt x="29" y="11"/>
                  </a:cubicBezTo>
                  <a:cubicBezTo>
                    <a:pt x="23" y="63"/>
                    <a:pt x="23" y="63"/>
                    <a:pt x="23" y="63"/>
                  </a:cubicBezTo>
                  <a:cubicBezTo>
                    <a:pt x="22" y="66"/>
                    <a:pt x="19" y="69"/>
                    <a:pt x="16" y="69"/>
                  </a:cubicBezTo>
                  <a:cubicBezTo>
                    <a:pt x="13" y="69"/>
                    <a:pt x="11" y="67"/>
                    <a:pt x="11" y="63"/>
                  </a:cubicBezTo>
                  <a:cubicBezTo>
                    <a:pt x="11" y="62"/>
                    <a:pt x="11" y="62"/>
                    <a:pt x="11" y="62"/>
                  </a:cubicBezTo>
                  <a:cubicBezTo>
                    <a:pt x="17" y="11"/>
                    <a:pt x="17" y="11"/>
                    <a:pt x="17" y="11"/>
                  </a:cubicBezTo>
                  <a:cubicBezTo>
                    <a:pt x="4" y="11"/>
                    <a:pt x="4" y="11"/>
                    <a:pt x="4" y="11"/>
                  </a:cubicBezTo>
                  <a:cubicBezTo>
                    <a:pt x="1" y="11"/>
                    <a:pt x="0" y="9"/>
                    <a:pt x="0" y="6"/>
                  </a:cubicBezTo>
                  <a:cubicBezTo>
                    <a:pt x="0" y="3"/>
                    <a:pt x="2" y="0"/>
                    <a:pt x="5" y="0"/>
                  </a:cubicBezTo>
                  <a:cubicBezTo>
                    <a:pt x="43" y="0"/>
                    <a:pt x="43" y="0"/>
                    <a:pt x="43" y="0"/>
                  </a:cubicBezTo>
                  <a:cubicBezTo>
                    <a:pt x="46" y="0"/>
                    <a:pt x="48" y="2"/>
                    <a:pt x="48" y="5"/>
                  </a:cubicBezTo>
                  <a:cubicBezTo>
                    <a:pt x="48" y="8"/>
                    <a:pt x="45" y="11"/>
                    <a:pt x="4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3" name="Freeform 50"/>
            <p:cNvSpPr>
              <a:spLocks/>
            </p:cNvSpPr>
            <p:nvPr userDrawn="1"/>
          </p:nvSpPr>
          <p:spPr bwMode="auto">
            <a:xfrm>
              <a:off x="2434278" y="5155840"/>
              <a:ext cx="88143" cy="115263"/>
            </a:xfrm>
            <a:custGeom>
              <a:avLst/>
              <a:gdLst>
                <a:gd name="T0" fmla="*/ 26 w 33"/>
                <a:gd name="T1" fmla="*/ 13 h 43"/>
                <a:gd name="T2" fmla="*/ 21 w 33"/>
                <a:gd name="T3" fmla="*/ 12 h 43"/>
                <a:gd name="T4" fmla="*/ 13 w 33"/>
                <a:gd name="T5" fmla="*/ 19 h 43"/>
                <a:gd name="T6" fmla="*/ 11 w 33"/>
                <a:gd name="T7" fmla="*/ 38 h 43"/>
                <a:gd name="T8" fmla="*/ 5 w 33"/>
                <a:gd name="T9" fmla="*/ 43 h 43"/>
                <a:gd name="T10" fmla="*/ 0 w 33"/>
                <a:gd name="T11" fmla="*/ 38 h 43"/>
                <a:gd name="T12" fmla="*/ 0 w 33"/>
                <a:gd name="T13" fmla="*/ 37 h 43"/>
                <a:gd name="T14" fmla="*/ 4 w 33"/>
                <a:gd name="T15" fmla="*/ 5 h 43"/>
                <a:gd name="T16" fmla="*/ 9 w 33"/>
                <a:gd name="T17" fmla="*/ 0 h 43"/>
                <a:gd name="T18" fmla="*/ 14 w 33"/>
                <a:gd name="T19" fmla="*/ 5 h 43"/>
                <a:gd name="T20" fmla="*/ 24 w 33"/>
                <a:gd name="T21" fmla="*/ 1 h 43"/>
                <a:gd name="T22" fmla="*/ 33 w 33"/>
                <a:gd name="T23" fmla="*/ 7 h 43"/>
                <a:gd name="T24" fmla="*/ 26 w 33"/>
                <a:gd name="T2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6" y="13"/>
                  </a:moveTo>
                  <a:cubicBezTo>
                    <a:pt x="24" y="13"/>
                    <a:pt x="23" y="12"/>
                    <a:pt x="21" y="12"/>
                  </a:cubicBezTo>
                  <a:cubicBezTo>
                    <a:pt x="17" y="12"/>
                    <a:pt x="13" y="15"/>
                    <a:pt x="13" y="19"/>
                  </a:cubicBezTo>
                  <a:cubicBezTo>
                    <a:pt x="11" y="38"/>
                    <a:pt x="11" y="38"/>
                    <a:pt x="11" y="38"/>
                  </a:cubicBezTo>
                  <a:cubicBezTo>
                    <a:pt x="10" y="40"/>
                    <a:pt x="7" y="43"/>
                    <a:pt x="5" y="43"/>
                  </a:cubicBezTo>
                  <a:cubicBezTo>
                    <a:pt x="2" y="43"/>
                    <a:pt x="0" y="41"/>
                    <a:pt x="0" y="38"/>
                  </a:cubicBezTo>
                  <a:cubicBezTo>
                    <a:pt x="0" y="37"/>
                    <a:pt x="0" y="37"/>
                    <a:pt x="0" y="37"/>
                  </a:cubicBezTo>
                  <a:cubicBezTo>
                    <a:pt x="4" y="5"/>
                    <a:pt x="4" y="5"/>
                    <a:pt x="4" y="5"/>
                  </a:cubicBezTo>
                  <a:cubicBezTo>
                    <a:pt x="4" y="2"/>
                    <a:pt x="7" y="0"/>
                    <a:pt x="9" y="0"/>
                  </a:cubicBezTo>
                  <a:cubicBezTo>
                    <a:pt x="12" y="0"/>
                    <a:pt x="14" y="2"/>
                    <a:pt x="14" y="5"/>
                  </a:cubicBezTo>
                  <a:cubicBezTo>
                    <a:pt x="17" y="3"/>
                    <a:pt x="20" y="1"/>
                    <a:pt x="24" y="1"/>
                  </a:cubicBezTo>
                  <a:cubicBezTo>
                    <a:pt x="28" y="1"/>
                    <a:pt x="33" y="3"/>
                    <a:pt x="33" y="7"/>
                  </a:cubicBezTo>
                  <a:cubicBezTo>
                    <a:pt x="33" y="11"/>
                    <a:pt x="30" y="13"/>
                    <a:pt x="2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4" name="Freeform 51"/>
            <p:cNvSpPr>
              <a:spLocks noEditPoints="1"/>
            </p:cNvSpPr>
            <p:nvPr userDrawn="1"/>
          </p:nvSpPr>
          <p:spPr bwMode="auto">
            <a:xfrm>
              <a:off x="2528071" y="5155840"/>
              <a:ext cx="117524" cy="115263"/>
            </a:xfrm>
            <a:custGeom>
              <a:avLst/>
              <a:gdLst>
                <a:gd name="T0" fmla="*/ 19 w 44"/>
                <a:gd name="T1" fmla="*/ 43 h 43"/>
                <a:gd name="T2" fmla="*/ 0 w 44"/>
                <a:gd name="T3" fmla="*/ 25 h 43"/>
                <a:gd name="T4" fmla="*/ 24 w 44"/>
                <a:gd name="T5" fmla="*/ 0 h 43"/>
                <a:gd name="T6" fmla="*/ 44 w 44"/>
                <a:gd name="T7" fmla="*/ 18 h 43"/>
                <a:gd name="T8" fmla="*/ 19 w 44"/>
                <a:gd name="T9" fmla="*/ 43 h 43"/>
                <a:gd name="T10" fmla="*/ 24 w 44"/>
                <a:gd name="T11" fmla="*/ 10 h 43"/>
                <a:gd name="T12" fmla="*/ 11 w 44"/>
                <a:gd name="T13" fmla="*/ 24 h 43"/>
                <a:gd name="T14" fmla="*/ 20 w 44"/>
                <a:gd name="T15" fmla="*/ 33 h 43"/>
                <a:gd name="T16" fmla="*/ 33 w 44"/>
                <a:gd name="T17" fmla="*/ 19 h 43"/>
                <a:gd name="T18" fmla="*/ 24 w 44"/>
                <a:gd name="T19"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3">
                  <a:moveTo>
                    <a:pt x="19" y="43"/>
                  </a:moveTo>
                  <a:cubicBezTo>
                    <a:pt x="8" y="43"/>
                    <a:pt x="0" y="37"/>
                    <a:pt x="0" y="25"/>
                  </a:cubicBezTo>
                  <a:cubicBezTo>
                    <a:pt x="0" y="10"/>
                    <a:pt x="10" y="0"/>
                    <a:pt x="24" y="0"/>
                  </a:cubicBezTo>
                  <a:cubicBezTo>
                    <a:pt x="36" y="0"/>
                    <a:pt x="44" y="6"/>
                    <a:pt x="44" y="18"/>
                  </a:cubicBezTo>
                  <a:cubicBezTo>
                    <a:pt x="44" y="33"/>
                    <a:pt x="34" y="43"/>
                    <a:pt x="19" y="43"/>
                  </a:cubicBezTo>
                  <a:close/>
                  <a:moveTo>
                    <a:pt x="24" y="10"/>
                  </a:moveTo>
                  <a:cubicBezTo>
                    <a:pt x="16" y="10"/>
                    <a:pt x="11" y="16"/>
                    <a:pt x="11" y="24"/>
                  </a:cubicBezTo>
                  <a:cubicBezTo>
                    <a:pt x="11" y="30"/>
                    <a:pt x="14" y="33"/>
                    <a:pt x="20" y="33"/>
                  </a:cubicBezTo>
                  <a:cubicBezTo>
                    <a:pt x="28" y="33"/>
                    <a:pt x="33" y="27"/>
                    <a:pt x="33" y="19"/>
                  </a:cubicBezTo>
                  <a:cubicBezTo>
                    <a:pt x="33" y="14"/>
                    <a:pt x="29" y="10"/>
                    <a:pt x="2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5" name="Freeform 52"/>
            <p:cNvSpPr>
              <a:spLocks/>
            </p:cNvSpPr>
            <p:nvPr userDrawn="1"/>
          </p:nvSpPr>
          <p:spPr bwMode="auto">
            <a:xfrm>
              <a:off x="2664805" y="5155840"/>
              <a:ext cx="92663" cy="115263"/>
            </a:xfrm>
            <a:custGeom>
              <a:avLst/>
              <a:gdLst>
                <a:gd name="T0" fmla="*/ 34 w 35"/>
                <a:gd name="T1" fmla="*/ 7 h 43"/>
                <a:gd name="T2" fmla="*/ 18 w 35"/>
                <a:gd name="T3" fmla="*/ 40 h 43"/>
                <a:gd name="T4" fmla="*/ 12 w 35"/>
                <a:gd name="T5" fmla="*/ 43 h 43"/>
                <a:gd name="T6" fmla="*/ 8 w 35"/>
                <a:gd name="T7" fmla="*/ 39 h 43"/>
                <a:gd name="T8" fmla="*/ 0 w 35"/>
                <a:gd name="T9" fmla="*/ 7 h 43"/>
                <a:gd name="T10" fmla="*/ 0 w 35"/>
                <a:gd name="T11" fmla="*/ 7 h 43"/>
                <a:gd name="T12" fmla="*/ 0 w 35"/>
                <a:gd name="T13" fmla="*/ 6 h 43"/>
                <a:gd name="T14" fmla="*/ 6 w 35"/>
                <a:gd name="T15" fmla="*/ 0 h 43"/>
                <a:gd name="T16" fmla="*/ 11 w 35"/>
                <a:gd name="T17" fmla="*/ 3 h 43"/>
                <a:gd name="T18" fmla="*/ 15 w 35"/>
                <a:gd name="T19" fmla="*/ 23 h 43"/>
                <a:gd name="T20" fmla="*/ 25 w 35"/>
                <a:gd name="T21" fmla="*/ 3 h 43"/>
                <a:gd name="T22" fmla="*/ 30 w 35"/>
                <a:gd name="T23" fmla="*/ 0 h 43"/>
                <a:gd name="T24" fmla="*/ 35 w 35"/>
                <a:gd name="T25" fmla="*/ 5 h 43"/>
                <a:gd name="T26" fmla="*/ 34 w 35"/>
                <a:gd name="T27"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4" y="7"/>
                  </a:moveTo>
                  <a:cubicBezTo>
                    <a:pt x="18" y="40"/>
                    <a:pt x="18" y="40"/>
                    <a:pt x="18" y="40"/>
                  </a:cubicBezTo>
                  <a:cubicBezTo>
                    <a:pt x="16" y="41"/>
                    <a:pt x="14" y="43"/>
                    <a:pt x="12" y="43"/>
                  </a:cubicBezTo>
                  <a:cubicBezTo>
                    <a:pt x="10" y="43"/>
                    <a:pt x="8" y="41"/>
                    <a:pt x="8" y="39"/>
                  </a:cubicBezTo>
                  <a:cubicBezTo>
                    <a:pt x="5" y="29"/>
                    <a:pt x="3" y="17"/>
                    <a:pt x="0" y="7"/>
                  </a:cubicBezTo>
                  <a:cubicBezTo>
                    <a:pt x="0" y="7"/>
                    <a:pt x="0" y="7"/>
                    <a:pt x="0" y="7"/>
                  </a:cubicBezTo>
                  <a:cubicBezTo>
                    <a:pt x="0" y="7"/>
                    <a:pt x="0" y="6"/>
                    <a:pt x="0" y="6"/>
                  </a:cubicBezTo>
                  <a:cubicBezTo>
                    <a:pt x="0" y="3"/>
                    <a:pt x="3" y="0"/>
                    <a:pt x="6" y="0"/>
                  </a:cubicBezTo>
                  <a:cubicBezTo>
                    <a:pt x="8" y="0"/>
                    <a:pt x="10" y="1"/>
                    <a:pt x="11" y="3"/>
                  </a:cubicBezTo>
                  <a:cubicBezTo>
                    <a:pt x="15" y="23"/>
                    <a:pt x="15" y="23"/>
                    <a:pt x="15" y="23"/>
                  </a:cubicBezTo>
                  <a:cubicBezTo>
                    <a:pt x="18" y="16"/>
                    <a:pt x="22" y="10"/>
                    <a:pt x="25" y="3"/>
                  </a:cubicBezTo>
                  <a:cubicBezTo>
                    <a:pt x="26" y="1"/>
                    <a:pt x="28" y="0"/>
                    <a:pt x="30" y="0"/>
                  </a:cubicBezTo>
                  <a:cubicBezTo>
                    <a:pt x="33" y="0"/>
                    <a:pt x="35" y="2"/>
                    <a:pt x="35" y="5"/>
                  </a:cubicBezTo>
                  <a:cubicBezTo>
                    <a:pt x="35" y="6"/>
                    <a:pt x="35" y="7"/>
                    <a:pt x="3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6" name="Freeform 53"/>
            <p:cNvSpPr>
              <a:spLocks noEditPoints="1"/>
            </p:cNvSpPr>
            <p:nvPr userDrawn="1"/>
          </p:nvSpPr>
          <p:spPr bwMode="auto">
            <a:xfrm>
              <a:off x="2763119" y="5107249"/>
              <a:ext cx="107354" cy="163855"/>
            </a:xfrm>
            <a:custGeom>
              <a:avLst/>
              <a:gdLst>
                <a:gd name="T0" fmla="*/ 39 w 40"/>
                <a:gd name="T1" fmla="*/ 32 h 61"/>
                <a:gd name="T2" fmla="*/ 36 w 40"/>
                <a:gd name="T3" fmla="*/ 55 h 61"/>
                <a:gd name="T4" fmla="*/ 30 w 40"/>
                <a:gd name="T5" fmla="*/ 61 h 61"/>
                <a:gd name="T6" fmla="*/ 26 w 40"/>
                <a:gd name="T7" fmla="*/ 57 h 61"/>
                <a:gd name="T8" fmla="*/ 13 w 40"/>
                <a:gd name="T9" fmla="*/ 61 h 61"/>
                <a:gd name="T10" fmla="*/ 0 w 40"/>
                <a:gd name="T11" fmla="*/ 49 h 61"/>
                <a:gd name="T12" fmla="*/ 22 w 40"/>
                <a:gd name="T13" fmla="*/ 34 h 61"/>
                <a:gd name="T14" fmla="*/ 28 w 40"/>
                <a:gd name="T15" fmla="*/ 34 h 61"/>
                <a:gd name="T16" fmla="*/ 29 w 40"/>
                <a:gd name="T17" fmla="*/ 32 h 61"/>
                <a:gd name="T18" fmla="*/ 21 w 40"/>
                <a:gd name="T19" fmla="*/ 28 h 61"/>
                <a:gd name="T20" fmla="*/ 13 w 40"/>
                <a:gd name="T21" fmla="*/ 30 h 61"/>
                <a:gd name="T22" fmla="*/ 11 w 40"/>
                <a:gd name="T23" fmla="*/ 30 h 61"/>
                <a:gd name="T24" fmla="*/ 6 w 40"/>
                <a:gd name="T25" fmla="*/ 26 h 61"/>
                <a:gd name="T26" fmla="*/ 9 w 40"/>
                <a:gd name="T27" fmla="*/ 21 h 61"/>
                <a:gd name="T28" fmla="*/ 24 w 40"/>
                <a:gd name="T29" fmla="*/ 19 h 61"/>
                <a:gd name="T30" fmla="*/ 39 w 40"/>
                <a:gd name="T31" fmla="*/ 30 h 61"/>
                <a:gd name="T32" fmla="*/ 39 w 40"/>
                <a:gd name="T33" fmla="*/ 32 h 61"/>
                <a:gd name="T34" fmla="*/ 16 w 40"/>
                <a:gd name="T35" fmla="*/ 13 h 61"/>
                <a:gd name="T36" fmla="*/ 9 w 40"/>
                <a:gd name="T37" fmla="*/ 6 h 61"/>
                <a:gd name="T38" fmla="*/ 16 w 40"/>
                <a:gd name="T39" fmla="*/ 0 h 61"/>
                <a:gd name="T40" fmla="*/ 23 w 40"/>
                <a:gd name="T41" fmla="*/ 6 h 61"/>
                <a:gd name="T42" fmla="*/ 16 w 40"/>
                <a:gd name="T43" fmla="*/ 13 h 61"/>
                <a:gd name="T44" fmla="*/ 27 w 40"/>
                <a:gd name="T45" fmla="*/ 42 h 61"/>
                <a:gd name="T46" fmla="*/ 24 w 40"/>
                <a:gd name="T47" fmla="*/ 42 h 61"/>
                <a:gd name="T48" fmla="*/ 23 w 40"/>
                <a:gd name="T49" fmla="*/ 42 h 61"/>
                <a:gd name="T50" fmla="*/ 11 w 40"/>
                <a:gd name="T51" fmla="*/ 47 h 61"/>
                <a:gd name="T52" fmla="*/ 16 w 40"/>
                <a:gd name="T53" fmla="*/ 51 h 61"/>
                <a:gd name="T54" fmla="*/ 26 w 40"/>
                <a:gd name="T55" fmla="*/ 48 h 61"/>
                <a:gd name="T56" fmla="*/ 27 w 40"/>
                <a:gd name="T57" fmla="*/ 42 h 61"/>
                <a:gd name="T58" fmla="*/ 33 w 40"/>
                <a:gd name="T59" fmla="*/ 13 h 61"/>
                <a:gd name="T60" fmla="*/ 27 w 40"/>
                <a:gd name="T61" fmla="*/ 6 h 61"/>
                <a:gd name="T62" fmla="*/ 33 w 40"/>
                <a:gd name="T63" fmla="*/ 0 h 61"/>
                <a:gd name="T64" fmla="*/ 40 w 40"/>
                <a:gd name="T65" fmla="*/ 6 h 61"/>
                <a:gd name="T66" fmla="*/ 33 w 40"/>
                <a:gd name="T67"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61">
                  <a:moveTo>
                    <a:pt x="39" y="32"/>
                  </a:moveTo>
                  <a:cubicBezTo>
                    <a:pt x="36" y="55"/>
                    <a:pt x="36" y="55"/>
                    <a:pt x="36" y="55"/>
                  </a:cubicBezTo>
                  <a:cubicBezTo>
                    <a:pt x="36" y="58"/>
                    <a:pt x="33" y="61"/>
                    <a:pt x="30" y="61"/>
                  </a:cubicBezTo>
                  <a:cubicBezTo>
                    <a:pt x="28" y="61"/>
                    <a:pt x="26" y="59"/>
                    <a:pt x="26" y="57"/>
                  </a:cubicBezTo>
                  <a:cubicBezTo>
                    <a:pt x="22" y="59"/>
                    <a:pt x="18" y="61"/>
                    <a:pt x="13" y="61"/>
                  </a:cubicBezTo>
                  <a:cubicBezTo>
                    <a:pt x="6" y="61"/>
                    <a:pt x="0" y="57"/>
                    <a:pt x="0" y="49"/>
                  </a:cubicBezTo>
                  <a:cubicBezTo>
                    <a:pt x="0" y="38"/>
                    <a:pt x="13" y="34"/>
                    <a:pt x="22" y="34"/>
                  </a:cubicBezTo>
                  <a:cubicBezTo>
                    <a:pt x="24" y="34"/>
                    <a:pt x="26" y="34"/>
                    <a:pt x="28" y="34"/>
                  </a:cubicBezTo>
                  <a:cubicBezTo>
                    <a:pt x="29" y="32"/>
                    <a:pt x="29" y="32"/>
                    <a:pt x="29" y="32"/>
                  </a:cubicBezTo>
                  <a:cubicBezTo>
                    <a:pt x="29" y="28"/>
                    <a:pt x="26" y="28"/>
                    <a:pt x="21" y="28"/>
                  </a:cubicBezTo>
                  <a:cubicBezTo>
                    <a:pt x="18" y="28"/>
                    <a:pt x="16" y="29"/>
                    <a:pt x="13" y="30"/>
                  </a:cubicBezTo>
                  <a:cubicBezTo>
                    <a:pt x="12" y="30"/>
                    <a:pt x="11" y="30"/>
                    <a:pt x="11" y="30"/>
                  </a:cubicBezTo>
                  <a:cubicBezTo>
                    <a:pt x="8" y="30"/>
                    <a:pt x="6" y="29"/>
                    <a:pt x="6" y="26"/>
                  </a:cubicBezTo>
                  <a:cubicBezTo>
                    <a:pt x="6" y="24"/>
                    <a:pt x="7" y="22"/>
                    <a:pt x="9" y="21"/>
                  </a:cubicBezTo>
                  <a:cubicBezTo>
                    <a:pt x="14" y="19"/>
                    <a:pt x="19" y="19"/>
                    <a:pt x="24" y="19"/>
                  </a:cubicBezTo>
                  <a:cubicBezTo>
                    <a:pt x="32" y="19"/>
                    <a:pt x="39" y="21"/>
                    <a:pt x="39" y="30"/>
                  </a:cubicBezTo>
                  <a:cubicBezTo>
                    <a:pt x="39" y="31"/>
                    <a:pt x="39" y="32"/>
                    <a:pt x="39" y="32"/>
                  </a:cubicBezTo>
                  <a:close/>
                  <a:moveTo>
                    <a:pt x="16" y="13"/>
                  </a:moveTo>
                  <a:cubicBezTo>
                    <a:pt x="12" y="13"/>
                    <a:pt x="9" y="10"/>
                    <a:pt x="9" y="6"/>
                  </a:cubicBezTo>
                  <a:cubicBezTo>
                    <a:pt x="9" y="3"/>
                    <a:pt x="12" y="0"/>
                    <a:pt x="16" y="0"/>
                  </a:cubicBezTo>
                  <a:cubicBezTo>
                    <a:pt x="20" y="0"/>
                    <a:pt x="23" y="3"/>
                    <a:pt x="23" y="6"/>
                  </a:cubicBezTo>
                  <a:cubicBezTo>
                    <a:pt x="23" y="10"/>
                    <a:pt x="20" y="13"/>
                    <a:pt x="16" y="13"/>
                  </a:cubicBezTo>
                  <a:close/>
                  <a:moveTo>
                    <a:pt x="27" y="42"/>
                  </a:moveTo>
                  <a:cubicBezTo>
                    <a:pt x="26" y="42"/>
                    <a:pt x="25" y="42"/>
                    <a:pt x="24" y="42"/>
                  </a:cubicBezTo>
                  <a:cubicBezTo>
                    <a:pt x="23" y="42"/>
                    <a:pt x="23" y="42"/>
                    <a:pt x="23" y="42"/>
                  </a:cubicBezTo>
                  <a:cubicBezTo>
                    <a:pt x="19" y="42"/>
                    <a:pt x="11" y="42"/>
                    <a:pt x="11" y="47"/>
                  </a:cubicBezTo>
                  <a:cubicBezTo>
                    <a:pt x="11" y="50"/>
                    <a:pt x="14" y="51"/>
                    <a:pt x="16" y="51"/>
                  </a:cubicBezTo>
                  <a:cubicBezTo>
                    <a:pt x="20" y="51"/>
                    <a:pt x="23" y="50"/>
                    <a:pt x="26" y="48"/>
                  </a:cubicBezTo>
                  <a:cubicBezTo>
                    <a:pt x="27" y="46"/>
                    <a:pt x="27" y="44"/>
                    <a:pt x="27" y="42"/>
                  </a:cubicBezTo>
                  <a:close/>
                  <a:moveTo>
                    <a:pt x="33" y="13"/>
                  </a:moveTo>
                  <a:cubicBezTo>
                    <a:pt x="29" y="13"/>
                    <a:pt x="27" y="10"/>
                    <a:pt x="27" y="6"/>
                  </a:cubicBezTo>
                  <a:cubicBezTo>
                    <a:pt x="27" y="3"/>
                    <a:pt x="29" y="0"/>
                    <a:pt x="33" y="0"/>
                  </a:cubicBezTo>
                  <a:cubicBezTo>
                    <a:pt x="37" y="0"/>
                    <a:pt x="40" y="3"/>
                    <a:pt x="40" y="6"/>
                  </a:cubicBezTo>
                  <a:cubicBezTo>
                    <a:pt x="40" y="10"/>
                    <a:pt x="37" y="13"/>
                    <a:pt x="3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7" name="Freeform 54"/>
            <p:cNvSpPr>
              <a:spLocks/>
            </p:cNvSpPr>
            <p:nvPr userDrawn="1"/>
          </p:nvSpPr>
          <p:spPr bwMode="auto">
            <a:xfrm>
              <a:off x="2894203" y="5155840"/>
              <a:ext cx="88143" cy="115263"/>
            </a:xfrm>
            <a:custGeom>
              <a:avLst/>
              <a:gdLst>
                <a:gd name="T0" fmla="*/ 27 w 33"/>
                <a:gd name="T1" fmla="*/ 13 h 43"/>
                <a:gd name="T2" fmla="*/ 21 w 33"/>
                <a:gd name="T3" fmla="*/ 12 h 43"/>
                <a:gd name="T4" fmla="*/ 13 w 33"/>
                <a:gd name="T5" fmla="*/ 19 h 43"/>
                <a:gd name="T6" fmla="*/ 11 w 33"/>
                <a:gd name="T7" fmla="*/ 38 h 43"/>
                <a:gd name="T8" fmla="*/ 5 w 33"/>
                <a:gd name="T9" fmla="*/ 43 h 43"/>
                <a:gd name="T10" fmla="*/ 0 w 33"/>
                <a:gd name="T11" fmla="*/ 38 h 43"/>
                <a:gd name="T12" fmla="*/ 0 w 33"/>
                <a:gd name="T13" fmla="*/ 37 h 43"/>
                <a:gd name="T14" fmla="*/ 4 w 33"/>
                <a:gd name="T15" fmla="*/ 5 h 43"/>
                <a:gd name="T16" fmla="*/ 10 w 33"/>
                <a:gd name="T17" fmla="*/ 0 h 43"/>
                <a:gd name="T18" fmla="*/ 15 w 33"/>
                <a:gd name="T19" fmla="*/ 5 h 43"/>
                <a:gd name="T20" fmla="*/ 24 w 33"/>
                <a:gd name="T21" fmla="*/ 1 h 43"/>
                <a:gd name="T22" fmla="*/ 33 w 33"/>
                <a:gd name="T23" fmla="*/ 7 h 43"/>
                <a:gd name="T24" fmla="*/ 27 w 33"/>
                <a:gd name="T2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7" y="13"/>
                  </a:moveTo>
                  <a:cubicBezTo>
                    <a:pt x="24" y="13"/>
                    <a:pt x="23" y="12"/>
                    <a:pt x="21" y="12"/>
                  </a:cubicBezTo>
                  <a:cubicBezTo>
                    <a:pt x="17" y="12"/>
                    <a:pt x="13" y="15"/>
                    <a:pt x="13" y="19"/>
                  </a:cubicBezTo>
                  <a:cubicBezTo>
                    <a:pt x="11" y="38"/>
                    <a:pt x="11" y="38"/>
                    <a:pt x="11" y="38"/>
                  </a:cubicBezTo>
                  <a:cubicBezTo>
                    <a:pt x="10" y="40"/>
                    <a:pt x="8" y="43"/>
                    <a:pt x="5" y="43"/>
                  </a:cubicBezTo>
                  <a:cubicBezTo>
                    <a:pt x="2" y="43"/>
                    <a:pt x="0" y="41"/>
                    <a:pt x="0" y="38"/>
                  </a:cubicBezTo>
                  <a:cubicBezTo>
                    <a:pt x="0" y="37"/>
                    <a:pt x="0" y="37"/>
                    <a:pt x="0" y="37"/>
                  </a:cubicBezTo>
                  <a:cubicBezTo>
                    <a:pt x="4" y="5"/>
                    <a:pt x="4" y="5"/>
                    <a:pt x="4" y="5"/>
                  </a:cubicBezTo>
                  <a:cubicBezTo>
                    <a:pt x="4" y="2"/>
                    <a:pt x="7" y="0"/>
                    <a:pt x="10" y="0"/>
                  </a:cubicBezTo>
                  <a:cubicBezTo>
                    <a:pt x="12" y="0"/>
                    <a:pt x="14" y="2"/>
                    <a:pt x="15" y="5"/>
                  </a:cubicBezTo>
                  <a:cubicBezTo>
                    <a:pt x="17" y="3"/>
                    <a:pt x="20" y="1"/>
                    <a:pt x="24" y="1"/>
                  </a:cubicBezTo>
                  <a:cubicBezTo>
                    <a:pt x="28" y="1"/>
                    <a:pt x="33" y="3"/>
                    <a:pt x="33" y="7"/>
                  </a:cubicBezTo>
                  <a:cubicBezTo>
                    <a:pt x="33" y="11"/>
                    <a:pt x="30" y="13"/>
                    <a:pt x="2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8" name="Freeform 55"/>
            <p:cNvSpPr>
              <a:spLocks noEditPoints="1"/>
            </p:cNvSpPr>
            <p:nvPr userDrawn="1"/>
          </p:nvSpPr>
          <p:spPr bwMode="auto">
            <a:xfrm>
              <a:off x="2987995" y="5085778"/>
              <a:ext cx="120914" cy="185326"/>
            </a:xfrm>
            <a:custGeom>
              <a:avLst/>
              <a:gdLst>
                <a:gd name="T0" fmla="*/ 45 w 45"/>
                <a:gd name="T1" fmla="*/ 5 h 69"/>
                <a:gd name="T2" fmla="*/ 38 w 45"/>
                <a:gd name="T3" fmla="*/ 64 h 69"/>
                <a:gd name="T4" fmla="*/ 32 w 45"/>
                <a:gd name="T5" fmla="*/ 69 h 69"/>
                <a:gd name="T6" fmla="*/ 28 w 45"/>
                <a:gd name="T7" fmla="*/ 65 h 69"/>
                <a:gd name="T8" fmla="*/ 16 w 45"/>
                <a:gd name="T9" fmla="*/ 69 h 69"/>
                <a:gd name="T10" fmla="*/ 0 w 45"/>
                <a:gd name="T11" fmla="*/ 51 h 69"/>
                <a:gd name="T12" fmla="*/ 22 w 45"/>
                <a:gd name="T13" fmla="*/ 27 h 69"/>
                <a:gd name="T14" fmla="*/ 31 w 45"/>
                <a:gd name="T15" fmla="*/ 29 h 69"/>
                <a:gd name="T16" fmla="*/ 34 w 45"/>
                <a:gd name="T17" fmla="*/ 5 h 69"/>
                <a:gd name="T18" fmla="*/ 40 w 45"/>
                <a:gd name="T19" fmla="*/ 0 h 69"/>
                <a:gd name="T20" fmla="*/ 45 w 45"/>
                <a:gd name="T21" fmla="*/ 5 h 69"/>
                <a:gd name="T22" fmla="*/ 22 w 45"/>
                <a:gd name="T23" fmla="*/ 37 h 69"/>
                <a:gd name="T24" fmla="*/ 11 w 45"/>
                <a:gd name="T25" fmla="*/ 50 h 69"/>
                <a:gd name="T26" fmla="*/ 19 w 45"/>
                <a:gd name="T27" fmla="*/ 59 h 69"/>
                <a:gd name="T28" fmla="*/ 30 w 45"/>
                <a:gd name="T29" fmla="*/ 46 h 69"/>
                <a:gd name="T30" fmla="*/ 22 w 45"/>
                <a:gd name="T31"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69">
                  <a:moveTo>
                    <a:pt x="45" y="5"/>
                  </a:moveTo>
                  <a:cubicBezTo>
                    <a:pt x="45" y="5"/>
                    <a:pt x="45" y="7"/>
                    <a:pt x="38" y="64"/>
                  </a:cubicBezTo>
                  <a:cubicBezTo>
                    <a:pt x="38" y="67"/>
                    <a:pt x="35" y="69"/>
                    <a:pt x="32" y="69"/>
                  </a:cubicBezTo>
                  <a:cubicBezTo>
                    <a:pt x="30" y="69"/>
                    <a:pt x="28" y="67"/>
                    <a:pt x="28" y="65"/>
                  </a:cubicBezTo>
                  <a:cubicBezTo>
                    <a:pt x="24" y="67"/>
                    <a:pt x="20" y="69"/>
                    <a:pt x="16" y="69"/>
                  </a:cubicBezTo>
                  <a:cubicBezTo>
                    <a:pt x="6" y="69"/>
                    <a:pt x="0" y="61"/>
                    <a:pt x="0" y="51"/>
                  </a:cubicBezTo>
                  <a:cubicBezTo>
                    <a:pt x="0" y="39"/>
                    <a:pt x="9" y="27"/>
                    <a:pt x="22" y="27"/>
                  </a:cubicBezTo>
                  <a:cubicBezTo>
                    <a:pt x="25" y="27"/>
                    <a:pt x="28" y="27"/>
                    <a:pt x="31" y="29"/>
                  </a:cubicBezTo>
                  <a:cubicBezTo>
                    <a:pt x="32" y="22"/>
                    <a:pt x="33" y="13"/>
                    <a:pt x="34" y="5"/>
                  </a:cubicBezTo>
                  <a:cubicBezTo>
                    <a:pt x="35" y="2"/>
                    <a:pt x="37" y="0"/>
                    <a:pt x="40" y="0"/>
                  </a:cubicBezTo>
                  <a:cubicBezTo>
                    <a:pt x="43" y="0"/>
                    <a:pt x="45" y="2"/>
                    <a:pt x="45" y="5"/>
                  </a:cubicBezTo>
                  <a:close/>
                  <a:moveTo>
                    <a:pt x="22" y="37"/>
                  </a:moveTo>
                  <a:cubicBezTo>
                    <a:pt x="15" y="37"/>
                    <a:pt x="11" y="43"/>
                    <a:pt x="11" y="50"/>
                  </a:cubicBezTo>
                  <a:cubicBezTo>
                    <a:pt x="11" y="55"/>
                    <a:pt x="14" y="59"/>
                    <a:pt x="19" y="59"/>
                  </a:cubicBezTo>
                  <a:cubicBezTo>
                    <a:pt x="26" y="59"/>
                    <a:pt x="30" y="52"/>
                    <a:pt x="30" y="46"/>
                  </a:cubicBezTo>
                  <a:cubicBezTo>
                    <a:pt x="30" y="41"/>
                    <a:pt x="27" y="37"/>
                    <a:pt x="2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9" name="Freeform 56"/>
            <p:cNvSpPr>
              <a:spLocks noEditPoints="1"/>
            </p:cNvSpPr>
            <p:nvPr userDrawn="1"/>
          </p:nvSpPr>
          <p:spPr bwMode="auto">
            <a:xfrm>
              <a:off x="3124730" y="5104989"/>
              <a:ext cx="47461" cy="166115"/>
            </a:xfrm>
            <a:custGeom>
              <a:avLst/>
              <a:gdLst>
                <a:gd name="T0" fmla="*/ 14 w 18"/>
                <a:gd name="T1" fmla="*/ 25 h 62"/>
                <a:gd name="T2" fmla="*/ 10 w 18"/>
                <a:gd name="T3" fmla="*/ 56 h 62"/>
                <a:gd name="T4" fmla="*/ 4 w 18"/>
                <a:gd name="T5" fmla="*/ 62 h 62"/>
                <a:gd name="T6" fmla="*/ 0 w 18"/>
                <a:gd name="T7" fmla="*/ 57 h 62"/>
                <a:gd name="T8" fmla="*/ 0 w 18"/>
                <a:gd name="T9" fmla="*/ 56 h 62"/>
                <a:gd name="T10" fmla="*/ 3 w 18"/>
                <a:gd name="T11" fmla="*/ 25 h 62"/>
                <a:gd name="T12" fmla="*/ 9 w 18"/>
                <a:gd name="T13" fmla="*/ 19 h 62"/>
                <a:gd name="T14" fmla="*/ 14 w 18"/>
                <a:gd name="T15" fmla="*/ 24 h 62"/>
                <a:gd name="T16" fmla="*/ 14 w 18"/>
                <a:gd name="T17" fmla="*/ 25 h 62"/>
                <a:gd name="T18" fmla="*/ 11 w 18"/>
                <a:gd name="T19" fmla="*/ 14 h 62"/>
                <a:gd name="T20" fmla="*/ 4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4" y="25"/>
                  </a:moveTo>
                  <a:cubicBezTo>
                    <a:pt x="10" y="56"/>
                    <a:pt x="10" y="56"/>
                    <a:pt x="10" y="56"/>
                  </a:cubicBezTo>
                  <a:cubicBezTo>
                    <a:pt x="10" y="59"/>
                    <a:pt x="7" y="62"/>
                    <a:pt x="4" y="62"/>
                  </a:cubicBezTo>
                  <a:cubicBezTo>
                    <a:pt x="2" y="62"/>
                    <a:pt x="0" y="60"/>
                    <a:pt x="0" y="57"/>
                  </a:cubicBezTo>
                  <a:cubicBezTo>
                    <a:pt x="0" y="56"/>
                    <a:pt x="0" y="56"/>
                    <a:pt x="0" y="56"/>
                  </a:cubicBezTo>
                  <a:cubicBezTo>
                    <a:pt x="3" y="25"/>
                    <a:pt x="3" y="25"/>
                    <a:pt x="3" y="25"/>
                  </a:cubicBezTo>
                  <a:cubicBezTo>
                    <a:pt x="4" y="22"/>
                    <a:pt x="6" y="19"/>
                    <a:pt x="9" y="19"/>
                  </a:cubicBezTo>
                  <a:cubicBezTo>
                    <a:pt x="12" y="19"/>
                    <a:pt x="14" y="22"/>
                    <a:pt x="14" y="24"/>
                  </a:cubicBezTo>
                  <a:cubicBezTo>
                    <a:pt x="14" y="24"/>
                    <a:pt x="14" y="25"/>
                    <a:pt x="14" y="25"/>
                  </a:cubicBezTo>
                  <a:close/>
                  <a:moveTo>
                    <a:pt x="11" y="14"/>
                  </a:moveTo>
                  <a:cubicBezTo>
                    <a:pt x="7" y="14"/>
                    <a:pt x="4" y="11"/>
                    <a:pt x="4" y="7"/>
                  </a:cubicBezTo>
                  <a:cubicBezTo>
                    <a:pt x="4" y="3"/>
                    <a:pt x="7"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0" name="Freeform 57"/>
            <p:cNvSpPr>
              <a:spLocks noEditPoints="1"/>
            </p:cNvSpPr>
            <p:nvPr userDrawn="1"/>
          </p:nvSpPr>
          <p:spPr bwMode="auto">
            <a:xfrm>
              <a:off x="3177841" y="5158101"/>
              <a:ext cx="115264" cy="158205"/>
            </a:xfrm>
            <a:custGeom>
              <a:avLst/>
              <a:gdLst>
                <a:gd name="T0" fmla="*/ 39 w 43"/>
                <a:gd name="T1" fmla="*/ 37 h 59"/>
                <a:gd name="T2" fmla="*/ 17 w 43"/>
                <a:gd name="T3" fmla="*/ 59 h 59"/>
                <a:gd name="T4" fmla="*/ 0 w 43"/>
                <a:gd name="T5" fmla="*/ 51 h 59"/>
                <a:gd name="T6" fmla="*/ 6 w 43"/>
                <a:gd name="T7" fmla="*/ 46 h 59"/>
                <a:gd name="T8" fmla="*/ 8 w 43"/>
                <a:gd name="T9" fmla="*/ 46 h 59"/>
                <a:gd name="T10" fmla="*/ 17 w 43"/>
                <a:gd name="T11" fmla="*/ 49 h 59"/>
                <a:gd name="T12" fmla="*/ 28 w 43"/>
                <a:gd name="T13" fmla="*/ 39 h 59"/>
                <a:gd name="T14" fmla="*/ 28 w 43"/>
                <a:gd name="T15" fmla="*/ 39 h 59"/>
                <a:gd name="T16" fmla="*/ 28 w 43"/>
                <a:gd name="T17" fmla="*/ 39 h 59"/>
                <a:gd name="T18" fmla="*/ 28 w 43"/>
                <a:gd name="T19" fmla="*/ 39 h 59"/>
                <a:gd name="T20" fmla="*/ 17 w 43"/>
                <a:gd name="T21" fmla="*/ 42 h 59"/>
                <a:gd name="T22" fmla="*/ 1 w 43"/>
                <a:gd name="T23" fmla="*/ 24 h 59"/>
                <a:gd name="T24" fmla="*/ 23 w 43"/>
                <a:gd name="T25" fmla="*/ 0 h 59"/>
                <a:gd name="T26" fmla="*/ 33 w 43"/>
                <a:gd name="T27" fmla="*/ 3 h 59"/>
                <a:gd name="T28" fmla="*/ 38 w 43"/>
                <a:gd name="T29" fmla="*/ 0 h 59"/>
                <a:gd name="T30" fmla="*/ 43 w 43"/>
                <a:gd name="T31" fmla="*/ 5 h 59"/>
                <a:gd name="T32" fmla="*/ 43 w 43"/>
                <a:gd name="T33" fmla="*/ 5 h 59"/>
                <a:gd name="T34" fmla="*/ 39 w 43"/>
                <a:gd name="T35" fmla="*/ 37 h 59"/>
                <a:gd name="T36" fmla="*/ 23 w 43"/>
                <a:gd name="T37" fmla="*/ 10 h 59"/>
                <a:gd name="T38" fmla="*/ 12 w 43"/>
                <a:gd name="T39" fmla="*/ 23 h 59"/>
                <a:gd name="T40" fmla="*/ 20 w 43"/>
                <a:gd name="T41" fmla="*/ 32 h 59"/>
                <a:gd name="T42" fmla="*/ 31 w 43"/>
                <a:gd name="T43" fmla="*/ 18 h 59"/>
                <a:gd name="T44" fmla="*/ 23 w 43"/>
                <a:gd name="T45" fmla="*/ 10 h 59"/>
                <a:gd name="T46" fmla="*/ 28 w 43"/>
                <a:gd name="T47" fmla="*/ 39 h 59"/>
                <a:gd name="T48" fmla="*/ 28 w 43"/>
                <a:gd name="T49" fmla="*/ 39 h 59"/>
                <a:gd name="T50" fmla="*/ 28 w 43"/>
                <a:gd name="T51"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59">
                  <a:moveTo>
                    <a:pt x="39" y="37"/>
                  </a:moveTo>
                  <a:cubicBezTo>
                    <a:pt x="38" y="50"/>
                    <a:pt x="30" y="59"/>
                    <a:pt x="17" y="59"/>
                  </a:cubicBezTo>
                  <a:cubicBezTo>
                    <a:pt x="13" y="59"/>
                    <a:pt x="0" y="57"/>
                    <a:pt x="0" y="51"/>
                  </a:cubicBezTo>
                  <a:cubicBezTo>
                    <a:pt x="0" y="48"/>
                    <a:pt x="3" y="46"/>
                    <a:pt x="6" y="46"/>
                  </a:cubicBezTo>
                  <a:cubicBezTo>
                    <a:pt x="7" y="46"/>
                    <a:pt x="7" y="46"/>
                    <a:pt x="8" y="46"/>
                  </a:cubicBezTo>
                  <a:cubicBezTo>
                    <a:pt x="11" y="48"/>
                    <a:pt x="14" y="49"/>
                    <a:pt x="17" y="49"/>
                  </a:cubicBezTo>
                  <a:cubicBezTo>
                    <a:pt x="22" y="49"/>
                    <a:pt x="27" y="45"/>
                    <a:pt x="28" y="39"/>
                  </a:cubicBezTo>
                  <a:cubicBezTo>
                    <a:pt x="28" y="39"/>
                    <a:pt x="28" y="39"/>
                    <a:pt x="28" y="39"/>
                  </a:cubicBezTo>
                  <a:cubicBezTo>
                    <a:pt x="28" y="39"/>
                    <a:pt x="28" y="39"/>
                    <a:pt x="28" y="39"/>
                  </a:cubicBezTo>
                  <a:cubicBezTo>
                    <a:pt x="28" y="39"/>
                    <a:pt x="28" y="39"/>
                    <a:pt x="28" y="39"/>
                  </a:cubicBezTo>
                  <a:cubicBezTo>
                    <a:pt x="25" y="41"/>
                    <a:pt x="20" y="42"/>
                    <a:pt x="17" y="42"/>
                  </a:cubicBezTo>
                  <a:cubicBezTo>
                    <a:pt x="7" y="42"/>
                    <a:pt x="1" y="33"/>
                    <a:pt x="1" y="24"/>
                  </a:cubicBezTo>
                  <a:cubicBezTo>
                    <a:pt x="1" y="13"/>
                    <a:pt x="10" y="0"/>
                    <a:pt x="23" y="0"/>
                  </a:cubicBezTo>
                  <a:cubicBezTo>
                    <a:pt x="27" y="0"/>
                    <a:pt x="30" y="0"/>
                    <a:pt x="33" y="3"/>
                  </a:cubicBezTo>
                  <a:cubicBezTo>
                    <a:pt x="34" y="1"/>
                    <a:pt x="36" y="0"/>
                    <a:pt x="38" y="0"/>
                  </a:cubicBezTo>
                  <a:cubicBezTo>
                    <a:pt x="41" y="0"/>
                    <a:pt x="43" y="2"/>
                    <a:pt x="43" y="5"/>
                  </a:cubicBezTo>
                  <a:cubicBezTo>
                    <a:pt x="43" y="5"/>
                    <a:pt x="43" y="5"/>
                    <a:pt x="43" y="5"/>
                  </a:cubicBezTo>
                  <a:lnTo>
                    <a:pt x="39" y="37"/>
                  </a:lnTo>
                  <a:close/>
                  <a:moveTo>
                    <a:pt x="23" y="10"/>
                  </a:moveTo>
                  <a:cubicBezTo>
                    <a:pt x="16" y="10"/>
                    <a:pt x="12" y="17"/>
                    <a:pt x="12" y="23"/>
                  </a:cubicBezTo>
                  <a:cubicBezTo>
                    <a:pt x="12" y="28"/>
                    <a:pt x="15" y="32"/>
                    <a:pt x="20" y="32"/>
                  </a:cubicBezTo>
                  <a:cubicBezTo>
                    <a:pt x="27" y="32"/>
                    <a:pt x="31" y="25"/>
                    <a:pt x="31" y="18"/>
                  </a:cubicBezTo>
                  <a:cubicBezTo>
                    <a:pt x="31" y="13"/>
                    <a:pt x="28" y="10"/>
                    <a:pt x="23" y="10"/>
                  </a:cubicBezTo>
                  <a:close/>
                  <a:moveTo>
                    <a:pt x="28" y="39"/>
                  </a:moveTo>
                  <a:cubicBezTo>
                    <a:pt x="28" y="39"/>
                    <a:pt x="28" y="39"/>
                    <a:pt x="28" y="39"/>
                  </a:cubicBezTo>
                  <a:cubicBezTo>
                    <a:pt x="28" y="40"/>
                    <a:pt x="28" y="39"/>
                    <a:pt x="28"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1" name="Freeform 58"/>
            <p:cNvSpPr>
              <a:spLocks noEditPoints="1"/>
            </p:cNvSpPr>
            <p:nvPr userDrawn="1"/>
          </p:nvSpPr>
          <p:spPr bwMode="auto">
            <a:xfrm>
              <a:off x="3311185" y="5158101"/>
              <a:ext cx="107354" cy="113003"/>
            </a:xfrm>
            <a:custGeom>
              <a:avLst/>
              <a:gdLst>
                <a:gd name="T0" fmla="*/ 39 w 40"/>
                <a:gd name="T1" fmla="*/ 13 h 42"/>
                <a:gd name="T2" fmla="*/ 37 w 40"/>
                <a:gd name="T3" fmla="*/ 36 h 42"/>
                <a:gd name="T4" fmla="*/ 31 w 40"/>
                <a:gd name="T5" fmla="*/ 42 h 42"/>
                <a:gd name="T6" fmla="*/ 26 w 40"/>
                <a:gd name="T7" fmla="*/ 38 h 42"/>
                <a:gd name="T8" fmla="*/ 14 w 40"/>
                <a:gd name="T9" fmla="*/ 42 h 42"/>
                <a:gd name="T10" fmla="*/ 0 w 40"/>
                <a:gd name="T11" fmla="*/ 30 h 42"/>
                <a:gd name="T12" fmla="*/ 22 w 40"/>
                <a:gd name="T13" fmla="*/ 15 h 42"/>
                <a:gd name="T14" fmla="*/ 28 w 40"/>
                <a:gd name="T15" fmla="*/ 15 h 42"/>
                <a:gd name="T16" fmla="*/ 29 w 40"/>
                <a:gd name="T17" fmla="*/ 13 h 42"/>
                <a:gd name="T18" fmla="*/ 21 w 40"/>
                <a:gd name="T19" fmla="*/ 9 h 42"/>
                <a:gd name="T20" fmla="*/ 13 w 40"/>
                <a:gd name="T21" fmla="*/ 11 h 42"/>
                <a:gd name="T22" fmla="*/ 11 w 40"/>
                <a:gd name="T23" fmla="*/ 11 h 42"/>
                <a:gd name="T24" fmla="*/ 6 w 40"/>
                <a:gd name="T25" fmla="*/ 7 h 42"/>
                <a:gd name="T26" fmla="*/ 10 w 40"/>
                <a:gd name="T27" fmla="*/ 2 h 42"/>
                <a:gd name="T28" fmla="*/ 24 w 40"/>
                <a:gd name="T29" fmla="*/ 0 h 42"/>
                <a:gd name="T30" fmla="*/ 40 w 40"/>
                <a:gd name="T31" fmla="*/ 11 h 42"/>
                <a:gd name="T32" fmla="*/ 39 w 40"/>
                <a:gd name="T33" fmla="*/ 13 h 42"/>
                <a:gd name="T34" fmla="*/ 27 w 40"/>
                <a:gd name="T35" fmla="*/ 23 h 42"/>
                <a:gd name="T36" fmla="*/ 24 w 40"/>
                <a:gd name="T37" fmla="*/ 23 h 42"/>
                <a:gd name="T38" fmla="*/ 23 w 40"/>
                <a:gd name="T39" fmla="*/ 23 h 42"/>
                <a:gd name="T40" fmla="*/ 12 w 40"/>
                <a:gd name="T41" fmla="*/ 28 h 42"/>
                <a:gd name="T42" fmla="*/ 17 w 40"/>
                <a:gd name="T43" fmla="*/ 32 h 42"/>
                <a:gd name="T44" fmla="*/ 27 w 40"/>
                <a:gd name="T45" fmla="*/ 29 h 42"/>
                <a:gd name="T46" fmla="*/ 27 w 40"/>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39" y="13"/>
                  </a:moveTo>
                  <a:cubicBezTo>
                    <a:pt x="37" y="36"/>
                    <a:pt x="37" y="36"/>
                    <a:pt x="37" y="36"/>
                  </a:cubicBezTo>
                  <a:cubicBezTo>
                    <a:pt x="36" y="39"/>
                    <a:pt x="34" y="42"/>
                    <a:pt x="31" y="42"/>
                  </a:cubicBezTo>
                  <a:cubicBezTo>
                    <a:pt x="28" y="42"/>
                    <a:pt x="26" y="40"/>
                    <a:pt x="26" y="38"/>
                  </a:cubicBezTo>
                  <a:cubicBezTo>
                    <a:pt x="22" y="40"/>
                    <a:pt x="18" y="42"/>
                    <a:pt x="14" y="42"/>
                  </a:cubicBezTo>
                  <a:cubicBezTo>
                    <a:pt x="7" y="42"/>
                    <a:pt x="0" y="38"/>
                    <a:pt x="0" y="30"/>
                  </a:cubicBezTo>
                  <a:cubicBezTo>
                    <a:pt x="0" y="19"/>
                    <a:pt x="13" y="15"/>
                    <a:pt x="22" y="15"/>
                  </a:cubicBezTo>
                  <a:cubicBezTo>
                    <a:pt x="24" y="15"/>
                    <a:pt x="26" y="15"/>
                    <a:pt x="28" y="15"/>
                  </a:cubicBezTo>
                  <a:cubicBezTo>
                    <a:pt x="29" y="13"/>
                    <a:pt x="29" y="13"/>
                    <a:pt x="29" y="13"/>
                  </a:cubicBezTo>
                  <a:cubicBezTo>
                    <a:pt x="29" y="9"/>
                    <a:pt x="26" y="9"/>
                    <a:pt x="21" y="9"/>
                  </a:cubicBezTo>
                  <a:cubicBezTo>
                    <a:pt x="18" y="9"/>
                    <a:pt x="16" y="10"/>
                    <a:pt x="13" y="11"/>
                  </a:cubicBezTo>
                  <a:cubicBezTo>
                    <a:pt x="12" y="11"/>
                    <a:pt x="11" y="11"/>
                    <a:pt x="11" y="11"/>
                  </a:cubicBezTo>
                  <a:cubicBezTo>
                    <a:pt x="8" y="11"/>
                    <a:pt x="6" y="10"/>
                    <a:pt x="6" y="7"/>
                  </a:cubicBezTo>
                  <a:cubicBezTo>
                    <a:pt x="6" y="5"/>
                    <a:pt x="8" y="3"/>
                    <a:pt x="10" y="2"/>
                  </a:cubicBezTo>
                  <a:cubicBezTo>
                    <a:pt x="14" y="0"/>
                    <a:pt x="19" y="0"/>
                    <a:pt x="24" y="0"/>
                  </a:cubicBezTo>
                  <a:cubicBezTo>
                    <a:pt x="32" y="0"/>
                    <a:pt x="40" y="2"/>
                    <a:pt x="40" y="11"/>
                  </a:cubicBezTo>
                  <a:cubicBezTo>
                    <a:pt x="40" y="12"/>
                    <a:pt x="40" y="13"/>
                    <a:pt x="39" y="13"/>
                  </a:cubicBezTo>
                  <a:close/>
                  <a:moveTo>
                    <a:pt x="27" y="23"/>
                  </a:moveTo>
                  <a:cubicBezTo>
                    <a:pt x="26" y="23"/>
                    <a:pt x="25" y="23"/>
                    <a:pt x="24" y="23"/>
                  </a:cubicBezTo>
                  <a:cubicBezTo>
                    <a:pt x="23" y="23"/>
                    <a:pt x="23" y="23"/>
                    <a:pt x="23" y="23"/>
                  </a:cubicBezTo>
                  <a:cubicBezTo>
                    <a:pt x="19" y="23"/>
                    <a:pt x="12" y="23"/>
                    <a:pt x="12" y="28"/>
                  </a:cubicBezTo>
                  <a:cubicBezTo>
                    <a:pt x="12" y="31"/>
                    <a:pt x="14" y="32"/>
                    <a:pt x="17" y="32"/>
                  </a:cubicBezTo>
                  <a:cubicBezTo>
                    <a:pt x="20" y="32"/>
                    <a:pt x="24" y="31"/>
                    <a:pt x="27" y="29"/>
                  </a:cubicBezTo>
                  <a:cubicBezTo>
                    <a:pt x="27"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2" name="Freeform 59"/>
            <p:cNvSpPr>
              <a:spLocks noEditPoints="1"/>
            </p:cNvSpPr>
            <p:nvPr userDrawn="1"/>
          </p:nvSpPr>
          <p:spPr bwMode="auto">
            <a:xfrm>
              <a:off x="2330315" y="5353597"/>
              <a:ext cx="184196" cy="187586"/>
            </a:xfrm>
            <a:custGeom>
              <a:avLst/>
              <a:gdLst>
                <a:gd name="T0" fmla="*/ 30 w 69"/>
                <a:gd name="T1" fmla="*/ 70 h 70"/>
                <a:gd name="T2" fmla="*/ 0 w 69"/>
                <a:gd name="T3" fmla="*/ 39 h 70"/>
                <a:gd name="T4" fmla="*/ 38 w 69"/>
                <a:gd name="T5" fmla="*/ 0 h 70"/>
                <a:gd name="T6" fmla="*/ 69 w 69"/>
                <a:gd name="T7" fmla="*/ 31 h 70"/>
                <a:gd name="T8" fmla="*/ 30 w 69"/>
                <a:gd name="T9" fmla="*/ 70 h 70"/>
                <a:gd name="T10" fmla="*/ 37 w 69"/>
                <a:gd name="T11" fmla="*/ 11 h 70"/>
                <a:gd name="T12" fmla="*/ 12 w 69"/>
                <a:gd name="T13" fmla="*/ 38 h 70"/>
                <a:gd name="T14" fmla="*/ 31 w 69"/>
                <a:gd name="T15" fmla="*/ 59 h 70"/>
                <a:gd name="T16" fmla="*/ 57 w 69"/>
                <a:gd name="T17" fmla="*/ 31 h 70"/>
                <a:gd name="T18" fmla="*/ 37 w 69"/>
                <a:gd name="T19"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0" y="70"/>
                  </a:moveTo>
                  <a:cubicBezTo>
                    <a:pt x="12" y="70"/>
                    <a:pt x="0" y="57"/>
                    <a:pt x="0" y="39"/>
                  </a:cubicBezTo>
                  <a:cubicBezTo>
                    <a:pt x="0" y="18"/>
                    <a:pt x="17" y="0"/>
                    <a:pt x="38" y="0"/>
                  </a:cubicBezTo>
                  <a:cubicBezTo>
                    <a:pt x="56" y="0"/>
                    <a:pt x="69" y="13"/>
                    <a:pt x="69" y="31"/>
                  </a:cubicBezTo>
                  <a:cubicBezTo>
                    <a:pt x="69" y="52"/>
                    <a:pt x="52" y="70"/>
                    <a:pt x="30" y="70"/>
                  </a:cubicBezTo>
                  <a:close/>
                  <a:moveTo>
                    <a:pt x="37" y="11"/>
                  </a:moveTo>
                  <a:cubicBezTo>
                    <a:pt x="23" y="11"/>
                    <a:pt x="12" y="24"/>
                    <a:pt x="12" y="38"/>
                  </a:cubicBezTo>
                  <a:cubicBezTo>
                    <a:pt x="12" y="49"/>
                    <a:pt x="20" y="59"/>
                    <a:pt x="31" y="59"/>
                  </a:cubicBezTo>
                  <a:cubicBezTo>
                    <a:pt x="45" y="59"/>
                    <a:pt x="57" y="45"/>
                    <a:pt x="57" y="31"/>
                  </a:cubicBezTo>
                  <a:cubicBezTo>
                    <a:pt x="57" y="20"/>
                    <a:pt x="49" y="11"/>
                    <a:pt x="3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3" name="Freeform 60"/>
            <p:cNvSpPr>
              <a:spLocks/>
            </p:cNvSpPr>
            <p:nvPr userDrawn="1"/>
          </p:nvSpPr>
          <p:spPr bwMode="auto">
            <a:xfrm>
              <a:off x="2533721" y="5425919"/>
              <a:ext cx="170636" cy="111874"/>
            </a:xfrm>
            <a:custGeom>
              <a:avLst/>
              <a:gdLst>
                <a:gd name="T0" fmla="*/ 63 w 64"/>
                <a:gd name="T1" fmla="*/ 15 h 42"/>
                <a:gd name="T2" fmla="*/ 61 w 64"/>
                <a:gd name="T3" fmla="*/ 37 h 42"/>
                <a:gd name="T4" fmla="*/ 55 w 64"/>
                <a:gd name="T5" fmla="*/ 42 h 42"/>
                <a:gd name="T6" fmla="*/ 50 w 64"/>
                <a:gd name="T7" fmla="*/ 38 h 42"/>
                <a:gd name="T8" fmla="*/ 50 w 64"/>
                <a:gd name="T9" fmla="*/ 37 h 42"/>
                <a:gd name="T10" fmla="*/ 52 w 64"/>
                <a:gd name="T11" fmla="*/ 16 h 42"/>
                <a:gd name="T12" fmla="*/ 52 w 64"/>
                <a:gd name="T13" fmla="*/ 15 h 42"/>
                <a:gd name="T14" fmla="*/ 46 w 64"/>
                <a:gd name="T15" fmla="*/ 10 h 42"/>
                <a:gd name="T16" fmla="*/ 38 w 64"/>
                <a:gd name="T17" fmla="*/ 18 h 42"/>
                <a:gd name="T18" fmla="*/ 35 w 64"/>
                <a:gd name="T19" fmla="*/ 37 h 42"/>
                <a:gd name="T20" fmla="*/ 30 w 64"/>
                <a:gd name="T21" fmla="*/ 42 h 42"/>
                <a:gd name="T22" fmla="*/ 25 w 64"/>
                <a:gd name="T23" fmla="*/ 38 h 42"/>
                <a:gd name="T24" fmla="*/ 25 w 64"/>
                <a:gd name="T25" fmla="*/ 37 h 42"/>
                <a:gd name="T26" fmla="*/ 28 w 64"/>
                <a:gd name="T27" fmla="*/ 17 h 42"/>
                <a:gd name="T28" fmla="*/ 28 w 64"/>
                <a:gd name="T29" fmla="*/ 15 h 42"/>
                <a:gd name="T30" fmla="*/ 23 w 64"/>
                <a:gd name="T31" fmla="*/ 10 h 42"/>
                <a:gd name="T32" fmla="*/ 13 w 64"/>
                <a:gd name="T33" fmla="*/ 19 h 42"/>
                <a:gd name="T34" fmla="*/ 11 w 64"/>
                <a:gd name="T35" fmla="*/ 37 h 42"/>
                <a:gd name="T36" fmla="*/ 5 w 64"/>
                <a:gd name="T37" fmla="*/ 42 h 42"/>
                <a:gd name="T38" fmla="*/ 0 w 64"/>
                <a:gd name="T39" fmla="*/ 37 h 42"/>
                <a:gd name="T40" fmla="*/ 0 w 64"/>
                <a:gd name="T41" fmla="*/ 37 h 42"/>
                <a:gd name="T42" fmla="*/ 4 w 64"/>
                <a:gd name="T43" fmla="*/ 5 h 42"/>
                <a:gd name="T44" fmla="*/ 10 w 64"/>
                <a:gd name="T45" fmla="*/ 0 h 42"/>
                <a:gd name="T46" fmla="*/ 15 w 64"/>
                <a:gd name="T47" fmla="*/ 4 h 42"/>
                <a:gd name="T48" fmla="*/ 27 w 64"/>
                <a:gd name="T49" fmla="*/ 0 h 42"/>
                <a:gd name="T50" fmla="*/ 37 w 64"/>
                <a:gd name="T51" fmla="*/ 5 h 42"/>
                <a:gd name="T52" fmla="*/ 50 w 64"/>
                <a:gd name="T53" fmla="*/ 0 h 42"/>
                <a:gd name="T54" fmla="*/ 64 w 64"/>
                <a:gd name="T55" fmla="*/ 12 h 42"/>
                <a:gd name="T56" fmla="*/ 63 w 64"/>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42">
                  <a:moveTo>
                    <a:pt x="63" y="15"/>
                  </a:moveTo>
                  <a:cubicBezTo>
                    <a:pt x="61" y="37"/>
                    <a:pt x="61" y="37"/>
                    <a:pt x="61" y="37"/>
                  </a:cubicBezTo>
                  <a:cubicBezTo>
                    <a:pt x="60" y="40"/>
                    <a:pt x="58" y="42"/>
                    <a:pt x="55" y="42"/>
                  </a:cubicBezTo>
                  <a:cubicBezTo>
                    <a:pt x="52" y="42"/>
                    <a:pt x="50" y="40"/>
                    <a:pt x="50" y="38"/>
                  </a:cubicBezTo>
                  <a:cubicBezTo>
                    <a:pt x="50" y="37"/>
                    <a:pt x="50" y="37"/>
                    <a:pt x="50" y="37"/>
                  </a:cubicBezTo>
                  <a:cubicBezTo>
                    <a:pt x="52" y="16"/>
                    <a:pt x="52" y="16"/>
                    <a:pt x="52" y="16"/>
                  </a:cubicBezTo>
                  <a:cubicBezTo>
                    <a:pt x="52" y="16"/>
                    <a:pt x="52" y="16"/>
                    <a:pt x="52" y="15"/>
                  </a:cubicBezTo>
                  <a:cubicBezTo>
                    <a:pt x="52" y="12"/>
                    <a:pt x="50" y="10"/>
                    <a:pt x="46" y="10"/>
                  </a:cubicBezTo>
                  <a:cubicBezTo>
                    <a:pt x="42" y="10"/>
                    <a:pt x="39" y="14"/>
                    <a:pt x="38" y="18"/>
                  </a:cubicBezTo>
                  <a:cubicBezTo>
                    <a:pt x="35" y="37"/>
                    <a:pt x="35" y="37"/>
                    <a:pt x="35" y="37"/>
                  </a:cubicBezTo>
                  <a:cubicBezTo>
                    <a:pt x="35" y="40"/>
                    <a:pt x="33" y="42"/>
                    <a:pt x="30" y="42"/>
                  </a:cubicBezTo>
                  <a:cubicBezTo>
                    <a:pt x="27" y="42"/>
                    <a:pt x="25" y="40"/>
                    <a:pt x="25" y="38"/>
                  </a:cubicBezTo>
                  <a:cubicBezTo>
                    <a:pt x="25" y="37"/>
                    <a:pt x="25" y="37"/>
                    <a:pt x="25" y="37"/>
                  </a:cubicBezTo>
                  <a:cubicBezTo>
                    <a:pt x="28" y="17"/>
                    <a:pt x="28" y="17"/>
                    <a:pt x="28" y="17"/>
                  </a:cubicBezTo>
                  <a:cubicBezTo>
                    <a:pt x="28" y="17"/>
                    <a:pt x="28" y="16"/>
                    <a:pt x="28" y="15"/>
                  </a:cubicBezTo>
                  <a:cubicBezTo>
                    <a:pt x="28" y="12"/>
                    <a:pt x="26" y="10"/>
                    <a:pt x="23" y="10"/>
                  </a:cubicBezTo>
                  <a:cubicBezTo>
                    <a:pt x="17" y="10"/>
                    <a:pt x="14" y="13"/>
                    <a:pt x="13" y="19"/>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4" y="2"/>
                    <a:pt x="7" y="0"/>
                    <a:pt x="10" y="0"/>
                  </a:cubicBezTo>
                  <a:cubicBezTo>
                    <a:pt x="12" y="0"/>
                    <a:pt x="14" y="2"/>
                    <a:pt x="15" y="4"/>
                  </a:cubicBezTo>
                  <a:cubicBezTo>
                    <a:pt x="18" y="2"/>
                    <a:pt x="23" y="0"/>
                    <a:pt x="27" y="0"/>
                  </a:cubicBezTo>
                  <a:cubicBezTo>
                    <a:pt x="31" y="0"/>
                    <a:pt x="35" y="2"/>
                    <a:pt x="37" y="5"/>
                  </a:cubicBezTo>
                  <a:cubicBezTo>
                    <a:pt x="40" y="2"/>
                    <a:pt x="46" y="0"/>
                    <a:pt x="50" y="0"/>
                  </a:cubicBezTo>
                  <a:cubicBezTo>
                    <a:pt x="58" y="0"/>
                    <a:pt x="64" y="4"/>
                    <a:pt x="64" y="12"/>
                  </a:cubicBezTo>
                  <a:cubicBezTo>
                    <a:pt x="64" y="13"/>
                    <a:pt x="64" y="14"/>
                    <a:pt x="6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4" name="Freeform 61"/>
            <p:cNvSpPr>
              <a:spLocks/>
            </p:cNvSpPr>
            <p:nvPr userDrawn="1"/>
          </p:nvSpPr>
          <p:spPr bwMode="auto">
            <a:xfrm>
              <a:off x="2723567" y="5382978"/>
              <a:ext cx="76842" cy="154815"/>
            </a:xfrm>
            <a:custGeom>
              <a:avLst/>
              <a:gdLst>
                <a:gd name="T0" fmla="*/ 29 w 29"/>
                <a:gd name="T1" fmla="*/ 23 h 58"/>
                <a:gd name="T2" fmla="*/ 23 w 29"/>
                <a:gd name="T3" fmla="*/ 28 h 58"/>
                <a:gd name="T4" fmla="*/ 18 w 29"/>
                <a:gd name="T5" fmla="*/ 28 h 58"/>
                <a:gd name="T6" fmla="*/ 17 w 29"/>
                <a:gd name="T7" fmla="*/ 41 h 58"/>
                <a:gd name="T8" fmla="*/ 17 w 29"/>
                <a:gd name="T9" fmla="*/ 43 h 58"/>
                <a:gd name="T10" fmla="*/ 20 w 29"/>
                <a:gd name="T11" fmla="*/ 48 h 58"/>
                <a:gd name="T12" fmla="*/ 22 w 29"/>
                <a:gd name="T13" fmla="*/ 48 h 58"/>
                <a:gd name="T14" fmla="*/ 26 w 29"/>
                <a:gd name="T15" fmla="*/ 52 h 58"/>
                <a:gd name="T16" fmla="*/ 18 w 29"/>
                <a:gd name="T17" fmla="*/ 58 h 58"/>
                <a:gd name="T18" fmla="*/ 5 w 29"/>
                <a:gd name="T19" fmla="*/ 46 h 58"/>
                <a:gd name="T20" fmla="*/ 5 w 29"/>
                <a:gd name="T21" fmla="*/ 42 h 58"/>
                <a:gd name="T22" fmla="*/ 7 w 29"/>
                <a:gd name="T23" fmla="*/ 28 h 58"/>
                <a:gd name="T24" fmla="*/ 4 w 29"/>
                <a:gd name="T25" fmla="*/ 28 h 58"/>
                <a:gd name="T26" fmla="*/ 0 w 29"/>
                <a:gd name="T27" fmla="*/ 24 h 58"/>
                <a:gd name="T28" fmla="*/ 0 w 29"/>
                <a:gd name="T29" fmla="*/ 23 h 58"/>
                <a:gd name="T30" fmla="*/ 8 w 29"/>
                <a:gd name="T31" fmla="*/ 18 h 58"/>
                <a:gd name="T32" fmla="*/ 8 w 29"/>
                <a:gd name="T33" fmla="*/ 18 h 58"/>
                <a:gd name="T34" fmla="*/ 10 w 29"/>
                <a:gd name="T35" fmla="*/ 6 h 58"/>
                <a:gd name="T36" fmla="*/ 16 w 29"/>
                <a:gd name="T37" fmla="*/ 0 h 58"/>
                <a:gd name="T38" fmla="*/ 21 w 29"/>
                <a:gd name="T39" fmla="*/ 5 h 58"/>
                <a:gd name="T40" fmla="*/ 21 w 29"/>
                <a:gd name="T41" fmla="*/ 6 h 58"/>
                <a:gd name="T42" fmla="*/ 19 w 29"/>
                <a:gd name="T43" fmla="*/ 18 h 58"/>
                <a:gd name="T44" fmla="*/ 24 w 29"/>
                <a:gd name="T45" fmla="*/ 18 h 58"/>
                <a:gd name="T46" fmla="*/ 29 w 29"/>
                <a:gd name="T47" fmla="*/ 23 h 58"/>
                <a:gd name="T48" fmla="*/ 29 w 29"/>
                <a:gd name="T49"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8">
                  <a:moveTo>
                    <a:pt x="29" y="23"/>
                  </a:moveTo>
                  <a:cubicBezTo>
                    <a:pt x="28" y="26"/>
                    <a:pt x="26" y="28"/>
                    <a:pt x="23" y="28"/>
                  </a:cubicBezTo>
                  <a:cubicBezTo>
                    <a:pt x="18" y="28"/>
                    <a:pt x="18" y="28"/>
                    <a:pt x="18" y="28"/>
                  </a:cubicBezTo>
                  <a:cubicBezTo>
                    <a:pt x="18" y="33"/>
                    <a:pt x="17" y="37"/>
                    <a:pt x="17" y="41"/>
                  </a:cubicBezTo>
                  <a:cubicBezTo>
                    <a:pt x="17" y="42"/>
                    <a:pt x="17" y="42"/>
                    <a:pt x="17" y="43"/>
                  </a:cubicBezTo>
                  <a:cubicBezTo>
                    <a:pt x="17" y="46"/>
                    <a:pt x="17" y="48"/>
                    <a:pt x="20" y="48"/>
                  </a:cubicBezTo>
                  <a:cubicBezTo>
                    <a:pt x="22" y="48"/>
                    <a:pt x="22" y="48"/>
                    <a:pt x="22" y="48"/>
                  </a:cubicBezTo>
                  <a:cubicBezTo>
                    <a:pt x="24" y="48"/>
                    <a:pt x="26" y="50"/>
                    <a:pt x="26" y="52"/>
                  </a:cubicBezTo>
                  <a:cubicBezTo>
                    <a:pt x="26" y="57"/>
                    <a:pt x="21" y="58"/>
                    <a:pt x="18" y="58"/>
                  </a:cubicBezTo>
                  <a:cubicBezTo>
                    <a:pt x="10" y="58"/>
                    <a:pt x="5" y="53"/>
                    <a:pt x="5" y="46"/>
                  </a:cubicBezTo>
                  <a:cubicBezTo>
                    <a:pt x="5" y="45"/>
                    <a:pt x="5" y="43"/>
                    <a:pt x="5" y="42"/>
                  </a:cubicBezTo>
                  <a:cubicBezTo>
                    <a:pt x="7" y="28"/>
                    <a:pt x="7" y="28"/>
                    <a:pt x="7" y="28"/>
                  </a:cubicBezTo>
                  <a:cubicBezTo>
                    <a:pt x="4" y="28"/>
                    <a:pt x="4" y="28"/>
                    <a:pt x="4" y="28"/>
                  </a:cubicBezTo>
                  <a:cubicBezTo>
                    <a:pt x="2" y="28"/>
                    <a:pt x="0" y="26"/>
                    <a:pt x="0" y="24"/>
                  </a:cubicBezTo>
                  <a:cubicBezTo>
                    <a:pt x="0" y="23"/>
                    <a:pt x="0" y="23"/>
                    <a:pt x="0" y="23"/>
                  </a:cubicBezTo>
                  <a:cubicBezTo>
                    <a:pt x="0" y="18"/>
                    <a:pt x="5" y="18"/>
                    <a:pt x="8" y="18"/>
                  </a:cubicBezTo>
                  <a:cubicBezTo>
                    <a:pt x="8" y="18"/>
                    <a:pt x="8" y="18"/>
                    <a:pt x="8" y="18"/>
                  </a:cubicBezTo>
                  <a:cubicBezTo>
                    <a:pt x="10" y="6"/>
                    <a:pt x="10" y="6"/>
                    <a:pt x="10" y="6"/>
                  </a:cubicBezTo>
                  <a:cubicBezTo>
                    <a:pt x="10" y="3"/>
                    <a:pt x="13" y="0"/>
                    <a:pt x="16" y="0"/>
                  </a:cubicBezTo>
                  <a:cubicBezTo>
                    <a:pt x="19" y="0"/>
                    <a:pt x="21" y="2"/>
                    <a:pt x="21" y="5"/>
                  </a:cubicBezTo>
                  <a:cubicBezTo>
                    <a:pt x="21" y="5"/>
                    <a:pt x="21" y="5"/>
                    <a:pt x="21" y="6"/>
                  </a:cubicBezTo>
                  <a:cubicBezTo>
                    <a:pt x="19" y="18"/>
                    <a:pt x="19" y="18"/>
                    <a:pt x="19" y="18"/>
                  </a:cubicBezTo>
                  <a:cubicBezTo>
                    <a:pt x="24" y="18"/>
                    <a:pt x="24" y="18"/>
                    <a:pt x="24" y="18"/>
                  </a:cubicBezTo>
                  <a:cubicBezTo>
                    <a:pt x="27" y="18"/>
                    <a:pt x="29" y="20"/>
                    <a:pt x="29" y="23"/>
                  </a:cubicBezTo>
                  <a:cubicBezTo>
                    <a:pt x="29" y="23"/>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5" name="Freeform 62"/>
            <p:cNvSpPr>
              <a:spLocks noEditPoints="1"/>
            </p:cNvSpPr>
            <p:nvPr userDrawn="1"/>
          </p:nvSpPr>
          <p:spPr bwMode="auto">
            <a:xfrm>
              <a:off x="2808320" y="5375067"/>
              <a:ext cx="107354" cy="162725"/>
            </a:xfrm>
            <a:custGeom>
              <a:avLst/>
              <a:gdLst>
                <a:gd name="T0" fmla="*/ 39 w 40"/>
                <a:gd name="T1" fmla="*/ 33 h 61"/>
                <a:gd name="T2" fmla="*/ 36 w 40"/>
                <a:gd name="T3" fmla="*/ 56 h 61"/>
                <a:gd name="T4" fmla="*/ 31 w 40"/>
                <a:gd name="T5" fmla="*/ 61 h 61"/>
                <a:gd name="T6" fmla="*/ 26 w 40"/>
                <a:gd name="T7" fmla="*/ 58 h 61"/>
                <a:gd name="T8" fmla="*/ 13 w 40"/>
                <a:gd name="T9" fmla="*/ 61 h 61"/>
                <a:gd name="T10" fmla="*/ 0 w 40"/>
                <a:gd name="T11" fmla="*/ 50 h 61"/>
                <a:gd name="T12" fmla="*/ 22 w 40"/>
                <a:gd name="T13" fmla="*/ 35 h 61"/>
                <a:gd name="T14" fmla="*/ 28 w 40"/>
                <a:gd name="T15" fmla="*/ 35 h 61"/>
                <a:gd name="T16" fmla="*/ 29 w 40"/>
                <a:gd name="T17" fmla="*/ 33 h 61"/>
                <a:gd name="T18" fmla="*/ 21 w 40"/>
                <a:gd name="T19" fmla="*/ 28 h 61"/>
                <a:gd name="T20" fmla="*/ 13 w 40"/>
                <a:gd name="T21" fmla="*/ 31 h 61"/>
                <a:gd name="T22" fmla="*/ 11 w 40"/>
                <a:gd name="T23" fmla="*/ 31 h 61"/>
                <a:gd name="T24" fmla="*/ 6 w 40"/>
                <a:gd name="T25" fmla="*/ 27 h 61"/>
                <a:gd name="T26" fmla="*/ 9 w 40"/>
                <a:gd name="T27" fmla="*/ 22 h 61"/>
                <a:gd name="T28" fmla="*/ 24 w 40"/>
                <a:gd name="T29" fmla="*/ 19 h 61"/>
                <a:gd name="T30" fmla="*/ 40 w 40"/>
                <a:gd name="T31" fmla="*/ 31 h 61"/>
                <a:gd name="T32" fmla="*/ 39 w 40"/>
                <a:gd name="T33" fmla="*/ 33 h 61"/>
                <a:gd name="T34" fmla="*/ 16 w 40"/>
                <a:gd name="T35" fmla="*/ 14 h 61"/>
                <a:gd name="T36" fmla="*/ 9 w 40"/>
                <a:gd name="T37" fmla="*/ 7 h 61"/>
                <a:gd name="T38" fmla="*/ 16 w 40"/>
                <a:gd name="T39" fmla="*/ 0 h 61"/>
                <a:gd name="T40" fmla="*/ 23 w 40"/>
                <a:gd name="T41" fmla="*/ 7 h 61"/>
                <a:gd name="T42" fmla="*/ 16 w 40"/>
                <a:gd name="T43" fmla="*/ 14 h 61"/>
                <a:gd name="T44" fmla="*/ 27 w 40"/>
                <a:gd name="T45" fmla="*/ 43 h 61"/>
                <a:gd name="T46" fmla="*/ 24 w 40"/>
                <a:gd name="T47" fmla="*/ 43 h 61"/>
                <a:gd name="T48" fmla="*/ 23 w 40"/>
                <a:gd name="T49" fmla="*/ 43 h 61"/>
                <a:gd name="T50" fmla="*/ 12 w 40"/>
                <a:gd name="T51" fmla="*/ 48 h 61"/>
                <a:gd name="T52" fmla="*/ 17 w 40"/>
                <a:gd name="T53" fmla="*/ 52 h 61"/>
                <a:gd name="T54" fmla="*/ 26 w 40"/>
                <a:gd name="T55" fmla="*/ 49 h 61"/>
                <a:gd name="T56" fmla="*/ 27 w 40"/>
                <a:gd name="T57" fmla="*/ 43 h 61"/>
                <a:gd name="T58" fmla="*/ 33 w 40"/>
                <a:gd name="T59" fmla="*/ 14 h 61"/>
                <a:gd name="T60" fmla="*/ 27 w 40"/>
                <a:gd name="T61" fmla="*/ 7 h 61"/>
                <a:gd name="T62" fmla="*/ 33 w 40"/>
                <a:gd name="T63" fmla="*/ 0 h 61"/>
                <a:gd name="T64" fmla="*/ 40 w 40"/>
                <a:gd name="T65" fmla="*/ 7 h 61"/>
                <a:gd name="T66" fmla="*/ 33 w 40"/>
                <a:gd name="T67"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61">
                  <a:moveTo>
                    <a:pt x="39" y="33"/>
                  </a:moveTo>
                  <a:cubicBezTo>
                    <a:pt x="36" y="56"/>
                    <a:pt x="36" y="56"/>
                    <a:pt x="36" y="56"/>
                  </a:cubicBezTo>
                  <a:cubicBezTo>
                    <a:pt x="36" y="59"/>
                    <a:pt x="34" y="61"/>
                    <a:pt x="31" y="61"/>
                  </a:cubicBezTo>
                  <a:cubicBezTo>
                    <a:pt x="28" y="61"/>
                    <a:pt x="26" y="60"/>
                    <a:pt x="26" y="58"/>
                  </a:cubicBezTo>
                  <a:cubicBezTo>
                    <a:pt x="22" y="60"/>
                    <a:pt x="18" y="61"/>
                    <a:pt x="13" y="61"/>
                  </a:cubicBezTo>
                  <a:cubicBezTo>
                    <a:pt x="6" y="61"/>
                    <a:pt x="0" y="57"/>
                    <a:pt x="0" y="50"/>
                  </a:cubicBezTo>
                  <a:cubicBezTo>
                    <a:pt x="0" y="38"/>
                    <a:pt x="13" y="35"/>
                    <a:pt x="22" y="35"/>
                  </a:cubicBezTo>
                  <a:cubicBezTo>
                    <a:pt x="24" y="35"/>
                    <a:pt x="26" y="35"/>
                    <a:pt x="28" y="35"/>
                  </a:cubicBezTo>
                  <a:cubicBezTo>
                    <a:pt x="29" y="33"/>
                    <a:pt x="29" y="33"/>
                    <a:pt x="29" y="33"/>
                  </a:cubicBezTo>
                  <a:cubicBezTo>
                    <a:pt x="29" y="29"/>
                    <a:pt x="26" y="28"/>
                    <a:pt x="21" y="28"/>
                  </a:cubicBezTo>
                  <a:cubicBezTo>
                    <a:pt x="18" y="28"/>
                    <a:pt x="16" y="29"/>
                    <a:pt x="13" y="31"/>
                  </a:cubicBezTo>
                  <a:cubicBezTo>
                    <a:pt x="12" y="31"/>
                    <a:pt x="11" y="31"/>
                    <a:pt x="11" y="31"/>
                  </a:cubicBezTo>
                  <a:cubicBezTo>
                    <a:pt x="8" y="31"/>
                    <a:pt x="6" y="29"/>
                    <a:pt x="6" y="27"/>
                  </a:cubicBezTo>
                  <a:cubicBezTo>
                    <a:pt x="6" y="25"/>
                    <a:pt x="7" y="23"/>
                    <a:pt x="9" y="22"/>
                  </a:cubicBezTo>
                  <a:cubicBezTo>
                    <a:pt x="14" y="20"/>
                    <a:pt x="19" y="19"/>
                    <a:pt x="24" y="19"/>
                  </a:cubicBezTo>
                  <a:cubicBezTo>
                    <a:pt x="32" y="19"/>
                    <a:pt x="40" y="22"/>
                    <a:pt x="40" y="31"/>
                  </a:cubicBezTo>
                  <a:cubicBezTo>
                    <a:pt x="40" y="32"/>
                    <a:pt x="39" y="32"/>
                    <a:pt x="39" y="33"/>
                  </a:cubicBezTo>
                  <a:close/>
                  <a:moveTo>
                    <a:pt x="16" y="14"/>
                  </a:moveTo>
                  <a:cubicBezTo>
                    <a:pt x="12" y="14"/>
                    <a:pt x="9" y="11"/>
                    <a:pt x="9" y="7"/>
                  </a:cubicBezTo>
                  <a:cubicBezTo>
                    <a:pt x="9" y="3"/>
                    <a:pt x="12" y="0"/>
                    <a:pt x="16" y="0"/>
                  </a:cubicBezTo>
                  <a:cubicBezTo>
                    <a:pt x="20" y="0"/>
                    <a:pt x="23" y="3"/>
                    <a:pt x="23" y="7"/>
                  </a:cubicBezTo>
                  <a:cubicBezTo>
                    <a:pt x="23" y="11"/>
                    <a:pt x="20" y="14"/>
                    <a:pt x="16" y="14"/>
                  </a:cubicBezTo>
                  <a:close/>
                  <a:moveTo>
                    <a:pt x="27" y="43"/>
                  </a:moveTo>
                  <a:cubicBezTo>
                    <a:pt x="26" y="43"/>
                    <a:pt x="25" y="43"/>
                    <a:pt x="24" y="43"/>
                  </a:cubicBezTo>
                  <a:cubicBezTo>
                    <a:pt x="23" y="43"/>
                    <a:pt x="23" y="43"/>
                    <a:pt x="23" y="43"/>
                  </a:cubicBezTo>
                  <a:cubicBezTo>
                    <a:pt x="19" y="43"/>
                    <a:pt x="12" y="43"/>
                    <a:pt x="12" y="48"/>
                  </a:cubicBezTo>
                  <a:cubicBezTo>
                    <a:pt x="12" y="50"/>
                    <a:pt x="14" y="52"/>
                    <a:pt x="17" y="52"/>
                  </a:cubicBezTo>
                  <a:cubicBezTo>
                    <a:pt x="20" y="52"/>
                    <a:pt x="23" y="51"/>
                    <a:pt x="26" y="49"/>
                  </a:cubicBezTo>
                  <a:cubicBezTo>
                    <a:pt x="27" y="46"/>
                    <a:pt x="27" y="45"/>
                    <a:pt x="27" y="43"/>
                  </a:cubicBezTo>
                  <a:close/>
                  <a:moveTo>
                    <a:pt x="33" y="14"/>
                  </a:moveTo>
                  <a:cubicBezTo>
                    <a:pt x="30" y="14"/>
                    <a:pt x="27" y="11"/>
                    <a:pt x="27" y="7"/>
                  </a:cubicBezTo>
                  <a:cubicBezTo>
                    <a:pt x="27" y="3"/>
                    <a:pt x="30" y="0"/>
                    <a:pt x="33" y="0"/>
                  </a:cubicBezTo>
                  <a:cubicBezTo>
                    <a:pt x="37" y="0"/>
                    <a:pt x="40" y="3"/>
                    <a:pt x="40" y="7"/>
                  </a:cubicBezTo>
                  <a:cubicBezTo>
                    <a:pt x="40" y="11"/>
                    <a:pt x="37" y="14"/>
                    <a:pt x="3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6" name="Freeform 63"/>
            <p:cNvSpPr>
              <a:spLocks/>
            </p:cNvSpPr>
            <p:nvPr userDrawn="1"/>
          </p:nvSpPr>
          <p:spPr bwMode="auto">
            <a:xfrm>
              <a:off x="2939404" y="5425919"/>
              <a:ext cx="105094" cy="111874"/>
            </a:xfrm>
            <a:custGeom>
              <a:avLst/>
              <a:gdLst>
                <a:gd name="T0" fmla="*/ 39 w 39"/>
                <a:gd name="T1" fmla="*/ 15 h 42"/>
                <a:gd name="T2" fmla="*/ 36 w 39"/>
                <a:gd name="T3" fmla="*/ 37 h 42"/>
                <a:gd name="T4" fmla="*/ 30 w 39"/>
                <a:gd name="T5" fmla="*/ 42 h 42"/>
                <a:gd name="T6" fmla="*/ 25 w 39"/>
                <a:gd name="T7" fmla="*/ 37 h 42"/>
                <a:gd name="T8" fmla="*/ 25 w 39"/>
                <a:gd name="T9" fmla="*/ 37 h 42"/>
                <a:gd name="T10" fmla="*/ 28 w 39"/>
                <a:gd name="T11" fmla="*/ 17 h 42"/>
                <a:gd name="T12" fmla="*/ 28 w 39"/>
                <a:gd name="T13" fmla="*/ 16 h 42"/>
                <a:gd name="T14" fmla="*/ 22 w 39"/>
                <a:gd name="T15" fmla="*/ 10 h 42"/>
                <a:gd name="T16" fmla="*/ 13 w 39"/>
                <a:gd name="T17" fmla="*/ 18 h 42"/>
                <a:gd name="T18" fmla="*/ 11 w 39"/>
                <a:gd name="T19" fmla="*/ 37 h 42"/>
                <a:gd name="T20" fmla="*/ 5 w 39"/>
                <a:gd name="T21" fmla="*/ 42 h 42"/>
                <a:gd name="T22" fmla="*/ 0 w 39"/>
                <a:gd name="T23" fmla="*/ 37 h 42"/>
                <a:gd name="T24" fmla="*/ 0 w 39"/>
                <a:gd name="T25" fmla="*/ 37 h 42"/>
                <a:gd name="T26" fmla="*/ 4 w 39"/>
                <a:gd name="T27" fmla="*/ 5 h 42"/>
                <a:gd name="T28" fmla="*/ 10 w 39"/>
                <a:gd name="T29" fmla="*/ 0 h 42"/>
                <a:gd name="T30" fmla="*/ 14 w 39"/>
                <a:gd name="T31" fmla="*/ 4 h 42"/>
                <a:gd name="T32" fmla="*/ 26 w 39"/>
                <a:gd name="T33" fmla="*/ 0 h 42"/>
                <a:gd name="T34" fmla="*/ 39 w 39"/>
                <a:gd name="T35" fmla="*/ 12 h 42"/>
                <a:gd name="T36" fmla="*/ 39 w 39"/>
                <a:gd name="T3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5"/>
                  </a:moveTo>
                  <a:cubicBezTo>
                    <a:pt x="36" y="37"/>
                    <a:pt x="36" y="37"/>
                    <a:pt x="36" y="37"/>
                  </a:cubicBezTo>
                  <a:cubicBezTo>
                    <a:pt x="36" y="40"/>
                    <a:pt x="33" y="42"/>
                    <a:pt x="30" y="42"/>
                  </a:cubicBezTo>
                  <a:cubicBezTo>
                    <a:pt x="27" y="42"/>
                    <a:pt x="25" y="40"/>
                    <a:pt x="25" y="37"/>
                  </a:cubicBezTo>
                  <a:cubicBezTo>
                    <a:pt x="25" y="37"/>
                    <a:pt x="25" y="37"/>
                    <a:pt x="25" y="37"/>
                  </a:cubicBezTo>
                  <a:cubicBezTo>
                    <a:pt x="28" y="17"/>
                    <a:pt x="28" y="17"/>
                    <a:pt x="28" y="17"/>
                  </a:cubicBezTo>
                  <a:cubicBezTo>
                    <a:pt x="28" y="17"/>
                    <a:pt x="28" y="16"/>
                    <a:pt x="28" y="16"/>
                  </a:cubicBezTo>
                  <a:cubicBezTo>
                    <a:pt x="28" y="12"/>
                    <a:pt x="26" y="10"/>
                    <a:pt x="22" y="10"/>
                  </a:cubicBezTo>
                  <a:cubicBezTo>
                    <a:pt x="18" y="10"/>
                    <a:pt x="14" y="13"/>
                    <a:pt x="13" y="18"/>
                  </a:cubicBezTo>
                  <a:cubicBezTo>
                    <a:pt x="11" y="37"/>
                    <a:pt x="11" y="37"/>
                    <a:pt x="11" y="37"/>
                  </a:cubicBezTo>
                  <a:cubicBezTo>
                    <a:pt x="10" y="40"/>
                    <a:pt x="8" y="42"/>
                    <a:pt x="5" y="42"/>
                  </a:cubicBezTo>
                  <a:cubicBezTo>
                    <a:pt x="2" y="42"/>
                    <a:pt x="0" y="40"/>
                    <a:pt x="0" y="37"/>
                  </a:cubicBezTo>
                  <a:cubicBezTo>
                    <a:pt x="0" y="37"/>
                    <a:pt x="0" y="37"/>
                    <a:pt x="0" y="37"/>
                  </a:cubicBezTo>
                  <a:cubicBezTo>
                    <a:pt x="4" y="5"/>
                    <a:pt x="4" y="5"/>
                    <a:pt x="4" y="5"/>
                  </a:cubicBezTo>
                  <a:cubicBezTo>
                    <a:pt x="4" y="3"/>
                    <a:pt x="7" y="0"/>
                    <a:pt x="10" y="0"/>
                  </a:cubicBezTo>
                  <a:cubicBezTo>
                    <a:pt x="12" y="0"/>
                    <a:pt x="14" y="2"/>
                    <a:pt x="14" y="4"/>
                  </a:cubicBezTo>
                  <a:cubicBezTo>
                    <a:pt x="18" y="2"/>
                    <a:pt x="22" y="0"/>
                    <a:pt x="26" y="0"/>
                  </a:cubicBezTo>
                  <a:cubicBezTo>
                    <a:pt x="34" y="0"/>
                    <a:pt x="39" y="4"/>
                    <a:pt x="39" y="12"/>
                  </a:cubicBezTo>
                  <a:cubicBezTo>
                    <a:pt x="39" y="13"/>
                    <a:pt x="39" y="14"/>
                    <a:pt x="3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7" name="Freeform 64"/>
            <p:cNvSpPr>
              <a:spLocks/>
            </p:cNvSpPr>
            <p:nvPr userDrawn="1"/>
          </p:nvSpPr>
          <p:spPr bwMode="auto">
            <a:xfrm>
              <a:off x="3068228" y="5355857"/>
              <a:ext cx="96053" cy="181936"/>
            </a:xfrm>
            <a:custGeom>
              <a:avLst/>
              <a:gdLst>
                <a:gd name="T0" fmla="*/ 34 w 36"/>
                <a:gd name="T1" fmla="*/ 35 h 68"/>
                <a:gd name="T2" fmla="*/ 23 w 36"/>
                <a:gd name="T3" fmla="*/ 44 h 68"/>
                <a:gd name="T4" fmla="*/ 33 w 36"/>
                <a:gd name="T5" fmla="*/ 59 h 68"/>
                <a:gd name="T6" fmla="*/ 33 w 36"/>
                <a:gd name="T7" fmla="*/ 62 h 68"/>
                <a:gd name="T8" fmla="*/ 27 w 36"/>
                <a:gd name="T9" fmla="*/ 68 h 68"/>
                <a:gd name="T10" fmla="*/ 23 w 36"/>
                <a:gd name="T11" fmla="*/ 66 h 68"/>
                <a:gd name="T12" fmla="*/ 14 w 36"/>
                <a:gd name="T13" fmla="*/ 51 h 68"/>
                <a:gd name="T14" fmla="*/ 12 w 36"/>
                <a:gd name="T15" fmla="*/ 53 h 68"/>
                <a:gd name="T16" fmla="*/ 11 w 36"/>
                <a:gd name="T17" fmla="*/ 63 h 68"/>
                <a:gd name="T18" fmla="*/ 5 w 36"/>
                <a:gd name="T19" fmla="*/ 68 h 68"/>
                <a:gd name="T20" fmla="*/ 0 w 36"/>
                <a:gd name="T21" fmla="*/ 64 h 68"/>
                <a:gd name="T22" fmla="*/ 0 w 36"/>
                <a:gd name="T23" fmla="*/ 63 h 68"/>
                <a:gd name="T24" fmla="*/ 7 w 36"/>
                <a:gd name="T25" fmla="*/ 5 h 68"/>
                <a:gd name="T26" fmla="*/ 13 w 36"/>
                <a:gd name="T27" fmla="*/ 0 h 68"/>
                <a:gd name="T28" fmla="*/ 18 w 36"/>
                <a:gd name="T29" fmla="*/ 5 h 68"/>
                <a:gd name="T30" fmla="*/ 14 w 36"/>
                <a:gd name="T31" fmla="*/ 39 h 68"/>
                <a:gd name="T32" fmla="*/ 27 w 36"/>
                <a:gd name="T33" fmla="*/ 27 h 68"/>
                <a:gd name="T34" fmla="*/ 31 w 36"/>
                <a:gd name="T35" fmla="*/ 26 h 68"/>
                <a:gd name="T36" fmla="*/ 36 w 36"/>
                <a:gd name="T37" fmla="*/ 31 h 68"/>
                <a:gd name="T38" fmla="*/ 34 w 36"/>
                <a:gd name="T39"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8">
                  <a:moveTo>
                    <a:pt x="34" y="35"/>
                  </a:moveTo>
                  <a:cubicBezTo>
                    <a:pt x="23" y="44"/>
                    <a:pt x="23" y="44"/>
                    <a:pt x="23" y="44"/>
                  </a:cubicBezTo>
                  <a:cubicBezTo>
                    <a:pt x="33" y="59"/>
                    <a:pt x="33" y="59"/>
                    <a:pt x="33" y="59"/>
                  </a:cubicBezTo>
                  <a:cubicBezTo>
                    <a:pt x="33" y="60"/>
                    <a:pt x="33" y="61"/>
                    <a:pt x="33" y="62"/>
                  </a:cubicBezTo>
                  <a:cubicBezTo>
                    <a:pt x="33" y="66"/>
                    <a:pt x="31" y="68"/>
                    <a:pt x="27" y="68"/>
                  </a:cubicBezTo>
                  <a:cubicBezTo>
                    <a:pt x="26" y="68"/>
                    <a:pt x="24" y="67"/>
                    <a:pt x="23" y="66"/>
                  </a:cubicBezTo>
                  <a:cubicBezTo>
                    <a:pt x="20" y="61"/>
                    <a:pt x="17" y="57"/>
                    <a:pt x="14" y="51"/>
                  </a:cubicBezTo>
                  <a:cubicBezTo>
                    <a:pt x="12" y="53"/>
                    <a:pt x="12" y="53"/>
                    <a:pt x="12" y="53"/>
                  </a:cubicBezTo>
                  <a:cubicBezTo>
                    <a:pt x="12" y="56"/>
                    <a:pt x="11" y="60"/>
                    <a:pt x="11" y="63"/>
                  </a:cubicBezTo>
                  <a:cubicBezTo>
                    <a:pt x="10" y="66"/>
                    <a:pt x="8" y="68"/>
                    <a:pt x="5" y="68"/>
                  </a:cubicBezTo>
                  <a:cubicBezTo>
                    <a:pt x="2" y="68"/>
                    <a:pt x="0" y="66"/>
                    <a:pt x="0" y="64"/>
                  </a:cubicBezTo>
                  <a:cubicBezTo>
                    <a:pt x="0" y="63"/>
                    <a:pt x="0" y="63"/>
                    <a:pt x="0" y="63"/>
                  </a:cubicBezTo>
                  <a:cubicBezTo>
                    <a:pt x="7" y="5"/>
                    <a:pt x="7" y="5"/>
                    <a:pt x="7" y="5"/>
                  </a:cubicBezTo>
                  <a:cubicBezTo>
                    <a:pt x="7" y="2"/>
                    <a:pt x="10" y="0"/>
                    <a:pt x="13" y="0"/>
                  </a:cubicBezTo>
                  <a:cubicBezTo>
                    <a:pt x="16" y="0"/>
                    <a:pt x="18" y="2"/>
                    <a:pt x="18" y="5"/>
                  </a:cubicBezTo>
                  <a:cubicBezTo>
                    <a:pt x="18" y="5"/>
                    <a:pt x="18" y="5"/>
                    <a:pt x="14" y="39"/>
                  </a:cubicBezTo>
                  <a:cubicBezTo>
                    <a:pt x="27" y="27"/>
                    <a:pt x="27" y="27"/>
                    <a:pt x="27" y="27"/>
                  </a:cubicBezTo>
                  <a:cubicBezTo>
                    <a:pt x="28" y="27"/>
                    <a:pt x="30" y="26"/>
                    <a:pt x="31" y="26"/>
                  </a:cubicBezTo>
                  <a:cubicBezTo>
                    <a:pt x="34" y="26"/>
                    <a:pt x="36" y="28"/>
                    <a:pt x="36" y="31"/>
                  </a:cubicBezTo>
                  <a:cubicBezTo>
                    <a:pt x="36" y="32"/>
                    <a:pt x="35" y="34"/>
                    <a:pt x="3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8" name="Freeform 65"/>
            <p:cNvSpPr>
              <a:spLocks/>
            </p:cNvSpPr>
            <p:nvPr userDrawn="1"/>
          </p:nvSpPr>
          <p:spPr bwMode="auto">
            <a:xfrm>
              <a:off x="3167671" y="5425919"/>
              <a:ext cx="92663" cy="115263"/>
            </a:xfrm>
            <a:custGeom>
              <a:avLst/>
              <a:gdLst>
                <a:gd name="T0" fmla="*/ 30 w 35"/>
                <a:gd name="T1" fmla="*/ 12 h 43"/>
                <a:gd name="T2" fmla="*/ 27 w 35"/>
                <a:gd name="T3" fmla="*/ 11 h 43"/>
                <a:gd name="T4" fmla="*/ 20 w 35"/>
                <a:gd name="T5" fmla="*/ 9 h 43"/>
                <a:gd name="T6" fmla="*/ 15 w 35"/>
                <a:gd name="T7" fmla="*/ 12 h 43"/>
                <a:gd name="T8" fmla="*/ 19 w 35"/>
                <a:gd name="T9" fmla="*/ 15 h 43"/>
                <a:gd name="T10" fmla="*/ 19 w 35"/>
                <a:gd name="T11" fmla="*/ 15 h 43"/>
                <a:gd name="T12" fmla="*/ 20 w 35"/>
                <a:gd name="T13" fmla="*/ 16 h 43"/>
                <a:gd name="T14" fmla="*/ 33 w 35"/>
                <a:gd name="T15" fmla="*/ 28 h 43"/>
                <a:gd name="T16" fmla="*/ 15 w 35"/>
                <a:gd name="T17" fmla="*/ 43 h 43"/>
                <a:gd name="T18" fmla="*/ 2 w 35"/>
                <a:gd name="T19" fmla="*/ 39 h 43"/>
                <a:gd name="T20" fmla="*/ 0 w 35"/>
                <a:gd name="T21" fmla="*/ 35 h 43"/>
                <a:gd name="T22" fmla="*/ 6 w 35"/>
                <a:gd name="T23" fmla="*/ 30 h 43"/>
                <a:gd name="T24" fmla="*/ 8 w 35"/>
                <a:gd name="T25" fmla="*/ 30 h 43"/>
                <a:gd name="T26" fmla="*/ 16 w 35"/>
                <a:gd name="T27" fmla="*/ 33 h 43"/>
                <a:gd name="T28" fmla="*/ 22 w 35"/>
                <a:gd name="T29" fmla="*/ 30 h 43"/>
                <a:gd name="T30" fmla="*/ 15 w 35"/>
                <a:gd name="T31" fmla="*/ 25 h 43"/>
                <a:gd name="T32" fmla="*/ 4 w 35"/>
                <a:gd name="T33" fmla="*/ 14 h 43"/>
                <a:gd name="T34" fmla="*/ 20 w 35"/>
                <a:gd name="T35" fmla="*/ 0 h 43"/>
                <a:gd name="T36" fmla="*/ 35 w 35"/>
                <a:gd name="T37" fmla="*/ 6 h 43"/>
                <a:gd name="T38" fmla="*/ 30 w 35"/>
                <a:gd name="T39"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3">
                  <a:moveTo>
                    <a:pt x="30" y="12"/>
                  </a:moveTo>
                  <a:cubicBezTo>
                    <a:pt x="29" y="12"/>
                    <a:pt x="28" y="11"/>
                    <a:pt x="27" y="11"/>
                  </a:cubicBezTo>
                  <a:cubicBezTo>
                    <a:pt x="25" y="10"/>
                    <a:pt x="22" y="9"/>
                    <a:pt x="20" y="9"/>
                  </a:cubicBezTo>
                  <a:cubicBezTo>
                    <a:pt x="18" y="9"/>
                    <a:pt x="15" y="10"/>
                    <a:pt x="15" y="12"/>
                  </a:cubicBezTo>
                  <a:cubicBezTo>
                    <a:pt x="15" y="14"/>
                    <a:pt x="17" y="14"/>
                    <a:pt x="19" y="15"/>
                  </a:cubicBezTo>
                  <a:cubicBezTo>
                    <a:pt x="19" y="15"/>
                    <a:pt x="19" y="15"/>
                    <a:pt x="19" y="15"/>
                  </a:cubicBezTo>
                  <a:cubicBezTo>
                    <a:pt x="20" y="16"/>
                    <a:pt x="20" y="16"/>
                    <a:pt x="20" y="16"/>
                  </a:cubicBezTo>
                  <a:cubicBezTo>
                    <a:pt x="26" y="18"/>
                    <a:pt x="33" y="21"/>
                    <a:pt x="33" y="28"/>
                  </a:cubicBezTo>
                  <a:cubicBezTo>
                    <a:pt x="33" y="38"/>
                    <a:pt x="24" y="43"/>
                    <a:pt x="15" y="43"/>
                  </a:cubicBezTo>
                  <a:cubicBezTo>
                    <a:pt x="11" y="43"/>
                    <a:pt x="6" y="41"/>
                    <a:pt x="2" y="39"/>
                  </a:cubicBezTo>
                  <a:cubicBezTo>
                    <a:pt x="1" y="38"/>
                    <a:pt x="0" y="37"/>
                    <a:pt x="0" y="35"/>
                  </a:cubicBezTo>
                  <a:cubicBezTo>
                    <a:pt x="0" y="32"/>
                    <a:pt x="3" y="30"/>
                    <a:pt x="6" y="30"/>
                  </a:cubicBezTo>
                  <a:cubicBezTo>
                    <a:pt x="6" y="30"/>
                    <a:pt x="7" y="30"/>
                    <a:pt x="8" y="30"/>
                  </a:cubicBezTo>
                  <a:cubicBezTo>
                    <a:pt x="10" y="32"/>
                    <a:pt x="13" y="33"/>
                    <a:pt x="16" y="33"/>
                  </a:cubicBezTo>
                  <a:cubicBezTo>
                    <a:pt x="19" y="33"/>
                    <a:pt x="22" y="33"/>
                    <a:pt x="22" y="30"/>
                  </a:cubicBezTo>
                  <a:cubicBezTo>
                    <a:pt x="22" y="27"/>
                    <a:pt x="19" y="26"/>
                    <a:pt x="15" y="25"/>
                  </a:cubicBezTo>
                  <a:cubicBezTo>
                    <a:pt x="10" y="23"/>
                    <a:pt x="4" y="21"/>
                    <a:pt x="4" y="14"/>
                  </a:cubicBezTo>
                  <a:cubicBezTo>
                    <a:pt x="4" y="5"/>
                    <a:pt x="12" y="0"/>
                    <a:pt x="20" y="0"/>
                  </a:cubicBezTo>
                  <a:cubicBezTo>
                    <a:pt x="24" y="0"/>
                    <a:pt x="35" y="1"/>
                    <a:pt x="35" y="6"/>
                  </a:cubicBezTo>
                  <a:cubicBezTo>
                    <a:pt x="35" y="9"/>
                    <a:pt x="32"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9" name="Freeform 66"/>
            <p:cNvSpPr>
              <a:spLocks noEditPoints="1"/>
            </p:cNvSpPr>
            <p:nvPr userDrawn="1"/>
          </p:nvSpPr>
          <p:spPr bwMode="auto">
            <a:xfrm>
              <a:off x="3273894" y="5425919"/>
              <a:ext cx="105094" cy="111874"/>
            </a:xfrm>
            <a:custGeom>
              <a:avLst/>
              <a:gdLst>
                <a:gd name="T0" fmla="*/ 39 w 39"/>
                <a:gd name="T1" fmla="*/ 14 h 42"/>
                <a:gd name="T2" fmla="*/ 36 w 39"/>
                <a:gd name="T3" fmla="*/ 37 h 42"/>
                <a:gd name="T4" fmla="*/ 30 w 39"/>
                <a:gd name="T5" fmla="*/ 42 h 42"/>
                <a:gd name="T6" fmla="*/ 26 w 39"/>
                <a:gd name="T7" fmla="*/ 39 h 42"/>
                <a:gd name="T8" fmla="*/ 13 w 39"/>
                <a:gd name="T9" fmla="*/ 42 h 42"/>
                <a:gd name="T10" fmla="*/ 0 w 39"/>
                <a:gd name="T11" fmla="*/ 31 h 42"/>
                <a:gd name="T12" fmla="*/ 22 w 39"/>
                <a:gd name="T13" fmla="*/ 16 h 42"/>
                <a:gd name="T14" fmla="*/ 28 w 39"/>
                <a:gd name="T15" fmla="*/ 16 h 42"/>
                <a:gd name="T16" fmla="*/ 28 w 39"/>
                <a:gd name="T17" fmla="*/ 14 h 42"/>
                <a:gd name="T18" fmla="*/ 21 w 39"/>
                <a:gd name="T19" fmla="*/ 9 h 42"/>
                <a:gd name="T20" fmla="*/ 13 w 39"/>
                <a:gd name="T21" fmla="*/ 12 h 42"/>
                <a:gd name="T22" fmla="*/ 11 w 39"/>
                <a:gd name="T23" fmla="*/ 12 h 42"/>
                <a:gd name="T24" fmla="*/ 6 w 39"/>
                <a:gd name="T25" fmla="*/ 8 h 42"/>
                <a:gd name="T26" fmla="*/ 9 w 39"/>
                <a:gd name="T27" fmla="*/ 3 h 42"/>
                <a:gd name="T28" fmla="*/ 24 w 39"/>
                <a:gd name="T29" fmla="*/ 0 h 42"/>
                <a:gd name="T30" fmla="*/ 39 w 39"/>
                <a:gd name="T31" fmla="*/ 12 h 42"/>
                <a:gd name="T32" fmla="*/ 39 w 39"/>
                <a:gd name="T33" fmla="*/ 14 h 42"/>
                <a:gd name="T34" fmla="*/ 27 w 39"/>
                <a:gd name="T35" fmla="*/ 24 h 42"/>
                <a:gd name="T36" fmla="*/ 24 w 39"/>
                <a:gd name="T37" fmla="*/ 24 h 42"/>
                <a:gd name="T38" fmla="*/ 23 w 39"/>
                <a:gd name="T39" fmla="*/ 24 h 42"/>
                <a:gd name="T40" fmla="*/ 11 w 39"/>
                <a:gd name="T41" fmla="*/ 29 h 42"/>
                <a:gd name="T42" fmla="*/ 16 w 39"/>
                <a:gd name="T43" fmla="*/ 33 h 42"/>
                <a:gd name="T44" fmla="*/ 26 w 39"/>
                <a:gd name="T45" fmla="*/ 30 h 42"/>
                <a:gd name="T46" fmla="*/ 27 w 39"/>
                <a:gd name="T4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6" y="40"/>
                    <a:pt x="33" y="42"/>
                    <a:pt x="30" y="42"/>
                  </a:cubicBezTo>
                  <a:cubicBezTo>
                    <a:pt x="28" y="42"/>
                    <a:pt x="26" y="41"/>
                    <a:pt x="26" y="39"/>
                  </a:cubicBezTo>
                  <a:cubicBezTo>
                    <a:pt x="22" y="41"/>
                    <a:pt x="18" y="42"/>
                    <a:pt x="13" y="42"/>
                  </a:cubicBezTo>
                  <a:cubicBezTo>
                    <a:pt x="6" y="42"/>
                    <a:pt x="0" y="38"/>
                    <a:pt x="0" y="31"/>
                  </a:cubicBezTo>
                  <a:cubicBezTo>
                    <a:pt x="0" y="19"/>
                    <a:pt x="13" y="16"/>
                    <a:pt x="22" y="16"/>
                  </a:cubicBezTo>
                  <a:cubicBezTo>
                    <a:pt x="24" y="16"/>
                    <a:pt x="26" y="16"/>
                    <a:pt x="28" y="16"/>
                  </a:cubicBezTo>
                  <a:cubicBezTo>
                    <a:pt x="28" y="14"/>
                    <a:pt x="28" y="14"/>
                    <a:pt x="28" y="14"/>
                  </a:cubicBezTo>
                  <a:cubicBezTo>
                    <a:pt x="28" y="10"/>
                    <a:pt x="26" y="9"/>
                    <a:pt x="21" y="9"/>
                  </a:cubicBezTo>
                  <a:cubicBezTo>
                    <a:pt x="18" y="9"/>
                    <a:pt x="16" y="10"/>
                    <a:pt x="13" y="12"/>
                  </a:cubicBezTo>
                  <a:cubicBezTo>
                    <a:pt x="12" y="12"/>
                    <a:pt x="11" y="12"/>
                    <a:pt x="11" y="12"/>
                  </a:cubicBezTo>
                  <a:cubicBezTo>
                    <a:pt x="8" y="12"/>
                    <a:pt x="6" y="10"/>
                    <a:pt x="6" y="8"/>
                  </a:cubicBezTo>
                  <a:cubicBezTo>
                    <a:pt x="6" y="6"/>
                    <a:pt x="7" y="4"/>
                    <a:pt x="9" y="3"/>
                  </a:cubicBezTo>
                  <a:cubicBezTo>
                    <a:pt x="14" y="1"/>
                    <a:pt x="19" y="0"/>
                    <a:pt x="24" y="0"/>
                  </a:cubicBezTo>
                  <a:cubicBezTo>
                    <a:pt x="32" y="0"/>
                    <a:pt x="39" y="3"/>
                    <a:pt x="39" y="12"/>
                  </a:cubicBezTo>
                  <a:cubicBezTo>
                    <a:pt x="39" y="13"/>
                    <a:pt x="39" y="13"/>
                    <a:pt x="39" y="14"/>
                  </a:cubicBezTo>
                  <a:close/>
                  <a:moveTo>
                    <a:pt x="27" y="24"/>
                  </a:moveTo>
                  <a:cubicBezTo>
                    <a:pt x="26" y="24"/>
                    <a:pt x="25" y="24"/>
                    <a:pt x="24" y="24"/>
                  </a:cubicBezTo>
                  <a:cubicBezTo>
                    <a:pt x="23" y="24"/>
                    <a:pt x="23" y="24"/>
                    <a:pt x="23" y="24"/>
                  </a:cubicBezTo>
                  <a:cubicBezTo>
                    <a:pt x="19" y="24"/>
                    <a:pt x="11" y="24"/>
                    <a:pt x="11" y="29"/>
                  </a:cubicBezTo>
                  <a:cubicBezTo>
                    <a:pt x="11" y="31"/>
                    <a:pt x="14" y="33"/>
                    <a:pt x="16" y="33"/>
                  </a:cubicBezTo>
                  <a:cubicBezTo>
                    <a:pt x="20" y="33"/>
                    <a:pt x="23" y="32"/>
                    <a:pt x="26" y="30"/>
                  </a:cubicBezTo>
                  <a:cubicBezTo>
                    <a:pt x="26" y="27"/>
                    <a:pt x="27"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0" name="Freeform 67"/>
            <p:cNvSpPr>
              <a:spLocks/>
            </p:cNvSpPr>
            <p:nvPr userDrawn="1"/>
          </p:nvSpPr>
          <p:spPr bwMode="auto">
            <a:xfrm>
              <a:off x="3402718" y="5425919"/>
              <a:ext cx="170636" cy="111874"/>
            </a:xfrm>
            <a:custGeom>
              <a:avLst/>
              <a:gdLst>
                <a:gd name="T0" fmla="*/ 64 w 64"/>
                <a:gd name="T1" fmla="*/ 15 h 42"/>
                <a:gd name="T2" fmla="*/ 61 w 64"/>
                <a:gd name="T3" fmla="*/ 37 h 42"/>
                <a:gd name="T4" fmla="*/ 55 w 64"/>
                <a:gd name="T5" fmla="*/ 42 h 42"/>
                <a:gd name="T6" fmla="*/ 50 w 64"/>
                <a:gd name="T7" fmla="*/ 38 h 42"/>
                <a:gd name="T8" fmla="*/ 50 w 64"/>
                <a:gd name="T9" fmla="*/ 37 h 42"/>
                <a:gd name="T10" fmla="*/ 52 w 64"/>
                <a:gd name="T11" fmla="*/ 16 h 42"/>
                <a:gd name="T12" fmla="*/ 53 w 64"/>
                <a:gd name="T13" fmla="*/ 15 h 42"/>
                <a:gd name="T14" fmla="*/ 47 w 64"/>
                <a:gd name="T15" fmla="*/ 10 h 42"/>
                <a:gd name="T16" fmla="*/ 38 w 64"/>
                <a:gd name="T17" fmla="*/ 18 h 42"/>
                <a:gd name="T18" fmla="*/ 35 w 64"/>
                <a:gd name="T19" fmla="*/ 37 h 42"/>
                <a:gd name="T20" fmla="*/ 30 w 64"/>
                <a:gd name="T21" fmla="*/ 42 h 42"/>
                <a:gd name="T22" fmla="*/ 25 w 64"/>
                <a:gd name="T23" fmla="*/ 38 h 42"/>
                <a:gd name="T24" fmla="*/ 25 w 64"/>
                <a:gd name="T25" fmla="*/ 37 h 42"/>
                <a:gd name="T26" fmla="*/ 28 w 64"/>
                <a:gd name="T27" fmla="*/ 17 h 42"/>
                <a:gd name="T28" fmla="*/ 28 w 64"/>
                <a:gd name="T29" fmla="*/ 15 h 42"/>
                <a:gd name="T30" fmla="*/ 23 w 64"/>
                <a:gd name="T31" fmla="*/ 10 h 42"/>
                <a:gd name="T32" fmla="*/ 13 w 64"/>
                <a:gd name="T33" fmla="*/ 19 h 42"/>
                <a:gd name="T34" fmla="*/ 11 w 64"/>
                <a:gd name="T35" fmla="*/ 37 h 42"/>
                <a:gd name="T36" fmla="*/ 5 w 64"/>
                <a:gd name="T37" fmla="*/ 42 h 42"/>
                <a:gd name="T38" fmla="*/ 0 w 64"/>
                <a:gd name="T39" fmla="*/ 37 h 42"/>
                <a:gd name="T40" fmla="*/ 0 w 64"/>
                <a:gd name="T41" fmla="*/ 37 h 42"/>
                <a:gd name="T42" fmla="*/ 4 w 64"/>
                <a:gd name="T43" fmla="*/ 5 h 42"/>
                <a:gd name="T44" fmla="*/ 10 w 64"/>
                <a:gd name="T45" fmla="*/ 0 h 42"/>
                <a:gd name="T46" fmla="*/ 15 w 64"/>
                <a:gd name="T47" fmla="*/ 4 h 42"/>
                <a:gd name="T48" fmla="*/ 27 w 64"/>
                <a:gd name="T49" fmla="*/ 0 h 42"/>
                <a:gd name="T50" fmla="*/ 37 w 64"/>
                <a:gd name="T51" fmla="*/ 5 h 42"/>
                <a:gd name="T52" fmla="*/ 51 w 64"/>
                <a:gd name="T53" fmla="*/ 0 h 42"/>
                <a:gd name="T54" fmla="*/ 64 w 64"/>
                <a:gd name="T55" fmla="*/ 12 h 42"/>
                <a:gd name="T56" fmla="*/ 64 w 64"/>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42">
                  <a:moveTo>
                    <a:pt x="64" y="15"/>
                  </a:moveTo>
                  <a:cubicBezTo>
                    <a:pt x="61" y="37"/>
                    <a:pt x="61" y="37"/>
                    <a:pt x="61" y="37"/>
                  </a:cubicBezTo>
                  <a:cubicBezTo>
                    <a:pt x="60" y="40"/>
                    <a:pt x="58" y="42"/>
                    <a:pt x="55" y="42"/>
                  </a:cubicBezTo>
                  <a:cubicBezTo>
                    <a:pt x="52" y="42"/>
                    <a:pt x="50" y="40"/>
                    <a:pt x="50" y="38"/>
                  </a:cubicBezTo>
                  <a:cubicBezTo>
                    <a:pt x="50" y="37"/>
                    <a:pt x="50" y="37"/>
                    <a:pt x="50" y="37"/>
                  </a:cubicBezTo>
                  <a:cubicBezTo>
                    <a:pt x="52" y="16"/>
                    <a:pt x="52" y="16"/>
                    <a:pt x="52" y="16"/>
                  </a:cubicBezTo>
                  <a:cubicBezTo>
                    <a:pt x="53" y="16"/>
                    <a:pt x="53" y="16"/>
                    <a:pt x="53" y="15"/>
                  </a:cubicBezTo>
                  <a:cubicBezTo>
                    <a:pt x="53" y="12"/>
                    <a:pt x="50" y="10"/>
                    <a:pt x="47" y="10"/>
                  </a:cubicBezTo>
                  <a:cubicBezTo>
                    <a:pt x="42" y="10"/>
                    <a:pt x="39" y="14"/>
                    <a:pt x="38" y="18"/>
                  </a:cubicBezTo>
                  <a:cubicBezTo>
                    <a:pt x="35" y="37"/>
                    <a:pt x="35" y="37"/>
                    <a:pt x="35" y="37"/>
                  </a:cubicBezTo>
                  <a:cubicBezTo>
                    <a:pt x="35" y="40"/>
                    <a:pt x="33" y="42"/>
                    <a:pt x="30" y="42"/>
                  </a:cubicBezTo>
                  <a:cubicBezTo>
                    <a:pt x="27" y="42"/>
                    <a:pt x="25" y="40"/>
                    <a:pt x="25" y="38"/>
                  </a:cubicBezTo>
                  <a:cubicBezTo>
                    <a:pt x="25" y="37"/>
                    <a:pt x="25" y="37"/>
                    <a:pt x="25" y="37"/>
                  </a:cubicBezTo>
                  <a:cubicBezTo>
                    <a:pt x="28" y="17"/>
                    <a:pt x="28" y="17"/>
                    <a:pt x="28" y="17"/>
                  </a:cubicBezTo>
                  <a:cubicBezTo>
                    <a:pt x="28" y="17"/>
                    <a:pt x="28" y="16"/>
                    <a:pt x="28" y="15"/>
                  </a:cubicBezTo>
                  <a:cubicBezTo>
                    <a:pt x="28" y="12"/>
                    <a:pt x="26" y="10"/>
                    <a:pt x="23" y="10"/>
                  </a:cubicBezTo>
                  <a:cubicBezTo>
                    <a:pt x="17" y="10"/>
                    <a:pt x="14" y="13"/>
                    <a:pt x="13" y="19"/>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5" y="2"/>
                    <a:pt x="7" y="0"/>
                    <a:pt x="10" y="0"/>
                  </a:cubicBezTo>
                  <a:cubicBezTo>
                    <a:pt x="12" y="0"/>
                    <a:pt x="14" y="2"/>
                    <a:pt x="15" y="4"/>
                  </a:cubicBezTo>
                  <a:cubicBezTo>
                    <a:pt x="18" y="2"/>
                    <a:pt x="23" y="0"/>
                    <a:pt x="27" y="0"/>
                  </a:cubicBezTo>
                  <a:cubicBezTo>
                    <a:pt x="31" y="0"/>
                    <a:pt x="35" y="2"/>
                    <a:pt x="37" y="5"/>
                  </a:cubicBezTo>
                  <a:cubicBezTo>
                    <a:pt x="40" y="2"/>
                    <a:pt x="46" y="0"/>
                    <a:pt x="51" y="0"/>
                  </a:cubicBezTo>
                  <a:cubicBezTo>
                    <a:pt x="58" y="0"/>
                    <a:pt x="64" y="4"/>
                    <a:pt x="64" y="12"/>
                  </a:cubicBezTo>
                  <a:cubicBezTo>
                    <a:pt x="64" y="13"/>
                    <a:pt x="64" y="14"/>
                    <a:pt x="6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1" name="Freeform 68"/>
            <p:cNvSpPr>
              <a:spLocks/>
            </p:cNvSpPr>
            <p:nvPr userDrawn="1"/>
          </p:nvSpPr>
          <p:spPr bwMode="auto">
            <a:xfrm>
              <a:off x="3598214" y="5425919"/>
              <a:ext cx="168375" cy="111874"/>
            </a:xfrm>
            <a:custGeom>
              <a:avLst/>
              <a:gdLst>
                <a:gd name="T0" fmla="*/ 63 w 63"/>
                <a:gd name="T1" fmla="*/ 15 h 42"/>
                <a:gd name="T2" fmla="*/ 60 w 63"/>
                <a:gd name="T3" fmla="*/ 37 h 42"/>
                <a:gd name="T4" fmla="*/ 54 w 63"/>
                <a:gd name="T5" fmla="*/ 42 h 42"/>
                <a:gd name="T6" fmla="*/ 49 w 63"/>
                <a:gd name="T7" fmla="*/ 38 h 42"/>
                <a:gd name="T8" fmla="*/ 49 w 63"/>
                <a:gd name="T9" fmla="*/ 37 h 42"/>
                <a:gd name="T10" fmla="*/ 52 w 63"/>
                <a:gd name="T11" fmla="*/ 16 h 42"/>
                <a:gd name="T12" fmla="*/ 52 w 63"/>
                <a:gd name="T13" fmla="*/ 15 h 42"/>
                <a:gd name="T14" fmla="*/ 46 w 63"/>
                <a:gd name="T15" fmla="*/ 10 h 42"/>
                <a:gd name="T16" fmla="*/ 37 w 63"/>
                <a:gd name="T17" fmla="*/ 18 h 42"/>
                <a:gd name="T18" fmla="*/ 35 w 63"/>
                <a:gd name="T19" fmla="*/ 37 h 42"/>
                <a:gd name="T20" fmla="*/ 29 w 63"/>
                <a:gd name="T21" fmla="*/ 42 h 42"/>
                <a:gd name="T22" fmla="*/ 25 w 63"/>
                <a:gd name="T23" fmla="*/ 38 h 42"/>
                <a:gd name="T24" fmla="*/ 25 w 63"/>
                <a:gd name="T25" fmla="*/ 37 h 42"/>
                <a:gd name="T26" fmla="*/ 27 w 63"/>
                <a:gd name="T27" fmla="*/ 17 h 42"/>
                <a:gd name="T28" fmla="*/ 27 w 63"/>
                <a:gd name="T29" fmla="*/ 15 h 42"/>
                <a:gd name="T30" fmla="*/ 22 w 63"/>
                <a:gd name="T31" fmla="*/ 10 h 42"/>
                <a:gd name="T32" fmla="*/ 13 w 63"/>
                <a:gd name="T33" fmla="*/ 19 h 42"/>
                <a:gd name="T34" fmla="*/ 11 w 63"/>
                <a:gd name="T35" fmla="*/ 37 h 42"/>
                <a:gd name="T36" fmla="*/ 4 w 63"/>
                <a:gd name="T37" fmla="*/ 42 h 42"/>
                <a:gd name="T38" fmla="*/ 0 w 63"/>
                <a:gd name="T39" fmla="*/ 37 h 42"/>
                <a:gd name="T40" fmla="*/ 0 w 63"/>
                <a:gd name="T41" fmla="*/ 37 h 42"/>
                <a:gd name="T42" fmla="*/ 3 w 63"/>
                <a:gd name="T43" fmla="*/ 5 h 42"/>
                <a:gd name="T44" fmla="*/ 9 w 63"/>
                <a:gd name="T45" fmla="*/ 0 h 42"/>
                <a:gd name="T46" fmla="*/ 14 w 63"/>
                <a:gd name="T47" fmla="*/ 4 h 42"/>
                <a:gd name="T48" fmla="*/ 26 w 63"/>
                <a:gd name="T49" fmla="*/ 0 h 42"/>
                <a:gd name="T50" fmla="*/ 36 w 63"/>
                <a:gd name="T51" fmla="*/ 5 h 42"/>
                <a:gd name="T52" fmla="*/ 50 w 63"/>
                <a:gd name="T53" fmla="*/ 0 h 42"/>
                <a:gd name="T54" fmla="*/ 63 w 63"/>
                <a:gd name="T55" fmla="*/ 12 h 42"/>
                <a:gd name="T56" fmla="*/ 63 w 63"/>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 h="42">
                  <a:moveTo>
                    <a:pt x="63" y="15"/>
                  </a:moveTo>
                  <a:cubicBezTo>
                    <a:pt x="60" y="37"/>
                    <a:pt x="60" y="37"/>
                    <a:pt x="60" y="37"/>
                  </a:cubicBezTo>
                  <a:cubicBezTo>
                    <a:pt x="60" y="40"/>
                    <a:pt x="57" y="42"/>
                    <a:pt x="54" y="42"/>
                  </a:cubicBezTo>
                  <a:cubicBezTo>
                    <a:pt x="52" y="42"/>
                    <a:pt x="49" y="40"/>
                    <a:pt x="49" y="38"/>
                  </a:cubicBezTo>
                  <a:cubicBezTo>
                    <a:pt x="49" y="37"/>
                    <a:pt x="49" y="37"/>
                    <a:pt x="49" y="37"/>
                  </a:cubicBezTo>
                  <a:cubicBezTo>
                    <a:pt x="52" y="16"/>
                    <a:pt x="52" y="16"/>
                    <a:pt x="52" y="16"/>
                  </a:cubicBezTo>
                  <a:cubicBezTo>
                    <a:pt x="52" y="16"/>
                    <a:pt x="52" y="16"/>
                    <a:pt x="52" y="15"/>
                  </a:cubicBezTo>
                  <a:cubicBezTo>
                    <a:pt x="52" y="12"/>
                    <a:pt x="49" y="10"/>
                    <a:pt x="46" y="10"/>
                  </a:cubicBezTo>
                  <a:cubicBezTo>
                    <a:pt x="41" y="10"/>
                    <a:pt x="38" y="14"/>
                    <a:pt x="37" y="18"/>
                  </a:cubicBezTo>
                  <a:cubicBezTo>
                    <a:pt x="35" y="37"/>
                    <a:pt x="35" y="37"/>
                    <a:pt x="35" y="37"/>
                  </a:cubicBezTo>
                  <a:cubicBezTo>
                    <a:pt x="35" y="40"/>
                    <a:pt x="32" y="42"/>
                    <a:pt x="29" y="42"/>
                  </a:cubicBezTo>
                  <a:cubicBezTo>
                    <a:pt x="27" y="42"/>
                    <a:pt x="25" y="40"/>
                    <a:pt x="25" y="38"/>
                  </a:cubicBezTo>
                  <a:cubicBezTo>
                    <a:pt x="25" y="37"/>
                    <a:pt x="25" y="37"/>
                    <a:pt x="25" y="37"/>
                  </a:cubicBezTo>
                  <a:cubicBezTo>
                    <a:pt x="27" y="17"/>
                    <a:pt x="27" y="17"/>
                    <a:pt x="27" y="17"/>
                  </a:cubicBezTo>
                  <a:cubicBezTo>
                    <a:pt x="27" y="17"/>
                    <a:pt x="27" y="16"/>
                    <a:pt x="27" y="15"/>
                  </a:cubicBezTo>
                  <a:cubicBezTo>
                    <a:pt x="27" y="12"/>
                    <a:pt x="25" y="10"/>
                    <a:pt x="22" y="10"/>
                  </a:cubicBezTo>
                  <a:cubicBezTo>
                    <a:pt x="17" y="10"/>
                    <a:pt x="13" y="13"/>
                    <a:pt x="13" y="19"/>
                  </a:cubicBezTo>
                  <a:cubicBezTo>
                    <a:pt x="11" y="37"/>
                    <a:pt x="11" y="37"/>
                    <a:pt x="11" y="37"/>
                  </a:cubicBezTo>
                  <a:cubicBezTo>
                    <a:pt x="10" y="40"/>
                    <a:pt x="8" y="42"/>
                    <a:pt x="4" y="42"/>
                  </a:cubicBezTo>
                  <a:cubicBezTo>
                    <a:pt x="2" y="42"/>
                    <a:pt x="0" y="40"/>
                    <a:pt x="0" y="37"/>
                  </a:cubicBezTo>
                  <a:cubicBezTo>
                    <a:pt x="0" y="37"/>
                    <a:pt x="0" y="37"/>
                    <a:pt x="0" y="37"/>
                  </a:cubicBezTo>
                  <a:cubicBezTo>
                    <a:pt x="3" y="5"/>
                    <a:pt x="3" y="5"/>
                    <a:pt x="3" y="5"/>
                  </a:cubicBezTo>
                  <a:cubicBezTo>
                    <a:pt x="4" y="2"/>
                    <a:pt x="6" y="0"/>
                    <a:pt x="9" y="0"/>
                  </a:cubicBezTo>
                  <a:cubicBezTo>
                    <a:pt x="12" y="0"/>
                    <a:pt x="14" y="2"/>
                    <a:pt x="14" y="4"/>
                  </a:cubicBezTo>
                  <a:cubicBezTo>
                    <a:pt x="18" y="2"/>
                    <a:pt x="22" y="0"/>
                    <a:pt x="26" y="0"/>
                  </a:cubicBezTo>
                  <a:cubicBezTo>
                    <a:pt x="30" y="0"/>
                    <a:pt x="34" y="2"/>
                    <a:pt x="36" y="5"/>
                  </a:cubicBezTo>
                  <a:cubicBezTo>
                    <a:pt x="40" y="2"/>
                    <a:pt x="45" y="0"/>
                    <a:pt x="50" y="0"/>
                  </a:cubicBezTo>
                  <a:cubicBezTo>
                    <a:pt x="58" y="0"/>
                    <a:pt x="63" y="4"/>
                    <a:pt x="63" y="12"/>
                  </a:cubicBezTo>
                  <a:cubicBezTo>
                    <a:pt x="63" y="13"/>
                    <a:pt x="63" y="14"/>
                    <a:pt x="6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2" name="Freeform 69"/>
            <p:cNvSpPr>
              <a:spLocks noEditPoints="1"/>
            </p:cNvSpPr>
            <p:nvPr userDrawn="1"/>
          </p:nvSpPr>
          <p:spPr bwMode="auto">
            <a:xfrm>
              <a:off x="3784670" y="5425919"/>
              <a:ext cx="107354" cy="111874"/>
            </a:xfrm>
            <a:custGeom>
              <a:avLst/>
              <a:gdLst>
                <a:gd name="T0" fmla="*/ 39 w 40"/>
                <a:gd name="T1" fmla="*/ 14 h 42"/>
                <a:gd name="T2" fmla="*/ 37 w 40"/>
                <a:gd name="T3" fmla="*/ 37 h 42"/>
                <a:gd name="T4" fmla="*/ 31 w 40"/>
                <a:gd name="T5" fmla="*/ 42 h 42"/>
                <a:gd name="T6" fmla="*/ 26 w 40"/>
                <a:gd name="T7" fmla="*/ 39 h 42"/>
                <a:gd name="T8" fmla="*/ 14 w 40"/>
                <a:gd name="T9" fmla="*/ 42 h 42"/>
                <a:gd name="T10" fmla="*/ 0 w 40"/>
                <a:gd name="T11" fmla="*/ 31 h 42"/>
                <a:gd name="T12" fmla="*/ 22 w 40"/>
                <a:gd name="T13" fmla="*/ 16 h 42"/>
                <a:gd name="T14" fmla="*/ 28 w 40"/>
                <a:gd name="T15" fmla="*/ 16 h 42"/>
                <a:gd name="T16" fmla="*/ 29 w 40"/>
                <a:gd name="T17" fmla="*/ 14 h 42"/>
                <a:gd name="T18" fmla="*/ 21 w 40"/>
                <a:gd name="T19" fmla="*/ 9 h 42"/>
                <a:gd name="T20" fmla="*/ 13 w 40"/>
                <a:gd name="T21" fmla="*/ 12 h 42"/>
                <a:gd name="T22" fmla="*/ 11 w 40"/>
                <a:gd name="T23" fmla="*/ 12 h 42"/>
                <a:gd name="T24" fmla="*/ 6 w 40"/>
                <a:gd name="T25" fmla="*/ 8 h 42"/>
                <a:gd name="T26" fmla="*/ 9 w 40"/>
                <a:gd name="T27" fmla="*/ 3 h 42"/>
                <a:gd name="T28" fmla="*/ 24 w 40"/>
                <a:gd name="T29" fmla="*/ 0 h 42"/>
                <a:gd name="T30" fmla="*/ 40 w 40"/>
                <a:gd name="T31" fmla="*/ 12 h 42"/>
                <a:gd name="T32" fmla="*/ 39 w 40"/>
                <a:gd name="T33" fmla="*/ 14 h 42"/>
                <a:gd name="T34" fmla="*/ 27 w 40"/>
                <a:gd name="T35" fmla="*/ 24 h 42"/>
                <a:gd name="T36" fmla="*/ 24 w 40"/>
                <a:gd name="T37" fmla="*/ 24 h 42"/>
                <a:gd name="T38" fmla="*/ 23 w 40"/>
                <a:gd name="T39" fmla="*/ 24 h 42"/>
                <a:gd name="T40" fmla="*/ 12 w 40"/>
                <a:gd name="T41" fmla="*/ 29 h 42"/>
                <a:gd name="T42" fmla="*/ 17 w 40"/>
                <a:gd name="T43" fmla="*/ 33 h 42"/>
                <a:gd name="T44" fmla="*/ 26 w 40"/>
                <a:gd name="T45" fmla="*/ 30 h 42"/>
                <a:gd name="T46" fmla="*/ 27 w 40"/>
                <a:gd name="T4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39" y="14"/>
                  </a:moveTo>
                  <a:cubicBezTo>
                    <a:pt x="37" y="37"/>
                    <a:pt x="37" y="37"/>
                    <a:pt x="37" y="37"/>
                  </a:cubicBezTo>
                  <a:cubicBezTo>
                    <a:pt x="36" y="40"/>
                    <a:pt x="34" y="42"/>
                    <a:pt x="31" y="42"/>
                  </a:cubicBezTo>
                  <a:cubicBezTo>
                    <a:pt x="28" y="42"/>
                    <a:pt x="26" y="41"/>
                    <a:pt x="26" y="39"/>
                  </a:cubicBezTo>
                  <a:cubicBezTo>
                    <a:pt x="22" y="41"/>
                    <a:pt x="18" y="42"/>
                    <a:pt x="14" y="42"/>
                  </a:cubicBezTo>
                  <a:cubicBezTo>
                    <a:pt x="7" y="42"/>
                    <a:pt x="0" y="38"/>
                    <a:pt x="0" y="31"/>
                  </a:cubicBezTo>
                  <a:cubicBezTo>
                    <a:pt x="0" y="19"/>
                    <a:pt x="13" y="16"/>
                    <a:pt x="22" y="16"/>
                  </a:cubicBezTo>
                  <a:cubicBezTo>
                    <a:pt x="24" y="16"/>
                    <a:pt x="26" y="16"/>
                    <a:pt x="28" y="16"/>
                  </a:cubicBezTo>
                  <a:cubicBezTo>
                    <a:pt x="29" y="14"/>
                    <a:pt x="29" y="14"/>
                    <a:pt x="29" y="14"/>
                  </a:cubicBezTo>
                  <a:cubicBezTo>
                    <a:pt x="29" y="10"/>
                    <a:pt x="26" y="9"/>
                    <a:pt x="21" y="9"/>
                  </a:cubicBezTo>
                  <a:cubicBezTo>
                    <a:pt x="18" y="9"/>
                    <a:pt x="16" y="10"/>
                    <a:pt x="13" y="12"/>
                  </a:cubicBezTo>
                  <a:cubicBezTo>
                    <a:pt x="12" y="12"/>
                    <a:pt x="11" y="12"/>
                    <a:pt x="11" y="12"/>
                  </a:cubicBezTo>
                  <a:cubicBezTo>
                    <a:pt x="8" y="12"/>
                    <a:pt x="6" y="10"/>
                    <a:pt x="6" y="8"/>
                  </a:cubicBezTo>
                  <a:cubicBezTo>
                    <a:pt x="6" y="6"/>
                    <a:pt x="7" y="4"/>
                    <a:pt x="9" y="3"/>
                  </a:cubicBezTo>
                  <a:cubicBezTo>
                    <a:pt x="14" y="1"/>
                    <a:pt x="19" y="0"/>
                    <a:pt x="24" y="0"/>
                  </a:cubicBezTo>
                  <a:cubicBezTo>
                    <a:pt x="32" y="0"/>
                    <a:pt x="40" y="3"/>
                    <a:pt x="40" y="12"/>
                  </a:cubicBezTo>
                  <a:cubicBezTo>
                    <a:pt x="40" y="13"/>
                    <a:pt x="39" y="13"/>
                    <a:pt x="39" y="14"/>
                  </a:cubicBezTo>
                  <a:close/>
                  <a:moveTo>
                    <a:pt x="27" y="24"/>
                  </a:moveTo>
                  <a:cubicBezTo>
                    <a:pt x="26" y="24"/>
                    <a:pt x="25" y="24"/>
                    <a:pt x="24" y="24"/>
                  </a:cubicBezTo>
                  <a:cubicBezTo>
                    <a:pt x="23" y="24"/>
                    <a:pt x="23" y="24"/>
                    <a:pt x="23" y="24"/>
                  </a:cubicBezTo>
                  <a:cubicBezTo>
                    <a:pt x="19" y="24"/>
                    <a:pt x="12" y="24"/>
                    <a:pt x="12" y="29"/>
                  </a:cubicBezTo>
                  <a:cubicBezTo>
                    <a:pt x="12" y="31"/>
                    <a:pt x="14" y="33"/>
                    <a:pt x="17" y="33"/>
                  </a:cubicBezTo>
                  <a:cubicBezTo>
                    <a:pt x="20" y="33"/>
                    <a:pt x="23" y="32"/>
                    <a:pt x="26" y="30"/>
                  </a:cubicBezTo>
                  <a:cubicBezTo>
                    <a:pt x="27" y="27"/>
                    <a:pt x="27"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3" name="Freeform 70"/>
            <p:cNvSpPr>
              <a:spLocks/>
            </p:cNvSpPr>
            <p:nvPr userDrawn="1"/>
          </p:nvSpPr>
          <p:spPr bwMode="auto">
            <a:xfrm>
              <a:off x="2332575" y="5627065"/>
              <a:ext cx="123174" cy="178545"/>
            </a:xfrm>
            <a:custGeom>
              <a:avLst/>
              <a:gdLst>
                <a:gd name="T0" fmla="*/ 41 w 46"/>
                <a:gd name="T1" fmla="*/ 10 h 67"/>
                <a:gd name="T2" fmla="*/ 18 w 46"/>
                <a:gd name="T3" fmla="*/ 10 h 67"/>
                <a:gd name="T4" fmla="*/ 16 w 46"/>
                <a:gd name="T5" fmla="*/ 28 h 67"/>
                <a:gd name="T6" fmla="*/ 37 w 46"/>
                <a:gd name="T7" fmla="*/ 28 h 67"/>
                <a:gd name="T8" fmla="*/ 42 w 46"/>
                <a:gd name="T9" fmla="*/ 32 h 67"/>
                <a:gd name="T10" fmla="*/ 36 w 46"/>
                <a:gd name="T11" fmla="*/ 38 h 67"/>
                <a:gd name="T12" fmla="*/ 15 w 46"/>
                <a:gd name="T13" fmla="*/ 38 h 67"/>
                <a:gd name="T14" fmla="*/ 12 w 46"/>
                <a:gd name="T15" fmla="*/ 57 h 67"/>
                <a:gd name="T16" fmla="*/ 37 w 46"/>
                <a:gd name="T17" fmla="*/ 57 h 67"/>
                <a:gd name="T18" fmla="*/ 42 w 46"/>
                <a:gd name="T19" fmla="*/ 61 h 67"/>
                <a:gd name="T20" fmla="*/ 36 w 46"/>
                <a:gd name="T21" fmla="*/ 67 h 67"/>
                <a:gd name="T22" fmla="*/ 5 w 46"/>
                <a:gd name="T23" fmla="*/ 67 h 67"/>
                <a:gd name="T24" fmla="*/ 0 w 46"/>
                <a:gd name="T25" fmla="*/ 61 h 67"/>
                <a:gd name="T26" fmla="*/ 0 w 46"/>
                <a:gd name="T27" fmla="*/ 61 h 67"/>
                <a:gd name="T28" fmla="*/ 7 w 46"/>
                <a:gd name="T29" fmla="*/ 6 h 67"/>
                <a:gd name="T30" fmla="*/ 14 w 46"/>
                <a:gd name="T31" fmla="*/ 0 h 67"/>
                <a:gd name="T32" fmla="*/ 42 w 46"/>
                <a:gd name="T33" fmla="*/ 0 h 67"/>
                <a:gd name="T34" fmla="*/ 46 w 46"/>
                <a:gd name="T35" fmla="*/ 4 h 67"/>
                <a:gd name="T36" fmla="*/ 41 w 46"/>
                <a:gd name="T37" fmla="*/ 1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67">
                  <a:moveTo>
                    <a:pt x="41" y="10"/>
                  </a:moveTo>
                  <a:cubicBezTo>
                    <a:pt x="18" y="10"/>
                    <a:pt x="18" y="10"/>
                    <a:pt x="18" y="10"/>
                  </a:cubicBezTo>
                  <a:cubicBezTo>
                    <a:pt x="16" y="28"/>
                    <a:pt x="16" y="28"/>
                    <a:pt x="16" y="28"/>
                  </a:cubicBezTo>
                  <a:cubicBezTo>
                    <a:pt x="37" y="28"/>
                    <a:pt x="37" y="28"/>
                    <a:pt x="37" y="28"/>
                  </a:cubicBezTo>
                  <a:cubicBezTo>
                    <a:pt x="40" y="28"/>
                    <a:pt x="42" y="29"/>
                    <a:pt x="42" y="32"/>
                  </a:cubicBezTo>
                  <a:cubicBezTo>
                    <a:pt x="42" y="35"/>
                    <a:pt x="39" y="38"/>
                    <a:pt x="36" y="38"/>
                  </a:cubicBezTo>
                  <a:cubicBezTo>
                    <a:pt x="15" y="38"/>
                    <a:pt x="15" y="38"/>
                    <a:pt x="15" y="38"/>
                  </a:cubicBezTo>
                  <a:cubicBezTo>
                    <a:pt x="12" y="57"/>
                    <a:pt x="12" y="57"/>
                    <a:pt x="12" y="57"/>
                  </a:cubicBezTo>
                  <a:cubicBezTo>
                    <a:pt x="37" y="57"/>
                    <a:pt x="37" y="57"/>
                    <a:pt x="37" y="57"/>
                  </a:cubicBezTo>
                  <a:cubicBezTo>
                    <a:pt x="39" y="57"/>
                    <a:pt x="42" y="59"/>
                    <a:pt x="42" y="61"/>
                  </a:cubicBezTo>
                  <a:cubicBezTo>
                    <a:pt x="42" y="64"/>
                    <a:pt x="39" y="67"/>
                    <a:pt x="36" y="67"/>
                  </a:cubicBezTo>
                  <a:cubicBezTo>
                    <a:pt x="5" y="67"/>
                    <a:pt x="5" y="67"/>
                    <a:pt x="5" y="67"/>
                  </a:cubicBezTo>
                  <a:cubicBezTo>
                    <a:pt x="2" y="67"/>
                    <a:pt x="0" y="65"/>
                    <a:pt x="0" y="61"/>
                  </a:cubicBezTo>
                  <a:cubicBezTo>
                    <a:pt x="0" y="61"/>
                    <a:pt x="0" y="61"/>
                    <a:pt x="0" y="61"/>
                  </a:cubicBezTo>
                  <a:cubicBezTo>
                    <a:pt x="7" y="6"/>
                    <a:pt x="7" y="6"/>
                    <a:pt x="7" y="6"/>
                  </a:cubicBezTo>
                  <a:cubicBezTo>
                    <a:pt x="8" y="3"/>
                    <a:pt x="10" y="0"/>
                    <a:pt x="14" y="0"/>
                  </a:cubicBezTo>
                  <a:cubicBezTo>
                    <a:pt x="42" y="0"/>
                    <a:pt x="42" y="0"/>
                    <a:pt x="42" y="0"/>
                  </a:cubicBezTo>
                  <a:cubicBezTo>
                    <a:pt x="45" y="0"/>
                    <a:pt x="46" y="2"/>
                    <a:pt x="46" y="4"/>
                  </a:cubicBezTo>
                  <a:cubicBezTo>
                    <a:pt x="46" y="8"/>
                    <a:pt x="44" y="10"/>
                    <a:pt x="4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4" name="Freeform 71"/>
            <p:cNvSpPr>
              <a:spLocks/>
            </p:cNvSpPr>
            <p:nvPr userDrawn="1"/>
          </p:nvSpPr>
          <p:spPr bwMode="auto">
            <a:xfrm>
              <a:off x="2465919" y="5695997"/>
              <a:ext cx="105094" cy="113003"/>
            </a:xfrm>
            <a:custGeom>
              <a:avLst/>
              <a:gdLst>
                <a:gd name="T0" fmla="*/ 39 w 39"/>
                <a:gd name="T1" fmla="*/ 15 h 42"/>
                <a:gd name="T2" fmla="*/ 37 w 39"/>
                <a:gd name="T3" fmla="*/ 37 h 42"/>
                <a:gd name="T4" fmla="*/ 31 w 39"/>
                <a:gd name="T5" fmla="*/ 42 h 42"/>
                <a:gd name="T6" fmla="*/ 26 w 39"/>
                <a:gd name="T7" fmla="*/ 37 h 42"/>
                <a:gd name="T8" fmla="*/ 26 w 39"/>
                <a:gd name="T9" fmla="*/ 36 h 42"/>
                <a:gd name="T10" fmla="*/ 28 w 39"/>
                <a:gd name="T11" fmla="*/ 17 h 42"/>
                <a:gd name="T12" fmla="*/ 28 w 39"/>
                <a:gd name="T13" fmla="*/ 15 h 42"/>
                <a:gd name="T14" fmla="*/ 23 w 39"/>
                <a:gd name="T15" fmla="*/ 10 h 42"/>
                <a:gd name="T16" fmla="*/ 13 w 39"/>
                <a:gd name="T17" fmla="*/ 18 h 42"/>
                <a:gd name="T18" fmla="*/ 11 w 39"/>
                <a:gd name="T19" fmla="*/ 37 h 42"/>
                <a:gd name="T20" fmla="*/ 5 w 39"/>
                <a:gd name="T21" fmla="*/ 42 h 42"/>
                <a:gd name="T22" fmla="*/ 0 w 39"/>
                <a:gd name="T23" fmla="*/ 37 h 42"/>
                <a:gd name="T24" fmla="*/ 0 w 39"/>
                <a:gd name="T25" fmla="*/ 37 h 42"/>
                <a:gd name="T26" fmla="*/ 4 w 39"/>
                <a:gd name="T27" fmla="*/ 5 h 42"/>
                <a:gd name="T28" fmla="*/ 10 w 39"/>
                <a:gd name="T29" fmla="*/ 0 h 42"/>
                <a:gd name="T30" fmla="*/ 15 w 39"/>
                <a:gd name="T31" fmla="*/ 4 h 42"/>
                <a:gd name="T32" fmla="*/ 26 w 39"/>
                <a:gd name="T33" fmla="*/ 0 h 42"/>
                <a:gd name="T34" fmla="*/ 39 w 39"/>
                <a:gd name="T35" fmla="*/ 12 h 42"/>
                <a:gd name="T36" fmla="*/ 39 w 39"/>
                <a:gd name="T3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5"/>
                  </a:moveTo>
                  <a:cubicBezTo>
                    <a:pt x="37" y="37"/>
                    <a:pt x="37" y="37"/>
                    <a:pt x="37" y="37"/>
                  </a:cubicBezTo>
                  <a:cubicBezTo>
                    <a:pt x="36" y="40"/>
                    <a:pt x="34" y="42"/>
                    <a:pt x="31" y="42"/>
                  </a:cubicBezTo>
                  <a:cubicBezTo>
                    <a:pt x="28" y="42"/>
                    <a:pt x="26" y="40"/>
                    <a:pt x="26" y="37"/>
                  </a:cubicBezTo>
                  <a:cubicBezTo>
                    <a:pt x="26" y="36"/>
                    <a:pt x="26" y="36"/>
                    <a:pt x="26" y="36"/>
                  </a:cubicBezTo>
                  <a:cubicBezTo>
                    <a:pt x="28" y="17"/>
                    <a:pt x="28" y="17"/>
                    <a:pt x="28" y="17"/>
                  </a:cubicBezTo>
                  <a:cubicBezTo>
                    <a:pt x="28" y="16"/>
                    <a:pt x="28" y="16"/>
                    <a:pt x="28" y="15"/>
                  </a:cubicBezTo>
                  <a:cubicBezTo>
                    <a:pt x="28" y="12"/>
                    <a:pt x="26" y="10"/>
                    <a:pt x="23" y="10"/>
                  </a:cubicBezTo>
                  <a:cubicBezTo>
                    <a:pt x="18" y="10"/>
                    <a:pt x="14" y="13"/>
                    <a:pt x="13" y="18"/>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4" y="2"/>
                    <a:pt x="7" y="0"/>
                    <a:pt x="10" y="0"/>
                  </a:cubicBezTo>
                  <a:cubicBezTo>
                    <a:pt x="12" y="0"/>
                    <a:pt x="14" y="2"/>
                    <a:pt x="15" y="4"/>
                  </a:cubicBezTo>
                  <a:cubicBezTo>
                    <a:pt x="18" y="2"/>
                    <a:pt x="22" y="0"/>
                    <a:pt x="26" y="0"/>
                  </a:cubicBezTo>
                  <a:cubicBezTo>
                    <a:pt x="34" y="0"/>
                    <a:pt x="39" y="4"/>
                    <a:pt x="39" y="12"/>
                  </a:cubicBezTo>
                  <a:cubicBezTo>
                    <a:pt x="39" y="13"/>
                    <a:pt x="39" y="14"/>
                    <a:pt x="3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5" name="Freeform 72"/>
            <p:cNvSpPr>
              <a:spLocks noEditPoints="1"/>
            </p:cNvSpPr>
            <p:nvPr userDrawn="1"/>
          </p:nvSpPr>
          <p:spPr bwMode="auto">
            <a:xfrm>
              <a:off x="2586833" y="5695997"/>
              <a:ext cx="117524" cy="160465"/>
            </a:xfrm>
            <a:custGeom>
              <a:avLst/>
              <a:gdLst>
                <a:gd name="T0" fmla="*/ 40 w 44"/>
                <a:gd name="T1" fmla="*/ 37 h 60"/>
                <a:gd name="T2" fmla="*/ 17 w 44"/>
                <a:gd name="T3" fmla="*/ 60 h 60"/>
                <a:gd name="T4" fmla="*/ 0 w 44"/>
                <a:gd name="T5" fmla="*/ 52 h 60"/>
                <a:gd name="T6" fmla="*/ 6 w 44"/>
                <a:gd name="T7" fmla="*/ 46 h 60"/>
                <a:gd name="T8" fmla="*/ 9 w 44"/>
                <a:gd name="T9" fmla="*/ 47 h 60"/>
                <a:gd name="T10" fmla="*/ 18 w 44"/>
                <a:gd name="T11" fmla="*/ 50 h 60"/>
                <a:gd name="T12" fmla="*/ 28 w 44"/>
                <a:gd name="T13" fmla="*/ 40 h 60"/>
                <a:gd name="T14" fmla="*/ 28 w 44"/>
                <a:gd name="T15" fmla="*/ 40 h 60"/>
                <a:gd name="T16" fmla="*/ 28 w 44"/>
                <a:gd name="T17" fmla="*/ 39 h 60"/>
                <a:gd name="T18" fmla="*/ 28 w 44"/>
                <a:gd name="T19" fmla="*/ 40 h 60"/>
                <a:gd name="T20" fmla="*/ 17 w 44"/>
                <a:gd name="T21" fmla="*/ 42 h 60"/>
                <a:gd name="T22" fmla="*/ 2 w 44"/>
                <a:gd name="T23" fmla="*/ 25 h 60"/>
                <a:gd name="T24" fmla="*/ 23 w 44"/>
                <a:gd name="T25" fmla="*/ 0 h 60"/>
                <a:gd name="T26" fmla="*/ 33 w 44"/>
                <a:gd name="T27" fmla="*/ 3 h 60"/>
                <a:gd name="T28" fmla="*/ 39 w 44"/>
                <a:gd name="T29" fmla="*/ 0 h 60"/>
                <a:gd name="T30" fmla="*/ 44 w 44"/>
                <a:gd name="T31" fmla="*/ 5 h 60"/>
                <a:gd name="T32" fmla="*/ 44 w 44"/>
                <a:gd name="T33" fmla="*/ 6 h 60"/>
                <a:gd name="T34" fmla="*/ 40 w 44"/>
                <a:gd name="T35" fmla="*/ 37 h 60"/>
                <a:gd name="T36" fmla="*/ 23 w 44"/>
                <a:gd name="T37" fmla="*/ 10 h 60"/>
                <a:gd name="T38" fmla="*/ 13 w 44"/>
                <a:gd name="T39" fmla="*/ 23 h 60"/>
                <a:gd name="T40" fmla="*/ 20 w 44"/>
                <a:gd name="T41" fmla="*/ 32 h 60"/>
                <a:gd name="T42" fmla="*/ 31 w 44"/>
                <a:gd name="T43" fmla="*/ 19 h 60"/>
                <a:gd name="T44" fmla="*/ 23 w 44"/>
                <a:gd name="T45" fmla="*/ 10 h 60"/>
                <a:gd name="T46" fmla="*/ 28 w 44"/>
                <a:gd name="T47" fmla="*/ 39 h 60"/>
                <a:gd name="T48" fmla="*/ 28 w 44"/>
                <a:gd name="T49" fmla="*/ 40 h 60"/>
                <a:gd name="T50" fmla="*/ 28 w 44"/>
                <a:gd name="T51" fmla="*/ 40 h 60"/>
                <a:gd name="T52" fmla="*/ 28 w 44"/>
                <a:gd name="T53" fmla="*/ 3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60">
                  <a:moveTo>
                    <a:pt x="40" y="37"/>
                  </a:moveTo>
                  <a:cubicBezTo>
                    <a:pt x="38" y="50"/>
                    <a:pt x="31" y="60"/>
                    <a:pt x="17" y="60"/>
                  </a:cubicBezTo>
                  <a:cubicBezTo>
                    <a:pt x="13" y="60"/>
                    <a:pt x="0" y="58"/>
                    <a:pt x="0" y="52"/>
                  </a:cubicBezTo>
                  <a:cubicBezTo>
                    <a:pt x="0" y="49"/>
                    <a:pt x="3" y="46"/>
                    <a:pt x="6" y="46"/>
                  </a:cubicBezTo>
                  <a:cubicBezTo>
                    <a:pt x="7" y="46"/>
                    <a:pt x="8" y="46"/>
                    <a:pt x="9" y="47"/>
                  </a:cubicBezTo>
                  <a:cubicBezTo>
                    <a:pt x="12" y="48"/>
                    <a:pt x="14" y="50"/>
                    <a:pt x="18" y="50"/>
                  </a:cubicBezTo>
                  <a:cubicBezTo>
                    <a:pt x="23" y="50"/>
                    <a:pt x="28" y="45"/>
                    <a:pt x="28" y="40"/>
                  </a:cubicBezTo>
                  <a:cubicBezTo>
                    <a:pt x="28" y="40"/>
                    <a:pt x="28" y="40"/>
                    <a:pt x="28" y="40"/>
                  </a:cubicBezTo>
                  <a:cubicBezTo>
                    <a:pt x="28" y="39"/>
                    <a:pt x="28" y="39"/>
                    <a:pt x="28" y="39"/>
                  </a:cubicBezTo>
                  <a:cubicBezTo>
                    <a:pt x="28" y="39"/>
                    <a:pt x="28" y="39"/>
                    <a:pt x="28" y="40"/>
                  </a:cubicBezTo>
                  <a:cubicBezTo>
                    <a:pt x="25" y="41"/>
                    <a:pt x="21" y="42"/>
                    <a:pt x="17" y="42"/>
                  </a:cubicBezTo>
                  <a:cubicBezTo>
                    <a:pt x="8" y="42"/>
                    <a:pt x="2" y="34"/>
                    <a:pt x="2" y="25"/>
                  </a:cubicBezTo>
                  <a:cubicBezTo>
                    <a:pt x="2" y="13"/>
                    <a:pt x="10" y="0"/>
                    <a:pt x="23" y="0"/>
                  </a:cubicBezTo>
                  <a:cubicBezTo>
                    <a:pt x="27" y="0"/>
                    <a:pt x="31" y="1"/>
                    <a:pt x="33" y="3"/>
                  </a:cubicBezTo>
                  <a:cubicBezTo>
                    <a:pt x="34" y="1"/>
                    <a:pt x="36" y="0"/>
                    <a:pt x="39" y="0"/>
                  </a:cubicBezTo>
                  <a:cubicBezTo>
                    <a:pt x="41" y="0"/>
                    <a:pt x="44" y="2"/>
                    <a:pt x="44" y="5"/>
                  </a:cubicBezTo>
                  <a:cubicBezTo>
                    <a:pt x="44" y="6"/>
                    <a:pt x="44" y="6"/>
                    <a:pt x="44" y="6"/>
                  </a:cubicBezTo>
                  <a:lnTo>
                    <a:pt x="40" y="37"/>
                  </a:lnTo>
                  <a:close/>
                  <a:moveTo>
                    <a:pt x="23" y="10"/>
                  </a:moveTo>
                  <a:cubicBezTo>
                    <a:pt x="16" y="10"/>
                    <a:pt x="13" y="17"/>
                    <a:pt x="13" y="23"/>
                  </a:cubicBezTo>
                  <a:cubicBezTo>
                    <a:pt x="13" y="28"/>
                    <a:pt x="15" y="32"/>
                    <a:pt x="20" y="32"/>
                  </a:cubicBezTo>
                  <a:cubicBezTo>
                    <a:pt x="28" y="32"/>
                    <a:pt x="31" y="26"/>
                    <a:pt x="31" y="19"/>
                  </a:cubicBezTo>
                  <a:cubicBezTo>
                    <a:pt x="31" y="14"/>
                    <a:pt x="28" y="10"/>
                    <a:pt x="23" y="10"/>
                  </a:cubicBezTo>
                  <a:close/>
                  <a:moveTo>
                    <a:pt x="28" y="39"/>
                  </a:moveTo>
                  <a:cubicBezTo>
                    <a:pt x="28" y="40"/>
                    <a:pt x="28" y="40"/>
                    <a:pt x="28" y="40"/>
                  </a:cubicBezTo>
                  <a:cubicBezTo>
                    <a:pt x="28" y="40"/>
                    <a:pt x="28" y="40"/>
                    <a:pt x="28" y="40"/>
                  </a:cubicBezTo>
                  <a:lnTo>
                    <a:pt x="2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6" name="Freeform 73"/>
            <p:cNvSpPr>
              <a:spLocks noEditPoints="1"/>
            </p:cNvSpPr>
            <p:nvPr userDrawn="1"/>
          </p:nvSpPr>
          <p:spPr bwMode="auto">
            <a:xfrm>
              <a:off x="2723567" y="5695997"/>
              <a:ext cx="103963" cy="113003"/>
            </a:xfrm>
            <a:custGeom>
              <a:avLst/>
              <a:gdLst>
                <a:gd name="T0" fmla="*/ 39 w 39"/>
                <a:gd name="T1" fmla="*/ 14 h 42"/>
                <a:gd name="T2" fmla="*/ 36 w 39"/>
                <a:gd name="T3" fmla="*/ 37 h 42"/>
                <a:gd name="T4" fmla="*/ 30 w 39"/>
                <a:gd name="T5" fmla="*/ 42 h 42"/>
                <a:gd name="T6" fmla="*/ 25 w 39"/>
                <a:gd name="T7" fmla="*/ 39 h 42"/>
                <a:gd name="T8" fmla="*/ 13 w 39"/>
                <a:gd name="T9" fmla="*/ 42 h 42"/>
                <a:gd name="T10" fmla="*/ 0 w 39"/>
                <a:gd name="T11" fmla="*/ 30 h 42"/>
                <a:gd name="T12" fmla="*/ 22 w 39"/>
                <a:gd name="T13" fmla="*/ 15 h 42"/>
                <a:gd name="T14" fmla="*/ 28 w 39"/>
                <a:gd name="T15" fmla="*/ 16 h 42"/>
                <a:gd name="T16" fmla="*/ 28 w 39"/>
                <a:gd name="T17" fmla="*/ 13 h 42"/>
                <a:gd name="T18" fmla="*/ 21 w 39"/>
                <a:gd name="T19" fmla="*/ 9 h 42"/>
                <a:gd name="T20" fmla="*/ 12 w 39"/>
                <a:gd name="T21" fmla="*/ 11 h 42"/>
                <a:gd name="T22" fmla="*/ 10 w 39"/>
                <a:gd name="T23" fmla="*/ 12 h 42"/>
                <a:gd name="T24" fmla="*/ 5 w 39"/>
                <a:gd name="T25" fmla="*/ 8 h 42"/>
                <a:gd name="T26" fmla="*/ 9 w 39"/>
                <a:gd name="T27" fmla="*/ 3 h 42"/>
                <a:gd name="T28" fmla="*/ 23 w 39"/>
                <a:gd name="T29" fmla="*/ 0 h 42"/>
                <a:gd name="T30" fmla="*/ 39 w 39"/>
                <a:gd name="T31" fmla="*/ 12 h 42"/>
                <a:gd name="T32" fmla="*/ 39 w 39"/>
                <a:gd name="T33" fmla="*/ 14 h 42"/>
                <a:gd name="T34" fmla="*/ 27 w 39"/>
                <a:gd name="T35" fmla="*/ 23 h 42"/>
                <a:gd name="T36" fmla="*/ 23 w 39"/>
                <a:gd name="T37" fmla="*/ 23 h 42"/>
                <a:gd name="T38" fmla="*/ 22 w 39"/>
                <a:gd name="T39" fmla="*/ 23 h 42"/>
                <a:gd name="T40" fmla="*/ 11 w 39"/>
                <a:gd name="T41" fmla="*/ 28 h 42"/>
                <a:gd name="T42" fmla="*/ 16 w 39"/>
                <a:gd name="T43" fmla="*/ 32 h 42"/>
                <a:gd name="T44" fmla="*/ 26 w 39"/>
                <a:gd name="T45" fmla="*/ 30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5" y="40"/>
                    <a:pt x="33" y="42"/>
                    <a:pt x="30" y="42"/>
                  </a:cubicBezTo>
                  <a:cubicBezTo>
                    <a:pt x="28" y="42"/>
                    <a:pt x="26" y="41"/>
                    <a:pt x="25" y="39"/>
                  </a:cubicBezTo>
                  <a:cubicBezTo>
                    <a:pt x="21" y="40"/>
                    <a:pt x="17" y="42"/>
                    <a:pt x="13" y="42"/>
                  </a:cubicBezTo>
                  <a:cubicBezTo>
                    <a:pt x="6" y="42"/>
                    <a:pt x="0" y="38"/>
                    <a:pt x="0" y="30"/>
                  </a:cubicBezTo>
                  <a:cubicBezTo>
                    <a:pt x="0" y="19"/>
                    <a:pt x="12" y="15"/>
                    <a:pt x="22" y="15"/>
                  </a:cubicBezTo>
                  <a:cubicBezTo>
                    <a:pt x="24" y="15"/>
                    <a:pt x="26" y="15"/>
                    <a:pt x="28" y="16"/>
                  </a:cubicBezTo>
                  <a:cubicBezTo>
                    <a:pt x="28" y="13"/>
                    <a:pt x="28" y="13"/>
                    <a:pt x="28" y="13"/>
                  </a:cubicBezTo>
                  <a:cubicBezTo>
                    <a:pt x="28" y="9"/>
                    <a:pt x="26" y="9"/>
                    <a:pt x="21" y="9"/>
                  </a:cubicBezTo>
                  <a:cubicBezTo>
                    <a:pt x="18" y="9"/>
                    <a:pt x="15" y="10"/>
                    <a:pt x="12" y="11"/>
                  </a:cubicBezTo>
                  <a:cubicBezTo>
                    <a:pt x="12" y="12"/>
                    <a:pt x="11" y="12"/>
                    <a:pt x="10" y="12"/>
                  </a:cubicBezTo>
                  <a:cubicBezTo>
                    <a:pt x="7" y="12"/>
                    <a:pt x="5" y="10"/>
                    <a:pt x="5" y="8"/>
                  </a:cubicBezTo>
                  <a:cubicBezTo>
                    <a:pt x="5" y="5"/>
                    <a:pt x="7" y="4"/>
                    <a:pt x="9" y="3"/>
                  </a:cubicBezTo>
                  <a:cubicBezTo>
                    <a:pt x="13" y="1"/>
                    <a:pt x="19" y="0"/>
                    <a:pt x="23" y="0"/>
                  </a:cubicBezTo>
                  <a:cubicBezTo>
                    <a:pt x="31" y="0"/>
                    <a:pt x="39" y="2"/>
                    <a:pt x="39" y="12"/>
                  </a:cubicBezTo>
                  <a:cubicBezTo>
                    <a:pt x="39" y="12"/>
                    <a:pt x="39" y="13"/>
                    <a:pt x="39" y="14"/>
                  </a:cubicBezTo>
                  <a:close/>
                  <a:moveTo>
                    <a:pt x="27" y="23"/>
                  </a:moveTo>
                  <a:cubicBezTo>
                    <a:pt x="25" y="23"/>
                    <a:pt x="24" y="23"/>
                    <a:pt x="23" y="23"/>
                  </a:cubicBezTo>
                  <a:cubicBezTo>
                    <a:pt x="22" y="23"/>
                    <a:pt x="22" y="23"/>
                    <a:pt x="22" y="23"/>
                  </a:cubicBezTo>
                  <a:cubicBezTo>
                    <a:pt x="18" y="23"/>
                    <a:pt x="11" y="24"/>
                    <a:pt x="11" y="28"/>
                  </a:cubicBezTo>
                  <a:cubicBezTo>
                    <a:pt x="11" y="31"/>
                    <a:pt x="13" y="32"/>
                    <a:pt x="16" y="32"/>
                  </a:cubicBezTo>
                  <a:cubicBezTo>
                    <a:pt x="19" y="32"/>
                    <a:pt x="23" y="31"/>
                    <a:pt x="26" y="30"/>
                  </a:cubicBezTo>
                  <a:cubicBezTo>
                    <a:pt x="26" y="27"/>
                    <a:pt x="26" y="26"/>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7" name="Freeform 74"/>
            <p:cNvSpPr>
              <a:spLocks noEditPoints="1"/>
            </p:cNvSpPr>
            <p:nvPr userDrawn="1"/>
          </p:nvSpPr>
          <p:spPr bwMode="auto">
            <a:xfrm>
              <a:off x="2843351" y="5695997"/>
              <a:ext cx="115264" cy="160465"/>
            </a:xfrm>
            <a:custGeom>
              <a:avLst/>
              <a:gdLst>
                <a:gd name="T0" fmla="*/ 39 w 43"/>
                <a:gd name="T1" fmla="*/ 37 h 60"/>
                <a:gd name="T2" fmla="*/ 17 w 43"/>
                <a:gd name="T3" fmla="*/ 60 h 60"/>
                <a:gd name="T4" fmla="*/ 0 w 43"/>
                <a:gd name="T5" fmla="*/ 52 h 60"/>
                <a:gd name="T6" fmla="*/ 6 w 43"/>
                <a:gd name="T7" fmla="*/ 46 h 60"/>
                <a:gd name="T8" fmla="*/ 8 w 43"/>
                <a:gd name="T9" fmla="*/ 47 h 60"/>
                <a:gd name="T10" fmla="*/ 17 w 43"/>
                <a:gd name="T11" fmla="*/ 50 h 60"/>
                <a:gd name="T12" fmla="*/ 28 w 43"/>
                <a:gd name="T13" fmla="*/ 40 h 60"/>
                <a:gd name="T14" fmla="*/ 28 w 43"/>
                <a:gd name="T15" fmla="*/ 40 h 60"/>
                <a:gd name="T16" fmla="*/ 28 w 43"/>
                <a:gd name="T17" fmla="*/ 39 h 60"/>
                <a:gd name="T18" fmla="*/ 28 w 43"/>
                <a:gd name="T19" fmla="*/ 40 h 60"/>
                <a:gd name="T20" fmla="*/ 17 w 43"/>
                <a:gd name="T21" fmla="*/ 42 h 60"/>
                <a:gd name="T22" fmla="*/ 1 w 43"/>
                <a:gd name="T23" fmla="*/ 25 h 60"/>
                <a:gd name="T24" fmla="*/ 23 w 43"/>
                <a:gd name="T25" fmla="*/ 0 h 60"/>
                <a:gd name="T26" fmla="*/ 33 w 43"/>
                <a:gd name="T27" fmla="*/ 3 h 60"/>
                <a:gd name="T28" fmla="*/ 38 w 43"/>
                <a:gd name="T29" fmla="*/ 0 h 60"/>
                <a:gd name="T30" fmla="*/ 43 w 43"/>
                <a:gd name="T31" fmla="*/ 5 h 60"/>
                <a:gd name="T32" fmla="*/ 43 w 43"/>
                <a:gd name="T33" fmla="*/ 6 h 60"/>
                <a:gd name="T34" fmla="*/ 39 w 43"/>
                <a:gd name="T35" fmla="*/ 37 h 60"/>
                <a:gd name="T36" fmla="*/ 23 w 43"/>
                <a:gd name="T37" fmla="*/ 10 h 60"/>
                <a:gd name="T38" fmla="*/ 12 w 43"/>
                <a:gd name="T39" fmla="*/ 23 h 60"/>
                <a:gd name="T40" fmla="*/ 20 w 43"/>
                <a:gd name="T41" fmla="*/ 32 h 60"/>
                <a:gd name="T42" fmla="*/ 31 w 43"/>
                <a:gd name="T43" fmla="*/ 19 h 60"/>
                <a:gd name="T44" fmla="*/ 23 w 43"/>
                <a:gd name="T45" fmla="*/ 10 h 60"/>
                <a:gd name="T46" fmla="*/ 28 w 43"/>
                <a:gd name="T47" fmla="*/ 39 h 60"/>
                <a:gd name="T48" fmla="*/ 28 w 43"/>
                <a:gd name="T49" fmla="*/ 40 h 60"/>
                <a:gd name="T50" fmla="*/ 28 w 43"/>
                <a:gd name="T51" fmla="*/ 40 h 60"/>
                <a:gd name="T52" fmla="*/ 28 w 43"/>
                <a:gd name="T53" fmla="*/ 3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 h="60">
                  <a:moveTo>
                    <a:pt x="39" y="37"/>
                  </a:moveTo>
                  <a:cubicBezTo>
                    <a:pt x="38" y="50"/>
                    <a:pt x="30" y="60"/>
                    <a:pt x="17" y="60"/>
                  </a:cubicBezTo>
                  <a:cubicBezTo>
                    <a:pt x="13" y="60"/>
                    <a:pt x="0" y="58"/>
                    <a:pt x="0" y="52"/>
                  </a:cubicBezTo>
                  <a:cubicBezTo>
                    <a:pt x="0" y="49"/>
                    <a:pt x="2" y="46"/>
                    <a:pt x="6" y="46"/>
                  </a:cubicBezTo>
                  <a:cubicBezTo>
                    <a:pt x="6" y="46"/>
                    <a:pt x="7" y="46"/>
                    <a:pt x="8" y="47"/>
                  </a:cubicBezTo>
                  <a:cubicBezTo>
                    <a:pt x="11" y="48"/>
                    <a:pt x="14" y="50"/>
                    <a:pt x="17" y="50"/>
                  </a:cubicBezTo>
                  <a:cubicBezTo>
                    <a:pt x="22" y="50"/>
                    <a:pt x="27" y="45"/>
                    <a:pt x="28" y="40"/>
                  </a:cubicBezTo>
                  <a:cubicBezTo>
                    <a:pt x="28" y="40"/>
                    <a:pt x="28" y="40"/>
                    <a:pt x="28" y="40"/>
                  </a:cubicBezTo>
                  <a:cubicBezTo>
                    <a:pt x="28" y="39"/>
                    <a:pt x="28" y="39"/>
                    <a:pt x="28" y="39"/>
                  </a:cubicBezTo>
                  <a:cubicBezTo>
                    <a:pt x="28" y="39"/>
                    <a:pt x="28" y="39"/>
                    <a:pt x="28" y="40"/>
                  </a:cubicBezTo>
                  <a:cubicBezTo>
                    <a:pt x="25" y="41"/>
                    <a:pt x="20" y="42"/>
                    <a:pt x="17" y="42"/>
                  </a:cubicBezTo>
                  <a:cubicBezTo>
                    <a:pt x="7" y="42"/>
                    <a:pt x="1" y="34"/>
                    <a:pt x="1" y="25"/>
                  </a:cubicBezTo>
                  <a:cubicBezTo>
                    <a:pt x="1" y="13"/>
                    <a:pt x="10" y="0"/>
                    <a:pt x="23" y="0"/>
                  </a:cubicBezTo>
                  <a:cubicBezTo>
                    <a:pt x="26" y="0"/>
                    <a:pt x="30" y="1"/>
                    <a:pt x="33" y="3"/>
                  </a:cubicBezTo>
                  <a:cubicBezTo>
                    <a:pt x="34" y="1"/>
                    <a:pt x="36" y="0"/>
                    <a:pt x="38" y="0"/>
                  </a:cubicBezTo>
                  <a:cubicBezTo>
                    <a:pt x="41" y="0"/>
                    <a:pt x="43" y="2"/>
                    <a:pt x="43" y="5"/>
                  </a:cubicBezTo>
                  <a:cubicBezTo>
                    <a:pt x="43" y="6"/>
                    <a:pt x="43" y="6"/>
                    <a:pt x="43" y="6"/>
                  </a:cubicBezTo>
                  <a:lnTo>
                    <a:pt x="39" y="37"/>
                  </a:lnTo>
                  <a:close/>
                  <a:moveTo>
                    <a:pt x="23" y="10"/>
                  </a:moveTo>
                  <a:cubicBezTo>
                    <a:pt x="16" y="10"/>
                    <a:pt x="12" y="17"/>
                    <a:pt x="12" y="23"/>
                  </a:cubicBezTo>
                  <a:cubicBezTo>
                    <a:pt x="12" y="28"/>
                    <a:pt x="15" y="32"/>
                    <a:pt x="20" y="32"/>
                  </a:cubicBezTo>
                  <a:cubicBezTo>
                    <a:pt x="27" y="32"/>
                    <a:pt x="31" y="26"/>
                    <a:pt x="31" y="19"/>
                  </a:cubicBezTo>
                  <a:cubicBezTo>
                    <a:pt x="31" y="14"/>
                    <a:pt x="28" y="10"/>
                    <a:pt x="23" y="10"/>
                  </a:cubicBezTo>
                  <a:close/>
                  <a:moveTo>
                    <a:pt x="28" y="39"/>
                  </a:moveTo>
                  <a:cubicBezTo>
                    <a:pt x="28" y="40"/>
                    <a:pt x="28" y="40"/>
                    <a:pt x="28" y="40"/>
                  </a:cubicBezTo>
                  <a:cubicBezTo>
                    <a:pt x="28" y="40"/>
                    <a:pt x="28" y="40"/>
                    <a:pt x="28" y="40"/>
                  </a:cubicBezTo>
                  <a:lnTo>
                    <a:pt x="2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8" name="Freeform 75"/>
            <p:cNvSpPr>
              <a:spLocks noEditPoints="1"/>
            </p:cNvSpPr>
            <p:nvPr userDrawn="1"/>
          </p:nvSpPr>
          <p:spPr bwMode="auto">
            <a:xfrm>
              <a:off x="2977825" y="5695997"/>
              <a:ext cx="109614" cy="113003"/>
            </a:xfrm>
            <a:custGeom>
              <a:avLst/>
              <a:gdLst>
                <a:gd name="T0" fmla="*/ 35 w 41"/>
                <a:gd name="T1" fmla="*/ 24 h 42"/>
                <a:gd name="T2" fmla="*/ 11 w 41"/>
                <a:gd name="T3" fmla="*/ 24 h 42"/>
                <a:gd name="T4" fmla="*/ 11 w 41"/>
                <a:gd name="T5" fmla="*/ 24 h 42"/>
                <a:gd name="T6" fmla="*/ 21 w 41"/>
                <a:gd name="T7" fmla="*/ 33 h 42"/>
                <a:gd name="T8" fmla="*/ 31 w 41"/>
                <a:gd name="T9" fmla="*/ 29 h 42"/>
                <a:gd name="T10" fmla="*/ 34 w 41"/>
                <a:gd name="T11" fmla="*/ 28 h 42"/>
                <a:gd name="T12" fmla="*/ 39 w 41"/>
                <a:gd name="T13" fmla="*/ 33 h 42"/>
                <a:gd name="T14" fmla="*/ 37 w 41"/>
                <a:gd name="T15" fmla="*/ 37 h 42"/>
                <a:gd name="T16" fmla="*/ 20 w 41"/>
                <a:gd name="T17" fmla="*/ 42 h 42"/>
                <a:gd name="T18" fmla="*/ 0 w 41"/>
                <a:gd name="T19" fmla="*/ 25 h 42"/>
                <a:gd name="T20" fmla="*/ 24 w 41"/>
                <a:gd name="T21" fmla="*/ 0 h 42"/>
                <a:gd name="T22" fmla="*/ 41 w 41"/>
                <a:gd name="T23" fmla="*/ 17 h 42"/>
                <a:gd name="T24" fmla="*/ 41 w 41"/>
                <a:gd name="T25" fmla="*/ 18 h 42"/>
                <a:gd name="T26" fmla="*/ 35 w 41"/>
                <a:gd name="T27" fmla="*/ 24 h 42"/>
                <a:gd name="T28" fmla="*/ 12 w 41"/>
                <a:gd name="T29" fmla="*/ 16 h 42"/>
                <a:gd name="T30" fmla="*/ 31 w 41"/>
                <a:gd name="T31" fmla="*/ 16 h 42"/>
                <a:gd name="T32" fmla="*/ 23 w 41"/>
                <a:gd name="T33" fmla="*/ 9 h 42"/>
                <a:gd name="T34" fmla="*/ 12 w 41"/>
                <a:gd name="T35"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2">
                  <a:moveTo>
                    <a:pt x="35" y="24"/>
                  </a:moveTo>
                  <a:cubicBezTo>
                    <a:pt x="11" y="24"/>
                    <a:pt x="11" y="24"/>
                    <a:pt x="11" y="24"/>
                  </a:cubicBezTo>
                  <a:cubicBezTo>
                    <a:pt x="11" y="24"/>
                    <a:pt x="11" y="24"/>
                    <a:pt x="11" y="24"/>
                  </a:cubicBezTo>
                  <a:cubicBezTo>
                    <a:pt x="11" y="30"/>
                    <a:pt x="16" y="33"/>
                    <a:pt x="21" y="33"/>
                  </a:cubicBezTo>
                  <a:cubicBezTo>
                    <a:pt x="25" y="33"/>
                    <a:pt x="28" y="31"/>
                    <a:pt x="31" y="29"/>
                  </a:cubicBezTo>
                  <a:cubicBezTo>
                    <a:pt x="32" y="28"/>
                    <a:pt x="33" y="28"/>
                    <a:pt x="34" y="28"/>
                  </a:cubicBezTo>
                  <a:cubicBezTo>
                    <a:pt x="37" y="28"/>
                    <a:pt x="39" y="30"/>
                    <a:pt x="39" y="33"/>
                  </a:cubicBezTo>
                  <a:cubicBezTo>
                    <a:pt x="39" y="35"/>
                    <a:pt x="38" y="36"/>
                    <a:pt x="37" y="37"/>
                  </a:cubicBezTo>
                  <a:cubicBezTo>
                    <a:pt x="32" y="41"/>
                    <a:pt x="26" y="42"/>
                    <a:pt x="20" y="42"/>
                  </a:cubicBezTo>
                  <a:cubicBezTo>
                    <a:pt x="8" y="42"/>
                    <a:pt x="0" y="36"/>
                    <a:pt x="0" y="25"/>
                  </a:cubicBezTo>
                  <a:cubicBezTo>
                    <a:pt x="0" y="11"/>
                    <a:pt x="10" y="0"/>
                    <a:pt x="24" y="0"/>
                  </a:cubicBezTo>
                  <a:cubicBezTo>
                    <a:pt x="35" y="0"/>
                    <a:pt x="41" y="6"/>
                    <a:pt x="41" y="17"/>
                  </a:cubicBezTo>
                  <a:cubicBezTo>
                    <a:pt x="41" y="18"/>
                    <a:pt x="41" y="18"/>
                    <a:pt x="41" y="18"/>
                  </a:cubicBezTo>
                  <a:cubicBezTo>
                    <a:pt x="41" y="21"/>
                    <a:pt x="38" y="24"/>
                    <a:pt x="35" y="24"/>
                  </a:cubicBezTo>
                  <a:close/>
                  <a:moveTo>
                    <a:pt x="12" y="16"/>
                  </a:moveTo>
                  <a:cubicBezTo>
                    <a:pt x="31" y="16"/>
                    <a:pt x="31" y="16"/>
                    <a:pt x="31" y="16"/>
                  </a:cubicBezTo>
                  <a:cubicBezTo>
                    <a:pt x="30" y="11"/>
                    <a:pt x="27" y="9"/>
                    <a:pt x="23" y="9"/>
                  </a:cubicBezTo>
                  <a:cubicBezTo>
                    <a:pt x="18" y="9"/>
                    <a:pt x="14" y="11"/>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9" name="Freeform 76"/>
            <p:cNvSpPr>
              <a:spLocks/>
            </p:cNvSpPr>
            <p:nvPr userDrawn="1"/>
          </p:nvSpPr>
          <p:spPr bwMode="auto">
            <a:xfrm>
              <a:off x="3105519" y="5693737"/>
              <a:ext cx="91533" cy="115263"/>
            </a:xfrm>
            <a:custGeom>
              <a:avLst/>
              <a:gdLst>
                <a:gd name="T0" fmla="*/ 27 w 34"/>
                <a:gd name="T1" fmla="*/ 14 h 43"/>
                <a:gd name="T2" fmla="*/ 21 w 34"/>
                <a:gd name="T3" fmla="*/ 12 h 43"/>
                <a:gd name="T4" fmla="*/ 14 w 34"/>
                <a:gd name="T5" fmla="*/ 20 h 43"/>
                <a:gd name="T6" fmla="*/ 11 w 34"/>
                <a:gd name="T7" fmla="*/ 38 h 43"/>
                <a:gd name="T8" fmla="*/ 5 w 34"/>
                <a:gd name="T9" fmla="*/ 43 h 43"/>
                <a:gd name="T10" fmla="*/ 0 w 34"/>
                <a:gd name="T11" fmla="*/ 38 h 43"/>
                <a:gd name="T12" fmla="*/ 0 w 34"/>
                <a:gd name="T13" fmla="*/ 38 h 43"/>
                <a:gd name="T14" fmla="*/ 4 w 34"/>
                <a:gd name="T15" fmla="*/ 6 h 43"/>
                <a:gd name="T16" fmla="*/ 10 w 34"/>
                <a:gd name="T17" fmla="*/ 0 h 43"/>
                <a:gd name="T18" fmla="*/ 15 w 34"/>
                <a:gd name="T19" fmla="*/ 5 h 43"/>
                <a:gd name="T20" fmla="*/ 25 w 34"/>
                <a:gd name="T21" fmla="*/ 1 h 43"/>
                <a:gd name="T22" fmla="*/ 34 w 34"/>
                <a:gd name="T23" fmla="*/ 8 h 43"/>
                <a:gd name="T24" fmla="*/ 27 w 34"/>
                <a:gd name="T25"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43">
                  <a:moveTo>
                    <a:pt x="27" y="14"/>
                  </a:moveTo>
                  <a:cubicBezTo>
                    <a:pt x="25" y="14"/>
                    <a:pt x="24" y="12"/>
                    <a:pt x="21" y="12"/>
                  </a:cubicBezTo>
                  <a:cubicBezTo>
                    <a:pt x="17" y="12"/>
                    <a:pt x="14" y="16"/>
                    <a:pt x="14" y="20"/>
                  </a:cubicBezTo>
                  <a:cubicBezTo>
                    <a:pt x="11" y="38"/>
                    <a:pt x="11" y="38"/>
                    <a:pt x="11" y="38"/>
                  </a:cubicBezTo>
                  <a:cubicBezTo>
                    <a:pt x="11" y="41"/>
                    <a:pt x="8" y="43"/>
                    <a:pt x="5" y="43"/>
                  </a:cubicBezTo>
                  <a:cubicBezTo>
                    <a:pt x="3" y="43"/>
                    <a:pt x="0" y="41"/>
                    <a:pt x="0" y="38"/>
                  </a:cubicBezTo>
                  <a:cubicBezTo>
                    <a:pt x="0" y="38"/>
                    <a:pt x="0" y="38"/>
                    <a:pt x="0" y="38"/>
                  </a:cubicBezTo>
                  <a:cubicBezTo>
                    <a:pt x="4" y="6"/>
                    <a:pt x="4" y="6"/>
                    <a:pt x="4" y="6"/>
                  </a:cubicBezTo>
                  <a:cubicBezTo>
                    <a:pt x="5" y="3"/>
                    <a:pt x="7" y="0"/>
                    <a:pt x="10" y="0"/>
                  </a:cubicBezTo>
                  <a:cubicBezTo>
                    <a:pt x="13" y="0"/>
                    <a:pt x="15" y="3"/>
                    <a:pt x="15" y="5"/>
                  </a:cubicBezTo>
                  <a:cubicBezTo>
                    <a:pt x="18" y="3"/>
                    <a:pt x="20" y="1"/>
                    <a:pt x="25" y="1"/>
                  </a:cubicBezTo>
                  <a:cubicBezTo>
                    <a:pt x="28" y="1"/>
                    <a:pt x="34" y="3"/>
                    <a:pt x="34" y="8"/>
                  </a:cubicBezTo>
                  <a:cubicBezTo>
                    <a:pt x="34" y="11"/>
                    <a:pt x="30" y="14"/>
                    <a:pt x="2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0" name="Freeform 77"/>
            <p:cNvSpPr>
              <a:spLocks noEditPoints="1"/>
            </p:cNvSpPr>
            <p:nvPr userDrawn="1"/>
          </p:nvSpPr>
          <p:spPr bwMode="auto">
            <a:xfrm>
              <a:off x="3197052" y="5695997"/>
              <a:ext cx="103963" cy="113003"/>
            </a:xfrm>
            <a:custGeom>
              <a:avLst/>
              <a:gdLst>
                <a:gd name="T0" fmla="*/ 39 w 39"/>
                <a:gd name="T1" fmla="*/ 14 h 42"/>
                <a:gd name="T2" fmla="*/ 36 w 39"/>
                <a:gd name="T3" fmla="*/ 37 h 42"/>
                <a:gd name="T4" fmla="*/ 30 w 39"/>
                <a:gd name="T5" fmla="*/ 42 h 42"/>
                <a:gd name="T6" fmla="*/ 25 w 39"/>
                <a:gd name="T7" fmla="*/ 39 h 42"/>
                <a:gd name="T8" fmla="*/ 13 w 39"/>
                <a:gd name="T9" fmla="*/ 42 h 42"/>
                <a:gd name="T10" fmla="*/ 0 w 39"/>
                <a:gd name="T11" fmla="*/ 30 h 42"/>
                <a:gd name="T12" fmla="*/ 22 w 39"/>
                <a:gd name="T13" fmla="*/ 15 h 42"/>
                <a:gd name="T14" fmla="*/ 28 w 39"/>
                <a:gd name="T15" fmla="*/ 16 h 42"/>
                <a:gd name="T16" fmla="*/ 28 w 39"/>
                <a:gd name="T17" fmla="*/ 13 h 42"/>
                <a:gd name="T18" fmla="*/ 21 w 39"/>
                <a:gd name="T19" fmla="*/ 9 h 42"/>
                <a:gd name="T20" fmla="*/ 12 w 39"/>
                <a:gd name="T21" fmla="*/ 11 h 42"/>
                <a:gd name="T22" fmla="*/ 10 w 39"/>
                <a:gd name="T23" fmla="*/ 12 h 42"/>
                <a:gd name="T24" fmla="*/ 6 w 39"/>
                <a:gd name="T25" fmla="*/ 8 h 42"/>
                <a:gd name="T26" fmla="*/ 9 w 39"/>
                <a:gd name="T27" fmla="*/ 3 h 42"/>
                <a:gd name="T28" fmla="*/ 23 w 39"/>
                <a:gd name="T29" fmla="*/ 0 h 42"/>
                <a:gd name="T30" fmla="*/ 39 w 39"/>
                <a:gd name="T31" fmla="*/ 12 h 42"/>
                <a:gd name="T32" fmla="*/ 39 w 39"/>
                <a:gd name="T33" fmla="*/ 14 h 42"/>
                <a:gd name="T34" fmla="*/ 27 w 39"/>
                <a:gd name="T35" fmla="*/ 23 h 42"/>
                <a:gd name="T36" fmla="*/ 23 w 39"/>
                <a:gd name="T37" fmla="*/ 23 h 42"/>
                <a:gd name="T38" fmla="*/ 22 w 39"/>
                <a:gd name="T39" fmla="*/ 23 h 42"/>
                <a:gd name="T40" fmla="*/ 11 w 39"/>
                <a:gd name="T41" fmla="*/ 28 h 42"/>
                <a:gd name="T42" fmla="*/ 16 w 39"/>
                <a:gd name="T43" fmla="*/ 32 h 42"/>
                <a:gd name="T44" fmla="*/ 26 w 39"/>
                <a:gd name="T45" fmla="*/ 30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5" y="40"/>
                    <a:pt x="33" y="42"/>
                    <a:pt x="30" y="42"/>
                  </a:cubicBezTo>
                  <a:cubicBezTo>
                    <a:pt x="28" y="42"/>
                    <a:pt x="26" y="41"/>
                    <a:pt x="25" y="39"/>
                  </a:cubicBezTo>
                  <a:cubicBezTo>
                    <a:pt x="21" y="40"/>
                    <a:pt x="17" y="42"/>
                    <a:pt x="13" y="42"/>
                  </a:cubicBezTo>
                  <a:cubicBezTo>
                    <a:pt x="6" y="42"/>
                    <a:pt x="0" y="38"/>
                    <a:pt x="0" y="30"/>
                  </a:cubicBezTo>
                  <a:cubicBezTo>
                    <a:pt x="0" y="19"/>
                    <a:pt x="12" y="15"/>
                    <a:pt x="22" y="15"/>
                  </a:cubicBezTo>
                  <a:cubicBezTo>
                    <a:pt x="24" y="15"/>
                    <a:pt x="26" y="15"/>
                    <a:pt x="28" y="16"/>
                  </a:cubicBezTo>
                  <a:cubicBezTo>
                    <a:pt x="28" y="13"/>
                    <a:pt x="28" y="13"/>
                    <a:pt x="28" y="13"/>
                  </a:cubicBezTo>
                  <a:cubicBezTo>
                    <a:pt x="28" y="9"/>
                    <a:pt x="26" y="9"/>
                    <a:pt x="21" y="9"/>
                  </a:cubicBezTo>
                  <a:cubicBezTo>
                    <a:pt x="18" y="9"/>
                    <a:pt x="15" y="10"/>
                    <a:pt x="12" y="11"/>
                  </a:cubicBezTo>
                  <a:cubicBezTo>
                    <a:pt x="12" y="12"/>
                    <a:pt x="11" y="12"/>
                    <a:pt x="10" y="12"/>
                  </a:cubicBezTo>
                  <a:cubicBezTo>
                    <a:pt x="7" y="12"/>
                    <a:pt x="6" y="10"/>
                    <a:pt x="6" y="8"/>
                  </a:cubicBezTo>
                  <a:cubicBezTo>
                    <a:pt x="6" y="5"/>
                    <a:pt x="7" y="4"/>
                    <a:pt x="9" y="3"/>
                  </a:cubicBezTo>
                  <a:cubicBezTo>
                    <a:pt x="13" y="1"/>
                    <a:pt x="19" y="0"/>
                    <a:pt x="23" y="0"/>
                  </a:cubicBezTo>
                  <a:cubicBezTo>
                    <a:pt x="31" y="0"/>
                    <a:pt x="39" y="2"/>
                    <a:pt x="39" y="12"/>
                  </a:cubicBezTo>
                  <a:cubicBezTo>
                    <a:pt x="39" y="12"/>
                    <a:pt x="39" y="13"/>
                    <a:pt x="39" y="14"/>
                  </a:cubicBezTo>
                  <a:close/>
                  <a:moveTo>
                    <a:pt x="27" y="23"/>
                  </a:moveTo>
                  <a:cubicBezTo>
                    <a:pt x="25" y="23"/>
                    <a:pt x="24" y="23"/>
                    <a:pt x="23" y="23"/>
                  </a:cubicBezTo>
                  <a:cubicBezTo>
                    <a:pt x="22" y="23"/>
                    <a:pt x="22" y="23"/>
                    <a:pt x="22" y="23"/>
                  </a:cubicBezTo>
                  <a:cubicBezTo>
                    <a:pt x="18" y="23"/>
                    <a:pt x="11" y="24"/>
                    <a:pt x="11" y="28"/>
                  </a:cubicBezTo>
                  <a:cubicBezTo>
                    <a:pt x="11" y="31"/>
                    <a:pt x="13" y="32"/>
                    <a:pt x="16" y="32"/>
                  </a:cubicBezTo>
                  <a:cubicBezTo>
                    <a:pt x="19" y="32"/>
                    <a:pt x="23" y="31"/>
                    <a:pt x="26" y="30"/>
                  </a:cubicBezTo>
                  <a:cubicBezTo>
                    <a:pt x="26" y="27"/>
                    <a:pt x="26" y="26"/>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1" name="Freeform 78"/>
            <p:cNvSpPr>
              <a:spLocks noEditPoints="1"/>
            </p:cNvSpPr>
            <p:nvPr userDrawn="1"/>
          </p:nvSpPr>
          <p:spPr bwMode="auto">
            <a:xfrm>
              <a:off x="3320225" y="5623675"/>
              <a:ext cx="119784" cy="185326"/>
            </a:xfrm>
            <a:custGeom>
              <a:avLst/>
              <a:gdLst>
                <a:gd name="T0" fmla="*/ 45 w 45"/>
                <a:gd name="T1" fmla="*/ 5 h 69"/>
                <a:gd name="T2" fmla="*/ 38 w 45"/>
                <a:gd name="T3" fmla="*/ 64 h 69"/>
                <a:gd name="T4" fmla="*/ 32 w 45"/>
                <a:gd name="T5" fmla="*/ 69 h 69"/>
                <a:gd name="T6" fmla="*/ 28 w 45"/>
                <a:gd name="T7" fmla="*/ 66 h 69"/>
                <a:gd name="T8" fmla="*/ 16 w 45"/>
                <a:gd name="T9" fmla="*/ 69 h 69"/>
                <a:gd name="T10" fmla="*/ 0 w 45"/>
                <a:gd name="T11" fmla="*/ 51 h 69"/>
                <a:gd name="T12" fmla="*/ 22 w 45"/>
                <a:gd name="T13" fmla="*/ 27 h 69"/>
                <a:gd name="T14" fmla="*/ 31 w 45"/>
                <a:gd name="T15" fmla="*/ 30 h 69"/>
                <a:gd name="T16" fmla="*/ 34 w 45"/>
                <a:gd name="T17" fmla="*/ 6 h 69"/>
                <a:gd name="T18" fmla="*/ 40 w 45"/>
                <a:gd name="T19" fmla="*/ 0 h 69"/>
                <a:gd name="T20" fmla="*/ 45 w 45"/>
                <a:gd name="T21" fmla="*/ 5 h 69"/>
                <a:gd name="T22" fmla="*/ 22 w 45"/>
                <a:gd name="T23" fmla="*/ 37 h 69"/>
                <a:gd name="T24" fmla="*/ 11 w 45"/>
                <a:gd name="T25" fmla="*/ 50 h 69"/>
                <a:gd name="T26" fmla="*/ 19 w 45"/>
                <a:gd name="T27" fmla="*/ 59 h 69"/>
                <a:gd name="T28" fmla="*/ 30 w 45"/>
                <a:gd name="T29" fmla="*/ 46 h 69"/>
                <a:gd name="T30" fmla="*/ 22 w 45"/>
                <a:gd name="T31"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69">
                  <a:moveTo>
                    <a:pt x="45" y="5"/>
                  </a:moveTo>
                  <a:cubicBezTo>
                    <a:pt x="45" y="6"/>
                    <a:pt x="45" y="7"/>
                    <a:pt x="38" y="64"/>
                  </a:cubicBezTo>
                  <a:cubicBezTo>
                    <a:pt x="38" y="67"/>
                    <a:pt x="35" y="69"/>
                    <a:pt x="32" y="69"/>
                  </a:cubicBezTo>
                  <a:cubicBezTo>
                    <a:pt x="30" y="69"/>
                    <a:pt x="28" y="68"/>
                    <a:pt x="28" y="66"/>
                  </a:cubicBezTo>
                  <a:cubicBezTo>
                    <a:pt x="25" y="68"/>
                    <a:pt x="20" y="69"/>
                    <a:pt x="16" y="69"/>
                  </a:cubicBezTo>
                  <a:cubicBezTo>
                    <a:pt x="6" y="69"/>
                    <a:pt x="0" y="61"/>
                    <a:pt x="0" y="51"/>
                  </a:cubicBezTo>
                  <a:cubicBezTo>
                    <a:pt x="0" y="39"/>
                    <a:pt x="9" y="27"/>
                    <a:pt x="22" y="27"/>
                  </a:cubicBezTo>
                  <a:cubicBezTo>
                    <a:pt x="25" y="27"/>
                    <a:pt x="29" y="28"/>
                    <a:pt x="31" y="30"/>
                  </a:cubicBezTo>
                  <a:cubicBezTo>
                    <a:pt x="32" y="22"/>
                    <a:pt x="34" y="13"/>
                    <a:pt x="34" y="6"/>
                  </a:cubicBezTo>
                  <a:cubicBezTo>
                    <a:pt x="35" y="3"/>
                    <a:pt x="37" y="0"/>
                    <a:pt x="40" y="0"/>
                  </a:cubicBezTo>
                  <a:cubicBezTo>
                    <a:pt x="43" y="0"/>
                    <a:pt x="45" y="2"/>
                    <a:pt x="45" y="5"/>
                  </a:cubicBezTo>
                  <a:close/>
                  <a:moveTo>
                    <a:pt x="22" y="37"/>
                  </a:moveTo>
                  <a:cubicBezTo>
                    <a:pt x="15" y="37"/>
                    <a:pt x="11" y="44"/>
                    <a:pt x="11" y="50"/>
                  </a:cubicBezTo>
                  <a:cubicBezTo>
                    <a:pt x="11" y="55"/>
                    <a:pt x="14" y="59"/>
                    <a:pt x="19" y="59"/>
                  </a:cubicBezTo>
                  <a:cubicBezTo>
                    <a:pt x="26" y="59"/>
                    <a:pt x="30" y="53"/>
                    <a:pt x="30" y="46"/>
                  </a:cubicBezTo>
                  <a:cubicBezTo>
                    <a:pt x="30" y="41"/>
                    <a:pt x="27" y="37"/>
                    <a:pt x="2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2" name="Freeform 79"/>
            <p:cNvSpPr>
              <a:spLocks noEditPoints="1"/>
            </p:cNvSpPr>
            <p:nvPr userDrawn="1"/>
          </p:nvSpPr>
          <p:spPr bwMode="auto">
            <a:xfrm>
              <a:off x="3451309" y="5695997"/>
              <a:ext cx="109614" cy="113003"/>
            </a:xfrm>
            <a:custGeom>
              <a:avLst/>
              <a:gdLst>
                <a:gd name="T0" fmla="*/ 35 w 41"/>
                <a:gd name="T1" fmla="*/ 24 h 42"/>
                <a:gd name="T2" fmla="*/ 11 w 41"/>
                <a:gd name="T3" fmla="*/ 24 h 42"/>
                <a:gd name="T4" fmla="*/ 11 w 41"/>
                <a:gd name="T5" fmla="*/ 24 h 42"/>
                <a:gd name="T6" fmla="*/ 21 w 41"/>
                <a:gd name="T7" fmla="*/ 33 h 42"/>
                <a:gd name="T8" fmla="*/ 31 w 41"/>
                <a:gd name="T9" fmla="*/ 29 h 42"/>
                <a:gd name="T10" fmla="*/ 34 w 41"/>
                <a:gd name="T11" fmla="*/ 28 h 42"/>
                <a:gd name="T12" fmla="*/ 39 w 41"/>
                <a:gd name="T13" fmla="*/ 33 h 42"/>
                <a:gd name="T14" fmla="*/ 36 w 41"/>
                <a:gd name="T15" fmla="*/ 37 h 42"/>
                <a:gd name="T16" fmla="*/ 19 w 41"/>
                <a:gd name="T17" fmla="*/ 42 h 42"/>
                <a:gd name="T18" fmla="*/ 0 w 41"/>
                <a:gd name="T19" fmla="*/ 25 h 42"/>
                <a:gd name="T20" fmla="*/ 24 w 41"/>
                <a:gd name="T21" fmla="*/ 0 h 42"/>
                <a:gd name="T22" fmla="*/ 41 w 41"/>
                <a:gd name="T23" fmla="*/ 17 h 42"/>
                <a:gd name="T24" fmla="*/ 41 w 41"/>
                <a:gd name="T25" fmla="*/ 18 h 42"/>
                <a:gd name="T26" fmla="*/ 35 w 41"/>
                <a:gd name="T27" fmla="*/ 24 h 42"/>
                <a:gd name="T28" fmla="*/ 12 w 41"/>
                <a:gd name="T29" fmla="*/ 16 h 42"/>
                <a:gd name="T30" fmla="*/ 31 w 41"/>
                <a:gd name="T31" fmla="*/ 16 h 42"/>
                <a:gd name="T32" fmla="*/ 23 w 41"/>
                <a:gd name="T33" fmla="*/ 9 h 42"/>
                <a:gd name="T34" fmla="*/ 12 w 41"/>
                <a:gd name="T35"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2">
                  <a:moveTo>
                    <a:pt x="35" y="24"/>
                  </a:moveTo>
                  <a:cubicBezTo>
                    <a:pt x="11" y="24"/>
                    <a:pt x="11" y="24"/>
                    <a:pt x="11" y="24"/>
                  </a:cubicBezTo>
                  <a:cubicBezTo>
                    <a:pt x="11" y="24"/>
                    <a:pt x="11" y="24"/>
                    <a:pt x="11" y="24"/>
                  </a:cubicBezTo>
                  <a:cubicBezTo>
                    <a:pt x="11" y="30"/>
                    <a:pt x="15" y="33"/>
                    <a:pt x="21" y="33"/>
                  </a:cubicBezTo>
                  <a:cubicBezTo>
                    <a:pt x="25" y="33"/>
                    <a:pt x="28" y="31"/>
                    <a:pt x="31" y="29"/>
                  </a:cubicBezTo>
                  <a:cubicBezTo>
                    <a:pt x="32" y="28"/>
                    <a:pt x="33" y="28"/>
                    <a:pt x="34" y="28"/>
                  </a:cubicBezTo>
                  <a:cubicBezTo>
                    <a:pt x="37" y="28"/>
                    <a:pt x="39" y="30"/>
                    <a:pt x="39" y="33"/>
                  </a:cubicBezTo>
                  <a:cubicBezTo>
                    <a:pt x="39" y="35"/>
                    <a:pt x="38" y="36"/>
                    <a:pt x="36" y="37"/>
                  </a:cubicBezTo>
                  <a:cubicBezTo>
                    <a:pt x="31" y="41"/>
                    <a:pt x="26" y="42"/>
                    <a:pt x="19" y="42"/>
                  </a:cubicBezTo>
                  <a:cubicBezTo>
                    <a:pt x="8" y="42"/>
                    <a:pt x="0" y="36"/>
                    <a:pt x="0" y="25"/>
                  </a:cubicBezTo>
                  <a:cubicBezTo>
                    <a:pt x="0" y="11"/>
                    <a:pt x="10" y="0"/>
                    <a:pt x="24" y="0"/>
                  </a:cubicBezTo>
                  <a:cubicBezTo>
                    <a:pt x="34" y="0"/>
                    <a:pt x="41" y="6"/>
                    <a:pt x="41" y="17"/>
                  </a:cubicBezTo>
                  <a:cubicBezTo>
                    <a:pt x="41" y="18"/>
                    <a:pt x="41" y="18"/>
                    <a:pt x="41" y="18"/>
                  </a:cubicBezTo>
                  <a:cubicBezTo>
                    <a:pt x="41" y="21"/>
                    <a:pt x="38" y="24"/>
                    <a:pt x="35" y="24"/>
                  </a:cubicBezTo>
                  <a:close/>
                  <a:moveTo>
                    <a:pt x="12" y="16"/>
                  </a:moveTo>
                  <a:cubicBezTo>
                    <a:pt x="31" y="16"/>
                    <a:pt x="31" y="16"/>
                    <a:pt x="31" y="16"/>
                  </a:cubicBezTo>
                  <a:cubicBezTo>
                    <a:pt x="30" y="11"/>
                    <a:pt x="27" y="9"/>
                    <a:pt x="23" y="9"/>
                  </a:cubicBezTo>
                  <a:cubicBezTo>
                    <a:pt x="18" y="9"/>
                    <a:pt x="14" y="11"/>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3" name="Freeform 80"/>
            <p:cNvSpPr>
              <a:spLocks/>
            </p:cNvSpPr>
            <p:nvPr userDrawn="1"/>
          </p:nvSpPr>
          <p:spPr bwMode="auto">
            <a:xfrm>
              <a:off x="2332575" y="5893753"/>
              <a:ext cx="50852" cy="185326"/>
            </a:xfrm>
            <a:custGeom>
              <a:avLst/>
              <a:gdLst>
                <a:gd name="T0" fmla="*/ 12 w 19"/>
                <a:gd name="T1" fmla="*/ 63 h 69"/>
                <a:gd name="T2" fmla="*/ 6 w 19"/>
                <a:gd name="T3" fmla="*/ 69 h 69"/>
                <a:gd name="T4" fmla="*/ 0 w 19"/>
                <a:gd name="T5" fmla="*/ 63 h 69"/>
                <a:gd name="T6" fmla="*/ 0 w 19"/>
                <a:gd name="T7" fmla="*/ 62 h 69"/>
                <a:gd name="T8" fmla="*/ 7 w 19"/>
                <a:gd name="T9" fmla="*/ 6 h 69"/>
                <a:gd name="T10" fmla="*/ 14 w 19"/>
                <a:gd name="T11" fmla="*/ 0 h 69"/>
                <a:gd name="T12" fmla="*/ 19 w 19"/>
                <a:gd name="T13" fmla="*/ 5 h 69"/>
                <a:gd name="T14" fmla="*/ 19 w 19"/>
                <a:gd name="T15" fmla="*/ 6 h 69"/>
                <a:gd name="T16" fmla="*/ 12 w 19"/>
                <a:gd name="T17"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9">
                  <a:moveTo>
                    <a:pt x="12" y="63"/>
                  </a:moveTo>
                  <a:cubicBezTo>
                    <a:pt x="11" y="66"/>
                    <a:pt x="9" y="69"/>
                    <a:pt x="6" y="69"/>
                  </a:cubicBezTo>
                  <a:cubicBezTo>
                    <a:pt x="3" y="69"/>
                    <a:pt x="0" y="67"/>
                    <a:pt x="0" y="63"/>
                  </a:cubicBezTo>
                  <a:cubicBezTo>
                    <a:pt x="0" y="63"/>
                    <a:pt x="0" y="63"/>
                    <a:pt x="0" y="62"/>
                  </a:cubicBezTo>
                  <a:cubicBezTo>
                    <a:pt x="7" y="6"/>
                    <a:pt x="7" y="6"/>
                    <a:pt x="7" y="6"/>
                  </a:cubicBezTo>
                  <a:cubicBezTo>
                    <a:pt x="8" y="3"/>
                    <a:pt x="10" y="0"/>
                    <a:pt x="14" y="0"/>
                  </a:cubicBezTo>
                  <a:cubicBezTo>
                    <a:pt x="16" y="0"/>
                    <a:pt x="19" y="2"/>
                    <a:pt x="19" y="5"/>
                  </a:cubicBezTo>
                  <a:cubicBezTo>
                    <a:pt x="19" y="6"/>
                    <a:pt x="19" y="6"/>
                    <a:pt x="19" y="6"/>
                  </a:cubicBezTo>
                  <a:lnTo>
                    <a:pt x="12"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4" name="Freeform 81"/>
            <p:cNvSpPr>
              <a:spLocks/>
            </p:cNvSpPr>
            <p:nvPr userDrawn="1"/>
          </p:nvSpPr>
          <p:spPr bwMode="auto">
            <a:xfrm>
              <a:off x="2404897" y="5966075"/>
              <a:ext cx="103963" cy="113003"/>
            </a:xfrm>
            <a:custGeom>
              <a:avLst/>
              <a:gdLst>
                <a:gd name="T0" fmla="*/ 39 w 39"/>
                <a:gd name="T1" fmla="*/ 14 h 42"/>
                <a:gd name="T2" fmla="*/ 37 w 39"/>
                <a:gd name="T3" fmla="*/ 36 h 42"/>
                <a:gd name="T4" fmla="*/ 31 w 39"/>
                <a:gd name="T5" fmla="*/ 42 h 42"/>
                <a:gd name="T6" fmla="*/ 26 w 39"/>
                <a:gd name="T7" fmla="*/ 37 h 42"/>
                <a:gd name="T8" fmla="*/ 26 w 39"/>
                <a:gd name="T9" fmla="*/ 36 h 42"/>
                <a:gd name="T10" fmla="*/ 28 w 39"/>
                <a:gd name="T11" fmla="*/ 16 h 42"/>
                <a:gd name="T12" fmla="*/ 28 w 39"/>
                <a:gd name="T13" fmla="*/ 15 h 42"/>
                <a:gd name="T14" fmla="*/ 23 w 39"/>
                <a:gd name="T15" fmla="*/ 10 h 42"/>
                <a:gd name="T16" fmla="*/ 13 w 39"/>
                <a:gd name="T17" fmla="*/ 18 h 42"/>
                <a:gd name="T18" fmla="*/ 11 w 39"/>
                <a:gd name="T19" fmla="*/ 37 h 42"/>
                <a:gd name="T20" fmla="*/ 5 w 39"/>
                <a:gd name="T21" fmla="*/ 42 h 42"/>
                <a:gd name="T22" fmla="*/ 0 w 39"/>
                <a:gd name="T23" fmla="*/ 37 h 42"/>
                <a:gd name="T24" fmla="*/ 0 w 39"/>
                <a:gd name="T25" fmla="*/ 36 h 42"/>
                <a:gd name="T26" fmla="*/ 4 w 39"/>
                <a:gd name="T27" fmla="*/ 5 h 42"/>
                <a:gd name="T28" fmla="*/ 10 w 39"/>
                <a:gd name="T29" fmla="*/ 0 h 42"/>
                <a:gd name="T30" fmla="*/ 15 w 39"/>
                <a:gd name="T31" fmla="*/ 4 h 42"/>
                <a:gd name="T32" fmla="*/ 26 w 39"/>
                <a:gd name="T33" fmla="*/ 0 h 42"/>
                <a:gd name="T34" fmla="*/ 39 w 39"/>
                <a:gd name="T35" fmla="*/ 12 h 42"/>
                <a:gd name="T36" fmla="*/ 39 w 39"/>
                <a:gd name="T37"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4"/>
                  </a:moveTo>
                  <a:cubicBezTo>
                    <a:pt x="37" y="36"/>
                    <a:pt x="37" y="36"/>
                    <a:pt x="37" y="36"/>
                  </a:cubicBezTo>
                  <a:cubicBezTo>
                    <a:pt x="36" y="39"/>
                    <a:pt x="34" y="42"/>
                    <a:pt x="31" y="42"/>
                  </a:cubicBezTo>
                  <a:cubicBezTo>
                    <a:pt x="28" y="42"/>
                    <a:pt x="26" y="40"/>
                    <a:pt x="26" y="37"/>
                  </a:cubicBezTo>
                  <a:cubicBezTo>
                    <a:pt x="26" y="36"/>
                    <a:pt x="26" y="36"/>
                    <a:pt x="26" y="36"/>
                  </a:cubicBezTo>
                  <a:cubicBezTo>
                    <a:pt x="28" y="16"/>
                    <a:pt x="28" y="16"/>
                    <a:pt x="28" y="16"/>
                  </a:cubicBezTo>
                  <a:cubicBezTo>
                    <a:pt x="28" y="16"/>
                    <a:pt x="28" y="15"/>
                    <a:pt x="28" y="15"/>
                  </a:cubicBezTo>
                  <a:cubicBezTo>
                    <a:pt x="28" y="11"/>
                    <a:pt x="26" y="10"/>
                    <a:pt x="23" y="10"/>
                  </a:cubicBezTo>
                  <a:cubicBezTo>
                    <a:pt x="18" y="10"/>
                    <a:pt x="14" y="13"/>
                    <a:pt x="13" y="18"/>
                  </a:cubicBezTo>
                  <a:cubicBezTo>
                    <a:pt x="11" y="37"/>
                    <a:pt x="11" y="37"/>
                    <a:pt x="11" y="37"/>
                  </a:cubicBezTo>
                  <a:cubicBezTo>
                    <a:pt x="11" y="39"/>
                    <a:pt x="8" y="42"/>
                    <a:pt x="5" y="42"/>
                  </a:cubicBezTo>
                  <a:cubicBezTo>
                    <a:pt x="2" y="42"/>
                    <a:pt x="0" y="40"/>
                    <a:pt x="0" y="37"/>
                  </a:cubicBezTo>
                  <a:cubicBezTo>
                    <a:pt x="0" y="36"/>
                    <a:pt x="0" y="36"/>
                    <a:pt x="0" y="36"/>
                  </a:cubicBezTo>
                  <a:cubicBezTo>
                    <a:pt x="4" y="5"/>
                    <a:pt x="4" y="5"/>
                    <a:pt x="4" y="5"/>
                  </a:cubicBezTo>
                  <a:cubicBezTo>
                    <a:pt x="4" y="2"/>
                    <a:pt x="7" y="0"/>
                    <a:pt x="10" y="0"/>
                  </a:cubicBezTo>
                  <a:cubicBezTo>
                    <a:pt x="12" y="0"/>
                    <a:pt x="14" y="1"/>
                    <a:pt x="15" y="4"/>
                  </a:cubicBezTo>
                  <a:cubicBezTo>
                    <a:pt x="18" y="1"/>
                    <a:pt x="23" y="0"/>
                    <a:pt x="26" y="0"/>
                  </a:cubicBezTo>
                  <a:cubicBezTo>
                    <a:pt x="34" y="0"/>
                    <a:pt x="39" y="3"/>
                    <a:pt x="39" y="12"/>
                  </a:cubicBezTo>
                  <a:cubicBezTo>
                    <a:pt x="39" y="13"/>
                    <a:pt x="39" y="14"/>
                    <a:pt x="3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5" name="Freeform 82"/>
            <p:cNvSpPr>
              <a:spLocks noEditPoints="1"/>
            </p:cNvSpPr>
            <p:nvPr userDrawn="1"/>
          </p:nvSpPr>
          <p:spPr bwMode="auto">
            <a:xfrm>
              <a:off x="2533721" y="5912963"/>
              <a:ext cx="47461" cy="166115"/>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5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1"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3" y="20"/>
                    <a:pt x="15" y="22"/>
                    <a:pt x="15" y="24"/>
                  </a:cubicBezTo>
                  <a:cubicBezTo>
                    <a:pt x="15" y="24"/>
                    <a:pt x="15" y="25"/>
                    <a:pt x="15" y="25"/>
                  </a:cubicBezTo>
                  <a:close/>
                  <a:moveTo>
                    <a:pt x="11" y="14"/>
                  </a:moveTo>
                  <a:cubicBezTo>
                    <a:pt x="8" y="14"/>
                    <a:pt x="5" y="11"/>
                    <a:pt x="5" y="7"/>
                  </a:cubicBezTo>
                  <a:cubicBezTo>
                    <a:pt x="5" y="3"/>
                    <a:pt x="8"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6" name="Freeform 83"/>
            <p:cNvSpPr>
              <a:spLocks/>
            </p:cNvSpPr>
            <p:nvPr userDrawn="1"/>
          </p:nvSpPr>
          <p:spPr bwMode="auto">
            <a:xfrm>
              <a:off x="2592483" y="5923134"/>
              <a:ext cx="76842" cy="152555"/>
            </a:xfrm>
            <a:custGeom>
              <a:avLst/>
              <a:gdLst>
                <a:gd name="T0" fmla="*/ 29 w 29"/>
                <a:gd name="T1" fmla="*/ 23 h 57"/>
                <a:gd name="T2" fmla="*/ 23 w 29"/>
                <a:gd name="T3" fmla="*/ 28 h 57"/>
                <a:gd name="T4" fmla="*/ 18 w 29"/>
                <a:gd name="T5" fmla="*/ 28 h 57"/>
                <a:gd name="T6" fmla="*/ 17 w 29"/>
                <a:gd name="T7" fmla="*/ 40 h 57"/>
                <a:gd name="T8" fmla="*/ 17 w 29"/>
                <a:gd name="T9" fmla="*/ 42 h 57"/>
                <a:gd name="T10" fmla="*/ 20 w 29"/>
                <a:gd name="T11" fmla="*/ 47 h 57"/>
                <a:gd name="T12" fmla="*/ 22 w 29"/>
                <a:gd name="T13" fmla="*/ 47 h 57"/>
                <a:gd name="T14" fmla="*/ 26 w 29"/>
                <a:gd name="T15" fmla="*/ 52 h 57"/>
                <a:gd name="T16" fmla="*/ 18 w 29"/>
                <a:gd name="T17" fmla="*/ 57 h 57"/>
                <a:gd name="T18" fmla="*/ 5 w 29"/>
                <a:gd name="T19" fmla="*/ 45 h 57"/>
                <a:gd name="T20" fmla="*/ 5 w 29"/>
                <a:gd name="T21" fmla="*/ 42 h 57"/>
                <a:gd name="T22" fmla="*/ 7 w 29"/>
                <a:gd name="T23" fmla="*/ 28 h 57"/>
                <a:gd name="T24" fmla="*/ 4 w 29"/>
                <a:gd name="T25" fmla="*/ 28 h 57"/>
                <a:gd name="T26" fmla="*/ 0 w 29"/>
                <a:gd name="T27" fmla="*/ 23 h 57"/>
                <a:gd name="T28" fmla="*/ 0 w 29"/>
                <a:gd name="T29" fmla="*/ 22 h 57"/>
                <a:gd name="T30" fmla="*/ 8 w 29"/>
                <a:gd name="T31" fmla="*/ 18 h 57"/>
                <a:gd name="T32" fmla="*/ 8 w 29"/>
                <a:gd name="T33" fmla="*/ 18 h 57"/>
                <a:gd name="T34" fmla="*/ 10 w 29"/>
                <a:gd name="T35" fmla="*/ 5 h 57"/>
                <a:gd name="T36" fmla="*/ 16 w 29"/>
                <a:gd name="T37" fmla="*/ 0 h 57"/>
                <a:gd name="T38" fmla="*/ 21 w 29"/>
                <a:gd name="T39" fmla="*/ 4 h 57"/>
                <a:gd name="T40" fmla="*/ 21 w 29"/>
                <a:gd name="T41" fmla="*/ 5 h 57"/>
                <a:gd name="T42" fmla="*/ 19 w 29"/>
                <a:gd name="T43" fmla="*/ 18 h 57"/>
                <a:gd name="T44" fmla="*/ 24 w 29"/>
                <a:gd name="T45" fmla="*/ 18 h 57"/>
                <a:gd name="T46" fmla="*/ 29 w 29"/>
                <a:gd name="T47" fmla="*/ 22 h 57"/>
                <a:gd name="T48" fmla="*/ 29 w 29"/>
                <a:gd name="T49"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7">
                  <a:moveTo>
                    <a:pt x="29" y="23"/>
                  </a:moveTo>
                  <a:cubicBezTo>
                    <a:pt x="28" y="25"/>
                    <a:pt x="26" y="28"/>
                    <a:pt x="23" y="28"/>
                  </a:cubicBezTo>
                  <a:cubicBezTo>
                    <a:pt x="18" y="28"/>
                    <a:pt x="18" y="28"/>
                    <a:pt x="18" y="28"/>
                  </a:cubicBezTo>
                  <a:cubicBezTo>
                    <a:pt x="18" y="32"/>
                    <a:pt x="17" y="36"/>
                    <a:pt x="17" y="40"/>
                  </a:cubicBezTo>
                  <a:cubicBezTo>
                    <a:pt x="17" y="41"/>
                    <a:pt x="17" y="42"/>
                    <a:pt x="17" y="42"/>
                  </a:cubicBezTo>
                  <a:cubicBezTo>
                    <a:pt x="17" y="45"/>
                    <a:pt x="17" y="47"/>
                    <a:pt x="20" y="47"/>
                  </a:cubicBezTo>
                  <a:cubicBezTo>
                    <a:pt x="22" y="47"/>
                    <a:pt x="22" y="47"/>
                    <a:pt x="22" y="47"/>
                  </a:cubicBezTo>
                  <a:cubicBezTo>
                    <a:pt x="24" y="47"/>
                    <a:pt x="26" y="49"/>
                    <a:pt x="26" y="52"/>
                  </a:cubicBezTo>
                  <a:cubicBezTo>
                    <a:pt x="26" y="56"/>
                    <a:pt x="21" y="57"/>
                    <a:pt x="18" y="57"/>
                  </a:cubicBezTo>
                  <a:cubicBezTo>
                    <a:pt x="11" y="57"/>
                    <a:pt x="5" y="53"/>
                    <a:pt x="5" y="45"/>
                  </a:cubicBezTo>
                  <a:cubicBezTo>
                    <a:pt x="5" y="44"/>
                    <a:pt x="5" y="43"/>
                    <a:pt x="5" y="42"/>
                  </a:cubicBezTo>
                  <a:cubicBezTo>
                    <a:pt x="7" y="28"/>
                    <a:pt x="7" y="28"/>
                    <a:pt x="7" y="28"/>
                  </a:cubicBezTo>
                  <a:cubicBezTo>
                    <a:pt x="4" y="28"/>
                    <a:pt x="4" y="28"/>
                    <a:pt x="4" y="28"/>
                  </a:cubicBezTo>
                  <a:cubicBezTo>
                    <a:pt x="2" y="28"/>
                    <a:pt x="0" y="25"/>
                    <a:pt x="0" y="23"/>
                  </a:cubicBezTo>
                  <a:cubicBezTo>
                    <a:pt x="0" y="22"/>
                    <a:pt x="0" y="22"/>
                    <a:pt x="0" y="22"/>
                  </a:cubicBezTo>
                  <a:cubicBezTo>
                    <a:pt x="0" y="17"/>
                    <a:pt x="5" y="18"/>
                    <a:pt x="8" y="18"/>
                  </a:cubicBezTo>
                  <a:cubicBezTo>
                    <a:pt x="8" y="18"/>
                    <a:pt x="8" y="18"/>
                    <a:pt x="8" y="18"/>
                  </a:cubicBezTo>
                  <a:cubicBezTo>
                    <a:pt x="10" y="5"/>
                    <a:pt x="10" y="5"/>
                    <a:pt x="10" y="5"/>
                  </a:cubicBezTo>
                  <a:cubicBezTo>
                    <a:pt x="10" y="2"/>
                    <a:pt x="13" y="0"/>
                    <a:pt x="16" y="0"/>
                  </a:cubicBezTo>
                  <a:cubicBezTo>
                    <a:pt x="19" y="0"/>
                    <a:pt x="21" y="2"/>
                    <a:pt x="21" y="4"/>
                  </a:cubicBezTo>
                  <a:cubicBezTo>
                    <a:pt x="21" y="4"/>
                    <a:pt x="21" y="5"/>
                    <a:pt x="21" y="5"/>
                  </a:cubicBezTo>
                  <a:cubicBezTo>
                    <a:pt x="19" y="18"/>
                    <a:pt x="19" y="18"/>
                    <a:pt x="19" y="18"/>
                  </a:cubicBezTo>
                  <a:cubicBezTo>
                    <a:pt x="24" y="18"/>
                    <a:pt x="24" y="18"/>
                    <a:pt x="24" y="18"/>
                  </a:cubicBezTo>
                  <a:cubicBezTo>
                    <a:pt x="27" y="18"/>
                    <a:pt x="29" y="20"/>
                    <a:pt x="29" y="22"/>
                  </a:cubicBezTo>
                  <a:cubicBezTo>
                    <a:pt x="29" y="22"/>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7" name="Freeform 84"/>
            <p:cNvSpPr>
              <a:spLocks noEditPoints="1"/>
            </p:cNvSpPr>
            <p:nvPr userDrawn="1"/>
          </p:nvSpPr>
          <p:spPr bwMode="auto">
            <a:xfrm>
              <a:off x="2677236" y="5966075"/>
              <a:ext cx="107354" cy="113003"/>
            </a:xfrm>
            <a:custGeom>
              <a:avLst/>
              <a:gdLst>
                <a:gd name="T0" fmla="*/ 40 w 40"/>
                <a:gd name="T1" fmla="*/ 13 h 42"/>
                <a:gd name="T2" fmla="*/ 37 w 40"/>
                <a:gd name="T3" fmla="*/ 36 h 42"/>
                <a:gd name="T4" fmla="*/ 31 w 40"/>
                <a:gd name="T5" fmla="*/ 42 h 42"/>
                <a:gd name="T6" fmla="*/ 26 w 40"/>
                <a:gd name="T7" fmla="*/ 38 h 42"/>
                <a:gd name="T8" fmla="*/ 14 w 40"/>
                <a:gd name="T9" fmla="*/ 42 h 42"/>
                <a:gd name="T10" fmla="*/ 0 w 40"/>
                <a:gd name="T11" fmla="*/ 30 h 42"/>
                <a:gd name="T12" fmla="*/ 22 w 40"/>
                <a:gd name="T13" fmla="*/ 15 h 42"/>
                <a:gd name="T14" fmla="*/ 28 w 40"/>
                <a:gd name="T15" fmla="*/ 15 h 42"/>
                <a:gd name="T16" fmla="*/ 29 w 40"/>
                <a:gd name="T17" fmla="*/ 13 h 42"/>
                <a:gd name="T18" fmla="*/ 21 w 40"/>
                <a:gd name="T19" fmla="*/ 9 h 42"/>
                <a:gd name="T20" fmla="*/ 13 w 40"/>
                <a:gd name="T21" fmla="*/ 11 h 42"/>
                <a:gd name="T22" fmla="*/ 11 w 40"/>
                <a:gd name="T23" fmla="*/ 11 h 42"/>
                <a:gd name="T24" fmla="*/ 6 w 40"/>
                <a:gd name="T25" fmla="*/ 7 h 42"/>
                <a:gd name="T26" fmla="*/ 10 w 40"/>
                <a:gd name="T27" fmla="*/ 2 h 42"/>
                <a:gd name="T28" fmla="*/ 24 w 40"/>
                <a:gd name="T29" fmla="*/ 0 h 42"/>
                <a:gd name="T30" fmla="*/ 40 w 40"/>
                <a:gd name="T31" fmla="*/ 11 h 42"/>
                <a:gd name="T32" fmla="*/ 40 w 40"/>
                <a:gd name="T33" fmla="*/ 13 h 42"/>
                <a:gd name="T34" fmla="*/ 27 w 40"/>
                <a:gd name="T35" fmla="*/ 23 h 42"/>
                <a:gd name="T36" fmla="*/ 24 w 40"/>
                <a:gd name="T37" fmla="*/ 23 h 42"/>
                <a:gd name="T38" fmla="*/ 23 w 40"/>
                <a:gd name="T39" fmla="*/ 23 h 42"/>
                <a:gd name="T40" fmla="*/ 12 w 40"/>
                <a:gd name="T41" fmla="*/ 28 h 42"/>
                <a:gd name="T42" fmla="*/ 17 w 40"/>
                <a:gd name="T43" fmla="*/ 32 h 42"/>
                <a:gd name="T44" fmla="*/ 27 w 40"/>
                <a:gd name="T45" fmla="*/ 29 h 42"/>
                <a:gd name="T46" fmla="*/ 27 w 40"/>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40" y="13"/>
                  </a:moveTo>
                  <a:cubicBezTo>
                    <a:pt x="37" y="36"/>
                    <a:pt x="37" y="36"/>
                    <a:pt x="37" y="36"/>
                  </a:cubicBezTo>
                  <a:cubicBezTo>
                    <a:pt x="36" y="39"/>
                    <a:pt x="34" y="42"/>
                    <a:pt x="31" y="42"/>
                  </a:cubicBezTo>
                  <a:cubicBezTo>
                    <a:pt x="28" y="42"/>
                    <a:pt x="26" y="40"/>
                    <a:pt x="26" y="38"/>
                  </a:cubicBezTo>
                  <a:cubicBezTo>
                    <a:pt x="22" y="40"/>
                    <a:pt x="18" y="42"/>
                    <a:pt x="14" y="42"/>
                  </a:cubicBezTo>
                  <a:cubicBezTo>
                    <a:pt x="7" y="42"/>
                    <a:pt x="0" y="38"/>
                    <a:pt x="0" y="30"/>
                  </a:cubicBezTo>
                  <a:cubicBezTo>
                    <a:pt x="0" y="19"/>
                    <a:pt x="13" y="15"/>
                    <a:pt x="22" y="15"/>
                  </a:cubicBezTo>
                  <a:cubicBezTo>
                    <a:pt x="24" y="15"/>
                    <a:pt x="26" y="15"/>
                    <a:pt x="28" y="15"/>
                  </a:cubicBezTo>
                  <a:cubicBezTo>
                    <a:pt x="29" y="13"/>
                    <a:pt x="29" y="13"/>
                    <a:pt x="29" y="13"/>
                  </a:cubicBezTo>
                  <a:cubicBezTo>
                    <a:pt x="29" y="9"/>
                    <a:pt x="26" y="9"/>
                    <a:pt x="21" y="9"/>
                  </a:cubicBezTo>
                  <a:cubicBezTo>
                    <a:pt x="18" y="9"/>
                    <a:pt x="16" y="10"/>
                    <a:pt x="13" y="11"/>
                  </a:cubicBezTo>
                  <a:cubicBezTo>
                    <a:pt x="12" y="11"/>
                    <a:pt x="11" y="11"/>
                    <a:pt x="11" y="11"/>
                  </a:cubicBezTo>
                  <a:cubicBezTo>
                    <a:pt x="8" y="11"/>
                    <a:pt x="6" y="10"/>
                    <a:pt x="6" y="7"/>
                  </a:cubicBezTo>
                  <a:cubicBezTo>
                    <a:pt x="6" y="5"/>
                    <a:pt x="8" y="3"/>
                    <a:pt x="10" y="2"/>
                  </a:cubicBezTo>
                  <a:cubicBezTo>
                    <a:pt x="14" y="0"/>
                    <a:pt x="19" y="0"/>
                    <a:pt x="24" y="0"/>
                  </a:cubicBezTo>
                  <a:cubicBezTo>
                    <a:pt x="32" y="0"/>
                    <a:pt x="40" y="2"/>
                    <a:pt x="40" y="11"/>
                  </a:cubicBezTo>
                  <a:cubicBezTo>
                    <a:pt x="40" y="12"/>
                    <a:pt x="40" y="13"/>
                    <a:pt x="40" y="13"/>
                  </a:cubicBezTo>
                  <a:close/>
                  <a:moveTo>
                    <a:pt x="27" y="23"/>
                  </a:moveTo>
                  <a:cubicBezTo>
                    <a:pt x="26" y="23"/>
                    <a:pt x="25" y="23"/>
                    <a:pt x="24" y="23"/>
                  </a:cubicBezTo>
                  <a:cubicBezTo>
                    <a:pt x="23" y="23"/>
                    <a:pt x="23" y="23"/>
                    <a:pt x="23" y="23"/>
                  </a:cubicBezTo>
                  <a:cubicBezTo>
                    <a:pt x="19" y="23"/>
                    <a:pt x="12" y="23"/>
                    <a:pt x="12" y="28"/>
                  </a:cubicBezTo>
                  <a:cubicBezTo>
                    <a:pt x="12" y="31"/>
                    <a:pt x="14" y="32"/>
                    <a:pt x="17" y="32"/>
                  </a:cubicBezTo>
                  <a:cubicBezTo>
                    <a:pt x="20" y="32"/>
                    <a:pt x="24" y="31"/>
                    <a:pt x="27" y="29"/>
                  </a:cubicBezTo>
                  <a:cubicBezTo>
                    <a:pt x="27"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8" name="Freeform 85"/>
            <p:cNvSpPr>
              <a:spLocks/>
            </p:cNvSpPr>
            <p:nvPr userDrawn="1"/>
          </p:nvSpPr>
          <p:spPr bwMode="auto">
            <a:xfrm>
              <a:off x="2803800" y="5923134"/>
              <a:ext cx="76842" cy="152555"/>
            </a:xfrm>
            <a:custGeom>
              <a:avLst/>
              <a:gdLst>
                <a:gd name="T0" fmla="*/ 29 w 29"/>
                <a:gd name="T1" fmla="*/ 23 h 57"/>
                <a:gd name="T2" fmla="*/ 23 w 29"/>
                <a:gd name="T3" fmla="*/ 28 h 57"/>
                <a:gd name="T4" fmla="*/ 18 w 29"/>
                <a:gd name="T5" fmla="*/ 28 h 57"/>
                <a:gd name="T6" fmla="*/ 17 w 29"/>
                <a:gd name="T7" fmla="*/ 40 h 57"/>
                <a:gd name="T8" fmla="*/ 17 w 29"/>
                <a:gd name="T9" fmla="*/ 42 h 57"/>
                <a:gd name="T10" fmla="*/ 20 w 29"/>
                <a:gd name="T11" fmla="*/ 47 h 57"/>
                <a:gd name="T12" fmla="*/ 22 w 29"/>
                <a:gd name="T13" fmla="*/ 47 h 57"/>
                <a:gd name="T14" fmla="*/ 26 w 29"/>
                <a:gd name="T15" fmla="*/ 52 h 57"/>
                <a:gd name="T16" fmla="*/ 18 w 29"/>
                <a:gd name="T17" fmla="*/ 57 h 57"/>
                <a:gd name="T18" fmla="*/ 5 w 29"/>
                <a:gd name="T19" fmla="*/ 45 h 57"/>
                <a:gd name="T20" fmla="*/ 5 w 29"/>
                <a:gd name="T21" fmla="*/ 42 h 57"/>
                <a:gd name="T22" fmla="*/ 7 w 29"/>
                <a:gd name="T23" fmla="*/ 28 h 57"/>
                <a:gd name="T24" fmla="*/ 4 w 29"/>
                <a:gd name="T25" fmla="*/ 28 h 57"/>
                <a:gd name="T26" fmla="*/ 0 w 29"/>
                <a:gd name="T27" fmla="*/ 23 h 57"/>
                <a:gd name="T28" fmla="*/ 0 w 29"/>
                <a:gd name="T29" fmla="*/ 22 h 57"/>
                <a:gd name="T30" fmla="*/ 8 w 29"/>
                <a:gd name="T31" fmla="*/ 18 h 57"/>
                <a:gd name="T32" fmla="*/ 8 w 29"/>
                <a:gd name="T33" fmla="*/ 18 h 57"/>
                <a:gd name="T34" fmla="*/ 10 w 29"/>
                <a:gd name="T35" fmla="*/ 5 h 57"/>
                <a:gd name="T36" fmla="*/ 16 w 29"/>
                <a:gd name="T37" fmla="*/ 0 h 57"/>
                <a:gd name="T38" fmla="*/ 21 w 29"/>
                <a:gd name="T39" fmla="*/ 4 h 57"/>
                <a:gd name="T40" fmla="*/ 21 w 29"/>
                <a:gd name="T41" fmla="*/ 5 h 57"/>
                <a:gd name="T42" fmla="*/ 19 w 29"/>
                <a:gd name="T43" fmla="*/ 18 h 57"/>
                <a:gd name="T44" fmla="*/ 24 w 29"/>
                <a:gd name="T45" fmla="*/ 18 h 57"/>
                <a:gd name="T46" fmla="*/ 29 w 29"/>
                <a:gd name="T47" fmla="*/ 22 h 57"/>
                <a:gd name="T48" fmla="*/ 29 w 29"/>
                <a:gd name="T49"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7">
                  <a:moveTo>
                    <a:pt x="29" y="23"/>
                  </a:moveTo>
                  <a:cubicBezTo>
                    <a:pt x="28" y="25"/>
                    <a:pt x="26" y="28"/>
                    <a:pt x="23" y="28"/>
                  </a:cubicBezTo>
                  <a:cubicBezTo>
                    <a:pt x="18" y="28"/>
                    <a:pt x="18" y="28"/>
                    <a:pt x="18" y="28"/>
                  </a:cubicBezTo>
                  <a:cubicBezTo>
                    <a:pt x="18" y="32"/>
                    <a:pt x="17" y="36"/>
                    <a:pt x="17" y="40"/>
                  </a:cubicBezTo>
                  <a:cubicBezTo>
                    <a:pt x="17" y="41"/>
                    <a:pt x="17" y="42"/>
                    <a:pt x="17" y="42"/>
                  </a:cubicBezTo>
                  <a:cubicBezTo>
                    <a:pt x="17" y="45"/>
                    <a:pt x="17" y="47"/>
                    <a:pt x="20" y="47"/>
                  </a:cubicBezTo>
                  <a:cubicBezTo>
                    <a:pt x="22" y="47"/>
                    <a:pt x="22" y="47"/>
                    <a:pt x="22" y="47"/>
                  </a:cubicBezTo>
                  <a:cubicBezTo>
                    <a:pt x="24" y="47"/>
                    <a:pt x="26" y="49"/>
                    <a:pt x="26" y="52"/>
                  </a:cubicBezTo>
                  <a:cubicBezTo>
                    <a:pt x="26" y="56"/>
                    <a:pt x="21" y="57"/>
                    <a:pt x="18" y="57"/>
                  </a:cubicBezTo>
                  <a:cubicBezTo>
                    <a:pt x="10" y="57"/>
                    <a:pt x="5" y="53"/>
                    <a:pt x="5" y="45"/>
                  </a:cubicBezTo>
                  <a:cubicBezTo>
                    <a:pt x="5" y="44"/>
                    <a:pt x="5" y="43"/>
                    <a:pt x="5" y="42"/>
                  </a:cubicBezTo>
                  <a:cubicBezTo>
                    <a:pt x="7" y="28"/>
                    <a:pt x="7" y="28"/>
                    <a:pt x="7" y="28"/>
                  </a:cubicBezTo>
                  <a:cubicBezTo>
                    <a:pt x="4" y="28"/>
                    <a:pt x="4" y="28"/>
                    <a:pt x="4" y="28"/>
                  </a:cubicBezTo>
                  <a:cubicBezTo>
                    <a:pt x="2" y="28"/>
                    <a:pt x="0" y="25"/>
                    <a:pt x="0" y="23"/>
                  </a:cubicBezTo>
                  <a:cubicBezTo>
                    <a:pt x="0" y="22"/>
                    <a:pt x="0" y="22"/>
                    <a:pt x="0" y="22"/>
                  </a:cubicBezTo>
                  <a:cubicBezTo>
                    <a:pt x="0" y="17"/>
                    <a:pt x="5" y="18"/>
                    <a:pt x="8" y="18"/>
                  </a:cubicBezTo>
                  <a:cubicBezTo>
                    <a:pt x="8" y="18"/>
                    <a:pt x="8" y="18"/>
                    <a:pt x="8" y="18"/>
                  </a:cubicBezTo>
                  <a:cubicBezTo>
                    <a:pt x="10" y="5"/>
                    <a:pt x="10" y="5"/>
                    <a:pt x="10" y="5"/>
                  </a:cubicBezTo>
                  <a:cubicBezTo>
                    <a:pt x="10" y="2"/>
                    <a:pt x="13" y="0"/>
                    <a:pt x="16" y="0"/>
                  </a:cubicBezTo>
                  <a:cubicBezTo>
                    <a:pt x="19" y="0"/>
                    <a:pt x="21" y="2"/>
                    <a:pt x="21" y="4"/>
                  </a:cubicBezTo>
                  <a:cubicBezTo>
                    <a:pt x="21" y="4"/>
                    <a:pt x="21" y="5"/>
                    <a:pt x="21" y="5"/>
                  </a:cubicBezTo>
                  <a:cubicBezTo>
                    <a:pt x="19" y="18"/>
                    <a:pt x="19" y="18"/>
                    <a:pt x="19" y="18"/>
                  </a:cubicBezTo>
                  <a:cubicBezTo>
                    <a:pt x="24" y="18"/>
                    <a:pt x="24" y="18"/>
                    <a:pt x="24" y="18"/>
                  </a:cubicBezTo>
                  <a:cubicBezTo>
                    <a:pt x="27" y="18"/>
                    <a:pt x="29" y="20"/>
                    <a:pt x="29" y="22"/>
                  </a:cubicBezTo>
                  <a:cubicBezTo>
                    <a:pt x="29" y="22"/>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9" name="Freeform 86"/>
            <p:cNvSpPr>
              <a:spLocks noEditPoints="1"/>
            </p:cNvSpPr>
            <p:nvPr userDrawn="1"/>
          </p:nvSpPr>
          <p:spPr bwMode="auto">
            <a:xfrm>
              <a:off x="2894203" y="5912963"/>
              <a:ext cx="48592" cy="166115"/>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5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0"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2" y="20"/>
                    <a:pt x="15" y="22"/>
                    <a:pt x="15" y="24"/>
                  </a:cubicBezTo>
                  <a:cubicBezTo>
                    <a:pt x="15" y="24"/>
                    <a:pt x="15" y="25"/>
                    <a:pt x="15" y="25"/>
                  </a:cubicBezTo>
                  <a:close/>
                  <a:moveTo>
                    <a:pt x="11" y="14"/>
                  </a:moveTo>
                  <a:cubicBezTo>
                    <a:pt x="8" y="14"/>
                    <a:pt x="5" y="11"/>
                    <a:pt x="5" y="7"/>
                  </a:cubicBezTo>
                  <a:cubicBezTo>
                    <a:pt x="5" y="3"/>
                    <a:pt x="8"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0" name="Freeform 87"/>
            <p:cNvSpPr>
              <a:spLocks/>
            </p:cNvSpPr>
            <p:nvPr userDrawn="1"/>
          </p:nvSpPr>
          <p:spPr bwMode="auto">
            <a:xfrm>
              <a:off x="2956354" y="5963815"/>
              <a:ext cx="92663" cy="115263"/>
            </a:xfrm>
            <a:custGeom>
              <a:avLst/>
              <a:gdLst>
                <a:gd name="T0" fmla="*/ 35 w 35"/>
                <a:gd name="T1" fmla="*/ 7 h 43"/>
                <a:gd name="T2" fmla="*/ 18 w 35"/>
                <a:gd name="T3" fmla="*/ 40 h 43"/>
                <a:gd name="T4" fmla="*/ 12 w 35"/>
                <a:gd name="T5" fmla="*/ 43 h 43"/>
                <a:gd name="T6" fmla="*/ 8 w 35"/>
                <a:gd name="T7" fmla="*/ 39 h 43"/>
                <a:gd name="T8" fmla="*/ 0 w 35"/>
                <a:gd name="T9" fmla="*/ 7 h 43"/>
                <a:gd name="T10" fmla="*/ 0 w 35"/>
                <a:gd name="T11" fmla="*/ 7 h 43"/>
                <a:gd name="T12" fmla="*/ 0 w 35"/>
                <a:gd name="T13" fmla="*/ 6 h 43"/>
                <a:gd name="T14" fmla="*/ 6 w 35"/>
                <a:gd name="T15" fmla="*/ 0 h 43"/>
                <a:gd name="T16" fmla="*/ 11 w 35"/>
                <a:gd name="T17" fmla="*/ 4 h 43"/>
                <a:gd name="T18" fmla="*/ 15 w 35"/>
                <a:gd name="T19" fmla="*/ 23 h 43"/>
                <a:gd name="T20" fmla="*/ 25 w 35"/>
                <a:gd name="T21" fmla="*/ 3 h 43"/>
                <a:gd name="T22" fmla="*/ 30 w 35"/>
                <a:gd name="T23" fmla="*/ 0 h 43"/>
                <a:gd name="T24" fmla="*/ 35 w 35"/>
                <a:gd name="T25" fmla="*/ 5 h 43"/>
                <a:gd name="T26" fmla="*/ 35 w 35"/>
                <a:gd name="T27"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5" y="7"/>
                  </a:moveTo>
                  <a:cubicBezTo>
                    <a:pt x="18" y="40"/>
                    <a:pt x="18" y="40"/>
                    <a:pt x="18" y="40"/>
                  </a:cubicBezTo>
                  <a:cubicBezTo>
                    <a:pt x="17" y="42"/>
                    <a:pt x="15" y="43"/>
                    <a:pt x="12" y="43"/>
                  </a:cubicBezTo>
                  <a:cubicBezTo>
                    <a:pt x="10" y="43"/>
                    <a:pt x="8" y="41"/>
                    <a:pt x="8" y="39"/>
                  </a:cubicBezTo>
                  <a:cubicBezTo>
                    <a:pt x="5" y="29"/>
                    <a:pt x="3" y="17"/>
                    <a:pt x="0" y="7"/>
                  </a:cubicBezTo>
                  <a:cubicBezTo>
                    <a:pt x="0" y="7"/>
                    <a:pt x="0" y="7"/>
                    <a:pt x="0" y="7"/>
                  </a:cubicBezTo>
                  <a:cubicBezTo>
                    <a:pt x="0" y="7"/>
                    <a:pt x="0" y="6"/>
                    <a:pt x="0" y="6"/>
                  </a:cubicBezTo>
                  <a:cubicBezTo>
                    <a:pt x="0" y="3"/>
                    <a:pt x="3" y="0"/>
                    <a:pt x="6" y="0"/>
                  </a:cubicBezTo>
                  <a:cubicBezTo>
                    <a:pt x="8" y="0"/>
                    <a:pt x="10" y="1"/>
                    <a:pt x="11" y="4"/>
                  </a:cubicBezTo>
                  <a:cubicBezTo>
                    <a:pt x="15" y="23"/>
                    <a:pt x="15" y="23"/>
                    <a:pt x="15" y="23"/>
                  </a:cubicBezTo>
                  <a:cubicBezTo>
                    <a:pt x="19" y="16"/>
                    <a:pt x="22" y="10"/>
                    <a:pt x="25" y="3"/>
                  </a:cubicBezTo>
                  <a:cubicBezTo>
                    <a:pt x="26" y="1"/>
                    <a:pt x="28" y="0"/>
                    <a:pt x="30" y="0"/>
                  </a:cubicBezTo>
                  <a:cubicBezTo>
                    <a:pt x="33" y="0"/>
                    <a:pt x="35" y="2"/>
                    <a:pt x="35" y="5"/>
                  </a:cubicBezTo>
                  <a:cubicBezTo>
                    <a:pt x="35" y="6"/>
                    <a:pt x="35" y="7"/>
                    <a:pt x="3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1" name="Freeform 88"/>
            <p:cNvSpPr>
              <a:spLocks/>
            </p:cNvSpPr>
            <p:nvPr userDrawn="1"/>
          </p:nvSpPr>
          <p:spPr bwMode="auto">
            <a:xfrm>
              <a:off x="3060317" y="5963815"/>
              <a:ext cx="88143" cy="115263"/>
            </a:xfrm>
            <a:custGeom>
              <a:avLst/>
              <a:gdLst>
                <a:gd name="T0" fmla="*/ 27 w 33"/>
                <a:gd name="T1" fmla="*/ 14 h 43"/>
                <a:gd name="T2" fmla="*/ 21 w 33"/>
                <a:gd name="T3" fmla="*/ 12 h 43"/>
                <a:gd name="T4" fmla="*/ 13 w 33"/>
                <a:gd name="T5" fmla="*/ 20 h 43"/>
                <a:gd name="T6" fmla="*/ 11 w 33"/>
                <a:gd name="T7" fmla="*/ 38 h 43"/>
                <a:gd name="T8" fmla="*/ 5 w 33"/>
                <a:gd name="T9" fmla="*/ 43 h 43"/>
                <a:gd name="T10" fmla="*/ 0 w 33"/>
                <a:gd name="T11" fmla="*/ 38 h 43"/>
                <a:gd name="T12" fmla="*/ 0 w 33"/>
                <a:gd name="T13" fmla="*/ 37 h 43"/>
                <a:gd name="T14" fmla="*/ 4 w 33"/>
                <a:gd name="T15" fmla="*/ 5 h 43"/>
                <a:gd name="T16" fmla="*/ 10 w 33"/>
                <a:gd name="T17" fmla="*/ 0 h 43"/>
                <a:gd name="T18" fmla="*/ 15 w 33"/>
                <a:gd name="T19" fmla="*/ 5 h 43"/>
                <a:gd name="T20" fmla="*/ 24 w 33"/>
                <a:gd name="T21" fmla="*/ 1 h 43"/>
                <a:gd name="T22" fmla="*/ 33 w 33"/>
                <a:gd name="T23" fmla="*/ 7 h 43"/>
                <a:gd name="T24" fmla="*/ 27 w 33"/>
                <a:gd name="T25"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7" y="14"/>
                  </a:moveTo>
                  <a:cubicBezTo>
                    <a:pt x="24" y="14"/>
                    <a:pt x="24" y="12"/>
                    <a:pt x="21" y="12"/>
                  </a:cubicBezTo>
                  <a:cubicBezTo>
                    <a:pt x="17" y="12"/>
                    <a:pt x="14" y="15"/>
                    <a:pt x="13" y="20"/>
                  </a:cubicBezTo>
                  <a:cubicBezTo>
                    <a:pt x="11" y="38"/>
                    <a:pt x="11" y="38"/>
                    <a:pt x="11" y="38"/>
                  </a:cubicBezTo>
                  <a:cubicBezTo>
                    <a:pt x="11" y="40"/>
                    <a:pt x="8" y="43"/>
                    <a:pt x="5" y="43"/>
                  </a:cubicBezTo>
                  <a:cubicBezTo>
                    <a:pt x="2" y="43"/>
                    <a:pt x="0" y="41"/>
                    <a:pt x="0" y="38"/>
                  </a:cubicBezTo>
                  <a:cubicBezTo>
                    <a:pt x="0" y="37"/>
                    <a:pt x="0" y="37"/>
                    <a:pt x="0" y="37"/>
                  </a:cubicBezTo>
                  <a:cubicBezTo>
                    <a:pt x="4" y="5"/>
                    <a:pt x="4" y="5"/>
                    <a:pt x="4" y="5"/>
                  </a:cubicBezTo>
                  <a:cubicBezTo>
                    <a:pt x="4" y="2"/>
                    <a:pt x="7" y="0"/>
                    <a:pt x="10" y="0"/>
                  </a:cubicBezTo>
                  <a:cubicBezTo>
                    <a:pt x="12" y="0"/>
                    <a:pt x="15" y="2"/>
                    <a:pt x="15" y="5"/>
                  </a:cubicBezTo>
                  <a:cubicBezTo>
                    <a:pt x="17" y="3"/>
                    <a:pt x="20" y="1"/>
                    <a:pt x="24" y="1"/>
                  </a:cubicBezTo>
                  <a:cubicBezTo>
                    <a:pt x="28" y="1"/>
                    <a:pt x="33" y="3"/>
                    <a:pt x="33" y="7"/>
                  </a:cubicBezTo>
                  <a:cubicBezTo>
                    <a:pt x="33" y="11"/>
                    <a:pt x="30" y="14"/>
                    <a:pt x="2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2" name="Freeform 89"/>
            <p:cNvSpPr>
              <a:spLocks noEditPoints="1"/>
            </p:cNvSpPr>
            <p:nvPr userDrawn="1"/>
          </p:nvSpPr>
          <p:spPr bwMode="auto">
            <a:xfrm>
              <a:off x="3158631" y="5912963"/>
              <a:ext cx="48592" cy="166115"/>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4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0"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2" y="20"/>
                    <a:pt x="15" y="22"/>
                    <a:pt x="15" y="24"/>
                  </a:cubicBezTo>
                  <a:cubicBezTo>
                    <a:pt x="15" y="24"/>
                    <a:pt x="15" y="25"/>
                    <a:pt x="15" y="25"/>
                  </a:cubicBezTo>
                  <a:close/>
                  <a:moveTo>
                    <a:pt x="11" y="14"/>
                  </a:moveTo>
                  <a:cubicBezTo>
                    <a:pt x="7" y="14"/>
                    <a:pt x="4" y="11"/>
                    <a:pt x="4" y="7"/>
                  </a:cubicBezTo>
                  <a:cubicBezTo>
                    <a:pt x="4" y="3"/>
                    <a:pt x="7"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3" name="Freeform 90"/>
            <p:cNvSpPr>
              <a:spLocks/>
            </p:cNvSpPr>
            <p:nvPr userDrawn="1"/>
          </p:nvSpPr>
          <p:spPr bwMode="auto">
            <a:xfrm>
              <a:off x="3220782" y="5893753"/>
              <a:ext cx="96053" cy="185326"/>
            </a:xfrm>
            <a:custGeom>
              <a:avLst/>
              <a:gdLst>
                <a:gd name="T0" fmla="*/ 34 w 36"/>
                <a:gd name="T1" fmla="*/ 35 h 69"/>
                <a:gd name="T2" fmla="*/ 23 w 36"/>
                <a:gd name="T3" fmla="*/ 44 h 69"/>
                <a:gd name="T4" fmla="*/ 33 w 36"/>
                <a:gd name="T5" fmla="*/ 60 h 69"/>
                <a:gd name="T6" fmla="*/ 34 w 36"/>
                <a:gd name="T7" fmla="*/ 63 h 69"/>
                <a:gd name="T8" fmla="*/ 28 w 36"/>
                <a:gd name="T9" fmla="*/ 69 h 69"/>
                <a:gd name="T10" fmla="*/ 23 w 36"/>
                <a:gd name="T11" fmla="*/ 66 h 69"/>
                <a:gd name="T12" fmla="*/ 14 w 36"/>
                <a:gd name="T13" fmla="*/ 52 h 69"/>
                <a:gd name="T14" fmla="*/ 12 w 36"/>
                <a:gd name="T15" fmla="*/ 53 h 69"/>
                <a:gd name="T16" fmla="*/ 11 w 36"/>
                <a:gd name="T17" fmla="*/ 63 h 69"/>
                <a:gd name="T18" fmla="*/ 5 w 36"/>
                <a:gd name="T19" fmla="*/ 69 h 69"/>
                <a:gd name="T20" fmla="*/ 0 w 36"/>
                <a:gd name="T21" fmla="*/ 64 h 69"/>
                <a:gd name="T22" fmla="*/ 0 w 36"/>
                <a:gd name="T23" fmla="*/ 63 h 69"/>
                <a:gd name="T24" fmla="*/ 7 w 36"/>
                <a:gd name="T25" fmla="*/ 5 h 69"/>
                <a:gd name="T26" fmla="*/ 13 w 36"/>
                <a:gd name="T27" fmla="*/ 0 h 69"/>
                <a:gd name="T28" fmla="*/ 18 w 36"/>
                <a:gd name="T29" fmla="*/ 5 h 69"/>
                <a:gd name="T30" fmla="*/ 14 w 36"/>
                <a:gd name="T31" fmla="*/ 39 h 69"/>
                <a:gd name="T32" fmla="*/ 28 w 36"/>
                <a:gd name="T33" fmla="*/ 28 h 69"/>
                <a:gd name="T34" fmla="*/ 31 w 36"/>
                <a:gd name="T35" fmla="*/ 27 h 69"/>
                <a:gd name="T36" fmla="*/ 36 w 36"/>
                <a:gd name="T37" fmla="*/ 31 h 69"/>
                <a:gd name="T38" fmla="*/ 34 w 36"/>
                <a:gd name="T39" fmla="*/ 3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9">
                  <a:moveTo>
                    <a:pt x="34" y="35"/>
                  </a:moveTo>
                  <a:cubicBezTo>
                    <a:pt x="23" y="44"/>
                    <a:pt x="23" y="44"/>
                    <a:pt x="23" y="44"/>
                  </a:cubicBezTo>
                  <a:cubicBezTo>
                    <a:pt x="33" y="60"/>
                    <a:pt x="33" y="60"/>
                    <a:pt x="33" y="60"/>
                  </a:cubicBezTo>
                  <a:cubicBezTo>
                    <a:pt x="34" y="61"/>
                    <a:pt x="34" y="62"/>
                    <a:pt x="34" y="63"/>
                  </a:cubicBezTo>
                  <a:cubicBezTo>
                    <a:pt x="34" y="66"/>
                    <a:pt x="31" y="69"/>
                    <a:pt x="28" y="69"/>
                  </a:cubicBezTo>
                  <a:cubicBezTo>
                    <a:pt x="26" y="69"/>
                    <a:pt x="24" y="68"/>
                    <a:pt x="23" y="66"/>
                  </a:cubicBezTo>
                  <a:cubicBezTo>
                    <a:pt x="20" y="61"/>
                    <a:pt x="17" y="57"/>
                    <a:pt x="14" y="52"/>
                  </a:cubicBezTo>
                  <a:cubicBezTo>
                    <a:pt x="12" y="53"/>
                    <a:pt x="12" y="53"/>
                    <a:pt x="12" y="53"/>
                  </a:cubicBezTo>
                  <a:cubicBezTo>
                    <a:pt x="12" y="57"/>
                    <a:pt x="12" y="60"/>
                    <a:pt x="11" y="63"/>
                  </a:cubicBezTo>
                  <a:cubicBezTo>
                    <a:pt x="11" y="66"/>
                    <a:pt x="8" y="69"/>
                    <a:pt x="5" y="69"/>
                  </a:cubicBezTo>
                  <a:cubicBezTo>
                    <a:pt x="2" y="69"/>
                    <a:pt x="0" y="67"/>
                    <a:pt x="0" y="64"/>
                  </a:cubicBezTo>
                  <a:cubicBezTo>
                    <a:pt x="0" y="63"/>
                    <a:pt x="0" y="63"/>
                    <a:pt x="0" y="63"/>
                  </a:cubicBezTo>
                  <a:cubicBezTo>
                    <a:pt x="7" y="5"/>
                    <a:pt x="7" y="5"/>
                    <a:pt x="7" y="5"/>
                  </a:cubicBezTo>
                  <a:cubicBezTo>
                    <a:pt x="8" y="3"/>
                    <a:pt x="10" y="0"/>
                    <a:pt x="13" y="0"/>
                  </a:cubicBezTo>
                  <a:cubicBezTo>
                    <a:pt x="16" y="0"/>
                    <a:pt x="18" y="2"/>
                    <a:pt x="18" y="5"/>
                  </a:cubicBezTo>
                  <a:cubicBezTo>
                    <a:pt x="18" y="5"/>
                    <a:pt x="18" y="6"/>
                    <a:pt x="14" y="39"/>
                  </a:cubicBezTo>
                  <a:cubicBezTo>
                    <a:pt x="28" y="28"/>
                    <a:pt x="28" y="28"/>
                    <a:pt x="28" y="28"/>
                  </a:cubicBezTo>
                  <a:cubicBezTo>
                    <a:pt x="29" y="27"/>
                    <a:pt x="30" y="27"/>
                    <a:pt x="31" y="27"/>
                  </a:cubicBezTo>
                  <a:cubicBezTo>
                    <a:pt x="34" y="27"/>
                    <a:pt x="36" y="28"/>
                    <a:pt x="36" y="31"/>
                  </a:cubicBezTo>
                  <a:cubicBezTo>
                    <a:pt x="36" y="33"/>
                    <a:pt x="35" y="34"/>
                    <a:pt x="3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4" name="Freeform 91"/>
            <p:cNvSpPr>
              <a:spLocks noEditPoints="1"/>
            </p:cNvSpPr>
            <p:nvPr userDrawn="1"/>
          </p:nvSpPr>
          <p:spPr bwMode="auto">
            <a:xfrm>
              <a:off x="3324745" y="5966075"/>
              <a:ext cx="105094" cy="113003"/>
            </a:xfrm>
            <a:custGeom>
              <a:avLst/>
              <a:gdLst>
                <a:gd name="T0" fmla="*/ 39 w 39"/>
                <a:gd name="T1" fmla="*/ 13 h 42"/>
                <a:gd name="T2" fmla="*/ 36 w 39"/>
                <a:gd name="T3" fmla="*/ 36 h 42"/>
                <a:gd name="T4" fmla="*/ 30 w 39"/>
                <a:gd name="T5" fmla="*/ 42 h 42"/>
                <a:gd name="T6" fmla="*/ 26 w 39"/>
                <a:gd name="T7" fmla="*/ 38 h 42"/>
                <a:gd name="T8" fmla="*/ 13 w 39"/>
                <a:gd name="T9" fmla="*/ 42 h 42"/>
                <a:gd name="T10" fmla="*/ 0 w 39"/>
                <a:gd name="T11" fmla="*/ 30 h 42"/>
                <a:gd name="T12" fmla="*/ 22 w 39"/>
                <a:gd name="T13" fmla="*/ 15 h 42"/>
                <a:gd name="T14" fmla="*/ 28 w 39"/>
                <a:gd name="T15" fmla="*/ 15 h 42"/>
                <a:gd name="T16" fmla="*/ 28 w 39"/>
                <a:gd name="T17" fmla="*/ 13 h 42"/>
                <a:gd name="T18" fmla="*/ 21 w 39"/>
                <a:gd name="T19" fmla="*/ 9 h 42"/>
                <a:gd name="T20" fmla="*/ 13 w 39"/>
                <a:gd name="T21" fmla="*/ 11 h 42"/>
                <a:gd name="T22" fmla="*/ 11 w 39"/>
                <a:gd name="T23" fmla="*/ 11 h 42"/>
                <a:gd name="T24" fmla="*/ 6 w 39"/>
                <a:gd name="T25" fmla="*/ 7 h 42"/>
                <a:gd name="T26" fmla="*/ 9 w 39"/>
                <a:gd name="T27" fmla="*/ 2 h 42"/>
                <a:gd name="T28" fmla="*/ 24 w 39"/>
                <a:gd name="T29" fmla="*/ 0 h 42"/>
                <a:gd name="T30" fmla="*/ 39 w 39"/>
                <a:gd name="T31" fmla="*/ 11 h 42"/>
                <a:gd name="T32" fmla="*/ 39 w 39"/>
                <a:gd name="T33" fmla="*/ 13 h 42"/>
                <a:gd name="T34" fmla="*/ 27 w 39"/>
                <a:gd name="T35" fmla="*/ 23 h 42"/>
                <a:gd name="T36" fmla="*/ 24 w 39"/>
                <a:gd name="T37" fmla="*/ 23 h 42"/>
                <a:gd name="T38" fmla="*/ 23 w 39"/>
                <a:gd name="T39" fmla="*/ 23 h 42"/>
                <a:gd name="T40" fmla="*/ 11 w 39"/>
                <a:gd name="T41" fmla="*/ 28 h 42"/>
                <a:gd name="T42" fmla="*/ 16 w 39"/>
                <a:gd name="T43" fmla="*/ 32 h 42"/>
                <a:gd name="T44" fmla="*/ 26 w 39"/>
                <a:gd name="T45" fmla="*/ 29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3"/>
                  </a:moveTo>
                  <a:cubicBezTo>
                    <a:pt x="36" y="36"/>
                    <a:pt x="36" y="36"/>
                    <a:pt x="36" y="36"/>
                  </a:cubicBezTo>
                  <a:cubicBezTo>
                    <a:pt x="36" y="39"/>
                    <a:pt x="33" y="42"/>
                    <a:pt x="30" y="42"/>
                  </a:cubicBezTo>
                  <a:cubicBezTo>
                    <a:pt x="28" y="42"/>
                    <a:pt x="26" y="40"/>
                    <a:pt x="26" y="38"/>
                  </a:cubicBezTo>
                  <a:cubicBezTo>
                    <a:pt x="22" y="40"/>
                    <a:pt x="18" y="42"/>
                    <a:pt x="13" y="42"/>
                  </a:cubicBezTo>
                  <a:cubicBezTo>
                    <a:pt x="6" y="42"/>
                    <a:pt x="0" y="38"/>
                    <a:pt x="0" y="30"/>
                  </a:cubicBezTo>
                  <a:cubicBezTo>
                    <a:pt x="0" y="19"/>
                    <a:pt x="13" y="15"/>
                    <a:pt x="22" y="15"/>
                  </a:cubicBezTo>
                  <a:cubicBezTo>
                    <a:pt x="24" y="15"/>
                    <a:pt x="26" y="15"/>
                    <a:pt x="28" y="15"/>
                  </a:cubicBezTo>
                  <a:cubicBezTo>
                    <a:pt x="28" y="13"/>
                    <a:pt x="28" y="13"/>
                    <a:pt x="28" y="13"/>
                  </a:cubicBezTo>
                  <a:cubicBezTo>
                    <a:pt x="28" y="9"/>
                    <a:pt x="26" y="9"/>
                    <a:pt x="21" y="9"/>
                  </a:cubicBezTo>
                  <a:cubicBezTo>
                    <a:pt x="18" y="9"/>
                    <a:pt x="16" y="10"/>
                    <a:pt x="13" y="11"/>
                  </a:cubicBezTo>
                  <a:cubicBezTo>
                    <a:pt x="12" y="11"/>
                    <a:pt x="11" y="11"/>
                    <a:pt x="11" y="11"/>
                  </a:cubicBezTo>
                  <a:cubicBezTo>
                    <a:pt x="8" y="11"/>
                    <a:pt x="6" y="10"/>
                    <a:pt x="6" y="7"/>
                  </a:cubicBezTo>
                  <a:cubicBezTo>
                    <a:pt x="6" y="5"/>
                    <a:pt x="7" y="3"/>
                    <a:pt x="9" y="2"/>
                  </a:cubicBezTo>
                  <a:cubicBezTo>
                    <a:pt x="14" y="0"/>
                    <a:pt x="19" y="0"/>
                    <a:pt x="24" y="0"/>
                  </a:cubicBezTo>
                  <a:cubicBezTo>
                    <a:pt x="32" y="0"/>
                    <a:pt x="39" y="2"/>
                    <a:pt x="39" y="11"/>
                  </a:cubicBezTo>
                  <a:cubicBezTo>
                    <a:pt x="39" y="12"/>
                    <a:pt x="39" y="13"/>
                    <a:pt x="39" y="13"/>
                  </a:cubicBezTo>
                  <a:close/>
                  <a:moveTo>
                    <a:pt x="27" y="23"/>
                  </a:moveTo>
                  <a:cubicBezTo>
                    <a:pt x="26" y="23"/>
                    <a:pt x="25" y="23"/>
                    <a:pt x="24" y="23"/>
                  </a:cubicBezTo>
                  <a:cubicBezTo>
                    <a:pt x="23" y="23"/>
                    <a:pt x="23" y="23"/>
                    <a:pt x="23" y="23"/>
                  </a:cubicBezTo>
                  <a:cubicBezTo>
                    <a:pt x="19" y="23"/>
                    <a:pt x="11" y="23"/>
                    <a:pt x="11" y="28"/>
                  </a:cubicBezTo>
                  <a:cubicBezTo>
                    <a:pt x="11" y="31"/>
                    <a:pt x="14" y="32"/>
                    <a:pt x="16" y="32"/>
                  </a:cubicBezTo>
                  <a:cubicBezTo>
                    <a:pt x="20" y="32"/>
                    <a:pt x="23" y="31"/>
                    <a:pt x="26" y="29"/>
                  </a:cubicBezTo>
                  <a:cubicBezTo>
                    <a:pt x="26"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grpSp>
        <p:nvGrpSpPr>
          <p:cNvPr id="285" name="Group 4"/>
          <p:cNvGrpSpPr>
            <a:grpSpLocks noChangeAspect="1"/>
          </p:cNvGrpSpPr>
          <p:nvPr userDrawn="1"/>
        </p:nvGrpSpPr>
        <p:grpSpPr bwMode="auto">
          <a:xfrm>
            <a:off x="2219299" y="4796289"/>
            <a:ext cx="1749762" cy="1666972"/>
            <a:chOff x="-462" y="-1937"/>
            <a:chExt cx="8602" cy="8195"/>
          </a:xfrm>
          <a:solidFill>
            <a:srgbClr val="009B46"/>
          </a:solidFill>
        </p:grpSpPr>
        <p:sp>
          <p:nvSpPr>
            <p:cNvPr id="286" name="Freeform 5"/>
            <p:cNvSpPr>
              <a:spLocks/>
            </p:cNvSpPr>
            <p:nvPr userDrawn="1"/>
          </p:nvSpPr>
          <p:spPr bwMode="auto">
            <a:xfrm>
              <a:off x="-412" y="-1937"/>
              <a:ext cx="943" cy="881"/>
            </a:xfrm>
            <a:custGeom>
              <a:avLst/>
              <a:gdLst>
                <a:gd name="T0" fmla="*/ 359 w 399"/>
                <a:gd name="T1" fmla="*/ 346 h 373"/>
                <a:gd name="T2" fmla="*/ 330 w 399"/>
                <a:gd name="T3" fmla="*/ 373 h 373"/>
                <a:gd name="T4" fmla="*/ 307 w 399"/>
                <a:gd name="T5" fmla="*/ 351 h 373"/>
                <a:gd name="T6" fmla="*/ 308 w 399"/>
                <a:gd name="T7" fmla="*/ 346 h 373"/>
                <a:gd name="T8" fmla="*/ 338 w 399"/>
                <a:gd name="T9" fmla="*/ 99 h 373"/>
                <a:gd name="T10" fmla="*/ 213 w 399"/>
                <a:gd name="T11" fmla="*/ 237 h 373"/>
                <a:gd name="T12" fmla="*/ 191 w 399"/>
                <a:gd name="T13" fmla="*/ 247 h 373"/>
                <a:gd name="T14" fmla="*/ 174 w 399"/>
                <a:gd name="T15" fmla="*/ 239 h 373"/>
                <a:gd name="T16" fmla="*/ 81 w 399"/>
                <a:gd name="T17" fmla="*/ 102 h 373"/>
                <a:gd name="T18" fmla="*/ 51 w 399"/>
                <a:gd name="T19" fmla="*/ 346 h 373"/>
                <a:gd name="T20" fmla="*/ 22 w 399"/>
                <a:gd name="T21" fmla="*/ 373 h 373"/>
                <a:gd name="T22" fmla="*/ 0 w 399"/>
                <a:gd name="T23" fmla="*/ 351 h 373"/>
                <a:gd name="T24" fmla="*/ 0 w 399"/>
                <a:gd name="T25" fmla="*/ 346 h 373"/>
                <a:gd name="T26" fmla="*/ 39 w 399"/>
                <a:gd name="T27" fmla="*/ 22 h 373"/>
                <a:gd name="T28" fmla="*/ 64 w 399"/>
                <a:gd name="T29" fmla="*/ 0 h 373"/>
                <a:gd name="T30" fmla="*/ 79 w 399"/>
                <a:gd name="T31" fmla="*/ 8 h 373"/>
                <a:gd name="T32" fmla="*/ 202 w 399"/>
                <a:gd name="T33" fmla="*/ 189 h 373"/>
                <a:gd name="T34" fmla="*/ 362 w 399"/>
                <a:gd name="T35" fmla="*/ 10 h 373"/>
                <a:gd name="T36" fmla="*/ 380 w 399"/>
                <a:gd name="T37" fmla="*/ 0 h 373"/>
                <a:gd name="T38" fmla="*/ 399 w 399"/>
                <a:gd name="T39" fmla="*/ 19 h 373"/>
                <a:gd name="T40" fmla="*/ 399 w 399"/>
                <a:gd name="T41" fmla="*/ 22 h 373"/>
                <a:gd name="T42" fmla="*/ 359 w 399"/>
                <a:gd name="T43" fmla="*/ 34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9" h="373">
                  <a:moveTo>
                    <a:pt x="359" y="346"/>
                  </a:moveTo>
                  <a:cubicBezTo>
                    <a:pt x="357" y="361"/>
                    <a:pt x="345" y="373"/>
                    <a:pt x="330" y="373"/>
                  </a:cubicBezTo>
                  <a:cubicBezTo>
                    <a:pt x="317" y="373"/>
                    <a:pt x="307" y="364"/>
                    <a:pt x="307" y="351"/>
                  </a:cubicBezTo>
                  <a:cubicBezTo>
                    <a:pt x="308" y="346"/>
                    <a:pt x="308" y="346"/>
                    <a:pt x="308" y="346"/>
                  </a:cubicBezTo>
                  <a:cubicBezTo>
                    <a:pt x="338" y="99"/>
                    <a:pt x="338" y="99"/>
                    <a:pt x="338" y="99"/>
                  </a:cubicBezTo>
                  <a:cubicBezTo>
                    <a:pt x="213" y="237"/>
                    <a:pt x="213" y="237"/>
                    <a:pt x="213" y="237"/>
                  </a:cubicBezTo>
                  <a:cubicBezTo>
                    <a:pt x="208" y="242"/>
                    <a:pt x="199" y="247"/>
                    <a:pt x="191" y="247"/>
                  </a:cubicBezTo>
                  <a:cubicBezTo>
                    <a:pt x="185" y="247"/>
                    <a:pt x="178" y="244"/>
                    <a:pt x="174" y="239"/>
                  </a:cubicBezTo>
                  <a:cubicBezTo>
                    <a:pt x="81" y="102"/>
                    <a:pt x="81" y="102"/>
                    <a:pt x="81" y="102"/>
                  </a:cubicBezTo>
                  <a:cubicBezTo>
                    <a:pt x="51" y="346"/>
                    <a:pt x="51" y="346"/>
                    <a:pt x="51" y="346"/>
                  </a:cubicBezTo>
                  <a:cubicBezTo>
                    <a:pt x="48" y="361"/>
                    <a:pt x="37" y="373"/>
                    <a:pt x="22" y="373"/>
                  </a:cubicBezTo>
                  <a:cubicBezTo>
                    <a:pt x="9" y="373"/>
                    <a:pt x="0" y="364"/>
                    <a:pt x="0" y="351"/>
                  </a:cubicBezTo>
                  <a:cubicBezTo>
                    <a:pt x="0" y="346"/>
                    <a:pt x="0" y="346"/>
                    <a:pt x="0" y="346"/>
                  </a:cubicBezTo>
                  <a:cubicBezTo>
                    <a:pt x="13" y="239"/>
                    <a:pt x="27" y="130"/>
                    <a:pt x="39" y="22"/>
                  </a:cubicBezTo>
                  <a:cubicBezTo>
                    <a:pt x="41" y="10"/>
                    <a:pt x="52" y="0"/>
                    <a:pt x="64" y="0"/>
                  </a:cubicBezTo>
                  <a:cubicBezTo>
                    <a:pt x="70" y="0"/>
                    <a:pt x="76" y="3"/>
                    <a:pt x="79" y="8"/>
                  </a:cubicBezTo>
                  <a:cubicBezTo>
                    <a:pt x="202" y="189"/>
                    <a:pt x="202" y="189"/>
                    <a:pt x="202" y="189"/>
                  </a:cubicBezTo>
                  <a:cubicBezTo>
                    <a:pt x="254" y="131"/>
                    <a:pt x="310" y="68"/>
                    <a:pt x="362" y="10"/>
                  </a:cubicBezTo>
                  <a:cubicBezTo>
                    <a:pt x="366" y="4"/>
                    <a:pt x="373" y="0"/>
                    <a:pt x="380" y="0"/>
                  </a:cubicBezTo>
                  <a:cubicBezTo>
                    <a:pt x="391" y="0"/>
                    <a:pt x="399" y="8"/>
                    <a:pt x="399" y="19"/>
                  </a:cubicBezTo>
                  <a:cubicBezTo>
                    <a:pt x="399" y="22"/>
                    <a:pt x="399" y="22"/>
                    <a:pt x="399" y="22"/>
                  </a:cubicBezTo>
                  <a:lnTo>
                    <a:pt x="359" y="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7" name="Freeform 6"/>
            <p:cNvSpPr>
              <a:spLocks noEditPoints="1"/>
            </p:cNvSpPr>
            <p:nvPr userDrawn="1"/>
          </p:nvSpPr>
          <p:spPr bwMode="auto">
            <a:xfrm>
              <a:off x="574" y="-1597"/>
              <a:ext cx="522" cy="546"/>
            </a:xfrm>
            <a:custGeom>
              <a:avLst/>
              <a:gdLst>
                <a:gd name="T0" fmla="*/ 192 w 221"/>
                <a:gd name="T1" fmla="*/ 125 h 231"/>
                <a:gd name="T2" fmla="*/ 48 w 221"/>
                <a:gd name="T3" fmla="*/ 125 h 231"/>
                <a:gd name="T4" fmla="*/ 48 w 221"/>
                <a:gd name="T5" fmla="*/ 133 h 231"/>
                <a:gd name="T6" fmla="*/ 114 w 221"/>
                <a:gd name="T7" fmla="*/ 192 h 231"/>
                <a:gd name="T8" fmla="*/ 173 w 221"/>
                <a:gd name="T9" fmla="*/ 168 h 231"/>
                <a:gd name="T10" fmla="*/ 187 w 221"/>
                <a:gd name="T11" fmla="*/ 163 h 231"/>
                <a:gd name="T12" fmla="*/ 206 w 221"/>
                <a:gd name="T13" fmla="*/ 181 h 231"/>
                <a:gd name="T14" fmla="*/ 197 w 221"/>
                <a:gd name="T15" fmla="*/ 200 h 231"/>
                <a:gd name="T16" fmla="*/ 104 w 221"/>
                <a:gd name="T17" fmla="*/ 231 h 231"/>
                <a:gd name="T18" fmla="*/ 0 w 221"/>
                <a:gd name="T19" fmla="*/ 136 h 231"/>
                <a:gd name="T20" fmla="*/ 128 w 221"/>
                <a:gd name="T21" fmla="*/ 0 h 231"/>
                <a:gd name="T22" fmla="*/ 221 w 221"/>
                <a:gd name="T23" fmla="*/ 93 h 231"/>
                <a:gd name="T24" fmla="*/ 221 w 221"/>
                <a:gd name="T25" fmla="*/ 98 h 231"/>
                <a:gd name="T26" fmla="*/ 192 w 221"/>
                <a:gd name="T27" fmla="*/ 125 h 231"/>
                <a:gd name="T28" fmla="*/ 172 w 221"/>
                <a:gd name="T29" fmla="*/ 86 h 231"/>
                <a:gd name="T30" fmla="*/ 122 w 221"/>
                <a:gd name="T31" fmla="*/ 40 h 231"/>
                <a:gd name="T32" fmla="*/ 54 w 221"/>
                <a:gd name="T33" fmla="*/ 88 h 231"/>
                <a:gd name="T34" fmla="*/ 172 w 221"/>
                <a:gd name="T35" fmla="*/ 88 h 231"/>
                <a:gd name="T36" fmla="*/ 172 w 221"/>
                <a:gd name="T37" fmla="*/ 8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1">
                  <a:moveTo>
                    <a:pt x="192" y="125"/>
                  </a:moveTo>
                  <a:cubicBezTo>
                    <a:pt x="48" y="125"/>
                    <a:pt x="48" y="125"/>
                    <a:pt x="48" y="125"/>
                  </a:cubicBezTo>
                  <a:cubicBezTo>
                    <a:pt x="48" y="128"/>
                    <a:pt x="48" y="131"/>
                    <a:pt x="48" y="133"/>
                  </a:cubicBezTo>
                  <a:cubicBezTo>
                    <a:pt x="48" y="174"/>
                    <a:pt x="77" y="192"/>
                    <a:pt x="114" y="192"/>
                  </a:cubicBezTo>
                  <a:cubicBezTo>
                    <a:pt x="138" y="192"/>
                    <a:pt x="155" y="182"/>
                    <a:pt x="173" y="168"/>
                  </a:cubicBezTo>
                  <a:cubicBezTo>
                    <a:pt x="178" y="165"/>
                    <a:pt x="182" y="163"/>
                    <a:pt x="187" y="163"/>
                  </a:cubicBezTo>
                  <a:cubicBezTo>
                    <a:pt x="198" y="163"/>
                    <a:pt x="206" y="170"/>
                    <a:pt x="206" y="181"/>
                  </a:cubicBezTo>
                  <a:cubicBezTo>
                    <a:pt x="206" y="188"/>
                    <a:pt x="203" y="195"/>
                    <a:pt x="197" y="200"/>
                  </a:cubicBezTo>
                  <a:cubicBezTo>
                    <a:pt x="169" y="223"/>
                    <a:pt x="139" y="231"/>
                    <a:pt x="104" y="231"/>
                  </a:cubicBezTo>
                  <a:cubicBezTo>
                    <a:pt x="44" y="231"/>
                    <a:pt x="0" y="200"/>
                    <a:pt x="0" y="136"/>
                  </a:cubicBezTo>
                  <a:cubicBezTo>
                    <a:pt x="0" y="62"/>
                    <a:pt x="52" y="0"/>
                    <a:pt x="128" y="0"/>
                  </a:cubicBezTo>
                  <a:cubicBezTo>
                    <a:pt x="185" y="0"/>
                    <a:pt x="221" y="35"/>
                    <a:pt x="221" y="93"/>
                  </a:cubicBezTo>
                  <a:cubicBezTo>
                    <a:pt x="221" y="94"/>
                    <a:pt x="221" y="96"/>
                    <a:pt x="221" y="98"/>
                  </a:cubicBezTo>
                  <a:cubicBezTo>
                    <a:pt x="220" y="112"/>
                    <a:pt x="206" y="125"/>
                    <a:pt x="192" y="125"/>
                  </a:cubicBezTo>
                  <a:close/>
                  <a:moveTo>
                    <a:pt x="172" y="86"/>
                  </a:moveTo>
                  <a:cubicBezTo>
                    <a:pt x="172" y="57"/>
                    <a:pt x="150" y="40"/>
                    <a:pt x="122" y="40"/>
                  </a:cubicBezTo>
                  <a:cubicBezTo>
                    <a:pt x="90" y="40"/>
                    <a:pt x="65" y="59"/>
                    <a:pt x="54" y="88"/>
                  </a:cubicBezTo>
                  <a:cubicBezTo>
                    <a:pt x="172" y="88"/>
                    <a:pt x="172" y="88"/>
                    <a:pt x="172" y="88"/>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8" name="Freeform 7"/>
            <p:cNvSpPr>
              <a:spLocks noEditPoints="1"/>
            </p:cNvSpPr>
            <p:nvPr userDrawn="1"/>
          </p:nvSpPr>
          <p:spPr bwMode="auto">
            <a:xfrm>
              <a:off x="1139" y="-1937"/>
              <a:ext cx="579" cy="884"/>
            </a:xfrm>
            <a:custGeom>
              <a:avLst/>
              <a:gdLst>
                <a:gd name="T0" fmla="*/ 204 w 245"/>
                <a:gd name="T1" fmla="*/ 351 h 374"/>
                <a:gd name="T2" fmla="*/ 179 w 245"/>
                <a:gd name="T3" fmla="*/ 374 h 374"/>
                <a:gd name="T4" fmla="*/ 159 w 245"/>
                <a:gd name="T5" fmla="*/ 354 h 374"/>
                <a:gd name="T6" fmla="*/ 160 w 245"/>
                <a:gd name="T7" fmla="*/ 345 h 374"/>
                <a:gd name="T8" fmla="*/ 86 w 245"/>
                <a:gd name="T9" fmla="*/ 373 h 374"/>
                <a:gd name="T10" fmla="*/ 0 w 245"/>
                <a:gd name="T11" fmla="*/ 279 h 374"/>
                <a:gd name="T12" fmla="*/ 118 w 245"/>
                <a:gd name="T13" fmla="*/ 148 h 374"/>
                <a:gd name="T14" fmla="*/ 179 w 245"/>
                <a:gd name="T15" fmla="*/ 170 h 374"/>
                <a:gd name="T16" fmla="*/ 197 w 245"/>
                <a:gd name="T17" fmla="*/ 24 h 374"/>
                <a:gd name="T18" fmla="*/ 223 w 245"/>
                <a:gd name="T19" fmla="*/ 0 h 374"/>
                <a:gd name="T20" fmla="*/ 245 w 245"/>
                <a:gd name="T21" fmla="*/ 21 h 374"/>
                <a:gd name="T22" fmla="*/ 204 w 245"/>
                <a:gd name="T23" fmla="*/ 351 h 374"/>
                <a:gd name="T24" fmla="*/ 118 w 245"/>
                <a:gd name="T25" fmla="*/ 191 h 374"/>
                <a:gd name="T26" fmla="*/ 49 w 245"/>
                <a:gd name="T27" fmla="*/ 272 h 374"/>
                <a:gd name="T28" fmla="*/ 101 w 245"/>
                <a:gd name="T29" fmla="*/ 330 h 374"/>
                <a:gd name="T30" fmla="*/ 171 w 245"/>
                <a:gd name="T31" fmla="*/ 249 h 374"/>
                <a:gd name="T32" fmla="*/ 118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3" y="363"/>
                    <a:pt x="192" y="374"/>
                    <a:pt x="179" y="374"/>
                  </a:cubicBezTo>
                  <a:cubicBezTo>
                    <a:pt x="169" y="374"/>
                    <a:pt x="159" y="365"/>
                    <a:pt x="159" y="354"/>
                  </a:cubicBezTo>
                  <a:cubicBezTo>
                    <a:pt x="159" y="351"/>
                    <a:pt x="160" y="348"/>
                    <a:pt x="160" y="345"/>
                  </a:cubicBezTo>
                  <a:cubicBezTo>
                    <a:pt x="143" y="363"/>
                    <a:pt x="111" y="373"/>
                    <a:pt x="86" y="373"/>
                  </a:cubicBezTo>
                  <a:cubicBezTo>
                    <a:pt x="32" y="373"/>
                    <a:pt x="0" y="330"/>
                    <a:pt x="0" y="279"/>
                  </a:cubicBezTo>
                  <a:cubicBezTo>
                    <a:pt x="0" y="214"/>
                    <a:pt x="49" y="148"/>
                    <a:pt x="118" y="148"/>
                  </a:cubicBezTo>
                  <a:cubicBezTo>
                    <a:pt x="141" y="148"/>
                    <a:pt x="161" y="152"/>
                    <a:pt x="179" y="170"/>
                  </a:cubicBezTo>
                  <a:cubicBezTo>
                    <a:pt x="197" y="24"/>
                    <a:pt x="197" y="24"/>
                    <a:pt x="197" y="24"/>
                  </a:cubicBezTo>
                  <a:cubicBezTo>
                    <a:pt x="198" y="11"/>
                    <a:pt x="210" y="0"/>
                    <a:pt x="223" y="0"/>
                  </a:cubicBezTo>
                  <a:cubicBezTo>
                    <a:pt x="235" y="0"/>
                    <a:pt x="245" y="9"/>
                    <a:pt x="245" y="21"/>
                  </a:cubicBezTo>
                  <a:cubicBezTo>
                    <a:pt x="245" y="22"/>
                    <a:pt x="244" y="23"/>
                    <a:pt x="204" y="351"/>
                  </a:cubicBezTo>
                  <a:close/>
                  <a:moveTo>
                    <a:pt x="118" y="191"/>
                  </a:moveTo>
                  <a:cubicBezTo>
                    <a:pt x="75" y="191"/>
                    <a:pt x="49" y="233"/>
                    <a:pt x="49" y="272"/>
                  </a:cubicBezTo>
                  <a:cubicBezTo>
                    <a:pt x="49" y="304"/>
                    <a:pt x="67" y="330"/>
                    <a:pt x="101" y="330"/>
                  </a:cubicBezTo>
                  <a:cubicBezTo>
                    <a:pt x="146" y="330"/>
                    <a:pt x="171" y="290"/>
                    <a:pt x="171" y="249"/>
                  </a:cubicBezTo>
                  <a:cubicBezTo>
                    <a:pt x="171" y="216"/>
                    <a:pt x="151" y="191"/>
                    <a:pt x="118"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9" name="Freeform 8"/>
            <p:cNvSpPr>
              <a:spLocks noEditPoints="1"/>
            </p:cNvSpPr>
            <p:nvPr userDrawn="1"/>
          </p:nvSpPr>
          <p:spPr bwMode="auto">
            <a:xfrm>
              <a:off x="1959" y="-1937"/>
              <a:ext cx="579" cy="884"/>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4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2"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4"/>
                    <a:pt x="196" y="24"/>
                    <a:pt x="196" y="24"/>
                  </a:cubicBezTo>
                  <a:cubicBezTo>
                    <a:pt x="198" y="11"/>
                    <a:pt x="210" y="0"/>
                    <a:pt x="223" y="0"/>
                  </a:cubicBezTo>
                  <a:cubicBezTo>
                    <a:pt x="234" y="0"/>
                    <a:pt x="245" y="9"/>
                    <a:pt x="245" y="21"/>
                  </a:cubicBezTo>
                  <a:cubicBezTo>
                    <a:pt x="245" y="22"/>
                    <a:pt x="244" y="23"/>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0" name="Freeform 9"/>
            <p:cNvSpPr>
              <a:spLocks noEditPoints="1"/>
            </p:cNvSpPr>
            <p:nvPr userDrawn="1"/>
          </p:nvSpPr>
          <p:spPr bwMode="auto">
            <a:xfrm>
              <a:off x="2425" y="-1841"/>
              <a:ext cx="378" cy="1010"/>
            </a:xfrm>
            <a:custGeom>
              <a:avLst/>
              <a:gdLst>
                <a:gd name="T0" fmla="*/ 116 w 160"/>
                <a:gd name="T1" fmla="*/ 345 h 427"/>
                <a:gd name="T2" fmla="*/ 26 w 160"/>
                <a:gd name="T3" fmla="*/ 427 h 427"/>
                <a:gd name="T4" fmla="*/ 0 w 160"/>
                <a:gd name="T5" fmla="*/ 407 h 427"/>
                <a:gd name="T6" fmla="*/ 22 w 160"/>
                <a:gd name="T7" fmla="*/ 385 h 427"/>
                <a:gd name="T8" fmla="*/ 68 w 160"/>
                <a:gd name="T9" fmla="*/ 340 h 427"/>
                <a:gd name="T10" fmla="*/ 93 w 160"/>
                <a:gd name="T11" fmla="*/ 129 h 427"/>
                <a:gd name="T12" fmla="*/ 120 w 160"/>
                <a:gd name="T13" fmla="*/ 105 h 427"/>
                <a:gd name="T14" fmla="*/ 142 w 160"/>
                <a:gd name="T15" fmla="*/ 126 h 427"/>
                <a:gd name="T16" fmla="*/ 116 w 160"/>
                <a:gd name="T17" fmla="*/ 345 h 427"/>
                <a:gd name="T18" fmla="*/ 128 w 160"/>
                <a:gd name="T19" fmla="*/ 63 h 427"/>
                <a:gd name="T20" fmla="*/ 98 w 160"/>
                <a:gd name="T21" fmla="*/ 32 h 427"/>
                <a:gd name="T22" fmla="*/ 128 w 160"/>
                <a:gd name="T23" fmla="*/ 0 h 427"/>
                <a:gd name="T24" fmla="*/ 160 w 160"/>
                <a:gd name="T25" fmla="*/ 32 h 427"/>
                <a:gd name="T26" fmla="*/ 128 w 160"/>
                <a:gd name="T27" fmla="*/ 6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427">
                  <a:moveTo>
                    <a:pt x="116" y="345"/>
                  </a:moveTo>
                  <a:cubicBezTo>
                    <a:pt x="108" y="406"/>
                    <a:pt x="86" y="427"/>
                    <a:pt x="26" y="427"/>
                  </a:cubicBezTo>
                  <a:cubicBezTo>
                    <a:pt x="14" y="427"/>
                    <a:pt x="0" y="422"/>
                    <a:pt x="0" y="407"/>
                  </a:cubicBezTo>
                  <a:cubicBezTo>
                    <a:pt x="0" y="396"/>
                    <a:pt x="10" y="385"/>
                    <a:pt x="22" y="385"/>
                  </a:cubicBezTo>
                  <a:cubicBezTo>
                    <a:pt x="58" y="385"/>
                    <a:pt x="63" y="375"/>
                    <a:pt x="68" y="340"/>
                  </a:cubicBezTo>
                  <a:cubicBezTo>
                    <a:pt x="93" y="129"/>
                    <a:pt x="93" y="129"/>
                    <a:pt x="93" y="129"/>
                  </a:cubicBezTo>
                  <a:cubicBezTo>
                    <a:pt x="95" y="116"/>
                    <a:pt x="107" y="105"/>
                    <a:pt x="120" y="105"/>
                  </a:cubicBezTo>
                  <a:cubicBezTo>
                    <a:pt x="132" y="105"/>
                    <a:pt x="142" y="114"/>
                    <a:pt x="142" y="126"/>
                  </a:cubicBezTo>
                  <a:lnTo>
                    <a:pt x="116" y="345"/>
                  </a:lnTo>
                  <a:close/>
                  <a:moveTo>
                    <a:pt x="128" y="63"/>
                  </a:moveTo>
                  <a:cubicBezTo>
                    <a:pt x="111" y="63"/>
                    <a:pt x="98" y="49"/>
                    <a:pt x="98" y="32"/>
                  </a:cubicBezTo>
                  <a:cubicBezTo>
                    <a:pt x="98" y="14"/>
                    <a:pt x="111" y="0"/>
                    <a:pt x="128" y="0"/>
                  </a:cubicBezTo>
                  <a:cubicBezTo>
                    <a:pt x="146" y="0"/>
                    <a:pt x="160" y="14"/>
                    <a:pt x="160" y="32"/>
                  </a:cubicBezTo>
                  <a:cubicBezTo>
                    <a:pt x="160" y="49"/>
                    <a:pt x="146" y="63"/>
                    <a:pt x="128"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1" name="Freeform 10"/>
            <p:cNvSpPr>
              <a:spLocks/>
            </p:cNvSpPr>
            <p:nvPr userDrawn="1"/>
          </p:nvSpPr>
          <p:spPr bwMode="auto">
            <a:xfrm>
              <a:off x="2836" y="-1599"/>
              <a:ext cx="497" cy="546"/>
            </a:xfrm>
            <a:custGeom>
              <a:avLst/>
              <a:gdLst>
                <a:gd name="T0" fmla="*/ 188 w 210"/>
                <a:gd name="T1" fmla="*/ 209 h 231"/>
                <a:gd name="T2" fmla="*/ 163 w 210"/>
                <a:gd name="T3" fmla="*/ 231 h 231"/>
                <a:gd name="T4" fmla="*/ 142 w 210"/>
                <a:gd name="T5" fmla="*/ 211 h 231"/>
                <a:gd name="T6" fmla="*/ 144 w 210"/>
                <a:gd name="T7" fmla="*/ 197 h 231"/>
                <a:gd name="T8" fmla="*/ 71 w 210"/>
                <a:gd name="T9" fmla="*/ 229 h 231"/>
                <a:gd name="T10" fmla="*/ 0 w 210"/>
                <a:gd name="T11" fmla="*/ 164 h 231"/>
                <a:gd name="T12" fmla="*/ 16 w 210"/>
                <a:gd name="T13" fmla="*/ 24 h 231"/>
                <a:gd name="T14" fmla="*/ 43 w 210"/>
                <a:gd name="T15" fmla="*/ 0 h 231"/>
                <a:gd name="T16" fmla="*/ 64 w 210"/>
                <a:gd name="T17" fmla="*/ 22 h 231"/>
                <a:gd name="T18" fmla="*/ 64 w 210"/>
                <a:gd name="T19" fmla="*/ 25 h 231"/>
                <a:gd name="T20" fmla="*/ 49 w 210"/>
                <a:gd name="T21" fmla="*/ 148 h 231"/>
                <a:gd name="T22" fmla="*/ 87 w 210"/>
                <a:gd name="T23" fmla="*/ 185 h 231"/>
                <a:gd name="T24" fmla="*/ 150 w 210"/>
                <a:gd name="T25" fmla="*/ 128 h 231"/>
                <a:gd name="T26" fmla="*/ 163 w 210"/>
                <a:gd name="T27" fmla="*/ 25 h 231"/>
                <a:gd name="T28" fmla="*/ 189 w 210"/>
                <a:gd name="T29" fmla="*/ 0 h 231"/>
                <a:gd name="T30" fmla="*/ 210 w 210"/>
                <a:gd name="T31" fmla="*/ 21 h 231"/>
                <a:gd name="T32" fmla="*/ 210 w 210"/>
                <a:gd name="T33" fmla="*/ 24 h 231"/>
                <a:gd name="T34" fmla="*/ 188 w 210"/>
                <a:gd name="T35" fmla="*/ 20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231">
                  <a:moveTo>
                    <a:pt x="188" y="209"/>
                  </a:moveTo>
                  <a:cubicBezTo>
                    <a:pt x="187" y="220"/>
                    <a:pt x="175" y="231"/>
                    <a:pt x="163" y="231"/>
                  </a:cubicBezTo>
                  <a:cubicBezTo>
                    <a:pt x="152" y="231"/>
                    <a:pt x="142" y="222"/>
                    <a:pt x="142" y="211"/>
                  </a:cubicBezTo>
                  <a:cubicBezTo>
                    <a:pt x="142" y="206"/>
                    <a:pt x="144" y="202"/>
                    <a:pt x="144" y="197"/>
                  </a:cubicBezTo>
                  <a:cubicBezTo>
                    <a:pt x="123" y="218"/>
                    <a:pt x="100" y="229"/>
                    <a:pt x="71" y="229"/>
                  </a:cubicBezTo>
                  <a:cubicBezTo>
                    <a:pt x="30" y="229"/>
                    <a:pt x="0" y="207"/>
                    <a:pt x="0" y="164"/>
                  </a:cubicBezTo>
                  <a:cubicBezTo>
                    <a:pt x="0" y="160"/>
                    <a:pt x="0" y="156"/>
                    <a:pt x="16" y="24"/>
                  </a:cubicBezTo>
                  <a:cubicBezTo>
                    <a:pt x="17" y="11"/>
                    <a:pt x="30" y="0"/>
                    <a:pt x="43" y="0"/>
                  </a:cubicBezTo>
                  <a:cubicBezTo>
                    <a:pt x="54" y="0"/>
                    <a:pt x="64" y="9"/>
                    <a:pt x="64" y="22"/>
                  </a:cubicBezTo>
                  <a:cubicBezTo>
                    <a:pt x="64" y="23"/>
                    <a:pt x="64" y="24"/>
                    <a:pt x="64" y="25"/>
                  </a:cubicBezTo>
                  <a:cubicBezTo>
                    <a:pt x="49" y="148"/>
                    <a:pt x="49" y="148"/>
                    <a:pt x="49" y="148"/>
                  </a:cubicBezTo>
                  <a:cubicBezTo>
                    <a:pt x="49" y="173"/>
                    <a:pt x="63" y="185"/>
                    <a:pt x="87" y="185"/>
                  </a:cubicBezTo>
                  <a:cubicBezTo>
                    <a:pt x="122" y="185"/>
                    <a:pt x="146" y="162"/>
                    <a:pt x="150" y="128"/>
                  </a:cubicBezTo>
                  <a:cubicBezTo>
                    <a:pt x="163" y="25"/>
                    <a:pt x="163" y="25"/>
                    <a:pt x="163" y="25"/>
                  </a:cubicBezTo>
                  <a:cubicBezTo>
                    <a:pt x="164" y="12"/>
                    <a:pt x="176" y="0"/>
                    <a:pt x="189" y="0"/>
                  </a:cubicBezTo>
                  <a:cubicBezTo>
                    <a:pt x="201" y="0"/>
                    <a:pt x="210" y="9"/>
                    <a:pt x="210" y="21"/>
                  </a:cubicBezTo>
                  <a:cubicBezTo>
                    <a:pt x="210" y="22"/>
                    <a:pt x="210" y="23"/>
                    <a:pt x="210" y="24"/>
                  </a:cubicBezTo>
                  <a:lnTo>
                    <a:pt x="18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2" name="Freeform 11"/>
            <p:cNvSpPr>
              <a:spLocks noEditPoints="1"/>
            </p:cNvSpPr>
            <p:nvPr userDrawn="1"/>
          </p:nvSpPr>
          <p:spPr bwMode="auto">
            <a:xfrm>
              <a:off x="3399" y="-1599"/>
              <a:ext cx="565" cy="768"/>
            </a:xfrm>
            <a:custGeom>
              <a:avLst/>
              <a:gdLst>
                <a:gd name="T0" fmla="*/ 127 w 239"/>
                <a:gd name="T1" fmla="*/ 230 h 325"/>
                <a:gd name="T2" fmla="*/ 60 w 239"/>
                <a:gd name="T3" fmla="*/ 207 h 325"/>
                <a:gd name="T4" fmla="*/ 49 w 239"/>
                <a:gd name="T5" fmla="*/ 301 h 325"/>
                <a:gd name="T6" fmla="*/ 21 w 239"/>
                <a:gd name="T7" fmla="*/ 325 h 325"/>
                <a:gd name="T8" fmla="*/ 0 w 239"/>
                <a:gd name="T9" fmla="*/ 304 h 325"/>
                <a:gd name="T10" fmla="*/ 0 w 239"/>
                <a:gd name="T11" fmla="*/ 301 h 325"/>
                <a:gd name="T12" fmla="*/ 35 w 239"/>
                <a:gd name="T13" fmla="*/ 24 h 325"/>
                <a:gd name="T14" fmla="*/ 61 w 239"/>
                <a:gd name="T15" fmla="*/ 0 h 325"/>
                <a:gd name="T16" fmla="*/ 83 w 239"/>
                <a:gd name="T17" fmla="*/ 22 h 325"/>
                <a:gd name="T18" fmla="*/ 82 w 239"/>
                <a:gd name="T19" fmla="*/ 32 h 325"/>
                <a:gd name="T20" fmla="*/ 157 w 239"/>
                <a:gd name="T21" fmla="*/ 5 h 325"/>
                <a:gd name="T22" fmla="*/ 239 w 239"/>
                <a:gd name="T23" fmla="*/ 97 h 325"/>
                <a:gd name="T24" fmla="*/ 127 w 239"/>
                <a:gd name="T25" fmla="*/ 230 h 325"/>
                <a:gd name="T26" fmla="*/ 138 w 239"/>
                <a:gd name="T27" fmla="*/ 48 h 325"/>
                <a:gd name="T28" fmla="*/ 68 w 239"/>
                <a:gd name="T29" fmla="*/ 129 h 325"/>
                <a:gd name="T30" fmla="*/ 120 w 239"/>
                <a:gd name="T31" fmla="*/ 187 h 325"/>
                <a:gd name="T32" fmla="*/ 190 w 239"/>
                <a:gd name="T33" fmla="*/ 103 h 325"/>
                <a:gd name="T34" fmla="*/ 138 w 239"/>
                <a:gd name="T35" fmla="*/ 4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5">
                  <a:moveTo>
                    <a:pt x="127" y="230"/>
                  </a:moveTo>
                  <a:cubicBezTo>
                    <a:pt x="101" y="230"/>
                    <a:pt x="80" y="228"/>
                    <a:pt x="60" y="207"/>
                  </a:cubicBezTo>
                  <a:cubicBezTo>
                    <a:pt x="49" y="301"/>
                    <a:pt x="49" y="301"/>
                    <a:pt x="49" y="301"/>
                  </a:cubicBezTo>
                  <a:cubicBezTo>
                    <a:pt x="47" y="314"/>
                    <a:pt x="35" y="325"/>
                    <a:pt x="21" y="325"/>
                  </a:cubicBezTo>
                  <a:cubicBezTo>
                    <a:pt x="10" y="325"/>
                    <a:pt x="0" y="316"/>
                    <a:pt x="0" y="304"/>
                  </a:cubicBezTo>
                  <a:cubicBezTo>
                    <a:pt x="0" y="303"/>
                    <a:pt x="0" y="302"/>
                    <a:pt x="0" y="301"/>
                  </a:cubicBezTo>
                  <a:cubicBezTo>
                    <a:pt x="35" y="24"/>
                    <a:pt x="35" y="24"/>
                    <a:pt x="35" y="24"/>
                  </a:cubicBezTo>
                  <a:cubicBezTo>
                    <a:pt x="36" y="11"/>
                    <a:pt x="48" y="0"/>
                    <a:pt x="61" y="0"/>
                  </a:cubicBezTo>
                  <a:cubicBezTo>
                    <a:pt x="73" y="0"/>
                    <a:pt x="83" y="9"/>
                    <a:pt x="83" y="22"/>
                  </a:cubicBezTo>
                  <a:cubicBezTo>
                    <a:pt x="83" y="25"/>
                    <a:pt x="82" y="28"/>
                    <a:pt x="82" y="32"/>
                  </a:cubicBezTo>
                  <a:cubicBezTo>
                    <a:pt x="103" y="11"/>
                    <a:pt x="128" y="5"/>
                    <a:pt x="157" y="5"/>
                  </a:cubicBezTo>
                  <a:cubicBezTo>
                    <a:pt x="211" y="5"/>
                    <a:pt x="239" y="46"/>
                    <a:pt x="239" y="97"/>
                  </a:cubicBezTo>
                  <a:cubicBezTo>
                    <a:pt x="239" y="160"/>
                    <a:pt x="196" y="230"/>
                    <a:pt x="127" y="230"/>
                  </a:cubicBezTo>
                  <a:close/>
                  <a:moveTo>
                    <a:pt x="138" y="48"/>
                  </a:moveTo>
                  <a:cubicBezTo>
                    <a:pt x="93" y="48"/>
                    <a:pt x="68" y="87"/>
                    <a:pt x="68" y="129"/>
                  </a:cubicBezTo>
                  <a:cubicBezTo>
                    <a:pt x="68" y="163"/>
                    <a:pt x="85" y="187"/>
                    <a:pt x="120" y="187"/>
                  </a:cubicBezTo>
                  <a:cubicBezTo>
                    <a:pt x="167" y="187"/>
                    <a:pt x="190" y="145"/>
                    <a:pt x="190" y="103"/>
                  </a:cubicBezTo>
                  <a:cubicBezTo>
                    <a:pt x="190" y="72"/>
                    <a:pt x="171" y="48"/>
                    <a:pt x="13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3" name="Freeform 12"/>
            <p:cNvSpPr>
              <a:spLocks noEditPoints="1"/>
            </p:cNvSpPr>
            <p:nvPr userDrawn="1"/>
          </p:nvSpPr>
          <p:spPr bwMode="auto">
            <a:xfrm>
              <a:off x="4028" y="-1590"/>
              <a:ext cx="499" cy="537"/>
            </a:xfrm>
            <a:custGeom>
              <a:avLst/>
              <a:gdLst>
                <a:gd name="T0" fmla="*/ 210 w 211"/>
                <a:gd name="T1" fmla="*/ 70 h 227"/>
                <a:gd name="T2" fmla="*/ 194 w 211"/>
                <a:gd name="T3" fmla="*/ 202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4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2"/>
                    <a:pt x="194" y="202"/>
                    <a:pt x="194" y="202"/>
                  </a:cubicBezTo>
                  <a:cubicBezTo>
                    <a:pt x="192" y="216"/>
                    <a:pt x="180" y="227"/>
                    <a:pt x="167" y="227"/>
                  </a:cubicBezTo>
                  <a:cubicBezTo>
                    <a:pt x="155" y="227"/>
                    <a:pt x="146" y="218"/>
                    <a:pt x="146" y="206"/>
                  </a:cubicBezTo>
                  <a:cubicBezTo>
                    <a:pt x="146" y="204"/>
                    <a:pt x="146" y="203"/>
                    <a:pt x="146" y="202"/>
                  </a:cubicBezTo>
                  <a:cubicBezTo>
                    <a:pt x="123"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4"/>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4" name="Freeform 13"/>
            <p:cNvSpPr>
              <a:spLocks/>
            </p:cNvSpPr>
            <p:nvPr userDrawn="1"/>
          </p:nvSpPr>
          <p:spPr bwMode="auto">
            <a:xfrm>
              <a:off x="4572" y="-1599"/>
              <a:ext cx="437" cy="546"/>
            </a:xfrm>
            <a:custGeom>
              <a:avLst/>
              <a:gdLst>
                <a:gd name="T0" fmla="*/ 162 w 185"/>
                <a:gd name="T1" fmla="*/ 55 h 231"/>
                <a:gd name="T2" fmla="*/ 152 w 185"/>
                <a:gd name="T3" fmla="*/ 51 h 231"/>
                <a:gd name="T4" fmla="*/ 106 w 185"/>
                <a:gd name="T5" fmla="*/ 41 h 231"/>
                <a:gd name="T6" fmla="*/ 72 w 185"/>
                <a:gd name="T7" fmla="*/ 65 h 231"/>
                <a:gd name="T8" fmla="*/ 99 w 185"/>
                <a:gd name="T9" fmla="*/ 90 h 231"/>
                <a:gd name="T10" fmla="*/ 172 w 185"/>
                <a:gd name="T11" fmla="*/ 156 h 231"/>
                <a:gd name="T12" fmla="*/ 79 w 185"/>
                <a:gd name="T13" fmla="*/ 231 h 231"/>
                <a:gd name="T14" fmla="*/ 10 w 185"/>
                <a:gd name="T15" fmla="*/ 214 h 231"/>
                <a:gd name="T16" fmla="*/ 0 w 185"/>
                <a:gd name="T17" fmla="*/ 197 h 231"/>
                <a:gd name="T18" fmla="*/ 25 w 185"/>
                <a:gd name="T19" fmla="*/ 173 h 231"/>
                <a:gd name="T20" fmla="*/ 33 w 185"/>
                <a:gd name="T21" fmla="*/ 175 h 231"/>
                <a:gd name="T22" fmla="*/ 84 w 185"/>
                <a:gd name="T23" fmla="*/ 191 h 231"/>
                <a:gd name="T24" fmla="*/ 124 w 185"/>
                <a:gd name="T25" fmla="*/ 165 h 231"/>
                <a:gd name="T26" fmla="*/ 24 w 185"/>
                <a:gd name="T27" fmla="*/ 73 h 231"/>
                <a:gd name="T28" fmla="*/ 110 w 185"/>
                <a:gd name="T29" fmla="*/ 0 h 231"/>
                <a:gd name="T30" fmla="*/ 185 w 185"/>
                <a:gd name="T31" fmla="*/ 30 h 231"/>
                <a:gd name="T32" fmla="*/ 162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2" y="55"/>
                  </a:moveTo>
                  <a:cubicBezTo>
                    <a:pt x="158" y="55"/>
                    <a:pt x="155" y="53"/>
                    <a:pt x="152" y="51"/>
                  </a:cubicBezTo>
                  <a:cubicBezTo>
                    <a:pt x="138" y="44"/>
                    <a:pt x="123" y="41"/>
                    <a:pt x="106" y="41"/>
                  </a:cubicBezTo>
                  <a:cubicBezTo>
                    <a:pt x="90" y="41"/>
                    <a:pt x="72" y="46"/>
                    <a:pt x="72" y="65"/>
                  </a:cubicBezTo>
                  <a:cubicBezTo>
                    <a:pt x="72" y="80"/>
                    <a:pt x="87" y="85"/>
                    <a:pt x="99" y="90"/>
                  </a:cubicBezTo>
                  <a:cubicBezTo>
                    <a:pt x="131" y="102"/>
                    <a:pt x="172" y="114"/>
                    <a:pt x="172" y="156"/>
                  </a:cubicBezTo>
                  <a:cubicBezTo>
                    <a:pt x="172" y="209"/>
                    <a:pt x="127" y="231"/>
                    <a:pt x="79" y="231"/>
                  </a:cubicBezTo>
                  <a:cubicBezTo>
                    <a:pt x="57" y="231"/>
                    <a:pt x="30" y="224"/>
                    <a:pt x="10" y="214"/>
                  </a:cubicBezTo>
                  <a:cubicBezTo>
                    <a:pt x="3" y="210"/>
                    <a:pt x="0" y="204"/>
                    <a:pt x="0" y="197"/>
                  </a:cubicBezTo>
                  <a:cubicBezTo>
                    <a:pt x="0" y="184"/>
                    <a:pt x="13" y="173"/>
                    <a:pt x="25" y="173"/>
                  </a:cubicBezTo>
                  <a:cubicBezTo>
                    <a:pt x="27" y="173"/>
                    <a:pt x="30" y="173"/>
                    <a:pt x="33" y="175"/>
                  </a:cubicBezTo>
                  <a:cubicBezTo>
                    <a:pt x="49" y="183"/>
                    <a:pt x="66" y="191"/>
                    <a:pt x="84" y="191"/>
                  </a:cubicBezTo>
                  <a:cubicBezTo>
                    <a:pt x="102" y="191"/>
                    <a:pt x="124" y="187"/>
                    <a:pt x="124" y="165"/>
                  </a:cubicBezTo>
                  <a:cubicBezTo>
                    <a:pt x="124" y="122"/>
                    <a:pt x="24" y="141"/>
                    <a:pt x="24" y="73"/>
                  </a:cubicBezTo>
                  <a:cubicBezTo>
                    <a:pt x="24" y="26"/>
                    <a:pt x="67" y="0"/>
                    <a:pt x="110" y="0"/>
                  </a:cubicBezTo>
                  <a:cubicBezTo>
                    <a:pt x="127" y="0"/>
                    <a:pt x="185" y="6"/>
                    <a:pt x="185" y="30"/>
                  </a:cubicBezTo>
                  <a:cubicBezTo>
                    <a:pt x="185" y="42"/>
                    <a:pt x="174" y="55"/>
                    <a:pt x="16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5" name="Freeform 14"/>
            <p:cNvSpPr>
              <a:spLocks/>
            </p:cNvSpPr>
            <p:nvPr userDrawn="1"/>
          </p:nvSpPr>
          <p:spPr bwMode="auto">
            <a:xfrm>
              <a:off x="5052" y="-1803"/>
              <a:ext cx="359" cy="740"/>
            </a:xfrm>
            <a:custGeom>
              <a:avLst/>
              <a:gdLst>
                <a:gd name="T0" fmla="*/ 151 w 152"/>
                <a:gd name="T1" fmla="*/ 120 h 313"/>
                <a:gd name="T2" fmla="*/ 127 w 152"/>
                <a:gd name="T3" fmla="*/ 141 h 313"/>
                <a:gd name="T4" fmla="*/ 92 w 152"/>
                <a:gd name="T5" fmla="*/ 141 h 313"/>
                <a:gd name="T6" fmla="*/ 82 w 152"/>
                <a:gd name="T7" fmla="*/ 223 h 313"/>
                <a:gd name="T8" fmla="*/ 81 w 152"/>
                <a:gd name="T9" fmla="*/ 235 h 313"/>
                <a:gd name="T10" fmla="*/ 109 w 152"/>
                <a:gd name="T11" fmla="*/ 270 h 313"/>
                <a:gd name="T12" fmla="*/ 118 w 152"/>
                <a:gd name="T13" fmla="*/ 270 h 313"/>
                <a:gd name="T14" fmla="*/ 137 w 152"/>
                <a:gd name="T15" fmla="*/ 289 h 313"/>
                <a:gd name="T16" fmla="*/ 96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2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2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8" y="270"/>
                    <a:pt x="118" y="270"/>
                    <a:pt x="118" y="270"/>
                  </a:cubicBezTo>
                  <a:cubicBezTo>
                    <a:pt x="128" y="270"/>
                    <a:pt x="137" y="278"/>
                    <a:pt x="137" y="289"/>
                  </a:cubicBezTo>
                  <a:cubicBezTo>
                    <a:pt x="137" y="309"/>
                    <a:pt x="113" y="313"/>
                    <a:pt x="96"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2"/>
                  </a:cubicBezTo>
                  <a:cubicBezTo>
                    <a:pt x="0" y="121"/>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6" name="Freeform 15"/>
            <p:cNvSpPr>
              <a:spLocks/>
            </p:cNvSpPr>
            <p:nvPr userDrawn="1"/>
          </p:nvSpPr>
          <p:spPr bwMode="auto">
            <a:xfrm>
              <a:off x="-441" y="-476"/>
              <a:ext cx="459" cy="884"/>
            </a:xfrm>
            <a:custGeom>
              <a:avLst/>
              <a:gdLst>
                <a:gd name="T0" fmla="*/ 185 w 194"/>
                <a:gd name="T1" fmla="*/ 185 h 374"/>
                <a:gd name="T2" fmla="*/ 113 w 194"/>
                <a:gd name="T3" fmla="*/ 246 h 374"/>
                <a:gd name="T4" fmla="*/ 172 w 194"/>
                <a:gd name="T5" fmla="*/ 336 h 374"/>
                <a:gd name="T6" fmla="*/ 175 w 194"/>
                <a:gd name="T7" fmla="*/ 348 h 374"/>
                <a:gd name="T8" fmla="*/ 151 w 194"/>
                <a:gd name="T9" fmla="*/ 374 h 374"/>
                <a:gd name="T10" fmla="*/ 132 w 194"/>
                <a:gd name="T11" fmla="*/ 363 h 374"/>
                <a:gd name="T12" fmla="*/ 75 w 194"/>
                <a:gd name="T13" fmla="*/ 272 h 374"/>
                <a:gd name="T14" fmla="*/ 56 w 194"/>
                <a:gd name="T15" fmla="*/ 288 h 374"/>
                <a:gd name="T16" fmla="*/ 49 w 194"/>
                <a:gd name="T17" fmla="*/ 349 h 374"/>
                <a:gd name="T18" fmla="*/ 21 w 194"/>
                <a:gd name="T19" fmla="*/ 374 h 374"/>
                <a:gd name="T20" fmla="*/ 0 w 194"/>
                <a:gd name="T21" fmla="*/ 353 h 374"/>
                <a:gd name="T22" fmla="*/ 41 w 194"/>
                <a:gd name="T23" fmla="*/ 24 h 374"/>
                <a:gd name="T24" fmla="*/ 67 w 194"/>
                <a:gd name="T25" fmla="*/ 0 h 374"/>
                <a:gd name="T26" fmla="*/ 89 w 194"/>
                <a:gd name="T27" fmla="*/ 21 h 374"/>
                <a:gd name="T28" fmla="*/ 63 w 194"/>
                <a:gd name="T29" fmla="*/ 230 h 374"/>
                <a:gd name="T30" fmla="*/ 156 w 194"/>
                <a:gd name="T31" fmla="*/ 151 h 374"/>
                <a:gd name="T32" fmla="*/ 171 w 194"/>
                <a:gd name="T33" fmla="*/ 146 h 374"/>
                <a:gd name="T34" fmla="*/ 194 w 194"/>
                <a:gd name="T35" fmla="*/ 168 h 374"/>
                <a:gd name="T36" fmla="*/ 185 w 194"/>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4" h="374">
                  <a:moveTo>
                    <a:pt x="185" y="185"/>
                  </a:moveTo>
                  <a:cubicBezTo>
                    <a:pt x="113" y="246"/>
                    <a:pt x="113" y="246"/>
                    <a:pt x="113" y="246"/>
                  </a:cubicBezTo>
                  <a:cubicBezTo>
                    <a:pt x="172" y="336"/>
                    <a:pt x="172" y="336"/>
                    <a:pt x="172" y="336"/>
                  </a:cubicBezTo>
                  <a:cubicBezTo>
                    <a:pt x="174" y="340"/>
                    <a:pt x="175" y="344"/>
                    <a:pt x="175" y="348"/>
                  </a:cubicBezTo>
                  <a:cubicBezTo>
                    <a:pt x="175" y="364"/>
                    <a:pt x="167" y="374"/>
                    <a:pt x="151" y="374"/>
                  </a:cubicBezTo>
                  <a:cubicBezTo>
                    <a:pt x="144" y="374"/>
                    <a:pt x="136" y="370"/>
                    <a:pt x="132" y="363"/>
                  </a:cubicBezTo>
                  <a:cubicBezTo>
                    <a:pt x="75" y="272"/>
                    <a:pt x="75" y="272"/>
                    <a:pt x="75" y="272"/>
                  </a:cubicBezTo>
                  <a:cubicBezTo>
                    <a:pt x="56" y="288"/>
                    <a:pt x="56" y="288"/>
                    <a:pt x="56" y="288"/>
                  </a:cubicBezTo>
                  <a:cubicBezTo>
                    <a:pt x="49" y="349"/>
                    <a:pt x="49" y="349"/>
                    <a:pt x="49" y="349"/>
                  </a:cubicBezTo>
                  <a:cubicBezTo>
                    <a:pt x="47" y="362"/>
                    <a:pt x="35" y="374"/>
                    <a:pt x="21" y="374"/>
                  </a:cubicBezTo>
                  <a:cubicBezTo>
                    <a:pt x="10" y="374"/>
                    <a:pt x="0" y="365"/>
                    <a:pt x="0" y="353"/>
                  </a:cubicBezTo>
                  <a:cubicBezTo>
                    <a:pt x="0" y="352"/>
                    <a:pt x="0" y="351"/>
                    <a:pt x="41" y="24"/>
                  </a:cubicBezTo>
                  <a:cubicBezTo>
                    <a:pt x="42" y="12"/>
                    <a:pt x="54" y="0"/>
                    <a:pt x="67" y="0"/>
                  </a:cubicBezTo>
                  <a:cubicBezTo>
                    <a:pt x="79" y="0"/>
                    <a:pt x="89" y="10"/>
                    <a:pt x="89" y="21"/>
                  </a:cubicBezTo>
                  <a:cubicBezTo>
                    <a:pt x="89" y="22"/>
                    <a:pt x="88" y="23"/>
                    <a:pt x="63" y="230"/>
                  </a:cubicBezTo>
                  <a:cubicBezTo>
                    <a:pt x="156" y="151"/>
                    <a:pt x="156" y="151"/>
                    <a:pt x="156" y="151"/>
                  </a:cubicBezTo>
                  <a:cubicBezTo>
                    <a:pt x="161" y="148"/>
                    <a:pt x="166" y="146"/>
                    <a:pt x="171" y="146"/>
                  </a:cubicBezTo>
                  <a:cubicBezTo>
                    <a:pt x="183" y="146"/>
                    <a:pt x="194" y="156"/>
                    <a:pt x="194" y="168"/>
                  </a:cubicBezTo>
                  <a:cubicBezTo>
                    <a:pt x="194"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7" name="Freeform 16"/>
            <p:cNvSpPr>
              <a:spLocks/>
            </p:cNvSpPr>
            <p:nvPr userDrawn="1"/>
          </p:nvSpPr>
          <p:spPr bwMode="auto">
            <a:xfrm>
              <a:off x="53" y="-138"/>
              <a:ext cx="499" cy="546"/>
            </a:xfrm>
            <a:custGeom>
              <a:avLst/>
              <a:gdLst>
                <a:gd name="T0" fmla="*/ 188 w 211"/>
                <a:gd name="T1" fmla="*/ 209 h 231"/>
                <a:gd name="T2" fmla="*/ 164 w 211"/>
                <a:gd name="T3" fmla="*/ 231 h 231"/>
                <a:gd name="T4" fmla="*/ 143 w 211"/>
                <a:gd name="T5" fmla="*/ 211 h 231"/>
                <a:gd name="T6" fmla="*/ 145 w 211"/>
                <a:gd name="T7" fmla="*/ 197 h 231"/>
                <a:gd name="T8" fmla="*/ 72 w 211"/>
                <a:gd name="T9" fmla="*/ 229 h 231"/>
                <a:gd name="T10" fmla="*/ 0 w 211"/>
                <a:gd name="T11" fmla="*/ 164 h 231"/>
                <a:gd name="T12" fmla="*/ 16 w 211"/>
                <a:gd name="T13" fmla="*/ 24 h 231"/>
                <a:gd name="T14" fmla="*/ 44 w 211"/>
                <a:gd name="T15" fmla="*/ 0 h 231"/>
                <a:gd name="T16" fmla="*/ 65 w 211"/>
                <a:gd name="T17" fmla="*/ 22 h 231"/>
                <a:gd name="T18" fmla="*/ 65 w 211"/>
                <a:gd name="T19" fmla="*/ 25 h 231"/>
                <a:gd name="T20" fmla="*/ 50 w 211"/>
                <a:gd name="T21" fmla="*/ 148 h 231"/>
                <a:gd name="T22" fmla="*/ 88 w 211"/>
                <a:gd name="T23" fmla="*/ 185 h 231"/>
                <a:gd name="T24" fmla="*/ 151 w 211"/>
                <a:gd name="T25" fmla="*/ 128 h 231"/>
                <a:gd name="T26" fmla="*/ 163 w 211"/>
                <a:gd name="T27" fmla="*/ 25 h 231"/>
                <a:gd name="T28" fmla="*/ 190 w 211"/>
                <a:gd name="T29" fmla="*/ 0 h 231"/>
                <a:gd name="T30" fmla="*/ 211 w 211"/>
                <a:gd name="T31" fmla="*/ 21 h 231"/>
                <a:gd name="T32" fmla="*/ 211 w 211"/>
                <a:gd name="T33" fmla="*/ 24 h 231"/>
                <a:gd name="T34" fmla="*/ 188 w 211"/>
                <a:gd name="T35" fmla="*/ 20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231">
                  <a:moveTo>
                    <a:pt x="188" y="209"/>
                  </a:moveTo>
                  <a:cubicBezTo>
                    <a:pt x="187" y="220"/>
                    <a:pt x="176" y="231"/>
                    <a:pt x="164" y="231"/>
                  </a:cubicBezTo>
                  <a:cubicBezTo>
                    <a:pt x="152" y="231"/>
                    <a:pt x="143" y="222"/>
                    <a:pt x="143" y="211"/>
                  </a:cubicBezTo>
                  <a:cubicBezTo>
                    <a:pt x="143" y="206"/>
                    <a:pt x="145" y="202"/>
                    <a:pt x="145" y="197"/>
                  </a:cubicBezTo>
                  <a:cubicBezTo>
                    <a:pt x="124" y="218"/>
                    <a:pt x="101" y="229"/>
                    <a:pt x="72" y="229"/>
                  </a:cubicBezTo>
                  <a:cubicBezTo>
                    <a:pt x="30" y="229"/>
                    <a:pt x="0" y="207"/>
                    <a:pt x="0" y="164"/>
                  </a:cubicBezTo>
                  <a:cubicBezTo>
                    <a:pt x="0" y="160"/>
                    <a:pt x="1" y="156"/>
                    <a:pt x="16" y="24"/>
                  </a:cubicBezTo>
                  <a:cubicBezTo>
                    <a:pt x="18" y="11"/>
                    <a:pt x="30" y="0"/>
                    <a:pt x="44" y="0"/>
                  </a:cubicBezTo>
                  <a:cubicBezTo>
                    <a:pt x="55" y="0"/>
                    <a:pt x="65" y="9"/>
                    <a:pt x="65" y="22"/>
                  </a:cubicBezTo>
                  <a:cubicBezTo>
                    <a:pt x="65" y="23"/>
                    <a:pt x="65" y="24"/>
                    <a:pt x="65" y="25"/>
                  </a:cubicBezTo>
                  <a:cubicBezTo>
                    <a:pt x="50" y="148"/>
                    <a:pt x="50" y="148"/>
                    <a:pt x="50" y="148"/>
                  </a:cubicBezTo>
                  <a:cubicBezTo>
                    <a:pt x="50" y="174"/>
                    <a:pt x="63" y="185"/>
                    <a:pt x="88" y="185"/>
                  </a:cubicBezTo>
                  <a:cubicBezTo>
                    <a:pt x="123" y="185"/>
                    <a:pt x="146" y="162"/>
                    <a:pt x="151" y="128"/>
                  </a:cubicBezTo>
                  <a:cubicBezTo>
                    <a:pt x="163" y="25"/>
                    <a:pt x="163" y="25"/>
                    <a:pt x="163" y="25"/>
                  </a:cubicBezTo>
                  <a:cubicBezTo>
                    <a:pt x="165" y="12"/>
                    <a:pt x="177" y="0"/>
                    <a:pt x="190" y="0"/>
                  </a:cubicBezTo>
                  <a:cubicBezTo>
                    <a:pt x="202" y="0"/>
                    <a:pt x="211" y="9"/>
                    <a:pt x="211" y="21"/>
                  </a:cubicBezTo>
                  <a:cubicBezTo>
                    <a:pt x="211" y="22"/>
                    <a:pt x="211" y="23"/>
                    <a:pt x="211" y="24"/>
                  </a:cubicBezTo>
                  <a:lnTo>
                    <a:pt x="18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8" name="Freeform 17"/>
            <p:cNvSpPr>
              <a:spLocks/>
            </p:cNvSpPr>
            <p:nvPr userDrawn="1"/>
          </p:nvSpPr>
          <p:spPr bwMode="auto">
            <a:xfrm>
              <a:off x="640" y="-131"/>
              <a:ext cx="499" cy="539"/>
            </a:xfrm>
            <a:custGeom>
              <a:avLst/>
              <a:gdLst>
                <a:gd name="T0" fmla="*/ 210 w 211"/>
                <a:gd name="T1" fmla="*/ 77 h 228"/>
                <a:gd name="T2" fmla="*/ 195 w 211"/>
                <a:gd name="T3" fmla="*/ 203 h 228"/>
                <a:gd name="T4" fmla="*/ 168 w 211"/>
                <a:gd name="T5" fmla="*/ 228 h 228"/>
                <a:gd name="T6" fmla="*/ 146 w 211"/>
                <a:gd name="T7" fmla="*/ 206 h 228"/>
                <a:gd name="T8" fmla="*/ 146 w 211"/>
                <a:gd name="T9" fmla="*/ 203 h 228"/>
                <a:gd name="T10" fmla="*/ 160 w 211"/>
                <a:gd name="T11" fmla="*/ 91 h 228"/>
                <a:gd name="T12" fmla="*/ 161 w 211"/>
                <a:gd name="T13" fmla="*/ 81 h 228"/>
                <a:gd name="T14" fmla="*/ 123 w 211"/>
                <a:gd name="T15" fmla="*/ 44 h 228"/>
                <a:gd name="T16" fmla="*/ 62 w 211"/>
                <a:gd name="T17" fmla="*/ 95 h 228"/>
                <a:gd name="T18" fmla="*/ 49 w 211"/>
                <a:gd name="T19" fmla="*/ 204 h 228"/>
                <a:gd name="T20" fmla="*/ 21 w 211"/>
                <a:gd name="T21" fmla="*/ 228 h 228"/>
                <a:gd name="T22" fmla="*/ 0 w 211"/>
                <a:gd name="T23" fmla="*/ 207 h 228"/>
                <a:gd name="T24" fmla="*/ 0 w 211"/>
                <a:gd name="T25" fmla="*/ 204 h 228"/>
                <a:gd name="T26" fmla="*/ 22 w 211"/>
                <a:gd name="T27" fmla="*/ 24 h 228"/>
                <a:gd name="T28" fmla="*/ 49 w 211"/>
                <a:gd name="T29" fmla="*/ 0 h 228"/>
                <a:gd name="T30" fmla="*/ 71 w 211"/>
                <a:gd name="T31" fmla="*/ 21 h 228"/>
                <a:gd name="T32" fmla="*/ 70 w 211"/>
                <a:gd name="T33" fmla="*/ 29 h 228"/>
                <a:gd name="T34" fmla="*/ 143 w 211"/>
                <a:gd name="T35" fmla="*/ 0 h 228"/>
                <a:gd name="T36" fmla="*/ 211 w 211"/>
                <a:gd name="T37" fmla="*/ 62 h 228"/>
                <a:gd name="T38" fmla="*/ 210 w 211"/>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28">
                  <a:moveTo>
                    <a:pt x="210" y="77"/>
                  </a:moveTo>
                  <a:cubicBezTo>
                    <a:pt x="195" y="203"/>
                    <a:pt x="195" y="203"/>
                    <a:pt x="195" y="203"/>
                  </a:cubicBezTo>
                  <a:cubicBezTo>
                    <a:pt x="193" y="216"/>
                    <a:pt x="181" y="228"/>
                    <a:pt x="168" y="228"/>
                  </a:cubicBezTo>
                  <a:cubicBezTo>
                    <a:pt x="156" y="228"/>
                    <a:pt x="146" y="218"/>
                    <a:pt x="146" y="206"/>
                  </a:cubicBezTo>
                  <a:cubicBezTo>
                    <a:pt x="146" y="205"/>
                    <a:pt x="146" y="204"/>
                    <a:pt x="146" y="203"/>
                  </a:cubicBezTo>
                  <a:cubicBezTo>
                    <a:pt x="160" y="91"/>
                    <a:pt x="160" y="91"/>
                    <a:pt x="160" y="91"/>
                  </a:cubicBezTo>
                  <a:cubicBezTo>
                    <a:pt x="161" y="88"/>
                    <a:pt x="161" y="85"/>
                    <a:pt x="161" y="81"/>
                  </a:cubicBezTo>
                  <a:cubicBezTo>
                    <a:pt x="161" y="56"/>
                    <a:pt x="146" y="44"/>
                    <a:pt x="123" y="44"/>
                  </a:cubicBezTo>
                  <a:cubicBezTo>
                    <a:pt x="90" y="44"/>
                    <a:pt x="66" y="62"/>
                    <a:pt x="62" y="95"/>
                  </a:cubicBezTo>
                  <a:cubicBezTo>
                    <a:pt x="49" y="204"/>
                    <a:pt x="49" y="204"/>
                    <a:pt x="49" y="204"/>
                  </a:cubicBezTo>
                  <a:cubicBezTo>
                    <a:pt x="47" y="216"/>
                    <a:pt x="35" y="228"/>
                    <a:pt x="21" y="228"/>
                  </a:cubicBezTo>
                  <a:cubicBezTo>
                    <a:pt x="10" y="228"/>
                    <a:pt x="0" y="218"/>
                    <a:pt x="0" y="207"/>
                  </a:cubicBezTo>
                  <a:cubicBezTo>
                    <a:pt x="0" y="206"/>
                    <a:pt x="0" y="205"/>
                    <a:pt x="0" y="204"/>
                  </a:cubicBezTo>
                  <a:cubicBezTo>
                    <a:pt x="22" y="24"/>
                    <a:pt x="22" y="24"/>
                    <a:pt x="22" y="24"/>
                  </a:cubicBezTo>
                  <a:cubicBezTo>
                    <a:pt x="24" y="11"/>
                    <a:pt x="36" y="0"/>
                    <a:pt x="49" y="0"/>
                  </a:cubicBezTo>
                  <a:cubicBezTo>
                    <a:pt x="61" y="0"/>
                    <a:pt x="71" y="9"/>
                    <a:pt x="71" y="21"/>
                  </a:cubicBezTo>
                  <a:cubicBezTo>
                    <a:pt x="71" y="24"/>
                    <a:pt x="71" y="26"/>
                    <a:pt x="70" y="29"/>
                  </a:cubicBezTo>
                  <a:cubicBezTo>
                    <a:pt x="88" y="10"/>
                    <a:pt x="118" y="0"/>
                    <a:pt x="143" y="0"/>
                  </a:cubicBezTo>
                  <a:cubicBezTo>
                    <a:pt x="183" y="0"/>
                    <a:pt x="211" y="20"/>
                    <a:pt x="211" y="62"/>
                  </a:cubicBezTo>
                  <a:cubicBezTo>
                    <a:pt x="211" y="67"/>
                    <a:pt x="211"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9" name="Freeform 18"/>
            <p:cNvSpPr>
              <a:spLocks/>
            </p:cNvSpPr>
            <p:nvPr userDrawn="1"/>
          </p:nvSpPr>
          <p:spPr bwMode="auto">
            <a:xfrm>
              <a:off x="1181" y="-138"/>
              <a:ext cx="438" cy="546"/>
            </a:xfrm>
            <a:custGeom>
              <a:avLst/>
              <a:gdLst>
                <a:gd name="T0" fmla="*/ 163 w 185"/>
                <a:gd name="T1" fmla="*/ 55 h 231"/>
                <a:gd name="T2" fmla="*/ 153 w 185"/>
                <a:gd name="T3" fmla="*/ 51 h 231"/>
                <a:gd name="T4" fmla="*/ 107 w 185"/>
                <a:gd name="T5" fmla="*/ 41 h 231"/>
                <a:gd name="T6" fmla="*/ 72 w 185"/>
                <a:gd name="T7" fmla="*/ 65 h 231"/>
                <a:gd name="T8" fmla="*/ 100 w 185"/>
                <a:gd name="T9" fmla="*/ 90 h 231"/>
                <a:gd name="T10" fmla="*/ 172 w 185"/>
                <a:gd name="T11" fmla="*/ 156 h 231"/>
                <a:gd name="T12" fmla="*/ 80 w 185"/>
                <a:gd name="T13" fmla="*/ 231 h 231"/>
                <a:gd name="T14" fmla="*/ 11 w 185"/>
                <a:gd name="T15" fmla="*/ 214 h 231"/>
                <a:gd name="T16" fmla="*/ 0 w 185"/>
                <a:gd name="T17" fmla="*/ 197 h 231"/>
                <a:gd name="T18" fmla="*/ 26 w 185"/>
                <a:gd name="T19" fmla="*/ 173 h 231"/>
                <a:gd name="T20" fmla="*/ 33 w 185"/>
                <a:gd name="T21" fmla="*/ 175 h 231"/>
                <a:gd name="T22" fmla="*/ 85 w 185"/>
                <a:gd name="T23" fmla="*/ 191 h 231"/>
                <a:gd name="T24" fmla="*/ 124 w 185"/>
                <a:gd name="T25" fmla="*/ 165 h 231"/>
                <a:gd name="T26" fmla="*/ 25 w 185"/>
                <a:gd name="T27" fmla="*/ 73 h 231"/>
                <a:gd name="T28" fmla="*/ 111 w 185"/>
                <a:gd name="T29" fmla="*/ 0 h 231"/>
                <a:gd name="T30" fmla="*/ 185 w 185"/>
                <a:gd name="T31" fmla="*/ 30 h 231"/>
                <a:gd name="T32" fmla="*/ 163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3" y="55"/>
                  </a:moveTo>
                  <a:cubicBezTo>
                    <a:pt x="159" y="55"/>
                    <a:pt x="156" y="54"/>
                    <a:pt x="153" y="51"/>
                  </a:cubicBezTo>
                  <a:cubicBezTo>
                    <a:pt x="138" y="44"/>
                    <a:pt x="123" y="41"/>
                    <a:pt x="107" y="41"/>
                  </a:cubicBezTo>
                  <a:cubicBezTo>
                    <a:pt x="90" y="41"/>
                    <a:pt x="72" y="46"/>
                    <a:pt x="72" y="65"/>
                  </a:cubicBezTo>
                  <a:cubicBezTo>
                    <a:pt x="72" y="80"/>
                    <a:pt x="87" y="85"/>
                    <a:pt x="100" y="90"/>
                  </a:cubicBezTo>
                  <a:cubicBezTo>
                    <a:pt x="132" y="102"/>
                    <a:pt x="172" y="114"/>
                    <a:pt x="172" y="156"/>
                  </a:cubicBezTo>
                  <a:cubicBezTo>
                    <a:pt x="172" y="209"/>
                    <a:pt x="128" y="231"/>
                    <a:pt x="80" y="231"/>
                  </a:cubicBezTo>
                  <a:cubicBezTo>
                    <a:pt x="58" y="231"/>
                    <a:pt x="30" y="224"/>
                    <a:pt x="11" y="214"/>
                  </a:cubicBezTo>
                  <a:cubicBezTo>
                    <a:pt x="4" y="210"/>
                    <a:pt x="0" y="204"/>
                    <a:pt x="0" y="197"/>
                  </a:cubicBezTo>
                  <a:cubicBezTo>
                    <a:pt x="0" y="184"/>
                    <a:pt x="13" y="173"/>
                    <a:pt x="26" y="173"/>
                  </a:cubicBezTo>
                  <a:cubicBezTo>
                    <a:pt x="28" y="173"/>
                    <a:pt x="30" y="174"/>
                    <a:pt x="33" y="175"/>
                  </a:cubicBezTo>
                  <a:cubicBezTo>
                    <a:pt x="49" y="183"/>
                    <a:pt x="66" y="191"/>
                    <a:pt x="85" y="191"/>
                  </a:cubicBezTo>
                  <a:cubicBezTo>
                    <a:pt x="102" y="191"/>
                    <a:pt x="124" y="187"/>
                    <a:pt x="124" y="165"/>
                  </a:cubicBezTo>
                  <a:cubicBezTo>
                    <a:pt x="124" y="122"/>
                    <a:pt x="25" y="141"/>
                    <a:pt x="25" y="73"/>
                  </a:cubicBezTo>
                  <a:cubicBezTo>
                    <a:pt x="25" y="26"/>
                    <a:pt x="68" y="0"/>
                    <a:pt x="111" y="0"/>
                  </a:cubicBezTo>
                  <a:cubicBezTo>
                    <a:pt x="128" y="0"/>
                    <a:pt x="185" y="6"/>
                    <a:pt x="185" y="30"/>
                  </a:cubicBezTo>
                  <a:cubicBezTo>
                    <a:pt x="185" y="42"/>
                    <a:pt x="175" y="55"/>
                    <a:pt x="163"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0" name="Freeform 19"/>
            <p:cNvSpPr>
              <a:spLocks/>
            </p:cNvSpPr>
            <p:nvPr userDrawn="1"/>
          </p:nvSpPr>
          <p:spPr bwMode="auto">
            <a:xfrm>
              <a:off x="1685" y="-476"/>
              <a:ext cx="456" cy="884"/>
            </a:xfrm>
            <a:custGeom>
              <a:avLst/>
              <a:gdLst>
                <a:gd name="T0" fmla="*/ 185 w 193"/>
                <a:gd name="T1" fmla="*/ 185 h 374"/>
                <a:gd name="T2" fmla="*/ 113 w 193"/>
                <a:gd name="T3" fmla="*/ 246 h 374"/>
                <a:gd name="T4" fmla="*/ 172 w 193"/>
                <a:gd name="T5" fmla="*/ 336 h 374"/>
                <a:gd name="T6" fmla="*/ 175 w 193"/>
                <a:gd name="T7" fmla="*/ 348 h 374"/>
                <a:gd name="T8" fmla="*/ 151 w 193"/>
                <a:gd name="T9" fmla="*/ 374 h 374"/>
                <a:gd name="T10" fmla="*/ 131 w 193"/>
                <a:gd name="T11" fmla="*/ 363 h 374"/>
                <a:gd name="T12" fmla="*/ 75 w 193"/>
                <a:gd name="T13" fmla="*/ 272 h 374"/>
                <a:gd name="T14" fmla="*/ 56 w 193"/>
                <a:gd name="T15" fmla="*/ 288 h 374"/>
                <a:gd name="T16" fmla="*/ 48 w 193"/>
                <a:gd name="T17" fmla="*/ 349 h 374"/>
                <a:gd name="T18" fmla="*/ 21 w 193"/>
                <a:gd name="T19" fmla="*/ 374 h 374"/>
                <a:gd name="T20" fmla="*/ 0 w 193"/>
                <a:gd name="T21" fmla="*/ 353 h 374"/>
                <a:gd name="T22" fmla="*/ 40 w 193"/>
                <a:gd name="T23" fmla="*/ 24 h 374"/>
                <a:gd name="T24" fmla="*/ 67 w 193"/>
                <a:gd name="T25" fmla="*/ 0 h 374"/>
                <a:gd name="T26" fmla="*/ 89 w 193"/>
                <a:gd name="T27" fmla="*/ 21 h 374"/>
                <a:gd name="T28" fmla="*/ 63 w 193"/>
                <a:gd name="T29" fmla="*/ 230 h 374"/>
                <a:gd name="T30" fmla="*/ 156 w 193"/>
                <a:gd name="T31" fmla="*/ 151 h 374"/>
                <a:gd name="T32" fmla="*/ 171 w 193"/>
                <a:gd name="T33" fmla="*/ 146 h 374"/>
                <a:gd name="T34" fmla="*/ 193 w 193"/>
                <a:gd name="T35" fmla="*/ 168 h 374"/>
                <a:gd name="T36" fmla="*/ 185 w 193"/>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3" h="374">
                  <a:moveTo>
                    <a:pt x="185" y="185"/>
                  </a:moveTo>
                  <a:cubicBezTo>
                    <a:pt x="113" y="246"/>
                    <a:pt x="113" y="246"/>
                    <a:pt x="113" y="246"/>
                  </a:cubicBezTo>
                  <a:cubicBezTo>
                    <a:pt x="172" y="336"/>
                    <a:pt x="172" y="336"/>
                    <a:pt x="172" y="336"/>
                  </a:cubicBezTo>
                  <a:cubicBezTo>
                    <a:pt x="174" y="340"/>
                    <a:pt x="175" y="344"/>
                    <a:pt x="175" y="348"/>
                  </a:cubicBezTo>
                  <a:cubicBezTo>
                    <a:pt x="175" y="364"/>
                    <a:pt x="166" y="374"/>
                    <a:pt x="151" y="374"/>
                  </a:cubicBezTo>
                  <a:cubicBezTo>
                    <a:pt x="143" y="374"/>
                    <a:pt x="136" y="370"/>
                    <a:pt x="131" y="363"/>
                  </a:cubicBezTo>
                  <a:cubicBezTo>
                    <a:pt x="75" y="272"/>
                    <a:pt x="75" y="272"/>
                    <a:pt x="75" y="272"/>
                  </a:cubicBezTo>
                  <a:cubicBezTo>
                    <a:pt x="56" y="288"/>
                    <a:pt x="56" y="288"/>
                    <a:pt x="56" y="288"/>
                  </a:cubicBezTo>
                  <a:cubicBezTo>
                    <a:pt x="48" y="349"/>
                    <a:pt x="48" y="349"/>
                    <a:pt x="48" y="349"/>
                  </a:cubicBezTo>
                  <a:cubicBezTo>
                    <a:pt x="47" y="362"/>
                    <a:pt x="35" y="374"/>
                    <a:pt x="21" y="374"/>
                  </a:cubicBezTo>
                  <a:cubicBezTo>
                    <a:pt x="9" y="374"/>
                    <a:pt x="0" y="365"/>
                    <a:pt x="0" y="353"/>
                  </a:cubicBezTo>
                  <a:cubicBezTo>
                    <a:pt x="0" y="352"/>
                    <a:pt x="0" y="351"/>
                    <a:pt x="40" y="24"/>
                  </a:cubicBezTo>
                  <a:cubicBezTo>
                    <a:pt x="42" y="12"/>
                    <a:pt x="54" y="0"/>
                    <a:pt x="67" y="0"/>
                  </a:cubicBezTo>
                  <a:cubicBezTo>
                    <a:pt x="79" y="0"/>
                    <a:pt x="89" y="10"/>
                    <a:pt x="89" y="21"/>
                  </a:cubicBezTo>
                  <a:cubicBezTo>
                    <a:pt x="89" y="22"/>
                    <a:pt x="88" y="23"/>
                    <a:pt x="63" y="230"/>
                  </a:cubicBezTo>
                  <a:cubicBezTo>
                    <a:pt x="156" y="151"/>
                    <a:pt x="156" y="151"/>
                    <a:pt x="156" y="151"/>
                  </a:cubicBezTo>
                  <a:cubicBezTo>
                    <a:pt x="160" y="148"/>
                    <a:pt x="166" y="146"/>
                    <a:pt x="171" y="146"/>
                  </a:cubicBezTo>
                  <a:cubicBezTo>
                    <a:pt x="182" y="146"/>
                    <a:pt x="193" y="156"/>
                    <a:pt x="193" y="168"/>
                  </a:cubicBezTo>
                  <a:cubicBezTo>
                    <a:pt x="193"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1" name="Freeform 20"/>
            <p:cNvSpPr>
              <a:spLocks noEditPoints="1"/>
            </p:cNvSpPr>
            <p:nvPr userDrawn="1"/>
          </p:nvSpPr>
          <p:spPr bwMode="auto">
            <a:xfrm>
              <a:off x="2158" y="-129"/>
              <a:ext cx="499" cy="537"/>
            </a:xfrm>
            <a:custGeom>
              <a:avLst/>
              <a:gdLst>
                <a:gd name="T0" fmla="*/ 210 w 211"/>
                <a:gd name="T1" fmla="*/ 70 h 227"/>
                <a:gd name="T2" fmla="*/ 193 w 211"/>
                <a:gd name="T3" fmla="*/ 202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4 h 227"/>
                <a:gd name="T30" fmla="*/ 129 w 211"/>
                <a:gd name="T31" fmla="*/ 0 h 227"/>
                <a:gd name="T32" fmla="*/ 211 w 211"/>
                <a:gd name="T33" fmla="*/ 59 h 227"/>
                <a:gd name="T34" fmla="*/ 210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2"/>
                    <a:pt x="193" y="202"/>
                    <a:pt x="193" y="202"/>
                  </a:cubicBezTo>
                  <a:cubicBezTo>
                    <a:pt x="191" y="216"/>
                    <a:pt x="180" y="227"/>
                    <a:pt x="166" y="227"/>
                  </a:cubicBezTo>
                  <a:cubicBezTo>
                    <a:pt x="154" y="227"/>
                    <a:pt x="145" y="218"/>
                    <a:pt x="145" y="206"/>
                  </a:cubicBezTo>
                  <a:cubicBezTo>
                    <a:pt x="145" y="204"/>
                    <a:pt x="145" y="203"/>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6" y="56"/>
                    <a:pt x="52" y="56"/>
                  </a:cubicBezTo>
                  <a:cubicBezTo>
                    <a:pt x="42" y="56"/>
                    <a:pt x="33" y="47"/>
                    <a:pt x="33" y="37"/>
                  </a:cubicBezTo>
                  <a:cubicBezTo>
                    <a:pt x="33" y="26"/>
                    <a:pt x="40" y="19"/>
                    <a:pt x="48" y="14"/>
                  </a:cubicBezTo>
                  <a:cubicBezTo>
                    <a:pt x="73" y="4"/>
                    <a:pt x="102" y="0"/>
                    <a:pt x="129" y="0"/>
                  </a:cubicBezTo>
                  <a:cubicBezTo>
                    <a:pt x="169" y="0"/>
                    <a:pt x="211" y="11"/>
                    <a:pt x="211" y="59"/>
                  </a:cubicBezTo>
                  <a:cubicBezTo>
                    <a:pt x="211" y="62"/>
                    <a:pt x="210" y="66"/>
                    <a:pt x="210"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2" name="Freeform 21"/>
            <p:cNvSpPr>
              <a:spLocks noEditPoints="1"/>
            </p:cNvSpPr>
            <p:nvPr userDrawn="1"/>
          </p:nvSpPr>
          <p:spPr bwMode="auto">
            <a:xfrm>
              <a:off x="2720" y="-138"/>
              <a:ext cx="566" cy="768"/>
            </a:xfrm>
            <a:custGeom>
              <a:avLst/>
              <a:gdLst>
                <a:gd name="T0" fmla="*/ 128 w 239"/>
                <a:gd name="T1" fmla="*/ 230 h 325"/>
                <a:gd name="T2" fmla="*/ 60 w 239"/>
                <a:gd name="T3" fmla="*/ 207 h 325"/>
                <a:gd name="T4" fmla="*/ 49 w 239"/>
                <a:gd name="T5" fmla="*/ 301 h 325"/>
                <a:gd name="T6" fmla="*/ 21 w 239"/>
                <a:gd name="T7" fmla="*/ 325 h 325"/>
                <a:gd name="T8" fmla="*/ 0 w 239"/>
                <a:gd name="T9" fmla="*/ 304 h 325"/>
                <a:gd name="T10" fmla="*/ 0 w 239"/>
                <a:gd name="T11" fmla="*/ 301 h 325"/>
                <a:gd name="T12" fmla="*/ 35 w 239"/>
                <a:gd name="T13" fmla="*/ 24 h 325"/>
                <a:gd name="T14" fmla="*/ 61 w 239"/>
                <a:gd name="T15" fmla="*/ 0 h 325"/>
                <a:gd name="T16" fmla="*/ 83 w 239"/>
                <a:gd name="T17" fmla="*/ 22 h 325"/>
                <a:gd name="T18" fmla="*/ 82 w 239"/>
                <a:gd name="T19" fmla="*/ 32 h 325"/>
                <a:gd name="T20" fmla="*/ 157 w 239"/>
                <a:gd name="T21" fmla="*/ 5 h 325"/>
                <a:gd name="T22" fmla="*/ 239 w 239"/>
                <a:gd name="T23" fmla="*/ 97 h 325"/>
                <a:gd name="T24" fmla="*/ 128 w 239"/>
                <a:gd name="T25" fmla="*/ 230 h 325"/>
                <a:gd name="T26" fmla="*/ 138 w 239"/>
                <a:gd name="T27" fmla="*/ 48 h 325"/>
                <a:gd name="T28" fmla="*/ 68 w 239"/>
                <a:gd name="T29" fmla="*/ 129 h 325"/>
                <a:gd name="T30" fmla="*/ 120 w 239"/>
                <a:gd name="T31" fmla="*/ 187 h 325"/>
                <a:gd name="T32" fmla="*/ 190 w 239"/>
                <a:gd name="T33" fmla="*/ 103 h 325"/>
                <a:gd name="T34" fmla="*/ 138 w 239"/>
                <a:gd name="T35" fmla="*/ 4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5">
                  <a:moveTo>
                    <a:pt x="128" y="230"/>
                  </a:moveTo>
                  <a:cubicBezTo>
                    <a:pt x="101" y="230"/>
                    <a:pt x="80" y="228"/>
                    <a:pt x="60" y="207"/>
                  </a:cubicBezTo>
                  <a:cubicBezTo>
                    <a:pt x="49" y="301"/>
                    <a:pt x="49" y="301"/>
                    <a:pt x="49" y="301"/>
                  </a:cubicBezTo>
                  <a:cubicBezTo>
                    <a:pt x="47" y="314"/>
                    <a:pt x="35" y="325"/>
                    <a:pt x="21" y="325"/>
                  </a:cubicBezTo>
                  <a:cubicBezTo>
                    <a:pt x="10" y="325"/>
                    <a:pt x="0" y="316"/>
                    <a:pt x="0" y="304"/>
                  </a:cubicBezTo>
                  <a:cubicBezTo>
                    <a:pt x="0" y="303"/>
                    <a:pt x="0" y="302"/>
                    <a:pt x="0" y="301"/>
                  </a:cubicBezTo>
                  <a:cubicBezTo>
                    <a:pt x="35" y="24"/>
                    <a:pt x="35" y="24"/>
                    <a:pt x="35" y="24"/>
                  </a:cubicBezTo>
                  <a:cubicBezTo>
                    <a:pt x="36" y="11"/>
                    <a:pt x="48" y="0"/>
                    <a:pt x="61" y="0"/>
                  </a:cubicBezTo>
                  <a:cubicBezTo>
                    <a:pt x="73" y="0"/>
                    <a:pt x="83" y="9"/>
                    <a:pt x="83" y="22"/>
                  </a:cubicBezTo>
                  <a:cubicBezTo>
                    <a:pt x="83" y="25"/>
                    <a:pt x="82" y="28"/>
                    <a:pt x="82" y="32"/>
                  </a:cubicBezTo>
                  <a:cubicBezTo>
                    <a:pt x="103" y="11"/>
                    <a:pt x="129" y="5"/>
                    <a:pt x="157" y="5"/>
                  </a:cubicBezTo>
                  <a:cubicBezTo>
                    <a:pt x="211" y="5"/>
                    <a:pt x="239" y="46"/>
                    <a:pt x="239" y="97"/>
                  </a:cubicBezTo>
                  <a:cubicBezTo>
                    <a:pt x="239" y="160"/>
                    <a:pt x="196" y="230"/>
                    <a:pt x="128" y="230"/>
                  </a:cubicBezTo>
                  <a:close/>
                  <a:moveTo>
                    <a:pt x="138" y="48"/>
                  </a:moveTo>
                  <a:cubicBezTo>
                    <a:pt x="94" y="48"/>
                    <a:pt x="68" y="88"/>
                    <a:pt x="68" y="129"/>
                  </a:cubicBezTo>
                  <a:cubicBezTo>
                    <a:pt x="68" y="163"/>
                    <a:pt x="85" y="187"/>
                    <a:pt x="120" y="187"/>
                  </a:cubicBezTo>
                  <a:cubicBezTo>
                    <a:pt x="167" y="187"/>
                    <a:pt x="190" y="145"/>
                    <a:pt x="190" y="103"/>
                  </a:cubicBezTo>
                  <a:cubicBezTo>
                    <a:pt x="190" y="72"/>
                    <a:pt x="171" y="48"/>
                    <a:pt x="13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3" name="Freeform 22"/>
            <p:cNvSpPr>
              <a:spLocks noEditPoints="1"/>
            </p:cNvSpPr>
            <p:nvPr userDrawn="1"/>
          </p:nvSpPr>
          <p:spPr bwMode="auto">
            <a:xfrm>
              <a:off x="3569" y="-138"/>
              <a:ext cx="568" cy="546"/>
            </a:xfrm>
            <a:custGeom>
              <a:avLst/>
              <a:gdLst>
                <a:gd name="T0" fmla="*/ 106 w 240"/>
                <a:gd name="T1" fmla="*/ 231 h 231"/>
                <a:gd name="T2" fmla="*/ 0 w 240"/>
                <a:gd name="T3" fmla="*/ 134 h 231"/>
                <a:gd name="T4" fmla="*/ 135 w 240"/>
                <a:gd name="T5" fmla="*/ 0 h 231"/>
                <a:gd name="T6" fmla="*/ 240 w 240"/>
                <a:gd name="T7" fmla="*/ 98 h 231"/>
                <a:gd name="T8" fmla="*/ 106 w 240"/>
                <a:gd name="T9" fmla="*/ 231 h 231"/>
                <a:gd name="T10" fmla="*/ 130 w 240"/>
                <a:gd name="T11" fmla="*/ 41 h 231"/>
                <a:gd name="T12" fmla="*/ 50 w 240"/>
                <a:gd name="T13" fmla="*/ 128 h 231"/>
                <a:gd name="T14" fmla="*/ 112 w 240"/>
                <a:gd name="T15" fmla="*/ 191 h 231"/>
                <a:gd name="T16" fmla="*/ 191 w 240"/>
                <a:gd name="T17" fmla="*/ 104 h 231"/>
                <a:gd name="T18" fmla="*/ 130 w 240"/>
                <a:gd name="T19" fmla="*/ 4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1">
                  <a:moveTo>
                    <a:pt x="106" y="231"/>
                  </a:moveTo>
                  <a:cubicBezTo>
                    <a:pt x="45" y="231"/>
                    <a:pt x="0" y="198"/>
                    <a:pt x="0" y="134"/>
                  </a:cubicBezTo>
                  <a:cubicBezTo>
                    <a:pt x="0" y="55"/>
                    <a:pt x="57" y="0"/>
                    <a:pt x="135" y="0"/>
                  </a:cubicBezTo>
                  <a:cubicBezTo>
                    <a:pt x="196" y="0"/>
                    <a:pt x="240" y="34"/>
                    <a:pt x="240" y="98"/>
                  </a:cubicBezTo>
                  <a:cubicBezTo>
                    <a:pt x="240" y="176"/>
                    <a:pt x="184" y="231"/>
                    <a:pt x="106" y="231"/>
                  </a:cubicBezTo>
                  <a:close/>
                  <a:moveTo>
                    <a:pt x="130" y="41"/>
                  </a:moveTo>
                  <a:cubicBezTo>
                    <a:pt x="81" y="41"/>
                    <a:pt x="50" y="81"/>
                    <a:pt x="50" y="128"/>
                  </a:cubicBezTo>
                  <a:cubicBezTo>
                    <a:pt x="50" y="166"/>
                    <a:pt x="73" y="191"/>
                    <a:pt x="112" y="191"/>
                  </a:cubicBezTo>
                  <a:cubicBezTo>
                    <a:pt x="160" y="191"/>
                    <a:pt x="191" y="150"/>
                    <a:pt x="191" y="104"/>
                  </a:cubicBezTo>
                  <a:cubicBezTo>
                    <a:pt x="191" y="67"/>
                    <a:pt x="168" y="41"/>
                    <a:pt x="13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4" name="Freeform 23"/>
            <p:cNvSpPr>
              <a:spLocks/>
            </p:cNvSpPr>
            <p:nvPr userDrawn="1"/>
          </p:nvSpPr>
          <p:spPr bwMode="auto">
            <a:xfrm>
              <a:off x="4182" y="-129"/>
              <a:ext cx="515" cy="537"/>
            </a:xfrm>
            <a:custGeom>
              <a:avLst/>
              <a:gdLst>
                <a:gd name="T0" fmla="*/ 190 w 218"/>
                <a:gd name="T1" fmla="*/ 75 h 227"/>
                <a:gd name="T2" fmla="*/ 175 w 218"/>
                <a:gd name="T3" fmla="*/ 69 h 227"/>
                <a:gd name="T4" fmla="*/ 121 w 218"/>
                <a:gd name="T5" fmla="*/ 44 h 227"/>
                <a:gd name="T6" fmla="*/ 48 w 218"/>
                <a:gd name="T7" fmla="*/ 125 h 227"/>
                <a:gd name="T8" fmla="*/ 108 w 218"/>
                <a:gd name="T9" fmla="*/ 183 h 227"/>
                <a:gd name="T10" fmla="*/ 170 w 218"/>
                <a:gd name="T11" fmla="*/ 158 h 227"/>
                <a:gd name="T12" fmla="*/ 186 w 218"/>
                <a:gd name="T13" fmla="*/ 153 h 227"/>
                <a:gd name="T14" fmla="*/ 206 w 218"/>
                <a:gd name="T15" fmla="*/ 172 h 227"/>
                <a:gd name="T16" fmla="*/ 197 w 218"/>
                <a:gd name="T17" fmla="*/ 190 h 227"/>
                <a:gd name="T18" fmla="*/ 104 w 218"/>
                <a:gd name="T19" fmla="*/ 227 h 227"/>
                <a:gd name="T20" fmla="*/ 0 w 218"/>
                <a:gd name="T21" fmla="*/ 130 h 227"/>
                <a:gd name="T22" fmla="*/ 132 w 218"/>
                <a:gd name="T23" fmla="*/ 0 h 227"/>
                <a:gd name="T24" fmla="*/ 214 w 218"/>
                <a:gd name="T25" fmla="*/ 35 h 227"/>
                <a:gd name="T26" fmla="*/ 218 w 218"/>
                <a:gd name="T27" fmla="*/ 47 h 227"/>
                <a:gd name="T28" fmla="*/ 190 w 218"/>
                <a:gd name="T29" fmla="*/ 7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227">
                  <a:moveTo>
                    <a:pt x="190" y="75"/>
                  </a:moveTo>
                  <a:cubicBezTo>
                    <a:pt x="184" y="75"/>
                    <a:pt x="179" y="73"/>
                    <a:pt x="175" y="69"/>
                  </a:cubicBezTo>
                  <a:cubicBezTo>
                    <a:pt x="159" y="53"/>
                    <a:pt x="145" y="44"/>
                    <a:pt x="121" y="44"/>
                  </a:cubicBezTo>
                  <a:cubicBezTo>
                    <a:pt x="76" y="44"/>
                    <a:pt x="48" y="82"/>
                    <a:pt x="48" y="125"/>
                  </a:cubicBezTo>
                  <a:cubicBezTo>
                    <a:pt x="48" y="160"/>
                    <a:pt x="72" y="183"/>
                    <a:pt x="108" y="183"/>
                  </a:cubicBezTo>
                  <a:cubicBezTo>
                    <a:pt x="132" y="183"/>
                    <a:pt x="152" y="173"/>
                    <a:pt x="170" y="158"/>
                  </a:cubicBezTo>
                  <a:cubicBezTo>
                    <a:pt x="175" y="155"/>
                    <a:pt x="180" y="153"/>
                    <a:pt x="186" y="153"/>
                  </a:cubicBezTo>
                  <a:cubicBezTo>
                    <a:pt x="197" y="153"/>
                    <a:pt x="206" y="160"/>
                    <a:pt x="206" y="172"/>
                  </a:cubicBezTo>
                  <a:cubicBezTo>
                    <a:pt x="206" y="179"/>
                    <a:pt x="203" y="185"/>
                    <a:pt x="197" y="190"/>
                  </a:cubicBezTo>
                  <a:cubicBezTo>
                    <a:pt x="170" y="215"/>
                    <a:pt x="140" y="227"/>
                    <a:pt x="104" y="227"/>
                  </a:cubicBezTo>
                  <a:cubicBezTo>
                    <a:pt x="44" y="227"/>
                    <a:pt x="0" y="193"/>
                    <a:pt x="0" y="130"/>
                  </a:cubicBezTo>
                  <a:cubicBezTo>
                    <a:pt x="0" y="51"/>
                    <a:pt x="54" y="0"/>
                    <a:pt x="132" y="0"/>
                  </a:cubicBezTo>
                  <a:cubicBezTo>
                    <a:pt x="161" y="0"/>
                    <a:pt x="197" y="9"/>
                    <a:pt x="214" y="35"/>
                  </a:cubicBezTo>
                  <a:cubicBezTo>
                    <a:pt x="216" y="39"/>
                    <a:pt x="218" y="42"/>
                    <a:pt x="218" y="47"/>
                  </a:cubicBezTo>
                  <a:cubicBezTo>
                    <a:pt x="218" y="63"/>
                    <a:pt x="206" y="75"/>
                    <a:pt x="19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5" name="Freeform 24"/>
            <p:cNvSpPr>
              <a:spLocks/>
            </p:cNvSpPr>
            <p:nvPr userDrawn="1"/>
          </p:nvSpPr>
          <p:spPr bwMode="auto">
            <a:xfrm>
              <a:off x="4740" y="-476"/>
              <a:ext cx="498" cy="884"/>
            </a:xfrm>
            <a:custGeom>
              <a:avLst/>
              <a:gdLst>
                <a:gd name="T0" fmla="*/ 210 w 211"/>
                <a:gd name="T1" fmla="*/ 223 h 374"/>
                <a:gd name="T2" fmla="*/ 195 w 211"/>
                <a:gd name="T3" fmla="*/ 350 h 374"/>
                <a:gd name="T4" fmla="*/ 168 w 211"/>
                <a:gd name="T5" fmla="*/ 374 h 374"/>
                <a:gd name="T6" fmla="*/ 147 w 211"/>
                <a:gd name="T7" fmla="*/ 353 h 374"/>
                <a:gd name="T8" fmla="*/ 160 w 211"/>
                <a:gd name="T9" fmla="*/ 237 h 374"/>
                <a:gd name="T10" fmla="*/ 161 w 211"/>
                <a:gd name="T11" fmla="*/ 227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0 w 211"/>
                <a:gd name="T23" fmla="*/ 24 h 374"/>
                <a:gd name="T24" fmla="*/ 67 w 211"/>
                <a:gd name="T25" fmla="*/ 0 h 374"/>
                <a:gd name="T26" fmla="*/ 89 w 211"/>
                <a:gd name="T27" fmla="*/ 21 h 374"/>
                <a:gd name="T28" fmla="*/ 70 w 211"/>
                <a:gd name="T29" fmla="*/ 173 h 374"/>
                <a:gd name="T30" fmla="*/ 145 w 211"/>
                <a:gd name="T31" fmla="*/ 146 h 374"/>
                <a:gd name="T32" fmla="*/ 211 w 211"/>
                <a:gd name="T33" fmla="*/ 208 h 374"/>
                <a:gd name="T34" fmla="*/ 210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0" y="223"/>
                  </a:moveTo>
                  <a:cubicBezTo>
                    <a:pt x="195" y="350"/>
                    <a:pt x="195" y="350"/>
                    <a:pt x="195" y="350"/>
                  </a:cubicBezTo>
                  <a:cubicBezTo>
                    <a:pt x="193" y="363"/>
                    <a:pt x="181" y="374"/>
                    <a:pt x="168" y="374"/>
                  </a:cubicBezTo>
                  <a:cubicBezTo>
                    <a:pt x="156" y="374"/>
                    <a:pt x="147" y="365"/>
                    <a:pt x="147" y="353"/>
                  </a:cubicBezTo>
                  <a:cubicBezTo>
                    <a:pt x="147" y="352"/>
                    <a:pt x="147" y="351"/>
                    <a:pt x="160" y="237"/>
                  </a:cubicBezTo>
                  <a:cubicBezTo>
                    <a:pt x="161" y="234"/>
                    <a:pt x="161" y="231"/>
                    <a:pt x="161" y="227"/>
                  </a:cubicBezTo>
                  <a:cubicBezTo>
                    <a:pt x="161"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0" y="24"/>
                  </a:cubicBezTo>
                  <a:cubicBezTo>
                    <a:pt x="42" y="11"/>
                    <a:pt x="54" y="0"/>
                    <a:pt x="67" y="0"/>
                  </a:cubicBezTo>
                  <a:cubicBezTo>
                    <a:pt x="80" y="0"/>
                    <a:pt x="89" y="9"/>
                    <a:pt x="89" y="21"/>
                  </a:cubicBezTo>
                  <a:cubicBezTo>
                    <a:pt x="89" y="22"/>
                    <a:pt x="88" y="23"/>
                    <a:pt x="70" y="173"/>
                  </a:cubicBezTo>
                  <a:cubicBezTo>
                    <a:pt x="90" y="155"/>
                    <a:pt x="118" y="146"/>
                    <a:pt x="145" y="146"/>
                  </a:cubicBezTo>
                  <a:cubicBezTo>
                    <a:pt x="185" y="146"/>
                    <a:pt x="211" y="167"/>
                    <a:pt x="211" y="208"/>
                  </a:cubicBezTo>
                  <a:cubicBezTo>
                    <a:pt x="211" y="213"/>
                    <a:pt x="211"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6" name="Freeform 25"/>
            <p:cNvSpPr>
              <a:spLocks/>
            </p:cNvSpPr>
            <p:nvPr userDrawn="1"/>
          </p:nvSpPr>
          <p:spPr bwMode="auto">
            <a:xfrm>
              <a:off x="5546" y="-476"/>
              <a:ext cx="496" cy="884"/>
            </a:xfrm>
            <a:custGeom>
              <a:avLst/>
              <a:gdLst>
                <a:gd name="T0" fmla="*/ 210 w 210"/>
                <a:gd name="T1" fmla="*/ 223 h 374"/>
                <a:gd name="T2" fmla="*/ 194 w 210"/>
                <a:gd name="T3" fmla="*/ 350 h 374"/>
                <a:gd name="T4" fmla="*/ 168 w 210"/>
                <a:gd name="T5" fmla="*/ 374 h 374"/>
                <a:gd name="T6" fmla="*/ 146 w 210"/>
                <a:gd name="T7" fmla="*/ 353 h 374"/>
                <a:gd name="T8" fmla="*/ 160 w 210"/>
                <a:gd name="T9" fmla="*/ 237 h 374"/>
                <a:gd name="T10" fmla="*/ 161 w 210"/>
                <a:gd name="T11" fmla="*/ 227 h 374"/>
                <a:gd name="T12" fmla="*/ 124 w 210"/>
                <a:gd name="T13" fmla="*/ 190 h 374"/>
                <a:gd name="T14" fmla="*/ 61 w 210"/>
                <a:gd name="T15" fmla="*/ 241 h 374"/>
                <a:gd name="T16" fmla="*/ 48 w 210"/>
                <a:gd name="T17" fmla="*/ 350 h 374"/>
                <a:gd name="T18" fmla="*/ 21 w 210"/>
                <a:gd name="T19" fmla="*/ 374 h 374"/>
                <a:gd name="T20" fmla="*/ 0 w 210"/>
                <a:gd name="T21" fmla="*/ 353 h 374"/>
                <a:gd name="T22" fmla="*/ 40 w 210"/>
                <a:gd name="T23" fmla="*/ 24 h 374"/>
                <a:gd name="T24" fmla="*/ 67 w 210"/>
                <a:gd name="T25" fmla="*/ 0 h 374"/>
                <a:gd name="T26" fmla="*/ 88 w 210"/>
                <a:gd name="T27" fmla="*/ 21 h 374"/>
                <a:gd name="T28" fmla="*/ 70 w 210"/>
                <a:gd name="T29" fmla="*/ 173 h 374"/>
                <a:gd name="T30" fmla="*/ 144 w 210"/>
                <a:gd name="T31" fmla="*/ 146 h 374"/>
                <a:gd name="T32" fmla="*/ 210 w 210"/>
                <a:gd name="T33" fmla="*/ 208 h 374"/>
                <a:gd name="T34" fmla="*/ 210 w 210"/>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74">
                  <a:moveTo>
                    <a:pt x="210" y="223"/>
                  </a:moveTo>
                  <a:cubicBezTo>
                    <a:pt x="194" y="350"/>
                    <a:pt x="194" y="350"/>
                    <a:pt x="194" y="350"/>
                  </a:cubicBezTo>
                  <a:cubicBezTo>
                    <a:pt x="193" y="363"/>
                    <a:pt x="180" y="374"/>
                    <a:pt x="168" y="374"/>
                  </a:cubicBezTo>
                  <a:cubicBezTo>
                    <a:pt x="156" y="374"/>
                    <a:pt x="146" y="365"/>
                    <a:pt x="146" y="353"/>
                  </a:cubicBezTo>
                  <a:cubicBezTo>
                    <a:pt x="146" y="352"/>
                    <a:pt x="146" y="351"/>
                    <a:pt x="160" y="237"/>
                  </a:cubicBezTo>
                  <a:cubicBezTo>
                    <a:pt x="160" y="234"/>
                    <a:pt x="161" y="231"/>
                    <a:pt x="161" y="227"/>
                  </a:cubicBezTo>
                  <a:cubicBezTo>
                    <a:pt x="161" y="204"/>
                    <a:pt x="147" y="190"/>
                    <a:pt x="124" y="190"/>
                  </a:cubicBezTo>
                  <a:cubicBezTo>
                    <a:pt x="91" y="190"/>
                    <a:pt x="65" y="207"/>
                    <a:pt x="61" y="241"/>
                  </a:cubicBezTo>
                  <a:cubicBezTo>
                    <a:pt x="48" y="350"/>
                    <a:pt x="48" y="350"/>
                    <a:pt x="48" y="350"/>
                  </a:cubicBezTo>
                  <a:cubicBezTo>
                    <a:pt x="46" y="363"/>
                    <a:pt x="34" y="374"/>
                    <a:pt x="21" y="374"/>
                  </a:cubicBezTo>
                  <a:cubicBezTo>
                    <a:pt x="9" y="374"/>
                    <a:pt x="0" y="365"/>
                    <a:pt x="0" y="353"/>
                  </a:cubicBezTo>
                  <a:cubicBezTo>
                    <a:pt x="0" y="352"/>
                    <a:pt x="0" y="351"/>
                    <a:pt x="40" y="24"/>
                  </a:cubicBezTo>
                  <a:cubicBezTo>
                    <a:pt x="42" y="11"/>
                    <a:pt x="53" y="0"/>
                    <a:pt x="67" y="0"/>
                  </a:cubicBezTo>
                  <a:cubicBezTo>
                    <a:pt x="79" y="0"/>
                    <a:pt x="88" y="9"/>
                    <a:pt x="88" y="21"/>
                  </a:cubicBezTo>
                  <a:cubicBezTo>
                    <a:pt x="88" y="22"/>
                    <a:pt x="88" y="23"/>
                    <a:pt x="70" y="173"/>
                  </a:cubicBezTo>
                  <a:cubicBezTo>
                    <a:pt x="90" y="155"/>
                    <a:pt x="118" y="146"/>
                    <a:pt x="144" y="146"/>
                  </a:cubicBezTo>
                  <a:cubicBezTo>
                    <a:pt x="184" y="146"/>
                    <a:pt x="210" y="167"/>
                    <a:pt x="210" y="208"/>
                  </a:cubicBezTo>
                  <a:cubicBezTo>
                    <a:pt x="210" y="213"/>
                    <a:pt x="210"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7" name="Freeform 26"/>
            <p:cNvSpPr>
              <a:spLocks noEditPoints="1"/>
            </p:cNvSpPr>
            <p:nvPr userDrawn="1"/>
          </p:nvSpPr>
          <p:spPr bwMode="auto">
            <a:xfrm>
              <a:off x="6109" y="-372"/>
              <a:ext cx="567" cy="780"/>
            </a:xfrm>
            <a:custGeom>
              <a:avLst/>
              <a:gdLst>
                <a:gd name="T0" fmla="*/ 106 w 240"/>
                <a:gd name="T1" fmla="*/ 330 h 330"/>
                <a:gd name="T2" fmla="*/ 0 w 240"/>
                <a:gd name="T3" fmla="*/ 233 h 330"/>
                <a:gd name="T4" fmla="*/ 135 w 240"/>
                <a:gd name="T5" fmla="*/ 99 h 330"/>
                <a:gd name="T6" fmla="*/ 240 w 240"/>
                <a:gd name="T7" fmla="*/ 197 h 330"/>
                <a:gd name="T8" fmla="*/ 106 w 240"/>
                <a:gd name="T9" fmla="*/ 330 h 330"/>
                <a:gd name="T10" fmla="*/ 129 w 240"/>
                <a:gd name="T11" fmla="*/ 140 h 330"/>
                <a:gd name="T12" fmla="*/ 50 w 240"/>
                <a:gd name="T13" fmla="*/ 227 h 330"/>
                <a:gd name="T14" fmla="*/ 111 w 240"/>
                <a:gd name="T15" fmla="*/ 290 h 330"/>
                <a:gd name="T16" fmla="*/ 191 w 240"/>
                <a:gd name="T17" fmla="*/ 203 h 330"/>
                <a:gd name="T18" fmla="*/ 129 w 240"/>
                <a:gd name="T19" fmla="*/ 140 h 330"/>
                <a:gd name="T20" fmla="*/ 96 w 240"/>
                <a:gd name="T21" fmla="*/ 62 h 330"/>
                <a:gd name="T22" fmla="*/ 65 w 240"/>
                <a:gd name="T23" fmla="*/ 31 h 330"/>
                <a:gd name="T24" fmla="*/ 96 w 240"/>
                <a:gd name="T25" fmla="*/ 0 h 330"/>
                <a:gd name="T26" fmla="*/ 127 w 240"/>
                <a:gd name="T27" fmla="*/ 31 h 330"/>
                <a:gd name="T28" fmla="*/ 96 w 240"/>
                <a:gd name="T29" fmla="*/ 62 h 330"/>
                <a:gd name="T30" fmla="*/ 189 w 240"/>
                <a:gd name="T31" fmla="*/ 62 h 330"/>
                <a:gd name="T32" fmla="*/ 158 w 240"/>
                <a:gd name="T33" fmla="*/ 31 h 330"/>
                <a:gd name="T34" fmla="*/ 189 w 240"/>
                <a:gd name="T35" fmla="*/ 0 h 330"/>
                <a:gd name="T36" fmla="*/ 220 w 240"/>
                <a:gd name="T37" fmla="*/ 31 h 330"/>
                <a:gd name="T38" fmla="*/ 189 w 240"/>
                <a:gd name="T39"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330">
                  <a:moveTo>
                    <a:pt x="106" y="330"/>
                  </a:moveTo>
                  <a:cubicBezTo>
                    <a:pt x="45" y="330"/>
                    <a:pt x="0" y="297"/>
                    <a:pt x="0" y="233"/>
                  </a:cubicBezTo>
                  <a:cubicBezTo>
                    <a:pt x="0" y="154"/>
                    <a:pt x="57" y="99"/>
                    <a:pt x="135" y="99"/>
                  </a:cubicBezTo>
                  <a:cubicBezTo>
                    <a:pt x="195" y="99"/>
                    <a:pt x="240" y="133"/>
                    <a:pt x="240" y="197"/>
                  </a:cubicBezTo>
                  <a:cubicBezTo>
                    <a:pt x="240" y="275"/>
                    <a:pt x="184" y="330"/>
                    <a:pt x="106" y="330"/>
                  </a:cubicBezTo>
                  <a:close/>
                  <a:moveTo>
                    <a:pt x="129" y="140"/>
                  </a:moveTo>
                  <a:cubicBezTo>
                    <a:pt x="80" y="140"/>
                    <a:pt x="50" y="180"/>
                    <a:pt x="50" y="227"/>
                  </a:cubicBezTo>
                  <a:cubicBezTo>
                    <a:pt x="50" y="265"/>
                    <a:pt x="73" y="290"/>
                    <a:pt x="111" y="290"/>
                  </a:cubicBezTo>
                  <a:cubicBezTo>
                    <a:pt x="160" y="290"/>
                    <a:pt x="191" y="249"/>
                    <a:pt x="191" y="203"/>
                  </a:cubicBezTo>
                  <a:cubicBezTo>
                    <a:pt x="191" y="166"/>
                    <a:pt x="167" y="140"/>
                    <a:pt x="129" y="140"/>
                  </a:cubicBezTo>
                  <a:close/>
                  <a:moveTo>
                    <a:pt x="96" y="62"/>
                  </a:moveTo>
                  <a:cubicBezTo>
                    <a:pt x="79" y="62"/>
                    <a:pt x="65" y="48"/>
                    <a:pt x="65" y="31"/>
                  </a:cubicBezTo>
                  <a:cubicBezTo>
                    <a:pt x="65" y="14"/>
                    <a:pt x="79" y="0"/>
                    <a:pt x="96" y="0"/>
                  </a:cubicBezTo>
                  <a:cubicBezTo>
                    <a:pt x="113" y="0"/>
                    <a:pt x="127" y="14"/>
                    <a:pt x="127" y="31"/>
                  </a:cubicBezTo>
                  <a:cubicBezTo>
                    <a:pt x="127" y="48"/>
                    <a:pt x="113" y="62"/>
                    <a:pt x="96" y="62"/>
                  </a:cubicBezTo>
                  <a:close/>
                  <a:moveTo>
                    <a:pt x="189" y="62"/>
                  </a:moveTo>
                  <a:cubicBezTo>
                    <a:pt x="172" y="62"/>
                    <a:pt x="158" y="48"/>
                    <a:pt x="158" y="31"/>
                  </a:cubicBezTo>
                  <a:cubicBezTo>
                    <a:pt x="158" y="14"/>
                    <a:pt x="172" y="0"/>
                    <a:pt x="189" y="0"/>
                  </a:cubicBezTo>
                  <a:cubicBezTo>
                    <a:pt x="206" y="0"/>
                    <a:pt x="220" y="14"/>
                    <a:pt x="220" y="31"/>
                  </a:cubicBezTo>
                  <a:cubicBezTo>
                    <a:pt x="220" y="48"/>
                    <a:pt x="206" y="62"/>
                    <a:pt x="18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8" name="Freeform 27"/>
            <p:cNvSpPr>
              <a:spLocks noEditPoints="1"/>
            </p:cNvSpPr>
            <p:nvPr userDrawn="1"/>
          </p:nvSpPr>
          <p:spPr bwMode="auto">
            <a:xfrm>
              <a:off x="6707" y="-126"/>
              <a:ext cx="548" cy="759"/>
            </a:xfrm>
            <a:custGeom>
              <a:avLst/>
              <a:gdLst>
                <a:gd name="T0" fmla="*/ 210 w 232"/>
                <a:gd name="T1" fmla="*/ 204 h 321"/>
                <a:gd name="T2" fmla="*/ 90 w 232"/>
                <a:gd name="T3" fmla="*/ 321 h 321"/>
                <a:gd name="T4" fmla="*/ 0 w 232"/>
                <a:gd name="T5" fmla="*/ 284 h 321"/>
                <a:gd name="T6" fmla="*/ 26 w 232"/>
                <a:gd name="T7" fmla="*/ 258 h 321"/>
                <a:gd name="T8" fmla="*/ 37 w 232"/>
                <a:gd name="T9" fmla="*/ 261 h 321"/>
                <a:gd name="T10" fmla="*/ 91 w 232"/>
                <a:gd name="T11" fmla="*/ 278 h 321"/>
                <a:gd name="T12" fmla="*/ 159 w 232"/>
                <a:gd name="T13" fmla="*/ 219 h 321"/>
                <a:gd name="T14" fmla="*/ 162 w 232"/>
                <a:gd name="T15" fmla="*/ 201 h 321"/>
                <a:gd name="T16" fmla="*/ 89 w 232"/>
                <a:gd name="T17" fmla="*/ 225 h 321"/>
                <a:gd name="T18" fmla="*/ 7 w 232"/>
                <a:gd name="T19" fmla="*/ 133 h 321"/>
                <a:gd name="T20" fmla="*/ 122 w 232"/>
                <a:gd name="T21" fmla="*/ 0 h 321"/>
                <a:gd name="T22" fmla="*/ 184 w 232"/>
                <a:gd name="T23" fmla="*/ 24 h 321"/>
                <a:gd name="T24" fmla="*/ 211 w 232"/>
                <a:gd name="T25" fmla="*/ 0 h 321"/>
                <a:gd name="T26" fmla="*/ 232 w 232"/>
                <a:gd name="T27" fmla="*/ 21 h 321"/>
                <a:gd name="T28" fmla="*/ 210 w 232"/>
                <a:gd name="T29" fmla="*/ 204 h 321"/>
                <a:gd name="T30" fmla="*/ 124 w 232"/>
                <a:gd name="T31" fmla="*/ 43 h 321"/>
                <a:gd name="T32" fmla="*/ 55 w 232"/>
                <a:gd name="T33" fmla="*/ 125 h 321"/>
                <a:gd name="T34" fmla="*/ 106 w 232"/>
                <a:gd name="T35" fmla="*/ 183 h 321"/>
                <a:gd name="T36" fmla="*/ 176 w 232"/>
                <a:gd name="T37" fmla="*/ 99 h 321"/>
                <a:gd name="T38" fmla="*/ 124 w 232"/>
                <a:gd name="T39" fmla="*/ 4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321">
                  <a:moveTo>
                    <a:pt x="210" y="204"/>
                  </a:moveTo>
                  <a:cubicBezTo>
                    <a:pt x="201" y="275"/>
                    <a:pt x="162" y="321"/>
                    <a:pt x="90" y="321"/>
                  </a:cubicBezTo>
                  <a:cubicBezTo>
                    <a:pt x="69" y="321"/>
                    <a:pt x="0" y="312"/>
                    <a:pt x="0" y="284"/>
                  </a:cubicBezTo>
                  <a:cubicBezTo>
                    <a:pt x="0" y="270"/>
                    <a:pt x="12" y="258"/>
                    <a:pt x="26" y="258"/>
                  </a:cubicBezTo>
                  <a:cubicBezTo>
                    <a:pt x="30" y="258"/>
                    <a:pt x="33" y="259"/>
                    <a:pt x="37" y="261"/>
                  </a:cubicBezTo>
                  <a:cubicBezTo>
                    <a:pt x="55" y="270"/>
                    <a:pt x="70" y="278"/>
                    <a:pt x="91" y="278"/>
                  </a:cubicBezTo>
                  <a:cubicBezTo>
                    <a:pt x="123" y="278"/>
                    <a:pt x="154" y="254"/>
                    <a:pt x="159" y="219"/>
                  </a:cubicBezTo>
                  <a:cubicBezTo>
                    <a:pt x="160" y="211"/>
                    <a:pt x="162" y="201"/>
                    <a:pt x="162" y="201"/>
                  </a:cubicBezTo>
                  <a:cubicBezTo>
                    <a:pt x="143" y="218"/>
                    <a:pt x="114" y="225"/>
                    <a:pt x="89" y="225"/>
                  </a:cubicBezTo>
                  <a:cubicBezTo>
                    <a:pt x="39" y="225"/>
                    <a:pt x="7" y="180"/>
                    <a:pt x="7" y="133"/>
                  </a:cubicBezTo>
                  <a:cubicBezTo>
                    <a:pt x="7" y="70"/>
                    <a:pt x="54" y="0"/>
                    <a:pt x="122" y="0"/>
                  </a:cubicBezTo>
                  <a:cubicBezTo>
                    <a:pt x="146" y="0"/>
                    <a:pt x="169" y="3"/>
                    <a:pt x="184" y="24"/>
                  </a:cubicBezTo>
                  <a:cubicBezTo>
                    <a:pt x="185" y="11"/>
                    <a:pt x="197" y="0"/>
                    <a:pt x="211" y="0"/>
                  </a:cubicBezTo>
                  <a:cubicBezTo>
                    <a:pt x="222" y="0"/>
                    <a:pt x="232" y="9"/>
                    <a:pt x="232" y="21"/>
                  </a:cubicBezTo>
                  <a:lnTo>
                    <a:pt x="210" y="204"/>
                  </a:lnTo>
                  <a:close/>
                  <a:moveTo>
                    <a:pt x="124" y="43"/>
                  </a:moveTo>
                  <a:cubicBezTo>
                    <a:pt x="79" y="43"/>
                    <a:pt x="55" y="86"/>
                    <a:pt x="55" y="125"/>
                  </a:cubicBezTo>
                  <a:cubicBezTo>
                    <a:pt x="55" y="156"/>
                    <a:pt x="74" y="183"/>
                    <a:pt x="106" y="183"/>
                  </a:cubicBezTo>
                  <a:cubicBezTo>
                    <a:pt x="153" y="183"/>
                    <a:pt x="176" y="143"/>
                    <a:pt x="176" y="99"/>
                  </a:cubicBezTo>
                  <a:cubicBezTo>
                    <a:pt x="176" y="67"/>
                    <a:pt x="157" y="43"/>
                    <a:pt x="1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9" name="Freeform 28"/>
            <p:cNvSpPr>
              <a:spLocks/>
            </p:cNvSpPr>
            <p:nvPr userDrawn="1"/>
          </p:nvSpPr>
          <p:spPr bwMode="auto">
            <a:xfrm>
              <a:off x="7300" y="-138"/>
              <a:ext cx="438" cy="546"/>
            </a:xfrm>
            <a:custGeom>
              <a:avLst/>
              <a:gdLst>
                <a:gd name="T0" fmla="*/ 162 w 185"/>
                <a:gd name="T1" fmla="*/ 55 h 231"/>
                <a:gd name="T2" fmla="*/ 152 w 185"/>
                <a:gd name="T3" fmla="*/ 51 h 231"/>
                <a:gd name="T4" fmla="*/ 106 w 185"/>
                <a:gd name="T5" fmla="*/ 41 h 231"/>
                <a:gd name="T6" fmla="*/ 72 w 185"/>
                <a:gd name="T7" fmla="*/ 65 h 231"/>
                <a:gd name="T8" fmla="*/ 99 w 185"/>
                <a:gd name="T9" fmla="*/ 90 h 231"/>
                <a:gd name="T10" fmla="*/ 172 w 185"/>
                <a:gd name="T11" fmla="*/ 156 h 231"/>
                <a:gd name="T12" fmla="*/ 80 w 185"/>
                <a:gd name="T13" fmla="*/ 231 h 231"/>
                <a:gd name="T14" fmla="*/ 10 w 185"/>
                <a:gd name="T15" fmla="*/ 214 h 231"/>
                <a:gd name="T16" fmla="*/ 0 w 185"/>
                <a:gd name="T17" fmla="*/ 197 h 231"/>
                <a:gd name="T18" fmla="*/ 25 w 185"/>
                <a:gd name="T19" fmla="*/ 173 h 231"/>
                <a:gd name="T20" fmla="*/ 33 w 185"/>
                <a:gd name="T21" fmla="*/ 175 h 231"/>
                <a:gd name="T22" fmla="*/ 84 w 185"/>
                <a:gd name="T23" fmla="*/ 191 h 231"/>
                <a:gd name="T24" fmla="*/ 124 w 185"/>
                <a:gd name="T25" fmla="*/ 165 h 231"/>
                <a:gd name="T26" fmla="*/ 25 w 185"/>
                <a:gd name="T27" fmla="*/ 73 h 231"/>
                <a:gd name="T28" fmla="*/ 110 w 185"/>
                <a:gd name="T29" fmla="*/ 0 h 231"/>
                <a:gd name="T30" fmla="*/ 185 w 185"/>
                <a:gd name="T31" fmla="*/ 30 h 231"/>
                <a:gd name="T32" fmla="*/ 162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2" y="55"/>
                  </a:moveTo>
                  <a:cubicBezTo>
                    <a:pt x="158" y="55"/>
                    <a:pt x="155" y="54"/>
                    <a:pt x="152" y="51"/>
                  </a:cubicBezTo>
                  <a:cubicBezTo>
                    <a:pt x="138" y="44"/>
                    <a:pt x="123" y="41"/>
                    <a:pt x="106" y="41"/>
                  </a:cubicBezTo>
                  <a:cubicBezTo>
                    <a:pt x="90" y="41"/>
                    <a:pt x="72" y="46"/>
                    <a:pt x="72" y="65"/>
                  </a:cubicBezTo>
                  <a:cubicBezTo>
                    <a:pt x="72" y="80"/>
                    <a:pt x="87" y="85"/>
                    <a:pt x="99" y="90"/>
                  </a:cubicBezTo>
                  <a:cubicBezTo>
                    <a:pt x="131" y="102"/>
                    <a:pt x="172" y="114"/>
                    <a:pt x="172" y="156"/>
                  </a:cubicBezTo>
                  <a:cubicBezTo>
                    <a:pt x="172" y="209"/>
                    <a:pt x="127" y="231"/>
                    <a:pt x="80" y="231"/>
                  </a:cubicBezTo>
                  <a:cubicBezTo>
                    <a:pt x="57" y="231"/>
                    <a:pt x="30" y="224"/>
                    <a:pt x="10" y="214"/>
                  </a:cubicBezTo>
                  <a:cubicBezTo>
                    <a:pt x="3" y="210"/>
                    <a:pt x="0" y="204"/>
                    <a:pt x="0" y="197"/>
                  </a:cubicBezTo>
                  <a:cubicBezTo>
                    <a:pt x="0" y="184"/>
                    <a:pt x="13" y="173"/>
                    <a:pt x="25" y="173"/>
                  </a:cubicBezTo>
                  <a:cubicBezTo>
                    <a:pt x="28" y="173"/>
                    <a:pt x="30" y="174"/>
                    <a:pt x="33" y="175"/>
                  </a:cubicBezTo>
                  <a:cubicBezTo>
                    <a:pt x="49" y="183"/>
                    <a:pt x="66" y="191"/>
                    <a:pt x="84" y="191"/>
                  </a:cubicBezTo>
                  <a:cubicBezTo>
                    <a:pt x="102" y="191"/>
                    <a:pt x="124" y="187"/>
                    <a:pt x="124" y="165"/>
                  </a:cubicBezTo>
                  <a:cubicBezTo>
                    <a:pt x="124" y="122"/>
                    <a:pt x="25" y="141"/>
                    <a:pt x="25" y="73"/>
                  </a:cubicBezTo>
                  <a:cubicBezTo>
                    <a:pt x="25" y="26"/>
                    <a:pt x="67" y="0"/>
                    <a:pt x="110" y="0"/>
                  </a:cubicBezTo>
                  <a:cubicBezTo>
                    <a:pt x="128" y="0"/>
                    <a:pt x="185" y="6"/>
                    <a:pt x="185" y="30"/>
                  </a:cubicBezTo>
                  <a:cubicBezTo>
                    <a:pt x="185" y="42"/>
                    <a:pt x="174" y="55"/>
                    <a:pt x="16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0" name="Freeform 29"/>
            <p:cNvSpPr>
              <a:spLocks/>
            </p:cNvSpPr>
            <p:nvPr userDrawn="1"/>
          </p:nvSpPr>
          <p:spPr bwMode="auto">
            <a:xfrm>
              <a:off x="7780" y="-341"/>
              <a:ext cx="360" cy="740"/>
            </a:xfrm>
            <a:custGeom>
              <a:avLst/>
              <a:gdLst>
                <a:gd name="T0" fmla="*/ 151 w 152"/>
                <a:gd name="T1" fmla="*/ 120 h 313"/>
                <a:gd name="T2" fmla="*/ 127 w 152"/>
                <a:gd name="T3" fmla="*/ 141 h 313"/>
                <a:gd name="T4" fmla="*/ 92 w 152"/>
                <a:gd name="T5" fmla="*/ 141 h 313"/>
                <a:gd name="T6" fmla="*/ 82 w 152"/>
                <a:gd name="T7" fmla="*/ 223 h 313"/>
                <a:gd name="T8" fmla="*/ 82 w 152"/>
                <a:gd name="T9" fmla="*/ 235 h 313"/>
                <a:gd name="T10" fmla="*/ 109 w 152"/>
                <a:gd name="T11" fmla="*/ 270 h 313"/>
                <a:gd name="T12" fmla="*/ 118 w 152"/>
                <a:gd name="T13" fmla="*/ 270 h 313"/>
                <a:gd name="T14" fmla="*/ 137 w 152"/>
                <a:gd name="T15" fmla="*/ 289 h 313"/>
                <a:gd name="T16" fmla="*/ 97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3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50" y="131"/>
                    <a:pt x="139" y="141"/>
                    <a:pt x="127" y="141"/>
                  </a:cubicBezTo>
                  <a:cubicBezTo>
                    <a:pt x="92" y="141"/>
                    <a:pt x="92" y="141"/>
                    <a:pt x="92" y="141"/>
                  </a:cubicBezTo>
                  <a:cubicBezTo>
                    <a:pt x="82" y="223"/>
                    <a:pt x="82" y="223"/>
                    <a:pt x="82" y="223"/>
                  </a:cubicBezTo>
                  <a:cubicBezTo>
                    <a:pt x="82" y="227"/>
                    <a:pt x="82" y="231"/>
                    <a:pt x="82" y="235"/>
                  </a:cubicBezTo>
                  <a:cubicBezTo>
                    <a:pt x="82" y="254"/>
                    <a:pt x="88" y="270"/>
                    <a:pt x="109" y="270"/>
                  </a:cubicBezTo>
                  <a:cubicBezTo>
                    <a:pt x="118" y="270"/>
                    <a:pt x="118" y="270"/>
                    <a:pt x="118" y="270"/>
                  </a:cubicBezTo>
                  <a:cubicBezTo>
                    <a:pt x="128" y="270"/>
                    <a:pt x="137" y="278"/>
                    <a:pt x="137" y="289"/>
                  </a:cubicBezTo>
                  <a:cubicBezTo>
                    <a:pt x="137" y="309"/>
                    <a:pt x="113" y="313"/>
                    <a:pt x="97"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1"/>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3" y="99"/>
                    <a:pt x="133" y="99"/>
                    <a:pt x="133"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1" name="Freeform 30"/>
            <p:cNvSpPr>
              <a:spLocks/>
            </p:cNvSpPr>
            <p:nvPr userDrawn="1"/>
          </p:nvSpPr>
          <p:spPr bwMode="auto">
            <a:xfrm>
              <a:off x="-441" y="985"/>
              <a:ext cx="459" cy="884"/>
            </a:xfrm>
            <a:custGeom>
              <a:avLst/>
              <a:gdLst>
                <a:gd name="T0" fmla="*/ 185 w 194"/>
                <a:gd name="T1" fmla="*/ 185 h 374"/>
                <a:gd name="T2" fmla="*/ 113 w 194"/>
                <a:gd name="T3" fmla="*/ 246 h 374"/>
                <a:gd name="T4" fmla="*/ 172 w 194"/>
                <a:gd name="T5" fmla="*/ 336 h 374"/>
                <a:gd name="T6" fmla="*/ 175 w 194"/>
                <a:gd name="T7" fmla="*/ 348 h 374"/>
                <a:gd name="T8" fmla="*/ 151 w 194"/>
                <a:gd name="T9" fmla="*/ 374 h 374"/>
                <a:gd name="T10" fmla="*/ 132 w 194"/>
                <a:gd name="T11" fmla="*/ 363 h 374"/>
                <a:gd name="T12" fmla="*/ 75 w 194"/>
                <a:gd name="T13" fmla="*/ 272 h 374"/>
                <a:gd name="T14" fmla="*/ 56 w 194"/>
                <a:gd name="T15" fmla="*/ 288 h 374"/>
                <a:gd name="T16" fmla="*/ 49 w 194"/>
                <a:gd name="T17" fmla="*/ 349 h 374"/>
                <a:gd name="T18" fmla="*/ 21 w 194"/>
                <a:gd name="T19" fmla="*/ 374 h 374"/>
                <a:gd name="T20" fmla="*/ 0 w 194"/>
                <a:gd name="T21" fmla="*/ 353 h 374"/>
                <a:gd name="T22" fmla="*/ 41 w 194"/>
                <a:gd name="T23" fmla="*/ 25 h 374"/>
                <a:gd name="T24" fmla="*/ 67 w 194"/>
                <a:gd name="T25" fmla="*/ 0 h 374"/>
                <a:gd name="T26" fmla="*/ 89 w 194"/>
                <a:gd name="T27" fmla="*/ 21 h 374"/>
                <a:gd name="T28" fmla="*/ 63 w 194"/>
                <a:gd name="T29" fmla="*/ 230 h 374"/>
                <a:gd name="T30" fmla="*/ 156 w 194"/>
                <a:gd name="T31" fmla="*/ 151 h 374"/>
                <a:gd name="T32" fmla="*/ 171 w 194"/>
                <a:gd name="T33" fmla="*/ 146 h 374"/>
                <a:gd name="T34" fmla="*/ 194 w 194"/>
                <a:gd name="T35" fmla="*/ 168 h 374"/>
                <a:gd name="T36" fmla="*/ 185 w 194"/>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4" h="374">
                  <a:moveTo>
                    <a:pt x="185" y="185"/>
                  </a:moveTo>
                  <a:cubicBezTo>
                    <a:pt x="113" y="246"/>
                    <a:pt x="113" y="246"/>
                    <a:pt x="113" y="246"/>
                  </a:cubicBezTo>
                  <a:cubicBezTo>
                    <a:pt x="172" y="336"/>
                    <a:pt x="172" y="336"/>
                    <a:pt x="172" y="336"/>
                  </a:cubicBezTo>
                  <a:cubicBezTo>
                    <a:pt x="174" y="340"/>
                    <a:pt x="175" y="344"/>
                    <a:pt x="175" y="348"/>
                  </a:cubicBezTo>
                  <a:cubicBezTo>
                    <a:pt x="175" y="364"/>
                    <a:pt x="167" y="374"/>
                    <a:pt x="151" y="374"/>
                  </a:cubicBezTo>
                  <a:cubicBezTo>
                    <a:pt x="144" y="374"/>
                    <a:pt x="136" y="370"/>
                    <a:pt x="132" y="363"/>
                  </a:cubicBezTo>
                  <a:cubicBezTo>
                    <a:pt x="75" y="272"/>
                    <a:pt x="75" y="272"/>
                    <a:pt x="75" y="272"/>
                  </a:cubicBezTo>
                  <a:cubicBezTo>
                    <a:pt x="56" y="288"/>
                    <a:pt x="56" y="288"/>
                    <a:pt x="56" y="288"/>
                  </a:cubicBezTo>
                  <a:cubicBezTo>
                    <a:pt x="49" y="349"/>
                    <a:pt x="49" y="349"/>
                    <a:pt x="49" y="349"/>
                  </a:cubicBezTo>
                  <a:cubicBezTo>
                    <a:pt x="47" y="362"/>
                    <a:pt x="35" y="374"/>
                    <a:pt x="21" y="374"/>
                  </a:cubicBezTo>
                  <a:cubicBezTo>
                    <a:pt x="10" y="374"/>
                    <a:pt x="0" y="365"/>
                    <a:pt x="0" y="353"/>
                  </a:cubicBezTo>
                  <a:cubicBezTo>
                    <a:pt x="0" y="352"/>
                    <a:pt x="0" y="351"/>
                    <a:pt x="41" y="25"/>
                  </a:cubicBezTo>
                  <a:cubicBezTo>
                    <a:pt x="42" y="12"/>
                    <a:pt x="54" y="0"/>
                    <a:pt x="67" y="0"/>
                  </a:cubicBezTo>
                  <a:cubicBezTo>
                    <a:pt x="79" y="0"/>
                    <a:pt x="89" y="10"/>
                    <a:pt x="89" y="21"/>
                  </a:cubicBezTo>
                  <a:cubicBezTo>
                    <a:pt x="89" y="22"/>
                    <a:pt x="88" y="23"/>
                    <a:pt x="63" y="230"/>
                  </a:cubicBezTo>
                  <a:cubicBezTo>
                    <a:pt x="156" y="151"/>
                    <a:pt x="156" y="151"/>
                    <a:pt x="156" y="151"/>
                  </a:cubicBezTo>
                  <a:cubicBezTo>
                    <a:pt x="161" y="148"/>
                    <a:pt x="166" y="146"/>
                    <a:pt x="171" y="146"/>
                  </a:cubicBezTo>
                  <a:cubicBezTo>
                    <a:pt x="183" y="146"/>
                    <a:pt x="194" y="156"/>
                    <a:pt x="194" y="168"/>
                  </a:cubicBezTo>
                  <a:cubicBezTo>
                    <a:pt x="194"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2" name="Freeform 31"/>
            <p:cNvSpPr>
              <a:spLocks/>
            </p:cNvSpPr>
            <p:nvPr userDrawn="1"/>
          </p:nvSpPr>
          <p:spPr bwMode="auto">
            <a:xfrm>
              <a:off x="53" y="1323"/>
              <a:ext cx="440" cy="546"/>
            </a:xfrm>
            <a:custGeom>
              <a:avLst/>
              <a:gdLst>
                <a:gd name="T0" fmla="*/ 183 w 186"/>
                <a:gd name="T1" fmla="*/ 32 h 231"/>
                <a:gd name="T2" fmla="*/ 86 w 186"/>
                <a:gd name="T3" fmla="*/ 216 h 231"/>
                <a:gd name="T4" fmla="*/ 62 w 186"/>
                <a:gd name="T5" fmla="*/ 231 h 231"/>
                <a:gd name="T6" fmla="*/ 42 w 186"/>
                <a:gd name="T7" fmla="*/ 216 h 231"/>
                <a:gd name="T8" fmla="*/ 1 w 186"/>
                <a:gd name="T9" fmla="*/ 32 h 231"/>
                <a:gd name="T10" fmla="*/ 0 w 186"/>
                <a:gd name="T11" fmla="*/ 27 h 231"/>
                <a:gd name="T12" fmla="*/ 25 w 186"/>
                <a:gd name="T13" fmla="*/ 0 h 231"/>
                <a:gd name="T14" fmla="*/ 44 w 186"/>
                <a:gd name="T15" fmla="*/ 15 h 231"/>
                <a:gd name="T16" fmla="*/ 74 w 186"/>
                <a:gd name="T17" fmla="*/ 145 h 231"/>
                <a:gd name="T18" fmla="*/ 142 w 186"/>
                <a:gd name="T19" fmla="*/ 15 h 231"/>
                <a:gd name="T20" fmla="*/ 165 w 186"/>
                <a:gd name="T21" fmla="*/ 0 h 231"/>
                <a:gd name="T22" fmla="*/ 186 w 186"/>
                <a:gd name="T23" fmla="*/ 21 h 231"/>
                <a:gd name="T24" fmla="*/ 183 w 186"/>
                <a:gd name="T25" fmla="*/ 3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231">
                  <a:moveTo>
                    <a:pt x="183" y="32"/>
                  </a:moveTo>
                  <a:cubicBezTo>
                    <a:pt x="86" y="216"/>
                    <a:pt x="86" y="216"/>
                    <a:pt x="86" y="216"/>
                  </a:cubicBezTo>
                  <a:cubicBezTo>
                    <a:pt x="81" y="225"/>
                    <a:pt x="72" y="231"/>
                    <a:pt x="62" y="231"/>
                  </a:cubicBezTo>
                  <a:cubicBezTo>
                    <a:pt x="52" y="231"/>
                    <a:pt x="44" y="226"/>
                    <a:pt x="42" y="216"/>
                  </a:cubicBezTo>
                  <a:cubicBezTo>
                    <a:pt x="1" y="32"/>
                    <a:pt x="1" y="32"/>
                    <a:pt x="1" y="32"/>
                  </a:cubicBezTo>
                  <a:cubicBezTo>
                    <a:pt x="0" y="31"/>
                    <a:pt x="0" y="29"/>
                    <a:pt x="0" y="27"/>
                  </a:cubicBezTo>
                  <a:cubicBezTo>
                    <a:pt x="0" y="13"/>
                    <a:pt x="10" y="0"/>
                    <a:pt x="25" y="0"/>
                  </a:cubicBezTo>
                  <a:cubicBezTo>
                    <a:pt x="33" y="0"/>
                    <a:pt x="42" y="6"/>
                    <a:pt x="44" y="15"/>
                  </a:cubicBezTo>
                  <a:cubicBezTo>
                    <a:pt x="74" y="145"/>
                    <a:pt x="74" y="145"/>
                    <a:pt x="74" y="145"/>
                  </a:cubicBezTo>
                  <a:cubicBezTo>
                    <a:pt x="142" y="15"/>
                    <a:pt x="142" y="15"/>
                    <a:pt x="142" y="15"/>
                  </a:cubicBezTo>
                  <a:cubicBezTo>
                    <a:pt x="147" y="7"/>
                    <a:pt x="155" y="0"/>
                    <a:pt x="165" y="0"/>
                  </a:cubicBezTo>
                  <a:cubicBezTo>
                    <a:pt x="177" y="0"/>
                    <a:pt x="186" y="9"/>
                    <a:pt x="186" y="21"/>
                  </a:cubicBezTo>
                  <a:cubicBezTo>
                    <a:pt x="186" y="25"/>
                    <a:pt x="184" y="28"/>
                    <a:pt x="18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3" name="Freeform 32"/>
            <p:cNvSpPr>
              <a:spLocks noEditPoints="1"/>
            </p:cNvSpPr>
            <p:nvPr userDrawn="1"/>
          </p:nvSpPr>
          <p:spPr bwMode="auto">
            <a:xfrm>
              <a:off x="493" y="1333"/>
              <a:ext cx="499" cy="536"/>
            </a:xfrm>
            <a:custGeom>
              <a:avLst/>
              <a:gdLst>
                <a:gd name="T0" fmla="*/ 209 w 211"/>
                <a:gd name="T1" fmla="*/ 70 h 227"/>
                <a:gd name="T2" fmla="*/ 193 w 211"/>
                <a:gd name="T3" fmla="*/ 202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5 h 227"/>
                <a:gd name="T30" fmla="*/ 129 w 211"/>
                <a:gd name="T31" fmla="*/ 0 h 227"/>
                <a:gd name="T32" fmla="*/ 211 w 211"/>
                <a:gd name="T33" fmla="*/ 59 h 227"/>
                <a:gd name="T34" fmla="*/ 209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09" y="70"/>
                  </a:moveTo>
                  <a:cubicBezTo>
                    <a:pt x="193" y="202"/>
                    <a:pt x="193" y="202"/>
                    <a:pt x="193" y="202"/>
                  </a:cubicBezTo>
                  <a:cubicBezTo>
                    <a:pt x="191"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5" y="56"/>
                    <a:pt x="52" y="56"/>
                  </a:cubicBezTo>
                  <a:cubicBezTo>
                    <a:pt x="42" y="56"/>
                    <a:pt x="33" y="47"/>
                    <a:pt x="33" y="37"/>
                  </a:cubicBezTo>
                  <a:cubicBezTo>
                    <a:pt x="33" y="26"/>
                    <a:pt x="40" y="19"/>
                    <a:pt x="48" y="15"/>
                  </a:cubicBezTo>
                  <a:cubicBezTo>
                    <a:pt x="73" y="4"/>
                    <a:pt x="102" y="0"/>
                    <a:pt x="129" y="0"/>
                  </a:cubicBezTo>
                  <a:cubicBezTo>
                    <a:pt x="169" y="0"/>
                    <a:pt x="211" y="11"/>
                    <a:pt x="211" y="59"/>
                  </a:cubicBezTo>
                  <a:cubicBezTo>
                    <a:pt x="211" y="62"/>
                    <a:pt x="210" y="66"/>
                    <a:pt x="209"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4" name="Freeform 33"/>
            <p:cNvSpPr>
              <a:spLocks/>
            </p:cNvSpPr>
            <p:nvPr userDrawn="1"/>
          </p:nvSpPr>
          <p:spPr bwMode="auto">
            <a:xfrm>
              <a:off x="1080" y="985"/>
              <a:ext cx="208" cy="884"/>
            </a:xfrm>
            <a:custGeom>
              <a:avLst/>
              <a:gdLst>
                <a:gd name="T0" fmla="*/ 48 w 88"/>
                <a:gd name="T1" fmla="*/ 349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49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49"/>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3"/>
                    <a:pt x="48" y="3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5" name="Freeform 34"/>
            <p:cNvSpPr>
              <a:spLocks noEditPoints="1"/>
            </p:cNvSpPr>
            <p:nvPr userDrawn="1"/>
          </p:nvSpPr>
          <p:spPr bwMode="auto">
            <a:xfrm>
              <a:off x="1333" y="1084"/>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9"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6" name="Freeform 35"/>
            <p:cNvSpPr>
              <a:spLocks/>
            </p:cNvSpPr>
            <p:nvPr userDrawn="1"/>
          </p:nvSpPr>
          <p:spPr bwMode="auto">
            <a:xfrm>
              <a:off x="1564" y="1120"/>
              <a:ext cx="360" cy="740"/>
            </a:xfrm>
            <a:custGeom>
              <a:avLst/>
              <a:gdLst>
                <a:gd name="T0" fmla="*/ 151 w 152"/>
                <a:gd name="T1" fmla="*/ 120 h 313"/>
                <a:gd name="T2" fmla="*/ 127 w 152"/>
                <a:gd name="T3" fmla="*/ 141 h 313"/>
                <a:gd name="T4" fmla="*/ 92 w 152"/>
                <a:gd name="T5" fmla="*/ 141 h 313"/>
                <a:gd name="T6" fmla="*/ 82 w 152"/>
                <a:gd name="T7" fmla="*/ 223 h 313"/>
                <a:gd name="T8" fmla="*/ 81 w 152"/>
                <a:gd name="T9" fmla="*/ 235 h 313"/>
                <a:gd name="T10" fmla="*/ 109 w 152"/>
                <a:gd name="T11" fmla="*/ 270 h 313"/>
                <a:gd name="T12" fmla="*/ 118 w 152"/>
                <a:gd name="T13" fmla="*/ 270 h 313"/>
                <a:gd name="T14" fmla="*/ 137 w 152"/>
                <a:gd name="T15" fmla="*/ 289 h 313"/>
                <a:gd name="T16" fmla="*/ 96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2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8" y="270"/>
                    <a:pt x="118" y="270"/>
                    <a:pt x="118" y="270"/>
                  </a:cubicBezTo>
                  <a:cubicBezTo>
                    <a:pt x="128" y="270"/>
                    <a:pt x="137" y="278"/>
                    <a:pt x="137" y="289"/>
                  </a:cubicBezTo>
                  <a:cubicBezTo>
                    <a:pt x="137" y="309"/>
                    <a:pt x="113" y="313"/>
                    <a:pt x="96"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7" name="Freeform 36"/>
            <p:cNvSpPr>
              <a:spLocks noEditPoints="1"/>
            </p:cNvSpPr>
            <p:nvPr userDrawn="1"/>
          </p:nvSpPr>
          <p:spPr bwMode="auto">
            <a:xfrm>
              <a:off x="1945" y="1328"/>
              <a:ext cx="522"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5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7"/>
                    <a:pt x="203" y="194"/>
                    <a:pt x="197" y="199"/>
                  </a:cubicBezTo>
                  <a:cubicBezTo>
                    <a:pt x="169" y="222"/>
                    <a:pt x="139" y="230"/>
                    <a:pt x="104" y="230"/>
                  </a:cubicBezTo>
                  <a:cubicBezTo>
                    <a:pt x="44" y="230"/>
                    <a:pt x="0" y="199"/>
                    <a:pt x="0" y="135"/>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8" name="Freeform 37"/>
            <p:cNvSpPr>
              <a:spLocks/>
            </p:cNvSpPr>
            <p:nvPr userDrawn="1"/>
          </p:nvSpPr>
          <p:spPr bwMode="auto">
            <a:xfrm>
              <a:off x="2510" y="1120"/>
              <a:ext cx="359" cy="740"/>
            </a:xfrm>
            <a:custGeom>
              <a:avLst/>
              <a:gdLst>
                <a:gd name="T0" fmla="*/ 151 w 152"/>
                <a:gd name="T1" fmla="*/ 120 h 313"/>
                <a:gd name="T2" fmla="*/ 127 w 152"/>
                <a:gd name="T3" fmla="*/ 141 h 313"/>
                <a:gd name="T4" fmla="*/ 92 w 152"/>
                <a:gd name="T5" fmla="*/ 141 h 313"/>
                <a:gd name="T6" fmla="*/ 82 w 152"/>
                <a:gd name="T7" fmla="*/ 223 h 313"/>
                <a:gd name="T8" fmla="*/ 82 w 152"/>
                <a:gd name="T9" fmla="*/ 235 h 313"/>
                <a:gd name="T10" fmla="*/ 109 w 152"/>
                <a:gd name="T11" fmla="*/ 270 h 313"/>
                <a:gd name="T12" fmla="*/ 118 w 152"/>
                <a:gd name="T13" fmla="*/ 270 h 313"/>
                <a:gd name="T14" fmla="*/ 137 w 152"/>
                <a:gd name="T15" fmla="*/ 289 h 313"/>
                <a:gd name="T16" fmla="*/ 97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3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50" y="131"/>
                    <a:pt x="139" y="141"/>
                    <a:pt x="127" y="141"/>
                  </a:cubicBezTo>
                  <a:cubicBezTo>
                    <a:pt x="92" y="141"/>
                    <a:pt x="92" y="141"/>
                    <a:pt x="92" y="141"/>
                  </a:cubicBezTo>
                  <a:cubicBezTo>
                    <a:pt x="82" y="223"/>
                    <a:pt x="82" y="223"/>
                    <a:pt x="82" y="223"/>
                  </a:cubicBezTo>
                  <a:cubicBezTo>
                    <a:pt x="82" y="227"/>
                    <a:pt x="82" y="231"/>
                    <a:pt x="82" y="235"/>
                  </a:cubicBezTo>
                  <a:cubicBezTo>
                    <a:pt x="82" y="254"/>
                    <a:pt x="88" y="270"/>
                    <a:pt x="109" y="270"/>
                  </a:cubicBezTo>
                  <a:cubicBezTo>
                    <a:pt x="118" y="270"/>
                    <a:pt x="118" y="270"/>
                    <a:pt x="118" y="270"/>
                  </a:cubicBezTo>
                  <a:cubicBezTo>
                    <a:pt x="128" y="270"/>
                    <a:pt x="137" y="278"/>
                    <a:pt x="137" y="289"/>
                  </a:cubicBezTo>
                  <a:cubicBezTo>
                    <a:pt x="137" y="309"/>
                    <a:pt x="113" y="313"/>
                    <a:pt x="97"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3" y="99"/>
                    <a:pt x="133" y="99"/>
                    <a:pt x="133"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9" name="Freeform 38"/>
            <p:cNvSpPr>
              <a:spLocks/>
            </p:cNvSpPr>
            <p:nvPr userDrawn="1"/>
          </p:nvSpPr>
          <p:spPr bwMode="auto">
            <a:xfrm>
              <a:off x="2872" y="1687"/>
              <a:ext cx="189" cy="329"/>
            </a:xfrm>
            <a:custGeom>
              <a:avLst/>
              <a:gdLst>
                <a:gd name="T0" fmla="*/ 78 w 80"/>
                <a:gd name="T1" fmla="*/ 45 h 139"/>
                <a:gd name="T2" fmla="*/ 34 w 80"/>
                <a:gd name="T3" fmla="*/ 130 h 139"/>
                <a:gd name="T4" fmla="*/ 16 w 80"/>
                <a:gd name="T5" fmla="*/ 139 h 139"/>
                <a:gd name="T6" fmla="*/ 0 w 80"/>
                <a:gd name="T7" fmla="*/ 123 h 139"/>
                <a:gd name="T8" fmla="*/ 3 w 80"/>
                <a:gd name="T9" fmla="*/ 112 h 139"/>
                <a:gd name="T10" fmla="*/ 16 w 80"/>
                <a:gd name="T11" fmla="*/ 82 h 139"/>
                <a:gd name="T12" fmla="*/ 23 w 80"/>
                <a:gd name="T13" fmla="*/ 29 h 139"/>
                <a:gd name="T14" fmla="*/ 55 w 80"/>
                <a:gd name="T15" fmla="*/ 0 h 139"/>
                <a:gd name="T16" fmla="*/ 80 w 80"/>
                <a:gd name="T17" fmla="*/ 24 h 139"/>
                <a:gd name="T18" fmla="*/ 78 w 80"/>
                <a:gd name="T19" fmla="*/ 4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39">
                  <a:moveTo>
                    <a:pt x="78" y="45"/>
                  </a:moveTo>
                  <a:cubicBezTo>
                    <a:pt x="74" y="83"/>
                    <a:pt x="59" y="103"/>
                    <a:pt x="34" y="130"/>
                  </a:cubicBezTo>
                  <a:cubicBezTo>
                    <a:pt x="29" y="135"/>
                    <a:pt x="23" y="139"/>
                    <a:pt x="16" y="139"/>
                  </a:cubicBezTo>
                  <a:cubicBezTo>
                    <a:pt x="6" y="139"/>
                    <a:pt x="0" y="132"/>
                    <a:pt x="0" y="123"/>
                  </a:cubicBezTo>
                  <a:cubicBezTo>
                    <a:pt x="0" y="119"/>
                    <a:pt x="1" y="115"/>
                    <a:pt x="3" y="112"/>
                  </a:cubicBezTo>
                  <a:cubicBezTo>
                    <a:pt x="8" y="102"/>
                    <a:pt x="13" y="93"/>
                    <a:pt x="16" y="82"/>
                  </a:cubicBezTo>
                  <a:cubicBezTo>
                    <a:pt x="20" y="64"/>
                    <a:pt x="21" y="46"/>
                    <a:pt x="23" y="29"/>
                  </a:cubicBezTo>
                  <a:cubicBezTo>
                    <a:pt x="25" y="13"/>
                    <a:pt x="39" y="0"/>
                    <a:pt x="55" y="0"/>
                  </a:cubicBezTo>
                  <a:cubicBezTo>
                    <a:pt x="69" y="0"/>
                    <a:pt x="80" y="10"/>
                    <a:pt x="80" y="24"/>
                  </a:cubicBezTo>
                  <a:cubicBezTo>
                    <a:pt x="80" y="31"/>
                    <a:pt x="79" y="39"/>
                    <a:pt x="78"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0" name="Freeform 39"/>
            <p:cNvSpPr>
              <a:spLocks/>
            </p:cNvSpPr>
            <p:nvPr userDrawn="1"/>
          </p:nvSpPr>
          <p:spPr bwMode="auto">
            <a:xfrm>
              <a:off x="3368" y="985"/>
              <a:ext cx="497" cy="884"/>
            </a:xfrm>
            <a:custGeom>
              <a:avLst/>
              <a:gdLst>
                <a:gd name="T0" fmla="*/ 210 w 210"/>
                <a:gd name="T1" fmla="*/ 223 h 374"/>
                <a:gd name="T2" fmla="*/ 194 w 210"/>
                <a:gd name="T3" fmla="*/ 350 h 374"/>
                <a:gd name="T4" fmla="*/ 168 w 210"/>
                <a:gd name="T5" fmla="*/ 374 h 374"/>
                <a:gd name="T6" fmla="*/ 146 w 210"/>
                <a:gd name="T7" fmla="*/ 353 h 374"/>
                <a:gd name="T8" fmla="*/ 160 w 210"/>
                <a:gd name="T9" fmla="*/ 237 h 374"/>
                <a:gd name="T10" fmla="*/ 161 w 210"/>
                <a:gd name="T11" fmla="*/ 227 h 374"/>
                <a:gd name="T12" fmla="*/ 124 w 210"/>
                <a:gd name="T13" fmla="*/ 190 h 374"/>
                <a:gd name="T14" fmla="*/ 61 w 210"/>
                <a:gd name="T15" fmla="*/ 241 h 374"/>
                <a:gd name="T16" fmla="*/ 48 w 210"/>
                <a:gd name="T17" fmla="*/ 350 h 374"/>
                <a:gd name="T18" fmla="*/ 21 w 210"/>
                <a:gd name="T19" fmla="*/ 374 h 374"/>
                <a:gd name="T20" fmla="*/ 0 w 210"/>
                <a:gd name="T21" fmla="*/ 353 h 374"/>
                <a:gd name="T22" fmla="*/ 40 w 210"/>
                <a:gd name="T23" fmla="*/ 25 h 374"/>
                <a:gd name="T24" fmla="*/ 67 w 210"/>
                <a:gd name="T25" fmla="*/ 0 h 374"/>
                <a:gd name="T26" fmla="*/ 88 w 210"/>
                <a:gd name="T27" fmla="*/ 21 h 374"/>
                <a:gd name="T28" fmla="*/ 70 w 210"/>
                <a:gd name="T29" fmla="*/ 173 h 374"/>
                <a:gd name="T30" fmla="*/ 145 w 210"/>
                <a:gd name="T31" fmla="*/ 146 h 374"/>
                <a:gd name="T32" fmla="*/ 210 w 210"/>
                <a:gd name="T33" fmla="*/ 208 h 374"/>
                <a:gd name="T34" fmla="*/ 210 w 210"/>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74">
                  <a:moveTo>
                    <a:pt x="210" y="223"/>
                  </a:moveTo>
                  <a:cubicBezTo>
                    <a:pt x="194" y="350"/>
                    <a:pt x="194" y="350"/>
                    <a:pt x="194" y="350"/>
                  </a:cubicBezTo>
                  <a:cubicBezTo>
                    <a:pt x="193" y="363"/>
                    <a:pt x="181" y="374"/>
                    <a:pt x="168" y="374"/>
                  </a:cubicBezTo>
                  <a:cubicBezTo>
                    <a:pt x="156" y="374"/>
                    <a:pt x="146" y="365"/>
                    <a:pt x="146" y="353"/>
                  </a:cubicBezTo>
                  <a:cubicBezTo>
                    <a:pt x="146" y="352"/>
                    <a:pt x="146" y="351"/>
                    <a:pt x="160" y="237"/>
                  </a:cubicBezTo>
                  <a:cubicBezTo>
                    <a:pt x="161" y="234"/>
                    <a:pt x="161" y="231"/>
                    <a:pt x="161" y="227"/>
                  </a:cubicBezTo>
                  <a:cubicBezTo>
                    <a:pt x="161" y="204"/>
                    <a:pt x="148" y="190"/>
                    <a:pt x="124" y="190"/>
                  </a:cubicBezTo>
                  <a:cubicBezTo>
                    <a:pt x="91" y="190"/>
                    <a:pt x="65" y="207"/>
                    <a:pt x="61" y="241"/>
                  </a:cubicBezTo>
                  <a:cubicBezTo>
                    <a:pt x="48" y="350"/>
                    <a:pt x="48" y="350"/>
                    <a:pt x="48" y="350"/>
                  </a:cubicBezTo>
                  <a:cubicBezTo>
                    <a:pt x="46" y="363"/>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3"/>
                    <a:pt x="70" y="173"/>
                  </a:cubicBezTo>
                  <a:cubicBezTo>
                    <a:pt x="90" y="155"/>
                    <a:pt x="118" y="146"/>
                    <a:pt x="145" y="146"/>
                  </a:cubicBezTo>
                  <a:cubicBezTo>
                    <a:pt x="184" y="146"/>
                    <a:pt x="210" y="167"/>
                    <a:pt x="210" y="208"/>
                  </a:cubicBezTo>
                  <a:cubicBezTo>
                    <a:pt x="210" y="213"/>
                    <a:pt x="210"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1" name="Freeform 40"/>
            <p:cNvSpPr>
              <a:spLocks noEditPoints="1"/>
            </p:cNvSpPr>
            <p:nvPr userDrawn="1"/>
          </p:nvSpPr>
          <p:spPr bwMode="auto">
            <a:xfrm>
              <a:off x="3955" y="1084"/>
              <a:ext cx="210" cy="785"/>
            </a:xfrm>
            <a:custGeom>
              <a:avLst/>
              <a:gdLst>
                <a:gd name="T0" fmla="*/ 48 w 89"/>
                <a:gd name="T1" fmla="*/ 307 h 332"/>
                <a:gd name="T2" fmla="*/ 21 w 89"/>
                <a:gd name="T3" fmla="*/ 332 h 332"/>
                <a:gd name="T4" fmla="*/ 0 w 89"/>
                <a:gd name="T5" fmla="*/ 310 h 332"/>
                <a:gd name="T6" fmla="*/ 22 w 89"/>
                <a:gd name="T7" fmla="*/ 128 h 332"/>
                <a:gd name="T8" fmla="*/ 48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8"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2" name="Freeform 41"/>
            <p:cNvSpPr>
              <a:spLocks/>
            </p:cNvSpPr>
            <p:nvPr userDrawn="1"/>
          </p:nvSpPr>
          <p:spPr bwMode="auto">
            <a:xfrm>
              <a:off x="4186" y="1120"/>
              <a:ext cx="357" cy="740"/>
            </a:xfrm>
            <a:custGeom>
              <a:avLst/>
              <a:gdLst>
                <a:gd name="T0" fmla="*/ 151 w 151"/>
                <a:gd name="T1" fmla="*/ 120 h 313"/>
                <a:gd name="T2" fmla="*/ 127 w 151"/>
                <a:gd name="T3" fmla="*/ 141 h 313"/>
                <a:gd name="T4" fmla="*/ 92 w 151"/>
                <a:gd name="T5" fmla="*/ 141 h 313"/>
                <a:gd name="T6" fmla="*/ 82 w 151"/>
                <a:gd name="T7" fmla="*/ 223 h 313"/>
                <a:gd name="T8" fmla="*/ 81 w 151"/>
                <a:gd name="T9" fmla="*/ 235 h 313"/>
                <a:gd name="T10" fmla="*/ 109 w 151"/>
                <a:gd name="T11" fmla="*/ 270 h 313"/>
                <a:gd name="T12" fmla="*/ 117 w 151"/>
                <a:gd name="T13" fmla="*/ 270 h 313"/>
                <a:gd name="T14" fmla="*/ 136 w 151"/>
                <a:gd name="T15" fmla="*/ 289 h 313"/>
                <a:gd name="T16" fmla="*/ 96 w 151"/>
                <a:gd name="T17" fmla="*/ 313 h 313"/>
                <a:gd name="T18" fmla="*/ 31 w 151"/>
                <a:gd name="T19" fmla="*/ 251 h 313"/>
                <a:gd name="T20" fmla="*/ 32 w 151"/>
                <a:gd name="T21" fmla="*/ 232 h 313"/>
                <a:gd name="T22" fmla="*/ 44 w 151"/>
                <a:gd name="T23" fmla="*/ 141 h 313"/>
                <a:gd name="T24" fmla="*/ 18 w 151"/>
                <a:gd name="T25" fmla="*/ 141 h 313"/>
                <a:gd name="T26" fmla="*/ 0 w 151"/>
                <a:gd name="T27" fmla="*/ 123 h 313"/>
                <a:gd name="T28" fmla="*/ 0 w 151"/>
                <a:gd name="T29" fmla="*/ 120 h 313"/>
                <a:gd name="T30" fmla="*/ 49 w 151"/>
                <a:gd name="T31" fmla="*/ 99 h 313"/>
                <a:gd name="T32" fmla="*/ 58 w 151"/>
                <a:gd name="T33" fmla="*/ 25 h 313"/>
                <a:gd name="T34" fmla="*/ 85 w 151"/>
                <a:gd name="T35" fmla="*/ 0 h 313"/>
                <a:gd name="T36" fmla="*/ 107 w 151"/>
                <a:gd name="T37" fmla="*/ 21 h 313"/>
                <a:gd name="T38" fmla="*/ 106 w 151"/>
                <a:gd name="T39" fmla="*/ 25 h 313"/>
                <a:gd name="T40" fmla="*/ 97 w 151"/>
                <a:gd name="T41" fmla="*/ 99 h 313"/>
                <a:gd name="T42" fmla="*/ 132 w 151"/>
                <a:gd name="T43" fmla="*/ 99 h 313"/>
                <a:gd name="T44" fmla="*/ 151 w 151"/>
                <a:gd name="T45" fmla="*/ 118 h 313"/>
                <a:gd name="T46" fmla="*/ 151 w 151"/>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7" y="270"/>
                    <a:pt x="117" y="270"/>
                    <a:pt x="117" y="270"/>
                  </a:cubicBezTo>
                  <a:cubicBezTo>
                    <a:pt x="128" y="270"/>
                    <a:pt x="136" y="278"/>
                    <a:pt x="136" y="289"/>
                  </a:cubicBezTo>
                  <a:cubicBezTo>
                    <a:pt x="136" y="309"/>
                    <a:pt x="113" y="313"/>
                    <a:pt x="96" y="313"/>
                  </a:cubicBezTo>
                  <a:cubicBezTo>
                    <a:pt x="58" y="313"/>
                    <a:pt x="31" y="290"/>
                    <a:pt x="31" y="251"/>
                  </a:cubicBezTo>
                  <a:cubicBezTo>
                    <a:pt x="31" y="245"/>
                    <a:pt x="32" y="237"/>
                    <a:pt x="32"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5"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1" y="108"/>
                    <a:pt x="151" y="118"/>
                  </a:cubicBezTo>
                  <a:cubicBezTo>
                    <a:pt x="151"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3" name="Freeform 42"/>
            <p:cNvSpPr>
              <a:spLocks/>
            </p:cNvSpPr>
            <p:nvPr userDrawn="1"/>
          </p:nvSpPr>
          <p:spPr bwMode="auto">
            <a:xfrm>
              <a:off x="4567" y="1120"/>
              <a:ext cx="357" cy="740"/>
            </a:xfrm>
            <a:custGeom>
              <a:avLst/>
              <a:gdLst>
                <a:gd name="T0" fmla="*/ 150 w 151"/>
                <a:gd name="T1" fmla="*/ 120 h 313"/>
                <a:gd name="T2" fmla="*/ 127 w 151"/>
                <a:gd name="T3" fmla="*/ 141 h 313"/>
                <a:gd name="T4" fmla="*/ 91 w 151"/>
                <a:gd name="T5" fmla="*/ 141 h 313"/>
                <a:gd name="T6" fmla="*/ 81 w 151"/>
                <a:gd name="T7" fmla="*/ 223 h 313"/>
                <a:gd name="T8" fmla="*/ 81 w 151"/>
                <a:gd name="T9" fmla="*/ 235 h 313"/>
                <a:gd name="T10" fmla="*/ 109 w 151"/>
                <a:gd name="T11" fmla="*/ 270 h 313"/>
                <a:gd name="T12" fmla="*/ 117 w 151"/>
                <a:gd name="T13" fmla="*/ 270 h 313"/>
                <a:gd name="T14" fmla="*/ 136 w 151"/>
                <a:gd name="T15" fmla="*/ 289 h 313"/>
                <a:gd name="T16" fmla="*/ 96 w 151"/>
                <a:gd name="T17" fmla="*/ 313 h 313"/>
                <a:gd name="T18" fmla="*/ 31 w 151"/>
                <a:gd name="T19" fmla="*/ 251 h 313"/>
                <a:gd name="T20" fmla="*/ 32 w 151"/>
                <a:gd name="T21" fmla="*/ 232 h 313"/>
                <a:gd name="T22" fmla="*/ 43 w 151"/>
                <a:gd name="T23" fmla="*/ 141 h 313"/>
                <a:gd name="T24" fmla="*/ 18 w 151"/>
                <a:gd name="T25" fmla="*/ 141 h 313"/>
                <a:gd name="T26" fmla="*/ 0 w 151"/>
                <a:gd name="T27" fmla="*/ 123 h 313"/>
                <a:gd name="T28" fmla="*/ 0 w 151"/>
                <a:gd name="T29" fmla="*/ 120 h 313"/>
                <a:gd name="T30" fmla="*/ 49 w 151"/>
                <a:gd name="T31" fmla="*/ 99 h 313"/>
                <a:gd name="T32" fmla="*/ 57 w 151"/>
                <a:gd name="T33" fmla="*/ 25 h 313"/>
                <a:gd name="T34" fmla="*/ 85 w 151"/>
                <a:gd name="T35" fmla="*/ 0 h 313"/>
                <a:gd name="T36" fmla="*/ 106 w 151"/>
                <a:gd name="T37" fmla="*/ 21 h 313"/>
                <a:gd name="T38" fmla="*/ 106 w 151"/>
                <a:gd name="T39" fmla="*/ 25 h 313"/>
                <a:gd name="T40" fmla="*/ 96 w 151"/>
                <a:gd name="T41" fmla="*/ 99 h 313"/>
                <a:gd name="T42" fmla="*/ 132 w 151"/>
                <a:gd name="T43" fmla="*/ 99 h 313"/>
                <a:gd name="T44" fmla="*/ 151 w 151"/>
                <a:gd name="T45" fmla="*/ 118 h 313"/>
                <a:gd name="T46" fmla="*/ 150 w 151"/>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3">
                  <a:moveTo>
                    <a:pt x="150" y="120"/>
                  </a:moveTo>
                  <a:cubicBezTo>
                    <a:pt x="149" y="131"/>
                    <a:pt x="139" y="141"/>
                    <a:pt x="127" y="141"/>
                  </a:cubicBezTo>
                  <a:cubicBezTo>
                    <a:pt x="91" y="141"/>
                    <a:pt x="91" y="141"/>
                    <a:pt x="91" y="141"/>
                  </a:cubicBezTo>
                  <a:cubicBezTo>
                    <a:pt x="81" y="223"/>
                    <a:pt x="81" y="223"/>
                    <a:pt x="81" y="223"/>
                  </a:cubicBezTo>
                  <a:cubicBezTo>
                    <a:pt x="81" y="227"/>
                    <a:pt x="81" y="231"/>
                    <a:pt x="81" y="235"/>
                  </a:cubicBezTo>
                  <a:cubicBezTo>
                    <a:pt x="81" y="254"/>
                    <a:pt x="88" y="270"/>
                    <a:pt x="109" y="270"/>
                  </a:cubicBezTo>
                  <a:cubicBezTo>
                    <a:pt x="117" y="270"/>
                    <a:pt x="117" y="270"/>
                    <a:pt x="117" y="270"/>
                  </a:cubicBezTo>
                  <a:cubicBezTo>
                    <a:pt x="128" y="270"/>
                    <a:pt x="136" y="278"/>
                    <a:pt x="136" y="289"/>
                  </a:cubicBezTo>
                  <a:cubicBezTo>
                    <a:pt x="136" y="309"/>
                    <a:pt x="112" y="313"/>
                    <a:pt x="96" y="313"/>
                  </a:cubicBezTo>
                  <a:cubicBezTo>
                    <a:pt x="58" y="313"/>
                    <a:pt x="31" y="290"/>
                    <a:pt x="31" y="251"/>
                  </a:cubicBezTo>
                  <a:cubicBezTo>
                    <a:pt x="31" y="245"/>
                    <a:pt x="32" y="237"/>
                    <a:pt x="32" y="232"/>
                  </a:cubicBezTo>
                  <a:cubicBezTo>
                    <a:pt x="43" y="141"/>
                    <a:pt x="43" y="141"/>
                    <a:pt x="43" y="141"/>
                  </a:cubicBezTo>
                  <a:cubicBezTo>
                    <a:pt x="18" y="141"/>
                    <a:pt x="18" y="141"/>
                    <a:pt x="18" y="141"/>
                  </a:cubicBezTo>
                  <a:cubicBezTo>
                    <a:pt x="7" y="141"/>
                    <a:pt x="0" y="132"/>
                    <a:pt x="0" y="123"/>
                  </a:cubicBezTo>
                  <a:cubicBezTo>
                    <a:pt x="0" y="122"/>
                    <a:pt x="0" y="121"/>
                    <a:pt x="0" y="120"/>
                  </a:cubicBezTo>
                  <a:cubicBezTo>
                    <a:pt x="3" y="95"/>
                    <a:pt x="30" y="99"/>
                    <a:pt x="49" y="99"/>
                  </a:cubicBezTo>
                  <a:cubicBezTo>
                    <a:pt x="57" y="25"/>
                    <a:pt x="57" y="25"/>
                    <a:pt x="57" y="25"/>
                  </a:cubicBezTo>
                  <a:cubicBezTo>
                    <a:pt x="59" y="11"/>
                    <a:pt x="72" y="0"/>
                    <a:pt x="85" y="0"/>
                  </a:cubicBezTo>
                  <a:cubicBezTo>
                    <a:pt x="96" y="0"/>
                    <a:pt x="106" y="9"/>
                    <a:pt x="106" y="21"/>
                  </a:cubicBezTo>
                  <a:cubicBezTo>
                    <a:pt x="106" y="22"/>
                    <a:pt x="106" y="24"/>
                    <a:pt x="106" y="25"/>
                  </a:cubicBezTo>
                  <a:cubicBezTo>
                    <a:pt x="96" y="99"/>
                    <a:pt x="96" y="99"/>
                    <a:pt x="96" y="99"/>
                  </a:cubicBezTo>
                  <a:cubicBezTo>
                    <a:pt x="132" y="99"/>
                    <a:pt x="132" y="99"/>
                    <a:pt x="132" y="99"/>
                  </a:cubicBezTo>
                  <a:cubicBezTo>
                    <a:pt x="142" y="99"/>
                    <a:pt x="151" y="108"/>
                    <a:pt x="151" y="118"/>
                  </a:cubicBezTo>
                  <a:cubicBezTo>
                    <a:pt x="151" y="118"/>
                    <a:pt x="150" y="119"/>
                    <a:pt x="150"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4" name="Freeform 43"/>
            <p:cNvSpPr>
              <a:spLocks noEditPoints="1"/>
            </p:cNvSpPr>
            <p:nvPr userDrawn="1"/>
          </p:nvSpPr>
          <p:spPr bwMode="auto">
            <a:xfrm>
              <a:off x="4945" y="1333"/>
              <a:ext cx="499" cy="536"/>
            </a:xfrm>
            <a:custGeom>
              <a:avLst/>
              <a:gdLst>
                <a:gd name="T0" fmla="*/ 210 w 211"/>
                <a:gd name="T1" fmla="*/ 70 h 227"/>
                <a:gd name="T2" fmla="*/ 193 w 211"/>
                <a:gd name="T3" fmla="*/ 202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2"/>
                    <a:pt x="193" y="202"/>
                    <a:pt x="193" y="202"/>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0"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3" y="4"/>
                    <a:pt x="103" y="0"/>
                    <a:pt x="130" y="0"/>
                  </a:cubicBezTo>
                  <a:cubicBezTo>
                    <a:pt x="169" y="0"/>
                    <a:pt x="211" y="11"/>
                    <a:pt x="211" y="59"/>
                  </a:cubicBezTo>
                  <a:cubicBezTo>
                    <a:pt x="211" y="62"/>
                    <a:pt x="210"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5" name="Freeform 44"/>
            <p:cNvSpPr>
              <a:spLocks/>
            </p:cNvSpPr>
            <p:nvPr userDrawn="1"/>
          </p:nvSpPr>
          <p:spPr bwMode="auto">
            <a:xfrm>
              <a:off x="5532" y="1323"/>
              <a:ext cx="416" cy="546"/>
            </a:xfrm>
            <a:custGeom>
              <a:avLst/>
              <a:gdLst>
                <a:gd name="T0" fmla="*/ 147 w 176"/>
                <a:gd name="T1" fmla="*/ 63 h 231"/>
                <a:gd name="T2" fmla="*/ 114 w 176"/>
                <a:gd name="T3" fmla="*/ 54 h 231"/>
                <a:gd name="T4" fmla="*/ 60 w 176"/>
                <a:gd name="T5" fmla="*/ 109 h 231"/>
                <a:gd name="T6" fmla="*/ 48 w 176"/>
                <a:gd name="T7" fmla="*/ 208 h 231"/>
                <a:gd name="T8" fmla="*/ 21 w 176"/>
                <a:gd name="T9" fmla="*/ 231 h 231"/>
                <a:gd name="T10" fmla="*/ 0 w 176"/>
                <a:gd name="T11" fmla="*/ 210 h 231"/>
                <a:gd name="T12" fmla="*/ 0 w 176"/>
                <a:gd name="T13" fmla="*/ 208 h 231"/>
                <a:gd name="T14" fmla="*/ 23 w 176"/>
                <a:gd name="T15" fmla="*/ 25 h 231"/>
                <a:gd name="T16" fmla="*/ 49 w 176"/>
                <a:gd name="T17" fmla="*/ 0 h 231"/>
                <a:gd name="T18" fmla="*/ 71 w 176"/>
                <a:gd name="T19" fmla="*/ 22 h 231"/>
                <a:gd name="T20" fmla="*/ 69 w 176"/>
                <a:gd name="T21" fmla="*/ 39 h 231"/>
                <a:gd name="T22" fmla="*/ 132 w 176"/>
                <a:gd name="T23" fmla="*/ 5 h 231"/>
                <a:gd name="T24" fmla="*/ 176 w 176"/>
                <a:gd name="T25" fmla="*/ 35 h 231"/>
                <a:gd name="T26" fmla="*/ 147 w 176"/>
                <a:gd name="T27" fmla="*/ 6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6" h="231">
                  <a:moveTo>
                    <a:pt x="147" y="63"/>
                  </a:moveTo>
                  <a:cubicBezTo>
                    <a:pt x="136" y="63"/>
                    <a:pt x="130" y="54"/>
                    <a:pt x="114" y="54"/>
                  </a:cubicBezTo>
                  <a:cubicBezTo>
                    <a:pt x="86" y="54"/>
                    <a:pt x="63" y="82"/>
                    <a:pt x="60" y="109"/>
                  </a:cubicBezTo>
                  <a:cubicBezTo>
                    <a:pt x="48" y="208"/>
                    <a:pt x="48" y="208"/>
                    <a:pt x="48" y="208"/>
                  </a:cubicBezTo>
                  <a:cubicBezTo>
                    <a:pt x="47" y="220"/>
                    <a:pt x="35" y="231"/>
                    <a:pt x="21" y="231"/>
                  </a:cubicBezTo>
                  <a:cubicBezTo>
                    <a:pt x="10" y="231"/>
                    <a:pt x="0" y="222"/>
                    <a:pt x="0" y="210"/>
                  </a:cubicBezTo>
                  <a:cubicBezTo>
                    <a:pt x="0" y="209"/>
                    <a:pt x="0" y="208"/>
                    <a:pt x="0" y="208"/>
                  </a:cubicBezTo>
                  <a:cubicBezTo>
                    <a:pt x="23" y="25"/>
                    <a:pt x="23" y="25"/>
                    <a:pt x="23" y="25"/>
                  </a:cubicBezTo>
                  <a:cubicBezTo>
                    <a:pt x="25" y="11"/>
                    <a:pt x="36" y="0"/>
                    <a:pt x="49" y="0"/>
                  </a:cubicBezTo>
                  <a:cubicBezTo>
                    <a:pt x="62" y="0"/>
                    <a:pt x="71" y="9"/>
                    <a:pt x="71" y="22"/>
                  </a:cubicBezTo>
                  <a:cubicBezTo>
                    <a:pt x="71" y="27"/>
                    <a:pt x="70" y="33"/>
                    <a:pt x="69" y="39"/>
                  </a:cubicBezTo>
                  <a:cubicBezTo>
                    <a:pt x="89" y="20"/>
                    <a:pt x="103" y="5"/>
                    <a:pt x="132" y="5"/>
                  </a:cubicBezTo>
                  <a:cubicBezTo>
                    <a:pt x="150" y="5"/>
                    <a:pt x="176" y="13"/>
                    <a:pt x="176" y="35"/>
                  </a:cubicBezTo>
                  <a:cubicBezTo>
                    <a:pt x="176" y="50"/>
                    <a:pt x="162" y="63"/>
                    <a:pt x="147"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6" name="Freeform 45"/>
            <p:cNvSpPr>
              <a:spLocks/>
            </p:cNvSpPr>
            <p:nvPr userDrawn="1"/>
          </p:nvSpPr>
          <p:spPr bwMode="auto">
            <a:xfrm>
              <a:off x="6189" y="1323"/>
              <a:ext cx="440" cy="546"/>
            </a:xfrm>
            <a:custGeom>
              <a:avLst/>
              <a:gdLst>
                <a:gd name="T0" fmla="*/ 182 w 186"/>
                <a:gd name="T1" fmla="*/ 32 h 231"/>
                <a:gd name="T2" fmla="*/ 86 w 186"/>
                <a:gd name="T3" fmla="*/ 216 h 231"/>
                <a:gd name="T4" fmla="*/ 62 w 186"/>
                <a:gd name="T5" fmla="*/ 231 h 231"/>
                <a:gd name="T6" fmla="*/ 42 w 186"/>
                <a:gd name="T7" fmla="*/ 216 h 231"/>
                <a:gd name="T8" fmla="*/ 1 w 186"/>
                <a:gd name="T9" fmla="*/ 32 h 231"/>
                <a:gd name="T10" fmla="*/ 0 w 186"/>
                <a:gd name="T11" fmla="*/ 27 h 231"/>
                <a:gd name="T12" fmla="*/ 24 w 186"/>
                <a:gd name="T13" fmla="*/ 0 h 231"/>
                <a:gd name="T14" fmla="*/ 43 w 186"/>
                <a:gd name="T15" fmla="*/ 15 h 231"/>
                <a:gd name="T16" fmla="*/ 73 w 186"/>
                <a:gd name="T17" fmla="*/ 145 h 231"/>
                <a:gd name="T18" fmla="*/ 142 w 186"/>
                <a:gd name="T19" fmla="*/ 15 h 231"/>
                <a:gd name="T20" fmla="*/ 164 w 186"/>
                <a:gd name="T21" fmla="*/ 0 h 231"/>
                <a:gd name="T22" fmla="*/ 186 w 186"/>
                <a:gd name="T23" fmla="*/ 21 h 231"/>
                <a:gd name="T24" fmla="*/ 182 w 186"/>
                <a:gd name="T25" fmla="*/ 3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231">
                  <a:moveTo>
                    <a:pt x="182" y="32"/>
                  </a:moveTo>
                  <a:cubicBezTo>
                    <a:pt x="86" y="216"/>
                    <a:pt x="86" y="216"/>
                    <a:pt x="86" y="216"/>
                  </a:cubicBezTo>
                  <a:cubicBezTo>
                    <a:pt x="81" y="225"/>
                    <a:pt x="72" y="231"/>
                    <a:pt x="62" y="231"/>
                  </a:cubicBezTo>
                  <a:cubicBezTo>
                    <a:pt x="52" y="231"/>
                    <a:pt x="44" y="226"/>
                    <a:pt x="42" y="216"/>
                  </a:cubicBezTo>
                  <a:cubicBezTo>
                    <a:pt x="1" y="32"/>
                    <a:pt x="1" y="32"/>
                    <a:pt x="1" y="32"/>
                  </a:cubicBezTo>
                  <a:cubicBezTo>
                    <a:pt x="0" y="31"/>
                    <a:pt x="0" y="29"/>
                    <a:pt x="0" y="27"/>
                  </a:cubicBezTo>
                  <a:cubicBezTo>
                    <a:pt x="0" y="13"/>
                    <a:pt x="10" y="0"/>
                    <a:pt x="24" y="0"/>
                  </a:cubicBezTo>
                  <a:cubicBezTo>
                    <a:pt x="33" y="0"/>
                    <a:pt x="41" y="6"/>
                    <a:pt x="43" y="15"/>
                  </a:cubicBezTo>
                  <a:cubicBezTo>
                    <a:pt x="73" y="145"/>
                    <a:pt x="73" y="145"/>
                    <a:pt x="73" y="145"/>
                  </a:cubicBezTo>
                  <a:cubicBezTo>
                    <a:pt x="142" y="15"/>
                    <a:pt x="142" y="15"/>
                    <a:pt x="142" y="15"/>
                  </a:cubicBezTo>
                  <a:cubicBezTo>
                    <a:pt x="146" y="7"/>
                    <a:pt x="155" y="0"/>
                    <a:pt x="164" y="0"/>
                  </a:cubicBezTo>
                  <a:cubicBezTo>
                    <a:pt x="177" y="0"/>
                    <a:pt x="186" y="9"/>
                    <a:pt x="186" y="21"/>
                  </a:cubicBezTo>
                  <a:cubicBezTo>
                    <a:pt x="186" y="25"/>
                    <a:pt x="184" y="28"/>
                    <a:pt x="18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7" name="Freeform 46"/>
            <p:cNvSpPr>
              <a:spLocks noEditPoints="1"/>
            </p:cNvSpPr>
            <p:nvPr userDrawn="1"/>
          </p:nvSpPr>
          <p:spPr bwMode="auto">
            <a:xfrm>
              <a:off x="6650" y="1084"/>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7 w 89"/>
                <a:gd name="T15" fmla="*/ 62 h 332"/>
                <a:gd name="T16" fmla="*/ 27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9" y="104"/>
                  </a:cubicBezTo>
                  <a:cubicBezTo>
                    <a:pt x="61" y="104"/>
                    <a:pt x="71" y="113"/>
                    <a:pt x="71" y="125"/>
                  </a:cubicBezTo>
                  <a:cubicBezTo>
                    <a:pt x="71" y="126"/>
                    <a:pt x="71" y="127"/>
                    <a:pt x="48" y="307"/>
                  </a:cubicBezTo>
                  <a:close/>
                  <a:moveTo>
                    <a:pt x="57" y="62"/>
                  </a:moveTo>
                  <a:cubicBezTo>
                    <a:pt x="40" y="62"/>
                    <a:pt x="27" y="48"/>
                    <a:pt x="27" y="31"/>
                  </a:cubicBezTo>
                  <a:cubicBezTo>
                    <a:pt x="27"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8" name="Freeform 47"/>
            <p:cNvSpPr>
              <a:spLocks/>
            </p:cNvSpPr>
            <p:nvPr userDrawn="1"/>
          </p:nvSpPr>
          <p:spPr bwMode="auto">
            <a:xfrm>
              <a:off x="-441" y="2446"/>
              <a:ext cx="499" cy="885"/>
            </a:xfrm>
            <a:custGeom>
              <a:avLst/>
              <a:gdLst>
                <a:gd name="T0" fmla="*/ 211 w 211"/>
                <a:gd name="T1" fmla="*/ 223 h 374"/>
                <a:gd name="T2" fmla="*/ 195 w 211"/>
                <a:gd name="T3" fmla="*/ 350 h 374"/>
                <a:gd name="T4" fmla="*/ 168 w 211"/>
                <a:gd name="T5" fmla="*/ 374 h 374"/>
                <a:gd name="T6" fmla="*/ 147 w 211"/>
                <a:gd name="T7" fmla="*/ 353 h 374"/>
                <a:gd name="T8" fmla="*/ 161 w 211"/>
                <a:gd name="T9" fmla="*/ 237 h 374"/>
                <a:gd name="T10" fmla="*/ 162 w 211"/>
                <a:gd name="T11" fmla="*/ 227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1 w 211"/>
                <a:gd name="T23" fmla="*/ 25 h 374"/>
                <a:gd name="T24" fmla="*/ 67 w 211"/>
                <a:gd name="T25" fmla="*/ 0 h 374"/>
                <a:gd name="T26" fmla="*/ 89 w 211"/>
                <a:gd name="T27" fmla="*/ 21 h 374"/>
                <a:gd name="T28" fmla="*/ 70 w 211"/>
                <a:gd name="T29" fmla="*/ 173 h 374"/>
                <a:gd name="T30" fmla="*/ 145 w 211"/>
                <a:gd name="T31" fmla="*/ 146 h 374"/>
                <a:gd name="T32" fmla="*/ 211 w 211"/>
                <a:gd name="T33" fmla="*/ 208 h 374"/>
                <a:gd name="T34" fmla="*/ 211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1" y="223"/>
                  </a:moveTo>
                  <a:cubicBezTo>
                    <a:pt x="195" y="350"/>
                    <a:pt x="195" y="350"/>
                    <a:pt x="195" y="350"/>
                  </a:cubicBezTo>
                  <a:cubicBezTo>
                    <a:pt x="194" y="363"/>
                    <a:pt x="181" y="374"/>
                    <a:pt x="168" y="374"/>
                  </a:cubicBezTo>
                  <a:cubicBezTo>
                    <a:pt x="156" y="374"/>
                    <a:pt x="147" y="365"/>
                    <a:pt x="147" y="353"/>
                  </a:cubicBezTo>
                  <a:cubicBezTo>
                    <a:pt x="147" y="352"/>
                    <a:pt x="147" y="351"/>
                    <a:pt x="161" y="237"/>
                  </a:cubicBezTo>
                  <a:cubicBezTo>
                    <a:pt x="161" y="234"/>
                    <a:pt x="162" y="231"/>
                    <a:pt x="162" y="227"/>
                  </a:cubicBezTo>
                  <a:cubicBezTo>
                    <a:pt x="162"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1" y="25"/>
                  </a:cubicBezTo>
                  <a:cubicBezTo>
                    <a:pt x="43" y="11"/>
                    <a:pt x="54" y="0"/>
                    <a:pt x="67" y="0"/>
                  </a:cubicBezTo>
                  <a:cubicBezTo>
                    <a:pt x="80" y="0"/>
                    <a:pt x="89" y="9"/>
                    <a:pt x="89" y="21"/>
                  </a:cubicBezTo>
                  <a:cubicBezTo>
                    <a:pt x="89" y="22"/>
                    <a:pt x="88" y="24"/>
                    <a:pt x="70" y="173"/>
                  </a:cubicBezTo>
                  <a:cubicBezTo>
                    <a:pt x="91" y="155"/>
                    <a:pt x="118" y="146"/>
                    <a:pt x="145" y="146"/>
                  </a:cubicBezTo>
                  <a:cubicBezTo>
                    <a:pt x="185" y="146"/>
                    <a:pt x="211" y="167"/>
                    <a:pt x="211" y="208"/>
                  </a:cubicBezTo>
                  <a:cubicBezTo>
                    <a:pt x="211" y="213"/>
                    <a:pt x="211" y="218"/>
                    <a:pt x="211"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9" name="Freeform 48"/>
            <p:cNvSpPr>
              <a:spLocks noEditPoints="1"/>
            </p:cNvSpPr>
            <p:nvPr userDrawn="1"/>
          </p:nvSpPr>
          <p:spPr bwMode="auto">
            <a:xfrm>
              <a:off x="124" y="2789"/>
              <a:ext cx="523"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0" name="Freeform 49"/>
            <p:cNvSpPr>
              <a:spLocks/>
            </p:cNvSpPr>
            <p:nvPr userDrawn="1"/>
          </p:nvSpPr>
          <p:spPr bwMode="auto">
            <a:xfrm>
              <a:off x="713" y="2446"/>
              <a:ext cx="208" cy="885"/>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1" name="Freeform 50"/>
            <p:cNvSpPr>
              <a:spLocks noEditPoints="1"/>
            </p:cNvSpPr>
            <p:nvPr userDrawn="1"/>
          </p:nvSpPr>
          <p:spPr bwMode="auto">
            <a:xfrm>
              <a:off x="942" y="2794"/>
              <a:ext cx="499" cy="537"/>
            </a:xfrm>
            <a:custGeom>
              <a:avLst/>
              <a:gdLst>
                <a:gd name="T0" fmla="*/ 210 w 211"/>
                <a:gd name="T1" fmla="*/ 70 h 227"/>
                <a:gd name="T2" fmla="*/ 194 w 211"/>
                <a:gd name="T3" fmla="*/ 203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3"/>
                    <a:pt x="194" y="203"/>
                    <a:pt x="194" y="203"/>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2" name="Freeform 51"/>
            <p:cNvSpPr>
              <a:spLocks/>
            </p:cNvSpPr>
            <p:nvPr userDrawn="1"/>
          </p:nvSpPr>
          <p:spPr bwMode="auto">
            <a:xfrm>
              <a:off x="1727" y="2583"/>
              <a:ext cx="357" cy="738"/>
            </a:xfrm>
            <a:custGeom>
              <a:avLst/>
              <a:gdLst>
                <a:gd name="T0" fmla="*/ 150 w 151"/>
                <a:gd name="T1" fmla="*/ 119 h 312"/>
                <a:gd name="T2" fmla="*/ 127 w 151"/>
                <a:gd name="T3" fmla="*/ 140 h 312"/>
                <a:gd name="T4" fmla="*/ 91 w 151"/>
                <a:gd name="T5" fmla="*/ 140 h 312"/>
                <a:gd name="T6" fmla="*/ 81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9 w 151"/>
                <a:gd name="T31" fmla="*/ 98 h 312"/>
                <a:gd name="T32" fmla="*/ 57 w 151"/>
                <a:gd name="T33" fmla="*/ 24 h 312"/>
                <a:gd name="T34" fmla="*/ 85 w 151"/>
                <a:gd name="T35" fmla="*/ 0 h 312"/>
                <a:gd name="T36" fmla="*/ 106 w 151"/>
                <a:gd name="T37" fmla="*/ 20 h 312"/>
                <a:gd name="T38" fmla="*/ 106 w 151"/>
                <a:gd name="T39" fmla="*/ 24 h 312"/>
                <a:gd name="T40" fmla="*/ 96 w 151"/>
                <a:gd name="T41" fmla="*/ 98 h 312"/>
                <a:gd name="T42" fmla="*/ 132 w 151"/>
                <a:gd name="T43" fmla="*/ 98 h 312"/>
                <a:gd name="T44" fmla="*/ 151 w 151"/>
                <a:gd name="T45" fmla="*/ 117 h 312"/>
                <a:gd name="T46" fmla="*/ 150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0" y="119"/>
                  </a:moveTo>
                  <a:cubicBezTo>
                    <a:pt x="149" y="130"/>
                    <a:pt x="139" y="140"/>
                    <a:pt x="127" y="140"/>
                  </a:cubicBezTo>
                  <a:cubicBezTo>
                    <a:pt x="91" y="140"/>
                    <a:pt x="91" y="140"/>
                    <a:pt x="91" y="140"/>
                  </a:cubicBezTo>
                  <a:cubicBezTo>
                    <a:pt x="81" y="222"/>
                    <a:pt x="81" y="222"/>
                    <a:pt x="81"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2"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0" y="98"/>
                    <a:pt x="49" y="98"/>
                  </a:cubicBezTo>
                  <a:cubicBezTo>
                    <a:pt x="57" y="24"/>
                    <a:pt x="57" y="24"/>
                    <a:pt x="57" y="24"/>
                  </a:cubicBezTo>
                  <a:cubicBezTo>
                    <a:pt x="59" y="10"/>
                    <a:pt x="72" y="0"/>
                    <a:pt x="85" y="0"/>
                  </a:cubicBezTo>
                  <a:cubicBezTo>
                    <a:pt x="96" y="0"/>
                    <a:pt x="106" y="8"/>
                    <a:pt x="106" y="20"/>
                  </a:cubicBezTo>
                  <a:cubicBezTo>
                    <a:pt x="106" y="21"/>
                    <a:pt x="106" y="23"/>
                    <a:pt x="106" y="24"/>
                  </a:cubicBezTo>
                  <a:cubicBezTo>
                    <a:pt x="96" y="98"/>
                    <a:pt x="96" y="98"/>
                    <a:pt x="96" y="98"/>
                  </a:cubicBezTo>
                  <a:cubicBezTo>
                    <a:pt x="132" y="98"/>
                    <a:pt x="132" y="98"/>
                    <a:pt x="132" y="98"/>
                  </a:cubicBezTo>
                  <a:cubicBezTo>
                    <a:pt x="142" y="98"/>
                    <a:pt x="151" y="107"/>
                    <a:pt x="151" y="117"/>
                  </a:cubicBezTo>
                  <a:cubicBezTo>
                    <a:pt x="151" y="117"/>
                    <a:pt x="150" y="118"/>
                    <a:pt x="150"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1" name="Freeform 52"/>
            <p:cNvSpPr>
              <a:spLocks noEditPoints="1"/>
            </p:cNvSpPr>
            <p:nvPr userDrawn="1"/>
          </p:nvSpPr>
          <p:spPr bwMode="auto">
            <a:xfrm>
              <a:off x="2129" y="2546"/>
              <a:ext cx="211" cy="785"/>
            </a:xfrm>
            <a:custGeom>
              <a:avLst/>
              <a:gdLst>
                <a:gd name="T0" fmla="*/ 48 w 89"/>
                <a:gd name="T1" fmla="*/ 307 h 332"/>
                <a:gd name="T2" fmla="*/ 21 w 89"/>
                <a:gd name="T3" fmla="*/ 332 h 332"/>
                <a:gd name="T4" fmla="*/ 0 w 89"/>
                <a:gd name="T5" fmla="*/ 310 h 332"/>
                <a:gd name="T6" fmla="*/ 22 w 89"/>
                <a:gd name="T7" fmla="*/ 128 h 332"/>
                <a:gd name="T8" fmla="*/ 48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8"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2" name="Freeform 53"/>
            <p:cNvSpPr>
              <a:spLocks noEditPoints="1"/>
            </p:cNvSpPr>
            <p:nvPr userDrawn="1"/>
          </p:nvSpPr>
          <p:spPr bwMode="auto">
            <a:xfrm>
              <a:off x="2361" y="2446"/>
              <a:ext cx="579" cy="885"/>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5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1"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5"/>
                    <a:pt x="196" y="25"/>
                    <a:pt x="196" y="25"/>
                  </a:cubicBezTo>
                  <a:cubicBezTo>
                    <a:pt x="198" y="11"/>
                    <a:pt x="210" y="0"/>
                    <a:pt x="223" y="0"/>
                  </a:cubicBezTo>
                  <a:cubicBezTo>
                    <a:pt x="234" y="0"/>
                    <a:pt x="245" y="9"/>
                    <a:pt x="245" y="21"/>
                  </a:cubicBezTo>
                  <a:cubicBezTo>
                    <a:pt x="245" y="22"/>
                    <a:pt x="244" y="24"/>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3" name="Freeform 54"/>
            <p:cNvSpPr>
              <a:spLocks noEditPoints="1"/>
            </p:cNvSpPr>
            <p:nvPr userDrawn="1"/>
          </p:nvSpPr>
          <p:spPr bwMode="auto">
            <a:xfrm>
              <a:off x="2962" y="2789"/>
              <a:ext cx="522"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4" name="Freeform 55"/>
            <p:cNvSpPr>
              <a:spLocks/>
            </p:cNvSpPr>
            <p:nvPr userDrawn="1"/>
          </p:nvSpPr>
          <p:spPr bwMode="auto">
            <a:xfrm>
              <a:off x="3550" y="2791"/>
              <a:ext cx="497" cy="540"/>
            </a:xfrm>
            <a:custGeom>
              <a:avLst/>
              <a:gdLst>
                <a:gd name="T0" fmla="*/ 210 w 210"/>
                <a:gd name="T1" fmla="*/ 77 h 228"/>
                <a:gd name="T2" fmla="*/ 194 w 210"/>
                <a:gd name="T3" fmla="*/ 204 h 228"/>
                <a:gd name="T4" fmla="*/ 167 w 210"/>
                <a:gd name="T5" fmla="*/ 228 h 228"/>
                <a:gd name="T6" fmla="*/ 146 w 210"/>
                <a:gd name="T7" fmla="*/ 206 h 228"/>
                <a:gd name="T8" fmla="*/ 146 w 210"/>
                <a:gd name="T9" fmla="*/ 204 h 228"/>
                <a:gd name="T10" fmla="*/ 160 w 210"/>
                <a:gd name="T11" fmla="*/ 91 h 228"/>
                <a:gd name="T12" fmla="*/ 161 w 210"/>
                <a:gd name="T13" fmla="*/ 81 h 228"/>
                <a:gd name="T14" fmla="*/ 122 w 210"/>
                <a:gd name="T15" fmla="*/ 44 h 228"/>
                <a:gd name="T16" fmla="*/ 61 w 210"/>
                <a:gd name="T17" fmla="*/ 95 h 228"/>
                <a:gd name="T18" fmla="*/ 48 w 210"/>
                <a:gd name="T19" fmla="*/ 204 h 228"/>
                <a:gd name="T20" fmla="*/ 21 w 210"/>
                <a:gd name="T21" fmla="*/ 228 h 228"/>
                <a:gd name="T22" fmla="*/ 0 w 210"/>
                <a:gd name="T23" fmla="*/ 207 h 228"/>
                <a:gd name="T24" fmla="*/ 0 w 210"/>
                <a:gd name="T25" fmla="*/ 204 h 228"/>
                <a:gd name="T26" fmla="*/ 22 w 210"/>
                <a:gd name="T27" fmla="*/ 24 h 228"/>
                <a:gd name="T28" fmla="*/ 48 w 210"/>
                <a:gd name="T29" fmla="*/ 0 h 228"/>
                <a:gd name="T30" fmla="*/ 71 w 210"/>
                <a:gd name="T31" fmla="*/ 21 h 228"/>
                <a:gd name="T32" fmla="*/ 70 w 210"/>
                <a:gd name="T33" fmla="*/ 29 h 228"/>
                <a:gd name="T34" fmla="*/ 142 w 210"/>
                <a:gd name="T35" fmla="*/ 0 h 228"/>
                <a:gd name="T36" fmla="*/ 210 w 210"/>
                <a:gd name="T37" fmla="*/ 62 h 228"/>
                <a:gd name="T38" fmla="*/ 210 w 210"/>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228">
                  <a:moveTo>
                    <a:pt x="210" y="77"/>
                  </a:moveTo>
                  <a:cubicBezTo>
                    <a:pt x="194" y="204"/>
                    <a:pt x="194" y="204"/>
                    <a:pt x="194" y="204"/>
                  </a:cubicBezTo>
                  <a:cubicBezTo>
                    <a:pt x="193" y="216"/>
                    <a:pt x="181" y="228"/>
                    <a:pt x="167" y="228"/>
                  </a:cubicBezTo>
                  <a:cubicBezTo>
                    <a:pt x="155" y="228"/>
                    <a:pt x="146" y="218"/>
                    <a:pt x="146" y="206"/>
                  </a:cubicBezTo>
                  <a:cubicBezTo>
                    <a:pt x="146" y="205"/>
                    <a:pt x="146" y="205"/>
                    <a:pt x="146" y="204"/>
                  </a:cubicBezTo>
                  <a:cubicBezTo>
                    <a:pt x="160" y="91"/>
                    <a:pt x="160" y="91"/>
                    <a:pt x="160" y="91"/>
                  </a:cubicBezTo>
                  <a:cubicBezTo>
                    <a:pt x="160" y="88"/>
                    <a:pt x="161" y="85"/>
                    <a:pt x="161" y="81"/>
                  </a:cubicBezTo>
                  <a:cubicBezTo>
                    <a:pt x="161" y="56"/>
                    <a:pt x="146" y="44"/>
                    <a:pt x="122" y="44"/>
                  </a:cubicBezTo>
                  <a:cubicBezTo>
                    <a:pt x="90" y="44"/>
                    <a:pt x="65" y="62"/>
                    <a:pt x="61" y="95"/>
                  </a:cubicBezTo>
                  <a:cubicBezTo>
                    <a:pt x="48" y="204"/>
                    <a:pt x="48" y="204"/>
                    <a:pt x="48" y="204"/>
                  </a:cubicBezTo>
                  <a:cubicBezTo>
                    <a:pt x="46" y="216"/>
                    <a:pt x="34" y="228"/>
                    <a:pt x="21" y="228"/>
                  </a:cubicBezTo>
                  <a:cubicBezTo>
                    <a:pt x="9" y="228"/>
                    <a:pt x="0" y="218"/>
                    <a:pt x="0" y="207"/>
                  </a:cubicBezTo>
                  <a:cubicBezTo>
                    <a:pt x="0" y="206"/>
                    <a:pt x="0" y="205"/>
                    <a:pt x="0" y="204"/>
                  </a:cubicBezTo>
                  <a:cubicBezTo>
                    <a:pt x="22" y="24"/>
                    <a:pt x="22" y="24"/>
                    <a:pt x="22" y="24"/>
                  </a:cubicBezTo>
                  <a:cubicBezTo>
                    <a:pt x="23" y="11"/>
                    <a:pt x="36" y="0"/>
                    <a:pt x="48" y="0"/>
                  </a:cubicBezTo>
                  <a:cubicBezTo>
                    <a:pt x="60" y="0"/>
                    <a:pt x="71" y="9"/>
                    <a:pt x="71" y="21"/>
                  </a:cubicBezTo>
                  <a:cubicBezTo>
                    <a:pt x="71" y="24"/>
                    <a:pt x="70" y="26"/>
                    <a:pt x="70" y="29"/>
                  </a:cubicBezTo>
                  <a:cubicBezTo>
                    <a:pt x="87" y="10"/>
                    <a:pt x="118" y="0"/>
                    <a:pt x="142" y="0"/>
                  </a:cubicBezTo>
                  <a:cubicBezTo>
                    <a:pt x="182" y="0"/>
                    <a:pt x="210" y="20"/>
                    <a:pt x="210" y="62"/>
                  </a:cubicBezTo>
                  <a:cubicBezTo>
                    <a:pt x="210" y="67"/>
                    <a:pt x="210"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5" name="Freeform 56"/>
            <p:cNvSpPr>
              <a:spLocks/>
            </p:cNvSpPr>
            <p:nvPr userDrawn="1"/>
          </p:nvSpPr>
          <p:spPr bwMode="auto">
            <a:xfrm>
              <a:off x="4354" y="2791"/>
              <a:ext cx="499" cy="540"/>
            </a:xfrm>
            <a:custGeom>
              <a:avLst/>
              <a:gdLst>
                <a:gd name="T0" fmla="*/ 210 w 211"/>
                <a:gd name="T1" fmla="*/ 77 h 228"/>
                <a:gd name="T2" fmla="*/ 195 w 211"/>
                <a:gd name="T3" fmla="*/ 204 h 228"/>
                <a:gd name="T4" fmla="*/ 168 w 211"/>
                <a:gd name="T5" fmla="*/ 228 h 228"/>
                <a:gd name="T6" fmla="*/ 146 w 211"/>
                <a:gd name="T7" fmla="*/ 206 h 228"/>
                <a:gd name="T8" fmla="*/ 146 w 211"/>
                <a:gd name="T9" fmla="*/ 204 h 228"/>
                <a:gd name="T10" fmla="*/ 160 w 211"/>
                <a:gd name="T11" fmla="*/ 91 h 228"/>
                <a:gd name="T12" fmla="*/ 161 w 211"/>
                <a:gd name="T13" fmla="*/ 81 h 228"/>
                <a:gd name="T14" fmla="*/ 123 w 211"/>
                <a:gd name="T15" fmla="*/ 44 h 228"/>
                <a:gd name="T16" fmla="*/ 62 w 211"/>
                <a:gd name="T17" fmla="*/ 95 h 228"/>
                <a:gd name="T18" fmla="*/ 48 w 211"/>
                <a:gd name="T19" fmla="*/ 204 h 228"/>
                <a:gd name="T20" fmla="*/ 21 w 211"/>
                <a:gd name="T21" fmla="*/ 228 h 228"/>
                <a:gd name="T22" fmla="*/ 0 w 211"/>
                <a:gd name="T23" fmla="*/ 207 h 228"/>
                <a:gd name="T24" fmla="*/ 0 w 211"/>
                <a:gd name="T25" fmla="*/ 204 h 228"/>
                <a:gd name="T26" fmla="*/ 22 w 211"/>
                <a:gd name="T27" fmla="*/ 24 h 228"/>
                <a:gd name="T28" fmla="*/ 49 w 211"/>
                <a:gd name="T29" fmla="*/ 0 h 228"/>
                <a:gd name="T30" fmla="*/ 71 w 211"/>
                <a:gd name="T31" fmla="*/ 21 h 228"/>
                <a:gd name="T32" fmla="*/ 70 w 211"/>
                <a:gd name="T33" fmla="*/ 29 h 228"/>
                <a:gd name="T34" fmla="*/ 143 w 211"/>
                <a:gd name="T35" fmla="*/ 0 h 228"/>
                <a:gd name="T36" fmla="*/ 211 w 211"/>
                <a:gd name="T37" fmla="*/ 62 h 228"/>
                <a:gd name="T38" fmla="*/ 210 w 211"/>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28">
                  <a:moveTo>
                    <a:pt x="210" y="77"/>
                  </a:moveTo>
                  <a:cubicBezTo>
                    <a:pt x="195" y="204"/>
                    <a:pt x="195" y="204"/>
                    <a:pt x="195" y="204"/>
                  </a:cubicBezTo>
                  <a:cubicBezTo>
                    <a:pt x="193" y="216"/>
                    <a:pt x="181" y="228"/>
                    <a:pt x="168" y="228"/>
                  </a:cubicBezTo>
                  <a:cubicBezTo>
                    <a:pt x="156" y="228"/>
                    <a:pt x="146" y="218"/>
                    <a:pt x="146" y="206"/>
                  </a:cubicBezTo>
                  <a:cubicBezTo>
                    <a:pt x="146" y="205"/>
                    <a:pt x="146" y="205"/>
                    <a:pt x="146" y="204"/>
                  </a:cubicBezTo>
                  <a:cubicBezTo>
                    <a:pt x="160" y="91"/>
                    <a:pt x="160" y="91"/>
                    <a:pt x="160" y="91"/>
                  </a:cubicBezTo>
                  <a:cubicBezTo>
                    <a:pt x="161" y="88"/>
                    <a:pt x="161" y="85"/>
                    <a:pt x="161" y="81"/>
                  </a:cubicBezTo>
                  <a:cubicBezTo>
                    <a:pt x="161" y="56"/>
                    <a:pt x="146" y="44"/>
                    <a:pt x="123" y="44"/>
                  </a:cubicBezTo>
                  <a:cubicBezTo>
                    <a:pt x="90" y="44"/>
                    <a:pt x="66" y="62"/>
                    <a:pt x="62" y="95"/>
                  </a:cubicBezTo>
                  <a:cubicBezTo>
                    <a:pt x="48" y="204"/>
                    <a:pt x="48" y="204"/>
                    <a:pt x="48" y="204"/>
                  </a:cubicBezTo>
                  <a:cubicBezTo>
                    <a:pt x="47" y="216"/>
                    <a:pt x="34" y="228"/>
                    <a:pt x="21" y="228"/>
                  </a:cubicBezTo>
                  <a:cubicBezTo>
                    <a:pt x="10" y="228"/>
                    <a:pt x="0" y="218"/>
                    <a:pt x="0" y="207"/>
                  </a:cubicBezTo>
                  <a:cubicBezTo>
                    <a:pt x="0" y="206"/>
                    <a:pt x="0" y="205"/>
                    <a:pt x="0" y="204"/>
                  </a:cubicBezTo>
                  <a:cubicBezTo>
                    <a:pt x="22" y="24"/>
                    <a:pt x="22" y="24"/>
                    <a:pt x="22" y="24"/>
                  </a:cubicBezTo>
                  <a:cubicBezTo>
                    <a:pt x="24" y="11"/>
                    <a:pt x="36" y="0"/>
                    <a:pt x="49" y="0"/>
                  </a:cubicBezTo>
                  <a:cubicBezTo>
                    <a:pt x="61" y="0"/>
                    <a:pt x="71" y="9"/>
                    <a:pt x="71" y="21"/>
                  </a:cubicBezTo>
                  <a:cubicBezTo>
                    <a:pt x="71" y="24"/>
                    <a:pt x="71" y="26"/>
                    <a:pt x="70" y="29"/>
                  </a:cubicBezTo>
                  <a:cubicBezTo>
                    <a:pt x="88" y="10"/>
                    <a:pt x="118" y="0"/>
                    <a:pt x="143" y="0"/>
                  </a:cubicBezTo>
                  <a:cubicBezTo>
                    <a:pt x="183" y="0"/>
                    <a:pt x="211" y="20"/>
                    <a:pt x="211" y="62"/>
                  </a:cubicBezTo>
                  <a:cubicBezTo>
                    <a:pt x="211" y="67"/>
                    <a:pt x="211"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6" name="Freeform 57"/>
            <p:cNvSpPr>
              <a:spLocks/>
            </p:cNvSpPr>
            <p:nvPr userDrawn="1"/>
          </p:nvSpPr>
          <p:spPr bwMode="auto">
            <a:xfrm>
              <a:off x="4851" y="2787"/>
              <a:ext cx="555" cy="766"/>
            </a:xfrm>
            <a:custGeom>
              <a:avLst/>
              <a:gdLst>
                <a:gd name="T0" fmla="*/ 233 w 235"/>
                <a:gd name="T1" fmla="*/ 31 h 324"/>
                <a:gd name="T2" fmla="*/ 133 w 235"/>
                <a:gd name="T3" fmla="*/ 253 h 324"/>
                <a:gd name="T4" fmla="*/ 55 w 235"/>
                <a:gd name="T5" fmla="*/ 324 h 324"/>
                <a:gd name="T6" fmla="*/ 14 w 235"/>
                <a:gd name="T7" fmla="*/ 319 h 324"/>
                <a:gd name="T8" fmla="*/ 0 w 235"/>
                <a:gd name="T9" fmla="*/ 300 h 324"/>
                <a:gd name="T10" fmla="*/ 25 w 235"/>
                <a:gd name="T11" fmla="*/ 275 h 324"/>
                <a:gd name="T12" fmla="*/ 51 w 235"/>
                <a:gd name="T13" fmla="*/ 279 h 324"/>
                <a:gd name="T14" fmla="*/ 84 w 235"/>
                <a:gd name="T15" fmla="*/ 236 h 324"/>
                <a:gd name="T16" fmla="*/ 84 w 235"/>
                <a:gd name="T17" fmla="*/ 229 h 324"/>
                <a:gd name="T18" fmla="*/ 43 w 235"/>
                <a:gd name="T19" fmla="*/ 32 h 324"/>
                <a:gd name="T20" fmla="*/ 43 w 235"/>
                <a:gd name="T21" fmla="*/ 28 h 324"/>
                <a:gd name="T22" fmla="*/ 69 w 235"/>
                <a:gd name="T23" fmla="*/ 0 h 324"/>
                <a:gd name="T24" fmla="*/ 91 w 235"/>
                <a:gd name="T25" fmla="*/ 18 h 324"/>
                <a:gd name="T26" fmla="*/ 119 w 235"/>
                <a:gd name="T27" fmla="*/ 178 h 324"/>
                <a:gd name="T28" fmla="*/ 190 w 235"/>
                <a:gd name="T29" fmla="*/ 17 h 324"/>
                <a:gd name="T30" fmla="*/ 214 w 235"/>
                <a:gd name="T31" fmla="*/ 0 h 324"/>
                <a:gd name="T32" fmla="*/ 235 w 235"/>
                <a:gd name="T33" fmla="*/ 20 h 324"/>
                <a:gd name="T34" fmla="*/ 233 w 235"/>
                <a:gd name="T35" fmla="*/ 3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324">
                  <a:moveTo>
                    <a:pt x="233" y="31"/>
                  </a:moveTo>
                  <a:cubicBezTo>
                    <a:pt x="133" y="253"/>
                    <a:pt x="133" y="253"/>
                    <a:pt x="133" y="253"/>
                  </a:cubicBezTo>
                  <a:cubicBezTo>
                    <a:pt x="118" y="286"/>
                    <a:pt x="95" y="324"/>
                    <a:pt x="55" y="324"/>
                  </a:cubicBezTo>
                  <a:cubicBezTo>
                    <a:pt x="41" y="324"/>
                    <a:pt x="27" y="322"/>
                    <a:pt x="14" y="319"/>
                  </a:cubicBezTo>
                  <a:cubicBezTo>
                    <a:pt x="5" y="316"/>
                    <a:pt x="0" y="309"/>
                    <a:pt x="0" y="300"/>
                  </a:cubicBezTo>
                  <a:cubicBezTo>
                    <a:pt x="0" y="287"/>
                    <a:pt x="11" y="275"/>
                    <a:pt x="25" y="275"/>
                  </a:cubicBezTo>
                  <a:cubicBezTo>
                    <a:pt x="32" y="275"/>
                    <a:pt x="41" y="279"/>
                    <a:pt x="51" y="279"/>
                  </a:cubicBezTo>
                  <a:cubicBezTo>
                    <a:pt x="74" y="279"/>
                    <a:pt x="84" y="258"/>
                    <a:pt x="84" y="236"/>
                  </a:cubicBezTo>
                  <a:cubicBezTo>
                    <a:pt x="84" y="234"/>
                    <a:pt x="84" y="231"/>
                    <a:pt x="84" y="229"/>
                  </a:cubicBezTo>
                  <a:cubicBezTo>
                    <a:pt x="43" y="32"/>
                    <a:pt x="43" y="32"/>
                    <a:pt x="43" y="32"/>
                  </a:cubicBezTo>
                  <a:cubicBezTo>
                    <a:pt x="43" y="31"/>
                    <a:pt x="43" y="29"/>
                    <a:pt x="43" y="28"/>
                  </a:cubicBezTo>
                  <a:cubicBezTo>
                    <a:pt x="43" y="12"/>
                    <a:pt x="54" y="0"/>
                    <a:pt x="69" y="0"/>
                  </a:cubicBezTo>
                  <a:cubicBezTo>
                    <a:pt x="80" y="0"/>
                    <a:pt x="89" y="7"/>
                    <a:pt x="91" y="18"/>
                  </a:cubicBezTo>
                  <a:cubicBezTo>
                    <a:pt x="119" y="178"/>
                    <a:pt x="119" y="178"/>
                    <a:pt x="119" y="178"/>
                  </a:cubicBezTo>
                  <a:cubicBezTo>
                    <a:pt x="190" y="17"/>
                    <a:pt x="190" y="17"/>
                    <a:pt x="190" y="17"/>
                  </a:cubicBezTo>
                  <a:cubicBezTo>
                    <a:pt x="194" y="6"/>
                    <a:pt x="203" y="0"/>
                    <a:pt x="214" y="0"/>
                  </a:cubicBezTo>
                  <a:cubicBezTo>
                    <a:pt x="226" y="0"/>
                    <a:pt x="235" y="8"/>
                    <a:pt x="235" y="20"/>
                  </a:cubicBezTo>
                  <a:cubicBezTo>
                    <a:pt x="235" y="24"/>
                    <a:pt x="234" y="27"/>
                    <a:pt x="23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7" name="Freeform 58"/>
            <p:cNvSpPr>
              <a:spLocks noEditPoints="1"/>
            </p:cNvSpPr>
            <p:nvPr userDrawn="1"/>
          </p:nvSpPr>
          <p:spPr bwMode="auto">
            <a:xfrm>
              <a:off x="5404" y="2794"/>
              <a:ext cx="499" cy="537"/>
            </a:xfrm>
            <a:custGeom>
              <a:avLst/>
              <a:gdLst>
                <a:gd name="T0" fmla="*/ 210 w 211"/>
                <a:gd name="T1" fmla="*/ 70 h 227"/>
                <a:gd name="T2" fmla="*/ 193 w 211"/>
                <a:gd name="T3" fmla="*/ 203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5 h 227"/>
                <a:gd name="T30" fmla="*/ 129 w 211"/>
                <a:gd name="T31" fmla="*/ 0 h 227"/>
                <a:gd name="T32" fmla="*/ 211 w 211"/>
                <a:gd name="T33" fmla="*/ 59 h 227"/>
                <a:gd name="T34" fmla="*/ 210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3"/>
                    <a:pt x="193" y="203"/>
                    <a:pt x="193" y="203"/>
                  </a:cubicBezTo>
                  <a:cubicBezTo>
                    <a:pt x="192"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6" y="56"/>
                    <a:pt x="52" y="56"/>
                  </a:cubicBezTo>
                  <a:cubicBezTo>
                    <a:pt x="42" y="56"/>
                    <a:pt x="33" y="47"/>
                    <a:pt x="33" y="37"/>
                  </a:cubicBezTo>
                  <a:cubicBezTo>
                    <a:pt x="33" y="26"/>
                    <a:pt x="40" y="19"/>
                    <a:pt x="48" y="15"/>
                  </a:cubicBezTo>
                  <a:cubicBezTo>
                    <a:pt x="73" y="4"/>
                    <a:pt x="102" y="0"/>
                    <a:pt x="129" y="0"/>
                  </a:cubicBezTo>
                  <a:cubicBezTo>
                    <a:pt x="169" y="0"/>
                    <a:pt x="211" y="11"/>
                    <a:pt x="211" y="59"/>
                  </a:cubicBezTo>
                  <a:cubicBezTo>
                    <a:pt x="211" y="62"/>
                    <a:pt x="210" y="66"/>
                    <a:pt x="210"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8" name="Freeform 59"/>
            <p:cNvSpPr>
              <a:spLocks/>
            </p:cNvSpPr>
            <p:nvPr userDrawn="1"/>
          </p:nvSpPr>
          <p:spPr bwMode="auto">
            <a:xfrm>
              <a:off x="6165" y="2787"/>
              <a:ext cx="438" cy="544"/>
            </a:xfrm>
            <a:custGeom>
              <a:avLst/>
              <a:gdLst>
                <a:gd name="T0" fmla="*/ 162 w 185"/>
                <a:gd name="T1" fmla="*/ 54 h 230"/>
                <a:gd name="T2" fmla="*/ 152 w 185"/>
                <a:gd name="T3" fmla="*/ 50 h 230"/>
                <a:gd name="T4" fmla="*/ 106 w 185"/>
                <a:gd name="T5" fmla="*/ 40 h 230"/>
                <a:gd name="T6" fmla="*/ 72 w 185"/>
                <a:gd name="T7" fmla="*/ 64 h 230"/>
                <a:gd name="T8" fmla="*/ 99 w 185"/>
                <a:gd name="T9" fmla="*/ 89 h 230"/>
                <a:gd name="T10" fmla="*/ 172 w 185"/>
                <a:gd name="T11" fmla="*/ 155 h 230"/>
                <a:gd name="T12" fmla="*/ 80 w 185"/>
                <a:gd name="T13" fmla="*/ 230 h 230"/>
                <a:gd name="T14" fmla="*/ 10 w 185"/>
                <a:gd name="T15" fmla="*/ 213 h 230"/>
                <a:gd name="T16" fmla="*/ 0 w 185"/>
                <a:gd name="T17" fmla="*/ 196 h 230"/>
                <a:gd name="T18" fmla="*/ 25 w 185"/>
                <a:gd name="T19" fmla="*/ 172 h 230"/>
                <a:gd name="T20" fmla="*/ 33 w 185"/>
                <a:gd name="T21" fmla="*/ 174 h 230"/>
                <a:gd name="T22" fmla="*/ 84 w 185"/>
                <a:gd name="T23" fmla="*/ 190 h 230"/>
                <a:gd name="T24" fmla="*/ 124 w 185"/>
                <a:gd name="T25" fmla="*/ 164 h 230"/>
                <a:gd name="T26" fmla="*/ 25 w 185"/>
                <a:gd name="T27" fmla="*/ 72 h 230"/>
                <a:gd name="T28" fmla="*/ 110 w 185"/>
                <a:gd name="T29" fmla="*/ 0 h 230"/>
                <a:gd name="T30" fmla="*/ 185 w 185"/>
                <a:gd name="T31" fmla="*/ 29 h 230"/>
                <a:gd name="T32" fmla="*/ 162 w 185"/>
                <a:gd name="T33" fmla="*/ 5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0">
                  <a:moveTo>
                    <a:pt x="162" y="54"/>
                  </a:moveTo>
                  <a:cubicBezTo>
                    <a:pt x="158" y="54"/>
                    <a:pt x="155" y="53"/>
                    <a:pt x="152" y="50"/>
                  </a:cubicBezTo>
                  <a:cubicBezTo>
                    <a:pt x="138" y="43"/>
                    <a:pt x="123" y="40"/>
                    <a:pt x="106" y="40"/>
                  </a:cubicBezTo>
                  <a:cubicBezTo>
                    <a:pt x="90" y="40"/>
                    <a:pt x="72" y="45"/>
                    <a:pt x="72" y="64"/>
                  </a:cubicBezTo>
                  <a:cubicBezTo>
                    <a:pt x="72" y="79"/>
                    <a:pt x="87" y="84"/>
                    <a:pt x="99" y="89"/>
                  </a:cubicBezTo>
                  <a:cubicBezTo>
                    <a:pt x="131" y="101"/>
                    <a:pt x="172" y="113"/>
                    <a:pt x="172" y="155"/>
                  </a:cubicBezTo>
                  <a:cubicBezTo>
                    <a:pt x="172" y="208"/>
                    <a:pt x="127" y="230"/>
                    <a:pt x="80" y="230"/>
                  </a:cubicBezTo>
                  <a:cubicBezTo>
                    <a:pt x="57" y="230"/>
                    <a:pt x="30" y="224"/>
                    <a:pt x="10" y="213"/>
                  </a:cubicBezTo>
                  <a:cubicBezTo>
                    <a:pt x="3" y="209"/>
                    <a:pt x="0" y="203"/>
                    <a:pt x="0" y="196"/>
                  </a:cubicBezTo>
                  <a:cubicBezTo>
                    <a:pt x="0" y="183"/>
                    <a:pt x="13" y="172"/>
                    <a:pt x="25" y="172"/>
                  </a:cubicBezTo>
                  <a:cubicBezTo>
                    <a:pt x="28" y="172"/>
                    <a:pt x="30" y="173"/>
                    <a:pt x="33" y="174"/>
                  </a:cubicBezTo>
                  <a:cubicBezTo>
                    <a:pt x="49" y="182"/>
                    <a:pt x="66" y="190"/>
                    <a:pt x="84" y="190"/>
                  </a:cubicBezTo>
                  <a:cubicBezTo>
                    <a:pt x="102" y="190"/>
                    <a:pt x="124" y="186"/>
                    <a:pt x="124" y="164"/>
                  </a:cubicBezTo>
                  <a:cubicBezTo>
                    <a:pt x="124" y="121"/>
                    <a:pt x="25" y="140"/>
                    <a:pt x="25" y="72"/>
                  </a:cubicBezTo>
                  <a:cubicBezTo>
                    <a:pt x="25" y="25"/>
                    <a:pt x="67" y="0"/>
                    <a:pt x="110" y="0"/>
                  </a:cubicBezTo>
                  <a:cubicBezTo>
                    <a:pt x="128" y="0"/>
                    <a:pt x="185" y="5"/>
                    <a:pt x="185" y="29"/>
                  </a:cubicBezTo>
                  <a:cubicBezTo>
                    <a:pt x="185" y="41"/>
                    <a:pt x="174" y="54"/>
                    <a:pt x="16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9" name="Freeform 60"/>
            <p:cNvSpPr>
              <a:spLocks noEditPoints="1"/>
            </p:cNvSpPr>
            <p:nvPr userDrawn="1"/>
          </p:nvSpPr>
          <p:spPr bwMode="auto">
            <a:xfrm>
              <a:off x="6645" y="2550"/>
              <a:ext cx="499" cy="781"/>
            </a:xfrm>
            <a:custGeom>
              <a:avLst/>
              <a:gdLst>
                <a:gd name="T0" fmla="*/ 210 w 211"/>
                <a:gd name="T1" fmla="*/ 173 h 330"/>
                <a:gd name="T2" fmla="*/ 193 w 211"/>
                <a:gd name="T3" fmla="*/ 306 h 330"/>
                <a:gd name="T4" fmla="*/ 167 w 211"/>
                <a:gd name="T5" fmla="*/ 330 h 330"/>
                <a:gd name="T6" fmla="*/ 145 w 211"/>
                <a:gd name="T7" fmla="*/ 309 h 330"/>
                <a:gd name="T8" fmla="*/ 145 w 211"/>
                <a:gd name="T9" fmla="*/ 305 h 330"/>
                <a:gd name="T10" fmla="*/ 69 w 211"/>
                <a:gd name="T11" fmla="*/ 330 h 330"/>
                <a:gd name="T12" fmla="*/ 0 w 211"/>
                <a:gd name="T13" fmla="*/ 270 h 330"/>
                <a:gd name="T14" fmla="*/ 119 w 211"/>
                <a:gd name="T15" fmla="*/ 182 h 330"/>
                <a:gd name="T16" fmla="*/ 160 w 211"/>
                <a:gd name="T17" fmla="*/ 185 h 330"/>
                <a:gd name="T18" fmla="*/ 161 w 211"/>
                <a:gd name="T19" fmla="*/ 174 h 330"/>
                <a:gd name="T20" fmla="*/ 114 w 211"/>
                <a:gd name="T21" fmla="*/ 143 h 330"/>
                <a:gd name="T22" fmla="*/ 62 w 211"/>
                <a:gd name="T23" fmla="*/ 156 h 330"/>
                <a:gd name="T24" fmla="*/ 53 w 211"/>
                <a:gd name="T25" fmla="*/ 159 h 330"/>
                <a:gd name="T26" fmla="*/ 34 w 211"/>
                <a:gd name="T27" fmla="*/ 140 h 330"/>
                <a:gd name="T28" fmla="*/ 49 w 211"/>
                <a:gd name="T29" fmla="*/ 118 h 330"/>
                <a:gd name="T30" fmla="*/ 130 w 211"/>
                <a:gd name="T31" fmla="*/ 103 h 330"/>
                <a:gd name="T32" fmla="*/ 211 w 211"/>
                <a:gd name="T33" fmla="*/ 162 h 330"/>
                <a:gd name="T34" fmla="*/ 210 w 211"/>
                <a:gd name="T35" fmla="*/ 173 h 330"/>
                <a:gd name="T36" fmla="*/ 123 w 211"/>
                <a:gd name="T37" fmla="*/ 216 h 330"/>
                <a:gd name="T38" fmla="*/ 50 w 211"/>
                <a:gd name="T39" fmla="*/ 259 h 330"/>
                <a:gd name="T40" fmla="*/ 86 w 211"/>
                <a:gd name="T41" fmla="*/ 287 h 330"/>
                <a:gd name="T42" fmla="*/ 150 w 211"/>
                <a:gd name="T43" fmla="*/ 269 h 330"/>
                <a:gd name="T44" fmla="*/ 156 w 211"/>
                <a:gd name="T45" fmla="*/ 218 h 330"/>
                <a:gd name="T46" fmla="*/ 123 w 211"/>
                <a:gd name="T47" fmla="*/ 216 h 330"/>
                <a:gd name="T48" fmla="*/ 87 w 211"/>
                <a:gd name="T49" fmla="*/ 62 h 330"/>
                <a:gd name="T50" fmla="*/ 56 w 211"/>
                <a:gd name="T51" fmla="*/ 31 h 330"/>
                <a:gd name="T52" fmla="*/ 87 w 211"/>
                <a:gd name="T53" fmla="*/ 0 h 330"/>
                <a:gd name="T54" fmla="*/ 118 w 211"/>
                <a:gd name="T55" fmla="*/ 31 h 330"/>
                <a:gd name="T56" fmla="*/ 87 w 211"/>
                <a:gd name="T57" fmla="*/ 62 h 330"/>
                <a:gd name="T58" fmla="*/ 179 w 211"/>
                <a:gd name="T59" fmla="*/ 62 h 330"/>
                <a:gd name="T60" fmla="*/ 149 w 211"/>
                <a:gd name="T61" fmla="*/ 31 h 330"/>
                <a:gd name="T62" fmla="*/ 179 w 211"/>
                <a:gd name="T63" fmla="*/ 0 h 330"/>
                <a:gd name="T64" fmla="*/ 211 w 211"/>
                <a:gd name="T65" fmla="*/ 31 h 330"/>
                <a:gd name="T66" fmla="*/ 179 w 211"/>
                <a:gd name="T67"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330">
                  <a:moveTo>
                    <a:pt x="210" y="173"/>
                  </a:moveTo>
                  <a:cubicBezTo>
                    <a:pt x="193" y="306"/>
                    <a:pt x="193" y="306"/>
                    <a:pt x="193" y="306"/>
                  </a:cubicBezTo>
                  <a:cubicBezTo>
                    <a:pt x="192" y="319"/>
                    <a:pt x="180" y="330"/>
                    <a:pt x="167" y="330"/>
                  </a:cubicBezTo>
                  <a:cubicBezTo>
                    <a:pt x="155" y="330"/>
                    <a:pt x="145" y="321"/>
                    <a:pt x="145" y="309"/>
                  </a:cubicBezTo>
                  <a:cubicBezTo>
                    <a:pt x="145" y="307"/>
                    <a:pt x="145" y="307"/>
                    <a:pt x="145" y="305"/>
                  </a:cubicBezTo>
                  <a:cubicBezTo>
                    <a:pt x="122" y="318"/>
                    <a:pt x="97" y="330"/>
                    <a:pt x="69" y="330"/>
                  </a:cubicBezTo>
                  <a:cubicBezTo>
                    <a:pt x="33" y="330"/>
                    <a:pt x="0" y="309"/>
                    <a:pt x="0" y="270"/>
                  </a:cubicBezTo>
                  <a:cubicBezTo>
                    <a:pt x="0" y="209"/>
                    <a:pt x="67" y="182"/>
                    <a:pt x="119" y="182"/>
                  </a:cubicBezTo>
                  <a:cubicBezTo>
                    <a:pt x="133" y="182"/>
                    <a:pt x="146" y="183"/>
                    <a:pt x="160" y="185"/>
                  </a:cubicBezTo>
                  <a:cubicBezTo>
                    <a:pt x="160" y="181"/>
                    <a:pt x="161" y="178"/>
                    <a:pt x="161" y="174"/>
                  </a:cubicBezTo>
                  <a:cubicBezTo>
                    <a:pt x="161" y="146"/>
                    <a:pt x="136" y="143"/>
                    <a:pt x="114" y="143"/>
                  </a:cubicBezTo>
                  <a:cubicBezTo>
                    <a:pt x="93" y="143"/>
                    <a:pt x="80" y="148"/>
                    <a:pt x="62" y="156"/>
                  </a:cubicBezTo>
                  <a:cubicBezTo>
                    <a:pt x="59" y="158"/>
                    <a:pt x="56" y="159"/>
                    <a:pt x="53" y="159"/>
                  </a:cubicBezTo>
                  <a:cubicBezTo>
                    <a:pt x="42" y="159"/>
                    <a:pt x="34" y="150"/>
                    <a:pt x="34" y="140"/>
                  </a:cubicBezTo>
                  <a:cubicBezTo>
                    <a:pt x="34" y="129"/>
                    <a:pt x="40" y="122"/>
                    <a:pt x="49" y="118"/>
                  </a:cubicBezTo>
                  <a:cubicBezTo>
                    <a:pt x="73" y="107"/>
                    <a:pt x="103" y="103"/>
                    <a:pt x="130" y="103"/>
                  </a:cubicBezTo>
                  <a:cubicBezTo>
                    <a:pt x="169" y="103"/>
                    <a:pt x="211" y="114"/>
                    <a:pt x="211" y="162"/>
                  </a:cubicBezTo>
                  <a:cubicBezTo>
                    <a:pt x="211" y="165"/>
                    <a:pt x="210" y="169"/>
                    <a:pt x="210" y="173"/>
                  </a:cubicBezTo>
                  <a:close/>
                  <a:moveTo>
                    <a:pt x="123" y="216"/>
                  </a:moveTo>
                  <a:cubicBezTo>
                    <a:pt x="98" y="216"/>
                    <a:pt x="50" y="225"/>
                    <a:pt x="50" y="259"/>
                  </a:cubicBezTo>
                  <a:cubicBezTo>
                    <a:pt x="50" y="279"/>
                    <a:pt x="68" y="287"/>
                    <a:pt x="86" y="287"/>
                  </a:cubicBezTo>
                  <a:cubicBezTo>
                    <a:pt x="109" y="287"/>
                    <a:pt x="131" y="280"/>
                    <a:pt x="150" y="269"/>
                  </a:cubicBezTo>
                  <a:cubicBezTo>
                    <a:pt x="156" y="218"/>
                    <a:pt x="156" y="218"/>
                    <a:pt x="156" y="218"/>
                  </a:cubicBezTo>
                  <a:cubicBezTo>
                    <a:pt x="145" y="216"/>
                    <a:pt x="134" y="216"/>
                    <a:pt x="123" y="216"/>
                  </a:cubicBezTo>
                  <a:close/>
                  <a:moveTo>
                    <a:pt x="87" y="62"/>
                  </a:moveTo>
                  <a:cubicBezTo>
                    <a:pt x="70" y="62"/>
                    <a:pt x="56" y="48"/>
                    <a:pt x="56" y="31"/>
                  </a:cubicBezTo>
                  <a:cubicBezTo>
                    <a:pt x="56" y="14"/>
                    <a:pt x="70" y="0"/>
                    <a:pt x="87" y="0"/>
                  </a:cubicBezTo>
                  <a:cubicBezTo>
                    <a:pt x="104" y="0"/>
                    <a:pt x="118" y="14"/>
                    <a:pt x="118" y="31"/>
                  </a:cubicBezTo>
                  <a:cubicBezTo>
                    <a:pt x="118" y="48"/>
                    <a:pt x="104" y="62"/>
                    <a:pt x="87" y="62"/>
                  </a:cubicBezTo>
                  <a:close/>
                  <a:moveTo>
                    <a:pt x="179" y="62"/>
                  </a:moveTo>
                  <a:cubicBezTo>
                    <a:pt x="162" y="62"/>
                    <a:pt x="149" y="48"/>
                    <a:pt x="149" y="31"/>
                  </a:cubicBezTo>
                  <a:cubicBezTo>
                    <a:pt x="149" y="14"/>
                    <a:pt x="162" y="0"/>
                    <a:pt x="179" y="0"/>
                  </a:cubicBezTo>
                  <a:cubicBezTo>
                    <a:pt x="197" y="0"/>
                    <a:pt x="211" y="14"/>
                    <a:pt x="211" y="31"/>
                  </a:cubicBezTo>
                  <a:cubicBezTo>
                    <a:pt x="211" y="48"/>
                    <a:pt x="197" y="62"/>
                    <a:pt x="17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0" name="Freeform 61"/>
            <p:cNvSpPr>
              <a:spLocks/>
            </p:cNvSpPr>
            <p:nvPr userDrawn="1"/>
          </p:nvSpPr>
          <p:spPr bwMode="auto">
            <a:xfrm>
              <a:off x="7210" y="2583"/>
              <a:ext cx="357" cy="738"/>
            </a:xfrm>
            <a:custGeom>
              <a:avLst/>
              <a:gdLst>
                <a:gd name="T0" fmla="*/ 151 w 151"/>
                <a:gd name="T1" fmla="*/ 119 h 312"/>
                <a:gd name="T2" fmla="*/ 127 w 151"/>
                <a:gd name="T3" fmla="*/ 140 h 312"/>
                <a:gd name="T4" fmla="*/ 91 w 151"/>
                <a:gd name="T5" fmla="*/ 140 h 312"/>
                <a:gd name="T6" fmla="*/ 82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9 w 151"/>
                <a:gd name="T31" fmla="*/ 98 h 312"/>
                <a:gd name="T32" fmla="*/ 57 w 151"/>
                <a:gd name="T33" fmla="*/ 24 h 312"/>
                <a:gd name="T34" fmla="*/ 85 w 151"/>
                <a:gd name="T35" fmla="*/ 0 h 312"/>
                <a:gd name="T36" fmla="*/ 106 w 151"/>
                <a:gd name="T37" fmla="*/ 20 h 312"/>
                <a:gd name="T38" fmla="*/ 106 w 151"/>
                <a:gd name="T39" fmla="*/ 24 h 312"/>
                <a:gd name="T40" fmla="*/ 97 w 151"/>
                <a:gd name="T41" fmla="*/ 98 h 312"/>
                <a:gd name="T42" fmla="*/ 132 w 151"/>
                <a:gd name="T43" fmla="*/ 98 h 312"/>
                <a:gd name="T44" fmla="*/ 151 w 151"/>
                <a:gd name="T45" fmla="*/ 117 h 312"/>
                <a:gd name="T46" fmla="*/ 151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1" y="119"/>
                  </a:moveTo>
                  <a:cubicBezTo>
                    <a:pt x="149" y="130"/>
                    <a:pt x="139" y="140"/>
                    <a:pt x="127" y="140"/>
                  </a:cubicBezTo>
                  <a:cubicBezTo>
                    <a:pt x="91" y="140"/>
                    <a:pt x="91" y="140"/>
                    <a:pt x="91" y="140"/>
                  </a:cubicBezTo>
                  <a:cubicBezTo>
                    <a:pt x="82" y="222"/>
                    <a:pt x="82" y="222"/>
                    <a:pt x="82"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2"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1" y="98"/>
                    <a:pt x="49" y="98"/>
                  </a:cubicBezTo>
                  <a:cubicBezTo>
                    <a:pt x="57" y="24"/>
                    <a:pt x="57" y="24"/>
                    <a:pt x="57" y="24"/>
                  </a:cubicBezTo>
                  <a:cubicBezTo>
                    <a:pt x="59" y="10"/>
                    <a:pt x="72" y="0"/>
                    <a:pt x="85" y="0"/>
                  </a:cubicBezTo>
                  <a:cubicBezTo>
                    <a:pt x="97" y="0"/>
                    <a:pt x="106" y="8"/>
                    <a:pt x="106" y="20"/>
                  </a:cubicBezTo>
                  <a:cubicBezTo>
                    <a:pt x="106" y="21"/>
                    <a:pt x="106" y="23"/>
                    <a:pt x="106" y="24"/>
                  </a:cubicBezTo>
                  <a:cubicBezTo>
                    <a:pt x="97" y="98"/>
                    <a:pt x="97" y="98"/>
                    <a:pt x="97" y="98"/>
                  </a:cubicBezTo>
                  <a:cubicBezTo>
                    <a:pt x="132" y="98"/>
                    <a:pt x="132" y="98"/>
                    <a:pt x="132" y="98"/>
                  </a:cubicBezTo>
                  <a:cubicBezTo>
                    <a:pt x="142" y="98"/>
                    <a:pt x="151" y="107"/>
                    <a:pt x="151" y="117"/>
                  </a:cubicBezTo>
                  <a:cubicBezTo>
                    <a:pt x="151"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1" name="Freeform 62"/>
            <p:cNvSpPr>
              <a:spLocks/>
            </p:cNvSpPr>
            <p:nvPr userDrawn="1"/>
          </p:nvSpPr>
          <p:spPr bwMode="auto">
            <a:xfrm>
              <a:off x="7589" y="2583"/>
              <a:ext cx="359" cy="738"/>
            </a:xfrm>
            <a:custGeom>
              <a:avLst/>
              <a:gdLst>
                <a:gd name="T0" fmla="*/ 151 w 152"/>
                <a:gd name="T1" fmla="*/ 119 h 312"/>
                <a:gd name="T2" fmla="*/ 128 w 152"/>
                <a:gd name="T3" fmla="*/ 140 h 312"/>
                <a:gd name="T4" fmla="*/ 92 w 152"/>
                <a:gd name="T5" fmla="*/ 140 h 312"/>
                <a:gd name="T6" fmla="*/ 82 w 152"/>
                <a:gd name="T7" fmla="*/ 222 h 312"/>
                <a:gd name="T8" fmla="*/ 82 w 152"/>
                <a:gd name="T9" fmla="*/ 234 h 312"/>
                <a:gd name="T10" fmla="*/ 110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8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6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39" y="140"/>
                    <a:pt x="128" y="140"/>
                  </a:cubicBezTo>
                  <a:cubicBezTo>
                    <a:pt x="92" y="140"/>
                    <a:pt x="92" y="140"/>
                    <a:pt x="92" y="140"/>
                  </a:cubicBezTo>
                  <a:cubicBezTo>
                    <a:pt x="82" y="222"/>
                    <a:pt x="82" y="222"/>
                    <a:pt x="82" y="222"/>
                  </a:cubicBezTo>
                  <a:cubicBezTo>
                    <a:pt x="82" y="226"/>
                    <a:pt x="82" y="230"/>
                    <a:pt x="82" y="234"/>
                  </a:cubicBezTo>
                  <a:cubicBezTo>
                    <a:pt x="82" y="253"/>
                    <a:pt x="88" y="269"/>
                    <a:pt x="110" y="269"/>
                  </a:cubicBezTo>
                  <a:cubicBezTo>
                    <a:pt x="118" y="269"/>
                    <a:pt x="118" y="269"/>
                    <a:pt x="118" y="269"/>
                  </a:cubicBezTo>
                  <a:cubicBezTo>
                    <a:pt x="129" y="269"/>
                    <a:pt x="137" y="277"/>
                    <a:pt x="137" y="288"/>
                  </a:cubicBezTo>
                  <a:cubicBezTo>
                    <a:pt x="137" y="309"/>
                    <a:pt x="113" y="312"/>
                    <a:pt x="97" y="312"/>
                  </a:cubicBezTo>
                  <a:cubicBezTo>
                    <a:pt x="59" y="312"/>
                    <a:pt x="32" y="289"/>
                    <a:pt x="32" y="250"/>
                  </a:cubicBezTo>
                  <a:cubicBezTo>
                    <a:pt x="32" y="244"/>
                    <a:pt x="32" y="236"/>
                    <a:pt x="33" y="231"/>
                  </a:cubicBezTo>
                  <a:cubicBezTo>
                    <a:pt x="44" y="140"/>
                    <a:pt x="44" y="140"/>
                    <a:pt x="44" y="140"/>
                  </a:cubicBezTo>
                  <a:cubicBezTo>
                    <a:pt x="18" y="140"/>
                    <a:pt x="18" y="140"/>
                    <a:pt x="18" y="140"/>
                  </a:cubicBezTo>
                  <a:cubicBezTo>
                    <a:pt x="8" y="140"/>
                    <a:pt x="0" y="131"/>
                    <a:pt x="0" y="122"/>
                  </a:cubicBezTo>
                  <a:cubicBezTo>
                    <a:pt x="0" y="121"/>
                    <a:pt x="0" y="120"/>
                    <a:pt x="0" y="119"/>
                  </a:cubicBezTo>
                  <a:cubicBezTo>
                    <a:pt x="4" y="94"/>
                    <a:pt x="31" y="98"/>
                    <a:pt x="49" y="98"/>
                  </a:cubicBezTo>
                  <a:cubicBezTo>
                    <a:pt x="58" y="24"/>
                    <a:pt x="58" y="24"/>
                    <a:pt x="58" y="24"/>
                  </a:cubicBezTo>
                  <a:cubicBezTo>
                    <a:pt x="60" y="10"/>
                    <a:pt x="72" y="0"/>
                    <a:pt x="86" y="0"/>
                  </a:cubicBezTo>
                  <a:cubicBezTo>
                    <a:pt x="97" y="0"/>
                    <a:pt x="107" y="8"/>
                    <a:pt x="107" y="20"/>
                  </a:cubicBezTo>
                  <a:cubicBezTo>
                    <a:pt x="107" y="21"/>
                    <a:pt x="106" y="23"/>
                    <a:pt x="106"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2" name="Freeform 63"/>
            <p:cNvSpPr>
              <a:spLocks noEditPoints="1"/>
            </p:cNvSpPr>
            <p:nvPr userDrawn="1"/>
          </p:nvSpPr>
          <p:spPr bwMode="auto">
            <a:xfrm>
              <a:off x="-462" y="4255"/>
              <a:ext cx="499" cy="537"/>
            </a:xfrm>
            <a:custGeom>
              <a:avLst/>
              <a:gdLst>
                <a:gd name="T0" fmla="*/ 210 w 211"/>
                <a:gd name="T1" fmla="*/ 70 h 227"/>
                <a:gd name="T2" fmla="*/ 193 w 211"/>
                <a:gd name="T3" fmla="*/ 203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3 w 211"/>
                <a:gd name="T21" fmla="*/ 40 h 227"/>
                <a:gd name="T22" fmla="*/ 62 w 211"/>
                <a:gd name="T23" fmla="*/ 53 h 227"/>
                <a:gd name="T24" fmla="*/ 53 w 211"/>
                <a:gd name="T25" fmla="*/ 56 h 227"/>
                <a:gd name="T26" fmla="*/ 34 w 211"/>
                <a:gd name="T27" fmla="*/ 37 h 227"/>
                <a:gd name="T28" fmla="*/ 49 w 211"/>
                <a:gd name="T29" fmla="*/ 15 h 227"/>
                <a:gd name="T30" fmla="*/ 129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5 h 227"/>
                <a:gd name="T42" fmla="*/ 150 w 211"/>
                <a:gd name="T43" fmla="*/ 166 h 227"/>
                <a:gd name="T44" fmla="*/ 156 w 211"/>
                <a:gd name="T45" fmla="*/ 116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3"/>
                    <a:pt x="193" y="203"/>
                    <a:pt x="193" y="203"/>
                  </a:cubicBezTo>
                  <a:cubicBezTo>
                    <a:pt x="192" y="216"/>
                    <a:pt x="180" y="227"/>
                    <a:pt x="166" y="227"/>
                  </a:cubicBezTo>
                  <a:cubicBezTo>
                    <a:pt x="155" y="227"/>
                    <a:pt x="145" y="218"/>
                    <a:pt x="145" y="206"/>
                  </a:cubicBezTo>
                  <a:cubicBezTo>
                    <a:pt x="145" y="204"/>
                    <a:pt x="145" y="204"/>
                    <a:pt x="145" y="202"/>
                  </a:cubicBezTo>
                  <a:cubicBezTo>
                    <a:pt x="122" y="215"/>
                    <a:pt x="96" y="227"/>
                    <a:pt x="69" y="227"/>
                  </a:cubicBezTo>
                  <a:cubicBezTo>
                    <a:pt x="33" y="227"/>
                    <a:pt x="0" y="206"/>
                    <a:pt x="0" y="167"/>
                  </a:cubicBezTo>
                  <a:cubicBezTo>
                    <a:pt x="0" y="106"/>
                    <a:pt x="67" y="79"/>
                    <a:pt x="119" y="79"/>
                  </a:cubicBezTo>
                  <a:cubicBezTo>
                    <a:pt x="132" y="79"/>
                    <a:pt x="146" y="80"/>
                    <a:pt x="160" y="82"/>
                  </a:cubicBezTo>
                  <a:cubicBezTo>
                    <a:pt x="160" y="78"/>
                    <a:pt x="161" y="75"/>
                    <a:pt x="161" y="71"/>
                  </a:cubicBezTo>
                  <a:cubicBezTo>
                    <a:pt x="161" y="43"/>
                    <a:pt x="136" y="40"/>
                    <a:pt x="113" y="40"/>
                  </a:cubicBezTo>
                  <a:cubicBezTo>
                    <a:pt x="93" y="40"/>
                    <a:pt x="80" y="45"/>
                    <a:pt x="62" y="53"/>
                  </a:cubicBezTo>
                  <a:cubicBezTo>
                    <a:pt x="59" y="55"/>
                    <a:pt x="56" y="56"/>
                    <a:pt x="53" y="56"/>
                  </a:cubicBezTo>
                  <a:cubicBezTo>
                    <a:pt x="42" y="56"/>
                    <a:pt x="34" y="47"/>
                    <a:pt x="34" y="37"/>
                  </a:cubicBezTo>
                  <a:cubicBezTo>
                    <a:pt x="34" y="26"/>
                    <a:pt x="40" y="19"/>
                    <a:pt x="49" y="15"/>
                  </a:cubicBezTo>
                  <a:cubicBezTo>
                    <a:pt x="73" y="4"/>
                    <a:pt x="103" y="0"/>
                    <a:pt x="129" y="0"/>
                  </a:cubicBezTo>
                  <a:cubicBezTo>
                    <a:pt x="169" y="0"/>
                    <a:pt x="211" y="11"/>
                    <a:pt x="211" y="59"/>
                  </a:cubicBezTo>
                  <a:cubicBezTo>
                    <a:pt x="211" y="62"/>
                    <a:pt x="210" y="66"/>
                    <a:pt x="210" y="70"/>
                  </a:cubicBezTo>
                  <a:close/>
                  <a:moveTo>
                    <a:pt x="123" y="113"/>
                  </a:moveTo>
                  <a:cubicBezTo>
                    <a:pt x="97" y="113"/>
                    <a:pt x="50" y="122"/>
                    <a:pt x="50" y="156"/>
                  </a:cubicBezTo>
                  <a:cubicBezTo>
                    <a:pt x="50" y="176"/>
                    <a:pt x="68" y="185"/>
                    <a:pt x="86" y="185"/>
                  </a:cubicBezTo>
                  <a:cubicBezTo>
                    <a:pt x="109" y="185"/>
                    <a:pt x="131" y="177"/>
                    <a:pt x="150" y="166"/>
                  </a:cubicBezTo>
                  <a:cubicBezTo>
                    <a:pt x="156" y="116"/>
                    <a:pt x="156" y="116"/>
                    <a:pt x="156" y="116"/>
                  </a:cubicBezTo>
                  <a:cubicBezTo>
                    <a:pt x="145" y="113"/>
                    <a:pt x="133"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3" name="Freeform 64"/>
            <p:cNvSpPr>
              <a:spLocks/>
            </p:cNvSpPr>
            <p:nvPr userDrawn="1"/>
          </p:nvSpPr>
          <p:spPr bwMode="auto">
            <a:xfrm>
              <a:off x="103" y="4045"/>
              <a:ext cx="357" cy="737"/>
            </a:xfrm>
            <a:custGeom>
              <a:avLst/>
              <a:gdLst>
                <a:gd name="T0" fmla="*/ 150 w 151"/>
                <a:gd name="T1" fmla="*/ 119 h 312"/>
                <a:gd name="T2" fmla="*/ 127 w 151"/>
                <a:gd name="T3" fmla="*/ 140 h 312"/>
                <a:gd name="T4" fmla="*/ 91 w 151"/>
                <a:gd name="T5" fmla="*/ 140 h 312"/>
                <a:gd name="T6" fmla="*/ 81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8 w 151"/>
                <a:gd name="T31" fmla="*/ 98 h 312"/>
                <a:gd name="T32" fmla="*/ 57 w 151"/>
                <a:gd name="T33" fmla="*/ 24 h 312"/>
                <a:gd name="T34" fmla="*/ 85 w 151"/>
                <a:gd name="T35" fmla="*/ 0 h 312"/>
                <a:gd name="T36" fmla="*/ 106 w 151"/>
                <a:gd name="T37" fmla="*/ 20 h 312"/>
                <a:gd name="T38" fmla="*/ 106 w 151"/>
                <a:gd name="T39" fmla="*/ 24 h 312"/>
                <a:gd name="T40" fmla="*/ 96 w 151"/>
                <a:gd name="T41" fmla="*/ 98 h 312"/>
                <a:gd name="T42" fmla="*/ 132 w 151"/>
                <a:gd name="T43" fmla="*/ 98 h 312"/>
                <a:gd name="T44" fmla="*/ 151 w 151"/>
                <a:gd name="T45" fmla="*/ 117 h 312"/>
                <a:gd name="T46" fmla="*/ 150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0" y="119"/>
                  </a:moveTo>
                  <a:cubicBezTo>
                    <a:pt x="149" y="130"/>
                    <a:pt x="139" y="140"/>
                    <a:pt x="127" y="140"/>
                  </a:cubicBezTo>
                  <a:cubicBezTo>
                    <a:pt x="91" y="140"/>
                    <a:pt x="91" y="140"/>
                    <a:pt x="91" y="140"/>
                  </a:cubicBezTo>
                  <a:cubicBezTo>
                    <a:pt x="81" y="222"/>
                    <a:pt x="81" y="222"/>
                    <a:pt x="81"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1"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0" y="98"/>
                    <a:pt x="48" y="98"/>
                  </a:cubicBezTo>
                  <a:cubicBezTo>
                    <a:pt x="57" y="24"/>
                    <a:pt x="57" y="24"/>
                    <a:pt x="57" y="24"/>
                  </a:cubicBezTo>
                  <a:cubicBezTo>
                    <a:pt x="59" y="10"/>
                    <a:pt x="72" y="0"/>
                    <a:pt x="85" y="0"/>
                  </a:cubicBezTo>
                  <a:cubicBezTo>
                    <a:pt x="96" y="0"/>
                    <a:pt x="106" y="8"/>
                    <a:pt x="106" y="20"/>
                  </a:cubicBezTo>
                  <a:cubicBezTo>
                    <a:pt x="106" y="21"/>
                    <a:pt x="106" y="23"/>
                    <a:pt x="106" y="24"/>
                  </a:cubicBezTo>
                  <a:cubicBezTo>
                    <a:pt x="96" y="98"/>
                    <a:pt x="96" y="98"/>
                    <a:pt x="96" y="98"/>
                  </a:cubicBezTo>
                  <a:cubicBezTo>
                    <a:pt x="132" y="98"/>
                    <a:pt x="132" y="98"/>
                    <a:pt x="132" y="98"/>
                  </a:cubicBezTo>
                  <a:cubicBezTo>
                    <a:pt x="142" y="98"/>
                    <a:pt x="151" y="107"/>
                    <a:pt x="151" y="117"/>
                  </a:cubicBezTo>
                  <a:cubicBezTo>
                    <a:pt x="151" y="117"/>
                    <a:pt x="150" y="118"/>
                    <a:pt x="150"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4" name="Freeform 65"/>
            <p:cNvSpPr>
              <a:spLocks/>
            </p:cNvSpPr>
            <p:nvPr userDrawn="1"/>
          </p:nvSpPr>
          <p:spPr bwMode="auto">
            <a:xfrm>
              <a:off x="481" y="4045"/>
              <a:ext cx="360" cy="737"/>
            </a:xfrm>
            <a:custGeom>
              <a:avLst/>
              <a:gdLst>
                <a:gd name="T0" fmla="*/ 151 w 152"/>
                <a:gd name="T1" fmla="*/ 119 h 312"/>
                <a:gd name="T2" fmla="*/ 127 w 152"/>
                <a:gd name="T3" fmla="*/ 140 h 312"/>
                <a:gd name="T4" fmla="*/ 92 w 152"/>
                <a:gd name="T5" fmla="*/ 140 h 312"/>
                <a:gd name="T6" fmla="*/ 82 w 152"/>
                <a:gd name="T7" fmla="*/ 222 h 312"/>
                <a:gd name="T8" fmla="*/ 82 w 152"/>
                <a:gd name="T9" fmla="*/ 234 h 312"/>
                <a:gd name="T10" fmla="*/ 109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8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6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39" y="140"/>
                    <a:pt x="127" y="140"/>
                  </a:cubicBezTo>
                  <a:cubicBezTo>
                    <a:pt x="92" y="140"/>
                    <a:pt x="92" y="140"/>
                    <a:pt x="92" y="140"/>
                  </a:cubicBezTo>
                  <a:cubicBezTo>
                    <a:pt x="82" y="222"/>
                    <a:pt x="82" y="222"/>
                    <a:pt x="82" y="222"/>
                  </a:cubicBezTo>
                  <a:cubicBezTo>
                    <a:pt x="82" y="226"/>
                    <a:pt x="82" y="230"/>
                    <a:pt x="82" y="234"/>
                  </a:cubicBezTo>
                  <a:cubicBezTo>
                    <a:pt x="82" y="253"/>
                    <a:pt x="88" y="269"/>
                    <a:pt x="109" y="269"/>
                  </a:cubicBezTo>
                  <a:cubicBezTo>
                    <a:pt x="118" y="269"/>
                    <a:pt x="118" y="269"/>
                    <a:pt x="118" y="269"/>
                  </a:cubicBezTo>
                  <a:cubicBezTo>
                    <a:pt x="128" y="269"/>
                    <a:pt x="137" y="277"/>
                    <a:pt x="137" y="288"/>
                  </a:cubicBezTo>
                  <a:cubicBezTo>
                    <a:pt x="137" y="309"/>
                    <a:pt x="113" y="312"/>
                    <a:pt x="97" y="312"/>
                  </a:cubicBezTo>
                  <a:cubicBezTo>
                    <a:pt x="58" y="312"/>
                    <a:pt x="32" y="289"/>
                    <a:pt x="32" y="250"/>
                  </a:cubicBezTo>
                  <a:cubicBezTo>
                    <a:pt x="32" y="244"/>
                    <a:pt x="32" y="236"/>
                    <a:pt x="33" y="231"/>
                  </a:cubicBezTo>
                  <a:cubicBezTo>
                    <a:pt x="44" y="140"/>
                    <a:pt x="44" y="140"/>
                    <a:pt x="44" y="140"/>
                  </a:cubicBezTo>
                  <a:cubicBezTo>
                    <a:pt x="18" y="140"/>
                    <a:pt x="18" y="140"/>
                    <a:pt x="18" y="140"/>
                  </a:cubicBezTo>
                  <a:cubicBezTo>
                    <a:pt x="7" y="140"/>
                    <a:pt x="0" y="131"/>
                    <a:pt x="0" y="122"/>
                  </a:cubicBezTo>
                  <a:cubicBezTo>
                    <a:pt x="0" y="121"/>
                    <a:pt x="0" y="120"/>
                    <a:pt x="0" y="119"/>
                  </a:cubicBezTo>
                  <a:cubicBezTo>
                    <a:pt x="4" y="94"/>
                    <a:pt x="31" y="98"/>
                    <a:pt x="49" y="98"/>
                  </a:cubicBezTo>
                  <a:cubicBezTo>
                    <a:pt x="58" y="24"/>
                    <a:pt x="58" y="24"/>
                    <a:pt x="58" y="24"/>
                  </a:cubicBezTo>
                  <a:cubicBezTo>
                    <a:pt x="59" y="10"/>
                    <a:pt x="72" y="0"/>
                    <a:pt x="86" y="0"/>
                  </a:cubicBezTo>
                  <a:cubicBezTo>
                    <a:pt x="97" y="0"/>
                    <a:pt x="107" y="8"/>
                    <a:pt x="107" y="20"/>
                  </a:cubicBezTo>
                  <a:cubicBezTo>
                    <a:pt x="107" y="21"/>
                    <a:pt x="106" y="23"/>
                    <a:pt x="106"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5" name="Freeform 66"/>
            <p:cNvSpPr>
              <a:spLocks/>
            </p:cNvSpPr>
            <p:nvPr userDrawn="1"/>
          </p:nvSpPr>
          <p:spPr bwMode="auto">
            <a:xfrm>
              <a:off x="1103" y="3908"/>
              <a:ext cx="499" cy="884"/>
            </a:xfrm>
            <a:custGeom>
              <a:avLst/>
              <a:gdLst>
                <a:gd name="T0" fmla="*/ 210 w 211"/>
                <a:gd name="T1" fmla="*/ 223 h 374"/>
                <a:gd name="T2" fmla="*/ 195 w 211"/>
                <a:gd name="T3" fmla="*/ 350 h 374"/>
                <a:gd name="T4" fmla="*/ 168 w 211"/>
                <a:gd name="T5" fmla="*/ 374 h 374"/>
                <a:gd name="T6" fmla="*/ 146 w 211"/>
                <a:gd name="T7" fmla="*/ 353 h 374"/>
                <a:gd name="T8" fmla="*/ 160 w 211"/>
                <a:gd name="T9" fmla="*/ 237 h 374"/>
                <a:gd name="T10" fmla="*/ 161 w 211"/>
                <a:gd name="T11" fmla="*/ 227 h 374"/>
                <a:gd name="T12" fmla="*/ 124 w 211"/>
                <a:gd name="T13" fmla="*/ 190 h 374"/>
                <a:gd name="T14" fmla="*/ 61 w 211"/>
                <a:gd name="T15" fmla="*/ 241 h 374"/>
                <a:gd name="T16" fmla="*/ 48 w 211"/>
                <a:gd name="T17" fmla="*/ 350 h 374"/>
                <a:gd name="T18" fmla="*/ 21 w 211"/>
                <a:gd name="T19" fmla="*/ 374 h 374"/>
                <a:gd name="T20" fmla="*/ 0 w 211"/>
                <a:gd name="T21" fmla="*/ 353 h 374"/>
                <a:gd name="T22" fmla="*/ 40 w 211"/>
                <a:gd name="T23" fmla="*/ 25 h 374"/>
                <a:gd name="T24" fmla="*/ 67 w 211"/>
                <a:gd name="T25" fmla="*/ 0 h 374"/>
                <a:gd name="T26" fmla="*/ 88 w 211"/>
                <a:gd name="T27" fmla="*/ 21 h 374"/>
                <a:gd name="T28" fmla="*/ 70 w 211"/>
                <a:gd name="T29" fmla="*/ 173 h 374"/>
                <a:gd name="T30" fmla="*/ 145 w 211"/>
                <a:gd name="T31" fmla="*/ 146 h 374"/>
                <a:gd name="T32" fmla="*/ 211 w 211"/>
                <a:gd name="T33" fmla="*/ 208 h 374"/>
                <a:gd name="T34" fmla="*/ 210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0" y="223"/>
                  </a:moveTo>
                  <a:cubicBezTo>
                    <a:pt x="195" y="350"/>
                    <a:pt x="195" y="350"/>
                    <a:pt x="195" y="350"/>
                  </a:cubicBezTo>
                  <a:cubicBezTo>
                    <a:pt x="193" y="363"/>
                    <a:pt x="181" y="374"/>
                    <a:pt x="168" y="374"/>
                  </a:cubicBezTo>
                  <a:cubicBezTo>
                    <a:pt x="156" y="374"/>
                    <a:pt x="146" y="365"/>
                    <a:pt x="146" y="353"/>
                  </a:cubicBezTo>
                  <a:cubicBezTo>
                    <a:pt x="146" y="352"/>
                    <a:pt x="146" y="351"/>
                    <a:pt x="160" y="237"/>
                  </a:cubicBezTo>
                  <a:cubicBezTo>
                    <a:pt x="161" y="234"/>
                    <a:pt x="161" y="231"/>
                    <a:pt x="161" y="227"/>
                  </a:cubicBezTo>
                  <a:cubicBezTo>
                    <a:pt x="161" y="204"/>
                    <a:pt x="148" y="190"/>
                    <a:pt x="124" y="190"/>
                  </a:cubicBezTo>
                  <a:cubicBezTo>
                    <a:pt x="92" y="190"/>
                    <a:pt x="65" y="207"/>
                    <a:pt x="61" y="241"/>
                  </a:cubicBezTo>
                  <a:cubicBezTo>
                    <a:pt x="48" y="350"/>
                    <a:pt x="48" y="350"/>
                    <a:pt x="48" y="350"/>
                  </a:cubicBezTo>
                  <a:cubicBezTo>
                    <a:pt x="46" y="363"/>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4"/>
                    <a:pt x="70" y="173"/>
                  </a:cubicBezTo>
                  <a:cubicBezTo>
                    <a:pt x="90" y="155"/>
                    <a:pt x="118" y="146"/>
                    <a:pt x="145" y="146"/>
                  </a:cubicBezTo>
                  <a:cubicBezTo>
                    <a:pt x="184" y="146"/>
                    <a:pt x="211" y="167"/>
                    <a:pt x="211" y="208"/>
                  </a:cubicBezTo>
                  <a:cubicBezTo>
                    <a:pt x="211" y="213"/>
                    <a:pt x="211"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6" name="Freeform 67"/>
            <p:cNvSpPr>
              <a:spLocks noEditPoints="1"/>
            </p:cNvSpPr>
            <p:nvPr userDrawn="1"/>
          </p:nvSpPr>
          <p:spPr bwMode="auto">
            <a:xfrm>
              <a:off x="1531" y="4007"/>
              <a:ext cx="378" cy="1007"/>
            </a:xfrm>
            <a:custGeom>
              <a:avLst/>
              <a:gdLst>
                <a:gd name="T0" fmla="*/ 116 w 160"/>
                <a:gd name="T1" fmla="*/ 344 h 426"/>
                <a:gd name="T2" fmla="*/ 26 w 160"/>
                <a:gd name="T3" fmla="*/ 426 h 426"/>
                <a:gd name="T4" fmla="*/ 0 w 160"/>
                <a:gd name="T5" fmla="*/ 406 h 426"/>
                <a:gd name="T6" fmla="*/ 22 w 160"/>
                <a:gd name="T7" fmla="*/ 384 h 426"/>
                <a:gd name="T8" fmla="*/ 68 w 160"/>
                <a:gd name="T9" fmla="*/ 339 h 426"/>
                <a:gd name="T10" fmla="*/ 94 w 160"/>
                <a:gd name="T11" fmla="*/ 128 h 426"/>
                <a:gd name="T12" fmla="*/ 121 w 160"/>
                <a:gd name="T13" fmla="*/ 104 h 426"/>
                <a:gd name="T14" fmla="*/ 142 w 160"/>
                <a:gd name="T15" fmla="*/ 125 h 426"/>
                <a:gd name="T16" fmla="*/ 116 w 160"/>
                <a:gd name="T17" fmla="*/ 344 h 426"/>
                <a:gd name="T18" fmla="*/ 129 w 160"/>
                <a:gd name="T19" fmla="*/ 62 h 426"/>
                <a:gd name="T20" fmla="*/ 98 w 160"/>
                <a:gd name="T21" fmla="*/ 31 h 426"/>
                <a:gd name="T22" fmla="*/ 129 w 160"/>
                <a:gd name="T23" fmla="*/ 0 h 426"/>
                <a:gd name="T24" fmla="*/ 160 w 160"/>
                <a:gd name="T25" fmla="*/ 31 h 426"/>
                <a:gd name="T26" fmla="*/ 129 w 160"/>
                <a:gd name="T27" fmla="*/ 6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426">
                  <a:moveTo>
                    <a:pt x="116" y="344"/>
                  </a:moveTo>
                  <a:cubicBezTo>
                    <a:pt x="109" y="405"/>
                    <a:pt x="87" y="426"/>
                    <a:pt x="26" y="426"/>
                  </a:cubicBezTo>
                  <a:cubicBezTo>
                    <a:pt x="14" y="426"/>
                    <a:pt x="0" y="421"/>
                    <a:pt x="0" y="406"/>
                  </a:cubicBezTo>
                  <a:cubicBezTo>
                    <a:pt x="0" y="395"/>
                    <a:pt x="10" y="384"/>
                    <a:pt x="22" y="384"/>
                  </a:cubicBezTo>
                  <a:cubicBezTo>
                    <a:pt x="58" y="384"/>
                    <a:pt x="64" y="374"/>
                    <a:pt x="68" y="339"/>
                  </a:cubicBezTo>
                  <a:cubicBezTo>
                    <a:pt x="94" y="128"/>
                    <a:pt x="94" y="128"/>
                    <a:pt x="94" y="128"/>
                  </a:cubicBezTo>
                  <a:cubicBezTo>
                    <a:pt x="95" y="115"/>
                    <a:pt x="107" y="104"/>
                    <a:pt x="121" y="104"/>
                  </a:cubicBezTo>
                  <a:cubicBezTo>
                    <a:pt x="133" y="104"/>
                    <a:pt x="142" y="113"/>
                    <a:pt x="142" y="125"/>
                  </a:cubicBezTo>
                  <a:lnTo>
                    <a:pt x="116" y="344"/>
                  </a:lnTo>
                  <a:close/>
                  <a:moveTo>
                    <a:pt x="129" y="62"/>
                  </a:moveTo>
                  <a:cubicBezTo>
                    <a:pt x="112" y="62"/>
                    <a:pt x="98" y="48"/>
                    <a:pt x="98" y="31"/>
                  </a:cubicBezTo>
                  <a:cubicBezTo>
                    <a:pt x="98" y="13"/>
                    <a:pt x="112" y="0"/>
                    <a:pt x="129" y="0"/>
                  </a:cubicBezTo>
                  <a:cubicBezTo>
                    <a:pt x="146" y="0"/>
                    <a:pt x="160" y="13"/>
                    <a:pt x="160" y="31"/>
                  </a:cubicBezTo>
                  <a:cubicBezTo>
                    <a:pt x="160" y="48"/>
                    <a:pt x="146" y="62"/>
                    <a:pt x="12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7" name="Freeform 68"/>
            <p:cNvSpPr>
              <a:spLocks noEditPoints="1"/>
            </p:cNvSpPr>
            <p:nvPr userDrawn="1"/>
          </p:nvSpPr>
          <p:spPr bwMode="auto">
            <a:xfrm>
              <a:off x="1921" y="4012"/>
              <a:ext cx="499" cy="780"/>
            </a:xfrm>
            <a:custGeom>
              <a:avLst/>
              <a:gdLst>
                <a:gd name="T0" fmla="*/ 210 w 211"/>
                <a:gd name="T1" fmla="*/ 173 h 330"/>
                <a:gd name="T2" fmla="*/ 193 w 211"/>
                <a:gd name="T3" fmla="*/ 306 h 330"/>
                <a:gd name="T4" fmla="*/ 166 w 211"/>
                <a:gd name="T5" fmla="*/ 330 h 330"/>
                <a:gd name="T6" fmla="*/ 145 w 211"/>
                <a:gd name="T7" fmla="*/ 309 h 330"/>
                <a:gd name="T8" fmla="*/ 145 w 211"/>
                <a:gd name="T9" fmla="*/ 305 h 330"/>
                <a:gd name="T10" fmla="*/ 69 w 211"/>
                <a:gd name="T11" fmla="*/ 330 h 330"/>
                <a:gd name="T12" fmla="*/ 0 w 211"/>
                <a:gd name="T13" fmla="*/ 270 h 330"/>
                <a:gd name="T14" fmla="*/ 118 w 211"/>
                <a:gd name="T15" fmla="*/ 182 h 330"/>
                <a:gd name="T16" fmla="*/ 160 w 211"/>
                <a:gd name="T17" fmla="*/ 185 h 330"/>
                <a:gd name="T18" fmla="*/ 161 w 211"/>
                <a:gd name="T19" fmla="*/ 174 h 330"/>
                <a:gd name="T20" fmla="*/ 113 w 211"/>
                <a:gd name="T21" fmla="*/ 143 h 330"/>
                <a:gd name="T22" fmla="*/ 62 w 211"/>
                <a:gd name="T23" fmla="*/ 156 h 330"/>
                <a:gd name="T24" fmla="*/ 53 w 211"/>
                <a:gd name="T25" fmla="*/ 159 h 330"/>
                <a:gd name="T26" fmla="*/ 33 w 211"/>
                <a:gd name="T27" fmla="*/ 140 h 330"/>
                <a:gd name="T28" fmla="*/ 48 w 211"/>
                <a:gd name="T29" fmla="*/ 118 h 330"/>
                <a:gd name="T30" fmla="*/ 129 w 211"/>
                <a:gd name="T31" fmla="*/ 103 h 330"/>
                <a:gd name="T32" fmla="*/ 211 w 211"/>
                <a:gd name="T33" fmla="*/ 162 h 330"/>
                <a:gd name="T34" fmla="*/ 210 w 211"/>
                <a:gd name="T35" fmla="*/ 173 h 330"/>
                <a:gd name="T36" fmla="*/ 123 w 211"/>
                <a:gd name="T37" fmla="*/ 216 h 330"/>
                <a:gd name="T38" fmla="*/ 50 w 211"/>
                <a:gd name="T39" fmla="*/ 259 h 330"/>
                <a:gd name="T40" fmla="*/ 86 w 211"/>
                <a:gd name="T41" fmla="*/ 288 h 330"/>
                <a:gd name="T42" fmla="*/ 150 w 211"/>
                <a:gd name="T43" fmla="*/ 269 h 330"/>
                <a:gd name="T44" fmla="*/ 156 w 211"/>
                <a:gd name="T45" fmla="*/ 219 h 330"/>
                <a:gd name="T46" fmla="*/ 123 w 211"/>
                <a:gd name="T47" fmla="*/ 216 h 330"/>
                <a:gd name="T48" fmla="*/ 87 w 211"/>
                <a:gd name="T49" fmla="*/ 62 h 330"/>
                <a:gd name="T50" fmla="*/ 56 w 211"/>
                <a:gd name="T51" fmla="*/ 31 h 330"/>
                <a:gd name="T52" fmla="*/ 87 w 211"/>
                <a:gd name="T53" fmla="*/ 0 h 330"/>
                <a:gd name="T54" fmla="*/ 118 w 211"/>
                <a:gd name="T55" fmla="*/ 31 h 330"/>
                <a:gd name="T56" fmla="*/ 87 w 211"/>
                <a:gd name="T57" fmla="*/ 62 h 330"/>
                <a:gd name="T58" fmla="*/ 179 w 211"/>
                <a:gd name="T59" fmla="*/ 62 h 330"/>
                <a:gd name="T60" fmla="*/ 148 w 211"/>
                <a:gd name="T61" fmla="*/ 31 h 330"/>
                <a:gd name="T62" fmla="*/ 179 w 211"/>
                <a:gd name="T63" fmla="*/ 0 h 330"/>
                <a:gd name="T64" fmla="*/ 211 w 211"/>
                <a:gd name="T65" fmla="*/ 31 h 330"/>
                <a:gd name="T66" fmla="*/ 179 w 211"/>
                <a:gd name="T67"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330">
                  <a:moveTo>
                    <a:pt x="210" y="173"/>
                  </a:moveTo>
                  <a:cubicBezTo>
                    <a:pt x="193" y="306"/>
                    <a:pt x="193" y="306"/>
                    <a:pt x="193" y="306"/>
                  </a:cubicBezTo>
                  <a:cubicBezTo>
                    <a:pt x="192" y="319"/>
                    <a:pt x="180" y="330"/>
                    <a:pt x="166" y="330"/>
                  </a:cubicBezTo>
                  <a:cubicBezTo>
                    <a:pt x="154" y="330"/>
                    <a:pt x="145" y="321"/>
                    <a:pt x="145" y="309"/>
                  </a:cubicBezTo>
                  <a:cubicBezTo>
                    <a:pt x="145" y="307"/>
                    <a:pt x="145" y="307"/>
                    <a:pt x="145" y="305"/>
                  </a:cubicBezTo>
                  <a:cubicBezTo>
                    <a:pt x="122" y="318"/>
                    <a:pt x="96" y="330"/>
                    <a:pt x="69" y="330"/>
                  </a:cubicBezTo>
                  <a:cubicBezTo>
                    <a:pt x="32" y="330"/>
                    <a:pt x="0" y="309"/>
                    <a:pt x="0" y="270"/>
                  </a:cubicBezTo>
                  <a:cubicBezTo>
                    <a:pt x="0" y="209"/>
                    <a:pt x="67" y="182"/>
                    <a:pt x="118" y="182"/>
                  </a:cubicBezTo>
                  <a:cubicBezTo>
                    <a:pt x="132" y="182"/>
                    <a:pt x="146" y="183"/>
                    <a:pt x="160" y="185"/>
                  </a:cubicBezTo>
                  <a:cubicBezTo>
                    <a:pt x="160" y="181"/>
                    <a:pt x="161" y="178"/>
                    <a:pt x="161" y="174"/>
                  </a:cubicBezTo>
                  <a:cubicBezTo>
                    <a:pt x="161" y="146"/>
                    <a:pt x="135" y="143"/>
                    <a:pt x="113" y="143"/>
                  </a:cubicBezTo>
                  <a:cubicBezTo>
                    <a:pt x="93" y="143"/>
                    <a:pt x="80" y="148"/>
                    <a:pt x="62" y="156"/>
                  </a:cubicBezTo>
                  <a:cubicBezTo>
                    <a:pt x="59" y="158"/>
                    <a:pt x="56" y="159"/>
                    <a:pt x="53" y="159"/>
                  </a:cubicBezTo>
                  <a:cubicBezTo>
                    <a:pt x="42" y="159"/>
                    <a:pt x="33" y="150"/>
                    <a:pt x="33" y="140"/>
                  </a:cubicBezTo>
                  <a:cubicBezTo>
                    <a:pt x="33" y="129"/>
                    <a:pt x="40" y="122"/>
                    <a:pt x="48" y="118"/>
                  </a:cubicBezTo>
                  <a:cubicBezTo>
                    <a:pt x="73" y="107"/>
                    <a:pt x="102" y="103"/>
                    <a:pt x="129" y="103"/>
                  </a:cubicBezTo>
                  <a:cubicBezTo>
                    <a:pt x="169" y="103"/>
                    <a:pt x="211" y="114"/>
                    <a:pt x="211" y="162"/>
                  </a:cubicBezTo>
                  <a:cubicBezTo>
                    <a:pt x="211" y="165"/>
                    <a:pt x="210" y="169"/>
                    <a:pt x="210" y="173"/>
                  </a:cubicBezTo>
                  <a:close/>
                  <a:moveTo>
                    <a:pt x="123" y="216"/>
                  </a:moveTo>
                  <a:cubicBezTo>
                    <a:pt x="97" y="216"/>
                    <a:pt x="50" y="225"/>
                    <a:pt x="50" y="259"/>
                  </a:cubicBezTo>
                  <a:cubicBezTo>
                    <a:pt x="50" y="279"/>
                    <a:pt x="68" y="288"/>
                    <a:pt x="86" y="288"/>
                  </a:cubicBezTo>
                  <a:cubicBezTo>
                    <a:pt x="109" y="288"/>
                    <a:pt x="131" y="280"/>
                    <a:pt x="150" y="269"/>
                  </a:cubicBezTo>
                  <a:cubicBezTo>
                    <a:pt x="156" y="219"/>
                    <a:pt x="156" y="219"/>
                    <a:pt x="156" y="219"/>
                  </a:cubicBezTo>
                  <a:cubicBezTo>
                    <a:pt x="145" y="216"/>
                    <a:pt x="133" y="216"/>
                    <a:pt x="123" y="216"/>
                  </a:cubicBezTo>
                  <a:close/>
                  <a:moveTo>
                    <a:pt x="87" y="62"/>
                  </a:moveTo>
                  <a:cubicBezTo>
                    <a:pt x="70" y="62"/>
                    <a:pt x="56" y="48"/>
                    <a:pt x="56" y="31"/>
                  </a:cubicBezTo>
                  <a:cubicBezTo>
                    <a:pt x="56" y="14"/>
                    <a:pt x="70" y="0"/>
                    <a:pt x="87" y="0"/>
                  </a:cubicBezTo>
                  <a:cubicBezTo>
                    <a:pt x="104" y="0"/>
                    <a:pt x="118" y="14"/>
                    <a:pt x="118" y="31"/>
                  </a:cubicBezTo>
                  <a:cubicBezTo>
                    <a:pt x="118" y="48"/>
                    <a:pt x="104" y="62"/>
                    <a:pt x="87" y="62"/>
                  </a:cubicBezTo>
                  <a:close/>
                  <a:moveTo>
                    <a:pt x="179" y="62"/>
                  </a:moveTo>
                  <a:cubicBezTo>
                    <a:pt x="162" y="62"/>
                    <a:pt x="148" y="48"/>
                    <a:pt x="148" y="31"/>
                  </a:cubicBezTo>
                  <a:cubicBezTo>
                    <a:pt x="148" y="14"/>
                    <a:pt x="162" y="0"/>
                    <a:pt x="179" y="0"/>
                  </a:cubicBezTo>
                  <a:cubicBezTo>
                    <a:pt x="197" y="0"/>
                    <a:pt x="211" y="14"/>
                    <a:pt x="211" y="31"/>
                  </a:cubicBezTo>
                  <a:cubicBezTo>
                    <a:pt x="211" y="48"/>
                    <a:pt x="197" y="62"/>
                    <a:pt x="17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8" name="Freeform 69"/>
            <p:cNvSpPr>
              <a:spLocks/>
            </p:cNvSpPr>
            <p:nvPr userDrawn="1"/>
          </p:nvSpPr>
          <p:spPr bwMode="auto">
            <a:xfrm>
              <a:off x="2508" y="3908"/>
              <a:ext cx="208"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7" y="362"/>
                    <a:pt x="34" y="374"/>
                    <a:pt x="21" y="374"/>
                  </a:cubicBezTo>
                  <a:cubicBezTo>
                    <a:pt x="10" y="374"/>
                    <a:pt x="0" y="365"/>
                    <a:pt x="0" y="353"/>
                  </a:cubicBezTo>
                  <a:cubicBezTo>
                    <a:pt x="0" y="352"/>
                    <a:pt x="0" y="351"/>
                    <a:pt x="40" y="25"/>
                  </a:cubicBezTo>
                  <a:cubicBezTo>
                    <a:pt x="42" y="11"/>
                    <a:pt x="53" y="0"/>
                    <a:pt x="67" y="0"/>
                  </a:cubicBezTo>
                  <a:cubicBezTo>
                    <a:pt x="79" y="0"/>
                    <a:pt x="88" y="9"/>
                    <a:pt x="88" y="21"/>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9" name="Freeform 70"/>
            <p:cNvSpPr>
              <a:spLocks noEditPoints="1"/>
            </p:cNvSpPr>
            <p:nvPr userDrawn="1"/>
          </p:nvSpPr>
          <p:spPr bwMode="auto">
            <a:xfrm>
              <a:off x="2739" y="4248"/>
              <a:ext cx="563" cy="766"/>
            </a:xfrm>
            <a:custGeom>
              <a:avLst/>
              <a:gdLst>
                <a:gd name="T0" fmla="*/ 127 w 238"/>
                <a:gd name="T1" fmla="*/ 229 h 324"/>
                <a:gd name="T2" fmla="*/ 59 w 238"/>
                <a:gd name="T3" fmla="*/ 207 h 324"/>
                <a:gd name="T4" fmla="*/ 48 w 238"/>
                <a:gd name="T5" fmla="*/ 300 h 324"/>
                <a:gd name="T6" fmla="*/ 21 w 238"/>
                <a:gd name="T7" fmla="*/ 324 h 324"/>
                <a:gd name="T8" fmla="*/ 0 w 238"/>
                <a:gd name="T9" fmla="*/ 303 h 324"/>
                <a:gd name="T10" fmla="*/ 0 w 238"/>
                <a:gd name="T11" fmla="*/ 300 h 324"/>
                <a:gd name="T12" fmla="*/ 34 w 238"/>
                <a:gd name="T13" fmla="*/ 23 h 324"/>
                <a:gd name="T14" fmla="*/ 60 w 238"/>
                <a:gd name="T15" fmla="*/ 0 h 324"/>
                <a:gd name="T16" fmla="*/ 82 w 238"/>
                <a:gd name="T17" fmla="*/ 21 h 324"/>
                <a:gd name="T18" fmla="*/ 81 w 238"/>
                <a:gd name="T19" fmla="*/ 31 h 324"/>
                <a:gd name="T20" fmla="*/ 156 w 238"/>
                <a:gd name="T21" fmla="*/ 4 h 324"/>
                <a:gd name="T22" fmla="*/ 238 w 238"/>
                <a:gd name="T23" fmla="*/ 96 h 324"/>
                <a:gd name="T24" fmla="*/ 127 w 238"/>
                <a:gd name="T25" fmla="*/ 229 h 324"/>
                <a:gd name="T26" fmla="*/ 138 w 238"/>
                <a:gd name="T27" fmla="*/ 47 h 324"/>
                <a:gd name="T28" fmla="*/ 67 w 238"/>
                <a:gd name="T29" fmla="*/ 128 h 324"/>
                <a:gd name="T30" fmla="*/ 120 w 238"/>
                <a:gd name="T31" fmla="*/ 186 h 324"/>
                <a:gd name="T32" fmla="*/ 189 w 238"/>
                <a:gd name="T33" fmla="*/ 102 h 324"/>
                <a:gd name="T34" fmla="*/ 138 w 238"/>
                <a:gd name="T35" fmla="*/ 4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24">
                  <a:moveTo>
                    <a:pt x="127" y="229"/>
                  </a:moveTo>
                  <a:cubicBezTo>
                    <a:pt x="100" y="229"/>
                    <a:pt x="79" y="227"/>
                    <a:pt x="59" y="207"/>
                  </a:cubicBezTo>
                  <a:cubicBezTo>
                    <a:pt x="48" y="300"/>
                    <a:pt x="48" y="300"/>
                    <a:pt x="48" y="300"/>
                  </a:cubicBezTo>
                  <a:cubicBezTo>
                    <a:pt x="46" y="313"/>
                    <a:pt x="34" y="324"/>
                    <a:pt x="21" y="324"/>
                  </a:cubicBezTo>
                  <a:cubicBezTo>
                    <a:pt x="9" y="324"/>
                    <a:pt x="0" y="315"/>
                    <a:pt x="0" y="303"/>
                  </a:cubicBezTo>
                  <a:cubicBezTo>
                    <a:pt x="0" y="302"/>
                    <a:pt x="0" y="301"/>
                    <a:pt x="0" y="300"/>
                  </a:cubicBezTo>
                  <a:cubicBezTo>
                    <a:pt x="34" y="23"/>
                    <a:pt x="34" y="23"/>
                    <a:pt x="34" y="23"/>
                  </a:cubicBezTo>
                  <a:cubicBezTo>
                    <a:pt x="36" y="10"/>
                    <a:pt x="47" y="0"/>
                    <a:pt x="60" y="0"/>
                  </a:cubicBezTo>
                  <a:cubicBezTo>
                    <a:pt x="72" y="0"/>
                    <a:pt x="82" y="8"/>
                    <a:pt x="82" y="21"/>
                  </a:cubicBezTo>
                  <a:cubicBezTo>
                    <a:pt x="82" y="24"/>
                    <a:pt x="81" y="27"/>
                    <a:pt x="81" y="31"/>
                  </a:cubicBezTo>
                  <a:cubicBezTo>
                    <a:pt x="102" y="10"/>
                    <a:pt x="128" y="4"/>
                    <a:pt x="156" y="4"/>
                  </a:cubicBezTo>
                  <a:cubicBezTo>
                    <a:pt x="210" y="4"/>
                    <a:pt x="238" y="45"/>
                    <a:pt x="238" y="96"/>
                  </a:cubicBezTo>
                  <a:cubicBezTo>
                    <a:pt x="238" y="159"/>
                    <a:pt x="195" y="229"/>
                    <a:pt x="127" y="229"/>
                  </a:cubicBezTo>
                  <a:close/>
                  <a:moveTo>
                    <a:pt x="138" y="47"/>
                  </a:moveTo>
                  <a:cubicBezTo>
                    <a:pt x="93" y="47"/>
                    <a:pt x="67" y="87"/>
                    <a:pt x="67" y="128"/>
                  </a:cubicBezTo>
                  <a:cubicBezTo>
                    <a:pt x="67" y="162"/>
                    <a:pt x="85" y="186"/>
                    <a:pt x="120" y="186"/>
                  </a:cubicBezTo>
                  <a:cubicBezTo>
                    <a:pt x="166" y="186"/>
                    <a:pt x="189" y="144"/>
                    <a:pt x="189" y="102"/>
                  </a:cubicBezTo>
                  <a:cubicBezTo>
                    <a:pt x="189" y="71"/>
                    <a:pt x="171" y="47"/>
                    <a:pt x="13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0" name="Freeform 71"/>
            <p:cNvSpPr>
              <a:spLocks noEditPoints="1"/>
            </p:cNvSpPr>
            <p:nvPr userDrawn="1"/>
          </p:nvSpPr>
          <p:spPr bwMode="auto">
            <a:xfrm>
              <a:off x="3368" y="4255"/>
              <a:ext cx="497" cy="537"/>
            </a:xfrm>
            <a:custGeom>
              <a:avLst/>
              <a:gdLst>
                <a:gd name="T0" fmla="*/ 209 w 210"/>
                <a:gd name="T1" fmla="*/ 70 h 227"/>
                <a:gd name="T2" fmla="*/ 193 w 210"/>
                <a:gd name="T3" fmla="*/ 203 h 227"/>
                <a:gd name="T4" fmla="*/ 166 w 210"/>
                <a:gd name="T5" fmla="*/ 227 h 227"/>
                <a:gd name="T6" fmla="*/ 145 w 210"/>
                <a:gd name="T7" fmla="*/ 206 h 227"/>
                <a:gd name="T8" fmla="*/ 145 w 210"/>
                <a:gd name="T9" fmla="*/ 202 h 227"/>
                <a:gd name="T10" fmla="*/ 69 w 210"/>
                <a:gd name="T11" fmla="*/ 227 h 227"/>
                <a:gd name="T12" fmla="*/ 0 w 210"/>
                <a:gd name="T13" fmla="*/ 167 h 227"/>
                <a:gd name="T14" fmla="*/ 118 w 210"/>
                <a:gd name="T15" fmla="*/ 79 h 227"/>
                <a:gd name="T16" fmla="*/ 159 w 210"/>
                <a:gd name="T17" fmla="*/ 82 h 227"/>
                <a:gd name="T18" fmla="*/ 161 w 210"/>
                <a:gd name="T19" fmla="*/ 71 h 227"/>
                <a:gd name="T20" fmla="*/ 113 w 210"/>
                <a:gd name="T21" fmla="*/ 40 h 227"/>
                <a:gd name="T22" fmla="*/ 62 w 210"/>
                <a:gd name="T23" fmla="*/ 53 h 227"/>
                <a:gd name="T24" fmla="*/ 52 w 210"/>
                <a:gd name="T25" fmla="*/ 56 h 227"/>
                <a:gd name="T26" fmla="*/ 33 w 210"/>
                <a:gd name="T27" fmla="*/ 37 h 227"/>
                <a:gd name="T28" fmla="*/ 48 w 210"/>
                <a:gd name="T29" fmla="*/ 15 h 227"/>
                <a:gd name="T30" fmla="*/ 129 w 210"/>
                <a:gd name="T31" fmla="*/ 0 h 227"/>
                <a:gd name="T32" fmla="*/ 210 w 210"/>
                <a:gd name="T33" fmla="*/ 59 h 227"/>
                <a:gd name="T34" fmla="*/ 209 w 210"/>
                <a:gd name="T35" fmla="*/ 70 h 227"/>
                <a:gd name="T36" fmla="*/ 122 w 210"/>
                <a:gd name="T37" fmla="*/ 113 h 227"/>
                <a:gd name="T38" fmla="*/ 50 w 210"/>
                <a:gd name="T39" fmla="*/ 156 h 227"/>
                <a:gd name="T40" fmla="*/ 86 w 210"/>
                <a:gd name="T41" fmla="*/ 185 h 227"/>
                <a:gd name="T42" fmla="*/ 150 w 210"/>
                <a:gd name="T43" fmla="*/ 166 h 227"/>
                <a:gd name="T44" fmla="*/ 155 w 210"/>
                <a:gd name="T45" fmla="*/ 116 h 227"/>
                <a:gd name="T46" fmla="*/ 122 w 210"/>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0" h="227">
                  <a:moveTo>
                    <a:pt x="209" y="70"/>
                  </a:moveTo>
                  <a:cubicBezTo>
                    <a:pt x="193" y="203"/>
                    <a:pt x="193" y="203"/>
                    <a:pt x="193" y="203"/>
                  </a:cubicBezTo>
                  <a:cubicBezTo>
                    <a:pt x="191"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59" y="82"/>
                  </a:cubicBezTo>
                  <a:cubicBezTo>
                    <a:pt x="160" y="78"/>
                    <a:pt x="161" y="75"/>
                    <a:pt x="161" y="71"/>
                  </a:cubicBezTo>
                  <a:cubicBezTo>
                    <a:pt x="161" y="43"/>
                    <a:pt x="135" y="40"/>
                    <a:pt x="113" y="40"/>
                  </a:cubicBezTo>
                  <a:cubicBezTo>
                    <a:pt x="93" y="40"/>
                    <a:pt x="80" y="45"/>
                    <a:pt x="62" y="53"/>
                  </a:cubicBezTo>
                  <a:cubicBezTo>
                    <a:pt x="59" y="55"/>
                    <a:pt x="55" y="56"/>
                    <a:pt x="52" y="56"/>
                  </a:cubicBezTo>
                  <a:cubicBezTo>
                    <a:pt x="42" y="56"/>
                    <a:pt x="33" y="47"/>
                    <a:pt x="33" y="37"/>
                  </a:cubicBezTo>
                  <a:cubicBezTo>
                    <a:pt x="33" y="26"/>
                    <a:pt x="39" y="19"/>
                    <a:pt x="48" y="15"/>
                  </a:cubicBezTo>
                  <a:cubicBezTo>
                    <a:pt x="73" y="4"/>
                    <a:pt x="102" y="0"/>
                    <a:pt x="129" y="0"/>
                  </a:cubicBezTo>
                  <a:cubicBezTo>
                    <a:pt x="169" y="0"/>
                    <a:pt x="210" y="11"/>
                    <a:pt x="210" y="59"/>
                  </a:cubicBezTo>
                  <a:cubicBezTo>
                    <a:pt x="210" y="62"/>
                    <a:pt x="210" y="66"/>
                    <a:pt x="209" y="70"/>
                  </a:cubicBezTo>
                  <a:close/>
                  <a:moveTo>
                    <a:pt x="122" y="113"/>
                  </a:moveTo>
                  <a:cubicBezTo>
                    <a:pt x="97" y="113"/>
                    <a:pt x="50" y="122"/>
                    <a:pt x="50" y="156"/>
                  </a:cubicBezTo>
                  <a:cubicBezTo>
                    <a:pt x="50" y="176"/>
                    <a:pt x="68" y="185"/>
                    <a:pt x="86" y="185"/>
                  </a:cubicBezTo>
                  <a:cubicBezTo>
                    <a:pt x="108" y="185"/>
                    <a:pt x="131" y="177"/>
                    <a:pt x="150" y="166"/>
                  </a:cubicBezTo>
                  <a:cubicBezTo>
                    <a:pt x="155" y="116"/>
                    <a:pt x="155" y="116"/>
                    <a:pt x="155" y="116"/>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1" name="Freeform 72"/>
            <p:cNvSpPr>
              <a:spLocks noEditPoints="1"/>
            </p:cNvSpPr>
            <p:nvPr userDrawn="1"/>
          </p:nvSpPr>
          <p:spPr bwMode="auto">
            <a:xfrm>
              <a:off x="4151" y="3908"/>
              <a:ext cx="579" cy="884"/>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5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2"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5"/>
                    <a:pt x="196" y="25"/>
                    <a:pt x="196" y="25"/>
                  </a:cubicBezTo>
                  <a:cubicBezTo>
                    <a:pt x="198" y="11"/>
                    <a:pt x="210" y="0"/>
                    <a:pt x="223" y="0"/>
                  </a:cubicBezTo>
                  <a:cubicBezTo>
                    <a:pt x="234" y="0"/>
                    <a:pt x="245" y="9"/>
                    <a:pt x="245" y="21"/>
                  </a:cubicBezTo>
                  <a:cubicBezTo>
                    <a:pt x="245" y="22"/>
                    <a:pt x="244" y="24"/>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2" name="Freeform 73"/>
            <p:cNvSpPr>
              <a:spLocks noEditPoints="1"/>
            </p:cNvSpPr>
            <p:nvPr userDrawn="1"/>
          </p:nvSpPr>
          <p:spPr bwMode="auto">
            <a:xfrm>
              <a:off x="4773" y="4007"/>
              <a:ext cx="210" cy="785"/>
            </a:xfrm>
            <a:custGeom>
              <a:avLst/>
              <a:gdLst>
                <a:gd name="T0" fmla="*/ 49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9 w 89"/>
                <a:gd name="T13" fmla="*/ 307 h 332"/>
                <a:gd name="T14" fmla="*/ 58 w 89"/>
                <a:gd name="T15" fmla="*/ 62 h 332"/>
                <a:gd name="T16" fmla="*/ 27 w 89"/>
                <a:gd name="T17" fmla="*/ 31 h 332"/>
                <a:gd name="T18" fmla="*/ 58 w 89"/>
                <a:gd name="T19" fmla="*/ 0 h 332"/>
                <a:gd name="T20" fmla="*/ 89 w 89"/>
                <a:gd name="T21" fmla="*/ 31 h 332"/>
                <a:gd name="T22" fmla="*/ 58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9" y="307"/>
                  </a:moveTo>
                  <a:cubicBezTo>
                    <a:pt x="47" y="320"/>
                    <a:pt x="35" y="332"/>
                    <a:pt x="21" y="332"/>
                  </a:cubicBezTo>
                  <a:cubicBezTo>
                    <a:pt x="9" y="332"/>
                    <a:pt x="0" y="322"/>
                    <a:pt x="0" y="310"/>
                  </a:cubicBezTo>
                  <a:cubicBezTo>
                    <a:pt x="0" y="309"/>
                    <a:pt x="0" y="308"/>
                    <a:pt x="22" y="128"/>
                  </a:cubicBezTo>
                  <a:cubicBezTo>
                    <a:pt x="24" y="115"/>
                    <a:pt x="36" y="104"/>
                    <a:pt x="49" y="104"/>
                  </a:cubicBezTo>
                  <a:cubicBezTo>
                    <a:pt x="61" y="104"/>
                    <a:pt x="71" y="113"/>
                    <a:pt x="71" y="125"/>
                  </a:cubicBezTo>
                  <a:cubicBezTo>
                    <a:pt x="71" y="126"/>
                    <a:pt x="71" y="127"/>
                    <a:pt x="49" y="307"/>
                  </a:cubicBezTo>
                  <a:close/>
                  <a:moveTo>
                    <a:pt x="58" y="62"/>
                  </a:moveTo>
                  <a:cubicBezTo>
                    <a:pt x="41" y="62"/>
                    <a:pt x="27" y="48"/>
                    <a:pt x="27" y="31"/>
                  </a:cubicBezTo>
                  <a:cubicBezTo>
                    <a:pt x="27" y="13"/>
                    <a:pt x="41" y="0"/>
                    <a:pt x="58" y="0"/>
                  </a:cubicBezTo>
                  <a:cubicBezTo>
                    <a:pt x="75" y="0"/>
                    <a:pt x="89" y="13"/>
                    <a:pt x="89" y="31"/>
                  </a:cubicBezTo>
                  <a:cubicBezTo>
                    <a:pt x="89" y="48"/>
                    <a:pt x="75" y="62"/>
                    <a:pt x="58"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3" name="Freeform 74"/>
            <p:cNvSpPr>
              <a:spLocks noEditPoints="1"/>
            </p:cNvSpPr>
            <p:nvPr userDrawn="1"/>
          </p:nvSpPr>
          <p:spPr bwMode="auto">
            <a:xfrm>
              <a:off x="4993" y="4257"/>
              <a:ext cx="548" cy="759"/>
            </a:xfrm>
            <a:custGeom>
              <a:avLst/>
              <a:gdLst>
                <a:gd name="T0" fmla="*/ 210 w 232"/>
                <a:gd name="T1" fmla="*/ 204 h 321"/>
                <a:gd name="T2" fmla="*/ 90 w 232"/>
                <a:gd name="T3" fmla="*/ 321 h 321"/>
                <a:gd name="T4" fmla="*/ 0 w 232"/>
                <a:gd name="T5" fmla="*/ 284 h 321"/>
                <a:gd name="T6" fmla="*/ 26 w 232"/>
                <a:gd name="T7" fmla="*/ 258 h 321"/>
                <a:gd name="T8" fmla="*/ 36 w 232"/>
                <a:gd name="T9" fmla="*/ 261 h 321"/>
                <a:gd name="T10" fmla="*/ 91 w 232"/>
                <a:gd name="T11" fmla="*/ 278 h 321"/>
                <a:gd name="T12" fmla="*/ 159 w 232"/>
                <a:gd name="T13" fmla="*/ 219 h 321"/>
                <a:gd name="T14" fmla="*/ 162 w 232"/>
                <a:gd name="T15" fmla="*/ 202 h 321"/>
                <a:gd name="T16" fmla="*/ 89 w 232"/>
                <a:gd name="T17" fmla="*/ 225 h 321"/>
                <a:gd name="T18" fmla="*/ 7 w 232"/>
                <a:gd name="T19" fmla="*/ 133 h 321"/>
                <a:gd name="T20" fmla="*/ 122 w 232"/>
                <a:gd name="T21" fmla="*/ 0 h 321"/>
                <a:gd name="T22" fmla="*/ 184 w 232"/>
                <a:gd name="T23" fmla="*/ 24 h 321"/>
                <a:gd name="T24" fmla="*/ 210 w 232"/>
                <a:gd name="T25" fmla="*/ 0 h 321"/>
                <a:gd name="T26" fmla="*/ 232 w 232"/>
                <a:gd name="T27" fmla="*/ 21 h 321"/>
                <a:gd name="T28" fmla="*/ 210 w 232"/>
                <a:gd name="T29" fmla="*/ 204 h 321"/>
                <a:gd name="T30" fmla="*/ 123 w 232"/>
                <a:gd name="T31" fmla="*/ 43 h 321"/>
                <a:gd name="T32" fmla="*/ 54 w 232"/>
                <a:gd name="T33" fmla="*/ 125 h 321"/>
                <a:gd name="T34" fmla="*/ 106 w 232"/>
                <a:gd name="T35" fmla="*/ 183 h 321"/>
                <a:gd name="T36" fmla="*/ 176 w 232"/>
                <a:gd name="T37" fmla="*/ 100 h 321"/>
                <a:gd name="T38" fmla="*/ 123 w 232"/>
                <a:gd name="T39" fmla="*/ 4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321">
                  <a:moveTo>
                    <a:pt x="210" y="204"/>
                  </a:moveTo>
                  <a:cubicBezTo>
                    <a:pt x="201" y="275"/>
                    <a:pt x="162" y="321"/>
                    <a:pt x="90" y="321"/>
                  </a:cubicBezTo>
                  <a:cubicBezTo>
                    <a:pt x="69" y="321"/>
                    <a:pt x="0" y="312"/>
                    <a:pt x="0" y="284"/>
                  </a:cubicBezTo>
                  <a:cubicBezTo>
                    <a:pt x="0" y="270"/>
                    <a:pt x="12" y="258"/>
                    <a:pt x="26" y="258"/>
                  </a:cubicBezTo>
                  <a:cubicBezTo>
                    <a:pt x="30" y="258"/>
                    <a:pt x="33" y="259"/>
                    <a:pt x="36" y="261"/>
                  </a:cubicBezTo>
                  <a:cubicBezTo>
                    <a:pt x="55" y="271"/>
                    <a:pt x="69" y="278"/>
                    <a:pt x="91" y="278"/>
                  </a:cubicBezTo>
                  <a:cubicBezTo>
                    <a:pt x="123" y="278"/>
                    <a:pt x="154" y="254"/>
                    <a:pt x="159" y="219"/>
                  </a:cubicBezTo>
                  <a:cubicBezTo>
                    <a:pt x="160" y="211"/>
                    <a:pt x="162" y="202"/>
                    <a:pt x="162" y="202"/>
                  </a:cubicBezTo>
                  <a:cubicBezTo>
                    <a:pt x="143" y="219"/>
                    <a:pt x="114" y="225"/>
                    <a:pt x="89" y="225"/>
                  </a:cubicBezTo>
                  <a:cubicBezTo>
                    <a:pt x="38" y="225"/>
                    <a:pt x="7" y="180"/>
                    <a:pt x="7" y="133"/>
                  </a:cubicBezTo>
                  <a:cubicBezTo>
                    <a:pt x="7" y="70"/>
                    <a:pt x="54" y="0"/>
                    <a:pt x="122" y="0"/>
                  </a:cubicBezTo>
                  <a:cubicBezTo>
                    <a:pt x="146" y="0"/>
                    <a:pt x="169" y="3"/>
                    <a:pt x="184" y="24"/>
                  </a:cubicBezTo>
                  <a:cubicBezTo>
                    <a:pt x="185" y="11"/>
                    <a:pt x="197" y="0"/>
                    <a:pt x="210" y="0"/>
                  </a:cubicBezTo>
                  <a:cubicBezTo>
                    <a:pt x="222" y="0"/>
                    <a:pt x="232" y="9"/>
                    <a:pt x="232" y="21"/>
                  </a:cubicBezTo>
                  <a:lnTo>
                    <a:pt x="210" y="204"/>
                  </a:lnTo>
                  <a:close/>
                  <a:moveTo>
                    <a:pt x="123" y="43"/>
                  </a:moveTo>
                  <a:cubicBezTo>
                    <a:pt x="79" y="43"/>
                    <a:pt x="54" y="86"/>
                    <a:pt x="54" y="125"/>
                  </a:cubicBezTo>
                  <a:cubicBezTo>
                    <a:pt x="54" y="156"/>
                    <a:pt x="74" y="183"/>
                    <a:pt x="106" y="183"/>
                  </a:cubicBezTo>
                  <a:cubicBezTo>
                    <a:pt x="153" y="183"/>
                    <a:pt x="176" y="143"/>
                    <a:pt x="176" y="100"/>
                  </a:cubicBezTo>
                  <a:cubicBezTo>
                    <a:pt x="176" y="67"/>
                    <a:pt x="157" y="43"/>
                    <a:pt x="12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4" name="Oval 75"/>
            <p:cNvSpPr>
              <a:spLocks noChangeArrowheads="1"/>
            </p:cNvSpPr>
            <p:nvPr userDrawn="1"/>
          </p:nvSpPr>
          <p:spPr bwMode="auto">
            <a:xfrm>
              <a:off x="5629" y="4638"/>
              <a:ext cx="149" cy="1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5" name="Freeform 76"/>
            <p:cNvSpPr>
              <a:spLocks/>
            </p:cNvSpPr>
            <p:nvPr userDrawn="1"/>
          </p:nvSpPr>
          <p:spPr bwMode="auto">
            <a:xfrm>
              <a:off x="-436" y="5364"/>
              <a:ext cx="868" cy="894"/>
            </a:xfrm>
            <a:custGeom>
              <a:avLst/>
              <a:gdLst>
                <a:gd name="T0" fmla="*/ 363 w 367"/>
                <a:gd name="T1" fmla="*/ 209 h 378"/>
                <a:gd name="T2" fmla="*/ 166 w 367"/>
                <a:gd name="T3" fmla="*/ 378 h 378"/>
                <a:gd name="T4" fmla="*/ 0 w 367"/>
                <a:gd name="T5" fmla="*/ 214 h 378"/>
                <a:gd name="T6" fmla="*/ 212 w 367"/>
                <a:gd name="T7" fmla="*/ 0 h 378"/>
                <a:gd name="T8" fmla="*/ 326 w 367"/>
                <a:gd name="T9" fmla="*/ 33 h 378"/>
                <a:gd name="T10" fmla="*/ 337 w 367"/>
                <a:gd name="T11" fmla="*/ 52 h 378"/>
                <a:gd name="T12" fmla="*/ 310 w 367"/>
                <a:gd name="T13" fmla="*/ 80 h 378"/>
                <a:gd name="T14" fmla="*/ 295 w 367"/>
                <a:gd name="T15" fmla="*/ 75 h 378"/>
                <a:gd name="T16" fmla="*/ 206 w 367"/>
                <a:gd name="T17" fmla="*/ 47 h 378"/>
                <a:gd name="T18" fmla="*/ 55 w 367"/>
                <a:gd name="T19" fmla="*/ 206 h 378"/>
                <a:gd name="T20" fmla="*/ 172 w 367"/>
                <a:gd name="T21" fmla="*/ 331 h 378"/>
                <a:gd name="T22" fmla="*/ 312 w 367"/>
                <a:gd name="T23" fmla="*/ 210 h 378"/>
                <a:gd name="T24" fmla="*/ 209 w 367"/>
                <a:gd name="T25" fmla="*/ 210 h 378"/>
                <a:gd name="T26" fmla="*/ 192 w 367"/>
                <a:gd name="T27" fmla="*/ 192 h 378"/>
                <a:gd name="T28" fmla="*/ 216 w 367"/>
                <a:gd name="T29" fmla="*/ 168 h 378"/>
                <a:gd name="T30" fmla="*/ 343 w 367"/>
                <a:gd name="T31" fmla="*/ 168 h 378"/>
                <a:gd name="T32" fmla="*/ 367 w 367"/>
                <a:gd name="T33" fmla="*/ 191 h 378"/>
                <a:gd name="T34" fmla="*/ 363 w 367"/>
                <a:gd name="T35" fmla="*/ 20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7" h="378">
                  <a:moveTo>
                    <a:pt x="363" y="209"/>
                  </a:moveTo>
                  <a:cubicBezTo>
                    <a:pt x="339" y="301"/>
                    <a:pt x="263" y="378"/>
                    <a:pt x="166" y="378"/>
                  </a:cubicBezTo>
                  <a:cubicBezTo>
                    <a:pt x="70" y="378"/>
                    <a:pt x="0" y="311"/>
                    <a:pt x="0" y="214"/>
                  </a:cubicBezTo>
                  <a:cubicBezTo>
                    <a:pt x="0" y="98"/>
                    <a:pt x="96" y="0"/>
                    <a:pt x="212" y="0"/>
                  </a:cubicBezTo>
                  <a:cubicBezTo>
                    <a:pt x="249" y="0"/>
                    <a:pt x="297" y="10"/>
                    <a:pt x="326" y="33"/>
                  </a:cubicBezTo>
                  <a:cubicBezTo>
                    <a:pt x="333" y="38"/>
                    <a:pt x="337" y="44"/>
                    <a:pt x="337" y="52"/>
                  </a:cubicBezTo>
                  <a:cubicBezTo>
                    <a:pt x="337" y="66"/>
                    <a:pt x="325" y="80"/>
                    <a:pt x="310" y="80"/>
                  </a:cubicBezTo>
                  <a:cubicBezTo>
                    <a:pt x="304" y="80"/>
                    <a:pt x="300" y="79"/>
                    <a:pt x="295" y="75"/>
                  </a:cubicBezTo>
                  <a:cubicBezTo>
                    <a:pt x="268" y="56"/>
                    <a:pt x="239" y="47"/>
                    <a:pt x="206" y="47"/>
                  </a:cubicBezTo>
                  <a:cubicBezTo>
                    <a:pt x="120" y="47"/>
                    <a:pt x="55" y="124"/>
                    <a:pt x="55" y="206"/>
                  </a:cubicBezTo>
                  <a:cubicBezTo>
                    <a:pt x="55" y="273"/>
                    <a:pt x="102" y="331"/>
                    <a:pt x="172" y="331"/>
                  </a:cubicBezTo>
                  <a:cubicBezTo>
                    <a:pt x="233" y="331"/>
                    <a:pt x="287" y="278"/>
                    <a:pt x="312" y="210"/>
                  </a:cubicBezTo>
                  <a:cubicBezTo>
                    <a:pt x="209" y="210"/>
                    <a:pt x="209" y="210"/>
                    <a:pt x="209" y="210"/>
                  </a:cubicBezTo>
                  <a:cubicBezTo>
                    <a:pt x="200" y="210"/>
                    <a:pt x="192" y="203"/>
                    <a:pt x="192" y="192"/>
                  </a:cubicBezTo>
                  <a:cubicBezTo>
                    <a:pt x="192" y="179"/>
                    <a:pt x="203" y="168"/>
                    <a:pt x="216" y="168"/>
                  </a:cubicBezTo>
                  <a:cubicBezTo>
                    <a:pt x="343" y="168"/>
                    <a:pt x="343" y="168"/>
                    <a:pt x="343" y="168"/>
                  </a:cubicBezTo>
                  <a:cubicBezTo>
                    <a:pt x="357" y="168"/>
                    <a:pt x="367" y="177"/>
                    <a:pt x="367" y="191"/>
                  </a:cubicBezTo>
                  <a:cubicBezTo>
                    <a:pt x="367" y="196"/>
                    <a:pt x="365" y="203"/>
                    <a:pt x="363" y="2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6" name="Freeform 77"/>
            <p:cNvSpPr>
              <a:spLocks noEditPoints="1"/>
            </p:cNvSpPr>
            <p:nvPr userDrawn="1"/>
          </p:nvSpPr>
          <p:spPr bwMode="auto">
            <a:xfrm>
              <a:off x="453" y="5712"/>
              <a:ext cx="523" cy="543"/>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7" name="Freeform 78"/>
            <p:cNvSpPr>
              <a:spLocks/>
            </p:cNvSpPr>
            <p:nvPr userDrawn="1"/>
          </p:nvSpPr>
          <p:spPr bwMode="auto">
            <a:xfrm>
              <a:off x="1042" y="5714"/>
              <a:ext cx="496" cy="539"/>
            </a:xfrm>
            <a:custGeom>
              <a:avLst/>
              <a:gdLst>
                <a:gd name="T0" fmla="*/ 210 w 210"/>
                <a:gd name="T1" fmla="*/ 77 h 228"/>
                <a:gd name="T2" fmla="*/ 194 w 210"/>
                <a:gd name="T3" fmla="*/ 204 h 228"/>
                <a:gd name="T4" fmla="*/ 168 w 210"/>
                <a:gd name="T5" fmla="*/ 228 h 228"/>
                <a:gd name="T6" fmla="*/ 146 w 210"/>
                <a:gd name="T7" fmla="*/ 206 h 228"/>
                <a:gd name="T8" fmla="*/ 146 w 210"/>
                <a:gd name="T9" fmla="*/ 204 h 228"/>
                <a:gd name="T10" fmla="*/ 160 w 210"/>
                <a:gd name="T11" fmla="*/ 91 h 228"/>
                <a:gd name="T12" fmla="*/ 161 w 210"/>
                <a:gd name="T13" fmla="*/ 81 h 228"/>
                <a:gd name="T14" fmla="*/ 122 w 210"/>
                <a:gd name="T15" fmla="*/ 44 h 228"/>
                <a:gd name="T16" fmla="*/ 61 w 210"/>
                <a:gd name="T17" fmla="*/ 95 h 228"/>
                <a:gd name="T18" fmla="*/ 48 w 210"/>
                <a:gd name="T19" fmla="*/ 204 h 228"/>
                <a:gd name="T20" fmla="*/ 21 w 210"/>
                <a:gd name="T21" fmla="*/ 228 h 228"/>
                <a:gd name="T22" fmla="*/ 0 w 210"/>
                <a:gd name="T23" fmla="*/ 207 h 228"/>
                <a:gd name="T24" fmla="*/ 0 w 210"/>
                <a:gd name="T25" fmla="*/ 204 h 228"/>
                <a:gd name="T26" fmla="*/ 22 w 210"/>
                <a:gd name="T27" fmla="*/ 24 h 228"/>
                <a:gd name="T28" fmla="*/ 49 w 210"/>
                <a:gd name="T29" fmla="*/ 0 h 228"/>
                <a:gd name="T30" fmla="*/ 71 w 210"/>
                <a:gd name="T31" fmla="*/ 21 h 228"/>
                <a:gd name="T32" fmla="*/ 70 w 210"/>
                <a:gd name="T33" fmla="*/ 29 h 228"/>
                <a:gd name="T34" fmla="*/ 142 w 210"/>
                <a:gd name="T35" fmla="*/ 0 h 228"/>
                <a:gd name="T36" fmla="*/ 210 w 210"/>
                <a:gd name="T37" fmla="*/ 62 h 228"/>
                <a:gd name="T38" fmla="*/ 210 w 210"/>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228">
                  <a:moveTo>
                    <a:pt x="210" y="77"/>
                  </a:moveTo>
                  <a:cubicBezTo>
                    <a:pt x="194" y="204"/>
                    <a:pt x="194" y="204"/>
                    <a:pt x="194" y="204"/>
                  </a:cubicBezTo>
                  <a:cubicBezTo>
                    <a:pt x="193" y="216"/>
                    <a:pt x="181" y="228"/>
                    <a:pt x="168" y="228"/>
                  </a:cubicBezTo>
                  <a:cubicBezTo>
                    <a:pt x="155" y="228"/>
                    <a:pt x="146" y="219"/>
                    <a:pt x="146" y="206"/>
                  </a:cubicBezTo>
                  <a:cubicBezTo>
                    <a:pt x="146" y="205"/>
                    <a:pt x="146" y="205"/>
                    <a:pt x="146" y="204"/>
                  </a:cubicBezTo>
                  <a:cubicBezTo>
                    <a:pt x="160" y="91"/>
                    <a:pt x="160" y="91"/>
                    <a:pt x="160" y="91"/>
                  </a:cubicBezTo>
                  <a:cubicBezTo>
                    <a:pt x="160" y="88"/>
                    <a:pt x="161" y="85"/>
                    <a:pt x="161" y="81"/>
                  </a:cubicBezTo>
                  <a:cubicBezTo>
                    <a:pt x="161" y="56"/>
                    <a:pt x="146" y="44"/>
                    <a:pt x="122" y="44"/>
                  </a:cubicBezTo>
                  <a:cubicBezTo>
                    <a:pt x="90" y="44"/>
                    <a:pt x="66" y="62"/>
                    <a:pt x="61" y="95"/>
                  </a:cubicBezTo>
                  <a:cubicBezTo>
                    <a:pt x="48" y="204"/>
                    <a:pt x="48" y="204"/>
                    <a:pt x="48" y="204"/>
                  </a:cubicBezTo>
                  <a:cubicBezTo>
                    <a:pt x="47" y="216"/>
                    <a:pt x="34" y="228"/>
                    <a:pt x="21" y="228"/>
                  </a:cubicBezTo>
                  <a:cubicBezTo>
                    <a:pt x="9" y="228"/>
                    <a:pt x="0" y="219"/>
                    <a:pt x="0" y="207"/>
                  </a:cubicBezTo>
                  <a:cubicBezTo>
                    <a:pt x="0" y="206"/>
                    <a:pt x="0" y="205"/>
                    <a:pt x="0" y="204"/>
                  </a:cubicBezTo>
                  <a:cubicBezTo>
                    <a:pt x="22" y="24"/>
                    <a:pt x="22" y="24"/>
                    <a:pt x="22" y="24"/>
                  </a:cubicBezTo>
                  <a:cubicBezTo>
                    <a:pt x="23" y="11"/>
                    <a:pt x="36" y="0"/>
                    <a:pt x="49" y="0"/>
                  </a:cubicBezTo>
                  <a:cubicBezTo>
                    <a:pt x="60" y="0"/>
                    <a:pt x="71" y="9"/>
                    <a:pt x="71" y="21"/>
                  </a:cubicBezTo>
                  <a:cubicBezTo>
                    <a:pt x="71" y="24"/>
                    <a:pt x="70" y="26"/>
                    <a:pt x="70" y="29"/>
                  </a:cubicBezTo>
                  <a:cubicBezTo>
                    <a:pt x="87" y="10"/>
                    <a:pt x="118" y="0"/>
                    <a:pt x="142" y="0"/>
                  </a:cubicBezTo>
                  <a:cubicBezTo>
                    <a:pt x="182" y="0"/>
                    <a:pt x="210" y="20"/>
                    <a:pt x="210" y="62"/>
                  </a:cubicBezTo>
                  <a:cubicBezTo>
                    <a:pt x="210" y="67"/>
                    <a:pt x="210"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8" name="Freeform 79"/>
            <p:cNvSpPr>
              <a:spLocks noEditPoints="1"/>
            </p:cNvSpPr>
            <p:nvPr userDrawn="1"/>
          </p:nvSpPr>
          <p:spPr bwMode="auto">
            <a:xfrm>
              <a:off x="1604" y="5709"/>
              <a:ext cx="568" cy="544"/>
            </a:xfrm>
            <a:custGeom>
              <a:avLst/>
              <a:gdLst>
                <a:gd name="T0" fmla="*/ 106 w 240"/>
                <a:gd name="T1" fmla="*/ 230 h 230"/>
                <a:gd name="T2" fmla="*/ 0 w 240"/>
                <a:gd name="T3" fmla="*/ 133 h 230"/>
                <a:gd name="T4" fmla="*/ 135 w 240"/>
                <a:gd name="T5" fmla="*/ 0 h 230"/>
                <a:gd name="T6" fmla="*/ 240 w 240"/>
                <a:gd name="T7" fmla="*/ 97 h 230"/>
                <a:gd name="T8" fmla="*/ 106 w 240"/>
                <a:gd name="T9" fmla="*/ 230 h 230"/>
                <a:gd name="T10" fmla="*/ 129 w 240"/>
                <a:gd name="T11" fmla="*/ 40 h 230"/>
                <a:gd name="T12" fmla="*/ 50 w 240"/>
                <a:gd name="T13" fmla="*/ 127 h 230"/>
                <a:gd name="T14" fmla="*/ 111 w 240"/>
                <a:gd name="T15" fmla="*/ 190 h 230"/>
                <a:gd name="T16" fmla="*/ 191 w 240"/>
                <a:gd name="T17" fmla="*/ 103 h 230"/>
                <a:gd name="T18" fmla="*/ 129 w 240"/>
                <a:gd name="T19" fmla="*/ 4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0">
                  <a:moveTo>
                    <a:pt x="106" y="230"/>
                  </a:moveTo>
                  <a:cubicBezTo>
                    <a:pt x="45" y="230"/>
                    <a:pt x="0" y="197"/>
                    <a:pt x="0" y="133"/>
                  </a:cubicBezTo>
                  <a:cubicBezTo>
                    <a:pt x="0" y="54"/>
                    <a:pt x="57" y="0"/>
                    <a:pt x="135" y="0"/>
                  </a:cubicBezTo>
                  <a:cubicBezTo>
                    <a:pt x="195" y="0"/>
                    <a:pt x="240" y="34"/>
                    <a:pt x="240" y="97"/>
                  </a:cubicBezTo>
                  <a:cubicBezTo>
                    <a:pt x="240" y="175"/>
                    <a:pt x="184" y="230"/>
                    <a:pt x="106" y="230"/>
                  </a:cubicBezTo>
                  <a:close/>
                  <a:moveTo>
                    <a:pt x="129" y="40"/>
                  </a:moveTo>
                  <a:cubicBezTo>
                    <a:pt x="80" y="40"/>
                    <a:pt x="50" y="80"/>
                    <a:pt x="50" y="127"/>
                  </a:cubicBezTo>
                  <a:cubicBezTo>
                    <a:pt x="50" y="165"/>
                    <a:pt x="73" y="190"/>
                    <a:pt x="111" y="190"/>
                  </a:cubicBezTo>
                  <a:cubicBezTo>
                    <a:pt x="160" y="190"/>
                    <a:pt x="191" y="149"/>
                    <a:pt x="191" y="103"/>
                  </a:cubicBezTo>
                  <a:cubicBezTo>
                    <a:pt x="191" y="66"/>
                    <a:pt x="167" y="40"/>
                    <a:pt x="12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9" name="Freeform 80"/>
            <p:cNvSpPr>
              <a:spLocks/>
            </p:cNvSpPr>
            <p:nvPr userDrawn="1"/>
          </p:nvSpPr>
          <p:spPr bwMode="auto">
            <a:xfrm>
              <a:off x="2238" y="5714"/>
              <a:ext cx="828" cy="539"/>
            </a:xfrm>
            <a:custGeom>
              <a:avLst/>
              <a:gdLst>
                <a:gd name="T0" fmla="*/ 349 w 350"/>
                <a:gd name="T1" fmla="*/ 77 h 228"/>
                <a:gd name="T2" fmla="*/ 333 w 350"/>
                <a:gd name="T3" fmla="*/ 204 h 228"/>
                <a:gd name="T4" fmla="*/ 306 w 350"/>
                <a:gd name="T5" fmla="*/ 228 h 228"/>
                <a:gd name="T6" fmla="*/ 285 w 350"/>
                <a:gd name="T7" fmla="*/ 207 h 228"/>
                <a:gd name="T8" fmla="*/ 285 w 350"/>
                <a:gd name="T9" fmla="*/ 204 h 228"/>
                <a:gd name="T10" fmla="*/ 299 w 350"/>
                <a:gd name="T11" fmla="*/ 87 h 228"/>
                <a:gd name="T12" fmla="*/ 300 w 350"/>
                <a:gd name="T13" fmla="*/ 80 h 228"/>
                <a:gd name="T14" fmla="*/ 258 w 350"/>
                <a:gd name="T15" fmla="*/ 44 h 228"/>
                <a:gd name="T16" fmla="*/ 202 w 350"/>
                <a:gd name="T17" fmla="*/ 95 h 228"/>
                <a:gd name="T18" fmla="*/ 188 w 350"/>
                <a:gd name="T19" fmla="*/ 205 h 228"/>
                <a:gd name="T20" fmla="*/ 163 w 350"/>
                <a:gd name="T21" fmla="*/ 228 h 228"/>
                <a:gd name="T22" fmla="*/ 143 w 350"/>
                <a:gd name="T23" fmla="*/ 209 h 228"/>
                <a:gd name="T24" fmla="*/ 143 w 350"/>
                <a:gd name="T25" fmla="*/ 206 h 228"/>
                <a:gd name="T26" fmla="*/ 157 w 350"/>
                <a:gd name="T27" fmla="*/ 91 h 228"/>
                <a:gd name="T28" fmla="*/ 159 w 350"/>
                <a:gd name="T29" fmla="*/ 80 h 228"/>
                <a:gd name="T30" fmla="*/ 122 w 350"/>
                <a:gd name="T31" fmla="*/ 44 h 228"/>
                <a:gd name="T32" fmla="*/ 61 w 350"/>
                <a:gd name="T33" fmla="*/ 99 h 228"/>
                <a:gd name="T34" fmla="*/ 48 w 350"/>
                <a:gd name="T35" fmla="*/ 204 h 228"/>
                <a:gd name="T36" fmla="*/ 21 w 350"/>
                <a:gd name="T37" fmla="*/ 228 h 228"/>
                <a:gd name="T38" fmla="*/ 0 w 350"/>
                <a:gd name="T39" fmla="*/ 206 h 228"/>
                <a:gd name="T40" fmla="*/ 0 w 350"/>
                <a:gd name="T41" fmla="*/ 204 h 228"/>
                <a:gd name="T42" fmla="*/ 22 w 350"/>
                <a:gd name="T43" fmla="*/ 24 h 228"/>
                <a:gd name="T44" fmla="*/ 49 w 350"/>
                <a:gd name="T45" fmla="*/ 0 h 228"/>
                <a:gd name="T46" fmla="*/ 70 w 350"/>
                <a:gd name="T47" fmla="*/ 21 h 228"/>
                <a:gd name="T48" fmla="*/ 69 w 350"/>
                <a:gd name="T49" fmla="*/ 29 h 228"/>
                <a:gd name="T50" fmla="*/ 145 w 350"/>
                <a:gd name="T51" fmla="*/ 0 h 228"/>
                <a:gd name="T52" fmla="*/ 202 w 350"/>
                <a:gd name="T53" fmla="*/ 32 h 228"/>
                <a:gd name="T54" fmla="*/ 281 w 350"/>
                <a:gd name="T55" fmla="*/ 0 h 228"/>
                <a:gd name="T56" fmla="*/ 350 w 350"/>
                <a:gd name="T57" fmla="*/ 63 h 228"/>
                <a:gd name="T58" fmla="*/ 349 w 350"/>
                <a:gd name="T5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0" h="228">
                  <a:moveTo>
                    <a:pt x="349" y="77"/>
                  </a:moveTo>
                  <a:cubicBezTo>
                    <a:pt x="333" y="204"/>
                    <a:pt x="333" y="204"/>
                    <a:pt x="333" y="204"/>
                  </a:cubicBezTo>
                  <a:cubicBezTo>
                    <a:pt x="331" y="217"/>
                    <a:pt x="319" y="228"/>
                    <a:pt x="306" y="228"/>
                  </a:cubicBezTo>
                  <a:cubicBezTo>
                    <a:pt x="294" y="228"/>
                    <a:pt x="285" y="219"/>
                    <a:pt x="285" y="207"/>
                  </a:cubicBezTo>
                  <a:cubicBezTo>
                    <a:pt x="285" y="206"/>
                    <a:pt x="285" y="205"/>
                    <a:pt x="285" y="204"/>
                  </a:cubicBezTo>
                  <a:cubicBezTo>
                    <a:pt x="299" y="87"/>
                    <a:pt x="299" y="87"/>
                    <a:pt x="299" y="87"/>
                  </a:cubicBezTo>
                  <a:cubicBezTo>
                    <a:pt x="300" y="85"/>
                    <a:pt x="300" y="83"/>
                    <a:pt x="300" y="80"/>
                  </a:cubicBezTo>
                  <a:cubicBezTo>
                    <a:pt x="300" y="55"/>
                    <a:pt x="281" y="44"/>
                    <a:pt x="258" y="44"/>
                  </a:cubicBezTo>
                  <a:cubicBezTo>
                    <a:pt x="227" y="44"/>
                    <a:pt x="206" y="65"/>
                    <a:pt x="202" y="95"/>
                  </a:cubicBezTo>
                  <a:cubicBezTo>
                    <a:pt x="188" y="205"/>
                    <a:pt x="188" y="205"/>
                    <a:pt x="188" y="205"/>
                  </a:cubicBezTo>
                  <a:cubicBezTo>
                    <a:pt x="187" y="217"/>
                    <a:pt x="175" y="228"/>
                    <a:pt x="163" y="228"/>
                  </a:cubicBezTo>
                  <a:cubicBezTo>
                    <a:pt x="152" y="228"/>
                    <a:pt x="143" y="220"/>
                    <a:pt x="143" y="209"/>
                  </a:cubicBezTo>
                  <a:cubicBezTo>
                    <a:pt x="143" y="208"/>
                    <a:pt x="143" y="207"/>
                    <a:pt x="143" y="206"/>
                  </a:cubicBezTo>
                  <a:cubicBezTo>
                    <a:pt x="157" y="91"/>
                    <a:pt x="157" y="91"/>
                    <a:pt x="157" y="91"/>
                  </a:cubicBezTo>
                  <a:cubicBezTo>
                    <a:pt x="158" y="88"/>
                    <a:pt x="159" y="84"/>
                    <a:pt x="159" y="80"/>
                  </a:cubicBezTo>
                  <a:cubicBezTo>
                    <a:pt x="159" y="57"/>
                    <a:pt x="146" y="44"/>
                    <a:pt x="122" y="44"/>
                  </a:cubicBezTo>
                  <a:cubicBezTo>
                    <a:pt x="86" y="44"/>
                    <a:pt x="65" y="63"/>
                    <a:pt x="61" y="99"/>
                  </a:cubicBezTo>
                  <a:cubicBezTo>
                    <a:pt x="48" y="204"/>
                    <a:pt x="48" y="204"/>
                    <a:pt x="48" y="204"/>
                  </a:cubicBezTo>
                  <a:cubicBezTo>
                    <a:pt x="47" y="217"/>
                    <a:pt x="34" y="228"/>
                    <a:pt x="21" y="228"/>
                  </a:cubicBezTo>
                  <a:cubicBezTo>
                    <a:pt x="10" y="228"/>
                    <a:pt x="0" y="218"/>
                    <a:pt x="0" y="206"/>
                  </a:cubicBezTo>
                  <a:cubicBezTo>
                    <a:pt x="0" y="205"/>
                    <a:pt x="0" y="205"/>
                    <a:pt x="0" y="204"/>
                  </a:cubicBezTo>
                  <a:cubicBezTo>
                    <a:pt x="22" y="24"/>
                    <a:pt x="22" y="24"/>
                    <a:pt x="22" y="24"/>
                  </a:cubicBezTo>
                  <a:cubicBezTo>
                    <a:pt x="24" y="10"/>
                    <a:pt x="35" y="0"/>
                    <a:pt x="49" y="0"/>
                  </a:cubicBezTo>
                  <a:cubicBezTo>
                    <a:pt x="61" y="0"/>
                    <a:pt x="70" y="9"/>
                    <a:pt x="70" y="21"/>
                  </a:cubicBezTo>
                  <a:cubicBezTo>
                    <a:pt x="70" y="24"/>
                    <a:pt x="70" y="26"/>
                    <a:pt x="69" y="29"/>
                  </a:cubicBezTo>
                  <a:cubicBezTo>
                    <a:pt x="88" y="10"/>
                    <a:pt x="118" y="0"/>
                    <a:pt x="145" y="0"/>
                  </a:cubicBezTo>
                  <a:cubicBezTo>
                    <a:pt x="169" y="0"/>
                    <a:pt x="192" y="8"/>
                    <a:pt x="202" y="32"/>
                  </a:cubicBezTo>
                  <a:cubicBezTo>
                    <a:pt x="220" y="10"/>
                    <a:pt x="253" y="0"/>
                    <a:pt x="281" y="0"/>
                  </a:cubicBezTo>
                  <a:cubicBezTo>
                    <a:pt x="322" y="0"/>
                    <a:pt x="350" y="20"/>
                    <a:pt x="350" y="63"/>
                  </a:cubicBezTo>
                  <a:cubicBezTo>
                    <a:pt x="350" y="68"/>
                    <a:pt x="349" y="72"/>
                    <a:pt x="349"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0" name="Freeform 81"/>
            <p:cNvSpPr>
              <a:spLocks/>
            </p:cNvSpPr>
            <p:nvPr userDrawn="1"/>
          </p:nvSpPr>
          <p:spPr bwMode="auto">
            <a:xfrm>
              <a:off x="3371" y="5369"/>
              <a:ext cx="499" cy="884"/>
            </a:xfrm>
            <a:custGeom>
              <a:avLst/>
              <a:gdLst>
                <a:gd name="T0" fmla="*/ 211 w 211"/>
                <a:gd name="T1" fmla="*/ 223 h 374"/>
                <a:gd name="T2" fmla="*/ 195 w 211"/>
                <a:gd name="T3" fmla="*/ 350 h 374"/>
                <a:gd name="T4" fmla="*/ 168 w 211"/>
                <a:gd name="T5" fmla="*/ 374 h 374"/>
                <a:gd name="T6" fmla="*/ 147 w 211"/>
                <a:gd name="T7" fmla="*/ 353 h 374"/>
                <a:gd name="T8" fmla="*/ 161 w 211"/>
                <a:gd name="T9" fmla="*/ 237 h 374"/>
                <a:gd name="T10" fmla="*/ 162 w 211"/>
                <a:gd name="T11" fmla="*/ 228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1 w 211"/>
                <a:gd name="T23" fmla="*/ 25 h 374"/>
                <a:gd name="T24" fmla="*/ 67 w 211"/>
                <a:gd name="T25" fmla="*/ 0 h 374"/>
                <a:gd name="T26" fmla="*/ 89 w 211"/>
                <a:gd name="T27" fmla="*/ 22 h 374"/>
                <a:gd name="T28" fmla="*/ 70 w 211"/>
                <a:gd name="T29" fmla="*/ 173 h 374"/>
                <a:gd name="T30" fmla="*/ 145 w 211"/>
                <a:gd name="T31" fmla="*/ 146 h 374"/>
                <a:gd name="T32" fmla="*/ 211 w 211"/>
                <a:gd name="T33" fmla="*/ 208 h 374"/>
                <a:gd name="T34" fmla="*/ 211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1" y="223"/>
                  </a:moveTo>
                  <a:cubicBezTo>
                    <a:pt x="195" y="350"/>
                    <a:pt x="195" y="350"/>
                    <a:pt x="195" y="350"/>
                  </a:cubicBezTo>
                  <a:cubicBezTo>
                    <a:pt x="194" y="363"/>
                    <a:pt x="181" y="374"/>
                    <a:pt x="168" y="374"/>
                  </a:cubicBezTo>
                  <a:cubicBezTo>
                    <a:pt x="156" y="374"/>
                    <a:pt x="147" y="365"/>
                    <a:pt x="147" y="353"/>
                  </a:cubicBezTo>
                  <a:cubicBezTo>
                    <a:pt x="147" y="352"/>
                    <a:pt x="147" y="351"/>
                    <a:pt x="161" y="237"/>
                  </a:cubicBezTo>
                  <a:cubicBezTo>
                    <a:pt x="161" y="234"/>
                    <a:pt x="162" y="231"/>
                    <a:pt x="162" y="228"/>
                  </a:cubicBezTo>
                  <a:cubicBezTo>
                    <a:pt x="162"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1" y="25"/>
                  </a:cubicBezTo>
                  <a:cubicBezTo>
                    <a:pt x="43" y="11"/>
                    <a:pt x="54" y="0"/>
                    <a:pt x="67" y="0"/>
                  </a:cubicBezTo>
                  <a:cubicBezTo>
                    <a:pt x="80" y="0"/>
                    <a:pt x="89" y="9"/>
                    <a:pt x="89" y="22"/>
                  </a:cubicBezTo>
                  <a:cubicBezTo>
                    <a:pt x="89" y="22"/>
                    <a:pt x="88" y="24"/>
                    <a:pt x="70" y="173"/>
                  </a:cubicBezTo>
                  <a:cubicBezTo>
                    <a:pt x="91" y="155"/>
                    <a:pt x="118" y="146"/>
                    <a:pt x="145" y="146"/>
                  </a:cubicBezTo>
                  <a:cubicBezTo>
                    <a:pt x="185" y="146"/>
                    <a:pt x="211" y="167"/>
                    <a:pt x="211" y="208"/>
                  </a:cubicBezTo>
                  <a:cubicBezTo>
                    <a:pt x="211" y="213"/>
                    <a:pt x="211" y="218"/>
                    <a:pt x="211"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1" name="Freeform 82"/>
            <p:cNvSpPr>
              <a:spLocks noEditPoints="1"/>
            </p:cNvSpPr>
            <p:nvPr userDrawn="1"/>
          </p:nvSpPr>
          <p:spPr bwMode="auto">
            <a:xfrm>
              <a:off x="3936" y="5712"/>
              <a:ext cx="522" cy="543"/>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2" name="Freeform 83"/>
            <p:cNvSpPr>
              <a:spLocks/>
            </p:cNvSpPr>
            <p:nvPr userDrawn="1"/>
          </p:nvSpPr>
          <p:spPr bwMode="auto">
            <a:xfrm>
              <a:off x="4524" y="5369"/>
              <a:ext cx="209"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2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2"/>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3" name="Freeform 84"/>
            <p:cNvSpPr>
              <a:spLocks noEditPoints="1"/>
            </p:cNvSpPr>
            <p:nvPr userDrawn="1"/>
          </p:nvSpPr>
          <p:spPr bwMode="auto">
            <a:xfrm>
              <a:off x="4754" y="5716"/>
              <a:ext cx="499" cy="537"/>
            </a:xfrm>
            <a:custGeom>
              <a:avLst/>
              <a:gdLst>
                <a:gd name="T0" fmla="*/ 210 w 211"/>
                <a:gd name="T1" fmla="*/ 70 h 227"/>
                <a:gd name="T2" fmla="*/ 194 w 211"/>
                <a:gd name="T3" fmla="*/ 203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5 h 227"/>
                <a:gd name="T42" fmla="*/ 150 w 211"/>
                <a:gd name="T43" fmla="*/ 166 h 227"/>
                <a:gd name="T44" fmla="*/ 156 w 211"/>
                <a:gd name="T45" fmla="*/ 116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3"/>
                    <a:pt x="194" y="203"/>
                    <a:pt x="194" y="203"/>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5"/>
                    <a:pt x="86" y="185"/>
                  </a:cubicBezTo>
                  <a:cubicBezTo>
                    <a:pt x="109" y="185"/>
                    <a:pt x="131" y="177"/>
                    <a:pt x="150" y="166"/>
                  </a:cubicBezTo>
                  <a:cubicBezTo>
                    <a:pt x="156" y="116"/>
                    <a:pt x="156" y="116"/>
                    <a:pt x="156" y="116"/>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4" name="Freeform 85"/>
            <p:cNvSpPr>
              <a:spLocks/>
            </p:cNvSpPr>
            <p:nvPr userDrawn="1"/>
          </p:nvSpPr>
          <p:spPr bwMode="auto">
            <a:xfrm>
              <a:off x="5560" y="5369"/>
              <a:ext cx="208"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2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7" y="362"/>
                    <a:pt x="34" y="374"/>
                    <a:pt x="21" y="374"/>
                  </a:cubicBezTo>
                  <a:cubicBezTo>
                    <a:pt x="10" y="374"/>
                    <a:pt x="0" y="365"/>
                    <a:pt x="0" y="353"/>
                  </a:cubicBezTo>
                  <a:cubicBezTo>
                    <a:pt x="0" y="352"/>
                    <a:pt x="0" y="351"/>
                    <a:pt x="40" y="25"/>
                  </a:cubicBezTo>
                  <a:cubicBezTo>
                    <a:pt x="42" y="11"/>
                    <a:pt x="53" y="0"/>
                    <a:pt x="67" y="0"/>
                  </a:cubicBezTo>
                  <a:cubicBezTo>
                    <a:pt x="79" y="0"/>
                    <a:pt x="88" y="9"/>
                    <a:pt x="88" y="22"/>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5" name="Freeform 86"/>
            <p:cNvSpPr>
              <a:spLocks noEditPoints="1"/>
            </p:cNvSpPr>
            <p:nvPr userDrawn="1"/>
          </p:nvSpPr>
          <p:spPr bwMode="auto">
            <a:xfrm>
              <a:off x="5813" y="5468"/>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8 w 89"/>
                <a:gd name="T15" fmla="*/ 62 h 332"/>
                <a:gd name="T16" fmla="*/ 27 w 89"/>
                <a:gd name="T17" fmla="*/ 31 h 332"/>
                <a:gd name="T18" fmla="*/ 58 w 89"/>
                <a:gd name="T19" fmla="*/ 0 h 332"/>
                <a:gd name="T20" fmla="*/ 89 w 89"/>
                <a:gd name="T21" fmla="*/ 31 h 332"/>
                <a:gd name="T22" fmla="*/ 58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3"/>
                    <a:pt x="0" y="310"/>
                  </a:cubicBezTo>
                  <a:cubicBezTo>
                    <a:pt x="0" y="309"/>
                    <a:pt x="0" y="308"/>
                    <a:pt x="22" y="128"/>
                  </a:cubicBezTo>
                  <a:cubicBezTo>
                    <a:pt x="24" y="115"/>
                    <a:pt x="36" y="104"/>
                    <a:pt x="49" y="104"/>
                  </a:cubicBezTo>
                  <a:cubicBezTo>
                    <a:pt x="61" y="104"/>
                    <a:pt x="71" y="113"/>
                    <a:pt x="71" y="125"/>
                  </a:cubicBezTo>
                  <a:cubicBezTo>
                    <a:pt x="71" y="126"/>
                    <a:pt x="71" y="127"/>
                    <a:pt x="48" y="307"/>
                  </a:cubicBezTo>
                  <a:close/>
                  <a:moveTo>
                    <a:pt x="58" y="62"/>
                  </a:moveTo>
                  <a:cubicBezTo>
                    <a:pt x="41" y="62"/>
                    <a:pt x="27" y="48"/>
                    <a:pt x="27" y="31"/>
                  </a:cubicBezTo>
                  <a:cubicBezTo>
                    <a:pt x="27" y="13"/>
                    <a:pt x="41" y="0"/>
                    <a:pt x="58" y="0"/>
                  </a:cubicBezTo>
                  <a:cubicBezTo>
                    <a:pt x="75" y="0"/>
                    <a:pt x="89" y="13"/>
                    <a:pt x="89" y="31"/>
                  </a:cubicBezTo>
                  <a:cubicBezTo>
                    <a:pt x="89" y="48"/>
                    <a:pt x="75" y="62"/>
                    <a:pt x="58"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6" name="Freeform 87"/>
            <p:cNvSpPr>
              <a:spLocks/>
            </p:cNvSpPr>
            <p:nvPr userDrawn="1"/>
          </p:nvSpPr>
          <p:spPr bwMode="auto">
            <a:xfrm>
              <a:off x="6068" y="5709"/>
              <a:ext cx="438" cy="544"/>
            </a:xfrm>
            <a:custGeom>
              <a:avLst/>
              <a:gdLst>
                <a:gd name="T0" fmla="*/ 182 w 185"/>
                <a:gd name="T1" fmla="*/ 31 h 230"/>
                <a:gd name="T2" fmla="*/ 85 w 185"/>
                <a:gd name="T3" fmla="*/ 215 h 230"/>
                <a:gd name="T4" fmla="*/ 61 w 185"/>
                <a:gd name="T5" fmla="*/ 230 h 230"/>
                <a:gd name="T6" fmla="*/ 41 w 185"/>
                <a:gd name="T7" fmla="*/ 215 h 230"/>
                <a:gd name="T8" fmla="*/ 0 w 185"/>
                <a:gd name="T9" fmla="*/ 31 h 230"/>
                <a:gd name="T10" fmla="*/ 0 w 185"/>
                <a:gd name="T11" fmla="*/ 26 h 230"/>
                <a:gd name="T12" fmla="*/ 24 w 185"/>
                <a:gd name="T13" fmla="*/ 0 h 230"/>
                <a:gd name="T14" fmla="*/ 43 w 185"/>
                <a:gd name="T15" fmla="*/ 14 h 230"/>
                <a:gd name="T16" fmla="*/ 73 w 185"/>
                <a:gd name="T17" fmla="*/ 144 h 230"/>
                <a:gd name="T18" fmla="*/ 141 w 185"/>
                <a:gd name="T19" fmla="*/ 14 h 230"/>
                <a:gd name="T20" fmla="*/ 164 w 185"/>
                <a:gd name="T21" fmla="*/ 0 h 230"/>
                <a:gd name="T22" fmla="*/ 185 w 185"/>
                <a:gd name="T23" fmla="*/ 20 h 230"/>
                <a:gd name="T24" fmla="*/ 182 w 185"/>
                <a:gd name="T25" fmla="*/ 3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30">
                  <a:moveTo>
                    <a:pt x="182" y="31"/>
                  </a:moveTo>
                  <a:cubicBezTo>
                    <a:pt x="85" y="215"/>
                    <a:pt x="85" y="215"/>
                    <a:pt x="85" y="215"/>
                  </a:cubicBezTo>
                  <a:cubicBezTo>
                    <a:pt x="80" y="224"/>
                    <a:pt x="71" y="230"/>
                    <a:pt x="61" y="230"/>
                  </a:cubicBezTo>
                  <a:cubicBezTo>
                    <a:pt x="52" y="230"/>
                    <a:pt x="43" y="225"/>
                    <a:pt x="41" y="215"/>
                  </a:cubicBezTo>
                  <a:cubicBezTo>
                    <a:pt x="0" y="31"/>
                    <a:pt x="0" y="31"/>
                    <a:pt x="0" y="31"/>
                  </a:cubicBezTo>
                  <a:cubicBezTo>
                    <a:pt x="0" y="30"/>
                    <a:pt x="0" y="28"/>
                    <a:pt x="0" y="26"/>
                  </a:cubicBezTo>
                  <a:cubicBezTo>
                    <a:pt x="0" y="12"/>
                    <a:pt x="9" y="0"/>
                    <a:pt x="24" y="0"/>
                  </a:cubicBezTo>
                  <a:cubicBezTo>
                    <a:pt x="33" y="0"/>
                    <a:pt x="41" y="5"/>
                    <a:pt x="43" y="14"/>
                  </a:cubicBezTo>
                  <a:cubicBezTo>
                    <a:pt x="73" y="144"/>
                    <a:pt x="73" y="144"/>
                    <a:pt x="73" y="144"/>
                  </a:cubicBezTo>
                  <a:cubicBezTo>
                    <a:pt x="141" y="14"/>
                    <a:pt x="141" y="14"/>
                    <a:pt x="141" y="14"/>
                  </a:cubicBezTo>
                  <a:cubicBezTo>
                    <a:pt x="146" y="6"/>
                    <a:pt x="154" y="0"/>
                    <a:pt x="164" y="0"/>
                  </a:cubicBezTo>
                  <a:cubicBezTo>
                    <a:pt x="176" y="0"/>
                    <a:pt x="185" y="8"/>
                    <a:pt x="185" y="20"/>
                  </a:cubicBezTo>
                  <a:cubicBezTo>
                    <a:pt x="185" y="24"/>
                    <a:pt x="183" y="27"/>
                    <a:pt x="18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7" name="Freeform 88"/>
            <p:cNvSpPr>
              <a:spLocks noEditPoints="1"/>
            </p:cNvSpPr>
            <p:nvPr userDrawn="1"/>
          </p:nvSpPr>
          <p:spPr bwMode="auto">
            <a:xfrm>
              <a:off x="6506" y="5712"/>
              <a:ext cx="522" cy="543"/>
            </a:xfrm>
            <a:custGeom>
              <a:avLst/>
              <a:gdLst>
                <a:gd name="T0" fmla="*/ 192 w 221"/>
                <a:gd name="T1" fmla="*/ 124 h 230"/>
                <a:gd name="T2" fmla="*/ 48 w 221"/>
                <a:gd name="T3" fmla="*/ 124 h 230"/>
                <a:gd name="T4" fmla="*/ 48 w 221"/>
                <a:gd name="T5" fmla="*/ 132 h 230"/>
                <a:gd name="T6" fmla="*/ 114 w 221"/>
                <a:gd name="T7" fmla="*/ 191 h 230"/>
                <a:gd name="T8" fmla="*/ 174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9" y="191"/>
                    <a:pt x="155" y="181"/>
                    <a:pt x="174" y="167"/>
                  </a:cubicBezTo>
                  <a:cubicBezTo>
                    <a:pt x="178" y="164"/>
                    <a:pt x="182" y="162"/>
                    <a:pt x="187" y="162"/>
                  </a:cubicBezTo>
                  <a:cubicBezTo>
                    <a:pt x="198" y="162"/>
                    <a:pt x="206" y="169"/>
                    <a:pt x="206" y="180"/>
                  </a:cubicBezTo>
                  <a:cubicBezTo>
                    <a:pt x="206" y="188"/>
                    <a:pt x="203" y="194"/>
                    <a:pt x="197" y="199"/>
                  </a:cubicBezTo>
                  <a:cubicBezTo>
                    <a:pt x="169" y="222"/>
                    <a:pt x="140"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7"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8" name="Freeform 89"/>
            <p:cNvSpPr>
              <a:spLocks/>
            </p:cNvSpPr>
            <p:nvPr userDrawn="1"/>
          </p:nvSpPr>
          <p:spPr bwMode="auto">
            <a:xfrm>
              <a:off x="7071" y="5506"/>
              <a:ext cx="359" cy="738"/>
            </a:xfrm>
            <a:custGeom>
              <a:avLst/>
              <a:gdLst>
                <a:gd name="T0" fmla="*/ 151 w 152"/>
                <a:gd name="T1" fmla="*/ 119 h 312"/>
                <a:gd name="T2" fmla="*/ 128 w 152"/>
                <a:gd name="T3" fmla="*/ 140 h 312"/>
                <a:gd name="T4" fmla="*/ 92 w 152"/>
                <a:gd name="T5" fmla="*/ 140 h 312"/>
                <a:gd name="T6" fmla="*/ 82 w 152"/>
                <a:gd name="T7" fmla="*/ 222 h 312"/>
                <a:gd name="T8" fmla="*/ 82 w 152"/>
                <a:gd name="T9" fmla="*/ 234 h 312"/>
                <a:gd name="T10" fmla="*/ 110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9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7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40" y="140"/>
                    <a:pt x="128" y="140"/>
                  </a:cubicBezTo>
                  <a:cubicBezTo>
                    <a:pt x="92" y="140"/>
                    <a:pt x="92" y="140"/>
                    <a:pt x="92" y="140"/>
                  </a:cubicBezTo>
                  <a:cubicBezTo>
                    <a:pt x="82" y="222"/>
                    <a:pt x="82" y="222"/>
                    <a:pt x="82" y="222"/>
                  </a:cubicBezTo>
                  <a:cubicBezTo>
                    <a:pt x="82" y="226"/>
                    <a:pt x="82" y="230"/>
                    <a:pt x="82" y="234"/>
                  </a:cubicBezTo>
                  <a:cubicBezTo>
                    <a:pt x="82" y="253"/>
                    <a:pt x="89" y="269"/>
                    <a:pt x="110" y="269"/>
                  </a:cubicBezTo>
                  <a:cubicBezTo>
                    <a:pt x="118" y="269"/>
                    <a:pt x="118" y="269"/>
                    <a:pt x="118" y="269"/>
                  </a:cubicBezTo>
                  <a:cubicBezTo>
                    <a:pt x="129" y="269"/>
                    <a:pt x="137" y="277"/>
                    <a:pt x="137" y="288"/>
                  </a:cubicBezTo>
                  <a:cubicBezTo>
                    <a:pt x="137" y="309"/>
                    <a:pt x="113" y="312"/>
                    <a:pt x="97" y="312"/>
                  </a:cubicBezTo>
                  <a:cubicBezTo>
                    <a:pt x="59" y="312"/>
                    <a:pt x="32" y="290"/>
                    <a:pt x="32" y="250"/>
                  </a:cubicBezTo>
                  <a:cubicBezTo>
                    <a:pt x="32" y="244"/>
                    <a:pt x="32" y="236"/>
                    <a:pt x="33" y="231"/>
                  </a:cubicBezTo>
                  <a:cubicBezTo>
                    <a:pt x="44" y="140"/>
                    <a:pt x="44" y="140"/>
                    <a:pt x="44" y="140"/>
                  </a:cubicBezTo>
                  <a:cubicBezTo>
                    <a:pt x="19" y="140"/>
                    <a:pt x="19" y="140"/>
                    <a:pt x="19" y="140"/>
                  </a:cubicBezTo>
                  <a:cubicBezTo>
                    <a:pt x="8" y="140"/>
                    <a:pt x="0" y="131"/>
                    <a:pt x="0" y="122"/>
                  </a:cubicBezTo>
                  <a:cubicBezTo>
                    <a:pt x="0" y="121"/>
                    <a:pt x="0" y="120"/>
                    <a:pt x="0" y="119"/>
                  </a:cubicBezTo>
                  <a:cubicBezTo>
                    <a:pt x="4" y="94"/>
                    <a:pt x="31" y="98"/>
                    <a:pt x="49" y="98"/>
                  </a:cubicBezTo>
                  <a:cubicBezTo>
                    <a:pt x="58" y="24"/>
                    <a:pt x="58" y="24"/>
                    <a:pt x="58" y="24"/>
                  </a:cubicBezTo>
                  <a:cubicBezTo>
                    <a:pt x="60" y="10"/>
                    <a:pt x="73" y="0"/>
                    <a:pt x="86" y="0"/>
                  </a:cubicBezTo>
                  <a:cubicBezTo>
                    <a:pt x="97" y="0"/>
                    <a:pt x="107" y="8"/>
                    <a:pt x="107" y="20"/>
                  </a:cubicBezTo>
                  <a:cubicBezTo>
                    <a:pt x="107" y="21"/>
                    <a:pt x="107" y="23"/>
                    <a:pt x="107"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9" name="Oval 90"/>
            <p:cNvSpPr>
              <a:spLocks noChangeArrowheads="1"/>
            </p:cNvSpPr>
            <p:nvPr userDrawn="1"/>
          </p:nvSpPr>
          <p:spPr bwMode="auto">
            <a:xfrm>
              <a:off x="7473" y="6099"/>
              <a:ext cx="149" cy="1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6018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sida 4">
    <p:spTree>
      <p:nvGrpSpPr>
        <p:cNvPr id="1" name=""/>
        <p:cNvGrpSpPr/>
        <p:nvPr/>
      </p:nvGrpSpPr>
      <p:grpSpPr>
        <a:xfrm>
          <a:off x="0" y="0"/>
          <a:ext cx="0" cy="0"/>
          <a:chOff x="0" y="0"/>
          <a:chExt cx="0" cy="0"/>
        </a:xfrm>
      </p:grpSpPr>
      <p:pic>
        <p:nvPicPr>
          <p:cNvPr id="9" name="Bildobjekt 8"/>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2" y="0"/>
            <a:ext cx="5869799" cy="6858000"/>
          </a:xfrm>
          <a:custGeom>
            <a:avLst/>
            <a:gdLst>
              <a:gd name="connsiteX0" fmla="*/ 0 w 5869799"/>
              <a:gd name="connsiteY0" fmla="*/ 0 h 6858000"/>
              <a:gd name="connsiteX1" fmla="*/ 1236522 w 5869799"/>
              <a:gd name="connsiteY1" fmla="*/ 0 h 6858000"/>
              <a:gd name="connsiteX2" fmla="*/ 2440799 w 5869799"/>
              <a:gd name="connsiteY2" fmla="*/ 0 h 6858000"/>
              <a:gd name="connsiteX3" fmla="*/ 5869799 w 5869799"/>
              <a:gd name="connsiteY3" fmla="*/ 3429000 h 6858000"/>
              <a:gd name="connsiteX4" fmla="*/ 2440799 w 5869799"/>
              <a:gd name="connsiteY4" fmla="*/ 6858000 h 6858000"/>
              <a:gd name="connsiteX5" fmla="*/ 1236522 w 5869799"/>
              <a:gd name="connsiteY5" fmla="*/ 6858000 h 6858000"/>
              <a:gd name="connsiteX6" fmla="*/ 0 w 586979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9799" h="6858000">
                <a:moveTo>
                  <a:pt x="0" y="0"/>
                </a:moveTo>
                <a:lnTo>
                  <a:pt x="1236522" y="0"/>
                </a:lnTo>
                <a:lnTo>
                  <a:pt x="2440799" y="0"/>
                </a:lnTo>
                <a:cubicBezTo>
                  <a:pt x="4334583" y="0"/>
                  <a:pt x="5869799" y="1535216"/>
                  <a:pt x="5869799" y="3429000"/>
                </a:cubicBezTo>
                <a:cubicBezTo>
                  <a:pt x="5869799" y="5322784"/>
                  <a:pt x="4334583" y="6858000"/>
                  <a:pt x="2440799" y="6858000"/>
                </a:cubicBezTo>
                <a:lnTo>
                  <a:pt x="1236522" y="6858000"/>
                </a:lnTo>
                <a:lnTo>
                  <a:pt x="0" y="6858000"/>
                </a:lnTo>
                <a:close/>
              </a:path>
            </a:pathLst>
          </a:custGeom>
        </p:spPr>
      </p:pic>
      <p:sp>
        <p:nvSpPr>
          <p:cNvPr id="49" name="Platshållare för text 7"/>
          <p:cNvSpPr>
            <a:spLocks noGrp="1"/>
          </p:cNvSpPr>
          <p:nvPr>
            <p:ph type="body" sz="quarter" idx="13" hasCustomPrompt="1"/>
          </p:nvPr>
        </p:nvSpPr>
        <p:spPr>
          <a:xfrm>
            <a:off x="6239688" y="2416097"/>
            <a:ext cx="5582424" cy="1181879"/>
          </a:xfrm>
          <a:prstGeom prst="rect">
            <a:avLst/>
          </a:prstGeom>
        </p:spPr>
        <p:txBody>
          <a:bodyPr lIns="0" anchor="b">
            <a:noAutofit/>
          </a:bodyPr>
          <a:lstStyle>
            <a:lvl1pPr marL="0" indent="0" algn="l">
              <a:buNone/>
              <a:tabLst>
                <a:tab pos="895328" algn="l"/>
              </a:tabLst>
              <a:defRPr sz="4400" b="1" baseline="0">
                <a:solidFill>
                  <a:schemeClr val="accent1"/>
                </a:solidFill>
              </a:defRPr>
            </a:lvl1pPr>
          </a:lstStyle>
          <a:p>
            <a:pPr lvl="0"/>
            <a:r>
              <a:rPr lang="sv-SE" dirty="0"/>
              <a:t>Rubrik</a:t>
            </a:r>
          </a:p>
        </p:txBody>
      </p:sp>
      <p:sp>
        <p:nvSpPr>
          <p:cNvPr id="50" name="Platshållare för text 13"/>
          <p:cNvSpPr>
            <a:spLocks noGrp="1"/>
          </p:cNvSpPr>
          <p:nvPr>
            <p:ph type="body" sz="quarter" idx="14" hasCustomPrompt="1"/>
          </p:nvPr>
        </p:nvSpPr>
        <p:spPr>
          <a:xfrm>
            <a:off x="6240463" y="3597974"/>
            <a:ext cx="5581651" cy="869139"/>
          </a:xfrm>
          <a:prstGeom prst="rect">
            <a:avLst/>
          </a:prstGeom>
        </p:spPr>
        <p:txBody>
          <a:bodyPr lIns="0" tIns="0" rIns="0">
            <a:noAutofit/>
          </a:bodyPr>
          <a:lstStyle>
            <a:lvl1pPr marL="0" indent="0" algn="l">
              <a:buNone/>
              <a:defRPr sz="3000" u="none">
                <a:solidFill>
                  <a:schemeClr val="tx1"/>
                </a:solidFill>
              </a:defRPr>
            </a:lvl1pPr>
            <a:lvl2pPr>
              <a:defRPr u="sng"/>
            </a:lvl2pPr>
            <a:lvl3pPr>
              <a:defRPr u="sng"/>
            </a:lvl3pPr>
            <a:lvl4pPr>
              <a:defRPr u="sng"/>
            </a:lvl4pPr>
            <a:lvl5pPr>
              <a:defRPr u="sng"/>
            </a:lvl5pPr>
          </a:lstStyle>
          <a:p>
            <a:pPr lvl="0"/>
            <a:r>
              <a:rPr lang="sv-SE" dirty="0"/>
              <a:t>Underrubrik</a:t>
            </a:r>
          </a:p>
        </p:txBody>
      </p:sp>
      <p:sp>
        <p:nvSpPr>
          <p:cNvPr id="51" name="Platshållare för text 13"/>
          <p:cNvSpPr>
            <a:spLocks noGrp="1"/>
          </p:cNvSpPr>
          <p:nvPr>
            <p:ph type="body" sz="quarter" idx="18" hasCustomPrompt="1"/>
          </p:nvPr>
        </p:nvSpPr>
        <p:spPr>
          <a:xfrm>
            <a:off x="6240463" y="4467114"/>
            <a:ext cx="5581651" cy="292231"/>
          </a:xfrm>
          <a:prstGeom prst="rect">
            <a:avLst/>
          </a:prstGeom>
        </p:spPr>
        <p:txBody>
          <a:bodyPr lIns="0" tIns="0" rIns="0">
            <a:noAutofit/>
          </a:bodyPr>
          <a:lstStyle>
            <a:lvl1pPr marL="0" indent="0" algn="l">
              <a:buNone/>
              <a:defRPr sz="2000" u="none" baseline="0">
                <a:solidFill>
                  <a:schemeClr val="tx1"/>
                </a:solidFill>
              </a:defRPr>
            </a:lvl1pPr>
            <a:lvl2pPr>
              <a:defRPr u="sng"/>
            </a:lvl2pPr>
            <a:lvl3pPr>
              <a:defRPr u="sng"/>
            </a:lvl3pPr>
            <a:lvl4pPr>
              <a:defRPr u="sng"/>
            </a:lvl4pPr>
            <a:lvl5pPr>
              <a:defRPr u="sng"/>
            </a:lvl5pPr>
          </a:lstStyle>
          <a:p>
            <a:pPr lvl="0"/>
            <a:r>
              <a:rPr lang="sv-SE" dirty="0"/>
              <a:t>Underrubrik 2</a:t>
            </a:r>
          </a:p>
        </p:txBody>
      </p:sp>
      <p:sp>
        <p:nvSpPr>
          <p:cNvPr id="52" name="Date Placeholder 3"/>
          <p:cNvSpPr>
            <a:spLocks noGrp="1"/>
          </p:cNvSpPr>
          <p:nvPr>
            <p:ph type="dt" sz="half" idx="19"/>
          </p:nvPr>
        </p:nvSpPr>
        <p:spPr>
          <a:xfrm>
            <a:off x="6239688" y="4759345"/>
            <a:ext cx="2743200" cy="365125"/>
          </a:xfrm>
          <a:prstGeom prst="rect">
            <a:avLst/>
          </a:prstGeom>
        </p:spPr>
        <p:txBody>
          <a:bodyPr lIns="0" tIns="0" rIns="0"/>
          <a:lstStyle>
            <a:lvl1pPr>
              <a:defRPr sz="2000">
                <a:solidFill>
                  <a:schemeClr val="tx1"/>
                </a:solidFill>
              </a:defRPr>
            </a:lvl1pPr>
          </a:lstStyle>
          <a:p>
            <a:endParaRPr lang="sv-SE" dirty="0"/>
          </a:p>
        </p:txBody>
      </p:sp>
    </p:spTree>
    <p:extLst>
      <p:ext uri="{BB962C8B-B14F-4D97-AF65-F5344CB8AC3E}">
        <p14:creationId xmlns:p14="http://schemas.microsoft.com/office/powerpoint/2010/main" val="3643983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rtsida 5">
    <p:spTree>
      <p:nvGrpSpPr>
        <p:cNvPr id="1" name=""/>
        <p:cNvGrpSpPr/>
        <p:nvPr/>
      </p:nvGrpSpPr>
      <p:grpSpPr>
        <a:xfrm>
          <a:off x="0" y="0"/>
          <a:ext cx="0" cy="0"/>
          <a:chOff x="0" y="0"/>
          <a:chExt cx="0" cy="0"/>
        </a:xfrm>
      </p:grpSpPr>
      <p:sp>
        <p:nvSpPr>
          <p:cNvPr id="54" name="Platshållare för bild 53"/>
          <p:cNvSpPr>
            <a:spLocks noGrp="1"/>
          </p:cNvSpPr>
          <p:nvPr>
            <p:ph type="pic" sz="quarter" idx="20"/>
          </p:nvPr>
        </p:nvSpPr>
        <p:spPr>
          <a:xfrm>
            <a:off x="2" y="0"/>
            <a:ext cx="5869799" cy="6858000"/>
          </a:xfrm>
          <a:custGeom>
            <a:avLst/>
            <a:gdLst>
              <a:gd name="connsiteX0" fmla="*/ 0 w 5869799"/>
              <a:gd name="connsiteY0" fmla="*/ 0 h 6858000"/>
              <a:gd name="connsiteX1" fmla="*/ 1236522 w 5869799"/>
              <a:gd name="connsiteY1" fmla="*/ 0 h 6858000"/>
              <a:gd name="connsiteX2" fmla="*/ 2440799 w 5869799"/>
              <a:gd name="connsiteY2" fmla="*/ 0 h 6858000"/>
              <a:gd name="connsiteX3" fmla="*/ 5869799 w 5869799"/>
              <a:gd name="connsiteY3" fmla="*/ 3429000 h 6858000"/>
              <a:gd name="connsiteX4" fmla="*/ 2440799 w 5869799"/>
              <a:gd name="connsiteY4" fmla="*/ 6858000 h 6858000"/>
              <a:gd name="connsiteX5" fmla="*/ 1236522 w 5869799"/>
              <a:gd name="connsiteY5" fmla="*/ 6858000 h 6858000"/>
              <a:gd name="connsiteX6" fmla="*/ 0 w 586979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9799" h="6858000">
                <a:moveTo>
                  <a:pt x="0" y="0"/>
                </a:moveTo>
                <a:lnTo>
                  <a:pt x="1236522" y="0"/>
                </a:lnTo>
                <a:lnTo>
                  <a:pt x="2440799" y="0"/>
                </a:lnTo>
                <a:cubicBezTo>
                  <a:pt x="4334583" y="0"/>
                  <a:pt x="5869799" y="1535216"/>
                  <a:pt x="5869799" y="3429000"/>
                </a:cubicBezTo>
                <a:cubicBezTo>
                  <a:pt x="5869799" y="5322784"/>
                  <a:pt x="4334583" y="6858000"/>
                  <a:pt x="2440799" y="6858000"/>
                </a:cubicBezTo>
                <a:lnTo>
                  <a:pt x="1236522" y="6858000"/>
                </a:lnTo>
                <a:lnTo>
                  <a:pt x="0" y="6858000"/>
                </a:lnTo>
                <a:close/>
              </a:path>
            </a:pathLst>
          </a:custGeom>
        </p:spPr>
        <p:txBody>
          <a:bodyPr wrap="square">
            <a:noAutofit/>
          </a:bodyPr>
          <a:lstStyle/>
          <a:p>
            <a:endParaRPr lang="sv-SE"/>
          </a:p>
        </p:txBody>
      </p:sp>
      <p:sp>
        <p:nvSpPr>
          <p:cNvPr id="49" name="Platshållare för text 7"/>
          <p:cNvSpPr>
            <a:spLocks noGrp="1"/>
          </p:cNvSpPr>
          <p:nvPr>
            <p:ph type="body" sz="quarter" idx="13" hasCustomPrompt="1"/>
          </p:nvPr>
        </p:nvSpPr>
        <p:spPr>
          <a:xfrm>
            <a:off x="6239688" y="2416097"/>
            <a:ext cx="5582424" cy="1181879"/>
          </a:xfrm>
          <a:prstGeom prst="rect">
            <a:avLst/>
          </a:prstGeom>
        </p:spPr>
        <p:txBody>
          <a:bodyPr lIns="0" anchor="b">
            <a:noAutofit/>
          </a:bodyPr>
          <a:lstStyle>
            <a:lvl1pPr marL="0" indent="0" algn="l">
              <a:buNone/>
              <a:tabLst>
                <a:tab pos="895328" algn="l"/>
              </a:tabLst>
              <a:defRPr sz="4400" b="1" baseline="0">
                <a:solidFill>
                  <a:schemeClr val="accent1"/>
                </a:solidFill>
              </a:defRPr>
            </a:lvl1pPr>
          </a:lstStyle>
          <a:p>
            <a:pPr lvl="0"/>
            <a:r>
              <a:rPr lang="sv-SE" dirty="0"/>
              <a:t>Rubrik</a:t>
            </a:r>
          </a:p>
        </p:txBody>
      </p:sp>
      <p:sp>
        <p:nvSpPr>
          <p:cNvPr id="50" name="Platshållare för text 13"/>
          <p:cNvSpPr>
            <a:spLocks noGrp="1"/>
          </p:cNvSpPr>
          <p:nvPr>
            <p:ph type="body" sz="quarter" idx="14" hasCustomPrompt="1"/>
          </p:nvPr>
        </p:nvSpPr>
        <p:spPr>
          <a:xfrm>
            <a:off x="6240463" y="3597974"/>
            <a:ext cx="5581651" cy="869139"/>
          </a:xfrm>
          <a:prstGeom prst="rect">
            <a:avLst/>
          </a:prstGeom>
        </p:spPr>
        <p:txBody>
          <a:bodyPr lIns="0" tIns="0" rIns="0">
            <a:noAutofit/>
          </a:bodyPr>
          <a:lstStyle>
            <a:lvl1pPr marL="0" indent="0" algn="l">
              <a:buNone/>
              <a:defRPr sz="3000" u="none">
                <a:solidFill>
                  <a:schemeClr val="tx1"/>
                </a:solidFill>
              </a:defRPr>
            </a:lvl1pPr>
            <a:lvl2pPr>
              <a:defRPr u="sng"/>
            </a:lvl2pPr>
            <a:lvl3pPr>
              <a:defRPr u="sng"/>
            </a:lvl3pPr>
            <a:lvl4pPr>
              <a:defRPr u="sng"/>
            </a:lvl4pPr>
            <a:lvl5pPr>
              <a:defRPr u="sng"/>
            </a:lvl5pPr>
          </a:lstStyle>
          <a:p>
            <a:pPr lvl="0"/>
            <a:r>
              <a:rPr lang="sv-SE" dirty="0"/>
              <a:t>Underrubrik</a:t>
            </a:r>
          </a:p>
        </p:txBody>
      </p:sp>
      <p:sp>
        <p:nvSpPr>
          <p:cNvPr id="51" name="Platshållare för text 13"/>
          <p:cNvSpPr>
            <a:spLocks noGrp="1"/>
          </p:cNvSpPr>
          <p:nvPr>
            <p:ph type="body" sz="quarter" idx="18" hasCustomPrompt="1"/>
          </p:nvPr>
        </p:nvSpPr>
        <p:spPr>
          <a:xfrm>
            <a:off x="6240463" y="4467114"/>
            <a:ext cx="5581651" cy="292231"/>
          </a:xfrm>
          <a:prstGeom prst="rect">
            <a:avLst/>
          </a:prstGeom>
        </p:spPr>
        <p:txBody>
          <a:bodyPr lIns="0" tIns="0" rIns="0">
            <a:noAutofit/>
          </a:bodyPr>
          <a:lstStyle>
            <a:lvl1pPr marL="0" indent="0" algn="l">
              <a:buNone/>
              <a:defRPr sz="2000" u="none" baseline="0">
                <a:solidFill>
                  <a:schemeClr val="tx1"/>
                </a:solidFill>
              </a:defRPr>
            </a:lvl1pPr>
            <a:lvl2pPr>
              <a:defRPr u="sng"/>
            </a:lvl2pPr>
            <a:lvl3pPr>
              <a:defRPr u="sng"/>
            </a:lvl3pPr>
            <a:lvl4pPr>
              <a:defRPr u="sng"/>
            </a:lvl4pPr>
            <a:lvl5pPr>
              <a:defRPr u="sng"/>
            </a:lvl5pPr>
          </a:lstStyle>
          <a:p>
            <a:pPr lvl="0"/>
            <a:r>
              <a:rPr lang="sv-SE" dirty="0"/>
              <a:t>Underrubrik 2</a:t>
            </a:r>
          </a:p>
        </p:txBody>
      </p:sp>
      <p:sp>
        <p:nvSpPr>
          <p:cNvPr id="52" name="Date Placeholder 3"/>
          <p:cNvSpPr>
            <a:spLocks noGrp="1"/>
          </p:cNvSpPr>
          <p:nvPr>
            <p:ph type="dt" sz="half" idx="19"/>
          </p:nvPr>
        </p:nvSpPr>
        <p:spPr>
          <a:xfrm>
            <a:off x="6239688" y="4759345"/>
            <a:ext cx="2743200" cy="365125"/>
          </a:xfrm>
          <a:prstGeom prst="rect">
            <a:avLst/>
          </a:prstGeom>
        </p:spPr>
        <p:txBody>
          <a:bodyPr lIns="0" tIns="0" rIns="0"/>
          <a:lstStyle>
            <a:lvl1pPr>
              <a:defRPr sz="2000">
                <a:solidFill>
                  <a:schemeClr val="tx1"/>
                </a:solidFill>
              </a:defRPr>
            </a:lvl1pPr>
          </a:lstStyle>
          <a:p>
            <a:endParaRPr lang="sv-SE" dirty="0"/>
          </a:p>
        </p:txBody>
      </p:sp>
    </p:spTree>
    <p:extLst>
      <p:ext uri="{BB962C8B-B14F-4D97-AF65-F5344CB8AC3E}">
        <p14:creationId xmlns:p14="http://schemas.microsoft.com/office/powerpoint/2010/main" val="2599296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title"/>
          </p:nvPr>
        </p:nvSpPr>
        <p:spPr>
          <a:xfrm>
            <a:off x="600834" y="1328738"/>
            <a:ext cx="7055927" cy="475312"/>
          </a:xfrm>
        </p:spPr>
        <p:txBody>
          <a:bodyPr>
            <a:noAutofit/>
          </a:bodyPr>
          <a:lstStyle/>
          <a:p>
            <a:r>
              <a:rPr lang="sv-SE" dirty="0"/>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grpSp>
        <p:nvGrpSpPr>
          <p:cNvPr id="4" name="Grupp 3"/>
          <p:cNvGrpSpPr/>
          <p:nvPr userDrawn="1"/>
        </p:nvGrpSpPr>
        <p:grpSpPr>
          <a:xfrm>
            <a:off x="7764309" y="-524958"/>
            <a:ext cx="5086504" cy="6027887"/>
            <a:chOff x="4283076" y="-635000"/>
            <a:chExt cx="6381750" cy="7562850"/>
          </a:xfrm>
          <a:solidFill>
            <a:schemeClr val="accent1"/>
          </a:solidFill>
        </p:grpSpPr>
        <p:sp>
          <p:nvSpPr>
            <p:cNvPr id="5"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6"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chemeClr val="accent1">
                <a:alpha val="56000"/>
              </a:scheme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7"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chemeClr val="accent1">
                <a:alpha val="27000"/>
              </a:schemeClr>
            </a:solidFill>
            <a:ln>
              <a:noFill/>
            </a:ln>
          </p:spPr>
          <p:txBody>
            <a:bodyPr vert="horz" wrap="square" lIns="91440" tIns="45720" rIns="91440" bIns="45720" numCol="1" anchor="t" anchorCtr="0" compatLnSpc="1">
              <a:prstTxWarp prst="textNoShape">
                <a:avLst/>
              </a:prstTxWarp>
            </a:bodyPr>
            <a:lstStyle/>
            <a:p>
              <a:endParaRPr lang="sv-SE" sz="1800"/>
            </a:p>
          </p:txBody>
        </p:sp>
      </p:grpSp>
      <p:sp>
        <p:nvSpPr>
          <p:cNvPr id="14" name="Platshållare för innehåll 2"/>
          <p:cNvSpPr>
            <a:spLocks noGrp="1"/>
          </p:cNvSpPr>
          <p:nvPr>
            <p:ph idx="1"/>
          </p:nvPr>
        </p:nvSpPr>
        <p:spPr>
          <a:xfrm>
            <a:off x="634701" y="1900362"/>
            <a:ext cx="6759875" cy="3868612"/>
          </a:xfrm>
        </p:spPr>
        <p:txBody>
          <a:bodyPr/>
          <a:lstStyle>
            <a:lvl1pPr>
              <a:defRPr sz="2000"/>
            </a:lvl1pPr>
            <a:lvl2pPr>
              <a:defRPr lang="sv-SE" sz="1600" kern="1200" dirty="0">
                <a:solidFill>
                  <a:schemeClr val="tx1"/>
                </a:solidFill>
                <a:latin typeface="+mn-lt"/>
                <a:ea typeface="+mn-ea"/>
                <a:cs typeface="+mn-cs"/>
              </a:defRPr>
            </a:lvl2pPr>
            <a:lvl3pPr marL="452427" indent="-182558">
              <a:defRPr/>
            </a:lvl3pPr>
            <a:lvl4pPr marL="452427" indent="-182558">
              <a:defRPr/>
            </a:lvl4pPr>
            <a:lvl5pPr marL="452427" indent="-182558">
              <a:defRPr/>
            </a:lvl5pPr>
          </a:lstStyle>
          <a:p>
            <a:pPr lvl="0"/>
            <a:r>
              <a:rPr lang="sv-SE" dirty="0"/>
              <a:t>Klicka här för att ändra format på bakgrundstexten</a:t>
            </a:r>
          </a:p>
          <a:p>
            <a:pPr lvl="1"/>
            <a:r>
              <a:rPr lang="sv-SE" dirty="0"/>
              <a:t>Nivå två</a:t>
            </a:r>
          </a:p>
          <a:p>
            <a:pPr marL="452427" lvl="1" indent="-182558" algn="l" defTabSz="914377" rtl="0" eaLnBrk="1" latinLnBrk="0" hangingPunct="1">
              <a:lnSpc>
                <a:spcPct val="90000"/>
              </a:lnSpc>
              <a:spcBef>
                <a:spcPts val="500"/>
              </a:spcBef>
              <a:buClr>
                <a:schemeClr val="accent1"/>
              </a:buClr>
              <a:buFont typeface="Arial" panose="020B0604020202020204" pitchFamily="34" charset="0"/>
              <a:buChar char="-"/>
            </a:pPr>
            <a:r>
              <a:rPr lang="sv-SE" dirty="0"/>
              <a:t>Nivå tre</a:t>
            </a:r>
          </a:p>
          <a:p>
            <a:pPr marL="452427" lvl="1" indent="-182558" algn="l" defTabSz="914377" rtl="0" eaLnBrk="1" latinLnBrk="0" hangingPunct="1">
              <a:lnSpc>
                <a:spcPct val="90000"/>
              </a:lnSpc>
              <a:spcBef>
                <a:spcPts val="500"/>
              </a:spcBef>
              <a:buClr>
                <a:schemeClr val="accent1"/>
              </a:buClr>
              <a:buFont typeface="Arial" panose="020B0604020202020204" pitchFamily="34" charset="0"/>
              <a:buChar char="-"/>
            </a:pPr>
            <a:r>
              <a:rPr lang="sv-SE" dirty="0"/>
              <a:t>Nivå fyra</a:t>
            </a:r>
          </a:p>
          <a:p>
            <a:pPr marL="452427" lvl="1" indent="-182558" algn="l" defTabSz="914377" rtl="0" eaLnBrk="1" latinLnBrk="0" hangingPunct="1">
              <a:lnSpc>
                <a:spcPct val="90000"/>
              </a:lnSpc>
              <a:spcBef>
                <a:spcPts val="500"/>
              </a:spcBef>
              <a:buClr>
                <a:schemeClr val="accent1"/>
              </a:buClr>
              <a:buFont typeface="Arial" panose="020B0604020202020204" pitchFamily="34" charset="0"/>
              <a:buChar char="-"/>
            </a:pPr>
            <a:r>
              <a:rPr lang="sv-SE" dirty="0"/>
              <a:t>Nivå fem</a:t>
            </a:r>
          </a:p>
        </p:txBody>
      </p:sp>
    </p:spTree>
    <p:extLst>
      <p:ext uri="{BB962C8B-B14F-4D97-AF65-F5344CB8AC3E}">
        <p14:creationId xmlns:p14="http://schemas.microsoft.com/office/powerpoint/2010/main" val="2943337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4AB0D8-9A4E-41E6-9FBE-918515A734E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611808A-D487-4902-A1FF-EBE9AB8DDFAE}"/>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04E6841-8E14-4558-8281-7B70B99F3A8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0488688C-7D81-48F8-B8EB-CCA12AE3E1B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E4F0767-99C3-44CD-AE6C-C4718F6084B0}"/>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1561107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pitelsida 1">
    <p:spTree>
      <p:nvGrpSpPr>
        <p:cNvPr id="1" name=""/>
        <p:cNvGrpSpPr/>
        <p:nvPr/>
      </p:nvGrpSpPr>
      <p:grpSpPr>
        <a:xfrm>
          <a:off x="0" y="0"/>
          <a:ext cx="0" cy="0"/>
          <a:chOff x="0" y="0"/>
          <a:chExt cx="0" cy="0"/>
        </a:xfrm>
      </p:grpSpPr>
      <p:sp>
        <p:nvSpPr>
          <p:cNvPr id="4" name="Rektangel 3"/>
          <p:cNvSpPr/>
          <p:nvPr userDrawn="1"/>
        </p:nvSpPr>
        <p:spPr>
          <a:xfrm>
            <a:off x="0" y="2"/>
            <a:ext cx="12192000" cy="5775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Rubrik 10"/>
          <p:cNvSpPr>
            <a:spLocks noGrp="1"/>
          </p:cNvSpPr>
          <p:nvPr>
            <p:ph type="title" hasCustomPrompt="1"/>
          </p:nvPr>
        </p:nvSpPr>
        <p:spPr>
          <a:xfrm>
            <a:off x="588446" y="2141788"/>
            <a:ext cx="6868143" cy="1188555"/>
          </a:xfrm>
        </p:spPr>
        <p:txBody>
          <a:bodyPr anchor="b" anchorCtr="0">
            <a:noAutofit/>
          </a:bodyPr>
          <a:lstStyle>
            <a:lvl1pPr algn="l">
              <a:defRPr sz="4000" baseline="0">
                <a:solidFill>
                  <a:schemeClr val="bg2"/>
                </a:solidFill>
              </a:defRPr>
            </a:lvl1pPr>
          </a:lstStyle>
          <a:p>
            <a:r>
              <a:rPr lang="sv-SE" dirty="0"/>
              <a:t>Rubrik ska skrivas in här</a:t>
            </a:r>
          </a:p>
        </p:txBody>
      </p:sp>
      <p:sp>
        <p:nvSpPr>
          <p:cNvPr id="6" name="Platshållare för text 6"/>
          <p:cNvSpPr>
            <a:spLocks noGrp="1"/>
          </p:cNvSpPr>
          <p:nvPr>
            <p:ph type="body" sz="quarter" idx="14" hasCustomPrompt="1"/>
          </p:nvPr>
        </p:nvSpPr>
        <p:spPr>
          <a:xfrm>
            <a:off x="596066" y="3330575"/>
            <a:ext cx="6867525" cy="846138"/>
          </a:xfrm>
          <a:prstGeom prst="rect">
            <a:avLst/>
          </a:prstGeom>
        </p:spPr>
        <p:txBody>
          <a:bodyPr>
            <a:noAutofit/>
          </a:bodyPr>
          <a:lstStyle>
            <a:lvl1pPr marL="0" indent="0">
              <a:buFont typeface="Arial" panose="020B0604020202020204" pitchFamily="34" charset="0"/>
              <a:buNone/>
              <a:defRPr sz="3200">
                <a:solidFill>
                  <a:schemeClr val="bg2"/>
                </a:solidFill>
              </a:defRPr>
            </a:lvl1pPr>
            <a:lvl2pPr marL="457189" indent="0">
              <a:buNone/>
              <a:defRPr sz="4000">
                <a:solidFill>
                  <a:schemeClr val="bg2"/>
                </a:solidFill>
              </a:defRPr>
            </a:lvl2pPr>
            <a:lvl3pPr marL="914377" indent="0">
              <a:buNone/>
              <a:defRPr sz="4000">
                <a:solidFill>
                  <a:schemeClr val="bg2"/>
                </a:solidFill>
              </a:defRPr>
            </a:lvl3pPr>
            <a:lvl4pPr marL="1371566" indent="0">
              <a:buNone/>
              <a:defRPr sz="4000">
                <a:solidFill>
                  <a:schemeClr val="bg2"/>
                </a:solidFill>
              </a:defRPr>
            </a:lvl4pPr>
            <a:lvl5pPr marL="1828754" indent="0">
              <a:buNone/>
              <a:defRPr sz="4000">
                <a:solidFill>
                  <a:schemeClr val="bg2"/>
                </a:solidFill>
              </a:defRPr>
            </a:lvl5pPr>
          </a:lstStyle>
          <a:p>
            <a:pPr lvl="0"/>
            <a:r>
              <a:rPr lang="sv-SE" dirty="0"/>
              <a:t>Underrubrik</a:t>
            </a:r>
          </a:p>
        </p:txBody>
      </p:sp>
      <p:grpSp>
        <p:nvGrpSpPr>
          <p:cNvPr id="7" name="Grupp 6"/>
          <p:cNvGrpSpPr/>
          <p:nvPr userDrawn="1"/>
        </p:nvGrpSpPr>
        <p:grpSpPr>
          <a:xfrm>
            <a:off x="7764309" y="-524958"/>
            <a:ext cx="5086504" cy="6027887"/>
            <a:chOff x="4283076" y="-635000"/>
            <a:chExt cx="6381750" cy="7562850"/>
          </a:xfrm>
        </p:grpSpPr>
        <p:sp>
          <p:nvSpPr>
            <p:cNvPr id="8"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9"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rgbClr val="FFFFFF">
                <a:alpha val="16000"/>
              </a:srgb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0"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3440838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pitelsida 2">
    <p:spTree>
      <p:nvGrpSpPr>
        <p:cNvPr id="1" name=""/>
        <p:cNvGrpSpPr/>
        <p:nvPr/>
      </p:nvGrpSpPr>
      <p:grpSpPr>
        <a:xfrm>
          <a:off x="0" y="0"/>
          <a:ext cx="0" cy="0"/>
          <a:chOff x="0" y="0"/>
          <a:chExt cx="0" cy="0"/>
        </a:xfrm>
      </p:grpSpPr>
      <p:sp>
        <p:nvSpPr>
          <p:cNvPr id="4" name="Rektangel 3"/>
          <p:cNvSpPr/>
          <p:nvPr userDrawn="1"/>
        </p:nvSpPr>
        <p:spPr>
          <a:xfrm>
            <a:off x="0" y="2"/>
            <a:ext cx="12192000" cy="5775325"/>
          </a:xfrm>
          <a:prstGeom prst="rect">
            <a:avLst/>
          </a:prstGeom>
          <a:solidFill>
            <a:srgbClr val="5BA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Rubrik 10"/>
          <p:cNvSpPr>
            <a:spLocks noGrp="1"/>
          </p:cNvSpPr>
          <p:nvPr>
            <p:ph type="title" hasCustomPrompt="1"/>
          </p:nvPr>
        </p:nvSpPr>
        <p:spPr>
          <a:xfrm>
            <a:off x="588446" y="2141788"/>
            <a:ext cx="6868143" cy="1188555"/>
          </a:xfrm>
        </p:spPr>
        <p:txBody>
          <a:bodyPr anchor="b" anchorCtr="0">
            <a:noAutofit/>
          </a:bodyPr>
          <a:lstStyle>
            <a:lvl1pPr algn="l">
              <a:defRPr sz="4000" baseline="0">
                <a:solidFill>
                  <a:schemeClr val="bg2"/>
                </a:solidFill>
              </a:defRPr>
            </a:lvl1pPr>
          </a:lstStyle>
          <a:p>
            <a:r>
              <a:rPr lang="sv-SE" dirty="0"/>
              <a:t>Rubrik ska skrivas in här</a:t>
            </a:r>
          </a:p>
        </p:txBody>
      </p:sp>
      <p:sp>
        <p:nvSpPr>
          <p:cNvPr id="6" name="Platshållare för text 6"/>
          <p:cNvSpPr>
            <a:spLocks noGrp="1"/>
          </p:cNvSpPr>
          <p:nvPr>
            <p:ph type="body" sz="quarter" idx="14" hasCustomPrompt="1"/>
          </p:nvPr>
        </p:nvSpPr>
        <p:spPr>
          <a:xfrm>
            <a:off x="596066" y="3330575"/>
            <a:ext cx="6867525" cy="846138"/>
          </a:xfrm>
          <a:prstGeom prst="rect">
            <a:avLst/>
          </a:prstGeom>
        </p:spPr>
        <p:txBody>
          <a:bodyPr>
            <a:noAutofit/>
          </a:bodyPr>
          <a:lstStyle>
            <a:lvl1pPr marL="0" indent="0">
              <a:buFont typeface="Arial" panose="020B0604020202020204" pitchFamily="34" charset="0"/>
              <a:buNone/>
              <a:defRPr sz="3200">
                <a:solidFill>
                  <a:schemeClr val="bg2"/>
                </a:solidFill>
              </a:defRPr>
            </a:lvl1pPr>
            <a:lvl2pPr marL="457189" indent="0">
              <a:buNone/>
              <a:defRPr sz="4000">
                <a:solidFill>
                  <a:schemeClr val="bg2"/>
                </a:solidFill>
              </a:defRPr>
            </a:lvl2pPr>
            <a:lvl3pPr marL="914377" indent="0">
              <a:buNone/>
              <a:defRPr sz="4000">
                <a:solidFill>
                  <a:schemeClr val="bg2"/>
                </a:solidFill>
              </a:defRPr>
            </a:lvl3pPr>
            <a:lvl4pPr marL="1371566" indent="0">
              <a:buNone/>
              <a:defRPr sz="4000">
                <a:solidFill>
                  <a:schemeClr val="bg2"/>
                </a:solidFill>
              </a:defRPr>
            </a:lvl4pPr>
            <a:lvl5pPr marL="1828754" indent="0">
              <a:buNone/>
              <a:defRPr sz="4000">
                <a:solidFill>
                  <a:schemeClr val="bg2"/>
                </a:solidFill>
              </a:defRPr>
            </a:lvl5pPr>
          </a:lstStyle>
          <a:p>
            <a:pPr lvl="0"/>
            <a:r>
              <a:rPr lang="sv-SE" dirty="0"/>
              <a:t>Underrubrik</a:t>
            </a:r>
          </a:p>
        </p:txBody>
      </p:sp>
      <p:grpSp>
        <p:nvGrpSpPr>
          <p:cNvPr id="7" name="Grupp 6"/>
          <p:cNvGrpSpPr/>
          <p:nvPr userDrawn="1"/>
        </p:nvGrpSpPr>
        <p:grpSpPr>
          <a:xfrm>
            <a:off x="7764309" y="-524958"/>
            <a:ext cx="5086504" cy="6027887"/>
            <a:chOff x="4283076" y="-635000"/>
            <a:chExt cx="6381750" cy="7562850"/>
          </a:xfrm>
        </p:grpSpPr>
        <p:sp>
          <p:nvSpPr>
            <p:cNvPr id="8"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9"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rgbClr val="FFFFFF">
                <a:alpha val="16000"/>
              </a:srgb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0"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602892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pitelsida 3">
    <p:spTree>
      <p:nvGrpSpPr>
        <p:cNvPr id="1" name=""/>
        <p:cNvGrpSpPr/>
        <p:nvPr/>
      </p:nvGrpSpPr>
      <p:grpSpPr>
        <a:xfrm>
          <a:off x="0" y="0"/>
          <a:ext cx="0" cy="0"/>
          <a:chOff x="0" y="0"/>
          <a:chExt cx="0" cy="0"/>
        </a:xfrm>
      </p:grpSpPr>
      <p:sp>
        <p:nvSpPr>
          <p:cNvPr id="4" name="Rektangel 3"/>
          <p:cNvSpPr/>
          <p:nvPr userDrawn="1"/>
        </p:nvSpPr>
        <p:spPr>
          <a:xfrm>
            <a:off x="0" y="2"/>
            <a:ext cx="12192000" cy="57753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Rubrik 10"/>
          <p:cNvSpPr>
            <a:spLocks noGrp="1"/>
          </p:cNvSpPr>
          <p:nvPr>
            <p:ph type="title" hasCustomPrompt="1"/>
          </p:nvPr>
        </p:nvSpPr>
        <p:spPr>
          <a:xfrm>
            <a:off x="588446" y="2141788"/>
            <a:ext cx="6868143" cy="1188555"/>
          </a:xfrm>
        </p:spPr>
        <p:txBody>
          <a:bodyPr anchor="b" anchorCtr="0">
            <a:noAutofit/>
          </a:bodyPr>
          <a:lstStyle>
            <a:lvl1pPr algn="l">
              <a:defRPr sz="4000" baseline="0">
                <a:solidFill>
                  <a:schemeClr val="bg2"/>
                </a:solidFill>
              </a:defRPr>
            </a:lvl1pPr>
          </a:lstStyle>
          <a:p>
            <a:r>
              <a:rPr lang="sv-SE" dirty="0"/>
              <a:t>Rubrik ska skrivas in här</a:t>
            </a:r>
          </a:p>
        </p:txBody>
      </p:sp>
      <p:sp>
        <p:nvSpPr>
          <p:cNvPr id="6" name="Platshållare för text 6"/>
          <p:cNvSpPr>
            <a:spLocks noGrp="1"/>
          </p:cNvSpPr>
          <p:nvPr>
            <p:ph type="body" sz="quarter" idx="14" hasCustomPrompt="1"/>
          </p:nvPr>
        </p:nvSpPr>
        <p:spPr>
          <a:xfrm>
            <a:off x="596066" y="3330575"/>
            <a:ext cx="6867525" cy="846138"/>
          </a:xfrm>
          <a:prstGeom prst="rect">
            <a:avLst/>
          </a:prstGeom>
        </p:spPr>
        <p:txBody>
          <a:bodyPr>
            <a:noAutofit/>
          </a:bodyPr>
          <a:lstStyle>
            <a:lvl1pPr marL="0" indent="0">
              <a:buFont typeface="Arial" panose="020B0604020202020204" pitchFamily="34" charset="0"/>
              <a:buNone/>
              <a:defRPr sz="3200">
                <a:solidFill>
                  <a:schemeClr val="bg2"/>
                </a:solidFill>
              </a:defRPr>
            </a:lvl1pPr>
            <a:lvl2pPr marL="457189" indent="0">
              <a:buNone/>
              <a:defRPr sz="4000">
                <a:solidFill>
                  <a:schemeClr val="bg2"/>
                </a:solidFill>
              </a:defRPr>
            </a:lvl2pPr>
            <a:lvl3pPr marL="914377" indent="0">
              <a:buNone/>
              <a:defRPr sz="4000">
                <a:solidFill>
                  <a:schemeClr val="bg2"/>
                </a:solidFill>
              </a:defRPr>
            </a:lvl3pPr>
            <a:lvl4pPr marL="1371566" indent="0">
              <a:buNone/>
              <a:defRPr sz="4000">
                <a:solidFill>
                  <a:schemeClr val="bg2"/>
                </a:solidFill>
              </a:defRPr>
            </a:lvl4pPr>
            <a:lvl5pPr marL="1828754" indent="0">
              <a:buNone/>
              <a:defRPr sz="4000">
                <a:solidFill>
                  <a:schemeClr val="bg2"/>
                </a:solidFill>
              </a:defRPr>
            </a:lvl5pPr>
          </a:lstStyle>
          <a:p>
            <a:pPr lvl="0"/>
            <a:r>
              <a:rPr lang="sv-SE" dirty="0"/>
              <a:t>Underrubrik</a:t>
            </a:r>
          </a:p>
        </p:txBody>
      </p:sp>
      <p:grpSp>
        <p:nvGrpSpPr>
          <p:cNvPr id="7" name="Grupp 6"/>
          <p:cNvGrpSpPr/>
          <p:nvPr userDrawn="1"/>
        </p:nvGrpSpPr>
        <p:grpSpPr>
          <a:xfrm>
            <a:off x="7764309" y="-524958"/>
            <a:ext cx="5086504" cy="6027887"/>
            <a:chOff x="4283076" y="-635000"/>
            <a:chExt cx="6381750" cy="7562850"/>
          </a:xfrm>
        </p:grpSpPr>
        <p:sp>
          <p:nvSpPr>
            <p:cNvPr id="8"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9"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rgbClr val="FFFFFF">
                <a:alpha val="16000"/>
              </a:srgb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0"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99713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pitelsida 4">
    <p:spTree>
      <p:nvGrpSpPr>
        <p:cNvPr id="1" name=""/>
        <p:cNvGrpSpPr/>
        <p:nvPr/>
      </p:nvGrpSpPr>
      <p:grpSpPr>
        <a:xfrm>
          <a:off x="0" y="0"/>
          <a:ext cx="0" cy="0"/>
          <a:chOff x="0" y="0"/>
          <a:chExt cx="0" cy="0"/>
        </a:xfrm>
      </p:grpSpPr>
      <p:sp>
        <p:nvSpPr>
          <p:cNvPr id="4" name="Rektangel 3"/>
          <p:cNvSpPr/>
          <p:nvPr userDrawn="1"/>
        </p:nvSpPr>
        <p:spPr>
          <a:xfrm>
            <a:off x="0" y="2"/>
            <a:ext cx="12192000" cy="57753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Rubrik 10"/>
          <p:cNvSpPr>
            <a:spLocks noGrp="1"/>
          </p:cNvSpPr>
          <p:nvPr>
            <p:ph type="title" hasCustomPrompt="1"/>
          </p:nvPr>
        </p:nvSpPr>
        <p:spPr>
          <a:xfrm>
            <a:off x="588446" y="2141788"/>
            <a:ext cx="6868143" cy="1188555"/>
          </a:xfrm>
        </p:spPr>
        <p:txBody>
          <a:bodyPr anchor="b" anchorCtr="0">
            <a:noAutofit/>
          </a:bodyPr>
          <a:lstStyle>
            <a:lvl1pPr algn="l">
              <a:defRPr sz="4000" baseline="0">
                <a:solidFill>
                  <a:schemeClr val="bg2"/>
                </a:solidFill>
              </a:defRPr>
            </a:lvl1pPr>
          </a:lstStyle>
          <a:p>
            <a:r>
              <a:rPr lang="sv-SE" dirty="0"/>
              <a:t>Rubrik ska skrivas in här</a:t>
            </a:r>
          </a:p>
        </p:txBody>
      </p:sp>
      <p:sp>
        <p:nvSpPr>
          <p:cNvPr id="6" name="Platshållare för text 6"/>
          <p:cNvSpPr>
            <a:spLocks noGrp="1"/>
          </p:cNvSpPr>
          <p:nvPr>
            <p:ph type="body" sz="quarter" idx="14" hasCustomPrompt="1"/>
          </p:nvPr>
        </p:nvSpPr>
        <p:spPr>
          <a:xfrm>
            <a:off x="596066" y="3330575"/>
            <a:ext cx="6867525" cy="846138"/>
          </a:xfrm>
          <a:prstGeom prst="rect">
            <a:avLst/>
          </a:prstGeom>
        </p:spPr>
        <p:txBody>
          <a:bodyPr>
            <a:noAutofit/>
          </a:bodyPr>
          <a:lstStyle>
            <a:lvl1pPr marL="0" indent="0">
              <a:buFont typeface="Arial" panose="020B0604020202020204" pitchFamily="34" charset="0"/>
              <a:buNone/>
              <a:defRPr sz="3200">
                <a:solidFill>
                  <a:schemeClr val="bg2"/>
                </a:solidFill>
              </a:defRPr>
            </a:lvl1pPr>
            <a:lvl2pPr marL="457189" indent="0">
              <a:buNone/>
              <a:defRPr sz="4000">
                <a:solidFill>
                  <a:schemeClr val="bg2"/>
                </a:solidFill>
              </a:defRPr>
            </a:lvl2pPr>
            <a:lvl3pPr marL="914377" indent="0">
              <a:buNone/>
              <a:defRPr sz="4000">
                <a:solidFill>
                  <a:schemeClr val="bg2"/>
                </a:solidFill>
              </a:defRPr>
            </a:lvl3pPr>
            <a:lvl4pPr marL="1371566" indent="0">
              <a:buNone/>
              <a:defRPr sz="4000">
                <a:solidFill>
                  <a:schemeClr val="bg2"/>
                </a:solidFill>
              </a:defRPr>
            </a:lvl4pPr>
            <a:lvl5pPr marL="1828754" indent="0">
              <a:buNone/>
              <a:defRPr sz="4000">
                <a:solidFill>
                  <a:schemeClr val="bg2"/>
                </a:solidFill>
              </a:defRPr>
            </a:lvl5pPr>
          </a:lstStyle>
          <a:p>
            <a:pPr lvl="0"/>
            <a:r>
              <a:rPr lang="sv-SE" dirty="0"/>
              <a:t>Underrubrik</a:t>
            </a:r>
          </a:p>
        </p:txBody>
      </p:sp>
      <p:grpSp>
        <p:nvGrpSpPr>
          <p:cNvPr id="7" name="Grupp 6"/>
          <p:cNvGrpSpPr/>
          <p:nvPr userDrawn="1"/>
        </p:nvGrpSpPr>
        <p:grpSpPr>
          <a:xfrm>
            <a:off x="7764309" y="-524958"/>
            <a:ext cx="5086504" cy="6027887"/>
            <a:chOff x="4283076" y="-635000"/>
            <a:chExt cx="6381750" cy="7562850"/>
          </a:xfrm>
        </p:grpSpPr>
        <p:sp>
          <p:nvSpPr>
            <p:cNvPr id="8"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9"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rgbClr val="FFFFFF">
                <a:alpha val="16000"/>
              </a:srgb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0"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3819713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pitelsida 5">
    <p:spTree>
      <p:nvGrpSpPr>
        <p:cNvPr id="1" name=""/>
        <p:cNvGrpSpPr/>
        <p:nvPr/>
      </p:nvGrpSpPr>
      <p:grpSpPr>
        <a:xfrm>
          <a:off x="0" y="0"/>
          <a:ext cx="0" cy="0"/>
          <a:chOff x="0" y="0"/>
          <a:chExt cx="0" cy="0"/>
        </a:xfrm>
      </p:grpSpPr>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Rubrik 10"/>
          <p:cNvSpPr>
            <a:spLocks noGrp="1"/>
          </p:cNvSpPr>
          <p:nvPr>
            <p:ph type="title" hasCustomPrompt="1"/>
          </p:nvPr>
        </p:nvSpPr>
        <p:spPr>
          <a:xfrm>
            <a:off x="588446" y="2141788"/>
            <a:ext cx="6868143" cy="1188555"/>
          </a:xfrm>
        </p:spPr>
        <p:txBody>
          <a:bodyPr anchor="b" anchorCtr="0">
            <a:noAutofit/>
          </a:bodyPr>
          <a:lstStyle>
            <a:lvl1pPr algn="l">
              <a:defRPr sz="4000" baseline="0">
                <a:solidFill>
                  <a:schemeClr val="accent1"/>
                </a:solidFill>
              </a:defRPr>
            </a:lvl1pPr>
          </a:lstStyle>
          <a:p>
            <a:r>
              <a:rPr lang="sv-SE" dirty="0"/>
              <a:t>Rubrik ska skrivas in här</a:t>
            </a:r>
          </a:p>
        </p:txBody>
      </p:sp>
      <p:sp>
        <p:nvSpPr>
          <p:cNvPr id="6" name="Platshållare för text 6"/>
          <p:cNvSpPr>
            <a:spLocks noGrp="1"/>
          </p:cNvSpPr>
          <p:nvPr>
            <p:ph type="body" sz="quarter" idx="14" hasCustomPrompt="1"/>
          </p:nvPr>
        </p:nvSpPr>
        <p:spPr>
          <a:xfrm>
            <a:off x="596066" y="3330575"/>
            <a:ext cx="6867525" cy="846138"/>
          </a:xfrm>
          <a:prstGeom prst="rect">
            <a:avLst/>
          </a:prstGeom>
        </p:spPr>
        <p:txBody>
          <a:bodyPr>
            <a:noAutofit/>
          </a:bodyPr>
          <a:lstStyle>
            <a:lvl1pPr marL="0" indent="0">
              <a:buFont typeface="Arial" panose="020B0604020202020204" pitchFamily="34" charset="0"/>
              <a:buNone/>
              <a:defRPr sz="3200">
                <a:solidFill>
                  <a:schemeClr val="tx1"/>
                </a:solidFill>
              </a:defRPr>
            </a:lvl1pPr>
            <a:lvl2pPr marL="457189" indent="0">
              <a:buNone/>
              <a:defRPr sz="4000">
                <a:solidFill>
                  <a:schemeClr val="bg2"/>
                </a:solidFill>
              </a:defRPr>
            </a:lvl2pPr>
            <a:lvl3pPr marL="914377" indent="0">
              <a:buNone/>
              <a:defRPr sz="4000">
                <a:solidFill>
                  <a:schemeClr val="bg2"/>
                </a:solidFill>
              </a:defRPr>
            </a:lvl3pPr>
            <a:lvl4pPr marL="1371566" indent="0">
              <a:buNone/>
              <a:defRPr sz="4000">
                <a:solidFill>
                  <a:schemeClr val="bg2"/>
                </a:solidFill>
              </a:defRPr>
            </a:lvl4pPr>
            <a:lvl5pPr marL="1828754" indent="0">
              <a:buNone/>
              <a:defRPr sz="4000">
                <a:solidFill>
                  <a:schemeClr val="bg2"/>
                </a:solidFill>
              </a:defRPr>
            </a:lvl5pPr>
          </a:lstStyle>
          <a:p>
            <a:pPr lvl="0"/>
            <a:r>
              <a:rPr lang="sv-SE" dirty="0"/>
              <a:t>Underrubrik</a:t>
            </a:r>
          </a:p>
        </p:txBody>
      </p:sp>
      <p:grpSp>
        <p:nvGrpSpPr>
          <p:cNvPr id="11" name="Grupp 10"/>
          <p:cNvGrpSpPr/>
          <p:nvPr userDrawn="1"/>
        </p:nvGrpSpPr>
        <p:grpSpPr>
          <a:xfrm>
            <a:off x="7764309" y="-524958"/>
            <a:ext cx="5086504" cy="6027887"/>
            <a:chOff x="4283076" y="-635000"/>
            <a:chExt cx="6381750" cy="7562850"/>
          </a:xfrm>
          <a:solidFill>
            <a:schemeClr val="accent1"/>
          </a:solidFill>
        </p:grpSpPr>
        <p:sp>
          <p:nvSpPr>
            <p:cNvPr id="12"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3"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chemeClr val="accent1">
                <a:alpha val="56000"/>
              </a:scheme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chemeClr val="accent1">
                <a:alpha val="27000"/>
              </a:schemeClr>
            </a:solidFill>
            <a:ln>
              <a:noFill/>
            </a:ln>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95283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Kapitelsida 6">
    <p:spTree>
      <p:nvGrpSpPr>
        <p:cNvPr id="1" name=""/>
        <p:cNvGrpSpPr/>
        <p:nvPr/>
      </p:nvGrpSpPr>
      <p:grpSpPr>
        <a:xfrm>
          <a:off x="0" y="0"/>
          <a:ext cx="0" cy="0"/>
          <a:chOff x="0" y="0"/>
          <a:chExt cx="0" cy="0"/>
        </a:xfrm>
      </p:grpSpPr>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Platshållare för bild 4"/>
          <p:cNvSpPr>
            <a:spLocks noGrp="1"/>
          </p:cNvSpPr>
          <p:nvPr>
            <p:ph type="pic" sz="quarter" idx="11"/>
          </p:nvPr>
        </p:nvSpPr>
        <p:spPr>
          <a:xfrm>
            <a:off x="0" y="0"/>
            <a:ext cx="12192000" cy="6858000"/>
          </a:xfrm>
          <a:prstGeom prst="rect">
            <a:avLst/>
          </a:prstGeom>
        </p:spPr>
        <p:txBody>
          <a:bodyPr/>
          <a:lstStyle/>
          <a:p>
            <a:endParaRPr lang="sv-SE"/>
          </a:p>
        </p:txBody>
      </p:sp>
      <p:sp>
        <p:nvSpPr>
          <p:cNvPr id="6" name="Platshållare för text 12"/>
          <p:cNvSpPr>
            <a:spLocks noGrp="1"/>
          </p:cNvSpPr>
          <p:nvPr>
            <p:ph type="body" sz="quarter" idx="18" hasCustomPrompt="1"/>
          </p:nvPr>
        </p:nvSpPr>
        <p:spPr>
          <a:xfrm>
            <a:off x="658814" y="1665290"/>
            <a:ext cx="3750311" cy="3670451"/>
          </a:xfrm>
          <a:custGeom>
            <a:avLst/>
            <a:gdLst>
              <a:gd name="connsiteX0" fmla="*/ 1996394 w 3999812"/>
              <a:gd name="connsiteY0" fmla="*/ 0 h 3914640"/>
              <a:gd name="connsiteX1" fmla="*/ 2067694 w 3999812"/>
              <a:gd name="connsiteY1" fmla="*/ 0 h 3914640"/>
              <a:gd name="connsiteX2" fmla="*/ 3998988 w 3999812"/>
              <a:gd name="connsiteY2" fmla="*/ 3894657 h 3914640"/>
              <a:gd name="connsiteX3" fmla="*/ 3989688 w 3999812"/>
              <a:gd name="connsiteY3" fmla="*/ 3913262 h 3914640"/>
              <a:gd name="connsiteX4" fmla="*/ 1996394 w 3999812"/>
              <a:gd name="connsiteY4" fmla="*/ 3913262 h 3914640"/>
              <a:gd name="connsiteX5" fmla="*/ 601398 w 3999812"/>
              <a:gd name="connsiteY5" fmla="*/ 3364413 h 3914640"/>
              <a:gd name="connsiteX6" fmla="*/ 0 w 3999812"/>
              <a:gd name="connsiteY6" fmla="*/ 1956631 h 3914640"/>
              <a:gd name="connsiteX7" fmla="*/ 601398 w 3999812"/>
              <a:gd name="connsiteY7" fmla="*/ 551950 h 3914640"/>
              <a:gd name="connsiteX8" fmla="*/ 1996394 w 3999812"/>
              <a:gd name="connsiteY8" fmla="*/ 0 h 39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9812" h="3914640">
                <a:moveTo>
                  <a:pt x="1996394" y="0"/>
                </a:moveTo>
                <a:cubicBezTo>
                  <a:pt x="1996394" y="0"/>
                  <a:pt x="2021194" y="0"/>
                  <a:pt x="2067694" y="0"/>
                </a:cubicBezTo>
                <a:cubicBezTo>
                  <a:pt x="2067694" y="0"/>
                  <a:pt x="3995888" y="3891556"/>
                  <a:pt x="3998988" y="3894657"/>
                </a:cubicBezTo>
                <a:cubicBezTo>
                  <a:pt x="4002088" y="3903960"/>
                  <a:pt x="3995888" y="3913262"/>
                  <a:pt x="3989688" y="3913262"/>
                </a:cubicBezTo>
                <a:cubicBezTo>
                  <a:pt x="3989688" y="3913262"/>
                  <a:pt x="1999494" y="3916363"/>
                  <a:pt x="1996394" y="3913262"/>
                </a:cubicBezTo>
                <a:cubicBezTo>
                  <a:pt x="1345396" y="3894657"/>
                  <a:pt x="951697" y="3693103"/>
                  <a:pt x="601398" y="3364413"/>
                </a:cubicBezTo>
                <a:cubicBezTo>
                  <a:pt x="229399" y="3014018"/>
                  <a:pt x="0" y="2520984"/>
                  <a:pt x="0" y="1956631"/>
                </a:cubicBezTo>
                <a:cubicBezTo>
                  <a:pt x="0" y="1392278"/>
                  <a:pt x="229399" y="899244"/>
                  <a:pt x="601398" y="551950"/>
                </a:cubicBezTo>
                <a:cubicBezTo>
                  <a:pt x="951697" y="223261"/>
                  <a:pt x="1345396" y="21706"/>
                  <a:pt x="1996394" y="0"/>
                </a:cubicBezTo>
                <a:close/>
              </a:path>
            </a:pathLst>
          </a:custGeom>
          <a:solidFill>
            <a:schemeClr val="accent1"/>
          </a:solidFill>
        </p:spPr>
        <p:txBody>
          <a:bodyPr wrap="square" lIns="396000" tIns="0" rIns="1332000" bIns="0" anchor="ctr" anchorCtr="0">
            <a:noAutofit/>
          </a:bodyPr>
          <a:lstStyle>
            <a:lvl1pPr marL="0" marR="0" indent="0" algn="l" defTabSz="914377" rtl="0" eaLnBrk="1" fontAlgn="auto" latinLnBrk="0" hangingPunct="1">
              <a:lnSpc>
                <a:spcPct val="90000"/>
              </a:lnSpc>
              <a:spcBef>
                <a:spcPts val="1000"/>
              </a:spcBef>
              <a:spcAft>
                <a:spcPts val="0"/>
              </a:spcAft>
              <a:buClrTx/>
              <a:buSzTx/>
              <a:buFontTx/>
              <a:buNone/>
              <a:tabLst/>
              <a:defRPr sz="2600" b="1">
                <a:solidFill>
                  <a:schemeClr val="bg2"/>
                </a:solidFill>
              </a:defRPr>
            </a:lvl1pPr>
            <a:lvl2pPr marL="457189" indent="0" algn="l">
              <a:buFontTx/>
              <a:buNone/>
              <a:defRPr sz="2600">
                <a:solidFill>
                  <a:schemeClr val="bg2"/>
                </a:solidFill>
              </a:defRPr>
            </a:lvl2pPr>
            <a:lvl3pPr marL="914377" indent="0" algn="l">
              <a:buFontTx/>
              <a:buNone/>
              <a:defRPr sz="2600">
                <a:solidFill>
                  <a:schemeClr val="bg2"/>
                </a:solidFill>
              </a:defRPr>
            </a:lvl3pPr>
            <a:lvl4pPr marL="1371566" indent="0" algn="l">
              <a:buFontTx/>
              <a:buNone/>
              <a:defRPr sz="2600">
                <a:solidFill>
                  <a:schemeClr val="bg2"/>
                </a:solidFill>
              </a:defRPr>
            </a:lvl4pPr>
            <a:lvl5pPr marL="1828754" indent="0" algn="l">
              <a:buFontTx/>
              <a:buNone/>
              <a:defRPr sz="2600">
                <a:solidFill>
                  <a:schemeClr val="bg2"/>
                </a:solidFill>
              </a:defRPr>
            </a:lvl5pPr>
          </a:lstStyle>
          <a:p>
            <a:pPr marL="0" marR="0" lvl="0" indent="0" algn="l" defTabSz="914377" rtl="0" eaLnBrk="1" fontAlgn="auto" latinLnBrk="0" hangingPunct="1">
              <a:lnSpc>
                <a:spcPct val="90000"/>
              </a:lnSpc>
              <a:spcBef>
                <a:spcPts val="1000"/>
              </a:spcBef>
              <a:spcAft>
                <a:spcPts val="0"/>
              </a:spcAft>
              <a:buClrTx/>
              <a:buSzTx/>
              <a:buFontTx/>
              <a:buNone/>
              <a:tabLst/>
              <a:defRPr/>
            </a:pPr>
            <a:r>
              <a:rPr lang="sv-SE" dirty="0"/>
              <a:t>Klicka här för att lägga till text</a:t>
            </a:r>
          </a:p>
        </p:txBody>
      </p:sp>
    </p:spTree>
    <p:extLst>
      <p:ext uri="{BB962C8B-B14F-4D97-AF65-F5344CB8AC3E}">
        <p14:creationId xmlns:p14="http://schemas.microsoft.com/office/powerpoint/2010/main" val="3039944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Kapitelsida 7">
    <p:spTree>
      <p:nvGrpSpPr>
        <p:cNvPr id="1" name=""/>
        <p:cNvGrpSpPr/>
        <p:nvPr/>
      </p:nvGrpSpPr>
      <p:grpSpPr>
        <a:xfrm>
          <a:off x="0" y="0"/>
          <a:ext cx="0" cy="0"/>
          <a:chOff x="0" y="0"/>
          <a:chExt cx="0" cy="0"/>
        </a:xfrm>
      </p:grpSpPr>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Platshållare för bild 4"/>
          <p:cNvSpPr>
            <a:spLocks noGrp="1"/>
          </p:cNvSpPr>
          <p:nvPr>
            <p:ph type="pic" sz="quarter" idx="11"/>
          </p:nvPr>
        </p:nvSpPr>
        <p:spPr>
          <a:xfrm>
            <a:off x="0" y="0"/>
            <a:ext cx="12192000" cy="6858000"/>
          </a:xfrm>
          <a:prstGeom prst="rect">
            <a:avLst/>
          </a:prstGeom>
        </p:spPr>
        <p:txBody>
          <a:bodyPr/>
          <a:lstStyle/>
          <a:p>
            <a:endParaRPr lang="sv-SE" dirty="0"/>
          </a:p>
        </p:txBody>
      </p:sp>
      <p:sp>
        <p:nvSpPr>
          <p:cNvPr id="7" name="Platshållare för text 6"/>
          <p:cNvSpPr>
            <a:spLocks noGrp="1"/>
          </p:cNvSpPr>
          <p:nvPr>
            <p:ph type="body" sz="quarter" idx="12" hasCustomPrompt="1"/>
          </p:nvPr>
        </p:nvSpPr>
        <p:spPr>
          <a:xfrm>
            <a:off x="7530087" y="1183143"/>
            <a:ext cx="4003100" cy="3916363"/>
          </a:xfrm>
          <a:custGeom>
            <a:avLst/>
            <a:gdLst>
              <a:gd name="connsiteX0" fmla="*/ 1933354 w 4003100"/>
              <a:gd name="connsiteY0" fmla="*/ 0 h 3916363"/>
              <a:gd name="connsiteX1" fmla="*/ 2006404 w 4003100"/>
              <a:gd name="connsiteY1" fmla="*/ 0 h 3916363"/>
              <a:gd name="connsiteX2" fmla="*/ 3402468 w 4003100"/>
              <a:gd name="connsiteY2" fmla="*/ 551943 h 3916363"/>
              <a:gd name="connsiteX3" fmla="*/ 4003100 w 4003100"/>
              <a:gd name="connsiteY3" fmla="*/ 1956152 h 3916363"/>
              <a:gd name="connsiteX4" fmla="*/ 3402468 w 4003100"/>
              <a:gd name="connsiteY4" fmla="*/ 3364420 h 3916363"/>
              <a:gd name="connsiteX5" fmla="*/ 2006404 w 4003100"/>
              <a:gd name="connsiteY5" fmla="*/ 3916363 h 3916363"/>
              <a:gd name="connsiteX6" fmla="*/ 9708 w 4003100"/>
              <a:gd name="connsiteY6" fmla="*/ 3912305 h 3916363"/>
              <a:gd name="connsiteX7" fmla="*/ 1591 w 4003100"/>
              <a:gd name="connsiteY7" fmla="*/ 3896071 h 3916363"/>
              <a:gd name="connsiteX8" fmla="*/ 1933354 w 4003100"/>
              <a:gd name="connsiteY8" fmla="*/ 0 h 391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3100" h="3916363">
                <a:moveTo>
                  <a:pt x="1933354" y="0"/>
                </a:moveTo>
                <a:cubicBezTo>
                  <a:pt x="1977996" y="0"/>
                  <a:pt x="2006404" y="0"/>
                  <a:pt x="2006404" y="0"/>
                </a:cubicBezTo>
                <a:cubicBezTo>
                  <a:pt x="2655736" y="20292"/>
                  <a:pt x="3053452" y="219154"/>
                  <a:pt x="3402468" y="551943"/>
                </a:cubicBezTo>
                <a:cubicBezTo>
                  <a:pt x="3771776" y="896908"/>
                  <a:pt x="4003100" y="1392034"/>
                  <a:pt x="4003100" y="1956152"/>
                </a:cubicBezTo>
                <a:cubicBezTo>
                  <a:pt x="4003100" y="2520271"/>
                  <a:pt x="3771776" y="3015397"/>
                  <a:pt x="3402468" y="3364420"/>
                </a:cubicBezTo>
                <a:cubicBezTo>
                  <a:pt x="3053452" y="3693151"/>
                  <a:pt x="2655736" y="3892013"/>
                  <a:pt x="2006404" y="3916363"/>
                </a:cubicBezTo>
                <a:cubicBezTo>
                  <a:pt x="2002346" y="3916363"/>
                  <a:pt x="9708" y="3912305"/>
                  <a:pt x="9708" y="3912305"/>
                </a:cubicBezTo>
                <a:cubicBezTo>
                  <a:pt x="1591" y="3912305"/>
                  <a:pt x="-2467" y="3904188"/>
                  <a:pt x="1591" y="3896071"/>
                </a:cubicBezTo>
                <a:cubicBezTo>
                  <a:pt x="5649" y="3892013"/>
                  <a:pt x="1933354" y="0"/>
                  <a:pt x="1933354" y="0"/>
                </a:cubicBezTo>
                <a:close/>
              </a:path>
            </a:pathLst>
          </a:custGeom>
          <a:solidFill>
            <a:srgbClr val="00C7B6"/>
          </a:solidFill>
        </p:spPr>
        <p:txBody>
          <a:bodyPr wrap="square" lIns="1512000" tIns="0" rIns="432000" bIns="0" anchor="ctr" anchorCtr="0">
            <a:noAutofit/>
          </a:bodyPr>
          <a:lstStyle>
            <a:lvl1pPr marL="0" indent="0" algn="l">
              <a:buFontTx/>
              <a:buNone/>
              <a:defRPr sz="2600" b="1">
                <a:solidFill>
                  <a:schemeClr val="bg2"/>
                </a:solidFill>
              </a:defRPr>
            </a:lvl1pPr>
            <a:lvl2pPr marL="457189" indent="0" algn="l">
              <a:buFontTx/>
              <a:buNone/>
              <a:defRPr sz="2600">
                <a:solidFill>
                  <a:schemeClr val="bg2"/>
                </a:solidFill>
              </a:defRPr>
            </a:lvl2pPr>
            <a:lvl3pPr marL="914377" indent="0" algn="l">
              <a:buFontTx/>
              <a:buNone/>
              <a:defRPr sz="2600">
                <a:solidFill>
                  <a:schemeClr val="bg2"/>
                </a:solidFill>
              </a:defRPr>
            </a:lvl3pPr>
            <a:lvl4pPr marL="1371566" indent="0" algn="l">
              <a:buFontTx/>
              <a:buNone/>
              <a:defRPr sz="2600">
                <a:solidFill>
                  <a:schemeClr val="bg2"/>
                </a:solidFill>
              </a:defRPr>
            </a:lvl4pPr>
            <a:lvl5pPr marL="1828754" indent="0" algn="l">
              <a:buFontTx/>
              <a:buNone/>
              <a:defRPr sz="2600">
                <a:solidFill>
                  <a:schemeClr val="bg2"/>
                </a:solidFill>
              </a:defRPr>
            </a:lvl5pPr>
          </a:lstStyle>
          <a:p>
            <a:pPr lvl="0"/>
            <a:r>
              <a:rPr lang="sv-SE" dirty="0"/>
              <a:t>Klicka här för att lägga till text</a:t>
            </a:r>
          </a:p>
        </p:txBody>
      </p:sp>
    </p:spTree>
    <p:extLst>
      <p:ext uri="{BB962C8B-B14F-4D97-AF65-F5344CB8AC3E}">
        <p14:creationId xmlns:p14="http://schemas.microsoft.com/office/powerpoint/2010/main" val="68262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vå spalt + textruto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6" y="1412877"/>
            <a:ext cx="5383115" cy="32035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5"/>
          </p:nvPr>
        </p:nvSpPr>
        <p:spPr>
          <a:xfrm>
            <a:off x="6190037" y="1412877"/>
            <a:ext cx="5383115" cy="32035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1" name="Platshållare för text 21"/>
          <p:cNvSpPr>
            <a:spLocks noGrp="1"/>
          </p:cNvSpPr>
          <p:nvPr>
            <p:ph type="body" sz="quarter" idx="16"/>
          </p:nvPr>
        </p:nvSpPr>
        <p:spPr>
          <a:xfrm>
            <a:off x="625476" y="4696835"/>
            <a:ext cx="5384801" cy="107214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4" name="Platshållare för text 21"/>
          <p:cNvSpPr>
            <a:spLocks noGrp="1"/>
          </p:cNvSpPr>
          <p:nvPr>
            <p:ph type="body" sz="quarter" idx="17"/>
          </p:nvPr>
        </p:nvSpPr>
        <p:spPr>
          <a:xfrm>
            <a:off x="6183313" y="4696835"/>
            <a:ext cx="5384801" cy="107214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20"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2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769750688"/>
      </p:ext>
    </p:extLst>
  </p:cSld>
  <p:clrMapOvr>
    <a:masterClrMapping/>
  </p:clrMapOvr>
  <p:extLst>
    <p:ext uri="{DCECCB84-F9BA-43D5-87BE-67443E8EF086}">
      <p15:sldGuideLst xmlns:p15="http://schemas.microsoft.com/office/powerpoint/2012/main">
        <p15:guide id="1" pos="3897">
          <p15:clr>
            <a:srgbClr val="FBAE40"/>
          </p15:clr>
        </p15:guide>
        <p15:guide id="2" pos="3787">
          <p15:clr>
            <a:srgbClr val="FBAE40"/>
          </p15:clr>
        </p15:guide>
        <p15:guide id="3" orient="horz" pos="2908">
          <p15:clr>
            <a:srgbClr val="FBAE40"/>
          </p15:clr>
        </p15:guide>
        <p15:guide id="4" orient="horz" pos="295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En spal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699" y="1417636"/>
            <a:ext cx="10935499"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7"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0"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738935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ftr" sz="quarter" idx="10"/>
          </p:nvPr>
        </p:nvSpPr>
        <p:spPr>
          <a:xfrm>
            <a:off x="480485" y="6494463"/>
            <a:ext cx="11231033" cy="106362"/>
          </a:xfrm>
          <a:prstGeom prst="rect">
            <a:avLst/>
          </a:prstGeom>
          <a:ln/>
        </p:spPr>
        <p:txBody>
          <a:bodyPr/>
          <a:lstStyle>
            <a:lvl1pPr>
              <a:defRPr/>
            </a:lvl1pPr>
          </a:lstStyle>
          <a:p>
            <a:pPr>
              <a:defRPr/>
            </a:pPr>
            <a:endParaRPr lang="sv-SE"/>
          </a:p>
        </p:txBody>
      </p:sp>
      <p:sp>
        <p:nvSpPr>
          <p:cNvPr id="5" name="Rectangle 5"/>
          <p:cNvSpPr>
            <a:spLocks noGrp="1" noChangeArrowheads="1"/>
          </p:cNvSpPr>
          <p:nvPr>
            <p:ph type="dt" sz="half" idx="11"/>
          </p:nvPr>
        </p:nvSpPr>
        <p:spPr>
          <a:xfrm>
            <a:off x="1894418" y="6351588"/>
            <a:ext cx="569383" cy="106362"/>
          </a:xfrm>
          <a:prstGeom prst="rect">
            <a:avLst/>
          </a:prstGeom>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r>
              <a:rPr lang="sv-SE"/>
              <a:t>Sida </a:t>
            </a:r>
            <a:fld id="{89840A74-A82E-467B-8D67-59CDDDAA05B2}" type="slidenum">
              <a:rPr lang="sv-SE"/>
              <a:pPr>
                <a:defRPr/>
              </a:pPr>
              <a:t>‹#›</a:t>
            </a:fld>
            <a:endParaRPr lang="sv-SE"/>
          </a:p>
        </p:txBody>
      </p:sp>
    </p:spTree>
    <p:extLst>
      <p:ext uri="{BB962C8B-B14F-4D97-AF65-F5344CB8AC3E}">
        <p14:creationId xmlns:p14="http://schemas.microsoft.com/office/powerpoint/2010/main" val="3341306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CE628B-E912-457B-A5F3-B314AA998B14}"/>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5550D12B-BE2C-4ED1-8407-873A7200E3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EECEE9A-5335-4A9D-A760-CB74066F443F}"/>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FB067752-C66C-400D-A925-E056D62529D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8283FF8-73C0-4073-8061-738781E3A0B5}"/>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626588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En spalt ">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6" name="Platshållare för text 7"/>
          <p:cNvSpPr>
            <a:spLocks noGrp="1"/>
          </p:cNvSpPr>
          <p:nvPr>
            <p:ph type="body" sz="quarter" idx="13" hasCustomPrompt="1"/>
          </p:nvPr>
        </p:nvSpPr>
        <p:spPr>
          <a:xfrm>
            <a:off x="610636" y="1412877"/>
            <a:ext cx="10955888" cy="360363"/>
          </a:xfrm>
          <a:prstGeom prst="rect">
            <a:avLst/>
          </a:prstGeom>
          <a:solidFill>
            <a:schemeClr val="bg1"/>
          </a:solidFill>
          <a:ln>
            <a:noFill/>
          </a:ln>
          <a:effectLst/>
        </p:spPr>
        <p:txBody>
          <a:bodyPr>
            <a:normAutofit/>
          </a:bodyPr>
          <a:lstStyle>
            <a:lvl1pPr marL="0" indent="0">
              <a:buFontTx/>
              <a:buNone/>
              <a:defRPr sz="1800" b="1"/>
            </a:lvl1pPr>
          </a:lstStyle>
          <a:p>
            <a:pPr lvl="0"/>
            <a:r>
              <a:rPr lang="sv-SE" dirty="0"/>
              <a:t>Klicka här för att ändra format på underrubrik</a:t>
            </a:r>
          </a:p>
        </p:txBody>
      </p:sp>
      <p:sp>
        <p:nvSpPr>
          <p:cNvPr id="10"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695733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 spal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699" y="1417636"/>
            <a:ext cx="10935499"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7"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0"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1494806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 spalt med textruta">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700" y="1417636"/>
            <a:ext cx="10933413" cy="31988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1" name="Platshållare för text 21"/>
          <p:cNvSpPr>
            <a:spLocks noGrp="1"/>
          </p:cNvSpPr>
          <p:nvPr>
            <p:ph type="body" sz="quarter" idx="16"/>
          </p:nvPr>
        </p:nvSpPr>
        <p:spPr>
          <a:xfrm>
            <a:off x="625474" y="4696835"/>
            <a:ext cx="10942639" cy="107214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2"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3"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553711865"/>
      </p:ext>
    </p:extLst>
  </p:cSld>
  <p:clrMapOvr>
    <a:masterClrMapping/>
  </p:clrMapOvr>
  <p:extLst>
    <p:ext uri="{DCECCB84-F9BA-43D5-87BE-67443E8EF086}">
      <p15:sldGuideLst xmlns:p15="http://schemas.microsoft.com/office/powerpoint/2012/main">
        <p15:guide id="1" orient="horz" pos="2908">
          <p15:clr>
            <a:srgbClr val="FBAE40"/>
          </p15:clr>
        </p15:guide>
        <p15:guide id="2" orient="horz" pos="295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 spalt m. skö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701" y="1417636"/>
            <a:ext cx="6759875"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p:cNvSpPr>
            <a:spLocks noGrp="1"/>
          </p:cNvSpPr>
          <p:nvPr>
            <p:ph type="title"/>
          </p:nvPr>
        </p:nvSpPr>
        <p:spPr/>
        <p:txBody>
          <a:bodyPr/>
          <a:lstStyle/>
          <a:p>
            <a:r>
              <a:rPr lang="sv-SE"/>
              <a:t>Klicka här för att ändra format</a:t>
            </a:r>
          </a:p>
        </p:txBody>
      </p:sp>
      <p:sp>
        <p:nvSpPr>
          <p:cNvPr id="8" name="Platshållare för text 12"/>
          <p:cNvSpPr>
            <a:spLocks noGrp="1"/>
          </p:cNvSpPr>
          <p:nvPr>
            <p:ph type="body" sz="quarter" idx="18" hasCustomPrompt="1"/>
          </p:nvPr>
        </p:nvSpPr>
        <p:spPr>
          <a:xfrm>
            <a:off x="7782878" y="1755701"/>
            <a:ext cx="3750311" cy="3670451"/>
          </a:xfrm>
          <a:custGeom>
            <a:avLst/>
            <a:gdLst>
              <a:gd name="connsiteX0" fmla="*/ 1996394 w 3999812"/>
              <a:gd name="connsiteY0" fmla="*/ 0 h 3914640"/>
              <a:gd name="connsiteX1" fmla="*/ 2067694 w 3999812"/>
              <a:gd name="connsiteY1" fmla="*/ 0 h 3914640"/>
              <a:gd name="connsiteX2" fmla="*/ 3998988 w 3999812"/>
              <a:gd name="connsiteY2" fmla="*/ 3894657 h 3914640"/>
              <a:gd name="connsiteX3" fmla="*/ 3989688 w 3999812"/>
              <a:gd name="connsiteY3" fmla="*/ 3913262 h 3914640"/>
              <a:gd name="connsiteX4" fmla="*/ 1996394 w 3999812"/>
              <a:gd name="connsiteY4" fmla="*/ 3913262 h 3914640"/>
              <a:gd name="connsiteX5" fmla="*/ 601398 w 3999812"/>
              <a:gd name="connsiteY5" fmla="*/ 3364413 h 3914640"/>
              <a:gd name="connsiteX6" fmla="*/ 0 w 3999812"/>
              <a:gd name="connsiteY6" fmla="*/ 1956631 h 3914640"/>
              <a:gd name="connsiteX7" fmla="*/ 601398 w 3999812"/>
              <a:gd name="connsiteY7" fmla="*/ 551950 h 3914640"/>
              <a:gd name="connsiteX8" fmla="*/ 1996394 w 3999812"/>
              <a:gd name="connsiteY8" fmla="*/ 0 h 39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9812" h="3914640">
                <a:moveTo>
                  <a:pt x="1996394" y="0"/>
                </a:moveTo>
                <a:cubicBezTo>
                  <a:pt x="1996394" y="0"/>
                  <a:pt x="2021194" y="0"/>
                  <a:pt x="2067694" y="0"/>
                </a:cubicBezTo>
                <a:cubicBezTo>
                  <a:pt x="2067694" y="0"/>
                  <a:pt x="3995888" y="3891556"/>
                  <a:pt x="3998988" y="3894657"/>
                </a:cubicBezTo>
                <a:cubicBezTo>
                  <a:pt x="4002088" y="3903960"/>
                  <a:pt x="3995888" y="3913262"/>
                  <a:pt x="3989688" y="3913262"/>
                </a:cubicBezTo>
                <a:cubicBezTo>
                  <a:pt x="3989688" y="3913262"/>
                  <a:pt x="1999494" y="3916363"/>
                  <a:pt x="1996394" y="3913262"/>
                </a:cubicBezTo>
                <a:cubicBezTo>
                  <a:pt x="1345396" y="3894657"/>
                  <a:pt x="951697" y="3693103"/>
                  <a:pt x="601398" y="3364413"/>
                </a:cubicBezTo>
                <a:cubicBezTo>
                  <a:pt x="229399" y="3014018"/>
                  <a:pt x="0" y="2520984"/>
                  <a:pt x="0" y="1956631"/>
                </a:cubicBezTo>
                <a:cubicBezTo>
                  <a:pt x="0" y="1392278"/>
                  <a:pt x="229399" y="899244"/>
                  <a:pt x="601398" y="551950"/>
                </a:cubicBezTo>
                <a:cubicBezTo>
                  <a:pt x="951697" y="223261"/>
                  <a:pt x="1345396" y="21706"/>
                  <a:pt x="1996394" y="0"/>
                </a:cubicBezTo>
                <a:close/>
              </a:path>
            </a:pathLst>
          </a:custGeom>
          <a:solidFill>
            <a:schemeClr val="accent1"/>
          </a:solidFill>
        </p:spPr>
        <p:txBody>
          <a:bodyPr wrap="square" lIns="396000" tIns="0" rIns="1332000" bIns="0" anchor="ctr" anchorCtr="0">
            <a:noAutofit/>
          </a:bodyPr>
          <a:lstStyle>
            <a:lvl1pPr marL="0" indent="0" algn="l">
              <a:buFontTx/>
              <a:buNone/>
              <a:defRPr sz="2600" b="1">
                <a:solidFill>
                  <a:schemeClr val="bg2"/>
                </a:solidFill>
              </a:defRPr>
            </a:lvl1pPr>
            <a:lvl2pPr marL="457189" indent="0" algn="l">
              <a:buFontTx/>
              <a:buNone/>
              <a:defRPr sz="2600">
                <a:solidFill>
                  <a:schemeClr val="bg2"/>
                </a:solidFill>
              </a:defRPr>
            </a:lvl2pPr>
            <a:lvl3pPr marL="914377" indent="0" algn="l">
              <a:buFontTx/>
              <a:buNone/>
              <a:defRPr sz="2600">
                <a:solidFill>
                  <a:schemeClr val="bg2"/>
                </a:solidFill>
              </a:defRPr>
            </a:lvl3pPr>
            <a:lvl4pPr marL="1371566" indent="0" algn="l">
              <a:buFontTx/>
              <a:buNone/>
              <a:defRPr sz="2600">
                <a:solidFill>
                  <a:schemeClr val="bg2"/>
                </a:solidFill>
              </a:defRPr>
            </a:lvl4pPr>
            <a:lvl5pPr marL="1828754" indent="0" algn="l">
              <a:buFontTx/>
              <a:buNone/>
              <a:defRPr sz="2600">
                <a:solidFill>
                  <a:schemeClr val="bg2"/>
                </a:solidFill>
              </a:defRPr>
            </a:lvl5pPr>
          </a:lstStyle>
          <a:p>
            <a:pPr lvl="0"/>
            <a:r>
              <a:rPr lang="sv-SE" dirty="0"/>
              <a:t>Textruta</a:t>
            </a:r>
          </a:p>
        </p:txBody>
      </p:sp>
      <p:sp>
        <p:nvSpPr>
          <p:cNvPr id="9" name="Platshållare för bildnummer 8"/>
          <p:cNvSpPr>
            <a:spLocks noGrp="1"/>
          </p:cNvSpPr>
          <p:nvPr>
            <p:ph type="sldNum" sz="quarter" idx="19"/>
          </p:nvPr>
        </p:nvSpPr>
        <p:spPr/>
        <p:txBody>
          <a:bodyPr/>
          <a:lstStyle/>
          <a:p>
            <a:fld id="{37D9A64F-750D-4E7D-A276-9A7D3F74441C}" type="slidenum">
              <a:rPr lang="sv-SE" smtClean="0"/>
              <a:pPr/>
              <a:t>‹#›</a:t>
            </a:fld>
            <a:endParaRPr lang="sv-SE" dirty="0"/>
          </a:p>
        </p:txBody>
      </p:sp>
      <p:sp>
        <p:nvSpPr>
          <p:cNvPr id="5"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2259122769"/>
      </p:ext>
    </p:extLst>
  </p:cSld>
  <p:clrMapOvr>
    <a:masterClrMapping/>
  </p:clrMapOvr>
  <p:extLst>
    <p:ext uri="{DCECCB84-F9BA-43D5-87BE-67443E8EF086}">
      <p15:sldGuideLst xmlns:p15="http://schemas.microsoft.com/office/powerpoint/2012/main">
        <p15:guide id="1" pos="466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vå spalt m. bild (2)">
    <p:spTree>
      <p:nvGrpSpPr>
        <p:cNvPr id="1" name=""/>
        <p:cNvGrpSpPr/>
        <p:nvPr/>
      </p:nvGrpSpPr>
      <p:grpSpPr>
        <a:xfrm>
          <a:off x="0" y="0"/>
          <a:ext cx="0" cy="0"/>
          <a:chOff x="0" y="0"/>
          <a:chExt cx="0" cy="0"/>
        </a:xfrm>
      </p:grpSpPr>
      <p:sp>
        <p:nvSpPr>
          <p:cNvPr id="10" name="Platshållare för bild 7"/>
          <p:cNvSpPr>
            <a:spLocks noGrp="1"/>
          </p:cNvSpPr>
          <p:nvPr>
            <p:ph type="pic" sz="quarter" idx="15"/>
          </p:nvPr>
        </p:nvSpPr>
        <p:spPr>
          <a:xfrm>
            <a:off x="5386089" y="1412876"/>
            <a:ext cx="6184108" cy="4356100"/>
          </a:xfrm>
          <a:prstGeom prst="rect">
            <a:avLst/>
          </a:prstGeom>
        </p:spPr>
        <p:txBody>
          <a:bodyPr/>
          <a:lstStyle/>
          <a:p>
            <a:endParaRPr lang="sv-SE"/>
          </a:p>
        </p:txBody>
      </p:sp>
      <p:sp>
        <p:nvSpPr>
          <p:cNvPr id="3" name="Platshållare för innehåll 2"/>
          <p:cNvSpPr>
            <a:spLocks noGrp="1"/>
          </p:cNvSpPr>
          <p:nvPr>
            <p:ph idx="1"/>
          </p:nvPr>
        </p:nvSpPr>
        <p:spPr>
          <a:xfrm>
            <a:off x="634701" y="1417635"/>
            <a:ext cx="4514545" cy="435768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2"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3"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1313016389"/>
      </p:ext>
    </p:extLst>
  </p:cSld>
  <p:clrMapOvr>
    <a:masterClrMapping/>
  </p:clrMapOvr>
  <p:extLst>
    <p:ext uri="{DCECCB84-F9BA-43D5-87BE-67443E8EF086}">
      <p15:sldGuideLst xmlns:p15="http://schemas.microsoft.com/office/powerpoint/2012/main">
        <p15:guide id="1" pos="3386">
          <p15:clr>
            <a:srgbClr val="FBAE40"/>
          </p15:clr>
        </p15:guide>
        <p15:guide id="2" pos="325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vå 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6" y="1412875"/>
            <a:ext cx="5383115" cy="435610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5"/>
          </p:nvPr>
        </p:nvSpPr>
        <p:spPr>
          <a:xfrm>
            <a:off x="6190037" y="1412875"/>
            <a:ext cx="5383115" cy="435610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0"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1194826011"/>
      </p:ext>
    </p:extLst>
  </p:cSld>
  <p:clrMapOvr>
    <a:masterClrMapping/>
  </p:clrMapOvr>
  <p:extLst>
    <p:ext uri="{DCECCB84-F9BA-43D5-87BE-67443E8EF086}">
      <p15:sldGuideLst xmlns:p15="http://schemas.microsoft.com/office/powerpoint/2012/main">
        <p15:guide id="1" pos="3897">
          <p15:clr>
            <a:srgbClr val="FBAE40"/>
          </p15:clr>
        </p15:guide>
        <p15:guide id="2" pos="3787">
          <p15:clr>
            <a:srgbClr val="FBAE40"/>
          </p15:clr>
        </p15:guide>
        <p15:guide id="4" orient="horz" pos="2205">
          <p15:clr>
            <a:srgbClr val="FBAE40"/>
          </p15:clr>
        </p15:guide>
        <p15:guide id="5" orient="horz" pos="231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vå spalt + textruto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6" y="1412877"/>
            <a:ext cx="5383115" cy="32035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5"/>
          </p:nvPr>
        </p:nvSpPr>
        <p:spPr>
          <a:xfrm>
            <a:off x="6190037" y="1412877"/>
            <a:ext cx="5383115" cy="32035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1" name="Platshållare för text 21"/>
          <p:cNvSpPr>
            <a:spLocks noGrp="1"/>
          </p:cNvSpPr>
          <p:nvPr>
            <p:ph type="body" sz="quarter" idx="16"/>
          </p:nvPr>
        </p:nvSpPr>
        <p:spPr>
          <a:xfrm>
            <a:off x="625476" y="4696835"/>
            <a:ext cx="5384801" cy="107214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4" name="Platshållare för text 21"/>
          <p:cNvSpPr>
            <a:spLocks noGrp="1"/>
          </p:cNvSpPr>
          <p:nvPr>
            <p:ph type="body" sz="quarter" idx="17"/>
          </p:nvPr>
        </p:nvSpPr>
        <p:spPr>
          <a:xfrm>
            <a:off x="6183313" y="4696835"/>
            <a:ext cx="5384801" cy="107214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20"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2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383554738"/>
      </p:ext>
    </p:extLst>
  </p:cSld>
  <p:clrMapOvr>
    <a:masterClrMapping/>
  </p:clrMapOvr>
  <p:extLst>
    <p:ext uri="{DCECCB84-F9BA-43D5-87BE-67443E8EF086}">
      <p15:sldGuideLst xmlns:p15="http://schemas.microsoft.com/office/powerpoint/2012/main">
        <p15:guide id="1" pos="3897">
          <p15:clr>
            <a:srgbClr val="FBAE40"/>
          </p15:clr>
        </p15:guide>
        <p15:guide id="2" pos="3787">
          <p15:clr>
            <a:srgbClr val="FBAE40"/>
          </p15:clr>
        </p15:guide>
        <p15:guide id="3" orient="horz" pos="2908">
          <p15:clr>
            <a:srgbClr val="FBAE40"/>
          </p15:clr>
        </p15:guide>
        <p15:guide id="4" orient="horz" pos="295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vådelar, en 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4" y="1412877"/>
            <a:ext cx="10944723" cy="2087563"/>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5"/>
          </p:nvPr>
        </p:nvSpPr>
        <p:spPr>
          <a:xfrm>
            <a:off x="625476" y="3675063"/>
            <a:ext cx="10947677" cy="2093912"/>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8"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0"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21345711"/>
      </p:ext>
    </p:extLst>
  </p:cSld>
  <p:clrMapOvr>
    <a:masterClrMapping/>
  </p:clrMapOvr>
  <p:extLst>
    <p:ext uri="{DCECCB84-F9BA-43D5-87BE-67443E8EF086}">
      <p15:sldGuideLst xmlns:p15="http://schemas.microsoft.com/office/powerpoint/2012/main">
        <p15:guide id="1" orient="horz" pos="2205">
          <p15:clr>
            <a:srgbClr val="FBAE40"/>
          </p15:clr>
        </p15:guide>
        <p15:guide id="2" orient="horz" pos="231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e spalt ">
    <p:spTree>
      <p:nvGrpSpPr>
        <p:cNvPr id="1" name=""/>
        <p:cNvGrpSpPr/>
        <p:nvPr/>
      </p:nvGrpSpPr>
      <p:grpSpPr>
        <a:xfrm>
          <a:off x="0" y="0"/>
          <a:ext cx="0" cy="0"/>
          <a:chOff x="0" y="0"/>
          <a:chExt cx="0" cy="0"/>
        </a:xfrm>
      </p:grpSpPr>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1" name="Content Placeholder 2"/>
          <p:cNvSpPr>
            <a:spLocks noGrp="1"/>
          </p:cNvSpPr>
          <p:nvPr>
            <p:ph idx="14"/>
          </p:nvPr>
        </p:nvSpPr>
        <p:spPr>
          <a:xfrm>
            <a:off x="625477" y="1412875"/>
            <a:ext cx="3508375" cy="436245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2" name="Content Placeholder 2"/>
          <p:cNvSpPr>
            <a:spLocks noGrp="1"/>
          </p:cNvSpPr>
          <p:nvPr>
            <p:ph idx="15"/>
          </p:nvPr>
        </p:nvSpPr>
        <p:spPr>
          <a:xfrm>
            <a:off x="4329785" y="1412875"/>
            <a:ext cx="3508375" cy="436245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3" name="Content Placeholder 2"/>
          <p:cNvSpPr>
            <a:spLocks noGrp="1"/>
          </p:cNvSpPr>
          <p:nvPr>
            <p:ph idx="19"/>
          </p:nvPr>
        </p:nvSpPr>
        <p:spPr>
          <a:xfrm>
            <a:off x="8047958" y="1412875"/>
            <a:ext cx="3508375" cy="436245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8"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9"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793244334"/>
      </p:ext>
    </p:extLst>
  </p:cSld>
  <p:clrMapOvr>
    <a:masterClrMapping/>
  </p:clrMapOvr>
  <p:extLst>
    <p:ext uri="{DCECCB84-F9BA-43D5-87BE-67443E8EF086}">
      <p15:sldGuideLst xmlns:p15="http://schemas.microsoft.com/office/powerpoint/2012/main">
        <p15:guide id="0" pos="2729">
          <p15:clr>
            <a:srgbClr val="FBAE40"/>
          </p15:clr>
        </p15:guide>
        <p15:guide id="1" pos="5069">
          <p15:clr>
            <a:srgbClr val="FBAE40"/>
          </p15:clr>
        </p15:guide>
        <p15:guide id="2" pos="2607">
          <p15:clr>
            <a:srgbClr val="FBAE40"/>
          </p15:clr>
        </p15:guide>
        <p15:guide id="3" pos="493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e spalt m. textrutor">
    <p:spTree>
      <p:nvGrpSpPr>
        <p:cNvPr id="1" name=""/>
        <p:cNvGrpSpPr/>
        <p:nvPr/>
      </p:nvGrpSpPr>
      <p:grpSpPr>
        <a:xfrm>
          <a:off x="0" y="0"/>
          <a:ext cx="0" cy="0"/>
          <a:chOff x="0" y="0"/>
          <a:chExt cx="0" cy="0"/>
        </a:xfrm>
      </p:grpSpPr>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1" name="Content Placeholder 2"/>
          <p:cNvSpPr>
            <a:spLocks noGrp="1"/>
          </p:cNvSpPr>
          <p:nvPr>
            <p:ph idx="14"/>
          </p:nvPr>
        </p:nvSpPr>
        <p:spPr>
          <a:xfrm>
            <a:off x="625477" y="1412877"/>
            <a:ext cx="3508375" cy="32416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2" name="Content Placeholder 2"/>
          <p:cNvSpPr>
            <a:spLocks noGrp="1"/>
          </p:cNvSpPr>
          <p:nvPr>
            <p:ph idx="15"/>
          </p:nvPr>
        </p:nvSpPr>
        <p:spPr>
          <a:xfrm>
            <a:off x="4329785" y="1412877"/>
            <a:ext cx="3508375" cy="32416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3" name="Content Placeholder 2"/>
          <p:cNvSpPr>
            <a:spLocks noGrp="1"/>
          </p:cNvSpPr>
          <p:nvPr>
            <p:ph idx="19"/>
          </p:nvPr>
        </p:nvSpPr>
        <p:spPr>
          <a:xfrm>
            <a:off x="8047958" y="1412877"/>
            <a:ext cx="3508375" cy="32416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4" name="Platshållare för text 21"/>
          <p:cNvSpPr>
            <a:spLocks noGrp="1"/>
          </p:cNvSpPr>
          <p:nvPr>
            <p:ph type="body" sz="quarter" idx="16"/>
          </p:nvPr>
        </p:nvSpPr>
        <p:spPr>
          <a:xfrm>
            <a:off x="625475" y="4746625"/>
            <a:ext cx="3508376" cy="102235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5" name="Platshållare för text 21"/>
          <p:cNvSpPr>
            <a:spLocks noGrp="1"/>
          </p:cNvSpPr>
          <p:nvPr>
            <p:ph type="body" sz="quarter" idx="20"/>
          </p:nvPr>
        </p:nvSpPr>
        <p:spPr>
          <a:xfrm>
            <a:off x="4329783" y="4746625"/>
            <a:ext cx="3515308" cy="102235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6" name="Platshållare för text 21"/>
          <p:cNvSpPr>
            <a:spLocks noGrp="1"/>
          </p:cNvSpPr>
          <p:nvPr>
            <p:ph type="body" sz="quarter" idx="21"/>
          </p:nvPr>
        </p:nvSpPr>
        <p:spPr>
          <a:xfrm>
            <a:off x="8054890" y="4746625"/>
            <a:ext cx="3515308" cy="102235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8" name="Platshållare för text 4"/>
          <p:cNvSpPr>
            <a:spLocks noGrp="1"/>
          </p:cNvSpPr>
          <p:nvPr>
            <p:ph type="body" sz="quarter" idx="22"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9"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677989524"/>
      </p:ext>
    </p:extLst>
  </p:cSld>
  <p:clrMapOvr>
    <a:masterClrMapping/>
  </p:clrMapOvr>
  <p:extLst>
    <p:ext uri="{DCECCB84-F9BA-43D5-87BE-67443E8EF086}">
      <p15:sldGuideLst xmlns:p15="http://schemas.microsoft.com/office/powerpoint/2012/main">
        <p15:guide id="1" pos="5069">
          <p15:clr>
            <a:srgbClr val="FBAE40"/>
          </p15:clr>
        </p15:guide>
        <p15:guide id="2" pos="2729">
          <p15:clr>
            <a:srgbClr val="FBAE40"/>
          </p15:clr>
        </p15:guide>
        <p15:guide id="3" pos="2607">
          <p15:clr>
            <a:srgbClr val="FBAE40"/>
          </p15:clr>
        </p15:guide>
        <p15:guide id="4" pos="4936">
          <p15:clr>
            <a:srgbClr val="FBAE40"/>
          </p15:clr>
        </p15:guide>
        <p15:guide id="5" orient="horz" pos="2160">
          <p15:clr>
            <a:srgbClr val="FBAE40"/>
          </p15:clr>
        </p15:guide>
        <p15:guide id="6" orient="horz" pos="2931">
          <p15:clr>
            <a:srgbClr val="FBAE40"/>
          </p15:clr>
        </p15:guide>
        <p15:guide id="7" orient="horz" pos="298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3196E3-D913-4021-87BE-21214CF118E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94B5809-46FC-4DC2-9B5F-50F0DC503610}"/>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D50D68F-4BF4-4CB9-B8B5-BBF50BFEA863}"/>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56629B38-794F-49B7-AC8F-9387B1932237}"/>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FFB10F5D-8413-46B5-99DF-08E8C76AFE6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C0AC179-3396-4F2E-936E-86FA45D4F570}"/>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2602205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e delar, två 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6" y="1412875"/>
            <a:ext cx="5383115" cy="435610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5" name="Content Placeholder 2"/>
          <p:cNvSpPr>
            <a:spLocks noGrp="1"/>
          </p:cNvSpPr>
          <p:nvPr>
            <p:ph idx="15"/>
          </p:nvPr>
        </p:nvSpPr>
        <p:spPr>
          <a:xfrm>
            <a:off x="6189566" y="1412877"/>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6" name="Content Placeholder 2"/>
          <p:cNvSpPr>
            <a:spLocks noGrp="1"/>
          </p:cNvSpPr>
          <p:nvPr>
            <p:ph idx="16"/>
          </p:nvPr>
        </p:nvSpPr>
        <p:spPr>
          <a:xfrm>
            <a:off x="6189566" y="3678238"/>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0"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111564017"/>
      </p:ext>
    </p:extLst>
  </p:cSld>
  <p:clrMapOvr>
    <a:masterClrMapping/>
  </p:clrMapOvr>
  <p:extLst>
    <p:ext uri="{DCECCB84-F9BA-43D5-87BE-67443E8EF086}">
      <p15:sldGuideLst xmlns:p15="http://schemas.microsoft.com/office/powerpoint/2012/main">
        <p15:guide id="1" pos="3897">
          <p15:clr>
            <a:srgbClr val="FBAE40"/>
          </p15:clr>
        </p15:guide>
        <p15:guide id="2" pos="3787">
          <p15:clr>
            <a:srgbClr val="FBAE40"/>
          </p15:clr>
        </p15:guide>
        <p15:guide id="3" orient="horz" pos="2205">
          <p15:clr>
            <a:srgbClr val="FBAE40"/>
          </p15:clr>
        </p15:guide>
        <p15:guide id="4" orient="horz" pos="231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yra delar, två 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Content Placeholder 2"/>
          <p:cNvSpPr>
            <a:spLocks noGrp="1"/>
          </p:cNvSpPr>
          <p:nvPr>
            <p:ph idx="15"/>
          </p:nvPr>
        </p:nvSpPr>
        <p:spPr>
          <a:xfrm>
            <a:off x="6189566" y="1412877"/>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6" name="Content Placeholder 2"/>
          <p:cNvSpPr>
            <a:spLocks noGrp="1"/>
          </p:cNvSpPr>
          <p:nvPr>
            <p:ph idx="16"/>
          </p:nvPr>
        </p:nvSpPr>
        <p:spPr>
          <a:xfrm>
            <a:off x="6189566" y="3678238"/>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7"/>
          </p:nvPr>
        </p:nvSpPr>
        <p:spPr>
          <a:xfrm>
            <a:off x="625475" y="1412877"/>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0" name="Content Placeholder 2"/>
          <p:cNvSpPr>
            <a:spLocks noGrp="1"/>
          </p:cNvSpPr>
          <p:nvPr>
            <p:ph idx="18"/>
          </p:nvPr>
        </p:nvSpPr>
        <p:spPr>
          <a:xfrm>
            <a:off x="625475" y="3678238"/>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2"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3"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222230841"/>
      </p:ext>
    </p:extLst>
  </p:cSld>
  <p:clrMapOvr>
    <a:masterClrMapping/>
  </p:clrMapOvr>
  <p:extLst>
    <p:ext uri="{DCECCB84-F9BA-43D5-87BE-67443E8EF086}">
      <p15:sldGuideLst xmlns:p15="http://schemas.microsoft.com/office/powerpoint/2012/main">
        <p15:guide id="0" orient="horz" pos="2205">
          <p15:clr>
            <a:srgbClr val="FBAE40"/>
          </p15:clr>
        </p15:guide>
        <p15:guide id="1" pos="3897">
          <p15:clr>
            <a:srgbClr val="FBAE40"/>
          </p15:clr>
        </p15:guide>
        <p15:guide id="2" pos="3787">
          <p15:clr>
            <a:srgbClr val="FBAE40"/>
          </p15:clr>
        </p15:guide>
        <p15:guide id="3" orient="horz" pos="231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Platshållare för bildnummer 5"/>
          <p:cNvSpPr>
            <a:spLocks noGrp="1"/>
          </p:cNvSpPr>
          <p:nvPr>
            <p:ph type="sldNum" sz="quarter" idx="10"/>
          </p:nvPr>
        </p:nvSpPr>
        <p:spPr/>
        <p:txBody>
          <a:bodyPr/>
          <a:lstStyle/>
          <a:p>
            <a:fld id="{37D9A64F-750D-4E7D-A276-9A7D3F74441C}" type="slidenum">
              <a:rPr lang="sv-SE" smtClean="0"/>
              <a:pPr/>
              <a:t>‹#›</a:t>
            </a:fld>
            <a:endParaRPr lang="sv-SE" dirty="0"/>
          </a:p>
        </p:txBody>
      </p:sp>
      <p:sp>
        <p:nvSpPr>
          <p:cNvPr id="7" name="Rubrik 6"/>
          <p:cNvSpPr>
            <a:spLocks noGrp="1"/>
          </p:cNvSpPr>
          <p:nvPr>
            <p:ph type="title"/>
          </p:nvPr>
        </p:nvSpPr>
        <p:spPr/>
        <p:txBody>
          <a:bodyPr/>
          <a:lstStyle/>
          <a:p>
            <a:r>
              <a:rPr lang="sv-SE"/>
              <a:t>Klicka här för att ändra format</a:t>
            </a:r>
          </a:p>
        </p:txBody>
      </p:sp>
      <p:sp>
        <p:nvSpPr>
          <p:cNvPr id="5"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8"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587863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Platshållare för bildnummer 4"/>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6"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506402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F465A2-E4CF-4E32-8CC8-CE5E7FC63BC8}"/>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9464F24-5511-4854-AB07-2D08249402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851DA79E-2EBD-4284-8956-A28768531B51}"/>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E8CA9BD-B01B-42D9-8D64-97F6CCFC2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3815A7A-0BFC-4711-889F-30F079756DA4}"/>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CC87A2B4-36F3-4EF2-8E9D-10D54424B102}"/>
              </a:ext>
            </a:extLst>
          </p:cNvPr>
          <p:cNvSpPr>
            <a:spLocks noGrp="1"/>
          </p:cNvSpPr>
          <p:nvPr>
            <p:ph type="dt" sz="half" idx="10"/>
          </p:nvPr>
        </p:nvSpPr>
        <p:spPr/>
        <p:txBody>
          <a:bodyPr/>
          <a:lstStyle/>
          <a:p>
            <a:endParaRPr lang="sv-SE"/>
          </a:p>
        </p:txBody>
      </p:sp>
      <p:sp>
        <p:nvSpPr>
          <p:cNvPr id="8" name="Platshållare för sidfot 7">
            <a:extLst>
              <a:ext uri="{FF2B5EF4-FFF2-40B4-BE49-F238E27FC236}">
                <a16:creationId xmlns:a16="http://schemas.microsoft.com/office/drawing/2014/main" id="{9E9BB6C4-FAAB-46FB-9A6A-30CE98E29EB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F1E76633-7995-42CC-8D77-EEC92CA0F2EB}"/>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2814506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495116-0D83-4CA3-8A20-558E7BBDC929}"/>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D5BCD8F-8E38-4E5F-A6E8-A36BD24E5177}"/>
              </a:ext>
            </a:extLst>
          </p:cNvPr>
          <p:cNvSpPr>
            <a:spLocks noGrp="1"/>
          </p:cNvSpPr>
          <p:nvPr>
            <p:ph type="dt" sz="half" idx="10"/>
          </p:nvPr>
        </p:nvSpPr>
        <p:spPr/>
        <p:txBody>
          <a:bodyPr/>
          <a:lstStyle/>
          <a:p>
            <a:endParaRPr lang="sv-SE"/>
          </a:p>
        </p:txBody>
      </p:sp>
      <p:sp>
        <p:nvSpPr>
          <p:cNvPr id="4" name="Platshållare för sidfot 3">
            <a:extLst>
              <a:ext uri="{FF2B5EF4-FFF2-40B4-BE49-F238E27FC236}">
                <a16:creationId xmlns:a16="http://schemas.microsoft.com/office/drawing/2014/main" id="{86619FCE-9869-44CF-81A2-1ADF1F8FB02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E29DB3E2-F0A7-4424-B132-DFD5BDC9E18E}"/>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2752478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C2C7A88-A3C9-4056-A195-92C0D75952DA}"/>
              </a:ext>
            </a:extLst>
          </p:cNvPr>
          <p:cNvSpPr>
            <a:spLocks noGrp="1"/>
          </p:cNvSpPr>
          <p:nvPr>
            <p:ph type="dt" sz="half" idx="10"/>
          </p:nvPr>
        </p:nvSpPr>
        <p:spPr/>
        <p:txBody>
          <a:bodyPr/>
          <a:lstStyle/>
          <a:p>
            <a:endParaRPr lang="sv-SE"/>
          </a:p>
        </p:txBody>
      </p:sp>
      <p:sp>
        <p:nvSpPr>
          <p:cNvPr id="3" name="Platshållare för sidfot 2">
            <a:extLst>
              <a:ext uri="{FF2B5EF4-FFF2-40B4-BE49-F238E27FC236}">
                <a16:creationId xmlns:a16="http://schemas.microsoft.com/office/drawing/2014/main" id="{57158D06-CBE3-45A4-8896-2A037B8EA2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425B101-50AC-49DC-A797-17F4F00C4D45}"/>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4163876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70777D-7465-4767-80ED-A41C514B205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8BF4F93-41D2-45E0-B3B4-E43AF86D93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1DCD2C51-5659-467A-9170-80976B834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CDA9A22-20CF-44E7-8571-4B1F6565FA88}"/>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8C6851ED-6979-4277-8BA9-0D2D1FEC191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1A2D2AC-B26B-4EFB-94CE-39D00EFCB959}"/>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241983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7C8682-5D61-4E54-9FE3-109F1CB9F4D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083C1406-558F-4669-9773-827D2B605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BDD52E18-1526-4DBD-BA15-093AC2893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0E0404B4-9AEA-4D39-9BAD-C3EB07726C36}"/>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1827DA23-B3A1-4A51-919B-B33C7008D99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69A6FD-CBDF-40F9-BBEA-D1910E174ADE}"/>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1638996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3.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34127F5-39EC-49D5-A43C-AD1AC106B7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DDAF6A7-A1DF-4816-BC0A-9B31BEA703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E3CF5E1-C54C-4BB5-86FE-A0CAFBE504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5" name="Platshållare för sidfot 4">
            <a:extLst>
              <a:ext uri="{FF2B5EF4-FFF2-40B4-BE49-F238E27FC236}">
                <a16:creationId xmlns:a16="http://schemas.microsoft.com/office/drawing/2014/main" id="{8F1A7585-31BF-48B6-A4ED-2F37AD44C5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ABD7B18F-BBCE-4EC1-B962-AB787A5F80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875C9C-CC9B-4354-BB6E-A00B2F916EB0}" type="slidenum">
              <a:rPr lang="sv-SE" smtClean="0"/>
              <a:t>‹#›</a:t>
            </a:fld>
            <a:endParaRPr lang="sv-SE"/>
          </a:p>
        </p:txBody>
      </p:sp>
    </p:spTree>
    <p:extLst>
      <p:ext uri="{BB962C8B-B14F-4D97-AF65-F5344CB8AC3E}">
        <p14:creationId xmlns:p14="http://schemas.microsoft.com/office/powerpoint/2010/main" val="669193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3" r:id="rId12"/>
    <p:sldLayoutId id="214748369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34701" y="1417636"/>
            <a:ext cx="10931825" cy="4351338"/>
          </a:xfrm>
          <a:prstGeom prst="rect">
            <a:avLst/>
          </a:prstGeom>
        </p:spPr>
        <p:txBody>
          <a:bodyPr vert="horz" lIns="0" tIns="45720" rIns="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Title Placeholder 1"/>
          <p:cNvSpPr>
            <a:spLocks noGrp="1"/>
          </p:cNvSpPr>
          <p:nvPr>
            <p:ph type="title"/>
          </p:nvPr>
        </p:nvSpPr>
        <p:spPr>
          <a:xfrm>
            <a:off x="600832" y="404814"/>
            <a:ext cx="10969365" cy="915986"/>
          </a:xfrm>
          <a:prstGeom prst="rect">
            <a:avLst/>
          </a:prstGeom>
        </p:spPr>
        <p:txBody>
          <a:bodyPr vert="horz" lIns="0" tIns="45720" rIns="91440" bIns="45720" rtlCol="0" anchor="t">
            <a:normAutofit/>
          </a:bodyPr>
          <a:lstStyle/>
          <a:p>
            <a:r>
              <a:rPr lang="sv-SE" dirty="0"/>
              <a:t>Klicka här för att ändra format</a:t>
            </a:r>
            <a:endParaRPr lang="en-US" dirty="0"/>
          </a:p>
        </p:txBody>
      </p:sp>
      <p:pic>
        <p:nvPicPr>
          <p:cNvPr id="11" name="Bildobjekt 10"/>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9480113" y="6056976"/>
            <a:ext cx="2088000" cy="509179"/>
          </a:xfrm>
          <a:prstGeom prst="rect">
            <a:avLst/>
          </a:prstGeom>
        </p:spPr>
      </p:pic>
      <p:sp>
        <p:nvSpPr>
          <p:cNvPr id="12" name="Platshållare för bildnummer 5"/>
          <p:cNvSpPr>
            <a:spLocks noGrp="1"/>
          </p:cNvSpPr>
          <p:nvPr>
            <p:ph type="sldNum" sz="quarter" idx="4"/>
          </p:nvPr>
        </p:nvSpPr>
        <p:spPr>
          <a:xfrm>
            <a:off x="658814" y="6282317"/>
            <a:ext cx="313252" cy="144000"/>
          </a:xfrm>
          <a:prstGeom prst="rect">
            <a:avLst/>
          </a:prstGeom>
        </p:spPr>
        <p:txBody>
          <a:bodyPr vert="horz" lIns="0" tIns="45720" rIns="91440" bIns="45720" rtlCol="0" anchor="ctr"/>
          <a:lstStyle>
            <a:lvl1pPr algn="l">
              <a:defRPr sz="1000">
                <a:solidFill>
                  <a:schemeClr val="tx1"/>
                </a:solidFill>
              </a:defRPr>
            </a:lvl1pPr>
          </a:lstStyle>
          <a:p>
            <a:fld id="{37D9A64F-750D-4E7D-A276-9A7D3F74441C}" type="slidenum">
              <a:rPr lang="sv-SE" smtClean="0"/>
              <a:pPr/>
              <a:t>‹#›</a:t>
            </a:fld>
            <a:endParaRPr lang="sv-SE" dirty="0"/>
          </a:p>
        </p:txBody>
      </p:sp>
    </p:spTree>
    <p:extLst>
      <p:ext uri="{BB962C8B-B14F-4D97-AF65-F5344CB8AC3E}">
        <p14:creationId xmlns:p14="http://schemas.microsoft.com/office/powerpoint/2010/main" val="2352324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95" r:id="rId17"/>
  </p:sldLayoutIdLst>
  <p:hf hdr="0" ftr="0" dt="0"/>
  <p:txStyles>
    <p:titleStyle>
      <a:lvl1pPr algn="l" defTabSz="914377"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Tx/>
        <a:buBlip>
          <a:blip r:embed="rId20"/>
        </a:buBlip>
        <a:defRPr sz="1600" kern="1200">
          <a:solidFill>
            <a:schemeClr val="tx1"/>
          </a:solidFill>
          <a:latin typeface="+mn-lt"/>
          <a:ea typeface="+mn-ea"/>
          <a:cs typeface="+mn-cs"/>
        </a:defRPr>
      </a:lvl1pPr>
      <a:lvl2pPr marL="452427" indent="-182558"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orient="horz" pos="890">
          <p15:clr>
            <a:srgbClr val="A4A3A4"/>
          </p15:clr>
        </p15:guide>
        <p15:guide id="4" orient="horz" pos="837">
          <p15:clr>
            <a:srgbClr val="A4A3A4"/>
          </p15:clr>
        </p15:guide>
        <p15:guide id="5" orient="horz" pos="255">
          <p15:clr>
            <a:srgbClr val="A4A3A4"/>
          </p15:clr>
        </p15:guide>
        <p15:guide id="6" pos="395">
          <p15:clr>
            <a:srgbClr val="A4A3A4"/>
          </p15:clr>
        </p15:guide>
        <p15:guide id="7" pos="7287">
          <p15:clr>
            <a:srgbClr val="A4A3A4"/>
          </p15:clr>
        </p15:guide>
        <p15:guide id="8" orient="horz" pos="3638">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34701" y="1417636"/>
            <a:ext cx="10931825" cy="4351338"/>
          </a:xfrm>
          <a:prstGeom prst="rect">
            <a:avLst/>
          </a:prstGeom>
        </p:spPr>
        <p:txBody>
          <a:bodyPr vert="horz" lIns="0" tIns="45720" rIns="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Title Placeholder 1"/>
          <p:cNvSpPr>
            <a:spLocks noGrp="1"/>
          </p:cNvSpPr>
          <p:nvPr>
            <p:ph type="title"/>
          </p:nvPr>
        </p:nvSpPr>
        <p:spPr>
          <a:xfrm>
            <a:off x="600832" y="404814"/>
            <a:ext cx="10969365" cy="915986"/>
          </a:xfrm>
          <a:prstGeom prst="rect">
            <a:avLst/>
          </a:prstGeom>
        </p:spPr>
        <p:txBody>
          <a:bodyPr vert="horz" lIns="0" tIns="45720" rIns="91440" bIns="45720" rtlCol="0" anchor="t">
            <a:normAutofit/>
          </a:bodyPr>
          <a:lstStyle/>
          <a:p>
            <a:r>
              <a:rPr lang="sv-SE" dirty="0"/>
              <a:t>Klicka här för att ändra format</a:t>
            </a:r>
            <a:endParaRPr lang="en-US" dirty="0"/>
          </a:p>
        </p:txBody>
      </p:sp>
      <p:pic>
        <p:nvPicPr>
          <p:cNvPr id="11" name="Bildobjekt 10"/>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9480113" y="6056976"/>
            <a:ext cx="2088000" cy="509179"/>
          </a:xfrm>
          <a:prstGeom prst="rect">
            <a:avLst/>
          </a:prstGeom>
        </p:spPr>
      </p:pic>
      <p:sp>
        <p:nvSpPr>
          <p:cNvPr id="12" name="Platshållare för bildnummer 5"/>
          <p:cNvSpPr>
            <a:spLocks noGrp="1"/>
          </p:cNvSpPr>
          <p:nvPr>
            <p:ph type="sldNum" sz="quarter" idx="4"/>
          </p:nvPr>
        </p:nvSpPr>
        <p:spPr>
          <a:xfrm>
            <a:off x="658814" y="6282317"/>
            <a:ext cx="313252" cy="144000"/>
          </a:xfrm>
          <a:prstGeom prst="rect">
            <a:avLst/>
          </a:prstGeom>
        </p:spPr>
        <p:txBody>
          <a:bodyPr vert="horz" lIns="0" tIns="45720" rIns="91440" bIns="45720" rtlCol="0" anchor="ctr"/>
          <a:lstStyle>
            <a:lvl1pPr algn="l">
              <a:defRPr sz="1000">
                <a:solidFill>
                  <a:schemeClr val="tx1"/>
                </a:solidFill>
              </a:defRPr>
            </a:lvl1pPr>
          </a:lstStyle>
          <a:p>
            <a:fld id="{37D9A64F-750D-4E7D-A276-9A7D3F74441C}" type="slidenum">
              <a:rPr lang="sv-SE" smtClean="0"/>
              <a:pPr/>
              <a:t>‹#›</a:t>
            </a:fld>
            <a:endParaRPr lang="sv-SE" dirty="0"/>
          </a:p>
        </p:txBody>
      </p:sp>
    </p:spTree>
    <p:extLst>
      <p:ext uri="{BB962C8B-B14F-4D97-AF65-F5344CB8AC3E}">
        <p14:creationId xmlns:p14="http://schemas.microsoft.com/office/powerpoint/2010/main" val="407753788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hdr="0" ftr="0" dt="0"/>
  <p:txStyles>
    <p:titleStyle>
      <a:lvl1pPr algn="l" defTabSz="914377"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Tx/>
        <a:buBlip>
          <a:blip r:embed="rId16"/>
        </a:buBlip>
        <a:defRPr sz="1600" kern="1200">
          <a:solidFill>
            <a:schemeClr val="tx1"/>
          </a:solidFill>
          <a:latin typeface="+mn-lt"/>
          <a:ea typeface="+mn-ea"/>
          <a:cs typeface="+mn-cs"/>
        </a:defRPr>
      </a:lvl1pPr>
      <a:lvl2pPr marL="452427" indent="-182558"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orient="horz" pos="890">
          <p15:clr>
            <a:srgbClr val="A4A3A4"/>
          </p15:clr>
        </p15:guide>
        <p15:guide id="4" orient="horz" pos="837">
          <p15:clr>
            <a:srgbClr val="A4A3A4"/>
          </p15:clr>
        </p15:guide>
        <p15:guide id="5" orient="horz" pos="255">
          <p15:clr>
            <a:srgbClr val="A4A3A4"/>
          </p15:clr>
        </p15:guide>
        <p15:guide id="6" pos="395">
          <p15:clr>
            <a:srgbClr val="A4A3A4"/>
          </p15:clr>
        </p15:guide>
        <p15:guide id="7" pos="7287">
          <p15:clr>
            <a:srgbClr val="A4A3A4"/>
          </p15:clr>
        </p15:guide>
        <p15:guide id="8" orient="horz" pos="3638">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hyperlink" Target="http://www.kollpalakemedel.s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ww.kollpalakemedel.s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34.xml"/><Relationship Id="rId5" Type="http://schemas.openxmlformats.org/officeDocument/2006/relationships/image" Target="../media/image47.jp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34.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kollpalakemedel.se/"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3" descr="heart_logg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369" y="522584"/>
            <a:ext cx="4498031" cy="494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http://pro.ekvist.se/images/master/pro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5014" y="6074134"/>
            <a:ext cx="1176005" cy="37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5"/>
          <p:cNvSpPr>
            <a:spLocks noChangeAspect="1"/>
          </p:cNvSpPr>
          <p:nvPr/>
        </p:nvSpPr>
        <p:spPr bwMode="auto">
          <a:xfrm flipH="1">
            <a:off x="4976172" y="1305979"/>
            <a:ext cx="7055406" cy="3068413"/>
          </a:xfrm>
          <a:custGeom>
            <a:avLst/>
            <a:gdLst>
              <a:gd name="T0" fmla="*/ 723 w 753"/>
              <a:gd name="T1" fmla="*/ 224 h 558"/>
              <a:gd name="T2" fmla="*/ 723 w 753"/>
              <a:gd name="T3" fmla="*/ 333 h 558"/>
              <a:gd name="T4" fmla="*/ 499 w 753"/>
              <a:gd name="T5" fmla="*/ 558 h 558"/>
              <a:gd name="T6" fmla="*/ 499 w 753"/>
              <a:gd name="T7" fmla="*/ 433 h 558"/>
              <a:gd name="T8" fmla="*/ 155 w 753"/>
              <a:gd name="T9" fmla="*/ 433 h 558"/>
              <a:gd name="T10" fmla="*/ 0 w 753"/>
              <a:gd name="T11" fmla="*/ 279 h 558"/>
              <a:gd name="T12" fmla="*/ 155 w 753"/>
              <a:gd name="T13" fmla="*/ 124 h 558"/>
              <a:gd name="T14" fmla="*/ 499 w 753"/>
              <a:gd name="T15" fmla="*/ 124 h 558"/>
              <a:gd name="T16" fmla="*/ 499 w 753"/>
              <a:gd name="T17" fmla="*/ 0 h 558"/>
              <a:gd name="T18" fmla="*/ 723 w 753"/>
              <a:gd name="T19" fmla="*/ 224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3" h="558">
                <a:moveTo>
                  <a:pt x="723" y="224"/>
                </a:moveTo>
                <a:cubicBezTo>
                  <a:pt x="753" y="254"/>
                  <a:pt x="753" y="303"/>
                  <a:pt x="723" y="333"/>
                </a:cubicBezTo>
                <a:cubicBezTo>
                  <a:pt x="499" y="558"/>
                  <a:pt x="499" y="558"/>
                  <a:pt x="499" y="558"/>
                </a:cubicBezTo>
                <a:cubicBezTo>
                  <a:pt x="499" y="433"/>
                  <a:pt x="499" y="433"/>
                  <a:pt x="499" y="433"/>
                </a:cubicBezTo>
                <a:cubicBezTo>
                  <a:pt x="155" y="433"/>
                  <a:pt x="155" y="433"/>
                  <a:pt x="155" y="433"/>
                </a:cubicBezTo>
                <a:cubicBezTo>
                  <a:pt x="69" y="433"/>
                  <a:pt x="0" y="364"/>
                  <a:pt x="0" y="279"/>
                </a:cubicBezTo>
                <a:cubicBezTo>
                  <a:pt x="0" y="193"/>
                  <a:pt x="69" y="124"/>
                  <a:pt x="155" y="124"/>
                </a:cubicBezTo>
                <a:cubicBezTo>
                  <a:pt x="499" y="124"/>
                  <a:pt x="499" y="124"/>
                  <a:pt x="499" y="124"/>
                </a:cubicBezTo>
                <a:cubicBezTo>
                  <a:pt x="499" y="0"/>
                  <a:pt x="499" y="0"/>
                  <a:pt x="499" y="0"/>
                </a:cubicBezTo>
                <a:lnTo>
                  <a:pt x="723" y="224"/>
                </a:lnTo>
                <a:close/>
              </a:path>
            </a:pathLst>
          </a:custGeom>
          <a:solidFill>
            <a:schemeClr val="accent5"/>
          </a:solidFill>
          <a:ln>
            <a:noFill/>
          </a:ln>
        </p:spPr>
        <p:txBody>
          <a:bodyPr vert="horz" wrap="square" lIns="180000" tIns="45720" rIns="43200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FFFFFF"/>
                </a:solidFill>
                <a:effectLst/>
                <a:uLnTx/>
                <a:uFillTx/>
                <a:latin typeface="Arial" panose="020B0604020202020204"/>
                <a:ea typeface="+mn-ea"/>
                <a:cs typeface="+mn-cs"/>
              </a:rPr>
              <a:t>    Ett samarbete mellan PRO, SPF, SKPF och  Apoteket AB för en förbättrad läkemedelsanvändning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FFFFFF"/>
                </a:solidFill>
                <a:effectLst/>
                <a:uLnTx/>
                <a:uFillTx/>
                <a:latin typeface="Arial" panose="020B0604020202020204"/>
                <a:ea typeface="+mn-ea"/>
                <a:cs typeface="+mn-cs"/>
              </a:rPr>
              <a:t>hos äldre</a:t>
            </a:r>
          </a:p>
        </p:txBody>
      </p:sp>
      <p:pic>
        <p:nvPicPr>
          <p:cNvPr id="2050" name="Picture 2" descr="http://www.spfseniorerna.se/images/spf-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2402" y="6074134"/>
            <a:ext cx="1721473" cy="4713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KPF logo">
            <a:extLst>
              <a:ext uri="{FF2B5EF4-FFF2-40B4-BE49-F238E27FC236}">
                <a16:creationId xmlns:a16="http://schemas.microsoft.com/office/drawing/2014/main" id="{69F865A9-6884-4CBF-962B-476A76B98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7516" y="6074134"/>
            <a:ext cx="1325218" cy="58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23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DF806D55-A54E-41AE-A8C5-165B9FDBF765}"/>
              </a:ext>
            </a:extLst>
          </p:cNvPr>
          <p:cNvSpPr>
            <a:spLocks noGrp="1"/>
          </p:cNvSpPr>
          <p:nvPr>
            <p:ph type="title"/>
          </p:nvPr>
        </p:nvSpPr>
        <p:spPr>
          <a:xfrm>
            <a:off x="572493" y="238539"/>
            <a:ext cx="11018520" cy="944085"/>
          </a:xfrm>
        </p:spPr>
        <p:txBody>
          <a:bodyPr anchor="b">
            <a:normAutofit/>
          </a:bodyPr>
          <a:lstStyle/>
          <a:p>
            <a:r>
              <a:rPr lang="sv-SE" b="1" dirty="0"/>
              <a:t>Biverkningar vanlig orsak till att äldre söker vård</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39DA086F-AFF2-4D69-BACB-0D709B690CB2}"/>
              </a:ext>
            </a:extLst>
          </p:cNvPr>
          <p:cNvSpPr>
            <a:spLocks noGrp="1"/>
          </p:cNvSpPr>
          <p:nvPr>
            <p:ph idx="1"/>
          </p:nvPr>
        </p:nvSpPr>
        <p:spPr>
          <a:xfrm>
            <a:off x="474956" y="2093976"/>
            <a:ext cx="7103166" cy="3253038"/>
          </a:xfrm>
        </p:spPr>
        <p:txBody>
          <a:bodyPr anchor="t">
            <a:normAutofit/>
          </a:bodyPr>
          <a:lstStyle/>
          <a:p>
            <a:r>
              <a:rPr lang="sv-SE" sz="2400" dirty="0"/>
              <a:t>Studier visar att upp till 10-30 % av akuta inläggningar av äldre på sjukhus helt eller delvis beror på läkemedelsbiverkningar.</a:t>
            </a:r>
          </a:p>
          <a:p>
            <a:r>
              <a:rPr lang="sv-SE" sz="2400" dirty="0"/>
              <a:t>Upp till hälften av dem bedöms möjliga att undvika.</a:t>
            </a:r>
          </a:p>
          <a:p>
            <a:r>
              <a:rPr lang="sv-SE" sz="2400" dirty="0"/>
              <a:t>I gruppen över 80 år bedöms upp till 30-40 % av inläggningarna på geriatrisk klinik vara läkemedelsrelaterade.</a:t>
            </a:r>
          </a:p>
          <a:p>
            <a:pPr marL="0" indent="0">
              <a:buNone/>
            </a:pPr>
            <a:endParaRPr lang="sv-SE" sz="1700" dirty="0"/>
          </a:p>
          <a:p>
            <a:endParaRPr lang="sv-SE" sz="1700" dirty="0"/>
          </a:p>
        </p:txBody>
      </p:sp>
      <p:pic>
        <p:nvPicPr>
          <p:cNvPr id="6" name="Picture 4" descr="Närbild av oöppnad pillerkarta">
            <a:extLst>
              <a:ext uri="{FF2B5EF4-FFF2-40B4-BE49-F238E27FC236}">
                <a16:creationId xmlns:a16="http://schemas.microsoft.com/office/drawing/2014/main" id="{D7BB0E64-1FC7-9BF4-9786-93F3AA4B40A3}"/>
              </a:ext>
            </a:extLst>
          </p:cNvPr>
          <p:cNvPicPr>
            <a:picLocks noChangeAspect="1"/>
          </p:cNvPicPr>
          <p:nvPr/>
        </p:nvPicPr>
        <p:blipFill rotWithShape="1">
          <a:blip r:embed="rId3"/>
          <a:srcRect l="22185" r="14560" b="-1"/>
          <a:stretch/>
        </p:blipFill>
        <p:spPr>
          <a:xfrm>
            <a:off x="7675658" y="2093976"/>
            <a:ext cx="3941064" cy="4096512"/>
          </a:xfrm>
          <a:prstGeom prst="rect">
            <a:avLst/>
          </a:prstGeom>
        </p:spPr>
      </p:pic>
      <p:sp>
        <p:nvSpPr>
          <p:cNvPr id="5" name="Platshållare för bildnummer 4">
            <a:extLst>
              <a:ext uri="{FF2B5EF4-FFF2-40B4-BE49-F238E27FC236}">
                <a16:creationId xmlns:a16="http://schemas.microsoft.com/office/drawing/2014/main" id="{639694C0-0951-4EB5-A65F-95E3A6CE33F3}"/>
              </a:ext>
            </a:extLst>
          </p:cNvPr>
          <p:cNvSpPr>
            <a:spLocks noGrp="1"/>
          </p:cNvSpPr>
          <p:nvPr>
            <p:ph type="sldNum" sz="quarter" idx="12"/>
          </p:nvPr>
        </p:nvSpPr>
        <p:spPr/>
        <p:txBody>
          <a:bodyPr/>
          <a:lstStyle/>
          <a:p>
            <a:fld id="{B8875C9C-CC9B-4354-BB6E-A00B2F916EB0}" type="slidenum">
              <a:rPr lang="sv-SE" smtClean="0"/>
              <a:t>10</a:t>
            </a:fld>
            <a:endParaRPr lang="sv-SE"/>
          </a:p>
        </p:txBody>
      </p:sp>
    </p:spTree>
    <p:extLst>
      <p:ext uri="{BB962C8B-B14F-4D97-AF65-F5344CB8AC3E}">
        <p14:creationId xmlns:p14="http://schemas.microsoft.com/office/powerpoint/2010/main" val="3114921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Rectangle 2"/>
          <p:cNvSpPr>
            <a:spLocks noGrp="1"/>
          </p:cNvSpPr>
          <p:nvPr>
            <p:ph type="title"/>
          </p:nvPr>
        </p:nvSpPr>
        <p:spPr>
          <a:xfrm>
            <a:off x="572493" y="238539"/>
            <a:ext cx="11018520" cy="975709"/>
          </a:xfrm>
        </p:spPr>
        <p:txBody>
          <a:bodyPr anchor="b">
            <a:normAutofit/>
          </a:bodyPr>
          <a:lstStyle/>
          <a:p>
            <a:r>
              <a:rPr lang="sv-SE" altLang="sv-SE" sz="3600" b="1" dirty="0"/>
              <a:t>Varför är läkemedelsrelaterade problem vanligt bland äldre?</a:t>
            </a:r>
          </a:p>
        </p:txBody>
      </p:sp>
      <p:sp>
        <p:nvSpPr>
          <p:cNvPr id="1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5" name="Rectangle 3"/>
          <p:cNvSpPr>
            <a:spLocks noGrp="1"/>
          </p:cNvSpPr>
          <p:nvPr>
            <p:ph type="body" idx="1"/>
          </p:nvPr>
        </p:nvSpPr>
        <p:spPr>
          <a:xfrm>
            <a:off x="572493" y="2071316"/>
            <a:ext cx="6713552" cy="4119172"/>
          </a:xfrm>
        </p:spPr>
        <p:txBody>
          <a:bodyPr anchor="t">
            <a:normAutofit fontScale="92500" lnSpcReduction="10000"/>
          </a:bodyPr>
          <a:lstStyle/>
          <a:p>
            <a:pPr eaLnBrk="1" hangingPunct="1"/>
            <a:r>
              <a:rPr lang="sv-SE" altLang="sv-SE" sz="2400" dirty="0"/>
              <a:t>Åldersrelaterade kroppsliga förändringar</a:t>
            </a:r>
          </a:p>
          <a:p>
            <a:pPr eaLnBrk="1" hangingPunct="1"/>
            <a:r>
              <a:rPr lang="sv-SE" altLang="sv-SE" sz="2400" dirty="0"/>
              <a:t>Flera olika sjukdomar – behandlingen mer komplicerad</a:t>
            </a:r>
          </a:p>
          <a:p>
            <a:pPr lvl="1"/>
            <a:r>
              <a:rPr lang="sv-SE" altLang="sv-SE" dirty="0"/>
              <a:t>I många studier utesluts multisjuka äldre</a:t>
            </a:r>
          </a:p>
          <a:p>
            <a:pPr eaLnBrk="1" hangingPunct="1"/>
            <a:r>
              <a:rPr lang="sv-SE" altLang="sv-SE" sz="2400" dirty="0"/>
              <a:t>Användning av många läkemedel – </a:t>
            </a:r>
            <a:r>
              <a:rPr lang="sv-SE" altLang="sv-SE" sz="2400" dirty="0" err="1"/>
              <a:t>polyfarmaci</a:t>
            </a:r>
            <a:endParaRPr lang="sv-SE" altLang="sv-SE" sz="2400" dirty="0"/>
          </a:p>
          <a:p>
            <a:pPr lvl="1"/>
            <a:r>
              <a:rPr lang="sv-SE" altLang="sv-SE" dirty="0"/>
              <a:t>Ger risk för interaktioner</a:t>
            </a:r>
          </a:p>
          <a:p>
            <a:pPr lvl="2"/>
            <a:r>
              <a:rPr lang="sv-SE" altLang="sv-SE" sz="2400" dirty="0"/>
              <a:t>Kan förstärka eller försvaga effekterna av varandra</a:t>
            </a:r>
          </a:p>
          <a:p>
            <a:pPr lvl="1"/>
            <a:r>
              <a:rPr lang="sv-SE" altLang="sv-SE" dirty="0"/>
              <a:t>Risk för nedsatt följsamhet</a:t>
            </a:r>
          </a:p>
          <a:p>
            <a:pPr eaLnBrk="1" hangingPunct="1"/>
            <a:r>
              <a:rPr lang="sv-SE" altLang="sv-SE" sz="2400" dirty="0"/>
              <a:t>Bristfällig uppföljning av nyinsatta läkemedel eller dosändringar</a:t>
            </a:r>
          </a:p>
          <a:p>
            <a:pPr eaLnBrk="1" hangingPunct="1"/>
            <a:r>
              <a:rPr lang="sv-SE" altLang="sv-SE" sz="2400" dirty="0"/>
              <a:t>Bristfällig eller ej uppfattad information till patienten</a:t>
            </a:r>
          </a:p>
        </p:txBody>
      </p:sp>
      <p:pic>
        <p:nvPicPr>
          <p:cNvPr id="8197" name="Picture 8196" descr="Utvalda piller och surfplattor">
            <a:extLst>
              <a:ext uri="{FF2B5EF4-FFF2-40B4-BE49-F238E27FC236}">
                <a16:creationId xmlns:a16="http://schemas.microsoft.com/office/drawing/2014/main" id="{2EF79290-D344-F32C-FBF1-EBAD5E9FBE36}"/>
              </a:ext>
            </a:extLst>
          </p:cNvPr>
          <p:cNvPicPr>
            <a:picLocks noChangeAspect="1"/>
          </p:cNvPicPr>
          <p:nvPr/>
        </p:nvPicPr>
        <p:blipFill rotWithShape="1">
          <a:blip r:embed="rId3"/>
          <a:srcRect l="21141" r="14643" b="2"/>
          <a:stretch/>
        </p:blipFill>
        <p:spPr>
          <a:xfrm>
            <a:off x="7675658" y="2093976"/>
            <a:ext cx="3941064" cy="4096512"/>
          </a:xfrm>
          <a:prstGeom prst="rect">
            <a:avLst/>
          </a:prstGeom>
        </p:spPr>
      </p:pic>
      <p:sp>
        <p:nvSpPr>
          <p:cNvPr id="3" name="Platshållare för bildnummer 2">
            <a:extLst>
              <a:ext uri="{FF2B5EF4-FFF2-40B4-BE49-F238E27FC236}">
                <a16:creationId xmlns:a16="http://schemas.microsoft.com/office/drawing/2014/main" id="{F7C0765F-376A-410F-BC84-3D7BFC83B800}"/>
              </a:ext>
            </a:extLst>
          </p:cNvPr>
          <p:cNvSpPr>
            <a:spLocks noGrp="1"/>
          </p:cNvSpPr>
          <p:nvPr>
            <p:ph type="sldNum" sz="quarter" idx="12"/>
          </p:nvPr>
        </p:nvSpPr>
        <p:spPr/>
        <p:txBody>
          <a:bodyPr/>
          <a:lstStyle/>
          <a:p>
            <a:fld id="{B8875C9C-CC9B-4354-BB6E-A00B2F916EB0}" type="slidenum">
              <a:rPr lang="sv-SE" smtClean="0"/>
              <a:t>11</a:t>
            </a:fld>
            <a:endParaRPr lang="sv-SE"/>
          </a:p>
        </p:txBody>
      </p:sp>
    </p:spTree>
    <p:extLst>
      <p:ext uri="{BB962C8B-B14F-4D97-AF65-F5344CB8AC3E}">
        <p14:creationId xmlns:p14="http://schemas.microsoft.com/office/powerpoint/2010/main" val="1932039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CE45A688-72F2-44E1-A83B-FB422E0F6FD9}"/>
              </a:ext>
            </a:extLst>
          </p:cNvPr>
          <p:cNvSpPr>
            <a:spLocks noGrp="1"/>
          </p:cNvSpPr>
          <p:nvPr>
            <p:ph type="title"/>
          </p:nvPr>
        </p:nvSpPr>
        <p:spPr>
          <a:xfrm>
            <a:off x="841248" y="548640"/>
            <a:ext cx="3600860" cy="5431536"/>
          </a:xfrm>
        </p:spPr>
        <p:txBody>
          <a:bodyPr>
            <a:normAutofit/>
          </a:bodyPr>
          <a:lstStyle/>
          <a:p>
            <a:r>
              <a:rPr lang="sv-SE" sz="3600" b="1" dirty="0"/>
              <a:t>Underanvändning av läkemedel</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56804780-6B9F-4D1E-B393-AE986E503212}"/>
              </a:ext>
            </a:extLst>
          </p:cNvPr>
          <p:cNvSpPr>
            <a:spLocks noGrp="1"/>
          </p:cNvSpPr>
          <p:nvPr>
            <p:ph idx="1"/>
          </p:nvPr>
        </p:nvSpPr>
        <p:spPr>
          <a:xfrm>
            <a:off x="5126418" y="552091"/>
            <a:ext cx="6224335" cy="5431536"/>
          </a:xfrm>
        </p:spPr>
        <p:txBody>
          <a:bodyPr anchor="ctr">
            <a:normAutofit/>
          </a:bodyPr>
          <a:lstStyle/>
          <a:p>
            <a:r>
              <a:rPr lang="sv-SE" dirty="0"/>
              <a:t>Lokal östrogenbehandling av kvinnor</a:t>
            </a:r>
          </a:p>
          <a:p>
            <a:r>
              <a:rPr lang="sv-SE" dirty="0"/>
              <a:t>Osteoporos</a:t>
            </a:r>
          </a:p>
          <a:p>
            <a:r>
              <a:rPr lang="sv-SE" dirty="0"/>
              <a:t>Förmaksflimmer</a:t>
            </a:r>
          </a:p>
          <a:p>
            <a:r>
              <a:rPr lang="sv-SE" dirty="0"/>
              <a:t>Hjärtsvikt</a:t>
            </a:r>
          </a:p>
          <a:p>
            <a:r>
              <a:rPr lang="sv-SE" dirty="0"/>
              <a:t>…med flera</a:t>
            </a:r>
          </a:p>
          <a:p>
            <a:r>
              <a:rPr lang="sv-SE" dirty="0"/>
              <a:t>.</a:t>
            </a:r>
          </a:p>
          <a:p>
            <a:r>
              <a:rPr lang="sv-SE" dirty="0"/>
              <a:t>.</a:t>
            </a:r>
          </a:p>
          <a:p>
            <a:r>
              <a:rPr lang="sv-SE" dirty="0"/>
              <a:t>Bristande tillit</a:t>
            </a:r>
          </a:p>
        </p:txBody>
      </p:sp>
      <p:sp>
        <p:nvSpPr>
          <p:cNvPr id="5" name="Platshållare för bildnummer 4">
            <a:extLst>
              <a:ext uri="{FF2B5EF4-FFF2-40B4-BE49-F238E27FC236}">
                <a16:creationId xmlns:a16="http://schemas.microsoft.com/office/drawing/2014/main" id="{19F6175F-2DB2-49F9-B54F-3B276E25D9DF}"/>
              </a:ext>
            </a:extLst>
          </p:cNvPr>
          <p:cNvSpPr>
            <a:spLocks noGrp="1"/>
          </p:cNvSpPr>
          <p:nvPr>
            <p:ph type="sldNum" sz="quarter" idx="12"/>
          </p:nvPr>
        </p:nvSpPr>
        <p:spPr/>
        <p:txBody>
          <a:bodyPr/>
          <a:lstStyle/>
          <a:p>
            <a:fld id="{B8875C9C-CC9B-4354-BB6E-A00B2F916EB0}" type="slidenum">
              <a:rPr lang="sv-SE" smtClean="0"/>
              <a:t>12</a:t>
            </a:fld>
            <a:endParaRPr lang="sv-SE"/>
          </a:p>
        </p:txBody>
      </p:sp>
    </p:spTree>
    <p:extLst>
      <p:ext uri="{BB962C8B-B14F-4D97-AF65-F5344CB8AC3E}">
        <p14:creationId xmlns:p14="http://schemas.microsoft.com/office/powerpoint/2010/main" val="2560748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11FCEB9C-2B5C-4504-83CA-8082D6DE2745}"/>
              </a:ext>
            </a:extLst>
          </p:cNvPr>
          <p:cNvSpPr>
            <a:spLocks noGrp="1"/>
          </p:cNvSpPr>
          <p:nvPr>
            <p:ph type="title"/>
          </p:nvPr>
        </p:nvSpPr>
        <p:spPr>
          <a:xfrm>
            <a:off x="4654296" y="329184"/>
            <a:ext cx="6894576" cy="1783080"/>
          </a:xfrm>
        </p:spPr>
        <p:txBody>
          <a:bodyPr vert="horz" lIns="91440" tIns="45720" rIns="91440" bIns="45720" rtlCol="0" anchor="b">
            <a:normAutofit/>
          </a:bodyPr>
          <a:lstStyle/>
          <a:p>
            <a:pPr>
              <a:lnSpc>
                <a:spcPct val="90000"/>
              </a:lnSpc>
              <a:spcBef>
                <a:spcPct val="0"/>
              </a:spcBef>
            </a:pPr>
            <a:r>
              <a:rPr lang="en-US" sz="5400" b="1" kern="1200">
                <a:solidFill>
                  <a:schemeClr val="tx1"/>
                </a:solidFill>
                <a:latin typeface="+mj-lt"/>
                <a:ea typeface="+mj-ea"/>
                <a:cs typeface="+mj-cs"/>
              </a:rPr>
              <a:t>Äldre ingen homogen grupp</a:t>
            </a:r>
          </a:p>
        </p:txBody>
      </p:sp>
      <p:pic>
        <p:nvPicPr>
          <p:cNvPr id="17" name="Bildobjekt 16" descr="En bild som visar person, utomhus, stol, säte&#10;&#10;Automatiskt genererad beskrivning">
            <a:extLst>
              <a:ext uri="{FF2B5EF4-FFF2-40B4-BE49-F238E27FC236}">
                <a16:creationId xmlns:a16="http://schemas.microsoft.com/office/drawing/2014/main" id="{472E4C96-4117-42BA-82D6-EDFE2EDEF23A}"/>
              </a:ext>
            </a:extLst>
          </p:cNvPr>
          <p:cNvPicPr>
            <a:picLocks noChangeAspect="1"/>
          </p:cNvPicPr>
          <p:nvPr/>
        </p:nvPicPr>
        <p:blipFill rotWithShape="1">
          <a:blip r:embed="rId3">
            <a:extLst>
              <a:ext uri="{28A0092B-C50C-407E-A947-70E740481C1C}">
                <a14:useLocalDpi xmlns:a14="http://schemas.microsoft.com/office/drawing/2010/main" val="0"/>
              </a:ext>
            </a:extLst>
          </a:blip>
          <a:srcRect l="17838" r="17838"/>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41"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Bildobjekt 18" descr="En bild som visar person, utomhus, friidrott, spelare&#10;&#10;Automatiskt genererad beskrivning">
            <a:extLst>
              <a:ext uri="{FF2B5EF4-FFF2-40B4-BE49-F238E27FC236}">
                <a16:creationId xmlns:a16="http://schemas.microsoft.com/office/drawing/2014/main" id="{2E5BBFA4-31DE-4887-97B2-DF3C56EFB307}"/>
              </a:ext>
            </a:extLst>
          </p:cNvPr>
          <p:cNvPicPr>
            <a:picLocks noChangeAspect="1"/>
          </p:cNvPicPr>
          <p:nvPr/>
        </p:nvPicPr>
        <p:blipFill rotWithShape="1">
          <a:blip r:embed="rId4">
            <a:extLst>
              <a:ext uri="{28A0092B-C50C-407E-A947-70E740481C1C}">
                <a14:useLocalDpi xmlns:a14="http://schemas.microsoft.com/office/drawing/2010/main" val="0"/>
              </a:ext>
            </a:extLst>
          </a:blip>
          <a:srcRect t="4190" r="3" b="3"/>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4" name="Platshållare för innehåll 3">
            <a:extLst>
              <a:ext uri="{FF2B5EF4-FFF2-40B4-BE49-F238E27FC236}">
                <a16:creationId xmlns:a16="http://schemas.microsoft.com/office/drawing/2014/main" id="{F508D079-85F7-46D6-A983-3C655E05F238}"/>
              </a:ext>
            </a:extLst>
          </p:cNvPr>
          <p:cNvSpPr>
            <a:spLocks noGrp="1"/>
          </p:cNvSpPr>
          <p:nvPr>
            <p:ph sz="quarter" idx="13"/>
          </p:nvPr>
        </p:nvSpPr>
        <p:spPr>
          <a:xfrm>
            <a:off x="4654296" y="2706624"/>
            <a:ext cx="6894576" cy="3483864"/>
          </a:xfrm>
        </p:spPr>
        <p:txBody>
          <a:bodyPr vert="horz" lIns="91440" tIns="45720" rIns="91440" bIns="45720" rtlCol="0">
            <a:normAutofit/>
          </a:bodyPr>
          <a:lstStyle/>
          <a:p>
            <a:pPr marL="457200" indent="-228600">
              <a:buFont typeface="Arial" panose="020B0604020202020204" pitchFamily="34" charset="0"/>
              <a:buChar char="•"/>
            </a:pPr>
            <a:r>
              <a:rPr lang="en-US" sz="2200"/>
              <a:t>Ju äldre vi blir desto mer olika blir vi </a:t>
            </a:r>
          </a:p>
          <a:p>
            <a:pPr marL="457200" indent="-228600">
              <a:buFont typeface="Arial" panose="020B0604020202020204" pitchFamily="34" charset="0"/>
              <a:buChar char="•"/>
            </a:pPr>
            <a:r>
              <a:rPr lang="en-US" sz="2200"/>
              <a:t>Åldersrelaterade kroppsliga förändringar varierar mycket liksom vilka  sjukdomar vi drabbas av</a:t>
            </a:r>
          </a:p>
          <a:p>
            <a:pPr marL="457200" indent="-228600">
              <a:buFont typeface="Arial" panose="020B0604020202020204" pitchFamily="34" charset="0"/>
              <a:buChar char="•"/>
            </a:pPr>
            <a:r>
              <a:rPr lang="en-US" sz="2200"/>
              <a:t>Åldrandet ger reducerad </a:t>
            </a:r>
            <a:r>
              <a:rPr lang="en-US" sz="2200" i="1"/>
              <a:t>reservkapacitet</a:t>
            </a:r>
            <a:r>
              <a:rPr lang="en-US" sz="2200"/>
              <a:t>, sviktande organfunktion och försämrade reglermekanismer</a:t>
            </a:r>
          </a:p>
          <a:p>
            <a:pPr indent="-228600">
              <a:buFont typeface="Arial" panose="020B0604020202020204" pitchFamily="34" charset="0"/>
              <a:buChar char="•"/>
            </a:pPr>
            <a:endParaRPr lang="en-US" sz="2200"/>
          </a:p>
          <a:p>
            <a:pPr indent="-228600">
              <a:buFont typeface="Arial" panose="020B0604020202020204" pitchFamily="34" charset="0"/>
              <a:buChar char="•"/>
            </a:pPr>
            <a:endParaRPr lang="en-US" sz="2200"/>
          </a:p>
        </p:txBody>
      </p:sp>
      <p:sp>
        <p:nvSpPr>
          <p:cNvPr id="20" name="Platshållare för bildnummer 19">
            <a:extLst>
              <a:ext uri="{FF2B5EF4-FFF2-40B4-BE49-F238E27FC236}">
                <a16:creationId xmlns:a16="http://schemas.microsoft.com/office/drawing/2014/main" id="{76631352-3C56-4E7D-ACB2-BD45974D743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32063FA-F158-B145-A53C-EFD7E6C84CF7}" type="slidenum">
              <a:rPr lang="en-US" smtClean="0">
                <a:solidFill>
                  <a:schemeClr val="tx1">
                    <a:tint val="75000"/>
                  </a:schemeClr>
                </a:solidFill>
              </a:rPr>
              <a:pPr>
                <a:spcAft>
                  <a:spcPts val="600"/>
                </a:spcAft>
              </a:pPr>
              <a:t>13</a:t>
            </a:fld>
            <a:endParaRPr lang="en-US">
              <a:solidFill>
                <a:schemeClr val="tx1">
                  <a:tint val="75000"/>
                </a:schemeClr>
              </a:solidFill>
            </a:endParaRPr>
          </a:p>
        </p:txBody>
      </p:sp>
    </p:spTree>
    <p:extLst>
      <p:ext uri="{BB962C8B-B14F-4D97-AF65-F5344CB8AC3E}">
        <p14:creationId xmlns:p14="http://schemas.microsoft.com/office/powerpoint/2010/main" val="158066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9AC91E0-D8A1-4C77-A4BB-CB0005CA9285}"/>
              </a:ext>
            </a:extLst>
          </p:cNvPr>
          <p:cNvSpPr>
            <a:spLocks noGrp="1"/>
          </p:cNvSpPr>
          <p:nvPr>
            <p:ph type="title"/>
          </p:nvPr>
        </p:nvSpPr>
        <p:spPr>
          <a:xfrm>
            <a:off x="838200" y="365125"/>
            <a:ext cx="10515600" cy="1325563"/>
          </a:xfrm>
        </p:spPr>
        <p:txBody>
          <a:bodyPr>
            <a:normAutofit/>
          </a:bodyPr>
          <a:lstStyle/>
          <a:p>
            <a:r>
              <a:rPr lang="sv-SE" sz="4200" b="1" dirty="0"/>
              <a:t>Åldersrelaterade kroppsliga förändringar ger ökad känslighet för läkemedel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9C20EEF2-F3DB-4566-B5B1-77507E071D13}"/>
              </a:ext>
            </a:extLst>
          </p:cNvPr>
          <p:cNvSpPr>
            <a:spLocks noGrp="1"/>
          </p:cNvSpPr>
          <p:nvPr>
            <p:ph idx="1"/>
          </p:nvPr>
        </p:nvSpPr>
        <p:spPr>
          <a:xfrm>
            <a:off x="838200" y="2074100"/>
            <a:ext cx="10515600" cy="4107244"/>
          </a:xfrm>
        </p:spPr>
        <p:txBody>
          <a:bodyPr>
            <a:normAutofit/>
          </a:bodyPr>
          <a:lstStyle/>
          <a:p>
            <a:r>
              <a:rPr lang="sv-SE" dirty="0"/>
              <a:t>Minskad kapacitet i organ </a:t>
            </a:r>
          </a:p>
          <a:p>
            <a:r>
              <a:rPr lang="sv-SE" dirty="0"/>
              <a:t>Mängden kroppsvatten minskar och andelen kroppsfett ökar. Det leder till att vissa läkemedel stannar kvar längre i kroppen. </a:t>
            </a:r>
          </a:p>
          <a:p>
            <a:r>
              <a:rPr lang="sv-SE" dirty="0"/>
              <a:t>Reglerfunktioner sämre – exempelvis för att snabbt styra blodtrycket när man reser sig</a:t>
            </a:r>
          </a:p>
          <a:p>
            <a:r>
              <a:rPr lang="sv-SE" dirty="0"/>
              <a:t>Balansen försämras – ökad fallrisk</a:t>
            </a:r>
          </a:p>
        </p:txBody>
      </p:sp>
      <p:sp>
        <p:nvSpPr>
          <p:cNvPr id="5" name="Platshållare för bildnummer 4">
            <a:extLst>
              <a:ext uri="{FF2B5EF4-FFF2-40B4-BE49-F238E27FC236}">
                <a16:creationId xmlns:a16="http://schemas.microsoft.com/office/drawing/2014/main" id="{B2323E6E-436A-44D3-89CC-868CAEAA9746}"/>
              </a:ext>
            </a:extLst>
          </p:cNvPr>
          <p:cNvSpPr>
            <a:spLocks noGrp="1"/>
          </p:cNvSpPr>
          <p:nvPr>
            <p:ph type="sldNum" sz="quarter" idx="12"/>
          </p:nvPr>
        </p:nvSpPr>
        <p:spPr/>
        <p:txBody>
          <a:bodyPr/>
          <a:lstStyle/>
          <a:p>
            <a:fld id="{B8875C9C-CC9B-4354-BB6E-A00B2F916EB0}" type="slidenum">
              <a:rPr lang="sv-SE" smtClean="0"/>
              <a:t>14</a:t>
            </a:fld>
            <a:endParaRPr lang="sv-SE"/>
          </a:p>
        </p:txBody>
      </p:sp>
    </p:spTree>
    <p:extLst>
      <p:ext uri="{BB962C8B-B14F-4D97-AF65-F5344CB8AC3E}">
        <p14:creationId xmlns:p14="http://schemas.microsoft.com/office/powerpoint/2010/main" val="2327485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11FCEB9C-2B5C-4504-83CA-8082D6DE2745}"/>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spcBef>
                <a:spcPct val="0"/>
              </a:spcBef>
            </a:pPr>
            <a:r>
              <a:rPr lang="sv-SE" sz="4800" b="1" dirty="0"/>
              <a:t>Olika organ åldras successivt</a:t>
            </a:r>
            <a:endParaRPr lang="en-US" sz="4800" b="1"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tshållare för innehåll 3">
            <a:extLst>
              <a:ext uri="{FF2B5EF4-FFF2-40B4-BE49-F238E27FC236}">
                <a16:creationId xmlns:a16="http://schemas.microsoft.com/office/drawing/2014/main" id="{F508D079-85F7-46D6-A983-3C655E05F238}"/>
              </a:ext>
            </a:extLst>
          </p:cNvPr>
          <p:cNvSpPr>
            <a:spLocks noGrp="1"/>
          </p:cNvSpPr>
          <p:nvPr>
            <p:ph sz="quarter" idx="13"/>
          </p:nvPr>
        </p:nvSpPr>
        <p:spPr>
          <a:xfrm>
            <a:off x="838200" y="1929384"/>
            <a:ext cx="10515600" cy="4251960"/>
          </a:xfrm>
        </p:spPr>
        <p:txBody>
          <a:bodyPr vert="horz" lIns="91440" tIns="45720" rIns="91440" bIns="45720" rtlCol="0">
            <a:normAutofit/>
          </a:bodyPr>
          <a:lstStyle/>
          <a:p>
            <a:pPr marL="457200" indent="-457200">
              <a:buFont typeface="Arial" panose="020B0604020202020204" pitchFamily="34" charset="0"/>
              <a:buChar char="•"/>
            </a:pPr>
            <a:r>
              <a:rPr lang="sv-SE" dirty="0"/>
              <a:t>Njuren - funktionen halverad hos flertalet äldre </a:t>
            </a:r>
          </a:p>
          <a:p>
            <a:pPr marL="457200" indent="-457200">
              <a:buFont typeface="Arial" panose="020B0604020202020204" pitchFamily="34" charset="0"/>
              <a:buChar char="•"/>
            </a:pPr>
            <a:r>
              <a:rPr lang="sv-SE" dirty="0"/>
              <a:t>Levern – minskad kapacitet</a:t>
            </a:r>
          </a:p>
          <a:p>
            <a:pPr marL="457200" indent="-457200">
              <a:buFont typeface="Arial" panose="020B0604020202020204" pitchFamily="34" charset="0"/>
              <a:buChar char="•"/>
            </a:pPr>
            <a:r>
              <a:rPr lang="sv-SE" dirty="0"/>
              <a:t>Hjärtat – ökad känslighet</a:t>
            </a:r>
          </a:p>
          <a:p>
            <a:pPr marL="457200" indent="-457200">
              <a:buFont typeface="Arial" panose="020B0604020202020204" pitchFamily="34" charset="0"/>
              <a:buChar char="•"/>
            </a:pPr>
            <a:r>
              <a:rPr lang="sv-SE" dirty="0"/>
              <a:t>Hjärnan – ökad känslighet</a:t>
            </a:r>
          </a:p>
          <a:p>
            <a:pPr marL="457200" indent="-457200">
              <a:buFont typeface="Arial" panose="020B0604020202020204" pitchFamily="34" charset="0"/>
              <a:buChar char="•"/>
            </a:pPr>
            <a:r>
              <a:rPr lang="sv-SE" dirty="0"/>
              <a:t>Mage/tarm – sämre slemhinneskydd</a:t>
            </a:r>
          </a:p>
          <a:p>
            <a:pPr indent="-228600">
              <a:buFont typeface="Arial" panose="020B0604020202020204" pitchFamily="34" charset="0"/>
              <a:buChar char="•"/>
            </a:pPr>
            <a:endParaRPr lang="en-US" sz="2200" dirty="0"/>
          </a:p>
          <a:p>
            <a:pPr indent="-228600">
              <a:buFont typeface="Arial" panose="020B0604020202020204" pitchFamily="34" charset="0"/>
              <a:buChar char="•"/>
            </a:pPr>
            <a:endParaRPr lang="en-US" sz="2200" dirty="0"/>
          </a:p>
        </p:txBody>
      </p:sp>
      <p:pic>
        <p:nvPicPr>
          <p:cNvPr id="5" name="Bildobjekt 4">
            <a:extLst>
              <a:ext uri="{FF2B5EF4-FFF2-40B4-BE49-F238E27FC236}">
                <a16:creationId xmlns:a16="http://schemas.microsoft.com/office/drawing/2014/main" id="{90EBBBFA-0DA3-447C-B6E0-CAB274B01A1C}"/>
              </a:ext>
            </a:extLst>
          </p:cNvPr>
          <p:cNvPicPr>
            <a:picLocks noChangeAspect="1"/>
          </p:cNvPicPr>
          <p:nvPr/>
        </p:nvPicPr>
        <p:blipFill>
          <a:blip r:embed="rId3"/>
          <a:stretch>
            <a:fillRect/>
          </a:stretch>
        </p:blipFill>
        <p:spPr>
          <a:xfrm>
            <a:off x="838200" y="4511972"/>
            <a:ext cx="1481456" cy="1713124"/>
          </a:xfrm>
          <a:prstGeom prst="rect">
            <a:avLst/>
          </a:prstGeom>
        </p:spPr>
      </p:pic>
      <p:pic>
        <p:nvPicPr>
          <p:cNvPr id="6" name="Bildobjekt 5">
            <a:extLst>
              <a:ext uri="{FF2B5EF4-FFF2-40B4-BE49-F238E27FC236}">
                <a16:creationId xmlns:a16="http://schemas.microsoft.com/office/drawing/2014/main" id="{EE1FACBE-6C4F-4C5A-989A-19C8E3291492}"/>
              </a:ext>
            </a:extLst>
          </p:cNvPr>
          <p:cNvPicPr>
            <a:picLocks noChangeAspect="1"/>
          </p:cNvPicPr>
          <p:nvPr/>
        </p:nvPicPr>
        <p:blipFill>
          <a:blip r:embed="rId4"/>
          <a:stretch>
            <a:fillRect/>
          </a:stretch>
        </p:blipFill>
        <p:spPr>
          <a:xfrm>
            <a:off x="2692528" y="4804604"/>
            <a:ext cx="1670449" cy="1420491"/>
          </a:xfrm>
          <a:prstGeom prst="rect">
            <a:avLst/>
          </a:prstGeom>
        </p:spPr>
      </p:pic>
      <p:pic>
        <p:nvPicPr>
          <p:cNvPr id="7" name="Bildobjekt 6">
            <a:extLst>
              <a:ext uri="{FF2B5EF4-FFF2-40B4-BE49-F238E27FC236}">
                <a16:creationId xmlns:a16="http://schemas.microsoft.com/office/drawing/2014/main" id="{74E6CBD2-FC13-44D9-A809-9294CACCC594}"/>
              </a:ext>
            </a:extLst>
          </p:cNvPr>
          <p:cNvPicPr>
            <a:picLocks noChangeAspect="1"/>
          </p:cNvPicPr>
          <p:nvPr/>
        </p:nvPicPr>
        <p:blipFill>
          <a:blip r:embed="rId5"/>
          <a:stretch>
            <a:fillRect/>
          </a:stretch>
        </p:blipFill>
        <p:spPr>
          <a:xfrm>
            <a:off x="6719578" y="4821198"/>
            <a:ext cx="1511939" cy="1359526"/>
          </a:xfrm>
          <a:prstGeom prst="rect">
            <a:avLst/>
          </a:prstGeom>
        </p:spPr>
      </p:pic>
      <p:pic>
        <p:nvPicPr>
          <p:cNvPr id="8" name="Bildobjekt 7">
            <a:extLst>
              <a:ext uri="{FF2B5EF4-FFF2-40B4-BE49-F238E27FC236}">
                <a16:creationId xmlns:a16="http://schemas.microsoft.com/office/drawing/2014/main" id="{209F9BD7-84A0-47BE-A9AA-D0B26C7F8EE5}"/>
              </a:ext>
            </a:extLst>
          </p:cNvPr>
          <p:cNvPicPr>
            <a:picLocks noChangeAspect="1"/>
          </p:cNvPicPr>
          <p:nvPr/>
        </p:nvPicPr>
        <p:blipFill>
          <a:blip r:embed="rId6"/>
          <a:stretch>
            <a:fillRect/>
          </a:stretch>
        </p:blipFill>
        <p:spPr>
          <a:xfrm>
            <a:off x="4837907" y="4865570"/>
            <a:ext cx="1402202" cy="1359526"/>
          </a:xfrm>
          <a:prstGeom prst="rect">
            <a:avLst/>
          </a:prstGeom>
        </p:spPr>
      </p:pic>
      <p:pic>
        <p:nvPicPr>
          <p:cNvPr id="10" name="Bildobjekt 9">
            <a:extLst>
              <a:ext uri="{FF2B5EF4-FFF2-40B4-BE49-F238E27FC236}">
                <a16:creationId xmlns:a16="http://schemas.microsoft.com/office/drawing/2014/main" id="{CB5B2C38-91B2-45B0-86A9-4426BF00AEE7}"/>
              </a:ext>
            </a:extLst>
          </p:cNvPr>
          <p:cNvPicPr>
            <a:picLocks noChangeAspect="1"/>
          </p:cNvPicPr>
          <p:nvPr/>
        </p:nvPicPr>
        <p:blipFill>
          <a:blip r:embed="rId7"/>
          <a:stretch>
            <a:fillRect/>
          </a:stretch>
        </p:blipFill>
        <p:spPr>
          <a:xfrm>
            <a:off x="9048882" y="4688895"/>
            <a:ext cx="1487553" cy="1560711"/>
          </a:xfrm>
          <a:prstGeom prst="rect">
            <a:avLst/>
          </a:prstGeom>
        </p:spPr>
      </p:pic>
      <p:sp>
        <p:nvSpPr>
          <p:cNvPr id="12" name="Platshållare för bildnummer 11">
            <a:extLst>
              <a:ext uri="{FF2B5EF4-FFF2-40B4-BE49-F238E27FC236}">
                <a16:creationId xmlns:a16="http://schemas.microsoft.com/office/drawing/2014/main" id="{CA438F07-7BCD-4D40-B616-D4C1C5098311}"/>
              </a:ext>
            </a:extLst>
          </p:cNvPr>
          <p:cNvSpPr>
            <a:spLocks noGrp="1"/>
          </p:cNvSpPr>
          <p:nvPr>
            <p:ph type="sldNum" sz="quarter" idx="12"/>
          </p:nvPr>
        </p:nvSpPr>
        <p:spPr/>
        <p:txBody>
          <a:bodyPr/>
          <a:lstStyle/>
          <a:p>
            <a:fld id="{332063FA-F158-B145-A53C-EFD7E6C84CF7}" type="slidenum">
              <a:rPr lang="sv-SE" smtClean="0"/>
              <a:pPr/>
              <a:t>15</a:t>
            </a:fld>
            <a:endParaRPr lang="sv-SE"/>
          </a:p>
        </p:txBody>
      </p:sp>
    </p:spTree>
    <p:extLst>
      <p:ext uri="{BB962C8B-B14F-4D97-AF65-F5344CB8AC3E}">
        <p14:creationId xmlns:p14="http://schemas.microsoft.com/office/powerpoint/2010/main" val="406945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F0B8671B-B6C1-4570-9001-D8C5F7E1D7D9}"/>
              </a:ext>
            </a:extLst>
          </p:cNvPr>
          <p:cNvSpPr>
            <a:spLocks noGrp="1"/>
          </p:cNvSpPr>
          <p:nvPr>
            <p:ph type="title"/>
          </p:nvPr>
        </p:nvSpPr>
        <p:spPr>
          <a:xfrm>
            <a:off x="572493" y="238539"/>
            <a:ext cx="11018520" cy="1434415"/>
          </a:xfrm>
        </p:spPr>
        <p:txBody>
          <a:bodyPr anchor="b">
            <a:normAutofit/>
          </a:bodyPr>
          <a:lstStyle/>
          <a:p>
            <a:r>
              <a:rPr lang="sv-SE" b="1" dirty="0"/>
              <a:t>Orsaker till multimedicinering - </a:t>
            </a:r>
            <a:r>
              <a:rPr lang="sv-SE" b="1" dirty="0" err="1"/>
              <a:t>polyfarmaci</a:t>
            </a:r>
            <a:endParaRPr lang="sv-SE" b="1" dirty="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64E8A016-9B74-4928-9963-ABF4683E52A8}"/>
              </a:ext>
            </a:extLst>
          </p:cNvPr>
          <p:cNvSpPr>
            <a:spLocks noGrp="1"/>
          </p:cNvSpPr>
          <p:nvPr>
            <p:ph idx="1"/>
          </p:nvPr>
        </p:nvSpPr>
        <p:spPr>
          <a:xfrm>
            <a:off x="572493" y="2071316"/>
            <a:ext cx="6713552" cy="4119172"/>
          </a:xfrm>
        </p:spPr>
        <p:txBody>
          <a:bodyPr anchor="t">
            <a:normAutofit/>
          </a:bodyPr>
          <a:lstStyle/>
          <a:p>
            <a:r>
              <a:rPr lang="sv-SE" sz="2200" dirty="0"/>
              <a:t>Flera sjukdomar </a:t>
            </a:r>
          </a:p>
          <a:p>
            <a:r>
              <a:rPr lang="sv-SE" sz="2200" dirty="0"/>
              <a:t>Varje symtom behandlas för sig</a:t>
            </a:r>
          </a:p>
          <a:p>
            <a:r>
              <a:rPr lang="sv-SE" sz="2200" dirty="0"/>
              <a:t>Flera olika läkare skriver ut mediciner </a:t>
            </a:r>
          </a:p>
          <a:p>
            <a:r>
              <a:rPr lang="sv-SE" sz="2200" dirty="0"/>
              <a:t>Bristande dokumentation och överföring av  information</a:t>
            </a:r>
          </a:p>
          <a:p>
            <a:r>
              <a:rPr lang="sv-SE" sz="2200" dirty="0"/>
              <a:t>Bristande kunskap om tex omvårdnadsåtgärder som alternativ till läkemedelsbehandling</a:t>
            </a:r>
          </a:p>
          <a:p>
            <a:r>
              <a:rPr lang="sv-SE" sz="2200" dirty="0"/>
              <a:t>Ordinationer omprövas inte</a:t>
            </a:r>
          </a:p>
          <a:p>
            <a:r>
              <a:rPr lang="sv-SE" sz="2200" dirty="0"/>
              <a:t>Läkemedelsgenomgångar genomförs inte kontinuerligt</a:t>
            </a:r>
          </a:p>
          <a:p>
            <a:endParaRPr lang="sv-SE" sz="2200" dirty="0"/>
          </a:p>
        </p:txBody>
      </p:sp>
      <p:pic>
        <p:nvPicPr>
          <p:cNvPr id="4" name="Bildobjekt 3">
            <a:extLst>
              <a:ext uri="{FF2B5EF4-FFF2-40B4-BE49-F238E27FC236}">
                <a16:creationId xmlns:a16="http://schemas.microsoft.com/office/drawing/2014/main" id="{12CC15E3-9300-4A2F-8B4E-9240948BD0A2}"/>
              </a:ext>
            </a:extLst>
          </p:cNvPr>
          <p:cNvPicPr>
            <a:picLocks noChangeAspect="1"/>
          </p:cNvPicPr>
          <p:nvPr/>
        </p:nvPicPr>
        <p:blipFill rotWithShape="1">
          <a:blip r:embed="rId3"/>
          <a:srcRect l="23044" r="9132" b="2"/>
          <a:stretch/>
        </p:blipFill>
        <p:spPr>
          <a:xfrm>
            <a:off x="7675658" y="2093976"/>
            <a:ext cx="3941064" cy="4096512"/>
          </a:xfrm>
          <a:prstGeom prst="rect">
            <a:avLst/>
          </a:prstGeom>
        </p:spPr>
      </p:pic>
      <p:sp>
        <p:nvSpPr>
          <p:cNvPr id="6" name="Platshållare för bildnummer 5">
            <a:extLst>
              <a:ext uri="{FF2B5EF4-FFF2-40B4-BE49-F238E27FC236}">
                <a16:creationId xmlns:a16="http://schemas.microsoft.com/office/drawing/2014/main" id="{A366EC3B-6068-4EEA-BBA4-1A493EA01264}"/>
              </a:ext>
            </a:extLst>
          </p:cNvPr>
          <p:cNvSpPr>
            <a:spLocks noGrp="1"/>
          </p:cNvSpPr>
          <p:nvPr>
            <p:ph type="sldNum" sz="quarter" idx="12"/>
          </p:nvPr>
        </p:nvSpPr>
        <p:spPr/>
        <p:txBody>
          <a:bodyPr/>
          <a:lstStyle/>
          <a:p>
            <a:fld id="{B8875C9C-CC9B-4354-BB6E-A00B2F916EB0}" type="slidenum">
              <a:rPr lang="sv-SE" smtClean="0"/>
              <a:t>16</a:t>
            </a:fld>
            <a:endParaRPr lang="sv-SE"/>
          </a:p>
        </p:txBody>
      </p:sp>
    </p:spTree>
    <p:extLst>
      <p:ext uri="{BB962C8B-B14F-4D97-AF65-F5344CB8AC3E}">
        <p14:creationId xmlns:p14="http://schemas.microsoft.com/office/powerpoint/2010/main" val="107884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1717CCF4-58C0-4C78-8622-640932B3179D}"/>
              </a:ext>
            </a:extLst>
          </p:cNvPr>
          <p:cNvSpPr>
            <a:spLocks noGrp="1"/>
          </p:cNvSpPr>
          <p:nvPr>
            <p:ph type="title"/>
          </p:nvPr>
        </p:nvSpPr>
        <p:spPr>
          <a:xfrm>
            <a:off x="841248" y="548640"/>
            <a:ext cx="3600860" cy="5431536"/>
          </a:xfrm>
        </p:spPr>
        <p:txBody>
          <a:bodyPr>
            <a:normAutofit/>
          </a:bodyPr>
          <a:lstStyle/>
          <a:p>
            <a:r>
              <a:rPr lang="sv-SE" sz="4200"/>
              <a:t>Indikatorer för att problem med medicineringen kan uppstå</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09F42D20-6765-47D8-9D31-4B8A3BAEC8E3}"/>
              </a:ext>
            </a:extLst>
          </p:cNvPr>
          <p:cNvSpPr>
            <a:spLocks noGrp="1"/>
          </p:cNvSpPr>
          <p:nvPr>
            <p:ph idx="1"/>
          </p:nvPr>
        </p:nvSpPr>
        <p:spPr>
          <a:xfrm>
            <a:off x="5126418" y="552091"/>
            <a:ext cx="6224335" cy="5431536"/>
          </a:xfrm>
        </p:spPr>
        <p:txBody>
          <a:bodyPr anchor="ctr">
            <a:normAutofit/>
          </a:bodyPr>
          <a:lstStyle/>
          <a:p>
            <a:r>
              <a:rPr lang="sv-SE" sz="2200" dirty="0"/>
              <a:t>Kognitiva störningar (demens)</a:t>
            </a:r>
          </a:p>
          <a:p>
            <a:r>
              <a:rPr lang="sv-SE" sz="2200" dirty="0"/>
              <a:t>Tre eller fler kroniska tillstånd</a:t>
            </a:r>
          </a:p>
          <a:p>
            <a:r>
              <a:rPr lang="sv-SE" sz="2200" dirty="0"/>
              <a:t>Fem eller fler läkemedel</a:t>
            </a:r>
          </a:p>
          <a:p>
            <a:r>
              <a:rPr lang="sv-SE" sz="2200" dirty="0"/>
              <a:t>Flera olika läkemedelsformer(tabletter, plåster, inhalation)</a:t>
            </a:r>
          </a:p>
          <a:p>
            <a:r>
              <a:rPr lang="sv-SE" sz="2200" dirty="0"/>
              <a:t>Komplicerade instruktioner</a:t>
            </a:r>
          </a:p>
          <a:p>
            <a:r>
              <a:rPr lang="sv-SE" sz="2200" dirty="0"/>
              <a:t>Flera läkare inblandade</a:t>
            </a:r>
          </a:p>
          <a:p>
            <a:r>
              <a:rPr lang="sv-SE" sz="2200" dirty="0"/>
              <a:t>Flera förändringar av ordinationerna senaste året</a:t>
            </a:r>
          </a:p>
          <a:p>
            <a:r>
              <a:rPr lang="sv-SE" sz="2200" dirty="0"/>
              <a:t>Synproblem</a:t>
            </a:r>
          </a:p>
          <a:p>
            <a:r>
              <a:rPr lang="sv-SE" sz="2200" dirty="0"/>
              <a:t>Nyligen utskriven från sjukhus</a:t>
            </a:r>
          </a:p>
          <a:p>
            <a:r>
              <a:rPr lang="sv-SE" sz="2200" dirty="0"/>
              <a:t>Ensamboende</a:t>
            </a:r>
          </a:p>
          <a:p>
            <a:endParaRPr lang="sv-SE" sz="2200" dirty="0"/>
          </a:p>
        </p:txBody>
      </p:sp>
      <p:sp>
        <p:nvSpPr>
          <p:cNvPr id="4" name="Platshållare för bildnummer 3">
            <a:extLst>
              <a:ext uri="{FF2B5EF4-FFF2-40B4-BE49-F238E27FC236}">
                <a16:creationId xmlns:a16="http://schemas.microsoft.com/office/drawing/2014/main" id="{5D73825A-F291-449D-8A1D-2E6F77E17C62}"/>
              </a:ext>
            </a:extLst>
          </p:cNvPr>
          <p:cNvSpPr>
            <a:spLocks noGrp="1"/>
          </p:cNvSpPr>
          <p:nvPr>
            <p:ph type="sldNum" sz="quarter" idx="12"/>
          </p:nvPr>
        </p:nvSpPr>
        <p:spPr>
          <a:xfrm>
            <a:off x="8610600" y="6356350"/>
            <a:ext cx="2743200" cy="365125"/>
          </a:xfrm>
        </p:spPr>
        <p:txBody>
          <a:bodyPr>
            <a:normAutofit/>
          </a:bodyPr>
          <a:lstStyle/>
          <a:p>
            <a:pPr>
              <a:spcAft>
                <a:spcPts val="600"/>
              </a:spcAft>
            </a:pPr>
            <a:fld id="{B8875C9C-CC9B-4354-BB6E-A00B2F916EB0}" type="slidenum">
              <a:rPr lang="sv-SE" smtClean="0"/>
              <a:pPr>
                <a:spcAft>
                  <a:spcPts val="600"/>
                </a:spcAft>
              </a:pPr>
              <a:t>17</a:t>
            </a:fld>
            <a:endParaRPr lang="sv-SE"/>
          </a:p>
        </p:txBody>
      </p:sp>
    </p:spTree>
    <p:extLst>
      <p:ext uri="{BB962C8B-B14F-4D97-AF65-F5344CB8AC3E}">
        <p14:creationId xmlns:p14="http://schemas.microsoft.com/office/powerpoint/2010/main" val="569036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Läkemedelsgenomgång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20F50F98-18AC-47C9-80A8-67A6DBC82F51}"/>
              </a:ext>
            </a:extLst>
          </p:cNvPr>
          <p:cNvSpPr>
            <a:spLocks noGrp="1"/>
          </p:cNvSpPr>
          <p:nvPr>
            <p:ph idx="1"/>
          </p:nvPr>
        </p:nvSpPr>
        <p:spPr>
          <a:xfrm>
            <a:off x="838200" y="1929384"/>
            <a:ext cx="10515600" cy="4251960"/>
          </a:xfrm>
        </p:spPr>
        <p:txBody>
          <a:bodyPr>
            <a:normAutofit/>
          </a:bodyPr>
          <a:lstStyle/>
          <a:p>
            <a:r>
              <a:rPr lang="sv-SE" sz="2200" dirty="0"/>
              <a:t>Socialstyrelsens föreskrift HSLF-FS 2017:37 förordar att läkemedelsgenomgång skall erbjudas till</a:t>
            </a:r>
          </a:p>
          <a:p>
            <a:pPr lvl="1"/>
            <a:r>
              <a:rPr lang="sv-SE" sz="2200" dirty="0"/>
              <a:t>patienter 75 år och äldre med minst 5 läkemedel, samt </a:t>
            </a:r>
          </a:p>
          <a:p>
            <a:pPr lvl="1"/>
            <a:r>
              <a:rPr lang="sv-SE" sz="2200" dirty="0"/>
              <a:t>patienter som har misstänkta läkemedelsrelaterade problem.</a:t>
            </a:r>
          </a:p>
          <a:p>
            <a:r>
              <a:rPr lang="sv-SE" sz="2200" dirty="0"/>
              <a:t>När bör läkemedelsgenomgång ske?</a:t>
            </a:r>
          </a:p>
          <a:p>
            <a:pPr lvl="1"/>
            <a:r>
              <a:rPr lang="sv-SE" sz="2200" dirty="0"/>
              <a:t>Patienter som har eller misstänks ha läkemedelsrelaterade problem.</a:t>
            </a:r>
          </a:p>
          <a:p>
            <a:pPr lvl="1"/>
            <a:r>
              <a:rPr lang="sv-SE" sz="2200" dirty="0"/>
              <a:t>Vid inskrivning i slutenvård.</a:t>
            </a:r>
          </a:p>
          <a:p>
            <a:pPr lvl="1"/>
            <a:r>
              <a:rPr lang="sv-SE" sz="2200" dirty="0"/>
              <a:t>Vid läkarbesök i öppenvård om patienten är 75 år eller äldre och är förskriven minst fem läkemedel.</a:t>
            </a:r>
          </a:p>
          <a:p>
            <a:pPr lvl="1"/>
            <a:r>
              <a:rPr lang="sv-SE" sz="2200" dirty="0"/>
              <a:t>Vid påbörjad hemsjukvård eller inflyttning till särskilt boende.</a:t>
            </a:r>
          </a:p>
          <a:p>
            <a:pPr lvl="1"/>
            <a:r>
              <a:rPr lang="sv-SE" sz="2200" dirty="0"/>
              <a:t>Vid uppstart av dosdispenserade läkemedel.</a:t>
            </a:r>
          </a:p>
        </p:txBody>
      </p:sp>
      <p:sp>
        <p:nvSpPr>
          <p:cNvPr id="5" name="Platshållare för bildnummer 4">
            <a:extLst>
              <a:ext uri="{FF2B5EF4-FFF2-40B4-BE49-F238E27FC236}">
                <a16:creationId xmlns:a16="http://schemas.microsoft.com/office/drawing/2014/main" id="{7A4539D9-48E8-4469-A7FC-3209BED2DD1A}"/>
              </a:ext>
            </a:extLst>
          </p:cNvPr>
          <p:cNvSpPr>
            <a:spLocks noGrp="1"/>
          </p:cNvSpPr>
          <p:nvPr>
            <p:ph type="sldNum" sz="quarter" idx="12"/>
          </p:nvPr>
        </p:nvSpPr>
        <p:spPr/>
        <p:txBody>
          <a:bodyPr/>
          <a:lstStyle/>
          <a:p>
            <a:fld id="{B8875C9C-CC9B-4354-BB6E-A00B2F916EB0}" type="slidenum">
              <a:rPr lang="sv-SE" smtClean="0"/>
              <a:t>18</a:t>
            </a:fld>
            <a:endParaRPr lang="sv-SE"/>
          </a:p>
        </p:txBody>
      </p:sp>
    </p:spTree>
    <p:extLst>
      <p:ext uri="{BB962C8B-B14F-4D97-AF65-F5344CB8AC3E}">
        <p14:creationId xmlns:p14="http://schemas.microsoft.com/office/powerpoint/2010/main" val="569544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Exempel på checklista</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3">
            <a:extLst>
              <a:ext uri="{FF2B5EF4-FFF2-40B4-BE49-F238E27FC236}">
                <a16:creationId xmlns:a16="http://schemas.microsoft.com/office/drawing/2014/main" id="{64BB9FC1-BCB5-43C3-8FE5-01DBC82FE956}"/>
              </a:ext>
            </a:extLst>
          </p:cNvPr>
          <p:cNvPicPr>
            <a:picLocks noGrp="1" noChangeAspect="1"/>
          </p:cNvPicPr>
          <p:nvPr>
            <p:ph idx="1"/>
          </p:nvPr>
        </p:nvPicPr>
        <p:blipFill>
          <a:blip r:embed="rId3"/>
          <a:stretch>
            <a:fillRect/>
          </a:stretch>
        </p:blipFill>
        <p:spPr>
          <a:xfrm>
            <a:off x="2636726" y="1706280"/>
            <a:ext cx="6154620" cy="5151720"/>
          </a:xfrm>
          <a:prstGeom prst="rect">
            <a:avLst/>
          </a:prstGeom>
        </p:spPr>
      </p:pic>
      <p:sp>
        <p:nvSpPr>
          <p:cNvPr id="6" name="Platshållare för bildnummer 5">
            <a:extLst>
              <a:ext uri="{FF2B5EF4-FFF2-40B4-BE49-F238E27FC236}">
                <a16:creationId xmlns:a16="http://schemas.microsoft.com/office/drawing/2014/main" id="{21C231D1-D83F-4019-BAC0-EE12F9147D5B}"/>
              </a:ext>
            </a:extLst>
          </p:cNvPr>
          <p:cNvSpPr>
            <a:spLocks noGrp="1"/>
          </p:cNvSpPr>
          <p:nvPr>
            <p:ph type="sldNum" sz="quarter" idx="12"/>
          </p:nvPr>
        </p:nvSpPr>
        <p:spPr/>
        <p:txBody>
          <a:bodyPr/>
          <a:lstStyle/>
          <a:p>
            <a:fld id="{B8875C9C-CC9B-4354-BB6E-A00B2F916EB0}" type="slidenum">
              <a:rPr lang="sv-SE" smtClean="0"/>
              <a:t>19</a:t>
            </a:fld>
            <a:endParaRPr lang="sv-SE"/>
          </a:p>
        </p:txBody>
      </p:sp>
    </p:spTree>
    <p:extLst>
      <p:ext uri="{BB962C8B-B14F-4D97-AF65-F5344CB8AC3E}">
        <p14:creationId xmlns:p14="http://schemas.microsoft.com/office/powerpoint/2010/main" val="957354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ubrik 3"/>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b="1" kern="1200">
                <a:solidFill>
                  <a:schemeClr val="tx1"/>
                </a:solidFill>
                <a:latin typeface="+mj-lt"/>
                <a:ea typeface="+mj-ea"/>
                <a:cs typeface="+mj-cs"/>
              </a:rPr>
              <a:t>Agenda</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innehåll 1"/>
          <p:cNvSpPr>
            <a:spLocks noGrp="1"/>
          </p:cNvSpPr>
          <p:nvPr>
            <p:ph idx="1"/>
          </p:nvPr>
        </p:nvSpPr>
        <p:spPr>
          <a:xfrm>
            <a:off x="5126418" y="552091"/>
            <a:ext cx="6224335" cy="5431536"/>
          </a:xfrm>
        </p:spPr>
        <p:txBody>
          <a:bodyPr vert="horz" lIns="91440" tIns="45720" rIns="91440" bIns="45720" rtlCol="0" anchor="ctr">
            <a:normAutofit/>
          </a:bodyPr>
          <a:lstStyle/>
          <a:p>
            <a:r>
              <a:rPr lang="en-US" sz="2200"/>
              <a:t>Projektet Koll på läkemedel</a:t>
            </a:r>
          </a:p>
          <a:p>
            <a:r>
              <a:rPr lang="en-US" sz="2200"/>
              <a:t>Äldre och Läkemedel</a:t>
            </a:r>
          </a:p>
          <a:p>
            <a:r>
              <a:rPr lang="en-US" sz="2200"/>
              <a:t>Vad kan du göra själv?</a:t>
            </a:r>
          </a:p>
          <a:p>
            <a:r>
              <a:rPr lang="en-US" sz="2200"/>
              <a:t>Recept, högkostnadsskydd och generikautbyte</a:t>
            </a:r>
          </a:p>
          <a:p>
            <a:r>
              <a:rPr lang="en-US" sz="2200"/>
              <a:t>Apoteksmarknaden idag</a:t>
            </a:r>
          </a:p>
          <a:p>
            <a:r>
              <a:rPr lang="en-US" sz="2200"/>
              <a:t>Apoteket AB erbjuder stöd och tjänster</a:t>
            </a:r>
          </a:p>
          <a:p>
            <a:endParaRPr lang="en-US" sz="2200"/>
          </a:p>
          <a:p>
            <a:pPr lvl="1"/>
            <a:endParaRPr lang="en-US" sz="2200"/>
          </a:p>
        </p:txBody>
      </p:sp>
      <p:sp>
        <p:nvSpPr>
          <p:cNvPr id="5" name="Platshållare för bildnummer 4">
            <a:extLst>
              <a:ext uri="{FF2B5EF4-FFF2-40B4-BE49-F238E27FC236}">
                <a16:creationId xmlns:a16="http://schemas.microsoft.com/office/drawing/2014/main" id="{E4B8D819-F232-4455-BBD3-313F02DB547B}"/>
              </a:ext>
            </a:extLst>
          </p:cNvPr>
          <p:cNvSpPr>
            <a:spLocks noGrp="1"/>
          </p:cNvSpPr>
          <p:nvPr>
            <p:ph type="sldNum" sz="quarter" idx="10"/>
          </p:nvPr>
        </p:nvSpPr>
        <p:spPr/>
        <p:txBody>
          <a:bodyPr/>
          <a:lstStyle/>
          <a:p>
            <a:fld id="{37D9A64F-750D-4E7D-A276-9A7D3F74441C}" type="slidenum">
              <a:rPr lang="sv-SE" smtClean="0"/>
              <a:pPr/>
              <a:t>2</a:t>
            </a:fld>
            <a:endParaRPr lang="sv-SE" dirty="0"/>
          </a:p>
        </p:txBody>
      </p:sp>
    </p:spTree>
    <p:extLst>
      <p:ext uri="{BB962C8B-B14F-4D97-AF65-F5344CB8AC3E}">
        <p14:creationId xmlns:p14="http://schemas.microsoft.com/office/powerpoint/2010/main" val="3189894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D03F673-6070-439F-B956-E138B779A770}"/>
              </a:ext>
            </a:extLst>
          </p:cNvPr>
          <p:cNvSpPr>
            <a:spLocks noGrp="1"/>
          </p:cNvSpPr>
          <p:nvPr>
            <p:ph type="title"/>
          </p:nvPr>
        </p:nvSpPr>
        <p:spPr>
          <a:xfrm>
            <a:off x="841248" y="548640"/>
            <a:ext cx="3600860" cy="5431536"/>
          </a:xfrm>
        </p:spPr>
        <p:txBody>
          <a:bodyPr>
            <a:normAutofit/>
          </a:bodyPr>
          <a:lstStyle/>
          <a:p>
            <a:r>
              <a:rPr lang="sv-SE" sz="4600" b="1" dirty="0"/>
              <a:t>Hur ska läkemedels-genomgångar hinnas med?</a:t>
            </a: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383A1D02-A755-4C31-ADC4-7AD35401A8BB}"/>
              </a:ext>
            </a:extLst>
          </p:cNvPr>
          <p:cNvSpPr>
            <a:spLocks noGrp="1"/>
          </p:cNvSpPr>
          <p:nvPr>
            <p:ph idx="1"/>
          </p:nvPr>
        </p:nvSpPr>
        <p:spPr>
          <a:xfrm>
            <a:off x="5126418" y="552091"/>
            <a:ext cx="6224335" cy="5431536"/>
          </a:xfrm>
        </p:spPr>
        <p:txBody>
          <a:bodyPr anchor="ctr">
            <a:normAutofit/>
          </a:bodyPr>
          <a:lstStyle/>
          <a:p>
            <a:r>
              <a:rPr lang="sv-SE" dirty="0"/>
              <a:t>Utökat apotekarstöd inom slutenvård, primärvård och på boenden</a:t>
            </a:r>
          </a:p>
          <a:p>
            <a:r>
              <a:rPr lang="sv-SE" dirty="0"/>
              <a:t>Införande av kommunfarmaceuter </a:t>
            </a:r>
          </a:p>
          <a:p>
            <a:r>
              <a:rPr lang="sv-SE" dirty="0"/>
              <a:t>Mer utbildning i geriatrik och farmakologi i läkarutbildningen</a:t>
            </a:r>
          </a:p>
          <a:p>
            <a:pPr marL="0" indent="0">
              <a:buNone/>
            </a:pPr>
            <a:endParaRPr lang="sv-SE" sz="2200" dirty="0"/>
          </a:p>
          <a:p>
            <a:pPr marL="0" indent="0">
              <a:buNone/>
            </a:pPr>
            <a:endParaRPr lang="sv-SE" sz="2200" dirty="0"/>
          </a:p>
        </p:txBody>
      </p:sp>
      <p:sp>
        <p:nvSpPr>
          <p:cNvPr id="4" name="Platshållare för bildnummer 3">
            <a:extLst>
              <a:ext uri="{FF2B5EF4-FFF2-40B4-BE49-F238E27FC236}">
                <a16:creationId xmlns:a16="http://schemas.microsoft.com/office/drawing/2014/main" id="{B41F07AC-283E-4D57-86C5-FDCA13142958}"/>
              </a:ext>
            </a:extLst>
          </p:cNvPr>
          <p:cNvSpPr>
            <a:spLocks noGrp="1"/>
          </p:cNvSpPr>
          <p:nvPr>
            <p:ph type="sldNum" sz="quarter" idx="12"/>
          </p:nvPr>
        </p:nvSpPr>
        <p:spPr/>
        <p:txBody>
          <a:bodyPr/>
          <a:lstStyle/>
          <a:p>
            <a:fld id="{B8875C9C-CC9B-4354-BB6E-A00B2F916EB0}" type="slidenum">
              <a:rPr lang="sv-SE" smtClean="0"/>
              <a:t>20</a:t>
            </a:fld>
            <a:endParaRPr lang="sv-SE"/>
          </a:p>
        </p:txBody>
      </p:sp>
    </p:spTree>
    <p:extLst>
      <p:ext uri="{BB962C8B-B14F-4D97-AF65-F5344CB8AC3E}">
        <p14:creationId xmlns:p14="http://schemas.microsoft.com/office/powerpoint/2010/main" val="3998935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AF45B38-5797-4F8A-A7E5-18D5C020D1A4}"/>
              </a:ext>
            </a:extLst>
          </p:cNvPr>
          <p:cNvSpPr>
            <a:spLocks noGrp="1"/>
          </p:cNvSpPr>
          <p:nvPr>
            <p:ph type="title"/>
          </p:nvPr>
        </p:nvSpPr>
        <p:spPr>
          <a:xfrm>
            <a:off x="841248" y="548640"/>
            <a:ext cx="3600860" cy="5431536"/>
          </a:xfrm>
        </p:spPr>
        <p:txBody>
          <a:bodyPr>
            <a:normAutofit/>
          </a:bodyPr>
          <a:lstStyle/>
          <a:p>
            <a:r>
              <a:rPr lang="sv-SE" b="1" dirty="0"/>
              <a:t>Förslag till dig som patient/</a:t>
            </a:r>
            <a:br>
              <a:rPr lang="sv-SE" b="1" dirty="0"/>
            </a:br>
            <a:r>
              <a:rPr lang="sv-SE" b="1" dirty="0"/>
              <a:t>närstående</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FE57830B-61BE-4FAD-BA69-A26AD0157FBA}"/>
              </a:ext>
            </a:extLst>
          </p:cNvPr>
          <p:cNvSpPr>
            <a:spLocks noGrp="1"/>
          </p:cNvSpPr>
          <p:nvPr>
            <p:ph idx="1"/>
          </p:nvPr>
        </p:nvSpPr>
        <p:spPr>
          <a:xfrm>
            <a:off x="5126418" y="552091"/>
            <a:ext cx="6224335" cy="5431536"/>
          </a:xfrm>
        </p:spPr>
        <p:txBody>
          <a:bodyPr anchor="ctr">
            <a:normAutofit/>
          </a:bodyPr>
          <a:lstStyle/>
          <a:p>
            <a:endParaRPr lang="sv-SE" sz="2200" dirty="0"/>
          </a:p>
          <a:p>
            <a:r>
              <a:rPr lang="sv-SE" sz="2000" dirty="0"/>
              <a:t>Berätta vilka receptfria/naturläkemedel du tar och vad du inte tar på läkemedelslistan. Fråga om icke-farmakologiska alternativ.</a:t>
            </a:r>
          </a:p>
          <a:p>
            <a:r>
              <a:rPr lang="sv-SE" sz="2000" dirty="0"/>
              <a:t>Be att få en aktuell läkemedelslista vid läkarbesök</a:t>
            </a:r>
          </a:p>
          <a:p>
            <a:r>
              <a:rPr lang="sv-SE" sz="2000" dirty="0"/>
              <a:t>Fråga vilka mediciner du ska hoppa över vid influensa/feber/magsjuka</a:t>
            </a:r>
          </a:p>
          <a:p>
            <a:r>
              <a:rPr lang="sv-SE" sz="2000" dirty="0"/>
              <a:t>Ta med dina mediciner om du blir inlagd på sjukhus, särskilt viktigt med ögondroppar och KOL/astma-mediciner</a:t>
            </a:r>
          </a:p>
          <a:p>
            <a:r>
              <a:rPr lang="sv-SE" sz="2000" dirty="0"/>
              <a:t>Kontrollera </a:t>
            </a:r>
            <a:r>
              <a:rPr lang="sv-SE" sz="2000" dirty="0" err="1"/>
              <a:t>ev</a:t>
            </a:r>
            <a:r>
              <a:rPr lang="sv-SE" sz="2000" dirty="0"/>
              <a:t> biverkningar med självskattningsverktyget PHASE-20</a:t>
            </a:r>
          </a:p>
          <a:p>
            <a:r>
              <a:rPr lang="sv-SE" sz="2000" dirty="0"/>
              <a:t>Ta del av frågor och svar om läkemedel: </a:t>
            </a:r>
            <a:r>
              <a:rPr lang="sv-SE" sz="2000" i="1" dirty="0"/>
              <a:t>kollpalakemedel.se</a:t>
            </a:r>
          </a:p>
          <a:p>
            <a:pPr marL="457200" lvl="1" indent="0">
              <a:buNone/>
            </a:pPr>
            <a:endParaRPr lang="sv-SE" sz="2200" dirty="0"/>
          </a:p>
          <a:p>
            <a:pPr marL="457200" lvl="1" indent="0">
              <a:buNone/>
            </a:pPr>
            <a:endParaRPr lang="sv-SE" sz="2200" dirty="0"/>
          </a:p>
        </p:txBody>
      </p:sp>
      <p:sp>
        <p:nvSpPr>
          <p:cNvPr id="4" name="Platshållare för bildnummer 3">
            <a:extLst>
              <a:ext uri="{FF2B5EF4-FFF2-40B4-BE49-F238E27FC236}">
                <a16:creationId xmlns:a16="http://schemas.microsoft.com/office/drawing/2014/main" id="{80D5F4CF-C30D-4A7F-8FDA-0606BC703FD8}"/>
              </a:ext>
            </a:extLst>
          </p:cNvPr>
          <p:cNvSpPr>
            <a:spLocks noGrp="1"/>
          </p:cNvSpPr>
          <p:nvPr>
            <p:ph type="sldNum" sz="quarter" idx="12"/>
          </p:nvPr>
        </p:nvSpPr>
        <p:spPr/>
        <p:txBody>
          <a:bodyPr/>
          <a:lstStyle/>
          <a:p>
            <a:fld id="{B8875C9C-CC9B-4354-BB6E-A00B2F916EB0}" type="slidenum">
              <a:rPr lang="sv-SE" smtClean="0"/>
              <a:t>21</a:t>
            </a:fld>
            <a:endParaRPr lang="sv-SE"/>
          </a:p>
        </p:txBody>
      </p:sp>
    </p:spTree>
    <p:extLst>
      <p:ext uri="{BB962C8B-B14F-4D97-AF65-F5344CB8AC3E}">
        <p14:creationId xmlns:p14="http://schemas.microsoft.com/office/powerpoint/2010/main" val="1413709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Bra hjälpmedel för att ta läkemedel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3">
            <a:extLst>
              <a:ext uri="{FF2B5EF4-FFF2-40B4-BE49-F238E27FC236}">
                <a16:creationId xmlns:a16="http://schemas.microsoft.com/office/drawing/2014/main" id="{308AA82B-E686-4F19-960B-F5B37815BDD6}"/>
              </a:ext>
            </a:extLst>
          </p:cNvPr>
          <p:cNvPicPr>
            <a:picLocks noGrp="1" noChangeAspect="1"/>
          </p:cNvPicPr>
          <p:nvPr>
            <p:ph idx="1"/>
          </p:nvPr>
        </p:nvPicPr>
        <p:blipFill>
          <a:blip r:embed="rId3"/>
          <a:stretch>
            <a:fillRect/>
          </a:stretch>
        </p:blipFill>
        <p:spPr>
          <a:xfrm>
            <a:off x="981372" y="2153355"/>
            <a:ext cx="1938696" cy="1835057"/>
          </a:xfrm>
          <a:prstGeom prst="rect">
            <a:avLst/>
          </a:prstGeom>
        </p:spPr>
      </p:pic>
      <p:pic>
        <p:nvPicPr>
          <p:cNvPr id="5" name="Bildobjekt 4">
            <a:extLst>
              <a:ext uri="{FF2B5EF4-FFF2-40B4-BE49-F238E27FC236}">
                <a16:creationId xmlns:a16="http://schemas.microsoft.com/office/drawing/2014/main" id="{9F29921D-7A6D-4540-B424-67569AAC122C}"/>
              </a:ext>
            </a:extLst>
          </p:cNvPr>
          <p:cNvPicPr>
            <a:picLocks noChangeAspect="1"/>
          </p:cNvPicPr>
          <p:nvPr/>
        </p:nvPicPr>
        <p:blipFill>
          <a:blip r:embed="rId4"/>
          <a:stretch>
            <a:fillRect/>
          </a:stretch>
        </p:blipFill>
        <p:spPr>
          <a:xfrm>
            <a:off x="981372" y="4223527"/>
            <a:ext cx="2438611" cy="646232"/>
          </a:xfrm>
          <a:prstGeom prst="rect">
            <a:avLst/>
          </a:prstGeom>
        </p:spPr>
      </p:pic>
      <p:pic>
        <p:nvPicPr>
          <p:cNvPr id="6" name="Bildobjekt 5">
            <a:extLst>
              <a:ext uri="{FF2B5EF4-FFF2-40B4-BE49-F238E27FC236}">
                <a16:creationId xmlns:a16="http://schemas.microsoft.com/office/drawing/2014/main" id="{0A538B8F-8AE5-4D46-ACF7-62ED5C1D5EA8}"/>
              </a:ext>
            </a:extLst>
          </p:cNvPr>
          <p:cNvPicPr>
            <a:picLocks noChangeAspect="1"/>
          </p:cNvPicPr>
          <p:nvPr/>
        </p:nvPicPr>
        <p:blipFill>
          <a:blip r:embed="rId5"/>
          <a:stretch>
            <a:fillRect/>
          </a:stretch>
        </p:blipFill>
        <p:spPr>
          <a:xfrm>
            <a:off x="3419983" y="2095439"/>
            <a:ext cx="1548518" cy="1853345"/>
          </a:xfrm>
          <a:prstGeom prst="rect">
            <a:avLst/>
          </a:prstGeom>
        </p:spPr>
      </p:pic>
      <p:pic>
        <p:nvPicPr>
          <p:cNvPr id="7" name="Bildobjekt 6">
            <a:extLst>
              <a:ext uri="{FF2B5EF4-FFF2-40B4-BE49-F238E27FC236}">
                <a16:creationId xmlns:a16="http://schemas.microsoft.com/office/drawing/2014/main" id="{F86029B2-0AB1-4E1B-864E-31C08E501C10}"/>
              </a:ext>
            </a:extLst>
          </p:cNvPr>
          <p:cNvPicPr>
            <a:picLocks noChangeAspect="1"/>
          </p:cNvPicPr>
          <p:nvPr/>
        </p:nvPicPr>
        <p:blipFill>
          <a:blip r:embed="rId6"/>
          <a:stretch>
            <a:fillRect/>
          </a:stretch>
        </p:blipFill>
        <p:spPr>
          <a:xfrm>
            <a:off x="3060119" y="4207306"/>
            <a:ext cx="2682472" cy="646232"/>
          </a:xfrm>
          <a:prstGeom prst="rect">
            <a:avLst/>
          </a:prstGeom>
        </p:spPr>
      </p:pic>
      <p:pic>
        <p:nvPicPr>
          <p:cNvPr id="9" name="Bildobjekt 8">
            <a:extLst>
              <a:ext uri="{FF2B5EF4-FFF2-40B4-BE49-F238E27FC236}">
                <a16:creationId xmlns:a16="http://schemas.microsoft.com/office/drawing/2014/main" id="{D8F3CCCF-BD2D-45F7-9496-0F5AAA09B496}"/>
              </a:ext>
            </a:extLst>
          </p:cNvPr>
          <p:cNvPicPr>
            <a:picLocks noChangeAspect="1"/>
          </p:cNvPicPr>
          <p:nvPr/>
        </p:nvPicPr>
        <p:blipFill>
          <a:blip r:embed="rId7"/>
          <a:stretch>
            <a:fillRect/>
          </a:stretch>
        </p:blipFill>
        <p:spPr>
          <a:xfrm>
            <a:off x="5468416" y="2145446"/>
            <a:ext cx="1932599" cy="1785051"/>
          </a:xfrm>
          <a:prstGeom prst="rect">
            <a:avLst/>
          </a:prstGeom>
        </p:spPr>
      </p:pic>
      <p:pic>
        <p:nvPicPr>
          <p:cNvPr id="11" name="Bildobjekt 10">
            <a:extLst>
              <a:ext uri="{FF2B5EF4-FFF2-40B4-BE49-F238E27FC236}">
                <a16:creationId xmlns:a16="http://schemas.microsoft.com/office/drawing/2014/main" id="{254024F4-3AB5-4B6B-A684-B9DE0511EDA1}"/>
              </a:ext>
            </a:extLst>
          </p:cNvPr>
          <p:cNvPicPr>
            <a:picLocks noChangeAspect="1"/>
          </p:cNvPicPr>
          <p:nvPr/>
        </p:nvPicPr>
        <p:blipFill>
          <a:blip r:embed="rId8"/>
          <a:stretch>
            <a:fillRect/>
          </a:stretch>
        </p:blipFill>
        <p:spPr>
          <a:xfrm>
            <a:off x="5330906" y="4223527"/>
            <a:ext cx="2298391" cy="646232"/>
          </a:xfrm>
          <a:prstGeom prst="rect">
            <a:avLst/>
          </a:prstGeom>
        </p:spPr>
      </p:pic>
      <p:pic>
        <p:nvPicPr>
          <p:cNvPr id="14" name="Bildobjekt 13" descr="En bild som visar inomhus, flaska, olika, flera&#10;&#10;Automatiskt genererad beskrivning">
            <a:extLst>
              <a:ext uri="{FF2B5EF4-FFF2-40B4-BE49-F238E27FC236}">
                <a16:creationId xmlns:a16="http://schemas.microsoft.com/office/drawing/2014/main" id="{ECD98737-4AD3-48DB-9288-7C613C8C58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9753" y="2184555"/>
            <a:ext cx="3047683" cy="1745941"/>
          </a:xfrm>
          <a:prstGeom prst="rect">
            <a:avLst/>
          </a:prstGeom>
        </p:spPr>
      </p:pic>
      <p:sp>
        <p:nvSpPr>
          <p:cNvPr id="16" name="textruta 15">
            <a:extLst>
              <a:ext uri="{FF2B5EF4-FFF2-40B4-BE49-F238E27FC236}">
                <a16:creationId xmlns:a16="http://schemas.microsoft.com/office/drawing/2014/main" id="{09B2F2B3-B97A-4C18-A2F4-BF935DCDF5CA}"/>
              </a:ext>
            </a:extLst>
          </p:cNvPr>
          <p:cNvSpPr txBox="1"/>
          <p:nvPr/>
        </p:nvSpPr>
        <p:spPr>
          <a:xfrm>
            <a:off x="7749753" y="4223527"/>
            <a:ext cx="2901696" cy="738664"/>
          </a:xfrm>
          <a:prstGeom prst="rect">
            <a:avLst/>
          </a:prstGeom>
          <a:noFill/>
        </p:spPr>
        <p:txBody>
          <a:bodyPr wrap="square" rtlCol="0">
            <a:spAutoFit/>
          </a:bodyPr>
          <a:lstStyle/>
          <a:p>
            <a:r>
              <a:rPr lang="sv-SE" sz="2400" dirty="0"/>
              <a:t>Instruktionsfilmer</a:t>
            </a:r>
            <a:r>
              <a:rPr lang="sv-SE" dirty="0"/>
              <a:t> inhalatorer, tex Janusinfo.se</a:t>
            </a:r>
          </a:p>
        </p:txBody>
      </p:sp>
      <p:sp>
        <p:nvSpPr>
          <p:cNvPr id="18" name="Platshållare för bildnummer 17">
            <a:extLst>
              <a:ext uri="{FF2B5EF4-FFF2-40B4-BE49-F238E27FC236}">
                <a16:creationId xmlns:a16="http://schemas.microsoft.com/office/drawing/2014/main" id="{B1F13320-859B-463F-BA94-63B0C1DE0943}"/>
              </a:ext>
            </a:extLst>
          </p:cNvPr>
          <p:cNvSpPr>
            <a:spLocks noGrp="1"/>
          </p:cNvSpPr>
          <p:nvPr>
            <p:ph type="sldNum" sz="quarter" idx="12"/>
          </p:nvPr>
        </p:nvSpPr>
        <p:spPr/>
        <p:txBody>
          <a:bodyPr/>
          <a:lstStyle/>
          <a:p>
            <a:fld id="{B8875C9C-CC9B-4354-BB6E-A00B2F916EB0}" type="slidenum">
              <a:rPr lang="sv-SE" smtClean="0"/>
              <a:t>22</a:t>
            </a:fld>
            <a:endParaRPr lang="sv-SE"/>
          </a:p>
        </p:txBody>
      </p:sp>
    </p:spTree>
    <p:extLst>
      <p:ext uri="{BB962C8B-B14F-4D97-AF65-F5344CB8AC3E}">
        <p14:creationId xmlns:p14="http://schemas.microsoft.com/office/powerpoint/2010/main" val="3066965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Bra hjälpmedel för daglig användning </a:t>
            </a:r>
            <a:br>
              <a:rPr lang="sv-SE" sz="4000" b="1" dirty="0"/>
            </a:br>
            <a:r>
              <a:rPr lang="sv-SE" sz="4000" b="1" dirty="0"/>
              <a:t>– dosett och dosförpackat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3">
            <a:extLst>
              <a:ext uri="{FF2B5EF4-FFF2-40B4-BE49-F238E27FC236}">
                <a16:creationId xmlns:a16="http://schemas.microsoft.com/office/drawing/2014/main" id="{B0E9EC44-31A0-4587-AE97-0103CB0A5FEC}"/>
              </a:ext>
            </a:extLst>
          </p:cNvPr>
          <p:cNvPicPr>
            <a:picLocks noGrp="1" noChangeAspect="1"/>
          </p:cNvPicPr>
          <p:nvPr>
            <p:ph idx="1"/>
          </p:nvPr>
        </p:nvPicPr>
        <p:blipFill>
          <a:blip r:embed="rId3"/>
          <a:stretch>
            <a:fillRect/>
          </a:stretch>
        </p:blipFill>
        <p:spPr>
          <a:xfrm>
            <a:off x="3914520" y="2580114"/>
            <a:ext cx="4419983" cy="1347333"/>
          </a:xfrm>
          <a:prstGeom prst="rect">
            <a:avLst/>
          </a:prstGeom>
        </p:spPr>
      </p:pic>
      <p:pic>
        <p:nvPicPr>
          <p:cNvPr id="5" name="Bildobjekt 4">
            <a:extLst>
              <a:ext uri="{FF2B5EF4-FFF2-40B4-BE49-F238E27FC236}">
                <a16:creationId xmlns:a16="http://schemas.microsoft.com/office/drawing/2014/main" id="{2BEB55C2-09F9-40FB-811B-D14C6CBBDD92}"/>
              </a:ext>
            </a:extLst>
          </p:cNvPr>
          <p:cNvPicPr>
            <a:picLocks noChangeAspect="1"/>
          </p:cNvPicPr>
          <p:nvPr/>
        </p:nvPicPr>
        <p:blipFill>
          <a:blip r:embed="rId4"/>
          <a:stretch>
            <a:fillRect/>
          </a:stretch>
        </p:blipFill>
        <p:spPr>
          <a:xfrm>
            <a:off x="8444217" y="1787566"/>
            <a:ext cx="3078747" cy="2664183"/>
          </a:xfrm>
          <a:prstGeom prst="rect">
            <a:avLst/>
          </a:prstGeom>
        </p:spPr>
      </p:pic>
      <p:pic>
        <p:nvPicPr>
          <p:cNvPr id="6" name="Bildobjekt 5">
            <a:extLst>
              <a:ext uri="{FF2B5EF4-FFF2-40B4-BE49-F238E27FC236}">
                <a16:creationId xmlns:a16="http://schemas.microsoft.com/office/drawing/2014/main" id="{842AF8D2-C37C-43CA-969D-56E977787CD2}"/>
              </a:ext>
            </a:extLst>
          </p:cNvPr>
          <p:cNvPicPr>
            <a:picLocks noChangeAspect="1"/>
          </p:cNvPicPr>
          <p:nvPr/>
        </p:nvPicPr>
        <p:blipFill>
          <a:blip r:embed="rId5"/>
          <a:stretch>
            <a:fillRect/>
          </a:stretch>
        </p:blipFill>
        <p:spPr>
          <a:xfrm>
            <a:off x="838200" y="2055813"/>
            <a:ext cx="2944623" cy="2395936"/>
          </a:xfrm>
          <a:prstGeom prst="rect">
            <a:avLst/>
          </a:prstGeom>
        </p:spPr>
      </p:pic>
      <p:sp>
        <p:nvSpPr>
          <p:cNvPr id="9" name="Platshållare för bildnummer 8">
            <a:extLst>
              <a:ext uri="{FF2B5EF4-FFF2-40B4-BE49-F238E27FC236}">
                <a16:creationId xmlns:a16="http://schemas.microsoft.com/office/drawing/2014/main" id="{01593C02-6F2D-4927-A2C7-206593614421}"/>
              </a:ext>
            </a:extLst>
          </p:cNvPr>
          <p:cNvSpPr>
            <a:spLocks noGrp="1"/>
          </p:cNvSpPr>
          <p:nvPr>
            <p:ph type="sldNum" sz="quarter" idx="12"/>
          </p:nvPr>
        </p:nvSpPr>
        <p:spPr/>
        <p:txBody>
          <a:bodyPr/>
          <a:lstStyle/>
          <a:p>
            <a:fld id="{B8875C9C-CC9B-4354-BB6E-A00B2F916EB0}" type="slidenum">
              <a:rPr lang="sv-SE" smtClean="0"/>
              <a:t>23</a:t>
            </a:fld>
            <a:endParaRPr lang="sv-SE"/>
          </a:p>
        </p:txBody>
      </p:sp>
    </p:spTree>
    <p:extLst>
      <p:ext uri="{BB962C8B-B14F-4D97-AF65-F5344CB8AC3E}">
        <p14:creationId xmlns:p14="http://schemas.microsoft.com/office/powerpoint/2010/main" val="104085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Phase-20 för att identifiera biverkningar mm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20F50F98-18AC-47C9-80A8-67A6DBC82F51}"/>
              </a:ext>
            </a:extLst>
          </p:cNvPr>
          <p:cNvSpPr>
            <a:spLocks noGrp="1"/>
          </p:cNvSpPr>
          <p:nvPr>
            <p:ph idx="1"/>
          </p:nvPr>
        </p:nvSpPr>
        <p:spPr>
          <a:xfrm>
            <a:off x="838200" y="1929383"/>
            <a:ext cx="5526024" cy="4563491"/>
          </a:xfrm>
        </p:spPr>
        <p:txBody>
          <a:bodyPr>
            <a:normAutofit/>
          </a:bodyPr>
          <a:lstStyle/>
          <a:p>
            <a:r>
              <a:rPr lang="sv-SE" sz="2400" dirty="0"/>
              <a:t>20 frågor för att identifiera symtom som kan ha samband med läkemedelsbehandling, till exempel biverkningar eller interaktionseffekter.</a:t>
            </a:r>
          </a:p>
          <a:p>
            <a:r>
              <a:rPr lang="sv-SE" sz="2400" dirty="0"/>
              <a:t>PHASE-20 finns i olika varianter för olika situationer</a:t>
            </a:r>
          </a:p>
          <a:p>
            <a:r>
              <a:rPr lang="sv-SE" sz="2400" dirty="0"/>
              <a:t>Finns att ladda ned på </a:t>
            </a:r>
            <a:r>
              <a:rPr lang="sv-SE" sz="2400" dirty="0">
                <a:hlinkClick r:id="rId3"/>
              </a:rPr>
              <a:t>www.kollpalakemedel.se</a:t>
            </a:r>
            <a:endParaRPr lang="sv-SE" sz="2400" dirty="0"/>
          </a:p>
          <a:p>
            <a:r>
              <a:rPr lang="sv-SE" sz="2400" dirty="0"/>
              <a:t>Fyll i PHASE-20 och ta med till vårdcentralen när du har tid för läkemedelsgenomgång</a:t>
            </a:r>
          </a:p>
          <a:p>
            <a:endParaRPr lang="sv-SE" sz="2200" dirty="0"/>
          </a:p>
        </p:txBody>
      </p:sp>
      <p:pic>
        <p:nvPicPr>
          <p:cNvPr id="4" name="Bildobjekt 3">
            <a:extLst>
              <a:ext uri="{FF2B5EF4-FFF2-40B4-BE49-F238E27FC236}">
                <a16:creationId xmlns:a16="http://schemas.microsoft.com/office/drawing/2014/main" id="{16DE1880-827C-4C1A-A104-C16088421794}"/>
              </a:ext>
            </a:extLst>
          </p:cNvPr>
          <p:cNvPicPr>
            <a:picLocks noChangeAspect="1"/>
          </p:cNvPicPr>
          <p:nvPr/>
        </p:nvPicPr>
        <p:blipFill>
          <a:blip r:embed="rId4"/>
          <a:stretch>
            <a:fillRect/>
          </a:stretch>
        </p:blipFill>
        <p:spPr>
          <a:xfrm>
            <a:off x="7424929" y="1695661"/>
            <a:ext cx="3522102" cy="4797213"/>
          </a:xfrm>
          <a:prstGeom prst="rect">
            <a:avLst/>
          </a:prstGeom>
        </p:spPr>
      </p:pic>
      <p:sp>
        <p:nvSpPr>
          <p:cNvPr id="6" name="Platshållare för bildnummer 5">
            <a:extLst>
              <a:ext uri="{FF2B5EF4-FFF2-40B4-BE49-F238E27FC236}">
                <a16:creationId xmlns:a16="http://schemas.microsoft.com/office/drawing/2014/main" id="{913B9702-1FD3-4BC0-8452-442F1A257703}"/>
              </a:ext>
            </a:extLst>
          </p:cNvPr>
          <p:cNvSpPr>
            <a:spLocks noGrp="1"/>
          </p:cNvSpPr>
          <p:nvPr>
            <p:ph type="sldNum" sz="quarter" idx="12"/>
          </p:nvPr>
        </p:nvSpPr>
        <p:spPr/>
        <p:txBody>
          <a:bodyPr/>
          <a:lstStyle/>
          <a:p>
            <a:fld id="{B8875C9C-CC9B-4354-BB6E-A00B2F916EB0}" type="slidenum">
              <a:rPr lang="sv-SE" smtClean="0"/>
              <a:t>24</a:t>
            </a:fld>
            <a:endParaRPr lang="sv-SE"/>
          </a:p>
        </p:txBody>
      </p:sp>
    </p:spTree>
    <p:extLst>
      <p:ext uri="{BB962C8B-B14F-4D97-AF65-F5344CB8AC3E}">
        <p14:creationId xmlns:p14="http://schemas.microsoft.com/office/powerpoint/2010/main" val="3506541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pPr algn="ctr"/>
            <a:r>
              <a:rPr lang="sv-SE" sz="3600" b="1" dirty="0"/>
              <a:t>Exempel på olika listor gällande läkemedel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tshållare för innehåll 4">
            <a:extLst>
              <a:ext uri="{FF2B5EF4-FFF2-40B4-BE49-F238E27FC236}">
                <a16:creationId xmlns:a16="http://schemas.microsoft.com/office/drawing/2014/main" id="{D999DCF3-053E-41F3-8078-A162B3A320F3}"/>
              </a:ext>
            </a:extLst>
          </p:cNvPr>
          <p:cNvPicPr>
            <a:picLocks noGrp="1" noChangeAspect="1"/>
          </p:cNvPicPr>
          <p:nvPr>
            <p:ph idx="1"/>
          </p:nvPr>
        </p:nvPicPr>
        <p:blipFill>
          <a:blip r:embed="rId3"/>
          <a:stretch>
            <a:fillRect/>
          </a:stretch>
        </p:blipFill>
        <p:spPr>
          <a:xfrm>
            <a:off x="1582674" y="1709950"/>
            <a:ext cx="7427214" cy="5196818"/>
          </a:xfrm>
          <a:prstGeom prst="rect">
            <a:avLst/>
          </a:prstGeom>
        </p:spPr>
      </p:pic>
      <p:sp>
        <p:nvSpPr>
          <p:cNvPr id="7" name="Platshållare för bildnummer 6">
            <a:extLst>
              <a:ext uri="{FF2B5EF4-FFF2-40B4-BE49-F238E27FC236}">
                <a16:creationId xmlns:a16="http://schemas.microsoft.com/office/drawing/2014/main" id="{E1BFC891-1101-4BDA-B728-9E4D359FDCE3}"/>
              </a:ext>
            </a:extLst>
          </p:cNvPr>
          <p:cNvSpPr>
            <a:spLocks noGrp="1"/>
          </p:cNvSpPr>
          <p:nvPr>
            <p:ph type="sldNum" sz="quarter" idx="12"/>
          </p:nvPr>
        </p:nvSpPr>
        <p:spPr/>
        <p:txBody>
          <a:bodyPr/>
          <a:lstStyle/>
          <a:p>
            <a:fld id="{B8875C9C-CC9B-4354-BB6E-A00B2F916EB0}" type="slidenum">
              <a:rPr lang="sv-SE" smtClean="0"/>
              <a:t>25</a:t>
            </a:fld>
            <a:endParaRPr lang="sv-SE"/>
          </a:p>
        </p:txBody>
      </p:sp>
    </p:spTree>
    <p:extLst>
      <p:ext uri="{BB962C8B-B14F-4D97-AF65-F5344CB8AC3E}">
        <p14:creationId xmlns:p14="http://schemas.microsoft.com/office/powerpoint/2010/main" val="2692216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669036" y="238694"/>
            <a:ext cx="10515600" cy="1325563"/>
          </a:xfrm>
        </p:spPr>
        <p:txBody>
          <a:bodyPr>
            <a:normAutofit/>
          </a:bodyPr>
          <a:lstStyle/>
          <a:p>
            <a:r>
              <a:rPr lang="sv-SE" sz="4000" b="1" dirty="0"/>
              <a:t>Kloka frågor och rättigheter</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tshållare för innehåll 4">
            <a:extLst>
              <a:ext uri="{FF2B5EF4-FFF2-40B4-BE49-F238E27FC236}">
                <a16:creationId xmlns:a16="http://schemas.microsoft.com/office/drawing/2014/main" id="{BD8CC7FD-EBF0-4881-B9E1-4143BBB72B09}"/>
              </a:ext>
            </a:extLst>
          </p:cNvPr>
          <p:cNvPicPr>
            <a:picLocks noGrp="1" noChangeAspect="1"/>
          </p:cNvPicPr>
          <p:nvPr>
            <p:ph idx="1"/>
          </p:nvPr>
        </p:nvPicPr>
        <p:blipFill>
          <a:blip r:embed="rId3"/>
          <a:stretch>
            <a:fillRect/>
          </a:stretch>
        </p:blipFill>
        <p:spPr>
          <a:xfrm>
            <a:off x="6094476" y="1628605"/>
            <a:ext cx="4730906" cy="4346825"/>
          </a:xfrm>
          <a:prstGeom prst="rect">
            <a:avLst/>
          </a:prstGeom>
        </p:spPr>
      </p:pic>
      <p:sp>
        <p:nvSpPr>
          <p:cNvPr id="7" name="textruta 6">
            <a:extLst>
              <a:ext uri="{FF2B5EF4-FFF2-40B4-BE49-F238E27FC236}">
                <a16:creationId xmlns:a16="http://schemas.microsoft.com/office/drawing/2014/main" id="{E5E8BBDC-5B7D-4C63-A138-7B91C23D4AC6}"/>
              </a:ext>
            </a:extLst>
          </p:cNvPr>
          <p:cNvSpPr txBox="1"/>
          <p:nvPr/>
        </p:nvSpPr>
        <p:spPr>
          <a:xfrm>
            <a:off x="681785" y="2124942"/>
            <a:ext cx="4730906" cy="2246769"/>
          </a:xfrm>
          <a:prstGeom prst="rect">
            <a:avLst/>
          </a:prstGeom>
          <a:noFill/>
        </p:spPr>
        <p:txBody>
          <a:bodyPr wrap="square" rtlCol="0">
            <a:spAutoFit/>
          </a:bodyPr>
          <a:lstStyle/>
          <a:p>
            <a:r>
              <a:rPr lang="sv-SE" sz="2800" dirty="0"/>
              <a:t>På </a:t>
            </a:r>
            <a:r>
              <a:rPr lang="sv-SE" sz="2800" dirty="0">
                <a:hlinkClick r:id="rId4"/>
              </a:rPr>
              <a:t>www.kollpalakemedel.se</a:t>
            </a:r>
            <a:r>
              <a:rPr lang="sv-SE" sz="2800" dirty="0"/>
              <a:t> finns mer information och tips på vilka frågor som man kan ställa om sina läkemedel och vilka rättigheter man har.</a:t>
            </a:r>
          </a:p>
        </p:txBody>
      </p:sp>
      <p:sp>
        <p:nvSpPr>
          <p:cNvPr id="11" name="Platshållare för bildnummer 10">
            <a:extLst>
              <a:ext uri="{FF2B5EF4-FFF2-40B4-BE49-F238E27FC236}">
                <a16:creationId xmlns:a16="http://schemas.microsoft.com/office/drawing/2014/main" id="{D3781DB2-E0CC-47FC-860D-0EC74C978ED3}"/>
              </a:ext>
            </a:extLst>
          </p:cNvPr>
          <p:cNvSpPr>
            <a:spLocks noGrp="1"/>
          </p:cNvSpPr>
          <p:nvPr>
            <p:ph type="sldNum" sz="quarter" idx="12"/>
          </p:nvPr>
        </p:nvSpPr>
        <p:spPr/>
        <p:txBody>
          <a:bodyPr/>
          <a:lstStyle/>
          <a:p>
            <a:fld id="{B8875C9C-CC9B-4354-BB6E-A00B2F916EB0}" type="slidenum">
              <a:rPr lang="sv-SE" smtClean="0"/>
              <a:t>26</a:t>
            </a:fld>
            <a:endParaRPr lang="sv-SE"/>
          </a:p>
        </p:txBody>
      </p:sp>
    </p:spTree>
    <p:extLst>
      <p:ext uri="{BB962C8B-B14F-4D97-AF65-F5344CB8AC3E}">
        <p14:creationId xmlns:p14="http://schemas.microsoft.com/office/powerpoint/2010/main" val="1011275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51810"/>
            <a:ext cx="10515600" cy="1325563"/>
          </a:xfrm>
        </p:spPr>
        <p:txBody>
          <a:bodyPr>
            <a:normAutofit/>
          </a:bodyPr>
          <a:lstStyle/>
          <a:p>
            <a:r>
              <a:rPr lang="sv-SE" sz="4000" b="1" dirty="0"/>
              <a:t>Recept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20F50F98-18AC-47C9-80A8-67A6DBC82F51}"/>
              </a:ext>
            </a:extLst>
          </p:cNvPr>
          <p:cNvSpPr>
            <a:spLocks noGrp="1"/>
          </p:cNvSpPr>
          <p:nvPr>
            <p:ph idx="1"/>
          </p:nvPr>
        </p:nvSpPr>
        <p:spPr>
          <a:xfrm>
            <a:off x="838200" y="1929383"/>
            <a:ext cx="5526024" cy="4563491"/>
          </a:xfrm>
        </p:spPr>
        <p:txBody>
          <a:bodyPr>
            <a:normAutofit/>
          </a:bodyPr>
          <a:lstStyle/>
          <a:p>
            <a:pPr lvl="0"/>
            <a:r>
              <a:rPr lang="sv-SE" dirty="0"/>
              <a:t>Recept är giltiga i 12 månader.</a:t>
            </a:r>
          </a:p>
          <a:p>
            <a:r>
              <a:rPr lang="sv-SE" sz="2400" dirty="0"/>
              <a:t>När samtliga förpackningar är uthämtade </a:t>
            </a:r>
            <a:r>
              <a:rPr lang="sv-SE" sz="2400" i="1" dirty="0"/>
              <a:t>eller</a:t>
            </a:r>
            <a:r>
              <a:rPr lang="sv-SE" sz="2400" dirty="0"/>
              <a:t> när giltighetstiden passerats är receptet förbrukat.</a:t>
            </a:r>
          </a:p>
          <a:p>
            <a:r>
              <a:rPr lang="sv-SE" sz="2400" dirty="0"/>
              <a:t>Läkaren anger i receptet hur många förpackningar som ska lämnas ut vid varje tillfälle.</a:t>
            </a:r>
          </a:p>
          <a:p>
            <a:r>
              <a:rPr lang="sv-SE" sz="2400" dirty="0"/>
              <a:t>Läkaren ger som regel apoteket i uppdrag att erbjuda utbyte till den tillverkare som har lägst pris. – generiskt utbyte.</a:t>
            </a:r>
          </a:p>
          <a:p>
            <a:endParaRPr lang="sv-SE" sz="2200" dirty="0"/>
          </a:p>
        </p:txBody>
      </p:sp>
      <p:sp>
        <p:nvSpPr>
          <p:cNvPr id="11" name="Platshållare för bildnummer 10">
            <a:extLst>
              <a:ext uri="{FF2B5EF4-FFF2-40B4-BE49-F238E27FC236}">
                <a16:creationId xmlns:a16="http://schemas.microsoft.com/office/drawing/2014/main" id="{D42E462D-904E-4BFF-989F-63CDDC1100DB}"/>
              </a:ext>
            </a:extLst>
          </p:cNvPr>
          <p:cNvSpPr>
            <a:spLocks noGrp="1"/>
          </p:cNvSpPr>
          <p:nvPr>
            <p:ph type="sldNum" sz="quarter" idx="12"/>
          </p:nvPr>
        </p:nvSpPr>
        <p:spPr/>
        <p:txBody>
          <a:bodyPr/>
          <a:lstStyle/>
          <a:p>
            <a:fld id="{B8875C9C-CC9B-4354-BB6E-A00B2F916EB0}" type="slidenum">
              <a:rPr lang="sv-SE" smtClean="0"/>
              <a:t>27</a:t>
            </a:fld>
            <a:endParaRPr lang="sv-SE"/>
          </a:p>
        </p:txBody>
      </p:sp>
    </p:spTree>
    <p:extLst>
      <p:ext uri="{BB962C8B-B14F-4D97-AF65-F5344CB8AC3E}">
        <p14:creationId xmlns:p14="http://schemas.microsoft.com/office/powerpoint/2010/main" val="2199102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Utbyte av läkemedel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20F50F98-18AC-47C9-80A8-67A6DBC82F51}"/>
              </a:ext>
            </a:extLst>
          </p:cNvPr>
          <p:cNvSpPr>
            <a:spLocks noGrp="1"/>
          </p:cNvSpPr>
          <p:nvPr>
            <p:ph idx="1"/>
          </p:nvPr>
        </p:nvSpPr>
        <p:spPr>
          <a:xfrm>
            <a:off x="838200" y="1929383"/>
            <a:ext cx="10515600" cy="4563491"/>
          </a:xfrm>
        </p:spPr>
        <p:txBody>
          <a:bodyPr>
            <a:normAutofit/>
          </a:bodyPr>
          <a:lstStyle/>
          <a:p>
            <a:pPr lvl="0"/>
            <a:r>
              <a:rPr lang="sv-SE" sz="2400" dirty="0"/>
              <a:t>Erbjudande om utbyte innebär att samma substans, samma mängd, samma styrka erbjuds.</a:t>
            </a:r>
          </a:p>
          <a:p>
            <a:r>
              <a:rPr lang="sv-SE" sz="2400" dirty="0"/>
              <a:t>Det är kunden som tackar ja eller tackar nej till erbjudande om utbyte.</a:t>
            </a:r>
          </a:p>
          <a:p>
            <a:r>
              <a:rPr lang="sv-SE" sz="2400" dirty="0"/>
              <a:t>Om man tackar nej till utbyte påverkar det hur stor del av läkemedelskostnaden som subventioneras.</a:t>
            </a:r>
          </a:p>
          <a:p>
            <a:r>
              <a:rPr lang="sv-SE" sz="2400" dirty="0"/>
              <a:t>Tackar man ja till utbyte kommer hela kostnaden att ingå i läkemedelsförmånen. Rabatten man får beror på hur långt upp man kommit i högkostnadstrappan.</a:t>
            </a:r>
          </a:p>
          <a:p>
            <a:r>
              <a:rPr lang="sv-SE" sz="2400" dirty="0"/>
              <a:t>TLV är den myndighet som beslutar om vilka läkemedel som ska ingå i läkemedelsförmånen.</a:t>
            </a:r>
          </a:p>
          <a:p>
            <a:r>
              <a:rPr lang="sv-SE" sz="2400" noProof="0" dirty="0"/>
              <a:t>TLV beslutar om priser på läkemedel inom förmånen.</a:t>
            </a:r>
          </a:p>
        </p:txBody>
      </p:sp>
      <p:sp>
        <p:nvSpPr>
          <p:cNvPr id="6" name="Platshållare för bildnummer 5">
            <a:extLst>
              <a:ext uri="{FF2B5EF4-FFF2-40B4-BE49-F238E27FC236}">
                <a16:creationId xmlns:a16="http://schemas.microsoft.com/office/drawing/2014/main" id="{9CA0DBC7-A35B-4C5E-BB8C-A250A011A7F9}"/>
              </a:ext>
            </a:extLst>
          </p:cNvPr>
          <p:cNvSpPr>
            <a:spLocks noGrp="1"/>
          </p:cNvSpPr>
          <p:nvPr>
            <p:ph type="sldNum" sz="quarter" idx="12"/>
          </p:nvPr>
        </p:nvSpPr>
        <p:spPr/>
        <p:txBody>
          <a:bodyPr/>
          <a:lstStyle/>
          <a:p>
            <a:fld id="{B8875C9C-CC9B-4354-BB6E-A00B2F916EB0}" type="slidenum">
              <a:rPr lang="sv-SE" smtClean="0"/>
              <a:t>28</a:t>
            </a:fld>
            <a:endParaRPr lang="sv-SE"/>
          </a:p>
        </p:txBody>
      </p:sp>
    </p:spTree>
    <p:extLst>
      <p:ext uri="{BB962C8B-B14F-4D97-AF65-F5344CB8AC3E}">
        <p14:creationId xmlns:p14="http://schemas.microsoft.com/office/powerpoint/2010/main" val="2015721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1" name="Rectangle 2"/>
          <p:cNvSpPr>
            <a:spLocks noGrp="1" noChangeArrowheads="1"/>
          </p:cNvSpPr>
          <p:nvPr>
            <p:ph type="title" idx="4294967295"/>
          </p:nvPr>
        </p:nvSpPr>
        <p:spPr>
          <a:xfrm>
            <a:off x="473917" y="639520"/>
            <a:ext cx="4624556" cy="1719072"/>
          </a:xfrm>
        </p:spPr>
        <p:txBody>
          <a:bodyPr vert="horz" lIns="91440" tIns="45720" rIns="91440" bIns="45720" rtlCol="0" anchor="b">
            <a:normAutofit fontScale="90000"/>
          </a:bodyPr>
          <a:lstStyle/>
          <a:p>
            <a:br>
              <a:rPr lang="en-US" altLang="sv-SE" sz="3000" kern="1200" dirty="0">
                <a:solidFill>
                  <a:schemeClr val="tx1"/>
                </a:solidFill>
                <a:latin typeface="+mj-lt"/>
                <a:ea typeface="+mj-ea"/>
                <a:cs typeface="+mj-cs"/>
              </a:rPr>
            </a:br>
            <a:r>
              <a:rPr lang="sv-SE" altLang="sv-SE" b="1" kern="1200" dirty="0">
                <a:solidFill>
                  <a:schemeClr val="tx1"/>
                </a:solidFill>
                <a:latin typeface="+mj-lt"/>
                <a:ea typeface="+mj-ea"/>
                <a:cs typeface="+mj-cs"/>
              </a:rPr>
              <a:t>Högkostnadsskyddet</a:t>
            </a:r>
            <a:br>
              <a:rPr lang="en-US" altLang="sv-SE" sz="3000" kern="1200" dirty="0">
                <a:solidFill>
                  <a:schemeClr val="tx1"/>
                </a:solidFill>
                <a:latin typeface="+mj-lt"/>
                <a:ea typeface="+mj-ea"/>
                <a:cs typeface="+mj-cs"/>
              </a:rPr>
            </a:br>
            <a:endParaRPr lang="en-US" altLang="sv-SE" sz="3000" b="1" kern="1200" dirty="0">
              <a:solidFill>
                <a:schemeClr val="tx1"/>
              </a:solidFill>
              <a:latin typeface="+mj-lt"/>
              <a:ea typeface="+mj-ea"/>
              <a:cs typeface="+mj-cs"/>
            </a:endParaRPr>
          </a:p>
        </p:txBody>
      </p:sp>
      <p:sp>
        <p:nvSpPr>
          <p:cNvPr id="7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latshållare för innehåll 1"/>
          <p:cNvSpPr txBox="1">
            <a:spLocks/>
          </p:cNvSpPr>
          <p:nvPr/>
        </p:nvSpPr>
        <p:spPr>
          <a:xfrm>
            <a:off x="630936" y="2807208"/>
            <a:ext cx="3429000" cy="3410712"/>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Tx/>
              <a:buBlip>
                <a:blip r:embed="rId3"/>
              </a:buBlip>
              <a:defRPr sz="1600" kern="1200">
                <a:solidFill>
                  <a:schemeClr val="tx1"/>
                </a:solidFill>
                <a:latin typeface="+mn-lt"/>
                <a:ea typeface="+mn-ea"/>
                <a:cs typeface="+mn-cs"/>
              </a:defRPr>
            </a:lvl1pPr>
            <a:lvl2pPr marL="452427" indent="-182558"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buFont typeface="Arial" panose="020B0604020202020204" pitchFamily="34" charset="0"/>
              <a:buChar char="•"/>
            </a:pPr>
            <a:r>
              <a:rPr lang="sv-SE" sz="2400" dirty="0"/>
              <a:t>Högkostnadsskyddet är den del av läkemedels-förmånen som vi vanligen kommer i kontakt med.</a:t>
            </a:r>
          </a:p>
          <a:p>
            <a:pPr indent="-228600" defTabSz="914400">
              <a:buFont typeface="Arial" panose="020B0604020202020204" pitchFamily="34" charset="0"/>
              <a:buChar char="•"/>
            </a:pPr>
            <a:endParaRPr lang="en-US" sz="2200" dirty="0"/>
          </a:p>
        </p:txBody>
      </p:sp>
      <p:pic>
        <p:nvPicPr>
          <p:cNvPr id="2050" name="Picture 2" descr="https://www.tlv.se/images/18.442d8ae317dbd32c9729e9a1/1640766610613/hogkostnadstrappan_1_jan_2022_liten.jpg"/>
          <p:cNvPicPr>
            <a:picLocks noChangeAspect="1" noChangeArrowheads="1"/>
          </p:cNvPicPr>
          <p:nvPr/>
        </p:nvPicPr>
        <p:blipFill rotWithShape="1">
          <a:blip r:embed="rId4">
            <a:extLst>
              <a:ext uri="{28A0092B-C50C-407E-A947-70E740481C1C}">
                <a14:useLocalDpi xmlns:a14="http://schemas.microsoft.com/office/drawing/2010/main" val="0"/>
              </a:ext>
            </a:extLst>
          </a:blip>
          <a:srcRect r="6156"/>
          <a:stretch/>
        </p:blipFill>
        <p:spPr bwMode="auto">
          <a:xfrm>
            <a:off x="4654296" y="679474"/>
            <a:ext cx="6903720" cy="5499052"/>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a:extLst>
              <a:ext uri="{FF2B5EF4-FFF2-40B4-BE49-F238E27FC236}">
                <a16:creationId xmlns:a16="http://schemas.microsoft.com/office/drawing/2014/main" id="{B991A128-578D-4D29-829B-B17461A7D247}"/>
              </a:ext>
            </a:extLst>
          </p:cNvPr>
          <p:cNvSpPr>
            <a:spLocks noGrp="1"/>
          </p:cNvSpPr>
          <p:nvPr>
            <p:ph type="sldNum" sz="quarter" idx="12"/>
          </p:nvPr>
        </p:nvSpPr>
        <p:spPr/>
        <p:txBody>
          <a:bodyPr/>
          <a:lstStyle/>
          <a:p>
            <a:fld id="{B8875C9C-CC9B-4354-BB6E-A00B2F916EB0}" type="slidenum">
              <a:rPr lang="sv-SE" smtClean="0"/>
              <a:t>29</a:t>
            </a:fld>
            <a:endParaRPr lang="sv-SE"/>
          </a:p>
        </p:txBody>
      </p:sp>
    </p:spTree>
    <p:extLst>
      <p:ext uri="{BB962C8B-B14F-4D97-AF65-F5344CB8AC3E}">
        <p14:creationId xmlns:p14="http://schemas.microsoft.com/office/powerpoint/2010/main" val="1752069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Platshållare för innehåll 1">
            <a:extLst>
              <a:ext uri="{FF2B5EF4-FFF2-40B4-BE49-F238E27FC236}">
                <a16:creationId xmlns:a16="http://schemas.microsoft.com/office/drawing/2014/main" id="{172BC251-921F-DA29-AD98-47349953D910}"/>
              </a:ext>
            </a:extLst>
          </p:cNvPr>
          <p:cNvGraphicFramePr>
            <a:graphicFrameLocks noGrp="1"/>
          </p:cNvGraphicFramePr>
          <p:nvPr>
            <p:ph idx="1"/>
            <p:extLst>
              <p:ext uri="{D42A27DB-BD31-4B8C-83A1-F6EECF244321}">
                <p14:modId xmlns:p14="http://schemas.microsoft.com/office/powerpoint/2010/main" val="4144353157"/>
              </p:ext>
            </p:extLst>
          </p:nvPr>
        </p:nvGraphicFramePr>
        <p:xfrm>
          <a:off x="838200" y="1616222"/>
          <a:ext cx="6800273" cy="2955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ubrik 2">
            <a:extLst>
              <a:ext uri="{FF2B5EF4-FFF2-40B4-BE49-F238E27FC236}">
                <a16:creationId xmlns:a16="http://schemas.microsoft.com/office/drawing/2014/main" id="{5F4E29B7-C621-411E-9ABB-88165CCA3E27}"/>
              </a:ext>
            </a:extLst>
          </p:cNvPr>
          <p:cNvSpPr>
            <a:spLocks noGrp="1"/>
          </p:cNvSpPr>
          <p:nvPr>
            <p:ph type="title"/>
          </p:nvPr>
        </p:nvSpPr>
        <p:spPr/>
        <p:txBody>
          <a:bodyPr/>
          <a:lstStyle/>
          <a:p>
            <a:r>
              <a:rPr lang="sv-SE" b="1" dirty="0"/>
              <a:t>Koll på läkemedel</a:t>
            </a:r>
          </a:p>
        </p:txBody>
      </p:sp>
      <p:pic>
        <p:nvPicPr>
          <p:cNvPr id="6" name="Bildobjekt 5">
            <a:extLst>
              <a:ext uri="{FF2B5EF4-FFF2-40B4-BE49-F238E27FC236}">
                <a16:creationId xmlns:a16="http://schemas.microsoft.com/office/drawing/2014/main" id="{11216186-77FD-46B7-A01A-6FAA84FF31DE}"/>
              </a:ext>
            </a:extLst>
          </p:cNvPr>
          <p:cNvPicPr>
            <a:picLocks noChangeAspect="1"/>
          </p:cNvPicPr>
          <p:nvPr/>
        </p:nvPicPr>
        <p:blipFill>
          <a:blip r:embed="rId8"/>
          <a:stretch>
            <a:fillRect/>
          </a:stretch>
        </p:blipFill>
        <p:spPr>
          <a:xfrm>
            <a:off x="7638473" y="571978"/>
            <a:ext cx="4499238" cy="4938188"/>
          </a:xfrm>
          <a:prstGeom prst="rect">
            <a:avLst/>
          </a:prstGeom>
        </p:spPr>
      </p:pic>
      <p:sp>
        <p:nvSpPr>
          <p:cNvPr id="4" name="Platshållare för bildnummer 3">
            <a:extLst>
              <a:ext uri="{FF2B5EF4-FFF2-40B4-BE49-F238E27FC236}">
                <a16:creationId xmlns:a16="http://schemas.microsoft.com/office/drawing/2014/main" id="{DB28E1DA-C4CD-4AE2-A1AF-6FEFE6AE87FF}"/>
              </a:ext>
            </a:extLst>
          </p:cNvPr>
          <p:cNvSpPr>
            <a:spLocks noGrp="1"/>
          </p:cNvSpPr>
          <p:nvPr>
            <p:ph type="sldNum" sz="quarter" idx="10"/>
          </p:nvPr>
        </p:nvSpPr>
        <p:spPr/>
        <p:txBody>
          <a:bodyPr/>
          <a:lstStyle/>
          <a:p>
            <a:fld id="{37D9A64F-750D-4E7D-A276-9A7D3F74441C}" type="slidenum">
              <a:rPr lang="sv-SE" smtClean="0"/>
              <a:pPr/>
              <a:t>3</a:t>
            </a:fld>
            <a:endParaRPr lang="sv-SE" dirty="0"/>
          </a:p>
        </p:txBody>
      </p:sp>
    </p:spTree>
    <p:extLst>
      <p:ext uri="{BB962C8B-B14F-4D97-AF65-F5344CB8AC3E}">
        <p14:creationId xmlns:p14="http://schemas.microsoft.com/office/powerpoint/2010/main" val="983580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AF45B38-5797-4F8A-A7E5-18D5C020D1A4}"/>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600" b="1" kern="1200">
                <a:solidFill>
                  <a:schemeClr val="tx1"/>
                </a:solidFill>
                <a:latin typeface="+mj-lt"/>
                <a:ea typeface="+mj-ea"/>
                <a:cs typeface="+mj-cs"/>
              </a:rPr>
              <a:t>Utbyte sparar</a:t>
            </a:r>
            <a:br>
              <a:rPr lang="en-US" sz="4600" b="1" kern="1200">
                <a:solidFill>
                  <a:schemeClr val="tx1"/>
                </a:solidFill>
                <a:latin typeface="+mj-lt"/>
                <a:ea typeface="+mj-ea"/>
                <a:cs typeface="+mj-cs"/>
              </a:rPr>
            </a:br>
            <a:r>
              <a:rPr lang="en-US" sz="4600" b="1" kern="1200">
                <a:solidFill>
                  <a:schemeClr val="tx1"/>
                </a:solidFill>
                <a:latin typeface="+mj-lt"/>
                <a:ea typeface="+mj-ea"/>
                <a:cs typeface="+mj-cs"/>
              </a:rPr>
              <a:t>kostnader för </a:t>
            </a:r>
            <a:br>
              <a:rPr lang="en-US" sz="4600" b="1" kern="1200">
                <a:solidFill>
                  <a:schemeClr val="tx1"/>
                </a:solidFill>
                <a:latin typeface="+mj-lt"/>
                <a:ea typeface="+mj-ea"/>
                <a:cs typeface="+mj-cs"/>
              </a:rPr>
            </a:br>
            <a:r>
              <a:rPr lang="en-US" sz="4600" b="1" kern="1200">
                <a:solidFill>
                  <a:schemeClr val="tx1"/>
                </a:solidFill>
                <a:latin typeface="+mj-lt"/>
                <a:ea typeface="+mj-ea"/>
                <a:cs typeface="+mj-cs"/>
              </a:rPr>
              <a:t>läkemedel</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tshållare för innehåll 4">
            <a:extLst>
              <a:ext uri="{FF2B5EF4-FFF2-40B4-BE49-F238E27FC236}">
                <a16:creationId xmlns:a16="http://schemas.microsoft.com/office/drawing/2014/main" id="{AB2CFE9D-8185-4D61-8B44-B19FDA08B531}"/>
              </a:ext>
            </a:extLst>
          </p:cNvPr>
          <p:cNvPicPr>
            <a:picLocks noGrp="1" noChangeAspect="1"/>
          </p:cNvPicPr>
          <p:nvPr>
            <p:ph idx="1"/>
          </p:nvPr>
        </p:nvPicPr>
        <p:blipFill>
          <a:blip r:embed="rId3"/>
          <a:stretch>
            <a:fillRect/>
          </a:stretch>
        </p:blipFill>
        <p:spPr>
          <a:xfrm>
            <a:off x="5583532" y="640080"/>
            <a:ext cx="5356144" cy="5550408"/>
          </a:xfrm>
          <a:prstGeom prst="rect">
            <a:avLst/>
          </a:prstGeom>
        </p:spPr>
      </p:pic>
      <p:sp>
        <p:nvSpPr>
          <p:cNvPr id="4" name="Platshållare för bildnummer 3">
            <a:extLst>
              <a:ext uri="{FF2B5EF4-FFF2-40B4-BE49-F238E27FC236}">
                <a16:creationId xmlns:a16="http://schemas.microsoft.com/office/drawing/2014/main" id="{E2235B98-38D8-490C-9B07-ED0615FCA7B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8875C9C-CC9B-4354-BB6E-A00B2F916EB0}" type="slidenum">
              <a:rPr lang="en-US" smtClean="0"/>
              <a:pPr>
                <a:spcAft>
                  <a:spcPts val="600"/>
                </a:spcAft>
              </a:pPr>
              <a:t>30</a:t>
            </a:fld>
            <a:endParaRPr lang="en-US"/>
          </a:p>
        </p:txBody>
      </p:sp>
    </p:spTree>
    <p:extLst>
      <p:ext uri="{BB962C8B-B14F-4D97-AF65-F5344CB8AC3E}">
        <p14:creationId xmlns:p14="http://schemas.microsoft.com/office/powerpoint/2010/main" val="341506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ubrik 3"/>
          <p:cNvSpPr>
            <a:spLocks noGrp="1"/>
          </p:cNvSpPr>
          <p:nvPr>
            <p:ph type="title"/>
          </p:nvPr>
        </p:nvSpPr>
        <p:spPr>
          <a:xfrm>
            <a:off x="549633" y="-57882"/>
            <a:ext cx="11018520" cy="1434415"/>
          </a:xfrm>
        </p:spPr>
        <p:txBody>
          <a:bodyPr vert="horz" lIns="91440" tIns="45720" rIns="91440" bIns="45720" rtlCol="0" anchor="b">
            <a:normAutofit/>
          </a:bodyPr>
          <a:lstStyle/>
          <a:p>
            <a:r>
              <a:rPr lang="sv-SE" b="1" dirty="0"/>
              <a:t>Apoteksmarknaden idag</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innehåll 1"/>
          <p:cNvSpPr>
            <a:spLocks noGrp="1"/>
          </p:cNvSpPr>
          <p:nvPr>
            <p:ph idx="1"/>
          </p:nvPr>
        </p:nvSpPr>
        <p:spPr>
          <a:xfrm>
            <a:off x="572493" y="2057680"/>
            <a:ext cx="6713552" cy="4119172"/>
          </a:xfrm>
        </p:spPr>
        <p:txBody>
          <a:bodyPr vert="horz" lIns="91440" tIns="45720" rIns="91440" bIns="45720" rtlCol="0" anchor="t">
            <a:normAutofit/>
          </a:bodyPr>
          <a:lstStyle/>
          <a:p>
            <a:r>
              <a:rPr lang="sv-SE" sz="1500" dirty="0"/>
              <a:t>Totalt ca 1400 apotek (2021)</a:t>
            </a:r>
          </a:p>
          <a:p>
            <a:r>
              <a:rPr lang="sv-SE" sz="1500" dirty="0"/>
              <a:t>Apotekskedjor</a:t>
            </a:r>
          </a:p>
          <a:p>
            <a:pPr lvl="1"/>
            <a:r>
              <a:rPr lang="sv-SE" sz="1500" dirty="0"/>
              <a:t>Apoteket AB</a:t>
            </a:r>
          </a:p>
          <a:p>
            <a:pPr lvl="1"/>
            <a:r>
              <a:rPr lang="sv-SE" sz="1500" dirty="0"/>
              <a:t>Apotek Hjärtat</a:t>
            </a:r>
            <a:endParaRPr lang="sv-SE" sz="1500" b="1" dirty="0"/>
          </a:p>
          <a:p>
            <a:pPr lvl="1"/>
            <a:r>
              <a:rPr lang="sv-SE" sz="1500" dirty="0"/>
              <a:t>Kronans Apotek</a:t>
            </a:r>
          </a:p>
          <a:p>
            <a:pPr lvl="1"/>
            <a:r>
              <a:rPr lang="sv-SE" sz="1500" dirty="0"/>
              <a:t>Apoteksgruppen (går samman med Kronans Apotek)</a:t>
            </a:r>
          </a:p>
          <a:p>
            <a:pPr lvl="1"/>
            <a:r>
              <a:rPr lang="sv-SE" sz="1500" dirty="0"/>
              <a:t>Lloyds Apotek</a:t>
            </a:r>
          </a:p>
          <a:p>
            <a:r>
              <a:rPr lang="sv-SE" sz="1500" dirty="0"/>
              <a:t>Enbart e-handelsapotek</a:t>
            </a:r>
          </a:p>
          <a:p>
            <a:pPr lvl="1"/>
            <a:r>
              <a:rPr lang="sv-SE" sz="1500" dirty="0" err="1"/>
              <a:t>Apotea</a:t>
            </a:r>
            <a:endParaRPr lang="sv-SE" sz="1500" dirty="0"/>
          </a:p>
          <a:p>
            <a:pPr lvl="1"/>
            <a:r>
              <a:rPr lang="sv-SE" sz="1500" dirty="0"/>
              <a:t>MEDS</a:t>
            </a:r>
          </a:p>
          <a:p>
            <a:pPr lvl="1"/>
            <a:r>
              <a:rPr lang="sv-SE" sz="1500" dirty="0" err="1"/>
              <a:t>Apohem</a:t>
            </a:r>
            <a:endParaRPr lang="sv-SE" sz="1500" dirty="0"/>
          </a:p>
          <a:p>
            <a:r>
              <a:rPr lang="sv-SE" sz="1500" dirty="0"/>
              <a:t>Övrigt</a:t>
            </a:r>
          </a:p>
          <a:p>
            <a:pPr lvl="1"/>
            <a:r>
              <a:rPr lang="sv-SE" sz="1500" dirty="0"/>
              <a:t>38 företag med ett eller ett fåtal apotek ( källa: TLV)</a:t>
            </a:r>
          </a:p>
          <a:p>
            <a:pPr lvl="1"/>
            <a:r>
              <a:rPr lang="sv-SE" sz="1500" dirty="0"/>
              <a:t>3 dosapotek</a:t>
            </a:r>
          </a:p>
        </p:txBody>
      </p:sp>
      <p:pic>
        <p:nvPicPr>
          <p:cNvPr id="7" name="Bildobjekt 6">
            <a:extLst>
              <a:ext uri="{FF2B5EF4-FFF2-40B4-BE49-F238E27FC236}">
                <a16:creationId xmlns:a16="http://schemas.microsoft.com/office/drawing/2014/main" id="{A02D928E-F895-434F-8D8C-B82B197F129A}"/>
              </a:ext>
            </a:extLst>
          </p:cNvPr>
          <p:cNvPicPr>
            <a:picLocks noChangeAspect="1"/>
          </p:cNvPicPr>
          <p:nvPr/>
        </p:nvPicPr>
        <p:blipFill>
          <a:blip r:embed="rId3"/>
          <a:stretch>
            <a:fillRect/>
          </a:stretch>
        </p:blipFill>
        <p:spPr>
          <a:xfrm>
            <a:off x="6605070" y="2044438"/>
            <a:ext cx="5133277" cy="2566638"/>
          </a:xfrm>
          <a:prstGeom prst="rect">
            <a:avLst/>
          </a:prstGeom>
        </p:spPr>
      </p:pic>
      <p:sp>
        <p:nvSpPr>
          <p:cNvPr id="5" name="Platshållare för bildnummer 4">
            <a:extLst>
              <a:ext uri="{FF2B5EF4-FFF2-40B4-BE49-F238E27FC236}">
                <a16:creationId xmlns:a16="http://schemas.microsoft.com/office/drawing/2014/main" id="{EC93BB0C-8ED6-4D8C-8767-255D286962FC}"/>
              </a:ext>
            </a:extLst>
          </p:cNvPr>
          <p:cNvSpPr>
            <a:spLocks noGrp="1"/>
          </p:cNvSpPr>
          <p:nvPr>
            <p:ph type="sldNum" sz="quarter" idx="10"/>
          </p:nvPr>
        </p:nvSpPr>
        <p:spPr/>
        <p:txBody>
          <a:bodyPr/>
          <a:lstStyle/>
          <a:p>
            <a:fld id="{37D9A64F-750D-4E7D-A276-9A7D3F74441C}" type="slidenum">
              <a:rPr lang="sv-SE" smtClean="0"/>
              <a:pPr/>
              <a:t>31</a:t>
            </a:fld>
            <a:endParaRPr lang="sv-SE" dirty="0"/>
          </a:p>
        </p:txBody>
      </p:sp>
    </p:spTree>
    <p:extLst>
      <p:ext uri="{BB962C8B-B14F-4D97-AF65-F5344CB8AC3E}">
        <p14:creationId xmlns:p14="http://schemas.microsoft.com/office/powerpoint/2010/main" val="833956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3" descr="heart_logga.png">
            <a:extLst>
              <a:ext uri="{FF2B5EF4-FFF2-40B4-BE49-F238E27FC236}">
                <a16:creationId xmlns:a16="http://schemas.microsoft.com/office/drawing/2014/main" id="{DBBDED05-285C-40DE-84C4-7F2D5F0F52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5844" y="958998"/>
            <a:ext cx="4498031" cy="494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a:extLst>
              <a:ext uri="{FF2B5EF4-FFF2-40B4-BE49-F238E27FC236}">
                <a16:creationId xmlns:a16="http://schemas.microsoft.com/office/drawing/2014/main" id="{A2E1E23A-6B59-4CCE-8571-F688C4472789}"/>
              </a:ext>
            </a:extLst>
          </p:cNvPr>
          <p:cNvSpPr txBox="1"/>
          <p:nvPr/>
        </p:nvSpPr>
        <p:spPr>
          <a:xfrm>
            <a:off x="5425440" y="3316224"/>
            <a:ext cx="4660972" cy="769441"/>
          </a:xfrm>
          <a:prstGeom prst="rect">
            <a:avLst/>
          </a:prstGeom>
          <a:noFill/>
        </p:spPr>
        <p:txBody>
          <a:bodyPr wrap="square" rtlCol="0">
            <a:spAutoFit/>
          </a:bodyPr>
          <a:lstStyle/>
          <a:p>
            <a:r>
              <a:rPr lang="sv-SE" sz="4400" dirty="0"/>
              <a:t>I samarbete med</a:t>
            </a:r>
          </a:p>
        </p:txBody>
      </p:sp>
    </p:spTree>
    <p:extLst>
      <p:ext uri="{BB962C8B-B14F-4D97-AF65-F5344CB8AC3E}">
        <p14:creationId xmlns:p14="http://schemas.microsoft.com/office/powerpoint/2010/main" val="1333906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702" y="1158240"/>
            <a:ext cx="4048628" cy="5258877"/>
          </a:xfrm>
        </p:spPr>
        <p:txBody>
          <a:bodyPr>
            <a:normAutofit/>
          </a:bodyPr>
          <a:lstStyle/>
          <a:p>
            <a:r>
              <a:rPr lang="sv-SE" sz="1700" dirty="0"/>
              <a:t>Ca 400 apotek i städer och på landsbygden</a:t>
            </a:r>
          </a:p>
          <a:p>
            <a:r>
              <a:rPr lang="sv-SE" sz="1700" dirty="0"/>
              <a:t>Ca 590 apoteksombud</a:t>
            </a:r>
          </a:p>
          <a:p>
            <a:r>
              <a:rPr lang="sv-SE" sz="1700" dirty="0"/>
              <a:t>Sjukhusapotek</a:t>
            </a:r>
          </a:p>
          <a:p>
            <a:r>
              <a:rPr lang="sv-SE" sz="1700" dirty="0"/>
              <a:t>Dosapotek</a:t>
            </a:r>
          </a:p>
          <a:p>
            <a:r>
              <a:rPr lang="sv-SE" sz="1700" dirty="0"/>
              <a:t>E-handel och annan distanshandel</a:t>
            </a:r>
          </a:p>
          <a:p>
            <a:r>
              <a:rPr lang="sv-SE" sz="1700" dirty="0"/>
              <a:t>Kundservice via telefon, chatt och mejl</a:t>
            </a:r>
          </a:p>
          <a:p>
            <a:r>
              <a:rPr lang="sv-SE" sz="1700" dirty="0"/>
              <a:t>apoteket.se</a:t>
            </a:r>
          </a:p>
          <a:p>
            <a:r>
              <a:rPr lang="sv-SE" sz="1700" dirty="0" err="1"/>
              <a:t>App</a:t>
            </a:r>
            <a:r>
              <a:rPr lang="sv-SE" sz="1700" dirty="0"/>
              <a:t> ”Mitt Apotek”</a:t>
            </a:r>
          </a:p>
          <a:p>
            <a:r>
              <a:rPr lang="sv-SE" sz="1700" dirty="0"/>
              <a:t>Facebook, Twitter, Instagram, LinkedIn och YouTube</a:t>
            </a:r>
          </a:p>
          <a:p>
            <a:pPr marL="0" indent="0">
              <a:buNone/>
            </a:pPr>
            <a:endParaRPr lang="sv-SE" dirty="0"/>
          </a:p>
          <a:p>
            <a:endParaRPr lang="sv-SE" dirty="0"/>
          </a:p>
        </p:txBody>
      </p:sp>
      <p:sp>
        <p:nvSpPr>
          <p:cNvPr id="5" name="Rubrik 4"/>
          <p:cNvSpPr>
            <a:spLocks noGrp="1"/>
          </p:cNvSpPr>
          <p:nvPr>
            <p:ph type="title"/>
          </p:nvPr>
        </p:nvSpPr>
        <p:spPr/>
        <p:txBody>
          <a:bodyPr/>
          <a:lstStyle/>
          <a:p>
            <a:r>
              <a:rPr lang="sv-SE" dirty="0"/>
              <a:t>Apoteket AB i hela landet</a:t>
            </a:r>
          </a:p>
        </p:txBody>
      </p:sp>
      <p:sp>
        <p:nvSpPr>
          <p:cNvPr id="6" name="Platshållare för text 5"/>
          <p:cNvSpPr>
            <a:spLocks noGrp="1"/>
          </p:cNvSpPr>
          <p:nvPr>
            <p:ph type="body" sz="quarter" idx="20"/>
          </p:nvPr>
        </p:nvSpPr>
        <p:spPr/>
        <p:txBody>
          <a:bodyPr/>
          <a:lstStyle/>
          <a:p>
            <a:endParaRPr lang="sv-SE"/>
          </a:p>
        </p:txBody>
      </p:sp>
      <p:pic>
        <p:nvPicPr>
          <p:cNvPr id="10" name="Bildobjekt 9"/>
          <p:cNvPicPr>
            <a:picLocks noChangeAspect="1"/>
          </p:cNvPicPr>
          <p:nvPr/>
        </p:nvPicPr>
        <p:blipFill rotWithShape="1">
          <a:blip r:embed="rId3" cstate="print">
            <a:extLst>
              <a:ext uri="{28A0092B-C50C-407E-A947-70E740481C1C}">
                <a14:useLocalDpi xmlns:a14="http://schemas.microsoft.com/office/drawing/2010/main" val="0"/>
              </a:ext>
            </a:extLst>
          </a:blip>
          <a:srcRect l="7484" t="10438" r="5404" b="13468"/>
          <a:stretch/>
        </p:blipFill>
        <p:spPr>
          <a:xfrm>
            <a:off x="8409196" y="1230927"/>
            <a:ext cx="3127943" cy="1971304"/>
          </a:xfrm>
          <a:prstGeom prst="rect">
            <a:avLst/>
          </a:prstGeom>
        </p:spPr>
      </p:pic>
      <p:grpSp>
        <p:nvGrpSpPr>
          <p:cNvPr id="18" name="Grupp 17">
            <a:extLst>
              <a:ext uri="{FF2B5EF4-FFF2-40B4-BE49-F238E27FC236}">
                <a16:creationId xmlns:a16="http://schemas.microsoft.com/office/drawing/2014/main" id="{70E3E7AA-8300-4E5A-89B4-19592DC49EAD}"/>
              </a:ext>
            </a:extLst>
          </p:cNvPr>
          <p:cNvGrpSpPr/>
          <p:nvPr/>
        </p:nvGrpSpPr>
        <p:grpSpPr>
          <a:xfrm>
            <a:off x="4700153" y="110533"/>
            <a:ext cx="3752526" cy="6376358"/>
            <a:chOff x="4700153" y="110533"/>
            <a:chExt cx="3752526" cy="6376358"/>
          </a:xfrm>
        </p:grpSpPr>
        <p:grpSp>
          <p:nvGrpSpPr>
            <p:cNvPr id="17" name="Grupp 16">
              <a:extLst>
                <a:ext uri="{FF2B5EF4-FFF2-40B4-BE49-F238E27FC236}">
                  <a16:creationId xmlns:a16="http://schemas.microsoft.com/office/drawing/2014/main" id="{CD04A794-5FDA-4569-88D7-D86866F298AC}"/>
                </a:ext>
              </a:extLst>
            </p:cNvPr>
            <p:cNvGrpSpPr/>
            <p:nvPr/>
          </p:nvGrpSpPr>
          <p:grpSpPr>
            <a:xfrm>
              <a:off x="4700153" y="110533"/>
              <a:ext cx="2808513" cy="6376358"/>
              <a:chOff x="4696641" y="412266"/>
              <a:chExt cx="2422616" cy="5500228"/>
            </a:xfrm>
          </p:grpSpPr>
          <p:pic>
            <p:nvPicPr>
              <p:cNvPr id="8" name="Bildobjekt 7" descr="En bild som visar karta&#10;&#10;Automatiskt genererad beskrivning">
                <a:extLst>
                  <a:ext uri="{FF2B5EF4-FFF2-40B4-BE49-F238E27FC236}">
                    <a16:creationId xmlns:a16="http://schemas.microsoft.com/office/drawing/2014/main" id="{1BF27AD0-120D-4676-8C0F-3CD3705D5504}"/>
                  </a:ext>
                </a:extLst>
              </p:cNvPr>
              <p:cNvPicPr>
                <a:picLocks noChangeAspect="1"/>
              </p:cNvPicPr>
              <p:nvPr/>
            </p:nvPicPr>
            <p:blipFill rotWithShape="1">
              <a:blip r:embed="rId4">
                <a:extLst>
                  <a:ext uri="{28A0092B-C50C-407E-A947-70E740481C1C}">
                    <a14:useLocalDpi xmlns:a14="http://schemas.microsoft.com/office/drawing/2010/main" val="0"/>
                  </a:ext>
                </a:extLst>
              </a:blip>
              <a:srcRect r="48834"/>
              <a:stretch/>
            </p:blipFill>
            <p:spPr>
              <a:xfrm>
                <a:off x="4696641" y="412266"/>
                <a:ext cx="2346366" cy="5500228"/>
              </a:xfrm>
              <a:prstGeom prst="rect">
                <a:avLst/>
              </a:prstGeom>
            </p:spPr>
          </p:pic>
          <p:sp>
            <p:nvSpPr>
              <p:cNvPr id="9" name="Rektangel 8">
                <a:extLst>
                  <a:ext uri="{FF2B5EF4-FFF2-40B4-BE49-F238E27FC236}">
                    <a16:creationId xmlns:a16="http://schemas.microsoft.com/office/drawing/2014/main" id="{ADDA28AB-70BC-4EE0-BC47-337E597AA99F}"/>
                  </a:ext>
                </a:extLst>
              </p:cNvPr>
              <p:cNvSpPr/>
              <p:nvPr/>
            </p:nvSpPr>
            <p:spPr>
              <a:xfrm>
                <a:off x="6683829" y="4351433"/>
                <a:ext cx="435428" cy="1254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6" name="Bildobjekt 15" descr="En bild som visar karta&#10;&#10;Automatiskt genererad beskrivning">
              <a:extLst>
                <a:ext uri="{FF2B5EF4-FFF2-40B4-BE49-F238E27FC236}">
                  <a16:creationId xmlns:a16="http://schemas.microsoft.com/office/drawing/2014/main" id="{AD8EDB54-A445-4884-94CF-F689B4A20CE1}"/>
                </a:ext>
              </a:extLst>
            </p:cNvPr>
            <p:cNvPicPr>
              <a:picLocks noChangeAspect="1"/>
            </p:cNvPicPr>
            <p:nvPr/>
          </p:nvPicPr>
          <p:blipFill rotWithShape="1">
            <a:blip r:embed="rId4">
              <a:extLst>
                <a:ext uri="{28A0092B-C50C-407E-A947-70E740481C1C}">
                  <a14:useLocalDpi xmlns:a14="http://schemas.microsoft.com/office/drawing/2010/main" val="0"/>
                </a:ext>
              </a:extLst>
            </a:blip>
            <a:srcRect l="41058" t="84038" r="13840" b="5585"/>
            <a:stretch/>
          </p:blipFill>
          <p:spPr>
            <a:xfrm>
              <a:off x="6384393" y="5846365"/>
              <a:ext cx="2068286" cy="570752"/>
            </a:xfrm>
            <a:prstGeom prst="rect">
              <a:avLst/>
            </a:prstGeom>
          </p:spPr>
        </p:pic>
      </p:grpSp>
      <p:pic>
        <p:nvPicPr>
          <p:cNvPr id="7" name="Bildobjekt 6" descr="En bild som visar person, stående&#10;&#10;Automatiskt genererad beskrivning">
            <a:extLst>
              <a:ext uri="{FF2B5EF4-FFF2-40B4-BE49-F238E27FC236}">
                <a16:creationId xmlns:a16="http://schemas.microsoft.com/office/drawing/2014/main" id="{017A8B94-81C0-4D39-8AD1-79E68A4B21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9197" y="3327221"/>
            <a:ext cx="3130260" cy="2097274"/>
          </a:xfrm>
          <a:prstGeom prst="rect">
            <a:avLst/>
          </a:prstGeom>
        </p:spPr>
      </p:pic>
      <p:sp>
        <p:nvSpPr>
          <p:cNvPr id="11" name="Platshållare för bildnummer 10">
            <a:extLst>
              <a:ext uri="{FF2B5EF4-FFF2-40B4-BE49-F238E27FC236}">
                <a16:creationId xmlns:a16="http://schemas.microsoft.com/office/drawing/2014/main" id="{340EFEA7-74B7-4FFA-93B1-1AB311229BFD}"/>
              </a:ext>
            </a:extLst>
          </p:cNvPr>
          <p:cNvSpPr>
            <a:spLocks noGrp="1"/>
          </p:cNvSpPr>
          <p:nvPr>
            <p:ph type="sldNum" sz="quarter" idx="10"/>
          </p:nvPr>
        </p:nvSpPr>
        <p:spPr/>
        <p:txBody>
          <a:bodyPr/>
          <a:lstStyle/>
          <a:p>
            <a:fld id="{37D9A64F-750D-4E7D-A276-9A7D3F74441C}" type="slidenum">
              <a:rPr lang="sv-SE" smtClean="0"/>
              <a:pPr/>
              <a:t>33</a:t>
            </a:fld>
            <a:endParaRPr lang="sv-SE" dirty="0"/>
          </a:p>
        </p:txBody>
      </p:sp>
    </p:spTree>
    <p:extLst>
      <p:ext uri="{BB962C8B-B14F-4D97-AF65-F5344CB8AC3E}">
        <p14:creationId xmlns:p14="http://schemas.microsoft.com/office/powerpoint/2010/main" val="2863855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altLang="sv-SE" dirty="0"/>
              <a:t>Tjänster på Apoteket AB</a:t>
            </a:r>
            <a:endParaRPr lang="sv-SE" dirty="0"/>
          </a:p>
        </p:txBody>
      </p:sp>
      <p:pic>
        <p:nvPicPr>
          <p:cNvPr id="18" name="Bildobjekt 17" descr="En bild som visar person, inomhus, dator, bord&#10;&#10;Automatiskt genererad beskrivning">
            <a:extLst>
              <a:ext uri="{FF2B5EF4-FFF2-40B4-BE49-F238E27FC236}">
                <a16:creationId xmlns:a16="http://schemas.microsoft.com/office/drawing/2014/main" id="{0B069F56-F30B-4AD5-8265-4B8349D161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9013" y="1103587"/>
            <a:ext cx="3405925" cy="2270617"/>
          </a:xfrm>
          <a:prstGeom prst="rect">
            <a:avLst/>
          </a:prstGeom>
        </p:spPr>
      </p:pic>
      <p:pic>
        <p:nvPicPr>
          <p:cNvPr id="8" name="Bildobjekt 7">
            <a:extLst>
              <a:ext uri="{FF2B5EF4-FFF2-40B4-BE49-F238E27FC236}">
                <a16:creationId xmlns:a16="http://schemas.microsoft.com/office/drawing/2014/main" id="{F4390004-821A-48F6-A024-4152A6680C3E}"/>
              </a:ext>
            </a:extLst>
          </p:cNvPr>
          <p:cNvPicPr>
            <a:picLocks noChangeAspect="1"/>
          </p:cNvPicPr>
          <p:nvPr/>
        </p:nvPicPr>
        <p:blipFill rotWithShape="1">
          <a:blip r:embed="rId4"/>
          <a:srcRect t="9109" b="8772"/>
          <a:stretch/>
        </p:blipFill>
        <p:spPr>
          <a:xfrm>
            <a:off x="658814" y="1103588"/>
            <a:ext cx="3419757" cy="5631750"/>
          </a:xfrm>
          <a:prstGeom prst="rect">
            <a:avLst/>
          </a:prstGeom>
        </p:spPr>
      </p:pic>
      <p:pic>
        <p:nvPicPr>
          <p:cNvPr id="13" name="Bildobjekt 12">
            <a:extLst>
              <a:ext uri="{FF2B5EF4-FFF2-40B4-BE49-F238E27FC236}">
                <a16:creationId xmlns:a16="http://schemas.microsoft.com/office/drawing/2014/main" id="{DC211DF9-965E-49A0-B90F-8D1D96B60FF2}"/>
              </a:ext>
            </a:extLst>
          </p:cNvPr>
          <p:cNvPicPr>
            <a:picLocks noChangeAspect="1"/>
          </p:cNvPicPr>
          <p:nvPr/>
        </p:nvPicPr>
        <p:blipFill rotWithShape="1">
          <a:blip r:embed="rId5"/>
          <a:srcRect b="17881"/>
          <a:stretch/>
        </p:blipFill>
        <p:spPr>
          <a:xfrm>
            <a:off x="4236920" y="1103587"/>
            <a:ext cx="3405925" cy="5631750"/>
          </a:xfrm>
          <a:prstGeom prst="rect">
            <a:avLst/>
          </a:prstGeom>
        </p:spPr>
      </p:pic>
      <p:pic>
        <p:nvPicPr>
          <p:cNvPr id="15" name="Bildobjekt 14">
            <a:extLst>
              <a:ext uri="{FF2B5EF4-FFF2-40B4-BE49-F238E27FC236}">
                <a16:creationId xmlns:a16="http://schemas.microsoft.com/office/drawing/2014/main" id="{7DB38FF9-1FE0-4C81-A688-9E8609BBAF7B}"/>
              </a:ext>
            </a:extLst>
          </p:cNvPr>
          <p:cNvPicPr>
            <a:picLocks noChangeAspect="1"/>
          </p:cNvPicPr>
          <p:nvPr/>
        </p:nvPicPr>
        <p:blipFill rotWithShape="1">
          <a:blip r:embed="rId5"/>
          <a:srcRect t="81414" b="-1"/>
          <a:stretch/>
        </p:blipFill>
        <p:spPr>
          <a:xfrm>
            <a:off x="8099013" y="4224608"/>
            <a:ext cx="3405925" cy="1274708"/>
          </a:xfrm>
          <a:prstGeom prst="rect">
            <a:avLst/>
          </a:prstGeom>
        </p:spPr>
      </p:pic>
      <p:sp>
        <p:nvSpPr>
          <p:cNvPr id="2" name="Platshållare för bildnummer 1">
            <a:extLst>
              <a:ext uri="{FF2B5EF4-FFF2-40B4-BE49-F238E27FC236}">
                <a16:creationId xmlns:a16="http://schemas.microsoft.com/office/drawing/2014/main" id="{FF08F93E-D0FD-4836-A55B-45D126396A64}"/>
              </a:ext>
            </a:extLst>
          </p:cNvPr>
          <p:cNvSpPr>
            <a:spLocks noGrp="1"/>
          </p:cNvSpPr>
          <p:nvPr>
            <p:ph type="sldNum" sz="quarter" idx="10"/>
          </p:nvPr>
        </p:nvSpPr>
        <p:spPr/>
        <p:txBody>
          <a:bodyPr/>
          <a:lstStyle/>
          <a:p>
            <a:fld id="{37D9A64F-750D-4E7D-A276-9A7D3F74441C}" type="slidenum">
              <a:rPr lang="sv-SE" smtClean="0"/>
              <a:pPr/>
              <a:t>34</a:t>
            </a:fld>
            <a:endParaRPr lang="sv-SE" dirty="0"/>
          </a:p>
        </p:txBody>
      </p:sp>
    </p:spTree>
    <p:extLst>
      <p:ext uri="{BB962C8B-B14F-4D97-AF65-F5344CB8AC3E}">
        <p14:creationId xmlns:p14="http://schemas.microsoft.com/office/powerpoint/2010/main" val="2333053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ltLang="sv-SE" dirty="0"/>
              <a:t>Apoteket AB för privatpersoner</a:t>
            </a:r>
            <a:endParaRPr lang="sv-SE" dirty="0"/>
          </a:p>
        </p:txBody>
      </p:sp>
      <p:sp>
        <p:nvSpPr>
          <p:cNvPr id="5" name="Platshållare för innehåll 4"/>
          <p:cNvSpPr>
            <a:spLocks noGrp="1"/>
          </p:cNvSpPr>
          <p:nvPr>
            <p:ph idx="15"/>
          </p:nvPr>
        </p:nvSpPr>
        <p:spPr>
          <a:xfrm>
            <a:off x="5708579" y="1585597"/>
            <a:ext cx="6021238" cy="2376803"/>
          </a:xfrm>
        </p:spPr>
        <p:txBody>
          <a:bodyPr>
            <a:normAutofit/>
          </a:bodyPr>
          <a:lstStyle/>
          <a:p>
            <a:pPr marL="228594" lvl="1" indent="-228594">
              <a:spcBef>
                <a:spcPts val="1000"/>
              </a:spcBef>
              <a:buClrTx/>
              <a:buBlip>
                <a:blip r:embed="rId3"/>
              </a:buBlip>
            </a:pPr>
            <a:r>
              <a:rPr lang="sv-SE" altLang="sv-SE" sz="1800" dirty="0"/>
              <a:t>En läkemedelsansvarig farmaceut på varje apotek</a:t>
            </a:r>
          </a:p>
          <a:p>
            <a:pPr marL="228594" lvl="1" indent="-228594">
              <a:spcBef>
                <a:spcPts val="1000"/>
              </a:spcBef>
              <a:buClrTx/>
              <a:buBlip>
                <a:blip r:embed="rId3"/>
              </a:buBlip>
            </a:pPr>
            <a:r>
              <a:rPr lang="sv-SE" sz="1800" dirty="0"/>
              <a:t>Samarbete med Doktor24 –elektronisk vårdcentral</a:t>
            </a:r>
          </a:p>
          <a:p>
            <a:pPr marL="228594" lvl="1" indent="-228594">
              <a:spcBef>
                <a:spcPts val="1000"/>
              </a:spcBef>
              <a:buClrTx/>
              <a:buBlip>
                <a:blip r:embed="rId3"/>
              </a:buBlip>
            </a:pPr>
            <a:r>
              <a:rPr lang="sv-SE" altLang="sv-SE" sz="1800" dirty="0"/>
              <a:t>Samverkan med vård, handikapp- och pensionärsföreningar</a:t>
            </a:r>
          </a:p>
        </p:txBody>
      </p:sp>
      <p:sp>
        <p:nvSpPr>
          <p:cNvPr id="11" name="Frihandsfigur 14"/>
          <p:cNvSpPr txBox="1">
            <a:spLocks noChangeAspect="1"/>
          </p:cNvSpPr>
          <p:nvPr/>
        </p:nvSpPr>
        <p:spPr>
          <a:xfrm>
            <a:off x="2791802" y="3602442"/>
            <a:ext cx="2055108" cy="2055109"/>
          </a:xfrm>
          <a:custGeom>
            <a:avLst/>
            <a:gdLst>
              <a:gd name="connsiteX0" fmla="*/ 0 w 1785937"/>
              <a:gd name="connsiteY0" fmla="*/ 0 h 1785938"/>
              <a:gd name="connsiteX1" fmla="*/ 904344 w 1785937"/>
              <a:gd name="connsiteY1" fmla="*/ 0 h 1785938"/>
              <a:gd name="connsiteX2" fmla="*/ 1785937 w 1785937"/>
              <a:gd name="connsiteY2" fmla="*/ 892969 h 1785938"/>
              <a:gd name="connsiteX3" fmla="*/ 892968 w 1785937"/>
              <a:gd name="connsiteY3" fmla="*/ 1785938 h 1785938"/>
              <a:gd name="connsiteX4" fmla="*/ 5687 w 1785937"/>
              <a:gd name="connsiteY4" fmla="*/ 915720 h 1785938"/>
              <a:gd name="connsiteX5" fmla="*/ 0 w 1785937"/>
              <a:gd name="connsiteY5" fmla="*/ 0 h 178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5937" h="1785938">
                <a:moveTo>
                  <a:pt x="0" y="0"/>
                </a:moveTo>
                <a:cubicBezTo>
                  <a:pt x="0" y="0"/>
                  <a:pt x="0" y="0"/>
                  <a:pt x="904344" y="0"/>
                </a:cubicBezTo>
                <a:cubicBezTo>
                  <a:pt x="1393486" y="5687"/>
                  <a:pt x="1785937" y="403826"/>
                  <a:pt x="1785937" y="892969"/>
                </a:cubicBezTo>
                <a:cubicBezTo>
                  <a:pt x="1785937" y="1387799"/>
                  <a:pt x="1387798" y="1785938"/>
                  <a:pt x="892968" y="1785938"/>
                </a:cubicBezTo>
                <a:cubicBezTo>
                  <a:pt x="409514" y="1785938"/>
                  <a:pt x="17063" y="1399174"/>
                  <a:pt x="5687" y="915720"/>
                </a:cubicBezTo>
                <a:cubicBezTo>
                  <a:pt x="5687" y="915720"/>
                  <a:pt x="5687" y="915720"/>
                  <a:pt x="0" y="0"/>
                </a:cubicBezTo>
                <a:close/>
              </a:path>
            </a:pathLst>
          </a:custGeom>
          <a:solidFill>
            <a:srgbClr val="AEEB8F"/>
          </a:solidFill>
        </p:spPr>
        <p:txBody>
          <a:bodyPr vert="horz" wrap="square" lIns="144000" tIns="0" rIns="144000" bIns="45720" rtlCol="0" anchor="ctr" anchorCtr="0">
            <a:noAutofit/>
          </a:bodyPr>
          <a:lstStyle>
            <a:lvl1pPr marL="228600" indent="-228600" algn="l" defTabSz="914400" rtl="0" eaLnBrk="1" latinLnBrk="0" hangingPunct="1">
              <a:lnSpc>
                <a:spcPct val="90000"/>
              </a:lnSpc>
              <a:spcBef>
                <a:spcPts val="1000"/>
              </a:spcBef>
              <a:buClr>
                <a:schemeClr val="accent1"/>
              </a:buClr>
              <a:buFontTx/>
              <a:buBlip>
                <a:blip r:embed="rId3"/>
              </a:buBlip>
              <a:defRPr lang="sv-SE" sz="1800" kern="1200" baseline="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B46"/>
              </a:buClr>
              <a:buSzTx/>
              <a:buFont typeface="Arial" panose="020B0604020202020204" pitchFamily="34" charset="0"/>
              <a:buNone/>
              <a:tabLst/>
              <a:defRPr/>
            </a:pPr>
            <a:r>
              <a:rPr kumimoji="0" lang="sv-SE" sz="2200" b="1" i="0" u="none" strike="noStrike" kern="1200" cap="none" spc="0" normalizeH="0" baseline="0" noProof="0">
                <a:ln>
                  <a:noFill/>
                </a:ln>
                <a:solidFill>
                  <a:srgbClr val="363636"/>
                </a:solidFill>
                <a:effectLst/>
                <a:uLnTx/>
                <a:uFillTx/>
                <a:latin typeface="Arial"/>
                <a:ea typeface="+mn-ea"/>
                <a:cs typeface="+mn-cs"/>
              </a:rPr>
              <a:t>Hälso-tjänster</a:t>
            </a:r>
            <a:endParaRPr kumimoji="0" lang="sv-SE" sz="2200" b="1" i="0" u="none" strike="noStrike" kern="1200" cap="none" spc="0" normalizeH="0" baseline="0" noProof="0" dirty="0">
              <a:ln>
                <a:noFill/>
              </a:ln>
              <a:solidFill>
                <a:srgbClr val="363636"/>
              </a:solidFill>
              <a:effectLst/>
              <a:uLnTx/>
              <a:uFillTx/>
              <a:latin typeface="Arial"/>
              <a:ea typeface="+mn-ea"/>
              <a:cs typeface="+mn-cs"/>
            </a:endParaRPr>
          </a:p>
        </p:txBody>
      </p:sp>
      <p:sp>
        <p:nvSpPr>
          <p:cNvPr id="12" name="Frihandsfigur 15"/>
          <p:cNvSpPr txBox="1">
            <a:spLocks noChangeAspect="1"/>
          </p:cNvSpPr>
          <p:nvPr/>
        </p:nvSpPr>
        <p:spPr>
          <a:xfrm>
            <a:off x="2791802" y="1442826"/>
            <a:ext cx="2055961" cy="2055960"/>
          </a:xfrm>
          <a:custGeom>
            <a:avLst/>
            <a:gdLst>
              <a:gd name="connsiteX0" fmla="*/ 892969 w 1785938"/>
              <a:gd name="connsiteY0" fmla="*/ 0 h 1785937"/>
              <a:gd name="connsiteX1" fmla="*/ 1785938 w 1785938"/>
              <a:gd name="connsiteY1" fmla="*/ 892969 h 1785937"/>
              <a:gd name="connsiteX2" fmla="*/ 915720 w 1785938"/>
              <a:gd name="connsiteY2" fmla="*/ 1780249 h 1785937"/>
              <a:gd name="connsiteX3" fmla="*/ 0 w 1785938"/>
              <a:gd name="connsiteY3" fmla="*/ 1785937 h 1785937"/>
              <a:gd name="connsiteX4" fmla="*/ 0 w 1785938"/>
              <a:gd name="connsiteY4" fmla="*/ 881593 h 1785937"/>
              <a:gd name="connsiteX5" fmla="*/ 892969 w 1785938"/>
              <a:gd name="connsiteY5" fmla="*/ 0 h 178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5938" h="1785937">
                <a:moveTo>
                  <a:pt x="892969" y="0"/>
                </a:moveTo>
                <a:cubicBezTo>
                  <a:pt x="1387799" y="0"/>
                  <a:pt x="1785938" y="398139"/>
                  <a:pt x="1785938" y="892969"/>
                </a:cubicBezTo>
                <a:cubicBezTo>
                  <a:pt x="1785938" y="1376423"/>
                  <a:pt x="1399175" y="1768874"/>
                  <a:pt x="915720" y="1780249"/>
                </a:cubicBezTo>
                <a:cubicBezTo>
                  <a:pt x="915720" y="1780249"/>
                  <a:pt x="915720" y="1780249"/>
                  <a:pt x="0" y="1785937"/>
                </a:cubicBezTo>
                <a:cubicBezTo>
                  <a:pt x="0" y="1785937"/>
                  <a:pt x="0" y="1785937"/>
                  <a:pt x="0" y="881593"/>
                </a:cubicBezTo>
                <a:cubicBezTo>
                  <a:pt x="5688" y="392451"/>
                  <a:pt x="403827" y="0"/>
                  <a:pt x="892969" y="0"/>
                </a:cubicBezTo>
                <a:close/>
              </a:path>
            </a:pathLst>
          </a:custGeom>
          <a:solidFill>
            <a:schemeClr val="accent2"/>
          </a:solidFill>
        </p:spPr>
        <p:txBody>
          <a:bodyPr vert="horz" wrap="square" lIns="144000" tIns="0" rIns="144000" bIns="45720" rtlCol="0" anchor="ctr" anchorCtr="0">
            <a:noAutofit/>
          </a:bodyPr>
          <a:lstStyle>
            <a:lvl1pPr marL="228600" indent="-228600" algn="ctr" defTabSz="914400" rtl="0" eaLnBrk="1" latinLnBrk="0" hangingPunct="1">
              <a:lnSpc>
                <a:spcPct val="90000"/>
              </a:lnSpc>
              <a:spcBef>
                <a:spcPts val="1000"/>
              </a:spcBef>
              <a:buClr>
                <a:schemeClr val="accent1"/>
              </a:buClr>
              <a:buFontTx/>
              <a:buBlip>
                <a:blip r:embed="rId3"/>
              </a:buBlip>
              <a:defRPr lang="sv-SE" sz="1800" kern="1200" baseline="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600" kern="1200" smtClean="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400" kern="1200" smtClean="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400" kern="1200" smtClean="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B46"/>
              </a:buClr>
              <a:buSzTx/>
              <a:buFont typeface="Arial" panose="020B0604020202020204" pitchFamily="34" charset="0"/>
              <a:buNone/>
              <a:tabLst/>
              <a:defRPr/>
            </a:pPr>
            <a:r>
              <a:rPr kumimoji="0" lang="sv-SE" sz="2200" b="1" i="0" u="none" strike="noStrike" kern="1200" cap="none" spc="0" normalizeH="0" baseline="0" noProof="0">
                <a:ln>
                  <a:noFill/>
                </a:ln>
                <a:solidFill>
                  <a:srgbClr val="FFFFFF"/>
                </a:solidFill>
                <a:effectLst/>
                <a:uLnTx/>
                <a:uFillTx/>
                <a:latin typeface="Arial"/>
                <a:ea typeface="+mn-ea"/>
                <a:cs typeface="+mn-cs"/>
              </a:rPr>
              <a:t>Receptfria läkemedel</a:t>
            </a:r>
            <a:endParaRPr kumimoji="0" lang="sv-SE" sz="2200" b="1" i="0" u="none" strike="noStrike" kern="1200" cap="none" spc="0" normalizeH="0" baseline="0" noProof="0" dirty="0">
              <a:ln>
                <a:noFill/>
              </a:ln>
              <a:solidFill>
                <a:srgbClr val="FFFFFF"/>
              </a:solidFill>
              <a:effectLst/>
              <a:uLnTx/>
              <a:uFillTx/>
              <a:latin typeface="Arial"/>
              <a:ea typeface="+mn-ea"/>
              <a:cs typeface="+mn-cs"/>
            </a:endParaRPr>
          </a:p>
        </p:txBody>
      </p:sp>
      <p:sp>
        <p:nvSpPr>
          <p:cNvPr id="13" name="Frihandsfigur 17"/>
          <p:cNvSpPr txBox="1">
            <a:spLocks noChangeAspect="1"/>
          </p:cNvSpPr>
          <p:nvPr/>
        </p:nvSpPr>
        <p:spPr>
          <a:xfrm>
            <a:off x="633613" y="3619960"/>
            <a:ext cx="2055961" cy="2055960"/>
          </a:xfrm>
          <a:custGeom>
            <a:avLst/>
            <a:gdLst>
              <a:gd name="connsiteX0" fmla="*/ 1785938 w 1785938"/>
              <a:gd name="connsiteY0" fmla="*/ 0 h 1785937"/>
              <a:gd name="connsiteX1" fmla="*/ 1785938 w 1785938"/>
              <a:gd name="connsiteY1" fmla="*/ 904344 h 1785937"/>
              <a:gd name="connsiteX2" fmla="*/ 892969 w 1785938"/>
              <a:gd name="connsiteY2" fmla="*/ 1785937 h 1785937"/>
              <a:gd name="connsiteX3" fmla="*/ 0 w 1785938"/>
              <a:gd name="connsiteY3" fmla="*/ 892969 h 1785937"/>
              <a:gd name="connsiteX4" fmla="*/ 870218 w 1785938"/>
              <a:gd name="connsiteY4" fmla="*/ 5688 h 1785937"/>
              <a:gd name="connsiteX5" fmla="*/ 1785938 w 1785938"/>
              <a:gd name="connsiteY5" fmla="*/ 0 h 178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5938" h="1785937">
                <a:moveTo>
                  <a:pt x="1785938" y="0"/>
                </a:moveTo>
                <a:cubicBezTo>
                  <a:pt x="1785938" y="0"/>
                  <a:pt x="1785938" y="0"/>
                  <a:pt x="1785938" y="904344"/>
                </a:cubicBezTo>
                <a:cubicBezTo>
                  <a:pt x="1780251" y="1393486"/>
                  <a:pt x="1382111" y="1785937"/>
                  <a:pt x="892969" y="1785937"/>
                </a:cubicBezTo>
                <a:cubicBezTo>
                  <a:pt x="398139" y="1785937"/>
                  <a:pt x="0" y="1387798"/>
                  <a:pt x="0" y="892969"/>
                </a:cubicBezTo>
                <a:cubicBezTo>
                  <a:pt x="0" y="409514"/>
                  <a:pt x="386764" y="17063"/>
                  <a:pt x="870218" y="5688"/>
                </a:cubicBezTo>
                <a:cubicBezTo>
                  <a:pt x="870218" y="5688"/>
                  <a:pt x="870218" y="5688"/>
                  <a:pt x="1785938" y="0"/>
                </a:cubicBezTo>
                <a:close/>
              </a:path>
            </a:pathLst>
          </a:custGeom>
          <a:solidFill>
            <a:srgbClr val="00C7B6"/>
          </a:solidFill>
        </p:spPr>
        <p:txBody>
          <a:bodyPr vert="horz" wrap="square" lIns="144000" tIns="0" rIns="144000" bIns="45720" rtlCol="0" anchor="ctr" anchorCtr="0">
            <a:noAutofit/>
          </a:bodyPr>
          <a:lstStyle>
            <a:lvl1pPr marL="228600" indent="-228600" algn="l" defTabSz="914400" rtl="0" eaLnBrk="1" latinLnBrk="0" hangingPunct="1">
              <a:lnSpc>
                <a:spcPct val="90000"/>
              </a:lnSpc>
              <a:spcBef>
                <a:spcPts val="1000"/>
              </a:spcBef>
              <a:buClr>
                <a:schemeClr val="accent1"/>
              </a:buClr>
              <a:buFontTx/>
              <a:buBlip>
                <a:blip r:embed="rId3"/>
              </a:buBlip>
              <a:defRPr lang="sv-SE" sz="1800" kern="1200" baseline="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B46"/>
              </a:buClr>
              <a:buSzTx/>
              <a:buFont typeface="Arial" panose="020B0604020202020204" pitchFamily="34" charset="0"/>
              <a:buNone/>
              <a:tabLst/>
              <a:defRPr/>
            </a:pPr>
            <a:r>
              <a:rPr kumimoji="0" lang="sv-SE" sz="2200" b="1" i="0" u="none" strike="noStrike" kern="1200" cap="none" spc="0" normalizeH="0" baseline="0" noProof="0">
                <a:ln>
                  <a:noFill/>
                </a:ln>
                <a:solidFill>
                  <a:srgbClr val="FFFFFF"/>
                </a:solidFill>
                <a:effectLst/>
                <a:uLnTx/>
                <a:uFillTx/>
                <a:latin typeface="Arial"/>
                <a:ea typeface="+mn-ea"/>
                <a:cs typeface="+mn-cs"/>
              </a:rPr>
              <a:t>Hälso-produkter</a:t>
            </a:r>
            <a:endParaRPr kumimoji="0" lang="sv-SE" sz="2200" b="1" i="0" u="none" strike="noStrike" kern="1200" cap="none" spc="0" normalizeH="0" baseline="0" noProof="0" dirty="0">
              <a:ln>
                <a:noFill/>
              </a:ln>
              <a:solidFill>
                <a:srgbClr val="FFFFFF"/>
              </a:solidFill>
              <a:effectLst/>
              <a:uLnTx/>
              <a:uFillTx/>
              <a:latin typeface="Arial"/>
              <a:ea typeface="+mn-ea"/>
              <a:cs typeface="+mn-cs"/>
            </a:endParaRPr>
          </a:p>
        </p:txBody>
      </p:sp>
      <p:sp>
        <p:nvSpPr>
          <p:cNvPr id="14" name="Frihandsfigur 18"/>
          <p:cNvSpPr txBox="1">
            <a:spLocks noChangeAspect="1"/>
          </p:cNvSpPr>
          <p:nvPr/>
        </p:nvSpPr>
        <p:spPr>
          <a:xfrm>
            <a:off x="632862" y="1442147"/>
            <a:ext cx="2056918" cy="2056921"/>
          </a:xfrm>
          <a:custGeom>
            <a:avLst/>
            <a:gdLst>
              <a:gd name="connsiteX0" fmla="*/ 892968 w 1785936"/>
              <a:gd name="connsiteY0" fmla="*/ 0 h 1785938"/>
              <a:gd name="connsiteX1" fmla="*/ 1780249 w 1785936"/>
              <a:gd name="connsiteY1" fmla="*/ 870218 h 1785938"/>
              <a:gd name="connsiteX2" fmla="*/ 1785936 w 1785936"/>
              <a:gd name="connsiteY2" fmla="*/ 1785938 h 1785938"/>
              <a:gd name="connsiteX3" fmla="*/ 881593 w 1785936"/>
              <a:gd name="connsiteY3" fmla="*/ 1785938 h 1785938"/>
              <a:gd name="connsiteX4" fmla="*/ 0 w 1785936"/>
              <a:gd name="connsiteY4" fmla="*/ 892969 h 1785938"/>
              <a:gd name="connsiteX5" fmla="*/ 892968 w 1785936"/>
              <a:gd name="connsiteY5" fmla="*/ 0 h 178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5936" h="1785938">
                <a:moveTo>
                  <a:pt x="892968" y="0"/>
                </a:moveTo>
                <a:cubicBezTo>
                  <a:pt x="1376422" y="0"/>
                  <a:pt x="1768873" y="386763"/>
                  <a:pt x="1780249" y="870218"/>
                </a:cubicBezTo>
                <a:cubicBezTo>
                  <a:pt x="1780249" y="870218"/>
                  <a:pt x="1780249" y="870218"/>
                  <a:pt x="1785936" y="1785938"/>
                </a:cubicBezTo>
                <a:cubicBezTo>
                  <a:pt x="1785936" y="1785938"/>
                  <a:pt x="1785936" y="1785938"/>
                  <a:pt x="881593" y="1785938"/>
                </a:cubicBezTo>
                <a:cubicBezTo>
                  <a:pt x="392451" y="1780250"/>
                  <a:pt x="0" y="1382111"/>
                  <a:pt x="0" y="892969"/>
                </a:cubicBezTo>
                <a:cubicBezTo>
                  <a:pt x="0" y="398139"/>
                  <a:pt x="398139" y="0"/>
                  <a:pt x="892968" y="0"/>
                </a:cubicBezTo>
                <a:close/>
              </a:path>
            </a:pathLst>
          </a:custGeom>
          <a:solidFill>
            <a:schemeClr val="accent1"/>
          </a:solidFill>
        </p:spPr>
        <p:txBody>
          <a:bodyPr vert="horz" wrap="square" lIns="144000" tIns="0" rIns="144000" bIns="45720" rtlCol="0" anchor="ctr" anchorCtr="0">
            <a:noAutofit/>
          </a:bodyPr>
          <a:lstStyle>
            <a:lvl1pPr marL="228600" indent="-228600" algn="l" defTabSz="914400" rtl="0" eaLnBrk="1" latinLnBrk="0" hangingPunct="1">
              <a:lnSpc>
                <a:spcPct val="90000"/>
              </a:lnSpc>
              <a:spcBef>
                <a:spcPts val="1000"/>
              </a:spcBef>
              <a:buClr>
                <a:schemeClr val="accent1"/>
              </a:buClr>
              <a:buFontTx/>
              <a:buBlip>
                <a:blip r:embed="rId3"/>
              </a:buBlip>
              <a:defRPr lang="sv-SE" sz="1800" kern="1200" baseline="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B46"/>
              </a:buClr>
              <a:buSzTx/>
              <a:buFont typeface="Arial" panose="020B0604020202020204" pitchFamily="34" charset="0"/>
              <a:buNone/>
              <a:tabLst/>
              <a:defRPr/>
            </a:pPr>
            <a:r>
              <a:rPr kumimoji="0" lang="sv-SE" sz="2200" b="1" i="0" u="none" strike="noStrike" kern="1200" cap="none" spc="0" normalizeH="0" baseline="0" noProof="0">
                <a:ln>
                  <a:noFill/>
                </a:ln>
                <a:solidFill>
                  <a:srgbClr val="FFFFFF"/>
                </a:solidFill>
                <a:effectLst/>
                <a:uLnTx/>
                <a:uFillTx/>
                <a:latin typeface="Arial"/>
                <a:ea typeface="+mn-ea"/>
                <a:cs typeface="+mn-cs"/>
              </a:rPr>
              <a:t>Läkemedel på recept</a:t>
            </a:r>
            <a:endParaRPr kumimoji="0" lang="sv-SE" sz="2200" b="1" i="0" u="none" strike="noStrike" kern="1200" cap="none" spc="0" normalizeH="0" baseline="0" noProof="0" dirty="0">
              <a:ln>
                <a:noFill/>
              </a:ln>
              <a:solidFill>
                <a:srgbClr val="FFFFFF"/>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9C52EB72-4FBC-4F58-8AB1-BCC280CA5227}"/>
              </a:ext>
            </a:extLst>
          </p:cNvPr>
          <p:cNvSpPr>
            <a:spLocks noGrp="1"/>
          </p:cNvSpPr>
          <p:nvPr>
            <p:ph type="sldNum" sz="quarter" idx="10"/>
          </p:nvPr>
        </p:nvSpPr>
        <p:spPr/>
        <p:txBody>
          <a:bodyPr/>
          <a:lstStyle/>
          <a:p>
            <a:fld id="{37D9A64F-750D-4E7D-A276-9A7D3F74441C}" type="slidenum">
              <a:rPr lang="sv-SE" smtClean="0"/>
              <a:pPr/>
              <a:t>35</a:t>
            </a:fld>
            <a:endParaRPr lang="sv-SE" dirty="0"/>
          </a:p>
        </p:txBody>
      </p:sp>
    </p:spTree>
    <p:extLst>
      <p:ext uri="{BB962C8B-B14F-4D97-AF65-F5344CB8AC3E}">
        <p14:creationId xmlns:p14="http://schemas.microsoft.com/office/powerpoint/2010/main" val="325797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625477" y="1773240"/>
            <a:ext cx="5805803" cy="4002087"/>
          </a:xfrm>
        </p:spPr>
        <p:txBody>
          <a:bodyPr/>
          <a:lstStyle/>
          <a:p>
            <a:pPr marL="228594" lvl="1" indent="-228594">
              <a:spcBef>
                <a:spcPts val="1000"/>
              </a:spcBef>
              <a:buClrTx/>
              <a:buBlip>
                <a:blip r:embed="rId3"/>
              </a:buBlip>
            </a:pPr>
            <a:r>
              <a:rPr lang="sv-SE" altLang="sv-SE" sz="1800" dirty="0"/>
              <a:t>Rådgivning med specialutbildad farmaceut</a:t>
            </a:r>
          </a:p>
          <a:p>
            <a:pPr marL="228594" lvl="1" indent="-228594">
              <a:spcBef>
                <a:spcPts val="1000"/>
              </a:spcBef>
              <a:buClrTx/>
              <a:buBlip>
                <a:blip r:embed="rId3"/>
              </a:buBlip>
            </a:pPr>
            <a:r>
              <a:rPr lang="sv-SE" altLang="sv-SE" sz="1800" dirty="0"/>
              <a:t>För dig som vill veta mer om dina mediciner eller har frågor och funderingar</a:t>
            </a:r>
          </a:p>
          <a:p>
            <a:pPr marL="228594" lvl="1" indent="-228594">
              <a:spcBef>
                <a:spcPts val="1000"/>
              </a:spcBef>
              <a:buClrTx/>
              <a:buBlip>
                <a:blip r:embed="rId3"/>
              </a:buBlip>
            </a:pPr>
            <a:r>
              <a:rPr lang="sv-SE" altLang="sv-SE" sz="1800" dirty="0"/>
              <a:t>Ca 15 minuter</a:t>
            </a:r>
          </a:p>
          <a:p>
            <a:pPr marL="228594" lvl="1" indent="-228594">
              <a:spcBef>
                <a:spcPts val="1000"/>
              </a:spcBef>
              <a:buClrTx/>
              <a:buBlip>
                <a:blip r:embed="rId3"/>
              </a:buBlip>
            </a:pPr>
            <a:r>
              <a:rPr lang="sv-SE" altLang="sv-SE" sz="1800" dirty="0"/>
              <a:t>Kan bokas i förväg</a:t>
            </a:r>
          </a:p>
          <a:p>
            <a:pPr marL="228594" lvl="1" indent="-228594">
              <a:spcBef>
                <a:spcPts val="1000"/>
              </a:spcBef>
              <a:buClrTx/>
              <a:buBlip>
                <a:blip r:embed="rId3"/>
              </a:buBlip>
            </a:pPr>
            <a:r>
              <a:rPr lang="sv-SE" altLang="sv-SE" sz="1800" dirty="0"/>
              <a:t>Utförs i avskild miljö</a:t>
            </a:r>
          </a:p>
          <a:p>
            <a:pPr marL="228594" lvl="1" indent="-228594">
              <a:spcBef>
                <a:spcPts val="1000"/>
              </a:spcBef>
              <a:buClrTx/>
              <a:buBlip>
                <a:blip r:embed="rId3"/>
              </a:buBlip>
            </a:pPr>
            <a:r>
              <a:rPr lang="sv-SE" altLang="sv-SE" sz="1800" dirty="0"/>
              <a:t>Kostnadsfritt</a:t>
            </a:r>
          </a:p>
          <a:p>
            <a:endParaRPr lang="sv-SE" dirty="0"/>
          </a:p>
        </p:txBody>
      </p:sp>
      <p:sp>
        <p:nvSpPr>
          <p:cNvPr id="4" name="Rubrik 3"/>
          <p:cNvSpPr>
            <a:spLocks noGrp="1"/>
          </p:cNvSpPr>
          <p:nvPr>
            <p:ph type="title"/>
          </p:nvPr>
        </p:nvSpPr>
        <p:spPr/>
        <p:txBody>
          <a:bodyPr/>
          <a:lstStyle/>
          <a:p>
            <a:r>
              <a:rPr lang="sv-SE" altLang="sv-SE" dirty="0"/>
              <a:t>Personlig läkemedelsrådgivning på Apoteket AB</a:t>
            </a:r>
            <a:endParaRPr lang="sv-SE" dirty="0"/>
          </a:p>
        </p:txBody>
      </p:sp>
      <p:sp>
        <p:nvSpPr>
          <p:cNvPr id="5" name="Platshållare för text 4"/>
          <p:cNvSpPr>
            <a:spLocks noGrp="1"/>
          </p:cNvSpPr>
          <p:nvPr>
            <p:ph type="body" sz="quarter" idx="13"/>
          </p:nvPr>
        </p:nvSpPr>
        <p:spPr/>
        <p:txBody>
          <a:bodyPr>
            <a:normAutofit lnSpcReduction="10000"/>
          </a:bodyPr>
          <a:lstStyle/>
          <a:p>
            <a:pPr marL="0" lvl="1" indent="0">
              <a:spcBef>
                <a:spcPts val="1000"/>
              </a:spcBef>
              <a:buClrTx/>
              <a:buNone/>
            </a:pPr>
            <a:r>
              <a:rPr lang="sv-SE" altLang="sv-SE" sz="2100" b="1" dirty="0"/>
              <a:t>Det här erbjuder vi: </a:t>
            </a:r>
          </a:p>
          <a:p>
            <a:endParaRPr lang="sv-SE"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8823" y="2680218"/>
            <a:ext cx="4446140" cy="30649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latshållare för bildnummer 6">
            <a:extLst>
              <a:ext uri="{FF2B5EF4-FFF2-40B4-BE49-F238E27FC236}">
                <a16:creationId xmlns:a16="http://schemas.microsoft.com/office/drawing/2014/main" id="{7DD57492-A9D6-4075-AEF3-479BE9AED760}"/>
              </a:ext>
            </a:extLst>
          </p:cNvPr>
          <p:cNvSpPr>
            <a:spLocks noGrp="1"/>
          </p:cNvSpPr>
          <p:nvPr>
            <p:ph type="sldNum" sz="quarter" idx="10"/>
          </p:nvPr>
        </p:nvSpPr>
        <p:spPr/>
        <p:txBody>
          <a:bodyPr/>
          <a:lstStyle/>
          <a:p>
            <a:fld id="{37D9A64F-750D-4E7D-A276-9A7D3F74441C}" type="slidenum">
              <a:rPr lang="sv-SE" smtClean="0"/>
              <a:pPr/>
              <a:t>36</a:t>
            </a:fld>
            <a:endParaRPr lang="sv-SE" dirty="0"/>
          </a:p>
        </p:txBody>
      </p:sp>
    </p:spTree>
    <p:extLst>
      <p:ext uri="{BB962C8B-B14F-4D97-AF65-F5344CB8AC3E}">
        <p14:creationId xmlns:p14="http://schemas.microsoft.com/office/powerpoint/2010/main" val="1022246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4"/>
          <p:cNvSpPr txBox="1">
            <a:spLocks noChangeAspect="1"/>
          </p:cNvSpPr>
          <p:nvPr/>
        </p:nvSpPr>
        <p:spPr>
          <a:xfrm>
            <a:off x="4123426" y="1630404"/>
            <a:ext cx="3864634" cy="3692028"/>
          </a:xfrm>
          <a:prstGeom prst="ellipse">
            <a:avLst/>
          </a:prstGeom>
          <a:solidFill>
            <a:schemeClr val="accent5"/>
          </a:solidFill>
        </p:spPr>
        <p:txBody>
          <a:bodyPr vert="horz" lIns="0" tIns="0" rIns="91440" bIns="45720" rtlCol="0" anchor="ctr" anchorCtr="0"/>
          <a:lstStyle>
            <a:defPPr>
              <a:defRPr lang="sv-SE"/>
            </a:defPPr>
            <a:lvl1pPr marL="0" indent="0" algn="ctr" defTabSz="914377" rtl="0" eaLnBrk="1" latinLnBrk="0" hangingPunct="1">
              <a:buFont typeface="Arial" panose="020B0604020202020204" pitchFamily="34" charset="0"/>
              <a:buNone/>
              <a:defRPr sz="1000" kern="1200" baseline="0">
                <a:solidFill>
                  <a:schemeClr val="bg1"/>
                </a:solidFill>
                <a:latin typeface="+mn-lt"/>
                <a:ea typeface="+mn-ea"/>
                <a:cs typeface="+mn-cs"/>
              </a:defRPr>
            </a:lvl1pPr>
            <a:lvl2pPr marL="457200" indent="0" algn="l" defTabSz="914377" rtl="0" eaLnBrk="1" latinLnBrk="0" hangingPunct="1">
              <a:buNone/>
              <a:defRPr sz="1800" kern="1200">
                <a:solidFill>
                  <a:schemeClr val="bg1"/>
                </a:solidFill>
                <a:latin typeface="+mn-lt"/>
                <a:ea typeface="+mn-ea"/>
                <a:cs typeface="+mn-cs"/>
              </a:defRPr>
            </a:lvl2pPr>
            <a:lvl3pPr marL="914400" indent="0" algn="l" defTabSz="914377" rtl="0" eaLnBrk="1" latinLnBrk="0" hangingPunct="1">
              <a:buNone/>
              <a:defRPr sz="1800" kern="1200">
                <a:solidFill>
                  <a:schemeClr val="bg1"/>
                </a:solidFill>
                <a:latin typeface="+mn-lt"/>
                <a:ea typeface="+mn-ea"/>
                <a:cs typeface="+mn-cs"/>
              </a:defRPr>
            </a:lvl3pPr>
            <a:lvl4pPr marL="1371600" indent="0" algn="l" defTabSz="914377" rtl="0" eaLnBrk="1" latinLnBrk="0" hangingPunct="1">
              <a:buNone/>
              <a:defRPr sz="1800" kern="1200">
                <a:solidFill>
                  <a:schemeClr val="bg1"/>
                </a:solidFill>
                <a:latin typeface="+mn-lt"/>
                <a:ea typeface="+mn-ea"/>
                <a:cs typeface="+mn-cs"/>
              </a:defRPr>
            </a:lvl4pPr>
            <a:lvl5pPr marL="1828800" indent="0" algn="l" defTabSz="914377" rtl="0" eaLnBrk="1" latinLnBrk="0" hangingPunct="1">
              <a:buNone/>
              <a:defRPr sz="1800" kern="1200">
                <a:solidFill>
                  <a:schemeClr val="bg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sv-SE" sz="4000" dirty="0"/>
              <a:t>Frågestund</a:t>
            </a:r>
          </a:p>
        </p:txBody>
      </p:sp>
      <p:sp>
        <p:nvSpPr>
          <p:cNvPr id="3" name="Platshållare för bildnummer 2">
            <a:extLst>
              <a:ext uri="{FF2B5EF4-FFF2-40B4-BE49-F238E27FC236}">
                <a16:creationId xmlns:a16="http://schemas.microsoft.com/office/drawing/2014/main" id="{ECC5D438-7D3F-45D1-AFC4-A587779D25FA}"/>
              </a:ext>
            </a:extLst>
          </p:cNvPr>
          <p:cNvSpPr>
            <a:spLocks noGrp="1"/>
          </p:cNvSpPr>
          <p:nvPr>
            <p:ph type="sldNum" sz="quarter" idx="12"/>
          </p:nvPr>
        </p:nvSpPr>
        <p:spPr/>
        <p:txBody>
          <a:bodyPr/>
          <a:lstStyle/>
          <a:p>
            <a:fld id="{B8875C9C-CC9B-4354-BB6E-A00B2F916EB0}" type="slidenum">
              <a:rPr lang="sv-SE" smtClean="0"/>
              <a:t>37</a:t>
            </a:fld>
            <a:endParaRPr lang="sv-SE"/>
          </a:p>
        </p:txBody>
      </p:sp>
    </p:spTree>
    <p:extLst>
      <p:ext uri="{BB962C8B-B14F-4D97-AF65-F5344CB8AC3E}">
        <p14:creationId xmlns:p14="http://schemas.microsoft.com/office/powerpoint/2010/main" val="1639650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7153DD1F-8EE7-4262-9DB4-ECADA2055B67}"/>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b="1" kern="1200">
                <a:solidFill>
                  <a:schemeClr val="tx1"/>
                </a:solidFill>
                <a:latin typeface="+mj-lt"/>
                <a:ea typeface="+mj-ea"/>
                <a:cs typeface="+mj-cs"/>
              </a:rPr>
              <a:t>Koll på läkemedel följer utvecklingen 2010-2020</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innehåll 1">
            <a:extLst>
              <a:ext uri="{FF2B5EF4-FFF2-40B4-BE49-F238E27FC236}">
                <a16:creationId xmlns:a16="http://schemas.microsoft.com/office/drawing/2014/main" id="{ECBF6B85-F0DF-4870-BA22-1DAEF581F4DB}"/>
              </a:ext>
            </a:extLst>
          </p:cNvPr>
          <p:cNvSpPr>
            <a:spLocks noGrp="1"/>
          </p:cNvSpPr>
          <p:nvPr>
            <p:ph idx="1"/>
          </p:nvPr>
        </p:nvSpPr>
        <p:spPr>
          <a:xfrm>
            <a:off x="5126418" y="552091"/>
            <a:ext cx="6224335" cy="5431536"/>
          </a:xfrm>
        </p:spPr>
        <p:txBody>
          <a:bodyPr vert="horz" lIns="91440" tIns="45720" rIns="91440" bIns="45720" rtlCol="0" anchor="ctr">
            <a:normAutofit/>
          </a:bodyPr>
          <a:lstStyle/>
          <a:p>
            <a:pPr marL="0" indent="0">
              <a:buNone/>
            </a:pPr>
            <a:r>
              <a:rPr lang="sv-SE" sz="2000" b="1" dirty="0"/>
              <a:t>Två nyckeltal följs:</a:t>
            </a:r>
          </a:p>
          <a:p>
            <a:pPr marL="0"/>
            <a:r>
              <a:rPr lang="sv-SE" sz="2000" dirty="0"/>
              <a:t>1. </a:t>
            </a:r>
            <a:r>
              <a:rPr lang="sv-SE" sz="2000" b="1" dirty="0"/>
              <a:t>Multimedicinering</a:t>
            </a:r>
            <a:r>
              <a:rPr lang="sv-SE" sz="2000" dirty="0"/>
              <a:t> </a:t>
            </a:r>
          </a:p>
          <a:p>
            <a:pPr lvl="1"/>
            <a:r>
              <a:rPr lang="sv-SE" sz="2000" dirty="0"/>
              <a:t>Andelen 80+ som förskrivits 10 eller fler läkemedel </a:t>
            </a:r>
          </a:p>
          <a:p>
            <a:pPr lvl="1"/>
            <a:r>
              <a:rPr lang="sv-SE" sz="2000" dirty="0"/>
              <a:t>2010  - 46,8 % </a:t>
            </a:r>
          </a:p>
          <a:p>
            <a:pPr lvl="1"/>
            <a:r>
              <a:rPr lang="sv-SE" sz="2000" dirty="0"/>
              <a:t>2020 - 47,6%  		INGEN FÖRÄNDRING</a:t>
            </a:r>
          </a:p>
          <a:p>
            <a:pPr marL="457200" lvl="1" indent="0">
              <a:buNone/>
            </a:pPr>
            <a:endParaRPr lang="sv-SE" sz="2000" dirty="0"/>
          </a:p>
          <a:p>
            <a:pPr marL="0"/>
            <a:r>
              <a:rPr lang="sv-SE" sz="2000" dirty="0"/>
              <a:t>2. </a:t>
            </a:r>
            <a:r>
              <a:rPr lang="sv-SE" sz="2000" b="1" dirty="0"/>
              <a:t>Olämpliga läkemedel</a:t>
            </a:r>
          </a:p>
          <a:p>
            <a:pPr lvl="1"/>
            <a:r>
              <a:rPr lang="sv-SE" sz="2000" dirty="0"/>
              <a:t>Andelen 80+ som förskrivits läkemedel enligt förteckning från Socialstyrelsen över Olämpliga läkemedel</a:t>
            </a:r>
          </a:p>
          <a:p>
            <a:pPr lvl="1"/>
            <a:r>
              <a:rPr lang="sv-SE" sz="2000" dirty="0"/>
              <a:t> 2010 – 31% </a:t>
            </a:r>
          </a:p>
          <a:p>
            <a:pPr lvl="1"/>
            <a:r>
              <a:rPr lang="sv-SE" sz="2000" dirty="0"/>
              <a:t>2020 -  13,9%		MER ÄN HALVERATS!</a:t>
            </a:r>
          </a:p>
          <a:p>
            <a:endParaRPr lang="sv-SE" sz="2000" dirty="0"/>
          </a:p>
          <a:p>
            <a:pPr marL="0"/>
            <a:r>
              <a:rPr lang="sv-SE" sz="2000" dirty="0"/>
              <a:t>Statistik finns per kommun på </a:t>
            </a:r>
            <a:r>
              <a:rPr lang="sv-SE" sz="2000" dirty="0">
                <a:hlinkClick r:id="rId3"/>
              </a:rPr>
              <a:t>www.kollpalakemedel.se</a:t>
            </a:r>
            <a:endParaRPr lang="sv-SE" sz="2000" dirty="0"/>
          </a:p>
        </p:txBody>
      </p:sp>
      <p:sp>
        <p:nvSpPr>
          <p:cNvPr id="5" name="Platshållare för bildnummer 4">
            <a:extLst>
              <a:ext uri="{FF2B5EF4-FFF2-40B4-BE49-F238E27FC236}">
                <a16:creationId xmlns:a16="http://schemas.microsoft.com/office/drawing/2014/main" id="{F314165A-460B-45EE-8C5B-18E296CF59DC}"/>
              </a:ext>
            </a:extLst>
          </p:cNvPr>
          <p:cNvSpPr>
            <a:spLocks noGrp="1"/>
          </p:cNvSpPr>
          <p:nvPr>
            <p:ph type="sldNum" sz="quarter" idx="10"/>
          </p:nvPr>
        </p:nvSpPr>
        <p:spPr/>
        <p:txBody>
          <a:bodyPr/>
          <a:lstStyle/>
          <a:p>
            <a:fld id="{37D9A64F-750D-4E7D-A276-9A7D3F74441C}" type="slidenum">
              <a:rPr lang="sv-SE" smtClean="0"/>
              <a:pPr/>
              <a:t>4</a:t>
            </a:fld>
            <a:endParaRPr lang="sv-SE" dirty="0"/>
          </a:p>
        </p:txBody>
      </p:sp>
    </p:spTree>
    <p:extLst>
      <p:ext uri="{BB962C8B-B14F-4D97-AF65-F5344CB8AC3E}">
        <p14:creationId xmlns:p14="http://schemas.microsoft.com/office/powerpoint/2010/main" val="3431226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865A32-BE51-4E76-8235-E6BE47055617}"/>
              </a:ext>
            </a:extLst>
          </p:cNvPr>
          <p:cNvSpPr>
            <a:spLocks noGrp="1"/>
          </p:cNvSpPr>
          <p:nvPr>
            <p:ph type="title"/>
          </p:nvPr>
        </p:nvSpPr>
        <p:spPr>
          <a:xfrm>
            <a:off x="6739128" y="638089"/>
            <a:ext cx="4818888" cy="1476801"/>
          </a:xfrm>
        </p:spPr>
        <p:txBody>
          <a:bodyPr anchor="b">
            <a:normAutofit fontScale="90000"/>
          </a:bodyPr>
          <a:lstStyle/>
          <a:p>
            <a:r>
              <a:rPr lang="sv-SE" sz="4200" b="1" dirty="0"/>
              <a:t>Läkemedel som kan vara olämpliga till äldre </a:t>
            </a:r>
          </a:p>
        </p:txBody>
      </p:sp>
      <p:pic>
        <p:nvPicPr>
          <p:cNvPr id="5" name="Picture 4" descr="Färgat piller staplat för att skapa ett stapeldiagram">
            <a:extLst>
              <a:ext uri="{FF2B5EF4-FFF2-40B4-BE49-F238E27FC236}">
                <a16:creationId xmlns:a16="http://schemas.microsoft.com/office/drawing/2014/main" id="{1D978D42-908A-96E1-CB2E-D573826B6CD4}"/>
              </a:ext>
            </a:extLst>
          </p:cNvPr>
          <p:cNvPicPr>
            <a:picLocks noChangeAspect="1"/>
          </p:cNvPicPr>
          <p:nvPr/>
        </p:nvPicPr>
        <p:blipFill rotWithShape="1">
          <a:blip r:embed="rId3"/>
          <a:srcRect l="25059" r="5982" b="-1"/>
          <a:stretch/>
        </p:blipFill>
        <p:spPr>
          <a:xfrm>
            <a:off x="630936" y="707762"/>
            <a:ext cx="5458968" cy="5442476"/>
          </a:xfrm>
          <a:prstGeom prst="rect">
            <a:avLst/>
          </a:prstGeom>
        </p:spPr>
      </p:pic>
      <p:sp>
        <p:nvSpPr>
          <p:cNvPr id="3" name="Platshållare för innehåll 2">
            <a:extLst>
              <a:ext uri="{FF2B5EF4-FFF2-40B4-BE49-F238E27FC236}">
                <a16:creationId xmlns:a16="http://schemas.microsoft.com/office/drawing/2014/main" id="{2A4A7E9A-475C-4278-B82B-D121315ABBBD}"/>
              </a:ext>
            </a:extLst>
          </p:cNvPr>
          <p:cNvSpPr>
            <a:spLocks noGrp="1"/>
          </p:cNvSpPr>
          <p:nvPr>
            <p:ph idx="1"/>
          </p:nvPr>
        </p:nvSpPr>
        <p:spPr>
          <a:xfrm>
            <a:off x="6739128" y="2664886"/>
            <a:ext cx="4818888" cy="3555025"/>
          </a:xfrm>
        </p:spPr>
        <p:txBody>
          <a:bodyPr anchor="t">
            <a:normAutofit/>
          </a:bodyPr>
          <a:lstStyle/>
          <a:p>
            <a:r>
              <a:rPr lang="sv-SE" sz="1900" dirty="0"/>
              <a:t>Smärtstillande med </a:t>
            </a:r>
            <a:r>
              <a:rPr lang="sv-SE" sz="1900" dirty="0" err="1"/>
              <a:t>tramadol</a:t>
            </a:r>
            <a:r>
              <a:rPr lang="sv-SE" sz="1900" dirty="0"/>
              <a:t> (</a:t>
            </a:r>
            <a:r>
              <a:rPr lang="sv-SE" sz="1900" dirty="0" err="1"/>
              <a:t>Tradolan</a:t>
            </a:r>
            <a:r>
              <a:rPr lang="sv-SE" sz="1900" dirty="0"/>
              <a:t>, </a:t>
            </a:r>
            <a:r>
              <a:rPr lang="sv-SE" sz="1900" dirty="0" err="1"/>
              <a:t>Nobligan</a:t>
            </a:r>
            <a:r>
              <a:rPr lang="sv-SE" sz="1900" dirty="0"/>
              <a:t>, </a:t>
            </a:r>
            <a:r>
              <a:rPr lang="sv-SE" sz="1900" dirty="0" err="1"/>
              <a:t>Tiparol</a:t>
            </a:r>
            <a:r>
              <a:rPr lang="sv-SE" sz="1900" dirty="0"/>
              <a:t>)</a:t>
            </a:r>
          </a:p>
          <a:p>
            <a:r>
              <a:rPr lang="sv-SE" sz="1900" dirty="0"/>
              <a:t>Vissa läkemedel mot oro, ångest och sömnsvårigheter – </a:t>
            </a:r>
            <a:r>
              <a:rPr lang="sv-SE" sz="1900" dirty="0" err="1"/>
              <a:t>Stesolid</a:t>
            </a:r>
            <a:r>
              <a:rPr lang="sv-SE" sz="1900" dirty="0"/>
              <a:t>, Propavan, </a:t>
            </a:r>
            <a:r>
              <a:rPr lang="sv-SE" sz="1900" dirty="0" err="1"/>
              <a:t>Atarax</a:t>
            </a:r>
            <a:r>
              <a:rPr lang="sv-SE" sz="1900" dirty="0"/>
              <a:t>, </a:t>
            </a:r>
            <a:r>
              <a:rPr lang="sv-SE" sz="1900" dirty="0" err="1"/>
              <a:t>alimemazin</a:t>
            </a:r>
            <a:endParaRPr lang="sv-SE" sz="1900" dirty="0"/>
          </a:p>
          <a:p>
            <a:r>
              <a:rPr lang="sv-SE" sz="1900" dirty="0"/>
              <a:t>Läkemedel med </a:t>
            </a:r>
            <a:r>
              <a:rPr lang="sv-SE" sz="1900" dirty="0" err="1"/>
              <a:t>antikolinerga</a:t>
            </a:r>
            <a:r>
              <a:rPr lang="sv-SE" sz="1900" dirty="0"/>
              <a:t> egenskaper – </a:t>
            </a:r>
            <a:r>
              <a:rPr lang="sv-SE" sz="1900" dirty="0" err="1"/>
              <a:t>amitryptilin</a:t>
            </a:r>
            <a:r>
              <a:rPr lang="sv-SE" sz="1900" dirty="0"/>
              <a:t> (</a:t>
            </a:r>
            <a:r>
              <a:rPr lang="sv-SE" sz="1900" dirty="0" err="1"/>
              <a:t>Saroten</a:t>
            </a:r>
            <a:r>
              <a:rPr lang="sv-SE" sz="1900" dirty="0"/>
              <a:t>)</a:t>
            </a:r>
          </a:p>
          <a:p>
            <a:r>
              <a:rPr lang="sv-SE" sz="1900" dirty="0"/>
              <a:t>Medel som påverkar urinblåsan – </a:t>
            </a:r>
            <a:r>
              <a:rPr lang="sv-SE" sz="1900" dirty="0" err="1"/>
              <a:t>Emselex</a:t>
            </a:r>
            <a:r>
              <a:rPr lang="sv-SE" sz="1900" dirty="0"/>
              <a:t>, </a:t>
            </a:r>
            <a:r>
              <a:rPr lang="sv-SE" sz="1900" dirty="0" err="1"/>
              <a:t>Vesicare</a:t>
            </a:r>
            <a:r>
              <a:rPr lang="sv-SE" sz="1900" dirty="0"/>
              <a:t>, </a:t>
            </a:r>
            <a:r>
              <a:rPr lang="sv-SE" sz="1900" dirty="0" err="1"/>
              <a:t>Tolterodin</a:t>
            </a:r>
            <a:endParaRPr lang="sv-SE" sz="1900" dirty="0"/>
          </a:p>
          <a:p>
            <a:pPr marL="0" indent="0">
              <a:buNone/>
            </a:pPr>
            <a:r>
              <a:rPr lang="sv-SE" sz="1400" b="0" i="0" dirty="0">
                <a:solidFill>
                  <a:srgbClr val="444444"/>
                </a:solidFill>
                <a:effectLst/>
                <a:latin typeface="Asap"/>
              </a:rPr>
              <a:t>Ur lista från Socialstyrelsen över läkemedel som  ”bör undvikas” vid behandling av äldre, s k olämpliga läkemedel.</a:t>
            </a:r>
            <a:endParaRPr lang="sv-SE" sz="1900" dirty="0"/>
          </a:p>
        </p:txBody>
      </p:sp>
      <p:sp>
        <p:nvSpPr>
          <p:cNvPr id="6" name="Platshållare för bildnummer 5">
            <a:extLst>
              <a:ext uri="{FF2B5EF4-FFF2-40B4-BE49-F238E27FC236}">
                <a16:creationId xmlns:a16="http://schemas.microsoft.com/office/drawing/2014/main" id="{60DB0D94-85B2-492F-856F-33553330C901}"/>
              </a:ext>
            </a:extLst>
          </p:cNvPr>
          <p:cNvSpPr>
            <a:spLocks noGrp="1"/>
          </p:cNvSpPr>
          <p:nvPr>
            <p:ph type="sldNum" sz="quarter" idx="12"/>
          </p:nvPr>
        </p:nvSpPr>
        <p:spPr/>
        <p:txBody>
          <a:bodyPr/>
          <a:lstStyle/>
          <a:p>
            <a:fld id="{B8875C9C-CC9B-4354-BB6E-A00B2F916EB0}" type="slidenum">
              <a:rPr lang="sv-SE" smtClean="0"/>
              <a:t>5</a:t>
            </a:fld>
            <a:endParaRPr lang="sv-SE"/>
          </a:p>
        </p:txBody>
      </p:sp>
    </p:spTree>
    <p:extLst>
      <p:ext uri="{BB962C8B-B14F-4D97-AF65-F5344CB8AC3E}">
        <p14:creationId xmlns:p14="http://schemas.microsoft.com/office/powerpoint/2010/main" val="762373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BE97E83B-A2F1-40B5-A73A-1ABF90903523}"/>
              </a:ext>
            </a:extLst>
          </p:cNvPr>
          <p:cNvSpPr>
            <a:spLocks noGrp="1"/>
          </p:cNvSpPr>
          <p:nvPr>
            <p:ph type="ctrTitle"/>
          </p:nvPr>
        </p:nvSpPr>
        <p:spPr>
          <a:xfrm>
            <a:off x="838200" y="451381"/>
            <a:ext cx="10512552" cy="4066540"/>
          </a:xfrm>
        </p:spPr>
        <p:txBody>
          <a:bodyPr anchor="b">
            <a:normAutofit/>
          </a:bodyPr>
          <a:lstStyle/>
          <a:p>
            <a:pPr algn="l"/>
            <a:r>
              <a:rPr lang="sv-SE" sz="6600" b="1"/>
              <a:t>Läkemedel rätt använda - förlänger liv och ökar livskvalitet</a:t>
            </a:r>
            <a:br>
              <a:rPr lang="sv-SE" altLang="sv-SE" sz="6600" b="1"/>
            </a:br>
            <a:endParaRPr lang="sv-SE" sz="6600"/>
          </a:p>
        </p:txBody>
      </p:sp>
      <p:sp>
        <p:nvSpPr>
          <p:cNvPr id="2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bildnummer 4">
            <a:extLst>
              <a:ext uri="{FF2B5EF4-FFF2-40B4-BE49-F238E27FC236}">
                <a16:creationId xmlns:a16="http://schemas.microsoft.com/office/drawing/2014/main" id="{06386E41-0FE8-49B1-9FF7-BAB4E043AF32}"/>
              </a:ext>
            </a:extLst>
          </p:cNvPr>
          <p:cNvSpPr>
            <a:spLocks noGrp="1"/>
          </p:cNvSpPr>
          <p:nvPr>
            <p:ph type="sldNum" sz="quarter" idx="12"/>
          </p:nvPr>
        </p:nvSpPr>
        <p:spPr/>
        <p:txBody>
          <a:bodyPr/>
          <a:lstStyle/>
          <a:p>
            <a:fld id="{B8875C9C-CC9B-4354-BB6E-A00B2F916EB0}" type="slidenum">
              <a:rPr lang="sv-SE" smtClean="0"/>
              <a:t>6</a:t>
            </a:fld>
            <a:endParaRPr lang="sv-SE"/>
          </a:p>
        </p:txBody>
      </p:sp>
    </p:spTree>
    <p:extLst>
      <p:ext uri="{BB962C8B-B14F-4D97-AF65-F5344CB8AC3E}">
        <p14:creationId xmlns:p14="http://schemas.microsoft.com/office/powerpoint/2010/main" val="690621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DF806D55-A54E-41AE-A8C5-165B9FDBF765}"/>
              </a:ext>
            </a:extLst>
          </p:cNvPr>
          <p:cNvSpPr>
            <a:spLocks noGrp="1"/>
          </p:cNvSpPr>
          <p:nvPr>
            <p:ph type="title"/>
          </p:nvPr>
        </p:nvSpPr>
        <p:spPr>
          <a:xfrm>
            <a:off x="572493" y="238539"/>
            <a:ext cx="11018520" cy="944085"/>
          </a:xfrm>
        </p:spPr>
        <p:txBody>
          <a:bodyPr anchor="b">
            <a:normAutofit/>
          </a:bodyPr>
          <a:lstStyle/>
          <a:p>
            <a:r>
              <a:rPr lang="sv-SE" sz="4800" b="1" dirty="0"/>
              <a:t>80+ ökar kraftigt de kommande åren</a:t>
            </a:r>
            <a:endParaRPr lang="sv-SE" dirty="0"/>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39DA086F-AFF2-4D69-BACB-0D709B690CB2}"/>
              </a:ext>
            </a:extLst>
          </p:cNvPr>
          <p:cNvSpPr>
            <a:spLocks noGrp="1"/>
          </p:cNvSpPr>
          <p:nvPr>
            <p:ph idx="1"/>
          </p:nvPr>
        </p:nvSpPr>
        <p:spPr>
          <a:xfrm>
            <a:off x="474956" y="2093975"/>
            <a:ext cx="7103166" cy="4525485"/>
          </a:xfrm>
        </p:spPr>
        <p:txBody>
          <a:bodyPr anchor="t">
            <a:normAutofit/>
          </a:bodyPr>
          <a:lstStyle/>
          <a:p>
            <a:pPr marL="0" indent="0">
              <a:buNone/>
            </a:pPr>
            <a:endParaRPr lang="sv-SE" sz="1700" dirty="0"/>
          </a:p>
          <a:p>
            <a:endParaRPr lang="sv-SE" sz="1700" dirty="0"/>
          </a:p>
        </p:txBody>
      </p:sp>
      <p:sp>
        <p:nvSpPr>
          <p:cNvPr id="5" name="Platshållare för bildnummer 4">
            <a:extLst>
              <a:ext uri="{FF2B5EF4-FFF2-40B4-BE49-F238E27FC236}">
                <a16:creationId xmlns:a16="http://schemas.microsoft.com/office/drawing/2014/main" id="{639694C0-0951-4EB5-A65F-95E3A6CE33F3}"/>
              </a:ext>
            </a:extLst>
          </p:cNvPr>
          <p:cNvSpPr>
            <a:spLocks noGrp="1"/>
          </p:cNvSpPr>
          <p:nvPr>
            <p:ph type="sldNum" sz="quarter" idx="12"/>
          </p:nvPr>
        </p:nvSpPr>
        <p:spPr/>
        <p:txBody>
          <a:bodyPr/>
          <a:lstStyle/>
          <a:p>
            <a:fld id="{B8875C9C-CC9B-4354-BB6E-A00B2F916EB0}" type="slidenum">
              <a:rPr lang="sv-SE" smtClean="0"/>
              <a:t>7</a:t>
            </a:fld>
            <a:endParaRPr lang="sv-SE"/>
          </a:p>
        </p:txBody>
      </p:sp>
      <p:sp>
        <p:nvSpPr>
          <p:cNvPr id="12" name="textruta 11">
            <a:extLst>
              <a:ext uri="{FF2B5EF4-FFF2-40B4-BE49-F238E27FC236}">
                <a16:creationId xmlns:a16="http://schemas.microsoft.com/office/drawing/2014/main" id="{C67AAE6A-1C06-4924-96FF-159CEACD020B}"/>
              </a:ext>
            </a:extLst>
          </p:cNvPr>
          <p:cNvSpPr txBox="1"/>
          <p:nvPr/>
        </p:nvSpPr>
        <p:spPr>
          <a:xfrm>
            <a:off x="6595872" y="1957450"/>
            <a:ext cx="3722622" cy="369332"/>
          </a:xfrm>
          <a:prstGeom prst="rect">
            <a:avLst/>
          </a:prstGeom>
          <a:noFill/>
        </p:spPr>
        <p:txBody>
          <a:bodyPr wrap="none" rtlCol="0">
            <a:spAutoFit/>
          </a:bodyPr>
          <a:lstStyle/>
          <a:p>
            <a:r>
              <a:rPr lang="sv-SE" dirty="0"/>
              <a:t>Kraftig ökning av 80+ (Socialstyrelsen)</a:t>
            </a:r>
          </a:p>
        </p:txBody>
      </p:sp>
      <p:pic>
        <p:nvPicPr>
          <p:cNvPr id="4" name="Bildobjekt 3">
            <a:extLst>
              <a:ext uri="{FF2B5EF4-FFF2-40B4-BE49-F238E27FC236}">
                <a16:creationId xmlns:a16="http://schemas.microsoft.com/office/drawing/2014/main" id="{A7B90388-1611-EA58-D1FF-A2E560F25764}"/>
              </a:ext>
            </a:extLst>
          </p:cNvPr>
          <p:cNvPicPr>
            <a:picLocks noChangeAspect="1"/>
          </p:cNvPicPr>
          <p:nvPr/>
        </p:nvPicPr>
        <p:blipFill>
          <a:blip r:embed="rId3"/>
          <a:stretch>
            <a:fillRect/>
          </a:stretch>
        </p:blipFill>
        <p:spPr>
          <a:xfrm>
            <a:off x="2644840" y="1835434"/>
            <a:ext cx="8160086" cy="5022566"/>
          </a:xfrm>
          <a:prstGeom prst="rect">
            <a:avLst/>
          </a:prstGeom>
        </p:spPr>
      </p:pic>
      <p:pic>
        <p:nvPicPr>
          <p:cNvPr id="6" name="Bildobjekt 5">
            <a:extLst>
              <a:ext uri="{FF2B5EF4-FFF2-40B4-BE49-F238E27FC236}">
                <a16:creationId xmlns:a16="http://schemas.microsoft.com/office/drawing/2014/main" id="{902ED763-8D1D-9445-120C-F7F4684ED933}"/>
              </a:ext>
            </a:extLst>
          </p:cNvPr>
          <p:cNvPicPr>
            <a:picLocks noChangeAspect="1"/>
          </p:cNvPicPr>
          <p:nvPr/>
        </p:nvPicPr>
        <p:blipFill>
          <a:blip r:embed="rId4"/>
          <a:stretch>
            <a:fillRect/>
          </a:stretch>
        </p:blipFill>
        <p:spPr>
          <a:xfrm>
            <a:off x="764278" y="1835434"/>
            <a:ext cx="2604789" cy="2180396"/>
          </a:xfrm>
          <a:prstGeom prst="rect">
            <a:avLst/>
          </a:prstGeom>
        </p:spPr>
      </p:pic>
    </p:spTree>
    <p:extLst>
      <p:ext uri="{BB962C8B-B14F-4D97-AF65-F5344CB8AC3E}">
        <p14:creationId xmlns:p14="http://schemas.microsoft.com/office/powerpoint/2010/main" val="2177283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bildnummer 4">
            <a:extLst>
              <a:ext uri="{FF2B5EF4-FFF2-40B4-BE49-F238E27FC236}">
                <a16:creationId xmlns:a16="http://schemas.microsoft.com/office/drawing/2014/main" id="{639694C0-0951-4EB5-A65F-95E3A6CE33F3}"/>
              </a:ext>
            </a:extLst>
          </p:cNvPr>
          <p:cNvSpPr>
            <a:spLocks noGrp="1"/>
          </p:cNvSpPr>
          <p:nvPr>
            <p:ph type="sldNum" sz="quarter" idx="12"/>
          </p:nvPr>
        </p:nvSpPr>
        <p:spPr/>
        <p:txBody>
          <a:bodyPr/>
          <a:lstStyle/>
          <a:p>
            <a:fld id="{B8875C9C-CC9B-4354-BB6E-A00B2F916EB0}" type="slidenum">
              <a:rPr lang="sv-SE" smtClean="0"/>
              <a:t>8</a:t>
            </a:fld>
            <a:endParaRPr lang="sv-SE"/>
          </a:p>
        </p:txBody>
      </p:sp>
      <p:pic>
        <p:nvPicPr>
          <p:cNvPr id="8" name="Platshållare för innehåll 7">
            <a:extLst>
              <a:ext uri="{FF2B5EF4-FFF2-40B4-BE49-F238E27FC236}">
                <a16:creationId xmlns:a16="http://schemas.microsoft.com/office/drawing/2014/main" id="{088ABEF2-EBDE-A075-A482-72C6F0FBA61A}"/>
              </a:ext>
            </a:extLst>
          </p:cNvPr>
          <p:cNvPicPr>
            <a:picLocks noGrp="1" noChangeAspect="1"/>
          </p:cNvPicPr>
          <p:nvPr>
            <p:ph idx="1"/>
          </p:nvPr>
        </p:nvPicPr>
        <p:blipFill>
          <a:blip r:embed="rId3"/>
          <a:stretch>
            <a:fillRect/>
          </a:stretch>
        </p:blipFill>
        <p:spPr>
          <a:xfrm>
            <a:off x="2534195" y="1736408"/>
            <a:ext cx="9056818" cy="4985067"/>
          </a:xfrm>
          <a:prstGeom prst="rect">
            <a:avLst/>
          </a:prstGeom>
        </p:spPr>
      </p:pic>
      <p:pic>
        <p:nvPicPr>
          <p:cNvPr id="9" name="Bildobjekt 8">
            <a:extLst>
              <a:ext uri="{FF2B5EF4-FFF2-40B4-BE49-F238E27FC236}">
                <a16:creationId xmlns:a16="http://schemas.microsoft.com/office/drawing/2014/main" id="{D7C51D02-CC5F-FA87-6CC6-D81F15FC25BF}"/>
              </a:ext>
            </a:extLst>
          </p:cNvPr>
          <p:cNvPicPr>
            <a:picLocks noChangeAspect="1"/>
          </p:cNvPicPr>
          <p:nvPr/>
        </p:nvPicPr>
        <p:blipFill>
          <a:blip r:embed="rId4"/>
          <a:stretch>
            <a:fillRect/>
          </a:stretch>
        </p:blipFill>
        <p:spPr>
          <a:xfrm>
            <a:off x="132163" y="1925656"/>
            <a:ext cx="2402032" cy="2353260"/>
          </a:xfrm>
          <a:prstGeom prst="rect">
            <a:avLst/>
          </a:prstGeom>
        </p:spPr>
      </p:pic>
      <p:sp>
        <p:nvSpPr>
          <p:cNvPr id="12" name="Rubrik 11">
            <a:extLst>
              <a:ext uri="{FF2B5EF4-FFF2-40B4-BE49-F238E27FC236}">
                <a16:creationId xmlns:a16="http://schemas.microsoft.com/office/drawing/2014/main" id="{7C716F18-7C26-B994-6186-A3959F9C1A34}"/>
              </a:ext>
            </a:extLst>
          </p:cNvPr>
          <p:cNvSpPr>
            <a:spLocks noGrp="1"/>
          </p:cNvSpPr>
          <p:nvPr>
            <p:ph type="title"/>
          </p:nvPr>
        </p:nvSpPr>
        <p:spPr/>
        <p:txBody>
          <a:bodyPr>
            <a:normAutofit/>
          </a:bodyPr>
          <a:lstStyle/>
          <a:p>
            <a:r>
              <a:rPr lang="sv-SE" sz="3600" dirty="0"/>
              <a:t>Framskrivning av folkmängd - andelen 80+ växer fortast</a:t>
            </a:r>
          </a:p>
        </p:txBody>
      </p:sp>
    </p:spTree>
    <p:extLst>
      <p:ext uri="{BB962C8B-B14F-4D97-AF65-F5344CB8AC3E}">
        <p14:creationId xmlns:p14="http://schemas.microsoft.com/office/powerpoint/2010/main" val="368555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DF806D55-A54E-41AE-A8C5-165B9FDBF765}"/>
              </a:ext>
            </a:extLst>
          </p:cNvPr>
          <p:cNvSpPr>
            <a:spLocks noGrp="1"/>
          </p:cNvSpPr>
          <p:nvPr>
            <p:ph type="title"/>
          </p:nvPr>
        </p:nvSpPr>
        <p:spPr>
          <a:xfrm>
            <a:off x="572493" y="238539"/>
            <a:ext cx="11018520" cy="944085"/>
          </a:xfrm>
        </p:spPr>
        <p:txBody>
          <a:bodyPr anchor="b">
            <a:normAutofit/>
          </a:bodyPr>
          <a:lstStyle/>
          <a:p>
            <a:r>
              <a:rPr lang="sv-SE" sz="4800" b="1" dirty="0"/>
              <a:t>70 är det nya 50 </a:t>
            </a:r>
            <a:r>
              <a:rPr lang="sv-SE" sz="2000" dirty="0"/>
              <a:t>enl. prof. Ingmar Skoog (H70-studien)</a:t>
            </a:r>
            <a:endParaRPr lang="sv-SE" dirty="0"/>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39DA086F-AFF2-4D69-BACB-0D709B690CB2}"/>
              </a:ext>
            </a:extLst>
          </p:cNvPr>
          <p:cNvSpPr>
            <a:spLocks noGrp="1"/>
          </p:cNvSpPr>
          <p:nvPr>
            <p:ph idx="1"/>
          </p:nvPr>
        </p:nvSpPr>
        <p:spPr>
          <a:xfrm>
            <a:off x="474956" y="2093975"/>
            <a:ext cx="7103166" cy="4525485"/>
          </a:xfrm>
        </p:spPr>
        <p:txBody>
          <a:bodyPr anchor="t">
            <a:normAutofit fontScale="62500" lnSpcReduction="20000"/>
          </a:bodyPr>
          <a:lstStyle/>
          <a:p>
            <a:r>
              <a:rPr lang="sv-SE" sz="3800" dirty="0"/>
              <a:t>Risken drabbas av hjärtinfarkt halverats på 20 år</a:t>
            </a:r>
          </a:p>
          <a:p>
            <a:r>
              <a:rPr lang="sv-SE" sz="3800" dirty="0"/>
              <a:t>9/10 patienter överlever hjärtinfarkt om kommit till sjukhus</a:t>
            </a:r>
          </a:p>
          <a:p>
            <a:r>
              <a:rPr lang="sv-SE" sz="3800" dirty="0"/>
              <a:t>Risken drabbas av stroke nästan halverats på 20 år</a:t>
            </a:r>
          </a:p>
          <a:p>
            <a:r>
              <a:rPr lang="sv-SE" sz="3800" dirty="0"/>
              <a:t>Underbensamputationer på diabetiker minskat med 40 % på 20 år</a:t>
            </a:r>
          </a:p>
          <a:p>
            <a:r>
              <a:rPr lang="sv-SE" sz="3800" dirty="0"/>
              <a:t>De flesta äldre har/kommer byta ut någon led</a:t>
            </a:r>
          </a:p>
          <a:p>
            <a:r>
              <a:rPr lang="sv-SE" sz="3800" dirty="0"/>
              <a:t>Demens minskat från 30-24 % (hos 85-åringar)</a:t>
            </a:r>
          </a:p>
          <a:p>
            <a:r>
              <a:rPr lang="sv-SE" sz="3800" dirty="0"/>
              <a:t>Mer ork, mindre hjälp i vardagen</a:t>
            </a:r>
          </a:p>
          <a:p>
            <a:endParaRPr lang="sv-SE" sz="3800" dirty="0"/>
          </a:p>
          <a:p>
            <a:endParaRPr lang="sv-SE" sz="3800" dirty="0"/>
          </a:p>
          <a:p>
            <a:r>
              <a:rPr lang="sv-SE" sz="3800" dirty="0"/>
              <a:t>Vi har blivit alertare till knopp och kropp!</a:t>
            </a:r>
          </a:p>
          <a:p>
            <a:pPr marL="0" indent="0">
              <a:buNone/>
            </a:pPr>
            <a:endParaRPr lang="sv-SE" sz="1700" dirty="0"/>
          </a:p>
          <a:p>
            <a:endParaRPr lang="sv-SE" sz="1700" dirty="0"/>
          </a:p>
        </p:txBody>
      </p:sp>
      <p:sp>
        <p:nvSpPr>
          <p:cNvPr id="5" name="Platshållare för bildnummer 4">
            <a:extLst>
              <a:ext uri="{FF2B5EF4-FFF2-40B4-BE49-F238E27FC236}">
                <a16:creationId xmlns:a16="http://schemas.microsoft.com/office/drawing/2014/main" id="{639694C0-0951-4EB5-A65F-95E3A6CE33F3}"/>
              </a:ext>
            </a:extLst>
          </p:cNvPr>
          <p:cNvSpPr>
            <a:spLocks noGrp="1"/>
          </p:cNvSpPr>
          <p:nvPr>
            <p:ph type="sldNum" sz="quarter" idx="12"/>
          </p:nvPr>
        </p:nvSpPr>
        <p:spPr/>
        <p:txBody>
          <a:bodyPr/>
          <a:lstStyle/>
          <a:p>
            <a:fld id="{B8875C9C-CC9B-4354-BB6E-A00B2F916EB0}" type="slidenum">
              <a:rPr lang="sv-SE" smtClean="0"/>
              <a:t>9</a:t>
            </a:fld>
            <a:endParaRPr lang="sv-SE"/>
          </a:p>
        </p:txBody>
      </p:sp>
      <p:pic>
        <p:nvPicPr>
          <p:cNvPr id="6" name="Bildobjekt 5" descr="En bild som visar gräs, utomhus, person, liten&#10;&#10;Automatiskt genererad beskrivning">
            <a:extLst>
              <a:ext uri="{FF2B5EF4-FFF2-40B4-BE49-F238E27FC236}">
                <a16:creationId xmlns:a16="http://schemas.microsoft.com/office/drawing/2014/main" id="{63164F8E-964E-4497-9104-A6729CBF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2093" y="2116456"/>
            <a:ext cx="2743200" cy="4126083"/>
          </a:xfrm>
          <a:prstGeom prst="rect">
            <a:avLst/>
          </a:prstGeom>
        </p:spPr>
      </p:pic>
    </p:spTree>
    <p:extLst>
      <p:ext uri="{BB962C8B-B14F-4D97-AF65-F5344CB8AC3E}">
        <p14:creationId xmlns:p14="http://schemas.microsoft.com/office/powerpoint/2010/main" val="207100905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rtsidor, Kapitelsidor, Agenda">
  <a:themeElements>
    <a:clrScheme name="Apoteket">
      <a:dk1>
        <a:srgbClr val="363636"/>
      </a:dk1>
      <a:lt1>
        <a:srgbClr val="FFFFFF"/>
      </a:lt1>
      <a:dk2>
        <a:srgbClr val="E9E9E9"/>
      </a:dk2>
      <a:lt2>
        <a:srgbClr val="FFFFFF"/>
      </a:lt2>
      <a:accent1>
        <a:srgbClr val="009B46"/>
      </a:accent1>
      <a:accent2>
        <a:srgbClr val="92D600"/>
      </a:accent2>
      <a:accent3>
        <a:srgbClr val="00C7B6"/>
      </a:accent3>
      <a:accent4>
        <a:srgbClr val="FFE401"/>
      </a:accent4>
      <a:accent5>
        <a:srgbClr val="EB3FB7"/>
      </a:accent5>
      <a:accent6>
        <a:srgbClr val="939393"/>
      </a:accent6>
      <a:hlink>
        <a:srgbClr val="0563C1"/>
      </a:hlink>
      <a:folHlink>
        <a:srgbClr val="954F72"/>
      </a:folHlink>
    </a:clrScheme>
    <a:fontScheme name="Apotek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oteket_mall_1.0.potx" id="{C1082E2A-0067-4CF3-9492-57609142B4FF}" vid="{4C49CA32-C2C2-43C6-8214-CDBED832F14B}"/>
    </a:ext>
  </a:extLst>
</a:theme>
</file>

<file path=ppt/theme/theme3.xml><?xml version="1.0" encoding="utf-8"?>
<a:theme xmlns:a="http://schemas.openxmlformats.org/drawingml/2006/main" name="orginalmall">
  <a:themeElements>
    <a:clrScheme name="Apoteket">
      <a:dk1>
        <a:srgbClr val="363636"/>
      </a:dk1>
      <a:lt1>
        <a:srgbClr val="FFFFFF"/>
      </a:lt1>
      <a:dk2>
        <a:srgbClr val="E9E9E9"/>
      </a:dk2>
      <a:lt2>
        <a:srgbClr val="FFFFFF"/>
      </a:lt2>
      <a:accent1>
        <a:srgbClr val="009B46"/>
      </a:accent1>
      <a:accent2>
        <a:srgbClr val="92D600"/>
      </a:accent2>
      <a:accent3>
        <a:srgbClr val="00C7B6"/>
      </a:accent3>
      <a:accent4>
        <a:srgbClr val="FFE401"/>
      </a:accent4>
      <a:accent5>
        <a:srgbClr val="EB3FB7"/>
      </a:accent5>
      <a:accent6>
        <a:srgbClr val="93939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oteket_mall_1.0.potx" id="{C1082E2A-0067-4CF3-9492-57609142B4FF}" vid="{A036EE32-FB1A-4224-BC0F-9A7ACD2E3408}"/>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21164</TotalTime>
  <Words>4091</Words>
  <Application>Microsoft Office PowerPoint</Application>
  <PresentationFormat>Bredbild</PresentationFormat>
  <Paragraphs>510</Paragraphs>
  <Slides>37</Slides>
  <Notes>37</Notes>
  <HiddenSlides>1</HiddenSlides>
  <MMClips>0</MMClips>
  <ScaleCrop>false</ScaleCrop>
  <HeadingPairs>
    <vt:vector size="6" baseType="variant">
      <vt:variant>
        <vt:lpstr>Använt teckensnitt</vt:lpstr>
      </vt:variant>
      <vt:variant>
        <vt:i4>5</vt:i4>
      </vt:variant>
      <vt:variant>
        <vt:lpstr>Tema</vt:lpstr>
      </vt:variant>
      <vt:variant>
        <vt:i4>3</vt:i4>
      </vt:variant>
      <vt:variant>
        <vt:lpstr>Bildrubriker</vt:lpstr>
      </vt:variant>
      <vt:variant>
        <vt:i4>37</vt:i4>
      </vt:variant>
    </vt:vector>
  </HeadingPairs>
  <TitlesOfParts>
    <vt:vector size="45" baseType="lpstr">
      <vt:lpstr>Arial</vt:lpstr>
      <vt:lpstr>Asap</vt:lpstr>
      <vt:lpstr>Calibri</vt:lpstr>
      <vt:lpstr>Calibri Light</vt:lpstr>
      <vt:lpstr>Times New Roman</vt:lpstr>
      <vt:lpstr>Office-tema</vt:lpstr>
      <vt:lpstr>Startsidor, Kapitelsidor, Agenda</vt:lpstr>
      <vt:lpstr>orginalmall</vt:lpstr>
      <vt:lpstr>PowerPoint-presentation</vt:lpstr>
      <vt:lpstr>Agenda</vt:lpstr>
      <vt:lpstr>Koll på läkemedel</vt:lpstr>
      <vt:lpstr>Koll på läkemedel följer utvecklingen 2010-2020</vt:lpstr>
      <vt:lpstr>Läkemedel som kan vara olämpliga till äldre </vt:lpstr>
      <vt:lpstr>Läkemedel rätt använda - förlänger liv och ökar livskvalitet </vt:lpstr>
      <vt:lpstr>80+ ökar kraftigt de kommande åren</vt:lpstr>
      <vt:lpstr>Framskrivning av folkmängd - andelen 80+ växer fortast</vt:lpstr>
      <vt:lpstr>70 är det nya 50 enl. prof. Ingmar Skoog (H70-studien)</vt:lpstr>
      <vt:lpstr>Biverkningar vanlig orsak till att äldre söker vård</vt:lpstr>
      <vt:lpstr>Varför är läkemedelsrelaterade problem vanligt bland äldre?</vt:lpstr>
      <vt:lpstr>Underanvändning av läkemedel</vt:lpstr>
      <vt:lpstr>Äldre ingen homogen grupp</vt:lpstr>
      <vt:lpstr>Åldersrelaterade kroppsliga förändringar ger ökad känslighet för läkemedel </vt:lpstr>
      <vt:lpstr>Olika organ åldras successivt</vt:lpstr>
      <vt:lpstr>Orsaker till multimedicinering - polyfarmaci</vt:lpstr>
      <vt:lpstr>Indikatorer för att problem med medicineringen kan uppstå</vt:lpstr>
      <vt:lpstr>Läkemedelsgenomgång</vt:lpstr>
      <vt:lpstr>Exempel på checklista</vt:lpstr>
      <vt:lpstr>Hur ska läkemedels-genomgångar hinnas med?</vt:lpstr>
      <vt:lpstr>Förslag till dig som patient/ närstående</vt:lpstr>
      <vt:lpstr>Bra hjälpmedel för att ta läkemedel</vt:lpstr>
      <vt:lpstr>Bra hjälpmedel för daglig användning  – dosett och dosförpackat</vt:lpstr>
      <vt:lpstr>Phase-20 för att identifiera biverkningar mm </vt:lpstr>
      <vt:lpstr>Exempel på olika listor gällande läkemedel</vt:lpstr>
      <vt:lpstr>Kloka frågor och rättigheter</vt:lpstr>
      <vt:lpstr>Recept</vt:lpstr>
      <vt:lpstr>Utbyte av läkemedel</vt:lpstr>
      <vt:lpstr> Högkostnadsskyddet </vt:lpstr>
      <vt:lpstr>Utbyte sparar kostnader för  läkemedel</vt:lpstr>
      <vt:lpstr>Apoteksmarknaden idag</vt:lpstr>
      <vt:lpstr>PowerPoint-presentation</vt:lpstr>
      <vt:lpstr>Apoteket AB i hela landet</vt:lpstr>
      <vt:lpstr>Tjänster på Apoteket AB</vt:lpstr>
      <vt:lpstr>Apoteket AB för privatpersoner</vt:lpstr>
      <vt:lpstr>Personlig läkemedelsrådgivning på Apoteket AB</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ffff</dc:title>
  <dc:creator>Thony Björk</dc:creator>
  <cp:lastModifiedBy>Thony Björk</cp:lastModifiedBy>
  <cp:revision>46</cp:revision>
  <cp:lastPrinted>2022-03-23T13:53:46Z</cp:lastPrinted>
  <dcterms:created xsi:type="dcterms:W3CDTF">2022-03-15T07:36:29Z</dcterms:created>
  <dcterms:modified xsi:type="dcterms:W3CDTF">2022-05-17T13:16:27Z</dcterms:modified>
</cp:coreProperties>
</file>