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photoAlbum/>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994" autoAdjust="0"/>
  </p:normalViewPr>
  <p:slideViewPr>
    <p:cSldViewPr snapToGrid="0">
      <p:cViewPr varScale="1">
        <p:scale>
          <a:sx n="49" d="100"/>
          <a:sy n="49" d="100"/>
        </p:scale>
        <p:origin x="13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18546-7C88-4436-ADEB-B104E4FBAA36}" type="datetimeFigureOut">
              <a:rPr lang="sv-SE" smtClean="0"/>
              <a:t>2020-01-15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A2062-FC33-44C6-B649-C744CE8F9B5E}" type="slidenum">
              <a:rPr lang="sv-SE" smtClean="0"/>
              <a:t>‹#›</a:t>
            </a:fld>
            <a:endParaRPr lang="sv-SE"/>
          </a:p>
        </p:txBody>
      </p:sp>
    </p:spTree>
    <p:extLst>
      <p:ext uri="{BB962C8B-B14F-4D97-AF65-F5344CB8AC3E}">
        <p14:creationId xmlns:p14="http://schemas.microsoft.com/office/powerpoint/2010/main" val="80496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smtClean="0">
                <a:solidFill>
                  <a:schemeClr val="tx1"/>
                </a:solidFill>
              </a:rPr>
              <a:t>Livsmedelsverket har kostråd för äldre. Tyngdpunkten ligger på de äldre som har,</a:t>
            </a:r>
            <a:r>
              <a:rPr lang="sv-SE" i="0" baseline="0" dirty="0" smtClean="0">
                <a:solidFill>
                  <a:schemeClr val="tx1"/>
                </a:solidFill>
              </a:rPr>
              <a:t> eller är på väg att få, minskad aptit.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smtClean="0">
                <a:solidFill>
                  <a:schemeClr val="tx1"/>
                </a:solidFill>
              </a:rPr>
              <a:t>Tips till dig som presenterar: Livsmedelsverket har en 50</a:t>
            </a:r>
            <a:r>
              <a:rPr lang="sv-SE" sz="1200" i="1" baseline="0" dirty="0" smtClean="0">
                <a:solidFill>
                  <a:schemeClr val="tx1"/>
                </a:solidFill>
              </a:rPr>
              <a:t> sekunder lång film om äldre med minskad aptit som finns på </a:t>
            </a:r>
            <a:r>
              <a:rPr lang="sv-SE" i="1" baseline="0" dirty="0" smtClean="0">
                <a:solidFill>
                  <a:schemeClr val="tx1"/>
                </a:solidFill>
              </a:rPr>
              <a:t>www.livsmedelsverket.se/</a:t>
            </a:r>
            <a:r>
              <a:rPr lang="sv-SE" i="1" baseline="0" dirty="0" err="1" smtClean="0">
                <a:solidFill>
                  <a:schemeClr val="tx1"/>
                </a:solidFill>
              </a:rPr>
              <a:t>aldre</a:t>
            </a:r>
            <a:r>
              <a:rPr lang="sv-SE" i="1" baseline="0" dirty="0" smtClean="0">
                <a:solidFill>
                  <a:schemeClr val="tx1"/>
                </a:solidFill>
              </a:rPr>
              <a:t>. Om du vill kan du inleda eller avsluta presentationen med den eller visa filmen där du tycker att den passar i presentationen.</a:t>
            </a:r>
            <a:endParaRPr lang="sv-SE" dirty="0"/>
          </a:p>
        </p:txBody>
      </p:sp>
      <p:sp>
        <p:nvSpPr>
          <p:cNvPr id="4" name="Platshållare för bildnummer 3"/>
          <p:cNvSpPr>
            <a:spLocks noGrp="1"/>
          </p:cNvSpPr>
          <p:nvPr>
            <p:ph type="sldNum" sz="quarter" idx="10"/>
          </p:nvPr>
        </p:nvSpPr>
        <p:spPr/>
        <p:txBody>
          <a:bodyPr/>
          <a:lstStyle/>
          <a:p>
            <a:fld id="{8D2A2062-FC33-44C6-B649-C744CE8F9B5E}" type="slidenum">
              <a:rPr lang="sv-SE" smtClean="0"/>
              <a:t>1</a:t>
            </a:fld>
            <a:endParaRPr lang="sv-SE"/>
          </a:p>
        </p:txBody>
      </p:sp>
    </p:spTree>
    <p:extLst>
      <p:ext uri="{BB962C8B-B14F-4D97-AF65-F5344CB8AC3E}">
        <p14:creationId xmlns:p14="http://schemas.microsoft.com/office/powerpoint/2010/main" val="4110480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Du kan äta det mesta när du blir äldre. Men eftersom immunförsvaret försämras med åldern, och det blir svårare att återhämta sig från sjukdom, kan du behöva vara lite extra vaksam på vissa saker.</a:t>
            </a:r>
          </a:p>
          <a:p>
            <a:endParaRPr lang="sv-SE" sz="1200" dirty="0" smtClean="0"/>
          </a:p>
          <a:p>
            <a:r>
              <a:rPr lang="sv-SE" sz="1200" dirty="0" smtClean="0"/>
              <a:t>Risken att smittas av bakterien </a:t>
            </a:r>
            <a:r>
              <a:rPr lang="sv-SE" sz="1200" b="1" dirty="0" err="1" smtClean="0"/>
              <a:t>listeria</a:t>
            </a:r>
            <a:r>
              <a:rPr lang="sv-SE" sz="1200" dirty="0" smtClean="0"/>
              <a:t> är liten. Aktiva, friska äldre behöver överlag inte tänka på att undvika </a:t>
            </a:r>
            <a:r>
              <a:rPr lang="sv-SE" sz="1200" dirty="0" err="1" smtClean="0"/>
              <a:t>listeria</a:t>
            </a:r>
            <a:r>
              <a:rPr lang="sv-SE" sz="1200" dirty="0" smtClean="0"/>
              <a:t>. Men en infektion kan bli allvarlig för den som har </a:t>
            </a:r>
            <a:r>
              <a:rPr lang="sv-SE" sz="1200" b="1" dirty="0" smtClean="0"/>
              <a:t>nedsatt hälsa.</a:t>
            </a:r>
          </a:p>
          <a:p>
            <a:endParaRPr lang="sv-SE" sz="1200" dirty="0" smtClean="0"/>
          </a:p>
          <a:p>
            <a:r>
              <a:rPr lang="sv-SE" sz="1200" dirty="0" err="1" smtClean="0"/>
              <a:t>Listeria</a:t>
            </a:r>
            <a:r>
              <a:rPr lang="sv-SE" sz="1200" dirty="0" smtClean="0"/>
              <a:t> finns främst </a:t>
            </a:r>
            <a:r>
              <a:rPr lang="sv-SE" sz="1200" b="1" dirty="0" smtClean="0"/>
              <a:t>i kylda, ätfärdiga livsmedel </a:t>
            </a:r>
            <a:r>
              <a:rPr lang="sv-SE" sz="1200" dirty="0" smtClean="0"/>
              <a:t>med flera veckors hållbarhet, som vakuumförpackad gravad eller rökt lax och olika köttpålägg. Det kan finnas </a:t>
            </a:r>
            <a:r>
              <a:rPr lang="sv-SE" sz="1200" dirty="0" err="1" smtClean="0"/>
              <a:t>listeria</a:t>
            </a:r>
            <a:r>
              <a:rPr lang="sv-SE" sz="1200" dirty="0" smtClean="0"/>
              <a:t> i förpackningen även om det är långt kvar till bäst före-datumet. </a:t>
            </a:r>
          </a:p>
          <a:p>
            <a:endParaRPr lang="sv-SE" sz="1200" dirty="0" smtClean="0"/>
          </a:p>
          <a:p>
            <a:pPr defTabSz="990478">
              <a:defRPr/>
            </a:pPr>
            <a:r>
              <a:rPr lang="sv-SE" sz="1200" dirty="0" err="1" smtClean="0"/>
              <a:t>Listeriabakterien</a:t>
            </a:r>
            <a:r>
              <a:rPr lang="sv-SE" sz="1200" dirty="0" smtClean="0"/>
              <a:t> dör när maten </a:t>
            </a:r>
            <a:r>
              <a:rPr lang="sv-SE" sz="1200" b="1" dirty="0" smtClean="0"/>
              <a:t>hettas upp till minst 70 °C, </a:t>
            </a:r>
            <a:r>
              <a:rPr lang="sv-SE" sz="1200" dirty="0" smtClean="0"/>
              <a:t>så all mat som är genomvärmd till rykande het är säker att äta. </a:t>
            </a:r>
          </a:p>
          <a:p>
            <a:endParaRPr lang="sv-SE" sz="1200" dirty="0" smtClean="0"/>
          </a:p>
          <a:p>
            <a:r>
              <a:rPr lang="sv-SE" sz="1200" dirty="0" smtClean="0"/>
              <a:t>Risken att bli sjuk minskar om du äter maten inom en vecka från förpackningsdatum. Det är också bra att förvara kylvaror kallt och ha </a:t>
            </a:r>
            <a:r>
              <a:rPr lang="sv-SE" sz="1200" b="1" dirty="0" smtClean="0"/>
              <a:t>högst 4 °C i kylskåpet.</a:t>
            </a:r>
          </a:p>
          <a:p>
            <a:endParaRPr lang="sv-SE" sz="1200" dirty="0" smtClean="0"/>
          </a:p>
          <a:p>
            <a:r>
              <a:rPr lang="sv-SE" sz="1200" dirty="0" smtClean="0"/>
              <a:t>Frysta, importerade hallon kan innehålla </a:t>
            </a:r>
            <a:r>
              <a:rPr lang="sv-SE" sz="1200" b="1" dirty="0" err="1" smtClean="0"/>
              <a:t>norovirus</a:t>
            </a:r>
            <a:r>
              <a:rPr lang="sv-SE" sz="1200" dirty="0" smtClean="0"/>
              <a:t> som orsakar vinterkräksjukan. </a:t>
            </a:r>
            <a:r>
              <a:rPr lang="sv-SE" sz="1200" b="1" dirty="0" smtClean="0"/>
              <a:t>Koka dem i minst en minut </a:t>
            </a:r>
            <a:r>
              <a:rPr lang="sv-SE" sz="1200" dirty="0" smtClean="0"/>
              <a:t>så dör viruset.</a:t>
            </a:r>
          </a:p>
        </p:txBody>
      </p:sp>
      <p:sp>
        <p:nvSpPr>
          <p:cNvPr id="4" name="Platshållare för bildnummer 3"/>
          <p:cNvSpPr>
            <a:spLocks noGrp="1"/>
          </p:cNvSpPr>
          <p:nvPr>
            <p:ph type="sldNum" sz="quarter" idx="10"/>
          </p:nvPr>
        </p:nvSpPr>
        <p:spPr/>
        <p:txBody>
          <a:bodyPr/>
          <a:lstStyle/>
          <a:p>
            <a:fld id="{8D2A2062-FC33-44C6-B649-C744CE8F9B5E}" type="slidenum">
              <a:rPr lang="sv-SE" smtClean="0"/>
              <a:t>10</a:t>
            </a:fld>
            <a:endParaRPr lang="sv-SE"/>
          </a:p>
        </p:txBody>
      </p:sp>
    </p:spTree>
    <p:extLst>
      <p:ext uri="{BB962C8B-B14F-4D97-AF65-F5344CB8AC3E}">
        <p14:creationId xmlns:p14="http://schemas.microsoft.com/office/powerpoint/2010/main" val="3168057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solidFill>
                  <a:schemeClr val="tx1"/>
                </a:solidFill>
              </a:rPr>
              <a:t>De flesta äldre kan äta enligt Livsmedelsverkets vanliga kostråd, </a:t>
            </a:r>
            <a:r>
              <a:rPr lang="sv-SE" sz="1200" b="1" dirty="0" smtClean="0">
                <a:solidFill>
                  <a:schemeClr val="tx1"/>
                </a:solidFill>
              </a:rPr>
              <a:t>men de äldre som tappat aptiten</a:t>
            </a:r>
            <a:r>
              <a:rPr lang="sv-SE" sz="1200" dirty="0" smtClean="0">
                <a:solidFill>
                  <a:schemeClr val="tx1"/>
                </a:solidFill>
              </a:rPr>
              <a:t> behöver äta lite annorlunda.</a:t>
            </a:r>
          </a:p>
          <a:p>
            <a:pPr lvl="0"/>
            <a:endParaRPr lang="sv-SE" sz="1200" dirty="0" smtClean="0">
              <a:solidFill>
                <a:schemeClr val="tx1"/>
              </a:solidFill>
            </a:endParaRPr>
          </a:p>
          <a:p>
            <a:pPr lvl="0"/>
            <a:r>
              <a:rPr lang="sv-SE" sz="1200" dirty="0" smtClean="0">
                <a:solidFill>
                  <a:schemeClr val="tx1"/>
                </a:solidFill>
              </a:rPr>
              <a:t>Glöm inte bort grönsakerna, men </a:t>
            </a:r>
            <a:r>
              <a:rPr lang="sv-SE" sz="1200" b="1" dirty="0" smtClean="0">
                <a:solidFill>
                  <a:schemeClr val="tx1"/>
                </a:solidFill>
              </a:rPr>
              <a:t>prioritera gärna protein och fett</a:t>
            </a:r>
            <a:endParaRPr lang="sv-SE" sz="1200" dirty="0" smtClean="0">
              <a:solidFill>
                <a:schemeClr val="tx1"/>
              </a:solidFill>
            </a:endParaRPr>
          </a:p>
          <a:p>
            <a:r>
              <a:rPr lang="sv-SE" sz="1200" dirty="0" smtClean="0">
                <a:solidFill>
                  <a:schemeClr val="tx1"/>
                </a:solidFill>
              </a:rPr>
              <a:t> </a:t>
            </a:r>
          </a:p>
          <a:p>
            <a:pPr lvl="0"/>
            <a:r>
              <a:rPr lang="sv-SE" sz="1200" dirty="0" smtClean="0">
                <a:solidFill>
                  <a:schemeClr val="tx1"/>
                </a:solidFill>
              </a:rPr>
              <a:t>Sprid ut maten under dagen i </a:t>
            </a:r>
            <a:r>
              <a:rPr lang="sv-SE" sz="1200" b="1" dirty="0" smtClean="0">
                <a:solidFill>
                  <a:schemeClr val="tx1"/>
                </a:solidFill>
              </a:rPr>
              <a:t>mindre portioner </a:t>
            </a:r>
            <a:r>
              <a:rPr lang="sv-SE" sz="1200" dirty="0" smtClean="0">
                <a:solidFill>
                  <a:schemeClr val="tx1"/>
                </a:solidFill>
              </a:rPr>
              <a:t>- då är det lättare att orka äta upp allt </a:t>
            </a:r>
          </a:p>
          <a:p>
            <a:r>
              <a:rPr lang="sv-SE" sz="1200" dirty="0" smtClean="0">
                <a:solidFill>
                  <a:schemeClr val="tx1"/>
                </a:solidFill>
              </a:rPr>
              <a:t>  </a:t>
            </a:r>
          </a:p>
          <a:p>
            <a:pPr lvl="0"/>
            <a:r>
              <a:rPr lang="sv-SE" sz="1200" dirty="0" smtClean="0">
                <a:solidFill>
                  <a:schemeClr val="tx1"/>
                </a:solidFill>
              </a:rPr>
              <a:t>Det är </a:t>
            </a:r>
            <a:r>
              <a:rPr lang="sv-SE" sz="1200" b="1" dirty="0" smtClean="0">
                <a:solidFill>
                  <a:schemeClr val="tx1"/>
                </a:solidFill>
              </a:rPr>
              <a:t>bra att röra på sig.</a:t>
            </a:r>
            <a:r>
              <a:rPr lang="sv-SE" sz="1200" dirty="0" smtClean="0">
                <a:solidFill>
                  <a:schemeClr val="tx1"/>
                </a:solidFill>
              </a:rPr>
              <a:t> Rörelse bygger muskler och ger bättre aptit</a:t>
            </a:r>
          </a:p>
          <a:p>
            <a:pPr lvl="0"/>
            <a:endParaRPr lang="sv-SE" sz="1200" dirty="0" smtClean="0">
              <a:solidFill>
                <a:schemeClr val="tx1"/>
              </a:solidFill>
            </a:endParaRPr>
          </a:p>
          <a:p>
            <a:pPr lvl="0"/>
            <a:r>
              <a:rPr lang="sv-SE" sz="1200" dirty="0" smtClean="0">
                <a:solidFill>
                  <a:schemeClr val="tx1"/>
                </a:solidFill>
              </a:rPr>
              <a:t>Du</a:t>
            </a:r>
            <a:r>
              <a:rPr lang="sv-SE" sz="1200" baseline="0" dirty="0" smtClean="0">
                <a:solidFill>
                  <a:schemeClr val="tx1"/>
                </a:solidFill>
              </a:rPr>
              <a:t> kan läsa mer om bra matvanor för äldre på </a:t>
            </a:r>
            <a:r>
              <a:rPr lang="sv-SE" sz="1200" b="1" baseline="0" dirty="0" smtClean="0">
                <a:solidFill>
                  <a:schemeClr val="tx1"/>
                </a:solidFill>
              </a:rPr>
              <a:t>Livsmedelsverkets hemsida</a:t>
            </a:r>
            <a:r>
              <a:rPr lang="sv-SE" sz="1200" baseline="0" dirty="0" smtClean="0">
                <a:solidFill>
                  <a:schemeClr val="tx1"/>
                </a:solidFill>
              </a:rPr>
              <a:t>. Där kan du också </a:t>
            </a:r>
            <a:r>
              <a:rPr lang="sv-SE" sz="1200" b="1" baseline="0" dirty="0" smtClean="0">
                <a:solidFill>
                  <a:schemeClr val="tx1"/>
                </a:solidFill>
              </a:rPr>
              <a:t>läsa eller beställa broschyren </a:t>
            </a:r>
            <a:r>
              <a:rPr lang="sv-SE" sz="1200" baseline="0" dirty="0" smtClean="0">
                <a:solidFill>
                  <a:schemeClr val="tx1"/>
                </a:solidFill>
              </a:rPr>
              <a:t>”Stor aptit på livet, men mindre aptit på maten?”</a:t>
            </a:r>
          </a:p>
          <a:p>
            <a:pPr lvl="0"/>
            <a:endParaRPr lang="sv-SE" sz="1200" baseline="0" dirty="0" smtClean="0">
              <a:solidFill>
                <a:schemeClr val="tx1"/>
              </a:solidFill>
            </a:endParaRPr>
          </a:p>
          <a:p>
            <a:r>
              <a:rPr lang="sv-SE" sz="1100" b="0" i="0" u="none" strike="noStrike" kern="1200" baseline="0" dirty="0" smtClean="0">
                <a:solidFill>
                  <a:schemeClr val="tx1"/>
                </a:solidFill>
                <a:latin typeface="+mn-lt"/>
                <a:ea typeface="+mn-ea"/>
                <a:cs typeface="+mn-cs"/>
              </a:rPr>
              <a:t>Livsmedelsverkets råd gäller för de flesta, men </a:t>
            </a:r>
            <a:r>
              <a:rPr lang="sv-SE" sz="1100" b="1" i="0" u="none" strike="noStrike" kern="1200" baseline="0" dirty="0" smtClean="0">
                <a:solidFill>
                  <a:schemeClr val="tx1"/>
                </a:solidFill>
                <a:latin typeface="+mn-lt"/>
                <a:ea typeface="+mn-ea"/>
                <a:cs typeface="+mn-cs"/>
              </a:rPr>
              <a:t>inte för alla</a:t>
            </a:r>
            <a:r>
              <a:rPr lang="sv-SE" sz="1100" b="0" i="0" u="none" strike="noStrike" kern="1200" baseline="0" dirty="0" smtClean="0">
                <a:solidFill>
                  <a:schemeClr val="tx1"/>
                </a:solidFill>
                <a:latin typeface="+mn-lt"/>
                <a:ea typeface="+mn-ea"/>
                <a:cs typeface="+mn-cs"/>
              </a:rPr>
              <a:t>.</a:t>
            </a:r>
            <a:r>
              <a:rPr lang="sv-SE" dirty="0" smtClean="0">
                <a:solidFill>
                  <a:schemeClr val="tx1"/>
                </a:solidFill>
                <a:latin typeface="Segoe UI" panose="020B0502040204020203" pitchFamily="34" charset="0"/>
              </a:rPr>
              <a:t> </a:t>
            </a:r>
            <a:r>
              <a:rPr lang="sv-SE" sz="1100" b="1" i="0" u="none" strike="noStrike" kern="1200" baseline="0" dirty="0" smtClean="0">
                <a:solidFill>
                  <a:schemeClr val="tx1"/>
                </a:solidFill>
                <a:latin typeface="+mn-lt"/>
                <a:ea typeface="+mn-ea"/>
                <a:cs typeface="+mn-cs"/>
              </a:rPr>
              <a:t>Sjukdomar</a:t>
            </a:r>
            <a:r>
              <a:rPr lang="sv-SE" sz="1100" b="0" i="0" u="none" strike="noStrike" kern="1200" baseline="0" dirty="0" smtClean="0">
                <a:solidFill>
                  <a:schemeClr val="tx1"/>
                </a:solidFill>
                <a:latin typeface="+mn-lt"/>
                <a:ea typeface="+mn-ea"/>
                <a:cs typeface="+mn-cs"/>
              </a:rPr>
              <a:t> kan till exempel påverka vilken mat du behöver äta. </a:t>
            </a:r>
            <a:r>
              <a:rPr lang="sv-SE" dirty="0" smtClean="0">
                <a:solidFill>
                  <a:schemeClr val="tx1"/>
                </a:solidFill>
                <a:latin typeface="Segoe UI" panose="020B0502040204020203" pitchFamily="34" charset="0"/>
              </a:rPr>
              <a:t>För att få råd om vad just du ska äta kan du </a:t>
            </a:r>
            <a:r>
              <a:rPr lang="sv-SE" b="0" dirty="0" smtClean="0">
                <a:solidFill>
                  <a:schemeClr val="tx1"/>
                </a:solidFill>
                <a:latin typeface="Segoe UI" panose="020B0502040204020203" pitchFamily="34" charset="0"/>
              </a:rPr>
              <a:t>kontakta</a:t>
            </a:r>
            <a:r>
              <a:rPr lang="sv-SE" b="1" dirty="0" smtClean="0">
                <a:solidFill>
                  <a:schemeClr val="tx1"/>
                </a:solidFill>
                <a:latin typeface="Segoe UI" panose="020B0502040204020203" pitchFamily="34" charset="0"/>
              </a:rPr>
              <a:t> läkare eller dietist. </a:t>
            </a:r>
            <a:r>
              <a:rPr lang="sv-SE" sz="1100" b="0" i="0" u="none" strike="noStrike" kern="1200" baseline="0" dirty="0" smtClean="0">
                <a:solidFill>
                  <a:schemeClr val="tx1"/>
                </a:solidFill>
                <a:latin typeface="+mn-lt"/>
                <a:ea typeface="+mn-ea"/>
                <a:cs typeface="+mn-cs"/>
              </a:rPr>
              <a:t>Om du har fått särskilda rekommendationer från din läkare eller dietist, så </a:t>
            </a:r>
            <a:r>
              <a:rPr lang="sv-SE" sz="1100" b="1" i="0" u="none" strike="noStrike" kern="1200" baseline="0" dirty="0" smtClean="0">
                <a:solidFill>
                  <a:schemeClr val="tx1"/>
                </a:solidFill>
                <a:latin typeface="+mn-lt"/>
                <a:ea typeface="+mn-ea"/>
                <a:cs typeface="+mn-cs"/>
              </a:rPr>
              <a:t>följ deras råd</a:t>
            </a:r>
            <a:r>
              <a:rPr lang="sv-SE" sz="1100" b="0" i="0" u="none" strike="noStrike" kern="1200" baseline="0" dirty="0" smtClean="0">
                <a:solidFill>
                  <a:schemeClr val="tx1"/>
                </a:solidFill>
                <a:latin typeface="+mn-lt"/>
                <a:ea typeface="+mn-ea"/>
                <a:cs typeface="+mn-cs"/>
              </a:rPr>
              <a:t>. </a:t>
            </a:r>
            <a:endParaRPr lang="sv-SE" b="1" dirty="0" smtClean="0">
              <a:solidFill>
                <a:schemeClr val="tx1"/>
              </a:solidFill>
            </a:endParaRPr>
          </a:p>
        </p:txBody>
      </p:sp>
      <p:sp>
        <p:nvSpPr>
          <p:cNvPr id="4" name="Platshållare för bildnummer 3"/>
          <p:cNvSpPr>
            <a:spLocks noGrp="1"/>
          </p:cNvSpPr>
          <p:nvPr>
            <p:ph type="sldNum" sz="quarter" idx="10"/>
          </p:nvPr>
        </p:nvSpPr>
        <p:spPr/>
        <p:txBody>
          <a:bodyPr/>
          <a:lstStyle/>
          <a:p>
            <a:fld id="{8D2A2062-FC33-44C6-B649-C744CE8F9B5E}" type="slidenum">
              <a:rPr lang="sv-SE" smtClean="0"/>
              <a:t>11</a:t>
            </a:fld>
            <a:endParaRPr lang="sv-SE"/>
          </a:p>
        </p:txBody>
      </p:sp>
    </p:spTree>
    <p:extLst>
      <p:ext uri="{BB962C8B-B14F-4D97-AF65-F5344CB8AC3E}">
        <p14:creationId xmlns:p14="http://schemas.microsoft.com/office/powerpoint/2010/main" val="1536900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Adressen till Livsmedelsverkets webbsidor</a:t>
            </a:r>
            <a:r>
              <a:rPr lang="sv-SE" baseline="0" dirty="0" smtClean="0"/>
              <a:t> om mat för äldre är www.livsmedelsverket.se/aldre</a:t>
            </a:r>
          </a:p>
        </p:txBody>
      </p:sp>
      <p:sp>
        <p:nvSpPr>
          <p:cNvPr id="4" name="Platshållare för bildnummer 3"/>
          <p:cNvSpPr>
            <a:spLocks noGrp="1"/>
          </p:cNvSpPr>
          <p:nvPr>
            <p:ph type="sldNum" sz="quarter" idx="10"/>
          </p:nvPr>
        </p:nvSpPr>
        <p:spPr/>
        <p:txBody>
          <a:bodyPr/>
          <a:lstStyle/>
          <a:p>
            <a:fld id="{8D2A2062-FC33-44C6-B649-C744CE8F9B5E}" type="slidenum">
              <a:rPr lang="sv-SE" smtClean="0"/>
              <a:t>12</a:t>
            </a:fld>
            <a:endParaRPr lang="sv-SE"/>
          </a:p>
        </p:txBody>
      </p:sp>
    </p:spTree>
    <p:extLst>
      <p:ext uri="{BB962C8B-B14F-4D97-AF65-F5344CB8AC3E}">
        <p14:creationId xmlns:p14="http://schemas.microsoft.com/office/powerpoint/2010/main" val="1948068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Det är </a:t>
            </a:r>
            <a:r>
              <a:rPr lang="sv-SE" sz="1200" b="1" dirty="0" smtClean="0"/>
              <a:t>svårt att säga </a:t>
            </a:r>
            <a:r>
              <a:rPr lang="sv-SE" sz="1200" dirty="0" smtClean="0"/>
              <a:t>exakt när åldrandet startar eftersom det är mycket </a:t>
            </a:r>
            <a:r>
              <a:rPr lang="sv-SE" sz="1200" b="1" dirty="0" smtClean="0"/>
              <a:t>individuellt</a:t>
            </a:r>
            <a:r>
              <a:rPr lang="sv-SE" sz="1200" dirty="0" smtClean="0"/>
              <a:t>. Åldrandet</a:t>
            </a:r>
            <a:r>
              <a:rPr lang="sv-SE" sz="1200" baseline="0" dirty="0" smtClean="0"/>
              <a:t> sker gradvis och kan till exempel påverkas av olika sjukdomar.</a:t>
            </a:r>
            <a:endParaRPr lang="sv-SE" sz="1200" dirty="0" smtClean="0"/>
          </a:p>
          <a:p>
            <a:endParaRPr lang="sv-SE" sz="1200" dirty="0" smtClean="0"/>
          </a:p>
          <a:p>
            <a:pPr defTabSz="990478">
              <a:defRPr/>
            </a:pPr>
            <a:r>
              <a:rPr lang="sv-SE" sz="1200" b="1" dirty="0" smtClean="0"/>
              <a:t>Kroppens behov förändras gradvis </a:t>
            </a:r>
            <a:r>
              <a:rPr lang="sv-SE" sz="1200" dirty="0" smtClean="0"/>
              <a:t>med stigande ålder</a:t>
            </a:r>
            <a:r>
              <a:rPr lang="sv-SE" sz="1200" baseline="0" dirty="0" smtClean="0"/>
              <a:t>. Det är också vanligt att </a:t>
            </a:r>
            <a:r>
              <a:rPr lang="sv-SE" sz="1200" b="1" baseline="0" dirty="0" smtClean="0"/>
              <a:t>matvanorna förändras</a:t>
            </a:r>
            <a:r>
              <a:rPr lang="sv-SE" sz="1200" baseline="0" dirty="0" smtClean="0"/>
              <a:t> i samband med att du går i </a:t>
            </a:r>
            <a:r>
              <a:rPr lang="sv-SE" sz="1200" b="1" baseline="0" dirty="0" smtClean="0"/>
              <a:t>pension</a:t>
            </a:r>
            <a:r>
              <a:rPr lang="sv-SE" sz="1200" baseline="0" dirty="0" smtClean="0"/>
              <a:t> och vardagens rutiner blir annorlunda. Därför är det bra att börja se över dina matvanor i samband med pensionen och fundera på om du successivt behöver gå över till att äta lite annorlunda.</a:t>
            </a:r>
            <a:endParaRPr lang="sv-SE" sz="1200" dirty="0" smtClean="0"/>
          </a:p>
        </p:txBody>
      </p:sp>
      <p:sp>
        <p:nvSpPr>
          <p:cNvPr id="4" name="Platshållare för bildnummer 3"/>
          <p:cNvSpPr>
            <a:spLocks noGrp="1"/>
          </p:cNvSpPr>
          <p:nvPr>
            <p:ph type="sldNum" sz="quarter" idx="10"/>
          </p:nvPr>
        </p:nvSpPr>
        <p:spPr/>
        <p:txBody>
          <a:bodyPr/>
          <a:lstStyle/>
          <a:p>
            <a:fld id="{8D2A2062-FC33-44C6-B649-C744CE8F9B5E}" type="slidenum">
              <a:rPr lang="sv-SE" smtClean="0"/>
              <a:t>2</a:t>
            </a:fld>
            <a:endParaRPr lang="sv-SE"/>
          </a:p>
        </p:txBody>
      </p:sp>
    </p:spTree>
    <p:extLst>
      <p:ext uri="{BB962C8B-B14F-4D97-AF65-F5344CB8AC3E}">
        <p14:creationId xmlns:p14="http://schemas.microsoft.com/office/powerpoint/2010/main" val="96160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smtClean="0"/>
              <a:t>Protein</a:t>
            </a:r>
            <a:r>
              <a:rPr lang="sv-SE" sz="1200" dirty="0" smtClean="0"/>
              <a:t> behövs för att bevara </a:t>
            </a:r>
            <a:r>
              <a:rPr lang="sv-SE" sz="1200" b="1" dirty="0" smtClean="0"/>
              <a:t>starka muskler</a:t>
            </a:r>
            <a:r>
              <a:rPr lang="sv-SE" sz="1200" dirty="0" smtClean="0"/>
              <a:t>, för immunförsvaret</a:t>
            </a:r>
            <a:r>
              <a:rPr lang="sv-SE" sz="1200" baseline="0" dirty="0" smtClean="0"/>
              <a:t> och</a:t>
            </a:r>
            <a:r>
              <a:rPr lang="sv-SE" sz="1200" dirty="0" smtClean="0"/>
              <a:t> sårläkning. Den som är </a:t>
            </a:r>
            <a:r>
              <a:rPr lang="sv-SE" sz="1200" b="1" dirty="0" smtClean="0"/>
              <a:t>65+behöver lite mer </a:t>
            </a:r>
            <a:r>
              <a:rPr lang="sv-SE" sz="1200" dirty="0" smtClean="0"/>
              <a:t>protein än yngre. </a:t>
            </a:r>
          </a:p>
          <a:p>
            <a:endParaRPr lang="sv-SE" sz="1200" dirty="0" smtClean="0"/>
          </a:p>
          <a:p>
            <a:r>
              <a:rPr lang="sv-SE" sz="1200" dirty="0" smtClean="0"/>
              <a:t>Om du äter varierat och inte har problem med aptiten får du troligen i dig tillräckligt med protein utan att behöva ändra på maten. Men om din aptit minskar är det bra om varje måltid innehåller protein, även mellanmålen. Det kan vara ägg, fågel, fisk, bönor, nötter, kött, mjölk, yoghurt, ost, kvarg eller växtbaserade motsvarigheter.</a:t>
            </a:r>
          </a:p>
          <a:p>
            <a:endParaRPr lang="sv-SE" sz="1200" dirty="0" smtClean="0"/>
          </a:p>
          <a:p>
            <a:r>
              <a:rPr lang="sv-SE" sz="1200" b="1" dirty="0" smtClean="0"/>
              <a:t>D-vitamin</a:t>
            </a:r>
            <a:r>
              <a:rPr lang="sv-SE" sz="1200" dirty="0" smtClean="0"/>
              <a:t> bidrar till ett starkt skelett. Är du över </a:t>
            </a:r>
            <a:r>
              <a:rPr lang="sv-SE" sz="1200" b="1" dirty="0" smtClean="0"/>
              <a:t>75</a:t>
            </a:r>
            <a:r>
              <a:rPr lang="sv-SE" sz="1200" dirty="0" smtClean="0"/>
              <a:t> år behöver du få i dig mer D-vitamin, eftersom hudens förmåga att omvandla solsken till D-vitamin minskar med åren. Därför rekommenderar Livsmedelsverket alla som fyllt 75 att ta tillskott med </a:t>
            </a:r>
            <a:r>
              <a:rPr lang="sv-SE" sz="1200" b="1" dirty="0" smtClean="0"/>
              <a:t>20 mikrogram D-vitamin varje dag</a:t>
            </a:r>
            <a:r>
              <a:rPr lang="sv-SE" sz="1200" dirty="0" smtClean="0"/>
              <a:t>.</a:t>
            </a:r>
          </a:p>
          <a:p>
            <a:endParaRPr lang="sv-SE" sz="1200" dirty="0" smtClean="0"/>
          </a:p>
          <a:p>
            <a:r>
              <a:rPr lang="sv-SE" sz="1200" dirty="0" smtClean="0"/>
              <a:t>Med stigande ålder blir </a:t>
            </a:r>
            <a:r>
              <a:rPr lang="sv-SE" sz="1200" b="1" dirty="0" smtClean="0"/>
              <a:t>förmågan att känna törst sämre</a:t>
            </a:r>
            <a:r>
              <a:rPr lang="sv-SE" sz="1200" dirty="0" smtClean="0"/>
              <a:t>. Försök att dricka tillräckligt, cirka 1,5–2 liter per dag även om du inte är törstig. Förutom att vätskebrist kan få dig att må allmänt dåligt kan den också ge yrsel, och därmed öka risken att ramla. Om du rör mycket på dig eller om det är varmt behöver du dricka ännu mer.</a:t>
            </a:r>
          </a:p>
        </p:txBody>
      </p:sp>
      <p:sp>
        <p:nvSpPr>
          <p:cNvPr id="4" name="Platshållare för bildnummer 3"/>
          <p:cNvSpPr>
            <a:spLocks noGrp="1"/>
          </p:cNvSpPr>
          <p:nvPr>
            <p:ph type="sldNum" sz="quarter" idx="10"/>
          </p:nvPr>
        </p:nvSpPr>
        <p:spPr/>
        <p:txBody>
          <a:bodyPr/>
          <a:lstStyle/>
          <a:p>
            <a:fld id="{8D2A2062-FC33-44C6-B649-C744CE8F9B5E}" type="slidenum">
              <a:rPr lang="sv-SE" smtClean="0"/>
              <a:t>3</a:t>
            </a:fld>
            <a:endParaRPr lang="sv-SE"/>
          </a:p>
        </p:txBody>
      </p:sp>
    </p:spTree>
    <p:extLst>
      <p:ext uri="{BB962C8B-B14F-4D97-AF65-F5344CB8AC3E}">
        <p14:creationId xmlns:p14="http://schemas.microsoft.com/office/powerpoint/2010/main" val="330732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För de äldre som har</a:t>
            </a:r>
            <a:r>
              <a:rPr lang="sv-SE" sz="1200" baseline="0" dirty="0" smtClean="0"/>
              <a:t> </a:t>
            </a:r>
            <a:r>
              <a:rPr lang="sv-SE" sz="1200" b="1" baseline="0" dirty="0" smtClean="0"/>
              <a:t>god aptit </a:t>
            </a:r>
            <a:r>
              <a:rPr lang="sv-SE" sz="1200" baseline="0" dirty="0" smtClean="0"/>
              <a:t>gäller Livsmedelsverkets </a:t>
            </a:r>
            <a:r>
              <a:rPr lang="sv-SE" sz="1200" b="1" baseline="0" dirty="0" smtClean="0"/>
              <a:t>vanliga kostråd</a:t>
            </a:r>
            <a:r>
              <a:rPr lang="sv-SE" sz="1200" baseline="0" dirty="0" smtClean="0"/>
              <a:t>.</a:t>
            </a:r>
          </a:p>
          <a:p>
            <a:endParaRPr lang="sv-SE" sz="1200" baseline="0" dirty="0" smtClean="0"/>
          </a:p>
          <a:p>
            <a:pPr rtl="0"/>
            <a:r>
              <a:rPr lang="sv-SE" sz="1200" dirty="0" smtClean="0"/>
              <a:t>Nyckeln till bra matvanor är </a:t>
            </a:r>
            <a:r>
              <a:rPr lang="sv-SE" sz="1200" b="1" dirty="0" smtClean="0"/>
              <a:t>mer mat från växtriket</a:t>
            </a:r>
            <a:r>
              <a:rPr lang="sv-SE" sz="1200" dirty="0" smtClean="0"/>
              <a:t>, </a:t>
            </a:r>
            <a:r>
              <a:rPr lang="sv-SE" sz="1200" b="1" dirty="0" smtClean="0"/>
              <a:t>lagom mycket </a:t>
            </a:r>
            <a:r>
              <a:rPr lang="sv-SE" sz="1200" dirty="0" smtClean="0"/>
              <a:t>och </a:t>
            </a:r>
            <a:r>
              <a:rPr lang="sv-SE" sz="1200" b="1" dirty="0" smtClean="0"/>
              <a:t>varierat</a:t>
            </a:r>
            <a:r>
              <a:rPr lang="sv-SE" sz="1200" dirty="0" smtClean="0"/>
              <a:t>. </a:t>
            </a:r>
          </a:p>
          <a:p>
            <a:pPr rtl="0"/>
            <a:endParaRPr lang="sv-SE" sz="1200" dirty="0" smtClean="0"/>
          </a:p>
          <a:p>
            <a:r>
              <a:rPr lang="sv-SE" sz="1200" b="1" i="0" kern="1200" dirty="0" smtClean="0">
                <a:solidFill>
                  <a:schemeClr val="tx1"/>
                </a:solidFill>
                <a:effectLst/>
                <a:latin typeface="+mn-lt"/>
                <a:ea typeface="+mn-ea"/>
                <a:cs typeface="+mn-cs"/>
              </a:rPr>
              <a:t>Grönsaker, frukt och bär </a:t>
            </a:r>
            <a:r>
              <a:rPr lang="sv-SE" sz="1200" b="0" i="0" kern="1200" dirty="0" smtClean="0">
                <a:solidFill>
                  <a:schemeClr val="tx1"/>
                </a:solidFill>
                <a:effectLst/>
                <a:latin typeface="+mn-lt"/>
                <a:ea typeface="+mn-ea"/>
                <a:cs typeface="+mn-cs"/>
              </a:rPr>
              <a:t>innehåller mycket vitaminer, mineraler och andra nyttigheter. Äter man mycket grönsaker och frukt minskar risken för bland annat fetma, hjärt- och kärlsjukdom och vissa typer av cancer. </a:t>
            </a:r>
          </a:p>
          <a:p>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I </a:t>
            </a:r>
            <a:r>
              <a:rPr lang="sv-SE" sz="1200" b="1" i="0" kern="1200" dirty="0" smtClean="0">
                <a:solidFill>
                  <a:schemeClr val="tx1"/>
                </a:solidFill>
                <a:effectLst/>
                <a:latin typeface="+mn-lt"/>
                <a:ea typeface="+mn-ea"/>
                <a:cs typeface="+mn-cs"/>
              </a:rPr>
              <a:t>fullkorn</a:t>
            </a:r>
            <a:r>
              <a:rPr lang="sv-SE" sz="1200" b="0" i="0" kern="1200" dirty="0" smtClean="0">
                <a:solidFill>
                  <a:schemeClr val="tx1"/>
                </a:solidFill>
                <a:effectLst/>
                <a:latin typeface="+mn-lt"/>
                <a:ea typeface="+mn-ea"/>
                <a:cs typeface="+mn-cs"/>
              </a:rPr>
              <a:t> finns bland annat fibrer, järn, </a:t>
            </a:r>
            <a:r>
              <a:rPr lang="sv-SE" sz="1200" b="0" i="0" kern="1200" dirty="0" err="1" smtClean="0">
                <a:solidFill>
                  <a:schemeClr val="tx1"/>
                </a:solidFill>
                <a:effectLst/>
                <a:latin typeface="+mn-lt"/>
                <a:ea typeface="+mn-ea"/>
                <a:cs typeface="+mn-cs"/>
              </a:rPr>
              <a:t>folat</a:t>
            </a:r>
            <a:r>
              <a:rPr lang="sv-SE" sz="1200" b="0" i="0" kern="1200" dirty="0" smtClean="0">
                <a:solidFill>
                  <a:schemeClr val="tx1"/>
                </a:solidFill>
                <a:effectLst/>
                <a:latin typeface="+mn-lt"/>
                <a:ea typeface="+mn-ea"/>
                <a:cs typeface="+mn-cs"/>
              </a:rPr>
              <a:t>, antioxidanter och andra skyddande ämnen. </a:t>
            </a:r>
          </a:p>
          <a:p>
            <a:endParaRPr lang="sv-SE" sz="1200" b="0" i="0" kern="1200" dirty="0" smtClean="0">
              <a:solidFill>
                <a:schemeClr val="tx1"/>
              </a:solidFill>
              <a:effectLst/>
              <a:latin typeface="+mn-lt"/>
              <a:ea typeface="+mn-ea"/>
              <a:cs typeface="+mn-cs"/>
            </a:endParaRPr>
          </a:p>
          <a:p>
            <a:r>
              <a:rPr lang="sv-SE" sz="1200" b="1" i="0" kern="1200" dirty="0" smtClean="0">
                <a:solidFill>
                  <a:schemeClr val="tx1"/>
                </a:solidFill>
                <a:effectLst/>
                <a:latin typeface="+mn-lt"/>
                <a:ea typeface="+mn-ea"/>
                <a:cs typeface="+mn-cs"/>
              </a:rPr>
              <a:t>Oljor</a:t>
            </a:r>
            <a:r>
              <a:rPr lang="sv-SE" sz="1200" b="0" i="0" kern="1200" dirty="0" smtClean="0">
                <a:solidFill>
                  <a:schemeClr val="tx1"/>
                </a:solidFill>
                <a:effectLst/>
                <a:latin typeface="+mn-lt"/>
                <a:ea typeface="+mn-ea"/>
                <a:cs typeface="+mn-cs"/>
              </a:rPr>
              <a:t> och andra </a:t>
            </a:r>
            <a:r>
              <a:rPr lang="sv-SE" sz="1200" b="1" i="0" kern="1200" dirty="0" smtClean="0">
                <a:solidFill>
                  <a:schemeClr val="tx1"/>
                </a:solidFill>
                <a:effectLst/>
                <a:latin typeface="+mn-lt"/>
                <a:ea typeface="+mn-ea"/>
                <a:cs typeface="+mn-cs"/>
              </a:rPr>
              <a:t>Nyckelhålsmärkta matfetter </a:t>
            </a:r>
            <a:r>
              <a:rPr lang="sv-SE" sz="1200" b="0" i="0" kern="1200" dirty="0" smtClean="0">
                <a:solidFill>
                  <a:schemeClr val="tx1"/>
                </a:solidFill>
                <a:effectLst/>
                <a:latin typeface="+mn-lt"/>
                <a:ea typeface="+mn-ea"/>
                <a:cs typeface="+mn-cs"/>
              </a:rPr>
              <a:t>innehåller omättade fetter som det är bra att äta mer av.</a:t>
            </a:r>
            <a:r>
              <a:rPr lang="sv-SE" sz="1200" b="0" i="0" kern="1200" baseline="0" dirty="0" smtClean="0">
                <a:solidFill>
                  <a:schemeClr val="tx1"/>
                </a:solidFill>
                <a:effectLst/>
                <a:latin typeface="+mn-lt"/>
                <a:ea typeface="+mn-ea"/>
                <a:cs typeface="+mn-cs"/>
              </a:rPr>
              <a:t> R</a:t>
            </a:r>
            <a:r>
              <a:rPr lang="sv-SE" sz="1200" b="0" i="0" kern="1200" dirty="0" smtClean="0">
                <a:solidFill>
                  <a:schemeClr val="tx1"/>
                </a:solidFill>
                <a:effectLst/>
                <a:latin typeface="+mn-lt"/>
                <a:ea typeface="+mn-ea"/>
                <a:cs typeface="+mn-cs"/>
              </a:rPr>
              <a:t>isken för hjärt- och kärlsjukdom minskar när en del av det mättade fettet byts ut mot omättat.</a:t>
            </a:r>
          </a:p>
          <a:p>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Äter man mindre än </a:t>
            </a:r>
            <a:r>
              <a:rPr lang="sv-SE" sz="1200" b="1" i="0" kern="1200" dirty="0" smtClean="0">
                <a:solidFill>
                  <a:schemeClr val="tx1"/>
                </a:solidFill>
                <a:effectLst/>
                <a:latin typeface="+mn-lt"/>
                <a:ea typeface="+mn-ea"/>
                <a:cs typeface="+mn-cs"/>
              </a:rPr>
              <a:t>500 gram rött kött och chark </a:t>
            </a:r>
            <a:r>
              <a:rPr lang="sv-SE" sz="1200" b="0" i="0" kern="1200" dirty="0" smtClean="0">
                <a:solidFill>
                  <a:schemeClr val="tx1"/>
                </a:solidFill>
                <a:effectLst/>
                <a:latin typeface="+mn-lt"/>
                <a:ea typeface="+mn-ea"/>
                <a:cs typeface="+mn-cs"/>
              </a:rPr>
              <a:t>i veckan minskar risken för tjock- och ändtarmscancer. Med rött kött menas kött från fyrbenta djur som nöt, gris, lamm, ren och vilt. </a:t>
            </a:r>
          </a:p>
          <a:p>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Äter och dricker man mycket </a:t>
            </a:r>
            <a:r>
              <a:rPr lang="sv-SE" sz="1200" b="1" i="0" kern="1200" dirty="0" smtClean="0">
                <a:solidFill>
                  <a:schemeClr val="tx1"/>
                </a:solidFill>
                <a:effectLst/>
                <a:latin typeface="+mn-lt"/>
                <a:ea typeface="+mn-ea"/>
                <a:cs typeface="+mn-cs"/>
              </a:rPr>
              <a:t>sött</a:t>
            </a:r>
            <a:r>
              <a:rPr lang="sv-SE" sz="1200" b="0" i="0" kern="1200" dirty="0" smtClean="0">
                <a:solidFill>
                  <a:schemeClr val="tx1"/>
                </a:solidFill>
                <a:effectLst/>
                <a:latin typeface="+mn-lt"/>
                <a:ea typeface="+mn-ea"/>
                <a:cs typeface="+mn-cs"/>
              </a:rPr>
              <a:t> är det lätt att bli överviktig,</a:t>
            </a:r>
            <a:r>
              <a:rPr lang="sv-SE" sz="1200" b="0" i="0" kern="1200" baseline="0" dirty="0" smtClean="0">
                <a:solidFill>
                  <a:schemeClr val="tx1"/>
                </a:solidFill>
                <a:effectLst/>
                <a:latin typeface="+mn-lt"/>
                <a:ea typeface="+mn-ea"/>
                <a:cs typeface="+mn-cs"/>
              </a:rPr>
              <a:t> vilket </a:t>
            </a:r>
            <a:r>
              <a:rPr lang="sv-SE" sz="1200" b="0" i="0" kern="1200" dirty="0" smtClean="0">
                <a:solidFill>
                  <a:schemeClr val="tx1"/>
                </a:solidFill>
                <a:effectLst/>
                <a:latin typeface="+mn-lt"/>
                <a:ea typeface="+mn-ea"/>
                <a:cs typeface="+mn-cs"/>
              </a:rPr>
              <a:t>ökar risken för hjärt- och kärlsjukdom, typ 2-diabetes och cancer. Titta efter </a:t>
            </a:r>
            <a:r>
              <a:rPr lang="sv-SE" sz="1200" b="1" i="0" kern="1200" dirty="0" smtClean="0">
                <a:solidFill>
                  <a:schemeClr val="tx1"/>
                </a:solidFill>
                <a:effectLst/>
                <a:latin typeface="+mn-lt"/>
                <a:ea typeface="+mn-ea"/>
                <a:cs typeface="+mn-cs"/>
              </a:rPr>
              <a:t>Nyckelhålet</a:t>
            </a:r>
            <a:r>
              <a:rPr lang="sv-SE" sz="1200" b="0" i="0" kern="1200" baseline="0" dirty="0" smtClean="0">
                <a:solidFill>
                  <a:schemeClr val="tx1"/>
                </a:solidFill>
                <a:effectLst/>
                <a:latin typeface="+mn-lt"/>
                <a:ea typeface="+mn-ea"/>
                <a:cs typeface="+mn-cs"/>
              </a:rPr>
              <a:t> när du handlar flingor, bröd och yoghurt för att hitta produkter med inget eller bara lite tillsatt socker.</a:t>
            </a:r>
            <a:endParaRPr lang="sv-SE" sz="1200" dirty="0" smtClean="0"/>
          </a:p>
        </p:txBody>
      </p:sp>
      <p:sp>
        <p:nvSpPr>
          <p:cNvPr id="4" name="Platshållare för bildnummer 3"/>
          <p:cNvSpPr>
            <a:spLocks noGrp="1"/>
          </p:cNvSpPr>
          <p:nvPr>
            <p:ph type="sldNum" sz="quarter" idx="10"/>
          </p:nvPr>
        </p:nvSpPr>
        <p:spPr/>
        <p:txBody>
          <a:bodyPr/>
          <a:lstStyle/>
          <a:p>
            <a:fld id="{8D2A2062-FC33-44C6-B649-C744CE8F9B5E}" type="slidenum">
              <a:rPr lang="sv-SE" smtClean="0"/>
              <a:t>4</a:t>
            </a:fld>
            <a:endParaRPr lang="sv-SE"/>
          </a:p>
        </p:txBody>
      </p:sp>
    </p:spTree>
    <p:extLst>
      <p:ext uri="{BB962C8B-B14F-4D97-AF65-F5344CB8AC3E}">
        <p14:creationId xmlns:p14="http://schemas.microsoft.com/office/powerpoint/2010/main" val="566886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Många äldre upplever att de </a:t>
            </a:r>
            <a:r>
              <a:rPr lang="sv-SE" sz="1200" b="1" dirty="0" smtClean="0"/>
              <a:t>inte är lika hungriga </a:t>
            </a:r>
            <a:r>
              <a:rPr lang="sv-SE" sz="1200" dirty="0" smtClean="0"/>
              <a:t>som tidigare. Det kan bero på flera saker. Bland annat kan </a:t>
            </a:r>
            <a:r>
              <a:rPr lang="sv-SE" sz="1200" b="1" dirty="0" smtClean="0"/>
              <a:t>smaksinnet</a:t>
            </a:r>
            <a:r>
              <a:rPr lang="sv-SE" sz="1200" dirty="0" smtClean="0"/>
              <a:t> förändras med åren. Nya </a:t>
            </a:r>
            <a:r>
              <a:rPr lang="sv-SE" sz="1200" b="1" dirty="0" smtClean="0"/>
              <a:t>rutiner</a:t>
            </a:r>
            <a:r>
              <a:rPr lang="sv-SE" sz="1200" dirty="0" smtClean="0"/>
              <a:t>, till exempel i samband med pensionen, kan ändra vad och när du äter. Olika </a:t>
            </a:r>
            <a:r>
              <a:rPr lang="sv-SE" sz="1200" b="1" dirty="0" smtClean="0"/>
              <a:t>sjukdomar</a:t>
            </a:r>
            <a:r>
              <a:rPr lang="sv-SE" sz="1200" dirty="0" smtClean="0"/>
              <a:t> och vissa </a:t>
            </a:r>
            <a:r>
              <a:rPr lang="sv-SE" sz="1200" b="1" dirty="0" smtClean="0"/>
              <a:t>läkemedel</a:t>
            </a:r>
            <a:r>
              <a:rPr lang="sv-SE" sz="1200" dirty="0" smtClean="0"/>
              <a:t> kan också påverka aptiten. </a:t>
            </a:r>
          </a:p>
          <a:p>
            <a:endParaRPr lang="sv-SE" sz="1200" dirty="0" smtClean="0"/>
          </a:p>
          <a:p>
            <a:r>
              <a:rPr lang="sv-SE" sz="1200" dirty="0" smtClean="0"/>
              <a:t>För många är det </a:t>
            </a:r>
            <a:r>
              <a:rPr lang="sv-SE" sz="1200" b="1" dirty="0" smtClean="0"/>
              <a:t>inte lika roligt att laga mat eller äta </a:t>
            </a:r>
            <a:r>
              <a:rPr lang="sv-SE" sz="1200" dirty="0" smtClean="0"/>
              <a:t>om man gör det </a:t>
            </a:r>
            <a:r>
              <a:rPr lang="sv-SE" sz="1200" b="1" dirty="0" smtClean="0"/>
              <a:t>ensam</a:t>
            </a:r>
            <a:r>
              <a:rPr lang="sv-SE" sz="1200" dirty="0" smtClean="0"/>
              <a:t>. Den som vill ha sällskap till maten eller variera menyn, kan kolla vad kommunen erbjuder. Vissa kommuner har </a:t>
            </a:r>
            <a:r>
              <a:rPr lang="sv-SE" sz="1200" b="1" dirty="0" smtClean="0"/>
              <a:t>seniorrestauranger, träffpunkter, äldreboenden</a:t>
            </a:r>
            <a:r>
              <a:rPr lang="sv-SE" sz="1200" dirty="0" smtClean="0"/>
              <a:t> eller </a:t>
            </a:r>
            <a:r>
              <a:rPr lang="sv-SE" sz="1200" b="1" dirty="0" smtClean="0"/>
              <a:t>skolrestauranger</a:t>
            </a:r>
            <a:r>
              <a:rPr lang="sv-SE" sz="1200" dirty="0" smtClean="0"/>
              <a:t> där det går att äta eller köpa hem god och prisvärd mat. Många </a:t>
            </a:r>
            <a:r>
              <a:rPr lang="sv-SE" sz="1200" b="1" dirty="0" smtClean="0"/>
              <a:t>lokala föreningar </a:t>
            </a:r>
            <a:r>
              <a:rPr lang="sv-SE" sz="1200" dirty="0" smtClean="0"/>
              <a:t>ordnar också träffar där äldre umgås och äter tillsammans.</a:t>
            </a:r>
          </a:p>
          <a:p>
            <a:endParaRPr lang="sv-SE" sz="1200" dirty="0" smtClean="0"/>
          </a:p>
          <a:p>
            <a:r>
              <a:rPr lang="sv-SE" sz="1200" dirty="0" smtClean="0"/>
              <a:t>Det finns en norm i samhället om att det är bra att vara smal. Därför är</a:t>
            </a:r>
            <a:r>
              <a:rPr lang="sv-SE" sz="1200" baseline="0" dirty="0" smtClean="0"/>
              <a:t> det många som tycker att det är bra att de går ner i vikt när de blir äldre. Men för de som är </a:t>
            </a:r>
            <a:r>
              <a:rPr lang="sv-SE" sz="1200" b="1" baseline="0" dirty="0" smtClean="0"/>
              <a:t>70 år eller äldre </a:t>
            </a:r>
            <a:r>
              <a:rPr lang="sv-SE" sz="1200" baseline="0" dirty="0" smtClean="0"/>
              <a:t>och tappar i vikt så är det ofta </a:t>
            </a:r>
            <a:r>
              <a:rPr lang="sv-SE" sz="1200" b="1" baseline="0" dirty="0" smtClean="0"/>
              <a:t>musklerna som minskar, inte fettet.</a:t>
            </a:r>
            <a:r>
              <a:rPr lang="sv-SE" sz="1200" b="0" baseline="0" dirty="0" smtClean="0"/>
              <a:t> Väg dig regelbundet för att hålla koll på vikten.</a:t>
            </a:r>
            <a:r>
              <a:rPr lang="sv-SE" sz="1200" b="0" i="0" u="none" strike="noStrike" kern="1200" baseline="0" dirty="0" smtClean="0">
                <a:solidFill>
                  <a:schemeClr val="tx1"/>
                </a:solidFill>
                <a:latin typeface="+mn-lt"/>
                <a:ea typeface="+mn-ea"/>
                <a:cs typeface="+mn-cs"/>
              </a:rPr>
              <a:t> Viktnedgång kan vara ett tecken på sjukdom, så konsultera din läkare om du börjar gå ner i vikt.</a:t>
            </a:r>
            <a:endParaRPr lang="sv-SE" sz="1200" b="1" dirty="0" smtClean="0"/>
          </a:p>
          <a:p>
            <a:endParaRPr lang="sv-SE" sz="1200" dirty="0" smtClean="0"/>
          </a:p>
          <a:p>
            <a:pPr defTabSz="990478">
              <a:defRPr/>
            </a:pPr>
            <a:r>
              <a:rPr lang="sv-SE" sz="1200" dirty="0" smtClean="0"/>
              <a:t>Förändrad aptit och</a:t>
            </a:r>
            <a:r>
              <a:rPr lang="sv-SE" sz="1200" baseline="0" dirty="0" smtClean="0"/>
              <a:t> viktnedgång</a:t>
            </a:r>
            <a:r>
              <a:rPr lang="sv-SE" sz="1200" dirty="0" smtClean="0"/>
              <a:t> sker ofta gradvis så därför kan det som är bäst för dig att äta vid en viss tidpunkt ligga mittemellan de vanliga kostråden och de för den med mindre aptit. </a:t>
            </a:r>
          </a:p>
        </p:txBody>
      </p:sp>
      <p:sp>
        <p:nvSpPr>
          <p:cNvPr id="4" name="Platshållare för bildnummer 3"/>
          <p:cNvSpPr>
            <a:spLocks noGrp="1"/>
          </p:cNvSpPr>
          <p:nvPr>
            <p:ph type="sldNum" sz="quarter" idx="10"/>
          </p:nvPr>
        </p:nvSpPr>
        <p:spPr/>
        <p:txBody>
          <a:bodyPr/>
          <a:lstStyle/>
          <a:p>
            <a:fld id="{8D2A2062-FC33-44C6-B649-C744CE8F9B5E}" type="slidenum">
              <a:rPr lang="sv-SE" smtClean="0"/>
              <a:t>5</a:t>
            </a:fld>
            <a:endParaRPr lang="sv-SE"/>
          </a:p>
        </p:txBody>
      </p:sp>
    </p:spTree>
    <p:extLst>
      <p:ext uri="{BB962C8B-B14F-4D97-AF65-F5344CB8AC3E}">
        <p14:creationId xmlns:p14="http://schemas.microsoft.com/office/powerpoint/2010/main" val="1210663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Om du </a:t>
            </a:r>
            <a:r>
              <a:rPr lang="sv-SE" sz="1200" b="1" dirty="0" smtClean="0"/>
              <a:t>inte orkar äta stora portioner </a:t>
            </a:r>
            <a:r>
              <a:rPr lang="sv-SE" sz="1200" dirty="0" smtClean="0"/>
              <a:t>är det bra att i stället äta </a:t>
            </a:r>
            <a:r>
              <a:rPr lang="sv-SE" sz="1200" b="1" dirty="0" smtClean="0"/>
              <a:t>många små måltider utspridda över dygnet </a:t>
            </a:r>
            <a:r>
              <a:rPr lang="sv-SE" sz="1200" dirty="0" smtClean="0"/>
              <a:t>så att du får i dig tillräckligt med energi. Ju mindre mat du orkar äta vid varje tillfälle, desto fler små måltider och mellanmål behövs. </a:t>
            </a:r>
          </a:p>
          <a:p>
            <a:endParaRPr lang="sv-SE" sz="1200" dirty="0" smtClean="0"/>
          </a:p>
          <a:p>
            <a:r>
              <a:rPr lang="sv-SE" sz="1200" dirty="0" smtClean="0"/>
              <a:t>På natten blir det ett naturligt uppehåll i ätandet. För att kroppen inte ska vara utan energi för länge är det bra att äta något litet, energirikt mellanmål strax </a:t>
            </a:r>
            <a:r>
              <a:rPr lang="sv-SE" sz="1200" b="1" dirty="0" smtClean="0"/>
              <a:t>innan du lägger dig och direkt efter att du gått upp.</a:t>
            </a:r>
          </a:p>
          <a:p>
            <a:endParaRPr lang="sv-SE" sz="1200" dirty="0" smtClean="0"/>
          </a:p>
          <a:p>
            <a:r>
              <a:rPr lang="sv-SE" sz="1200" dirty="0" smtClean="0"/>
              <a:t>Exempel på små, näringsrika mellanmål:</a:t>
            </a:r>
          </a:p>
          <a:p>
            <a:pPr marL="185715" indent="-185715">
              <a:buFont typeface="Arial" panose="020B0604020202020204" pitchFamily="34" charset="0"/>
              <a:buChar char="•"/>
            </a:pPr>
            <a:r>
              <a:rPr lang="sv-SE" sz="1200" dirty="0" smtClean="0"/>
              <a:t>Smörgås med pålägg som ost, leverpastej, ägg, majonnäs, strömming, sill, köttbullar, </a:t>
            </a:r>
            <a:r>
              <a:rPr lang="sv-SE" sz="1200" dirty="0" err="1" smtClean="0"/>
              <a:t>nötsmör</a:t>
            </a:r>
            <a:r>
              <a:rPr lang="sv-SE" sz="1200" dirty="0" smtClean="0"/>
              <a:t> eller hummus.</a:t>
            </a:r>
          </a:p>
          <a:p>
            <a:pPr marL="185715" indent="-185715">
              <a:buFont typeface="Arial" panose="020B0604020202020204" pitchFamily="34" charset="0"/>
              <a:buChar char="•"/>
            </a:pPr>
            <a:r>
              <a:rPr lang="sv-SE" sz="1200" dirty="0" smtClean="0"/>
              <a:t>Piroger, kokt ägg, pannkaka, plättar.</a:t>
            </a:r>
          </a:p>
          <a:p>
            <a:pPr marL="185715" indent="-185715">
              <a:buFont typeface="Arial" panose="020B0604020202020204" pitchFamily="34" charset="0"/>
              <a:buChar char="•"/>
            </a:pPr>
            <a:r>
              <a:rPr lang="sv-SE" sz="1200" dirty="0" smtClean="0"/>
              <a:t>Mjölk, fil, yoghurt, crème fraiche och kvarg eller växtbaserade motsvarigheter.</a:t>
            </a:r>
          </a:p>
          <a:p>
            <a:pPr marL="185715" indent="-185715">
              <a:buFont typeface="Arial" panose="020B0604020202020204" pitchFamily="34" charset="0"/>
              <a:buChar char="•"/>
            </a:pPr>
            <a:r>
              <a:rPr lang="sv-SE" sz="1200" dirty="0" smtClean="0"/>
              <a:t>Gröt kokad med mjölk och extra fett, samt frukt, bär eller sylt.</a:t>
            </a:r>
          </a:p>
          <a:p>
            <a:pPr marL="185715" indent="-185715">
              <a:buFont typeface="Arial" panose="020B0604020202020204" pitchFamily="34" charset="0"/>
              <a:buChar char="•"/>
            </a:pPr>
            <a:r>
              <a:rPr lang="sv-SE" sz="1200" dirty="0" smtClean="0"/>
              <a:t>Använd gärna bär, frukt, nötter och grönsaker som tillbehör.</a:t>
            </a:r>
          </a:p>
        </p:txBody>
      </p:sp>
      <p:sp>
        <p:nvSpPr>
          <p:cNvPr id="4" name="Platshållare för bildnummer 3"/>
          <p:cNvSpPr>
            <a:spLocks noGrp="1"/>
          </p:cNvSpPr>
          <p:nvPr>
            <p:ph type="sldNum" sz="quarter" idx="10"/>
          </p:nvPr>
        </p:nvSpPr>
        <p:spPr/>
        <p:txBody>
          <a:bodyPr/>
          <a:lstStyle/>
          <a:p>
            <a:fld id="{8D2A2062-FC33-44C6-B649-C744CE8F9B5E}" type="slidenum">
              <a:rPr lang="sv-SE" smtClean="0"/>
              <a:t>6</a:t>
            </a:fld>
            <a:endParaRPr lang="sv-SE"/>
          </a:p>
        </p:txBody>
      </p:sp>
    </p:spTree>
    <p:extLst>
      <p:ext uri="{BB962C8B-B14F-4D97-AF65-F5344CB8AC3E}">
        <p14:creationId xmlns:p14="http://schemas.microsoft.com/office/powerpoint/2010/main" val="2506388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Tallriksmodellen till vänster är för den som har </a:t>
            </a:r>
            <a:r>
              <a:rPr lang="sv-SE" sz="1200" b="1" dirty="0" smtClean="0"/>
              <a:t>normal aptit </a:t>
            </a:r>
            <a:r>
              <a:rPr lang="sv-SE" sz="1200" dirty="0" smtClean="0"/>
              <a:t>och är </a:t>
            </a:r>
            <a:r>
              <a:rPr lang="sv-SE" sz="1200" b="1" dirty="0" smtClean="0"/>
              <a:t>fysiskt aktiv</a:t>
            </a:r>
            <a:r>
              <a:rPr lang="sv-SE" sz="1200" dirty="0" smtClean="0"/>
              <a:t>. </a:t>
            </a:r>
          </a:p>
          <a:p>
            <a:endParaRPr lang="sv-SE" sz="1200" dirty="0" smtClean="0"/>
          </a:p>
          <a:p>
            <a:pPr marL="185715" indent="-185715">
              <a:buFont typeface="Arial" panose="020B0604020202020204" pitchFamily="34" charset="0"/>
              <a:buChar char="•"/>
            </a:pPr>
            <a:r>
              <a:rPr lang="sv-SE" sz="1200" dirty="0" smtClean="0"/>
              <a:t>Två femtedelar av tallriken </a:t>
            </a:r>
            <a:r>
              <a:rPr lang="sv-SE" sz="1200" i="1" dirty="0" smtClean="0"/>
              <a:t>(visas med grönsallad och morötter) </a:t>
            </a:r>
            <a:r>
              <a:rPr lang="sv-SE" sz="1200" dirty="0" smtClean="0"/>
              <a:t>består av grönsaker och rotfrukter. </a:t>
            </a:r>
          </a:p>
          <a:p>
            <a:pPr marL="185715" indent="-185715">
              <a:buFont typeface="Arial" panose="020B0604020202020204" pitchFamily="34" charset="0"/>
              <a:buChar char="•"/>
            </a:pPr>
            <a:r>
              <a:rPr lang="sv-SE" sz="1200" dirty="0" smtClean="0"/>
              <a:t>En lika stor del </a:t>
            </a:r>
            <a:r>
              <a:rPr lang="sv-SE" sz="1200" i="1" dirty="0" smtClean="0"/>
              <a:t>(visas med potatis) </a:t>
            </a:r>
            <a:r>
              <a:rPr lang="sv-SE" sz="1200" dirty="0" smtClean="0"/>
              <a:t>är potatis, pasta, bröd eller gryn som ris, bulgur, mathavre och </a:t>
            </a:r>
            <a:r>
              <a:rPr lang="sv-SE" sz="1200" dirty="0" err="1" smtClean="0"/>
              <a:t>matkorn</a:t>
            </a:r>
            <a:r>
              <a:rPr lang="sv-SE" sz="1200" dirty="0" smtClean="0"/>
              <a:t>. </a:t>
            </a:r>
          </a:p>
          <a:p>
            <a:pPr marL="185715" indent="-185715">
              <a:buFont typeface="Arial" panose="020B0604020202020204" pitchFamily="34" charset="0"/>
              <a:buChar char="•"/>
            </a:pPr>
            <a:r>
              <a:rPr lang="sv-SE" sz="1200" dirty="0" smtClean="0"/>
              <a:t>En femtedel </a:t>
            </a:r>
            <a:r>
              <a:rPr lang="sv-SE" sz="1200" i="1" dirty="0" smtClean="0"/>
              <a:t>(visas med bönor och lax) </a:t>
            </a:r>
            <a:r>
              <a:rPr lang="sv-SE" sz="1200" dirty="0" smtClean="0"/>
              <a:t>är avsedd för fisk, ägg, baljväxter</a:t>
            </a:r>
            <a:r>
              <a:rPr lang="sv-SE" sz="1200" baseline="0" dirty="0" smtClean="0"/>
              <a:t> (</a:t>
            </a:r>
            <a:r>
              <a:rPr lang="sv-SE" sz="1200" dirty="0" smtClean="0"/>
              <a:t>som bönor, linser och ärter)</a:t>
            </a:r>
            <a:r>
              <a:rPr lang="sv-SE" sz="1200" baseline="0" dirty="0" smtClean="0"/>
              <a:t> och kött.</a:t>
            </a:r>
            <a:endParaRPr lang="sv-SE" sz="1200" dirty="0" smtClean="0"/>
          </a:p>
          <a:p>
            <a:endParaRPr lang="sv-SE" sz="1200" dirty="0" smtClean="0"/>
          </a:p>
          <a:p>
            <a:r>
              <a:rPr lang="sv-SE" sz="1200" dirty="0" smtClean="0"/>
              <a:t>Tallriksmodellen till höger visar hur personer med </a:t>
            </a:r>
            <a:r>
              <a:rPr lang="sv-SE" sz="1200" b="1" dirty="0" smtClean="0"/>
              <a:t>nedsatt aptit</a:t>
            </a:r>
            <a:r>
              <a:rPr lang="sv-SE" sz="1200" dirty="0" smtClean="0"/>
              <a:t>, som inte orkar äta så mycket åt gången, kan tänka. </a:t>
            </a:r>
          </a:p>
          <a:p>
            <a:endParaRPr lang="sv-SE" sz="1200" dirty="0" smtClean="0"/>
          </a:p>
          <a:p>
            <a:r>
              <a:rPr lang="sv-SE" sz="1200" dirty="0" smtClean="0"/>
              <a:t>Knepet är då att behålla så mycket </a:t>
            </a:r>
            <a:r>
              <a:rPr lang="sv-SE" sz="1200" b="1" dirty="0" smtClean="0"/>
              <a:t>protein och fett </a:t>
            </a:r>
            <a:r>
              <a:rPr lang="sv-SE" sz="1200" dirty="0" smtClean="0"/>
              <a:t>som möjligt i maten, och minska på övriga delar, så att du kan äta mindre portioner men ändå få i dig tillräckligt med energi och protein. Se till att behålla ägg, fisk, bönor och/eller kött på tallriken, och </a:t>
            </a:r>
            <a:r>
              <a:rPr lang="sv-SE" sz="1200" b="1" dirty="0" smtClean="0"/>
              <a:t>lägg till lite extra fett </a:t>
            </a:r>
            <a:r>
              <a:rPr lang="sv-SE" sz="1200" dirty="0" smtClean="0"/>
              <a:t>som till exempel olja eller bredbara matfetter. Drick gärna något </a:t>
            </a:r>
            <a:r>
              <a:rPr lang="sv-SE" sz="1200" b="1" dirty="0" smtClean="0"/>
              <a:t>annat än vatten </a:t>
            </a:r>
            <a:r>
              <a:rPr lang="sv-SE" sz="1200" dirty="0" smtClean="0"/>
              <a:t>till maten, till exempel mjölk, juice, eller växtbaserade drycker som havredryck.</a:t>
            </a:r>
          </a:p>
        </p:txBody>
      </p:sp>
      <p:sp>
        <p:nvSpPr>
          <p:cNvPr id="4" name="Platshållare för bildnummer 3"/>
          <p:cNvSpPr>
            <a:spLocks noGrp="1"/>
          </p:cNvSpPr>
          <p:nvPr>
            <p:ph type="sldNum" sz="quarter" idx="10"/>
          </p:nvPr>
        </p:nvSpPr>
        <p:spPr/>
        <p:txBody>
          <a:bodyPr/>
          <a:lstStyle/>
          <a:p>
            <a:fld id="{8D2A2062-FC33-44C6-B649-C744CE8F9B5E}" type="slidenum">
              <a:rPr lang="sv-SE" smtClean="0"/>
              <a:t>7</a:t>
            </a:fld>
            <a:endParaRPr lang="sv-SE"/>
          </a:p>
        </p:txBody>
      </p:sp>
    </p:spTree>
    <p:extLst>
      <p:ext uri="{BB962C8B-B14F-4D97-AF65-F5344CB8AC3E}">
        <p14:creationId xmlns:p14="http://schemas.microsoft.com/office/powerpoint/2010/main" val="997756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478">
              <a:defRPr/>
            </a:pPr>
            <a:r>
              <a:rPr lang="sv-SE" sz="1200" dirty="0" smtClean="0"/>
              <a:t>Det är många som inte vet att maten kan påverka risken att ramla. </a:t>
            </a:r>
            <a:r>
              <a:rPr lang="sv-SE" sz="1200" b="1" dirty="0" smtClean="0"/>
              <a:t>För lite mat och dryck kan ge svagare muskler och sämre balans.</a:t>
            </a:r>
            <a:r>
              <a:rPr lang="sv-SE" sz="1200" dirty="0" smtClean="0"/>
              <a:t> </a:t>
            </a:r>
          </a:p>
          <a:p>
            <a:pPr defTabSz="990478">
              <a:defRPr/>
            </a:pPr>
            <a:endParaRPr lang="sv-SE" sz="1200" dirty="0" smtClean="0"/>
          </a:p>
          <a:p>
            <a:r>
              <a:rPr lang="sv-SE" sz="1200" dirty="0" smtClean="0"/>
              <a:t>B</a:t>
            </a:r>
            <a:r>
              <a:rPr lang="sv-SE" sz="1200" baseline="0" dirty="0" smtClean="0"/>
              <a:t>ilden visar ett positivt förlopp där tillräcklig mat, vätska och fysisk aktivitet leder till </a:t>
            </a:r>
            <a:r>
              <a:rPr lang="sv-SE" sz="1200" b="1" baseline="0" dirty="0" smtClean="0"/>
              <a:t>minskad risk att ramla. </a:t>
            </a:r>
          </a:p>
          <a:p>
            <a:endParaRPr lang="sv-SE" sz="1200" baseline="0" dirty="0" smtClean="0"/>
          </a:p>
          <a:p>
            <a:r>
              <a:rPr lang="sv-SE" sz="1200" baseline="0" dirty="0" smtClean="0"/>
              <a:t>Som den nedre pilen visar finns det en förstärkande effekt, eller </a:t>
            </a:r>
            <a:r>
              <a:rPr lang="sv-SE" sz="1200" b="1" baseline="0" dirty="0" smtClean="0"/>
              <a:t>god cirkel </a:t>
            </a:r>
            <a:r>
              <a:rPr lang="sv-SE" sz="1200" b="0" baseline="0" dirty="0" smtClean="0"/>
              <a:t>i förloppet</a:t>
            </a:r>
            <a:r>
              <a:rPr lang="sv-SE" sz="1200" baseline="0" dirty="0" smtClean="0"/>
              <a:t>: bra funktion i musklerna och bra benhälsa underlättar fysisk aktivitet vilket kan påverka hunger och ätande på ett positivt sätt. </a:t>
            </a:r>
          </a:p>
          <a:p>
            <a:endParaRPr lang="sv-SE" sz="1200" baseline="0" dirty="0" smtClean="0"/>
          </a:p>
          <a:p>
            <a:r>
              <a:rPr lang="sv-SE" sz="1200" baseline="0" dirty="0" smtClean="0"/>
              <a:t>På motsvarande sätt kan t.ex. svaga muskler och undernäring leda till minskning av både fysisk aktivitet och aptit. Då skapas i stället en </a:t>
            </a:r>
            <a:r>
              <a:rPr lang="sv-SE" sz="1200" b="1" baseline="0" dirty="0" smtClean="0"/>
              <a:t>ond cirkel</a:t>
            </a:r>
            <a:r>
              <a:rPr lang="sv-SE" sz="1200" b="0" baseline="0" dirty="0" smtClean="0"/>
              <a:t> där risken att ramla ökar.</a:t>
            </a:r>
            <a:endParaRPr lang="sv-SE" sz="1200" dirty="0" smtClean="0"/>
          </a:p>
        </p:txBody>
      </p:sp>
      <p:sp>
        <p:nvSpPr>
          <p:cNvPr id="4" name="Platshållare för bildnummer 3"/>
          <p:cNvSpPr>
            <a:spLocks noGrp="1"/>
          </p:cNvSpPr>
          <p:nvPr>
            <p:ph type="sldNum" sz="quarter" idx="10"/>
          </p:nvPr>
        </p:nvSpPr>
        <p:spPr/>
        <p:txBody>
          <a:bodyPr/>
          <a:lstStyle/>
          <a:p>
            <a:fld id="{8D2A2062-FC33-44C6-B649-C744CE8F9B5E}" type="slidenum">
              <a:rPr lang="sv-SE" smtClean="0"/>
              <a:t>8</a:t>
            </a:fld>
            <a:endParaRPr lang="sv-SE"/>
          </a:p>
        </p:txBody>
      </p:sp>
    </p:spTree>
    <p:extLst>
      <p:ext uri="{BB962C8B-B14F-4D97-AF65-F5344CB8AC3E}">
        <p14:creationId xmlns:p14="http://schemas.microsoft.com/office/powerpoint/2010/main" val="757357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solidFill>
                  <a:schemeClr val="tx1"/>
                </a:solidFill>
              </a:rPr>
              <a:t>Att </a:t>
            </a:r>
            <a:r>
              <a:rPr lang="sv-SE" sz="1200" b="1" dirty="0" smtClean="0">
                <a:solidFill>
                  <a:schemeClr val="tx1"/>
                </a:solidFill>
              </a:rPr>
              <a:t>musklerna tappar styrka </a:t>
            </a:r>
            <a:r>
              <a:rPr lang="sv-SE" sz="1200" dirty="0" smtClean="0">
                <a:solidFill>
                  <a:schemeClr val="tx1"/>
                </a:solidFill>
              </a:rPr>
              <a:t>är en naturlig del av åldrandet. Men med bra mat och träning kan du </a:t>
            </a:r>
            <a:r>
              <a:rPr lang="sv-SE" sz="1200" b="1" dirty="0" smtClean="0">
                <a:solidFill>
                  <a:schemeClr val="tx1"/>
                </a:solidFill>
              </a:rPr>
              <a:t>behålla styrka och funktion </a:t>
            </a:r>
            <a:r>
              <a:rPr lang="sv-SE" sz="1200" dirty="0" smtClean="0">
                <a:solidFill>
                  <a:schemeClr val="tx1"/>
                </a:solidFill>
              </a:rPr>
              <a:t>längre.</a:t>
            </a:r>
          </a:p>
          <a:p>
            <a:endParaRPr lang="sv-SE" sz="1200" dirty="0" smtClean="0">
              <a:solidFill>
                <a:schemeClr val="tx1"/>
              </a:solidFill>
            </a:endParaRPr>
          </a:p>
          <a:p>
            <a:r>
              <a:rPr lang="sv-SE" sz="1200" dirty="0" smtClean="0">
                <a:solidFill>
                  <a:schemeClr val="tx1"/>
                </a:solidFill>
              </a:rPr>
              <a:t>Tips om träning</a:t>
            </a:r>
          </a:p>
          <a:p>
            <a:pPr marL="185715" indent="-185715">
              <a:buFont typeface="Arial" panose="020B0604020202020204" pitchFamily="34" charset="0"/>
              <a:buChar char="•"/>
            </a:pPr>
            <a:r>
              <a:rPr lang="sv-SE" sz="1200" dirty="0" smtClean="0">
                <a:solidFill>
                  <a:schemeClr val="tx1"/>
                </a:solidFill>
              </a:rPr>
              <a:t>Om träningen ska ge god effekt är det bra att träna </a:t>
            </a:r>
            <a:r>
              <a:rPr lang="sv-SE" sz="1200" b="1" dirty="0" smtClean="0">
                <a:solidFill>
                  <a:schemeClr val="tx1"/>
                </a:solidFill>
              </a:rPr>
              <a:t>balans och styrka minst två gånger per vecka</a:t>
            </a:r>
            <a:r>
              <a:rPr lang="sv-SE" sz="1200" dirty="0" smtClean="0">
                <a:solidFill>
                  <a:schemeClr val="tx1"/>
                </a:solidFill>
              </a:rPr>
              <a:t>. Men för otränade personer är även en kort promenad eller enkla övningar </a:t>
            </a:r>
            <a:r>
              <a:rPr lang="sv-SE" sz="1200" b="1" dirty="0" smtClean="0">
                <a:solidFill>
                  <a:schemeClr val="tx1"/>
                </a:solidFill>
              </a:rPr>
              <a:t>bättre än ingen </a:t>
            </a:r>
            <a:r>
              <a:rPr lang="sv-SE" sz="1200" dirty="0" smtClean="0">
                <a:solidFill>
                  <a:schemeClr val="tx1"/>
                </a:solidFill>
              </a:rPr>
              <a:t>träning alls.</a:t>
            </a:r>
          </a:p>
          <a:p>
            <a:pPr marL="185715" indent="-185715">
              <a:buFont typeface="Arial" panose="020B0604020202020204" pitchFamily="34" charset="0"/>
              <a:buChar char="•"/>
            </a:pPr>
            <a:r>
              <a:rPr lang="sv-SE" sz="1200" dirty="0" smtClean="0">
                <a:solidFill>
                  <a:schemeClr val="tx1"/>
                </a:solidFill>
              </a:rPr>
              <a:t>Komplettera gärna balans- och styrketräningen med </a:t>
            </a:r>
            <a:r>
              <a:rPr lang="sv-SE" sz="1200" b="1" dirty="0" smtClean="0">
                <a:solidFill>
                  <a:schemeClr val="tx1"/>
                </a:solidFill>
              </a:rPr>
              <a:t>daglig fysisk aktivitet</a:t>
            </a:r>
            <a:r>
              <a:rPr lang="sv-SE" sz="1200" dirty="0" smtClean="0">
                <a:solidFill>
                  <a:schemeClr val="tx1"/>
                </a:solidFill>
              </a:rPr>
              <a:t>. Ta i så du blir lätt andfådd. Sikta på sammanlagt 150 minuters fysisk aktivitet per vecka, till exempel 30 minuters promenad fem gånger per vecka.</a:t>
            </a:r>
          </a:p>
          <a:p>
            <a:pPr marL="185715" indent="-185715">
              <a:buFont typeface="Arial" panose="020B0604020202020204" pitchFamily="34" charset="0"/>
              <a:buChar char="•"/>
            </a:pPr>
            <a:r>
              <a:rPr lang="sv-SE" sz="1200" dirty="0" smtClean="0">
                <a:solidFill>
                  <a:schemeClr val="tx1"/>
                </a:solidFill>
              </a:rPr>
              <a:t>För att musklerna ska bli starkare måste du </a:t>
            </a:r>
            <a:r>
              <a:rPr lang="sv-SE" sz="1200" b="1" dirty="0" smtClean="0">
                <a:solidFill>
                  <a:schemeClr val="tx1"/>
                </a:solidFill>
              </a:rPr>
              <a:t>ta i så att musklerna blir trötta</a:t>
            </a:r>
            <a:r>
              <a:rPr lang="sv-SE" sz="1200" dirty="0" smtClean="0">
                <a:solidFill>
                  <a:schemeClr val="tx1"/>
                </a:solidFill>
              </a:rPr>
              <a:t>. Öka belastningen/ansträngningen </a:t>
            </a:r>
            <a:r>
              <a:rPr lang="sv-SE" sz="1200" b="1" dirty="0" smtClean="0">
                <a:solidFill>
                  <a:schemeClr val="tx1"/>
                </a:solidFill>
              </a:rPr>
              <a:t>successivt</a:t>
            </a:r>
            <a:r>
              <a:rPr lang="sv-SE" sz="1200" dirty="0" smtClean="0">
                <a:solidFill>
                  <a:schemeClr val="tx1"/>
                </a:solidFill>
              </a:rPr>
              <a:t> för att minska risken för skador.</a:t>
            </a:r>
          </a:p>
          <a:p>
            <a:pPr marL="185715" indent="-185715">
              <a:buFont typeface="Arial" panose="020B0604020202020204" pitchFamily="34" charset="0"/>
              <a:buChar char="•"/>
            </a:pPr>
            <a:endParaRPr lang="sv-SE" sz="1200" dirty="0" smtClean="0">
              <a:solidFill>
                <a:schemeClr val="tx1"/>
              </a:solidFill>
            </a:endParaRPr>
          </a:p>
          <a:p>
            <a:r>
              <a:rPr lang="sv-SE" sz="1200" dirty="0" smtClean="0">
                <a:solidFill>
                  <a:schemeClr val="tx1"/>
                </a:solidFill>
              </a:rPr>
              <a:t>Hitta fler träningstips via www.socialstyrelsen.se/balanseramera</a:t>
            </a:r>
          </a:p>
          <a:p>
            <a:endParaRPr lang="sv-SE"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smtClean="0">
                <a:solidFill>
                  <a:schemeClr val="tx1"/>
                </a:solidFill>
              </a:rPr>
              <a:t>Tips till dig som presenterar: Socialstyrelsen</a:t>
            </a:r>
            <a:r>
              <a:rPr lang="sv-SE" sz="1200" i="1" baseline="0" dirty="0" smtClean="0">
                <a:solidFill>
                  <a:schemeClr val="tx1"/>
                </a:solidFill>
              </a:rPr>
              <a:t> har olika balans- och styrkeövningar för äldre på sin hemsida (</a:t>
            </a:r>
            <a:r>
              <a:rPr lang="sv-SE" sz="1200" i="1" dirty="0" smtClean="0">
                <a:solidFill>
                  <a:schemeClr val="tx1"/>
                </a:solidFill>
              </a:rPr>
              <a:t>www.socialstyrelsen.se/</a:t>
            </a:r>
            <a:r>
              <a:rPr lang="sv-SE" sz="1200" i="1" dirty="0" err="1" smtClean="0">
                <a:solidFill>
                  <a:schemeClr val="tx1"/>
                </a:solidFill>
              </a:rPr>
              <a:t>balanseramera</a:t>
            </a:r>
            <a:r>
              <a:rPr lang="sv-SE" sz="1200" i="1" baseline="0" dirty="0" smtClean="0">
                <a:solidFill>
                  <a:schemeClr val="tx1"/>
                </a:solidFill>
              </a:rPr>
              <a:t>). Prova att göra dem tillsammans med publiken.</a:t>
            </a:r>
            <a:endParaRPr lang="sv-SE" sz="1200" i="1" dirty="0" smtClean="0">
              <a:solidFill>
                <a:schemeClr val="tx1"/>
              </a:solidFill>
            </a:endParaRPr>
          </a:p>
        </p:txBody>
      </p:sp>
      <p:sp>
        <p:nvSpPr>
          <p:cNvPr id="4" name="Platshållare för bildnummer 3"/>
          <p:cNvSpPr>
            <a:spLocks noGrp="1"/>
          </p:cNvSpPr>
          <p:nvPr>
            <p:ph type="sldNum" sz="quarter" idx="10"/>
          </p:nvPr>
        </p:nvSpPr>
        <p:spPr/>
        <p:txBody>
          <a:bodyPr/>
          <a:lstStyle/>
          <a:p>
            <a:fld id="{8D2A2062-FC33-44C6-B649-C744CE8F9B5E}" type="slidenum">
              <a:rPr lang="sv-SE" smtClean="0"/>
              <a:t>9</a:t>
            </a:fld>
            <a:endParaRPr lang="sv-SE"/>
          </a:p>
        </p:txBody>
      </p:sp>
    </p:spTree>
    <p:extLst>
      <p:ext uri="{BB962C8B-B14F-4D97-AF65-F5344CB8AC3E}">
        <p14:creationId xmlns:p14="http://schemas.microsoft.com/office/powerpoint/2010/main" val="42669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0699AA1E-5D1B-4AFC-AB52-D6CA7CCDAC1E}" type="datetimeFigureOut">
              <a:rPr lang="sv-SE" smtClean="0"/>
              <a:t>2020-01-15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EB3F88E-CC03-491C-9DA1-82554BC961AB}" type="slidenum">
              <a:rPr lang="sv-SE" smtClean="0"/>
              <a:t>‹#›</a:t>
            </a:fld>
            <a:endParaRPr lang="sv-SE"/>
          </a:p>
        </p:txBody>
      </p:sp>
    </p:spTree>
    <p:extLst>
      <p:ext uri="{BB962C8B-B14F-4D97-AF65-F5344CB8AC3E}">
        <p14:creationId xmlns:p14="http://schemas.microsoft.com/office/powerpoint/2010/main" val="3775948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699AA1E-5D1B-4AFC-AB52-D6CA7CCDAC1E}" type="datetimeFigureOut">
              <a:rPr lang="sv-SE" smtClean="0"/>
              <a:t>2020-01-15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EB3F88E-CC03-491C-9DA1-82554BC961AB}" type="slidenum">
              <a:rPr lang="sv-SE" smtClean="0"/>
              <a:t>‹#›</a:t>
            </a:fld>
            <a:endParaRPr lang="sv-SE"/>
          </a:p>
        </p:txBody>
      </p:sp>
    </p:spTree>
    <p:extLst>
      <p:ext uri="{BB962C8B-B14F-4D97-AF65-F5344CB8AC3E}">
        <p14:creationId xmlns:p14="http://schemas.microsoft.com/office/powerpoint/2010/main" val="134874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699AA1E-5D1B-4AFC-AB52-D6CA7CCDAC1E}" type="datetimeFigureOut">
              <a:rPr lang="sv-SE" smtClean="0"/>
              <a:t>2020-01-15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EB3F88E-CC03-491C-9DA1-82554BC961AB}" type="slidenum">
              <a:rPr lang="sv-SE" smtClean="0"/>
              <a:t>‹#›</a:t>
            </a:fld>
            <a:endParaRPr lang="sv-SE"/>
          </a:p>
        </p:txBody>
      </p:sp>
    </p:spTree>
    <p:extLst>
      <p:ext uri="{BB962C8B-B14F-4D97-AF65-F5344CB8AC3E}">
        <p14:creationId xmlns:p14="http://schemas.microsoft.com/office/powerpoint/2010/main" val="2864467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699AA1E-5D1B-4AFC-AB52-D6CA7CCDAC1E}" type="datetimeFigureOut">
              <a:rPr lang="sv-SE" smtClean="0"/>
              <a:t>2020-01-15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EB3F88E-CC03-491C-9DA1-82554BC961AB}" type="slidenum">
              <a:rPr lang="sv-SE" smtClean="0"/>
              <a:t>‹#›</a:t>
            </a:fld>
            <a:endParaRPr lang="sv-SE"/>
          </a:p>
        </p:txBody>
      </p:sp>
    </p:spTree>
    <p:extLst>
      <p:ext uri="{BB962C8B-B14F-4D97-AF65-F5344CB8AC3E}">
        <p14:creationId xmlns:p14="http://schemas.microsoft.com/office/powerpoint/2010/main" val="162467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0699AA1E-5D1B-4AFC-AB52-D6CA7CCDAC1E}" type="datetimeFigureOut">
              <a:rPr lang="sv-SE" smtClean="0"/>
              <a:t>2020-01-15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EB3F88E-CC03-491C-9DA1-82554BC961AB}" type="slidenum">
              <a:rPr lang="sv-SE" smtClean="0"/>
              <a:t>‹#›</a:t>
            </a:fld>
            <a:endParaRPr lang="sv-SE"/>
          </a:p>
        </p:txBody>
      </p:sp>
    </p:spTree>
    <p:extLst>
      <p:ext uri="{BB962C8B-B14F-4D97-AF65-F5344CB8AC3E}">
        <p14:creationId xmlns:p14="http://schemas.microsoft.com/office/powerpoint/2010/main" val="391782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0699AA1E-5D1B-4AFC-AB52-D6CA7CCDAC1E}" type="datetimeFigureOut">
              <a:rPr lang="sv-SE" smtClean="0"/>
              <a:t>2020-01-15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EB3F88E-CC03-491C-9DA1-82554BC961AB}" type="slidenum">
              <a:rPr lang="sv-SE" smtClean="0"/>
              <a:t>‹#›</a:t>
            </a:fld>
            <a:endParaRPr lang="sv-SE"/>
          </a:p>
        </p:txBody>
      </p:sp>
    </p:spTree>
    <p:extLst>
      <p:ext uri="{BB962C8B-B14F-4D97-AF65-F5344CB8AC3E}">
        <p14:creationId xmlns:p14="http://schemas.microsoft.com/office/powerpoint/2010/main" val="257571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699AA1E-5D1B-4AFC-AB52-D6CA7CCDAC1E}" type="datetimeFigureOut">
              <a:rPr lang="sv-SE" smtClean="0"/>
              <a:t>2020-01-15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EB3F88E-CC03-491C-9DA1-82554BC961AB}" type="slidenum">
              <a:rPr lang="sv-SE" smtClean="0"/>
              <a:t>‹#›</a:t>
            </a:fld>
            <a:endParaRPr lang="sv-SE"/>
          </a:p>
        </p:txBody>
      </p:sp>
    </p:spTree>
    <p:extLst>
      <p:ext uri="{BB962C8B-B14F-4D97-AF65-F5344CB8AC3E}">
        <p14:creationId xmlns:p14="http://schemas.microsoft.com/office/powerpoint/2010/main" val="38554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0699AA1E-5D1B-4AFC-AB52-D6CA7CCDAC1E}" type="datetimeFigureOut">
              <a:rPr lang="sv-SE" smtClean="0"/>
              <a:t>2020-01-15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EB3F88E-CC03-491C-9DA1-82554BC961AB}" type="slidenum">
              <a:rPr lang="sv-SE" smtClean="0"/>
              <a:t>‹#›</a:t>
            </a:fld>
            <a:endParaRPr lang="sv-SE"/>
          </a:p>
        </p:txBody>
      </p:sp>
    </p:spTree>
    <p:extLst>
      <p:ext uri="{BB962C8B-B14F-4D97-AF65-F5344CB8AC3E}">
        <p14:creationId xmlns:p14="http://schemas.microsoft.com/office/powerpoint/2010/main" val="198053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699AA1E-5D1B-4AFC-AB52-D6CA7CCDAC1E}" type="datetimeFigureOut">
              <a:rPr lang="sv-SE" smtClean="0"/>
              <a:t>2020-01-15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EB3F88E-CC03-491C-9DA1-82554BC961AB}" type="slidenum">
              <a:rPr lang="sv-SE" smtClean="0"/>
              <a:t>‹#›</a:t>
            </a:fld>
            <a:endParaRPr lang="sv-SE"/>
          </a:p>
        </p:txBody>
      </p:sp>
    </p:spTree>
    <p:extLst>
      <p:ext uri="{BB962C8B-B14F-4D97-AF65-F5344CB8AC3E}">
        <p14:creationId xmlns:p14="http://schemas.microsoft.com/office/powerpoint/2010/main" val="328023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0699AA1E-5D1B-4AFC-AB52-D6CA7CCDAC1E}" type="datetimeFigureOut">
              <a:rPr lang="sv-SE" smtClean="0"/>
              <a:t>2020-01-15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EB3F88E-CC03-491C-9DA1-82554BC961AB}" type="slidenum">
              <a:rPr lang="sv-SE" smtClean="0"/>
              <a:t>‹#›</a:t>
            </a:fld>
            <a:endParaRPr lang="sv-SE"/>
          </a:p>
        </p:txBody>
      </p:sp>
    </p:spTree>
    <p:extLst>
      <p:ext uri="{BB962C8B-B14F-4D97-AF65-F5344CB8AC3E}">
        <p14:creationId xmlns:p14="http://schemas.microsoft.com/office/powerpoint/2010/main" val="320085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0699AA1E-5D1B-4AFC-AB52-D6CA7CCDAC1E}" type="datetimeFigureOut">
              <a:rPr lang="sv-SE" smtClean="0"/>
              <a:t>2020-01-15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EB3F88E-CC03-491C-9DA1-82554BC961AB}" type="slidenum">
              <a:rPr lang="sv-SE" smtClean="0"/>
              <a:t>‹#›</a:t>
            </a:fld>
            <a:endParaRPr lang="sv-SE"/>
          </a:p>
        </p:txBody>
      </p:sp>
    </p:spTree>
    <p:extLst>
      <p:ext uri="{BB962C8B-B14F-4D97-AF65-F5344CB8AC3E}">
        <p14:creationId xmlns:p14="http://schemas.microsoft.com/office/powerpoint/2010/main" val="948702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9AA1E-5D1B-4AFC-AB52-D6CA7CCDAC1E}" type="datetimeFigureOut">
              <a:rPr lang="sv-SE" smtClean="0"/>
              <a:t>2020-01-15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3F88E-CC03-491C-9DA1-82554BC961AB}" type="slidenum">
              <a:rPr lang="sv-SE" smtClean="0"/>
              <a:t>‹#›</a:t>
            </a:fld>
            <a:endParaRPr lang="sv-SE"/>
          </a:p>
        </p:txBody>
      </p:sp>
    </p:spTree>
    <p:extLst>
      <p:ext uri="{BB962C8B-B14F-4D97-AF65-F5344CB8AC3E}">
        <p14:creationId xmlns:p14="http://schemas.microsoft.com/office/powerpoint/2010/main" val="234418840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1"/>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7478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1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265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11"/>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352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12"/>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7549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2"/>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8322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3"/>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221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4"/>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045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5"/>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51194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6"/>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8338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7"/>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61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8"/>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9818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9"/>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954419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1833</Words>
  <Application>Microsoft Office PowerPoint</Application>
  <PresentationFormat>Bredbild</PresentationFormat>
  <Paragraphs>104</Paragraphs>
  <Slides>12</Slides>
  <Notes>12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Arial</vt:lpstr>
      <vt:lpstr>Calibri</vt:lpstr>
      <vt:lpstr>Calibri Light</vt:lpstr>
      <vt:lpstr>Segoe UI</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Livsmedelsverket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Engström Sara SUS_KO</dc:creator>
  <cp:lastModifiedBy>Carina Grave-Müller</cp:lastModifiedBy>
  <cp:revision>3</cp:revision>
  <dcterms:created xsi:type="dcterms:W3CDTF">2019-10-18T12:07:51Z</dcterms:created>
  <dcterms:modified xsi:type="dcterms:W3CDTF">2020-01-15T11:04:03Z</dcterms:modified>
  <cp:contentStatus>Slutgiltig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