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22" r:id="rId2"/>
    <p:sldId id="358" r:id="rId3"/>
    <p:sldId id="373" r:id="rId4"/>
    <p:sldId id="419" r:id="rId5"/>
    <p:sldId id="359" r:id="rId6"/>
    <p:sldId id="344" r:id="rId7"/>
    <p:sldId id="354" r:id="rId8"/>
    <p:sldId id="421" r:id="rId9"/>
    <p:sldId id="386" r:id="rId10"/>
    <p:sldId id="346" r:id="rId11"/>
    <p:sldId id="349" r:id="rId12"/>
    <p:sldId id="366" r:id="rId13"/>
    <p:sldId id="382" r:id="rId14"/>
    <p:sldId id="428" r:id="rId15"/>
    <p:sldId id="383" r:id="rId16"/>
    <p:sldId id="350" r:id="rId17"/>
    <p:sldId id="378" r:id="rId18"/>
    <p:sldId id="376" r:id="rId19"/>
    <p:sldId id="370" r:id="rId20"/>
    <p:sldId id="379" r:id="rId21"/>
  </p:sldIdLst>
  <p:sldSz cx="9144000" cy="5143500" type="screen16x9"/>
  <p:notesSz cx="6797675" cy="9928225"/>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95">
          <p15:clr>
            <a:srgbClr val="A4A3A4"/>
          </p15:clr>
        </p15:guide>
        <p15:guide id="4" pos="36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9213" autoAdjust="0"/>
  </p:normalViewPr>
  <p:slideViewPr>
    <p:cSldViewPr snapToGrid="0">
      <p:cViewPr varScale="1">
        <p:scale>
          <a:sx n="98" d="100"/>
          <a:sy n="98" d="100"/>
        </p:scale>
        <p:origin x="2244" y="78"/>
      </p:cViewPr>
      <p:guideLst>
        <p:guide orient="horz" pos="1620"/>
        <p:guide pos="2880"/>
        <p:guide orient="horz" pos="1595"/>
        <p:guide pos="3661"/>
      </p:guideLst>
    </p:cSldViewPr>
  </p:slideViewPr>
  <p:notesTextViewPr>
    <p:cViewPr>
      <p:scale>
        <a:sx n="300" d="100"/>
        <a:sy n="300" d="100"/>
      </p:scale>
      <p:origin x="0" y="0"/>
    </p:cViewPr>
  </p:notesTextViewPr>
  <p:sorterViewPr>
    <p:cViewPr>
      <p:scale>
        <a:sx n="100" d="100"/>
        <a:sy n="100" d="100"/>
      </p:scale>
      <p:origin x="0" y="-20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23CCA91C-0401-3E42-B13F-98F8D13CBA2D}" type="datetimeFigureOut">
              <a:rPr lang="sv-SE" smtClean="0"/>
              <a:t>2022-04-19</a:t>
            </a:fld>
            <a:endParaRPr lang="sv-SE"/>
          </a:p>
        </p:txBody>
      </p:sp>
      <p:sp>
        <p:nvSpPr>
          <p:cNvPr id="4" name="Platshållare för sidfo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6036A3B8-DDC8-EB47-954C-1015D3CA7DBE}" type="slidenum">
              <a:rPr lang="sv-SE" smtClean="0"/>
              <a:t>‹#›</a:t>
            </a:fld>
            <a:endParaRPr lang="sv-SE"/>
          </a:p>
        </p:txBody>
      </p:sp>
    </p:spTree>
    <p:extLst>
      <p:ext uri="{BB962C8B-B14F-4D97-AF65-F5344CB8AC3E}">
        <p14:creationId xmlns:p14="http://schemas.microsoft.com/office/powerpoint/2010/main" val="2640865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06C28BF5-D6B6-EE4D-9D45-1FFBBDD3C6B6}" type="datetimeFigureOut">
              <a:rPr lang="sv-SE" smtClean="0"/>
              <a:t>2022-04-19</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2E060D78-0732-444B-B0D5-1543BC9666EF}" type="slidenum">
              <a:rPr lang="sv-SE" smtClean="0"/>
              <a:t>‹#›</a:t>
            </a:fld>
            <a:endParaRPr lang="sv-SE"/>
          </a:p>
        </p:txBody>
      </p:sp>
    </p:spTree>
    <p:extLst>
      <p:ext uri="{BB962C8B-B14F-4D97-AF65-F5344CB8AC3E}">
        <p14:creationId xmlns:p14="http://schemas.microsoft.com/office/powerpoint/2010/main" val="4183794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1</a:t>
            </a:fld>
            <a:endParaRPr lang="sv-SE"/>
          </a:p>
        </p:txBody>
      </p:sp>
    </p:spTree>
    <p:extLst>
      <p:ext uri="{BB962C8B-B14F-4D97-AF65-F5344CB8AC3E}">
        <p14:creationId xmlns:p14="http://schemas.microsoft.com/office/powerpoint/2010/main" val="175397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522722FF-2C33-4CB6-A3A8-76C6B33BE064}" type="slidenum">
              <a:rPr lang="sv-SE" smtClean="0"/>
              <a:pPr/>
              <a:t>11</a:t>
            </a:fld>
            <a:endParaRPr lang="sv-SE"/>
          </a:p>
        </p:txBody>
      </p:sp>
    </p:spTree>
    <p:extLst>
      <p:ext uri="{BB962C8B-B14F-4D97-AF65-F5344CB8AC3E}">
        <p14:creationId xmlns:p14="http://schemas.microsoft.com/office/powerpoint/2010/main" val="106812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10"/>
          </p:nvPr>
        </p:nvSpPr>
        <p:spPr/>
        <p:txBody>
          <a:bodyPr/>
          <a:lstStyle/>
          <a:p>
            <a:fld id="{522722FF-2C33-4CB6-A3A8-76C6B33BE064}" type="slidenum">
              <a:rPr lang="sv-SE" smtClean="0"/>
              <a:pPr/>
              <a:t>12</a:t>
            </a:fld>
            <a:endParaRPr lang="sv-SE"/>
          </a:p>
        </p:txBody>
      </p:sp>
    </p:spTree>
    <p:extLst>
      <p:ext uri="{BB962C8B-B14F-4D97-AF65-F5344CB8AC3E}">
        <p14:creationId xmlns:p14="http://schemas.microsoft.com/office/powerpoint/2010/main" val="243181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10"/>
          </p:nvPr>
        </p:nvSpPr>
        <p:spPr/>
        <p:txBody>
          <a:bodyPr/>
          <a:lstStyle/>
          <a:p>
            <a:fld id="{522722FF-2C33-4CB6-A3A8-76C6B33BE064}" type="slidenum">
              <a:rPr lang="sv-SE" smtClean="0"/>
              <a:pPr/>
              <a:t>16</a:t>
            </a:fld>
            <a:endParaRPr lang="sv-SE"/>
          </a:p>
        </p:txBody>
      </p:sp>
    </p:spTree>
    <p:extLst>
      <p:ext uri="{BB962C8B-B14F-4D97-AF65-F5344CB8AC3E}">
        <p14:creationId xmlns:p14="http://schemas.microsoft.com/office/powerpoint/2010/main" val="36769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17</a:t>
            </a:fld>
            <a:endParaRPr lang="sv-SE"/>
          </a:p>
        </p:txBody>
      </p:sp>
    </p:spTree>
    <p:extLst>
      <p:ext uri="{BB962C8B-B14F-4D97-AF65-F5344CB8AC3E}">
        <p14:creationId xmlns:p14="http://schemas.microsoft.com/office/powerpoint/2010/main" val="182400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18</a:t>
            </a:fld>
            <a:endParaRPr lang="sv-SE"/>
          </a:p>
        </p:txBody>
      </p:sp>
    </p:spTree>
    <p:extLst>
      <p:ext uri="{BB962C8B-B14F-4D97-AF65-F5344CB8AC3E}">
        <p14:creationId xmlns:p14="http://schemas.microsoft.com/office/powerpoint/2010/main" val="41053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19</a:t>
            </a:fld>
            <a:endParaRPr lang="sv-SE"/>
          </a:p>
        </p:txBody>
      </p:sp>
    </p:spTree>
    <p:extLst>
      <p:ext uri="{BB962C8B-B14F-4D97-AF65-F5344CB8AC3E}">
        <p14:creationId xmlns:p14="http://schemas.microsoft.com/office/powerpoint/2010/main" val="17112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20</a:t>
            </a:fld>
            <a:endParaRPr lang="sv-SE"/>
          </a:p>
        </p:txBody>
      </p:sp>
    </p:spTree>
    <p:extLst>
      <p:ext uri="{BB962C8B-B14F-4D97-AF65-F5344CB8AC3E}">
        <p14:creationId xmlns:p14="http://schemas.microsoft.com/office/powerpoint/2010/main" val="114219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2</a:t>
            </a:fld>
            <a:endParaRPr lang="sv-SE"/>
          </a:p>
        </p:txBody>
      </p:sp>
    </p:spTree>
    <p:extLst>
      <p:ext uri="{BB962C8B-B14F-4D97-AF65-F5344CB8AC3E}">
        <p14:creationId xmlns:p14="http://schemas.microsoft.com/office/powerpoint/2010/main" val="360109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3</a:t>
            </a:fld>
            <a:endParaRPr lang="sv-SE"/>
          </a:p>
        </p:txBody>
      </p:sp>
    </p:spTree>
    <p:extLst>
      <p:ext uri="{BB962C8B-B14F-4D97-AF65-F5344CB8AC3E}">
        <p14:creationId xmlns:p14="http://schemas.microsoft.com/office/powerpoint/2010/main" val="131574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4</a:t>
            </a:fld>
            <a:endParaRPr lang="sv-SE"/>
          </a:p>
        </p:txBody>
      </p:sp>
    </p:spTree>
    <p:extLst>
      <p:ext uri="{BB962C8B-B14F-4D97-AF65-F5344CB8AC3E}">
        <p14:creationId xmlns:p14="http://schemas.microsoft.com/office/powerpoint/2010/main" val="31294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22722FF-2C33-4CB6-A3A8-76C6B33BE064}" type="slidenum">
              <a:rPr lang="sv-SE" smtClean="0"/>
              <a:pPr/>
              <a:t>6</a:t>
            </a:fld>
            <a:endParaRPr lang="sv-SE"/>
          </a:p>
        </p:txBody>
      </p:sp>
    </p:spTree>
    <p:extLst>
      <p:ext uri="{BB962C8B-B14F-4D97-AF65-F5344CB8AC3E}">
        <p14:creationId xmlns:p14="http://schemas.microsoft.com/office/powerpoint/2010/main" val="316991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364796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225383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9</a:t>
            </a:fld>
            <a:endParaRPr lang="sv-SE"/>
          </a:p>
        </p:txBody>
      </p:sp>
    </p:spTree>
    <p:extLst>
      <p:ext uri="{BB962C8B-B14F-4D97-AF65-F5344CB8AC3E}">
        <p14:creationId xmlns:p14="http://schemas.microsoft.com/office/powerpoint/2010/main" val="260933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22722FF-2C33-4CB6-A3A8-76C6B33BE064}" type="slidenum">
              <a:rPr lang="sv-SE" smtClean="0"/>
              <a:pPr/>
              <a:t>10</a:t>
            </a:fld>
            <a:endParaRPr lang="sv-SE"/>
          </a:p>
        </p:txBody>
      </p:sp>
    </p:spTree>
    <p:extLst>
      <p:ext uri="{BB962C8B-B14F-4D97-AF65-F5344CB8AC3E}">
        <p14:creationId xmlns:p14="http://schemas.microsoft.com/office/powerpoint/2010/main" val="1436707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start_1_re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undersidor_re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undersidor_re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start_4_red.pn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start_5_red.png"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start_6_red.png" TargetMode="Externa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undersidor_re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Dekor_ppt_undersidor_red.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0"/>
            <a:ext cx="9144000" cy="3725863"/>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3726152"/>
            <a:ext cx="9147600" cy="143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descr="Västra Götalandsregion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04025" y="4440238"/>
            <a:ext cx="178276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539999" y="4017600"/>
            <a:ext cx="5956237" cy="856800"/>
          </a:xfrm>
        </p:spPr>
        <p:txBody>
          <a:bodyPr lIns="0" tIns="0" rIns="0" bIns="0" anchor="ctr" anchorCtr="0"/>
          <a:lstStyle>
            <a:lvl1pPr algn="l">
              <a:defRPr sz="4000" baseline="0">
                <a:solidFill>
                  <a:schemeClr val="bg1"/>
                </a:solidFill>
              </a:defRPr>
            </a:lvl1pPr>
          </a:lstStyle>
          <a:p>
            <a:r>
              <a:rPr lang="sv-SE" dirty="0"/>
              <a:t>Klicka här för att lägga till rubrik</a:t>
            </a:r>
          </a:p>
        </p:txBody>
      </p:sp>
    </p:spTree>
    <p:extLst>
      <p:ext uri="{BB962C8B-B14F-4D97-AF65-F5344CB8AC3E}">
        <p14:creationId xmlns:p14="http://schemas.microsoft.com/office/powerpoint/2010/main" val="282120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5279038" cy="1036800"/>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532800" y="1800000"/>
            <a:ext cx="5279038"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6156000" y="331200"/>
            <a:ext cx="2988000" cy="2016000"/>
          </a:xfrm>
        </p:spPr>
        <p:txBody>
          <a:bodyPr/>
          <a:lstStyle>
            <a:lvl1pPr marL="0" indent="0">
              <a:buFontTx/>
              <a:buNone/>
              <a:defRPr/>
            </a:lvl1pPr>
          </a:lstStyle>
          <a:p>
            <a:r>
              <a:rPr lang="sv-SE"/>
              <a:t>Klicka på ikonen för att lägga till en bild</a:t>
            </a:r>
            <a:endParaRPr lang="sv-SE" dirty="0"/>
          </a:p>
        </p:txBody>
      </p:sp>
      <p:sp>
        <p:nvSpPr>
          <p:cNvPr id="10" name="Platshållare för bild 7"/>
          <p:cNvSpPr>
            <a:spLocks noGrp="1"/>
          </p:cNvSpPr>
          <p:nvPr>
            <p:ph type="pic" sz="quarter" idx="14"/>
          </p:nvPr>
        </p:nvSpPr>
        <p:spPr>
          <a:xfrm>
            <a:off x="6156000" y="2498362"/>
            <a:ext cx="2988000" cy="2016000"/>
          </a:xfrm>
        </p:spPr>
        <p:txBody>
          <a:bodyPr/>
          <a:lstStyle>
            <a:lvl1pPr marL="0" indent="0">
              <a:buFontTx/>
              <a:buNone/>
              <a:defRPr/>
            </a:lvl1pPr>
          </a:lstStyle>
          <a:p>
            <a:r>
              <a:rPr lang="sv-SE"/>
              <a:t>Klicka på ikonen för att lägga till en bild</a:t>
            </a:r>
            <a:endParaRPr lang="sv-SE" dirty="0"/>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2022-04-19</a:t>
            </a:fld>
            <a:endParaRPr lang="sv-SE" dirty="0"/>
          </a:p>
        </p:txBody>
      </p:sp>
      <p:sp>
        <p:nvSpPr>
          <p:cNvPr id="13"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254485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2022-04-19</a:t>
            </a:fld>
            <a:endParaRPr lang="sv-SE" dirty="0"/>
          </a:p>
        </p:txBody>
      </p:sp>
      <p:sp>
        <p:nvSpPr>
          <p:cNvPr id="7"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32441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2" y="4965701"/>
            <a:ext cx="9141316" cy="176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0"/>
            <a:ext cx="9144000" cy="4968488"/>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70393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2948183"/>
            <a:ext cx="3962400" cy="802170"/>
          </a:xfrm>
          <a:prstGeom prst="rect">
            <a:avLst/>
          </a:prstGeom>
        </p:spPr>
      </p:pic>
      <p:sp>
        <p:nvSpPr>
          <p:cNvPr id="6" name="Rubrik 5"/>
          <p:cNvSpPr>
            <a:spLocks noGrp="1"/>
          </p:cNvSpPr>
          <p:nvPr>
            <p:ph type="title"/>
          </p:nvPr>
        </p:nvSpPr>
        <p:spPr>
          <a:xfrm>
            <a:off x="427463" y="1748700"/>
            <a:ext cx="8289074" cy="1036800"/>
          </a:xfrm>
        </p:spPr>
        <p:txBody>
          <a:bodyPr/>
          <a:lstStyle>
            <a:lvl1pPr algn="ctr">
              <a:defRPr/>
            </a:lvl1pPr>
          </a:lstStyle>
          <a:p>
            <a:r>
              <a:rPr lang="sv-SE"/>
              <a:t>Klicka här för att ändra format</a:t>
            </a:r>
            <a:endParaRPr lang="sv-SE" dirty="0"/>
          </a:p>
        </p:txBody>
      </p:sp>
    </p:spTree>
    <p:extLst>
      <p:ext uri="{BB962C8B-B14F-4D97-AF65-F5344CB8AC3E}">
        <p14:creationId xmlns:p14="http://schemas.microsoft.com/office/powerpoint/2010/main" val="397208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8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590400" y="788400"/>
            <a:ext cx="8229600" cy="856800"/>
          </a:xfrm>
        </p:spPr>
        <p:txBody>
          <a:bodyPr lIns="0" tIns="0" rIns="0" bIns="0" anchor="ctr" anchorCtr="0"/>
          <a:lstStyle>
            <a:lvl1pPr algn="l">
              <a:defRPr sz="4000" baseline="0"/>
            </a:lvl1pPr>
          </a:lstStyle>
          <a:p>
            <a:r>
              <a:rPr lang="sv-SE" dirty="0"/>
              <a:t>Välj vit eller svart text för kontrast</a:t>
            </a:r>
          </a:p>
        </p:txBody>
      </p:sp>
      <p:sp>
        <p:nvSpPr>
          <p:cNvPr id="4" name="Platshållare för text 6"/>
          <p:cNvSpPr>
            <a:spLocks noGrp="1"/>
          </p:cNvSpPr>
          <p:nvPr>
            <p:ph type="body" sz="quarter" idx="14" hasCustomPrompt="1"/>
          </p:nvPr>
        </p:nvSpPr>
        <p:spPr>
          <a:xfrm>
            <a:off x="6804000" y="4438800"/>
            <a:ext cx="1782000" cy="3636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420690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525"/>
            <a:ext cx="9147600" cy="5147049"/>
          </a:xfrm>
          <a:prstGeom prst="rect">
            <a:avLst/>
          </a:prstGeom>
        </p:spPr>
      </p:pic>
      <p:sp>
        <p:nvSpPr>
          <p:cNvPr id="2" name="Rubrik 1"/>
          <p:cNvSpPr>
            <a:spLocks noGrp="1"/>
          </p:cNvSpPr>
          <p:nvPr>
            <p:ph type="ctrTitle" hasCustomPrompt="1"/>
          </p:nvPr>
        </p:nvSpPr>
        <p:spPr>
          <a:xfrm>
            <a:off x="539999" y="3222000"/>
            <a:ext cx="8094885" cy="1008000"/>
          </a:xfrm>
        </p:spPr>
        <p:txBody>
          <a:bodyPr lIns="0" tIns="0" rIns="0" bIns="0" anchor="ctr" anchorCtr="0"/>
          <a:lstStyle>
            <a:lvl1pPr algn="l">
              <a:defRPr sz="4000" baseline="0">
                <a:solidFill>
                  <a:srgbClr val="FFFFFF"/>
                </a:solidFill>
              </a:defRPr>
            </a:lvl1pPr>
          </a:lstStyle>
          <a:p>
            <a:r>
              <a:rPr lang="sv-SE" dirty="0"/>
              <a:t>Klicka här för att lägga till rubrik</a:t>
            </a:r>
          </a:p>
        </p:txBody>
      </p:sp>
      <p:sp>
        <p:nvSpPr>
          <p:cNvPr id="10" name="Platshållare för bild 9"/>
          <p:cNvSpPr>
            <a:spLocks noGrp="1"/>
          </p:cNvSpPr>
          <p:nvPr>
            <p:ph type="pic" sz="quarter" idx="15"/>
          </p:nvPr>
        </p:nvSpPr>
        <p:spPr>
          <a:xfrm>
            <a:off x="-2" y="1371114"/>
            <a:ext cx="9144000" cy="1584000"/>
          </a:xfrm>
        </p:spPr>
        <p:txBody>
          <a:bodyPr/>
          <a:lstStyle>
            <a:lvl1pPr marL="0" indent="0">
              <a:buFontTx/>
              <a:buNone/>
              <a:defRPr/>
            </a:lvl1pPr>
          </a:lstStyle>
          <a:p>
            <a:r>
              <a:rPr lang="sv-SE"/>
              <a:t>Klicka på ikonen för att lägga till en bild</a:t>
            </a:r>
          </a:p>
        </p:txBody>
      </p:sp>
      <p:pic>
        <p:nvPicPr>
          <p:cNvPr id="11" name="Picture 8" descr="Västra Götalandsregionen" title="Västra Götalandsregion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8108" y="4440238"/>
            <a:ext cx="178276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25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374960"/>
            <a:ext cx="9147600" cy="2423723"/>
          </a:xfrm>
          <a:prstGeom prst="rect">
            <a:avLst/>
          </a:prstGeom>
        </p:spPr>
      </p:pic>
      <p:sp>
        <p:nvSpPr>
          <p:cNvPr id="2" name="Rubrik 1"/>
          <p:cNvSpPr>
            <a:spLocks noGrp="1"/>
          </p:cNvSpPr>
          <p:nvPr>
            <p:ph type="ctrTitle" hasCustomPrompt="1"/>
          </p:nvPr>
        </p:nvSpPr>
        <p:spPr>
          <a:xfrm>
            <a:off x="628650" y="1915628"/>
            <a:ext cx="8093825" cy="1152000"/>
          </a:xfrm>
        </p:spPr>
        <p:txBody>
          <a:bodyPr lIns="0" tIns="0" rIns="0" bIns="0" anchor="ctr" anchorCtr="0"/>
          <a:lstStyle>
            <a:lvl1pPr algn="l">
              <a:defRPr sz="4000" baseline="0">
                <a:solidFill>
                  <a:srgbClr val="FFFFFF"/>
                </a:solidFill>
              </a:defRPr>
            </a:lvl1pPr>
          </a:lstStyle>
          <a:p>
            <a:r>
              <a:rPr lang="sv-SE" dirty="0"/>
              <a:t>Klicka här för att lägga till rubrik</a:t>
            </a:r>
          </a:p>
        </p:txBody>
      </p:sp>
      <p:pic>
        <p:nvPicPr>
          <p:cNvPr id="5" name="Picture 8" descr="Västra Götalandsregionen" title="Västra Götalandsregion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879" y="3225995"/>
            <a:ext cx="178276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31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123188"/>
            <a:ext cx="9179296" cy="555224"/>
          </a:xfrm>
          <a:prstGeom prst="rect">
            <a:avLst/>
          </a:prstGeom>
        </p:spPr>
      </p:pic>
      <p:sp>
        <p:nvSpPr>
          <p:cNvPr id="8" name="Platshållare för bild 9"/>
          <p:cNvSpPr>
            <a:spLocks noGrp="1"/>
          </p:cNvSpPr>
          <p:nvPr>
            <p:ph type="pic" sz="quarter" idx="15"/>
          </p:nvPr>
        </p:nvSpPr>
        <p:spPr>
          <a:xfrm>
            <a:off x="0" y="1371114"/>
            <a:ext cx="2916000" cy="1584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3114000" y="1371114"/>
            <a:ext cx="2916000" cy="1584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6228000" y="1371114"/>
            <a:ext cx="2916000" cy="1584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534260" y="3166552"/>
            <a:ext cx="6283139" cy="626445"/>
          </a:xfrm>
        </p:spPr>
        <p:txBody>
          <a:bodyPr lIns="0" tIns="0" rIns="0" bIns="0" anchor="t" anchorCtr="0">
            <a:normAutofit/>
          </a:bodyPr>
          <a:lstStyle>
            <a:lvl1pPr algn="l">
              <a:defRPr sz="3200" baseline="0">
                <a:solidFill>
                  <a:srgbClr val="FFFFFF"/>
                </a:solidFill>
              </a:defRPr>
            </a:lvl1pPr>
          </a:lstStyle>
          <a:p>
            <a:r>
              <a:rPr lang="sv-SE" dirty="0"/>
              <a:t>Klicka här för att lägga till rubrik</a:t>
            </a:r>
          </a:p>
        </p:txBody>
      </p:sp>
      <p:pic>
        <p:nvPicPr>
          <p:cNvPr id="12" name="Picture 8" descr="Västra Götalandsregionen" title="Västra Götalandsregione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45634" y="3232190"/>
            <a:ext cx="1782763" cy="36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26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2022-04-19</a:t>
            </a:fld>
            <a:endParaRPr lang="sv-SE" dirty="0"/>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141149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2022-04-19</a:t>
            </a:fld>
            <a:endParaRPr lang="sv-SE" dirty="0"/>
          </a:p>
        </p:txBody>
      </p:sp>
      <p:sp>
        <p:nvSpPr>
          <p:cNvPr id="4" name="Platshållare för sidfot 3"/>
          <p:cNvSpPr>
            <a:spLocks noGrp="1"/>
          </p:cNvSpPr>
          <p:nvPr>
            <p:ph type="ftr" sz="quarter" idx="11"/>
          </p:nvPr>
        </p:nvSpPr>
        <p:spPr/>
        <p:txBody>
          <a:bodyPr/>
          <a:lstStyle/>
          <a:p>
            <a:r>
              <a:rPr lang="sv-SE"/>
              <a:t>Här skriver du in sidfot</a:t>
            </a:r>
            <a:endParaRPr lang="sv-SE" dirty="0"/>
          </a:p>
        </p:txBody>
      </p:sp>
      <p:sp>
        <p:nvSpPr>
          <p:cNvPr id="5" name="Platshållare för innehåll 2"/>
          <p:cNvSpPr>
            <a:spLocks noGrp="1"/>
          </p:cNvSpPr>
          <p:nvPr>
            <p:ph idx="1"/>
          </p:nvPr>
        </p:nvSpPr>
        <p:spPr>
          <a:xfrm>
            <a:off x="532800" y="1800000"/>
            <a:ext cx="8078400" cy="27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814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4759200" cy="1036800"/>
          </a:xfrm>
        </p:spPr>
        <p:txBody>
          <a:bodyPr/>
          <a:lstStyle/>
          <a:p>
            <a:r>
              <a:rPr lang="sv-SE"/>
              <a:t>Klicka här för att ändra format</a:t>
            </a:r>
          </a:p>
        </p:txBody>
      </p:sp>
      <p:sp>
        <p:nvSpPr>
          <p:cNvPr id="3" name="Platshållare för innehåll 2"/>
          <p:cNvSpPr>
            <a:spLocks noGrp="1"/>
          </p:cNvSpPr>
          <p:nvPr>
            <p:ph idx="1"/>
          </p:nvPr>
        </p:nvSpPr>
        <p:spPr>
          <a:xfrm>
            <a:off x="532800" y="1800000"/>
            <a:ext cx="4759200" cy="2714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5616000" y="0"/>
            <a:ext cx="3528000" cy="4968000"/>
          </a:xfrm>
        </p:spPr>
        <p:txBody>
          <a:bodyPr/>
          <a:lstStyle>
            <a:lvl1pPr marL="0" indent="0">
              <a:buFontTx/>
              <a:buNone/>
              <a:defRPr/>
            </a:lvl1pPr>
          </a:lstStyle>
          <a:p>
            <a:r>
              <a:rPr lang="sv-SE"/>
              <a:t>Klicka på ikonen för att lägga till en bild</a:t>
            </a:r>
            <a:endParaRPr lang="sv-SE" dirty="0"/>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2022-04-19</a:t>
            </a:fld>
            <a:endParaRPr lang="sv-SE" dirty="0"/>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9127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720000"/>
            <a:ext cx="4299232" cy="1036800"/>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532800" y="1800000"/>
            <a:ext cx="4299232" cy="27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7"/>
          <p:cNvSpPr>
            <a:spLocks noGrp="1"/>
          </p:cNvSpPr>
          <p:nvPr>
            <p:ph type="pic" sz="quarter" idx="13"/>
          </p:nvPr>
        </p:nvSpPr>
        <p:spPr>
          <a:xfrm>
            <a:off x="5148000" y="986400"/>
            <a:ext cx="3996000" cy="2736000"/>
          </a:xfrm>
        </p:spPr>
        <p:txBody>
          <a:bodyPr/>
          <a:lstStyle>
            <a:lvl1pPr marL="0" indent="0">
              <a:buFontTx/>
              <a:buNone/>
              <a:defRPr/>
            </a:lvl1pPr>
          </a:lstStyle>
          <a:p>
            <a:r>
              <a:rPr lang="sv-SE"/>
              <a:t>Klicka på ikonen för att lägga till en bild</a:t>
            </a:r>
            <a:endParaRPr lang="sv-SE" dirty="0"/>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9960"/>
            <a:ext cx="9144000" cy="176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rgbClr val="000000"/>
                </a:solidFill>
              </a:defRPr>
            </a:lvl1pPr>
          </a:lstStyle>
          <a:p>
            <a:fld id="{E82650AE-06A9-2D4E-84FA-95DA3038D778}" type="datetime1">
              <a:rPr lang="sv-SE" smtClean="0"/>
              <a:pPr/>
              <a:t>2022-04-19</a:t>
            </a:fld>
            <a:endParaRPr lang="sv-SE" dirty="0"/>
          </a:p>
        </p:txBody>
      </p:sp>
      <p:sp>
        <p:nvSpPr>
          <p:cNvPr id="11"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390583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file://localhost/Volumes/Centralen/HD1/Vastra%20Gotalandsregionen/VGR%2015-2735%20Utveckling%20grafisk%20profil/Mallar%202015/Dekorer%20till%20Wordfiler/Dekor_powerpoint/Red/Bullet_red.p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720000"/>
            <a:ext cx="8078400" cy="10368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1800000"/>
            <a:ext cx="8078400" cy="27000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0" y="4969515"/>
            <a:ext cx="9146858" cy="176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chemeClr val="tx1"/>
                </a:solidFill>
              </a:defRPr>
            </a:lvl1pPr>
          </a:lstStyle>
          <a:p>
            <a:fld id="{E82650AE-06A9-2D4E-84FA-95DA3038D778}" type="datetime1">
              <a:rPr lang="sv-SE" smtClean="0"/>
              <a:pPr/>
              <a:t>2022-04-19</a:t>
            </a:fld>
            <a:endParaRPr lang="sv-SE" dirty="0"/>
          </a:p>
        </p:txBody>
      </p:sp>
      <p:sp>
        <p:nvSpPr>
          <p:cNvPr id="9"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r>
              <a:rPr lang="sv-SE" dirty="0"/>
              <a:t>Här skriver du in sidfot</a:t>
            </a:r>
          </a:p>
        </p:txBody>
      </p:sp>
    </p:spTree>
    <p:extLst>
      <p:ext uri="{BB962C8B-B14F-4D97-AF65-F5344CB8AC3E}">
        <p14:creationId xmlns:p14="http://schemas.microsoft.com/office/powerpoint/2010/main" val="236707176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50" r:id="rId6"/>
    <p:sldLayoutId id="2147483670" r:id="rId7"/>
    <p:sldLayoutId id="2147483666" r:id="rId8"/>
    <p:sldLayoutId id="2147483667" r:id="rId9"/>
    <p:sldLayoutId id="2147483668" r:id="rId10"/>
    <p:sldLayoutId id="2147483654" r:id="rId11"/>
    <p:sldLayoutId id="2147483655" r:id="rId12"/>
    <p:sldLayoutId id="2147483669"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100000"/>
        <a:buFontTx/>
        <a:buBlip>
          <a:blip r:embed="rId16" r:link="rId17"/>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5"/>
        </a:buClr>
        <a:buSzPct val="100000"/>
        <a:buFont typeface="Calibri" panose="020F0502020204030204" pitchFamily="34" charset="0"/>
        <a:buChar char="‒"/>
        <a:tabLst/>
        <a:defRPr sz="1800" kern="1200">
          <a:solidFill>
            <a:schemeClr val="tx1"/>
          </a:solidFill>
          <a:latin typeface="+mn-lt"/>
          <a:ea typeface="+mn-ea"/>
          <a:cs typeface="+mn-cs"/>
        </a:defRPr>
      </a:lvl2pPr>
      <a:lvl3pPr marL="715963" marR="0" indent="-176213" algn="l" defTabSz="685800" rtl="0" eaLnBrk="1" fontAlgn="auto" latinLnBrk="0" hangingPunct="1">
        <a:lnSpc>
          <a:spcPct val="100000"/>
        </a:lnSpc>
        <a:spcBef>
          <a:spcPts val="375"/>
        </a:spcBef>
        <a:spcAft>
          <a:spcPts val="0"/>
        </a:spcAft>
        <a:buClr>
          <a:schemeClr val="accent5"/>
        </a:buClr>
        <a:buSzPct val="100000"/>
        <a:buFont typeface="Calibri" panose="020F0502020204030204" pitchFamily="34" charset="0"/>
        <a:buChar char="‒"/>
        <a:tabLst/>
        <a:defRPr sz="1500" kern="1200">
          <a:solidFill>
            <a:schemeClr val="tx1"/>
          </a:solidFill>
          <a:latin typeface="+mn-lt"/>
          <a:ea typeface="+mn-ea"/>
          <a:cs typeface="+mn-cs"/>
        </a:defRPr>
      </a:lvl3pPr>
      <a:lvl4pPr marL="898525" marR="0" indent="-182563" algn="l" defTabSz="685800" rtl="0" eaLnBrk="1" fontAlgn="auto" latinLnBrk="0" hangingPunct="1">
        <a:lnSpc>
          <a:spcPct val="100000"/>
        </a:lnSpc>
        <a:spcBef>
          <a:spcPts val="375"/>
        </a:spcBef>
        <a:spcAft>
          <a:spcPts val="0"/>
        </a:spcAft>
        <a:buClr>
          <a:schemeClr val="accent5"/>
        </a:buClr>
        <a:buSzPct val="100000"/>
        <a:buFont typeface="Calibri" panose="020F0502020204030204" pitchFamily="34" charset="0"/>
        <a:buChar char="‒"/>
        <a:tabLst/>
        <a:defRPr sz="1350" kern="1200">
          <a:solidFill>
            <a:schemeClr val="tx1"/>
          </a:solidFill>
          <a:latin typeface="+mn-lt"/>
          <a:ea typeface="+mn-ea"/>
          <a:cs typeface="+mn-cs"/>
        </a:defRPr>
      </a:lvl4pPr>
      <a:lvl5pPr marL="1073150" marR="0" indent="-174625" algn="l" defTabSz="685800" rtl="0" eaLnBrk="1" fontAlgn="auto" latinLnBrk="0" hangingPunct="1">
        <a:lnSpc>
          <a:spcPct val="100000"/>
        </a:lnSpc>
        <a:spcBef>
          <a:spcPts val="375"/>
        </a:spcBef>
        <a:spcAft>
          <a:spcPts val="0"/>
        </a:spcAft>
        <a:buClr>
          <a:schemeClr val="accent5"/>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vgregion.se/ov/ism/isms-forskning/Nyheter_ISM_forskning/organisatoriska-problem-loses-inte-med-hjalp-av-individatgarde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vgregion.se/jobba-i-vgr/sa-ar-det-att-jobba-hos-oss/Arbetsmiljo/tillsammans-sanker-vi-sjukfranvar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file://localhost/Volumes/Centralen/HD1/Vastra%20Gotalandsregionen/VGR%2015-2735%20Utveckling%20grafisk%20profil/Mallar%202015/Dekorer%20till%20Wordfiler/Dekor_powerpoint/Red/Bullet_red.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file://localhost/Volumes/Centralen/HD1/Vastra%20Gotalandsregionen/VGR%2015-2735%20Utveckling%20grafisk%20profil/Mallar%202015/Dekorer%20till%20Wordfiler/Dekor_powerpoint/Red/Bullet_red.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Red/Bullet_red.pn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file://localhost/Volumes/Centralen/HD1/Vastra%20Gotalandsregionen/VGR%2015-2735%20Utveckling%20grafisk%20profil/Mallar%202015/Dekorer%20till%20Wordfiler/Dekor_powerpoint/Red/Bullet_red.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file://localhost/Volumes/Centralen/HD1/Vastra%20Gotalandsregionen/VGR%2015-2735%20Utveckling%20grafisk%20profil/Mallar%202015/Dekorer%20till%20Wordfiler/Dekor_powerpoint/Red/Bullet_red.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064" y="1555845"/>
            <a:ext cx="8647412" cy="2204113"/>
          </a:xfrm>
        </p:spPr>
        <p:txBody>
          <a:bodyPr>
            <a:normAutofit fontScale="90000"/>
          </a:bodyPr>
          <a:lstStyle/>
          <a:p>
            <a:pPr algn="ctr"/>
            <a:br>
              <a:rPr lang="sv-SE" sz="3600" dirty="0"/>
            </a:br>
            <a:br>
              <a:rPr lang="sv-SE" sz="3600" dirty="0"/>
            </a:br>
            <a:r>
              <a:rPr lang="sv-SE" sz="3200" dirty="0">
                <a:latin typeface="Arial" panose="020B0604020202020204" pitchFamily="34" charset="0"/>
                <a:cs typeface="Arial" panose="020B0604020202020204" pitchFamily="34" charset="0"/>
              </a:rPr>
              <a:t>Redovisning av sjukfrånvaro 2021</a:t>
            </a:r>
            <a:br>
              <a:rPr lang="sv-SE" sz="3600" dirty="0"/>
            </a:br>
            <a:br>
              <a:rPr lang="sv-SE" dirty="0"/>
            </a:br>
            <a:endParaRPr lang="sv-SE" dirty="0"/>
          </a:p>
        </p:txBody>
      </p:sp>
    </p:spTree>
    <p:extLst>
      <p:ext uri="{BB962C8B-B14F-4D97-AF65-F5344CB8AC3E}">
        <p14:creationId xmlns:p14="http://schemas.microsoft.com/office/powerpoint/2010/main" val="312695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381838"/>
            <a:ext cx="8078400" cy="663192"/>
          </a:xfrm>
        </p:spPr>
        <p:txBody>
          <a:bodyPr>
            <a:normAutofit/>
          </a:bodyPr>
          <a:lstStyle/>
          <a:p>
            <a:r>
              <a:rPr lang="sv-SE" sz="2400" kern="0" dirty="0"/>
              <a:t>Sjukfrånvaron i VGR</a:t>
            </a:r>
            <a:endParaRPr lang="sv-SE" sz="2400" dirty="0"/>
          </a:p>
        </p:txBody>
      </p:sp>
      <p:sp>
        <p:nvSpPr>
          <p:cNvPr id="3" name="Platshållare för innehåll 2"/>
          <p:cNvSpPr>
            <a:spLocks noGrp="1"/>
          </p:cNvSpPr>
          <p:nvPr>
            <p:ph idx="1"/>
          </p:nvPr>
        </p:nvSpPr>
        <p:spPr>
          <a:xfrm>
            <a:off x="532800" y="1336431"/>
            <a:ext cx="8078400" cy="3163569"/>
          </a:xfrm>
        </p:spPr>
        <p:txBody>
          <a:bodyPr/>
          <a:lstStyle/>
          <a:p>
            <a:r>
              <a:rPr lang="sv-SE" sz="2400" dirty="0"/>
              <a:t>Arbetsmiljöverket påpekar bl.a. i sitt projekt ”kvinnors arbetsmiljö”:</a:t>
            </a:r>
          </a:p>
          <a:p>
            <a:r>
              <a:rPr lang="sv-SE" dirty="0"/>
              <a:t>Arbetsmiljön är </a:t>
            </a:r>
            <a:r>
              <a:rPr lang="sv-SE" dirty="0" err="1"/>
              <a:t>ojämställd</a:t>
            </a:r>
            <a:r>
              <a:rPr lang="sv-SE" dirty="0"/>
              <a:t>; inom kvinnokodade sektorer är förutsättningarna för arbetet och arbetsmiljön sämre. Riskerna för ohälsa är större liksom risken att lämna anställningen till följd av ohälsa eller missnöje med förutsättningarna i arbetet </a:t>
            </a:r>
          </a:p>
          <a:p>
            <a:r>
              <a:rPr lang="sv-SE" dirty="0"/>
              <a:t>Kvinnor och män som arbetar inom samma organisation eller yrke gör ofta olika saker, kvinnor får ofta utföra de uppgifter som påverkar hälsan mer negativt</a:t>
            </a:r>
          </a:p>
          <a:p>
            <a:endParaRPr lang="sv-SE" dirty="0"/>
          </a:p>
        </p:txBody>
      </p:sp>
    </p:spTree>
    <p:extLst>
      <p:ext uri="{BB962C8B-B14F-4D97-AF65-F5344CB8AC3E}">
        <p14:creationId xmlns:p14="http://schemas.microsoft.com/office/powerpoint/2010/main" val="84612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110533"/>
            <a:ext cx="8078400" cy="562707"/>
          </a:xfrm>
        </p:spPr>
        <p:txBody>
          <a:bodyPr>
            <a:normAutofit/>
          </a:bodyPr>
          <a:lstStyle/>
          <a:p>
            <a:r>
              <a:rPr lang="sv-SE" sz="2400" kern="0" dirty="0"/>
              <a:t>Sjukfrånvaro regioner VGR</a:t>
            </a:r>
          </a:p>
        </p:txBody>
      </p:sp>
      <p:sp>
        <p:nvSpPr>
          <p:cNvPr id="3" name="Platshållare för innehåll 2"/>
          <p:cNvSpPr>
            <a:spLocks noGrp="1"/>
          </p:cNvSpPr>
          <p:nvPr>
            <p:ph idx="1"/>
          </p:nvPr>
        </p:nvSpPr>
        <p:spPr>
          <a:xfrm>
            <a:off x="310718" y="673240"/>
            <a:ext cx="8179664" cy="4200095"/>
          </a:xfrm>
        </p:spPr>
        <p:txBody>
          <a:bodyPr/>
          <a:lstStyle/>
          <a:p>
            <a:pPr marL="0" indent="0">
              <a:buNone/>
            </a:pPr>
            <a:r>
              <a:rPr lang="sv-SE" sz="1600" b="1" dirty="0"/>
              <a:t>			2017		2018		2019		2020		2021</a:t>
            </a:r>
          </a:p>
          <a:p>
            <a:pPr marL="0" indent="0">
              <a:buNone/>
            </a:pPr>
            <a:r>
              <a:rPr lang="sv-SE" sz="1600" b="1" dirty="0"/>
              <a:t>Region Skåne		</a:t>
            </a:r>
            <a:r>
              <a:rPr lang="sv-SE" sz="1600" dirty="0"/>
              <a:t>5,6		5,5		5,4		6,5		6,0</a:t>
            </a:r>
            <a:br>
              <a:rPr lang="sv-SE" sz="1600" dirty="0"/>
            </a:br>
            <a:r>
              <a:rPr lang="sv-SE" sz="1600" b="1" dirty="0"/>
              <a:t>Region Stockholm	</a:t>
            </a:r>
            <a:r>
              <a:rPr lang="sv-SE" sz="1600" dirty="0"/>
              <a:t>6,3 		6,2		6,1		</a:t>
            </a:r>
            <a:r>
              <a:rPr lang="sv-SE" sz="1600" dirty="0">
                <a:solidFill>
                  <a:srgbClr val="000000"/>
                </a:solidFill>
              </a:rPr>
              <a:t>8,0		6,8</a:t>
            </a:r>
            <a:endParaRPr lang="sv-SE" sz="1600" dirty="0"/>
          </a:p>
          <a:p>
            <a:pPr marL="0" indent="0">
              <a:buNone/>
            </a:pPr>
            <a:r>
              <a:rPr lang="sv-SE" sz="1600" b="1" dirty="0"/>
              <a:t>Region Halland		</a:t>
            </a:r>
            <a:r>
              <a:rPr lang="sv-SE" sz="1600" dirty="0"/>
              <a:t>5,2		5,2		5,2		6,4		5,9</a:t>
            </a:r>
            <a:br>
              <a:rPr lang="sv-SE" sz="1600" dirty="0"/>
            </a:br>
            <a:r>
              <a:rPr lang="sv-SE" sz="1600" b="1" dirty="0"/>
              <a:t>Region Värmland	</a:t>
            </a:r>
            <a:r>
              <a:rPr lang="sv-SE" sz="1600" dirty="0"/>
              <a:t>5,4		5,3		5,3		6,6		6,3</a:t>
            </a:r>
          </a:p>
          <a:p>
            <a:pPr marL="0" indent="0">
              <a:buNone/>
            </a:pPr>
            <a:r>
              <a:rPr lang="sv-SE" sz="1600" b="1" dirty="0"/>
              <a:t>Region</a:t>
            </a:r>
            <a:r>
              <a:rPr lang="sv-SE" sz="1600" dirty="0"/>
              <a:t> </a:t>
            </a:r>
            <a:r>
              <a:rPr lang="sv-SE" sz="1600" b="1" dirty="0"/>
              <a:t>Örebro		</a:t>
            </a:r>
            <a:r>
              <a:rPr lang="sv-SE" sz="1600" dirty="0"/>
              <a:t>5,6		5,3		5,0		6,5		6,1</a:t>
            </a:r>
            <a:br>
              <a:rPr lang="sv-SE" sz="1600" dirty="0"/>
            </a:br>
            <a:r>
              <a:rPr lang="sv-SE" sz="1600" b="1" dirty="0"/>
              <a:t>Region Östergötland</a:t>
            </a:r>
            <a:r>
              <a:rPr lang="sv-SE" sz="1600" dirty="0"/>
              <a:t>	5,1		5,7		5,8		7,1		6,0</a:t>
            </a:r>
            <a:br>
              <a:rPr lang="sv-SE" sz="1600" b="1" dirty="0"/>
            </a:br>
            <a:r>
              <a:rPr lang="sv-SE" sz="1600" b="1" dirty="0"/>
              <a:t>Region Jönköping	</a:t>
            </a:r>
            <a:r>
              <a:rPr lang="sv-SE" sz="1600" dirty="0"/>
              <a:t>5,6		5,8		5,6		6,9		6,4</a:t>
            </a:r>
            <a:br>
              <a:rPr lang="sv-SE" sz="1600" dirty="0"/>
            </a:br>
            <a:r>
              <a:rPr lang="sv-SE" sz="1600" b="1" dirty="0"/>
              <a:t>Region Dalarna</a:t>
            </a:r>
            <a:r>
              <a:rPr lang="sv-SE" sz="1600" dirty="0"/>
              <a:t>		6,4		6,4		6,0		7,6		6,9</a:t>
            </a:r>
            <a:br>
              <a:rPr lang="sv-SE" sz="1600" dirty="0"/>
            </a:br>
            <a:r>
              <a:rPr lang="sv-SE" sz="1600" b="1" dirty="0"/>
              <a:t>Region</a:t>
            </a:r>
            <a:r>
              <a:rPr lang="sv-SE" sz="1600" dirty="0"/>
              <a:t> </a:t>
            </a:r>
            <a:r>
              <a:rPr lang="sv-SE" sz="1600" b="1" dirty="0"/>
              <a:t>Västmanland	</a:t>
            </a:r>
            <a:r>
              <a:rPr lang="sv-SE" sz="1600" dirty="0"/>
              <a:t>7,1		7,0		6,9		8,1		7,3</a:t>
            </a:r>
            <a:br>
              <a:rPr lang="sv-SE" sz="1600" b="1" dirty="0"/>
            </a:br>
            <a:r>
              <a:rPr lang="sv-SE" sz="1600" b="1" dirty="0"/>
              <a:t>Region Sörmland	</a:t>
            </a:r>
            <a:r>
              <a:rPr lang="sv-SE" sz="1600" dirty="0"/>
              <a:t>6,7		6,5		6,4		8,0		7,3</a:t>
            </a:r>
          </a:p>
          <a:p>
            <a:pPr marL="0" indent="0">
              <a:buNone/>
            </a:pPr>
            <a:r>
              <a:rPr lang="sv-SE" sz="1600" b="1" dirty="0"/>
              <a:t>Medel regioner (riket)</a:t>
            </a:r>
            <a:r>
              <a:rPr lang="sv-SE" sz="1600" dirty="0"/>
              <a:t>	6,0		5,9		5,7		7,1		6,4</a:t>
            </a:r>
            <a:br>
              <a:rPr lang="sv-SE" sz="1600" dirty="0"/>
            </a:br>
            <a:endParaRPr lang="sv-SE" sz="1600" dirty="0"/>
          </a:p>
          <a:p>
            <a:pPr marL="0" indent="0">
              <a:buNone/>
            </a:pPr>
            <a:endParaRPr lang="sv-SE" sz="1600" b="1" dirty="0"/>
          </a:p>
          <a:p>
            <a:pPr marL="0" indent="0">
              <a:buNone/>
            </a:pPr>
            <a:br>
              <a:rPr lang="sv-SE" sz="1600" dirty="0"/>
            </a:br>
            <a:br>
              <a:rPr lang="sv-SE" sz="1600" dirty="0"/>
            </a:br>
            <a:endParaRPr lang="sv-SE" sz="1600" dirty="0"/>
          </a:p>
          <a:p>
            <a:pPr marL="0" indent="0">
              <a:buNone/>
            </a:pPr>
            <a:br>
              <a:rPr lang="sv-SE" sz="1600" dirty="0"/>
            </a:br>
            <a:endParaRPr lang="sv-SE" sz="1600" dirty="0"/>
          </a:p>
        </p:txBody>
      </p:sp>
    </p:spTree>
    <p:extLst>
      <p:ext uri="{BB962C8B-B14F-4D97-AF65-F5344CB8AC3E}">
        <p14:creationId xmlns:p14="http://schemas.microsoft.com/office/powerpoint/2010/main" val="218926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2417" y="81887"/>
            <a:ext cx="5828713" cy="465368"/>
          </a:xfrm>
        </p:spPr>
        <p:txBody>
          <a:bodyPr>
            <a:noAutofit/>
          </a:bodyPr>
          <a:lstStyle/>
          <a:p>
            <a:r>
              <a:rPr lang="sv-SE" sz="2400" kern="0" dirty="0"/>
              <a:t>Sjukfrånvaro kommuner runt våra sjukhus</a:t>
            </a:r>
          </a:p>
        </p:txBody>
      </p:sp>
      <p:sp>
        <p:nvSpPr>
          <p:cNvPr id="3" name="Platshållare för innehåll 2"/>
          <p:cNvSpPr>
            <a:spLocks noGrp="1"/>
          </p:cNvSpPr>
          <p:nvPr>
            <p:ph idx="1"/>
          </p:nvPr>
        </p:nvSpPr>
        <p:spPr>
          <a:xfrm>
            <a:off x="502418" y="685800"/>
            <a:ext cx="7506117" cy="4177602"/>
          </a:xfrm>
        </p:spPr>
        <p:txBody>
          <a:bodyPr/>
          <a:lstStyle/>
          <a:p>
            <a:pPr marL="0" indent="0">
              <a:buNone/>
            </a:pPr>
            <a:r>
              <a:rPr lang="sv-SE" sz="1500" b="1" dirty="0"/>
              <a:t>		</a:t>
            </a:r>
            <a:r>
              <a:rPr lang="sv-SE" sz="1600" b="1" dirty="0"/>
              <a:t>2017		2018		2019		2020		2021</a:t>
            </a:r>
            <a:br>
              <a:rPr lang="sv-SE" sz="1600" b="1" dirty="0"/>
            </a:br>
            <a:r>
              <a:rPr lang="sv-SE" sz="2000" b="1" dirty="0"/>
              <a:t>SU		</a:t>
            </a:r>
            <a:r>
              <a:rPr lang="sv-SE" sz="2000" dirty="0"/>
              <a:t>6,9</a:t>
            </a:r>
            <a:r>
              <a:rPr lang="sv-SE" sz="2000" b="1" dirty="0"/>
              <a:t>		</a:t>
            </a:r>
            <a:r>
              <a:rPr lang="sv-SE" sz="2000" dirty="0"/>
              <a:t>7,0		6,6		8,1		7,5</a:t>
            </a:r>
            <a:br>
              <a:rPr lang="sv-SE" sz="2000" dirty="0"/>
            </a:br>
            <a:r>
              <a:rPr lang="sv-SE" sz="1600" b="1" dirty="0"/>
              <a:t>GBG Stad 	</a:t>
            </a:r>
            <a:r>
              <a:rPr lang="sv-SE" sz="1600" dirty="0"/>
              <a:t>9,0		8,6		8,1		9,6		8,6</a:t>
            </a:r>
            <a:br>
              <a:rPr lang="sv-SE" sz="1600" dirty="0"/>
            </a:br>
            <a:r>
              <a:rPr lang="sv-SE" sz="1600" b="1" dirty="0"/>
              <a:t>Mölndal</a:t>
            </a:r>
            <a:r>
              <a:rPr lang="sv-SE" sz="1600" dirty="0"/>
              <a:t>	7,7		7,5		7,1		8,9		8,1</a:t>
            </a:r>
            <a:br>
              <a:rPr lang="sv-SE" sz="1600" dirty="0"/>
            </a:br>
            <a:r>
              <a:rPr lang="sv-SE" sz="1600" b="1" dirty="0"/>
              <a:t>Ale		</a:t>
            </a:r>
            <a:r>
              <a:rPr lang="sv-SE" sz="1600" dirty="0"/>
              <a:t>uppg. saknas</a:t>
            </a:r>
            <a:r>
              <a:rPr lang="sv-SE" sz="1600" b="1" dirty="0"/>
              <a:t>	</a:t>
            </a:r>
            <a:r>
              <a:rPr lang="sv-SE" sz="1600" dirty="0"/>
              <a:t>6,8</a:t>
            </a:r>
            <a:r>
              <a:rPr lang="sv-SE" sz="1600" b="1" dirty="0"/>
              <a:t>		</a:t>
            </a:r>
            <a:r>
              <a:rPr lang="sv-SE" sz="1600" dirty="0"/>
              <a:t>7,8		9,0		9,1</a:t>
            </a:r>
            <a:br>
              <a:rPr lang="sv-SE" sz="1600" dirty="0"/>
            </a:br>
            <a:r>
              <a:rPr lang="sv-SE" sz="1600" b="1" dirty="0"/>
              <a:t>Härryda</a:t>
            </a:r>
            <a:r>
              <a:rPr lang="sv-SE" sz="1600" dirty="0"/>
              <a:t>		7,2		7,3		7,2		8,6		7,5</a:t>
            </a:r>
            <a:br>
              <a:rPr lang="sv-SE" sz="1600" dirty="0"/>
            </a:br>
            <a:r>
              <a:rPr lang="sv-SE" sz="1600" b="1" dirty="0"/>
              <a:t>Partille</a:t>
            </a:r>
            <a:r>
              <a:rPr lang="sv-SE" sz="1600" dirty="0"/>
              <a:t>		7,8		7,6		7,4		9,1		9,1</a:t>
            </a:r>
            <a:br>
              <a:rPr lang="sv-SE" sz="1600" dirty="0"/>
            </a:br>
            <a:r>
              <a:rPr lang="sv-SE" sz="1600" dirty="0"/>
              <a:t>		</a:t>
            </a:r>
          </a:p>
          <a:p>
            <a:pPr marL="0" indent="0">
              <a:buNone/>
            </a:pPr>
            <a:r>
              <a:rPr lang="sv-SE" sz="2000" b="1" dirty="0"/>
              <a:t>SÄS</a:t>
            </a:r>
            <a:r>
              <a:rPr lang="sv-SE" sz="1600" b="1" dirty="0"/>
              <a:t>		</a:t>
            </a:r>
            <a:r>
              <a:rPr lang="sv-SE" sz="2000" dirty="0"/>
              <a:t>6,4		6,5		6,2		7,9		7,6</a:t>
            </a:r>
            <a:br>
              <a:rPr lang="sv-SE" sz="1600" dirty="0"/>
            </a:br>
            <a:r>
              <a:rPr lang="sv-SE" sz="1600" b="1" dirty="0"/>
              <a:t>Borås Stad</a:t>
            </a:r>
            <a:r>
              <a:rPr lang="sv-SE" sz="1600" dirty="0"/>
              <a:t>	7,3		7,4		7,3		9,1		8,5</a:t>
            </a:r>
            <a:br>
              <a:rPr lang="sv-SE" sz="1600" dirty="0"/>
            </a:br>
            <a:r>
              <a:rPr lang="sv-SE" sz="1600" b="1" dirty="0"/>
              <a:t>Mark</a:t>
            </a:r>
            <a:r>
              <a:rPr lang="sv-SE" sz="1600" dirty="0"/>
              <a:t>		6,7		6,1		6,1		7,8		7,7</a:t>
            </a:r>
            <a:br>
              <a:rPr lang="sv-SE" sz="1600" dirty="0"/>
            </a:br>
            <a:r>
              <a:rPr lang="sv-SE" sz="1600" b="1" dirty="0"/>
              <a:t>Ulricehamn</a:t>
            </a:r>
            <a:r>
              <a:rPr lang="sv-SE" sz="1600" dirty="0"/>
              <a:t>	6,2		6,2		6,8		8,1		7,6</a:t>
            </a:r>
            <a:br>
              <a:rPr lang="sv-SE" sz="1600" dirty="0"/>
            </a:br>
            <a:r>
              <a:rPr lang="sv-SE" sz="1600" b="1" dirty="0"/>
              <a:t>Bollebygd</a:t>
            </a:r>
            <a:r>
              <a:rPr lang="sv-SE" sz="1600" dirty="0"/>
              <a:t>	6,8		7.5		7,8		9,4		8,6</a:t>
            </a:r>
            <a:br>
              <a:rPr lang="sv-SE" sz="1600" dirty="0"/>
            </a:br>
            <a:r>
              <a:rPr lang="sv-SE" sz="1600" b="1" dirty="0"/>
              <a:t>Svenljunga</a:t>
            </a:r>
            <a:r>
              <a:rPr lang="sv-SE" sz="1600" dirty="0"/>
              <a:t>	6,1		6,1		6,5		-		7,5</a:t>
            </a:r>
            <a:br>
              <a:rPr lang="sv-SE" sz="1600" dirty="0"/>
            </a:br>
            <a:r>
              <a:rPr lang="sv-SE" sz="1600" b="1" dirty="0"/>
              <a:t>	</a:t>
            </a:r>
            <a:endParaRPr lang="sv-SE" sz="1600" dirty="0"/>
          </a:p>
          <a:p>
            <a:pPr marL="0" indent="0">
              <a:buNone/>
            </a:pPr>
            <a:endParaRPr lang="sv-SE" sz="1600" b="1" dirty="0"/>
          </a:p>
          <a:p>
            <a:pPr marL="0" indent="0">
              <a:buNone/>
            </a:pPr>
            <a:br>
              <a:rPr lang="sv-SE" sz="1600" dirty="0"/>
            </a:br>
            <a:br>
              <a:rPr lang="sv-SE" sz="1600" dirty="0"/>
            </a:br>
            <a:br>
              <a:rPr lang="sv-SE" sz="1600" dirty="0"/>
            </a:br>
            <a:br>
              <a:rPr lang="sv-SE" sz="1600" dirty="0"/>
            </a:br>
            <a:endParaRPr lang="sv-SE" sz="1600" dirty="0"/>
          </a:p>
          <a:p>
            <a:pPr marL="0" indent="0">
              <a:buNone/>
            </a:pPr>
            <a:br>
              <a:rPr lang="sv-SE" sz="1500" dirty="0"/>
            </a:br>
            <a:br>
              <a:rPr lang="sv-SE" sz="1500" dirty="0"/>
            </a:br>
            <a:endParaRPr lang="sv-SE" sz="1500" dirty="0"/>
          </a:p>
          <a:p>
            <a:pPr marL="0" indent="0">
              <a:buNone/>
            </a:pPr>
            <a:endParaRPr lang="sv-SE" dirty="0"/>
          </a:p>
        </p:txBody>
      </p:sp>
    </p:spTree>
    <p:extLst>
      <p:ext uri="{BB962C8B-B14F-4D97-AF65-F5344CB8AC3E}">
        <p14:creationId xmlns:p14="http://schemas.microsoft.com/office/powerpoint/2010/main" val="30015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064AD-1805-4FD4-B650-FD9C0F497C76}"/>
              </a:ext>
            </a:extLst>
          </p:cNvPr>
          <p:cNvSpPr>
            <a:spLocks noGrp="1"/>
          </p:cNvSpPr>
          <p:nvPr>
            <p:ph type="title"/>
          </p:nvPr>
        </p:nvSpPr>
        <p:spPr>
          <a:xfrm>
            <a:off x="488176" y="184727"/>
            <a:ext cx="5469280" cy="535709"/>
          </a:xfrm>
        </p:spPr>
        <p:txBody>
          <a:bodyPr/>
          <a:lstStyle/>
          <a:p>
            <a:r>
              <a:rPr lang="sv-SE" sz="2400" kern="0" dirty="0">
                <a:solidFill>
                  <a:srgbClr val="000000"/>
                </a:solidFill>
              </a:rPr>
              <a:t>Sjukfrånvaro kommuner runt våra sjukhus</a:t>
            </a:r>
            <a:endParaRPr lang="sv-SE" dirty="0"/>
          </a:p>
        </p:txBody>
      </p:sp>
      <p:sp>
        <p:nvSpPr>
          <p:cNvPr id="3" name="Platshållare för innehåll 2">
            <a:extLst>
              <a:ext uri="{FF2B5EF4-FFF2-40B4-BE49-F238E27FC236}">
                <a16:creationId xmlns:a16="http://schemas.microsoft.com/office/drawing/2014/main" id="{1D1B0121-B1E6-4307-94F5-1F9249850178}"/>
              </a:ext>
            </a:extLst>
          </p:cNvPr>
          <p:cNvSpPr>
            <a:spLocks noGrp="1"/>
          </p:cNvSpPr>
          <p:nvPr>
            <p:ph idx="1"/>
          </p:nvPr>
        </p:nvSpPr>
        <p:spPr>
          <a:xfrm>
            <a:off x="488175" y="785090"/>
            <a:ext cx="8123025" cy="3999345"/>
          </a:xfrm>
        </p:spPr>
        <p:txBody>
          <a:bodyPr/>
          <a:lstStyle/>
          <a:p>
            <a:pPr marL="0" indent="0">
              <a:buNone/>
            </a:pPr>
            <a:r>
              <a:rPr lang="sv-SE" sz="2000" b="1" dirty="0">
                <a:solidFill>
                  <a:srgbClr val="000000"/>
                </a:solidFill>
              </a:rPr>
              <a:t>			</a:t>
            </a:r>
            <a:r>
              <a:rPr lang="sv-SE" sz="1600" b="1" dirty="0">
                <a:solidFill>
                  <a:srgbClr val="000000"/>
                </a:solidFill>
              </a:rPr>
              <a:t>2017</a:t>
            </a:r>
            <a:r>
              <a:rPr lang="sv-SE" sz="2000" b="1" dirty="0">
                <a:solidFill>
                  <a:srgbClr val="000000"/>
                </a:solidFill>
              </a:rPr>
              <a:t>		</a:t>
            </a:r>
            <a:r>
              <a:rPr lang="sv-SE" sz="1600" b="1" dirty="0">
                <a:solidFill>
                  <a:srgbClr val="000000"/>
                </a:solidFill>
              </a:rPr>
              <a:t>2018</a:t>
            </a:r>
            <a:r>
              <a:rPr lang="sv-SE" sz="2000" b="1" dirty="0">
                <a:solidFill>
                  <a:srgbClr val="000000"/>
                </a:solidFill>
              </a:rPr>
              <a:t>		</a:t>
            </a:r>
            <a:r>
              <a:rPr lang="sv-SE" sz="1600" b="1" dirty="0">
                <a:solidFill>
                  <a:srgbClr val="000000"/>
                </a:solidFill>
              </a:rPr>
              <a:t>2019		2020		2021</a:t>
            </a:r>
            <a:br>
              <a:rPr lang="sv-SE" sz="1600" b="1" dirty="0">
                <a:solidFill>
                  <a:srgbClr val="000000"/>
                </a:solidFill>
              </a:rPr>
            </a:br>
            <a:r>
              <a:rPr lang="sv-SE" sz="2000" b="1" dirty="0" err="1">
                <a:solidFill>
                  <a:srgbClr val="000000"/>
                </a:solidFill>
              </a:rPr>
              <a:t>SkaS</a:t>
            </a:r>
            <a:r>
              <a:rPr lang="sv-SE" sz="2000" b="1" dirty="0">
                <a:solidFill>
                  <a:srgbClr val="000000"/>
                </a:solidFill>
              </a:rPr>
              <a:t>			</a:t>
            </a:r>
            <a:r>
              <a:rPr lang="sv-SE" sz="2000" dirty="0">
                <a:solidFill>
                  <a:srgbClr val="000000"/>
                </a:solidFill>
              </a:rPr>
              <a:t>6,3		6,5		6,2		7,4		6,9</a:t>
            </a:r>
            <a:br>
              <a:rPr lang="sv-SE" sz="2000" dirty="0">
                <a:solidFill>
                  <a:srgbClr val="000000"/>
                </a:solidFill>
              </a:rPr>
            </a:br>
            <a:r>
              <a:rPr lang="sv-SE" sz="1600" b="1" dirty="0">
                <a:solidFill>
                  <a:srgbClr val="000000"/>
                </a:solidFill>
              </a:rPr>
              <a:t>Skövde</a:t>
            </a:r>
            <a:r>
              <a:rPr lang="sv-SE" sz="2000" b="1" dirty="0">
                <a:solidFill>
                  <a:srgbClr val="000000"/>
                </a:solidFill>
              </a:rPr>
              <a:t>			</a:t>
            </a:r>
            <a:r>
              <a:rPr lang="sv-SE" sz="1600" dirty="0">
                <a:solidFill>
                  <a:srgbClr val="000000"/>
                </a:solidFill>
              </a:rPr>
              <a:t>6,4</a:t>
            </a:r>
            <a:r>
              <a:rPr lang="sv-SE" sz="1600" b="1" dirty="0">
                <a:solidFill>
                  <a:srgbClr val="000000"/>
                </a:solidFill>
              </a:rPr>
              <a:t>		</a:t>
            </a:r>
            <a:r>
              <a:rPr lang="sv-SE" sz="1600" dirty="0">
                <a:solidFill>
                  <a:srgbClr val="000000"/>
                </a:solidFill>
              </a:rPr>
              <a:t>6,6</a:t>
            </a:r>
            <a:r>
              <a:rPr lang="sv-SE" sz="1600" b="1" dirty="0">
                <a:solidFill>
                  <a:srgbClr val="000000"/>
                </a:solidFill>
              </a:rPr>
              <a:t>		</a:t>
            </a:r>
            <a:r>
              <a:rPr lang="sv-SE" sz="1600" dirty="0">
                <a:solidFill>
                  <a:srgbClr val="000000"/>
                </a:solidFill>
              </a:rPr>
              <a:t>6,6		uppg. saknas	7,6</a:t>
            </a:r>
            <a:br>
              <a:rPr lang="sv-SE" sz="1600" b="1" dirty="0">
                <a:solidFill>
                  <a:srgbClr val="000000"/>
                </a:solidFill>
              </a:rPr>
            </a:br>
            <a:r>
              <a:rPr lang="sv-SE" sz="1600" b="1" dirty="0">
                <a:solidFill>
                  <a:srgbClr val="000000"/>
                </a:solidFill>
              </a:rPr>
              <a:t>Falköping		</a:t>
            </a:r>
            <a:r>
              <a:rPr lang="sv-SE" sz="1600" dirty="0">
                <a:solidFill>
                  <a:srgbClr val="000000"/>
                </a:solidFill>
              </a:rPr>
              <a:t>6,2</a:t>
            </a:r>
            <a:r>
              <a:rPr lang="sv-SE" sz="1600" b="1" dirty="0">
                <a:solidFill>
                  <a:srgbClr val="000000"/>
                </a:solidFill>
              </a:rPr>
              <a:t>		</a:t>
            </a:r>
            <a:r>
              <a:rPr lang="sv-SE" sz="1600" dirty="0">
                <a:solidFill>
                  <a:srgbClr val="000000"/>
                </a:solidFill>
              </a:rPr>
              <a:t>6,1</a:t>
            </a:r>
            <a:r>
              <a:rPr lang="sv-SE" sz="1600" b="1" dirty="0">
                <a:solidFill>
                  <a:srgbClr val="000000"/>
                </a:solidFill>
              </a:rPr>
              <a:t>		</a:t>
            </a:r>
            <a:r>
              <a:rPr lang="sv-SE" sz="1600" dirty="0">
                <a:solidFill>
                  <a:srgbClr val="000000"/>
                </a:solidFill>
              </a:rPr>
              <a:t>6,0		8,2		7,1</a:t>
            </a:r>
            <a:br>
              <a:rPr lang="sv-SE" sz="1600" dirty="0">
                <a:solidFill>
                  <a:srgbClr val="000000"/>
                </a:solidFill>
              </a:rPr>
            </a:br>
            <a:r>
              <a:rPr lang="sv-SE" sz="1600" b="1" dirty="0">
                <a:solidFill>
                  <a:srgbClr val="000000"/>
                </a:solidFill>
              </a:rPr>
              <a:t>Hjo			</a:t>
            </a:r>
            <a:r>
              <a:rPr lang="sv-SE" sz="1600" dirty="0">
                <a:solidFill>
                  <a:srgbClr val="000000"/>
                </a:solidFill>
              </a:rPr>
              <a:t>6,5</a:t>
            </a:r>
            <a:r>
              <a:rPr lang="sv-SE" sz="1600" b="1" dirty="0">
                <a:solidFill>
                  <a:srgbClr val="000000"/>
                </a:solidFill>
              </a:rPr>
              <a:t>		</a:t>
            </a:r>
            <a:r>
              <a:rPr lang="sv-SE" sz="1600" dirty="0">
                <a:solidFill>
                  <a:srgbClr val="000000"/>
                </a:solidFill>
              </a:rPr>
              <a:t>6,6		6,3		7,7		6,7</a:t>
            </a:r>
            <a:br>
              <a:rPr lang="sv-SE" sz="1600" dirty="0">
                <a:solidFill>
                  <a:srgbClr val="000000"/>
                </a:solidFill>
              </a:rPr>
            </a:br>
            <a:r>
              <a:rPr lang="sv-SE" sz="1600" b="1" dirty="0">
                <a:solidFill>
                  <a:srgbClr val="000000"/>
                </a:solidFill>
              </a:rPr>
              <a:t>Götene	</a:t>
            </a:r>
            <a:r>
              <a:rPr lang="sv-SE" sz="1600" dirty="0">
                <a:solidFill>
                  <a:srgbClr val="000000"/>
                </a:solidFill>
              </a:rPr>
              <a:t>		6,7		5,8		6,3		7,8		7,6</a:t>
            </a:r>
            <a:br>
              <a:rPr lang="sv-SE" sz="1600" dirty="0">
                <a:solidFill>
                  <a:srgbClr val="000000"/>
                </a:solidFill>
              </a:rPr>
            </a:br>
            <a:r>
              <a:rPr lang="sv-SE" sz="1600" b="1" dirty="0">
                <a:solidFill>
                  <a:srgbClr val="000000"/>
                </a:solidFill>
              </a:rPr>
              <a:t>Mariestad		</a:t>
            </a:r>
            <a:r>
              <a:rPr lang="sv-SE" sz="1600" dirty="0">
                <a:solidFill>
                  <a:srgbClr val="000000"/>
                </a:solidFill>
              </a:rPr>
              <a:t>6,3</a:t>
            </a:r>
            <a:r>
              <a:rPr lang="sv-SE" sz="1600" b="1" dirty="0">
                <a:solidFill>
                  <a:srgbClr val="000000"/>
                </a:solidFill>
              </a:rPr>
              <a:t>		</a:t>
            </a:r>
            <a:r>
              <a:rPr lang="sv-SE" sz="1600" dirty="0">
                <a:solidFill>
                  <a:srgbClr val="000000"/>
                </a:solidFill>
              </a:rPr>
              <a:t>Uppg. saknas</a:t>
            </a:r>
            <a:r>
              <a:rPr lang="sv-SE" sz="1600" b="1" dirty="0">
                <a:solidFill>
                  <a:srgbClr val="000000"/>
                </a:solidFill>
              </a:rPr>
              <a:t>	</a:t>
            </a:r>
            <a:r>
              <a:rPr lang="sv-SE" sz="1600" dirty="0">
                <a:solidFill>
                  <a:srgbClr val="000000"/>
                </a:solidFill>
              </a:rPr>
              <a:t>5,4		uppg. saknas	7,2</a:t>
            </a:r>
            <a:br>
              <a:rPr lang="sv-SE" sz="1600" dirty="0">
                <a:solidFill>
                  <a:srgbClr val="000000"/>
                </a:solidFill>
              </a:rPr>
            </a:br>
            <a:r>
              <a:rPr lang="sv-SE" sz="1600" b="1" dirty="0">
                <a:solidFill>
                  <a:srgbClr val="000000"/>
                </a:solidFill>
              </a:rPr>
              <a:t>Skara			</a:t>
            </a:r>
            <a:r>
              <a:rPr lang="sv-SE" sz="1600" dirty="0">
                <a:solidFill>
                  <a:srgbClr val="000000"/>
                </a:solidFill>
              </a:rPr>
              <a:t>6,6</a:t>
            </a:r>
            <a:r>
              <a:rPr lang="sv-SE" sz="1600" b="1" dirty="0">
                <a:solidFill>
                  <a:srgbClr val="000000"/>
                </a:solidFill>
              </a:rPr>
              <a:t>		</a:t>
            </a:r>
            <a:r>
              <a:rPr lang="sv-SE" sz="1600" dirty="0">
                <a:solidFill>
                  <a:srgbClr val="000000"/>
                </a:solidFill>
              </a:rPr>
              <a:t>6,1</a:t>
            </a:r>
            <a:r>
              <a:rPr lang="sv-SE" sz="1600" b="1" dirty="0">
                <a:solidFill>
                  <a:srgbClr val="000000"/>
                </a:solidFill>
              </a:rPr>
              <a:t>		</a:t>
            </a:r>
            <a:r>
              <a:rPr lang="sv-SE" sz="1600" dirty="0">
                <a:solidFill>
                  <a:srgbClr val="000000"/>
                </a:solidFill>
              </a:rPr>
              <a:t>6,0		7,7		7,7</a:t>
            </a:r>
          </a:p>
          <a:p>
            <a:pPr marL="0" indent="0">
              <a:buNone/>
            </a:pPr>
            <a:r>
              <a:rPr lang="sv-SE" sz="2000" b="1" dirty="0">
                <a:solidFill>
                  <a:srgbClr val="000000"/>
                </a:solidFill>
              </a:rPr>
              <a:t>NU			</a:t>
            </a:r>
            <a:r>
              <a:rPr lang="sv-SE" sz="2000" dirty="0">
                <a:solidFill>
                  <a:srgbClr val="000000"/>
                </a:solidFill>
              </a:rPr>
              <a:t>7,2		6,8		6,7		8,5		8,3</a:t>
            </a:r>
            <a:br>
              <a:rPr lang="sv-SE" sz="2000" dirty="0">
                <a:solidFill>
                  <a:srgbClr val="000000"/>
                </a:solidFill>
              </a:rPr>
            </a:br>
            <a:r>
              <a:rPr lang="sv-SE" sz="1600" b="1" dirty="0">
                <a:solidFill>
                  <a:srgbClr val="000000"/>
                </a:solidFill>
              </a:rPr>
              <a:t>Trollhättan</a:t>
            </a:r>
            <a:r>
              <a:rPr lang="sv-SE" sz="1600" dirty="0">
                <a:solidFill>
                  <a:srgbClr val="000000"/>
                </a:solidFill>
              </a:rPr>
              <a:t>		8,8		8,5		7,9		10,1		9,5</a:t>
            </a:r>
            <a:br>
              <a:rPr lang="sv-SE" sz="1600" dirty="0">
                <a:solidFill>
                  <a:srgbClr val="000000"/>
                </a:solidFill>
              </a:rPr>
            </a:br>
            <a:r>
              <a:rPr lang="sv-SE" sz="1600" b="1" dirty="0">
                <a:solidFill>
                  <a:srgbClr val="000000"/>
                </a:solidFill>
              </a:rPr>
              <a:t>Uddevalla</a:t>
            </a:r>
            <a:r>
              <a:rPr lang="sv-SE" sz="1600" dirty="0">
                <a:solidFill>
                  <a:srgbClr val="000000"/>
                </a:solidFill>
              </a:rPr>
              <a:t>		7,5		7,5		8,3		10,0		9,2</a:t>
            </a:r>
            <a:br>
              <a:rPr lang="sv-SE" sz="1600" dirty="0">
                <a:solidFill>
                  <a:srgbClr val="000000"/>
                </a:solidFill>
              </a:rPr>
            </a:br>
            <a:r>
              <a:rPr lang="sv-SE" sz="1600" b="1" dirty="0">
                <a:solidFill>
                  <a:srgbClr val="000000"/>
                </a:solidFill>
              </a:rPr>
              <a:t>Sotenäs			</a:t>
            </a:r>
            <a:r>
              <a:rPr lang="sv-SE" sz="1600" dirty="0">
                <a:solidFill>
                  <a:srgbClr val="000000"/>
                </a:solidFill>
              </a:rPr>
              <a:t>6,8</a:t>
            </a:r>
            <a:r>
              <a:rPr lang="sv-SE" sz="1600" b="1" dirty="0">
                <a:solidFill>
                  <a:srgbClr val="000000"/>
                </a:solidFill>
              </a:rPr>
              <a:t>		</a:t>
            </a:r>
            <a:r>
              <a:rPr lang="sv-SE" sz="1600" dirty="0">
                <a:solidFill>
                  <a:srgbClr val="000000"/>
                </a:solidFill>
              </a:rPr>
              <a:t>6,3		7,3		8,9		9,9</a:t>
            </a:r>
            <a:br>
              <a:rPr lang="sv-SE" sz="1600" dirty="0">
                <a:solidFill>
                  <a:srgbClr val="000000"/>
                </a:solidFill>
              </a:rPr>
            </a:br>
            <a:r>
              <a:rPr lang="sv-SE" sz="1600" b="1" dirty="0">
                <a:solidFill>
                  <a:srgbClr val="000000"/>
                </a:solidFill>
              </a:rPr>
              <a:t>Vänersborg</a:t>
            </a:r>
            <a:r>
              <a:rPr lang="sv-SE" sz="1600" dirty="0">
                <a:solidFill>
                  <a:srgbClr val="000000"/>
                </a:solidFill>
              </a:rPr>
              <a:t>		7,9		8,5		8,2		10,6		10,0</a:t>
            </a:r>
            <a:br>
              <a:rPr lang="sv-SE" sz="1600" dirty="0">
                <a:solidFill>
                  <a:srgbClr val="000000"/>
                </a:solidFill>
              </a:rPr>
            </a:br>
            <a:r>
              <a:rPr lang="sv-SE" sz="1600" b="1" dirty="0">
                <a:solidFill>
                  <a:srgbClr val="000000"/>
                </a:solidFill>
              </a:rPr>
              <a:t>Åmål</a:t>
            </a:r>
            <a:r>
              <a:rPr lang="sv-SE" sz="1600" dirty="0">
                <a:solidFill>
                  <a:srgbClr val="000000"/>
                </a:solidFill>
              </a:rPr>
              <a:t>			7,4		7,0		7,3		9,2		8,6</a:t>
            </a:r>
            <a:br>
              <a:rPr lang="sv-SE" sz="1600" dirty="0">
                <a:solidFill>
                  <a:srgbClr val="000000"/>
                </a:solidFill>
              </a:rPr>
            </a:br>
            <a:r>
              <a:rPr lang="sv-SE" sz="1600" b="1" dirty="0">
                <a:solidFill>
                  <a:srgbClr val="000000"/>
                </a:solidFill>
              </a:rPr>
              <a:t>Bengtsfors		</a:t>
            </a:r>
            <a:r>
              <a:rPr lang="sv-SE" sz="1600" dirty="0">
                <a:solidFill>
                  <a:srgbClr val="000000"/>
                </a:solidFill>
              </a:rPr>
              <a:t>5,6</a:t>
            </a:r>
            <a:r>
              <a:rPr lang="sv-SE" sz="1600" b="1" dirty="0">
                <a:solidFill>
                  <a:srgbClr val="000000"/>
                </a:solidFill>
              </a:rPr>
              <a:t>		</a:t>
            </a:r>
            <a:r>
              <a:rPr lang="sv-SE" sz="1600" dirty="0">
                <a:solidFill>
                  <a:srgbClr val="000000"/>
                </a:solidFill>
              </a:rPr>
              <a:t>5,9		5,0		7,5		7,5</a:t>
            </a:r>
            <a:br>
              <a:rPr lang="sv-SE" sz="1600" dirty="0">
                <a:solidFill>
                  <a:srgbClr val="000000"/>
                </a:solidFill>
              </a:rPr>
            </a:br>
            <a:br>
              <a:rPr lang="sv-SE" sz="1600" dirty="0">
                <a:solidFill>
                  <a:srgbClr val="000000"/>
                </a:solidFill>
              </a:rPr>
            </a:br>
            <a:br>
              <a:rPr lang="sv-SE" sz="1600" dirty="0">
                <a:solidFill>
                  <a:srgbClr val="000000"/>
                </a:solidFill>
              </a:rPr>
            </a:br>
            <a:r>
              <a:rPr lang="sv-SE" sz="1600" b="1" dirty="0">
                <a:solidFill>
                  <a:srgbClr val="000000"/>
                </a:solidFill>
              </a:rPr>
              <a:t>								</a:t>
            </a:r>
            <a:br>
              <a:rPr lang="sv-SE" sz="1600" dirty="0">
                <a:solidFill>
                  <a:srgbClr val="000000"/>
                </a:solidFill>
              </a:rPr>
            </a:br>
            <a:br>
              <a:rPr lang="sv-SE" sz="2000" b="1" dirty="0">
                <a:solidFill>
                  <a:srgbClr val="000000"/>
                </a:solidFill>
              </a:rPr>
            </a:br>
            <a:br>
              <a:rPr lang="sv-SE" sz="1600" dirty="0">
                <a:solidFill>
                  <a:srgbClr val="000000"/>
                </a:solidFill>
              </a:rPr>
            </a:br>
            <a:endParaRPr lang="sv-SE" sz="1600" dirty="0">
              <a:solidFill>
                <a:srgbClr val="000000"/>
              </a:solidFill>
            </a:endParaRPr>
          </a:p>
          <a:p>
            <a:pPr marL="0" lvl="0" indent="0">
              <a:buNone/>
            </a:pPr>
            <a:endParaRPr lang="sv-SE" sz="1600" b="1" dirty="0">
              <a:solidFill>
                <a:srgbClr val="000000"/>
              </a:solidFill>
            </a:endParaRPr>
          </a:p>
          <a:p>
            <a:pPr marL="0" lvl="0" indent="0">
              <a:buNone/>
            </a:pPr>
            <a:endParaRPr lang="sv-SE" sz="1600" b="1" dirty="0">
              <a:solidFill>
                <a:srgbClr val="000000"/>
              </a:solidFill>
            </a:endParaRPr>
          </a:p>
          <a:p>
            <a:pPr marL="0" lvl="0" indent="0">
              <a:buNone/>
            </a:pPr>
            <a:endParaRPr lang="sv-SE" sz="1600" b="1" dirty="0">
              <a:solidFill>
                <a:srgbClr val="000000"/>
              </a:solidFill>
            </a:endParaRPr>
          </a:p>
          <a:p>
            <a:pPr marL="0" indent="0">
              <a:buNone/>
            </a:pPr>
            <a:br>
              <a:rPr lang="sv-SE" sz="1600" dirty="0">
                <a:solidFill>
                  <a:srgbClr val="000000"/>
                </a:solidFill>
              </a:rPr>
            </a:br>
            <a:endParaRPr lang="sv-SE" dirty="0"/>
          </a:p>
        </p:txBody>
      </p:sp>
    </p:spTree>
    <p:extLst>
      <p:ext uri="{BB962C8B-B14F-4D97-AF65-F5344CB8AC3E}">
        <p14:creationId xmlns:p14="http://schemas.microsoft.com/office/powerpoint/2010/main" val="35454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B064AD-1805-4FD4-B650-FD9C0F497C76}"/>
              </a:ext>
            </a:extLst>
          </p:cNvPr>
          <p:cNvSpPr>
            <a:spLocks noGrp="1"/>
          </p:cNvSpPr>
          <p:nvPr>
            <p:ph type="title"/>
          </p:nvPr>
        </p:nvSpPr>
        <p:spPr>
          <a:xfrm>
            <a:off x="488176" y="184727"/>
            <a:ext cx="5469280" cy="535709"/>
          </a:xfrm>
        </p:spPr>
        <p:txBody>
          <a:bodyPr/>
          <a:lstStyle/>
          <a:p>
            <a:r>
              <a:rPr lang="sv-SE" sz="2400" kern="0" dirty="0">
                <a:solidFill>
                  <a:srgbClr val="000000"/>
                </a:solidFill>
              </a:rPr>
              <a:t>Sjukfrånvaro kommuner runt våra sjukhus</a:t>
            </a:r>
            <a:endParaRPr lang="sv-SE" dirty="0"/>
          </a:p>
        </p:txBody>
      </p:sp>
      <p:sp>
        <p:nvSpPr>
          <p:cNvPr id="3" name="Platshållare för innehåll 2">
            <a:extLst>
              <a:ext uri="{FF2B5EF4-FFF2-40B4-BE49-F238E27FC236}">
                <a16:creationId xmlns:a16="http://schemas.microsoft.com/office/drawing/2014/main" id="{1D1B0121-B1E6-4307-94F5-1F9249850178}"/>
              </a:ext>
            </a:extLst>
          </p:cNvPr>
          <p:cNvSpPr>
            <a:spLocks noGrp="1"/>
          </p:cNvSpPr>
          <p:nvPr>
            <p:ph idx="1"/>
          </p:nvPr>
        </p:nvSpPr>
        <p:spPr>
          <a:xfrm>
            <a:off x="231819" y="643944"/>
            <a:ext cx="8680361" cy="4140491"/>
          </a:xfrm>
        </p:spPr>
        <p:txBody>
          <a:bodyPr/>
          <a:lstStyle/>
          <a:p>
            <a:pPr marL="0" indent="0">
              <a:buNone/>
            </a:pPr>
            <a:r>
              <a:rPr lang="sv-SE" sz="2000" b="1" dirty="0">
                <a:solidFill>
                  <a:srgbClr val="000000"/>
                </a:solidFill>
              </a:rPr>
              <a:t>			</a:t>
            </a:r>
            <a:r>
              <a:rPr lang="sv-SE" sz="1600" b="1" dirty="0">
                <a:solidFill>
                  <a:srgbClr val="000000"/>
                </a:solidFill>
              </a:rPr>
              <a:t>2017</a:t>
            </a:r>
            <a:r>
              <a:rPr lang="sv-SE" sz="2000" b="1" dirty="0">
                <a:solidFill>
                  <a:srgbClr val="000000"/>
                </a:solidFill>
              </a:rPr>
              <a:t>		</a:t>
            </a:r>
            <a:r>
              <a:rPr lang="sv-SE" sz="1600" b="1" dirty="0">
                <a:solidFill>
                  <a:srgbClr val="000000"/>
                </a:solidFill>
              </a:rPr>
              <a:t>2018</a:t>
            </a:r>
            <a:r>
              <a:rPr lang="sv-SE" sz="2000" b="1" dirty="0">
                <a:solidFill>
                  <a:srgbClr val="000000"/>
                </a:solidFill>
              </a:rPr>
              <a:t>		</a:t>
            </a:r>
            <a:r>
              <a:rPr lang="sv-SE" sz="1600" b="1" dirty="0">
                <a:solidFill>
                  <a:srgbClr val="000000"/>
                </a:solidFill>
              </a:rPr>
              <a:t>2019		2020		2021</a:t>
            </a:r>
            <a:br>
              <a:rPr lang="sv-SE" sz="1600" b="1" dirty="0">
                <a:solidFill>
                  <a:srgbClr val="000000"/>
                </a:solidFill>
              </a:rPr>
            </a:br>
            <a:r>
              <a:rPr lang="sv-SE" sz="2000" b="1" dirty="0">
                <a:solidFill>
                  <a:srgbClr val="000000"/>
                </a:solidFill>
              </a:rPr>
              <a:t>Sjukhusen i väster	</a:t>
            </a:r>
            <a:r>
              <a:rPr lang="sv-SE" sz="2000" dirty="0"/>
              <a:t>7,1</a:t>
            </a:r>
            <a:r>
              <a:rPr lang="sv-SE" sz="2000" b="1" dirty="0"/>
              <a:t>		</a:t>
            </a:r>
            <a:r>
              <a:rPr lang="sv-SE" sz="2000" dirty="0"/>
              <a:t>7,6</a:t>
            </a:r>
            <a:r>
              <a:rPr lang="sv-SE" sz="2000" b="1" dirty="0"/>
              <a:t>		</a:t>
            </a:r>
            <a:r>
              <a:rPr lang="sv-SE" sz="2000" dirty="0"/>
              <a:t>6,8		8,5		7,5</a:t>
            </a:r>
            <a:endParaRPr lang="sv-SE" sz="2000" b="1" dirty="0">
              <a:solidFill>
                <a:srgbClr val="000000"/>
              </a:solidFill>
            </a:endParaRPr>
          </a:p>
          <a:p>
            <a:pPr marL="0" indent="0">
              <a:buNone/>
            </a:pPr>
            <a:r>
              <a:rPr lang="sv-SE" sz="1600" b="1" dirty="0">
                <a:solidFill>
                  <a:srgbClr val="000000"/>
                </a:solidFill>
              </a:rPr>
              <a:t>Alingsås		</a:t>
            </a:r>
            <a:r>
              <a:rPr lang="sv-SE" sz="1600" dirty="0">
                <a:solidFill>
                  <a:srgbClr val="000000"/>
                </a:solidFill>
              </a:rPr>
              <a:t>7,3		7,4		7,0		9,0		8,2</a:t>
            </a:r>
            <a:br>
              <a:rPr lang="sv-SE" sz="1600" dirty="0">
                <a:solidFill>
                  <a:srgbClr val="000000"/>
                </a:solidFill>
              </a:rPr>
            </a:br>
            <a:r>
              <a:rPr lang="sv-SE" sz="1600" b="1" dirty="0">
                <a:solidFill>
                  <a:srgbClr val="000000"/>
                </a:solidFill>
              </a:rPr>
              <a:t>Lerum</a:t>
            </a:r>
            <a:r>
              <a:rPr lang="sv-SE" sz="1600" dirty="0">
                <a:solidFill>
                  <a:srgbClr val="000000"/>
                </a:solidFill>
              </a:rPr>
              <a:t>			9,3		9,2		8,4		9,7		8,5</a:t>
            </a:r>
            <a:br>
              <a:rPr lang="sv-SE" sz="1600" b="1" dirty="0">
                <a:solidFill>
                  <a:srgbClr val="000000"/>
                </a:solidFill>
              </a:rPr>
            </a:br>
            <a:r>
              <a:rPr lang="sv-SE" sz="1600" b="1" dirty="0">
                <a:solidFill>
                  <a:srgbClr val="000000"/>
                </a:solidFill>
              </a:rPr>
              <a:t>Kungälv</a:t>
            </a:r>
            <a:r>
              <a:rPr lang="sv-SE" sz="1600" dirty="0">
                <a:solidFill>
                  <a:srgbClr val="000000"/>
                </a:solidFill>
              </a:rPr>
              <a:t>							8,2		10.0		uppg. saknas </a:t>
            </a:r>
            <a:br>
              <a:rPr lang="sv-SE" sz="1600" dirty="0">
                <a:solidFill>
                  <a:srgbClr val="000000"/>
                </a:solidFill>
              </a:rPr>
            </a:br>
            <a:r>
              <a:rPr lang="sv-SE" sz="1600" b="1" dirty="0">
                <a:solidFill>
                  <a:srgbClr val="000000"/>
                </a:solidFill>
              </a:rPr>
              <a:t>Stenungssund</a:t>
            </a:r>
            <a:r>
              <a:rPr lang="sv-SE" sz="1600" dirty="0">
                <a:solidFill>
                  <a:srgbClr val="000000"/>
                </a:solidFill>
              </a:rPr>
              <a:t>						6,6		8,1		7,6</a:t>
            </a:r>
            <a:br>
              <a:rPr lang="sv-SE" sz="1600" dirty="0">
                <a:solidFill>
                  <a:srgbClr val="000000"/>
                </a:solidFill>
              </a:rPr>
            </a:br>
            <a:r>
              <a:rPr lang="sv-SE" sz="1600" b="1" dirty="0">
                <a:solidFill>
                  <a:srgbClr val="000000"/>
                </a:solidFill>
              </a:rPr>
              <a:t>Ale	</a:t>
            </a:r>
            <a:r>
              <a:rPr lang="sv-SE" sz="1600" dirty="0">
                <a:solidFill>
                  <a:srgbClr val="000000"/>
                </a:solidFill>
              </a:rPr>
              <a:t>						7,8		9,0		9,1</a:t>
            </a:r>
            <a:br>
              <a:rPr lang="sv-SE" sz="1600" dirty="0">
                <a:solidFill>
                  <a:srgbClr val="000000"/>
                </a:solidFill>
              </a:rPr>
            </a:br>
            <a:r>
              <a:rPr lang="sv-SE" sz="1600" b="1" dirty="0">
                <a:solidFill>
                  <a:srgbClr val="000000"/>
                </a:solidFill>
              </a:rPr>
              <a:t>Tjörn</a:t>
            </a:r>
            <a:r>
              <a:rPr lang="sv-SE" sz="1600" dirty="0">
                <a:solidFill>
                  <a:srgbClr val="000000"/>
                </a:solidFill>
              </a:rPr>
              <a:t>							7,1</a:t>
            </a:r>
            <a:r>
              <a:rPr lang="sv-SE" sz="1600" b="1" dirty="0">
                <a:solidFill>
                  <a:srgbClr val="000000"/>
                </a:solidFill>
              </a:rPr>
              <a:t>		</a:t>
            </a:r>
            <a:r>
              <a:rPr lang="sv-SE" sz="1600" dirty="0">
                <a:solidFill>
                  <a:srgbClr val="000000"/>
                </a:solidFill>
              </a:rPr>
              <a:t>8,9</a:t>
            </a:r>
            <a:r>
              <a:rPr lang="sv-SE" sz="1600" b="1" dirty="0">
                <a:solidFill>
                  <a:srgbClr val="000000"/>
                </a:solidFill>
              </a:rPr>
              <a:t>		</a:t>
            </a:r>
            <a:r>
              <a:rPr lang="sv-SE" sz="1600" dirty="0">
                <a:solidFill>
                  <a:srgbClr val="000000"/>
                </a:solidFill>
              </a:rPr>
              <a:t>8,2</a:t>
            </a:r>
            <a:br>
              <a:rPr lang="sv-SE" sz="1600" dirty="0">
                <a:solidFill>
                  <a:srgbClr val="000000"/>
                </a:solidFill>
              </a:rPr>
            </a:br>
            <a:r>
              <a:rPr lang="sv-SE" sz="1600" b="1" dirty="0">
                <a:solidFill>
                  <a:srgbClr val="000000"/>
                </a:solidFill>
              </a:rPr>
              <a:t>Vårgårda</a:t>
            </a:r>
            <a:r>
              <a:rPr lang="sv-SE" sz="1600" dirty="0">
                <a:solidFill>
                  <a:srgbClr val="000000"/>
                </a:solidFill>
              </a:rPr>
              <a:t>						6,3		uppg. saknas	6,8</a:t>
            </a:r>
            <a:br>
              <a:rPr lang="sv-SE" sz="1600" dirty="0">
                <a:solidFill>
                  <a:srgbClr val="000000"/>
                </a:solidFill>
              </a:rPr>
            </a:br>
            <a:r>
              <a:rPr lang="sv-SE" sz="1600" b="1" dirty="0">
                <a:solidFill>
                  <a:srgbClr val="000000"/>
                </a:solidFill>
              </a:rPr>
              <a:t>Herrljunga</a:t>
            </a:r>
            <a:r>
              <a:rPr lang="sv-SE" sz="1600" dirty="0">
                <a:solidFill>
                  <a:srgbClr val="000000"/>
                </a:solidFill>
              </a:rPr>
              <a:t>						5,9		uppg. saknas	7,5</a:t>
            </a:r>
            <a:br>
              <a:rPr lang="sv-SE" sz="1600" dirty="0">
                <a:solidFill>
                  <a:srgbClr val="000000"/>
                </a:solidFill>
              </a:rPr>
            </a:br>
            <a:br>
              <a:rPr lang="sv-SE" sz="1600" dirty="0">
                <a:solidFill>
                  <a:srgbClr val="000000"/>
                </a:solidFill>
              </a:rPr>
            </a:br>
            <a:br>
              <a:rPr lang="sv-SE" sz="1600" dirty="0">
                <a:solidFill>
                  <a:srgbClr val="000000"/>
                </a:solidFill>
              </a:rPr>
            </a:br>
            <a:br>
              <a:rPr lang="sv-SE" sz="1600" dirty="0">
                <a:solidFill>
                  <a:srgbClr val="000000"/>
                </a:solidFill>
              </a:rPr>
            </a:br>
            <a:r>
              <a:rPr lang="sv-SE" sz="1600" b="1" dirty="0">
                <a:solidFill>
                  <a:srgbClr val="000000"/>
                </a:solidFill>
              </a:rPr>
              <a:t>								</a:t>
            </a:r>
            <a:br>
              <a:rPr lang="sv-SE" sz="1600" dirty="0">
                <a:solidFill>
                  <a:srgbClr val="000000"/>
                </a:solidFill>
              </a:rPr>
            </a:br>
            <a:br>
              <a:rPr lang="sv-SE" sz="2000" b="1" dirty="0">
                <a:solidFill>
                  <a:srgbClr val="000000"/>
                </a:solidFill>
              </a:rPr>
            </a:br>
            <a:br>
              <a:rPr lang="sv-SE" sz="1600" dirty="0">
                <a:solidFill>
                  <a:srgbClr val="000000"/>
                </a:solidFill>
              </a:rPr>
            </a:br>
            <a:endParaRPr lang="sv-SE" sz="1600" dirty="0">
              <a:solidFill>
                <a:srgbClr val="000000"/>
              </a:solidFill>
            </a:endParaRPr>
          </a:p>
          <a:p>
            <a:pPr marL="0" lvl="0" indent="0">
              <a:buNone/>
            </a:pPr>
            <a:endParaRPr lang="sv-SE" sz="1600" b="1" dirty="0">
              <a:solidFill>
                <a:srgbClr val="000000"/>
              </a:solidFill>
            </a:endParaRPr>
          </a:p>
          <a:p>
            <a:pPr marL="0" lvl="0" indent="0">
              <a:buNone/>
            </a:pPr>
            <a:endParaRPr lang="sv-SE" sz="1600" b="1" dirty="0">
              <a:solidFill>
                <a:srgbClr val="000000"/>
              </a:solidFill>
            </a:endParaRPr>
          </a:p>
          <a:p>
            <a:pPr marL="0" lvl="0" indent="0">
              <a:buNone/>
            </a:pPr>
            <a:endParaRPr lang="sv-SE" sz="1600" b="1" dirty="0">
              <a:solidFill>
                <a:srgbClr val="000000"/>
              </a:solidFill>
            </a:endParaRPr>
          </a:p>
          <a:p>
            <a:pPr marL="0" indent="0">
              <a:buNone/>
            </a:pPr>
            <a:br>
              <a:rPr lang="sv-SE" sz="1600" dirty="0">
                <a:solidFill>
                  <a:srgbClr val="000000"/>
                </a:solidFill>
              </a:rPr>
            </a:br>
            <a:endParaRPr lang="sv-SE" dirty="0"/>
          </a:p>
        </p:txBody>
      </p:sp>
    </p:spTree>
    <p:extLst>
      <p:ext uri="{BB962C8B-B14F-4D97-AF65-F5344CB8AC3E}">
        <p14:creationId xmlns:p14="http://schemas.microsoft.com/office/powerpoint/2010/main" val="30110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67693C-E965-4119-9853-B0B4B11D3A9A}"/>
              </a:ext>
            </a:extLst>
          </p:cNvPr>
          <p:cNvSpPr>
            <a:spLocks noGrp="1"/>
          </p:cNvSpPr>
          <p:nvPr>
            <p:ph type="title"/>
          </p:nvPr>
        </p:nvSpPr>
        <p:spPr>
          <a:xfrm>
            <a:off x="532800" y="314036"/>
            <a:ext cx="8078400" cy="471055"/>
          </a:xfrm>
        </p:spPr>
        <p:txBody>
          <a:bodyPr>
            <a:normAutofit/>
          </a:bodyPr>
          <a:lstStyle/>
          <a:p>
            <a:r>
              <a:rPr lang="sv-SE" dirty="0"/>
              <a:t>Sjukfrånvaro kommuner i de största länen</a:t>
            </a:r>
          </a:p>
        </p:txBody>
      </p:sp>
      <p:sp>
        <p:nvSpPr>
          <p:cNvPr id="3" name="Platshållare för innehåll 2">
            <a:extLst>
              <a:ext uri="{FF2B5EF4-FFF2-40B4-BE49-F238E27FC236}">
                <a16:creationId xmlns:a16="http://schemas.microsoft.com/office/drawing/2014/main" id="{374B9AB3-1213-41E3-AAF6-8AAC8FBC577D}"/>
              </a:ext>
            </a:extLst>
          </p:cNvPr>
          <p:cNvSpPr>
            <a:spLocks noGrp="1"/>
          </p:cNvSpPr>
          <p:nvPr>
            <p:ph idx="1"/>
          </p:nvPr>
        </p:nvSpPr>
        <p:spPr>
          <a:xfrm>
            <a:off x="228600" y="1440180"/>
            <a:ext cx="8641080" cy="3059820"/>
          </a:xfrm>
        </p:spPr>
        <p:txBody>
          <a:bodyPr/>
          <a:lstStyle/>
          <a:p>
            <a:pPr marL="0" lvl="0" indent="0">
              <a:buNone/>
            </a:pPr>
            <a:r>
              <a:rPr lang="sv-SE" sz="1600" b="1" dirty="0">
                <a:solidFill>
                  <a:srgbClr val="000000"/>
                </a:solidFill>
              </a:rPr>
              <a:t>			</a:t>
            </a:r>
            <a:r>
              <a:rPr lang="sv-SE" sz="2000" b="1" dirty="0">
                <a:solidFill>
                  <a:srgbClr val="000000"/>
                </a:solidFill>
              </a:rPr>
              <a:t>2017		2018		2019		2020		2021</a:t>
            </a:r>
          </a:p>
          <a:p>
            <a:pPr marL="0" lvl="0" indent="0">
              <a:buNone/>
            </a:pPr>
            <a:r>
              <a:rPr lang="sv-SE" sz="2000" b="1" dirty="0">
                <a:solidFill>
                  <a:srgbClr val="000000"/>
                </a:solidFill>
              </a:rPr>
              <a:t>VG län:		</a:t>
            </a:r>
            <a:r>
              <a:rPr lang="sv-SE" sz="2000" dirty="0">
                <a:solidFill>
                  <a:srgbClr val="000000"/>
                </a:solidFill>
              </a:rPr>
              <a:t>7,7 		7,6		7,4		9,1		8,3</a:t>
            </a:r>
            <a:endParaRPr lang="sv-SE" sz="2000" b="1" dirty="0">
              <a:solidFill>
                <a:srgbClr val="000000"/>
              </a:solidFill>
            </a:endParaRPr>
          </a:p>
          <a:p>
            <a:pPr marL="0" lvl="0" indent="0">
              <a:buNone/>
            </a:pPr>
            <a:r>
              <a:rPr lang="sv-SE" sz="2000" b="1" dirty="0">
                <a:solidFill>
                  <a:srgbClr val="000000"/>
                </a:solidFill>
              </a:rPr>
              <a:t>Stockholms län			</a:t>
            </a:r>
            <a:r>
              <a:rPr lang="sv-SE" sz="2000" dirty="0">
                <a:solidFill>
                  <a:srgbClr val="000000"/>
                </a:solidFill>
              </a:rPr>
              <a:t>6,8		6,6		8,6		7,5	</a:t>
            </a:r>
            <a:br>
              <a:rPr lang="sv-SE" sz="2000" dirty="0">
                <a:solidFill>
                  <a:srgbClr val="000000"/>
                </a:solidFill>
              </a:rPr>
            </a:br>
            <a:r>
              <a:rPr lang="sv-SE" sz="2000" b="1" dirty="0">
                <a:solidFill>
                  <a:srgbClr val="000000"/>
                </a:solidFill>
              </a:rPr>
              <a:t>Skåne län				</a:t>
            </a:r>
            <a:r>
              <a:rPr lang="sv-SE" sz="2000" dirty="0">
                <a:solidFill>
                  <a:srgbClr val="000000"/>
                </a:solidFill>
              </a:rPr>
              <a:t>6,5		6,4		7,9		7,3</a:t>
            </a:r>
            <a:br>
              <a:rPr lang="sv-SE" sz="2000" dirty="0">
                <a:solidFill>
                  <a:srgbClr val="000000"/>
                </a:solidFill>
              </a:rPr>
            </a:br>
            <a:r>
              <a:rPr lang="sv-SE" sz="2000" b="1" dirty="0">
                <a:solidFill>
                  <a:srgbClr val="000000"/>
                </a:solidFill>
              </a:rPr>
              <a:t>Medel kommuner</a:t>
            </a:r>
            <a:r>
              <a:rPr lang="sv-SE" sz="2000" dirty="0">
                <a:solidFill>
                  <a:srgbClr val="000000"/>
                </a:solidFill>
              </a:rPr>
              <a:t>	6,8		6,7		6,7		8,3		7,7</a:t>
            </a:r>
            <a:br>
              <a:rPr lang="sv-SE" sz="2000" dirty="0">
                <a:solidFill>
                  <a:srgbClr val="000000"/>
                </a:solidFill>
              </a:rPr>
            </a:br>
            <a:r>
              <a:rPr lang="sv-SE" sz="2000" dirty="0">
                <a:solidFill>
                  <a:srgbClr val="000000"/>
                </a:solidFill>
              </a:rPr>
              <a:t>(riket)</a:t>
            </a:r>
          </a:p>
          <a:p>
            <a:pPr marL="0" indent="0">
              <a:buNone/>
            </a:pPr>
            <a:endParaRPr lang="sv-SE" dirty="0"/>
          </a:p>
        </p:txBody>
      </p:sp>
    </p:spTree>
    <p:extLst>
      <p:ext uri="{BB962C8B-B14F-4D97-AF65-F5344CB8AC3E}">
        <p14:creationId xmlns:p14="http://schemas.microsoft.com/office/powerpoint/2010/main" val="67506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291402"/>
            <a:ext cx="8078400" cy="442128"/>
          </a:xfrm>
        </p:spPr>
        <p:txBody>
          <a:bodyPr>
            <a:normAutofit/>
          </a:bodyPr>
          <a:lstStyle/>
          <a:p>
            <a:r>
              <a:rPr lang="sv-SE" sz="2400" kern="0" dirty="0"/>
              <a:t>Kommentar från SKR om sjukfrånvaron</a:t>
            </a:r>
          </a:p>
        </p:txBody>
      </p:sp>
      <p:sp>
        <p:nvSpPr>
          <p:cNvPr id="3" name="Platshållare för innehåll 2"/>
          <p:cNvSpPr>
            <a:spLocks noGrp="1"/>
          </p:cNvSpPr>
          <p:nvPr>
            <p:ph idx="1"/>
          </p:nvPr>
        </p:nvSpPr>
        <p:spPr>
          <a:xfrm>
            <a:off x="381000" y="897308"/>
            <a:ext cx="8230200" cy="3954789"/>
          </a:xfrm>
        </p:spPr>
        <p:txBody>
          <a:bodyPr/>
          <a:lstStyle/>
          <a:p>
            <a:r>
              <a:rPr lang="sv-SE" sz="2400" dirty="0"/>
              <a:t>Sjukfrånvaron i kommuner och regioner minskar. Sjukfrånvaron i kommunerna minskade från 8,3 till 8,3 procent och i regionerna från </a:t>
            </a:r>
            <a:r>
              <a:rPr lang="sv-SE" dirty="0"/>
              <a:t>7,1</a:t>
            </a:r>
            <a:r>
              <a:rPr lang="sv-SE" sz="2400" dirty="0"/>
              <a:t> till </a:t>
            </a:r>
            <a:r>
              <a:rPr lang="sv-SE" dirty="0"/>
              <a:t>6,4</a:t>
            </a:r>
            <a:r>
              <a:rPr lang="sv-SE" sz="2400" dirty="0"/>
              <a:t> procent mellan 2020 och 2021</a:t>
            </a:r>
          </a:p>
          <a:p>
            <a:r>
              <a:rPr lang="sv-SE" sz="2400" dirty="0"/>
              <a:t>Långtidssjukfrånvaro har ökat något sedan förra året men, ligger lägre nu än åren innan pandemin</a:t>
            </a:r>
          </a:p>
          <a:p>
            <a:r>
              <a:rPr lang="sv-SE" sz="2400" dirty="0"/>
              <a:t>Sjukskrivningar går ner, trots att vi haft ytterligare ett år av coronapandemi. Kunskapen om viruset är högre nu och kommuner och regioner har vidtagit olika åtgärder för att stärka arbetsmiljön och minska sjukfrånvaron.</a:t>
            </a:r>
          </a:p>
          <a:p>
            <a:pPr marL="0" indent="0">
              <a:buNone/>
            </a:pPr>
            <a:endParaRPr lang="sv-SE" dirty="0"/>
          </a:p>
        </p:txBody>
      </p:sp>
    </p:spTree>
    <p:extLst>
      <p:ext uri="{BB962C8B-B14F-4D97-AF65-F5344CB8AC3E}">
        <p14:creationId xmlns:p14="http://schemas.microsoft.com/office/powerpoint/2010/main" val="306817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AB76C8-E9E8-4DE0-86FE-C54EA1BF024B}"/>
              </a:ext>
            </a:extLst>
          </p:cNvPr>
          <p:cNvSpPr>
            <a:spLocks noGrp="1"/>
          </p:cNvSpPr>
          <p:nvPr>
            <p:ph type="title"/>
          </p:nvPr>
        </p:nvSpPr>
        <p:spPr>
          <a:xfrm>
            <a:off x="532800" y="225505"/>
            <a:ext cx="8078400" cy="495856"/>
          </a:xfrm>
        </p:spPr>
        <p:txBody>
          <a:bodyPr/>
          <a:lstStyle/>
          <a:p>
            <a:r>
              <a:rPr lang="sv-SE" sz="2400" kern="0" dirty="0">
                <a:solidFill>
                  <a:srgbClr val="000000"/>
                </a:solidFill>
              </a:rPr>
              <a:t>Kommentar från SKR om sjukfrånvaron</a:t>
            </a:r>
            <a:endParaRPr lang="sv-SE" dirty="0"/>
          </a:p>
        </p:txBody>
      </p:sp>
      <p:sp>
        <p:nvSpPr>
          <p:cNvPr id="3" name="Platshållare för innehåll 2">
            <a:extLst>
              <a:ext uri="{FF2B5EF4-FFF2-40B4-BE49-F238E27FC236}">
                <a16:creationId xmlns:a16="http://schemas.microsoft.com/office/drawing/2014/main" id="{DA897C90-F08E-4FF7-ABD2-56F4E43EF993}"/>
              </a:ext>
            </a:extLst>
          </p:cNvPr>
          <p:cNvSpPr>
            <a:spLocks noGrp="1"/>
          </p:cNvSpPr>
          <p:nvPr>
            <p:ph idx="1"/>
          </p:nvPr>
        </p:nvSpPr>
        <p:spPr>
          <a:xfrm>
            <a:off x="532800" y="822960"/>
            <a:ext cx="8078400" cy="3870960"/>
          </a:xfrm>
        </p:spPr>
        <p:txBody>
          <a:bodyPr/>
          <a:lstStyle/>
          <a:p>
            <a:r>
              <a:rPr lang="sv-SE" sz="2400" dirty="0"/>
              <a:t>På hela arbetsmarknaden är kvinnors sjukfrånvaro högre än mäns, vilket beror på ojämställdhet på arbetsmarknaden och samhället i stort. </a:t>
            </a:r>
          </a:p>
          <a:p>
            <a:r>
              <a:rPr lang="sv-SE" sz="2400" dirty="0"/>
              <a:t>I kommuner och regioner blir skillnaden ännu mer tydlig och problematisk då fyra av fem anställda är kvinnor.</a:t>
            </a:r>
          </a:p>
          <a:p>
            <a:r>
              <a:rPr lang="sv-SE" sz="2400" dirty="0"/>
              <a:t>Arbetsgivare i kommuner och regioner har en hög medvetenhet och kunskapen om jämställdhetsfrågor ökar, ett jämställt arbetsliv bygger på att samhällsviktiga aktörer tillsammans tar ansvar. Kvinnor och män ska ha samma förutsättningar att kombinera föräldraskap och arbetsliv</a:t>
            </a:r>
          </a:p>
          <a:p>
            <a:endParaRPr lang="sv-SE" sz="2400" dirty="0"/>
          </a:p>
        </p:txBody>
      </p:sp>
    </p:spTree>
    <p:extLst>
      <p:ext uri="{BB962C8B-B14F-4D97-AF65-F5344CB8AC3E}">
        <p14:creationId xmlns:p14="http://schemas.microsoft.com/office/powerpoint/2010/main" val="4001879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E0F02-8739-430C-AE28-DE35CAC606F9}"/>
              </a:ext>
            </a:extLst>
          </p:cNvPr>
          <p:cNvSpPr>
            <a:spLocks noGrp="1"/>
          </p:cNvSpPr>
          <p:nvPr>
            <p:ph type="title"/>
          </p:nvPr>
        </p:nvSpPr>
        <p:spPr>
          <a:xfrm>
            <a:off x="532800" y="315532"/>
            <a:ext cx="8078400" cy="669702"/>
          </a:xfrm>
        </p:spPr>
        <p:txBody>
          <a:bodyPr>
            <a:normAutofit/>
          </a:bodyPr>
          <a:lstStyle/>
          <a:p>
            <a:r>
              <a:rPr lang="sv-SE" sz="2400" kern="0" dirty="0"/>
              <a:t>Resonemang om sjukfrånvaro i VGR</a:t>
            </a:r>
          </a:p>
        </p:txBody>
      </p:sp>
      <p:sp>
        <p:nvSpPr>
          <p:cNvPr id="3" name="Platshållare för innehåll 2">
            <a:extLst>
              <a:ext uri="{FF2B5EF4-FFF2-40B4-BE49-F238E27FC236}">
                <a16:creationId xmlns:a16="http://schemas.microsoft.com/office/drawing/2014/main" id="{94AFF886-C6F3-4F01-B9E2-3D413B7D8B1F}"/>
              </a:ext>
            </a:extLst>
          </p:cNvPr>
          <p:cNvSpPr>
            <a:spLocks noGrp="1"/>
          </p:cNvSpPr>
          <p:nvPr>
            <p:ph idx="1"/>
          </p:nvPr>
        </p:nvSpPr>
        <p:spPr>
          <a:xfrm>
            <a:off x="532800" y="985234"/>
            <a:ext cx="8078400" cy="3966145"/>
          </a:xfrm>
        </p:spPr>
        <p:txBody>
          <a:bodyPr/>
          <a:lstStyle/>
          <a:p>
            <a:r>
              <a:rPr lang="sv-SE" dirty="0"/>
              <a:t>VGR ligger högt i sjukfrånvaro i jämförelse med andra regioner</a:t>
            </a:r>
          </a:p>
          <a:p>
            <a:r>
              <a:rPr lang="sv-SE" dirty="0"/>
              <a:t>Territoriet Västra Götalandsregionen ligger också högt och </a:t>
            </a:r>
            <a:r>
              <a:rPr lang="sv-SE" dirty="0" err="1"/>
              <a:t>VGR:s</a:t>
            </a:r>
            <a:r>
              <a:rPr lang="sv-SE" dirty="0"/>
              <a:t> sjukfrånvaro återspeglar sig i territoriets sjukfrånvaro</a:t>
            </a:r>
          </a:p>
          <a:p>
            <a:r>
              <a:rPr lang="sv-SE" dirty="0"/>
              <a:t>Enligt Försäkringskassan är sjukfrånvaro mångfasetterat, det finns inga vetenskapliga eller enkla svar</a:t>
            </a:r>
          </a:p>
          <a:p>
            <a:r>
              <a:rPr lang="sv-SE" dirty="0"/>
              <a:t>Det är olika hur man tänker om sjukskrivningar - attityder, regionala skillnader mellan sjukskrivningsmönster mm.</a:t>
            </a:r>
          </a:p>
          <a:p>
            <a:r>
              <a:rPr lang="sv-SE" dirty="0"/>
              <a:t>Omfattningen av den psykiska ohälsan har ökat i hela Sverige. I Västergötlands län har den historiskt varit hög under lång tid, men accelererat ytterligare under senare tid, vilket kan vara en orsak till högre sjukfrånvaron i VGR</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06882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D41903-8A4F-4260-AED2-87F25A871F3F}"/>
              </a:ext>
            </a:extLst>
          </p:cNvPr>
          <p:cNvSpPr>
            <a:spLocks noGrp="1"/>
          </p:cNvSpPr>
          <p:nvPr>
            <p:ph type="title"/>
          </p:nvPr>
        </p:nvSpPr>
        <p:spPr>
          <a:xfrm>
            <a:off x="532800" y="152401"/>
            <a:ext cx="8078400" cy="772159"/>
          </a:xfrm>
        </p:spPr>
        <p:txBody>
          <a:bodyPr/>
          <a:lstStyle/>
          <a:p>
            <a:r>
              <a:rPr lang="sv-SE" sz="2400" kern="0" dirty="0"/>
              <a:t>Forskning</a:t>
            </a:r>
          </a:p>
        </p:txBody>
      </p:sp>
      <p:sp>
        <p:nvSpPr>
          <p:cNvPr id="3" name="Platshållare för innehåll 2">
            <a:extLst>
              <a:ext uri="{FF2B5EF4-FFF2-40B4-BE49-F238E27FC236}">
                <a16:creationId xmlns:a16="http://schemas.microsoft.com/office/drawing/2014/main" id="{9A2A0CDB-6479-49F2-B910-46713BA8506B}"/>
              </a:ext>
            </a:extLst>
          </p:cNvPr>
          <p:cNvSpPr>
            <a:spLocks noGrp="1"/>
          </p:cNvSpPr>
          <p:nvPr>
            <p:ph idx="1"/>
          </p:nvPr>
        </p:nvSpPr>
        <p:spPr>
          <a:xfrm>
            <a:off x="532800" y="1076961"/>
            <a:ext cx="8078400" cy="3423040"/>
          </a:xfrm>
        </p:spPr>
        <p:txBody>
          <a:bodyPr/>
          <a:lstStyle/>
          <a:p>
            <a:r>
              <a:rPr lang="sv-SE" sz="1800" dirty="0"/>
              <a:t>Institutet för stressmedicin: Organisatoriska problem löses inte med hjälp av individåtgärder</a:t>
            </a:r>
          </a:p>
          <a:p>
            <a:r>
              <a:rPr lang="sv-SE" sz="1800" dirty="0"/>
              <a:t>Många arbetsmiljöproblem är organisatoriska. Trots detta föreslås ofta åtgärder på individnivå. Det visar en analys av åtgärder som gjorts för att förbättra arbetsmiljön och sänka sjukfrånvaron i Västra Götalandsregionen</a:t>
            </a:r>
          </a:p>
          <a:p>
            <a:pPr marL="0" indent="0">
              <a:buNone/>
            </a:pPr>
            <a:r>
              <a:rPr lang="sv-SE" u="sng" dirty="0">
                <a:hlinkClick r:id="rId3"/>
              </a:rPr>
              <a:t>https://www.vgregion.se/ov/ism/isms-forskning/Nyheter_ISM_forskning/organisatoriska-problem-loses-inte-med-hjalp-av-individatgarder/</a:t>
            </a:r>
            <a:endParaRPr lang="sv-SE" u="sng" dirty="0"/>
          </a:p>
          <a:p>
            <a:pPr marL="0" indent="0">
              <a:buNone/>
            </a:pPr>
            <a:endParaRPr lang="sv-SE" b="1" dirty="0"/>
          </a:p>
          <a:p>
            <a:pPr marL="0" indent="0">
              <a:buNone/>
            </a:pPr>
            <a:endParaRPr lang="sv-SE" dirty="0"/>
          </a:p>
        </p:txBody>
      </p:sp>
    </p:spTree>
    <p:extLst>
      <p:ext uri="{BB962C8B-B14F-4D97-AF65-F5344CB8AC3E}">
        <p14:creationId xmlns:p14="http://schemas.microsoft.com/office/powerpoint/2010/main" val="302874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E4A85-92A9-4B68-99EF-BF803EEBD4B7}"/>
              </a:ext>
            </a:extLst>
          </p:cNvPr>
          <p:cNvSpPr>
            <a:spLocks noGrp="1"/>
          </p:cNvSpPr>
          <p:nvPr>
            <p:ph type="title"/>
          </p:nvPr>
        </p:nvSpPr>
        <p:spPr>
          <a:xfrm>
            <a:off x="488175" y="225504"/>
            <a:ext cx="8123025" cy="605769"/>
          </a:xfrm>
        </p:spPr>
        <p:txBody>
          <a:bodyPr/>
          <a:lstStyle/>
          <a:p>
            <a:r>
              <a:rPr lang="sv-SE" sz="2400" kern="0" dirty="0"/>
              <a:t>Sjukfrånvaron i VGR</a:t>
            </a:r>
            <a:endParaRPr lang="sv-SE" dirty="0"/>
          </a:p>
        </p:txBody>
      </p:sp>
      <p:sp>
        <p:nvSpPr>
          <p:cNvPr id="3" name="Platshållare för innehåll 2">
            <a:extLst>
              <a:ext uri="{FF2B5EF4-FFF2-40B4-BE49-F238E27FC236}">
                <a16:creationId xmlns:a16="http://schemas.microsoft.com/office/drawing/2014/main" id="{7F22B227-9529-455E-9119-B125A55CF702}"/>
              </a:ext>
            </a:extLst>
          </p:cNvPr>
          <p:cNvSpPr>
            <a:spLocks noGrp="1"/>
          </p:cNvSpPr>
          <p:nvPr>
            <p:ph idx="1"/>
          </p:nvPr>
        </p:nvSpPr>
        <p:spPr>
          <a:xfrm>
            <a:off x="393156" y="831273"/>
            <a:ext cx="8078400" cy="3913973"/>
          </a:xfrm>
        </p:spPr>
        <p:txBody>
          <a:bodyPr/>
          <a:lstStyle/>
          <a:p>
            <a:r>
              <a:rPr lang="sv-SE" dirty="0"/>
              <a:t>Sjukfrånvaron i procent av andelen sjukfrånvarotimmar av ordinarie arbetstid</a:t>
            </a:r>
          </a:p>
          <a:p>
            <a:pPr marL="0" indent="0">
              <a:buNone/>
            </a:pPr>
            <a:endParaRPr lang="sv-SE" dirty="0"/>
          </a:p>
          <a:p>
            <a:pPr marL="0" indent="0">
              <a:buNone/>
            </a:pPr>
            <a:r>
              <a:rPr lang="sv-SE" b="1" dirty="0"/>
              <a:t>		2017		2018		2019		2020		2021</a:t>
            </a:r>
          </a:p>
          <a:p>
            <a:pPr marL="0" indent="0">
              <a:buNone/>
            </a:pPr>
            <a:r>
              <a:rPr lang="sv-SE" dirty="0"/>
              <a:t>		6,6		6,5		6,2		7,7		7,1	</a:t>
            </a:r>
          </a:p>
          <a:p>
            <a:r>
              <a:rPr lang="sv-SE" dirty="0">
                <a:solidFill>
                  <a:srgbClr val="000000"/>
                </a:solidFill>
              </a:rPr>
              <a:t>Den alltjämt höga sjukfrånvaron är kopplad till pandemin</a:t>
            </a:r>
          </a:p>
          <a:p>
            <a:r>
              <a:rPr lang="sv-SE" dirty="0"/>
              <a:t>Samtliga förvaltningar och bolag minskar i sjukfrånvaro 2021</a:t>
            </a:r>
          </a:p>
          <a:p>
            <a:endParaRPr lang="sv-SE" dirty="0"/>
          </a:p>
          <a:p>
            <a:endParaRPr lang="sv-SE" dirty="0"/>
          </a:p>
          <a:p>
            <a:pPr marL="0" indent="0">
              <a:buNone/>
            </a:pPr>
            <a:endParaRPr lang="sv-SE" sz="1500" dirty="0"/>
          </a:p>
        </p:txBody>
      </p:sp>
    </p:spTree>
    <p:extLst>
      <p:ext uri="{BB962C8B-B14F-4D97-AF65-F5344CB8AC3E}">
        <p14:creationId xmlns:p14="http://schemas.microsoft.com/office/powerpoint/2010/main" val="385464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85DFC-ACB9-4CE1-A07D-44DCE5A32457}"/>
              </a:ext>
            </a:extLst>
          </p:cNvPr>
          <p:cNvSpPr>
            <a:spLocks noGrp="1"/>
          </p:cNvSpPr>
          <p:nvPr>
            <p:ph type="title"/>
          </p:nvPr>
        </p:nvSpPr>
        <p:spPr>
          <a:xfrm>
            <a:off x="532800" y="284481"/>
            <a:ext cx="8078400" cy="522916"/>
          </a:xfrm>
        </p:spPr>
        <p:txBody>
          <a:bodyPr>
            <a:normAutofit/>
          </a:bodyPr>
          <a:lstStyle/>
          <a:p>
            <a:r>
              <a:rPr lang="sv-SE" sz="2400" dirty="0"/>
              <a:t>Tillsammans sänker vi sjukfrånvaron</a:t>
            </a:r>
          </a:p>
        </p:txBody>
      </p:sp>
      <p:sp>
        <p:nvSpPr>
          <p:cNvPr id="3" name="Platshållare för innehåll 2">
            <a:extLst>
              <a:ext uri="{FF2B5EF4-FFF2-40B4-BE49-F238E27FC236}">
                <a16:creationId xmlns:a16="http://schemas.microsoft.com/office/drawing/2014/main" id="{F3B851B6-35B6-4E80-BF23-1F0C14F956AF}"/>
              </a:ext>
            </a:extLst>
          </p:cNvPr>
          <p:cNvSpPr>
            <a:spLocks noGrp="1"/>
          </p:cNvSpPr>
          <p:nvPr>
            <p:ph idx="1"/>
          </p:nvPr>
        </p:nvSpPr>
        <p:spPr>
          <a:xfrm>
            <a:off x="532800" y="807397"/>
            <a:ext cx="8078400" cy="4143981"/>
          </a:xfrm>
        </p:spPr>
        <p:txBody>
          <a:bodyPr/>
          <a:lstStyle/>
          <a:p>
            <a:r>
              <a:rPr lang="sv-SE" dirty="0">
                <a:solidFill>
                  <a:srgbClr val="000000"/>
                </a:solidFill>
              </a:rPr>
              <a:t>Torsdagen den 2 dec 2021 bjöd Västra Götalandsregionen in medarbetare inom HR-området, chefer, personalutskottet med flera till en digital halvdag av inspiration och erfarenhetsutbyte kring hur vi skapar en bättre arbetsmiljö och sänkt sjukfrånvaro</a:t>
            </a:r>
          </a:p>
          <a:p>
            <a:r>
              <a:rPr lang="sv-SE" dirty="0">
                <a:solidFill>
                  <a:srgbClr val="000000"/>
                </a:solidFill>
              </a:rPr>
              <a:t>Fokus för årets konferens var återhämtning kopplat till arbete. Institutet för stressmedicin föreläste om återhämtning kopplat till arbetet utifrån aktuell arbetsmiljöforskning </a:t>
            </a:r>
          </a:p>
          <a:p>
            <a:r>
              <a:rPr lang="sv-SE" dirty="0">
                <a:solidFill>
                  <a:srgbClr val="000000"/>
                </a:solidFill>
              </a:rPr>
              <a:t>Två förvaltningar berättade om erfarenheter och lärdomar från året, därefter följde ett panelsamtal med chefer </a:t>
            </a:r>
          </a:p>
          <a:p>
            <a:r>
              <a:rPr lang="sv-SE" dirty="0"/>
              <a:t>Dagen filmades och kan nås på följande länk:</a:t>
            </a:r>
            <a:br>
              <a:rPr lang="sv-SE" dirty="0"/>
            </a:br>
            <a:r>
              <a:rPr lang="sv-SE" dirty="0">
                <a:hlinkClick r:id="rId3"/>
              </a:rPr>
              <a:t>https://www.vgregion.se/jobba-i-vgr/sa-ar-det-att-jobba-hos-oss/Arbetsmiljo/tillsammans-sanker-vi-sjukfranvaron/</a:t>
            </a:r>
            <a:endParaRPr lang="sv-SE" dirty="0"/>
          </a:p>
          <a:p>
            <a:endParaRPr lang="sv-SE" dirty="0">
              <a:solidFill>
                <a:srgbClr val="000000"/>
              </a:solidFill>
            </a:endParaRPr>
          </a:p>
          <a:p>
            <a:pPr marL="0" indent="0">
              <a:buNone/>
            </a:pPr>
            <a:endParaRPr lang="sv-SE" dirty="0">
              <a:solidFill>
                <a:srgbClr val="000000"/>
              </a:solidFill>
            </a:endParaRPr>
          </a:p>
          <a:p>
            <a:pPr marL="0" indent="0">
              <a:buNone/>
            </a:pPr>
            <a:endParaRPr lang="sv-SE" dirty="0"/>
          </a:p>
        </p:txBody>
      </p:sp>
    </p:spTree>
    <p:extLst>
      <p:ext uri="{BB962C8B-B14F-4D97-AF65-F5344CB8AC3E}">
        <p14:creationId xmlns:p14="http://schemas.microsoft.com/office/powerpoint/2010/main" val="49444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5158BD-2894-4169-98E8-0BB417C3E3F7}"/>
              </a:ext>
            </a:extLst>
          </p:cNvPr>
          <p:cNvSpPr>
            <a:spLocks noGrp="1"/>
          </p:cNvSpPr>
          <p:nvPr>
            <p:ph type="title"/>
          </p:nvPr>
        </p:nvSpPr>
        <p:spPr>
          <a:xfrm>
            <a:off x="532800" y="290624"/>
            <a:ext cx="8078400" cy="264547"/>
          </a:xfrm>
        </p:spPr>
        <p:txBody>
          <a:bodyPr>
            <a:normAutofit fontScale="90000"/>
          </a:bodyPr>
          <a:lstStyle/>
          <a:p>
            <a:r>
              <a:rPr lang="sv-SE" sz="2400" kern="0" dirty="0"/>
              <a:t>Sjukfrånvaron i VGR</a:t>
            </a:r>
            <a:endParaRPr lang="sv-SE" dirty="0"/>
          </a:p>
        </p:txBody>
      </p:sp>
      <p:sp>
        <p:nvSpPr>
          <p:cNvPr id="3" name="Platshållare för innehåll 2">
            <a:extLst>
              <a:ext uri="{FF2B5EF4-FFF2-40B4-BE49-F238E27FC236}">
                <a16:creationId xmlns:a16="http://schemas.microsoft.com/office/drawing/2014/main" id="{92D53C83-E9A0-4830-9663-2085C6263571}"/>
              </a:ext>
            </a:extLst>
          </p:cNvPr>
          <p:cNvSpPr>
            <a:spLocks noGrp="1"/>
          </p:cNvSpPr>
          <p:nvPr>
            <p:ph idx="1"/>
          </p:nvPr>
        </p:nvSpPr>
        <p:spPr>
          <a:xfrm>
            <a:off x="532800" y="555172"/>
            <a:ext cx="8078400" cy="4371248"/>
          </a:xfrm>
        </p:spPr>
        <p:txBody>
          <a:bodyPr/>
          <a:lstStyle/>
          <a:p>
            <a:pPr lvl="0">
              <a:buBlip>
                <a:blip r:embed="rId3" r:link="rId4"/>
              </a:buBlip>
            </a:pPr>
            <a:r>
              <a:rPr lang="sv-SE" sz="2000" dirty="0">
                <a:solidFill>
                  <a:srgbClr val="000000"/>
                </a:solidFill>
              </a:rPr>
              <a:t>Sjukfrånvaron i procent av andelen sjukfrånvarotimmar av ordinarie arbetstid ackumulerat</a:t>
            </a:r>
            <a:br>
              <a:rPr lang="sv-SE" sz="2000" dirty="0">
                <a:solidFill>
                  <a:srgbClr val="000000"/>
                </a:solidFill>
              </a:rPr>
            </a:br>
            <a:r>
              <a:rPr lang="sv-SE" sz="2000" dirty="0">
                <a:solidFill>
                  <a:srgbClr val="000000"/>
                </a:solidFill>
              </a:rPr>
              <a:t>			</a:t>
            </a:r>
            <a:r>
              <a:rPr lang="sv-SE" sz="1600" b="1" dirty="0"/>
              <a:t>2017</a:t>
            </a:r>
            <a:r>
              <a:rPr lang="sv-SE" sz="1600" dirty="0"/>
              <a:t>		</a:t>
            </a:r>
            <a:r>
              <a:rPr lang="sv-SE" sz="1600" b="1" dirty="0"/>
              <a:t>2018</a:t>
            </a:r>
            <a:r>
              <a:rPr lang="sv-SE" sz="1600" dirty="0"/>
              <a:t>		</a:t>
            </a:r>
            <a:r>
              <a:rPr lang="sv-SE" sz="1600" b="1" dirty="0"/>
              <a:t>2019		2020		2021</a:t>
            </a:r>
          </a:p>
          <a:p>
            <a:pPr marL="0" indent="0">
              <a:buNone/>
            </a:pPr>
            <a:r>
              <a:rPr lang="sv-SE" sz="1600" b="1" dirty="0"/>
              <a:t>Naturbruk</a:t>
            </a:r>
            <a:r>
              <a:rPr lang="sv-SE" sz="1600" dirty="0"/>
              <a:t>		5,2		5,3		5,7		6,1		6,0</a:t>
            </a:r>
            <a:br>
              <a:rPr lang="sv-SE" sz="1600" dirty="0"/>
            </a:br>
            <a:r>
              <a:rPr lang="sv-SE" sz="1600" b="1" dirty="0"/>
              <a:t>Folkhögskolorna</a:t>
            </a:r>
            <a:r>
              <a:rPr lang="sv-SE" sz="1600" dirty="0"/>
              <a:t>	4,5		4,4		5,8		5,8		5,0</a:t>
            </a:r>
            <a:br>
              <a:rPr lang="sv-SE" sz="1600" dirty="0"/>
            </a:br>
            <a:r>
              <a:rPr lang="sv-SE" sz="1600" b="1" dirty="0"/>
              <a:t>Hälsan och Stressmed.</a:t>
            </a:r>
            <a:r>
              <a:rPr lang="sv-SE" sz="1600" dirty="0"/>
              <a:t>	4,5	 	4,9		6,0		6,4		4,9</a:t>
            </a:r>
            <a:br>
              <a:rPr lang="sv-SE" sz="1600" dirty="0"/>
            </a:br>
            <a:r>
              <a:rPr lang="sv-SE" sz="1600" b="1" dirty="0"/>
              <a:t>Regionservice</a:t>
            </a:r>
            <a:r>
              <a:rPr lang="sv-SE" sz="1600" dirty="0"/>
              <a:t>		7,9		7,0		6,8		8,0		7,4</a:t>
            </a:r>
            <a:br>
              <a:rPr lang="sv-SE" sz="1600" dirty="0"/>
            </a:br>
            <a:r>
              <a:rPr lang="sv-SE" sz="1600" b="1" dirty="0" err="1"/>
              <a:t>Närhälsan</a:t>
            </a:r>
            <a:r>
              <a:rPr lang="sv-SE" sz="1600" dirty="0"/>
              <a:t>		6,2		6,1		5,7		6,9		6,4</a:t>
            </a:r>
            <a:br>
              <a:rPr lang="sv-SE" sz="1600" dirty="0"/>
            </a:br>
            <a:r>
              <a:rPr lang="sv-SE" sz="1600" b="1" dirty="0"/>
              <a:t>Regionhälsan</a:t>
            </a:r>
            <a:r>
              <a:rPr lang="sv-SE" sz="1600" dirty="0"/>
              <a:t>		5,9		6,1		5,7		7,3		6,6</a:t>
            </a:r>
            <a:br>
              <a:rPr lang="sv-SE" sz="1600" dirty="0"/>
            </a:br>
            <a:r>
              <a:rPr lang="sv-SE" sz="1600" b="1" dirty="0"/>
              <a:t>Habilitering och Hälsa	</a:t>
            </a:r>
            <a:r>
              <a:rPr lang="sv-SE" sz="1600" dirty="0"/>
              <a:t>7,7		7,9 		7,4		9,1		7,9</a:t>
            </a:r>
            <a:br>
              <a:rPr lang="sv-SE" sz="1600" dirty="0"/>
            </a:br>
            <a:r>
              <a:rPr lang="sv-SE" sz="1600" b="1" dirty="0"/>
              <a:t>SU			</a:t>
            </a:r>
            <a:r>
              <a:rPr lang="sv-SE" sz="1600" dirty="0"/>
              <a:t>6,9		7,0		6,6		8,1		7,5</a:t>
            </a:r>
            <a:br>
              <a:rPr lang="sv-SE" sz="1600" dirty="0"/>
            </a:br>
            <a:r>
              <a:rPr lang="sv-SE" sz="1600" b="1" dirty="0"/>
              <a:t>SÄS</a:t>
            </a:r>
            <a:r>
              <a:rPr lang="sv-SE" sz="1600" dirty="0"/>
              <a:t>			6,4		6,4		6,2		7,9		7,6</a:t>
            </a:r>
            <a:br>
              <a:rPr lang="sv-SE" sz="1600" dirty="0"/>
            </a:br>
            <a:r>
              <a:rPr lang="sv-SE" sz="1600" b="1" dirty="0" err="1"/>
              <a:t>SkaS</a:t>
            </a:r>
            <a:r>
              <a:rPr lang="sv-SE" sz="1600" b="1" dirty="0"/>
              <a:t>			</a:t>
            </a:r>
            <a:r>
              <a:rPr lang="sv-SE" sz="1600" dirty="0">
                <a:solidFill>
                  <a:srgbClr val="000000"/>
                </a:solidFill>
              </a:rPr>
              <a:t>6,3		6,5		6,2	</a:t>
            </a:r>
            <a:r>
              <a:rPr lang="sv-SE" sz="1600" dirty="0"/>
              <a:t>	7,4		6,9</a:t>
            </a:r>
            <a:br>
              <a:rPr lang="sv-SE" sz="1600" dirty="0"/>
            </a:br>
            <a:r>
              <a:rPr lang="sv-SE" sz="1600" b="1" dirty="0"/>
              <a:t>NU			</a:t>
            </a:r>
            <a:r>
              <a:rPr lang="sv-SE" sz="1600" dirty="0">
                <a:solidFill>
                  <a:srgbClr val="000000"/>
                </a:solidFill>
              </a:rPr>
              <a:t>7,2		6,8		6,7		8,5		8,3</a:t>
            </a:r>
            <a:br>
              <a:rPr lang="sv-SE" sz="1600" b="1" dirty="0">
                <a:solidFill>
                  <a:srgbClr val="000000"/>
                </a:solidFill>
              </a:rPr>
            </a:br>
            <a:r>
              <a:rPr lang="sv-SE" sz="1600" b="1" dirty="0"/>
              <a:t>Sjukhusen i väster	</a:t>
            </a:r>
            <a:r>
              <a:rPr lang="sv-SE" sz="1600" dirty="0"/>
              <a:t>7,1</a:t>
            </a:r>
            <a:r>
              <a:rPr lang="sv-SE" sz="1600" b="1" dirty="0"/>
              <a:t>		</a:t>
            </a:r>
            <a:r>
              <a:rPr lang="sv-SE" sz="1600" dirty="0"/>
              <a:t>7,6</a:t>
            </a:r>
            <a:r>
              <a:rPr lang="sv-SE" sz="1600" b="1" dirty="0"/>
              <a:t>		</a:t>
            </a:r>
            <a:r>
              <a:rPr lang="sv-SE" sz="1600" dirty="0"/>
              <a:t>6,8		8,5		7,5</a:t>
            </a:r>
            <a:br>
              <a:rPr lang="sv-SE" sz="1600" dirty="0"/>
            </a:br>
            <a:r>
              <a:rPr lang="sv-SE" sz="1600" b="1" dirty="0"/>
              <a:t>Folktandvården		</a:t>
            </a:r>
            <a:r>
              <a:rPr lang="sv-SE" sz="1600" dirty="0"/>
              <a:t>6,1		6,3		6,2		8,9		8,1</a:t>
            </a:r>
            <a:br>
              <a:rPr lang="sv-SE" sz="1600" dirty="0"/>
            </a:br>
            <a:br>
              <a:rPr lang="sv-SE" sz="1600" dirty="0"/>
            </a:br>
            <a:endParaRPr lang="sv-SE" sz="1600" dirty="0"/>
          </a:p>
          <a:p>
            <a:pPr marL="0" indent="0">
              <a:buNone/>
            </a:pPr>
            <a:r>
              <a:rPr lang="sv-SE" sz="1600" dirty="0"/>
              <a:t>			</a:t>
            </a:r>
            <a:br>
              <a:rPr lang="sv-SE" sz="1600" dirty="0"/>
            </a:br>
            <a:r>
              <a:rPr lang="sv-SE" sz="1600" dirty="0"/>
              <a:t>				</a:t>
            </a:r>
            <a:br>
              <a:rPr lang="sv-SE" sz="1600" dirty="0"/>
            </a:br>
            <a:r>
              <a:rPr lang="sv-SE" sz="1600" dirty="0"/>
              <a:t>		</a:t>
            </a:r>
            <a:br>
              <a:rPr lang="sv-SE" sz="1600" dirty="0"/>
            </a:br>
            <a:r>
              <a:rPr lang="sv-SE" sz="1600" dirty="0"/>
              <a:t>		</a:t>
            </a:r>
          </a:p>
        </p:txBody>
      </p:sp>
    </p:spTree>
    <p:extLst>
      <p:ext uri="{BB962C8B-B14F-4D97-AF65-F5344CB8AC3E}">
        <p14:creationId xmlns:p14="http://schemas.microsoft.com/office/powerpoint/2010/main" val="49993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5158BD-2894-4169-98E8-0BB417C3E3F7}"/>
              </a:ext>
            </a:extLst>
          </p:cNvPr>
          <p:cNvSpPr>
            <a:spLocks noGrp="1"/>
          </p:cNvSpPr>
          <p:nvPr>
            <p:ph type="title"/>
          </p:nvPr>
        </p:nvSpPr>
        <p:spPr>
          <a:xfrm>
            <a:off x="532800" y="290624"/>
            <a:ext cx="8078400" cy="264547"/>
          </a:xfrm>
        </p:spPr>
        <p:txBody>
          <a:bodyPr>
            <a:normAutofit fontScale="90000"/>
          </a:bodyPr>
          <a:lstStyle/>
          <a:p>
            <a:r>
              <a:rPr lang="sv-SE" sz="2400" kern="0" dirty="0"/>
              <a:t>Sjukfrånvaron i VGR</a:t>
            </a:r>
            <a:endParaRPr lang="sv-SE" dirty="0"/>
          </a:p>
        </p:txBody>
      </p:sp>
      <p:sp>
        <p:nvSpPr>
          <p:cNvPr id="3" name="Platshållare för innehåll 2">
            <a:extLst>
              <a:ext uri="{FF2B5EF4-FFF2-40B4-BE49-F238E27FC236}">
                <a16:creationId xmlns:a16="http://schemas.microsoft.com/office/drawing/2014/main" id="{92D53C83-E9A0-4830-9663-2085C6263571}"/>
              </a:ext>
            </a:extLst>
          </p:cNvPr>
          <p:cNvSpPr>
            <a:spLocks noGrp="1"/>
          </p:cNvSpPr>
          <p:nvPr>
            <p:ph idx="1"/>
          </p:nvPr>
        </p:nvSpPr>
        <p:spPr>
          <a:xfrm>
            <a:off x="532800" y="555172"/>
            <a:ext cx="8078400" cy="4371248"/>
          </a:xfrm>
        </p:spPr>
        <p:txBody>
          <a:bodyPr/>
          <a:lstStyle/>
          <a:p>
            <a:pPr lvl="0">
              <a:buBlip>
                <a:blip r:embed="rId3" r:link="rId4"/>
              </a:buBlip>
            </a:pPr>
            <a:r>
              <a:rPr lang="sv-SE" sz="2000" dirty="0">
                <a:solidFill>
                  <a:srgbClr val="000000"/>
                </a:solidFill>
              </a:rPr>
              <a:t>Sjukfrånvaron i procent av andelen sjukfrånvarotimmar av ordinarie arbetstid ackumulerat</a:t>
            </a:r>
            <a:br>
              <a:rPr lang="sv-SE" sz="2000" dirty="0">
                <a:solidFill>
                  <a:srgbClr val="000000"/>
                </a:solidFill>
              </a:rPr>
            </a:br>
            <a:r>
              <a:rPr lang="sv-SE" sz="2000" dirty="0">
                <a:solidFill>
                  <a:srgbClr val="000000"/>
                </a:solidFill>
              </a:rPr>
              <a:t>			</a:t>
            </a:r>
            <a:r>
              <a:rPr lang="sv-SE" sz="1600" b="1" dirty="0"/>
              <a:t>2017</a:t>
            </a:r>
            <a:r>
              <a:rPr lang="sv-SE" sz="1600" dirty="0"/>
              <a:t>		</a:t>
            </a:r>
            <a:r>
              <a:rPr lang="sv-SE" sz="1600" b="1" dirty="0"/>
              <a:t>2018</a:t>
            </a:r>
            <a:r>
              <a:rPr lang="sv-SE" sz="1600" dirty="0"/>
              <a:t>		</a:t>
            </a:r>
            <a:r>
              <a:rPr lang="sv-SE" sz="1600" b="1" dirty="0"/>
              <a:t>2019		2020		2021</a:t>
            </a:r>
          </a:p>
          <a:p>
            <a:pPr marL="0" indent="0">
              <a:buNone/>
            </a:pPr>
            <a:r>
              <a:rPr lang="sv-SE" sz="1600" b="1" dirty="0"/>
              <a:t>Västfastigheter</a:t>
            </a:r>
            <a:r>
              <a:rPr lang="sv-SE" sz="1600" dirty="0"/>
              <a:t>		4,7		3,7		3,5		3,8		3,6</a:t>
            </a:r>
            <a:br>
              <a:rPr lang="sv-SE" sz="1600" dirty="0"/>
            </a:br>
            <a:r>
              <a:rPr lang="sv-SE" sz="1600" b="1" dirty="0"/>
              <a:t>Botaniska trädgården</a:t>
            </a:r>
            <a:r>
              <a:rPr lang="sv-SE" sz="1600" dirty="0"/>
              <a:t>	5,7		5,3		3,8		6,4		4,2</a:t>
            </a:r>
            <a:br>
              <a:rPr lang="sv-SE" sz="1600" dirty="0"/>
            </a:br>
            <a:r>
              <a:rPr lang="sv-SE" sz="1600" b="1" dirty="0"/>
              <a:t>Kulturutveckling	</a:t>
            </a:r>
            <a:r>
              <a:rPr lang="sv-SE" sz="1600" dirty="0"/>
              <a:t>5,2		4,9		5,2		5,7		4,6</a:t>
            </a:r>
            <a:br>
              <a:rPr lang="sv-SE" sz="1600" dirty="0"/>
            </a:br>
            <a:r>
              <a:rPr lang="sv-SE" sz="1600" b="1" dirty="0"/>
              <a:t>Koncernkontoret</a:t>
            </a:r>
            <a:r>
              <a:rPr lang="sv-SE" sz="1600" dirty="0"/>
              <a:t>	4,1		4,4		4,0		3,7		3,6</a:t>
            </a:r>
            <a:br>
              <a:rPr lang="sv-SE" sz="1600" dirty="0"/>
            </a:br>
            <a:r>
              <a:rPr lang="sv-SE" sz="1600" b="1" dirty="0" err="1"/>
              <a:t>VGR:s</a:t>
            </a:r>
            <a:r>
              <a:rPr lang="sv-SE" sz="1600" b="1" dirty="0"/>
              <a:t> bolag</a:t>
            </a:r>
            <a:r>
              <a:rPr lang="sv-SE" sz="1600" dirty="0"/>
              <a:t>		3,9		3,2		2,8		3,0		2,4</a:t>
            </a:r>
            <a:br>
              <a:rPr lang="sv-SE" sz="1600" dirty="0"/>
            </a:br>
            <a:endParaRPr lang="sv-SE" sz="1600" dirty="0"/>
          </a:p>
          <a:p>
            <a:pPr marL="0" indent="0">
              <a:buNone/>
            </a:pPr>
            <a:r>
              <a:rPr lang="sv-SE" sz="1600" dirty="0"/>
              <a:t>			</a:t>
            </a:r>
            <a:br>
              <a:rPr lang="sv-SE" sz="1600" dirty="0"/>
            </a:br>
            <a:r>
              <a:rPr lang="sv-SE" sz="1600" dirty="0"/>
              <a:t>				</a:t>
            </a:r>
            <a:br>
              <a:rPr lang="sv-SE" sz="1600" dirty="0"/>
            </a:br>
            <a:r>
              <a:rPr lang="sv-SE" sz="1600" dirty="0"/>
              <a:t>		</a:t>
            </a:r>
            <a:br>
              <a:rPr lang="sv-SE" sz="1600" dirty="0"/>
            </a:br>
            <a:r>
              <a:rPr lang="sv-SE" sz="1600" dirty="0"/>
              <a:t>		</a:t>
            </a:r>
          </a:p>
        </p:txBody>
      </p:sp>
    </p:spTree>
    <p:extLst>
      <p:ext uri="{BB962C8B-B14F-4D97-AF65-F5344CB8AC3E}">
        <p14:creationId xmlns:p14="http://schemas.microsoft.com/office/powerpoint/2010/main" val="14688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BCF264-F159-4338-91DF-6C15FED56B42}"/>
              </a:ext>
            </a:extLst>
          </p:cNvPr>
          <p:cNvSpPr>
            <a:spLocks noGrp="1"/>
          </p:cNvSpPr>
          <p:nvPr>
            <p:ph type="title"/>
          </p:nvPr>
        </p:nvSpPr>
        <p:spPr>
          <a:xfrm>
            <a:off x="532800" y="401934"/>
            <a:ext cx="8078400" cy="401934"/>
          </a:xfrm>
        </p:spPr>
        <p:txBody>
          <a:bodyPr>
            <a:normAutofit/>
          </a:bodyPr>
          <a:lstStyle/>
          <a:p>
            <a:r>
              <a:rPr lang="sv-SE" sz="2400" kern="0" dirty="0"/>
              <a:t>Sjukfrånvaron i VGR</a:t>
            </a:r>
            <a:endParaRPr lang="sv-SE" sz="2400" dirty="0"/>
          </a:p>
        </p:txBody>
      </p:sp>
      <p:sp>
        <p:nvSpPr>
          <p:cNvPr id="3" name="Platshållare för innehåll 2">
            <a:extLst>
              <a:ext uri="{FF2B5EF4-FFF2-40B4-BE49-F238E27FC236}">
                <a16:creationId xmlns:a16="http://schemas.microsoft.com/office/drawing/2014/main" id="{14BD2A93-B47E-4169-A3E5-B30F7C013D3A}"/>
              </a:ext>
            </a:extLst>
          </p:cNvPr>
          <p:cNvSpPr>
            <a:spLocks noGrp="1"/>
          </p:cNvSpPr>
          <p:nvPr>
            <p:ph idx="1"/>
          </p:nvPr>
        </p:nvSpPr>
        <p:spPr>
          <a:xfrm>
            <a:off x="532800" y="803869"/>
            <a:ext cx="8078400" cy="3696132"/>
          </a:xfrm>
        </p:spPr>
        <p:txBody>
          <a:bodyPr/>
          <a:lstStyle/>
          <a:p>
            <a:pPr marL="360363" lvl="1" indent="-360363">
              <a:spcBef>
                <a:spcPts val="750"/>
              </a:spcBef>
              <a:buClrTx/>
              <a:buBlip>
                <a:blip r:embed="rId2" r:link="rId3"/>
              </a:buBlip>
            </a:pPr>
            <a:r>
              <a:rPr lang="sv-SE" sz="2000" dirty="0"/>
              <a:t>Sjukfrånvaro kvinnor/män	</a:t>
            </a:r>
          </a:p>
          <a:p>
            <a:pPr marL="358775" lvl="1" indent="0">
              <a:buNone/>
            </a:pPr>
            <a:r>
              <a:rPr lang="sv-SE" b="1" dirty="0"/>
              <a:t>			</a:t>
            </a:r>
            <a:r>
              <a:rPr lang="sv-SE" sz="2000" b="1" dirty="0"/>
              <a:t>2017</a:t>
            </a:r>
            <a:r>
              <a:rPr lang="sv-SE" sz="2000" dirty="0"/>
              <a:t>		</a:t>
            </a:r>
            <a:r>
              <a:rPr lang="sv-SE" sz="2000" b="1" dirty="0"/>
              <a:t>2018		2019		2020		2021</a:t>
            </a:r>
          </a:p>
          <a:p>
            <a:pPr marL="358775" lvl="1" indent="0">
              <a:buNone/>
            </a:pPr>
            <a:r>
              <a:rPr lang="sv-SE" sz="2000" dirty="0"/>
              <a:t>	Kvinnor	7,3		7,3		6,9		8,4		7,9</a:t>
            </a:r>
            <a:br>
              <a:rPr lang="sv-SE" sz="2000" dirty="0"/>
            </a:br>
            <a:r>
              <a:rPr lang="sv-SE" sz="2000" dirty="0"/>
              <a:t>	Män		4,0		4,0		3,9		5,0		4,3</a:t>
            </a:r>
          </a:p>
          <a:p>
            <a:pPr marL="358775" lvl="1" indent="0">
              <a:buNone/>
            </a:pPr>
            <a:endParaRPr lang="sv-SE" sz="2000" dirty="0"/>
          </a:p>
          <a:p>
            <a:pPr marL="360363" lvl="1" indent="-360363">
              <a:spcBef>
                <a:spcPts val="750"/>
              </a:spcBef>
              <a:buClrTx/>
              <a:buBlip>
                <a:blip r:embed="rId2" r:link="rId3"/>
              </a:buBlip>
            </a:pPr>
            <a:r>
              <a:rPr lang="sv-SE" sz="2000" dirty="0"/>
              <a:t>Andel sjukfrånvaro av total sjukfrånvaro</a:t>
            </a:r>
            <a:endParaRPr lang="sv-SE" sz="2000" dirty="0">
              <a:solidFill>
                <a:srgbClr val="000000"/>
              </a:solidFill>
            </a:endParaRPr>
          </a:p>
          <a:p>
            <a:pPr marL="358775" lvl="1" indent="0">
              <a:buNone/>
            </a:pPr>
            <a:r>
              <a:rPr lang="sv-SE" sz="2000" b="1" dirty="0"/>
              <a:t>			2017</a:t>
            </a:r>
            <a:r>
              <a:rPr lang="sv-SE" sz="2000" dirty="0"/>
              <a:t>		</a:t>
            </a:r>
            <a:r>
              <a:rPr lang="sv-SE" sz="2000" b="1" dirty="0"/>
              <a:t>2018		2019		2020		2021</a:t>
            </a:r>
          </a:p>
          <a:p>
            <a:pPr marL="358775" lvl="1" indent="0">
              <a:buNone/>
            </a:pPr>
            <a:r>
              <a:rPr lang="sv-SE" sz="2000" dirty="0"/>
              <a:t>	1-14 </a:t>
            </a:r>
            <a:r>
              <a:rPr lang="sv-SE" sz="2000" dirty="0" err="1"/>
              <a:t>dgr</a:t>
            </a:r>
            <a:r>
              <a:rPr lang="sv-SE" sz="2000" dirty="0"/>
              <a:t>	 33,9 		35,5		35,7		42,3		38,3</a:t>
            </a:r>
          </a:p>
          <a:p>
            <a:pPr marL="358775" lvl="1" indent="0">
              <a:buNone/>
            </a:pPr>
            <a:r>
              <a:rPr lang="sv-SE" sz="2000" dirty="0"/>
              <a:t>	15-59 </a:t>
            </a:r>
            <a:r>
              <a:rPr lang="sv-SE" sz="2000" dirty="0" err="1"/>
              <a:t>dgr</a:t>
            </a:r>
            <a:r>
              <a:rPr lang="sv-SE" sz="2000" dirty="0"/>
              <a:t>	 10,8 	 	11,0		11,1		13,6		11,1</a:t>
            </a:r>
          </a:p>
          <a:p>
            <a:pPr marL="358775" lvl="1" indent="0">
              <a:buNone/>
            </a:pPr>
            <a:r>
              <a:rPr lang="sv-SE" sz="2000" dirty="0"/>
              <a:t>	=&gt;60 </a:t>
            </a:r>
            <a:r>
              <a:rPr lang="sv-SE" sz="2000" dirty="0" err="1"/>
              <a:t>dgr</a:t>
            </a:r>
            <a:r>
              <a:rPr lang="sv-SE" sz="2000" dirty="0"/>
              <a:t>	 55,3 		53,5		53,1		44,1		50,6			        </a:t>
            </a:r>
          </a:p>
          <a:p>
            <a:pPr marL="358775" lvl="1" indent="0">
              <a:buNone/>
            </a:pPr>
            <a:br>
              <a:rPr lang="sv-SE" dirty="0"/>
            </a:br>
            <a:r>
              <a:rPr lang="sv-SE" dirty="0"/>
              <a:t>					</a:t>
            </a:r>
          </a:p>
          <a:p>
            <a:pPr marL="358775" lvl="1" indent="0">
              <a:buNone/>
            </a:pPr>
            <a:endParaRPr lang="sv-SE" dirty="0"/>
          </a:p>
        </p:txBody>
      </p:sp>
    </p:spTree>
    <p:extLst>
      <p:ext uri="{BB962C8B-B14F-4D97-AF65-F5344CB8AC3E}">
        <p14:creationId xmlns:p14="http://schemas.microsoft.com/office/powerpoint/2010/main" val="62925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231112"/>
            <a:ext cx="8078400" cy="783772"/>
          </a:xfrm>
        </p:spPr>
        <p:txBody>
          <a:bodyPr>
            <a:normAutofit/>
          </a:bodyPr>
          <a:lstStyle/>
          <a:p>
            <a:r>
              <a:rPr lang="sv-SE" sz="2400" kern="0" dirty="0"/>
              <a:t>Sjukfrånvaron i VGR (förvaltningar och bolag)</a:t>
            </a:r>
            <a:endParaRPr lang="sv-SE" sz="2400" dirty="0"/>
          </a:p>
        </p:txBody>
      </p:sp>
      <p:sp>
        <p:nvSpPr>
          <p:cNvPr id="3" name="Platshållare för innehåll 2"/>
          <p:cNvSpPr>
            <a:spLocks noGrp="1"/>
          </p:cNvSpPr>
          <p:nvPr>
            <p:ph idx="1"/>
          </p:nvPr>
        </p:nvSpPr>
        <p:spPr>
          <a:xfrm>
            <a:off x="532800" y="1014884"/>
            <a:ext cx="8211150" cy="3485116"/>
          </a:xfrm>
        </p:spPr>
        <p:txBody>
          <a:bodyPr/>
          <a:lstStyle/>
          <a:p>
            <a:pPr marL="0" indent="0">
              <a:buNone/>
            </a:pPr>
            <a:endParaRPr lang="sv-SE" sz="1500" dirty="0"/>
          </a:p>
          <a:p>
            <a:pPr marL="360363" lvl="1" indent="-360363">
              <a:spcBef>
                <a:spcPts val="750"/>
              </a:spcBef>
              <a:buClrTx/>
              <a:buBlip>
                <a:blip r:embed="rId3" r:link="rId4"/>
              </a:buBlip>
            </a:pPr>
            <a:r>
              <a:rPr lang="sv-SE" sz="2000" dirty="0"/>
              <a:t>Andel långtidssjukfrånvaro kvinnor/män (&gt;60dgr) av total sjukfrånvaro</a:t>
            </a:r>
          </a:p>
          <a:p>
            <a:pPr marL="0" lvl="1" indent="0">
              <a:spcBef>
                <a:spcPts val="750"/>
              </a:spcBef>
              <a:buClrTx/>
              <a:buNone/>
            </a:pPr>
            <a:endParaRPr lang="sv-SE" sz="2000" dirty="0"/>
          </a:p>
          <a:p>
            <a:pPr marL="0" indent="0">
              <a:buNone/>
            </a:pPr>
            <a:r>
              <a:rPr lang="sv-SE" sz="2000" b="1" dirty="0"/>
              <a:t>			2017		2018		2019		2020		2021	</a:t>
            </a:r>
          </a:p>
          <a:p>
            <a:pPr marL="0" indent="0">
              <a:buNone/>
            </a:pPr>
            <a:r>
              <a:rPr lang="sv-SE" sz="2000" dirty="0"/>
              <a:t>	Kvinnor	 56,8 		55,2		54,9		46,0		52,7</a:t>
            </a:r>
          </a:p>
          <a:p>
            <a:pPr marL="0" indent="0">
              <a:buNone/>
            </a:pPr>
            <a:r>
              <a:rPr lang="sv-SE" sz="2000" dirty="0"/>
              <a:t>	Män		 45,9 	 	42,6		42,1		33,0		37,6</a:t>
            </a:r>
          </a:p>
          <a:p>
            <a:pPr marL="0" indent="0">
              <a:buNone/>
            </a:pPr>
            <a:endParaRPr lang="sv-SE" sz="1500" dirty="0"/>
          </a:p>
          <a:p>
            <a:pPr marL="0" indent="0">
              <a:buNone/>
            </a:pPr>
            <a:endParaRPr lang="sv-SE" dirty="0"/>
          </a:p>
        </p:txBody>
      </p:sp>
    </p:spTree>
    <p:extLst>
      <p:ext uri="{BB962C8B-B14F-4D97-AF65-F5344CB8AC3E}">
        <p14:creationId xmlns:p14="http://schemas.microsoft.com/office/powerpoint/2010/main" val="186380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2800" y="241160"/>
            <a:ext cx="8078400" cy="864159"/>
          </a:xfrm>
        </p:spPr>
        <p:txBody>
          <a:bodyPr>
            <a:normAutofit/>
          </a:bodyPr>
          <a:lstStyle/>
          <a:p>
            <a:r>
              <a:rPr lang="sv-SE" sz="2400" kern="0" dirty="0"/>
              <a:t>Sjukfrånvaron i VGR</a:t>
            </a:r>
            <a:endParaRPr lang="sv-SE" sz="2400" dirty="0"/>
          </a:p>
        </p:txBody>
      </p:sp>
      <p:sp>
        <p:nvSpPr>
          <p:cNvPr id="3" name="Platshållare för innehåll 2"/>
          <p:cNvSpPr>
            <a:spLocks noGrp="1"/>
          </p:cNvSpPr>
          <p:nvPr>
            <p:ph idx="1"/>
          </p:nvPr>
        </p:nvSpPr>
        <p:spPr>
          <a:xfrm>
            <a:off x="488175" y="1205478"/>
            <a:ext cx="8374471" cy="2919713"/>
          </a:xfrm>
        </p:spPr>
        <p:txBody>
          <a:bodyPr/>
          <a:lstStyle/>
          <a:p>
            <a:pPr marL="360363" lvl="1" indent="-360363">
              <a:spcBef>
                <a:spcPts val="750"/>
              </a:spcBef>
              <a:buClrTx/>
              <a:buBlip>
                <a:blip r:embed="rId3" r:link="rId4"/>
              </a:buBlip>
            </a:pPr>
            <a:endParaRPr lang="sv-SE" sz="2000" dirty="0"/>
          </a:p>
          <a:p>
            <a:pPr marL="360363" lvl="1" indent="-360363">
              <a:spcBef>
                <a:spcPts val="750"/>
              </a:spcBef>
              <a:buClrTx/>
              <a:buBlip>
                <a:blip r:embed="rId3" r:link="rId4"/>
              </a:buBlip>
            </a:pPr>
            <a:r>
              <a:rPr lang="sv-SE" sz="2000" dirty="0"/>
              <a:t>Sjukfrånvaro åldersintervall</a:t>
            </a:r>
          </a:p>
          <a:p>
            <a:pPr marL="0" lvl="1" indent="0">
              <a:spcBef>
                <a:spcPts val="750"/>
              </a:spcBef>
              <a:buClrTx/>
              <a:buNone/>
            </a:pPr>
            <a:r>
              <a:rPr lang="sv-SE" dirty="0"/>
              <a:t>		</a:t>
            </a:r>
            <a:r>
              <a:rPr lang="sv-SE" sz="2000" dirty="0"/>
              <a:t>		</a:t>
            </a:r>
          </a:p>
          <a:p>
            <a:pPr marL="358775" lvl="1" indent="0">
              <a:buNone/>
            </a:pPr>
            <a:r>
              <a:rPr lang="sv-SE" sz="2000" b="1" dirty="0"/>
              <a:t>			2017		2018		2019		2020		2021</a:t>
            </a:r>
          </a:p>
          <a:p>
            <a:pPr marL="0" indent="0">
              <a:buNone/>
            </a:pPr>
            <a:r>
              <a:rPr lang="sv-SE" sz="2000" dirty="0"/>
              <a:t>29 år och yngre	5,7		5,8		5,5		7,3		6,9</a:t>
            </a:r>
          </a:p>
          <a:p>
            <a:pPr marL="0" indent="0">
              <a:buNone/>
            </a:pPr>
            <a:r>
              <a:rPr lang="sv-SE" sz="2000" dirty="0"/>
              <a:t>30 – 49 år		6,0		6,1		5,8		7,3		6,7</a:t>
            </a:r>
          </a:p>
          <a:p>
            <a:pPr marL="0" indent="0">
              <a:buNone/>
            </a:pPr>
            <a:r>
              <a:rPr lang="sv-SE" sz="2000" dirty="0"/>
              <a:t>50 år och äldre	7,3		7,2		6,9		8,2		7,5	</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87194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E5C595-CC5C-417A-833A-B42DB8359E2D}"/>
              </a:ext>
            </a:extLst>
          </p:cNvPr>
          <p:cNvSpPr>
            <a:spLocks noGrp="1"/>
          </p:cNvSpPr>
          <p:nvPr>
            <p:ph type="title"/>
          </p:nvPr>
        </p:nvSpPr>
        <p:spPr>
          <a:xfrm>
            <a:off x="532800" y="413658"/>
            <a:ext cx="8078400" cy="424542"/>
          </a:xfrm>
        </p:spPr>
        <p:txBody>
          <a:bodyPr>
            <a:normAutofit fontScale="90000"/>
          </a:bodyPr>
          <a:lstStyle/>
          <a:p>
            <a:r>
              <a:rPr lang="sv-SE" sz="2700" kern="0" dirty="0"/>
              <a:t>Sjukfrånvaro</a:t>
            </a:r>
            <a:r>
              <a:rPr lang="sv-SE" dirty="0"/>
              <a:t> </a:t>
            </a:r>
            <a:r>
              <a:rPr lang="sv-SE" sz="2700" kern="0" dirty="0"/>
              <a:t>personalgrupper för 2 år</a:t>
            </a:r>
            <a:endParaRPr lang="sv-SE" dirty="0"/>
          </a:p>
        </p:txBody>
      </p:sp>
      <p:graphicFrame>
        <p:nvGraphicFramePr>
          <p:cNvPr id="5" name="Platshållare för innehåll 4">
            <a:extLst>
              <a:ext uri="{FF2B5EF4-FFF2-40B4-BE49-F238E27FC236}">
                <a16:creationId xmlns:a16="http://schemas.microsoft.com/office/drawing/2014/main" id="{EF26EEFA-BFB7-4EA9-811D-1B803E583B8B}"/>
              </a:ext>
            </a:extLst>
          </p:cNvPr>
          <p:cNvGraphicFramePr>
            <a:graphicFrameLocks noGrp="1"/>
          </p:cNvGraphicFramePr>
          <p:nvPr>
            <p:ph idx="1"/>
            <p:extLst>
              <p:ext uri="{D42A27DB-BD31-4B8C-83A1-F6EECF244321}">
                <p14:modId xmlns:p14="http://schemas.microsoft.com/office/powerpoint/2010/main" val="2735539149"/>
              </p:ext>
            </p:extLst>
          </p:nvPr>
        </p:nvGraphicFramePr>
        <p:xfrm>
          <a:off x="532800" y="1157591"/>
          <a:ext cx="7628703" cy="3332735"/>
        </p:xfrm>
        <a:graphic>
          <a:graphicData uri="http://schemas.openxmlformats.org/drawingml/2006/table">
            <a:tbl>
              <a:tblPr/>
              <a:tblGrid>
                <a:gridCol w="2544996">
                  <a:extLst>
                    <a:ext uri="{9D8B030D-6E8A-4147-A177-3AD203B41FA5}">
                      <a16:colId xmlns:a16="http://schemas.microsoft.com/office/drawing/2014/main" val="219729268"/>
                    </a:ext>
                  </a:extLst>
                </a:gridCol>
                <a:gridCol w="526912">
                  <a:extLst>
                    <a:ext uri="{9D8B030D-6E8A-4147-A177-3AD203B41FA5}">
                      <a16:colId xmlns:a16="http://schemas.microsoft.com/office/drawing/2014/main" val="1419341628"/>
                    </a:ext>
                  </a:extLst>
                </a:gridCol>
                <a:gridCol w="716900">
                  <a:extLst>
                    <a:ext uri="{9D8B030D-6E8A-4147-A177-3AD203B41FA5}">
                      <a16:colId xmlns:a16="http://schemas.microsoft.com/office/drawing/2014/main" val="3747348275"/>
                    </a:ext>
                  </a:extLst>
                </a:gridCol>
                <a:gridCol w="716900">
                  <a:extLst>
                    <a:ext uri="{9D8B030D-6E8A-4147-A177-3AD203B41FA5}">
                      <a16:colId xmlns:a16="http://schemas.microsoft.com/office/drawing/2014/main" val="169023883"/>
                    </a:ext>
                  </a:extLst>
                </a:gridCol>
                <a:gridCol w="179224">
                  <a:extLst>
                    <a:ext uri="{9D8B030D-6E8A-4147-A177-3AD203B41FA5}">
                      <a16:colId xmlns:a16="http://schemas.microsoft.com/office/drawing/2014/main" val="2575116532"/>
                    </a:ext>
                  </a:extLst>
                </a:gridCol>
                <a:gridCol w="716900">
                  <a:extLst>
                    <a:ext uri="{9D8B030D-6E8A-4147-A177-3AD203B41FA5}">
                      <a16:colId xmlns:a16="http://schemas.microsoft.com/office/drawing/2014/main" val="3689789110"/>
                    </a:ext>
                  </a:extLst>
                </a:gridCol>
                <a:gridCol w="716900">
                  <a:extLst>
                    <a:ext uri="{9D8B030D-6E8A-4147-A177-3AD203B41FA5}">
                      <a16:colId xmlns:a16="http://schemas.microsoft.com/office/drawing/2014/main" val="484452356"/>
                    </a:ext>
                  </a:extLst>
                </a:gridCol>
                <a:gridCol w="716900">
                  <a:extLst>
                    <a:ext uri="{9D8B030D-6E8A-4147-A177-3AD203B41FA5}">
                      <a16:colId xmlns:a16="http://schemas.microsoft.com/office/drawing/2014/main" val="1775648838"/>
                    </a:ext>
                  </a:extLst>
                </a:gridCol>
                <a:gridCol w="793071">
                  <a:extLst>
                    <a:ext uri="{9D8B030D-6E8A-4147-A177-3AD203B41FA5}">
                      <a16:colId xmlns:a16="http://schemas.microsoft.com/office/drawing/2014/main" val="2749887094"/>
                    </a:ext>
                  </a:extLst>
                </a:gridCol>
              </a:tblGrid>
              <a:tr h="240851">
                <a:tc>
                  <a:txBody>
                    <a:bodyPr/>
                    <a:lstStyle/>
                    <a:p>
                      <a:pPr algn="l" fontAlgn="t"/>
                      <a:r>
                        <a:rPr lang="sv-SE" sz="1000" b="1" i="0" u="none" strike="noStrike">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w="19050" cap="flat" cmpd="sng" algn="ctr">
                      <a:solidFill>
                        <a:srgbClr val="006298"/>
                      </a:solidFill>
                      <a:prstDash val="solid"/>
                      <a:round/>
                      <a:headEnd type="none" w="med" len="med"/>
                      <a:tailEnd type="none" w="med" len="med"/>
                    </a:lnT>
                    <a:lnB>
                      <a:noFill/>
                    </a:lnB>
                    <a:solidFill>
                      <a:srgbClr val="FFFFFF"/>
                    </a:solidFill>
                  </a:tcPr>
                </a:tc>
                <a:tc gridSpan="3">
                  <a:txBody>
                    <a:bodyPr/>
                    <a:lstStyle/>
                    <a:p>
                      <a:pPr algn="ctr" fontAlgn="t"/>
                      <a:r>
                        <a:rPr lang="sv-SE" sz="1000" b="1" i="0" u="none" strike="noStrike">
                          <a:effectLst/>
                          <a:latin typeface="Calibri" panose="020F0502020204030204" pitchFamily="34" charset="0"/>
                        </a:rPr>
                        <a:t>2021</a:t>
                      </a:r>
                    </a:p>
                  </a:txBody>
                  <a:tcPr marL="9525" marR="9525" marT="9525" marB="0">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a:txBody>
                    <a:bodyPr/>
                    <a:lstStyle/>
                    <a:p>
                      <a:pPr algn="ctr" fontAlgn="t"/>
                      <a:r>
                        <a:rPr lang="sv-SE" sz="1000" b="1" i="0" u="none" strike="noStrike">
                          <a:effectLst/>
                          <a:latin typeface="Calibri" panose="020F0502020204030204" pitchFamily="34" charset="0"/>
                        </a:rPr>
                        <a:t> </a:t>
                      </a:r>
                    </a:p>
                  </a:txBody>
                  <a:tcPr marL="9525" marR="9525" marT="9525" marB="0">
                    <a:lnL>
                      <a:noFill/>
                    </a:lnL>
                    <a:lnR>
                      <a:noFill/>
                    </a:lnR>
                    <a:lnT w="19050" cap="flat" cmpd="sng" algn="ctr">
                      <a:solidFill>
                        <a:srgbClr val="006298"/>
                      </a:solidFill>
                      <a:prstDash val="solid"/>
                      <a:round/>
                      <a:headEnd type="none" w="med" len="med"/>
                      <a:tailEnd type="none" w="med" len="med"/>
                    </a:lnT>
                    <a:lnB>
                      <a:noFill/>
                    </a:lnB>
                  </a:tcPr>
                </a:tc>
                <a:tc gridSpan="3">
                  <a:txBody>
                    <a:bodyPr/>
                    <a:lstStyle/>
                    <a:p>
                      <a:pPr algn="ctr" fontAlgn="t"/>
                      <a:r>
                        <a:rPr lang="sv-SE" sz="1000" b="1" i="0" u="none" strike="noStrike">
                          <a:effectLst/>
                          <a:latin typeface="Calibri" panose="020F0502020204030204" pitchFamily="34" charset="0"/>
                        </a:rPr>
                        <a:t>2020</a:t>
                      </a:r>
                    </a:p>
                  </a:txBody>
                  <a:tcPr marL="9525" marR="9525" marT="9525" marB="0">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a:txBody>
                    <a:bodyPr/>
                    <a:lstStyle/>
                    <a:p>
                      <a:pPr algn="ctr" fontAlgn="t"/>
                      <a:r>
                        <a:rPr lang="sv-SE" sz="1000" b="1" i="0" u="none" strike="noStrike">
                          <a:effectLst/>
                          <a:latin typeface="Calibri" panose="020F0502020204030204" pitchFamily="34" charset="0"/>
                        </a:rPr>
                        <a:t> </a:t>
                      </a:r>
                    </a:p>
                  </a:txBody>
                  <a:tcPr marL="9525" marR="9525" marT="9525" marB="0">
                    <a:lnL>
                      <a:noFill/>
                    </a:lnL>
                    <a:lnR w="6350" cap="flat" cmpd="sng" algn="ctr">
                      <a:solidFill>
                        <a:srgbClr val="006298"/>
                      </a:solidFill>
                      <a:prstDash val="solid"/>
                      <a:round/>
                      <a:headEnd type="none" w="med" len="med"/>
                      <a:tailEnd type="none" w="med" len="med"/>
                    </a:lnR>
                    <a:lnT w="19050" cap="flat" cmpd="sng" algn="ctr">
                      <a:solidFill>
                        <a:srgbClr val="006298"/>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3639272"/>
                  </a:ext>
                </a:extLst>
              </a:tr>
              <a:tr h="202942">
                <a:tc>
                  <a:txBody>
                    <a:bodyPr/>
                    <a:lstStyle/>
                    <a:p>
                      <a:pPr algn="l" fontAlgn="t"/>
                      <a:r>
                        <a:rPr lang="sv-SE" sz="1000" b="1" i="0" u="none" strike="noStrike">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w="19050" cap="flat" cmpd="sng" algn="ctr">
                      <a:solidFill>
                        <a:srgbClr val="006298"/>
                      </a:solidFill>
                      <a:prstDash val="solid"/>
                      <a:round/>
                      <a:headEnd type="none" w="med" len="med"/>
                      <a:tailEnd type="none" w="med" len="med"/>
                    </a:lnB>
                    <a:solidFill>
                      <a:srgbClr val="FFFFFF"/>
                    </a:solidFill>
                  </a:tcPr>
                </a:tc>
                <a:tc>
                  <a:txBody>
                    <a:bodyPr/>
                    <a:lstStyle/>
                    <a:p>
                      <a:pPr algn="r" fontAlgn="t"/>
                      <a:r>
                        <a:rPr lang="sv-SE" sz="1000" b="1" i="0" u="none" strike="noStrike">
                          <a:effectLst/>
                          <a:latin typeface="Calibri" panose="020F0502020204030204" pitchFamily="34" charset="0"/>
                        </a:rPr>
                        <a:t>Kvinnor</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t"/>
                      <a:r>
                        <a:rPr lang="sv-SE" sz="1000" b="1" i="0" u="none" strike="noStrike">
                          <a:effectLst/>
                          <a:latin typeface="Calibri" panose="020F0502020204030204" pitchFamily="34" charset="0"/>
                        </a:rPr>
                        <a:t>Män</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t"/>
                      <a:r>
                        <a:rPr lang="sv-SE" sz="1000" b="1" i="0" u="none" strike="noStrike">
                          <a:effectLst/>
                          <a:latin typeface="Calibri" panose="020F0502020204030204" pitchFamily="34" charset="0"/>
                        </a:rPr>
                        <a:t>Totalt</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t"/>
                      <a:r>
                        <a:rPr lang="sv-SE" sz="1000" b="1" i="0" u="none" strike="noStrike">
                          <a:effectLst/>
                          <a:latin typeface="Calibri" panose="020F0502020204030204" pitchFamily="34" charset="0"/>
                        </a:rPr>
                        <a:t> </a:t>
                      </a:r>
                    </a:p>
                  </a:txBody>
                  <a:tcPr marL="9525" marR="9525" marT="9525" marB="0">
                    <a:lnL>
                      <a:noFill/>
                    </a:lnL>
                    <a:lnR>
                      <a:noFill/>
                    </a:lnR>
                    <a:lnT>
                      <a:noFill/>
                    </a:lnT>
                    <a:lnB w="19050" cap="flat" cmpd="sng" algn="ctr">
                      <a:solidFill>
                        <a:srgbClr val="006298"/>
                      </a:solidFill>
                      <a:prstDash val="solid"/>
                      <a:round/>
                      <a:headEnd type="none" w="med" len="med"/>
                      <a:tailEnd type="none" w="med" len="med"/>
                    </a:lnB>
                    <a:solidFill>
                      <a:srgbClr val="FFFFFF"/>
                    </a:solidFill>
                  </a:tcPr>
                </a:tc>
                <a:tc>
                  <a:txBody>
                    <a:bodyPr/>
                    <a:lstStyle/>
                    <a:p>
                      <a:pPr algn="r" fontAlgn="t"/>
                      <a:r>
                        <a:rPr lang="sv-SE" sz="1000" b="1" i="0" u="none" strike="noStrike">
                          <a:effectLst/>
                          <a:latin typeface="Calibri" panose="020F0502020204030204" pitchFamily="34" charset="0"/>
                        </a:rPr>
                        <a:t>Kvinnor</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t"/>
                      <a:r>
                        <a:rPr lang="sv-SE" sz="1000" b="1" i="0" u="none" strike="noStrike">
                          <a:effectLst/>
                          <a:latin typeface="Calibri" panose="020F0502020204030204" pitchFamily="34" charset="0"/>
                        </a:rPr>
                        <a:t>Män</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t"/>
                      <a:r>
                        <a:rPr lang="sv-SE" sz="1000" b="1" i="0" u="none" strike="noStrike">
                          <a:effectLst/>
                          <a:latin typeface="Calibri" panose="020F0502020204030204" pitchFamily="34" charset="0"/>
                        </a:rPr>
                        <a:t>Totalt</a:t>
                      </a:r>
                    </a:p>
                  </a:txBody>
                  <a:tcPr marL="9525" marR="9525" marT="9525" marB="0">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ctr" fontAlgn="t"/>
                      <a:r>
                        <a:rPr lang="sv-SE" sz="1000" b="1" i="0" u="none" strike="noStrike">
                          <a:effectLst/>
                          <a:latin typeface="Calibri" panose="020F0502020204030204" pitchFamily="34" charset="0"/>
                        </a:rPr>
                        <a:t>Diff</a:t>
                      </a:r>
                    </a:p>
                  </a:txBody>
                  <a:tcPr marL="9525" marR="9525" marT="9525" marB="0">
                    <a:lnL>
                      <a:noFill/>
                    </a:lnL>
                    <a:lnR w="6350" cap="flat" cmpd="sng" algn="ctr">
                      <a:solidFill>
                        <a:srgbClr val="000000"/>
                      </a:solidFill>
                      <a:prstDash val="solid"/>
                      <a:round/>
                      <a:headEnd type="none" w="med" len="med"/>
                      <a:tailEnd type="none" w="med" len="med"/>
                    </a:lnR>
                    <a:lnT>
                      <a:noFill/>
                    </a:lnT>
                    <a:lnB w="19050" cap="flat" cmpd="sng" algn="ctr">
                      <a:solidFill>
                        <a:srgbClr val="006298"/>
                      </a:solidFill>
                      <a:prstDash val="solid"/>
                      <a:round/>
                      <a:headEnd type="none" w="med" len="med"/>
                      <a:tailEnd type="none" w="med" len="med"/>
                    </a:lnB>
                    <a:solidFill>
                      <a:srgbClr val="FFFFFF"/>
                    </a:solidFill>
                  </a:tcPr>
                </a:tc>
                <a:extLst>
                  <a:ext uri="{0D108BD9-81ED-4DB2-BD59-A6C34878D82A}">
                    <a16:rowId xmlns:a16="http://schemas.microsoft.com/office/drawing/2014/main" val="4146113794"/>
                  </a:ext>
                </a:extLst>
              </a:tr>
              <a:tr h="214881">
                <a:tc>
                  <a:txBody>
                    <a:bodyPr/>
                    <a:lstStyle/>
                    <a:p>
                      <a:pPr algn="l" fontAlgn="ctr"/>
                      <a:r>
                        <a:rPr lang="sv-SE" sz="1000" b="0" i="0" u="none" strike="noStrike">
                          <a:effectLst/>
                          <a:latin typeface="Calibri" panose="020F0502020204030204" pitchFamily="34" charset="0"/>
                        </a:rPr>
                        <a:t>Sjuksköterskor, barnmorskor</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8,0</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4,7</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dirty="0">
                          <a:effectLst/>
                          <a:latin typeface="Calibri" panose="020F0502020204030204" pitchFamily="34" charset="0"/>
                        </a:rPr>
                        <a:t>7,6</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8,5</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5,9</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8,2</a:t>
                      </a:r>
                    </a:p>
                  </a:txBody>
                  <a:tcPr marL="9525" marR="9525" marT="9525" marB="0" anchor="ctr">
                    <a:lnL>
                      <a:noFill/>
                    </a:lnL>
                    <a:lnR>
                      <a:noFill/>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-0,6</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rgbClr val="00629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2947624"/>
                  </a:ext>
                </a:extLst>
              </a:tr>
              <a:tr h="202942">
                <a:tc>
                  <a:txBody>
                    <a:bodyPr/>
                    <a:lstStyle/>
                    <a:p>
                      <a:pPr algn="l" fontAlgn="ctr"/>
                      <a:r>
                        <a:rPr lang="sv-SE" sz="1000" b="0" i="0" u="none" strike="noStrike" dirty="0">
                          <a:effectLst/>
                          <a:latin typeface="Calibri" panose="020F0502020204030204" pitchFamily="34" charset="0"/>
                        </a:rPr>
                        <a:t>Undersköterskor m.fl.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effectLst/>
                          <a:latin typeface="Calibri" panose="020F0502020204030204" pitchFamily="34" charset="0"/>
                        </a:rPr>
                        <a:t>8,8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11,5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dirty="0">
                          <a:effectLst/>
                          <a:latin typeface="Calibri" panose="020F0502020204030204" pitchFamily="34" charset="0"/>
                        </a:rPr>
                        <a:t>-0,3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2995156"/>
                  </a:ext>
                </a:extLst>
              </a:tr>
              <a:tr h="202942">
                <a:tc>
                  <a:txBody>
                    <a:bodyPr/>
                    <a:lstStyle/>
                    <a:p>
                      <a:pPr algn="l" fontAlgn="ctr"/>
                      <a:r>
                        <a:rPr lang="sv-SE" sz="1000" b="0" i="0" u="none" strike="noStrike" dirty="0">
                          <a:effectLst/>
                          <a:latin typeface="Calibri" panose="020F0502020204030204" pitchFamily="34" charset="0"/>
                        </a:rPr>
                        <a:t>Läkare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effectLst/>
                          <a:latin typeface="Calibri" panose="020F0502020204030204" pitchFamily="34" charset="0"/>
                        </a:rPr>
                        <a:t>2,5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4,4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9725576"/>
                  </a:ext>
                </a:extLst>
              </a:tr>
              <a:tr h="202942">
                <a:tc>
                  <a:txBody>
                    <a:bodyPr/>
                    <a:lstStyle/>
                    <a:p>
                      <a:pPr algn="l" fontAlgn="ctr"/>
                      <a:r>
                        <a:rPr lang="sv-SE" sz="1000" b="0" i="0" u="none" strike="noStrike">
                          <a:effectLst/>
                          <a:latin typeface="Calibri" panose="020F0502020204030204" pitchFamily="34" charset="0"/>
                        </a:rPr>
                        <a:t>Tandläkare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effectLst/>
                          <a:latin typeface="Calibri" panose="020F0502020204030204" pitchFamily="34" charset="0"/>
                        </a:rPr>
                        <a:t>4,6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7,7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7,1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044552"/>
                  </a:ext>
                </a:extLst>
              </a:tr>
              <a:tr h="202942">
                <a:tc>
                  <a:txBody>
                    <a:bodyPr/>
                    <a:lstStyle/>
                    <a:p>
                      <a:pPr algn="l" fontAlgn="ctr"/>
                      <a:r>
                        <a:rPr lang="sv-SE" sz="1000" b="0" i="0" u="none" strike="noStrike">
                          <a:effectLst/>
                          <a:latin typeface="Calibri" panose="020F0502020204030204" pitchFamily="34" charset="0"/>
                        </a:rPr>
                        <a:t>Tandsköterskor, -hygienister m.fl.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effectLst/>
                          <a:latin typeface="Calibri" panose="020F0502020204030204" pitchFamily="34" charset="0"/>
                        </a:rPr>
                        <a:t>4,0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9,9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096918"/>
                  </a:ext>
                </a:extLst>
              </a:tr>
              <a:tr h="202942">
                <a:tc>
                  <a:txBody>
                    <a:bodyPr/>
                    <a:lstStyle/>
                    <a:p>
                      <a:pPr algn="l" fontAlgn="ctr"/>
                      <a:r>
                        <a:rPr lang="sv-SE" sz="1000" b="0" i="0" u="none" strike="noStrike">
                          <a:effectLst/>
                          <a:latin typeface="Calibri" panose="020F0502020204030204" pitchFamily="34" charset="0"/>
                        </a:rPr>
                        <a:t>Medicinska sekreterare m.fl.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3953146"/>
                  </a:ext>
                </a:extLst>
              </a:tr>
              <a:tr h="202942">
                <a:tc>
                  <a:txBody>
                    <a:bodyPr/>
                    <a:lstStyle/>
                    <a:p>
                      <a:pPr algn="l" fontAlgn="ctr"/>
                      <a:r>
                        <a:rPr lang="sv-SE" sz="1000" b="0" i="0" u="none" strike="noStrike">
                          <a:effectLst/>
                          <a:latin typeface="Calibri" panose="020F0502020204030204" pitchFamily="34" charset="0"/>
                        </a:rPr>
                        <a:t>Rehabilitering och förebyggande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8,1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5,4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7,7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8,8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2248634"/>
                  </a:ext>
                </a:extLst>
              </a:tr>
              <a:tr h="202942">
                <a:tc>
                  <a:txBody>
                    <a:bodyPr/>
                    <a:lstStyle/>
                    <a:p>
                      <a:pPr algn="l" fontAlgn="ctr"/>
                      <a:r>
                        <a:rPr lang="sv-SE" sz="1000" b="0" i="0" u="none" strike="noStrike">
                          <a:effectLst/>
                          <a:latin typeface="Calibri" panose="020F0502020204030204" pitchFamily="34" charset="0"/>
                        </a:rPr>
                        <a:t>Sjukhustekniker/labpersonal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7,5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8,6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7,5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4529984"/>
                  </a:ext>
                </a:extLst>
              </a:tr>
              <a:tr h="202942">
                <a:tc>
                  <a:txBody>
                    <a:bodyPr/>
                    <a:lstStyle/>
                    <a:p>
                      <a:pPr algn="l" fontAlgn="ctr"/>
                      <a:r>
                        <a:rPr lang="sv-SE" sz="1000" b="0" i="0" u="none" strike="noStrike">
                          <a:effectLst/>
                          <a:latin typeface="Calibri" panose="020F0502020204030204" pitchFamily="34" charset="0"/>
                        </a:rPr>
                        <a:t>Utbildning, kultur och fritid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dirty="0">
                          <a:effectLst/>
                          <a:latin typeface="Calibri" panose="020F0502020204030204" pitchFamily="34" charset="0"/>
                        </a:rPr>
                        <a:t>4,8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6,4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7192973"/>
                  </a:ext>
                </a:extLst>
              </a:tr>
              <a:tr h="202942">
                <a:tc>
                  <a:txBody>
                    <a:bodyPr/>
                    <a:lstStyle/>
                    <a:p>
                      <a:pPr algn="l" fontAlgn="ctr"/>
                      <a:r>
                        <a:rPr lang="sv-SE" sz="1000" b="0" i="0" u="none" strike="noStrike">
                          <a:effectLst/>
                          <a:latin typeface="Calibri" panose="020F0502020204030204" pitchFamily="34" charset="0"/>
                        </a:rPr>
                        <a:t>Teknik, hantverkare</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6,3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5,2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7,1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6,1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6789629"/>
                  </a:ext>
                </a:extLst>
              </a:tr>
              <a:tr h="202942">
                <a:tc>
                  <a:txBody>
                    <a:bodyPr/>
                    <a:lstStyle/>
                    <a:p>
                      <a:pPr algn="l" fontAlgn="ctr"/>
                      <a:r>
                        <a:rPr lang="sv-SE" sz="1000" b="0" i="0" u="none" strike="noStrike">
                          <a:effectLst/>
                          <a:latin typeface="Calibri" panose="020F0502020204030204" pitchFamily="34" charset="0"/>
                        </a:rPr>
                        <a:t>Kök, städ, tvätt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10,1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8,7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9,7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530190"/>
                  </a:ext>
                </a:extLst>
              </a:tr>
              <a:tr h="202942">
                <a:tc>
                  <a:txBody>
                    <a:bodyPr/>
                    <a:lstStyle/>
                    <a:p>
                      <a:pPr algn="l" fontAlgn="ctr"/>
                      <a:r>
                        <a:rPr lang="sv-SE" sz="1000" b="0" i="0" u="none" strike="noStrike">
                          <a:effectLst/>
                          <a:latin typeface="Calibri" panose="020F0502020204030204" pitchFamily="34" charset="0"/>
                        </a:rPr>
                        <a:t>Administration</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4,1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3,7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4,7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4,2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4691936"/>
                  </a:ext>
                </a:extLst>
              </a:tr>
              <a:tr h="214881">
                <a:tc>
                  <a:txBody>
                    <a:bodyPr/>
                    <a:lstStyle/>
                    <a:p>
                      <a:pPr algn="l" fontAlgn="ctr"/>
                      <a:r>
                        <a:rPr lang="sv-SE" sz="1000" b="0" i="0" u="none" strike="noStrike">
                          <a:effectLst/>
                          <a:latin typeface="Calibri" panose="020F0502020204030204" pitchFamily="34" charset="0"/>
                        </a:rPr>
                        <a:t>Personal i bolag</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3,1</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1,6</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2,4</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l" fontAlgn="ctr"/>
                      <a:r>
                        <a:rPr lang="sv-SE" sz="1000" b="0" i="0" u="none" strike="noStrike">
                          <a:effectLst/>
                          <a:latin typeface="Calibri" panose="020F050202020403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3,3</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2,7</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0" i="0" u="none" strike="noStrike">
                          <a:effectLst/>
                          <a:latin typeface="Calibri" panose="020F0502020204030204" pitchFamily="34" charset="0"/>
                        </a:rPr>
                        <a:t>3,0</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0" i="0" u="none" strike="noStrike">
                          <a:effectLst/>
                          <a:latin typeface="Calibri" panose="020F0502020204030204" pitchFamily="34" charset="0"/>
                        </a:rPr>
                        <a:t>-0,6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extLst>
                  <a:ext uri="{0D108BD9-81ED-4DB2-BD59-A6C34878D82A}">
                    <a16:rowId xmlns:a16="http://schemas.microsoft.com/office/drawing/2014/main" val="752340002"/>
                  </a:ext>
                </a:extLst>
              </a:tr>
              <a:tr h="226818">
                <a:tc>
                  <a:txBody>
                    <a:bodyPr/>
                    <a:lstStyle/>
                    <a:p>
                      <a:pPr algn="l" fontAlgn="ctr"/>
                      <a:r>
                        <a:rPr lang="sv-SE" sz="1000" b="1" i="0" u="none" strike="noStrike">
                          <a:effectLst/>
                          <a:latin typeface="Calibri" panose="020F0502020204030204" pitchFamily="34" charset="0"/>
                        </a:rPr>
                        <a:t>Totalt </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solidFill>
                      <a:srgbClr val="FFFFFF"/>
                    </a:solidFill>
                  </a:tcPr>
                </a:tc>
                <a:tc>
                  <a:txBody>
                    <a:bodyPr/>
                    <a:lstStyle/>
                    <a:p>
                      <a:pPr algn="r" fontAlgn="ctr"/>
                      <a:r>
                        <a:rPr lang="sv-SE" sz="1000" b="1" i="0" u="none" strike="noStrike">
                          <a:effectLst/>
                          <a:latin typeface="Calibri" panose="020F0502020204030204" pitchFamily="34" charset="0"/>
                        </a:rPr>
                        <a:t>7,9</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a:effectLst/>
                          <a:latin typeface="Calibri" panose="020F0502020204030204" pitchFamily="34" charset="0"/>
                        </a:rPr>
                        <a:t>4,3</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a:effectLst/>
                          <a:latin typeface="Calibri" panose="020F0502020204030204" pitchFamily="34" charset="0"/>
                        </a:rPr>
                        <a:t>7,1</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l" fontAlgn="ctr"/>
                      <a:r>
                        <a:rPr lang="sv-SE" sz="1000" b="1" i="0" u="none" strike="noStrike">
                          <a:effectLst/>
                          <a:latin typeface="Calibri" panose="020F0502020204030204" pitchFamily="34" charset="0"/>
                        </a:rPr>
                        <a:t> </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a:effectLst/>
                          <a:latin typeface="Calibri" panose="020F0502020204030204" pitchFamily="34" charset="0"/>
                        </a:rPr>
                        <a:t>8,4</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a:effectLst/>
                          <a:latin typeface="Calibri" panose="020F0502020204030204" pitchFamily="34" charset="0"/>
                        </a:rPr>
                        <a:t>5,0</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a:effectLst/>
                          <a:latin typeface="Calibri" panose="020F0502020204030204" pitchFamily="34" charset="0"/>
                        </a:rPr>
                        <a:t>7,7</a:t>
                      </a:r>
                    </a:p>
                  </a:txBody>
                  <a:tcPr marL="9525" marR="9525" marT="9525" marB="0" anchor="ctr">
                    <a:lnL>
                      <a:noFill/>
                    </a:lnL>
                    <a:lnR>
                      <a:noFill/>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tc>
                  <a:txBody>
                    <a:bodyPr/>
                    <a:lstStyle/>
                    <a:p>
                      <a:pPr algn="r" fontAlgn="ctr"/>
                      <a:r>
                        <a:rPr lang="sv-SE" sz="1000" b="1" i="0" u="none" strike="noStrike" dirty="0">
                          <a:effectLst/>
                          <a:latin typeface="Calibri" panose="020F0502020204030204" pitchFamily="34" charset="0"/>
                        </a:rPr>
                        <a:t>-0,6</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rgbClr val="006298"/>
                      </a:solidFill>
                      <a:prstDash val="solid"/>
                      <a:round/>
                      <a:headEnd type="none" w="med" len="med"/>
                      <a:tailEnd type="none" w="med" len="med"/>
                    </a:lnT>
                    <a:lnB w="19050" cap="flat" cmpd="sng" algn="ctr">
                      <a:solidFill>
                        <a:srgbClr val="006298"/>
                      </a:solidFill>
                      <a:prstDash val="solid"/>
                      <a:round/>
                      <a:headEnd type="none" w="med" len="med"/>
                      <a:tailEnd type="none" w="med" len="med"/>
                    </a:lnB>
                  </a:tcPr>
                </a:tc>
                <a:extLst>
                  <a:ext uri="{0D108BD9-81ED-4DB2-BD59-A6C34878D82A}">
                    <a16:rowId xmlns:a16="http://schemas.microsoft.com/office/drawing/2014/main" val="2649291694"/>
                  </a:ext>
                </a:extLst>
              </a:tr>
            </a:tbl>
          </a:graphicData>
        </a:graphic>
      </p:graphicFrame>
    </p:spTree>
    <p:extLst>
      <p:ext uri="{BB962C8B-B14F-4D97-AF65-F5344CB8AC3E}">
        <p14:creationId xmlns:p14="http://schemas.microsoft.com/office/powerpoint/2010/main" val="185227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1CEAE1-9ADC-429E-A762-83D1CE79563B}"/>
              </a:ext>
            </a:extLst>
          </p:cNvPr>
          <p:cNvSpPr>
            <a:spLocks noGrp="1"/>
          </p:cNvSpPr>
          <p:nvPr>
            <p:ph type="title"/>
          </p:nvPr>
        </p:nvSpPr>
        <p:spPr>
          <a:xfrm>
            <a:off x="532801" y="106855"/>
            <a:ext cx="7817020" cy="669078"/>
          </a:xfrm>
        </p:spPr>
        <p:txBody>
          <a:bodyPr/>
          <a:lstStyle/>
          <a:p>
            <a:r>
              <a:rPr lang="sv-SE" sz="2400" kern="0" dirty="0"/>
              <a:t>Diagnosfördelning VGR enligt FK</a:t>
            </a:r>
          </a:p>
        </p:txBody>
      </p:sp>
      <p:pic>
        <p:nvPicPr>
          <p:cNvPr id="5" name="Platshållare för innehåll 4">
            <a:extLst>
              <a:ext uri="{FF2B5EF4-FFF2-40B4-BE49-F238E27FC236}">
                <a16:creationId xmlns:a16="http://schemas.microsoft.com/office/drawing/2014/main" id="{2E56F015-2991-4DF4-8120-67883E0F2A8D}"/>
              </a:ext>
            </a:extLst>
          </p:cNvPr>
          <p:cNvPicPr>
            <a:picLocks noGrp="1" noChangeAspect="1"/>
          </p:cNvPicPr>
          <p:nvPr>
            <p:ph idx="1"/>
          </p:nvPr>
        </p:nvPicPr>
        <p:blipFill>
          <a:blip r:embed="rId3"/>
          <a:stretch>
            <a:fillRect/>
          </a:stretch>
        </p:blipFill>
        <p:spPr>
          <a:xfrm>
            <a:off x="532801" y="969963"/>
            <a:ext cx="6654778" cy="3530600"/>
          </a:xfrm>
          <a:prstGeom prst="rect">
            <a:avLst/>
          </a:prstGeom>
        </p:spPr>
      </p:pic>
    </p:spTree>
    <p:extLst>
      <p:ext uri="{BB962C8B-B14F-4D97-AF65-F5344CB8AC3E}">
        <p14:creationId xmlns:p14="http://schemas.microsoft.com/office/powerpoint/2010/main" val="226303748"/>
      </p:ext>
    </p:extLst>
  </p:cSld>
  <p:clrMapOvr>
    <a:masterClrMapping/>
  </p:clrMapOvr>
</p:sld>
</file>

<file path=ppt/theme/theme1.xml><?xml version="1.0" encoding="utf-8"?>
<a:theme xmlns:a="http://schemas.openxmlformats.org/drawingml/2006/main" name="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red" id="{C176362D-7D9E-4F2C-8D14-455FE7D03C6D}" vid="{0EFB3E69-F33E-42BC-8F68-9D7750C7B8C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11861</TotalTime>
  <Words>2512</Words>
  <Application>Microsoft Office PowerPoint</Application>
  <PresentationFormat>Bildspel på skärmen (16:9)</PresentationFormat>
  <Paragraphs>265</Paragraphs>
  <Slides>20</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VGR_vitt_blue</vt:lpstr>
      <vt:lpstr>  Redovisning av sjukfrånvaro 2021  </vt:lpstr>
      <vt:lpstr>Sjukfrånvaron i VGR</vt:lpstr>
      <vt:lpstr>Sjukfrånvaron i VGR</vt:lpstr>
      <vt:lpstr>Sjukfrånvaron i VGR</vt:lpstr>
      <vt:lpstr>Sjukfrånvaron i VGR</vt:lpstr>
      <vt:lpstr>Sjukfrånvaron i VGR (förvaltningar och bolag)</vt:lpstr>
      <vt:lpstr>Sjukfrånvaron i VGR</vt:lpstr>
      <vt:lpstr>Sjukfrånvaro personalgrupper för 2 år</vt:lpstr>
      <vt:lpstr>Diagnosfördelning VGR enligt FK</vt:lpstr>
      <vt:lpstr>Sjukfrånvaron i VGR</vt:lpstr>
      <vt:lpstr>Sjukfrånvaro regioner VGR</vt:lpstr>
      <vt:lpstr>Sjukfrånvaro kommuner runt våra sjukhus</vt:lpstr>
      <vt:lpstr>Sjukfrånvaro kommuner runt våra sjukhus</vt:lpstr>
      <vt:lpstr>Sjukfrånvaro kommuner runt våra sjukhus</vt:lpstr>
      <vt:lpstr>Sjukfrånvaro kommuner i de största länen</vt:lpstr>
      <vt:lpstr>Kommentar från SKR om sjukfrånvaron</vt:lpstr>
      <vt:lpstr>Kommentar från SKR om sjukfrånvaron</vt:lpstr>
      <vt:lpstr>Resonemang om sjukfrånvaro i VGR</vt:lpstr>
      <vt:lpstr>Forskning</vt:lpstr>
      <vt:lpstr>Tillsammans sänker vi sjukfrånvaron</vt:lpstr>
    </vt:vector>
  </TitlesOfParts>
  <Company>Västra Götalandsregionen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 27 februari 2018 info budgetförstärkning 2017 och 2018 om att få ner sjukskrivningstalen</dc:title>
  <dc:creator>Eva-Marie Bryntesson</dc:creator>
  <cp:lastModifiedBy>Camilla Tengström</cp:lastModifiedBy>
  <cp:revision>635</cp:revision>
  <cp:lastPrinted>2022-03-15T14:43:09Z</cp:lastPrinted>
  <dcterms:created xsi:type="dcterms:W3CDTF">2017-10-30T09:16:13Z</dcterms:created>
  <dcterms:modified xsi:type="dcterms:W3CDTF">2022-04-19T14:28:33Z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C.format.extent.mimetype">
    <vt:lpwstr>application/vnd.openxmlformats-officedocument.presentationml.presentation</vt:lpwstr>
  </property>
  <property fmtid="{D5CDD505-2E9C-101B-9397-08002B2CF9AE}" pid="3" name="DC.language">
    <vt:lpwstr>[Svenska]</vt:lpwstr>
  </property>
  <property fmtid="{D5CDD505-2E9C-101B-9397-08002B2CF9AE}" pid="4" name="DC.identifier.checksum">
    <vt:lpwstr>f5f904028d83c5b6eef7594f9eb52069</vt:lpwstr>
  </property>
  <property fmtid="{D5CDD505-2E9C-101B-9397-08002B2CF9AE}" pid="5" name="updated">
    <vt:lpwstr>2018-02-20</vt:lpwstr>
  </property>
  <property fmtid="{D5CDD505-2E9C-101B-9397-08002B2CF9AE}" pid="6" name="dcterms.created">
    <vt:lpwstr>2018-02-20</vt:lpwstr>
  </property>
  <property fmtid="{D5CDD505-2E9C-101B-9397-08002B2CF9AE}" pid="7" name="DC.title.filename">
    <vt:lpwstr>PU 27 februari 2018 info budgetförstärkning 2017 och 2018 om att få ner sjukskrivningstalen.pptx</vt:lpwstr>
  </property>
  <property fmtid="{D5CDD505-2E9C-101B-9397-08002B2CF9AE}" pid="8" name="nodeRef">
    <vt:lpwstr>64b90d95-6760-4289-84a4-9b7055fc9fbb</vt:lpwstr>
  </property>
  <property fmtid="{D5CDD505-2E9C-101B-9397-08002B2CF9AE}" pid="9" name="DC.contributor.savedby">
    <vt:lpwstr>Ari Kokko (ariko) VGR/Org/Regionstyrelsen/Koncernkontoret/Koncernstab HR/Arbetsvillkor</vt:lpwstr>
  </property>
  <property fmtid="{D5CDD505-2E9C-101B-9397-08002B2CF9AE}" pid="10" name="DC.rights.accessrights">
    <vt:lpwstr>[Intranät]</vt:lpwstr>
  </property>
  <property fmtid="{D5CDD505-2E9C-101B-9397-08002B2CF9AE}" pid="11" name="DC.source.origin">
    <vt:lpwstr>Alfresco</vt:lpwstr>
  </property>
  <property fmtid="{D5CDD505-2E9C-101B-9397-08002B2CF9AE}" pid="12" name="DC.date.saved">
    <vt:lpwstr>2018-02-20</vt:lpwstr>
  </property>
  <property fmtid="{D5CDD505-2E9C-101B-9397-08002B2CF9AE}" pid="13" name="DC.contributor.savedby.id">
    <vt:lpwstr>ariko</vt:lpwstr>
  </property>
  <property fmtid="{D5CDD505-2E9C-101B-9397-08002B2CF9AE}" pid="14" name="DC.format.extension">
    <vt:lpwstr>pptx</vt:lpwstr>
  </property>
  <property fmtid="{D5CDD505-2E9C-101B-9397-08002B2CF9AE}" pid="15" name="DC.identifier.version">
    <vt:lpwstr>0.1</vt:lpwstr>
  </property>
</Properties>
</file>