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vml" ContentType="application/vnd.openxmlformats-officedocument.vmlDrawing"/>
  <Default Extension="wmf" ContentType="image/x-wmf"/>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handoutMasterIdLst>
    <p:handoutMasterId r:id="rId22"/>
  </p:handoutMasterIdLst>
  <p:sldIdLst>
    <p:sldId id="1412" r:id="rId2"/>
    <p:sldId id="1413" r:id="rId3"/>
    <p:sldId id="305" r:id="rId4"/>
    <p:sldId id="281" r:id="rId5"/>
    <p:sldId id="282" r:id="rId6"/>
    <p:sldId id="283" r:id="rId7"/>
    <p:sldId id="286" r:id="rId8"/>
    <p:sldId id="296" r:id="rId9"/>
    <p:sldId id="298" r:id="rId10"/>
    <p:sldId id="299" r:id="rId11"/>
    <p:sldId id="300" r:id="rId12"/>
    <p:sldId id="301" r:id="rId13"/>
    <p:sldId id="306" r:id="rId14"/>
    <p:sldId id="307" r:id="rId15"/>
    <p:sldId id="308" r:id="rId16"/>
    <p:sldId id="309" r:id="rId17"/>
    <p:sldId id="302" r:id="rId18"/>
    <p:sldId id="304" r:id="rId19"/>
    <p:sldId id="303" r:id="rId20"/>
  </p:sldIdLst>
  <p:sldSz cx="9144000" cy="5143500" type="screen16x9"/>
  <p:notesSz cx="6858000" cy="1266825"/>
  <p:defaultTextStyle>
    <a:defPPr>
      <a:defRPr lang="sv-SE"/>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guide id="3" orient="horz" pos="1595">
          <p15:clr>
            <a:srgbClr val="A4A3A4"/>
          </p15:clr>
        </p15:guide>
        <p15:guide id="4" pos="366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hidden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Inget format, tabellrutnät">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10" autoAdjust="0"/>
    <p:restoredTop sz="83207" autoAdjust="0"/>
  </p:normalViewPr>
  <p:slideViewPr>
    <p:cSldViewPr snapToGrid="0">
      <p:cViewPr varScale="1">
        <p:scale>
          <a:sx n="122" d="100"/>
          <a:sy n="122" d="100"/>
        </p:scale>
        <p:origin x="1380" y="102"/>
      </p:cViewPr>
      <p:guideLst>
        <p:guide orient="horz" pos="1620"/>
        <p:guide pos="2880"/>
        <p:guide orient="horz" pos="1595"/>
        <p:guide pos="3661"/>
      </p:guideLst>
    </p:cSldViewPr>
  </p:slideViewPr>
  <p:notesTextViewPr>
    <p:cViewPr>
      <p:scale>
        <a:sx n="200" d="100"/>
        <a:sy n="2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0.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3CCA91C-0401-3E42-B13F-98F8D13CBA2D}" type="datetimeFigureOut">
              <a:rPr lang="sv-SE" smtClean="0"/>
              <a:t>2022-05-11</a:t>
            </a:fld>
            <a:endParaRPr lang="sv-SE"/>
          </a:p>
        </p:txBody>
      </p:sp>
      <p:sp>
        <p:nvSpPr>
          <p:cNvPr id="4" name="Platshållare för sidfot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sv-SE"/>
          </a:p>
        </p:txBody>
      </p:sp>
      <p:sp>
        <p:nvSpPr>
          <p:cNvPr id="5" name="Platshållare för bildnumm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036A3B8-DDC8-EB47-954C-1015D3CA7DBE}" type="slidenum">
              <a:rPr lang="sv-SE" smtClean="0"/>
              <a:t>‹#›</a:t>
            </a:fld>
            <a:endParaRPr lang="sv-SE"/>
          </a:p>
        </p:txBody>
      </p:sp>
    </p:spTree>
    <p:extLst>
      <p:ext uri="{BB962C8B-B14F-4D97-AF65-F5344CB8AC3E}">
        <p14:creationId xmlns:p14="http://schemas.microsoft.com/office/powerpoint/2010/main" val="26408650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6C28BF5-D6B6-EE4D-9D45-1FFBBDD3C6B6}" type="datetimeFigureOut">
              <a:rPr lang="sv-SE" smtClean="0"/>
              <a:t>2022-05-11</a:t>
            </a:fld>
            <a:endParaRPr lang="sv-SE"/>
          </a:p>
        </p:txBody>
      </p:sp>
      <p:sp>
        <p:nvSpPr>
          <p:cNvPr id="4" name="Platshållare för bildobjekt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E060D78-0732-444B-B0D5-1543BC9666EF}" type="slidenum">
              <a:rPr lang="sv-SE" smtClean="0"/>
              <a:t>‹#›</a:t>
            </a:fld>
            <a:endParaRPr lang="sv-SE"/>
          </a:p>
        </p:txBody>
      </p:sp>
    </p:spTree>
    <p:extLst>
      <p:ext uri="{BB962C8B-B14F-4D97-AF65-F5344CB8AC3E}">
        <p14:creationId xmlns:p14="http://schemas.microsoft.com/office/powerpoint/2010/main" val="4183794283"/>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Vissa satsningar ligger redan i budget </a:t>
            </a:r>
          </a:p>
        </p:txBody>
      </p:sp>
      <p:sp>
        <p:nvSpPr>
          <p:cNvPr id="4" name="Platshållare för bildnummer 3"/>
          <p:cNvSpPr>
            <a:spLocks noGrp="1"/>
          </p:cNvSpPr>
          <p:nvPr>
            <p:ph type="sldNum" sz="quarter" idx="5"/>
          </p:nvPr>
        </p:nvSpPr>
        <p:spPr/>
        <p:txBody>
          <a:bodyPr/>
          <a:lstStyle/>
          <a:p>
            <a:fld id="{2E060D78-0732-444B-B0D5-1543BC9666EF}" type="slidenum">
              <a:rPr lang="sv-SE" smtClean="0"/>
              <a:t>3</a:t>
            </a:fld>
            <a:endParaRPr lang="sv-SE"/>
          </a:p>
        </p:txBody>
      </p:sp>
    </p:spTree>
    <p:extLst>
      <p:ext uri="{BB962C8B-B14F-4D97-AF65-F5344CB8AC3E}">
        <p14:creationId xmlns:p14="http://schemas.microsoft.com/office/powerpoint/2010/main" val="17293428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OBS! Statsbidrag vårdplatser engångskaraktär. </a:t>
            </a:r>
          </a:p>
        </p:txBody>
      </p:sp>
      <p:sp>
        <p:nvSpPr>
          <p:cNvPr id="4" name="Platshållare för bildnummer 3"/>
          <p:cNvSpPr>
            <a:spLocks noGrp="1"/>
          </p:cNvSpPr>
          <p:nvPr>
            <p:ph type="sldNum" sz="quarter" idx="5"/>
          </p:nvPr>
        </p:nvSpPr>
        <p:spPr/>
        <p:txBody>
          <a:bodyPr/>
          <a:lstStyle/>
          <a:p>
            <a:fld id="{2E060D78-0732-444B-B0D5-1543BC9666EF}" type="slidenum">
              <a:rPr lang="sv-SE" smtClean="0"/>
              <a:t>4</a:t>
            </a:fld>
            <a:endParaRPr lang="sv-SE"/>
          </a:p>
        </p:txBody>
      </p:sp>
    </p:spTree>
    <p:extLst>
      <p:ext uri="{BB962C8B-B14F-4D97-AF65-F5344CB8AC3E}">
        <p14:creationId xmlns:p14="http://schemas.microsoft.com/office/powerpoint/2010/main" val="21395102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2E060D78-0732-444B-B0D5-1543BC9666EF}" type="slidenum">
              <a:rPr lang="sv-SE" smtClean="0"/>
              <a:t>7</a:t>
            </a:fld>
            <a:endParaRPr lang="sv-SE"/>
          </a:p>
        </p:txBody>
      </p:sp>
    </p:spTree>
    <p:extLst>
      <p:ext uri="{BB962C8B-B14F-4D97-AF65-F5344CB8AC3E}">
        <p14:creationId xmlns:p14="http://schemas.microsoft.com/office/powerpoint/2010/main" val="10150421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2E060D78-0732-444B-B0D5-1543BC9666EF}" type="slidenum">
              <a:rPr lang="sv-SE" smtClean="0"/>
              <a:t>9</a:t>
            </a:fld>
            <a:endParaRPr lang="sv-SE"/>
          </a:p>
        </p:txBody>
      </p:sp>
    </p:spTree>
    <p:extLst>
      <p:ext uri="{BB962C8B-B14F-4D97-AF65-F5344CB8AC3E}">
        <p14:creationId xmlns:p14="http://schemas.microsoft.com/office/powerpoint/2010/main" val="1258946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2E060D78-0732-444B-B0D5-1543BC9666EF}" type="slidenum">
              <a:rPr lang="sv-SE" smtClean="0"/>
              <a:t>10</a:t>
            </a:fld>
            <a:endParaRPr lang="sv-SE"/>
          </a:p>
        </p:txBody>
      </p:sp>
    </p:spTree>
    <p:extLst>
      <p:ext uri="{BB962C8B-B14F-4D97-AF65-F5344CB8AC3E}">
        <p14:creationId xmlns:p14="http://schemas.microsoft.com/office/powerpoint/2010/main" val="8994237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2E060D78-0732-444B-B0D5-1543BC9666EF}" type="slidenum">
              <a:rPr lang="sv-SE" smtClean="0"/>
              <a:t>11</a:t>
            </a:fld>
            <a:endParaRPr lang="sv-SE"/>
          </a:p>
        </p:txBody>
      </p:sp>
    </p:spTree>
    <p:extLst>
      <p:ext uri="{BB962C8B-B14F-4D97-AF65-F5344CB8AC3E}">
        <p14:creationId xmlns:p14="http://schemas.microsoft.com/office/powerpoint/2010/main" val="26770800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2E060D78-0732-444B-B0D5-1543BC9666EF}" type="slidenum">
              <a:rPr lang="sv-SE" smtClean="0"/>
              <a:t>17</a:t>
            </a:fld>
            <a:endParaRPr lang="sv-SE"/>
          </a:p>
        </p:txBody>
      </p:sp>
    </p:spTree>
    <p:extLst>
      <p:ext uri="{BB962C8B-B14F-4D97-AF65-F5344CB8AC3E}">
        <p14:creationId xmlns:p14="http://schemas.microsoft.com/office/powerpoint/2010/main" val="7407943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file://localhost/Volumes/Centralen/HD1/Vastra%20Gotalandsregionen/VGR%2015-2735%20Utveckling%20grafisk%20profil/Mallar%202015/Powerpoint/Dekor_powerpoint/Blue/Dekor_ppt_start_blue_1.png" TargetMode="External"/><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4.wmf"/></Relationships>
</file>

<file path=ppt/slideLayouts/_rels/slideLayout10.xml.rels><?xml version="1.0" encoding="UTF-8" standalone="yes"?>
<Relationships xmlns="http://schemas.openxmlformats.org/package/2006/relationships"><Relationship Id="rId3" Type="http://schemas.openxmlformats.org/officeDocument/2006/relationships/image" Target="file://localhost/Volumes/Centralen/HD1/Vastra%20Gotalandsregionen/VGR%2015-2735%20Utveckling%20grafisk%20profil/Mallar%202015/Powerpoint/Dekor_powerpoint/Blue/Dekor_ppt_undersidor_blue.png" TargetMode="External"/><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file://localhost/Volumes/Centralen/HD1/Vastra%20Gotalandsregionen/VGR%2015-2735%20Utveckling%20grafisk%20profil/Mallar%202015/Powerpoint/Dekor_powerpoint/Blue/Dekor_ppt_undersidor_blue.png" TargetMode="External"/><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file://localhost/Volumes/Centralen/HD1/Vastra%20Gotalandsregionen/VGR%2015-2735%20Utveckling%20grafisk%20profil/Mallar%202015/Powerpoint/Dekor_powerpoint/Blue/Dekor_ppt_start__blue_4.png" TargetMode="External"/><Relationship Id="rId2" Type="http://schemas.openxmlformats.org/officeDocument/2006/relationships/image" Target="../media/image6.png"/><Relationship Id="rId1" Type="http://schemas.openxmlformats.org/officeDocument/2006/relationships/slideMaster" Target="../slideMasters/slideMaster1.xml"/><Relationship Id="rId4" Type="http://schemas.openxmlformats.org/officeDocument/2006/relationships/image" Target="../media/image4.wmf"/></Relationships>
</file>

<file path=ppt/slideLayouts/_rels/slideLayout4.xml.rels><?xml version="1.0" encoding="UTF-8" standalone="yes"?>
<Relationships xmlns="http://schemas.openxmlformats.org/package/2006/relationships"><Relationship Id="rId3" Type="http://schemas.openxmlformats.org/officeDocument/2006/relationships/image" Target="file://localhost/Volumes/Centralen/HD1/Vastra%20Gotalandsregionen/VGR%2015-2735%20Utveckling%20grafisk%20profil/Mallar%202015/Powerpoint/Dekor_powerpoint/Blue/Dekor_ppt_start_blue_5.png" TargetMode="External"/><Relationship Id="rId2" Type="http://schemas.openxmlformats.org/officeDocument/2006/relationships/image" Target="../media/image7.png"/><Relationship Id="rId1" Type="http://schemas.openxmlformats.org/officeDocument/2006/relationships/slideMaster" Target="../slideMasters/slideMaster1.xml"/><Relationship Id="rId4" Type="http://schemas.openxmlformats.org/officeDocument/2006/relationships/image" Target="../media/image4.wmf"/></Relationships>
</file>

<file path=ppt/slideLayouts/_rels/slideLayout5.xml.rels><?xml version="1.0" encoding="UTF-8" standalone="yes"?>
<Relationships xmlns="http://schemas.openxmlformats.org/package/2006/relationships"><Relationship Id="rId3" Type="http://schemas.openxmlformats.org/officeDocument/2006/relationships/image" Target="file://localhost/Volumes/Centralen/HD1/Vastra%20Gotalandsregionen/VGR%2015-2735%20Utveckling%20grafisk%20profil/Mallar%202015/Powerpoint/Dekor_powerpoint/Blue/Dekor_ppt_start_blue_6.png" TargetMode="External"/><Relationship Id="rId2" Type="http://schemas.openxmlformats.org/officeDocument/2006/relationships/image" Target="../media/image8.png"/><Relationship Id="rId1" Type="http://schemas.openxmlformats.org/officeDocument/2006/relationships/slideMaster" Target="../slideMasters/slideMaster1.xml"/><Relationship Id="rId4" Type="http://schemas.openxmlformats.org/officeDocument/2006/relationships/image" Target="../media/image4.wmf"/></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file://localhost/Volumes/Centralen/HD1/Vastra%20Gotalandsregionen/VGR%2015-2735%20Utveckling%20grafisk%20profil/Mallar%202015/Powerpoint/Dekor_powerpoint/Blue/Dekor_ppt_undersidor_blue.png" TargetMode="External"/><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file://localhost/Volumes/Centralen/HD1/Vastra%20Gotalandsregionen/VGR%2015-2735%20Utveckling%20grafisk%20profil/Mallar%202015/Powerpoint/Dekor_powerpoint/Blue/Dekor_ppt_undersidor_blue.png" TargetMode="External"/><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tartbild_Alt 1">
    <p:spTree>
      <p:nvGrpSpPr>
        <p:cNvPr id="1" name=""/>
        <p:cNvGrpSpPr/>
        <p:nvPr/>
      </p:nvGrpSpPr>
      <p:grpSpPr>
        <a:xfrm>
          <a:off x="0" y="0"/>
          <a:ext cx="0" cy="0"/>
          <a:chOff x="0" y="0"/>
          <a:chExt cx="0" cy="0"/>
        </a:xfrm>
      </p:grpSpPr>
      <p:sp>
        <p:nvSpPr>
          <p:cNvPr id="13" name="Platshållare för bild 12"/>
          <p:cNvSpPr>
            <a:spLocks noGrp="1"/>
          </p:cNvSpPr>
          <p:nvPr>
            <p:ph type="pic" sz="quarter" idx="13"/>
          </p:nvPr>
        </p:nvSpPr>
        <p:spPr>
          <a:xfrm>
            <a:off x="0" y="0"/>
            <a:ext cx="9144000" cy="3725863"/>
          </a:xfrm>
          <a:noFill/>
        </p:spPr>
        <p:txBody>
          <a:bodyPr>
            <a:noAutofit/>
          </a:bodyPr>
          <a:lstStyle>
            <a:lvl1pPr marL="0" indent="0">
              <a:buFontTx/>
              <a:buNone/>
              <a:defRPr/>
            </a:lvl1pPr>
          </a:lstStyle>
          <a:p>
            <a:r>
              <a:rPr lang="sv-SE"/>
              <a:t>Klicka på ikonen för att lägga till en bild</a:t>
            </a:r>
          </a:p>
        </p:txBody>
      </p:sp>
      <p:pic>
        <p:nvPicPr>
          <p:cNvPr id="10" name="Bildobjekt 2"/>
          <p:cNvPicPr>
            <a:picLocks noChangeAspect="1"/>
          </p:cNvPicPr>
          <p:nvPr userDrawn="1"/>
        </p:nvPicPr>
        <p:blipFill>
          <a:blip r:embed="rId2" r:link="rId3">
            <a:extLst>
              <a:ext uri="{28A0092B-C50C-407E-A947-70E740481C1C}">
                <a14:useLocalDpi xmlns:a14="http://schemas.microsoft.com/office/drawing/2010/main" val="0"/>
              </a:ext>
            </a:extLst>
          </a:blip>
          <a:stretch>
            <a:fillRect/>
          </a:stretch>
        </p:blipFill>
        <p:spPr bwMode="auto">
          <a:xfrm>
            <a:off x="2" y="3726152"/>
            <a:ext cx="9147596" cy="14382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1" name="Picture 8" descr="Västra Götalandsregionen"/>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6804025" y="4440238"/>
            <a:ext cx="1782763" cy="3635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Rubrik 1"/>
          <p:cNvSpPr>
            <a:spLocks noGrp="1"/>
          </p:cNvSpPr>
          <p:nvPr>
            <p:ph type="ctrTitle" hasCustomPrompt="1"/>
          </p:nvPr>
        </p:nvSpPr>
        <p:spPr>
          <a:xfrm>
            <a:off x="539999" y="4017600"/>
            <a:ext cx="5956237" cy="856800"/>
          </a:xfrm>
        </p:spPr>
        <p:txBody>
          <a:bodyPr lIns="0" tIns="0" rIns="0" bIns="0" anchor="ctr" anchorCtr="0"/>
          <a:lstStyle>
            <a:lvl1pPr algn="l">
              <a:defRPr sz="4000" baseline="0">
                <a:solidFill>
                  <a:schemeClr val="bg1"/>
                </a:solidFill>
              </a:defRPr>
            </a:lvl1pPr>
          </a:lstStyle>
          <a:p>
            <a:r>
              <a:rPr lang="sv-SE"/>
              <a:t>Klicka här för att lägga till rubrik</a:t>
            </a:r>
          </a:p>
        </p:txBody>
      </p:sp>
    </p:spTree>
    <p:extLst>
      <p:ext uri="{BB962C8B-B14F-4D97-AF65-F5344CB8AC3E}">
        <p14:creationId xmlns:p14="http://schemas.microsoft.com/office/powerpoint/2010/main" val="28212085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Rubrik och innehåll och 2 bilder">
    <p:spTree>
      <p:nvGrpSpPr>
        <p:cNvPr id="1" name=""/>
        <p:cNvGrpSpPr/>
        <p:nvPr/>
      </p:nvGrpSpPr>
      <p:grpSpPr>
        <a:xfrm>
          <a:off x="0" y="0"/>
          <a:ext cx="0" cy="0"/>
          <a:chOff x="0" y="0"/>
          <a:chExt cx="0" cy="0"/>
        </a:xfrm>
      </p:grpSpPr>
      <p:sp>
        <p:nvSpPr>
          <p:cNvPr id="2" name="Rubrik 1"/>
          <p:cNvSpPr>
            <a:spLocks noGrp="1"/>
          </p:cNvSpPr>
          <p:nvPr>
            <p:ph type="title"/>
          </p:nvPr>
        </p:nvSpPr>
        <p:spPr>
          <a:xfrm>
            <a:off x="532800" y="720000"/>
            <a:ext cx="5279038" cy="1036800"/>
          </a:xfrm>
        </p:spPr>
        <p:txBody>
          <a:bodyPr/>
          <a:lstStyle/>
          <a:p>
            <a:r>
              <a:rPr lang="sv-SE"/>
              <a:t>Klicka här för att ändra mall för rubrikformat</a:t>
            </a:r>
          </a:p>
        </p:txBody>
      </p:sp>
      <p:sp>
        <p:nvSpPr>
          <p:cNvPr id="3" name="Platshållare för innehåll 2"/>
          <p:cNvSpPr>
            <a:spLocks noGrp="1"/>
          </p:cNvSpPr>
          <p:nvPr>
            <p:ph idx="1"/>
          </p:nvPr>
        </p:nvSpPr>
        <p:spPr>
          <a:xfrm>
            <a:off x="532800" y="1800000"/>
            <a:ext cx="5279038" cy="2700000"/>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8" name="Platshållare för bild 7"/>
          <p:cNvSpPr>
            <a:spLocks noGrp="1"/>
          </p:cNvSpPr>
          <p:nvPr>
            <p:ph type="pic" sz="quarter" idx="13"/>
          </p:nvPr>
        </p:nvSpPr>
        <p:spPr>
          <a:xfrm>
            <a:off x="6156000" y="331200"/>
            <a:ext cx="2988000" cy="2016000"/>
          </a:xfrm>
        </p:spPr>
        <p:txBody>
          <a:bodyPr/>
          <a:lstStyle>
            <a:lvl1pPr marL="0" indent="0">
              <a:buFontTx/>
              <a:buNone/>
              <a:defRPr/>
            </a:lvl1pPr>
          </a:lstStyle>
          <a:p>
            <a:r>
              <a:rPr lang="sv-SE"/>
              <a:t>Klicka på ikonen för att lägga till en bild</a:t>
            </a:r>
          </a:p>
        </p:txBody>
      </p:sp>
      <p:sp>
        <p:nvSpPr>
          <p:cNvPr id="10" name="Platshållare för bild 7"/>
          <p:cNvSpPr>
            <a:spLocks noGrp="1"/>
          </p:cNvSpPr>
          <p:nvPr>
            <p:ph type="pic" sz="quarter" idx="14"/>
          </p:nvPr>
        </p:nvSpPr>
        <p:spPr>
          <a:xfrm>
            <a:off x="6156000" y="2498362"/>
            <a:ext cx="2988000" cy="2016000"/>
          </a:xfrm>
        </p:spPr>
        <p:txBody>
          <a:bodyPr/>
          <a:lstStyle>
            <a:lvl1pPr marL="0" indent="0">
              <a:buFontTx/>
              <a:buNone/>
              <a:defRPr/>
            </a:lvl1pPr>
          </a:lstStyle>
          <a:p>
            <a:r>
              <a:rPr lang="sv-SE"/>
              <a:t>Klicka på ikonen för att lägga till en bild</a:t>
            </a:r>
          </a:p>
        </p:txBody>
      </p:sp>
      <p:pic>
        <p:nvPicPr>
          <p:cNvPr id="11" name="Bildobjekt 4"/>
          <p:cNvPicPr>
            <a:picLocks noChangeAspect="1"/>
          </p:cNvPicPr>
          <p:nvPr userDrawn="1"/>
        </p:nvPicPr>
        <p:blipFill>
          <a:blip r:embed="rId2" r:link="rId3">
            <a:extLst>
              <a:ext uri="{28A0092B-C50C-407E-A947-70E740481C1C}">
                <a14:useLocalDpi xmlns:a14="http://schemas.microsoft.com/office/drawing/2010/main" val="0"/>
              </a:ext>
            </a:extLst>
          </a:blip>
          <a:stretch>
            <a:fillRect/>
          </a:stretch>
        </p:blipFill>
        <p:spPr bwMode="auto">
          <a:xfrm>
            <a:off x="18" y="4969960"/>
            <a:ext cx="9143964" cy="17607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2" name="Platshållare för datum 3"/>
          <p:cNvSpPr>
            <a:spLocks noGrp="1"/>
          </p:cNvSpPr>
          <p:nvPr>
            <p:ph type="dt" sz="half" idx="2"/>
          </p:nvPr>
        </p:nvSpPr>
        <p:spPr>
          <a:xfrm>
            <a:off x="488175" y="4643360"/>
            <a:ext cx="1221679" cy="274637"/>
          </a:xfrm>
          <a:prstGeom prst="rect">
            <a:avLst/>
          </a:prstGeom>
        </p:spPr>
        <p:txBody>
          <a:bodyPr vert="horz" lIns="91440" tIns="45720" rIns="91440" bIns="45720" rtlCol="0" anchor="ctr"/>
          <a:lstStyle>
            <a:lvl1pPr algn="l">
              <a:defRPr sz="1200">
                <a:solidFill>
                  <a:srgbClr val="000000"/>
                </a:solidFill>
              </a:defRPr>
            </a:lvl1pPr>
          </a:lstStyle>
          <a:p>
            <a:fld id="{E82650AE-06A9-2D4E-84FA-95DA3038D778}" type="datetime1">
              <a:rPr lang="sv-SE" smtClean="0"/>
              <a:pPr/>
              <a:t>2022-05-11</a:t>
            </a:fld>
            <a:endParaRPr lang="sv-SE"/>
          </a:p>
        </p:txBody>
      </p:sp>
      <p:sp>
        <p:nvSpPr>
          <p:cNvPr id="13" name="Platshållare för sidfot 4"/>
          <p:cNvSpPr>
            <a:spLocks noGrp="1"/>
          </p:cNvSpPr>
          <p:nvPr>
            <p:ph type="ftr" sz="quarter" idx="3"/>
          </p:nvPr>
        </p:nvSpPr>
        <p:spPr>
          <a:xfrm>
            <a:off x="1740829" y="4643360"/>
            <a:ext cx="4466683" cy="274637"/>
          </a:xfrm>
          <a:prstGeom prst="rect">
            <a:avLst/>
          </a:prstGeom>
        </p:spPr>
        <p:txBody>
          <a:bodyPr vert="horz" lIns="91440" tIns="45720" rIns="91440" bIns="45720" rtlCol="0" anchor="ctr"/>
          <a:lstStyle>
            <a:lvl1pPr algn="l">
              <a:defRPr sz="1200">
                <a:solidFill>
                  <a:srgbClr val="000000"/>
                </a:solidFill>
              </a:defRPr>
            </a:lvl1pPr>
          </a:lstStyle>
          <a:p>
            <a:r>
              <a:rPr lang="sv-SE"/>
              <a:t>Här skriver du in sidfot</a:t>
            </a:r>
          </a:p>
        </p:txBody>
      </p:sp>
    </p:spTree>
    <p:extLst>
      <p:ext uri="{BB962C8B-B14F-4D97-AF65-F5344CB8AC3E}">
        <p14:creationId xmlns:p14="http://schemas.microsoft.com/office/powerpoint/2010/main" val="25448532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mall för rubrikformat</a:t>
            </a:r>
          </a:p>
        </p:txBody>
      </p:sp>
      <p:sp>
        <p:nvSpPr>
          <p:cNvPr id="6" name="Platshållare för datum 3"/>
          <p:cNvSpPr>
            <a:spLocks noGrp="1"/>
          </p:cNvSpPr>
          <p:nvPr>
            <p:ph type="dt" sz="half" idx="2"/>
          </p:nvPr>
        </p:nvSpPr>
        <p:spPr>
          <a:xfrm>
            <a:off x="488175" y="4643360"/>
            <a:ext cx="1221679" cy="274637"/>
          </a:xfrm>
          <a:prstGeom prst="rect">
            <a:avLst/>
          </a:prstGeom>
        </p:spPr>
        <p:txBody>
          <a:bodyPr vert="horz" lIns="91440" tIns="45720" rIns="91440" bIns="45720" rtlCol="0" anchor="ctr"/>
          <a:lstStyle>
            <a:lvl1pPr algn="l">
              <a:defRPr sz="1200">
                <a:solidFill>
                  <a:srgbClr val="000000"/>
                </a:solidFill>
              </a:defRPr>
            </a:lvl1pPr>
          </a:lstStyle>
          <a:p>
            <a:fld id="{E82650AE-06A9-2D4E-84FA-95DA3038D778}" type="datetime1">
              <a:rPr lang="sv-SE" smtClean="0"/>
              <a:pPr/>
              <a:t>2022-05-11</a:t>
            </a:fld>
            <a:endParaRPr lang="sv-SE"/>
          </a:p>
        </p:txBody>
      </p:sp>
      <p:sp>
        <p:nvSpPr>
          <p:cNvPr id="7" name="Platshållare för sidfot 4"/>
          <p:cNvSpPr>
            <a:spLocks noGrp="1"/>
          </p:cNvSpPr>
          <p:nvPr>
            <p:ph type="ftr" sz="quarter" idx="3"/>
          </p:nvPr>
        </p:nvSpPr>
        <p:spPr>
          <a:xfrm>
            <a:off x="1740829" y="4643360"/>
            <a:ext cx="4466683" cy="274637"/>
          </a:xfrm>
          <a:prstGeom prst="rect">
            <a:avLst/>
          </a:prstGeom>
        </p:spPr>
        <p:txBody>
          <a:bodyPr vert="horz" lIns="91440" tIns="45720" rIns="91440" bIns="45720" rtlCol="0" anchor="ctr"/>
          <a:lstStyle>
            <a:lvl1pPr algn="l">
              <a:defRPr sz="1200">
                <a:solidFill>
                  <a:srgbClr val="000000"/>
                </a:solidFill>
              </a:defRPr>
            </a:lvl1pPr>
          </a:lstStyle>
          <a:p>
            <a:r>
              <a:rPr lang="sv-SE"/>
              <a:t>Här skriver du in sidfot</a:t>
            </a:r>
          </a:p>
        </p:txBody>
      </p:sp>
    </p:spTree>
    <p:extLst>
      <p:ext uri="{BB962C8B-B14F-4D97-AF65-F5344CB8AC3E}">
        <p14:creationId xmlns:p14="http://schemas.microsoft.com/office/powerpoint/2010/main" val="3244196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Tom">
    <p:spTree>
      <p:nvGrpSpPr>
        <p:cNvPr id="1" name=""/>
        <p:cNvGrpSpPr/>
        <p:nvPr/>
      </p:nvGrpSpPr>
      <p:grpSpPr>
        <a:xfrm>
          <a:off x="0" y="0"/>
          <a:ext cx="0" cy="0"/>
          <a:chOff x="0" y="0"/>
          <a:chExt cx="0" cy="0"/>
        </a:xfrm>
      </p:grpSpPr>
      <p:pic>
        <p:nvPicPr>
          <p:cNvPr id="5" name="Bildobjekt 4"/>
          <p:cNvPicPr>
            <a:picLocks noChangeAspect="1"/>
          </p:cNvPicPr>
          <p:nvPr userDrawn="1"/>
        </p:nvPicPr>
        <p:blipFill>
          <a:blip r:embed="rId2" r:link="rId3">
            <a:extLst>
              <a:ext uri="{28A0092B-C50C-407E-A947-70E740481C1C}">
                <a14:useLocalDpi xmlns:a14="http://schemas.microsoft.com/office/drawing/2010/main" val="0"/>
              </a:ext>
            </a:extLst>
          </a:blip>
          <a:stretch>
            <a:fillRect/>
          </a:stretch>
        </p:blipFill>
        <p:spPr bwMode="auto">
          <a:xfrm>
            <a:off x="1342" y="4972999"/>
            <a:ext cx="9141316" cy="17602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6" name="Platshållare för innehåll 2"/>
          <p:cNvSpPr>
            <a:spLocks noGrp="1"/>
          </p:cNvSpPr>
          <p:nvPr>
            <p:ph idx="1"/>
          </p:nvPr>
        </p:nvSpPr>
        <p:spPr>
          <a:xfrm>
            <a:off x="0" y="0"/>
            <a:ext cx="9144000" cy="4968488"/>
          </a:xfrm>
        </p:spPr>
        <p:txBody>
          <a:bodyPr/>
          <a:lstStyle>
            <a:lvl1pPr marL="0" indent="0">
              <a:buNone/>
              <a:defRPr/>
            </a:lvl1pPr>
          </a:lstStyle>
          <a:p>
            <a:pPr lvl="0"/>
            <a:r>
              <a:rPr lang="sv-SE"/>
              <a:t>Redigera format för bakgrundstext</a:t>
            </a:r>
          </a:p>
        </p:txBody>
      </p:sp>
    </p:spTree>
    <p:extLst>
      <p:ext uri="{BB962C8B-B14F-4D97-AF65-F5344CB8AC3E}">
        <p14:creationId xmlns:p14="http://schemas.microsoft.com/office/powerpoint/2010/main" val="7039320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Avslutningsbild">
    <p:spTree>
      <p:nvGrpSpPr>
        <p:cNvPr id="1" name=""/>
        <p:cNvGrpSpPr/>
        <p:nvPr/>
      </p:nvGrpSpPr>
      <p:grpSpPr>
        <a:xfrm>
          <a:off x="0" y="0"/>
          <a:ext cx="0" cy="0"/>
          <a:chOff x="0" y="0"/>
          <a:chExt cx="0" cy="0"/>
        </a:xfrm>
      </p:grpSpPr>
      <p:pic>
        <p:nvPicPr>
          <p:cNvPr id="5" name="Platshållare för innehåll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590800" y="2948183"/>
            <a:ext cx="3962400" cy="802170"/>
          </a:xfrm>
          <a:prstGeom prst="rect">
            <a:avLst/>
          </a:prstGeom>
        </p:spPr>
      </p:pic>
      <p:sp>
        <p:nvSpPr>
          <p:cNvPr id="6" name="Rubrik 5"/>
          <p:cNvSpPr>
            <a:spLocks noGrp="1"/>
          </p:cNvSpPr>
          <p:nvPr>
            <p:ph type="title"/>
          </p:nvPr>
        </p:nvSpPr>
        <p:spPr>
          <a:xfrm>
            <a:off x="427463" y="1748700"/>
            <a:ext cx="8289074" cy="1036800"/>
          </a:xfrm>
        </p:spPr>
        <p:txBody>
          <a:bodyPr/>
          <a:lstStyle>
            <a:lvl1pPr algn="ctr">
              <a:defRPr/>
            </a:lvl1pPr>
          </a:lstStyle>
          <a:p>
            <a:r>
              <a:rPr lang="sv-SE"/>
              <a:t>Klicka här för att ändra mall för rubrikformat</a:t>
            </a:r>
          </a:p>
        </p:txBody>
      </p:sp>
    </p:spTree>
    <p:extLst>
      <p:ext uri="{BB962C8B-B14F-4D97-AF65-F5344CB8AC3E}">
        <p14:creationId xmlns:p14="http://schemas.microsoft.com/office/powerpoint/2010/main" val="39720814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tartbild_Alt 2">
    <p:spTree>
      <p:nvGrpSpPr>
        <p:cNvPr id="1" name=""/>
        <p:cNvGrpSpPr/>
        <p:nvPr/>
      </p:nvGrpSpPr>
      <p:grpSpPr>
        <a:xfrm>
          <a:off x="0" y="0"/>
          <a:ext cx="0" cy="0"/>
          <a:chOff x="0" y="0"/>
          <a:chExt cx="0" cy="0"/>
        </a:xfrm>
      </p:grpSpPr>
      <p:sp>
        <p:nvSpPr>
          <p:cNvPr id="13" name="Platshållare för bild 12"/>
          <p:cNvSpPr>
            <a:spLocks noGrp="1"/>
          </p:cNvSpPr>
          <p:nvPr>
            <p:ph type="pic" sz="quarter" idx="13"/>
          </p:nvPr>
        </p:nvSpPr>
        <p:spPr>
          <a:xfrm>
            <a:off x="0" y="-1"/>
            <a:ext cx="9144000" cy="4968000"/>
          </a:xfrm>
          <a:noFill/>
        </p:spPr>
        <p:txBody>
          <a:bodyPr>
            <a:noAutofit/>
          </a:bodyPr>
          <a:lstStyle>
            <a:lvl1pPr marL="0" indent="0">
              <a:buFontTx/>
              <a:buNone/>
              <a:defRPr/>
            </a:lvl1pPr>
          </a:lstStyle>
          <a:p>
            <a:r>
              <a:rPr lang="sv-SE"/>
              <a:t>Klicka på ikonen för att lägga till en bild</a:t>
            </a:r>
          </a:p>
        </p:txBody>
      </p:sp>
      <p:sp>
        <p:nvSpPr>
          <p:cNvPr id="9" name="Rubrik 1"/>
          <p:cNvSpPr>
            <a:spLocks noGrp="1"/>
          </p:cNvSpPr>
          <p:nvPr>
            <p:ph type="ctrTitle" hasCustomPrompt="1"/>
          </p:nvPr>
        </p:nvSpPr>
        <p:spPr>
          <a:xfrm>
            <a:off x="590400" y="788400"/>
            <a:ext cx="8229600" cy="856800"/>
          </a:xfrm>
        </p:spPr>
        <p:txBody>
          <a:bodyPr lIns="0" tIns="0" rIns="0" bIns="0" anchor="ctr" anchorCtr="0"/>
          <a:lstStyle>
            <a:lvl1pPr algn="l">
              <a:defRPr sz="4000" baseline="0"/>
            </a:lvl1pPr>
          </a:lstStyle>
          <a:p>
            <a:r>
              <a:rPr lang="sv-SE"/>
              <a:t>Välj vit eller svart text för kontrast</a:t>
            </a:r>
          </a:p>
        </p:txBody>
      </p:sp>
      <p:sp>
        <p:nvSpPr>
          <p:cNvPr id="4" name="Platshållare för text 6"/>
          <p:cNvSpPr>
            <a:spLocks noGrp="1"/>
          </p:cNvSpPr>
          <p:nvPr>
            <p:ph type="body" sz="quarter" idx="14" hasCustomPrompt="1"/>
          </p:nvPr>
        </p:nvSpPr>
        <p:spPr>
          <a:xfrm>
            <a:off x="6804000" y="4438800"/>
            <a:ext cx="1782000" cy="363600"/>
          </a:xfrm>
          <a:blipFill>
            <a:blip r:embed="rId2"/>
            <a:stretch>
              <a:fillRect/>
            </a:stretch>
          </a:blipFill>
        </p:spPr>
        <p:txBody>
          <a:bodyPr/>
          <a:lstStyle>
            <a:lvl1pPr marL="0" indent="0">
              <a:buFontTx/>
              <a:buNone/>
              <a:defRPr/>
            </a:lvl1pPr>
          </a:lstStyle>
          <a:p>
            <a:pPr lvl="0"/>
            <a:r>
              <a:rPr lang="sv-SE"/>
              <a:t> </a:t>
            </a:r>
          </a:p>
        </p:txBody>
      </p:sp>
    </p:spTree>
    <p:extLst>
      <p:ext uri="{BB962C8B-B14F-4D97-AF65-F5344CB8AC3E}">
        <p14:creationId xmlns:p14="http://schemas.microsoft.com/office/powerpoint/2010/main" val="42069059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tartbild_Alt 3">
    <p:spTree>
      <p:nvGrpSpPr>
        <p:cNvPr id="1" name=""/>
        <p:cNvGrpSpPr/>
        <p:nvPr/>
      </p:nvGrpSpPr>
      <p:grpSpPr>
        <a:xfrm>
          <a:off x="0" y="0"/>
          <a:ext cx="0" cy="0"/>
          <a:chOff x="0" y="0"/>
          <a:chExt cx="0" cy="0"/>
        </a:xfrm>
      </p:grpSpPr>
      <p:pic>
        <p:nvPicPr>
          <p:cNvPr id="3" name="Bildobjekt 2"/>
          <p:cNvPicPr>
            <a:picLocks noChangeAspect="1"/>
          </p:cNvPicPr>
          <p:nvPr userDrawn="1"/>
        </p:nvPicPr>
        <p:blipFill>
          <a:blip r:embed="rId2" r:link="rId3">
            <a:extLst>
              <a:ext uri="{28A0092B-C50C-407E-A947-70E740481C1C}">
                <a14:useLocalDpi xmlns:a14="http://schemas.microsoft.com/office/drawing/2010/main" val="0"/>
              </a:ext>
            </a:extLst>
          </a:blip>
          <a:stretch>
            <a:fillRect/>
          </a:stretch>
        </p:blipFill>
        <p:spPr>
          <a:xfrm>
            <a:off x="1" y="1525"/>
            <a:ext cx="9147598" cy="5147049"/>
          </a:xfrm>
          <a:prstGeom prst="rect">
            <a:avLst/>
          </a:prstGeom>
        </p:spPr>
      </p:pic>
      <p:sp>
        <p:nvSpPr>
          <p:cNvPr id="2" name="Rubrik 1"/>
          <p:cNvSpPr>
            <a:spLocks noGrp="1"/>
          </p:cNvSpPr>
          <p:nvPr>
            <p:ph type="ctrTitle" hasCustomPrompt="1"/>
          </p:nvPr>
        </p:nvSpPr>
        <p:spPr>
          <a:xfrm>
            <a:off x="539999" y="3222000"/>
            <a:ext cx="8094885" cy="1008000"/>
          </a:xfrm>
        </p:spPr>
        <p:txBody>
          <a:bodyPr lIns="0" tIns="0" rIns="0" bIns="0" anchor="ctr" anchorCtr="0"/>
          <a:lstStyle>
            <a:lvl1pPr algn="l">
              <a:defRPr sz="4000" baseline="0">
                <a:solidFill>
                  <a:srgbClr val="FFFFFF"/>
                </a:solidFill>
              </a:defRPr>
            </a:lvl1pPr>
          </a:lstStyle>
          <a:p>
            <a:r>
              <a:rPr lang="sv-SE"/>
              <a:t>Klicka här för att lägga till rubrik</a:t>
            </a:r>
          </a:p>
        </p:txBody>
      </p:sp>
      <p:sp>
        <p:nvSpPr>
          <p:cNvPr id="10" name="Platshållare för bild 9"/>
          <p:cNvSpPr>
            <a:spLocks noGrp="1"/>
          </p:cNvSpPr>
          <p:nvPr>
            <p:ph type="pic" sz="quarter" idx="15"/>
          </p:nvPr>
        </p:nvSpPr>
        <p:spPr>
          <a:xfrm>
            <a:off x="-2" y="1371114"/>
            <a:ext cx="9144000" cy="1584000"/>
          </a:xfrm>
        </p:spPr>
        <p:txBody>
          <a:bodyPr/>
          <a:lstStyle>
            <a:lvl1pPr marL="0" indent="0">
              <a:buFontTx/>
              <a:buNone/>
              <a:defRPr/>
            </a:lvl1pPr>
          </a:lstStyle>
          <a:p>
            <a:r>
              <a:rPr lang="sv-SE"/>
              <a:t>Klicka på ikonen för att lägga till en bild</a:t>
            </a:r>
          </a:p>
        </p:txBody>
      </p:sp>
      <p:pic>
        <p:nvPicPr>
          <p:cNvPr id="11" name="Picture 8" descr="Västra Götalandsregionen" title="Västra Götalandsregionen"/>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6928108" y="4440238"/>
            <a:ext cx="1782763" cy="3635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val="31212534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Startbild_Alt 4">
    <p:spTree>
      <p:nvGrpSpPr>
        <p:cNvPr id="1" name=""/>
        <p:cNvGrpSpPr/>
        <p:nvPr/>
      </p:nvGrpSpPr>
      <p:grpSpPr>
        <a:xfrm>
          <a:off x="0" y="0"/>
          <a:ext cx="0" cy="0"/>
          <a:chOff x="0" y="0"/>
          <a:chExt cx="0" cy="0"/>
        </a:xfrm>
      </p:grpSpPr>
      <p:pic>
        <p:nvPicPr>
          <p:cNvPr id="9" name="Bildobjekt 8"/>
          <p:cNvPicPr>
            <a:picLocks noChangeAspect="1"/>
          </p:cNvPicPr>
          <p:nvPr userDrawn="1"/>
        </p:nvPicPr>
        <p:blipFill>
          <a:blip r:embed="rId2" r:link="rId3">
            <a:extLst>
              <a:ext uri="{28A0092B-C50C-407E-A947-70E740481C1C}">
                <a14:useLocalDpi xmlns:a14="http://schemas.microsoft.com/office/drawing/2010/main" val="0"/>
              </a:ext>
            </a:extLst>
          </a:blip>
          <a:stretch>
            <a:fillRect/>
          </a:stretch>
        </p:blipFill>
        <p:spPr>
          <a:xfrm>
            <a:off x="0" y="1374960"/>
            <a:ext cx="9147599" cy="2423723"/>
          </a:xfrm>
          <a:prstGeom prst="rect">
            <a:avLst/>
          </a:prstGeom>
        </p:spPr>
      </p:pic>
      <p:sp>
        <p:nvSpPr>
          <p:cNvPr id="2" name="Rubrik 1"/>
          <p:cNvSpPr>
            <a:spLocks noGrp="1"/>
          </p:cNvSpPr>
          <p:nvPr>
            <p:ph type="ctrTitle" hasCustomPrompt="1"/>
          </p:nvPr>
        </p:nvSpPr>
        <p:spPr>
          <a:xfrm>
            <a:off x="628650" y="1915628"/>
            <a:ext cx="8093825" cy="1152000"/>
          </a:xfrm>
        </p:spPr>
        <p:txBody>
          <a:bodyPr lIns="0" tIns="0" rIns="0" bIns="0" anchor="ctr" anchorCtr="0"/>
          <a:lstStyle>
            <a:lvl1pPr algn="l">
              <a:defRPr sz="4000" baseline="0">
                <a:solidFill>
                  <a:srgbClr val="FFFFFF"/>
                </a:solidFill>
              </a:defRPr>
            </a:lvl1pPr>
          </a:lstStyle>
          <a:p>
            <a:r>
              <a:rPr lang="sv-SE"/>
              <a:t>Klicka här för att lägga till rubrik</a:t>
            </a:r>
          </a:p>
        </p:txBody>
      </p:sp>
      <p:pic>
        <p:nvPicPr>
          <p:cNvPr id="5" name="Picture 8" descr="Västra Götalandsregionen" title="Västra Götalandsregionen"/>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6989879" y="3225995"/>
            <a:ext cx="1782763" cy="3635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val="17783186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Startbild_Alt 5">
    <p:spTree>
      <p:nvGrpSpPr>
        <p:cNvPr id="1" name=""/>
        <p:cNvGrpSpPr/>
        <p:nvPr/>
      </p:nvGrpSpPr>
      <p:grpSpPr>
        <a:xfrm>
          <a:off x="0" y="0"/>
          <a:ext cx="0" cy="0"/>
          <a:chOff x="0" y="0"/>
          <a:chExt cx="0" cy="0"/>
        </a:xfrm>
      </p:grpSpPr>
      <p:pic>
        <p:nvPicPr>
          <p:cNvPr id="3" name="Bildobjekt 2"/>
          <p:cNvPicPr>
            <a:picLocks noChangeAspect="1"/>
          </p:cNvPicPr>
          <p:nvPr userDrawn="1"/>
        </p:nvPicPr>
        <p:blipFill>
          <a:blip r:embed="rId2" r:link="rId3">
            <a:extLst>
              <a:ext uri="{28A0092B-C50C-407E-A947-70E740481C1C}">
                <a14:useLocalDpi xmlns:a14="http://schemas.microsoft.com/office/drawing/2010/main" val="0"/>
              </a:ext>
            </a:extLst>
          </a:blip>
          <a:stretch>
            <a:fillRect/>
          </a:stretch>
        </p:blipFill>
        <p:spPr>
          <a:xfrm>
            <a:off x="0" y="3129223"/>
            <a:ext cx="9179296" cy="543153"/>
          </a:xfrm>
          <a:prstGeom prst="rect">
            <a:avLst/>
          </a:prstGeom>
        </p:spPr>
      </p:pic>
      <p:sp>
        <p:nvSpPr>
          <p:cNvPr id="8" name="Platshållare för bild 9"/>
          <p:cNvSpPr>
            <a:spLocks noGrp="1"/>
          </p:cNvSpPr>
          <p:nvPr>
            <p:ph type="pic" sz="quarter" idx="15"/>
          </p:nvPr>
        </p:nvSpPr>
        <p:spPr>
          <a:xfrm>
            <a:off x="0" y="1371114"/>
            <a:ext cx="2916000" cy="1584000"/>
          </a:xfrm>
        </p:spPr>
        <p:txBody>
          <a:bodyPr/>
          <a:lstStyle>
            <a:lvl1pPr marL="0" indent="0">
              <a:buFontTx/>
              <a:buNone/>
              <a:defRPr/>
            </a:lvl1pPr>
          </a:lstStyle>
          <a:p>
            <a:r>
              <a:rPr lang="sv-SE"/>
              <a:t>Klicka på ikonen för att lägga till en bild</a:t>
            </a:r>
          </a:p>
        </p:txBody>
      </p:sp>
      <p:sp>
        <p:nvSpPr>
          <p:cNvPr id="9" name="Platshållare för bild 9"/>
          <p:cNvSpPr>
            <a:spLocks noGrp="1"/>
          </p:cNvSpPr>
          <p:nvPr>
            <p:ph type="pic" sz="quarter" idx="16"/>
          </p:nvPr>
        </p:nvSpPr>
        <p:spPr>
          <a:xfrm>
            <a:off x="3114000" y="1371114"/>
            <a:ext cx="2916000" cy="1584000"/>
          </a:xfrm>
        </p:spPr>
        <p:txBody>
          <a:bodyPr/>
          <a:lstStyle>
            <a:lvl1pPr marL="0" indent="0">
              <a:buFontTx/>
              <a:buNone/>
              <a:defRPr/>
            </a:lvl1pPr>
          </a:lstStyle>
          <a:p>
            <a:r>
              <a:rPr lang="sv-SE"/>
              <a:t>Klicka på ikonen för att lägga till en bild</a:t>
            </a:r>
          </a:p>
        </p:txBody>
      </p:sp>
      <p:sp>
        <p:nvSpPr>
          <p:cNvPr id="10" name="Platshållare för bild 9"/>
          <p:cNvSpPr>
            <a:spLocks noGrp="1"/>
          </p:cNvSpPr>
          <p:nvPr>
            <p:ph type="pic" sz="quarter" idx="17"/>
          </p:nvPr>
        </p:nvSpPr>
        <p:spPr>
          <a:xfrm>
            <a:off x="6228000" y="1371114"/>
            <a:ext cx="2916000" cy="1584000"/>
          </a:xfrm>
        </p:spPr>
        <p:txBody>
          <a:bodyPr/>
          <a:lstStyle>
            <a:lvl1pPr marL="0" indent="0">
              <a:buFontTx/>
              <a:buNone/>
              <a:defRPr/>
            </a:lvl1pPr>
          </a:lstStyle>
          <a:p>
            <a:r>
              <a:rPr lang="sv-SE"/>
              <a:t>Klicka på ikonen för att lägga till en bild</a:t>
            </a:r>
          </a:p>
        </p:txBody>
      </p:sp>
      <p:sp>
        <p:nvSpPr>
          <p:cNvPr id="11" name="Rubrik 1"/>
          <p:cNvSpPr>
            <a:spLocks noGrp="1"/>
          </p:cNvSpPr>
          <p:nvPr>
            <p:ph type="ctrTitle" hasCustomPrompt="1"/>
          </p:nvPr>
        </p:nvSpPr>
        <p:spPr>
          <a:xfrm>
            <a:off x="534260" y="3166552"/>
            <a:ext cx="6283139" cy="626445"/>
          </a:xfrm>
        </p:spPr>
        <p:txBody>
          <a:bodyPr lIns="0" tIns="0" rIns="0" bIns="0" anchor="t" anchorCtr="0">
            <a:normAutofit/>
          </a:bodyPr>
          <a:lstStyle>
            <a:lvl1pPr algn="l">
              <a:defRPr sz="3200" baseline="0">
                <a:solidFill>
                  <a:srgbClr val="FFFFFF"/>
                </a:solidFill>
              </a:defRPr>
            </a:lvl1pPr>
          </a:lstStyle>
          <a:p>
            <a:r>
              <a:rPr lang="sv-SE"/>
              <a:t>Klicka här för att lägga till rubrik</a:t>
            </a:r>
          </a:p>
        </p:txBody>
      </p:sp>
      <p:pic>
        <p:nvPicPr>
          <p:cNvPr id="12" name="Picture 8" descr="Västra Götalandsregionen" title="Västra Götalandsregionen"/>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7045634" y="3232190"/>
            <a:ext cx="1782763" cy="3635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val="6912668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mall för rubrikformat</a:t>
            </a:r>
          </a:p>
        </p:txBody>
      </p:sp>
      <p:sp>
        <p:nvSpPr>
          <p:cNvPr id="3" name="Platshållare för innehåll 2"/>
          <p:cNvSpPr>
            <a:spLocks noGrp="1"/>
          </p:cNvSpPr>
          <p:nvPr>
            <p:ph idx="1"/>
          </p:nvPr>
        </p:nvSpPr>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10" name="Platshållare för datum 3"/>
          <p:cNvSpPr>
            <a:spLocks noGrp="1"/>
          </p:cNvSpPr>
          <p:nvPr>
            <p:ph type="dt" sz="half" idx="2"/>
          </p:nvPr>
        </p:nvSpPr>
        <p:spPr>
          <a:xfrm>
            <a:off x="488175" y="4643360"/>
            <a:ext cx="1221679" cy="274637"/>
          </a:xfrm>
          <a:prstGeom prst="rect">
            <a:avLst/>
          </a:prstGeom>
        </p:spPr>
        <p:txBody>
          <a:bodyPr vert="horz" lIns="91440" tIns="45720" rIns="91440" bIns="45720" rtlCol="0" anchor="ctr"/>
          <a:lstStyle>
            <a:lvl1pPr algn="l">
              <a:defRPr sz="1200">
                <a:solidFill>
                  <a:srgbClr val="000000"/>
                </a:solidFill>
              </a:defRPr>
            </a:lvl1pPr>
          </a:lstStyle>
          <a:p>
            <a:fld id="{E82650AE-06A9-2D4E-84FA-95DA3038D778}" type="datetime1">
              <a:rPr lang="sv-SE" smtClean="0"/>
              <a:pPr/>
              <a:t>2022-05-11</a:t>
            </a:fld>
            <a:endParaRPr lang="sv-SE"/>
          </a:p>
        </p:txBody>
      </p:sp>
      <p:sp>
        <p:nvSpPr>
          <p:cNvPr id="11" name="Platshållare för sidfot 4"/>
          <p:cNvSpPr>
            <a:spLocks noGrp="1"/>
          </p:cNvSpPr>
          <p:nvPr>
            <p:ph type="ftr" sz="quarter" idx="3"/>
          </p:nvPr>
        </p:nvSpPr>
        <p:spPr>
          <a:xfrm>
            <a:off x="1740829" y="4643360"/>
            <a:ext cx="4466683" cy="274637"/>
          </a:xfrm>
          <a:prstGeom prst="rect">
            <a:avLst/>
          </a:prstGeom>
        </p:spPr>
        <p:txBody>
          <a:bodyPr vert="horz" lIns="91440" tIns="45720" rIns="91440" bIns="45720" rtlCol="0" anchor="ctr"/>
          <a:lstStyle>
            <a:lvl1pPr algn="l">
              <a:defRPr sz="1200">
                <a:solidFill>
                  <a:srgbClr val="000000"/>
                </a:solidFill>
              </a:defRPr>
            </a:lvl1pPr>
          </a:lstStyle>
          <a:p>
            <a:r>
              <a:rPr lang="sv-SE"/>
              <a:t>Här skriver du in sidfot</a:t>
            </a:r>
          </a:p>
        </p:txBody>
      </p:sp>
    </p:spTree>
    <p:extLst>
      <p:ext uri="{BB962C8B-B14F-4D97-AF65-F5344CB8AC3E}">
        <p14:creationId xmlns:p14="http://schemas.microsoft.com/office/powerpoint/2010/main" val="14114946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Anpassad layou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mall för rubrikformat</a:t>
            </a:r>
          </a:p>
        </p:txBody>
      </p:sp>
      <p:sp>
        <p:nvSpPr>
          <p:cNvPr id="3" name="Platshållare för datum 2"/>
          <p:cNvSpPr>
            <a:spLocks noGrp="1"/>
          </p:cNvSpPr>
          <p:nvPr>
            <p:ph type="dt" sz="half" idx="10"/>
          </p:nvPr>
        </p:nvSpPr>
        <p:spPr/>
        <p:txBody>
          <a:bodyPr/>
          <a:lstStyle/>
          <a:p>
            <a:fld id="{E82650AE-06A9-2D4E-84FA-95DA3038D778}" type="datetime1">
              <a:rPr lang="sv-SE" smtClean="0"/>
              <a:pPr/>
              <a:t>2022-05-11</a:t>
            </a:fld>
            <a:endParaRPr lang="sv-SE"/>
          </a:p>
        </p:txBody>
      </p:sp>
      <p:sp>
        <p:nvSpPr>
          <p:cNvPr id="4" name="Platshållare för sidfot 3"/>
          <p:cNvSpPr>
            <a:spLocks noGrp="1"/>
          </p:cNvSpPr>
          <p:nvPr>
            <p:ph type="ftr" sz="quarter" idx="11"/>
          </p:nvPr>
        </p:nvSpPr>
        <p:spPr/>
        <p:txBody>
          <a:bodyPr/>
          <a:lstStyle/>
          <a:p>
            <a:r>
              <a:rPr lang="sv-SE"/>
              <a:t>Här skriver du in sidfot</a:t>
            </a:r>
          </a:p>
        </p:txBody>
      </p:sp>
      <p:sp>
        <p:nvSpPr>
          <p:cNvPr id="5" name="Platshållare för innehåll 2"/>
          <p:cNvSpPr>
            <a:spLocks noGrp="1"/>
          </p:cNvSpPr>
          <p:nvPr>
            <p:ph idx="1"/>
          </p:nvPr>
        </p:nvSpPr>
        <p:spPr>
          <a:xfrm>
            <a:off x="532800" y="1800000"/>
            <a:ext cx="8078400" cy="2700000"/>
          </a:xfrm>
        </p:spPr>
        <p:txBody>
          <a:bodyPr numCol="2" spcCol="180000"/>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2681420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Rubrik och innehåll och hög bild">
    <p:spTree>
      <p:nvGrpSpPr>
        <p:cNvPr id="1" name=""/>
        <p:cNvGrpSpPr/>
        <p:nvPr/>
      </p:nvGrpSpPr>
      <p:grpSpPr>
        <a:xfrm>
          <a:off x="0" y="0"/>
          <a:ext cx="0" cy="0"/>
          <a:chOff x="0" y="0"/>
          <a:chExt cx="0" cy="0"/>
        </a:xfrm>
      </p:grpSpPr>
      <p:sp>
        <p:nvSpPr>
          <p:cNvPr id="2" name="Rubrik 1"/>
          <p:cNvSpPr>
            <a:spLocks noGrp="1"/>
          </p:cNvSpPr>
          <p:nvPr>
            <p:ph type="title"/>
          </p:nvPr>
        </p:nvSpPr>
        <p:spPr>
          <a:xfrm>
            <a:off x="532800" y="720000"/>
            <a:ext cx="4759200" cy="1036800"/>
          </a:xfrm>
        </p:spPr>
        <p:txBody>
          <a:bodyPr/>
          <a:lstStyle/>
          <a:p>
            <a:r>
              <a:rPr lang="sv-SE"/>
              <a:t>Klicka här för att ändra mall för rubrikformat</a:t>
            </a:r>
          </a:p>
        </p:txBody>
      </p:sp>
      <p:sp>
        <p:nvSpPr>
          <p:cNvPr id="3" name="Platshållare för innehåll 2"/>
          <p:cNvSpPr>
            <a:spLocks noGrp="1"/>
          </p:cNvSpPr>
          <p:nvPr>
            <p:ph idx="1"/>
          </p:nvPr>
        </p:nvSpPr>
        <p:spPr>
          <a:xfrm>
            <a:off x="532800" y="1800000"/>
            <a:ext cx="4759200" cy="2714400"/>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8" name="Platshållare för bild 7"/>
          <p:cNvSpPr>
            <a:spLocks noGrp="1"/>
          </p:cNvSpPr>
          <p:nvPr>
            <p:ph type="pic" sz="quarter" idx="13"/>
          </p:nvPr>
        </p:nvSpPr>
        <p:spPr>
          <a:xfrm>
            <a:off x="5616000" y="0"/>
            <a:ext cx="3528000" cy="4968000"/>
          </a:xfrm>
        </p:spPr>
        <p:txBody>
          <a:bodyPr/>
          <a:lstStyle>
            <a:lvl1pPr marL="0" indent="0">
              <a:buFontTx/>
              <a:buNone/>
              <a:defRPr/>
            </a:lvl1pPr>
          </a:lstStyle>
          <a:p>
            <a:r>
              <a:rPr lang="sv-SE"/>
              <a:t>Klicka på ikonen för att lägga till en bild</a:t>
            </a:r>
          </a:p>
        </p:txBody>
      </p:sp>
      <p:pic>
        <p:nvPicPr>
          <p:cNvPr id="10" name="Bildobjekt 4"/>
          <p:cNvPicPr>
            <a:picLocks noChangeAspect="1"/>
          </p:cNvPicPr>
          <p:nvPr userDrawn="1"/>
        </p:nvPicPr>
        <p:blipFill>
          <a:blip r:embed="rId2" r:link="rId3">
            <a:extLst>
              <a:ext uri="{28A0092B-C50C-407E-A947-70E740481C1C}">
                <a14:useLocalDpi xmlns:a14="http://schemas.microsoft.com/office/drawing/2010/main" val="0"/>
              </a:ext>
            </a:extLst>
          </a:blip>
          <a:stretch>
            <a:fillRect/>
          </a:stretch>
        </p:blipFill>
        <p:spPr bwMode="auto">
          <a:xfrm>
            <a:off x="18" y="4969960"/>
            <a:ext cx="9143964" cy="17607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9" name="Platshållare för datum 3"/>
          <p:cNvSpPr>
            <a:spLocks noGrp="1"/>
          </p:cNvSpPr>
          <p:nvPr>
            <p:ph type="dt" sz="half" idx="2"/>
          </p:nvPr>
        </p:nvSpPr>
        <p:spPr>
          <a:xfrm>
            <a:off x="488175" y="4643360"/>
            <a:ext cx="1221679" cy="274637"/>
          </a:xfrm>
          <a:prstGeom prst="rect">
            <a:avLst/>
          </a:prstGeom>
        </p:spPr>
        <p:txBody>
          <a:bodyPr vert="horz" lIns="91440" tIns="45720" rIns="91440" bIns="45720" rtlCol="0" anchor="ctr"/>
          <a:lstStyle>
            <a:lvl1pPr algn="l">
              <a:defRPr sz="1200">
                <a:solidFill>
                  <a:srgbClr val="000000"/>
                </a:solidFill>
              </a:defRPr>
            </a:lvl1pPr>
          </a:lstStyle>
          <a:p>
            <a:fld id="{E82650AE-06A9-2D4E-84FA-95DA3038D778}" type="datetime1">
              <a:rPr lang="sv-SE" smtClean="0"/>
              <a:pPr/>
              <a:t>2022-05-11</a:t>
            </a:fld>
            <a:endParaRPr lang="sv-SE"/>
          </a:p>
        </p:txBody>
      </p:sp>
      <p:sp>
        <p:nvSpPr>
          <p:cNvPr id="11" name="Platshållare för sidfot 4"/>
          <p:cNvSpPr>
            <a:spLocks noGrp="1"/>
          </p:cNvSpPr>
          <p:nvPr>
            <p:ph type="ftr" sz="quarter" idx="3"/>
          </p:nvPr>
        </p:nvSpPr>
        <p:spPr>
          <a:xfrm>
            <a:off x="1740829" y="4643360"/>
            <a:ext cx="4466683" cy="274637"/>
          </a:xfrm>
          <a:prstGeom prst="rect">
            <a:avLst/>
          </a:prstGeom>
        </p:spPr>
        <p:txBody>
          <a:bodyPr vert="horz" lIns="91440" tIns="45720" rIns="91440" bIns="45720" rtlCol="0" anchor="ctr"/>
          <a:lstStyle>
            <a:lvl1pPr algn="l">
              <a:defRPr sz="1200">
                <a:solidFill>
                  <a:srgbClr val="000000"/>
                </a:solidFill>
              </a:defRPr>
            </a:lvl1pPr>
          </a:lstStyle>
          <a:p>
            <a:r>
              <a:rPr lang="sv-SE"/>
              <a:t>Här skriver du in sidfot</a:t>
            </a:r>
          </a:p>
        </p:txBody>
      </p:sp>
    </p:spTree>
    <p:extLst>
      <p:ext uri="{BB962C8B-B14F-4D97-AF65-F5344CB8AC3E}">
        <p14:creationId xmlns:p14="http://schemas.microsoft.com/office/powerpoint/2010/main" val="9127317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Rubrik och innehåll och bild">
    <p:spTree>
      <p:nvGrpSpPr>
        <p:cNvPr id="1" name=""/>
        <p:cNvGrpSpPr/>
        <p:nvPr/>
      </p:nvGrpSpPr>
      <p:grpSpPr>
        <a:xfrm>
          <a:off x="0" y="0"/>
          <a:ext cx="0" cy="0"/>
          <a:chOff x="0" y="0"/>
          <a:chExt cx="0" cy="0"/>
        </a:xfrm>
      </p:grpSpPr>
      <p:sp>
        <p:nvSpPr>
          <p:cNvPr id="2" name="Rubrik 1"/>
          <p:cNvSpPr>
            <a:spLocks noGrp="1"/>
          </p:cNvSpPr>
          <p:nvPr>
            <p:ph type="title"/>
          </p:nvPr>
        </p:nvSpPr>
        <p:spPr>
          <a:xfrm>
            <a:off x="532800" y="720000"/>
            <a:ext cx="4299232" cy="1036800"/>
          </a:xfrm>
        </p:spPr>
        <p:txBody>
          <a:bodyPr/>
          <a:lstStyle/>
          <a:p>
            <a:r>
              <a:rPr lang="sv-SE"/>
              <a:t>Klicka här för att ändra mall för rubrikformat</a:t>
            </a:r>
          </a:p>
        </p:txBody>
      </p:sp>
      <p:sp>
        <p:nvSpPr>
          <p:cNvPr id="3" name="Platshållare för innehåll 2"/>
          <p:cNvSpPr>
            <a:spLocks noGrp="1"/>
          </p:cNvSpPr>
          <p:nvPr>
            <p:ph idx="1"/>
          </p:nvPr>
        </p:nvSpPr>
        <p:spPr>
          <a:xfrm>
            <a:off x="532800" y="1800000"/>
            <a:ext cx="4299232" cy="2700000"/>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8" name="Platshållare för bild 7"/>
          <p:cNvSpPr>
            <a:spLocks noGrp="1"/>
          </p:cNvSpPr>
          <p:nvPr>
            <p:ph type="pic" sz="quarter" idx="13"/>
          </p:nvPr>
        </p:nvSpPr>
        <p:spPr>
          <a:xfrm>
            <a:off x="5148000" y="986400"/>
            <a:ext cx="3996000" cy="2736000"/>
          </a:xfrm>
        </p:spPr>
        <p:txBody>
          <a:bodyPr/>
          <a:lstStyle>
            <a:lvl1pPr marL="0" indent="0">
              <a:buFontTx/>
              <a:buNone/>
              <a:defRPr/>
            </a:lvl1pPr>
          </a:lstStyle>
          <a:p>
            <a:r>
              <a:rPr lang="sv-SE"/>
              <a:t>Klicka på ikonen för att lägga till en bild</a:t>
            </a:r>
          </a:p>
        </p:txBody>
      </p:sp>
      <p:pic>
        <p:nvPicPr>
          <p:cNvPr id="10" name="Bildobjekt 4"/>
          <p:cNvPicPr>
            <a:picLocks noChangeAspect="1"/>
          </p:cNvPicPr>
          <p:nvPr userDrawn="1"/>
        </p:nvPicPr>
        <p:blipFill>
          <a:blip r:embed="rId2" r:link="rId3">
            <a:extLst>
              <a:ext uri="{28A0092B-C50C-407E-A947-70E740481C1C}">
                <a14:useLocalDpi xmlns:a14="http://schemas.microsoft.com/office/drawing/2010/main" val="0"/>
              </a:ext>
            </a:extLst>
          </a:blip>
          <a:stretch>
            <a:fillRect/>
          </a:stretch>
        </p:blipFill>
        <p:spPr bwMode="auto">
          <a:xfrm>
            <a:off x="18" y="4969960"/>
            <a:ext cx="9143964" cy="17607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9" name="Platshållare för datum 3"/>
          <p:cNvSpPr>
            <a:spLocks noGrp="1"/>
          </p:cNvSpPr>
          <p:nvPr>
            <p:ph type="dt" sz="half" idx="2"/>
          </p:nvPr>
        </p:nvSpPr>
        <p:spPr>
          <a:xfrm>
            <a:off x="488175" y="4643360"/>
            <a:ext cx="1221679" cy="274637"/>
          </a:xfrm>
          <a:prstGeom prst="rect">
            <a:avLst/>
          </a:prstGeom>
        </p:spPr>
        <p:txBody>
          <a:bodyPr vert="horz" lIns="91440" tIns="45720" rIns="91440" bIns="45720" rtlCol="0" anchor="ctr"/>
          <a:lstStyle>
            <a:lvl1pPr algn="l">
              <a:defRPr sz="1200">
                <a:solidFill>
                  <a:srgbClr val="000000"/>
                </a:solidFill>
              </a:defRPr>
            </a:lvl1pPr>
          </a:lstStyle>
          <a:p>
            <a:fld id="{E82650AE-06A9-2D4E-84FA-95DA3038D778}" type="datetime1">
              <a:rPr lang="sv-SE" smtClean="0"/>
              <a:pPr/>
              <a:t>2022-05-11</a:t>
            </a:fld>
            <a:endParaRPr lang="sv-SE"/>
          </a:p>
        </p:txBody>
      </p:sp>
      <p:sp>
        <p:nvSpPr>
          <p:cNvPr id="11" name="Platshållare för sidfot 4"/>
          <p:cNvSpPr>
            <a:spLocks noGrp="1"/>
          </p:cNvSpPr>
          <p:nvPr>
            <p:ph type="ftr" sz="quarter" idx="3"/>
          </p:nvPr>
        </p:nvSpPr>
        <p:spPr>
          <a:xfrm>
            <a:off x="1740829" y="4643360"/>
            <a:ext cx="4466683" cy="274637"/>
          </a:xfrm>
          <a:prstGeom prst="rect">
            <a:avLst/>
          </a:prstGeom>
        </p:spPr>
        <p:txBody>
          <a:bodyPr vert="horz" lIns="91440" tIns="45720" rIns="91440" bIns="45720" rtlCol="0" anchor="ctr"/>
          <a:lstStyle>
            <a:lvl1pPr algn="l">
              <a:defRPr sz="1200">
                <a:solidFill>
                  <a:srgbClr val="000000"/>
                </a:solidFill>
              </a:defRPr>
            </a:lvl1pPr>
          </a:lstStyle>
          <a:p>
            <a:r>
              <a:rPr lang="sv-SE"/>
              <a:t>Här skriver du in sidfot</a:t>
            </a:r>
          </a:p>
        </p:txBody>
      </p:sp>
    </p:spTree>
    <p:extLst>
      <p:ext uri="{BB962C8B-B14F-4D97-AF65-F5344CB8AC3E}">
        <p14:creationId xmlns:p14="http://schemas.microsoft.com/office/powerpoint/2010/main" val="39058320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file://localhost/Volumes/Centralen/HD1/Vastra%20Gotalandsregionen/VGR%2015-2735%20Utveckling%20grafisk%20profil/Mallar%202015/Powerpoint/Dekor_powerpoint/Blue/Bullet_blue.png" TargetMode="Externa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image" Target="file://localhost/Volumes/Centralen/HD1/Vastra%20Gotalandsregionen/VGR%2015-2735%20Utveckling%20grafisk%20profil/Mallar%202015/Powerpoint/Dekor_powerpoint/Blue/Dekor_ppt_undersidor_blue.png" TargetMode="Externa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532800" y="720000"/>
            <a:ext cx="8078400" cy="1036800"/>
          </a:xfrm>
          <a:prstGeom prst="rect">
            <a:avLst/>
          </a:prstGeom>
        </p:spPr>
        <p:txBody>
          <a:bodyPr vert="horz" lIns="0" tIns="0" rIns="0" bIns="0" rtlCol="0" anchor="ctr">
            <a:normAutofit/>
          </a:bodyPr>
          <a:lstStyle/>
          <a:p>
            <a:r>
              <a:rPr lang="sv-SE"/>
              <a:t>Klicka här för att ändra format</a:t>
            </a:r>
          </a:p>
        </p:txBody>
      </p:sp>
      <p:sp>
        <p:nvSpPr>
          <p:cNvPr id="3" name="Platshållare för text 2"/>
          <p:cNvSpPr>
            <a:spLocks noGrp="1"/>
          </p:cNvSpPr>
          <p:nvPr>
            <p:ph type="body" idx="1"/>
          </p:nvPr>
        </p:nvSpPr>
        <p:spPr>
          <a:xfrm>
            <a:off x="532800" y="1800000"/>
            <a:ext cx="8078400" cy="2700000"/>
          </a:xfrm>
          <a:prstGeom prst="rect">
            <a:avLst/>
          </a:prstGeom>
        </p:spPr>
        <p:txBody>
          <a:bodyPr vert="horz" lIns="0" tIns="0" rIns="0" bIns="0" spcCol="180000" rtlCol="0">
            <a:noAutofit/>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pic>
        <p:nvPicPr>
          <p:cNvPr id="7" name="Bildobjekt 4"/>
          <p:cNvPicPr>
            <a:picLocks noChangeAspect="1"/>
          </p:cNvPicPr>
          <p:nvPr/>
        </p:nvPicPr>
        <p:blipFill>
          <a:blip r:embed="rId15" r:link="rId16">
            <a:extLst>
              <a:ext uri="{28A0092B-C50C-407E-A947-70E740481C1C}">
                <a14:useLocalDpi xmlns:a14="http://schemas.microsoft.com/office/drawing/2010/main" val="0"/>
              </a:ext>
            </a:extLst>
          </a:blip>
          <a:stretch>
            <a:fillRect/>
          </a:stretch>
        </p:blipFill>
        <p:spPr bwMode="auto">
          <a:xfrm>
            <a:off x="19" y="4969515"/>
            <a:ext cx="9146820" cy="17613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6" name="Platshållare för datum 3"/>
          <p:cNvSpPr>
            <a:spLocks noGrp="1"/>
          </p:cNvSpPr>
          <p:nvPr>
            <p:ph type="dt" sz="half" idx="2"/>
          </p:nvPr>
        </p:nvSpPr>
        <p:spPr>
          <a:xfrm>
            <a:off x="488175" y="4643360"/>
            <a:ext cx="1221679" cy="274637"/>
          </a:xfrm>
          <a:prstGeom prst="rect">
            <a:avLst/>
          </a:prstGeom>
        </p:spPr>
        <p:txBody>
          <a:bodyPr vert="horz" lIns="91440" tIns="45720" rIns="91440" bIns="45720" rtlCol="0" anchor="ctr"/>
          <a:lstStyle>
            <a:lvl1pPr algn="l">
              <a:defRPr sz="1200">
                <a:solidFill>
                  <a:schemeClr val="tx1"/>
                </a:solidFill>
              </a:defRPr>
            </a:lvl1pPr>
          </a:lstStyle>
          <a:p>
            <a:fld id="{E82650AE-06A9-2D4E-84FA-95DA3038D778}" type="datetime1">
              <a:rPr lang="sv-SE" smtClean="0"/>
              <a:pPr/>
              <a:t>2022-05-11</a:t>
            </a:fld>
            <a:endParaRPr lang="sv-SE"/>
          </a:p>
        </p:txBody>
      </p:sp>
      <p:sp>
        <p:nvSpPr>
          <p:cNvPr id="9" name="Platshållare för sidfot 4"/>
          <p:cNvSpPr>
            <a:spLocks noGrp="1"/>
          </p:cNvSpPr>
          <p:nvPr>
            <p:ph type="ftr" sz="quarter" idx="3"/>
          </p:nvPr>
        </p:nvSpPr>
        <p:spPr>
          <a:xfrm>
            <a:off x="1740829" y="4643360"/>
            <a:ext cx="4466683" cy="274637"/>
          </a:xfrm>
          <a:prstGeom prst="rect">
            <a:avLst/>
          </a:prstGeom>
        </p:spPr>
        <p:txBody>
          <a:bodyPr vert="horz" lIns="91440" tIns="45720" rIns="91440" bIns="45720" rtlCol="0" anchor="ctr"/>
          <a:lstStyle>
            <a:lvl1pPr algn="l">
              <a:defRPr sz="1200">
                <a:solidFill>
                  <a:srgbClr val="000000"/>
                </a:solidFill>
              </a:defRPr>
            </a:lvl1pPr>
          </a:lstStyle>
          <a:p>
            <a:r>
              <a:rPr lang="sv-SE"/>
              <a:t>Här skriver du in sidfot</a:t>
            </a:r>
          </a:p>
        </p:txBody>
      </p:sp>
    </p:spTree>
    <p:extLst>
      <p:ext uri="{BB962C8B-B14F-4D97-AF65-F5344CB8AC3E}">
        <p14:creationId xmlns:p14="http://schemas.microsoft.com/office/powerpoint/2010/main" val="2367071769"/>
      </p:ext>
    </p:extLst>
  </p:cSld>
  <p:clrMap bg1="lt1" tx1="dk1" bg2="lt2" tx2="dk2" accent1="accent1" accent2="accent2" accent3="accent3" accent4="accent4" accent5="accent5" accent6="accent6" hlink="hlink" folHlink="folHlink"/>
  <p:sldLayoutIdLst>
    <p:sldLayoutId id="2147483649" r:id="rId1"/>
    <p:sldLayoutId id="2147483662" r:id="rId2"/>
    <p:sldLayoutId id="2147483663" r:id="rId3"/>
    <p:sldLayoutId id="2147483664" r:id="rId4"/>
    <p:sldLayoutId id="2147483665" r:id="rId5"/>
    <p:sldLayoutId id="2147483650" r:id="rId6"/>
    <p:sldLayoutId id="2147483670" r:id="rId7"/>
    <p:sldLayoutId id="2147483666" r:id="rId8"/>
    <p:sldLayoutId id="2147483667" r:id="rId9"/>
    <p:sldLayoutId id="2147483668" r:id="rId10"/>
    <p:sldLayoutId id="2147483654" r:id="rId11"/>
    <p:sldLayoutId id="2147483655" r:id="rId12"/>
    <p:sldLayoutId id="2147483669" r:id="rId13"/>
  </p:sldLayoutIdLst>
  <p:hf hdr="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360363" marR="0" indent="-360363" algn="l" defTabSz="685800" rtl="0" eaLnBrk="1" fontAlgn="auto" latinLnBrk="0" hangingPunct="1">
        <a:lnSpc>
          <a:spcPct val="100000"/>
        </a:lnSpc>
        <a:spcBef>
          <a:spcPts val="750"/>
        </a:spcBef>
        <a:spcAft>
          <a:spcPts val="0"/>
        </a:spcAft>
        <a:buClrTx/>
        <a:buSzPct val="100000"/>
        <a:buFontTx/>
        <a:buBlip>
          <a:blip r:embed="rId17" r:link="rId18"/>
        </a:buBlip>
        <a:tabLst/>
        <a:defRPr sz="2100" kern="1200">
          <a:solidFill>
            <a:schemeClr val="tx1"/>
          </a:solidFill>
          <a:latin typeface="+mn-lt"/>
          <a:ea typeface="+mn-ea"/>
          <a:cs typeface="+mn-cs"/>
        </a:defRPr>
      </a:lvl1pPr>
      <a:lvl2pPr marL="539750" marR="0" indent="-180975" algn="l" defTabSz="685800" rtl="0" eaLnBrk="1" fontAlgn="auto" latinLnBrk="0" hangingPunct="1">
        <a:lnSpc>
          <a:spcPct val="100000"/>
        </a:lnSpc>
        <a:spcBef>
          <a:spcPts val="375"/>
        </a:spcBef>
        <a:spcAft>
          <a:spcPts val="0"/>
        </a:spcAft>
        <a:buClr>
          <a:schemeClr val="accent1"/>
        </a:buClr>
        <a:buSzPct val="100000"/>
        <a:buFont typeface="Calibri" panose="020F0502020204030204" pitchFamily="34" charset="0"/>
        <a:buChar char="‒"/>
        <a:tabLst/>
        <a:defRPr sz="1800" kern="1200">
          <a:solidFill>
            <a:schemeClr val="tx1"/>
          </a:solidFill>
          <a:latin typeface="+mn-lt"/>
          <a:ea typeface="+mn-ea"/>
          <a:cs typeface="+mn-cs"/>
        </a:defRPr>
      </a:lvl2pPr>
      <a:lvl3pPr marL="715963" marR="0" indent="-176213" algn="l" defTabSz="685800" rtl="0" eaLnBrk="1" fontAlgn="auto" latinLnBrk="0" hangingPunct="1">
        <a:lnSpc>
          <a:spcPct val="100000"/>
        </a:lnSpc>
        <a:spcBef>
          <a:spcPts val="375"/>
        </a:spcBef>
        <a:spcAft>
          <a:spcPts val="0"/>
        </a:spcAft>
        <a:buClr>
          <a:schemeClr val="accent1"/>
        </a:buClr>
        <a:buSzPct val="100000"/>
        <a:buFont typeface="Calibri" panose="020F0502020204030204" pitchFamily="34" charset="0"/>
        <a:buChar char="‒"/>
        <a:tabLst/>
        <a:defRPr sz="1500" kern="1200">
          <a:solidFill>
            <a:schemeClr val="tx1"/>
          </a:solidFill>
          <a:latin typeface="+mn-lt"/>
          <a:ea typeface="+mn-ea"/>
          <a:cs typeface="+mn-cs"/>
        </a:defRPr>
      </a:lvl3pPr>
      <a:lvl4pPr marL="898525" marR="0" indent="-182563" algn="l" defTabSz="685800" rtl="0" eaLnBrk="1" fontAlgn="auto" latinLnBrk="0" hangingPunct="1">
        <a:lnSpc>
          <a:spcPct val="100000"/>
        </a:lnSpc>
        <a:spcBef>
          <a:spcPts val="375"/>
        </a:spcBef>
        <a:spcAft>
          <a:spcPts val="0"/>
        </a:spcAft>
        <a:buClr>
          <a:schemeClr val="accent1"/>
        </a:buClr>
        <a:buSzPct val="100000"/>
        <a:buFont typeface="Calibri" panose="020F0502020204030204" pitchFamily="34" charset="0"/>
        <a:buChar char="‒"/>
        <a:tabLst/>
        <a:defRPr sz="1350" kern="1200">
          <a:solidFill>
            <a:schemeClr val="tx1"/>
          </a:solidFill>
          <a:latin typeface="+mn-lt"/>
          <a:ea typeface="+mn-ea"/>
          <a:cs typeface="+mn-cs"/>
        </a:defRPr>
      </a:lvl4pPr>
      <a:lvl5pPr marL="1073150" marR="0" indent="-174625" algn="l" defTabSz="685800" rtl="0" eaLnBrk="1" fontAlgn="auto" latinLnBrk="0" hangingPunct="1">
        <a:lnSpc>
          <a:spcPct val="100000"/>
        </a:lnSpc>
        <a:spcBef>
          <a:spcPts val="375"/>
        </a:spcBef>
        <a:spcAft>
          <a:spcPts val="0"/>
        </a:spcAft>
        <a:buClr>
          <a:schemeClr val="accent1"/>
        </a:buClr>
        <a:buSzPct val="100000"/>
        <a:buFont typeface="Calibri" panose="020F0502020204030204" pitchFamily="34" charset="0"/>
        <a:buChar char="‒"/>
        <a:tabLst/>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sv-SE"/>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6.xml"/><Relationship Id="rId1" Type="http://schemas.openxmlformats.org/officeDocument/2006/relationships/vmlDrawing" Target="../drawings/vmlDrawing1.vml"/><Relationship Id="rId6" Type="http://schemas.openxmlformats.org/officeDocument/2006/relationships/image" Target="../media/image11.emf"/><Relationship Id="rId5" Type="http://schemas.openxmlformats.org/officeDocument/2006/relationships/image" Target="../media/image10.emf"/><Relationship Id="rId4" Type="http://schemas.openxmlformats.org/officeDocument/2006/relationships/package" Target="../embeddings/Microsoft_Excel_Worksheet.xlsx"/></Relationships>
</file>

<file path=ppt/slides/_rels/slide4.xml.rels><?xml version="1.0" encoding="UTF-8" standalone="yes"?>
<Relationships xmlns="http://schemas.openxmlformats.org/package/2006/relationships"><Relationship Id="rId3" Type="http://schemas.openxmlformats.org/officeDocument/2006/relationships/hyperlink" Target="http://https/statsbidrag.socialstyrelsen.se/globalassets/dokument/anvisningar/statsbidrag-aterhamtningsbonusen-2022.pdf" TargetMode="External"/><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p:txBody>
          <a:bodyPr/>
          <a:lstStyle/>
          <a:p>
            <a:r>
              <a:rPr lang="sv-SE" dirty="0"/>
              <a:t>Statsbidrag 2022 för dialog i ÄU</a:t>
            </a:r>
            <a:br>
              <a:rPr lang="sv-SE" dirty="0"/>
            </a:br>
            <a:r>
              <a:rPr lang="sv-SE"/>
              <a:t>	-</a:t>
            </a:r>
            <a:r>
              <a:rPr lang="sv-SE" sz="2400"/>
              <a:t>redovisning </a:t>
            </a:r>
            <a:r>
              <a:rPr lang="sv-SE" sz="2400" dirty="0"/>
              <a:t>av statsbidrag 2021</a:t>
            </a:r>
          </a:p>
        </p:txBody>
      </p:sp>
    </p:spTree>
    <p:extLst>
      <p:ext uri="{BB962C8B-B14F-4D97-AF65-F5344CB8AC3E}">
        <p14:creationId xmlns:p14="http://schemas.microsoft.com/office/powerpoint/2010/main" val="35968590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8D3DF75-469B-4627-9FF9-24251889789F}"/>
              </a:ext>
            </a:extLst>
          </p:cNvPr>
          <p:cNvSpPr>
            <a:spLocks noGrp="1"/>
          </p:cNvSpPr>
          <p:nvPr>
            <p:ph type="title"/>
          </p:nvPr>
        </p:nvSpPr>
        <p:spPr>
          <a:xfrm>
            <a:off x="532800" y="408797"/>
            <a:ext cx="8078400" cy="1036800"/>
          </a:xfrm>
        </p:spPr>
        <p:txBody>
          <a:bodyPr/>
          <a:lstStyle/>
          <a:p>
            <a:r>
              <a:rPr lang="sv-SE" dirty="0"/>
              <a:t>Psykisk hälsa</a:t>
            </a:r>
            <a:br>
              <a:rPr lang="sv-SE" dirty="0"/>
            </a:br>
            <a:r>
              <a:rPr lang="sv-SE" sz="1800" dirty="0"/>
              <a:t>Utdelade medel 166 mnkr</a:t>
            </a:r>
            <a:endParaRPr lang="sv-SE" dirty="0"/>
          </a:p>
        </p:txBody>
      </p:sp>
      <p:sp>
        <p:nvSpPr>
          <p:cNvPr id="3" name="Platshållare för innehåll 2">
            <a:extLst>
              <a:ext uri="{FF2B5EF4-FFF2-40B4-BE49-F238E27FC236}">
                <a16:creationId xmlns:a16="http://schemas.microsoft.com/office/drawing/2014/main" id="{15FD6355-7C75-41A5-BC9B-1FAEA65D0B0B}"/>
              </a:ext>
            </a:extLst>
          </p:cNvPr>
          <p:cNvSpPr>
            <a:spLocks noGrp="1"/>
          </p:cNvSpPr>
          <p:nvPr>
            <p:ph idx="1"/>
          </p:nvPr>
        </p:nvSpPr>
        <p:spPr>
          <a:xfrm>
            <a:off x="532800" y="1588957"/>
            <a:ext cx="8078400" cy="2911043"/>
          </a:xfrm>
        </p:spPr>
        <p:txBody>
          <a:bodyPr/>
          <a:lstStyle/>
          <a:p>
            <a:pPr marR="551180">
              <a:spcAft>
                <a:spcPts val="600"/>
              </a:spcAft>
            </a:pPr>
            <a:r>
              <a:rPr lang="sv-SE" sz="1800" dirty="0">
                <a:latin typeface="Calibri" panose="020F0502020204030204" pitchFamily="34" charset="0"/>
                <a:cs typeface="Times New Roman" panose="02020603050405020304" pitchFamily="18" charset="0"/>
              </a:rPr>
              <a:t>Medel har använts till:</a:t>
            </a:r>
          </a:p>
          <a:p>
            <a:pPr marR="551180" lvl="1">
              <a:spcAft>
                <a:spcPts val="600"/>
              </a:spcAft>
            </a:pPr>
            <a:r>
              <a:rPr lang="sv-SE" sz="1500" dirty="0">
                <a:latin typeface="Calibri" panose="020F0502020204030204" pitchFamily="34" charset="0"/>
                <a:cs typeface="Times New Roman" panose="02020603050405020304" pitchFamily="18" charset="0"/>
              </a:rPr>
              <a:t>”Peer-support” inom psykiatrisk slutenvård, LARO-verksamheter, framtagande och pilotprojekt av en första linje för de yngre barnen, projekt för att minska förskrivning samt öka utsättning av beroendeframkallande läkemedel</a:t>
            </a:r>
          </a:p>
          <a:p>
            <a:pPr marR="551180" lvl="1">
              <a:spcAft>
                <a:spcPts val="600"/>
              </a:spcAft>
            </a:pPr>
            <a:r>
              <a:rPr lang="sv-SE" sz="1500" dirty="0">
                <a:latin typeface="Calibri" panose="020F0502020204030204" pitchFamily="34" charset="0"/>
                <a:cs typeface="Times New Roman" panose="02020603050405020304" pitchFamily="18" charset="0"/>
              </a:rPr>
              <a:t>för implementering och fortsatt arbete med de regionala utvecklingsplanerna för både barn- och ungdomspsykiatrin samt vuxenpsykiatrin</a:t>
            </a:r>
          </a:p>
          <a:p>
            <a:pPr marR="551180" lvl="1">
              <a:spcAft>
                <a:spcPts val="600"/>
              </a:spcAft>
            </a:pPr>
            <a:r>
              <a:rPr lang="sv-SE" sz="1500" dirty="0">
                <a:latin typeface="Calibri" panose="020F0502020204030204" pitchFamily="34" charset="0"/>
                <a:cs typeface="Times New Roman" panose="02020603050405020304" pitchFamily="18" charset="0"/>
              </a:rPr>
              <a:t>Likaså har medel fördelats till civilsamhället för att skapa goda förutsättningar för brukarmedverkan i regionala utvecklingsarbeten samt brukarrevisioner</a:t>
            </a:r>
          </a:p>
        </p:txBody>
      </p:sp>
      <p:sp>
        <p:nvSpPr>
          <p:cNvPr id="4" name="Platshållare för datum 3">
            <a:extLst>
              <a:ext uri="{FF2B5EF4-FFF2-40B4-BE49-F238E27FC236}">
                <a16:creationId xmlns:a16="http://schemas.microsoft.com/office/drawing/2014/main" id="{1D10ED78-94FA-4A21-AFA6-4CC310831A5E}"/>
              </a:ext>
            </a:extLst>
          </p:cNvPr>
          <p:cNvSpPr>
            <a:spLocks noGrp="1"/>
          </p:cNvSpPr>
          <p:nvPr>
            <p:ph type="dt" sz="half" idx="2"/>
          </p:nvPr>
        </p:nvSpPr>
        <p:spPr/>
        <p:txBody>
          <a:bodyPr/>
          <a:lstStyle/>
          <a:p>
            <a:fld id="{5A9B374E-36B3-4605-B5D8-C9F5541BE36D}" type="datetime1">
              <a:rPr lang="sv-SE" smtClean="0"/>
              <a:t>2022-05-11</a:t>
            </a:fld>
            <a:endParaRPr lang="sv-SE" dirty="0"/>
          </a:p>
        </p:txBody>
      </p:sp>
    </p:spTree>
    <p:extLst>
      <p:ext uri="{BB962C8B-B14F-4D97-AF65-F5344CB8AC3E}">
        <p14:creationId xmlns:p14="http://schemas.microsoft.com/office/powerpoint/2010/main" val="37869660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8D3DF75-469B-4627-9FF9-24251889789F}"/>
              </a:ext>
            </a:extLst>
          </p:cNvPr>
          <p:cNvSpPr>
            <a:spLocks noGrp="1"/>
          </p:cNvSpPr>
          <p:nvPr>
            <p:ph type="title"/>
          </p:nvPr>
        </p:nvSpPr>
        <p:spPr>
          <a:xfrm>
            <a:off x="532800" y="194446"/>
            <a:ext cx="8078400" cy="1036800"/>
          </a:xfrm>
        </p:spPr>
        <p:txBody>
          <a:bodyPr/>
          <a:lstStyle/>
          <a:p>
            <a:r>
              <a:rPr lang="sv-SE" dirty="0"/>
              <a:t>Psykisk hälsa, forts</a:t>
            </a:r>
            <a:br>
              <a:rPr lang="sv-SE" dirty="0"/>
            </a:br>
            <a:r>
              <a:rPr lang="sv-SE" sz="1800" dirty="0"/>
              <a:t>Utdelade medel 166 mnkr</a:t>
            </a:r>
            <a:endParaRPr lang="sv-SE" dirty="0"/>
          </a:p>
        </p:txBody>
      </p:sp>
      <p:sp>
        <p:nvSpPr>
          <p:cNvPr id="3" name="Platshållare för innehåll 2">
            <a:extLst>
              <a:ext uri="{FF2B5EF4-FFF2-40B4-BE49-F238E27FC236}">
                <a16:creationId xmlns:a16="http://schemas.microsoft.com/office/drawing/2014/main" id="{15FD6355-7C75-41A5-BC9B-1FAEA65D0B0B}"/>
              </a:ext>
            </a:extLst>
          </p:cNvPr>
          <p:cNvSpPr>
            <a:spLocks noGrp="1"/>
          </p:cNvSpPr>
          <p:nvPr>
            <p:ph idx="1"/>
          </p:nvPr>
        </p:nvSpPr>
        <p:spPr>
          <a:xfrm>
            <a:off x="532800" y="1199213"/>
            <a:ext cx="8078400" cy="3300787"/>
          </a:xfrm>
        </p:spPr>
        <p:txBody>
          <a:bodyPr/>
          <a:lstStyle/>
          <a:p>
            <a:r>
              <a:rPr lang="sv-SE" sz="1800" dirty="0">
                <a:latin typeface="Calibri" panose="020F0502020204030204" pitchFamily="34" charset="0"/>
                <a:cs typeface="Times New Roman" panose="02020603050405020304" pitchFamily="18" charset="0"/>
              </a:rPr>
              <a:t>Länsgemensamma medel till VGR och kommunerna, 81 mnkr</a:t>
            </a:r>
          </a:p>
          <a:p>
            <a:pPr lvl="1"/>
            <a:r>
              <a:rPr lang="sv-SE" sz="1500" dirty="0">
                <a:latin typeface="Calibri" panose="020F0502020204030204" pitchFamily="34" charset="0"/>
                <a:cs typeface="Times New Roman" panose="02020603050405020304" pitchFamily="18" charset="0"/>
              </a:rPr>
              <a:t>För att stärka samverkan för personer med samsjuklighet har medel fördelats till vårdsamverkan i VG</a:t>
            </a:r>
          </a:p>
          <a:p>
            <a:pPr lvl="1"/>
            <a:r>
              <a:rPr lang="sv-SE" sz="1500" dirty="0">
                <a:latin typeface="Calibri" panose="020F0502020204030204" pitchFamily="34" charset="0"/>
                <a:cs typeface="Times New Roman" panose="02020603050405020304" pitchFamily="18" charset="0"/>
              </a:rPr>
              <a:t>För att öka brukarmedverkan har medel fortsatt fördelats till civilsamhället för två brukarkoordinatorer</a:t>
            </a:r>
          </a:p>
          <a:p>
            <a:pPr lvl="1"/>
            <a:r>
              <a:rPr lang="sv-SE" sz="1500" dirty="0">
                <a:latin typeface="Calibri" panose="020F0502020204030204" pitchFamily="34" charset="0"/>
                <a:cs typeface="Times New Roman" panose="02020603050405020304" pitchFamily="18" charset="0"/>
              </a:rPr>
              <a:t>För de länsgemensamma suicidpreventiva arbetet har medel fördelats till kommunerna, regionen, vårdsamverkan och civilsamhället. </a:t>
            </a:r>
            <a:r>
              <a:rPr lang="sv-SE" sz="1500" dirty="0" err="1">
                <a:latin typeface="Calibri" panose="020F0502020204030204" pitchFamily="34" charset="0"/>
                <a:cs typeface="Times New Roman" panose="02020603050405020304" pitchFamily="18" charset="0"/>
              </a:rPr>
              <a:t>Ffa</a:t>
            </a:r>
            <a:r>
              <a:rPr lang="sv-SE" sz="1500" dirty="0">
                <a:latin typeface="Calibri" panose="020F0502020204030204" pitchFamily="34" charset="0"/>
                <a:cs typeface="Times New Roman" panose="02020603050405020304" pitchFamily="18" charset="0"/>
              </a:rPr>
              <a:t>. Till den länsgemensamma handlingsplanen för suicidprevention  </a:t>
            </a:r>
          </a:p>
          <a:p>
            <a:pPr lvl="1"/>
            <a:r>
              <a:rPr lang="sv-SE" sz="1500" dirty="0">
                <a:latin typeface="Calibri" panose="020F0502020204030204" pitchFamily="34" charset="0"/>
                <a:cs typeface="Times New Roman" panose="02020603050405020304" pitchFamily="18" charset="0"/>
              </a:rPr>
              <a:t>Ungdomsmottagningarna i VG har använt sina medel för att öka tillgängligheten för ungdomar och unga vuxna med psykisk ohälsa. Insatserna är både digitala samt ökade möjligheter till fysiska besök men omfattar även utbildningsinsatser för personal för att öka kompetensen</a:t>
            </a:r>
          </a:p>
          <a:p>
            <a:pPr lvl="1"/>
            <a:endParaRPr lang="sv-SE" dirty="0"/>
          </a:p>
        </p:txBody>
      </p:sp>
      <p:sp>
        <p:nvSpPr>
          <p:cNvPr id="4" name="Platshållare för datum 3">
            <a:extLst>
              <a:ext uri="{FF2B5EF4-FFF2-40B4-BE49-F238E27FC236}">
                <a16:creationId xmlns:a16="http://schemas.microsoft.com/office/drawing/2014/main" id="{1D10ED78-94FA-4A21-AFA6-4CC310831A5E}"/>
              </a:ext>
            </a:extLst>
          </p:cNvPr>
          <p:cNvSpPr>
            <a:spLocks noGrp="1"/>
          </p:cNvSpPr>
          <p:nvPr>
            <p:ph type="dt" sz="half" idx="2"/>
          </p:nvPr>
        </p:nvSpPr>
        <p:spPr/>
        <p:txBody>
          <a:bodyPr/>
          <a:lstStyle/>
          <a:p>
            <a:fld id="{5A9B374E-36B3-4605-B5D8-C9F5541BE36D}" type="datetime1">
              <a:rPr lang="sv-SE" smtClean="0"/>
              <a:t>2022-05-11</a:t>
            </a:fld>
            <a:endParaRPr lang="sv-SE" dirty="0"/>
          </a:p>
        </p:txBody>
      </p:sp>
    </p:spTree>
    <p:extLst>
      <p:ext uri="{BB962C8B-B14F-4D97-AF65-F5344CB8AC3E}">
        <p14:creationId xmlns:p14="http://schemas.microsoft.com/office/powerpoint/2010/main" val="17773405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9DA24D9-3CCC-43E4-B505-F4CAEC118920}"/>
              </a:ext>
            </a:extLst>
          </p:cNvPr>
          <p:cNvSpPr>
            <a:spLocks noGrp="1"/>
          </p:cNvSpPr>
          <p:nvPr>
            <p:ph type="title"/>
          </p:nvPr>
        </p:nvSpPr>
        <p:spPr/>
        <p:txBody>
          <a:bodyPr>
            <a:normAutofit fontScale="90000"/>
          </a:bodyPr>
          <a:lstStyle/>
          <a:p>
            <a:r>
              <a:rPr lang="sv-SE" sz="3700" dirty="0"/>
              <a:t>Personcentrerade och sammanhållna vårdförlopp, PSV</a:t>
            </a:r>
            <a:br>
              <a:rPr lang="sv-SE" dirty="0"/>
            </a:br>
            <a:r>
              <a:rPr lang="sv-SE" sz="2000" dirty="0"/>
              <a:t>Utdelade medel 46 mnkr</a:t>
            </a:r>
          </a:p>
        </p:txBody>
      </p:sp>
      <p:sp>
        <p:nvSpPr>
          <p:cNvPr id="3" name="Platshållare för innehåll 2">
            <a:extLst>
              <a:ext uri="{FF2B5EF4-FFF2-40B4-BE49-F238E27FC236}">
                <a16:creationId xmlns:a16="http://schemas.microsoft.com/office/drawing/2014/main" id="{13EEB24C-DA5E-4766-9BF3-4ABC2737F4A7}"/>
              </a:ext>
            </a:extLst>
          </p:cNvPr>
          <p:cNvSpPr>
            <a:spLocks noGrp="1"/>
          </p:cNvSpPr>
          <p:nvPr>
            <p:ph idx="1"/>
          </p:nvPr>
        </p:nvSpPr>
        <p:spPr/>
        <p:txBody>
          <a:bodyPr/>
          <a:lstStyle/>
          <a:p>
            <a:r>
              <a:rPr lang="sv-SE" sz="1800" dirty="0">
                <a:effectLst/>
                <a:latin typeface="Calibri" panose="020F0502020204030204" pitchFamily="34" charset="0"/>
                <a:ea typeface="Calibri" panose="020F0502020204030204" pitchFamily="34" charset="0"/>
                <a:cs typeface="Times New Roman" panose="02020603050405020304" pitchFamily="18" charset="0"/>
              </a:rPr>
              <a:t>10 miljoner kronor har fördelats till sjukvårdsförvaltningar i VGR för lokalt arbete med införande av PSV</a:t>
            </a:r>
          </a:p>
          <a:p>
            <a:r>
              <a:rPr lang="sv-SE" sz="1800" dirty="0">
                <a:effectLst/>
                <a:latin typeface="Calibri" panose="020F0502020204030204" pitchFamily="34" charset="0"/>
                <a:ea typeface="Calibri" panose="020F0502020204030204" pitchFamily="34" charset="0"/>
                <a:cs typeface="Times New Roman" panose="02020603050405020304" pitchFamily="18" charset="0"/>
              </a:rPr>
              <a:t>4,5 miljoner kronor har fördelats till sjukvårdsförvaltningarna för lokalt arbete med databaserat kvalitetsdriven verksamhetsutveckling</a:t>
            </a:r>
          </a:p>
          <a:p>
            <a:r>
              <a:rPr lang="sv-SE" sz="1800" dirty="0">
                <a:effectLst/>
                <a:latin typeface="Calibri" panose="020F0502020204030204" pitchFamily="34" charset="0"/>
                <a:ea typeface="Calibri" panose="020F0502020204030204" pitchFamily="34" charset="0"/>
                <a:cs typeface="Times New Roman" panose="02020603050405020304" pitchFamily="18" charset="0"/>
              </a:rPr>
              <a:t>3,5 miljoner kronor har använts för ersättningar för medarbetare i nationella arbetsgrupper inom kunskapsstyrning</a:t>
            </a:r>
          </a:p>
          <a:p>
            <a:r>
              <a:rPr lang="sv-SE"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12 miljoner kronor till ersättningar för uppdrag i regionala processteam för införandet av PSV samt för deltagande i nationella arbetsgrupper</a:t>
            </a:r>
            <a:endParaRPr lang="sv-SE" dirty="0"/>
          </a:p>
        </p:txBody>
      </p:sp>
      <p:sp>
        <p:nvSpPr>
          <p:cNvPr id="4" name="Platshållare för datum 3">
            <a:extLst>
              <a:ext uri="{FF2B5EF4-FFF2-40B4-BE49-F238E27FC236}">
                <a16:creationId xmlns:a16="http://schemas.microsoft.com/office/drawing/2014/main" id="{60A7DFFF-45FB-43BA-9E94-C9AFC26D657F}"/>
              </a:ext>
            </a:extLst>
          </p:cNvPr>
          <p:cNvSpPr>
            <a:spLocks noGrp="1"/>
          </p:cNvSpPr>
          <p:nvPr>
            <p:ph type="dt" sz="half" idx="2"/>
          </p:nvPr>
        </p:nvSpPr>
        <p:spPr/>
        <p:txBody>
          <a:bodyPr/>
          <a:lstStyle/>
          <a:p>
            <a:fld id="{5A9B374E-36B3-4605-B5D8-C9F5541BE36D}" type="datetime1">
              <a:rPr lang="sv-SE" smtClean="0"/>
              <a:t>2022-05-11</a:t>
            </a:fld>
            <a:endParaRPr lang="sv-SE" dirty="0"/>
          </a:p>
        </p:txBody>
      </p:sp>
    </p:spTree>
    <p:extLst>
      <p:ext uri="{BB962C8B-B14F-4D97-AF65-F5344CB8AC3E}">
        <p14:creationId xmlns:p14="http://schemas.microsoft.com/office/powerpoint/2010/main" val="31574212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0762A0E-8C50-4141-8486-2DDDBE80DA48}"/>
              </a:ext>
            </a:extLst>
          </p:cNvPr>
          <p:cNvSpPr>
            <a:spLocks noGrp="1"/>
          </p:cNvSpPr>
          <p:nvPr>
            <p:ph type="title"/>
          </p:nvPr>
        </p:nvSpPr>
        <p:spPr/>
        <p:txBody>
          <a:bodyPr/>
          <a:lstStyle/>
          <a:p>
            <a:r>
              <a:rPr lang="sv-SE" dirty="0"/>
              <a:t>God och nära vård</a:t>
            </a:r>
            <a:br>
              <a:rPr lang="sv-SE" dirty="0"/>
            </a:br>
            <a:r>
              <a:rPr lang="sv-SE" sz="1800" dirty="0"/>
              <a:t>Utdelade medel 939 mnkr</a:t>
            </a:r>
          </a:p>
        </p:txBody>
      </p:sp>
      <p:sp>
        <p:nvSpPr>
          <p:cNvPr id="3" name="Platshållare för innehåll 2">
            <a:extLst>
              <a:ext uri="{FF2B5EF4-FFF2-40B4-BE49-F238E27FC236}">
                <a16:creationId xmlns:a16="http://schemas.microsoft.com/office/drawing/2014/main" id="{D0A849B5-291A-4F7F-BCC8-D5CE0CD308ED}"/>
              </a:ext>
            </a:extLst>
          </p:cNvPr>
          <p:cNvSpPr>
            <a:spLocks noGrp="1"/>
          </p:cNvSpPr>
          <p:nvPr>
            <p:ph idx="1"/>
          </p:nvPr>
        </p:nvSpPr>
        <p:spPr/>
        <p:txBody>
          <a:bodyPr/>
          <a:lstStyle/>
          <a:p>
            <a:pPr marL="0" indent="0">
              <a:buNone/>
            </a:pPr>
            <a:r>
              <a:rPr lang="sv-SE" sz="1800" dirty="0">
                <a:effectLst/>
                <a:latin typeface="Calibri" panose="020F0502020204030204" pitchFamily="34" charset="0"/>
                <a:ea typeface="Calibri" panose="020F0502020204030204" pitchFamily="34" charset="0"/>
                <a:cs typeface="Times New Roman" panose="02020603050405020304" pitchFamily="18" charset="0"/>
              </a:rPr>
              <a:t>Statsbidrag lämnas för att:</a:t>
            </a:r>
          </a:p>
          <a:p>
            <a:r>
              <a:rPr lang="sv-SE" sz="1800" dirty="0">
                <a:effectLst/>
                <a:latin typeface="Calibri" panose="020F0502020204030204" pitchFamily="34" charset="0"/>
                <a:ea typeface="Calibri" panose="020F0502020204030204" pitchFamily="34" charset="0"/>
                <a:cs typeface="Times New Roman" panose="02020603050405020304" pitchFamily="18" charset="0"/>
              </a:rPr>
              <a:t>utveckla den nära vården med primärvården som nav</a:t>
            </a:r>
          </a:p>
          <a:p>
            <a:r>
              <a:rPr lang="sv-SE" sz="1800" dirty="0">
                <a:effectLst/>
                <a:latin typeface="Calibri" panose="020F0502020204030204" pitchFamily="34" charset="0"/>
                <a:ea typeface="Calibri" panose="020F0502020204030204" pitchFamily="34" charset="0"/>
                <a:cs typeface="Times New Roman" panose="02020603050405020304" pitchFamily="18" charset="0"/>
              </a:rPr>
              <a:t>ge goda förutsättningar för vårdens medarbetare</a:t>
            </a:r>
          </a:p>
          <a:p>
            <a:r>
              <a:rPr lang="sv-SE" sz="1800" dirty="0">
                <a:effectLst/>
                <a:latin typeface="Calibri" panose="020F0502020204030204" pitchFamily="34" charset="0"/>
                <a:ea typeface="Calibri" panose="020F0502020204030204" pitchFamily="34" charset="0"/>
                <a:cs typeface="Times New Roman" panose="02020603050405020304" pitchFamily="18" charset="0"/>
              </a:rPr>
              <a:t>insatser inom ramen för Vision E-hälsa 2025</a:t>
            </a:r>
          </a:p>
          <a:p>
            <a:r>
              <a:rPr lang="sv-SE" sz="1800" dirty="0">
                <a:effectLst/>
                <a:latin typeface="Calibri" panose="020F0502020204030204" pitchFamily="34" charset="0"/>
                <a:ea typeface="Calibri" panose="020F0502020204030204" pitchFamily="34" charset="0"/>
                <a:cs typeface="Times New Roman" panose="02020603050405020304" pitchFamily="18" charset="0"/>
              </a:rPr>
              <a:t>förstärkning av ambulanssjukvården</a:t>
            </a:r>
          </a:p>
          <a:p>
            <a:pPr marL="0" indent="0">
              <a:buNone/>
            </a:pPr>
            <a:endParaRPr lang="sv-SE" dirty="0"/>
          </a:p>
        </p:txBody>
      </p:sp>
      <p:sp>
        <p:nvSpPr>
          <p:cNvPr id="4" name="Platshållare för datum 3">
            <a:extLst>
              <a:ext uri="{FF2B5EF4-FFF2-40B4-BE49-F238E27FC236}">
                <a16:creationId xmlns:a16="http://schemas.microsoft.com/office/drawing/2014/main" id="{73B50C5E-E9B2-4C22-BFD8-106C5D142851}"/>
              </a:ext>
            </a:extLst>
          </p:cNvPr>
          <p:cNvSpPr>
            <a:spLocks noGrp="1"/>
          </p:cNvSpPr>
          <p:nvPr>
            <p:ph type="dt" sz="half" idx="2"/>
          </p:nvPr>
        </p:nvSpPr>
        <p:spPr/>
        <p:txBody>
          <a:bodyPr/>
          <a:lstStyle/>
          <a:p>
            <a:fld id="{E82650AE-06A9-2D4E-84FA-95DA3038D778}" type="datetime1">
              <a:rPr lang="sv-SE" smtClean="0"/>
              <a:pPr/>
              <a:t>2022-05-11</a:t>
            </a:fld>
            <a:endParaRPr lang="sv-SE" dirty="0"/>
          </a:p>
        </p:txBody>
      </p:sp>
      <p:sp>
        <p:nvSpPr>
          <p:cNvPr id="5" name="Platshållare för sidfot 4">
            <a:extLst>
              <a:ext uri="{FF2B5EF4-FFF2-40B4-BE49-F238E27FC236}">
                <a16:creationId xmlns:a16="http://schemas.microsoft.com/office/drawing/2014/main" id="{105EAEB3-B3AA-44D3-8571-69A6DFFF5EB7}"/>
              </a:ext>
            </a:extLst>
          </p:cNvPr>
          <p:cNvSpPr>
            <a:spLocks noGrp="1"/>
          </p:cNvSpPr>
          <p:nvPr>
            <p:ph type="ftr" sz="quarter" idx="3"/>
          </p:nvPr>
        </p:nvSpPr>
        <p:spPr/>
        <p:txBody>
          <a:bodyPr/>
          <a:lstStyle/>
          <a:p>
            <a:r>
              <a:rPr lang="sv-SE"/>
              <a:t>Här skriver du in sidfot</a:t>
            </a:r>
            <a:endParaRPr lang="sv-SE" dirty="0"/>
          </a:p>
        </p:txBody>
      </p:sp>
    </p:spTree>
    <p:extLst>
      <p:ext uri="{BB962C8B-B14F-4D97-AF65-F5344CB8AC3E}">
        <p14:creationId xmlns:p14="http://schemas.microsoft.com/office/powerpoint/2010/main" val="11136056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2BE6181-E5D4-445E-ABFC-3640741A6F11}"/>
              </a:ext>
            </a:extLst>
          </p:cNvPr>
          <p:cNvSpPr>
            <a:spLocks noGrp="1"/>
          </p:cNvSpPr>
          <p:nvPr>
            <p:ph type="title"/>
          </p:nvPr>
        </p:nvSpPr>
        <p:spPr>
          <a:xfrm>
            <a:off x="532800" y="493172"/>
            <a:ext cx="8078400" cy="1036800"/>
          </a:xfrm>
        </p:spPr>
        <p:txBody>
          <a:bodyPr/>
          <a:lstStyle/>
          <a:p>
            <a:r>
              <a:rPr lang="sv-SE" dirty="0"/>
              <a:t>God och nära vård, forts</a:t>
            </a:r>
          </a:p>
        </p:txBody>
      </p:sp>
      <p:sp>
        <p:nvSpPr>
          <p:cNvPr id="3" name="Platshållare för innehåll 2">
            <a:extLst>
              <a:ext uri="{FF2B5EF4-FFF2-40B4-BE49-F238E27FC236}">
                <a16:creationId xmlns:a16="http://schemas.microsoft.com/office/drawing/2014/main" id="{279B8969-9092-4D86-8869-DD86E50768F0}"/>
              </a:ext>
            </a:extLst>
          </p:cNvPr>
          <p:cNvSpPr>
            <a:spLocks noGrp="1"/>
          </p:cNvSpPr>
          <p:nvPr>
            <p:ph idx="1"/>
          </p:nvPr>
        </p:nvSpPr>
        <p:spPr>
          <a:xfrm>
            <a:off x="532800" y="1601972"/>
            <a:ext cx="8078400" cy="2898028"/>
          </a:xfrm>
        </p:spPr>
        <p:txBody>
          <a:bodyPr/>
          <a:lstStyle/>
          <a:p>
            <a:r>
              <a:rPr lang="sv-SE" sz="1800" dirty="0">
                <a:latin typeface="Calibri" panose="020F0502020204030204" pitchFamily="34" charset="0"/>
                <a:cs typeface="Times New Roman" panose="02020603050405020304" pitchFamily="18" charset="0"/>
              </a:rPr>
              <a:t>Utveckling av den nära vården med primärvården som nav</a:t>
            </a:r>
          </a:p>
          <a:p>
            <a:pPr marL="358775" lvl="1" indent="0">
              <a:buNone/>
            </a:pPr>
            <a:r>
              <a:rPr lang="sv-SE" sz="1500" dirty="0">
                <a:effectLst/>
                <a:latin typeface="Calibri" panose="020F0502020204030204" pitchFamily="34" charset="0"/>
                <a:ea typeface="Calibri" panose="020F0502020204030204" pitchFamily="34" charset="0"/>
                <a:cs typeface="Times New Roman" panose="02020603050405020304" pitchFamily="18" charset="0"/>
              </a:rPr>
              <a:t>Arbetet har skett utefter RF:s fastställda strategi för omställningen av hälso- och sjukvård</a:t>
            </a:r>
          </a:p>
          <a:p>
            <a:pPr lvl="1"/>
            <a:r>
              <a:rPr lang="sv-SE" sz="1500" dirty="0">
                <a:effectLst/>
                <a:latin typeface="Calibri" panose="020F0502020204030204" pitchFamily="34" charset="0"/>
                <a:ea typeface="Calibri" panose="020F0502020204030204" pitchFamily="34" charset="0"/>
                <a:cs typeface="Times New Roman" panose="02020603050405020304" pitchFamily="18" charset="0"/>
              </a:rPr>
              <a:t>GAP-analys av regionens hälsofrämjande och förebyggande arbete ledde till en länsgemensam (tillsammans med kommunerna) strategi och en färdplan för nära vård</a:t>
            </a:r>
          </a:p>
          <a:p>
            <a:pPr lvl="1"/>
            <a:r>
              <a:rPr lang="sv-SE" sz="1500" dirty="0">
                <a:latin typeface="Calibri" panose="020F0502020204030204" pitchFamily="34" charset="0"/>
                <a:cs typeface="Times New Roman" panose="02020603050405020304" pitchFamily="18" charset="0"/>
              </a:rPr>
              <a:t>Förvaltningarna har getts generellt stöd i omställning, och fokus har varit på delregional samverkan</a:t>
            </a:r>
          </a:p>
          <a:p>
            <a:pPr lvl="1"/>
            <a:r>
              <a:rPr lang="sv-SE" sz="1500" dirty="0">
                <a:latin typeface="Calibri" panose="020F0502020204030204" pitchFamily="34" charset="0"/>
                <a:cs typeface="Times New Roman" panose="02020603050405020304" pitchFamily="18" charset="0"/>
              </a:rPr>
              <a:t>Utveckling av digital tillgänglighet. Nästan alla aktörer inom vårdvalen har en plattform för att genomföra digitala </a:t>
            </a:r>
            <a:r>
              <a:rPr lang="sv-SE" sz="1500" dirty="0" err="1">
                <a:latin typeface="Calibri" panose="020F0502020204030204" pitchFamily="34" charset="0"/>
                <a:cs typeface="Times New Roman" panose="02020603050405020304" pitchFamily="18" charset="0"/>
              </a:rPr>
              <a:t>vårdmöten</a:t>
            </a:r>
            <a:endParaRPr lang="sv-SE" sz="1500" dirty="0">
              <a:latin typeface="Calibri" panose="020F0502020204030204" pitchFamily="34" charset="0"/>
              <a:cs typeface="Times New Roman" panose="02020603050405020304" pitchFamily="18" charset="0"/>
            </a:endParaRPr>
          </a:p>
          <a:p>
            <a:pPr lvl="1"/>
            <a:r>
              <a:rPr lang="sv-SE" sz="1500" dirty="0">
                <a:latin typeface="Calibri" panose="020F0502020204030204" pitchFamily="34" charset="0"/>
                <a:cs typeface="Times New Roman" panose="02020603050405020304" pitchFamily="18" charset="0"/>
              </a:rPr>
              <a:t>Införandet av fasta vårdkontakter</a:t>
            </a:r>
          </a:p>
          <a:p>
            <a:pPr lvl="1"/>
            <a:r>
              <a:rPr lang="sv-SE" sz="1500" dirty="0">
                <a:latin typeface="Calibri" panose="020F0502020204030204" pitchFamily="34" charset="0"/>
                <a:cs typeface="Times New Roman" panose="02020603050405020304" pitchFamily="18" charset="0"/>
              </a:rPr>
              <a:t>Utveckla det personcentrerade arbetssättet. En regional riktlinje för </a:t>
            </a:r>
            <a:r>
              <a:rPr lang="sv-SE" sz="1500" dirty="0" err="1">
                <a:latin typeface="Calibri" panose="020F0502020204030204" pitchFamily="34" charset="0"/>
                <a:cs typeface="Times New Roman" panose="02020603050405020304" pitchFamily="18" charset="0"/>
              </a:rPr>
              <a:t>patientkontrakt</a:t>
            </a:r>
            <a:r>
              <a:rPr lang="sv-SE" sz="1500" dirty="0">
                <a:latin typeface="Calibri" panose="020F0502020204030204" pitchFamily="34" charset="0"/>
                <a:cs typeface="Times New Roman" panose="02020603050405020304" pitchFamily="18" charset="0"/>
              </a:rPr>
              <a:t> har tagits fram</a:t>
            </a:r>
          </a:p>
        </p:txBody>
      </p:sp>
      <p:sp>
        <p:nvSpPr>
          <p:cNvPr id="4" name="Platshållare för datum 3">
            <a:extLst>
              <a:ext uri="{FF2B5EF4-FFF2-40B4-BE49-F238E27FC236}">
                <a16:creationId xmlns:a16="http://schemas.microsoft.com/office/drawing/2014/main" id="{1C435AC4-C2A5-41DF-9FDA-1EC250DEA66E}"/>
              </a:ext>
            </a:extLst>
          </p:cNvPr>
          <p:cNvSpPr>
            <a:spLocks noGrp="1"/>
          </p:cNvSpPr>
          <p:nvPr>
            <p:ph type="dt" sz="half" idx="2"/>
          </p:nvPr>
        </p:nvSpPr>
        <p:spPr/>
        <p:txBody>
          <a:bodyPr/>
          <a:lstStyle/>
          <a:p>
            <a:fld id="{E82650AE-06A9-2D4E-84FA-95DA3038D778}" type="datetime1">
              <a:rPr lang="sv-SE" smtClean="0"/>
              <a:pPr/>
              <a:t>2022-05-11</a:t>
            </a:fld>
            <a:endParaRPr lang="sv-SE" dirty="0"/>
          </a:p>
        </p:txBody>
      </p:sp>
      <p:sp>
        <p:nvSpPr>
          <p:cNvPr id="5" name="Platshållare för sidfot 4">
            <a:extLst>
              <a:ext uri="{FF2B5EF4-FFF2-40B4-BE49-F238E27FC236}">
                <a16:creationId xmlns:a16="http://schemas.microsoft.com/office/drawing/2014/main" id="{72ED586A-9569-46AE-9C65-64B483FA4D3B}"/>
              </a:ext>
            </a:extLst>
          </p:cNvPr>
          <p:cNvSpPr>
            <a:spLocks noGrp="1"/>
          </p:cNvSpPr>
          <p:nvPr>
            <p:ph type="ftr" sz="quarter" idx="3"/>
          </p:nvPr>
        </p:nvSpPr>
        <p:spPr/>
        <p:txBody>
          <a:bodyPr/>
          <a:lstStyle/>
          <a:p>
            <a:r>
              <a:rPr lang="sv-SE"/>
              <a:t>Här skriver du in sidfot</a:t>
            </a:r>
            <a:endParaRPr lang="sv-SE" dirty="0"/>
          </a:p>
        </p:txBody>
      </p:sp>
    </p:spTree>
    <p:extLst>
      <p:ext uri="{BB962C8B-B14F-4D97-AF65-F5344CB8AC3E}">
        <p14:creationId xmlns:p14="http://schemas.microsoft.com/office/powerpoint/2010/main" val="11089657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BB9D994-CCBA-491E-8786-0DF8C2584650}"/>
              </a:ext>
            </a:extLst>
          </p:cNvPr>
          <p:cNvSpPr>
            <a:spLocks noGrp="1"/>
          </p:cNvSpPr>
          <p:nvPr>
            <p:ph type="title"/>
          </p:nvPr>
        </p:nvSpPr>
        <p:spPr/>
        <p:txBody>
          <a:bodyPr/>
          <a:lstStyle/>
          <a:p>
            <a:r>
              <a:rPr lang="sv-SE" dirty="0"/>
              <a:t>God och nära vård, forts</a:t>
            </a:r>
          </a:p>
        </p:txBody>
      </p:sp>
      <p:sp>
        <p:nvSpPr>
          <p:cNvPr id="3" name="Platshållare för innehåll 2">
            <a:extLst>
              <a:ext uri="{FF2B5EF4-FFF2-40B4-BE49-F238E27FC236}">
                <a16:creationId xmlns:a16="http://schemas.microsoft.com/office/drawing/2014/main" id="{08AD00D6-1CA3-4977-BA5F-429C3B44BE0C}"/>
              </a:ext>
            </a:extLst>
          </p:cNvPr>
          <p:cNvSpPr>
            <a:spLocks noGrp="1"/>
          </p:cNvSpPr>
          <p:nvPr>
            <p:ph idx="1"/>
          </p:nvPr>
        </p:nvSpPr>
        <p:spPr/>
        <p:txBody>
          <a:bodyPr/>
          <a:lstStyle/>
          <a:p>
            <a:r>
              <a:rPr lang="sv-SE" dirty="0"/>
              <a:t>Goda förutsättningar för vårdens medarbetare</a:t>
            </a:r>
          </a:p>
          <a:p>
            <a:pPr lvl="1"/>
            <a:r>
              <a:rPr lang="sv-SE" sz="1500" dirty="0">
                <a:latin typeface="Calibri" panose="020F0502020204030204" pitchFamily="34" charset="0"/>
                <a:cs typeface="Times New Roman" panose="02020603050405020304" pitchFamily="18" charset="0"/>
              </a:rPr>
              <a:t>Införande av kompetenshanteringssystem</a:t>
            </a:r>
          </a:p>
          <a:p>
            <a:pPr lvl="1"/>
            <a:r>
              <a:rPr lang="sv-SE" sz="1500" dirty="0">
                <a:latin typeface="Calibri" panose="020F0502020204030204" pitchFamily="34" charset="0"/>
                <a:cs typeface="Times New Roman" panose="02020603050405020304" pitchFamily="18" charset="0"/>
              </a:rPr>
              <a:t>Arbete med arbetstidsförläggning, scheman och samplanering av flera kompetenser</a:t>
            </a:r>
          </a:p>
          <a:p>
            <a:pPr lvl="1"/>
            <a:r>
              <a:rPr lang="sv-SE" sz="1500" dirty="0">
                <a:latin typeface="Calibri" panose="020F0502020204030204" pitchFamily="34" charset="0"/>
                <a:cs typeface="Times New Roman" panose="02020603050405020304" pitchFamily="18" charset="0"/>
              </a:rPr>
              <a:t>Utveckla lärmiljöer, handledning och arbetssätt</a:t>
            </a:r>
          </a:p>
          <a:p>
            <a:pPr lvl="1"/>
            <a:endParaRPr lang="sv-SE" dirty="0"/>
          </a:p>
        </p:txBody>
      </p:sp>
      <p:sp>
        <p:nvSpPr>
          <p:cNvPr id="4" name="Platshållare för datum 3">
            <a:extLst>
              <a:ext uri="{FF2B5EF4-FFF2-40B4-BE49-F238E27FC236}">
                <a16:creationId xmlns:a16="http://schemas.microsoft.com/office/drawing/2014/main" id="{84D1679A-5D47-4189-96AD-692DCA6164AF}"/>
              </a:ext>
            </a:extLst>
          </p:cNvPr>
          <p:cNvSpPr>
            <a:spLocks noGrp="1"/>
          </p:cNvSpPr>
          <p:nvPr>
            <p:ph type="dt" sz="half" idx="2"/>
          </p:nvPr>
        </p:nvSpPr>
        <p:spPr/>
        <p:txBody>
          <a:bodyPr/>
          <a:lstStyle/>
          <a:p>
            <a:fld id="{E82650AE-06A9-2D4E-84FA-95DA3038D778}" type="datetime1">
              <a:rPr lang="sv-SE" smtClean="0"/>
              <a:pPr/>
              <a:t>2022-05-11</a:t>
            </a:fld>
            <a:endParaRPr lang="sv-SE" dirty="0"/>
          </a:p>
        </p:txBody>
      </p:sp>
      <p:sp>
        <p:nvSpPr>
          <p:cNvPr id="5" name="Platshållare för sidfot 4">
            <a:extLst>
              <a:ext uri="{FF2B5EF4-FFF2-40B4-BE49-F238E27FC236}">
                <a16:creationId xmlns:a16="http://schemas.microsoft.com/office/drawing/2014/main" id="{EDA6B240-C20C-454F-8B54-C93206E980C4}"/>
              </a:ext>
            </a:extLst>
          </p:cNvPr>
          <p:cNvSpPr>
            <a:spLocks noGrp="1"/>
          </p:cNvSpPr>
          <p:nvPr>
            <p:ph type="ftr" sz="quarter" idx="3"/>
          </p:nvPr>
        </p:nvSpPr>
        <p:spPr/>
        <p:txBody>
          <a:bodyPr/>
          <a:lstStyle/>
          <a:p>
            <a:r>
              <a:rPr lang="sv-SE"/>
              <a:t>Här skriver du in sidfot</a:t>
            </a:r>
            <a:endParaRPr lang="sv-SE" dirty="0"/>
          </a:p>
        </p:txBody>
      </p:sp>
    </p:spTree>
    <p:extLst>
      <p:ext uri="{BB962C8B-B14F-4D97-AF65-F5344CB8AC3E}">
        <p14:creationId xmlns:p14="http://schemas.microsoft.com/office/powerpoint/2010/main" val="14781684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F1D79DC-9729-454F-8FD3-93463F79C532}"/>
              </a:ext>
            </a:extLst>
          </p:cNvPr>
          <p:cNvSpPr>
            <a:spLocks noGrp="1"/>
          </p:cNvSpPr>
          <p:nvPr>
            <p:ph type="title"/>
          </p:nvPr>
        </p:nvSpPr>
        <p:spPr>
          <a:xfrm>
            <a:off x="532800" y="301786"/>
            <a:ext cx="8078400" cy="1036800"/>
          </a:xfrm>
        </p:spPr>
        <p:txBody>
          <a:bodyPr/>
          <a:lstStyle/>
          <a:p>
            <a:r>
              <a:rPr lang="sv-SE" dirty="0"/>
              <a:t>God och nära vård, forts</a:t>
            </a:r>
          </a:p>
        </p:txBody>
      </p:sp>
      <p:sp>
        <p:nvSpPr>
          <p:cNvPr id="3" name="Platshållare för innehåll 2">
            <a:extLst>
              <a:ext uri="{FF2B5EF4-FFF2-40B4-BE49-F238E27FC236}">
                <a16:creationId xmlns:a16="http://schemas.microsoft.com/office/drawing/2014/main" id="{AA8BF976-26D5-4C43-9B84-1062E4B2BEF1}"/>
              </a:ext>
            </a:extLst>
          </p:cNvPr>
          <p:cNvSpPr>
            <a:spLocks noGrp="1"/>
          </p:cNvSpPr>
          <p:nvPr>
            <p:ph idx="1"/>
          </p:nvPr>
        </p:nvSpPr>
        <p:spPr>
          <a:xfrm>
            <a:off x="532800" y="1218084"/>
            <a:ext cx="8078400" cy="3425276"/>
          </a:xfrm>
        </p:spPr>
        <p:txBody>
          <a:bodyPr/>
          <a:lstStyle/>
          <a:p>
            <a:r>
              <a:rPr lang="sv-SE" sz="2000" dirty="0"/>
              <a:t>Insatser inom ramen för vision e-hälsa 2025</a:t>
            </a:r>
          </a:p>
          <a:p>
            <a:pPr marL="358775" lvl="1" indent="0">
              <a:buNone/>
            </a:pPr>
            <a:r>
              <a:rPr lang="sv-SE" sz="1400" dirty="0">
                <a:latin typeface="Calibri" panose="020F0502020204030204" pitchFamily="34" charset="0"/>
                <a:cs typeface="Times New Roman" panose="02020603050405020304" pitchFamily="18" charset="0"/>
              </a:rPr>
              <a:t>Arbetet bedrivs genom två strategier; Framtidens vårdinformationssystem (FVM) och omställning till den nära vården. </a:t>
            </a:r>
          </a:p>
          <a:p>
            <a:pPr lvl="1"/>
            <a:r>
              <a:rPr lang="sv-SE" sz="1400" dirty="0">
                <a:latin typeface="Calibri" panose="020F0502020204030204" pitchFamily="34" charset="0"/>
                <a:cs typeface="Times New Roman" panose="02020603050405020304" pitchFamily="18" charset="0"/>
              </a:rPr>
              <a:t>Skapa generiska plattformar</a:t>
            </a:r>
          </a:p>
          <a:p>
            <a:pPr lvl="1"/>
            <a:r>
              <a:rPr lang="sv-SE" sz="1400" dirty="0">
                <a:latin typeface="Calibri" panose="020F0502020204030204" pitchFamily="34" charset="0"/>
                <a:cs typeface="Times New Roman" panose="02020603050405020304" pitchFamily="18" charset="0"/>
              </a:rPr>
              <a:t>Det har skett en start av tjänsten egen provhantering</a:t>
            </a:r>
          </a:p>
          <a:p>
            <a:pPr lvl="1"/>
            <a:r>
              <a:rPr lang="sv-SE" sz="1400" dirty="0">
                <a:latin typeface="Calibri" panose="020F0502020204030204" pitchFamily="34" charset="0"/>
                <a:cs typeface="Times New Roman" panose="02020603050405020304" pitchFamily="18" charset="0"/>
              </a:rPr>
              <a:t>Många vårdenheter har anslutit sig till webbtidboktjänsten</a:t>
            </a:r>
          </a:p>
          <a:p>
            <a:pPr lvl="1"/>
            <a:r>
              <a:rPr lang="sv-SE" sz="1400" dirty="0">
                <a:latin typeface="Calibri" panose="020F0502020204030204" pitchFamily="34" charset="0"/>
                <a:cs typeface="Times New Roman" panose="02020603050405020304" pitchFamily="18" charset="0"/>
              </a:rPr>
              <a:t>Integration av webbtidbok inom specialistvård</a:t>
            </a:r>
          </a:p>
          <a:p>
            <a:pPr lvl="1"/>
            <a:r>
              <a:rPr lang="sv-SE" sz="1400" dirty="0">
                <a:latin typeface="Calibri" panose="020F0502020204030204" pitchFamily="34" charset="0"/>
                <a:cs typeface="Times New Roman" panose="02020603050405020304" pitchFamily="18" charset="0"/>
              </a:rPr>
              <a:t>En ny tjänst är Formulärtjänsten</a:t>
            </a:r>
          </a:p>
          <a:p>
            <a:pPr lvl="1"/>
            <a:r>
              <a:rPr lang="sv-SE" sz="1400" dirty="0">
                <a:latin typeface="Calibri" panose="020F0502020204030204" pitchFamily="34" charset="0"/>
                <a:cs typeface="Times New Roman" panose="02020603050405020304" pitchFamily="18" charset="0"/>
              </a:rPr>
              <a:t>Undersökning av hur egenmonitorering kan användas som vårdform</a:t>
            </a:r>
          </a:p>
          <a:p>
            <a:r>
              <a:rPr lang="sv-SE" sz="2000" dirty="0"/>
              <a:t>Stöd till utveckling av ambulanssjukvården, exempel:</a:t>
            </a:r>
          </a:p>
          <a:p>
            <a:pPr lvl="1"/>
            <a:r>
              <a:rPr lang="sv-SE" sz="1600" dirty="0">
                <a:effectLst/>
                <a:latin typeface="Calibri" panose="020F0502020204030204" pitchFamily="34" charset="0"/>
                <a:ea typeface="Calibri" panose="020F0502020204030204" pitchFamily="34" charset="0"/>
                <a:cs typeface="Times New Roman" panose="02020603050405020304" pitchFamily="18" charset="0"/>
              </a:rPr>
              <a:t>Mobil röntgen</a:t>
            </a:r>
          </a:p>
          <a:p>
            <a:pPr lvl="1"/>
            <a:r>
              <a:rPr lang="sv-SE" sz="1600" dirty="0">
                <a:effectLst/>
                <a:latin typeface="Calibri" panose="020F0502020204030204" pitchFamily="34" charset="0"/>
                <a:ea typeface="Calibri" panose="020F0502020204030204" pitchFamily="34" charset="0"/>
                <a:cs typeface="Times New Roman" panose="02020603050405020304" pitchFamily="18" charset="0"/>
              </a:rPr>
              <a:t>Närsjukvårdsteam och samverkande sjukvård med kommuner</a:t>
            </a:r>
            <a:endParaRPr lang="sv-SE" sz="1600" dirty="0"/>
          </a:p>
          <a:p>
            <a:endParaRPr lang="sv-SE" sz="1600" dirty="0">
              <a:latin typeface="Calibri" panose="020F0502020204030204" pitchFamily="34" charset="0"/>
              <a:cs typeface="Times New Roman" panose="02020603050405020304" pitchFamily="18" charset="0"/>
            </a:endParaRPr>
          </a:p>
        </p:txBody>
      </p:sp>
      <p:sp>
        <p:nvSpPr>
          <p:cNvPr id="4" name="Platshållare för datum 3">
            <a:extLst>
              <a:ext uri="{FF2B5EF4-FFF2-40B4-BE49-F238E27FC236}">
                <a16:creationId xmlns:a16="http://schemas.microsoft.com/office/drawing/2014/main" id="{55067E60-7DA8-4B0C-9B30-5D6F3D282CD6}"/>
              </a:ext>
            </a:extLst>
          </p:cNvPr>
          <p:cNvSpPr>
            <a:spLocks noGrp="1"/>
          </p:cNvSpPr>
          <p:nvPr>
            <p:ph type="dt" sz="half" idx="2"/>
          </p:nvPr>
        </p:nvSpPr>
        <p:spPr/>
        <p:txBody>
          <a:bodyPr/>
          <a:lstStyle/>
          <a:p>
            <a:fld id="{E82650AE-06A9-2D4E-84FA-95DA3038D778}" type="datetime1">
              <a:rPr lang="sv-SE" smtClean="0"/>
              <a:pPr/>
              <a:t>2022-05-11</a:t>
            </a:fld>
            <a:endParaRPr lang="sv-SE" dirty="0"/>
          </a:p>
        </p:txBody>
      </p:sp>
      <p:sp>
        <p:nvSpPr>
          <p:cNvPr id="5" name="Platshållare för sidfot 4">
            <a:extLst>
              <a:ext uri="{FF2B5EF4-FFF2-40B4-BE49-F238E27FC236}">
                <a16:creationId xmlns:a16="http://schemas.microsoft.com/office/drawing/2014/main" id="{01D712E7-4985-4C5E-9123-A39083078028}"/>
              </a:ext>
            </a:extLst>
          </p:cNvPr>
          <p:cNvSpPr>
            <a:spLocks noGrp="1"/>
          </p:cNvSpPr>
          <p:nvPr>
            <p:ph type="ftr" sz="quarter" idx="3"/>
          </p:nvPr>
        </p:nvSpPr>
        <p:spPr/>
        <p:txBody>
          <a:bodyPr/>
          <a:lstStyle/>
          <a:p>
            <a:r>
              <a:rPr lang="sv-SE"/>
              <a:t>Här skriver du in sidfot</a:t>
            </a:r>
            <a:endParaRPr lang="sv-SE" dirty="0"/>
          </a:p>
        </p:txBody>
      </p:sp>
    </p:spTree>
    <p:extLst>
      <p:ext uri="{BB962C8B-B14F-4D97-AF65-F5344CB8AC3E}">
        <p14:creationId xmlns:p14="http://schemas.microsoft.com/office/powerpoint/2010/main" val="8962437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FC4B702-562B-4C2A-A836-D4FA16A127BA}"/>
              </a:ext>
            </a:extLst>
          </p:cNvPr>
          <p:cNvSpPr>
            <a:spLocks noGrp="1"/>
          </p:cNvSpPr>
          <p:nvPr>
            <p:ph type="title"/>
          </p:nvPr>
        </p:nvSpPr>
        <p:spPr/>
        <p:txBody>
          <a:bodyPr/>
          <a:lstStyle/>
          <a:p>
            <a:r>
              <a:rPr lang="sv-SE" dirty="0"/>
              <a:t>Ökad tillgänglighet</a:t>
            </a:r>
            <a:br>
              <a:rPr lang="sv-SE" dirty="0"/>
            </a:br>
            <a:r>
              <a:rPr lang="sv-SE" sz="2000" dirty="0"/>
              <a:t>Utdelade medel 371 mnkr</a:t>
            </a:r>
            <a:endParaRPr lang="sv-SE" dirty="0"/>
          </a:p>
        </p:txBody>
      </p:sp>
      <p:sp>
        <p:nvSpPr>
          <p:cNvPr id="3" name="Platshållare för innehåll 2">
            <a:extLst>
              <a:ext uri="{FF2B5EF4-FFF2-40B4-BE49-F238E27FC236}">
                <a16:creationId xmlns:a16="http://schemas.microsoft.com/office/drawing/2014/main" id="{146FFD5F-94E0-4685-BADA-28D2E93B6FC1}"/>
              </a:ext>
            </a:extLst>
          </p:cNvPr>
          <p:cNvSpPr>
            <a:spLocks noGrp="1"/>
          </p:cNvSpPr>
          <p:nvPr>
            <p:ph idx="1"/>
          </p:nvPr>
        </p:nvSpPr>
        <p:spPr>
          <a:xfrm>
            <a:off x="532800" y="1727430"/>
            <a:ext cx="8078400" cy="2700000"/>
          </a:xfrm>
        </p:spPr>
        <p:txBody>
          <a:bodyPr/>
          <a:lstStyle/>
          <a:p>
            <a:r>
              <a:rPr lang="sv-SE" dirty="0"/>
              <a:t>Statsbidraget finansierade under 2021 arbetet kring ökad tillgänglighet för planerad specialistvård i form av</a:t>
            </a:r>
          </a:p>
          <a:p>
            <a:pPr lvl="1"/>
            <a:r>
              <a:rPr lang="sv-SE" dirty="0"/>
              <a:t>Ökad produktion i egen regi, detta genom tilläggsvolymer där sjukhusen har tillgänglig kapacitet i form av förstabesök och operation. Tilläggsvolymerna bestod av ca 10-15% av produktionen </a:t>
            </a:r>
          </a:p>
          <a:p>
            <a:pPr lvl="1"/>
            <a:r>
              <a:rPr lang="sv-SE" dirty="0"/>
              <a:t>Köpt vård i extern regi för förstabesök och operation, detta genom att nyttja regionens egna avtal och andra regioners avtal </a:t>
            </a:r>
          </a:p>
          <a:p>
            <a:pPr lvl="1"/>
            <a:r>
              <a:rPr lang="sv-SE" sz="1800" dirty="0">
                <a:effectLst/>
                <a:latin typeface="Calibri" panose="020F0502020204030204" pitchFamily="34" charset="0"/>
                <a:ea typeface="Times New Roman" panose="02020603050405020304" pitchFamily="18" charset="0"/>
              </a:rPr>
              <a:t>Sjukhusen ha fått ersättning för all </a:t>
            </a:r>
            <a:r>
              <a:rPr lang="sv-SE" sz="1800" dirty="0" err="1">
                <a:effectLst/>
                <a:latin typeface="Calibri" panose="020F0502020204030204" pitchFamily="34" charset="0"/>
                <a:ea typeface="Times New Roman" panose="02020603050405020304" pitchFamily="18" charset="0"/>
              </a:rPr>
              <a:t>kökortningsvård</a:t>
            </a:r>
            <a:r>
              <a:rPr lang="sv-SE" sz="1800" dirty="0">
                <a:effectLst/>
                <a:latin typeface="Calibri" panose="020F0502020204030204" pitchFamily="34" charset="0"/>
                <a:ea typeface="Times New Roman" panose="02020603050405020304" pitchFamily="18" charset="0"/>
              </a:rPr>
              <a:t> som de har kunnat göra. Inga pengar har stannat på moderförvaltningen</a:t>
            </a:r>
            <a:endParaRPr lang="sv-SE" dirty="0"/>
          </a:p>
        </p:txBody>
      </p:sp>
      <p:sp>
        <p:nvSpPr>
          <p:cNvPr id="4" name="Platshållare för datum 3">
            <a:extLst>
              <a:ext uri="{FF2B5EF4-FFF2-40B4-BE49-F238E27FC236}">
                <a16:creationId xmlns:a16="http://schemas.microsoft.com/office/drawing/2014/main" id="{CF9465CB-36CF-4B61-8694-1398B9184189}"/>
              </a:ext>
            </a:extLst>
          </p:cNvPr>
          <p:cNvSpPr>
            <a:spLocks noGrp="1"/>
          </p:cNvSpPr>
          <p:nvPr>
            <p:ph type="dt" sz="half" idx="2"/>
          </p:nvPr>
        </p:nvSpPr>
        <p:spPr/>
        <p:txBody>
          <a:bodyPr/>
          <a:lstStyle/>
          <a:p>
            <a:fld id="{5A9B374E-36B3-4605-B5D8-C9F5541BE36D}" type="datetime1">
              <a:rPr lang="sv-SE" smtClean="0"/>
              <a:t>2022-05-11</a:t>
            </a:fld>
            <a:endParaRPr lang="sv-SE" dirty="0"/>
          </a:p>
        </p:txBody>
      </p:sp>
    </p:spTree>
    <p:extLst>
      <p:ext uri="{BB962C8B-B14F-4D97-AF65-F5344CB8AC3E}">
        <p14:creationId xmlns:p14="http://schemas.microsoft.com/office/powerpoint/2010/main" val="21798714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724B8B0-26B5-4E13-817C-3F2F1851F092}"/>
              </a:ext>
            </a:extLst>
          </p:cNvPr>
          <p:cNvSpPr>
            <a:spLocks noGrp="1"/>
          </p:cNvSpPr>
          <p:nvPr>
            <p:ph type="title"/>
          </p:nvPr>
        </p:nvSpPr>
        <p:spPr/>
        <p:txBody>
          <a:bodyPr/>
          <a:lstStyle/>
          <a:p>
            <a:r>
              <a:rPr lang="sv-SE" dirty="0"/>
              <a:t>Cancer</a:t>
            </a:r>
            <a:br>
              <a:rPr lang="sv-SE" dirty="0"/>
            </a:br>
            <a:r>
              <a:rPr lang="sv-SE" sz="2000" dirty="0"/>
              <a:t>Utdelade medel 62 mnkr</a:t>
            </a:r>
          </a:p>
        </p:txBody>
      </p:sp>
      <p:sp>
        <p:nvSpPr>
          <p:cNvPr id="3" name="Platshållare för innehåll 2">
            <a:extLst>
              <a:ext uri="{FF2B5EF4-FFF2-40B4-BE49-F238E27FC236}">
                <a16:creationId xmlns:a16="http://schemas.microsoft.com/office/drawing/2014/main" id="{68BE8CEA-6680-4F79-9EB5-B57EA60656DE}"/>
              </a:ext>
            </a:extLst>
          </p:cNvPr>
          <p:cNvSpPr>
            <a:spLocks noGrp="1"/>
          </p:cNvSpPr>
          <p:nvPr>
            <p:ph idx="1"/>
          </p:nvPr>
        </p:nvSpPr>
        <p:spPr/>
        <p:txBody>
          <a:bodyPr/>
          <a:lstStyle/>
          <a:p>
            <a:r>
              <a:rPr lang="sv-SE" dirty="0"/>
              <a:t>Medlen fördelades i huvudsak till regionens sjukhus som har använt resurserna till de åtgärder som behövts vid respektive förvaltning för att nå </a:t>
            </a:r>
            <a:r>
              <a:rPr lang="sv-SE" dirty="0" err="1"/>
              <a:t>inklusion</a:t>
            </a:r>
            <a:r>
              <a:rPr lang="sv-SE" dirty="0"/>
              <a:t>- och ledtidsmålen. RCC Väst har haft en samordnande och stödjande roll i arbetet</a:t>
            </a:r>
          </a:p>
        </p:txBody>
      </p:sp>
      <p:sp>
        <p:nvSpPr>
          <p:cNvPr id="4" name="Platshållare för datum 3">
            <a:extLst>
              <a:ext uri="{FF2B5EF4-FFF2-40B4-BE49-F238E27FC236}">
                <a16:creationId xmlns:a16="http://schemas.microsoft.com/office/drawing/2014/main" id="{F7804020-1A62-4A3A-A079-D27CDB9F3B04}"/>
              </a:ext>
            </a:extLst>
          </p:cNvPr>
          <p:cNvSpPr>
            <a:spLocks noGrp="1"/>
          </p:cNvSpPr>
          <p:nvPr>
            <p:ph type="dt" sz="half" idx="2"/>
          </p:nvPr>
        </p:nvSpPr>
        <p:spPr/>
        <p:txBody>
          <a:bodyPr/>
          <a:lstStyle/>
          <a:p>
            <a:fld id="{5A9B374E-36B3-4605-B5D8-C9F5541BE36D}" type="datetime1">
              <a:rPr lang="sv-SE" smtClean="0"/>
              <a:t>2022-05-11</a:t>
            </a:fld>
            <a:endParaRPr lang="sv-SE" dirty="0"/>
          </a:p>
        </p:txBody>
      </p:sp>
    </p:spTree>
    <p:extLst>
      <p:ext uri="{BB962C8B-B14F-4D97-AF65-F5344CB8AC3E}">
        <p14:creationId xmlns:p14="http://schemas.microsoft.com/office/powerpoint/2010/main" val="36825215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CC7C29E-0D84-4E72-B5AC-DFCFE38738E9}"/>
              </a:ext>
            </a:extLst>
          </p:cNvPr>
          <p:cNvSpPr>
            <a:spLocks noGrp="1"/>
          </p:cNvSpPr>
          <p:nvPr>
            <p:ph type="title"/>
          </p:nvPr>
        </p:nvSpPr>
        <p:spPr>
          <a:xfrm>
            <a:off x="532800" y="1064302"/>
            <a:ext cx="8078400" cy="692498"/>
          </a:xfrm>
        </p:spPr>
        <p:txBody>
          <a:bodyPr>
            <a:normAutofit fontScale="90000"/>
          </a:bodyPr>
          <a:lstStyle/>
          <a:p>
            <a:pPr algn="ctr">
              <a:lnSpc>
                <a:spcPct val="107000"/>
              </a:lnSpc>
              <a:spcAft>
                <a:spcPts val="800"/>
              </a:spcAft>
            </a:pPr>
            <a:r>
              <a:rPr lang="sv-SE" sz="3100" dirty="0"/>
              <a:t>Övriga riktade statsbidrag 2021 inom hälso- och sjukvård</a:t>
            </a:r>
            <a:br>
              <a:rPr lang="sv-SE" sz="1800" dirty="0">
                <a:effectLst/>
                <a:latin typeface="Calibri" panose="020F0502020204030204" pitchFamily="34" charset="0"/>
                <a:ea typeface="Calibri" panose="020F0502020204030204" pitchFamily="34" charset="0"/>
                <a:cs typeface="Times New Roman" panose="02020603050405020304" pitchFamily="18" charset="0"/>
              </a:rPr>
            </a:br>
            <a:br>
              <a:rPr lang="sv-SE" sz="1800" dirty="0">
                <a:effectLst/>
                <a:latin typeface="Calibri" panose="020F0502020204030204" pitchFamily="34" charset="0"/>
                <a:ea typeface="Calibri" panose="020F0502020204030204" pitchFamily="34" charset="0"/>
                <a:cs typeface="Times New Roman" panose="02020603050405020304" pitchFamily="18" charset="0"/>
              </a:rPr>
            </a:br>
            <a:endParaRPr lang="sv-SE" dirty="0"/>
          </a:p>
        </p:txBody>
      </p:sp>
      <p:sp>
        <p:nvSpPr>
          <p:cNvPr id="3" name="Platshållare för innehåll 2">
            <a:extLst>
              <a:ext uri="{FF2B5EF4-FFF2-40B4-BE49-F238E27FC236}">
                <a16:creationId xmlns:a16="http://schemas.microsoft.com/office/drawing/2014/main" id="{F9717061-ECF3-433C-B45A-6699105B1037}"/>
              </a:ext>
            </a:extLst>
          </p:cNvPr>
          <p:cNvSpPr>
            <a:spLocks noGrp="1"/>
          </p:cNvSpPr>
          <p:nvPr>
            <p:ph idx="1"/>
          </p:nvPr>
        </p:nvSpPr>
        <p:spPr/>
        <p:txBody>
          <a:bodyPr/>
          <a:lstStyle/>
          <a:p>
            <a:r>
              <a:rPr lang="sv-SE" sz="1800" dirty="0">
                <a:latin typeface="Calibri" panose="020F0502020204030204" pitchFamily="34" charset="0"/>
                <a:cs typeface="Times New Roman" panose="02020603050405020304" pitchFamily="18" charset="0"/>
              </a:rPr>
              <a:t>ALF- medel </a:t>
            </a:r>
          </a:p>
          <a:p>
            <a:pPr lvl="1"/>
            <a:r>
              <a:rPr lang="sv-SE" sz="1500" dirty="0">
                <a:latin typeface="Calibri" panose="020F0502020204030204" pitchFamily="34" charset="0"/>
                <a:cs typeface="Times New Roman" panose="02020603050405020304" pitchFamily="18" charset="0"/>
              </a:rPr>
              <a:t>Avsatta medel: 513 mnkr </a:t>
            </a:r>
          </a:p>
          <a:p>
            <a:pPr lvl="1"/>
            <a:r>
              <a:rPr lang="sv-SE" sz="1500" dirty="0">
                <a:latin typeface="Calibri" panose="020F0502020204030204" pitchFamily="34" charset="0"/>
                <a:cs typeface="Times New Roman" panose="02020603050405020304" pitchFamily="18" charset="0"/>
              </a:rPr>
              <a:t>Utdelade medel: 513 mnkr </a:t>
            </a:r>
          </a:p>
          <a:p>
            <a:r>
              <a:rPr lang="sv-SE" sz="1800" dirty="0">
                <a:latin typeface="Calibri" panose="020F0502020204030204" pitchFamily="34" charset="0"/>
                <a:cs typeface="Times New Roman" panose="02020603050405020304" pitchFamily="18" charset="0"/>
              </a:rPr>
              <a:t>TUA-medel </a:t>
            </a:r>
          </a:p>
          <a:p>
            <a:pPr lvl="1"/>
            <a:r>
              <a:rPr lang="sv-SE" sz="1500" dirty="0">
                <a:latin typeface="Calibri" panose="020F0502020204030204" pitchFamily="34" charset="0"/>
                <a:cs typeface="Times New Roman" panose="02020603050405020304" pitchFamily="18" charset="0"/>
              </a:rPr>
              <a:t>Avsatta medel: 87 mnkr </a:t>
            </a:r>
          </a:p>
          <a:p>
            <a:pPr lvl="1"/>
            <a:r>
              <a:rPr lang="sv-SE" sz="1500" dirty="0">
                <a:latin typeface="Calibri" panose="020F0502020204030204" pitchFamily="34" charset="0"/>
                <a:cs typeface="Times New Roman" panose="02020603050405020304" pitchFamily="18" charset="0"/>
              </a:rPr>
              <a:t>Utdelade medel: 87 mnkr </a:t>
            </a:r>
          </a:p>
          <a:p>
            <a:r>
              <a:rPr lang="sv-SE" sz="1800" dirty="0">
                <a:latin typeface="Calibri" panose="020F0502020204030204" pitchFamily="34" charset="0"/>
                <a:cs typeface="Times New Roman" panose="02020603050405020304" pitchFamily="18" charset="0"/>
              </a:rPr>
              <a:t>Regionalt cancercentrum </a:t>
            </a:r>
          </a:p>
          <a:p>
            <a:pPr lvl="1"/>
            <a:r>
              <a:rPr lang="sv-SE" sz="1500" dirty="0">
                <a:latin typeface="Calibri" panose="020F0502020204030204" pitchFamily="34" charset="0"/>
                <a:cs typeface="Times New Roman" panose="02020603050405020304" pitchFamily="18" charset="0"/>
              </a:rPr>
              <a:t>Avsatta medel: 13 mnkr </a:t>
            </a:r>
          </a:p>
          <a:p>
            <a:pPr lvl="1"/>
            <a:r>
              <a:rPr lang="sv-SE" sz="1500" dirty="0">
                <a:latin typeface="Calibri" panose="020F0502020204030204" pitchFamily="34" charset="0"/>
                <a:cs typeface="Times New Roman" panose="02020603050405020304" pitchFamily="18" charset="0"/>
              </a:rPr>
              <a:t>Utdelade medel: 13 mnkr</a:t>
            </a:r>
          </a:p>
        </p:txBody>
      </p:sp>
      <p:sp>
        <p:nvSpPr>
          <p:cNvPr id="4" name="Platshållare för datum 3">
            <a:extLst>
              <a:ext uri="{FF2B5EF4-FFF2-40B4-BE49-F238E27FC236}">
                <a16:creationId xmlns:a16="http://schemas.microsoft.com/office/drawing/2014/main" id="{1645CACC-1E04-4A7D-B3A3-20E33E992AB1}"/>
              </a:ext>
            </a:extLst>
          </p:cNvPr>
          <p:cNvSpPr>
            <a:spLocks noGrp="1"/>
          </p:cNvSpPr>
          <p:nvPr>
            <p:ph type="dt" sz="half" idx="2"/>
          </p:nvPr>
        </p:nvSpPr>
        <p:spPr/>
        <p:txBody>
          <a:bodyPr/>
          <a:lstStyle/>
          <a:p>
            <a:fld id="{5A9B374E-36B3-4605-B5D8-C9F5541BE36D}" type="datetime1">
              <a:rPr lang="sv-SE" smtClean="0"/>
              <a:t>2022-05-11</a:t>
            </a:fld>
            <a:endParaRPr lang="sv-SE" dirty="0"/>
          </a:p>
        </p:txBody>
      </p:sp>
    </p:spTree>
    <p:extLst>
      <p:ext uri="{BB962C8B-B14F-4D97-AF65-F5344CB8AC3E}">
        <p14:creationId xmlns:p14="http://schemas.microsoft.com/office/powerpoint/2010/main" val="38230280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C5DDF23-0294-48BF-BD8E-EDBAE70E9125}"/>
              </a:ext>
            </a:extLst>
          </p:cNvPr>
          <p:cNvSpPr>
            <a:spLocks noGrp="1"/>
          </p:cNvSpPr>
          <p:nvPr>
            <p:ph type="title"/>
          </p:nvPr>
        </p:nvSpPr>
        <p:spPr>
          <a:xfrm>
            <a:off x="532799" y="395367"/>
            <a:ext cx="8078400" cy="720178"/>
          </a:xfrm>
        </p:spPr>
        <p:txBody>
          <a:bodyPr>
            <a:normAutofit fontScale="90000"/>
          </a:bodyPr>
          <a:lstStyle/>
          <a:p>
            <a:r>
              <a:rPr lang="sv-SE" sz="2800" dirty="0"/>
              <a:t>Dialog med ÄU inför fördelning av  tillkommande Riktade statsbidrag</a:t>
            </a:r>
          </a:p>
        </p:txBody>
      </p:sp>
      <p:sp>
        <p:nvSpPr>
          <p:cNvPr id="4" name="textruta 3">
            <a:extLst>
              <a:ext uri="{FF2B5EF4-FFF2-40B4-BE49-F238E27FC236}">
                <a16:creationId xmlns:a16="http://schemas.microsoft.com/office/drawing/2014/main" id="{90F80A94-613C-456B-B711-9902C328BF78}"/>
              </a:ext>
            </a:extLst>
          </p:cNvPr>
          <p:cNvSpPr txBox="1"/>
          <p:nvPr/>
        </p:nvSpPr>
        <p:spPr>
          <a:xfrm>
            <a:off x="532799" y="1559137"/>
            <a:ext cx="8137068" cy="1962076"/>
          </a:xfrm>
          <a:prstGeom prst="rect">
            <a:avLst/>
          </a:prstGeom>
          <a:noFill/>
        </p:spPr>
        <p:txBody>
          <a:bodyPr wrap="square" rtlCol="0">
            <a:spAutoFit/>
          </a:bodyPr>
          <a:lstStyle/>
          <a:p>
            <a:pPr marL="285750" indent="-285750">
              <a:buFont typeface="Arial" panose="020B0604020202020204" pitchFamily="34" charset="0"/>
              <a:buChar char="•"/>
            </a:pPr>
            <a:r>
              <a:rPr lang="sv-SE" sz="1800" dirty="0"/>
              <a:t>RS beslutade i juni 2021 om riktade statsbidrag till nämnder och styrelser.</a:t>
            </a:r>
          </a:p>
          <a:p>
            <a:pPr marL="285750" indent="-285750">
              <a:buFont typeface="Arial" panose="020B0604020202020204" pitchFamily="34" charset="0"/>
              <a:buChar char="•"/>
            </a:pPr>
            <a:r>
              <a:rPr lang="sv-SE" sz="1800" dirty="0"/>
              <a:t>I riksdagens beslut om statens budget i november -22 beslutades om nya satsningar, främst till följd av pandemin.</a:t>
            </a:r>
          </a:p>
          <a:p>
            <a:pPr marL="285750" indent="-285750">
              <a:buFont typeface="Arial" panose="020B0604020202020204" pitchFamily="34" charset="0"/>
              <a:buChar char="•"/>
            </a:pPr>
            <a:r>
              <a:rPr lang="sv-SE" sz="1800" dirty="0"/>
              <a:t>Några av statsbidragen som RS beslutade om blir lägre eller bedöms svårare att återredovisa – moderförvaltningen </a:t>
            </a:r>
            <a:r>
              <a:rPr lang="sv-SE" sz="1800" dirty="0" err="1"/>
              <a:t>riskar</a:t>
            </a:r>
            <a:r>
              <a:rPr lang="sv-SE" sz="1800" dirty="0"/>
              <a:t>.</a:t>
            </a:r>
          </a:p>
          <a:p>
            <a:pPr marL="285750" indent="-285750">
              <a:buFont typeface="Arial" panose="020B0604020202020204" pitchFamily="34" charset="0"/>
              <a:buChar char="•"/>
            </a:pPr>
            <a:r>
              <a:rPr lang="sv-SE" sz="1800" dirty="0"/>
              <a:t>Utgångspunkten är att statsbidragen ska användas där de gör bäst nytta!</a:t>
            </a:r>
          </a:p>
          <a:p>
            <a:endParaRPr lang="sv-SE" dirty="0"/>
          </a:p>
        </p:txBody>
      </p:sp>
    </p:spTree>
    <p:extLst>
      <p:ext uri="{BB962C8B-B14F-4D97-AF65-F5344CB8AC3E}">
        <p14:creationId xmlns:p14="http://schemas.microsoft.com/office/powerpoint/2010/main" val="31380624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Objekt 10">
            <a:extLst>
              <a:ext uri="{FF2B5EF4-FFF2-40B4-BE49-F238E27FC236}">
                <a16:creationId xmlns:a16="http://schemas.microsoft.com/office/drawing/2014/main" id="{205D923C-7129-42B7-BDF7-10F579551B04}"/>
              </a:ext>
            </a:extLst>
          </p:cNvPr>
          <p:cNvGraphicFramePr>
            <a:graphicFrameLocks noChangeAspect="1"/>
          </p:cNvGraphicFramePr>
          <p:nvPr>
            <p:extLst>
              <p:ext uri="{D42A27DB-BD31-4B8C-83A1-F6EECF244321}">
                <p14:modId xmlns:p14="http://schemas.microsoft.com/office/powerpoint/2010/main" val="418753716"/>
              </p:ext>
            </p:extLst>
          </p:nvPr>
        </p:nvGraphicFramePr>
        <p:xfrm>
          <a:off x="487135" y="4726826"/>
          <a:ext cx="3917950" cy="267464"/>
        </p:xfrm>
        <a:graphic>
          <a:graphicData uri="http://schemas.openxmlformats.org/presentationml/2006/ole">
            <mc:AlternateContent xmlns:mc="http://schemas.openxmlformats.org/markup-compatibility/2006">
              <mc:Choice xmlns:v="urn:schemas-microsoft-com:vml" Requires="v">
                <p:oleObj spid="_x0000_s3094" name="Worksheet" r:id="rId4" imgW="3918028" imgH="298427" progId="Excel.Sheet.12">
                  <p:embed/>
                </p:oleObj>
              </mc:Choice>
              <mc:Fallback>
                <p:oleObj name="Worksheet" r:id="rId4" imgW="3918028" imgH="298427" progId="Excel.Sheet.12">
                  <p:embed/>
                  <p:pic>
                    <p:nvPicPr>
                      <p:cNvPr id="11" name="Objekt 10">
                        <a:extLst>
                          <a:ext uri="{FF2B5EF4-FFF2-40B4-BE49-F238E27FC236}">
                            <a16:creationId xmlns:a16="http://schemas.microsoft.com/office/drawing/2014/main" id="{205D923C-7129-42B7-BDF7-10F579551B04}"/>
                          </a:ext>
                        </a:extLst>
                      </p:cNvPr>
                      <p:cNvPicPr/>
                      <p:nvPr/>
                    </p:nvPicPr>
                    <p:blipFill>
                      <a:blip r:embed="rId5"/>
                      <a:stretch>
                        <a:fillRect/>
                      </a:stretch>
                    </p:blipFill>
                    <p:spPr>
                      <a:xfrm>
                        <a:off x="487135" y="4726826"/>
                        <a:ext cx="3917950" cy="267464"/>
                      </a:xfrm>
                      <a:prstGeom prst="rect">
                        <a:avLst/>
                      </a:prstGeom>
                    </p:spPr>
                  </p:pic>
                </p:oleObj>
              </mc:Fallback>
            </mc:AlternateContent>
          </a:graphicData>
        </a:graphic>
      </p:graphicFrame>
      <p:sp>
        <p:nvSpPr>
          <p:cNvPr id="2" name="Rubrik 1">
            <a:extLst>
              <a:ext uri="{FF2B5EF4-FFF2-40B4-BE49-F238E27FC236}">
                <a16:creationId xmlns:a16="http://schemas.microsoft.com/office/drawing/2014/main" id="{2C5DDF23-0294-48BF-BD8E-EDBAE70E9125}"/>
              </a:ext>
            </a:extLst>
          </p:cNvPr>
          <p:cNvSpPr>
            <a:spLocks noGrp="1"/>
          </p:cNvSpPr>
          <p:nvPr>
            <p:ph type="title"/>
          </p:nvPr>
        </p:nvSpPr>
        <p:spPr>
          <a:xfrm>
            <a:off x="532799" y="22834"/>
            <a:ext cx="8078400" cy="720178"/>
          </a:xfrm>
        </p:spPr>
        <p:txBody>
          <a:bodyPr>
            <a:normAutofit/>
          </a:bodyPr>
          <a:lstStyle/>
          <a:p>
            <a:r>
              <a:rPr lang="sv-SE" sz="2800" dirty="0"/>
              <a:t>Statsbidrag översikt VGR</a:t>
            </a:r>
          </a:p>
        </p:txBody>
      </p:sp>
      <p:pic>
        <p:nvPicPr>
          <p:cNvPr id="4" name="Bildobjekt 3">
            <a:extLst>
              <a:ext uri="{FF2B5EF4-FFF2-40B4-BE49-F238E27FC236}">
                <a16:creationId xmlns:a16="http://schemas.microsoft.com/office/drawing/2014/main" id="{E387CB64-43C7-4172-A277-4FAE03C3CAB7}"/>
              </a:ext>
            </a:extLst>
          </p:cNvPr>
          <p:cNvPicPr>
            <a:picLocks noChangeAspect="1"/>
          </p:cNvPicPr>
          <p:nvPr/>
        </p:nvPicPr>
        <p:blipFill>
          <a:blip r:embed="rId6"/>
          <a:stretch>
            <a:fillRect/>
          </a:stretch>
        </p:blipFill>
        <p:spPr>
          <a:xfrm>
            <a:off x="532799" y="969369"/>
            <a:ext cx="5707380" cy="3764280"/>
          </a:xfrm>
          <a:prstGeom prst="rect">
            <a:avLst/>
          </a:prstGeom>
        </p:spPr>
      </p:pic>
      <p:sp>
        <p:nvSpPr>
          <p:cNvPr id="6" name="Ellips 5">
            <a:extLst>
              <a:ext uri="{FF2B5EF4-FFF2-40B4-BE49-F238E27FC236}">
                <a16:creationId xmlns:a16="http://schemas.microsoft.com/office/drawing/2014/main" id="{F82D7869-D673-413F-AE0A-87A8E8429839}"/>
              </a:ext>
            </a:extLst>
          </p:cNvPr>
          <p:cNvSpPr/>
          <p:nvPr/>
        </p:nvSpPr>
        <p:spPr>
          <a:xfrm>
            <a:off x="6847840" y="2685143"/>
            <a:ext cx="1672046" cy="126371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t>Dialog om dessa 472  idag !</a:t>
            </a:r>
          </a:p>
          <a:p>
            <a:pPr algn="ctr"/>
            <a:endParaRPr lang="sv-SE" dirty="0"/>
          </a:p>
          <a:p>
            <a:pPr algn="ctr"/>
            <a:endParaRPr lang="sv-SE" sz="1200" dirty="0"/>
          </a:p>
        </p:txBody>
      </p:sp>
      <p:cxnSp>
        <p:nvCxnSpPr>
          <p:cNvPr id="8" name="Rak pilkoppling 7">
            <a:extLst>
              <a:ext uri="{FF2B5EF4-FFF2-40B4-BE49-F238E27FC236}">
                <a16:creationId xmlns:a16="http://schemas.microsoft.com/office/drawing/2014/main" id="{2E59F829-46BC-4A1E-9D5C-A2F1EC3D736A}"/>
              </a:ext>
            </a:extLst>
          </p:cNvPr>
          <p:cNvCxnSpPr/>
          <p:nvPr/>
        </p:nvCxnSpPr>
        <p:spPr>
          <a:xfrm flipH="1">
            <a:off x="5350933" y="3616960"/>
            <a:ext cx="1733974" cy="98213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 name="Rektangel 4">
            <a:extLst>
              <a:ext uri="{FF2B5EF4-FFF2-40B4-BE49-F238E27FC236}">
                <a16:creationId xmlns:a16="http://schemas.microsoft.com/office/drawing/2014/main" id="{3DF97A67-A832-4DB4-90D2-FB5594624EB4}"/>
              </a:ext>
            </a:extLst>
          </p:cNvPr>
          <p:cNvSpPr/>
          <p:nvPr/>
        </p:nvSpPr>
        <p:spPr>
          <a:xfrm>
            <a:off x="4506686" y="1400628"/>
            <a:ext cx="762000" cy="1597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dirty="0"/>
              <a:t>Maj 2022</a:t>
            </a:r>
          </a:p>
        </p:txBody>
      </p:sp>
    </p:spTree>
    <p:extLst>
      <p:ext uri="{BB962C8B-B14F-4D97-AF65-F5344CB8AC3E}">
        <p14:creationId xmlns:p14="http://schemas.microsoft.com/office/powerpoint/2010/main" val="5043496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Pratbubbla: rad 9">
            <a:extLst>
              <a:ext uri="{FF2B5EF4-FFF2-40B4-BE49-F238E27FC236}">
                <a16:creationId xmlns:a16="http://schemas.microsoft.com/office/drawing/2014/main" id="{1C4AC9E7-4AE2-4669-BFC8-250426EB9FBC}"/>
              </a:ext>
            </a:extLst>
          </p:cNvPr>
          <p:cNvSpPr/>
          <p:nvPr/>
        </p:nvSpPr>
        <p:spPr>
          <a:xfrm>
            <a:off x="5689600" y="2462151"/>
            <a:ext cx="2092960" cy="323833"/>
          </a:xfrm>
          <a:prstGeom prst="borderCallout1">
            <a:avLst>
              <a:gd name="adj1" fmla="val 18750"/>
              <a:gd name="adj2" fmla="val -8333"/>
              <a:gd name="adj3" fmla="val -29730"/>
              <a:gd name="adj4" fmla="val -2959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8" name="Pratbubbla: rad 7">
            <a:extLst>
              <a:ext uri="{FF2B5EF4-FFF2-40B4-BE49-F238E27FC236}">
                <a16:creationId xmlns:a16="http://schemas.microsoft.com/office/drawing/2014/main" id="{5CF807D5-F931-4479-A762-0E5FF5107222}"/>
              </a:ext>
            </a:extLst>
          </p:cNvPr>
          <p:cNvSpPr/>
          <p:nvPr/>
        </p:nvSpPr>
        <p:spPr>
          <a:xfrm>
            <a:off x="5537200" y="1703493"/>
            <a:ext cx="2915920" cy="585770"/>
          </a:xfrm>
          <a:prstGeom prst="borderCallout1">
            <a:avLst>
              <a:gd name="adj1" fmla="val 53439"/>
              <a:gd name="adj2" fmla="val 2119"/>
              <a:gd name="adj3" fmla="val -26258"/>
              <a:gd name="adj4" fmla="val -1905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5" name="Pratbubbla: rad 4">
            <a:extLst>
              <a:ext uri="{FF2B5EF4-FFF2-40B4-BE49-F238E27FC236}">
                <a16:creationId xmlns:a16="http://schemas.microsoft.com/office/drawing/2014/main" id="{CC769720-C2FD-4299-B0F9-8B080F9A9FEE}"/>
              </a:ext>
            </a:extLst>
          </p:cNvPr>
          <p:cNvSpPr/>
          <p:nvPr/>
        </p:nvSpPr>
        <p:spPr>
          <a:xfrm>
            <a:off x="5262880" y="909973"/>
            <a:ext cx="2824480" cy="670318"/>
          </a:xfrm>
          <a:prstGeom prst="borderCallout1">
            <a:avLst>
              <a:gd name="adj1" fmla="val 32897"/>
              <a:gd name="adj2" fmla="val 540"/>
              <a:gd name="adj3" fmla="val 60966"/>
              <a:gd name="adj4" fmla="val -787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2" name="Rubrik 1">
            <a:extLst>
              <a:ext uri="{FF2B5EF4-FFF2-40B4-BE49-F238E27FC236}">
                <a16:creationId xmlns:a16="http://schemas.microsoft.com/office/drawing/2014/main" id="{2C5DDF23-0294-48BF-BD8E-EDBAE70E9125}"/>
              </a:ext>
            </a:extLst>
          </p:cNvPr>
          <p:cNvSpPr>
            <a:spLocks noGrp="1"/>
          </p:cNvSpPr>
          <p:nvPr>
            <p:ph type="title"/>
          </p:nvPr>
        </p:nvSpPr>
        <p:spPr>
          <a:xfrm>
            <a:off x="453227" y="-91466"/>
            <a:ext cx="8078400" cy="720178"/>
          </a:xfrm>
        </p:spPr>
        <p:txBody>
          <a:bodyPr>
            <a:normAutofit fontScale="90000"/>
          </a:bodyPr>
          <a:lstStyle/>
          <a:p>
            <a:r>
              <a:rPr lang="sv-SE" sz="2800" dirty="0"/>
              <a:t>Tillkommande riktade statsbidrag, förslag nämnd/styrelse</a:t>
            </a:r>
          </a:p>
        </p:txBody>
      </p:sp>
      <p:sp>
        <p:nvSpPr>
          <p:cNvPr id="9" name="textruta 8">
            <a:extLst>
              <a:ext uri="{FF2B5EF4-FFF2-40B4-BE49-F238E27FC236}">
                <a16:creationId xmlns:a16="http://schemas.microsoft.com/office/drawing/2014/main" id="{FC00D4DC-875C-41F6-B1DB-072894DF5918}"/>
              </a:ext>
            </a:extLst>
          </p:cNvPr>
          <p:cNvSpPr txBox="1"/>
          <p:nvPr/>
        </p:nvSpPr>
        <p:spPr>
          <a:xfrm>
            <a:off x="368107" y="3440679"/>
            <a:ext cx="8775893" cy="1892826"/>
          </a:xfrm>
          <a:prstGeom prst="rect">
            <a:avLst/>
          </a:prstGeom>
          <a:noFill/>
        </p:spPr>
        <p:txBody>
          <a:bodyPr wrap="square" rtlCol="0">
            <a:spAutoFit/>
          </a:bodyPr>
          <a:lstStyle/>
          <a:p>
            <a:r>
              <a:rPr lang="sv-SE" sz="900" b="1" u="sng" dirty="0"/>
              <a:t>Kommentar till tillkommande statsbidrag:</a:t>
            </a:r>
          </a:p>
          <a:p>
            <a:r>
              <a:rPr lang="sv-SE" sz="900" dirty="0"/>
              <a:t>Utökning vårdplatser: Dialog om ramanslag eller prestation – hur får vi effekt? Tillit-uppföljning? Stimulera </a:t>
            </a:r>
            <a:r>
              <a:rPr lang="sv-SE" sz="900" dirty="0" err="1"/>
              <a:t>kommuer</a:t>
            </a:r>
            <a:r>
              <a:rPr lang="sv-SE" sz="900" dirty="0"/>
              <a:t>?</a:t>
            </a:r>
          </a:p>
          <a:p>
            <a:r>
              <a:rPr lang="sv-SE" sz="900" dirty="0"/>
              <a:t>Uppdämt vårdbehov 333 mnkr: 30 mnkr riktas till HSS för </a:t>
            </a:r>
            <a:r>
              <a:rPr lang="sv-SE" sz="900" dirty="0">
                <a:effectLst/>
                <a:latin typeface="Times New Roman" panose="02020603050405020304" pitchFamily="18" charset="0"/>
                <a:ea typeface="Times New Roman" panose="02020603050405020304" pitchFamily="18" charset="0"/>
              </a:rPr>
              <a:t>nationellt projekt för att ansluta sig till ett generiskt kallelsesystem för livmoderhalscancerscreening. 303 mnkr </a:t>
            </a:r>
            <a:r>
              <a:rPr lang="sv-SE" sz="900" dirty="0">
                <a:latin typeface="Times New Roman" panose="02020603050405020304" pitchFamily="18" charset="0"/>
                <a:ea typeface="Times New Roman" panose="02020603050405020304" pitchFamily="18" charset="0"/>
              </a:rPr>
              <a:t>parkeras på </a:t>
            </a:r>
            <a:r>
              <a:rPr lang="sv-SE" sz="900" dirty="0">
                <a:effectLst/>
                <a:latin typeface="Times New Roman" panose="02020603050405020304" pitchFamily="18" charset="0"/>
                <a:ea typeface="Times New Roman" panose="02020603050405020304" pitchFamily="18" charset="0"/>
              </a:rPr>
              <a:t> </a:t>
            </a:r>
            <a:r>
              <a:rPr lang="sv-SE" sz="900" dirty="0">
                <a:latin typeface="Times New Roman" panose="02020603050405020304" pitchFamily="18" charset="0"/>
                <a:ea typeface="Times New Roman" panose="02020603050405020304" pitchFamily="18" charset="0"/>
              </a:rPr>
              <a:t>moderförvaltningen</a:t>
            </a:r>
            <a:r>
              <a:rPr lang="sv-SE" sz="900" dirty="0">
                <a:effectLst/>
                <a:latin typeface="Times New Roman" panose="02020603050405020304" pitchFamily="18" charset="0"/>
                <a:ea typeface="Times New Roman" panose="02020603050405020304" pitchFamily="18" charset="0"/>
              </a:rPr>
              <a:t>, men avser bland annat finansiera införande av egenmonitorering. Fler möjligheter?</a:t>
            </a:r>
          </a:p>
          <a:p>
            <a:r>
              <a:rPr lang="sv-SE" sz="900" dirty="0">
                <a:latin typeface="Times New Roman" panose="02020603050405020304" pitchFamily="18" charset="0"/>
                <a:ea typeface="Times New Roman" panose="02020603050405020304" pitchFamily="18" charset="0"/>
              </a:rPr>
              <a:t>Livmoderhalscancer:4,2 mnkr: Riktas till RCC</a:t>
            </a:r>
          </a:p>
          <a:p>
            <a:r>
              <a:rPr lang="sv-SE" sz="900" dirty="0">
                <a:latin typeface="Times New Roman" panose="02020603050405020304" pitchFamily="18" charset="0"/>
                <a:ea typeface="Times New Roman" panose="02020603050405020304" pitchFamily="18" charset="0"/>
              </a:rPr>
              <a:t>Suicidprevention 10 mnkr: riktas till HSS</a:t>
            </a:r>
          </a:p>
          <a:p>
            <a:r>
              <a:rPr lang="sv-SE" sz="900" dirty="0">
                <a:latin typeface="Times New Roman" panose="02020603050405020304" pitchFamily="18" charset="0"/>
                <a:ea typeface="Times New Roman" panose="02020603050405020304" pitchFamily="18" charset="0"/>
              </a:rPr>
              <a:t>Personcentrerad vård:10 mnkr riktas till HSS</a:t>
            </a:r>
          </a:p>
          <a:p>
            <a:r>
              <a:rPr lang="sv-SE" sz="900" dirty="0">
                <a:latin typeface="Times New Roman" panose="02020603050405020304" pitchFamily="18" charset="0"/>
                <a:ea typeface="Times New Roman" panose="02020603050405020304" pitchFamily="18" charset="0"/>
              </a:rPr>
              <a:t>Läkarkompetens i äldrevården. Kan VGR stödja kommunerna? Utökning av läkarjour?</a:t>
            </a:r>
          </a:p>
          <a:p>
            <a:r>
              <a:rPr lang="sv-SE" sz="900" dirty="0">
                <a:latin typeface="Times New Roman" panose="02020603050405020304" pitchFamily="18" charset="0"/>
                <a:ea typeface="Times New Roman" panose="02020603050405020304" pitchFamily="18" charset="0"/>
              </a:rPr>
              <a:t>Hållbart arbetsliv: ansökt om 61 mnkr: riktas vid beslut till PU</a:t>
            </a:r>
          </a:p>
          <a:p>
            <a:r>
              <a:rPr lang="sv-SE" sz="900" dirty="0">
                <a:latin typeface="Times New Roman" panose="02020603050405020304" pitchFamily="18" charset="0"/>
                <a:ea typeface="Times New Roman" panose="02020603050405020304" pitchFamily="18" charset="0"/>
              </a:rPr>
              <a:t>Genomförande av vaccinationer 26 mnkr riktas till HSS för finansiering av kringkostnader.</a:t>
            </a:r>
          </a:p>
          <a:p>
            <a:endParaRPr lang="sv-SE" sz="900" dirty="0">
              <a:effectLst/>
              <a:latin typeface="Times New Roman" panose="02020603050405020304" pitchFamily="18" charset="0"/>
              <a:ea typeface="Times New Roman" panose="02020603050405020304" pitchFamily="18" charset="0"/>
            </a:endParaRPr>
          </a:p>
          <a:p>
            <a:endParaRPr lang="sv-SE" sz="900" dirty="0">
              <a:effectLst/>
              <a:latin typeface="Times New Roman" panose="02020603050405020304" pitchFamily="18" charset="0"/>
              <a:ea typeface="Times New Roman" panose="02020603050405020304" pitchFamily="18" charset="0"/>
            </a:endParaRPr>
          </a:p>
          <a:p>
            <a:endParaRPr lang="sv-SE" sz="900" dirty="0"/>
          </a:p>
        </p:txBody>
      </p:sp>
      <p:graphicFrame>
        <p:nvGraphicFramePr>
          <p:cNvPr id="3" name="Tabell 2">
            <a:extLst>
              <a:ext uri="{FF2B5EF4-FFF2-40B4-BE49-F238E27FC236}">
                <a16:creationId xmlns:a16="http://schemas.microsoft.com/office/drawing/2014/main" id="{39CADBF0-E99C-4F9F-910F-0E27A1DCB0BF}"/>
              </a:ext>
            </a:extLst>
          </p:cNvPr>
          <p:cNvGraphicFramePr>
            <a:graphicFrameLocks noGrp="1"/>
          </p:cNvGraphicFramePr>
          <p:nvPr>
            <p:extLst>
              <p:ext uri="{D42A27DB-BD31-4B8C-83A1-F6EECF244321}">
                <p14:modId xmlns:p14="http://schemas.microsoft.com/office/powerpoint/2010/main" val="2460829746"/>
              </p:ext>
            </p:extLst>
          </p:nvPr>
        </p:nvGraphicFramePr>
        <p:xfrm>
          <a:off x="507414" y="628712"/>
          <a:ext cx="4525173" cy="2655749"/>
        </p:xfrm>
        <a:graphic>
          <a:graphicData uri="http://schemas.openxmlformats.org/drawingml/2006/table">
            <a:tbl>
              <a:tblPr/>
              <a:tblGrid>
                <a:gridCol w="3477250">
                  <a:extLst>
                    <a:ext uri="{9D8B030D-6E8A-4147-A177-3AD203B41FA5}">
                      <a16:colId xmlns:a16="http://schemas.microsoft.com/office/drawing/2014/main" val="1035203917"/>
                    </a:ext>
                  </a:extLst>
                </a:gridCol>
                <a:gridCol w="1047923">
                  <a:extLst>
                    <a:ext uri="{9D8B030D-6E8A-4147-A177-3AD203B41FA5}">
                      <a16:colId xmlns:a16="http://schemas.microsoft.com/office/drawing/2014/main" val="2392551317"/>
                    </a:ext>
                  </a:extLst>
                </a:gridCol>
              </a:tblGrid>
              <a:tr h="598548">
                <a:tc>
                  <a:txBody>
                    <a:bodyPr/>
                    <a:lstStyle/>
                    <a:p>
                      <a:pPr algn="l" fontAlgn="b"/>
                      <a:r>
                        <a:rPr lang="sv-SE" sz="1200" b="0" i="0" u="none" strike="noStrike" dirty="0">
                          <a:solidFill>
                            <a:srgbClr val="000000"/>
                          </a:solidFill>
                          <a:effectLst/>
                          <a:latin typeface="Calibri" panose="020F0502020204030204" pitchFamily="34" charset="0"/>
                        </a:rPr>
                        <a:t>Statsbidrag till nämnder/styrelser (Mnkr)</a:t>
                      </a:r>
                    </a:p>
                  </a:txBody>
                  <a:tcPr marL="7069" marR="7069" marT="7069" marB="42414"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r" fontAlgn="b"/>
                      <a:r>
                        <a:rPr lang="sv-SE" sz="1200" b="0" i="0" u="none" strike="noStrike" dirty="0">
                          <a:solidFill>
                            <a:srgbClr val="000000"/>
                          </a:solidFill>
                          <a:effectLst/>
                          <a:latin typeface="Calibri" panose="020F0502020204030204" pitchFamily="34" charset="0"/>
                        </a:rPr>
                        <a:t>För beslut i april</a:t>
                      </a:r>
                    </a:p>
                  </a:txBody>
                  <a:tcPr marL="7069" marR="7069" marT="7069" marB="42414"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extLst>
                  <a:ext uri="{0D108BD9-81ED-4DB2-BD59-A6C34878D82A}">
                    <a16:rowId xmlns:a16="http://schemas.microsoft.com/office/drawing/2014/main" val="2653222186"/>
                  </a:ext>
                </a:extLst>
              </a:tr>
              <a:tr h="205145">
                <a:tc>
                  <a:txBody>
                    <a:bodyPr/>
                    <a:lstStyle/>
                    <a:p>
                      <a:pPr algn="l" fontAlgn="b"/>
                      <a:r>
                        <a:rPr lang="sv-SE" sz="1000" b="0" i="0" u="none" strike="noStrike" dirty="0">
                          <a:solidFill>
                            <a:srgbClr val="000000"/>
                          </a:solidFill>
                          <a:effectLst/>
                          <a:latin typeface="Calibri" panose="020F0502020204030204" pitchFamily="34" charset="0"/>
                        </a:rPr>
                        <a:t>Statsbidrag utökning vårdplatser</a:t>
                      </a:r>
                    </a:p>
                  </a:txBody>
                  <a:tcPr marL="7069" marR="7069" marT="7069" marB="42414"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r" fontAlgn="b"/>
                      <a:r>
                        <a:rPr lang="sv-SE" sz="1000" b="0" i="0" u="none" strike="noStrike">
                          <a:solidFill>
                            <a:srgbClr val="000000"/>
                          </a:solidFill>
                          <a:effectLst/>
                          <a:latin typeface="Calibri" panose="020F0502020204030204" pitchFamily="34" charset="0"/>
                        </a:rPr>
                        <a:t>70</a:t>
                      </a:r>
                    </a:p>
                  </a:txBody>
                  <a:tcPr marL="7069" marR="7069" marT="7069" marB="42414"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1174967036"/>
                  </a:ext>
                </a:extLst>
              </a:tr>
              <a:tr h="205145">
                <a:tc>
                  <a:txBody>
                    <a:bodyPr/>
                    <a:lstStyle/>
                    <a:p>
                      <a:pPr algn="l" fontAlgn="b"/>
                      <a:r>
                        <a:rPr lang="sv-SE" sz="1000" b="0" i="0" u="none" strike="noStrike" dirty="0">
                          <a:solidFill>
                            <a:srgbClr val="000000"/>
                          </a:solidFill>
                          <a:effectLst/>
                          <a:latin typeface="Calibri" panose="020F0502020204030204" pitchFamily="34" charset="0"/>
                        </a:rPr>
                        <a:t>Statsbidrag uppdämt vårdbehov </a:t>
                      </a:r>
                    </a:p>
                  </a:txBody>
                  <a:tcPr marL="7069" marR="7069" marT="7069" marB="42414"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r" fontAlgn="b"/>
                      <a:r>
                        <a:rPr lang="sv-SE" sz="1000" b="0" i="0" u="none" strike="noStrike">
                          <a:solidFill>
                            <a:srgbClr val="000000"/>
                          </a:solidFill>
                          <a:effectLst/>
                          <a:latin typeface="Calibri" panose="020F0502020204030204" pitchFamily="34" charset="0"/>
                        </a:rPr>
                        <a:t>333</a:t>
                      </a:r>
                    </a:p>
                  </a:txBody>
                  <a:tcPr marL="7069" marR="7069" marT="7069" marB="42414"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64868504"/>
                  </a:ext>
                </a:extLst>
              </a:tr>
              <a:tr h="205145">
                <a:tc>
                  <a:txBody>
                    <a:bodyPr/>
                    <a:lstStyle/>
                    <a:p>
                      <a:pPr algn="l" fontAlgn="b"/>
                      <a:r>
                        <a:rPr lang="sv-SE" sz="1000" b="0" i="0" u="none" strike="noStrike" dirty="0">
                          <a:solidFill>
                            <a:srgbClr val="000000"/>
                          </a:solidFill>
                          <a:effectLst/>
                          <a:latin typeface="Calibri" panose="020F0502020204030204" pitchFamily="34" charset="0"/>
                        </a:rPr>
                        <a:t>Statsbidrag livmoderhalscancer</a:t>
                      </a:r>
                    </a:p>
                  </a:txBody>
                  <a:tcPr marL="7069" marR="7069" marT="7069" marB="42414"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r" fontAlgn="b"/>
                      <a:r>
                        <a:rPr lang="sv-SE" sz="1000" b="0" i="0" u="none" strike="noStrike" dirty="0">
                          <a:solidFill>
                            <a:srgbClr val="000000"/>
                          </a:solidFill>
                          <a:effectLst/>
                          <a:latin typeface="Calibri" panose="020F0502020204030204" pitchFamily="34" charset="0"/>
                        </a:rPr>
                        <a:t>4,2</a:t>
                      </a:r>
                    </a:p>
                  </a:txBody>
                  <a:tcPr marL="7069" marR="7069" marT="7069" marB="42414"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2509042905"/>
                  </a:ext>
                </a:extLst>
              </a:tr>
              <a:tr h="205145">
                <a:tc>
                  <a:txBody>
                    <a:bodyPr/>
                    <a:lstStyle/>
                    <a:p>
                      <a:pPr algn="l" fontAlgn="b"/>
                      <a:r>
                        <a:rPr lang="sv-SE" sz="1000" b="0" i="0" u="none" strike="noStrike" dirty="0">
                          <a:solidFill>
                            <a:srgbClr val="000000"/>
                          </a:solidFill>
                          <a:effectLst/>
                          <a:latin typeface="Calibri" panose="020F0502020204030204" pitchFamily="34" charset="0"/>
                        </a:rPr>
                        <a:t>Statsbidrag Suicidprevention (länsgemensamt)</a:t>
                      </a:r>
                    </a:p>
                  </a:txBody>
                  <a:tcPr marL="7069" marR="7069" marT="7069" marB="42414"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r" fontAlgn="b"/>
                      <a:r>
                        <a:rPr lang="sv-SE" sz="1000" b="0" i="0" u="none" strike="noStrike" dirty="0">
                          <a:solidFill>
                            <a:srgbClr val="000000"/>
                          </a:solidFill>
                          <a:effectLst/>
                          <a:latin typeface="Calibri" panose="020F0502020204030204" pitchFamily="34" charset="0"/>
                        </a:rPr>
                        <a:t>10</a:t>
                      </a:r>
                    </a:p>
                  </a:txBody>
                  <a:tcPr marL="7069" marR="7069" marT="7069" marB="42414"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199255798"/>
                  </a:ext>
                </a:extLst>
              </a:tr>
              <a:tr h="202026">
                <a:tc>
                  <a:txBody>
                    <a:bodyPr/>
                    <a:lstStyle/>
                    <a:p>
                      <a:pPr algn="l" fontAlgn="b"/>
                      <a:r>
                        <a:rPr lang="sv-SE" sz="1000" b="0" i="0" u="none" strike="noStrike" dirty="0">
                          <a:solidFill>
                            <a:srgbClr val="000000"/>
                          </a:solidFill>
                          <a:effectLst/>
                          <a:latin typeface="Calibri" panose="020F0502020204030204" pitchFamily="34" charset="0"/>
                        </a:rPr>
                        <a:t>Statsbidrag personcentrerad vård (västra sjukvårdsregionen)</a:t>
                      </a:r>
                    </a:p>
                  </a:txBody>
                  <a:tcPr marL="7069" marR="7069" marT="7069" marB="42414"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r" fontAlgn="b"/>
                      <a:r>
                        <a:rPr lang="sv-SE" sz="1000" b="0" i="0" u="none" strike="noStrike" dirty="0">
                          <a:solidFill>
                            <a:srgbClr val="000000"/>
                          </a:solidFill>
                          <a:effectLst/>
                          <a:latin typeface="Calibri" panose="020F0502020204030204" pitchFamily="34" charset="0"/>
                        </a:rPr>
                        <a:t>10</a:t>
                      </a:r>
                    </a:p>
                  </a:txBody>
                  <a:tcPr marL="7069" marR="7069" marT="7069" marB="42414"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3522864195"/>
                  </a:ext>
                </a:extLst>
              </a:tr>
              <a:tr h="205145">
                <a:tc>
                  <a:txBody>
                    <a:bodyPr/>
                    <a:lstStyle/>
                    <a:p>
                      <a:pPr algn="l" fontAlgn="b"/>
                      <a:r>
                        <a:rPr lang="sv-SE" sz="1000" b="0" i="0" u="none" strike="noStrike" dirty="0">
                          <a:solidFill>
                            <a:schemeClr val="tx1"/>
                          </a:solidFill>
                          <a:effectLst/>
                          <a:latin typeface="Calibri" panose="020F0502020204030204" pitchFamily="34" charset="0"/>
                        </a:rPr>
                        <a:t>Läkarkompetens i äldrevården </a:t>
                      </a:r>
                    </a:p>
                  </a:txBody>
                  <a:tcPr marL="7069" marR="7069" marT="7069" marB="42414"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r" fontAlgn="b"/>
                      <a:r>
                        <a:rPr lang="sv-SE" sz="1000" b="0" i="0" u="none" strike="noStrike">
                          <a:solidFill>
                            <a:srgbClr val="000000"/>
                          </a:solidFill>
                          <a:effectLst/>
                          <a:latin typeface="Calibri" panose="020F0502020204030204" pitchFamily="34" charset="0"/>
                        </a:rPr>
                        <a:t>49</a:t>
                      </a:r>
                    </a:p>
                  </a:txBody>
                  <a:tcPr marL="7069" marR="7069" marT="7069" marB="42414"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2871314087"/>
                  </a:ext>
                </a:extLst>
              </a:tr>
              <a:tr h="200136">
                <a:tc>
                  <a:txBody>
                    <a:bodyPr/>
                    <a:lstStyle/>
                    <a:p>
                      <a:pPr algn="l" fontAlgn="b"/>
                      <a:r>
                        <a:rPr lang="sv-SE" sz="1000" b="0" i="0" u="none" strike="noStrike" dirty="0">
                          <a:solidFill>
                            <a:schemeClr val="tx1"/>
                          </a:solidFill>
                          <a:effectLst/>
                          <a:latin typeface="Calibri" panose="020F0502020204030204" pitchFamily="34" charset="0"/>
                          <a:hlinkClick r:id="rId3">
                            <a:extLst>
                              <a:ext uri="{A12FA001-AC4F-418D-AE19-62706E023703}">
                                <ahyp:hlinkClr xmlns:ahyp="http://schemas.microsoft.com/office/drawing/2018/hyperlinkcolor" val="tx"/>
                              </a:ext>
                            </a:extLst>
                          </a:hlinkClick>
                        </a:rPr>
                        <a:t>Hållbart arbetsliv (ej klart)</a:t>
                      </a:r>
                      <a:endParaRPr lang="sv-SE" sz="1000" b="0" i="0" u="none" strike="noStrike" dirty="0">
                        <a:solidFill>
                          <a:schemeClr val="tx1"/>
                        </a:solidFill>
                        <a:effectLst/>
                        <a:latin typeface="Calibri" panose="020F0502020204030204" pitchFamily="34" charset="0"/>
                      </a:endParaRPr>
                    </a:p>
                  </a:txBody>
                  <a:tcPr marL="7069" marR="7069" marT="7069" marB="42414"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r" fontAlgn="b"/>
                      <a:r>
                        <a:rPr lang="sv-SE" sz="1000" b="0" i="1" u="none" strike="noStrike" dirty="0">
                          <a:solidFill>
                            <a:srgbClr val="C65911"/>
                          </a:solidFill>
                          <a:effectLst/>
                          <a:latin typeface="Calibri" panose="020F0502020204030204" pitchFamily="34" charset="0"/>
                        </a:rPr>
                        <a:t>61</a:t>
                      </a:r>
                    </a:p>
                  </a:txBody>
                  <a:tcPr marL="7069" marR="7069" marT="7069" marB="42414"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525129764"/>
                  </a:ext>
                </a:extLst>
              </a:tr>
              <a:tr h="205145">
                <a:tc>
                  <a:txBody>
                    <a:bodyPr/>
                    <a:lstStyle/>
                    <a:p>
                      <a:pPr algn="l" fontAlgn="b"/>
                      <a:r>
                        <a:rPr lang="sv-SE" sz="1000" b="0" i="0" u="none" strike="noStrike" dirty="0">
                          <a:solidFill>
                            <a:schemeClr val="tx1"/>
                          </a:solidFill>
                          <a:effectLst/>
                          <a:latin typeface="Calibri" panose="020F0502020204030204" pitchFamily="34" charset="0"/>
                        </a:rPr>
                        <a:t>Genomförande av vaccinationer</a:t>
                      </a:r>
                    </a:p>
                  </a:txBody>
                  <a:tcPr marL="7069" marR="7069" marT="7069" marB="42414"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r" fontAlgn="b"/>
                      <a:r>
                        <a:rPr lang="sv-SE" sz="1000" b="0" i="0" u="none" strike="noStrike" dirty="0">
                          <a:solidFill>
                            <a:srgbClr val="000000"/>
                          </a:solidFill>
                          <a:effectLst/>
                          <a:latin typeface="Calibri" panose="020F0502020204030204" pitchFamily="34" charset="0"/>
                        </a:rPr>
                        <a:t>26</a:t>
                      </a:r>
                    </a:p>
                  </a:txBody>
                  <a:tcPr marL="7069" marR="7069" marT="7069" marB="42414"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3169684288"/>
                  </a:ext>
                </a:extLst>
              </a:tr>
              <a:tr h="205145">
                <a:tc>
                  <a:txBody>
                    <a:bodyPr/>
                    <a:lstStyle/>
                    <a:p>
                      <a:pPr algn="l" fontAlgn="b"/>
                      <a:r>
                        <a:rPr lang="sv-SE" sz="1000" b="1" i="0" u="sng" strike="noStrike" dirty="0">
                          <a:solidFill>
                            <a:srgbClr val="FFFFFF"/>
                          </a:solidFill>
                          <a:effectLst/>
                          <a:latin typeface="Calibri" panose="020F0502020204030204" pitchFamily="34" charset="0"/>
                        </a:rPr>
                        <a:t>Summa tillkommande statsbidrag</a:t>
                      </a:r>
                    </a:p>
                  </a:txBody>
                  <a:tcPr marL="7069" marR="7069" marT="7069" marB="42414"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F75B5"/>
                    </a:solidFill>
                  </a:tcPr>
                </a:tc>
                <a:tc>
                  <a:txBody>
                    <a:bodyPr/>
                    <a:lstStyle/>
                    <a:p>
                      <a:pPr algn="r" fontAlgn="b"/>
                      <a:r>
                        <a:rPr lang="sv-SE" sz="1000" b="1" i="0" u="none" strike="noStrike" dirty="0">
                          <a:solidFill>
                            <a:srgbClr val="FFFFFF"/>
                          </a:solidFill>
                          <a:effectLst/>
                          <a:latin typeface="Calibri" panose="020F0502020204030204" pitchFamily="34" charset="0"/>
                        </a:rPr>
                        <a:t>563</a:t>
                      </a:r>
                    </a:p>
                  </a:txBody>
                  <a:tcPr marL="7069" marR="7069" marT="7069" marB="42414"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F75B5"/>
                    </a:solidFill>
                  </a:tcPr>
                </a:tc>
                <a:extLst>
                  <a:ext uri="{0D108BD9-81ED-4DB2-BD59-A6C34878D82A}">
                    <a16:rowId xmlns:a16="http://schemas.microsoft.com/office/drawing/2014/main" val="184924043"/>
                  </a:ext>
                </a:extLst>
              </a:tr>
              <a:tr h="217277">
                <a:tc>
                  <a:txBody>
                    <a:bodyPr/>
                    <a:lstStyle/>
                    <a:p>
                      <a:pPr algn="l" fontAlgn="b"/>
                      <a:r>
                        <a:rPr lang="sv-SE" sz="1100" b="1" i="0" u="sng" strike="noStrike" dirty="0">
                          <a:solidFill>
                            <a:srgbClr val="FFFFFF"/>
                          </a:solidFill>
                          <a:effectLst/>
                          <a:latin typeface="Calibri" panose="020F0502020204030204" pitchFamily="34" charset="0"/>
                        </a:rPr>
                        <a:t>Summa netto riktade statsbidrag (-91 mnkr)</a:t>
                      </a:r>
                    </a:p>
                  </a:txBody>
                  <a:tcPr marL="7069" marR="7069" marT="7069" marB="42414"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F75B5"/>
                    </a:solidFill>
                  </a:tcPr>
                </a:tc>
                <a:tc>
                  <a:txBody>
                    <a:bodyPr/>
                    <a:lstStyle/>
                    <a:p>
                      <a:pPr algn="r" fontAlgn="b"/>
                      <a:r>
                        <a:rPr lang="sv-SE" sz="1100" b="1" i="0" u="none" strike="noStrike" dirty="0">
                          <a:solidFill>
                            <a:srgbClr val="FFFFFF"/>
                          </a:solidFill>
                          <a:effectLst/>
                          <a:latin typeface="Calibri" panose="020F0502020204030204" pitchFamily="34" charset="0"/>
                        </a:rPr>
                        <a:t>472</a:t>
                      </a:r>
                    </a:p>
                  </a:txBody>
                  <a:tcPr marL="7069" marR="7069" marT="7069" marB="42414"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F75B5"/>
                    </a:solidFill>
                  </a:tcPr>
                </a:tc>
                <a:extLst>
                  <a:ext uri="{0D108BD9-81ED-4DB2-BD59-A6C34878D82A}">
                    <a16:rowId xmlns:a16="http://schemas.microsoft.com/office/drawing/2014/main" val="1324693163"/>
                  </a:ext>
                </a:extLst>
              </a:tr>
            </a:tbl>
          </a:graphicData>
        </a:graphic>
      </p:graphicFrame>
      <p:sp>
        <p:nvSpPr>
          <p:cNvPr id="4" name="textruta 3">
            <a:extLst>
              <a:ext uri="{FF2B5EF4-FFF2-40B4-BE49-F238E27FC236}">
                <a16:creationId xmlns:a16="http://schemas.microsoft.com/office/drawing/2014/main" id="{799DD107-F31A-4BF1-855A-A313583695E9}"/>
              </a:ext>
            </a:extLst>
          </p:cNvPr>
          <p:cNvSpPr txBox="1"/>
          <p:nvPr/>
        </p:nvSpPr>
        <p:spPr>
          <a:xfrm>
            <a:off x="5392057" y="906662"/>
            <a:ext cx="2973492" cy="715581"/>
          </a:xfrm>
          <a:prstGeom prst="rect">
            <a:avLst/>
          </a:prstGeom>
          <a:noFill/>
        </p:spPr>
        <p:txBody>
          <a:bodyPr wrap="square" rtlCol="0">
            <a:spAutoFit/>
          </a:bodyPr>
          <a:lstStyle/>
          <a:p>
            <a:r>
              <a:rPr lang="sv-SE" dirty="0">
                <a:solidFill>
                  <a:schemeClr val="accent1">
                    <a:lumMod val="20000"/>
                    <a:lumOff val="80000"/>
                  </a:schemeClr>
                </a:solidFill>
              </a:rPr>
              <a:t>Hur får vi bäst effekt? Stimulera minskning av utskrivningsklara?</a:t>
            </a:r>
            <a:br>
              <a:rPr lang="sv-SE" dirty="0">
                <a:solidFill>
                  <a:schemeClr val="accent1">
                    <a:lumMod val="20000"/>
                    <a:lumOff val="80000"/>
                  </a:schemeClr>
                </a:solidFill>
              </a:rPr>
            </a:br>
            <a:r>
              <a:rPr lang="sv-SE" dirty="0">
                <a:solidFill>
                  <a:schemeClr val="accent1">
                    <a:lumMod val="20000"/>
                    <a:lumOff val="80000"/>
                  </a:schemeClr>
                </a:solidFill>
              </a:rPr>
              <a:t>Prestationsersättning? </a:t>
            </a:r>
          </a:p>
        </p:txBody>
      </p:sp>
      <p:sp>
        <p:nvSpPr>
          <p:cNvPr id="6" name="textruta 5">
            <a:extLst>
              <a:ext uri="{FF2B5EF4-FFF2-40B4-BE49-F238E27FC236}">
                <a16:creationId xmlns:a16="http://schemas.microsoft.com/office/drawing/2014/main" id="{81DA6EF1-5D55-401F-A964-F8D7D8D99689}"/>
              </a:ext>
            </a:extLst>
          </p:cNvPr>
          <p:cNvSpPr txBox="1"/>
          <p:nvPr/>
        </p:nvSpPr>
        <p:spPr>
          <a:xfrm>
            <a:off x="5537200" y="1703493"/>
            <a:ext cx="2973492" cy="507831"/>
          </a:xfrm>
          <a:prstGeom prst="rect">
            <a:avLst/>
          </a:prstGeom>
          <a:noFill/>
        </p:spPr>
        <p:txBody>
          <a:bodyPr wrap="square" rtlCol="0">
            <a:spAutoFit/>
          </a:bodyPr>
          <a:lstStyle/>
          <a:p>
            <a:r>
              <a:rPr lang="sv-SE" dirty="0">
                <a:solidFill>
                  <a:schemeClr val="accent1">
                    <a:lumMod val="20000"/>
                    <a:lumOff val="80000"/>
                  </a:schemeClr>
                </a:solidFill>
              </a:rPr>
              <a:t>Digitalisering-egenmonitorering? Fler möjligheter?</a:t>
            </a:r>
          </a:p>
        </p:txBody>
      </p:sp>
      <p:sp>
        <p:nvSpPr>
          <p:cNvPr id="7" name="textruta 6">
            <a:extLst>
              <a:ext uri="{FF2B5EF4-FFF2-40B4-BE49-F238E27FC236}">
                <a16:creationId xmlns:a16="http://schemas.microsoft.com/office/drawing/2014/main" id="{BF188953-C457-4FC7-BB13-EB33C3D5A176}"/>
              </a:ext>
            </a:extLst>
          </p:cNvPr>
          <p:cNvSpPr txBox="1"/>
          <p:nvPr/>
        </p:nvSpPr>
        <p:spPr>
          <a:xfrm>
            <a:off x="5689600" y="2431625"/>
            <a:ext cx="2973492" cy="300082"/>
          </a:xfrm>
          <a:prstGeom prst="rect">
            <a:avLst/>
          </a:prstGeom>
          <a:noFill/>
        </p:spPr>
        <p:txBody>
          <a:bodyPr wrap="square" rtlCol="0">
            <a:spAutoFit/>
          </a:bodyPr>
          <a:lstStyle/>
          <a:p>
            <a:r>
              <a:rPr lang="sv-SE" dirty="0">
                <a:solidFill>
                  <a:schemeClr val="accent1">
                    <a:lumMod val="20000"/>
                    <a:lumOff val="80000"/>
                  </a:schemeClr>
                </a:solidFill>
              </a:rPr>
              <a:t>Äldrevården, läkarjour?</a:t>
            </a:r>
          </a:p>
        </p:txBody>
      </p:sp>
    </p:spTree>
    <p:extLst>
      <p:ext uri="{BB962C8B-B14F-4D97-AF65-F5344CB8AC3E}">
        <p14:creationId xmlns:p14="http://schemas.microsoft.com/office/powerpoint/2010/main" val="34432468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C5DDF23-0294-48BF-BD8E-EDBAE70E9125}"/>
              </a:ext>
            </a:extLst>
          </p:cNvPr>
          <p:cNvSpPr>
            <a:spLocks noGrp="1"/>
          </p:cNvSpPr>
          <p:nvPr>
            <p:ph type="title"/>
          </p:nvPr>
        </p:nvSpPr>
        <p:spPr>
          <a:xfrm>
            <a:off x="453227" y="-91466"/>
            <a:ext cx="8078400" cy="720178"/>
          </a:xfrm>
        </p:spPr>
        <p:txBody>
          <a:bodyPr>
            <a:normAutofit/>
          </a:bodyPr>
          <a:lstStyle/>
          <a:p>
            <a:r>
              <a:rPr lang="sv-SE" sz="2800" dirty="0"/>
              <a:t>Utfall -21, prognos -22, -23 och -24.</a:t>
            </a:r>
          </a:p>
        </p:txBody>
      </p:sp>
      <p:pic>
        <p:nvPicPr>
          <p:cNvPr id="3" name="Bildobjekt 2">
            <a:extLst>
              <a:ext uri="{FF2B5EF4-FFF2-40B4-BE49-F238E27FC236}">
                <a16:creationId xmlns:a16="http://schemas.microsoft.com/office/drawing/2014/main" id="{C985552A-60AB-4C3C-B830-784058A0347E}"/>
              </a:ext>
            </a:extLst>
          </p:cNvPr>
          <p:cNvPicPr>
            <a:picLocks noChangeAspect="1"/>
          </p:cNvPicPr>
          <p:nvPr/>
        </p:nvPicPr>
        <p:blipFill>
          <a:blip r:embed="rId2"/>
          <a:stretch>
            <a:fillRect/>
          </a:stretch>
        </p:blipFill>
        <p:spPr>
          <a:xfrm>
            <a:off x="663787" y="490735"/>
            <a:ext cx="5836920" cy="4456762"/>
          </a:xfrm>
          <a:prstGeom prst="rect">
            <a:avLst/>
          </a:prstGeom>
        </p:spPr>
      </p:pic>
    </p:spTree>
    <p:extLst>
      <p:ext uri="{BB962C8B-B14F-4D97-AF65-F5344CB8AC3E}">
        <p14:creationId xmlns:p14="http://schemas.microsoft.com/office/powerpoint/2010/main" val="9227321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C5DDF23-0294-48BF-BD8E-EDBAE70E9125}"/>
              </a:ext>
            </a:extLst>
          </p:cNvPr>
          <p:cNvSpPr>
            <a:spLocks noGrp="1"/>
          </p:cNvSpPr>
          <p:nvPr>
            <p:ph type="title"/>
          </p:nvPr>
        </p:nvSpPr>
        <p:spPr>
          <a:xfrm>
            <a:off x="453227" y="-91466"/>
            <a:ext cx="8078400" cy="720178"/>
          </a:xfrm>
        </p:spPr>
        <p:txBody>
          <a:bodyPr>
            <a:normAutofit/>
          </a:bodyPr>
          <a:lstStyle/>
          <a:p>
            <a:r>
              <a:rPr lang="sv-SE" sz="2800" dirty="0"/>
              <a:t>Beslutad fördelning -21 och utfall</a:t>
            </a:r>
          </a:p>
        </p:txBody>
      </p:sp>
      <p:pic>
        <p:nvPicPr>
          <p:cNvPr id="4" name="Bildobjekt 3">
            <a:extLst>
              <a:ext uri="{FF2B5EF4-FFF2-40B4-BE49-F238E27FC236}">
                <a16:creationId xmlns:a16="http://schemas.microsoft.com/office/drawing/2014/main" id="{5A455E65-1490-49D0-8AB7-2ED731E8A707}"/>
              </a:ext>
            </a:extLst>
          </p:cNvPr>
          <p:cNvPicPr>
            <a:picLocks noChangeAspect="1"/>
          </p:cNvPicPr>
          <p:nvPr/>
        </p:nvPicPr>
        <p:blipFill>
          <a:blip r:embed="rId2"/>
          <a:stretch>
            <a:fillRect/>
          </a:stretch>
        </p:blipFill>
        <p:spPr>
          <a:xfrm>
            <a:off x="238538" y="733769"/>
            <a:ext cx="8745263" cy="3851572"/>
          </a:xfrm>
          <a:prstGeom prst="rect">
            <a:avLst/>
          </a:prstGeom>
        </p:spPr>
      </p:pic>
    </p:spTree>
    <p:extLst>
      <p:ext uri="{BB962C8B-B14F-4D97-AF65-F5344CB8AC3E}">
        <p14:creationId xmlns:p14="http://schemas.microsoft.com/office/powerpoint/2010/main" val="21547028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2">
            <a:extLst>
              <a:ext uri="{FF2B5EF4-FFF2-40B4-BE49-F238E27FC236}">
                <a16:creationId xmlns:a16="http://schemas.microsoft.com/office/drawing/2014/main" id="{AB1FFE0B-3F2F-40C8-B60D-D0E5F31C0F7C}"/>
              </a:ext>
            </a:extLst>
          </p:cNvPr>
          <p:cNvSpPr>
            <a:spLocks noGrp="1"/>
          </p:cNvSpPr>
          <p:nvPr>
            <p:ph type="ctrTitle"/>
          </p:nvPr>
        </p:nvSpPr>
        <p:spPr>
          <a:xfrm>
            <a:off x="491642" y="1695931"/>
            <a:ext cx="7167104" cy="1751638"/>
          </a:xfrm>
        </p:spPr>
        <p:txBody>
          <a:bodyPr>
            <a:normAutofit fontScale="90000"/>
          </a:bodyPr>
          <a:lstStyle/>
          <a:p>
            <a:r>
              <a:rPr lang="sv-SE" dirty="0"/>
              <a:t>hälso- och sjukvårdens riktade sta          </a:t>
            </a:r>
            <a:r>
              <a:rPr kumimoji="0" lang="sv-SE" sz="4000" b="0" i="0" u="none" strike="noStrike" kern="1200" cap="none" spc="0" normalizeH="0" baseline="0" noProof="0" dirty="0">
                <a:ln>
                  <a:noFill/>
                </a:ln>
                <a:solidFill>
                  <a:srgbClr val="000000"/>
                </a:solidFill>
                <a:effectLst/>
                <a:uLnTx/>
                <a:uFillTx/>
                <a:latin typeface="Calibri Light"/>
                <a:ea typeface="+mj-ea"/>
                <a:cs typeface="+mj-cs"/>
              </a:rPr>
              <a:t>Uppföljning av hälso- och sjukvårdens riktade statsbidrag 2021</a:t>
            </a:r>
            <a:br>
              <a:rPr kumimoji="0" lang="sv-SE" sz="4000" b="0" i="0" u="none" strike="noStrike" kern="1200" cap="none" spc="0" normalizeH="0" baseline="0" noProof="0" dirty="0">
                <a:ln>
                  <a:noFill/>
                </a:ln>
                <a:solidFill>
                  <a:srgbClr val="000000"/>
                </a:solidFill>
                <a:effectLst/>
                <a:uLnTx/>
                <a:uFillTx/>
                <a:latin typeface="Calibri Light"/>
                <a:ea typeface="+mj-ea"/>
                <a:cs typeface="+mj-cs"/>
              </a:rPr>
            </a:br>
            <a:r>
              <a:rPr lang="sv-SE" dirty="0"/>
              <a:t>tsbidra21</a:t>
            </a:r>
            <a:br>
              <a:rPr lang="sv-SE" dirty="0"/>
            </a:br>
            <a:r>
              <a:rPr lang="sv-SE" dirty="0"/>
              <a:t>j av hälso- och sjukvårdens riktade statsbidrag 2021</a:t>
            </a:r>
            <a:br>
              <a:rPr lang="sv-SE" dirty="0"/>
            </a:br>
            <a:endParaRPr lang="sv-SE" sz="3100" dirty="0"/>
          </a:p>
        </p:txBody>
      </p:sp>
    </p:spTree>
    <p:extLst>
      <p:ext uri="{BB962C8B-B14F-4D97-AF65-F5344CB8AC3E}">
        <p14:creationId xmlns:p14="http://schemas.microsoft.com/office/powerpoint/2010/main" val="15900358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FBF74826-E7A5-46FA-A0DA-1A2363A9BD68}"/>
              </a:ext>
            </a:extLst>
          </p:cNvPr>
          <p:cNvSpPr>
            <a:spLocks noGrp="1"/>
          </p:cNvSpPr>
          <p:nvPr>
            <p:ph idx="1"/>
          </p:nvPr>
        </p:nvSpPr>
        <p:spPr>
          <a:xfrm>
            <a:off x="532800" y="1116767"/>
            <a:ext cx="8078400" cy="3383233"/>
          </a:xfrm>
        </p:spPr>
        <p:txBody>
          <a:bodyPr/>
          <a:lstStyle/>
          <a:p>
            <a:r>
              <a:rPr lang="sv-SE" sz="2000" dirty="0">
                <a:effectLst/>
                <a:latin typeface="Calibri" panose="020F0502020204030204" pitchFamily="34" charset="0"/>
                <a:ea typeface="Calibri" panose="020F0502020204030204" pitchFamily="34" charset="0"/>
                <a:cs typeface="Times New Roman" panose="02020603050405020304" pitchFamily="18" charset="0"/>
              </a:rPr>
              <a:t>Under 2021 har Västra Götalandsregionen erhållit 2 465 mnkr i riktade statsbidrag inom hälso- och sjukvård</a:t>
            </a:r>
          </a:p>
          <a:p>
            <a:r>
              <a:rPr lang="sv-SE" sz="2000" dirty="0">
                <a:effectLst/>
                <a:latin typeface="Calibri" panose="020F0502020204030204" pitchFamily="34" charset="0"/>
                <a:ea typeface="Calibri" panose="020F0502020204030204" pitchFamily="34" charset="0"/>
                <a:cs typeface="Times New Roman" panose="02020603050405020304" pitchFamily="18" charset="0"/>
              </a:rPr>
              <a:t>Regionstyrelsen fördelade i juni 2020, för första gången, samlat till styrelser och nämnder i samband med beslutet om regiongemensamma riktlinjer för detaljbudgetarbetet. Med anledning av pandemin fanns stora osäkerheter. I huvudsak fördelades pengarna efter vad som gällde 2020.</a:t>
            </a:r>
          </a:p>
          <a:p>
            <a:endParaRPr lang="sv-SE" dirty="0"/>
          </a:p>
        </p:txBody>
      </p:sp>
      <p:sp>
        <p:nvSpPr>
          <p:cNvPr id="4" name="Platshållare för datum 3">
            <a:extLst>
              <a:ext uri="{FF2B5EF4-FFF2-40B4-BE49-F238E27FC236}">
                <a16:creationId xmlns:a16="http://schemas.microsoft.com/office/drawing/2014/main" id="{7F3A1907-0152-4A20-983D-139D2E9CDF2E}"/>
              </a:ext>
            </a:extLst>
          </p:cNvPr>
          <p:cNvSpPr>
            <a:spLocks noGrp="1"/>
          </p:cNvSpPr>
          <p:nvPr>
            <p:ph type="dt" sz="half" idx="2"/>
          </p:nvPr>
        </p:nvSpPr>
        <p:spPr/>
        <p:txBody>
          <a:bodyPr/>
          <a:lstStyle/>
          <a:p>
            <a:fld id="{5A9B374E-36B3-4605-B5D8-C9F5541BE36D}" type="datetime1">
              <a:rPr lang="sv-SE" smtClean="0"/>
              <a:t>2022-05-11</a:t>
            </a:fld>
            <a:endParaRPr lang="sv-SE" dirty="0"/>
          </a:p>
        </p:txBody>
      </p:sp>
    </p:spTree>
    <p:extLst>
      <p:ext uri="{BB962C8B-B14F-4D97-AF65-F5344CB8AC3E}">
        <p14:creationId xmlns:p14="http://schemas.microsoft.com/office/powerpoint/2010/main" val="40102118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64402B3-FE7C-4CEB-B229-DDD5CA14AEF4}"/>
              </a:ext>
            </a:extLst>
          </p:cNvPr>
          <p:cNvSpPr>
            <a:spLocks noGrp="1"/>
          </p:cNvSpPr>
          <p:nvPr>
            <p:ph type="title"/>
          </p:nvPr>
        </p:nvSpPr>
        <p:spPr/>
        <p:txBody>
          <a:bodyPr>
            <a:normAutofit fontScale="90000"/>
          </a:bodyPr>
          <a:lstStyle/>
          <a:p>
            <a:r>
              <a:rPr lang="sv-SE" sz="3700" dirty="0"/>
              <a:t>Förlossningsvård och kvinnors hälsa</a:t>
            </a:r>
            <a:br>
              <a:rPr lang="sv-SE" sz="1800" b="1" dirty="0">
                <a:effectLst/>
                <a:latin typeface="Calibri" panose="020F0502020204030204" pitchFamily="34" charset="0"/>
                <a:ea typeface="Calibri" panose="020F0502020204030204" pitchFamily="34" charset="0"/>
                <a:cs typeface="Times New Roman" panose="02020603050405020304" pitchFamily="18" charset="0"/>
              </a:rPr>
            </a:br>
            <a:r>
              <a:rPr lang="sv-SE" sz="2000" dirty="0"/>
              <a:t>Utdelade medel 231 mnkr</a:t>
            </a:r>
            <a:br>
              <a:rPr lang="sv-SE" sz="1800" dirty="0">
                <a:effectLst/>
                <a:latin typeface="Calibri" panose="020F0502020204030204" pitchFamily="34" charset="0"/>
                <a:ea typeface="Calibri" panose="020F0502020204030204" pitchFamily="34" charset="0"/>
                <a:cs typeface="Times New Roman" panose="02020603050405020304" pitchFamily="18" charset="0"/>
              </a:rPr>
            </a:br>
            <a:br>
              <a:rPr lang="sv-SE" sz="1800" dirty="0">
                <a:effectLst/>
                <a:latin typeface="Calibri" panose="020F0502020204030204" pitchFamily="34" charset="0"/>
                <a:ea typeface="Calibri" panose="020F0502020204030204" pitchFamily="34" charset="0"/>
                <a:cs typeface="Times New Roman" panose="02020603050405020304" pitchFamily="18" charset="0"/>
              </a:rPr>
            </a:br>
            <a:endParaRPr lang="sv-SE" dirty="0"/>
          </a:p>
        </p:txBody>
      </p:sp>
      <p:sp>
        <p:nvSpPr>
          <p:cNvPr id="3" name="Platshållare för innehåll 2">
            <a:extLst>
              <a:ext uri="{FF2B5EF4-FFF2-40B4-BE49-F238E27FC236}">
                <a16:creationId xmlns:a16="http://schemas.microsoft.com/office/drawing/2014/main" id="{5369E216-4A85-4212-B412-0568C97D3D5B}"/>
              </a:ext>
            </a:extLst>
          </p:cNvPr>
          <p:cNvSpPr>
            <a:spLocks noGrp="1"/>
          </p:cNvSpPr>
          <p:nvPr>
            <p:ph idx="1"/>
          </p:nvPr>
        </p:nvSpPr>
        <p:spPr/>
        <p:txBody>
          <a:bodyPr/>
          <a:lstStyle/>
          <a:p>
            <a:r>
              <a:rPr lang="sv-SE" sz="1800" dirty="0">
                <a:latin typeface="Calibri" panose="020F0502020204030204" pitchFamily="34" charset="0"/>
                <a:ea typeface="Calibri" panose="020F0502020204030204" pitchFamily="34" charset="0"/>
                <a:cs typeface="Times New Roman" panose="02020603050405020304" pitchFamily="18" charset="0"/>
              </a:rPr>
              <a:t>F</a:t>
            </a:r>
            <a:r>
              <a:rPr lang="sv-SE" sz="1800" dirty="0">
                <a:effectLst/>
                <a:latin typeface="Calibri" panose="020F0502020204030204" pitchFamily="34" charset="0"/>
                <a:ea typeface="Calibri" panose="020F0502020204030204" pitchFamily="34" charset="0"/>
                <a:cs typeface="Times New Roman" panose="02020603050405020304" pitchFamily="18" charset="0"/>
              </a:rPr>
              <a:t>ördelas till olika verksamheter relaterat till antal förlossningar per år</a:t>
            </a:r>
          </a:p>
          <a:p>
            <a:r>
              <a:rPr lang="sv-SE" sz="1800" dirty="0">
                <a:latin typeface="Calibri" panose="020F0502020204030204" pitchFamily="34" charset="0"/>
                <a:ea typeface="Calibri" panose="020F0502020204030204" pitchFamily="34" charset="0"/>
                <a:cs typeface="Times New Roman" panose="02020603050405020304" pitchFamily="18" charset="0"/>
              </a:rPr>
              <a:t>C</a:t>
            </a:r>
            <a:r>
              <a:rPr lang="sv-SE" sz="1800" dirty="0">
                <a:effectLst/>
                <a:latin typeface="Calibri" panose="020F0502020204030204" pitchFamily="34" charset="0"/>
                <a:ea typeface="Calibri" panose="020F0502020204030204" pitchFamily="34" charset="0"/>
                <a:cs typeface="Times New Roman" panose="02020603050405020304" pitchFamily="18" charset="0"/>
              </a:rPr>
              <a:t>a. 80 procent, har i VGR gått till förlossningsvården. Övriga delar har gått till mödrahälsovård och neonatalvård.</a:t>
            </a:r>
            <a:endParaRPr lang="sv-SE" sz="1800" dirty="0">
              <a:latin typeface="Calibri" panose="020F0502020204030204" pitchFamily="34" charset="0"/>
              <a:ea typeface="Calibri" panose="020F0502020204030204" pitchFamily="34" charset="0"/>
              <a:cs typeface="Times New Roman" panose="02020603050405020304" pitchFamily="18" charset="0"/>
            </a:endParaRPr>
          </a:p>
          <a:p>
            <a:pPr lvl="1"/>
            <a:r>
              <a:rPr lang="sv-SE" sz="1800" dirty="0">
                <a:effectLst/>
                <a:latin typeface="Calibri" panose="020F0502020204030204" pitchFamily="34" charset="0"/>
                <a:ea typeface="Calibri" panose="020F0502020204030204" pitchFamily="34" charset="0"/>
                <a:cs typeface="Times New Roman" panose="02020603050405020304" pitchFamily="18" charset="0"/>
              </a:rPr>
              <a:t>använts till insatser för att stärka bemanningen som tillsatta tjänster, extra anställningar och ersättningar eller lön under utbildning. </a:t>
            </a:r>
          </a:p>
          <a:p>
            <a:pPr lvl="1"/>
            <a:r>
              <a:rPr lang="sv-SE" sz="1800" dirty="0">
                <a:effectLst/>
                <a:latin typeface="Calibri" panose="020F0502020204030204" pitchFamily="34" charset="0"/>
                <a:ea typeface="Calibri" panose="020F0502020204030204" pitchFamily="34" charset="0"/>
                <a:cs typeface="Times New Roman" panose="02020603050405020304" pitchFamily="18" charset="0"/>
              </a:rPr>
              <a:t>Statsbidraget har också använts till andra insatser, till exempel karriärutvecklingsmodell för barnmorskor, digitala </a:t>
            </a:r>
            <a:r>
              <a:rPr lang="sv-SE" sz="1800" dirty="0" err="1">
                <a:effectLst/>
                <a:latin typeface="Calibri" panose="020F0502020204030204" pitchFamily="34" charset="0"/>
                <a:ea typeface="Calibri" panose="020F0502020204030204" pitchFamily="34" charset="0"/>
                <a:cs typeface="Times New Roman" panose="02020603050405020304" pitchFamily="18" charset="0"/>
              </a:rPr>
              <a:t>vårdmöten</a:t>
            </a:r>
            <a:r>
              <a:rPr lang="sv-SE" sz="1800" dirty="0">
                <a:effectLst/>
                <a:latin typeface="Calibri" panose="020F0502020204030204" pitchFamily="34" charset="0"/>
                <a:ea typeface="Calibri" panose="020F0502020204030204" pitchFamily="34" charset="0"/>
                <a:cs typeface="Times New Roman" panose="02020603050405020304" pitchFamily="18" charset="0"/>
              </a:rPr>
              <a:t> och utvecklad vårdkedja för kvinnor med problem med bäckenbotten efter förlossning</a:t>
            </a:r>
            <a:endParaRPr lang="sv-SE" dirty="0"/>
          </a:p>
        </p:txBody>
      </p:sp>
      <p:sp>
        <p:nvSpPr>
          <p:cNvPr id="4" name="Platshållare för datum 3">
            <a:extLst>
              <a:ext uri="{FF2B5EF4-FFF2-40B4-BE49-F238E27FC236}">
                <a16:creationId xmlns:a16="http://schemas.microsoft.com/office/drawing/2014/main" id="{A75B9848-8D40-4599-A1F8-CB470E1A3EC1}"/>
              </a:ext>
            </a:extLst>
          </p:cNvPr>
          <p:cNvSpPr>
            <a:spLocks noGrp="1"/>
          </p:cNvSpPr>
          <p:nvPr>
            <p:ph type="dt" sz="half" idx="2"/>
          </p:nvPr>
        </p:nvSpPr>
        <p:spPr/>
        <p:txBody>
          <a:bodyPr/>
          <a:lstStyle/>
          <a:p>
            <a:fld id="{5A9B374E-36B3-4605-B5D8-C9F5541BE36D}" type="datetime1">
              <a:rPr lang="sv-SE" smtClean="0"/>
              <a:t>2022-05-11</a:t>
            </a:fld>
            <a:endParaRPr lang="sv-SE" dirty="0"/>
          </a:p>
        </p:txBody>
      </p:sp>
    </p:spTree>
    <p:extLst>
      <p:ext uri="{BB962C8B-B14F-4D97-AF65-F5344CB8AC3E}">
        <p14:creationId xmlns:p14="http://schemas.microsoft.com/office/powerpoint/2010/main" val="3999821895"/>
      </p:ext>
    </p:extLst>
  </p:cSld>
  <p:clrMapOvr>
    <a:masterClrMapping/>
  </p:clrMapOvr>
</p:sld>
</file>

<file path=ppt/theme/theme1.xml><?xml version="1.0" encoding="utf-8"?>
<a:theme xmlns:a="http://schemas.openxmlformats.org/drawingml/2006/main" name="VGR_vitt_blue">
  <a:themeElements>
    <a:clrScheme name="VG">
      <a:dk1>
        <a:srgbClr val="000000"/>
      </a:dk1>
      <a:lt1>
        <a:srgbClr val="FFFFFF"/>
      </a:lt1>
      <a:dk2>
        <a:srgbClr val="000000"/>
      </a:dk2>
      <a:lt2>
        <a:srgbClr val="808080"/>
      </a:lt2>
      <a:accent1>
        <a:srgbClr val="006298"/>
      </a:accent1>
      <a:accent2>
        <a:srgbClr val="367B1E"/>
      </a:accent2>
      <a:accent3>
        <a:srgbClr val="F2A900"/>
      </a:accent3>
      <a:accent4>
        <a:srgbClr val="9EA2A2"/>
      </a:accent4>
      <a:accent5>
        <a:srgbClr val="9D2235"/>
      </a:accent5>
      <a:accent6>
        <a:srgbClr val="71B2C9"/>
      </a:accent6>
      <a:hlink>
        <a:srgbClr val="006298"/>
      </a:hlink>
      <a:folHlink>
        <a:srgbClr val="9EA2A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none" rtlCol="0">
        <a:spAutoFit/>
      </a:bodyPr>
      <a:lstStyle>
        <a:defPPr>
          <a:defRPr dirty="0" smtClean="0"/>
        </a:defPPr>
      </a:lstStyle>
    </a:txDef>
  </a:objectDefaults>
  <a:extraClrSchemeLst/>
  <a:custClrLst>
    <a:custClr name="VG Komplement 1">
      <a:srgbClr val="008755"/>
    </a:custClr>
    <a:custClr name="VG Komplement 2">
      <a:srgbClr val="71B2C9"/>
    </a:custClr>
    <a:custClr name="VG Komplement 3">
      <a:srgbClr val="A8AD00"/>
    </a:custClr>
    <a:custClr name="VG Komplement 4">
      <a:srgbClr val="C8102E"/>
    </a:custClr>
    <a:custClr name="VG Komplement 5">
      <a:srgbClr val="FF6600"/>
    </a:custClr>
    <a:custClr name="VG Komplement 6">
      <a:srgbClr val="91966E"/>
    </a:custClr>
    <a:custClr name="VG Komplement 7">
      <a:srgbClr val="582C83"/>
    </a:custClr>
    <a:custClr name="VG Komplement 8">
      <a:srgbClr val="AF1685"/>
    </a:custClr>
    <a:custClr name="VG Diagram 1">
      <a:srgbClr val="71B2C9"/>
    </a:custClr>
    <a:custClr name="VG Diagram 2">
      <a:srgbClr val="F2A900"/>
    </a:custClr>
    <a:custClr name="VG Diagram 3">
      <a:srgbClr val="C8102E"/>
    </a:custClr>
    <a:custClr name="VG Diagram 4">
      <a:srgbClr val="006298"/>
    </a:custClr>
    <a:custClr name="VG Diagram 5">
      <a:srgbClr val="A8AD00"/>
    </a:custClr>
  </a:custClrLst>
  <a:extLst>
    <a:ext uri="{05A4C25C-085E-4340-85A3-A5531E510DB2}">
      <thm15:themeFamily xmlns:thm15="http://schemas.microsoft.com/office/thememl/2012/main" name="NY VGR_vitt_blue" id="{94C8D189-9F4F-4129-A129-E5D56A12F4C9}" vid="{DBFF57A2-E5C3-44F7-AE72-6AEE53DC3105}"/>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6962</TotalTime>
  <Words>1262</Words>
  <Application>Microsoft Office PowerPoint</Application>
  <PresentationFormat>Bildspel på skärmen (16:9)</PresentationFormat>
  <Paragraphs>144</Paragraphs>
  <Slides>19</Slides>
  <Notes>7</Notes>
  <HiddenSlides>1</HiddenSlides>
  <MMClips>0</MMClips>
  <ScaleCrop>false</ScaleCrop>
  <HeadingPairs>
    <vt:vector size="8" baseType="variant">
      <vt:variant>
        <vt:lpstr>Använt teckensnitt</vt:lpstr>
      </vt:variant>
      <vt:variant>
        <vt:i4>4</vt:i4>
      </vt:variant>
      <vt:variant>
        <vt:lpstr>Tema</vt:lpstr>
      </vt:variant>
      <vt:variant>
        <vt:i4>1</vt:i4>
      </vt:variant>
      <vt:variant>
        <vt:lpstr>Serverprogram för OLE-inbäddning</vt:lpstr>
      </vt:variant>
      <vt:variant>
        <vt:i4>1</vt:i4>
      </vt:variant>
      <vt:variant>
        <vt:lpstr>Bildrubriker</vt:lpstr>
      </vt:variant>
      <vt:variant>
        <vt:i4>19</vt:i4>
      </vt:variant>
    </vt:vector>
  </HeadingPairs>
  <TitlesOfParts>
    <vt:vector size="25" baseType="lpstr">
      <vt:lpstr>Arial</vt:lpstr>
      <vt:lpstr>Calibri</vt:lpstr>
      <vt:lpstr>Calibri Light</vt:lpstr>
      <vt:lpstr>Times New Roman</vt:lpstr>
      <vt:lpstr>VGR_vitt_blue</vt:lpstr>
      <vt:lpstr>Worksheet</vt:lpstr>
      <vt:lpstr>Statsbidrag 2022 för dialog i ÄU  -redovisning av statsbidrag 2021</vt:lpstr>
      <vt:lpstr>Dialog med ÄU inför fördelning av  tillkommande Riktade statsbidrag</vt:lpstr>
      <vt:lpstr>Statsbidrag översikt VGR</vt:lpstr>
      <vt:lpstr>Tillkommande riktade statsbidrag, förslag nämnd/styrelse</vt:lpstr>
      <vt:lpstr>Utfall -21, prognos -22, -23 och -24.</vt:lpstr>
      <vt:lpstr>Beslutad fördelning -21 och utfall</vt:lpstr>
      <vt:lpstr>hälso- och sjukvårdens riktade sta          Uppföljning av hälso- och sjukvårdens riktade statsbidrag 2021 tsbidra21 j av hälso- och sjukvårdens riktade statsbidrag 2021 </vt:lpstr>
      <vt:lpstr>PowerPoint-presentation</vt:lpstr>
      <vt:lpstr>Förlossningsvård och kvinnors hälsa Utdelade medel 231 mnkr  </vt:lpstr>
      <vt:lpstr>Psykisk hälsa Utdelade medel 166 mnkr</vt:lpstr>
      <vt:lpstr>Psykisk hälsa, forts Utdelade medel 166 mnkr</vt:lpstr>
      <vt:lpstr>Personcentrerade och sammanhållna vårdförlopp, PSV Utdelade medel 46 mnkr</vt:lpstr>
      <vt:lpstr>God och nära vård Utdelade medel 939 mnkr</vt:lpstr>
      <vt:lpstr>God och nära vård, forts</vt:lpstr>
      <vt:lpstr>God och nära vård, forts</vt:lpstr>
      <vt:lpstr>God och nära vård, forts</vt:lpstr>
      <vt:lpstr>Ökad tillgänglighet Utdelade medel 371 mnkr</vt:lpstr>
      <vt:lpstr>Cancer Utdelade medel 62 mnkr</vt:lpstr>
      <vt:lpstr>Övriga riktade statsbidrag 2021 inom hälso- och sjukvård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Månadsbilder Augusti 2020</dc:title>
  <dc:creator>Emil Gisslow</dc:creator>
  <cp:lastModifiedBy>Camilla Tengström</cp:lastModifiedBy>
  <cp:revision>224</cp:revision>
  <dcterms:created xsi:type="dcterms:W3CDTF">2020-09-14T18:18:37Z</dcterms:created>
  <dcterms:modified xsi:type="dcterms:W3CDTF">2022-05-11T07:54:32Z</dcterms:modified>
</cp:coreProperties>
</file>