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1" r:id="rId2"/>
    <p:sldId id="293" r:id="rId3"/>
    <p:sldId id="286" r:id="rId4"/>
    <p:sldId id="281" r:id="rId5"/>
    <p:sldId id="294" r:id="rId6"/>
    <p:sldId id="292" r:id="rId7"/>
    <p:sldId id="295" r:id="rId8"/>
    <p:sldId id="298" r:id="rId9"/>
    <p:sldId id="296" r:id="rId10"/>
    <p:sldId id="297" r:id="rId11"/>
    <p:sldId id="299" r:id="rId12"/>
    <p:sldId id="270" r:id="rId13"/>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78769" autoAdjust="0"/>
  </p:normalViewPr>
  <p:slideViewPr>
    <p:cSldViewPr snapToGrid="0">
      <p:cViewPr varScale="1">
        <p:scale>
          <a:sx n="115" d="100"/>
          <a:sy n="115" d="100"/>
        </p:scale>
        <p:origin x="87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998725A-15BC-411B-949A-6CEDB5871517}"/>
              </a:ext>
            </a:extLst>
          </p:cNvPr>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p>
            <a:pPr marL="0" marR="0" lvl="0" indent="0" algn="l"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200" b="0" i="0" u="none" strike="noStrike" kern="1200" cap="none" spc="0" baseline="0">
              <a:solidFill>
                <a:srgbClr val="000000"/>
              </a:solidFill>
              <a:uFillTx/>
              <a:latin typeface="Calibri"/>
            </a:endParaRPr>
          </a:p>
        </p:txBody>
      </p:sp>
      <p:sp>
        <p:nvSpPr>
          <p:cNvPr id="3" name="Platshållare för datum 2">
            <a:extLst>
              <a:ext uri="{FF2B5EF4-FFF2-40B4-BE49-F238E27FC236}">
                <a16:creationId xmlns:a16="http://schemas.microsoft.com/office/drawing/2014/main" id="{4D0B61F8-F950-4ADA-BA0B-C17A2397DB17}"/>
              </a:ext>
            </a:extLst>
          </p:cNvPr>
          <p:cNvSpPr txBox="1">
            <a:spLocks noGrp="1"/>
          </p:cNvSpPr>
          <p:nvPr>
            <p:ph type="dt" sz="quarter"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A14C30B-DD40-49E2-B150-9DF43D68D853}" type="datetime1">
              <a:rPr lang="sv-SE" sz="1200" b="0" i="0" u="none" strike="noStrike" kern="1200" cap="none" spc="0" baseline="0">
                <a:solidFill>
                  <a:srgbClr val="000000"/>
                </a:solidFill>
                <a:uFillTx/>
                <a:latin typeface="Calibri"/>
              </a:rPr>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t>2022-05-06</a:t>
            </a:fld>
            <a:endParaRPr lang="sv-SE" sz="1200" b="0" i="0" u="none" strike="noStrike" kern="1200" cap="none" spc="0" baseline="0">
              <a:solidFill>
                <a:srgbClr val="000000"/>
              </a:solidFill>
              <a:uFillTx/>
              <a:latin typeface="Calibri"/>
            </a:endParaRPr>
          </a:p>
        </p:txBody>
      </p:sp>
      <p:sp>
        <p:nvSpPr>
          <p:cNvPr id="4" name="Platshållare för sidfot 3">
            <a:extLst>
              <a:ext uri="{FF2B5EF4-FFF2-40B4-BE49-F238E27FC236}">
                <a16:creationId xmlns:a16="http://schemas.microsoft.com/office/drawing/2014/main" id="{DFE4F1D6-EA33-4BA3-89AB-B495146616D7}"/>
              </a:ext>
            </a:extLst>
          </p:cNvPr>
          <p:cNvSpPr txBox="1">
            <a:spLocks noGrp="1"/>
          </p:cNvSpPr>
          <p:nvPr>
            <p:ph type="ftr" sz="quarter" idx="2"/>
          </p:nvPr>
        </p:nvSpPr>
        <p:spPr>
          <a:xfrm>
            <a:off x="0" y="8685208"/>
            <a:ext cx="2971800" cy="457200"/>
          </a:xfrm>
          <a:prstGeom prst="rect">
            <a:avLst/>
          </a:prstGeom>
          <a:noFill/>
          <a:ln>
            <a:noFill/>
          </a:ln>
        </p:spPr>
        <p:txBody>
          <a:bodyPr vert="horz" wrap="square" lIns="91440" tIns="45720" rIns="91440" bIns="45720" anchor="b" anchorCtr="0" compatLnSpc="1">
            <a:noAutofit/>
          </a:bodyPr>
          <a:lstStyle/>
          <a:p>
            <a:pPr marL="0" marR="0" lvl="0" indent="0" algn="l"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200" b="0" i="0" u="none" strike="noStrike" kern="1200" cap="none" spc="0" baseline="0">
              <a:solidFill>
                <a:srgbClr val="000000"/>
              </a:solidFill>
              <a:uFillTx/>
              <a:latin typeface="Calibri"/>
            </a:endParaRPr>
          </a:p>
        </p:txBody>
      </p:sp>
      <p:sp>
        <p:nvSpPr>
          <p:cNvPr id="5" name="Platshållare för bildnummer 4">
            <a:extLst>
              <a:ext uri="{FF2B5EF4-FFF2-40B4-BE49-F238E27FC236}">
                <a16:creationId xmlns:a16="http://schemas.microsoft.com/office/drawing/2014/main" id="{9BFEDB34-F874-41E6-8DFE-BE61E9209F5F}"/>
              </a:ext>
            </a:extLst>
          </p:cNvPr>
          <p:cNvSpPr txBox="1">
            <a:spLocks noGrp="1"/>
          </p:cNvSpPr>
          <p:nvPr>
            <p:ph type="sldNum" sz="quarter" idx="3"/>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10F58A1-AD27-4008-A279-51CB5269C045}" type="slidenum">
              <a:t>‹#›</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530110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B762467C-580B-4E7F-8D4B-CD445FE790D3}"/>
              </a:ext>
            </a:extLst>
          </p:cNvPr>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6858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3" name="Platshållare för datum 2">
            <a:extLst>
              <a:ext uri="{FF2B5EF4-FFF2-40B4-BE49-F238E27FC236}">
                <a16:creationId xmlns:a16="http://schemas.microsoft.com/office/drawing/2014/main" id="{88DF8847-D153-4A43-81F0-168246C81535}"/>
              </a:ext>
            </a:extLst>
          </p:cNvPr>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6858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1DE9F905-0654-424C-956E-AB9960B97669}" type="datetime1">
              <a:rPr lang="sv-SE"/>
              <a:pPr lvl="0"/>
              <a:t>2022-05-06</a:t>
            </a:fld>
            <a:endParaRPr lang="sv-SE"/>
          </a:p>
        </p:txBody>
      </p:sp>
      <p:sp>
        <p:nvSpPr>
          <p:cNvPr id="4" name="Platshållare för bildobjekt 3">
            <a:extLst>
              <a:ext uri="{FF2B5EF4-FFF2-40B4-BE49-F238E27FC236}">
                <a16:creationId xmlns:a16="http://schemas.microsoft.com/office/drawing/2014/main" id="{37447C3E-B445-4233-8165-3566A6CA1A05}"/>
              </a:ext>
            </a:extLst>
          </p:cNvPr>
          <p:cNvSpPr>
            <a:spLocks noGrp="1" noRot="1" noChangeAspect="1"/>
          </p:cNvSpPr>
          <p:nvPr>
            <p:ph type="sldImg" idx="2"/>
          </p:nvPr>
        </p:nvSpPr>
        <p:spPr>
          <a:xfrm>
            <a:off x="381003" y="685800"/>
            <a:ext cx="6096003" cy="3429000"/>
          </a:xfrm>
          <a:prstGeom prst="rect">
            <a:avLst/>
          </a:prstGeom>
          <a:noFill/>
          <a:ln w="12701">
            <a:solidFill>
              <a:srgbClr val="000000"/>
            </a:solidFill>
            <a:prstDash val="solid"/>
          </a:ln>
        </p:spPr>
      </p:sp>
      <p:sp>
        <p:nvSpPr>
          <p:cNvPr id="5" name="Platshållare för anteckningar 4">
            <a:extLst>
              <a:ext uri="{FF2B5EF4-FFF2-40B4-BE49-F238E27FC236}">
                <a16:creationId xmlns:a16="http://schemas.microsoft.com/office/drawing/2014/main" id="{88BD9CF8-96C2-41AE-A9EC-006331F56532}"/>
              </a:ext>
            </a:extLst>
          </p:cNvPr>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a:extLst>
              <a:ext uri="{FF2B5EF4-FFF2-40B4-BE49-F238E27FC236}">
                <a16:creationId xmlns:a16="http://schemas.microsoft.com/office/drawing/2014/main" id="{A0B593AE-1D05-4875-9100-3461FFE73ACA}"/>
              </a:ext>
            </a:extLst>
          </p:cNvPr>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6858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7" name="Platshållare för bildnummer 6">
            <a:extLst>
              <a:ext uri="{FF2B5EF4-FFF2-40B4-BE49-F238E27FC236}">
                <a16:creationId xmlns:a16="http://schemas.microsoft.com/office/drawing/2014/main" id="{1D50FAAF-4B6C-4095-811A-EF5E1D31AA3F}"/>
              </a:ext>
            </a:extLst>
          </p:cNvPr>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6858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DF185EF6-61C8-460F-959C-D1C9E54D4755}" type="slidenum">
              <a:t>‹#›</a:t>
            </a:fld>
            <a:endParaRPr lang="sv-SE"/>
          </a:p>
        </p:txBody>
      </p:sp>
    </p:spTree>
    <p:extLst>
      <p:ext uri="{BB962C8B-B14F-4D97-AF65-F5344CB8AC3E}">
        <p14:creationId xmlns:p14="http://schemas.microsoft.com/office/powerpoint/2010/main" val="1447506609"/>
      </p:ext>
    </p:extLst>
  </p:cSld>
  <p:clrMap bg1="lt1" tx1="dk1" bg2="lt2" tx2="dk2" accent1="accent1" accent2="accent2" accent3="accent3" accent4="accent4" accent5="accent5" accent6="accent6" hlink="hlink" folHlink="folHlink"/>
  <p:notesStyle>
    <a:lvl1pPr marL="0" marR="0" lvl="0" indent="0" algn="l" defTabSz="4572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vl2pPr marL="457200" marR="0" lvl="1" indent="0" algn="l" defTabSz="4572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2pPr>
    <a:lvl3pPr marL="914400" marR="0" lvl="2" indent="0" algn="l" defTabSz="4572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3pPr>
    <a:lvl4pPr marL="1371600" marR="0" lvl="3" indent="0" algn="l" defTabSz="4572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4pPr>
    <a:lvl5pPr marL="1828800" marR="0" lvl="4" indent="0" algn="l" defTabSz="4572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3095781D-7292-4733-BD85-CF1858787ACB}"/>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1534F4CB-9CEA-466A-9E1F-928B6F20CC84}"/>
              </a:ext>
            </a:extLst>
          </p:cNvPr>
          <p:cNvSpPr txBox="1">
            <a:spLocks noGrp="1"/>
          </p:cNvSpPr>
          <p:nvPr>
            <p:ph type="body" sz="quarter" idx="1"/>
          </p:nvPr>
        </p:nvSpPr>
        <p:spPr/>
        <p:txBody>
          <a:bodyPr/>
          <a:lstStyle/>
          <a:p>
            <a:pPr lvl="0"/>
            <a:r>
              <a:rPr lang="sv-SE" sz="8000" dirty="0"/>
              <a:t>Bilaga 1</a:t>
            </a:r>
          </a:p>
        </p:txBody>
      </p:sp>
      <p:sp>
        <p:nvSpPr>
          <p:cNvPr id="4" name="Platshållare för bildnummer 3">
            <a:extLst>
              <a:ext uri="{FF2B5EF4-FFF2-40B4-BE49-F238E27FC236}">
                <a16:creationId xmlns:a16="http://schemas.microsoft.com/office/drawing/2014/main" id="{CD89D6B8-117A-4E87-A1A4-377AA8B9ED16}"/>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5343A9F-8127-4B7C-AE67-AE3021659910}" type="slidenum">
              <a:t>1</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253C705-9B77-4F00-991D-5919341A241D}"/>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382C69E9-51E4-4417-BF85-C945B3B8789E}"/>
              </a:ext>
            </a:extLst>
          </p:cNvPr>
          <p:cNvSpPr txBox="1">
            <a:spLocks noGrp="1"/>
          </p:cNvSpPr>
          <p:nvPr>
            <p:ph type="body" sz="quarter" idx="1"/>
          </p:nvPr>
        </p:nvSpPr>
        <p:spPr/>
        <p:txBody>
          <a:bodyPr/>
          <a:lstStyle/>
          <a:p>
            <a:pPr lvl="0"/>
            <a:r>
              <a:rPr lang="sv-SE" b="0" i="0" dirty="0">
                <a:solidFill>
                  <a:srgbClr val="494746"/>
                </a:solidFill>
                <a:effectLst/>
                <a:latin typeface="Helvetica" panose="020B0604020202020204" pitchFamily="34" charset="0"/>
              </a:rPr>
              <a:t>Västra Götalandsregionens förvaltningar har haft stor fokus på återhämtning bland medarbetarna och man arbetar intensivt med frågan. Återhämtningsplaner som berör bland annat frågor om ledigheter och schema samt återhämtning på arbetstid är framtagna.</a:t>
            </a:r>
          </a:p>
          <a:p>
            <a:pPr lvl="0"/>
            <a:endParaRPr lang="sv-SE" b="0" i="0" dirty="0">
              <a:solidFill>
                <a:srgbClr val="494746"/>
              </a:solidFill>
              <a:effectLst/>
              <a:latin typeface="Helvetica" panose="020B0604020202020204" pitchFamily="34" charset="0"/>
            </a:endParaRPr>
          </a:p>
          <a:p>
            <a:pPr algn="l"/>
            <a:r>
              <a:rPr lang="sv-SE" b="0" i="0" dirty="0">
                <a:solidFill>
                  <a:srgbClr val="494746"/>
                </a:solidFill>
                <a:effectLst/>
                <a:latin typeface="Helvetica" panose="020B0604020202020204" pitchFamily="34" charset="0"/>
              </a:rPr>
              <a:t>Återhämtning på arbetstid</a:t>
            </a:r>
          </a:p>
          <a:p>
            <a:pPr algn="l"/>
            <a:r>
              <a:rPr lang="sv-SE" b="0" i="0" dirty="0">
                <a:solidFill>
                  <a:srgbClr val="494746"/>
                </a:solidFill>
                <a:effectLst/>
                <a:latin typeface="Helvetica" panose="020B0604020202020204" pitchFamily="34" charset="0"/>
              </a:rPr>
              <a:t>HR och Företagshälsovården stöttar verksamheterna med kunskap om återhämtning inklusive hur man på bästa sätt kan skapa återhämtning på arbetstid. Bland annat har filmer och annat material tagits fram som är tillgängligt för samtliga verksamheter.’</a:t>
            </a:r>
          </a:p>
          <a:p>
            <a:pPr algn="l"/>
            <a:endParaRPr lang="sv-SE" b="0" i="0" dirty="0">
              <a:solidFill>
                <a:srgbClr val="494746"/>
              </a:solidFill>
              <a:effectLst/>
              <a:latin typeface="Helvetica" panose="020B0604020202020204" pitchFamily="34" charset="0"/>
            </a:endParaRPr>
          </a:p>
          <a:p>
            <a:pPr algn="l"/>
            <a:r>
              <a:rPr lang="sv-SE" b="0" i="0" dirty="0">
                <a:solidFill>
                  <a:srgbClr val="494746"/>
                </a:solidFill>
                <a:effectLst/>
                <a:latin typeface="Helvetica" panose="020B0604020202020204" pitchFamily="34" charset="0"/>
              </a:rPr>
              <a:t>Se över arbetsuppgifter</a:t>
            </a:r>
          </a:p>
          <a:p>
            <a:pPr algn="l"/>
            <a:r>
              <a:rPr lang="sv-SE" b="0" i="0" dirty="0">
                <a:solidFill>
                  <a:srgbClr val="494746"/>
                </a:solidFill>
                <a:effectLst/>
                <a:latin typeface="Helvetica" panose="020B0604020202020204" pitchFamily="34" charset="0"/>
              </a:rPr>
              <a:t>Det finns ett extra stort behov av stöd i kristider och då kan man behöva se över vilka arbetsuppgifter som tillfälligt kan tas bort för att minska belastningen. Flera, annars viktiga administrativa uppgifter, kan således behöva hanteras av andra, eller får vänta under tiden som vi befinner oss mitt i en kris.</a:t>
            </a:r>
          </a:p>
          <a:p>
            <a:pPr algn="l"/>
            <a:r>
              <a:rPr lang="sv-SE" b="0" i="0" dirty="0">
                <a:solidFill>
                  <a:srgbClr val="494746"/>
                </a:solidFill>
                <a:effectLst/>
                <a:latin typeface="Helvetica" panose="020B0604020202020204" pitchFamily="34" charset="0"/>
              </a:rPr>
              <a:t>Personalutskottet har beslutat att avsätta 37 miljoner kronor för att finansiera en tillfällig utökning av vårdnära servicetjänster. Syftet är att möjliggöra återhämtning för sjukvårdens medarbetare som haft en långvarigt höjd arbetsbelastning till följd av covid-19-pandemin</a:t>
            </a:r>
          </a:p>
          <a:p>
            <a:pPr algn="l"/>
            <a:endParaRPr lang="sv-SE" b="0" i="0" dirty="0">
              <a:solidFill>
                <a:srgbClr val="494746"/>
              </a:solidFill>
              <a:effectLst/>
              <a:latin typeface="Helvetica" panose="020B0604020202020204" pitchFamily="34" charset="0"/>
            </a:endParaRPr>
          </a:p>
          <a:p>
            <a:pPr lvl="0"/>
            <a:endParaRPr lang="sv-SE" b="0" i="0" dirty="0">
              <a:solidFill>
                <a:srgbClr val="494746"/>
              </a:solidFill>
              <a:effectLst/>
              <a:latin typeface="Helvetica" panose="020B0604020202020204" pitchFamily="34" charset="0"/>
            </a:endParaRPr>
          </a:p>
          <a:p>
            <a:pPr lvl="0"/>
            <a:endParaRPr lang="sv-SE" b="0" i="0" dirty="0">
              <a:solidFill>
                <a:srgbClr val="494746"/>
              </a:solidFill>
              <a:effectLst/>
              <a:latin typeface="Helvetica" panose="020B0604020202020204" pitchFamily="34" charset="0"/>
            </a:endParaRPr>
          </a:p>
          <a:p>
            <a:pPr lvl="0"/>
            <a:r>
              <a:rPr lang="sv-SE" dirty="0"/>
              <a:t>Friskvårdsinsatser – Politiken satsat 10 mnkr</a:t>
            </a:r>
          </a:p>
        </p:txBody>
      </p:sp>
      <p:sp>
        <p:nvSpPr>
          <p:cNvPr id="4" name="Platshållare för bildnummer 3">
            <a:extLst>
              <a:ext uri="{FF2B5EF4-FFF2-40B4-BE49-F238E27FC236}">
                <a16:creationId xmlns:a16="http://schemas.microsoft.com/office/drawing/2014/main" id="{B3A7AD4F-875A-454F-94DD-20F3476C3B9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3317BA-A61C-4B36-B8C6-03B58663E44C}" type="slidenum">
              <a:t>10</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062633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253C705-9B77-4F00-991D-5919341A241D}"/>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382C69E9-51E4-4417-BF85-C945B3B8789E}"/>
              </a:ext>
            </a:extLst>
          </p:cNvPr>
          <p:cNvSpPr txBox="1">
            <a:spLocks noGrp="1"/>
          </p:cNvSpPr>
          <p:nvPr>
            <p:ph type="body" sz="quarter" idx="1"/>
          </p:nvPr>
        </p:nvSpPr>
        <p:spPr/>
        <p:txBody>
          <a:bodyPr/>
          <a:lstStyle/>
          <a:p>
            <a:pPr lvl="0"/>
            <a:r>
              <a:rPr lang="sv-SE" dirty="0"/>
              <a:t>Friskvårdsinsatser – Politiken satsat 10 mnkr</a:t>
            </a:r>
          </a:p>
          <a:p>
            <a:pPr lvl="0"/>
            <a:endParaRPr lang="sv-SE" dirty="0"/>
          </a:p>
          <a:p>
            <a:pPr lvl="0"/>
            <a:r>
              <a:rPr lang="sv-SE" b="0" i="0" dirty="0">
                <a:solidFill>
                  <a:srgbClr val="494746"/>
                </a:solidFill>
                <a:effectLst/>
                <a:latin typeface="Helvetica" panose="020B0604020202020204" pitchFamily="34" charset="0"/>
              </a:rPr>
              <a:t>Föräldrapenningtillägget motsvarar 10 procent av lönebortfallet i högst 180 dagar per födsel (oavsett antal barn) till och med att barnet fyllt 2 år. För att få föräldrapenningtillägg ska du ha varit anställd i minst 365 sammanhängande dagar före föräldraledigheten.</a:t>
            </a:r>
          </a:p>
          <a:p>
            <a:pPr lvl="0"/>
            <a:endParaRPr lang="sv-SE" b="0" i="0" dirty="0">
              <a:solidFill>
                <a:srgbClr val="494746"/>
              </a:solidFill>
              <a:effectLst/>
              <a:latin typeface="Helvetica" panose="020B0604020202020204" pitchFamily="34" charset="0"/>
            </a:endParaRPr>
          </a:p>
          <a:p>
            <a:pPr lvl="0"/>
            <a:r>
              <a:rPr lang="sv-SE" dirty="0"/>
              <a:t>Sjukdag 15–90 får du, utöver sjukpenning från Försäkringskassan, sjuklön på 10 % av den lön du går miste om från din arbetsgivare. Om din lön är högre än Försäkringskassans tak för sjuk­penning betalar din arbetsgivare dessutom en extra utfyllnad på din lön.</a:t>
            </a:r>
          </a:p>
          <a:p>
            <a:pPr lvl="0"/>
            <a:endParaRPr lang="sv-SE" dirty="0"/>
          </a:p>
          <a:p>
            <a:pPr algn="l"/>
            <a:r>
              <a:rPr lang="sv-SE" b="0" i="0" dirty="0">
                <a:solidFill>
                  <a:srgbClr val="494746"/>
                </a:solidFill>
                <a:effectLst/>
                <a:latin typeface="Helvetica" panose="020B0604020202020204" pitchFamily="34" charset="0"/>
              </a:rPr>
              <a:t>Tillsammans i VGR innehåller aktiviteter och erbjudanden som syftar till att du som medarbetare ska trivas och må bra tillsammans.</a:t>
            </a:r>
          </a:p>
          <a:p>
            <a:pPr algn="l"/>
            <a:r>
              <a:rPr lang="sv-SE" b="0" i="0" dirty="0">
                <a:solidFill>
                  <a:srgbClr val="494746"/>
                </a:solidFill>
                <a:effectLst/>
                <a:latin typeface="Helvetica" panose="020B0604020202020204" pitchFamily="34" charset="0"/>
              </a:rPr>
              <a:t>Tillsammans i VGR innefattar motionsevenemang och Regionklassikern, inspiration och utbildning för Hälsoinspiratörer, VGR Tour och erbjudanden om kultur- och hälsoaktiviteter.</a:t>
            </a:r>
          </a:p>
          <a:p>
            <a:pPr lvl="0"/>
            <a:endParaRPr lang="sv-SE" dirty="0"/>
          </a:p>
        </p:txBody>
      </p:sp>
      <p:sp>
        <p:nvSpPr>
          <p:cNvPr id="4" name="Platshållare för bildnummer 3">
            <a:extLst>
              <a:ext uri="{FF2B5EF4-FFF2-40B4-BE49-F238E27FC236}">
                <a16:creationId xmlns:a16="http://schemas.microsoft.com/office/drawing/2014/main" id="{B3A7AD4F-875A-454F-94DD-20F3476C3B9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3317BA-A61C-4B36-B8C6-03B58663E44C}" type="slidenum">
              <a:t>11</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10744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381000" y="685800"/>
            <a:ext cx="6096000" cy="34290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lvl="0"/>
            <a:fld id="{DF185EF6-61C8-460F-959C-D1C9E54D4755}" type="slidenum">
              <a:rPr lang="sv-SE" smtClean="0"/>
              <a:t>12</a:t>
            </a:fld>
            <a:endParaRPr lang="sv-SE"/>
          </a:p>
        </p:txBody>
      </p:sp>
    </p:spTree>
    <p:extLst>
      <p:ext uri="{BB962C8B-B14F-4D97-AF65-F5344CB8AC3E}">
        <p14:creationId xmlns:p14="http://schemas.microsoft.com/office/powerpoint/2010/main" val="1909814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9C36BF4-C051-4D60-AB5F-1296A0856504}"/>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231F15B5-18D6-4D0C-99CD-47B5B1857A9A}"/>
              </a:ext>
            </a:extLst>
          </p:cNvPr>
          <p:cNvSpPr txBox="1">
            <a:spLocks noGrp="1"/>
          </p:cNvSpPr>
          <p:nvPr>
            <p:ph type="body" sz="quarter" idx="1"/>
          </p:nvPr>
        </p:nvSpPr>
        <p:spPr/>
        <p:txBody>
          <a:bodyPr/>
          <a:lstStyle/>
          <a:p>
            <a:pPr algn="l" rtl="0" fontAlgn="base"/>
            <a:r>
              <a:rPr lang="sv-SE" sz="1800" b="1" i="0" u="none" strike="noStrike" dirty="0">
                <a:solidFill>
                  <a:srgbClr val="000000"/>
                </a:solidFill>
                <a:effectLst/>
                <a:latin typeface="Calibri" panose="020F0502020204030204" pitchFamily="34" charset="0"/>
              </a:rPr>
              <a:t>Personalomsättning</a:t>
            </a:r>
            <a:r>
              <a:rPr lang="en-US" sz="1800" b="0" i="0" dirty="0">
                <a:solidFill>
                  <a:srgbClr val="444444"/>
                </a:solidFill>
                <a:effectLst/>
                <a:latin typeface="Calibri" panose="020F0502020204030204" pitchFamily="34" charset="0"/>
              </a:rPr>
              <a:t>​</a:t>
            </a:r>
            <a:endParaRPr lang="en-US" sz="2800"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Calibri" panose="020F0502020204030204" pitchFamily="34" charset="0"/>
              </a:rPr>
              <a:t>Personalomsättningen kan betraktas som relativt stabil och ligger runt 8-9 procent under perioden 2017-2021. </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Calibri" panose="020F0502020204030204" pitchFamily="34" charset="0"/>
              </a:rPr>
              <a:t>2021 uppgick den externa personalomsättningen till 9,5 procent varav pensionsavgångar uppgick till 2,4 procent.</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Calibri" panose="020F0502020204030204" pitchFamily="34" charset="0"/>
              </a:rPr>
              <a:t>Lägger vi till den personalomsättning som sker mellan förvaltningarna uppgick personalomsättningen 2021 till 11,4 procent.</a:t>
            </a:r>
          </a:p>
          <a:p>
            <a:pPr algn="l" rtl="0" fontAlgn="base">
              <a:buFont typeface="Arial" panose="020B0604020202020204" pitchFamily="34" charset="0"/>
              <a:buChar char="•"/>
            </a:pPr>
            <a:endParaRPr lang="sv-SE" sz="1800" b="0" i="0" u="none" strike="noStrike" dirty="0">
              <a:solidFill>
                <a:srgbClr val="000000"/>
              </a:solidFill>
              <a:effectLst/>
              <a:latin typeface="Calibri" panose="020F0502020204030204" pitchFamily="34" charset="0"/>
            </a:endParaRPr>
          </a:p>
          <a:p>
            <a:pPr marL="0" marR="0" lvl="0" indent="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sv-SE" sz="1800" dirty="0"/>
              <a:t>Den externa personalomsättningen, exklusive ålderspension, har ökat med 1,0 procentenheter till 7,0 procent. Andel avgångar med ålderspension har ökat med 0,2 procentenheter till 2,4 procent.</a:t>
            </a:r>
          </a:p>
          <a:p>
            <a:pPr marL="0" marR="0" lvl="0" indent="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lang="sv-SE" sz="1800" dirty="0"/>
          </a:p>
          <a:p>
            <a:pPr marL="0" marR="0" lvl="0" indent="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sv-SE" sz="1800" dirty="0"/>
              <a:t>När jag tittade på siffror för några år sedan så låg vi inte alls i topp på personalomsättning bland regionerna.</a:t>
            </a:r>
          </a:p>
          <a:p>
            <a:pPr marL="0" marR="0" lvl="0" indent="0" algn="l" defTabSz="457200" rtl="0" eaLnBrk="1" fontAlgn="base" latinLnBrk="0" hangingPunct="1">
              <a:lnSpc>
                <a:spcPct val="100000"/>
              </a:lnSpc>
              <a:spcBef>
                <a:spcPts val="0"/>
              </a:spcBef>
              <a:spcAft>
                <a:spcPts val="0"/>
              </a:spcAft>
              <a:buClrTx/>
              <a:buSzTx/>
              <a:buFont typeface="Arial" panose="020B0604020202020204" pitchFamily="34" charset="0"/>
              <a:buNone/>
              <a:tabLst/>
              <a:defRPr/>
            </a:pPr>
            <a:endParaRPr lang="sv-SE" sz="1800" dirty="0"/>
          </a:p>
          <a:p>
            <a:pPr marL="0" marR="0" lvl="0" indent="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lang="sv-SE" sz="1800" dirty="0"/>
          </a:p>
          <a:p>
            <a:pPr algn="l" rtl="0" fontAlgn="base">
              <a:buFont typeface="Arial" panose="020B0604020202020204" pitchFamily="34" charset="0"/>
              <a:buChar char="•"/>
            </a:pPr>
            <a:endParaRPr lang="sv-SE" sz="1800" b="0" i="0" dirty="0">
              <a:solidFill>
                <a:srgbClr val="444444"/>
              </a:solidFill>
              <a:effectLst/>
              <a:latin typeface="Arial" panose="020B0604020202020204" pitchFamily="34" charset="0"/>
            </a:endParaRPr>
          </a:p>
        </p:txBody>
      </p:sp>
      <p:sp>
        <p:nvSpPr>
          <p:cNvPr id="4" name="Platshållare för bildnummer 3">
            <a:extLst>
              <a:ext uri="{FF2B5EF4-FFF2-40B4-BE49-F238E27FC236}">
                <a16:creationId xmlns:a16="http://schemas.microsoft.com/office/drawing/2014/main" id="{6E957E92-ED7B-4208-8CBC-EEF9C004C96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A44759D-9B3F-49B1-A1EE-8425206DFE99}" type="slidenum">
              <a:t>2</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037373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9C36BF4-C051-4D60-AB5F-1296A0856504}"/>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231F15B5-18D6-4D0C-99CD-47B5B1857A9A}"/>
              </a:ext>
            </a:extLst>
          </p:cNvPr>
          <p:cNvSpPr txBox="1">
            <a:spLocks noGrp="1"/>
          </p:cNvSpPr>
          <p:nvPr>
            <p:ph type="body" sz="quarter" idx="1"/>
          </p:nvPr>
        </p:nvSpPr>
        <p:spPr/>
        <p:txBody>
          <a:bodyPr/>
          <a:lstStyle/>
          <a:p>
            <a:pPr lvl="0"/>
            <a:r>
              <a:rPr lang="sv-SE" sz="1800" b="0" i="0" u="none" strike="noStrike" dirty="0">
                <a:solidFill>
                  <a:srgbClr val="000000"/>
                </a:solidFill>
                <a:effectLst/>
                <a:latin typeface="Calibri" panose="020F0502020204030204" pitchFamily="34" charset="0"/>
              </a:rPr>
              <a:t>VGR hade 56 519 anställda per dec-21 </a:t>
            </a:r>
            <a:r>
              <a:rPr lang="sv-SE" b="0" dirty="0">
                <a:latin typeface="Arial" pitchFamily="34"/>
              </a:rPr>
              <a:t>Förvaltningar och bolag.</a:t>
            </a:r>
          </a:p>
          <a:p>
            <a:pPr lvl="0"/>
            <a:endParaRPr lang="sv-SE" dirty="0"/>
          </a:p>
          <a:p>
            <a:pPr lvl="0"/>
            <a:r>
              <a:rPr lang="sv-SE" dirty="0">
                <a:latin typeface="Arial" pitchFamily="34"/>
              </a:rPr>
              <a:t>Nettoårsarbetarna (Förvaltningar </a:t>
            </a:r>
            <a:r>
              <a:rPr lang="sv-SE" dirty="0" err="1">
                <a:latin typeface="Arial" pitchFamily="34"/>
              </a:rPr>
              <a:t>exkl</a:t>
            </a:r>
            <a:r>
              <a:rPr lang="sv-SE" dirty="0">
                <a:latin typeface="Arial" pitchFamily="34"/>
              </a:rPr>
              <a:t> bolag) </a:t>
            </a:r>
            <a:r>
              <a:rPr lang="sv-SE" dirty="0"/>
              <a:t>har sedan föregående år minskat med ca 50 personer.</a:t>
            </a:r>
          </a:p>
          <a:p>
            <a:pPr lvl="0"/>
            <a:r>
              <a:rPr lang="sv-SE" dirty="0"/>
              <a:t>Tillsvidareanställda har minskat medan visstid och </a:t>
            </a:r>
            <a:r>
              <a:rPr lang="sv-SE" dirty="0" err="1"/>
              <a:t>tim</a:t>
            </a:r>
            <a:r>
              <a:rPr lang="sv-SE" dirty="0"/>
              <a:t> har ökat.</a:t>
            </a:r>
          </a:p>
          <a:p>
            <a:pPr lvl="0"/>
            <a:r>
              <a:rPr lang="sv-SE" dirty="0"/>
              <a:t>Minskningen har skett inom hälso- och sjukvård däremot har </a:t>
            </a:r>
            <a:r>
              <a:rPr lang="sv-SE" dirty="0" err="1"/>
              <a:t>Närhälsan</a:t>
            </a:r>
            <a:r>
              <a:rPr lang="sv-SE" dirty="0"/>
              <a:t> och Regionhälsan ökat </a:t>
            </a:r>
            <a:r>
              <a:rPr lang="sv-SE" dirty="0" err="1"/>
              <a:t>pga</a:t>
            </a:r>
            <a:r>
              <a:rPr lang="sv-SE" dirty="0"/>
              <a:t> vaccination, PCR-testning och smittspårning.</a:t>
            </a:r>
          </a:p>
          <a:p>
            <a:pPr lvl="0"/>
            <a:endParaRPr lang="sv-SE" dirty="0">
              <a:latin typeface="Arial" pitchFamily="34"/>
            </a:endParaRPr>
          </a:p>
          <a:p>
            <a:pPr lvl="0"/>
            <a:r>
              <a:rPr lang="sv-SE" dirty="0">
                <a:latin typeface="Arial" pitchFamily="34"/>
              </a:rPr>
              <a:t>Definition Nettoårsarbetare:</a:t>
            </a:r>
          </a:p>
          <a:p>
            <a:pPr lvl="0"/>
            <a:r>
              <a:rPr lang="sv-SE" dirty="0">
                <a:latin typeface="Arial" pitchFamily="34"/>
              </a:rPr>
              <a:t>För månadsavlönade redovisas summan av de anställdas sysselsättningsgrader justerad för eventuell ledighetsomfattning som omfattar hela månaden </a:t>
            </a:r>
            <a:r>
              <a:rPr lang="sv-SE" dirty="0" err="1">
                <a:latin typeface="Arial" pitchFamily="34"/>
              </a:rPr>
              <a:t>exkl</a:t>
            </a:r>
            <a:r>
              <a:rPr lang="sv-SE" dirty="0">
                <a:latin typeface="Arial" pitchFamily="34"/>
              </a:rPr>
              <a:t> semester. För timavlönade redovisas antalet arbetade timmar månaden innan redovisningstillfället dividerat med 165.</a:t>
            </a:r>
          </a:p>
          <a:p>
            <a:pPr lvl="0"/>
            <a:endParaRPr lang="sv-SE" dirty="0"/>
          </a:p>
        </p:txBody>
      </p:sp>
      <p:sp>
        <p:nvSpPr>
          <p:cNvPr id="4" name="Platshållare för bildnummer 3">
            <a:extLst>
              <a:ext uri="{FF2B5EF4-FFF2-40B4-BE49-F238E27FC236}">
                <a16:creationId xmlns:a16="http://schemas.microsoft.com/office/drawing/2014/main" id="{6E957E92-ED7B-4208-8CBC-EEF9C004C96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A44759D-9B3F-49B1-A1EE-8425206DFE99}" type="slidenum">
              <a:t>3</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38388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9C36BF4-C051-4D60-AB5F-1296A0856504}"/>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231F15B5-18D6-4D0C-99CD-47B5B1857A9A}"/>
              </a:ext>
            </a:extLst>
          </p:cNvPr>
          <p:cNvSpPr txBox="1">
            <a:spLocks noGrp="1"/>
          </p:cNvSpPr>
          <p:nvPr>
            <p:ph type="body" sz="quarter" idx="1"/>
          </p:nvPr>
        </p:nvSpPr>
        <p:spPr/>
        <p:txBody>
          <a:bodyPr/>
          <a:lstStyle/>
          <a:p>
            <a:pPr algn="l" rtl="0" fontAlgn="base"/>
            <a:r>
              <a:rPr lang="sv-SE" sz="1800" b="1" i="0" u="none" strike="noStrike" dirty="0">
                <a:solidFill>
                  <a:srgbClr val="000000"/>
                </a:solidFill>
                <a:effectLst/>
                <a:latin typeface="Calibri" panose="020F0502020204030204" pitchFamily="34" charset="0"/>
              </a:rPr>
              <a:t>Personalomsättning</a:t>
            </a:r>
            <a:r>
              <a:rPr lang="sv-SE" sz="1800" b="0" i="0" dirty="0">
                <a:solidFill>
                  <a:srgbClr val="444444"/>
                </a:solidFill>
                <a:effectLst/>
                <a:latin typeface="Calibri" panose="020F0502020204030204" pitchFamily="34" charset="0"/>
              </a:rPr>
              <a:t>​</a:t>
            </a:r>
            <a:endParaRPr lang="sv-SE" sz="40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Calibri" panose="020F0502020204030204" pitchFamily="34" charset="0"/>
              </a:rPr>
              <a:t>Personalomsättningen kan betraktas som relativt stabil och ligger runt 8-9 procent under perioden 2017-2021. </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Calibri" panose="020F0502020204030204" pitchFamily="34" charset="0"/>
              </a:rPr>
              <a:t>2021 uppgick den externa personalomsättningen till 9,5 procent varav pensionsavgångar uppgick till 2,4 procent.</a:t>
            </a:r>
            <a:r>
              <a:rPr lang="en-US" sz="1800" b="0" i="0" dirty="0">
                <a:solidFill>
                  <a:srgbClr val="444444"/>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Calibri" panose="020F0502020204030204" pitchFamily="34" charset="0"/>
              </a:rPr>
              <a:t>Lägger vi till den personalomsättning som sker mellan förvaltningarna uppgick personalomsättningen 2021 till 11,4 procent.</a:t>
            </a:r>
            <a:r>
              <a:rPr lang="sv-SE" sz="1800" b="0" i="0" dirty="0">
                <a:solidFill>
                  <a:srgbClr val="444444"/>
                </a:solidFill>
                <a:effectLst/>
                <a:latin typeface="Calibri" panose="020F0502020204030204" pitchFamily="34" charset="0"/>
              </a:rPr>
              <a:t>​</a:t>
            </a:r>
            <a:endParaRPr lang="sv-SE" sz="1800" b="0" i="0" dirty="0">
              <a:solidFill>
                <a:srgbClr val="444444"/>
              </a:solidFill>
              <a:effectLst/>
              <a:latin typeface="Arial" panose="020B0604020202020204" pitchFamily="34" charset="0"/>
            </a:endParaRPr>
          </a:p>
          <a:p>
            <a:pPr lvl="0"/>
            <a:endParaRPr lang="sv-SE" dirty="0"/>
          </a:p>
          <a:p>
            <a:pPr lvl="0"/>
            <a:r>
              <a:rPr lang="sv-SE" b="0" i="0" dirty="0">
                <a:effectLst/>
                <a:latin typeface="Arial" panose="020B0604020202020204" pitchFamily="34" charset="0"/>
              </a:rPr>
              <a:t>Den övergripande trenden sedan 2013, sett till antal årsarbetare i den specificerade urvalsgruppen sjuksköterskor, är en succesiv minskning över tid. Utvecklingen har skiljt sig något åt mellan de olika sjukhusen, men i ett tidsperspektiv på knappt fem år (sedan 2017) kan minskningen skönjas inom samtliga sjukhusförvaltningar. Minskningen var framförallt påtaglig fram till och med 2019, för att tillfälligt öka antal sjuksköterskor under pandemin. Efter sommaren 2021 minskar återigen antalet årsarbetande sjuksköterskor i den specificerade urvalsgruppen inom samtliga sjukhusförvaltningar i Västra Götalandsregionen(VGR).1</a:t>
            </a:r>
            <a:endParaRPr lang="sv-SE" dirty="0"/>
          </a:p>
        </p:txBody>
      </p:sp>
      <p:sp>
        <p:nvSpPr>
          <p:cNvPr id="4" name="Platshållare för bildnummer 3">
            <a:extLst>
              <a:ext uri="{FF2B5EF4-FFF2-40B4-BE49-F238E27FC236}">
                <a16:creationId xmlns:a16="http://schemas.microsoft.com/office/drawing/2014/main" id="{6E957E92-ED7B-4208-8CBC-EEF9C004C96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A44759D-9B3F-49B1-A1EE-8425206DFE99}" type="slidenum">
              <a:t>4</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66476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253C705-9B77-4F00-991D-5919341A241D}"/>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382C69E9-51E4-4417-BF85-C945B3B8789E}"/>
              </a:ext>
            </a:extLst>
          </p:cNvPr>
          <p:cNvSpPr txBox="1">
            <a:spLocks noGrp="1"/>
          </p:cNvSpPr>
          <p:nvPr>
            <p:ph type="body" sz="quarter" idx="1"/>
          </p:nvPr>
        </p:nvSpPr>
        <p:spPr/>
        <p:txBody>
          <a:bodyPr/>
          <a:lstStyle/>
          <a:p>
            <a:pPr lvl="0"/>
            <a:r>
              <a:rPr lang="sv-SE" dirty="0"/>
              <a:t>Via enkäter – får underifrån perspektivet. Sedan januari 2020 har VGR sänt ut enkäter.</a:t>
            </a:r>
          </a:p>
          <a:p>
            <a:pPr lvl="0"/>
            <a:endParaRPr lang="sv-SE" dirty="0"/>
          </a:p>
          <a:p>
            <a:pPr lvl="0"/>
            <a:r>
              <a:rPr lang="sv-SE" dirty="0"/>
              <a:t>Ca 3000 enkäter ISM tittat på.</a:t>
            </a:r>
          </a:p>
          <a:p>
            <a:pPr lvl="0"/>
            <a:endParaRPr lang="sv-SE" dirty="0"/>
          </a:p>
          <a:p>
            <a:pPr lvl="0"/>
            <a:r>
              <a:rPr lang="sv-SE" dirty="0"/>
              <a:t>Kopplade till ledarskapet, framförallt ett generellt bristfälligt ledarskap och bristande uppskattning från ledning/chef. Frånvarande chef.</a:t>
            </a:r>
          </a:p>
          <a:p>
            <a:pPr lvl="0"/>
            <a:endParaRPr lang="sv-SE" dirty="0"/>
          </a:p>
          <a:p>
            <a:pPr lvl="0"/>
            <a:r>
              <a:rPr lang="sv-SE" dirty="0"/>
              <a:t>Lön avser både lönenivå samt löneutveckling.</a:t>
            </a:r>
          </a:p>
          <a:p>
            <a:pPr lvl="0"/>
            <a:endParaRPr lang="sv-SE" dirty="0"/>
          </a:p>
          <a:p>
            <a:pPr lvl="0"/>
            <a:r>
              <a:rPr lang="sv-SE" dirty="0"/>
              <a:t>Personliga omständigheter kan vara egen utveckling, utmaningar, flyttar till annan ort mm.</a:t>
            </a:r>
          </a:p>
          <a:p>
            <a:pPr lvl="0"/>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När det gäller ssk - Av de som slutar går nära hälften över till externa anställningar utanför VGR, framförallt till kommunal verksamhet (45 procent) och privat verksamhet (26 procent). En tredjedel fortsätter internt inom VGR medan en knapp femtedel gör något annat (studier, arbetssökande, ännu obestämt eller annat). Vissa (8 procent) lämnar istället professionen helt och hållet. Vanligast att de slutar som har kortast anställning 0-2 år.</a:t>
            </a:r>
          </a:p>
          <a:p>
            <a:pPr lvl="0"/>
            <a:endParaRPr lang="sv-SE" dirty="0"/>
          </a:p>
        </p:txBody>
      </p:sp>
      <p:sp>
        <p:nvSpPr>
          <p:cNvPr id="4" name="Platshållare för bildnummer 3">
            <a:extLst>
              <a:ext uri="{FF2B5EF4-FFF2-40B4-BE49-F238E27FC236}">
                <a16:creationId xmlns:a16="http://schemas.microsoft.com/office/drawing/2014/main" id="{B3A7AD4F-875A-454F-94DD-20F3476C3B9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3317BA-A61C-4B36-B8C6-03B58663E44C}" type="slidenum">
              <a:t>5</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176189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253C705-9B77-4F00-991D-5919341A241D}"/>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382C69E9-51E4-4417-BF85-C945B3B8789E}"/>
              </a:ext>
            </a:extLst>
          </p:cNvPr>
          <p:cNvSpPr txBox="1">
            <a:spLocks noGrp="1"/>
          </p:cNvSpPr>
          <p:nvPr>
            <p:ph type="body" sz="quarter" idx="1"/>
          </p:nvPr>
        </p:nvSpPr>
        <p:spPr/>
        <p:txBody>
          <a:bodyPr/>
          <a:lstStyle/>
          <a:p>
            <a:pPr lvl="0"/>
            <a:r>
              <a:rPr lang="sv-SE" dirty="0"/>
              <a:t>Just nu översyn av våra vägledande chefsdokument. Gör detta också för att medarbetarna ska få en bättre situation. </a:t>
            </a:r>
          </a:p>
          <a:p>
            <a:pPr lvl="0"/>
            <a:endParaRPr lang="sv-SE" dirty="0"/>
          </a:p>
          <a:p>
            <a:pPr lvl="0"/>
            <a:r>
              <a:rPr lang="sv-SE" dirty="0"/>
              <a:t>Har totalt ca 2 166 chefer per dec 2021</a:t>
            </a:r>
          </a:p>
        </p:txBody>
      </p:sp>
      <p:sp>
        <p:nvSpPr>
          <p:cNvPr id="4" name="Platshållare för bildnummer 3">
            <a:extLst>
              <a:ext uri="{FF2B5EF4-FFF2-40B4-BE49-F238E27FC236}">
                <a16:creationId xmlns:a16="http://schemas.microsoft.com/office/drawing/2014/main" id="{B3A7AD4F-875A-454F-94DD-20F3476C3B9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3317BA-A61C-4B36-B8C6-03B58663E44C}" type="slidenum">
              <a:t>6</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81603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253C705-9B77-4F00-991D-5919341A241D}"/>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382C69E9-51E4-4417-BF85-C945B3B8789E}"/>
              </a:ext>
            </a:extLst>
          </p:cNvPr>
          <p:cNvSpPr txBox="1">
            <a:spLocks noGrp="1"/>
          </p:cNvSpPr>
          <p:nvPr>
            <p:ph type="body" sz="quarter" idx="1"/>
          </p:nvPr>
        </p:nvSpPr>
        <p:spPr/>
        <p:txBody>
          <a:bodyPr/>
          <a:lstStyle/>
          <a:p>
            <a:pPr lvl="0"/>
            <a:r>
              <a:rPr lang="sv-SE" dirty="0"/>
              <a:t>Förvaltningarna hade planerat ett flertal olika kompetensutvecklingsinsatser under året, till exempel kliniskt basår, förstärkt yrkesintroduktion, utbildningsbefattningar, handledarutbildningar och utbildning för chefer. Vissa av insatserna genomfördes enligt plan medan andra fick skjutas upp. </a:t>
            </a:r>
          </a:p>
          <a:p>
            <a:pPr lvl="0"/>
            <a:endParaRPr lang="sv-SE" dirty="0"/>
          </a:p>
          <a:p>
            <a:pPr lvl="0"/>
            <a:r>
              <a:rPr lang="sv-SE" dirty="0"/>
              <a:t>Kliniskt basår och förstärkt yrkesintroduktion har genomförts med anpassningar utifrån de krav som pandemin och vårdbehovet har ställt. </a:t>
            </a:r>
          </a:p>
          <a:p>
            <a:pPr lvl="0"/>
            <a:endParaRPr lang="sv-SE" dirty="0"/>
          </a:p>
          <a:p>
            <a:pPr lvl="0"/>
            <a:r>
              <a:rPr lang="sv-SE" dirty="0"/>
              <a:t>Under året har utbildningar och andra kompetensutvecklingsinsatser finansierade av Omställningsfonden genomförts för en rad yrkesgrupper, till exempel sjuksköterskor, undersköterskor och medicinska sekreterare. Satsningarna har riktats till bland annat psykiatri, rehabilitering, intensivvård, kardiologi, hematologi och laboratorieverksamhet</a:t>
            </a:r>
          </a:p>
          <a:p>
            <a:pPr lvl="0"/>
            <a:endParaRPr lang="sv-SE" dirty="0"/>
          </a:p>
          <a:p>
            <a:pPr lvl="0"/>
            <a:r>
              <a:rPr lang="sv-SE" dirty="0"/>
              <a:t>KUM även utanför HoS </a:t>
            </a:r>
            <a:r>
              <a:rPr lang="sv-SE" dirty="0" err="1"/>
              <a:t>exvis</a:t>
            </a:r>
            <a:r>
              <a:rPr lang="sv-SE" dirty="0"/>
              <a:t> Västfastigheter. Och som ni nyss hörde från Minna om Audionomer!</a:t>
            </a:r>
          </a:p>
          <a:p>
            <a:pPr lvl="0"/>
            <a:endParaRPr lang="sv-SE" dirty="0"/>
          </a:p>
          <a:p>
            <a:pPr lvl="0"/>
            <a:r>
              <a:rPr lang="sv-SE" dirty="0"/>
              <a:t>Infört Lärportalen</a:t>
            </a:r>
          </a:p>
          <a:p>
            <a:pPr lvl="0"/>
            <a:endParaRPr lang="sv-SE" dirty="0"/>
          </a:p>
          <a:p>
            <a:pPr lvl="0"/>
            <a:r>
              <a:rPr lang="sv-SE" dirty="0"/>
              <a:t>Projektet ”</a:t>
            </a:r>
            <a:r>
              <a:rPr lang="sv-SE" dirty="0" err="1"/>
              <a:t>DigIT</a:t>
            </a:r>
            <a:r>
              <a:rPr lang="sv-SE" dirty="0"/>
              <a:t> VGR” har producerat nätbaserade utbildningar för att öka medarbetarnas digitala kompetens.</a:t>
            </a:r>
          </a:p>
          <a:p>
            <a:pPr lvl="0"/>
            <a:endParaRPr lang="sv-SE" dirty="0"/>
          </a:p>
          <a:p>
            <a:pPr lvl="0"/>
            <a:r>
              <a:rPr lang="sv-SE" dirty="0"/>
              <a:t>Pilotprojektet ”Mentorsuppdrag i senior kompetens 2020–2023” pågår. Både slutenvården och primärvården ingår i projektet.</a:t>
            </a:r>
          </a:p>
          <a:p>
            <a:pPr lvl="0"/>
            <a:endParaRPr lang="sv-SE" dirty="0"/>
          </a:p>
          <a:p>
            <a:pPr lvl="0"/>
            <a:r>
              <a:rPr lang="sv-SE" dirty="0"/>
              <a:t>Från den 1 juli gäller en sex-årig läkarutbildning med en så kallad bastjänstgöring (BT) som inledande del av specialisttjänstgöringen. Under året har planering och start av 25 BT-läkartjänster skett.</a:t>
            </a:r>
          </a:p>
          <a:p>
            <a:pPr lvl="0"/>
            <a:endParaRPr lang="sv-SE" dirty="0"/>
          </a:p>
          <a:p>
            <a:pPr lvl="0"/>
            <a:r>
              <a:rPr lang="sv-SE" dirty="0"/>
              <a:t>VFU!! 46 000 veckor!!!!</a:t>
            </a:r>
          </a:p>
          <a:p>
            <a:pPr lvl="0"/>
            <a:r>
              <a:rPr lang="sv-SE" dirty="0"/>
              <a:t>Utbildningsuppdraget är en förutsättning för rekrytering av framtida medarbetare och ska ingå som en naturlig del i Västra Götalandsregionens produktionsplanering.</a:t>
            </a:r>
          </a:p>
          <a:p>
            <a:pPr lvl="0"/>
            <a:endParaRPr lang="sv-SE" dirty="0"/>
          </a:p>
          <a:p>
            <a:pPr marL="0" marR="0" lvl="0" indent="0" algn="l" defTabSz="4572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Minna; barnmorskor i förlossningsvården; finns ett uppdrag att se över hur vi kan behålla barnmorskor inom förlossningsvården och överhuvudtaget behålla, attrahera och utbilda. Bl a nytt bemanningsmål. Analysera avgångsenkäten. Fokusera på normtalet. Utbildningsdelen med vfu – säkra dessa.</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Uppgiftsväxling – bl a Regionservice med sjukvårdsnära tjänster drygt 100 från förra sommaren till januari 2022 men nu förlängt tom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sept</a:t>
            </a:r>
            <a:r>
              <a:rPr lang="sv-SE" sz="1800" dirty="0">
                <a:effectLst/>
                <a:latin typeface="Calibri" panose="020F0502020204030204" pitchFamily="34" charset="0"/>
                <a:ea typeface="Calibri" panose="020F0502020204030204" pitchFamily="34" charset="0"/>
                <a:cs typeface="Times New Roman" panose="02020603050405020304" pitchFamily="18" charset="0"/>
              </a:rPr>
              <a:t> 22.</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1800" dirty="0">
              <a:latin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sz="1800" dirty="0">
                <a:latin typeface="Calibri" panose="020F0502020204030204" pitchFamily="34" charset="0"/>
              </a:rPr>
              <a:t>PÅ G inom Sjukhusen;</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1800" dirty="0">
                <a:latin typeface="Calibri" panose="020F0502020204030204" pitchFamily="34" charset="0"/>
              </a:rPr>
              <a:t>Kombitjänster</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1800" dirty="0">
                <a:latin typeface="Calibri" panose="020F0502020204030204" pitchFamily="34" charset="0"/>
              </a:rPr>
              <a:t>Rotationstjänster</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1800" dirty="0">
                <a:latin typeface="Calibri" panose="020F0502020204030204" pitchFamily="34" charset="0"/>
              </a:rPr>
              <a:t>Internt kulturarbete</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1800" dirty="0">
                <a:latin typeface="Calibri" panose="020F0502020204030204" pitchFamily="34" charset="0"/>
              </a:rPr>
              <a:t>Utveckla teamarbete inom vården</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1800" dirty="0">
                <a:latin typeface="Calibri" panose="020F0502020204030204" pitchFamily="34" charset="0"/>
              </a:rPr>
              <a:t>Servicetjänster</a:t>
            </a:r>
          </a:p>
          <a:p>
            <a:pPr marL="0" marR="0" lvl="0" indent="0" algn="l" defTabSz="457200" rtl="0" eaLnBrk="1" fontAlgn="auto" latinLnBrk="0" hangingPunct="1">
              <a:lnSpc>
                <a:spcPct val="100000"/>
              </a:lnSpc>
              <a:spcBef>
                <a:spcPts val="0"/>
              </a:spcBef>
              <a:spcAft>
                <a:spcPts val="0"/>
              </a:spcAft>
              <a:buClrTx/>
              <a:buSzTx/>
              <a:buFontTx/>
              <a:buNone/>
              <a:tabLst/>
              <a:defRPr/>
            </a:pPr>
            <a:r>
              <a:rPr lang="sv-SE" sz="1800" dirty="0">
                <a:latin typeface="Calibri" panose="020F0502020204030204" pitchFamily="34" charset="0"/>
              </a:rPr>
              <a:t>Studentmedarbetare (SÄS)</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sv-SE" dirty="0"/>
          </a:p>
          <a:p>
            <a:pPr lvl="0"/>
            <a:endParaRPr lang="sv-SE" dirty="0"/>
          </a:p>
          <a:p>
            <a:pPr lvl="0"/>
            <a:endParaRPr lang="sv-SE" dirty="0"/>
          </a:p>
        </p:txBody>
      </p:sp>
      <p:sp>
        <p:nvSpPr>
          <p:cNvPr id="4" name="Platshållare för bildnummer 3">
            <a:extLst>
              <a:ext uri="{FF2B5EF4-FFF2-40B4-BE49-F238E27FC236}">
                <a16:creationId xmlns:a16="http://schemas.microsoft.com/office/drawing/2014/main" id="{B3A7AD4F-875A-454F-94DD-20F3476C3B9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3317BA-A61C-4B36-B8C6-03B58663E44C}" type="slidenum">
              <a:t>7</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30709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253C705-9B77-4F00-991D-5919341A241D}"/>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382C69E9-51E4-4417-BF85-C945B3B8789E}"/>
              </a:ext>
            </a:extLst>
          </p:cNvPr>
          <p:cNvSpPr txBox="1">
            <a:spLocks noGrp="1"/>
          </p:cNvSpPr>
          <p:nvPr>
            <p:ph type="body" sz="quarter" idx="1"/>
          </p:nvPr>
        </p:nvSpPr>
        <p:spPr/>
        <p:txBody>
          <a:bodyPr/>
          <a:lstStyle/>
          <a:p>
            <a:pPr lvl="0"/>
            <a:r>
              <a:rPr lang="sv-SE" dirty="0"/>
              <a:t>Arbetstider, schemaläggning och semesterplanering Det råder alltid en intressekonflikt mellan, verksamhetens behov, ekonomi och medarbetarens önskemål. Vill man maximera någon del så sker det av bekostnad av andra delar</a:t>
            </a:r>
          </a:p>
        </p:txBody>
      </p:sp>
      <p:sp>
        <p:nvSpPr>
          <p:cNvPr id="4" name="Platshållare för bildnummer 3">
            <a:extLst>
              <a:ext uri="{FF2B5EF4-FFF2-40B4-BE49-F238E27FC236}">
                <a16:creationId xmlns:a16="http://schemas.microsoft.com/office/drawing/2014/main" id="{B3A7AD4F-875A-454F-94DD-20F3476C3B9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3317BA-A61C-4B36-B8C6-03B58663E44C}" type="slidenum">
              <a:t>8</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971828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253C705-9B77-4F00-991D-5919341A241D}"/>
              </a:ext>
            </a:extLst>
          </p:cNvPr>
          <p:cNvSpPr>
            <a:spLocks noGrp="1" noRot="1" noChangeAspect="1"/>
          </p:cNvSpPr>
          <p:nvPr>
            <p:ph type="sldImg"/>
          </p:nvPr>
        </p:nvSpPr>
        <p:spPr>
          <a:xfrm>
            <a:off x="381000" y="685800"/>
            <a:ext cx="6096000" cy="3429000"/>
          </a:xfrm>
        </p:spPr>
      </p:sp>
      <p:sp>
        <p:nvSpPr>
          <p:cNvPr id="3" name="Platshållare för anteckningar 2">
            <a:extLst>
              <a:ext uri="{FF2B5EF4-FFF2-40B4-BE49-F238E27FC236}">
                <a16:creationId xmlns:a16="http://schemas.microsoft.com/office/drawing/2014/main" id="{382C69E9-51E4-4417-BF85-C945B3B8789E}"/>
              </a:ext>
            </a:extLst>
          </p:cNvPr>
          <p:cNvSpPr txBox="1">
            <a:spLocks noGrp="1"/>
          </p:cNvSpPr>
          <p:nvPr>
            <p:ph type="body" sz="quarter"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0" i="0" dirty="0">
                <a:solidFill>
                  <a:srgbClr val="212529"/>
                </a:solidFill>
                <a:effectLst/>
                <a:latin typeface="Open Sans" panose="020B0606030504020204" pitchFamily="34" charset="0"/>
              </a:rPr>
              <a:t>VGR:s medellön är för många av våra yrkesgrupper lägre än för snittet i riket.</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b="0" i="0" dirty="0">
              <a:solidFill>
                <a:srgbClr val="212529"/>
              </a:solidFill>
              <a:effectLst/>
              <a:latin typeface="Open Sans" panose="020B0606030504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I 2021 års löneöversyn har den prioriterade gruppen haft en högre löneutveckling, (2,9 procent), än övriga grupper (2,2 procent). Det totala utfallet av löneöversynen blev 2,5 procent.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b="0" i="0" dirty="0">
              <a:solidFill>
                <a:srgbClr val="212529"/>
              </a:solidFill>
              <a:effectLst/>
              <a:latin typeface="Open Sans" panose="020B0606030504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b="0" i="0" dirty="0">
                <a:solidFill>
                  <a:srgbClr val="212529"/>
                </a:solidFill>
                <a:effectLst/>
                <a:latin typeface="Open Sans" panose="020B0606030504020204" pitchFamily="34" charset="0"/>
              </a:rPr>
              <a:t>Politiken satsat 700 mnkr</a:t>
            </a:r>
          </a:p>
          <a:p>
            <a:pPr marL="0" marR="0" lvl="0" indent="0" algn="l" defTabSz="457200" rtl="0" eaLnBrk="1" fontAlgn="auto" latinLnBrk="0" hangingPunct="1">
              <a:lnSpc>
                <a:spcPct val="100000"/>
              </a:lnSpc>
              <a:spcBef>
                <a:spcPts val="0"/>
              </a:spcBef>
              <a:spcAft>
                <a:spcPts val="0"/>
              </a:spcAft>
              <a:buClrTx/>
              <a:buSzTx/>
              <a:buFontTx/>
              <a:buNone/>
              <a:tabLst/>
              <a:defRPr/>
            </a:pPr>
            <a:r>
              <a:rPr lang="sv-SE" dirty="0"/>
              <a:t>Fördelning av den särskilda satsningen för 2022 sker med 235 mnkr till de yrkesgrupper som ligger under riksgenomsnittet i medellön och har längst kvar till att uppnå önskvärd lönestruktur utifrån jämställda löner. De består av grupperna som definieras som kvinnodominerade yrkesgrupper med medellång högskoleutbildning i vården. </a:t>
            </a:r>
            <a:endParaRPr lang="sv-SE" b="0" i="0" dirty="0">
              <a:solidFill>
                <a:srgbClr val="212529"/>
              </a:solidFill>
              <a:effectLst/>
              <a:latin typeface="Open Sans" panose="020B0606030504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sv-SE" b="0" i="0" dirty="0">
              <a:solidFill>
                <a:srgbClr val="212529"/>
              </a:solidFill>
              <a:effectLst/>
              <a:latin typeface="Open Sans" panose="020B0606030504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b="0" i="0" dirty="0">
                <a:solidFill>
                  <a:srgbClr val="212529"/>
                </a:solidFill>
                <a:effectLst/>
                <a:latin typeface="Open Sans" panose="020B0606030504020204" pitchFamily="34" charset="0"/>
              </a:rPr>
              <a:t>I årets löneöversyn kommer sjuksköterskor som arbetar inom dygnetruntvård att prioriteras och därtill görs en extra lönesatsning på 2000 kronor. Att rekrytera och behålla medarbetare inom denna vårdverksamhet är mycket viktigt för att säkerställa dygnetruntvården. </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b="0" i="0" dirty="0">
              <a:solidFill>
                <a:srgbClr val="212529"/>
              </a:solidFill>
              <a:effectLst/>
              <a:latin typeface="Open Sans" panose="020B0606030504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b="0" i="0" dirty="0">
                <a:solidFill>
                  <a:srgbClr val="212529"/>
                </a:solidFill>
                <a:effectLst/>
                <a:latin typeface="Open Sans" panose="020B0606030504020204" pitchFamily="34" charset="0"/>
              </a:rPr>
              <a:t>Sjuksköterskor som arbetar i dygnetruntvården, vilket betyder kvällar, nätter och helger.</a:t>
            </a:r>
          </a:p>
          <a:p>
            <a:pPr lvl="0"/>
            <a:endParaRPr lang="sv-SE" dirty="0"/>
          </a:p>
        </p:txBody>
      </p:sp>
      <p:sp>
        <p:nvSpPr>
          <p:cNvPr id="4" name="Platshållare för bildnummer 3">
            <a:extLst>
              <a:ext uri="{FF2B5EF4-FFF2-40B4-BE49-F238E27FC236}">
                <a16:creationId xmlns:a16="http://schemas.microsoft.com/office/drawing/2014/main" id="{B3A7AD4F-875A-454F-94DD-20F3476C3B9F}"/>
              </a:ext>
            </a:extLst>
          </p:cNvPr>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6858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3317BA-A61C-4B36-B8C6-03B58663E44C}" type="slidenum">
              <a:t>9</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00220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rtbild_Alt 1">
    <p:spTree>
      <p:nvGrpSpPr>
        <p:cNvPr id="1" name=""/>
        <p:cNvGrpSpPr/>
        <p:nvPr/>
      </p:nvGrpSpPr>
      <p:grpSpPr>
        <a:xfrm>
          <a:off x="0" y="0"/>
          <a:ext cx="0" cy="0"/>
          <a:chOff x="0" y="0"/>
          <a:chExt cx="0" cy="0"/>
        </a:xfrm>
      </p:grpSpPr>
      <p:sp>
        <p:nvSpPr>
          <p:cNvPr id="2" name="Platshållare för bild 12">
            <a:extLst>
              <a:ext uri="{FF2B5EF4-FFF2-40B4-BE49-F238E27FC236}">
                <a16:creationId xmlns:a16="http://schemas.microsoft.com/office/drawing/2014/main" id="{FF844347-4FFA-4660-8B2C-DCDDD70164EF}"/>
              </a:ext>
            </a:extLst>
          </p:cNvPr>
          <p:cNvSpPr txBox="1">
            <a:spLocks noGrp="1"/>
          </p:cNvSpPr>
          <p:nvPr>
            <p:ph type="pic" idx="4294967295"/>
          </p:nvPr>
        </p:nvSpPr>
        <p:spPr>
          <a:xfrm>
            <a:off x="0" y="0"/>
            <a:ext cx="9144000" cy="3725859"/>
          </a:xfrm>
        </p:spPr>
        <p:txBody>
          <a:bodyPr/>
          <a:lstStyle>
            <a:lvl1pPr marL="0" indent="0">
              <a:buNone/>
              <a:defRPr/>
            </a:lvl1pPr>
          </a:lstStyle>
          <a:p>
            <a:pPr lvl="0"/>
            <a:r>
              <a:rPr lang="sv-SE"/>
              <a:t>Klicka på ikonen för att lägga till en bild</a:t>
            </a:r>
          </a:p>
        </p:txBody>
      </p:sp>
      <p:pic>
        <p:nvPicPr>
          <p:cNvPr id="3" name="Bildobjekt 2">
            <a:extLst>
              <a:ext uri="{FF2B5EF4-FFF2-40B4-BE49-F238E27FC236}">
                <a16:creationId xmlns:a16="http://schemas.microsoft.com/office/drawing/2014/main" id="{074A3C9F-BF65-4AA7-8D34-0D8EE962B786}"/>
              </a:ext>
            </a:extLst>
          </p:cNvPr>
          <p:cNvPicPr>
            <a:picLocks noChangeAspect="1"/>
          </p:cNvPicPr>
          <p:nvPr/>
        </p:nvPicPr>
        <p:blipFill>
          <a:blip r:embed="rId2"/>
          <a:stretch>
            <a:fillRect/>
          </a:stretch>
        </p:blipFill>
        <p:spPr>
          <a:xfrm>
            <a:off x="0" y="3726152"/>
            <a:ext cx="9147593" cy="1438259"/>
          </a:xfrm>
          <a:prstGeom prst="rect">
            <a:avLst/>
          </a:prstGeom>
          <a:noFill/>
          <a:ln cap="flat">
            <a:noFill/>
          </a:ln>
        </p:spPr>
      </p:pic>
      <p:pic>
        <p:nvPicPr>
          <p:cNvPr id="4" name="Picture 8" descr="Västra Götalandsregionen">
            <a:extLst>
              <a:ext uri="{FF2B5EF4-FFF2-40B4-BE49-F238E27FC236}">
                <a16:creationId xmlns:a16="http://schemas.microsoft.com/office/drawing/2014/main" id="{98A50402-71CD-468C-9B62-3C871796DA6E}"/>
              </a:ext>
            </a:extLst>
          </p:cNvPr>
          <p:cNvPicPr>
            <a:picLocks noChangeAspect="1"/>
          </p:cNvPicPr>
          <p:nvPr/>
        </p:nvPicPr>
        <p:blipFill>
          <a:blip r:embed="rId3"/>
          <a:srcRect/>
          <a:stretch>
            <a:fillRect/>
          </a:stretch>
        </p:blipFill>
        <p:spPr>
          <a:xfrm>
            <a:off x="6804022" y="4440234"/>
            <a:ext cx="1782759" cy="363538"/>
          </a:xfrm>
          <a:prstGeom prst="rect">
            <a:avLst/>
          </a:prstGeom>
          <a:noFill/>
          <a:ln cap="flat">
            <a:noFill/>
          </a:ln>
        </p:spPr>
      </p:pic>
      <p:sp>
        <p:nvSpPr>
          <p:cNvPr id="5" name="Rubrik 1">
            <a:extLst>
              <a:ext uri="{FF2B5EF4-FFF2-40B4-BE49-F238E27FC236}">
                <a16:creationId xmlns:a16="http://schemas.microsoft.com/office/drawing/2014/main" id="{ADA4CE02-1E64-46F2-8E55-A640518539DD}"/>
              </a:ext>
            </a:extLst>
          </p:cNvPr>
          <p:cNvSpPr txBox="1">
            <a:spLocks noGrp="1"/>
          </p:cNvSpPr>
          <p:nvPr>
            <p:ph type="title"/>
          </p:nvPr>
        </p:nvSpPr>
        <p:spPr>
          <a:xfrm>
            <a:off x="539998" y="4017599"/>
            <a:ext cx="5956237" cy="856801"/>
          </a:xfrm>
        </p:spPr>
        <p:txBody>
          <a:bodyPr/>
          <a:lstStyle>
            <a:lvl1pPr>
              <a:defRPr sz="4000">
                <a:solidFill>
                  <a:srgbClr val="FFFFFF"/>
                </a:solidFill>
              </a:defRPr>
            </a:lvl1pPr>
          </a:lstStyle>
          <a:p>
            <a:pPr lvl="0"/>
            <a:r>
              <a:rPr lang="sv-SE"/>
              <a:t>Klicka här för att lägga till rubrik</a:t>
            </a:r>
          </a:p>
        </p:txBody>
      </p:sp>
    </p:spTree>
    <p:extLst>
      <p:ext uri="{BB962C8B-B14F-4D97-AF65-F5344CB8AC3E}">
        <p14:creationId xmlns:p14="http://schemas.microsoft.com/office/powerpoint/2010/main" val="155679341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Rubrik och innehåll och 2 bild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77B363-5CB6-4EAD-91B2-CB30BA729C90}"/>
              </a:ext>
            </a:extLst>
          </p:cNvPr>
          <p:cNvSpPr txBox="1">
            <a:spLocks noGrp="1"/>
          </p:cNvSpPr>
          <p:nvPr>
            <p:ph type="title"/>
          </p:nvPr>
        </p:nvSpPr>
        <p:spPr>
          <a:xfrm>
            <a:off x="532802" y="719998"/>
            <a:ext cx="5279041" cy="1036801"/>
          </a:xfrm>
        </p:spPr>
        <p:txBody>
          <a:bodyPr/>
          <a:lstStyle>
            <a:lvl1pPr>
              <a:defRPr/>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14E0507A-92C1-47D8-B5F7-5D141D2BF60F}"/>
              </a:ext>
            </a:extLst>
          </p:cNvPr>
          <p:cNvSpPr txBox="1">
            <a:spLocks noGrp="1"/>
          </p:cNvSpPr>
          <p:nvPr>
            <p:ph idx="4294967295"/>
          </p:nvPr>
        </p:nvSpPr>
        <p:spPr>
          <a:xfrm>
            <a:off x="532802" y="1799996"/>
            <a:ext cx="5279041" cy="2700003"/>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bild 7">
            <a:extLst>
              <a:ext uri="{FF2B5EF4-FFF2-40B4-BE49-F238E27FC236}">
                <a16:creationId xmlns:a16="http://schemas.microsoft.com/office/drawing/2014/main" id="{DEF70BB7-8D1C-410D-9DC5-1EC983083875}"/>
              </a:ext>
            </a:extLst>
          </p:cNvPr>
          <p:cNvSpPr txBox="1">
            <a:spLocks noGrp="1"/>
          </p:cNvSpPr>
          <p:nvPr>
            <p:ph type="pic" idx="4294967295"/>
          </p:nvPr>
        </p:nvSpPr>
        <p:spPr>
          <a:xfrm>
            <a:off x="6155996" y="331195"/>
            <a:ext cx="2988003" cy="2015995"/>
          </a:xfrm>
        </p:spPr>
        <p:txBody>
          <a:bodyPr/>
          <a:lstStyle>
            <a:lvl1pPr marL="0" indent="0">
              <a:buNone/>
              <a:defRPr/>
            </a:lvl1pPr>
          </a:lstStyle>
          <a:p>
            <a:pPr lvl="0"/>
            <a:r>
              <a:rPr lang="sv-SE"/>
              <a:t>Klicka på ikonen för att lägga till en bild</a:t>
            </a:r>
          </a:p>
        </p:txBody>
      </p:sp>
      <p:sp>
        <p:nvSpPr>
          <p:cNvPr id="5" name="Platshållare för bild 7">
            <a:extLst>
              <a:ext uri="{FF2B5EF4-FFF2-40B4-BE49-F238E27FC236}">
                <a16:creationId xmlns:a16="http://schemas.microsoft.com/office/drawing/2014/main" id="{BB4FDA26-3F24-4910-9471-D65007B30DF6}"/>
              </a:ext>
            </a:extLst>
          </p:cNvPr>
          <p:cNvSpPr txBox="1">
            <a:spLocks noGrp="1"/>
          </p:cNvSpPr>
          <p:nvPr>
            <p:ph type="pic" idx="4294967295"/>
          </p:nvPr>
        </p:nvSpPr>
        <p:spPr>
          <a:xfrm>
            <a:off x="6155996" y="2498360"/>
            <a:ext cx="2988003" cy="2015995"/>
          </a:xfrm>
        </p:spPr>
        <p:txBody>
          <a:bodyPr/>
          <a:lstStyle>
            <a:lvl1pPr marL="0" indent="0">
              <a:buNone/>
              <a:defRPr/>
            </a:lvl1pPr>
          </a:lstStyle>
          <a:p>
            <a:pPr lvl="0"/>
            <a:r>
              <a:rPr lang="sv-SE"/>
              <a:t>Klicka på ikonen för att lägga till en bild</a:t>
            </a:r>
          </a:p>
        </p:txBody>
      </p:sp>
      <p:pic>
        <p:nvPicPr>
          <p:cNvPr id="6" name="Bildobjekt 4">
            <a:extLst>
              <a:ext uri="{FF2B5EF4-FFF2-40B4-BE49-F238E27FC236}">
                <a16:creationId xmlns:a16="http://schemas.microsoft.com/office/drawing/2014/main" id="{FAC0B111-12DE-426B-AC24-D1B8DFA2C01C}"/>
              </a:ext>
            </a:extLst>
          </p:cNvPr>
          <p:cNvPicPr>
            <a:picLocks noChangeAspect="1"/>
          </p:cNvPicPr>
          <p:nvPr/>
        </p:nvPicPr>
        <p:blipFill>
          <a:blip r:embed="rId2"/>
          <a:stretch>
            <a:fillRect/>
          </a:stretch>
        </p:blipFill>
        <p:spPr>
          <a:xfrm>
            <a:off x="18" y="4969956"/>
            <a:ext cx="9143963" cy="176076"/>
          </a:xfrm>
          <a:prstGeom prst="rect">
            <a:avLst/>
          </a:prstGeom>
          <a:noFill/>
          <a:ln cap="flat">
            <a:noFill/>
          </a:ln>
        </p:spPr>
      </p:pic>
      <p:sp>
        <p:nvSpPr>
          <p:cNvPr id="7" name="Platshållare för datum 3">
            <a:extLst>
              <a:ext uri="{FF2B5EF4-FFF2-40B4-BE49-F238E27FC236}">
                <a16:creationId xmlns:a16="http://schemas.microsoft.com/office/drawing/2014/main" id="{A0086169-4E95-46A3-B480-1CDB39C812DD}"/>
              </a:ext>
            </a:extLst>
          </p:cNvPr>
          <p:cNvSpPr txBox="1">
            <a:spLocks noGrp="1"/>
          </p:cNvSpPr>
          <p:nvPr>
            <p:ph type="dt" sz="half" idx="7"/>
          </p:nvPr>
        </p:nvSpPr>
        <p:spPr/>
        <p:txBody>
          <a:bodyPr/>
          <a:lstStyle>
            <a:lvl1pPr>
              <a:defRPr/>
            </a:lvl1pPr>
          </a:lstStyle>
          <a:p>
            <a:pPr lvl="0"/>
            <a:fld id="{55632601-1820-4719-9993-47B4C1F700A5}" type="datetime1">
              <a:rPr lang="sv-SE"/>
              <a:pPr lvl="0"/>
              <a:t>2022-05-06</a:t>
            </a:fld>
            <a:endParaRPr lang="sv-SE"/>
          </a:p>
        </p:txBody>
      </p:sp>
      <p:sp>
        <p:nvSpPr>
          <p:cNvPr id="8" name="Platshållare för sidfot 4">
            <a:extLst>
              <a:ext uri="{FF2B5EF4-FFF2-40B4-BE49-F238E27FC236}">
                <a16:creationId xmlns:a16="http://schemas.microsoft.com/office/drawing/2014/main" id="{1FF68AD8-25E3-403D-B4A5-D110436FE35F}"/>
              </a:ext>
            </a:extLst>
          </p:cNvPr>
          <p:cNvSpPr txBox="1">
            <a:spLocks noGrp="1"/>
          </p:cNvSpPr>
          <p:nvPr>
            <p:ph type="ftr" sz="quarter" idx="9"/>
          </p:nvPr>
        </p:nvSpPr>
        <p:spPr/>
        <p:txBody>
          <a:bodyPr/>
          <a:lstStyle>
            <a:lvl1pPr>
              <a:defRPr/>
            </a:lvl1pPr>
          </a:lstStyle>
          <a:p>
            <a:pPr lvl="0"/>
            <a:r>
              <a:rPr lang="sv-SE"/>
              <a:t>Här skriver du in sidfot</a:t>
            </a:r>
          </a:p>
        </p:txBody>
      </p:sp>
    </p:spTree>
    <p:extLst>
      <p:ext uri="{BB962C8B-B14F-4D97-AF65-F5344CB8AC3E}">
        <p14:creationId xmlns:p14="http://schemas.microsoft.com/office/powerpoint/2010/main" val="84407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8A813C-C351-4D82-879B-D6A5CB593B14}"/>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datum 3">
            <a:extLst>
              <a:ext uri="{FF2B5EF4-FFF2-40B4-BE49-F238E27FC236}">
                <a16:creationId xmlns:a16="http://schemas.microsoft.com/office/drawing/2014/main" id="{1AE1BB43-E439-4E18-AF76-EC9CE7885ECF}"/>
              </a:ext>
            </a:extLst>
          </p:cNvPr>
          <p:cNvSpPr txBox="1">
            <a:spLocks noGrp="1"/>
          </p:cNvSpPr>
          <p:nvPr>
            <p:ph type="dt" sz="half" idx="7"/>
          </p:nvPr>
        </p:nvSpPr>
        <p:spPr/>
        <p:txBody>
          <a:bodyPr/>
          <a:lstStyle>
            <a:lvl1pPr>
              <a:defRPr/>
            </a:lvl1pPr>
          </a:lstStyle>
          <a:p>
            <a:pPr lvl="0"/>
            <a:fld id="{DA54A221-3C11-4A55-8F46-878100810538}" type="datetime1">
              <a:rPr lang="sv-SE"/>
              <a:pPr lvl="0"/>
              <a:t>2022-05-06</a:t>
            </a:fld>
            <a:endParaRPr lang="sv-SE"/>
          </a:p>
        </p:txBody>
      </p:sp>
      <p:sp>
        <p:nvSpPr>
          <p:cNvPr id="4" name="Platshållare för sidfot 4">
            <a:extLst>
              <a:ext uri="{FF2B5EF4-FFF2-40B4-BE49-F238E27FC236}">
                <a16:creationId xmlns:a16="http://schemas.microsoft.com/office/drawing/2014/main" id="{0CE2C231-3D19-4ED8-AA1B-D637FEC69405}"/>
              </a:ext>
            </a:extLst>
          </p:cNvPr>
          <p:cNvSpPr txBox="1">
            <a:spLocks noGrp="1"/>
          </p:cNvSpPr>
          <p:nvPr>
            <p:ph type="ftr" sz="quarter" idx="9"/>
          </p:nvPr>
        </p:nvSpPr>
        <p:spPr/>
        <p:txBody>
          <a:bodyPr/>
          <a:lstStyle>
            <a:lvl1pPr>
              <a:defRPr/>
            </a:lvl1pPr>
          </a:lstStyle>
          <a:p>
            <a:pPr lvl="0"/>
            <a:r>
              <a:rPr lang="sv-SE"/>
              <a:t>Här skriver du in sidfot</a:t>
            </a:r>
          </a:p>
        </p:txBody>
      </p:sp>
    </p:spTree>
    <p:extLst>
      <p:ext uri="{BB962C8B-B14F-4D97-AF65-F5344CB8AC3E}">
        <p14:creationId xmlns:p14="http://schemas.microsoft.com/office/powerpoint/2010/main" val="2039753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om">
    <p:spTree>
      <p:nvGrpSpPr>
        <p:cNvPr id="1" name=""/>
        <p:cNvGrpSpPr/>
        <p:nvPr/>
      </p:nvGrpSpPr>
      <p:grpSpPr>
        <a:xfrm>
          <a:off x="0" y="0"/>
          <a:ext cx="0" cy="0"/>
          <a:chOff x="0" y="0"/>
          <a:chExt cx="0" cy="0"/>
        </a:xfrm>
      </p:grpSpPr>
      <p:pic>
        <p:nvPicPr>
          <p:cNvPr id="2" name="Bildobjekt 4">
            <a:extLst>
              <a:ext uri="{FF2B5EF4-FFF2-40B4-BE49-F238E27FC236}">
                <a16:creationId xmlns:a16="http://schemas.microsoft.com/office/drawing/2014/main" id="{98BAAF3A-70E5-4FAD-937F-71BB96527FA6}"/>
              </a:ext>
            </a:extLst>
          </p:cNvPr>
          <p:cNvPicPr>
            <a:picLocks noChangeAspect="1"/>
          </p:cNvPicPr>
          <p:nvPr/>
        </p:nvPicPr>
        <p:blipFill>
          <a:blip r:embed="rId2"/>
          <a:stretch>
            <a:fillRect/>
          </a:stretch>
        </p:blipFill>
        <p:spPr>
          <a:xfrm>
            <a:off x="1344" y="4973000"/>
            <a:ext cx="9141311" cy="176031"/>
          </a:xfrm>
          <a:prstGeom prst="rect">
            <a:avLst/>
          </a:prstGeom>
          <a:noFill/>
          <a:ln cap="flat">
            <a:noFill/>
          </a:ln>
        </p:spPr>
      </p:pic>
      <p:sp>
        <p:nvSpPr>
          <p:cNvPr id="3" name="Platshållare för innehåll 2">
            <a:extLst>
              <a:ext uri="{FF2B5EF4-FFF2-40B4-BE49-F238E27FC236}">
                <a16:creationId xmlns:a16="http://schemas.microsoft.com/office/drawing/2014/main" id="{A98F1F90-8E42-4E80-BA04-6931775B1EB1}"/>
              </a:ext>
            </a:extLst>
          </p:cNvPr>
          <p:cNvSpPr txBox="1">
            <a:spLocks noGrp="1"/>
          </p:cNvSpPr>
          <p:nvPr>
            <p:ph idx="4294967295"/>
          </p:nvPr>
        </p:nvSpPr>
        <p:spPr>
          <a:xfrm>
            <a:off x="0" y="0"/>
            <a:ext cx="9144000" cy="4968483"/>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2990978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Avslutningsbild">
    <p:spTree>
      <p:nvGrpSpPr>
        <p:cNvPr id="1" name=""/>
        <p:cNvGrpSpPr/>
        <p:nvPr/>
      </p:nvGrpSpPr>
      <p:grpSpPr>
        <a:xfrm>
          <a:off x="0" y="0"/>
          <a:ext cx="0" cy="0"/>
          <a:chOff x="0" y="0"/>
          <a:chExt cx="0" cy="0"/>
        </a:xfrm>
      </p:grpSpPr>
      <p:pic>
        <p:nvPicPr>
          <p:cNvPr id="2" name="Platshållare för innehåll 4">
            <a:extLst>
              <a:ext uri="{FF2B5EF4-FFF2-40B4-BE49-F238E27FC236}">
                <a16:creationId xmlns:a16="http://schemas.microsoft.com/office/drawing/2014/main" id="{4FE68D33-9D9A-4FC6-AA6B-8C09443B859F}"/>
              </a:ext>
            </a:extLst>
          </p:cNvPr>
          <p:cNvPicPr>
            <a:picLocks noChangeAspect="1"/>
          </p:cNvPicPr>
          <p:nvPr/>
        </p:nvPicPr>
        <p:blipFill>
          <a:blip r:embed="rId2"/>
          <a:stretch>
            <a:fillRect/>
          </a:stretch>
        </p:blipFill>
        <p:spPr>
          <a:xfrm>
            <a:off x="2590796" y="2948181"/>
            <a:ext cx="3962396" cy="802166"/>
          </a:xfrm>
          <a:prstGeom prst="rect">
            <a:avLst/>
          </a:prstGeom>
          <a:noFill/>
          <a:ln cap="flat">
            <a:noFill/>
          </a:ln>
        </p:spPr>
      </p:pic>
      <p:sp>
        <p:nvSpPr>
          <p:cNvPr id="3" name="Rubrik 5">
            <a:extLst>
              <a:ext uri="{FF2B5EF4-FFF2-40B4-BE49-F238E27FC236}">
                <a16:creationId xmlns:a16="http://schemas.microsoft.com/office/drawing/2014/main" id="{B9643D41-6945-44E9-ADAB-CE310AEC51F9}"/>
              </a:ext>
            </a:extLst>
          </p:cNvPr>
          <p:cNvSpPr txBox="1">
            <a:spLocks noGrp="1"/>
          </p:cNvSpPr>
          <p:nvPr>
            <p:ph type="title"/>
          </p:nvPr>
        </p:nvSpPr>
        <p:spPr>
          <a:xfrm>
            <a:off x="427463" y="1748698"/>
            <a:ext cx="8289072" cy="1036801"/>
          </a:xfrm>
        </p:spPr>
        <p:txBody>
          <a:bodyPr anchorCtr="1"/>
          <a:lstStyle>
            <a:lvl1pPr algn="ctr">
              <a:defRPr/>
            </a:lvl1pPr>
          </a:lstStyle>
          <a:p>
            <a:pPr lvl="0"/>
            <a:r>
              <a:rPr lang="sv-SE"/>
              <a:t>Klicka här för att ändra mall för rubrikformat</a:t>
            </a:r>
          </a:p>
        </p:txBody>
      </p:sp>
    </p:spTree>
    <p:extLst>
      <p:ext uri="{BB962C8B-B14F-4D97-AF65-F5344CB8AC3E}">
        <p14:creationId xmlns:p14="http://schemas.microsoft.com/office/powerpoint/2010/main" val="237264755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bild_Alt 2">
    <p:spTree>
      <p:nvGrpSpPr>
        <p:cNvPr id="1" name=""/>
        <p:cNvGrpSpPr/>
        <p:nvPr/>
      </p:nvGrpSpPr>
      <p:grpSpPr>
        <a:xfrm>
          <a:off x="0" y="0"/>
          <a:ext cx="0" cy="0"/>
          <a:chOff x="0" y="0"/>
          <a:chExt cx="0" cy="0"/>
        </a:xfrm>
      </p:grpSpPr>
      <p:sp>
        <p:nvSpPr>
          <p:cNvPr id="2" name="Platshållare för bild 12">
            <a:extLst>
              <a:ext uri="{FF2B5EF4-FFF2-40B4-BE49-F238E27FC236}">
                <a16:creationId xmlns:a16="http://schemas.microsoft.com/office/drawing/2014/main" id="{0815DE20-96D9-4654-949B-359DCF9E05D3}"/>
              </a:ext>
            </a:extLst>
          </p:cNvPr>
          <p:cNvSpPr txBox="1">
            <a:spLocks noGrp="1"/>
          </p:cNvSpPr>
          <p:nvPr>
            <p:ph type="pic" idx="4294967295"/>
          </p:nvPr>
        </p:nvSpPr>
        <p:spPr>
          <a:xfrm>
            <a:off x="0" y="0"/>
            <a:ext cx="9144000" cy="4967999"/>
          </a:xfrm>
        </p:spPr>
        <p:txBody>
          <a:bodyPr/>
          <a:lstStyle>
            <a:lvl1pPr marL="0" indent="0">
              <a:buNone/>
              <a:defRPr/>
            </a:lvl1pPr>
          </a:lstStyle>
          <a:p>
            <a:pPr lvl="0"/>
            <a:r>
              <a:rPr lang="sv-SE"/>
              <a:t>Klicka på ikonen för att lägga till en bild</a:t>
            </a:r>
          </a:p>
        </p:txBody>
      </p:sp>
      <p:sp>
        <p:nvSpPr>
          <p:cNvPr id="3" name="Rubrik 1">
            <a:extLst>
              <a:ext uri="{FF2B5EF4-FFF2-40B4-BE49-F238E27FC236}">
                <a16:creationId xmlns:a16="http://schemas.microsoft.com/office/drawing/2014/main" id="{32233CDB-B702-401C-8FAA-6611F1D04B33}"/>
              </a:ext>
            </a:extLst>
          </p:cNvPr>
          <p:cNvSpPr txBox="1">
            <a:spLocks noGrp="1"/>
          </p:cNvSpPr>
          <p:nvPr>
            <p:ph type="title"/>
          </p:nvPr>
        </p:nvSpPr>
        <p:spPr>
          <a:xfrm>
            <a:off x="590400" y="788395"/>
            <a:ext cx="8229600" cy="856801"/>
          </a:xfrm>
        </p:spPr>
        <p:txBody>
          <a:bodyPr/>
          <a:lstStyle>
            <a:lvl1pPr>
              <a:defRPr sz="4000"/>
            </a:lvl1pPr>
          </a:lstStyle>
          <a:p>
            <a:pPr lvl="0"/>
            <a:r>
              <a:rPr lang="sv-SE"/>
              <a:t>Välj vit eller svart text för kontrast</a:t>
            </a:r>
          </a:p>
        </p:txBody>
      </p:sp>
      <p:sp>
        <p:nvSpPr>
          <p:cNvPr id="4" name="Platshållare för text 6">
            <a:extLst>
              <a:ext uri="{FF2B5EF4-FFF2-40B4-BE49-F238E27FC236}">
                <a16:creationId xmlns:a16="http://schemas.microsoft.com/office/drawing/2014/main" id="{5F78C332-E634-4CEA-A45A-4BBBB8460336}"/>
              </a:ext>
            </a:extLst>
          </p:cNvPr>
          <p:cNvSpPr txBox="1">
            <a:spLocks noGrp="1"/>
          </p:cNvSpPr>
          <p:nvPr>
            <p:ph type="body" idx="4294967295"/>
          </p:nvPr>
        </p:nvSpPr>
        <p:spPr>
          <a:xfrm>
            <a:off x="6803995" y="4438799"/>
            <a:ext cx="1782001" cy="363602"/>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257570531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tartbild_Alt 3">
    <p:spTree>
      <p:nvGrpSpPr>
        <p:cNvPr id="1" name=""/>
        <p:cNvGrpSpPr/>
        <p:nvPr/>
      </p:nvGrpSpPr>
      <p:grpSpPr>
        <a:xfrm>
          <a:off x="0" y="0"/>
          <a:ext cx="0" cy="0"/>
          <a:chOff x="0" y="0"/>
          <a:chExt cx="0" cy="0"/>
        </a:xfrm>
      </p:grpSpPr>
      <p:pic>
        <p:nvPicPr>
          <p:cNvPr id="2" name="Bildobjekt 2">
            <a:extLst>
              <a:ext uri="{FF2B5EF4-FFF2-40B4-BE49-F238E27FC236}">
                <a16:creationId xmlns:a16="http://schemas.microsoft.com/office/drawing/2014/main" id="{71A6ECF1-F5C3-4489-88D5-99825430538E}"/>
              </a:ext>
            </a:extLst>
          </p:cNvPr>
          <p:cNvPicPr>
            <a:picLocks noChangeAspect="1"/>
          </p:cNvPicPr>
          <p:nvPr/>
        </p:nvPicPr>
        <p:blipFill>
          <a:blip r:embed="rId2"/>
          <a:stretch>
            <a:fillRect/>
          </a:stretch>
        </p:blipFill>
        <p:spPr>
          <a:xfrm>
            <a:off x="0" y="1527"/>
            <a:ext cx="9147593" cy="5147047"/>
          </a:xfrm>
          <a:prstGeom prst="rect">
            <a:avLst/>
          </a:prstGeom>
          <a:noFill/>
          <a:ln cap="flat">
            <a:noFill/>
          </a:ln>
        </p:spPr>
      </p:pic>
      <p:sp>
        <p:nvSpPr>
          <p:cNvPr id="3" name="Rubrik 1">
            <a:extLst>
              <a:ext uri="{FF2B5EF4-FFF2-40B4-BE49-F238E27FC236}">
                <a16:creationId xmlns:a16="http://schemas.microsoft.com/office/drawing/2014/main" id="{BE613A53-AB56-42CC-ABFC-2FE19A08EA81}"/>
              </a:ext>
            </a:extLst>
          </p:cNvPr>
          <p:cNvSpPr txBox="1">
            <a:spLocks noGrp="1"/>
          </p:cNvSpPr>
          <p:nvPr>
            <p:ph type="title"/>
          </p:nvPr>
        </p:nvSpPr>
        <p:spPr>
          <a:xfrm>
            <a:off x="539998" y="3221998"/>
            <a:ext cx="8094881" cy="1007997"/>
          </a:xfrm>
        </p:spPr>
        <p:txBody>
          <a:bodyPr/>
          <a:lstStyle>
            <a:lvl1pPr>
              <a:defRPr sz="4000">
                <a:solidFill>
                  <a:srgbClr val="FFFFFF"/>
                </a:solidFill>
              </a:defRPr>
            </a:lvl1pPr>
          </a:lstStyle>
          <a:p>
            <a:pPr lvl="0"/>
            <a:r>
              <a:rPr lang="sv-SE"/>
              <a:t>Klicka här för att lägga till rubrik</a:t>
            </a:r>
          </a:p>
        </p:txBody>
      </p:sp>
      <p:sp>
        <p:nvSpPr>
          <p:cNvPr id="4" name="Platshållare för bild 9">
            <a:extLst>
              <a:ext uri="{FF2B5EF4-FFF2-40B4-BE49-F238E27FC236}">
                <a16:creationId xmlns:a16="http://schemas.microsoft.com/office/drawing/2014/main" id="{0D65E2D8-64A2-4399-A68C-376F87D60A66}"/>
              </a:ext>
            </a:extLst>
          </p:cNvPr>
          <p:cNvSpPr txBox="1">
            <a:spLocks noGrp="1"/>
          </p:cNvSpPr>
          <p:nvPr>
            <p:ph type="pic" idx="4294967295"/>
          </p:nvPr>
        </p:nvSpPr>
        <p:spPr>
          <a:xfrm>
            <a:off x="0" y="1371115"/>
            <a:ext cx="9144000" cy="1583996"/>
          </a:xfrm>
        </p:spPr>
        <p:txBody>
          <a:bodyPr/>
          <a:lstStyle>
            <a:lvl1pPr marL="0" indent="0">
              <a:buNone/>
              <a:defRPr/>
            </a:lvl1pPr>
          </a:lstStyle>
          <a:p>
            <a:pPr lvl="0"/>
            <a:r>
              <a:rPr lang="sv-SE"/>
              <a:t>Klicka på ikonen för att lägga till en bild</a:t>
            </a:r>
          </a:p>
        </p:txBody>
      </p:sp>
      <p:pic>
        <p:nvPicPr>
          <p:cNvPr id="5" name="Picture 8" descr="Västra Götalandsregionen" title="Västra Götalandsregionen">
            <a:extLst>
              <a:ext uri="{FF2B5EF4-FFF2-40B4-BE49-F238E27FC236}">
                <a16:creationId xmlns:a16="http://schemas.microsoft.com/office/drawing/2014/main" id="{C63330BA-E33B-427C-B637-2F58AB6CE2BB}"/>
              </a:ext>
            </a:extLst>
          </p:cNvPr>
          <p:cNvPicPr>
            <a:picLocks noChangeAspect="1"/>
          </p:cNvPicPr>
          <p:nvPr/>
        </p:nvPicPr>
        <p:blipFill>
          <a:blip r:embed="rId3"/>
          <a:srcRect/>
          <a:stretch>
            <a:fillRect/>
          </a:stretch>
        </p:blipFill>
        <p:spPr>
          <a:xfrm>
            <a:off x="6928107" y="4440234"/>
            <a:ext cx="1782759" cy="363538"/>
          </a:xfrm>
          <a:prstGeom prst="rect">
            <a:avLst/>
          </a:prstGeom>
          <a:noFill/>
          <a:ln cap="flat">
            <a:noFill/>
          </a:ln>
        </p:spPr>
      </p:pic>
    </p:spTree>
    <p:extLst>
      <p:ext uri="{BB962C8B-B14F-4D97-AF65-F5344CB8AC3E}">
        <p14:creationId xmlns:p14="http://schemas.microsoft.com/office/powerpoint/2010/main" val="385272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tartbild_Alt 4">
    <p:spTree>
      <p:nvGrpSpPr>
        <p:cNvPr id="1" name=""/>
        <p:cNvGrpSpPr/>
        <p:nvPr/>
      </p:nvGrpSpPr>
      <p:grpSpPr>
        <a:xfrm>
          <a:off x="0" y="0"/>
          <a:ext cx="0" cy="0"/>
          <a:chOff x="0" y="0"/>
          <a:chExt cx="0" cy="0"/>
        </a:xfrm>
      </p:grpSpPr>
      <p:pic>
        <p:nvPicPr>
          <p:cNvPr id="2" name="Bildobjekt 8">
            <a:extLst>
              <a:ext uri="{FF2B5EF4-FFF2-40B4-BE49-F238E27FC236}">
                <a16:creationId xmlns:a16="http://schemas.microsoft.com/office/drawing/2014/main" id="{FDDD461D-4372-4669-81A9-2074E1C2CF6E}"/>
              </a:ext>
            </a:extLst>
          </p:cNvPr>
          <p:cNvPicPr>
            <a:picLocks noChangeAspect="1"/>
          </p:cNvPicPr>
          <p:nvPr/>
        </p:nvPicPr>
        <p:blipFill>
          <a:blip r:embed="rId2"/>
          <a:stretch>
            <a:fillRect/>
          </a:stretch>
        </p:blipFill>
        <p:spPr>
          <a:xfrm>
            <a:off x="0" y="1374955"/>
            <a:ext cx="9147602" cy="2423726"/>
          </a:xfrm>
          <a:prstGeom prst="rect">
            <a:avLst/>
          </a:prstGeom>
          <a:noFill/>
          <a:ln cap="flat">
            <a:noFill/>
          </a:ln>
        </p:spPr>
      </p:pic>
      <p:sp>
        <p:nvSpPr>
          <p:cNvPr id="3" name="Rubrik 1">
            <a:extLst>
              <a:ext uri="{FF2B5EF4-FFF2-40B4-BE49-F238E27FC236}">
                <a16:creationId xmlns:a16="http://schemas.microsoft.com/office/drawing/2014/main" id="{7C10B827-F7F4-4B86-8F98-F90717B2E2AE}"/>
              </a:ext>
            </a:extLst>
          </p:cNvPr>
          <p:cNvSpPr txBox="1">
            <a:spLocks noGrp="1"/>
          </p:cNvSpPr>
          <p:nvPr>
            <p:ph type="title"/>
          </p:nvPr>
        </p:nvSpPr>
        <p:spPr>
          <a:xfrm>
            <a:off x="628650" y="1915631"/>
            <a:ext cx="8093820" cy="1151997"/>
          </a:xfrm>
        </p:spPr>
        <p:txBody>
          <a:bodyPr/>
          <a:lstStyle>
            <a:lvl1pPr>
              <a:defRPr sz="4000">
                <a:solidFill>
                  <a:srgbClr val="FFFFFF"/>
                </a:solidFill>
              </a:defRPr>
            </a:lvl1pPr>
          </a:lstStyle>
          <a:p>
            <a:pPr lvl="0"/>
            <a:r>
              <a:rPr lang="sv-SE"/>
              <a:t>Klicka här för att lägga till rubrik</a:t>
            </a:r>
          </a:p>
        </p:txBody>
      </p:sp>
      <p:pic>
        <p:nvPicPr>
          <p:cNvPr id="4" name="Picture 8" descr="Västra Götalandsregionen" title="Västra Götalandsregionen">
            <a:extLst>
              <a:ext uri="{FF2B5EF4-FFF2-40B4-BE49-F238E27FC236}">
                <a16:creationId xmlns:a16="http://schemas.microsoft.com/office/drawing/2014/main" id="{C8010808-FC0C-499A-9CC2-52B1D62ADFF7}"/>
              </a:ext>
            </a:extLst>
          </p:cNvPr>
          <p:cNvPicPr>
            <a:picLocks noChangeAspect="1"/>
          </p:cNvPicPr>
          <p:nvPr/>
        </p:nvPicPr>
        <p:blipFill>
          <a:blip r:embed="rId3"/>
          <a:srcRect/>
          <a:stretch>
            <a:fillRect/>
          </a:stretch>
        </p:blipFill>
        <p:spPr>
          <a:xfrm>
            <a:off x="6989874" y="3225994"/>
            <a:ext cx="1782759" cy="363538"/>
          </a:xfrm>
          <a:prstGeom prst="rect">
            <a:avLst/>
          </a:prstGeom>
          <a:noFill/>
          <a:ln cap="flat">
            <a:noFill/>
          </a:ln>
        </p:spPr>
      </p:pic>
    </p:spTree>
    <p:extLst>
      <p:ext uri="{BB962C8B-B14F-4D97-AF65-F5344CB8AC3E}">
        <p14:creationId xmlns:p14="http://schemas.microsoft.com/office/powerpoint/2010/main" val="214347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tartbild_Alt 5">
    <p:spTree>
      <p:nvGrpSpPr>
        <p:cNvPr id="1" name=""/>
        <p:cNvGrpSpPr/>
        <p:nvPr/>
      </p:nvGrpSpPr>
      <p:grpSpPr>
        <a:xfrm>
          <a:off x="0" y="0"/>
          <a:ext cx="0" cy="0"/>
          <a:chOff x="0" y="0"/>
          <a:chExt cx="0" cy="0"/>
        </a:xfrm>
      </p:grpSpPr>
      <p:pic>
        <p:nvPicPr>
          <p:cNvPr id="2" name="Bildobjekt 2">
            <a:extLst>
              <a:ext uri="{FF2B5EF4-FFF2-40B4-BE49-F238E27FC236}">
                <a16:creationId xmlns:a16="http://schemas.microsoft.com/office/drawing/2014/main" id="{7C15BC61-4DBF-492F-9540-E93A3A2146D4}"/>
              </a:ext>
            </a:extLst>
          </p:cNvPr>
          <p:cNvPicPr>
            <a:picLocks noChangeAspect="1"/>
          </p:cNvPicPr>
          <p:nvPr/>
        </p:nvPicPr>
        <p:blipFill>
          <a:blip r:embed="rId2"/>
          <a:stretch>
            <a:fillRect/>
          </a:stretch>
        </p:blipFill>
        <p:spPr>
          <a:xfrm>
            <a:off x="0" y="3129223"/>
            <a:ext cx="9179295" cy="543153"/>
          </a:xfrm>
          <a:prstGeom prst="rect">
            <a:avLst/>
          </a:prstGeom>
          <a:noFill/>
          <a:ln cap="flat">
            <a:noFill/>
          </a:ln>
        </p:spPr>
      </p:pic>
      <p:sp>
        <p:nvSpPr>
          <p:cNvPr id="3" name="Platshållare för bild 9">
            <a:extLst>
              <a:ext uri="{FF2B5EF4-FFF2-40B4-BE49-F238E27FC236}">
                <a16:creationId xmlns:a16="http://schemas.microsoft.com/office/drawing/2014/main" id="{5C8942B4-C9F1-49DD-94AC-DBEF605F5E3D}"/>
              </a:ext>
            </a:extLst>
          </p:cNvPr>
          <p:cNvSpPr txBox="1">
            <a:spLocks noGrp="1"/>
          </p:cNvSpPr>
          <p:nvPr>
            <p:ph type="pic" idx="4294967295"/>
          </p:nvPr>
        </p:nvSpPr>
        <p:spPr>
          <a:xfrm>
            <a:off x="0" y="1371115"/>
            <a:ext cx="2916003" cy="1583996"/>
          </a:xfrm>
        </p:spPr>
        <p:txBody>
          <a:bodyPr/>
          <a:lstStyle>
            <a:lvl1pPr marL="0" indent="0">
              <a:buNone/>
              <a:defRPr/>
            </a:lvl1pPr>
          </a:lstStyle>
          <a:p>
            <a:pPr lvl="0"/>
            <a:r>
              <a:rPr lang="sv-SE"/>
              <a:t>Klicka på ikonen för att lägga till en bild</a:t>
            </a:r>
          </a:p>
        </p:txBody>
      </p:sp>
      <p:sp>
        <p:nvSpPr>
          <p:cNvPr id="4" name="Platshållare för bild 9">
            <a:extLst>
              <a:ext uri="{FF2B5EF4-FFF2-40B4-BE49-F238E27FC236}">
                <a16:creationId xmlns:a16="http://schemas.microsoft.com/office/drawing/2014/main" id="{083F9A18-0BBE-4119-B0A2-048593BF07AD}"/>
              </a:ext>
            </a:extLst>
          </p:cNvPr>
          <p:cNvSpPr txBox="1">
            <a:spLocks noGrp="1"/>
          </p:cNvSpPr>
          <p:nvPr>
            <p:ph type="pic" idx="4294967295"/>
          </p:nvPr>
        </p:nvSpPr>
        <p:spPr>
          <a:xfrm>
            <a:off x="3113998" y="1371115"/>
            <a:ext cx="2916003" cy="1583996"/>
          </a:xfrm>
        </p:spPr>
        <p:txBody>
          <a:bodyPr/>
          <a:lstStyle>
            <a:lvl1pPr marL="0" indent="0">
              <a:buNone/>
              <a:defRPr/>
            </a:lvl1pPr>
          </a:lstStyle>
          <a:p>
            <a:pPr lvl="0"/>
            <a:r>
              <a:rPr lang="sv-SE"/>
              <a:t>Klicka på ikonen för att lägga till en bild</a:t>
            </a:r>
          </a:p>
        </p:txBody>
      </p:sp>
      <p:sp>
        <p:nvSpPr>
          <p:cNvPr id="5" name="Platshållare för bild 9">
            <a:extLst>
              <a:ext uri="{FF2B5EF4-FFF2-40B4-BE49-F238E27FC236}">
                <a16:creationId xmlns:a16="http://schemas.microsoft.com/office/drawing/2014/main" id="{E0742121-4D42-4B38-9D12-8B64830458C4}"/>
              </a:ext>
            </a:extLst>
          </p:cNvPr>
          <p:cNvSpPr txBox="1">
            <a:spLocks noGrp="1"/>
          </p:cNvSpPr>
          <p:nvPr>
            <p:ph type="pic" idx="4294967295"/>
          </p:nvPr>
        </p:nvSpPr>
        <p:spPr>
          <a:xfrm>
            <a:off x="6227996" y="1371115"/>
            <a:ext cx="2916003" cy="1583996"/>
          </a:xfrm>
        </p:spPr>
        <p:txBody>
          <a:bodyPr/>
          <a:lstStyle>
            <a:lvl1pPr marL="0" indent="0">
              <a:buNone/>
              <a:defRPr/>
            </a:lvl1pPr>
          </a:lstStyle>
          <a:p>
            <a:pPr lvl="0"/>
            <a:r>
              <a:rPr lang="sv-SE"/>
              <a:t>Klicka på ikonen för att lägga till en bild</a:t>
            </a:r>
          </a:p>
        </p:txBody>
      </p:sp>
      <p:sp>
        <p:nvSpPr>
          <p:cNvPr id="6" name="Rubrik 1">
            <a:extLst>
              <a:ext uri="{FF2B5EF4-FFF2-40B4-BE49-F238E27FC236}">
                <a16:creationId xmlns:a16="http://schemas.microsoft.com/office/drawing/2014/main" id="{F8A915A9-24F6-4814-9DF7-90217E4F353D}"/>
              </a:ext>
            </a:extLst>
          </p:cNvPr>
          <p:cNvSpPr txBox="1">
            <a:spLocks noGrp="1"/>
          </p:cNvSpPr>
          <p:nvPr>
            <p:ph type="title"/>
          </p:nvPr>
        </p:nvSpPr>
        <p:spPr>
          <a:xfrm>
            <a:off x="534256" y="3166548"/>
            <a:ext cx="6283135" cy="626446"/>
          </a:xfrm>
        </p:spPr>
        <p:txBody>
          <a:bodyPr anchor="t"/>
          <a:lstStyle>
            <a:lvl1pPr>
              <a:defRPr sz="3200">
                <a:solidFill>
                  <a:srgbClr val="FFFFFF"/>
                </a:solidFill>
              </a:defRPr>
            </a:lvl1pPr>
          </a:lstStyle>
          <a:p>
            <a:pPr lvl="0"/>
            <a:r>
              <a:rPr lang="sv-SE"/>
              <a:t>Klicka här för att lägga till rubrik</a:t>
            </a:r>
          </a:p>
        </p:txBody>
      </p:sp>
      <p:pic>
        <p:nvPicPr>
          <p:cNvPr id="7" name="Picture 8" descr="Västra Götalandsregionen" title="Västra Götalandsregionen">
            <a:extLst>
              <a:ext uri="{FF2B5EF4-FFF2-40B4-BE49-F238E27FC236}">
                <a16:creationId xmlns:a16="http://schemas.microsoft.com/office/drawing/2014/main" id="{68FEBD26-09ED-4CA0-96A2-54370F510DB4}"/>
              </a:ext>
            </a:extLst>
          </p:cNvPr>
          <p:cNvPicPr>
            <a:picLocks noChangeAspect="1"/>
          </p:cNvPicPr>
          <p:nvPr/>
        </p:nvPicPr>
        <p:blipFill>
          <a:blip r:embed="rId3"/>
          <a:srcRect/>
          <a:stretch>
            <a:fillRect/>
          </a:stretch>
        </p:blipFill>
        <p:spPr>
          <a:xfrm>
            <a:off x="7045634" y="3232193"/>
            <a:ext cx="1782759" cy="363538"/>
          </a:xfrm>
          <a:prstGeom prst="rect">
            <a:avLst/>
          </a:prstGeom>
          <a:noFill/>
          <a:ln cap="flat">
            <a:noFill/>
          </a:ln>
        </p:spPr>
      </p:pic>
    </p:spTree>
    <p:extLst>
      <p:ext uri="{BB962C8B-B14F-4D97-AF65-F5344CB8AC3E}">
        <p14:creationId xmlns:p14="http://schemas.microsoft.com/office/powerpoint/2010/main" val="128001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6D1BD3-52B0-42C2-ABF5-4B1E47F7B868}"/>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01F865E5-2A8D-45D2-AB20-FA623A9E8B68}"/>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1E265B0-E65A-4966-A308-8DDA16E4C46F}"/>
              </a:ext>
            </a:extLst>
          </p:cNvPr>
          <p:cNvSpPr txBox="1">
            <a:spLocks noGrp="1"/>
          </p:cNvSpPr>
          <p:nvPr>
            <p:ph type="dt" sz="half" idx="7"/>
          </p:nvPr>
        </p:nvSpPr>
        <p:spPr/>
        <p:txBody>
          <a:bodyPr/>
          <a:lstStyle>
            <a:lvl1pPr>
              <a:defRPr/>
            </a:lvl1pPr>
          </a:lstStyle>
          <a:p>
            <a:pPr lvl="0"/>
            <a:fld id="{130B78AD-F5B9-42E1-B176-0715381AD103}" type="datetime1">
              <a:rPr lang="sv-SE"/>
              <a:pPr lvl="0"/>
              <a:t>2022-05-06</a:t>
            </a:fld>
            <a:endParaRPr lang="sv-SE"/>
          </a:p>
        </p:txBody>
      </p:sp>
      <p:sp>
        <p:nvSpPr>
          <p:cNvPr id="5" name="Platshållare för sidfot 4">
            <a:extLst>
              <a:ext uri="{FF2B5EF4-FFF2-40B4-BE49-F238E27FC236}">
                <a16:creationId xmlns:a16="http://schemas.microsoft.com/office/drawing/2014/main" id="{7922E18A-18EF-4AB6-8CEF-B511C4F26E41}"/>
              </a:ext>
            </a:extLst>
          </p:cNvPr>
          <p:cNvSpPr txBox="1">
            <a:spLocks noGrp="1"/>
          </p:cNvSpPr>
          <p:nvPr>
            <p:ph type="ftr" sz="quarter" idx="9"/>
          </p:nvPr>
        </p:nvSpPr>
        <p:spPr/>
        <p:txBody>
          <a:bodyPr/>
          <a:lstStyle>
            <a:lvl1pPr>
              <a:defRPr/>
            </a:lvl1pPr>
          </a:lstStyle>
          <a:p>
            <a:pPr lvl="0"/>
            <a:r>
              <a:rPr lang="sv-SE"/>
              <a:t>Här skriver du in sidfot</a:t>
            </a:r>
          </a:p>
        </p:txBody>
      </p:sp>
    </p:spTree>
    <p:extLst>
      <p:ext uri="{BB962C8B-B14F-4D97-AF65-F5344CB8AC3E}">
        <p14:creationId xmlns:p14="http://schemas.microsoft.com/office/powerpoint/2010/main" val="218370588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54B311-B0F1-4C9C-B91B-B336FB3185C5}"/>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datum 2">
            <a:extLst>
              <a:ext uri="{FF2B5EF4-FFF2-40B4-BE49-F238E27FC236}">
                <a16:creationId xmlns:a16="http://schemas.microsoft.com/office/drawing/2014/main" id="{E0D4EA54-7507-46F9-B7B8-207CB930B330}"/>
              </a:ext>
            </a:extLst>
          </p:cNvPr>
          <p:cNvSpPr txBox="1">
            <a:spLocks noGrp="1"/>
          </p:cNvSpPr>
          <p:nvPr>
            <p:ph type="dt" sz="half" idx="7"/>
          </p:nvPr>
        </p:nvSpPr>
        <p:spPr/>
        <p:txBody>
          <a:bodyPr/>
          <a:lstStyle>
            <a:lvl1pPr>
              <a:defRPr/>
            </a:lvl1pPr>
          </a:lstStyle>
          <a:p>
            <a:pPr lvl="0"/>
            <a:fld id="{05DE4458-80A9-40DF-B2BE-03ED1A3F5BCB}" type="datetime1">
              <a:rPr lang="sv-SE"/>
              <a:pPr lvl="0"/>
              <a:t>2022-05-06</a:t>
            </a:fld>
            <a:endParaRPr lang="sv-SE"/>
          </a:p>
        </p:txBody>
      </p:sp>
      <p:sp>
        <p:nvSpPr>
          <p:cNvPr id="4" name="Platshållare för sidfot 3">
            <a:extLst>
              <a:ext uri="{FF2B5EF4-FFF2-40B4-BE49-F238E27FC236}">
                <a16:creationId xmlns:a16="http://schemas.microsoft.com/office/drawing/2014/main" id="{231AA2B8-4617-40F2-A7F8-B6E5E9DDD6BE}"/>
              </a:ext>
            </a:extLst>
          </p:cNvPr>
          <p:cNvSpPr txBox="1">
            <a:spLocks noGrp="1"/>
          </p:cNvSpPr>
          <p:nvPr>
            <p:ph type="ftr" sz="quarter" idx="9"/>
          </p:nvPr>
        </p:nvSpPr>
        <p:spPr/>
        <p:txBody>
          <a:bodyPr/>
          <a:lstStyle>
            <a:lvl1pPr>
              <a:defRPr/>
            </a:lvl1pPr>
          </a:lstStyle>
          <a:p>
            <a:pPr lvl="0"/>
            <a:r>
              <a:rPr lang="sv-SE"/>
              <a:t>Här skriver du in sidfot</a:t>
            </a:r>
          </a:p>
        </p:txBody>
      </p:sp>
      <p:sp>
        <p:nvSpPr>
          <p:cNvPr id="5" name="Platshållare för innehåll 2">
            <a:extLst>
              <a:ext uri="{FF2B5EF4-FFF2-40B4-BE49-F238E27FC236}">
                <a16:creationId xmlns:a16="http://schemas.microsoft.com/office/drawing/2014/main" id="{7C4D3F15-C885-428A-8C97-59D5C0FE7E4A}"/>
              </a:ext>
            </a:extLst>
          </p:cNvPr>
          <p:cNvSpPr txBox="1">
            <a:spLocks noGrp="1"/>
          </p:cNvSpPr>
          <p:nvPr>
            <p:ph idx="4294967295"/>
          </p:nvPr>
        </p:nvSpPr>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5934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Rubrik och innehåll och hög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7932-9563-47F2-9BAF-84296FAEA1D8}"/>
              </a:ext>
            </a:extLst>
          </p:cNvPr>
          <p:cNvSpPr txBox="1">
            <a:spLocks noGrp="1"/>
          </p:cNvSpPr>
          <p:nvPr>
            <p:ph type="title"/>
          </p:nvPr>
        </p:nvSpPr>
        <p:spPr>
          <a:xfrm>
            <a:off x="532802" y="719998"/>
            <a:ext cx="4759195" cy="1036801"/>
          </a:xfrm>
        </p:spPr>
        <p:txBody>
          <a:bodyPr/>
          <a:lstStyle>
            <a:lvl1pPr>
              <a:defRPr/>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8A699E93-515D-42FE-90E5-04BBBEAB1A86}"/>
              </a:ext>
            </a:extLst>
          </p:cNvPr>
          <p:cNvSpPr txBox="1">
            <a:spLocks noGrp="1"/>
          </p:cNvSpPr>
          <p:nvPr>
            <p:ph idx="4294967295"/>
          </p:nvPr>
        </p:nvSpPr>
        <p:spPr>
          <a:xfrm>
            <a:off x="532802" y="1799996"/>
            <a:ext cx="4759195" cy="2714396"/>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bild 7">
            <a:extLst>
              <a:ext uri="{FF2B5EF4-FFF2-40B4-BE49-F238E27FC236}">
                <a16:creationId xmlns:a16="http://schemas.microsoft.com/office/drawing/2014/main" id="{10B97B5A-E0B7-4C57-BE9D-314A739A0104}"/>
              </a:ext>
            </a:extLst>
          </p:cNvPr>
          <p:cNvSpPr txBox="1">
            <a:spLocks noGrp="1"/>
          </p:cNvSpPr>
          <p:nvPr>
            <p:ph type="pic" idx="4294967295"/>
          </p:nvPr>
        </p:nvSpPr>
        <p:spPr>
          <a:xfrm>
            <a:off x="5615997" y="0"/>
            <a:ext cx="3528002" cy="4967999"/>
          </a:xfrm>
        </p:spPr>
        <p:txBody>
          <a:bodyPr/>
          <a:lstStyle>
            <a:lvl1pPr marL="0" indent="0">
              <a:buNone/>
              <a:defRPr/>
            </a:lvl1pPr>
          </a:lstStyle>
          <a:p>
            <a:pPr lvl="0"/>
            <a:r>
              <a:rPr lang="sv-SE"/>
              <a:t>Klicka på ikonen för att lägga till en bild</a:t>
            </a:r>
          </a:p>
        </p:txBody>
      </p:sp>
      <p:pic>
        <p:nvPicPr>
          <p:cNvPr id="5" name="Bildobjekt 4">
            <a:extLst>
              <a:ext uri="{FF2B5EF4-FFF2-40B4-BE49-F238E27FC236}">
                <a16:creationId xmlns:a16="http://schemas.microsoft.com/office/drawing/2014/main" id="{14463770-4486-45B7-9245-3FE7BC6D1D08}"/>
              </a:ext>
            </a:extLst>
          </p:cNvPr>
          <p:cNvPicPr>
            <a:picLocks noChangeAspect="1"/>
          </p:cNvPicPr>
          <p:nvPr/>
        </p:nvPicPr>
        <p:blipFill>
          <a:blip r:embed="rId2"/>
          <a:stretch>
            <a:fillRect/>
          </a:stretch>
        </p:blipFill>
        <p:spPr>
          <a:xfrm>
            <a:off x="18" y="4969956"/>
            <a:ext cx="9143963" cy="176076"/>
          </a:xfrm>
          <a:prstGeom prst="rect">
            <a:avLst/>
          </a:prstGeom>
          <a:noFill/>
          <a:ln cap="flat">
            <a:noFill/>
          </a:ln>
        </p:spPr>
      </p:pic>
      <p:sp>
        <p:nvSpPr>
          <p:cNvPr id="6" name="Platshållare för datum 3">
            <a:extLst>
              <a:ext uri="{FF2B5EF4-FFF2-40B4-BE49-F238E27FC236}">
                <a16:creationId xmlns:a16="http://schemas.microsoft.com/office/drawing/2014/main" id="{69FA0064-7E56-41AF-AFBB-0B4380EF0174}"/>
              </a:ext>
            </a:extLst>
          </p:cNvPr>
          <p:cNvSpPr txBox="1">
            <a:spLocks noGrp="1"/>
          </p:cNvSpPr>
          <p:nvPr>
            <p:ph type="dt" sz="half" idx="7"/>
          </p:nvPr>
        </p:nvSpPr>
        <p:spPr/>
        <p:txBody>
          <a:bodyPr/>
          <a:lstStyle>
            <a:lvl1pPr>
              <a:defRPr/>
            </a:lvl1pPr>
          </a:lstStyle>
          <a:p>
            <a:pPr lvl="0"/>
            <a:fld id="{CE9E31D9-C166-4291-B730-BFCE9B494D9C}" type="datetime1">
              <a:rPr lang="sv-SE"/>
              <a:pPr lvl="0"/>
              <a:t>2022-05-06</a:t>
            </a:fld>
            <a:endParaRPr lang="sv-SE"/>
          </a:p>
        </p:txBody>
      </p:sp>
      <p:sp>
        <p:nvSpPr>
          <p:cNvPr id="7" name="Platshållare för sidfot 4">
            <a:extLst>
              <a:ext uri="{FF2B5EF4-FFF2-40B4-BE49-F238E27FC236}">
                <a16:creationId xmlns:a16="http://schemas.microsoft.com/office/drawing/2014/main" id="{2FB2AF8B-56BD-4BCB-9A3C-24EC9D0B8DF4}"/>
              </a:ext>
            </a:extLst>
          </p:cNvPr>
          <p:cNvSpPr txBox="1">
            <a:spLocks noGrp="1"/>
          </p:cNvSpPr>
          <p:nvPr>
            <p:ph type="ftr" sz="quarter" idx="9"/>
          </p:nvPr>
        </p:nvSpPr>
        <p:spPr/>
        <p:txBody>
          <a:bodyPr/>
          <a:lstStyle>
            <a:lvl1pPr>
              <a:defRPr/>
            </a:lvl1pPr>
          </a:lstStyle>
          <a:p>
            <a:pPr lvl="0"/>
            <a:r>
              <a:rPr lang="sv-SE"/>
              <a:t>Här skriver du in sidfot</a:t>
            </a:r>
          </a:p>
        </p:txBody>
      </p:sp>
    </p:spTree>
    <p:extLst>
      <p:ext uri="{BB962C8B-B14F-4D97-AF65-F5344CB8AC3E}">
        <p14:creationId xmlns:p14="http://schemas.microsoft.com/office/powerpoint/2010/main" val="45992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Rubrik och innehåll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419B99-AEF3-401D-B9F9-01A7B2FC6314}"/>
              </a:ext>
            </a:extLst>
          </p:cNvPr>
          <p:cNvSpPr txBox="1">
            <a:spLocks noGrp="1"/>
          </p:cNvSpPr>
          <p:nvPr>
            <p:ph type="title"/>
          </p:nvPr>
        </p:nvSpPr>
        <p:spPr>
          <a:xfrm>
            <a:off x="532802" y="719998"/>
            <a:ext cx="4299234" cy="1036801"/>
          </a:xfrm>
        </p:spPr>
        <p:txBody>
          <a:bodyPr/>
          <a:lstStyle>
            <a:lvl1pPr>
              <a:defRPr/>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AAFE31F9-001B-4245-A909-5911CC03F1FA}"/>
              </a:ext>
            </a:extLst>
          </p:cNvPr>
          <p:cNvSpPr txBox="1">
            <a:spLocks noGrp="1"/>
          </p:cNvSpPr>
          <p:nvPr>
            <p:ph idx="4294967295"/>
          </p:nvPr>
        </p:nvSpPr>
        <p:spPr>
          <a:xfrm>
            <a:off x="532802" y="1799996"/>
            <a:ext cx="4299234" cy="2700003"/>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bild 7">
            <a:extLst>
              <a:ext uri="{FF2B5EF4-FFF2-40B4-BE49-F238E27FC236}">
                <a16:creationId xmlns:a16="http://schemas.microsoft.com/office/drawing/2014/main" id="{86DA8EF5-DC9D-41CB-8BE5-1F4D5AF4BBFB}"/>
              </a:ext>
            </a:extLst>
          </p:cNvPr>
          <p:cNvSpPr txBox="1">
            <a:spLocks noGrp="1"/>
          </p:cNvSpPr>
          <p:nvPr>
            <p:ph type="pic" idx="4294967295"/>
          </p:nvPr>
        </p:nvSpPr>
        <p:spPr>
          <a:xfrm>
            <a:off x="5147998" y="986399"/>
            <a:ext cx="3996001" cy="2736003"/>
          </a:xfrm>
        </p:spPr>
        <p:txBody>
          <a:bodyPr/>
          <a:lstStyle>
            <a:lvl1pPr marL="0" indent="0">
              <a:buNone/>
              <a:defRPr/>
            </a:lvl1pPr>
          </a:lstStyle>
          <a:p>
            <a:pPr lvl="0"/>
            <a:r>
              <a:rPr lang="sv-SE"/>
              <a:t>Klicka på ikonen för att lägga till en bild</a:t>
            </a:r>
          </a:p>
        </p:txBody>
      </p:sp>
      <p:pic>
        <p:nvPicPr>
          <p:cNvPr id="5" name="Bildobjekt 4">
            <a:extLst>
              <a:ext uri="{FF2B5EF4-FFF2-40B4-BE49-F238E27FC236}">
                <a16:creationId xmlns:a16="http://schemas.microsoft.com/office/drawing/2014/main" id="{9B9DB5E4-5B20-4375-AC35-FD172C22B5B5}"/>
              </a:ext>
            </a:extLst>
          </p:cNvPr>
          <p:cNvPicPr>
            <a:picLocks noChangeAspect="1"/>
          </p:cNvPicPr>
          <p:nvPr/>
        </p:nvPicPr>
        <p:blipFill>
          <a:blip r:embed="rId2"/>
          <a:stretch>
            <a:fillRect/>
          </a:stretch>
        </p:blipFill>
        <p:spPr>
          <a:xfrm>
            <a:off x="18" y="4969956"/>
            <a:ext cx="9143963" cy="176076"/>
          </a:xfrm>
          <a:prstGeom prst="rect">
            <a:avLst/>
          </a:prstGeom>
          <a:noFill/>
          <a:ln cap="flat">
            <a:noFill/>
          </a:ln>
        </p:spPr>
      </p:pic>
      <p:sp>
        <p:nvSpPr>
          <p:cNvPr id="6" name="Platshållare för datum 3">
            <a:extLst>
              <a:ext uri="{FF2B5EF4-FFF2-40B4-BE49-F238E27FC236}">
                <a16:creationId xmlns:a16="http://schemas.microsoft.com/office/drawing/2014/main" id="{49989062-774E-4E2F-B416-9A8FA3529EDF}"/>
              </a:ext>
            </a:extLst>
          </p:cNvPr>
          <p:cNvSpPr txBox="1">
            <a:spLocks noGrp="1"/>
          </p:cNvSpPr>
          <p:nvPr>
            <p:ph type="dt" sz="half" idx="7"/>
          </p:nvPr>
        </p:nvSpPr>
        <p:spPr/>
        <p:txBody>
          <a:bodyPr/>
          <a:lstStyle>
            <a:lvl1pPr>
              <a:defRPr/>
            </a:lvl1pPr>
          </a:lstStyle>
          <a:p>
            <a:pPr lvl="0"/>
            <a:fld id="{EE9A5D41-FB24-4697-9156-F104DB18738D}" type="datetime1">
              <a:rPr lang="sv-SE"/>
              <a:pPr lvl="0"/>
              <a:t>2022-05-06</a:t>
            </a:fld>
            <a:endParaRPr lang="sv-SE"/>
          </a:p>
        </p:txBody>
      </p:sp>
      <p:sp>
        <p:nvSpPr>
          <p:cNvPr id="7" name="Platshållare för sidfot 4">
            <a:extLst>
              <a:ext uri="{FF2B5EF4-FFF2-40B4-BE49-F238E27FC236}">
                <a16:creationId xmlns:a16="http://schemas.microsoft.com/office/drawing/2014/main" id="{E63268B5-2F15-4F2C-B40D-37ED62E1DDAF}"/>
              </a:ext>
            </a:extLst>
          </p:cNvPr>
          <p:cNvSpPr txBox="1">
            <a:spLocks noGrp="1"/>
          </p:cNvSpPr>
          <p:nvPr>
            <p:ph type="ftr" sz="quarter" idx="9"/>
          </p:nvPr>
        </p:nvSpPr>
        <p:spPr/>
        <p:txBody>
          <a:bodyPr/>
          <a:lstStyle>
            <a:lvl1pPr>
              <a:defRPr/>
            </a:lvl1pPr>
          </a:lstStyle>
          <a:p>
            <a:pPr lvl="0"/>
            <a:r>
              <a:rPr lang="sv-SE"/>
              <a:t>Här skriver du in sidfot</a:t>
            </a:r>
          </a:p>
        </p:txBody>
      </p:sp>
    </p:spTree>
    <p:extLst>
      <p:ext uri="{BB962C8B-B14F-4D97-AF65-F5344CB8AC3E}">
        <p14:creationId xmlns:p14="http://schemas.microsoft.com/office/powerpoint/2010/main" val="2804006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238C129-DAAC-48E7-BA1E-032B53330124}"/>
              </a:ext>
            </a:extLst>
          </p:cNvPr>
          <p:cNvSpPr txBox="1">
            <a:spLocks noGrp="1"/>
          </p:cNvSpPr>
          <p:nvPr>
            <p:ph type="title"/>
          </p:nvPr>
        </p:nvSpPr>
        <p:spPr>
          <a:xfrm>
            <a:off x="532802" y="719998"/>
            <a:ext cx="8078403" cy="1036801"/>
          </a:xfrm>
          <a:prstGeom prst="rect">
            <a:avLst/>
          </a:prstGeom>
          <a:noFill/>
          <a:ln>
            <a:noFill/>
          </a:ln>
        </p:spPr>
        <p:txBody>
          <a:bodyPr vert="horz" wrap="square" lIns="0" tIns="0" rIns="0" bIns="0" anchor="ctr" anchorCtr="0" compatLnSpc="1">
            <a:normAutofit/>
          </a:bodyPr>
          <a:lstStyle/>
          <a:p>
            <a:pPr lvl="0"/>
            <a:r>
              <a:rPr lang="sv-SE"/>
              <a:t>Klicka här för att ändra format</a:t>
            </a:r>
          </a:p>
        </p:txBody>
      </p:sp>
      <p:sp>
        <p:nvSpPr>
          <p:cNvPr id="3" name="Platshållare för text 2">
            <a:extLst>
              <a:ext uri="{FF2B5EF4-FFF2-40B4-BE49-F238E27FC236}">
                <a16:creationId xmlns:a16="http://schemas.microsoft.com/office/drawing/2014/main" id="{D573A4BA-F1D9-4982-A26C-19FA6C1DC006}"/>
              </a:ext>
            </a:extLst>
          </p:cNvPr>
          <p:cNvSpPr txBox="1">
            <a:spLocks noGrp="1"/>
          </p:cNvSpPr>
          <p:nvPr>
            <p:ph type="body" idx="1"/>
          </p:nvPr>
        </p:nvSpPr>
        <p:spPr>
          <a:xfrm>
            <a:off x="532802" y="1799996"/>
            <a:ext cx="8078403" cy="2700003"/>
          </a:xfrm>
          <a:prstGeom prst="rect">
            <a:avLst/>
          </a:prstGeom>
          <a:noFill/>
          <a:ln>
            <a:noFill/>
          </a:ln>
        </p:spPr>
        <p:txBody>
          <a:bodyPr vert="horz" wrap="square" lIns="0" tIns="0" rIns="0" bIns="0" anchor="t" anchorCtr="0" compatLnSpc="1">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4" name="Bildobjekt 4">
            <a:extLst>
              <a:ext uri="{FF2B5EF4-FFF2-40B4-BE49-F238E27FC236}">
                <a16:creationId xmlns:a16="http://schemas.microsoft.com/office/drawing/2014/main" id="{DE1119A1-D937-46CC-9038-B9F5EC3C4862}"/>
              </a:ext>
            </a:extLst>
          </p:cNvPr>
          <p:cNvPicPr>
            <a:picLocks noChangeAspect="1"/>
          </p:cNvPicPr>
          <p:nvPr/>
        </p:nvPicPr>
        <p:blipFill>
          <a:blip r:embed="rId15"/>
          <a:stretch>
            <a:fillRect/>
          </a:stretch>
        </p:blipFill>
        <p:spPr>
          <a:xfrm>
            <a:off x="18" y="4969517"/>
            <a:ext cx="9146816" cy="176131"/>
          </a:xfrm>
          <a:prstGeom prst="rect">
            <a:avLst/>
          </a:prstGeom>
          <a:noFill/>
          <a:ln cap="flat">
            <a:noFill/>
          </a:ln>
        </p:spPr>
      </p:pic>
      <p:sp>
        <p:nvSpPr>
          <p:cNvPr id="5" name="Platshållare för datum 3">
            <a:extLst>
              <a:ext uri="{FF2B5EF4-FFF2-40B4-BE49-F238E27FC236}">
                <a16:creationId xmlns:a16="http://schemas.microsoft.com/office/drawing/2014/main" id="{73252D63-9491-4D2C-B9BE-654258E9E1E4}"/>
              </a:ext>
            </a:extLst>
          </p:cNvPr>
          <p:cNvSpPr txBox="1">
            <a:spLocks noGrp="1"/>
          </p:cNvSpPr>
          <p:nvPr>
            <p:ph type="dt" sz="half" idx="2"/>
          </p:nvPr>
        </p:nvSpPr>
        <p:spPr>
          <a:xfrm>
            <a:off x="488170" y="4643359"/>
            <a:ext cx="1221674" cy="274640"/>
          </a:xfrm>
          <a:prstGeom prst="rect">
            <a:avLst/>
          </a:prstGeom>
          <a:noFill/>
          <a:ln>
            <a:noFill/>
          </a:ln>
        </p:spPr>
        <p:txBody>
          <a:bodyPr vert="horz" wrap="square" lIns="91440" tIns="45720" rIns="91440" bIns="45720" anchor="ctr" anchorCtr="0" compatLnSpc="1">
            <a:noAutofit/>
          </a:bodyPr>
          <a:lstStyle>
            <a:lvl1pPr marL="0" marR="0" lvl="0" indent="0" algn="l" defTabSz="6858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BAF7EB9E-F277-4A2C-B03D-CCE4E82CE69F}" type="datetime1">
              <a:rPr lang="sv-SE"/>
              <a:pPr lvl="0"/>
              <a:t>2022-05-06</a:t>
            </a:fld>
            <a:endParaRPr lang="sv-SE"/>
          </a:p>
        </p:txBody>
      </p:sp>
      <p:sp>
        <p:nvSpPr>
          <p:cNvPr id="6" name="Platshållare för sidfot 4">
            <a:extLst>
              <a:ext uri="{FF2B5EF4-FFF2-40B4-BE49-F238E27FC236}">
                <a16:creationId xmlns:a16="http://schemas.microsoft.com/office/drawing/2014/main" id="{1202868F-8D94-4ED4-84B4-C7BBB42A568A}"/>
              </a:ext>
            </a:extLst>
          </p:cNvPr>
          <p:cNvSpPr txBox="1">
            <a:spLocks noGrp="1"/>
          </p:cNvSpPr>
          <p:nvPr>
            <p:ph type="ftr" sz="quarter" idx="3"/>
          </p:nvPr>
        </p:nvSpPr>
        <p:spPr>
          <a:xfrm>
            <a:off x="1740825" y="4643359"/>
            <a:ext cx="4466679" cy="274640"/>
          </a:xfrm>
          <a:prstGeom prst="rect">
            <a:avLst/>
          </a:prstGeom>
          <a:noFill/>
          <a:ln>
            <a:noFill/>
          </a:ln>
        </p:spPr>
        <p:txBody>
          <a:bodyPr vert="horz" wrap="square" lIns="91440" tIns="45720" rIns="91440" bIns="45720" anchor="ctr" anchorCtr="0" compatLnSpc="1">
            <a:noAutofit/>
          </a:bodyPr>
          <a:lstStyle>
            <a:lvl1pPr marL="0" marR="0" lvl="0" indent="0" algn="l" defTabSz="6858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r>
              <a:rPr lang="sv-SE"/>
              <a:t>Här skriver du in sidfot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marL="0" marR="0" lvl="0" indent="0" algn="l" defTabSz="685800" rtl="0" fontAlgn="auto" hangingPunct="1">
        <a:lnSpc>
          <a:spcPct val="90000"/>
        </a:lnSpc>
        <a:spcBef>
          <a:spcPts val="0"/>
        </a:spcBef>
        <a:spcAft>
          <a:spcPts val="0"/>
        </a:spcAft>
        <a:buNone/>
        <a:tabLst/>
        <a:defRPr lang="sv-SE" sz="3300" b="0" i="0" u="none" strike="noStrike" kern="1200" cap="none" spc="0" baseline="0">
          <a:solidFill>
            <a:srgbClr val="000000"/>
          </a:solidFill>
          <a:uFillTx/>
          <a:latin typeface="Calibri Light"/>
        </a:defRPr>
      </a:lvl1pPr>
    </p:titleStyle>
    <p:bodyStyle>
      <a:lvl1pPr marL="360365" marR="0" lvl="0" indent="-360365" algn="l" defTabSz="685800" rtl="0" fontAlgn="auto" hangingPunct="1">
        <a:lnSpc>
          <a:spcPct val="100000"/>
        </a:lnSpc>
        <a:spcBef>
          <a:spcPts val="750"/>
        </a:spcBef>
        <a:spcAft>
          <a:spcPts val="0"/>
        </a:spcAft>
        <a:buSzPts val="2100"/>
        <a:buBlip>
          <a:blip r:embed="rId16"/>
        </a:buBlip>
        <a:tabLst/>
        <a:defRPr lang="sv-SE" sz="2100" b="0" i="0" u="none" strike="noStrike" kern="1200" cap="none" spc="0" baseline="0">
          <a:solidFill>
            <a:srgbClr val="000000"/>
          </a:solidFill>
          <a:uFillTx/>
          <a:latin typeface="Calibri"/>
        </a:defRPr>
      </a:lvl1pPr>
      <a:lvl2pPr marL="539752" marR="0" lvl="1" indent="-180978" algn="l" defTabSz="685800" rtl="0" fontAlgn="auto" hangingPunct="1">
        <a:lnSpc>
          <a:spcPct val="100000"/>
        </a:lnSpc>
        <a:spcBef>
          <a:spcPts val="375"/>
        </a:spcBef>
        <a:spcAft>
          <a:spcPts val="0"/>
        </a:spcAft>
        <a:buClr>
          <a:srgbClr val="006298"/>
        </a:buClr>
        <a:buSzPct val="100000"/>
        <a:buFont typeface="Calibri" pitchFamily="34"/>
        <a:buChar char="‒"/>
        <a:tabLst/>
        <a:defRPr lang="sv-SE" sz="1800" b="0" i="0" u="none" strike="noStrike" kern="1200" cap="none" spc="0" baseline="0">
          <a:solidFill>
            <a:srgbClr val="000000"/>
          </a:solidFill>
          <a:uFillTx/>
          <a:latin typeface="Calibri"/>
        </a:defRPr>
      </a:lvl2pPr>
      <a:lvl3pPr marL="715966" marR="0" lvl="2" indent="-176214" algn="l" defTabSz="685800" rtl="0" fontAlgn="auto" hangingPunct="1">
        <a:lnSpc>
          <a:spcPct val="100000"/>
        </a:lnSpc>
        <a:spcBef>
          <a:spcPts val="375"/>
        </a:spcBef>
        <a:spcAft>
          <a:spcPts val="0"/>
        </a:spcAft>
        <a:buClr>
          <a:srgbClr val="006298"/>
        </a:buClr>
        <a:buSzPct val="100000"/>
        <a:buFont typeface="Calibri" pitchFamily="34"/>
        <a:buChar char="‒"/>
        <a:tabLst/>
        <a:defRPr lang="sv-SE" sz="1500" b="0" i="0" u="none" strike="noStrike" kern="1200" cap="none" spc="0" baseline="0">
          <a:solidFill>
            <a:srgbClr val="000000"/>
          </a:solidFill>
          <a:uFillTx/>
          <a:latin typeface="Calibri"/>
        </a:defRPr>
      </a:lvl3pPr>
      <a:lvl4pPr marL="898526" marR="0" lvl="3" indent="-182559" algn="l" defTabSz="685800" rtl="0" fontAlgn="auto" hangingPunct="1">
        <a:lnSpc>
          <a:spcPct val="100000"/>
        </a:lnSpc>
        <a:spcBef>
          <a:spcPts val="375"/>
        </a:spcBef>
        <a:spcAft>
          <a:spcPts val="0"/>
        </a:spcAft>
        <a:buClr>
          <a:srgbClr val="006298"/>
        </a:buClr>
        <a:buSzPct val="100000"/>
        <a:buFont typeface="Calibri" pitchFamily="34"/>
        <a:buChar char="‒"/>
        <a:tabLst/>
        <a:defRPr lang="sv-SE" sz="1350" b="0" i="0" u="none" strike="noStrike" kern="1200" cap="none" spc="0" baseline="0">
          <a:solidFill>
            <a:srgbClr val="000000"/>
          </a:solidFill>
          <a:uFillTx/>
          <a:latin typeface="Calibri"/>
        </a:defRPr>
      </a:lvl4pPr>
      <a:lvl5pPr marL="1073148" marR="0" lvl="4" indent="-174622" algn="l" defTabSz="685800" rtl="0" fontAlgn="auto" hangingPunct="1">
        <a:lnSpc>
          <a:spcPct val="100000"/>
        </a:lnSpc>
        <a:spcBef>
          <a:spcPts val="375"/>
        </a:spcBef>
        <a:spcAft>
          <a:spcPts val="0"/>
        </a:spcAft>
        <a:buClr>
          <a:srgbClr val="006298"/>
        </a:buClr>
        <a:buSzPct val="100000"/>
        <a:buFont typeface="Calibri" pitchFamily="34"/>
        <a:buChar char="‒"/>
        <a:tabLst/>
        <a:defRPr lang="sv-SE" sz="135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FABDC2B3-4601-4A14-9BFF-1B102C00A955}"/>
              </a:ext>
            </a:extLst>
          </p:cNvPr>
          <p:cNvSpPr>
            <a:spLocks noGrp="1"/>
          </p:cNvSpPr>
          <p:nvPr>
            <p:ph type="pic" idx="4294967295"/>
          </p:nvPr>
        </p:nvSpPr>
        <p:spPr/>
      </p:sp>
      <p:sp>
        <p:nvSpPr>
          <p:cNvPr id="3" name="Rubrik 1">
            <a:extLst>
              <a:ext uri="{FF2B5EF4-FFF2-40B4-BE49-F238E27FC236}">
                <a16:creationId xmlns:a16="http://schemas.microsoft.com/office/drawing/2014/main" id="{BC6F7C29-CCF1-4B84-B06A-4801D317ADD8}"/>
              </a:ext>
            </a:extLst>
          </p:cNvPr>
          <p:cNvSpPr txBox="1">
            <a:spLocks noGrp="1"/>
          </p:cNvSpPr>
          <p:nvPr>
            <p:ph type="title"/>
          </p:nvPr>
        </p:nvSpPr>
        <p:spPr/>
        <p:txBody>
          <a:bodyPr/>
          <a:lstStyle/>
          <a:p>
            <a:pPr lvl="0"/>
            <a:r>
              <a:rPr lang="sv-SE" sz="3100" dirty="0"/>
              <a:t>Träff med Regionala Pensionärsrådet</a:t>
            </a:r>
            <a:br>
              <a:rPr lang="sv-SE" sz="3100" dirty="0"/>
            </a:br>
            <a:r>
              <a:rPr lang="sv-SE" sz="3100" dirty="0"/>
              <a:t>22-04-29</a:t>
            </a:r>
          </a:p>
        </p:txBody>
      </p:sp>
      <p:pic>
        <p:nvPicPr>
          <p:cNvPr id="1026" name="Picture 2">
            <a:extLst>
              <a:ext uri="{FF2B5EF4-FFF2-40B4-BE49-F238E27FC236}">
                <a16:creationId xmlns:a16="http://schemas.microsoft.com/office/drawing/2014/main" id="{8CB7ADA7-7649-41D5-8096-7794B0769C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1738" y="86942"/>
            <a:ext cx="3686175" cy="35031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FFBF04-D030-428C-81E8-E71A68F7FE0C}"/>
              </a:ext>
            </a:extLst>
          </p:cNvPr>
          <p:cNvSpPr txBox="1">
            <a:spLocks noGrp="1"/>
          </p:cNvSpPr>
          <p:nvPr>
            <p:ph type="title"/>
          </p:nvPr>
        </p:nvSpPr>
        <p:spPr>
          <a:xfrm>
            <a:off x="629728" y="144870"/>
            <a:ext cx="8096851" cy="1055851"/>
          </a:xfrm>
        </p:spPr>
        <p:txBody>
          <a:bodyPr/>
          <a:lstStyle/>
          <a:p>
            <a:pPr lvl="0"/>
            <a:r>
              <a:rPr lang="sv-SE" sz="3200" b="1" i="1" dirty="0">
                <a:solidFill>
                  <a:srgbClr val="262626"/>
                </a:solidFill>
                <a:latin typeface="Calibri Light" panose="020F0302020204030204" pitchFamily="34" charset="0"/>
              </a:rPr>
              <a:t>Vad gör VGR för att kunna attrahera, rekrytera och behålla medarbetare</a:t>
            </a:r>
          </a:p>
        </p:txBody>
      </p:sp>
      <p:sp>
        <p:nvSpPr>
          <p:cNvPr id="6" name="Platshållare för sidfot 8">
            <a:extLst>
              <a:ext uri="{FF2B5EF4-FFF2-40B4-BE49-F238E27FC236}">
                <a16:creationId xmlns:a16="http://schemas.microsoft.com/office/drawing/2014/main" id="{817B687E-3019-4705-8096-96CEB50BCE9D}"/>
              </a:ext>
            </a:extLst>
          </p:cNvPr>
          <p:cNvSpPr txBox="1">
            <a:spLocks/>
          </p:cNvSpPr>
          <p:nvPr/>
        </p:nvSpPr>
        <p:spPr>
          <a:xfrm>
            <a:off x="147101" y="4952911"/>
            <a:ext cx="3026405" cy="45719"/>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sz="1200" b="1" dirty="0">
              <a:solidFill>
                <a:schemeClr val="bg1"/>
              </a:solidFill>
            </a:endParaRPr>
          </a:p>
        </p:txBody>
      </p:sp>
      <p:sp>
        <p:nvSpPr>
          <p:cNvPr id="5" name="Platshållare för innehåll 4">
            <a:extLst>
              <a:ext uri="{FF2B5EF4-FFF2-40B4-BE49-F238E27FC236}">
                <a16:creationId xmlns:a16="http://schemas.microsoft.com/office/drawing/2014/main" id="{89D52EC7-C710-4CE7-A583-6B36E6769BE8}"/>
              </a:ext>
            </a:extLst>
          </p:cNvPr>
          <p:cNvSpPr>
            <a:spLocks noGrp="1"/>
          </p:cNvSpPr>
          <p:nvPr>
            <p:ph idx="1"/>
          </p:nvPr>
        </p:nvSpPr>
        <p:spPr>
          <a:xfrm>
            <a:off x="629728" y="1296216"/>
            <a:ext cx="8013588" cy="2993844"/>
          </a:xfrm>
        </p:spPr>
        <p:txBody>
          <a:bodyPr/>
          <a:lstStyle/>
          <a:p>
            <a:r>
              <a:rPr lang="sv-SE" sz="2400" dirty="0"/>
              <a:t>Främja en god hälsa och arbetsmiljö</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Calibri" panose="020F0502020204030204"/>
                <a:ea typeface="+mn-ea"/>
                <a:cs typeface="+mn-cs"/>
              </a:rPr>
              <a:t>Utveckla det systematiska hälso- och arbetsmiljöarbetet.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Calibri" panose="020F0502020204030204"/>
                <a:ea typeface="+mn-ea"/>
                <a:cs typeface="+mn-cs"/>
              </a:rPr>
              <a:t>Höja chefers kompetens inom hälso- och arbetsmiljöområdet.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Calibri" panose="020F0502020204030204"/>
                <a:ea typeface="+mn-ea"/>
                <a:cs typeface="+mn-cs"/>
              </a:rPr>
              <a:t>Utveckla dialogen med företagshälsovården.</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Calibri" panose="020F0502020204030204"/>
                <a:ea typeface="+mn-ea"/>
                <a:cs typeface="+mn-cs"/>
              </a:rPr>
              <a:t>Utveckla arbetet med att få ner sjukskrivningstalen bland annat via Arbetsmiljösatsningen.</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Calibri" panose="020F0502020204030204"/>
                <a:ea typeface="+mn-ea"/>
                <a:cs typeface="+mn-cs"/>
              </a:rPr>
              <a:t>Utveckla arbetsanpassnings- och rehabiliteringsarbetet.</a:t>
            </a:r>
          </a:p>
          <a:p>
            <a:pPr marL="457200" marR="0" lvl="0" indent="-457200" algn="l" defTabSz="914400" rtl="0" eaLnBrk="1" fontAlgn="auto" latinLnBrk="0" hangingPunct="1">
              <a:lnSpc>
                <a:spcPts val="1400"/>
              </a:lnSpc>
              <a:spcBef>
                <a:spcPts val="1000"/>
              </a:spcBef>
              <a:spcAft>
                <a:spcPts val="20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Calibri" panose="020F0502020204030204"/>
                <a:ea typeface="+mn-ea"/>
                <a:cs typeface="+mn-cs"/>
              </a:rPr>
              <a:t>Utveckla arbetet med att planera för att möjliggöra återhämtning i arbetet</a:t>
            </a:r>
            <a:r>
              <a:rPr kumimoji="0" lang="sv-SE" sz="1800" b="0" i="0" u="none" strike="noStrike" kern="1200" cap="none" spc="0" normalizeH="0" baseline="0" noProof="0" dirty="0">
                <a:ln>
                  <a:noFill/>
                </a:ln>
                <a:solidFill>
                  <a:srgbClr val="000000"/>
                </a:solidFill>
                <a:effectLst/>
                <a:uLnTx/>
                <a:uFillTx/>
                <a:latin typeface="Calibri" panose="020F0502020204030204"/>
                <a:ea typeface="+mn-ea"/>
                <a:cs typeface="+mn-cs"/>
              </a:rPr>
              <a:t>.</a:t>
            </a:r>
          </a:p>
          <a:p>
            <a:pPr marL="457200" marR="0" lvl="0" indent="-457200" algn="l" defTabSz="914400" rtl="0" eaLnBrk="1" fontAlgn="auto" latinLnBrk="0" hangingPunct="1">
              <a:lnSpc>
                <a:spcPts val="1400"/>
              </a:lnSpc>
              <a:spcBef>
                <a:spcPts val="1000"/>
              </a:spcBef>
              <a:spcAft>
                <a:spcPts val="200"/>
              </a:spcAft>
              <a:buClrTx/>
              <a:buSzTx/>
              <a:buFont typeface="Arial" panose="020B0604020202020204" pitchFamily="34" charset="0"/>
              <a:buChar char="•"/>
              <a:tabLst/>
              <a:defRPr/>
            </a:pPr>
            <a:r>
              <a:rPr lang="sv-SE" sz="1600" dirty="0">
                <a:ea typeface="+mn-ea"/>
                <a:cs typeface="+mn-cs"/>
              </a:rPr>
              <a:t>Friskvårdsinsatser/Friskvårdsbidrag</a:t>
            </a:r>
          </a:p>
          <a:p>
            <a:pPr marL="0" indent="0" algn="l" rtl="0" fontAlgn="base">
              <a:buNone/>
            </a:pPr>
            <a:endParaRPr lang="sv-SE" dirty="0"/>
          </a:p>
        </p:txBody>
      </p:sp>
    </p:spTree>
    <p:extLst>
      <p:ext uri="{BB962C8B-B14F-4D97-AF65-F5344CB8AC3E}">
        <p14:creationId xmlns:p14="http://schemas.microsoft.com/office/powerpoint/2010/main" val="1342182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FFBF04-D030-428C-81E8-E71A68F7FE0C}"/>
              </a:ext>
            </a:extLst>
          </p:cNvPr>
          <p:cNvSpPr txBox="1">
            <a:spLocks noGrp="1"/>
          </p:cNvSpPr>
          <p:nvPr>
            <p:ph type="title"/>
          </p:nvPr>
        </p:nvSpPr>
        <p:spPr>
          <a:xfrm>
            <a:off x="629728" y="144870"/>
            <a:ext cx="8096851" cy="1055851"/>
          </a:xfrm>
        </p:spPr>
        <p:txBody>
          <a:bodyPr/>
          <a:lstStyle/>
          <a:p>
            <a:pPr lvl="0"/>
            <a:r>
              <a:rPr lang="sv-SE" sz="3200" b="1" i="1" dirty="0">
                <a:solidFill>
                  <a:srgbClr val="262626"/>
                </a:solidFill>
                <a:latin typeface="Calibri Light" panose="020F0302020204030204" pitchFamily="34" charset="0"/>
              </a:rPr>
              <a:t>Vad gör VGR för att kunna attrahera, rekrytera och behålla medarbetare</a:t>
            </a:r>
          </a:p>
        </p:txBody>
      </p:sp>
      <p:sp>
        <p:nvSpPr>
          <p:cNvPr id="6" name="Platshållare för sidfot 8">
            <a:extLst>
              <a:ext uri="{FF2B5EF4-FFF2-40B4-BE49-F238E27FC236}">
                <a16:creationId xmlns:a16="http://schemas.microsoft.com/office/drawing/2014/main" id="{817B687E-3019-4705-8096-96CEB50BCE9D}"/>
              </a:ext>
            </a:extLst>
          </p:cNvPr>
          <p:cNvSpPr txBox="1">
            <a:spLocks/>
          </p:cNvSpPr>
          <p:nvPr/>
        </p:nvSpPr>
        <p:spPr>
          <a:xfrm>
            <a:off x="147101" y="4952911"/>
            <a:ext cx="3026405" cy="45719"/>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sz="1200" b="1" dirty="0">
              <a:solidFill>
                <a:schemeClr val="bg1"/>
              </a:solidFill>
            </a:endParaRPr>
          </a:p>
        </p:txBody>
      </p:sp>
      <p:sp>
        <p:nvSpPr>
          <p:cNvPr id="5" name="Platshållare för innehåll 4">
            <a:extLst>
              <a:ext uri="{FF2B5EF4-FFF2-40B4-BE49-F238E27FC236}">
                <a16:creationId xmlns:a16="http://schemas.microsoft.com/office/drawing/2014/main" id="{89D52EC7-C710-4CE7-A583-6B36E6769BE8}"/>
              </a:ext>
            </a:extLst>
          </p:cNvPr>
          <p:cNvSpPr>
            <a:spLocks noGrp="1"/>
          </p:cNvSpPr>
          <p:nvPr>
            <p:ph idx="1"/>
          </p:nvPr>
        </p:nvSpPr>
        <p:spPr>
          <a:xfrm>
            <a:off x="712991" y="1265735"/>
            <a:ext cx="8013588" cy="3374845"/>
          </a:xfrm>
        </p:spPr>
        <p:txBody>
          <a:bodyPr/>
          <a:lstStyle/>
          <a:p>
            <a:r>
              <a:rPr lang="sv-SE" sz="2400" dirty="0"/>
              <a:t>Förmåner som anställd</a:t>
            </a:r>
          </a:p>
          <a:p>
            <a:pPr>
              <a:buFont typeface="Arial" panose="020B0604020202020204" pitchFamily="34" charset="0"/>
              <a:buChar char="•"/>
            </a:pPr>
            <a:r>
              <a:rPr lang="sv-SE" sz="1600" dirty="0"/>
              <a:t>Enligt kollektivavtal – fler semesterdagar än lagen, semesterdagstillägg, föräldrapenningtillägg, extra trygghet vid sjukdom, försäkring vid sjukdom arbetsskada och dödsfall</a:t>
            </a:r>
          </a:p>
          <a:p>
            <a:pPr>
              <a:buFont typeface="Arial" panose="020B0604020202020204" pitchFamily="34" charset="0"/>
              <a:buChar char="•"/>
            </a:pPr>
            <a:r>
              <a:rPr lang="sv-SE" sz="1600" dirty="0"/>
              <a:t>Friskvårdsbidrag (skattefritt)</a:t>
            </a:r>
          </a:p>
          <a:p>
            <a:pPr>
              <a:buFont typeface="Arial" panose="020B0604020202020204" pitchFamily="34" charset="0"/>
              <a:buChar char="•"/>
            </a:pPr>
            <a:r>
              <a:rPr lang="sv-SE" sz="1600" dirty="0"/>
              <a:t>Fri hälso- och sjukvård (skattepliktig)</a:t>
            </a:r>
          </a:p>
          <a:p>
            <a:pPr>
              <a:buFont typeface="Arial" panose="020B0604020202020204" pitchFamily="34" charset="0"/>
              <a:buChar char="•"/>
            </a:pPr>
            <a:r>
              <a:rPr lang="sv-SE" sz="1600" dirty="0"/>
              <a:t>Tillsammans i VGR (div kultur- och friskvårdserbjudande, motionsevenemang, hälsoinspiratör)</a:t>
            </a:r>
          </a:p>
          <a:p>
            <a:pPr>
              <a:buFont typeface="Arial" panose="020B0604020202020204" pitchFamily="34" charset="0"/>
              <a:buChar char="•"/>
            </a:pPr>
            <a:endParaRPr lang="sv-SE" sz="2400" dirty="0"/>
          </a:p>
          <a:p>
            <a:pPr>
              <a:buFont typeface="Arial" panose="020B0604020202020204" pitchFamily="34" charset="0"/>
              <a:buChar char="•"/>
            </a:pPr>
            <a:endParaRPr lang="sv-SE" sz="2400" dirty="0"/>
          </a:p>
          <a:p>
            <a:pPr>
              <a:buFont typeface="Arial" panose="020B0604020202020204" pitchFamily="34" charset="0"/>
              <a:buChar char="•"/>
            </a:pPr>
            <a:endParaRPr lang="sv-SE" sz="2400" dirty="0"/>
          </a:p>
          <a:p>
            <a:pPr marL="0" indent="0" algn="l" rtl="0" fontAlgn="base">
              <a:buNone/>
            </a:pPr>
            <a:endParaRPr lang="sv-SE" dirty="0"/>
          </a:p>
        </p:txBody>
      </p:sp>
    </p:spTree>
    <p:extLst>
      <p:ext uri="{BB962C8B-B14F-4D97-AF65-F5344CB8AC3E}">
        <p14:creationId xmlns:p14="http://schemas.microsoft.com/office/powerpoint/2010/main" val="2553830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AE6077-BA24-43EB-8B7C-3A29D4B673EF}"/>
              </a:ext>
            </a:extLst>
          </p:cNvPr>
          <p:cNvSpPr txBox="1">
            <a:spLocks noGrp="1"/>
          </p:cNvSpPr>
          <p:nvPr>
            <p:ph type="title"/>
          </p:nvPr>
        </p:nvSpPr>
        <p:spPr/>
        <p:txBody>
          <a:bodyPr/>
          <a:lstStyle/>
          <a:p>
            <a:endParaRPr lang="sv-S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sidfot 8">
            <a:extLst>
              <a:ext uri="{FF2B5EF4-FFF2-40B4-BE49-F238E27FC236}">
                <a16:creationId xmlns:a16="http://schemas.microsoft.com/office/drawing/2014/main" id="{10830A2F-8BFD-44FF-8601-DC0B6BC56745}"/>
              </a:ext>
            </a:extLst>
          </p:cNvPr>
          <p:cNvSpPr txBox="1">
            <a:spLocks/>
          </p:cNvSpPr>
          <p:nvPr/>
        </p:nvSpPr>
        <p:spPr>
          <a:xfrm>
            <a:off x="147101" y="4952911"/>
            <a:ext cx="3026405" cy="45719"/>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sz="1200" b="1" dirty="0">
              <a:solidFill>
                <a:schemeClr val="bg1"/>
              </a:solidFill>
            </a:endParaRPr>
          </a:p>
        </p:txBody>
      </p:sp>
      <p:sp>
        <p:nvSpPr>
          <p:cNvPr id="7" name="Rectangle 2">
            <a:extLst>
              <a:ext uri="{FF2B5EF4-FFF2-40B4-BE49-F238E27FC236}">
                <a16:creationId xmlns:a16="http://schemas.microsoft.com/office/drawing/2014/main" id="{010F42A4-2CCB-4A4C-BFE9-2959E964C52B}"/>
              </a:ext>
            </a:extLst>
          </p:cNvPr>
          <p:cNvSpPr>
            <a:spLocks noGrp="1" noChangeArrowheads="1"/>
          </p:cNvSpPr>
          <p:nvPr>
            <p:ph type="title"/>
          </p:nvPr>
        </p:nvSpPr>
        <p:spPr>
          <a:xfrm>
            <a:off x="457200" y="144870"/>
            <a:ext cx="8229600" cy="855662"/>
          </a:xfrm>
        </p:spPr>
        <p:txBody>
          <a:bodyPr>
            <a:normAutofit/>
          </a:bodyPr>
          <a:lstStyle/>
          <a:p>
            <a:pPr algn="ctr"/>
            <a:r>
              <a:rPr lang="sv-SE" sz="3000" dirty="0"/>
              <a:t>Extern personalomsättning, andel externa avgångar i förhållande till antal tillsvidareanställda, R12 2019-21</a:t>
            </a:r>
          </a:p>
        </p:txBody>
      </p:sp>
      <p:pic>
        <p:nvPicPr>
          <p:cNvPr id="5" name="Bildobjekt 4">
            <a:extLst>
              <a:ext uri="{FF2B5EF4-FFF2-40B4-BE49-F238E27FC236}">
                <a16:creationId xmlns:a16="http://schemas.microsoft.com/office/drawing/2014/main" id="{496836C0-0F62-4FB0-A093-4CC1D198DC22}"/>
              </a:ext>
            </a:extLst>
          </p:cNvPr>
          <p:cNvPicPr>
            <a:picLocks noChangeAspect="1"/>
          </p:cNvPicPr>
          <p:nvPr/>
        </p:nvPicPr>
        <p:blipFill>
          <a:blip r:embed="rId3"/>
          <a:stretch>
            <a:fillRect/>
          </a:stretch>
        </p:blipFill>
        <p:spPr>
          <a:xfrm>
            <a:off x="1577260" y="1305681"/>
            <a:ext cx="6225619" cy="3331834"/>
          </a:xfrm>
          <a:prstGeom prst="rect">
            <a:avLst/>
          </a:prstGeom>
        </p:spPr>
      </p:pic>
    </p:spTree>
    <p:extLst>
      <p:ext uri="{BB962C8B-B14F-4D97-AF65-F5344CB8AC3E}">
        <p14:creationId xmlns:p14="http://schemas.microsoft.com/office/powerpoint/2010/main" val="79279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5">
            <a:extLst>
              <a:ext uri="{FF2B5EF4-FFF2-40B4-BE49-F238E27FC236}">
                <a16:creationId xmlns:a16="http://schemas.microsoft.com/office/drawing/2014/main" id="{A9D071FD-DFCB-4853-A35C-68B61E4FCF67}"/>
              </a:ext>
            </a:extLst>
          </p:cNvPr>
          <p:cNvSpPr txBox="1">
            <a:spLocks noGrp="1"/>
          </p:cNvSpPr>
          <p:nvPr>
            <p:ph type="title"/>
          </p:nvPr>
        </p:nvSpPr>
        <p:spPr>
          <a:xfrm>
            <a:off x="610389" y="0"/>
            <a:ext cx="8229600" cy="856801"/>
          </a:xfrm>
        </p:spPr>
        <p:txBody>
          <a:bodyPr anchorCtr="1"/>
          <a:lstStyle/>
          <a:p>
            <a:pPr lvl="0" algn="ctr"/>
            <a:r>
              <a:rPr lang="sv-SE" dirty="0"/>
              <a:t>Personalomsättning 2017-2021</a:t>
            </a:r>
          </a:p>
        </p:txBody>
      </p:sp>
      <p:sp>
        <p:nvSpPr>
          <p:cNvPr id="6" name="Platshållare för sidfot 8">
            <a:extLst>
              <a:ext uri="{FF2B5EF4-FFF2-40B4-BE49-F238E27FC236}">
                <a16:creationId xmlns:a16="http://schemas.microsoft.com/office/drawing/2014/main" id="{10830A2F-8BFD-44FF-8601-DC0B6BC56745}"/>
              </a:ext>
            </a:extLst>
          </p:cNvPr>
          <p:cNvSpPr txBox="1">
            <a:spLocks/>
          </p:cNvSpPr>
          <p:nvPr/>
        </p:nvSpPr>
        <p:spPr>
          <a:xfrm>
            <a:off x="147101" y="4952911"/>
            <a:ext cx="3026405" cy="45719"/>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sz="1200" b="1" dirty="0">
              <a:solidFill>
                <a:schemeClr val="bg1"/>
              </a:solidFill>
            </a:endParaRPr>
          </a:p>
        </p:txBody>
      </p:sp>
      <p:pic>
        <p:nvPicPr>
          <p:cNvPr id="3" name="Bildobjekt 2">
            <a:extLst>
              <a:ext uri="{FF2B5EF4-FFF2-40B4-BE49-F238E27FC236}">
                <a16:creationId xmlns:a16="http://schemas.microsoft.com/office/drawing/2014/main" id="{6B2A4E4E-7FD8-4B3D-8435-95755D834C84}"/>
              </a:ext>
            </a:extLst>
          </p:cNvPr>
          <p:cNvPicPr>
            <a:picLocks noChangeAspect="1"/>
          </p:cNvPicPr>
          <p:nvPr/>
        </p:nvPicPr>
        <p:blipFill>
          <a:blip r:embed="rId3"/>
          <a:stretch>
            <a:fillRect/>
          </a:stretch>
        </p:blipFill>
        <p:spPr>
          <a:xfrm>
            <a:off x="1891877" y="1131148"/>
            <a:ext cx="5265420" cy="2705100"/>
          </a:xfrm>
          <a:prstGeom prst="rect">
            <a:avLst/>
          </a:prstGeom>
        </p:spPr>
      </p:pic>
    </p:spTree>
    <p:extLst>
      <p:ext uri="{BB962C8B-B14F-4D97-AF65-F5344CB8AC3E}">
        <p14:creationId xmlns:p14="http://schemas.microsoft.com/office/powerpoint/2010/main" val="426980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004D8CA2-5AE7-4651-B44B-5BA5884FCA2B}"/>
              </a:ext>
            </a:extLst>
          </p:cNvPr>
          <p:cNvPicPr>
            <a:picLocks noChangeAspect="1"/>
          </p:cNvPicPr>
          <p:nvPr/>
        </p:nvPicPr>
        <p:blipFill>
          <a:blip r:embed="rId3"/>
          <a:stretch>
            <a:fillRect/>
          </a:stretch>
        </p:blipFill>
        <p:spPr>
          <a:xfrm>
            <a:off x="993338" y="1013048"/>
            <a:ext cx="7157324" cy="3645724"/>
          </a:xfrm>
          <a:prstGeom prst="rect">
            <a:avLst/>
          </a:prstGeom>
        </p:spPr>
      </p:pic>
      <p:sp>
        <p:nvSpPr>
          <p:cNvPr id="8" name="Rubrik 1">
            <a:extLst>
              <a:ext uri="{FF2B5EF4-FFF2-40B4-BE49-F238E27FC236}">
                <a16:creationId xmlns:a16="http://schemas.microsoft.com/office/drawing/2014/main" id="{ABFE2220-24AD-49EB-A7CE-42EFC6C311DD}"/>
              </a:ext>
            </a:extLst>
          </p:cNvPr>
          <p:cNvSpPr>
            <a:spLocks noGrp="1"/>
          </p:cNvSpPr>
          <p:nvPr>
            <p:ph type="title"/>
          </p:nvPr>
        </p:nvSpPr>
        <p:spPr>
          <a:xfrm>
            <a:off x="637963" y="144870"/>
            <a:ext cx="8229600" cy="855662"/>
          </a:xfrm>
        </p:spPr>
        <p:txBody>
          <a:bodyPr vert="horz" lIns="0" tIns="0" rIns="0" bIns="0" rtlCol="0" anchor="ctr">
            <a:normAutofit/>
          </a:bodyPr>
          <a:lstStyle/>
          <a:p>
            <a:r>
              <a:rPr lang="sv-SE" sz="2400" dirty="0"/>
              <a:t>Extern personalomsättning </a:t>
            </a:r>
            <a:r>
              <a:rPr lang="sv-SE" sz="2400" dirty="0" err="1"/>
              <a:t>exkl</a:t>
            </a:r>
            <a:r>
              <a:rPr lang="sv-SE" sz="2400" dirty="0"/>
              <a:t> ålderspension per yrkeskategori</a:t>
            </a:r>
          </a:p>
        </p:txBody>
      </p:sp>
    </p:spTree>
    <p:extLst>
      <p:ext uri="{BB962C8B-B14F-4D97-AF65-F5344CB8AC3E}">
        <p14:creationId xmlns:p14="http://schemas.microsoft.com/office/powerpoint/2010/main" val="43906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FFBF04-D030-428C-81E8-E71A68F7FE0C}"/>
              </a:ext>
            </a:extLst>
          </p:cNvPr>
          <p:cNvSpPr txBox="1">
            <a:spLocks noGrp="1"/>
          </p:cNvSpPr>
          <p:nvPr>
            <p:ph type="title"/>
          </p:nvPr>
        </p:nvSpPr>
        <p:spPr>
          <a:xfrm>
            <a:off x="629728" y="144870"/>
            <a:ext cx="8096851" cy="1055851"/>
          </a:xfrm>
        </p:spPr>
        <p:txBody>
          <a:bodyPr/>
          <a:lstStyle/>
          <a:p>
            <a:r>
              <a:rPr lang="sv-SE" sz="3200" b="1" i="1" dirty="0">
                <a:solidFill>
                  <a:srgbClr val="262626"/>
                </a:solidFill>
                <a:latin typeface="Calibri Light" panose="020F0302020204030204" pitchFamily="34" charset="0"/>
              </a:rPr>
              <a:t>Varför slutar medarbetaren?</a:t>
            </a:r>
          </a:p>
        </p:txBody>
      </p:sp>
      <p:sp>
        <p:nvSpPr>
          <p:cNvPr id="6" name="Platshållare för sidfot 8">
            <a:extLst>
              <a:ext uri="{FF2B5EF4-FFF2-40B4-BE49-F238E27FC236}">
                <a16:creationId xmlns:a16="http://schemas.microsoft.com/office/drawing/2014/main" id="{817B687E-3019-4705-8096-96CEB50BCE9D}"/>
              </a:ext>
            </a:extLst>
          </p:cNvPr>
          <p:cNvSpPr txBox="1">
            <a:spLocks/>
          </p:cNvSpPr>
          <p:nvPr/>
        </p:nvSpPr>
        <p:spPr>
          <a:xfrm>
            <a:off x="147101" y="4952911"/>
            <a:ext cx="3026405" cy="45719"/>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sz="1200" b="1" dirty="0">
              <a:solidFill>
                <a:schemeClr val="bg1"/>
              </a:solidFill>
            </a:endParaRPr>
          </a:p>
        </p:txBody>
      </p:sp>
      <p:sp>
        <p:nvSpPr>
          <p:cNvPr id="5" name="Platshållare för innehåll 4">
            <a:extLst>
              <a:ext uri="{FF2B5EF4-FFF2-40B4-BE49-F238E27FC236}">
                <a16:creationId xmlns:a16="http://schemas.microsoft.com/office/drawing/2014/main" id="{89D52EC7-C710-4CE7-A583-6B36E6769BE8}"/>
              </a:ext>
            </a:extLst>
          </p:cNvPr>
          <p:cNvSpPr>
            <a:spLocks noGrp="1"/>
          </p:cNvSpPr>
          <p:nvPr>
            <p:ph idx="1"/>
          </p:nvPr>
        </p:nvSpPr>
        <p:spPr>
          <a:xfrm>
            <a:off x="500684" y="1200721"/>
            <a:ext cx="8013588" cy="3513251"/>
          </a:xfrm>
        </p:spPr>
        <p:txBody>
          <a:bodyPr/>
          <a:lstStyle/>
          <a:p>
            <a:pPr marL="360365" marR="0" lvl="0" indent="-360365" algn="l" defTabSz="685800" rtl="0" eaLnBrk="1" fontAlgn="auto" latinLnBrk="0" hangingPunct="1">
              <a:lnSpc>
                <a:spcPct val="100000"/>
              </a:lnSpc>
              <a:spcBef>
                <a:spcPts val="750"/>
              </a:spcBef>
              <a:spcAft>
                <a:spcPts val="0"/>
              </a:spcAft>
              <a:buClrTx/>
              <a:buSzPts val="2100"/>
              <a:buFontTx/>
              <a:buBlip>
                <a:blip r:embed="rId3"/>
              </a:buBlip>
              <a:tabLst/>
              <a:defRPr/>
            </a:pPr>
            <a:r>
              <a:rPr lang="sv-SE" sz="2400" dirty="0"/>
              <a:t>Via avgångsenkäter fått fram att;</a:t>
            </a:r>
          </a:p>
          <a:p>
            <a:pPr algn="l" rtl="0" fontAlgn="base">
              <a:buFont typeface="Arial" panose="020B0604020202020204" pitchFamily="34" charset="0"/>
              <a:buChar char="•"/>
            </a:pPr>
            <a:r>
              <a:rPr lang="sv-SE" dirty="0"/>
              <a:t>Beror på den organisatoriska arbetsmiljön som </a:t>
            </a:r>
          </a:p>
          <a:p>
            <a:pPr marL="0" indent="0" algn="l" rtl="0" fontAlgn="base">
              <a:buNone/>
            </a:pPr>
            <a:r>
              <a:rPr lang="sv-SE" dirty="0"/>
              <a:t> 	</a:t>
            </a:r>
            <a:r>
              <a:rPr lang="sv-SE" sz="1600" dirty="0"/>
              <a:t>- ledarskap</a:t>
            </a:r>
          </a:p>
          <a:p>
            <a:pPr marL="0" indent="0" fontAlgn="base">
              <a:buNone/>
            </a:pPr>
            <a:r>
              <a:rPr lang="sv-SE" sz="1600" dirty="0"/>
              <a:t>	- arbetsbelastning</a:t>
            </a:r>
          </a:p>
          <a:p>
            <a:pPr marL="0" indent="0" fontAlgn="base">
              <a:buNone/>
            </a:pPr>
            <a:r>
              <a:rPr lang="sv-SE" sz="1600" dirty="0"/>
              <a:t>	- arbetstider/scheman</a:t>
            </a:r>
          </a:p>
          <a:p>
            <a:pPr marL="0" indent="0" fontAlgn="base">
              <a:buNone/>
            </a:pPr>
            <a:r>
              <a:rPr lang="sv-SE" sz="1600" dirty="0"/>
              <a:t>	- styrning och organisation</a:t>
            </a:r>
          </a:p>
          <a:p>
            <a:pPr marL="0" indent="0" fontAlgn="base">
              <a:buNone/>
            </a:pPr>
            <a:r>
              <a:rPr lang="sv-SE" sz="1600" dirty="0"/>
              <a:t>	- organisationsförändringar</a:t>
            </a:r>
          </a:p>
          <a:p>
            <a:pPr marL="0" indent="0" algn="l" rtl="0" fontAlgn="base">
              <a:buNone/>
            </a:pPr>
            <a:r>
              <a:rPr lang="sv-SE" sz="1600" dirty="0"/>
              <a:t>	- karriärutvecklingsmöjlighet</a:t>
            </a:r>
          </a:p>
          <a:p>
            <a:pPr algn="l" rtl="0" fontAlgn="base">
              <a:buFont typeface="Arial" panose="020B0604020202020204" pitchFamily="34" charset="0"/>
              <a:buChar char="•"/>
            </a:pPr>
            <a:r>
              <a:rPr lang="sv-SE" dirty="0"/>
              <a:t>Beror också på lön och personliga omständigheter</a:t>
            </a:r>
          </a:p>
          <a:p>
            <a:pPr algn="l" rtl="0" fontAlgn="base">
              <a:buFont typeface="Arial" panose="020B0604020202020204" pitchFamily="34" charset="0"/>
              <a:buChar char="•"/>
            </a:pPr>
            <a:endParaRPr lang="sv-SE" dirty="0"/>
          </a:p>
        </p:txBody>
      </p:sp>
    </p:spTree>
    <p:extLst>
      <p:ext uri="{BB962C8B-B14F-4D97-AF65-F5344CB8AC3E}">
        <p14:creationId xmlns:p14="http://schemas.microsoft.com/office/powerpoint/2010/main" val="145544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FFBF04-D030-428C-81E8-E71A68F7FE0C}"/>
              </a:ext>
            </a:extLst>
          </p:cNvPr>
          <p:cNvSpPr txBox="1">
            <a:spLocks noGrp="1"/>
          </p:cNvSpPr>
          <p:nvPr>
            <p:ph type="title"/>
          </p:nvPr>
        </p:nvSpPr>
        <p:spPr>
          <a:xfrm>
            <a:off x="629728" y="144870"/>
            <a:ext cx="8096851" cy="1055851"/>
          </a:xfrm>
        </p:spPr>
        <p:txBody>
          <a:bodyPr/>
          <a:lstStyle/>
          <a:p>
            <a:pPr lvl="0"/>
            <a:r>
              <a:rPr lang="sv-SE" sz="3200" b="1" i="1" dirty="0">
                <a:solidFill>
                  <a:srgbClr val="262626"/>
                </a:solidFill>
                <a:latin typeface="Calibri Light" panose="020F0302020204030204" pitchFamily="34" charset="0"/>
              </a:rPr>
              <a:t>Vad gör VGR för att kunna attrahera, rekrytera, utveckla och behålla medarbetare</a:t>
            </a:r>
          </a:p>
        </p:txBody>
      </p:sp>
      <p:sp>
        <p:nvSpPr>
          <p:cNvPr id="6" name="Platshållare för sidfot 8">
            <a:extLst>
              <a:ext uri="{FF2B5EF4-FFF2-40B4-BE49-F238E27FC236}">
                <a16:creationId xmlns:a16="http://schemas.microsoft.com/office/drawing/2014/main" id="{817B687E-3019-4705-8096-96CEB50BCE9D}"/>
              </a:ext>
            </a:extLst>
          </p:cNvPr>
          <p:cNvSpPr txBox="1">
            <a:spLocks/>
          </p:cNvSpPr>
          <p:nvPr/>
        </p:nvSpPr>
        <p:spPr>
          <a:xfrm>
            <a:off x="147101" y="4952911"/>
            <a:ext cx="3026405" cy="45719"/>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sz="1200" b="1" dirty="0">
              <a:solidFill>
                <a:schemeClr val="bg1"/>
              </a:solidFill>
            </a:endParaRPr>
          </a:p>
        </p:txBody>
      </p:sp>
      <p:sp>
        <p:nvSpPr>
          <p:cNvPr id="5" name="Platshållare för innehåll 4">
            <a:extLst>
              <a:ext uri="{FF2B5EF4-FFF2-40B4-BE49-F238E27FC236}">
                <a16:creationId xmlns:a16="http://schemas.microsoft.com/office/drawing/2014/main" id="{89D52EC7-C710-4CE7-A583-6B36E6769BE8}"/>
              </a:ext>
            </a:extLst>
          </p:cNvPr>
          <p:cNvSpPr>
            <a:spLocks noGrp="1"/>
          </p:cNvSpPr>
          <p:nvPr>
            <p:ph idx="1"/>
          </p:nvPr>
        </p:nvSpPr>
        <p:spPr>
          <a:xfrm>
            <a:off x="457200" y="1509622"/>
            <a:ext cx="8013588" cy="3169057"/>
          </a:xfrm>
        </p:spPr>
        <p:txBody>
          <a:bodyPr/>
          <a:lstStyle/>
          <a:p>
            <a:pPr marL="360365" marR="0" lvl="0" indent="-360365" algn="l" defTabSz="685800" rtl="0" eaLnBrk="1" fontAlgn="auto" latinLnBrk="0" hangingPunct="1">
              <a:lnSpc>
                <a:spcPct val="100000"/>
              </a:lnSpc>
              <a:spcBef>
                <a:spcPts val="750"/>
              </a:spcBef>
              <a:spcAft>
                <a:spcPts val="0"/>
              </a:spcAft>
              <a:buClrTx/>
              <a:buSzPts val="2100"/>
              <a:buFontTx/>
              <a:buBlip>
                <a:blip r:embed="rId3"/>
              </a:buBlip>
              <a:tabLst/>
              <a:defRPr/>
            </a:pPr>
            <a:r>
              <a:rPr lang="sv-SE" sz="2400" dirty="0"/>
              <a:t>Chefers organisatoriska förutsättningar</a:t>
            </a:r>
          </a:p>
          <a:p>
            <a:pPr algn="l" rtl="0" fontAlgn="base">
              <a:buFont typeface="Arial" panose="020B0604020202020204" pitchFamily="34" charset="0"/>
              <a:buChar char="•"/>
            </a:pPr>
            <a:r>
              <a:rPr lang="sv-SE" sz="1800" dirty="0">
                <a:latin typeface="Calibri" panose="020F0502020204030204" pitchFamily="34" charset="0"/>
              </a:rPr>
              <a:t>Stöd till chefer i olika former som utbildningsinsatser, stabsresurser, Center för chefsrekrytering mm</a:t>
            </a:r>
          </a:p>
          <a:p>
            <a:pPr algn="l" rtl="0" fontAlgn="base">
              <a:buFont typeface="Arial" panose="020B0604020202020204" pitchFamily="34" charset="0"/>
              <a:buChar char="•"/>
            </a:pPr>
            <a:r>
              <a:rPr lang="sv-SE" sz="1800" b="0" i="0" u="none" strike="noStrike" dirty="0">
                <a:solidFill>
                  <a:srgbClr val="000000"/>
                </a:solidFill>
                <a:effectLst/>
                <a:latin typeface="Calibri" panose="020F0502020204030204" pitchFamily="34" charset="0"/>
              </a:rPr>
              <a:t>Angivet ett antal direktrapporterande medarbetare per chef, 10 -35. Positiv utveckling trots pandemin</a:t>
            </a:r>
          </a:p>
          <a:p>
            <a:pPr algn="l" rtl="0" fontAlgn="base">
              <a:buFont typeface="Arial" panose="020B0604020202020204" pitchFamily="34" charset="0"/>
              <a:buChar char="•"/>
            </a:pPr>
            <a:endParaRPr lang="sv-SE" sz="1800" dirty="0">
              <a:latin typeface="Calibri" panose="020F0502020204030204" pitchFamily="34" charset="0"/>
            </a:endParaRPr>
          </a:p>
          <a:p>
            <a:pPr algn="l" rtl="0" fontAlgn="base">
              <a:buFont typeface="Arial" panose="020B0604020202020204" pitchFamily="34" charset="0"/>
              <a:buChar char="•"/>
            </a:pPr>
            <a:endParaRPr lang="sv-SE" sz="1800" dirty="0">
              <a:latin typeface="Calibri" panose="020F0502020204030204" pitchFamily="34" charset="0"/>
            </a:endParaRPr>
          </a:p>
          <a:p>
            <a:pPr algn="l" rtl="0" fontAlgn="base">
              <a:buFont typeface="Arial" panose="020B0604020202020204" pitchFamily="34" charset="0"/>
              <a:buChar char="•"/>
            </a:pPr>
            <a:endParaRPr lang="sv-SE" sz="1800" dirty="0">
              <a:latin typeface="Calibri" panose="020F0502020204030204" pitchFamily="34" charset="0"/>
            </a:endParaRPr>
          </a:p>
        </p:txBody>
      </p:sp>
      <p:pic>
        <p:nvPicPr>
          <p:cNvPr id="3" name="Bildobjekt 2">
            <a:extLst>
              <a:ext uri="{FF2B5EF4-FFF2-40B4-BE49-F238E27FC236}">
                <a16:creationId xmlns:a16="http://schemas.microsoft.com/office/drawing/2014/main" id="{D7232E93-05F5-4FBE-B2B0-D474F69B3399}"/>
              </a:ext>
            </a:extLst>
          </p:cNvPr>
          <p:cNvPicPr>
            <a:picLocks noChangeAspect="1"/>
          </p:cNvPicPr>
          <p:nvPr/>
        </p:nvPicPr>
        <p:blipFill>
          <a:blip r:embed="rId4"/>
          <a:stretch>
            <a:fillRect/>
          </a:stretch>
        </p:blipFill>
        <p:spPr>
          <a:xfrm>
            <a:off x="1376883" y="3489874"/>
            <a:ext cx="6602540" cy="792549"/>
          </a:xfrm>
          <a:prstGeom prst="rect">
            <a:avLst/>
          </a:prstGeom>
        </p:spPr>
      </p:pic>
    </p:spTree>
    <p:extLst>
      <p:ext uri="{BB962C8B-B14F-4D97-AF65-F5344CB8AC3E}">
        <p14:creationId xmlns:p14="http://schemas.microsoft.com/office/powerpoint/2010/main" val="508748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FFBF04-D030-428C-81E8-E71A68F7FE0C}"/>
              </a:ext>
            </a:extLst>
          </p:cNvPr>
          <p:cNvSpPr txBox="1">
            <a:spLocks noGrp="1"/>
          </p:cNvSpPr>
          <p:nvPr>
            <p:ph type="title"/>
          </p:nvPr>
        </p:nvSpPr>
        <p:spPr>
          <a:xfrm>
            <a:off x="629728" y="144870"/>
            <a:ext cx="8096851" cy="1055851"/>
          </a:xfrm>
        </p:spPr>
        <p:txBody>
          <a:bodyPr>
            <a:normAutofit/>
          </a:bodyPr>
          <a:lstStyle/>
          <a:p>
            <a:pPr lvl="0"/>
            <a:r>
              <a:rPr lang="sv-SE" sz="3200" b="1" i="1" dirty="0">
                <a:solidFill>
                  <a:srgbClr val="262626"/>
                </a:solidFill>
                <a:latin typeface="Calibri Light" panose="020F0302020204030204" pitchFamily="34" charset="0"/>
              </a:rPr>
              <a:t>Vad gör VGR för att kunna attrahera, rekrytera, utveckla och behålla medarbetare</a:t>
            </a:r>
            <a:endParaRPr lang="sv-SE" sz="3200" b="1" i="1" dirty="0"/>
          </a:p>
        </p:txBody>
      </p:sp>
      <p:sp>
        <p:nvSpPr>
          <p:cNvPr id="6" name="Platshållare för sidfot 8">
            <a:extLst>
              <a:ext uri="{FF2B5EF4-FFF2-40B4-BE49-F238E27FC236}">
                <a16:creationId xmlns:a16="http://schemas.microsoft.com/office/drawing/2014/main" id="{817B687E-3019-4705-8096-96CEB50BCE9D}"/>
              </a:ext>
            </a:extLst>
          </p:cNvPr>
          <p:cNvSpPr txBox="1">
            <a:spLocks/>
          </p:cNvSpPr>
          <p:nvPr/>
        </p:nvSpPr>
        <p:spPr>
          <a:xfrm>
            <a:off x="147101" y="4952911"/>
            <a:ext cx="3026405" cy="45719"/>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sz="1200" b="1" dirty="0">
              <a:solidFill>
                <a:schemeClr val="bg1"/>
              </a:solidFill>
            </a:endParaRPr>
          </a:p>
        </p:txBody>
      </p:sp>
      <p:sp>
        <p:nvSpPr>
          <p:cNvPr id="5" name="Platshållare för innehåll 4">
            <a:extLst>
              <a:ext uri="{FF2B5EF4-FFF2-40B4-BE49-F238E27FC236}">
                <a16:creationId xmlns:a16="http://schemas.microsoft.com/office/drawing/2014/main" id="{89D52EC7-C710-4CE7-A583-6B36E6769BE8}"/>
              </a:ext>
            </a:extLst>
          </p:cNvPr>
          <p:cNvSpPr>
            <a:spLocks noGrp="1"/>
          </p:cNvSpPr>
          <p:nvPr>
            <p:ph idx="1"/>
          </p:nvPr>
        </p:nvSpPr>
        <p:spPr>
          <a:xfrm>
            <a:off x="500684" y="1200721"/>
            <a:ext cx="8013588" cy="3706471"/>
          </a:xfrm>
        </p:spPr>
        <p:txBody>
          <a:bodyPr/>
          <a:lstStyle/>
          <a:p>
            <a:pPr marL="360365" marR="0" lvl="0" indent="-360365" algn="l" defTabSz="685800" rtl="0" eaLnBrk="1" fontAlgn="auto" latinLnBrk="0" hangingPunct="1">
              <a:lnSpc>
                <a:spcPct val="100000"/>
              </a:lnSpc>
              <a:spcBef>
                <a:spcPts val="750"/>
              </a:spcBef>
              <a:spcAft>
                <a:spcPts val="0"/>
              </a:spcAft>
              <a:buClrTx/>
              <a:buSzPts val="2100"/>
              <a:buFontTx/>
              <a:buBlip>
                <a:blip r:embed="rId3"/>
              </a:buBlip>
              <a:tabLst/>
              <a:defRPr/>
            </a:pPr>
            <a:r>
              <a:rPr kumimoji="0" lang="sv-SE" sz="2400" b="0" i="0" u="none" strike="noStrike" kern="1200" cap="none" spc="0" normalizeH="0" baseline="0" noProof="0" dirty="0">
                <a:ln>
                  <a:noFill/>
                </a:ln>
                <a:solidFill>
                  <a:srgbClr val="000000"/>
                </a:solidFill>
                <a:effectLst/>
                <a:uLnTx/>
                <a:uFillTx/>
                <a:latin typeface="Calibri"/>
              </a:rPr>
              <a:t>Satsa på karriär- och kompetensutveckling</a:t>
            </a:r>
            <a:endParaRPr lang="sv-SE" sz="1800" b="0" i="0" u="none" strike="noStrike"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Karriärutvecklingsmodeller</a:t>
            </a:r>
          </a:p>
          <a:p>
            <a:pPr algn="l" rtl="0" fontAlgn="base">
              <a:buFont typeface="Arial" panose="020B0604020202020204" pitchFamily="34" charset="0"/>
              <a:buChar char="•"/>
            </a:pPr>
            <a:r>
              <a:rPr lang="sv-SE" sz="1600" dirty="0">
                <a:latin typeface="Calibri" panose="020F0502020204030204" pitchFamily="34" charset="0"/>
              </a:rPr>
              <a:t>Förstärkt yrkesintroduktion som kliniskt basår</a:t>
            </a:r>
          </a:p>
          <a:p>
            <a:pPr algn="l" rtl="0" fontAlgn="base">
              <a:buFont typeface="Arial" panose="020B0604020202020204" pitchFamily="34" charset="0"/>
              <a:buChar char="•"/>
            </a:pPr>
            <a:r>
              <a:rPr lang="sv-SE" sz="1600" dirty="0">
                <a:latin typeface="Calibri" panose="020F0502020204030204" pitchFamily="34" charset="0"/>
              </a:rPr>
              <a:t>Vidareutbildning i form av utbildningsbefattningar för sjuksköterskor och undersköterskor och specialistutbildning för psykologer</a:t>
            </a:r>
          </a:p>
          <a:p>
            <a:pPr algn="l" rtl="0" fontAlgn="base">
              <a:buFont typeface="Arial" panose="020B0604020202020204" pitchFamily="34" charset="0"/>
              <a:buChar char="•"/>
            </a:pPr>
            <a:r>
              <a:rPr lang="sv-SE" sz="1600" dirty="0">
                <a:latin typeface="Calibri" panose="020F0502020204030204" pitchFamily="34" charset="0"/>
              </a:rPr>
              <a:t>Finns ett digitalt regiongemensamt introduktionsprogram</a:t>
            </a:r>
          </a:p>
          <a:p>
            <a:pPr algn="l" rtl="0" fontAlgn="base">
              <a:buFont typeface="Arial" panose="020B0604020202020204" pitchFamily="34" charset="0"/>
              <a:buChar char="•"/>
            </a:pPr>
            <a:r>
              <a:rPr lang="sv-SE" sz="1600" dirty="0">
                <a:latin typeface="Calibri" panose="020F0502020204030204" pitchFamily="34" charset="0"/>
              </a:rPr>
              <a:t>Utbildning i digitalkompetens - Lärportalen</a:t>
            </a:r>
          </a:p>
          <a:p>
            <a:pPr algn="l" rtl="0" fontAlgn="base">
              <a:buFont typeface="Arial" panose="020B0604020202020204" pitchFamily="34" charset="0"/>
              <a:buChar char="•"/>
            </a:pPr>
            <a:r>
              <a:rPr lang="sv-SE" sz="1600" dirty="0">
                <a:latin typeface="Calibri" panose="020F0502020204030204" pitchFamily="34" charset="0"/>
              </a:rPr>
              <a:t>Handledarutbildning</a:t>
            </a:r>
          </a:p>
          <a:p>
            <a:pPr fontAlgn="base">
              <a:buFont typeface="Arial" panose="020B0604020202020204" pitchFamily="34" charset="0"/>
              <a:buChar char="•"/>
            </a:pPr>
            <a:r>
              <a:rPr lang="sv-SE" sz="1600" dirty="0"/>
              <a:t>Satsa på mentorskapsuppdrag i senior kompetens</a:t>
            </a:r>
          </a:p>
          <a:p>
            <a:pPr fontAlgn="base">
              <a:buFont typeface="Arial" panose="020B0604020202020204" pitchFamily="34" charset="0"/>
              <a:buChar char="•"/>
            </a:pPr>
            <a:r>
              <a:rPr lang="sv-SE" sz="1600" dirty="0">
                <a:latin typeface="Calibri" panose="020F0502020204030204" pitchFamily="34" charset="0"/>
              </a:rPr>
              <a:t>Uppgiftsväxling</a:t>
            </a:r>
          </a:p>
          <a:p>
            <a:pPr algn="l" rtl="0" fontAlgn="base">
              <a:buFont typeface="Arial" panose="020B0604020202020204" pitchFamily="34" charset="0"/>
              <a:buChar char="•"/>
            </a:pPr>
            <a:endParaRPr lang="sv-SE" sz="1800" dirty="0">
              <a:latin typeface="Calibri" panose="020F0502020204030204" pitchFamily="34" charset="0"/>
            </a:endParaRPr>
          </a:p>
          <a:p>
            <a:pPr algn="l" rtl="0" fontAlgn="base">
              <a:buFont typeface="Arial" panose="020B0604020202020204" pitchFamily="34" charset="0"/>
              <a:buChar char="•"/>
            </a:pPr>
            <a:endParaRPr lang="sv-SE" sz="1800" dirty="0">
              <a:latin typeface="Calibri" panose="020F0502020204030204" pitchFamily="34" charset="0"/>
            </a:endParaRPr>
          </a:p>
          <a:p>
            <a:pPr algn="l" rtl="0" fontAlgn="base">
              <a:buFont typeface="Arial" panose="020B0604020202020204" pitchFamily="34" charset="0"/>
              <a:buChar char="•"/>
            </a:pPr>
            <a:endParaRPr lang="sv-SE" sz="1800" b="0" i="0" u="none" strike="noStrike" dirty="0">
              <a:solidFill>
                <a:srgbClr val="000000"/>
              </a:solidFill>
              <a:effectLst/>
              <a:latin typeface="Calibri" panose="020F0502020204030204" pitchFamily="34" charset="0"/>
            </a:endParaRPr>
          </a:p>
          <a:p>
            <a:pPr algn="l" rtl="0" fontAlgn="base">
              <a:buFont typeface="Arial" panose="020B0604020202020204" pitchFamily="34" charset="0"/>
              <a:buChar char="•"/>
            </a:pPr>
            <a:endParaRPr lang="sv-SE" dirty="0"/>
          </a:p>
        </p:txBody>
      </p:sp>
    </p:spTree>
    <p:extLst>
      <p:ext uri="{BB962C8B-B14F-4D97-AF65-F5344CB8AC3E}">
        <p14:creationId xmlns:p14="http://schemas.microsoft.com/office/powerpoint/2010/main" val="736542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FFBF04-D030-428C-81E8-E71A68F7FE0C}"/>
              </a:ext>
            </a:extLst>
          </p:cNvPr>
          <p:cNvSpPr txBox="1">
            <a:spLocks noGrp="1"/>
          </p:cNvSpPr>
          <p:nvPr>
            <p:ph type="title"/>
          </p:nvPr>
        </p:nvSpPr>
        <p:spPr>
          <a:xfrm>
            <a:off x="629728" y="144870"/>
            <a:ext cx="8096851" cy="1055851"/>
          </a:xfrm>
        </p:spPr>
        <p:txBody>
          <a:bodyPr>
            <a:normAutofit/>
          </a:bodyPr>
          <a:lstStyle/>
          <a:p>
            <a:pPr lvl="0"/>
            <a:r>
              <a:rPr lang="sv-SE" sz="3200" b="1" i="1" dirty="0">
                <a:solidFill>
                  <a:srgbClr val="262626"/>
                </a:solidFill>
                <a:latin typeface="Calibri Light" panose="020F0302020204030204" pitchFamily="34" charset="0"/>
              </a:rPr>
              <a:t>Vad gör VGR för att kunna attrahera, rekrytera och behålla medarbetare</a:t>
            </a:r>
            <a:endParaRPr lang="sv-SE" sz="3200" b="1" i="1" dirty="0"/>
          </a:p>
        </p:txBody>
      </p:sp>
      <p:sp>
        <p:nvSpPr>
          <p:cNvPr id="6" name="Platshållare för sidfot 8">
            <a:extLst>
              <a:ext uri="{FF2B5EF4-FFF2-40B4-BE49-F238E27FC236}">
                <a16:creationId xmlns:a16="http://schemas.microsoft.com/office/drawing/2014/main" id="{817B687E-3019-4705-8096-96CEB50BCE9D}"/>
              </a:ext>
            </a:extLst>
          </p:cNvPr>
          <p:cNvSpPr txBox="1">
            <a:spLocks/>
          </p:cNvSpPr>
          <p:nvPr/>
        </p:nvSpPr>
        <p:spPr>
          <a:xfrm>
            <a:off x="147101" y="4952911"/>
            <a:ext cx="3026405" cy="45719"/>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sz="1200" b="1" dirty="0">
              <a:solidFill>
                <a:schemeClr val="bg1"/>
              </a:solidFill>
            </a:endParaRPr>
          </a:p>
        </p:txBody>
      </p:sp>
      <p:sp>
        <p:nvSpPr>
          <p:cNvPr id="5" name="Platshållare för innehåll 4">
            <a:extLst>
              <a:ext uri="{FF2B5EF4-FFF2-40B4-BE49-F238E27FC236}">
                <a16:creationId xmlns:a16="http://schemas.microsoft.com/office/drawing/2014/main" id="{89D52EC7-C710-4CE7-A583-6B36E6769BE8}"/>
              </a:ext>
            </a:extLst>
          </p:cNvPr>
          <p:cNvSpPr>
            <a:spLocks noGrp="1"/>
          </p:cNvSpPr>
          <p:nvPr>
            <p:ph idx="1"/>
          </p:nvPr>
        </p:nvSpPr>
        <p:spPr>
          <a:xfrm>
            <a:off x="457200" y="1509623"/>
            <a:ext cx="8013588" cy="2376526"/>
          </a:xfrm>
        </p:spPr>
        <p:txBody>
          <a:bodyPr/>
          <a:lstStyle/>
          <a:p>
            <a:pPr marL="360365" marR="0" lvl="0" indent="-360365" algn="l" defTabSz="685800" rtl="0" eaLnBrk="1" fontAlgn="auto" latinLnBrk="0" hangingPunct="1">
              <a:lnSpc>
                <a:spcPct val="100000"/>
              </a:lnSpc>
              <a:spcBef>
                <a:spcPts val="750"/>
              </a:spcBef>
              <a:spcAft>
                <a:spcPts val="0"/>
              </a:spcAft>
              <a:buClrTx/>
              <a:buSzPts val="2100"/>
              <a:buFontTx/>
              <a:buBlip>
                <a:blip r:embed="rId3"/>
              </a:buBlip>
              <a:tabLst/>
              <a:defRPr/>
            </a:pPr>
            <a:r>
              <a:rPr kumimoji="0" lang="sv-SE" sz="2400" b="0" i="0" u="none" strike="noStrike" kern="1200" cap="none" spc="0" normalizeH="0" baseline="0" noProof="0" dirty="0">
                <a:ln>
                  <a:noFill/>
                </a:ln>
                <a:solidFill>
                  <a:srgbClr val="000000"/>
                </a:solidFill>
                <a:effectLst/>
                <a:uLnTx/>
                <a:uFillTx/>
                <a:latin typeface="Calibri"/>
              </a:rPr>
              <a:t>Utveckla anställningsvillkor och förmåner </a:t>
            </a:r>
            <a:endParaRPr kumimoji="0" lang="sv-SE" sz="1800" b="0" i="0" u="none" strike="noStrike" kern="1200" cap="none" spc="0" normalizeH="0" baseline="0" noProof="0" dirty="0">
              <a:ln>
                <a:noFill/>
              </a:ln>
              <a:solidFill>
                <a:srgbClr val="000000"/>
              </a:solidFill>
              <a:effectLst/>
              <a:uLnTx/>
              <a:uFillTx/>
              <a:latin typeface="Calibri" panose="020F0502020204030204" pitchFamily="34" charset="0"/>
            </a:endParaRPr>
          </a:p>
          <a:p>
            <a:pPr marL="360365" marR="0" lvl="0" indent="-360365" algn="l" defTabSz="685800" rtl="0" eaLnBrk="1" fontAlgn="base" latinLnBrk="0" hangingPunct="1">
              <a:lnSpc>
                <a:spcPct val="100000"/>
              </a:lnSpc>
              <a:spcBef>
                <a:spcPts val="750"/>
              </a:spcBef>
              <a:spcAft>
                <a:spcPts val="0"/>
              </a:spcAft>
              <a:buClrTx/>
              <a:buSzPts val="2100"/>
              <a:buFont typeface="Arial" panose="020B0604020202020204" pitchFamily="34" charset="0"/>
              <a:buChar char="•"/>
              <a:tabLst/>
              <a:defRPr/>
            </a:pPr>
            <a:endParaRPr kumimoji="0" lang="sv-SE" sz="1800" b="0" i="0" u="none" strike="noStrike" kern="1200" cap="none" spc="0" normalizeH="0" baseline="0" noProof="0" dirty="0">
              <a:ln>
                <a:noFill/>
              </a:ln>
              <a:solidFill>
                <a:srgbClr val="000000"/>
              </a:solidFill>
              <a:effectLst/>
              <a:uLnTx/>
              <a:uFillTx/>
              <a:latin typeface="Calibri" panose="020F0502020204030204" pitchFamily="34" charset="0"/>
            </a:endParaRPr>
          </a:p>
          <a:p>
            <a:pPr marL="360365" marR="0" lvl="0" indent="-360365" algn="l" defTabSz="685800" rtl="0" eaLnBrk="1" fontAlgn="base" latinLnBrk="0" hangingPunct="1">
              <a:lnSpc>
                <a:spcPct val="100000"/>
              </a:lnSpc>
              <a:spcBef>
                <a:spcPts val="750"/>
              </a:spcBef>
              <a:spcAft>
                <a:spcPts val="0"/>
              </a:spcAft>
              <a:buClrTx/>
              <a:buSzPts val="2100"/>
              <a:buFont typeface="Arial" panose="020B0604020202020204" pitchFamily="34" charset="0"/>
              <a:buChar char="•"/>
              <a:tabLst/>
              <a:defRPr/>
            </a:pPr>
            <a:r>
              <a:rPr kumimoji="0" lang="sv-SE" sz="1800" b="0" i="0" u="none" strike="noStrike" kern="1200" cap="none" spc="0" normalizeH="0" baseline="0" noProof="0" dirty="0">
                <a:ln>
                  <a:noFill/>
                </a:ln>
                <a:solidFill>
                  <a:srgbClr val="000000"/>
                </a:solidFill>
                <a:effectLst/>
                <a:uLnTx/>
                <a:uFillTx/>
                <a:latin typeface="Calibri" panose="020F0502020204030204" pitchFamily="34" charset="0"/>
              </a:rPr>
              <a:t>Arbeta för konkurrenskraftiga och jämställda löner.</a:t>
            </a:r>
          </a:p>
          <a:p>
            <a:pPr marL="360365" marR="0" lvl="0" indent="-360365" algn="l" defTabSz="685800" rtl="0" eaLnBrk="1" fontAlgn="base" latinLnBrk="0" hangingPunct="1">
              <a:lnSpc>
                <a:spcPct val="100000"/>
              </a:lnSpc>
              <a:spcBef>
                <a:spcPts val="750"/>
              </a:spcBef>
              <a:spcAft>
                <a:spcPts val="0"/>
              </a:spcAft>
              <a:buClrTx/>
              <a:buSzPts val="2100"/>
              <a:buFont typeface="Arial" panose="020B0604020202020204" pitchFamily="34" charset="0"/>
              <a:buChar char="•"/>
              <a:tabLst/>
              <a:defRPr/>
            </a:pPr>
            <a:r>
              <a:rPr kumimoji="0" lang="sv-SE" sz="1800" b="0" i="0" u="none" strike="noStrike" kern="1200" cap="none" spc="0" normalizeH="0" baseline="0" noProof="0" dirty="0">
                <a:ln>
                  <a:noFill/>
                </a:ln>
                <a:solidFill>
                  <a:srgbClr val="000000"/>
                </a:solidFill>
                <a:effectLst/>
                <a:uLnTx/>
                <a:uFillTx/>
                <a:latin typeface="Calibri" panose="020F0502020204030204" pitchFamily="34" charset="0"/>
              </a:rPr>
              <a:t>Utveckla arbetet för attraktiva arbetsplatser med hälsosamma arbetstider.</a:t>
            </a:r>
          </a:p>
          <a:p>
            <a:pPr marL="360365" marR="0" lvl="0" indent="-360365" algn="l" defTabSz="685800" rtl="0" eaLnBrk="1" fontAlgn="base" latinLnBrk="0" hangingPunct="1">
              <a:lnSpc>
                <a:spcPct val="100000"/>
              </a:lnSpc>
              <a:spcBef>
                <a:spcPts val="750"/>
              </a:spcBef>
              <a:spcAft>
                <a:spcPts val="0"/>
              </a:spcAft>
              <a:buClrTx/>
              <a:buSzPts val="2100"/>
              <a:buFont typeface="Arial" panose="020B0604020202020204" pitchFamily="34" charset="0"/>
              <a:buChar char="•"/>
              <a:tabLst/>
              <a:defRPr/>
            </a:pPr>
            <a:r>
              <a:rPr kumimoji="0" lang="sv-SE" sz="1800" b="0" i="0" u="none" strike="noStrike" kern="1200" cap="none" spc="0" normalizeH="0" baseline="0" noProof="0" dirty="0">
                <a:ln>
                  <a:noFill/>
                </a:ln>
                <a:solidFill>
                  <a:srgbClr val="000000"/>
                </a:solidFill>
                <a:effectLst/>
                <a:uLnTx/>
                <a:uFillTx/>
                <a:latin typeface="Calibri" panose="020F0502020204030204" pitchFamily="34" charset="0"/>
              </a:rPr>
              <a:t>Utveckla och stärka arbetet med arbetstidsförläggning, scheman och samplanering av flera kompetenser</a:t>
            </a:r>
          </a:p>
          <a:p>
            <a:pPr marL="0" indent="0" algn="l" rtl="0" fontAlgn="base">
              <a:buNone/>
            </a:pPr>
            <a:endParaRPr lang="sv-SE" sz="1800" dirty="0">
              <a:latin typeface="Calibri" panose="020F0502020204030204" pitchFamily="34" charset="0"/>
            </a:endParaRPr>
          </a:p>
          <a:p>
            <a:pPr algn="l" rtl="0" fontAlgn="base">
              <a:buFont typeface="Arial" panose="020B0604020202020204" pitchFamily="34" charset="0"/>
              <a:buChar char="•"/>
            </a:pPr>
            <a:endParaRPr lang="sv-SE" sz="1800" dirty="0">
              <a:latin typeface="Calibri" panose="020F0502020204030204" pitchFamily="34" charset="0"/>
            </a:endParaRPr>
          </a:p>
          <a:p>
            <a:pPr algn="l" rtl="0" fontAlgn="base">
              <a:buFont typeface="Arial" panose="020B0604020202020204" pitchFamily="34" charset="0"/>
              <a:buChar char="•"/>
            </a:pPr>
            <a:endParaRPr lang="sv-SE" sz="1800" b="0" i="0" u="none" strike="noStrike" dirty="0">
              <a:solidFill>
                <a:srgbClr val="000000"/>
              </a:solidFill>
              <a:effectLst/>
              <a:latin typeface="Calibri" panose="020F0502020204030204" pitchFamily="34" charset="0"/>
            </a:endParaRPr>
          </a:p>
          <a:p>
            <a:pPr algn="l" rtl="0" fontAlgn="base">
              <a:buFont typeface="Arial" panose="020B0604020202020204" pitchFamily="34" charset="0"/>
              <a:buChar char="•"/>
            </a:pPr>
            <a:endParaRPr lang="sv-SE" dirty="0"/>
          </a:p>
        </p:txBody>
      </p:sp>
    </p:spTree>
    <p:extLst>
      <p:ext uri="{BB962C8B-B14F-4D97-AF65-F5344CB8AC3E}">
        <p14:creationId xmlns:p14="http://schemas.microsoft.com/office/powerpoint/2010/main" val="1637635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FFBF04-D030-428C-81E8-E71A68F7FE0C}"/>
              </a:ext>
            </a:extLst>
          </p:cNvPr>
          <p:cNvSpPr txBox="1">
            <a:spLocks noGrp="1"/>
          </p:cNvSpPr>
          <p:nvPr>
            <p:ph type="title"/>
          </p:nvPr>
        </p:nvSpPr>
        <p:spPr>
          <a:xfrm>
            <a:off x="629728" y="144870"/>
            <a:ext cx="8096851" cy="1055851"/>
          </a:xfrm>
        </p:spPr>
        <p:txBody>
          <a:bodyPr/>
          <a:lstStyle/>
          <a:p>
            <a:pPr lvl="0"/>
            <a:r>
              <a:rPr lang="sv-SE" sz="3200" b="1" i="1" dirty="0">
                <a:solidFill>
                  <a:srgbClr val="262626"/>
                </a:solidFill>
                <a:latin typeface="Calibri Light" panose="020F0302020204030204" pitchFamily="34" charset="0"/>
              </a:rPr>
              <a:t>Vad gör VGR för att kunna attrahera, rekrytera och behålla medarbetare</a:t>
            </a:r>
          </a:p>
        </p:txBody>
      </p:sp>
      <p:sp>
        <p:nvSpPr>
          <p:cNvPr id="6" name="Platshållare för sidfot 8">
            <a:extLst>
              <a:ext uri="{FF2B5EF4-FFF2-40B4-BE49-F238E27FC236}">
                <a16:creationId xmlns:a16="http://schemas.microsoft.com/office/drawing/2014/main" id="{817B687E-3019-4705-8096-96CEB50BCE9D}"/>
              </a:ext>
            </a:extLst>
          </p:cNvPr>
          <p:cNvSpPr txBox="1">
            <a:spLocks/>
          </p:cNvSpPr>
          <p:nvPr/>
        </p:nvSpPr>
        <p:spPr>
          <a:xfrm>
            <a:off x="147101" y="4952911"/>
            <a:ext cx="3026405" cy="45719"/>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sz="1200" b="1" dirty="0">
              <a:solidFill>
                <a:schemeClr val="bg1"/>
              </a:solidFill>
            </a:endParaRPr>
          </a:p>
        </p:txBody>
      </p:sp>
      <p:sp>
        <p:nvSpPr>
          <p:cNvPr id="5" name="Platshållare för innehåll 4">
            <a:extLst>
              <a:ext uri="{FF2B5EF4-FFF2-40B4-BE49-F238E27FC236}">
                <a16:creationId xmlns:a16="http://schemas.microsoft.com/office/drawing/2014/main" id="{89D52EC7-C710-4CE7-A583-6B36E6769BE8}"/>
              </a:ext>
            </a:extLst>
          </p:cNvPr>
          <p:cNvSpPr>
            <a:spLocks noGrp="1"/>
          </p:cNvSpPr>
          <p:nvPr>
            <p:ph idx="1"/>
          </p:nvPr>
        </p:nvSpPr>
        <p:spPr>
          <a:xfrm>
            <a:off x="629728" y="1288596"/>
            <a:ext cx="8013588" cy="3313884"/>
          </a:xfrm>
        </p:spPr>
        <p:txBody>
          <a:bodyPr/>
          <a:lstStyle/>
          <a:p>
            <a:pPr lvl="0">
              <a:lnSpc>
                <a:spcPct val="100000"/>
              </a:lnSpc>
            </a:pPr>
            <a:r>
              <a:rPr lang="sv-SE" sz="2400" dirty="0"/>
              <a:t>Arbeta för konkurrenskraftiga och jämställda löner.</a:t>
            </a:r>
          </a:p>
          <a:p>
            <a:pPr algn="l" rtl="0" fontAlgn="base">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För att uppnå jämställda löner har kvinnodominerade yrkesgrupper med medellång  högskoleutbildning inom hälso- och sjukvård prioriterats.</a:t>
            </a:r>
          </a:p>
          <a:p>
            <a:pPr algn="l" rtl="0" fontAlgn="base">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Konkurrenskraftiga löner inom hälso- och sjukvården. 235 mnkr per år 2022 – 2024.</a:t>
            </a:r>
          </a:p>
          <a:p>
            <a:pPr algn="l" rtl="0" fontAlgn="base">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Sjukhusdirektörerna beslut om 2 000 kr till sjuksköterskor inom 24/7 vården</a:t>
            </a:r>
          </a:p>
          <a:p>
            <a:pPr algn="l" rtl="0" fontAlgn="base">
              <a:buFont typeface="Arial" panose="020B0604020202020204" pitchFamily="34" charset="0"/>
              <a:buChar char="•"/>
            </a:pPr>
            <a:endParaRPr lang="sv-SE" sz="1600" b="0" i="0" u="none" strike="noStrike"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sv-SE" sz="1600" b="0" i="0" u="none" strike="noStrike" dirty="0">
                <a:solidFill>
                  <a:srgbClr val="000000"/>
                </a:solidFill>
                <a:effectLst/>
                <a:latin typeface="Calibri" panose="020F0502020204030204" pitchFamily="34" charset="0"/>
              </a:rPr>
              <a:t>Förhöjda ersättning</a:t>
            </a:r>
            <a:r>
              <a:rPr lang="sv-SE" sz="1600" dirty="0">
                <a:latin typeface="Calibri" panose="020F0502020204030204" pitchFamily="34" charset="0"/>
              </a:rPr>
              <a:t>ar på obekväm arbetstid, 100 % för arbete på natt och 50 % på helger</a:t>
            </a:r>
          </a:p>
          <a:p>
            <a:pPr algn="l" rtl="0" fontAlgn="base">
              <a:buFont typeface="Arial" panose="020B0604020202020204" pitchFamily="34" charset="0"/>
              <a:buChar char="•"/>
            </a:pPr>
            <a:r>
              <a:rPr lang="sv-SE" sz="1600" b="0" i="0" u="none" strike="noStrike" dirty="0" err="1">
                <a:solidFill>
                  <a:srgbClr val="000000"/>
                </a:solidFill>
                <a:effectLst/>
                <a:latin typeface="Calibri" panose="020F0502020204030204" pitchFamily="34" charset="0"/>
              </a:rPr>
              <a:t>Kökortningsersättning</a:t>
            </a:r>
            <a:endParaRPr lang="sv-SE" sz="1600" dirty="0">
              <a:latin typeface="Calibri" panose="020F0502020204030204" pitchFamily="34" charset="0"/>
            </a:endParaRPr>
          </a:p>
          <a:p>
            <a:pPr algn="l" rtl="0" fontAlgn="base">
              <a:buFont typeface="Arial" panose="020B0604020202020204" pitchFamily="34" charset="0"/>
              <a:buChar char="•"/>
            </a:pPr>
            <a:r>
              <a:rPr lang="sv-SE" sz="1600" dirty="0">
                <a:latin typeface="Calibri" panose="020F0502020204030204" pitchFamily="34" charset="0"/>
              </a:rPr>
              <a:t>Sommarersättning</a:t>
            </a:r>
            <a:endParaRPr lang="sv-SE" sz="1600" b="0" i="0" u="none" strike="noStrike" dirty="0">
              <a:solidFill>
                <a:srgbClr val="000000"/>
              </a:solidFill>
              <a:effectLst/>
              <a:latin typeface="Calibri" panose="020F0502020204030204" pitchFamily="34" charset="0"/>
            </a:endParaRPr>
          </a:p>
          <a:p>
            <a:pPr algn="l" rtl="0" fontAlgn="base">
              <a:buFont typeface="Arial" panose="020B0604020202020204" pitchFamily="34" charset="0"/>
              <a:buChar char="•"/>
            </a:pPr>
            <a:endParaRPr lang="sv-SE" dirty="0"/>
          </a:p>
        </p:txBody>
      </p:sp>
    </p:spTree>
    <p:extLst>
      <p:ext uri="{BB962C8B-B14F-4D97-AF65-F5344CB8AC3E}">
        <p14:creationId xmlns:p14="http://schemas.microsoft.com/office/powerpoint/2010/main" val="2475161535"/>
      </p:ext>
    </p:extLst>
  </p:cSld>
  <p:clrMapOvr>
    <a:masterClrMapping/>
  </p:clrMapOvr>
</p:sld>
</file>

<file path=ppt/theme/theme1.xml><?xml version="1.0" encoding="utf-8"?>
<a:theme xmlns:a="http://schemas.openxmlformats.org/drawingml/2006/main" name="VGR_vitt_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VGR_vit_blue</Template>
  <TotalTime>29215</TotalTime>
  <Words>1764</Words>
  <Application>Microsoft Office PowerPoint</Application>
  <PresentationFormat>Bildspel på skärmen (16:9)</PresentationFormat>
  <Paragraphs>179</Paragraphs>
  <Slides>12</Slides>
  <Notes>12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12</vt:i4>
      </vt:variant>
    </vt:vector>
  </HeadingPairs>
  <TitlesOfParts>
    <vt:vector size="18" baseType="lpstr">
      <vt:lpstr>Arial</vt:lpstr>
      <vt:lpstr>Calibri</vt:lpstr>
      <vt:lpstr>Calibri Light</vt:lpstr>
      <vt:lpstr>Helvetica</vt:lpstr>
      <vt:lpstr>Open Sans</vt:lpstr>
      <vt:lpstr>VGR_vitt_blue</vt:lpstr>
      <vt:lpstr>Träff med Regionala Pensionärsrådet 22-04-29</vt:lpstr>
      <vt:lpstr>Extern personalomsättning, andel externa avgångar i förhållande till antal tillsvidareanställda, R12 2019-21</vt:lpstr>
      <vt:lpstr>Personalomsättning 2017-2021</vt:lpstr>
      <vt:lpstr>Extern personalomsättning exkl ålderspension per yrkeskategori</vt:lpstr>
      <vt:lpstr>Varför slutar medarbetaren?</vt:lpstr>
      <vt:lpstr>Vad gör VGR för att kunna attrahera, rekrytera, utveckla och behålla medarbetare</vt:lpstr>
      <vt:lpstr>Vad gör VGR för att kunna attrahera, rekrytera, utveckla och behålla medarbetare</vt:lpstr>
      <vt:lpstr>Vad gör VGR för att kunna attrahera, rekrytera och behålla medarbetare</vt:lpstr>
      <vt:lpstr>Vad gör VGR för att kunna attrahera, rekrytera och behålla medarbetare</vt:lpstr>
      <vt:lpstr>Vad gör VGR för att kunna attrahera, rekrytera och behålla medarbetare</vt:lpstr>
      <vt:lpstr>Vad gör VGR för att kunna attrahera, rekrytera och behålla medarbetare</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Årsredovisning 2021 - Medarbetare Personalutskottet 22-03-16</dc:title>
  <dc:creator>Maria Lundholm</dc:creator>
  <cp:lastModifiedBy>Camilla Tengström</cp:lastModifiedBy>
  <cp:revision>83</cp:revision>
  <dcterms:created xsi:type="dcterms:W3CDTF">2022-03-15T15:43:07Z</dcterms:created>
  <dcterms:modified xsi:type="dcterms:W3CDTF">2022-05-06T14:19:52Z</dcterms:modified>
</cp:coreProperties>
</file>