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3.xml" ContentType="application/vnd.openxmlformats-officedocument.customXmlProperties+xml"/>
  <Override PartName="/customXml/itemProps1.xml" ContentType="application/vnd.openxmlformats-officedocument.customXmlProperties+xml"/>
  <Override PartName="/customXml/item2.xml" ContentType="application/xml"/>
  <Override PartName="/customXml/itemProps4.xml" ContentType="application/vnd.openxmlformats-officedocument.customXmlProperties+xml"/>
  <Override PartName="/customXml/itemProps2.xml" ContentType="application/vnd.openxmlformats-officedocument.customXmlProperties+xml"/>
  <Override PartName="/customXml/item3.xml" ContentType="application/xml"/>
  <Override PartName="/customXml/item4.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_rels/item4.xml.rels" ContentType="application/vnd.openxmlformats-package.relationships+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32.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_rels/notesSlide23.xml.rels" ContentType="application/vnd.openxmlformats-package.relationships+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3.xml.rels" ContentType="application/vnd.openxmlformats-package.relationships+xml"/>
  <Override PartName="/ppt/notesSlides/_rels/notesSlide5.xml.rels" ContentType="application/vnd.openxmlformats-package.relationships+xml"/>
  <Override PartName="/ppt/notesSlides/_rels/notesSlide32.xml.rels" ContentType="application/vnd.openxmlformats-package.relationships+xml"/>
  <Override PartName="/ppt/notesSlides/_rels/notesSlide10.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3.xml.rels" ContentType="application/vnd.openxmlformats-package.relationships+xml"/>
  <Override PartName="/ppt/notesSlides/_rels/notesSlide34.xml.rels" ContentType="application/vnd.openxmlformats-package.relationships+xml"/>
  <Override PartName="/ppt/notesSlides/_rels/notesSlide36.xml.rels" ContentType="application/vnd.openxmlformats-package.relationships+xml"/>
  <Override PartName="/ppt/notesSlides/_rels/notesSlide37.xml.rels" ContentType="application/vnd.openxmlformats-package.relationships+xml"/>
  <Override PartName="/ppt/notesSlides/_rels/notesSlide38.xml.rels" ContentType="application/vnd.openxmlformats-package.relationships+xml"/>
  <Override PartName="/ppt/notesSlides/_rels/notesSlide39.xml.rels" ContentType="application/vnd.openxmlformats-package.relationships+xml"/>
  <Override PartName="/ppt/notesSlides/_rels/notesSlide41.xml.rels" ContentType="application/vnd.openxmlformats-package.relationships+xml"/>
  <Override PartName="/ppt/notesSlides/_rels/notesSlide42.xml.rels" ContentType="application/vnd.openxmlformats-package.relationships+xml"/>
  <Override PartName="/ppt/notesSlides/_rels/notesSlide43.xml.rels" ContentType="application/vnd.openxmlformats-package.relationships+xml"/>
  <Override PartName="/ppt/notesSlides/_rels/notesSlide44.xml.rels" ContentType="application/vnd.openxmlformats-package.relationships+xml"/>
  <Override PartName="/ppt/notesSlides/notesSlide44.xml" ContentType="application/vnd.openxmlformats-officedocument.presentationml.notes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36.xml" ContentType="application/vnd.openxmlformats-officedocument.presentationml.slideLayout+xml"/>
  <Override PartName="/ppt/slideLayouts/slideLayout15.xml" ContentType="application/vnd.openxmlformats-officedocument.presentationml.slideLayout+xml"/>
  <Override PartName="/ppt/slideLayouts/slideLayout37.xml" ContentType="application/vnd.openxmlformats-officedocument.presentationml.slideLayout+xml"/>
  <Override PartName="/ppt/slideLayouts/slideLayout16.xml" ContentType="application/vnd.openxmlformats-officedocument.presentationml.slideLayout+xml"/>
  <Override PartName="/ppt/slideLayouts/slideLayout38.xml" ContentType="application/vnd.openxmlformats-officedocument.presentationml.slideLayout+xml"/>
  <Override PartName="/ppt/slideLayouts/slideLayout17.xml" ContentType="application/vnd.openxmlformats-officedocument.presentationml.slideLayout+xml"/>
  <Override PartName="/ppt/slideLayouts/slideLayout3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42.xml" ContentType="application/vnd.openxmlformats-officedocument.presentationml.slideLayout+xml"/>
  <Override PartName="/ppt/slideLayouts/slideLayout21.xml" ContentType="application/vnd.openxmlformats-officedocument.presentationml.slideLayout+xml"/>
  <Override PartName="/ppt/slideLayouts/slideLayout43.xml" ContentType="application/vnd.openxmlformats-officedocument.presentationml.slideLayout+xml"/>
  <Override PartName="/ppt/slideLayouts/slideLayout22.xml" ContentType="application/vnd.openxmlformats-officedocument.presentationml.slideLayout+xml"/>
  <Override PartName="/ppt/slideLayouts/slideLayout44.xml" ContentType="application/vnd.openxmlformats-officedocument.presentationml.slideLayout+xml"/>
  <Override PartName="/ppt/slideLayouts/slideLayout23.xml" ContentType="application/vnd.openxmlformats-officedocument.presentationml.slideLayout+xml"/>
  <Override PartName="/ppt/slideLayouts/slideLayout45.xml" ContentType="application/vnd.openxmlformats-officedocument.presentationml.slideLayout+xml"/>
  <Override PartName="/ppt/slideLayouts/slideLayout24.xml" ContentType="application/vnd.openxmlformats-officedocument.presentationml.slideLayout+xml"/>
  <Override PartName="/ppt/slideLayouts/slideLayout46.xml" ContentType="application/vnd.openxmlformats-officedocument.presentationml.slideLayout+xml"/>
  <Override PartName="/ppt/slideLayouts/slideLayout25.xml" ContentType="application/vnd.openxmlformats-officedocument.presentationml.slideLayout+xml"/>
  <Override PartName="/ppt/slideLayouts/slideLayout47.xml" ContentType="application/vnd.openxmlformats-officedocument.presentationml.slideLayout+xml"/>
  <Override PartName="/ppt/slideLayouts/slideLayout26.xml" ContentType="application/vnd.openxmlformats-officedocument.presentationml.slideLayout+xml"/>
  <Override PartName="/ppt/slideLayouts/slideLayout48.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37.xml.rels" ContentType="application/vnd.openxmlformats-package.relationships+xml"/>
  <Override PartName="/ppt/slideLayouts/_rels/slideLayout15.xml.rels" ContentType="application/vnd.openxmlformats-package.relationships+xml"/>
  <Override PartName="/ppt/slideLayouts/_rels/slideLayout38.xml.rels" ContentType="application/vnd.openxmlformats-package.relationships+xml"/>
  <Override PartName="/ppt/slideLayouts/_rels/slideLayout16.xml.rels" ContentType="application/vnd.openxmlformats-package.relationships+xml"/>
  <Override PartName="/ppt/slideLayouts/_rels/slideLayout39.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42.xml.rels" ContentType="application/vnd.openxmlformats-package.relationships+xml"/>
  <Override PartName="/ppt/slideLayouts/_rels/slideLayout20.xml.rels" ContentType="application/vnd.openxmlformats-package.relationships+xml"/>
  <Override PartName="/ppt/slideLayouts/_rels/slideLayout43.xml.rels" ContentType="application/vnd.openxmlformats-package.relationships+xml"/>
  <Override PartName="/ppt/slideLayouts/_rels/slideLayout21.xml.rels" ContentType="application/vnd.openxmlformats-package.relationships+xml"/>
  <Override PartName="/ppt/slideLayouts/_rels/slideLayout44.xml.rels" ContentType="application/vnd.openxmlformats-package.relationships+xml"/>
  <Override PartName="/ppt/slideLayouts/_rels/slideLayout22.xml.rels" ContentType="application/vnd.openxmlformats-package.relationships+xml"/>
  <Override PartName="/ppt/slideLayouts/_rels/slideLayout45.xml.rels" ContentType="application/vnd.openxmlformats-package.relationships+xml"/>
  <Override PartName="/ppt/slideLayouts/_rels/slideLayout23.xml.rels" ContentType="application/vnd.openxmlformats-package.relationships+xml"/>
  <Override PartName="/ppt/slideLayouts/_rels/slideLayout46.xml.rels" ContentType="application/vnd.openxmlformats-package.relationships+xml"/>
  <Override PartName="/ppt/slideLayouts/_rels/slideLayout24.xml.rels" ContentType="application/vnd.openxmlformats-package.relationships+xml"/>
  <Override PartName="/ppt/slideLayouts/_rels/slideLayout47.xml.rels" ContentType="application/vnd.openxmlformats-package.relationships+xml"/>
  <Override PartName="/ppt/slideLayouts/_rels/slideLayout25.xml.rels" ContentType="application/vnd.openxmlformats-package.relationships+xml"/>
  <Override PartName="/ppt/slideLayouts/_rels/slideLayout48.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embeddings/oleObject1.docx" ContentType="application/vnd.openxmlformats-officedocument.wordprocessingml.document"/>
  <Override PartName="/ppt/media/image1.png" ContentType="image/png"/>
  <Override PartName="/ppt/media/image2.png" ContentType="image/png"/>
  <Override PartName="/ppt/media/image26.png" ContentType="image/png"/>
  <Override PartName="/ppt/media/image3.wmf" ContentType="image/x-wmf"/>
  <Override PartName="/ppt/media/image31.png" ContentType="image/png"/>
  <Override PartName="/ppt/media/image4.png" ContentType="image/png"/>
  <Override PartName="/ppt/media/image5.png" ContentType="image/png"/>
  <Override PartName="/ppt/media/image32.png" ContentType="image/png"/>
  <Override PartName="/ppt/media/image10.png" ContentType="image/png"/>
  <Override PartName="/ppt/media/image7.wmf" ContentType="image/x-wmf"/>
  <Override PartName="/ppt/media/image6.png" ContentType="image/png"/>
  <Override PartName="/ppt/media/image11.png" ContentType="image/png"/>
  <Override PartName="/ppt/media/image33.png" ContentType="image/png"/>
  <Override PartName="/ppt/media/image8.png" ContentType="image/png"/>
  <Override PartName="/ppt/media/image13.png" ContentType="image/png"/>
  <Override PartName="/ppt/media/image35.png" ContentType="image/png"/>
  <Override PartName="/ppt/media/image9.png" ContentType="image/png"/>
  <Override PartName="/ppt/media/image14.png" ContentType="image/png"/>
  <Override PartName="/ppt/media/image36.png" ContentType="image/png"/>
  <Override PartName="/ppt/media/image12.png" ContentType="image/png"/>
  <Override PartName="/ppt/media/image34.png" ContentType="image/png"/>
  <Override PartName="/ppt/media/image15.png" ContentType="image/png"/>
  <Override PartName="/ppt/media/image16.png" ContentType="image/png"/>
  <Override PartName="/ppt/media/image38.png" ContentType="image/png"/>
  <Override PartName="/ppt/media/image17.png" ContentType="image/png"/>
  <Override PartName="/ppt/media/image39.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7.png" ContentType="image/png"/>
  <Override PartName="/ppt/media/image28.png" ContentType="image/png"/>
  <Override PartName="/ppt/media/image29.png" ContentType="image/png"/>
  <Override PartName="/ppt/media/image30.png" ContentType="image/png"/>
  <Override PartName="/ppt/media/image37.wmf" ContentType="image/x-wmf"/>
  <Override PartName="/ppt/media/image40.png" ContentType="image/p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32.xml" ContentType="application/vnd.openxmlformats-officedocument.presentationml.slide+xml"/>
  <Override PartName="/ppt/slides/slide11.xml" ContentType="application/vnd.openxmlformats-officedocument.presentationml.slide+xml"/>
  <Override PartName="/ppt/slides/slide33.xml" ContentType="application/vnd.openxmlformats-officedocument.presentationml.slide+xml"/>
  <Override PartName="/ppt/slides/slide12.xml" ContentType="application/vnd.openxmlformats-officedocument.presentationml.slide+xml"/>
  <Override PartName="/ppt/slides/slide34.xml" ContentType="application/vnd.openxmlformats-officedocument.presentationml.slide+xml"/>
  <Override PartName="/ppt/slides/slide13.xml" ContentType="application/vnd.openxmlformats-officedocument.presentationml.slide+xml"/>
  <Override PartName="/ppt/slides/slide35.xml" ContentType="application/vnd.openxmlformats-officedocument.presentationml.slide+xml"/>
  <Override PartName="/ppt/slides/slide14.xml" ContentType="application/vnd.openxmlformats-officedocument.presentationml.slide+xml"/>
  <Override PartName="/ppt/slides/slide36.xml" ContentType="application/vnd.openxmlformats-officedocument.presentationml.slide+xml"/>
  <Override PartName="/ppt/slides/slide15.xml" ContentType="application/vnd.openxmlformats-officedocument.presentationml.slide+xml"/>
  <Override PartName="/ppt/slides/slide37.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7.xml" ContentType="application/vnd.openxmlformats-officedocument.presentationml.slide+xml"/>
  <Override PartName="/ppt/slides/slide3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42.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32.xml.rels" ContentType="application/vnd.openxmlformats-package.relationships+xml"/>
  <Override PartName="/ppt/slides/_rels/slide10.xml.rels" ContentType="application/vnd.openxmlformats-package.relationships+xml"/>
  <Override PartName="/ppt/slides/_rels/slide33.xml.rels" ContentType="application/vnd.openxmlformats-package.relationships+xml"/>
  <Override PartName="/ppt/slides/_rels/slide11.xml.rels" ContentType="application/vnd.openxmlformats-package.relationships+xml"/>
  <Override PartName="/ppt/slides/_rels/slide34.xml.rels" ContentType="application/vnd.openxmlformats-package.relationships+xml"/>
  <Override PartName="/ppt/slides/_rels/slide12.xml.rels" ContentType="application/vnd.openxmlformats-package.relationships+xml"/>
  <Override PartName="/ppt/slides/_rels/slide35.xml.rels" ContentType="application/vnd.openxmlformats-package.relationships+xml"/>
  <Override PartName="/ppt/slides/_rels/slide13.xml.rels" ContentType="application/vnd.openxmlformats-package.relationships+xml"/>
  <Override PartName="/ppt/slides/_rels/slide36.xml.rels" ContentType="application/vnd.openxmlformats-package.relationships+xml"/>
  <Override PartName="/ppt/slides/_rels/slide14.xml.rels" ContentType="application/vnd.openxmlformats-package.relationships+xml"/>
  <Override PartName="/ppt/slides/_rels/slide37.xml.rels" ContentType="application/vnd.openxmlformats-package.relationships+xml"/>
  <Override PartName="/ppt/slides/_rels/slide15.xml.rels" ContentType="application/vnd.openxmlformats-package.relationships+xml"/>
  <Override PartName="/ppt/slides/_rels/slide38.xml.rels" ContentType="application/vnd.openxmlformats-package.relationships+xml"/>
  <Override PartName="/ppt/slides/_rels/slide16.xml.rels" ContentType="application/vnd.openxmlformats-package.relationships+xml"/>
  <Override PartName="/ppt/slides/_rels/slide39.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42.xml.rels" ContentType="application/vnd.openxmlformats-package.relationships+xml"/>
  <Override PartName="/ppt/slides/_rels/slide20.xml.rels" ContentType="application/vnd.openxmlformats-package.relationships+xml"/>
  <Override PartName="/ppt/slides/_rels/slide43.xml.rels" ContentType="application/vnd.openxmlformats-package.relationships+xml"/>
  <Override PartName="/ppt/slides/_rels/slide21.xml.rels" ContentType="application/vnd.openxmlformats-package.relationships+xml"/>
  <Override PartName="/ppt/slides/_rels/slide44.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slide21.xml" ContentType="application/vnd.openxmlformats-officedocument.presentationml.slide+xml"/>
  <Override PartName="/ppt/slides/slide43.xml" ContentType="application/vnd.openxmlformats-officedocument.presentationml.slide+xml"/>
  <Override PartName="/ppt/slides/slide22.xml" ContentType="application/vnd.openxmlformats-officedocument.presentationml.slide+xml"/>
  <Override PartName="/ppt/slides/slide44.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_rels/presentation.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customXml" Target="../customXml/item4.xml"/><Relationship Id="rId8"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x="12192000" cy="6858000"/>
  <p:notesSz cx="6797675" cy="992822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sv-SE" sz="1800" spc="-1" strike="noStrike">
                <a:solidFill>
                  <a:srgbClr val="000000"/>
                </a:solidFill>
                <a:latin typeface="Verdana"/>
              </a:rPr>
              <a:t>Klicka för att flytta sidan</a:t>
            </a:r>
            <a:endParaRPr b="0" lang="sv-SE" sz="1800" spc="-1" strike="noStrike">
              <a:solidFill>
                <a:srgbClr val="000000"/>
              </a:solidFill>
              <a:latin typeface="Verdana"/>
            </a:endParaRPr>
          </a:p>
        </p:txBody>
      </p:sp>
      <p:sp>
        <p:nvSpPr>
          <p:cNvPr id="185"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b="0" lang="sv-SE" sz="2000" spc="-1" strike="noStrike">
                <a:solidFill>
                  <a:srgbClr val="000000"/>
                </a:solidFill>
                <a:latin typeface="Arial"/>
              </a:rPr>
              <a:t>Klicka för att redigera anteckningarnas format</a:t>
            </a:r>
            <a:endParaRPr b="0" lang="sv-SE" sz="2000" spc="-1" strike="noStrike">
              <a:solidFill>
                <a:srgbClr val="000000"/>
              </a:solidFill>
              <a:latin typeface="Arial"/>
            </a:endParaRPr>
          </a:p>
        </p:txBody>
      </p:sp>
      <p:sp>
        <p:nvSpPr>
          <p:cNvPr id="186"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sv-SE" sz="1400" spc="-1" strike="noStrike">
                <a:solidFill>
                  <a:srgbClr val="000000"/>
                </a:solidFill>
                <a:latin typeface="Times New Roman"/>
              </a:rPr>
              <a:t>&lt;sidhuvud&gt;</a:t>
            </a:r>
            <a:endParaRPr b="0" lang="sv-SE" sz="1400" spc="-1" strike="noStrike">
              <a:solidFill>
                <a:srgbClr val="000000"/>
              </a:solidFill>
              <a:latin typeface="Times New Roman"/>
            </a:endParaRPr>
          </a:p>
        </p:txBody>
      </p:sp>
      <p:sp>
        <p:nvSpPr>
          <p:cNvPr id="187" name="PlaceHolder 4"/>
          <p:cNvSpPr>
            <a:spLocks noGrp="1"/>
          </p:cNvSpPr>
          <p:nvPr>
            <p:ph type="dt" idx="9"/>
          </p:nvPr>
        </p:nvSpPr>
        <p:spPr>
          <a:xfrm>
            <a:off x="4278960" y="0"/>
            <a:ext cx="3280680" cy="534240"/>
          </a:xfrm>
          <a:prstGeom prst="rect">
            <a:avLst/>
          </a:prstGeom>
          <a:noFill/>
          <a:ln w="0">
            <a:noFill/>
          </a:ln>
        </p:spPr>
        <p:txBody>
          <a:bodyPr lIns="0" rIns="0" tIns="0" bIns="0" anchor="t">
            <a:noAutofit/>
          </a:bodyPr>
          <a:lstStyle>
            <a:lvl1pPr indent="0" algn="r">
              <a:buNone/>
              <a:defRPr b="0" lang="sv-SE" sz="1400" spc="-1" strike="noStrike">
                <a:solidFill>
                  <a:srgbClr val="000000"/>
                </a:solidFill>
                <a:latin typeface="Times New Roman"/>
              </a:defRPr>
            </a:lvl1pPr>
          </a:lstStyle>
          <a:p>
            <a:pPr indent="0" algn="r">
              <a:buNone/>
            </a:pPr>
            <a:r>
              <a:rPr b="0" lang="sv-SE" sz="1400" spc="-1" strike="noStrike">
                <a:solidFill>
                  <a:srgbClr val="000000"/>
                </a:solidFill>
                <a:latin typeface="Times New Roman"/>
              </a:rPr>
              <a:t>&lt;datum/tid&gt;</a:t>
            </a:r>
            <a:endParaRPr b="0" lang="sv-SE" sz="1400" spc="-1" strike="noStrike">
              <a:solidFill>
                <a:srgbClr val="000000"/>
              </a:solidFill>
              <a:latin typeface="Times New Roman"/>
            </a:endParaRPr>
          </a:p>
        </p:txBody>
      </p:sp>
      <p:sp>
        <p:nvSpPr>
          <p:cNvPr id="188" name="PlaceHolder 5"/>
          <p:cNvSpPr>
            <a:spLocks noGrp="1"/>
          </p:cNvSpPr>
          <p:nvPr>
            <p:ph type="ftr" idx="10"/>
          </p:nvPr>
        </p:nvSpPr>
        <p:spPr>
          <a:xfrm>
            <a:off x="0" y="10157400"/>
            <a:ext cx="3280680" cy="534240"/>
          </a:xfrm>
          <a:prstGeom prst="rect">
            <a:avLst/>
          </a:prstGeom>
          <a:noFill/>
          <a:ln w="0">
            <a:noFill/>
          </a:ln>
        </p:spPr>
        <p:txBody>
          <a:bodyPr lIns="0" rIns="0" tIns="0" bIns="0" anchor="b">
            <a:noAutofit/>
          </a:bodyPr>
          <a:lstStyle>
            <a:lvl1pPr indent="0">
              <a:buNone/>
              <a:defRPr b="0" lang="sv-SE" sz="1400" spc="-1" strike="noStrike">
                <a:solidFill>
                  <a:srgbClr val="000000"/>
                </a:solidFill>
                <a:latin typeface="Times New Roman"/>
              </a:defRPr>
            </a:lvl1pPr>
          </a:lstStyle>
          <a:p>
            <a:pPr indent="0">
              <a:buNone/>
            </a:pPr>
            <a:r>
              <a:rPr b="0" lang="sv-SE" sz="1400" spc="-1" strike="noStrike">
                <a:solidFill>
                  <a:srgbClr val="000000"/>
                </a:solidFill>
                <a:latin typeface="Times New Roman"/>
              </a:rPr>
              <a:t>&lt;sidfot&gt;</a:t>
            </a:r>
            <a:endParaRPr b="0" lang="sv-SE" sz="1400" spc="-1" strike="noStrike">
              <a:solidFill>
                <a:srgbClr val="000000"/>
              </a:solidFill>
              <a:latin typeface="Times New Roman"/>
            </a:endParaRPr>
          </a:p>
        </p:txBody>
      </p:sp>
      <p:sp>
        <p:nvSpPr>
          <p:cNvPr id="189" name="PlaceHolder 6"/>
          <p:cNvSpPr>
            <a:spLocks noGrp="1"/>
          </p:cNvSpPr>
          <p:nvPr>
            <p:ph type="sldNum" idx="11"/>
          </p:nvPr>
        </p:nvSpPr>
        <p:spPr>
          <a:xfrm>
            <a:off x="4278960" y="10157400"/>
            <a:ext cx="3280680" cy="534240"/>
          </a:xfrm>
          <a:prstGeom prst="rect">
            <a:avLst/>
          </a:prstGeom>
          <a:noFill/>
          <a:ln w="0">
            <a:noFill/>
          </a:ln>
        </p:spPr>
        <p:txBody>
          <a:bodyPr lIns="0" rIns="0" tIns="0" bIns="0" anchor="b">
            <a:noAutofit/>
          </a:bodyPr>
          <a:lstStyle>
            <a:lvl1pPr indent="0" algn="r">
              <a:buNone/>
              <a:defRPr b="0" lang="sv-SE" sz="1400" spc="-1" strike="noStrike">
                <a:solidFill>
                  <a:srgbClr val="000000"/>
                </a:solidFill>
                <a:latin typeface="Times New Roman"/>
              </a:defRPr>
            </a:lvl1pPr>
          </a:lstStyle>
          <a:p>
            <a:pPr indent="0" algn="r">
              <a:buNone/>
            </a:pPr>
            <a:fld id="{51FF1062-B153-4D5D-B67C-58CBDD58FD75}" type="slidenum">
              <a:rPr b="0" lang="sv-SE" sz="1400" spc="-1" strike="noStrike">
                <a:solidFill>
                  <a:srgbClr val="000000"/>
                </a:solidFill>
                <a:latin typeface="Times New Roman"/>
              </a:rPr>
              <a:t>&lt;nummer&gt;</a:t>
            </a:fld>
            <a:endParaRPr b="0" lang="sv-S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hyperlink" Target="https://www.pensionsmyndigheten.se/for-pensionarer/ekonomiskt-stod/ansok-om-aldreforsorjningsstod" TargetMode="External"/><Relationship Id="rId2" Type="http://schemas.openxmlformats.org/officeDocument/2006/relationships/slide" Target="../slides/slide10.xml"/><Relationship Id="rId3"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PlaceHolder 1"/>
          <p:cNvSpPr>
            <a:spLocks noGrp="1"/>
          </p:cNvSpPr>
          <p:nvPr>
            <p:ph type="sldImg"/>
          </p:nvPr>
        </p:nvSpPr>
        <p:spPr>
          <a:xfrm>
            <a:off x="422280" y="1241280"/>
            <a:ext cx="5952600" cy="3349440"/>
          </a:xfrm>
          <a:prstGeom prst="rect">
            <a:avLst/>
          </a:prstGeom>
          <a:ln w="0">
            <a:noFill/>
          </a:ln>
        </p:spPr>
      </p:sp>
      <p:sp>
        <p:nvSpPr>
          <p:cNvPr id="356" name="PlaceHolder 2"/>
          <p:cNvSpPr>
            <a:spLocks noGrp="1"/>
          </p:cNvSpPr>
          <p:nvPr>
            <p:ph type="body"/>
          </p:nvPr>
        </p:nvSpPr>
        <p:spPr>
          <a:xfrm>
            <a:off x="679680" y="4777920"/>
            <a:ext cx="5437800" cy="3908880"/>
          </a:xfrm>
          <a:prstGeom prst="rect">
            <a:avLst/>
          </a:prstGeom>
          <a:noFill/>
          <a:ln w="0">
            <a:noFill/>
          </a:ln>
        </p:spPr>
        <p:txBody>
          <a:bodyPr anchor="t">
            <a:noAutofit/>
          </a:bodyPr>
          <a:p>
            <a:pPr marL="216000" indent="0">
              <a:buNone/>
            </a:pPr>
            <a:endParaRPr b="0" lang="sv-SE" sz="1800" spc="-1" strike="noStrike">
              <a:solidFill>
                <a:srgbClr val="000000"/>
              </a:solidFill>
              <a:latin typeface="Arial"/>
            </a:endParaRPr>
          </a:p>
        </p:txBody>
      </p:sp>
      <p:sp>
        <p:nvSpPr>
          <p:cNvPr id="357" name="PlaceHolder 3"/>
          <p:cNvSpPr>
            <a:spLocks noGrp="1"/>
          </p:cNvSpPr>
          <p:nvPr>
            <p:ph type="sldNum" idx="13"/>
          </p:nvPr>
        </p:nvSpPr>
        <p:spPr>
          <a:xfrm>
            <a:off x="3850560" y="9430200"/>
            <a:ext cx="2945160" cy="497880"/>
          </a:xfrm>
          <a:prstGeom prst="rect">
            <a:avLst/>
          </a:prstGeom>
          <a:noFill/>
          <a:ln w="0">
            <a:noFill/>
          </a:ln>
        </p:spPr>
        <p:txBody>
          <a:bodyPr anchor="b">
            <a:noAutofit/>
          </a:bodyPr>
          <a:lstStyle>
            <a:lvl1pPr indent="0" algn="r">
              <a:lnSpc>
                <a:spcPct val="100000"/>
              </a:lnSpc>
              <a:buNone/>
              <a:defRPr b="0" lang="sv-SE" sz="1200" spc="-1" strike="noStrike">
                <a:solidFill>
                  <a:srgbClr val="000000"/>
                </a:solidFill>
                <a:latin typeface="Times New Roman"/>
              </a:defRPr>
            </a:lvl1pPr>
          </a:lstStyle>
          <a:p>
            <a:pPr indent="0" algn="r">
              <a:lnSpc>
                <a:spcPct val="100000"/>
              </a:lnSpc>
              <a:buNone/>
            </a:pPr>
            <a:fld id="{9384FA8A-C80D-431F-9A69-E6B641BA0D0F}" type="slidenum">
              <a:rPr b="0" lang="sv-SE" sz="1200" spc="-1" strike="noStrike">
                <a:solidFill>
                  <a:srgbClr val="000000"/>
                </a:solidFill>
                <a:latin typeface="Times New Roman"/>
              </a:rPr>
              <a:t>&lt;nummer&gt;</a:t>
            </a:fld>
            <a:endParaRPr b="0" lang="sv-SE" sz="1200" spc="-1" strike="noStrike">
              <a:solidFill>
                <a:srgbClr val="000000"/>
              </a:solidFill>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PlaceHolder 1"/>
          <p:cNvSpPr>
            <a:spLocks noGrp="1"/>
          </p:cNvSpPr>
          <p:nvPr>
            <p:ph type="sldImg"/>
          </p:nvPr>
        </p:nvSpPr>
        <p:spPr>
          <a:xfrm>
            <a:off x="422280" y="1241280"/>
            <a:ext cx="5952600" cy="3349440"/>
          </a:xfrm>
          <a:prstGeom prst="rect">
            <a:avLst/>
          </a:prstGeom>
          <a:ln w="0">
            <a:noFill/>
          </a:ln>
        </p:spPr>
      </p:sp>
      <p:sp>
        <p:nvSpPr>
          <p:cNvPr id="374" name="PlaceHolder 2"/>
          <p:cNvSpPr>
            <a:spLocks noGrp="1"/>
          </p:cNvSpPr>
          <p:nvPr>
            <p:ph type="body"/>
          </p:nvPr>
        </p:nvSpPr>
        <p:spPr>
          <a:xfrm>
            <a:off x="679680" y="4777920"/>
            <a:ext cx="5437800" cy="3908880"/>
          </a:xfrm>
          <a:prstGeom prst="rect">
            <a:avLst/>
          </a:prstGeom>
          <a:noFill/>
          <a:ln w="0">
            <a:noFill/>
          </a:ln>
        </p:spPr>
        <p:txBody>
          <a:bodyPr anchor="t">
            <a:noAutofit/>
          </a:bodyPr>
          <a:p>
            <a:pPr marL="216000" indent="0">
              <a:lnSpc>
                <a:spcPct val="100000"/>
              </a:lnSpc>
              <a:buNone/>
            </a:pPr>
            <a:r>
              <a:rPr b="0" lang="sv-SE" sz="1800" spc="-1" strike="noStrike">
                <a:solidFill>
                  <a:srgbClr val="000000"/>
                </a:solidFill>
                <a:latin typeface="Calibri"/>
                <a:ea typeface="Calibri"/>
              </a:rPr>
              <a:t>Topp bostadstillägg: Göteborg cirka 19 procent , Borås cirka 17 procent i förhållande till totalt antal äldre i Västra Götaland (VG) </a:t>
            </a:r>
            <a:r>
              <a:rPr b="0" lang="sv-SE" sz="2800" spc="-1" strike="noStrike">
                <a:solidFill>
                  <a:srgbClr val="000000"/>
                </a:solidFill>
                <a:latin typeface="Calibri"/>
                <a:ea typeface="Calibri"/>
              </a:rPr>
              <a:t>Topp äldreförsörjningsstöd: Göteborg (</a:t>
            </a:r>
            <a:r>
              <a:rPr b="0" lang="sv-SE" sz="1800" spc="-1" strike="noStrike">
                <a:solidFill>
                  <a:srgbClr val="000000"/>
                </a:solidFill>
                <a:latin typeface="Calibri"/>
                <a:ea typeface="Calibri"/>
              </a:rPr>
              <a:t>2,3%</a:t>
            </a:r>
            <a:r>
              <a:rPr b="0" lang="sv-SE" sz="2800" spc="-1" strike="noStrike">
                <a:solidFill>
                  <a:srgbClr val="000000"/>
                </a:solidFill>
                <a:latin typeface="Calibri"/>
                <a:ea typeface="Calibri"/>
              </a:rPr>
              <a:t>), Trollhättan (1,8%)</a:t>
            </a:r>
            <a:r>
              <a:rPr b="0" lang="sv-SE" sz="1800" spc="-1" strike="noStrike">
                <a:solidFill>
                  <a:srgbClr val="000000"/>
                </a:solidFill>
                <a:latin typeface="Calibri"/>
                <a:ea typeface="Calibri"/>
              </a:rPr>
              <a:t>  i förhållande till antal äldre i VG. Vad innebär 2,3 procent i antal? </a:t>
            </a:r>
            <a:endParaRPr b="0" lang="sv-SE" sz="1800" spc="-1" strike="noStrike">
              <a:solidFill>
                <a:srgbClr val="000000"/>
              </a:solidFill>
              <a:latin typeface="Arial"/>
            </a:endParaRPr>
          </a:p>
          <a:p>
            <a:pPr marL="216000" indent="0">
              <a:lnSpc>
                <a:spcPct val="100000"/>
              </a:lnSpc>
              <a:buNone/>
            </a:pPr>
            <a:endParaRPr b="0" lang="sv-SE" sz="1800" spc="-1" strike="noStrike">
              <a:solidFill>
                <a:srgbClr val="000000"/>
              </a:solidFill>
              <a:latin typeface="Arial"/>
            </a:endParaRPr>
          </a:p>
          <a:p>
            <a:pPr marL="216000" indent="0">
              <a:lnSpc>
                <a:spcPct val="100000"/>
              </a:lnSpc>
              <a:buNone/>
            </a:pPr>
            <a:r>
              <a:rPr b="0" lang="sv-SE" sz="2000" spc="-1" strike="noStrike">
                <a:solidFill>
                  <a:srgbClr val="000000"/>
                </a:solidFill>
                <a:latin typeface="Calibri"/>
                <a:ea typeface="Calibri"/>
              </a:rPr>
              <a:t>En skälig levnadsnivå innebär att du ska ha tillräckligt med pengar kvar att leva på efter att du har betalat för ditt boende och---. Som skälig levnadsnivå räknas 6 719 kronor per månad (2023) för dig som är ensamstående och 5 404 kronor per månad (2023) för dig som är gift, sambo eller registrerad partner. </a:t>
            </a:r>
            <a:r>
              <a:rPr b="0" lang="sv-SE" sz="2000" spc="-1" strike="noStrike" u="sng">
                <a:solidFill>
                  <a:srgbClr val="000000"/>
                </a:solidFill>
                <a:uFillTx/>
                <a:latin typeface="Calibri"/>
                <a:ea typeface="Calibri"/>
                <a:hlinkClick r:id="rId1"/>
              </a:rPr>
              <a:t>https://www.pensionsmyndigheten.se/for-pensionarer/ekonomiskt-stod/ansok-om-aldreforsorjningsstod</a:t>
            </a:r>
            <a:endParaRPr b="0" lang="sv-SE" sz="2000" spc="-1" strike="noStrike">
              <a:solidFill>
                <a:srgbClr val="000000"/>
              </a:solidFill>
              <a:latin typeface="Arial"/>
            </a:endParaRPr>
          </a:p>
          <a:p>
            <a:pPr marL="216000" indent="0">
              <a:lnSpc>
                <a:spcPct val="100000"/>
              </a:lnSpc>
              <a:buNone/>
            </a:pPr>
            <a:endParaRPr b="0" lang="sv-SE" sz="1800" spc="-1" strike="noStrike">
              <a:solidFill>
                <a:srgbClr val="000000"/>
              </a:solidFill>
              <a:latin typeface="Arial"/>
            </a:endParaRPr>
          </a:p>
          <a:p>
            <a:pPr marL="216000" indent="0" algn="just">
              <a:lnSpc>
                <a:spcPct val="107000"/>
              </a:lnSpc>
              <a:spcAft>
                <a:spcPts val="799"/>
              </a:spcAft>
              <a:buNone/>
            </a:pPr>
            <a:endParaRPr b="0" lang="sv-SE" sz="1800" spc="-1" strike="noStrike">
              <a:solidFill>
                <a:srgbClr val="000000"/>
              </a:solidFill>
              <a:latin typeface="Arial"/>
            </a:endParaRPr>
          </a:p>
          <a:p>
            <a:pPr marL="216000" indent="0" algn="just">
              <a:lnSpc>
                <a:spcPct val="107000"/>
              </a:lnSpc>
              <a:spcAft>
                <a:spcPts val="799"/>
              </a:spcAft>
              <a:buNone/>
            </a:pPr>
            <a:endParaRPr b="0" lang="sv-SE" sz="1800" spc="-1" strike="noStrike">
              <a:solidFill>
                <a:srgbClr val="000000"/>
              </a:solidFill>
              <a:latin typeface="Arial"/>
            </a:endParaRPr>
          </a:p>
          <a:p>
            <a:pPr marL="216000" indent="0" algn="just">
              <a:lnSpc>
                <a:spcPct val="107000"/>
              </a:lnSpc>
              <a:spcAft>
                <a:spcPts val="799"/>
              </a:spcAft>
              <a:buNone/>
            </a:pPr>
            <a:r>
              <a:rPr b="0" lang="sv-SE" sz="1800" spc="-1" strike="noStrike">
                <a:solidFill>
                  <a:srgbClr val="000000"/>
                </a:solidFill>
                <a:latin typeface="Calibri"/>
                <a:ea typeface="Calibri"/>
              </a:rPr>
              <a:t>Bostadstillägg och äldreförsörjningsstödtillägg delas ut till ansökande personer med låg eller ingen pension. Hela personens ekonomi tas med i beräkningen, vilket innebär att även till exempel bostadskostnad, familjesituation, ålder och tillgångar ligger till grund för om man har rätt till tilläggen eller inte. </a:t>
            </a:r>
            <a:endParaRPr b="0" lang="sv-SE" sz="1800" spc="-1" strike="noStrike">
              <a:solidFill>
                <a:srgbClr val="000000"/>
              </a:solidFill>
              <a:latin typeface="Arial"/>
            </a:endParaRPr>
          </a:p>
          <a:p>
            <a:pPr marL="216000" indent="0" algn="just">
              <a:lnSpc>
                <a:spcPct val="107000"/>
              </a:lnSpc>
              <a:spcAft>
                <a:spcPts val="799"/>
              </a:spcAft>
              <a:buNone/>
            </a:pPr>
            <a:r>
              <a:rPr b="0" lang="sv-SE" sz="1800" spc="-1" strike="noStrike">
                <a:solidFill>
                  <a:srgbClr val="000000"/>
                </a:solidFill>
                <a:latin typeface="Calibri"/>
                <a:ea typeface="Calibri"/>
              </a:rPr>
              <a:t>Tilläggen är vanligare bland kvinnor än män, vilket hänger samman med kvinnors lägre nivåer av tillgångar och pensioner i Sverige. </a:t>
            </a:r>
            <a:endParaRPr b="0" lang="sv-SE" sz="1800" spc="-1" strike="noStrike">
              <a:solidFill>
                <a:srgbClr val="000000"/>
              </a:solidFill>
              <a:latin typeface="Arial"/>
            </a:endParaRPr>
          </a:p>
          <a:p>
            <a:pPr marL="216000" indent="0">
              <a:lnSpc>
                <a:spcPct val="100000"/>
              </a:lnSpc>
              <a:buNone/>
            </a:pPr>
            <a:endParaRPr b="0" lang="sv-SE" sz="1800" spc="-1" strike="noStrike">
              <a:solidFill>
                <a:srgbClr val="000000"/>
              </a:solidFill>
              <a:latin typeface="Arial"/>
            </a:endParaRPr>
          </a:p>
        </p:txBody>
      </p:sp>
      <p:sp>
        <p:nvSpPr>
          <p:cNvPr id="375" name="PlaceHolder 3"/>
          <p:cNvSpPr>
            <a:spLocks noGrp="1"/>
          </p:cNvSpPr>
          <p:nvPr>
            <p:ph type="sldNum" idx="19"/>
          </p:nvPr>
        </p:nvSpPr>
        <p:spPr>
          <a:xfrm>
            <a:off x="3850560" y="9430200"/>
            <a:ext cx="2945160" cy="497880"/>
          </a:xfrm>
          <a:prstGeom prst="rect">
            <a:avLst/>
          </a:prstGeom>
          <a:noFill/>
          <a:ln w="0">
            <a:noFill/>
          </a:ln>
        </p:spPr>
        <p:txBody>
          <a:bodyPr anchor="b">
            <a:noAutofit/>
          </a:bodyPr>
          <a:lstStyle>
            <a:lvl1pPr indent="0" algn="r">
              <a:lnSpc>
                <a:spcPct val="100000"/>
              </a:lnSpc>
              <a:buNone/>
              <a:defRPr b="0" lang="sv-SE" sz="1200" spc="-1" strike="noStrike">
                <a:solidFill>
                  <a:srgbClr val="000000"/>
                </a:solidFill>
                <a:latin typeface="Times New Roman"/>
              </a:defRPr>
            </a:lvl1pPr>
          </a:lstStyle>
          <a:p>
            <a:pPr indent="0" algn="r">
              <a:lnSpc>
                <a:spcPct val="100000"/>
              </a:lnSpc>
              <a:buNone/>
            </a:pPr>
            <a:fld id="{C019EB0A-7C21-4E38-ADB0-14F645AAAB1A}" type="slidenum">
              <a:rPr b="0" lang="sv-SE" sz="1200" spc="-1" strike="noStrike">
                <a:solidFill>
                  <a:srgbClr val="000000"/>
                </a:solidFill>
                <a:latin typeface="Times New Roman"/>
              </a:rPr>
              <a:t>&lt;nummer&gt;</a:t>
            </a:fld>
            <a:endParaRPr b="0" lang="sv-SE" sz="1200" spc="-1" strike="noStrike">
              <a:solidFill>
                <a:srgbClr val="000000"/>
              </a:solidFill>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PlaceHolder 1"/>
          <p:cNvSpPr>
            <a:spLocks noGrp="1"/>
          </p:cNvSpPr>
          <p:nvPr>
            <p:ph type="sldImg"/>
          </p:nvPr>
        </p:nvSpPr>
        <p:spPr>
          <a:xfrm>
            <a:off x="422280" y="1241280"/>
            <a:ext cx="5952600" cy="3349440"/>
          </a:xfrm>
          <a:prstGeom prst="rect">
            <a:avLst/>
          </a:prstGeom>
          <a:ln w="0">
            <a:noFill/>
          </a:ln>
        </p:spPr>
      </p:sp>
      <p:sp>
        <p:nvSpPr>
          <p:cNvPr id="377" name="PlaceHolder 2"/>
          <p:cNvSpPr>
            <a:spLocks noGrp="1"/>
          </p:cNvSpPr>
          <p:nvPr>
            <p:ph type="body"/>
          </p:nvPr>
        </p:nvSpPr>
        <p:spPr>
          <a:xfrm>
            <a:off x="679680" y="4777920"/>
            <a:ext cx="5437800" cy="3908880"/>
          </a:xfrm>
          <a:prstGeom prst="rect">
            <a:avLst/>
          </a:prstGeom>
          <a:noFill/>
          <a:ln w="0">
            <a:noFill/>
          </a:ln>
        </p:spPr>
        <p:txBody>
          <a:bodyPr anchor="t">
            <a:noAutofit/>
          </a:bodyPr>
          <a:p>
            <a:pPr marL="216000" indent="0">
              <a:lnSpc>
                <a:spcPct val="100000"/>
              </a:lnSpc>
              <a:buNone/>
            </a:pPr>
            <a:r>
              <a:rPr b="0" lang="sv-SE" sz="2000" spc="-1" strike="noStrike">
                <a:solidFill>
                  <a:srgbClr val="000000"/>
                </a:solidFill>
                <a:latin typeface="Arial"/>
              </a:rPr>
              <a:t>Med ökad ålder försämras balansen, synen, muskelstyrkan med mera. Detta ökar risken för fallolyckor. Äldre individer har även sämre skydd mot skador vid fall, bland annat på grund av skörare skelett. Vid sjukhusvård av fraktur innebär det ofta ytterligare risker i form av blodproppar och infektioner. Fall är den vanligaste orsaken till att äldre skadar sig och är en av de tio vanligaste dödsorsakerna bland svenskar över 70 år. </a:t>
            </a:r>
            <a:br>
              <a:rPr sz="2000"/>
            </a:br>
            <a:r>
              <a:rPr b="0" lang="sv-SE" sz="2000" spc="-1" strike="noStrike">
                <a:solidFill>
                  <a:srgbClr val="000000"/>
                </a:solidFill>
                <a:latin typeface="Arial"/>
              </a:rPr>
              <a:t>Närmare 1 000 personer 65 år och äldre dör varje år på grund av fallolyckor. I Västra Götaland drabbades cirka 19 000 personer, 65 år och äldre, av fallskador föregående år. Frakturer är resurskrävande. Absolut vanligaste typen är fraktur vid fall är brott i underarmen och följt av bland annat lårbensbrott. </a:t>
            </a:r>
            <a:endParaRPr b="0" lang="sv-SE" sz="2000" spc="-1" strike="noStrike">
              <a:solidFill>
                <a:srgbClr val="000000"/>
              </a:solidFill>
              <a:latin typeface="Arial"/>
            </a:endParaRPr>
          </a:p>
        </p:txBody>
      </p:sp>
      <p:sp>
        <p:nvSpPr>
          <p:cNvPr id="378" name="PlaceHolder 3"/>
          <p:cNvSpPr>
            <a:spLocks noGrp="1"/>
          </p:cNvSpPr>
          <p:nvPr>
            <p:ph type="sldNum" idx="20"/>
          </p:nvPr>
        </p:nvSpPr>
        <p:spPr>
          <a:xfrm>
            <a:off x="3850560" y="9430200"/>
            <a:ext cx="2945160" cy="4978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310133DD-F7C9-44B3-8EAE-B5F58CDB3A67}" type="slidenum">
              <a:rPr b="0" lang="en-US" sz="1200" spc="-1" strike="noStrike">
                <a:solidFill>
                  <a:srgbClr val="000000"/>
                </a:solidFill>
                <a:latin typeface="Times New Roman"/>
              </a:rPr>
              <a:t>&lt;nummer&gt;</a:t>
            </a:fld>
            <a:endParaRPr b="0" lang="sv-SE" sz="1200" spc="-1" strike="noStrike">
              <a:solidFill>
                <a:srgbClr val="000000"/>
              </a:solidFill>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PlaceHolder 1"/>
          <p:cNvSpPr>
            <a:spLocks noGrp="1"/>
          </p:cNvSpPr>
          <p:nvPr>
            <p:ph type="sldImg"/>
          </p:nvPr>
        </p:nvSpPr>
        <p:spPr>
          <a:xfrm>
            <a:off x="422280" y="1241280"/>
            <a:ext cx="5952600" cy="3349440"/>
          </a:xfrm>
          <a:prstGeom prst="rect">
            <a:avLst/>
          </a:prstGeom>
          <a:ln w="0">
            <a:noFill/>
          </a:ln>
        </p:spPr>
      </p:sp>
      <p:sp>
        <p:nvSpPr>
          <p:cNvPr id="380" name="PlaceHolder 2"/>
          <p:cNvSpPr>
            <a:spLocks noGrp="1"/>
          </p:cNvSpPr>
          <p:nvPr>
            <p:ph type="body"/>
          </p:nvPr>
        </p:nvSpPr>
        <p:spPr>
          <a:xfrm>
            <a:off x="679680" y="4777920"/>
            <a:ext cx="5437800" cy="3908880"/>
          </a:xfrm>
          <a:prstGeom prst="rect">
            <a:avLst/>
          </a:prstGeom>
          <a:noFill/>
          <a:ln w="0">
            <a:noFill/>
          </a:ln>
        </p:spPr>
        <p:txBody>
          <a:bodyPr anchor="t">
            <a:noAutofit/>
          </a:bodyPr>
          <a:p>
            <a:pPr marL="216000" indent="0">
              <a:lnSpc>
                <a:spcPct val="100000"/>
              </a:lnSpc>
              <a:buNone/>
            </a:pPr>
            <a:r>
              <a:rPr b="0" lang="sv-SE" sz="2000" spc="-1" strike="noStrike">
                <a:solidFill>
                  <a:srgbClr val="000000"/>
                </a:solidFill>
                <a:latin typeface="Arial"/>
              </a:rPr>
              <a:t>Med ökad ålder försämras balansen, synen, muskelstyrkan med mera. Detta ökar risken för fallolyckor. Äldre individer har även sämre skydd mot skador vid fall, bland annat på grund av skörare skelett. Vid sjukhusvård av fraktur innebär det ofta ytterligare risker i form av blodproppar och infektioner. Fall är den vanligaste orsaken till att äldre skadar sig och är en av de tio vanligaste dödsorsakerna bland svenskar över 70 år. Närmare 1 000 personer 65 år och äldre dör varje år på grund av fallolyckor. I Västra Götaland drabbades cirka 19 000 personer, 65 år och äldre, av fallskador föregående år. Frakturer är resurskrävande. Absolut vanligaste typen är fraktur vid fall är brott i underarmen och följt av bland annat lårbensbrott. </a:t>
            </a:r>
            <a:endParaRPr b="0" lang="sv-SE" sz="2000" spc="-1" strike="noStrike">
              <a:solidFill>
                <a:srgbClr val="000000"/>
              </a:solidFill>
              <a:latin typeface="Arial"/>
            </a:endParaRPr>
          </a:p>
        </p:txBody>
      </p:sp>
      <p:sp>
        <p:nvSpPr>
          <p:cNvPr id="381" name="PlaceHolder 3"/>
          <p:cNvSpPr>
            <a:spLocks noGrp="1"/>
          </p:cNvSpPr>
          <p:nvPr>
            <p:ph type="sldNum" idx="21"/>
          </p:nvPr>
        </p:nvSpPr>
        <p:spPr>
          <a:xfrm>
            <a:off x="3850560" y="9430200"/>
            <a:ext cx="2945160" cy="4978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7F91D0B3-50D9-43E9-B63F-5044867BAF6E}" type="slidenum">
              <a:rPr b="0" lang="en-US" sz="1200" spc="-1" strike="noStrike">
                <a:solidFill>
                  <a:srgbClr val="000000"/>
                </a:solidFill>
                <a:latin typeface="Times New Roman"/>
              </a:rPr>
              <a:t>&lt;nummer&gt;</a:t>
            </a:fld>
            <a:endParaRPr b="0" lang="sv-SE" sz="1200" spc="-1" strike="noStrike">
              <a:solidFill>
                <a:srgbClr val="000000"/>
              </a:solidFill>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PlaceHolder 1"/>
          <p:cNvSpPr>
            <a:spLocks noGrp="1"/>
          </p:cNvSpPr>
          <p:nvPr>
            <p:ph type="sldImg"/>
          </p:nvPr>
        </p:nvSpPr>
        <p:spPr>
          <a:xfrm>
            <a:off x="422280" y="1241280"/>
            <a:ext cx="5952600" cy="3349440"/>
          </a:xfrm>
          <a:prstGeom prst="rect">
            <a:avLst/>
          </a:prstGeom>
          <a:ln w="0">
            <a:noFill/>
          </a:ln>
        </p:spPr>
      </p:sp>
      <p:sp>
        <p:nvSpPr>
          <p:cNvPr id="383" name="PlaceHolder 2"/>
          <p:cNvSpPr>
            <a:spLocks noGrp="1"/>
          </p:cNvSpPr>
          <p:nvPr>
            <p:ph type="body"/>
          </p:nvPr>
        </p:nvSpPr>
        <p:spPr>
          <a:xfrm>
            <a:off x="679680" y="4777920"/>
            <a:ext cx="5437800" cy="3908880"/>
          </a:xfrm>
          <a:prstGeom prst="rect">
            <a:avLst/>
          </a:prstGeom>
          <a:noFill/>
          <a:ln w="0">
            <a:noFill/>
          </a:ln>
        </p:spPr>
        <p:txBody>
          <a:bodyPr anchor="t">
            <a:noAutofit/>
          </a:bodyPr>
          <a:p>
            <a:pPr marL="216000" indent="0">
              <a:lnSpc>
                <a:spcPct val="100000"/>
              </a:lnSpc>
              <a:buNone/>
            </a:pPr>
            <a:r>
              <a:rPr b="0" lang="sv-SE" sz="2000" spc="-1" strike="noStrike">
                <a:solidFill>
                  <a:srgbClr val="000000"/>
                </a:solidFill>
                <a:latin typeface="Arial"/>
              </a:rPr>
              <a:t>Med ökad ålder försämras balansen, synen, muskelstyrkan med mera. Detta ökar risken för fallolyckor. Äldre individer har även sämre skydd mot skador vid fall, bland annat på grund av skörare skelett. Vid sjukhusvård av fraktur innebär det ofta ytterligare risker i form av blodproppar och infektioner. Fall är den vanligaste orsaken till att äldre skadar sig och är en av de tio vanligaste dödsorsakerna bland svenskar över 70 år. Närmare 1 000 personer 65 år och äldre dör varje år på grund av fallolyckor. I Västra Götaland drabbades cirka 19 000 personer, 65 år och äldre, av fallskador föregående år. Frakturer är resurskrävande. Absolut vanligaste typen är fraktur vid fall är brott i underarmen och följt av bland annat lårbensbrott. </a:t>
            </a:r>
            <a:endParaRPr b="0" lang="sv-SE" sz="2000" spc="-1" strike="noStrike">
              <a:solidFill>
                <a:srgbClr val="000000"/>
              </a:solidFill>
              <a:latin typeface="Arial"/>
            </a:endParaRPr>
          </a:p>
        </p:txBody>
      </p:sp>
      <p:sp>
        <p:nvSpPr>
          <p:cNvPr id="384" name="PlaceHolder 3"/>
          <p:cNvSpPr>
            <a:spLocks noGrp="1"/>
          </p:cNvSpPr>
          <p:nvPr>
            <p:ph type="sldNum" idx="22"/>
          </p:nvPr>
        </p:nvSpPr>
        <p:spPr>
          <a:xfrm>
            <a:off x="3850560" y="9430200"/>
            <a:ext cx="2945160" cy="4978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34ADA731-D518-4DEE-86A4-857979909C95}" type="slidenum">
              <a:rPr b="0" lang="en-US" sz="1200" spc="-1" strike="noStrike">
                <a:solidFill>
                  <a:srgbClr val="000000"/>
                </a:solidFill>
                <a:latin typeface="Times New Roman"/>
              </a:rPr>
              <a:t>&lt;nummer&gt;</a:t>
            </a:fld>
            <a:endParaRPr b="0" lang="sv-SE" sz="1200" spc="-1" strike="noStrike">
              <a:solidFill>
                <a:srgbClr val="000000"/>
              </a:solidFill>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5" name="PlaceHolder 1"/>
          <p:cNvSpPr>
            <a:spLocks noGrp="1"/>
          </p:cNvSpPr>
          <p:nvPr>
            <p:ph type="sldImg"/>
          </p:nvPr>
        </p:nvSpPr>
        <p:spPr>
          <a:xfrm>
            <a:off x="422280" y="1241280"/>
            <a:ext cx="5952600" cy="3349440"/>
          </a:xfrm>
          <a:prstGeom prst="rect">
            <a:avLst/>
          </a:prstGeom>
          <a:ln w="0">
            <a:noFill/>
          </a:ln>
        </p:spPr>
      </p:sp>
      <p:sp>
        <p:nvSpPr>
          <p:cNvPr id="386" name="PlaceHolder 2"/>
          <p:cNvSpPr>
            <a:spLocks noGrp="1"/>
          </p:cNvSpPr>
          <p:nvPr>
            <p:ph type="body"/>
          </p:nvPr>
        </p:nvSpPr>
        <p:spPr>
          <a:xfrm>
            <a:off x="679680" y="4777920"/>
            <a:ext cx="5437800" cy="3908880"/>
          </a:xfrm>
          <a:prstGeom prst="rect">
            <a:avLst/>
          </a:prstGeom>
          <a:noFill/>
          <a:ln w="0">
            <a:noFill/>
          </a:ln>
        </p:spPr>
        <p:txBody>
          <a:bodyPr anchor="t">
            <a:noAutofit/>
          </a:bodyPr>
          <a:p>
            <a:pPr marL="216000" indent="0">
              <a:lnSpc>
                <a:spcPct val="100000"/>
              </a:lnSpc>
              <a:buNone/>
            </a:pPr>
            <a:r>
              <a:rPr b="0" lang="sv-SE" sz="2000" spc="-1" strike="noStrike">
                <a:solidFill>
                  <a:srgbClr val="000000"/>
                </a:solidFill>
                <a:latin typeface="Arial"/>
              </a:rPr>
              <a:t>Med ökad ålder försämras balansen, synen, muskelstyrkan med mera. Detta ökar risken för fallolyckor. Äldre individer har även sämre skydd mot skador vid fall, bland annat på grund av skörare skelett. Vid sjukhusvård av fraktur innebär det ofta ytterligare risker i form av blodproppar och infektioner. Fall är den vanligaste orsaken till att äldre skadar sig och är en av de tio vanligaste dödsorsakerna bland svenskar över 70 år. Närmare 1 000 personer 65 år och äldre dör varje år på grund av fallolyckor. I Västra Götaland drabbades cirka 19 000 personer, 65 år och äldre, av fallskador föregående år. Frakturer är resurskrävande. Absolut vanligaste typen är fraktur vid fall är brott i underarmen och följt av bland annat lårbensbrott. </a:t>
            </a:r>
            <a:endParaRPr b="0" lang="sv-SE" sz="2000" spc="-1" strike="noStrike">
              <a:solidFill>
                <a:srgbClr val="000000"/>
              </a:solidFill>
              <a:latin typeface="Arial"/>
            </a:endParaRPr>
          </a:p>
        </p:txBody>
      </p:sp>
      <p:sp>
        <p:nvSpPr>
          <p:cNvPr id="387" name="PlaceHolder 3"/>
          <p:cNvSpPr>
            <a:spLocks noGrp="1"/>
          </p:cNvSpPr>
          <p:nvPr>
            <p:ph type="sldNum" idx="23"/>
          </p:nvPr>
        </p:nvSpPr>
        <p:spPr>
          <a:xfrm>
            <a:off x="3850560" y="9430200"/>
            <a:ext cx="2945160" cy="4978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918A8FEB-88B0-4CA9-B2F3-C6CBE4DBA729}" type="slidenum">
              <a:rPr b="0" lang="en-US" sz="1200" spc="-1" strike="noStrike">
                <a:solidFill>
                  <a:srgbClr val="000000"/>
                </a:solidFill>
                <a:latin typeface="Times New Roman"/>
              </a:rPr>
              <a:t>&lt;nummer&gt;</a:t>
            </a:fld>
            <a:endParaRPr b="0" lang="sv-SE" sz="1200" spc="-1" strike="noStrike">
              <a:solidFill>
                <a:srgbClr val="000000"/>
              </a:solidFill>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PlaceHolder 1"/>
          <p:cNvSpPr>
            <a:spLocks noGrp="1"/>
          </p:cNvSpPr>
          <p:nvPr>
            <p:ph type="sldImg"/>
          </p:nvPr>
        </p:nvSpPr>
        <p:spPr>
          <a:xfrm>
            <a:off x="422280" y="1241280"/>
            <a:ext cx="5952600" cy="3349440"/>
          </a:xfrm>
          <a:prstGeom prst="rect">
            <a:avLst/>
          </a:prstGeom>
          <a:ln w="0">
            <a:noFill/>
          </a:ln>
        </p:spPr>
      </p:sp>
      <p:sp>
        <p:nvSpPr>
          <p:cNvPr id="389" name="PlaceHolder 2"/>
          <p:cNvSpPr>
            <a:spLocks noGrp="1"/>
          </p:cNvSpPr>
          <p:nvPr>
            <p:ph type="body"/>
          </p:nvPr>
        </p:nvSpPr>
        <p:spPr>
          <a:xfrm>
            <a:off x="679680" y="4777920"/>
            <a:ext cx="5437800" cy="3908880"/>
          </a:xfrm>
          <a:prstGeom prst="rect">
            <a:avLst/>
          </a:prstGeom>
          <a:noFill/>
          <a:ln w="0">
            <a:noFill/>
          </a:ln>
        </p:spPr>
        <p:txBody>
          <a:bodyPr anchor="t">
            <a:noAutofit/>
          </a:bodyPr>
          <a:p>
            <a:pPr marL="216000" indent="0">
              <a:lnSpc>
                <a:spcPct val="100000"/>
              </a:lnSpc>
              <a:buNone/>
            </a:pPr>
            <a:r>
              <a:rPr b="0" lang="sv-SE" sz="2000" spc="-1" strike="noStrike">
                <a:solidFill>
                  <a:srgbClr val="000000"/>
                </a:solidFill>
                <a:latin typeface="Arial"/>
              </a:rPr>
              <a:t>Med ökad ålder försämras balansen, synen, muskelstyrkan med mera. Detta ökar risken för fallolyckor. Äldre individer har även sämre skydd mot skador vid fall, bland annat på grund av skörare skelett. Vid sjukhusvård av fraktur innebär det ofta ytterligare risker i form av blodproppar och infektioner. Fall är den vanligaste orsaken till att äldre skadar sig och är en av de tio vanligaste dödsorsakerna bland svenskar över 70 år. Närmare 1 000 personer 65 år och äldre dör varje år på grund av fallolyckor. I Västra Götaland drabbades cirka 19 000 personer, 65 år och äldre, av fallskador föregående år. Frakturer är resurskrävande. Absolut vanligaste typen är fraktur vid fall är brott i underarmen och följt av bland annat lårbensbrott. </a:t>
            </a:r>
            <a:endParaRPr b="0" lang="sv-SE" sz="2000" spc="-1" strike="noStrike">
              <a:solidFill>
                <a:srgbClr val="000000"/>
              </a:solidFill>
              <a:latin typeface="Arial"/>
            </a:endParaRPr>
          </a:p>
        </p:txBody>
      </p:sp>
      <p:sp>
        <p:nvSpPr>
          <p:cNvPr id="390" name="PlaceHolder 3"/>
          <p:cNvSpPr>
            <a:spLocks noGrp="1"/>
          </p:cNvSpPr>
          <p:nvPr>
            <p:ph type="sldNum" idx="24"/>
          </p:nvPr>
        </p:nvSpPr>
        <p:spPr>
          <a:xfrm>
            <a:off x="3850560" y="9430200"/>
            <a:ext cx="2945160" cy="4978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7C363FFC-EC2B-4C84-B13C-693F48872D3C}" type="slidenum">
              <a:rPr b="0" lang="en-US" sz="1200" spc="-1" strike="noStrike">
                <a:solidFill>
                  <a:srgbClr val="000000"/>
                </a:solidFill>
                <a:latin typeface="Times New Roman"/>
              </a:rPr>
              <a:t>&lt;nummer&gt;</a:t>
            </a:fld>
            <a:endParaRPr b="0" lang="sv-SE" sz="1200" spc="-1" strike="noStrike">
              <a:solidFill>
                <a:srgbClr val="000000"/>
              </a:solid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PlaceHolder 1"/>
          <p:cNvSpPr>
            <a:spLocks noGrp="1"/>
          </p:cNvSpPr>
          <p:nvPr>
            <p:ph type="sldImg"/>
          </p:nvPr>
        </p:nvSpPr>
        <p:spPr>
          <a:xfrm>
            <a:off x="422280" y="1241280"/>
            <a:ext cx="5952600" cy="3349440"/>
          </a:xfrm>
          <a:prstGeom prst="rect">
            <a:avLst/>
          </a:prstGeom>
          <a:ln w="0">
            <a:noFill/>
          </a:ln>
        </p:spPr>
      </p:sp>
      <p:sp>
        <p:nvSpPr>
          <p:cNvPr id="359" name="PlaceHolder 2"/>
          <p:cNvSpPr>
            <a:spLocks noGrp="1"/>
          </p:cNvSpPr>
          <p:nvPr>
            <p:ph type="body"/>
          </p:nvPr>
        </p:nvSpPr>
        <p:spPr>
          <a:xfrm>
            <a:off x="679680" y="4777920"/>
            <a:ext cx="5437800" cy="3908880"/>
          </a:xfrm>
          <a:prstGeom prst="rect">
            <a:avLst/>
          </a:prstGeom>
          <a:noFill/>
          <a:ln w="0">
            <a:noFill/>
          </a:ln>
        </p:spPr>
        <p:txBody>
          <a:bodyPr anchor="t">
            <a:noAutofit/>
          </a:bodyPr>
          <a:p>
            <a:pPr marL="216000" indent="0">
              <a:lnSpc>
                <a:spcPct val="100000"/>
              </a:lnSpc>
              <a:buNone/>
            </a:pPr>
            <a:r>
              <a:rPr b="0" lang="sv-SE" sz="2000" spc="-1" strike="noStrike">
                <a:solidFill>
                  <a:srgbClr val="000000"/>
                </a:solidFill>
                <a:latin typeface="+mj-lt"/>
                <a:ea typeface="SimSun"/>
              </a:rPr>
              <a:t>Syftet är att inom olika områden beskriva befolkningens behov av hälso- och sjukvård, belysa gap mellan tillgodosedda och inte tillgodosedda behov och inom vissa områden lämna rekommendationer. </a:t>
            </a:r>
            <a:endParaRPr b="0" lang="sv-SE" sz="2000" spc="-1" strike="noStrike">
              <a:solidFill>
                <a:srgbClr val="000000"/>
              </a:solidFill>
              <a:latin typeface="Arial"/>
            </a:endParaRPr>
          </a:p>
          <a:p>
            <a:pPr marL="216000" indent="0">
              <a:lnSpc>
                <a:spcPct val="100000"/>
              </a:lnSpc>
              <a:buNone/>
            </a:pPr>
            <a:r>
              <a:rPr b="0" lang="sv-SE" sz="2000" spc="-1" strike="noStrike">
                <a:solidFill>
                  <a:srgbClr val="000000"/>
                </a:solidFill>
                <a:latin typeface="+mj-lt"/>
                <a:ea typeface="SimSun"/>
              </a:rPr>
              <a:t>Är i första hand ett kunskapsunderlag och kan ligga som till fördjupade analyser. </a:t>
            </a:r>
            <a:endParaRPr b="0" lang="sv-SE" sz="2000" spc="-1" strike="noStrike">
              <a:solidFill>
                <a:srgbClr val="000000"/>
              </a:solidFill>
              <a:latin typeface="Arial"/>
            </a:endParaRPr>
          </a:p>
          <a:p>
            <a:pPr marL="216000" indent="0">
              <a:lnSpc>
                <a:spcPct val="100000"/>
              </a:lnSpc>
              <a:buNone/>
            </a:pPr>
            <a:r>
              <a:rPr b="0" lang="sv-SE" sz="2000" spc="-1" strike="noStrike">
                <a:solidFill>
                  <a:srgbClr val="000000"/>
                </a:solidFill>
                <a:latin typeface="+mj-lt"/>
                <a:ea typeface="+mn-lt"/>
              </a:rPr>
              <a:t>Behovsrapporten samlar faktaunderlag som har analyserats av personer från olika kompetensområden och organisatoriska enheter i VGR. </a:t>
            </a:r>
            <a:endParaRPr b="0" lang="sv-SE" sz="2000" spc="-1" strike="noStrike">
              <a:solidFill>
                <a:srgbClr val="000000"/>
              </a:solidFill>
              <a:latin typeface="Arial"/>
            </a:endParaRPr>
          </a:p>
          <a:p>
            <a:pPr marL="216000" indent="0">
              <a:lnSpc>
                <a:spcPct val="100000"/>
              </a:lnSpc>
              <a:buNone/>
            </a:pPr>
            <a:endParaRPr b="0" lang="sv-SE" sz="2000" spc="-1" strike="noStrike">
              <a:solidFill>
                <a:srgbClr val="000000"/>
              </a:solidFill>
              <a:latin typeface="Arial"/>
            </a:endParaRPr>
          </a:p>
        </p:txBody>
      </p:sp>
      <p:sp>
        <p:nvSpPr>
          <p:cNvPr id="360" name="PlaceHolder 3"/>
          <p:cNvSpPr>
            <a:spLocks noGrp="1"/>
          </p:cNvSpPr>
          <p:nvPr>
            <p:ph type="sldNum" idx="14"/>
          </p:nvPr>
        </p:nvSpPr>
        <p:spPr>
          <a:xfrm>
            <a:off x="3850560" y="9430200"/>
            <a:ext cx="2945160" cy="497880"/>
          </a:xfrm>
          <a:prstGeom prst="rect">
            <a:avLst/>
          </a:prstGeom>
          <a:noFill/>
          <a:ln w="0">
            <a:noFill/>
          </a:ln>
        </p:spPr>
        <p:txBody>
          <a:bodyPr anchor="b">
            <a:noAutofit/>
          </a:bodyPr>
          <a:lstStyle>
            <a:lvl1pPr indent="0" algn="r">
              <a:lnSpc>
                <a:spcPct val="100000"/>
              </a:lnSpc>
              <a:buNone/>
              <a:defRPr b="0" lang="sv-SE" sz="1200" spc="-1" strike="noStrike">
                <a:solidFill>
                  <a:srgbClr val="000000"/>
                </a:solidFill>
                <a:latin typeface="Times New Roman"/>
              </a:defRPr>
            </a:lvl1pPr>
          </a:lstStyle>
          <a:p>
            <a:pPr indent="0" algn="r">
              <a:lnSpc>
                <a:spcPct val="100000"/>
              </a:lnSpc>
              <a:buNone/>
            </a:pPr>
            <a:fld id="{82838C3A-96F4-4A9C-83F2-281CBAAD0E7D}" type="slidenum">
              <a:rPr b="0" lang="sv-SE" sz="1200" spc="-1" strike="noStrike">
                <a:solidFill>
                  <a:srgbClr val="000000"/>
                </a:solidFill>
                <a:latin typeface="Times New Roman"/>
              </a:rPr>
              <a:t>&lt;nummer&gt;</a:t>
            </a:fld>
            <a:endParaRPr b="0" lang="sv-SE" sz="1200" spc="-1" strike="noStrike">
              <a:solidFill>
                <a:srgbClr val="000000"/>
              </a:solidFill>
              <a:latin typeface="Times New Roman"/>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PlaceHolder 1"/>
          <p:cNvSpPr>
            <a:spLocks noGrp="1"/>
          </p:cNvSpPr>
          <p:nvPr>
            <p:ph type="sldImg"/>
          </p:nvPr>
        </p:nvSpPr>
        <p:spPr>
          <a:xfrm>
            <a:off x="422280" y="1241280"/>
            <a:ext cx="5952600" cy="3349440"/>
          </a:xfrm>
          <a:prstGeom prst="rect">
            <a:avLst/>
          </a:prstGeom>
          <a:ln w="0">
            <a:noFill/>
          </a:ln>
        </p:spPr>
      </p:sp>
      <p:sp>
        <p:nvSpPr>
          <p:cNvPr id="392" name="PlaceHolder 2"/>
          <p:cNvSpPr>
            <a:spLocks noGrp="1"/>
          </p:cNvSpPr>
          <p:nvPr>
            <p:ph type="body"/>
          </p:nvPr>
        </p:nvSpPr>
        <p:spPr>
          <a:xfrm>
            <a:off x="679680" y="4777920"/>
            <a:ext cx="5437800" cy="3908880"/>
          </a:xfrm>
          <a:prstGeom prst="rect">
            <a:avLst/>
          </a:prstGeom>
          <a:noFill/>
          <a:ln w="0">
            <a:noFill/>
          </a:ln>
        </p:spPr>
        <p:txBody>
          <a:bodyPr anchor="t">
            <a:noAutofit/>
          </a:bodyPr>
          <a:p>
            <a:pPr marL="216000" indent="0">
              <a:buNone/>
            </a:pPr>
            <a:endParaRPr b="0" lang="sv-SE" sz="1800" spc="-1" strike="noStrike">
              <a:solidFill>
                <a:srgbClr val="000000"/>
              </a:solidFill>
              <a:latin typeface="Arial"/>
            </a:endParaRPr>
          </a:p>
        </p:txBody>
      </p:sp>
      <p:sp>
        <p:nvSpPr>
          <p:cNvPr id="393" name="PlaceHolder 3"/>
          <p:cNvSpPr>
            <a:spLocks noGrp="1"/>
          </p:cNvSpPr>
          <p:nvPr>
            <p:ph type="sldNum" idx="25"/>
          </p:nvPr>
        </p:nvSpPr>
        <p:spPr>
          <a:xfrm>
            <a:off x="3850560" y="9430200"/>
            <a:ext cx="2945160" cy="497880"/>
          </a:xfrm>
          <a:prstGeom prst="rect">
            <a:avLst/>
          </a:prstGeom>
          <a:noFill/>
          <a:ln w="0">
            <a:noFill/>
          </a:ln>
        </p:spPr>
        <p:txBody>
          <a:bodyPr anchor="b">
            <a:noAutofit/>
          </a:bodyPr>
          <a:lstStyle>
            <a:lvl1pPr indent="0" algn="r">
              <a:lnSpc>
                <a:spcPct val="100000"/>
              </a:lnSpc>
              <a:buNone/>
              <a:defRPr b="0" lang="sv-SE" sz="1200" spc="-1" strike="noStrike">
                <a:solidFill>
                  <a:srgbClr val="000000"/>
                </a:solidFill>
                <a:latin typeface="Times New Roman"/>
              </a:defRPr>
            </a:lvl1pPr>
          </a:lstStyle>
          <a:p>
            <a:pPr indent="0" algn="r">
              <a:lnSpc>
                <a:spcPct val="100000"/>
              </a:lnSpc>
              <a:buNone/>
            </a:pPr>
            <a:fld id="{17869B9C-6932-4AC1-899D-3178B683CD0C}" type="slidenum">
              <a:rPr b="0" lang="sv-SE" sz="1200" spc="-1" strike="noStrike">
                <a:solidFill>
                  <a:srgbClr val="000000"/>
                </a:solidFill>
                <a:latin typeface="Times New Roman"/>
              </a:rPr>
              <a:t>&lt;nummer&gt;</a:t>
            </a:fld>
            <a:endParaRPr b="0" lang="sv-SE" sz="1200" spc="-1" strike="noStrike">
              <a:solidFill>
                <a:srgbClr val="000000"/>
              </a:solidFill>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PlaceHolder 1"/>
          <p:cNvSpPr>
            <a:spLocks noGrp="1"/>
          </p:cNvSpPr>
          <p:nvPr>
            <p:ph type="sldImg"/>
          </p:nvPr>
        </p:nvSpPr>
        <p:spPr>
          <a:xfrm>
            <a:off x="422280" y="1241280"/>
            <a:ext cx="5952600" cy="3349440"/>
          </a:xfrm>
          <a:prstGeom prst="rect">
            <a:avLst/>
          </a:prstGeom>
          <a:ln w="0">
            <a:noFill/>
          </a:ln>
        </p:spPr>
      </p:sp>
      <p:sp>
        <p:nvSpPr>
          <p:cNvPr id="395" name="PlaceHolder 2"/>
          <p:cNvSpPr>
            <a:spLocks noGrp="1"/>
          </p:cNvSpPr>
          <p:nvPr>
            <p:ph type="body"/>
          </p:nvPr>
        </p:nvSpPr>
        <p:spPr>
          <a:xfrm>
            <a:off x="679680" y="4777920"/>
            <a:ext cx="5437800" cy="3908880"/>
          </a:xfrm>
          <a:prstGeom prst="rect">
            <a:avLst/>
          </a:prstGeom>
          <a:noFill/>
          <a:ln w="0">
            <a:noFill/>
          </a:ln>
        </p:spPr>
        <p:txBody>
          <a:bodyPr anchor="t">
            <a:noAutofit/>
          </a:bodyPr>
          <a:p>
            <a:pPr marL="216000" indent="0">
              <a:lnSpc>
                <a:spcPct val="100000"/>
              </a:lnSpc>
              <a:buNone/>
            </a:pPr>
            <a:r>
              <a:rPr b="0" lang="sv-SE" sz="1200" spc="-1" strike="noStrike">
                <a:solidFill>
                  <a:srgbClr val="000000"/>
                </a:solidFill>
                <a:latin typeface="Calibri Light"/>
              </a:rPr>
              <a:t>En omställning till nära vård innebär ett förändrat förhållningssätt, där det sker en förflyttning i sättet att </a:t>
            </a:r>
            <a:r>
              <a:rPr b="0" i="1" lang="sv-SE" sz="1200" spc="-1" strike="noStrike">
                <a:solidFill>
                  <a:srgbClr val="ff0000"/>
                </a:solidFill>
                <a:latin typeface="Calibri Light"/>
              </a:rPr>
              <a:t>arbeta</a:t>
            </a:r>
            <a:r>
              <a:rPr b="0" lang="sv-SE" sz="1200" spc="-1" strike="noStrike">
                <a:solidFill>
                  <a:srgbClr val="000000"/>
                </a:solidFill>
                <a:latin typeface="Calibri Light"/>
              </a:rPr>
              <a:t>.</a:t>
            </a:r>
            <a:endParaRPr b="0" lang="sv-SE" sz="1200" spc="-1" strike="noStrike">
              <a:solidFill>
                <a:srgbClr val="000000"/>
              </a:solidFill>
              <a:latin typeface="Arial"/>
            </a:endParaRPr>
          </a:p>
          <a:p>
            <a:pPr marL="216000" indent="0">
              <a:lnSpc>
                <a:spcPct val="100000"/>
              </a:lnSpc>
              <a:buNone/>
            </a:pPr>
            <a:endParaRPr b="0" lang="sv-SE" sz="1200" spc="-1" strike="noStrike">
              <a:solidFill>
                <a:srgbClr val="000000"/>
              </a:solidFill>
              <a:latin typeface="Arial"/>
            </a:endParaRPr>
          </a:p>
          <a:p>
            <a:pPr indent="0">
              <a:lnSpc>
                <a:spcPct val="100000"/>
              </a:lnSpc>
              <a:buNone/>
              <a:tabLst>
                <a:tab algn="l" pos="0"/>
              </a:tabLst>
            </a:pPr>
            <a:r>
              <a:rPr b="0" lang="sv-SE" sz="1200" spc="-1" strike="noStrike">
                <a:solidFill>
                  <a:srgbClr val="000000"/>
                </a:solidFill>
                <a:latin typeface="+mn-lt"/>
                <a:ea typeface="+mn-ea"/>
              </a:rPr>
              <a:t>Omställningen till nära vård ändrar fokus för hälso-, sjukvård och omsorg. Man kan likna den vid en rörelse som går från att fokusera på organisation till relation, från att vara reaktiv till att bli förebyggande, och från en fragmentiserad till en sammanhängande vård och omsorg. </a:t>
            </a:r>
            <a:br>
              <a:rPr sz="1200"/>
            </a:br>
            <a:r>
              <a:rPr b="0" lang="sv-SE" sz="1200" spc="-1" strike="noStrike">
                <a:solidFill>
                  <a:srgbClr val="000000"/>
                </a:solidFill>
                <a:latin typeface="+mn-lt"/>
                <a:ea typeface="+mn-ea"/>
              </a:rPr>
              <a:t>För patienten innebär rörelsen att man blir en aktiv medskapare till istället för en passiv mottagare av vårdens tjänster.</a:t>
            </a:r>
            <a:endParaRPr b="0" lang="sv-SE" sz="1200" spc="-1" strike="noStrike">
              <a:solidFill>
                <a:srgbClr val="000000"/>
              </a:solidFill>
              <a:latin typeface="Arial"/>
            </a:endParaRPr>
          </a:p>
          <a:p>
            <a:pPr indent="0">
              <a:lnSpc>
                <a:spcPct val="100000"/>
              </a:lnSpc>
              <a:buNone/>
              <a:tabLst>
                <a:tab algn="l" pos="0"/>
              </a:tabLst>
            </a:pPr>
            <a:endParaRPr b="0" lang="sv-SE" sz="1200" spc="-1" strike="noStrike">
              <a:solidFill>
                <a:srgbClr val="000000"/>
              </a:solidFill>
              <a:latin typeface="Arial"/>
            </a:endParaRPr>
          </a:p>
          <a:p>
            <a:pPr indent="0">
              <a:lnSpc>
                <a:spcPct val="100000"/>
              </a:lnSpc>
              <a:buNone/>
              <a:tabLst>
                <a:tab algn="l" pos="0"/>
              </a:tabLst>
            </a:pPr>
            <a:r>
              <a:rPr b="0" lang="sv-SE" sz="1200" spc="-1" strike="noStrike">
                <a:solidFill>
                  <a:srgbClr val="000000"/>
                </a:solidFill>
                <a:latin typeface="+mn-lt"/>
                <a:ea typeface="+mn-ea"/>
              </a:rPr>
              <a:t>Personcentrerat förhållnings- och arbetssätt</a:t>
            </a:r>
            <a:endParaRPr b="0" lang="sv-SE" sz="1200" spc="-1" strike="noStrike">
              <a:solidFill>
                <a:srgbClr val="000000"/>
              </a:solidFill>
              <a:latin typeface="Arial"/>
            </a:endParaRPr>
          </a:p>
          <a:p>
            <a:pPr indent="0">
              <a:lnSpc>
                <a:spcPct val="100000"/>
              </a:lnSpc>
              <a:buNone/>
              <a:tabLst>
                <a:tab algn="l" pos="0"/>
              </a:tabLst>
            </a:pPr>
            <a:endParaRPr b="0" lang="sv-SE" sz="1200" spc="-1" strike="noStrike">
              <a:solidFill>
                <a:srgbClr val="000000"/>
              </a:solidFill>
              <a:latin typeface="Arial"/>
            </a:endParaRPr>
          </a:p>
          <a:p>
            <a:pPr indent="0">
              <a:lnSpc>
                <a:spcPct val="100000"/>
              </a:lnSpc>
              <a:buNone/>
              <a:tabLst>
                <a:tab algn="l" pos="0"/>
              </a:tabLst>
            </a:pPr>
            <a:r>
              <a:rPr b="0" lang="sv" sz="1200" spc="-1" strike="noStrike">
                <a:solidFill>
                  <a:srgbClr val="000000"/>
                </a:solidFill>
                <a:latin typeface="Georgia"/>
                <a:ea typeface="Calibri"/>
              </a:rPr>
              <a:t>Samverkan mellan regionen och kommunerna är centralt för att uppnå en god och nära vård. En ny beskrivning av primärvårdens grunduppdrag för kommunerna och regionen infördes i hälso- och sjukvårdslagen (2017:30), HSL och trädde i kraft den 1 juli 2021.</a:t>
            </a:r>
            <a:endParaRPr b="0" lang="sv-SE" sz="1200" spc="-1" strike="noStrike">
              <a:solidFill>
                <a:srgbClr val="000000"/>
              </a:solidFill>
              <a:latin typeface="Arial"/>
            </a:endParaRPr>
          </a:p>
          <a:p>
            <a:pPr indent="0">
              <a:lnSpc>
                <a:spcPct val="100000"/>
              </a:lnSpc>
              <a:buNone/>
              <a:tabLst>
                <a:tab algn="l" pos="0"/>
              </a:tabLst>
            </a:pPr>
            <a:endParaRPr b="0" lang="sv-SE" sz="1000" spc="-1" strike="noStrike">
              <a:solidFill>
                <a:srgbClr val="000000"/>
              </a:solidFill>
              <a:latin typeface="Arial"/>
            </a:endParaRPr>
          </a:p>
          <a:p>
            <a:pPr indent="0">
              <a:lnSpc>
                <a:spcPct val="100000"/>
              </a:lnSpc>
              <a:buNone/>
              <a:tabLst>
                <a:tab algn="l" pos="0"/>
              </a:tabLst>
            </a:pPr>
            <a:r>
              <a:rPr b="0" lang="sv" sz="1200" spc="-1" strike="noStrike">
                <a:solidFill>
                  <a:srgbClr val="000000"/>
                </a:solidFill>
                <a:latin typeface="Georgia"/>
                <a:ea typeface="Calibri"/>
              </a:rPr>
              <a:t>En utveckling mot en nära vård med primärvården som nav syftar vidare till att kunna möta de utmaningar som vården och omsorgen står inför och att använda de gemensamma resurserna mer effektivt. En reformering av primärvården har inletts, med särskilt fokus på tillgänglighet, delaktighet och kontinuitet.</a:t>
            </a:r>
            <a:endParaRPr b="0" lang="sv-SE" sz="1200" spc="-1" strike="noStrike">
              <a:solidFill>
                <a:srgbClr val="000000"/>
              </a:solidFill>
              <a:latin typeface="Arial"/>
            </a:endParaRPr>
          </a:p>
          <a:p>
            <a:pPr indent="0">
              <a:lnSpc>
                <a:spcPct val="100000"/>
              </a:lnSpc>
              <a:buNone/>
              <a:tabLst>
                <a:tab algn="l" pos="0"/>
              </a:tabLst>
            </a:pPr>
            <a:endParaRPr b="0" lang="sv-SE" sz="1200" spc="-1" strike="noStrike">
              <a:solidFill>
                <a:srgbClr val="000000"/>
              </a:solidFill>
              <a:latin typeface="Arial"/>
            </a:endParaRPr>
          </a:p>
        </p:txBody>
      </p:sp>
      <p:sp>
        <p:nvSpPr>
          <p:cNvPr id="396" name="PlaceHolder 3"/>
          <p:cNvSpPr>
            <a:spLocks noGrp="1"/>
          </p:cNvSpPr>
          <p:nvPr>
            <p:ph type="sldNum" idx="26"/>
          </p:nvPr>
        </p:nvSpPr>
        <p:spPr>
          <a:xfrm>
            <a:off x="3850560" y="9430200"/>
            <a:ext cx="2945160" cy="497880"/>
          </a:xfrm>
          <a:prstGeom prst="rect">
            <a:avLst/>
          </a:prstGeom>
          <a:noFill/>
          <a:ln w="0">
            <a:noFill/>
          </a:ln>
        </p:spPr>
        <p:txBody>
          <a:bodyPr anchor="b">
            <a:noAutofit/>
          </a:bodyPr>
          <a:lstStyle>
            <a:lvl1pPr indent="0" algn="r">
              <a:lnSpc>
                <a:spcPct val="100000"/>
              </a:lnSpc>
              <a:buNone/>
              <a:defRPr b="0" lang="sv-SE" sz="1200" spc="-1" strike="noStrike">
                <a:solidFill>
                  <a:srgbClr val="000000"/>
                </a:solidFill>
                <a:latin typeface="Times New Roman"/>
              </a:defRPr>
            </a:lvl1pPr>
          </a:lstStyle>
          <a:p>
            <a:pPr indent="0" algn="r">
              <a:lnSpc>
                <a:spcPct val="100000"/>
              </a:lnSpc>
              <a:buNone/>
            </a:pPr>
            <a:fld id="{E76E36F9-59EC-4684-BA20-6198E6FA300F}" type="slidenum">
              <a:rPr b="0" lang="sv-SE" sz="1200" spc="-1" strike="noStrike">
                <a:solidFill>
                  <a:srgbClr val="000000"/>
                </a:solidFill>
                <a:latin typeface="Times New Roman"/>
              </a:rPr>
              <a:t>&lt;nummer&gt;</a:t>
            </a:fld>
            <a:endParaRPr b="0" lang="sv-SE" sz="1200" spc="-1" strike="noStrike">
              <a:solidFill>
                <a:srgbClr val="000000"/>
              </a:solidFill>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PlaceHolder 1"/>
          <p:cNvSpPr>
            <a:spLocks noGrp="1"/>
          </p:cNvSpPr>
          <p:nvPr>
            <p:ph type="sldImg"/>
          </p:nvPr>
        </p:nvSpPr>
        <p:spPr>
          <a:xfrm>
            <a:off x="422280" y="1241280"/>
            <a:ext cx="5952600" cy="3349440"/>
          </a:xfrm>
          <a:prstGeom prst="rect">
            <a:avLst/>
          </a:prstGeom>
          <a:ln w="0">
            <a:noFill/>
          </a:ln>
        </p:spPr>
      </p:sp>
      <p:sp>
        <p:nvSpPr>
          <p:cNvPr id="398" name="PlaceHolder 2"/>
          <p:cNvSpPr>
            <a:spLocks noGrp="1"/>
          </p:cNvSpPr>
          <p:nvPr>
            <p:ph type="body"/>
          </p:nvPr>
        </p:nvSpPr>
        <p:spPr>
          <a:xfrm>
            <a:off x="679680" y="4777920"/>
            <a:ext cx="5437800" cy="3908880"/>
          </a:xfrm>
          <a:prstGeom prst="rect">
            <a:avLst/>
          </a:prstGeom>
          <a:noFill/>
          <a:ln w="0">
            <a:noFill/>
          </a:ln>
        </p:spPr>
        <p:txBody>
          <a:bodyPr anchor="t">
            <a:noAutofit/>
          </a:bodyPr>
          <a:p>
            <a:pPr marL="216000" indent="0">
              <a:lnSpc>
                <a:spcPct val="100000"/>
              </a:lnSpc>
              <a:buNone/>
            </a:pPr>
            <a:r>
              <a:rPr b="1" lang="sv-SE" sz="2000" spc="-1" strike="noStrike">
                <a:solidFill>
                  <a:srgbClr val="000000"/>
                </a:solidFill>
                <a:latin typeface="Arial"/>
              </a:rPr>
              <a:t>Denna bild ska beskriva att Primärvård är navet i nära vård.</a:t>
            </a:r>
            <a:endParaRPr b="0" lang="sv-SE" sz="2000" spc="-1" strike="noStrike">
              <a:solidFill>
                <a:srgbClr val="000000"/>
              </a:solidFill>
              <a:latin typeface="Arial"/>
            </a:endParaRPr>
          </a:p>
          <a:p>
            <a:pPr marL="216000" indent="0">
              <a:lnSpc>
                <a:spcPct val="100000"/>
              </a:lnSpc>
              <a:buNone/>
            </a:pPr>
            <a:r>
              <a:rPr b="0" lang="sv-SE" sz="2000" spc="-1" strike="noStrike">
                <a:solidFill>
                  <a:srgbClr val="000000"/>
                </a:solidFill>
                <a:latin typeface="Arial"/>
              </a:rPr>
              <a:t>En beskrivning av den nära vården skulle kunna se ut som på bilden.</a:t>
            </a:r>
            <a:endParaRPr b="0" lang="sv-SE" sz="2000" spc="-1" strike="noStrike">
              <a:solidFill>
                <a:srgbClr val="000000"/>
              </a:solidFill>
              <a:latin typeface="Arial"/>
            </a:endParaRPr>
          </a:p>
          <a:p>
            <a:pPr marL="216000" indent="0">
              <a:lnSpc>
                <a:spcPct val="100000"/>
              </a:lnSpc>
              <a:buNone/>
            </a:pPr>
            <a:r>
              <a:rPr b="0" lang="sv-SE" sz="2000" spc="-1" strike="noStrike">
                <a:solidFill>
                  <a:srgbClr val="000000"/>
                </a:solidFill>
                <a:latin typeface="Arial"/>
              </a:rPr>
              <a:t>Den nära vården är inte en ny organisationsnivå, det är heller inte en benämning på dagens primärvård. </a:t>
            </a:r>
            <a:endParaRPr b="0" lang="sv-SE" sz="2000" spc="-1" strike="noStrike">
              <a:solidFill>
                <a:srgbClr val="000000"/>
              </a:solidFill>
              <a:latin typeface="Arial"/>
            </a:endParaRPr>
          </a:p>
          <a:p>
            <a:pPr marL="216000" indent="0">
              <a:lnSpc>
                <a:spcPct val="100000"/>
              </a:lnSpc>
              <a:buNone/>
            </a:pPr>
            <a:r>
              <a:rPr b="1" lang="sv-SE" sz="2000" spc="-1" strike="noStrike">
                <a:solidFill>
                  <a:srgbClr val="000000"/>
                </a:solidFill>
                <a:latin typeface="Arial"/>
              </a:rPr>
              <a:t>Nära vård är snarare ett nytt synsätt – ett nytt sätt att arbeta med hälsa, vård och omsorg</a:t>
            </a:r>
            <a:r>
              <a:rPr b="0" lang="sv-SE" sz="2000" spc="-1" strike="noStrike">
                <a:solidFill>
                  <a:srgbClr val="000000"/>
                </a:solidFill>
                <a:latin typeface="Arial"/>
              </a:rPr>
              <a:t>. Den närmsta vården är den patienten/brukaren kan ge sig själv – </a:t>
            </a:r>
            <a:r>
              <a:rPr b="1" lang="sv-SE" sz="2000" spc="-1" strike="noStrike">
                <a:solidFill>
                  <a:srgbClr val="000000"/>
                </a:solidFill>
                <a:latin typeface="Arial"/>
              </a:rPr>
              <a:t>egenvården</a:t>
            </a:r>
            <a:r>
              <a:rPr b="0" lang="sv-SE" sz="2000" spc="-1" strike="noStrike">
                <a:solidFill>
                  <a:srgbClr val="000000"/>
                </a:solidFill>
                <a:latin typeface="Arial"/>
              </a:rPr>
              <a:t> och det stöd kommuner och region kan ge för att möjliggöra detta.</a:t>
            </a:r>
            <a:endParaRPr b="0" lang="sv-SE" sz="2000" spc="-1" strike="noStrike">
              <a:solidFill>
                <a:srgbClr val="000000"/>
              </a:solidFill>
              <a:latin typeface="Arial"/>
            </a:endParaRPr>
          </a:p>
          <a:p>
            <a:pPr marL="216000" indent="0">
              <a:lnSpc>
                <a:spcPct val="100000"/>
              </a:lnSpc>
              <a:buNone/>
            </a:pPr>
            <a:endParaRPr b="0" lang="sv-SE" sz="2000" spc="-1" strike="noStrike">
              <a:solidFill>
                <a:srgbClr val="000000"/>
              </a:solidFill>
              <a:latin typeface="Arial"/>
            </a:endParaRPr>
          </a:p>
          <a:p>
            <a:pPr marL="216000" indent="0">
              <a:lnSpc>
                <a:spcPct val="100000"/>
              </a:lnSpc>
              <a:buNone/>
            </a:pPr>
            <a:r>
              <a:rPr b="0" lang="sv-SE" sz="2000" spc="-1" strike="noStrike">
                <a:solidFill>
                  <a:srgbClr val="000000"/>
                </a:solidFill>
                <a:latin typeface="Arial"/>
              </a:rPr>
              <a:t>I den Nära vården ingår ex.</a:t>
            </a:r>
            <a:endParaRPr b="0" lang="sv-SE" sz="2000" spc="-1" strike="noStrike">
              <a:solidFill>
                <a:srgbClr val="000000"/>
              </a:solidFill>
              <a:latin typeface="Arial"/>
            </a:endParaRPr>
          </a:p>
          <a:p>
            <a:pPr marL="216000" indent="0">
              <a:lnSpc>
                <a:spcPct val="100000"/>
              </a:lnSpc>
              <a:buNone/>
            </a:pPr>
            <a:r>
              <a:rPr b="0" lang="sv-SE" sz="2000" spc="-1" strike="noStrike">
                <a:solidFill>
                  <a:srgbClr val="000000"/>
                </a:solidFill>
                <a:latin typeface="Arial"/>
              </a:rPr>
              <a:t>Kommunal primärvård, delar av omsorg och socialtjänst, sjukhusvård, och specialiserad öppenvård, ungdomsmottagning, elevhälsa.</a:t>
            </a:r>
            <a:endParaRPr b="0" lang="sv-SE" sz="2000" spc="-1" strike="noStrike">
              <a:solidFill>
                <a:srgbClr val="000000"/>
              </a:solidFill>
              <a:latin typeface="Arial"/>
            </a:endParaRPr>
          </a:p>
          <a:p>
            <a:pPr marL="216000" indent="0">
              <a:lnSpc>
                <a:spcPct val="100000"/>
              </a:lnSpc>
              <a:buNone/>
            </a:pPr>
            <a:r>
              <a:rPr b="0" lang="sv-SE" sz="2000" spc="-1" strike="noStrike">
                <a:solidFill>
                  <a:srgbClr val="000000"/>
                </a:solidFill>
                <a:latin typeface="Arial"/>
              </a:rPr>
              <a:t>Den tomma ringen är för alla de kontakter som en patient kan ha som inte finns i ringarna på bilden.</a:t>
            </a:r>
            <a:r>
              <a:rPr b="1" lang="sv-SE" sz="2000" spc="-1" strike="noStrike">
                <a:solidFill>
                  <a:srgbClr val="000000"/>
                </a:solidFill>
                <a:latin typeface="Arial"/>
              </a:rPr>
              <a:t> </a:t>
            </a:r>
            <a:endParaRPr b="0" lang="sv-SE" sz="2000" spc="-1" strike="noStrike">
              <a:solidFill>
                <a:srgbClr val="000000"/>
              </a:solidFill>
              <a:latin typeface="Arial"/>
            </a:endParaRPr>
          </a:p>
          <a:p>
            <a:pPr marL="216000" indent="0">
              <a:lnSpc>
                <a:spcPct val="100000"/>
              </a:lnSpc>
              <a:buNone/>
            </a:pPr>
            <a:endParaRPr b="0" lang="sv-SE" sz="2000" spc="-1" strike="noStrike">
              <a:solidFill>
                <a:srgbClr val="000000"/>
              </a:solidFill>
              <a:latin typeface="Arial"/>
            </a:endParaRPr>
          </a:p>
          <a:p>
            <a:pPr marL="216000" indent="0">
              <a:lnSpc>
                <a:spcPct val="100000"/>
              </a:lnSpc>
              <a:buNone/>
            </a:pPr>
            <a:r>
              <a:rPr b="0" lang="sv-SE" sz="2000" spc="-1" strike="noStrike">
                <a:solidFill>
                  <a:srgbClr val="000000"/>
                </a:solidFill>
                <a:latin typeface="Arial"/>
              </a:rPr>
              <a:t>Den nära vården innehåller hela eller delar av dessa verksamheter men </a:t>
            </a:r>
            <a:r>
              <a:rPr b="1" lang="sv-SE" sz="2000" spc="-1" strike="noStrike">
                <a:solidFill>
                  <a:srgbClr val="000000"/>
                </a:solidFill>
                <a:latin typeface="Arial"/>
              </a:rPr>
              <a:t>inkluderar också övergångarna och hur väl vi förmår att överbrygga dessa och skapa en sömlösvård för patienter och brukare</a:t>
            </a:r>
            <a:r>
              <a:rPr b="0" lang="sv-SE" sz="2000" spc="-1" strike="noStrike">
                <a:solidFill>
                  <a:srgbClr val="000000"/>
                </a:solidFill>
                <a:latin typeface="Arial"/>
              </a:rPr>
              <a:t>. För att klara det skapar vi nya arbetssätt som ex</a:t>
            </a:r>
            <a:r>
              <a:rPr b="1" lang="sv-SE" sz="2000" spc="-1" strike="noStrike">
                <a:solidFill>
                  <a:srgbClr val="000000"/>
                </a:solidFill>
                <a:latin typeface="Arial"/>
              </a:rPr>
              <a:t>. </a:t>
            </a:r>
            <a:r>
              <a:rPr b="0" lang="sv-SE" sz="2000" spc="-1" strike="noStrike">
                <a:solidFill>
                  <a:srgbClr val="000000"/>
                </a:solidFill>
                <a:latin typeface="Arial"/>
              </a:rPr>
              <a:t>mobila team och vi använder e-hälsans möjligheter. Det fyller ut mellanrummen, vi arbetar mer preventivt och proaktivt och möter problemen uppströms. </a:t>
            </a:r>
            <a:endParaRPr b="0" lang="sv-SE" sz="2000" spc="-1" strike="noStrike">
              <a:solidFill>
                <a:srgbClr val="000000"/>
              </a:solidFill>
              <a:latin typeface="Arial"/>
            </a:endParaRPr>
          </a:p>
          <a:p>
            <a:pPr marL="216000" indent="0">
              <a:lnSpc>
                <a:spcPct val="100000"/>
              </a:lnSpc>
              <a:buNone/>
            </a:pPr>
            <a:endParaRPr b="0" lang="sv-SE" sz="2000" spc="-1" strike="noStrike">
              <a:solidFill>
                <a:srgbClr val="000000"/>
              </a:solidFill>
              <a:latin typeface="Arial"/>
            </a:endParaRPr>
          </a:p>
          <a:p>
            <a:pPr marL="216000" indent="0">
              <a:lnSpc>
                <a:spcPct val="100000"/>
              </a:lnSpc>
              <a:buNone/>
            </a:pPr>
            <a:r>
              <a:rPr b="0" lang="sv-SE" sz="2000" spc="-1" strike="noStrike">
                <a:solidFill>
                  <a:srgbClr val="000000"/>
                </a:solidFill>
                <a:latin typeface="Arial"/>
              </a:rPr>
              <a:t>Civilsamhället men även statliga myndigheter blir del av den Nära vården. Men det räcker inte – vi behöver också en </a:t>
            </a:r>
            <a:r>
              <a:rPr b="1" lang="sv-SE" sz="2000" spc="-1" strike="noStrike">
                <a:solidFill>
                  <a:srgbClr val="000000"/>
                </a:solidFill>
                <a:latin typeface="Arial"/>
              </a:rPr>
              <a:t>kultur av tillit </a:t>
            </a:r>
            <a:r>
              <a:rPr b="0" lang="sv-SE" sz="2000" spc="-1" strike="noStrike">
                <a:solidFill>
                  <a:srgbClr val="000000"/>
                </a:solidFill>
                <a:latin typeface="Arial"/>
              </a:rPr>
              <a:t>och </a:t>
            </a:r>
            <a:r>
              <a:rPr b="1" lang="sv-SE" sz="2000" spc="-1" strike="noStrike">
                <a:solidFill>
                  <a:srgbClr val="000000"/>
                </a:solidFill>
                <a:latin typeface="Arial"/>
              </a:rPr>
              <a:t>samverkan</a:t>
            </a:r>
            <a:r>
              <a:rPr b="0" lang="sv-SE" sz="2000" spc="-1" strike="noStrike">
                <a:solidFill>
                  <a:srgbClr val="000000"/>
                </a:solidFill>
                <a:latin typeface="Arial"/>
              </a:rPr>
              <a:t>. </a:t>
            </a:r>
            <a:br>
              <a:rPr sz="2000"/>
            </a:br>
            <a:r>
              <a:rPr b="0" lang="sv-SE" sz="2000" spc="-1" strike="noStrike">
                <a:solidFill>
                  <a:srgbClr val="000000"/>
                </a:solidFill>
                <a:latin typeface="Arial"/>
              </a:rPr>
              <a:t>Om alla kunde göra några saker som inte omedelbart finns på den egna uppdragsbeskrivningen för att det gagnar personen jag har framför mig och att jag litar på att alla andra också gör det då kan vi fylla ut mellanrummen och skapa den nära vården på riktigt.</a:t>
            </a:r>
            <a:endParaRPr b="0" lang="sv-SE" sz="2000" spc="-1" strike="noStrike">
              <a:solidFill>
                <a:srgbClr val="000000"/>
              </a:solidFill>
              <a:latin typeface="Arial"/>
            </a:endParaRPr>
          </a:p>
          <a:p>
            <a:pPr marL="216000" indent="0">
              <a:lnSpc>
                <a:spcPct val="100000"/>
              </a:lnSpc>
              <a:buNone/>
            </a:pPr>
            <a:endParaRPr b="0" lang="sv-SE" sz="2000" spc="-1" strike="noStrike">
              <a:solidFill>
                <a:srgbClr val="000000"/>
              </a:solidFill>
              <a:latin typeface="Arial"/>
            </a:endParaRPr>
          </a:p>
        </p:txBody>
      </p:sp>
      <p:sp>
        <p:nvSpPr>
          <p:cNvPr id="399" name="PlaceHolder 3"/>
          <p:cNvSpPr>
            <a:spLocks noGrp="1"/>
          </p:cNvSpPr>
          <p:nvPr>
            <p:ph type="sldNum" idx="27"/>
          </p:nvPr>
        </p:nvSpPr>
        <p:spPr>
          <a:xfrm>
            <a:off x="3850560" y="9430200"/>
            <a:ext cx="2945160" cy="497880"/>
          </a:xfrm>
          <a:prstGeom prst="rect">
            <a:avLst/>
          </a:prstGeom>
          <a:noFill/>
          <a:ln w="0">
            <a:noFill/>
          </a:ln>
        </p:spPr>
        <p:txBody>
          <a:bodyPr anchor="b">
            <a:noAutofit/>
          </a:bodyPr>
          <a:lstStyle>
            <a:lvl1pPr indent="0" algn="r">
              <a:lnSpc>
                <a:spcPct val="100000"/>
              </a:lnSpc>
              <a:buNone/>
              <a:defRPr b="0" lang="sv-SE" sz="1200" spc="-1" strike="noStrike">
                <a:solidFill>
                  <a:srgbClr val="000000"/>
                </a:solidFill>
                <a:latin typeface="Times New Roman"/>
              </a:defRPr>
            </a:lvl1pPr>
          </a:lstStyle>
          <a:p>
            <a:pPr indent="0" algn="r">
              <a:lnSpc>
                <a:spcPct val="100000"/>
              </a:lnSpc>
              <a:buNone/>
            </a:pPr>
            <a:fld id="{81ACAE59-3FC3-42C4-A777-52ADFA86F6F1}" type="slidenum">
              <a:rPr b="0" lang="sv-SE" sz="1200" spc="-1" strike="noStrike">
                <a:solidFill>
                  <a:srgbClr val="000000"/>
                </a:solidFill>
                <a:latin typeface="Times New Roman"/>
              </a:rPr>
              <a:t>&lt;nummer&gt;</a:t>
            </a:fld>
            <a:endParaRPr b="0" lang="sv-SE" sz="1200" spc="-1" strike="noStrike">
              <a:solidFill>
                <a:srgbClr val="000000"/>
              </a:solidFill>
              <a:latin typeface="Times New Roman"/>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PlaceHolder 1"/>
          <p:cNvSpPr>
            <a:spLocks noGrp="1"/>
          </p:cNvSpPr>
          <p:nvPr>
            <p:ph type="sldImg"/>
          </p:nvPr>
        </p:nvSpPr>
        <p:spPr>
          <a:xfrm>
            <a:off x="422280" y="1241280"/>
            <a:ext cx="5952600" cy="3349440"/>
          </a:xfrm>
          <a:prstGeom prst="rect">
            <a:avLst/>
          </a:prstGeom>
          <a:ln w="0">
            <a:noFill/>
          </a:ln>
        </p:spPr>
      </p:sp>
      <p:sp>
        <p:nvSpPr>
          <p:cNvPr id="401" name="PlaceHolder 2"/>
          <p:cNvSpPr>
            <a:spLocks noGrp="1"/>
          </p:cNvSpPr>
          <p:nvPr>
            <p:ph type="body"/>
          </p:nvPr>
        </p:nvSpPr>
        <p:spPr>
          <a:xfrm>
            <a:off x="679680" y="4777920"/>
            <a:ext cx="5437800" cy="3908880"/>
          </a:xfrm>
          <a:prstGeom prst="rect">
            <a:avLst/>
          </a:prstGeom>
          <a:noFill/>
          <a:ln w="0">
            <a:noFill/>
          </a:ln>
        </p:spPr>
        <p:txBody>
          <a:bodyPr anchor="t">
            <a:noAutofit/>
          </a:bodyPr>
          <a:p>
            <a:pPr marL="216000" indent="0">
              <a:buNone/>
            </a:pPr>
            <a:endParaRPr b="0" lang="sv-SE" sz="1800" spc="-1" strike="noStrike">
              <a:solidFill>
                <a:srgbClr val="000000"/>
              </a:solidFill>
              <a:latin typeface="Arial"/>
            </a:endParaRPr>
          </a:p>
        </p:txBody>
      </p:sp>
      <p:sp>
        <p:nvSpPr>
          <p:cNvPr id="402" name="PlaceHolder 3"/>
          <p:cNvSpPr>
            <a:spLocks noGrp="1"/>
          </p:cNvSpPr>
          <p:nvPr>
            <p:ph type="sldNum" idx="28"/>
          </p:nvPr>
        </p:nvSpPr>
        <p:spPr>
          <a:xfrm>
            <a:off x="3850560" y="9430200"/>
            <a:ext cx="2945160" cy="497880"/>
          </a:xfrm>
          <a:prstGeom prst="rect">
            <a:avLst/>
          </a:prstGeom>
          <a:noFill/>
          <a:ln w="0">
            <a:noFill/>
          </a:ln>
        </p:spPr>
        <p:txBody>
          <a:bodyPr anchor="b">
            <a:noAutofit/>
          </a:bodyPr>
          <a:lstStyle>
            <a:lvl1pPr indent="0" algn="r">
              <a:lnSpc>
                <a:spcPct val="100000"/>
              </a:lnSpc>
              <a:buNone/>
              <a:defRPr b="0" lang="sv-SE" sz="1200" spc="-1" strike="noStrike">
                <a:solidFill>
                  <a:srgbClr val="000000"/>
                </a:solidFill>
                <a:latin typeface="Times New Roman"/>
              </a:defRPr>
            </a:lvl1pPr>
          </a:lstStyle>
          <a:p>
            <a:pPr indent="0" algn="r">
              <a:lnSpc>
                <a:spcPct val="100000"/>
              </a:lnSpc>
              <a:buNone/>
            </a:pPr>
            <a:fld id="{4FC50B77-D36B-42BA-9666-72ABDC6B5A4D}" type="slidenum">
              <a:rPr b="0" lang="sv-SE" sz="1200" spc="-1" strike="noStrike">
                <a:solidFill>
                  <a:srgbClr val="000000"/>
                </a:solidFill>
                <a:latin typeface="Times New Roman"/>
              </a:rPr>
              <a:t>&lt;nummer&gt;</a:t>
            </a:fld>
            <a:endParaRPr b="0" lang="sv-SE" sz="1200" spc="-1" strike="noStrike">
              <a:solidFill>
                <a:srgbClr val="000000"/>
              </a:solidFill>
              <a:latin typeface="Times New Roman"/>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3" name="PlaceHolder 1"/>
          <p:cNvSpPr>
            <a:spLocks noGrp="1"/>
          </p:cNvSpPr>
          <p:nvPr>
            <p:ph type="sldImg"/>
          </p:nvPr>
        </p:nvSpPr>
        <p:spPr>
          <a:xfrm>
            <a:off x="422280" y="1241280"/>
            <a:ext cx="5952600" cy="3349440"/>
          </a:xfrm>
          <a:prstGeom prst="rect">
            <a:avLst/>
          </a:prstGeom>
          <a:ln w="0">
            <a:noFill/>
          </a:ln>
        </p:spPr>
      </p:sp>
      <p:sp>
        <p:nvSpPr>
          <p:cNvPr id="404" name="PlaceHolder 2"/>
          <p:cNvSpPr>
            <a:spLocks noGrp="1"/>
          </p:cNvSpPr>
          <p:nvPr>
            <p:ph type="body"/>
          </p:nvPr>
        </p:nvSpPr>
        <p:spPr>
          <a:xfrm>
            <a:off x="679680" y="4777920"/>
            <a:ext cx="5437800" cy="3908880"/>
          </a:xfrm>
          <a:prstGeom prst="rect">
            <a:avLst/>
          </a:prstGeom>
          <a:noFill/>
          <a:ln w="0">
            <a:noFill/>
          </a:ln>
        </p:spPr>
        <p:txBody>
          <a:bodyPr anchor="t">
            <a:noAutofit/>
          </a:bodyPr>
          <a:p>
            <a:pPr marL="216000" indent="0">
              <a:buNone/>
            </a:pPr>
            <a:endParaRPr b="0" lang="sv-SE" sz="1800" spc="-1" strike="noStrike">
              <a:solidFill>
                <a:srgbClr val="000000"/>
              </a:solidFill>
              <a:latin typeface="Arial"/>
            </a:endParaRPr>
          </a:p>
        </p:txBody>
      </p:sp>
      <p:sp>
        <p:nvSpPr>
          <p:cNvPr id="405" name="PlaceHolder 3"/>
          <p:cNvSpPr>
            <a:spLocks noGrp="1"/>
          </p:cNvSpPr>
          <p:nvPr>
            <p:ph type="sldNum" idx="29"/>
          </p:nvPr>
        </p:nvSpPr>
        <p:spPr>
          <a:xfrm>
            <a:off x="3850560" y="9430200"/>
            <a:ext cx="2945160" cy="497880"/>
          </a:xfrm>
          <a:prstGeom prst="rect">
            <a:avLst/>
          </a:prstGeom>
          <a:noFill/>
          <a:ln w="0">
            <a:noFill/>
          </a:ln>
        </p:spPr>
        <p:txBody>
          <a:bodyPr anchor="b">
            <a:noAutofit/>
          </a:bodyPr>
          <a:lstStyle>
            <a:lvl1pPr indent="0" algn="r">
              <a:lnSpc>
                <a:spcPct val="100000"/>
              </a:lnSpc>
              <a:buNone/>
              <a:defRPr b="0" lang="sv-SE" sz="1200" spc="-1" strike="noStrike">
                <a:solidFill>
                  <a:srgbClr val="000000"/>
                </a:solidFill>
                <a:latin typeface="Times New Roman"/>
              </a:defRPr>
            </a:lvl1pPr>
          </a:lstStyle>
          <a:p>
            <a:pPr indent="0" algn="r">
              <a:lnSpc>
                <a:spcPct val="100000"/>
              </a:lnSpc>
              <a:buNone/>
            </a:pPr>
            <a:fld id="{5211C832-7FFB-410A-91C5-43B187EB6645}" type="slidenum">
              <a:rPr b="0" lang="sv-SE" sz="1200" spc="-1" strike="noStrike">
                <a:solidFill>
                  <a:srgbClr val="000000"/>
                </a:solidFill>
                <a:latin typeface="Times New Roman"/>
              </a:rPr>
              <a:t>&lt;nummer&gt;</a:t>
            </a:fld>
            <a:endParaRPr b="0" lang="sv-SE" sz="1200" spc="-1" strike="noStrike">
              <a:solidFill>
                <a:srgbClr val="000000"/>
              </a:solidFill>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6" name="PlaceHolder 1"/>
          <p:cNvSpPr>
            <a:spLocks noGrp="1"/>
          </p:cNvSpPr>
          <p:nvPr>
            <p:ph type="sldImg"/>
          </p:nvPr>
        </p:nvSpPr>
        <p:spPr>
          <a:xfrm>
            <a:off x="422280" y="1241280"/>
            <a:ext cx="5952600" cy="3349440"/>
          </a:xfrm>
          <a:prstGeom prst="rect">
            <a:avLst/>
          </a:prstGeom>
          <a:ln w="0">
            <a:noFill/>
          </a:ln>
        </p:spPr>
      </p:sp>
      <p:sp>
        <p:nvSpPr>
          <p:cNvPr id="407" name="PlaceHolder 2"/>
          <p:cNvSpPr>
            <a:spLocks noGrp="1"/>
          </p:cNvSpPr>
          <p:nvPr>
            <p:ph type="body"/>
          </p:nvPr>
        </p:nvSpPr>
        <p:spPr>
          <a:xfrm>
            <a:off x="679680" y="4777920"/>
            <a:ext cx="5437800" cy="3908880"/>
          </a:xfrm>
          <a:prstGeom prst="rect">
            <a:avLst/>
          </a:prstGeom>
          <a:noFill/>
          <a:ln w="0">
            <a:noFill/>
          </a:ln>
        </p:spPr>
        <p:txBody>
          <a:bodyPr anchor="t">
            <a:noAutofit/>
          </a:bodyPr>
          <a:p>
            <a:pPr marL="216000" indent="0">
              <a:lnSpc>
                <a:spcPct val="100000"/>
              </a:lnSpc>
              <a:buNone/>
            </a:pPr>
            <a:r>
              <a:rPr b="0" lang="sv-SE" sz="1200" spc="-1" strike="noStrike">
                <a:solidFill>
                  <a:srgbClr val="000000"/>
                </a:solidFill>
                <a:latin typeface="Arial"/>
              </a:rPr>
              <a:t>K. </a:t>
            </a:r>
            <a:endParaRPr b="0" lang="sv-SE" sz="1200" spc="-1" strike="noStrike">
              <a:solidFill>
                <a:srgbClr val="000000"/>
              </a:solidFill>
              <a:latin typeface="Arial"/>
            </a:endParaRPr>
          </a:p>
        </p:txBody>
      </p:sp>
      <p:sp>
        <p:nvSpPr>
          <p:cNvPr id="408" name="PlaceHolder 3"/>
          <p:cNvSpPr>
            <a:spLocks noGrp="1"/>
          </p:cNvSpPr>
          <p:nvPr>
            <p:ph type="sldNum" idx="30"/>
          </p:nvPr>
        </p:nvSpPr>
        <p:spPr>
          <a:xfrm>
            <a:off x="3850560" y="9430200"/>
            <a:ext cx="2945160" cy="497880"/>
          </a:xfrm>
          <a:prstGeom prst="rect">
            <a:avLst/>
          </a:prstGeom>
          <a:noFill/>
          <a:ln w="0">
            <a:noFill/>
          </a:ln>
        </p:spPr>
        <p:txBody>
          <a:bodyPr anchor="b">
            <a:noAutofit/>
          </a:bodyPr>
          <a:lstStyle>
            <a:lvl1pPr indent="0" algn="r">
              <a:lnSpc>
                <a:spcPct val="100000"/>
              </a:lnSpc>
              <a:buNone/>
              <a:defRPr b="0" lang="sv-SE" sz="1200" spc="-1" strike="noStrike">
                <a:solidFill>
                  <a:srgbClr val="000000"/>
                </a:solidFill>
                <a:latin typeface="Times New Roman"/>
              </a:defRPr>
            </a:lvl1pPr>
          </a:lstStyle>
          <a:p>
            <a:pPr indent="0" algn="r">
              <a:lnSpc>
                <a:spcPct val="100000"/>
              </a:lnSpc>
              <a:buNone/>
            </a:pPr>
            <a:fld id="{97A46068-7E1D-4258-893B-DECC77E6F3AB}" type="slidenum">
              <a:rPr b="0" lang="sv-SE" sz="1200" spc="-1" strike="noStrike">
                <a:solidFill>
                  <a:srgbClr val="000000"/>
                </a:solidFill>
                <a:latin typeface="Times New Roman"/>
              </a:rPr>
              <a:t>&lt;nummer&gt;</a:t>
            </a:fld>
            <a:endParaRPr b="0" lang="sv-SE" sz="1200" spc="-1" strike="noStrike">
              <a:solidFill>
                <a:srgbClr val="000000"/>
              </a:solidFill>
              <a:latin typeface="Times New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9" name="PlaceHolder 1"/>
          <p:cNvSpPr>
            <a:spLocks noGrp="1"/>
          </p:cNvSpPr>
          <p:nvPr>
            <p:ph type="sldImg"/>
          </p:nvPr>
        </p:nvSpPr>
        <p:spPr>
          <a:xfrm>
            <a:off x="422280" y="1241280"/>
            <a:ext cx="5952600" cy="3349440"/>
          </a:xfrm>
          <a:prstGeom prst="rect">
            <a:avLst/>
          </a:prstGeom>
          <a:ln w="0">
            <a:noFill/>
          </a:ln>
        </p:spPr>
      </p:sp>
      <p:sp>
        <p:nvSpPr>
          <p:cNvPr id="410" name="PlaceHolder 2"/>
          <p:cNvSpPr>
            <a:spLocks noGrp="1"/>
          </p:cNvSpPr>
          <p:nvPr>
            <p:ph type="body"/>
          </p:nvPr>
        </p:nvSpPr>
        <p:spPr>
          <a:xfrm>
            <a:off x="679680" y="4777920"/>
            <a:ext cx="5437800" cy="3908880"/>
          </a:xfrm>
          <a:prstGeom prst="rect">
            <a:avLst/>
          </a:prstGeom>
          <a:noFill/>
          <a:ln w="0">
            <a:noFill/>
          </a:ln>
        </p:spPr>
        <p:txBody>
          <a:bodyPr anchor="t">
            <a:noAutofit/>
          </a:bodyPr>
          <a:p>
            <a:pPr indent="0">
              <a:lnSpc>
                <a:spcPct val="100000"/>
              </a:lnSpc>
              <a:buNone/>
              <a:tabLst>
                <a:tab algn="l" pos="0"/>
              </a:tabLst>
            </a:pPr>
            <a:r>
              <a:rPr b="0" lang="sv-SE" sz="2000" spc="-1" strike="noStrike">
                <a:solidFill>
                  <a:srgbClr val="000000"/>
                </a:solidFill>
                <a:latin typeface="Arial"/>
              </a:rPr>
              <a:t>Hälso- och sjukvården är i ständig utveckling vilket leder till att gränssnitt förändras över tid. Det innebär att huvudmännen behöver ha ett förhållningssätt som främjar denna utveckling i stället för att fastställa en exakt gräns. </a:t>
            </a:r>
            <a:endParaRPr b="0" lang="sv-SE" sz="2000" spc="-1" strike="noStrike">
              <a:solidFill>
                <a:srgbClr val="000000"/>
              </a:solidFill>
              <a:latin typeface="Arial"/>
            </a:endParaRPr>
          </a:p>
          <a:p>
            <a:pPr indent="0">
              <a:lnSpc>
                <a:spcPct val="100000"/>
              </a:lnSpc>
              <a:buNone/>
              <a:tabLst>
                <a:tab algn="l" pos="0"/>
              </a:tabLst>
            </a:pPr>
            <a:br>
              <a:rPr sz="1200"/>
            </a:br>
            <a:r>
              <a:rPr b="0" lang="sv-SE" sz="2000" spc="-1" strike="noStrike">
                <a:solidFill>
                  <a:srgbClr val="000000"/>
                </a:solidFill>
                <a:latin typeface="Arial"/>
              </a:rPr>
              <a:t>Läkar- och specialistkompetens är regionens ansvar</a:t>
            </a:r>
            <a:endParaRPr b="0" lang="sv-SE" sz="2000" spc="-1" strike="noStrike">
              <a:solidFill>
                <a:srgbClr val="000000"/>
              </a:solidFill>
              <a:latin typeface="Arial"/>
            </a:endParaRPr>
          </a:p>
          <a:p>
            <a:pPr indent="0">
              <a:lnSpc>
                <a:spcPct val="100000"/>
              </a:lnSpc>
              <a:buNone/>
              <a:tabLst>
                <a:tab algn="l" pos="0"/>
              </a:tabLst>
            </a:pPr>
            <a:endParaRPr b="0" lang="sv-SE" sz="2000" spc="-1" strike="noStrike">
              <a:solidFill>
                <a:srgbClr val="000000"/>
              </a:solidFill>
              <a:latin typeface="Arial"/>
            </a:endParaRPr>
          </a:p>
          <a:p>
            <a:pPr indent="0">
              <a:lnSpc>
                <a:spcPct val="100000"/>
              </a:lnSpc>
              <a:buNone/>
              <a:tabLst>
                <a:tab algn="l" pos="0"/>
              </a:tabLst>
            </a:pPr>
            <a:r>
              <a:rPr b="0" lang="sv-SE" sz="2000" spc="-1" strike="noStrike">
                <a:solidFill>
                  <a:srgbClr val="000000"/>
                </a:solidFill>
                <a:latin typeface="Arial"/>
              </a:rPr>
              <a:t>Samverkan mellan professionerna kring patienters vård och behandling är en förutsättning för att kunna bedriva en patientsäker vård.</a:t>
            </a:r>
            <a:endParaRPr b="0" lang="sv-SE" sz="2000" spc="-1" strike="noStrike">
              <a:solidFill>
                <a:srgbClr val="000000"/>
              </a:solidFill>
              <a:latin typeface="Arial"/>
            </a:endParaRPr>
          </a:p>
          <a:p>
            <a:pPr indent="0">
              <a:lnSpc>
                <a:spcPct val="100000"/>
              </a:lnSpc>
              <a:buNone/>
              <a:tabLst>
                <a:tab algn="l" pos="0"/>
              </a:tabLst>
            </a:pPr>
            <a:endParaRPr b="0" lang="sv-SE" sz="2000" spc="-1" strike="noStrike">
              <a:solidFill>
                <a:srgbClr val="000000"/>
              </a:solidFill>
              <a:latin typeface="Arial"/>
            </a:endParaRPr>
          </a:p>
        </p:txBody>
      </p:sp>
      <p:sp>
        <p:nvSpPr>
          <p:cNvPr id="411" name="PlaceHolder 3"/>
          <p:cNvSpPr>
            <a:spLocks noGrp="1"/>
          </p:cNvSpPr>
          <p:nvPr>
            <p:ph type="sldNum" idx="31"/>
          </p:nvPr>
        </p:nvSpPr>
        <p:spPr>
          <a:xfrm>
            <a:off x="3850560" y="9430200"/>
            <a:ext cx="2945160" cy="497880"/>
          </a:xfrm>
          <a:prstGeom prst="rect">
            <a:avLst/>
          </a:prstGeom>
          <a:noFill/>
          <a:ln w="0">
            <a:noFill/>
          </a:ln>
        </p:spPr>
        <p:txBody>
          <a:bodyPr anchor="b">
            <a:noAutofit/>
          </a:bodyPr>
          <a:lstStyle>
            <a:lvl1pPr indent="0" algn="r">
              <a:lnSpc>
                <a:spcPct val="100000"/>
              </a:lnSpc>
              <a:buNone/>
              <a:defRPr b="0" lang="sv-SE" sz="1200" spc="-1" strike="noStrike">
                <a:solidFill>
                  <a:srgbClr val="000000"/>
                </a:solidFill>
                <a:latin typeface="Times New Roman"/>
              </a:defRPr>
            </a:lvl1pPr>
          </a:lstStyle>
          <a:p>
            <a:pPr indent="0" algn="r">
              <a:lnSpc>
                <a:spcPct val="100000"/>
              </a:lnSpc>
              <a:buNone/>
            </a:pPr>
            <a:fld id="{2C019E62-7BCF-4174-BCE8-58519099A5B6}" type="slidenum">
              <a:rPr b="0" lang="sv-SE" sz="1200" spc="-1" strike="noStrike">
                <a:solidFill>
                  <a:srgbClr val="000000"/>
                </a:solidFill>
                <a:latin typeface="Times New Roman"/>
              </a:rPr>
              <a:t>&lt;nummer&gt;</a:t>
            </a:fld>
            <a:endParaRPr b="0" lang="sv-SE" sz="1200" spc="-1" strike="noStrike">
              <a:solidFill>
                <a:srgbClr val="000000"/>
              </a:solidFill>
              <a:latin typeface="Times New Roman"/>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2" name="PlaceHolder 1"/>
          <p:cNvSpPr>
            <a:spLocks noGrp="1"/>
          </p:cNvSpPr>
          <p:nvPr>
            <p:ph type="sldImg"/>
          </p:nvPr>
        </p:nvSpPr>
        <p:spPr>
          <a:xfrm>
            <a:off x="422280" y="1241280"/>
            <a:ext cx="5952600" cy="3349440"/>
          </a:xfrm>
          <a:prstGeom prst="rect">
            <a:avLst/>
          </a:prstGeom>
          <a:ln w="0">
            <a:noFill/>
          </a:ln>
        </p:spPr>
      </p:sp>
      <p:sp>
        <p:nvSpPr>
          <p:cNvPr id="413" name="PlaceHolder 2"/>
          <p:cNvSpPr>
            <a:spLocks noGrp="1"/>
          </p:cNvSpPr>
          <p:nvPr>
            <p:ph type="body"/>
          </p:nvPr>
        </p:nvSpPr>
        <p:spPr>
          <a:xfrm>
            <a:off x="679680" y="4777920"/>
            <a:ext cx="5437800" cy="3908880"/>
          </a:xfrm>
          <a:prstGeom prst="rect">
            <a:avLst/>
          </a:prstGeom>
          <a:noFill/>
          <a:ln w="0">
            <a:noFill/>
          </a:ln>
        </p:spPr>
        <p:txBody>
          <a:bodyPr anchor="t">
            <a:noAutofit/>
          </a:bodyPr>
          <a:p>
            <a:pPr indent="0">
              <a:lnSpc>
                <a:spcPct val="100000"/>
              </a:lnSpc>
              <a:buNone/>
              <a:tabLst>
                <a:tab algn="l" pos="0"/>
              </a:tabLst>
            </a:pPr>
            <a:r>
              <a:rPr b="0" lang="sv-SE" sz="2000" spc="-1" strike="noStrike">
                <a:solidFill>
                  <a:srgbClr val="000000"/>
                </a:solidFill>
                <a:latin typeface="Arial"/>
              </a:rPr>
              <a:t>Kommunalt hälso- och sjukvårdsansvar är på primärvårdsnivå.</a:t>
            </a:r>
            <a:br>
              <a:rPr sz="2000"/>
            </a:br>
            <a:r>
              <a:rPr b="0" lang="sv-SE" sz="2000" spc="-1" strike="noStrike">
                <a:solidFill>
                  <a:srgbClr val="000000"/>
                </a:solidFill>
                <a:latin typeface="Arial"/>
              </a:rPr>
              <a:t>Kommunen ska enligt 12 kap. 1 § HSL erbjuda hälso- och sjukvård åt personer som efter beslut av kommunen bor i vissa särskilda boendeformer samt under vistelsetid åt personer med beslut om dagverksamhet eller daglig verksamhet. Kommunen får också, enligt 12 kap. 2 § HSL, erbjuda den som vistas i kommunen hälso- och sjukvård i hemmet (hemsjukvård) i ordinärt boende. </a:t>
            </a:r>
            <a:endParaRPr b="0" lang="sv-SE" sz="2000" spc="-1" strike="noStrike">
              <a:solidFill>
                <a:srgbClr val="000000"/>
              </a:solidFill>
              <a:latin typeface="Arial"/>
            </a:endParaRPr>
          </a:p>
          <a:p>
            <a:pPr indent="0">
              <a:lnSpc>
                <a:spcPct val="100000"/>
              </a:lnSpc>
              <a:buNone/>
              <a:tabLst>
                <a:tab algn="l" pos="0"/>
              </a:tabLst>
            </a:pPr>
            <a:r>
              <a:rPr b="0" lang="sv-SE" sz="2000" spc="-1" strike="noStrike">
                <a:solidFill>
                  <a:srgbClr val="000000"/>
                </a:solidFill>
                <a:latin typeface="Arial"/>
              </a:rPr>
              <a:t>Kommunal primärvård omfattar vanligt förekommande vårdbehov, både enkla som komplexa. Ansvaret omfattar endast insatser som inte kräver särskilda medicinska eller tekniska resurser eller någon annan särskild kompetens. Ansvaret motsvarar insatser upp till och med sjuksköterska, arbetsterapeut och fysioterapeut.</a:t>
            </a:r>
            <a:endParaRPr b="0" lang="sv-SE" sz="2000" spc="-1" strike="noStrike">
              <a:solidFill>
                <a:srgbClr val="000000"/>
              </a:solidFill>
              <a:latin typeface="Arial"/>
            </a:endParaRPr>
          </a:p>
          <a:p>
            <a:pPr indent="0">
              <a:lnSpc>
                <a:spcPct val="100000"/>
              </a:lnSpc>
              <a:buNone/>
              <a:tabLst>
                <a:tab algn="l" pos="0"/>
              </a:tabLst>
            </a:pPr>
            <a:endParaRPr b="0" lang="sv-SE" sz="2000" spc="-1" strike="noStrike">
              <a:solidFill>
                <a:srgbClr val="000000"/>
              </a:solidFill>
              <a:latin typeface="Arial"/>
            </a:endParaRPr>
          </a:p>
          <a:p>
            <a:pPr indent="0">
              <a:lnSpc>
                <a:spcPct val="100000"/>
              </a:lnSpc>
              <a:buNone/>
              <a:tabLst>
                <a:tab algn="l" pos="0"/>
              </a:tabLst>
            </a:pPr>
            <a:r>
              <a:rPr b="0" lang="sv-SE" sz="2000" spc="-1" strike="noStrike">
                <a:solidFill>
                  <a:srgbClr val="000000"/>
                </a:solidFill>
                <a:latin typeface="Arial"/>
              </a:rPr>
              <a:t>Hälso- och sjukvårdsinsatser via kommunen ges under förutsättning att patienten/insatserna ingår i kommunens åtagande, vilket regleras av hälso- och sjukvårdsavtalet. </a:t>
            </a:r>
            <a:br>
              <a:rPr sz="2000"/>
            </a:br>
            <a:r>
              <a:rPr b="0" lang="sv-SE" sz="2000" spc="-1" strike="noStrike">
                <a:solidFill>
                  <a:srgbClr val="000000"/>
                </a:solidFill>
                <a:latin typeface="Arial"/>
              </a:rPr>
              <a:t>I avtalet framgår bland annat att kommunen har ett primärvårdsansvar som avser patienter oavsett ålder eller diagnos där insatsernas omfattning och frekvens motiverar att vården ges i patientens hem. </a:t>
            </a:r>
            <a:br>
              <a:rPr sz="2000"/>
            </a:br>
            <a:r>
              <a:rPr b="0" lang="sv-SE" sz="2000" spc="-1" strike="noStrike">
                <a:solidFill>
                  <a:srgbClr val="000000"/>
                </a:solidFill>
                <a:latin typeface="Arial"/>
              </a:rPr>
              <a:t>Behov av insatsen ska vara över tid och kunna ges med bibehållen patientsäkerhet.</a:t>
            </a:r>
            <a:endParaRPr b="0" lang="sv-SE" sz="2000" spc="-1" strike="noStrike">
              <a:solidFill>
                <a:srgbClr val="000000"/>
              </a:solidFill>
              <a:latin typeface="Arial"/>
            </a:endParaRPr>
          </a:p>
          <a:p>
            <a:pPr indent="0">
              <a:lnSpc>
                <a:spcPct val="100000"/>
              </a:lnSpc>
              <a:buNone/>
              <a:tabLst>
                <a:tab algn="l" pos="0"/>
              </a:tabLst>
            </a:pPr>
            <a:endParaRPr b="0" lang="sv-SE" sz="2000" spc="-1" strike="noStrike">
              <a:solidFill>
                <a:srgbClr val="000000"/>
              </a:solidFill>
              <a:latin typeface="Arial"/>
            </a:endParaRPr>
          </a:p>
          <a:p>
            <a:pPr indent="0">
              <a:lnSpc>
                <a:spcPct val="100000"/>
              </a:lnSpc>
              <a:buNone/>
              <a:tabLst>
                <a:tab algn="l" pos="0"/>
              </a:tabLst>
            </a:pPr>
            <a:r>
              <a:rPr b="0" lang="sv-SE" sz="2000" spc="-1" strike="noStrike">
                <a:solidFill>
                  <a:srgbClr val="000000"/>
                </a:solidFill>
                <a:latin typeface="Arial"/>
              </a:rPr>
              <a:t>Den kommun där patienten är folkbokförd utreder och fattar beslut om kommunal primärvård. </a:t>
            </a:r>
            <a:br>
              <a:rPr sz="2000"/>
            </a:br>
            <a:r>
              <a:rPr b="0" lang="sv-SE" sz="2000" spc="-1" strike="noStrike">
                <a:solidFill>
                  <a:srgbClr val="000000"/>
                </a:solidFill>
                <a:latin typeface="Arial"/>
              </a:rPr>
              <a:t>Beslutet förutsätter att en planering genomförts där parterna är överens om ansvarsfördelning samt där nödvändigt informationsutbyte har skett. I de 49 kommunerna varierar kriterierna för besluta av kommunal primärvård.</a:t>
            </a:r>
            <a:endParaRPr b="0" lang="sv-SE" sz="2000" spc="-1" strike="noStrike">
              <a:solidFill>
                <a:srgbClr val="000000"/>
              </a:solidFill>
              <a:latin typeface="Arial"/>
            </a:endParaRPr>
          </a:p>
          <a:p>
            <a:pPr indent="0">
              <a:lnSpc>
                <a:spcPct val="100000"/>
              </a:lnSpc>
              <a:buNone/>
              <a:tabLst>
                <a:tab algn="l" pos="0"/>
              </a:tabLst>
            </a:pPr>
            <a:endParaRPr b="0" lang="sv-SE" sz="2000" spc="-1" strike="noStrike">
              <a:solidFill>
                <a:srgbClr val="000000"/>
              </a:solidFill>
              <a:latin typeface="Arial"/>
            </a:endParaRPr>
          </a:p>
        </p:txBody>
      </p:sp>
      <p:sp>
        <p:nvSpPr>
          <p:cNvPr id="414" name="PlaceHolder 3"/>
          <p:cNvSpPr>
            <a:spLocks noGrp="1"/>
          </p:cNvSpPr>
          <p:nvPr>
            <p:ph type="sldNum" idx="32"/>
          </p:nvPr>
        </p:nvSpPr>
        <p:spPr>
          <a:xfrm>
            <a:off x="3850560" y="9430200"/>
            <a:ext cx="2945160" cy="497880"/>
          </a:xfrm>
          <a:prstGeom prst="rect">
            <a:avLst/>
          </a:prstGeom>
          <a:noFill/>
          <a:ln w="0">
            <a:noFill/>
          </a:ln>
        </p:spPr>
        <p:txBody>
          <a:bodyPr anchor="b">
            <a:noAutofit/>
          </a:bodyPr>
          <a:lstStyle>
            <a:lvl1pPr indent="0" algn="r">
              <a:lnSpc>
                <a:spcPct val="100000"/>
              </a:lnSpc>
              <a:buNone/>
              <a:defRPr b="0" lang="sv-SE" sz="1200" spc="-1" strike="noStrike">
                <a:solidFill>
                  <a:srgbClr val="000000"/>
                </a:solidFill>
                <a:latin typeface="Times New Roman"/>
              </a:defRPr>
            </a:lvl1pPr>
          </a:lstStyle>
          <a:p>
            <a:pPr indent="0" algn="r">
              <a:lnSpc>
                <a:spcPct val="100000"/>
              </a:lnSpc>
              <a:buNone/>
            </a:pPr>
            <a:fld id="{13D5B28A-560E-4A2D-B746-24EF9179F06F}" type="slidenum">
              <a:rPr b="0" lang="sv-SE" sz="1200" spc="-1" strike="noStrike">
                <a:solidFill>
                  <a:srgbClr val="000000"/>
                </a:solidFill>
                <a:latin typeface="Times New Roman"/>
              </a:rPr>
              <a:t>&lt;nummer&gt;</a:t>
            </a:fld>
            <a:endParaRPr b="0" lang="sv-SE" sz="1200" spc="-1" strike="noStrike">
              <a:solidFill>
                <a:srgbClr val="000000"/>
              </a:solidFill>
              <a:latin typeface="Times New Roman"/>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5" name="PlaceHolder 1"/>
          <p:cNvSpPr>
            <a:spLocks noGrp="1"/>
          </p:cNvSpPr>
          <p:nvPr>
            <p:ph type="sldImg"/>
          </p:nvPr>
        </p:nvSpPr>
        <p:spPr>
          <a:xfrm>
            <a:off x="422280" y="1241280"/>
            <a:ext cx="5952600" cy="3349440"/>
          </a:xfrm>
          <a:prstGeom prst="rect">
            <a:avLst/>
          </a:prstGeom>
          <a:ln w="0">
            <a:noFill/>
          </a:ln>
        </p:spPr>
      </p:sp>
      <p:sp>
        <p:nvSpPr>
          <p:cNvPr id="416" name="PlaceHolder 2"/>
          <p:cNvSpPr>
            <a:spLocks noGrp="1"/>
          </p:cNvSpPr>
          <p:nvPr>
            <p:ph type="body"/>
          </p:nvPr>
        </p:nvSpPr>
        <p:spPr>
          <a:xfrm>
            <a:off x="679680" y="4777920"/>
            <a:ext cx="5437800" cy="3908880"/>
          </a:xfrm>
          <a:prstGeom prst="rect">
            <a:avLst/>
          </a:prstGeom>
          <a:noFill/>
          <a:ln w="0">
            <a:noFill/>
          </a:ln>
        </p:spPr>
        <p:txBody>
          <a:bodyPr anchor="t">
            <a:noAutofit/>
          </a:bodyPr>
          <a:p>
            <a:pPr marL="216000" indent="0">
              <a:buNone/>
            </a:pPr>
            <a:endParaRPr b="0" lang="sv-SE" sz="1800" spc="-1" strike="noStrike">
              <a:solidFill>
                <a:srgbClr val="000000"/>
              </a:solidFill>
              <a:latin typeface="Arial"/>
            </a:endParaRPr>
          </a:p>
        </p:txBody>
      </p:sp>
      <p:sp>
        <p:nvSpPr>
          <p:cNvPr id="417" name="PlaceHolder 3"/>
          <p:cNvSpPr>
            <a:spLocks noGrp="1"/>
          </p:cNvSpPr>
          <p:nvPr>
            <p:ph type="sldNum" idx="33"/>
          </p:nvPr>
        </p:nvSpPr>
        <p:spPr>
          <a:xfrm>
            <a:off x="3850560" y="9430200"/>
            <a:ext cx="2945160" cy="497880"/>
          </a:xfrm>
          <a:prstGeom prst="rect">
            <a:avLst/>
          </a:prstGeom>
          <a:noFill/>
          <a:ln w="0">
            <a:noFill/>
          </a:ln>
        </p:spPr>
        <p:txBody>
          <a:bodyPr anchor="b">
            <a:noAutofit/>
          </a:bodyPr>
          <a:lstStyle>
            <a:lvl1pPr indent="0" algn="r">
              <a:lnSpc>
                <a:spcPct val="100000"/>
              </a:lnSpc>
              <a:buNone/>
              <a:defRPr b="0" lang="sv-SE" sz="1200" spc="-1" strike="noStrike">
                <a:solidFill>
                  <a:srgbClr val="000000"/>
                </a:solidFill>
                <a:latin typeface="Times New Roman"/>
              </a:defRPr>
            </a:lvl1pPr>
          </a:lstStyle>
          <a:p>
            <a:pPr indent="0" algn="r">
              <a:lnSpc>
                <a:spcPct val="100000"/>
              </a:lnSpc>
              <a:buNone/>
            </a:pPr>
            <a:fld id="{E1EF9062-CC1C-4F97-93FA-12E42B0CA644}" type="slidenum">
              <a:rPr b="0" lang="sv-SE" sz="1200" spc="-1" strike="noStrike">
                <a:solidFill>
                  <a:srgbClr val="000000"/>
                </a:solidFill>
                <a:latin typeface="Times New Roman"/>
              </a:rPr>
              <a:t>&lt;nummer&gt;</a:t>
            </a:fld>
            <a:endParaRPr b="0" lang="sv-SE" sz="1200" spc="-1" strike="noStrike">
              <a:solidFill>
                <a:srgbClr val="000000"/>
              </a:solidFill>
              <a:latin typeface="Times New Roman"/>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PlaceHolder 1"/>
          <p:cNvSpPr>
            <a:spLocks noGrp="1"/>
          </p:cNvSpPr>
          <p:nvPr>
            <p:ph type="sldImg"/>
          </p:nvPr>
        </p:nvSpPr>
        <p:spPr>
          <a:xfrm>
            <a:off x="422280" y="1241280"/>
            <a:ext cx="5952600" cy="3349440"/>
          </a:xfrm>
          <a:prstGeom prst="rect">
            <a:avLst/>
          </a:prstGeom>
          <a:ln w="0">
            <a:noFill/>
          </a:ln>
        </p:spPr>
      </p:sp>
      <p:sp>
        <p:nvSpPr>
          <p:cNvPr id="419" name="PlaceHolder 2"/>
          <p:cNvSpPr>
            <a:spLocks noGrp="1"/>
          </p:cNvSpPr>
          <p:nvPr>
            <p:ph type="body"/>
          </p:nvPr>
        </p:nvSpPr>
        <p:spPr>
          <a:xfrm>
            <a:off x="679680" y="4777920"/>
            <a:ext cx="5437800" cy="3908880"/>
          </a:xfrm>
          <a:prstGeom prst="rect">
            <a:avLst/>
          </a:prstGeom>
          <a:noFill/>
          <a:ln w="0">
            <a:noFill/>
          </a:ln>
        </p:spPr>
        <p:txBody>
          <a:bodyPr anchor="t">
            <a:noAutofit/>
          </a:bodyPr>
          <a:p>
            <a:pPr marL="216000" indent="0">
              <a:buNone/>
            </a:pPr>
            <a:endParaRPr b="0" lang="sv-SE" sz="1800" spc="-1" strike="noStrike">
              <a:solidFill>
                <a:srgbClr val="000000"/>
              </a:solidFill>
              <a:latin typeface="Arial"/>
            </a:endParaRPr>
          </a:p>
        </p:txBody>
      </p:sp>
      <p:sp>
        <p:nvSpPr>
          <p:cNvPr id="420" name="PlaceHolder 3"/>
          <p:cNvSpPr>
            <a:spLocks noGrp="1"/>
          </p:cNvSpPr>
          <p:nvPr>
            <p:ph type="sldNum" idx="34"/>
          </p:nvPr>
        </p:nvSpPr>
        <p:spPr>
          <a:xfrm>
            <a:off x="3850560" y="9430200"/>
            <a:ext cx="2945160" cy="497880"/>
          </a:xfrm>
          <a:prstGeom prst="rect">
            <a:avLst/>
          </a:prstGeom>
          <a:noFill/>
          <a:ln w="0">
            <a:noFill/>
          </a:ln>
        </p:spPr>
        <p:txBody>
          <a:bodyPr anchor="b">
            <a:noAutofit/>
          </a:bodyPr>
          <a:lstStyle>
            <a:lvl1pPr indent="0" algn="r">
              <a:lnSpc>
                <a:spcPct val="100000"/>
              </a:lnSpc>
              <a:buNone/>
              <a:defRPr b="0" lang="sv-SE" sz="1200" spc="-1" strike="noStrike">
                <a:solidFill>
                  <a:srgbClr val="000000"/>
                </a:solidFill>
                <a:latin typeface="Times New Roman"/>
              </a:defRPr>
            </a:lvl1pPr>
          </a:lstStyle>
          <a:p>
            <a:pPr indent="0" algn="r">
              <a:lnSpc>
                <a:spcPct val="100000"/>
              </a:lnSpc>
              <a:buNone/>
            </a:pPr>
            <a:fld id="{0FA6A3D5-636E-40AB-A515-3A3ED14D2EFF}" type="slidenum">
              <a:rPr b="0" lang="sv-SE" sz="1200" spc="-1" strike="noStrike">
                <a:solidFill>
                  <a:srgbClr val="000000"/>
                </a:solidFill>
                <a:latin typeface="Times New Roman"/>
              </a:rPr>
              <a:t>&lt;nummer&gt;</a:t>
            </a:fld>
            <a:endParaRPr b="0" lang="sv-SE" sz="1200" spc="-1" strike="noStrike">
              <a:solidFill>
                <a:srgbClr val="000000"/>
              </a:solidFill>
              <a:latin typeface="Times New Roman"/>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1" name="PlaceHolder 1"/>
          <p:cNvSpPr>
            <a:spLocks noGrp="1"/>
          </p:cNvSpPr>
          <p:nvPr>
            <p:ph type="sldImg"/>
          </p:nvPr>
        </p:nvSpPr>
        <p:spPr>
          <a:xfrm>
            <a:off x="422280" y="1241280"/>
            <a:ext cx="5952600" cy="3349440"/>
          </a:xfrm>
          <a:prstGeom prst="rect">
            <a:avLst/>
          </a:prstGeom>
          <a:ln w="0">
            <a:noFill/>
          </a:ln>
        </p:spPr>
      </p:sp>
      <p:sp>
        <p:nvSpPr>
          <p:cNvPr id="422" name="PlaceHolder 2"/>
          <p:cNvSpPr>
            <a:spLocks noGrp="1"/>
          </p:cNvSpPr>
          <p:nvPr>
            <p:ph type="body"/>
          </p:nvPr>
        </p:nvSpPr>
        <p:spPr>
          <a:xfrm>
            <a:off x="679680" y="4777920"/>
            <a:ext cx="5437800" cy="3908880"/>
          </a:xfrm>
          <a:prstGeom prst="rect">
            <a:avLst/>
          </a:prstGeom>
          <a:noFill/>
          <a:ln w="0">
            <a:noFill/>
          </a:ln>
        </p:spPr>
        <p:txBody>
          <a:bodyPr anchor="t">
            <a:noAutofit/>
          </a:bodyPr>
          <a:p>
            <a:pPr indent="0">
              <a:lnSpc>
                <a:spcPct val="100000"/>
              </a:lnSpc>
              <a:buNone/>
              <a:tabLst>
                <a:tab algn="l" pos="0"/>
              </a:tabLst>
            </a:pPr>
            <a:r>
              <a:rPr b="0" lang="sv-SE" sz="1200" spc="-1" strike="noStrike">
                <a:solidFill>
                  <a:srgbClr val="000000"/>
                </a:solidFill>
                <a:latin typeface="Arial"/>
              </a:rPr>
              <a:t>Vårdsamverkan Västra Götaland finns på tre organisatoriska nivåer</a:t>
            </a:r>
            <a:br>
              <a:rPr sz="1200"/>
            </a:br>
            <a:r>
              <a:rPr b="1" lang="sv-SE" sz="1200" spc="-1" strike="noStrike">
                <a:solidFill>
                  <a:srgbClr val="000000"/>
                </a:solidFill>
                <a:latin typeface="Arial"/>
              </a:rPr>
              <a:t>Länsövergripande, </a:t>
            </a:r>
            <a:r>
              <a:rPr b="0" lang="sv-SE" sz="1200" spc="-1" strike="noStrike">
                <a:solidFill>
                  <a:srgbClr val="000000"/>
                </a:solidFill>
                <a:latin typeface="Arial"/>
              </a:rPr>
              <a:t>ett arbete som sker tillsammans med VästKom. </a:t>
            </a:r>
            <a:br>
              <a:rPr sz="1200"/>
            </a:br>
            <a:r>
              <a:rPr b="0" i="1" lang="sv-SE" sz="2000" spc="-1" strike="noStrike">
                <a:solidFill>
                  <a:srgbClr val="494746"/>
                </a:solidFill>
                <a:latin typeface="Arial"/>
              </a:rPr>
              <a:t>Politiskt samrådsorgan, SRO</a:t>
            </a:r>
            <a:endParaRPr b="0" lang="sv-SE" sz="2000" spc="-1" strike="noStrike">
              <a:solidFill>
                <a:srgbClr val="000000"/>
              </a:solidFill>
              <a:latin typeface="Arial"/>
            </a:endParaRPr>
          </a:p>
          <a:p>
            <a:pPr indent="0">
              <a:lnSpc>
                <a:spcPct val="100000"/>
              </a:lnSpc>
              <a:buNone/>
              <a:tabLst>
                <a:tab algn="l" pos="0"/>
              </a:tabLst>
            </a:pPr>
            <a:r>
              <a:rPr b="0" lang="sv-SE" sz="2000" spc="-1" strike="noStrike">
                <a:solidFill>
                  <a:srgbClr val="494746"/>
                </a:solidFill>
                <a:latin typeface="Arial"/>
              </a:rPr>
              <a:t>Samverkans- och ansvarsfrågor mellan Västra Götalandsregionen och länets 49 kommuner hanteras i det politiska samrådsorganet, SRO, som består av politiker från Västra Götalandsregionen och VästKom. </a:t>
            </a:r>
            <a:r>
              <a:rPr b="0" lang="sv-SE" sz="2000" spc="-1" strike="noStrike">
                <a:solidFill>
                  <a:srgbClr val="494746"/>
                </a:solidFill>
                <a:latin typeface="PT Serif"/>
              </a:rPr>
              <a:t>SRO har inget mandat att fatta länsövergripande beslut utan är en samrådsgrupp som avhandlar och rekommenderar huvudmännen att fatta beslut i frågor som rör samtliga 49 kommuner och Västra Götalandsregionen.</a:t>
            </a:r>
            <a:endParaRPr b="0" lang="sv-SE" sz="2000" spc="-1" strike="noStrike">
              <a:solidFill>
                <a:srgbClr val="000000"/>
              </a:solidFill>
              <a:latin typeface="Arial"/>
            </a:endParaRPr>
          </a:p>
          <a:p>
            <a:pPr indent="0">
              <a:lnSpc>
                <a:spcPct val="100000"/>
              </a:lnSpc>
              <a:buNone/>
              <a:tabLst>
                <a:tab algn="l" pos="0"/>
              </a:tabLst>
            </a:pPr>
            <a:r>
              <a:rPr b="0" i="1" lang="sv-SE" sz="1200" spc="-1" strike="noStrike">
                <a:solidFill>
                  <a:srgbClr val="000000"/>
                </a:solidFill>
                <a:latin typeface="PT Serif"/>
              </a:rPr>
              <a:t>Vårdsamverkan Västra Götaland </a:t>
            </a:r>
            <a:r>
              <a:rPr b="0" lang="sv-SE" sz="1200" spc="-1" strike="noStrike">
                <a:solidFill>
                  <a:srgbClr val="000000"/>
                </a:solidFill>
                <a:latin typeface="PT Serif"/>
              </a:rPr>
              <a:t>heter den länsgemensamma tjänstemannagrupperingen som exempelvis ger uppdrag till att ta fram </a:t>
            </a:r>
            <a:r>
              <a:rPr b="0" lang="sv-SE" sz="2000" spc="-1" strike="noStrike">
                <a:solidFill>
                  <a:srgbClr val="000000"/>
                </a:solidFill>
                <a:latin typeface="PT Serif"/>
              </a:rPr>
              <a:t>länsgemensamma avtal, överenskommelser, riktlinjer och rutiner fram gemensam region och kommun.</a:t>
            </a:r>
            <a:endParaRPr b="0" lang="sv-SE" sz="2000" spc="-1" strike="noStrike">
              <a:solidFill>
                <a:srgbClr val="000000"/>
              </a:solidFill>
              <a:latin typeface="Arial"/>
            </a:endParaRPr>
          </a:p>
          <a:p>
            <a:pPr indent="0">
              <a:lnSpc>
                <a:spcPct val="100000"/>
              </a:lnSpc>
              <a:buNone/>
              <a:tabLst>
                <a:tab algn="l" pos="0"/>
              </a:tabLst>
            </a:pPr>
            <a:br>
              <a:rPr sz="1200"/>
            </a:br>
            <a:r>
              <a:rPr b="1" lang="sv-SE" sz="1200" spc="-1" strike="noStrike">
                <a:solidFill>
                  <a:srgbClr val="000000"/>
                </a:solidFill>
                <a:latin typeface="PT Serif"/>
              </a:rPr>
              <a:t>Delregional,</a:t>
            </a:r>
            <a:r>
              <a:rPr b="0" lang="sv-SE" sz="1200" spc="-1" strike="noStrike">
                <a:solidFill>
                  <a:srgbClr val="000000"/>
                </a:solidFill>
                <a:latin typeface="PT Serif"/>
              </a:rPr>
              <a:t> 6 områden, vars</a:t>
            </a:r>
            <a:r>
              <a:rPr b="0" lang="sv-SE" sz="2000" spc="-1" strike="noStrike">
                <a:solidFill>
                  <a:srgbClr val="000000"/>
                </a:solidFill>
                <a:latin typeface="PT Serif"/>
              </a:rPr>
              <a:t> </a:t>
            </a:r>
            <a:r>
              <a:rPr b="0" lang="sv-SE" sz="2000" spc="-1" strike="noStrike">
                <a:solidFill>
                  <a:srgbClr val="ff0000"/>
                </a:solidFill>
                <a:highlight>
                  <a:srgbClr val="ffff00"/>
                </a:highlight>
                <a:latin typeface="PT Serif"/>
              </a:rPr>
              <a:t>geografiska indelning skiljer sig från både kommunalförbundsområden och delregionala nämndsområden, det finns en politisk sammansatt gruppering och en på tjänstemannanivå i varje delregionalt område.</a:t>
            </a:r>
            <a:endParaRPr b="0" lang="sv-SE" sz="2000" spc="-1" strike="noStrike">
              <a:solidFill>
                <a:srgbClr val="000000"/>
              </a:solidFill>
              <a:latin typeface="Arial"/>
            </a:endParaRPr>
          </a:p>
          <a:p>
            <a:pPr indent="0">
              <a:lnSpc>
                <a:spcPct val="100000"/>
              </a:lnSpc>
              <a:buNone/>
              <a:tabLst>
                <a:tab algn="l" pos="0"/>
              </a:tabLst>
            </a:pPr>
            <a:r>
              <a:rPr b="0" lang="sv-SE" sz="2000" spc="-1" strike="noStrike">
                <a:solidFill>
                  <a:srgbClr val="000000"/>
                </a:solidFill>
                <a:latin typeface="PT Serif"/>
              </a:rPr>
              <a:t>Delregionala vårdsamverkan genomför bland annat med implementering av länsgemensamma avtal, överenskommelser, riktlinjer och rutiner.</a:t>
            </a:r>
            <a:br>
              <a:rPr sz="1200"/>
            </a:br>
            <a:endParaRPr b="0" lang="sv-SE" sz="2000" spc="-1" strike="noStrike">
              <a:solidFill>
                <a:srgbClr val="000000"/>
              </a:solidFill>
              <a:latin typeface="Arial"/>
            </a:endParaRPr>
          </a:p>
          <a:p>
            <a:pPr indent="0">
              <a:lnSpc>
                <a:spcPct val="100000"/>
              </a:lnSpc>
              <a:buNone/>
              <a:tabLst>
                <a:tab algn="l" pos="0"/>
              </a:tabLst>
            </a:pPr>
            <a:r>
              <a:rPr b="1" lang="sv-SE" sz="2000" spc="-1" strike="noStrike">
                <a:solidFill>
                  <a:srgbClr val="000000"/>
                </a:solidFill>
                <a:latin typeface="PT Serif"/>
              </a:rPr>
              <a:t>Lokalt, </a:t>
            </a:r>
            <a:r>
              <a:rPr b="0" lang="sv-SE" sz="2000" spc="-1" strike="noStrike">
                <a:solidFill>
                  <a:srgbClr val="000000"/>
                </a:solidFill>
                <a:latin typeface="PT Serif"/>
              </a:rPr>
              <a:t>på kommunnivå. På denna nivå omsätts de implementerade länsgemensamma avtal, överenskommelser, riktlinjer och rutiner, kommun och region tillsammans.</a:t>
            </a:r>
            <a:endParaRPr b="0" lang="sv-SE" sz="2000" spc="-1" strike="noStrike">
              <a:solidFill>
                <a:srgbClr val="000000"/>
              </a:solidFill>
              <a:latin typeface="Arial"/>
            </a:endParaRPr>
          </a:p>
        </p:txBody>
      </p:sp>
      <p:sp>
        <p:nvSpPr>
          <p:cNvPr id="423" name="PlaceHolder 3"/>
          <p:cNvSpPr>
            <a:spLocks noGrp="1"/>
          </p:cNvSpPr>
          <p:nvPr>
            <p:ph type="sldNum" idx="35"/>
          </p:nvPr>
        </p:nvSpPr>
        <p:spPr>
          <a:xfrm>
            <a:off x="3850560" y="9430200"/>
            <a:ext cx="2945160" cy="497880"/>
          </a:xfrm>
          <a:prstGeom prst="rect">
            <a:avLst/>
          </a:prstGeom>
          <a:noFill/>
          <a:ln w="0">
            <a:noFill/>
          </a:ln>
        </p:spPr>
        <p:txBody>
          <a:bodyPr anchor="b">
            <a:noAutofit/>
          </a:bodyPr>
          <a:lstStyle>
            <a:lvl1pPr indent="0" algn="r">
              <a:lnSpc>
                <a:spcPct val="100000"/>
              </a:lnSpc>
              <a:buNone/>
              <a:defRPr b="0" lang="sv-SE" sz="1200" spc="-1" strike="noStrike">
                <a:solidFill>
                  <a:srgbClr val="000000"/>
                </a:solidFill>
                <a:latin typeface="Times New Roman"/>
              </a:defRPr>
            </a:lvl1pPr>
          </a:lstStyle>
          <a:p>
            <a:pPr indent="0" algn="r">
              <a:lnSpc>
                <a:spcPct val="100000"/>
              </a:lnSpc>
              <a:buNone/>
            </a:pPr>
            <a:fld id="{DF23ABCF-6340-4F58-A837-12E16D3A65F5}" type="slidenum">
              <a:rPr b="0" lang="sv-SE" sz="1200" spc="-1" strike="noStrike">
                <a:solidFill>
                  <a:srgbClr val="000000"/>
                </a:solidFill>
                <a:latin typeface="Times New Roman"/>
              </a:rPr>
              <a:t>&lt;nummer&gt;</a:t>
            </a:fld>
            <a:endParaRPr b="0" lang="sv-SE" sz="1200" spc="-1" strike="noStrike">
              <a:solidFill>
                <a:srgbClr val="000000"/>
              </a:solidFill>
              <a:latin typeface="Times New Roman"/>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4" name="PlaceHolder 1"/>
          <p:cNvSpPr>
            <a:spLocks noGrp="1"/>
          </p:cNvSpPr>
          <p:nvPr>
            <p:ph type="sldImg"/>
          </p:nvPr>
        </p:nvSpPr>
        <p:spPr>
          <a:xfrm>
            <a:off x="422280" y="1241280"/>
            <a:ext cx="5952600" cy="3349440"/>
          </a:xfrm>
          <a:prstGeom prst="rect">
            <a:avLst/>
          </a:prstGeom>
          <a:ln w="0">
            <a:noFill/>
          </a:ln>
        </p:spPr>
      </p:sp>
      <p:sp>
        <p:nvSpPr>
          <p:cNvPr id="425" name="PlaceHolder 2"/>
          <p:cNvSpPr>
            <a:spLocks noGrp="1"/>
          </p:cNvSpPr>
          <p:nvPr>
            <p:ph type="body"/>
          </p:nvPr>
        </p:nvSpPr>
        <p:spPr>
          <a:xfrm>
            <a:off x="679680" y="4777920"/>
            <a:ext cx="5437800" cy="3908880"/>
          </a:xfrm>
          <a:prstGeom prst="rect">
            <a:avLst/>
          </a:prstGeom>
          <a:noFill/>
          <a:ln w="0">
            <a:noFill/>
          </a:ln>
        </p:spPr>
        <p:txBody>
          <a:bodyPr anchor="t">
            <a:noAutofit/>
          </a:bodyPr>
          <a:p>
            <a:pPr marL="216000" indent="0">
              <a:buNone/>
            </a:pPr>
            <a:endParaRPr b="0" lang="sv-SE" sz="1800" spc="-1" strike="noStrike">
              <a:solidFill>
                <a:srgbClr val="000000"/>
              </a:solidFill>
              <a:latin typeface="Arial"/>
            </a:endParaRPr>
          </a:p>
        </p:txBody>
      </p:sp>
      <p:sp>
        <p:nvSpPr>
          <p:cNvPr id="426" name="PlaceHolder 3"/>
          <p:cNvSpPr>
            <a:spLocks noGrp="1"/>
          </p:cNvSpPr>
          <p:nvPr>
            <p:ph type="sldNum" idx="36"/>
          </p:nvPr>
        </p:nvSpPr>
        <p:spPr>
          <a:xfrm>
            <a:off x="3850560" y="9430200"/>
            <a:ext cx="2945160" cy="497880"/>
          </a:xfrm>
          <a:prstGeom prst="rect">
            <a:avLst/>
          </a:prstGeom>
          <a:noFill/>
          <a:ln w="0">
            <a:noFill/>
          </a:ln>
        </p:spPr>
        <p:txBody>
          <a:bodyPr anchor="b">
            <a:noAutofit/>
          </a:bodyPr>
          <a:lstStyle>
            <a:lvl1pPr indent="0" algn="r">
              <a:lnSpc>
                <a:spcPct val="100000"/>
              </a:lnSpc>
              <a:buNone/>
              <a:defRPr b="0" lang="sv-SE" sz="1200" spc="-1" strike="noStrike">
                <a:solidFill>
                  <a:srgbClr val="000000"/>
                </a:solidFill>
                <a:latin typeface="Times New Roman"/>
              </a:defRPr>
            </a:lvl1pPr>
          </a:lstStyle>
          <a:p>
            <a:pPr indent="0" algn="r">
              <a:lnSpc>
                <a:spcPct val="100000"/>
              </a:lnSpc>
              <a:buNone/>
            </a:pPr>
            <a:fld id="{05425B42-9BC2-4759-91D6-F9B1D4DB2E1D}" type="slidenum">
              <a:rPr b="0" lang="sv-SE" sz="1200" spc="-1" strike="noStrike">
                <a:solidFill>
                  <a:srgbClr val="000000"/>
                </a:solidFill>
                <a:latin typeface="Times New Roman"/>
              </a:rPr>
              <a:t>&lt;nummer&gt;</a:t>
            </a:fld>
            <a:endParaRPr b="0" lang="sv-SE" sz="1200" spc="-1" strike="noStrike">
              <a:solidFill>
                <a:srgbClr val="000000"/>
              </a:solidFill>
              <a:latin typeface="Times New Roman"/>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7" name="PlaceHolder 1"/>
          <p:cNvSpPr>
            <a:spLocks noGrp="1"/>
          </p:cNvSpPr>
          <p:nvPr>
            <p:ph type="sldImg"/>
          </p:nvPr>
        </p:nvSpPr>
        <p:spPr>
          <a:xfrm>
            <a:off x="422280" y="1241280"/>
            <a:ext cx="5952600" cy="3349440"/>
          </a:xfrm>
          <a:prstGeom prst="rect">
            <a:avLst/>
          </a:prstGeom>
          <a:ln w="0">
            <a:noFill/>
          </a:ln>
        </p:spPr>
      </p:sp>
      <p:sp>
        <p:nvSpPr>
          <p:cNvPr id="428" name="PlaceHolder 2"/>
          <p:cNvSpPr>
            <a:spLocks noGrp="1"/>
          </p:cNvSpPr>
          <p:nvPr>
            <p:ph type="body"/>
          </p:nvPr>
        </p:nvSpPr>
        <p:spPr>
          <a:xfrm>
            <a:off x="679680" y="4777920"/>
            <a:ext cx="5437800" cy="3908880"/>
          </a:xfrm>
          <a:prstGeom prst="rect">
            <a:avLst/>
          </a:prstGeom>
          <a:noFill/>
          <a:ln w="0">
            <a:noFill/>
          </a:ln>
        </p:spPr>
        <p:txBody>
          <a:bodyPr anchor="t">
            <a:noAutofit/>
          </a:bodyPr>
          <a:p>
            <a:pPr marL="216000" indent="0">
              <a:buNone/>
            </a:pPr>
            <a:endParaRPr b="0" lang="sv-SE" sz="1800" spc="-1" strike="noStrike">
              <a:solidFill>
                <a:srgbClr val="000000"/>
              </a:solidFill>
              <a:latin typeface="Arial"/>
            </a:endParaRPr>
          </a:p>
        </p:txBody>
      </p:sp>
      <p:sp>
        <p:nvSpPr>
          <p:cNvPr id="429" name="PlaceHolder 3"/>
          <p:cNvSpPr>
            <a:spLocks noGrp="1"/>
          </p:cNvSpPr>
          <p:nvPr>
            <p:ph type="sldNum" idx="37"/>
          </p:nvPr>
        </p:nvSpPr>
        <p:spPr>
          <a:xfrm>
            <a:off x="3850560" y="9430200"/>
            <a:ext cx="2945160" cy="497880"/>
          </a:xfrm>
          <a:prstGeom prst="rect">
            <a:avLst/>
          </a:prstGeom>
          <a:noFill/>
          <a:ln w="0">
            <a:noFill/>
          </a:ln>
        </p:spPr>
        <p:txBody>
          <a:bodyPr anchor="b">
            <a:noAutofit/>
          </a:bodyPr>
          <a:lstStyle>
            <a:lvl1pPr indent="0" algn="r">
              <a:lnSpc>
                <a:spcPct val="100000"/>
              </a:lnSpc>
              <a:buNone/>
              <a:defRPr b="0" lang="sv-SE" sz="1200" spc="-1" strike="noStrike">
                <a:solidFill>
                  <a:srgbClr val="000000"/>
                </a:solidFill>
                <a:latin typeface="Times New Roman"/>
              </a:defRPr>
            </a:lvl1pPr>
          </a:lstStyle>
          <a:p>
            <a:pPr indent="0" algn="r">
              <a:lnSpc>
                <a:spcPct val="100000"/>
              </a:lnSpc>
              <a:buNone/>
            </a:pPr>
            <a:fld id="{F8A7D6CC-CBDC-46C9-9221-BB13C78ED94B}" type="slidenum">
              <a:rPr b="0" lang="sv-SE" sz="1200" spc="-1" strike="noStrike">
                <a:solidFill>
                  <a:srgbClr val="000000"/>
                </a:solidFill>
                <a:latin typeface="Times New Roman"/>
              </a:rPr>
              <a:t>&lt;nummer&gt;</a:t>
            </a:fld>
            <a:endParaRPr b="0" lang="sv-SE" sz="1200" spc="-1" strike="noStrike">
              <a:solidFill>
                <a:srgbClr val="000000"/>
              </a:solid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PlaceHolder 1"/>
          <p:cNvSpPr>
            <a:spLocks noGrp="1"/>
          </p:cNvSpPr>
          <p:nvPr>
            <p:ph type="sldImg"/>
          </p:nvPr>
        </p:nvSpPr>
        <p:spPr>
          <a:xfrm>
            <a:off x="422280" y="1241280"/>
            <a:ext cx="5952600" cy="3349440"/>
          </a:xfrm>
          <a:prstGeom prst="rect">
            <a:avLst/>
          </a:prstGeom>
          <a:ln w="0">
            <a:noFill/>
          </a:ln>
        </p:spPr>
      </p:sp>
      <p:sp>
        <p:nvSpPr>
          <p:cNvPr id="362" name="PlaceHolder 2"/>
          <p:cNvSpPr>
            <a:spLocks noGrp="1"/>
          </p:cNvSpPr>
          <p:nvPr>
            <p:ph type="body"/>
          </p:nvPr>
        </p:nvSpPr>
        <p:spPr>
          <a:xfrm>
            <a:off x="679680" y="4777920"/>
            <a:ext cx="5437800" cy="3908880"/>
          </a:xfrm>
          <a:prstGeom prst="rect">
            <a:avLst/>
          </a:prstGeom>
          <a:noFill/>
          <a:ln w="0">
            <a:noFill/>
          </a:ln>
        </p:spPr>
        <p:txBody>
          <a:bodyPr anchor="t">
            <a:noAutofit/>
          </a:bodyPr>
          <a:p>
            <a:pPr marL="216000" indent="0">
              <a:lnSpc>
                <a:spcPct val="100000"/>
              </a:lnSpc>
              <a:buNone/>
            </a:pPr>
            <a:r>
              <a:rPr b="0" lang="sv-SE" sz="2000" spc="-1" strike="noStrike">
                <a:solidFill>
                  <a:srgbClr val="000000"/>
                </a:solidFill>
                <a:latin typeface="Arial"/>
              </a:rPr>
              <a:t>Vi kommer att beröra delar av rapporten. Angelägna områden som kan leda till,  på kort eller lång sikt förbättrad hälsoutfall, minska sjukdomsbörda eller områden som kräver fördjupad analys och beräkningar.  </a:t>
            </a:r>
            <a:endParaRPr b="0" lang="sv-SE" sz="2000" spc="-1" strike="noStrike">
              <a:solidFill>
                <a:srgbClr val="000000"/>
              </a:solidFill>
              <a:latin typeface="Arial"/>
            </a:endParaRPr>
          </a:p>
        </p:txBody>
      </p:sp>
      <p:sp>
        <p:nvSpPr>
          <p:cNvPr id="363" name="PlaceHolder 3"/>
          <p:cNvSpPr>
            <a:spLocks noGrp="1"/>
          </p:cNvSpPr>
          <p:nvPr>
            <p:ph type="sldNum" idx="15"/>
          </p:nvPr>
        </p:nvSpPr>
        <p:spPr>
          <a:xfrm>
            <a:off x="3850560" y="9430200"/>
            <a:ext cx="2945160" cy="497880"/>
          </a:xfrm>
          <a:prstGeom prst="rect">
            <a:avLst/>
          </a:prstGeom>
          <a:noFill/>
          <a:ln w="0">
            <a:noFill/>
          </a:ln>
        </p:spPr>
        <p:txBody>
          <a:bodyPr anchor="b">
            <a:noAutofit/>
          </a:bodyPr>
          <a:lstStyle>
            <a:lvl1pPr indent="0" algn="r">
              <a:lnSpc>
                <a:spcPct val="100000"/>
              </a:lnSpc>
              <a:buNone/>
              <a:defRPr b="0" lang="sv-SE" sz="1200" spc="-1" strike="noStrike">
                <a:solidFill>
                  <a:srgbClr val="000000"/>
                </a:solidFill>
                <a:latin typeface="Times New Roman"/>
              </a:defRPr>
            </a:lvl1pPr>
          </a:lstStyle>
          <a:p>
            <a:pPr indent="0" algn="r">
              <a:lnSpc>
                <a:spcPct val="100000"/>
              </a:lnSpc>
              <a:buNone/>
            </a:pPr>
            <a:fld id="{8A845B8A-D787-428D-A382-5DB2D7FAF59D}" type="slidenum">
              <a:rPr b="0" lang="sv-SE" sz="1200" spc="-1" strike="noStrike">
                <a:solidFill>
                  <a:srgbClr val="000000"/>
                </a:solidFill>
                <a:latin typeface="Times New Roman"/>
              </a:rPr>
              <a:t>&lt;nummer&gt;</a:t>
            </a:fld>
            <a:endParaRPr b="0" lang="sv-SE" sz="1200" spc="-1" strike="noStrike">
              <a:solidFill>
                <a:srgbClr val="000000"/>
              </a:solid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PlaceHolder 1"/>
          <p:cNvSpPr>
            <a:spLocks noGrp="1"/>
          </p:cNvSpPr>
          <p:nvPr>
            <p:ph type="sldImg"/>
          </p:nvPr>
        </p:nvSpPr>
        <p:spPr>
          <a:xfrm>
            <a:off x="422280" y="1241280"/>
            <a:ext cx="5952600" cy="3349440"/>
          </a:xfrm>
          <a:prstGeom prst="rect">
            <a:avLst/>
          </a:prstGeom>
          <a:ln w="0">
            <a:noFill/>
          </a:ln>
        </p:spPr>
      </p:sp>
      <p:sp>
        <p:nvSpPr>
          <p:cNvPr id="365" name="PlaceHolder 2"/>
          <p:cNvSpPr>
            <a:spLocks noGrp="1"/>
          </p:cNvSpPr>
          <p:nvPr>
            <p:ph type="body"/>
          </p:nvPr>
        </p:nvSpPr>
        <p:spPr>
          <a:xfrm>
            <a:off x="679680" y="4777920"/>
            <a:ext cx="5437800" cy="3908880"/>
          </a:xfrm>
          <a:prstGeom prst="rect">
            <a:avLst/>
          </a:prstGeom>
          <a:noFill/>
          <a:ln w="0">
            <a:noFill/>
          </a:ln>
        </p:spPr>
        <p:txBody>
          <a:bodyPr anchor="t">
            <a:noAutofit/>
          </a:bodyPr>
          <a:p>
            <a:pPr marL="216000" indent="0">
              <a:buNone/>
            </a:pPr>
            <a:endParaRPr b="0" lang="sv-SE" sz="1800" spc="-1" strike="noStrike">
              <a:solidFill>
                <a:srgbClr val="000000"/>
              </a:solidFill>
              <a:latin typeface="Arial"/>
            </a:endParaRPr>
          </a:p>
        </p:txBody>
      </p:sp>
      <p:sp>
        <p:nvSpPr>
          <p:cNvPr id="366" name="PlaceHolder 3"/>
          <p:cNvSpPr>
            <a:spLocks noGrp="1"/>
          </p:cNvSpPr>
          <p:nvPr>
            <p:ph type="sldNum" idx="16"/>
          </p:nvPr>
        </p:nvSpPr>
        <p:spPr>
          <a:xfrm>
            <a:off x="3850560" y="9430200"/>
            <a:ext cx="2945160" cy="497880"/>
          </a:xfrm>
          <a:prstGeom prst="rect">
            <a:avLst/>
          </a:prstGeom>
          <a:noFill/>
          <a:ln w="0">
            <a:noFill/>
          </a:ln>
        </p:spPr>
        <p:txBody>
          <a:bodyPr anchor="b">
            <a:noAutofit/>
          </a:bodyPr>
          <a:lstStyle>
            <a:lvl1pPr indent="0" algn="r">
              <a:lnSpc>
                <a:spcPct val="100000"/>
              </a:lnSpc>
              <a:buNone/>
              <a:defRPr b="0" lang="sv-SE" sz="1200" spc="-1" strike="noStrike">
                <a:solidFill>
                  <a:srgbClr val="000000"/>
                </a:solidFill>
                <a:latin typeface="Times New Roman"/>
              </a:defRPr>
            </a:lvl1pPr>
          </a:lstStyle>
          <a:p>
            <a:pPr indent="0" algn="r">
              <a:lnSpc>
                <a:spcPct val="100000"/>
              </a:lnSpc>
              <a:buNone/>
            </a:pPr>
            <a:fld id="{B07D3AE3-56A7-4E80-9873-C5BB5851C5D8}" type="slidenum">
              <a:rPr b="0" lang="sv-SE" sz="1200" spc="-1" strike="noStrike">
                <a:solidFill>
                  <a:srgbClr val="000000"/>
                </a:solidFill>
                <a:latin typeface="Times New Roman"/>
              </a:rPr>
              <a:t>&lt;nummer&gt;</a:t>
            </a:fld>
            <a:endParaRPr b="0" lang="sv-SE" sz="1200" spc="-1" strike="noStrike">
              <a:solidFill>
                <a:srgbClr val="000000"/>
              </a:solid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PlaceHolder 1"/>
          <p:cNvSpPr>
            <a:spLocks noGrp="1"/>
          </p:cNvSpPr>
          <p:nvPr>
            <p:ph type="sldImg"/>
          </p:nvPr>
        </p:nvSpPr>
        <p:spPr>
          <a:xfrm>
            <a:off x="422280" y="1241280"/>
            <a:ext cx="5952600" cy="3349440"/>
          </a:xfrm>
          <a:prstGeom prst="rect">
            <a:avLst/>
          </a:prstGeom>
          <a:ln w="0">
            <a:noFill/>
          </a:ln>
        </p:spPr>
      </p:sp>
      <p:sp>
        <p:nvSpPr>
          <p:cNvPr id="368" name="PlaceHolder 2"/>
          <p:cNvSpPr>
            <a:spLocks noGrp="1"/>
          </p:cNvSpPr>
          <p:nvPr>
            <p:ph type="body"/>
          </p:nvPr>
        </p:nvSpPr>
        <p:spPr>
          <a:xfrm>
            <a:off x="679680" y="4777920"/>
            <a:ext cx="5437800" cy="3908880"/>
          </a:xfrm>
          <a:prstGeom prst="rect">
            <a:avLst/>
          </a:prstGeom>
          <a:noFill/>
          <a:ln w="0">
            <a:noFill/>
          </a:ln>
        </p:spPr>
        <p:txBody>
          <a:bodyPr anchor="t">
            <a:noAutofit/>
          </a:bodyPr>
          <a:p>
            <a:pPr marL="216000" indent="0">
              <a:lnSpc>
                <a:spcPct val="100000"/>
              </a:lnSpc>
              <a:buNone/>
            </a:pPr>
            <a:r>
              <a:rPr b="0" lang="sv-SE" sz="2000" spc="-1" strike="noStrike">
                <a:solidFill>
                  <a:srgbClr val="000000"/>
                </a:solidFill>
                <a:latin typeface="Arial"/>
              </a:rPr>
              <a:t>Låg ekonomisk standard avser andelen personer som lever i hushåll vars ekonomiska standard är mindre än 60 procent av medianvärdet för riket. </a:t>
            </a:r>
            <a:endParaRPr b="0" lang="sv-SE" sz="2000" spc="-1" strike="noStrike">
              <a:solidFill>
                <a:srgbClr val="000000"/>
              </a:solidFill>
              <a:latin typeface="Arial"/>
            </a:endParaRPr>
          </a:p>
          <a:p>
            <a:pPr marL="216000" indent="0">
              <a:lnSpc>
                <a:spcPct val="100000"/>
              </a:lnSpc>
              <a:buNone/>
            </a:pPr>
            <a:r>
              <a:rPr b="0" lang="sv-SE" sz="2000" spc="-1" strike="noStrike">
                <a:solidFill>
                  <a:srgbClr val="000000"/>
                </a:solidFill>
                <a:latin typeface="Arial"/>
              </a:rPr>
              <a:t>https://www.scb.se/hitta-statistik/artiklar/2021/over-halften-av-alla-utrikes-fodda-barn-har-lag-ekonomisk-standard/</a:t>
            </a:r>
            <a:endParaRPr b="0" lang="sv-SE" sz="2000" spc="-1" strike="noStrike">
              <a:solidFill>
                <a:srgbClr val="000000"/>
              </a:solidFill>
              <a:latin typeface="Arial"/>
            </a:endParaRPr>
          </a:p>
        </p:txBody>
      </p:sp>
      <p:sp>
        <p:nvSpPr>
          <p:cNvPr id="369" name="PlaceHolder 3"/>
          <p:cNvSpPr>
            <a:spLocks noGrp="1"/>
          </p:cNvSpPr>
          <p:nvPr>
            <p:ph type="sldNum" idx="17"/>
          </p:nvPr>
        </p:nvSpPr>
        <p:spPr>
          <a:xfrm>
            <a:off x="3850560" y="9430200"/>
            <a:ext cx="2945160" cy="497880"/>
          </a:xfrm>
          <a:prstGeom prst="rect">
            <a:avLst/>
          </a:prstGeom>
          <a:noFill/>
          <a:ln w="0">
            <a:noFill/>
          </a:ln>
        </p:spPr>
        <p:txBody>
          <a:bodyPr anchor="b">
            <a:noAutofit/>
          </a:bodyPr>
          <a:lstStyle>
            <a:lvl1pPr indent="0" algn="r">
              <a:lnSpc>
                <a:spcPct val="100000"/>
              </a:lnSpc>
              <a:buNone/>
              <a:defRPr b="0" lang="sv-SE" sz="1200" spc="-1" strike="noStrike">
                <a:solidFill>
                  <a:srgbClr val="000000"/>
                </a:solidFill>
                <a:latin typeface="Times New Roman"/>
              </a:defRPr>
            </a:lvl1pPr>
          </a:lstStyle>
          <a:p>
            <a:pPr indent="0" algn="r">
              <a:lnSpc>
                <a:spcPct val="100000"/>
              </a:lnSpc>
              <a:buNone/>
            </a:pPr>
            <a:fld id="{32FEA727-7D15-4D87-B33E-E4412C12F0CB}" type="slidenum">
              <a:rPr b="0" lang="sv-SE" sz="1200" spc="-1" strike="noStrike">
                <a:solidFill>
                  <a:srgbClr val="000000"/>
                </a:solidFill>
                <a:latin typeface="Times New Roman"/>
              </a:rPr>
              <a:t>&lt;nummer&gt;</a:t>
            </a:fld>
            <a:endParaRPr b="0" lang="sv-SE" sz="1200" spc="-1" strike="noStrike">
              <a:solidFill>
                <a:srgbClr val="000000"/>
              </a:solid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PlaceHolder 1"/>
          <p:cNvSpPr>
            <a:spLocks noGrp="1"/>
          </p:cNvSpPr>
          <p:nvPr>
            <p:ph type="sldImg"/>
          </p:nvPr>
        </p:nvSpPr>
        <p:spPr>
          <a:xfrm>
            <a:off x="422280" y="1241280"/>
            <a:ext cx="5952600" cy="3349440"/>
          </a:xfrm>
          <a:prstGeom prst="rect">
            <a:avLst/>
          </a:prstGeom>
          <a:ln w="0">
            <a:noFill/>
          </a:ln>
        </p:spPr>
      </p:sp>
      <p:sp>
        <p:nvSpPr>
          <p:cNvPr id="371" name="PlaceHolder 2"/>
          <p:cNvSpPr>
            <a:spLocks noGrp="1"/>
          </p:cNvSpPr>
          <p:nvPr>
            <p:ph type="body"/>
          </p:nvPr>
        </p:nvSpPr>
        <p:spPr>
          <a:xfrm>
            <a:off x="679680" y="4777920"/>
            <a:ext cx="5437800" cy="3908880"/>
          </a:xfrm>
          <a:prstGeom prst="rect">
            <a:avLst/>
          </a:prstGeom>
          <a:noFill/>
          <a:ln w="0">
            <a:noFill/>
          </a:ln>
        </p:spPr>
        <p:txBody>
          <a:bodyPr anchor="t">
            <a:noAutofit/>
          </a:bodyPr>
          <a:p>
            <a:pPr marL="216000" indent="0">
              <a:lnSpc>
                <a:spcPct val="100000"/>
              </a:lnSpc>
              <a:buNone/>
            </a:pPr>
            <a:r>
              <a:rPr b="0" lang="sv-SE" sz="2000" spc="-1" strike="noStrike">
                <a:solidFill>
                  <a:srgbClr val="000000"/>
                </a:solidFill>
                <a:latin typeface="Arial"/>
              </a:rPr>
              <a:t>Institutet för arbetsmarknads- och utbildningspolitisk utvärdering (IFAU</a:t>
            </a:r>
            <a:endParaRPr b="0" lang="sv-SE" sz="2000" spc="-1" strike="noStrike">
              <a:solidFill>
                <a:srgbClr val="000000"/>
              </a:solidFill>
              <a:latin typeface="Arial"/>
            </a:endParaRPr>
          </a:p>
          <a:p>
            <a:pPr marL="216000" indent="0">
              <a:lnSpc>
                <a:spcPct val="100000"/>
              </a:lnSpc>
              <a:buNone/>
            </a:pPr>
            <a:endParaRPr b="0" lang="sv-SE" sz="2000" spc="-1" strike="noStrike">
              <a:solidFill>
                <a:srgbClr val="000000"/>
              </a:solidFill>
              <a:latin typeface="Arial"/>
            </a:endParaRPr>
          </a:p>
          <a:p>
            <a:pPr marL="216000" indent="0">
              <a:lnSpc>
                <a:spcPct val="100000"/>
              </a:lnSpc>
              <a:buNone/>
            </a:pPr>
            <a:r>
              <a:rPr b="0" lang="sv-SE" sz="2000" spc="-1" strike="noStrike">
                <a:solidFill>
                  <a:srgbClr val="000000"/>
                </a:solidFill>
                <a:latin typeface="Arial"/>
              </a:rPr>
              <a:t>Källa: </a:t>
            </a:r>
            <a:r>
              <a:rPr b="0" i="1" lang="sv-SE" sz="2000" spc="-1" strike="noStrike">
                <a:solidFill>
                  <a:srgbClr val="000000"/>
                </a:solidFill>
                <a:latin typeface="Arial"/>
              </a:rPr>
              <a:t>Hellre rik och frisk – om familjebakgrund och barns hälsa</a:t>
            </a:r>
            <a:r>
              <a:rPr b="0" lang="sv-SE" sz="2000" spc="-1" strike="noStrike">
                <a:solidFill>
                  <a:srgbClr val="000000"/>
                </a:solidFill>
                <a:latin typeface="Arial"/>
              </a:rPr>
              <a:t>, </a:t>
            </a:r>
            <a:endParaRPr b="0" lang="sv-SE" sz="2000" spc="-1" strike="noStrike">
              <a:solidFill>
                <a:srgbClr val="000000"/>
              </a:solidFill>
              <a:latin typeface="Arial"/>
            </a:endParaRPr>
          </a:p>
          <a:p>
            <a:pPr marL="216000" indent="0">
              <a:lnSpc>
                <a:spcPct val="100000"/>
              </a:lnSpc>
              <a:buNone/>
            </a:pPr>
            <a:r>
              <a:rPr b="0" lang="sv-SE" sz="2000" spc="-1" strike="noStrike">
                <a:solidFill>
                  <a:srgbClr val="000000"/>
                </a:solidFill>
                <a:latin typeface="Arial"/>
              </a:rPr>
              <a:t>IFAU RAPPORT 2015:13, Eva Mörk Anna Sjögren Helena Svaleryd</a:t>
            </a:r>
            <a:endParaRPr b="0" lang="sv-SE" sz="2000" spc="-1" strike="noStrike">
              <a:solidFill>
                <a:srgbClr val="000000"/>
              </a:solidFill>
              <a:latin typeface="Arial"/>
            </a:endParaRPr>
          </a:p>
        </p:txBody>
      </p:sp>
      <p:sp>
        <p:nvSpPr>
          <p:cNvPr id="372" name="PlaceHolder 3"/>
          <p:cNvSpPr>
            <a:spLocks noGrp="1"/>
          </p:cNvSpPr>
          <p:nvPr>
            <p:ph type="sldNum" idx="18"/>
          </p:nvPr>
        </p:nvSpPr>
        <p:spPr>
          <a:xfrm>
            <a:off x="3850560" y="9430200"/>
            <a:ext cx="2945160" cy="497880"/>
          </a:xfrm>
          <a:prstGeom prst="rect">
            <a:avLst/>
          </a:prstGeom>
          <a:noFill/>
          <a:ln w="0">
            <a:noFill/>
          </a:ln>
        </p:spPr>
        <p:txBody>
          <a:bodyPr anchor="b">
            <a:noAutofit/>
          </a:bodyPr>
          <a:lstStyle>
            <a:lvl1pPr indent="0" algn="r">
              <a:lnSpc>
                <a:spcPct val="100000"/>
              </a:lnSpc>
              <a:buNone/>
              <a:defRPr b="0" lang="sv-SE" sz="1200" spc="-1" strike="noStrike">
                <a:solidFill>
                  <a:srgbClr val="000000"/>
                </a:solidFill>
                <a:latin typeface="Times New Roman"/>
              </a:defRPr>
            </a:lvl1pPr>
          </a:lstStyle>
          <a:p>
            <a:pPr indent="0" algn="r">
              <a:lnSpc>
                <a:spcPct val="100000"/>
              </a:lnSpc>
              <a:buNone/>
            </a:pPr>
            <a:fld id="{2416AE67-0DDF-4B81-A44E-E4966A9AE3C7}" type="slidenum">
              <a:rPr b="0" lang="sv-SE" sz="1200" spc="-1" strike="noStrike">
                <a:solidFill>
                  <a:srgbClr val="000000"/>
                </a:solidFill>
                <a:latin typeface="Times New Roman"/>
              </a:rPr>
              <a:t>&lt;nummer&gt;</a:t>
            </a:fld>
            <a:endParaRPr b="0" lang="sv-SE"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dt" idx="1"/>
          </p:nvPr>
        </p:nvSpPr>
        <p:spPr/>
        <p:txBody>
          <a:bodyPr/>
          <a:p>
            <a:r>
              <a:rPr lang="sv-SE"/>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3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3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dt" idx="1"/>
          </p:nvPr>
        </p:nvSpPr>
        <p:spPr/>
        <p:txBody>
          <a:bodyPr/>
          <a:p>
            <a:r>
              <a:rPr lang="sv-SE"/>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3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4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4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4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dt" idx="1"/>
          </p:nvPr>
        </p:nvSpPr>
        <p:spPr/>
        <p:txBody>
          <a:bodyPr/>
          <a:p>
            <a:r>
              <a:rPr lang="sv-SE"/>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4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4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4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4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4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4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dt" idx="1"/>
          </p:nvPr>
        </p:nvSpPr>
        <p:spPr/>
        <p:txBody>
          <a:bodyPr/>
          <a:p>
            <a:r>
              <a:rPr lang="sv-SE"/>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dt" idx="3"/>
          </p:nvPr>
        </p:nvSpPr>
        <p:spPr/>
        <p:txBody>
          <a:bodyPr/>
          <a:p>
            <a:r>
              <a:rPr lang="sv-SE"/>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7"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5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sv-SE"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dt" idx="3"/>
          </p:nvPr>
        </p:nvSpPr>
        <p:spPr/>
        <p:txBody>
          <a:bodyPr/>
          <a:p>
            <a:r>
              <a:rPr lang="sv-SE"/>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6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dt" idx="3"/>
          </p:nvPr>
        </p:nvSpPr>
        <p:spPr/>
        <p:txBody>
          <a:bodyPr/>
          <a:p>
            <a:r>
              <a:rPr lang="sv-SE"/>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6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6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dt" idx="3"/>
          </p:nvPr>
        </p:nvSpPr>
        <p:spPr/>
        <p:txBody>
          <a:bodyPr/>
          <a:p>
            <a:r>
              <a:rPr lang="sv-SE"/>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4"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dt" idx="3"/>
          </p:nvPr>
        </p:nvSpPr>
        <p:spPr/>
        <p:txBody>
          <a:bodyPr/>
          <a:p>
            <a:r>
              <a:rPr lang="sv-SE"/>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5" name="PlaceHolder 1"/>
          <p:cNvSpPr>
            <a:spLocks noGrp="1"/>
          </p:cNvSpPr>
          <p:nvPr>
            <p:ph type="subTitle"/>
          </p:nvPr>
        </p:nvSpPr>
        <p:spPr>
          <a:xfrm>
            <a:off x="1100520" y="-1301400"/>
            <a:ext cx="8642160" cy="4855680"/>
          </a:xfrm>
          <a:prstGeom prst="rect">
            <a:avLst/>
          </a:prstGeom>
          <a:noFill/>
          <a:ln w="0">
            <a:noFill/>
          </a:ln>
        </p:spPr>
        <p:txBody>
          <a:bodyPr lIns="0" rIns="0" tIns="0" bIns="0" anchor="ctr">
            <a:noAutofit/>
          </a:bodyPr>
          <a:p>
            <a:pPr algn="ctr"/>
            <a:endParaRPr b="0" lang="sv-SE"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dt" idx="3"/>
          </p:nvPr>
        </p:nvSpPr>
        <p:spPr/>
        <p:txBody>
          <a:bodyPr/>
          <a:p>
            <a:r>
              <a:rPr lang="sv-SE"/>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6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6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dt" idx="3"/>
          </p:nvPr>
        </p:nvSpPr>
        <p:spPr/>
        <p:txBody>
          <a:bodyPr/>
          <a:p>
            <a:r>
              <a:rPr lang="sv-SE"/>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1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sv-SE"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dt" idx="1"/>
          </p:nvPr>
        </p:nvSpPr>
        <p:spPr/>
        <p:txBody>
          <a:bodyPr/>
          <a:p>
            <a:r>
              <a:rPr lang="sv-SE"/>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7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7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dt" idx="3"/>
          </p:nvPr>
        </p:nvSpPr>
        <p:spPr/>
        <p:txBody>
          <a:bodyPr/>
          <a:p>
            <a:r>
              <a:rPr lang="sv-SE"/>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7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7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7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dt" idx="3"/>
          </p:nvPr>
        </p:nvSpPr>
        <p:spPr/>
        <p:txBody>
          <a:bodyPr/>
          <a:p>
            <a:r>
              <a:rPr lang="sv-SE"/>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7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8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dt" idx="3"/>
          </p:nvPr>
        </p:nvSpPr>
        <p:spPr/>
        <p:txBody>
          <a:bodyPr/>
          <a:p>
            <a:r>
              <a:rPr lang="sv-SE"/>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8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8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8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8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dt" idx="3"/>
          </p:nvPr>
        </p:nvSpPr>
        <p:spPr/>
        <p:txBody>
          <a:bodyPr/>
          <a:p>
            <a:r>
              <a:rPr lang="sv-SE"/>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8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8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8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9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9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9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dt" idx="3"/>
          </p:nvPr>
        </p:nvSpPr>
        <p:spPr/>
        <p:txBody>
          <a:bodyPr/>
          <a:p>
            <a:r>
              <a:rPr lang="sv-SE"/>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6"/>
          </p:nvPr>
        </p:nvSpPr>
        <p:spPr/>
        <p:txBody>
          <a:bodyPr/>
          <a:p>
            <a:r>
              <a:t>Footer</a:t>
            </a:r>
          </a:p>
        </p:txBody>
      </p:sp>
      <p:sp>
        <p:nvSpPr>
          <p:cNvPr id="3" name="PlaceHolder 2"/>
          <p:cNvSpPr>
            <a:spLocks noGrp="1"/>
          </p:cNvSpPr>
          <p:nvPr>
            <p:ph type="dt" idx="5"/>
          </p:nvPr>
        </p:nvSpPr>
        <p:spPr/>
        <p:txBody>
          <a:bodyPr/>
          <a:p>
            <a:r>
              <a:rPr lang="sv-SE"/>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7"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10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sv-SE" sz="3200" spc="-1" strike="noStrike">
              <a:solidFill>
                <a:srgbClr val="000000"/>
              </a:solidFill>
              <a:latin typeface="Arial"/>
            </a:endParaRPr>
          </a:p>
        </p:txBody>
      </p:sp>
      <p:sp>
        <p:nvSpPr>
          <p:cNvPr id="4" name="PlaceHolder 3"/>
          <p:cNvSpPr>
            <a:spLocks noGrp="1"/>
          </p:cNvSpPr>
          <p:nvPr>
            <p:ph type="ftr" idx="6"/>
          </p:nvPr>
        </p:nvSpPr>
        <p:spPr/>
        <p:txBody>
          <a:bodyPr/>
          <a:p>
            <a:r>
              <a:t>Footer</a:t>
            </a:r>
          </a:p>
        </p:txBody>
      </p:sp>
      <p:sp>
        <p:nvSpPr>
          <p:cNvPr id="5" name="PlaceHolder 4"/>
          <p:cNvSpPr>
            <a:spLocks noGrp="1"/>
          </p:cNvSpPr>
          <p:nvPr>
            <p:ph type="dt" idx="5"/>
          </p:nvPr>
        </p:nvSpPr>
        <p:spPr/>
        <p:txBody>
          <a:bodyPr/>
          <a:p>
            <a:r>
              <a:rPr lang="sv-SE"/>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11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4" name="PlaceHolder 3"/>
          <p:cNvSpPr>
            <a:spLocks noGrp="1"/>
          </p:cNvSpPr>
          <p:nvPr>
            <p:ph type="ftr" idx="6"/>
          </p:nvPr>
        </p:nvSpPr>
        <p:spPr/>
        <p:txBody>
          <a:bodyPr/>
          <a:p>
            <a:r>
              <a:t>Footer</a:t>
            </a:r>
          </a:p>
        </p:txBody>
      </p:sp>
      <p:sp>
        <p:nvSpPr>
          <p:cNvPr id="5" name="PlaceHolder 4"/>
          <p:cNvSpPr>
            <a:spLocks noGrp="1"/>
          </p:cNvSpPr>
          <p:nvPr>
            <p:ph type="dt" idx="5"/>
          </p:nvPr>
        </p:nvSpPr>
        <p:spPr/>
        <p:txBody>
          <a:bodyPr/>
          <a:p>
            <a:r>
              <a:rPr lang="sv-SE"/>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11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1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5" name="PlaceHolder 4"/>
          <p:cNvSpPr>
            <a:spLocks noGrp="1"/>
          </p:cNvSpPr>
          <p:nvPr>
            <p:ph type="ftr" idx="6"/>
          </p:nvPr>
        </p:nvSpPr>
        <p:spPr/>
        <p:txBody>
          <a:bodyPr/>
          <a:p>
            <a:r>
              <a:t>Footer</a:t>
            </a:r>
          </a:p>
        </p:txBody>
      </p:sp>
      <p:sp>
        <p:nvSpPr>
          <p:cNvPr id="6" name="PlaceHolder 5"/>
          <p:cNvSpPr>
            <a:spLocks noGrp="1"/>
          </p:cNvSpPr>
          <p:nvPr>
            <p:ph type="dt" idx="5"/>
          </p:nvPr>
        </p:nvSpPr>
        <p:spPr/>
        <p:txBody>
          <a:bodyPr/>
          <a:p>
            <a:r>
              <a:rPr lang="sv-SE"/>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4"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3" name="PlaceHolder 2"/>
          <p:cNvSpPr>
            <a:spLocks noGrp="1"/>
          </p:cNvSpPr>
          <p:nvPr>
            <p:ph type="ftr" idx="6"/>
          </p:nvPr>
        </p:nvSpPr>
        <p:spPr/>
        <p:txBody>
          <a:bodyPr/>
          <a:p>
            <a:r>
              <a:t>Footer</a:t>
            </a:r>
          </a:p>
        </p:txBody>
      </p:sp>
      <p:sp>
        <p:nvSpPr>
          <p:cNvPr id="4" name="PlaceHolder 3"/>
          <p:cNvSpPr>
            <a:spLocks noGrp="1"/>
          </p:cNvSpPr>
          <p:nvPr>
            <p:ph type="dt" idx="5"/>
          </p:nvPr>
        </p:nvSpPr>
        <p:spPr/>
        <p:txBody>
          <a:bodyPr/>
          <a:p>
            <a:r>
              <a:rPr lang="sv-SE"/>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1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dt" idx="1"/>
          </p:nvPr>
        </p:nvSpPr>
        <p:spPr/>
        <p:txBody>
          <a:bodyPr/>
          <a:p>
            <a:r>
              <a:rPr lang="sv-SE"/>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5" name="PlaceHolder 1"/>
          <p:cNvSpPr>
            <a:spLocks noGrp="1"/>
          </p:cNvSpPr>
          <p:nvPr>
            <p:ph type="subTitle"/>
          </p:nvPr>
        </p:nvSpPr>
        <p:spPr>
          <a:xfrm>
            <a:off x="1100520" y="-1301400"/>
            <a:ext cx="8642160" cy="4855680"/>
          </a:xfrm>
          <a:prstGeom prst="rect">
            <a:avLst/>
          </a:prstGeom>
          <a:noFill/>
          <a:ln w="0">
            <a:noFill/>
          </a:ln>
        </p:spPr>
        <p:txBody>
          <a:bodyPr lIns="0" rIns="0" tIns="0" bIns="0" anchor="ctr">
            <a:noAutofit/>
          </a:bodyPr>
          <a:p>
            <a:pPr algn="ctr"/>
            <a:endParaRPr b="0" lang="sv-SE" sz="3200" spc="-1" strike="noStrike">
              <a:solidFill>
                <a:srgbClr val="000000"/>
              </a:solidFill>
              <a:latin typeface="Arial"/>
            </a:endParaRPr>
          </a:p>
        </p:txBody>
      </p:sp>
      <p:sp>
        <p:nvSpPr>
          <p:cNvPr id="3" name="PlaceHolder 2"/>
          <p:cNvSpPr>
            <a:spLocks noGrp="1"/>
          </p:cNvSpPr>
          <p:nvPr>
            <p:ph type="ftr" idx="6"/>
          </p:nvPr>
        </p:nvSpPr>
        <p:spPr/>
        <p:txBody>
          <a:bodyPr/>
          <a:p>
            <a:r>
              <a:t>Footer</a:t>
            </a:r>
          </a:p>
        </p:txBody>
      </p:sp>
      <p:sp>
        <p:nvSpPr>
          <p:cNvPr id="4" name="PlaceHolder 3"/>
          <p:cNvSpPr>
            <a:spLocks noGrp="1"/>
          </p:cNvSpPr>
          <p:nvPr>
            <p:ph type="dt" idx="5"/>
          </p:nvPr>
        </p:nvSpPr>
        <p:spPr/>
        <p:txBody>
          <a:bodyPr/>
          <a:p>
            <a:r>
              <a:rPr lang="sv-SE"/>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1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6" name="PlaceHolder 5"/>
          <p:cNvSpPr>
            <a:spLocks noGrp="1"/>
          </p:cNvSpPr>
          <p:nvPr>
            <p:ph type="ftr" idx="6"/>
          </p:nvPr>
        </p:nvSpPr>
        <p:spPr/>
        <p:txBody>
          <a:bodyPr/>
          <a:p>
            <a:r>
              <a:t>Footer</a:t>
            </a:r>
          </a:p>
        </p:txBody>
      </p:sp>
      <p:sp>
        <p:nvSpPr>
          <p:cNvPr id="7" name="PlaceHolder 6"/>
          <p:cNvSpPr>
            <a:spLocks noGrp="1"/>
          </p:cNvSpPr>
          <p:nvPr>
            <p:ph type="dt" idx="5"/>
          </p:nvPr>
        </p:nvSpPr>
        <p:spPr/>
        <p:txBody>
          <a:bodyPr/>
          <a:p>
            <a:r>
              <a:rPr lang="sv-SE"/>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12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2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2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6" name="PlaceHolder 5"/>
          <p:cNvSpPr>
            <a:spLocks noGrp="1"/>
          </p:cNvSpPr>
          <p:nvPr>
            <p:ph type="ftr" idx="6"/>
          </p:nvPr>
        </p:nvSpPr>
        <p:spPr/>
        <p:txBody>
          <a:bodyPr/>
          <a:p>
            <a:r>
              <a:t>Footer</a:t>
            </a:r>
          </a:p>
        </p:txBody>
      </p:sp>
      <p:sp>
        <p:nvSpPr>
          <p:cNvPr id="7" name="PlaceHolder 6"/>
          <p:cNvSpPr>
            <a:spLocks noGrp="1"/>
          </p:cNvSpPr>
          <p:nvPr>
            <p:ph type="dt" idx="5"/>
          </p:nvPr>
        </p:nvSpPr>
        <p:spPr/>
        <p:txBody>
          <a:bodyPr/>
          <a:p>
            <a:r>
              <a:rPr lang="sv-SE"/>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12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2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2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6" name="PlaceHolder 5"/>
          <p:cNvSpPr>
            <a:spLocks noGrp="1"/>
          </p:cNvSpPr>
          <p:nvPr>
            <p:ph type="ftr" idx="6"/>
          </p:nvPr>
        </p:nvSpPr>
        <p:spPr/>
        <p:txBody>
          <a:bodyPr/>
          <a:p>
            <a:r>
              <a:t>Footer</a:t>
            </a:r>
          </a:p>
        </p:txBody>
      </p:sp>
      <p:sp>
        <p:nvSpPr>
          <p:cNvPr id="7" name="PlaceHolder 6"/>
          <p:cNvSpPr>
            <a:spLocks noGrp="1"/>
          </p:cNvSpPr>
          <p:nvPr>
            <p:ph type="dt" idx="5"/>
          </p:nvPr>
        </p:nvSpPr>
        <p:spPr/>
        <p:txBody>
          <a:bodyPr/>
          <a:p>
            <a:r>
              <a:rPr lang="sv-SE"/>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12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3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5" name="PlaceHolder 4"/>
          <p:cNvSpPr>
            <a:spLocks noGrp="1"/>
          </p:cNvSpPr>
          <p:nvPr>
            <p:ph type="ftr" idx="6"/>
          </p:nvPr>
        </p:nvSpPr>
        <p:spPr/>
        <p:txBody>
          <a:bodyPr/>
          <a:p>
            <a:r>
              <a:t>Footer</a:t>
            </a:r>
          </a:p>
        </p:txBody>
      </p:sp>
      <p:sp>
        <p:nvSpPr>
          <p:cNvPr id="6" name="PlaceHolder 5"/>
          <p:cNvSpPr>
            <a:spLocks noGrp="1"/>
          </p:cNvSpPr>
          <p:nvPr>
            <p:ph type="dt" idx="5"/>
          </p:nvPr>
        </p:nvSpPr>
        <p:spPr/>
        <p:txBody>
          <a:bodyPr/>
          <a:p>
            <a:r>
              <a:rPr lang="sv-SE"/>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13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3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3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3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7" name="PlaceHolder 6"/>
          <p:cNvSpPr>
            <a:spLocks noGrp="1"/>
          </p:cNvSpPr>
          <p:nvPr>
            <p:ph type="ftr" idx="6"/>
          </p:nvPr>
        </p:nvSpPr>
        <p:spPr/>
        <p:txBody>
          <a:bodyPr/>
          <a:p>
            <a:r>
              <a:t>Footer</a:t>
            </a:r>
          </a:p>
        </p:txBody>
      </p:sp>
      <p:sp>
        <p:nvSpPr>
          <p:cNvPr id="8" name="PlaceHolder 7"/>
          <p:cNvSpPr>
            <a:spLocks noGrp="1"/>
          </p:cNvSpPr>
          <p:nvPr>
            <p:ph type="dt" idx="5"/>
          </p:nvPr>
        </p:nvSpPr>
        <p:spPr/>
        <p:txBody>
          <a:bodyPr/>
          <a:p>
            <a:r>
              <a:rPr lang="sv-SE"/>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13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3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3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4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4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4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9" name="PlaceHolder 8"/>
          <p:cNvSpPr>
            <a:spLocks noGrp="1"/>
          </p:cNvSpPr>
          <p:nvPr>
            <p:ph type="ftr" idx="6"/>
          </p:nvPr>
        </p:nvSpPr>
        <p:spPr/>
        <p:txBody>
          <a:bodyPr/>
          <a:p>
            <a:r>
              <a:t>Footer</a:t>
            </a:r>
          </a:p>
        </p:txBody>
      </p:sp>
      <p:sp>
        <p:nvSpPr>
          <p:cNvPr id="10" name="PlaceHolder 9"/>
          <p:cNvSpPr>
            <a:spLocks noGrp="1"/>
          </p:cNvSpPr>
          <p:nvPr>
            <p:ph type="dt" idx="5"/>
          </p:nvPr>
        </p:nvSpPr>
        <p:spPr/>
        <p:txBody>
          <a:bodyPr/>
          <a:p>
            <a:r>
              <a:rPr lang="sv-SE"/>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dt" idx="7"/>
          </p:nvPr>
        </p:nvSpPr>
        <p:spPr/>
        <p:txBody>
          <a:bodyPr/>
          <a:p>
            <a:r>
              <a:rPr lang="sv-SE"/>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8"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14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sv-SE" sz="3200" spc="-1" strike="noStrike">
              <a:solidFill>
                <a:srgbClr val="000000"/>
              </a:solidFill>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dt" idx="7"/>
          </p:nvPr>
        </p:nvSpPr>
        <p:spPr/>
        <p:txBody>
          <a:bodyPr/>
          <a:p>
            <a:r>
              <a:rPr lang="sv-SE"/>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15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dt" idx="7"/>
          </p:nvPr>
        </p:nvSpPr>
        <p:spPr/>
        <p:txBody>
          <a:bodyPr/>
          <a:p>
            <a:r>
              <a:rPr lang="sv-SE"/>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dt" idx="1"/>
          </p:nvPr>
        </p:nvSpPr>
        <p:spPr/>
        <p:txBody>
          <a:bodyPr/>
          <a:p>
            <a:r>
              <a:rPr lang="sv-SE"/>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15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5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dt" idx="7"/>
          </p:nvPr>
        </p:nvSpPr>
        <p:spPr/>
        <p:txBody>
          <a:bodyPr/>
          <a:p>
            <a:r>
              <a:rPr lang="sv-SE"/>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5"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dt" idx="7"/>
          </p:nvPr>
        </p:nvSpPr>
        <p:spPr/>
        <p:txBody>
          <a:bodyPr/>
          <a:p>
            <a:r>
              <a:rPr lang="sv-SE"/>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6" name="PlaceHolder 1"/>
          <p:cNvSpPr>
            <a:spLocks noGrp="1"/>
          </p:cNvSpPr>
          <p:nvPr>
            <p:ph type="subTitle"/>
          </p:nvPr>
        </p:nvSpPr>
        <p:spPr>
          <a:xfrm>
            <a:off x="1100520" y="-1301400"/>
            <a:ext cx="8642160" cy="4855680"/>
          </a:xfrm>
          <a:prstGeom prst="rect">
            <a:avLst/>
          </a:prstGeom>
          <a:noFill/>
          <a:ln w="0">
            <a:noFill/>
          </a:ln>
        </p:spPr>
        <p:txBody>
          <a:bodyPr lIns="0" rIns="0" tIns="0" bIns="0" anchor="ctr">
            <a:noAutofit/>
          </a:bodyPr>
          <a:p>
            <a:pPr algn="ctr"/>
            <a:endParaRPr b="0" lang="sv-SE" sz="3200" spc="-1" strike="noStrike">
              <a:solidFill>
                <a:srgbClr val="000000"/>
              </a:solidFill>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dt" idx="7"/>
          </p:nvPr>
        </p:nvSpPr>
        <p:spPr/>
        <p:txBody>
          <a:bodyPr/>
          <a:p>
            <a:r>
              <a:rPr lang="sv-SE"/>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15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5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6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dt" idx="7"/>
          </p:nvPr>
        </p:nvSpPr>
        <p:spPr/>
        <p:txBody>
          <a:bodyPr/>
          <a:p>
            <a:r>
              <a:rPr lang="sv-SE"/>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16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6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6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dt" idx="7"/>
          </p:nvPr>
        </p:nvSpPr>
        <p:spPr/>
        <p:txBody>
          <a:bodyPr/>
          <a:p>
            <a:r>
              <a:rPr lang="sv-SE"/>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16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6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6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dt" idx="7"/>
          </p:nvPr>
        </p:nvSpPr>
        <p:spPr/>
        <p:txBody>
          <a:bodyPr/>
          <a:p>
            <a:r>
              <a:rPr lang="sv-SE"/>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17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7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dt" idx="7"/>
          </p:nvPr>
        </p:nvSpPr>
        <p:spPr/>
        <p:txBody>
          <a:bodyPr/>
          <a:p>
            <a:r>
              <a:rPr lang="sv-SE"/>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1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7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7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dt" idx="7"/>
          </p:nvPr>
        </p:nvSpPr>
        <p:spPr/>
        <p:txBody>
          <a:bodyPr/>
          <a:p>
            <a:r>
              <a:rPr lang="sv-SE"/>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17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7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8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8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8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18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dt" idx="7"/>
          </p:nvPr>
        </p:nvSpPr>
        <p:spPr/>
        <p:txBody>
          <a:bodyPr/>
          <a:p>
            <a:r>
              <a:rPr lang="sv-SE"/>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dt" idx="1"/>
          </p:nvPr>
        </p:nvSpPr>
        <p:spPr/>
        <p:txBody>
          <a:bodyPr/>
          <a:p>
            <a:r>
              <a:rPr lang="sv-SE"/>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1100520" y="-1301400"/>
            <a:ext cx="8642160" cy="4855680"/>
          </a:xfrm>
          <a:prstGeom prst="rect">
            <a:avLst/>
          </a:prstGeom>
          <a:noFill/>
          <a:ln w="0">
            <a:noFill/>
          </a:ln>
        </p:spPr>
        <p:txBody>
          <a:bodyPr lIns="0" rIns="0" tIns="0" bIns="0" anchor="ctr">
            <a:noAutofit/>
          </a:bodyPr>
          <a:p>
            <a:pPr algn="ctr"/>
            <a:endParaRPr b="0" lang="sv-SE"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dt" idx="1"/>
          </p:nvPr>
        </p:nvSpPr>
        <p:spPr/>
        <p:txBody>
          <a:bodyPr/>
          <a:p>
            <a:r>
              <a:rPr lang="sv-SE"/>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2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2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dt" idx="1"/>
          </p:nvPr>
        </p:nvSpPr>
        <p:spPr/>
        <p:txBody>
          <a:bodyPr/>
          <a:p>
            <a:r>
              <a:rPr lang="sv-SE"/>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2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2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3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dt" idx="1"/>
          </p:nvPr>
        </p:nvSpPr>
        <p:spPr/>
        <p:txBody>
          <a:bodyPr/>
          <a:p>
            <a:r>
              <a:rPr lang="sv-SE"/>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100520" y="-1301400"/>
            <a:ext cx="8642160" cy="1047240"/>
          </a:xfrm>
          <a:prstGeom prst="rect">
            <a:avLst/>
          </a:prstGeom>
          <a:noFill/>
          <a:ln w="0">
            <a:noFill/>
          </a:ln>
        </p:spPr>
        <p:txBody>
          <a:bodyPr lIns="0" rIns="0" tIns="0" bIns="0" anchor="ctr">
            <a:noAutofit/>
          </a:bodyPr>
          <a:p>
            <a:pPr indent="0">
              <a:buNone/>
            </a:pPr>
            <a:endParaRPr b="0" lang="sv-SE" sz="1800" spc="-1" strike="noStrike">
              <a:solidFill>
                <a:srgbClr val="000000"/>
              </a:solidFill>
              <a:latin typeface="Verdana"/>
            </a:endParaRPr>
          </a:p>
        </p:txBody>
      </p:sp>
      <p:sp>
        <p:nvSpPr>
          <p:cNvPr id="3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3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3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130000"/>
              </a:lnSpc>
              <a:spcBef>
                <a:spcPts val="1417"/>
              </a:spcBef>
              <a:buNone/>
            </a:pPr>
            <a:endParaRPr b="0" lang="sv-SE" sz="2200" spc="-1" strike="noStrike">
              <a:solidFill>
                <a:srgbClr val="000000"/>
              </a:solidFill>
              <a:latin typeface="Verdana"/>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dt" idx="1"/>
          </p:nvPr>
        </p:nvSpPr>
        <p:spPr/>
        <p:txBody>
          <a:bodyPr/>
          <a:p>
            <a:r>
              <a:rPr lang="sv-SE"/>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91360" y="1076760"/>
            <a:ext cx="5736960" cy="2387160"/>
          </a:xfrm>
          <a:prstGeom prst="rect">
            <a:avLst/>
          </a:prstGeom>
          <a:noFill/>
          <a:ln w="0">
            <a:noFill/>
          </a:ln>
        </p:spPr>
        <p:txBody>
          <a:bodyPr lIns="0" rIns="0" tIns="0" bIns="0" anchor="b">
            <a:noAutofit/>
          </a:bodyPr>
          <a:p>
            <a:pPr indent="0">
              <a:lnSpc>
                <a:spcPct val="100000"/>
              </a:lnSpc>
              <a:buNone/>
            </a:pPr>
            <a:r>
              <a:rPr b="1" lang="sv-SE" sz="3500" spc="-1" strike="noStrike">
                <a:solidFill>
                  <a:srgbClr val="000000"/>
                </a:solidFill>
                <a:latin typeface="Verdana"/>
              </a:rPr>
              <a:t>Klicka för att lägga till rubrik</a:t>
            </a:r>
            <a:endParaRPr b="0" lang="sv-SE" sz="3500" spc="-1" strike="noStrike">
              <a:solidFill>
                <a:srgbClr val="000000"/>
              </a:solidFill>
              <a:latin typeface="Verdana"/>
            </a:endParaRPr>
          </a:p>
        </p:txBody>
      </p:sp>
      <p:pic>
        <p:nvPicPr>
          <p:cNvPr id="1" name="Logo" descr="Västra Götalandsregionen, logo"/>
          <p:cNvPicPr/>
          <p:nvPr/>
        </p:nvPicPr>
        <p:blipFill>
          <a:blip r:embed="rId2"/>
          <a:stretch/>
        </p:blipFill>
        <p:spPr>
          <a:xfrm>
            <a:off x="326160" y="6031080"/>
            <a:ext cx="2147400" cy="434880"/>
          </a:xfrm>
          <a:prstGeom prst="rect">
            <a:avLst/>
          </a:prstGeom>
          <a:ln w="0">
            <a:noFill/>
          </a:ln>
        </p:spPr>
      </p:pic>
      <p:sp>
        <p:nvSpPr>
          <p:cNvPr id="2" name="Rektangel: ett hörn rundat 9"/>
          <p:cNvSpPr/>
          <p:nvPr/>
        </p:nvSpPr>
        <p:spPr>
          <a:xfrm>
            <a:off x="7517520" y="1400040"/>
            <a:ext cx="1422000" cy="2028600"/>
          </a:xfrm>
          <a:prstGeom prst="round1Rect">
            <a:avLst>
              <a:gd name="adj" fmla="val 38328"/>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sv-SE" sz="1800" spc="-1" strike="noStrike">
              <a:solidFill>
                <a:schemeClr val="lt1"/>
              </a:solidFill>
              <a:latin typeface="Verdana"/>
            </a:endParaRPr>
          </a:p>
        </p:txBody>
      </p:sp>
      <p:sp>
        <p:nvSpPr>
          <p:cNvPr id="3" name="Rektangel: ett hörn rundat 10"/>
          <p:cNvSpPr/>
          <p:nvPr/>
        </p:nvSpPr>
        <p:spPr>
          <a:xfrm flipH="1" rot="10800000">
            <a:off x="7517880" y="381240"/>
            <a:ext cx="1422000" cy="1018800"/>
          </a:xfrm>
          <a:prstGeom prst="round1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sv-SE" sz="1800" spc="-1" strike="noStrike">
              <a:solidFill>
                <a:schemeClr val="lt1"/>
              </a:solidFill>
              <a:latin typeface="Verdana"/>
            </a:endParaRPr>
          </a:p>
        </p:txBody>
      </p:sp>
      <p:sp>
        <p:nvSpPr>
          <p:cNvPr id="4" name="Rektangel: ett hörn rundat 20"/>
          <p:cNvSpPr/>
          <p:nvPr/>
        </p:nvSpPr>
        <p:spPr>
          <a:xfrm flipH="1" rot="10800000">
            <a:off x="8940240" y="3429360"/>
            <a:ext cx="1439280" cy="2036520"/>
          </a:xfrm>
          <a:prstGeom prst="round1Rect">
            <a:avLst>
              <a:gd name="adj" fmla="val 37331"/>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sv-SE" sz="1800" spc="-1" strike="noStrike">
              <a:solidFill>
                <a:schemeClr val="lt1"/>
              </a:solidFill>
              <a:latin typeface="Verdana"/>
            </a:endParaRPr>
          </a:p>
        </p:txBody>
      </p:sp>
      <p:sp>
        <p:nvSpPr>
          <p:cNvPr id="5" name="Rektangel: ett hörn rundat 21"/>
          <p:cNvSpPr/>
          <p:nvPr/>
        </p:nvSpPr>
        <p:spPr>
          <a:xfrm flipH="1" flipV="1" rot="10800000">
            <a:off x="10349640" y="5466240"/>
            <a:ext cx="1418760" cy="1020240"/>
          </a:xfrm>
          <a:prstGeom prst="round1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sv-SE" sz="1800" spc="-1" strike="noStrike">
              <a:solidFill>
                <a:schemeClr val="lt1"/>
              </a:solidFill>
              <a:latin typeface="Verdana"/>
            </a:endParaRPr>
          </a:p>
        </p:txBody>
      </p:sp>
      <p:sp>
        <p:nvSpPr>
          <p:cNvPr id="6" name="Rektangel: ett hörn rundat 22"/>
          <p:cNvSpPr/>
          <p:nvPr/>
        </p:nvSpPr>
        <p:spPr>
          <a:xfrm flipH="1" rot="10800000">
            <a:off x="7517880" y="3429360"/>
            <a:ext cx="1422000" cy="1018800"/>
          </a:xfrm>
          <a:prstGeom prst="round1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sv-SE" sz="1800" spc="-1" strike="noStrike">
              <a:solidFill>
                <a:schemeClr val="lt1"/>
              </a:solidFill>
              <a:latin typeface="Verdana"/>
            </a:endParaRPr>
          </a:p>
        </p:txBody>
      </p:sp>
      <p:sp>
        <p:nvSpPr>
          <p:cNvPr id="7" name="Rektangel: ett hörn rundat 23"/>
          <p:cNvSpPr/>
          <p:nvPr/>
        </p:nvSpPr>
        <p:spPr>
          <a:xfrm flipH="1" rot="10800000">
            <a:off x="7517880" y="4448520"/>
            <a:ext cx="1422000" cy="2037960"/>
          </a:xfrm>
          <a:prstGeom prst="round1Rect">
            <a:avLst>
              <a:gd name="adj" fmla="val 39961"/>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sv-SE" sz="1800" spc="-1" strike="noStrike">
              <a:solidFill>
                <a:schemeClr val="lt1"/>
              </a:solidFill>
              <a:latin typeface="Verdana"/>
            </a:endParaRPr>
          </a:p>
        </p:txBody>
      </p:sp>
      <p:sp>
        <p:nvSpPr>
          <p:cNvPr id="8" name="Rektangel: ett hörn rundat 24"/>
          <p:cNvSpPr/>
          <p:nvPr/>
        </p:nvSpPr>
        <p:spPr>
          <a:xfrm flipH="1">
            <a:off x="10378800" y="3429000"/>
            <a:ext cx="1421640" cy="2036520"/>
          </a:xfrm>
          <a:prstGeom prst="round1Rect">
            <a:avLst>
              <a:gd name="adj" fmla="val 38328"/>
            </a:avLst>
          </a:prstGeom>
          <a:solidFill>
            <a:srgbClr val="005b8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sv-SE" sz="1800" spc="-1" strike="noStrike">
              <a:solidFill>
                <a:schemeClr val="lt1"/>
              </a:solidFill>
              <a:latin typeface="Verdana"/>
            </a:endParaRPr>
          </a:p>
        </p:txBody>
      </p:sp>
      <p:sp>
        <p:nvSpPr>
          <p:cNvPr id="9" name="Rektangel: ett hörn rundat 25"/>
          <p:cNvSpPr/>
          <p:nvPr/>
        </p:nvSpPr>
        <p:spPr>
          <a:xfrm flipV="1" rot="10800000">
            <a:off x="8937360" y="5466240"/>
            <a:ext cx="1442160" cy="1020240"/>
          </a:xfrm>
          <a:prstGeom prst="round1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sv-SE" sz="1800" spc="-1" strike="noStrike">
              <a:solidFill>
                <a:schemeClr val="lt1"/>
              </a:solidFill>
              <a:latin typeface="Verdana"/>
            </a:endParaRPr>
          </a:p>
        </p:txBody>
      </p:sp>
      <p:sp>
        <p:nvSpPr>
          <p:cNvPr id="10" name="Frihandsfigur: Form 27"/>
          <p:cNvSpPr/>
          <p:nvPr/>
        </p:nvSpPr>
        <p:spPr>
          <a:xfrm>
            <a:off x="8937000" y="380880"/>
            <a:ext cx="2867400" cy="3047760"/>
          </a:xfrm>
          <a:custGeom>
            <a:avLst/>
            <a:gdLst>
              <a:gd name="textAreaLeft" fmla="*/ 0 w 2867400"/>
              <a:gd name="textAreaRight" fmla="*/ 2867760 w 2867400"/>
              <a:gd name="textAreaTop" fmla="*/ 0 h 3047760"/>
              <a:gd name="textAreaBottom" fmla="*/ 3048120 h 3047760"/>
            </a:gdLst>
            <a:ahLst/>
            <a:rect l="textAreaLeft" t="textAreaTop" r="textAreaRight" b="textAreaBottom"/>
            <a:pathLst>
              <a:path w="2867819" h="3048000">
                <a:moveTo>
                  <a:pt x="0" y="0"/>
                </a:moveTo>
                <a:lnTo>
                  <a:pt x="2867819" y="0"/>
                </a:lnTo>
                <a:lnTo>
                  <a:pt x="2867819" y="3048000"/>
                </a:lnTo>
                <a:lnTo>
                  <a:pt x="567857" y="3048000"/>
                </a:lnTo>
                <a:cubicBezTo>
                  <a:pt x="254238" y="3048000"/>
                  <a:pt x="0" y="2793762"/>
                  <a:pt x="0" y="248014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sv-SE" sz="1800" spc="-1" strike="noStrike">
              <a:solidFill>
                <a:schemeClr val="lt1"/>
              </a:solidFill>
              <a:latin typeface="Verdana"/>
            </a:endParaRPr>
          </a:p>
        </p:txBody>
      </p:sp>
      <p:sp>
        <p:nvSpPr>
          <p:cNvPr id="11" name="PlaceHolder 2"/>
          <p:cNvSpPr>
            <a:spLocks noGrp="1"/>
          </p:cNvSpPr>
          <p:nvPr>
            <p:ph type="dt" idx="1"/>
          </p:nvPr>
        </p:nvSpPr>
        <p:spPr>
          <a:xfrm>
            <a:off x="10901520" y="136440"/>
            <a:ext cx="907560" cy="141480"/>
          </a:xfrm>
          <a:prstGeom prst="rect">
            <a:avLst/>
          </a:prstGeom>
          <a:noFill/>
          <a:ln w="0">
            <a:noFill/>
          </a:ln>
        </p:spPr>
        <p:txBody>
          <a:bodyPr lIns="0" rIns="0" tIns="0" bIns="0" anchor="ctr">
            <a:noAutofit/>
          </a:bodyPr>
          <a:lstStyle>
            <a:lvl1pPr indent="0" algn="r">
              <a:lnSpc>
                <a:spcPct val="100000"/>
              </a:lnSpc>
              <a:buNone/>
              <a:defRPr b="0" lang="sv-SE" sz="900" spc="-1" strike="noStrike">
                <a:solidFill>
                  <a:srgbClr val="000000"/>
                </a:solidFill>
                <a:latin typeface="Verdana"/>
              </a:defRPr>
            </a:lvl1pPr>
          </a:lstStyle>
          <a:p>
            <a:pPr indent="0" algn="r">
              <a:lnSpc>
                <a:spcPct val="100000"/>
              </a:lnSpc>
              <a:buNone/>
            </a:pPr>
            <a:r>
              <a:rPr b="0" lang="sv-SE" sz="900" spc="-1" strike="noStrike">
                <a:solidFill>
                  <a:srgbClr val="000000"/>
                </a:solidFill>
                <a:latin typeface="Verdana"/>
              </a:rPr>
              <a:t>&lt;datum/tid&gt;</a:t>
            </a:r>
            <a:endParaRPr b="0" lang="sv-SE" sz="900" spc="-1" strike="noStrike">
              <a:solidFill>
                <a:srgbClr val="000000"/>
              </a:solidFill>
              <a:latin typeface="Times New Roman"/>
            </a:endParaRPr>
          </a:p>
        </p:txBody>
      </p:sp>
      <p:sp>
        <p:nvSpPr>
          <p:cNvPr id="12" name="PlaceHolder 3"/>
          <p:cNvSpPr>
            <a:spLocks noGrp="1"/>
          </p:cNvSpPr>
          <p:nvPr>
            <p:ph type="ftr" idx="2"/>
          </p:nvPr>
        </p:nvSpPr>
        <p:spPr>
          <a:xfrm>
            <a:off x="389520" y="136440"/>
            <a:ext cx="4124880" cy="141480"/>
          </a:xfrm>
          <a:prstGeom prst="rect">
            <a:avLst/>
          </a:prstGeom>
          <a:noFill/>
          <a:ln w="0">
            <a:noFill/>
          </a:ln>
        </p:spPr>
        <p:txBody>
          <a:bodyPr lIns="0" rIns="0" tIns="0" bIns="0" anchor="ctr">
            <a:noAutofit/>
          </a:bodyPr>
          <a:lstStyle>
            <a:lvl1pPr indent="0" algn="ctr">
              <a:buNone/>
              <a:defRPr b="0" lang="sv-SE" sz="1400" spc="-1" strike="noStrike">
                <a:solidFill>
                  <a:srgbClr val="000000"/>
                </a:solidFill>
                <a:latin typeface="Times New Roman"/>
              </a:defRPr>
            </a:lvl1pPr>
          </a:lstStyle>
          <a:p>
            <a:pPr indent="0" algn="ctr">
              <a:buNone/>
            </a:pPr>
            <a:r>
              <a:rPr b="0" lang="sv-SE" sz="1400" spc="-1" strike="noStrike">
                <a:solidFill>
                  <a:srgbClr val="000000"/>
                </a:solidFill>
                <a:latin typeface="Times New Roman"/>
              </a:rPr>
              <a:t>&lt;sidfot&gt;</a:t>
            </a:r>
            <a:endParaRPr b="0" lang="sv-SE" sz="1400" spc="-1" strike="noStrike">
              <a:solidFill>
                <a:srgbClr val="000000"/>
              </a:solidFill>
              <a:latin typeface="Times New Roman"/>
            </a:endParaRPr>
          </a:p>
        </p:txBody>
      </p:sp>
      <p:sp>
        <p:nvSpPr>
          <p:cNvPr id="13" name="PlaceHolder 4"/>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130000"/>
              </a:lnSpc>
              <a:spcBef>
                <a:spcPts val="1417"/>
              </a:spcBef>
              <a:buClr>
                <a:srgbClr val="000000"/>
              </a:buClr>
              <a:buSzPct val="45000"/>
              <a:buFont typeface="Wingdings" charset="2"/>
              <a:buChar char=""/>
            </a:pPr>
            <a:r>
              <a:rPr b="0" lang="sv-SE" sz="2200" spc="-1" strike="noStrike">
                <a:solidFill>
                  <a:srgbClr val="000000"/>
                </a:solidFill>
                <a:latin typeface="Verdana"/>
              </a:rPr>
              <a:t>Klicka för att redigera dispositionstextens format</a:t>
            </a:r>
            <a:endParaRPr b="0" lang="sv-SE" sz="2200" spc="-1" strike="noStrike">
              <a:solidFill>
                <a:srgbClr val="000000"/>
              </a:solidFill>
              <a:latin typeface="Verdana"/>
            </a:endParaRPr>
          </a:p>
          <a:p>
            <a:pPr lvl="1" marL="864000" indent="-324000">
              <a:lnSpc>
                <a:spcPct val="130000"/>
              </a:lnSpc>
              <a:spcBef>
                <a:spcPts val="1134"/>
              </a:spcBef>
              <a:buClr>
                <a:srgbClr val="000000"/>
              </a:buClr>
              <a:buSzPct val="75000"/>
              <a:buFont typeface="Symbol" charset="2"/>
              <a:buChar char=""/>
            </a:pPr>
            <a:r>
              <a:rPr b="0" lang="sv-SE" sz="1800" spc="-1" strike="noStrike">
                <a:solidFill>
                  <a:srgbClr val="000000"/>
                </a:solidFill>
                <a:latin typeface="Verdana"/>
              </a:rPr>
              <a:t>Andra dispositionsnivån</a:t>
            </a:r>
            <a:endParaRPr b="0" lang="sv-SE" sz="1800" spc="-1" strike="noStrike">
              <a:solidFill>
                <a:srgbClr val="000000"/>
              </a:solidFill>
              <a:latin typeface="Verdana"/>
            </a:endParaRPr>
          </a:p>
          <a:p>
            <a:pPr lvl="2" marL="1296000" indent="-288000">
              <a:lnSpc>
                <a:spcPct val="130000"/>
              </a:lnSpc>
              <a:spcBef>
                <a:spcPts val="850"/>
              </a:spcBef>
              <a:buClr>
                <a:srgbClr val="000000"/>
              </a:buClr>
              <a:buSzPct val="45000"/>
              <a:buFont typeface="Wingdings" charset="2"/>
              <a:buChar char=""/>
              <a:tabLst>
                <a:tab algn="l" pos="812880"/>
              </a:tabLst>
            </a:pPr>
            <a:r>
              <a:rPr b="0" lang="sv-SE" sz="1600" spc="-1" strike="noStrike">
                <a:solidFill>
                  <a:srgbClr val="000000"/>
                </a:solidFill>
                <a:latin typeface="Verdana"/>
              </a:rPr>
              <a:t>Tredje dispositionsnivån</a:t>
            </a:r>
            <a:endParaRPr b="0" lang="sv-SE" sz="1600" spc="-1" strike="noStrike">
              <a:solidFill>
                <a:srgbClr val="000000"/>
              </a:solidFill>
              <a:latin typeface="Verdana"/>
            </a:endParaRPr>
          </a:p>
          <a:p>
            <a:pPr lvl="3" marL="1728000" indent="-216000">
              <a:lnSpc>
                <a:spcPct val="130000"/>
              </a:lnSpc>
              <a:spcBef>
                <a:spcPts val="567"/>
              </a:spcBef>
              <a:buClr>
                <a:srgbClr val="000000"/>
              </a:buClr>
              <a:buSzPct val="75000"/>
              <a:buFont typeface="Symbol" charset="2"/>
              <a:buChar char=""/>
              <a:tabLst>
                <a:tab algn="l" pos="812880"/>
              </a:tabLst>
            </a:pPr>
            <a:r>
              <a:rPr b="0" lang="sv-SE" sz="1400" spc="-1" strike="noStrike">
                <a:solidFill>
                  <a:srgbClr val="000000"/>
                </a:solidFill>
                <a:latin typeface="Verdana"/>
              </a:rPr>
              <a:t>Fjärde dispositionsnivån</a:t>
            </a:r>
            <a:endParaRPr b="0" lang="sv-SE" sz="1400" spc="-1" strike="noStrike">
              <a:solidFill>
                <a:srgbClr val="000000"/>
              </a:solidFill>
              <a:latin typeface="Verdana"/>
            </a:endParaRPr>
          </a:p>
          <a:p>
            <a:pPr lvl="4" marL="2160000" indent="-216000">
              <a:lnSpc>
                <a:spcPct val="130000"/>
              </a:lnSpc>
              <a:spcBef>
                <a:spcPts val="283"/>
              </a:spcBef>
              <a:buClr>
                <a:srgbClr val="000000"/>
              </a:buClr>
              <a:buSzPct val="45000"/>
              <a:buFont typeface="Wingdings" charset="2"/>
              <a:buChar char=""/>
              <a:tabLst>
                <a:tab algn="l" pos="812880"/>
              </a:tabLst>
            </a:pPr>
            <a:r>
              <a:rPr b="0" lang="sv-SE" sz="2000" spc="-1" strike="noStrike">
                <a:solidFill>
                  <a:srgbClr val="000000"/>
                </a:solidFill>
                <a:latin typeface="Verdana"/>
              </a:rPr>
              <a:t>Femte dispositionsnivån</a:t>
            </a:r>
            <a:endParaRPr b="0" lang="sv-SE" sz="2000" spc="-1" strike="noStrike">
              <a:solidFill>
                <a:srgbClr val="000000"/>
              </a:solidFill>
              <a:latin typeface="Verdana"/>
            </a:endParaRPr>
          </a:p>
          <a:p>
            <a:pPr lvl="5" marL="2592000" indent="-216000">
              <a:lnSpc>
                <a:spcPct val="130000"/>
              </a:lnSpc>
              <a:spcBef>
                <a:spcPts val="283"/>
              </a:spcBef>
              <a:buClr>
                <a:srgbClr val="000000"/>
              </a:buClr>
              <a:buSzPct val="45000"/>
              <a:buFont typeface="Wingdings" charset="2"/>
              <a:buChar char=""/>
              <a:tabLst>
                <a:tab algn="l" pos="812880"/>
              </a:tabLst>
            </a:pPr>
            <a:r>
              <a:rPr b="0" lang="sv-SE" sz="2000" spc="-1" strike="noStrike">
                <a:solidFill>
                  <a:srgbClr val="000000"/>
                </a:solidFill>
                <a:latin typeface="Verdana"/>
              </a:rPr>
              <a:t>Sjätte dispositionsnivån</a:t>
            </a:r>
            <a:endParaRPr b="0" lang="sv-SE" sz="2000" spc="-1" strike="noStrike">
              <a:solidFill>
                <a:srgbClr val="000000"/>
              </a:solidFill>
              <a:latin typeface="Verdana"/>
            </a:endParaRPr>
          </a:p>
          <a:p>
            <a:pPr lvl="6" marL="3024000" indent="-216000">
              <a:lnSpc>
                <a:spcPct val="130000"/>
              </a:lnSpc>
              <a:spcBef>
                <a:spcPts val="283"/>
              </a:spcBef>
              <a:buClr>
                <a:srgbClr val="000000"/>
              </a:buClr>
              <a:buSzPct val="45000"/>
              <a:buFont typeface="Wingdings" charset="2"/>
              <a:buChar char=""/>
              <a:tabLst>
                <a:tab algn="l" pos="812880"/>
              </a:tabLst>
            </a:pPr>
            <a:r>
              <a:rPr b="0" lang="sv-SE" sz="2000" spc="-1" strike="noStrike">
                <a:solidFill>
                  <a:srgbClr val="000000"/>
                </a:solidFill>
                <a:latin typeface="Verdana"/>
              </a:rPr>
              <a:t>Sjunde dispositionsnivån</a:t>
            </a:r>
            <a:endParaRPr b="0" lang="sv-SE" sz="2000" spc="-1" strike="noStrike">
              <a:solidFill>
                <a:srgbClr val="000000"/>
              </a:solidFill>
              <a:latin typeface="Verdana"/>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1100520" y="425880"/>
            <a:ext cx="8642160" cy="1047240"/>
          </a:xfrm>
          <a:prstGeom prst="rect">
            <a:avLst/>
          </a:prstGeom>
          <a:noFill/>
          <a:ln w="0">
            <a:noFill/>
          </a:ln>
        </p:spPr>
        <p:txBody>
          <a:bodyPr lIns="0" rIns="0" tIns="0" bIns="0" anchor="b">
            <a:noAutofit/>
          </a:bodyPr>
          <a:p>
            <a:pPr indent="0">
              <a:lnSpc>
                <a:spcPct val="100000"/>
              </a:lnSpc>
              <a:buNone/>
            </a:pPr>
            <a:r>
              <a:rPr b="0" lang="sv-SE" sz="3300" spc="-1" strike="noStrike">
                <a:solidFill>
                  <a:srgbClr val="000000"/>
                </a:solidFill>
                <a:latin typeface="Verdana"/>
              </a:rPr>
              <a:t>Klicka för att lägga till rubrik</a:t>
            </a:r>
            <a:endParaRPr b="0" lang="sv-SE" sz="3300" spc="-1" strike="noStrike">
              <a:solidFill>
                <a:srgbClr val="000000"/>
              </a:solidFill>
              <a:latin typeface="Verdana"/>
            </a:endParaRPr>
          </a:p>
        </p:txBody>
      </p:sp>
      <p:sp>
        <p:nvSpPr>
          <p:cNvPr id="51" name="PlaceHolder 2"/>
          <p:cNvSpPr>
            <a:spLocks noGrp="1"/>
          </p:cNvSpPr>
          <p:nvPr>
            <p:ph type="body"/>
          </p:nvPr>
        </p:nvSpPr>
        <p:spPr>
          <a:xfrm>
            <a:off x="1092240" y="2113560"/>
            <a:ext cx="8650440" cy="3311280"/>
          </a:xfrm>
          <a:prstGeom prst="rect">
            <a:avLst/>
          </a:prstGeom>
          <a:noFill/>
          <a:ln w="0">
            <a:noFill/>
          </a:ln>
        </p:spPr>
        <p:txBody>
          <a:bodyPr lIns="0" rIns="0" tIns="0" bIns="0" anchor="t">
            <a:noAutofit/>
          </a:bodyPr>
          <a:p>
            <a:pPr marL="270000" indent="-270000">
              <a:lnSpc>
                <a:spcPct val="130000"/>
              </a:lnSpc>
              <a:spcBef>
                <a:spcPts val="1001"/>
              </a:spcBef>
              <a:buClr>
                <a:srgbClr val="000000"/>
              </a:buClr>
              <a:buFont typeface="Verdana"/>
              <a:buChar char="•"/>
            </a:pPr>
            <a:r>
              <a:rPr b="0" lang="en-US" sz="2200" spc="-1" strike="noStrike">
                <a:solidFill>
                  <a:srgbClr val="000000"/>
                </a:solidFill>
                <a:latin typeface="Verdana"/>
              </a:rPr>
              <a:t>Click to edit Master text styles</a:t>
            </a:r>
            <a:endParaRPr b="0" lang="sv-SE" sz="2200" spc="-1" strike="noStrike">
              <a:solidFill>
                <a:srgbClr val="000000"/>
              </a:solidFill>
              <a:latin typeface="Verdana"/>
            </a:endParaRPr>
          </a:p>
          <a:p>
            <a:pPr lvl="1" marL="533520" indent="-266760">
              <a:lnSpc>
                <a:spcPct val="130000"/>
              </a:lnSpc>
              <a:spcBef>
                <a:spcPts val="499"/>
              </a:spcBef>
              <a:buClr>
                <a:srgbClr val="000000"/>
              </a:buClr>
              <a:buFont typeface="Verdana"/>
              <a:buChar char="–"/>
            </a:pPr>
            <a:r>
              <a:rPr b="0" lang="en-US" sz="2000" spc="-1" strike="noStrike">
                <a:solidFill>
                  <a:srgbClr val="000000"/>
                </a:solidFill>
                <a:latin typeface="Verdana"/>
              </a:rPr>
              <a:t>Second level</a:t>
            </a:r>
            <a:endParaRPr b="0" lang="sv-SE" sz="2000" spc="-1" strike="noStrike">
              <a:solidFill>
                <a:srgbClr val="000000"/>
              </a:solidFill>
              <a:latin typeface="Verdana"/>
            </a:endParaRPr>
          </a:p>
          <a:p>
            <a:pPr lvl="2" marL="812880" indent="-279360">
              <a:lnSpc>
                <a:spcPct val="130000"/>
              </a:lnSpc>
              <a:spcBef>
                <a:spcPts val="499"/>
              </a:spcBef>
              <a:buClr>
                <a:srgbClr val="000000"/>
              </a:buClr>
              <a:buFont typeface="Verdana"/>
              <a:buChar char="–"/>
              <a:tabLst>
                <a:tab algn="l" pos="812880"/>
              </a:tabLst>
            </a:pPr>
            <a:r>
              <a:rPr b="0" lang="en-US" sz="1800" spc="-1" strike="noStrike">
                <a:solidFill>
                  <a:srgbClr val="000000"/>
                </a:solidFill>
                <a:latin typeface="Verdana"/>
              </a:rPr>
              <a:t>Third level</a:t>
            </a:r>
            <a:endParaRPr b="0" lang="sv-SE" sz="1800" spc="-1" strike="noStrike">
              <a:solidFill>
                <a:srgbClr val="000000"/>
              </a:solidFill>
              <a:latin typeface="Verdana"/>
            </a:endParaRPr>
          </a:p>
          <a:p>
            <a:pPr lvl="3" marL="1079640" indent="-266760">
              <a:lnSpc>
                <a:spcPct val="130000"/>
              </a:lnSpc>
              <a:spcBef>
                <a:spcPts val="499"/>
              </a:spcBef>
              <a:buClr>
                <a:srgbClr val="000000"/>
              </a:buClr>
              <a:buFont typeface="Verdana"/>
              <a:buChar char="–"/>
              <a:tabLst>
                <a:tab algn="l" pos="812880"/>
              </a:tabLst>
            </a:pPr>
            <a:r>
              <a:rPr b="0" lang="en-US" sz="1600" spc="-1" strike="noStrike">
                <a:solidFill>
                  <a:srgbClr val="000000"/>
                </a:solidFill>
                <a:latin typeface="Verdana"/>
              </a:rPr>
              <a:t>Fourth level</a:t>
            </a:r>
            <a:endParaRPr b="0" lang="sv-SE" sz="1600" spc="-1" strike="noStrike">
              <a:solidFill>
                <a:srgbClr val="000000"/>
              </a:solidFill>
              <a:latin typeface="Verdana"/>
            </a:endParaRPr>
          </a:p>
          <a:p>
            <a:pPr lvl="4" marL="1346040" indent="-266760">
              <a:lnSpc>
                <a:spcPct val="130000"/>
              </a:lnSpc>
              <a:spcBef>
                <a:spcPts val="499"/>
              </a:spcBef>
              <a:buClr>
                <a:srgbClr val="000000"/>
              </a:buClr>
              <a:buFont typeface="Verdana"/>
              <a:buChar char="–"/>
              <a:tabLst>
                <a:tab algn="l" pos="812880"/>
              </a:tabLst>
            </a:pPr>
            <a:r>
              <a:rPr b="0" lang="en-US" sz="1400" spc="-1" strike="noStrike">
                <a:solidFill>
                  <a:srgbClr val="000000"/>
                </a:solidFill>
                <a:latin typeface="Verdana"/>
              </a:rPr>
              <a:t>Fifth level</a:t>
            </a:r>
            <a:endParaRPr b="0" lang="sv-SE" sz="1400" spc="-1" strike="noStrike">
              <a:solidFill>
                <a:srgbClr val="000000"/>
              </a:solidFill>
              <a:latin typeface="Verdana"/>
            </a:endParaRPr>
          </a:p>
        </p:txBody>
      </p:sp>
      <p:sp>
        <p:nvSpPr>
          <p:cNvPr id="52" name="PlaceHolder 3"/>
          <p:cNvSpPr>
            <a:spLocks noGrp="1"/>
          </p:cNvSpPr>
          <p:nvPr>
            <p:ph type="dt" idx="3"/>
          </p:nvPr>
        </p:nvSpPr>
        <p:spPr>
          <a:xfrm>
            <a:off x="10901520" y="136440"/>
            <a:ext cx="907560" cy="141480"/>
          </a:xfrm>
          <a:prstGeom prst="rect">
            <a:avLst/>
          </a:prstGeom>
          <a:noFill/>
          <a:ln w="0">
            <a:noFill/>
          </a:ln>
        </p:spPr>
        <p:txBody>
          <a:bodyPr lIns="0" rIns="0" tIns="0" bIns="0" anchor="ctr">
            <a:noAutofit/>
          </a:bodyPr>
          <a:lstStyle>
            <a:lvl1pPr indent="0" algn="r">
              <a:lnSpc>
                <a:spcPct val="100000"/>
              </a:lnSpc>
              <a:buNone/>
              <a:defRPr b="0" lang="sv-SE" sz="900" spc="-1" strike="noStrike">
                <a:solidFill>
                  <a:srgbClr val="000000"/>
                </a:solidFill>
                <a:latin typeface="Verdana"/>
              </a:defRPr>
            </a:lvl1pPr>
          </a:lstStyle>
          <a:p>
            <a:pPr indent="0" algn="r">
              <a:lnSpc>
                <a:spcPct val="100000"/>
              </a:lnSpc>
              <a:buNone/>
            </a:pPr>
            <a:r>
              <a:rPr b="0" lang="sv-SE" sz="900" spc="-1" strike="noStrike">
                <a:solidFill>
                  <a:srgbClr val="000000"/>
                </a:solidFill>
                <a:latin typeface="Verdana"/>
              </a:rPr>
              <a:t>&lt;datum/tid&gt;</a:t>
            </a:r>
            <a:endParaRPr b="0" lang="sv-SE" sz="900" spc="-1" strike="noStrike">
              <a:solidFill>
                <a:srgbClr val="000000"/>
              </a:solidFill>
              <a:latin typeface="Times New Roman"/>
            </a:endParaRPr>
          </a:p>
        </p:txBody>
      </p:sp>
      <p:sp>
        <p:nvSpPr>
          <p:cNvPr id="53" name="PlaceHolder 4"/>
          <p:cNvSpPr>
            <a:spLocks noGrp="1"/>
          </p:cNvSpPr>
          <p:nvPr>
            <p:ph type="ftr" idx="4"/>
          </p:nvPr>
        </p:nvSpPr>
        <p:spPr>
          <a:xfrm>
            <a:off x="389520" y="136440"/>
            <a:ext cx="4124880" cy="141480"/>
          </a:xfrm>
          <a:prstGeom prst="rect">
            <a:avLst/>
          </a:prstGeom>
          <a:noFill/>
          <a:ln w="0">
            <a:noFill/>
          </a:ln>
        </p:spPr>
        <p:txBody>
          <a:bodyPr lIns="0" rIns="0" tIns="0" bIns="0" anchor="ctr">
            <a:noAutofit/>
          </a:bodyPr>
          <a:lstStyle>
            <a:lvl1pPr indent="0" algn="ctr">
              <a:buNone/>
              <a:defRPr b="0" lang="sv-SE" sz="1400" spc="-1" strike="noStrike">
                <a:solidFill>
                  <a:srgbClr val="000000"/>
                </a:solidFill>
                <a:latin typeface="Times New Roman"/>
              </a:defRPr>
            </a:lvl1pPr>
          </a:lstStyle>
          <a:p>
            <a:pPr indent="0" algn="ctr">
              <a:buNone/>
            </a:pPr>
            <a:r>
              <a:rPr b="0" lang="sv-SE" sz="1400" spc="-1" strike="noStrike">
                <a:solidFill>
                  <a:srgbClr val="000000"/>
                </a:solidFill>
                <a:latin typeface="Times New Roman"/>
              </a:rPr>
              <a:t>&lt;sidfot&gt;</a:t>
            </a:r>
            <a:endParaRPr b="0" lang="sv-SE" sz="1400" spc="-1" strike="noStrike">
              <a:solidFill>
                <a:srgbClr val="000000"/>
              </a:solidFill>
              <a:latin typeface="Times New Roman"/>
            </a:endParaRPr>
          </a:p>
        </p:txBody>
      </p:sp>
      <p:sp>
        <p:nvSpPr>
          <p:cNvPr id="54" name="Rektangel: ett hörn rundat 6"/>
          <p:cNvSpPr/>
          <p:nvPr/>
        </p:nvSpPr>
        <p:spPr>
          <a:xfrm flipH="1" flipV="1">
            <a:off x="10370520" y="380880"/>
            <a:ext cx="1433160" cy="1018800"/>
          </a:xfrm>
          <a:prstGeom prst="round1Rect">
            <a:avLst>
              <a:gd name="adj" fmla="val 48902"/>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sv-SE" sz="1800" spc="-1" strike="noStrike">
              <a:solidFill>
                <a:schemeClr val="lt1"/>
              </a:solidFill>
              <a:latin typeface="Verdana"/>
            </a:endParaRPr>
          </a:p>
        </p:txBody>
      </p:sp>
      <p:sp>
        <p:nvSpPr>
          <p:cNvPr id="55" name="Rektangel: ett hörn rundat 7"/>
          <p:cNvSpPr/>
          <p:nvPr/>
        </p:nvSpPr>
        <p:spPr>
          <a:xfrm flipV="1">
            <a:off x="10371240" y="1398960"/>
            <a:ext cx="1433160" cy="2031480"/>
          </a:xfrm>
          <a:prstGeom prst="round1Rect">
            <a:avLst>
              <a:gd name="adj" fmla="val 40264"/>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sv-SE" sz="1800" spc="-1" strike="noStrike">
              <a:solidFill>
                <a:schemeClr val="lt1"/>
              </a:solidFill>
              <a:latin typeface="Verdana"/>
            </a:endParaRPr>
          </a:p>
        </p:txBody>
      </p:sp>
      <p:sp>
        <p:nvSpPr>
          <p:cNvPr id="56" name="Rektangel: ett hörn rundat 8"/>
          <p:cNvSpPr/>
          <p:nvPr/>
        </p:nvSpPr>
        <p:spPr>
          <a:xfrm flipV="1">
            <a:off x="10371240" y="3439440"/>
            <a:ext cx="1433160" cy="3055680"/>
          </a:xfrm>
          <a:prstGeom prst="round1Rect">
            <a:avLst>
              <a:gd name="adj" fmla="val 40264"/>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sv-SE" sz="1800" spc="-1" strike="noStrike">
              <a:solidFill>
                <a:schemeClr val="lt1"/>
              </a:solidFill>
              <a:latin typeface="Verdana"/>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3" name="PlaceHolder 1"/>
          <p:cNvSpPr>
            <a:spLocks noGrp="1"/>
          </p:cNvSpPr>
          <p:nvPr>
            <p:ph type="title"/>
          </p:nvPr>
        </p:nvSpPr>
        <p:spPr>
          <a:xfrm>
            <a:off x="891360" y="1076760"/>
            <a:ext cx="5736960" cy="2387160"/>
          </a:xfrm>
          <a:prstGeom prst="rect">
            <a:avLst/>
          </a:prstGeom>
          <a:noFill/>
          <a:ln w="0">
            <a:noFill/>
          </a:ln>
        </p:spPr>
        <p:txBody>
          <a:bodyPr lIns="0" rIns="0" tIns="0" bIns="0" anchor="b">
            <a:noAutofit/>
          </a:bodyPr>
          <a:p>
            <a:pPr indent="0">
              <a:lnSpc>
                <a:spcPct val="100000"/>
              </a:lnSpc>
              <a:buNone/>
            </a:pPr>
            <a:r>
              <a:rPr b="1" lang="sv-SE" sz="3500" spc="-1" strike="noStrike">
                <a:solidFill>
                  <a:srgbClr val="000000"/>
                </a:solidFill>
                <a:latin typeface="Verdana"/>
              </a:rPr>
              <a:t>Klicka för att lägga till rubrik</a:t>
            </a:r>
            <a:endParaRPr b="0" lang="sv-SE" sz="3500" spc="-1" strike="noStrike">
              <a:solidFill>
                <a:srgbClr val="000000"/>
              </a:solidFill>
              <a:latin typeface="Verdana"/>
            </a:endParaRPr>
          </a:p>
        </p:txBody>
      </p:sp>
      <p:sp>
        <p:nvSpPr>
          <p:cNvPr id="94" name="PlaceHolder 2"/>
          <p:cNvSpPr>
            <a:spLocks noGrp="1"/>
          </p:cNvSpPr>
          <p:nvPr>
            <p:ph type="body"/>
          </p:nvPr>
        </p:nvSpPr>
        <p:spPr>
          <a:xfrm>
            <a:off x="8937000" y="380880"/>
            <a:ext cx="2867400" cy="3047760"/>
          </a:xfrm>
          <a:prstGeom prst="rect">
            <a:avLst/>
          </a:prstGeom>
          <a:solidFill>
            <a:schemeClr val="accent2"/>
          </a:solidFill>
          <a:ln w="0">
            <a:noFill/>
          </a:ln>
        </p:spPr>
        <p:txBody>
          <a:bodyPr lIns="90000" rIns="90000" tIns="45000" bIns="45000" anchor="t">
            <a:noAutofit/>
          </a:bodyPr>
          <a:p>
            <a:pPr indent="0">
              <a:lnSpc>
                <a:spcPct val="100000"/>
              </a:lnSpc>
              <a:buNone/>
              <a:tabLst>
                <a:tab algn="l" pos="0"/>
              </a:tabLst>
            </a:pPr>
            <a:r>
              <a:rPr b="0" lang="en-US" sz="1800" spc="-1" strike="noStrike">
                <a:solidFill>
                  <a:srgbClr val="000000"/>
                </a:solidFill>
                <a:latin typeface="Verdana"/>
              </a:rPr>
              <a:t>Click icon to add picture</a:t>
            </a:r>
            <a:endParaRPr b="0" lang="sv-SE" sz="1800" spc="-1" strike="noStrike">
              <a:solidFill>
                <a:srgbClr val="000000"/>
              </a:solidFill>
              <a:latin typeface="Verdana"/>
            </a:endParaRPr>
          </a:p>
        </p:txBody>
      </p:sp>
      <p:pic>
        <p:nvPicPr>
          <p:cNvPr id="95" name="Logo" descr="Västra Götalandsregionen, logo"/>
          <p:cNvPicPr/>
          <p:nvPr/>
        </p:nvPicPr>
        <p:blipFill>
          <a:blip r:embed="rId2"/>
          <a:stretch/>
        </p:blipFill>
        <p:spPr>
          <a:xfrm>
            <a:off x="326160" y="6031080"/>
            <a:ext cx="2147400" cy="434880"/>
          </a:xfrm>
          <a:prstGeom prst="rect">
            <a:avLst/>
          </a:prstGeom>
          <a:ln w="0">
            <a:noFill/>
          </a:ln>
        </p:spPr>
      </p:pic>
      <p:sp>
        <p:nvSpPr>
          <p:cNvPr id="96" name="Rektangel: ett hörn rundat 11"/>
          <p:cNvSpPr/>
          <p:nvPr/>
        </p:nvSpPr>
        <p:spPr>
          <a:xfrm>
            <a:off x="7517520" y="1400040"/>
            <a:ext cx="1422000" cy="2028600"/>
          </a:xfrm>
          <a:prstGeom prst="round1Rect">
            <a:avLst>
              <a:gd name="adj" fmla="val 38328"/>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sv-SE" sz="1800" spc="-1" strike="noStrike">
              <a:solidFill>
                <a:schemeClr val="lt1"/>
              </a:solidFill>
              <a:latin typeface="Verdana"/>
            </a:endParaRPr>
          </a:p>
        </p:txBody>
      </p:sp>
      <p:sp>
        <p:nvSpPr>
          <p:cNvPr id="97" name="Rektangel: ett hörn rundat 12"/>
          <p:cNvSpPr/>
          <p:nvPr/>
        </p:nvSpPr>
        <p:spPr>
          <a:xfrm flipH="1" rot="10800000">
            <a:off x="7517880" y="381240"/>
            <a:ext cx="1422000" cy="1018800"/>
          </a:xfrm>
          <a:prstGeom prst="round1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sv-SE" sz="1800" spc="-1" strike="noStrike">
              <a:solidFill>
                <a:schemeClr val="lt1"/>
              </a:solidFill>
              <a:latin typeface="Verdana"/>
            </a:endParaRPr>
          </a:p>
        </p:txBody>
      </p:sp>
      <p:sp>
        <p:nvSpPr>
          <p:cNvPr id="98" name="Rektangel: ett hörn rundat 13"/>
          <p:cNvSpPr/>
          <p:nvPr/>
        </p:nvSpPr>
        <p:spPr>
          <a:xfrm flipH="1" rot="10800000">
            <a:off x="8940240" y="3429360"/>
            <a:ext cx="1439280" cy="2036520"/>
          </a:xfrm>
          <a:prstGeom prst="round1Rect">
            <a:avLst>
              <a:gd name="adj" fmla="val 37331"/>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sv-SE" sz="1800" spc="-1" strike="noStrike">
              <a:solidFill>
                <a:schemeClr val="lt1"/>
              </a:solidFill>
              <a:latin typeface="Verdana"/>
            </a:endParaRPr>
          </a:p>
        </p:txBody>
      </p:sp>
      <p:sp>
        <p:nvSpPr>
          <p:cNvPr id="99" name="Rektangel: ett hörn rundat 14"/>
          <p:cNvSpPr/>
          <p:nvPr/>
        </p:nvSpPr>
        <p:spPr>
          <a:xfrm flipH="1" flipV="1" rot="10800000">
            <a:off x="10382040" y="5466240"/>
            <a:ext cx="1418760" cy="1020240"/>
          </a:xfrm>
          <a:prstGeom prst="round1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sv-SE" sz="1800" spc="-1" strike="noStrike">
              <a:solidFill>
                <a:schemeClr val="lt1"/>
              </a:solidFill>
              <a:latin typeface="Verdana"/>
            </a:endParaRPr>
          </a:p>
        </p:txBody>
      </p:sp>
      <p:sp>
        <p:nvSpPr>
          <p:cNvPr id="100" name="Rektangel: ett hörn rundat 15"/>
          <p:cNvSpPr/>
          <p:nvPr/>
        </p:nvSpPr>
        <p:spPr>
          <a:xfrm flipH="1" rot="10800000">
            <a:off x="7517880" y="3429360"/>
            <a:ext cx="1422000" cy="1018800"/>
          </a:xfrm>
          <a:prstGeom prst="round1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sv-SE" sz="1800" spc="-1" strike="noStrike">
              <a:solidFill>
                <a:schemeClr val="lt1"/>
              </a:solidFill>
              <a:latin typeface="Verdana"/>
            </a:endParaRPr>
          </a:p>
        </p:txBody>
      </p:sp>
      <p:sp>
        <p:nvSpPr>
          <p:cNvPr id="101" name="Rektangel: ett hörn rundat 16"/>
          <p:cNvSpPr/>
          <p:nvPr/>
        </p:nvSpPr>
        <p:spPr>
          <a:xfrm flipH="1" rot="10800000">
            <a:off x="7517880" y="4448520"/>
            <a:ext cx="1422000" cy="2037960"/>
          </a:xfrm>
          <a:prstGeom prst="round1Rect">
            <a:avLst>
              <a:gd name="adj" fmla="val 39961"/>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sv-SE" sz="1800" spc="-1" strike="noStrike">
              <a:solidFill>
                <a:schemeClr val="lt1"/>
              </a:solidFill>
              <a:latin typeface="Verdana"/>
            </a:endParaRPr>
          </a:p>
        </p:txBody>
      </p:sp>
      <p:sp>
        <p:nvSpPr>
          <p:cNvPr id="102" name="Rektangel: ett hörn rundat 17"/>
          <p:cNvSpPr/>
          <p:nvPr/>
        </p:nvSpPr>
        <p:spPr>
          <a:xfrm flipH="1">
            <a:off x="10378800" y="3429000"/>
            <a:ext cx="1421640" cy="2036520"/>
          </a:xfrm>
          <a:prstGeom prst="round1Rect">
            <a:avLst>
              <a:gd name="adj" fmla="val 38328"/>
            </a:avLst>
          </a:prstGeom>
          <a:solidFill>
            <a:srgbClr val="005b8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sv-SE" sz="1800" spc="-1" strike="noStrike">
              <a:solidFill>
                <a:schemeClr val="lt1"/>
              </a:solidFill>
              <a:latin typeface="Verdana"/>
            </a:endParaRPr>
          </a:p>
        </p:txBody>
      </p:sp>
      <p:sp>
        <p:nvSpPr>
          <p:cNvPr id="103" name="Rektangel: ett hörn rundat 18"/>
          <p:cNvSpPr/>
          <p:nvPr/>
        </p:nvSpPr>
        <p:spPr>
          <a:xfrm flipV="1" rot="10800000">
            <a:off x="8937360" y="5466240"/>
            <a:ext cx="1442160" cy="1020240"/>
          </a:xfrm>
          <a:prstGeom prst="round1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sv-SE" sz="1800" spc="-1" strike="noStrike">
              <a:solidFill>
                <a:schemeClr val="lt1"/>
              </a:solidFill>
              <a:latin typeface="Verdana"/>
            </a:endParaRPr>
          </a:p>
        </p:txBody>
      </p:sp>
      <p:sp>
        <p:nvSpPr>
          <p:cNvPr id="104" name="textruta 5"/>
          <p:cNvSpPr/>
          <p:nvPr/>
        </p:nvSpPr>
        <p:spPr>
          <a:xfrm>
            <a:off x="704880" y="6465960"/>
            <a:ext cx="694800" cy="274680"/>
          </a:xfrm>
          <a:prstGeom prst="rect">
            <a:avLst/>
          </a:prstGeom>
          <a:noFill/>
          <a:ln w="0">
            <a:noFill/>
          </a:ln>
        </p:spPr>
        <p:style>
          <a:lnRef idx="0"/>
          <a:fillRef idx="0"/>
          <a:effectRef idx="0"/>
          <a:fontRef idx="minor"/>
        </p:style>
        <p:txBody>
          <a:bodyPr lIns="0" rIns="0" tIns="0" bIns="0" anchor="t">
            <a:spAutoFit/>
          </a:bodyPr>
          <a:p>
            <a:pPr>
              <a:lnSpc>
                <a:spcPct val="100000"/>
              </a:lnSpc>
            </a:pPr>
            <a:r>
              <a:rPr b="0" lang="sv-SE" sz="1800" spc="-1" strike="noStrike">
                <a:solidFill>
                  <a:srgbClr val="ffffff"/>
                </a:solidFill>
                <a:latin typeface="Verdana"/>
              </a:rPr>
              <a:t>TEst</a:t>
            </a:r>
            <a:endParaRPr b="0" lang="sv-SE" sz="1800" spc="-1" strike="noStrike">
              <a:solidFill>
                <a:srgbClr val="000000"/>
              </a:solidFill>
              <a:latin typeface="Arial"/>
            </a:endParaRPr>
          </a:p>
        </p:txBody>
      </p:sp>
      <p:sp>
        <p:nvSpPr>
          <p:cNvPr id="105" name="PlaceHolder 3"/>
          <p:cNvSpPr>
            <a:spLocks noGrp="1"/>
          </p:cNvSpPr>
          <p:nvPr>
            <p:ph type="dt" idx="5"/>
          </p:nvPr>
        </p:nvSpPr>
        <p:spPr>
          <a:xfrm>
            <a:off x="10901520" y="136440"/>
            <a:ext cx="907560" cy="141480"/>
          </a:xfrm>
          <a:prstGeom prst="rect">
            <a:avLst/>
          </a:prstGeom>
          <a:noFill/>
          <a:ln w="0">
            <a:noFill/>
          </a:ln>
        </p:spPr>
        <p:txBody>
          <a:bodyPr lIns="0" rIns="0" tIns="0" bIns="0" anchor="ctr">
            <a:noAutofit/>
          </a:bodyPr>
          <a:lstStyle>
            <a:lvl1pPr indent="0" algn="r">
              <a:lnSpc>
                <a:spcPct val="100000"/>
              </a:lnSpc>
              <a:buNone/>
              <a:defRPr b="0" lang="sv-SE" sz="900" spc="-1" strike="noStrike">
                <a:solidFill>
                  <a:srgbClr val="000000"/>
                </a:solidFill>
                <a:latin typeface="Verdana"/>
              </a:defRPr>
            </a:lvl1pPr>
          </a:lstStyle>
          <a:p>
            <a:pPr indent="0" algn="r">
              <a:lnSpc>
                <a:spcPct val="100000"/>
              </a:lnSpc>
              <a:buNone/>
            </a:pPr>
            <a:r>
              <a:rPr b="0" lang="sv-SE" sz="900" spc="-1" strike="noStrike">
                <a:solidFill>
                  <a:srgbClr val="000000"/>
                </a:solidFill>
                <a:latin typeface="Verdana"/>
              </a:rPr>
              <a:t>&lt;datum/tid&gt;</a:t>
            </a:r>
            <a:endParaRPr b="0" lang="sv-SE" sz="900" spc="-1" strike="noStrike">
              <a:solidFill>
                <a:srgbClr val="000000"/>
              </a:solidFill>
              <a:latin typeface="Times New Roman"/>
            </a:endParaRPr>
          </a:p>
        </p:txBody>
      </p:sp>
      <p:sp>
        <p:nvSpPr>
          <p:cNvPr id="106" name="PlaceHolder 4"/>
          <p:cNvSpPr>
            <a:spLocks noGrp="1"/>
          </p:cNvSpPr>
          <p:nvPr>
            <p:ph type="ftr" idx="6"/>
          </p:nvPr>
        </p:nvSpPr>
        <p:spPr>
          <a:xfrm>
            <a:off x="389520" y="136440"/>
            <a:ext cx="4124880" cy="141480"/>
          </a:xfrm>
          <a:prstGeom prst="rect">
            <a:avLst/>
          </a:prstGeom>
          <a:noFill/>
          <a:ln w="0">
            <a:noFill/>
          </a:ln>
        </p:spPr>
        <p:txBody>
          <a:bodyPr lIns="0" rIns="0" tIns="0" bIns="0" anchor="ctr">
            <a:noAutofit/>
          </a:bodyPr>
          <a:lstStyle>
            <a:lvl1pPr indent="0" algn="ctr">
              <a:buNone/>
              <a:defRPr b="0" lang="sv-SE" sz="1400" spc="-1" strike="noStrike">
                <a:solidFill>
                  <a:srgbClr val="000000"/>
                </a:solidFill>
                <a:latin typeface="Times New Roman"/>
              </a:defRPr>
            </a:lvl1pPr>
          </a:lstStyle>
          <a:p>
            <a:pPr indent="0" algn="ctr">
              <a:buNone/>
            </a:pPr>
            <a:r>
              <a:rPr b="0" lang="sv-SE" sz="1400" spc="-1" strike="noStrike">
                <a:solidFill>
                  <a:srgbClr val="000000"/>
                </a:solidFill>
                <a:latin typeface="Times New Roman"/>
              </a:rPr>
              <a:t>&lt;sidfot&gt;</a:t>
            </a:r>
            <a:endParaRPr b="0" lang="sv-SE"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43" name="Logo" descr="Logo: Västra Götalandsregionen"/>
          <p:cNvPicPr/>
          <p:nvPr/>
        </p:nvPicPr>
        <p:blipFill>
          <a:blip r:embed="rId2"/>
          <a:stretch/>
        </p:blipFill>
        <p:spPr>
          <a:xfrm>
            <a:off x="3234240" y="2915640"/>
            <a:ext cx="5732280" cy="1161000"/>
          </a:xfrm>
          <a:prstGeom prst="rect">
            <a:avLst/>
          </a:prstGeom>
          <a:ln w="0">
            <a:noFill/>
          </a:ln>
        </p:spPr>
      </p:pic>
      <p:sp>
        <p:nvSpPr>
          <p:cNvPr id="144" name="PlaceHolder 1"/>
          <p:cNvSpPr>
            <a:spLocks noGrp="1"/>
          </p:cNvSpPr>
          <p:nvPr>
            <p:ph type="dt" idx="7"/>
          </p:nvPr>
        </p:nvSpPr>
        <p:spPr>
          <a:xfrm>
            <a:off x="10901520" y="136440"/>
            <a:ext cx="907560" cy="141480"/>
          </a:xfrm>
          <a:prstGeom prst="rect">
            <a:avLst/>
          </a:prstGeom>
          <a:noFill/>
          <a:ln w="0">
            <a:noFill/>
          </a:ln>
        </p:spPr>
        <p:txBody>
          <a:bodyPr lIns="0" rIns="0" tIns="0" bIns="0" anchor="ctr">
            <a:noAutofit/>
          </a:bodyPr>
          <a:lstStyle>
            <a:lvl1pPr indent="0" algn="r">
              <a:lnSpc>
                <a:spcPct val="100000"/>
              </a:lnSpc>
              <a:buNone/>
              <a:defRPr b="0" lang="sv-SE" sz="900" spc="-1" strike="noStrike">
                <a:solidFill>
                  <a:srgbClr val="000000"/>
                </a:solidFill>
                <a:latin typeface="Verdana"/>
              </a:defRPr>
            </a:lvl1pPr>
          </a:lstStyle>
          <a:p>
            <a:pPr indent="0" algn="r">
              <a:lnSpc>
                <a:spcPct val="100000"/>
              </a:lnSpc>
              <a:buNone/>
            </a:pPr>
            <a:r>
              <a:rPr b="0" lang="sv-SE" sz="900" spc="-1" strike="noStrike">
                <a:solidFill>
                  <a:srgbClr val="000000"/>
                </a:solidFill>
                <a:latin typeface="Verdana"/>
              </a:rPr>
              <a:t>&lt;datum/tid&gt;</a:t>
            </a:r>
            <a:endParaRPr b="0" lang="sv-SE" sz="900" spc="-1" strike="noStrike">
              <a:solidFill>
                <a:srgbClr val="000000"/>
              </a:solidFill>
              <a:latin typeface="Times New Roman"/>
            </a:endParaRPr>
          </a:p>
        </p:txBody>
      </p:sp>
      <p:sp>
        <p:nvSpPr>
          <p:cNvPr id="145" name="PlaceHolder 2"/>
          <p:cNvSpPr>
            <a:spLocks noGrp="1"/>
          </p:cNvSpPr>
          <p:nvPr>
            <p:ph type="ftr" idx="8"/>
          </p:nvPr>
        </p:nvSpPr>
        <p:spPr>
          <a:xfrm>
            <a:off x="389520" y="136440"/>
            <a:ext cx="4124880" cy="141480"/>
          </a:xfrm>
          <a:prstGeom prst="rect">
            <a:avLst/>
          </a:prstGeom>
          <a:noFill/>
          <a:ln w="0">
            <a:noFill/>
          </a:ln>
        </p:spPr>
        <p:txBody>
          <a:bodyPr lIns="0" rIns="0" tIns="0" bIns="0" anchor="ctr">
            <a:noAutofit/>
          </a:bodyPr>
          <a:lstStyle>
            <a:lvl1pPr indent="0" algn="ctr">
              <a:buNone/>
              <a:defRPr b="0" lang="sv-SE" sz="1400" spc="-1" strike="noStrike">
                <a:solidFill>
                  <a:srgbClr val="000000"/>
                </a:solidFill>
                <a:latin typeface="Times New Roman"/>
              </a:defRPr>
            </a:lvl1pPr>
          </a:lstStyle>
          <a:p>
            <a:pPr indent="0" algn="ctr">
              <a:buNone/>
            </a:pPr>
            <a:r>
              <a:rPr b="0" lang="sv-SE" sz="1400" spc="-1" strike="noStrike">
                <a:solidFill>
                  <a:srgbClr val="000000"/>
                </a:solidFill>
                <a:latin typeface="Times New Roman"/>
              </a:rPr>
              <a:t>&lt;sidfot&gt;</a:t>
            </a:r>
            <a:endParaRPr b="0" lang="sv-SE" sz="1400" spc="-1" strike="noStrike">
              <a:solidFill>
                <a:srgbClr val="000000"/>
              </a:solidFill>
              <a:latin typeface="Times New Roman"/>
            </a:endParaRPr>
          </a:p>
        </p:txBody>
      </p:sp>
      <p:sp>
        <p:nvSpPr>
          <p:cNvPr id="146" name="PlaceHolder 3"/>
          <p:cNvSpPr>
            <a:spLocks noGrp="1"/>
          </p:cNvSpPr>
          <p:nvPr>
            <p:ph type="title"/>
          </p:nvPr>
        </p:nvSpPr>
        <p:spPr>
          <a:xfrm>
            <a:off x="1100520" y="-1301400"/>
            <a:ext cx="8642160" cy="1047240"/>
          </a:xfrm>
          <a:prstGeom prst="rect">
            <a:avLst/>
          </a:prstGeom>
          <a:noFill/>
          <a:ln w="0">
            <a:noFill/>
          </a:ln>
        </p:spPr>
        <p:txBody>
          <a:bodyPr lIns="0" rIns="0" tIns="0" bIns="0" anchor="b">
            <a:noAutofit/>
          </a:bodyPr>
          <a:p>
            <a:pPr indent="0">
              <a:lnSpc>
                <a:spcPct val="100000"/>
              </a:lnSpc>
              <a:buNone/>
            </a:pPr>
            <a:r>
              <a:rPr b="0" lang="sv-SE" sz="3300" spc="-1" strike="noStrike">
                <a:solidFill>
                  <a:srgbClr val="000000"/>
                </a:solidFill>
                <a:latin typeface="Verdana"/>
              </a:rPr>
              <a:t>Skriv en rubrik för tillgänglighetsanpassning</a:t>
            </a:r>
            <a:endParaRPr b="0" lang="sv-SE" sz="3300" spc="-1" strike="noStrike">
              <a:solidFill>
                <a:srgbClr val="000000"/>
              </a:solidFill>
              <a:latin typeface="Verdana"/>
            </a:endParaRPr>
          </a:p>
        </p:txBody>
      </p:sp>
      <p:sp>
        <p:nvSpPr>
          <p:cNvPr id="147" name="PlaceHolder 4"/>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130000"/>
              </a:lnSpc>
              <a:spcBef>
                <a:spcPts val="1417"/>
              </a:spcBef>
              <a:buClr>
                <a:srgbClr val="000000"/>
              </a:buClr>
              <a:buSzPct val="45000"/>
              <a:buFont typeface="Wingdings" charset="2"/>
              <a:buChar char=""/>
            </a:pPr>
            <a:r>
              <a:rPr b="0" lang="sv-SE" sz="2200" spc="-1" strike="noStrike">
                <a:solidFill>
                  <a:srgbClr val="000000"/>
                </a:solidFill>
                <a:latin typeface="Verdana"/>
              </a:rPr>
              <a:t>Klicka för att redigera dispositionstextens format</a:t>
            </a:r>
            <a:endParaRPr b="0" lang="sv-SE" sz="2200" spc="-1" strike="noStrike">
              <a:solidFill>
                <a:srgbClr val="000000"/>
              </a:solidFill>
              <a:latin typeface="Verdana"/>
            </a:endParaRPr>
          </a:p>
          <a:p>
            <a:pPr lvl="1" marL="864000" indent="-324000">
              <a:lnSpc>
                <a:spcPct val="130000"/>
              </a:lnSpc>
              <a:spcBef>
                <a:spcPts val="1134"/>
              </a:spcBef>
              <a:buClr>
                <a:srgbClr val="000000"/>
              </a:buClr>
              <a:buSzPct val="75000"/>
              <a:buFont typeface="Symbol" charset="2"/>
              <a:buChar char=""/>
            </a:pPr>
            <a:r>
              <a:rPr b="0" lang="sv-SE" sz="1800" spc="-1" strike="noStrike">
                <a:solidFill>
                  <a:srgbClr val="000000"/>
                </a:solidFill>
                <a:latin typeface="Verdana"/>
              </a:rPr>
              <a:t>Andra dispositionsnivån</a:t>
            </a:r>
            <a:endParaRPr b="0" lang="sv-SE" sz="1800" spc="-1" strike="noStrike">
              <a:solidFill>
                <a:srgbClr val="000000"/>
              </a:solidFill>
              <a:latin typeface="Verdana"/>
            </a:endParaRPr>
          </a:p>
          <a:p>
            <a:pPr lvl="2" marL="1296000" indent="-288000">
              <a:lnSpc>
                <a:spcPct val="130000"/>
              </a:lnSpc>
              <a:spcBef>
                <a:spcPts val="850"/>
              </a:spcBef>
              <a:buClr>
                <a:srgbClr val="000000"/>
              </a:buClr>
              <a:buSzPct val="45000"/>
              <a:buFont typeface="Wingdings" charset="2"/>
              <a:buChar char=""/>
              <a:tabLst>
                <a:tab algn="l" pos="812880"/>
              </a:tabLst>
            </a:pPr>
            <a:r>
              <a:rPr b="0" lang="sv-SE" sz="1600" spc="-1" strike="noStrike">
                <a:solidFill>
                  <a:srgbClr val="000000"/>
                </a:solidFill>
                <a:latin typeface="Verdana"/>
              </a:rPr>
              <a:t>Tredje dispositionsnivån</a:t>
            </a:r>
            <a:endParaRPr b="0" lang="sv-SE" sz="1600" spc="-1" strike="noStrike">
              <a:solidFill>
                <a:srgbClr val="000000"/>
              </a:solidFill>
              <a:latin typeface="Verdana"/>
            </a:endParaRPr>
          </a:p>
          <a:p>
            <a:pPr lvl="3" marL="1728000" indent="-216000">
              <a:lnSpc>
                <a:spcPct val="130000"/>
              </a:lnSpc>
              <a:spcBef>
                <a:spcPts val="567"/>
              </a:spcBef>
              <a:buClr>
                <a:srgbClr val="000000"/>
              </a:buClr>
              <a:buSzPct val="75000"/>
              <a:buFont typeface="Symbol" charset="2"/>
              <a:buChar char=""/>
              <a:tabLst>
                <a:tab algn="l" pos="812880"/>
              </a:tabLst>
            </a:pPr>
            <a:r>
              <a:rPr b="0" lang="sv-SE" sz="1400" spc="-1" strike="noStrike">
                <a:solidFill>
                  <a:srgbClr val="000000"/>
                </a:solidFill>
                <a:latin typeface="Verdana"/>
              </a:rPr>
              <a:t>Fjärde dispositionsnivån</a:t>
            </a:r>
            <a:endParaRPr b="0" lang="sv-SE" sz="1400" spc="-1" strike="noStrike">
              <a:solidFill>
                <a:srgbClr val="000000"/>
              </a:solidFill>
              <a:latin typeface="Verdana"/>
            </a:endParaRPr>
          </a:p>
          <a:p>
            <a:pPr lvl="4" marL="2160000" indent="-216000">
              <a:lnSpc>
                <a:spcPct val="130000"/>
              </a:lnSpc>
              <a:spcBef>
                <a:spcPts val="283"/>
              </a:spcBef>
              <a:buClr>
                <a:srgbClr val="000000"/>
              </a:buClr>
              <a:buSzPct val="45000"/>
              <a:buFont typeface="Wingdings" charset="2"/>
              <a:buChar char=""/>
              <a:tabLst>
                <a:tab algn="l" pos="812880"/>
              </a:tabLst>
            </a:pPr>
            <a:r>
              <a:rPr b="0" lang="sv-SE" sz="2000" spc="-1" strike="noStrike">
                <a:solidFill>
                  <a:srgbClr val="000000"/>
                </a:solidFill>
                <a:latin typeface="Verdana"/>
              </a:rPr>
              <a:t>Femte dispositionsnivån</a:t>
            </a:r>
            <a:endParaRPr b="0" lang="sv-SE" sz="2000" spc="-1" strike="noStrike">
              <a:solidFill>
                <a:srgbClr val="000000"/>
              </a:solidFill>
              <a:latin typeface="Verdana"/>
            </a:endParaRPr>
          </a:p>
          <a:p>
            <a:pPr lvl="5" marL="2592000" indent="-216000">
              <a:lnSpc>
                <a:spcPct val="130000"/>
              </a:lnSpc>
              <a:spcBef>
                <a:spcPts val="283"/>
              </a:spcBef>
              <a:buClr>
                <a:srgbClr val="000000"/>
              </a:buClr>
              <a:buSzPct val="45000"/>
              <a:buFont typeface="Wingdings" charset="2"/>
              <a:buChar char=""/>
              <a:tabLst>
                <a:tab algn="l" pos="812880"/>
              </a:tabLst>
            </a:pPr>
            <a:r>
              <a:rPr b="0" lang="sv-SE" sz="2000" spc="-1" strike="noStrike">
                <a:solidFill>
                  <a:srgbClr val="000000"/>
                </a:solidFill>
                <a:latin typeface="Verdana"/>
              </a:rPr>
              <a:t>Sjätte dispositionsnivån</a:t>
            </a:r>
            <a:endParaRPr b="0" lang="sv-SE" sz="2000" spc="-1" strike="noStrike">
              <a:solidFill>
                <a:srgbClr val="000000"/>
              </a:solidFill>
              <a:latin typeface="Verdana"/>
            </a:endParaRPr>
          </a:p>
          <a:p>
            <a:pPr lvl="6" marL="3024000" indent="-216000">
              <a:lnSpc>
                <a:spcPct val="130000"/>
              </a:lnSpc>
              <a:spcBef>
                <a:spcPts val="283"/>
              </a:spcBef>
              <a:buClr>
                <a:srgbClr val="000000"/>
              </a:buClr>
              <a:buSzPct val="45000"/>
              <a:buFont typeface="Wingdings" charset="2"/>
              <a:buChar char=""/>
              <a:tabLst>
                <a:tab algn="l" pos="812880"/>
              </a:tabLst>
            </a:pPr>
            <a:r>
              <a:rPr b="0" lang="sv-SE" sz="2000" spc="-1" strike="noStrike">
                <a:solidFill>
                  <a:srgbClr val="000000"/>
                </a:solidFill>
                <a:latin typeface="Verdana"/>
              </a:rPr>
              <a:t>Sjunde dispositionsnivån</a:t>
            </a:r>
            <a:endParaRPr b="0" lang="sv-SE" sz="2000" spc="-1" strike="noStrike">
              <a:solidFill>
                <a:srgbClr val="000000"/>
              </a:solidFill>
              <a:latin typeface="Verdana"/>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7.wmf"/><Relationship Id="rId2" Type="http://schemas.openxmlformats.org/officeDocument/2006/relationships/slideLayout" Target="../slideLayouts/slideLayout1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2.png"/><Relationship Id="rId10" Type="http://schemas.openxmlformats.org/officeDocument/2006/relationships/image" Target="../media/image22.png"/><Relationship Id="rId1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3.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13.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37.wmf"/><Relationship Id="rId3" Type="http://schemas.openxmlformats.org/officeDocument/2006/relationships/slideLayout" Target="../slideLayouts/slideLayout13.xml"/><Relationship Id="rId4"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13.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slideLayout" Target="../slideLayouts/slideLayout13.xml"/><Relationship Id="rId4"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hyperlink" Target="https://www.vardsamverkan.se/dokument/fardplan--lansgemensam-strategi-for-god-och-nara-vard/" TargetMode="External"/><Relationship Id="rId2" Type="http://schemas.openxmlformats.org/officeDocument/2006/relationships/hyperlink" Target="https://mellanarkiv-offentlig.vgregion.se/alfresco/s/archive/stream/public/v1/source/available/sofia/rs6400-302917419-158/surrogate/F&#228;rdplan%20-%20l&#228;nsgemensam%20strategi%20f&#246;r%20god%20och%20n&#228;ra%20v&#229;rd.pdf" TargetMode="External"/><Relationship Id="rId3" Type="http://schemas.openxmlformats.org/officeDocument/2006/relationships/slideLayout" Target="../slideLayouts/slideLayout13.xml"/><Relationship Id="rId4"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13.xml"/><Relationship Id="rId5"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title"/>
          </p:nvPr>
        </p:nvSpPr>
        <p:spPr>
          <a:xfrm>
            <a:off x="891360" y="1076760"/>
            <a:ext cx="5736960" cy="2387160"/>
          </a:xfrm>
          <a:prstGeom prst="rect">
            <a:avLst/>
          </a:prstGeom>
          <a:noFill/>
          <a:ln w="0">
            <a:noFill/>
          </a:ln>
        </p:spPr>
        <p:txBody>
          <a:bodyPr lIns="0" rIns="0" tIns="0" bIns="0" anchor="b">
            <a:noAutofit/>
          </a:bodyPr>
          <a:p>
            <a:pPr indent="0">
              <a:lnSpc>
                <a:spcPct val="100000"/>
              </a:lnSpc>
              <a:buNone/>
            </a:pPr>
            <a:r>
              <a:rPr b="1" lang="sv-SE" sz="3500" spc="-1" strike="noStrike">
                <a:solidFill>
                  <a:srgbClr val="000000"/>
                </a:solidFill>
                <a:latin typeface="Verdana"/>
              </a:rPr>
              <a:t>Hälso- och sjukvård </a:t>
            </a:r>
            <a:endParaRPr b="0" lang="sv-SE" sz="3500" spc="-1" strike="noStrike">
              <a:solidFill>
                <a:srgbClr val="000000"/>
              </a:solidFill>
              <a:latin typeface="Verdana"/>
            </a:endParaRPr>
          </a:p>
        </p:txBody>
      </p:sp>
      <p:sp>
        <p:nvSpPr>
          <p:cNvPr id="191" name="PlaceHolder 2"/>
          <p:cNvSpPr>
            <a:spLocks noGrp="1"/>
          </p:cNvSpPr>
          <p:nvPr>
            <p:ph type="subTitle"/>
          </p:nvPr>
        </p:nvSpPr>
        <p:spPr>
          <a:xfrm>
            <a:off x="885240" y="3761640"/>
            <a:ext cx="5743080" cy="1683000"/>
          </a:xfrm>
          <a:prstGeom prst="rect">
            <a:avLst/>
          </a:prstGeom>
          <a:noFill/>
          <a:ln w="0">
            <a:noFill/>
          </a:ln>
        </p:spPr>
        <p:txBody>
          <a:bodyPr lIns="0" rIns="0" tIns="0" bIns="0" anchor="t">
            <a:noAutofit/>
          </a:bodyPr>
          <a:p>
            <a:pPr indent="0" algn="ctr">
              <a:lnSpc>
                <a:spcPct val="130000"/>
              </a:lnSpc>
              <a:spcBef>
                <a:spcPts val="1001"/>
              </a:spcBef>
              <a:buNone/>
              <a:tabLst>
                <a:tab algn="l" pos="0"/>
              </a:tabLst>
            </a:pPr>
            <a:r>
              <a:rPr b="0" lang="sv-SE" sz="2200" spc="-1" strike="noStrike">
                <a:solidFill>
                  <a:srgbClr val="000000"/>
                </a:solidFill>
                <a:latin typeface="Verdana"/>
              </a:rPr>
              <a:t>Regionala pensionärsrådet 12 maj 2023</a:t>
            </a:r>
            <a:endParaRPr b="0" lang="sv-SE" sz="2200" spc="-1" strike="noStrike">
              <a:solidFill>
                <a:srgbClr val="000000"/>
              </a:solidFill>
              <a:latin typeface="Arial"/>
            </a:endParaRPr>
          </a:p>
        </p:txBody>
      </p:sp>
      <p:pic>
        <p:nvPicPr>
          <p:cNvPr id="192" name="Logo" descr="Logo: Västra Götalandsregionen"/>
          <p:cNvPicPr/>
          <p:nvPr/>
        </p:nvPicPr>
        <p:blipFill>
          <a:blip r:embed="rId1"/>
          <a:stretch/>
        </p:blipFill>
        <p:spPr>
          <a:xfrm>
            <a:off x="326160" y="6031080"/>
            <a:ext cx="2147400" cy="434880"/>
          </a:xfrm>
          <a:prstGeom prst="rect">
            <a:avLst/>
          </a:prstGeom>
          <a:ln w="0">
            <a:noFill/>
          </a:ln>
        </p:spPr>
      </p:pic>
      <p:sp>
        <p:nvSpPr>
          <p:cNvPr id="4" name="PlaceHolder 3"/>
          <p:cNvSpPr>
            <a:spLocks noGrp="1"/>
          </p:cNvSpPr>
          <p:nvPr>
            <p:ph type="dt" idx="1"/>
          </p:nvPr>
        </p:nvSpPr>
        <p:spPr/>
        <p:txBody>
          <a:bodyPr/>
          <a:p>
            <a:fld id="{06BB2A3C-D8AE-4224-82B2-E5C89DA20F31}" type="datetime1">
              <a:rPr lang="sv-SE"/>
              <a:t>2023-06-17</a:t>
            </a:fld>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title"/>
          </p:nvPr>
        </p:nvSpPr>
        <p:spPr>
          <a:xfrm>
            <a:off x="1100520" y="425880"/>
            <a:ext cx="8642160" cy="507600"/>
          </a:xfrm>
          <a:prstGeom prst="rect">
            <a:avLst/>
          </a:prstGeom>
          <a:noFill/>
          <a:ln w="0">
            <a:noFill/>
          </a:ln>
        </p:spPr>
        <p:txBody>
          <a:bodyPr lIns="0" rIns="0" tIns="0" bIns="0" anchor="b">
            <a:noAutofit/>
          </a:bodyPr>
          <a:p>
            <a:pPr indent="0">
              <a:lnSpc>
                <a:spcPct val="100000"/>
              </a:lnSpc>
              <a:buNone/>
            </a:pPr>
            <a:r>
              <a:rPr b="1" lang="sv-SE" sz="2400" spc="-1" strike="noStrike">
                <a:solidFill>
                  <a:srgbClr val="202124"/>
                </a:solidFill>
                <a:latin typeface="Verdana"/>
                <a:ea typeface="Verdana"/>
              </a:rPr>
              <a:t>Inkomster och ekonomiskt stöd för äldre</a:t>
            </a:r>
            <a:endParaRPr b="0" lang="sv-SE" sz="2400" spc="-1" strike="noStrike">
              <a:solidFill>
                <a:srgbClr val="000000"/>
              </a:solidFill>
              <a:latin typeface="Verdana"/>
            </a:endParaRPr>
          </a:p>
        </p:txBody>
      </p:sp>
      <p:sp>
        <p:nvSpPr>
          <p:cNvPr id="219" name="textruta 2"/>
          <p:cNvSpPr/>
          <p:nvPr/>
        </p:nvSpPr>
        <p:spPr>
          <a:xfrm>
            <a:off x="7072920" y="1036080"/>
            <a:ext cx="3371400" cy="6949080"/>
          </a:xfrm>
          <a:prstGeom prst="rect">
            <a:avLst/>
          </a:prstGeom>
          <a:noFill/>
          <a:ln w="0">
            <a:noFill/>
          </a:ln>
        </p:spPr>
        <p:style>
          <a:lnRef idx="0"/>
          <a:fillRef idx="0"/>
          <a:effectRef idx="0"/>
          <a:fontRef idx="minor"/>
        </p:style>
        <p:txBody>
          <a:bodyPr anchor="t">
            <a:spAutoFit/>
          </a:bodyPr>
          <a:p>
            <a:pPr>
              <a:lnSpc>
                <a:spcPct val="100000"/>
              </a:lnSpc>
            </a:pPr>
            <a:r>
              <a:rPr b="0" lang="sv-SE" sz="1800" spc="-1" strike="noStrike">
                <a:solidFill>
                  <a:srgbClr val="202124"/>
                </a:solidFill>
                <a:latin typeface="Calibri"/>
              </a:rPr>
              <a:t>De senaste tio åren har den genomsnittliga </a:t>
            </a:r>
            <a:r>
              <a:rPr b="0" lang="sv-SE" sz="1800" spc="-1" strike="noStrike">
                <a:solidFill>
                  <a:srgbClr val="000000"/>
                </a:solidFill>
                <a:latin typeface="Calibri"/>
                <a:ea typeface="Calibri"/>
              </a:rPr>
              <a:t>disponibla inkomsten för äldre hushåll ökat. </a:t>
            </a:r>
            <a:endParaRPr b="0" lang="sv-SE" sz="1800" spc="-1" strike="noStrike">
              <a:solidFill>
                <a:srgbClr val="000000"/>
              </a:solidFill>
              <a:latin typeface="Arial"/>
            </a:endParaRPr>
          </a:p>
          <a:p>
            <a:pPr>
              <a:lnSpc>
                <a:spcPct val="100000"/>
              </a:lnSpc>
            </a:pPr>
            <a:endParaRPr b="0" lang="sv-SE" sz="1800" spc="-1" strike="noStrike">
              <a:solidFill>
                <a:srgbClr val="000000"/>
              </a:solidFill>
              <a:latin typeface="Arial"/>
            </a:endParaRPr>
          </a:p>
          <a:p>
            <a:pPr>
              <a:lnSpc>
                <a:spcPct val="100000"/>
              </a:lnSpc>
            </a:pPr>
            <a:r>
              <a:rPr b="0" lang="sv-SE" sz="1800" spc="-1" strike="noStrike">
                <a:solidFill>
                  <a:srgbClr val="000000"/>
                </a:solidFill>
                <a:latin typeface="Calibri"/>
                <a:ea typeface="Calibri"/>
              </a:rPr>
              <a:t>Kvinnor, ensamstående, utrikesfödda och personer 80 år och äldre -&gt; lägre inkomster.  </a:t>
            </a:r>
            <a:endParaRPr b="0" lang="sv-SE" sz="1800" spc="-1" strike="noStrike">
              <a:solidFill>
                <a:srgbClr val="000000"/>
              </a:solidFill>
              <a:latin typeface="Arial"/>
            </a:endParaRPr>
          </a:p>
          <a:p>
            <a:pPr>
              <a:lnSpc>
                <a:spcPct val="100000"/>
              </a:lnSpc>
            </a:pPr>
            <a:endParaRPr b="0" lang="sv-SE" sz="1800" spc="-1" strike="noStrike">
              <a:solidFill>
                <a:srgbClr val="000000"/>
              </a:solidFill>
              <a:latin typeface="Arial"/>
            </a:endParaRPr>
          </a:p>
          <a:p>
            <a:pPr>
              <a:lnSpc>
                <a:spcPct val="100000"/>
              </a:lnSpc>
            </a:pPr>
            <a:r>
              <a:rPr b="0" lang="sv-SE" sz="1800" spc="-1" strike="noStrike">
                <a:solidFill>
                  <a:srgbClr val="000000"/>
                </a:solidFill>
                <a:latin typeface="Calibri"/>
                <a:ea typeface="Calibri"/>
              </a:rPr>
              <a:t>Bostadstillägg och äldreförsörjningsstöd går till sökande med låg/ingen pension och utan större ekonomiska tillgångar.</a:t>
            </a:r>
            <a:endParaRPr b="0" lang="sv-SE" sz="1800" spc="-1" strike="noStrike">
              <a:solidFill>
                <a:srgbClr val="000000"/>
              </a:solidFill>
              <a:latin typeface="Arial"/>
            </a:endParaRPr>
          </a:p>
          <a:p>
            <a:pPr>
              <a:lnSpc>
                <a:spcPct val="100000"/>
              </a:lnSpc>
            </a:pPr>
            <a:endParaRPr b="0" lang="sv-SE" sz="1800" spc="-1" strike="noStrike">
              <a:solidFill>
                <a:srgbClr val="000000"/>
              </a:solidFill>
              <a:latin typeface="Arial"/>
            </a:endParaRPr>
          </a:p>
          <a:p>
            <a:pPr>
              <a:lnSpc>
                <a:spcPct val="100000"/>
              </a:lnSpc>
            </a:pPr>
            <a:r>
              <a:rPr b="0" lang="sv-SE" sz="1800" spc="-1" strike="noStrike">
                <a:solidFill>
                  <a:srgbClr val="000000"/>
                </a:solidFill>
                <a:latin typeface="Calibri"/>
                <a:ea typeface="Calibri"/>
              </a:rPr>
              <a:t>Äldre behöver i genomsnitt mycket vård. Låga inkomster kan göra det svårare att få råd till saker som vårdavgifter, transport, egenvård och mediciner.</a:t>
            </a:r>
            <a:endParaRPr b="0" lang="sv-SE" sz="1800" spc="-1" strike="noStrike">
              <a:solidFill>
                <a:srgbClr val="000000"/>
              </a:solidFill>
              <a:latin typeface="Arial"/>
            </a:endParaRPr>
          </a:p>
          <a:p>
            <a:pPr>
              <a:lnSpc>
                <a:spcPct val="100000"/>
              </a:lnSpc>
            </a:pPr>
            <a:endParaRPr b="0" lang="sv-SE" sz="1800" spc="-1" strike="noStrike">
              <a:solidFill>
                <a:srgbClr val="000000"/>
              </a:solidFill>
              <a:latin typeface="Arial"/>
            </a:endParaRPr>
          </a:p>
          <a:p>
            <a:pPr>
              <a:lnSpc>
                <a:spcPct val="100000"/>
              </a:lnSpc>
            </a:pPr>
            <a:endParaRPr b="0" lang="sv-SE" sz="1800" spc="-1" strike="noStrike">
              <a:solidFill>
                <a:srgbClr val="000000"/>
              </a:solidFill>
              <a:latin typeface="Arial"/>
            </a:endParaRPr>
          </a:p>
          <a:p>
            <a:pPr>
              <a:lnSpc>
                <a:spcPct val="100000"/>
              </a:lnSpc>
            </a:pPr>
            <a:endParaRPr b="0" lang="sv-SE" sz="1800" spc="-1" strike="noStrike">
              <a:solidFill>
                <a:srgbClr val="000000"/>
              </a:solidFill>
              <a:latin typeface="Arial"/>
            </a:endParaRPr>
          </a:p>
          <a:p>
            <a:pPr>
              <a:lnSpc>
                <a:spcPct val="100000"/>
              </a:lnSpc>
            </a:pPr>
            <a:endParaRPr b="0" lang="sv-SE" sz="1800" spc="-1" strike="noStrike">
              <a:solidFill>
                <a:srgbClr val="000000"/>
              </a:solidFill>
              <a:latin typeface="Arial"/>
            </a:endParaRPr>
          </a:p>
          <a:p>
            <a:pPr>
              <a:lnSpc>
                <a:spcPct val="100000"/>
              </a:lnSpc>
            </a:pPr>
            <a:endParaRPr b="0" lang="sv-SE" sz="1800" spc="-1" strike="noStrike">
              <a:solidFill>
                <a:srgbClr val="000000"/>
              </a:solidFill>
              <a:latin typeface="Arial"/>
            </a:endParaRPr>
          </a:p>
          <a:p>
            <a:pPr>
              <a:lnSpc>
                <a:spcPct val="100000"/>
              </a:lnSpc>
            </a:pPr>
            <a:endParaRPr b="0" lang="sv-SE" sz="1800" spc="-1" strike="noStrike">
              <a:solidFill>
                <a:srgbClr val="000000"/>
              </a:solidFill>
              <a:latin typeface="Arial"/>
            </a:endParaRPr>
          </a:p>
        </p:txBody>
      </p:sp>
      <p:pic>
        <p:nvPicPr>
          <p:cNvPr id="220" name="Bildobjekt 7" descr=""/>
          <p:cNvPicPr/>
          <p:nvPr/>
        </p:nvPicPr>
        <p:blipFill>
          <a:blip r:embed="rId1"/>
          <a:stretch/>
        </p:blipFill>
        <p:spPr>
          <a:xfrm>
            <a:off x="153360" y="1211040"/>
            <a:ext cx="6846840" cy="4315680"/>
          </a:xfrm>
          <a:prstGeom prst="rect">
            <a:avLst/>
          </a:prstGeom>
          <a:ln w="0">
            <a:noFill/>
          </a:ln>
        </p:spPr>
      </p:pic>
      <p:sp>
        <p:nvSpPr>
          <p:cNvPr id="221" name="textruta 8"/>
          <p:cNvSpPr/>
          <p:nvPr/>
        </p:nvSpPr>
        <p:spPr>
          <a:xfrm>
            <a:off x="3371760" y="6550200"/>
            <a:ext cx="3502440" cy="304920"/>
          </a:xfrm>
          <a:prstGeom prst="rect">
            <a:avLst/>
          </a:prstGeom>
          <a:noFill/>
          <a:ln w="0">
            <a:noFill/>
          </a:ln>
        </p:spPr>
        <p:style>
          <a:lnRef idx="0"/>
          <a:fillRef idx="0"/>
          <a:effectRef idx="0"/>
          <a:fontRef idx="minor"/>
        </p:style>
        <p:txBody>
          <a:bodyPr lIns="0" rIns="0" tIns="0" bIns="0" anchor="t">
            <a:spAutoFit/>
          </a:bodyPr>
          <a:p>
            <a:pPr>
              <a:lnSpc>
                <a:spcPct val="100000"/>
              </a:lnSpc>
            </a:pPr>
            <a:r>
              <a:rPr b="0" lang="sv-SE" sz="1000" spc="-1" strike="noStrike">
                <a:solidFill>
                  <a:srgbClr val="000000"/>
                </a:solidFill>
                <a:latin typeface="Verdana"/>
              </a:rPr>
              <a:t>Data:</a:t>
            </a:r>
            <a:r>
              <a:rPr b="0" lang="sv-SE" sz="1000" spc="-1" strike="noStrike">
                <a:solidFill>
                  <a:srgbClr val="000000"/>
                </a:solidFill>
                <a:latin typeface="Verdana"/>
              </a:rPr>
              <a:t> Pensionsmyndigheten</a:t>
            </a:r>
            <a:endParaRPr b="0" lang="sv-SE" sz="1000" spc="-1" strike="noStrike">
              <a:solidFill>
                <a:srgbClr val="000000"/>
              </a:solidFill>
              <a:latin typeface="Arial"/>
            </a:endParaRPr>
          </a:p>
          <a:p>
            <a:pPr>
              <a:lnSpc>
                <a:spcPct val="100000"/>
              </a:lnSpc>
            </a:pPr>
            <a:endParaRPr b="0" lang="sv-SE" sz="1000" spc="-1" strike="noStrike">
              <a:solidFill>
                <a:srgbClr val="000000"/>
              </a:solidFill>
              <a:latin typeface="Arial"/>
            </a:endParaRPr>
          </a:p>
        </p:txBody>
      </p:sp>
      <p:sp>
        <p:nvSpPr>
          <p:cNvPr id="3" name="PlaceHolder 2"/>
          <p:cNvSpPr>
            <a:spLocks noGrp="1"/>
          </p:cNvSpPr>
          <p:nvPr>
            <p:ph type="dt" idx="3"/>
          </p:nvPr>
        </p:nvSpPr>
        <p:spPr/>
        <p:txBody>
          <a:bodyPr/>
          <a:p>
            <a:fld id="{268C8207-81C5-4232-9189-056C4E8A1E14}" type="datetime1">
              <a:rPr lang="sv-SE"/>
              <a:t>2023-06-17</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title"/>
          </p:nvPr>
        </p:nvSpPr>
        <p:spPr>
          <a:xfrm>
            <a:off x="891360" y="1076760"/>
            <a:ext cx="5736960" cy="2387160"/>
          </a:xfrm>
          <a:prstGeom prst="rect">
            <a:avLst/>
          </a:prstGeom>
          <a:noFill/>
          <a:ln w="0">
            <a:noFill/>
          </a:ln>
        </p:spPr>
        <p:txBody>
          <a:bodyPr lIns="0" rIns="0" tIns="0" bIns="0" anchor="b">
            <a:noAutofit/>
          </a:bodyPr>
          <a:p>
            <a:pPr indent="0">
              <a:lnSpc>
                <a:spcPct val="100000"/>
              </a:lnSpc>
              <a:buNone/>
            </a:pPr>
            <a:r>
              <a:rPr b="1" lang="en-US" sz="3500" spc="-1" strike="noStrike">
                <a:solidFill>
                  <a:srgbClr val="000000"/>
                </a:solidFill>
                <a:latin typeface="Verdana"/>
                <a:ea typeface="Verdana"/>
              </a:rPr>
              <a:t>Hur mår </a:t>
            </a:r>
            <a:r>
              <a:rPr b="1" lang="sv-SE" sz="3500" spc="-1" strike="noStrike">
                <a:solidFill>
                  <a:srgbClr val="000000"/>
                </a:solidFill>
                <a:latin typeface="Verdana"/>
                <a:ea typeface="Verdana"/>
              </a:rPr>
              <a:t>invånarna</a:t>
            </a:r>
            <a:r>
              <a:rPr b="1" lang="en-US" sz="3500" spc="-1" strike="noStrike">
                <a:solidFill>
                  <a:srgbClr val="000000"/>
                </a:solidFill>
                <a:latin typeface="Verdana"/>
                <a:ea typeface="Verdana"/>
              </a:rPr>
              <a:t> i Västra Götaland?</a:t>
            </a:r>
            <a:endParaRPr b="0" lang="sv-SE" sz="3500" spc="-1" strike="noStrike">
              <a:solidFill>
                <a:srgbClr val="000000"/>
              </a:solidFill>
              <a:latin typeface="Verdana"/>
            </a:endParaRPr>
          </a:p>
        </p:txBody>
      </p:sp>
      <p:pic>
        <p:nvPicPr>
          <p:cNvPr id="223" name="Picture 5" descr=""/>
          <p:cNvPicPr/>
          <p:nvPr/>
        </p:nvPicPr>
        <p:blipFill>
          <a:blip r:embed="rId1"/>
          <a:stretch/>
        </p:blipFill>
        <p:spPr>
          <a:xfrm>
            <a:off x="1695240" y="4122720"/>
            <a:ext cx="3451320" cy="1658160"/>
          </a:xfrm>
          <a:prstGeom prst="rect">
            <a:avLst/>
          </a:prstGeom>
          <a:ln w="0">
            <a:noFill/>
          </a:ln>
        </p:spPr>
      </p:pic>
      <p:sp>
        <p:nvSpPr>
          <p:cNvPr id="3" name="PlaceHolder 2"/>
          <p:cNvSpPr>
            <a:spLocks noGrp="1"/>
          </p:cNvSpPr>
          <p:nvPr>
            <p:ph type="dt" idx="1"/>
          </p:nvPr>
        </p:nvSpPr>
        <p:spPr/>
        <p:txBody>
          <a:bodyPr/>
          <a:p>
            <a:fld id="{616F42F0-A25D-4BBE-8493-8938215ACB9D}" type="datetime1">
              <a:rPr lang="sv-SE"/>
              <a:t>2023-06-17</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4" name="Picture 6" descr=""/>
          <p:cNvPicPr/>
          <p:nvPr/>
        </p:nvPicPr>
        <p:blipFill>
          <a:blip r:embed="rId1"/>
          <a:stretch/>
        </p:blipFill>
        <p:spPr>
          <a:xfrm>
            <a:off x="179280" y="1097280"/>
            <a:ext cx="10135440" cy="3994560"/>
          </a:xfrm>
          <a:prstGeom prst="rect">
            <a:avLst/>
          </a:prstGeom>
          <a:ln w="0">
            <a:noFill/>
          </a:ln>
        </p:spPr>
      </p:pic>
      <p:sp>
        <p:nvSpPr>
          <p:cNvPr id="2" name="PlaceHolder 1"/>
          <p:cNvSpPr>
            <a:spLocks noGrp="1"/>
          </p:cNvSpPr>
          <p:nvPr>
            <p:ph type="dt" idx="3"/>
          </p:nvPr>
        </p:nvSpPr>
        <p:spPr/>
        <p:txBody>
          <a:bodyPr/>
          <a:p>
            <a:fld id="{53C8B61C-ECDD-4695-A943-C724D0417EE4}" type="datetime1">
              <a:rPr lang="sv-SE"/>
              <a:t>2023-06-17</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PlaceHolder 1"/>
          <p:cNvSpPr>
            <a:spLocks noGrp="1"/>
          </p:cNvSpPr>
          <p:nvPr>
            <p:ph type="title"/>
          </p:nvPr>
        </p:nvSpPr>
        <p:spPr>
          <a:xfrm>
            <a:off x="669960" y="326160"/>
            <a:ext cx="8642160" cy="1047240"/>
          </a:xfrm>
          <a:prstGeom prst="rect">
            <a:avLst/>
          </a:prstGeom>
          <a:noFill/>
          <a:ln w="0">
            <a:noFill/>
          </a:ln>
        </p:spPr>
        <p:txBody>
          <a:bodyPr lIns="0" rIns="0" tIns="0" bIns="0" anchor="b">
            <a:noAutofit/>
          </a:bodyPr>
          <a:p>
            <a:pPr indent="0">
              <a:lnSpc>
                <a:spcPct val="100000"/>
              </a:lnSpc>
              <a:buNone/>
            </a:pPr>
            <a:r>
              <a:rPr b="0" lang="sv-SE" sz="3300" spc="-1" strike="noStrike">
                <a:solidFill>
                  <a:srgbClr val="000000"/>
                </a:solidFill>
                <a:latin typeface="Verdana"/>
                <a:ea typeface="Verdana"/>
              </a:rPr>
              <a:t>Självskattad hälsa </a:t>
            </a:r>
            <a:endParaRPr b="0" lang="sv-SE" sz="3300" spc="-1" strike="noStrike">
              <a:solidFill>
                <a:srgbClr val="000000"/>
              </a:solidFill>
              <a:latin typeface="Verdana"/>
            </a:endParaRPr>
          </a:p>
        </p:txBody>
      </p:sp>
      <p:pic>
        <p:nvPicPr>
          <p:cNvPr id="226" name="Picture 8" descr=""/>
          <p:cNvPicPr/>
          <p:nvPr/>
        </p:nvPicPr>
        <p:blipFill>
          <a:blip r:embed="rId1"/>
          <a:stretch/>
        </p:blipFill>
        <p:spPr>
          <a:xfrm>
            <a:off x="393120" y="3237840"/>
            <a:ext cx="5830920" cy="3188880"/>
          </a:xfrm>
          <a:prstGeom prst="rect">
            <a:avLst/>
          </a:prstGeom>
          <a:ln w="0">
            <a:noFill/>
          </a:ln>
        </p:spPr>
      </p:pic>
      <p:pic>
        <p:nvPicPr>
          <p:cNvPr id="227" name="Picture 9" descr=""/>
          <p:cNvPicPr/>
          <p:nvPr/>
        </p:nvPicPr>
        <p:blipFill>
          <a:blip r:embed="rId2"/>
          <a:stretch/>
        </p:blipFill>
        <p:spPr>
          <a:xfrm>
            <a:off x="6502320" y="1776240"/>
            <a:ext cx="3665160" cy="4066920"/>
          </a:xfrm>
          <a:prstGeom prst="rect">
            <a:avLst/>
          </a:prstGeom>
          <a:ln w="0">
            <a:noFill/>
          </a:ln>
        </p:spPr>
      </p:pic>
      <p:sp>
        <p:nvSpPr>
          <p:cNvPr id="228" name="TextBox 9"/>
          <p:cNvSpPr/>
          <p:nvPr/>
        </p:nvSpPr>
        <p:spPr>
          <a:xfrm>
            <a:off x="7706880" y="6249600"/>
            <a:ext cx="2742840" cy="182880"/>
          </a:xfrm>
          <a:prstGeom prst="rect">
            <a:avLst/>
          </a:prstGeom>
          <a:noFill/>
          <a:ln w="0">
            <a:noFill/>
          </a:ln>
        </p:spPr>
        <p:style>
          <a:lnRef idx="0"/>
          <a:fillRef idx="0"/>
          <a:effectRef idx="0"/>
          <a:fontRef idx="minor"/>
        </p:style>
        <p:txBody>
          <a:bodyPr numCol="1" spcCol="0" horzOverflow="overflow" vertOverflow="overflow" lIns="0" rIns="0" tIns="0" bIns="0" anchor="t">
            <a:spAutoFit/>
          </a:bodyPr>
          <a:p>
            <a:pPr>
              <a:lnSpc>
                <a:spcPct val="100000"/>
              </a:lnSpc>
            </a:pPr>
            <a:r>
              <a:rPr b="0" lang="en-US" sz="1200" spc="-1" strike="noStrike">
                <a:solidFill>
                  <a:srgbClr val="000000"/>
                </a:solidFill>
                <a:latin typeface="Verdana"/>
                <a:ea typeface="Verdana"/>
              </a:rPr>
              <a:t>Källa: Hälsa på lika villkor, 2022</a:t>
            </a:r>
            <a:endParaRPr b="0" lang="sv-SE" sz="1200" spc="-1" strike="noStrike">
              <a:solidFill>
                <a:srgbClr val="000000"/>
              </a:solidFill>
              <a:latin typeface="Arial"/>
            </a:endParaRPr>
          </a:p>
        </p:txBody>
      </p:sp>
      <p:sp>
        <p:nvSpPr>
          <p:cNvPr id="229" name="TextBox 10"/>
          <p:cNvSpPr/>
          <p:nvPr/>
        </p:nvSpPr>
        <p:spPr>
          <a:xfrm>
            <a:off x="8249400" y="1838880"/>
            <a:ext cx="1788840" cy="182880"/>
          </a:xfrm>
          <a:prstGeom prst="rect">
            <a:avLst/>
          </a:prstGeom>
          <a:solidFill>
            <a:schemeClr val="bg1"/>
          </a:solidFill>
          <a:ln w="0">
            <a:noFill/>
          </a:ln>
        </p:spPr>
        <p:style>
          <a:lnRef idx="0"/>
          <a:fillRef idx="0"/>
          <a:effectRef idx="0"/>
          <a:fontRef idx="minor"/>
        </p:style>
        <p:txBody>
          <a:bodyPr numCol="1" spcCol="0" horzOverflow="overflow" vertOverflow="overflow" lIns="0" rIns="0" tIns="0" bIns="0" anchor="t">
            <a:spAutoFit/>
          </a:bodyPr>
          <a:p>
            <a:pPr>
              <a:lnSpc>
                <a:spcPct val="100000"/>
              </a:lnSpc>
            </a:pPr>
            <a:r>
              <a:rPr b="1" lang="en-US" sz="1200" spc="-1" strike="noStrike">
                <a:solidFill>
                  <a:srgbClr val="000000"/>
                </a:solidFill>
                <a:latin typeface="Verdana"/>
                <a:ea typeface="Verdana"/>
              </a:rPr>
              <a:t>16 år och äldre</a:t>
            </a:r>
            <a:endParaRPr b="0" lang="sv-SE" sz="1200" spc="-1" strike="noStrike">
              <a:solidFill>
                <a:srgbClr val="000000"/>
              </a:solidFill>
              <a:latin typeface="Arial"/>
            </a:endParaRPr>
          </a:p>
        </p:txBody>
      </p:sp>
      <p:sp>
        <p:nvSpPr>
          <p:cNvPr id="230" name="TextBox 11"/>
          <p:cNvSpPr/>
          <p:nvPr/>
        </p:nvSpPr>
        <p:spPr>
          <a:xfrm>
            <a:off x="397440" y="3241440"/>
            <a:ext cx="2742840" cy="274680"/>
          </a:xfrm>
          <a:prstGeom prst="rect">
            <a:avLst/>
          </a:prstGeom>
          <a:noFill/>
          <a:ln w="0">
            <a:noFill/>
          </a:ln>
        </p:spPr>
        <p:style>
          <a:lnRef idx="0"/>
          <a:fillRef idx="0"/>
          <a:effectRef idx="0"/>
          <a:fontRef idx="minor"/>
        </p:style>
        <p:txBody>
          <a:bodyPr numCol="1" spcCol="0" horzOverflow="overflow" vertOverflow="overflow" lIns="0" rIns="0" tIns="0" bIns="0" anchor="t">
            <a:spAutoFit/>
          </a:bodyPr>
          <a:p>
            <a:pPr>
              <a:lnSpc>
                <a:spcPct val="100000"/>
              </a:lnSpc>
            </a:pPr>
            <a:r>
              <a:rPr b="0" lang="en-US" sz="1800" spc="-1" strike="noStrike">
                <a:solidFill>
                  <a:srgbClr val="000000"/>
                </a:solidFill>
                <a:latin typeface="Verdana"/>
                <a:ea typeface="Verdana"/>
              </a:rPr>
              <a:t>Per 100 inv.</a:t>
            </a:r>
            <a:endParaRPr b="0" lang="sv-SE" sz="1800" spc="-1" strike="noStrike">
              <a:solidFill>
                <a:srgbClr val="000000"/>
              </a:solidFill>
              <a:latin typeface="Arial"/>
            </a:endParaRPr>
          </a:p>
        </p:txBody>
      </p:sp>
      <p:sp>
        <p:nvSpPr>
          <p:cNvPr id="231" name="Rectangle: Rounded Corners 2"/>
          <p:cNvSpPr/>
          <p:nvPr/>
        </p:nvSpPr>
        <p:spPr>
          <a:xfrm>
            <a:off x="9305280" y="4926600"/>
            <a:ext cx="141120" cy="914040"/>
          </a:xfrm>
          <a:prstGeom prst="roundRect">
            <a:avLst>
              <a:gd name="adj" fmla="val 16667"/>
            </a:avLst>
          </a:prstGeom>
          <a:solidFill>
            <a:srgbClr val="005b8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Verdana"/>
            </a:endParaRPr>
          </a:p>
        </p:txBody>
      </p:sp>
      <p:sp>
        <p:nvSpPr>
          <p:cNvPr id="232" name="TextBox 4"/>
          <p:cNvSpPr/>
          <p:nvPr/>
        </p:nvSpPr>
        <p:spPr>
          <a:xfrm>
            <a:off x="9497520" y="4986000"/>
            <a:ext cx="744120" cy="823320"/>
          </a:xfrm>
          <a:prstGeom prst="rect">
            <a:avLst/>
          </a:prstGeom>
          <a:noFill/>
          <a:ln w="0">
            <a:noFill/>
          </a:ln>
        </p:spPr>
        <p:style>
          <a:lnRef idx="0"/>
          <a:fillRef idx="0"/>
          <a:effectRef idx="0"/>
          <a:fontRef idx="minor"/>
        </p:style>
        <p:txBody>
          <a:bodyPr numCol="1" spcCol="0" horzOverflow="overflow" vertOverflow="overflow" lIns="0" rIns="0" tIns="0" bIns="0" anchor="t">
            <a:spAutoFit/>
          </a:bodyPr>
          <a:p>
            <a:pPr>
              <a:lnSpc>
                <a:spcPct val="100000"/>
              </a:lnSpc>
            </a:pPr>
            <a:r>
              <a:rPr b="0" lang="en-US" sz="1800" spc="-1" strike="noStrike">
                <a:solidFill>
                  <a:srgbClr val="000000"/>
                </a:solidFill>
                <a:latin typeface="Verdana"/>
                <a:ea typeface="Verdana"/>
              </a:rPr>
              <a:t>11%</a:t>
            </a:r>
            <a:endParaRPr b="0" lang="sv-SE" sz="1800" spc="-1" strike="noStrike">
              <a:solidFill>
                <a:srgbClr val="000000"/>
              </a:solidFill>
              <a:latin typeface="Arial"/>
            </a:endParaRPr>
          </a:p>
          <a:p>
            <a:pPr>
              <a:lnSpc>
                <a:spcPct val="100000"/>
              </a:lnSpc>
            </a:pPr>
            <a:endParaRPr b="0" lang="sv-SE" sz="1800" spc="-1" strike="noStrike">
              <a:solidFill>
                <a:srgbClr val="000000"/>
              </a:solidFill>
              <a:latin typeface="Arial"/>
            </a:endParaRPr>
          </a:p>
          <a:p>
            <a:pPr>
              <a:lnSpc>
                <a:spcPct val="100000"/>
              </a:lnSpc>
            </a:pPr>
            <a:r>
              <a:rPr b="0" lang="en-US" sz="1800" spc="-1" strike="noStrike">
                <a:solidFill>
                  <a:srgbClr val="000000"/>
                </a:solidFill>
                <a:latin typeface="Verdana"/>
                <a:ea typeface="Verdana"/>
              </a:rPr>
              <a:t>3%</a:t>
            </a:r>
            <a:endParaRPr b="0" lang="sv-SE" sz="1800" spc="-1" strike="noStrike">
              <a:solidFill>
                <a:srgbClr val="000000"/>
              </a:solidFill>
              <a:latin typeface="Arial"/>
            </a:endParaRPr>
          </a:p>
        </p:txBody>
      </p:sp>
      <p:sp>
        <p:nvSpPr>
          <p:cNvPr id="233" name="TextBox 5"/>
          <p:cNvSpPr/>
          <p:nvPr/>
        </p:nvSpPr>
        <p:spPr>
          <a:xfrm>
            <a:off x="1391400" y="1938240"/>
            <a:ext cx="4907520" cy="549000"/>
          </a:xfrm>
          <a:prstGeom prst="rect">
            <a:avLst/>
          </a:prstGeom>
          <a:noFill/>
          <a:ln w="0">
            <a:noFill/>
          </a:ln>
        </p:spPr>
        <p:style>
          <a:lnRef idx="0"/>
          <a:fillRef idx="0"/>
          <a:effectRef idx="0"/>
          <a:fontRef idx="minor"/>
        </p:style>
        <p:txBody>
          <a:bodyPr numCol="1" spcCol="0" horzOverflow="overflow" vertOverflow="overflow" lIns="0" rIns="0" tIns="0" bIns="0" anchor="t">
            <a:spAutoFit/>
          </a:bodyPr>
          <a:p>
            <a:pPr>
              <a:lnSpc>
                <a:spcPct val="100000"/>
              </a:lnSpc>
            </a:pPr>
            <a:r>
              <a:rPr b="1" lang="en-US" sz="1800" spc="-1" strike="noStrike">
                <a:solidFill>
                  <a:srgbClr val="000000"/>
                </a:solidFill>
                <a:latin typeface="Verdana"/>
                <a:ea typeface="Verdana"/>
              </a:rPr>
              <a:t>Andel i befolkning som skattar sin hälsa som dålig eller mycket dålig.</a:t>
            </a:r>
            <a:endParaRPr b="0" lang="sv-SE" sz="1800" spc="-1" strike="noStrike">
              <a:solidFill>
                <a:srgbClr val="000000"/>
              </a:solidFill>
              <a:latin typeface="Arial"/>
            </a:endParaRPr>
          </a:p>
        </p:txBody>
      </p:sp>
      <p:sp>
        <p:nvSpPr>
          <p:cNvPr id="3" name="PlaceHolder 2"/>
          <p:cNvSpPr>
            <a:spLocks noGrp="1"/>
          </p:cNvSpPr>
          <p:nvPr>
            <p:ph type="dt" idx="3"/>
          </p:nvPr>
        </p:nvSpPr>
        <p:spPr/>
        <p:txBody>
          <a:bodyPr/>
          <a:p>
            <a:fld id="{14ADD577-4230-4E3C-9279-E91384F99140}" type="datetime1">
              <a:rPr lang="sv-SE"/>
              <a:t>2023-06-17</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PlaceHolder 1"/>
          <p:cNvSpPr>
            <a:spLocks noGrp="1"/>
          </p:cNvSpPr>
          <p:nvPr>
            <p:ph type="title"/>
          </p:nvPr>
        </p:nvSpPr>
        <p:spPr>
          <a:xfrm>
            <a:off x="669960" y="326160"/>
            <a:ext cx="8642160" cy="1047240"/>
          </a:xfrm>
          <a:prstGeom prst="rect">
            <a:avLst/>
          </a:prstGeom>
          <a:noFill/>
          <a:ln w="0">
            <a:noFill/>
          </a:ln>
        </p:spPr>
        <p:txBody>
          <a:bodyPr lIns="0" rIns="0" tIns="0" bIns="0" anchor="b">
            <a:noAutofit/>
          </a:bodyPr>
          <a:p>
            <a:pPr indent="0">
              <a:lnSpc>
                <a:spcPct val="100000"/>
              </a:lnSpc>
              <a:buNone/>
            </a:pPr>
            <a:r>
              <a:rPr b="0" lang="sv-SE" sz="3300" spc="-1" strike="noStrike">
                <a:solidFill>
                  <a:srgbClr val="000000"/>
                </a:solidFill>
                <a:latin typeface="Verdana"/>
                <a:ea typeface="Verdana"/>
              </a:rPr>
              <a:t> </a:t>
            </a:r>
            <a:r>
              <a:rPr b="0" lang="sv-SE" sz="3300" spc="-1" strike="noStrike">
                <a:solidFill>
                  <a:srgbClr val="000000"/>
                </a:solidFill>
                <a:latin typeface="Verdana"/>
                <a:ea typeface="Verdana"/>
              </a:rPr>
              <a:t>Självskattad tandhälsa </a:t>
            </a:r>
            <a:endParaRPr b="0" lang="sv-SE" sz="3300" spc="-1" strike="noStrike">
              <a:solidFill>
                <a:srgbClr val="000000"/>
              </a:solidFill>
              <a:latin typeface="Verdana"/>
            </a:endParaRPr>
          </a:p>
        </p:txBody>
      </p:sp>
      <p:sp>
        <p:nvSpPr>
          <p:cNvPr id="235" name="TextBox 9"/>
          <p:cNvSpPr/>
          <p:nvPr/>
        </p:nvSpPr>
        <p:spPr>
          <a:xfrm>
            <a:off x="7706880" y="6249600"/>
            <a:ext cx="2742840" cy="182880"/>
          </a:xfrm>
          <a:prstGeom prst="rect">
            <a:avLst/>
          </a:prstGeom>
          <a:noFill/>
          <a:ln w="0">
            <a:noFill/>
          </a:ln>
        </p:spPr>
        <p:style>
          <a:lnRef idx="0"/>
          <a:fillRef idx="0"/>
          <a:effectRef idx="0"/>
          <a:fontRef idx="minor"/>
        </p:style>
        <p:txBody>
          <a:bodyPr numCol="1" spcCol="0" horzOverflow="overflow" vertOverflow="overflow" lIns="0" rIns="0" tIns="0" bIns="0" anchor="t">
            <a:spAutoFit/>
          </a:bodyPr>
          <a:p>
            <a:pPr>
              <a:lnSpc>
                <a:spcPct val="100000"/>
              </a:lnSpc>
            </a:pPr>
            <a:r>
              <a:rPr b="0" lang="en-US" sz="1200" spc="-1" strike="noStrike">
                <a:solidFill>
                  <a:srgbClr val="000000"/>
                </a:solidFill>
                <a:latin typeface="Verdana"/>
                <a:ea typeface="Verdana"/>
              </a:rPr>
              <a:t>Källa: Hälsa på lika villkor, 2022</a:t>
            </a:r>
            <a:endParaRPr b="0" lang="sv-SE" sz="1200" spc="-1" strike="noStrike">
              <a:solidFill>
                <a:srgbClr val="000000"/>
              </a:solidFill>
              <a:latin typeface="Arial"/>
            </a:endParaRPr>
          </a:p>
        </p:txBody>
      </p:sp>
      <p:pic>
        <p:nvPicPr>
          <p:cNvPr id="236" name="Picture 4" descr=""/>
          <p:cNvPicPr/>
          <p:nvPr/>
        </p:nvPicPr>
        <p:blipFill>
          <a:blip r:embed="rId1"/>
          <a:stretch/>
        </p:blipFill>
        <p:spPr>
          <a:xfrm>
            <a:off x="616320" y="3530520"/>
            <a:ext cx="5547960" cy="2910960"/>
          </a:xfrm>
          <a:prstGeom prst="rect">
            <a:avLst/>
          </a:prstGeom>
          <a:ln w="0">
            <a:noFill/>
          </a:ln>
        </p:spPr>
      </p:pic>
      <p:sp>
        <p:nvSpPr>
          <p:cNvPr id="237" name="TextBox 1"/>
          <p:cNvSpPr/>
          <p:nvPr/>
        </p:nvSpPr>
        <p:spPr>
          <a:xfrm>
            <a:off x="673560" y="3528360"/>
            <a:ext cx="2742840" cy="274680"/>
          </a:xfrm>
          <a:prstGeom prst="rect">
            <a:avLst/>
          </a:prstGeom>
          <a:noFill/>
          <a:ln w="0">
            <a:noFill/>
          </a:ln>
        </p:spPr>
        <p:style>
          <a:lnRef idx="0"/>
          <a:fillRef idx="0"/>
          <a:effectRef idx="0"/>
          <a:fontRef idx="minor"/>
        </p:style>
        <p:txBody>
          <a:bodyPr numCol="1" spcCol="0" lIns="0" rIns="0" tIns="0" bIns="0" anchor="t">
            <a:spAutoFit/>
          </a:bodyPr>
          <a:p>
            <a:pPr>
              <a:lnSpc>
                <a:spcPct val="100000"/>
              </a:lnSpc>
            </a:pPr>
            <a:r>
              <a:rPr b="0" lang="en-US" sz="1800" spc="-1" strike="noStrike">
                <a:solidFill>
                  <a:srgbClr val="000000"/>
                </a:solidFill>
                <a:latin typeface="Verdana"/>
                <a:ea typeface="Verdana"/>
              </a:rPr>
              <a:t>Per 100 inv.</a:t>
            </a:r>
            <a:endParaRPr b="0" lang="sv-SE" sz="1800" spc="-1" strike="noStrike">
              <a:solidFill>
                <a:srgbClr val="000000"/>
              </a:solidFill>
              <a:latin typeface="Arial"/>
            </a:endParaRPr>
          </a:p>
        </p:txBody>
      </p:sp>
      <p:pic>
        <p:nvPicPr>
          <p:cNvPr id="238" name="Picture 6" descr=""/>
          <p:cNvPicPr/>
          <p:nvPr/>
        </p:nvPicPr>
        <p:blipFill>
          <a:blip r:embed="rId2"/>
          <a:stretch/>
        </p:blipFill>
        <p:spPr>
          <a:xfrm>
            <a:off x="6204240" y="1710720"/>
            <a:ext cx="3957480" cy="4397400"/>
          </a:xfrm>
          <a:prstGeom prst="rect">
            <a:avLst/>
          </a:prstGeom>
          <a:ln w="0">
            <a:noFill/>
          </a:ln>
        </p:spPr>
      </p:pic>
      <p:sp>
        <p:nvSpPr>
          <p:cNvPr id="239" name="TextBox 1"/>
          <p:cNvSpPr/>
          <p:nvPr/>
        </p:nvSpPr>
        <p:spPr>
          <a:xfrm>
            <a:off x="8039520" y="1816560"/>
            <a:ext cx="2120040" cy="182880"/>
          </a:xfrm>
          <a:prstGeom prst="rect">
            <a:avLst/>
          </a:prstGeom>
          <a:solidFill>
            <a:schemeClr val="bg1"/>
          </a:solidFill>
          <a:ln w="0">
            <a:noFill/>
          </a:ln>
        </p:spPr>
        <p:style>
          <a:lnRef idx="0"/>
          <a:fillRef idx="0"/>
          <a:effectRef idx="0"/>
          <a:fontRef idx="minor"/>
        </p:style>
        <p:txBody>
          <a:bodyPr numCol="1" spcCol="0" lIns="0" rIns="0" tIns="0" bIns="0" anchor="t">
            <a:spAutoFit/>
          </a:bodyPr>
          <a:p>
            <a:pPr>
              <a:lnSpc>
                <a:spcPct val="100000"/>
              </a:lnSpc>
            </a:pPr>
            <a:r>
              <a:rPr b="1" lang="en-US" sz="1200" spc="-1" strike="noStrike">
                <a:solidFill>
                  <a:srgbClr val="000000"/>
                </a:solidFill>
                <a:latin typeface="Verdana"/>
                <a:ea typeface="Verdana"/>
              </a:rPr>
              <a:t>16 år och äldre</a:t>
            </a:r>
            <a:endParaRPr b="0" lang="sv-SE" sz="1200" spc="-1" strike="noStrike">
              <a:solidFill>
                <a:srgbClr val="000000"/>
              </a:solidFill>
              <a:latin typeface="Arial"/>
            </a:endParaRPr>
          </a:p>
        </p:txBody>
      </p:sp>
      <p:sp>
        <p:nvSpPr>
          <p:cNvPr id="240" name="TextBox 8"/>
          <p:cNvSpPr/>
          <p:nvPr/>
        </p:nvSpPr>
        <p:spPr>
          <a:xfrm>
            <a:off x="1005120" y="2302560"/>
            <a:ext cx="5205600" cy="549000"/>
          </a:xfrm>
          <a:prstGeom prst="rect">
            <a:avLst/>
          </a:prstGeom>
          <a:noFill/>
          <a:ln w="0">
            <a:noFill/>
          </a:ln>
        </p:spPr>
        <p:style>
          <a:lnRef idx="0"/>
          <a:fillRef idx="0"/>
          <a:effectRef idx="0"/>
          <a:fontRef idx="minor"/>
        </p:style>
        <p:txBody>
          <a:bodyPr numCol="1" spcCol="0" horzOverflow="overflow" vertOverflow="overflow" lIns="0" rIns="0" tIns="0" bIns="0" anchor="t">
            <a:spAutoFit/>
          </a:bodyPr>
          <a:p>
            <a:pPr>
              <a:lnSpc>
                <a:spcPct val="100000"/>
              </a:lnSpc>
            </a:pPr>
            <a:r>
              <a:rPr b="1" lang="en-US" sz="1800" spc="-1" strike="noStrike">
                <a:solidFill>
                  <a:srgbClr val="000000"/>
                </a:solidFill>
                <a:latin typeface="Verdana"/>
                <a:ea typeface="Verdana"/>
              </a:rPr>
              <a:t>Andel i befolkning som skattar sin tandhälsa som dålig eller mycket dålig.</a:t>
            </a:r>
            <a:endParaRPr b="0" lang="sv-SE" sz="1800" spc="-1" strike="noStrike">
              <a:solidFill>
                <a:srgbClr val="000000"/>
              </a:solidFill>
              <a:latin typeface="Arial"/>
            </a:endParaRPr>
          </a:p>
        </p:txBody>
      </p:sp>
      <p:sp>
        <p:nvSpPr>
          <p:cNvPr id="241" name="TextBox 11"/>
          <p:cNvSpPr/>
          <p:nvPr/>
        </p:nvSpPr>
        <p:spPr>
          <a:xfrm>
            <a:off x="9497520" y="4986000"/>
            <a:ext cx="744120" cy="823320"/>
          </a:xfrm>
          <a:prstGeom prst="rect">
            <a:avLst/>
          </a:prstGeom>
          <a:noFill/>
          <a:ln w="0">
            <a:noFill/>
          </a:ln>
        </p:spPr>
        <p:style>
          <a:lnRef idx="0"/>
          <a:fillRef idx="0"/>
          <a:effectRef idx="0"/>
          <a:fontRef idx="minor"/>
        </p:style>
        <p:txBody>
          <a:bodyPr numCol="1" spcCol="0" horzOverflow="overflow" vertOverflow="overflow" lIns="0" rIns="0" tIns="0" bIns="0" anchor="t">
            <a:spAutoFit/>
          </a:bodyPr>
          <a:p>
            <a:pPr>
              <a:lnSpc>
                <a:spcPct val="100000"/>
              </a:lnSpc>
            </a:pPr>
            <a:r>
              <a:rPr b="0" lang="en-US" sz="1800" spc="-1" strike="noStrike">
                <a:solidFill>
                  <a:srgbClr val="000000"/>
                </a:solidFill>
                <a:latin typeface="Verdana"/>
                <a:ea typeface="Verdana"/>
              </a:rPr>
              <a:t>17%</a:t>
            </a:r>
            <a:endParaRPr b="0" lang="sv-SE" sz="1800" spc="-1" strike="noStrike">
              <a:solidFill>
                <a:srgbClr val="000000"/>
              </a:solidFill>
              <a:latin typeface="Arial"/>
            </a:endParaRPr>
          </a:p>
          <a:p>
            <a:pPr>
              <a:lnSpc>
                <a:spcPct val="100000"/>
              </a:lnSpc>
            </a:pPr>
            <a:endParaRPr b="0" lang="sv-SE" sz="1800" spc="-1" strike="noStrike">
              <a:solidFill>
                <a:srgbClr val="000000"/>
              </a:solidFill>
              <a:latin typeface="Arial"/>
            </a:endParaRPr>
          </a:p>
          <a:p>
            <a:pPr>
              <a:lnSpc>
                <a:spcPct val="100000"/>
              </a:lnSpc>
            </a:pPr>
            <a:r>
              <a:rPr b="0" lang="en-US" sz="1800" spc="-1" strike="noStrike">
                <a:solidFill>
                  <a:srgbClr val="000000"/>
                </a:solidFill>
                <a:latin typeface="Verdana"/>
                <a:ea typeface="Verdana"/>
              </a:rPr>
              <a:t>5%</a:t>
            </a:r>
            <a:endParaRPr b="0" lang="sv-SE" sz="1800" spc="-1" strike="noStrike">
              <a:solidFill>
                <a:srgbClr val="000000"/>
              </a:solidFill>
              <a:latin typeface="Arial"/>
            </a:endParaRPr>
          </a:p>
        </p:txBody>
      </p:sp>
      <p:sp>
        <p:nvSpPr>
          <p:cNvPr id="242" name="Rectangle: Rounded Corners 13"/>
          <p:cNvSpPr/>
          <p:nvPr/>
        </p:nvSpPr>
        <p:spPr>
          <a:xfrm>
            <a:off x="9305280" y="4926600"/>
            <a:ext cx="141120" cy="914040"/>
          </a:xfrm>
          <a:prstGeom prst="roundRect">
            <a:avLst>
              <a:gd name="adj" fmla="val 16667"/>
            </a:avLst>
          </a:prstGeom>
          <a:solidFill>
            <a:srgbClr val="005b8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Verdana"/>
            </a:endParaRPr>
          </a:p>
        </p:txBody>
      </p:sp>
      <p:sp>
        <p:nvSpPr>
          <p:cNvPr id="3" name="PlaceHolder 2"/>
          <p:cNvSpPr>
            <a:spLocks noGrp="1"/>
          </p:cNvSpPr>
          <p:nvPr>
            <p:ph type="dt" idx="3"/>
          </p:nvPr>
        </p:nvSpPr>
        <p:spPr/>
        <p:txBody>
          <a:bodyPr/>
          <a:p>
            <a:fld id="{0B0C3A26-4493-44A6-B49F-931E07405300}" type="datetime1">
              <a:rPr lang="sv-SE"/>
              <a:t>2023-06-17</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PlaceHolder 1"/>
          <p:cNvSpPr>
            <a:spLocks noGrp="1"/>
          </p:cNvSpPr>
          <p:nvPr>
            <p:ph type="title"/>
          </p:nvPr>
        </p:nvSpPr>
        <p:spPr>
          <a:xfrm>
            <a:off x="570600" y="160560"/>
            <a:ext cx="8642160" cy="1047240"/>
          </a:xfrm>
          <a:prstGeom prst="rect">
            <a:avLst/>
          </a:prstGeom>
          <a:noFill/>
          <a:ln w="0">
            <a:noFill/>
          </a:ln>
        </p:spPr>
        <p:txBody>
          <a:bodyPr lIns="0" rIns="0" tIns="0" bIns="0" anchor="b">
            <a:normAutofit/>
          </a:bodyPr>
          <a:p>
            <a:pPr indent="0">
              <a:lnSpc>
                <a:spcPct val="100000"/>
              </a:lnSpc>
              <a:buNone/>
            </a:pPr>
            <a:r>
              <a:rPr b="0" lang="sv-SE" sz="3300" spc="-1" strike="noStrike">
                <a:solidFill>
                  <a:srgbClr val="000000"/>
                </a:solidFill>
                <a:latin typeface="Verdana"/>
              </a:rPr>
              <a:t>Grupper med något sämre hälsa </a:t>
            </a:r>
            <a:endParaRPr b="0" lang="sv-SE" sz="3300" spc="-1" strike="noStrike">
              <a:solidFill>
                <a:srgbClr val="000000"/>
              </a:solidFill>
              <a:latin typeface="Verdana"/>
            </a:endParaRPr>
          </a:p>
        </p:txBody>
      </p:sp>
      <p:sp>
        <p:nvSpPr>
          <p:cNvPr id="244" name="PlaceHolder 2"/>
          <p:cNvSpPr>
            <a:spLocks noGrp="1"/>
          </p:cNvSpPr>
          <p:nvPr>
            <p:ph type="dt" idx="12"/>
          </p:nvPr>
        </p:nvSpPr>
        <p:spPr>
          <a:xfrm>
            <a:off x="10901520" y="136440"/>
            <a:ext cx="907560" cy="141480"/>
          </a:xfrm>
          <a:prstGeom prst="rect">
            <a:avLst/>
          </a:prstGeom>
          <a:noFill/>
          <a:ln w="0">
            <a:noFill/>
          </a:ln>
        </p:spPr>
        <p:txBody>
          <a:bodyPr lIns="0" rIns="0" tIns="0" bIns="0" anchor="ctr">
            <a:noAutofit/>
          </a:bodyPr>
          <a:lstStyle>
            <a:lvl1pPr indent="0" algn="r">
              <a:lnSpc>
                <a:spcPct val="100000"/>
              </a:lnSpc>
              <a:spcAft>
                <a:spcPts val="601"/>
              </a:spcAft>
              <a:buNone/>
              <a:defRPr b="0" lang="sv-SE" sz="900" spc="-1" strike="noStrike">
                <a:solidFill>
                  <a:srgbClr val="000000"/>
                </a:solidFill>
                <a:latin typeface="Verdana"/>
              </a:defRPr>
            </a:lvl1pPr>
          </a:lstStyle>
          <a:p>
            <a:pPr indent="0" algn="r">
              <a:lnSpc>
                <a:spcPct val="100000"/>
              </a:lnSpc>
              <a:spcAft>
                <a:spcPts val="601"/>
              </a:spcAft>
              <a:buNone/>
            </a:pPr>
            <a:fld id="{4ECFF3B1-8D88-4D31-81D7-B28C69D51670}" type="datetime1">
              <a:rPr b="0" lang="sv-SE" sz="900" spc="-1" strike="noStrike">
                <a:solidFill>
                  <a:srgbClr val="000000"/>
                </a:solidFill>
                <a:latin typeface="Verdana"/>
              </a:rPr>
              <a:t>2023-06-17</a:t>
            </a:fld>
            <a:endParaRPr b="0" lang="sv-SE" sz="900" spc="-1" strike="noStrike">
              <a:solidFill>
                <a:srgbClr val="000000"/>
              </a:solidFill>
              <a:latin typeface="Times New Roman"/>
            </a:endParaRPr>
          </a:p>
        </p:txBody>
      </p:sp>
      <p:pic>
        <p:nvPicPr>
          <p:cNvPr id="245" name="Picture 3" descr=""/>
          <p:cNvPicPr/>
          <p:nvPr/>
        </p:nvPicPr>
        <p:blipFill>
          <a:blip r:embed="rId1"/>
          <a:stretch/>
        </p:blipFill>
        <p:spPr>
          <a:xfrm>
            <a:off x="430920" y="1497960"/>
            <a:ext cx="5296320" cy="4867920"/>
          </a:xfrm>
          <a:prstGeom prst="rect">
            <a:avLst/>
          </a:prstGeom>
          <a:ln w="0">
            <a:noFill/>
          </a:ln>
        </p:spPr>
      </p:pic>
      <p:pic>
        <p:nvPicPr>
          <p:cNvPr id="246" name="Picture 4" descr=""/>
          <p:cNvPicPr/>
          <p:nvPr/>
        </p:nvPicPr>
        <p:blipFill>
          <a:blip r:embed="rId2"/>
          <a:stretch/>
        </p:blipFill>
        <p:spPr>
          <a:xfrm>
            <a:off x="6181560" y="1491840"/>
            <a:ext cx="3892680" cy="3058200"/>
          </a:xfrm>
          <a:prstGeom prst="rect">
            <a:avLst/>
          </a:prstGeom>
          <a:ln w="0">
            <a:noFill/>
          </a:ln>
        </p:spPr>
      </p:pic>
      <p:pic>
        <p:nvPicPr>
          <p:cNvPr id="247" name="Picture 5" descr=""/>
          <p:cNvPicPr/>
          <p:nvPr/>
        </p:nvPicPr>
        <p:blipFill>
          <a:blip r:embed="rId3"/>
          <a:stretch/>
        </p:blipFill>
        <p:spPr>
          <a:xfrm>
            <a:off x="5793840" y="4908960"/>
            <a:ext cx="4494240" cy="983160"/>
          </a:xfrm>
          <a:prstGeom prst="rect">
            <a:avLst/>
          </a:prstGeom>
          <a:ln w="0">
            <a:noFill/>
          </a:ln>
        </p:spPr>
      </p:pic>
      <p:sp>
        <p:nvSpPr>
          <p:cNvPr id="248" name="Rectangle: Rounded Corners 5"/>
          <p:cNvSpPr/>
          <p:nvPr/>
        </p:nvSpPr>
        <p:spPr>
          <a:xfrm>
            <a:off x="7657560" y="2343600"/>
            <a:ext cx="780480" cy="566640"/>
          </a:xfrm>
          <a:prstGeom prst="roundRect">
            <a:avLst>
              <a:gd name="adj" fmla="val 16667"/>
            </a:avLst>
          </a:prstGeom>
          <a:noFill/>
          <a:ln w="28575">
            <a:solidFill>
              <a:srgbClr val="ffff0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Verdana"/>
            </a:endParaRPr>
          </a:p>
        </p:txBody>
      </p:sp>
      <p:sp>
        <p:nvSpPr>
          <p:cNvPr id="249" name="Arrow: Right 6"/>
          <p:cNvSpPr/>
          <p:nvPr/>
        </p:nvSpPr>
        <p:spPr>
          <a:xfrm>
            <a:off x="6498360" y="2286720"/>
            <a:ext cx="978120" cy="484200"/>
          </a:xfrm>
          <a:prstGeom prst="rightArrow">
            <a:avLst>
              <a:gd name="adj1" fmla="val 50000"/>
              <a:gd name="adj2" fmla="val 5000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Verdana"/>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PlaceHolder 1"/>
          <p:cNvSpPr>
            <a:spLocks noGrp="1"/>
          </p:cNvSpPr>
          <p:nvPr>
            <p:ph type="title"/>
          </p:nvPr>
        </p:nvSpPr>
        <p:spPr>
          <a:xfrm>
            <a:off x="741600" y="32400"/>
            <a:ext cx="8642160" cy="1047240"/>
          </a:xfrm>
          <a:prstGeom prst="rect">
            <a:avLst/>
          </a:prstGeom>
          <a:noFill/>
          <a:ln w="0">
            <a:noFill/>
          </a:ln>
        </p:spPr>
        <p:txBody>
          <a:bodyPr lIns="0" rIns="0" tIns="0" bIns="0" anchor="b">
            <a:noAutofit/>
          </a:bodyPr>
          <a:p>
            <a:pPr indent="0">
              <a:lnSpc>
                <a:spcPct val="100000"/>
              </a:lnSpc>
              <a:buNone/>
            </a:pPr>
            <a:r>
              <a:rPr b="0" lang="en-US" sz="3300" spc="-1" strike="noStrike">
                <a:solidFill>
                  <a:srgbClr val="000000"/>
                </a:solidFill>
                <a:latin typeface="Verdana"/>
                <a:ea typeface="Verdana"/>
              </a:rPr>
              <a:t>Fetma</a:t>
            </a:r>
            <a:endParaRPr b="0" lang="sv-SE" sz="3300" spc="-1" strike="noStrike">
              <a:solidFill>
                <a:srgbClr val="000000"/>
              </a:solidFill>
              <a:latin typeface="Verdana"/>
            </a:endParaRPr>
          </a:p>
        </p:txBody>
      </p:sp>
      <p:graphicFrame>
        <p:nvGraphicFramePr>
          <p:cNvPr id="251" name="Table 15"/>
          <p:cNvGraphicFramePr/>
          <p:nvPr/>
        </p:nvGraphicFramePr>
        <p:xfrm>
          <a:off x="778320" y="1267560"/>
          <a:ext cx="3779280" cy="869040"/>
        </p:xfrm>
        <a:graphic>
          <a:graphicData uri="http://schemas.openxmlformats.org/drawingml/2006/table">
            <a:tbl>
              <a:tblPr/>
              <a:tblGrid>
                <a:gridCol w="1190520"/>
                <a:gridCol w="1329120"/>
                <a:gridCol w="1259640"/>
              </a:tblGrid>
              <a:tr h="308160">
                <a:tc>
                  <a:txBody>
                    <a:bodyPr lIns="0" rIns="0" tIns="0" bIns="0" anchor="ctr">
                      <a:noAutofit/>
                    </a:bodyPr>
                    <a:p>
                      <a:pPr>
                        <a:lnSpc>
                          <a:spcPct val="100000"/>
                        </a:lnSpc>
                      </a:pPr>
                      <a:r>
                        <a:rPr b="1" lang="en-US" sz="1400" spc="-1" strike="noStrike">
                          <a:solidFill>
                            <a:schemeClr val="lt1"/>
                          </a:solidFill>
                          <a:latin typeface="Verdana"/>
                        </a:rPr>
                        <a:t> </a:t>
                      </a:r>
                      <a:r>
                        <a:rPr b="1" lang="en-US" sz="1400" spc="-1" strike="noStrike">
                          <a:solidFill>
                            <a:schemeClr val="lt1"/>
                          </a:solidFill>
                          <a:latin typeface="Verdana"/>
                        </a:rPr>
                        <a:t>16 år+</a:t>
                      </a:r>
                      <a:endParaRPr b="0" lang="sv-SE" sz="1400" spc="-1" strike="noStrike">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0" rIns="0" tIns="0" bIns="0" anchor="ctr">
                      <a:noAutofit/>
                    </a:bodyPr>
                    <a:p>
                      <a:pPr algn="ctr">
                        <a:lnSpc>
                          <a:spcPct val="100000"/>
                        </a:lnSpc>
                      </a:pPr>
                      <a:r>
                        <a:rPr b="1" lang="en-US" sz="1400" spc="-1" strike="noStrike">
                          <a:solidFill>
                            <a:schemeClr val="lt1"/>
                          </a:solidFill>
                          <a:latin typeface="Verdana"/>
                        </a:rPr>
                        <a:t>Övervikt</a:t>
                      </a:r>
                      <a:endParaRPr b="0" lang="sv-SE" sz="1400" spc="-1" strike="noStrike">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lIns="0" rIns="0" tIns="0" bIns="0" anchor="ctr">
                      <a:noAutofit/>
                    </a:bodyPr>
                    <a:p>
                      <a:pPr algn="ctr">
                        <a:lnSpc>
                          <a:spcPct val="100000"/>
                        </a:lnSpc>
                      </a:pPr>
                      <a:r>
                        <a:rPr b="1" lang="en-US" sz="1400" spc="-1" strike="noStrike">
                          <a:solidFill>
                            <a:schemeClr val="lt1"/>
                          </a:solidFill>
                          <a:latin typeface="Verdana"/>
                        </a:rPr>
                        <a:t>Fetma</a:t>
                      </a:r>
                      <a:endParaRPr b="0" lang="sv-SE" sz="1400" spc="-1" strike="noStrike">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280440">
                <a:tc>
                  <a:txBody>
                    <a:bodyPr lIns="0" rIns="0" tIns="0" bIns="0" anchor="ctr">
                      <a:noAutofit/>
                    </a:bodyPr>
                    <a:p>
                      <a:pPr algn="r">
                        <a:lnSpc>
                          <a:spcPct val="100000"/>
                        </a:lnSpc>
                      </a:pPr>
                      <a:r>
                        <a:rPr b="1" lang="en-US" sz="1400" spc="-1" strike="noStrike">
                          <a:solidFill>
                            <a:schemeClr val="dk1"/>
                          </a:solidFill>
                          <a:latin typeface="Verdana"/>
                        </a:rPr>
                        <a:t>Män</a:t>
                      </a:r>
                      <a:endParaRPr b="0" lang="sv-SE" sz="1400" spc="-1" strike="noStrike">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d1d9"/>
                    </a:solidFill>
                  </a:tcPr>
                </a:tc>
                <a:tc>
                  <a:txBody>
                    <a:bodyPr lIns="0" rIns="0" tIns="0" bIns="0" anchor="ctr">
                      <a:noAutofit/>
                    </a:bodyPr>
                    <a:p>
                      <a:pPr algn="ctr">
                        <a:lnSpc>
                          <a:spcPct val="100000"/>
                        </a:lnSpc>
                      </a:pPr>
                      <a:r>
                        <a:rPr b="1" lang="en-US" sz="1400" spc="-1" strike="noStrike">
                          <a:solidFill>
                            <a:schemeClr val="dk1"/>
                          </a:solidFill>
                          <a:latin typeface="Verdana"/>
                        </a:rPr>
                        <a:t>40%</a:t>
                      </a:r>
                      <a:endParaRPr b="0" lang="sv-SE" sz="1400" spc="-1" strike="noStrike">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d1d9"/>
                    </a:solidFill>
                  </a:tcPr>
                </a:tc>
                <a:tc>
                  <a:txBody>
                    <a:bodyPr lIns="0" rIns="0" tIns="0" bIns="0" anchor="ctr">
                      <a:noAutofit/>
                    </a:bodyPr>
                    <a:p>
                      <a:pPr algn="ctr">
                        <a:lnSpc>
                          <a:spcPct val="100000"/>
                        </a:lnSpc>
                      </a:pPr>
                      <a:r>
                        <a:rPr b="1" lang="en-US" sz="1400" spc="-1" strike="noStrike">
                          <a:solidFill>
                            <a:schemeClr val="dk1"/>
                          </a:solidFill>
                          <a:latin typeface="Verdana"/>
                        </a:rPr>
                        <a:t>17%</a:t>
                      </a:r>
                      <a:endParaRPr b="0" lang="sv-SE" sz="1400" spc="-1" strike="noStrike">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ccd1d9"/>
                    </a:solidFill>
                  </a:tcPr>
                </a:tc>
              </a:tr>
              <a:tr h="280440">
                <a:tc>
                  <a:txBody>
                    <a:bodyPr lIns="0" rIns="0" tIns="0" bIns="0" anchor="ctr">
                      <a:noAutofit/>
                    </a:bodyPr>
                    <a:p>
                      <a:pPr algn="r">
                        <a:lnSpc>
                          <a:spcPct val="100000"/>
                        </a:lnSpc>
                      </a:pPr>
                      <a:r>
                        <a:rPr b="1" lang="en-US" sz="1400" spc="-1" strike="noStrike">
                          <a:solidFill>
                            <a:schemeClr val="dk1"/>
                          </a:solidFill>
                          <a:latin typeface="Verdana"/>
                        </a:rPr>
                        <a:t>Kvinnor</a:t>
                      </a:r>
                      <a:endParaRPr b="0" lang="sv-SE" sz="1400" spc="-1" strike="noStrike">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9ed"/>
                    </a:solidFill>
                  </a:tcPr>
                </a:tc>
                <a:tc>
                  <a:txBody>
                    <a:bodyPr lIns="0" rIns="0" tIns="0" bIns="0" anchor="ctr">
                      <a:noAutofit/>
                    </a:bodyPr>
                    <a:p>
                      <a:pPr algn="ctr">
                        <a:lnSpc>
                          <a:spcPct val="100000"/>
                        </a:lnSpc>
                      </a:pPr>
                      <a:r>
                        <a:rPr b="1" lang="en-US" sz="1400" spc="-1" strike="noStrike">
                          <a:solidFill>
                            <a:schemeClr val="dk1"/>
                          </a:solidFill>
                          <a:latin typeface="Verdana"/>
                        </a:rPr>
                        <a:t>29%</a:t>
                      </a:r>
                      <a:endParaRPr b="0" lang="sv-SE" sz="1400" spc="-1" strike="noStrike">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9ed"/>
                    </a:solidFill>
                  </a:tcPr>
                </a:tc>
                <a:tc>
                  <a:txBody>
                    <a:bodyPr lIns="0" rIns="0" tIns="0" bIns="0" anchor="ctr">
                      <a:noAutofit/>
                    </a:bodyPr>
                    <a:p>
                      <a:pPr algn="ctr">
                        <a:lnSpc>
                          <a:spcPct val="100000"/>
                        </a:lnSpc>
                      </a:pPr>
                      <a:r>
                        <a:rPr b="1" lang="en-US" sz="1400" spc="-1" strike="noStrike">
                          <a:solidFill>
                            <a:schemeClr val="dk1"/>
                          </a:solidFill>
                          <a:latin typeface="Verdana"/>
                        </a:rPr>
                        <a:t>17%</a:t>
                      </a:r>
                      <a:endParaRPr b="0" lang="sv-SE" sz="1400" spc="-1" strike="noStrike">
                        <a:solidFill>
                          <a:srgbClr val="000000"/>
                        </a:solidFill>
                        <a:latin typeface="Arial"/>
                      </a:endParaRPr>
                    </a:p>
                  </a:txBody>
                  <a:tcPr anchor="ct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rgbClr val="e7e9ed"/>
                    </a:solidFill>
                  </a:tcPr>
                </a:tc>
              </a:tr>
            </a:tbl>
          </a:graphicData>
        </a:graphic>
      </p:graphicFrame>
      <p:pic>
        <p:nvPicPr>
          <p:cNvPr id="252" name="Picture 18" descr=""/>
          <p:cNvPicPr/>
          <p:nvPr/>
        </p:nvPicPr>
        <p:blipFill>
          <a:blip r:embed="rId1"/>
          <a:stretch/>
        </p:blipFill>
        <p:spPr>
          <a:xfrm>
            <a:off x="5578920" y="1015200"/>
            <a:ext cx="4614480" cy="2256840"/>
          </a:xfrm>
          <a:prstGeom prst="rect">
            <a:avLst/>
          </a:prstGeom>
          <a:ln w="0">
            <a:noFill/>
          </a:ln>
        </p:spPr>
      </p:pic>
      <p:pic>
        <p:nvPicPr>
          <p:cNvPr id="253" name="Picture 19" descr=""/>
          <p:cNvPicPr/>
          <p:nvPr/>
        </p:nvPicPr>
        <p:blipFill>
          <a:blip r:embed="rId2"/>
          <a:stretch/>
        </p:blipFill>
        <p:spPr>
          <a:xfrm>
            <a:off x="5581800" y="694440"/>
            <a:ext cx="4614480" cy="324000"/>
          </a:xfrm>
          <a:prstGeom prst="rect">
            <a:avLst/>
          </a:prstGeom>
          <a:ln w="0">
            <a:noFill/>
          </a:ln>
        </p:spPr>
      </p:pic>
      <p:sp>
        <p:nvSpPr>
          <p:cNvPr id="254" name="TextBox 21"/>
          <p:cNvSpPr/>
          <p:nvPr/>
        </p:nvSpPr>
        <p:spPr>
          <a:xfrm>
            <a:off x="6304320" y="457920"/>
            <a:ext cx="3470760" cy="182880"/>
          </a:xfrm>
          <a:prstGeom prst="rect">
            <a:avLst/>
          </a:prstGeom>
          <a:noFill/>
          <a:ln w="0">
            <a:noFill/>
          </a:ln>
        </p:spPr>
        <p:style>
          <a:lnRef idx="0"/>
          <a:fillRef idx="0"/>
          <a:effectRef idx="0"/>
          <a:fontRef idx="minor"/>
        </p:style>
        <p:txBody>
          <a:bodyPr numCol="1" spcCol="0" horzOverflow="overflow" vertOverflow="overflow" lIns="0" rIns="0" tIns="0" bIns="0" anchor="t">
            <a:spAutoFit/>
          </a:bodyPr>
          <a:p>
            <a:pPr>
              <a:lnSpc>
                <a:spcPct val="100000"/>
              </a:lnSpc>
            </a:pPr>
            <a:r>
              <a:rPr b="1" lang="en-US" sz="1200" spc="-1" strike="noStrike">
                <a:solidFill>
                  <a:srgbClr val="000000"/>
                </a:solidFill>
                <a:latin typeface="Verdana"/>
                <a:ea typeface="Verdana"/>
              </a:rPr>
              <a:t>Diagnostiserad fetma, Vega</a:t>
            </a:r>
            <a:endParaRPr b="0" lang="sv-SE" sz="1200" spc="-1" strike="noStrike">
              <a:solidFill>
                <a:srgbClr val="000000"/>
              </a:solidFill>
              <a:latin typeface="Arial"/>
            </a:endParaRPr>
          </a:p>
        </p:txBody>
      </p:sp>
      <p:sp>
        <p:nvSpPr>
          <p:cNvPr id="255" name="TextBox 22"/>
          <p:cNvSpPr/>
          <p:nvPr/>
        </p:nvSpPr>
        <p:spPr>
          <a:xfrm>
            <a:off x="1865880" y="2957040"/>
            <a:ext cx="3080160" cy="182880"/>
          </a:xfrm>
          <a:prstGeom prst="rect">
            <a:avLst/>
          </a:prstGeom>
          <a:noFill/>
          <a:ln w="0">
            <a:noFill/>
          </a:ln>
        </p:spPr>
        <p:style>
          <a:lnRef idx="0"/>
          <a:fillRef idx="0"/>
          <a:effectRef idx="0"/>
          <a:fontRef idx="minor"/>
        </p:style>
        <p:txBody>
          <a:bodyPr numCol="1" spcCol="0" horzOverflow="overflow" vertOverflow="overflow" lIns="0" rIns="0" tIns="0" bIns="0" anchor="t">
            <a:spAutoFit/>
          </a:bodyPr>
          <a:p>
            <a:pPr>
              <a:lnSpc>
                <a:spcPct val="100000"/>
              </a:lnSpc>
            </a:pPr>
            <a:r>
              <a:rPr b="1" lang="en-US" sz="1200" spc="-1" strike="noStrike">
                <a:solidFill>
                  <a:srgbClr val="000000"/>
                </a:solidFill>
                <a:latin typeface="Verdana"/>
                <a:ea typeface="Verdana"/>
              </a:rPr>
              <a:t>Fetma, 16+år, HLV 2022</a:t>
            </a:r>
            <a:endParaRPr b="0" lang="sv-SE" sz="1200" spc="-1" strike="noStrike">
              <a:solidFill>
                <a:srgbClr val="000000"/>
              </a:solidFill>
              <a:latin typeface="Arial"/>
            </a:endParaRPr>
          </a:p>
        </p:txBody>
      </p:sp>
      <p:sp>
        <p:nvSpPr>
          <p:cNvPr id="256" name="TextBox 23"/>
          <p:cNvSpPr/>
          <p:nvPr/>
        </p:nvSpPr>
        <p:spPr>
          <a:xfrm>
            <a:off x="1299600" y="2247120"/>
            <a:ext cx="3493800" cy="182880"/>
          </a:xfrm>
          <a:prstGeom prst="rect">
            <a:avLst/>
          </a:prstGeom>
          <a:noFill/>
          <a:ln w="0">
            <a:noFill/>
          </a:ln>
        </p:spPr>
        <p:style>
          <a:lnRef idx="0"/>
          <a:fillRef idx="0"/>
          <a:effectRef idx="0"/>
          <a:fontRef idx="minor"/>
        </p:style>
        <p:txBody>
          <a:bodyPr numCol="1" spcCol="0" horzOverflow="overflow" vertOverflow="overflow" lIns="0" rIns="0" tIns="0" bIns="0" anchor="t">
            <a:spAutoFit/>
          </a:bodyPr>
          <a:p>
            <a:pPr>
              <a:lnSpc>
                <a:spcPct val="100000"/>
              </a:lnSpc>
            </a:pPr>
            <a:r>
              <a:rPr b="1" lang="en-US" sz="1200" spc="-1" strike="noStrike">
                <a:solidFill>
                  <a:srgbClr val="000000"/>
                </a:solidFill>
                <a:latin typeface="Verdana"/>
                <a:ea typeface="Verdana"/>
              </a:rPr>
              <a:t>HÄLSA PÅ LIKA VILLKOR, 2022</a:t>
            </a:r>
            <a:endParaRPr b="0" lang="sv-SE" sz="1200" spc="-1" strike="noStrike">
              <a:solidFill>
                <a:srgbClr val="000000"/>
              </a:solidFill>
              <a:latin typeface="Arial"/>
            </a:endParaRPr>
          </a:p>
        </p:txBody>
      </p:sp>
      <p:pic>
        <p:nvPicPr>
          <p:cNvPr id="257" name="Picture 6" descr=""/>
          <p:cNvPicPr/>
          <p:nvPr/>
        </p:nvPicPr>
        <p:blipFill>
          <a:blip r:embed="rId3"/>
          <a:stretch/>
        </p:blipFill>
        <p:spPr>
          <a:xfrm>
            <a:off x="550080" y="3197520"/>
            <a:ext cx="4874400" cy="3069000"/>
          </a:xfrm>
          <a:prstGeom prst="rect">
            <a:avLst/>
          </a:prstGeom>
          <a:ln w="0">
            <a:noFill/>
          </a:ln>
        </p:spPr>
      </p:pic>
      <p:pic>
        <p:nvPicPr>
          <p:cNvPr id="258" name="Picture 8" descr=""/>
          <p:cNvPicPr/>
          <p:nvPr/>
        </p:nvPicPr>
        <p:blipFill>
          <a:blip r:embed="rId4"/>
          <a:stretch/>
        </p:blipFill>
        <p:spPr>
          <a:xfrm>
            <a:off x="6303600" y="3431160"/>
            <a:ext cx="2709720" cy="2888640"/>
          </a:xfrm>
          <a:prstGeom prst="rect">
            <a:avLst/>
          </a:prstGeom>
          <a:ln w="0">
            <a:noFill/>
          </a:ln>
        </p:spPr>
      </p:pic>
      <p:sp>
        <p:nvSpPr>
          <p:cNvPr id="259" name="TextBox 5"/>
          <p:cNvSpPr/>
          <p:nvPr/>
        </p:nvSpPr>
        <p:spPr>
          <a:xfrm>
            <a:off x="662760" y="3263400"/>
            <a:ext cx="2742840" cy="182880"/>
          </a:xfrm>
          <a:prstGeom prst="rect">
            <a:avLst/>
          </a:prstGeom>
          <a:noFill/>
          <a:ln w="0">
            <a:noFill/>
          </a:ln>
        </p:spPr>
        <p:style>
          <a:lnRef idx="0"/>
          <a:fillRef idx="0"/>
          <a:effectRef idx="0"/>
          <a:fontRef idx="minor"/>
        </p:style>
        <p:txBody>
          <a:bodyPr numCol="1" spcCol="0" lIns="0" rIns="0" tIns="0" bIns="0" anchor="t">
            <a:spAutoFit/>
          </a:bodyPr>
          <a:p>
            <a:pPr>
              <a:lnSpc>
                <a:spcPct val="100000"/>
              </a:lnSpc>
            </a:pPr>
            <a:r>
              <a:rPr b="0" lang="en-US" sz="1200" spc="-1" strike="noStrike">
                <a:solidFill>
                  <a:srgbClr val="000000"/>
                </a:solidFill>
                <a:latin typeface="Verdana"/>
                <a:ea typeface="Verdana"/>
              </a:rPr>
              <a:t>Per 100 inv.</a:t>
            </a:r>
            <a:endParaRPr b="0" lang="sv-SE" sz="1200" spc="-1" strike="noStrike">
              <a:solidFill>
                <a:srgbClr val="000000"/>
              </a:solidFill>
              <a:latin typeface="Arial"/>
            </a:endParaRPr>
          </a:p>
        </p:txBody>
      </p:sp>
      <p:sp>
        <p:nvSpPr>
          <p:cNvPr id="260" name="TextBox 8"/>
          <p:cNvSpPr/>
          <p:nvPr/>
        </p:nvSpPr>
        <p:spPr>
          <a:xfrm>
            <a:off x="7706880" y="6282720"/>
            <a:ext cx="2742840" cy="182880"/>
          </a:xfrm>
          <a:prstGeom prst="rect">
            <a:avLst/>
          </a:prstGeom>
          <a:noFill/>
          <a:ln w="0">
            <a:noFill/>
          </a:ln>
        </p:spPr>
        <p:style>
          <a:lnRef idx="0"/>
          <a:fillRef idx="0"/>
          <a:effectRef idx="0"/>
          <a:fontRef idx="minor"/>
        </p:style>
        <p:txBody>
          <a:bodyPr numCol="1" spcCol="0" horzOverflow="overflow" vertOverflow="overflow" lIns="0" rIns="0" tIns="0" bIns="0" anchor="t">
            <a:spAutoFit/>
          </a:bodyPr>
          <a:p>
            <a:pPr>
              <a:lnSpc>
                <a:spcPct val="100000"/>
              </a:lnSpc>
            </a:pPr>
            <a:r>
              <a:rPr b="0" lang="en-US" sz="1200" spc="-1" strike="noStrike">
                <a:solidFill>
                  <a:srgbClr val="000000"/>
                </a:solidFill>
                <a:latin typeface="Verdana"/>
                <a:ea typeface="Verdana"/>
              </a:rPr>
              <a:t>Källa: Hälsa på lika villkor, 2022</a:t>
            </a:r>
            <a:endParaRPr b="0" lang="sv-SE" sz="1200" spc="-1" strike="noStrike">
              <a:solidFill>
                <a:srgbClr val="000000"/>
              </a:solidFill>
              <a:latin typeface="Arial"/>
            </a:endParaRPr>
          </a:p>
        </p:txBody>
      </p:sp>
      <p:sp>
        <p:nvSpPr>
          <p:cNvPr id="261" name="TextBox 10"/>
          <p:cNvSpPr/>
          <p:nvPr/>
        </p:nvSpPr>
        <p:spPr>
          <a:xfrm>
            <a:off x="7839360" y="3599280"/>
            <a:ext cx="1550160" cy="182880"/>
          </a:xfrm>
          <a:prstGeom prst="rect">
            <a:avLst/>
          </a:prstGeom>
          <a:solidFill>
            <a:schemeClr val="bg1"/>
          </a:solidFill>
          <a:ln w="0">
            <a:noFill/>
          </a:ln>
        </p:spPr>
        <p:style>
          <a:lnRef idx="0"/>
          <a:fillRef idx="0"/>
          <a:effectRef idx="0"/>
          <a:fontRef idx="minor"/>
        </p:style>
        <p:txBody>
          <a:bodyPr numCol="1" spcCol="0" horzOverflow="overflow" vertOverflow="overflow" lIns="0" rIns="0" tIns="0" bIns="0" anchor="t">
            <a:spAutoFit/>
          </a:bodyPr>
          <a:p>
            <a:pPr>
              <a:lnSpc>
                <a:spcPct val="100000"/>
              </a:lnSpc>
            </a:pPr>
            <a:r>
              <a:rPr b="1" lang="en-US" sz="1200" spc="-1" strike="noStrike">
                <a:solidFill>
                  <a:srgbClr val="000000"/>
                </a:solidFill>
                <a:latin typeface="Verdana"/>
                <a:ea typeface="Verdana"/>
              </a:rPr>
              <a:t>16 år och äldre</a:t>
            </a:r>
            <a:endParaRPr b="0" lang="sv-SE" sz="1200" spc="-1" strike="noStrike">
              <a:solidFill>
                <a:srgbClr val="000000"/>
              </a:solidFill>
              <a:latin typeface="Arial"/>
            </a:endParaRPr>
          </a:p>
        </p:txBody>
      </p:sp>
      <p:sp>
        <p:nvSpPr>
          <p:cNvPr id="262" name="Rectangle: Rounded Corners 12"/>
          <p:cNvSpPr/>
          <p:nvPr/>
        </p:nvSpPr>
        <p:spPr>
          <a:xfrm>
            <a:off x="8476920" y="5257800"/>
            <a:ext cx="141120" cy="914040"/>
          </a:xfrm>
          <a:prstGeom prst="roundRect">
            <a:avLst>
              <a:gd name="adj" fmla="val 16667"/>
            </a:avLst>
          </a:prstGeom>
          <a:solidFill>
            <a:srgbClr val="005b8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Verdana"/>
            </a:endParaRPr>
          </a:p>
        </p:txBody>
      </p:sp>
      <p:sp>
        <p:nvSpPr>
          <p:cNvPr id="263" name="TextBox 14"/>
          <p:cNvSpPr/>
          <p:nvPr/>
        </p:nvSpPr>
        <p:spPr>
          <a:xfrm>
            <a:off x="8768520" y="5317560"/>
            <a:ext cx="744120" cy="823320"/>
          </a:xfrm>
          <a:prstGeom prst="rect">
            <a:avLst/>
          </a:prstGeom>
          <a:noFill/>
          <a:ln w="0">
            <a:noFill/>
          </a:ln>
        </p:spPr>
        <p:style>
          <a:lnRef idx="0"/>
          <a:fillRef idx="0"/>
          <a:effectRef idx="0"/>
          <a:fontRef idx="minor"/>
        </p:style>
        <p:txBody>
          <a:bodyPr numCol="1" spcCol="0" horzOverflow="overflow" vertOverflow="overflow" lIns="0" rIns="0" tIns="0" bIns="0" anchor="t">
            <a:spAutoFit/>
          </a:bodyPr>
          <a:p>
            <a:pPr>
              <a:lnSpc>
                <a:spcPct val="100000"/>
              </a:lnSpc>
            </a:pPr>
            <a:r>
              <a:rPr b="0" lang="en-US" sz="1800" spc="-1" strike="noStrike">
                <a:solidFill>
                  <a:srgbClr val="000000"/>
                </a:solidFill>
                <a:latin typeface="Verdana"/>
                <a:ea typeface="Verdana"/>
              </a:rPr>
              <a:t>28%</a:t>
            </a:r>
            <a:endParaRPr b="0" lang="sv-SE" sz="1800" spc="-1" strike="noStrike">
              <a:solidFill>
                <a:srgbClr val="000000"/>
              </a:solidFill>
              <a:latin typeface="Arial"/>
            </a:endParaRPr>
          </a:p>
          <a:p>
            <a:pPr>
              <a:lnSpc>
                <a:spcPct val="100000"/>
              </a:lnSpc>
            </a:pPr>
            <a:endParaRPr b="0" lang="sv-SE" sz="1800" spc="-1" strike="noStrike">
              <a:solidFill>
                <a:srgbClr val="000000"/>
              </a:solidFill>
              <a:latin typeface="Arial"/>
            </a:endParaRPr>
          </a:p>
          <a:p>
            <a:pPr>
              <a:lnSpc>
                <a:spcPct val="100000"/>
              </a:lnSpc>
            </a:pPr>
            <a:r>
              <a:rPr b="0" lang="en-US" sz="1800" spc="-1" strike="noStrike">
                <a:solidFill>
                  <a:srgbClr val="000000"/>
                </a:solidFill>
                <a:latin typeface="Verdana"/>
                <a:ea typeface="Verdana"/>
              </a:rPr>
              <a:t>10%</a:t>
            </a:r>
            <a:endParaRPr b="0" lang="sv-SE" sz="1800" spc="-1" strike="noStrike">
              <a:solidFill>
                <a:srgbClr val="000000"/>
              </a:solidFill>
              <a:latin typeface="Arial"/>
            </a:endParaRPr>
          </a:p>
        </p:txBody>
      </p:sp>
      <p:sp>
        <p:nvSpPr>
          <p:cNvPr id="3" name="PlaceHolder 2"/>
          <p:cNvSpPr>
            <a:spLocks noGrp="1"/>
          </p:cNvSpPr>
          <p:nvPr>
            <p:ph type="dt" idx="3"/>
          </p:nvPr>
        </p:nvSpPr>
        <p:spPr/>
        <p:txBody>
          <a:bodyPr/>
          <a:p>
            <a:fld id="{49127420-B64C-4273-9941-0918285EC865}" type="datetime1">
              <a:rPr lang="sv-SE"/>
              <a:t>2023-06-17</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PlaceHolder 1"/>
          <p:cNvSpPr>
            <a:spLocks noGrp="1"/>
          </p:cNvSpPr>
          <p:nvPr>
            <p:ph type="title"/>
          </p:nvPr>
        </p:nvSpPr>
        <p:spPr>
          <a:xfrm>
            <a:off x="698040" y="-92160"/>
            <a:ext cx="8642160" cy="1047240"/>
          </a:xfrm>
          <a:prstGeom prst="rect">
            <a:avLst/>
          </a:prstGeom>
          <a:noFill/>
          <a:ln w="0">
            <a:noFill/>
          </a:ln>
        </p:spPr>
        <p:txBody>
          <a:bodyPr lIns="0" rIns="0" tIns="0" bIns="0" anchor="b">
            <a:noAutofit/>
          </a:bodyPr>
          <a:p>
            <a:pPr indent="0">
              <a:lnSpc>
                <a:spcPct val="100000"/>
              </a:lnSpc>
              <a:buNone/>
            </a:pPr>
            <a:r>
              <a:rPr b="0" lang="en-US" sz="3300" spc="-1" strike="noStrike">
                <a:solidFill>
                  <a:srgbClr val="000000"/>
                </a:solidFill>
                <a:latin typeface="Verdana"/>
                <a:ea typeface="Verdana"/>
              </a:rPr>
              <a:t>Psykisk ohälsa</a:t>
            </a:r>
            <a:endParaRPr b="0" lang="sv-SE" sz="3300" spc="-1" strike="noStrike">
              <a:solidFill>
                <a:srgbClr val="000000"/>
              </a:solidFill>
              <a:latin typeface="Verdana"/>
            </a:endParaRPr>
          </a:p>
        </p:txBody>
      </p:sp>
      <p:pic>
        <p:nvPicPr>
          <p:cNvPr id="265" name="Picture 4" descr=""/>
          <p:cNvPicPr/>
          <p:nvPr/>
        </p:nvPicPr>
        <p:blipFill>
          <a:blip r:embed="rId1"/>
          <a:stretch/>
        </p:blipFill>
        <p:spPr>
          <a:xfrm>
            <a:off x="3868920" y="1250280"/>
            <a:ext cx="6432480" cy="5239800"/>
          </a:xfrm>
          <a:prstGeom prst="rect">
            <a:avLst/>
          </a:prstGeom>
          <a:ln w="0">
            <a:noFill/>
          </a:ln>
        </p:spPr>
      </p:pic>
      <p:pic>
        <p:nvPicPr>
          <p:cNvPr id="266" name="Picture 8" descr=""/>
          <p:cNvPicPr/>
          <p:nvPr/>
        </p:nvPicPr>
        <p:blipFill>
          <a:blip r:embed="rId2"/>
          <a:stretch/>
        </p:blipFill>
        <p:spPr>
          <a:xfrm>
            <a:off x="990720" y="1254240"/>
            <a:ext cx="2742840" cy="451800"/>
          </a:xfrm>
          <a:prstGeom prst="rect">
            <a:avLst/>
          </a:prstGeom>
          <a:ln w="0">
            <a:noFill/>
          </a:ln>
        </p:spPr>
      </p:pic>
      <p:pic>
        <p:nvPicPr>
          <p:cNvPr id="267" name="Picture 9" descr=""/>
          <p:cNvPicPr/>
          <p:nvPr/>
        </p:nvPicPr>
        <p:blipFill>
          <a:blip r:embed="rId3"/>
          <a:stretch/>
        </p:blipFill>
        <p:spPr>
          <a:xfrm>
            <a:off x="1045080" y="1534320"/>
            <a:ext cx="2296440" cy="251280"/>
          </a:xfrm>
          <a:prstGeom prst="rect">
            <a:avLst/>
          </a:prstGeom>
          <a:ln w="0">
            <a:noFill/>
          </a:ln>
        </p:spPr>
      </p:pic>
      <p:pic>
        <p:nvPicPr>
          <p:cNvPr id="268" name="Picture 10" descr=""/>
          <p:cNvPicPr/>
          <p:nvPr/>
        </p:nvPicPr>
        <p:blipFill>
          <a:blip r:embed="rId4"/>
          <a:stretch/>
        </p:blipFill>
        <p:spPr>
          <a:xfrm>
            <a:off x="1368360" y="1779840"/>
            <a:ext cx="1399680" cy="685440"/>
          </a:xfrm>
          <a:prstGeom prst="rect">
            <a:avLst/>
          </a:prstGeom>
          <a:ln w="0">
            <a:noFill/>
          </a:ln>
        </p:spPr>
      </p:pic>
      <p:pic>
        <p:nvPicPr>
          <p:cNvPr id="269" name="Picture 11" descr=""/>
          <p:cNvPicPr/>
          <p:nvPr/>
        </p:nvPicPr>
        <p:blipFill>
          <a:blip r:embed="rId5"/>
          <a:stretch/>
        </p:blipFill>
        <p:spPr>
          <a:xfrm>
            <a:off x="1044360" y="3494880"/>
            <a:ext cx="1895040" cy="694800"/>
          </a:xfrm>
          <a:prstGeom prst="rect">
            <a:avLst/>
          </a:prstGeom>
          <a:ln w="0">
            <a:noFill/>
          </a:ln>
        </p:spPr>
      </p:pic>
      <p:pic>
        <p:nvPicPr>
          <p:cNvPr id="270" name="Picture 12" descr=""/>
          <p:cNvPicPr/>
          <p:nvPr/>
        </p:nvPicPr>
        <p:blipFill>
          <a:blip r:embed="rId6"/>
          <a:stretch/>
        </p:blipFill>
        <p:spPr>
          <a:xfrm>
            <a:off x="620640" y="5554080"/>
            <a:ext cx="2742840" cy="669960"/>
          </a:xfrm>
          <a:prstGeom prst="rect">
            <a:avLst/>
          </a:prstGeom>
          <a:ln w="0">
            <a:noFill/>
          </a:ln>
        </p:spPr>
      </p:pic>
      <p:pic>
        <p:nvPicPr>
          <p:cNvPr id="271" name="Picture 13" descr=""/>
          <p:cNvPicPr/>
          <p:nvPr/>
        </p:nvPicPr>
        <p:blipFill>
          <a:blip r:embed="rId7"/>
          <a:stretch/>
        </p:blipFill>
        <p:spPr>
          <a:xfrm>
            <a:off x="696600" y="2712960"/>
            <a:ext cx="2742840" cy="713160"/>
          </a:xfrm>
          <a:prstGeom prst="rect">
            <a:avLst/>
          </a:prstGeom>
          <a:ln w="0">
            <a:noFill/>
          </a:ln>
        </p:spPr>
      </p:pic>
      <p:pic>
        <p:nvPicPr>
          <p:cNvPr id="272" name="Picture 14" descr=""/>
          <p:cNvPicPr/>
          <p:nvPr/>
        </p:nvPicPr>
        <p:blipFill>
          <a:blip r:embed="rId8"/>
          <a:stretch/>
        </p:blipFill>
        <p:spPr>
          <a:xfrm>
            <a:off x="696600" y="4627080"/>
            <a:ext cx="2742840" cy="738720"/>
          </a:xfrm>
          <a:prstGeom prst="rect">
            <a:avLst/>
          </a:prstGeom>
          <a:ln w="0">
            <a:noFill/>
          </a:ln>
        </p:spPr>
      </p:pic>
      <p:pic>
        <p:nvPicPr>
          <p:cNvPr id="273" name="Picture 9" descr=""/>
          <p:cNvPicPr/>
          <p:nvPr/>
        </p:nvPicPr>
        <p:blipFill>
          <a:blip r:embed="rId9"/>
          <a:stretch/>
        </p:blipFill>
        <p:spPr>
          <a:xfrm>
            <a:off x="990720" y="3243240"/>
            <a:ext cx="2296440" cy="251280"/>
          </a:xfrm>
          <a:prstGeom prst="rect">
            <a:avLst/>
          </a:prstGeom>
          <a:ln w="0">
            <a:noFill/>
          </a:ln>
        </p:spPr>
      </p:pic>
      <p:pic>
        <p:nvPicPr>
          <p:cNvPr id="274" name="Picture 9" descr=""/>
          <p:cNvPicPr/>
          <p:nvPr/>
        </p:nvPicPr>
        <p:blipFill>
          <a:blip r:embed="rId10"/>
          <a:stretch/>
        </p:blipFill>
        <p:spPr>
          <a:xfrm>
            <a:off x="925200" y="5246280"/>
            <a:ext cx="2296440" cy="251280"/>
          </a:xfrm>
          <a:prstGeom prst="rect">
            <a:avLst/>
          </a:prstGeom>
          <a:ln w="0">
            <a:noFill/>
          </a:ln>
        </p:spPr>
      </p:pic>
      <p:sp>
        <p:nvSpPr>
          <p:cNvPr id="275" name="TextBox 5"/>
          <p:cNvSpPr/>
          <p:nvPr/>
        </p:nvSpPr>
        <p:spPr>
          <a:xfrm>
            <a:off x="3953520" y="1253520"/>
            <a:ext cx="2742840" cy="182880"/>
          </a:xfrm>
          <a:prstGeom prst="rect">
            <a:avLst/>
          </a:prstGeom>
          <a:noFill/>
          <a:ln w="0">
            <a:noFill/>
          </a:ln>
        </p:spPr>
        <p:style>
          <a:lnRef idx="0"/>
          <a:fillRef idx="0"/>
          <a:effectRef idx="0"/>
          <a:fontRef idx="minor"/>
        </p:style>
        <p:txBody>
          <a:bodyPr numCol="1" spcCol="0" lIns="0" rIns="0" tIns="0" bIns="0" anchor="t">
            <a:spAutoFit/>
          </a:bodyPr>
          <a:p>
            <a:pPr>
              <a:lnSpc>
                <a:spcPct val="100000"/>
              </a:lnSpc>
            </a:pPr>
            <a:r>
              <a:rPr b="0" lang="en-US" sz="1200" spc="-1" strike="noStrike">
                <a:solidFill>
                  <a:srgbClr val="000000"/>
                </a:solidFill>
                <a:latin typeface="Verdana"/>
                <a:ea typeface="Verdana"/>
              </a:rPr>
              <a:t>Per 100 inv.</a:t>
            </a:r>
            <a:endParaRPr b="0" lang="sv-SE" sz="1200" spc="-1" strike="noStrike">
              <a:solidFill>
                <a:srgbClr val="000000"/>
              </a:solidFill>
              <a:latin typeface="Arial"/>
            </a:endParaRPr>
          </a:p>
        </p:txBody>
      </p:sp>
      <p:sp>
        <p:nvSpPr>
          <p:cNvPr id="276" name="TextBox 6"/>
          <p:cNvSpPr/>
          <p:nvPr/>
        </p:nvSpPr>
        <p:spPr>
          <a:xfrm>
            <a:off x="3953520" y="2622960"/>
            <a:ext cx="2742840" cy="182880"/>
          </a:xfrm>
          <a:prstGeom prst="rect">
            <a:avLst/>
          </a:prstGeom>
          <a:noFill/>
          <a:ln w="0">
            <a:noFill/>
          </a:ln>
        </p:spPr>
        <p:style>
          <a:lnRef idx="0"/>
          <a:fillRef idx="0"/>
          <a:effectRef idx="0"/>
          <a:fontRef idx="minor"/>
        </p:style>
        <p:txBody>
          <a:bodyPr numCol="1" spcCol="0" lIns="0" rIns="0" tIns="0" bIns="0" anchor="t">
            <a:spAutoFit/>
          </a:bodyPr>
          <a:p>
            <a:pPr>
              <a:lnSpc>
                <a:spcPct val="100000"/>
              </a:lnSpc>
            </a:pPr>
            <a:r>
              <a:rPr b="0" lang="en-US" sz="1200" spc="-1" strike="noStrike">
                <a:solidFill>
                  <a:srgbClr val="000000"/>
                </a:solidFill>
                <a:latin typeface="Verdana"/>
                <a:ea typeface="Verdana"/>
              </a:rPr>
              <a:t>Per 100 inv.</a:t>
            </a:r>
            <a:endParaRPr b="0" lang="sv-SE" sz="1200" spc="-1" strike="noStrike">
              <a:solidFill>
                <a:srgbClr val="000000"/>
              </a:solidFill>
              <a:latin typeface="Arial"/>
            </a:endParaRPr>
          </a:p>
        </p:txBody>
      </p:sp>
      <p:sp>
        <p:nvSpPr>
          <p:cNvPr id="277" name="TextBox 16"/>
          <p:cNvSpPr/>
          <p:nvPr/>
        </p:nvSpPr>
        <p:spPr>
          <a:xfrm>
            <a:off x="3953520" y="4323600"/>
            <a:ext cx="2742840" cy="182880"/>
          </a:xfrm>
          <a:prstGeom prst="rect">
            <a:avLst/>
          </a:prstGeom>
          <a:noFill/>
          <a:ln w="0">
            <a:noFill/>
          </a:ln>
        </p:spPr>
        <p:style>
          <a:lnRef idx="0"/>
          <a:fillRef idx="0"/>
          <a:effectRef idx="0"/>
          <a:fontRef idx="minor"/>
        </p:style>
        <p:txBody>
          <a:bodyPr numCol="1" spcCol="0" lIns="0" rIns="0" tIns="0" bIns="0" anchor="t">
            <a:spAutoFit/>
          </a:bodyPr>
          <a:p>
            <a:pPr>
              <a:lnSpc>
                <a:spcPct val="100000"/>
              </a:lnSpc>
            </a:pPr>
            <a:r>
              <a:rPr b="0" lang="en-US" sz="1200" spc="-1" strike="noStrike">
                <a:solidFill>
                  <a:srgbClr val="000000"/>
                </a:solidFill>
                <a:latin typeface="Verdana"/>
                <a:ea typeface="Verdana"/>
              </a:rPr>
              <a:t>Per 100 inv.</a:t>
            </a:r>
            <a:endParaRPr b="0" lang="sv-SE" sz="1200" spc="-1" strike="noStrike">
              <a:solidFill>
                <a:srgbClr val="000000"/>
              </a:solidFill>
              <a:latin typeface="Arial"/>
            </a:endParaRPr>
          </a:p>
        </p:txBody>
      </p:sp>
      <p:sp>
        <p:nvSpPr>
          <p:cNvPr id="3" name="PlaceHolder 2"/>
          <p:cNvSpPr>
            <a:spLocks noGrp="1"/>
          </p:cNvSpPr>
          <p:nvPr>
            <p:ph type="dt" idx="3"/>
          </p:nvPr>
        </p:nvSpPr>
        <p:spPr/>
        <p:txBody>
          <a:bodyPr/>
          <a:p>
            <a:fld id="{5361BBF7-22A8-4802-A686-766A4D495BB6}" type="datetime1">
              <a:rPr lang="sv-SE"/>
              <a:t>2023-06-17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8" name="Picture 5" descr=""/>
          <p:cNvPicPr/>
          <p:nvPr/>
        </p:nvPicPr>
        <p:blipFill>
          <a:blip r:embed="rId1"/>
          <a:stretch/>
        </p:blipFill>
        <p:spPr>
          <a:xfrm>
            <a:off x="486720" y="948240"/>
            <a:ext cx="9774720" cy="5095080"/>
          </a:xfrm>
          <a:prstGeom prst="rect">
            <a:avLst/>
          </a:prstGeom>
          <a:ln w="0">
            <a:noFill/>
          </a:ln>
        </p:spPr>
      </p:pic>
      <p:sp>
        <p:nvSpPr>
          <p:cNvPr id="279" name="TextBox 7"/>
          <p:cNvSpPr/>
          <p:nvPr/>
        </p:nvSpPr>
        <p:spPr>
          <a:xfrm>
            <a:off x="7986240" y="6315120"/>
            <a:ext cx="2742840" cy="182880"/>
          </a:xfrm>
          <a:prstGeom prst="rect">
            <a:avLst/>
          </a:prstGeom>
          <a:noFill/>
          <a:ln w="0">
            <a:noFill/>
          </a:ln>
        </p:spPr>
        <p:style>
          <a:lnRef idx="0"/>
          <a:fillRef idx="0"/>
          <a:effectRef idx="0"/>
          <a:fontRef idx="minor"/>
        </p:style>
        <p:txBody>
          <a:bodyPr numCol="1" spcCol="0" horzOverflow="overflow" vertOverflow="overflow" lIns="0" rIns="0" tIns="0" bIns="0" anchor="t">
            <a:spAutoFit/>
          </a:bodyPr>
          <a:p>
            <a:pPr>
              <a:lnSpc>
                <a:spcPct val="100000"/>
              </a:lnSpc>
            </a:pPr>
            <a:r>
              <a:rPr b="0" i="1" lang="en-US" sz="1200" spc="-1" strike="noStrike">
                <a:solidFill>
                  <a:srgbClr val="000000"/>
                </a:solidFill>
                <a:latin typeface="Verdana"/>
              </a:rPr>
              <a:t>Källa: Livsmedelsverket 2021.</a:t>
            </a:r>
            <a:endParaRPr b="0" lang="sv-SE" sz="1200" spc="-1" strike="noStrike">
              <a:solidFill>
                <a:srgbClr val="000000"/>
              </a:solidFill>
              <a:latin typeface="Arial"/>
            </a:endParaRPr>
          </a:p>
        </p:txBody>
      </p:sp>
      <p:sp>
        <p:nvSpPr>
          <p:cNvPr id="280" name="PlaceHolder 1"/>
          <p:cNvSpPr>
            <a:spLocks noGrp="1"/>
          </p:cNvSpPr>
          <p:nvPr>
            <p:ph type="title"/>
          </p:nvPr>
        </p:nvSpPr>
        <p:spPr>
          <a:xfrm>
            <a:off x="619560" y="358200"/>
            <a:ext cx="8642160" cy="456120"/>
          </a:xfrm>
          <a:prstGeom prst="rect">
            <a:avLst/>
          </a:prstGeom>
          <a:noFill/>
          <a:ln w="0">
            <a:noFill/>
          </a:ln>
        </p:spPr>
        <p:txBody>
          <a:bodyPr lIns="0" rIns="0" tIns="0" bIns="0" anchor="b">
            <a:noAutofit/>
          </a:bodyPr>
          <a:p>
            <a:pPr indent="0">
              <a:lnSpc>
                <a:spcPct val="100000"/>
              </a:lnSpc>
              <a:buNone/>
            </a:pPr>
            <a:r>
              <a:rPr b="0" lang="en-US" sz="3300" spc="-1" strike="noStrike">
                <a:solidFill>
                  <a:srgbClr val="000000"/>
                </a:solidFill>
                <a:latin typeface="Verdana"/>
                <a:ea typeface="Verdana"/>
              </a:rPr>
              <a:t>Livsstilsfaktorer  </a:t>
            </a:r>
            <a:endParaRPr b="0" lang="sv-SE" sz="3300" spc="-1" strike="noStrike">
              <a:solidFill>
                <a:srgbClr val="000000"/>
              </a:solidFill>
              <a:latin typeface="Verdana"/>
            </a:endParaRPr>
          </a:p>
        </p:txBody>
      </p:sp>
      <p:sp>
        <p:nvSpPr>
          <p:cNvPr id="3" name="PlaceHolder 2"/>
          <p:cNvSpPr>
            <a:spLocks noGrp="1"/>
          </p:cNvSpPr>
          <p:nvPr>
            <p:ph type="dt" idx="3"/>
          </p:nvPr>
        </p:nvSpPr>
        <p:spPr/>
        <p:txBody>
          <a:bodyPr/>
          <a:p>
            <a:fld id="{E47AF5A0-E047-404A-9834-C5E60DB11A76}" type="datetime1">
              <a:rPr lang="sv-SE"/>
              <a:t>2023-06-17</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PlaceHolder 1"/>
          <p:cNvSpPr>
            <a:spLocks noGrp="1"/>
          </p:cNvSpPr>
          <p:nvPr>
            <p:ph type="title"/>
          </p:nvPr>
        </p:nvSpPr>
        <p:spPr>
          <a:xfrm>
            <a:off x="619560" y="412200"/>
            <a:ext cx="8642160" cy="1047240"/>
          </a:xfrm>
          <a:prstGeom prst="rect">
            <a:avLst/>
          </a:prstGeom>
          <a:noFill/>
          <a:ln w="0">
            <a:noFill/>
          </a:ln>
        </p:spPr>
        <p:txBody>
          <a:bodyPr lIns="0" rIns="0" tIns="0" bIns="0" anchor="b">
            <a:noAutofit/>
          </a:bodyPr>
          <a:p>
            <a:pPr indent="0">
              <a:lnSpc>
                <a:spcPct val="100000"/>
              </a:lnSpc>
              <a:buNone/>
            </a:pPr>
            <a:r>
              <a:rPr b="0" lang="en-US" sz="3300" spc="-1" strike="noStrike">
                <a:solidFill>
                  <a:srgbClr val="000000"/>
                </a:solidFill>
                <a:latin typeface="Verdana"/>
                <a:ea typeface="Verdana"/>
              </a:rPr>
              <a:t>Fysisk aktivitet gynnar hälsan både fysiskt och psykiskt</a:t>
            </a:r>
            <a:endParaRPr b="0" lang="sv-SE" sz="3300" spc="-1" strike="noStrike">
              <a:solidFill>
                <a:srgbClr val="000000"/>
              </a:solidFill>
              <a:latin typeface="Verdana"/>
            </a:endParaRPr>
          </a:p>
        </p:txBody>
      </p:sp>
      <p:pic>
        <p:nvPicPr>
          <p:cNvPr id="282" name="Picture 5" descr=""/>
          <p:cNvPicPr/>
          <p:nvPr/>
        </p:nvPicPr>
        <p:blipFill>
          <a:blip r:embed="rId1"/>
          <a:stretch/>
        </p:blipFill>
        <p:spPr>
          <a:xfrm>
            <a:off x="620280" y="2322360"/>
            <a:ext cx="5859720" cy="3646440"/>
          </a:xfrm>
          <a:prstGeom prst="rect">
            <a:avLst/>
          </a:prstGeom>
          <a:ln w="0">
            <a:noFill/>
          </a:ln>
        </p:spPr>
      </p:pic>
      <p:pic>
        <p:nvPicPr>
          <p:cNvPr id="283" name="Picture 6" descr=""/>
          <p:cNvPicPr/>
          <p:nvPr/>
        </p:nvPicPr>
        <p:blipFill>
          <a:blip r:embed="rId2"/>
          <a:stretch/>
        </p:blipFill>
        <p:spPr>
          <a:xfrm>
            <a:off x="6643800" y="1870560"/>
            <a:ext cx="3477960" cy="3810240"/>
          </a:xfrm>
          <a:prstGeom prst="rect">
            <a:avLst/>
          </a:prstGeom>
          <a:ln w="0">
            <a:noFill/>
          </a:ln>
        </p:spPr>
      </p:pic>
      <p:sp>
        <p:nvSpPr>
          <p:cNvPr id="284" name="TextBox 6"/>
          <p:cNvSpPr/>
          <p:nvPr/>
        </p:nvSpPr>
        <p:spPr>
          <a:xfrm>
            <a:off x="739800" y="2788560"/>
            <a:ext cx="2742840" cy="182880"/>
          </a:xfrm>
          <a:prstGeom prst="rect">
            <a:avLst/>
          </a:prstGeom>
          <a:noFill/>
          <a:ln w="0">
            <a:noFill/>
          </a:ln>
        </p:spPr>
        <p:style>
          <a:lnRef idx="0"/>
          <a:fillRef idx="0"/>
          <a:effectRef idx="0"/>
          <a:fontRef idx="minor"/>
        </p:style>
        <p:txBody>
          <a:bodyPr numCol="1" spcCol="0" lIns="0" rIns="0" tIns="0" bIns="0" anchor="t">
            <a:spAutoFit/>
          </a:bodyPr>
          <a:p>
            <a:pPr>
              <a:lnSpc>
                <a:spcPct val="100000"/>
              </a:lnSpc>
            </a:pPr>
            <a:r>
              <a:rPr b="0" lang="en-US" sz="1200" spc="-1" strike="noStrike">
                <a:solidFill>
                  <a:srgbClr val="000000"/>
                </a:solidFill>
                <a:latin typeface="Verdana"/>
                <a:ea typeface="Verdana"/>
              </a:rPr>
              <a:t>Per 100 inv.</a:t>
            </a:r>
            <a:endParaRPr b="0" lang="sv-SE" sz="1200" spc="-1" strike="noStrike">
              <a:solidFill>
                <a:srgbClr val="000000"/>
              </a:solidFill>
              <a:latin typeface="Arial"/>
            </a:endParaRPr>
          </a:p>
        </p:txBody>
      </p:sp>
      <p:sp>
        <p:nvSpPr>
          <p:cNvPr id="285" name="TextBox 8"/>
          <p:cNvSpPr/>
          <p:nvPr/>
        </p:nvSpPr>
        <p:spPr>
          <a:xfrm>
            <a:off x="7706880" y="6249600"/>
            <a:ext cx="2742840" cy="182880"/>
          </a:xfrm>
          <a:prstGeom prst="rect">
            <a:avLst/>
          </a:prstGeom>
          <a:noFill/>
          <a:ln w="0">
            <a:noFill/>
          </a:ln>
        </p:spPr>
        <p:style>
          <a:lnRef idx="0"/>
          <a:fillRef idx="0"/>
          <a:effectRef idx="0"/>
          <a:fontRef idx="minor"/>
        </p:style>
        <p:txBody>
          <a:bodyPr numCol="1" spcCol="0" horzOverflow="overflow" vertOverflow="overflow" lIns="0" rIns="0" tIns="0" bIns="0" anchor="t">
            <a:spAutoFit/>
          </a:bodyPr>
          <a:p>
            <a:pPr>
              <a:lnSpc>
                <a:spcPct val="100000"/>
              </a:lnSpc>
            </a:pPr>
            <a:r>
              <a:rPr b="0" lang="en-US" sz="1200" spc="-1" strike="noStrike">
                <a:solidFill>
                  <a:srgbClr val="000000"/>
                </a:solidFill>
                <a:latin typeface="Verdana"/>
                <a:ea typeface="Verdana"/>
              </a:rPr>
              <a:t>Källa: Hälsa på lika villkor, 2022</a:t>
            </a:r>
            <a:endParaRPr b="0" lang="sv-SE" sz="1200" spc="-1" strike="noStrike">
              <a:solidFill>
                <a:srgbClr val="000000"/>
              </a:solidFill>
              <a:latin typeface="Arial"/>
            </a:endParaRPr>
          </a:p>
        </p:txBody>
      </p:sp>
      <p:sp>
        <p:nvSpPr>
          <p:cNvPr id="286" name="TextBox 9"/>
          <p:cNvSpPr/>
          <p:nvPr/>
        </p:nvSpPr>
        <p:spPr>
          <a:xfrm>
            <a:off x="619560" y="1783080"/>
            <a:ext cx="6254640" cy="335520"/>
          </a:xfrm>
          <a:prstGeom prst="rect">
            <a:avLst/>
          </a:prstGeom>
          <a:noFill/>
          <a:ln w="0">
            <a:noFill/>
          </a:ln>
        </p:spPr>
        <p:style>
          <a:lnRef idx="0"/>
          <a:fillRef idx="0"/>
          <a:effectRef idx="0"/>
          <a:fontRef idx="minor"/>
        </p:style>
        <p:txBody>
          <a:bodyPr numCol="1" spcCol="0" horzOverflow="overflow" vertOverflow="overflow" lIns="0" rIns="0" tIns="0" bIns="0" anchor="t">
            <a:spAutoFit/>
          </a:bodyPr>
          <a:p>
            <a:pPr>
              <a:lnSpc>
                <a:spcPct val="100000"/>
              </a:lnSpc>
            </a:pPr>
            <a:r>
              <a:rPr b="0" lang="en-US" sz="2200" spc="-1" strike="noStrike">
                <a:solidFill>
                  <a:srgbClr val="000000"/>
                </a:solidFill>
                <a:latin typeface="Verdana"/>
                <a:ea typeface="Verdana"/>
              </a:rPr>
              <a:t>Stillasittande (10 + timmar/dag)</a:t>
            </a:r>
            <a:endParaRPr b="0" lang="sv-SE" sz="2200" spc="-1" strike="noStrike">
              <a:solidFill>
                <a:srgbClr val="000000"/>
              </a:solidFill>
              <a:latin typeface="Arial"/>
            </a:endParaRPr>
          </a:p>
        </p:txBody>
      </p:sp>
      <p:sp>
        <p:nvSpPr>
          <p:cNvPr id="287" name="TextBox 11"/>
          <p:cNvSpPr/>
          <p:nvPr/>
        </p:nvSpPr>
        <p:spPr>
          <a:xfrm>
            <a:off x="8490960" y="1986840"/>
            <a:ext cx="1550160" cy="182880"/>
          </a:xfrm>
          <a:prstGeom prst="rect">
            <a:avLst/>
          </a:prstGeom>
          <a:solidFill>
            <a:schemeClr val="bg1"/>
          </a:solidFill>
          <a:ln w="0">
            <a:noFill/>
          </a:ln>
        </p:spPr>
        <p:style>
          <a:lnRef idx="0"/>
          <a:fillRef idx="0"/>
          <a:effectRef idx="0"/>
          <a:fontRef idx="minor"/>
        </p:style>
        <p:txBody>
          <a:bodyPr numCol="1" spcCol="0" horzOverflow="overflow" vertOverflow="overflow" lIns="0" rIns="0" tIns="0" bIns="0" anchor="t">
            <a:spAutoFit/>
          </a:bodyPr>
          <a:p>
            <a:pPr>
              <a:lnSpc>
                <a:spcPct val="100000"/>
              </a:lnSpc>
            </a:pPr>
            <a:r>
              <a:rPr b="1" lang="en-US" sz="1200" spc="-1" strike="noStrike">
                <a:solidFill>
                  <a:srgbClr val="000000"/>
                </a:solidFill>
                <a:latin typeface="Verdana"/>
                <a:ea typeface="Verdana"/>
              </a:rPr>
              <a:t>16 år och äldre</a:t>
            </a:r>
            <a:endParaRPr b="0" lang="sv-SE" sz="1200" spc="-1" strike="noStrike">
              <a:solidFill>
                <a:srgbClr val="000000"/>
              </a:solidFill>
              <a:latin typeface="Arial"/>
            </a:endParaRPr>
          </a:p>
        </p:txBody>
      </p:sp>
      <p:sp>
        <p:nvSpPr>
          <p:cNvPr id="288" name="TextBox 13"/>
          <p:cNvSpPr/>
          <p:nvPr/>
        </p:nvSpPr>
        <p:spPr>
          <a:xfrm>
            <a:off x="9497520" y="4986000"/>
            <a:ext cx="744120" cy="823320"/>
          </a:xfrm>
          <a:prstGeom prst="rect">
            <a:avLst/>
          </a:prstGeom>
          <a:noFill/>
          <a:ln w="0">
            <a:noFill/>
          </a:ln>
        </p:spPr>
        <p:style>
          <a:lnRef idx="0"/>
          <a:fillRef idx="0"/>
          <a:effectRef idx="0"/>
          <a:fontRef idx="minor"/>
        </p:style>
        <p:txBody>
          <a:bodyPr numCol="1" spcCol="0" horzOverflow="overflow" vertOverflow="overflow" lIns="0" rIns="0" tIns="0" bIns="0" anchor="t">
            <a:spAutoFit/>
          </a:bodyPr>
          <a:p>
            <a:pPr>
              <a:lnSpc>
                <a:spcPct val="100000"/>
              </a:lnSpc>
            </a:pPr>
            <a:r>
              <a:rPr b="0" lang="en-US" sz="1800" spc="-1" strike="noStrike">
                <a:solidFill>
                  <a:srgbClr val="000000"/>
                </a:solidFill>
                <a:latin typeface="Verdana"/>
                <a:ea typeface="Verdana"/>
              </a:rPr>
              <a:t>30%</a:t>
            </a:r>
            <a:endParaRPr b="0" lang="sv-SE" sz="1800" spc="-1" strike="noStrike">
              <a:solidFill>
                <a:srgbClr val="000000"/>
              </a:solidFill>
              <a:latin typeface="Arial"/>
            </a:endParaRPr>
          </a:p>
          <a:p>
            <a:pPr>
              <a:lnSpc>
                <a:spcPct val="100000"/>
              </a:lnSpc>
            </a:pPr>
            <a:endParaRPr b="0" lang="sv-SE" sz="1800" spc="-1" strike="noStrike">
              <a:solidFill>
                <a:srgbClr val="000000"/>
              </a:solidFill>
              <a:latin typeface="Arial"/>
            </a:endParaRPr>
          </a:p>
          <a:p>
            <a:pPr>
              <a:lnSpc>
                <a:spcPct val="100000"/>
              </a:lnSpc>
            </a:pPr>
            <a:r>
              <a:rPr b="0" lang="en-US" sz="1800" spc="-1" strike="noStrike">
                <a:solidFill>
                  <a:srgbClr val="000000"/>
                </a:solidFill>
                <a:latin typeface="Verdana"/>
                <a:ea typeface="Verdana"/>
              </a:rPr>
              <a:t>13%</a:t>
            </a:r>
            <a:endParaRPr b="0" lang="sv-SE" sz="1800" spc="-1" strike="noStrike">
              <a:solidFill>
                <a:srgbClr val="000000"/>
              </a:solidFill>
              <a:latin typeface="Arial"/>
            </a:endParaRPr>
          </a:p>
        </p:txBody>
      </p:sp>
      <p:sp>
        <p:nvSpPr>
          <p:cNvPr id="289" name="Rectangle: Rounded Corners 15"/>
          <p:cNvSpPr/>
          <p:nvPr/>
        </p:nvSpPr>
        <p:spPr>
          <a:xfrm>
            <a:off x="9261000" y="4981680"/>
            <a:ext cx="141120" cy="914040"/>
          </a:xfrm>
          <a:prstGeom prst="roundRect">
            <a:avLst>
              <a:gd name="adj" fmla="val 16667"/>
            </a:avLst>
          </a:prstGeom>
          <a:solidFill>
            <a:srgbClr val="005b8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Verdana"/>
            </a:endParaRPr>
          </a:p>
        </p:txBody>
      </p:sp>
      <p:sp>
        <p:nvSpPr>
          <p:cNvPr id="3" name="PlaceHolder 2"/>
          <p:cNvSpPr>
            <a:spLocks noGrp="1"/>
          </p:cNvSpPr>
          <p:nvPr>
            <p:ph type="dt" idx="3"/>
          </p:nvPr>
        </p:nvSpPr>
        <p:spPr/>
        <p:txBody>
          <a:bodyPr/>
          <a:p>
            <a:fld id="{7E9074AD-CB40-4875-B089-C7066CDECCC1}" type="datetime1">
              <a:rPr lang="sv-SE"/>
              <a:t>2023-06-17</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title"/>
          </p:nvPr>
        </p:nvSpPr>
        <p:spPr>
          <a:xfrm>
            <a:off x="1100520" y="425880"/>
            <a:ext cx="8642160" cy="1047240"/>
          </a:xfrm>
          <a:prstGeom prst="rect">
            <a:avLst/>
          </a:prstGeom>
          <a:noFill/>
          <a:ln w="0">
            <a:noFill/>
          </a:ln>
        </p:spPr>
        <p:txBody>
          <a:bodyPr lIns="0" rIns="0" tIns="0" bIns="0" anchor="b">
            <a:noAutofit/>
          </a:bodyPr>
          <a:p>
            <a:pPr indent="0">
              <a:lnSpc>
                <a:spcPct val="100000"/>
              </a:lnSpc>
              <a:buNone/>
            </a:pPr>
            <a:r>
              <a:rPr b="0" lang="sv-SE" sz="3300" spc="-1" strike="noStrike">
                <a:solidFill>
                  <a:srgbClr val="000000"/>
                </a:solidFill>
                <a:latin typeface="Verdana"/>
              </a:rPr>
              <a:t>Idag kommer vi att prata om</a:t>
            </a:r>
            <a:endParaRPr b="0" lang="sv-SE" sz="3300" spc="-1" strike="noStrike">
              <a:solidFill>
                <a:srgbClr val="000000"/>
              </a:solidFill>
              <a:latin typeface="Verdana"/>
            </a:endParaRPr>
          </a:p>
        </p:txBody>
      </p:sp>
      <p:sp>
        <p:nvSpPr>
          <p:cNvPr id="194" name="PlaceHolder 2"/>
          <p:cNvSpPr>
            <a:spLocks noGrp="1"/>
          </p:cNvSpPr>
          <p:nvPr>
            <p:ph/>
          </p:nvPr>
        </p:nvSpPr>
        <p:spPr>
          <a:xfrm>
            <a:off x="1092240" y="2113560"/>
            <a:ext cx="8650440" cy="3311280"/>
          </a:xfrm>
          <a:prstGeom prst="rect">
            <a:avLst/>
          </a:prstGeom>
          <a:noFill/>
          <a:ln w="0">
            <a:noFill/>
          </a:ln>
        </p:spPr>
        <p:txBody>
          <a:bodyPr lIns="0" rIns="0" tIns="0" bIns="0" anchor="t">
            <a:noAutofit/>
          </a:bodyPr>
          <a:p>
            <a:pPr marL="270000" indent="-270000">
              <a:lnSpc>
                <a:spcPct val="107000"/>
              </a:lnSpc>
              <a:spcBef>
                <a:spcPts val="1001"/>
              </a:spcBef>
              <a:spcAft>
                <a:spcPts val="799"/>
              </a:spcAft>
              <a:buClr>
                <a:srgbClr val="000000"/>
              </a:buClr>
              <a:buFont typeface="Verdana"/>
              <a:buChar char="•"/>
            </a:pPr>
            <a:r>
              <a:rPr b="0" lang="sv-SE" sz="3200" spc="-1" strike="noStrike">
                <a:solidFill>
                  <a:srgbClr val="000000"/>
                </a:solidFill>
                <a:latin typeface="Verdana"/>
                <a:ea typeface="Verdana"/>
              </a:rPr>
              <a:t>Behovsrapport inom hälso- och sjukvård</a:t>
            </a:r>
            <a:r>
              <a:rPr b="0" lang="sv-SE" sz="3200" spc="-1" strike="noStrike">
                <a:solidFill>
                  <a:srgbClr val="000000"/>
                </a:solidFill>
                <a:latin typeface="Verdana"/>
                <a:ea typeface="Verdana"/>
              </a:rPr>
              <a:t> </a:t>
            </a:r>
            <a:r>
              <a:rPr b="0" lang="sv-SE" sz="3200" spc="-1" strike="noStrike">
                <a:solidFill>
                  <a:srgbClr val="000000"/>
                </a:solidFill>
                <a:latin typeface="Verdana"/>
                <a:ea typeface="Calibri"/>
              </a:rPr>
              <a:t> </a:t>
            </a:r>
            <a:endParaRPr b="0" lang="sv-SE" sz="3200" spc="-1" strike="noStrike">
              <a:solidFill>
                <a:srgbClr val="000000"/>
              </a:solidFill>
              <a:latin typeface="Verdana"/>
            </a:endParaRPr>
          </a:p>
          <a:p>
            <a:pPr marL="270000" indent="-270000">
              <a:lnSpc>
                <a:spcPct val="107000"/>
              </a:lnSpc>
              <a:spcBef>
                <a:spcPts val="1001"/>
              </a:spcBef>
              <a:spcAft>
                <a:spcPts val="799"/>
              </a:spcAft>
              <a:buClr>
                <a:srgbClr val="000000"/>
              </a:buClr>
              <a:buFont typeface="Verdana"/>
              <a:buChar char="•"/>
            </a:pPr>
            <a:r>
              <a:rPr b="0" lang="sv-SE" sz="3200" spc="-1" strike="noStrike">
                <a:solidFill>
                  <a:srgbClr val="000000"/>
                </a:solidFill>
                <a:latin typeface="Verdana"/>
                <a:ea typeface="Calibri"/>
              </a:rPr>
              <a:t>Omställningen, Nära vård</a:t>
            </a:r>
            <a:r>
              <a:rPr b="0" lang="sv-SE" sz="3200" spc="-1" strike="noStrike">
                <a:solidFill>
                  <a:srgbClr val="000000"/>
                </a:solidFill>
                <a:latin typeface="Verdana"/>
                <a:ea typeface="Calibri"/>
              </a:rPr>
              <a:t>	</a:t>
            </a:r>
            <a:endParaRPr b="0" lang="sv-SE" sz="3200" spc="-1" strike="noStrike">
              <a:solidFill>
                <a:srgbClr val="000000"/>
              </a:solidFill>
              <a:latin typeface="Verdana"/>
            </a:endParaRPr>
          </a:p>
          <a:p>
            <a:pPr marL="270000" indent="-270000">
              <a:lnSpc>
                <a:spcPct val="107000"/>
              </a:lnSpc>
              <a:spcBef>
                <a:spcPts val="1001"/>
              </a:spcBef>
              <a:spcAft>
                <a:spcPts val="799"/>
              </a:spcAft>
              <a:buClr>
                <a:srgbClr val="000000"/>
              </a:buClr>
              <a:buFont typeface="Verdana"/>
              <a:buChar char="•"/>
            </a:pPr>
            <a:r>
              <a:rPr b="0" lang="sv-SE" sz="3200" spc="-1" strike="noStrike">
                <a:solidFill>
                  <a:srgbClr val="000000"/>
                </a:solidFill>
                <a:latin typeface="Verdana"/>
                <a:ea typeface="Calibri"/>
              </a:rPr>
              <a:t>Primärvård</a:t>
            </a:r>
            <a:r>
              <a:rPr b="0" lang="sv-SE" sz="3200" spc="-1" strike="noStrike">
                <a:solidFill>
                  <a:srgbClr val="000000"/>
                </a:solidFill>
                <a:latin typeface="Verdana"/>
                <a:ea typeface="Calibri"/>
              </a:rPr>
              <a:t>	</a:t>
            </a:r>
            <a:r>
              <a:rPr b="0" lang="sv-SE" sz="3200" spc="-1" strike="noStrike">
                <a:solidFill>
                  <a:srgbClr val="000000"/>
                </a:solidFill>
                <a:latin typeface="Verdana"/>
                <a:ea typeface="Calibri"/>
              </a:rPr>
              <a:t>	</a:t>
            </a:r>
            <a:endParaRPr b="0" lang="sv-SE" sz="3200" spc="-1" strike="noStrike">
              <a:solidFill>
                <a:srgbClr val="000000"/>
              </a:solidFill>
              <a:latin typeface="Verdana"/>
            </a:endParaRPr>
          </a:p>
          <a:p>
            <a:pPr marL="270000" indent="-270000">
              <a:lnSpc>
                <a:spcPct val="107000"/>
              </a:lnSpc>
              <a:spcBef>
                <a:spcPts val="1001"/>
              </a:spcBef>
              <a:spcAft>
                <a:spcPts val="799"/>
              </a:spcAft>
              <a:buClr>
                <a:srgbClr val="000000"/>
              </a:buClr>
              <a:buFont typeface="Verdana"/>
              <a:buChar char="•"/>
            </a:pPr>
            <a:r>
              <a:rPr b="0" lang="sv-SE" sz="3200" spc="-1" strike="noStrike">
                <a:solidFill>
                  <a:srgbClr val="000000"/>
                </a:solidFill>
                <a:latin typeface="Verdana"/>
                <a:ea typeface="Calibri"/>
              </a:rPr>
              <a:t>Delregionala nämnder</a:t>
            </a:r>
            <a:r>
              <a:rPr b="0" lang="sv-SE" sz="3200" spc="-1" strike="noStrike">
                <a:solidFill>
                  <a:srgbClr val="000000"/>
                </a:solidFill>
                <a:latin typeface="Verdana"/>
                <a:ea typeface="Calibri"/>
              </a:rPr>
              <a:t>	</a:t>
            </a:r>
            <a:r>
              <a:rPr b="0" lang="sv-SE" sz="3200" spc="-1" strike="noStrike">
                <a:solidFill>
                  <a:srgbClr val="000000"/>
                </a:solidFill>
                <a:latin typeface="Verdana"/>
                <a:ea typeface="Calibri"/>
              </a:rPr>
              <a:t>	</a:t>
            </a:r>
            <a:endParaRPr b="0" lang="sv-SE" sz="3200" spc="-1" strike="noStrike">
              <a:solidFill>
                <a:srgbClr val="000000"/>
              </a:solidFill>
              <a:latin typeface="Verdana"/>
            </a:endParaRPr>
          </a:p>
          <a:p>
            <a:pPr indent="0">
              <a:lnSpc>
                <a:spcPct val="130000"/>
              </a:lnSpc>
              <a:spcBef>
                <a:spcPts val="1001"/>
              </a:spcBef>
              <a:buNone/>
            </a:pPr>
            <a:endParaRPr b="0" lang="sv-SE" sz="3600" spc="-1" strike="noStrike">
              <a:solidFill>
                <a:srgbClr val="000000"/>
              </a:solidFill>
              <a:latin typeface="Verdana"/>
            </a:endParaRPr>
          </a:p>
        </p:txBody>
      </p:sp>
      <p:sp>
        <p:nvSpPr>
          <p:cNvPr id="4" name="PlaceHolder 3"/>
          <p:cNvSpPr>
            <a:spLocks noGrp="1"/>
          </p:cNvSpPr>
          <p:nvPr>
            <p:ph type="dt" idx="3"/>
          </p:nvPr>
        </p:nvSpPr>
        <p:spPr/>
        <p:txBody>
          <a:bodyPr/>
          <a:p>
            <a:fld id="{14ABCFFF-58EC-452C-89EA-B37003EDC9E5}" type="datetime1">
              <a:rPr lang="sv-SE"/>
              <a:t>2023-06-17</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PlaceHolder 1"/>
          <p:cNvSpPr>
            <a:spLocks noGrp="1"/>
          </p:cNvSpPr>
          <p:nvPr>
            <p:ph type="title"/>
          </p:nvPr>
        </p:nvSpPr>
        <p:spPr>
          <a:xfrm>
            <a:off x="1100520" y="425880"/>
            <a:ext cx="8642160" cy="1047240"/>
          </a:xfrm>
          <a:prstGeom prst="rect">
            <a:avLst/>
          </a:prstGeom>
          <a:noFill/>
          <a:ln w="0">
            <a:noFill/>
          </a:ln>
        </p:spPr>
        <p:txBody>
          <a:bodyPr lIns="0" rIns="0" tIns="0" bIns="0" anchor="b">
            <a:noAutofit/>
          </a:bodyPr>
          <a:p>
            <a:pPr indent="0">
              <a:lnSpc>
                <a:spcPct val="100000"/>
              </a:lnSpc>
              <a:buNone/>
            </a:pPr>
            <a:r>
              <a:rPr b="0" lang="en-US" sz="3300" spc="-1" strike="noStrike">
                <a:solidFill>
                  <a:srgbClr val="000000"/>
                </a:solidFill>
                <a:latin typeface="Verdana"/>
                <a:ea typeface="Verdana"/>
              </a:rPr>
              <a:t>Matvanor</a:t>
            </a:r>
            <a:endParaRPr b="0" lang="sv-SE" sz="3300" spc="-1" strike="noStrike">
              <a:solidFill>
                <a:srgbClr val="000000"/>
              </a:solidFill>
              <a:latin typeface="Verdana"/>
            </a:endParaRPr>
          </a:p>
        </p:txBody>
      </p:sp>
      <p:pic>
        <p:nvPicPr>
          <p:cNvPr id="291" name="Picture 5" descr=""/>
          <p:cNvPicPr/>
          <p:nvPr/>
        </p:nvPicPr>
        <p:blipFill>
          <a:blip r:embed="rId1"/>
          <a:stretch/>
        </p:blipFill>
        <p:spPr>
          <a:xfrm>
            <a:off x="6328440" y="1551600"/>
            <a:ext cx="3999600" cy="4475880"/>
          </a:xfrm>
          <a:prstGeom prst="rect">
            <a:avLst/>
          </a:prstGeom>
          <a:ln w="0">
            <a:noFill/>
          </a:ln>
        </p:spPr>
      </p:pic>
      <p:sp>
        <p:nvSpPr>
          <p:cNvPr id="292" name="TextBox 7"/>
          <p:cNvSpPr/>
          <p:nvPr/>
        </p:nvSpPr>
        <p:spPr>
          <a:xfrm>
            <a:off x="7706880" y="6249600"/>
            <a:ext cx="2742840" cy="182880"/>
          </a:xfrm>
          <a:prstGeom prst="rect">
            <a:avLst/>
          </a:prstGeom>
          <a:noFill/>
          <a:ln w="0">
            <a:noFill/>
          </a:ln>
        </p:spPr>
        <p:style>
          <a:lnRef idx="0"/>
          <a:fillRef idx="0"/>
          <a:effectRef idx="0"/>
          <a:fontRef idx="minor"/>
        </p:style>
        <p:txBody>
          <a:bodyPr numCol="1" spcCol="0" horzOverflow="overflow" vertOverflow="overflow" lIns="0" rIns="0" tIns="0" bIns="0" anchor="t">
            <a:spAutoFit/>
          </a:bodyPr>
          <a:p>
            <a:pPr>
              <a:lnSpc>
                <a:spcPct val="100000"/>
              </a:lnSpc>
            </a:pPr>
            <a:r>
              <a:rPr b="0" lang="en-US" sz="1200" spc="-1" strike="noStrike">
                <a:solidFill>
                  <a:srgbClr val="000000"/>
                </a:solidFill>
                <a:latin typeface="Verdana"/>
                <a:ea typeface="Verdana"/>
              </a:rPr>
              <a:t>Källa: Hälsa på lika villkor, 2022</a:t>
            </a:r>
            <a:endParaRPr b="0" lang="sv-SE" sz="1200" spc="-1" strike="noStrike">
              <a:solidFill>
                <a:srgbClr val="000000"/>
              </a:solidFill>
              <a:latin typeface="Arial"/>
            </a:endParaRPr>
          </a:p>
        </p:txBody>
      </p:sp>
      <p:sp>
        <p:nvSpPr>
          <p:cNvPr id="293" name="TextBox 9"/>
          <p:cNvSpPr/>
          <p:nvPr/>
        </p:nvSpPr>
        <p:spPr>
          <a:xfrm>
            <a:off x="8435880" y="1909800"/>
            <a:ext cx="1550160" cy="182880"/>
          </a:xfrm>
          <a:prstGeom prst="rect">
            <a:avLst/>
          </a:prstGeom>
          <a:solidFill>
            <a:schemeClr val="bg1"/>
          </a:solidFill>
          <a:ln w="0">
            <a:noFill/>
          </a:ln>
        </p:spPr>
        <p:style>
          <a:lnRef idx="0"/>
          <a:fillRef idx="0"/>
          <a:effectRef idx="0"/>
          <a:fontRef idx="minor"/>
        </p:style>
        <p:txBody>
          <a:bodyPr numCol="1" spcCol="0" horzOverflow="overflow" vertOverflow="overflow" lIns="0" rIns="0" tIns="0" bIns="0" anchor="t">
            <a:spAutoFit/>
          </a:bodyPr>
          <a:p>
            <a:pPr>
              <a:lnSpc>
                <a:spcPct val="100000"/>
              </a:lnSpc>
            </a:pPr>
            <a:r>
              <a:rPr b="1" lang="en-US" sz="1200" spc="-1" strike="noStrike">
                <a:solidFill>
                  <a:srgbClr val="000000"/>
                </a:solidFill>
                <a:latin typeface="Verdana"/>
                <a:ea typeface="Verdana"/>
              </a:rPr>
              <a:t>16 år och äldre</a:t>
            </a:r>
            <a:endParaRPr b="0" lang="sv-SE" sz="1200" spc="-1" strike="noStrike">
              <a:solidFill>
                <a:srgbClr val="000000"/>
              </a:solidFill>
              <a:latin typeface="Arial"/>
            </a:endParaRPr>
          </a:p>
        </p:txBody>
      </p:sp>
      <p:sp>
        <p:nvSpPr>
          <p:cNvPr id="294" name="Rectangle: Rounded Corners 11"/>
          <p:cNvSpPr/>
          <p:nvPr/>
        </p:nvSpPr>
        <p:spPr>
          <a:xfrm>
            <a:off x="9261000" y="5158440"/>
            <a:ext cx="141120" cy="914040"/>
          </a:xfrm>
          <a:prstGeom prst="roundRect">
            <a:avLst>
              <a:gd name="adj" fmla="val 16667"/>
            </a:avLst>
          </a:prstGeom>
          <a:solidFill>
            <a:srgbClr val="005b8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Verdana"/>
            </a:endParaRPr>
          </a:p>
        </p:txBody>
      </p:sp>
      <p:sp>
        <p:nvSpPr>
          <p:cNvPr id="295" name="TextBox 13"/>
          <p:cNvSpPr/>
          <p:nvPr/>
        </p:nvSpPr>
        <p:spPr>
          <a:xfrm>
            <a:off x="9464400" y="5162760"/>
            <a:ext cx="744120" cy="823320"/>
          </a:xfrm>
          <a:prstGeom prst="rect">
            <a:avLst/>
          </a:prstGeom>
          <a:noFill/>
          <a:ln w="0">
            <a:noFill/>
          </a:ln>
        </p:spPr>
        <p:style>
          <a:lnRef idx="0"/>
          <a:fillRef idx="0"/>
          <a:effectRef idx="0"/>
          <a:fontRef idx="minor"/>
        </p:style>
        <p:txBody>
          <a:bodyPr numCol="1" spcCol="0" horzOverflow="overflow" vertOverflow="overflow" lIns="0" rIns="0" tIns="0" bIns="0" anchor="t">
            <a:spAutoFit/>
          </a:bodyPr>
          <a:p>
            <a:pPr>
              <a:lnSpc>
                <a:spcPct val="100000"/>
              </a:lnSpc>
            </a:pPr>
            <a:r>
              <a:rPr b="0" lang="en-US" sz="1800" spc="-1" strike="noStrike">
                <a:solidFill>
                  <a:srgbClr val="000000"/>
                </a:solidFill>
                <a:latin typeface="Verdana"/>
                <a:ea typeface="Verdana"/>
              </a:rPr>
              <a:t>88%</a:t>
            </a:r>
            <a:endParaRPr b="0" lang="sv-SE" sz="1800" spc="-1" strike="noStrike">
              <a:solidFill>
                <a:srgbClr val="000000"/>
              </a:solidFill>
              <a:latin typeface="Arial"/>
            </a:endParaRPr>
          </a:p>
          <a:p>
            <a:pPr>
              <a:lnSpc>
                <a:spcPct val="100000"/>
              </a:lnSpc>
            </a:pPr>
            <a:endParaRPr b="0" lang="sv-SE" sz="1800" spc="-1" strike="noStrike">
              <a:solidFill>
                <a:srgbClr val="000000"/>
              </a:solidFill>
              <a:latin typeface="Arial"/>
            </a:endParaRPr>
          </a:p>
          <a:p>
            <a:pPr>
              <a:lnSpc>
                <a:spcPct val="100000"/>
              </a:lnSpc>
            </a:pPr>
            <a:r>
              <a:rPr b="0" lang="en-US" sz="1800" spc="-1" strike="noStrike">
                <a:solidFill>
                  <a:srgbClr val="000000"/>
                </a:solidFill>
                <a:latin typeface="Verdana"/>
                <a:ea typeface="Verdana"/>
              </a:rPr>
              <a:t>76%</a:t>
            </a:r>
            <a:endParaRPr b="0" lang="sv-SE" sz="1800" spc="-1" strike="noStrike">
              <a:solidFill>
                <a:srgbClr val="000000"/>
              </a:solidFill>
              <a:latin typeface="Arial"/>
            </a:endParaRPr>
          </a:p>
        </p:txBody>
      </p:sp>
      <p:pic>
        <p:nvPicPr>
          <p:cNvPr id="296" name="Picture 15" descr=""/>
          <p:cNvPicPr/>
          <p:nvPr/>
        </p:nvPicPr>
        <p:blipFill>
          <a:blip r:embed="rId2"/>
          <a:stretch/>
        </p:blipFill>
        <p:spPr>
          <a:xfrm>
            <a:off x="693360" y="3097080"/>
            <a:ext cx="5636160" cy="3236400"/>
          </a:xfrm>
          <a:prstGeom prst="rect">
            <a:avLst/>
          </a:prstGeom>
          <a:ln w="0">
            <a:noFill/>
          </a:ln>
        </p:spPr>
      </p:pic>
      <p:sp>
        <p:nvSpPr>
          <p:cNvPr id="297" name="TextBox 15"/>
          <p:cNvSpPr/>
          <p:nvPr/>
        </p:nvSpPr>
        <p:spPr>
          <a:xfrm>
            <a:off x="1109880" y="1474200"/>
            <a:ext cx="4675320" cy="549000"/>
          </a:xfrm>
          <a:prstGeom prst="rect">
            <a:avLst/>
          </a:prstGeom>
          <a:noFill/>
          <a:ln w="0">
            <a:noFill/>
          </a:ln>
        </p:spPr>
        <p:style>
          <a:lnRef idx="0"/>
          <a:fillRef idx="0"/>
          <a:effectRef idx="0"/>
          <a:fontRef idx="minor"/>
        </p:style>
        <p:txBody>
          <a:bodyPr numCol="1" spcCol="0" horzOverflow="overflow" vertOverflow="overflow" lIns="0" rIns="0" tIns="0" bIns="0" anchor="t">
            <a:spAutoFit/>
          </a:bodyPr>
          <a:p>
            <a:pPr>
              <a:lnSpc>
                <a:spcPct val="100000"/>
              </a:lnSpc>
            </a:pPr>
            <a:r>
              <a:rPr b="0" lang="en-US" sz="1800" spc="-1" strike="noStrike">
                <a:solidFill>
                  <a:srgbClr val="000000"/>
                </a:solidFill>
                <a:latin typeface="Verdana"/>
                <a:ea typeface="Verdana"/>
              </a:rPr>
              <a:t>Rekommendation: </a:t>
            </a:r>
            <a:endParaRPr b="0" lang="sv-SE" sz="1800" spc="-1" strike="noStrike">
              <a:solidFill>
                <a:srgbClr val="000000"/>
              </a:solidFill>
              <a:latin typeface="Arial"/>
            </a:endParaRPr>
          </a:p>
          <a:p>
            <a:pPr marL="285840" indent="-285840">
              <a:lnSpc>
                <a:spcPct val="100000"/>
              </a:lnSpc>
              <a:buClr>
                <a:srgbClr val="000000"/>
              </a:buClr>
              <a:buFont typeface="Calibri"/>
              <a:buChar char="-"/>
            </a:pPr>
            <a:r>
              <a:rPr b="0" lang="en-US" sz="1800" spc="-1" strike="noStrike">
                <a:solidFill>
                  <a:srgbClr val="000000"/>
                </a:solidFill>
                <a:latin typeface="Verdana"/>
                <a:ea typeface="Verdana"/>
              </a:rPr>
              <a:t>frukt eller grönsaker minst 3 ggr/dag</a:t>
            </a:r>
            <a:endParaRPr b="0" lang="sv-SE" sz="1800" spc="-1" strike="noStrike">
              <a:solidFill>
                <a:srgbClr val="000000"/>
              </a:solidFill>
              <a:latin typeface="Arial"/>
            </a:endParaRPr>
          </a:p>
        </p:txBody>
      </p:sp>
      <p:sp>
        <p:nvSpPr>
          <p:cNvPr id="298" name="TextBox 1"/>
          <p:cNvSpPr/>
          <p:nvPr/>
        </p:nvSpPr>
        <p:spPr>
          <a:xfrm>
            <a:off x="726120" y="2884680"/>
            <a:ext cx="4694760" cy="426600"/>
          </a:xfrm>
          <a:prstGeom prst="rect">
            <a:avLst/>
          </a:prstGeom>
          <a:noFill/>
          <a:ln w="0">
            <a:noFill/>
          </a:ln>
        </p:spPr>
        <p:style>
          <a:lnRef idx="0"/>
          <a:fillRef idx="0"/>
          <a:effectRef idx="0"/>
          <a:fontRef idx="minor"/>
        </p:style>
        <p:txBody>
          <a:bodyPr numCol="1" spcCol="0" lIns="0" rIns="0" tIns="0" bIns="0" anchor="t">
            <a:spAutoFit/>
          </a:bodyPr>
          <a:p>
            <a:pPr>
              <a:lnSpc>
                <a:spcPct val="100000"/>
              </a:lnSpc>
            </a:pPr>
            <a:r>
              <a:rPr b="1" lang="en-US" sz="1400" spc="-1" strike="noStrike">
                <a:solidFill>
                  <a:srgbClr val="000000"/>
                </a:solidFill>
                <a:latin typeface="Verdana"/>
                <a:ea typeface="Verdana"/>
              </a:rPr>
              <a:t>Låg intåg frukt/grönsaker </a:t>
            </a:r>
            <a:endParaRPr b="0" lang="sv-SE" sz="1400" spc="-1" strike="noStrike">
              <a:solidFill>
                <a:srgbClr val="000000"/>
              </a:solidFill>
              <a:latin typeface="Arial"/>
            </a:endParaRPr>
          </a:p>
          <a:p>
            <a:pPr>
              <a:lnSpc>
                <a:spcPct val="100000"/>
              </a:lnSpc>
            </a:pPr>
            <a:r>
              <a:rPr b="1" lang="en-US" sz="1400" spc="-1" strike="noStrike">
                <a:solidFill>
                  <a:srgbClr val="000000"/>
                </a:solidFill>
                <a:latin typeface="Verdana"/>
                <a:ea typeface="Verdana"/>
              </a:rPr>
              <a:t>per 100 inv.</a:t>
            </a:r>
            <a:endParaRPr b="0" lang="sv-SE" sz="1400" spc="-1" strike="noStrike">
              <a:solidFill>
                <a:srgbClr val="000000"/>
              </a:solidFill>
              <a:latin typeface="Arial"/>
            </a:endParaRPr>
          </a:p>
        </p:txBody>
      </p:sp>
      <p:sp>
        <p:nvSpPr>
          <p:cNvPr id="3" name="PlaceHolder 2"/>
          <p:cNvSpPr>
            <a:spLocks noGrp="1"/>
          </p:cNvSpPr>
          <p:nvPr>
            <p:ph type="dt" idx="3"/>
          </p:nvPr>
        </p:nvSpPr>
        <p:spPr/>
        <p:txBody>
          <a:bodyPr/>
          <a:p>
            <a:fld id="{DB5F1484-33F7-42C5-AF4A-D2A7D42EA453}" type="datetime1">
              <a:rPr lang="sv-SE"/>
              <a:t>2023-06-17</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PlaceHolder 1"/>
          <p:cNvSpPr>
            <a:spLocks noGrp="1"/>
          </p:cNvSpPr>
          <p:nvPr>
            <p:ph type="title"/>
          </p:nvPr>
        </p:nvSpPr>
        <p:spPr>
          <a:xfrm>
            <a:off x="488160" y="239040"/>
            <a:ext cx="8642160" cy="1047240"/>
          </a:xfrm>
          <a:prstGeom prst="rect">
            <a:avLst/>
          </a:prstGeom>
          <a:noFill/>
          <a:ln w="0">
            <a:noFill/>
          </a:ln>
        </p:spPr>
        <p:txBody>
          <a:bodyPr lIns="0" rIns="0" tIns="0" bIns="0" anchor="b">
            <a:noAutofit/>
          </a:bodyPr>
          <a:p>
            <a:pPr indent="0">
              <a:lnSpc>
                <a:spcPct val="100000"/>
              </a:lnSpc>
              <a:buNone/>
            </a:pPr>
            <a:r>
              <a:rPr b="0" lang="en-US" sz="3300" spc="-1" strike="noStrike">
                <a:solidFill>
                  <a:srgbClr val="000000"/>
                </a:solidFill>
                <a:latin typeface="Verdana"/>
                <a:ea typeface="Verdana"/>
              </a:rPr>
              <a:t>Alkohol bidrar mest till sjukdomsbördan</a:t>
            </a:r>
            <a:endParaRPr b="0" lang="sv-SE" sz="3300" spc="-1" strike="noStrike">
              <a:solidFill>
                <a:srgbClr val="000000"/>
              </a:solidFill>
              <a:latin typeface="Verdana"/>
            </a:endParaRPr>
          </a:p>
        </p:txBody>
      </p:sp>
      <p:pic>
        <p:nvPicPr>
          <p:cNvPr id="300" name="Picture 5" descr=""/>
          <p:cNvPicPr/>
          <p:nvPr/>
        </p:nvPicPr>
        <p:blipFill>
          <a:blip r:embed="rId1"/>
          <a:stretch/>
        </p:blipFill>
        <p:spPr>
          <a:xfrm>
            <a:off x="713880" y="2255040"/>
            <a:ext cx="9507240" cy="4098960"/>
          </a:xfrm>
          <a:prstGeom prst="rect">
            <a:avLst/>
          </a:prstGeom>
          <a:ln w="0">
            <a:noFill/>
          </a:ln>
        </p:spPr>
      </p:pic>
      <p:pic>
        <p:nvPicPr>
          <p:cNvPr id="301" name="Picture 6" descr=""/>
          <p:cNvPicPr/>
          <p:nvPr/>
        </p:nvPicPr>
        <p:blipFill>
          <a:blip r:embed="rId2"/>
          <a:stretch/>
        </p:blipFill>
        <p:spPr>
          <a:xfrm>
            <a:off x="5218920" y="1471320"/>
            <a:ext cx="5002200" cy="2564640"/>
          </a:xfrm>
          <a:prstGeom prst="rect">
            <a:avLst/>
          </a:prstGeom>
          <a:ln w="0">
            <a:noFill/>
          </a:ln>
        </p:spPr>
      </p:pic>
      <p:sp>
        <p:nvSpPr>
          <p:cNvPr id="302" name="TextBox 6"/>
          <p:cNvSpPr/>
          <p:nvPr/>
        </p:nvSpPr>
        <p:spPr>
          <a:xfrm>
            <a:off x="3743640" y="2368800"/>
            <a:ext cx="2742840" cy="182880"/>
          </a:xfrm>
          <a:prstGeom prst="rect">
            <a:avLst/>
          </a:prstGeom>
          <a:noFill/>
          <a:ln w="0">
            <a:noFill/>
          </a:ln>
        </p:spPr>
        <p:style>
          <a:lnRef idx="0"/>
          <a:fillRef idx="0"/>
          <a:effectRef idx="0"/>
          <a:fontRef idx="minor"/>
        </p:style>
        <p:txBody>
          <a:bodyPr numCol="1" spcCol="0" lIns="0" rIns="0" tIns="0" bIns="0" anchor="t">
            <a:spAutoFit/>
          </a:bodyPr>
          <a:p>
            <a:pPr>
              <a:lnSpc>
                <a:spcPct val="100000"/>
              </a:lnSpc>
            </a:pPr>
            <a:r>
              <a:rPr b="0" lang="en-US" sz="1200" spc="-1" strike="noStrike">
                <a:solidFill>
                  <a:srgbClr val="000000"/>
                </a:solidFill>
                <a:latin typeface="Verdana"/>
                <a:ea typeface="Verdana"/>
              </a:rPr>
              <a:t>Per 100 inv.</a:t>
            </a:r>
            <a:endParaRPr b="0" lang="sv-SE" sz="1200" spc="-1" strike="noStrike">
              <a:solidFill>
                <a:srgbClr val="000000"/>
              </a:solidFill>
              <a:latin typeface="Arial"/>
            </a:endParaRPr>
          </a:p>
        </p:txBody>
      </p:sp>
      <p:sp>
        <p:nvSpPr>
          <p:cNvPr id="303" name="TextBox 8"/>
          <p:cNvSpPr/>
          <p:nvPr/>
        </p:nvSpPr>
        <p:spPr>
          <a:xfrm>
            <a:off x="7706880" y="6305040"/>
            <a:ext cx="2742840" cy="182880"/>
          </a:xfrm>
          <a:prstGeom prst="rect">
            <a:avLst/>
          </a:prstGeom>
          <a:noFill/>
          <a:ln w="0">
            <a:noFill/>
          </a:ln>
        </p:spPr>
        <p:style>
          <a:lnRef idx="0"/>
          <a:fillRef idx="0"/>
          <a:effectRef idx="0"/>
          <a:fontRef idx="minor"/>
        </p:style>
        <p:txBody>
          <a:bodyPr numCol="1" spcCol="0" horzOverflow="overflow" vertOverflow="overflow" lIns="0" rIns="0" tIns="0" bIns="0" anchor="t">
            <a:spAutoFit/>
          </a:bodyPr>
          <a:p>
            <a:pPr>
              <a:lnSpc>
                <a:spcPct val="100000"/>
              </a:lnSpc>
            </a:pPr>
            <a:r>
              <a:rPr b="0" lang="en-US" sz="1200" spc="-1" strike="noStrike">
                <a:solidFill>
                  <a:srgbClr val="000000"/>
                </a:solidFill>
                <a:latin typeface="Verdana"/>
                <a:ea typeface="Verdana"/>
              </a:rPr>
              <a:t>Källa: Hälsa på lika villkor, 2022</a:t>
            </a:r>
            <a:endParaRPr b="0" lang="sv-SE" sz="1200" spc="-1" strike="noStrike">
              <a:solidFill>
                <a:srgbClr val="000000"/>
              </a:solidFill>
              <a:latin typeface="Arial"/>
            </a:endParaRPr>
          </a:p>
        </p:txBody>
      </p:sp>
      <p:sp>
        <p:nvSpPr>
          <p:cNvPr id="304" name="TextBox 10"/>
          <p:cNvSpPr/>
          <p:nvPr/>
        </p:nvSpPr>
        <p:spPr>
          <a:xfrm>
            <a:off x="716400" y="6348960"/>
            <a:ext cx="2941560" cy="182880"/>
          </a:xfrm>
          <a:prstGeom prst="rect">
            <a:avLst/>
          </a:prstGeom>
          <a:noFill/>
          <a:ln w="0">
            <a:noFill/>
          </a:ln>
        </p:spPr>
        <p:style>
          <a:lnRef idx="0"/>
          <a:fillRef idx="0"/>
          <a:effectRef idx="0"/>
          <a:fontRef idx="minor"/>
        </p:style>
        <p:txBody>
          <a:bodyPr numCol="1" spcCol="0" horzOverflow="overflow" vertOverflow="overflow" lIns="0" rIns="0" tIns="0" bIns="0" anchor="t">
            <a:spAutoFit/>
          </a:bodyPr>
          <a:p>
            <a:pPr>
              <a:lnSpc>
                <a:spcPct val="100000"/>
              </a:lnSpc>
            </a:pPr>
            <a:r>
              <a:rPr b="0" lang="en-US" sz="1200" spc="-1" strike="noStrike">
                <a:solidFill>
                  <a:srgbClr val="000000"/>
                </a:solidFill>
                <a:latin typeface="Verdana"/>
                <a:ea typeface="Verdana"/>
              </a:rPr>
              <a:t>Källa: CAN drogundersökning, 2022</a:t>
            </a:r>
            <a:endParaRPr b="0" lang="sv-SE" sz="1200" spc="-1" strike="noStrike">
              <a:solidFill>
                <a:srgbClr val="000000"/>
              </a:solidFill>
              <a:latin typeface="Arial"/>
            </a:endParaRPr>
          </a:p>
        </p:txBody>
      </p:sp>
      <p:sp>
        <p:nvSpPr>
          <p:cNvPr id="305" name="TextBox 12"/>
          <p:cNvSpPr/>
          <p:nvPr/>
        </p:nvSpPr>
        <p:spPr>
          <a:xfrm>
            <a:off x="9806760" y="3207960"/>
            <a:ext cx="744120" cy="639720"/>
          </a:xfrm>
          <a:prstGeom prst="rect">
            <a:avLst/>
          </a:prstGeom>
          <a:noFill/>
          <a:ln w="0">
            <a:noFill/>
          </a:ln>
        </p:spPr>
        <p:style>
          <a:lnRef idx="0"/>
          <a:fillRef idx="0"/>
          <a:effectRef idx="0"/>
          <a:fontRef idx="minor"/>
        </p:style>
        <p:txBody>
          <a:bodyPr numCol="1" spcCol="0" horzOverflow="overflow" vertOverflow="overflow" lIns="0" rIns="0" tIns="0" bIns="0" anchor="t">
            <a:spAutoFit/>
          </a:bodyPr>
          <a:p>
            <a:pPr>
              <a:lnSpc>
                <a:spcPct val="100000"/>
              </a:lnSpc>
            </a:pPr>
            <a:r>
              <a:rPr b="0" lang="en-US" sz="1400" spc="-1" strike="noStrike">
                <a:solidFill>
                  <a:srgbClr val="000000"/>
                </a:solidFill>
                <a:latin typeface="Verdana"/>
                <a:ea typeface="Verdana"/>
              </a:rPr>
              <a:t>17%</a:t>
            </a:r>
            <a:endParaRPr b="0" lang="sv-SE" sz="1400" spc="-1" strike="noStrike">
              <a:solidFill>
                <a:srgbClr val="000000"/>
              </a:solidFill>
              <a:latin typeface="Arial"/>
            </a:endParaRPr>
          </a:p>
          <a:p>
            <a:pPr>
              <a:lnSpc>
                <a:spcPct val="100000"/>
              </a:lnSpc>
            </a:pPr>
            <a:endParaRPr b="0" lang="sv-SE" sz="1400" spc="-1" strike="noStrike">
              <a:solidFill>
                <a:srgbClr val="000000"/>
              </a:solidFill>
              <a:latin typeface="Arial"/>
            </a:endParaRPr>
          </a:p>
          <a:p>
            <a:pPr>
              <a:lnSpc>
                <a:spcPct val="100000"/>
              </a:lnSpc>
            </a:pPr>
            <a:r>
              <a:rPr b="0" lang="en-US" sz="1400" spc="-1" strike="noStrike">
                <a:solidFill>
                  <a:srgbClr val="000000"/>
                </a:solidFill>
                <a:latin typeface="Verdana"/>
                <a:ea typeface="Verdana"/>
              </a:rPr>
              <a:t>8%</a:t>
            </a:r>
            <a:endParaRPr b="0" lang="sv-SE" sz="1400" spc="-1" strike="noStrike">
              <a:solidFill>
                <a:srgbClr val="000000"/>
              </a:solidFill>
              <a:latin typeface="Arial"/>
            </a:endParaRPr>
          </a:p>
        </p:txBody>
      </p:sp>
      <p:sp>
        <p:nvSpPr>
          <p:cNvPr id="306" name="Rectangle: Rounded Corners 14"/>
          <p:cNvSpPr/>
          <p:nvPr/>
        </p:nvSpPr>
        <p:spPr>
          <a:xfrm>
            <a:off x="9614520" y="3170520"/>
            <a:ext cx="141120" cy="715320"/>
          </a:xfrm>
          <a:prstGeom prst="roundRect">
            <a:avLst>
              <a:gd name="adj" fmla="val 16667"/>
            </a:avLst>
          </a:prstGeom>
          <a:solidFill>
            <a:srgbClr val="005b89"/>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Verdana"/>
            </a:endParaRPr>
          </a:p>
        </p:txBody>
      </p:sp>
      <p:sp>
        <p:nvSpPr>
          <p:cNvPr id="3" name="PlaceHolder 2"/>
          <p:cNvSpPr>
            <a:spLocks noGrp="1"/>
          </p:cNvSpPr>
          <p:nvPr>
            <p:ph type="dt" idx="3"/>
          </p:nvPr>
        </p:nvSpPr>
        <p:spPr/>
        <p:txBody>
          <a:bodyPr/>
          <a:p>
            <a:fld id="{8C26EAD0-FB83-4F24-979C-45F4CE1BB07D}" type="datetime1">
              <a:rPr lang="sv-SE"/>
              <a:t>2023-06-17</a:t>
            </a:fld>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title"/>
          </p:nvPr>
        </p:nvSpPr>
        <p:spPr>
          <a:xfrm>
            <a:off x="891360" y="1076760"/>
            <a:ext cx="5736960" cy="2387160"/>
          </a:xfrm>
          <a:prstGeom prst="rect">
            <a:avLst/>
          </a:prstGeom>
          <a:noFill/>
          <a:ln w="0">
            <a:noFill/>
          </a:ln>
        </p:spPr>
        <p:txBody>
          <a:bodyPr lIns="0" rIns="0" tIns="0" bIns="0" anchor="b">
            <a:noAutofit/>
          </a:bodyPr>
          <a:p>
            <a:pPr indent="0">
              <a:lnSpc>
                <a:spcPct val="100000"/>
              </a:lnSpc>
              <a:buNone/>
            </a:pPr>
            <a:r>
              <a:rPr b="1" lang="en-US" sz="3500" spc="-1" strike="noStrike">
                <a:solidFill>
                  <a:srgbClr val="000000"/>
                </a:solidFill>
                <a:latin typeface="Verdana"/>
                <a:ea typeface="Verdana"/>
              </a:rPr>
              <a:t>Äldres hälsa</a:t>
            </a:r>
            <a:endParaRPr b="0" lang="sv-SE" sz="3500" spc="-1" strike="noStrike">
              <a:solidFill>
                <a:srgbClr val="000000"/>
              </a:solidFill>
              <a:latin typeface="Verdana"/>
            </a:endParaRPr>
          </a:p>
        </p:txBody>
      </p:sp>
      <p:sp>
        <p:nvSpPr>
          <p:cNvPr id="308" name="PlaceHolder 2"/>
          <p:cNvSpPr>
            <a:spLocks noGrp="1"/>
          </p:cNvSpPr>
          <p:nvPr>
            <p:ph type="subTitle"/>
          </p:nvPr>
        </p:nvSpPr>
        <p:spPr>
          <a:xfrm>
            <a:off x="885240" y="3761640"/>
            <a:ext cx="5743080" cy="1696320"/>
          </a:xfrm>
          <a:prstGeom prst="rect">
            <a:avLst/>
          </a:prstGeom>
          <a:noFill/>
          <a:ln w="0">
            <a:noFill/>
          </a:ln>
        </p:spPr>
        <p:txBody>
          <a:bodyPr lIns="0" rIns="0" tIns="0" bIns="0" anchor="t">
            <a:noAutofit/>
          </a:bodyPr>
          <a:p>
            <a:pPr marL="343080" indent="-343080">
              <a:lnSpc>
                <a:spcPct val="130000"/>
              </a:lnSpc>
              <a:spcBef>
                <a:spcPts val="1001"/>
              </a:spcBef>
              <a:buClr>
                <a:srgbClr val="000000"/>
              </a:buClr>
              <a:buFont typeface="Arial"/>
              <a:buChar char="•"/>
            </a:pPr>
            <a:r>
              <a:rPr b="0" lang="sv-SE" sz="2200" spc="-1" strike="noStrike">
                <a:solidFill>
                  <a:srgbClr val="000000"/>
                </a:solidFill>
                <a:latin typeface="Verdana"/>
                <a:ea typeface="Verdana"/>
              </a:rPr>
              <a:t>Fallolyckor</a:t>
            </a:r>
            <a:endParaRPr b="0" lang="sv-SE" sz="2200" spc="-1" strike="noStrike">
              <a:solidFill>
                <a:srgbClr val="000000"/>
              </a:solidFill>
              <a:latin typeface="Arial"/>
            </a:endParaRPr>
          </a:p>
          <a:p>
            <a:pPr marL="343080" indent="-343080">
              <a:lnSpc>
                <a:spcPct val="130000"/>
              </a:lnSpc>
              <a:spcBef>
                <a:spcPts val="1001"/>
              </a:spcBef>
              <a:buClr>
                <a:srgbClr val="000000"/>
              </a:buClr>
              <a:buFont typeface="Arial"/>
              <a:buChar char="•"/>
            </a:pPr>
            <a:r>
              <a:rPr b="0" lang="sv-SE" sz="2200" spc="-1" strike="noStrike">
                <a:solidFill>
                  <a:srgbClr val="000000"/>
                </a:solidFill>
                <a:latin typeface="Verdana"/>
                <a:ea typeface="Verdana"/>
              </a:rPr>
              <a:t>Kognitiv svikt vid misstänkt demens</a:t>
            </a:r>
            <a:endParaRPr b="0" lang="sv-SE" sz="2200" spc="-1" strike="noStrike">
              <a:solidFill>
                <a:srgbClr val="000000"/>
              </a:solidFill>
              <a:latin typeface="Arial"/>
            </a:endParaRPr>
          </a:p>
        </p:txBody>
      </p:sp>
      <p:sp>
        <p:nvSpPr>
          <p:cNvPr id="4" name="PlaceHolder 3"/>
          <p:cNvSpPr>
            <a:spLocks noGrp="1"/>
          </p:cNvSpPr>
          <p:nvPr>
            <p:ph type="dt" idx="1"/>
          </p:nvPr>
        </p:nvSpPr>
        <p:spPr/>
        <p:txBody>
          <a:bodyPr/>
          <a:p>
            <a:fld id="{E09A7DF6-7555-4634-9A06-36D90E7669E2}" type="datetime1">
              <a:rPr lang="sv-SE"/>
              <a:t>2023-06-17</a:t>
            </a:fld>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3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1">
                                  <p:stCondLst>
                                    <p:cond delay="0"/>
                                  </p:stCondLst>
                                  <p:childTnLst>
                                    <p:set>
                                      <p:cBhvr>
                                        <p:cTn id="10" dur="1" fill="hold">
                                          <p:stCondLst>
                                            <p:cond delay="0"/>
                                          </p:stCondLst>
                                        </p:cTn>
                                        <p:tgtEl>
                                          <p:spTgt spid="30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fill="hold" presetClass="entr" presetID="1">
                                  <p:stCondLst>
                                    <p:cond delay="0"/>
                                  </p:stCondLst>
                                  <p:childTnLst>
                                    <p:set>
                                      <p:cBhvr>
                                        <p:cTn id="14" dur="1" fill="hold">
                                          <p:stCondLst>
                                            <p:cond delay="0"/>
                                          </p:stCondLst>
                                        </p:cTn>
                                        <p:tgtEl>
                                          <p:spTgt spid="308">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PlaceHolder 1"/>
          <p:cNvSpPr>
            <a:spLocks noGrp="1"/>
          </p:cNvSpPr>
          <p:nvPr>
            <p:ph type="title"/>
          </p:nvPr>
        </p:nvSpPr>
        <p:spPr>
          <a:xfrm>
            <a:off x="1100520" y="425880"/>
            <a:ext cx="8642160" cy="1047240"/>
          </a:xfrm>
          <a:prstGeom prst="rect">
            <a:avLst/>
          </a:prstGeom>
          <a:noFill/>
          <a:ln w="0">
            <a:noFill/>
          </a:ln>
        </p:spPr>
        <p:txBody>
          <a:bodyPr lIns="0" rIns="0" tIns="0" bIns="0" anchor="b">
            <a:noAutofit/>
          </a:bodyPr>
          <a:p>
            <a:pPr indent="0">
              <a:lnSpc>
                <a:spcPct val="100000"/>
              </a:lnSpc>
              <a:buNone/>
            </a:pPr>
            <a:r>
              <a:rPr b="0" lang="en-US" sz="3300" spc="-1" strike="noStrike">
                <a:solidFill>
                  <a:srgbClr val="000000"/>
                </a:solidFill>
                <a:latin typeface="Verdana"/>
                <a:ea typeface="Verdana"/>
              </a:rPr>
              <a:t>Äldres hälsa - skörhet och skörhetsskattning</a:t>
            </a:r>
            <a:endParaRPr b="0" lang="sv-SE" sz="3300" spc="-1" strike="noStrike">
              <a:solidFill>
                <a:srgbClr val="000000"/>
              </a:solidFill>
              <a:latin typeface="Verdana"/>
            </a:endParaRPr>
          </a:p>
        </p:txBody>
      </p:sp>
      <p:sp>
        <p:nvSpPr>
          <p:cNvPr id="310" name="PlaceHolder 2"/>
          <p:cNvSpPr>
            <a:spLocks noGrp="1"/>
          </p:cNvSpPr>
          <p:nvPr>
            <p:ph/>
          </p:nvPr>
        </p:nvSpPr>
        <p:spPr>
          <a:xfrm>
            <a:off x="1092240" y="2113560"/>
            <a:ext cx="8650440" cy="3311280"/>
          </a:xfrm>
          <a:prstGeom prst="rect">
            <a:avLst/>
          </a:prstGeom>
          <a:noFill/>
          <a:ln w="0">
            <a:noFill/>
          </a:ln>
        </p:spPr>
        <p:txBody>
          <a:bodyPr lIns="0" rIns="0" tIns="0" bIns="0" anchor="t">
            <a:noAutofit/>
          </a:bodyPr>
          <a:p>
            <a:pPr marL="270000" indent="-270000">
              <a:lnSpc>
                <a:spcPct val="130000"/>
              </a:lnSpc>
              <a:spcBef>
                <a:spcPts val="1001"/>
              </a:spcBef>
              <a:buClr>
                <a:srgbClr val="000000"/>
              </a:buClr>
              <a:buFont typeface="Verdana"/>
              <a:buChar char="•"/>
            </a:pPr>
            <a:r>
              <a:rPr b="0" lang="en-US" sz="2200" spc="-1" strike="noStrike">
                <a:solidFill>
                  <a:srgbClr val="000000"/>
                </a:solidFill>
                <a:latin typeface="Verdana"/>
                <a:ea typeface="Verdana"/>
              </a:rPr>
              <a:t>Ökad ålder påverkar flera organsystem samtidigt</a:t>
            </a:r>
            <a:endParaRPr b="0" lang="sv-SE" sz="2200" spc="-1" strike="noStrike">
              <a:solidFill>
                <a:srgbClr val="000000"/>
              </a:solidFill>
              <a:latin typeface="Verdana"/>
            </a:endParaRPr>
          </a:p>
          <a:p>
            <a:pPr marL="270000" indent="-270000">
              <a:lnSpc>
                <a:spcPct val="130000"/>
              </a:lnSpc>
              <a:spcBef>
                <a:spcPts val="1001"/>
              </a:spcBef>
              <a:buClr>
                <a:srgbClr val="000000"/>
              </a:buClr>
              <a:buFont typeface="Verdana"/>
              <a:buChar char="•"/>
            </a:pPr>
            <a:r>
              <a:rPr b="0" lang="en-US" sz="2200" spc="-1" strike="noStrike">
                <a:solidFill>
                  <a:srgbClr val="000000"/>
                </a:solidFill>
                <a:latin typeface="Verdana"/>
                <a:ea typeface="Verdana"/>
              </a:rPr>
              <a:t>Viktigt att tidigt identifiera skörhet och kunna erbjuda åtgärder</a:t>
            </a:r>
            <a:endParaRPr b="0" lang="sv-SE" sz="2200" spc="-1" strike="noStrike">
              <a:solidFill>
                <a:srgbClr val="000000"/>
              </a:solidFill>
              <a:latin typeface="Verdana"/>
            </a:endParaRPr>
          </a:p>
          <a:p>
            <a:pPr marL="270000" indent="-270000">
              <a:lnSpc>
                <a:spcPct val="130000"/>
              </a:lnSpc>
              <a:spcBef>
                <a:spcPts val="1001"/>
              </a:spcBef>
              <a:buClr>
                <a:srgbClr val="000000"/>
              </a:buClr>
              <a:buFont typeface="Verdana"/>
              <a:buChar char="•"/>
            </a:pPr>
            <a:r>
              <a:rPr b="0" lang="en-US" sz="2200" spc="-1" strike="noStrike">
                <a:solidFill>
                  <a:srgbClr val="000000"/>
                </a:solidFill>
                <a:latin typeface="Verdana"/>
                <a:ea typeface="Verdana"/>
              </a:rPr>
              <a:t>CFS (clinical frailty scale)</a:t>
            </a:r>
            <a:endParaRPr b="0" lang="sv-SE" sz="2200" spc="-1" strike="noStrike">
              <a:solidFill>
                <a:srgbClr val="000000"/>
              </a:solidFill>
              <a:latin typeface="Verdana"/>
            </a:endParaRPr>
          </a:p>
        </p:txBody>
      </p:sp>
      <p:sp>
        <p:nvSpPr>
          <p:cNvPr id="4" name="PlaceHolder 3"/>
          <p:cNvSpPr>
            <a:spLocks noGrp="1"/>
          </p:cNvSpPr>
          <p:nvPr>
            <p:ph type="dt" idx="3"/>
          </p:nvPr>
        </p:nvSpPr>
        <p:spPr/>
        <p:txBody>
          <a:bodyPr/>
          <a:p>
            <a:fld id="{CA8CAF3A-D4F5-46F9-839F-E870EE0F7472}" type="datetime1">
              <a:rPr lang="sv-SE"/>
              <a:t>2023-06-17</a:t>
            </a:fld>
          </a:p>
        </p:txBody>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childTnLst>
                  <p:par>
                    <p:cTn id="17" fill="hold">
                      <p:stCondLst>
                        <p:cond delay="indefinite"/>
                      </p:stCondLst>
                      <p:childTnLst>
                        <p:par>
                          <p:cTn id="18" fill="hold">
                            <p:stCondLst>
                              <p:cond delay="0"/>
                            </p:stCondLst>
                            <p:childTnLst>
                              <p:par>
                                <p:cTn id="19" nodeType="clickEffect" fill="hold" presetClass="entr" presetID="1">
                                  <p:stCondLst>
                                    <p:cond delay="0"/>
                                  </p:stCondLst>
                                  <p:childTnLst>
                                    <p:set>
                                      <p:cBhvr>
                                        <p:cTn id="20" dur="1" fill="hold">
                                          <p:stCondLst>
                                            <p:cond delay="0"/>
                                          </p:stCondLst>
                                        </p:cTn>
                                        <p:tgtEl>
                                          <p:spTgt spid="3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fill="hold" presetClass="entr" presetID="1">
                                  <p:stCondLst>
                                    <p:cond delay="0"/>
                                  </p:stCondLst>
                                  <p:childTnLst>
                                    <p:set>
                                      <p:cBhvr>
                                        <p:cTn id="24" dur="1" fill="hold">
                                          <p:stCondLst>
                                            <p:cond delay="0"/>
                                          </p:stCondLst>
                                        </p:cTn>
                                        <p:tgtEl>
                                          <p:spTgt spid="31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1">
                                  <p:stCondLst>
                                    <p:cond delay="0"/>
                                  </p:stCondLst>
                                  <p:childTnLst>
                                    <p:set>
                                      <p:cBhvr>
                                        <p:cTn id="28" dur="1" fill="hold">
                                          <p:stCondLst>
                                            <p:cond delay="0"/>
                                          </p:stCondLst>
                                        </p:cTn>
                                        <p:tgtEl>
                                          <p:spTgt spid="310">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PlaceHolder 1"/>
          <p:cNvSpPr>
            <a:spLocks noGrp="1"/>
          </p:cNvSpPr>
          <p:nvPr>
            <p:ph type="title"/>
          </p:nvPr>
        </p:nvSpPr>
        <p:spPr>
          <a:xfrm>
            <a:off x="1100520" y="425880"/>
            <a:ext cx="8642160" cy="1047240"/>
          </a:xfrm>
          <a:prstGeom prst="rect">
            <a:avLst/>
          </a:prstGeom>
          <a:noFill/>
          <a:ln w="0">
            <a:noFill/>
          </a:ln>
        </p:spPr>
        <p:txBody>
          <a:bodyPr lIns="0" rIns="0" tIns="0" bIns="0" anchor="b">
            <a:noAutofit/>
          </a:bodyPr>
          <a:p>
            <a:pPr indent="0">
              <a:lnSpc>
                <a:spcPct val="100000"/>
              </a:lnSpc>
              <a:buNone/>
            </a:pPr>
            <a:r>
              <a:rPr b="0" lang="en-US" sz="3300" spc="-1" strike="noStrike">
                <a:solidFill>
                  <a:srgbClr val="000000"/>
                </a:solidFill>
                <a:latin typeface="Verdana"/>
                <a:ea typeface="Verdana"/>
              </a:rPr>
              <a:t>Äldres hälsa - fallolyckor</a:t>
            </a:r>
            <a:endParaRPr b="0" lang="sv-SE" sz="3300" spc="-1" strike="noStrike">
              <a:solidFill>
                <a:srgbClr val="000000"/>
              </a:solidFill>
              <a:latin typeface="Verdana"/>
            </a:endParaRPr>
          </a:p>
        </p:txBody>
      </p:sp>
      <p:sp>
        <p:nvSpPr>
          <p:cNvPr id="312" name="PlaceHolder 2"/>
          <p:cNvSpPr>
            <a:spLocks noGrp="1"/>
          </p:cNvSpPr>
          <p:nvPr>
            <p:ph/>
          </p:nvPr>
        </p:nvSpPr>
        <p:spPr>
          <a:xfrm>
            <a:off x="1092240" y="2113560"/>
            <a:ext cx="8650440" cy="3665880"/>
          </a:xfrm>
          <a:prstGeom prst="rect">
            <a:avLst/>
          </a:prstGeom>
          <a:noFill/>
          <a:ln w="0">
            <a:noFill/>
          </a:ln>
        </p:spPr>
        <p:txBody>
          <a:bodyPr lIns="0" rIns="0" tIns="0" bIns="0" anchor="t">
            <a:noAutofit/>
          </a:bodyPr>
          <a:p>
            <a:pPr marL="270000" indent="-270000">
              <a:lnSpc>
                <a:spcPct val="130000"/>
              </a:lnSpc>
              <a:spcBef>
                <a:spcPts val="1001"/>
              </a:spcBef>
              <a:buClr>
                <a:srgbClr val="000000"/>
              </a:buClr>
              <a:buFont typeface="Verdana"/>
              <a:buChar char="•"/>
            </a:pPr>
            <a:r>
              <a:rPr b="0" lang="sv-SE" sz="2200" spc="-1" strike="noStrike">
                <a:solidFill>
                  <a:srgbClr val="000000"/>
                </a:solidFill>
                <a:latin typeface="Verdana"/>
                <a:ea typeface="Verdana"/>
              </a:rPr>
              <a:t>Vanligaste orsaken till att äldre skadar sig</a:t>
            </a:r>
            <a:endParaRPr b="0" lang="sv-SE" sz="2200" spc="-1" strike="noStrike">
              <a:solidFill>
                <a:srgbClr val="000000"/>
              </a:solidFill>
              <a:latin typeface="Verdana"/>
            </a:endParaRPr>
          </a:p>
          <a:p>
            <a:pPr marL="270000" indent="-270000">
              <a:lnSpc>
                <a:spcPct val="130000"/>
              </a:lnSpc>
              <a:spcBef>
                <a:spcPts val="1001"/>
              </a:spcBef>
              <a:buClr>
                <a:srgbClr val="000000"/>
              </a:buClr>
              <a:buFont typeface="Verdana"/>
              <a:buChar char="•"/>
            </a:pPr>
            <a:r>
              <a:rPr b="0" lang="sv-SE" sz="2200" spc="-1" strike="noStrike">
                <a:solidFill>
                  <a:srgbClr val="000000"/>
                </a:solidFill>
                <a:latin typeface="Verdana"/>
                <a:ea typeface="Verdana"/>
              </a:rPr>
              <a:t>En av de tio vanligaste dödsorsakerna bland svenskar över 70 år</a:t>
            </a:r>
            <a:endParaRPr b="0" lang="sv-SE" sz="2200" spc="-1" strike="noStrike">
              <a:solidFill>
                <a:srgbClr val="000000"/>
              </a:solidFill>
              <a:latin typeface="Verdana"/>
            </a:endParaRPr>
          </a:p>
          <a:p>
            <a:pPr marL="270000" indent="-270000">
              <a:lnSpc>
                <a:spcPct val="130000"/>
              </a:lnSpc>
              <a:spcBef>
                <a:spcPts val="1001"/>
              </a:spcBef>
              <a:buClr>
                <a:srgbClr val="000000"/>
              </a:buClr>
              <a:buFont typeface="Verdana"/>
              <a:buChar char="•"/>
            </a:pPr>
            <a:r>
              <a:rPr b="0" lang="sv-SE" sz="2200" spc="-1" strike="noStrike">
                <a:solidFill>
                  <a:srgbClr val="000000"/>
                </a:solidFill>
                <a:latin typeface="Verdana"/>
                <a:ea typeface="Verdana"/>
              </a:rPr>
              <a:t>Närmare 1000 personer 65 år och äldre dör varje år på grund av fallolyckor</a:t>
            </a:r>
            <a:endParaRPr b="0" lang="sv-SE" sz="2200" spc="-1" strike="noStrike">
              <a:solidFill>
                <a:srgbClr val="000000"/>
              </a:solidFill>
              <a:latin typeface="Verdana"/>
            </a:endParaRPr>
          </a:p>
          <a:p>
            <a:pPr marL="270000" indent="-270000">
              <a:lnSpc>
                <a:spcPct val="130000"/>
              </a:lnSpc>
              <a:spcBef>
                <a:spcPts val="1001"/>
              </a:spcBef>
              <a:buClr>
                <a:srgbClr val="000000"/>
              </a:buClr>
              <a:buFont typeface="Verdana"/>
              <a:buChar char="•"/>
            </a:pPr>
            <a:r>
              <a:rPr b="0" lang="sv-SE" sz="2200" spc="-1" strike="noStrike">
                <a:solidFill>
                  <a:srgbClr val="000000"/>
                </a:solidFill>
                <a:latin typeface="Verdana"/>
                <a:ea typeface="Verdana"/>
              </a:rPr>
              <a:t>Sjukhusinläggning ökar risk för infektioner, blodpropp med mera</a:t>
            </a:r>
            <a:endParaRPr b="0" lang="sv-SE" sz="2200" spc="-1" strike="noStrike">
              <a:solidFill>
                <a:srgbClr val="000000"/>
              </a:solidFill>
              <a:latin typeface="Verdana"/>
            </a:endParaRPr>
          </a:p>
        </p:txBody>
      </p:sp>
      <p:sp>
        <p:nvSpPr>
          <p:cNvPr id="4" name="PlaceHolder 3"/>
          <p:cNvSpPr>
            <a:spLocks noGrp="1"/>
          </p:cNvSpPr>
          <p:nvPr>
            <p:ph type="dt" idx="3"/>
          </p:nvPr>
        </p:nvSpPr>
        <p:spPr/>
        <p:txBody>
          <a:bodyPr/>
          <a:p>
            <a:fld id="{AF58F63F-CA1B-4A63-BE7C-E9D2A2D458A5}" type="datetime1">
              <a:rPr lang="sv-SE"/>
              <a:t>2023-06-17</a:t>
            </a:fld>
          </a:p>
        </p:txBody>
      </p:sp>
    </p:spTree>
  </p:cSld>
  <mc:AlternateContent>
    <mc:Choice Requires="p14">
      <p:transition spd="slow" p14:dur="2000"/>
    </mc:Choice>
    <mc:Fallback>
      <p:transition spd="slow"/>
    </mc:Fallback>
  </mc:AlternateContent>
  <p:timing>
    <p:tnLst>
      <p:par>
        <p:cTn id="29" dur="indefinite" restart="never" nodeType="tmRoot">
          <p:childTnLst>
            <p:seq>
              <p:cTn id="30" dur="indefinite" nodeType="mainSeq">
                <p:childTnLst>
                  <p:par>
                    <p:cTn id="31" fill="hold">
                      <p:stCondLst>
                        <p:cond delay="indefinite"/>
                      </p:stCondLst>
                      <p:childTnLst>
                        <p:par>
                          <p:cTn id="32" fill="hold">
                            <p:stCondLst>
                              <p:cond delay="0"/>
                            </p:stCondLst>
                            <p:childTnLst>
                              <p:par>
                                <p:cTn id="33" nodeType="clickEffect" fill="hold" presetClass="entr" presetID="1">
                                  <p:stCondLst>
                                    <p:cond delay="0"/>
                                  </p:stCondLst>
                                  <p:childTnLst>
                                    <p:set>
                                      <p:cBhvr>
                                        <p:cTn id="34" dur="1" fill="hold">
                                          <p:stCondLst>
                                            <p:cond delay="0"/>
                                          </p:stCondLst>
                                        </p:cTn>
                                        <p:tgtEl>
                                          <p:spTgt spid="3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nodeType="clickEffect" fill="hold" presetClass="entr" presetID="1">
                                  <p:stCondLst>
                                    <p:cond delay="0"/>
                                  </p:stCondLst>
                                  <p:childTnLst>
                                    <p:set>
                                      <p:cBhvr>
                                        <p:cTn id="38" dur="1" fill="hold">
                                          <p:stCondLst>
                                            <p:cond delay="0"/>
                                          </p:stCondLst>
                                        </p:cTn>
                                        <p:tgtEl>
                                          <p:spTgt spid="31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nodeType="clickEffect" fill="hold" presetClass="entr" presetID="1">
                                  <p:stCondLst>
                                    <p:cond delay="0"/>
                                  </p:stCondLst>
                                  <p:childTnLst>
                                    <p:set>
                                      <p:cBhvr>
                                        <p:cTn id="42" dur="1" fill="hold">
                                          <p:stCondLst>
                                            <p:cond delay="0"/>
                                          </p:stCondLst>
                                        </p:cTn>
                                        <p:tgtEl>
                                          <p:spTgt spid="312">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nodeType="clickEffect" fill="hold" presetClass="entr" presetID="1">
                                  <p:stCondLst>
                                    <p:cond delay="0"/>
                                  </p:stCondLst>
                                  <p:childTnLst>
                                    <p:set>
                                      <p:cBhvr>
                                        <p:cTn id="46" dur="1" fill="hold">
                                          <p:stCondLst>
                                            <p:cond delay="0"/>
                                          </p:stCondLst>
                                        </p:cTn>
                                        <p:tgtEl>
                                          <p:spTgt spid="312">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nodeType="clickEffect" fill="hold" presetClass="entr" presetID="1">
                                  <p:stCondLst>
                                    <p:cond delay="0"/>
                                  </p:stCondLst>
                                  <p:childTnLst>
                                    <p:set>
                                      <p:cBhvr>
                                        <p:cTn id="50" dur="1" fill="hold">
                                          <p:stCondLst>
                                            <p:cond delay="0"/>
                                          </p:stCondLst>
                                        </p:cTn>
                                        <p:tgtEl>
                                          <p:spTgt spid="312">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PlaceHolder 1"/>
          <p:cNvSpPr>
            <a:spLocks noGrp="1"/>
          </p:cNvSpPr>
          <p:nvPr>
            <p:ph type="title"/>
          </p:nvPr>
        </p:nvSpPr>
        <p:spPr>
          <a:xfrm>
            <a:off x="1100520" y="425880"/>
            <a:ext cx="8642160" cy="1047240"/>
          </a:xfrm>
          <a:prstGeom prst="rect">
            <a:avLst/>
          </a:prstGeom>
          <a:noFill/>
          <a:ln w="0">
            <a:noFill/>
          </a:ln>
        </p:spPr>
        <p:txBody>
          <a:bodyPr lIns="0" rIns="0" tIns="0" bIns="0" anchor="b">
            <a:noAutofit/>
          </a:bodyPr>
          <a:p>
            <a:pPr indent="0">
              <a:lnSpc>
                <a:spcPct val="100000"/>
              </a:lnSpc>
              <a:buNone/>
            </a:pPr>
            <a:r>
              <a:rPr b="0" lang="sv-SE" sz="3300" spc="-1" strike="noStrike">
                <a:solidFill>
                  <a:srgbClr val="000000"/>
                </a:solidFill>
                <a:latin typeface="Verdana"/>
                <a:ea typeface="Verdana"/>
              </a:rPr>
              <a:t>Äldres hälsa - fallolyckor</a:t>
            </a:r>
            <a:endParaRPr b="0" lang="sv-SE" sz="3300" spc="-1" strike="noStrike">
              <a:solidFill>
                <a:srgbClr val="000000"/>
              </a:solidFill>
              <a:latin typeface="Verdana"/>
            </a:endParaRPr>
          </a:p>
        </p:txBody>
      </p:sp>
      <p:sp>
        <p:nvSpPr>
          <p:cNvPr id="314" name="PlaceHolder 2"/>
          <p:cNvSpPr>
            <a:spLocks noGrp="1"/>
          </p:cNvSpPr>
          <p:nvPr>
            <p:ph/>
          </p:nvPr>
        </p:nvSpPr>
        <p:spPr>
          <a:xfrm>
            <a:off x="1092240" y="2113560"/>
            <a:ext cx="8650440" cy="3311280"/>
          </a:xfrm>
          <a:prstGeom prst="rect">
            <a:avLst/>
          </a:prstGeom>
          <a:noFill/>
          <a:ln w="0">
            <a:noFill/>
          </a:ln>
        </p:spPr>
        <p:txBody>
          <a:bodyPr lIns="0" rIns="0" tIns="0" bIns="0" anchor="t">
            <a:noAutofit/>
          </a:bodyPr>
          <a:p>
            <a:pPr marL="270000" indent="-270000">
              <a:lnSpc>
                <a:spcPct val="130000"/>
              </a:lnSpc>
              <a:spcBef>
                <a:spcPts val="1001"/>
              </a:spcBef>
              <a:buClr>
                <a:srgbClr val="000000"/>
              </a:buClr>
              <a:buFont typeface="Verdana"/>
              <a:buChar char="•"/>
            </a:pPr>
            <a:r>
              <a:rPr b="0" lang="sv-SE" sz="2200" spc="-1" strike="noStrike">
                <a:solidFill>
                  <a:srgbClr val="000000"/>
                </a:solidFill>
                <a:latin typeface="Verdana"/>
                <a:ea typeface="Verdana"/>
              </a:rPr>
              <a:t>Förebyggande åtgärder</a:t>
            </a:r>
            <a:endParaRPr b="0" lang="sv-SE" sz="2200" spc="-1" strike="noStrike">
              <a:solidFill>
                <a:srgbClr val="000000"/>
              </a:solidFill>
              <a:latin typeface="Verdana"/>
            </a:endParaRPr>
          </a:p>
          <a:p>
            <a:pPr lvl="1" marL="533520" indent="-266760">
              <a:lnSpc>
                <a:spcPct val="130000"/>
              </a:lnSpc>
              <a:spcBef>
                <a:spcPts val="499"/>
              </a:spcBef>
              <a:buClr>
                <a:srgbClr val="000000"/>
              </a:buClr>
              <a:buFont typeface="Verdana"/>
              <a:buChar char="–"/>
            </a:pPr>
            <a:r>
              <a:rPr b="0" lang="sv-SE" sz="2000" spc="-1" strike="noStrike">
                <a:solidFill>
                  <a:srgbClr val="000000"/>
                </a:solidFill>
                <a:latin typeface="Verdana"/>
                <a:ea typeface="Verdana"/>
              </a:rPr>
              <a:t>Fysisk aktivitet</a:t>
            </a:r>
            <a:endParaRPr b="0" lang="sv-SE" sz="2000" spc="-1" strike="noStrike">
              <a:solidFill>
                <a:srgbClr val="000000"/>
              </a:solidFill>
              <a:latin typeface="Verdana"/>
            </a:endParaRPr>
          </a:p>
          <a:p>
            <a:pPr lvl="1" marL="533520" indent="-266760">
              <a:lnSpc>
                <a:spcPct val="130000"/>
              </a:lnSpc>
              <a:spcBef>
                <a:spcPts val="499"/>
              </a:spcBef>
              <a:buClr>
                <a:srgbClr val="000000"/>
              </a:buClr>
              <a:buFont typeface="Verdana"/>
              <a:buChar char="–"/>
            </a:pPr>
            <a:r>
              <a:rPr b="0" lang="sv-SE" sz="2000" spc="-1" strike="noStrike">
                <a:solidFill>
                  <a:srgbClr val="000000"/>
                </a:solidFill>
                <a:latin typeface="Verdana"/>
                <a:ea typeface="Verdana"/>
              </a:rPr>
              <a:t>Hälsosamma matvanor</a:t>
            </a:r>
            <a:endParaRPr b="0" lang="sv-SE" sz="2000" spc="-1" strike="noStrike">
              <a:solidFill>
                <a:srgbClr val="000000"/>
              </a:solidFill>
              <a:latin typeface="Verdana"/>
            </a:endParaRPr>
          </a:p>
          <a:p>
            <a:pPr lvl="1" marL="533520" indent="-266760">
              <a:lnSpc>
                <a:spcPct val="130000"/>
              </a:lnSpc>
              <a:spcBef>
                <a:spcPts val="499"/>
              </a:spcBef>
              <a:buClr>
                <a:srgbClr val="000000"/>
              </a:buClr>
              <a:buFont typeface="Verdana"/>
              <a:buChar char="–"/>
            </a:pPr>
            <a:r>
              <a:rPr b="0" lang="sv-SE" sz="2000" spc="-1" strike="noStrike">
                <a:solidFill>
                  <a:srgbClr val="000000"/>
                </a:solidFill>
                <a:latin typeface="Verdana"/>
                <a:ea typeface="Verdana"/>
              </a:rPr>
              <a:t>Säker hemmiljö</a:t>
            </a:r>
            <a:endParaRPr b="0" lang="sv-SE" sz="2000" spc="-1" strike="noStrike">
              <a:solidFill>
                <a:srgbClr val="000000"/>
              </a:solidFill>
              <a:latin typeface="Verdana"/>
            </a:endParaRPr>
          </a:p>
          <a:p>
            <a:pPr lvl="1" marL="533520" indent="-266760">
              <a:lnSpc>
                <a:spcPct val="130000"/>
              </a:lnSpc>
              <a:spcBef>
                <a:spcPts val="499"/>
              </a:spcBef>
              <a:buClr>
                <a:srgbClr val="000000"/>
              </a:buClr>
              <a:buFont typeface="Verdana"/>
              <a:buChar char="–"/>
            </a:pPr>
            <a:r>
              <a:rPr b="0" lang="sv-SE" sz="2000" spc="-1" strike="noStrike">
                <a:solidFill>
                  <a:srgbClr val="000000"/>
                </a:solidFill>
                <a:latin typeface="Verdana"/>
                <a:ea typeface="Verdana"/>
              </a:rPr>
              <a:t>God kontroll på läkemedelsintag</a:t>
            </a:r>
            <a:endParaRPr b="0" lang="sv-SE" sz="2000" spc="-1" strike="noStrike">
              <a:solidFill>
                <a:srgbClr val="000000"/>
              </a:solidFill>
              <a:latin typeface="Verdana"/>
            </a:endParaRPr>
          </a:p>
        </p:txBody>
      </p:sp>
      <p:sp>
        <p:nvSpPr>
          <p:cNvPr id="4" name="PlaceHolder 3"/>
          <p:cNvSpPr>
            <a:spLocks noGrp="1"/>
          </p:cNvSpPr>
          <p:nvPr>
            <p:ph type="dt" idx="3"/>
          </p:nvPr>
        </p:nvSpPr>
        <p:spPr/>
        <p:txBody>
          <a:bodyPr/>
          <a:p>
            <a:fld id="{BBBAC127-592A-490D-A387-7767A3FE1594}" type="datetime1">
              <a:rPr lang="sv-SE"/>
              <a:t>2023-06-17</a:t>
            </a:fld>
          </a:p>
        </p:txBody>
      </p:sp>
    </p:spTree>
  </p:cSld>
  <mc:AlternateContent>
    <mc:Choice Requires="p14">
      <p:transition spd="slow" p14:dur="2000"/>
    </mc:Choice>
    <mc:Fallback>
      <p:transition spd="slow"/>
    </mc:Fallback>
  </mc:AlternateContent>
  <p:timing>
    <p:tnLst>
      <p:par>
        <p:cTn id="51" dur="indefinite" restart="never" nodeType="tmRoot">
          <p:childTnLst>
            <p:seq>
              <p:cTn id="52" dur="indefinite" nodeType="mainSeq">
                <p:childTnLst>
                  <p:par>
                    <p:cTn id="53" fill="hold">
                      <p:stCondLst>
                        <p:cond delay="indefinite"/>
                      </p:stCondLst>
                      <p:childTnLst>
                        <p:par>
                          <p:cTn id="54" fill="hold">
                            <p:stCondLst>
                              <p:cond delay="0"/>
                            </p:stCondLst>
                            <p:childTnLst>
                              <p:par>
                                <p:cTn id="55" nodeType="clickEffect" fill="hold" presetClass="entr" presetID="1">
                                  <p:stCondLst>
                                    <p:cond delay="0"/>
                                  </p:stCondLst>
                                  <p:childTnLst>
                                    <p:set>
                                      <p:cBhvr>
                                        <p:cTn id="56" dur="1" fill="hold">
                                          <p:stCondLst>
                                            <p:cond delay="0"/>
                                          </p:stCondLst>
                                        </p:cTn>
                                        <p:tgtEl>
                                          <p:spTgt spid="3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nodeType="clickEffect" fill="hold" presetClass="entr" presetID="1">
                                  <p:stCondLst>
                                    <p:cond delay="0"/>
                                  </p:stCondLst>
                                  <p:childTnLst>
                                    <p:set>
                                      <p:cBhvr>
                                        <p:cTn id="60" dur="1" fill="hold">
                                          <p:stCondLst>
                                            <p:cond delay="0"/>
                                          </p:stCondLst>
                                        </p:cTn>
                                        <p:tgtEl>
                                          <p:spTgt spid="314">
                                            <p:txEl>
                                              <p:pRg st="0" end="0"/>
                                            </p:txEl>
                                          </p:spTgt>
                                        </p:tgtEl>
                                        <p:attrNameLst>
                                          <p:attrName>style.visibility</p:attrName>
                                        </p:attrNameLst>
                                      </p:cBhvr>
                                      <p:to>
                                        <p:strVal val="visible"/>
                                      </p:to>
                                    </p:set>
                                  </p:childTnLst>
                                </p:cTn>
                              </p:par>
                              <p:par>
                                <p:cTn id="61" nodeType="withEffect" fill="hold" presetClass="entr" presetID="1">
                                  <p:stCondLst>
                                    <p:cond delay="0"/>
                                  </p:stCondLst>
                                  <p:childTnLst>
                                    <p:set>
                                      <p:cBhvr>
                                        <p:cTn id="62" dur="1" fill="hold">
                                          <p:stCondLst>
                                            <p:cond delay="0"/>
                                          </p:stCondLst>
                                        </p:cTn>
                                        <p:tgtEl>
                                          <p:spTgt spid="314">
                                            <p:txEl>
                                              <p:pRg st="1" end="1"/>
                                            </p:txEl>
                                          </p:spTgt>
                                        </p:tgtEl>
                                        <p:attrNameLst>
                                          <p:attrName>style.visibility</p:attrName>
                                        </p:attrNameLst>
                                      </p:cBhvr>
                                      <p:to>
                                        <p:strVal val="visible"/>
                                      </p:to>
                                    </p:set>
                                  </p:childTnLst>
                                </p:cTn>
                              </p:par>
                              <p:par>
                                <p:cTn id="63" nodeType="withEffect" fill="hold" presetClass="entr" presetID="1">
                                  <p:stCondLst>
                                    <p:cond delay="0"/>
                                  </p:stCondLst>
                                  <p:childTnLst>
                                    <p:set>
                                      <p:cBhvr>
                                        <p:cTn id="64" dur="1" fill="hold">
                                          <p:stCondLst>
                                            <p:cond delay="0"/>
                                          </p:stCondLst>
                                        </p:cTn>
                                        <p:tgtEl>
                                          <p:spTgt spid="314">
                                            <p:txEl>
                                              <p:pRg st="2" end="2"/>
                                            </p:txEl>
                                          </p:spTgt>
                                        </p:tgtEl>
                                        <p:attrNameLst>
                                          <p:attrName>style.visibility</p:attrName>
                                        </p:attrNameLst>
                                      </p:cBhvr>
                                      <p:to>
                                        <p:strVal val="visible"/>
                                      </p:to>
                                    </p:set>
                                  </p:childTnLst>
                                </p:cTn>
                              </p:par>
                              <p:par>
                                <p:cTn id="65" nodeType="withEffect" fill="hold" presetClass="entr" presetID="1">
                                  <p:stCondLst>
                                    <p:cond delay="0"/>
                                  </p:stCondLst>
                                  <p:childTnLst>
                                    <p:set>
                                      <p:cBhvr>
                                        <p:cTn id="66" dur="1" fill="hold">
                                          <p:stCondLst>
                                            <p:cond delay="0"/>
                                          </p:stCondLst>
                                        </p:cTn>
                                        <p:tgtEl>
                                          <p:spTgt spid="314">
                                            <p:txEl>
                                              <p:pRg st="3" end="3"/>
                                            </p:txEl>
                                          </p:spTgt>
                                        </p:tgtEl>
                                        <p:attrNameLst>
                                          <p:attrName>style.visibility</p:attrName>
                                        </p:attrNameLst>
                                      </p:cBhvr>
                                      <p:to>
                                        <p:strVal val="visible"/>
                                      </p:to>
                                    </p:set>
                                  </p:childTnLst>
                                </p:cTn>
                              </p:par>
                              <p:par>
                                <p:cTn id="67" nodeType="withEffect" fill="hold" presetClass="entr" presetID="1">
                                  <p:stCondLst>
                                    <p:cond delay="0"/>
                                  </p:stCondLst>
                                  <p:childTnLst>
                                    <p:set>
                                      <p:cBhvr>
                                        <p:cTn id="68" dur="1" fill="hold">
                                          <p:stCondLst>
                                            <p:cond delay="0"/>
                                          </p:stCondLst>
                                        </p:cTn>
                                        <p:tgtEl>
                                          <p:spTgt spid="31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PlaceHolder 1"/>
          <p:cNvSpPr>
            <a:spLocks noGrp="1"/>
          </p:cNvSpPr>
          <p:nvPr>
            <p:ph type="title"/>
          </p:nvPr>
        </p:nvSpPr>
        <p:spPr>
          <a:xfrm>
            <a:off x="1100520" y="425880"/>
            <a:ext cx="8642160" cy="1047240"/>
          </a:xfrm>
          <a:prstGeom prst="rect">
            <a:avLst/>
          </a:prstGeom>
          <a:noFill/>
          <a:ln w="0">
            <a:noFill/>
          </a:ln>
        </p:spPr>
        <p:txBody>
          <a:bodyPr lIns="0" rIns="0" tIns="0" bIns="0" anchor="b">
            <a:noAutofit/>
          </a:bodyPr>
          <a:p>
            <a:pPr indent="0">
              <a:lnSpc>
                <a:spcPct val="100000"/>
              </a:lnSpc>
              <a:buNone/>
            </a:pPr>
            <a:r>
              <a:rPr b="0" lang="en-US" sz="3300" spc="-1" strike="noStrike">
                <a:solidFill>
                  <a:srgbClr val="000000"/>
                </a:solidFill>
                <a:latin typeface="Verdana"/>
                <a:ea typeface="Verdana"/>
              </a:rPr>
              <a:t>Äldres hälsa - kognitiv svikt</a:t>
            </a:r>
            <a:endParaRPr b="0" lang="sv-SE" sz="3300" spc="-1" strike="noStrike">
              <a:solidFill>
                <a:srgbClr val="000000"/>
              </a:solidFill>
              <a:latin typeface="Verdana"/>
            </a:endParaRPr>
          </a:p>
        </p:txBody>
      </p:sp>
      <p:sp>
        <p:nvSpPr>
          <p:cNvPr id="316" name="PlaceHolder 2"/>
          <p:cNvSpPr>
            <a:spLocks noGrp="1"/>
          </p:cNvSpPr>
          <p:nvPr>
            <p:ph/>
          </p:nvPr>
        </p:nvSpPr>
        <p:spPr>
          <a:xfrm>
            <a:off x="1092240" y="2113560"/>
            <a:ext cx="8650440" cy="3311280"/>
          </a:xfrm>
          <a:prstGeom prst="rect">
            <a:avLst/>
          </a:prstGeom>
          <a:noFill/>
          <a:ln w="0">
            <a:noFill/>
          </a:ln>
        </p:spPr>
        <p:txBody>
          <a:bodyPr lIns="0" rIns="0" tIns="0" bIns="0" anchor="t">
            <a:noAutofit/>
          </a:bodyPr>
          <a:p>
            <a:pPr indent="0">
              <a:lnSpc>
                <a:spcPct val="130000"/>
              </a:lnSpc>
              <a:spcBef>
                <a:spcPts val="1001"/>
              </a:spcBef>
              <a:buNone/>
              <a:tabLst>
                <a:tab algn="l" pos="0"/>
              </a:tabLst>
            </a:pPr>
            <a:r>
              <a:rPr b="0" lang="en-US" sz="2200" spc="-1" strike="noStrike">
                <a:solidFill>
                  <a:srgbClr val="000000"/>
                </a:solidFill>
                <a:latin typeface="Verdana"/>
                <a:ea typeface="Verdana"/>
              </a:rPr>
              <a:t>Nedsatt förmåga att</a:t>
            </a:r>
            <a:endParaRPr b="0" lang="sv-SE" sz="2200" spc="-1" strike="noStrike">
              <a:solidFill>
                <a:srgbClr val="000000"/>
              </a:solidFill>
              <a:latin typeface="Verdana"/>
            </a:endParaRPr>
          </a:p>
          <a:p>
            <a:pPr lvl="1" marL="533520" indent="-266760">
              <a:lnSpc>
                <a:spcPct val="130000"/>
              </a:lnSpc>
              <a:spcBef>
                <a:spcPts val="499"/>
              </a:spcBef>
              <a:buClr>
                <a:srgbClr val="000000"/>
              </a:buClr>
              <a:buFont typeface="Verdana"/>
              <a:buChar char="–"/>
              <a:tabLst>
                <a:tab algn="l" pos="0"/>
              </a:tabLst>
            </a:pPr>
            <a:r>
              <a:rPr b="0" lang="en-US" sz="2000" spc="-1" strike="noStrike">
                <a:solidFill>
                  <a:srgbClr val="000000"/>
                </a:solidFill>
                <a:latin typeface="Verdana"/>
                <a:ea typeface="Verdana"/>
              </a:rPr>
              <a:t>Minnas</a:t>
            </a:r>
            <a:endParaRPr b="0" lang="sv-SE" sz="2000" spc="-1" strike="noStrike">
              <a:solidFill>
                <a:srgbClr val="000000"/>
              </a:solidFill>
              <a:latin typeface="Verdana"/>
            </a:endParaRPr>
          </a:p>
          <a:p>
            <a:pPr lvl="1" marL="533520" indent="-266760">
              <a:lnSpc>
                <a:spcPct val="130000"/>
              </a:lnSpc>
              <a:spcBef>
                <a:spcPts val="499"/>
              </a:spcBef>
              <a:buClr>
                <a:srgbClr val="000000"/>
              </a:buClr>
              <a:buFont typeface="Verdana"/>
              <a:buChar char="–"/>
              <a:tabLst>
                <a:tab algn="l" pos="0"/>
              </a:tabLst>
            </a:pPr>
            <a:r>
              <a:rPr b="0" lang="en-US" sz="2000" spc="-1" strike="noStrike">
                <a:solidFill>
                  <a:srgbClr val="000000"/>
                </a:solidFill>
                <a:latin typeface="Verdana"/>
                <a:ea typeface="Verdana"/>
              </a:rPr>
              <a:t>Tänka</a:t>
            </a:r>
            <a:endParaRPr b="0" lang="sv-SE" sz="2000" spc="-1" strike="noStrike">
              <a:solidFill>
                <a:srgbClr val="000000"/>
              </a:solidFill>
              <a:latin typeface="Verdana"/>
            </a:endParaRPr>
          </a:p>
          <a:p>
            <a:pPr lvl="1" marL="533520" indent="-266760">
              <a:lnSpc>
                <a:spcPct val="130000"/>
              </a:lnSpc>
              <a:spcBef>
                <a:spcPts val="499"/>
              </a:spcBef>
              <a:buClr>
                <a:srgbClr val="000000"/>
              </a:buClr>
              <a:buFont typeface="Verdana"/>
              <a:buChar char="–"/>
              <a:tabLst>
                <a:tab algn="l" pos="0"/>
              </a:tabLst>
            </a:pPr>
            <a:r>
              <a:rPr b="0" lang="en-US" sz="2000" spc="-1" strike="noStrike">
                <a:solidFill>
                  <a:srgbClr val="000000"/>
                </a:solidFill>
                <a:latin typeface="Verdana"/>
                <a:ea typeface="Verdana"/>
              </a:rPr>
              <a:t>Tala</a:t>
            </a:r>
            <a:endParaRPr b="0" lang="sv-SE" sz="2000" spc="-1" strike="noStrike">
              <a:solidFill>
                <a:srgbClr val="000000"/>
              </a:solidFill>
              <a:latin typeface="Verdana"/>
            </a:endParaRPr>
          </a:p>
          <a:p>
            <a:pPr lvl="1" marL="533520" indent="-266760">
              <a:lnSpc>
                <a:spcPct val="130000"/>
              </a:lnSpc>
              <a:spcBef>
                <a:spcPts val="499"/>
              </a:spcBef>
              <a:buClr>
                <a:srgbClr val="000000"/>
              </a:buClr>
              <a:buFont typeface="Verdana"/>
              <a:buChar char="–"/>
              <a:tabLst>
                <a:tab algn="l" pos="0"/>
              </a:tabLst>
            </a:pPr>
            <a:r>
              <a:rPr b="0" lang="en-US" sz="2000" spc="-1" strike="noStrike">
                <a:solidFill>
                  <a:srgbClr val="000000"/>
                </a:solidFill>
                <a:latin typeface="Verdana"/>
                <a:ea typeface="Verdana"/>
              </a:rPr>
              <a:t>Planera aktiviteter</a:t>
            </a:r>
            <a:endParaRPr b="0" lang="sv-SE" sz="2000" spc="-1" strike="noStrike">
              <a:solidFill>
                <a:srgbClr val="000000"/>
              </a:solidFill>
              <a:latin typeface="Verdana"/>
            </a:endParaRPr>
          </a:p>
        </p:txBody>
      </p:sp>
      <p:sp>
        <p:nvSpPr>
          <p:cNvPr id="4" name="PlaceHolder 3"/>
          <p:cNvSpPr>
            <a:spLocks noGrp="1"/>
          </p:cNvSpPr>
          <p:nvPr>
            <p:ph type="dt" idx="3"/>
          </p:nvPr>
        </p:nvSpPr>
        <p:spPr/>
        <p:txBody>
          <a:bodyPr/>
          <a:p>
            <a:fld id="{17E957AD-3B3E-4A04-941C-9A33AAF3DBCB}" type="datetime1">
              <a:rPr lang="sv-SE"/>
              <a:t>2023-06-17</a:t>
            </a:fld>
          </a:p>
        </p:txBody>
      </p:sp>
    </p:spTree>
  </p:cSld>
  <mc:AlternateContent>
    <mc:Choice Requires="p14">
      <p:transition spd="slow" p14:dur="2000"/>
    </mc:Choice>
    <mc:Fallback>
      <p:transition spd="slow"/>
    </mc:Fallback>
  </mc:AlternateContent>
  <p:timing>
    <p:tnLst>
      <p:par>
        <p:cTn id="69" dur="indefinite" restart="never" nodeType="tmRoot">
          <p:childTnLst>
            <p:seq>
              <p:cTn id="70" dur="indefinite" nodeType="mainSeq">
                <p:childTnLst>
                  <p:par>
                    <p:cTn id="71" fill="hold">
                      <p:stCondLst>
                        <p:cond delay="indefinite"/>
                      </p:stCondLst>
                      <p:childTnLst>
                        <p:par>
                          <p:cTn id="72" fill="hold">
                            <p:stCondLst>
                              <p:cond delay="0"/>
                            </p:stCondLst>
                            <p:childTnLst>
                              <p:par>
                                <p:cTn id="73" nodeType="clickEffect" fill="hold" presetClass="entr" presetID="1">
                                  <p:stCondLst>
                                    <p:cond delay="0"/>
                                  </p:stCondLst>
                                  <p:childTnLst>
                                    <p:set>
                                      <p:cBhvr>
                                        <p:cTn id="74" dur="1" fill="hold">
                                          <p:stCondLst>
                                            <p:cond delay="0"/>
                                          </p:stCondLst>
                                        </p:cTn>
                                        <p:tgtEl>
                                          <p:spTgt spid="3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nodeType="clickEffect" fill="hold" presetClass="entr" presetID="1">
                                  <p:stCondLst>
                                    <p:cond delay="0"/>
                                  </p:stCondLst>
                                  <p:childTnLst>
                                    <p:set>
                                      <p:cBhvr>
                                        <p:cTn id="78" dur="1" fill="hold">
                                          <p:stCondLst>
                                            <p:cond delay="0"/>
                                          </p:stCondLst>
                                        </p:cTn>
                                        <p:tgtEl>
                                          <p:spTgt spid="3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PlaceHolder 1"/>
          <p:cNvSpPr>
            <a:spLocks noGrp="1"/>
          </p:cNvSpPr>
          <p:nvPr>
            <p:ph type="title"/>
          </p:nvPr>
        </p:nvSpPr>
        <p:spPr>
          <a:xfrm>
            <a:off x="1100520" y="425880"/>
            <a:ext cx="8642160" cy="1047240"/>
          </a:xfrm>
          <a:prstGeom prst="rect">
            <a:avLst/>
          </a:prstGeom>
          <a:noFill/>
          <a:ln w="0">
            <a:noFill/>
          </a:ln>
        </p:spPr>
        <p:txBody>
          <a:bodyPr lIns="0" rIns="0" tIns="0" bIns="0" anchor="b">
            <a:noAutofit/>
          </a:bodyPr>
          <a:p>
            <a:pPr indent="0">
              <a:lnSpc>
                <a:spcPct val="100000"/>
              </a:lnSpc>
              <a:buNone/>
            </a:pPr>
            <a:r>
              <a:rPr b="0" lang="en-US" sz="3300" spc="-1" strike="noStrike">
                <a:solidFill>
                  <a:srgbClr val="000000"/>
                </a:solidFill>
                <a:latin typeface="Verdana"/>
                <a:ea typeface="Verdana"/>
              </a:rPr>
              <a:t>Äldres hälsa - förebyggande insatser</a:t>
            </a:r>
            <a:endParaRPr b="0" lang="sv-SE" sz="3300" spc="-1" strike="noStrike">
              <a:solidFill>
                <a:srgbClr val="000000"/>
              </a:solidFill>
              <a:latin typeface="Verdana"/>
            </a:endParaRPr>
          </a:p>
        </p:txBody>
      </p:sp>
      <p:sp>
        <p:nvSpPr>
          <p:cNvPr id="318" name="PlaceHolder 2"/>
          <p:cNvSpPr>
            <a:spLocks noGrp="1"/>
          </p:cNvSpPr>
          <p:nvPr>
            <p:ph/>
          </p:nvPr>
        </p:nvSpPr>
        <p:spPr>
          <a:xfrm>
            <a:off x="1092240" y="2113560"/>
            <a:ext cx="8650440" cy="3311280"/>
          </a:xfrm>
          <a:prstGeom prst="rect">
            <a:avLst/>
          </a:prstGeom>
          <a:noFill/>
          <a:ln w="0">
            <a:noFill/>
          </a:ln>
        </p:spPr>
        <p:txBody>
          <a:bodyPr lIns="0" rIns="0" tIns="0" bIns="0" anchor="t">
            <a:noAutofit/>
          </a:bodyPr>
          <a:p>
            <a:pPr marL="270000" indent="-270000">
              <a:lnSpc>
                <a:spcPct val="130000"/>
              </a:lnSpc>
              <a:spcBef>
                <a:spcPts val="1001"/>
              </a:spcBef>
              <a:buClr>
                <a:srgbClr val="000000"/>
              </a:buClr>
              <a:buFont typeface="Verdana"/>
              <a:buChar char="•"/>
            </a:pPr>
            <a:r>
              <a:rPr b="0" lang="en-US" sz="2200" spc="-1" strike="noStrike">
                <a:solidFill>
                  <a:srgbClr val="000000"/>
                </a:solidFill>
                <a:latin typeface="Verdana"/>
                <a:ea typeface="Verdana"/>
              </a:rPr>
              <a:t>Seniorträffar</a:t>
            </a:r>
            <a:endParaRPr b="0" lang="sv-SE" sz="2200" spc="-1" strike="noStrike">
              <a:solidFill>
                <a:srgbClr val="000000"/>
              </a:solidFill>
              <a:latin typeface="Verdana"/>
            </a:endParaRPr>
          </a:p>
          <a:p>
            <a:pPr marL="270000" indent="-270000">
              <a:lnSpc>
                <a:spcPct val="130000"/>
              </a:lnSpc>
              <a:spcBef>
                <a:spcPts val="1001"/>
              </a:spcBef>
              <a:buClr>
                <a:srgbClr val="000000"/>
              </a:buClr>
              <a:buFont typeface="Verdana"/>
              <a:buChar char="•"/>
            </a:pPr>
            <a:r>
              <a:rPr b="0" lang="en-US" sz="2200" spc="-1" strike="noStrike">
                <a:solidFill>
                  <a:srgbClr val="000000"/>
                </a:solidFill>
                <a:latin typeface="Verdana"/>
                <a:ea typeface="Verdana"/>
              </a:rPr>
              <a:t>Träningsmöjligheter för äldre</a:t>
            </a:r>
            <a:endParaRPr b="0" lang="sv-SE" sz="2200" spc="-1" strike="noStrike">
              <a:solidFill>
                <a:srgbClr val="000000"/>
              </a:solidFill>
              <a:latin typeface="Verdana"/>
            </a:endParaRPr>
          </a:p>
          <a:p>
            <a:pPr marL="270000" indent="-270000">
              <a:lnSpc>
                <a:spcPct val="130000"/>
              </a:lnSpc>
              <a:spcBef>
                <a:spcPts val="1001"/>
              </a:spcBef>
              <a:buClr>
                <a:srgbClr val="000000"/>
              </a:buClr>
              <a:buFont typeface="Verdana"/>
              <a:buChar char="•"/>
            </a:pPr>
            <a:r>
              <a:rPr b="0" lang="en-US" sz="2200" spc="-1" strike="noStrike">
                <a:solidFill>
                  <a:srgbClr val="000000"/>
                </a:solidFill>
                <a:latin typeface="Verdana"/>
                <a:ea typeface="Verdana"/>
              </a:rPr>
              <a:t>Förebyggande hembesök</a:t>
            </a:r>
            <a:endParaRPr b="0" lang="sv-SE" sz="2200" spc="-1" strike="noStrike">
              <a:solidFill>
                <a:srgbClr val="000000"/>
              </a:solidFill>
              <a:latin typeface="Verdana"/>
            </a:endParaRPr>
          </a:p>
          <a:p>
            <a:pPr marL="270000" indent="-270000">
              <a:lnSpc>
                <a:spcPct val="130000"/>
              </a:lnSpc>
              <a:spcBef>
                <a:spcPts val="1001"/>
              </a:spcBef>
              <a:buClr>
                <a:srgbClr val="000000"/>
              </a:buClr>
              <a:buFont typeface="Verdana"/>
              <a:buChar char="•"/>
            </a:pPr>
            <a:r>
              <a:rPr b="0" lang="en-US" sz="2200" spc="-1" strike="noStrike">
                <a:solidFill>
                  <a:srgbClr val="000000"/>
                </a:solidFill>
                <a:latin typeface="Verdana"/>
                <a:ea typeface="Verdana"/>
              </a:rPr>
              <a:t>Råd om nutrition</a:t>
            </a:r>
            <a:endParaRPr b="0" lang="sv-SE" sz="2200" spc="-1" strike="noStrike">
              <a:solidFill>
                <a:srgbClr val="000000"/>
              </a:solidFill>
              <a:latin typeface="Verdana"/>
            </a:endParaRPr>
          </a:p>
          <a:p>
            <a:pPr indent="0">
              <a:lnSpc>
                <a:spcPct val="130000"/>
              </a:lnSpc>
              <a:spcBef>
                <a:spcPts val="499"/>
              </a:spcBef>
              <a:buNone/>
            </a:pPr>
            <a:endParaRPr b="0" lang="sv-SE" sz="2000" spc="-1" strike="noStrike">
              <a:solidFill>
                <a:srgbClr val="000000"/>
              </a:solidFill>
              <a:latin typeface="Verdana"/>
            </a:endParaRPr>
          </a:p>
        </p:txBody>
      </p:sp>
      <p:sp>
        <p:nvSpPr>
          <p:cNvPr id="4" name="PlaceHolder 3"/>
          <p:cNvSpPr>
            <a:spLocks noGrp="1"/>
          </p:cNvSpPr>
          <p:nvPr>
            <p:ph type="dt" idx="3"/>
          </p:nvPr>
        </p:nvSpPr>
        <p:spPr/>
        <p:txBody>
          <a:bodyPr/>
          <a:p>
            <a:fld id="{FADA8B65-7456-4C34-BED6-08B98F386EAF}" type="datetime1">
              <a:rPr lang="sv-SE"/>
              <a:t>2023-06-17</a:t>
            </a:fld>
          </a:p>
        </p:txBody>
      </p:sp>
    </p:spTree>
  </p:cSld>
  <mc:AlternateContent>
    <mc:Choice Requires="p14">
      <p:transition spd="slow" p14:dur="2000"/>
    </mc:Choice>
    <mc:Fallback>
      <p:transition spd="slow"/>
    </mc:Fallback>
  </mc:AlternateContent>
  <p:timing>
    <p:tnLst>
      <p:par>
        <p:cTn id="79" dur="indefinite" restart="never" nodeType="tmRoot">
          <p:childTnLst>
            <p:seq>
              <p:cTn id="80" dur="indefinite" nodeType="mainSeq">
                <p:childTnLst>
                  <p:par>
                    <p:cTn id="81" fill="hold">
                      <p:stCondLst>
                        <p:cond delay="indefinite"/>
                      </p:stCondLst>
                      <p:childTnLst>
                        <p:par>
                          <p:cTn id="82" fill="hold">
                            <p:stCondLst>
                              <p:cond delay="0"/>
                            </p:stCondLst>
                            <p:childTnLst>
                              <p:par>
                                <p:cTn id="83" nodeType="clickEffect" fill="hold" presetClass="entr" presetID="1">
                                  <p:stCondLst>
                                    <p:cond delay="0"/>
                                  </p:stCondLst>
                                  <p:childTnLst>
                                    <p:set>
                                      <p:cBhvr>
                                        <p:cTn id="84" dur="1" fill="hold">
                                          <p:stCondLst>
                                            <p:cond delay="0"/>
                                          </p:stCondLst>
                                        </p:cTn>
                                        <p:tgtEl>
                                          <p:spTgt spid="31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nodeType="clickEffect" fill="hold" presetClass="entr" presetID="1">
                                  <p:stCondLst>
                                    <p:cond delay="0"/>
                                  </p:stCondLst>
                                  <p:childTnLst>
                                    <p:set>
                                      <p:cBhvr>
                                        <p:cTn id="88" dur="1" fill="hold">
                                          <p:stCondLst>
                                            <p:cond delay="0"/>
                                          </p:stCondLst>
                                        </p:cTn>
                                        <p:tgtEl>
                                          <p:spTgt spid="3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PlaceHolder 1"/>
          <p:cNvSpPr>
            <a:spLocks noGrp="1"/>
          </p:cNvSpPr>
          <p:nvPr>
            <p:ph type="title"/>
          </p:nvPr>
        </p:nvSpPr>
        <p:spPr>
          <a:xfrm>
            <a:off x="891360" y="1076760"/>
            <a:ext cx="5736960" cy="2387160"/>
          </a:xfrm>
          <a:prstGeom prst="rect">
            <a:avLst/>
          </a:prstGeom>
          <a:noFill/>
          <a:ln w="0">
            <a:noFill/>
          </a:ln>
        </p:spPr>
        <p:txBody>
          <a:bodyPr lIns="0" rIns="0" tIns="0" bIns="0" anchor="b">
            <a:noAutofit/>
          </a:bodyPr>
          <a:p>
            <a:pPr indent="0">
              <a:lnSpc>
                <a:spcPct val="100000"/>
              </a:lnSpc>
              <a:buNone/>
            </a:pPr>
            <a:r>
              <a:rPr b="1" lang="sv-SE" sz="3600" spc="-1" strike="noStrike">
                <a:solidFill>
                  <a:srgbClr val="000000"/>
                </a:solidFill>
                <a:latin typeface="Verdana"/>
                <a:ea typeface="Calibri"/>
              </a:rPr>
              <a:t>Omställningen, Nära vård</a:t>
            </a:r>
            <a:endParaRPr b="0" lang="sv-SE" sz="3600" spc="-1" strike="noStrike">
              <a:solidFill>
                <a:srgbClr val="000000"/>
              </a:solidFill>
              <a:latin typeface="Verdana"/>
            </a:endParaRPr>
          </a:p>
        </p:txBody>
      </p:sp>
      <p:sp>
        <p:nvSpPr>
          <p:cNvPr id="320" name="PlaceHolder 2"/>
          <p:cNvSpPr>
            <a:spLocks noGrp="1"/>
          </p:cNvSpPr>
          <p:nvPr>
            <p:ph type="subTitle"/>
          </p:nvPr>
        </p:nvSpPr>
        <p:spPr>
          <a:xfrm>
            <a:off x="885240" y="3761640"/>
            <a:ext cx="5743080" cy="1683000"/>
          </a:xfrm>
          <a:prstGeom prst="rect">
            <a:avLst/>
          </a:prstGeom>
          <a:noFill/>
          <a:ln w="0">
            <a:noFill/>
          </a:ln>
        </p:spPr>
        <p:txBody>
          <a:bodyPr lIns="0" rIns="0" tIns="0" bIns="0" anchor="t">
            <a:noAutofit/>
          </a:bodyPr>
          <a:p>
            <a:pPr indent="0" algn="ctr">
              <a:buNone/>
            </a:pPr>
            <a:endParaRPr b="0" lang="sv-SE" sz="2200" spc="-1" strike="noStrike">
              <a:solidFill>
                <a:srgbClr val="000000"/>
              </a:solidFill>
              <a:latin typeface="Verdana"/>
            </a:endParaRPr>
          </a:p>
        </p:txBody>
      </p:sp>
      <p:sp>
        <p:nvSpPr>
          <p:cNvPr id="4" name="PlaceHolder 3"/>
          <p:cNvSpPr>
            <a:spLocks noGrp="1"/>
          </p:cNvSpPr>
          <p:nvPr>
            <p:ph type="dt" idx="1"/>
          </p:nvPr>
        </p:nvSpPr>
        <p:spPr/>
        <p:txBody>
          <a:bodyPr/>
          <a:p>
            <a:fld id="{36FE0D51-424C-4F16-A68D-00349661FF32}" type="datetime1">
              <a:rPr lang="sv-SE"/>
              <a:t>2023-06-17</a:t>
            </a:fld>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PlaceHolder 1"/>
          <p:cNvSpPr>
            <a:spLocks noGrp="1"/>
          </p:cNvSpPr>
          <p:nvPr>
            <p:ph type="title"/>
          </p:nvPr>
        </p:nvSpPr>
        <p:spPr>
          <a:xfrm>
            <a:off x="1100520" y="425880"/>
            <a:ext cx="8642160" cy="1047240"/>
          </a:xfrm>
          <a:prstGeom prst="rect">
            <a:avLst/>
          </a:prstGeom>
          <a:noFill/>
          <a:ln w="0">
            <a:noFill/>
          </a:ln>
        </p:spPr>
        <p:txBody>
          <a:bodyPr lIns="0" rIns="0" tIns="0" bIns="0" anchor="b">
            <a:noAutofit/>
          </a:bodyPr>
          <a:p>
            <a:pPr indent="0">
              <a:lnSpc>
                <a:spcPct val="100000"/>
              </a:lnSpc>
              <a:buNone/>
            </a:pPr>
            <a:r>
              <a:rPr b="0" lang="sv-SE" sz="3300" spc="-1" strike="noStrike">
                <a:solidFill>
                  <a:srgbClr val="000000"/>
                </a:solidFill>
                <a:latin typeface="Verdana"/>
              </a:rPr>
              <a:t>Omställningsstrategin </a:t>
            </a:r>
            <a:endParaRPr b="0" lang="sv-SE" sz="3300" spc="-1" strike="noStrike">
              <a:solidFill>
                <a:srgbClr val="000000"/>
              </a:solidFill>
              <a:latin typeface="Verdana"/>
            </a:endParaRPr>
          </a:p>
        </p:txBody>
      </p:sp>
      <p:sp>
        <p:nvSpPr>
          <p:cNvPr id="322" name="PlaceHolder 2"/>
          <p:cNvSpPr>
            <a:spLocks noGrp="1"/>
          </p:cNvSpPr>
          <p:nvPr>
            <p:ph/>
          </p:nvPr>
        </p:nvSpPr>
        <p:spPr>
          <a:xfrm>
            <a:off x="1092240" y="2113560"/>
            <a:ext cx="8650440" cy="3311280"/>
          </a:xfrm>
          <a:prstGeom prst="rect">
            <a:avLst/>
          </a:prstGeom>
          <a:noFill/>
          <a:ln w="0">
            <a:noFill/>
          </a:ln>
        </p:spPr>
        <p:txBody>
          <a:bodyPr lIns="0" rIns="0" tIns="0" bIns="0" anchor="t">
            <a:noAutofit/>
          </a:bodyPr>
          <a:p>
            <a:pPr marL="270000" indent="-270000">
              <a:lnSpc>
                <a:spcPct val="130000"/>
              </a:lnSpc>
              <a:spcBef>
                <a:spcPts val="1001"/>
              </a:spcBef>
              <a:buClr>
                <a:srgbClr val="000000"/>
              </a:buClr>
              <a:buFont typeface="Verdana"/>
              <a:buChar char="•"/>
            </a:pPr>
            <a:r>
              <a:rPr b="0" lang="sv-SE" sz="2200" spc="-1" strike="noStrike">
                <a:solidFill>
                  <a:srgbClr val="000000"/>
                </a:solidFill>
                <a:latin typeface="Verdana"/>
              </a:rPr>
              <a:t>Nära vård</a:t>
            </a:r>
            <a:endParaRPr b="0" lang="sv-SE" sz="2200" spc="-1" strike="noStrike">
              <a:solidFill>
                <a:srgbClr val="000000"/>
              </a:solidFill>
              <a:latin typeface="Verdana"/>
            </a:endParaRPr>
          </a:p>
          <a:p>
            <a:pPr marL="270000" indent="-270000">
              <a:lnSpc>
                <a:spcPct val="130000"/>
              </a:lnSpc>
              <a:spcBef>
                <a:spcPts val="1001"/>
              </a:spcBef>
              <a:buClr>
                <a:srgbClr val="000000"/>
              </a:buClr>
              <a:buFont typeface="Verdana"/>
              <a:buChar char="•"/>
            </a:pPr>
            <a:r>
              <a:rPr b="0" lang="sv-SE" sz="2200" spc="-1" strike="noStrike">
                <a:solidFill>
                  <a:srgbClr val="000000"/>
                </a:solidFill>
                <a:latin typeface="Verdana"/>
              </a:rPr>
              <a:t>Digitalisering</a:t>
            </a:r>
            <a:endParaRPr b="0" lang="sv-SE" sz="2200" spc="-1" strike="noStrike">
              <a:solidFill>
                <a:srgbClr val="000000"/>
              </a:solidFill>
              <a:latin typeface="Verdana"/>
            </a:endParaRPr>
          </a:p>
          <a:p>
            <a:pPr marL="270000" indent="-270000">
              <a:lnSpc>
                <a:spcPct val="130000"/>
              </a:lnSpc>
              <a:spcBef>
                <a:spcPts val="1001"/>
              </a:spcBef>
              <a:buClr>
                <a:srgbClr val="000000"/>
              </a:buClr>
              <a:buFont typeface="Verdana"/>
              <a:buChar char="•"/>
            </a:pPr>
            <a:r>
              <a:rPr b="0" lang="sv-SE" sz="2200" spc="-1" strike="noStrike">
                <a:solidFill>
                  <a:srgbClr val="000000"/>
                </a:solidFill>
                <a:latin typeface="Verdana"/>
              </a:rPr>
              <a:t>Kvalitetsutveckling</a:t>
            </a:r>
            <a:endParaRPr b="0" lang="sv-SE" sz="2200" spc="-1" strike="noStrike">
              <a:solidFill>
                <a:srgbClr val="000000"/>
              </a:solidFill>
              <a:latin typeface="Verdana"/>
            </a:endParaRPr>
          </a:p>
          <a:p>
            <a:pPr marL="270000" indent="-270000">
              <a:lnSpc>
                <a:spcPct val="130000"/>
              </a:lnSpc>
              <a:spcBef>
                <a:spcPts val="1001"/>
              </a:spcBef>
              <a:buClr>
                <a:srgbClr val="000000"/>
              </a:buClr>
              <a:buFont typeface="Verdana"/>
              <a:buChar char="•"/>
            </a:pPr>
            <a:r>
              <a:rPr b="0" lang="sv-SE" sz="2200" spc="-1" strike="noStrike">
                <a:solidFill>
                  <a:srgbClr val="000000"/>
                </a:solidFill>
                <a:latin typeface="Verdana"/>
              </a:rPr>
              <a:t>Kompetensförsörjning</a:t>
            </a:r>
            <a:endParaRPr b="0" lang="sv-SE" sz="2200" spc="-1" strike="noStrike">
              <a:solidFill>
                <a:srgbClr val="000000"/>
              </a:solidFill>
              <a:latin typeface="Verdana"/>
            </a:endParaRPr>
          </a:p>
          <a:p>
            <a:pPr marL="270000" indent="-270000">
              <a:lnSpc>
                <a:spcPct val="130000"/>
              </a:lnSpc>
              <a:spcBef>
                <a:spcPts val="1001"/>
              </a:spcBef>
              <a:buClr>
                <a:srgbClr val="000000"/>
              </a:buClr>
              <a:buFont typeface="Verdana"/>
              <a:buChar char="•"/>
            </a:pPr>
            <a:r>
              <a:rPr b="0" lang="sv-SE" sz="2200" spc="-1" strike="noStrike">
                <a:solidFill>
                  <a:srgbClr val="000000"/>
                </a:solidFill>
                <a:latin typeface="Verdana"/>
              </a:rPr>
              <a:t>Barn och ungas hälsa</a:t>
            </a:r>
            <a:endParaRPr b="0" lang="sv-SE" sz="2200" spc="-1" strike="noStrike">
              <a:solidFill>
                <a:srgbClr val="000000"/>
              </a:solidFill>
              <a:latin typeface="Verdana"/>
            </a:endParaRPr>
          </a:p>
        </p:txBody>
      </p:sp>
      <p:sp>
        <p:nvSpPr>
          <p:cNvPr id="4" name="PlaceHolder 3"/>
          <p:cNvSpPr>
            <a:spLocks noGrp="1"/>
          </p:cNvSpPr>
          <p:nvPr>
            <p:ph type="dt" idx="3"/>
          </p:nvPr>
        </p:nvSpPr>
        <p:spPr/>
        <p:txBody>
          <a:bodyPr/>
          <a:p>
            <a:fld id="{81236C49-42B6-49A4-BE00-306E0B6687DD}" type="datetime1">
              <a:rPr lang="sv-SE"/>
              <a:t>2023-06-17</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title"/>
          </p:nvPr>
        </p:nvSpPr>
        <p:spPr>
          <a:xfrm>
            <a:off x="891360" y="1076760"/>
            <a:ext cx="5736960" cy="2387160"/>
          </a:xfrm>
          <a:prstGeom prst="rect">
            <a:avLst/>
          </a:prstGeom>
          <a:noFill/>
          <a:ln w="0">
            <a:noFill/>
          </a:ln>
        </p:spPr>
        <p:txBody>
          <a:bodyPr lIns="0" rIns="0" tIns="0" bIns="0" anchor="b">
            <a:noAutofit/>
          </a:bodyPr>
          <a:p>
            <a:pPr indent="0">
              <a:lnSpc>
                <a:spcPct val="100000"/>
              </a:lnSpc>
              <a:buNone/>
            </a:pPr>
            <a:r>
              <a:rPr b="1" lang="sv-SE" sz="3600" spc="-1" strike="noStrike">
                <a:solidFill>
                  <a:srgbClr val="000000"/>
                </a:solidFill>
                <a:latin typeface="Verdana"/>
                <a:ea typeface="Verdana"/>
              </a:rPr>
              <a:t>Behovsrapport inom hälso- och sjukvård</a:t>
            </a:r>
            <a:r>
              <a:rPr b="1" lang="sv-SE" sz="3600" spc="-1" strike="noStrike">
                <a:solidFill>
                  <a:srgbClr val="000000"/>
                </a:solidFill>
                <a:latin typeface="Calibri"/>
                <a:ea typeface="Verdana"/>
              </a:rPr>
              <a:t> </a:t>
            </a:r>
            <a:endParaRPr b="0" lang="sv-SE" sz="3600" spc="-1" strike="noStrike">
              <a:solidFill>
                <a:srgbClr val="000000"/>
              </a:solidFill>
              <a:latin typeface="Verdana"/>
            </a:endParaRPr>
          </a:p>
        </p:txBody>
      </p:sp>
      <p:sp>
        <p:nvSpPr>
          <p:cNvPr id="196" name="PlaceHolder 2"/>
          <p:cNvSpPr>
            <a:spLocks noGrp="1"/>
          </p:cNvSpPr>
          <p:nvPr>
            <p:ph type="subTitle"/>
          </p:nvPr>
        </p:nvSpPr>
        <p:spPr>
          <a:xfrm>
            <a:off x="885240" y="3761640"/>
            <a:ext cx="5736960" cy="1683000"/>
          </a:xfrm>
          <a:prstGeom prst="rect">
            <a:avLst/>
          </a:prstGeom>
          <a:noFill/>
          <a:ln w="0">
            <a:noFill/>
          </a:ln>
        </p:spPr>
        <p:txBody>
          <a:bodyPr lIns="0" rIns="0" tIns="0" bIns="0" anchor="t">
            <a:noAutofit/>
          </a:bodyPr>
          <a:p>
            <a:pPr indent="0" algn="ctr">
              <a:lnSpc>
                <a:spcPct val="130000"/>
              </a:lnSpc>
              <a:spcBef>
                <a:spcPts val="1001"/>
              </a:spcBef>
              <a:buNone/>
              <a:tabLst>
                <a:tab algn="l" pos="0"/>
              </a:tabLst>
            </a:pPr>
            <a:r>
              <a:rPr b="0" lang="sv-SE" sz="2200" spc="-1" strike="noStrike">
                <a:solidFill>
                  <a:srgbClr val="000000"/>
                </a:solidFill>
                <a:latin typeface="Verdana"/>
              </a:rPr>
              <a:t>12 maj 2023</a:t>
            </a:r>
            <a:endParaRPr b="0" lang="sv-SE" sz="2200" spc="-1" strike="noStrike">
              <a:solidFill>
                <a:srgbClr val="000000"/>
              </a:solidFill>
              <a:latin typeface="Arial"/>
            </a:endParaRPr>
          </a:p>
        </p:txBody>
      </p:sp>
      <p:sp>
        <p:nvSpPr>
          <p:cNvPr id="4" name="PlaceHolder 3"/>
          <p:cNvSpPr>
            <a:spLocks noGrp="1"/>
          </p:cNvSpPr>
          <p:nvPr>
            <p:ph type="dt" idx="5"/>
          </p:nvPr>
        </p:nvSpPr>
        <p:spPr/>
        <p:txBody>
          <a:bodyPr/>
          <a:p>
            <a:fld id="{8898429F-0FE4-4C1E-B198-22BDA43A1BCE}" type="datetime1">
              <a:rPr lang="sv-SE"/>
              <a:t>2023-06-17</a:t>
            </a:fld>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PlaceHolder 1"/>
          <p:cNvSpPr>
            <a:spLocks noGrp="1"/>
          </p:cNvSpPr>
          <p:nvPr>
            <p:ph type="title"/>
          </p:nvPr>
        </p:nvSpPr>
        <p:spPr>
          <a:xfrm>
            <a:off x="1100520" y="425880"/>
            <a:ext cx="8642160" cy="864360"/>
          </a:xfrm>
          <a:prstGeom prst="rect">
            <a:avLst/>
          </a:prstGeom>
          <a:noFill/>
          <a:ln w="0">
            <a:noFill/>
          </a:ln>
        </p:spPr>
        <p:txBody>
          <a:bodyPr lIns="0" rIns="0" tIns="0" bIns="0" anchor="b">
            <a:noAutofit/>
          </a:bodyPr>
          <a:p>
            <a:pPr indent="0">
              <a:lnSpc>
                <a:spcPct val="100000"/>
              </a:lnSpc>
              <a:buNone/>
            </a:pPr>
            <a:r>
              <a:rPr b="0" lang="sv-SE" sz="3300" spc="-1" strike="noStrike">
                <a:solidFill>
                  <a:srgbClr val="000000"/>
                </a:solidFill>
                <a:latin typeface="Verdana"/>
              </a:rPr>
              <a:t>Omställning till en God och Nära vård.</a:t>
            </a:r>
            <a:br>
              <a:rPr sz="3300"/>
            </a:br>
            <a:endParaRPr b="0" lang="sv-SE" sz="3300" spc="-1" strike="noStrike">
              <a:solidFill>
                <a:srgbClr val="000000"/>
              </a:solidFill>
              <a:latin typeface="Verdana"/>
            </a:endParaRPr>
          </a:p>
        </p:txBody>
      </p:sp>
      <p:sp>
        <p:nvSpPr>
          <p:cNvPr id="324" name="PlaceHolder 2"/>
          <p:cNvSpPr>
            <a:spLocks noGrp="1"/>
          </p:cNvSpPr>
          <p:nvPr>
            <p:ph/>
          </p:nvPr>
        </p:nvSpPr>
        <p:spPr>
          <a:xfrm>
            <a:off x="1092240" y="1036440"/>
            <a:ext cx="8650440" cy="4388400"/>
          </a:xfrm>
          <a:prstGeom prst="rect">
            <a:avLst/>
          </a:prstGeom>
          <a:noFill/>
          <a:ln w="0">
            <a:noFill/>
          </a:ln>
        </p:spPr>
        <p:txBody>
          <a:bodyPr lIns="0" rIns="0" tIns="0" bIns="0" anchor="t">
            <a:noAutofit/>
          </a:bodyPr>
          <a:p>
            <a:pPr indent="0">
              <a:lnSpc>
                <a:spcPct val="130000"/>
              </a:lnSpc>
              <a:spcBef>
                <a:spcPts val="1001"/>
              </a:spcBef>
              <a:spcAft>
                <a:spcPts val="601"/>
              </a:spcAft>
              <a:buNone/>
              <a:tabLst>
                <a:tab algn="l" pos="0"/>
              </a:tabLst>
            </a:pPr>
            <a:r>
              <a:rPr b="0" lang="sv-SE" sz="1800" spc="-1" strike="noStrike">
                <a:solidFill>
                  <a:srgbClr val="000000"/>
                </a:solidFill>
                <a:latin typeface="Verdana"/>
              </a:rPr>
              <a:t>Ett mer hälsofrämjande, förebyggande och proaktivt förhållningssätt ger stora vinster för individen och är en nödvändig utveckling för ett ändamålsenligt och effektivt resursutnyttjande. </a:t>
            </a:r>
            <a:endParaRPr b="0" lang="sv-SE" sz="1800" spc="-1" strike="noStrike">
              <a:solidFill>
                <a:srgbClr val="000000"/>
              </a:solidFill>
              <a:latin typeface="Verdana"/>
            </a:endParaRPr>
          </a:p>
          <a:p>
            <a:pPr indent="0">
              <a:lnSpc>
                <a:spcPct val="130000"/>
              </a:lnSpc>
              <a:spcBef>
                <a:spcPts val="1001"/>
              </a:spcBef>
              <a:spcAft>
                <a:spcPts val="601"/>
              </a:spcAft>
              <a:buNone/>
              <a:tabLst>
                <a:tab algn="l" pos="0"/>
              </a:tabLst>
            </a:pPr>
            <a:r>
              <a:rPr b="0" lang="sv-SE" sz="1800" spc="-1" strike="noStrike">
                <a:solidFill>
                  <a:srgbClr val="000000"/>
                </a:solidFill>
                <a:latin typeface="Verdana"/>
              </a:rPr>
              <a:t>Den vård som är vanligt förekommande i befolkningen eller ofta återkommande för individen ska finnas nära och ges jämlikt, samordnat och personcentrerat.</a:t>
            </a:r>
            <a:endParaRPr b="0" lang="sv-SE" sz="1800" spc="-1" strike="noStrike">
              <a:solidFill>
                <a:srgbClr val="000000"/>
              </a:solidFill>
              <a:latin typeface="Verdana"/>
            </a:endParaRPr>
          </a:p>
          <a:p>
            <a:pPr indent="0">
              <a:lnSpc>
                <a:spcPct val="130000"/>
              </a:lnSpc>
              <a:spcBef>
                <a:spcPts val="1001"/>
              </a:spcBef>
              <a:spcAft>
                <a:spcPts val="601"/>
              </a:spcAft>
              <a:buNone/>
              <a:tabLst>
                <a:tab algn="l" pos="0"/>
              </a:tabLst>
            </a:pPr>
            <a:r>
              <a:rPr b="0" lang="sv-SE" sz="1800" spc="-1" strike="noStrike">
                <a:solidFill>
                  <a:srgbClr val="000000"/>
                </a:solidFill>
                <a:latin typeface="Verdana"/>
              </a:rPr>
              <a:t>Primärvården ska utgöra basen i den nära vården och ge en effektiv, bred och lättillgänglig hälso- och sjukvård som samspelar med annan hälso- och sjukvård, elevhälsa, socialtjänst och tandvård. </a:t>
            </a:r>
            <a:endParaRPr b="0" lang="sv-SE" sz="1800" spc="-1" strike="noStrike">
              <a:solidFill>
                <a:srgbClr val="000000"/>
              </a:solidFill>
              <a:latin typeface="Verdana"/>
            </a:endParaRPr>
          </a:p>
          <a:p>
            <a:pPr indent="0">
              <a:lnSpc>
                <a:spcPct val="130000"/>
              </a:lnSpc>
              <a:spcBef>
                <a:spcPts val="1001"/>
              </a:spcBef>
              <a:spcAft>
                <a:spcPts val="601"/>
              </a:spcAft>
              <a:buNone/>
              <a:tabLst>
                <a:tab algn="l" pos="0"/>
              </a:tabLst>
            </a:pPr>
            <a:r>
              <a:rPr b="0" lang="sv-SE" sz="1800" spc="-1" strike="noStrike">
                <a:solidFill>
                  <a:srgbClr val="000000"/>
                </a:solidFill>
                <a:latin typeface="Verdana"/>
              </a:rPr>
              <a:t>Mobil vård ska erbjudas på alla vårdnivåer till de som har störst behov och som har svårt att ta sig till vårdinrättningar</a:t>
            </a:r>
            <a:endParaRPr b="0" lang="sv-SE" sz="1800" spc="-1" strike="noStrike">
              <a:solidFill>
                <a:srgbClr val="000000"/>
              </a:solidFill>
              <a:latin typeface="Verdana"/>
            </a:endParaRPr>
          </a:p>
        </p:txBody>
      </p:sp>
      <p:sp>
        <p:nvSpPr>
          <p:cNvPr id="4" name="PlaceHolder 3"/>
          <p:cNvSpPr>
            <a:spLocks noGrp="1"/>
          </p:cNvSpPr>
          <p:nvPr>
            <p:ph type="dt" idx="3"/>
          </p:nvPr>
        </p:nvSpPr>
        <p:spPr/>
        <p:txBody>
          <a:bodyPr/>
          <a:p>
            <a:fld id="{131010AD-012A-4373-B3C2-A96C2CD150C5}" type="datetime1">
              <a:rPr lang="sv-SE"/>
              <a:t>2023-06-17</a:t>
            </a:fld>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PlaceHolder 1"/>
          <p:cNvSpPr>
            <a:spLocks noGrp="1"/>
          </p:cNvSpPr>
          <p:nvPr>
            <p:ph/>
          </p:nvPr>
        </p:nvSpPr>
        <p:spPr>
          <a:xfrm>
            <a:off x="1092240" y="2113560"/>
            <a:ext cx="8650440" cy="3311280"/>
          </a:xfrm>
          <a:prstGeom prst="rect">
            <a:avLst/>
          </a:prstGeom>
          <a:noFill/>
          <a:ln w="0">
            <a:noFill/>
          </a:ln>
        </p:spPr>
        <p:txBody>
          <a:bodyPr lIns="0" rIns="0" tIns="0" bIns="0" anchor="t">
            <a:noAutofit/>
          </a:bodyPr>
          <a:p>
            <a:pPr indent="0">
              <a:lnSpc>
                <a:spcPct val="130000"/>
              </a:lnSpc>
              <a:spcBef>
                <a:spcPts val="1417"/>
              </a:spcBef>
              <a:buNone/>
            </a:pPr>
            <a:endParaRPr b="0" lang="sv-SE" sz="2200" spc="-1" strike="noStrike">
              <a:solidFill>
                <a:srgbClr val="000000"/>
              </a:solidFill>
              <a:latin typeface="Verdana"/>
            </a:endParaRPr>
          </a:p>
        </p:txBody>
      </p:sp>
      <p:pic>
        <p:nvPicPr>
          <p:cNvPr id="326" name="Bild 23" descr="Bilden visar fyra förändrade förhållningssätt. Från fokus på organisation till fokus på person, från fokus på isolerade vårdinsatser till fokus ur ett personperspektiv, från reaktiv till proaktiv vård, från aktiva till passiva medskapare."/>
          <p:cNvPicPr/>
          <p:nvPr/>
        </p:nvPicPr>
        <p:blipFill>
          <a:blip r:embed="rId1"/>
          <a:stretch/>
        </p:blipFill>
        <p:spPr>
          <a:xfrm>
            <a:off x="724320" y="844200"/>
            <a:ext cx="9190080" cy="5169240"/>
          </a:xfrm>
          <a:prstGeom prst="rect">
            <a:avLst/>
          </a:prstGeom>
          <a:ln w="0">
            <a:noFill/>
          </a:ln>
        </p:spPr>
      </p:pic>
      <p:sp>
        <p:nvSpPr>
          <p:cNvPr id="3" name="PlaceHolder 2"/>
          <p:cNvSpPr>
            <a:spLocks noGrp="1"/>
          </p:cNvSpPr>
          <p:nvPr>
            <p:ph type="dt" idx="3"/>
          </p:nvPr>
        </p:nvSpPr>
        <p:spPr/>
        <p:txBody>
          <a:bodyPr/>
          <a:p>
            <a:fld id="{520D6F29-2362-4687-A33E-A9547F3B6CAE}" type="datetime1">
              <a:rPr lang="sv-SE"/>
              <a:t>2023-06-17</a:t>
            </a:fld>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7" name="Platshållare för innehåll 4" descr=""/>
          <p:cNvPicPr/>
          <p:nvPr/>
        </p:nvPicPr>
        <p:blipFill>
          <a:blip r:embed="rId1"/>
          <a:stretch/>
        </p:blipFill>
        <p:spPr>
          <a:xfrm>
            <a:off x="1558440" y="690840"/>
            <a:ext cx="7737120" cy="5841720"/>
          </a:xfrm>
          <a:prstGeom prst="rect">
            <a:avLst/>
          </a:prstGeom>
          <a:ln w="0">
            <a:noFill/>
          </a:ln>
        </p:spPr>
      </p:pic>
      <p:sp>
        <p:nvSpPr>
          <p:cNvPr id="2" name="PlaceHolder 1"/>
          <p:cNvSpPr>
            <a:spLocks noGrp="1"/>
          </p:cNvSpPr>
          <p:nvPr>
            <p:ph type="dt" idx="3"/>
          </p:nvPr>
        </p:nvSpPr>
        <p:spPr/>
        <p:txBody>
          <a:bodyPr/>
          <a:p>
            <a:fld id="{A9DBAABF-9AAE-47E2-8D73-DCCE890CDED6}" type="datetime1">
              <a:rPr lang="sv-SE"/>
              <a:t>2023-06-17</a:t>
            </a:fld>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PlaceHolder 1"/>
          <p:cNvSpPr>
            <a:spLocks noGrp="1"/>
          </p:cNvSpPr>
          <p:nvPr>
            <p:ph type="title"/>
          </p:nvPr>
        </p:nvSpPr>
        <p:spPr>
          <a:xfrm>
            <a:off x="1100520" y="425880"/>
            <a:ext cx="8642160" cy="1047240"/>
          </a:xfrm>
          <a:prstGeom prst="rect">
            <a:avLst/>
          </a:prstGeom>
          <a:noFill/>
          <a:ln w="0">
            <a:noFill/>
          </a:ln>
        </p:spPr>
        <p:txBody>
          <a:bodyPr lIns="0" rIns="0" tIns="0" bIns="0" anchor="b">
            <a:noAutofit/>
          </a:bodyPr>
          <a:p>
            <a:pPr indent="0">
              <a:lnSpc>
                <a:spcPct val="100000"/>
              </a:lnSpc>
              <a:buNone/>
            </a:pPr>
            <a:r>
              <a:rPr b="0" lang="sv-SE" sz="3300" spc="-1" strike="noStrike">
                <a:solidFill>
                  <a:srgbClr val="000000"/>
                </a:solidFill>
                <a:latin typeface="Verdana"/>
              </a:rPr>
              <a:t>Genomförandeplan</a:t>
            </a:r>
            <a:endParaRPr b="0" lang="sv-SE" sz="3300" spc="-1" strike="noStrike">
              <a:solidFill>
                <a:srgbClr val="000000"/>
              </a:solidFill>
              <a:latin typeface="Verdana"/>
            </a:endParaRPr>
          </a:p>
        </p:txBody>
      </p:sp>
      <p:sp>
        <p:nvSpPr>
          <p:cNvPr id="329" name="PlaceHolder 2"/>
          <p:cNvSpPr>
            <a:spLocks noGrp="1"/>
          </p:cNvSpPr>
          <p:nvPr>
            <p:ph/>
          </p:nvPr>
        </p:nvSpPr>
        <p:spPr>
          <a:xfrm>
            <a:off x="1092240" y="1473480"/>
            <a:ext cx="8650440" cy="3951360"/>
          </a:xfrm>
          <a:prstGeom prst="rect">
            <a:avLst/>
          </a:prstGeom>
          <a:noFill/>
          <a:ln w="0">
            <a:noFill/>
          </a:ln>
        </p:spPr>
        <p:txBody>
          <a:bodyPr lIns="0" rIns="0" tIns="0" bIns="0" anchor="t">
            <a:noAutofit/>
          </a:bodyPr>
          <a:p>
            <a:pPr indent="0">
              <a:lnSpc>
                <a:spcPct val="130000"/>
              </a:lnSpc>
              <a:spcBef>
                <a:spcPts val="1417"/>
              </a:spcBef>
              <a:buNone/>
            </a:pPr>
            <a:endParaRPr b="0" lang="sv-SE" sz="2200" spc="-1" strike="noStrike">
              <a:solidFill>
                <a:srgbClr val="000000"/>
              </a:solidFill>
              <a:latin typeface="Verdana"/>
            </a:endParaRPr>
          </a:p>
        </p:txBody>
      </p:sp>
      <p:graphicFrame>
        <p:nvGraphicFramePr>
          <p:cNvPr id="330" name=""/>
          <p:cNvGraphicFramePr/>
          <p:nvPr/>
        </p:nvGraphicFramePr>
        <p:xfrm>
          <a:off x="1092240" y="1533240"/>
          <a:ext cx="9063360" cy="4271760"/>
        </p:xfrm>
        <a:graphic>
          <a:graphicData uri="http://schemas.openxmlformats.org/presentationml/2006/ole">
            <p:oleObj progId="Word.Document.12" r:id="rId1" spid="">
              <p:embed/>
              <p:pic>
                <p:nvPicPr>
                  <p:cNvPr id="331" name="" descr=""/>
                  <p:cNvPicPr/>
                  <p:nvPr/>
                </p:nvPicPr>
                <p:blipFill>
                  <a:blip r:embed="rId2"/>
                  <a:stretch/>
                </p:blipFill>
                <p:spPr>
                  <a:xfrm>
                    <a:off x="1092240" y="1533240"/>
                    <a:ext cx="9063360" cy="4271760"/>
                  </a:xfrm>
                  <a:prstGeom prst="rect">
                    <a:avLst/>
                  </a:prstGeom>
                  <a:ln w="0">
                    <a:noFill/>
                  </a:ln>
                </p:spPr>
              </p:pic>
            </p:oleObj>
          </a:graphicData>
        </a:graphic>
      </p:graphicFrame>
      <p:sp>
        <p:nvSpPr>
          <p:cNvPr id="4" name="PlaceHolder 3"/>
          <p:cNvSpPr>
            <a:spLocks noGrp="1"/>
          </p:cNvSpPr>
          <p:nvPr>
            <p:ph type="dt" idx="3"/>
          </p:nvPr>
        </p:nvSpPr>
        <p:spPr/>
        <p:txBody>
          <a:bodyPr/>
          <a:p>
            <a:fld id="{ABD09A9B-94F4-40DB-A89A-C8FF00B11BC4}" type="datetime1">
              <a:rPr lang="sv-SE"/>
              <a:t>2023-06-17</a:t>
            </a:fld>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PlaceHolder 1"/>
          <p:cNvSpPr>
            <a:spLocks noGrp="1"/>
          </p:cNvSpPr>
          <p:nvPr>
            <p:ph type="title"/>
          </p:nvPr>
        </p:nvSpPr>
        <p:spPr>
          <a:xfrm>
            <a:off x="1100520" y="425880"/>
            <a:ext cx="8642160" cy="1047240"/>
          </a:xfrm>
          <a:prstGeom prst="rect">
            <a:avLst/>
          </a:prstGeom>
          <a:noFill/>
          <a:ln w="0">
            <a:noFill/>
          </a:ln>
        </p:spPr>
        <p:txBody>
          <a:bodyPr lIns="0" rIns="0" tIns="0" bIns="0" anchor="b">
            <a:noAutofit/>
          </a:bodyPr>
          <a:p>
            <a:pPr indent="0">
              <a:lnSpc>
                <a:spcPct val="100000"/>
              </a:lnSpc>
              <a:buNone/>
            </a:pPr>
            <a:r>
              <a:rPr b="0" lang="sv-SE" sz="3300" spc="-1" strike="noStrike">
                <a:solidFill>
                  <a:srgbClr val="000000"/>
                </a:solidFill>
                <a:latin typeface="Verdana"/>
              </a:rPr>
              <a:t>Genomförandeplan </a:t>
            </a:r>
            <a:endParaRPr b="0" lang="sv-SE" sz="3300" spc="-1" strike="noStrike">
              <a:solidFill>
                <a:srgbClr val="000000"/>
              </a:solidFill>
              <a:latin typeface="Verdana"/>
            </a:endParaRPr>
          </a:p>
        </p:txBody>
      </p:sp>
      <p:pic>
        <p:nvPicPr>
          <p:cNvPr id="333" name="Platshållare för innehåll 5" descr=""/>
          <p:cNvPicPr/>
          <p:nvPr/>
        </p:nvPicPr>
        <p:blipFill>
          <a:blip r:embed="rId1"/>
          <a:stretch/>
        </p:blipFill>
        <p:spPr>
          <a:xfrm>
            <a:off x="790920" y="2206800"/>
            <a:ext cx="9532440" cy="3442680"/>
          </a:xfrm>
          <a:prstGeom prst="rect">
            <a:avLst/>
          </a:prstGeom>
          <a:ln w="0">
            <a:noFill/>
          </a:ln>
        </p:spPr>
      </p:pic>
      <p:sp>
        <p:nvSpPr>
          <p:cNvPr id="3" name="PlaceHolder 2"/>
          <p:cNvSpPr>
            <a:spLocks noGrp="1"/>
          </p:cNvSpPr>
          <p:nvPr>
            <p:ph type="dt" idx="3"/>
          </p:nvPr>
        </p:nvSpPr>
        <p:spPr/>
        <p:txBody>
          <a:bodyPr/>
          <a:p>
            <a:fld id="{B512DE70-E4E4-4F58-9565-B28FF16300CC}" type="datetime1">
              <a:rPr lang="sv-SE"/>
              <a:t>2023-06-17</a:t>
            </a:fld>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PlaceHolder 1"/>
          <p:cNvSpPr>
            <a:spLocks noGrp="1"/>
          </p:cNvSpPr>
          <p:nvPr>
            <p:ph type="title"/>
          </p:nvPr>
        </p:nvSpPr>
        <p:spPr>
          <a:xfrm>
            <a:off x="891360" y="1076760"/>
            <a:ext cx="5736960" cy="2387160"/>
          </a:xfrm>
          <a:prstGeom prst="rect">
            <a:avLst/>
          </a:prstGeom>
          <a:noFill/>
          <a:ln w="0">
            <a:noFill/>
          </a:ln>
        </p:spPr>
        <p:txBody>
          <a:bodyPr lIns="0" rIns="0" tIns="0" bIns="0" anchor="b">
            <a:noAutofit/>
          </a:bodyPr>
          <a:p>
            <a:pPr indent="0">
              <a:lnSpc>
                <a:spcPct val="100000"/>
              </a:lnSpc>
              <a:buNone/>
            </a:pPr>
            <a:r>
              <a:rPr b="1" lang="sv-SE" sz="3600" spc="-1" strike="noStrike">
                <a:solidFill>
                  <a:srgbClr val="000000"/>
                </a:solidFill>
                <a:latin typeface="Verdana"/>
                <a:ea typeface="Calibri"/>
              </a:rPr>
              <a:t>Primärvård</a:t>
            </a:r>
            <a:r>
              <a:rPr b="1" lang="sv-SE" sz="3600" spc="-1" strike="noStrike">
                <a:solidFill>
                  <a:srgbClr val="000000"/>
                </a:solidFill>
                <a:latin typeface="Verdana"/>
                <a:ea typeface="Calibri"/>
              </a:rPr>
              <a:t>	</a:t>
            </a:r>
            <a:endParaRPr b="0" lang="sv-SE" sz="3600" spc="-1" strike="noStrike">
              <a:solidFill>
                <a:srgbClr val="000000"/>
              </a:solidFill>
              <a:latin typeface="Verdana"/>
            </a:endParaRPr>
          </a:p>
        </p:txBody>
      </p:sp>
      <p:sp>
        <p:nvSpPr>
          <p:cNvPr id="335" name="PlaceHolder 2"/>
          <p:cNvSpPr>
            <a:spLocks noGrp="1"/>
          </p:cNvSpPr>
          <p:nvPr>
            <p:ph type="subTitle"/>
          </p:nvPr>
        </p:nvSpPr>
        <p:spPr>
          <a:xfrm>
            <a:off x="885240" y="3761640"/>
            <a:ext cx="5736960" cy="1683000"/>
          </a:xfrm>
          <a:prstGeom prst="rect">
            <a:avLst/>
          </a:prstGeom>
          <a:noFill/>
          <a:ln w="0">
            <a:noFill/>
          </a:ln>
        </p:spPr>
        <p:txBody>
          <a:bodyPr lIns="0" rIns="0" tIns="0" bIns="0" anchor="t">
            <a:noAutofit/>
          </a:bodyPr>
          <a:p>
            <a:pPr indent="0" algn="ctr">
              <a:buNone/>
            </a:pPr>
            <a:endParaRPr b="0" lang="sv-SE" sz="2200" spc="-1" strike="noStrike">
              <a:solidFill>
                <a:srgbClr val="000000"/>
              </a:solidFill>
              <a:latin typeface="Verdana"/>
            </a:endParaRPr>
          </a:p>
        </p:txBody>
      </p:sp>
      <p:sp>
        <p:nvSpPr>
          <p:cNvPr id="4" name="PlaceHolder 3"/>
          <p:cNvSpPr>
            <a:spLocks noGrp="1"/>
          </p:cNvSpPr>
          <p:nvPr>
            <p:ph type="dt" idx="5"/>
          </p:nvPr>
        </p:nvSpPr>
        <p:spPr/>
        <p:txBody>
          <a:bodyPr/>
          <a:p>
            <a:fld id="{D830701F-1116-4B1C-BC64-D5F7920927CF}" type="datetime1">
              <a:rPr lang="sv-SE"/>
              <a:t>2023-06-17</a:t>
            </a:fld>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PlaceHolder 1"/>
          <p:cNvSpPr>
            <a:spLocks noGrp="1"/>
          </p:cNvSpPr>
          <p:nvPr>
            <p:ph type="title"/>
          </p:nvPr>
        </p:nvSpPr>
        <p:spPr>
          <a:xfrm>
            <a:off x="1100520" y="425880"/>
            <a:ext cx="8642160" cy="1047240"/>
          </a:xfrm>
          <a:prstGeom prst="rect">
            <a:avLst/>
          </a:prstGeom>
          <a:noFill/>
          <a:ln w="0">
            <a:noFill/>
          </a:ln>
        </p:spPr>
        <p:txBody>
          <a:bodyPr lIns="0" rIns="0" tIns="0" bIns="0" anchor="b">
            <a:noAutofit/>
          </a:bodyPr>
          <a:p>
            <a:pPr indent="0">
              <a:lnSpc>
                <a:spcPct val="100000"/>
              </a:lnSpc>
              <a:buNone/>
            </a:pPr>
            <a:r>
              <a:rPr b="0" lang="sv-SE" sz="3300" spc="-1" strike="noStrike">
                <a:solidFill>
                  <a:srgbClr val="000000"/>
                </a:solidFill>
                <a:latin typeface="Verdana"/>
              </a:rPr>
              <a:t>Definition vårdnivåer</a:t>
            </a:r>
            <a:endParaRPr b="0" lang="sv-SE" sz="3300" spc="-1" strike="noStrike">
              <a:solidFill>
                <a:srgbClr val="000000"/>
              </a:solidFill>
              <a:latin typeface="Verdana"/>
            </a:endParaRPr>
          </a:p>
        </p:txBody>
      </p:sp>
      <p:sp>
        <p:nvSpPr>
          <p:cNvPr id="337" name="PlaceHolder 2"/>
          <p:cNvSpPr>
            <a:spLocks noGrp="1"/>
          </p:cNvSpPr>
          <p:nvPr>
            <p:ph/>
          </p:nvPr>
        </p:nvSpPr>
        <p:spPr>
          <a:xfrm>
            <a:off x="1061640" y="1557720"/>
            <a:ext cx="8650440" cy="4402440"/>
          </a:xfrm>
          <a:prstGeom prst="rect">
            <a:avLst/>
          </a:prstGeom>
          <a:noFill/>
          <a:ln w="0">
            <a:noFill/>
          </a:ln>
        </p:spPr>
        <p:txBody>
          <a:bodyPr lIns="0" rIns="0" tIns="0" bIns="0" anchor="t">
            <a:noAutofit/>
          </a:bodyPr>
          <a:p>
            <a:pPr marL="270000" indent="-270000">
              <a:lnSpc>
                <a:spcPct val="130000"/>
              </a:lnSpc>
              <a:spcBef>
                <a:spcPts val="1001"/>
              </a:spcBef>
              <a:buClr>
                <a:srgbClr val="000000"/>
              </a:buClr>
              <a:buFont typeface="Verdana"/>
              <a:buChar char="•"/>
            </a:pPr>
            <a:r>
              <a:rPr b="0" lang="sv-SE" sz="2000" spc="-1" strike="noStrike">
                <a:solidFill>
                  <a:srgbClr val="000000"/>
                </a:solidFill>
                <a:latin typeface="Verdana"/>
              </a:rPr>
              <a:t>Med </a:t>
            </a:r>
            <a:r>
              <a:rPr b="1" lang="sv-SE" sz="2000" spc="-1" strike="noStrike">
                <a:solidFill>
                  <a:srgbClr val="000000"/>
                </a:solidFill>
                <a:latin typeface="Verdana"/>
              </a:rPr>
              <a:t>primärvård </a:t>
            </a:r>
            <a:r>
              <a:rPr b="0" lang="sv-SE" sz="2000" spc="-1" strike="noStrike">
                <a:solidFill>
                  <a:srgbClr val="000000"/>
                </a:solidFill>
                <a:latin typeface="Verdana"/>
              </a:rPr>
              <a:t>avses hälso- och sjukvårdsverksamhet där öppen vård ges utan avgränsning när det gäller sjukdomar, ålder eller patientgrupper. Primärvården svarar för behovet av sådana åtgärder i form av medicinsk bedömning och behandling, omvårdnad, förebyggande arbete och rehabilitering som inte kräver särskilda medicinska eller tekniska resurser eller någon annan särskild kompetens.</a:t>
            </a:r>
            <a:endParaRPr b="0" lang="sv-SE" sz="2000" spc="-1" strike="noStrike">
              <a:solidFill>
                <a:srgbClr val="000000"/>
              </a:solidFill>
              <a:latin typeface="Verdana"/>
            </a:endParaRPr>
          </a:p>
          <a:p>
            <a:pPr marL="270000" indent="-270000">
              <a:lnSpc>
                <a:spcPct val="130000"/>
              </a:lnSpc>
              <a:spcBef>
                <a:spcPts val="1001"/>
              </a:spcBef>
              <a:buClr>
                <a:srgbClr val="000000"/>
              </a:buClr>
              <a:buFont typeface="Verdana"/>
              <a:buChar char="•"/>
            </a:pPr>
            <a:r>
              <a:rPr b="1" lang="sv-SE" sz="1800" spc="-1" strike="noStrike">
                <a:solidFill>
                  <a:srgbClr val="000000"/>
                </a:solidFill>
                <a:latin typeface="Verdana"/>
              </a:rPr>
              <a:t>Öppen och sluten vård</a:t>
            </a:r>
            <a:endParaRPr b="0" lang="sv-SE" sz="1800" spc="-1" strike="noStrike">
              <a:solidFill>
                <a:srgbClr val="000000"/>
              </a:solidFill>
              <a:latin typeface="Verdana"/>
            </a:endParaRPr>
          </a:p>
          <a:p>
            <a:pPr lvl="1" marL="533520" indent="-266760">
              <a:lnSpc>
                <a:spcPct val="130000"/>
              </a:lnSpc>
              <a:spcBef>
                <a:spcPts val="499"/>
              </a:spcBef>
              <a:buClr>
                <a:srgbClr val="000000"/>
              </a:buClr>
              <a:buFont typeface="Verdana"/>
              <a:buChar char="–"/>
            </a:pPr>
            <a:r>
              <a:rPr b="0" lang="sv-SE" sz="1800" spc="-1" strike="noStrike">
                <a:solidFill>
                  <a:srgbClr val="000000"/>
                </a:solidFill>
                <a:latin typeface="Verdana"/>
              </a:rPr>
              <a:t>Med sluten vård avses hälso- och sjukvård som ges till en patient som är intagen vid en vårdinrättning.</a:t>
            </a:r>
            <a:endParaRPr b="0" lang="sv-SE" sz="1800" spc="-1" strike="noStrike">
              <a:solidFill>
                <a:srgbClr val="000000"/>
              </a:solidFill>
              <a:latin typeface="Verdana"/>
            </a:endParaRPr>
          </a:p>
          <a:p>
            <a:pPr lvl="1" marL="533520" indent="-266760">
              <a:lnSpc>
                <a:spcPct val="130000"/>
              </a:lnSpc>
              <a:spcBef>
                <a:spcPts val="499"/>
              </a:spcBef>
              <a:buClr>
                <a:srgbClr val="000000"/>
              </a:buClr>
              <a:buFont typeface="Verdana"/>
              <a:buChar char="–"/>
            </a:pPr>
            <a:r>
              <a:rPr b="0" lang="sv-SE" sz="1800" spc="-1" strike="noStrike">
                <a:solidFill>
                  <a:srgbClr val="000000"/>
                </a:solidFill>
                <a:latin typeface="Verdana"/>
              </a:rPr>
              <a:t>Med öppen vård avses annan hälso- och sjukvård än sluten vård</a:t>
            </a:r>
            <a:endParaRPr b="0" lang="sv-SE" sz="1800" spc="-1" strike="noStrike">
              <a:solidFill>
                <a:srgbClr val="000000"/>
              </a:solidFill>
              <a:latin typeface="Verdana"/>
            </a:endParaRPr>
          </a:p>
          <a:p>
            <a:pPr indent="0">
              <a:lnSpc>
                <a:spcPct val="130000"/>
              </a:lnSpc>
              <a:spcBef>
                <a:spcPts val="1001"/>
              </a:spcBef>
              <a:buNone/>
            </a:pPr>
            <a:endParaRPr b="0" lang="sv-SE" sz="2000" spc="-1" strike="noStrike">
              <a:solidFill>
                <a:srgbClr val="000000"/>
              </a:solidFill>
              <a:latin typeface="Verdana"/>
            </a:endParaRPr>
          </a:p>
          <a:p>
            <a:pPr indent="0">
              <a:lnSpc>
                <a:spcPct val="130000"/>
              </a:lnSpc>
              <a:spcBef>
                <a:spcPts val="1001"/>
              </a:spcBef>
              <a:buNone/>
            </a:pPr>
            <a:endParaRPr b="0" lang="sv-SE" sz="2200" spc="-1" strike="noStrike">
              <a:solidFill>
                <a:srgbClr val="000000"/>
              </a:solidFill>
              <a:latin typeface="Verdana"/>
            </a:endParaRPr>
          </a:p>
        </p:txBody>
      </p:sp>
      <p:sp>
        <p:nvSpPr>
          <p:cNvPr id="4" name="PlaceHolder 3"/>
          <p:cNvSpPr>
            <a:spLocks noGrp="1"/>
          </p:cNvSpPr>
          <p:nvPr>
            <p:ph type="dt" idx="3"/>
          </p:nvPr>
        </p:nvSpPr>
        <p:spPr/>
        <p:txBody>
          <a:bodyPr/>
          <a:p>
            <a:fld id="{CB40A185-4D7C-42D8-AE31-084AD5BB3700}" type="datetime1">
              <a:rPr lang="sv-SE"/>
              <a:t>2023-06-17</a:t>
            </a:fld>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PlaceHolder 1"/>
          <p:cNvSpPr>
            <a:spLocks noGrp="1"/>
          </p:cNvSpPr>
          <p:nvPr>
            <p:ph type="title"/>
          </p:nvPr>
        </p:nvSpPr>
        <p:spPr>
          <a:xfrm>
            <a:off x="1100520" y="646920"/>
            <a:ext cx="8642160" cy="498600"/>
          </a:xfrm>
          <a:prstGeom prst="rect">
            <a:avLst/>
          </a:prstGeom>
          <a:noFill/>
          <a:ln w="0">
            <a:noFill/>
          </a:ln>
        </p:spPr>
        <p:txBody>
          <a:bodyPr lIns="0" rIns="0" tIns="0" bIns="0" anchor="b">
            <a:noAutofit/>
          </a:bodyPr>
          <a:p>
            <a:pPr indent="0">
              <a:lnSpc>
                <a:spcPct val="100000"/>
              </a:lnSpc>
              <a:buNone/>
            </a:pPr>
            <a:r>
              <a:rPr b="0" lang="sv-SE" sz="3300" spc="-1" strike="noStrike">
                <a:solidFill>
                  <a:srgbClr val="000000"/>
                </a:solidFill>
                <a:latin typeface="Verdana"/>
              </a:rPr>
              <a:t>Primärvård, region och kommun</a:t>
            </a:r>
            <a:r>
              <a:rPr b="0" lang="sv-SE" sz="3300" spc="-1" strike="noStrike">
                <a:solidFill>
                  <a:srgbClr val="000000"/>
                </a:solidFill>
                <a:latin typeface="Verdana"/>
              </a:rPr>
              <a:t>	</a:t>
            </a:r>
            <a:br>
              <a:rPr sz="3300"/>
            </a:br>
            <a:r>
              <a:rPr b="0" lang="sv-SE" sz="3300" spc="-1" strike="noStrike">
                <a:solidFill>
                  <a:srgbClr val="ff0000"/>
                </a:solidFill>
                <a:latin typeface="Verdana"/>
              </a:rPr>
              <a:t>Ny lag </a:t>
            </a:r>
            <a:r>
              <a:rPr b="0" lang="sv-SE" sz="3600" spc="-1" strike="noStrike">
                <a:solidFill>
                  <a:srgbClr val="ff0000"/>
                </a:solidFill>
                <a:latin typeface="Verdana"/>
              </a:rPr>
              <a:t>1 juli 2021</a:t>
            </a:r>
            <a:r>
              <a:rPr b="0" lang="sv-SE" sz="3300" spc="-1" strike="noStrike">
                <a:solidFill>
                  <a:srgbClr val="ff0000"/>
                </a:solidFill>
                <a:latin typeface="Verdana"/>
              </a:rPr>
              <a:t>	</a:t>
            </a:r>
            <a:endParaRPr b="0" lang="sv-SE" sz="3300" spc="-1" strike="noStrike">
              <a:solidFill>
                <a:srgbClr val="000000"/>
              </a:solidFill>
              <a:latin typeface="Verdana"/>
            </a:endParaRPr>
          </a:p>
        </p:txBody>
      </p:sp>
      <p:sp>
        <p:nvSpPr>
          <p:cNvPr id="339" name="PlaceHolder 2"/>
          <p:cNvSpPr>
            <a:spLocks noGrp="1"/>
          </p:cNvSpPr>
          <p:nvPr>
            <p:ph/>
          </p:nvPr>
        </p:nvSpPr>
        <p:spPr>
          <a:xfrm>
            <a:off x="1092240" y="1335240"/>
            <a:ext cx="8650440" cy="4266720"/>
          </a:xfrm>
          <a:prstGeom prst="rect">
            <a:avLst/>
          </a:prstGeom>
          <a:noFill/>
          <a:ln w="0">
            <a:noFill/>
          </a:ln>
        </p:spPr>
        <p:txBody>
          <a:bodyPr lIns="0" rIns="0" tIns="0" bIns="0" anchor="t">
            <a:noAutofit/>
          </a:bodyPr>
          <a:p>
            <a:pPr marL="270000" indent="-270000">
              <a:lnSpc>
                <a:spcPct val="130000"/>
              </a:lnSpc>
              <a:spcBef>
                <a:spcPts val="1001"/>
              </a:spcBef>
              <a:buClr>
                <a:srgbClr val="000000"/>
              </a:buClr>
              <a:buFont typeface="Verdana"/>
              <a:buChar char="•"/>
            </a:pPr>
            <a:r>
              <a:rPr b="0" lang="sv-SE" sz="1800" spc="-1" strike="noStrike">
                <a:solidFill>
                  <a:srgbClr val="000000"/>
                </a:solidFill>
                <a:latin typeface="Verdana"/>
              </a:rPr>
              <a:t>Primärvårdens grunduppdrag beskrivs i kap 13 a. 1 § HSL. Där framgår att regioner och kommuner inom ramen för verksamhet som utgör primärvård särskilt ska</a:t>
            </a:r>
            <a:endParaRPr b="0" lang="sv-SE" sz="1800" spc="-1" strike="noStrike">
              <a:solidFill>
                <a:srgbClr val="000000"/>
              </a:solidFill>
              <a:latin typeface="Verdana"/>
            </a:endParaRPr>
          </a:p>
          <a:p>
            <a:pPr marL="343080" indent="-343080">
              <a:lnSpc>
                <a:spcPct val="130000"/>
              </a:lnSpc>
              <a:spcBef>
                <a:spcPts val="1001"/>
              </a:spcBef>
              <a:buClr>
                <a:srgbClr val="000000"/>
              </a:buClr>
              <a:buFont typeface="Verdana"/>
              <a:buAutoNum type="arabicPeriod"/>
            </a:pPr>
            <a:r>
              <a:rPr b="0" lang="sv-SE" sz="1800" spc="-1" strike="noStrike">
                <a:solidFill>
                  <a:srgbClr val="000000"/>
                </a:solidFill>
                <a:highlight>
                  <a:srgbClr val="ffff00"/>
                </a:highlight>
                <a:latin typeface="Verdana"/>
              </a:rPr>
              <a:t>tillhandahålla de hälso- och sjukvårdstjänster som krävs för att tillgodose vanligt förekommande vårdbehov,</a:t>
            </a:r>
            <a:endParaRPr b="0" lang="sv-SE" sz="1800" spc="-1" strike="noStrike">
              <a:solidFill>
                <a:srgbClr val="000000"/>
              </a:solidFill>
              <a:latin typeface="Verdana"/>
            </a:endParaRPr>
          </a:p>
          <a:p>
            <a:pPr marL="343080" indent="-343080">
              <a:lnSpc>
                <a:spcPct val="130000"/>
              </a:lnSpc>
              <a:spcBef>
                <a:spcPts val="1001"/>
              </a:spcBef>
              <a:buClr>
                <a:srgbClr val="000000"/>
              </a:buClr>
              <a:buFont typeface="Verdana"/>
              <a:buAutoNum type="arabicPeriod"/>
            </a:pPr>
            <a:r>
              <a:rPr b="0" lang="sv-SE" sz="1800" spc="-1" strike="noStrike">
                <a:solidFill>
                  <a:srgbClr val="000000"/>
                </a:solidFill>
                <a:highlight>
                  <a:srgbClr val="ffff00"/>
                </a:highlight>
                <a:latin typeface="Verdana"/>
              </a:rPr>
              <a:t>se till att vården är lätt tillgänglig, </a:t>
            </a:r>
            <a:endParaRPr b="0" lang="sv-SE" sz="1800" spc="-1" strike="noStrike">
              <a:solidFill>
                <a:srgbClr val="000000"/>
              </a:solidFill>
              <a:latin typeface="Verdana"/>
            </a:endParaRPr>
          </a:p>
          <a:p>
            <a:pPr marL="343080" indent="-343080">
              <a:lnSpc>
                <a:spcPct val="130000"/>
              </a:lnSpc>
              <a:spcBef>
                <a:spcPts val="1001"/>
              </a:spcBef>
              <a:buClr>
                <a:srgbClr val="000000"/>
              </a:buClr>
              <a:buFont typeface="Verdana"/>
              <a:buAutoNum type="arabicPeriod"/>
            </a:pPr>
            <a:r>
              <a:rPr b="0" lang="sv-SE" sz="1800" spc="-1" strike="noStrike">
                <a:solidFill>
                  <a:srgbClr val="000000"/>
                </a:solidFill>
                <a:highlight>
                  <a:srgbClr val="ffff00"/>
                </a:highlight>
                <a:latin typeface="Verdana"/>
              </a:rPr>
              <a:t>tillhandahålla förebyggande insatser utifrån såväl befolkningens behov som patientens individuella behov och förutsättningar, </a:t>
            </a:r>
            <a:endParaRPr b="0" lang="sv-SE" sz="1800" spc="-1" strike="noStrike">
              <a:solidFill>
                <a:srgbClr val="000000"/>
              </a:solidFill>
              <a:latin typeface="Verdana"/>
            </a:endParaRPr>
          </a:p>
          <a:p>
            <a:pPr marL="343080" indent="-343080">
              <a:lnSpc>
                <a:spcPct val="130000"/>
              </a:lnSpc>
              <a:spcBef>
                <a:spcPts val="1001"/>
              </a:spcBef>
              <a:buClr>
                <a:srgbClr val="000000"/>
              </a:buClr>
              <a:buFont typeface="Verdana"/>
              <a:buAutoNum type="arabicPeriod"/>
            </a:pPr>
            <a:r>
              <a:rPr b="0" lang="sv-SE" sz="1800" spc="-1" strike="noStrike">
                <a:solidFill>
                  <a:srgbClr val="000000"/>
                </a:solidFill>
                <a:highlight>
                  <a:srgbClr val="ffff00"/>
                </a:highlight>
                <a:latin typeface="Verdana"/>
              </a:rPr>
              <a:t>samordna olika insatser för patienten i de fall det är mest ändamålsenligt att samordningen sker inom primärvården,  </a:t>
            </a:r>
            <a:endParaRPr b="0" lang="sv-SE" sz="1800" spc="-1" strike="noStrike">
              <a:solidFill>
                <a:srgbClr val="000000"/>
              </a:solidFill>
              <a:latin typeface="Verdana"/>
            </a:endParaRPr>
          </a:p>
          <a:p>
            <a:pPr marL="343080" indent="-343080">
              <a:lnSpc>
                <a:spcPct val="130000"/>
              </a:lnSpc>
              <a:spcBef>
                <a:spcPts val="1001"/>
              </a:spcBef>
              <a:buClr>
                <a:srgbClr val="000000"/>
              </a:buClr>
              <a:buFont typeface="Verdana"/>
              <a:buAutoNum type="arabicPeriod"/>
            </a:pPr>
            <a:r>
              <a:rPr b="0" lang="sv-SE" sz="1800" spc="-1" strike="noStrike">
                <a:solidFill>
                  <a:srgbClr val="000000"/>
                </a:solidFill>
                <a:highlight>
                  <a:srgbClr val="ffff00"/>
                </a:highlight>
                <a:latin typeface="Verdana"/>
              </a:rPr>
              <a:t>möjliggöra medverkan vid genomförande av forskningsarbete</a:t>
            </a:r>
            <a:endParaRPr b="0" lang="sv-SE" sz="1800" spc="-1" strike="noStrike">
              <a:solidFill>
                <a:srgbClr val="000000"/>
              </a:solidFill>
              <a:latin typeface="Verdana"/>
            </a:endParaRPr>
          </a:p>
          <a:p>
            <a:pPr indent="0">
              <a:lnSpc>
                <a:spcPct val="130000"/>
              </a:lnSpc>
              <a:spcBef>
                <a:spcPts val="1001"/>
              </a:spcBef>
              <a:buNone/>
            </a:pPr>
            <a:endParaRPr b="0" lang="sv-SE" sz="1050" spc="-1" strike="noStrike">
              <a:solidFill>
                <a:srgbClr val="000000"/>
              </a:solidFill>
              <a:latin typeface="Verdana"/>
            </a:endParaRPr>
          </a:p>
        </p:txBody>
      </p:sp>
      <p:sp>
        <p:nvSpPr>
          <p:cNvPr id="4" name="PlaceHolder 3"/>
          <p:cNvSpPr>
            <a:spLocks noGrp="1"/>
          </p:cNvSpPr>
          <p:nvPr>
            <p:ph type="dt" idx="3"/>
          </p:nvPr>
        </p:nvSpPr>
        <p:spPr/>
        <p:txBody>
          <a:bodyPr/>
          <a:p>
            <a:fld id="{17E82C3C-F489-41C7-895E-04817BB9F2E1}" type="datetime1">
              <a:rPr lang="sv-SE"/>
              <a:t>2023-06-17</a:t>
            </a:fld>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PlaceHolder 1"/>
          <p:cNvSpPr>
            <a:spLocks noGrp="1"/>
          </p:cNvSpPr>
          <p:nvPr>
            <p:ph type="title"/>
          </p:nvPr>
        </p:nvSpPr>
        <p:spPr>
          <a:xfrm>
            <a:off x="1100520" y="425880"/>
            <a:ext cx="8642160" cy="1047240"/>
          </a:xfrm>
          <a:prstGeom prst="rect">
            <a:avLst/>
          </a:prstGeom>
          <a:noFill/>
          <a:ln w="0">
            <a:noFill/>
          </a:ln>
        </p:spPr>
        <p:txBody>
          <a:bodyPr lIns="0" rIns="0" tIns="0" bIns="0" anchor="b">
            <a:noAutofit/>
          </a:bodyPr>
          <a:p>
            <a:pPr indent="0">
              <a:lnSpc>
                <a:spcPct val="100000"/>
              </a:lnSpc>
              <a:buNone/>
            </a:pPr>
            <a:r>
              <a:rPr b="0" lang="sv-SE" sz="3300" spc="-1" strike="noStrike">
                <a:solidFill>
                  <a:srgbClr val="000000"/>
                </a:solidFill>
                <a:latin typeface="Verdana"/>
              </a:rPr>
              <a:t>Primärvård, kommun</a:t>
            </a:r>
            <a:endParaRPr b="0" lang="sv-SE" sz="3300" spc="-1" strike="noStrike">
              <a:solidFill>
                <a:srgbClr val="000000"/>
              </a:solidFill>
              <a:latin typeface="Verdana"/>
            </a:endParaRPr>
          </a:p>
        </p:txBody>
      </p:sp>
      <p:sp>
        <p:nvSpPr>
          <p:cNvPr id="341" name="PlaceHolder 2"/>
          <p:cNvSpPr>
            <a:spLocks noGrp="1"/>
          </p:cNvSpPr>
          <p:nvPr>
            <p:ph/>
          </p:nvPr>
        </p:nvSpPr>
        <p:spPr>
          <a:xfrm>
            <a:off x="1092240" y="2113560"/>
            <a:ext cx="8650440" cy="3311280"/>
          </a:xfrm>
          <a:prstGeom prst="rect">
            <a:avLst/>
          </a:prstGeom>
          <a:noFill/>
          <a:ln w="0">
            <a:noFill/>
          </a:ln>
        </p:spPr>
        <p:txBody>
          <a:bodyPr lIns="0" rIns="0" tIns="0" bIns="0" anchor="t">
            <a:noAutofit/>
          </a:bodyPr>
          <a:p>
            <a:pPr marL="270000" indent="-270000">
              <a:lnSpc>
                <a:spcPct val="130000"/>
              </a:lnSpc>
              <a:spcBef>
                <a:spcPts val="1001"/>
              </a:spcBef>
              <a:buClr>
                <a:srgbClr val="000000"/>
              </a:buClr>
              <a:buFont typeface="Verdana"/>
              <a:buChar char="•"/>
            </a:pPr>
            <a:r>
              <a:rPr b="0" lang="sv-SE" sz="1800" spc="-1" strike="noStrike">
                <a:solidFill>
                  <a:srgbClr val="000000"/>
                </a:solidFill>
                <a:latin typeface="Verdana"/>
              </a:rPr>
              <a:t>Kommunen ska enligt 12 kap. 1 § HSL erbjuda hälso- och sjukvård åt personer som efter beslut av kommunen bor i vissa särskilda boendeformer samt under vistelsetid åt personer med beslut om dagverksamhet eller daglig verksamhet. Kommunen får också, enligt 12 kap. 2 § HSL, erbjuda den som vistas i kommunen hälso- och sjukvård i hemmet (hemsjukvård) i ordinärt boende</a:t>
            </a:r>
            <a:endParaRPr b="0" lang="sv-SE" sz="1800" spc="-1" strike="noStrike">
              <a:solidFill>
                <a:srgbClr val="000000"/>
              </a:solidFill>
              <a:latin typeface="Verdana"/>
            </a:endParaRPr>
          </a:p>
          <a:p>
            <a:pPr indent="0">
              <a:lnSpc>
                <a:spcPct val="130000"/>
              </a:lnSpc>
              <a:spcBef>
                <a:spcPts val="1001"/>
              </a:spcBef>
              <a:buNone/>
            </a:pPr>
            <a:endParaRPr b="0" lang="sv-SE" sz="2200" spc="-1" strike="noStrike">
              <a:solidFill>
                <a:srgbClr val="000000"/>
              </a:solidFill>
              <a:latin typeface="Verdana"/>
            </a:endParaRPr>
          </a:p>
        </p:txBody>
      </p:sp>
      <p:sp>
        <p:nvSpPr>
          <p:cNvPr id="4" name="PlaceHolder 3"/>
          <p:cNvSpPr>
            <a:spLocks noGrp="1"/>
          </p:cNvSpPr>
          <p:nvPr>
            <p:ph type="dt" idx="3"/>
          </p:nvPr>
        </p:nvSpPr>
        <p:spPr/>
        <p:txBody>
          <a:bodyPr/>
          <a:p>
            <a:fld id="{1D78D446-71EE-42EA-A5F5-4ECD1B649A8D}" type="datetime1">
              <a:rPr lang="sv-SE"/>
              <a:t>2023-06-17</a:t>
            </a:fld>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PlaceHolder 1"/>
          <p:cNvSpPr>
            <a:spLocks noGrp="1"/>
          </p:cNvSpPr>
          <p:nvPr>
            <p:ph type="title"/>
          </p:nvPr>
        </p:nvSpPr>
        <p:spPr>
          <a:xfrm>
            <a:off x="1100520" y="425880"/>
            <a:ext cx="8642160" cy="1047240"/>
          </a:xfrm>
          <a:prstGeom prst="rect">
            <a:avLst/>
          </a:prstGeom>
          <a:noFill/>
          <a:ln w="0">
            <a:noFill/>
          </a:ln>
        </p:spPr>
        <p:txBody>
          <a:bodyPr lIns="0" rIns="0" tIns="0" bIns="0" anchor="b">
            <a:noAutofit/>
          </a:bodyPr>
          <a:p>
            <a:pPr indent="0">
              <a:lnSpc>
                <a:spcPct val="100000"/>
              </a:lnSpc>
              <a:buNone/>
            </a:pPr>
            <a:r>
              <a:rPr b="0" lang="sv-SE" sz="3300" spc="-1" strike="noStrike">
                <a:solidFill>
                  <a:srgbClr val="000000"/>
                </a:solidFill>
                <a:latin typeface="Verdana"/>
              </a:rPr>
              <a:t>Primärvården i VGR</a:t>
            </a:r>
            <a:endParaRPr b="0" lang="sv-SE" sz="3300" spc="-1" strike="noStrike">
              <a:solidFill>
                <a:srgbClr val="000000"/>
              </a:solidFill>
              <a:latin typeface="Verdana"/>
            </a:endParaRPr>
          </a:p>
        </p:txBody>
      </p:sp>
      <p:sp>
        <p:nvSpPr>
          <p:cNvPr id="343" name="PlaceHolder 2"/>
          <p:cNvSpPr>
            <a:spLocks noGrp="1"/>
          </p:cNvSpPr>
          <p:nvPr>
            <p:ph/>
          </p:nvPr>
        </p:nvSpPr>
        <p:spPr>
          <a:xfrm>
            <a:off x="1092240" y="1773360"/>
            <a:ext cx="8650440" cy="3311280"/>
          </a:xfrm>
          <a:prstGeom prst="rect">
            <a:avLst/>
          </a:prstGeom>
          <a:noFill/>
          <a:ln w="0">
            <a:noFill/>
          </a:ln>
        </p:spPr>
        <p:txBody>
          <a:bodyPr lIns="0" rIns="0" tIns="0" bIns="0" anchor="t">
            <a:noAutofit/>
          </a:bodyPr>
          <a:p>
            <a:pPr indent="0">
              <a:lnSpc>
                <a:spcPct val="130000"/>
              </a:lnSpc>
              <a:spcBef>
                <a:spcPts val="1001"/>
              </a:spcBef>
              <a:buNone/>
              <a:tabLst>
                <a:tab algn="l" pos="0"/>
              </a:tabLst>
            </a:pPr>
            <a:r>
              <a:rPr b="1" lang="sv-SE" sz="1800" spc="-1" strike="noStrike">
                <a:solidFill>
                  <a:srgbClr val="000000"/>
                </a:solidFill>
                <a:latin typeface="Verdana"/>
              </a:rPr>
              <a:t>Vårdcentraler, rehabenheter (Egen regi Närhälsan, privat regi)</a:t>
            </a:r>
            <a:endParaRPr b="0" lang="sv-SE" sz="1800" spc="-1" strike="noStrike">
              <a:solidFill>
                <a:srgbClr val="000000"/>
              </a:solidFill>
              <a:latin typeface="Verdana"/>
            </a:endParaRPr>
          </a:p>
          <a:p>
            <a:pPr indent="0">
              <a:lnSpc>
                <a:spcPct val="130000"/>
              </a:lnSpc>
              <a:spcBef>
                <a:spcPts val="1001"/>
              </a:spcBef>
              <a:buNone/>
              <a:tabLst>
                <a:tab algn="l" pos="0"/>
              </a:tabLst>
            </a:pPr>
            <a:r>
              <a:rPr b="0" lang="sv-SE" sz="1800" spc="-1" strike="noStrike">
                <a:solidFill>
                  <a:srgbClr val="000000"/>
                </a:solidFill>
                <a:latin typeface="Verdana"/>
              </a:rPr>
              <a:t>Regionhälsan</a:t>
            </a:r>
            <a:endParaRPr b="0" lang="sv-SE" sz="1800" spc="-1" strike="noStrike">
              <a:solidFill>
                <a:srgbClr val="000000"/>
              </a:solidFill>
              <a:latin typeface="Verdana"/>
            </a:endParaRPr>
          </a:p>
          <a:p>
            <a:pPr marL="270000" indent="-270000">
              <a:lnSpc>
                <a:spcPct val="130000"/>
              </a:lnSpc>
              <a:spcBef>
                <a:spcPts val="1001"/>
              </a:spcBef>
              <a:buClr>
                <a:srgbClr val="000000"/>
              </a:buClr>
              <a:buFont typeface="Verdana"/>
              <a:buChar char="•"/>
              <a:tabLst>
                <a:tab algn="l" pos="0"/>
              </a:tabLst>
            </a:pPr>
            <a:r>
              <a:rPr b="0" lang="sv-SE" sz="1800" spc="-1" strike="noStrike">
                <a:solidFill>
                  <a:srgbClr val="000000"/>
                </a:solidFill>
                <a:latin typeface="Verdana"/>
              </a:rPr>
              <a:t>Fast läkarkontakt </a:t>
            </a:r>
            <a:endParaRPr b="0" lang="sv-SE" sz="1800" spc="-1" strike="noStrike">
              <a:solidFill>
                <a:srgbClr val="000000"/>
              </a:solidFill>
              <a:latin typeface="Verdana"/>
            </a:endParaRPr>
          </a:p>
          <a:p>
            <a:pPr marL="270000" indent="-270000">
              <a:lnSpc>
                <a:spcPct val="130000"/>
              </a:lnSpc>
              <a:spcBef>
                <a:spcPts val="1001"/>
              </a:spcBef>
              <a:buClr>
                <a:srgbClr val="000000"/>
              </a:buClr>
              <a:buFont typeface="Verdana"/>
              <a:buChar char="•"/>
              <a:tabLst>
                <a:tab algn="l" pos="0"/>
              </a:tabLst>
            </a:pPr>
            <a:r>
              <a:rPr b="0" lang="sv-SE" sz="1800" spc="-1" strike="noStrike">
                <a:solidFill>
                  <a:srgbClr val="000000"/>
                </a:solidFill>
                <a:latin typeface="Verdana"/>
                <a:ea typeface="Verdana"/>
              </a:rPr>
              <a:t>1100 invånare per specialist och 550 per ST-läkare. </a:t>
            </a:r>
            <a:endParaRPr b="0" lang="sv-SE" sz="1800" spc="-1" strike="noStrike">
              <a:solidFill>
                <a:srgbClr val="000000"/>
              </a:solidFill>
              <a:latin typeface="Verdana"/>
            </a:endParaRPr>
          </a:p>
          <a:p>
            <a:pPr indent="0">
              <a:lnSpc>
                <a:spcPct val="130000"/>
              </a:lnSpc>
              <a:spcBef>
                <a:spcPts val="1001"/>
              </a:spcBef>
              <a:buNone/>
              <a:tabLst>
                <a:tab algn="l" pos="0"/>
              </a:tabLst>
            </a:pPr>
            <a:r>
              <a:rPr b="0" lang="sv-SE" sz="1800" spc="-1" strike="noStrike">
                <a:solidFill>
                  <a:srgbClr val="000000"/>
                </a:solidFill>
                <a:latin typeface="Verdana"/>
                <a:ea typeface="Calibri"/>
              </a:rPr>
              <a:t>Politiskt uppdrag</a:t>
            </a:r>
            <a:endParaRPr b="0" lang="sv-SE" sz="1800" spc="-1" strike="noStrike">
              <a:solidFill>
                <a:srgbClr val="000000"/>
              </a:solidFill>
              <a:latin typeface="Verdana"/>
            </a:endParaRPr>
          </a:p>
          <a:p>
            <a:pPr marL="270000" indent="-270000">
              <a:lnSpc>
                <a:spcPct val="130000"/>
              </a:lnSpc>
              <a:spcBef>
                <a:spcPts val="1001"/>
              </a:spcBef>
              <a:buClr>
                <a:srgbClr val="000000"/>
              </a:buClr>
              <a:buFont typeface="Verdana"/>
              <a:buChar char="•"/>
              <a:tabLst>
                <a:tab algn="l" pos="0"/>
              </a:tabLst>
            </a:pPr>
            <a:r>
              <a:rPr b="0" lang="sv-SE" sz="1800" spc="-1" strike="noStrike">
                <a:solidFill>
                  <a:srgbClr val="000000"/>
                </a:solidFill>
                <a:latin typeface="Verdana"/>
                <a:ea typeface="Calibri"/>
              </a:rPr>
              <a:t>Mer jämlik primärvård i hela regionen</a:t>
            </a:r>
            <a:endParaRPr b="0" lang="sv-SE" sz="1800" spc="-1" strike="noStrike">
              <a:solidFill>
                <a:srgbClr val="000000"/>
              </a:solidFill>
              <a:latin typeface="Verdana"/>
            </a:endParaRPr>
          </a:p>
          <a:p>
            <a:pPr lvl="1" marL="533520" indent="-266760">
              <a:lnSpc>
                <a:spcPct val="120000"/>
              </a:lnSpc>
              <a:spcBef>
                <a:spcPts val="499"/>
              </a:spcBef>
              <a:buClr>
                <a:srgbClr val="000000"/>
              </a:buClr>
              <a:buFont typeface="Arial"/>
              <a:buChar char="•"/>
              <a:tabLst>
                <a:tab algn="l" pos="228600"/>
                <a:tab algn="l" pos="828000"/>
              </a:tabLst>
            </a:pPr>
            <a:r>
              <a:rPr b="0" lang="sv-SE" sz="1800" spc="-1" strike="noStrike">
                <a:solidFill>
                  <a:srgbClr val="000000"/>
                </a:solidFill>
                <a:latin typeface="Verdana"/>
                <a:ea typeface="Calibri"/>
              </a:rPr>
              <a:t>Inriktning vårdvalen</a:t>
            </a:r>
            <a:endParaRPr b="0" lang="sv-SE" sz="1800" spc="-1" strike="noStrike">
              <a:solidFill>
                <a:srgbClr val="000000"/>
              </a:solidFill>
              <a:latin typeface="Verdana"/>
            </a:endParaRPr>
          </a:p>
          <a:p>
            <a:pPr lvl="1" marL="533520" indent="-266760">
              <a:lnSpc>
                <a:spcPct val="120000"/>
              </a:lnSpc>
              <a:spcBef>
                <a:spcPts val="499"/>
              </a:spcBef>
              <a:buClr>
                <a:srgbClr val="000000"/>
              </a:buClr>
              <a:buFont typeface="Arial"/>
              <a:buChar char="•"/>
              <a:tabLst>
                <a:tab algn="l" pos="228600"/>
                <a:tab algn="l" pos="828000"/>
              </a:tabLst>
            </a:pPr>
            <a:r>
              <a:rPr b="0" lang="sv-SE" sz="1800" spc="-1" strike="noStrike">
                <a:solidFill>
                  <a:srgbClr val="000000"/>
                </a:solidFill>
                <a:latin typeface="Verdana"/>
                <a:ea typeface="Calibri"/>
              </a:rPr>
              <a:t>Krav och Kvalitetsbok (KoK) för 2025</a:t>
            </a:r>
            <a:endParaRPr b="0" lang="sv-SE" sz="1800" spc="-1" strike="noStrike">
              <a:solidFill>
                <a:srgbClr val="000000"/>
              </a:solidFill>
              <a:latin typeface="Verdana"/>
            </a:endParaRPr>
          </a:p>
          <a:p>
            <a:pPr lvl="1" marL="533520" indent="-266760">
              <a:lnSpc>
                <a:spcPct val="120000"/>
              </a:lnSpc>
              <a:spcBef>
                <a:spcPts val="499"/>
              </a:spcBef>
              <a:buClr>
                <a:srgbClr val="000000"/>
              </a:buClr>
              <a:buFont typeface="Arial"/>
              <a:buChar char="•"/>
              <a:tabLst>
                <a:tab algn="l" pos="228600"/>
                <a:tab algn="l" pos="828000"/>
              </a:tabLst>
            </a:pPr>
            <a:r>
              <a:rPr b="0" lang="sv-SE" sz="1800" spc="-1" strike="noStrike">
                <a:solidFill>
                  <a:srgbClr val="000000"/>
                </a:solidFill>
                <a:latin typeface="Verdana"/>
                <a:ea typeface="Calibri"/>
              </a:rPr>
              <a:t>Fokusgrupp hösten 2023/våren 2024– regionala pensionärsråd</a:t>
            </a:r>
            <a:endParaRPr b="0" lang="sv-SE" sz="1800" spc="-1" strike="noStrike">
              <a:solidFill>
                <a:srgbClr val="000000"/>
              </a:solidFill>
              <a:latin typeface="Verdana"/>
            </a:endParaRPr>
          </a:p>
        </p:txBody>
      </p:sp>
      <p:sp>
        <p:nvSpPr>
          <p:cNvPr id="4" name="PlaceHolder 3"/>
          <p:cNvSpPr>
            <a:spLocks noGrp="1"/>
          </p:cNvSpPr>
          <p:nvPr>
            <p:ph type="dt" idx="3"/>
          </p:nvPr>
        </p:nvSpPr>
        <p:spPr/>
        <p:txBody>
          <a:bodyPr/>
          <a:p>
            <a:fld id="{6C601749-70F2-489D-95F7-0EDF79CA57E8}" type="datetime1">
              <a:rPr lang="sv-SE"/>
              <a:t>2023-06-17</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title"/>
          </p:nvPr>
        </p:nvSpPr>
        <p:spPr>
          <a:xfrm>
            <a:off x="1100520" y="425880"/>
            <a:ext cx="8642160" cy="1047240"/>
          </a:xfrm>
          <a:prstGeom prst="rect">
            <a:avLst/>
          </a:prstGeom>
          <a:noFill/>
          <a:ln w="0">
            <a:noFill/>
          </a:ln>
        </p:spPr>
        <p:txBody>
          <a:bodyPr lIns="0" rIns="0" tIns="0" bIns="0" anchor="b">
            <a:noAutofit/>
          </a:bodyPr>
          <a:p>
            <a:pPr indent="0">
              <a:lnSpc>
                <a:spcPct val="100000"/>
              </a:lnSpc>
              <a:buNone/>
            </a:pPr>
            <a:r>
              <a:rPr b="0" lang="sv-SE" sz="3300" spc="-1" strike="noStrike">
                <a:solidFill>
                  <a:srgbClr val="000000"/>
                </a:solidFill>
                <a:latin typeface="Verdana"/>
                <a:ea typeface="Verdana"/>
              </a:rPr>
              <a:t>Innebörden av begreppet behov av hälso-och sjukvård </a:t>
            </a:r>
            <a:endParaRPr b="0" lang="sv-SE" sz="3300" spc="-1" strike="noStrike">
              <a:solidFill>
                <a:srgbClr val="000000"/>
              </a:solidFill>
              <a:latin typeface="Verdana"/>
            </a:endParaRPr>
          </a:p>
        </p:txBody>
      </p:sp>
      <p:sp>
        <p:nvSpPr>
          <p:cNvPr id="198" name="PlaceHolder 2"/>
          <p:cNvSpPr>
            <a:spLocks noGrp="1"/>
          </p:cNvSpPr>
          <p:nvPr>
            <p:ph/>
          </p:nvPr>
        </p:nvSpPr>
        <p:spPr>
          <a:xfrm>
            <a:off x="1092240" y="2113560"/>
            <a:ext cx="8650440" cy="3311280"/>
          </a:xfrm>
          <a:prstGeom prst="rect">
            <a:avLst/>
          </a:prstGeom>
          <a:noFill/>
          <a:ln w="0">
            <a:noFill/>
          </a:ln>
        </p:spPr>
        <p:txBody>
          <a:bodyPr lIns="0" rIns="0" tIns="0" bIns="0" anchor="t">
            <a:noAutofit/>
          </a:bodyPr>
          <a:p>
            <a:pPr marL="270000" indent="-270000">
              <a:lnSpc>
                <a:spcPct val="130000"/>
              </a:lnSpc>
              <a:spcBef>
                <a:spcPts val="1001"/>
              </a:spcBef>
              <a:buClr>
                <a:srgbClr val="000000"/>
              </a:buClr>
              <a:buFont typeface="Verdana"/>
              <a:buChar char="•"/>
            </a:pPr>
            <a:r>
              <a:rPr b="0" lang="sv-SE" sz="2200" spc="-1" strike="noStrike">
                <a:solidFill>
                  <a:srgbClr val="000000"/>
                </a:solidFill>
                <a:latin typeface="Verdana"/>
                <a:ea typeface="Verdana"/>
              </a:rPr>
              <a:t>Det</a:t>
            </a:r>
            <a:r>
              <a:rPr b="0" lang="sv-SE" sz="2200" spc="-1" strike="noStrike">
                <a:solidFill>
                  <a:srgbClr val="000000"/>
                </a:solidFill>
                <a:latin typeface="Verdana"/>
                <a:ea typeface="Verdana"/>
              </a:rPr>
              <a:t> finns nedsättningar i en persons medicinska, sociala och psykologiska livsvillkor.</a:t>
            </a:r>
            <a:endParaRPr b="0" lang="sv-SE" sz="2200" spc="-1" strike="noStrike">
              <a:solidFill>
                <a:srgbClr val="000000"/>
              </a:solidFill>
              <a:latin typeface="Verdana"/>
            </a:endParaRPr>
          </a:p>
          <a:p>
            <a:pPr marL="270000" indent="-270000">
              <a:lnSpc>
                <a:spcPct val="130000"/>
              </a:lnSpc>
              <a:spcBef>
                <a:spcPts val="1001"/>
              </a:spcBef>
              <a:buClr>
                <a:srgbClr val="000000"/>
              </a:buClr>
              <a:buFont typeface="Verdana"/>
              <a:buChar char="•"/>
            </a:pPr>
            <a:r>
              <a:rPr b="0" lang="sv-SE" sz="2200" spc="-1" strike="noStrike">
                <a:solidFill>
                  <a:srgbClr val="000000"/>
                </a:solidFill>
                <a:latin typeface="Verdana"/>
                <a:ea typeface="Verdana"/>
              </a:rPr>
              <a:t>Det finns en åtgärd inom hälso- och sjukvården som personen har nytta av när det gäller att motverka den nedsättningen. Nyttan ska bygga på vetenskap och beprövad erfarenhet. </a:t>
            </a:r>
            <a:endParaRPr b="0" lang="sv-SE" sz="2200" spc="-1" strike="noStrike">
              <a:solidFill>
                <a:srgbClr val="000000"/>
              </a:solidFill>
              <a:latin typeface="Verdana"/>
            </a:endParaRPr>
          </a:p>
          <a:p>
            <a:pPr indent="0">
              <a:lnSpc>
                <a:spcPct val="130000"/>
              </a:lnSpc>
              <a:spcBef>
                <a:spcPts val="1001"/>
              </a:spcBef>
              <a:buNone/>
            </a:pPr>
            <a:endParaRPr b="0" lang="sv-SE" sz="2200" spc="-1" strike="noStrike">
              <a:solidFill>
                <a:srgbClr val="000000"/>
              </a:solidFill>
              <a:latin typeface="Verdana"/>
            </a:endParaRPr>
          </a:p>
        </p:txBody>
      </p:sp>
      <p:sp>
        <p:nvSpPr>
          <p:cNvPr id="4" name="PlaceHolder 3"/>
          <p:cNvSpPr>
            <a:spLocks noGrp="1"/>
          </p:cNvSpPr>
          <p:nvPr>
            <p:ph type="dt" idx="3"/>
          </p:nvPr>
        </p:nvSpPr>
        <p:spPr/>
        <p:txBody>
          <a:bodyPr/>
          <a:p>
            <a:fld id="{53021E18-38B7-4FE3-A682-71A5355BD7BE}" type="datetime1">
              <a:rPr lang="sv-SE"/>
              <a:t>2023-06-17</a:t>
            </a:fld>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PlaceHolder 1"/>
          <p:cNvSpPr>
            <a:spLocks noGrp="1"/>
          </p:cNvSpPr>
          <p:nvPr>
            <p:ph type="title"/>
          </p:nvPr>
        </p:nvSpPr>
        <p:spPr>
          <a:xfrm>
            <a:off x="891360" y="1076760"/>
            <a:ext cx="5736960" cy="2387160"/>
          </a:xfrm>
          <a:prstGeom prst="rect">
            <a:avLst/>
          </a:prstGeom>
          <a:noFill/>
          <a:ln w="0">
            <a:noFill/>
          </a:ln>
        </p:spPr>
        <p:txBody>
          <a:bodyPr lIns="0" rIns="0" tIns="0" bIns="0" anchor="b">
            <a:noAutofit/>
          </a:bodyPr>
          <a:p>
            <a:pPr indent="0">
              <a:lnSpc>
                <a:spcPct val="100000"/>
              </a:lnSpc>
              <a:buNone/>
            </a:pPr>
            <a:r>
              <a:rPr b="1" lang="sv-SE" sz="3500" spc="-1" strike="noStrike">
                <a:solidFill>
                  <a:srgbClr val="000000"/>
                </a:solidFill>
                <a:latin typeface="Verdana"/>
              </a:rPr>
              <a:t>Delregionala nämnder</a:t>
            </a:r>
            <a:endParaRPr b="0" lang="sv-SE" sz="3500" spc="-1" strike="noStrike">
              <a:solidFill>
                <a:srgbClr val="000000"/>
              </a:solidFill>
              <a:latin typeface="Verdana"/>
            </a:endParaRPr>
          </a:p>
        </p:txBody>
      </p:sp>
      <p:sp>
        <p:nvSpPr>
          <p:cNvPr id="345" name="PlaceHolder 2"/>
          <p:cNvSpPr>
            <a:spLocks noGrp="1"/>
          </p:cNvSpPr>
          <p:nvPr>
            <p:ph type="subTitle"/>
          </p:nvPr>
        </p:nvSpPr>
        <p:spPr>
          <a:xfrm>
            <a:off x="885240" y="3761640"/>
            <a:ext cx="5743080" cy="1683000"/>
          </a:xfrm>
          <a:prstGeom prst="rect">
            <a:avLst/>
          </a:prstGeom>
          <a:noFill/>
          <a:ln w="0">
            <a:noFill/>
          </a:ln>
        </p:spPr>
        <p:txBody>
          <a:bodyPr lIns="0" rIns="0" tIns="0" bIns="0" anchor="t">
            <a:noAutofit/>
          </a:bodyPr>
          <a:p>
            <a:pPr indent="0" algn="ctr">
              <a:buNone/>
            </a:pPr>
            <a:endParaRPr b="0" lang="sv-SE" sz="2200" spc="-1" strike="noStrike">
              <a:solidFill>
                <a:srgbClr val="000000"/>
              </a:solidFill>
              <a:latin typeface="Verdana"/>
            </a:endParaRPr>
          </a:p>
        </p:txBody>
      </p:sp>
      <p:sp>
        <p:nvSpPr>
          <p:cNvPr id="4" name="PlaceHolder 3"/>
          <p:cNvSpPr>
            <a:spLocks noGrp="1"/>
          </p:cNvSpPr>
          <p:nvPr>
            <p:ph type="dt" idx="1"/>
          </p:nvPr>
        </p:nvSpPr>
        <p:spPr/>
        <p:txBody>
          <a:bodyPr/>
          <a:p>
            <a:fld id="{7FEC25FF-3633-4FFC-A424-6C890BCCCAB6}" type="datetime1">
              <a:rPr lang="sv-SE"/>
              <a:t>2023-06-17</a:t>
            </a:fld>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PlaceHolder 1"/>
          <p:cNvSpPr>
            <a:spLocks noGrp="1"/>
          </p:cNvSpPr>
          <p:nvPr>
            <p:ph type="title"/>
          </p:nvPr>
        </p:nvSpPr>
        <p:spPr>
          <a:xfrm>
            <a:off x="1100520" y="425880"/>
            <a:ext cx="8642160" cy="1047240"/>
          </a:xfrm>
          <a:prstGeom prst="rect">
            <a:avLst/>
          </a:prstGeom>
          <a:noFill/>
          <a:ln w="0">
            <a:noFill/>
          </a:ln>
        </p:spPr>
        <p:txBody>
          <a:bodyPr lIns="0" rIns="0" tIns="0" bIns="0" anchor="b">
            <a:noAutofit/>
          </a:bodyPr>
          <a:p>
            <a:pPr indent="0">
              <a:lnSpc>
                <a:spcPct val="100000"/>
              </a:lnSpc>
              <a:buNone/>
            </a:pPr>
            <a:r>
              <a:rPr b="0" lang="sv-SE" sz="3300" spc="-1" strike="noStrike">
                <a:solidFill>
                  <a:srgbClr val="000000"/>
                </a:solidFill>
                <a:latin typeface="Verdana"/>
              </a:rPr>
              <a:t>Delregionala nämnderna</a:t>
            </a:r>
            <a:endParaRPr b="0" lang="sv-SE" sz="3300" spc="-1" strike="noStrike">
              <a:solidFill>
                <a:srgbClr val="000000"/>
              </a:solidFill>
              <a:latin typeface="Verdana"/>
            </a:endParaRPr>
          </a:p>
        </p:txBody>
      </p:sp>
      <p:sp>
        <p:nvSpPr>
          <p:cNvPr id="347" name="PlaceHolder 2"/>
          <p:cNvSpPr>
            <a:spLocks noGrp="1"/>
          </p:cNvSpPr>
          <p:nvPr>
            <p:ph/>
          </p:nvPr>
        </p:nvSpPr>
        <p:spPr>
          <a:xfrm>
            <a:off x="1092240" y="1773360"/>
            <a:ext cx="8650440" cy="3311280"/>
          </a:xfrm>
          <a:prstGeom prst="rect">
            <a:avLst/>
          </a:prstGeom>
          <a:noFill/>
          <a:ln w="0">
            <a:noFill/>
          </a:ln>
        </p:spPr>
        <p:txBody>
          <a:bodyPr lIns="0" rIns="0" tIns="0" bIns="0" anchor="t">
            <a:noAutofit/>
          </a:bodyPr>
          <a:p>
            <a:pPr marL="270000" indent="-270000">
              <a:lnSpc>
                <a:spcPct val="130000"/>
              </a:lnSpc>
              <a:spcBef>
                <a:spcPts val="1001"/>
              </a:spcBef>
              <a:buClr>
                <a:srgbClr val="494746"/>
              </a:buClr>
              <a:buFont typeface="Verdana"/>
              <a:buChar char="•"/>
            </a:pPr>
            <a:r>
              <a:rPr b="0" lang="sv-SE" sz="1800" spc="-1" strike="noStrike">
                <a:solidFill>
                  <a:srgbClr val="494746"/>
                </a:solidFill>
                <a:latin typeface="Verdana"/>
              </a:rPr>
              <a:t>De delregionala nämnderna verkar för att realisera Västra Götalandsregionens måldokument och strategiska planer inom hälso- och sjukvård och folkhälsa i sitt geografiska område.</a:t>
            </a:r>
            <a:endParaRPr b="0" lang="sv-SE" sz="1800" spc="-1" strike="noStrike">
              <a:solidFill>
                <a:srgbClr val="000000"/>
              </a:solidFill>
              <a:latin typeface="Verdana"/>
            </a:endParaRPr>
          </a:p>
          <a:p>
            <a:pPr marL="270000" indent="-270000">
              <a:lnSpc>
                <a:spcPct val="130000"/>
              </a:lnSpc>
              <a:spcBef>
                <a:spcPts val="1001"/>
              </a:spcBef>
              <a:buClr>
                <a:srgbClr val="494746"/>
              </a:buClr>
              <a:buFont typeface="Verdana"/>
              <a:buChar char="•"/>
            </a:pPr>
            <a:r>
              <a:rPr b="0" lang="sv-SE" sz="1800" spc="-1" strike="noStrike">
                <a:solidFill>
                  <a:srgbClr val="494746"/>
                </a:solidFill>
                <a:latin typeface="Verdana"/>
              </a:rPr>
              <a:t>Inom områdena hälso- och sjukvård och folkhälsa ansvarar nämnderna för dialog med kommuner, intresseorganisationer och civila samhället. Nämnderna följer hälso- och sjukvårdens utveckling i sitt geografiska område med särskilt fokus på den nära vården och samordnar dialogen med hälso- och sjukvårdens utförare och kommunerna.</a:t>
            </a:r>
            <a:endParaRPr b="0" lang="sv-SE" sz="1800" spc="-1" strike="noStrike">
              <a:solidFill>
                <a:srgbClr val="000000"/>
              </a:solidFill>
              <a:latin typeface="Verdana"/>
            </a:endParaRPr>
          </a:p>
          <a:p>
            <a:pPr marL="270000" indent="-270000">
              <a:lnSpc>
                <a:spcPct val="130000"/>
              </a:lnSpc>
              <a:spcBef>
                <a:spcPts val="1001"/>
              </a:spcBef>
              <a:buClr>
                <a:srgbClr val="494746"/>
              </a:buClr>
              <a:buFont typeface="Verdana"/>
              <a:buChar char="•"/>
            </a:pPr>
            <a:r>
              <a:rPr b="0" lang="sv-SE" sz="1800" spc="-1" strike="noStrike">
                <a:solidFill>
                  <a:srgbClr val="494746"/>
                </a:solidFill>
                <a:latin typeface="Verdana"/>
              </a:rPr>
              <a:t>Nämnderna kan även agera som part för att hantera andra frågor som ligger inom den regionala kompetensen</a:t>
            </a:r>
            <a:endParaRPr b="0" lang="sv-SE" sz="1800" spc="-1" strike="noStrike">
              <a:solidFill>
                <a:srgbClr val="000000"/>
              </a:solidFill>
              <a:latin typeface="Verdana"/>
            </a:endParaRPr>
          </a:p>
          <a:p>
            <a:pPr indent="0">
              <a:lnSpc>
                <a:spcPct val="130000"/>
              </a:lnSpc>
              <a:spcBef>
                <a:spcPts val="1001"/>
              </a:spcBef>
              <a:buNone/>
              <a:tabLst>
                <a:tab algn="l" pos="0"/>
              </a:tabLst>
            </a:pPr>
            <a:br>
              <a:rPr sz="1600"/>
            </a:br>
            <a:r>
              <a:rPr b="0" lang="sv-SE" sz="1600" spc="-1" strike="noStrike">
                <a:solidFill>
                  <a:srgbClr val="000000"/>
                </a:solidFill>
                <a:latin typeface="Verdana"/>
              </a:rPr>
              <a:t> </a:t>
            </a:r>
            <a:endParaRPr b="0" lang="sv-SE" sz="1600" spc="-1" strike="noStrike">
              <a:solidFill>
                <a:srgbClr val="000000"/>
              </a:solidFill>
              <a:latin typeface="Verdana"/>
            </a:endParaRPr>
          </a:p>
          <a:p>
            <a:pPr indent="0">
              <a:lnSpc>
                <a:spcPct val="130000"/>
              </a:lnSpc>
              <a:spcBef>
                <a:spcPts val="1001"/>
              </a:spcBef>
              <a:buNone/>
              <a:tabLst>
                <a:tab algn="l" pos="0"/>
              </a:tabLst>
            </a:pPr>
            <a:br>
              <a:rPr sz="1600"/>
            </a:br>
            <a:endParaRPr b="0" lang="sv-SE" sz="1600" spc="-1" strike="noStrike">
              <a:solidFill>
                <a:srgbClr val="000000"/>
              </a:solidFill>
              <a:latin typeface="Verdana"/>
            </a:endParaRPr>
          </a:p>
        </p:txBody>
      </p:sp>
      <p:sp>
        <p:nvSpPr>
          <p:cNvPr id="4" name="PlaceHolder 3"/>
          <p:cNvSpPr>
            <a:spLocks noGrp="1"/>
          </p:cNvSpPr>
          <p:nvPr>
            <p:ph type="dt" idx="3"/>
          </p:nvPr>
        </p:nvSpPr>
        <p:spPr/>
        <p:txBody>
          <a:bodyPr/>
          <a:p>
            <a:fld id="{79CF065A-5F66-4B27-9273-A0693A9D7EC5}" type="datetime1">
              <a:rPr lang="sv-SE"/>
              <a:t>2023-06-17</a:t>
            </a:fld>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PlaceHolder 1"/>
          <p:cNvSpPr>
            <a:spLocks noGrp="1"/>
          </p:cNvSpPr>
          <p:nvPr>
            <p:ph type="title"/>
          </p:nvPr>
        </p:nvSpPr>
        <p:spPr>
          <a:xfrm>
            <a:off x="1100520" y="425880"/>
            <a:ext cx="8642160" cy="1047240"/>
          </a:xfrm>
          <a:prstGeom prst="rect">
            <a:avLst/>
          </a:prstGeom>
          <a:noFill/>
          <a:ln w="0">
            <a:noFill/>
          </a:ln>
        </p:spPr>
        <p:txBody>
          <a:bodyPr lIns="0" rIns="0" tIns="0" bIns="0" anchor="b">
            <a:noAutofit/>
          </a:bodyPr>
          <a:p>
            <a:pPr indent="0">
              <a:lnSpc>
                <a:spcPct val="100000"/>
              </a:lnSpc>
              <a:buNone/>
            </a:pPr>
            <a:r>
              <a:rPr b="0" lang="sv-SE" sz="3300" spc="-1" strike="noStrike">
                <a:solidFill>
                  <a:srgbClr val="000000"/>
                </a:solidFill>
                <a:latin typeface="Verdana"/>
              </a:rPr>
              <a:t>Delregional tillhörighet</a:t>
            </a:r>
            <a:endParaRPr b="0" lang="sv-SE" sz="3300" spc="-1" strike="noStrike">
              <a:solidFill>
                <a:srgbClr val="000000"/>
              </a:solidFill>
              <a:latin typeface="Verdana"/>
            </a:endParaRPr>
          </a:p>
        </p:txBody>
      </p:sp>
      <p:pic>
        <p:nvPicPr>
          <p:cNvPr id="349" name="Platshållare för innehåll 4" descr="En bild som visar karta&#10;&#10;Automatiskt genererad beskrivning"/>
          <p:cNvPicPr/>
          <p:nvPr/>
        </p:nvPicPr>
        <p:blipFill>
          <a:blip r:embed="rId1"/>
          <a:stretch/>
        </p:blipFill>
        <p:spPr>
          <a:xfrm>
            <a:off x="814320" y="1727640"/>
            <a:ext cx="3889440" cy="4408920"/>
          </a:xfrm>
          <a:prstGeom prst="rect">
            <a:avLst/>
          </a:prstGeom>
          <a:ln w="0">
            <a:noFill/>
          </a:ln>
        </p:spPr>
      </p:pic>
      <p:pic>
        <p:nvPicPr>
          <p:cNvPr id="350" name="Bildobjekt 11" descr=""/>
          <p:cNvPicPr/>
          <p:nvPr/>
        </p:nvPicPr>
        <p:blipFill>
          <a:blip r:embed="rId2"/>
          <a:stretch/>
        </p:blipFill>
        <p:spPr>
          <a:xfrm>
            <a:off x="5716440" y="1727640"/>
            <a:ext cx="3715920" cy="4053240"/>
          </a:xfrm>
          <a:prstGeom prst="rect">
            <a:avLst/>
          </a:prstGeom>
          <a:ln w="0">
            <a:noFill/>
          </a:ln>
        </p:spPr>
      </p:pic>
      <p:sp>
        <p:nvSpPr>
          <p:cNvPr id="351" name="Rektangel: rundade hörn 2"/>
          <p:cNvSpPr/>
          <p:nvPr/>
        </p:nvSpPr>
        <p:spPr>
          <a:xfrm>
            <a:off x="7007760" y="1594800"/>
            <a:ext cx="2373840" cy="513000"/>
          </a:xfrm>
          <a:prstGeom prst="roundRect">
            <a:avLst>
              <a:gd name="adj" fmla="val 16667"/>
            </a:avLst>
          </a:prstGeom>
          <a:solidFill>
            <a:srgbClr val="f2f2f2"/>
          </a:solidFill>
          <a:ln w="12700">
            <a:solidFill>
              <a:srgbClr val="c6c4c4"/>
            </a:solidFill>
            <a:miter/>
          </a:ln>
        </p:spPr>
        <p:style>
          <a:lnRef idx="0"/>
          <a:fillRef idx="0"/>
          <a:effectRef idx="0"/>
          <a:fontRef idx="minor"/>
        </p:style>
        <p:txBody>
          <a:bodyPr lIns="122040" rIns="122040" tIns="60840" bIns="60840" anchor="ctr">
            <a:noAutofit/>
          </a:bodyPr>
          <a:p>
            <a:pPr algn="ctr">
              <a:lnSpc>
                <a:spcPct val="100000"/>
              </a:lnSpc>
              <a:tabLst>
                <a:tab algn="l" pos="0"/>
              </a:tabLst>
            </a:pPr>
            <a:r>
              <a:rPr b="0" lang="sv-SE" sz="1400" spc="-1" strike="noStrike">
                <a:solidFill>
                  <a:srgbClr val="171616"/>
                </a:solidFill>
                <a:latin typeface="Franklin Gothic Book"/>
              </a:rPr>
              <a:t>Sex vårdsamverkansområden</a:t>
            </a:r>
            <a:endParaRPr b="0" lang="sv-SE" sz="1400" spc="-1" strike="noStrike">
              <a:solidFill>
                <a:srgbClr val="000000"/>
              </a:solidFill>
              <a:latin typeface="Arial"/>
            </a:endParaRPr>
          </a:p>
        </p:txBody>
      </p:sp>
      <p:sp>
        <p:nvSpPr>
          <p:cNvPr id="352" name="Rektangel: rundade hörn 4"/>
          <p:cNvSpPr/>
          <p:nvPr/>
        </p:nvSpPr>
        <p:spPr>
          <a:xfrm>
            <a:off x="2190240" y="1594800"/>
            <a:ext cx="2373840" cy="513000"/>
          </a:xfrm>
          <a:prstGeom prst="roundRect">
            <a:avLst>
              <a:gd name="adj" fmla="val 16667"/>
            </a:avLst>
          </a:prstGeom>
          <a:solidFill>
            <a:srgbClr val="f2f2f2"/>
          </a:solidFill>
          <a:ln w="12700">
            <a:solidFill>
              <a:srgbClr val="c6c4c4"/>
            </a:solidFill>
            <a:miter/>
          </a:ln>
        </p:spPr>
        <p:style>
          <a:lnRef idx="0"/>
          <a:fillRef idx="0"/>
          <a:effectRef idx="0"/>
          <a:fontRef idx="minor"/>
        </p:style>
        <p:txBody>
          <a:bodyPr lIns="122040" rIns="122040" tIns="60840" bIns="60840" anchor="ctr">
            <a:noAutofit/>
          </a:bodyPr>
          <a:p>
            <a:pPr algn="ctr">
              <a:lnSpc>
                <a:spcPct val="100000"/>
              </a:lnSpc>
              <a:tabLst>
                <a:tab algn="l" pos="0"/>
              </a:tabLst>
            </a:pPr>
            <a:r>
              <a:rPr b="0" lang="sv-SE" sz="1400" spc="-1" strike="noStrike">
                <a:solidFill>
                  <a:srgbClr val="171616"/>
                </a:solidFill>
                <a:latin typeface="Franklin Gothic Book"/>
              </a:rPr>
              <a:t>Fem delregionala nämnder</a:t>
            </a:r>
            <a:endParaRPr b="0" lang="sv-SE" sz="1400" spc="-1" strike="noStrike">
              <a:solidFill>
                <a:srgbClr val="000000"/>
              </a:solidFill>
              <a:latin typeface="Arial"/>
            </a:endParaRPr>
          </a:p>
        </p:txBody>
      </p:sp>
      <p:sp>
        <p:nvSpPr>
          <p:cNvPr id="3" name="PlaceHolder 2"/>
          <p:cNvSpPr>
            <a:spLocks noGrp="1"/>
          </p:cNvSpPr>
          <p:nvPr>
            <p:ph type="dt" idx="3"/>
          </p:nvPr>
        </p:nvSpPr>
        <p:spPr/>
        <p:txBody>
          <a:bodyPr/>
          <a:p>
            <a:fld id="{62DBA6C5-5C36-4F5C-B2EF-E1A904114EAC}" type="datetime1">
              <a:rPr lang="sv-SE"/>
              <a:t>2023-06-17</a:t>
            </a:fld>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PlaceHolder 1"/>
          <p:cNvSpPr>
            <a:spLocks noGrp="1"/>
          </p:cNvSpPr>
          <p:nvPr>
            <p:ph type="title"/>
          </p:nvPr>
        </p:nvSpPr>
        <p:spPr>
          <a:xfrm>
            <a:off x="1100520" y="737280"/>
            <a:ext cx="8642160" cy="1279800"/>
          </a:xfrm>
          <a:prstGeom prst="rect">
            <a:avLst/>
          </a:prstGeom>
          <a:noFill/>
          <a:ln w="0">
            <a:noFill/>
          </a:ln>
        </p:spPr>
        <p:txBody>
          <a:bodyPr lIns="0" rIns="0" tIns="0" bIns="0" anchor="b">
            <a:noAutofit/>
          </a:bodyPr>
          <a:p>
            <a:pPr indent="0">
              <a:lnSpc>
                <a:spcPct val="100000"/>
              </a:lnSpc>
              <a:buNone/>
            </a:pPr>
            <a:r>
              <a:rPr b="0" lang="sv-SE" sz="3300" spc="-1" strike="noStrike">
                <a:solidFill>
                  <a:srgbClr val="000000"/>
                </a:solidFill>
                <a:latin typeface="Verdana"/>
              </a:rPr>
              <a:t>Färdplan,  Länsgemensam strategi för god och nära vård</a:t>
            </a:r>
            <a:endParaRPr b="0" lang="sv-SE" sz="3300" spc="-1" strike="noStrike">
              <a:solidFill>
                <a:srgbClr val="000000"/>
              </a:solidFill>
              <a:latin typeface="Verdana"/>
            </a:endParaRPr>
          </a:p>
        </p:txBody>
      </p:sp>
      <p:sp>
        <p:nvSpPr>
          <p:cNvPr id="354" name="PlaceHolder 2"/>
          <p:cNvSpPr>
            <a:spLocks noGrp="1"/>
          </p:cNvSpPr>
          <p:nvPr>
            <p:ph/>
          </p:nvPr>
        </p:nvSpPr>
        <p:spPr>
          <a:xfrm>
            <a:off x="1092240" y="2265480"/>
            <a:ext cx="8650440" cy="3159360"/>
          </a:xfrm>
          <a:prstGeom prst="rect">
            <a:avLst/>
          </a:prstGeom>
          <a:noFill/>
          <a:ln w="0">
            <a:noFill/>
          </a:ln>
        </p:spPr>
        <p:txBody>
          <a:bodyPr lIns="0" rIns="0" tIns="0" bIns="0" anchor="t">
            <a:noAutofit/>
          </a:bodyPr>
          <a:p>
            <a:pPr indent="0">
              <a:lnSpc>
                <a:spcPct val="130000"/>
              </a:lnSpc>
              <a:spcBef>
                <a:spcPts val="1001"/>
              </a:spcBef>
              <a:buNone/>
              <a:tabLst>
                <a:tab algn="l" pos="0"/>
              </a:tabLst>
            </a:pPr>
            <a:r>
              <a:rPr b="0" lang="sv-SE" sz="1800" spc="-1" strike="noStrike">
                <a:solidFill>
                  <a:srgbClr val="000000"/>
                </a:solidFill>
                <a:latin typeface="Verdana"/>
              </a:rPr>
              <a:t>Strategin – både kommun och region.</a:t>
            </a:r>
            <a:br>
              <a:rPr sz="1800"/>
            </a:br>
            <a:r>
              <a:rPr b="0" lang="sv-SE" sz="1800" spc="-1" strike="noStrike">
                <a:solidFill>
                  <a:srgbClr val="000000"/>
                </a:solidFill>
                <a:latin typeface="Verdana"/>
              </a:rPr>
              <a:t>Strategin sammanfattas i filmen vars länk finns nedan:</a:t>
            </a:r>
            <a:endParaRPr b="0" lang="sv-SE" sz="1800" spc="-1" strike="noStrike">
              <a:solidFill>
                <a:srgbClr val="000000"/>
              </a:solidFill>
              <a:latin typeface="Verdana"/>
            </a:endParaRPr>
          </a:p>
          <a:p>
            <a:pPr indent="0">
              <a:lnSpc>
                <a:spcPct val="130000"/>
              </a:lnSpc>
              <a:spcBef>
                <a:spcPts val="1001"/>
              </a:spcBef>
              <a:buNone/>
              <a:tabLst>
                <a:tab algn="l" pos="0"/>
              </a:tabLst>
            </a:pPr>
            <a:r>
              <a:rPr b="0" lang="en-US" sz="2200" spc="-1" strike="noStrike" u="sng">
                <a:solidFill>
                  <a:srgbClr val="1a9fb3"/>
                </a:solidFill>
                <a:uFillTx/>
                <a:latin typeface="Verdana"/>
                <a:hlinkClick r:id="rId1"/>
              </a:rPr>
              <a:t>Film</a:t>
            </a:r>
            <a:endParaRPr b="0" lang="sv-SE" sz="2200" spc="-1" strike="noStrike">
              <a:solidFill>
                <a:srgbClr val="000000"/>
              </a:solidFill>
              <a:latin typeface="Verdana"/>
            </a:endParaRPr>
          </a:p>
          <a:p>
            <a:pPr indent="0">
              <a:lnSpc>
                <a:spcPct val="130000"/>
              </a:lnSpc>
              <a:spcBef>
                <a:spcPts val="1001"/>
              </a:spcBef>
              <a:buNone/>
              <a:tabLst>
                <a:tab algn="l" pos="0"/>
              </a:tabLst>
            </a:pPr>
            <a:r>
              <a:rPr b="0" lang="sv-SE" sz="1800" spc="-1" strike="noStrike">
                <a:solidFill>
                  <a:srgbClr val="000000"/>
                </a:solidFill>
                <a:latin typeface="Verdana"/>
              </a:rPr>
              <a:t>Färdplanen finns att läsa i sin helhet på följande länk:</a:t>
            </a:r>
            <a:br>
              <a:rPr sz="1800"/>
            </a:br>
            <a:r>
              <a:rPr b="0" lang="sv-SE" sz="2200" spc="-1" strike="noStrike" u="sng">
                <a:solidFill>
                  <a:srgbClr val="1a9fb3"/>
                </a:solidFill>
                <a:uFillTx/>
                <a:latin typeface="Verdana"/>
                <a:hlinkClick r:id="rId2"/>
              </a:rPr>
              <a:t>Färdplan - länsgemensam strategi för god och nära vård (vgregion.se)</a:t>
            </a:r>
            <a:endParaRPr b="0" lang="sv-SE" sz="2200" spc="-1" strike="noStrike">
              <a:solidFill>
                <a:srgbClr val="000000"/>
              </a:solidFill>
              <a:latin typeface="Verdana"/>
            </a:endParaRPr>
          </a:p>
        </p:txBody>
      </p:sp>
      <p:sp>
        <p:nvSpPr>
          <p:cNvPr id="4" name="PlaceHolder 3"/>
          <p:cNvSpPr>
            <a:spLocks noGrp="1"/>
          </p:cNvSpPr>
          <p:nvPr>
            <p:ph type="dt" idx="3"/>
          </p:nvPr>
        </p:nvSpPr>
        <p:spPr/>
        <p:txBody>
          <a:bodyPr/>
          <a:p>
            <a:fld id="{4D364A0C-CA42-48F1-A77E-B226CC59E103}" type="datetime1">
              <a:rPr lang="sv-SE"/>
              <a:t>2023-06-17</a:t>
            </a:fld>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 name="PlaceHolder 1"/>
          <p:cNvSpPr>
            <a:spLocks noGrp="1"/>
          </p:cNvSpPr>
          <p:nvPr>
            <p:ph type="dt" idx="7"/>
          </p:nvPr>
        </p:nvSpPr>
        <p:spPr/>
        <p:txBody>
          <a:bodyPr/>
          <a:p>
            <a:fld id="{7C38BD59-061E-49FA-A865-09CD53324139}" type="datetime1">
              <a:rPr lang="sv-SE"/>
              <a:t>2023-06-17</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title"/>
          </p:nvPr>
        </p:nvSpPr>
        <p:spPr>
          <a:xfrm>
            <a:off x="1100520" y="425880"/>
            <a:ext cx="8642160" cy="1047240"/>
          </a:xfrm>
          <a:prstGeom prst="rect">
            <a:avLst/>
          </a:prstGeom>
          <a:noFill/>
          <a:ln w="0">
            <a:noFill/>
          </a:ln>
        </p:spPr>
        <p:txBody>
          <a:bodyPr lIns="0" rIns="0" tIns="0" bIns="0" anchor="b">
            <a:noAutofit/>
          </a:bodyPr>
          <a:p>
            <a:pPr indent="0">
              <a:lnSpc>
                <a:spcPct val="100000"/>
              </a:lnSpc>
              <a:buNone/>
            </a:pPr>
            <a:r>
              <a:rPr b="0" lang="sv-SE" sz="3300" spc="-1" strike="noStrike">
                <a:solidFill>
                  <a:srgbClr val="000000"/>
                </a:solidFill>
                <a:latin typeface="Verdana"/>
                <a:ea typeface="Verdana"/>
              </a:rPr>
              <a:t>Rapporten belyser att antal frågor</a:t>
            </a:r>
            <a:endParaRPr b="0" lang="sv-SE" sz="3300" spc="-1" strike="noStrike">
              <a:solidFill>
                <a:srgbClr val="000000"/>
              </a:solidFill>
              <a:latin typeface="Verdana"/>
            </a:endParaRPr>
          </a:p>
        </p:txBody>
      </p:sp>
      <p:sp>
        <p:nvSpPr>
          <p:cNvPr id="200" name="PlaceHolder 2"/>
          <p:cNvSpPr>
            <a:spLocks noGrp="1"/>
          </p:cNvSpPr>
          <p:nvPr>
            <p:ph/>
          </p:nvPr>
        </p:nvSpPr>
        <p:spPr>
          <a:xfrm>
            <a:off x="1092240" y="1725480"/>
            <a:ext cx="8650440" cy="4130640"/>
          </a:xfrm>
          <a:prstGeom prst="rect">
            <a:avLst/>
          </a:prstGeom>
          <a:noFill/>
          <a:ln w="0">
            <a:noFill/>
          </a:ln>
        </p:spPr>
        <p:txBody>
          <a:bodyPr lIns="0" rIns="0" tIns="0" bIns="0" anchor="t">
            <a:noAutofit/>
          </a:bodyPr>
          <a:p>
            <a:pPr marL="270000" indent="-270000">
              <a:lnSpc>
                <a:spcPct val="130000"/>
              </a:lnSpc>
              <a:spcBef>
                <a:spcPts val="1001"/>
              </a:spcBef>
              <a:buClr>
                <a:srgbClr val="000000"/>
              </a:buClr>
              <a:buFont typeface="Verdana"/>
              <a:buChar char="•"/>
            </a:pPr>
            <a:r>
              <a:rPr b="0" lang="sv-SE" sz="2000" spc="-1" strike="noStrike">
                <a:solidFill>
                  <a:srgbClr val="000000"/>
                </a:solidFill>
                <a:latin typeface="Verdana"/>
                <a:ea typeface="Verdana"/>
              </a:rPr>
              <a:t>Vilka bor här i Västra Götaland?</a:t>
            </a:r>
            <a:endParaRPr b="0" lang="sv-SE" sz="2000" spc="-1" strike="noStrike">
              <a:solidFill>
                <a:srgbClr val="000000"/>
              </a:solidFill>
              <a:latin typeface="Verdana"/>
            </a:endParaRPr>
          </a:p>
          <a:p>
            <a:pPr marL="270000" indent="-270000">
              <a:lnSpc>
                <a:spcPct val="130000"/>
              </a:lnSpc>
              <a:spcBef>
                <a:spcPts val="1001"/>
              </a:spcBef>
              <a:buClr>
                <a:srgbClr val="000000"/>
              </a:buClr>
              <a:buFont typeface="Verdana"/>
              <a:buChar char="•"/>
            </a:pPr>
            <a:r>
              <a:rPr b="0" lang="sv-SE" sz="2000" spc="-1" strike="noStrike">
                <a:solidFill>
                  <a:srgbClr val="000000"/>
                </a:solidFill>
                <a:latin typeface="Verdana"/>
                <a:ea typeface="Verdana"/>
              </a:rPr>
              <a:t>Hur ser det ut med befolkningens livsvillkor och levnadsvanor? </a:t>
            </a:r>
            <a:endParaRPr b="0" lang="sv-SE" sz="2000" spc="-1" strike="noStrike">
              <a:solidFill>
                <a:srgbClr val="000000"/>
              </a:solidFill>
              <a:latin typeface="Verdana"/>
            </a:endParaRPr>
          </a:p>
          <a:p>
            <a:pPr marL="270000" indent="-270000">
              <a:lnSpc>
                <a:spcPct val="130000"/>
              </a:lnSpc>
              <a:spcBef>
                <a:spcPts val="1001"/>
              </a:spcBef>
              <a:buClr>
                <a:srgbClr val="000000"/>
              </a:buClr>
              <a:buFont typeface="Verdana"/>
              <a:buChar char="•"/>
            </a:pPr>
            <a:r>
              <a:rPr b="0" lang="sv-SE" sz="2000" spc="-1" strike="noStrike">
                <a:solidFill>
                  <a:srgbClr val="000000"/>
                </a:solidFill>
                <a:latin typeface="Verdana"/>
                <a:ea typeface="Verdana"/>
              </a:rPr>
              <a:t>Hur väl bidrar hälso- och sjukvården till att hålla oss friska? </a:t>
            </a:r>
            <a:endParaRPr b="0" lang="sv-SE" sz="2000" spc="-1" strike="noStrike">
              <a:solidFill>
                <a:srgbClr val="000000"/>
              </a:solidFill>
              <a:latin typeface="Verdana"/>
            </a:endParaRPr>
          </a:p>
          <a:p>
            <a:pPr marL="270000" indent="-270000">
              <a:lnSpc>
                <a:spcPct val="130000"/>
              </a:lnSpc>
              <a:spcBef>
                <a:spcPts val="1001"/>
              </a:spcBef>
              <a:buClr>
                <a:srgbClr val="000000"/>
              </a:buClr>
              <a:buFont typeface="Verdana"/>
              <a:buChar char="•"/>
            </a:pPr>
            <a:r>
              <a:rPr b="0" lang="sv-SE" sz="2000" spc="-1" strike="noStrike">
                <a:solidFill>
                  <a:srgbClr val="000000"/>
                </a:solidFill>
                <a:latin typeface="Verdana"/>
                <a:ea typeface="Verdana"/>
              </a:rPr>
              <a:t>Vad bör vi vara uppmärksamma på inom det medicinska området? </a:t>
            </a:r>
            <a:endParaRPr b="0" lang="sv-SE" sz="2000" spc="-1" strike="noStrike">
              <a:solidFill>
                <a:srgbClr val="000000"/>
              </a:solidFill>
              <a:latin typeface="Verdana"/>
            </a:endParaRPr>
          </a:p>
          <a:p>
            <a:pPr marL="270000" indent="-270000">
              <a:lnSpc>
                <a:spcPct val="130000"/>
              </a:lnSpc>
              <a:spcBef>
                <a:spcPts val="1001"/>
              </a:spcBef>
              <a:buClr>
                <a:srgbClr val="000000"/>
              </a:buClr>
              <a:buFont typeface="Verdana"/>
              <a:buChar char="•"/>
            </a:pPr>
            <a:r>
              <a:rPr b="0" lang="sv-SE" sz="2000" spc="-1" strike="noStrike">
                <a:solidFill>
                  <a:srgbClr val="000000"/>
                </a:solidFill>
                <a:latin typeface="Verdana"/>
                <a:ea typeface="Verdana"/>
              </a:rPr>
              <a:t>Har vi tillgång till hälso- och sjukvård när vi behöver det? </a:t>
            </a:r>
            <a:endParaRPr b="0" lang="sv-SE" sz="2000" spc="-1" strike="noStrike">
              <a:solidFill>
                <a:srgbClr val="000000"/>
              </a:solidFill>
              <a:latin typeface="Verdana"/>
            </a:endParaRPr>
          </a:p>
          <a:p>
            <a:pPr marL="270000" indent="-270000">
              <a:lnSpc>
                <a:spcPct val="130000"/>
              </a:lnSpc>
              <a:spcBef>
                <a:spcPts val="1001"/>
              </a:spcBef>
              <a:buClr>
                <a:srgbClr val="000000"/>
              </a:buClr>
              <a:buFont typeface="Verdana"/>
              <a:buChar char="•"/>
            </a:pPr>
            <a:r>
              <a:rPr b="0" lang="sv-SE" sz="2000" spc="-1" strike="noStrike">
                <a:solidFill>
                  <a:srgbClr val="000000"/>
                </a:solidFill>
                <a:latin typeface="Verdana"/>
                <a:ea typeface="Verdana"/>
              </a:rPr>
              <a:t>Är hälso- och sjukvården hållbar? </a:t>
            </a:r>
            <a:endParaRPr b="0" lang="sv-SE" sz="2000" spc="-1" strike="noStrike">
              <a:solidFill>
                <a:srgbClr val="000000"/>
              </a:solidFill>
              <a:latin typeface="Verdana"/>
            </a:endParaRPr>
          </a:p>
          <a:p>
            <a:pPr marL="270000" indent="-270000">
              <a:lnSpc>
                <a:spcPct val="130000"/>
              </a:lnSpc>
              <a:spcBef>
                <a:spcPts val="1001"/>
              </a:spcBef>
              <a:buClr>
                <a:srgbClr val="000000"/>
              </a:buClr>
              <a:buFont typeface="Verdana"/>
              <a:buChar char="•"/>
            </a:pPr>
            <a:r>
              <a:rPr b="0" lang="sv-SE" sz="2000" spc="-1" strike="noStrike">
                <a:solidFill>
                  <a:srgbClr val="000000"/>
                </a:solidFill>
                <a:latin typeface="Verdana"/>
                <a:ea typeface="Verdana"/>
              </a:rPr>
              <a:t>Fördelar vi medel efter behov?</a:t>
            </a:r>
            <a:r>
              <a:rPr b="0" lang="sv-SE" sz="2200" spc="-1" strike="noStrike">
                <a:solidFill>
                  <a:srgbClr val="000000"/>
                </a:solidFill>
                <a:latin typeface="Verdana"/>
                <a:ea typeface="Verdana"/>
              </a:rPr>
              <a:t> </a:t>
            </a:r>
            <a:endParaRPr b="0" lang="sv-SE" sz="2200" spc="-1" strike="noStrike">
              <a:solidFill>
                <a:srgbClr val="000000"/>
              </a:solidFill>
              <a:latin typeface="Verdana"/>
            </a:endParaRPr>
          </a:p>
          <a:p>
            <a:pPr indent="0">
              <a:lnSpc>
                <a:spcPct val="130000"/>
              </a:lnSpc>
              <a:spcBef>
                <a:spcPts val="1001"/>
              </a:spcBef>
              <a:buNone/>
            </a:pPr>
            <a:endParaRPr b="0" lang="sv-SE" sz="2200" spc="-1" strike="noStrike">
              <a:solidFill>
                <a:srgbClr val="000000"/>
              </a:solidFill>
              <a:latin typeface="Verdana"/>
            </a:endParaRPr>
          </a:p>
        </p:txBody>
      </p:sp>
      <p:sp>
        <p:nvSpPr>
          <p:cNvPr id="4" name="PlaceHolder 3"/>
          <p:cNvSpPr>
            <a:spLocks noGrp="1"/>
          </p:cNvSpPr>
          <p:nvPr>
            <p:ph type="dt" idx="3"/>
          </p:nvPr>
        </p:nvSpPr>
        <p:spPr/>
        <p:txBody>
          <a:bodyPr/>
          <a:p>
            <a:fld id="{2A2D150C-F072-450D-9889-74B0DCE8F6A3}" type="datetime1">
              <a:rPr lang="sv-SE"/>
              <a:t>2023-06-17</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PlaceHolder 1"/>
          <p:cNvSpPr>
            <a:spLocks noGrp="1"/>
          </p:cNvSpPr>
          <p:nvPr>
            <p:ph type="title"/>
          </p:nvPr>
        </p:nvSpPr>
        <p:spPr>
          <a:xfrm>
            <a:off x="891360" y="1076760"/>
            <a:ext cx="5736960" cy="2387160"/>
          </a:xfrm>
          <a:prstGeom prst="rect">
            <a:avLst/>
          </a:prstGeom>
          <a:noFill/>
          <a:ln w="0">
            <a:noFill/>
          </a:ln>
        </p:spPr>
        <p:txBody>
          <a:bodyPr lIns="0" rIns="0" tIns="0" bIns="0" anchor="b">
            <a:noAutofit/>
          </a:bodyPr>
          <a:p>
            <a:pPr indent="0">
              <a:lnSpc>
                <a:spcPct val="100000"/>
              </a:lnSpc>
              <a:buNone/>
            </a:pPr>
            <a:r>
              <a:rPr b="1" lang="en-US" sz="3500" spc="-1" strike="noStrike">
                <a:solidFill>
                  <a:srgbClr val="000000"/>
                </a:solidFill>
                <a:latin typeface="Verdana"/>
              </a:rPr>
              <a:t>Samband mellan inkomst, utbildning och hälsa</a:t>
            </a:r>
            <a:endParaRPr b="0" lang="sv-SE" sz="3500" spc="-1" strike="noStrike">
              <a:solidFill>
                <a:srgbClr val="000000"/>
              </a:solidFill>
              <a:latin typeface="Verdana"/>
            </a:endParaRPr>
          </a:p>
        </p:txBody>
      </p:sp>
      <p:pic>
        <p:nvPicPr>
          <p:cNvPr id="202" name="Picture 5" descr=""/>
          <p:cNvPicPr/>
          <p:nvPr/>
        </p:nvPicPr>
        <p:blipFill>
          <a:blip r:embed="rId1"/>
          <a:stretch/>
        </p:blipFill>
        <p:spPr>
          <a:xfrm>
            <a:off x="1695240" y="4122720"/>
            <a:ext cx="3451320" cy="1658160"/>
          </a:xfrm>
          <a:prstGeom prst="rect">
            <a:avLst/>
          </a:prstGeom>
          <a:ln w="0">
            <a:noFill/>
          </a:ln>
        </p:spPr>
      </p:pic>
      <p:sp>
        <p:nvSpPr>
          <p:cNvPr id="3" name="PlaceHolder 2"/>
          <p:cNvSpPr>
            <a:spLocks noGrp="1"/>
          </p:cNvSpPr>
          <p:nvPr>
            <p:ph type="dt" idx="1"/>
          </p:nvPr>
        </p:nvSpPr>
        <p:spPr/>
        <p:txBody>
          <a:bodyPr/>
          <a:p>
            <a:fld id="{AD1105EC-4F67-4BAC-A089-55DCBEB250E4}" type="datetime1">
              <a:rPr lang="sv-SE"/>
              <a:t>2023-06-17</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type="title"/>
          </p:nvPr>
        </p:nvSpPr>
        <p:spPr>
          <a:xfrm>
            <a:off x="790560" y="360"/>
            <a:ext cx="8642160" cy="808200"/>
          </a:xfrm>
          <a:prstGeom prst="rect">
            <a:avLst/>
          </a:prstGeom>
          <a:noFill/>
          <a:ln w="0">
            <a:noFill/>
          </a:ln>
        </p:spPr>
        <p:txBody>
          <a:bodyPr lIns="0" rIns="0" tIns="0" bIns="0" anchor="b">
            <a:noAutofit/>
          </a:bodyPr>
          <a:p>
            <a:pPr indent="0">
              <a:lnSpc>
                <a:spcPct val="100000"/>
              </a:lnSpc>
              <a:buNone/>
            </a:pPr>
            <a:r>
              <a:rPr b="1" lang="sv-SE" sz="3300" spc="-1" strike="noStrike">
                <a:solidFill>
                  <a:srgbClr val="000000"/>
                </a:solidFill>
                <a:latin typeface="Verdana"/>
                <a:ea typeface="Verdana"/>
              </a:rPr>
              <a:t>Ökande utbildningsnivå</a:t>
            </a:r>
            <a:endParaRPr b="0" lang="sv-SE" sz="3300" spc="-1" strike="noStrike">
              <a:solidFill>
                <a:srgbClr val="000000"/>
              </a:solidFill>
              <a:latin typeface="Verdana"/>
            </a:endParaRPr>
          </a:p>
        </p:txBody>
      </p:sp>
      <p:pic>
        <p:nvPicPr>
          <p:cNvPr id="204" name="Bildobjekt 2" descr=""/>
          <p:cNvPicPr/>
          <p:nvPr/>
        </p:nvPicPr>
        <p:blipFill>
          <a:blip r:embed="rId1"/>
          <a:stretch/>
        </p:blipFill>
        <p:spPr>
          <a:xfrm>
            <a:off x="3259800" y="3116160"/>
            <a:ext cx="5553360" cy="4017600"/>
          </a:xfrm>
          <a:prstGeom prst="rect">
            <a:avLst/>
          </a:prstGeom>
          <a:ln w="0">
            <a:noFill/>
          </a:ln>
        </p:spPr>
      </p:pic>
      <p:sp>
        <p:nvSpPr>
          <p:cNvPr id="205" name="textruta 9"/>
          <p:cNvSpPr/>
          <p:nvPr/>
        </p:nvSpPr>
        <p:spPr>
          <a:xfrm>
            <a:off x="8526960" y="6567480"/>
            <a:ext cx="3502440" cy="304920"/>
          </a:xfrm>
          <a:prstGeom prst="rect">
            <a:avLst/>
          </a:prstGeom>
          <a:noFill/>
          <a:ln w="0">
            <a:noFill/>
          </a:ln>
        </p:spPr>
        <p:style>
          <a:lnRef idx="0"/>
          <a:fillRef idx="0"/>
          <a:effectRef idx="0"/>
          <a:fontRef idx="minor"/>
        </p:style>
        <p:txBody>
          <a:bodyPr lIns="0" rIns="0" tIns="0" bIns="0" anchor="t">
            <a:spAutoFit/>
          </a:bodyPr>
          <a:p>
            <a:pPr>
              <a:lnSpc>
                <a:spcPct val="100000"/>
              </a:lnSpc>
            </a:pPr>
            <a:r>
              <a:rPr b="0" lang="sv-SE" sz="1000" spc="-1" strike="noStrike">
                <a:solidFill>
                  <a:srgbClr val="000000"/>
                </a:solidFill>
                <a:latin typeface="Verdana"/>
              </a:rPr>
              <a:t> </a:t>
            </a:r>
            <a:r>
              <a:rPr b="0" lang="sv-SE" sz="1000" spc="-1" strike="noStrike">
                <a:solidFill>
                  <a:srgbClr val="000000"/>
                </a:solidFill>
                <a:latin typeface="Verdana"/>
              </a:rPr>
              <a:t>Data:</a:t>
            </a:r>
            <a:r>
              <a:rPr b="0" lang="sv-SE" sz="1000" spc="-1" strike="noStrike">
                <a:solidFill>
                  <a:srgbClr val="000000"/>
                </a:solidFill>
                <a:latin typeface="Verdana"/>
              </a:rPr>
              <a:t> SCB</a:t>
            </a:r>
            <a:endParaRPr b="0" lang="sv-SE" sz="1000" spc="-1" strike="noStrike">
              <a:solidFill>
                <a:srgbClr val="000000"/>
              </a:solidFill>
              <a:latin typeface="Arial"/>
            </a:endParaRPr>
          </a:p>
          <a:p>
            <a:pPr>
              <a:lnSpc>
                <a:spcPct val="100000"/>
              </a:lnSpc>
            </a:pPr>
            <a:endParaRPr b="0" lang="sv-SE" sz="1000" spc="-1" strike="noStrike">
              <a:solidFill>
                <a:srgbClr val="000000"/>
              </a:solidFill>
              <a:latin typeface="Arial"/>
            </a:endParaRPr>
          </a:p>
        </p:txBody>
      </p:sp>
      <p:pic>
        <p:nvPicPr>
          <p:cNvPr id="206" name="Picture 4" descr=""/>
          <p:cNvPicPr/>
          <p:nvPr/>
        </p:nvPicPr>
        <p:blipFill>
          <a:blip r:embed="rId2"/>
          <a:srcRect l="0" t="5027" r="-265" b="-265"/>
          <a:stretch/>
        </p:blipFill>
        <p:spPr>
          <a:xfrm>
            <a:off x="551160" y="3076200"/>
            <a:ext cx="3540240" cy="3362760"/>
          </a:xfrm>
          <a:prstGeom prst="rect">
            <a:avLst/>
          </a:prstGeom>
          <a:ln w="0">
            <a:noFill/>
          </a:ln>
        </p:spPr>
      </p:pic>
      <p:sp>
        <p:nvSpPr>
          <p:cNvPr id="207" name="Rectangle 4"/>
          <p:cNvSpPr/>
          <p:nvPr/>
        </p:nvSpPr>
        <p:spPr>
          <a:xfrm>
            <a:off x="2741400" y="5975640"/>
            <a:ext cx="1250640" cy="745560"/>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Verdana"/>
            </a:endParaRPr>
          </a:p>
        </p:txBody>
      </p:sp>
      <p:pic>
        <p:nvPicPr>
          <p:cNvPr id="208" name="Picture 10" descr=""/>
          <p:cNvPicPr/>
          <p:nvPr/>
        </p:nvPicPr>
        <p:blipFill>
          <a:blip r:embed="rId3"/>
          <a:srcRect l="21838" t="37029" r="18883" b="34404"/>
          <a:stretch/>
        </p:blipFill>
        <p:spPr>
          <a:xfrm>
            <a:off x="648720" y="1089000"/>
            <a:ext cx="6178680" cy="1672200"/>
          </a:xfrm>
          <a:prstGeom prst="rect">
            <a:avLst/>
          </a:prstGeom>
          <a:ln w="0">
            <a:noFill/>
          </a:ln>
        </p:spPr>
      </p:pic>
      <p:sp>
        <p:nvSpPr>
          <p:cNvPr id="3" name="PlaceHolder 2"/>
          <p:cNvSpPr>
            <a:spLocks noGrp="1"/>
          </p:cNvSpPr>
          <p:nvPr>
            <p:ph type="dt" idx="3"/>
          </p:nvPr>
        </p:nvSpPr>
        <p:spPr/>
        <p:txBody>
          <a:bodyPr/>
          <a:p>
            <a:fld id="{20C40C83-EBF7-4F93-B6C6-488F8B8A9E1B}" type="datetime1">
              <a:rPr lang="sv-SE"/>
              <a:t>2023-06-17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type="title"/>
          </p:nvPr>
        </p:nvSpPr>
        <p:spPr>
          <a:xfrm>
            <a:off x="1100520" y="425880"/>
            <a:ext cx="8642160" cy="1047240"/>
          </a:xfrm>
          <a:prstGeom prst="rect">
            <a:avLst/>
          </a:prstGeom>
          <a:noFill/>
          <a:ln w="0">
            <a:noFill/>
          </a:ln>
        </p:spPr>
        <p:txBody>
          <a:bodyPr lIns="0" rIns="0" tIns="0" bIns="0" anchor="b">
            <a:noAutofit/>
          </a:bodyPr>
          <a:p>
            <a:pPr indent="0">
              <a:lnSpc>
                <a:spcPct val="100000"/>
              </a:lnSpc>
              <a:buNone/>
            </a:pPr>
            <a:r>
              <a:rPr b="1" lang="sv-SE" sz="2400" spc="-1" strike="noStrike">
                <a:solidFill>
                  <a:srgbClr val="000000"/>
                </a:solidFill>
                <a:latin typeface="Verdana"/>
                <a:ea typeface="Verdana"/>
              </a:rPr>
              <a:t>Andel barn (%) som lever i hushåll med låg ekonomisk standard – ökning i många kommuner</a:t>
            </a:r>
            <a:endParaRPr b="0" lang="sv-SE" sz="2400" spc="-1" strike="noStrike">
              <a:solidFill>
                <a:srgbClr val="000000"/>
              </a:solidFill>
              <a:latin typeface="Verdana"/>
            </a:endParaRPr>
          </a:p>
        </p:txBody>
      </p:sp>
      <p:pic>
        <p:nvPicPr>
          <p:cNvPr id="210" name="Picture 2" descr=""/>
          <p:cNvPicPr/>
          <p:nvPr/>
        </p:nvPicPr>
        <p:blipFill>
          <a:blip r:embed="rId1"/>
          <a:srcRect l="0" t="55508" r="-677" b="175"/>
          <a:stretch/>
        </p:blipFill>
        <p:spPr>
          <a:xfrm>
            <a:off x="387360" y="1948320"/>
            <a:ext cx="7629120" cy="4843080"/>
          </a:xfrm>
          <a:prstGeom prst="rect">
            <a:avLst/>
          </a:prstGeom>
          <a:ln w="0">
            <a:noFill/>
          </a:ln>
        </p:spPr>
      </p:pic>
      <p:sp>
        <p:nvSpPr>
          <p:cNvPr id="211" name="textruta 7"/>
          <p:cNvSpPr/>
          <p:nvPr/>
        </p:nvSpPr>
        <p:spPr>
          <a:xfrm>
            <a:off x="8526960" y="6567480"/>
            <a:ext cx="3502440" cy="304920"/>
          </a:xfrm>
          <a:prstGeom prst="rect">
            <a:avLst/>
          </a:prstGeom>
          <a:noFill/>
          <a:ln w="0">
            <a:noFill/>
          </a:ln>
        </p:spPr>
        <p:style>
          <a:lnRef idx="0"/>
          <a:fillRef idx="0"/>
          <a:effectRef idx="0"/>
          <a:fontRef idx="minor"/>
        </p:style>
        <p:txBody>
          <a:bodyPr lIns="0" rIns="0" tIns="0" bIns="0" anchor="t">
            <a:spAutoFit/>
          </a:bodyPr>
          <a:p>
            <a:pPr>
              <a:lnSpc>
                <a:spcPct val="100000"/>
              </a:lnSpc>
            </a:pPr>
            <a:r>
              <a:rPr b="0" lang="sv-SE" sz="1000" spc="-1" strike="noStrike">
                <a:solidFill>
                  <a:srgbClr val="000000"/>
                </a:solidFill>
                <a:latin typeface="Verdana"/>
              </a:rPr>
              <a:t>Data:</a:t>
            </a:r>
            <a:r>
              <a:rPr b="0" lang="sv-SE" sz="1000" spc="-1" strike="noStrike">
                <a:solidFill>
                  <a:srgbClr val="000000"/>
                </a:solidFill>
                <a:latin typeface="Verdana"/>
              </a:rPr>
              <a:t> SCB</a:t>
            </a:r>
            <a:endParaRPr b="0" lang="sv-SE" sz="1000" spc="-1" strike="noStrike">
              <a:solidFill>
                <a:srgbClr val="000000"/>
              </a:solidFill>
              <a:latin typeface="Arial"/>
            </a:endParaRPr>
          </a:p>
          <a:p>
            <a:pPr>
              <a:lnSpc>
                <a:spcPct val="100000"/>
              </a:lnSpc>
            </a:pPr>
            <a:endParaRPr b="0" lang="sv-SE" sz="1000" spc="-1" strike="noStrike">
              <a:solidFill>
                <a:srgbClr val="000000"/>
              </a:solidFill>
              <a:latin typeface="Arial"/>
            </a:endParaRPr>
          </a:p>
        </p:txBody>
      </p:sp>
      <p:sp>
        <p:nvSpPr>
          <p:cNvPr id="212" name="textruta 8"/>
          <p:cNvSpPr/>
          <p:nvPr/>
        </p:nvSpPr>
        <p:spPr>
          <a:xfrm>
            <a:off x="1100160" y="1608120"/>
            <a:ext cx="4675680" cy="396000"/>
          </a:xfrm>
          <a:prstGeom prst="rect">
            <a:avLst/>
          </a:prstGeom>
          <a:noFill/>
          <a:ln w="0">
            <a:noFill/>
          </a:ln>
        </p:spPr>
        <p:style>
          <a:lnRef idx="0"/>
          <a:fillRef idx="0"/>
          <a:effectRef idx="0"/>
          <a:fontRef idx="minor"/>
        </p:style>
        <p:txBody>
          <a:bodyPr lIns="0" rIns="0" tIns="0" bIns="0" anchor="t">
            <a:spAutoFit/>
          </a:bodyPr>
          <a:p>
            <a:pPr>
              <a:lnSpc>
                <a:spcPct val="100000"/>
              </a:lnSpc>
            </a:pPr>
            <a:r>
              <a:rPr b="0" lang="sv-SE" sz="1600" spc="-1" strike="noStrike">
                <a:solidFill>
                  <a:srgbClr val="000000"/>
                </a:solidFill>
                <a:latin typeface="Verdana"/>
                <a:ea typeface="Verdana"/>
              </a:rPr>
              <a:t>Urval av kommuner med höga nivåe</a:t>
            </a:r>
            <a:r>
              <a:rPr b="0" lang="sv-SE" sz="1000" spc="-1" strike="noStrike">
                <a:solidFill>
                  <a:srgbClr val="000000"/>
                </a:solidFill>
                <a:latin typeface="Verdana"/>
                <a:ea typeface="Verdana"/>
              </a:rPr>
              <a:t>r</a:t>
            </a:r>
            <a:endParaRPr b="0" lang="sv-SE" sz="1000" spc="-1" strike="noStrike">
              <a:solidFill>
                <a:srgbClr val="000000"/>
              </a:solidFill>
              <a:latin typeface="Arial"/>
            </a:endParaRPr>
          </a:p>
          <a:p>
            <a:pPr>
              <a:lnSpc>
                <a:spcPct val="100000"/>
              </a:lnSpc>
            </a:pPr>
            <a:endParaRPr b="0" lang="sv-SE" sz="1000" spc="-1" strike="noStrike">
              <a:solidFill>
                <a:srgbClr val="000000"/>
              </a:solidFill>
              <a:latin typeface="Arial"/>
            </a:endParaRPr>
          </a:p>
        </p:txBody>
      </p:sp>
      <p:sp>
        <p:nvSpPr>
          <p:cNvPr id="213" name="TextBox 1"/>
          <p:cNvSpPr/>
          <p:nvPr/>
        </p:nvSpPr>
        <p:spPr>
          <a:xfrm>
            <a:off x="7917120" y="1813320"/>
            <a:ext cx="2358360" cy="3964320"/>
          </a:xfrm>
          <a:prstGeom prst="rect">
            <a:avLst/>
          </a:prstGeom>
          <a:noFill/>
          <a:ln w="0">
            <a:noFill/>
          </a:ln>
        </p:spPr>
        <p:style>
          <a:lnRef idx="0"/>
          <a:fillRef idx="0"/>
          <a:effectRef idx="0"/>
          <a:fontRef idx="minor"/>
        </p:style>
        <p:txBody>
          <a:bodyPr numCol="1" spcCol="0" horzOverflow="overflow" vertOverflow="overflow" lIns="0" rIns="0" tIns="0" bIns="0" anchor="t">
            <a:spAutoFit/>
          </a:bodyPr>
          <a:p>
            <a:pPr>
              <a:lnSpc>
                <a:spcPct val="100000"/>
              </a:lnSpc>
            </a:pPr>
            <a:r>
              <a:rPr b="0" lang="sv-SE" sz="2000" spc="-1" strike="noStrike">
                <a:solidFill>
                  <a:srgbClr val="222222"/>
                </a:solidFill>
                <a:latin typeface="Calibri"/>
              </a:rPr>
              <a:t>Mindre än 60 procent av mediandisponibel inkomst</a:t>
            </a:r>
            <a:endParaRPr b="0" lang="sv-SE" sz="2000" spc="-1" strike="noStrike">
              <a:solidFill>
                <a:srgbClr val="000000"/>
              </a:solidFill>
              <a:latin typeface="Arial"/>
            </a:endParaRPr>
          </a:p>
          <a:p>
            <a:pPr>
              <a:lnSpc>
                <a:spcPct val="100000"/>
              </a:lnSpc>
            </a:pPr>
            <a:endParaRPr b="0" lang="sv-SE" sz="2000" spc="-1" strike="noStrike">
              <a:solidFill>
                <a:srgbClr val="000000"/>
              </a:solidFill>
              <a:latin typeface="Arial"/>
            </a:endParaRPr>
          </a:p>
          <a:p>
            <a:pPr>
              <a:lnSpc>
                <a:spcPct val="100000"/>
              </a:lnSpc>
            </a:pPr>
            <a:r>
              <a:rPr b="0" lang="sv-SE" sz="2000" spc="-1" strike="noStrike">
                <a:solidFill>
                  <a:srgbClr val="222222"/>
                </a:solidFill>
                <a:latin typeface="Calibri"/>
              </a:rPr>
              <a:t>Låg ekonomisk standard 2019:  </a:t>
            </a:r>
            <a:endParaRPr b="0" lang="sv-SE" sz="2000" spc="-1" strike="noStrike">
              <a:solidFill>
                <a:srgbClr val="000000"/>
              </a:solidFill>
              <a:latin typeface="Arial"/>
            </a:endParaRPr>
          </a:p>
          <a:p>
            <a:pPr marL="285840" indent="-285840">
              <a:lnSpc>
                <a:spcPct val="100000"/>
              </a:lnSpc>
              <a:buClr>
                <a:srgbClr val="222222"/>
              </a:buClr>
              <a:buFont typeface="Arial"/>
              <a:buChar char="•"/>
            </a:pPr>
            <a:r>
              <a:rPr b="0" lang="sv-SE" sz="2000" spc="-1" strike="noStrike">
                <a:solidFill>
                  <a:srgbClr val="222222"/>
                </a:solidFill>
                <a:latin typeface="Calibri"/>
              </a:rPr>
              <a:t>Under 13 000 kr i månaden för en vuxen</a:t>
            </a:r>
            <a:endParaRPr b="0" lang="sv-SE" sz="2000" spc="-1" strike="noStrike">
              <a:solidFill>
                <a:srgbClr val="000000"/>
              </a:solidFill>
              <a:latin typeface="Arial"/>
            </a:endParaRPr>
          </a:p>
          <a:p>
            <a:pPr>
              <a:lnSpc>
                <a:spcPct val="100000"/>
              </a:lnSpc>
            </a:pPr>
            <a:endParaRPr b="0" lang="sv-SE" sz="2000" spc="-1" strike="noStrike">
              <a:solidFill>
                <a:srgbClr val="000000"/>
              </a:solidFill>
              <a:latin typeface="Arial"/>
            </a:endParaRPr>
          </a:p>
          <a:p>
            <a:pPr marL="285840" indent="-285840">
              <a:lnSpc>
                <a:spcPct val="100000"/>
              </a:lnSpc>
              <a:buClr>
                <a:srgbClr val="222222"/>
              </a:buClr>
              <a:buFont typeface="Arial"/>
              <a:buChar char="•"/>
            </a:pPr>
            <a:r>
              <a:rPr b="0" lang="sv-SE" sz="2000" spc="-1" strike="noStrike">
                <a:solidFill>
                  <a:srgbClr val="222222"/>
                </a:solidFill>
                <a:latin typeface="Calibri"/>
              </a:rPr>
              <a:t>Under 32 000 kr i månaden för två vuxna och två barn</a:t>
            </a:r>
            <a:endParaRPr b="0" lang="sv-SE" sz="2000" spc="-1" strike="noStrike">
              <a:solidFill>
                <a:srgbClr val="000000"/>
              </a:solidFill>
              <a:latin typeface="Arial"/>
            </a:endParaRPr>
          </a:p>
        </p:txBody>
      </p:sp>
      <p:sp>
        <p:nvSpPr>
          <p:cNvPr id="3" name="PlaceHolder 2"/>
          <p:cNvSpPr>
            <a:spLocks noGrp="1"/>
          </p:cNvSpPr>
          <p:nvPr>
            <p:ph type="dt" idx="3"/>
          </p:nvPr>
        </p:nvSpPr>
        <p:spPr/>
        <p:txBody>
          <a:bodyPr/>
          <a:p>
            <a:fld id="{23112E84-886F-4E85-BA5C-BBE1648ABE64}" type="datetime1">
              <a:rPr lang="sv-SE"/>
              <a:t>2023-06-17</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PlaceHolder 1"/>
          <p:cNvSpPr>
            <a:spLocks noGrp="1"/>
          </p:cNvSpPr>
          <p:nvPr>
            <p:ph type="title"/>
          </p:nvPr>
        </p:nvSpPr>
        <p:spPr>
          <a:xfrm>
            <a:off x="1100520" y="425880"/>
            <a:ext cx="8642160" cy="507600"/>
          </a:xfrm>
          <a:prstGeom prst="rect">
            <a:avLst/>
          </a:prstGeom>
          <a:noFill/>
          <a:ln w="0">
            <a:noFill/>
          </a:ln>
        </p:spPr>
        <p:txBody>
          <a:bodyPr lIns="0" rIns="0" tIns="0" bIns="0" anchor="b">
            <a:noAutofit/>
          </a:bodyPr>
          <a:p>
            <a:pPr indent="0">
              <a:lnSpc>
                <a:spcPct val="100000"/>
              </a:lnSpc>
              <a:buNone/>
            </a:pPr>
            <a:r>
              <a:rPr b="1" lang="sv-SE" sz="2400" spc="-1" strike="noStrike">
                <a:solidFill>
                  <a:srgbClr val="202124"/>
                </a:solidFill>
                <a:latin typeface="Verdana"/>
                <a:ea typeface="Verdana"/>
              </a:rPr>
              <a:t>Hushållsinkomst – viktig hälsofaktor för barn </a:t>
            </a:r>
            <a:endParaRPr b="0" lang="sv-SE" sz="2400" spc="-1" strike="noStrike">
              <a:solidFill>
                <a:srgbClr val="000000"/>
              </a:solidFill>
              <a:latin typeface="Verdana"/>
            </a:endParaRPr>
          </a:p>
        </p:txBody>
      </p:sp>
      <p:pic>
        <p:nvPicPr>
          <p:cNvPr id="215" name="Picture 2" descr=""/>
          <p:cNvPicPr/>
          <p:nvPr/>
        </p:nvPicPr>
        <p:blipFill>
          <a:blip r:embed="rId1"/>
          <a:srcRect l="0" t="55508" r="-677" b="175"/>
          <a:stretch/>
        </p:blipFill>
        <p:spPr>
          <a:xfrm>
            <a:off x="488520" y="2240280"/>
            <a:ext cx="5911200" cy="4025160"/>
          </a:xfrm>
          <a:prstGeom prst="rect">
            <a:avLst/>
          </a:prstGeom>
          <a:ln w="0">
            <a:noFill/>
          </a:ln>
        </p:spPr>
      </p:pic>
      <p:sp>
        <p:nvSpPr>
          <p:cNvPr id="216" name="textruta 2"/>
          <p:cNvSpPr/>
          <p:nvPr/>
        </p:nvSpPr>
        <p:spPr>
          <a:xfrm>
            <a:off x="6562800" y="1425600"/>
            <a:ext cx="3708000" cy="3445200"/>
          </a:xfrm>
          <a:prstGeom prst="rect">
            <a:avLst/>
          </a:prstGeom>
          <a:noFill/>
          <a:ln w="0">
            <a:noFill/>
          </a:ln>
        </p:spPr>
        <p:style>
          <a:lnRef idx="0"/>
          <a:fillRef idx="0"/>
          <a:effectRef idx="0"/>
          <a:fontRef idx="minor"/>
        </p:style>
        <p:txBody>
          <a:bodyPr anchor="t">
            <a:spAutoFit/>
          </a:bodyPr>
          <a:p>
            <a:pPr>
              <a:lnSpc>
                <a:spcPct val="100000"/>
              </a:lnSpc>
            </a:pPr>
            <a:endParaRPr b="0" lang="sv-SE" sz="2000" spc="-1" strike="noStrike">
              <a:solidFill>
                <a:srgbClr val="000000"/>
              </a:solidFill>
              <a:latin typeface="Arial"/>
            </a:endParaRPr>
          </a:p>
          <a:p>
            <a:pPr marL="285840" indent="-285840">
              <a:lnSpc>
                <a:spcPct val="100000"/>
              </a:lnSpc>
              <a:buClr>
                <a:srgbClr val="202124"/>
              </a:buClr>
              <a:buFont typeface="Arial"/>
              <a:buChar char="•"/>
            </a:pPr>
            <a:r>
              <a:rPr b="0" lang="sv-SE" sz="2000" spc="-1" strike="noStrike">
                <a:solidFill>
                  <a:srgbClr val="202124"/>
                </a:solidFill>
                <a:latin typeface="Calibri"/>
              </a:rPr>
              <a:t>B</a:t>
            </a:r>
            <a:r>
              <a:rPr b="0" lang="sv-SE" sz="2000" spc="-1" strike="noStrike">
                <a:solidFill>
                  <a:srgbClr val="000000"/>
                </a:solidFill>
                <a:latin typeface="Calibri"/>
              </a:rPr>
              <a:t>arn till föräldrar med låg inkomst och utbildning blir oftare inskrivna på sjukhus i Sverige. </a:t>
            </a:r>
            <a:endParaRPr b="0" lang="sv-SE" sz="2000" spc="-1" strike="noStrike">
              <a:solidFill>
                <a:srgbClr val="000000"/>
              </a:solidFill>
              <a:latin typeface="Arial"/>
            </a:endParaRPr>
          </a:p>
          <a:p>
            <a:pPr>
              <a:lnSpc>
                <a:spcPct val="100000"/>
              </a:lnSpc>
            </a:pPr>
            <a:endParaRPr b="0" lang="sv-SE" sz="2000" spc="-1" strike="noStrike">
              <a:solidFill>
                <a:srgbClr val="000000"/>
              </a:solidFill>
              <a:latin typeface="Arial"/>
            </a:endParaRPr>
          </a:p>
          <a:p>
            <a:pPr marL="285840" indent="-285840">
              <a:lnSpc>
                <a:spcPct val="100000"/>
              </a:lnSpc>
              <a:buClr>
                <a:srgbClr val="000000"/>
              </a:buClr>
              <a:buFont typeface="Arial"/>
              <a:buChar char="•"/>
            </a:pPr>
            <a:r>
              <a:rPr b="0" lang="sv-SE" sz="2000" spc="-1" strike="noStrike">
                <a:solidFill>
                  <a:srgbClr val="000000"/>
                </a:solidFill>
                <a:latin typeface="Calibri"/>
              </a:rPr>
              <a:t>Störst är skillnaden när det kommer till vård för psykisk ohälsa och sjukdomar i andningsorganen. </a:t>
            </a:r>
            <a:endParaRPr b="0" lang="sv-SE" sz="2000" spc="-1" strike="noStrike">
              <a:solidFill>
                <a:srgbClr val="000000"/>
              </a:solidFill>
              <a:latin typeface="Arial"/>
            </a:endParaRPr>
          </a:p>
          <a:p>
            <a:pPr>
              <a:lnSpc>
                <a:spcPct val="100000"/>
              </a:lnSpc>
            </a:pPr>
            <a:endParaRPr b="0" lang="sv-SE" sz="2000" spc="-1" strike="noStrike">
              <a:solidFill>
                <a:srgbClr val="000000"/>
              </a:solidFill>
              <a:latin typeface="Arial"/>
            </a:endParaRPr>
          </a:p>
        </p:txBody>
      </p:sp>
      <p:sp>
        <p:nvSpPr>
          <p:cNvPr id="217" name="textruta 5"/>
          <p:cNvSpPr/>
          <p:nvPr/>
        </p:nvSpPr>
        <p:spPr>
          <a:xfrm>
            <a:off x="1111680" y="1331640"/>
            <a:ext cx="4675680" cy="882720"/>
          </a:xfrm>
          <a:prstGeom prst="rect">
            <a:avLst/>
          </a:prstGeom>
          <a:noFill/>
          <a:ln w="0">
            <a:noFill/>
          </a:ln>
        </p:spPr>
        <p:style>
          <a:lnRef idx="0"/>
          <a:fillRef idx="0"/>
          <a:effectRef idx="0"/>
          <a:fontRef idx="minor"/>
        </p:style>
        <p:txBody>
          <a:bodyPr lIns="0" rIns="0" tIns="0" bIns="0" anchor="t">
            <a:spAutoFit/>
          </a:bodyPr>
          <a:p>
            <a:pPr>
              <a:lnSpc>
                <a:spcPct val="100000"/>
              </a:lnSpc>
            </a:pPr>
            <a:r>
              <a:rPr b="0" lang="sv-SE" sz="1600" spc="-1" strike="noStrike">
                <a:solidFill>
                  <a:srgbClr val="000000"/>
                </a:solidFill>
                <a:latin typeface="Verdana"/>
                <a:ea typeface="Verdana"/>
              </a:rPr>
              <a:t>Andel barn (%) som lever i hushåll med låg ekonomisk standard. </a:t>
            </a:r>
            <a:endParaRPr b="0" lang="sv-SE" sz="1600" spc="-1" strike="noStrike">
              <a:solidFill>
                <a:srgbClr val="000000"/>
              </a:solidFill>
              <a:latin typeface="Arial"/>
            </a:endParaRPr>
          </a:p>
          <a:p>
            <a:pPr>
              <a:lnSpc>
                <a:spcPct val="100000"/>
              </a:lnSpc>
            </a:pPr>
            <a:r>
              <a:rPr b="0" lang="sv-SE" sz="1600" spc="-1" strike="noStrike">
                <a:solidFill>
                  <a:srgbClr val="000000"/>
                </a:solidFill>
                <a:latin typeface="Verdana"/>
                <a:ea typeface="Verdana"/>
              </a:rPr>
              <a:t>Urval av kommuner med höga nivåer</a:t>
            </a:r>
            <a:endParaRPr b="0" lang="sv-SE" sz="1600" spc="-1" strike="noStrike">
              <a:solidFill>
                <a:srgbClr val="000000"/>
              </a:solidFill>
              <a:latin typeface="Arial"/>
            </a:endParaRPr>
          </a:p>
          <a:p>
            <a:pPr>
              <a:lnSpc>
                <a:spcPct val="100000"/>
              </a:lnSpc>
            </a:pPr>
            <a:endParaRPr b="0" lang="sv-SE" sz="1000" spc="-1" strike="noStrike">
              <a:solidFill>
                <a:srgbClr val="000000"/>
              </a:solidFill>
              <a:latin typeface="Arial"/>
            </a:endParaRPr>
          </a:p>
        </p:txBody>
      </p:sp>
      <p:sp>
        <p:nvSpPr>
          <p:cNvPr id="3" name="PlaceHolder 2"/>
          <p:cNvSpPr>
            <a:spLocks noGrp="1"/>
          </p:cNvSpPr>
          <p:nvPr>
            <p:ph type="dt" idx="3"/>
          </p:nvPr>
        </p:nvSpPr>
        <p:spPr/>
        <p:txBody>
          <a:bodyPr/>
          <a:p>
            <a:fld id="{43F2E2F5-9672-448D-AC2F-BB10302BF3DC}" type="datetime1">
              <a:rPr lang="sv-SE"/>
              <a:t>2023-06-17</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VGR">
  <a:themeElements>
    <a:clrScheme name="VGR | Sjukvård | Färger">
      <a:dk1>
        <a:srgbClr val="000000"/>
      </a:dk1>
      <a:lt1>
        <a:srgbClr val="ffffff"/>
      </a:lt1>
      <a:dk2>
        <a:srgbClr val="000000"/>
      </a:dk2>
      <a:lt2>
        <a:srgbClr val="e7e1df"/>
      </a:lt2>
      <a:accent1>
        <a:srgbClr val="005b89"/>
      </a:accent1>
      <a:accent2>
        <a:srgbClr val="1a9fb3"/>
      </a:accent2>
      <a:accent3>
        <a:srgbClr val="ed5f8c"/>
      </a:accent3>
      <a:accent4>
        <a:srgbClr val="a1887f"/>
      </a:accent4>
      <a:accent5>
        <a:srgbClr val="43a447"/>
      </a:accent5>
      <a:accent6>
        <a:srgbClr val="9575cd"/>
      </a:accent6>
      <a:hlink>
        <a:srgbClr val="1a9fb3"/>
      </a:hlink>
      <a:folHlink>
        <a:srgbClr val="9191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VGR">
  <a:themeElements>
    <a:clrScheme name="VGR | Sjukvård | Färger">
      <a:dk1>
        <a:srgbClr val="000000"/>
      </a:dk1>
      <a:lt1>
        <a:srgbClr val="ffffff"/>
      </a:lt1>
      <a:dk2>
        <a:srgbClr val="000000"/>
      </a:dk2>
      <a:lt2>
        <a:srgbClr val="e7e1df"/>
      </a:lt2>
      <a:accent1>
        <a:srgbClr val="005b89"/>
      </a:accent1>
      <a:accent2>
        <a:srgbClr val="1a9fb3"/>
      </a:accent2>
      <a:accent3>
        <a:srgbClr val="ed5f8c"/>
      </a:accent3>
      <a:accent4>
        <a:srgbClr val="a1887f"/>
      </a:accent4>
      <a:accent5>
        <a:srgbClr val="43a447"/>
      </a:accent5>
      <a:accent6>
        <a:srgbClr val="9575cd"/>
      </a:accent6>
      <a:hlink>
        <a:srgbClr val="1a9fb3"/>
      </a:hlink>
      <a:folHlink>
        <a:srgbClr val="9191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VGR">
  <a:themeElements>
    <a:clrScheme name="VGR | Sjukvård | Färger">
      <a:dk1>
        <a:srgbClr val="000000"/>
      </a:dk1>
      <a:lt1>
        <a:srgbClr val="ffffff"/>
      </a:lt1>
      <a:dk2>
        <a:srgbClr val="000000"/>
      </a:dk2>
      <a:lt2>
        <a:srgbClr val="e7e1df"/>
      </a:lt2>
      <a:accent1>
        <a:srgbClr val="005b89"/>
      </a:accent1>
      <a:accent2>
        <a:srgbClr val="1a9fb3"/>
      </a:accent2>
      <a:accent3>
        <a:srgbClr val="ed5f8c"/>
      </a:accent3>
      <a:accent4>
        <a:srgbClr val="a1887f"/>
      </a:accent4>
      <a:accent5>
        <a:srgbClr val="43a447"/>
      </a:accent5>
      <a:accent6>
        <a:srgbClr val="9575cd"/>
      </a:accent6>
      <a:hlink>
        <a:srgbClr val="1a9fb3"/>
      </a:hlink>
      <a:folHlink>
        <a:srgbClr val="9191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VGR">
  <a:themeElements>
    <a:clrScheme name="VGR | Sjukvård | Färger">
      <a:dk1>
        <a:srgbClr val="000000"/>
      </a:dk1>
      <a:lt1>
        <a:srgbClr val="ffffff"/>
      </a:lt1>
      <a:dk2>
        <a:srgbClr val="000000"/>
      </a:dk2>
      <a:lt2>
        <a:srgbClr val="e7e1df"/>
      </a:lt2>
      <a:accent1>
        <a:srgbClr val="005b89"/>
      </a:accent1>
      <a:accent2>
        <a:srgbClr val="1a9fb3"/>
      </a:accent2>
      <a:accent3>
        <a:srgbClr val="ed5f8c"/>
      </a:accent3>
      <a:accent4>
        <a:srgbClr val="a1887f"/>
      </a:accent4>
      <a:accent5>
        <a:srgbClr val="43a447"/>
      </a:accent5>
      <a:accent6>
        <a:srgbClr val="9575cd"/>
      </a:accent6>
      <a:hlink>
        <a:srgbClr val="1a9fb3"/>
      </a:hlink>
      <a:folHlink>
        <a:srgbClr val="9191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00"/>
      </a:dk2>
      <a:lt2>
        <a:srgbClr val="e7e1df"/>
      </a:lt2>
      <a:accent1>
        <a:srgbClr val="005b89"/>
      </a:accent1>
      <a:accent2>
        <a:srgbClr val="1a9fb3"/>
      </a:accent2>
      <a:accent3>
        <a:srgbClr val="ed5f8c"/>
      </a:accent3>
      <a:accent4>
        <a:srgbClr val="a1887f"/>
      </a:accent4>
      <a:accent5>
        <a:srgbClr val="43a447"/>
      </a:accent5>
      <a:accent6>
        <a:srgbClr val="9575cd"/>
      </a:accent6>
      <a:hlink>
        <a:srgbClr val="1a9fb3"/>
      </a:hlink>
      <a:folHlink>
        <a:srgbClr val="91919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_rels/item4.xml.rels><?xml version="1.0" encoding="UTF-8"?>
<Relationships xmlns="http://schemas.openxmlformats.org/package/2006/relationships"><Relationship Id="rId1" Type="http://schemas.openxmlformats.org/officeDocument/2006/relationships/customXmlProps" Target="itemProps4.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TaxCatchAll xmlns="9dc8fb63-438d-42a4-af5f-d09308ac67ec" xsi:nil="true"/>
    <lcf76f155ced4ddcb4097134ff3c332f xmlns="55bfe1bb-3504-4321-b038-4bcb3947ebca">
      <Terms xmlns="http://schemas.microsoft.com/office/infopath/2007/PartnerControls"/>
    </lcf76f155ced4ddcb4097134ff3c332f>
    <VGR_Sekretess xmlns="597d7713-8a3d-4bd2-ae30-edced55b2c1b">Allmän handling - Offentlig</VGR_Sekretess>
    <VGR_DokItemId xmlns="597d7713-8a3d-4bd2-ae30-edced55b2c1b" xsi:nil="true"/>
    <VGR_Gallras xmlns="597d7713-8a3d-4bd2-ae30-edced55b2c1b" xsi:nil="true"/>
    <ec6953a5eee3424faece5c2353cf0721 xmlns="597d7713-8a3d-4bd2-ae30-edced55b2c1b">
      <Terms xmlns="http://schemas.microsoft.com/office/infopath/2007/PartnerControls"/>
    </ec6953a5eee3424faece5c2353cf0721>
    <VGR_DokStatusMessage xmlns="597d7713-8a3d-4bd2-ae30-edced55b2c1b" xsi:nil="true"/>
    <VGR_DokBeskrivning xmlns="597d7713-8a3d-4bd2-ae30-edced55b2c1b" xsi:nil="true"/>
    <Kategori xmlns="55bfe1bb-3504-4321-b038-4bcb3947ebca" xsi:nil="true"/>
    <VGR_EgenAmnesindelning xmlns="597d7713-8a3d-4bd2-ae30-edced55b2c1b" xsi:nil="true"/>
    <VGR_TillgangligFran xmlns="597d7713-8a3d-4bd2-ae30-edced55b2c1b" xsi:nil="true"/>
    <VGR_MellanarkivWebbUrl xmlns="597d7713-8a3d-4bd2-ae30-edced55b2c1b" xsi:nil="true"/>
    <TaxKeywordTaxHTField xmlns="9dc8fb63-438d-42a4-af5f-d09308ac67ec">
      <Terms xmlns="http://schemas.microsoft.com/office/infopath/2007/PartnerControls"/>
    </TaxKeywordTaxHTField>
    <VGR_MellanarkivId xmlns="597d7713-8a3d-4bd2-ae30-edced55b2c1b" xsi:nil="true"/>
    <VGR_ArkivDatum xmlns="597d7713-8a3d-4bd2-ae30-edced55b2c1b" xsi:nil="true"/>
    <iff0133ac3934f858b1ec890ab98b185 xmlns="4552c23f-a756-462f-8287-3ff35245ed68">
      <Terms xmlns="http://schemas.microsoft.com/office/infopath/2007/PartnerControls"/>
    </iff0133ac3934f858b1ec890ab98b185>
    <a7144f27c6ef407e8fb4465121afbe2b xmlns="597d7713-8a3d-4bd2-ae30-edced55b2c1b">
      <Terms xmlns="http://schemas.microsoft.com/office/infopath/2007/PartnerControls"/>
    </a7144f27c6ef407e8fb4465121afbe2b>
    <TaxCatchAllLabel xmlns="9dc8fb63-438d-42a4-af5f-d09308ac67ec" xsi:nil="true"/>
    <VGR_PubliceratAv xmlns="597d7713-8a3d-4bd2-ae30-edced55b2c1b">
      <UserInfo>
        <DisplayName/>
        <AccountId xsi:nil="true"/>
        <AccountType/>
      </UserInfo>
    </VGR_PubliceratAv>
    <i1597c54c9084fe5ae9163fac681e86b xmlns="597d7713-8a3d-4bd2-ae30-edced55b2c1b">
      <Terms xmlns="http://schemas.microsoft.com/office/infopath/2007/PartnerControls"/>
    </i1597c54c9084fe5ae9163fac681e86b>
    <VGR_TillgangligTill xmlns="597d7713-8a3d-4bd2-ae30-edced55b2c1b" xsi:nil="true"/>
    <m534ae9efef34a1ab5a1291502fec5e5 xmlns="597d7713-8a3d-4bd2-ae30-edced55b2c1b">
      <Terms xmlns="http://schemas.microsoft.com/office/infopath/2007/PartnerControls"/>
    </m534ae9efef34a1ab5a1291502fec5e5>
    <VGR_DokStatus xmlns="597d7713-8a3d-4bd2-ae30-edced55b2c1b">Arbetsmaterial</VGR_DokStatus>
    <VGR_AtkomstRatt xmlns="597d7713-8a3d-4bd2-ae30-edced55b2c1b">0</VGR_AtkomstRatt>
    <VGR_PubliceratDatum xmlns="597d7713-8a3d-4bd2-ae30-edced55b2c1b" xsi:nil="true"/>
    <VGR_MellanarkivUrl xmlns="597d7713-8a3d-4bd2-ae30-edced55b2c1b">
      <Url xsi:nil="true"/>
      <Description xsi:nil="true"/>
    </VGR_MellanarkivUrl>
    <_dlc_DocId xmlns="9dc8fb63-438d-42a4-af5f-d09308ac67ec">RS11505-1886486436-6769</_dlc_DocId>
    <_dlc_DocIdUrl xmlns="9dc8fb63-438d-42a4-af5f-d09308ac67ec">
      <Url>https://vgregion.sharepoint.com/sites/sy-rs-arbetsgrupp-visuell-identitet/_layouts/15/DocIdRedir.aspx?ID=RS11505-1886486436-6769</Url>
      <Description>RS11505-1886486436-6769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VGR Dokument RS" ma:contentTypeID="0x01010006EBECDF67F89F4D8BC5FAF3B8FA559B0200A68C9F58868535428BAC3D13892BAF47" ma:contentTypeVersion="87" ma:contentTypeDescription="" ma:contentTypeScope="" ma:versionID="542db6dd1c27780ecb77b3bdf6624231">
  <xsd:schema xmlns:xsd="http://www.w3.org/2001/XMLSchema" xmlns:xs="http://www.w3.org/2001/XMLSchema" xmlns:p="http://schemas.microsoft.com/office/2006/metadata/properties" xmlns:ns1="http://schemas.microsoft.com/sharepoint/v3" xmlns:ns2="597d7713-8a3d-4bd2-ae30-edced55b2c1b" xmlns:ns3="9dc8fb63-438d-42a4-af5f-d09308ac67ec" xmlns:ns6="4552c23f-a756-462f-8287-3ff35245ed68" xmlns:ns7="55bfe1bb-3504-4321-b038-4bcb3947ebca" targetNamespace="http://schemas.microsoft.com/office/2006/metadata/properties" ma:root="true" ma:fieldsID="31fbd3fd2602301f8e3db0cb898db4e0" ns1:_="" ns2:_="" ns3:_="" ns6:_="" ns7:_="">
    <xsd:import namespace="http://schemas.microsoft.com/sharepoint/v3"/>
    <xsd:import namespace="597d7713-8a3d-4bd2-ae30-edced55b2c1b"/>
    <xsd:import namespace="9dc8fb63-438d-42a4-af5f-d09308ac67ec"/>
    <xsd:import namespace="4552c23f-a756-462f-8287-3ff35245ed68"/>
    <xsd:import namespace="55bfe1bb-3504-4321-b038-4bcb3947ebca"/>
    <xsd:element name="properties">
      <xsd:complexType>
        <xsd:sequence>
          <xsd:element name="documentManagement">
            <xsd:complexType>
              <xsd:all>
                <xsd:element ref="ns2:VGR_EgenAmnesindelning" minOccurs="0"/>
                <xsd:element ref="ns2:VGR_DokBeskrivning" minOccurs="0"/>
                <xsd:element ref="ns2:VGR_TillgangligFran" minOccurs="0"/>
                <xsd:element ref="ns2:VGR_TillgangligTill" minOccurs="0"/>
                <xsd:element ref="ns2:VGR_AtkomstRatt" minOccurs="0"/>
                <xsd:element ref="ns2:VGR_Sekretess" minOccurs="0"/>
                <xsd:element ref="ns2:VGR_PubliceratAv" minOccurs="0"/>
                <xsd:element ref="ns2:VGR_PubliceratDatum" minOccurs="0"/>
                <xsd:element ref="ns2:VGR_DokStatus" minOccurs="0"/>
                <xsd:element ref="ns2:VGR_DokStatusMessage" minOccurs="0"/>
                <xsd:element ref="ns2:i1597c54c9084fe5ae9163fac681e86b" minOccurs="0"/>
                <xsd:element ref="ns2:m534ae9efef34a1ab5a1291502fec5e5" minOccurs="0"/>
                <xsd:element ref="ns3:TaxCatchAll" minOccurs="0"/>
                <xsd:element ref="ns2:a7144f27c6ef407e8fb4465121afbe2b" minOccurs="0"/>
                <xsd:element ref="ns2:VGR_DokItemId" minOccurs="0"/>
                <xsd:element ref="ns2:VGR_MellanarkivId" minOccurs="0"/>
                <xsd:element ref="ns2:VGR_MellanarkivUrl" minOccurs="0"/>
                <xsd:element ref="ns2:VGR_MellanarkivWebbUrl" minOccurs="0"/>
                <xsd:element ref="ns2:VGR_ArkivDatum" minOccurs="0"/>
                <xsd:element ref="ns2:VGR_Gallras" minOccurs="0"/>
                <xsd:element ref="ns2:ec6953a5eee3424faece5c2353cf0721" minOccurs="0"/>
                <xsd:element ref="ns3:TaxCatchAllLabel" minOccurs="0"/>
                <xsd:element ref="ns3:TaxKeywordTaxHTField" minOccurs="0"/>
                <xsd:element ref="ns6:iff0133ac3934f858b1ec890ab98b185" minOccurs="0"/>
                <xsd:element ref="ns3:_dlc_DocIdPersistId" minOccurs="0"/>
                <xsd:element ref="ns3:_dlc_DocIdUrl" minOccurs="0"/>
                <xsd:element ref="ns3:_dlc_DocId" minOccurs="0"/>
                <xsd:element ref="ns1:ComplianceAssetId" minOccurs="0"/>
                <xsd:element ref="ns1:_CommentCount" minOccurs="0"/>
                <xsd:element ref="ns1:_LikeCount" minOccurs="0"/>
                <xsd:element ref="ns7:MediaServiceMetadata" minOccurs="0"/>
                <xsd:element ref="ns7:MediaServiceFastMetadata" minOccurs="0"/>
                <xsd:element ref="ns7:Kategori" minOccurs="0"/>
                <xsd:element ref="ns7:lcf76f155ced4ddcb4097134ff3c332f" minOccurs="0"/>
                <xsd:element ref="ns7:MediaServiceOCR" minOccurs="0"/>
                <xsd:element ref="ns7:MediaServiceGenerationTime" minOccurs="0"/>
                <xsd:element ref="ns7:MediaServiceEventHashCode" minOccurs="0"/>
                <xsd:element ref="ns7:MediaServiceDateTaken" minOccurs="0"/>
                <xsd:element ref="ns7:MediaLengthInSeconds" minOccurs="0"/>
                <xsd:element ref="ns6:SharedWithUsers" minOccurs="0"/>
                <xsd:element ref="ns6: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plianceAssetId" ma:index="46" nillable="true" ma:displayName="Efterlevnadstillgångs-ID" ma:hidden="true" ma:internalName="ComplianceAssetId" ma:readOnly="true">
      <xsd:simpleType>
        <xsd:restriction base="dms:Text"/>
      </xsd:simpleType>
    </xsd:element>
    <xsd:element name="_CommentCount" ma:index="47" nillable="true" ma:displayName="Antal kommentarer" ma:hidden="true" ma:list="Docs" ma:internalName="_CommentCount" ma:readOnly="true" ma:showField="CommentCount">
      <xsd:simpleType>
        <xsd:restriction base="dms:Lookup"/>
      </xsd:simpleType>
    </xsd:element>
    <xsd:element name="_LikeCount" ma:index="48" nillable="true" ma:displayName="Antal som gillar" ma:hidden="true" ma:list="Docs" ma:internalName="_LikeCount" ma:readOnly="true" ma:showField="LikeCount">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597d7713-8a3d-4bd2-ae30-edced55b2c1b" elementFormDefault="qualified">
    <xsd:import namespace="http://schemas.microsoft.com/office/2006/documentManagement/types"/>
    <xsd:import namespace="http://schemas.microsoft.com/office/infopath/2007/PartnerControls"/>
    <xsd:element name="VGR_EgenAmnesindelning" ma:index="5" nillable="true" ma:displayName="Egen ämnesindelning" ma:description="Används för att samla upprättade handlingar utifrån egna ämnesindelningar. Flera ämnen separeras med kommatecken. Används vid publicering på webben." ma:hidden="true" ma:internalName="VGR_EgenAmnesindelning" ma:readOnly="false">
      <xsd:simpleType>
        <xsd:restriction base="dms:Text">
          <xsd:maxLength value="255"/>
        </xsd:restriction>
      </xsd:simpleType>
    </xsd:element>
    <xsd:element name="VGR_DokBeskrivning" ma:index="7" nillable="true" ma:displayName="Dokumentbeskrivning" ma:description="Kort beskrivning av innehållet i handlingen." ma:internalName="VGR_DokBeskrivning" ma:readOnly="false">
      <xsd:simpleType>
        <xsd:restriction base="dms:Note">
          <xsd:maxLength value="255"/>
        </xsd:restriction>
      </xsd:simpleType>
    </xsd:element>
    <xsd:element name="VGR_TillgangligFran" ma:index="8" nillable="true" ma:displayName="Tillgänglig från" ma:description="Tidpunkt när den upprättade handlingen blir publik och därmed nås från söktjänster och eventuella websidor." ma:format="DateTime" ma:hidden="true" ma:internalName="VGR_TillgangligFran" ma:readOnly="false">
      <xsd:simpleType>
        <xsd:restriction base="dms:DateTime"/>
      </xsd:simpleType>
    </xsd:element>
    <xsd:element name="VGR_TillgangligTill" ma:index="9" nillable="true" ma:displayName="Tillgänglig till" ma:description="Tidpunkt när den upprättade handlingen inte längre är publik och inte längre nås från söktjänster och eventuella websidor." ma:format="DateTime" ma:hidden="true" ma:internalName="VGR_TillgangligTill" ma:readOnly="false">
      <xsd:simpleType>
        <xsd:restriction base="dms:DateTime"/>
      </xsd:simpleType>
    </xsd:element>
    <xsd:element name="VGR_AtkomstRatt" ma:index="10" nillable="true" ma:displayName="Åtkomsträtt (värde)" ma:default="0" ma:description="Vilken spridning den upprättade handlingen ska ha. Vilka som ska kunna komma åt handlingen från mellanarkivet, söktjänster och eventuella websidor." ma:format="Dropdown" ma:hidden="true" ma:internalName="VGR_AtkomstRatt" ma:readOnly="false">
      <xsd:simpleType>
        <xsd:restriction base="dms:Choice">
          <xsd:enumeration value="0"/>
          <xsd:enumeration value="1"/>
          <xsd:enumeration value="2"/>
          <xsd:enumeration value="3"/>
          <xsd:enumeration value="4"/>
        </xsd:restriction>
      </xsd:simpleType>
    </xsd:element>
    <xsd:element name="VGR_Sekretess" ma:index="11" nillable="true" ma:displayName="Skyddskod" ma:default="Allmän handling - Offentlig" ma:description="Skyddsbehov av informationen i den upprättade handlingen. Vid sekretess eller känsliga personuppgifter ska detta anges." ma:format="Dropdown" ma:hidden="true" ma:internalName="VGR_Sekretess" ma:readOnly="false">
      <xsd:simpleType>
        <xsd:restriction base="dms:Choice">
          <xsd:enumeration value="Allmän handling - Offentlig"/>
          <xsd:enumeration value="Sekretess - Allmän handling - skyddad enligt sekretess"/>
          <xsd:enumeration value="GDPR - Allmän handling - skyddad enligt GDPR"/>
        </xsd:restriction>
      </xsd:simpleType>
    </xsd:element>
    <xsd:element name="VGR_PubliceratAv" ma:index="13" nillable="true" ma:displayName="Upprättad av" ma:description="Inloggad person som upprättat dokumentet" ma:hidden="true" ma:list="UserInfo" ma:SharePointGroup="0" ma:internalName="VGR_PubliceratAv"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VGR_PubliceratDatum" ma:index="14" nillable="true" ma:displayName="Upprättad datum" ma:description="Tidpunkt när dokumentet upprättades och levererades som allmän handling till mellanarkivet" ma:format="DateTime" ma:hidden="true" ma:internalName="VGR_PubliceratDatum" ma:readOnly="false">
      <xsd:simpleType>
        <xsd:restriction base="dms:DateTime"/>
      </xsd:simpleType>
    </xsd:element>
    <xsd:element name="VGR_DokStatus" ma:index="15" nillable="true" ma:displayName="Mellanarkivstatus" ma:default="Arbetsmaterial" ma:description="Statusmärkning för dokument som beskriver var i processen dokumentet finns." ma:format="Dropdown" ma:hidden="true" ma:internalName="VGR_DokStatus" ma:readOnly="false">
      <xsd:simpleType>
        <xsd:restriction base="dms:Choice">
          <xsd:enumeration value="Arbetsmaterial"/>
          <xsd:enumeration value="Väntar på allmän handling"/>
          <xsd:enumeration value="Väntar på allmän handling (skickad)"/>
          <xsd:enumeration value="Väntar på framtida upprättande"/>
          <xsd:enumeration value="Allmän handling"/>
          <xsd:enumeration value="Fel vid allmän handling"/>
          <xsd:enumeration value="Flytt pågår"/>
          <xsd:enumeration value="Överflyttning pågår"/>
          <xsd:enumeration value="Överflyttad"/>
        </xsd:restriction>
      </xsd:simpleType>
    </xsd:element>
    <xsd:element name="VGR_DokStatusMessage" ma:index="18" nillable="true" ma:displayName="Dokumentlogg" ma:hidden="true" ma:internalName="VGR_DokStatusMessage" ma:readOnly="false">
      <xsd:simpleType>
        <xsd:restriction base="dms:Note">
          <xsd:maxLength value="62000"/>
        </xsd:restriction>
      </xsd:simpleType>
    </xsd:element>
    <xsd:element name="i1597c54c9084fe5ae9163fac681e86b" ma:index="22" nillable="true" ma:taxonomy="true" ma:internalName="i1597c54c9084fe5ae9163fac681e86b" ma:taxonomyFieldName="VGR_Lagparagraf" ma:displayName="Lagparagraf" ma:readOnly="false" ma:default="" ma:fieldId="{21597c54-c908-4fe5-ae91-63fac681e86b}" ma:sspId="5c300478-92f1-4a1e-b2db-7f8c75821d37" ma:termSetId="ddb163ed-d655-4cf1-bb2c-a91ec57f9ce0" ma:anchorId="00000000-0000-0000-0000-000000000000" ma:open="false" ma:isKeyword="false">
      <xsd:complexType>
        <xsd:sequence>
          <xsd:element ref="pc:Terms" minOccurs="0" maxOccurs="1"/>
        </xsd:sequence>
      </xsd:complexType>
    </xsd:element>
    <xsd:element name="m534ae9efef34a1ab5a1291502fec5e5" ma:index="23" nillable="true" ma:taxonomy="true" ma:internalName="m534ae9efef34a1ab5a1291502fec5e5" ma:taxonomyFieldName="VGR_SkapatEnhet" ma:displayName="Upprättad av enhet" ma:readOnly="false" ma:default="" ma:fieldId="{6534ae9e-fef3-4a1a-b5a1-291502fec5e5}" ma:sspId="5c300478-92f1-4a1e-b2db-7f8c75821d37" ma:termSetId="9cea25d0-9008-4d39-abcf-763a6009e600" ma:anchorId="00000000-0000-0000-0000-000000000000" ma:open="false" ma:isKeyword="false">
      <xsd:complexType>
        <xsd:sequence>
          <xsd:element ref="pc:Terms" minOccurs="0" maxOccurs="1"/>
        </xsd:sequence>
      </xsd:complexType>
    </xsd:element>
    <xsd:element name="a7144f27c6ef407e8fb4465121afbe2b" ma:index="26" nillable="true" ma:taxonomy="true" ma:internalName="a7144f27c6ef407e8fb4465121afbe2b" ma:taxonomyFieldName="VGR_UpprattadForEnheter" ma:displayName="Upprättad för enhet" ma:readOnly="false" ma:default="" ma:fieldId="{a7144f27-c6ef-407e-8fb4-465121afbe2b}" ma:taxonomyMulti="true" ma:sspId="5c300478-92f1-4a1e-b2db-7f8c75821d37" ma:termSetId="9cea25d0-9008-4d39-abcf-763a6009e600" ma:anchorId="00000000-0000-0000-0000-000000000000" ma:open="false" ma:isKeyword="false">
      <xsd:complexType>
        <xsd:sequence>
          <xsd:element ref="pc:Terms" minOccurs="0" maxOccurs="1"/>
        </xsd:sequence>
      </xsd:complexType>
    </xsd:element>
    <xsd:element name="VGR_DokItemId" ma:index="28" nillable="true" ma:displayName="DokItemId" ma:hidden="true" ma:internalName="VGR_DokItemId" ma:readOnly="false">
      <xsd:simpleType>
        <xsd:restriction base="dms:Text">
          <xsd:maxLength value="255"/>
        </xsd:restriction>
      </xsd:simpleType>
    </xsd:element>
    <xsd:element name="VGR_MellanarkivId" ma:index="29" nillable="true" ma:displayName="MellanarkivId" ma:hidden="true" ma:internalName="VGR_MellanarkivId" ma:readOnly="false">
      <xsd:simpleType>
        <xsd:restriction base="dms:Text">
          <xsd:maxLength value="255"/>
        </xsd:restriction>
      </xsd:simpleType>
    </xsd:element>
    <xsd:element name="VGR_MellanarkivUrl" ma:index="30" nillable="true" ma:displayName="Arkivlänk" ma:format="Hyperlink" ma:hidden="true" ma:internalName="VGR_Mellanarkiv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VGR_MellanarkivWebbUrl" ma:index="31" nillable="true" ma:displayName="Arkivlänk för webben" ma:hidden="true" ma:internalName="VGR_MellanarkivWebbUrl" ma:readOnly="false">
      <xsd:simpleType>
        <xsd:restriction base="dms:Text">
          <xsd:maxLength value="255"/>
        </xsd:restriction>
      </xsd:simpleType>
    </xsd:element>
    <xsd:element name="VGR_ArkivDatum" ma:index="32" nillable="true" ma:displayName="ArkivDatum" ma:format="DateTime" ma:hidden="true" ma:internalName="VGR_ArkivDatum" ma:readOnly="false">
      <xsd:simpleType>
        <xsd:restriction base="dms:DateTime"/>
      </xsd:simpleType>
    </xsd:element>
    <xsd:element name="VGR_Gallras" ma:index="33" nillable="true" ma:displayName="Gallras" ma:description="" ma:hidden="true" ma:internalName="VGR_Gallras" ma:readOnly="false">
      <xsd:simpleType>
        <xsd:restriction base="dms:Text">
          <xsd:maxLength value="255"/>
        </xsd:restriction>
      </xsd:simpleType>
    </xsd:element>
    <xsd:element name="ec6953a5eee3424faece5c2353cf0721" ma:index="34" nillable="true" ma:taxonomy="true" ma:internalName="ec6953a5eee3424faece5c2353cf0721" ma:taxonomyFieldName="VGR_AmnesIndelning" ma:displayName="Regional ämnesindelning" ma:readOnly="false" ma:default="" ma:fieldId="{ec6953a5-eee3-424f-aece-5c2353cf0721}" ma:taxonomyMulti="true" ma:sspId="5c300478-92f1-4a1e-b2db-7f8c75821d37" ma:termSetId="66c52c7a-5036-4d83-ab03-8b3f33605b6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dc8fb63-438d-42a4-af5f-d09308ac67ec"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8a0483a9-9048-45c1-9f2c-7d5b0e3ac195}" ma:internalName="TaxCatchAll" ma:readOnly="false" ma:showField="CatchAllData" ma:web="9dc8fb63-438d-42a4-af5f-d09308ac67ec">
      <xsd:complexType>
        <xsd:complexContent>
          <xsd:extension base="dms:MultiChoiceLookup">
            <xsd:sequence>
              <xsd:element name="Value" type="dms:Lookup" maxOccurs="unbounded" minOccurs="0" nillable="true"/>
            </xsd:sequence>
          </xsd:extension>
        </xsd:complexContent>
      </xsd:complexType>
    </xsd:element>
    <xsd:element name="TaxCatchAllLabel" ma:index="35" nillable="true" ma:displayName="Taxonomy Catch All Column1" ma:hidden="true" ma:list="{8a0483a9-9048-45c1-9f2c-7d5b0e3ac195}" ma:internalName="TaxCatchAllLabel" ma:readOnly="false" ma:showField="CatchAllDataLabel" ma:web="9dc8fb63-438d-42a4-af5f-d09308ac67ec">
      <xsd:complexType>
        <xsd:complexContent>
          <xsd:extension base="dms:MultiChoiceLookup">
            <xsd:sequence>
              <xsd:element name="Value" type="dms:Lookup" maxOccurs="unbounded" minOccurs="0" nillable="true"/>
            </xsd:sequence>
          </xsd:extension>
        </xsd:complexContent>
      </xsd:complexType>
    </xsd:element>
    <xsd:element name="TaxKeywordTaxHTField" ma:index="36" nillable="true" ma:taxonomy="true" ma:internalName="TaxKeywordTaxHTField" ma:taxonomyFieldName="TaxKeyword" ma:displayName="Företagsnyckelord" ma:readOnly="false" ma:fieldId="{23f27201-bee3-471e-b2e7-b64fd8b7ca38}" ma:taxonomyMulti="true" ma:sspId="5c300478-92f1-4a1e-b2db-7f8c75821d37" ma:termSetId="00000000-0000-0000-0000-000000000000" ma:anchorId="00000000-0000-0000-0000-000000000000" ma:open="true" ma:isKeyword="true">
      <xsd:complexType>
        <xsd:sequence>
          <xsd:element ref="pc:Terms" minOccurs="0" maxOccurs="1"/>
        </xsd:sequence>
      </xsd:complexType>
    </xsd:element>
    <xsd:element name="_dlc_DocIdPersistId" ma:index="43" nillable="true" ma:displayName="Persist ID" ma:description="Keep ID on add." ma:hidden="true" ma:internalName="_dlc_DocIdPersistId" ma:readOnly="true">
      <xsd:simpleType>
        <xsd:restriction base="dms:Boolean"/>
      </xsd:simpleType>
    </xsd:element>
    <xsd:element name="_dlc_DocIdUrl" ma:index="44"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45" nillable="true" ma:displayName="Dokument-ID-värde" ma:description="Värdet för dokument-ID som tilldelats till det här objektet." ma:indexed="true"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52c23f-a756-462f-8287-3ff35245ed68" elementFormDefault="qualified">
    <xsd:import namespace="http://schemas.microsoft.com/office/2006/documentManagement/types"/>
    <xsd:import namespace="http://schemas.microsoft.com/office/infopath/2007/PartnerControls"/>
    <xsd:element name="iff0133ac3934f858b1ec890ab98b185" ma:index="42" nillable="true" ma:taxonomy="true" ma:internalName="iff0133ac3934f858b1ec890ab98b185" ma:taxonomyFieldName="Handlingstyp_RS" ma:displayName="Handlingstyp RS" ma:readOnly="false" ma:fieldId="{2ff0133a-c393-4f85-8b1e-c890ab98b185}" ma:sspId="5c300478-92f1-4a1e-b2db-7f8c75821d37" ma:termSetId="de4697c2-9f06-477d-bb71-fe748a59b617" ma:anchorId="00000000-0000-0000-0000-000000000000" ma:open="false" ma:isKeyword="false">
      <xsd:complexType>
        <xsd:sequence>
          <xsd:element ref="pc:Terms" minOccurs="0" maxOccurs="1"/>
        </xsd:sequence>
      </xsd:complexType>
    </xsd:element>
    <xsd:element name="SharedWithUsers" ma:index="5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0"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bfe1bb-3504-4321-b038-4bcb3947ebca" elementFormDefault="qualified">
    <xsd:import namespace="http://schemas.microsoft.com/office/2006/documentManagement/types"/>
    <xsd:import namespace="http://schemas.microsoft.com/office/infopath/2007/PartnerControls"/>
    <xsd:element name="MediaServiceMetadata" ma:index="49" nillable="true" ma:displayName="MediaServiceMetadata" ma:hidden="true" ma:internalName="MediaServiceMetadata" ma:readOnly="true">
      <xsd:simpleType>
        <xsd:restriction base="dms:Note"/>
      </xsd:simpleType>
    </xsd:element>
    <xsd:element name="MediaServiceFastMetadata" ma:index="50" nillable="true" ma:displayName="MediaServiceFastMetadata" ma:hidden="true" ma:internalName="MediaServiceFastMetadata" ma:readOnly="true">
      <xsd:simpleType>
        <xsd:restriction base="dms:Note"/>
      </xsd:simpleType>
    </xsd:element>
    <xsd:element name="Kategori" ma:index="51" nillable="true" ma:displayName="Kategori" ma:format="RadioButtons" ma:internalName="Kategori">
      <xsd:simpleType>
        <xsd:restriction base="dms:Choice">
          <xsd:enumeration value="Administration"/>
          <xsd:enumeration value="Mallar och verktyg"/>
          <xsd:enumeration value="Möten"/>
          <xsd:enumeration value="Presentationer"/>
          <xsd:enumeration value="Riktlinjer"/>
          <xsd:enumeration value="Varumärkesmanual"/>
          <xsd:enumeration value="Kommunikation"/>
        </xsd:restriction>
      </xsd:simpleType>
    </xsd:element>
    <xsd:element name="lcf76f155ced4ddcb4097134ff3c332f" ma:index="53" nillable="true" ma:taxonomy="true" ma:internalName="lcf76f155ced4ddcb4097134ff3c332f" ma:taxonomyFieldName="MediaServiceImageTags" ma:displayName="Bildmarkeringar" ma:readOnly="false" ma:fieldId="{5cf76f15-5ced-4ddc-b409-7134ff3c332f}" ma:taxonomyMulti="true" ma:sspId="5c300478-92f1-4a1e-b2db-7f8c75821d37" ma:termSetId="09814cd3-568e-fe90-9814-8d621ff8fb84" ma:anchorId="fba54fb3-c3e1-fe81-a776-ca4b69148c4d" ma:open="true" ma:isKeyword="false">
      <xsd:complexType>
        <xsd:sequence>
          <xsd:element ref="pc:Terms" minOccurs="0" maxOccurs="1"/>
        </xsd:sequence>
      </xsd:complexType>
    </xsd:element>
    <xsd:element name="MediaServiceOCR" ma:index="54" nillable="true" ma:displayName="Extracted Text" ma:internalName="MediaServiceOCR" ma:readOnly="true">
      <xsd:simpleType>
        <xsd:restriction base="dms:Note">
          <xsd:maxLength value="255"/>
        </xsd:restriction>
      </xsd:simpleType>
    </xsd:element>
    <xsd:element name="MediaServiceGenerationTime" ma:index="55" nillable="true" ma:displayName="MediaServiceGenerationTime" ma:hidden="true" ma:internalName="MediaServiceGenerationTime" ma:readOnly="true">
      <xsd:simpleType>
        <xsd:restriction base="dms:Text"/>
      </xsd:simpleType>
    </xsd:element>
    <xsd:element name="MediaServiceEventHashCode" ma:index="56" nillable="true" ma:displayName="MediaServiceEventHashCode" ma:hidden="true" ma:internalName="MediaServiceEventHashCode" ma:readOnly="true">
      <xsd:simpleType>
        <xsd:restriction base="dms:Text"/>
      </xsd:simpleType>
    </xsd:element>
    <xsd:element name="MediaServiceDateTaken" ma:index="57" nillable="true" ma:displayName="MediaServiceDateTaken" ma:hidden="true" ma:indexed="true" ma:internalName="MediaServiceDateTaken" ma:readOnly="true">
      <xsd:simpleType>
        <xsd:restriction base="dms:Text"/>
      </xsd:simpleType>
    </xsd:element>
    <xsd:element name="MediaLengthInSeconds" ma:index="5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Innehållstyp"/>
        <xsd:element ref="dc:title" minOccurs="0"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2.xml><?xml version="1.0" encoding="utf-8"?>
<ds:datastoreItem xmlns:ds="http://schemas.openxmlformats.org/officeDocument/2006/customXml" ds:itemID="{F8CC1599-8062-4E7C-84F9-224B0A72D1B3}">
  <ds:schemaRefs>
    <ds:schemaRef ds:uri="http://schemas.microsoft.com/sharepoint/events"/>
  </ds:schemaRefs>
</ds:datastoreItem>
</file>

<file path=customXml/itemProps3.xml><?xml version="1.0" encoding="utf-8"?>
<ds:datastoreItem xmlns:ds="http://schemas.openxmlformats.org/officeDocument/2006/customXml" ds:itemID="{D4ABDA6A-1F6C-4B42-8544-08E5AE6AC91F}">
  <ds:schemaRefs>
    <ds:schemaRef ds:uri="55bfe1bb-3504-4321-b038-4bcb3947ebca"/>
    <ds:schemaRef ds:uri="http://schemas.microsoft.com/office/2006/metadata/properties"/>
    <ds:schemaRef ds:uri="9dc8fb63-438d-42a4-af5f-d09308ac67ec"/>
    <ds:schemaRef ds:uri="http://schemas.openxmlformats.org/package/2006/metadata/core-properties"/>
    <ds:schemaRef ds:uri="http://purl.org/dc/dcmitype/"/>
    <ds:schemaRef ds:uri="http://www.w3.org/XML/1998/namespace"/>
    <ds:schemaRef ds:uri="http://schemas.microsoft.com/sharepoint/v3"/>
    <ds:schemaRef ds:uri="http://schemas.microsoft.com/office/2006/documentManagement/types"/>
    <ds:schemaRef ds:uri="http://purl.org/dc/elements/1.1/"/>
    <ds:schemaRef ds:uri="http://purl.org/dc/terms/"/>
    <ds:schemaRef ds:uri="http://schemas.microsoft.com/office/infopath/2007/PartnerControls"/>
    <ds:schemaRef ds:uri="4552c23f-a756-462f-8287-3ff35245ed68"/>
    <ds:schemaRef ds:uri="597d7713-8a3d-4bd2-ae30-edced55b2c1b"/>
  </ds:schemaRefs>
</ds:datastoreItem>
</file>

<file path=customXml/itemProps4.xml><?xml version="1.0" encoding="utf-8"?>
<ds:datastoreItem xmlns:ds="http://schemas.openxmlformats.org/officeDocument/2006/customXml" ds:itemID="{74890D20-B690-4B85-A56E-ACA34CE0EE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97d7713-8a3d-4bd2-ae30-edced55b2c1b"/>
    <ds:schemaRef ds:uri="9dc8fb63-438d-42a4-af5f-d09308ac67ec"/>
    <ds:schemaRef ds:uri="4552c23f-a756-462f-8287-3ff35245ed68"/>
    <ds:schemaRef ds:uri="55bfe1bb-3504-4321-b038-4bcb3947eb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PPT-Presentation Hälso- och sjukvård</Template>
  <TotalTime>5631</TotalTime>
  <Application>LibreOffice/7.5.2.2$Windows_X86_64 LibreOffice_project/53bb9681a964705cf672590721dbc85eb4d0c3a2</Application>
  <AppVersion>15.0000</AppVersion>
  <Words>3406</Words>
  <Paragraphs>332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2023-02-02T13:58:26Z</dcterms:created>
  <dc:creator>Willy Do</dc:creator>
  <dc:description/>
  <dc:language>sv-SE</dc:language>
  <cp:lastModifiedBy>Sture Sundmark</cp:lastModifiedBy>
  <cp:lastPrinted>2023-05-11T14:56:08Z</cp:lastPrinted>
  <dcterms:modified xsi:type="dcterms:W3CDTF">2023-06-16T16:04:13Z</dcterms:modified>
  <cp:revision>46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0x01010006EBECDF67F89F4D8BC5FAF3B8FA559B0200A68C9F58868535428BAC3D13892BAF47</vt:lpwstr>
  </property>
  <property fmtid="{D5CDD505-2E9C-101B-9397-08002B2CF9AE}" pid="3" name="MediaServiceImageTags">
    <vt:lpwstr/>
  </property>
  <property fmtid="{D5CDD505-2E9C-101B-9397-08002B2CF9AE}" pid="4" name="Notes">
    <vt:i4>25</vt:i4>
  </property>
  <property fmtid="{D5CDD505-2E9C-101B-9397-08002B2CF9AE}" pid="5" name="Order">
    <vt:r8>32000</vt:r8>
  </property>
  <property fmtid="{D5CDD505-2E9C-101B-9397-08002B2CF9AE}" pid="6" name="PresentationFormat">
    <vt:lpwstr>Bredbild</vt:lpwstr>
  </property>
  <property fmtid="{D5CDD505-2E9C-101B-9397-08002B2CF9AE}" pid="7" name="Slides">
    <vt:i4>44</vt:i4>
  </property>
  <property fmtid="{D5CDD505-2E9C-101B-9397-08002B2CF9AE}" pid="8" name="_dlc_DocIdItemGuid">
    <vt:lpwstr>96c30cd1-6354-4ac2-9a1d-03edd55d5c05</vt:lpwstr>
  </property>
</Properties>
</file>