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95" r:id="rId6"/>
    <p:sldId id="277" r:id="rId7"/>
    <p:sldId id="294" r:id="rId8"/>
    <p:sldId id="2145872629" r:id="rId9"/>
    <p:sldId id="2145872630" r:id="rId10"/>
    <p:sldId id="2145872632" r:id="rId11"/>
    <p:sldId id="2145872562" r:id="rId12"/>
    <p:sldId id="2147477872" r:id="rId13"/>
    <p:sldId id="2147477952" r:id="rId14"/>
    <p:sldId id="306" r:id="rId15"/>
    <p:sldId id="2147477874" r:id="rId16"/>
    <p:sldId id="2147477873" r:id="rId17"/>
    <p:sldId id="2147477953" r:id="rId18"/>
    <p:sldId id="290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B972C155-D5BF-46A7-B591-A42909CFC1FA}">
          <p14:sldIdLst>
            <p14:sldId id="295"/>
            <p14:sldId id="277"/>
            <p14:sldId id="294"/>
            <p14:sldId id="2145872629"/>
            <p14:sldId id="2145872630"/>
            <p14:sldId id="2145872632"/>
            <p14:sldId id="2145872562"/>
            <p14:sldId id="2147477872"/>
            <p14:sldId id="2147477952"/>
            <p14:sldId id="306"/>
            <p14:sldId id="2147477874"/>
            <p14:sldId id="2147477873"/>
            <p14:sldId id="2147477953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ECC592-DD35-47B9-A920-68F624DB977A}" v="4" dt="2023-09-15T07:50:19.065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4" autoAdjust="0"/>
    <p:restoredTop sz="84615" autoAdjust="0"/>
  </p:normalViewPr>
  <p:slideViewPr>
    <p:cSldViewPr snapToGrid="0">
      <p:cViewPr varScale="1">
        <p:scale>
          <a:sx n="90" d="100"/>
          <a:sy n="90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2AA8D-7B0F-4639-A5F6-9572C282E2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BA99577-C726-4DA1-BEAA-E34045F01F8F}">
      <dgm:prSet/>
      <dgm:spPr/>
      <dgm:t>
        <a:bodyPr/>
        <a:lstStyle/>
        <a:p>
          <a:r>
            <a:rPr lang="en-US"/>
            <a:t>Utgått från helheten i uppdraget för den specialiserade vården i Skaraborg</a:t>
          </a:r>
        </a:p>
      </dgm:t>
    </dgm:pt>
    <dgm:pt modelId="{406BA9BC-036E-44B5-A03E-2D12CEE886C0}" type="parTrans" cxnId="{32D9965C-2D28-4D3D-B5CC-E494A68DC393}">
      <dgm:prSet/>
      <dgm:spPr/>
      <dgm:t>
        <a:bodyPr/>
        <a:lstStyle/>
        <a:p>
          <a:endParaRPr lang="en-US"/>
        </a:p>
      </dgm:t>
    </dgm:pt>
    <dgm:pt modelId="{81272D64-0CA7-48B3-A92D-D349A5AFB897}" type="sibTrans" cxnId="{32D9965C-2D28-4D3D-B5CC-E494A68DC393}">
      <dgm:prSet/>
      <dgm:spPr/>
      <dgm:t>
        <a:bodyPr/>
        <a:lstStyle/>
        <a:p>
          <a:endParaRPr lang="en-US"/>
        </a:p>
      </dgm:t>
    </dgm:pt>
    <dgm:pt modelId="{54193AE1-6E2E-4811-9346-0B2749077724}">
      <dgm:prSet/>
      <dgm:spPr/>
      <dgm:t>
        <a:bodyPr/>
        <a:lstStyle/>
        <a:p>
          <a:r>
            <a:rPr lang="en-US"/>
            <a:t>Tillgänglighet, väntetider, effektivvård </a:t>
          </a:r>
        </a:p>
      </dgm:t>
    </dgm:pt>
    <dgm:pt modelId="{0167DDF7-034E-4EE7-B448-CF0A06E7634D}" type="parTrans" cxnId="{23A6AD3F-74A7-42F4-BC6F-7E3207C1AE19}">
      <dgm:prSet/>
      <dgm:spPr/>
      <dgm:t>
        <a:bodyPr/>
        <a:lstStyle/>
        <a:p>
          <a:endParaRPr lang="en-US"/>
        </a:p>
      </dgm:t>
    </dgm:pt>
    <dgm:pt modelId="{868FE019-573F-4875-9BB4-A7E192185ED9}" type="sibTrans" cxnId="{23A6AD3F-74A7-42F4-BC6F-7E3207C1AE19}">
      <dgm:prSet/>
      <dgm:spPr/>
      <dgm:t>
        <a:bodyPr/>
        <a:lstStyle/>
        <a:p>
          <a:endParaRPr lang="en-US"/>
        </a:p>
      </dgm:t>
    </dgm:pt>
    <dgm:pt modelId="{8AFF94E0-C188-48ED-A6BE-83AF01AEF8EA}">
      <dgm:prSet/>
      <dgm:spPr/>
      <dgm:t>
        <a:bodyPr/>
        <a:lstStyle/>
        <a:p>
          <a:r>
            <a:rPr lang="en-US"/>
            <a:t>Utgått från tidigare fattade beslut </a:t>
          </a:r>
        </a:p>
      </dgm:t>
    </dgm:pt>
    <dgm:pt modelId="{4ABF0138-4430-48D8-8437-98A99C7DA82A}" type="parTrans" cxnId="{5C72F549-0F5D-4BA0-8500-A2A1054E38E9}">
      <dgm:prSet/>
      <dgm:spPr/>
      <dgm:t>
        <a:bodyPr/>
        <a:lstStyle/>
        <a:p>
          <a:endParaRPr lang="en-US"/>
        </a:p>
      </dgm:t>
    </dgm:pt>
    <dgm:pt modelId="{D1DC87CD-C22F-4610-BE39-8116805F2837}" type="sibTrans" cxnId="{5C72F549-0F5D-4BA0-8500-A2A1054E38E9}">
      <dgm:prSet/>
      <dgm:spPr/>
      <dgm:t>
        <a:bodyPr/>
        <a:lstStyle/>
        <a:p>
          <a:endParaRPr lang="en-US"/>
        </a:p>
      </dgm:t>
    </dgm:pt>
    <dgm:pt modelId="{AFACE084-1681-459A-A1DA-BE73714C1EA3}" type="pres">
      <dgm:prSet presAssocID="{0CA2AA8D-7B0F-4639-A5F6-9572C282E28A}" presName="linear" presStyleCnt="0">
        <dgm:presLayoutVars>
          <dgm:animLvl val="lvl"/>
          <dgm:resizeHandles val="exact"/>
        </dgm:presLayoutVars>
      </dgm:prSet>
      <dgm:spPr/>
    </dgm:pt>
    <dgm:pt modelId="{41BD1ED6-819D-40C2-8DA4-3CFFEEC7C14D}" type="pres">
      <dgm:prSet presAssocID="{2BA99577-C726-4DA1-BEAA-E34045F01F8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23B15E0-484F-4238-AD88-E67D00C29D5B}" type="pres">
      <dgm:prSet presAssocID="{81272D64-0CA7-48B3-A92D-D349A5AFB897}" presName="spacer" presStyleCnt="0"/>
      <dgm:spPr/>
    </dgm:pt>
    <dgm:pt modelId="{EB5C5DDB-699F-4DFA-860C-9BABADB715C9}" type="pres">
      <dgm:prSet presAssocID="{54193AE1-6E2E-4811-9346-0B274907772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B5D0E16-40E9-4F1C-8667-B7B18AC16A0D}" type="pres">
      <dgm:prSet presAssocID="{868FE019-573F-4875-9BB4-A7E192185ED9}" presName="spacer" presStyleCnt="0"/>
      <dgm:spPr/>
    </dgm:pt>
    <dgm:pt modelId="{A9B2C073-F7DF-49E2-9062-77F865ADE65B}" type="pres">
      <dgm:prSet presAssocID="{8AFF94E0-C188-48ED-A6BE-83AF01AEF8E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780A405-33FB-47FC-9AF1-E45F2DEE081A}" type="presOf" srcId="{0CA2AA8D-7B0F-4639-A5F6-9572C282E28A}" destId="{AFACE084-1681-459A-A1DA-BE73714C1EA3}" srcOrd="0" destOrd="0" presId="urn:microsoft.com/office/officeart/2005/8/layout/vList2"/>
    <dgm:cxn modelId="{4A7E400D-2685-427D-9DB2-AF6977FC0B9E}" type="presOf" srcId="{2BA99577-C726-4DA1-BEAA-E34045F01F8F}" destId="{41BD1ED6-819D-40C2-8DA4-3CFFEEC7C14D}" srcOrd="0" destOrd="0" presId="urn:microsoft.com/office/officeart/2005/8/layout/vList2"/>
    <dgm:cxn modelId="{F7910627-4783-440D-8F20-F02590ABACBA}" type="presOf" srcId="{54193AE1-6E2E-4811-9346-0B2749077724}" destId="{EB5C5DDB-699F-4DFA-860C-9BABADB715C9}" srcOrd="0" destOrd="0" presId="urn:microsoft.com/office/officeart/2005/8/layout/vList2"/>
    <dgm:cxn modelId="{23A6AD3F-74A7-42F4-BC6F-7E3207C1AE19}" srcId="{0CA2AA8D-7B0F-4639-A5F6-9572C282E28A}" destId="{54193AE1-6E2E-4811-9346-0B2749077724}" srcOrd="1" destOrd="0" parTransId="{0167DDF7-034E-4EE7-B448-CF0A06E7634D}" sibTransId="{868FE019-573F-4875-9BB4-A7E192185ED9}"/>
    <dgm:cxn modelId="{32D9965C-2D28-4D3D-B5CC-E494A68DC393}" srcId="{0CA2AA8D-7B0F-4639-A5F6-9572C282E28A}" destId="{2BA99577-C726-4DA1-BEAA-E34045F01F8F}" srcOrd="0" destOrd="0" parTransId="{406BA9BC-036E-44B5-A03E-2D12CEE886C0}" sibTransId="{81272D64-0CA7-48B3-A92D-D349A5AFB897}"/>
    <dgm:cxn modelId="{5C72F549-0F5D-4BA0-8500-A2A1054E38E9}" srcId="{0CA2AA8D-7B0F-4639-A5F6-9572C282E28A}" destId="{8AFF94E0-C188-48ED-A6BE-83AF01AEF8EA}" srcOrd="2" destOrd="0" parTransId="{4ABF0138-4430-48D8-8437-98A99C7DA82A}" sibTransId="{D1DC87CD-C22F-4610-BE39-8116805F2837}"/>
    <dgm:cxn modelId="{2D33679A-7724-4B03-8E4D-935EA0A33B77}" type="presOf" srcId="{8AFF94E0-C188-48ED-A6BE-83AF01AEF8EA}" destId="{A9B2C073-F7DF-49E2-9062-77F865ADE65B}" srcOrd="0" destOrd="0" presId="urn:microsoft.com/office/officeart/2005/8/layout/vList2"/>
    <dgm:cxn modelId="{73047188-1371-42EF-BB52-A5DF7D9C58BE}" type="presParOf" srcId="{AFACE084-1681-459A-A1DA-BE73714C1EA3}" destId="{41BD1ED6-819D-40C2-8DA4-3CFFEEC7C14D}" srcOrd="0" destOrd="0" presId="urn:microsoft.com/office/officeart/2005/8/layout/vList2"/>
    <dgm:cxn modelId="{2D88F33C-A38C-4B12-9F7B-1EC22B8069FA}" type="presParOf" srcId="{AFACE084-1681-459A-A1DA-BE73714C1EA3}" destId="{823B15E0-484F-4238-AD88-E67D00C29D5B}" srcOrd="1" destOrd="0" presId="urn:microsoft.com/office/officeart/2005/8/layout/vList2"/>
    <dgm:cxn modelId="{B9DF452F-E3AD-4FF6-939C-7F9364983C0C}" type="presParOf" srcId="{AFACE084-1681-459A-A1DA-BE73714C1EA3}" destId="{EB5C5DDB-699F-4DFA-860C-9BABADB715C9}" srcOrd="2" destOrd="0" presId="urn:microsoft.com/office/officeart/2005/8/layout/vList2"/>
    <dgm:cxn modelId="{1815F937-EE45-4E23-923C-B53242AB2073}" type="presParOf" srcId="{AFACE084-1681-459A-A1DA-BE73714C1EA3}" destId="{9B5D0E16-40E9-4F1C-8667-B7B18AC16A0D}" srcOrd="3" destOrd="0" presId="urn:microsoft.com/office/officeart/2005/8/layout/vList2"/>
    <dgm:cxn modelId="{36ACDA95-5F5F-484A-AEAD-35F275BB74EC}" type="presParOf" srcId="{AFACE084-1681-459A-A1DA-BE73714C1EA3}" destId="{A9B2C073-F7DF-49E2-9062-77F865ADE65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D1ED6-819D-40C2-8DA4-3CFFEEC7C14D}">
      <dsp:nvSpPr>
        <dsp:cNvPr id="0" name=""/>
        <dsp:cNvSpPr/>
      </dsp:nvSpPr>
      <dsp:spPr>
        <a:xfrm>
          <a:off x="0" y="56700"/>
          <a:ext cx="10771200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Utgått från helheten i uppdraget för den specialiserade vården i Skaraborg</a:t>
          </a:r>
        </a:p>
      </dsp:txBody>
      <dsp:txXfrm>
        <a:off x="58257" y="114957"/>
        <a:ext cx="10654686" cy="1076886"/>
      </dsp:txXfrm>
    </dsp:sp>
    <dsp:sp modelId="{EB5C5DDB-699F-4DFA-860C-9BABADB715C9}">
      <dsp:nvSpPr>
        <dsp:cNvPr id="0" name=""/>
        <dsp:cNvSpPr/>
      </dsp:nvSpPr>
      <dsp:spPr>
        <a:xfrm>
          <a:off x="0" y="1336500"/>
          <a:ext cx="10771200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Tillgänglighet, väntetider, effektivvård </a:t>
          </a:r>
        </a:p>
      </dsp:txBody>
      <dsp:txXfrm>
        <a:off x="58257" y="1394757"/>
        <a:ext cx="10654686" cy="1076886"/>
      </dsp:txXfrm>
    </dsp:sp>
    <dsp:sp modelId="{A9B2C073-F7DF-49E2-9062-77F865ADE65B}">
      <dsp:nvSpPr>
        <dsp:cNvPr id="0" name=""/>
        <dsp:cNvSpPr/>
      </dsp:nvSpPr>
      <dsp:spPr>
        <a:xfrm>
          <a:off x="0" y="2616300"/>
          <a:ext cx="10771200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Utgått från tidigare fattade beslut </a:t>
          </a:r>
        </a:p>
      </dsp:txBody>
      <dsp:txXfrm>
        <a:off x="58257" y="2674557"/>
        <a:ext cx="10654686" cy="107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EA9C0E35-84B6-7F5A-0DF4-954D903BFE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9C67742-94E7-A406-2FD2-37F9B6E3C9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5CB1-8D9E-4D39-BD5A-3714F899CBAC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EA470E6-6438-A282-EB64-049EBCB70A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6DED696-253C-AAC0-DB7E-65090849E0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10E5F-6630-4A69-9755-6CD736F11B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590299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9FF5E-32DB-4A63-9882-8F301C111A15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BFA82-BD73-4185-B828-63168F0B54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42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BFA82-BD73-4185-B828-63168F0B5499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396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i="1" dirty="0"/>
              <a:t>Källa: SCB:s officiella kommunprognos</a:t>
            </a:r>
          </a:p>
          <a:p>
            <a:endParaRPr lang="sv-SE" dirty="0"/>
          </a:p>
          <a:p>
            <a:r>
              <a:rPr lang="sv-SE" dirty="0"/>
              <a:t>År 2021 fanns det cirka 91 000 invånare som var 80 år eller äldre i Västra Götaland. Det antalet beräknas öka med 61 procent till 2040, till drygt 147 000 invånare. Övriga åldersgrupper ökar också i antal med mellan 7–13 procent förutom 0-18-åringarna vars antal förväntas vara i det närmaste oförändrat med en liten minskning på 0,1 procent eller knappt 600 personer.</a:t>
            </a:r>
            <a:endParaRPr lang="sv-SE" i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158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BFA82-BD73-4185-B828-63168F0B5499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14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blue_6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F36AB405-326A-7C25-7021-92F27F0BA7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7" y="6031815"/>
            <a:ext cx="2244713" cy="46525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7351" y="1076643"/>
            <a:ext cx="6241383" cy="2387600"/>
          </a:xfrm>
        </p:spPr>
        <p:txBody>
          <a:bodyPr anchor="b"/>
          <a:lstStyle>
            <a:lvl1pPr algn="l">
              <a:lnSpc>
                <a:spcPct val="100000"/>
              </a:lnSpc>
              <a:defRPr sz="3500" b="1"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7351" y="3761691"/>
            <a:ext cx="6241383" cy="1683433"/>
          </a:xfrm>
        </p:spPr>
        <p:txBody>
          <a:bodyPr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lägga till underrubrik</a:t>
            </a:r>
          </a:p>
        </p:txBody>
      </p:sp>
      <p:sp>
        <p:nvSpPr>
          <p:cNvPr id="10" name="Rektangel: ett hörn rundat 9">
            <a:extLst>
              <a:ext uri="{FF2B5EF4-FFF2-40B4-BE49-F238E27FC236}">
                <a16:creationId xmlns:a16="http://schemas.microsoft.com/office/drawing/2014/main" id="{7E61D836-2BE6-1C11-FBD1-3BB4D68DD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7517606" y="1400174"/>
            <a:ext cx="1422400" cy="2028821"/>
          </a:xfrm>
          <a:prstGeom prst="round1Rect">
            <a:avLst>
              <a:gd name="adj" fmla="val 3832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: ett hörn rundat 10">
            <a:extLst>
              <a:ext uri="{FF2B5EF4-FFF2-40B4-BE49-F238E27FC236}">
                <a16:creationId xmlns:a16="http://schemas.microsoft.com/office/drawing/2014/main" id="{D021E843-F0CA-3668-937E-991E96007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>
            <a:off x="7517606" y="380998"/>
            <a:ext cx="1422400" cy="1019175"/>
          </a:xfrm>
          <a:prstGeom prst="round1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Rektangel: ett hörn rundat 20">
            <a:extLst>
              <a:ext uri="{FF2B5EF4-FFF2-40B4-BE49-F238E27FC236}">
                <a16:creationId xmlns:a16="http://schemas.microsoft.com/office/drawing/2014/main" id="{2779E0F7-FC36-DC8B-F70D-E1EB4B431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>
            <a:off x="8940005" y="3428996"/>
            <a:ext cx="1439467" cy="2036754"/>
          </a:xfrm>
          <a:prstGeom prst="round1Rect">
            <a:avLst>
              <a:gd name="adj" fmla="val 37331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Rektangel: ett hörn rundat 21">
            <a:extLst>
              <a:ext uri="{FF2B5EF4-FFF2-40B4-BE49-F238E27FC236}">
                <a16:creationId xmlns:a16="http://schemas.microsoft.com/office/drawing/2014/main" id="{9DC97AAD-37E8-82F9-3999-4634B5084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 flipV="1">
            <a:off x="10350074" y="5465756"/>
            <a:ext cx="1419222" cy="1020766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3" name="Rektangel: ett hörn rundat 22">
            <a:extLst>
              <a:ext uri="{FF2B5EF4-FFF2-40B4-BE49-F238E27FC236}">
                <a16:creationId xmlns:a16="http://schemas.microsoft.com/office/drawing/2014/main" id="{262A45B3-FC56-5A48-E32E-99E82C5AB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>
            <a:off x="7517606" y="3428997"/>
            <a:ext cx="1422400" cy="1019175"/>
          </a:xfrm>
          <a:prstGeom prst="round1Rect">
            <a:avLst>
              <a:gd name="adj" fmla="val 50000"/>
            </a:avLst>
          </a:prstGeom>
          <a:solidFill>
            <a:srgbClr val="B3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Rektangel: ett hörn rundat 23">
            <a:extLst>
              <a:ext uri="{FF2B5EF4-FFF2-40B4-BE49-F238E27FC236}">
                <a16:creationId xmlns:a16="http://schemas.microsoft.com/office/drawing/2014/main" id="{5BD28DEE-ADA6-15DB-766D-492D1DE78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>
            <a:off x="7517606" y="4448166"/>
            <a:ext cx="1422400" cy="2038355"/>
          </a:xfrm>
          <a:prstGeom prst="round1Rect">
            <a:avLst>
              <a:gd name="adj" fmla="val 3996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5" name="Rektangel: ett hörn rundat 24">
            <a:extLst>
              <a:ext uri="{FF2B5EF4-FFF2-40B4-BE49-F238E27FC236}">
                <a16:creationId xmlns:a16="http://schemas.microsoft.com/office/drawing/2014/main" id="{5A1DBF60-A901-55C1-FAE0-9D2BFA62C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flipH="1">
            <a:off x="10379475" y="3428999"/>
            <a:ext cx="1422000" cy="2036754"/>
          </a:xfrm>
          <a:prstGeom prst="round1Rect">
            <a:avLst>
              <a:gd name="adj" fmla="val 38328"/>
            </a:avLst>
          </a:prstGeom>
          <a:solidFill>
            <a:srgbClr val="B3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6" name="Rektangel: ett hörn rundat 25">
            <a:extLst>
              <a:ext uri="{FF2B5EF4-FFF2-40B4-BE49-F238E27FC236}">
                <a16:creationId xmlns:a16="http://schemas.microsoft.com/office/drawing/2014/main" id="{21E11914-6E9E-9412-96FA-D0BE87BBB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V="1">
            <a:off x="8936830" y="5465754"/>
            <a:ext cx="1442643" cy="1020767"/>
          </a:xfrm>
          <a:prstGeom prst="round1Rect">
            <a:avLst>
              <a:gd name="adj" fmla="val 50000"/>
            </a:avLst>
          </a:prstGeom>
          <a:solidFill>
            <a:srgbClr val="B3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8" name="Frihandsfigur: Form 27">
            <a:extLst>
              <a:ext uri="{FF2B5EF4-FFF2-40B4-BE49-F238E27FC236}">
                <a16:creationId xmlns:a16="http://schemas.microsoft.com/office/drawing/2014/main" id="{068474CD-0AF3-5001-F209-6782DA68F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36830" y="380998"/>
            <a:ext cx="2867819" cy="3048000"/>
          </a:xfrm>
          <a:custGeom>
            <a:avLst/>
            <a:gdLst>
              <a:gd name="connsiteX0" fmla="*/ 0 w 2867819"/>
              <a:gd name="connsiteY0" fmla="*/ 0 h 3048000"/>
              <a:gd name="connsiteX1" fmla="*/ 2867819 w 2867819"/>
              <a:gd name="connsiteY1" fmla="*/ 0 h 3048000"/>
              <a:gd name="connsiteX2" fmla="*/ 2867819 w 2867819"/>
              <a:gd name="connsiteY2" fmla="*/ 3048000 h 3048000"/>
              <a:gd name="connsiteX3" fmla="*/ 567857 w 2867819"/>
              <a:gd name="connsiteY3" fmla="*/ 3048000 h 3048000"/>
              <a:gd name="connsiteX4" fmla="*/ 0 w 2867819"/>
              <a:gd name="connsiteY4" fmla="*/ 2480143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7819" h="3048000">
                <a:moveTo>
                  <a:pt x="0" y="0"/>
                </a:moveTo>
                <a:lnTo>
                  <a:pt x="2867819" y="0"/>
                </a:lnTo>
                <a:lnTo>
                  <a:pt x="2867819" y="3048000"/>
                </a:lnTo>
                <a:lnTo>
                  <a:pt x="567857" y="3048000"/>
                </a:lnTo>
                <a:cubicBezTo>
                  <a:pt x="254238" y="3048000"/>
                  <a:pt x="0" y="2793762"/>
                  <a:pt x="0" y="2480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30EAE83A-8325-0375-6F9F-906487EE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ECC-DD52-4BAE-8436-3D4B0CE1438D}" type="datetime1">
              <a:rPr lang="sv-SE" smtClean="0"/>
              <a:t>2023-09-29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8810085F-04AE-F66F-8FEC-4C6A1093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795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t logo/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8D5B44BB-0169-8C41-91DD-FD76092A2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10" y="2915467"/>
            <a:ext cx="5732564" cy="1188160"/>
          </a:xfrm>
          <a:prstGeom prst="rect">
            <a:avLst/>
          </a:prstGeom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9CA8175-3DF2-53F0-BACA-67AB9A31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57B1-FF3A-4A75-8128-4AFE16604E80}" type="datetime1">
              <a:rPr lang="sv-SE" smtClean="0"/>
              <a:t>2023-09-29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1E6669-4CF8-70B7-0D3D-C4533A8C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240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logo/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: ett hörn rundat 4">
            <a:extLst>
              <a:ext uri="{FF2B5EF4-FFF2-40B4-BE49-F238E27FC236}">
                <a16:creationId xmlns:a16="http://schemas.microsoft.com/office/drawing/2014/main" id="{0F7839DA-DC58-9FD4-5DB7-077F9CCAC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">
          <a:xfrm flipV="1">
            <a:off x="389466" y="380999"/>
            <a:ext cx="11413068" cy="6099176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52475E1-CD82-0276-B635-EE530EC9C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10" y="2915468"/>
            <a:ext cx="5732566" cy="1188160"/>
          </a:xfrm>
          <a:prstGeom prst="rect">
            <a:avLst/>
          </a:prstGeom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455D0BA-9A24-0B1E-5104-31F55378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71D-D98B-401F-B2CF-6FD4D048E9D2}" type="datetime1">
              <a:rPr lang="sv-SE" smtClean="0"/>
              <a:t>2023-09-29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4E6AFD7C-DEA7-9A46-2513-5293C053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2726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0400" y="548217"/>
            <a:ext cx="10771200" cy="13824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0400" y="2133600"/>
            <a:ext cx="10771200" cy="38664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0901" y="6357017"/>
            <a:ext cx="162890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fld id="{E5532047-26A6-4F71-A68E-6EC0FCAEF15C}" type="datetime1">
              <a:rPr lang="sv-SE" smtClean="0"/>
              <a:pPr/>
              <a:t>2023-09-29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21106" y="6357017"/>
            <a:ext cx="595557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>
                <a:solidFill>
                  <a:schemeClr val="bg1"/>
                </a:solidFill>
              </a:defRPr>
            </a:lvl1pPr>
          </a:lstStyle>
          <a:p>
            <a:r>
              <a:rPr lang="sv-SE" sz="1600" dirty="0"/>
              <a:t>Det goda livet</a:t>
            </a:r>
          </a:p>
          <a:p>
            <a:r>
              <a:rPr lang="sv-SE" sz="1333" dirty="0"/>
              <a:t>– Tillsammans för god vård och hälsa</a:t>
            </a:r>
          </a:p>
        </p:txBody>
      </p:sp>
    </p:spTree>
    <p:extLst>
      <p:ext uri="{BB962C8B-B14F-4D97-AF65-F5344CB8AC3E}">
        <p14:creationId xmlns:p14="http://schemas.microsoft.com/office/powerpoint/2010/main" val="1539550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6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Rubrik och innehåll och hög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"/>
          <a:stretch>
            <a:fillRect/>
          </a:stretch>
        </p:blipFill>
        <p:spPr>
          <a:xfrm>
            <a:off x="-4147" y="6134043"/>
            <a:ext cx="12196147" cy="72395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0400" y="554421"/>
            <a:ext cx="6345600" cy="13824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0400" y="2133600"/>
            <a:ext cx="6345600" cy="388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488000" y="1"/>
            <a:ext cx="4704000" cy="613379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0901" y="6359545"/>
            <a:ext cx="162890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fld id="{E8711DBD-4C2D-40E0-86B8-38A04FA68971}" type="datetime1">
              <a:rPr lang="sv-SE" smtClean="0"/>
              <a:pPr/>
              <a:t>2023-09-29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21106" y="6359545"/>
            <a:ext cx="595557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>
                <a:solidFill>
                  <a:schemeClr val="bg1"/>
                </a:solidFill>
              </a:defRPr>
            </a:lvl1pPr>
          </a:lstStyle>
          <a:p>
            <a:r>
              <a:rPr lang="sv-SE" sz="1600" dirty="0"/>
              <a:t>Det goda livet</a:t>
            </a:r>
          </a:p>
          <a:p>
            <a:r>
              <a:rPr lang="sv-SE" sz="1333" dirty="0"/>
              <a:t>– Tillsammans för god vård och hälsa</a:t>
            </a: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337" y="6280832"/>
            <a:ext cx="2396631" cy="49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57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259">
          <p15:clr>
            <a:srgbClr val="FBAE40"/>
          </p15:clr>
        </p15:guide>
        <p15:guide id="4" orient="horz" pos="24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7349" y="1076643"/>
            <a:ext cx="6241385" cy="2387600"/>
          </a:xfrm>
        </p:spPr>
        <p:txBody>
          <a:bodyPr anchor="b"/>
          <a:lstStyle>
            <a:lvl1pPr algn="l">
              <a:lnSpc>
                <a:spcPct val="100000"/>
              </a:lnSpc>
              <a:defRPr sz="3500" b="1"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9466" y="3761691"/>
            <a:ext cx="6233102" cy="1683433"/>
          </a:xfrm>
        </p:spPr>
        <p:txBody>
          <a:bodyPr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lägga till underrubrik</a:t>
            </a:r>
          </a:p>
        </p:txBody>
      </p:sp>
      <p:sp>
        <p:nvSpPr>
          <p:cNvPr id="27" name="Platshållare för bild 26">
            <a:extLst>
              <a:ext uri="{FF2B5EF4-FFF2-40B4-BE49-F238E27FC236}">
                <a16:creationId xmlns:a16="http://schemas.microsoft.com/office/drawing/2014/main" id="{B7586333-1D24-C4E6-41D4-F849486C42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36831" y="380998"/>
            <a:ext cx="2867819" cy="3048000"/>
          </a:xfrm>
          <a:custGeom>
            <a:avLst/>
            <a:gdLst>
              <a:gd name="connsiteX0" fmla="*/ 0 w 2867819"/>
              <a:gd name="connsiteY0" fmla="*/ 0 h 3048000"/>
              <a:gd name="connsiteX1" fmla="*/ 2867819 w 2867819"/>
              <a:gd name="connsiteY1" fmla="*/ 0 h 3048000"/>
              <a:gd name="connsiteX2" fmla="*/ 2867819 w 2867819"/>
              <a:gd name="connsiteY2" fmla="*/ 3048000 h 3048000"/>
              <a:gd name="connsiteX3" fmla="*/ 567857 w 2867819"/>
              <a:gd name="connsiteY3" fmla="*/ 3048000 h 3048000"/>
              <a:gd name="connsiteX4" fmla="*/ 0 w 2867819"/>
              <a:gd name="connsiteY4" fmla="*/ 2480143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7819" h="3048000">
                <a:moveTo>
                  <a:pt x="0" y="0"/>
                </a:moveTo>
                <a:lnTo>
                  <a:pt x="2867819" y="0"/>
                </a:lnTo>
                <a:lnTo>
                  <a:pt x="2867819" y="3048000"/>
                </a:lnTo>
                <a:lnTo>
                  <a:pt x="567857" y="3048000"/>
                </a:lnTo>
                <a:cubicBezTo>
                  <a:pt x="254238" y="3048000"/>
                  <a:pt x="0" y="2793762"/>
                  <a:pt x="0" y="2480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Rektangel: ett hörn rundat 11">
            <a:extLst>
              <a:ext uri="{FF2B5EF4-FFF2-40B4-BE49-F238E27FC236}">
                <a16:creationId xmlns:a16="http://schemas.microsoft.com/office/drawing/2014/main" id="{C20FB8AD-B642-E1E6-AC0D-E4A862F9B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7517606" y="1400174"/>
            <a:ext cx="1422400" cy="2028821"/>
          </a:xfrm>
          <a:prstGeom prst="round1Rect">
            <a:avLst>
              <a:gd name="adj" fmla="val 3832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Rektangel: ett hörn rundat 12">
            <a:extLst>
              <a:ext uri="{FF2B5EF4-FFF2-40B4-BE49-F238E27FC236}">
                <a16:creationId xmlns:a16="http://schemas.microsoft.com/office/drawing/2014/main" id="{B1925CA5-50D6-AB2F-5E1C-EACB82AD2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>
            <a:off x="7517606" y="380998"/>
            <a:ext cx="1422400" cy="1019175"/>
          </a:xfrm>
          <a:prstGeom prst="round1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Rektangel: ett hörn rundat 13">
            <a:extLst>
              <a:ext uri="{FF2B5EF4-FFF2-40B4-BE49-F238E27FC236}">
                <a16:creationId xmlns:a16="http://schemas.microsoft.com/office/drawing/2014/main" id="{369C8F7C-E029-246E-DEFE-A2F385019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>
            <a:off x="8940005" y="3428996"/>
            <a:ext cx="1439467" cy="2036754"/>
          </a:xfrm>
          <a:prstGeom prst="round1Rect">
            <a:avLst>
              <a:gd name="adj" fmla="val 37331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: ett hörn rundat 14">
            <a:extLst>
              <a:ext uri="{FF2B5EF4-FFF2-40B4-BE49-F238E27FC236}">
                <a16:creationId xmlns:a16="http://schemas.microsoft.com/office/drawing/2014/main" id="{6A1C4870-0798-1888-787F-386EAC4D3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 flipV="1">
            <a:off x="10382253" y="5465755"/>
            <a:ext cx="1419222" cy="1020766"/>
          </a:xfrm>
          <a:prstGeom prst="round1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: ett hörn rundat 15">
            <a:extLst>
              <a:ext uri="{FF2B5EF4-FFF2-40B4-BE49-F238E27FC236}">
                <a16:creationId xmlns:a16="http://schemas.microsoft.com/office/drawing/2014/main" id="{FD86D645-4C70-7686-CEDC-C3F7E248E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>
            <a:off x="7517606" y="3428997"/>
            <a:ext cx="1422400" cy="1019175"/>
          </a:xfrm>
          <a:prstGeom prst="round1Rect">
            <a:avLst>
              <a:gd name="adj" fmla="val 50000"/>
            </a:avLst>
          </a:prstGeom>
          <a:solidFill>
            <a:srgbClr val="B3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: ett hörn rundat 16">
            <a:extLst>
              <a:ext uri="{FF2B5EF4-FFF2-40B4-BE49-F238E27FC236}">
                <a16:creationId xmlns:a16="http://schemas.microsoft.com/office/drawing/2014/main" id="{31C76949-D02B-332F-5982-22F450E45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H="1">
            <a:off x="7517606" y="4448166"/>
            <a:ext cx="1422400" cy="2038355"/>
          </a:xfrm>
          <a:prstGeom prst="round1Rect">
            <a:avLst>
              <a:gd name="adj" fmla="val 3996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Rektangel: ett hörn rundat 17">
            <a:extLst>
              <a:ext uri="{FF2B5EF4-FFF2-40B4-BE49-F238E27FC236}">
                <a16:creationId xmlns:a16="http://schemas.microsoft.com/office/drawing/2014/main" id="{322ACDAC-1D12-98AB-7D77-C6C8ED0E6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flipH="1">
            <a:off x="10379475" y="3428999"/>
            <a:ext cx="1422000" cy="2036754"/>
          </a:xfrm>
          <a:prstGeom prst="round1Rect">
            <a:avLst>
              <a:gd name="adj" fmla="val 38328"/>
            </a:avLst>
          </a:prstGeom>
          <a:solidFill>
            <a:srgbClr val="B3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" name="Rektangel: ett hörn rundat 18">
            <a:extLst>
              <a:ext uri="{FF2B5EF4-FFF2-40B4-BE49-F238E27FC236}">
                <a16:creationId xmlns:a16="http://schemas.microsoft.com/office/drawing/2014/main" id="{078779E6-AB64-0FE7-3DCA-5727138EC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 rot="10800000" flipV="1">
            <a:off x="8936830" y="5465754"/>
            <a:ext cx="1442643" cy="1020767"/>
          </a:xfrm>
          <a:prstGeom prst="round1Rect">
            <a:avLst>
              <a:gd name="adj" fmla="val 50000"/>
            </a:avLst>
          </a:prstGeom>
          <a:solidFill>
            <a:srgbClr val="B3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A71F2BA-C943-46F6-00FD-63E44941990B}"/>
              </a:ext>
            </a:extLst>
          </p:cNvPr>
          <p:cNvSpPr txBox="1"/>
          <p:nvPr userDrawn="1"/>
        </p:nvSpPr>
        <p:spPr>
          <a:xfrm>
            <a:off x="704895" y="6466008"/>
            <a:ext cx="6952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>
                <a:solidFill>
                  <a:schemeClr val="bg1"/>
                </a:solidFill>
              </a:rPr>
              <a:t>TEst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4CBFC51-E299-C1C6-C259-2EC78776D97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E49B6E-96DA-4186-8F39-3AB022B7993C}" type="datetime1">
              <a:rPr lang="sv-SE" smtClean="0"/>
              <a:t>2023-09-29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AF13055-4269-7909-D2F6-610F622CD5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8F001D7-2655-FBE9-4DBD-BE356BEE2E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7" y="6031815"/>
            <a:ext cx="2244713" cy="46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9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350" y="425716"/>
            <a:ext cx="9355667" cy="1019172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4" name="Platshållare för innehåll 13">
            <a:extLst>
              <a:ext uri="{FF2B5EF4-FFF2-40B4-BE49-F238E27FC236}">
                <a16:creationId xmlns:a16="http://schemas.microsoft.com/office/drawing/2014/main" id="{A9936CC4-BC31-7B4D-38E0-EC836B72C5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7350" y="1991226"/>
            <a:ext cx="9355667" cy="451133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168E8F4-CCAB-9D62-770E-18594C9FC9F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4EC4B8-68CD-44A3-B172-19A87347D395}" type="datetime1">
              <a:rPr lang="sv-SE" smtClean="0"/>
              <a:t>2023-09-29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61B6ECD-BDF0-7F15-B856-12CA1DBAC0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Rektangel: ett hörn rundat 6">
            <a:extLst>
              <a:ext uri="{FF2B5EF4-FFF2-40B4-BE49-F238E27FC236}">
                <a16:creationId xmlns:a16="http://schemas.microsoft.com/office/drawing/2014/main" id="{73A585E4-AFD9-73B3-6228-5EC2E0056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flipH="1" flipV="1">
            <a:off x="10371138" y="380999"/>
            <a:ext cx="1433512" cy="1019173"/>
          </a:xfrm>
          <a:prstGeom prst="round1Rect">
            <a:avLst>
              <a:gd name="adj" fmla="val 489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: ett hörn rundat 7">
            <a:extLst>
              <a:ext uri="{FF2B5EF4-FFF2-40B4-BE49-F238E27FC236}">
                <a16:creationId xmlns:a16="http://schemas.microsoft.com/office/drawing/2014/main" id="{B5372248-D21F-8D52-3DB3-51A7B6605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flipV="1">
            <a:off x="10371138" y="1400173"/>
            <a:ext cx="1433512" cy="2032001"/>
          </a:xfrm>
          <a:prstGeom prst="round1Rect">
            <a:avLst>
              <a:gd name="adj" fmla="val 40264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ektangel: ett hörn rundat 3">
            <a:extLst>
              <a:ext uri="{FF2B5EF4-FFF2-40B4-BE49-F238E27FC236}">
                <a16:creationId xmlns:a16="http://schemas.microsoft.com/office/drawing/2014/main" id="{02D76925-BA7F-DF5F-FC92-1F6C3492F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10371138" y="4470555"/>
            <a:ext cx="1433512" cy="2032001"/>
          </a:xfrm>
          <a:prstGeom prst="round1Rect">
            <a:avLst>
              <a:gd name="adj" fmla="val 4026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: ett hörn rundat 4">
            <a:extLst>
              <a:ext uri="{FF2B5EF4-FFF2-40B4-BE49-F238E27FC236}">
                <a16:creationId xmlns:a16="http://schemas.microsoft.com/office/drawing/2014/main" id="{E59D8FA5-446F-CDA1-C3E7-26AB5EDB5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10371138" y="3429000"/>
            <a:ext cx="1433512" cy="1041554"/>
          </a:xfrm>
          <a:prstGeom prst="round1Rect">
            <a:avLst>
              <a:gd name="adj" fmla="val 48902"/>
            </a:avLst>
          </a:prstGeom>
          <a:solidFill>
            <a:srgbClr val="B3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: ett hörn rundat 8">
            <a:extLst>
              <a:ext uri="{FF2B5EF4-FFF2-40B4-BE49-F238E27FC236}">
                <a16:creationId xmlns:a16="http://schemas.microsoft.com/office/drawing/2014/main" id="{0BA287CB-7B49-DD6D-11A1-EE0677F3E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">
          <a:xfrm flipV="1">
            <a:off x="389466" y="380999"/>
            <a:ext cx="11413068" cy="6099176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D6EA362-9137-45DF-BEE4-B691A8719B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092200" y="1752600"/>
            <a:ext cx="10007600" cy="1614312"/>
          </a:xfrm>
        </p:spPr>
        <p:txBody>
          <a:bodyPr anchor="b"/>
          <a:lstStyle>
            <a:lvl1pPr algn="ctr"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D78077-8D23-4A9C-AD57-B41C92D6A8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 bwMode="white">
          <a:xfrm>
            <a:off x="1092200" y="3612268"/>
            <a:ext cx="10024267" cy="1500187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för att lägga till underrubrik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DBF08389-4E2E-AF65-054E-C982BA7B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3BDF-6C18-456D-B2F3-58DD8CBD1759}" type="datetime1">
              <a:rPr lang="sv-SE" smtClean="0"/>
              <a:t>2023-09-29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0A5E5F6E-C97D-A4DC-263A-27783D57B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77B3524-D6C4-8016-A0B9-76DB7A408C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351" y="425715"/>
            <a:ext cx="5708650" cy="98799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D5FF0E6C-D325-C355-90B1-214F162C31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7350" y="1997242"/>
            <a:ext cx="5708650" cy="3873470"/>
          </a:xfrm>
          <a:custGeom>
            <a:avLst/>
            <a:gdLst>
              <a:gd name="connsiteX0" fmla="*/ 0 w 4919133"/>
              <a:gd name="connsiteY0" fmla="*/ 0 h 3756990"/>
              <a:gd name="connsiteX1" fmla="*/ 4919133 w 4919133"/>
              <a:gd name="connsiteY1" fmla="*/ 0 h 3756990"/>
              <a:gd name="connsiteX2" fmla="*/ 4919133 w 4919133"/>
              <a:gd name="connsiteY2" fmla="*/ 3756990 h 3756990"/>
              <a:gd name="connsiteX3" fmla="*/ 0 w 4919133"/>
              <a:gd name="connsiteY3" fmla="*/ 3756990 h 375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9133" h="3756990">
                <a:moveTo>
                  <a:pt x="0" y="0"/>
                </a:moveTo>
                <a:lnTo>
                  <a:pt x="4919133" y="0"/>
                </a:lnTo>
                <a:lnTo>
                  <a:pt x="4919133" y="3756990"/>
                </a:lnTo>
                <a:lnTo>
                  <a:pt x="0" y="375699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1703F1CD-4B7B-907E-729A-4E87F6ADB8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01696" y="380998"/>
            <a:ext cx="5002954" cy="6071396"/>
          </a:xfrm>
          <a:custGeom>
            <a:avLst/>
            <a:gdLst>
              <a:gd name="connsiteX0" fmla="*/ 0 w 5002954"/>
              <a:gd name="connsiteY0" fmla="*/ 0 h 6071396"/>
              <a:gd name="connsiteX1" fmla="*/ 5002954 w 5002954"/>
              <a:gd name="connsiteY1" fmla="*/ 0 h 6071396"/>
              <a:gd name="connsiteX2" fmla="*/ 5002954 w 5002954"/>
              <a:gd name="connsiteY2" fmla="*/ 5059476 h 6071396"/>
              <a:gd name="connsiteX3" fmla="*/ 3991034 w 5002954"/>
              <a:gd name="connsiteY3" fmla="*/ 6071396 h 6071396"/>
              <a:gd name="connsiteX4" fmla="*/ 0 w 5002954"/>
              <a:gd name="connsiteY4" fmla="*/ 6071396 h 607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2954" h="6071396">
                <a:moveTo>
                  <a:pt x="0" y="0"/>
                </a:moveTo>
                <a:lnTo>
                  <a:pt x="5002954" y="0"/>
                </a:lnTo>
                <a:lnTo>
                  <a:pt x="5002954" y="5059476"/>
                </a:lnTo>
                <a:cubicBezTo>
                  <a:pt x="5002954" y="5618344"/>
                  <a:pt x="4549902" y="6071396"/>
                  <a:pt x="3991034" y="6071396"/>
                </a:cubicBezTo>
                <a:lnTo>
                  <a:pt x="0" y="60713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25E6907-50BC-FFF4-F6B9-BF2B7373C4A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0743B6B-FC1D-4E5C-878B-68715B5874CD}" type="datetime1">
              <a:rPr lang="sv-SE" smtClean="0"/>
              <a:t>2023-09-29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F1EC206-E47A-5E7F-9581-B76ADE31A8F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303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351" y="1424752"/>
            <a:ext cx="9366250" cy="1047750"/>
          </a:xfrm>
        </p:spPr>
        <p:txBody>
          <a:bodyPr/>
          <a:lstStyle>
            <a:lvl1pPr>
              <a:defRPr b="1"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8" name="Rektangel: ett hörn rundat 7">
            <a:extLst>
              <a:ext uri="{FF2B5EF4-FFF2-40B4-BE49-F238E27FC236}">
                <a16:creationId xmlns:a16="http://schemas.microsoft.com/office/drawing/2014/main" id="{ED91DB15-F1E1-BAE7-F15A-075740D02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flipH="1" flipV="1">
            <a:off x="10371138" y="380999"/>
            <a:ext cx="1433512" cy="1019173"/>
          </a:xfrm>
          <a:prstGeom prst="round1Rect">
            <a:avLst>
              <a:gd name="adj" fmla="val 48902"/>
            </a:avLst>
          </a:prstGeom>
          <a:solidFill>
            <a:srgbClr val="B3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: ett hörn rundat 8">
            <a:extLst>
              <a:ext uri="{FF2B5EF4-FFF2-40B4-BE49-F238E27FC236}">
                <a16:creationId xmlns:a16="http://schemas.microsoft.com/office/drawing/2014/main" id="{DDC94793-D876-E072-C4EC-34D17FFA5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flipV="1">
            <a:off x="10371138" y="1400173"/>
            <a:ext cx="1433512" cy="2032001"/>
          </a:xfrm>
          <a:prstGeom prst="round1Rect">
            <a:avLst>
              <a:gd name="adj" fmla="val 40264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ktangel: ett hörn rundat 9">
            <a:extLst>
              <a:ext uri="{FF2B5EF4-FFF2-40B4-BE49-F238E27FC236}">
                <a16:creationId xmlns:a16="http://schemas.microsoft.com/office/drawing/2014/main" id="{ACDB7998-57D8-C839-2FED-BCA4D5257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flipV="1">
            <a:off x="10371138" y="3439316"/>
            <a:ext cx="1433512" cy="3056098"/>
          </a:xfrm>
          <a:prstGeom prst="round1Rect">
            <a:avLst>
              <a:gd name="adj" fmla="val 4026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E0629D0-D830-BA3B-8258-4D3944A1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82E9-E70A-41D0-BC52-9CE4D8B0E8A6}" type="datetime1">
              <a:rPr lang="sv-SE" smtClean="0"/>
              <a:t>2023-09-29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61AD9AB-C85B-9888-3B59-C1F8A75F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A0A11-1C68-051B-8B33-2B08CF5EB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912" y="425716"/>
            <a:ext cx="7879556" cy="974456"/>
          </a:xfrm>
        </p:spPr>
        <p:txBody>
          <a:bodyPr anchor="t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143D09-B3E8-6440-886E-A444084D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866-C1B2-4993-AE7F-F082A0E998CD}" type="datetime1">
              <a:rPr lang="sv-SE" smtClean="0"/>
              <a:t>2023-09-29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D955F0-217A-6906-C371-21CF4F923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innehåll 8">
            <a:extLst>
              <a:ext uri="{FF2B5EF4-FFF2-40B4-BE49-F238E27FC236}">
                <a16:creationId xmlns:a16="http://schemas.microsoft.com/office/drawing/2014/main" id="{9F97A9B3-5697-D27B-AA03-3FA058BC150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3911" y="1997242"/>
            <a:ext cx="7879555" cy="4024146"/>
          </a:xfrm>
          <a:custGeom>
            <a:avLst/>
            <a:gdLst>
              <a:gd name="connsiteX0" fmla="*/ 0 w 4919133"/>
              <a:gd name="connsiteY0" fmla="*/ 0 h 3756990"/>
              <a:gd name="connsiteX1" fmla="*/ 4919133 w 4919133"/>
              <a:gd name="connsiteY1" fmla="*/ 0 h 3756990"/>
              <a:gd name="connsiteX2" fmla="*/ 4919133 w 4919133"/>
              <a:gd name="connsiteY2" fmla="*/ 3756990 h 3756990"/>
              <a:gd name="connsiteX3" fmla="*/ 0 w 4919133"/>
              <a:gd name="connsiteY3" fmla="*/ 3756990 h 375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9133" h="3756990">
                <a:moveTo>
                  <a:pt x="0" y="0"/>
                </a:moveTo>
                <a:lnTo>
                  <a:pt x="4919133" y="0"/>
                </a:lnTo>
                <a:lnTo>
                  <a:pt x="4919133" y="3756990"/>
                </a:lnTo>
                <a:lnTo>
                  <a:pt x="0" y="375699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26">
            <a:extLst>
              <a:ext uri="{FF2B5EF4-FFF2-40B4-BE49-F238E27FC236}">
                <a16:creationId xmlns:a16="http://schemas.microsoft.com/office/drawing/2014/main" id="{2D67FF16-30C7-C147-3D5A-4B1AC36B62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40270" y="391316"/>
            <a:ext cx="2867819" cy="3048000"/>
          </a:xfrm>
          <a:custGeom>
            <a:avLst/>
            <a:gdLst>
              <a:gd name="connsiteX0" fmla="*/ 0 w 2867819"/>
              <a:gd name="connsiteY0" fmla="*/ 0 h 3048000"/>
              <a:gd name="connsiteX1" fmla="*/ 2867819 w 2867819"/>
              <a:gd name="connsiteY1" fmla="*/ 0 h 3048000"/>
              <a:gd name="connsiteX2" fmla="*/ 2867819 w 2867819"/>
              <a:gd name="connsiteY2" fmla="*/ 3048000 h 3048000"/>
              <a:gd name="connsiteX3" fmla="*/ 567857 w 2867819"/>
              <a:gd name="connsiteY3" fmla="*/ 3048000 h 3048000"/>
              <a:gd name="connsiteX4" fmla="*/ 0 w 2867819"/>
              <a:gd name="connsiteY4" fmla="*/ 2480143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7819" h="3048000">
                <a:moveTo>
                  <a:pt x="0" y="0"/>
                </a:moveTo>
                <a:lnTo>
                  <a:pt x="2867819" y="0"/>
                </a:lnTo>
                <a:lnTo>
                  <a:pt x="2867819" y="3048000"/>
                </a:lnTo>
                <a:lnTo>
                  <a:pt x="567857" y="3048000"/>
                </a:lnTo>
                <a:cubicBezTo>
                  <a:pt x="254238" y="3048000"/>
                  <a:pt x="0" y="2793762"/>
                  <a:pt x="0" y="248014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bild 11">
            <a:extLst>
              <a:ext uri="{FF2B5EF4-FFF2-40B4-BE49-F238E27FC236}">
                <a16:creationId xmlns:a16="http://schemas.microsoft.com/office/drawing/2014/main" id="{6B91C7EF-64E1-3F59-B000-B67129A31A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36830" y="3429000"/>
            <a:ext cx="2867820" cy="3023394"/>
          </a:xfrm>
          <a:custGeom>
            <a:avLst/>
            <a:gdLst>
              <a:gd name="connsiteX0" fmla="*/ 0 w 5002954"/>
              <a:gd name="connsiteY0" fmla="*/ 0 h 6071396"/>
              <a:gd name="connsiteX1" fmla="*/ 5002954 w 5002954"/>
              <a:gd name="connsiteY1" fmla="*/ 0 h 6071396"/>
              <a:gd name="connsiteX2" fmla="*/ 5002954 w 5002954"/>
              <a:gd name="connsiteY2" fmla="*/ 5059476 h 6071396"/>
              <a:gd name="connsiteX3" fmla="*/ 3991034 w 5002954"/>
              <a:gd name="connsiteY3" fmla="*/ 6071396 h 6071396"/>
              <a:gd name="connsiteX4" fmla="*/ 0 w 5002954"/>
              <a:gd name="connsiteY4" fmla="*/ 6071396 h 607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2954" h="6071396">
                <a:moveTo>
                  <a:pt x="0" y="0"/>
                </a:moveTo>
                <a:lnTo>
                  <a:pt x="5002954" y="0"/>
                </a:lnTo>
                <a:lnTo>
                  <a:pt x="5002954" y="5059476"/>
                </a:lnTo>
                <a:cubicBezTo>
                  <a:pt x="5002954" y="5618344"/>
                  <a:pt x="4549902" y="6071396"/>
                  <a:pt x="3991034" y="6071396"/>
                </a:cubicBezTo>
                <a:lnTo>
                  <a:pt x="0" y="6071396"/>
                </a:lnTo>
                <a:close/>
              </a:path>
            </a:pathLst>
          </a:custGeom>
          <a:solidFill>
            <a:srgbClr val="B3EBF2"/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3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BA959C0A-3CC4-CB74-4993-5594A5630A2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9466" y="380999"/>
            <a:ext cx="11413068" cy="6099176"/>
          </a:xfrm>
          <a:custGeom>
            <a:avLst/>
            <a:gdLst>
              <a:gd name="connsiteX0" fmla="*/ 0 w 11413068"/>
              <a:gd name="connsiteY0" fmla="*/ 0 h 6099176"/>
              <a:gd name="connsiteX1" fmla="*/ 11413068 w 11413068"/>
              <a:gd name="connsiteY1" fmla="*/ 0 h 6099176"/>
              <a:gd name="connsiteX2" fmla="*/ 11413068 w 11413068"/>
              <a:gd name="connsiteY2" fmla="*/ 27780 h 6099176"/>
              <a:gd name="connsiteX3" fmla="*/ 11413068 w 11413068"/>
              <a:gd name="connsiteY3" fmla="*/ 5082626 h 6099176"/>
              <a:gd name="connsiteX4" fmla="*/ 11413068 w 11413068"/>
              <a:gd name="connsiteY4" fmla="*/ 5087256 h 6099176"/>
              <a:gd name="connsiteX5" fmla="*/ 10401148 w 11413068"/>
              <a:gd name="connsiteY5" fmla="*/ 6099176 h 6099176"/>
              <a:gd name="connsiteX6" fmla="*/ 10396518 w 11413068"/>
              <a:gd name="connsiteY6" fmla="*/ 6099176 h 6099176"/>
              <a:gd name="connsiteX7" fmla="*/ 0 w 11413068"/>
              <a:gd name="connsiteY7" fmla="*/ 6099176 h 6099176"/>
              <a:gd name="connsiteX8" fmla="*/ 0 w 11413068"/>
              <a:gd name="connsiteY8" fmla="*/ 27780 h 609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3068" h="6099176">
                <a:moveTo>
                  <a:pt x="0" y="0"/>
                </a:moveTo>
                <a:lnTo>
                  <a:pt x="11413068" y="0"/>
                </a:lnTo>
                <a:lnTo>
                  <a:pt x="11413068" y="27780"/>
                </a:lnTo>
                <a:lnTo>
                  <a:pt x="11413068" y="5082626"/>
                </a:lnTo>
                <a:lnTo>
                  <a:pt x="11413068" y="5087256"/>
                </a:lnTo>
                <a:cubicBezTo>
                  <a:pt x="11413068" y="5646124"/>
                  <a:pt x="10960016" y="6099176"/>
                  <a:pt x="10401148" y="6099176"/>
                </a:cubicBezTo>
                <a:lnTo>
                  <a:pt x="10396518" y="6099176"/>
                </a:lnTo>
                <a:lnTo>
                  <a:pt x="0" y="6099176"/>
                </a:lnTo>
                <a:lnTo>
                  <a:pt x="0" y="2778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00F903-3478-7793-DE93-655C7E1A353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A4A846-428D-495E-A55C-A66F11C8B8FF}" type="datetime1">
              <a:rPr lang="sv-SE" smtClean="0"/>
              <a:t>2023-09-29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CF62D2F-E5FD-F410-EE14-94871D7A62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823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B1CC7E-5066-B2D6-C273-8806FB8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498-67B0-4A0B-8455-9A803E3F2EDA}" type="datetime1">
              <a:rPr lang="sv-SE" smtClean="0"/>
              <a:t>2023-09-29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B0C1A2-56EF-E81F-53A9-CC77AD52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6" y="425716"/>
            <a:ext cx="9353551" cy="104775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9466" y="2044700"/>
            <a:ext cx="9364134" cy="33115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Skriv text här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94798039-E5C4-7804-7509-501B9DE7B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01363" y="136525"/>
            <a:ext cx="908050" cy="1416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BA77866-C1B2-4993-AE7F-F082A0E998CD}" type="datetime1">
              <a:rPr lang="sv-SE" smtClean="0"/>
              <a:t>2023-09-29</a:t>
            </a:fld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2F44A19D-54A3-346E-3AA1-C94C6D945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9466" y="136525"/>
            <a:ext cx="4125383" cy="1416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62" r:id="rId7"/>
    <p:sldLayoutId id="2147483661" r:id="rId8"/>
    <p:sldLayoutId id="2147483655" r:id="rId9"/>
    <p:sldLayoutId id="2147483659" r:id="rId10"/>
    <p:sldLayoutId id="2147483660" r:id="rId11"/>
    <p:sldLayoutId id="2147483663" r:id="rId12"/>
    <p:sldLayoutId id="2147483664" r:id="rId13"/>
  </p:sldLayoutIdLst>
  <p:hf sldNum="0"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30000"/>
        </a:lnSpc>
        <a:spcBef>
          <a:spcPts val="1000"/>
        </a:spcBef>
        <a:buFont typeface="Verdana" panose="020B060403050404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lnSpc>
          <a:spcPct val="130000"/>
        </a:lnSpc>
        <a:spcBef>
          <a:spcPts val="500"/>
        </a:spcBef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lnSpc>
          <a:spcPct val="130000"/>
        </a:lnSpc>
        <a:spcBef>
          <a:spcPts val="500"/>
        </a:spcBef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6700" algn="l" defTabSz="914400" rtl="0" eaLnBrk="1" latinLnBrk="0" hangingPunct="1">
        <a:lnSpc>
          <a:spcPct val="130000"/>
        </a:lnSpc>
        <a:spcBef>
          <a:spcPts val="500"/>
        </a:spcBef>
        <a:buFont typeface="Verdana" panose="020B0604030504040204" pitchFamily="34" charset="0"/>
        <a:buChar char="–"/>
        <a:tabLst>
          <a:tab pos="8128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66700" algn="l" defTabSz="914400" rtl="0" eaLnBrk="1" latinLnBrk="0" hangingPunct="1">
        <a:lnSpc>
          <a:spcPct val="130000"/>
        </a:lnSpc>
        <a:spcBef>
          <a:spcPts val="500"/>
        </a:spcBef>
        <a:buFont typeface="Verdana" panose="020B060403050404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8" orient="horz" pos="164" userDrawn="1">
          <p15:clr>
            <a:srgbClr val="F26B43"/>
          </p15:clr>
        </p15:guide>
        <p15:guide id="13" orient="horz" pos="3793" userDrawn="1">
          <p15:clr>
            <a:srgbClr val="F26B43"/>
          </p15:clr>
        </p15:guide>
        <p15:guide id="14" pos="74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613A1C5D-BD57-5D1D-F7B6-E73D3EB2E3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Regionala pensionärsrådet</a:t>
            </a:r>
            <a:endParaRPr lang="sv-SE" dirty="0"/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627107D1-785E-7E2C-FFF5-8530ADBFB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fredag den 15 september </a:t>
            </a: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11:15-11:35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7E4CACA-465B-602D-87FC-94A5558B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9B6E-96DA-4186-8F39-3AB022B7993C}" type="datetime1">
              <a:rPr lang="sv-SE" smtClean="0"/>
              <a:t>2023-09-29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8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F2056D-2734-4CAB-C0D3-A9E4BEF7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Riskanalys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39F589-778F-51BB-41AA-D14293A28F2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4EC4B8-68CD-44A3-B172-19A87347D395}" type="datetime1">
              <a:rPr lang="sv-SE" smtClean="0"/>
              <a:t>2023-09-29</a:t>
            </a:fld>
            <a:endParaRPr lang="sv-SE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D08FB339-C72F-51F4-E180-73C52BBFA470}"/>
              </a:ext>
            </a:extLst>
          </p:cNvPr>
          <p:cNvSpPr txBox="1">
            <a:spLocks/>
          </p:cNvSpPr>
          <p:nvPr/>
        </p:nvSpPr>
        <p:spPr>
          <a:xfrm>
            <a:off x="387350" y="1757957"/>
            <a:ext cx="9355667" cy="45113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9875" indent="-269875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Verdana" panose="020B060403050404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tabLst>
                <a:tab pos="812800" algn="l"/>
              </a:tabLs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400" dirty="0">
                <a:ea typeface="SimSun" panose="02010600030101010101" pitchFamily="2" charset="-122"/>
                <a:cs typeface="Times New Roman" panose="02020603050405020304" pitchFamily="18" charset="0"/>
              </a:rPr>
              <a:t>Respektive verksamhet arbetar nu vidare med riskanalys för deras respektive förändringar och tar fram en plan för genomförande.</a:t>
            </a:r>
            <a:br>
              <a:rPr lang="sv-SE" sz="2400" dirty="0"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sv-SE" sz="24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800" dirty="0">
                <a:ea typeface="SimSun" panose="02010600030101010101" pitchFamily="2" charset="-122"/>
                <a:cs typeface="Times New Roman" panose="02020603050405020304" pitchFamily="18" charset="0"/>
              </a:rPr>
              <a:t>Det finns övergripande grupper för koordinering av genomförande då förändringarna inte kan göras enskilt utan har påverkan på varandra.</a:t>
            </a:r>
            <a:endParaRPr lang="sv-SE" sz="1800" dirty="0"/>
          </a:p>
          <a:p>
            <a:pPr marL="266700" lvl="1" indent="0">
              <a:buFont typeface="Verdana" panose="020B0604030504040204" pitchFamily="34" charset="0"/>
              <a:buNone/>
            </a:pPr>
            <a:endParaRPr lang="sv-SE" sz="1600" dirty="0"/>
          </a:p>
          <a:p>
            <a:pPr marL="266700" lvl="1" indent="0">
              <a:buFont typeface="Verdana" panose="020B0604030504040204" pitchFamily="34" charset="0"/>
              <a:buNone/>
            </a:pPr>
            <a:endParaRPr lang="sv-SE" dirty="0"/>
          </a:p>
        </p:txBody>
      </p:sp>
      <p:pic>
        <p:nvPicPr>
          <p:cNvPr id="9" name="Bildobjekt 8" descr="En bild som visar text, skärmbild, nummer, kvadrat&#10;&#10;Automatiskt genererad beskrivning">
            <a:extLst>
              <a:ext uri="{FF2B5EF4-FFF2-40B4-BE49-F238E27FC236}">
                <a16:creationId xmlns:a16="http://schemas.microsoft.com/office/drawing/2014/main" id="{47456CB9-B3D4-F39C-B9A1-D28E540CE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903" y="4686257"/>
            <a:ext cx="3696378" cy="20311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9803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8D4880-4B02-C2E0-B97F-D7C0DFC3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FE8983-5AB1-AE16-9180-EFE374B9F5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5E8FAD-7592-0023-B733-200EFB2CEC7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4EC4B8-68CD-44A3-B172-19A87347D395}" type="datetime1">
              <a:rPr lang="sv-SE" smtClean="0"/>
              <a:t>2023-09-29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762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24C1B3-77A7-E7B2-289B-65ADF29CC79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4EC4B8-68CD-44A3-B172-19A87347D395}" type="datetime1">
              <a:rPr lang="sv-SE" smtClean="0"/>
              <a:t>2023-09-29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9F9BC43-02DD-7691-9E9F-E69F03ADA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87" y="207368"/>
            <a:ext cx="5143500" cy="27813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C25CD70-F5B6-8388-8B28-874CC01B0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9410" y="2441309"/>
            <a:ext cx="5686425" cy="399097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56D4120-5A90-61F6-0730-072A86A330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597" y="2026643"/>
            <a:ext cx="27717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28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B6E4BF-BB61-2DBA-A242-A288C741824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4EC4B8-68CD-44A3-B172-19A87347D395}" type="datetime1">
              <a:rPr lang="sv-SE" smtClean="0"/>
              <a:t>2023-09-29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CCA5782-420A-7610-7E85-442C8D7EC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260" y="3798277"/>
            <a:ext cx="5200650" cy="18288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4A94E59-FE96-B76E-2E06-6AB719303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97" y="2026643"/>
            <a:ext cx="2771775" cy="96202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7AE174E-155E-AA7B-101E-297791ED1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597" y="278212"/>
            <a:ext cx="345757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8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0D3025-C9FB-1672-95A2-D199E252B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C1AE-12BE-46AC-9A20-CE9C845E4E47}" type="datetime1">
              <a:rPr lang="sv-SE" smtClean="0"/>
              <a:t>2023-09-29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127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CF816498-6097-4C5C-5A2E-9DF16562A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50" y="425716"/>
            <a:ext cx="9355667" cy="1019172"/>
          </a:xfrm>
        </p:spPr>
        <p:txBody>
          <a:bodyPr/>
          <a:lstStyle/>
          <a:p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En komplex organisation – en risk innebär konsekvenser i samtliga perspektiv </a:t>
            </a:r>
            <a:b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2" name="Bildobjekt 1" descr="En bild som visar text, Teckensnitt, linje, skärmbild&#10;&#10;Automatiskt genererad beskrivning">
            <a:extLst>
              <a:ext uri="{FF2B5EF4-FFF2-40B4-BE49-F238E27FC236}">
                <a16:creationId xmlns:a16="http://schemas.microsoft.com/office/drawing/2014/main" id="{169363B3-57ED-2642-C694-A4F2AD457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226" y="1991226"/>
            <a:ext cx="6913914" cy="4511330"/>
          </a:xfrm>
          <a:prstGeom prst="rect">
            <a:avLst/>
          </a:prstGeom>
          <a:noFill/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3AA480-2711-DBCC-034C-B030A6371ED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901363" y="136525"/>
            <a:ext cx="908050" cy="14168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473A47F-B58F-4D93-9095-9610950335C9}" type="datetime1">
              <a:rPr lang="sv-SE" smtClean="0"/>
              <a:pPr>
                <a:spcAft>
                  <a:spcPts val="600"/>
                </a:spcAft>
              </a:pPr>
              <a:t>2023-09-29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9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F4B495-98F4-C8FD-2966-FCEDAB89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och lång sikt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EBD772-94DA-E58E-29E7-7FA88C1F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82E9-E70A-41D0-BC52-9CE4D8B0E8A6}" type="datetime1">
              <a:rPr lang="sv-SE" smtClean="0"/>
              <a:t>2023-09-29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40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788150-7773-4AF0-AE97-1BA98BC1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61 procent fler äldre 80+ till år 2040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FE326A-F98F-47EF-A067-7FE7B704CD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1600" dirty="0"/>
              <a:t>Dramatiskt ökat antal äldre med kroniska sjukdomar</a:t>
            </a:r>
          </a:p>
          <a:p>
            <a:r>
              <a:rPr lang="sv-SE" sz="1600" dirty="0"/>
              <a:t>”Fler händer i vården” </a:t>
            </a:r>
            <a:br>
              <a:rPr lang="sv-SE" sz="1600" dirty="0"/>
            </a:br>
            <a:r>
              <a:rPr lang="sv-SE" sz="1600" dirty="0"/>
              <a:t>finns inte</a:t>
            </a:r>
          </a:p>
          <a:p>
            <a:r>
              <a:rPr lang="sv-SE" sz="1600" dirty="0"/>
              <a:t>Vi måste lösa våra uppgifter på nya sätt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0719355-7567-45CE-BC78-39EC49D613CB}"/>
              </a:ext>
            </a:extLst>
          </p:cNvPr>
          <p:cNvSpPr txBox="1"/>
          <p:nvPr/>
        </p:nvSpPr>
        <p:spPr>
          <a:xfrm>
            <a:off x="387350" y="4172747"/>
            <a:ext cx="4799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Grafen visar antal invånare per åldersgrupp år 2000 – 2040 (procentuell förändring)</a:t>
            </a:r>
          </a:p>
        </p:txBody>
      </p:sp>
      <p:pic>
        <p:nvPicPr>
          <p:cNvPr id="5" name="Bildobjekt 4" descr="Diagram som visar att antalet äldre, över 80 år, ökar med 61 procent till år 2040 medan andra åldersgrupper bara ökar mellan 7-13 procent. ">
            <a:extLst>
              <a:ext uri="{FF2B5EF4-FFF2-40B4-BE49-F238E27FC236}">
                <a16:creationId xmlns:a16="http://schemas.microsoft.com/office/drawing/2014/main" id="{57346AA9-B45D-46EC-B04D-D387113AC97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7109" y="2448245"/>
            <a:ext cx="4973514" cy="3972224"/>
          </a:xfrm>
          <a:prstGeom prst="rect">
            <a:avLst/>
          </a:prstGeom>
        </p:spPr>
      </p:pic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009D7D1B-40AB-0ED3-B521-F893F8EFB9BF}"/>
              </a:ext>
            </a:extLst>
          </p:cNvPr>
          <p:cNvCxnSpPr/>
          <p:nvPr/>
        </p:nvCxnSpPr>
        <p:spPr>
          <a:xfrm>
            <a:off x="8229600" y="3654001"/>
            <a:ext cx="0" cy="5187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17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98B851-DCE5-130A-9219-F8DAA4FB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ska vårdens uppdrag lösas?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4D5E1E-4232-C07F-AC3A-B0BF5E9832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4664" y="1604364"/>
            <a:ext cx="9355667" cy="4511330"/>
          </a:xfrm>
        </p:spPr>
        <p:txBody>
          <a:bodyPr/>
          <a:lstStyle/>
          <a:p>
            <a:r>
              <a:rPr lang="sv-SE" dirty="0"/>
              <a:t>Regeringen</a:t>
            </a:r>
          </a:p>
          <a:p>
            <a:r>
              <a:rPr lang="sv-SE" dirty="0"/>
              <a:t>SKR</a:t>
            </a:r>
          </a:p>
          <a:p>
            <a:r>
              <a:rPr lang="sv-SE" dirty="0"/>
              <a:t>VGR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BCA65E-3A34-8605-8A4D-1DF6BBB6497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4EC4B8-68CD-44A3-B172-19A87347D395}" type="datetime1">
              <a:rPr lang="sv-SE" smtClean="0"/>
              <a:t>2023-09-29</a:t>
            </a:fld>
            <a:endParaRPr lang="sv-SE"/>
          </a:p>
        </p:txBody>
      </p:sp>
      <p:sp>
        <p:nvSpPr>
          <p:cNvPr id="6" name="Pil: höger 5">
            <a:extLst>
              <a:ext uri="{FF2B5EF4-FFF2-40B4-BE49-F238E27FC236}">
                <a16:creationId xmlns:a16="http://schemas.microsoft.com/office/drawing/2014/main" id="{5B39606D-9FC6-919D-FA05-4DCE779F6DF7}"/>
              </a:ext>
            </a:extLst>
          </p:cNvPr>
          <p:cNvSpPr/>
          <p:nvPr/>
        </p:nvSpPr>
        <p:spPr>
          <a:xfrm>
            <a:off x="1002323" y="3361213"/>
            <a:ext cx="8678008" cy="211015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Nuläge                                                                             </a:t>
            </a:r>
            <a:r>
              <a:rPr lang="sv-SE" dirty="0" err="1"/>
              <a:t>Nyttläge</a:t>
            </a:r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8C326EE-CCA7-009E-EB7A-FC5D631DD7ED}"/>
              </a:ext>
            </a:extLst>
          </p:cNvPr>
          <p:cNvSpPr/>
          <p:nvPr/>
        </p:nvSpPr>
        <p:spPr>
          <a:xfrm>
            <a:off x="2074985" y="3906704"/>
            <a:ext cx="6198089" cy="10191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dirty="0"/>
              <a:t>Koncentration </a:t>
            </a:r>
            <a:r>
              <a:rPr lang="sv-SE" sz="1200" dirty="0"/>
              <a:t>(utbud och struktur)</a:t>
            </a:r>
          </a:p>
          <a:p>
            <a:r>
              <a:rPr lang="sv-SE" dirty="0"/>
              <a:t>Digitalisering </a:t>
            </a:r>
            <a:r>
              <a:rPr lang="sv-SE" sz="1200" dirty="0"/>
              <a:t>(ändra arbetssätt, personcentrering, effekthemtagning)</a:t>
            </a:r>
          </a:p>
          <a:p>
            <a:r>
              <a:rPr lang="sv-SE" dirty="0"/>
              <a:t>Nära vård </a:t>
            </a:r>
            <a:r>
              <a:rPr lang="sv-SE" sz="1200" dirty="0"/>
              <a:t>(digitalisering, mobila team, sammanhållen sömnlös vård)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462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26DC65CF-F2E0-0A4E-5F28-17D9B2EA1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400" y="548217"/>
            <a:ext cx="10771200" cy="1382400"/>
          </a:xfrm>
        </p:spPr>
        <p:txBody>
          <a:bodyPr anchor="t">
            <a:normAutofit/>
          </a:bodyPr>
          <a:lstStyle/>
          <a:p>
            <a:r>
              <a:rPr lang="sv-SE" dirty="0"/>
              <a:t>Hur ska vårdens uppdrag lösas?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177650-69B7-2627-C9AF-50047F6A2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0901" y="6357017"/>
            <a:ext cx="1628905" cy="36618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94EC4B8-68CD-44A3-B172-19A87347D395}" type="datetime1">
              <a:rPr lang="sv-SE" smtClean="0"/>
              <a:pPr>
                <a:spcAft>
                  <a:spcPts val="600"/>
                </a:spcAft>
              </a:pPr>
              <a:t>2023-09-29</a:t>
            </a:fld>
            <a:endParaRPr lang="sv-SE"/>
          </a:p>
        </p:txBody>
      </p:sp>
      <p:graphicFrame>
        <p:nvGraphicFramePr>
          <p:cNvPr id="13" name="Platshållare för innehåll 2">
            <a:extLst>
              <a:ext uri="{FF2B5EF4-FFF2-40B4-BE49-F238E27FC236}">
                <a16:creationId xmlns:a16="http://schemas.microsoft.com/office/drawing/2014/main" id="{0CBD89EC-7F14-B11D-0B4E-8EDF6B86C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736839"/>
              </p:ext>
            </p:extLst>
          </p:nvPr>
        </p:nvGraphicFramePr>
        <p:xfrm>
          <a:off x="710400" y="2133600"/>
          <a:ext cx="10771200" cy="386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711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Karta över Västra Götaland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36" y="620080"/>
            <a:ext cx="6116727" cy="588247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Västra Götaland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/>
              <a:t>49 kommuner </a:t>
            </a:r>
          </a:p>
          <a:p>
            <a:pPr marL="0" indent="0">
              <a:buNone/>
            </a:pPr>
            <a:r>
              <a:rPr lang="sv-SE"/>
              <a:t>med 1,7 miljoner invånare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C5B351D6-0891-3ED9-CABD-1FEE5D1A029B}"/>
              </a:ext>
            </a:extLst>
          </p:cNvPr>
          <p:cNvSpPr/>
          <p:nvPr/>
        </p:nvSpPr>
        <p:spPr>
          <a:xfrm>
            <a:off x="7078678" y="1420354"/>
            <a:ext cx="2736993" cy="23879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30B7EC6A-BB22-C90A-3FB4-1834FD01BCD2}"/>
              </a:ext>
            </a:extLst>
          </p:cNvPr>
          <p:cNvSpPr/>
          <p:nvPr/>
        </p:nvSpPr>
        <p:spPr>
          <a:xfrm>
            <a:off x="4666903" y="2107731"/>
            <a:ext cx="2736993" cy="23879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A5209EAD-A80B-D6A1-AB38-44DF6C938580}"/>
              </a:ext>
            </a:extLst>
          </p:cNvPr>
          <p:cNvSpPr/>
          <p:nvPr/>
        </p:nvSpPr>
        <p:spPr>
          <a:xfrm>
            <a:off x="5887155" y="3167681"/>
            <a:ext cx="2736993" cy="23879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FC28DCE2-A2E3-57D7-9819-D07F3338932E}"/>
              </a:ext>
            </a:extLst>
          </p:cNvPr>
          <p:cNvSpPr/>
          <p:nvPr/>
        </p:nvSpPr>
        <p:spPr>
          <a:xfrm>
            <a:off x="4251642" y="3490131"/>
            <a:ext cx="2736993" cy="23879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8265AA70-F163-F24F-C256-79F15E49E42A}"/>
              </a:ext>
            </a:extLst>
          </p:cNvPr>
          <p:cNvSpPr/>
          <p:nvPr/>
        </p:nvSpPr>
        <p:spPr>
          <a:xfrm>
            <a:off x="5872789" y="1686829"/>
            <a:ext cx="2736993" cy="23879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0" name="Plustecken 9">
            <a:extLst>
              <a:ext uri="{FF2B5EF4-FFF2-40B4-BE49-F238E27FC236}">
                <a16:creationId xmlns:a16="http://schemas.microsoft.com/office/drawing/2014/main" id="{A2E2021E-E479-1E70-8954-351A708B0069}"/>
              </a:ext>
            </a:extLst>
          </p:cNvPr>
          <p:cNvSpPr/>
          <p:nvPr/>
        </p:nvSpPr>
        <p:spPr>
          <a:xfrm>
            <a:off x="5819590" y="3182106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1" name="Plustecken 10">
            <a:extLst>
              <a:ext uri="{FF2B5EF4-FFF2-40B4-BE49-F238E27FC236}">
                <a16:creationId xmlns:a16="http://schemas.microsoft.com/office/drawing/2014/main" id="{5E0584BF-5FCC-F00E-1CF0-8649E0B9D530}"/>
              </a:ext>
            </a:extLst>
          </p:cNvPr>
          <p:cNvSpPr/>
          <p:nvPr/>
        </p:nvSpPr>
        <p:spPr>
          <a:xfrm>
            <a:off x="8486740" y="2580104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2" name="Plustecken 11">
            <a:extLst>
              <a:ext uri="{FF2B5EF4-FFF2-40B4-BE49-F238E27FC236}">
                <a16:creationId xmlns:a16="http://schemas.microsoft.com/office/drawing/2014/main" id="{5EA5FD23-02C8-F022-8BB7-4262C5C7F31D}"/>
              </a:ext>
            </a:extLst>
          </p:cNvPr>
          <p:cNvSpPr/>
          <p:nvPr/>
        </p:nvSpPr>
        <p:spPr>
          <a:xfrm>
            <a:off x="6986858" y="2776968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Plustecken 12">
            <a:extLst>
              <a:ext uri="{FF2B5EF4-FFF2-40B4-BE49-F238E27FC236}">
                <a16:creationId xmlns:a16="http://schemas.microsoft.com/office/drawing/2014/main" id="{C92C20F6-AC39-4B4F-78B8-C6B29E24D7C0}"/>
              </a:ext>
            </a:extLst>
          </p:cNvPr>
          <p:cNvSpPr/>
          <p:nvPr/>
        </p:nvSpPr>
        <p:spPr>
          <a:xfrm>
            <a:off x="7109904" y="4361655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4" name="Plustecken 13">
            <a:extLst>
              <a:ext uri="{FF2B5EF4-FFF2-40B4-BE49-F238E27FC236}">
                <a16:creationId xmlns:a16="http://schemas.microsoft.com/office/drawing/2014/main" id="{1D60E2FF-FE85-B2AD-5562-8C40F080A6B6}"/>
              </a:ext>
            </a:extLst>
          </p:cNvPr>
          <p:cNvSpPr/>
          <p:nvPr/>
        </p:nvSpPr>
        <p:spPr>
          <a:xfrm>
            <a:off x="5466254" y="4531196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5" name="Plustecken 14">
            <a:extLst>
              <a:ext uri="{FF2B5EF4-FFF2-40B4-BE49-F238E27FC236}">
                <a16:creationId xmlns:a16="http://schemas.microsoft.com/office/drawing/2014/main" id="{F43937D5-4FFE-64A9-B680-F26C854896D6}"/>
              </a:ext>
            </a:extLst>
          </p:cNvPr>
          <p:cNvSpPr/>
          <p:nvPr/>
        </p:nvSpPr>
        <p:spPr>
          <a:xfrm>
            <a:off x="5610640" y="4756748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6" name="Plustecken 15">
            <a:extLst>
              <a:ext uri="{FF2B5EF4-FFF2-40B4-BE49-F238E27FC236}">
                <a16:creationId xmlns:a16="http://schemas.microsoft.com/office/drawing/2014/main" id="{8B001288-4D3E-FB68-902B-23A67C4EDD10}"/>
              </a:ext>
            </a:extLst>
          </p:cNvPr>
          <p:cNvSpPr/>
          <p:nvPr/>
        </p:nvSpPr>
        <p:spPr>
          <a:xfrm>
            <a:off x="5763040" y="4909148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7" name="Plustecken 16">
            <a:extLst>
              <a:ext uri="{FF2B5EF4-FFF2-40B4-BE49-F238E27FC236}">
                <a16:creationId xmlns:a16="http://schemas.microsoft.com/office/drawing/2014/main" id="{E125C461-8A3E-72A1-D823-5D90756C9AE5}"/>
              </a:ext>
            </a:extLst>
          </p:cNvPr>
          <p:cNvSpPr/>
          <p:nvPr/>
        </p:nvSpPr>
        <p:spPr>
          <a:xfrm>
            <a:off x="6113943" y="3923232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8" name="Plustecken 17">
            <a:extLst>
              <a:ext uri="{FF2B5EF4-FFF2-40B4-BE49-F238E27FC236}">
                <a16:creationId xmlns:a16="http://schemas.microsoft.com/office/drawing/2014/main" id="{39807E85-7DEF-46CC-6415-E60C9F80724F}"/>
              </a:ext>
            </a:extLst>
          </p:cNvPr>
          <p:cNvSpPr/>
          <p:nvPr/>
        </p:nvSpPr>
        <p:spPr>
          <a:xfrm>
            <a:off x="5306455" y="4132611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346867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Skaraborg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dirty="0"/>
              <a:t>15 kommuner </a:t>
            </a:r>
          </a:p>
          <a:p>
            <a:pPr marL="0" indent="0">
              <a:buNone/>
            </a:pPr>
            <a:r>
              <a:rPr lang="sv-SE" dirty="0"/>
              <a:t>knappt 270 000 invånare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1527CB94-3C10-4151-B3C5-6C8890ED6F41}"/>
              </a:ext>
            </a:extLst>
          </p:cNvPr>
          <p:cNvGrpSpPr/>
          <p:nvPr/>
        </p:nvGrpSpPr>
        <p:grpSpPr>
          <a:xfrm>
            <a:off x="710401" y="5005751"/>
            <a:ext cx="2674046" cy="953805"/>
            <a:chOff x="2158813" y="3321687"/>
            <a:chExt cx="2005534" cy="715354"/>
          </a:xfrm>
        </p:grpSpPr>
        <p:sp>
          <p:nvSpPr>
            <p:cNvPr id="13" name="Plustecken 12">
              <a:extLst>
                <a:ext uri="{FF2B5EF4-FFF2-40B4-BE49-F238E27FC236}">
                  <a16:creationId xmlns:a16="http://schemas.microsoft.com/office/drawing/2014/main" id="{1860F9CF-FA70-4D2F-BC2A-467291065F65}"/>
                </a:ext>
              </a:extLst>
            </p:cNvPr>
            <p:cNvSpPr/>
            <p:nvPr/>
          </p:nvSpPr>
          <p:spPr>
            <a:xfrm>
              <a:off x="2162566" y="3358238"/>
              <a:ext cx="220494" cy="201038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400"/>
            </a:p>
          </p:txBody>
        </p:sp>
        <p:sp>
          <p:nvSpPr>
            <p:cNvPr id="14" name="Plustecken 13">
              <a:extLst>
                <a:ext uri="{FF2B5EF4-FFF2-40B4-BE49-F238E27FC236}">
                  <a16:creationId xmlns:a16="http://schemas.microsoft.com/office/drawing/2014/main" id="{F6616E2E-680E-4667-993B-CC78D120319C}"/>
                </a:ext>
              </a:extLst>
            </p:cNvPr>
            <p:cNvSpPr/>
            <p:nvPr/>
          </p:nvSpPr>
          <p:spPr>
            <a:xfrm>
              <a:off x="2158813" y="3733507"/>
              <a:ext cx="220494" cy="201038"/>
            </a:xfrm>
            <a:prstGeom prst="mathPlus">
              <a:avLst/>
            </a:prstGeom>
            <a:solidFill>
              <a:schemeClr val="bg1"/>
            </a:solidFill>
            <a:ln>
              <a:solidFill>
                <a:srgbClr val="71B2C9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400"/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0A1C331E-4414-4427-9498-9EFEF33897EA}"/>
                </a:ext>
              </a:extLst>
            </p:cNvPr>
            <p:cNvSpPr txBox="1"/>
            <p:nvPr/>
          </p:nvSpPr>
          <p:spPr>
            <a:xfrm>
              <a:off x="2366741" y="3321687"/>
              <a:ext cx="156797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/>
                <a:t>Akutsjukhus</a:t>
              </a:r>
            </a:p>
          </p:txBody>
        </p: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9F246D31-27F3-4C13-81D9-DA83F695E1B8}"/>
                </a:ext>
              </a:extLst>
            </p:cNvPr>
            <p:cNvSpPr txBox="1"/>
            <p:nvPr/>
          </p:nvSpPr>
          <p:spPr>
            <a:xfrm>
              <a:off x="2366740" y="3690792"/>
              <a:ext cx="1797607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/>
                <a:t>Annat sjukhus</a:t>
              </a:r>
            </a:p>
          </p:txBody>
        </p:sp>
      </p:grpSp>
      <p:sp>
        <p:nvSpPr>
          <p:cNvPr id="4" name="Plustecken 3">
            <a:extLst>
              <a:ext uri="{FF2B5EF4-FFF2-40B4-BE49-F238E27FC236}">
                <a16:creationId xmlns:a16="http://schemas.microsoft.com/office/drawing/2014/main" id="{4F92804B-991E-4022-8D75-A08C5724D9FD}"/>
              </a:ext>
            </a:extLst>
          </p:cNvPr>
          <p:cNvSpPr/>
          <p:nvPr/>
        </p:nvSpPr>
        <p:spPr>
          <a:xfrm>
            <a:off x="3787310" y="5102556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C6D1350-8375-C4A6-D866-F0BD60432252}"/>
              </a:ext>
            </a:extLst>
          </p:cNvPr>
          <p:cNvSpPr txBox="1"/>
          <p:nvPr/>
        </p:nvSpPr>
        <p:spPr>
          <a:xfrm>
            <a:off x="4075696" y="5005750"/>
            <a:ext cx="3198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Prehospital enheter</a:t>
            </a:r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68A9970C-FBD1-C005-B1F3-800DA0E1F6C1}"/>
              </a:ext>
            </a:extLst>
          </p:cNvPr>
          <p:cNvSpPr/>
          <p:nvPr/>
        </p:nvSpPr>
        <p:spPr>
          <a:xfrm>
            <a:off x="5844484" y="683846"/>
            <a:ext cx="4098316" cy="378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9" name="Grupp 28">
            <a:extLst>
              <a:ext uri="{FF2B5EF4-FFF2-40B4-BE49-F238E27FC236}">
                <a16:creationId xmlns:a16="http://schemas.microsoft.com/office/drawing/2014/main" id="{B4F38ED9-CEDA-3D07-59C6-A94D3908DDC0}"/>
              </a:ext>
            </a:extLst>
          </p:cNvPr>
          <p:cNvGrpSpPr/>
          <p:nvPr/>
        </p:nvGrpSpPr>
        <p:grpSpPr>
          <a:xfrm>
            <a:off x="5365192" y="355444"/>
            <a:ext cx="5031228" cy="4455831"/>
            <a:chOff x="4919732" y="619766"/>
            <a:chExt cx="4478480" cy="3839087"/>
          </a:xfrm>
        </p:grpSpPr>
        <p:pic>
          <p:nvPicPr>
            <p:cNvPr id="31" name="Bildobjekt 30">
              <a:extLst>
                <a:ext uri="{FF2B5EF4-FFF2-40B4-BE49-F238E27FC236}">
                  <a16:creationId xmlns:a16="http://schemas.microsoft.com/office/drawing/2014/main" id="{54956690-8B29-FFA4-35B3-473528E3A7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9" r="2529"/>
            <a:stretch/>
          </p:blipFill>
          <p:spPr>
            <a:xfrm>
              <a:off x="4919732" y="619766"/>
              <a:ext cx="4192693" cy="3839087"/>
            </a:xfrm>
            <a:prstGeom prst="rect">
              <a:avLst/>
            </a:prstGeom>
          </p:spPr>
        </p:pic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8436E49B-2078-EC77-48EC-458C51859990}"/>
                </a:ext>
              </a:extLst>
            </p:cNvPr>
            <p:cNvSpPr txBox="1"/>
            <p:nvPr/>
          </p:nvSpPr>
          <p:spPr>
            <a:xfrm>
              <a:off x="6514851" y="1463039"/>
              <a:ext cx="1002454" cy="238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/>
                <a:t>Vänern</a:t>
              </a:r>
            </a:p>
          </p:txBody>
        </p:sp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0B588C92-B2CE-A550-FBBF-D0A51DF50C55}"/>
                </a:ext>
              </a:extLst>
            </p:cNvPr>
            <p:cNvSpPr txBox="1"/>
            <p:nvPr/>
          </p:nvSpPr>
          <p:spPr>
            <a:xfrm>
              <a:off x="8395758" y="3217811"/>
              <a:ext cx="1002454" cy="238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/>
                <a:t>Vättern</a:t>
              </a:r>
            </a:p>
          </p:txBody>
        </p:sp>
      </p:grpSp>
      <p:sp>
        <p:nvSpPr>
          <p:cNvPr id="34" name="Plustecken 33">
            <a:extLst>
              <a:ext uri="{FF2B5EF4-FFF2-40B4-BE49-F238E27FC236}">
                <a16:creationId xmlns:a16="http://schemas.microsoft.com/office/drawing/2014/main" id="{FB8C4876-2C2C-3EC2-777A-7B822AF75A79}"/>
              </a:ext>
            </a:extLst>
          </p:cNvPr>
          <p:cNvSpPr/>
          <p:nvPr/>
        </p:nvSpPr>
        <p:spPr>
          <a:xfrm>
            <a:off x="6774543" y="2521034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5" name="Plustecken 34">
            <a:extLst>
              <a:ext uri="{FF2B5EF4-FFF2-40B4-BE49-F238E27FC236}">
                <a16:creationId xmlns:a16="http://schemas.microsoft.com/office/drawing/2014/main" id="{97E96131-645F-AD76-2323-8CAF97B57AB6}"/>
              </a:ext>
            </a:extLst>
          </p:cNvPr>
          <p:cNvSpPr/>
          <p:nvPr/>
        </p:nvSpPr>
        <p:spPr>
          <a:xfrm>
            <a:off x="6995038" y="2414939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6" name="Plustecken 35">
            <a:extLst>
              <a:ext uri="{FF2B5EF4-FFF2-40B4-BE49-F238E27FC236}">
                <a16:creationId xmlns:a16="http://schemas.microsoft.com/office/drawing/2014/main" id="{01456FEB-1BC6-85AA-AE3D-92B7DA48F36B}"/>
              </a:ext>
            </a:extLst>
          </p:cNvPr>
          <p:cNvSpPr/>
          <p:nvPr/>
        </p:nvSpPr>
        <p:spPr>
          <a:xfrm>
            <a:off x="8081406" y="1761407"/>
            <a:ext cx="293992" cy="268051"/>
          </a:xfrm>
          <a:prstGeom prst="mathPlus">
            <a:avLst/>
          </a:prstGeom>
          <a:solidFill>
            <a:srgbClr val="006298"/>
          </a:solidFill>
          <a:ln>
            <a:solidFill>
              <a:srgbClr val="71B2C9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7" name="Plustecken 36">
            <a:extLst>
              <a:ext uri="{FF2B5EF4-FFF2-40B4-BE49-F238E27FC236}">
                <a16:creationId xmlns:a16="http://schemas.microsoft.com/office/drawing/2014/main" id="{B6C0BB37-B3F9-CC98-C0DA-95E4B1BF6657}"/>
              </a:ext>
            </a:extLst>
          </p:cNvPr>
          <p:cNvSpPr/>
          <p:nvPr/>
        </p:nvSpPr>
        <p:spPr>
          <a:xfrm>
            <a:off x="7913630" y="1858970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8" name="Plustecken 37">
            <a:extLst>
              <a:ext uri="{FF2B5EF4-FFF2-40B4-BE49-F238E27FC236}">
                <a16:creationId xmlns:a16="http://schemas.microsoft.com/office/drawing/2014/main" id="{E1F4EF47-FE4E-3482-0C15-8AB8477B3759}"/>
              </a:ext>
            </a:extLst>
          </p:cNvPr>
          <p:cNvSpPr/>
          <p:nvPr/>
        </p:nvSpPr>
        <p:spPr>
          <a:xfrm>
            <a:off x="8958558" y="1130101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9" name="Plustecken 38">
            <a:extLst>
              <a:ext uri="{FF2B5EF4-FFF2-40B4-BE49-F238E27FC236}">
                <a16:creationId xmlns:a16="http://schemas.microsoft.com/office/drawing/2014/main" id="{94702FD7-735C-B138-EDCC-5A57171EA762}"/>
              </a:ext>
            </a:extLst>
          </p:cNvPr>
          <p:cNvSpPr/>
          <p:nvPr/>
        </p:nvSpPr>
        <p:spPr>
          <a:xfrm>
            <a:off x="9140035" y="2198362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0" name="Plustecken 39">
            <a:extLst>
              <a:ext uri="{FF2B5EF4-FFF2-40B4-BE49-F238E27FC236}">
                <a16:creationId xmlns:a16="http://schemas.microsoft.com/office/drawing/2014/main" id="{72FC13AB-5321-A671-3321-8B2C9CE0B370}"/>
              </a:ext>
            </a:extLst>
          </p:cNvPr>
          <p:cNvSpPr/>
          <p:nvPr/>
        </p:nvSpPr>
        <p:spPr>
          <a:xfrm>
            <a:off x="8419494" y="2571981"/>
            <a:ext cx="293992" cy="26805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1" name="Plustecken 40">
            <a:extLst>
              <a:ext uri="{FF2B5EF4-FFF2-40B4-BE49-F238E27FC236}">
                <a16:creationId xmlns:a16="http://schemas.microsoft.com/office/drawing/2014/main" id="{4ADAE9D5-DB5C-6ECC-F2CF-D6842A5ADF94}"/>
              </a:ext>
            </a:extLst>
          </p:cNvPr>
          <p:cNvSpPr/>
          <p:nvPr/>
        </p:nvSpPr>
        <p:spPr>
          <a:xfrm>
            <a:off x="8293850" y="2669543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2" name="Plustecken 41">
            <a:extLst>
              <a:ext uri="{FF2B5EF4-FFF2-40B4-BE49-F238E27FC236}">
                <a16:creationId xmlns:a16="http://schemas.microsoft.com/office/drawing/2014/main" id="{F8B9F175-2946-A8D0-5843-1895921F085D}"/>
              </a:ext>
            </a:extLst>
          </p:cNvPr>
          <p:cNvSpPr/>
          <p:nvPr/>
        </p:nvSpPr>
        <p:spPr>
          <a:xfrm>
            <a:off x="7591284" y="3420846"/>
            <a:ext cx="293992" cy="268051"/>
          </a:xfrm>
          <a:prstGeom prst="mathPlus">
            <a:avLst/>
          </a:prstGeom>
          <a:solidFill>
            <a:srgbClr val="006298"/>
          </a:solidFill>
          <a:ln>
            <a:solidFill>
              <a:srgbClr val="71B2C9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3" name="Plustecken 42">
            <a:extLst>
              <a:ext uri="{FF2B5EF4-FFF2-40B4-BE49-F238E27FC236}">
                <a16:creationId xmlns:a16="http://schemas.microsoft.com/office/drawing/2014/main" id="{935EABC8-D30D-2791-9BC6-3E1861FD4FB3}"/>
              </a:ext>
            </a:extLst>
          </p:cNvPr>
          <p:cNvSpPr/>
          <p:nvPr/>
        </p:nvSpPr>
        <p:spPr>
          <a:xfrm>
            <a:off x="6741431" y="3205729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4" name="Plustecken 43">
            <a:extLst>
              <a:ext uri="{FF2B5EF4-FFF2-40B4-BE49-F238E27FC236}">
                <a16:creationId xmlns:a16="http://schemas.microsoft.com/office/drawing/2014/main" id="{FCBB4A44-2059-0D79-071A-E0EF1EC00A0C}"/>
              </a:ext>
            </a:extLst>
          </p:cNvPr>
          <p:cNvSpPr/>
          <p:nvPr/>
        </p:nvSpPr>
        <p:spPr>
          <a:xfrm>
            <a:off x="7407967" y="2839518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5" name="Plustecken 44">
            <a:extLst>
              <a:ext uri="{FF2B5EF4-FFF2-40B4-BE49-F238E27FC236}">
                <a16:creationId xmlns:a16="http://schemas.microsoft.com/office/drawing/2014/main" id="{9C0F83D4-4C56-E818-BE3B-3C156D6F0688}"/>
              </a:ext>
            </a:extLst>
          </p:cNvPr>
          <p:cNvSpPr/>
          <p:nvPr/>
        </p:nvSpPr>
        <p:spPr>
          <a:xfrm>
            <a:off x="7809828" y="3511978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6" name="Plustecken 45">
            <a:extLst>
              <a:ext uri="{FF2B5EF4-FFF2-40B4-BE49-F238E27FC236}">
                <a16:creationId xmlns:a16="http://schemas.microsoft.com/office/drawing/2014/main" id="{107CACE0-2A7A-6615-6F3A-022F861CCE93}"/>
              </a:ext>
            </a:extLst>
          </p:cNvPr>
          <p:cNvSpPr/>
          <p:nvPr/>
        </p:nvSpPr>
        <p:spPr>
          <a:xfrm>
            <a:off x="8478860" y="3623194"/>
            <a:ext cx="293992" cy="268051"/>
          </a:xfrm>
          <a:prstGeom prst="mathPlu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7" name="Plustecken 46">
            <a:extLst>
              <a:ext uri="{FF2B5EF4-FFF2-40B4-BE49-F238E27FC236}">
                <a16:creationId xmlns:a16="http://schemas.microsoft.com/office/drawing/2014/main" id="{5EA4A1BD-B1CD-E6E8-58CA-DEF22F157DF9}"/>
              </a:ext>
            </a:extLst>
          </p:cNvPr>
          <p:cNvSpPr/>
          <p:nvPr/>
        </p:nvSpPr>
        <p:spPr>
          <a:xfrm>
            <a:off x="7584040" y="3435970"/>
            <a:ext cx="293992" cy="268051"/>
          </a:xfrm>
          <a:prstGeom prst="mathPlus">
            <a:avLst/>
          </a:prstGeom>
          <a:solidFill>
            <a:schemeClr val="bg1"/>
          </a:solidFill>
          <a:ln>
            <a:solidFill>
              <a:srgbClr val="71B2C9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8" name="Plustecken 47">
            <a:extLst>
              <a:ext uri="{FF2B5EF4-FFF2-40B4-BE49-F238E27FC236}">
                <a16:creationId xmlns:a16="http://schemas.microsoft.com/office/drawing/2014/main" id="{8CD52D60-C0F4-79EA-9A4F-1BDFBC58C8C4}"/>
              </a:ext>
            </a:extLst>
          </p:cNvPr>
          <p:cNvSpPr/>
          <p:nvPr/>
        </p:nvSpPr>
        <p:spPr>
          <a:xfrm>
            <a:off x="8084216" y="1761407"/>
            <a:ext cx="293992" cy="268051"/>
          </a:xfrm>
          <a:prstGeom prst="mathPlus">
            <a:avLst/>
          </a:prstGeom>
          <a:solidFill>
            <a:schemeClr val="bg1"/>
          </a:solidFill>
          <a:ln>
            <a:solidFill>
              <a:srgbClr val="71B2C9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210517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0D696F-C971-29D0-21CC-E9159D30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Riskanalys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0C6E68-963F-620E-1779-4CE719857B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7350" y="1757957"/>
            <a:ext cx="9355667" cy="4511330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En riskanalys framtagen av sjukhusledning tillsammans med huvudskyddsombud. Riskanalysen och de föreslagna åtgärder ligger nu till grund för fortsatt arbete med handlingsplaner.</a:t>
            </a:r>
          </a:p>
          <a:p>
            <a:pPr marL="0" indent="0">
              <a:buNone/>
            </a:pPr>
            <a:r>
              <a:rPr lang="sv-SE" sz="2400" dirty="0"/>
              <a:t>Viktiga delar i analysen har varit:</a:t>
            </a:r>
          </a:p>
          <a:p>
            <a:pPr lvl="1"/>
            <a:r>
              <a:rPr lang="sv-SE" dirty="0"/>
              <a:t>Effekter ur patientsäkerhetsperspektivet</a:t>
            </a:r>
          </a:p>
          <a:p>
            <a:pPr lvl="1"/>
            <a:r>
              <a:rPr lang="sv-SE" dirty="0"/>
              <a:t>Hur en förändring påverkar tillgängligheten</a:t>
            </a:r>
          </a:p>
          <a:p>
            <a:pPr lvl="1"/>
            <a:r>
              <a:rPr lang="sv-SE" dirty="0"/>
              <a:t>Påverkan på tillgången till vårdplatser</a:t>
            </a:r>
          </a:p>
          <a:p>
            <a:pPr lvl="1"/>
            <a:r>
              <a:rPr lang="sv-SE" dirty="0"/>
              <a:t>Arbetsmiljön för våra medarbetare</a:t>
            </a:r>
          </a:p>
          <a:p>
            <a:pPr lvl="1"/>
            <a:r>
              <a:rPr lang="sv-SE" dirty="0"/>
              <a:t>Ekonomiska konsekvenser</a:t>
            </a:r>
          </a:p>
          <a:p>
            <a:pPr marL="0" indent="0">
              <a:buNone/>
            </a:pPr>
            <a:endParaRPr lang="sv-SE" sz="2400" dirty="0"/>
          </a:p>
          <a:p>
            <a:pPr marL="266700" lvl="1" indent="0">
              <a:buNone/>
            </a:pPr>
            <a:endParaRPr lang="sv-SE" dirty="0"/>
          </a:p>
          <a:p>
            <a:pPr marL="266700" lvl="1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D484D9-2E0E-2927-B216-966701C146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4EC4B8-68CD-44A3-B172-19A87347D395}" type="datetime1">
              <a:rPr lang="sv-SE" smtClean="0"/>
              <a:t>2023-09-29</a:t>
            </a:fld>
            <a:endParaRPr lang="sv-SE"/>
          </a:p>
        </p:txBody>
      </p:sp>
      <p:pic>
        <p:nvPicPr>
          <p:cNvPr id="8" name="Bildobjekt 7" descr="En bild som visar text, skärmbild, nummer, kvadrat&#10;&#10;Automatiskt genererad beskrivning">
            <a:extLst>
              <a:ext uri="{FF2B5EF4-FFF2-40B4-BE49-F238E27FC236}">
                <a16:creationId xmlns:a16="http://schemas.microsoft.com/office/drawing/2014/main" id="{F4BDFF88-B6D5-82B4-AD6A-5E317200B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527" y="4465303"/>
            <a:ext cx="3696378" cy="20311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2585457"/>
      </p:ext>
    </p:extLst>
  </p:cSld>
  <p:clrMapOvr>
    <a:masterClrMapping/>
  </p:clrMapOvr>
</p:sld>
</file>

<file path=ppt/theme/theme1.xml><?xml version="1.0" encoding="utf-8"?>
<a:theme xmlns:a="http://schemas.openxmlformats.org/drawingml/2006/main" name="VGR">
  <a:themeElements>
    <a:clrScheme name="VGR | Sjukvård | Färger">
      <a:dk1>
        <a:sysClr val="windowText" lastClr="000000"/>
      </a:dk1>
      <a:lt1>
        <a:sysClr val="window" lastClr="FFFFFF"/>
      </a:lt1>
      <a:dk2>
        <a:srgbClr val="000000"/>
      </a:dk2>
      <a:lt2>
        <a:srgbClr val="E7E1DF"/>
      </a:lt2>
      <a:accent1>
        <a:srgbClr val="005B89"/>
      </a:accent1>
      <a:accent2>
        <a:srgbClr val="1A9FB3"/>
      </a:accent2>
      <a:accent3>
        <a:srgbClr val="ED5F8C"/>
      </a:accent3>
      <a:accent4>
        <a:srgbClr val="A1887F"/>
      </a:accent4>
      <a:accent5>
        <a:srgbClr val="43A447"/>
      </a:accent5>
      <a:accent6>
        <a:srgbClr val="9575CD"/>
      </a:accent6>
      <a:hlink>
        <a:srgbClr val="1A9FB3"/>
      </a:hlink>
      <a:folHlink>
        <a:srgbClr val="919191"/>
      </a:folHlink>
    </a:clrScheme>
    <a:fontScheme name="VGR Typsnit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dirty="0"/>
        </a:defPPr>
      </a:lstStyle>
    </a:txDef>
  </a:objectDefaults>
  <a:extraClrSchemeLst/>
  <a:custClrLst>
    <a:custClr>
      <a:srgbClr val="FFC107"/>
    </a:custClr>
    <a:custClr>
      <a:srgbClr val="CCDB49"/>
    </a:custClr>
    <a:custClr>
      <a:srgbClr val="FD5930"/>
    </a:custClr>
    <a:custClr>
      <a:srgbClr val="FFECB3"/>
    </a:custClr>
    <a:custClr>
      <a:srgbClr val="F7BBD0"/>
    </a:custClr>
    <a:custClr>
      <a:srgbClr val="D1C4E9"/>
    </a:custClr>
    <a:custClr>
      <a:srgbClr val="EFF4C6"/>
    </a:custClr>
    <a:custClr>
      <a:srgbClr val="C0EEC2"/>
    </a:custClr>
    <a:custClr>
      <a:srgbClr val="FECCBF"/>
    </a:custClr>
    <a:custClr>
      <a:srgbClr val="B3EBF2"/>
    </a:custClr>
    <a:custClr>
      <a:srgbClr val="E7E1DF"/>
    </a:custClr>
  </a:custClrLst>
  <a:extLst>
    <a:ext uri="{05A4C25C-085E-4340-85A3-A5531E510DB2}">
      <thm15:themeFamily xmlns:thm15="http://schemas.microsoft.com/office/thememl/2012/main" name="Presentation4" id="{8E7C9A8C-6814-4CFC-BC3D-D6A730869A0B}" vid="{68F20B06-5C4D-4C39-8B83-479C32480B5F}"/>
    </a:ext>
  </a:extLst>
</a:theme>
</file>

<file path=ppt/theme/theme2.xml><?xml version="1.0" encoding="utf-8"?>
<a:theme xmlns:a="http://schemas.openxmlformats.org/drawingml/2006/main" name="Office-tema">
  <a:themeElements>
    <a:clrScheme name="VGR | Sjukvård | Färger">
      <a:dk1>
        <a:sysClr val="windowText" lastClr="000000"/>
      </a:dk1>
      <a:lt1>
        <a:sysClr val="window" lastClr="FFFFFF"/>
      </a:lt1>
      <a:dk2>
        <a:srgbClr val="000000"/>
      </a:dk2>
      <a:lt2>
        <a:srgbClr val="E7E1DF"/>
      </a:lt2>
      <a:accent1>
        <a:srgbClr val="005B89"/>
      </a:accent1>
      <a:accent2>
        <a:srgbClr val="1A9FB3"/>
      </a:accent2>
      <a:accent3>
        <a:srgbClr val="EE6492"/>
      </a:accent3>
      <a:accent4>
        <a:srgbClr val="A1887F"/>
      </a:accent4>
      <a:accent5>
        <a:srgbClr val="43A447"/>
      </a:accent5>
      <a:accent6>
        <a:srgbClr val="9575CD"/>
      </a:accent6>
      <a:hlink>
        <a:srgbClr val="1A9FB3"/>
      </a:hlink>
      <a:folHlink>
        <a:srgbClr val="919191"/>
      </a:folHlink>
    </a:clrScheme>
    <a:fontScheme name="VGR Typsnit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VGR | Sjukvård | Färger">
      <a:dk1>
        <a:sysClr val="windowText" lastClr="000000"/>
      </a:dk1>
      <a:lt1>
        <a:sysClr val="window" lastClr="FFFFFF"/>
      </a:lt1>
      <a:dk2>
        <a:srgbClr val="000000"/>
      </a:dk2>
      <a:lt2>
        <a:srgbClr val="E7E1DF"/>
      </a:lt2>
      <a:accent1>
        <a:srgbClr val="005B89"/>
      </a:accent1>
      <a:accent2>
        <a:srgbClr val="1A9FB3"/>
      </a:accent2>
      <a:accent3>
        <a:srgbClr val="EE6492"/>
      </a:accent3>
      <a:accent4>
        <a:srgbClr val="A1887F"/>
      </a:accent4>
      <a:accent5>
        <a:srgbClr val="43A447"/>
      </a:accent5>
      <a:accent6>
        <a:srgbClr val="9575CD"/>
      </a:accent6>
      <a:hlink>
        <a:srgbClr val="1A9FB3"/>
      </a:hlink>
      <a:folHlink>
        <a:srgbClr val="919191"/>
      </a:folHlink>
    </a:clrScheme>
    <a:fontScheme name="VGR Typsnit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c8fb63-438d-42a4-af5f-d09308ac67ec" xsi:nil="true"/>
    <lcf76f155ced4ddcb4097134ff3c332f xmlns="55bfe1bb-3504-4321-b038-4bcb3947ebca">
      <Terms xmlns="http://schemas.microsoft.com/office/infopath/2007/PartnerControls"/>
    </lcf76f155ced4ddcb4097134ff3c332f>
    <VGR_Sekretess xmlns="597d7713-8a3d-4bd2-ae30-edced55b2c1b">Allmän handling - Offentlig</VGR_Sekretess>
    <VGR_DokItemId xmlns="597d7713-8a3d-4bd2-ae30-edced55b2c1b" xsi:nil="true"/>
    <VGR_Gallras xmlns="597d7713-8a3d-4bd2-ae30-edced55b2c1b" xsi:nil="true"/>
    <ec6953a5eee3424faece5c2353cf0721 xmlns="597d7713-8a3d-4bd2-ae30-edced55b2c1b">
      <Terms xmlns="http://schemas.microsoft.com/office/infopath/2007/PartnerControls"/>
    </ec6953a5eee3424faece5c2353cf0721>
    <VGR_DokStatusMessage xmlns="597d7713-8a3d-4bd2-ae30-edced55b2c1b" xsi:nil="true"/>
    <VGR_DokBeskrivning xmlns="597d7713-8a3d-4bd2-ae30-edced55b2c1b" xsi:nil="true"/>
    <Kategori xmlns="55bfe1bb-3504-4321-b038-4bcb3947ebca" xsi:nil="true"/>
    <VGR_EgenAmnesindelning xmlns="597d7713-8a3d-4bd2-ae30-edced55b2c1b" xsi:nil="true"/>
    <VGR_TillgangligFran xmlns="597d7713-8a3d-4bd2-ae30-edced55b2c1b" xsi:nil="true"/>
    <VGR_MellanarkivWebbUrl xmlns="597d7713-8a3d-4bd2-ae30-edced55b2c1b" xsi:nil="true"/>
    <TaxKeywordTaxHTField xmlns="9dc8fb63-438d-42a4-af5f-d09308ac67ec">
      <Terms xmlns="http://schemas.microsoft.com/office/infopath/2007/PartnerControls"/>
    </TaxKeywordTaxHTField>
    <VGR_MellanarkivId xmlns="597d7713-8a3d-4bd2-ae30-edced55b2c1b" xsi:nil="true"/>
    <VGR_ArkivDatum xmlns="597d7713-8a3d-4bd2-ae30-edced55b2c1b" xsi:nil="true"/>
    <iff0133ac3934f858b1ec890ab98b185 xmlns="4552c23f-a756-462f-8287-3ff35245ed68">
      <Terms xmlns="http://schemas.microsoft.com/office/infopath/2007/PartnerControls"/>
    </iff0133ac3934f858b1ec890ab98b185>
    <a7144f27c6ef407e8fb4465121afbe2b xmlns="597d7713-8a3d-4bd2-ae30-edced55b2c1b">
      <Terms xmlns="http://schemas.microsoft.com/office/infopath/2007/PartnerControls"/>
    </a7144f27c6ef407e8fb4465121afbe2b>
    <TaxCatchAllLabel xmlns="9dc8fb63-438d-42a4-af5f-d09308ac67ec" xsi:nil="true"/>
    <VGR_PubliceratAv xmlns="597d7713-8a3d-4bd2-ae30-edced55b2c1b">
      <UserInfo>
        <DisplayName/>
        <AccountId xsi:nil="true"/>
        <AccountType/>
      </UserInfo>
    </VGR_PubliceratAv>
    <i1597c54c9084fe5ae9163fac681e86b xmlns="597d7713-8a3d-4bd2-ae30-edced55b2c1b">
      <Terms xmlns="http://schemas.microsoft.com/office/infopath/2007/PartnerControls"/>
    </i1597c54c9084fe5ae9163fac681e86b>
    <VGR_TillgangligTill xmlns="597d7713-8a3d-4bd2-ae30-edced55b2c1b" xsi:nil="true"/>
    <m534ae9efef34a1ab5a1291502fec5e5 xmlns="597d7713-8a3d-4bd2-ae30-edced55b2c1b">
      <Terms xmlns="http://schemas.microsoft.com/office/infopath/2007/PartnerControls"/>
    </m534ae9efef34a1ab5a1291502fec5e5>
    <VGR_DokStatus xmlns="597d7713-8a3d-4bd2-ae30-edced55b2c1b">Arbetsmaterial</VGR_DokStatus>
    <VGR_AtkomstRatt xmlns="597d7713-8a3d-4bd2-ae30-edced55b2c1b">0</VGR_AtkomstRatt>
    <VGR_PubliceratDatum xmlns="597d7713-8a3d-4bd2-ae30-edced55b2c1b" xsi:nil="true"/>
    <VGR_MellanarkivUrl xmlns="597d7713-8a3d-4bd2-ae30-edced55b2c1b">
      <Url xsi:nil="true"/>
      <Description xsi:nil="true"/>
    </VGR_MellanarkivUrl>
    <_dlc_DocId xmlns="9dc8fb63-438d-42a4-af5f-d09308ac67ec">RS11505-1886486436-3555</_dlc_DocId>
    <_dlc_DocIdUrl xmlns="9dc8fb63-438d-42a4-af5f-d09308ac67ec">
      <Url>https://vgregion.sharepoint.com/sites/sy-rs-arbetsgrupp-visuell-identitet/_layouts/15/DocIdRedir.aspx?ID=RS11505-1886486436-3555</Url>
      <Description>RS11505-1886486436-3555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VGR Dokument RS" ma:contentTypeID="0x01010006EBECDF67F89F4D8BC5FAF3B8FA559B0200A68C9F58868535428BAC3D13892BAF47" ma:contentTypeVersion="85" ma:contentTypeDescription="" ma:contentTypeScope="" ma:versionID="6b568c64f01f5a8a33513de13ffb668d">
  <xsd:schema xmlns:xsd="http://www.w3.org/2001/XMLSchema" xmlns:xs="http://www.w3.org/2001/XMLSchema" xmlns:p="http://schemas.microsoft.com/office/2006/metadata/properties" xmlns:ns1="http://schemas.microsoft.com/sharepoint/v3" xmlns:ns2="597d7713-8a3d-4bd2-ae30-edced55b2c1b" xmlns:ns3="9dc8fb63-438d-42a4-af5f-d09308ac67ec" xmlns:ns6="4552c23f-a756-462f-8287-3ff35245ed68" xmlns:ns7="55bfe1bb-3504-4321-b038-4bcb3947ebca" targetNamespace="http://schemas.microsoft.com/office/2006/metadata/properties" ma:root="true" ma:fieldsID="91299f224c7d1af8f2ca4b18fc1114f3" ns1:_="" ns2:_="" ns3:_="" ns6:_="" ns7:_="">
    <xsd:import namespace="http://schemas.microsoft.com/sharepoint/v3"/>
    <xsd:import namespace="597d7713-8a3d-4bd2-ae30-edced55b2c1b"/>
    <xsd:import namespace="9dc8fb63-438d-42a4-af5f-d09308ac67ec"/>
    <xsd:import namespace="4552c23f-a756-462f-8287-3ff35245ed68"/>
    <xsd:import namespace="55bfe1bb-3504-4321-b038-4bcb3947ebca"/>
    <xsd:element name="properties">
      <xsd:complexType>
        <xsd:sequence>
          <xsd:element name="documentManagement">
            <xsd:complexType>
              <xsd:all>
                <xsd:element ref="ns2:VGR_EgenAmnesindelning" minOccurs="0"/>
                <xsd:element ref="ns2:VGR_DokBeskrivning" minOccurs="0"/>
                <xsd:element ref="ns2:VGR_TillgangligFran" minOccurs="0"/>
                <xsd:element ref="ns2:VGR_TillgangligTill" minOccurs="0"/>
                <xsd:element ref="ns2:VGR_AtkomstRatt" minOccurs="0"/>
                <xsd:element ref="ns2:VGR_Sekretess" minOccurs="0"/>
                <xsd:element ref="ns2:VGR_PubliceratAv" minOccurs="0"/>
                <xsd:element ref="ns2:VGR_PubliceratDatum" minOccurs="0"/>
                <xsd:element ref="ns2:VGR_DokStatus" minOccurs="0"/>
                <xsd:element ref="ns2:VGR_DokStatusMessage" minOccurs="0"/>
                <xsd:element ref="ns2:i1597c54c9084fe5ae9163fac681e86b" minOccurs="0"/>
                <xsd:element ref="ns2:m534ae9efef34a1ab5a1291502fec5e5" minOccurs="0"/>
                <xsd:element ref="ns3:TaxCatchAll" minOccurs="0"/>
                <xsd:element ref="ns2:a7144f27c6ef407e8fb4465121afbe2b" minOccurs="0"/>
                <xsd:element ref="ns2:VGR_DokItemId" minOccurs="0"/>
                <xsd:element ref="ns2:VGR_MellanarkivId" minOccurs="0"/>
                <xsd:element ref="ns2:VGR_MellanarkivUrl" minOccurs="0"/>
                <xsd:element ref="ns2:VGR_MellanarkivWebbUrl" minOccurs="0"/>
                <xsd:element ref="ns2:VGR_ArkivDatum" minOccurs="0"/>
                <xsd:element ref="ns2:VGR_Gallras" minOccurs="0"/>
                <xsd:element ref="ns2:ec6953a5eee3424faece5c2353cf0721" minOccurs="0"/>
                <xsd:element ref="ns3:TaxCatchAllLabel" minOccurs="0"/>
                <xsd:element ref="ns3:TaxKeywordTaxHTField" minOccurs="0"/>
                <xsd:element ref="ns6:iff0133ac3934f858b1ec890ab98b185" minOccurs="0"/>
                <xsd:element ref="ns3:_dlc_DocIdPersistId" minOccurs="0"/>
                <xsd:element ref="ns3:_dlc_DocIdUrl" minOccurs="0"/>
                <xsd:element ref="ns3:_dlc_DocId" minOccurs="0"/>
                <xsd:element ref="ns1:ComplianceAssetId" minOccurs="0"/>
                <xsd:element ref="ns1:_CommentCount" minOccurs="0"/>
                <xsd:element ref="ns1:_LikeCount" minOccurs="0"/>
                <xsd:element ref="ns7:MediaServiceMetadata" minOccurs="0"/>
                <xsd:element ref="ns7:MediaServiceFastMetadata" minOccurs="0"/>
                <xsd:element ref="ns7:Kategori" minOccurs="0"/>
                <xsd:element ref="ns7:lcf76f155ced4ddcb4097134ff3c332f" minOccurs="0"/>
                <xsd:element ref="ns7:MediaServiceOCR" minOccurs="0"/>
                <xsd:element ref="ns7:MediaServiceGenerationTime" minOccurs="0"/>
                <xsd:element ref="ns7:MediaServiceEventHashCode" minOccurs="0"/>
                <xsd:element ref="ns7:MediaServiceDateTaken" minOccurs="0"/>
                <xsd:element ref="ns7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plianceAssetId" ma:index="46" nillable="true" ma:displayName="Efterlevnadstillgångs-ID" ma:hidden="true" ma:internalName="ComplianceAssetId" ma:readOnly="true">
      <xsd:simpleType>
        <xsd:restriction base="dms:Text"/>
      </xsd:simpleType>
    </xsd:element>
    <xsd:element name="_CommentCount" ma:index="47" nillable="true" ma:displayName="Antal kommentarer" ma:hidden="true" ma:list="Docs" ma:internalName="_CommentCount" ma:readOnly="true" ma:showField="CommentCount">
      <xsd:simpleType>
        <xsd:restriction base="dms:Lookup"/>
      </xsd:simpleType>
    </xsd:element>
    <xsd:element name="_LikeCount" ma:index="48" nillable="true" ma:displayName="Antal som gillar" ma:hidden="true" ma:list="Docs" ma:internalName="_LikeCount" ma:readOnly="true" ma:showField="LikeCount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d7713-8a3d-4bd2-ae30-edced55b2c1b" elementFormDefault="qualified">
    <xsd:import namespace="http://schemas.microsoft.com/office/2006/documentManagement/types"/>
    <xsd:import namespace="http://schemas.microsoft.com/office/infopath/2007/PartnerControls"/>
    <xsd:element name="VGR_EgenAmnesindelning" ma:index="5" nillable="true" ma:displayName="Egen ämnesindelning" ma:description="Används för att samla upprättade handlingar utifrån egna ämnesindelningar. Flera ämnen separeras med kommatecken. Används vid publicering på webben." ma:hidden="true" ma:internalName="VGR_EgenAmnesindelning" ma:readOnly="false">
      <xsd:simpleType>
        <xsd:restriction base="dms:Text">
          <xsd:maxLength value="255"/>
        </xsd:restriction>
      </xsd:simpleType>
    </xsd:element>
    <xsd:element name="VGR_DokBeskrivning" ma:index="7" nillable="true" ma:displayName="Dokumentbeskrivning" ma:description="Kort beskrivning av innehållet i handlingen." ma:internalName="VGR_DokBeskrivning" ma:readOnly="false">
      <xsd:simpleType>
        <xsd:restriction base="dms:Note">
          <xsd:maxLength value="255"/>
        </xsd:restriction>
      </xsd:simpleType>
    </xsd:element>
    <xsd:element name="VGR_TillgangligFran" ma:index="8" nillable="true" ma:displayName="Tillgänglig från" ma:description="Tidpunkt när den upprättade handlingen blir publik och därmed nås från söktjänster och eventuella websidor." ma:format="DateTime" ma:hidden="true" ma:internalName="VGR_TillgangligFran" ma:readOnly="false">
      <xsd:simpleType>
        <xsd:restriction base="dms:DateTime"/>
      </xsd:simpleType>
    </xsd:element>
    <xsd:element name="VGR_TillgangligTill" ma:index="9" nillable="true" ma:displayName="Tillgänglig till" ma:description="Tidpunkt när den upprättade handlingen inte längre är publik och inte längre nås från söktjänster och eventuella websidor." ma:format="DateTime" ma:hidden="true" ma:internalName="VGR_TillgangligTill" ma:readOnly="false">
      <xsd:simpleType>
        <xsd:restriction base="dms:DateTime"/>
      </xsd:simpleType>
    </xsd:element>
    <xsd:element name="VGR_AtkomstRatt" ma:index="10" nillable="true" ma:displayName="Åtkomsträtt (värde)" ma:default="0" ma:description="Vilken spridning den upprättade handlingen ska ha. Vilka som ska kunna komma åt handlingen från mellanarkivet, söktjänster och eventuella websidor." ma:format="Dropdown" ma:hidden="true" ma:internalName="VGR_AtkomstRatt" ma:readOnly="false">
      <xsd:simpleType>
        <xsd:restriction base="dms:Choice">
          <xsd:enumeration value="0"/>
          <xsd:enumeration value="1"/>
          <xsd:enumeration value="2"/>
          <xsd:enumeration value="3"/>
          <xsd:enumeration value="4"/>
        </xsd:restriction>
      </xsd:simpleType>
    </xsd:element>
    <xsd:element name="VGR_Sekretess" ma:index="11" nillable="true" ma:displayName="Skyddskod" ma:default="Allmän handling - Offentlig" ma:description="Skyddsbehov av informationen i den upprättade handlingen. Vid sekretess eller känsliga personuppgifter ska detta anges." ma:format="Dropdown" ma:hidden="true" ma:internalName="VGR_Sekretess" ma:readOnly="false">
      <xsd:simpleType>
        <xsd:restriction base="dms:Choice">
          <xsd:enumeration value="Allmän handling - Offentlig"/>
          <xsd:enumeration value="Sekretess - Allmän handling - skyddad enligt sekretess"/>
          <xsd:enumeration value="GDPR - Allmän handling - skyddad enligt GDPR"/>
        </xsd:restriction>
      </xsd:simpleType>
    </xsd:element>
    <xsd:element name="VGR_PubliceratAv" ma:index="13" nillable="true" ma:displayName="Upprättad av" ma:description="Inloggad person som upprättat dokumentet" ma:hidden="true" ma:list="UserInfo" ma:SharePointGroup="0" ma:internalName="VGR_PubliceratAv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GR_PubliceratDatum" ma:index="14" nillable="true" ma:displayName="Upprättad datum" ma:description="Tidpunkt när dokumentet upprättades och levererades som allmän handling till mellanarkivet" ma:format="DateTime" ma:hidden="true" ma:internalName="VGR_PubliceratDatum" ma:readOnly="false">
      <xsd:simpleType>
        <xsd:restriction base="dms:DateTime"/>
      </xsd:simpleType>
    </xsd:element>
    <xsd:element name="VGR_DokStatus" ma:index="15" nillable="true" ma:displayName="Mellanarkivstatus" ma:default="Arbetsmaterial" ma:description="Statusmärkning för dokument som beskriver var i processen dokumentet finns." ma:format="Dropdown" ma:hidden="true" ma:internalName="VGR_DokStatus" ma:readOnly="false">
      <xsd:simpleType>
        <xsd:restriction base="dms:Choice">
          <xsd:enumeration value="Arbetsmaterial"/>
          <xsd:enumeration value="Väntar på allmän handling"/>
          <xsd:enumeration value="Väntar på allmän handling (skickad)"/>
          <xsd:enumeration value="Väntar på framtida upprättande"/>
          <xsd:enumeration value="Allmän handling"/>
          <xsd:enumeration value="Fel vid allmän handling"/>
          <xsd:enumeration value="Flytt pågår"/>
          <xsd:enumeration value="Överflyttning pågår"/>
          <xsd:enumeration value="Överflyttad"/>
        </xsd:restriction>
      </xsd:simpleType>
    </xsd:element>
    <xsd:element name="VGR_DokStatusMessage" ma:index="18" nillable="true" ma:displayName="Dokumentlogg" ma:hidden="true" ma:internalName="VGR_DokStatusMessage" ma:readOnly="false">
      <xsd:simpleType>
        <xsd:restriction base="dms:Note">
          <xsd:maxLength value="62000"/>
        </xsd:restriction>
      </xsd:simpleType>
    </xsd:element>
    <xsd:element name="i1597c54c9084fe5ae9163fac681e86b" ma:index="22" nillable="true" ma:taxonomy="true" ma:internalName="i1597c54c9084fe5ae9163fac681e86b" ma:taxonomyFieldName="VGR_Lagparagraf" ma:displayName="Lagparagraf" ma:readOnly="false" ma:default="" ma:fieldId="{21597c54-c908-4fe5-ae91-63fac681e86b}" ma:sspId="5c300478-92f1-4a1e-b2db-7f8c75821d37" ma:termSetId="ddb163ed-d655-4cf1-bb2c-a91ec57f9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534ae9efef34a1ab5a1291502fec5e5" ma:index="23" nillable="true" ma:taxonomy="true" ma:internalName="m534ae9efef34a1ab5a1291502fec5e5" ma:taxonomyFieldName="VGR_SkapatEnhet" ma:displayName="Upprättad av enhet" ma:readOnly="false" ma:default="" ma:fieldId="{6534ae9e-fef3-4a1a-b5a1-291502fec5e5}" ma:sspId="5c300478-92f1-4a1e-b2db-7f8c75821d37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7144f27c6ef407e8fb4465121afbe2b" ma:index="26" nillable="true" ma:taxonomy="true" ma:internalName="a7144f27c6ef407e8fb4465121afbe2b" ma:taxonomyFieldName="VGR_UpprattadForEnheter" ma:displayName="Upprättad för enhet" ma:readOnly="false" ma:default="" ma:fieldId="{a7144f27-c6ef-407e-8fb4-465121afbe2b}" ma:taxonomyMulti="true" ma:sspId="5c300478-92f1-4a1e-b2db-7f8c75821d37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GR_DokItemId" ma:index="28" nillable="true" ma:displayName="DokItemId" ma:hidden="true" ma:internalName="VGR_DokItemId" ma:readOnly="false">
      <xsd:simpleType>
        <xsd:restriction base="dms:Text">
          <xsd:maxLength value="255"/>
        </xsd:restriction>
      </xsd:simpleType>
    </xsd:element>
    <xsd:element name="VGR_MellanarkivId" ma:index="29" nillable="true" ma:displayName="MellanarkivId" ma:hidden="true" ma:internalName="VGR_MellanarkivId" ma:readOnly="false">
      <xsd:simpleType>
        <xsd:restriction base="dms:Text">
          <xsd:maxLength value="255"/>
        </xsd:restriction>
      </xsd:simpleType>
    </xsd:element>
    <xsd:element name="VGR_MellanarkivUrl" ma:index="30" nillable="true" ma:displayName="Arkivlänk" ma:format="Hyperlink" ma:hidden="true" ma:internalName="VGR_Mellanarkiv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GR_MellanarkivWebbUrl" ma:index="31" nillable="true" ma:displayName="Arkivlänk för webben" ma:hidden="true" ma:internalName="VGR_MellanarkivWebbUrl" ma:readOnly="false">
      <xsd:simpleType>
        <xsd:restriction base="dms:Text">
          <xsd:maxLength value="255"/>
        </xsd:restriction>
      </xsd:simpleType>
    </xsd:element>
    <xsd:element name="VGR_ArkivDatum" ma:index="32" nillable="true" ma:displayName="ArkivDatum" ma:format="DateTime" ma:hidden="true" ma:internalName="VGR_ArkivDatum" ma:readOnly="false">
      <xsd:simpleType>
        <xsd:restriction base="dms:DateTime"/>
      </xsd:simpleType>
    </xsd:element>
    <xsd:element name="VGR_Gallras" ma:index="33" nillable="true" ma:displayName="Gallras" ma:description="" ma:hidden="true" ma:internalName="VGR_Gallras" ma:readOnly="false">
      <xsd:simpleType>
        <xsd:restriction base="dms:Text">
          <xsd:maxLength value="255"/>
        </xsd:restriction>
      </xsd:simpleType>
    </xsd:element>
    <xsd:element name="ec6953a5eee3424faece5c2353cf0721" ma:index="34" nillable="true" ma:taxonomy="true" ma:internalName="ec6953a5eee3424faece5c2353cf0721" ma:taxonomyFieldName="VGR_AmnesIndelning" ma:displayName="Regional ämnesindelning" ma:readOnly="false" ma:default="" ma:fieldId="{ec6953a5-eee3-424f-aece-5c2353cf0721}" ma:taxonomyMulti="true" ma:sspId="5c300478-92f1-4a1e-b2db-7f8c75821d37" ma:termSetId="66c52c7a-5036-4d83-ab03-8b3f33605b6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8fb63-438d-42a4-af5f-d09308ac67ec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8a0483a9-9048-45c1-9f2c-7d5b0e3ac195}" ma:internalName="TaxCatchAll" ma:readOnly="false" ma:showField="CatchAllData" ma:web="9dc8fb63-438d-42a4-af5f-d09308ac6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5" nillable="true" ma:displayName="Taxonomy Catch All Column1" ma:hidden="true" ma:list="{8a0483a9-9048-45c1-9f2c-7d5b0e3ac195}" ma:internalName="TaxCatchAllLabel" ma:readOnly="false" ma:showField="CatchAllDataLabel" ma:web="9dc8fb63-438d-42a4-af5f-d09308ac6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6" nillable="true" ma:taxonomy="true" ma:internalName="TaxKeywordTaxHTField" ma:taxonomyFieldName="TaxKeyword" ma:displayName="Företagsnyckelord" ma:readOnly="false" ma:fieldId="{23f27201-bee3-471e-b2e7-b64fd8b7ca38}" ma:taxonomyMulti="true" ma:sspId="5c300478-92f1-4a1e-b2db-7f8c75821d3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44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45" nillable="true" ma:displayName="Dokument-ID-värde" ma:description="Värdet för dokument-ID som tilldelats till det här objektet." ma:indexed="true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2c23f-a756-462f-8287-3ff35245ed68" elementFormDefault="qualified">
    <xsd:import namespace="http://schemas.microsoft.com/office/2006/documentManagement/types"/>
    <xsd:import namespace="http://schemas.microsoft.com/office/infopath/2007/PartnerControls"/>
    <xsd:element name="iff0133ac3934f858b1ec890ab98b185" ma:index="42" nillable="true" ma:taxonomy="true" ma:internalName="iff0133ac3934f858b1ec890ab98b185" ma:taxonomyFieldName="Handlingstyp_RS" ma:displayName="Handlingstyp RS" ma:readOnly="false" ma:fieldId="{2ff0133a-c393-4f85-8b1e-c890ab98b185}" ma:sspId="5c300478-92f1-4a1e-b2db-7f8c75821d37" ma:termSetId="de4697c2-9f06-477d-bb71-fe748a59b61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fe1bb-3504-4321-b038-4bcb3947e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0" nillable="true" ma:displayName="MediaServiceFastMetadata" ma:hidden="true" ma:internalName="MediaServiceFastMetadata" ma:readOnly="true">
      <xsd:simpleType>
        <xsd:restriction base="dms:Note"/>
      </xsd:simpleType>
    </xsd:element>
    <xsd:element name="Kategori" ma:index="51" nillable="true" ma:displayName="Kategori" ma:format="RadioButtons" ma:internalName="Kategori">
      <xsd:simpleType>
        <xsd:restriction base="dms:Choice">
          <xsd:enumeration value="Möten"/>
          <xsd:enumeration value="Riktlinjer"/>
          <xsd:enumeration value="Varumärkesmanual"/>
        </xsd:restriction>
      </xsd:simpleType>
    </xsd:element>
    <xsd:element name="lcf76f155ced4ddcb4097134ff3c332f" ma:index="53" nillable="true" ma:taxonomy="true" ma:internalName="lcf76f155ced4ddcb4097134ff3c332f" ma:taxonomyFieldName="MediaServiceImageTags" ma:displayName="Bildmarkeringar" ma:readOnly="false" ma:fieldId="{5cf76f15-5ced-4ddc-b409-7134ff3c332f}" ma:taxonomyMulti="true" ma:sspId="5c300478-92f1-4a1e-b2db-7f8c75821d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5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5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5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50045-C1E0-40F8-8774-7203682F767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17798c2e-8ec6-411a-92bf-42cada8c5360"/>
    <ds:schemaRef ds:uri="5e88671f-f3e5-4bfe-bce3-b43a49c7c60a"/>
    <ds:schemaRef ds:uri="e54ffb39-d626-48a7-a92f-ca20dcdc99f4"/>
    <ds:schemaRef ds:uri="d7532cd0-e888-47d6-8f58-db0210f25002"/>
    <ds:schemaRef ds:uri="10c3a147-0d64-46aa-a281-dc97358e8373"/>
    <ds:schemaRef ds:uri="9dc8fb63-438d-42a4-af5f-d09308ac67ec"/>
    <ds:schemaRef ds:uri="55bfe1bb-3504-4321-b038-4bcb3947ebca"/>
    <ds:schemaRef ds:uri="597d7713-8a3d-4bd2-ae30-edced55b2c1b"/>
    <ds:schemaRef ds:uri="4552c23f-a756-462f-8287-3ff35245ed68"/>
  </ds:schemaRefs>
</ds:datastoreItem>
</file>

<file path=customXml/itemProps3.xml><?xml version="1.0" encoding="utf-8"?>
<ds:datastoreItem xmlns:ds="http://schemas.openxmlformats.org/officeDocument/2006/customXml" ds:itemID="{5B37C00C-5B64-401F-9B7D-244411CC1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97d7713-8a3d-4bd2-ae30-edced55b2c1b"/>
    <ds:schemaRef ds:uri="9dc8fb63-438d-42a4-af5f-d09308ac67ec"/>
    <ds:schemaRef ds:uri="4552c23f-a756-462f-8287-3ff35245ed68"/>
    <ds:schemaRef ds:uri="55bfe1bb-3504-4321-b038-4bcb3947eb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SkaS PPT 1 brun</Template>
  <TotalTime>1714</TotalTime>
  <Words>336</Words>
  <Application>Microsoft Office PowerPoint</Application>
  <PresentationFormat>Bredbild</PresentationFormat>
  <Paragraphs>61</Paragraphs>
  <Slides>14</Slides>
  <Notes>3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VGR</vt:lpstr>
      <vt:lpstr>Regionala pensionärsrådet</vt:lpstr>
      <vt:lpstr>En komplex organisation – en risk innebär konsekvenser i samtliga perspektiv  </vt:lpstr>
      <vt:lpstr>Kort och lång sikt </vt:lpstr>
      <vt:lpstr>61 procent fler äldre 80+ till år 2040</vt:lpstr>
      <vt:lpstr>Hur ska vårdens uppdrag lösas? </vt:lpstr>
      <vt:lpstr>Hur ska vårdens uppdrag lösas? </vt:lpstr>
      <vt:lpstr>Västra Götaland</vt:lpstr>
      <vt:lpstr>Skaraborg</vt:lpstr>
      <vt:lpstr>Riskanalys</vt:lpstr>
      <vt:lpstr>Riskanalys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Regionala pensionärsrådet</dc:title>
  <dc:creator>Stellan Ahlström</dc:creator>
  <cp:lastModifiedBy>Camilla Tengström</cp:lastModifiedBy>
  <cp:revision>2</cp:revision>
  <dcterms:created xsi:type="dcterms:W3CDTF">2023-09-14T04:50:20Z</dcterms:created>
  <dcterms:modified xsi:type="dcterms:W3CDTF">2023-09-29T16:59:19Z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0x01010006EBECDF67F89F4D8BC5FAF3B8FA559B0200A68C9F58868535428BAC3D13892BAF47</vt:lpwstr>
  </property>
  <property fmtid="{D5CDD505-2E9C-101B-9397-08002B2CF9AE}" pid="3" name="Order">
    <vt:r8>32000</vt:r8>
  </property>
  <property fmtid="{D5CDD505-2E9C-101B-9397-08002B2CF9AE}" pid="4" name="MediaServiceImageTags">
    <vt:lpwstr/>
  </property>
  <property fmtid="{D5CDD505-2E9C-101B-9397-08002B2CF9AE}" pid="5" name="_dlc_DocIdItemGuid">
    <vt:lpwstr>b612f961-395e-403b-938a-f8d5d0ea1fae</vt:lpwstr>
  </property>
</Properties>
</file>