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1"/>
  </p:notesMasterIdLst>
  <p:sldIdLst>
    <p:sldId id="2147477945" r:id="rId6"/>
    <p:sldId id="9215" r:id="rId7"/>
    <p:sldId id="9222" r:id="rId8"/>
    <p:sldId id="9220" r:id="rId9"/>
    <p:sldId id="2147477946" r:id="rId10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432" autoAdjust="0"/>
  </p:normalViewPr>
  <p:slideViewPr>
    <p:cSldViewPr snapToGrid="0">
      <p:cViewPr varScale="1">
        <p:scale>
          <a:sx n="72" d="100"/>
          <a:sy n="72" d="100"/>
        </p:scale>
        <p:origin x="20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3E42F-4598-48BA-9722-E778FC253BF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A96270-C14D-481D-92B0-0B1208ED11C7}">
      <dgm:prSet/>
      <dgm:spPr/>
      <dgm:t>
        <a:bodyPr/>
        <a:lstStyle/>
        <a:p>
          <a:r>
            <a:rPr lang="en-US" b="0" i="0"/>
            <a:t>bidra till att det civila samhällets perspektiv, kunskap och erfarenhet tas tillvara i utvecklingen av VGR:s verksamheter </a:t>
          </a:r>
          <a:endParaRPr lang="en-US"/>
        </a:p>
      </dgm:t>
    </dgm:pt>
    <dgm:pt modelId="{F13338DD-B10A-4DD7-B554-B6B8E1363E68}" type="parTrans" cxnId="{1E4DBCFE-A3F4-4726-A57B-7076153F09BC}">
      <dgm:prSet/>
      <dgm:spPr/>
      <dgm:t>
        <a:bodyPr/>
        <a:lstStyle/>
        <a:p>
          <a:endParaRPr lang="en-US"/>
        </a:p>
      </dgm:t>
    </dgm:pt>
    <dgm:pt modelId="{F4432568-849A-42DC-B896-3B5DB2B61EB6}" type="sibTrans" cxnId="{1E4DBCFE-A3F4-4726-A57B-7076153F09BC}">
      <dgm:prSet/>
      <dgm:spPr/>
      <dgm:t>
        <a:bodyPr/>
        <a:lstStyle/>
        <a:p>
          <a:endParaRPr lang="en-US"/>
        </a:p>
      </dgm:t>
    </dgm:pt>
    <dgm:pt modelId="{64C20D7D-DF3D-4D9D-8B27-37F2122735C4}">
      <dgm:prSet/>
      <dgm:spPr/>
      <dgm:t>
        <a:bodyPr/>
        <a:lstStyle/>
        <a:p>
          <a:r>
            <a:rPr lang="en-US" b="0" i="0"/>
            <a:t>bidra till en hållbar utveckling genom att främja mänskliga rättigheter, demokrati, jämlikhet, jämställdhet och motverka diskriminering </a:t>
          </a:r>
          <a:endParaRPr lang="en-US"/>
        </a:p>
      </dgm:t>
    </dgm:pt>
    <dgm:pt modelId="{60F21F32-D8E7-475D-9021-B80521D83606}" type="parTrans" cxnId="{899B0B5B-0A4C-4F18-8080-30684042EF97}">
      <dgm:prSet/>
      <dgm:spPr/>
      <dgm:t>
        <a:bodyPr/>
        <a:lstStyle/>
        <a:p>
          <a:endParaRPr lang="en-US"/>
        </a:p>
      </dgm:t>
    </dgm:pt>
    <dgm:pt modelId="{4C64C74C-1A16-47C5-B98B-A7C1873BA747}" type="sibTrans" cxnId="{899B0B5B-0A4C-4F18-8080-30684042EF97}">
      <dgm:prSet/>
      <dgm:spPr/>
      <dgm:t>
        <a:bodyPr/>
        <a:lstStyle/>
        <a:p>
          <a:endParaRPr lang="en-US"/>
        </a:p>
      </dgm:t>
    </dgm:pt>
    <dgm:pt modelId="{EEC8453D-CE70-4A4E-B834-1C357B6F2B05}">
      <dgm:prSet/>
      <dgm:spPr/>
      <dgm:t>
        <a:bodyPr/>
        <a:lstStyle/>
        <a:p>
          <a:r>
            <a:rPr lang="en-US" b="0" i="0"/>
            <a:t>bidra till att främja medskapande och dialog mellan det civila samhället och VGR. </a:t>
          </a:r>
          <a:endParaRPr lang="en-US"/>
        </a:p>
      </dgm:t>
    </dgm:pt>
    <dgm:pt modelId="{945E40A9-9E38-4671-95AF-A1767EA4891F}" type="parTrans" cxnId="{54C0E3D8-519B-4559-BB82-7F549474187F}">
      <dgm:prSet/>
      <dgm:spPr/>
      <dgm:t>
        <a:bodyPr/>
        <a:lstStyle/>
        <a:p>
          <a:endParaRPr lang="en-US"/>
        </a:p>
      </dgm:t>
    </dgm:pt>
    <dgm:pt modelId="{2A863B55-40A1-4C33-9538-FB1978F65F35}" type="sibTrans" cxnId="{54C0E3D8-519B-4559-BB82-7F549474187F}">
      <dgm:prSet/>
      <dgm:spPr/>
      <dgm:t>
        <a:bodyPr/>
        <a:lstStyle/>
        <a:p>
          <a:endParaRPr lang="en-US"/>
        </a:p>
      </dgm:t>
    </dgm:pt>
    <dgm:pt modelId="{36483FC1-37F6-4E34-A542-0EB0410F5632}" type="pres">
      <dgm:prSet presAssocID="{2253E42F-4598-48BA-9722-E778FC253BF8}" presName="root" presStyleCnt="0">
        <dgm:presLayoutVars>
          <dgm:dir/>
          <dgm:resizeHandles val="exact"/>
        </dgm:presLayoutVars>
      </dgm:prSet>
      <dgm:spPr/>
    </dgm:pt>
    <dgm:pt modelId="{43F406C9-D605-43F9-A780-68765DA05233}" type="pres">
      <dgm:prSet presAssocID="{93A96270-C14D-481D-92B0-0B1208ED11C7}" presName="compNode" presStyleCnt="0"/>
      <dgm:spPr/>
    </dgm:pt>
    <dgm:pt modelId="{09E9AD9A-FC8F-4CD2-AF6F-E40729A5DF90}" type="pres">
      <dgm:prSet presAssocID="{93A96270-C14D-481D-92B0-0B1208ED11C7}" presName="bgRect" presStyleLbl="bgShp" presStyleIdx="0" presStyleCnt="3"/>
      <dgm:spPr/>
    </dgm:pt>
    <dgm:pt modelId="{283642A2-6C82-415C-89E9-AFF764F5BC1A}" type="pres">
      <dgm:prSet presAssocID="{93A96270-C14D-481D-92B0-0B1208ED11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ågor"/>
        </a:ext>
      </dgm:extLst>
    </dgm:pt>
    <dgm:pt modelId="{75D9F9CD-A808-4DC1-96B7-1DC9C665621E}" type="pres">
      <dgm:prSet presAssocID="{93A96270-C14D-481D-92B0-0B1208ED11C7}" presName="spaceRect" presStyleCnt="0"/>
      <dgm:spPr/>
    </dgm:pt>
    <dgm:pt modelId="{990E7AF0-388E-4A94-A08C-FBE8BF622E66}" type="pres">
      <dgm:prSet presAssocID="{93A96270-C14D-481D-92B0-0B1208ED11C7}" presName="parTx" presStyleLbl="revTx" presStyleIdx="0" presStyleCnt="3">
        <dgm:presLayoutVars>
          <dgm:chMax val="0"/>
          <dgm:chPref val="0"/>
        </dgm:presLayoutVars>
      </dgm:prSet>
      <dgm:spPr/>
    </dgm:pt>
    <dgm:pt modelId="{A87ACAEC-0D12-46F3-A10A-6D37D0C60BC5}" type="pres">
      <dgm:prSet presAssocID="{F4432568-849A-42DC-B896-3B5DB2B61EB6}" presName="sibTrans" presStyleCnt="0"/>
      <dgm:spPr/>
    </dgm:pt>
    <dgm:pt modelId="{DB24BE39-3B2F-4C85-A0CB-4DB73FF7ED5A}" type="pres">
      <dgm:prSet presAssocID="{64C20D7D-DF3D-4D9D-8B27-37F2122735C4}" presName="compNode" presStyleCnt="0"/>
      <dgm:spPr/>
    </dgm:pt>
    <dgm:pt modelId="{F01652F5-063D-4870-9FDC-5F1CB47310D9}" type="pres">
      <dgm:prSet presAssocID="{64C20D7D-DF3D-4D9D-8B27-37F2122735C4}" presName="bgRect" presStyleLbl="bgShp" presStyleIdx="1" presStyleCnt="3"/>
      <dgm:spPr/>
    </dgm:pt>
    <dgm:pt modelId="{610D0BDB-A755-44BB-A5D4-852A8F670244}" type="pres">
      <dgm:prSet presAssocID="{64C20D7D-DF3D-4D9D-8B27-37F2122735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5828887-8440-44CE-803E-9A95723FBFAE}" type="pres">
      <dgm:prSet presAssocID="{64C20D7D-DF3D-4D9D-8B27-37F2122735C4}" presName="spaceRect" presStyleCnt="0"/>
      <dgm:spPr/>
    </dgm:pt>
    <dgm:pt modelId="{F34D9E37-C3B3-495A-BDCC-EA8C656D71FD}" type="pres">
      <dgm:prSet presAssocID="{64C20D7D-DF3D-4D9D-8B27-37F2122735C4}" presName="parTx" presStyleLbl="revTx" presStyleIdx="1" presStyleCnt="3">
        <dgm:presLayoutVars>
          <dgm:chMax val="0"/>
          <dgm:chPref val="0"/>
        </dgm:presLayoutVars>
      </dgm:prSet>
      <dgm:spPr/>
    </dgm:pt>
    <dgm:pt modelId="{20E8F441-E62A-407A-80A6-4AE3DBCAB924}" type="pres">
      <dgm:prSet presAssocID="{4C64C74C-1A16-47C5-B98B-A7C1873BA747}" presName="sibTrans" presStyleCnt="0"/>
      <dgm:spPr/>
    </dgm:pt>
    <dgm:pt modelId="{FBC222F4-EB10-4E4F-8BE2-A7A98E0FECD3}" type="pres">
      <dgm:prSet presAssocID="{EEC8453D-CE70-4A4E-B834-1C357B6F2B05}" presName="compNode" presStyleCnt="0"/>
      <dgm:spPr/>
    </dgm:pt>
    <dgm:pt modelId="{2E3BD760-5359-4C8A-A9FD-B7526B3C75DD}" type="pres">
      <dgm:prSet presAssocID="{EEC8453D-CE70-4A4E-B834-1C357B6F2B05}" presName="bgRect" presStyleLbl="bgShp" presStyleIdx="2" presStyleCnt="3"/>
      <dgm:spPr/>
    </dgm:pt>
    <dgm:pt modelId="{B3477C9F-77F4-4018-8C99-45712964A49E}" type="pres">
      <dgm:prSet presAssocID="{EEC8453D-CE70-4A4E-B834-1C357B6F2B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slutningar"/>
        </a:ext>
      </dgm:extLst>
    </dgm:pt>
    <dgm:pt modelId="{6E772B6D-5D0E-4B80-8810-A117A284AB84}" type="pres">
      <dgm:prSet presAssocID="{EEC8453D-CE70-4A4E-B834-1C357B6F2B05}" presName="spaceRect" presStyleCnt="0"/>
      <dgm:spPr/>
    </dgm:pt>
    <dgm:pt modelId="{FCE85367-743A-42F2-98ED-E7D41B68B5F2}" type="pres">
      <dgm:prSet presAssocID="{EEC8453D-CE70-4A4E-B834-1C357B6F2B0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99B0B5B-0A4C-4F18-8080-30684042EF97}" srcId="{2253E42F-4598-48BA-9722-E778FC253BF8}" destId="{64C20D7D-DF3D-4D9D-8B27-37F2122735C4}" srcOrd="1" destOrd="0" parTransId="{60F21F32-D8E7-475D-9021-B80521D83606}" sibTransId="{4C64C74C-1A16-47C5-B98B-A7C1873BA747}"/>
    <dgm:cxn modelId="{7156CF4B-6F18-4318-84F5-97682601B954}" type="presOf" srcId="{EEC8453D-CE70-4A4E-B834-1C357B6F2B05}" destId="{FCE85367-743A-42F2-98ED-E7D41B68B5F2}" srcOrd="0" destOrd="0" presId="urn:microsoft.com/office/officeart/2018/2/layout/IconVerticalSolidList"/>
    <dgm:cxn modelId="{FA39487A-D60D-42AA-A9BA-4ECB8A89E8D0}" type="presOf" srcId="{2253E42F-4598-48BA-9722-E778FC253BF8}" destId="{36483FC1-37F6-4E34-A542-0EB0410F5632}" srcOrd="0" destOrd="0" presId="urn:microsoft.com/office/officeart/2018/2/layout/IconVerticalSolidList"/>
    <dgm:cxn modelId="{53EBB4A6-471B-4E45-845D-7A619F0747E2}" type="presOf" srcId="{64C20D7D-DF3D-4D9D-8B27-37F2122735C4}" destId="{F34D9E37-C3B3-495A-BDCC-EA8C656D71FD}" srcOrd="0" destOrd="0" presId="urn:microsoft.com/office/officeart/2018/2/layout/IconVerticalSolidList"/>
    <dgm:cxn modelId="{54C0E3D8-519B-4559-BB82-7F549474187F}" srcId="{2253E42F-4598-48BA-9722-E778FC253BF8}" destId="{EEC8453D-CE70-4A4E-B834-1C357B6F2B05}" srcOrd="2" destOrd="0" parTransId="{945E40A9-9E38-4671-95AF-A1767EA4891F}" sibTransId="{2A863B55-40A1-4C33-9538-FB1978F65F35}"/>
    <dgm:cxn modelId="{D23972E6-4B16-4C09-A591-72649C382EDA}" type="presOf" srcId="{93A96270-C14D-481D-92B0-0B1208ED11C7}" destId="{990E7AF0-388E-4A94-A08C-FBE8BF622E66}" srcOrd="0" destOrd="0" presId="urn:microsoft.com/office/officeart/2018/2/layout/IconVerticalSolidList"/>
    <dgm:cxn modelId="{1E4DBCFE-A3F4-4726-A57B-7076153F09BC}" srcId="{2253E42F-4598-48BA-9722-E778FC253BF8}" destId="{93A96270-C14D-481D-92B0-0B1208ED11C7}" srcOrd="0" destOrd="0" parTransId="{F13338DD-B10A-4DD7-B554-B6B8E1363E68}" sibTransId="{F4432568-849A-42DC-B896-3B5DB2B61EB6}"/>
    <dgm:cxn modelId="{2E4B26C7-CC77-4B09-8F0A-3A74A129CD95}" type="presParOf" srcId="{36483FC1-37F6-4E34-A542-0EB0410F5632}" destId="{43F406C9-D605-43F9-A780-68765DA05233}" srcOrd="0" destOrd="0" presId="urn:microsoft.com/office/officeart/2018/2/layout/IconVerticalSolidList"/>
    <dgm:cxn modelId="{D22D2632-6B2F-4D41-AC88-78AD790B9E74}" type="presParOf" srcId="{43F406C9-D605-43F9-A780-68765DA05233}" destId="{09E9AD9A-FC8F-4CD2-AF6F-E40729A5DF90}" srcOrd="0" destOrd="0" presId="urn:microsoft.com/office/officeart/2018/2/layout/IconVerticalSolidList"/>
    <dgm:cxn modelId="{E631335F-D778-4636-B9D8-5B7EEC8DF613}" type="presParOf" srcId="{43F406C9-D605-43F9-A780-68765DA05233}" destId="{283642A2-6C82-415C-89E9-AFF764F5BC1A}" srcOrd="1" destOrd="0" presId="urn:microsoft.com/office/officeart/2018/2/layout/IconVerticalSolidList"/>
    <dgm:cxn modelId="{82453895-7F03-47CA-BF9F-AD3B74D544A9}" type="presParOf" srcId="{43F406C9-D605-43F9-A780-68765DA05233}" destId="{75D9F9CD-A808-4DC1-96B7-1DC9C665621E}" srcOrd="2" destOrd="0" presId="urn:microsoft.com/office/officeart/2018/2/layout/IconVerticalSolidList"/>
    <dgm:cxn modelId="{D4983C72-A77D-46DE-A23F-57EAC017AAFE}" type="presParOf" srcId="{43F406C9-D605-43F9-A780-68765DA05233}" destId="{990E7AF0-388E-4A94-A08C-FBE8BF622E66}" srcOrd="3" destOrd="0" presId="urn:microsoft.com/office/officeart/2018/2/layout/IconVerticalSolidList"/>
    <dgm:cxn modelId="{C1E1D88C-CE5E-4ADE-A6DE-B0EE4A38EF6E}" type="presParOf" srcId="{36483FC1-37F6-4E34-A542-0EB0410F5632}" destId="{A87ACAEC-0D12-46F3-A10A-6D37D0C60BC5}" srcOrd="1" destOrd="0" presId="urn:microsoft.com/office/officeart/2018/2/layout/IconVerticalSolidList"/>
    <dgm:cxn modelId="{6B79B55D-0880-4E4D-9199-25B0065FA38A}" type="presParOf" srcId="{36483FC1-37F6-4E34-A542-0EB0410F5632}" destId="{DB24BE39-3B2F-4C85-A0CB-4DB73FF7ED5A}" srcOrd="2" destOrd="0" presId="urn:microsoft.com/office/officeart/2018/2/layout/IconVerticalSolidList"/>
    <dgm:cxn modelId="{811924E4-8DBF-4EF6-915D-0D9F63138756}" type="presParOf" srcId="{DB24BE39-3B2F-4C85-A0CB-4DB73FF7ED5A}" destId="{F01652F5-063D-4870-9FDC-5F1CB47310D9}" srcOrd="0" destOrd="0" presId="urn:microsoft.com/office/officeart/2018/2/layout/IconVerticalSolidList"/>
    <dgm:cxn modelId="{95D76FF4-D1CA-4962-8555-4E775194E860}" type="presParOf" srcId="{DB24BE39-3B2F-4C85-A0CB-4DB73FF7ED5A}" destId="{610D0BDB-A755-44BB-A5D4-852A8F670244}" srcOrd="1" destOrd="0" presId="urn:microsoft.com/office/officeart/2018/2/layout/IconVerticalSolidList"/>
    <dgm:cxn modelId="{40E4017C-5FCA-4252-A1C5-05E5613B9590}" type="presParOf" srcId="{DB24BE39-3B2F-4C85-A0CB-4DB73FF7ED5A}" destId="{65828887-8440-44CE-803E-9A95723FBFAE}" srcOrd="2" destOrd="0" presId="urn:microsoft.com/office/officeart/2018/2/layout/IconVerticalSolidList"/>
    <dgm:cxn modelId="{F11B8F1F-F4E1-48D6-B5C3-211DF68A75B0}" type="presParOf" srcId="{DB24BE39-3B2F-4C85-A0CB-4DB73FF7ED5A}" destId="{F34D9E37-C3B3-495A-BDCC-EA8C656D71FD}" srcOrd="3" destOrd="0" presId="urn:microsoft.com/office/officeart/2018/2/layout/IconVerticalSolidList"/>
    <dgm:cxn modelId="{01EF8D42-7959-49DB-846F-4C0769153B40}" type="presParOf" srcId="{36483FC1-37F6-4E34-A542-0EB0410F5632}" destId="{20E8F441-E62A-407A-80A6-4AE3DBCAB924}" srcOrd="3" destOrd="0" presId="urn:microsoft.com/office/officeart/2018/2/layout/IconVerticalSolidList"/>
    <dgm:cxn modelId="{798F74CD-15E1-4EF9-BBCD-47BFA0536E40}" type="presParOf" srcId="{36483FC1-37F6-4E34-A542-0EB0410F5632}" destId="{FBC222F4-EB10-4E4F-8BE2-A7A98E0FECD3}" srcOrd="4" destOrd="0" presId="urn:microsoft.com/office/officeart/2018/2/layout/IconVerticalSolidList"/>
    <dgm:cxn modelId="{49EBDF5A-8B37-4FA6-847C-3AC705B9E595}" type="presParOf" srcId="{FBC222F4-EB10-4E4F-8BE2-A7A98E0FECD3}" destId="{2E3BD760-5359-4C8A-A9FD-B7526B3C75DD}" srcOrd="0" destOrd="0" presId="urn:microsoft.com/office/officeart/2018/2/layout/IconVerticalSolidList"/>
    <dgm:cxn modelId="{B106E6F9-B106-4F33-9B11-7D448D10800F}" type="presParOf" srcId="{FBC222F4-EB10-4E4F-8BE2-A7A98E0FECD3}" destId="{B3477C9F-77F4-4018-8C99-45712964A49E}" srcOrd="1" destOrd="0" presId="urn:microsoft.com/office/officeart/2018/2/layout/IconVerticalSolidList"/>
    <dgm:cxn modelId="{DF341AFA-C8FD-4E21-ABA9-51C1A382DC70}" type="presParOf" srcId="{FBC222F4-EB10-4E4F-8BE2-A7A98E0FECD3}" destId="{6E772B6D-5D0E-4B80-8810-A117A284AB84}" srcOrd="2" destOrd="0" presId="urn:microsoft.com/office/officeart/2018/2/layout/IconVerticalSolidList"/>
    <dgm:cxn modelId="{31617D7B-1E67-4B10-B0B1-39050E6E1A09}" type="presParOf" srcId="{FBC222F4-EB10-4E4F-8BE2-A7A98E0FECD3}" destId="{FCE85367-743A-42F2-98ED-E7D41B68B5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9AD9A-FC8F-4CD2-AF6F-E40729A5DF90}">
      <dsp:nvSpPr>
        <dsp:cNvPr id="0" name=""/>
        <dsp:cNvSpPr/>
      </dsp:nvSpPr>
      <dsp:spPr>
        <a:xfrm>
          <a:off x="0" y="404"/>
          <a:ext cx="8650817" cy="9459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642A2-6C82-415C-89E9-AFF764F5BC1A}">
      <dsp:nvSpPr>
        <dsp:cNvPr id="0" name=""/>
        <dsp:cNvSpPr/>
      </dsp:nvSpPr>
      <dsp:spPr>
        <a:xfrm>
          <a:off x="286140" y="213236"/>
          <a:ext cx="520255" cy="520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E7AF0-388E-4A94-A08C-FBE8BF622E66}">
      <dsp:nvSpPr>
        <dsp:cNvPr id="0" name=""/>
        <dsp:cNvSpPr/>
      </dsp:nvSpPr>
      <dsp:spPr>
        <a:xfrm>
          <a:off x="1092536" y="404"/>
          <a:ext cx="7558280" cy="94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10" tIns="100110" rIns="100110" bIns="10011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bidra till att det civila samhällets perspektiv, kunskap och erfarenhet tas tillvara i utvecklingen av VGR:s verksamheter </a:t>
          </a:r>
          <a:endParaRPr lang="en-US" sz="1700" kern="1200"/>
        </a:p>
      </dsp:txBody>
      <dsp:txXfrm>
        <a:off x="1092536" y="404"/>
        <a:ext cx="7558280" cy="945919"/>
      </dsp:txXfrm>
    </dsp:sp>
    <dsp:sp modelId="{F01652F5-063D-4870-9FDC-5F1CB47310D9}">
      <dsp:nvSpPr>
        <dsp:cNvPr id="0" name=""/>
        <dsp:cNvSpPr/>
      </dsp:nvSpPr>
      <dsp:spPr>
        <a:xfrm>
          <a:off x="0" y="1182803"/>
          <a:ext cx="8650817" cy="9459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0BDB-A755-44BB-A5D4-852A8F670244}">
      <dsp:nvSpPr>
        <dsp:cNvPr id="0" name=""/>
        <dsp:cNvSpPr/>
      </dsp:nvSpPr>
      <dsp:spPr>
        <a:xfrm>
          <a:off x="286140" y="1395635"/>
          <a:ext cx="520255" cy="5202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D9E37-C3B3-495A-BDCC-EA8C656D71FD}">
      <dsp:nvSpPr>
        <dsp:cNvPr id="0" name=""/>
        <dsp:cNvSpPr/>
      </dsp:nvSpPr>
      <dsp:spPr>
        <a:xfrm>
          <a:off x="1092536" y="1182803"/>
          <a:ext cx="7558280" cy="94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10" tIns="100110" rIns="100110" bIns="10011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bidra till en hållbar utveckling genom att främja mänskliga rättigheter, demokrati, jämlikhet, jämställdhet och motverka diskriminering </a:t>
          </a:r>
          <a:endParaRPr lang="en-US" sz="1700" kern="1200"/>
        </a:p>
      </dsp:txBody>
      <dsp:txXfrm>
        <a:off x="1092536" y="1182803"/>
        <a:ext cx="7558280" cy="945919"/>
      </dsp:txXfrm>
    </dsp:sp>
    <dsp:sp modelId="{2E3BD760-5359-4C8A-A9FD-B7526B3C75DD}">
      <dsp:nvSpPr>
        <dsp:cNvPr id="0" name=""/>
        <dsp:cNvSpPr/>
      </dsp:nvSpPr>
      <dsp:spPr>
        <a:xfrm>
          <a:off x="0" y="2365202"/>
          <a:ext cx="8650817" cy="9459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77C9F-77F4-4018-8C99-45712964A49E}">
      <dsp:nvSpPr>
        <dsp:cNvPr id="0" name=""/>
        <dsp:cNvSpPr/>
      </dsp:nvSpPr>
      <dsp:spPr>
        <a:xfrm>
          <a:off x="286140" y="2578034"/>
          <a:ext cx="520255" cy="5202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85367-743A-42F2-98ED-E7D41B68B5F2}">
      <dsp:nvSpPr>
        <dsp:cNvPr id="0" name=""/>
        <dsp:cNvSpPr/>
      </dsp:nvSpPr>
      <dsp:spPr>
        <a:xfrm>
          <a:off x="1092536" y="2365202"/>
          <a:ext cx="7558280" cy="94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10" tIns="100110" rIns="100110" bIns="10011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bidra till att främja medskapande och dialog mellan det civila samhället och VGR. </a:t>
          </a:r>
          <a:endParaRPr lang="en-US" sz="1700" kern="1200"/>
        </a:p>
      </dsp:txBody>
      <dsp:txXfrm>
        <a:off x="1092536" y="2365202"/>
        <a:ext cx="7558280" cy="945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CC75B-8294-48C9-8C93-74563EEC6565}" type="datetimeFigureOut">
              <a:rPr lang="sv-SE" smtClean="0"/>
              <a:t>2023-09-29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651B1-5BE5-4AF6-85D1-C7E2CDEF28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105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651B1-5BE5-4AF6-85D1-C7E2CDEF284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20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1_green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4_green.png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39" y="1076643"/>
            <a:ext cx="5737195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3500" b="1"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371" y="3761691"/>
            <a:ext cx="5743363" cy="1683433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för att lägga till underrubrik</a:t>
            </a:r>
          </a:p>
        </p:txBody>
      </p:sp>
      <p:pic>
        <p:nvPicPr>
          <p:cNvPr id="8" name="Logo" descr="Västra Götalandsregionen, logo">
            <a:extLst>
              <a:ext uri="{FF2B5EF4-FFF2-40B4-BE49-F238E27FC236}">
                <a16:creationId xmlns:a16="http://schemas.microsoft.com/office/drawing/2014/main" id="{DF4C8F7D-7A28-CB63-79C6-C812735D6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234" y="6030915"/>
            <a:ext cx="2147886" cy="435093"/>
          </a:xfrm>
          <a:prstGeom prst="rect">
            <a:avLst/>
          </a:prstGeom>
        </p:spPr>
      </p:pic>
      <p:sp>
        <p:nvSpPr>
          <p:cNvPr id="10" name="Rektangel: ett hörn rundat 9">
            <a:extLst>
              <a:ext uri="{FF2B5EF4-FFF2-40B4-BE49-F238E27FC236}">
                <a16:creationId xmlns:a16="http://schemas.microsoft.com/office/drawing/2014/main" id="{7E61D836-2BE6-1C11-FBD1-3BB4D68DD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7517606" y="1400174"/>
            <a:ext cx="1422400" cy="2028821"/>
          </a:xfrm>
          <a:prstGeom prst="round1Rect">
            <a:avLst>
              <a:gd name="adj" fmla="val 383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ett hörn rundat 10">
            <a:extLst>
              <a:ext uri="{FF2B5EF4-FFF2-40B4-BE49-F238E27FC236}">
                <a16:creationId xmlns:a16="http://schemas.microsoft.com/office/drawing/2014/main" id="{D021E843-F0CA-3668-937E-991E96007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80998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: ett hörn rundat 20">
            <a:extLst>
              <a:ext uri="{FF2B5EF4-FFF2-40B4-BE49-F238E27FC236}">
                <a16:creationId xmlns:a16="http://schemas.microsoft.com/office/drawing/2014/main" id="{2779E0F7-FC36-DC8B-F70D-E1EB4B431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8940005" y="3428996"/>
            <a:ext cx="1439467" cy="2036754"/>
          </a:xfrm>
          <a:prstGeom prst="round1Rect">
            <a:avLst>
              <a:gd name="adj" fmla="val 373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: ett hörn rundat 21">
            <a:extLst>
              <a:ext uri="{FF2B5EF4-FFF2-40B4-BE49-F238E27FC236}">
                <a16:creationId xmlns:a16="http://schemas.microsoft.com/office/drawing/2014/main" id="{9DC97AAD-37E8-82F9-3999-4634B5084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 flipV="1">
            <a:off x="10350074" y="5465756"/>
            <a:ext cx="1419222" cy="1020766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: ett hörn rundat 22">
            <a:extLst>
              <a:ext uri="{FF2B5EF4-FFF2-40B4-BE49-F238E27FC236}">
                <a16:creationId xmlns:a16="http://schemas.microsoft.com/office/drawing/2014/main" id="{262A45B3-FC56-5A48-E32E-99E82C5AB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428997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: ett hörn rundat 23">
            <a:extLst>
              <a:ext uri="{FF2B5EF4-FFF2-40B4-BE49-F238E27FC236}">
                <a16:creationId xmlns:a16="http://schemas.microsoft.com/office/drawing/2014/main" id="{5BD28DEE-ADA6-15DB-766D-492D1DE78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4448166"/>
            <a:ext cx="1422400" cy="2038355"/>
          </a:xfrm>
          <a:prstGeom prst="round1Rect">
            <a:avLst>
              <a:gd name="adj" fmla="val 399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: ett hörn rundat 24">
            <a:extLst>
              <a:ext uri="{FF2B5EF4-FFF2-40B4-BE49-F238E27FC236}">
                <a16:creationId xmlns:a16="http://schemas.microsoft.com/office/drawing/2014/main" id="{5A1DBF60-A901-55C1-FAE0-9D2BFA62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0379475" y="3428999"/>
            <a:ext cx="1422000" cy="2036754"/>
          </a:xfrm>
          <a:prstGeom prst="round1Rect">
            <a:avLst>
              <a:gd name="adj" fmla="val 38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: ett hörn rundat 25">
            <a:extLst>
              <a:ext uri="{FF2B5EF4-FFF2-40B4-BE49-F238E27FC236}">
                <a16:creationId xmlns:a16="http://schemas.microsoft.com/office/drawing/2014/main" id="{21E11914-6E9E-9412-96FA-D0BE87BBB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8936830" y="5465754"/>
            <a:ext cx="1442643" cy="1020767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068474CD-0AF3-5001-F209-6782DA68F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36831" y="380997"/>
            <a:ext cx="2867819" cy="3048000"/>
          </a:xfrm>
          <a:custGeom>
            <a:avLst/>
            <a:gdLst>
              <a:gd name="connsiteX0" fmla="*/ 0 w 2867819"/>
              <a:gd name="connsiteY0" fmla="*/ 0 h 3048000"/>
              <a:gd name="connsiteX1" fmla="*/ 2867819 w 2867819"/>
              <a:gd name="connsiteY1" fmla="*/ 0 h 3048000"/>
              <a:gd name="connsiteX2" fmla="*/ 2867819 w 2867819"/>
              <a:gd name="connsiteY2" fmla="*/ 3048000 h 3048000"/>
              <a:gd name="connsiteX3" fmla="*/ 567857 w 2867819"/>
              <a:gd name="connsiteY3" fmla="*/ 3048000 h 3048000"/>
              <a:gd name="connsiteX4" fmla="*/ 0 w 2867819"/>
              <a:gd name="connsiteY4" fmla="*/ 2480143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19" h="3048000">
                <a:moveTo>
                  <a:pt x="0" y="0"/>
                </a:moveTo>
                <a:lnTo>
                  <a:pt x="2867819" y="0"/>
                </a:lnTo>
                <a:lnTo>
                  <a:pt x="2867819" y="3048000"/>
                </a:lnTo>
                <a:lnTo>
                  <a:pt x="567857" y="3048000"/>
                </a:lnTo>
                <a:cubicBezTo>
                  <a:pt x="254238" y="3048000"/>
                  <a:pt x="0" y="2793762"/>
                  <a:pt x="0" y="24801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0EAE83A-8325-0375-6F9F-906487EE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9ECC-DD52-4BAE-8436-3D4B0CE1438D}" type="datetime1">
              <a:rPr lang="sv-SE" smtClean="0"/>
              <a:t>2023-09-29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810085F-04AE-F66F-8FEC-4C6A1093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logo/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ett hörn rundat 4">
            <a:extLst>
              <a:ext uri="{FF2B5EF4-FFF2-40B4-BE49-F238E27FC236}">
                <a16:creationId xmlns:a16="http://schemas.microsoft.com/office/drawing/2014/main" id="{0F7839DA-DC58-9FD4-5DB7-077F9CCA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 flipV="1">
            <a:off x="389466" y="380999"/>
            <a:ext cx="11413068" cy="6099176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Logo" descr="Logo: Västra Götalandsregionen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4210" y="2915466"/>
            <a:ext cx="5732564" cy="1161234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455D0BA-9A24-0B1E-5104-31F55378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71D-D98B-401F-B2CF-6FD4D048E9D2}" type="datetime1">
              <a:rPr lang="sv-SE" smtClean="0"/>
              <a:t>2023-09-29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E6AFD7C-DEA7-9A46-2513-5293C053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243E10-E3F1-7E93-DB4B-40905719B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174484"/>
            <a:ext cx="8642350" cy="1047750"/>
          </a:xfrm>
        </p:spPr>
        <p:txBody>
          <a:bodyPr/>
          <a:lstStyle/>
          <a:p>
            <a:r>
              <a:rPr lang="sv-SE" noProof="0"/>
              <a:t>Ange rubrik för tillgänglighet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3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" y="6620935"/>
            <a:ext cx="12188421" cy="23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6246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55511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Flicka som blåser såpbubblor.">
            <a:extLst>
              <a:ext uri="{FF2B5EF4-FFF2-40B4-BE49-F238E27FC236}">
                <a16:creationId xmlns:a16="http://schemas.microsoft.com/office/drawing/2014/main" id="{DB9A84E7-7D72-FB4B-84D5-F0AEC715A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161" t="26856" r="-1" b="6707"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D329527-FD85-8D4A-A285-42DEF5E1FC11}"/>
              </a:ext>
            </a:extLst>
          </p:cNvPr>
          <p:cNvSpPr/>
          <p:nvPr userDrawn="1"/>
        </p:nvSpPr>
        <p:spPr>
          <a:xfrm>
            <a:off x="-2" y="0"/>
            <a:ext cx="6096001" cy="6858000"/>
          </a:xfrm>
          <a:prstGeom prst="rect">
            <a:avLst/>
          </a:prstGeom>
          <a:solidFill>
            <a:srgbClr val="4A77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E097CCD-258A-CE48-A5DF-8835D2DDE465}"/>
              </a:ext>
            </a:extLst>
          </p:cNvPr>
          <p:cNvSpPr txBox="1"/>
          <p:nvPr userDrawn="1"/>
        </p:nvSpPr>
        <p:spPr>
          <a:xfrm>
            <a:off x="-124291" y="1291533"/>
            <a:ext cx="5699466" cy="5386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714375"/>
            <a:endParaRPr lang="sv-SE" sz="3500" b="1">
              <a:solidFill>
                <a:srgbClr val="4A773C"/>
              </a:solidFill>
              <a:latin typeface="Frutiger 65" pitchFamily="2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4EB629D-7034-1A44-8A07-B5ECA8F5179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77787" y="236114"/>
            <a:ext cx="4802735" cy="312526"/>
          </a:xfrm>
        </p:spPr>
        <p:txBody>
          <a:bodyPr>
            <a:noAutofit/>
          </a:bodyPr>
          <a:lstStyle>
            <a:lvl1pPr marL="0" indent="0">
              <a:buNone/>
              <a:defRPr sz="1800" b="0" i="0" spc="200" baseline="0">
                <a:solidFill>
                  <a:schemeClr val="bg1"/>
                </a:solidFill>
                <a:latin typeface="Frutiger 55 Roman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787" y="1291533"/>
            <a:ext cx="4802735" cy="538609"/>
          </a:xfrm>
        </p:spPr>
        <p:txBody>
          <a:bodyPr anchor="ctr">
            <a:normAutofit/>
          </a:bodyPr>
          <a:lstStyle>
            <a:lvl1pPr>
              <a:defRPr sz="3500" b="1" i="0">
                <a:solidFill>
                  <a:srgbClr val="4A773C"/>
                </a:solidFill>
                <a:latin typeface="Frutiger 65" pitchFamily="2" charset="0"/>
              </a:defRPr>
            </a:lvl1pPr>
          </a:lstStyle>
          <a:p>
            <a:r>
              <a:rPr lang="en-US"/>
              <a:t>Rubrik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787" y="2093790"/>
            <a:ext cx="4802735" cy="2141326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Frutiger 55 Roman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FC086A2-7AEA-FF4B-B3B5-C4F8207F0A5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77787" y="5043637"/>
            <a:ext cx="4802735" cy="136678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rutiger 55 Roman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6A5C943-5726-3346-ADE7-F90CF5B0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068" y="6226305"/>
            <a:ext cx="1676400" cy="3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7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96781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8203"/>
            <a:ext cx="12196800" cy="191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4" y="5920318"/>
            <a:ext cx="2377017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19999" y="5356800"/>
            <a:ext cx="8077900" cy="1142400"/>
          </a:xfrm>
        </p:spPr>
        <p:txBody>
          <a:bodyPr lIns="0" tIns="0" rIns="0" bIns="0" anchor="ctr" anchorCtr="0"/>
          <a:lstStyle>
            <a:lvl1pPr algn="l"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9198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0400" y="960000"/>
            <a:ext cx="5703113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0400" y="2400000"/>
            <a:ext cx="5703113" cy="36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864000" y="1315200"/>
            <a:ext cx="5328000" cy="364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626614"/>
            <a:ext cx="12192000" cy="2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0901" y="6191147"/>
            <a:ext cx="162890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2023-09-29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21106" y="6191147"/>
            <a:ext cx="595557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70969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624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787200" y="1051200"/>
            <a:ext cx="10972800" cy="1142400"/>
          </a:xfrm>
        </p:spPr>
        <p:txBody>
          <a:bodyPr lIns="0" tIns="0" rIns="0" bIns="0" anchor="ctr" anchorCtr="0"/>
          <a:lstStyle>
            <a:lvl1pPr algn="l">
              <a:defRPr sz="5333" baseline="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9072000" y="5918400"/>
            <a:ext cx="2376000" cy="48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422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"/>
            <a:ext cx="12196800" cy="686273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19999" y="4296000"/>
            <a:ext cx="10793180" cy="1344000"/>
          </a:xfrm>
        </p:spPr>
        <p:txBody>
          <a:bodyPr lIns="0" tIns="0" rIns="0" bIns="0" anchor="ctr" anchorCtr="0"/>
          <a:lstStyle>
            <a:lvl1pPr algn="l">
              <a:defRPr sz="5333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3" y="1828152"/>
            <a:ext cx="12192000" cy="211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83" y="5933513"/>
            <a:ext cx="2214000" cy="5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83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0901" y="6191147"/>
            <a:ext cx="162890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2023-09-29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21106" y="6191147"/>
            <a:ext cx="595557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00000"/>
                </a:solidFill>
              </a:defRPr>
            </a:lvl1pPr>
          </a:lstStyle>
          <a:p>
            <a:r>
              <a:rPr lang="sv-SE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82810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39" y="1076643"/>
            <a:ext cx="5737196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3500" b="1"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372" y="3761691"/>
            <a:ext cx="5737196" cy="1683433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för att lägga till underrubrik</a:t>
            </a:r>
          </a:p>
        </p:txBody>
      </p:sp>
      <p:sp>
        <p:nvSpPr>
          <p:cNvPr id="27" name="Platshållare för bild 26">
            <a:extLst>
              <a:ext uri="{FF2B5EF4-FFF2-40B4-BE49-F238E27FC236}">
                <a16:creationId xmlns:a16="http://schemas.microsoft.com/office/drawing/2014/main" id="{B7586333-1D24-C4E6-41D4-F849486C42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6831" y="380998"/>
            <a:ext cx="2867819" cy="3048000"/>
          </a:xfrm>
          <a:custGeom>
            <a:avLst/>
            <a:gdLst>
              <a:gd name="connsiteX0" fmla="*/ 0 w 2867819"/>
              <a:gd name="connsiteY0" fmla="*/ 0 h 3048000"/>
              <a:gd name="connsiteX1" fmla="*/ 2867819 w 2867819"/>
              <a:gd name="connsiteY1" fmla="*/ 0 h 3048000"/>
              <a:gd name="connsiteX2" fmla="*/ 2867819 w 2867819"/>
              <a:gd name="connsiteY2" fmla="*/ 3048000 h 3048000"/>
              <a:gd name="connsiteX3" fmla="*/ 567857 w 2867819"/>
              <a:gd name="connsiteY3" fmla="*/ 3048000 h 3048000"/>
              <a:gd name="connsiteX4" fmla="*/ 0 w 2867819"/>
              <a:gd name="connsiteY4" fmla="*/ 2480143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19" h="3048000">
                <a:moveTo>
                  <a:pt x="0" y="0"/>
                </a:moveTo>
                <a:lnTo>
                  <a:pt x="2867819" y="0"/>
                </a:lnTo>
                <a:lnTo>
                  <a:pt x="2867819" y="3048000"/>
                </a:lnTo>
                <a:lnTo>
                  <a:pt x="567857" y="3048000"/>
                </a:lnTo>
                <a:cubicBezTo>
                  <a:pt x="254238" y="3048000"/>
                  <a:pt x="0" y="2793762"/>
                  <a:pt x="0" y="2480143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28" name="Logo" descr="Västra Götalandsregionen, logo">
            <a:extLst>
              <a:ext uri="{FF2B5EF4-FFF2-40B4-BE49-F238E27FC236}">
                <a16:creationId xmlns:a16="http://schemas.microsoft.com/office/drawing/2014/main" id="{6A0989A0-7A4A-9CD0-D751-D56C294A5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234" y="6030915"/>
            <a:ext cx="2147886" cy="435093"/>
          </a:xfrm>
          <a:prstGeom prst="rect">
            <a:avLst/>
          </a:prstGeom>
        </p:spPr>
      </p:pic>
      <p:sp>
        <p:nvSpPr>
          <p:cNvPr id="12" name="Rektangel: ett hörn rundat 11">
            <a:extLst>
              <a:ext uri="{FF2B5EF4-FFF2-40B4-BE49-F238E27FC236}">
                <a16:creationId xmlns:a16="http://schemas.microsoft.com/office/drawing/2014/main" id="{C20FB8AD-B642-E1E6-AC0D-E4A862F9B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7517606" y="1400174"/>
            <a:ext cx="1422400" cy="2028821"/>
          </a:xfrm>
          <a:prstGeom prst="round1Rect">
            <a:avLst>
              <a:gd name="adj" fmla="val 383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ett hörn rundat 12">
            <a:extLst>
              <a:ext uri="{FF2B5EF4-FFF2-40B4-BE49-F238E27FC236}">
                <a16:creationId xmlns:a16="http://schemas.microsoft.com/office/drawing/2014/main" id="{B1925CA5-50D6-AB2F-5E1C-EACB82A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80998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: ett hörn rundat 13">
            <a:extLst>
              <a:ext uri="{FF2B5EF4-FFF2-40B4-BE49-F238E27FC236}">
                <a16:creationId xmlns:a16="http://schemas.microsoft.com/office/drawing/2014/main" id="{369C8F7C-E029-246E-DEFE-A2F38501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8940005" y="3428996"/>
            <a:ext cx="1439467" cy="2036754"/>
          </a:xfrm>
          <a:prstGeom prst="round1Rect">
            <a:avLst>
              <a:gd name="adj" fmla="val 373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: ett hörn rundat 14">
            <a:extLst>
              <a:ext uri="{FF2B5EF4-FFF2-40B4-BE49-F238E27FC236}">
                <a16:creationId xmlns:a16="http://schemas.microsoft.com/office/drawing/2014/main" id="{6A1C4870-0798-1888-787F-386EAC4D3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 flipV="1">
            <a:off x="10382253" y="5465755"/>
            <a:ext cx="1419222" cy="1020766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: ett hörn rundat 15">
            <a:extLst>
              <a:ext uri="{FF2B5EF4-FFF2-40B4-BE49-F238E27FC236}">
                <a16:creationId xmlns:a16="http://schemas.microsoft.com/office/drawing/2014/main" id="{FD86D645-4C70-7686-CEDC-C3F7E248E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3428997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: ett hörn rundat 16">
            <a:extLst>
              <a:ext uri="{FF2B5EF4-FFF2-40B4-BE49-F238E27FC236}">
                <a16:creationId xmlns:a16="http://schemas.microsoft.com/office/drawing/2014/main" id="{31C76949-D02B-332F-5982-22F450E45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H="1">
            <a:off x="7517606" y="4448166"/>
            <a:ext cx="1422400" cy="2038355"/>
          </a:xfrm>
          <a:prstGeom prst="round1Rect">
            <a:avLst>
              <a:gd name="adj" fmla="val 399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: ett hörn rundat 17">
            <a:extLst>
              <a:ext uri="{FF2B5EF4-FFF2-40B4-BE49-F238E27FC236}">
                <a16:creationId xmlns:a16="http://schemas.microsoft.com/office/drawing/2014/main" id="{322ACDAC-1D12-98AB-7D77-C6C8ED0E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0379475" y="3428999"/>
            <a:ext cx="1422000" cy="2036754"/>
          </a:xfrm>
          <a:prstGeom prst="round1Rect">
            <a:avLst>
              <a:gd name="adj" fmla="val 38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: ett hörn rundat 18">
            <a:extLst>
              <a:ext uri="{FF2B5EF4-FFF2-40B4-BE49-F238E27FC236}">
                <a16:creationId xmlns:a16="http://schemas.microsoft.com/office/drawing/2014/main" id="{078779E6-AB64-0FE7-3DCA-5727138EC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8936830" y="5465754"/>
            <a:ext cx="1442643" cy="1020767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A71F2BA-C943-46F6-00FD-63E44941990B}"/>
              </a:ext>
            </a:extLst>
          </p:cNvPr>
          <p:cNvSpPr txBox="1"/>
          <p:nvPr userDrawn="1"/>
        </p:nvSpPr>
        <p:spPr>
          <a:xfrm>
            <a:off x="704895" y="6466008"/>
            <a:ext cx="695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4CBFC51-E299-C1C6-C259-2EC78776D9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49B6E-96DA-4186-8F39-3AB022B7993C}" type="datetime1">
              <a:rPr lang="sv-SE" smtClean="0"/>
              <a:t>2023-09-29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F13055-4269-7909-D2F6-610F622CD5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86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A9936CC4-BC31-7B4D-38E0-EC836B72C5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2200" y="2113722"/>
            <a:ext cx="8650817" cy="33115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68E8F4-CCAB-9D62-770E-18594C9FC9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2023-09-29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1B6ECD-BDF0-7F15-B856-12CA1DBAC0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ktangel: ett hörn rundat 6">
            <a:extLst>
              <a:ext uri="{FF2B5EF4-FFF2-40B4-BE49-F238E27FC236}">
                <a16:creationId xmlns:a16="http://schemas.microsoft.com/office/drawing/2014/main" id="{73A585E4-AFD9-73B3-6228-5EC2E0056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 flipV="1">
            <a:off x="10371138" y="380999"/>
            <a:ext cx="1433512" cy="1019173"/>
          </a:xfrm>
          <a:prstGeom prst="round1Rect">
            <a:avLst>
              <a:gd name="adj" fmla="val 489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: ett hörn rundat 7">
            <a:extLst>
              <a:ext uri="{FF2B5EF4-FFF2-40B4-BE49-F238E27FC236}">
                <a16:creationId xmlns:a16="http://schemas.microsoft.com/office/drawing/2014/main" id="{B5372248-D21F-8D52-3DB3-51A7B660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1400173"/>
            <a:ext cx="1433512" cy="2032001"/>
          </a:xfrm>
          <a:prstGeom prst="round1Rect">
            <a:avLst>
              <a:gd name="adj" fmla="val 4026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10FBF7AD-460F-553E-5C7C-F85B1FC5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3439316"/>
            <a:ext cx="1433512" cy="3056098"/>
          </a:xfrm>
          <a:prstGeom prst="round1Rect">
            <a:avLst>
              <a:gd name="adj" fmla="val 40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29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0BA287CB-7B49-DD6D-11A1-EE0677F3E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 flipV="1">
            <a:off x="389466" y="380999"/>
            <a:ext cx="11413068" cy="6099176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92200" y="1752600"/>
            <a:ext cx="10007600" cy="1614312"/>
          </a:xfrm>
        </p:spPr>
        <p:txBody>
          <a:bodyPr anchor="b"/>
          <a:lstStyle>
            <a:lvl1pPr algn="ctr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1092200" y="3612268"/>
            <a:ext cx="10024267" cy="1500187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för att lägga till underrubrik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BF08389-4E2E-AF65-054E-C982BA7B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3BDF-6C18-456D-B2F3-58DD8CBD1759}" type="datetime1">
              <a:rPr lang="sv-SE" smtClean="0"/>
              <a:t>2023-09-29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A5E5F6E-C97D-A4DC-263A-27783D57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26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7B3524-D6C4-8016-A0B9-76DB7A408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425716"/>
            <a:ext cx="4995333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5FF0E6C-D325-C355-90B1-214F162C31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2200" y="2113722"/>
            <a:ext cx="5003800" cy="3756990"/>
          </a:xfrm>
          <a:custGeom>
            <a:avLst/>
            <a:gdLst>
              <a:gd name="connsiteX0" fmla="*/ 0 w 4919133"/>
              <a:gd name="connsiteY0" fmla="*/ 0 h 3756990"/>
              <a:gd name="connsiteX1" fmla="*/ 4919133 w 4919133"/>
              <a:gd name="connsiteY1" fmla="*/ 0 h 3756990"/>
              <a:gd name="connsiteX2" fmla="*/ 4919133 w 4919133"/>
              <a:gd name="connsiteY2" fmla="*/ 3756990 h 3756990"/>
              <a:gd name="connsiteX3" fmla="*/ 0 w 4919133"/>
              <a:gd name="connsiteY3" fmla="*/ 3756990 h 37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33" h="3756990">
                <a:moveTo>
                  <a:pt x="0" y="0"/>
                </a:moveTo>
                <a:lnTo>
                  <a:pt x="4919133" y="0"/>
                </a:lnTo>
                <a:lnTo>
                  <a:pt x="4919133" y="3756990"/>
                </a:lnTo>
                <a:lnTo>
                  <a:pt x="0" y="3756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703F1CD-4B7B-907E-729A-4E87F6ADB8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1696" y="380998"/>
            <a:ext cx="5002954" cy="6071396"/>
          </a:xfrm>
          <a:custGeom>
            <a:avLst/>
            <a:gdLst>
              <a:gd name="connsiteX0" fmla="*/ 0 w 5002954"/>
              <a:gd name="connsiteY0" fmla="*/ 0 h 6071396"/>
              <a:gd name="connsiteX1" fmla="*/ 5002954 w 5002954"/>
              <a:gd name="connsiteY1" fmla="*/ 0 h 6071396"/>
              <a:gd name="connsiteX2" fmla="*/ 5002954 w 5002954"/>
              <a:gd name="connsiteY2" fmla="*/ 5059476 h 6071396"/>
              <a:gd name="connsiteX3" fmla="*/ 3991034 w 5002954"/>
              <a:gd name="connsiteY3" fmla="*/ 6071396 h 6071396"/>
              <a:gd name="connsiteX4" fmla="*/ 0 w 5002954"/>
              <a:gd name="connsiteY4" fmla="*/ 6071396 h 607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954" h="6071396">
                <a:moveTo>
                  <a:pt x="0" y="0"/>
                </a:moveTo>
                <a:lnTo>
                  <a:pt x="5002954" y="0"/>
                </a:lnTo>
                <a:lnTo>
                  <a:pt x="5002954" y="5059476"/>
                </a:lnTo>
                <a:cubicBezTo>
                  <a:pt x="5002954" y="5618344"/>
                  <a:pt x="4549902" y="6071396"/>
                  <a:pt x="3991034" y="6071396"/>
                </a:cubicBezTo>
                <a:lnTo>
                  <a:pt x="0" y="6071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5E6907-50BC-FFF4-F6B9-BF2B7373C4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743B6B-FC1D-4E5C-878B-68715B5874CD}" type="datetime1">
              <a:rPr lang="sv-SE" smtClean="0"/>
              <a:t>2023-09-29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1EC206-E47A-5E7F-9581-B76ADE31A8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96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395" y="1424752"/>
            <a:ext cx="8872205" cy="1047750"/>
          </a:xfrm>
        </p:spPr>
        <p:txBody>
          <a:bodyPr/>
          <a:lstStyle>
            <a:lvl1pPr>
              <a:defRPr b="1"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8" name="Rektangel: ett hörn rundat 7">
            <a:extLst>
              <a:ext uri="{FF2B5EF4-FFF2-40B4-BE49-F238E27FC236}">
                <a16:creationId xmlns:a16="http://schemas.microsoft.com/office/drawing/2014/main" id="{ED91DB15-F1E1-BAE7-F15A-075740D0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 flipV="1">
            <a:off x="10371138" y="380999"/>
            <a:ext cx="1433512" cy="1019173"/>
          </a:xfrm>
          <a:prstGeom prst="round1Rect">
            <a:avLst>
              <a:gd name="adj" fmla="val 489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DDC94793-D876-E072-C4EC-34D17FFA5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1400173"/>
            <a:ext cx="1433512" cy="2032001"/>
          </a:xfrm>
          <a:prstGeom prst="round1Rect">
            <a:avLst>
              <a:gd name="adj" fmla="val 4026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: ett hörn rundat 9">
            <a:extLst>
              <a:ext uri="{FF2B5EF4-FFF2-40B4-BE49-F238E27FC236}">
                <a16:creationId xmlns:a16="http://schemas.microsoft.com/office/drawing/2014/main" id="{ACDB7998-57D8-C839-2FED-BCA4D5257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3439316"/>
            <a:ext cx="1433512" cy="3056098"/>
          </a:xfrm>
          <a:prstGeom prst="round1Rect">
            <a:avLst>
              <a:gd name="adj" fmla="val 40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0629D0-D830-BA3B-8258-4D3944A1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2E9-E70A-41D0-BC52-9CE4D8B0E8A6}" type="datetime1">
              <a:rPr lang="sv-SE" smtClean="0"/>
              <a:t>2023-09-29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1AD9AB-C85B-9888-3B59-C1F8A75F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34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A959C0A-3CC4-CB74-4993-5594A5630A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9466" y="380999"/>
            <a:ext cx="11413068" cy="6099176"/>
          </a:xfrm>
          <a:custGeom>
            <a:avLst/>
            <a:gdLst>
              <a:gd name="connsiteX0" fmla="*/ 0 w 11413068"/>
              <a:gd name="connsiteY0" fmla="*/ 0 h 6099176"/>
              <a:gd name="connsiteX1" fmla="*/ 11413068 w 11413068"/>
              <a:gd name="connsiteY1" fmla="*/ 0 h 6099176"/>
              <a:gd name="connsiteX2" fmla="*/ 11413068 w 11413068"/>
              <a:gd name="connsiteY2" fmla="*/ 27780 h 6099176"/>
              <a:gd name="connsiteX3" fmla="*/ 11413068 w 11413068"/>
              <a:gd name="connsiteY3" fmla="*/ 5082626 h 6099176"/>
              <a:gd name="connsiteX4" fmla="*/ 11413068 w 11413068"/>
              <a:gd name="connsiteY4" fmla="*/ 5087256 h 6099176"/>
              <a:gd name="connsiteX5" fmla="*/ 10401148 w 11413068"/>
              <a:gd name="connsiteY5" fmla="*/ 6099176 h 6099176"/>
              <a:gd name="connsiteX6" fmla="*/ 10396518 w 11413068"/>
              <a:gd name="connsiteY6" fmla="*/ 6099176 h 6099176"/>
              <a:gd name="connsiteX7" fmla="*/ 0 w 11413068"/>
              <a:gd name="connsiteY7" fmla="*/ 6099176 h 6099176"/>
              <a:gd name="connsiteX8" fmla="*/ 0 w 11413068"/>
              <a:gd name="connsiteY8" fmla="*/ 27780 h 609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3068" h="6099176">
                <a:moveTo>
                  <a:pt x="0" y="0"/>
                </a:moveTo>
                <a:lnTo>
                  <a:pt x="11413068" y="0"/>
                </a:lnTo>
                <a:lnTo>
                  <a:pt x="11413068" y="27780"/>
                </a:lnTo>
                <a:lnTo>
                  <a:pt x="11413068" y="5082626"/>
                </a:lnTo>
                <a:lnTo>
                  <a:pt x="11413068" y="5087256"/>
                </a:lnTo>
                <a:cubicBezTo>
                  <a:pt x="11413068" y="5646124"/>
                  <a:pt x="10960016" y="6099176"/>
                  <a:pt x="10401148" y="6099176"/>
                </a:cubicBezTo>
                <a:lnTo>
                  <a:pt x="10396518" y="6099176"/>
                </a:lnTo>
                <a:lnTo>
                  <a:pt x="0" y="6099176"/>
                </a:lnTo>
                <a:lnTo>
                  <a:pt x="0" y="277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00F903-3478-7793-DE93-655C7E1A3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A4A846-428D-495E-A55C-A66F11C8B8FF}" type="datetime1">
              <a:rPr lang="sv-SE" smtClean="0"/>
              <a:t>2023-09-29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F62D2F-E5FD-F410-EE14-94871D7A62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12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B1CC7E-5066-B2D6-C273-8806FB85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5498-67B0-4A0B-8455-9A803E3F2EDA}" type="datetime1">
              <a:rPr lang="sv-SE" smtClean="0"/>
              <a:t>2023-09-29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B0C1A2-56EF-E81F-53A9-CC77AD52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31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logo/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 descr="Logo: Västra Götalandsregionen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4210" y="2915466"/>
            <a:ext cx="5732564" cy="1161234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9CA8175-3DF2-53F0-BACA-67AB9A31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57B1-FF3A-4A75-8128-4AFE16604E80}" type="datetime1">
              <a:rPr lang="sv-SE" smtClean="0"/>
              <a:t>2023-09-29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1E6669-4CF8-70B7-0D3D-C4533A8C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C57980-04DE-B396-E1BF-4CA97B5B6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174484"/>
            <a:ext cx="8642350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Ange rubrik för tillgänglighet</a:t>
            </a:r>
          </a:p>
        </p:txBody>
      </p:sp>
    </p:spTree>
    <p:extLst>
      <p:ext uri="{BB962C8B-B14F-4D97-AF65-F5344CB8AC3E}">
        <p14:creationId xmlns:p14="http://schemas.microsoft.com/office/powerpoint/2010/main" val="377628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25716"/>
            <a:ext cx="8642350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250" y="2044700"/>
            <a:ext cx="8642350" cy="3311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Skriv text här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94798039-E5C4-7804-7509-501B9DE7B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01363" y="136525"/>
            <a:ext cx="908050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BA77866-C1B2-4993-AE7F-F082A0E998CD}" type="datetime1">
              <a:rPr lang="sv-SE" smtClean="0"/>
              <a:t>2023-09-29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2F44A19D-54A3-346E-3AA1-C94C6D94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466" y="136525"/>
            <a:ext cx="4125383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04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6" r:id="rId14"/>
    <p:sldLayoutId id="2147483677" r:id="rId15"/>
    <p:sldLayoutId id="2147483678" r:id="rId16"/>
    <p:sldLayoutId id="2147483679" r:id="rId17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30000"/>
        </a:lnSpc>
        <a:spcBef>
          <a:spcPts val="1000"/>
        </a:spcBef>
        <a:buFont typeface="Verdana" panose="020B060403050404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tabLst>
          <a:tab pos="8128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8" orient="horz" pos="164">
          <p15:clr>
            <a:srgbClr val="F26B43"/>
          </p15:clr>
        </p15:guide>
        <p15:guide id="13" orient="horz" pos="3793">
          <p15:clr>
            <a:srgbClr val="F26B43"/>
          </p15:clr>
        </p15:guide>
        <p15:guide id="14" pos="7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11C551-29FB-F9A2-93FC-C83B79969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Beredningen för mänskliga rättigheters samråd med det civila samhället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F456F08-0A57-AD9E-B3CF-5C5E99C30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371" y="4157663"/>
            <a:ext cx="5743363" cy="1287461"/>
          </a:xfrm>
        </p:spPr>
        <p:txBody>
          <a:bodyPr/>
          <a:lstStyle/>
          <a:p>
            <a:r>
              <a:rPr lang="sv-SE" dirty="0"/>
              <a:t>Emma Broberg</a:t>
            </a:r>
          </a:p>
          <a:p>
            <a:r>
              <a:rPr lang="sv-SE" dirty="0"/>
              <a:t>Ansvarig tjänsteperson BMR</a:t>
            </a:r>
          </a:p>
          <a:p>
            <a:r>
              <a:rPr lang="sv-SE" dirty="0"/>
              <a:t>2023-09-15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770ACC-B1E5-22EF-27EC-7D34FC88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9ECC-DD52-4BAE-8436-3D4B0CE1438D}" type="datetime1">
              <a:rPr lang="sv-SE" smtClean="0"/>
              <a:t>2023-09-29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82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862E5-421D-EADE-CDB5-F0C33B71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25716"/>
            <a:ext cx="8642350" cy="10477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sv-SE" sz="2300" b="0" i="0">
                <a:effectLst/>
              </a:rPr>
            </a:br>
            <a:r>
              <a:rPr lang="sv-SE" sz="2300" b="0" i="0">
                <a:effectLst/>
              </a:rPr>
              <a:t>Syftet med beredningen för mänskliga rättigheters samråd är att: </a:t>
            </a:r>
            <a:endParaRPr lang="sv-SE" sz="230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19E4FFE-7E02-122E-ADE4-B0B1351BE1C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01363" y="136525"/>
            <a:ext cx="908050" cy="141687"/>
          </a:xfrm>
        </p:spPr>
        <p:txBody>
          <a:bodyPr/>
          <a:lstStyle/>
          <a:p>
            <a:pPr>
              <a:spcAft>
                <a:spcPts val="600"/>
              </a:spcAft>
            </a:pPr>
            <a:fld id="{094EC4B8-68CD-44A3-B172-19A87347D395}" type="datetime1">
              <a:rPr lang="sv-SE" smtClean="0"/>
              <a:pPr>
                <a:spcAft>
                  <a:spcPts val="600"/>
                </a:spcAft>
              </a:pPr>
              <a:t>2023-09-29</a:t>
            </a:fld>
            <a:endParaRPr lang="sv-SE"/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235BF14B-F978-844D-3154-9479E64620B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5427179"/>
              </p:ext>
            </p:extLst>
          </p:nvPr>
        </p:nvGraphicFramePr>
        <p:xfrm>
          <a:off x="1092200" y="2113722"/>
          <a:ext cx="8650817" cy="331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87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36C6A5-E5FF-6E94-75F9-A27C5FB8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25715"/>
            <a:ext cx="4995333" cy="1351713"/>
          </a:xfrm>
        </p:spPr>
        <p:txBody>
          <a:bodyPr anchor="b">
            <a:normAutofit fontScale="90000"/>
          </a:bodyPr>
          <a:lstStyle/>
          <a:p>
            <a:r>
              <a:rPr lang="sv-SE" dirty="0"/>
              <a:t>Fem samråd under mandatperioden 2023-2026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311912-7E0A-0E32-3FA0-EF0C200C67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2200" y="2113722"/>
            <a:ext cx="5003800" cy="3756990"/>
          </a:xfrm>
        </p:spPr>
        <p:txBody>
          <a:bodyPr wrap="square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Barnrätt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Funktionshinder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Hbtqi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Nationella minoriteter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Mänskliga rättigheter 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8DCA07-BC14-FAFE-EE92-45E05FF8110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901363" y="136525"/>
            <a:ext cx="908050" cy="14168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4EC4B8-68CD-44A3-B172-19A87347D395}" type="datetime1">
              <a:rPr lang="sv-SE" smtClean="0"/>
              <a:pPr>
                <a:spcAft>
                  <a:spcPts val="600"/>
                </a:spcAft>
              </a:pPr>
              <a:t>2023-09-29</a:t>
            </a:fld>
            <a:endParaRPr lang="sv-SE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90414F2-FF7A-4880-CC70-FFB4C66838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517" r="25517"/>
          <a:stretch>
            <a:fillRect/>
          </a:stretch>
        </p:blipFill>
        <p:spPr>
          <a:xfrm>
            <a:off x="6802438" y="381000"/>
            <a:ext cx="5002212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42E661-B8C2-595D-9A1E-C036CDAF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278212"/>
            <a:ext cx="8642350" cy="764776"/>
          </a:xfrm>
        </p:spPr>
        <p:txBody>
          <a:bodyPr/>
          <a:lstStyle/>
          <a:p>
            <a:r>
              <a:rPr lang="sv-SE" sz="2800" dirty="0"/>
              <a:t>Organisationer i samråd mänskliga rättigheter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77C8D7-E0AA-E786-90DB-F12897B12F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0667" y="1485900"/>
            <a:ext cx="9409113" cy="40107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Antidiskrimineringsbyrån Fyrbodal/Integrationsforum mot rasism</a:t>
            </a:r>
          </a:p>
          <a:p>
            <a:pPr>
              <a:lnSpc>
                <a:spcPct val="120000"/>
              </a:lnSpc>
            </a:pPr>
            <a:r>
              <a:rPr lang="sv-SE" sz="20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Antidiskrimineringsbyrån Väst</a:t>
            </a:r>
          </a:p>
          <a:p>
            <a:pPr>
              <a:lnSpc>
                <a:spcPct val="120000"/>
              </a:lnSpc>
            </a:pPr>
            <a:r>
              <a:rPr lang="sv-SE" sz="20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Göteborgs Kyrkliga Stadsmission</a:t>
            </a:r>
          </a:p>
          <a:p>
            <a:pPr>
              <a:lnSpc>
                <a:spcPct val="120000"/>
              </a:lnSpc>
            </a:pPr>
            <a:r>
              <a:rPr lang="sv-SE" sz="20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IM – Individuell Människohjälp</a:t>
            </a:r>
          </a:p>
          <a:p>
            <a:pPr>
              <a:lnSpc>
                <a:spcPct val="120000"/>
              </a:lnSpc>
            </a:pPr>
            <a:r>
              <a:rPr lang="sv-SE" sz="20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Integrationsnätverk Göteborg</a:t>
            </a:r>
          </a:p>
          <a:p>
            <a:pPr>
              <a:lnSpc>
                <a:spcPct val="120000"/>
              </a:lnSpc>
            </a:pPr>
            <a:r>
              <a:rPr lang="sv-SE" sz="20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MÄN för jämställdhet Göteborg</a:t>
            </a:r>
          </a:p>
          <a:p>
            <a:pPr>
              <a:lnSpc>
                <a:spcPct val="120000"/>
              </a:lnSpc>
            </a:pPr>
            <a:r>
              <a:rPr lang="sv-SE" sz="20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Personligt ombud Bräcke diakoni</a:t>
            </a:r>
          </a:p>
          <a:p>
            <a:pPr>
              <a:lnSpc>
                <a:spcPct val="120000"/>
              </a:lnSpc>
            </a:pPr>
            <a:r>
              <a:rPr lang="sv-SE" sz="20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RFSU Göteborg</a:t>
            </a:r>
          </a:p>
          <a:p>
            <a:pPr>
              <a:lnSpc>
                <a:spcPct val="120000"/>
              </a:lnSpc>
            </a:pPr>
            <a:r>
              <a:rPr lang="sv-SE" sz="20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Svenska Muslimer för Fred och Rättvisa Region Väst</a:t>
            </a:r>
          </a:p>
          <a:p>
            <a:pPr>
              <a:lnSpc>
                <a:spcPct val="120000"/>
              </a:lnSpc>
            </a:pPr>
            <a:r>
              <a:rPr lang="sv-SE" sz="20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Svenska Röda Korset</a:t>
            </a:r>
          </a:p>
          <a:p>
            <a:r>
              <a:rPr lang="sv-SE" sz="20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#utanskyddsnät</a:t>
            </a:r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2363B1-110A-061E-E366-FE8D7706E9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2023-09-29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16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BB1170-33C0-282B-9A61-1AD5A03E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Frågor: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08DDFA-51DB-400D-AC0F-19AD00E14B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Finns intresse att delta i samråd mänskliga rättigheter?</a:t>
            </a:r>
          </a:p>
          <a:p>
            <a:r>
              <a:rPr lang="sv-SE" dirty="0"/>
              <a:t>Känner ni till andra föreningar som arbetar med äldres mänskliga rättigheter och som skulle kunna ha intresse av att ingå i samrådet?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86C42F-6593-A2DA-BFE3-D04D4342DF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2023-09-29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126692"/>
      </p:ext>
    </p:extLst>
  </p:cSld>
  <p:clrMapOvr>
    <a:masterClrMapping/>
  </p:clrMapOvr>
</p:sld>
</file>

<file path=ppt/theme/theme1.xml><?xml version="1.0" encoding="utf-8"?>
<a:theme xmlns:a="http://schemas.openxmlformats.org/drawingml/2006/main" name="VGR">
  <a:themeElements>
    <a:clrScheme name="VGR_Grunden_Färg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37474F"/>
      </a:accent1>
      <a:accent2>
        <a:srgbClr val="9575CD"/>
      </a:accent2>
      <a:accent3>
        <a:srgbClr val="A1887F"/>
      </a:accent3>
      <a:accent4>
        <a:srgbClr val="1A9FB3"/>
      </a:accent4>
      <a:accent5>
        <a:srgbClr val="ED5F8C"/>
      </a:accent5>
      <a:accent6>
        <a:srgbClr val="43A447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custClrLst>
    <a:custClr>
      <a:srgbClr val="FFC107"/>
    </a:custClr>
    <a:custClr>
      <a:srgbClr val="CCDB49"/>
    </a:custClr>
    <a:custClr>
      <a:srgbClr val="FD5930"/>
    </a:custClr>
    <a:custClr>
      <a:srgbClr val="FFECB3"/>
    </a:custClr>
    <a:custClr>
      <a:srgbClr val="F7BBD0"/>
    </a:custClr>
    <a:custClr>
      <a:srgbClr val="D1C4E9"/>
    </a:custClr>
    <a:custClr>
      <a:srgbClr val="EFF4C6"/>
    </a:custClr>
    <a:custClr>
      <a:srgbClr val="C0EEC2"/>
    </a:custClr>
    <a:custClr>
      <a:srgbClr val="FECCBF"/>
    </a:custClr>
    <a:custClr>
      <a:srgbClr val="B3EBF2"/>
    </a:custClr>
    <a:custClr>
      <a:srgbClr val="E7E1DF"/>
    </a:custClr>
  </a:custClrLst>
  <a:extLst>
    <a:ext uri="{05A4C25C-085E-4340-85A3-A5531E510DB2}">
      <thm15:themeFamily xmlns:thm15="http://schemas.microsoft.com/office/thememl/2012/main" name="PPT-Presentation Grunden.potx" id="{635DE0E7-75C3-4F78-9909-AD53AE1B2CF9}" vid="{720A7FF2-73C2-43F4-B394-02621CE97AC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GR Dokument RS" ma:contentTypeID="0x01010006EBECDF67F89F4D8BC5FAF3B8FA559B020080E4E12441A3B240A5DF6C80532B1956" ma:contentTypeVersion="18" ma:contentTypeDescription="" ma:contentTypeScope="" ma:versionID="4036f82e9a78e0706ad64797bbb476f6">
  <xsd:schema xmlns:xsd="http://www.w3.org/2001/XMLSchema" xmlns:xs="http://www.w3.org/2001/XMLSchema" xmlns:p="http://schemas.microsoft.com/office/2006/metadata/properties" xmlns:ns2="dba27119-5f51-4c06-a4fd-2a3d4b9bdf89" xmlns:ns3="597d7713-8a3d-4bd2-ae30-edced55b2c1b" xmlns:ns6="4552c23f-a756-462f-8287-3ff35245ed68" xmlns:ns7="b0413806-f9be-46b6-b428-930a1ac0a938" targetNamespace="http://schemas.microsoft.com/office/2006/metadata/properties" ma:root="true" ma:fieldsID="403c83d9ad0c83f2862d9aabb36a70e1" ns2:_="" ns3:_="" ns6:_="" ns7:_="">
    <xsd:import namespace="dba27119-5f51-4c06-a4fd-2a3d4b9bdf89"/>
    <xsd:import namespace="597d7713-8a3d-4bd2-ae30-edced55b2c1b"/>
    <xsd:import namespace="4552c23f-a756-462f-8287-3ff35245ed68"/>
    <xsd:import namespace="b0413806-f9be-46b6-b428-930a1ac0a9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534ae9efef34a1ab5a1291502fec5e5" minOccurs="0"/>
                <xsd:element ref="ns2:TaxCatchAll" minOccurs="0"/>
                <xsd:element ref="ns2:TaxCatchAllLabel" minOccurs="0"/>
                <xsd:element ref="ns3:a7144f27c6ef407e8fb4465121afbe2b" minOccurs="0"/>
                <xsd:element ref="ns3:ec6953a5eee3424faece5c2353cf0721" minOccurs="0"/>
                <xsd:element ref="ns3:VGR_EgenAmnesindelning" minOccurs="0"/>
                <xsd:element ref="ns2:TaxKeywordTaxHTField" minOccurs="0"/>
                <xsd:element ref="ns3:VGR_DokBeskrivning" minOccurs="0"/>
                <xsd:element ref="ns3:VGR_TillgangligFran" minOccurs="0"/>
                <xsd:element ref="ns3:VGR_TillgangligTill" minOccurs="0"/>
                <xsd:element ref="ns3:VGR_AtkomstRatt" minOccurs="0"/>
                <xsd:element ref="ns3:VGR_Sekretess" minOccurs="0"/>
                <xsd:element ref="ns3:i1597c54c9084fe5ae9163fac681e86b" minOccurs="0"/>
                <xsd:element ref="ns3:VGR_PubliceratAv" minOccurs="0"/>
                <xsd:element ref="ns3:VGR_PubliceratDatum" minOccurs="0"/>
                <xsd:element ref="ns3:VGR_DokStatus" minOccurs="0"/>
                <xsd:element ref="ns3:VGR_DokStatusMessage" minOccurs="0"/>
                <xsd:element ref="ns3:VGR_DokItemId" minOccurs="0"/>
                <xsd:element ref="ns3:VGR_MellanarkivId" minOccurs="0"/>
                <xsd:element ref="ns3:VGR_MellanarkivUrl" minOccurs="0"/>
                <xsd:element ref="ns3:VGR_MellanarkivWebbUrl" minOccurs="0"/>
                <xsd:element ref="ns3:VGR_ArkivDatum" minOccurs="0"/>
                <xsd:element ref="ns3:VGR_Gallras" minOccurs="0"/>
                <xsd:element ref="ns6:iff0133ac3934f858b1ec890ab98b185" minOccurs="0"/>
                <xsd:element ref="ns7:MediaServiceMetadata" minOccurs="0"/>
                <xsd:element ref="ns7:MediaServiceFastMetadata" minOccurs="0"/>
                <xsd:element ref="ns7:MediaServiceAutoKeyPoints" minOccurs="0"/>
                <xsd:element ref="ns7:MediaServiceKeyPoints" minOccurs="0"/>
                <xsd:element ref="ns7:Samr_x00e5_d" minOccurs="0"/>
                <xsd:element ref="ns7:Dokument" minOccurs="0"/>
                <xsd:element ref="ns7:Datum" minOccurs="0"/>
                <xsd:element ref="ns6:SharedWithUsers" minOccurs="0"/>
                <xsd:element ref="ns6:SharedWithDetails" minOccurs="0"/>
                <xsd:element ref="ns7:Publ_x002e_p_x00e5_webben" minOccurs="0"/>
                <xsd:element ref="ns7:MediaServiceDateTaken" minOccurs="0"/>
                <xsd:element ref="ns7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27119-5f51-4c06-a4fd-2a3d4b9bdf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dexed="true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CatchAll" ma:index="12" nillable="true" ma:displayName="Taxonomy Catch All Column" ma:hidden="true" ma:list="{24bb93ca-a0ea-4a20-9b1a-9e0c892d81b3}" ma:internalName="TaxCatchAll" ma:showField="CatchAllData" ma:web="dba27119-5f51-4c06-a4fd-2a3d4b9bdf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24bb93ca-a0ea-4a20-9b1a-9e0c892d81b3}" ma:internalName="TaxCatchAllLabel" ma:readOnly="true" ma:showField="CatchAllDataLabel" ma:web="dba27119-5f51-4c06-a4fd-2a3d4b9bdf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Företagsnyckelord" ma:fieldId="{23f27201-bee3-471e-b2e7-b64fd8b7ca38}" ma:taxonomyMulti="true" ma:sspId="5c300478-92f1-4a1e-b2db-7f8c75821d3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d7713-8a3d-4bd2-ae30-edced55b2c1b" elementFormDefault="qualified">
    <xsd:import namespace="http://schemas.microsoft.com/office/2006/documentManagement/types"/>
    <xsd:import namespace="http://schemas.microsoft.com/office/infopath/2007/PartnerControls"/>
    <xsd:element name="m534ae9efef34a1ab5a1291502fec5e5" ma:index="11" nillable="true" ma:taxonomy="true" ma:internalName="m534ae9efef34a1ab5a1291502fec5e5" ma:taxonomyFieldName="VGR_SkapatEnhet" ma:displayName="Upprättad av enhet" ma:default="" ma:fieldId="{6534ae9e-fef3-4a1a-b5a1-291502fec5e5}" ma:sspId="5c300478-92f1-4a1e-b2db-7f8c75821d37" ma:termSetId="9cea25d0-9008-4d39-abcf-763a6009e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7144f27c6ef407e8fb4465121afbe2b" ma:index="15" nillable="true" ma:taxonomy="true" ma:internalName="a7144f27c6ef407e8fb4465121afbe2b" ma:taxonomyFieldName="VGR_UpprattadForEnheter" ma:displayName="Upprättad för enhet" ma:default="" ma:fieldId="{a7144f27-c6ef-407e-8fb4-465121afbe2b}" ma:taxonomyMulti="true" ma:sspId="5c300478-92f1-4a1e-b2db-7f8c75821d37" ma:termSetId="9cea25d0-9008-4d39-abcf-763a6009e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6953a5eee3424faece5c2353cf0721" ma:index="17" nillable="true" ma:taxonomy="true" ma:internalName="ec6953a5eee3424faece5c2353cf0721" ma:taxonomyFieldName="VGR_AmnesIndelning" ma:displayName="Regional ämnesindelning" ma:default="" ma:fieldId="{ec6953a5-eee3-424f-aece-5c2353cf0721}" ma:taxonomyMulti="true" ma:sspId="5c300478-92f1-4a1e-b2db-7f8c75821d37" ma:termSetId="66c52c7a-5036-4d83-ab03-8b3f33605b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GR_EgenAmnesindelning" ma:index="19" nillable="true" ma:displayName="Egen ämnesindelning" ma:description="Används för att samla upprättade handlingar utifrån egna ämnesindelningar. Flera ämnen separeras med kommatecken. Används vid publicering på webben." ma:hidden="true" ma:internalName="VGR_EgenAmnesindelning">
      <xsd:simpleType>
        <xsd:restriction base="dms:Text">
          <xsd:maxLength value="255"/>
        </xsd:restriction>
      </xsd:simpleType>
    </xsd:element>
    <xsd:element name="VGR_DokBeskrivning" ma:index="22" nillable="true" ma:displayName="Dokumentbeskrivning" ma:description="Kort beskrivning av innehållet i handlingen." ma:internalName="VGR_DokBeskrivning">
      <xsd:simpleType>
        <xsd:restriction base="dms:Note">
          <xsd:maxLength value="255"/>
        </xsd:restriction>
      </xsd:simpleType>
    </xsd:element>
    <xsd:element name="VGR_TillgangligFran" ma:index="23" nillable="true" ma:displayName="Tillgänglig från" ma:description="Tidpunkt när den upprättade handlingen blir publik och därmed nås från söktjänster och eventuella websidor." ma:format="DateTime" ma:hidden="true" ma:internalName="VGR_TillgangligFran" ma:readOnly="true">
      <xsd:simpleType>
        <xsd:restriction base="dms:DateTime"/>
      </xsd:simpleType>
    </xsd:element>
    <xsd:element name="VGR_TillgangligTill" ma:index="24" nillable="true" ma:displayName="Tillgänglig till" ma:description="Tidpunkt när den upprättade handlingen inte längre är publik och inte längre nås från söktjänster och eventuella websidor." ma:format="DateTime" ma:hidden="true" ma:internalName="VGR_TillgangligTill" ma:readOnly="true">
      <xsd:simpleType>
        <xsd:restriction base="dms:DateTime"/>
      </xsd:simpleType>
    </xsd:element>
    <xsd:element name="VGR_AtkomstRatt" ma:index="25" nillable="true" ma:displayName="Åtkomsträtt (värde)" ma:default="0" ma:description="Vilken spridning den upprättade handlingen ska ha. Vilka som ska kunna komma åt handlingen från mellanarkivet, söktjänster och eventuella websidor." ma:format="Dropdown" ma:hidden="true" ma:internalName="VGR_AtkomstRatt" ma:readOnly="true">
      <xsd:simpleType>
        <xsd:restriction base="dms:Choice">
          <xsd:enumeration value="0"/>
          <xsd:enumeration value="1"/>
          <xsd:enumeration value="2"/>
          <xsd:enumeration value="3"/>
          <xsd:enumeration value="4"/>
        </xsd:restriction>
      </xsd:simpleType>
    </xsd:element>
    <xsd:element name="VGR_Sekretess" ma:index="26" nillable="true" ma:displayName="Skyddskod" ma:default="Allmän handling - Offentlig" ma:description="Skyddsbehov av informationen i den upprättade handlingen. Vid sekretess eller känsliga personuppgifter ska detta anges." ma:format="Dropdown" ma:hidden="true" ma:internalName="VGR_Sekretess" ma:readOnly="true">
      <xsd:simpleType>
        <xsd:restriction base="dms:Choice">
          <xsd:enumeration value="Allmän handling - Offentlig"/>
          <xsd:enumeration value="Sekretess - Allmän handling - skyddad enligt sekretess"/>
          <xsd:enumeration value="GDPR - Allmän handling - skyddad enligt GDPR"/>
        </xsd:restriction>
      </xsd:simpleType>
    </xsd:element>
    <xsd:element name="i1597c54c9084fe5ae9163fac681e86b" ma:index="27" nillable="true" ma:taxonomy="true" ma:internalName="i1597c54c9084fe5ae9163fac681e86b" ma:taxonomyFieldName="VGR_Lagparagraf" ma:displayName="Lagparagraf" ma:default="" ma:fieldId="{21597c54-c908-4fe5-ae91-63fac681e86b}" ma:sspId="5c300478-92f1-4a1e-b2db-7f8c75821d37" ma:termSetId="ddb163ed-d655-4cf1-bb2c-a91ec57f9c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GR_PubliceratAv" ma:index="29" nillable="true" ma:displayName="Upprättad av" ma:description="Inloggad person som upprättat dokumentet" ma:hidden="true" ma:list="UserInfo" ma:SharePointGroup="0" ma:internalName="VGR_PubliceratAv" ma:readOnly="tru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GR_PubliceratDatum" ma:index="30" nillable="true" ma:displayName="Upprättad datum" ma:description="Tidpunkt när dokumentet upprättades och levererades som allmän handling till mellanarkivet" ma:format="DateTime" ma:hidden="true" ma:internalName="VGR_PubliceratDatum" ma:readOnly="true">
      <xsd:simpleType>
        <xsd:restriction base="dms:DateTime"/>
      </xsd:simpleType>
    </xsd:element>
    <xsd:element name="VGR_DokStatus" ma:index="31" nillable="true" ma:displayName="Mellanarkivstatus" ma:default="Arbetsmaterial" ma:description="Statusmärkning för dokument som beskriver var i processen dokumentet finns." ma:format="Dropdown" ma:hidden="true" ma:internalName="VGR_DokStatus" ma:readOnly="true">
      <xsd:simpleType>
        <xsd:restriction base="dms:Choice">
          <xsd:enumeration value="Arbetsmaterial"/>
          <xsd:enumeration value="Väntar på allmän handling"/>
          <xsd:enumeration value="Väntar på allmän handling (skickad)"/>
          <xsd:enumeration value="Väntar på framtida upprättande"/>
          <xsd:enumeration value="Allmän handling"/>
          <xsd:enumeration value="Fel vid allmän handling"/>
          <xsd:enumeration value="Flytt pågår"/>
          <xsd:enumeration value="Överflyttning pågår"/>
          <xsd:enumeration value="Överflyttad"/>
        </xsd:restriction>
      </xsd:simpleType>
    </xsd:element>
    <xsd:element name="VGR_DokStatusMessage" ma:index="34" nillable="true" ma:displayName="Dokumentlogg" ma:hidden="true" ma:internalName="VGR_DokStatusMessage" ma:readOnly="true">
      <xsd:simpleType>
        <xsd:restriction base="dms:Note">
          <xsd:maxLength value="62000"/>
        </xsd:restriction>
      </xsd:simpleType>
    </xsd:element>
    <xsd:element name="VGR_DokItemId" ma:index="35" nillable="true" ma:displayName="DokItemId" ma:hidden="true" ma:internalName="VGR_DokItemId" ma:readOnly="true">
      <xsd:simpleType>
        <xsd:restriction base="dms:Text">
          <xsd:maxLength value="255"/>
        </xsd:restriction>
      </xsd:simpleType>
    </xsd:element>
    <xsd:element name="VGR_MellanarkivId" ma:index="36" nillable="true" ma:displayName="MellanarkivId" ma:hidden="true" ma:internalName="VGR_MellanarkivId" ma:readOnly="true">
      <xsd:simpleType>
        <xsd:restriction base="dms:Text">
          <xsd:maxLength value="255"/>
        </xsd:restriction>
      </xsd:simpleType>
    </xsd:element>
    <xsd:element name="VGR_MellanarkivUrl" ma:index="37" nillable="true" ma:displayName="Arkivlänk" ma:format="Hyperlink" ma:hidden="true" ma:internalName="VGR_Mellanarkiv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GR_MellanarkivWebbUrl" ma:index="38" nillable="true" ma:displayName="Arkivlänk för webben" ma:hidden="true" ma:internalName="VGR_MellanarkivWebbUrl" ma:readOnly="true">
      <xsd:simpleType>
        <xsd:restriction base="dms:Text">
          <xsd:maxLength value="255"/>
        </xsd:restriction>
      </xsd:simpleType>
    </xsd:element>
    <xsd:element name="VGR_ArkivDatum" ma:index="39" nillable="true" ma:displayName="ArkivDatum" ma:format="DateTime" ma:hidden="true" ma:internalName="VGR_ArkivDatum" ma:readOnly="true">
      <xsd:simpleType>
        <xsd:restriction base="dms:DateTime"/>
      </xsd:simpleType>
    </xsd:element>
    <xsd:element name="VGR_Gallras" ma:index="40" nillable="true" ma:displayName="Gallras" ma:description="" ma:hidden="true" ma:internalName="VGR_Gallras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2c23f-a756-462f-8287-3ff35245ed68" elementFormDefault="qualified">
    <xsd:import namespace="http://schemas.microsoft.com/office/2006/documentManagement/types"/>
    <xsd:import namespace="http://schemas.microsoft.com/office/infopath/2007/PartnerControls"/>
    <xsd:element name="iff0133ac3934f858b1ec890ab98b185" ma:index="44" nillable="true" ma:taxonomy="true" ma:internalName="iff0133ac3934f858b1ec890ab98b185" ma:taxonomyFieldName="Handlingstyp_RS" ma:displayName="Handlingstyp RS" ma:fieldId="{2ff0133a-c393-4f85-8b1e-c890ab98b185}" ma:sspId="5c300478-92f1-4a1e-b2db-7f8c75821d37" ma:termSetId="de4697c2-9f06-477d-bb71-fe748a59b6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5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13806-f9be-46b6-b428-930a1ac0a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amr_x00e5_d" ma:index="50" nillable="true" ma:displayName="Samråd" ma:description="Här väljer du vilket samråd dokumentet gäller" ma:format="Dropdown" ma:internalName="Samr_x00e5_d">
      <xsd:simpleType>
        <xsd:restriction base="dms:Choice">
          <xsd:enumeration value="Barnrätt"/>
          <xsd:enumeration value="Funktionshinder"/>
          <xsd:enumeration value="Hbtqi"/>
          <xsd:enumeration value="Mänskliga rättigheter"/>
          <xsd:enumeration value="Nationella minoriteter"/>
          <xsd:enumeration value="Tvärsamråd"/>
          <xsd:enumeration value="Dialogforum"/>
          <xsd:enumeration value="Gemensamt"/>
          <xsd:enumeration value="Utskick"/>
          <xsd:enumeration value="Utvärderingar"/>
        </xsd:restriction>
      </xsd:simpleType>
    </xsd:element>
    <xsd:element name="Dokument" ma:index="51" nillable="true" ma:displayName="Dokument" ma:format="Dropdown" ma:internalName="Dokument">
      <xsd:simpleType>
        <xsd:restriction base="dms:Choice">
          <xsd:enumeration value="Kallelse"/>
          <xsd:enumeration value="Mötesanteckningar"/>
          <xsd:enumeration value="Presentationer"/>
          <xsd:enumeration value="Planering"/>
          <xsd:enumeration value="Detaljplanering"/>
          <xsd:enumeration value="Inkomna frågor"/>
        </xsd:restriction>
      </xsd:simpleType>
    </xsd:element>
    <xsd:element name="Datum" ma:index="52" nillable="true" ma:displayName="Datum" ma:format="DateOnly" ma:internalName="Datum">
      <xsd:simpleType>
        <xsd:restriction base="dms:DateTime"/>
      </xsd:simpleType>
    </xsd:element>
    <xsd:element name="Publ_x002e_p_x00e5_webben" ma:index="55" nillable="true" ma:displayName="Publ. på webben" ma:format="Dropdown" ma:internalName="Publ_x002e_p_x00e5_webben">
      <xsd:simpleType>
        <xsd:restriction base="dms:Choice">
          <xsd:enumeration value="Ja"/>
          <xsd:enumeration value="Nej"/>
        </xsd:restriction>
      </xsd:simpleType>
    </xsd:element>
    <xsd:element name="MediaServiceDateTaken" ma:index="5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5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b0413806-f9be-46b6-b428-930a1ac0a938">2023-06-07T22:00:00+00:00</Datum>
    <ec6953a5eee3424faece5c2353cf0721 xmlns="597d7713-8a3d-4bd2-ae30-edced55b2c1b">
      <Terms xmlns="http://schemas.microsoft.com/office/infopath/2007/PartnerControls"/>
    </ec6953a5eee3424faece5c2353cf0721>
    <Publ_x002e_p_x00e5_webben xmlns="b0413806-f9be-46b6-b428-930a1ac0a938" xsi:nil="true"/>
    <VGR_DokBeskrivning xmlns="597d7713-8a3d-4bd2-ae30-edced55b2c1b" xsi:nil="true"/>
    <VGR_EgenAmnesindelning xmlns="597d7713-8a3d-4bd2-ae30-edced55b2c1b" xsi:nil="true"/>
    <Samr_x00e5_d xmlns="b0413806-f9be-46b6-b428-930a1ac0a938">Gemensamt</Samr_x00e5_d>
    <iff0133ac3934f858b1ec890ab98b185 xmlns="4552c23f-a756-462f-8287-3ff35245ed68">
      <Terms xmlns="http://schemas.microsoft.com/office/infopath/2007/PartnerControls"/>
    </iff0133ac3934f858b1ec890ab98b185>
    <a7144f27c6ef407e8fb4465121afbe2b xmlns="597d7713-8a3d-4bd2-ae30-edced55b2c1b">
      <Terms xmlns="http://schemas.microsoft.com/office/infopath/2007/PartnerControls"/>
    </a7144f27c6ef407e8fb4465121afbe2b>
    <TaxKeywordTaxHTField xmlns="dba27119-5f51-4c06-a4fd-2a3d4b9bdf89">
      <Terms xmlns="http://schemas.microsoft.com/office/infopath/2007/PartnerControls"/>
    </TaxKeywordTaxHTField>
    <Dokument xmlns="b0413806-f9be-46b6-b428-930a1ac0a938">Presentationer</Dokument>
    <i1597c54c9084fe5ae9163fac681e86b xmlns="597d7713-8a3d-4bd2-ae30-edced55b2c1b">
      <Terms xmlns="http://schemas.microsoft.com/office/infopath/2007/PartnerControls"/>
    </i1597c54c9084fe5ae9163fac681e86b>
    <m534ae9efef34a1ab5a1291502fec5e5 xmlns="597d7713-8a3d-4bd2-ae30-edced55b2c1b">
      <Terms xmlns="http://schemas.microsoft.com/office/infopath/2007/PartnerControls"/>
    </m534ae9efef34a1ab5a1291502fec5e5>
    <TaxCatchAll xmlns="dba27119-5f51-4c06-a4fd-2a3d4b9bdf89" xsi:nil="true"/>
    <VGR_AtkomstRatt xmlns="597d7713-8a3d-4bd2-ae30-edced55b2c1b">0</VGR_AtkomstRatt>
    <_dlc_DocId xmlns="dba27119-5f51-4c06-a4fd-2a3d4b9bdf89">RS3499-812251386-347</_dlc_DocId>
    <VGR_DokStatus xmlns="597d7713-8a3d-4bd2-ae30-edced55b2c1b">Arbetsmaterial</VGR_DokStatus>
    <_dlc_DocIdUrl xmlns="dba27119-5f51-4c06-a4fd-2a3d4b9bdf89">
      <Url>https://vgregion.sharepoint.com/sites/sy-rs-samrad-beredningen-for-manskliga-rattigheter/_layouts/15/DocIdRedir.aspx?ID=RS3499-812251386-347</Url>
      <Description>RS3499-812251386-347</Description>
    </_dlc_DocIdUrl>
    <VGR_Sekretess xmlns="597d7713-8a3d-4bd2-ae30-edced55b2c1b">Allmän handling - Offentlig</VGR_Sekretess>
  </documentManagement>
</p:properties>
</file>

<file path=customXml/itemProps1.xml><?xml version="1.0" encoding="utf-8"?>
<ds:datastoreItem xmlns:ds="http://schemas.openxmlformats.org/officeDocument/2006/customXml" ds:itemID="{B988AFDD-0D7F-4700-98C7-9036B41F54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81CDE3-0255-4950-9A32-4BBFE14F054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8CECE6F-B22A-4F61-A5BA-6D4D3ECAD243}">
  <ds:schemaRefs>
    <ds:schemaRef ds:uri="4552c23f-a756-462f-8287-3ff35245ed68"/>
    <ds:schemaRef ds:uri="597d7713-8a3d-4bd2-ae30-edced55b2c1b"/>
    <ds:schemaRef ds:uri="b0413806-f9be-46b6-b428-930a1ac0a938"/>
    <ds:schemaRef ds:uri="dba27119-5f51-4c06-a4fd-2a3d4b9bdf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783D35A9-6D67-488C-A6AE-DE47B115B41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dba27119-5f51-4c06-a4fd-2a3d4b9bdf89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597d7713-8a3d-4bd2-ae30-edced55b2c1b"/>
    <ds:schemaRef ds:uri="b0413806-f9be-46b6-b428-930a1ac0a938"/>
    <ds:schemaRef ds:uri="4552c23f-a756-462f-8287-3ff35245ed6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176</Words>
  <Application>Microsoft Office PowerPoint</Application>
  <PresentationFormat>Bredbild</PresentationFormat>
  <Paragraphs>35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Calibri</vt:lpstr>
      <vt:lpstr>Frutiger 55 Roman</vt:lpstr>
      <vt:lpstr>Frutiger 65</vt:lpstr>
      <vt:lpstr>Verdana</vt:lpstr>
      <vt:lpstr>VGR</vt:lpstr>
      <vt:lpstr>Beredningen för mänskliga rättigheters samråd med det civila samhället</vt:lpstr>
      <vt:lpstr> Syftet med beredningen för mänskliga rättigheters samråd är att: </vt:lpstr>
      <vt:lpstr>Fem samråd under mandatperioden 2023-2026</vt:lpstr>
      <vt:lpstr>Organisationer i samråd mänskliga rättigheter</vt:lpstr>
      <vt:lpstr>Frågor: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Samråd mänskliga rättigheter</dc:title>
  <dc:creator>Emma Broberg</dc:creator>
  <cp:lastModifiedBy>Camilla Tengström</cp:lastModifiedBy>
  <cp:revision>43</cp:revision>
  <cp:lastPrinted>2023-08-21T06:11:49Z</cp:lastPrinted>
  <dcterms:created xsi:type="dcterms:W3CDTF">2023-06-03T14:08:47Z</dcterms:created>
  <dcterms:modified xsi:type="dcterms:W3CDTF">2023-09-29T16:53:49Z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0x01010006EBECDF67F89F4D8BC5FAF3B8FA559B020080E4E12441A3B240A5DF6C80532B1956</vt:lpwstr>
  </property>
  <property fmtid="{D5CDD505-2E9C-101B-9397-08002B2CF9AE}" pid="3" name="_dlc_DocIdItemGuid">
    <vt:lpwstr>3ac34ce8-bad1-42ea-aa22-8ffe5a26f8cf</vt:lpwstr>
  </property>
  <property fmtid="{D5CDD505-2E9C-101B-9397-08002B2CF9AE}" pid="4" name="VGR_AmnesIndelning">
    <vt:lpwstr/>
  </property>
  <property fmtid="{D5CDD505-2E9C-101B-9397-08002B2CF9AE}" pid="5" name="TaxKeyword">
    <vt:lpwstr/>
  </property>
  <property fmtid="{D5CDD505-2E9C-101B-9397-08002B2CF9AE}" pid="6" name="Handlingstyp_RS">
    <vt:lpwstr/>
  </property>
  <property fmtid="{D5CDD505-2E9C-101B-9397-08002B2CF9AE}" pid="7" name="VGR_SkapatEnhet">
    <vt:lpwstr/>
  </property>
  <property fmtid="{D5CDD505-2E9C-101B-9397-08002B2CF9AE}" pid="8" name="VGR_UpprattadForEnheter">
    <vt:lpwstr/>
  </property>
  <property fmtid="{D5CDD505-2E9C-101B-9397-08002B2CF9AE}" pid="9" name="VGR_Lagparagraf">
    <vt:lpwstr/>
  </property>
</Properties>
</file>