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3" r:id="rId6"/>
  </p:sldMasterIdLst>
  <p:notesMasterIdLst>
    <p:notesMasterId r:id="rId26"/>
  </p:notesMasterIdLst>
  <p:handoutMasterIdLst>
    <p:handoutMasterId r:id="rId27"/>
  </p:handoutMasterIdLst>
  <p:sldIdLst>
    <p:sldId id="284" r:id="rId7"/>
    <p:sldId id="2147477897" r:id="rId8"/>
    <p:sldId id="2147471914" r:id="rId9"/>
    <p:sldId id="1645" r:id="rId10"/>
    <p:sldId id="2147471959" r:id="rId11"/>
    <p:sldId id="271" r:id="rId12"/>
    <p:sldId id="8710" r:id="rId13"/>
    <p:sldId id="2147471931" r:id="rId14"/>
    <p:sldId id="2147477878" r:id="rId15"/>
    <p:sldId id="2147471961" r:id="rId16"/>
    <p:sldId id="291" r:id="rId17"/>
    <p:sldId id="2147477895" r:id="rId18"/>
    <p:sldId id="2147471964" r:id="rId19"/>
    <p:sldId id="2147471965" r:id="rId20"/>
    <p:sldId id="2147477894" r:id="rId21"/>
    <p:sldId id="256" r:id="rId22"/>
    <p:sldId id="315" r:id="rId23"/>
    <p:sldId id="2147471916" r:id="rId24"/>
    <p:sldId id="2147477896"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B4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6878" autoAdjust="0"/>
  </p:normalViewPr>
  <p:slideViewPr>
    <p:cSldViewPr snapToGrid="0">
      <p:cViewPr varScale="1">
        <p:scale>
          <a:sx n="111" d="100"/>
          <a:sy n="111" d="100"/>
        </p:scale>
        <p:origin x="300"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A9C0E35-84B6-7F5A-0DF4-954D903BFE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59C67742-94E7-A406-2FD2-37F9B6E3C9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195CB1-8D9E-4D39-BD5A-3714F899CBAC}" type="datetimeFigureOut">
              <a:rPr lang="sv-SE" smtClean="0"/>
              <a:t>2023-09-29</a:t>
            </a:fld>
            <a:endParaRPr lang="sv-SE"/>
          </a:p>
        </p:txBody>
      </p:sp>
      <p:sp>
        <p:nvSpPr>
          <p:cNvPr id="4" name="Platshållare för sidfot 3">
            <a:extLst>
              <a:ext uri="{FF2B5EF4-FFF2-40B4-BE49-F238E27FC236}">
                <a16:creationId xmlns:a16="http://schemas.microsoft.com/office/drawing/2014/main" id="{BEA470E6-6438-A282-EB64-049EBCB70A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6DED696-253C-AAC0-DB7E-65090849E0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B10E5F-6630-4A69-9755-6CD736F11B39}" type="slidenum">
              <a:rPr lang="sv-SE" smtClean="0"/>
              <a:t>‹#›</a:t>
            </a:fld>
            <a:endParaRPr lang="sv-SE"/>
          </a:p>
        </p:txBody>
      </p:sp>
    </p:spTree>
    <p:extLst>
      <p:ext uri="{BB962C8B-B14F-4D97-AF65-F5344CB8AC3E}">
        <p14:creationId xmlns:p14="http://schemas.microsoft.com/office/powerpoint/2010/main" val="410590299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9FF5E-32DB-4A63-9882-8F301C111A15}" type="datetimeFigureOut">
              <a:rPr lang="sv-SE" smtClean="0"/>
              <a:t>2023-09-29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BFA82-BD73-4185-B828-63168F0B5499}" type="slidenum">
              <a:rPr lang="sv-SE" smtClean="0"/>
              <a:t>‹#›</a:t>
            </a:fld>
            <a:endParaRPr lang="sv-SE"/>
          </a:p>
        </p:txBody>
      </p:sp>
    </p:spTree>
    <p:extLst>
      <p:ext uri="{BB962C8B-B14F-4D97-AF65-F5344CB8AC3E}">
        <p14:creationId xmlns:p14="http://schemas.microsoft.com/office/powerpoint/2010/main" val="2139425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a:t>
            </a:fld>
            <a:endParaRPr lang="sv-SE" dirty="0"/>
          </a:p>
        </p:txBody>
      </p:sp>
    </p:spTree>
    <p:extLst>
      <p:ext uri="{BB962C8B-B14F-4D97-AF65-F5344CB8AC3E}">
        <p14:creationId xmlns:p14="http://schemas.microsoft.com/office/powerpoint/2010/main" val="1090815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Den regionala utvecklingsstrategin tar sin utgångspunkt i Vision Västra Götaland – Det goda livet, där det goda livet står för god hälsa, arbete och utbildning, trygghet, gemenskap och delaktighet i samhällslivet, en god miljö där vi värnar de förnybara systemen, möta behoven hos barn och ungdomar, en uthållig tillväxt och ett rikt kulturliv. Det goda livet förutsätter en hållbar utveckling, där den ekonomiska, sociala och miljömässiga hållbarheten är sinsemellan beroende och förstärker varandra. </a:t>
            </a:r>
          </a:p>
          <a:p>
            <a:endParaRPr lang="sv-SE" dirty="0"/>
          </a:p>
          <a:p>
            <a:r>
              <a:rPr lang="sv-SE" dirty="0"/>
              <a:t>Strategin bidrar till det regionala genomförandet av internationella och nationella utvecklingsstrategier. På global nivå finns Agenda 2030 med 17 globala hållbarhetsmål. På europeisk nivå finns sammanhållningspolitiken och EU:s tillväxtstrategi Den gröna given som anger riktningen för en rättvis omställning till en hållbar ekonomi samt mål och åtgärder för klimatneutralitet fram till 2050. På nationell nivå finns Strategin för hållbar regional utveckling.</a:t>
            </a:r>
          </a:p>
          <a:p>
            <a:endParaRPr lang="sv-SE" dirty="0"/>
          </a:p>
          <a:p>
            <a:r>
              <a:rPr lang="sv-SE" b="1" dirty="0"/>
              <a:t>Den regionala utvecklingsstrategin samspelar med tre andra regionala måldokument som är antagna av regionfullmäktige. De ska tillsammans bidra till att uppfylla den gemensamma Vision Västra Götaland – Det goda livet. </a:t>
            </a:r>
          </a:p>
          <a:p>
            <a:br>
              <a:rPr lang="sv-SE" dirty="0"/>
            </a:br>
            <a:r>
              <a:rPr lang="sv-SE" dirty="0"/>
              <a:t>Dessa måldokument är: </a:t>
            </a:r>
          </a:p>
          <a:p>
            <a:r>
              <a:rPr lang="sv-SE" dirty="0"/>
              <a:t>Strategi för hälso- och sjukvårdens omställning i Västra Götalandsregionen, Regionalt trafikförsörjningsprogram och Kulturstrategi Västra Götaland.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REGIONALT TRAFIKFÖRSÖRJNINGSPROGRAM </a:t>
            </a:r>
            <a:r>
              <a:rPr lang="sv-SE" dirty="0"/>
              <a:t>är det övergripande måldokumentet för kollektivtrafikens utveckling. En övergripande helhetssyn mellan kollektivtrafik och bostadsbyggande, infrastrukturutveckling samt lokalisering av verksamheter och service skapar en grund för en hållbar region där människor ges goda förutsättningar att leva och utvecklas. Kollektivtrafiken ska planeras både utifrån att minska transporternas påverkan på miljön och med hänsyn till dem som är beroende av en fungerande kollektivtrafik. </a:t>
            </a:r>
          </a:p>
          <a:p>
            <a:endParaRPr lang="sv-SE" b="1" dirty="0"/>
          </a:p>
          <a:p>
            <a:r>
              <a:rPr lang="sv-SE" b="1" dirty="0"/>
              <a:t>KULTURSTRATEGI VÄSTRA GÖTALAND </a:t>
            </a:r>
            <a:r>
              <a:rPr lang="sv-SE" dirty="0"/>
              <a:t>och Regional kulturplan 2020–2023 innehåller ett antal områden som särskilt skapar synergier för hållbar utveckling och som bygger på tvärsektoriell samverkan. Dessa områden är gestaltad livsmiljö, medie- och informationskunnighet (MIK), folkbildning, kultur och hälsa, idrott, kulturella och kreativa näringar och platsutveckling samt bibliotek och läsfrämjande. En fördjupad beskrivning och prioriteringar inom respektive område finns att läsa i kulturstrategin. </a:t>
            </a:r>
          </a:p>
          <a:p>
            <a:endParaRPr lang="sv-SE" dirty="0"/>
          </a:p>
          <a:p>
            <a:r>
              <a:rPr lang="sv-SE" b="1" dirty="0"/>
              <a:t>STRATEGI FÖR HÄLSO- OCH SJUKVÅRDENS OMSTÄLLNING I VÄSTRA GÖTALANDSREGIONEN </a:t>
            </a:r>
            <a:r>
              <a:rPr lang="sv-SE" dirty="0"/>
              <a:t>berör flera områden som bidrar till hållbar regional utveckling och som bygger på tvärsektoriell samverkan. Det handlar bland annat om digitalisering, innovation, hälsa och </a:t>
            </a:r>
            <a:r>
              <a:rPr lang="sv-SE" dirty="0" err="1"/>
              <a:t>life</a:t>
            </a:r>
            <a:r>
              <a:rPr lang="sv-SE" dirty="0"/>
              <a:t> science, kompetensförsörjning och förebyggande folkhälsoarbete.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60D78-0732-444B-B0D5-1543BC9666EF}" type="slidenum">
              <a:rPr kumimoji="0" lang="sv-SE" sz="12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308166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mj-lt"/>
              <a:buNone/>
            </a:pPr>
            <a:r>
              <a:rPr lang="sv-SE" sz="1200" kern="1200" dirty="0">
                <a:solidFill>
                  <a:schemeClr val="tx1"/>
                </a:solidFill>
                <a:effectLst/>
                <a:latin typeface="+mn-lt"/>
                <a:ea typeface="+mn-ea"/>
                <a:cs typeface="+mn-cs"/>
              </a:rPr>
              <a:t>Strategin har en utmaningsdriven ansats.</a:t>
            </a:r>
          </a:p>
          <a:p>
            <a:pPr marL="0" indent="0">
              <a:buFont typeface="+mj-lt"/>
              <a:buNone/>
            </a:pPr>
            <a:endParaRPr lang="sv-SE" sz="1200" kern="1200" dirty="0">
              <a:solidFill>
                <a:schemeClr val="tx1"/>
              </a:solidFill>
              <a:effectLst/>
              <a:latin typeface="+mn-lt"/>
              <a:ea typeface="+mn-ea"/>
              <a:cs typeface="+mn-cs"/>
            </a:endParaRPr>
          </a:p>
          <a:p>
            <a:pPr marL="0" indent="0">
              <a:buFont typeface="+mj-lt"/>
              <a:buNone/>
            </a:pPr>
            <a:r>
              <a:rPr lang="sv-SE" dirty="0"/>
              <a:t>Västra Götaland har ett bra utgångsläge men vi behöver samtidigt möta ett antal regionala och globala utmaningar. Detta innebär att stora samhällssystem behöver ställas om och förändras i grunden, inte minst för att begränsa den globala uppvärmningen.</a:t>
            </a:r>
          </a:p>
          <a:p>
            <a:pPr marL="0" indent="0">
              <a:buFont typeface="+mj-lt"/>
              <a:buNone/>
            </a:pPr>
            <a:endParaRPr lang="sv-SE" dirty="0"/>
          </a:p>
          <a:p>
            <a:pPr marL="0" indent="0">
              <a:buFont typeface="+mj-lt"/>
              <a:buNone/>
            </a:pPr>
            <a:r>
              <a:rPr lang="sv-SE" dirty="0"/>
              <a:t>Komplexiteten i samhällsutmaningarna gör att innovativa lösningar behöver arbetas fram gemensamt och tvärsektoriellt utifrån Västra Götalands förutsättningar och styrkor. </a:t>
            </a:r>
          </a:p>
          <a:p>
            <a:pPr marL="0" indent="0">
              <a:buFont typeface="+mj-lt"/>
              <a:buNone/>
            </a:pPr>
            <a:endParaRPr lang="sv-SE" sz="1200" kern="1200" dirty="0">
              <a:solidFill>
                <a:schemeClr val="tx1"/>
              </a:solidFill>
              <a:effectLst/>
              <a:latin typeface="+mn-lt"/>
              <a:ea typeface="+mn-ea"/>
              <a:cs typeface="+mn-cs"/>
            </a:endParaRPr>
          </a:p>
          <a:p>
            <a:pPr marL="0" indent="0">
              <a:buFont typeface="+mj-lt"/>
              <a:buNone/>
            </a:pPr>
            <a:r>
              <a:rPr lang="sv-SE" sz="1200" kern="1200" dirty="0">
                <a:solidFill>
                  <a:schemeClr val="tx1"/>
                </a:solidFill>
                <a:effectLst/>
                <a:latin typeface="+mn-lt"/>
                <a:ea typeface="+mn-ea"/>
                <a:cs typeface="+mn-cs"/>
              </a:rPr>
              <a:t>Utmaningarna har ringats in under framtagandet av strategin, genom dialoger och i analysunderlag.</a:t>
            </a:r>
            <a:endParaRPr lang="sv-SE" sz="1200" i="1" kern="1200" dirty="0">
              <a:solidFill>
                <a:schemeClr val="tx1"/>
              </a:solidFill>
              <a:effectLst/>
              <a:latin typeface="+mn-lt"/>
              <a:ea typeface="+mn-ea"/>
              <a:cs typeface="+mn-cs"/>
            </a:endParaRPr>
          </a:p>
          <a:p>
            <a:endParaRPr lang="sv-SE" dirty="0"/>
          </a:p>
          <a:p>
            <a:r>
              <a:rPr lang="sv-SE" b="1" dirty="0"/>
              <a:t>Samhällsutmaningarna som prioriterats är: </a:t>
            </a:r>
          </a:p>
          <a:p>
            <a:pPr marL="171450" indent="-171450">
              <a:buFont typeface="Arial" panose="020B0604020202020204" pitchFamily="34" charset="0"/>
              <a:buChar char="•"/>
            </a:pPr>
            <a:r>
              <a:rPr lang="sv-SE" dirty="0"/>
              <a:t>Effekterna av klimatpåverkande utsläppen blir allt mer allvarliga och den biologiska mångfalden är akut hotad. Industrin är starkt internationellt beroende och den globala konkurrensen ökar.</a:t>
            </a:r>
          </a:p>
          <a:p>
            <a:pPr marL="171450" indent="-171450">
              <a:buFont typeface="Arial" panose="020B0604020202020204" pitchFamily="34" charset="0"/>
              <a:buChar char="•"/>
            </a:pPr>
            <a:r>
              <a:rPr lang="sv-SE" dirty="0"/>
              <a:t>Utvecklingen inom digitalisering, automatisering och artificiell intelligens innebär behov av ny kunskap och nya kompetenser. </a:t>
            </a:r>
          </a:p>
          <a:p>
            <a:pPr marL="171450" indent="-171450">
              <a:buFont typeface="Arial" panose="020B0604020202020204" pitchFamily="34" charset="0"/>
              <a:buChar char="•"/>
            </a:pPr>
            <a:r>
              <a:rPr lang="sv-SE" dirty="0"/>
              <a:t>Bristen på vissa kompetenser är stor inom både privat och offentlig sektor samtidigt som många saknar arbete. </a:t>
            </a:r>
          </a:p>
          <a:p>
            <a:pPr marL="171450" indent="-171450">
              <a:buFont typeface="Arial" panose="020B0604020202020204" pitchFamily="34" charset="0"/>
              <a:buChar char="•"/>
            </a:pPr>
            <a:r>
              <a:rPr lang="sv-SE" dirty="0"/>
              <a:t>Invånarnas tillgång till arbete och samhällsservice skiljer sig allt mer åt beroende på var i länet de bor.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Många barn och unga lämnar grundskolan och gymnasiet utan godkända betyg. En allt större andel yngre än äldre är inte nöjda med livet och alltför många barn och unga lider av psykisk ohälsa. </a:t>
            </a:r>
          </a:p>
          <a:p>
            <a:pPr marL="171450" indent="-171450">
              <a:buFont typeface="Arial" panose="020B0604020202020204" pitchFamily="34" charset="0"/>
              <a:buChar char="•"/>
            </a:pPr>
            <a:r>
              <a:rPr lang="sv-SE" dirty="0"/>
              <a:t>De socioekonomiska klyftorna och boendesegregationen ökar. Många invånare känner sig inte delaktiga i samhället. </a:t>
            </a:r>
          </a:p>
          <a:p>
            <a:pPr marL="171450" indent="-171450">
              <a:buFont typeface="Arial" panose="020B0604020202020204" pitchFamily="34" charset="0"/>
              <a:buChar char="•"/>
            </a:pPr>
            <a:r>
              <a:rPr lang="sv-SE" dirty="0"/>
              <a:t>Internationella kriser ökar sårbarheten hos företag och samhällets organisationer. Det gör det viktigt med en väl fungerande regional krisberedskap. </a:t>
            </a:r>
          </a:p>
        </p:txBody>
      </p:sp>
      <p:sp>
        <p:nvSpPr>
          <p:cNvPr id="4" name="Platshållare för bildnummer 3"/>
          <p:cNvSpPr>
            <a:spLocks noGrp="1"/>
          </p:cNvSpPr>
          <p:nvPr>
            <p:ph type="sldNum" sz="quarter" idx="5"/>
          </p:nvPr>
        </p:nvSpPr>
        <p:spPr/>
        <p:txBody>
          <a:bodyPr/>
          <a:lstStyle/>
          <a:p>
            <a:fld id="{93B88BF1-2A49-9940-BF12-FF0DFE681826}" type="slidenum">
              <a:rPr lang="sv-SE" smtClean="0"/>
              <a:t>7</a:t>
            </a:fld>
            <a:endParaRPr lang="sv-SE"/>
          </a:p>
        </p:txBody>
      </p:sp>
    </p:spTree>
    <p:extLst>
      <p:ext uri="{BB962C8B-B14F-4D97-AF65-F5344CB8AC3E}">
        <p14:creationId xmlns:p14="http://schemas.microsoft.com/office/powerpoint/2010/main" val="253184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ED27EED-D5BA-4A02-8CD0-F50F70D042E9}" type="slidenum">
              <a:rPr kumimoji="0" lang="sv-SE" altLang="sv-SE" sz="1200" b="0" i="0" u="none" strike="noStrike" kern="1200" cap="none" spc="0" normalizeH="0" baseline="0" noProof="0" smtClean="0">
                <a:ln>
                  <a:noFill/>
                </a:ln>
                <a:solidFill>
                  <a:srgbClr val="000000"/>
                </a:solidFill>
                <a:effectLst/>
                <a:uLnTx/>
                <a:uFillTx/>
                <a:latin typeface="Times"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sv-SE" altLang="sv-SE" sz="1200" b="0" i="0" u="none" strike="noStrike" kern="1200" cap="none" spc="0" normalizeH="0" baseline="0" noProof="0">
              <a:ln>
                <a:noFill/>
              </a:ln>
              <a:solidFill>
                <a:srgbClr val="000000"/>
              </a:solidFill>
              <a:effectLst/>
              <a:uLnTx/>
              <a:uFillTx/>
              <a:latin typeface="Times"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385004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Calibri" panose="020F0502020204030204" pitchFamily="34" charset="0"/>
                <a:ea typeface="Calibri" panose="020F0502020204030204" pitchFamily="34" charset="0"/>
              </a:rPr>
              <a:t>Här kommer det färskaste exemplet från Science Park Borås. </a:t>
            </a:r>
          </a:p>
          <a:p>
            <a:r>
              <a:rPr lang="sv-SE" sz="1800" dirty="0">
                <a:effectLst/>
                <a:latin typeface="Calibri" panose="020F0502020204030204" pitchFamily="34" charset="0"/>
                <a:ea typeface="Calibri" panose="020F0502020204030204" pitchFamily="34" charset="0"/>
              </a:rPr>
              <a:t>Ett par byxor som lindrar smärta. Se nedan. </a:t>
            </a:r>
          </a:p>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10</a:t>
            </a:fld>
            <a:endParaRPr lang="sv-SE"/>
          </a:p>
        </p:txBody>
      </p:sp>
    </p:spTree>
    <p:extLst>
      <p:ext uri="{BB962C8B-B14F-4D97-AF65-F5344CB8AC3E}">
        <p14:creationId xmlns:p14="http://schemas.microsoft.com/office/powerpoint/2010/main" val="1692947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0" i="0" u="none" strike="noStrike" baseline="0" dirty="0">
                <a:solidFill>
                  <a:srgbClr val="000000"/>
                </a:solidFill>
                <a:latin typeface="Times New Roman" panose="02020603050405020304" pitchFamily="18" charset="0"/>
              </a:rPr>
              <a:t>Kraftsamling digitalisering verkar för ett minskat digitalt utanförskap och ökad medie- och informationskunnighet. Fler offentliga tjänster blir digitala och samhällets digitalisering behöver ske utifrån olika perspektiv. Inom kraftsamling digitalisering är ”invånarnas digitala delaktighet och tillit” ett av fem prioriterade områden. </a:t>
            </a:r>
          </a:p>
          <a:p>
            <a:pPr algn="l"/>
            <a:endParaRPr lang="sv-SE" sz="1200" b="0" i="0" u="none" strike="noStrike" baseline="0" dirty="0">
              <a:solidFill>
                <a:srgbClr val="000000"/>
              </a:solidFill>
              <a:latin typeface="Times New Roman" panose="02020603050405020304" pitchFamily="18" charset="0"/>
            </a:endParaRPr>
          </a:p>
          <a:p>
            <a:pPr algn="l"/>
            <a:r>
              <a:rPr lang="sv-SE" dirty="0"/>
              <a:t>Kulturnämnden har gjort en satsning med ursprung i kraftsamling digitalisering på att skapa nya  s k Digidelcenter i länet. </a:t>
            </a:r>
            <a:r>
              <a:rPr lang="sv-SE" sz="1800" b="0" i="0" u="none" strike="noStrike" baseline="0" dirty="0" err="1">
                <a:solidFill>
                  <a:srgbClr val="000000"/>
                </a:solidFill>
                <a:latin typeface="Times New Roman" panose="02020603050405020304" pitchFamily="18" charset="0"/>
              </a:rPr>
              <a:t>Digidel</a:t>
            </a:r>
            <a:r>
              <a:rPr lang="sv-SE" sz="1800" b="0" i="0" u="none" strike="noStrike" baseline="0" dirty="0">
                <a:solidFill>
                  <a:srgbClr val="000000"/>
                </a:solidFill>
                <a:latin typeface="Times New Roman" panose="02020603050405020304" pitchFamily="18" charset="0"/>
              </a:rPr>
              <a:t> är ett nationellt nätverk som verkar för öka digital delaktighet i samhället, med användarupplevelsen i fokus. Konceptet består av fysiska platser som ger digital handledning genom så kallade DigidelCenter. Under 2022 beviljades medel till 12 kommuner för att starta digidelcenter: Grästorp, Gullspång, Hjo, Karlsborg, Lidköping, Mariestad, Munkedal, Skövde, Sotenäs, Tidaholm, Töreboda, Uddevalla. </a:t>
            </a:r>
            <a:endParaRPr lang="sv-SE" dirty="0"/>
          </a:p>
          <a:p>
            <a:endParaRPr lang="sv-SE" dirty="0"/>
          </a:p>
          <a:p>
            <a:r>
              <a:rPr lang="sv-SE" dirty="0"/>
              <a:t>Det bygger på att kommunala bibliotek blir ännu bättre på att stötta personer med stöd för sin digitalisering, utbildning, information, låna prylar etc.</a:t>
            </a:r>
          </a:p>
          <a:p>
            <a:endParaRPr lang="sv-SE" dirty="0"/>
          </a:p>
          <a:p>
            <a:r>
              <a:rPr lang="sv-SE" sz="1800" b="0" i="0" u="none" strike="noStrike" baseline="0" dirty="0">
                <a:solidFill>
                  <a:srgbClr val="000000"/>
                </a:solidFill>
                <a:latin typeface="Times New Roman" panose="02020603050405020304" pitchFamily="18" charset="0"/>
              </a:rPr>
              <a:t>DigidelCenter drivs i kommunal regi och är därigenom en del i ett större digitaliseringsarbete. DigidelCenter varierar efter behoven men vilar på samma tre kriterier: </a:t>
            </a:r>
          </a:p>
          <a:p>
            <a:r>
              <a:rPr lang="sv-SE" sz="1800" b="0" i="0" u="none" strike="noStrike" baseline="0" dirty="0">
                <a:solidFill>
                  <a:srgbClr val="000000"/>
                </a:solidFill>
                <a:latin typeface="Times New Roman" panose="02020603050405020304" pitchFamily="18" charset="0"/>
              </a:rPr>
              <a:t>- Vara en tillgänglig och bemannad plats dit alla invånare kan komma för att utan kostnad få hjälp med det digitala </a:t>
            </a:r>
          </a:p>
          <a:p>
            <a:r>
              <a:rPr lang="sv-SE" sz="1800" b="0" i="0" u="none" strike="noStrike" baseline="0" dirty="0">
                <a:solidFill>
                  <a:srgbClr val="000000"/>
                </a:solidFill>
                <a:latin typeface="Times New Roman" panose="02020603050405020304" pitchFamily="18" charset="0"/>
              </a:rPr>
              <a:t>- Ha ett uttalat mandat att vara en nod för kommunal medborgarservice med fokus digital delaktighet </a:t>
            </a:r>
          </a:p>
          <a:p>
            <a:r>
              <a:rPr lang="sv-SE" sz="1800" b="0" i="0" u="none" strike="noStrike" baseline="0" dirty="0">
                <a:solidFill>
                  <a:srgbClr val="000000"/>
                </a:solidFill>
                <a:latin typeface="Times New Roman" panose="02020603050405020304" pitchFamily="18" charset="0"/>
              </a:rPr>
              <a:t>- Ingå i ett nationellt kvalitetsarbete inom digital handledning, digital kompetens och digitalisering. </a:t>
            </a:r>
          </a:p>
          <a:p>
            <a:endParaRPr lang="sv-SE" dirty="0"/>
          </a:p>
          <a:p>
            <a:r>
              <a:rPr lang="sv-SE" sz="1800" b="0" i="0" u="none" strike="noStrike" baseline="0" dirty="0">
                <a:solidFill>
                  <a:srgbClr val="000000"/>
                </a:solidFill>
                <a:latin typeface="Times New Roman" panose="02020603050405020304" pitchFamily="18" charset="0"/>
              </a:rPr>
              <a:t>Den nationella samordningsfunktionen ger kommuner stöd i att starta DigidelCenter på ett hållbart sätt. Arbetet med digidelcenter är en viktig del i Förvaltningen för kulturutveckling och dess regionala biblioteksfunktion. Genom en fortsatt utlysning skapas incitament för fler kommuner att starta digidelcenter. </a:t>
            </a:r>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12</a:t>
            </a:fld>
            <a:endParaRPr lang="sv-SE"/>
          </a:p>
        </p:txBody>
      </p:sp>
    </p:spTree>
    <p:extLst>
      <p:ext uri="{BB962C8B-B14F-4D97-AF65-F5344CB8AC3E}">
        <p14:creationId xmlns:p14="http://schemas.microsoft.com/office/powerpoint/2010/main" val="3605295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https://vastkuststiftelsen.se/friluftsliv/</a:t>
            </a:r>
          </a:p>
        </p:txBody>
      </p:sp>
      <p:sp>
        <p:nvSpPr>
          <p:cNvPr id="4" name="Platshållare för bildnummer 3"/>
          <p:cNvSpPr>
            <a:spLocks noGrp="1"/>
          </p:cNvSpPr>
          <p:nvPr>
            <p:ph type="sldNum" sz="quarter" idx="5"/>
          </p:nvPr>
        </p:nvSpPr>
        <p:spPr/>
        <p:txBody>
          <a:bodyPr/>
          <a:lstStyle/>
          <a:p>
            <a:fld id="{055BFA82-BD73-4185-B828-63168F0B5499}" type="slidenum">
              <a:rPr lang="sv-SE" smtClean="0"/>
              <a:t>14</a:t>
            </a:fld>
            <a:endParaRPr lang="sv-SE"/>
          </a:p>
        </p:txBody>
      </p:sp>
    </p:spTree>
    <p:extLst>
      <p:ext uri="{BB962C8B-B14F-4D97-AF65-F5344CB8AC3E}">
        <p14:creationId xmlns:p14="http://schemas.microsoft.com/office/powerpoint/2010/main" val="1708294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55BFA82-BD73-4185-B828-63168F0B5499}" type="slidenum">
              <a:rPr lang="sv-SE" smtClean="0"/>
              <a:t>15</a:t>
            </a:fld>
            <a:endParaRPr lang="sv-SE"/>
          </a:p>
        </p:txBody>
      </p:sp>
    </p:spTree>
    <p:extLst>
      <p:ext uri="{BB962C8B-B14F-4D97-AF65-F5344CB8AC3E}">
        <p14:creationId xmlns:p14="http://schemas.microsoft.com/office/powerpoint/2010/main" val="27551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55BFA82-BD73-4185-B828-63168F0B5499}" type="slidenum">
              <a:rPr lang="sv-SE" smtClean="0"/>
              <a:t>17</a:t>
            </a:fld>
            <a:endParaRPr lang="sv-SE"/>
          </a:p>
        </p:txBody>
      </p:sp>
    </p:spTree>
    <p:extLst>
      <p:ext uri="{BB962C8B-B14F-4D97-AF65-F5344CB8AC3E}">
        <p14:creationId xmlns:p14="http://schemas.microsoft.com/office/powerpoint/2010/main" val="1157148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891539" y="1076643"/>
            <a:ext cx="5737195" cy="2387600"/>
          </a:xfrm>
        </p:spPr>
        <p:txBody>
          <a:bodyPr anchor="b"/>
          <a:lstStyle>
            <a:lvl1pPr algn="l">
              <a:lnSpc>
                <a:spcPct val="100000"/>
              </a:lnSpc>
              <a:defRPr sz="3500" b="1"/>
            </a:lvl1pPr>
          </a:lstStyle>
          <a:p>
            <a:r>
              <a:rPr lang="sv-SE" dirty="0"/>
              <a:t>Klicka för att lägga till rubrik</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885371" y="3761691"/>
            <a:ext cx="5743363" cy="1683433"/>
          </a:xfrm>
        </p:spPr>
        <p:txBody>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för att lägga till underrubrik</a:t>
            </a:r>
          </a:p>
        </p:txBody>
      </p:sp>
      <p:pic>
        <p:nvPicPr>
          <p:cNvPr id="8" name="Logo" descr="Västra Götalandsregionen, logo">
            <a:extLst>
              <a:ext uri="{FF2B5EF4-FFF2-40B4-BE49-F238E27FC236}">
                <a16:creationId xmlns:a16="http://schemas.microsoft.com/office/drawing/2014/main" id="{DF4C8F7D-7A28-CB63-79C6-C812735D65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6234" y="6030915"/>
            <a:ext cx="2147886" cy="435093"/>
          </a:xfrm>
          <a:prstGeom prst="rect">
            <a:avLst/>
          </a:prstGeom>
        </p:spPr>
      </p:pic>
      <p:sp>
        <p:nvSpPr>
          <p:cNvPr id="10" name="Rektangel: ett hörn rundat 9">
            <a:extLst>
              <a:ext uri="{FF2B5EF4-FFF2-40B4-BE49-F238E27FC236}">
                <a16:creationId xmlns:a16="http://schemas.microsoft.com/office/drawing/2014/main" id="{7E61D836-2BE6-1C11-FBD1-3BB4D68DD0CA}"/>
              </a:ext>
              <a:ext uri="{C183D7F6-B498-43B3-948B-1728B52AA6E4}">
                <adec:decorative xmlns:adec="http://schemas.microsoft.com/office/drawing/2017/decorative" val="1"/>
              </a:ext>
            </a:extLst>
          </p:cNvPr>
          <p:cNvSpPr>
            <a:spLocks/>
          </p:cNvSpPr>
          <p:nvPr userDrawn="1"/>
        </p:nvSpPr>
        <p:spPr>
          <a:xfrm>
            <a:off x="7517606" y="1400174"/>
            <a:ext cx="1422400" cy="2028821"/>
          </a:xfrm>
          <a:prstGeom prst="round1Rect">
            <a:avLst>
              <a:gd name="adj" fmla="val 3832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ett hörn rundat 10">
            <a:extLst>
              <a:ext uri="{FF2B5EF4-FFF2-40B4-BE49-F238E27FC236}">
                <a16:creationId xmlns:a16="http://schemas.microsoft.com/office/drawing/2014/main" id="{D021E843-F0CA-3668-937E-991E960076AB}"/>
              </a:ext>
              <a:ext uri="{C183D7F6-B498-43B3-948B-1728B52AA6E4}">
                <adec:decorative xmlns:adec="http://schemas.microsoft.com/office/drawing/2017/decorative" val="1"/>
              </a:ext>
            </a:extLst>
          </p:cNvPr>
          <p:cNvSpPr>
            <a:spLocks/>
          </p:cNvSpPr>
          <p:nvPr userDrawn="1"/>
        </p:nvSpPr>
        <p:spPr>
          <a:xfrm rot="10800000" flipH="1">
            <a:off x="7517606" y="380998"/>
            <a:ext cx="1422400" cy="1019175"/>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1" name="Rektangel: ett hörn rundat 20">
            <a:extLst>
              <a:ext uri="{FF2B5EF4-FFF2-40B4-BE49-F238E27FC236}">
                <a16:creationId xmlns:a16="http://schemas.microsoft.com/office/drawing/2014/main" id="{2779E0F7-FC36-DC8B-F70D-E1EB4B4317B7}"/>
              </a:ext>
              <a:ext uri="{C183D7F6-B498-43B3-948B-1728B52AA6E4}">
                <adec:decorative xmlns:adec="http://schemas.microsoft.com/office/drawing/2017/decorative" val="1"/>
              </a:ext>
            </a:extLst>
          </p:cNvPr>
          <p:cNvSpPr>
            <a:spLocks/>
          </p:cNvSpPr>
          <p:nvPr userDrawn="1"/>
        </p:nvSpPr>
        <p:spPr>
          <a:xfrm rot="10800000" flipH="1">
            <a:off x="8940005" y="3428996"/>
            <a:ext cx="1439467" cy="2036754"/>
          </a:xfrm>
          <a:prstGeom prst="round1Rect">
            <a:avLst>
              <a:gd name="adj" fmla="val 3733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ett hörn rundat 21">
            <a:extLst>
              <a:ext uri="{FF2B5EF4-FFF2-40B4-BE49-F238E27FC236}">
                <a16:creationId xmlns:a16="http://schemas.microsoft.com/office/drawing/2014/main" id="{9DC97AAD-37E8-82F9-3999-4634B50843D1}"/>
              </a:ext>
              <a:ext uri="{C183D7F6-B498-43B3-948B-1728B52AA6E4}">
                <adec:decorative xmlns:adec="http://schemas.microsoft.com/office/drawing/2017/decorative" val="1"/>
              </a:ext>
            </a:extLst>
          </p:cNvPr>
          <p:cNvSpPr>
            <a:spLocks/>
          </p:cNvSpPr>
          <p:nvPr userDrawn="1"/>
        </p:nvSpPr>
        <p:spPr>
          <a:xfrm rot="10800000" flipH="1" flipV="1">
            <a:off x="10350074" y="5465756"/>
            <a:ext cx="1419222" cy="1020766"/>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3" name="Rektangel: ett hörn rundat 22">
            <a:extLst>
              <a:ext uri="{FF2B5EF4-FFF2-40B4-BE49-F238E27FC236}">
                <a16:creationId xmlns:a16="http://schemas.microsoft.com/office/drawing/2014/main" id="{262A45B3-FC56-5A48-E32E-99E82C5AB24A}"/>
              </a:ext>
              <a:ext uri="{C183D7F6-B498-43B3-948B-1728B52AA6E4}">
                <adec:decorative xmlns:adec="http://schemas.microsoft.com/office/drawing/2017/decorative" val="1"/>
              </a:ext>
            </a:extLst>
          </p:cNvPr>
          <p:cNvSpPr>
            <a:spLocks/>
          </p:cNvSpPr>
          <p:nvPr userDrawn="1"/>
        </p:nvSpPr>
        <p:spPr>
          <a:xfrm rot="10800000" flipH="1">
            <a:off x="7517606" y="3428997"/>
            <a:ext cx="1422400" cy="1019175"/>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4" name="Rektangel: ett hörn rundat 23">
            <a:extLst>
              <a:ext uri="{FF2B5EF4-FFF2-40B4-BE49-F238E27FC236}">
                <a16:creationId xmlns:a16="http://schemas.microsoft.com/office/drawing/2014/main" id="{5BD28DEE-ADA6-15DB-766D-492D1DE78EF9}"/>
              </a:ext>
              <a:ext uri="{C183D7F6-B498-43B3-948B-1728B52AA6E4}">
                <adec:decorative xmlns:adec="http://schemas.microsoft.com/office/drawing/2017/decorative" val="1"/>
              </a:ext>
            </a:extLst>
          </p:cNvPr>
          <p:cNvSpPr>
            <a:spLocks/>
          </p:cNvSpPr>
          <p:nvPr userDrawn="1"/>
        </p:nvSpPr>
        <p:spPr>
          <a:xfrm rot="10800000" flipH="1">
            <a:off x="7517606" y="4448166"/>
            <a:ext cx="1422400" cy="2038355"/>
          </a:xfrm>
          <a:prstGeom prst="round1Rect">
            <a:avLst>
              <a:gd name="adj" fmla="val 399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ett hörn rundat 24">
            <a:extLst>
              <a:ext uri="{FF2B5EF4-FFF2-40B4-BE49-F238E27FC236}">
                <a16:creationId xmlns:a16="http://schemas.microsoft.com/office/drawing/2014/main" id="{5A1DBF60-A901-55C1-FAE0-9D2BFA62C83E}"/>
              </a:ext>
              <a:ext uri="{C183D7F6-B498-43B3-948B-1728B52AA6E4}">
                <adec:decorative xmlns:adec="http://schemas.microsoft.com/office/drawing/2017/decorative" val="1"/>
              </a:ext>
            </a:extLst>
          </p:cNvPr>
          <p:cNvSpPr>
            <a:spLocks/>
          </p:cNvSpPr>
          <p:nvPr userDrawn="1"/>
        </p:nvSpPr>
        <p:spPr>
          <a:xfrm flipH="1">
            <a:off x="10379475" y="3428999"/>
            <a:ext cx="1422000" cy="2036754"/>
          </a:xfrm>
          <a:prstGeom prst="round1Rect">
            <a:avLst>
              <a:gd name="adj" fmla="val 3832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ett hörn rundat 25">
            <a:extLst>
              <a:ext uri="{FF2B5EF4-FFF2-40B4-BE49-F238E27FC236}">
                <a16:creationId xmlns:a16="http://schemas.microsoft.com/office/drawing/2014/main" id="{21E11914-6E9E-9412-96FA-D0BE87BBB319}"/>
              </a:ext>
              <a:ext uri="{C183D7F6-B498-43B3-948B-1728B52AA6E4}">
                <adec:decorative xmlns:adec="http://schemas.microsoft.com/office/drawing/2017/decorative" val="1"/>
              </a:ext>
            </a:extLst>
          </p:cNvPr>
          <p:cNvSpPr>
            <a:spLocks/>
          </p:cNvSpPr>
          <p:nvPr userDrawn="1"/>
        </p:nvSpPr>
        <p:spPr>
          <a:xfrm rot="10800000" flipV="1">
            <a:off x="8936830" y="5465754"/>
            <a:ext cx="1442643" cy="1020767"/>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Frihandsfigur: Form 27">
            <a:extLst>
              <a:ext uri="{FF2B5EF4-FFF2-40B4-BE49-F238E27FC236}">
                <a16:creationId xmlns:a16="http://schemas.microsoft.com/office/drawing/2014/main" id="{068474CD-0AF3-5001-F209-6782DA68FC1B}"/>
              </a:ext>
              <a:ext uri="{C183D7F6-B498-43B3-948B-1728B52AA6E4}">
                <adec:decorative xmlns:adec="http://schemas.microsoft.com/office/drawing/2017/decorative" val="1"/>
              </a:ext>
            </a:extLst>
          </p:cNvPr>
          <p:cNvSpPr/>
          <p:nvPr userDrawn="1"/>
        </p:nvSpPr>
        <p:spPr>
          <a:xfrm>
            <a:off x="8936831" y="380997"/>
            <a:ext cx="2867819" cy="3048000"/>
          </a:xfrm>
          <a:custGeom>
            <a:avLst/>
            <a:gdLst>
              <a:gd name="connsiteX0" fmla="*/ 0 w 2867819"/>
              <a:gd name="connsiteY0" fmla="*/ 0 h 3048000"/>
              <a:gd name="connsiteX1" fmla="*/ 2867819 w 2867819"/>
              <a:gd name="connsiteY1" fmla="*/ 0 h 3048000"/>
              <a:gd name="connsiteX2" fmla="*/ 2867819 w 2867819"/>
              <a:gd name="connsiteY2" fmla="*/ 3048000 h 3048000"/>
              <a:gd name="connsiteX3" fmla="*/ 567857 w 2867819"/>
              <a:gd name="connsiteY3" fmla="*/ 3048000 h 3048000"/>
              <a:gd name="connsiteX4" fmla="*/ 0 w 2867819"/>
              <a:gd name="connsiteY4" fmla="*/ 2480143 h 30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819" h="3048000">
                <a:moveTo>
                  <a:pt x="0" y="0"/>
                </a:moveTo>
                <a:lnTo>
                  <a:pt x="2867819" y="0"/>
                </a:lnTo>
                <a:lnTo>
                  <a:pt x="2867819" y="3048000"/>
                </a:lnTo>
                <a:lnTo>
                  <a:pt x="567857" y="3048000"/>
                </a:lnTo>
                <a:cubicBezTo>
                  <a:pt x="254238" y="3048000"/>
                  <a:pt x="0" y="2793762"/>
                  <a:pt x="0" y="248014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6" name="Platshållare för datum 5">
            <a:extLst>
              <a:ext uri="{FF2B5EF4-FFF2-40B4-BE49-F238E27FC236}">
                <a16:creationId xmlns:a16="http://schemas.microsoft.com/office/drawing/2014/main" id="{30EAE83A-8325-0375-6F9F-906487EE9F55}"/>
              </a:ext>
            </a:extLst>
          </p:cNvPr>
          <p:cNvSpPr>
            <a:spLocks noGrp="1"/>
          </p:cNvSpPr>
          <p:nvPr>
            <p:ph type="dt" sz="half" idx="10"/>
          </p:nvPr>
        </p:nvSpPr>
        <p:spPr/>
        <p:txBody>
          <a:bodyPr/>
          <a:lstStyle/>
          <a:p>
            <a:fld id="{5A1A9ECC-DD52-4BAE-8436-3D4B0CE1438D}" type="datetime1">
              <a:rPr lang="sv-SE" smtClean="0"/>
              <a:t>2023-09-29</a:t>
            </a:fld>
            <a:endParaRPr lang="sv-SE"/>
          </a:p>
        </p:txBody>
      </p:sp>
      <p:sp>
        <p:nvSpPr>
          <p:cNvPr id="7" name="Platshållare för sidfot 6">
            <a:extLst>
              <a:ext uri="{FF2B5EF4-FFF2-40B4-BE49-F238E27FC236}">
                <a16:creationId xmlns:a16="http://schemas.microsoft.com/office/drawing/2014/main" id="{8810085F-04AE-F66F-8FEC-4C6A10935D99}"/>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667956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t logo/Blå bakgrund">
    <p:spTree>
      <p:nvGrpSpPr>
        <p:cNvPr id="1" name=""/>
        <p:cNvGrpSpPr/>
        <p:nvPr/>
      </p:nvGrpSpPr>
      <p:grpSpPr>
        <a:xfrm>
          <a:off x="0" y="0"/>
          <a:ext cx="0" cy="0"/>
          <a:chOff x="0" y="0"/>
          <a:chExt cx="0" cy="0"/>
        </a:xfrm>
      </p:grpSpPr>
      <p:sp>
        <p:nvSpPr>
          <p:cNvPr id="5" name="Rektangel: ett hörn rundat 4">
            <a:extLst>
              <a:ext uri="{FF2B5EF4-FFF2-40B4-BE49-F238E27FC236}">
                <a16:creationId xmlns:a16="http://schemas.microsoft.com/office/drawing/2014/main" id="{0F7839DA-DC58-9FD4-5DB7-077F9CCAC083}"/>
              </a:ext>
              <a:ext uri="{C183D7F6-B498-43B3-948B-1728B52AA6E4}">
                <adec:decorative xmlns:adec="http://schemas.microsoft.com/office/drawing/2017/decorative" val="1"/>
              </a:ext>
            </a:extLst>
          </p:cNvPr>
          <p:cNvSpPr/>
          <p:nvPr userDrawn="1"/>
        </p:nvSpPr>
        <p:spPr bwMode="black">
          <a:xfrm flipV="1">
            <a:off x="389466" y="380999"/>
            <a:ext cx="11413068" cy="6099176"/>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Logo" descr="Logo: Västra Götalandsregionen">
            <a:extLst>
              <a:ext uri="{FF2B5EF4-FFF2-40B4-BE49-F238E27FC236}">
                <a16:creationId xmlns:a16="http://schemas.microsoft.com/office/drawing/2014/main" id="{F028FC9A-549E-C173-F6EE-DD2DADAFA6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4210" y="2915466"/>
            <a:ext cx="5732564" cy="1161234"/>
          </a:xfrm>
          <a:prstGeom prst="rect">
            <a:avLst/>
          </a:prstGeom>
        </p:spPr>
      </p:pic>
      <p:sp>
        <p:nvSpPr>
          <p:cNvPr id="2" name="Platshållare för datum 1">
            <a:extLst>
              <a:ext uri="{FF2B5EF4-FFF2-40B4-BE49-F238E27FC236}">
                <a16:creationId xmlns:a16="http://schemas.microsoft.com/office/drawing/2014/main" id="{E455D0BA-9A24-0B1E-5104-31F55378AAA2}"/>
              </a:ext>
            </a:extLst>
          </p:cNvPr>
          <p:cNvSpPr>
            <a:spLocks noGrp="1"/>
          </p:cNvSpPr>
          <p:nvPr>
            <p:ph type="dt" sz="half" idx="10"/>
          </p:nvPr>
        </p:nvSpPr>
        <p:spPr/>
        <p:txBody>
          <a:bodyPr/>
          <a:lstStyle/>
          <a:p>
            <a:fld id="{4D03C71D-D98B-401F-B2CF-6FD4D048E9D2}" type="datetime1">
              <a:rPr lang="sv-SE" smtClean="0"/>
              <a:t>2023-09-29</a:t>
            </a:fld>
            <a:endParaRPr lang="sv-SE"/>
          </a:p>
        </p:txBody>
      </p:sp>
      <p:sp>
        <p:nvSpPr>
          <p:cNvPr id="7" name="Platshållare för sidfot 6">
            <a:extLst>
              <a:ext uri="{FF2B5EF4-FFF2-40B4-BE49-F238E27FC236}">
                <a16:creationId xmlns:a16="http://schemas.microsoft.com/office/drawing/2014/main" id="{4E6AFD7C-DEA7-9A46-2513-5293C0535394}"/>
              </a:ext>
            </a:extLst>
          </p:cNvPr>
          <p:cNvSpPr>
            <a:spLocks noGrp="1"/>
          </p:cNvSpPr>
          <p:nvPr>
            <p:ph type="ftr" sz="quarter" idx="11"/>
          </p:nvPr>
        </p:nvSpPr>
        <p:spPr/>
        <p:txBody>
          <a:bodyPr/>
          <a:lstStyle/>
          <a:p>
            <a:endParaRPr lang="sv-SE" dirty="0"/>
          </a:p>
        </p:txBody>
      </p:sp>
      <p:sp>
        <p:nvSpPr>
          <p:cNvPr id="3" name="Title 2">
            <a:extLst>
              <a:ext uri="{FF2B5EF4-FFF2-40B4-BE49-F238E27FC236}">
                <a16:creationId xmlns:a16="http://schemas.microsoft.com/office/drawing/2014/main" id="{65243E10-E3F1-7E93-DB4B-40905719BCB0}"/>
              </a:ext>
            </a:extLst>
          </p:cNvPr>
          <p:cNvSpPr>
            <a:spLocks noGrp="1"/>
          </p:cNvSpPr>
          <p:nvPr>
            <p:ph type="title" hasCustomPrompt="1"/>
          </p:nvPr>
        </p:nvSpPr>
        <p:spPr>
          <a:xfrm>
            <a:off x="1100667" y="-1174484"/>
            <a:ext cx="8642350" cy="1047750"/>
          </a:xfrm>
        </p:spPr>
        <p:txBody>
          <a:bodyPr/>
          <a:lstStyle/>
          <a:p>
            <a:r>
              <a:rPr lang="sv-SE" noProof="0" dirty="0"/>
              <a:t>Ange rubrik för tillgänglighet</a:t>
            </a:r>
            <a:endParaRPr lang="en-GB" dirty="0"/>
          </a:p>
        </p:txBody>
      </p:sp>
    </p:spTree>
    <p:extLst>
      <p:ext uri="{BB962C8B-B14F-4D97-AF65-F5344CB8AC3E}">
        <p14:creationId xmlns:p14="http://schemas.microsoft.com/office/powerpoint/2010/main" val="425272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US-modell">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360B9BB-1256-9445-B282-4CC44853ED11}"/>
              </a:ext>
            </a:extLst>
          </p:cNvPr>
          <p:cNvPicPr>
            <a:picLocks noChangeAspect="1"/>
          </p:cNvPicPr>
          <p:nvPr userDrawn="1"/>
        </p:nvPicPr>
        <p:blipFill>
          <a:blip r:embed="rId2"/>
          <a:stretch>
            <a:fillRect/>
          </a:stretch>
        </p:blipFill>
        <p:spPr>
          <a:xfrm>
            <a:off x="372534" y="429450"/>
            <a:ext cx="11446933" cy="5999100"/>
          </a:xfrm>
          <a:prstGeom prst="rect">
            <a:avLst/>
          </a:prstGeom>
        </p:spPr>
      </p:pic>
    </p:spTree>
    <p:extLst>
      <p:ext uri="{BB962C8B-B14F-4D97-AF65-F5344CB8AC3E}">
        <p14:creationId xmlns:p14="http://schemas.microsoft.com/office/powerpoint/2010/main" val="3135213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3" name="Platshållare för innehåll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0" name="Platshållare för datum 3"/>
          <p:cNvSpPr>
            <a:spLocks noGrp="1"/>
          </p:cNvSpPr>
          <p:nvPr>
            <p:ph type="dt" sz="half" idx="2"/>
          </p:nvPr>
        </p:nvSpPr>
        <p:spPr>
          <a:xfrm>
            <a:off x="650902" y="6191149"/>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2023-09-29</a:t>
            </a:fld>
            <a:endParaRPr lang="sv-SE"/>
          </a:p>
        </p:txBody>
      </p:sp>
      <p:sp>
        <p:nvSpPr>
          <p:cNvPr id="11" name="Platshållare för sidfot 4"/>
          <p:cNvSpPr>
            <a:spLocks noGrp="1"/>
          </p:cNvSpPr>
          <p:nvPr>
            <p:ph type="ftr" sz="quarter" idx="3"/>
          </p:nvPr>
        </p:nvSpPr>
        <p:spPr>
          <a:xfrm>
            <a:off x="2321108" y="6191149"/>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130818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ubrik + text">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41A4E740-ECF8-4545-A76A-E49C908D71C9}"/>
              </a:ext>
            </a:extLst>
          </p:cNvPr>
          <p:cNvSpPr>
            <a:spLocks noGrp="1"/>
          </p:cNvSpPr>
          <p:nvPr>
            <p:ph sz="half" idx="13"/>
          </p:nvPr>
        </p:nvSpPr>
        <p:spPr>
          <a:xfrm>
            <a:off x="6252307" y="1766518"/>
            <a:ext cx="5101493" cy="4434500"/>
          </a:xfrm>
        </p:spPr>
        <p:txBody>
          <a:bodyPr>
            <a:normAutofit/>
          </a:bodyPr>
          <a:lstStyle>
            <a:lvl1pPr>
              <a:defRPr sz="1867" b="0" i="0">
                <a:latin typeface="Calibri Light" panose="020F0302020204030204" pitchFamily="34" charset="0"/>
                <a:cs typeface="Calibri Light" panose="020F0302020204030204" pitchFamily="34" charset="0"/>
              </a:defRPr>
            </a:lvl1pPr>
            <a:lvl2pPr>
              <a:defRPr sz="1867" b="0" i="0">
                <a:latin typeface="Calibri Light" panose="020F0302020204030204" pitchFamily="34" charset="0"/>
                <a:cs typeface="Calibri Light" panose="020F0302020204030204" pitchFamily="34" charset="0"/>
              </a:defRPr>
            </a:lvl2pPr>
            <a:lvl3pPr>
              <a:defRPr sz="1867" b="0" i="0">
                <a:latin typeface="Calibri Light" panose="020F0302020204030204" pitchFamily="34" charset="0"/>
                <a:cs typeface="Calibri Light" panose="020F0302020204030204" pitchFamily="34" charset="0"/>
              </a:defRPr>
            </a:lvl3pPr>
            <a:lvl4pPr>
              <a:defRPr sz="1867" b="0" i="0">
                <a:latin typeface="Calibri Light" panose="020F0302020204030204" pitchFamily="34" charset="0"/>
                <a:cs typeface="Calibri Light" panose="020F0302020204030204" pitchFamily="34" charset="0"/>
              </a:defRPr>
            </a:lvl4pPr>
            <a:lvl5pPr>
              <a:defRPr sz="1867" b="0" i="0">
                <a:latin typeface="Calibri Light" panose="020F0302020204030204" pitchFamily="34" charset="0"/>
                <a:cs typeface="Calibri Light" panose="020F030202020403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1" name="Content Placeholder 3">
            <a:extLst>
              <a:ext uri="{FF2B5EF4-FFF2-40B4-BE49-F238E27FC236}">
                <a16:creationId xmlns:a16="http://schemas.microsoft.com/office/drawing/2014/main" id="{5CDA8320-0351-4846-ABDB-CCD78B69D16D}"/>
              </a:ext>
            </a:extLst>
          </p:cNvPr>
          <p:cNvSpPr>
            <a:spLocks noGrp="1"/>
          </p:cNvSpPr>
          <p:nvPr>
            <p:ph sz="half" idx="14"/>
          </p:nvPr>
        </p:nvSpPr>
        <p:spPr>
          <a:xfrm>
            <a:off x="851876" y="1766518"/>
            <a:ext cx="5101493" cy="4434500"/>
          </a:xfrm>
        </p:spPr>
        <p:txBody>
          <a:bodyPr>
            <a:normAutofit/>
          </a:bodyPr>
          <a:lstStyle>
            <a:lvl1pPr>
              <a:defRPr sz="1867" b="0" i="0">
                <a:latin typeface="Calibri Light" panose="020F0302020204030204" pitchFamily="34" charset="0"/>
                <a:cs typeface="Calibri Light" panose="020F0302020204030204" pitchFamily="34" charset="0"/>
              </a:defRPr>
            </a:lvl1pPr>
            <a:lvl2pPr>
              <a:defRPr sz="1867" b="0" i="0">
                <a:latin typeface="Calibri Light" panose="020F0302020204030204" pitchFamily="34" charset="0"/>
                <a:cs typeface="Calibri Light" panose="020F0302020204030204" pitchFamily="34" charset="0"/>
              </a:defRPr>
            </a:lvl2pPr>
            <a:lvl3pPr>
              <a:defRPr sz="1867" b="0" i="0">
                <a:latin typeface="Calibri Light" panose="020F0302020204030204" pitchFamily="34" charset="0"/>
                <a:cs typeface="Calibri Light" panose="020F0302020204030204" pitchFamily="34" charset="0"/>
              </a:defRPr>
            </a:lvl3pPr>
            <a:lvl4pPr>
              <a:defRPr sz="1867" b="0" i="0">
                <a:latin typeface="Calibri Light" panose="020F0302020204030204" pitchFamily="34" charset="0"/>
                <a:cs typeface="Calibri Light" panose="020F0302020204030204" pitchFamily="34" charset="0"/>
              </a:defRPr>
            </a:lvl4pPr>
            <a:lvl5pPr>
              <a:defRPr sz="1867" b="0" i="0">
                <a:latin typeface="Calibri Light" panose="020F0302020204030204" pitchFamily="34" charset="0"/>
                <a:cs typeface="Calibri Light" panose="020F030202020403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4" name="Platshållare för text 13">
            <a:extLst>
              <a:ext uri="{FF2B5EF4-FFF2-40B4-BE49-F238E27FC236}">
                <a16:creationId xmlns:a16="http://schemas.microsoft.com/office/drawing/2014/main" id="{31B7EBA6-C8DC-9A4C-9A4A-E90ABFB23FE1}"/>
              </a:ext>
            </a:extLst>
          </p:cNvPr>
          <p:cNvSpPr>
            <a:spLocks noGrp="1"/>
          </p:cNvSpPr>
          <p:nvPr>
            <p:ph type="body" sz="quarter" idx="15" hasCustomPrompt="1"/>
          </p:nvPr>
        </p:nvSpPr>
        <p:spPr>
          <a:xfrm>
            <a:off x="850901" y="773397"/>
            <a:ext cx="10502900" cy="821267"/>
          </a:xfrm>
        </p:spPr>
        <p:txBody>
          <a:bodyPr anchor="b">
            <a:normAutofit/>
          </a:bodyPr>
          <a:lstStyle>
            <a:lvl1pPr marL="0" marR="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sz="2667" b="1" i="0">
                <a:latin typeface="Calibri" panose="020F0502020204030204" pitchFamily="34" charset="0"/>
                <a:cs typeface="Calibri" panose="020F0502020204030204" pitchFamily="34" charset="0"/>
              </a:defRPr>
            </a:lvl1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dirty="0"/>
              <a:t>Klicka här för att ändra mall för rubrikformat</a:t>
            </a:r>
            <a:endParaRPr lang="en-US" dirty="0"/>
          </a:p>
        </p:txBody>
      </p:sp>
    </p:spTree>
    <p:extLst>
      <p:ext uri="{BB962C8B-B14F-4D97-AF65-F5344CB8AC3E}">
        <p14:creationId xmlns:p14="http://schemas.microsoft.com/office/powerpoint/2010/main" val="2895085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A4283E-8C7D-8B0D-87DE-E3092C656EC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ABE6199-2A49-A8E5-EEDF-1799982AA8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33A8EAD-6D56-8530-50A5-4DDD7698E336}"/>
              </a:ext>
            </a:extLst>
          </p:cNvPr>
          <p:cNvSpPr>
            <a:spLocks noGrp="1"/>
          </p:cNvSpPr>
          <p:nvPr>
            <p:ph type="dt" sz="half" idx="10"/>
          </p:nvPr>
        </p:nvSpPr>
        <p:spPr/>
        <p:txBody>
          <a:bodyPr/>
          <a:lstStyle/>
          <a:p>
            <a:fld id="{0E1D9C24-7B7C-485F-A60D-162E87EC6979}" type="datetimeFigureOut">
              <a:rPr lang="sv-SE" smtClean="0"/>
              <a:t>2023-09-29</a:t>
            </a:fld>
            <a:endParaRPr lang="sv-SE"/>
          </a:p>
        </p:txBody>
      </p:sp>
      <p:sp>
        <p:nvSpPr>
          <p:cNvPr id="5" name="Platshållare för sidfot 4">
            <a:extLst>
              <a:ext uri="{FF2B5EF4-FFF2-40B4-BE49-F238E27FC236}">
                <a16:creationId xmlns:a16="http://schemas.microsoft.com/office/drawing/2014/main" id="{502AC9D1-F586-1F0C-D550-3C358343018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69C05B3-53FA-B5F8-7002-2D57739F0398}"/>
              </a:ext>
            </a:extLst>
          </p:cNvPr>
          <p:cNvSpPr>
            <a:spLocks noGrp="1"/>
          </p:cNvSpPr>
          <p:nvPr>
            <p:ph type="sldNum" sz="quarter" idx="12"/>
          </p:nvPr>
        </p:nvSpPr>
        <p:spPr/>
        <p:txBody>
          <a:bodyPr/>
          <a:lstStyle/>
          <a:p>
            <a:fld id="{FF3E5C5C-0FB1-43D7-906F-27F97F86212B}" type="slidenum">
              <a:rPr lang="sv-SE" smtClean="0"/>
              <a:t>‹#›</a:t>
            </a:fld>
            <a:endParaRPr lang="sv-SE"/>
          </a:p>
        </p:txBody>
      </p:sp>
    </p:spTree>
    <p:extLst>
      <p:ext uri="{BB962C8B-B14F-4D97-AF65-F5344CB8AC3E}">
        <p14:creationId xmlns:p14="http://schemas.microsoft.com/office/powerpoint/2010/main" val="1294741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90967A-0F64-D2A5-8E00-9F0517EEFD2D}"/>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569C157-E1CE-7768-89A8-AF6E81BB820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0378613-1365-AE45-5269-DC620D12A813}"/>
              </a:ext>
            </a:extLst>
          </p:cNvPr>
          <p:cNvSpPr>
            <a:spLocks noGrp="1"/>
          </p:cNvSpPr>
          <p:nvPr>
            <p:ph type="dt" sz="half" idx="10"/>
          </p:nvPr>
        </p:nvSpPr>
        <p:spPr/>
        <p:txBody>
          <a:bodyPr/>
          <a:lstStyle/>
          <a:p>
            <a:fld id="{0E1D9C24-7B7C-485F-A60D-162E87EC6979}" type="datetimeFigureOut">
              <a:rPr lang="sv-SE" smtClean="0"/>
              <a:t>2023-09-29</a:t>
            </a:fld>
            <a:endParaRPr lang="sv-SE"/>
          </a:p>
        </p:txBody>
      </p:sp>
      <p:sp>
        <p:nvSpPr>
          <p:cNvPr id="5" name="Platshållare för sidfot 4">
            <a:extLst>
              <a:ext uri="{FF2B5EF4-FFF2-40B4-BE49-F238E27FC236}">
                <a16:creationId xmlns:a16="http://schemas.microsoft.com/office/drawing/2014/main" id="{56A86EC3-E957-94FC-0C7D-98126E754FE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CF284F8-7D89-397A-333D-3E9890258B13}"/>
              </a:ext>
            </a:extLst>
          </p:cNvPr>
          <p:cNvSpPr>
            <a:spLocks noGrp="1"/>
          </p:cNvSpPr>
          <p:nvPr>
            <p:ph type="sldNum" sz="quarter" idx="12"/>
          </p:nvPr>
        </p:nvSpPr>
        <p:spPr/>
        <p:txBody>
          <a:bodyPr/>
          <a:lstStyle/>
          <a:p>
            <a:fld id="{FF3E5C5C-0FB1-43D7-906F-27F97F86212B}" type="slidenum">
              <a:rPr lang="sv-SE" smtClean="0"/>
              <a:t>‹#›</a:t>
            </a:fld>
            <a:endParaRPr lang="sv-SE"/>
          </a:p>
        </p:txBody>
      </p:sp>
    </p:spTree>
    <p:extLst>
      <p:ext uri="{BB962C8B-B14F-4D97-AF65-F5344CB8AC3E}">
        <p14:creationId xmlns:p14="http://schemas.microsoft.com/office/powerpoint/2010/main" val="407184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1C13BD-089F-C4C9-37B7-608F27BD5F9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D2EA77B-BC45-E569-C820-DC5F754488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B9261FD-31A3-0492-9063-26C77FD6B7DE}"/>
              </a:ext>
            </a:extLst>
          </p:cNvPr>
          <p:cNvSpPr>
            <a:spLocks noGrp="1"/>
          </p:cNvSpPr>
          <p:nvPr>
            <p:ph type="dt" sz="half" idx="10"/>
          </p:nvPr>
        </p:nvSpPr>
        <p:spPr/>
        <p:txBody>
          <a:bodyPr/>
          <a:lstStyle/>
          <a:p>
            <a:fld id="{0E1D9C24-7B7C-485F-A60D-162E87EC6979}" type="datetimeFigureOut">
              <a:rPr lang="sv-SE" smtClean="0"/>
              <a:t>2023-09-29</a:t>
            </a:fld>
            <a:endParaRPr lang="sv-SE"/>
          </a:p>
        </p:txBody>
      </p:sp>
      <p:sp>
        <p:nvSpPr>
          <p:cNvPr id="5" name="Platshållare för sidfot 4">
            <a:extLst>
              <a:ext uri="{FF2B5EF4-FFF2-40B4-BE49-F238E27FC236}">
                <a16:creationId xmlns:a16="http://schemas.microsoft.com/office/drawing/2014/main" id="{27339844-2C19-61BC-52C4-EE59074080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0AA16C1-6700-0127-69B4-64244FCC5240}"/>
              </a:ext>
            </a:extLst>
          </p:cNvPr>
          <p:cNvSpPr>
            <a:spLocks noGrp="1"/>
          </p:cNvSpPr>
          <p:nvPr>
            <p:ph type="sldNum" sz="quarter" idx="12"/>
          </p:nvPr>
        </p:nvSpPr>
        <p:spPr/>
        <p:txBody>
          <a:bodyPr/>
          <a:lstStyle/>
          <a:p>
            <a:fld id="{FF3E5C5C-0FB1-43D7-906F-27F97F86212B}" type="slidenum">
              <a:rPr lang="sv-SE" smtClean="0"/>
              <a:t>‹#›</a:t>
            </a:fld>
            <a:endParaRPr lang="sv-SE"/>
          </a:p>
        </p:txBody>
      </p:sp>
    </p:spTree>
    <p:extLst>
      <p:ext uri="{BB962C8B-B14F-4D97-AF65-F5344CB8AC3E}">
        <p14:creationId xmlns:p14="http://schemas.microsoft.com/office/powerpoint/2010/main" val="5017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467115-A45D-BAB9-A7F9-9C8DD34746F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77166B4-569D-F153-5A39-45E3F7254E9B}"/>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942A31B-5D95-87E5-211A-D1AEC20E189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8BEA256-A032-6970-1C70-A1A111C8E950}"/>
              </a:ext>
            </a:extLst>
          </p:cNvPr>
          <p:cNvSpPr>
            <a:spLocks noGrp="1"/>
          </p:cNvSpPr>
          <p:nvPr>
            <p:ph type="dt" sz="half" idx="10"/>
          </p:nvPr>
        </p:nvSpPr>
        <p:spPr/>
        <p:txBody>
          <a:bodyPr/>
          <a:lstStyle/>
          <a:p>
            <a:fld id="{0E1D9C24-7B7C-485F-A60D-162E87EC6979}" type="datetimeFigureOut">
              <a:rPr lang="sv-SE" smtClean="0"/>
              <a:t>2023-09-29</a:t>
            </a:fld>
            <a:endParaRPr lang="sv-SE"/>
          </a:p>
        </p:txBody>
      </p:sp>
      <p:sp>
        <p:nvSpPr>
          <p:cNvPr id="6" name="Platshållare för sidfot 5">
            <a:extLst>
              <a:ext uri="{FF2B5EF4-FFF2-40B4-BE49-F238E27FC236}">
                <a16:creationId xmlns:a16="http://schemas.microsoft.com/office/drawing/2014/main" id="{79701719-04F0-FA9F-49B3-4201D5B743A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B01F561-2DFD-A21A-9F1A-8C3E342A205E}"/>
              </a:ext>
            </a:extLst>
          </p:cNvPr>
          <p:cNvSpPr>
            <a:spLocks noGrp="1"/>
          </p:cNvSpPr>
          <p:nvPr>
            <p:ph type="sldNum" sz="quarter" idx="12"/>
          </p:nvPr>
        </p:nvSpPr>
        <p:spPr/>
        <p:txBody>
          <a:bodyPr/>
          <a:lstStyle/>
          <a:p>
            <a:fld id="{FF3E5C5C-0FB1-43D7-906F-27F97F86212B}" type="slidenum">
              <a:rPr lang="sv-SE" smtClean="0"/>
              <a:t>‹#›</a:t>
            </a:fld>
            <a:endParaRPr lang="sv-SE"/>
          </a:p>
        </p:txBody>
      </p:sp>
    </p:spTree>
    <p:extLst>
      <p:ext uri="{BB962C8B-B14F-4D97-AF65-F5344CB8AC3E}">
        <p14:creationId xmlns:p14="http://schemas.microsoft.com/office/powerpoint/2010/main" val="53686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CA0142-4D4F-15D4-46D4-CE04D009499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53346A5-07F8-6B56-CC51-1520071E9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33A9D0F-67E4-D298-F260-C86BEB335DC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CDFD29FC-F08A-E77C-7E73-718B4AEBF8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767F016-D837-5408-4204-93D94257883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3A21DD1-CE08-3531-5BD4-5DD38C194AB3}"/>
              </a:ext>
            </a:extLst>
          </p:cNvPr>
          <p:cNvSpPr>
            <a:spLocks noGrp="1"/>
          </p:cNvSpPr>
          <p:nvPr>
            <p:ph type="dt" sz="half" idx="10"/>
          </p:nvPr>
        </p:nvSpPr>
        <p:spPr/>
        <p:txBody>
          <a:bodyPr/>
          <a:lstStyle/>
          <a:p>
            <a:fld id="{0E1D9C24-7B7C-485F-A60D-162E87EC6979}" type="datetimeFigureOut">
              <a:rPr lang="sv-SE" smtClean="0"/>
              <a:t>2023-09-29</a:t>
            </a:fld>
            <a:endParaRPr lang="sv-SE"/>
          </a:p>
        </p:txBody>
      </p:sp>
      <p:sp>
        <p:nvSpPr>
          <p:cNvPr id="8" name="Platshållare för sidfot 7">
            <a:extLst>
              <a:ext uri="{FF2B5EF4-FFF2-40B4-BE49-F238E27FC236}">
                <a16:creationId xmlns:a16="http://schemas.microsoft.com/office/drawing/2014/main" id="{2AFA6E6C-F2C1-7BC9-76FA-FDF238D8E10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78EF180D-DCEF-D5B2-E6C5-8DFBF5F63963}"/>
              </a:ext>
            </a:extLst>
          </p:cNvPr>
          <p:cNvSpPr>
            <a:spLocks noGrp="1"/>
          </p:cNvSpPr>
          <p:nvPr>
            <p:ph type="sldNum" sz="quarter" idx="12"/>
          </p:nvPr>
        </p:nvSpPr>
        <p:spPr/>
        <p:txBody>
          <a:bodyPr/>
          <a:lstStyle/>
          <a:p>
            <a:fld id="{FF3E5C5C-0FB1-43D7-906F-27F97F86212B}" type="slidenum">
              <a:rPr lang="sv-SE" smtClean="0"/>
              <a:t>‹#›</a:t>
            </a:fld>
            <a:endParaRPr lang="sv-SE"/>
          </a:p>
        </p:txBody>
      </p:sp>
    </p:spTree>
    <p:extLst>
      <p:ext uri="{BB962C8B-B14F-4D97-AF65-F5344CB8AC3E}">
        <p14:creationId xmlns:p14="http://schemas.microsoft.com/office/powerpoint/2010/main" val="2783194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412E70-5513-8BB5-BBA2-428D703CCFF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817E382-C21D-23C0-34B0-9AF4F7586395}"/>
              </a:ext>
            </a:extLst>
          </p:cNvPr>
          <p:cNvSpPr>
            <a:spLocks noGrp="1"/>
          </p:cNvSpPr>
          <p:nvPr>
            <p:ph type="dt" sz="half" idx="10"/>
          </p:nvPr>
        </p:nvSpPr>
        <p:spPr/>
        <p:txBody>
          <a:bodyPr/>
          <a:lstStyle/>
          <a:p>
            <a:fld id="{0E1D9C24-7B7C-485F-A60D-162E87EC6979}" type="datetimeFigureOut">
              <a:rPr lang="sv-SE" smtClean="0"/>
              <a:t>2023-09-29</a:t>
            </a:fld>
            <a:endParaRPr lang="sv-SE"/>
          </a:p>
        </p:txBody>
      </p:sp>
      <p:sp>
        <p:nvSpPr>
          <p:cNvPr id="4" name="Platshållare för sidfot 3">
            <a:extLst>
              <a:ext uri="{FF2B5EF4-FFF2-40B4-BE49-F238E27FC236}">
                <a16:creationId xmlns:a16="http://schemas.microsoft.com/office/drawing/2014/main" id="{AABA5DA7-4CDE-1B77-025D-8B448337892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CC930A5-853D-ADE9-3D01-8BF50E1432A5}"/>
              </a:ext>
            </a:extLst>
          </p:cNvPr>
          <p:cNvSpPr>
            <a:spLocks noGrp="1"/>
          </p:cNvSpPr>
          <p:nvPr>
            <p:ph type="sldNum" sz="quarter" idx="12"/>
          </p:nvPr>
        </p:nvSpPr>
        <p:spPr/>
        <p:txBody>
          <a:bodyPr/>
          <a:lstStyle/>
          <a:p>
            <a:fld id="{FF3E5C5C-0FB1-43D7-906F-27F97F86212B}" type="slidenum">
              <a:rPr lang="sv-SE" smtClean="0"/>
              <a:t>‹#›</a:t>
            </a:fld>
            <a:endParaRPr lang="sv-SE"/>
          </a:p>
        </p:txBody>
      </p:sp>
    </p:spTree>
    <p:extLst>
      <p:ext uri="{BB962C8B-B14F-4D97-AF65-F5344CB8AC3E}">
        <p14:creationId xmlns:p14="http://schemas.microsoft.com/office/powerpoint/2010/main" val="56958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891539" y="1076643"/>
            <a:ext cx="5737196" cy="2387600"/>
          </a:xfrm>
        </p:spPr>
        <p:txBody>
          <a:bodyPr anchor="b"/>
          <a:lstStyle>
            <a:lvl1pPr algn="l">
              <a:lnSpc>
                <a:spcPct val="100000"/>
              </a:lnSpc>
              <a:defRPr sz="3500" b="1"/>
            </a:lvl1pPr>
          </a:lstStyle>
          <a:p>
            <a:r>
              <a:rPr lang="sv-SE" dirty="0"/>
              <a:t>Klicka för att lägga till rubrik</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885372" y="3761691"/>
            <a:ext cx="5737196" cy="1683433"/>
          </a:xfrm>
        </p:spPr>
        <p:txBody>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för att lägga till underrubrik</a:t>
            </a:r>
          </a:p>
        </p:txBody>
      </p:sp>
      <p:sp>
        <p:nvSpPr>
          <p:cNvPr id="27" name="Platshållare för bild 26">
            <a:extLst>
              <a:ext uri="{FF2B5EF4-FFF2-40B4-BE49-F238E27FC236}">
                <a16:creationId xmlns:a16="http://schemas.microsoft.com/office/drawing/2014/main" id="{B7586333-1D24-C4E6-41D4-F849486C4252}"/>
              </a:ext>
            </a:extLst>
          </p:cNvPr>
          <p:cNvSpPr>
            <a:spLocks noGrp="1"/>
          </p:cNvSpPr>
          <p:nvPr>
            <p:ph type="pic" sz="quarter" idx="13"/>
          </p:nvPr>
        </p:nvSpPr>
        <p:spPr>
          <a:xfrm>
            <a:off x="8936831" y="380998"/>
            <a:ext cx="2867819" cy="3048000"/>
          </a:xfrm>
          <a:custGeom>
            <a:avLst/>
            <a:gdLst>
              <a:gd name="connsiteX0" fmla="*/ 0 w 2867819"/>
              <a:gd name="connsiteY0" fmla="*/ 0 h 3048000"/>
              <a:gd name="connsiteX1" fmla="*/ 2867819 w 2867819"/>
              <a:gd name="connsiteY1" fmla="*/ 0 h 3048000"/>
              <a:gd name="connsiteX2" fmla="*/ 2867819 w 2867819"/>
              <a:gd name="connsiteY2" fmla="*/ 3048000 h 3048000"/>
              <a:gd name="connsiteX3" fmla="*/ 567857 w 2867819"/>
              <a:gd name="connsiteY3" fmla="*/ 3048000 h 3048000"/>
              <a:gd name="connsiteX4" fmla="*/ 0 w 2867819"/>
              <a:gd name="connsiteY4" fmla="*/ 2480143 h 30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7819" h="3048000">
                <a:moveTo>
                  <a:pt x="0" y="0"/>
                </a:moveTo>
                <a:lnTo>
                  <a:pt x="2867819" y="0"/>
                </a:lnTo>
                <a:lnTo>
                  <a:pt x="2867819" y="3048000"/>
                </a:lnTo>
                <a:lnTo>
                  <a:pt x="567857" y="3048000"/>
                </a:lnTo>
                <a:cubicBezTo>
                  <a:pt x="254238" y="3048000"/>
                  <a:pt x="0" y="2793762"/>
                  <a:pt x="0" y="2480143"/>
                </a:cubicBezTo>
                <a:close/>
              </a:path>
            </a:pathLst>
          </a:custGeom>
          <a:solidFill>
            <a:schemeClr val="accent2"/>
          </a:solidFill>
        </p:spPr>
        <p:txBody>
          <a:bodyPr wrap="square">
            <a:noAutofit/>
          </a:bodyPr>
          <a:lstStyle>
            <a:lvl1pPr marL="0" indent="0">
              <a:buNone/>
              <a:defRPr/>
            </a:lvl1pPr>
          </a:lstStyle>
          <a:p>
            <a:r>
              <a:rPr lang="sv-SE"/>
              <a:t>Klicka på ikonen för att lägga till en bild</a:t>
            </a:r>
            <a:endParaRPr lang="sv-SE" dirty="0"/>
          </a:p>
        </p:txBody>
      </p:sp>
      <p:pic>
        <p:nvPicPr>
          <p:cNvPr id="28" name="Logo" descr="Västra Götalandsregionen, logo">
            <a:extLst>
              <a:ext uri="{FF2B5EF4-FFF2-40B4-BE49-F238E27FC236}">
                <a16:creationId xmlns:a16="http://schemas.microsoft.com/office/drawing/2014/main" id="{6A0989A0-7A4A-9CD0-D751-D56C294A58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6234" y="6030915"/>
            <a:ext cx="2147886" cy="435093"/>
          </a:xfrm>
          <a:prstGeom prst="rect">
            <a:avLst/>
          </a:prstGeom>
        </p:spPr>
      </p:pic>
      <p:sp>
        <p:nvSpPr>
          <p:cNvPr id="12" name="Rektangel: ett hörn rundat 11">
            <a:extLst>
              <a:ext uri="{FF2B5EF4-FFF2-40B4-BE49-F238E27FC236}">
                <a16:creationId xmlns:a16="http://schemas.microsoft.com/office/drawing/2014/main" id="{C20FB8AD-B642-E1E6-AC0D-E4A862F9B55D}"/>
              </a:ext>
              <a:ext uri="{C183D7F6-B498-43B3-948B-1728B52AA6E4}">
                <adec:decorative xmlns:adec="http://schemas.microsoft.com/office/drawing/2017/decorative" val="1"/>
              </a:ext>
            </a:extLst>
          </p:cNvPr>
          <p:cNvSpPr>
            <a:spLocks/>
          </p:cNvSpPr>
          <p:nvPr userDrawn="1"/>
        </p:nvSpPr>
        <p:spPr>
          <a:xfrm>
            <a:off x="7517606" y="1400174"/>
            <a:ext cx="1422400" cy="2028821"/>
          </a:xfrm>
          <a:prstGeom prst="round1Rect">
            <a:avLst>
              <a:gd name="adj" fmla="val 3832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ett hörn rundat 12">
            <a:extLst>
              <a:ext uri="{FF2B5EF4-FFF2-40B4-BE49-F238E27FC236}">
                <a16:creationId xmlns:a16="http://schemas.microsoft.com/office/drawing/2014/main" id="{B1925CA5-50D6-AB2F-5E1C-EACB82AD2605}"/>
              </a:ext>
              <a:ext uri="{C183D7F6-B498-43B3-948B-1728B52AA6E4}">
                <adec:decorative xmlns:adec="http://schemas.microsoft.com/office/drawing/2017/decorative" val="1"/>
              </a:ext>
            </a:extLst>
          </p:cNvPr>
          <p:cNvSpPr>
            <a:spLocks/>
          </p:cNvSpPr>
          <p:nvPr userDrawn="1"/>
        </p:nvSpPr>
        <p:spPr>
          <a:xfrm rot="10800000" flipH="1">
            <a:off x="7517606" y="380998"/>
            <a:ext cx="1422400" cy="1019175"/>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ett hörn rundat 13">
            <a:extLst>
              <a:ext uri="{FF2B5EF4-FFF2-40B4-BE49-F238E27FC236}">
                <a16:creationId xmlns:a16="http://schemas.microsoft.com/office/drawing/2014/main" id="{369C8F7C-E029-246E-DEFE-A2F38501997B}"/>
              </a:ext>
              <a:ext uri="{C183D7F6-B498-43B3-948B-1728B52AA6E4}">
                <adec:decorative xmlns:adec="http://schemas.microsoft.com/office/drawing/2017/decorative" val="1"/>
              </a:ext>
            </a:extLst>
          </p:cNvPr>
          <p:cNvSpPr>
            <a:spLocks/>
          </p:cNvSpPr>
          <p:nvPr userDrawn="1"/>
        </p:nvSpPr>
        <p:spPr>
          <a:xfrm rot="10800000" flipH="1">
            <a:off x="8940005" y="3428996"/>
            <a:ext cx="1439467" cy="2036754"/>
          </a:xfrm>
          <a:prstGeom prst="round1Rect">
            <a:avLst>
              <a:gd name="adj" fmla="val 3733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ett hörn rundat 14">
            <a:extLst>
              <a:ext uri="{FF2B5EF4-FFF2-40B4-BE49-F238E27FC236}">
                <a16:creationId xmlns:a16="http://schemas.microsoft.com/office/drawing/2014/main" id="{6A1C4870-0798-1888-787F-386EAC4D3723}"/>
              </a:ext>
              <a:ext uri="{C183D7F6-B498-43B3-948B-1728B52AA6E4}">
                <adec:decorative xmlns:adec="http://schemas.microsoft.com/office/drawing/2017/decorative" val="1"/>
              </a:ext>
            </a:extLst>
          </p:cNvPr>
          <p:cNvSpPr>
            <a:spLocks/>
          </p:cNvSpPr>
          <p:nvPr userDrawn="1"/>
        </p:nvSpPr>
        <p:spPr>
          <a:xfrm rot="10800000" flipH="1" flipV="1">
            <a:off x="10382253" y="5465755"/>
            <a:ext cx="1419222" cy="1020766"/>
          </a:xfrm>
          <a:prstGeom prst="round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ktangel: ett hörn rundat 15">
            <a:extLst>
              <a:ext uri="{FF2B5EF4-FFF2-40B4-BE49-F238E27FC236}">
                <a16:creationId xmlns:a16="http://schemas.microsoft.com/office/drawing/2014/main" id="{FD86D645-4C70-7686-CEDC-C3F7E248E0F4}"/>
              </a:ext>
              <a:ext uri="{C183D7F6-B498-43B3-948B-1728B52AA6E4}">
                <adec:decorative xmlns:adec="http://schemas.microsoft.com/office/drawing/2017/decorative" val="1"/>
              </a:ext>
            </a:extLst>
          </p:cNvPr>
          <p:cNvSpPr>
            <a:spLocks/>
          </p:cNvSpPr>
          <p:nvPr userDrawn="1"/>
        </p:nvSpPr>
        <p:spPr>
          <a:xfrm rot="10800000" flipH="1">
            <a:off x="7517606" y="3428997"/>
            <a:ext cx="1422400" cy="1019175"/>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ett hörn rundat 16">
            <a:extLst>
              <a:ext uri="{FF2B5EF4-FFF2-40B4-BE49-F238E27FC236}">
                <a16:creationId xmlns:a16="http://schemas.microsoft.com/office/drawing/2014/main" id="{31C76949-D02B-332F-5982-22F450E45AEB}"/>
              </a:ext>
              <a:ext uri="{C183D7F6-B498-43B3-948B-1728B52AA6E4}">
                <adec:decorative xmlns:adec="http://schemas.microsoft.com/office/drawing/2017/decorative" val="1"/>
              </a:ext>
            </a:extLst>
          </p:cNvPr>
          <p:cNvSpPr>
            <a:spLocks/>
          </p:cNvSpPr>
          <p:nvPr userDrawn="1"/>
        </p:nvSpPr>
        <p:spPr>
          <a:xfrm rot="10800000" flipH="1">
            <a:off x="7517606" y="4448166"/>
            <a:ext cx="1422400" cy="2038355"/>
          </a:xfrm>
          <a:prstGeom prst="round1Rect">
            <a:avLst>
              <a:gd name="adj" fmla="val 399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Rektangel: ett hörn rundat 17">
            <a:extLst>
              <a:ext uri="{FF2B5EF4-FFF2-40B4-BE49-F238E27FC236}">
                <a16:creationId xmlns:a16="http://schemas.microsoft.com/office/drawing/2014/main" id="{322ACDAC-1D12-98AB-7D77-C6C8ED0E6BB3}"/>
              </a:ext>
              <a:ext uri="{C183D7F6-B498-43B3-948B-1728B52AA6E4}">
                <adec:decorative xmlns:adec="http://schemas.microsoft.com/office/drawing/2017/decorative" val="1"/>
              </a:ext>
            </a:extLst>
          </p:cNvPr>
          <p:cNvSpPr>
            <a:spLocks/>
          </p:cNvSpPr>
          <p:nvPr userDrawn="1"/>
        </p:nvSpPr>
        <p:spPr>
          <a:xfrm flipH="1">
            <a:off x="10379475" y="3428999"/>
            <a:ext cx="1422000" cy="2036754"/>
          </a:xfrm>
          <a:prstGeom prst="round1Rect">
            <a:avLst>
              <a:gd name="adj" fmla="val 3832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ett hörn rundat 18">
            <a:extLst>
              <a:ext uri="{FF2B5EF4-FFF2-40B4-BE49-F238E27FC236}">
                <a16:creationId xmlns:a16="http://schemas.microsoft.com/office/drawing/2014/main" id="{078779E6-AB64-0FE7-3DCA-5727138EC16E}"/>
              </a:ext>
              <a:ext uri="{C183D7F6-B498-43B3-948B-1728B52AA6E4}">
                <adec:decorative xmlns:adec="http://schemas.microsoft.com/office/drawing/2017/decorative" val="1"/>
              </a:ext>
            </a:extLst>
          </p:cNvPr>
          <p:cNvSpPr>
            <a:spLocks/>
          </p:cNvSpPr>
          <p:nvPr userDrawn="1"/>
        </p:nvSpPr>
        <p:spPr>
          <a:xfrm rot="10800000" flipV="1">
            <a:off x="8936830" y="5465754"/>
            <a:ext cx="1442643" cy="1020767"/>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extruta 5">
            <a:extLst>
              <a:ext uri="{FF2B5EF4-FFF2-40B4-BE49-F238E27FC236}">
                <a16:creationId xmlns:a16="http://schemas.microsoft.com/office/drawing/2014/main" id="{AA71F2BA-C943-46F6-00FD-63E44941990B}"/>
              </a:ext>
            </a:extLst>
          </p:cNvPr>
          <p:cNvSpPr txBox="1"/>
          <p:nvPr userDrawn="1"/>
        </p:nvSpPr>
        <p:spPr>
          <a:xfrm>
            <a:off x="704895" y="6466008"/>
            <a:ext cx="695282" cy="276999"/>
          </a:xfrm>
          <a:prstGeom prst="rect">
            <a:avLst/>
          </a:prstGeom>
          <a:noFill/>
        </p:spPr>
        <p:txBody>
          <a:bodyPr wrap="square" lIns="0" tIns="0" rIns="0" bIns="0" rtlCol="0">
            <a:spAutoFit/>
          </a:bodyPr>
          <a:lstStyle/>
          <a:p>
            <a:pPr algn="l"/>
            <a:r>
              <a:rPr lang="sv-SE">
                <a:solidFill>
                  <a:schemeClr val="bg1"/>
                </a:solidFill>
              </a:rPr>
              <a:t>TEst</a:t>
            </a:r>
            <a:endParaRPr lang="sv-SE" dirty="0">
              <a:solidFill>
                <a:schemeClr val="bg1"/>
              </a:solidFill>
            </a:endParaRPr>
          </a:p>
        </p:txBody>
      </p:sp>
      <p:sp>
        <p:nvSpPr>
          <p:cNvPr id="7" name="Platshållare för datum 6">
            <a:extLst>
              <a:ext uri="{FF2B5EF4-FFF2-40B4-BE49-F238E27FC236}">
                <a16:creationId xmlns:a16="http://schemas.microsoft.com/office/drawing/2014/main" id="{C4CBFC51-E299-C1C6-C259-2EC78776D974}"/>
              </a:ext>
            </a:extLst>
          </p:cNvPr>
          <p:cNvSpPr>
            <a:spLocks noGrp="1"/>
          </p:cNvSpPr>
          <p:nvPr>
            <p:ph type="dt" sz="half" idx="14"/>
          </p:nvPr>
        </p:nvSpPr>
        <p:spPr/>
        <p:txBody>
          <a:bodyPr/>
          <a:lstStyle/>
          <a:p>
            <a:fld id="{19E49B6E-96DA-4186-8F39-3AB022B7993C}" type="datetime1">
              <a:rPr lang="sv-SE" smtClean="0"/>
              <a:t>2023-09-29</a:t>
            </a:fld>
            <a:endParaRPr lang="sv-SE"/>
          </a:p>
        </p:txBody>
      </p:sp>
      <p:sp>
        <p:nvSpPr>
          <p:cNvPr id="8" name="Platshållare för sidfot 7">
            <a:extLst>
              <a:ext uri="{FF2B5EF4-FFF2-40B4-BE49-F238E27FC236}">
                <a16:creationId xmlns:a16="http://schemas.microsoft.com/office/drawing/2014/main" id="{DAF13055-4269-7909-D2F6-610F622CD5BE}"/>
              </a:ext>
            </a:extLst>
          </p:cNvPr>
          <p:cNvSpPr>
            <a:spLocks noGrp="1"/>
          </p:cNvSpPr>
          <p:nvPr>
            <p:ph type="ftr" sz="quarter" idx="15"/>
          </p:nvPr>
        </p:nvSpPr>
        <p:spPr/>
        <p:txBody>
          <a:bodyPr/>
          <a:lstStyle/>
          <a:p>
            <a:endParaRPr lang="sv-SE" dirty="0"/>
          </a:p>
        </p:txBody>
      </p:sp>
    </p:spTree>
    <p:extLst>
      <p:ext uri="{BB962C8B-B14F-4D97-AF65-F5344CB8AC3E}">
        <p14:creationId xmlns:p14="http://schemas.microsoft.com/office/powerpoint/2010/main" val="3177692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77A84A2-8484-604B-F159-C01031024D66}"/>
              </a:ext>
            </a:extLst>
          </p:cNvPr>
          <p:cNvSpPr>
            <a:spLocks noGrp="1"/>
          </p:cNvSpPr>
          <p:nvPr>
            <p:ph type="dt" sz="half" idx="10"/>
          </p:nvPr>
        </p:nvSpPr>
        <p:spPr/>
        <p:txBody>
          <a:bodyPr/>
          <a:lstStyle/>
          <a:p>
            <a:fld id="{0E1D9C24-7B7C-485F-A60D-162E87EC6979}" type="datetimeFigureOut">
              <a:rPr lang="sv-SE" smtClean="0"/>
              <a:t>2023-09-29</a:t>
            </a:fld>
            <a:endParaRPr lang="sv-SE"/>
          </a:p>
        </p:txBody>
      </p:sp>
      <p:sp>
        <p:nvSpPr>
          <p:cNvPr id="3" name="Platshållare för sidfot 2">
            <a:extLst>
              <a:ext uri="{FF2B5EF4-FFF2-40B4-BE49-F238E27FC236}">
                <a16:creationId xmlns:a16="http://schemas.microsoft.com/office/drawing/2014/main" id="{73BEE331-E4BC-5C1C-6B69-290BB79C1E9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8873C2E-7A12-9086-170D-F921CB47D1D5}"/>
              </a:ext>
            </a:extLst>
          </p:cNvPr>
          <p:cNvSpPr>
            <a:spLocks noGrp="1"/>
          </p:cNvSpPr>
          <p:nvPr>
            <p:ph type="sldNum" sz="quarter" idx="12"/>
          </p:nvPr>
        </p:nvSpPr>
        <p:spPr/>
        <p:txBody>
          <a:bodyPr/>
          <a:lstStyle/>
          <a:p>
            <a:fld id="{FF3E5C5C-0FB1-43D7-906F-27F97F86212B}" type="slidenum">
              <a:rPr lang="sv-SE" smtClean="0"/>
              <a:t>‹#›</a:t>
            </a:fld>
            <a:endParaRPr lang="sv-SE"/>
          </a:p>
        </p:txBody>
      </p:sp>
    </p:spTree>
    <p:extLst>
      <p:ext uri="{BB962C8B-B14F-4D97-AF65-F5344CB8AC3E}">
        <p14:creationId xmlns:p14="http://schemas.microsoft.com/office/powerpoint/2010/main" val="1190479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36750B-3434-AB2E-50F8-39EAF744341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B7B31E6-C992-6189-362C-6A302A4854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37A71B7-9EE6-550F-6B11-6D5C14E40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0ED93C7-D6FD-FDD6-C3BC-C61A53A63908}"/>
              </a:ext>
            </a:extLst>
          </p:cNvPr>
          <p:cNvSpPr>
            <a:spLocks noGrp="1"/>
          </p:cNvSpPr>
          <p:nvPr>
            <p:ph type="dt" sz="half" idx="10"/>
          </p:nvPr>
        </p:nvSpPr>
        <p:spPr/>
        <p:txBody>
          <a:bodyPr/>
          <a:lstStyle/>
          <a:p>
            <a:fld id="{0E1D9C24-7B7C-485F-A60D-162E87EC6979}" type="datetimeFigureOut">
              <a:rPr lang="sv-SE" smtClean="0"/>
              <a:t>2023-09-29</a:t>
            </a:fld>
            <a:endParaRPr lang="sv-SE"/>
          </a:p>
        </p:txBody>
      </p:sp>
      <p:sp>
        <p:nvSpPr>
          <p:cNvPr id="6" name="Platshållare för sidfot 5">
            <a:extLst>
              <a:ext uri="{FF2B5EF4-FFF2-40B4-BE49-F238E27FC236}">
                <a16:creationId xmlns:a16="http://schemas.microsoft.com/office/drawing/2014/main" id="{C9B166E7-2EAF-2FF5-C936-2439ED82515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E963492-AD02-3FAB-8367-3729A57F3B89}"/>
              </a:ext>
            </a:extLst>
          </p:cNvPr>
          <p:cNvSpPr>
            <a:spLocks noGrp="1"/>
          </p:cNvSpPr>
          <p:nvPr>
            <p:ph type="sldNum" sz="quarter" idx="12"/>
          </p:nvPr>
        </p:nvSpPr>
        <p:spPr/>
        <p:txBody>
          <a:bodyPr/>
          <a:lstStyle/>
          <a:p>
            <a:fld id="{FF3E5C5C-0FB1-43D7-906F-27F97F86212B}" type="slidenum">
              <a:rPr lang="sv-SE" smtClean="0"/>
              <a:t>‹#›</a:t>
            </a:fld>
            <a:endParaRPr lang="sv-SE"/>
          </a:p>
        </p:txBody>
      </p:sp>
    </p:spTree>
    <p:extLst>
      <p:ext uri="{BB962C8B-B14F-4D97-AF65-F5344CB8AC3E}">
        <p14:creationId xmlns:p14="http://schemas.microsoft.com/office/powerpoint/2010/main" val="471924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6072B1-BA52-8C82-EAB6-5323552754F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CE14D43-7AB0-5765-324F-FC867423D8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376BFFF4-B891-C4C1-EC5E-145C0C6CE5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890C041-F9C1-8ED7-294F-7F0F8E68A60B}"/>
              </a:ext>
            </a:extLst>
          </p:cNvPr>
          <p:cNvSpPr>
            <a:spLocks noGrp="1"/>
          </p:cNvSpPr>
          <p:nvPr>
            <p:ph type="dt" sz="half" idx="10"/>
          </p:nvPr>
        </p:nvSpPr>
        <p:spPr/>
        <p:txBody>
          <a:bodyPr/>
          <a:lstStyle/>
          <a:p>
            <a:fld id="{0E1D9C24-7B7C-485F-A60D-162E87EC6979}" type="datetimeFigureOut">
              <a:rPr lang="sv-SE" smtClean="0"/>
              <a:t>2023-09-29</a:t>
            </a:fld>
            <a:endParaRPr lang="sv-SE"/>
          </a:p>
        </p:txBody>
      </p:sp>
      <p:sp>
        <p:nvSpPr>
          <p:cNvPr id="6" name="Platshållare för sidfot 5">
            <a:extLst>
              <a:ext uri="{FF2B5EF4-FFF2-40B4-BE49-F238E27FC236}">
                <a16:creationId xmlns:a16="http://schemas.microsoft.com/office/drawing/2014/main" id="{0B796B24-3AD6-6331-488B-B894DE0A3D6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FE1533E-E024-CE22-638F-3201A56EF12D}"/>
              </a:ext>
            </a:extLst>
          </p:cNvPr>
          <p:cNvSpPr>
            <a:spLocks noGrp="1"/>
          </p:cNvSpPr>
          <p:nvPr>
            <p:ph type="sldNum" sz="quarter" idx="12"/>
          </p:nvPr>
        </p:nvSpPr>
        <p:spPr/>
        <p:txBody>
          <a:bodyPr/>
          <a:lstStyle/>
          <a:p>
            <a:fld id="{FF3E5C5C-0FB1-43D7-906F-27F97F86212B}" type="slidenum">
              <a:rPr lang="sv-SE" smtClean="0"/>
              <a:t>‹#›</a:t>
            </a:fld>
            <a:endParaRPr lang="sv-SE"/>
          </a:p>
        </p:txBody>
      </p:sp>
    </p:spTree>
    <p:extLst>
      <p:ext uri="{BB962C8B-B14F-4D97-AF65-F5344CB8AC3E}">
        <p14:creationId xmlns:p14="http://schemas.microsoft.com/office/powerpoint/2010/main" val="1366877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90A145-0F15-F6AD-9B7F-C6DD8A6F341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DA00EDD-CD52-6B1A-A271-C0916F6D6D7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DCDC622-8520-9527-3B53-AD99F8142E0B}"/>
              </a:ext>
            </a:extLst>
          </p:cNvPr>
          <p:cNvSpPr>
            <a:spLocks noGrp="1"/>
          </p:cNvSpPr>
          <p:nvPr>
            <p:ph type="dt" sz="half" idx="10"/>
          </p:nvPr>
        </p:nvSpPr>
        <p:spPr/>
        <p:txBody>
          <a:bodyPr/>
          <a:lstStyle/>
          <a:p>
            <a:fld id="{0E1D9C24-7B7C-485F-A60D-162E87EC6979}" type="datetimeFigureOut">
              <a:rPr lang="sv-SE" smtClean="0"/>
              <a:t>2023-09-29</a:t>
            </a:fld>
            <a:endParaRPr lang="sv-SE"/>
          </a:p>
        </p:txBody>
      </p:sp>
      <p:sp>
        <p:nvSpPr>
          <p:cNvPr id="5" name="Platshållare för sidfot 4">
            <a:extLst>
              <a:ext uri="{FF2B5EF4-FFF2-40B4-BE49-F238E27FC236}">
                <a16:creationId xmlns:a16="http://schemas.microsoft.com/office/drawing/2014/main" id="{2320DE04-85DE-5B06-1C88-7537F9A46A4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10A5112-EE48-0773-9BF1-449FB440BEAA}"/>
              </a:ext>
            </a:extLst>
          </p:cNvPr>
          <p:cNvSpPr>
            <a:spLocks noGrp="1"/>
          </p:cNvSpPr>
          <p:nvPr>
            <p:ph type="sldNum" sz="quarter" idx="12"/>
          </p:nvPr>
        </p:nvSpPr>
        <p:spPr/>
        <p:txBody>
          <a:bodyPr/>
          <a:lstStyle/>
          <a:p>
            <a:fld id="{FF3E5C5C-0FB1-43D7-906F-27F97F86212B}" type="slidenum">
              <a:rPr lang="sv-SE" smtClean="0"/>
              <a:t>‹#›</a:t>
            </a:fld>
            <a:endParaRPr lang="sv-SE"/>
          </a:p>
        </p:txBody>
      </p:sp>
    </p:spTree>
    <p:extLst>
      <p:ext uri="{BB962C8B-B14F-4D97-AF65-F5344CB8AC3E}">
        <p14:creationId xmlns:p14="http://schemas.microsoft.com/office/powerpoint/2010/main" val="31696206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A3267A2C-1306-8816-C4A9-31282D61B8E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AA91C32-DB92-1322-4FBC-23285E13105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F1CA6B0-FAF0-5C4D-F2DE-64A73E116EA7}"/>
              </a:ext>
            </a:extLst>
          </p:cNvPr>
          <p:cNvSpPr>
            <a:spLocks noGrp="1"/>
          </p:cNvSpPr>
          <p:nvPr>
            <p:ph type="dt" sz="half" idx="10"/>
          </p:nvPr>
        </p:nvSpPr>
        <p:spPr/>
        <p:txBody>
          <a:bodyPr/>
          <a:lstStyle/>
          <a:p>
            <a:fld id="{0E1D9C24-7B7C-485F-A60D-162E87EC6979}" type="datetimeFigureOut">
              <a:rPr lang="sv-SE" smtClean="0"/>
              <a:t>2023-09-29</a:t>
            </a:fld>
            <a:endParaRPr lang="sv-SE"/>
          </a:p>
        </p:txBody>
      </p:sp>
      <p:sp>
        <p:nvSpPr>
          <p:cNvPr id="5" name="Platshållare för sidfot 4">
            <a:extLst>
              <a:ext uri="{FF2B5EF4-FFF2-40B4-BE49-F238E27FC236}">
                <a16:creationId xmlns:a16="http://schemas.microsoft.com/office/drawing/2014/main" id="{4B1B8AF5-EFA8-2DBD-5FDD-5341EBA0B24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D466C9-BD78-A015-0510-F8FB95B137A0}"/>
              </a:ext>
            </a:extLst>
          </p:cNvPr>
          <p:cNvSpPr>
            <a:spLocks noGrp="1"/>
          </p:cNvSpPr>
          <p:nvPr>
            <p:ph type="sldNum" sz="quarter" idx="12"/>
          </p:nvPr>
        </p:nvSpPr>
        <p:spPr/>
        <p:txBody>
          <a:bodyPr/>
          <a:lstStyle/>
          <a:p>
            <a:fld id="{FF3E5C5C-0FB1-43D7-906F-27F97F86212B}" type="slidenum">
              <a:rPr lang="sv-SE" smtClean="0"/>
              <a:t>‹#›</a:t>
            </a:fld>
            <a:endParaRPr lang="sv-SE"/>
          </a:p>
        </p:txBody>
      </p:sp>
    </p:spTree>
    <p:extLst>
      <p:ext uri="{BB962C8B-B14F-4D97-AF65-F5344CB8AC3E}">
        <p14:creationId xmlns:p14="http://schemas.microsoft.com/office/powerpoint/2010/main" val="197328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hasCustomPrompt="1"/>
          </p:nvPr>
        </p:nvSpPr>
        <p:spPr/>
        <p:txBody>
          <a:bodyPr/>
          <a:lstStyle>
            <a:lvl1pPr>
              <a:defRPr/>
            </a:lvl1pPr>
          </a:lstStyle>
          <a:p>
            <a:r>
              <a:rPr lang="sv-SE" dirty="0"/>
              <a:t>Klicka för att lägga till rubrik</a:t>
            </a:r>
          </a:p>
        </p:txBody>
      </p:sp>
      <p:sp>
        <p:nvSpPr>
          <p:cNvPr id="14" name="Platshållare för innehåll 13">
            <a:extLst>
              <a:ext uri="{FF2B5EF4-FFF2-40B4-BE49-F238E27FC236}">
                <a16:creationId xmlns:a16="http://schemas.microsoft.com/office/drawing/2014/main" id="{A9936CC4-BC31-7B4D-38E0-EC836B72C571}"/>
              </a:ext>
            </a:extLst>
          </p:cNvPr>
          <p:cNvSpPr>
            <a:spLocks noGrp="1"/>
          </p:cNvSpPr>
          <p:nvPr>
            <p:ph sz="quarter" idx="13"/>
          </p:nvPr>
        </p:nvSpPr>
        <p:spPr>
          <a:xfrm>
            <a:off x="1092200" y="2113722"/>
            <a:ext cx="8650817" cy="33115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datum 2">
            <a:extLst>
              <a:ext uri="{FF2B5EF4-FFF2-40B4-BE49-F238E27FC236}">
                <a16:creationId xmlns:a16="http://schemas.microsoft.com/office/drawing/2014/main" id="{F168E8F4-CCAB-9D62-770E-18594C9FC9F7}"/>
              </a:ext>
            </a:extLst>
          </p:cNvPr>
          <p:cNvSpPr>
            <a:spLocks noGrp="1"/>
          </p:cNvSpPr>
          <p:nvPr>
            <p:ph type="dt" sz="half" idx="14"/>
          </p:nvPr>
        </p:nvSpPr>
        <p:spPr/>
        <p:txBody>
          <a:bodyPr/>
          <a:lstStyle/>
          <a:p>
            <a:fld id="{094EC4B8-68CD-44A3-B172-19A87347D395}" type="datetime1">
              <a:rPr lang="sv-SE" smtClean="0"/>
              <a:t>2023-09-29</a:t>
            </a:fld>
            <a:endParaRPr lang="sv-SE"/>
          </a:p>
        </p:txBody>
      </p:sp>
      <p:sp>
        <p:nvSpPr>
          <p:cNvPr id="6" name="Platshållare för sidfot 5">
            <a:extLst>
              <a:ext uri="{FF2B5EF4-FFF2-40B4-BE49-F238E27FC236}">
                <a16:creationId xmlns:a16="http://schemas.microsoft.com/office/drawing/2014/main" id="{161B6ECD-BDF0-7F15-B856-12CA1DBAC087}"/>
              </a:ext>
            </a:extLst>
          </p:cNvPr>
          <p:cNvSpPr>
            <a:spLocks noGrp="1"/>
          </p:cNvSpPr>
          <p:nvPr>
            <p:ph type="ftr" sz="quarter" idx="15"/>
          </p:nvPr>
        </p:nvSpPr>
        <p:spPr/>
        <p:txBody>
          <a:bodyPr/>
          <a:lstStyle/>
          <a:p>
            <a:endParaRPr lang="sv-SE" dirty="0"/>
          </a:p>
        </p:txBody>
      </p:sp>
      <p:sp>
        <p:nvSpPr>
          <p:cNvPr id="7" name="Rektangel: ett hörn rundat 6">
            <a:extLst>
              <a:ext uri="{FF2B5EF4-FFF2-40B4-BE49-F238E27FC236}">
                <a16:creationId xmlns:a16="http://schemas.microsoft.com/office/drawing/2014/main" id="{73A585E4-AFD9-73B3-6228-5EC2E00562B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H="1" flipV="1">
            <a:off x="10371138" y="380999"/>
            <a:ext cx="1433512" cy="1019173"/>
          </a:xfrm>
          <a:prstGeom prst="round1Rect">
            <a:avLst>
              <a:gd name="adj" fmla="val 489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ett hörn rundat 7">
            <a:extLst>
              <a:ext uri="{FF2B5EF4-FFF2-40B4-BE49-F238E27FC236}">
                <a16:creationId xmlns:a16="http://schemas.microsoft.com/office/drawing/2014/main" id="{B5372248-D21F-8D52-3DB3-51A7B660569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V="1">
            <a:off x="10371138" y="1400173"/>
            <a:ext cx="1433512" cy="2032001"/>
          </a:xfrm>
          <a:prstGeom prst="round1Rect">
            <a:avLst>
              <a:gd name="adj" fmla="val 4026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ett hörn rundat 8">
            <a:extLst>
              <a:ext uri="{FF2B5EF4-FFF2-40B4-BE49-F238E27FC236}">
                <a16:creationId xmlns:a16="http://schemas.microsoft.com/office/drawing/2014/main" id="{10FBF7AD-460F-553E-5C7C-F85B1FC5BAE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V="1">
            <a:off x="10371138" y="3439316"/>
            <a:ext cx="1433512" cy="3056098"/>
          </a:xfrm>
          <a:prstGeom prst="round1Rect">
            <a:avLst>
              <a:gd name="adj" fmla="val 402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05451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tartbild">
    <p:spTree>
      <p:nvGrpSpPr>
        <p:cNvPr id="1" name=""/>
        <p:cNvGrpSpPr/>
        <p:nvPr/>
      </p:nvGrpSpPr>
      <p:grpSpPr>
        <a:xfrm>
          <a:off x="0" y="0"/>
          <a:ext cx="0" cy="0"/>
          <a:chOff x="0" y="0"/>
          <a:chExt cx="0" cy="0"/>
        </a:xfrm>
      </p:grpSpPr>
      <p:sp>
        <p:nvSpPr>
          <p:cNvPr id="9" name="Rektangel: ett hörn rundat 8">
            <a:extLst>
              <a:ext uri="{FF2B5EF4-FFF2-40B4-BE49-F238E27FC236}">
                <a16:creationId xmlns:a16="http://schemas.microsoft.com/office/drawing/2014/main" id="{0BA287CB-7B49-DD6D-11A1-EE0677F3EDC5}"/>
              </a:ext>
              <a:ext uri="{C183D7F6-B498-43B3-948B-1728B52AA6E4}">
                <adec:decorative xmlns:adec="http://schemas.microsoft.com/office/drawing/2017/decorative" val="1"/>
              </a:ext>
            </a:extLst>
          </p:cNvPr>
          <p:cNvSpPr/>
          <p:nvPr userDrawn="1"/>
        </p:nvSpPr>
        <p:spPr bwMode="black">
          <a:xfrm flipV="1">
            <a:off x="389466" y="380999"/>
            <a:ext cx="11413068" cy="6099176"/>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D6EA362-9137-45DF-BEE4-B691A8719BDE}"/>
              </a:ext>
            </a:extLst>
          </p:cNvPr>
          <p:cNvSpPr>
            <a:spLocks noGrp="1"/>
          </p:cNvSpPr>
          <p:nvPr>
            <p:ph type="title" hasCustomPrompt="1"/>
          </p:nvPr>
        </p:nvSpPr>
        <p:spPr bwMode="white">
          <a:xfrm>
            <a:off x="1092200" y="1752600"/>
            <a:ext cx="10007600" cy="1614312"/>
          </a:xfrm>
        </p:spPr>
        <p:txBody>
          <a:bodyPr anchor="b"/>
          <a:lstStyle>
            <a:lvl1pPr algn="ctr">
              <a:defRPr sz="3500" b="1">
                <a:solidFill>
                  <a:schemeClr val="bg1"/>
                </a:solidFill>
              </a:defRPr>
            </a:lvl1pPr>
          </a:lstStyle>
          <a:p>
            <a:r>
              <a:rPr lang="sv-SE" dirty="0"/>
              <a:t>Klicka för att lägga till rubrik</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hasCustomPrompt="1"/>
          </p:nvPr>
        </p:nvSpPr>
        <p:spPr bwMode="white">
          <a:xfrm>
            <a:off x="1092200" y="3612268"/>
            <a:ext cx="10024267" cy="1500187"/>
          </a:xfrm>
        </p:spPr>
        <p:txBody>
          <a:bodyPr/>
          <a:lstStyle>
            <a:lvl1pPr marL="0" indent="0" algn="ctr">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för att lägga till underrubrik</a:t>
            </a:r>
          </a:p>
        </p:txBody>
      </p:sp>
      <p:sp>
        <p:nvSpPr>
          <p:cNvPr id="6" name="Platshållare för datum 5">
            <a:extLst>
              <a:ext uri="{FF2B5EF4-FFF2-40B4-BE49-F238E27FC236}">
                <a16:creationId xmlns:a16="http://schemas.microsoft.com/office/drawing/2014/main" id="{DBF08389-4E2E-AF65-054E-C982BA7B587E}"/>
              </a:ext>
            </a:extLst>
          </p:cNvPr>
          <p:cNvSpPr>
            <a:spLocks noGrp="1"/>
          </p:cNvSpPr>
          <p:nvPr>
            <p:ph type="dt" sz="half" idx="10"/>
          </p:nvPr>
        </p:nvSpPr>
        <p:spPr/>
        <p:txBody>
          <a:bodyPr/>
          <a:lstStyle/>
          <a:p>
            <a:fld id="{3A473BDF-6C18-456D-B2F3-58DD8CBD1759}" type="datetime1">
              <a:rPr lang="sv-SE" smtClean="0"/>
              <a:t>2023-09-29</a:t>
            </a:fld>
            <a:endParaRPr lang="sv-SE"/>
          </a:p>
        </p:txBody>
      </p:sp>
      <p:sp>
        <p:nvSpPr>
          <p:cNvPr id="7" name="Platshållare för sidfot 6">
            <a:extLst>
              <a:ext uri="{FF2B5EF4-FFF2-40B4-BE49-F238E27FC236}">
                <a16:creationId xmlns:a16="http://schemas.microsoft.com/office/drawing/2014/main" id="{0A5E5F6E-C97D-A4DC-263A-27783D57B08B}"/>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360185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och bi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77B3524-D6C4-8016-A0B9-76DB7A408CF7}"/>
              </a:ext>
            </a:extLst>
          </p:cNvPr>
          <p:cNvSpPr>
            <a:spLocks noGrp="1"/>
          </p:cNvSpPr>
          <p:nvPr>
            <p:ph type="title" hasCustomPrompt="1"/>
          </p:nvPr>
        </p:nvSpPr>
        <p:spPr>
          <a:xfrm>
            <a:off x="1100667" y="425716"/>
            <a:ext cx="4995333" cy="1047750"/>
          </a:xfrm>
        </p:spPr>
        <p:txBody>
          <a:bodyPr/>
          <a:lstStyle>
            <a:lvl1pPr>
              <a:defRPr/>
            </a:lvl1pPr>
          </a:lstStyle>
          <a:p>
            <a:r>
              <a:rPr lang="sv-SE"/>
              <a:t>Rubrik</a:t>
            </a:r>
            <a:endParaRPr lang="sv-SE" dirty="0"/>
          </a:p>
        </p:txBody>
      </p:sp>
      <p:sp>
        <p:nvSpPr>
          <p:cNvPr id="9" name="Platshållare för innehåll 8">
            <a:extLst>
              <a:ext uri="{FF2B5EF4-FFF2-40B4-BE49-F238E27FC236}">
                <a16:creationId xmlns:a16="http://schemas.microsoft.com/office/drawing/2014/main" id="{D5FF0E6C-D325-C355-90B1-214F162C31D1}"/>
              </a:ext>
            </a:extLst>
          </p:cNvPr>
          <p:cNvSpPr>
            <a:spLocks noGrp="1"/>
          </p:cNvSpPr>
          <p:nvPr>
            <p:ph sz="quarter" idx="14"/>
          </p:nvPr>
        </p:nvSpPr>
        <p:spPr>
          <a:xfrm>
            <a:off x="1092200" y="2113722"/>
            <a:ext cx="5003800" cy="3756990"/>
          </a:xfrm>
          <a:custGeom>
            <a:avLst/>
            <a:gdLst>
              <a:gd name="connsiteX0" fmla="*/ 0 w 4919133"/>
              <a:gd name="connsiteY0" fmla="*/ 0 h 3756990"/>
              <a:gd name="connsiteX1" fmla="*/ 4919133 w 4919133"/>
              <a:gd name="connsiteY1" fmla="*/ 0 h 3756990"/>
              <a:gd name="connsiteX2" fmla="*/ 4919133 w 4919133"/>
              <a:gd name="connsiteY2" fmla="*/ 3756990 h 3756990"/>
              <a:gd name="connsiteX3" fmla="*/ 0 w 4919133"/>
              <a:gd name="connsiteY3" fmla="*/ 3756990 h 3756990"/>
            </a:gdLst>
            <a:ahLst/>
            <a:cxnLst>
              <a:cxn ang="0">
                <a:pos x="connsiteX0" y="connsiteY0"/>
              </a:cxn>
              <a:cxn ang="0">
                <a:pos x="connsiteX1" y="connsiteY1"/>
              </a:cxn>
              <a:cxn ang="0">
                <a:pos x="connsiteX2" y="connsiteY2"/>
              </a:cxn>
              <a:cxn ang="0">
                <a:pos x="connsiteX3" y="connsiteY3"/>
              </a:cxn>
            </a:cxnLst>
            <a:rect l="l" t="t" r="r" b="b"/>
            <a:pathLst>
              <a:path w="4919133" h="3756990">
                <a:moveTo>
                  <a:pt x="0" y="0"/>
                </a:moveTo>
                <a:lnTo>
                  <a:pt x="4919133" y="0"/>
                </a:lnTo>
                <a:lnTo>
                  <a:pt x="4919133" y="3756990"/>
                </a:lnTo>
                <a:lnTo>
                  <a:pt x="0" y="3756990"/>
                </a:lnTo>
                <a:close/>
              </a:path>
            </a:pathLst>
          </a:custGeom>
        </p:spPr>
        <p:txBody>
          <a:bodyPr wrap="square">
            <a:noAutofit/>
          </a:bodyPr>
          <a:lstStyle>
            <a:lvl1pPr marL="0" indent="0">
              <a:buNone/>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1703F1CD-4B7B-907E-729A-4E87F6ADB81A}"/>
              </a:ext>
            </a:extLst>
          </p:cNvPr>
          <p:cNvSpPr>
            <a:spLocks noGrp="1"/>
          </p:cNvSpPr>
          <p:nvPr>
            <p:ph type="pic" sz="quarter" idx="13"/>
          </p:nvPr>
        </p:nvSpPr>
        <p:spPr>
          <a:xfrm>
            <a:off x="6801696" y="380998"/>
            <a:ext cx="5002954" cy="6071396"/>
          </a:xfrm>
          <a:custGeom>
            <a:avLst/>
            <a:gdLst>
              <a:gd name="connsiteX0" fmla="*/ 0 w 5002954"/>
              <a:gd name="connsiteY0" fmla="*/ 0 h 6071396"/>
              <a:gd name="connsiteX1" fmla="*/ 5002954 w 5002954"/>
              <a:gd name="connsiteY1" fmla="*/ 0 h 6071396"/>
              <a:gd name="connsiteX2" fmla="*/ 5002954 w 5002954"/>
              <a:gd name="connsiteY2" fmla="*/ 5059476 h 6071396"/>
              <a:gd name="connsiteX3" fmla="*/ 3991034 w 5002954"/>
              <a:gd name="connsiteY3" fmla="*/ 6071396 h 6071396"/>
              <a:gd name="connsiteX4" fmla="*/ 0 w 5002954"/>
              <a:gd name="connsiteY4" fmla="*/ 6071396 h 607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2954" h="6071396">
                <a:moveTo>
                  <a:pt x="0" y="0"/>
                </a:moveTo>
                <a:lnTo>
                  <a:pt x="5002954" y="0"/>
                </a:lnTo>
                <a:lnTo>
                  <a:pt x="5002954" y="5059476"/>
                </a:lnTo>
                <a:cubicBezTo>
                  <a:pt x="5002954" y="5618344"/>
                  <a:pt x="4549902" y="6071396"/>
                  <a:pt x="3991034" y="6071396"/>
                </a:cubicBezTo>
                <a:lnTo>
                  <a:pt x="0" y="6071396"/>
                </a:lnTo>
                <a:close/>
              </a:path>
            </a:pathLst>
          </a:custGeom>
          <a:solidFill>
            <a:schemeClr val="bg1">
              <a:lumMod val="95000"/>
            </a:schemeClr>
          </a:solidFill>
        </p:spPr>
        <p:txBody>
          <a:bodyPr wrap="square">
            <a:noAutofit/>
          </a:bodyPr>
          <a:lstStyle>
            <a:lvl1pPr marL="0" indent="0">
              <a:buNone/>
              <a:defRPr/>
            </a:lvl1pPr>
          </a:lstStyle>
          <a:p>
            <a:r>
              <a:rPr lang="sv-SE"/>
              <a:t>Klicka på ikonen för att lägga till en bild</a:t>
            </a:r>
            <a:endParaRPr lang="sv-SE" dirty="0"/>
          </a:p>
        </p:txBody>
      </p:sp>
      <p:sp>
        <p:nvSpPr>
          <p:cNvPr id="2" name="Platshållare för datum 1">
            <a:extLst>
              <a:ext uri="{FF2B5EF4-FFF2-40B4-BE49-F238E27FC236}">
                <a16:creationId xmlns:a16="http://schemas.microsoft.com/office/drawing/2014/main" id="{625E6907-50BC-FFF4-F6B9-BF2B7373C4A2}"/>
              </a:ext>
            </a:extLst>
          </p:cNvPr>
          <p:cNvSpPr>
            <a:spLocks noGrp="1"/>
          </p:cNvSpPr>
          <p:nvPr>
            <p:ph type="dt" sz="half" idx="15"/>
          </p:nvPr>
        </p:nvSpPr>
        <p:spPr/>
        <p:txBody>
          <a:bodyPr/>
          <a:lstStyle/>
          <a:p>
            <a:fld id="{B0743B6B-FC1D-4E5C-878B-68715B5874CD}" type="datetime1">
              <a:rPr lang="sv-SE" smtClean="0"/>
              <a:t>2023-09-29</a:t>
            </a:fld>
            <a:endParaRPr lang="sv-SE"/>
          </a:p>
        </p:txBody>
      </p:sp>
      <p:sp>
        <p:nvSpPr>
          <p:cNvPr id="4" name="Platshållare för sidfot 3">
            <a:extLst>
              <a:ext uri="{FF2B5EF4-FFF2-40B4-BE49-F238E27FC236}">
                <a16:creationId xmlns:a16="http://schemas.microsoft.com/office/drawing/2014/main" id="{2F1EC206-E47A-5E7F-9581-B76ADE31A8FE}"/>
              </a:ext>
            </a:extLst>
          </p:cNvPr>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3143030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hasCustomPrompt="1"/>
          </p:nvPr>
        </p:nvSpPr>
        <p:spPr>
          <a:xfrm>
            <a:off x="881395" y="1424752"/>
            <a:ext cx="8872205" cy="1047750"/>
          </a:xfrm>
        </p:spPr>
        <p:txBody>
          <a:bodyPr/>
          <a:lstStyle>
            <a:lvl1pPr>
              <a:defRPr b="1"/>
            </a:lvl1pPr>
          </a:lstStyle>
          <a:p>
            <a:r>
              <a:rPr lang="sv-SE" dirty="0"/>
              <a:t>Klicka för att lägga till rubrik</a:t>
            </a:r>
          </a:p>
        </p:txBody>
      </p:sp>
      <p:sp>
        <p:nvSpPr>
          <p:cNvPr id="8" name="Rektangel: ett hörn rundat 7">
            <a:extLst>
              <a:ext uri="{FF2B5EF4-FFF2-40B4-BE49-F238E27FC236}">
                <a16:creationId xmlns:a16="http://schemas.microsoft.com/office/drawing/2014/main" id="{ED91DB15-F1E1-BAE7-F15A-075740D0271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H="1" flipV="1">
            <a:off x="10371138" y="380999"/>
            <a:ext cx="1433512" cy="1019173"/>
          </a:xfrm>
          <a:prstGeom prst="round1Rect">
            <a:avLst>
              <a:gd name="adj" fmla="val 489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ett hörn rundat 8">
            <a:extLst>
              <a:ext uri="{FF2B5EF4-FFF2-40B4-BE49-F238E27FC236}">
                <a16:creationId xmlns:a16="http://schemas.microsoft.com/office/drawing/2014/main" id="{DDC94793-D876-E072-C4EC-34D17FFA5E6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V="1">
            <a:off x="10371138" y="1400173"/>
            <a:ext cx="1433512" cy="2032001"/>
          </a:xfrm>
          <a:prstGeom prst="round1Rect">
            <a:avLst>
              <a:gd name="adj" fmla="val 4026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ett hörn rundat 9">
            <a:extLst>
              <a:ext uri="{FF2B5EF4-FFF2-40B4-BE49-F238E27FC236}">
                <a16:creationId xmlns:a16="http://schemas.microsoft.com/office/drawing/2014/main" id="{ACDB7998-57D8-C839-2FED-BCA4D5257D9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flipV="1">
            <a:off x="10371138" y="3439316"/>
            <a:ext cx="1433512" cy="3056098"/>
          </a:xfrm>
          <a:prstGeom prst="round1Rect">
            <a:avLst>
              <a:gd name="adj" fmla="val 4026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latshållare för datum 4">
            <a:extLst>
              <a:ext uri="{FF2B5EF4-FFF2-40B4-BE49-F238E27FC236}">
                <a16:creationId xmlns:a16="http://schemas.microsoft.com/office/drawing/2014/main" id="{3E0629D0-D830-BA3B-8258-4D3944A151FE}"/>
              </a:ext>
            </a:extLst>
          </p:cNvPr>
          <p:cNvSpPr>
            <a:spLocks noGrp="1"/>
          </p:cNvSpPr>
          <p:nvPr>
            <p:ph type="dt" sz="half" idx="10"/>
          </p:nvPr>
        </p:nvSpPr>
        <p:spPr/>
        <p:txBody>
          <a:bodyPr/>
          <a:lstStyle/>
          <a:p>
            <a:fld id="{F7FC82E9-E70A-41D0-BC52-9CE4D8B0E8A6}" type="datetime1">
              <a:rPr lang="sv-SE" smtClean="0"/>
              <a:t>2023-09-29</a:t>
            </a:fld>
            <a:endParaRPr lang="sv-SE"/>
          </a:p>
        </p:txBody>
      </p:sp>
      <p:sp>
        <p:nvSpPr>
          <p:cNvPr id="6" name="Platshållare för sidfot 5">
            <a:extLst>
              <a:ext uri="{FF2B5EF4-FFF2-40B4-BE49-F238E27FC236}">
                <a16:creationId xmlns:a16="http://schemas.microsoft.com/office/drawing/2014/main" id="{F61AD9AB-C85B-9888-3B59-C1F8A75F1D3A}"/>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193212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helbild">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BA959C0A-3CC4-CB74-4993-5594A5630A2F}"/>
              </a:ext>
            </a:extLst>
          </p:cNvPr>
          <p:cNvSpPr>
            <a:spLocks noGrp="1"/>
          </p:cNvSpPr>
          <p:nvPr>
            <p:ph type="pic" sz="quarter" idx="13"/>
          </p:nvPr>
        </p:nvSpPr>
        <p:spPr>
          <a:xfrm>
            <a:off x="389466" y="380999"/>
            <a:ext cx="11413068" cy="6099176"/>
          </a:xfrm>
          <a:custGeom>
            <a:avLst/>
            <a:gdLst>
              <a:gd name="connsiteX0" fmla="*/ 0 w 11413068"/>
              <a:gd name="connsiteY0" fmla="*/ 0 h 6099176"/>
              <a:gd name="connsiteX1" fmla="*/ 11413068 w 11413068"/>
              <a:gd name="connsiteY1" fmla="*/ 0 h 6099176"/>
              <a:gd name="connsiteX2" fmla="*/ 11413068 w 11413068"/>
              <a:gd name="connsiteY2" fmla="*/ 27780 h 6099176"/>
              <a:gd name="connsiteX3" fmla="*/ 11413068 w 11413068"/>
              <a:gd name="connsiteY3" fmla="*/ 5082626 h 6099176"/>
              <a:gd name="connsiteX4" fmla="*/ 11413068 w 11413068"/>
              <a:gd name="connsiteY4" fmla="*/ 5087256 h 6099176"/>
              <a:gd name="connsiteX5" fmla="*/ 10401148 w 11413068"/>
              <a:gd name="connsiteY5" fmla="*/ 6099176 h 6099176"/>
              <a:gd name="connsiteX6" fmla="*/ 10396518 w 11413068"/>
              <a:gd name="connsiteY6" fmla="*/ 6099176 h 6099176"/>
              <a:gd name="connsiteX7" fmla="*/ 0 w 11413068"/>
              <a:gd name="connsiteY7" fmla="*/ 6099176 h 6099176"/>
              <a:gd name="connsiteX8" fmla="*/ 0 w 11413068"/>
              <a:gd name="connsiteY8" fmla="*/ 27780 h 609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3068" h="6099176">
                <a:moveTo>
                  <a:pt x="0" y="0"/>
                </a:moveTo>
                <a:lnTo>
                  <a:pt x="11413068" y="0"/>
                </a:lnTo>
                <a:lnTo>
                  <a:pt x="11413068" y="27780"/>
                </a:lnTo>
                <a:lnTo>
                  <a:pt x="11413068" y="5082626"/>
                </a:lnTo>
                <a:lnTo>
                  <a:pt x="11413068" y="5087256"/>
                </a:lnTo>
                <a:cubicBezTo>
                  <a:pt x="11413068" y="5646124"/>
                  <a:pt x="10960016" y="6099176"/>
                  <a:pt x="10401148" y="6099176"/>
                </a:cubicBezTo>
                <a:lnTo>
                  <a:pt x="10396518" y="6099176"/>
                </a:lnTo>
                <a:lnTo>
                  <a:pt x="0" y="6099176"/>
                </a:lnTo>
                <a:lnTo>
                  <a:pt x="0" y="27780"/>
                </a:lnTo>
                <a:close/>
              </a:path>
            </a:pathLst>
          </a:custGeom>
          <a:solidFill>
            <a:schemeClr val="bg1">
              <a:lumMod val="95000"/>
            </a:schemeClr>
          </a:solidFill>
        </p:spPr>
        <p:txBody>
          <a:bodyPr wrap="square">
            <a:noAutofit/>
          </a:bodyPr>
          <a:lstStyle>
            <a:lvl1pPr marL="0" indent="0">
              <a:buNone/>
              <a:defRPr/>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A100F903-3478-7793-DE93-655C7E1A353D}"/>
              </a:ext>
            </a:extLst>
          </p:cNvPr>
          <p:cNvSpPr>
            <a:spLocks noGrp="1"/>
          </p:cNvSpPr>
          <p:nvPr>
            <p:ph type="dt" sz="half" idx="14"/>
          </p:nvPr>
        </p:nvSpPr>
        <p:spPr/>
        <p:txBody>
          <a:bodyPr/>
          <a:lstStyle/>
          <a:p>
            <a:fld id="{21A4A846-428D-495E-A55C-A66F11C8B8FF}" type="datetime1">
              <a:rPr lang="sv-SE" smtClean="0"/>
              <a:t>2023-09-29</a:t>
            </a:fld>
            <a:endParaRPr lang="sv-SE"/>
          </a:p>
        </p:txBody>
      </p:sp>
      <p:sp>
        <p:nvSpPr>
          <p:cNvPr id="6" name="Platshållare för sidfot 5">
            <a:extLst>
              <a:ext uri="{FF2B5EF4-FFF2-40B4-BE49-F238E27FC236}">
                <a16:creationId xmlns:a16="http://schemas.microsoft.com/office/drawing/2014/main" id="{3CF62D2F-E5FD-F410-EE14-94871D7A62B1}"/>
              </a:ext>
            </a:extLst>
          </p:cNvPr>
          <p:cNvSpPr>
            <a:spLocks noGrp="1"/>
          </p:cNvSpPr>
          <p:nvPr>
            <p:ph type="ftr" sz="quarter" idx="15"/>
          </p:nvPr>
        </p:nvSpPr>
        <p:spPr/>
        <p:txBody>
          <a:bodyPr/>
          <a:lstStyle/>
          <a:p>
            <a:endParaRPr lang="sv-SE" dirty="0"/>
          </a:p>
        </p:txBody>
      </p:sp>
    </p:spTree>
    <p:extLst>
      <p:ext uri="{BB962C8B-B14F-4D97-AF65-F5344CB8AC3E}">
        <p14:creationId xmlns:p14="http://schemas.microsoft.com/office/powerpoint/2010/main" val="354823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3AB1CC7E-5066-B2D6-C273-8806FB859F9B}"/>
              </a:ext>
            </a:extLst>
          </p:cNvPr>
          <p:cNvSpPr>
            <a:spLocks noGrp="1"/>
          </p:cNvSpPr>
          <p:nvPr>
            <p:ph type="dt" sz="half" idx="10"/>
          </p:nvPr>
        </p:nvSpPr>
        <p:spPr/>
        <p:txBody>
          <a:bodyPr/>
          <a:lstStyle/>
          <a:p>
            <a:fld id="{DA185498-67B0-4A0B-8455-9A803E3F2EDA}" type="datetime1">
              <a:rPr lang="sv-SE" smtClean="0"/>
              <a:t>2023-09-29</a:t>
            </a:fld>
            <a:endParaRPr lang="sv-SE"/>
          </a:p>
        </p:txBody>
      </p:sp>
      <p:sp>
        <p:nvSpPr>
          <p:cNvPr id="5" name="Platshållare för sidfot 4">
            <a:extLst>
              <a:ext uri="{FF2B5EF4-FFF2-40B4-BE49-F238E27FC236}">
                <a16:creationId xmlns:a16="http://schemas.microsoft.com/office/drawing/2014/main" id="{12B0C1A2-56EF-E81F-53A9-CC77AD52554C}"/>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180042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vart logo/Vit bakgrund">
    <p:spTree>
      <p:nvGrpSpPr>
        <p:cNvPr id="1" name=""/>
        <p:cNvGrpSpPr/>
        <p:nvPr/>
      </p:nvGrpSpPr>
      <p:grpSpPr>
        <a:xfrm>
          <a:off x="0" y="0"/>
          <a:ext cx="0" cy="0"/>
          <a:chOff x="0" y="0"/>
          <a:chExt cx="0" cy="0"/>
        </a:xfrm>
      </p:grpSpPr>
      <p:pic>
        <p:nvPicPr>
          <p:cNvPr id="6" name="Logo" descr="Logo: Västra Götalandsregionen">
            <a:extLst>
              <a:ext uri="{FF2B5EF4-FFF2-40B4-BE49-F238E27FC236}">
                <a16:creationId xmlns:a16="http://schemas.microsoft.com/office/drawing/2014/main" id="{F028FC9A-549E-C173-F6EE-DD2DADAFA6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34210" y="2915466"/>
            <a:ext cx="5732564" cy="1161234"/>
          </a:xfrm>
          <a:prstGeom prst="rect">
            <a:avLst/>
          </a:prstGeom>
        </p:spPr>
      </p:pic>
      <p:sp>
        <p:nvSpPr>
          <p:cNvPr id="2" name="Platshållare för datum 1">
            <a:extLst>
              <a:ext uri="{FF2B5EF4-FFF2-40B4-BE49-F238E27FC236}">
                <a16:creationId xmlns:a16="http://schemas.microsoft.com/office/drawing/2014/main" id="{29CA8175-3DF2-53F0-BACA-67AB9A313412}"/>
              </a:ext>
            </a:extLst>
          </p:cNvPr>
          <p:cNvSpPr>
            <a:spLocks noGrp="1"/>
          </p:cNvSpPr>
          <p:nvPr>
            <p:ph type="dt" sz="half" idx="10"/>
          </p:nvPr>
        </p:nvSpPr>
        <p:spPr/>
        <p:txBody>
          <a:bodyPr/>
          <a:lstStyle/>
          <a:p>
            <a:fld id="{F6BD57B1-FF3A-4A75-8128-4AFE16604E80}" type="datetime1">
              <a:rPr lang="sv-SE" smtClean="0"/>
              <a:t>2023-09-29</a:t>
            </a:fld>
            <a:endParaRPr lang="sv-SE"/>
          </a:p>
        </p:txBody>
      </p:sp>
      <p:sp>
        <p:nvSpPr>
          <p:cNvPr id="5" name="Platshållare för sidfot 4">
            <a:extLst>
              <a:ext uri="{FF2B5EF4-FFF2-40B4-BE49-F238E27FC236}">
                <a16:creationId xmlns:a16="http://schemas.microsoft.com/office/drawing/2014/main" id="{6E1E6669-4CF8-70B7-0D3D-C4533A8CE1F4}"/>
              </a:ext>
            </a:extLst>
          </p:cNvPr>
          <p:cNvSpPr>
            <a:spLocks noGrp="1"/>
          </p:cNvSpPr>
          <p:nvPr>
            <p:ph type="ftr" sz="quarter" idx="11"/>
          </p:nvPr>
        </p:nvSpPr>
        <p:spPr/>
        <p:txBody>
          <a:bodyPr/>
          <a:lstStyle/>
          <a:p>
            <a:endParaRPr lang="sv-SE" dirty="0"/>
          </a:p>
        </p:txBody>
      </p:sp>
      <p:sp>
        <p:nvSpPr>
          <p:cNvPr id="3" name="Title 2">
            <a:extLst>
              <a:ext uri="{FF2B5EF4-FFF2-40B4-BE49-F238E27FC236}">
                <a16:creationId xmlns:a16="http://schemas.microsoft.com/office/drawing/2014/main" id="{EBC57980-04DE-B396-E1BF-4CA97B5B6D50}"/>
              </a:ext>
            </a:extLst>
          </p:cNvPr>
          <p:cNvSpPr>
            <a:spLocks noGrp="1"/>
          </p:cNvSpPr>
          <p:nvPr>
            <p:ph type="title" hasCustomPrompt="1"/>
          </p:nvPr>
        </p:nvSpPr>
        <p:spPr>
          <a:xfrm>
            <a:off x="1100667" y="-1174484"/>
            <a:ext cx="8642350" cy="1047750"/>
          </a:xfrm>
        </p:spPr>
        <p:txBody>
          <a:bodyPr/>
          <a:lstStyle>
            <a:lvl1pPr>
              <a:defRPr/>
            </a:lvl1pPr>
          </a:lstStyle>
          <a:p>
            <a:r>
              <a:rPr lang="sv-SE" noProof="0" dirty="0"/>
              <a:t>Ange rubrik för tillgänglighet</a:t>
            </a:r>
          </a:p>
        </p:txBody>
      </p:sp>
    </p:spTree>
    <p:extLst>
      <p:ext uri="{BB962C8B-B14F-4D97-AF65-F5344CB8AC3E}">
        <p14:creationId xmlns:p14="http://schemas.microsoft.com/office/powerpoint/2010/main" val="492405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1100667" y="425716"/>
            <a:ext cx="8642350" cy="1047750"/>
          </a:xfrm>
          <a:prstGeom prst="rect">
            <a:avLst/>
          </a:prstGeom>
        </p:spPr>
        <p:txBody>
          <a:bodyPr vert="horz" lIns="0" tIns="0" rIns="0" bIns="0" rtlCol="0" anchor="b">
            <a:noAutofit/>
          </a:bodyPr>
          <a:lstStyle/>
          <a:p>
            <a:r>
              <a:rPr lang="sv-SE" dirty="0"/>
              <a:t>Klicka för att lägga till rubrik</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1111250" y="2044700"/>
            <a:ext cx="8642350" cy="3311526"/>
          </a:xfrm>
          <a:prstGeom prst="rect">
            <a:avLst/>
          </a:prstGeom>
        </p:spPr>
        <p:txBody>
          <a:bodyPr vert="horz" lIns="0" tIns="0" rIns="0" bIns="0" rtlCol="0">
            <a:noAutofit/>
          </a:bodyPr>
          <a:lstStyle/>
          <a:p>
            <a:pPr lvl="0"/>
            <a:r>
              <a:rPr lang="sv-SE" dirty="0"/>
              <a:t>Skriv text här</a:t>
            </a:r>
          </a:p>
          <a:p>
            <a:pPr lvl="1"/>
            <a:r>
              <a:rPr lang="sv-SE" dirty="0"/>
              <a:t>Skriv text här</a:t>
            </a:r>
          </a:p>
          <a:p>
            <a:pPr lvl="2"/>
            <a:r>
              <a:rPr lang="sv-SE" dirty="0"/>
              <a:t>Nivå tre</a:t>
            </a:r>
          </a:p>
          <a:p>
            <a:pPr lvl="3"/>
            <a:r>
              <a:rPr lang="sv-SE" dirty="0"/>
              <a:t>Nivå fyra</a:t>
            </a:r>
          </a:p>
          <a:p>
            <a:pPr lvl="4"/>
            <a:r>
              <a:rPr lang="sv-SE" dirty="0"/>
              <a:t>Nivå fem</a:t>
            </a:r>
          </a:p>
        </p:txBody>
      </p:sp>
      <p:sp>
        <p:nvSpPr>
          <p:cNvPr id="9" name="Platshållare för datum 8">
            <a:extLst>
              <a:ext uri="{FF2B5EF4-FFF2-40B4-BE49-F238E27FC236}">
                <a16:creationId xmlns:a16="http://schemas.microsoft.com/office/drawing/2014/main" id="{94798039-E5C4-7804-7509-501B9DE7B0C6}"/>
              </a:ext>
            </a:extLst>
          </p:cNvPr>
          <p:cNvSpPr>
            <a:spLocks noGrp="1"/>
          </p:cNvSpPr>
          <p:nvPr>
            <p:ph type="dt" sz="half" idx="2"/>
          </p:nvPr>
        </p:nvSpPr>
        <p:spPr>
          <a:xfrm>
            <a:off x="10901363" y="136525"/>
            <a:ext cx="908050" cy="141687"/>
          </a:xfrm>
          <a:prstGeom prst="rect">
            <a:avLst/>
          </a:prstGeom>
        </p:spPr>
        <p:txBody>
          <a:bodyPr vert="horz" lIns="0" tIns="0" rIns="0" bIns="0" rtlCol="0" anchor="ctr"/>
          <a:lstStyle>
            <a:lvl1pPr algn="r">
              <a:defRPr sz="900">
                <a:solidFill>
                  <a:schemeClr val="tx1"/>
                </a:solidFill>
              </a:defRPr>
            </a:lvl1pPr>
          </a:lstStyle>
          <a:p>
            <a:fld id="{8BA77866-C1B2-4993-AE7F-F082A0E998CD}" type="datetime1">
              <a:rPr lang="sv-SE" smtClean="0"/>
              <a:t>2023-09-29</a:t>
            </a:fld>
            <a:endParaRPr lang="sv-SE"/>
          </a:p>
        </p:txBody>
      </p:sp>
      <p:sp>
        <p:nvSpPr>
          <p:cNvPr id="10" name="Platshållare för sidfot 9">
            <a:extLst>
              <a:ext uri="{FF2B5EF4-FFF2-40B4-BE49-F238E27FC236}">
                <a16:creationId xmlns:a16="http://schemas.microsoft.com/office/drawing/2014/main" id="{2F44A19D-54A3-346E-3AA1-C94C6D945439}"/>
              </a:ext>
            </a:extLst>
          </p:cNvPr>
          <p:cNvSpPr>
            <a:spLocks noGrp="1"/>
          </p:cNvSpPr>
          <p:nvPr>
            <p:ph type="ftr" sz="quarter" idx="3"/>
          </p:nvPr>
        </p:nvSpPr>
        <p:spPr>
          <a:xfrm>
            <a:off x="389466" y="136525"/>
            <a:ext cx="4125383" cy="141687"/>
          </a:xfrm>
          <a:prstGeom prst="rect">
            <a:avLst/>
          </a:prstGeom>
        </p:spPr>
        <p:txBody>
          <a:bodyPr vert="horz" lIns="0" tIns="0" rIns="0" bIns="0" rtlCol="0" anchor="ctr"/>
          <a:lstStyle>
            <a:lvl1pPr algn="l">
              <a:defRPr sz="900">
                <a:solidFill>
                  <a:schemeClr val="tx1"/>
                </a:solidFill>
              </a:defRPr>
            </a:lvl1pPr>
          </a:lstStyle>
          <a:p>
            <a:endParaRPr lang="sv-SE" dirty="0"/>
          </a:p>
        </p:txBody>
      </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58" r:id="rId1"/>
    <p:sldLayoutId id="2147483649" r:id="rId2"/>
    <p:sldLayoutId id="2147483650" r:id="rId3"/>
    <p:sldLayoutId id="2147483651" r:id="rId4"/>
    <p:sldLayoutId id="2147483652" r:id="rId5"/>
    <p:sldLayoutId id="2147483654" r:id="rId6"/>
    <p:sldLayoutId id="2147483661" r:id="rId7"/>
    <p:sldLayoutId id="2147483655" r:id="rId8"/>
    <p:sldLayoutId id="2147483659" r:id="rId9"/>
    <p:sldLayoutId id="2147483660" r:id="rId10"/>
    <p:sldLayoutId id="2147483662" r:id="rId11"/>
    <p:sldLayoutId id="2147483675" r:id="rId12"/>
    <p:sldLayoutId id="2147483676" r:id="rId13"/>
  </p:sldLayoutIdLst>
  <p:hf sldNum="0" hdr="0" ftr="0"/>
  <p:txStyles>
    <p:titleStyle>
      <a:lvl1pPr algn="l" defTabSz="914400" rtl="0" eaLnBrk="1" latinLnBrk="0" hangingPunct="1">
        <a:lnSpc>
          <a:spcPct val="100000"/>
        </a:lnSpc>
        <a:spcBef>
          <a:spcPct val="0"/>
        </a:spcBef>
        <a:buNone/>
        <a:defRPr sz="3300" kern="1200">
          <a:solidFill>
            <a:schemeClr val="tx1"/>
          </a:solidFill>
          <a:latin typeface="+mj-lt"/>
          <a:ea typeface="+mj-ea"/>
          <a:cs typeface="+mj-cs"/>
        </a:defRPr>
      </a:lvl1pPr>
    </p:titleStyle>
    <p:bodyStyle>
      <a:lvl1pPr marL="269875" indent="-269875" algn="l" defTabSz="914400" rtl="0" eaLnBrk="1" latinLnBrk="0" hangingPunct="1">
        <a:lnSpc>
          <a:spcPct val="130000"/>
        </a:lnSpc>
        <a:spcBef>
          <a:spcPts val="1000"/>
        </a:spcBef>
        <a:buFont typeface="Verdana" panose="020B0604030504040204" pitchFamily="34" charset="0"/>
        <a:buChar char="•"/>
        <a:defRPr sz="2200" kern="1200">
          <a:solidFill>
            <a:schemeClr val="tx1"/>
          </a:solidFill>
          <a:latin typeface="+mn-lt"/>
          <a:ea typeface="+mn-ea"/>
          <a:cs typeface="+mn-cs"/>
        </a:defRPr>
      </a:lvl1pPr>
      <a:lvl2pPr marL="533400" indent="-266700" algn="l" defTabSz="914400" rtl="0" eaLnBrk="1" latinLnBrk="0" hangingPunct="1">
        <a:lnSpc>
          <a:spcPct val="130000"/>
        </a:lnSpc>
        <a:spcBef>
          <a:spcPts val="500"/>
        </a:spcBef>
        <a:buFont typeface="Verdana" panose="020B0604030504040204" pitchFamily="34" charset="0"/>
        <a:buChar char="–"/>
        <a:defRPr sz="2000" kern="1200">
          <a:solidFill>
            <a:schemeClr val="tx1"/>
          </a:solidFill>
          <a:latin typeface="+mn-lt"/>
          <a:ea typeface="+mn-ea"/>
          <a:cs typeface="+mn-cs"/>
        </a:defRPr>
      </a:lvl2pPr>
      <a:lvl3pPr marL="812800" indent="-279400" algn="l" defTabSz="914400" rtl="0" eaLnBrk="1" latinLnBrk="0" hangingPunct="1">
        <a:lnSpc>
          <a:spcPct val="130000"/>
        </a:lnSpc>
        <a:spcBef>
          <a:spcPts val="500"/>
        </a:spcBef>
        <a:buFont typeface="Verdana" panose="020B0604030504040204" pitchFamily="34" charset="0"/>
        <a:buChar char="–"/>
        <a:defRPr sz="1800" kern="1200">
          <a:solidFill>
            <a:schemeClr val="tx1"/>
          </a:solidFill>
          <a:latin typeface="+mn-lt"/>
          <a:ea typeface="+mn-ea"/>
          <a:cs typeface="+mn-cs"/>
        </a:defRPr>
      </a:lvl3pPr>
      <a:lvl4pPr marL="1079500" indent="-266700" algn="l" defTabSz="914400" rtl="0" eaLnBrk="1" latinLnBrk="0" hangingPunct="1">
        <a:lnSpc>
          <a:spcPct val="130000"/>
        </a:lnSpc>
        <a:spcBef>
          <a:spcPts val="500"/>
        </a:spcBef>
        <a:buFont typeface="Verdana" panose="020B0604030504040204" pitchFamily="34" charset="0"/>
        <a:buChar char="–"/>
        <a:tabLst>
          <a:tab pos="812800" algn="l"/>
        </a:tabLst>
        <a:defRPr sz="1600" kern="1200">
          <a:solidFill>
            <a:schemeClr val="tx1"/>
          </a:solidFill>
          <a:latin typeface="+mn-lt"/>
          <a:ea typeface="+mn-ea"/>
          <a:cs typeface="+mn-cs"/>
        </a:defRPr>
      </a:lvl4pPr>
      <a:lvl5pPr marL="1346200" indent="-266700" algn="l" defTabSz="914400" rtl="0" eaLnBrk="1" latinLnBrk="0" hangingPunct="1">
        <a:lnSpc>
          <a:spcPct val="130000"/>
        </a:lnSpc>
        <a:spcBef>
          <a:spcPts val="500"/>
        </a:spcBef>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34" userDrawn="1">
          <p15:clr>
            <a:srgbClr val="F26B43"/>
          </p15:clr>
        </p15:guide>
        <p15:guide id="8" orient="horz" pos="164" userDrawn="1">
          <p15:clr>
            <a:srgbClr val="F26B43"/>
          </p15:clr>
        </p15:guide>
        <p15:guide id="13" orient="horz" pos="3793" userDrawn="1">
          <p15:clr>
            <a:srgbClr val="F26B43"/>
          </p15:clr>
        </p15:guide>
        <p15:guide id="14" pos="74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F6AFAA3-6171-C262-D072-E3E249E59B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2F6905-07C0-7B5A-7B6F-B4125720F5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11F8451-7578-D5D7-ADB6-73E7B7A12B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D9C24-7B7C-485F-A60D-162E87EC6979}" type="datetimeFigureOut">
              <a:rPr lang="sv-SE" smtClean="0"/>
              <a:t>2023-09-29</a:t>
            </a:fld>
            <a:endParaRPr lang="sv-SE"/>
          </a:p>
        </p:txBody>
      </p:sp>
      <p:sp>
        <p:nvSpPr>
          <p:cNvPr id="5" name="Platshållare för sidfot 4">
            <a:extLst>
              <a:ext uri="{FF2B5EF4-FFF2-40B4-BE49-F238E27FC236}">
                <a16:creationId xmlns:a16="http://schemas.microsoft.com/office/drawing/2014/main" id="{2C265889-CBBD-F6E1-EAA2-313FAF6800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116398C-9250-08E7-04DC-FC24DC2DF6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E5C5C-0FB1-43D7-906F-27F97F86212B}" type="slidenum">
              <a:rPr lang="sv-SE" smtClean="0"/>
              <a:t>‹#›</a:t>
            </a:fld>
            <a:endParaRPr lang="sv-SE"/>
          </a:p>
        </p:txBody>
      </p:sp>
    </p:spTree>
    <p:extLst>
      <p:ext uri="{BB962C8B-B14F-4D97-AF65-F5344CB8AC3E}">
        <p14:creationId xmlns:p14="http://schemas.microsoft.com/office/powerpoint/2010/main" val="334201626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emf"/><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emf"/><Relationship Id="rId1" Type="http://schemas.openxmlformats.org/officeDocument/2006/relationships/slideLayout" Target="../slideLayouts/slideLayout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emf"/><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2.emf"/><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14.xml"/><Relationship Id="rId6" Type="http://schemas.openxmlformats.org/officeDocument/2006/relationships/image" Target="../media/image45.jpeg"/><Relationship Id="rId11" Type="http://schemas.openxmlformats.org/officeDocument/2006/relationships/image" Target="../media/image12.emf"/><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jpe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50.emf"/><Relationship Id="rId4" Type="http://schemas.openxmlformats.org/officeDocument/2006/relationships/image" Target="../media/image2.svg"/></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9.png"/><Relationship Id="rId10" Type="http://schemas.openxmlformats.org/officeDocument/2006/relationships/image" Target="../media/image12.emf"/><Relationship Id="rId4" Type="http://schemas.openxmlformats.org/officeDocument/2006/relationships/image" Target="../media/image8.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a:extLst>
              <a:ext uri="{FF2B5EF4-FFF2-40B4-BE49-F238E27FC236}">
                <a16:creationId xmlns:a16="http://schemas.microsoft.com/office/drawing/2014/main" id="{330FB508-892D-2BAC-2239-3D28F351C408}"/>
              </a:ext>
            </a:extLst>
          </p:cNvPr>
          <p:cNvSpPr>
            <a:spLocks noGrp="1"/>
          </p:cNvSpPr>
          <p:nvPr>
            <p:ph type="ctrTitle"/>
          </p:nvPr>
        </p:nvSpPr>
        <p:spPr/>
        <p:txBody>
          <a:bodyPr/>
          <a:lstStyle/>
          <a:p>
            <a:r>
              <a:rPr lang="sv-SE" dirty="0"/>
              <a:t>Hållbar regional utveckling med sikte på det goda livet</a:t>
            </a:r>
            <a:endParaRPr lang="sv-SE" dirty="0">
              <a:latin typeface="Calibri" panose="020F0502020204030204" pitchFamily="34" charset="0"/>
              <a:cs typeface="Calibri" panose="020F0502020204030204" pitchFamily="34" charset="0"/>
            </a:endParaRPr>
          </a:p>
        </p:txBody>
      </p:sp>
      <p:sp>
        <p:nvSpPr>
          <p:cNvPr id="14" name="Underrubrik 13">
            <a:extLst>
              <a:ext uri="{FF2B5EF4-FFF2-40B4-BE49-F238E27FC236}">
                <a16:creationId xmlns:a16="http://schemas.microsoft.com/office/drawing/2014/main" id="{510AC7A5-F388-E05E-5DBD-7BBE22FEEF82}"/>
              </a:ext>
            </a:extLst>
          </p:cNvPr>
          <p:cNvSpPr>
            <a:spLocks noGrp="1"/>
          </p:cNvSpPr>
          <p:nvPr>
            <p:ph type="subTitle" idx="1"/>
          </p:nvPr>
        </p:nvSpPr>
        <p:spPr/>
        <p:txBody>
          <a:bodyPr/>
          <a:lstStyle/>
          <a:p>
            <a:r>
              <a:rPr lang="sv-SE" dirty="0">
                <a:latin typeface="Calibri" panose="020F0502020204030204" pitchFamily="34" charset="0"/>
                <a:cs typeface="Calibri" panose="020F0502020204030204" pitchFamily="34" charset="0"/>
              </a:rPr>
              <a:t>Helena Lundberg Nilsson</a:t>
            </a:r>
            <a:br>
              <a:rPr lang="sv-SE" dirty="0">
                <a:latin typeface="Calibri" panose="020F0502020204030204" pitchFamily="34" charset="0"/>
                <a:cs typeface="Calibri" panose="020F0502020204030204" pitchFamily="34" charset="0"/>
              </a:rPr>
            </a:br>
            <a:r>
              <a:rPr lang="sv-SE" dirty="0">
                <a:latin typeface="Calibri" panose="020F0502020204030204" pitchFamily="34" charset="0"/>
                <a:cs typeface="Calibri" panose="020F0502020204030204" pitchFamily="34" charset="0"/>
              </a:rPr>
              <a:t>Regionutvecklingsdirektör</a:t>
            </a:r>
            <a:br>
              <a:rPr lang="sv-SE" dirty="0">
                <a:latin typeface="Calibri" panose="020F0502020204030204" pitchFamily="34" charset="0"/>
                <a:cs typeface="Calibri" panose="020F0502020204030204" pitchFamily="34" charset="0"/>
              </a:rPr>
            </a:br>
            <a:br>
              <a:rPr lang="sv-SE" dirty="0">
                <a:latin typeface="Calibri" panose="020F0502020204030204" pitchFamily="34" charset="0"/>
                <a:cs typeface="Calibri" panose="020F0502020204030204" pitchFamily="34" charset="0"/>
              </a:rPr>
            </a:br>
            <a:r>
              <a:rPr lang="sv-SE" dirty="0">
                <a:latin typeface="Calibri" panose="020F0502020204030204" pitchFamily="34" charset="0"/>
                <a:cs typeface="Calibri" panose="020F0502020204030204" pitchFamily="34" charset="0"/>
              </a:rPr>
              <a:t>2023-09-15</a:t>
            </a:r>
          </a:p>
        </p:txBody>
      </p:sp>
      <p:sp>
        <p:nvSpPr>
          <p:cNvPr id="4" name="Platshållare för datum 3">
            <a:extLst>
              <a:ext uri="{FF2B5EF4-FFF2-40B4-BE49-F238E27FC236}">
                <a16:creationId xmlns:a16="http://schemas.microsoft.com/office/drawing/2014/main" id="{ABFB9D93-765D-9378-3CDE-482FD868FDF9}"/>
              </a:ext>
            </a:extLst>
          </p:cNvPr>
          <p:cNvSpPr>
            <a:spLocks noGrp="1"/>
          </p:cNvSpPr>
          <p:nvPr>
            <p:ph type="dt" sz="half" idx="10"/>
          </p:nvPr>
        </p:nvSpPr>
        <p:spPr/>
        <p:txBody>
          <a:bodyPr/>
          <a:lstStyle/>
          <a:p>
            <a:fld id="{5FA2736A-5A47-45C7-BEAA-C23E1FD1FE5A}" type="datetime1">
              <a:rPr lang="sv-SE" smtClean="0"/>
              <a:t>2023-09-29</a:t>
            </a:fld>
            <a:endParaRPr lang="sv-SE" dirty="0"/>
          </a:p>
        </p:txBody>
      </p:sp>
      <p:pic>
        <p:nvPicPr>
          <p:cNvPr id="2" name="Logo" descr="Logo: Västra Götalandsregionen">
            <a:extLst>
              <a:ext uri="{FF2B5EF4-FFF2-40B4-BE49-F238E27FC236}">
                <a16:creationId xmlns:a16="http://schemas.microsoft.com/office/drawing/2014/main" id="{31C85427-D7BE-65DA-B109-FF8AD498DF4F}"/>
              </a:ext>
            </a:extLst>
          </p:cNvPr>
          <p:cNvPicPr>
            <a:picLocks noGrp="1" noRot="1" noChangeAspec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tretch>
            <a:fillRect/>
          </a:stretch>
        </p:blipFill>
        <p:spPr>
          <a:xfrm>
            <a:off x="326234" y="6030915"/>
            <a:ext cx="2147886" cy="435093"/>
          </a:xfrm>
          <a:prstGeom prst="rect">
            <a:avLst/>
          </a:prstGeom>
        </p:spPr>
      </p:pic>
    </p:spTree>
    <p:extLst>
      <p:ext uri="{BB962C8B-B14F-4D97-AF65-F5344CB8AC3E}">
        <p14:creationId xmlns:p14="http://schemas.microsoft.com/office/powerpoint/2010/main" val="387533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23" descr="En bild som visar tråd">
            <a:extLst>
              <a:ext uri="{FF2B5EF4-FFF2-40B4-BE49-F238E27FC236}">
                <a16:creationId xmlns:a16="http://schemas.microsoft.com/office/drawing/2014/main" id="{4BAE978C-8445-06CB-5F6C-AC4084676714}"/>
              </a:ext>
            </a:extLst>
          </p:cNvPr>
          <p:cNvPicPr>
            <a:picLocks noChangeAspect="1"/>
          </p:cNvPicPr>
          <p:nvPr/>
        </p:nvPicPr>
        <p:blipFill>
          <a:blip r:embed="rId3" cstate="print">
            <a:alphaModFix amt="20000"/>
            <a:extLst>
              <a:ext uri="{28A0092B-C50C-407E-A947-70E740481C1C}">
                <a14:useLocalDpi xmlns:a14="http://schemas.microsoft.com/office/drawing/2010/main" val="0"/>
              </a:ext>
            </a:extLst>
          </a:blip>
          <a:srcRect l="673" r="673"/>
          <a:stretch>
            <a:fillRect/>
          </a:stretch>
        </p:blipFill>
        <p:spPr>
          <a:xfrm>
            <a:off x="-1" y="0"/>
            <a:ext cx="12192001" cy="6858000"/>
          </a:xfrm>
          <a:prstGeom prst="rect">
            <a:avLst/>
          </a:prstGeom>
        </p:spPr>
      </p:pic>
      <p:pic>
        <p:nvPicPr>
          <p:cNvPr id="1026" name="Picture 2" descr="smarttextiles.se › startsida">
            <a:extLst>
              <a:ext uri="{FF2B5EF4-FFF2-40B4-BE49-F238E27FC236}">
                <a16:creationId xmlns:a16="http://schemas.microsoft.com/office/drawing/2014/main" id="{87C06C5D-C394-28E0-06DD-89DEA2F7D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359" y="885525"/>
            <a:ext cx="5524186" cy="2002518"/>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0CAA9938-9F57-989B-13A3-B5EF8F998B71}"/>
              </a:ext>
            </a:extLst>
          </p:cNvPr>
          <p:cNvPicPr>
            <a:picLocks noChangeAspect="1"/>
          </p:cNvPicPr>
          <p:nvPr/>
        </p:nvPicPr>
        <p:blipFill>
          <a:blip r:embed="rId5"/>
          <a:stretch>
            <a:fillRect/>
          </a:stretch>
        </p:blipFill>
        <p:spPr>
          <a:xfrm rot="21424828">
            <a:off x="654516" y="885525"/>
            <a:ext cx="5281127" cy="5538350"/>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994EA981-C4A6-7A76-2D51-3ED3A55BB646}"/>
              </a:ext>
            </a:extLst>
          </p:cNvPr>
          <p:cNvPicPr>
            <a:picLocks noChangeAspect="1"/>
          </p:cNvPicPr>
          <p:nvPr/>
        </p:nvPicPr>
        <p:blipFill>
          <a:blip r:embed="rId6"/>
          <a:stretch>
            <a:fillRect/>
          </a:stretch>
        </p:blipFill>
        <p:spPr>
          <a:xfrm>
            <a:off x="10602853" y="6429065"/>
            <a:ext cx="1360233" cy="277084"/>
          </a:xfrm>
          <a:prstGeom prst="rect">
            <a:avLst/>
          </a:prstGeom>
        </p:spPr>
      </p:pic>
    </p:spTree>
    <p:extLst>
      <p:ext uri="{BB962C8B-B14F-4D97-AF65-F5344CB8AC3E}">
        <p14:creationId xmlns:p14="http://schemas.microsoft.com/office/powerpoint/2010/main" val="2812938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C8DD722-B54A-94F0-262B-690DCE6F7E22}"/>
              </a:ext>
            </a:extLst>
          </p:cNvPr>
          <p:cNvSpPr>
            <a:spLocks noGrp="1"/>
          </p:cNvSpPr>
          <p:nvPr>
            <p:ph sz="quarter" idx="13"/>
          </p:nvPr>
        </p:nvSpPr>
        <p:spPr>
          <a:xfrm>
            <a:off x="387476" y="1637050"/>
            <a:ext cx="9134876" cy="4872890"/>
          </a:xfrm>
        </p:spPr>
        <p:txBody>
          <a:bodyPr/>
          <a:lstStyle/>
          <a:p>
            <a:pPr marL="0" indent="0">
              <a:buNone/>
            </a:pPr>
            <a:r>
              <a:rPr lang="sv-SE" sz="2400" dirty="0">
                <a:solidFill>
                  <a:srgbClr val="000000"/>
                </a:solidFill>
                <a:latin typeface="Lato" panose="020F0502020204030203" pitchFamily="34" charset="0"/>
              </a:rPr>
              <a:t>I framtiden behövs fler innovationer och nya produkter inom välfärden. Rätt tekniska lösningar kan bidra till ett aktivt liv med större frihet.</a:t>
            </a:r>
          </a:p>
          <a:p>
            <a:pPr marL="0" indent="0">
              <a:buNone/>
            </a:pPr>
            <a:r>
              <a:rPr lang="sv-SE" sz="2400" b="1" dirty="0">
                <a:solidFill>
                  <a:srgbClr val="000000"/>
                </a:solidFill>
                <a:latin typeface="Lato" panose="020F0502020204030203" pitchFamily="34" charset="0"/>
              </a:rPr>
              <a:t>AllAgeHub</a:t>
            </a:r>
            <a:r>
              <a:rPr lang="sv-SE" sz="2400" dirty="0">
                <a:solidFill>
                  <a:srgbClr val="000000"/>
                </a:solidFill>
                <a:latin typeface="Lato" panose="020F0502020204030203" pitchFamily="34" charset="0"/>
              </a:rPr>
              <a:t> är en samverkansplattform där företagens lösningar och välfärdens behov kan mötas. </a:t>
            </a:r>
          </a:p>
          <a:p>
            <a:pPr marL="0" indent="0">
              <a:buNone/>
            </a:pPr>
            <a:r>
              <a:rPr lang="sv-SE" sz="2400" dirty="0">
                <a:solidFill>
                  <a:srgbClr val="000000"/>
                </a:solidFill>
                <a:latin typeface="Lato" panose="020F0502020204030203" pitchFamily="34" charset="0"/>
              </a:rPr>
              <a:t>- matchar kommunala behov av välfärdsteknologi med företags lösningar</a:t>
            </a:r>
          </a:p>
          <a:p>
            <a:pPr marL="0" indent="0">
              <a:buNone/>
            </a:pPr>
            <a:r>
              <a:rPr lang="sv-SE" sz="2400" dirty="0">
                <a:solidFill>
                  <a:srgbClr val="000000"/>
                </a:solidFill>
                <a:latin typeface="Lato" panose="020F0502020204030203" pitchFamily="34" charset="0"/>
              </a:rPr>
              <a:t> - arbetar med testledare som driver arbetet med tester av välfärdsteknik i 13 kommuner.</a:t>
            </a:r>
          </a:p>
          <a:p>
            <a:pPr marL="0" indent="0">
              <a:buNone/>
            </a:pPr>
            <a:endParaRPr lang="sv-SE" b="1" dirty="0"/>
          </a:p>
          <a:p>
            <a:pPr marL="0" indent="0">
              <a:buNone/>
            </a:pPr>
            <a:endParaRPr lang="sv-SE" dirty="0"/>
          </a:p>
          <a:p>
            <a:pPr marL="0" indent="0">
              <a:buNone/>
            </a:pPr>
            <a:endParaRPr lang="sv-SE" dirty="0"/>
          </a:p>
        </p:txBody>
      </p:sp>
      <p:pic>
        <p:nvPicPr>
          <p:cNvPr id="5" name="Picture 2" descr="AllAgeHub Logo liggande 300px">
            <a:extLst>
              <a:ext uri="{FF2B5EF4-FFF2-40B4-BE49-F238E27FC236}">
                <a16:creationId xmlns:a16="http://schemas.microsoft.com/office/drawing/2014/main" id="{836E9F84-B57A-FAFE-F5C5-0B8E42EB1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149" y="782129"/>
            <a:ext cx="2809623" cy="6743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ogotype: Default | Stilguiden VGR">
            <a:extLst>
              <a:ext uri="{FF2B5EF4-FFF2-40B4-BE49-F238E27FC236}">
                <a16:creationId xmlns:a16="http://schemas.microsoft.com/office/drawing/2014/main" id="{75B3E416-041F-2E65-697A-29C71A39C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4871" y="1035937"/>
            <a:ext cx="1497481" cy="303097"/>
          </a:xfrm>
          <a:prstGeom prst="rect">
            <a:avLst/>
          </a:prstGeom>
          <a:noFill/>
          <a:extLst>
            <a:ext uri="{909E8E84-426E-40DD-AFC4-6F175D3DCCD1}">
              <a14:hiddenFill xmlns:a14="http://schemas.microsoft.com/office/drawing/2010/main">
                <a:solidFill>
                  <a:srgbClr val="FFFFFF"/>
                </a:solidFill>
              </a14:hiddenFill>
            </a:ext>
          </a:extLst>
        </p:spPr>
      </p:pic>
      <p:pic>
        <p:nvPicPr>
          <p:cNvPr id="7" name="Bildobjekt 6">
            <a:extLst>
              <a:ext uri="{FF2B5EF4-FFF2-40B4-BE49-F238E27FC236}">
                <a16:creationId xmlns:a16="http://schemas.microsoft.com/office/drawing/2014/main" id="{2D674668-EAD2-7F87-76D6-75375BFE4A58}"/>
              </a:ext>
            </a:extLst>
          </p:cNvPr>
          <p:cNvPicPr>
            <a:picLocks noChangeAspect="1"/>
          </p:cNvPicPr>
          <p:nvPr/>
        </p:nvPicPr>
        <p:blipFill>
          <a:blip r:embed="rId4"/>
          <a:stretch>
            <a:fillRect/>
          </a:stretch>
        </p:blipFill>
        <p:spPr>
          <a:xfrm>
            <a:off x="6594480" y="988180"/>
            <a:ext cx="1290052" cy="444572"/>
          </a:xfrm>
          <a:prstGeom prst="rect">
            <a:avLst/>
          </a:prstGeom>
        </p:spPr>
      </p:pic>
      <p:pic>
        <p:nvPicPr>
          <p:cNvPr id="8" name="Picture 4" descr="Vård- och omsorg webbintroduktion – admludaus">
            <a:extLst>
              <a:ext uri="{FF2B5EF4-FFF2-40B4-BE49-F238E27FC236}">
                <a16:creationId xmlns:a16="http://schemas.microsoft.com/office/drawing/2014/main" id="{BCE0E21D-39CA-3737-A917-E54D670F03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8330" y="988180"/>
            <a:ext cx="1389724" cy="444571"/>
          </a:xfrm>
          <a:prstGeom prst="rect">
            <a:avLst/>
          </a:prstGeom>
          <a:noFill/>
          <a:extLst>
            <a:ext uri="{909E8E84-426E-40DD-AFC4-6F175D3DCCD1}">
              <a14:hiddenFill xmlns:a14="http://schemas.microsoft.com/office/drawing/2010/main">
                <a:solidFill>
                  <a:srgbClr val="FFFFFF"/>
                </a:solidFill>
              </a14:hiddenFill>
            </a:ext>
          </a:extLst>
        </p:spPr>
      </p:pic>
      <p:pic>
        <p:nvPicPr>
          <p:cNvPr id="2" name="Bildobjekt 1">
            <a:extLst>
              <a:ext uri="{FF2B5EF4-FFF2-40B4-BE49-F238E27FC236}">
                <a16:creationId xmlns:a16="http://schemas.microsoft.com/office/drawing/2014/main" id="{E8DDF58D-3403-CBBA-9C7C-2242AF812307}"/>
              </a:ext>
            </a:extLst>
          </p:cNvPr>
          <p:cNvPicPr>
            <a:picLocks noChangeAspect="1"/>
          </p:cNvPicPr>
          <p:nvPr/>
        </p:nvPicPr>
        <p:blipFill>
          <a:blip r:embed="rId6"/>
          <a:stretch>
            <a:fillRect/>
          </a:stretch>
        </p:blipFill>
        <p:spPr>
          <a:xfrm>
            <a:off x="10119219" y="1"/>
            <a:ext cx="2072782" cy="2492348"/>
          </a:xfrm>
          <a:prstGeom prst="rect">
            <a:avLst/>
          </a:prstGeom>
          <a:ln>
            <a:noFill/>
          </a:ln>
        </p:spPr>
      </p:pic>
      <p:pic>
        <p:nvPicPr>
          <p:cNvPr id="9" name="Bildobjekt 8">
            <a:extLst>
              <a:ext uri="{FF2B5EF4-FFF2-40B4-BE49-F238E27FC236}">
                <a16:creationId xmlns:a16="http://schemas.microsoft.com/office/drawing/2014/main" id="{B6A7F1CC-A7A8-A64C-6AB6-8D0B5C06C528}"/>
              </a:ext>
            </a:extLst>
          </p:cNvPr>
          <p:cNvPicPr>
            <a:picLocks noChangeAspect="1"/>
          </p:cNvPicPr>
          <p:nvPr/>
        </p:nvPicPr>
        <p:blipFill>
          <a:blip r:embed="rId7"/>
          <a:stretch>
            <a:fillRect/>
          </a:stretch>
        </p:blipFill>
        <p:spPr>
          <a:xfrm>
            <a:off x="10119219" y="2478103"/>
            <a:ext cx="2055540" cy="1965328"/>
          </a:xfrm>
          <a:prstGeom prst="rect">
            <a:avLst/>
          </a:prstGeom>
          <a:ln>
            <a:noFill/>
          </a:ln>
        </p:spPr>
      </p:pic>
      <p:pic>
        <p:nvPicPr>
          <p:cNvPr id="10" name="Bildobjekt 9">
            <a:extLst>
              <a:ext uri="{FF2B5EF4-FFF2-40B4-BE49-F238E27FC236}">
                <a16:creationId xmlns:a16="http://schemas.microsoft.com/office/drawing/2014/main" id="{924B384E-4E7E-B14D-CA6F-E79FC1F800D6}"/>
              </a:ext>
            </a:extLst>
          </p:cNvPr>
          <p:cNvPicPr>
            <a:picLocks noChangeAspect="1"/>
          </p:cNvPicPr>
          <p:nvPr/>
        </p:nvPicPr>
        <p:blipFill>
          <a:blip r:embed="rId8"/>
          <a:stretch>
            <a:fillRect/>
          </a:stretch>
        </p:blipFill>
        <p:spPr>
          <a:xfrm>
            <a:off x="10101977" y="4443431"/>
            <a:ext cx="2090023" cy="2237479"/>
          </a:xfrm>
          <a:prstGeom prst="rect">
            <a:avLst/>
          </a:prstGeom>
        </p:spPr>
      </p:pic>
    </p:spTree>
    <p:extLst>
      <p:ext uri="{BB962C8B-B14F-4D97-AF65-F5344CB8AC3E}">
        <p14:creationId xmlns:p14="http://schemas.microsoft.com/office/powerpoint/2010/main" val="3178999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36EDB6-003D-C8AC-5218-137D54FDDBAD}"/>
              </a:ext>
            </a:extLst>
          </p:cNvPr>
          <p:cNvSpPr>
            <a:spLocks noGrp="1"/>
          </p:cNvSpPr>
          <p:nvPr>
            <p:ph type="title"/>
          </p:nvPr>
        </p:nvSpPr>
        <p:spPr>
          <a:xfrm>
            <a:off x="382587" y="-66273"/>
            <a:ext cx="6259294" cy="1451210"/>
          </a:xfrm>
        </p:spPr>
        <p:txBody>
          <a:bodyPr anchor="b">
            <a:normAutofit/>
          </a:bodyPr>
          <a:lstStyle/>
          <a:p>
            <a:r>
              <a:rPr lang="sv-SE" b="1" dirty="0"/>
              <a:t>Ökad digital tillgänglighet och inkludering</a:t>
            </a:r>
          </a:p>
        </p:txBody>
      </p:sp>
      <p:sp>
        <p:nvSpPr>
          <p:cNvPr id="7180" name="Content Placeholder 2">
            <a:extLst>
              <a:ext uri="{FF2B5EF4-FFF2-40B4-BE49-F238E27FC236}">
                <a16:creationId xmlns:a16="http://schemas.microsoft.com/office/drawing/2014/main" id="{313934E3-0056-4899-E546-6024EE2D48A3}"/>
              </a:ext>
            </a:extLst>
          </p:cNvPr>
          <p:cNvSpPr>
            <a:spLocks noGrp="1"/>
          </p:cNvSpPr>
          <p:nvPr>
            <p:ph sz="quarter" idx="14"/>
          </p:nvPr>
        </p:nvSpPr>
        <p:spPr>
          <a:xfrm>
            <a:off x="382587" y="1680785"/>
            <a:ext cx="5309445" cy="4643213"/>
          </a:xfrm>
        </p:spPr>
        <p:txBody>
          <a:bodyPr/>
          <a:lstStyle/>
          <a:p>
            <a:r>
              <a:rPr lang="sv-SE" sz="2000" dirty="0">
                <a:latin typeface="Calibri" panose="020F0502020204030204" pitchFamily="34" charset="0"/>
                <a:cs typeface="Calibri" panose="020F0502020204030204" pitchFamily="34" charset="0"/>
              </a:rPr>
              <a:t>Kommuner kan få finansiellt stöd för att öppna upp s.k. DigidelCenter på sina bibliotek</a:t>
            </a:r>
          </a:p>
          <a:p>
            <a:pPr marL="342900" indent="-342900" algn="l" fontAlgn="base">
              <a:buFont typeface="Arial" panose="020B0604020202020204" pitchFamily="34" charset="0"/>
              <a:buChar char="•"/>
            </a:pPr>
            <a:r>
              <a:rPr lang="sv-SE" sz="1800" i="0" dirty="0">
                <a:effectLst/>
                <a:latin typeface="Calibri" panose="020F0502020204030204" pitchFamily="34" charset="0"/>
                <a:cs typeface="Calibri" panose="020F0502020204030204" pitchFamily="34" charset="0"/>
              </a:rPr>
              <a:t>Vara en tillgänglig och bemannad plats dit alla invånare kan komma för att utan kostnad få hjälp med det digitala</a:t>
            </a:r>
          </a:p>
          <a:p>
            <a:pPr marL="342900" indent="-342900" algn="l" fontAlgn="base">
              <a:buFont typeface="Arial" panose="020B0604020202020204" pitchFamily="34" charset="0"/>
              <a:buChar char="•"/>
            </a:pPr>
            <a:r>
              <a:rPr lang="sv-SE" sz="1800" i="0" dirty="0">
                <a:effectLst/>
                <a:latin typeface="Calibri" panose="020F0502020204030204" pitchFamily="34" charset="0"/>
                <a:cs typeface="Calibri" panose="020F0502020204030204" pitchFamily="34" charset="0"/>
              </a:rPr>
              <a:t>Ha ett uttalat mandat att vara en nod för kommunal medborgarservice med fokus digital delaktighet</a:t>
            </a:r>
          </a:p>
          <a:p>
            <a:pPr marL="342900" indent="-342900" algn="l" fontAlgn="base">
              <a:buFont typeface="Arial" panose="020B0604020202020204" pitchFamily="34" charset="0"/>
              <a:buChar char="•"/>
            </a:pPr>
            <a:r>
              <a:rPr lang="sv-SE" sz="1800" i="0" dirty="0">
                <a:effectLst/>
                <a:latin typeface="Calibri" panose="020F0502020204030204" pitchFamily="34" charset="0"/>
                <a:cs typeface="Calibri" panose="020F0502020204030204" pitchFamily="34" charset="0"/>
              </a:rPr>
              <a:t>Ingå i ett nationellt kvalitetsarbete inom digital handledning, digital kompetens och digitalisering</a:t>
            </a:r>
          </a:p>
          <a:p>
            <a:pPr algn="l" fontAlgn="base"/>
            <a:r>
              <a:rPr lang="sv-SE" sz="2000" i="0" dirty="0">
                <a:effectLst/>
                <a:latin typeface="Calibri" panose="020F0502020204030204" pitchFamily="34" charset="0"/>
                <a:cs typeface="Calibri" panose="020F0502020204030204" pitchFamily="34" charset="0"/>
              </a:rPr>
              <a:t>Under 2022 fick 12 kommuner finansiering för att öppna upp DigidelCenter</a:t>
            </a:r>
          </a:p>
        </p:txBody>
      </p:sp>
      <p:pic>
        <p:nvPicPr>
          <p:cNvPr id="7172" name="Picture 4" descr="VGR-15">
            <a:extLst>
              <a:ext uri="{FF2B5EF4-FFF2-40B4-BE49-F238E27FC236}">
                <a16:creationId xmlns:a16="http://schemas.microsoft.com/office/drawing/2014/main" id="{110DBAD6-082A-B62D-249F-2472DB002A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124" r="23872" b="-1"/>
          <a:stretch/>
        </p:blipFill>
        <p:spPr bwMode="auto">
          <a:xfrm>
            <a:off x="6801696" y="380998"/>
            <a:ext cx="5002954" cy="6071396"/>
          </a:xfrm>
          <a:custGeom>
            <a:avLst/>
            <a:gdLst>
              <a:gd name="connsiteX0" fmla="*/ 0 w 5002954"/>
              <a:gd name="connsiteY0" fmla="*/ 0 h 6071396"/>
              <a:gd name="connsiteX1" fmla="*/ 5002954 w 5002954"/>
              <a:gd name="connsiteY1" fmla="*/ 0 h 6071396"/>
              <a:gd name="connsiteX2" fmla="*/ 5002954 w 5002954"/>
              <a:gd name="connsiteY2" fmla="*/ 5059476 h 6071396"/>
              <a:gd name="connsiteX3" fmla="*/ 3991034 w 5002954"/>
              <a:gd name="connsiteY3" fmla="*/ 6071396 h 6071396"/>
              <a:gd name="connsiteX4" fmla="*/ 0 w 5002954"/>
              <a:gd name="connsiteY4" fmla="*/ 6071396 h 607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2954" h="6071396">
                <a:moveTo>
                  <a:pt x="0" y="0"/>
                </a:moveTo>
                <a:lnTo>
                  <a:pt x="5002954" y="0"/>
                </a:lnTo>
                <a:lnTo>
                  <a:pt x="5002954" y="5059476"/>
                </a:lnTo>
                <a:cubicBezTo>
                  <a:pt x="5002954" y="5618344"/>
                  <a:pt x="4549902" y="6071396"/>
                  <a:pt x="3991034" y="6071396"/>
                </a:cubicBezTo>
                <a:lnTo>
                  <a:pt x="0" y="6071396"/>
                </a:lnTo>
                <a:close/>
              </a:path>
            </a:pathLst>
          </a:custGeom>
          <a:solidFill>
            <a:srgbClr val="FFFFFF"/>
          </a:solidFill>
        </p:spPr>
      </p:pic>
      <p:sp>
        <p:nvSpPr>
          <p:cNvPr id="5" name="Platshållare för datum 4">
            <a:extLst>
              <a:ext uri="{FF2B5EF4-FFF2-40B4-BE49-F238E27FC236}">
                <a16:creationId xmlns:a16="http://schemas.microsoft.com/office/drawing/2014/main" id="{54AD5074-7AD5-2069-A2A9-C191C69E59C3}"/>
              </a:ext>
            </a:extLst>
          </p:cNvPr>
          <p:cNvSpPr>
            <a:spLocks noGrp="1"/>
          </p:cNvSpPr>
          <p:nvPr>
            <p:ph type="dt" sz="half" idx="15"/>
          </p:nvPr>
        </p:nvSpPr>
        <p:spPr>
          <a:xfrm>
            <a:off x="10901363" y="136525"/>
            <a:ext cx="908050" cy="141687"/>
          </a:xfrm>
        </p:spPr>
        <p:txBody>
          <a:bodyPr anchor="ctr">
            <a:normAutofit/>
          </a:bodyPr>
          <a:lstStyle/>
          <a:p>
            <a:pPr>
              <a:spcAft>
                <a:spcPts val="600"/>
              </a:spcAft>
            </a:pPr>
            <a:fld id="{B0743B6B-FC1D-4E5C-878B-68715B5874CD}" type="datetime1">
              <a:rPr lang="sv-SE" smtClean="0"/>
              <a:pPr>
                <a:spcAft>
                  <a:spcPts val="600"/>
                </a:spcAft>
              </a:pPr>
              <a:t>2023-09-29</a:t>
            </a:fld>
            <a:endParaRPr lang="sv-SE"/>
          </a:p>
        </p:txBody>
      </p:sp>
      <p:pic>
        <p:nvPicPr>
          <p:cNvPr id="6" name="Bildobjekt 5">
            <a:extLst>
              <a:ext uri="{FF2B5EF4-FFF2-40B4-BE49-F238E27FC236}">
                <a16:creationId xmlns:a16="http://schemas.microsoft.com/office/drawing/2014/main" id="{1DC7801E-8C1F-B13D-17AE-BEF9BF485438}"/>
              </a:ext>
            </a:extLst>
          </p:cNvPr>
          <p:cNvPicPr>
            <a:picLocks noChangeAspect="1"/>
          </p:cNvPicPr>
          <p:nvPr/>
        </p:nvPicPr>
        <p:blipFill>
          <a:blip r:embed="rId4"/>
          <a:stretch>
            <a:fillRect/>
          </a:stretch>
        </p:blipFill>
        <p:spPr>
          <a:xfrm>
            <a:off x="10988433" y="6538988"/>
            <a:ext cx="1020175" cy="207813"/>
          </a:xfrm>
          <a:prstGeom prst="rect">
            <a:avLst/>
          </a:prstGeom>
        </p:spPr>
      </p:pic>
    </p:spTree>
    <p:extLst>
      <p:ext uri="{BB962C8B-B14F-4D97-AF65-F5344CB8AC3E}">
        <p14:creationId xmlns:p14="http://schemas.microsoft.com/office/powerpoint/2010/main" val="2391957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A7990039-862B-8960-186A-7850EDCB94FD}"/>
              </a:ext>
            </a:extLst>
          </p:cNvPr>
          <p:cNvPicPr>
            <a:picLocks noChangeAspect="1"/>
          </p:cNvPicPr>
          <p:nvPr/>
        </p:nvPicPr>
        <p:blipFill>
          <a:blip r:embed="rId2"/>
          <a:stretch>
            <a:fillRect/>
          </a:stretch>
        </p:blipFill>
        <p:spPr>
          <a:xfrm>
            <a:off x="10988433" y="6290666"/>
            <a:ext cx="1020175" cy="207813"/>
          </a:xfrm>
          <a:prstGeom prst="rect">
            <a:avLst/>
          </a:prstGeom>
        </p:spPr>
      </p:pic>
      <p:pic>
        <p:nvPicPr>
          <p:cNvPr id="12" name="Picture 6" descr="2023-07-08_-87">
            <a:extLst>
              <a:ext uri="{FF2B5EF4-FFF2-40B4-BE49-F238E27FC236}">
                <a16:creationId xmlns:a16="http://schemas.microsoft.com/office/drawing/2014/main" id="{033E1730-941E-2595-10AA-33D7DBE953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332"/>
          <a:stretch/>
        </p:blipFill>
        <p:spPr bwMode="auto">
          <a:xfrm>
            <a:off x="1015354" y="504002"/>
            <a:ext cx="4178877" cy="27803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10" descr="Läsning">
            <a:extLst>
              <a:ext uri="{FF2B5EF4-FFF2-40B4-BE49-F238E27FC236}">
                <a16:creationId xmlns:a16="http://schemas.microsoft.com/office/drawing/2014/main" id="{13E0DFA9-94A2-5EE2-8421-FD37F0E8BA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6190" y="3826037"/>
            <a:ext cx="4122057" cy="2789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8" descr="So_rknatten Utsikt - Photo Cred Roger Borgelid">
            <a:extLst>
              <a:ext uri="{FF2B5EF4-FFF2-40B4-BE49-F238E27FC236}">
                <a16:creationId xmlns:a16="http://schemas.microsoft.com/office/drawing/2014/main" id="{EE94999F-752E-FE0C-7322-9D929F508E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6190" y="509351"/>
            <a:ext cx="4186268" cy="2780547"/>
          </a:xfrm>
          <a:prstGeom prst="rect">
            <a:avLst/>
          </a:prstGeom>
          <a:noFill/>
          <a:extLst>
            <a:ext uri="{909E8E84-426E-40DD-AFC4-6F175D3DCCD1}">
              <a14:hiddenFill xmlns:a14="http://schemas.microsoft.com/office/drawing/2010/main">
                <a:solidFill>
                  <a:srgbClr val="FFFFFF"/>
                </a:solidFill>
              </a14:hiddenFill>
            </a:ext>
          </a:extLst>
        </p:spPr>
      </p:pic>
      <p:sp>
        <p:nvSpPr>
          <p:cNvPr id="17" name="textruta 16">
            <a:extLst>
              <a:ext uri="{FF2B5EF4-FFF2-40B4-BE49-F238E27FC236}">
                <a16:creationId xmlns:a16="http://schemas.microsoft.com/office/drawing/2014/main" id="{7F8EC79E-75A0-2872-7444-67112E548D88}"/>
              </a:ext>
            </a:extLst>
          </p:cNvPr>
          <p:cNvSpPr txBox="1"/>
          <p:nvPr/>
        </p:nvSpPr>
        <p:spPr>
          <a:xfrm>
            <a:off x="913355" y="79260"/>
            <a:ext cx="4905829" cy="369332"/>
          </a:xfrm>
          <a:prstGeom prst="rect">
            <a:avLst/>
          </a:prstGeom>
          <a:noFill/>
        </p:spPr>
        <p:txBody>
          <a:bodyPr wrap="square">
            <a:spAutoFit/>
          </a:bodyPr>
          <a:lstStyle/>
          <a:p>
            <a:r>
              <a:rPr lang="sv-SE" b="1" dirty="0"/>
              <a:t>GÖTEBORGS BOTANISKA TRÄDGÅRD</a:t>
            </a:r>
            <a:endParaRPr lang="sv-SE" dirty="0"/>
          </a:p>
        </p:txBody>
      </p:sp>
      <p:sp>
        <p:nvSpPr>
          <p:cNvPr id="18" name="textruta 17">
            <a:extLst>
              <a:ext uri="{FF2B5EF4-FFF2-40B4-BE49-F238E27FC236}">
                <a16:creationId xmlns:a16="http://schemas.microsoft.com/office/drawing/2014/main" id="{933A2396-AAFE-6948-234D-CAEE2BF79E55}"/>
              </a:ext>
            </a:extLst>
          </p:cNvPr>
          <p:cNvSpPr txBox="1"/>
          <p:nvPr/>
        </p:nvSpPr>
        <p:spPr>
          <a:xfrm>
            <a:off x="6372817" y="85224"/>
            <a:ext cx="4368800" cy="369332"/>
          </a:xfrm>
          <a:prstGeom prst="rect">
            <a:avLst/>
          </a:prstGeom>
          <a:noFill/>
        </p:spPr>
        <p:txBody>
          <a:bodyPr wrap="square">
            <a:spAutoFit/>
          </a:bodyPr>
          <a:lstStyle/>
          <a:p>
            <a:r>
              <a:rPr lang="sv-SE" b="1" dirty="0"/>
              <a:t>TURISTRÅDET VÄSTVERIGE AB</a:t>
            </a:r>
            <a:endParaRPr lang="sv-SE" dirty="0"/>
          </a:p>
        </p:txBody>
      </p:sp>
      <p:sp>
        <p:nvSpPr>
          <p:cNvPr id="19" name="textruta 18">
            <a:extLst>
              <a:ext uri="{FF2B5EF4-FFF2-40B4-BE49-F238E27FC236}">
                <a16:creationId xmlns:a16="http://schemas.microsoft.com/office/drawing/2014/main" id="{02E5215C-1529-27C5-7EF4-AB48AD6CCE67}"/>
              </a:ext>
            </a:extLst>
          </p:cNvPr>
          <p:cNvSpPr txBox="1"/>
          <p:nvPr/>
        </p:nvSpPr>
        <p:spPr>
          <a:xfrm>
            <a:off x="6467779" y="3445014"/>
            <a:ext cx="4178877" cy="369332"/>
          </a:xfrm>
          <a:prstGeom prst="rect">
            <a:avLst/>
          </a:prstGeom>
          <a:noFill/>
        </p:spPr>
        <p:txBody>
          <a:bodyPr wrap="square">
            <a:spAutoFit/>
          </a:bodyPr>
          <a:lstStyle/>
          <a:p>
            <a:r>
              <a:rPr lang="sv-SE" b="1" dirty="0"/>
              <a:t>VGR:S FOLKHÖGSKOLOR</a:t>
            </a:r>
            <a:endParaRPr lang="sv-SE" dirty="0"/>
          </a:p>
        </p:txBody>
      </p:sp>
      <p:sp>
        <p:nvSpPr>
          <p:cNvPr id="20" name="textruta 19">
            <a:extLst>
              <a:ext uri="{FF2B5EF4-FFF2-40B4-BE49-F238E27FC236}">
                <a16:creationId xmlns:a16="http://schemas.microsoft.com/office/drawing/2014/main" id="{2794133E-0FA2-8B04-ED8F-31576A6952AE}"/>
              </a:ext>
            </a:extLst>
          </p:cNvPr>
          <p:cNvSpPr txBox="1"/>
          <p:nvPr/>
        </p:nvSpPr>
        <p:spPr>
          <a:xfrm>
            <a:off x="1015354" y="3429000"/>
            <a:ext cx="4178877" cy="369332"/>
          </a:xfrm>
          <a:prstGeom prst="rect">
            <a:avLst/>
          </a:prstGeom>
          <a:noFill/>
        </p:spPr>
        <p:txBody>
          <a:bodyPr wrap="square">
            <a:spAutoFit/>
          </a:bodyPr>
          <a:lstStyle/>
          <a:p>
            <a:r>
              <a:rPr lang="sv-SE" b="1" dirty="0"/>
              <a:t>VGR:S NATURBRUKSSKOLOR</a:t>
            </a:r>
            <a:endParaRPr lang="sv-SE" dirty="0"/>
          </a:p>
        </p:txBody>
      </p:sp>
      <p:pic>
        <p:nvPicPr>
          <p:cNvPr id="3092" name="Picture 20" descr="8C3A9826">
            <a:extLst>
              <a:ext uri="{FF2B5EF4-FFF2-40B4-BE49-F238E27FC236}">
                <a16:creationId xmlns:a16="http://schemas.microsoft.com/office/drawing/2014/main" id="{350B9389-0F99-E137-363D-EBAF0ADA0E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354" y="3826037"/>
            <a:ext cx="4178877" cy="2789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1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a16="http://schemas.microsoft.com/office/drawing/2014/main" id="{15FC30E8-99B6-0DCB-E16F-C4F42759CC43}"/>
              </a:ext>
            </a:extLst>
          </p:cNvPr>
          <p:cNvSpPr>
            <a:spLocks noGrp="1"/>
          </p:cNvSpPr>
          <p:nvPr>
            <p:ph type="title"/>
          </p:nvPr>
        </p:nvSpPr>
        <p:spPr>
          <a:xfrm>
            <a:off x="338789" y="324218"/>
            <a:ext cx="10684933" cy="577666"/>
          </a:xfrm>
        </p:spPr>
        <p:txBody>
          <a:bodyPr/>
          <a:lstStyle/>
          <a:p>
            <a:r>
              <a:rPr lang="sv-SE" sz="3000" b="1" dirty="0"/>
              <a:t>Västkuststiftelsen – tillgängligare naturområden</a:t>
            </a:r>
          </a:p>
        </p:txBody>
      </p:sp>
      <p:pic>
        <p:nvPicPr>
          <p:cNvPr id="4102" name="Picture 6" descr="Person bygger en spångbro över en bäck.">
            <a:extLst>
              <a:ext uri="{FF2B5EF4-FFF2-40B4-BE49-F238E27FC236}">
                <a16:creationId xmlns:a16="http://schemas.microsoft.com/office/drawing/2014/main" id="{AAF83FE3-CADC-4C7E-90C9-25A30A009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89" y="1254217"/>
            <a:ext cx="5820935" cy="3306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1A248C65-713C-D3A4-F0E6-1A03C8B855CA}"/>
              </a:ext>
            </a:extLst>
          </p:cNvPr>
          <p:cNvSpPr txBox="1"/>
          <p:nvPr/>
        </p:nvSpPr>
        <p:spPr>
          <a:xfrm>
            <a:off x="257019" y="4687945"/>
            <a:ext cx="5630435" cy="646331"/>
          </a:xfrm>
          <a:prstGeom prst="rect">
            <a:avLst/>
          </a:prstGeom>
          <a:noFill/>
        </p:spPr>
        <p:txBody>
          <a:bodyPr wrap="square">
            <a:spAutoFit/>
          </a:bodyPr>
          <a:lstStyle/>
          <a:p>
            <a:r>
              <a:rPr lang="sv-SE" b="1" dirty="0"/>
              <a:t>Spångbygge i Klippans naturreservat, Härryda kommun</a:t>
            </a:r>
            <a:endParaRPr lang="sv-SE" dirty="0"/>
          </a:p>
        </p:txBody>
      </p:sp>
      <p:pic>
        <p:nvPicPr>
          <p:cNvPr id="9" name="Bildobjekt 8">
            <a:extLst>
              <a:ext uri="{FF2B5EF4-FFF2-40B4-BE49-F238E27FC236}">
                <a16:creationId xmlns:a16="http://schemas.microsoft.com/office/drawing/2014/main" id="{AD08449B-B74B-475B-0C53-6C79F46FDB84}"/>
              </a:ext>
            </a:extLst>
          </p:cNvPr>
          <p:cNvPicPr>
            <a:picLocks noChangeAspect="1"/>
          </p:cNvPicPr>
          <p:nvPr/>
        </p:nvPicPr>
        <p:blipFill>
          <a:blip r:embed="rId4"/>
          <a:stretch>
            <a:fillRect/>
          </a:stretch>
        </p:blipFill>
        <p:spPr>
          <a:xfrm>
            <a:off x="6591857" y="1254217"/>
            <a:ext cx="5086350" cy="5105400"/>
          </a:xfrm>
          <a:prstGeom prst="rect">
            <a:avLst/>
          </a:prstGeom>
          <a:ln>
            <a:noFill/>
          </a:ln>
          <a:effectLst>
            <a:outerShdw blurRad="292100" dist="139700" dir="2700000" algn="tl" rotWithShape="0">
              <a:srgbClr val="333333">
                <a:alpha val="65000"/>
              </a:srgbClr>
            </a:outerShdw>
          </a:effectLst>
        </p:spPr>
      </p:pic>
      <p:pic>
        <p:nvPicPr>
          <p:cNvPr id="4108" name="Picture 12" descr="Startsida - TD">
            <a:extLst>
              <a:ext uri="{FF2B5EF4-FFF2-40B4-BE49-F238E27FC236}">
                <a16:creationId xmlns:a16="http://schemas.microsoft.com/office/drawing/2014/main" id="{64B4351F-5753-C314-D89B-0A2F51C6D0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5411" y="730342"/>
            <a:ext cx="1964531"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objekt 9">
            <a:extLst>
              <a:ext uri="{FF2B5EF4-FFF2-40B4-BE49-F238E27FC236}">
                <a16:creationId xmlns:a16="http://schemas.microsoft.com/office/drawing/2014/main" id="{09E10A0C-8C05-4185-0E83-C8CAC353ABF8}"/>
              </a:ext>
            </a:extLst>
          </p:cNvPr>
          <p:cNvPicPr>
            <a:picLocks noChangeAspect="1"/>
          </p:cNvPicPr>
          <p:nvPr/>
        </p:nvPicPr>
        <p:blipFill>
          <a:blip r:embed="rId6"/>
          <a:stretch>
            <a:fillRect/>
          </a:stretch>
        </p:blipFill>
        <p:spPr>
          <a:xfrm>
            <a:off x="10602853" y="6429065"/>
            <a:ext cx="1360233" cy="277084"/>
          </a:xfrm>
          <a:prstGeom prst="rect">
            <a:avLst/>
          </a:prstGeom>
        </p:spPr>
      </p:pic>
    </p:spTree>
    <p:extLst>
      <p:ext uri="{BB962C8B-B14F-4D97-AF65-F5344CB8AC3E}">
        <p14:creationId xmlns:p14="http://schemas.microsoft.com/office/powerpoint/2010/main" val="3684568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241591F-3AFB-E930-5821-17AB59168809}"/>
              </a:ext>
            </a:extLst>
          </p:cNvPr>
          <p:cNvSpPr>
            <a:spLocks noGrp="1"/>
          </p:cNvSpPr>
          <p:nvPr>
            <p:ph type="dt" sz="half" idx="10"/>
          </p:nvPr>
        </p:nvSpPr>
        <p:spPr/>
        <p:txBody>
          <a:bodyPr/>
          <a:lstStyle/>
          <a:p>
            <a:fld id="{DA185498-67B0-4A0B-8455-9A803E3F2EDA}" type="datetime1">
              <a:rPr lang="sv-SE" smtClean="0"/>
              <a:t>2023-09-29</a:t>
            </a:fld>
            <a:endParaRPr lang="sv-SE"/>
          </a:p>
        </p:txBody>
      </p:sp>
      <p:sp>
        <p:nvSpPr>
          <p:cNvPr id="3" name="Rubrik 1">
            <a:extLst>
              <a:ext uri="{FF2B5EF4-FFF2-40B4-BE49-F238E27FC236}">
                <a16:creationId xmlns:a16="http://schemas.microsoft.com/office/drawing/2014/main" id="{8B094C14-E855-4803-91FB-8CC915FC1746}"/>
              </a:ext>
            </a:extLst>
          </p:cNvPr>
          <p:cNvSpPr txBox="1">
            <a:spLocks/>
          </p:cNvSpPr>
          <p:nvPr/>
        </p:nvSpPr>
        <p:spPr>
          <a:xfrm>
            <a:off x="296797" y="122426"/>
            <a:ext cx="11258871" cy="710104"/>
          </a:xfrm>
          <a:prstGeom prst="rect">
            <a:avLst/>
          </a:prstGeom>
        </p:spPr>
        <p:txBody>
          <a:bodyPr/>
          <a:lstStyle>
            <a:lvl1pPr algn="l" defTabSz="914400" rtl="0" eaLnBrk="1" latinLnBrk="0" hangingPunct="1">
              <a:lnSpc>
                <a:spcPct val="10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2400" b="1" i="0" u="none" strike="noStrike" kern="1200" cap="none" spc="0" normalizeH="0" baseline="0" noProof="0" dirty="0">
                <a:ln>
                  <a:noFill/>
                </a:ln>
                <a:solidFill>
                  <a:prstClr val="black"/>
                </a:solidFill>
                <a:effectLst/>
                <a:uLnTx/>
                <a:uFillTx/>
                <a:ea typeface="+mj-ea"/>
                <a:cs typeface="Calibri" panose="020F0502020204030204" pitchFamily="34" charset="0"/>
              </a:rPr>
              <a:t>Några exempel på utvecklingsarbete inom den </a:t>
            </a:r>
            <a:br>
              <a:rPr kumimoji="0" lang="sv-SE" sz="2400" b="1" i="0" u="none" strike="noStrike" kern="1200" cap="none" spc="0" normalizeH="0" baseline="0" noProof="0" dirty="0">
                <a:ln>
                  <a:noFill/>
                </a:ln>
                <a:solidFill>
                  <a:prstClr val="black"/>
                </a:solidFill>
                <a:effectLst/>
                <a:uLnTx/>
                <a:uFillTx/>
                <a:ea typeface="+mj-ea"/>
                <a:cs typeface="Calibri" panose="020F0502020204030204" pitchFamily="34" charset="0"/>
              </a:rPr>
            </a:br>
            <a:r>
              <a:rPr kumimoji="0" lang="sv-SE" sz="2400" b="1" i="0" u="none" strike="noStrike" kern="1200" cap="none" spc="0" normalizeH="0" baseline="0" noProof="0" dirty="0">
                <a:ln>
                  <a:noFill/>
                </a:ln>
                <a:solidFill>
                  <a:prstClr val="black"/>
                </a:solidFill>
                <a:effectLst/>
                <a:uLnTx/>
                <a:uFillTx/>
                <a:ea typeface="+mj-ea"/>
                <a:cs typeface="Calibri" panose="020F0502020204030204" pitchFamily="34" charset="0"/>
              </a:rPr>
              <a:t>regionala utvecklingsstrategin för Västra Götaland 2030</a:t>
            </a:r>
            <a:endParaRPr kumimoji="0" lang="sv-SE" sz="4400" b="1" i="0" u="none" strike="noStrike" kern="1200" cap="none" spc="0" normalizeH="0" baseline="0" noProof="0" dirty="0">
              <a:ln>
                <a:noFill/>
              </a:ln>
              <a:solidFill>
                <a:schemeClr val="accent2">
                  <a:lumMod val="75000"/>
                </a:schemeClr>
              </a:solidFill>
              <a:effectLst/>
              <a:uLnTx/>
              <a:uFillTx/>
              <a:ea typeface="+mj-ea"/>
              <a:cs typeface="Calibri" panose="020F0502020204030204" pitchFamily="34" charset="0"/>
            </a:endParaRPr>
          </a:p>
        </p:txBody>
      </p:sp>
      <p:pic>
        <p:nvPicPr>
          <p:cNvPr id="16" name="Bildobjekt 15">
            <a:extLst>
              <a:ext uri="{FF2B5EF4-FFF2-40B4-BE49-F238E27FC236}">
                <a16:creationId xmlns:a16="http://schemas.microsoft.com/office/drawing/2014/main" id="{432ED57E-6038-B952-375F-4F26E6D5A8C9}"/>
              </a:ext>
            </a:extLst>
          </p:cNvPr>
          <p:cNvPicPr>
            <a:picLocks noChangeAspect="1"/>
          </p:cNvPicPr>
          <p:nvPr/>
        </p:nvPicPr>
        <p:blipFill>
          <a:blip r:embed="rId3"/>
          <a:stretch>
            <a:fillRect/>
          </a:stretch>
        </p:blipFill>
        <p:spPr>
          <a:xfrm>
            <a:off x="10988431" y="6538987"/>
            <a:ext cx="1020175" cy="207813"/>
          </a:xfrm>
          <a:prstGeom prst="rect">
            <a:avLst/>
          </a:prstGeom>
        </p:spPr>
      </p:pic>
      <p:pic>
        <p:nvPicPr>
          <p:cNvPr id="96" name="Bildobjekt 95">
            <a:extLst>
              <a:ext uri="{FF2B5EF4-FFF2-40B4-BE49-F238E27FC236}">
                <a16:creationId xmlns:a16="http://schemas.microsoft.com/office/drawing/2014/main" id="{7B347F76-6B50-83F7-8421-8A770CCABCC1}"/>
              </a:ext>
            </a:extLst>
          </p:cNvPr>
          <p:cNvPicPr>
            <a:picLocks noChangeAspect="1"/>
          </p:cNvPicPr>
          <p:nvPr/>
        </p:nvPicPr>
        <p:blipFill>
          <a:blip r:embed="rId4"/>
          <a:stretch>
            <a:fillRect/>
          </a:stretch>
        </p:blipFill>
        <p:spPr>
          <a:xfrm>
            <a:off x="7815922" y="1644650"/>
            <a:ext cx="4082391" cy="4182451"/>
          </a:xfrm>
          <a:prstGeom prst="rect">
            <a:avLst/>
          </a:prstGeom>
        </p:spPr>
      </p:pic>
      <p:pic>
        <p:nvPicPr>
          <p:cNvPr id="103" name="Bildobjekt 102">
            <a:extLst>
              <a:ext uri="{FF2B5EF4-FFF2-40B4-BE49-F238E27FC236}">
                <a16:creationId xmlns:a16="http://schemas.microsoft.com/office/drawing/2014/main" id="{9348B3D0-4AB4-E427-ACCF-91C69A65AAA9}"/>
              </a:ext>
            </a:extLst>
          </p:cNvPr>
          <p:cNvPicPr>
            <a:picLocks noChangeAspect="1"/>
          </p:cNvPicPr>
          <p:nvPr/>
        </p:nvPicPr>
        <p:blipFill>
          <a:blip r:embed="rId5"/>
          <a:stretch>
            <a:fillRect/>
          </a:stretch>
        </p:blipFill>
        <p:spPr>
          <a:xfrm>
            <a:off x="4088022" y="1602629"/>
            <a:ext cx="3676420" cy="1525950"/>
          </a:xfrm>
          <a:prstGeom prst="rect">
            <a:avLst/>
          </a:prstGeom>
          <a:ln>
            <a:noFill/>
          </a:ln>
          <a:effectLst>
            <a:outerShdw blurRad="292100" dist="139700" dir="2700000" algn="tl" rotWithShape="0">
              <a:srgbClr val="333333">
                <a:alpha val="65000"/>
              </a:srgbClr>
            </a:outerShdw>
          </a:effectLst>
        </p:spPr>
      </p:pic>
      <p:pic>
        <p:nvPicPr>
          <p:cNvPr id="106" name="Bildobjekt 105">
            <a:extLst>
              <a:ext uri="{FF2B5EF4-FFF2-40B4-BE49-F238E27FC236}">
                <a16:creationId xmlns:a16="http://schemas.microsoft.com/office/drawing/2014/main" id="{54C8ECEB-CFB6-638C-F737-D52CEDDE5A58}"/>
              </a:ext>
            </a:extLst>
          </p:cNvPr>
          <p:cNvPicPr>
            <a:picLocks noChangeAspect="1"/>
          </p:cNvPicPr>
          <p:nvPr/>
        </p:nvPicPr>
        <p:blipFill>
          <a:blip r:embed="rId6"/>
          <a:stretch>
            <a:fillRect/>
          </a:stretch>
        </p:blipFill>
        <p:spPr>
          <a:xfrm>
            <a:off x="4376079" y="3568700"/>
            <a:ext cx="3812221" cy="2402220"/>
          </a:xfrm>
          <a:prstGeom prst="rect">
            <a:avLst/>
          </a:prstGeom>
        </p:spPr>
      </p:pic>
      <p:pic>
        <p:nvPicPr>
          <p:cNvPr id="4" name="Picture 2">
            <a:extLst>
              <a:ext uri="{FF2B5EF4-FFF2-40B4-BE49-F238E27FC236}">
                <a16:creationId xmlns:a16="http://schemas.microsoft.com/office/drawing/2014/main" id="{E1527238-BBF9-010D-894D-120B3C5D33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419" y="1772869"/>
            <a:ext cx="3580876" cy="1112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E4D2E7F9-4725-244B-5032-9DFB096A61B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 t="20686" r="30017"/>
          <a:stretch/>
        </p:blipFill>
        <p:spPr bwMode="auto">
          <a:xfrm>
            <a:off x="284574" y="3568700"/>
            <a:ext cx="3812221" cy="17713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474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Bildobjekt 26">
            <a:extLst>
              <a:ext uri="{FF2B5EF4-FFF2-40B4-BE49-F238E27FC236}">
                <a16:creationId xmlns:a16="http://schemas.microsoft.com/office/drawing/2014/main" id="{E2419BAA-8DE0-0D48-E341-13720341AF23}"/>
              </a:ext>
            </a:extLst>
          </p:cNvPr>
          <p:cNvPicPr>
            <a:picLocks noChangeAspect="1"/>
          </p:cNvPicPr>
          <p:nvPr/>
        </p:nvPicPr>
        <p:blipFill rotWithShape="1">
          <a:blip r:embed="rId2"/>
          <a:srcRect r="2911"/>
          <a:stretch/>
        </p:blipFill>
        <p:spPr>
          <a:xfrm>
            <a:off x="8365967" y="4743192"/>
            <a:ext cx="3714674" cy="1719998"/>
          </a:xfrm>
          <a:prstGeom prst="rect">
            <a:avLst/>
          </a:prstGeom>
        </p:spPr>
      </p:pic>
      <p:pic>
        <p:nvPicPr>
          <p:cNvPr id="1025" name="Bildobjekt 1024">
            <a:extLst>
              <a:ext uri="{FF2B5EF4-FFF2-40B4-BE49-F238E27FC236}">
                <a16:creationId xmlns:a16="http://schemas.microsoft.com/office/drawing/2014/main" id="{82F47BC2-595C-DBC9-155B-026B3793A617}"/>
              </a:ext>
            </a:extLst>
          </p:cNvPr>
          <p:cNvPicPr>
            <a:picLocks noChangeAspect="1"/>
          </p:cNvPicPr>
          <p:nvPr/>
        </p:nvPicPr>
        <p:blipFill>
          <a:blip r:embed="rId3"/>
          <a:stretch>
            <a:fillRect/>
          </a:stretch>
        </p:blipFill>
        <p:spPr>
          <a:xfrm>
            <a:off x="8563946" y="175062"/>
            <a:ext cx="3406368" cy="1615638"/>
          </a:xfrm>
          <a:prstGeom prst="rect">
            <a:avLst/>
          </a:prstGeom>
        </p:spPr>
      </p:pic>
      <p:pic>
        <p:nvPicPr>
          <p:cNvPr id="1028" name="Picture 2" descr="Photo">
            <a:extLst>
              <a:ext uri="{FF2B5EF4-FFF2-40B4-BE49-F238E27FC236}">
                <a16:creationId xmlns:a16="http://schemas.microsoft.com/office/drawing/2014/main" id="{C9A9E747-E3BF-4EE4-EA9D-6245FCC1ED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05" t="11151" r="705" b="-3671"/>
          <a:stretch/>
        </p:blipFill>
        <p:spPr bwMode="auto">
          <a:xfrm>
            <a:off x="5842000" y="175062"/>
            <a:ext cx="2475978" cy="16831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Bildobjekt 1035">
            <a:extLst>
              <a:ext uri="{FF2B5EF4-FFF2-40B4-BE49-F238E27FC236}">
                <a16:creationId xmlns:a16="http://schemas.microsoft.com/office/drawing/2014/main" id="{4ACBB202-4736-031C-E522-AF9B3AC136DD}"/>
              </a:ext>
            </a:extLst>
          </p:cNvPr>
          <p:cNvPicPr>
            <a:picLocks noChangeAspect="1"/>
          </p:cNvPicPr>
          <p:nvPr/>
        </p:nvPicPr>
        <p:blipFill>
          <a:blip r:embed="rId5"/>
          <a:stretch>
            <a:fillRect/>
          </a:stretch>
        </p:blipFill>
        <p:spPr>
          <a:xfrm>
            <a:off x="5860765" y="2073721"/>
            <a:ext cx="2457213" cy="1857356"/>
          </a:xfrm>
          <a:prstGeom prst="rect">
            <a:avLst/>
          </a:prstGeom>
        </p:spPr>
      </p:pic>
      <p:pic>
        <p:nvPicPr>
          <p:cNvPr id="1037" name="Picture 3" descr="Nätverkskabel och optisk fiberkabel i #D">
            <a:extLst>
              <a:ext uri="{FF2B5EF4-FFF2-40B4-BE49-F238E27FC236}">
                <a16:creationId xmlns:a16="http://schemas.microsoft.com/office/drawing/2014/main" id="{989EF5FC-ADA4-BC27-38C2-84C5CBA1A7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007" y="4743192"/>
            <a:ext cx="2302657" cy="17199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6">
            <a:extLst>
              <a:ext uri="{FF2B5EF4-FFF2-40B4-BE49-F238E27FC236}">
                <a16:creationId xmlns:a16="http://schemas.microsoft.com/office/drawing/2014/main" id="{9B14A719-66BD-9FB3-0931-FAF3A899C5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4966" y="2194429"/>
            <a:ext cx="3455675" cy="230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Dalsland med logga">
            <a:extLst>
              <a:ext uri="{FF2B5EF4-FFF2-40B4-BE49-F238E27FC236}">
                <a16:creationId xmlns:a16="http://schemas.microsoft.com/office/drawing/2014/main" id="{A7D91292-6C9C-B869-A3DA-47E226B1D2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970" y="175062"/>
            <a:ext cx="5458919" cy="3625850"/>
          </a:xfrm>
          <a:prstGeom prst="rect">
            <a:avLst/>
          </a:prstGeom>
          <a:noFill/>
          <a:extLst>
            <a:ext uri="{909E8E84-426E-40DD-AFC4-6F175D3DCCD1}">
              <a14:hiddenFill xmlns:a14="http://schemas.microsoft.com/office/drawing/2010/main">
                <a:solidFill>
                  <a:srgbClr val="FFFFFF"/>
                </a:solidFill>
              </a14:hiddenFill>
            </a:ext>
          </a:extLst>
        </p:spPr>
      </p:pic>
      <p:pic>
        <p:nvPicPr>
          <p:cNvPr id="1041" name="Bildobjekt 1040">
            <a:extLst>
              <a:ext uri="{FF2B5EF4-FFF2-40B4-BE49-F238E27FC236}">
                <a16:creationId xmlns:a16="http://schemas.microsoft.com/office/drawing/2014/main" id="{6A2F1BDC-60C1-6E30-33FA-1573FAA98ACB}"/>
              </a:ext>
            </a:extLst>
          </p:cNvPr>
          <p:cNvPicPr>
            <a:picLocks noChangeAspect="1"/>
          </p:cNvPicPr>
          <p:nvPr/>
        </p:nvPicPr>
        <p:blipFill rotWithShape="1">
          <a:blip r:embed="rId9"/>
          <a:srcRect l="19019"/>
          <a:stretch/>
        </p:blipFill>
        <p:spPr>
          <a:xfrm>
            <a:off x="255567" y="3937155"/>
            <a:ext cx="5273137" cy="2526035"/>
          </a:xfrm>
          <a:prstGeom prst="rect">
            <a:avLst/>
          </a:prstGeom>
        </p:spPr>
      </p:pic>
      <p:pic>
        <p:nvPicPr>
          <p:cNvPr id="1032" name="Platshållare för innehåll 5">
            <a:extLst>
              <a:ext uri="{FF2B5EF4-FFF2-40B4-BE49-F238E27FC236}">
                <a16:creationId xmlns:a16="http://schemas.microsoft.com/office/drawing/2014/main" id="{F0C133BE-0C8D-1B53-1637-0F468F85FDAA}"/>
              </a:ext>
            </a:extLst>
          </p:cNvPr>
          <p:cNvPicPr>
            <a:picLocks noChangeAspect="1"/>
          </p:cNvPicPr>
          <p:nvPr/>
        </p:nvPicPr>
        <p:blipFill>
          <a:blip r:embed="rId10"/>
          <a:stretch>
            <a:fillRect/>
          </a:stretch>
        </p:blipFill>
        <p:spPr>
          <a:xfrm>
            <a:off x="5796007" y="4146549"/>
            <a:ext cx="2365086" cy="461268"/>
          </a:xfrm>
          <a:prstGeom prst="rect">
            <a:avLst/>
          </a:prstGeom>
        </p:spPr>
      </p:pic>
      <p:pic>
        <p:nvPicPr>
          <p:cNvPr id="1042" name="Bildobjekt 1041">
            <a:extLst>
              <a:ext uri="{FF2B5EF4-FFF2-40B4-BE49-F238E27FC236}">
                <a16:creationId xmlns:a16="http://schemas.microsoft.com/office/drawing/2014/main" id="{C3E35C71-6146-B0F4-D48B-6CEFA3A9E4B3}"/>
              </a:ext>
            </a:extLst>
          </p:cNvPr>
          <p:cNvPicPr>
            <a:picLocks noChangeAspect="1"/>
          </p:cNvPicPr>
          <p:nvPr/>
        </p:nvPicPr>
        <p:blipFill>
          <a:blip r:embed="rId11"/>
          <a:stretch>
            <a:fillRect/>
          </a:stretch>
        </p:blipFill>
        <p:spPr>
          <a:xfrm>
            <a:off x="10988431" y="6538987"/>
            <a:ext cx="1020175" cy="207813"/>
          </a:xfrm>
          <a:prstGeom prst="rect">
            <a:avLst/>
          </a:prstGeom>
        </p:spPr>
      </p:pic>
    </p:spTree>
    <p:extLst>
      <p:ext uri="{BB962C8B-B14F-4D97-AF65-F5344CB8AC3E}">
        <p14:creationId xmlns:p14="http://schemas.microsoft.com/office/powerpoint/2010/main" val="4126634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ett hörn rundat 22">
            <a:extLst>
              <a:ext uri="{FF2B5EF4-FFF2-40B4-BE49-F238E27FC236}">
                <a16:creationId xmlns:a16="http://schemas.microsoft.com/office/drawing/2014/main" id="{43141CA2-E879-F216-E601-87F6B62148EC}"/>
              </a:ext>
              <a:ext uri="{C183D7F6-B498-43B3-948B-1728B52AA6E4}">
                <adec:decorative xmlns:adec="http://schemas.microsoft.com/office/drawing/2017/decorative" val="1"/>
              </a:ext>
            </a:extLst>
          </p:cNvPr>
          <p:cNvSpPr/>
          <p:nvPr/>
        </p:nvSpPr>
        <p:spPr bwMode="black">
          <a:xfrm flipV="1">
            <a:off x="389466" y="380999"/>
            <a:ext cx="11413068" cy="5353051"/>
          </a:xfrm>
          <a:prstGeom prst="round1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Platshållare för datum 4">
            <a:extLst>
              <a:ext uri="{FF2B5EF4-FFF2-40B4-BE49-F238E27FC236}">
                <a16:creationId xmlns:a16="http://schemas.microsoft.com/office/drawing/2014/main" id="{D71FAF63-2CCB-FDAE-932D-98E7A0516AFB}"/>
              </a:ext>
            </a:extLst>
          </p:cNvPr>
          <p:cNvSpPr>
            <a:spLocks noGrp="1"/>
          </p:cNvSpPr>
          <p:nvPr>
            <p:ph type="dt" sz="half" idx="10"/>
          </p:nvPr>
        </p:nvSpPr>
        <p:spPr/>
        <p:txBody>
          <a:bodyPr/>
          <a:lstStyle/>
          <a:p>
            <a:fld id="{B0743B6B-FC1D-4E5C-878B-68715B5874CD}" type="datetime1">
              <a:rPr lang="sv-SE" smtClean="0"/>
              <a:t>2023-09-29</a:t>
            </a:fld>
            <a:endParaRPr lang="sv-SE"/>
          </a:p>
        </p:txBody>
      </p:sp>
      <p:sp>
        <p:nvSpPr>
          <p:cNvPr id="7" name="Rubrik 12">
            <a:extLst>
              <a:ext uri="{FF2B5EF4-FFF2-40B4-BE49-F238E27FC236}">
                <a16:creationId xmlns:a16="http://schemas.microsoft.com/office/drawing/2014/main" id="{1AC6EC7B-21CB-814C-2EA6-7DFB7A895A5E}"/>
              </a:ext>
            </a:extLst>
          </p:cNvPr>
          <p:cNvSpPr txBox="1">
            <a:spLocks/>
          </p:cNvSpPr>
          <p:nvPr/>
        </p:nvSpPr>
        <p:spPr>
          <a:xfrm>
            <a:off x="1101600" y="2474260"/>
            <a:ext cx="5204461" cy="1047214"/>
          </a:xfrm>
          <a:prstGeom prst="rect">
            <a:avLst/>
          </a:prstGeom>
        </p:spPr>
        <p:txBody>
          <a:bodyPr anchor="b" anchorCtr="0"/>
          <a:lstStyle>
            <a:lvl1pPr algn="l" defTabSz="914400" rtl="0" eaLnBrk="1" latinLnBrk="0" hangingPunct="1">
              <a:lnSpc>
                <a:spcPct val="100000"/>
              </a:lnSpc>
              <a:spcBef>
                <a:spcPct val="0"/>
              </a:spcBef>
              <a:buNone/>
              <a:defRPr sz="3300" kern="1200">
                <a:solidFill>
                  <a:schemeClr val="tx1"/>
                </a:solidFill>
                <a:latin typeface="+mj-lt"/>
                <a:ea typeface="+mj-ea"/>
                <a:cs typeface="+mj-cs"/>
              </a:defRPr>
            </a:lvl1pPr>
          </a:lstStyle>
          <a:p>
            <a:r>
              <a:rPr lang="sv-SE" sz="1600">
                <a:solidFill>
                  <a:schemeClr val="bg1"/>
                </a:solidFill>
                <a:effectLst/>
                <a:cs typeface="Times New Roman" panose="02020603050405020304" pitchFamily="18" charset="0"/>
              </a:rPr>
              <a:t>Tillsammans gör vi Västra Götaland till </a:t>
            </a:r>
            <a:br>
              <a:rPr lang="sv-SE" sz="1600">
                <a:solidFill>
                  <a:schemeClr val="bg1"/>
                </a:solidFill>
                <a:effectLst/>
                <a:cs typeface="Times New Roman" panose="02020603050405020304" pitchFamily="18" charset="0"/>
              </a:rPr>
            </a:br>
            <a:r>
              <a:rPr lang="sv-SE" sz="1600">
                <a:solidFill>
                  <a:schemeClr val="bg1"/>
                </a:solidFill>
                <a:effectLst/>
                <a:cs typeface="Times New Roman" panose="02020603050405020304" pitchFamily="18" charset="0"/>
              </a:rPr>
              <a:t>ett föredöme för omställning till ett </a:t>
            </a:r>
            <a:br>
              <a:rPr lang="sv-SE" sz="1600">
                <a:solidFill>
                  <a:schemeClr val="bg1"/>
                </a:solidFill>
                <a:effectLst/>
                <a:cs typeface="Times New Roman" panose="02020603050405020304" pitchFamily="18" charset="0"/>
              </a:rPr>
            </a:br>
            <a:r>
              <a:rPr lang="sv-SE" sz="1600">
                <a:solidFill>
                  <a:schemeClr val="bg1"/>
                </a:solidFill>
                <a:effectLst/>
                <a:cs typeface="Times New Roman" panose="02020603050405020304" pitchFamily="18" charset="0"/>
              </a:rPr>
              <a:t>hållbart och konkurrenskraftigt samhälle.</a:t>
            </a:r>
          </a:p>
        </p:txBody>
      </p:sp>
      <p:pic>
        <p:nvPicPr>
          <p:cNvPr id="8" name="Logo" descr="Logo: Västra Götalandsregionen">
            <a:extLst>
              <a:ext uri="{FF2B5EF4-FFF2-40B4-BE49-F238E27FC236}">
                <a16:creationId xmlns:a16="http://schemas.microsoft.com/office/drawing/2014/main" id="{A185F744-77C0-EE74-9F6E-84A747BA4ABD}"/>
              </a:ext>
            </a:extLst>
          </p:cNvPr>
          <p:cNvPicPr/>
          <p:nvPr/>
        </p:nvPicPr>
        <p:blipFill>
          <a:blip r:embed="rId3">
            <a:extLst>
              <a:ext uri="{96DAC541-7B7A-43D3-8B79-37D633B846F1}">
                <asvg:svgBlip xmlns:asvg="http://schemas.microsoft.com/office/drawing/2016/SVG/main" r:embed="rId4"/>
              </a:ext>
            </a:extLst>
          </a:blip>
          <a:stretch>
            <a:fillRect/>
          </a:stretch>
        </p:blipFill>
        <p:spPr>
          <a:xfrm>
            <a:off x="389466" y="6030915"/>
            <a:ext cx="2147886" cy="435093"/>
          </a:xfrm>
          <a:prstGeom prst="rect">
            <a:avLst/>
          </a:prstGeom>
        </p:spPr>
      </p:pic>
      <p:pic>
        <p:nvPicPr>
          <p:cNvPr id="22" name="Bildobjekt 21">
            <a:extLst>
              <a:ext uri="{FF2B5EF4-FFF2-40B4-BE49-F238E27FC236}">
                <a16:creationId xmlns:a16="http://schemas.microsoft.com/office/drawing/2014/main" id="{84831EC4-A1B3-CF81-0274-8F1ABC4C4868}"/>
              </a:ext>
            </a:extLst>
          </p:cNvPr>
          <p:cNvPicPr>
            <a:picLocks noChangeAspect="1"/>
          </p:cNvPicPr>
          <p:nvPr/>
        </p:nvPicPr>
        <p:blipFill>
          <a:blip r:embed="rId5">
            <a:alphaModFix amt="80000"/>
          </a:blip>
          <a:stretch>
            <a:fillRect/>
          </a:stretch>
        </p:blipFill>
        <p:spPr>
          <a:xfrm>
            <a:off x="5639706" y="500997"/>
            <a:ext cx="1429308" cy="1429308"/>
          </a:xfrm>
          <a:prstGeom prst="rect">
            <a:avLst/>
          </a:prstGeom>
          <a:noFill/>
        </p:spPr>
      </p:pic>
      <p:grpSp>
        <p:nvGrpSpPr>
          <p:cNvPr id="24" name="Grupp 23">
            <a:extLst>
              <a:ext uri="{FF2B5EF4-FFF2-40B4-BE49-F238E27FC236}">
                <a16:creationId xmlns:a16="http://schemas.microsoft.com/office/drawing/2014/main" id="{7C6116A7-E488-6940-E7E7-F4CC2FBF5BFE}"/>
              </a:ext>
            </a:extLst>
          </p:cNvPr>
          <p:cNvGrpSpPr/>
          <p:nvPr/>
        </p:nvGrpSpPr>
        <p:grpSpPr>
          <a:xfrm>
            <a:off x="6174990" y="380999"/>
            <a:ext cx="5335020" cy="5675966"/>
            <a:chOff x="5621417" y="0"/>
            <a:chExt cx="6442165" cy="6853867"/>
          </a:xfrm>
          <a:solidFill>
            <a:schemeClr val="bg1">
              <a:alpha val="10000"/>
            </a:schemeClr>
          </a:solidFill>
        </p:grpSpPr>
        <p:sp>
          <p:nvSpPr>
            <p:cNvPr id="25" name="Ellips 24">
              <a:extLst>
                <a:ext uri="{FF2B5EF4-FFF2-40B4-BE49-F238E27FC236}">
                  <a16:creationId xmlns:a16="http://schemas.microsoft.com/office/drawing/2014/main" id="{621B1752-C716-618A-CF20-770AEE1D87DE}"/>
                </a:ext>
              </a:extLst>
            </p:cNvPr>
            <p:cNvSpPr/>
            <p:nvPr/>
          </p:nvSpPr>
          <p:spPr>
            <a:xfrm>
              <a:off x="8062472" y="164726"/>
              <a:ext cx="3420000" cy="342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          </a:t>
              </a:r>
            </a:p>
          </p:txBody>
        </p:sp>
        <p:grpSp>
          <p:nvGrpSpPr>
            <p:cNvPr id="26" name="Grupp 25">
              <a:extLst>
                <a:ext uri="{FF2B5EF4-FFF2-40B4-BE49-F238E27FC236}">
                  <a16:creationId xmlns:a16="http://schemas.microsoft.com/office/drawing/2014/main" id="{54CAEF6D-F861-25BE-1F91-30FB44A4FC0C}"/>
                </a:ext>
              </a:extLst>
            </p:cNvPr>
            <p:cNvGrpSpPr/>
            <p:nvPr/>
          </p:nvGrpSpPr>
          <p:grpSpPr>
            <a:xfrm>
              <a:off x="5622206" y="0"/>
              <a:ext cx="3419211" cy="3419994"/>
              <a:chOff x="5622206" y="0"/>
              <a:chExt cx="3419211" cy="3419994"/>
            </a:xfrm>
            <a:grpFill/>
          </p:grpSpPr>
          <p:sp>
            <p:nvSpPr>
              <p:cNvPr id="53" name="Rektangel 52">
                <a:extLst>
                  <a:ext uri="{FF2B5EF4-FFF2-40B4-BE49-F238E27FC236}">
                    <a16:creationId xmlns:a16="http://schemas.microsoft.com/office/drawing/2014/main" id="{E801DBF9-979A-1DAC-FFD1-CB2A6182E2F3}"/>
                  </a:ext>
                </a:extLst>
              </p:cNvPr>
              <p:cNvSpPr/>
              <p:nvPr/>
            </p:nvSpPr>
            <p:spPr>
              <a:xfrm>
                <a:off x="5622206" y="0"/>
                <a:ext cx="3419211" cy="647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2593B1BD-CA6F-1F73-DCE5-0B4CE70417D9}"/>
                  </a:ext>
                </a:extLst>
              </p:cNvPr>
              <p:cNvSpPr/>
              <p:nvPr/>
            </p:nvSpPr>
            <p:spPr>
              <a:xfrm>
                <a:off x="5622206" y="929689"/>
                <a:ext cx="3419211" cy="647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0765C3EC-5E98-744C-8F7B-7E5776D2DDD5}"/>
                  </a:ext>
                </a:extLst>
              </p:cNvPr>
              <p:cNvSpPr/>
              <p:nvPr/>
            </p:nvSpPr>
            <p:spPr>
              <a:xfrm>
                <a:off x="5622206" y="1860305"/>
                <a:ext cx="3419211" cy="6470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4463A9EE-6243-2B8B-D374-F7BA5C4D291E}"/>
                  </a:ext>
                </a:extLst>
              </p:cNvPr>
              <p:cNvSpPr/>
              <p:nvPr/>
            </p:nvSpPr>
            <p:spPr>
              <a:xfrm>
                <a:off x="5622206" y="2789994"/>
                <a:ext cx="3419211" cy="63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upp 26">
              <a:extLst>
                <a:ext uri="{FF2B5EF4-FFF2-40B4-BE49-F238E27FC236}">
                  <a16:creationId xmlns:a16="http://schemas.microsoft.com/office/drawing/2014/main" id="{C8B6EEDB-3DCF-D98F-D782-DA474EA0CEF4}"/>
                </a:ext>
              </a:extLst>
            </p:cNvPr>
            <p:cNvGrpSpPr/>
            <p:nvPr/>
          </p:nvGrpSpPr>
          <p:grpSpPr>
            <a:xfrm>
              <a:off x="5621417" y="3469536"/>
              <a:ext cx="3420000" cy="3384331"/>
              <a:chOff x="5621417" y="3469536"/>
              <a:chExt cx="3420000" cy="3384331"/>
            </a:xfrm>
            <a:grpFill/>
          </p:grpSpPr>
          <p:sp>
            <p:nvSpPr>
              <p:cNvPr id="49" name="Rektangel 48">
                <a:extLst>
                  <a:ext uri="{FF2B5EF4-FFF2-40B4-BE49-F238E27FC236}">
                    <a16:creationId xmlns:a16="http://schemas.microsoft.com/office/drawing/2014/main" id="{AAE4D401-28AC-2C65-301B-999DB6562EF4}"/>
                  </a:ext>
                </a:extLst>
              </p:cNvPr>
              <p:cNvSpPr/>
              <p:nvPr/>
            </p:nvSpPr>
            <p:spPr>
              <a:xfrm>
                <a:off x="5621417" y="3469536"/>
                <a:ext cx="3420000" cy="84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F2C9B798-564B-02DA-7F2F-A6893BCB648A}"/>
                  </a:ext>
                </a:extLst>
              </p:cNvPr>
              <p:cNvSpPr/>
              <p:nvPr/>
            </p:nvSpPr>
            <p:spPr>
              <a:xfrm>
                <a:off x="6466264" y="4317488"/>
                <a:ext cx="2575153" cy="84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B0A36EED-83C4-86E4-8DE4-8668768997A9}"/>
                  </a:ext>
                </a:extLst>
              </p:cNvPr>
              <p:cNvSpPr/>
              <p:nvPr/>
            </p:nvSpPr>
            <p:spPr>
              <a:xfrm>
                <a:off x="7313123" y="5161587"/>
                <a:ext cx="1728294" cy="84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E9159BE8-5FB2-EC54-DE71-AB3B4C30EC4A}"/>
                  </a:ext>
                </a:extLst>
              </p:cNvPr>
              <p:cNvSpPr/>
              <p:nvPr/>
            </p:nvSpPr>
            <p:spPr>
              <a:xfrm>
                <a:off x="8175568" y="6007867"/>
                <a:ext cx="865849" cy="84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4" name="Grupp 43">
              <a:extLst>
                <a:ext uri="{FF2B5EF4-FFF2-40B4-BE49-F238E27FC236}">
                  <a16:creationId xmlns:a16="http://schemas.microsoft.com/office/drawing/2014/main" id="{0E63AB8B-F726-95D5-5C76-8B00925FD41E}"/>
                </a:ext>
              </a:extLst>
            </p:cNvPr>
            <p:cNvGrpSpPr/>
            <p:nvPr/>
          </p:nvGrpSpPr>
          <p:grpSpPr>
            <a:xfrm>
              <a:off x="8597348" y="3082230"/>
              <a:ext cx="3466234" cy="3476984"/>
              <a:chOff x="8597348" y="3082230"/>
              <a:chExt cx="3466234" cy="3476984"/>
            </a:xfrm>
            <a:grpFill/>
          </p:grpSpPr>
          <p:sp>
            <p:nvSpPr>
              <p:cNvPr id="45" name="Ellips 44">
                <a:extLst>
                  <a:ext uri="{FF2B5EF4-FFF2-40B4-BE49-F238E27FC236}">
                    <a16:creationId xmlns:a16="http://schemas.microsoft.com/office/drawing/2014/main" id="{462C2B31-00DF-FB51-ADB3-347680944BAE}"/>
                  </a:ext>
                </a:extLst>
              </p:cNvPr>
              <p:cNvSpPr/>
              <p:nvPr/>
            </p:nvSpPr>
            <p:spPr>
              <a:xfrm>
                <a:off x="8597348" y="4215194"/>
                <a:ext cx="1162219" cy="117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          </a:t>
                </a:r>
              </a:p>
            </p:txBody>
          </p:sp>
          <p:sp>
            <p:nvSpPr>
              <p:cNvPr id="46" name="Ellips 45">
                <a:extLst>
                  <a:ext uri="{FF2B5EF4-FFF2-40B4-BE49-F238E27FC236}">
                    <a16:creationId xmlns:a16="http://schemas.microsoft.com/office/drawing/2014/main" id="{DA668568-DD9F-6AA7-9F59-7AC57E939EF5}"/>
                  </a:ext>
                </a:extLst>
              </p:cNvPr>
              <p:cNvSpPr/>
              <p:nvPr/>
            </p:nvSpPr>
            <p:spPr>
              <a:xfrm>
                <a:off x="10901363" y="4215194"/>
                <a:ext cx="1162219" cy="117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          </a:t>
                </a:r>
              </a:p>
            </p:txBody>
          </p:sp>
          <p:sp>
            <p:nvSpPr>
              <p:cNvPr id="47" name="Ellips 46">
                <a:extLst>
                  <a:ext uri="{FF2B5EF4-FFF2-40B4-BE49-F238E27FC236}">
                    <a16:creationId xmlns:a16="http://schemas.microsoft.com/office/drawing/2014/main" id="{A9832B52-2174-322C-04A9-0A0EEF92D8A3}"/>
                  </a:ext>
                </a:extLst>
              </p:cNvPr>
              <p:cNvSpPr/>
              <p:nvPr/>
            </p:nvSpPr>
            <p:spPr>
              <a:xfrm>
                <a:off x="9759567" y="3082230"/>
                <a:ext cx="1162219" cy="117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          </a:t>
                </a:r>
              </a:p>
            </p:txBody>
          </p:sp>
          <p:sp>
            <p:nvSpPr>
              <p:cNvPr id="48" name="Ellips 47">
                <a:extLst>
                  <a:ext uri="{FF2B5EF4-FFF2-40B4-BE49-F238E27FC236}">
                    <a16:creationId xmlns:a16="http://schemas.microsoft.com/office/drawing/2014/main" id="{2B119661-08F8-8779-CC0C-B4CBDA16FC8B}"/>
                  </a:ext>
                </a:extLst>
              </p:cNvPr>
              <p:cNvSpPr/>
              <p:nvPr/>
            </p:nvSpPr>
            <p:spPr>
              <a:xfrm>
                <a:off x="9759567" y="5389214"/>
                <a:ext cx="1162219" cy="117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t>          </a:t>
                </a:r>
              </a:p>
            </p:txBody>
          </p:sp>
        </p:grpSp>
      </p:grpSp>
    </p:spTree>
    <p:extLst>
      <p:ext uri="{BB962C8B-B14F-4D97-AF65-F5344CB8AC3E}">
        <p14:creationId xmlns:p14="http://schemas.microsoft.com/office/powerpoint/2010/main" val="215859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614500D-5324-794A-9B10-45D1A811523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85498-67B0-4A0B-8455-9A803E3F2EDA}" type="datetime1">
              <a:rPr kumimoji="0" lang="sv-SE"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2023-09-29</a:t>
            </a:fld>
            <a:endParaRPr kumimoji="0" lang="sv-SE" sz="900" b="0" i="0" u="none" strike="noStrike" kern="1200" cap="none" spc="0" normalizeH="0" baseline="0" noProof="0">
              <a:ln>
                <a:noFill/>
              </a:ln>
              <a:solidFill>
                <a:prstClr val="black"/>
              </a:solidFill>
              <a:effectLst/>
              <a:uLnTx/>
              <a:uFillTx/>
              <a:latin typeface="Verdana"/>
              <a:ea typeface="+mn-ea"/>
              <a:cs typeface="+mn-cs"/>
            </a:endParaRPr>
          </a:p>
        </p:txBody>
      </p:sp>
      <p:sp>
        <p:nvSpPr>
          <p:cNvPr id="3" name="Rektangel 2">
            <a:extLst>
              <a:ext uri="{FF2B5EF4-FFF2-40B4-BE49-F238E27FC236}">
                <a16:creationId xmlns:a16="http://schemas.microsoft.com/office/drawing/2014/main" id="{FA03F8C1-8663-DB39-3027-A1D5C1043B58}"/>
              </a:ext>
              <a:ext uri="{C183D7F6-B498-43B3-948B-1728B52AA6E4}">
                <adec:decorative xmlns:adec="http://schemas.microsoft.com/office/drawing/2017/decorative" val="1"/>
              </a:ext>
            </a:extLst>
          </p:cNvPr>
          <p:cNvSpPr/>
          <p:nvPr/>
        </p:nvSpPr>
        <p:spPr>
          <a:xfrm>
            <a:off x="10530518" y="1282921"/>
            <a:ext cx="1443301" cy="4996512"/>
          </a:xfrm>
          <a:prstGeom prst="rect">
            <a:avLst/>
          </a:prstGeom>
          <a:solidFill>
            <a:schemeClr val="bg1">
              <a:lumMod val="95000"/>
            </a:schemeClr>
          </a:solidFill>
          <a:ln>
            <a:solidFill>
              <a:schemeClr val="bg2">
                <a:lumMod val="60000"/>
                <a:lumOff val="40000"/>
              </a:schemeClr>
            </a:solidFill>
            <a:prstDash val="dash"/>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351" b="0" i="0" u="none" strike="noStrike" kern="1200" cap="none" spc="0" normalizeH="0" baseline="0" noProof="0">
              <a:ln>
                <a:noFill/>
              </a:ln>
              <a:solidFill>
                <a:srgbClr val="F2A900"/>
              </a:solidFill>
              <a:effectLst/>
              <a:uLnTx/>
              <a:uFillTx/>
              <a:latin typeface="Calibri"/>
              <a:ea typeface="+mn-ea"/>
              <a:cs typeface="+mn-cs"/>
            </a:endParaRPr>
          </a:p>
        </p:txBody>
      </p:sp>
      <p:sp>
        <p:nvSpPr>
          <p:cNvPr id="4" name="textruta 3" descr="VGR:s politiska organisation 2023-2026 - Myndigheternas roller">
            <a:extLst>
              <a:ext uri="{FF2B5EF4-FFF2-40B4-BE49-F238E27FC236}">
                <a16:creationId xmlns:a16="http://schemas.microsoft.com/office/drawing/2014/main" id="{F76C99CA-8AC1-77C7-B9B1-18C702F86C2C}"/>
              </a:ext>
            </a:extLst>
          </p:cNvPr>
          <p:cNvSpPr txBox="1"/>
          <p:nvPr/>
        </p:nvSpPr>
        <p:spPr>
          <a:xfrm>
            <a:off x="328591" y="217928"/>
            <a:ext cx="10530455" cy="461665"/>
          </a:xfrm>
          <a:prstGeom prst="rect">
            <a:avLst/>
          </a:prstGeom>
          <a:noFill/>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altLang="sv-SE" sz="2400" b="1" i="0" u="none" strike="noStrike" kern="1200" cap="none" spc="0" normalizeH="0" baseline="0" noProof="0" dirty="0">
                <a:ln>
                  <a:noFill/>
                </a:ln>
                <a:solidFill>
                  <a:srgbClr val="000000"/>
                </a:solidFill>
                <a:effectLst/>
                <a:uLnTx/>
                <a:uFillTx/>
                <a:latin typeface="Calibri"/>
                <a:ea typeface="+mn-ea"/>
                <a:cs typeface="+mn-cs"/>
              </a:rPr>
              <a:t>VGR:s politiska organisation 2023-2026</a:t>
            </a:r>
            <a:endParaRPr kumimoji="0" lang="sv-SE" altLang="sv-SE" sz="1867" b="1"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Rektangel med rundade hörn 27" descr="Beslutande församling - Regionfullmäktige">
            <a:extLst>
              <a:ext uri="{FF2B5EF4-FFF2-40B4-BE49-F238E27FC236}">
                <a16:creationId xmlns:a16="http://schemas.microsoft.com/office/drawing/2014/main" id="{74C476BA-5597-CADD-7B0E-63F94D25C591}"/>
              </a:ext>
            </a:extLst>
          </p:cNvPr>
          <p:cNvSpPr/>
          <p:nvPr/>
        </p:nvSpPr>
        <p:spPr bwMode="auto">
          <a:xfrm rot="16200000">
            <a:off x="-1678828" y="3299870"/>
            <a:ext cx="5144532" cy="971909"/>
          </a:xfrm>
          <a:prstGeom prst="rect">
            <a:avLst/>
          </a:prstGeom>
          <a:solidFill>
            <a:schemeClr val="accent1">
              <a:lumMod val="5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sv-SE" sz="1600" b="0" i="0" u="none" strike="noStrike" kern="1200" cap="none" spc="0" normalizeH="0" baseline="0" noProof="0" dirty="0">
                <a:ln>
                  <a:noFill/>
                </a:ln>
                <a:solidFill>
                  <a:srgbClr val="FFFFFF"/>
                </a:solidFill>
                <a:effectLst/>
                <a:uLnTx/>
                <a:uFillTx/>
                <a:latin typeface="Calibri"/>
                <a:ea typeface="+mn-ea"/>
                <a:cs typeface="+mn-cs"/>
              </a:rPr>
              <a:t>Regionfullmäktige</a:t>
            </a:r>
          </a:p>
        </p:txBody>
      </p:sp>
      <p:sp>
        <p:nvSpPr>
          <p:cNvPr id="6" name="Rektangel 5" descr="Nämnder på regiongemensam ägarnivå">
            <a:extLst>
              <a:ext uri="{FF2B5EF4-FFF2-40B4-BE49-F238E27FC236}">
                <a16:creationId xmlns:a16="http://schemas.microsoft.com/office/drawing/2014/main" id="{307169EB-3718-AB6B-9985-1E58A387CA8D}"/>
              </a:ext>
            </a:extLst>
          </p:cNvPr>
          <p:cNvSpPr/>
          <p:nvPr/>
        </p:nvSpPr>
        <p:spPr>
          <a:xfrm>
            <a:off x="170702" y="815580"/>
            <a:ext cx="2192373" cy="297454"/>
          </a:xfrm>
          <a:prstGeom prst="rect">
            <a:avLst/>
          </a:prstGeom>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333" b="1" i="0" u="none" strike="noStrike" kern="1200" cap="none" spc="0" normalizeH="0" baseline="0" noProof="0" dirty="0">
                <a:ln>
                  <a:noFill/>
                </a:ln>
                <a:solidFill>
                  <a:srgbClr val="000000"/>
                </a:solidFill>
                <a:effectLst/>
                <a:uLnTx/>
                <a:uFillTx/>
                <a:latin typeface="Calibri Light"/>
                <a:ea typeface="+mn-ea"/>
                <a:cs typeface="+mn-cs"/>
              </a:rPr>
              <a:t>Regiongemensam ägarnivå</a:t>
            </a:r>
            <a:endParaRPr kumimoji="0" lang="sv-SE" sz="1333"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7" name="textruta 6" descr="nämnder på strategisk nivå">
            <a:extLst>
              <a:ext uri="{FF2B5EF4-FFF2-40B4-BE49-F238E27FC236}">
                <a16:creationId xmlns:a16="http://schemas.microsoft.com/office/drawing/2014/main" id="{CEF0E763-3768-10F5-5A13-8F23309BCFF7}"/>
              </a:ext>
            </a:extLst>
          </p:cNvPr>
          <p:cNvSpPr txBox="1"/>
          <p:nvPr/>
        </p:nvSpPr>
        <p:spPr>
          <a:xfrm>
            <a:off x="2335349" y="815579"/>
            <a:ext cx="1711451" cy="2974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333" b="1" i="0" u="none" strike="noStrike" kern="1200" cap="none" spc="0" normalizeH="0" baseline="0" noProof="0" dirty="0">
                <a:ln>
                  <a:noFill/>
                </a:ln>
                <a:solidFill>
                  <a:srgbClr val="000000"/>
                </a:solidFill>
                <a:effectLst/>
                <a:uLnTx/>
                <a:uFillTx/>
                <a:latin typeface="Calibri Light"/>
                <a:ea typeface="+mn-ea"/>
                <a:cs typeface="+mn-cs"/>
              </a:rPr>
              <a:t>Strategisk nivå</a:t>
            </a:r>
          </a:p>
        </p:txBody>
      </p:sp>
      <p:sp>
        <p:nvSpPr>
          <p:cNvPr id="8" name="textruta 7" descr="Nämnder på operativ nivå">
            <a:extLst>
              <a:ext uri="{FF2B5EF4-FFF2-40B4-BE49-F238E27FC236}">
                <a16:creationId xmlns:a16="http://schemas.microsoft.com/office/drawing/2014/main" id="{0E5EE992-DDA3-29EF-DA5D-735F3D709285}"/>
              </a:ext>
            </a:extLst>
          </p:cNvPr>
          <p:cNvSpPr txBox="1"/>
          <p:nvPr/>
        </p:nvSpPr>
        <p:spPr>
          <a:xfrm>
            <a:off x="4175343" y="815579"/>
            <a:ext cx="1575973" cy="2974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333" b="1" i="0" u="none" strike="noStrike" kern="1200" cap="none" spc="0" normalizeH="0" baseline="0" noProof="0" dirty="0">
                <a:ln>
                  <a:noFill/>
                </a:ln>
                <a:solidFill>
                  <a:srgbClr val="000000"/>
                </a:solidFill>
                <a:effectLst/>
                <a:uLnTx/>
                <a:uFillTx/>
                <a:latin typeface="Calibri Light"/>
                <a:ea typeface="+mn-ea"/>
                <a:cs typeface="+mn-cs"/>
              </a:rPr>
              <a:t>Operativ nivå</a:t>
            </a:r>
          </a:p>
        </p:txBody>
      </p:sp>
      <p:sp>
        <p:nvSpPr>
          <p:cNvPr id="9" name="textruta 8" descr="Nämnder på delregional nivå&#10;">
            <a:extLst>
              <a:ext uri="{FF2B5EF4-FFF2-40B4-BE49-F238E27FC236}">
                <a16:creationId xmlns:a16="http://schemas.microsoft.com/office/drawing/2014/main" id="{BD288137-6B6D-3793-0179-41A83A14A2CC}"/>
              </a:ext>
            </a:extLst>
          </p:cNvPr>
          <p:cNvSpPr txBox="1"/>
          <p:nvPr/>
        </p:nvSpPr>
        <p:spPr>
          <a:xfrm>
            <a:off x="5766667" y="815579"/>
            <a:ext cx="1898860" cy="2974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333" b="1" i="0" u="none" strike="noStrike" kern="1200" cap="none" spc="0" normalizeH="0" baseline="0" noProof="0" dirty="0">
                <a:ln>
                  <a:noFill/>
                </a:ln>
                <a:solidFill>
                  <a:srgbClr val="000000"/>
                </a:solidFill>
                <a:effectLst/>
                <a:uLnTx/>
                <a:uFillTx/>
                <a:latin typeface="Calibri Light"/>
                <a:ea typeface="+mn-ea"/>
                <a:cs typeface="+mn-cs"/>
              </a:rPr>
              <a:t>Delregional nivå</a:t>
            </a:r>
          </a:p>
        </p:txBody>
      </p:sp>
      <p:sp>
        <p:nvSpPr>
          <p:cNvPr id="10" name="textruta 9" descr="Utförare">
            <a:extLst>
              <a:ext uri="{FF2B5EF4-FFF2-40B4-BE49-F238E27FC236}">
                <a16:creationId xmlns:a16="http://schemas.microsoft.com/office/drawing/2014/main" id="{E82E60A1-1F52-7FAD-EF72-8B7725509C4C}"/>
              </a:ext>
            </a:extLst>
          </p:cNvPr>
          <p:cNvSpPr txBox="1"/>
          <p:nvPr/>
        </p:nvSpPr>
        <p:spPr>
          <a:xfrm>
            <a:off x="8480829" y="815579"/>
            <a:ext cx="1106295" cy="2974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333" b="1" i="0" u="none" strike="noStrike" kern="1200" cap="none" spc="0" normalizeH="0" baseline="0" noProof="0" dirty="0">
                <a:ln>
                  <a:noFill/>
                </a:ln>
                <a:solidFill>
                  <a:srgbClr val="000000"/>
                </a:solidFill>
                <a:effectLst/>
                <a:uLnTx/>
                <a:uFillTx/>
                <a:latin typeface="Calibri Light"/>
                <a:ea typeface="+mn-ea"/>
                <a:cs typeface="+mn-cs"/>
              </a:rPr>
              <a:t>Utförare</a:t>
            </a:r>
          </a:p>
        </p:txBody>
      </p:sp>
      <p:sp>
        <p:nvSpPr>
          <p:cNvPr id="11" name="Rektangel 10" descr="Huvudprocess Hälso- och sjukvård">
            <a:extLst>
              <a:ext uri="{FF2B5EF4-FFF2-40B4-BE49-F238E27FC236}">
                <a16:creationId xmlns:a16="http://schemas.microsoft.com/office/drawing/2014/main" id="{60B952B5-280D-D47F-49BE-185BD6B968A9}"/>
              </a:ext>
            </a:extLst>
          </p:cNvPr>
          <p:cNvSpPr/>
          <p:nvPr/>
        </p:nvSpPr>
        <p:spPr>
          <a:xfrm>
            <a:off x="1530676" y="1282921"/>
            <a:ext cx="8916424" cy="1631751"/>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1300" b="1" i="1" u="none" strike="noStrike" kern="1200" cap="none" spc="0" normalizeH="0" baseline="0" noProof="0" dirty="0">
                <a:ln>
                  <a:noFill/>
                </a:ln>
                <a:solidFill>
                  <a:prstClr val="white"/>
                </a:solidFill>
                <a:effectLst/>
                <a:uLnTx/>
                <a:uFillTx/>
                <a:latin typeface="Calibri"/>
                <a:ea typeface="+mn-ea"/>
                <a:cs typeface="+mn-cs"/>
              </a:rPr>
              <a:t>	Erbjuda en god hälso- och sjukvård</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sv-SE" sz="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textruta 11" descr="Strategisk hälso- och sjukvårdsnämnd">
            <a:extLst>
              <a:ext uri="{FF2B5EF4-FFF2-40B4-BE49-F238E27FC236}">
                <a16:creationId xmlns:a16="http://schemas.microsoft.com/office/drawing/2014/main" id="{2E7B0718-CFD4-A719-1E19-11C61A7AC3EC}"/>
              </a:ext>
            </a:extLst>
          </p:cNvPr>
          <p:cNvSpPr txBox="1"/>
          <p:nvPr/>
        </p:nvSpPr>
        <p:spPr>
          <a:xfrm>
            <a:off x="2499925" y="1905853"/>
            <a:ext cx="1417525" cy="4308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white"/>
                </a:solidFill>
                <a:effectLst/>
                <a:uLnTx/>
                <a:uFillTx/>
                <a:latin typeface="Calibri"/>
                <a:ea typeface="+mn-ea"/>
                <a:cs typeface="+mn-cs"/>
              </a:rPr>
              <a:t>Strategisk hälso- och sjukvårdsnämnd</a:t>
            </a:r>
          </a:p>
        </p:txBody>
      </p:sp>
      <p:sp>
        <p:nvSpPr>
          <p:cNvPr id="13" name="textruta 12" descr="Operativ hälso- och sjukvårdsnämnd">
            <a:extLst>
              <a:ext uri="{FF2B5EF4-FFF2-40B4-BE49-F238E27FC236}">
                <a16:creationId xmlns:a16="http://schemas.microsoft.com/office/drawing/2014/main" id="{FCD20FF1-C948-D4CE-2099-5E8ED2F557FF}"/>
              </a:ext>
            </a:extLst>
          </p:cNvPr>
          <p:cNvSpPr txBox="1"/>
          <p:nvPr/>
        </p:nvSpPr>
        <p:spPr>
          <a:xfrm>
            <a:off x="4248127" y="1905852"/>
            <a:ext cx="1466748" cy="4308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white"/>
                </a:solidFill>
                <a:effectLst/>
                <a:uLnTx/>
                <a:uFillTx/>
                <a:latin typeface="Calibri"/>
                <a:ea typeface="+mn-ea"/>
                <a:cs typeface="+mn-cs"/>
              </a:rPr>
              <a:t>Operativ hälso- och sjukvårdsnämnd</a:t>
            </a:r>
          </a:p>
        </p:txBody>
      </p:sp>
      <p:sp>
        <p:nvSpPr>
          <p:cNvPr id="14" name="textruta 13" descr="Delregionala nämnder 5 stycken&#10;">
            <a:extLst>
              <a:ext uri="{FF2B5EF4-FFF2-40B4-BE49-F238E27FC236}">
                <a16:creationId xmlns:a16="http://schemas.microsoft.com/office/drawing/2014/main" id="{F8B4E9AA-B865-15FE-290E-1203CEE2D16C}"/>
              </a:ext>
            </a:extLst>
          </p:cNvPr>
          <p:cNvSpPr txBox="1"/>
          <p:nvPr/>
        </p:nvSpPr>
        <p:spPr>
          <a:xfrm>
            <a:off x="5956331" y="1905852"/>
            <a:ext cx="1466748" cy="43088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prstClr val="white"/>
                </a:solidFill>
                <a:effectLst/>
                <a:uLnTx/>
                <a:uFillTx/>
                <a:latin typeface="Calibri"/>
                <a:ea typeface="+mn-ea"/>
                <a:cs typeface="+mn-cs"/>
              </a:rPr>
              <a:t>Delregionala nämnderna (5 st.)</a:t>
            </a:r>
          </a:p>
        </p:txBody>
      </p:sp>
      <p:sp>
        <p:nvSpPr>
          <p:cNvPr id="15" name="Rektangel 14" descr="Styrelsen för Sahlgrenska Universitetssjukhuset&#10;Styrelsen för Skaraborgs sjukhus&#10;Styrelsen för Södra Älvsborgs Sjukhus&#10;Styrelsen för NU-sjukvården&#10;Styrelsen för Sjukhusen i Väster&#10;Styrelsen för Habilitering &amp; Hälsa&#10;Tandvårdsstyrelsen&#10;Styrelsen för Närhälsan&#10;Styrelsen för Regionhälsan">
            <a:extLst>
              <a:ext uri="{FF2B5EF4-FFF2-40B4-BE49-F238E27FC236}">
                <a16:creationId xmlns:a16="http://schemas.microsoft.com/office/drawing/2014/main" id="{37473875-731E-B411-323B-48391CD19A90}"/>
              </a:ext>
            </a:extLst>
          </p:cNvPr>
          <p:cNvSpPr/>
          <p:nvPr/>
        </p:nvSpPr>
        <p:spPr>
          <a:xfrm>
            <a:off x="7754284" y="1367563"/>
            <a:ext cx="2211893" cy="146246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Sahlgrenska Universitetssjukhuset</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Skaraborgs sjukhus</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Södra Älvsborgs Sjukhus</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NU-sjukvården</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Sjukhusen i Väster</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Habilitering &amp; Hälsa</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tandvård</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Närhälsan</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Regionhälsan</a:t>
            </a:r>
          </a:p>
        </p:txBody>
      </p:sp>
      <p:sp>
        <p:nvSpPr>
          <p:cNvPr id="16" name="Rektangel 15" descr="Kollektivtrafik">
            <a:extLst>
              <a:ext uri="{FF2B5EF4-FFF2-40B4-BE49-F238E27FC236}">
                <a16:creationId xmlns:a16="http://schemas.microsoft.com/office/drawing/2014/main" id="{94496544-75F0-B254-5F76-618D5DE472C9}"/>
              </a:ext>
            </a:extLst>
          </p:cNvPr>
          <p:cNvSpPr/>
          <p:nvPr/>
        </p:nvSpPr>
        <p:spPr>
          <a:xfrm>
            <a:off x="1530676" y="3084559"/>
            <a:ext cx="8924179" cy="793976"/>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1300" b="1" i="1" u="none" strike="noStrike" kern="1200" cap="none" spc="0" normalizeH="0" baseline="0" noProof="0" dirty="0">
                <a:ln>
                  <a:noFill/>
                </a:ln>
                <a:solidFill>
                  <a:prstClr val="white"/>
                </a:solidFill>
                <a:effectLst/>
                <a:uLnTx/>
                <a:uFillTx/>
                <a:latin typeface="Calibri"/>
                <a:ea typeface="+mn-ea"/>
                <a:cs typeface="+mn-cs"/>
              </a:rPr>
              <a:t>	Ansvara för den regionala kollektivtrafiken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sv-SE" sz="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sv-SE" sz="1351" b="0" i="0" u="none" strike="noStrike" kern="1200" cap="none" spc="0" normalizeH="0" baseline="0" noProof="0" dirty="0">
              <a:ln>
                <a:noFill/>
              </a:ln>
              <a:solidFill>
                <a:srgbClr val="FFFFFF"/>
              </a:solidFill>
              <a:effectLst/>
              <a:uLnTx/>
              <a:uFillTx/>
              <a:latin typeface="Calibri"/>
              <a:ea typeface="+mn-ea"/>
              <a:cs typeface="+mn-cs"/>
            </a:endParaRPr>
          </a:p>
        </p:txBody>
      </p:sp>
      <p:sp>
        <p:nvSpPr>
          <p:cNvPr id="17" name="textruta 16" descr="Infrastruktur- och kollektivtrafik nämnd">
            <a:extLst>
              <a:ext uri="{FF2B5EF4-FFF2-40B4-BE49-F238E27FC236}">
                <a16:creationId xmlns:a16="http://schemas.microsoft.com/office/drawing/2014/main" id="{1829903E-0637-6B1B-9389-018F719ECD85}"/>
              </a:ext>
            </a:extLst>
          </p:cNvPr>
          <p:cNvSpPr txBox="1"/>
          <p:nvPr/>
        </p:nvSpPr>
        <p:spPr>
          <a:xfrm>
            <a:off x="2492597" y="3491042"/>
            <a:ext cx="3595646" cy="30777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Infrastruktur- och kollektivtrafiknämnden</a:t>
            </a:r>
          </a:p>
        </p:txBody>
      </p:sp>
      <p:sp>
        <p:nvSpPr>
          <p:cNvPr id="18" name="Rektangel 17" descr="Styrelsen för Västtrafik AB&#10;Styrelsen för Regionens tåg och spårvagnar">
            <a:extLst>
              <a:ext uri="{FF2B5EF4-FFF2-40B4-BE49-F238E27FC236}">
                <a16:creationId xmlns:a16="http://schemas.microsoft.com/office/drawing/2014/main" id="{CAE03A37-4259-3306-05E5-A61E69ECE363}"/>
              </a:ext>
            </a:extLst>
          </p:cNvPr>
          <p:cNvSpPr/>
          <p:nvPr/>
        </p:nvSpPr>
        <p:spPr>
          <a:xfrm>
            <a:off x="7780270" y="3331572"/>
            <a:ext cx="2422083" cy="40784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900" b="0" i="0" u="none" strike="noStrike" kern="1200" cap="none" spc="0" normalizeH="0" baseline="0" noProof="0" dirty="0">
                <a:ln>
                  <a:noFill/>
                </a:ln>
                <a:solidFill>
                  <a:prstClr val="white"/>
                </a:solidFill>
                <a:effectLst/>
                <a:uLnTx/>
                <a:uFillTx/>
                <a:latin typeface="Calibri"/>
                <a:ea typeface="+mn-ea"/>
                <a:cs typeface="+mn-cs"/>
              </a:rPr>
              <a:t>Västtrafik AB</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900" b="0" i="0" u="none" strike="noStrike" kern="1200" cap="none" spc="0" normalizeH="0" baseline="0" noProof="0" dirty="0">
                <a:ln>
                  <a:noFill/>
                </a:ln>
                <a:solidFill>
                  <a:prstClr val="white"/>
                </a:solidFill>
                <a:effectLst/>
                <a:uLnTx/>
                <a:uFillTx/>
                <a:latin typeface="Calibri"/>
                <a:ea typeface="+mn-ea"/>
                <a:cs typeface="+mn-cs"/>
              </a:rPr>
              <a:t>Regionens tåg och spårvagnar</a:t>
            </a:r>
          </a:p>
        </p:txBody>
      </p:sp>
      <p:sp>
        <p:nvSpPr>
          <p:cNvPr id="19" name="Rektangel 18">
            <a:extLst>
              <a:ext uri="{FF2B5EF4-FFF2-40B4-BE49-F238E27FC236}">
                <a16:creationId xmlns:a16="http://schemas.microsoft.com/office/drawing/2014/main" id="{8D679362-6507-5930-9FF0-D7279FFD93F0}"/>
              </a:ext>
            </a:extLst>
          </p:cNvPr>
          <p:cNvSpPr/>
          <p:nvPr/>
        </p:nvSpPr>
        <p:spPr>
          <a:xfrm>
            <a:off x="1522920" y="4007430"/>
            <a:ext cx="8924180" cy="1020446"/>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1300" b="1" i="1" u="none" strike="noStrike" kern="1200" cap="none" spc="0" normalizeH="0" baseline="0" noProof="0" dirty="0">
                <a:ln>
                  <a:noFill/>
                </a:ln>
                <a:solidFill>
                  <a:prstClr val="white"/>
                </a:solidFill>
                <a:effectLst/>
                <a:uLnTx/>
                <a:uFillTx/>
                <a:latin typeface="Calibri"/>
                <a:ea typeface="+mn-ea"/>
                <a:cs typeface="+mn-cs"/>
              </a:rPr>
              <a:t>	Bedriva regionalt utvecklingsarbete</a:t>
            </a:r>
            <a:endParaRPr kumimoji="0" lang="sv-SE" sz="400" b="1" i="1"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sv-SE" sz="1351" b="0" i="0" u="none" strike="noStrike" kern="1200" cap="none" spc="0" normalizeH="0" baseline="0" noProof="0" dirty="0">
              <a:ln>
                <a:noFill/>
              </a:ln>
              <a:solidFill>
                <a:srgbClr val="FFFFFF"/>
              </a:solidFill>
              <a:effectLst/>
              <a:uLnTx/>
              <a:uFillTx/>
              <a:latin typeface="Calibri"/>
              <a:ea typeface="+mn-ea"/>
              <a:cs typeface="+mn-cs"/>
            </a:endParaRPr>
          </a:p>
        </p:txBody>
      </p:sp>
      <p:sp>
        <p:nvSpPr>
          <p:cNvPr id="20" name="Rektangel 19" descr="Styrelsen för Folkhögskolorna&#10;Styrelsen för Naturbruksgymnasierna&#10;Styrelsen för Göteborgs botaniska trädgård&#10;Styrelsen för Turistrådet Västsverige AB">
            <a:extLst>
              <a:ext uri="{FF2B5EF4-FFF2-40B4-BE49-F238E27FC236}">
                <a16:creationId xmlns:a16="http://schemas.microsoft.com/office/drawing/2014/main" id="{0F06B917-85BA-3673-3B45-1FCD5805FCDF}"/>
              </a:ext>
            </a:extLst>
          </p:cNvPr>
          <p:cNvSpPr/>
          <p:nvPr/>
        </p:nvSpPr>
        <p:spPr>
          <a:xfrm>
            <a:off x="7780270" y="4176145"/>
            <a:ext cx="2422081" cy="685459"/>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900" b="0" i="0" u="none" strike="noStrike" kern="1200" cap="none" spc="0" normalizeH="0" baseline="0" noProof="0" dirty="0">
                <a:ln>
                  <a:noFill/>
                </a:ln>
                <a:solidFill>
                  <a:prstClr val="white"/>
                </a:solidFill>
                <a:effectLst/>
                <a:uLnTx/>
                <a:uFillTx/>
                <a:latin typeface="Calibri"/>
                <a:ea typeface="+mn-ea"/>
                <a:cs typeface="+mn-cs"/>
              </a:rPr>
              <a:t>Folkhögskolorna</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900" b="0" i="0" u="none" strike="noStrike" kern="1200" cap="none" spc="0" normalizeH="0" baseline="0" noProof="0" dirty="0">
                <a:ln>
                  <a:noFill/>
                </a:ln>
                <a:solidFill>
                  <a:prstClr val="white"/>
                </a:solidFill>
                <a:effectLst/>
                <a:uLnTx/>
                <a:uFillTx/>
                <a:latin typeface="Calibri"/>
                <a:ea typeface="+mn-ea"/>
                <a:cs typeface="+mn-cs"/>
              </a:rPr>
              <a:t>Naturbruksgymnasierna</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900" b="0" i="0" u="none" strike="noStrike" kern="1200" cap="none" spc="0" normalizeH="0" baseline="0" noProof="0" dirty="0">
                <a:ln>
                  <a:noFill/>
                </a:ln>
                <a:solidFill>
                  <a:prstClr val="white"/>
                </a:solidFill>
                <a:effectLst/>
                <a:uLnTx/>
                <a:uFillTx/>
                <a:latin typeface="Calibri"/>
                <a:ea typeface="+mn-ea"/>
                <a:cs typeface="+mn-cs"/>
              </a:rPr>
              <a:t>Göteborgs botaniska trädgård</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900" b="0" i="0" u="none" strike="noStrike" kern="1200" cap="none" spc="0" normalizeH="0" baseline="0" noProof="0" dirty="0">
                <a:ln>
                  <a:noFill/>
                </a:ln>
                <a:solidFill>
                  <a:prstClr val="white"/>
                </a:solidFill>
                <a:effectLst/>
                <a:uLnTx/>
                <a:uFillTx/>
                <a:latin typeface="Calibri"/>
                <a:ea typeface="+mn-ea"/>
                <a:cs typeface="+mn-cs"/>
              </a:rPr>
              <a:t>Turistrådet Västsverige AB</a:t>
            </a:r>
          </a:p>
        </p:txBody>
      </p:sp>
      <p:sp>
        <p:nvSpPr>
          <p:cNvPr id="21" name="textruta 20" descr="Miljö- och regionutvecklingsnämnd">
            <a:extLst>
              <a:ext uri="{FF2B5EF4-FFF2-40B4-BE49-F238E27FC236}">
                <a16:creationId xmlns:a16="http://schemas.microsoft.com/office/drawing/2014/main" id="{18DF5D26-FAB8-7CAC-C281-D20D1ECCD48F}"/>
              </a:ext>
            </a:extLst>
          </p:cNvPr>
          <p:cNvSpPr txBox="1"/>
          <p:nvPr/>
        </p:nvSpPr>
        <p:spPr>
          <a:xfrm>
            <a:off x="2495886" y="4439646"/>
            <a:ext cx="3592356" cy="307777"/>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Miljö- och regionutvecklingsnämnden</a:t>
            </a:r>
          </a:p>
        </p:txBody>
      </p:sp>
      <p:sp>
        <p:nvSpPr>
          <p:cNvPr id="22" name="Rektangel 21">
            <a:extLst>
              <a:ext uri="{FF2B5EF4-FFF2-40B4-BE49-F238E27FC236}">
                <a16:creationId xmlns:a16="http://schemas.microsoft.com/office/drawing/2014/main" id="{DC09CB8E-89D0-B5B0-10EE-0ABF2A90E72B}"/>
              </a:ext>
            </a:extLst>
          </p:cNvPr>
          <p:cNvSpPr/>
          <p:nvPr/>
        </p:nvSpPr>
        <p:spPr>
          <a:xfrm>
            <a:off x="1530677" y="5137321"/>
            <a:ext cx="8924180" cy="1103963"/>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1300" b="1" i="1" u="none" strike="noStrike" kern="1200" cap="none" spc="0" normalizeH="0" baseline="0" noProof="0" dirty="0">
                <a:ln>
                  <a:noFill/>
                </a:ln>
                <a:solidFill>
                  <a:prstClr val="white"/>
                </a:solidFill>
                <a:effectLst/>
                <a:uLnTx/>
                <a:uFillTx/>
                <a:latin typeface="Calibri"/>
                <a:ea typeface="+mn-ea"/>
                <a:cs typeface="+mn-cs"/>
              </a:rPr>
              <a:t>	Främja tillgång till kultur</a:t>
            </a:r>
          </a:p>
        </p:txBody>
      </p:sp>
      <p:sp>
        <p:nvSpPr>
          <p:cNvPr id="23" name="Rektangel med rundade hörn 27" descr="Regionstyrelsen">
            <a:extLst>
              <a:ext uri="{FF2B5EF4-FFF2-40B4-BE49-F238E27FC236}">
                <a16:creationId xmlns:a16="http://schemas.microsoft.com/office/drawing/2014/main" id="{10DC8F2D-6C3B-AE52-4247-9142818004A3}"/>
              </a:ext>
            </a:extLst>
          </p:cNvPr>
          <p:cNvSpPr/>
          <p:nvPr/>
        </p:nvSpPr>
        <p:spPr bwMode="auto">
          <a:xfrm rot="16200000">
            <a:off x="-581458" y="3574030"/>
            <a:ext cx="4799115" cy="386183"/>
          </a:xfrm>
          <a:prstGeom prst="rect">
            <a:avLst/>
          </a:prstGeom>
          <a:solidFill>
            <a:schemeClr val="bg2">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Calibri"/>
                <a:ea typeface="+mn-ea"/>
                <a:cs typeface="+mn-cs"/>
              </a:rPr>
              <a:t>Regionstyrelsen</a:t>
            </a:r>
          </a:p>
        </p:txBody>
      </p:sp>
      <p:sp>
        <p:nvSpPr>
          <p:cNvPr id="24" name="textruta 23" descr="Kulturnämnd">
            <a:extLst>
              <a:ext uri="{FF2B5EF4-FFF2-40B4-BE49-F238E27FC236}">
                <a16:creationId xmlns:a16="http://schemas.microsoft.com/office/drawing/2014/main" id="{1EEEE595-79DB-D751-62D3-A2E0FC3D6CE8}"/>
              </a:ext>
            </a:extLst>
          </p:cNvPr>
          <p:cNvSpPr txBox="1"/>
          <p:nvPr/>
        </p:nvSpPr>
        <p:spPr>
          <a:xfrm>
            <a:off x="2499925" y="5600394"/>
            <a:ext cx="3588317" cy="30777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dirty="0">
                <a:ln>
                  <a:noFill/>
                </a:ln>
                <a:solidFill>
                  <a:prstClr val="white"/>
                </a:solidFill>
                <a:effectLst/>
                <a:uLnTx/>
                <a:uFillTx/>
                <a:latin typeface="Calibri"/>
                <a:ea typeface="+mn-ea"/>
                <a:cs typeface="+mn-cs"/>
              </a:rPr>
              <a:t>Kulturnämnden</a:t>
            </a:r>
          </a:p>
        </p:txBody>
      </p:sp>
      <p:sp>
        <p:nvSpPr>
          <p:cNvPr id="25" name="Rektangel 24" descr="Styrelsen för Kulturutveckling&#10;Styrelsen för Göteborgs symfoniker AB&#10;Styrelsen för Göteborgsoperan AB&#10;Styrelsen för Film i väst AB&#10;Styrelsen för Regionteater väst AB">
            <a:extLst>
              <a:ext uri="{FF2B5EF4-FFF2-40B4-BE49-F238E27FC236}">
                <a16:creationId xmlns:a16="http://schemas.microsoft.com/office/drawing/2014/main" id="{48417FDC-9FE3-4E71-56B4-E4DD446409B6}"/>
              </a:ext>
            </a:extLst>
          </p:cNvPr>
          <p:cNvSpPr/>
          <p:nvPr/>
        </p:nvSpPr>
        <p:spPr>
          <a:xfrm>
            <a:off x="7782109" y="5271346"/>
            <a:ext cx="2422081" cy="834576"/>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900" b="0" i="0" u="none" strike="noStrike" kern="1200" cap="none" spc="0" normalizeH="0" baseline="0" noProof="0" dirty="0">
                <a:ln>
                  <a:noFill/>
                </a:ln>
                <a:solidFill>
                  <a:prstClr val="white"/>
                </a:solidFill>
                <a:effectLst/>
                <a:uLnTx/>
                <a:uFillTx/>
                <a:latin typeface="Calibri"/>
                <a:ea typeface="+mn-ea"/>
                <a:cs typeface="+mn-cs"/>
              </a:rPr>
              <a:t>Kulturutveckling</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900" b="0" i="0" u="none" strike="noStrike" kern="1200" cap="none" spc="0" normalizeH="0" baseline="0" noProof="0" dirty="0">
                <a:ln>
                  <a:noFill/>
                </a:ln>
                <a:solidFill>
                  <a:prstClr val="white"/>
                </a:solidFill>
                <a:effectLst/>
                <a:uLnTx/>
                <a:uFillTx/>
                <a:latin typeface="Calibri"/>
                <a:ea typeface="+mn-ea"/>
                <a:cs typeface="+mn-cs"/>
              </a:rPr>
              <a:t>Göteborgs symfoniker AB</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900" b="0" i="0" u="none" strike="noStrike" kern="1200" cap="none" spc="0" normalizeH="0" baseline="0" noProof="0" dirty="0">
                <a:ln>
                  <a:noFill/>
                </a:ln>
                <a:solidFill>
                  <a:prstClr val="white"/>
                </a:solidFill>
                <a:effectLst/>
                <a:uLnTx/>
                <a:uFillTx/>
                <a:latin typeface="Calibri"/>
                <a:ea typeface="+mn-ea"/>
                <a:cs typeface="+mn-cs"/>
              </a:rPr>
              <a:t>Göteborgsoperan AB</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900" b="0" i="0" u="none" strike="noStrike" kern="1200" cap="none" spc="0" normalizeH="0" baseline="0" noProof="0" dirty="0">
                <a:ln>
                  <a:noFill/>
                </a:ln>
                <a:solidFill>
                  <a:prstClr val="white"/>
                </a:solidFill>
                <a:effectLst/>
                <a:uLnTx/>
                <a:uFillTx/>
                <a:latin typeface="Calibri"/>
                <a:ea typeface="+mn-ea"/>
                <a:cs typeface="+mn-cs"/>
              </a:rPr>
              <a:t>Film i väst AB</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9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900" b="0" i="0" u="none" strike="noStrike" kern="1200" cap="none" spc="0" normalizeH="0" baseline="0" noProof="0" dirty="0">
                <a:ln>
                  <a:noFill/>
                </a:ln>
                <a:solidFill>
                  <a:prstClr val="white"/>
                </a:solidFill>
                <a:effectLst/>
                <a:uLnTx/>
                <a:uFillTx/>
                <a:latin typeface="Calibri"/>
                <a:ea typeface="+mn-ea"/>
                <a:cs typeface="+mn-cs"/>
              </a:rPr>
              <a:t>Regionteater väst AB</a:t>
            </a:r>
          </a:p>
        </p:txBody>
      </p:sp>
      <p:sp>
        <p:nvSpPr>
          <p:cNvPr id="26" name="textruta 25" descr="Nämnder för stödjande verksamhet">
            <a:extLst>
              <a:ext uri="{FF2B5EF4-FFF2-40B4-BE49-F238E27FC236}">
                <a16:creationId xmlns:a16="http://schemas.microsoft.com/office/drawing/2014/main" id="{D9B27DEC-E2AF-2E2B-87A9-EDFC5AEE1045}"/>
              </a:ext>
            </a:extLst>
          </p:cNvPr>
          <p:cNvSpPr txBox="1"/>
          <p:nvPr/>
        </p:nvSpPr>
        <p:spPr>
          <a:xfrm>
            <a:off x="10768512" y="815580"/>
            <a:ext cx="971192" cy="297454"/>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333" b="1" i="0" u="none" strike="noStrike" kern="1200" cap="none" spc="0" normalizeH="0" baseline="0" noProof="0" dirty="0">
                <a:ln>
                  <a:noFill/>
                </a:ln>
                <a:solidFill>
                  <a:srgbClr val="000000"/>
                </a:solidFill>
                <a:effectLst/>
                <a:uLnTx/>
                <a:uFillTx/>
                <a:latin typeface="Calibri Light"/>
                <a:ea typeface="+mn-ea"/>
                <a:cs typeface="+mn-cs"/>
              </a:rPr>
              <a:t>Stödjande</a:t>
            </a:r>
          </a:p>
        </p:txBody>
      </p:sp>
      <p:sp>
        <p:nvSpPr>
          <p:cNvPr id="27" name="Rektangel 26" descr="Nämnd för hälsa- och stressmedicin">
            <a:extLst>
              <a:ext uri="{FF2B5EF4-FFF2-40B4-BE49-F238E27FC236}">
                <a16:creationId xmlns:a16="http://schemas.microsoft.com/office/drawing/2014/main" id="{A7D72141-996B-CCCF-0199-E3887EDDD3AB}"/>
              </a:ext>
            </a:extLst>
          </p:cNvPr>
          <p:cNvSpPr/>
          <p:nvPr/>
        </p:nvSpPr>
        <p:spPr>
          <a:xfrm>
            <a:off x="10663135" y="3106927"/>
            <a:ext cx="1200000" cy="3840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t"/>
          <a:lstStyle/>
          <a:p>
            <a:pPr marL="0" marR="0" lvl="0" indent="0" algn="l" defTabSz="385744"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alibri"/>
                <a:ea typeface="+mn-ea"/>
                <a:cs typeface="+mn-cs"/>
              </a:rPr>
              <a:t>Styrelsen för Hälsan och stressmedicin</a:t>
            </a:r>
          </a:p>
        </p:txBody>
      </p:sp>
      <p:sp>
        <p:nvSpPr>
          <p:cNvPr id="28" name="Rektangel 27" descr="Logistiknämnd">
            <a:extLst>
              <a:ext uri="{FF2B5EF4-FFF2-40B4-BE49-F238E27FC236}">
                <a16:creationId xmlns:a16="http://schemas.microsoft.com/office/drawing/2014/main" id="{A2FF7AFF-5D9C-11B3-DBEB-F8A17A23C45C}"/>
              </a:ext>
            </a:extLst>
          </p:cNvPr>
          <p:cNvSpPr/>
          <p:nvPr/>
        </p:nvSpPr>
        <p:spPr>
          <a:xfrm>
            <a:off x="10663135" y="3607052"/>
            <a:ext cx="1200000" cy="2400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t"/>
          <a:lstStyle/>
          <a:p>
            <a:pPr marL="0" marR="0" lvl="0" indent="0" algn="l" defTabSz="385744"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alibri"/>
                <a:ea typeface="+mn-ea"/>
                <a:cs typeface="+mn-cs"/>
              </a:rPr>
              <a:t>Styrelsen </a:t>
            </a:r>
            <a:r>
              <a:rPr kumimoji="0" lang="sv-SE" sz="800" b="0" i="0" u="none" strike="noStrike" kern="1200" cap="none" spc="0" normalizeH="0" baseline="0" noProof="0">
                <a:ln>
                  <a:noFill/>
                </a:ln>
                <a:solidFill>
                  <a:srgbClr val="000000"/>
                </a:solidFill>
                <a:effectLst/>
                <a:uLnTx/>
                <a:uFillTx/>
                <a:latin typeface="Calibri"/>
                <a:ea typeface="+mn-ea"/>
                <a:cs typeface="+mn-cs"/>
              </a:rPr>
              <a:t>för logistik</a:t>
            </a:r>
            <a:endParaRPr kumimoji="0" lang="sv-SE" sz="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9" name="Rektangel 28" descr="Styrelse för Fastighet, stöd och service">
            <a:extLst>
              <a:ext uri="{FF2B5EF4-FFF2-40B4-BE49-F238E27FC236}">
                <a16:creationId xmlns:a16="http://schemas.microsoft.com/office/drawing/2014/main" id="{9E34333B-3386-2838-645D-2C7DBBDCD6B7}"/>
              </a:ext>
            </a:extLst>
          </p:cNvPr>
          <p:cNvSpPr/>
          <p:nvPr/>
        </p:nvSpPr>
        <p:spPr>
          <a:xfrm>
            <a:off x="10663135" y="3976983"/>
            <a:ext cx="1200000" cy="3840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t"/>
          <a:lstStyle/>
          <a:p>
            <a:pPr marL="0" marR="0" lvl="0" indent="0" algn="l" defTabSz="385744"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alibri"/>
                <a:ea typeface="+mn-ea"/>
                <a:cs typeface="+mn-cs"/>
              </a:rPr>
              <a:t>Styrelsen för fastighet, stöd och service</a:t>
            </a:r>
          </a:p>
        </p:txBody>
      </p:sp>
      <p:sp>
        <p:nvSpPr>
          <p:cNvPr id="30" name="Rektangel 29" descr="Arkivnämnd">
            <a:extLst>
              <a:ext uri="{FF2B5EF4-FFF2-40B4-BE49-F238E27FC236}">
                <a16:creationId xmlns:a16="http://schemas.microsoft.com/office/drawing/2014/main" id="{5C52B43D-BF57-B64A-CE48-74068AA373EE}"/>
              </a:ext>
            </a:extLst>
          </p:cNvPr>
          <p:cNvSpPr/>
          <p:nvPr/>
        </p:nvSpPr>
        <p:spPr>
          <a:xfrm>
            <a:off x="10656553" y="4473535"/>
            <a:ext cx="1200000" cy="24000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dk1"/>
          </a:fontRef>
        </p:style>
        <p:txBody>
          <a:bodyPr rtlCol="0" anchor="t"/>
          <a:lstStyle/>
          <a:p>
            <a:pPr marL="0" marR="0" lvl="0" indent="0" algn="l" defTabSz="385744"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alibri"/>
                <a:ea typeface="+mn-ea"/>
                <a:cs typeface="+mn-cs"/>
              </a:rPr>
              <a:t>Arkivnämnd</a:t>
            </a:r>
          </a:p>
        </p:txBody>
      </p:sp>
      <p:sp>
        <p:nvSpPr>
          <p:cNvPr id="31" name="textruta 30" descr="Politiska församlingar utanför styrmodellen.&#10;Revisorskollegiet&#10;Patientnämnder 5 st">
            <a:extLst>
              <a:ext uri="{FF2B5EF4-FFF2-40B4-BE49-F238E27FC236}">
                <a16:creationId xmlns:a16="http://schemas.microsoft.com/office/drawing/2014/main" id="{8B9A2B42-0CFD-FA30-A86D-A81740F4AC31}"/>
              </a:ext>
            </a:extLst>
          </p:cNvPr>
          <p:cNvSpPr txBox="1"/>
          <p:nvPr/>
        </p:nvSpPr>
        <p:spPr>
          <a:xfrm>
            <a:off x="9584784" y="306255"/>
            <a:ext cx="1078352" cy="33855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alibri"/>
                <a:ea typeface="+mn-ea"/>
                <a:cs typeface="+mn-cs"/>
              </a:rPr>
              <a:t>Revisorskollegiet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Calibri"/>
                <a:ea typeface="+mn-ea"/>
                <a:cs typeface="+mn-cs"/>
              </a:rPr>
              <a:t>Patientnämnder 5 st.</a:t>
            </a:r>
          </a:p>
        </p:txBody>
      </p:sp>
      <p:sp>
        <p:nvSpPr>
          <p:cNvPr id="32" name="Rektangel 31">
            <a:extLst>
              <a:ext uri="{FF2B5EF4-FFF2-40B4-BE49-F238E27FC236}">
                <a16:creationId xmlns:a16="http://schemas.microsoft.com/office/drawing/2014/main" id="{A59C1FA9-9F3F-2982-40C9-F88B9B2C71A1}"/>
              </a:ext>
              <a:ext uri="{C183D7F6-B498-43B3-948B-1728B52AA6E4}">
                <adec:decorative xmlns:adec="http://schemas.microsoft.com/office/drawing/2017/decorative" val="1"/>
              </a:ext>
            </a:extLst>
          </p:cNvPr>
          <p:cNvSpPr/>
          <p:nvPr/>
        </p:nvSpPr>
        <p:spPr>
          <a:xfrm>
            <a:off x="1468379" y="1215629"/>
            <a:ext cx="788183" cy="5144531"/>
          </a:xfrm>
          <a:prstGeom prst="rect">
            <a:avLst/>
          </a:prstGeom>
          <a:noFill/>
          <a:ln>
            <a:solidFill>
              <a:schemeClr val="bg2">
                <a:lumMod val="60000"/>
                <a:lumOff val="40000"/>
              </a:schemeClr>
            </a:solidFill>
            <a:prstDash val="lgDash"/>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351" b="0" i="0" u="none" strike="noStrike" kern="1200" cap="none" spc="0" normalizeH="0" baseline="0" noProof="0">
              <a:ln>
                <a:noFill/>
              </a:ln>
              <a:solidFill>
                <a:srgbClr val="F2A900"/>
              </a:solidFill>
              <a:effectLst/>
              <a:uLnTx/>
              <a:uFillTx/>
              <a:latin typeface="Calibri"/>
              <a:ea typeface="+mn-ea"/>
              <a:cs typeface="+mn-cs"/>
            </a:endParaRPr>
          </a:p>
        </p:txBody>
      </p:sp>
      <p:sp>
        <p:nvSpPr>
          <p:cNvPr id="33" name="Rektangel 32">
            <a:extLst>
              <a:ext uri="{FF2B5EF4-FFF2-40B4-BE49-F238E27FC236}">
                <a16:creationId xmlns:a16="http://schemas.microsoft.com/office/drawing/2014/main" id="{BB446BF5-82C9-13A3-E7E4-48EDA31629A4}"/>
              </a:ext>
              <a:ext uri="{C183D7F6-B498-43B3-948B-1728B52AA6E4}">
                <adec:decorative xmlns:adec="http://schemas.microsoft.com/office/drawing/2017/decorative" val="1"/>
              </a:ext>
            </a:extLst>
          </p:cNvPr>
          <p:cNvSpPr/>
          <p:nvPr/>
        </p:nvSpPr>
        <p:spPr>
          <a:xfrm>
            <a:off x="2363075" y="1215629"/>
            <a:ext cx="1656000" cy="5144531"/>
          </a:xfrm>
          <a:prstGeom prst="rect">
            <a:avLst/>
          </a:prstGeom>
          <a:noFill/>
          <a:ln>
            <a:solidFill>
              <a:schemeClr val="bg2">
                <a:lumMod val="60000"/>
                <a:lumOff val="40000"/>
              </a:schemeClr>
            </a:solidFill>
            <a:prstDash val="lgDash"/>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351" b="0" i="0" u="none" strike="noStrike" kern="1200" cap="none" spc="0" normalizeH="0" baseline="0" noProof="0">
              <a:ln>
                <a:noFill/>
              </a:ln>
              <a:solidFill>
                <a:srgbClr val="F2A900"/>
              </a:solidFill>
              <a:effectLst/>
              <a:uLnTx/>
              <a:uFillTx/>
              <a:latin typeface="Calibri"/>
              <a:ea typeface="+mn-ea"/>
              <a:cs typeface="+mn-cs"/>
            </a:endParaRPr>
          </a:p>
        </p:txBody>
      </p:sp>
      <p:sp>
        <p:nvSpPr>
          <p:cNvPr id="34" name="Rektangel 33">
            <a:extLst>
              <a:ext uri="{FF2B5EF4-FFF2-40B4-BE49-F238E27FC236}">
                <a16:creationId xmlns:a16="http://schemas.microsoft.com/office/drawing/2014/main" id="{339B2A55-23E9-3B49-25D8-EAD3E32CBA0C}"/>
              </a:ext>
              <a:ext uri="{C183D7F6-B498-43B3-948B-1728B52AA6E4}">
                <adec:decorative xmlns:adec="http://schemas.microsoft.com/office/drawing/2017/decorative" val="1"/>
              </a:ext>
            </a:extLst>
          </p:cNvPr>
          <p:cNvSpPr/>
          <p:nvPr/>
        </p:nvSpPr>
        <p:spPr>
          <a:xfrm>
            <a:off x="4125587" y="1215629"/>
            <a:ext cx="1656000" cy="5144531"/>
          </a:xfrm>
          <a:prstGeom prst="rect">
            <a:avLst/>
          </a:prstGeom>
          <a:noFill/>
          <a:ln>
            <a:solidFill>
              <a:schemeClr val="bg2">
                <a:lumMod val="60000"/>
                <a:lumOff val="40000"/>
              </a:schemeClr>
            </a:solidFill>
            <a:prstDash val="lgDash"/>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351" b="0" i="0" u="none" strike="noStrike" kern="1200" cap="none" spc="0" normalizeH="0" baseline="0" noProof="0">
              <a:ln>
                <a:noFill/>
              </a:ln>
              <a:solidFill>
                <a:srgbClr val="F2A900"/>
              </a:solidFill>
              <a:effectLst/>
              <a:uLnTx/>
              <a:uFillTx/>
              <a:latin typeface="Calibri"/>
              <a:ea typeface="+mn-ea"/>
              <a:cs typeface="+mn-cs"/>
            </a:endParaRPr>
          </a:p>
        </p:txBody>
      </p:sp>
      <p:sp>
        <p:nvSpPr>
          <p:cNvPr id="35" name="Rektangel 34">
            <a:extLst>
              <a:ext uri="{FF2B5EF4-FFF2-40B4-BE49-F238E27FC236}">
                <a16:creationId xmlns:a16="http://schemas.microsoft.com/office/drawing/2014/main" id="{2680BC22-56BC-3454-22ED-71D4A5B6CC0C}"/>
              </a:ext>
              <a:ext uri="{C183D7F6-B498-43B3-948B-1728B52AA6E4}">
                <adec:decorative xmlns:adec="http://schemas.microsoft.com/office/drawing/2017/decorative" val="1"/>
              </a:ext>
            </a:extLst>
          </p:cNvPr>
          <p:cNvSpPr/>
          <p:nvPr/>
        </p:nvSpPr>
        <p:spPr>
          <a:xfrm>
            <a:off x="5888097" y="1215629"/>
            <a:ext cx="1656000" cy="5144531"/>
          </a:xfrm>
          <a:prstGeom prst="rect">
            <a:avLst/>
          </a:prstGeom>
          <a:noFill/>
          <a:ln>
            <a:solidFill>
              <a:schemeClr val="bg2">
                <a:lumMod val="60000"/>
                <a:lumOff val="40000"/>
              </a:schemeClr>
            </a:solidFill>
            <a:prstDash val="lgDash"/>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351" b="0" i="0" u="none" strike="noStrike" kern="1200" cap="none" spc="0" normalizeH="0" baseline="0" noProof="0">
              <a:ln>
                <a:noFill/>
              </a:ln>
              <a:solidFill>
                <a:srgbClr val="F2A900"/>
              </a:solidFill>
              <a:effectLst/>
              <a:uLnTx/>
              <a:uFillTx/>
              <a:latin typeface="Calibri"/>
              <a:ea typeface="+mn-ea"/>
              <a:cs typeface="+mn-cs"/>
            </a:endParaRPr>
          </a:p>
        </p:txBody>
      </p:sp>
      <p:sp>
        <p:nvSpPr>
          <p:cNvPr id="36" name="Rektangel 35">
            <a:extLst>
              <a:ext uri="{FF2B5EF4-FFF2-40B4-BE49-F238E27FC236}">
                <a16:creationId xmlns:a16="http://schemas.microsoft.com/office/drawing/2014/main" id="{7FD8E3A2-0777-30D2-ADBB-6DCB534DFD95}"/>
              </a:ext>
              <a:ext uri="{C183D7F6-B498-43B3-948B-1728B52AA6E4}">
                <adec:decorative xmlns:adec="http://schemas.microsoft.com/office/drawing/2017/decorative" val="1"/>
              </a:ext>
            </a:extLst>
          </p:cNvPr>
          <p:cNvSpPr/>
          <p:nvPr/>
        </p:nvSpPr>
        <p:spPr>
          <a:xfrm>
            <a:off x="7608121" y="1215629"/>
            <a:ext cx="4449116" cy="5144531"/>
          </a:xfrm>
          <a:prstGeom prst="rect">
            <a:avLst/>
          </a:prstGeom>
          <a:noFill/>
          <a:ln>
            <a:solidFill>
              <a:schemeClr val="bg2">
                <a:lumMod val="60000"/>
                <a:lumOff val="40000"/>
              </a:schemeClr>
            </a:solidFill>
            <a:prstDash val="lgDash"/>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351" b="0" i="0" u="none" strike="noStrike" kern="1200" cap="none" spc="0" normalizeH="0" baseline="0" noProof="0">
              <a:ln>
                <a:noFill/>
              </a:ln>
              <a:solidFill>
                <a:srgbClr val="F2A900"/>
              </a:solidFill>
              <a:effectLst/>
              <a:uLnTx/>
              <a:uFillTx/>
              <a:latin typeface="Calibri"/>
              <a:ea typeface="+mn-ea"/>
              <a:cs typeface="+mn-cs"/>
            </a:endParaRPr>
          </a:p>
        </p:txBody>
      </p:sp>
      <p:sp>
        <p:nvSpPr>
          <p:cNvPr id="37" name="Pil: uppåtböjd 36">
            <a:extLst>
              <a:ext uri="{FF2B5EF4-FFF2-40B4-BE49-F238E27FC236}">
                <a16:creationId xmlns:a16="http://schemas.microsoft.com/office/drawing/2014/main" id="{BE0ECDC0-2300-57D2-4921-85F927CE141C}"/>
              </a:ext>
              <a:ext uri="{C183D7F6-B498-43B3-948B-1728B52AA6E4}">
                <adec:decorative xmlns:adec="http://schemas.microsoft.com/office/drawing/2017/decorative" val="1"/>
              </a:ext>
            </a:extLst>
          </p:cNvPr>
          <p:cNvSpPr/>
          <p:nvPr/>
        </p:nvSpPr>
        <p:spPr>
          <a:xfrm rot="16200000">
            <a:off x="10704650" y="2064715"/>
            <a:ext cx="1099487" cy="47028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351" b="0" i="0" u="none" strike="noStrike" kern="1200" cap="none" spc="0" normalizeH="0" baseline="0" noProof="0">
              <a:ln>
                <a:noFill/>
              </a:ln>
              <a:solidFill>
                <a:srgbClr val="000000"/>
              </a:solidFill>
              <a:effectLst/>
              <a:uLnTx/>
              <a:uFillTx/>
              <a:latin typeface="Calibri"/>
              <a:ea typeface="+mn-ea"/>
              <a:cs typeface="+mn-cs"/>
            </a:endParaRPr>
          </a:p>
        </p:txBody>
      </p:sp>
      <p:sp>
        <p:nvSpPr>
          <p:cNvPr id="38" name="Pil: nedåtböjd 37">
            <a:extLst>
              <a:ext uri="{FF2B5EF4-FFF2-40B4-BE49-F238E27FC236}">
                <a16:creationId xmlns:a16="http://schemas.microsoft.com/office/drawing/2014/main" id="{562E8728-7B89-791D-B027-67CCECAF7FC1}"/>
              </a:ext>
              <a:ext uri="{C183D7F6-B498-43B3-948B-1728B52AA6E4}">
                <adec:decorative xmlns:adec="http://schemas.microsoft.com/office/drawing/2017/decorative" val="1"/>
              </a:ext>
            </a:extLst>
          </p:cNvPr>
          <p:cNvSpPr/>
          <p:nvPr/>
        </p:nvSpPr>
        <p:spPr>
          <a:xfrm rot="5400000">
            <a:off x="10674004" y="5326321"/>
            <a:ext cx="1165099" cy="5156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sv-SE" sz="1351" b="0" i="0" u="none" strike="noStrike" kern="1200" cap="none" spc="0" normalizeH="0" baseline="0" noProof="0">
              <a:ln>
                <a:noFill/>
              </a:ln>
              <a:solidFill>
                <a:srgbClr val="000000"/>
              </a:solidFill>
              <a:effectLst/>
              <a:uLnTx/>
              <a:uFillTx/>
              <a:latin typeface="Calibri"/>
              <a:ea typeface="+mn-ea"/>
              <a:cs typeface="+mn-cs"/>
            </a:endParaRPr>
          </a:p>
        </p:txBody>
      </p:sp>
      <p:pic>
        <p:nvPicPr>
          <p:cNvPr id="39" name="Bildobjekt 38">
            <a:extLst>
              <a:ext uri="{FF2B5EF4-FFF2-40B4-BE49-F238E27FC236}">
                <a16:creationId xmlns:a16="http://schemas.microsoft.com/office/drawing/2014/main" id="{7F27CDD5-391C-FC19-706A-175FEEAF47CE}"/>
              </a:ext>
            </a:extLst>
          </p:cNvPr>
          <p:cNvPicPr>
            <a:picLocks noChangeAspect="1"/>
          </p:cNvPicPr>
          <p:nvPr/>
        </p:nvPicPr>
        <p:blipFill>
          <a:blip r:embed="rId2"/>
          <a:stretch>
            <a:fillRect/>
          </a:stretch>
        </p:blipFill>
        <p:spPr>
          <a:xfrm>
            <a:off x="10988431" y="6538987"/>
            <a:ext cx="1020175" cy="207813"/>
          </a:xfrm>
          <a:prstGeom prst="rect">
            <a:avLst/>
          </a:prstGeom>
        </p:spPr>
      </p:pic>
    </p:spTree>
    <p:extLst>
      <p:ext uri="{BB962C8B-B14F-4D97-AF65-F5344CB8AC3E}">
        <p14:creationId xmlns:p14="http://schemas.microsoft.com/office/powerpoint/2010/main" val="918595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ktangel 2" descr="Kollektivtrafik">
            <a:extLst>
              <a:ext uri="{FF2B5EF4-FFF2-40B4-BE49-F238E27FC236}">
                <a16:creationId xmlns:a16="http://schemas.microsoft.com/office/drawing/2014/main" id="{04C3994D-8460-6496-FCBF-6B9F480B4691}"/>
              </a:ext>
            </a:extLst>
          </p:cNvPr>
          <p:cNvSpPr/>
          <p:nvPr/>
        </p:nvSpPr>
        <p:spPr>
          <a:xfrm>
            <a:off x="385571" y="2658929"/>
            <a:ext cx="11106994" cy="1561032"/>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sv-SE" sz="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sv-SE" sz="1351" b="0" i="0" u="none" strike="noStrike" kern="1200" cap="none" spc="0" normalizeH="0" baseline="0" noProof="0" dirty="0">
              <a:ln>
                <a:noFill/>
              </a:ln>
              <a:solidFill>
                <a:srgbClr val="FFFFFF"/>
              </a:solidFill>
              <a:effectLst/>
              <a:uLnTx/>
              <a:uFillTx/>
              <a:latin typeface="Calibri"/>
              <a:ea typeface="+mn-ea"/>
              <a:cs typeface="+mn-cs"/>
            </a:endParaRPr>
          </a:p>
        </p:txBody>
      </p:sp>
      <p:sp>
        <p:nvSpPr>
          <p:cNvPr id="4" name="textruta 3" descr="Infrastruktur- och kollektivtrafik nämnd">
            <a:extLst>
              <a:ext uri="{FF2B5EF4-FFF2-40B4-BE49-F238E27FC236}">
                <a16:creationId xmlns:a16="http://schemas.microsoft.com/office/drawing/2014/main" id="{21DB8026-6079-0D24-FBA8-25D071A28653}"/>
              </a:ext>
            </a:extLst>
          </p:cNvPr>
          <p:cNvSpPr txBox="1"/>
          <p:nvPr/>
        </p:nvSpPr>
        <p:spPr>
          <a:xfrm>
            <a:off x="594387" y="2854714"/>
            <a:ext cx="5032912" cy="8309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Calibri"/>
                <a:ea typeface="+mn-ea"/>
                <a:cs typeface="+mn-cs"/>
              </a:rPr>
              <a:t>Infrastruktur- och kollektivtrafiknämnden</a:t>
            </a:r>
          </a:p>
        </p:txBody>
      </p:sp>
      <p:sp>
        <p:nvSpPr>
          <p:cNvPr id="5" name="Rektangel 4" descr="Styrelsen för Västtrafik AB&#10;Styrelsen för Regionens tåg och spårvagnar">
            <a:extLst>
              <a:ext uri="{FF2B5EF4-FFF2-40B4-BE49-F238E27FC236}">
                <a16:creationId xmlns:a16="http://schemas.microsoft.com/office/drawing/2014/main" id="{1ABDE1E8-D740-2352-195C-AC098AC65DA1}"/>
              </a:ext>
            </a:extLst>
          </p:cNvPr>
          <p:cNvSpPr/>
          <p:nvPr/>
        </p:nvSpPr>
        <p:spPr>
          <a:xfrm>
            <a:off x="6190143" y="2854714"/>
            <a:ext cx="5032911" cy="80185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16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1600" b="0" i="0" u="none" strike="noStrike" kern="1200" cap="none" spc="0" normalizeH="0" baseline="0" noProof="0" dirty="0">
                <a:ln>
                  <a:noFill/>
                </a:ln>
                <a:solidFill>
                  <a:prstClr val="white"/>
                </a:solidFill>
                <a:effectLst/>
                <a:uLnTx/>
                <a:uFillTx/>
                <a:latin typeface="Calibri"/>
                <a:ea typeface="+mn-ea"/>
                <a:cs typeface="+mn-cs"/>
              </a:rPr>
              <a:t>Västtrafik AB</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16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1600" b="0" i="0" u="none" strike="noStrike" kern="1200" cap="none" spc="0" normalizeH="0" baseline="0" noProof="0" dirty="0">
                <a:ln>
                  <a:noFill/>
                </a:ln>
                <a:solidFill>
                  <a:prstClr val="white"/>
                </a:solidFill>
                <a:effectLst/>
                <a:uLnTx/>
                <a:uFillTx/>
                <a:latin typeface="Calibri"/>
                <a:ea typeface="+mn-ea"/>
                <a:cs typeface="+mn-cs"/>
              </a:rPr>
              <a:t>Regionens tåg och spårvagnar</a:t>
            </a:r>
          </a:p>
        </p:txBody>
      </p:sp>
      <p:sp>
        <p:nvSpPr>
          <p:cNvPr id="6" name="Rektangel 5">
            <a:extLst>
              <a:ext uri="{FF2B5EF4-FFF2-40B4-BE49-F238E27FC236}">
                <a16:creationId xmlns:a16="http://schemas.microsoft.com/office/drawing/2014/main" id="{8D7C9360-DE35-14D8-E7C8-CC2A6AAA2C47}"/>
              </a:ext>
            </a:extLst>
          </p:cNvPr>
          <p:cNvSpPr/>
          <p:nvPr/>
        </p:nvSpPr>
        <p:spPr>
          <a:xfrm>
            <a:off x="385571" y="433830"/>
            <a:ext cx="11106994" cy="1561032"/>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sv-SE" sz="1351" b="0" i="0" u="none" strike="noStrike" kern="1200" cap="none" spc="0" normalizeH="0" baseline="0" noProof="0" dirty="0">
              <a:ln>
                <a:noFill/>
              </a:ln>
              <a:solidFill>
                <a:srgbClr val="FFFFFF"/>
              </a:solidFill>
              <a:effectLst/>
              <a:uLnTx/>
              <a:uFillTx/>
              <a:latin typeface="Calibri"/>
              <a:ea typeface="+mn-ea"/>
              <a:cs typeface="+mn-cs"/>
            </a:endParaRPr>
          </a:p>
        </p:txBody>
      </p:sp>
      <p:sp>
        <p:nvSpPr>
          <p:cNvPr id="7" name="Rektangel 6" descr="Styrelsen för Folkhögskolorna&#10;Styrelsen för Naturbruksgymnasierna&#10;Styrelsen för Göteborgs botaniska trädgård&#10;Styrelsen för Turistrådet Västsverige AB">
            <a:extLst>
              <a:ext uri="{FF2B5EF4-FFF2-40B4-BE49-F238E27FC236}">
                <a16:creationId xmlns:a16="http://schemas.microsoft.com/office/drawing/2014/main" id="{1CF46265-20D0-3E4D-EBB0-7D84400B5E29}"/>
              </a:ext>
            </a:extLst>
          </p:cNvPr>
          <p:cNvSpPr/>
          <p:nvPr/>
        </p:nvSpPr>
        <p:spPr>
          <a:xfrm>
            <a:off x="6190145" y="602546"/>
            <a:ext cx="5032912" cy="1191086"/>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16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1600" b="0" i="0" u="none" strike="noStrike" kern="1200" cap="none" spc="0" normalizeH="0" baseline="0" noProof="0" dirty="0">
                <a:ln>
                  <a:noFill/>
                </a:ln>
                <a:solidFill>
                  <a:prstClr val="white"/>
                </a:solidFill>
                <a:effectLst/>
                <a:uLnTx/>
                <a:uFillTx/>
                <a:latin typeface="Calibri"/>
                <a:ea typeface="+mn-ea"/>
                <a:cs typeface="+mn-cs"/>
              </a:rPr>
              <a:t>Folkhögskolorna</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16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1600" b="0" i="0" u="none" strike="noStrike" kern="1200" cap="none" spc="0" normalizeH="0" baseline="0" noProof="0" dirty="0">
                <a:ln>
                  <a:noFill/>
                </a:ln>
                <a:solidFill>
                  <a:prstClr val="white"/>
                </a:solidFill>
                <a:effectLst/>
                <a:uLnTx/>
                <a:uFillTx/>
                <a:latin typeface="Calibri"/>
                <a:ea typeface="+mn-ea"/>
                <a:cs typeface="+mn-cs"/>
              </a:rPr>
              <a:t>Naturbruksgymnasierna</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16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1600" b="0" i="0" u="none" strike="noStrike" kern="1200" cap="none" spc="0" normalizeH="0" baseline="0" noProof="0" dirty="0">
                <a:ln>
                  <a:noFill/>
                </a:ln>
                <a:solidFill>
                  <a:prstClr val="white"/>
                </a:solidFill>
                <a:effectLst/>
                <a:uLnTx/>
                <a:uFillTx/>
                <a:latin typeface="Calibri"/>
                <a:ea typeface="+mn-ea"/>
                <a:cs typeface="+mn-cs"/>
              </a:rPr>
              <a:t>Göteborgs botaniska trädgård</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16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1600" b="0" i="0" u="none" strike="noStrike" kern="1200" cap="none" spc="0" normalizeH="0" baseline="0" noProof="0" dirty="0">
                <a:ln>
                  <a:noFill/>
                </a:ln>
                <a:solidFill>
                  <a:prstClr val="white"/>
                </a:solidFill>
                <a:effectLst/>
                <a:uLnTx/>
                <a:uFillTx/>
                <a:latin typeface="Calibri"/>
                <a:ea typeface="+mn-ea"/>
                <a:cs typeface="+mn-cs"/>
              </a:rPr>
              <a:t>Turistrådet Västsverige AB</a:t>
            </a:r>
          </a:p>
        </p:txBody>
      </p:sp>
      <p:sp>
        <p:nvSpPr>
          <p:cNvPr id="8" name="textruta 7" descr="Miljö- och regionutvecklingsnämnd">
            <a:extLst>
              <a:ext uri="{FF2B5EF4-FFF2-40B4-BE49-F238E27FC236}">
                <a16:creationId xmlns:a16="http://schemas.microsoft.com/office/drawing/2014/main" id="{488119A1-FA21-5632-0E4C-DA61353AF026}"/>
              </a:ext>
            </a:extLst>
          </p:cNvPr>
          <p:cNvSpPr txBox="1"/>
          <p:nvPr/>
        </p:nvSpPr>
        <p:spPr>
          <a:xfrm>
            <a:off x="594387" y="602546"/>
            <a:ext cx="5032912" cy="46166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Calibri"/>
                <a:ea typeface="+mn-ea"/>
                <a:cs typeface="+mn-cs"/>
              </a:rPr>
              <a:t>Miljö- och regionutvecklingsnämnden</a:t>
            </a:r>
          </a:p>
        </p:txBody>
      </p:sp>
      <p:sp>
        <p:nvSpPr>
          <p:cNvPr id="9" name="Rektangel 8">
            <a:extLst>
              <a:ext uri="{FF2B5EF4-FFF2-40B4-BE49-F238E27FC236}">
                <a16:creationId xmlns:a16="http://schemas.microsoft.com/office/drawing/2014/main" id="{8024998B-2284-5EB5-498B-3A047DF1C88E}"/>
              </a:ext>
            </a:extLst>
          </p:cNvPr>
          <p:cNvSpPr/>
          <p:nvPr/>
        </p:nvSpPr>
        <p:spPr>
          <a:xfrm>
            <a:off x="385571" y="4786786"/>
            <a:ext cx="11106994" cy="1561032"/>
          </a:xfrm>
          <a:prstGeom prst="rect">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sv-SE" sz="1300" b="1" i="1"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ruta 9" descr="Kulturnämnd">
            <a:extLst>
              <a:ext uri="{FF2B5EF4-FFF2-40B4-BE49-F238E27FC236}">
                <a16:creationId xmlns:a16="http://schemas.microsoft.com/office/drawing/2014/main" id="{5558B4E9-C411-22EF-00EE-E4935735EAB9}"/>
              </a:ext>
            </a:extLst>
          </p:cNvPr>
          <p:cNvSpPr txBox="1"/>
          <p:nvPr/>
        </p:nvSpPr>
        <p:spPr>
          <a:xfrm>
            <a:off x="594387" y="4908078"/>
            <a:ext cx="4466003" cy="46166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prstClr val="white"/>
                </a:solidFill>
                <a:effectLst/>
                <a:uLnTx/>
                <a:uFillTx/>
                <a:latin typeface="Calibri"/>
                <a:ea typeface="+mn-ea"/>
                <a:cs typeface="+mn-cs"/>
              </a:rPr>
              <a:t>Kulturnämnden</a:t>
            </a:r>
          </a:p>
        </p:txBody>
      </p:sp>
      <p:sp>
        <p:nvSpPr>
          <p:cNvPr id="11" name="Rektangel 10" descr="Styrelsen för Kulturutveckling&#10;Styrelsen för Göteborgs symfoniker AB&#10;Styrelsen för Göteborgsoperan AB&#10;Styrelsen för Film i väst AB&#10;Styrelsen för Regionteater väst AB">
            <a:extLst>
              <a:ext uri="{FF2B5EF4-FFF2-40B4-BE49-F238E27FC236}">
                <a16:creationId xmlns:a16="http://schemas.microsoft.com/office/drawing/2014/main" id="{405268C8-DD70-9497-A372-99CC3CC8F0A6}"/>
              </a:ext>
            </a:extLst>
          </p:cNvPr>
          <p:cNvSpPr/>
          <p:nvPr/>
        </p:nvSpPr>
        <p:spPr>
          <a:xfrm>
            <a:off x="6190144" y="4908078"/>
            <a:ext cx="5032911" cy="132190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16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1600" b="0" i="0" u="none" strike="noStrike" kern="1200" cap="none" spc="0" normalizeH="0" baseline="0" noProof="0" dirty="0">
                <a:ln>
                  <a:noFill/>
                </a:ln>
                <a:solidFill>
                  <a:prstClr val="white"/>
                </a:solidFill>
                <a:effectLst/>
                <a:uLnTx/>
                <a:uFillTx/>
                <a:latin typeface="Calibri"/>
                <a:ea typeface="+mn-ea"/>
                <a:cs typeface="+mn-cs"/>
              </a:rPr>
              <a:t>Kulturutveckling</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16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1600" b="0" i="0" u="none" strike="noStrike" kern="1200" cap="none" spc="0" normalizeH="0" baseline="0" noProof="0" dirty="0">
                <a:ln>
                  <a:noFill/>
                </a:ln>
                <a:solidFill>
                  <a:prstClr val="white"/>
                </a:solidFill>
                <a:effectLst/>
                <a:uLnTx/>
                <a:uFillTx/>
                <a:latin typeface="Calibri"/>
                <a:ea typeface="+mn-ea"/>
                <a:cs typeface="+mn-cs"/>
              </a:rPr>
              <a:t>Göteborgs symfoniker AB</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16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1600" b="0" i="0" u="none" strike="noStrike" kern="1200" cap="none" spc="0" normalizeH="0" baseline="0" noProof="0" dirty="0">
                <a:ln>
                  <a:noFill/>
                </a:ln>
                <a:solidFill>
                  <a:prstClr val="white"/>
                </a:solidFill>
                <a:effectLst/>
                <a:uLnTx/>
                <a:uFillTx/>
                <a:latin typeface="Calibri"/>
                <a:ea typeface="+mn-ea"/>
                <a:cs typeface="+mn-cs"/>
              </a:rPr>
              <a:t>Göteborgsoperan AB</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16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1600" b="0" i="0" u="none" strike="noStrike" kern="1200" cap="none" spc="0" normalizeH="0" baseline="0" noProof="0" dirty="0">
                <a:ln>
                  <a:noFill/>
                </a:ln>
                <a:solidFill>
                  <a:prstClr val="white"/>
                </a:solidFill>
                <a:effectLst/>
                <a:uLnTx/>
                <a:uFillTx/>
                <a:latin typeface="Calibri"/>
                <a:ea typeface="+mn-ea"/>
                <a:cs typeface="+mn-cs"/>
              </a:rPr>
              <a:t>Film i väst AB</a:t>
            </a:r>
          </a:p>
          <a:p>
            <a:pPr marL="171446" marR="0" lvl="0" indent="-171446"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1600" b="0" i="0" u="none" strike="noStrike" kern="1200" cap="none" spc="0" normalizeH="0" baseline="0" noProof="0" dirty="0">
                <a:ln>
                  <a:noFill/>
                </a:ln>
                <a:solidFill>
                  <a:prstClr val="white"/>
                </a:solidFill>
                <a:effectLst/>
                <a:uLnTx/>
                <a:uFillTx/>
                <a:latin typeface="Calibri"/>
                <a:ea typeface="+mn-ea"/>
                <a:cs typeface="+mn-cs"/>
              </a:rPr>
              <a:t>Styrelsen för </a:t>
            </a:r>
            <a:r>
              <a:rPr kumimoji="0" lang="sv-SE" sz="1600" b="0" i="0" u="none" strike="noStrike" kern="1200" cap="none" spc="0" normalizeH="0" baseline="0" noProof="0" dirty="0">
                <a:ln>
                  <a:noFill/>
                </a:ln>
                <a:solidFill>
                  <a:prstClr val="white"/>
                </a:solidFill>
                <a:effectLst/>
                <a:uLnTx/>
                <a:uFillTx/>
                <a:latin typeface="Calibri"/>
                <a:ea typeface="+mn-ea"/>
                <a:cs typeface="+mn-cs"/>
              </a:rPr>
              <a:t>Regionteater väst AB</a:t>
            </a:r>
          </a:p>
        </p:txBody>
      </p:sp>
      <p:sp>
        <p:nvSpPr>
          <p:cNvPr id="12" name="textruta 11">
            <a:extLst>
              <a:ext uri="{FF2B5EF4-FFF2-40B4-BE49-F238E27FC236}">
                <a16:creationId xmlns:a16="http://schemas.microsoft.com/office/drawing/2014/main" id="{6846128C-4D84-FCF0-F012-38C461D7A30C}"/>
              </a:ext>
            </a:extLst>
          </p:cNvPr>
          <p:cNvSpPr txBox="1"/>
          <p:nvPr/>
        </p:nvSpPr>
        <p:spPr>
          <a:xfrm>
            <a:off x="385571" y="68296"/>
            <a:ext cx="5585298" cy="276999"/>
          </a:xfrm>
          <a:prstGeom prst="rect">
            <a:avLst/>
          </a:prstGeom>
          <a:noFill/>
        </p:spPr>
        <p:txBody>
          <a:bodyPr wrap="square" lIns="0" tIns="0" rIns="0" bIns="0" rtlCol="0">
            <a:spAutoFit/>
          </a:bodyPr>
          <a:lstStyle/>
          <a:p>
            <a:pPr algn="l"/>
            <a:r>
              <a:rPr lang="sv-SE" b="1" dirty="0">
                <a:solidFill>
                  <a:schemeClr val="accent6">
                    <a:lumMod val="50000"/>
                  </a:schemeClr>
                </a:solidFill>
              </a:rPr>
              <a:t>Bedriva regionalt utvecklingsarbete</a:t>
            </a:r>
          </a:p>
        </p:txBody>
      </p:sp>
      <p:sp>
        <p:nvSpPr>
          <p:cNvPr id="13" name="textruta 12">
            <a:extLst>
              <a:ext uri="{FF2B5EF4-FFF2-40B4-BE49-F238E27FC236}">
                <a16:creationId xmlns:a16="http://schemas.microsoft.com/office/drawing/2014/main" id="{60EE1E22-8D61-0848-B9F1-5317AF8D4749}"/>
              </a:ext>
            </a:extLst>
          </p:cNvPr>
          <p:cNvSpPr txBox="1"/>
          <p:nvPr/>
        </p:nvSpPr>
        <p:spPr>
          <a:xfrm>
            <a:off x="385571" y="2301795"/>
            <a:ext cx="5585298" cy="276999"/>
          </a:xfrm>
          <a:prstGeom prst="rect">
            <a:avLst/>
          </a:prstGeom>
          <a:noFill/>
        </p:spPr>
        <p:txBody>
          <a:bodyPr wrap="square" lIns="0" tIns="0" rIns="0" bIns="0" rtlCol="0">
            <a:spAutoFit/>
          </a:bodyPr>
          <a:lstStyle/>
          <a:p>
            <a:pPr algn="l"/>
            <a:r>
              <a:rPr lang="sv-SE" b="1" dirty="0">
                <a:solidFill>
                  <a:schemeClr val="accent4">
                    <a:lumMod val="50000"/>
                  </a:schemeClr>
                </a:solidFill>
              </a:rPr>
              <a:t>Ansvara för den regionala kollektivtrafiken</a:t>
            </a:r>
          </a:p>
        </p:txBody>
      </p:sp>
      <p:sp>
        <p:nvSpPr>
          <p:cNvPr id="14" name="textruta 13">
            <a:extLst>
              <a:ext uri="{FF2B5EF4-FFF2-40B4-BE49-F238E27FC236}">
                <a16:creationId xmlns:a16="http://schemas.microsoft.com/office/drawing/2014/main" id="{78FBFA25-A054-0265-F4D2-D25FE69C5005}"/>
              </a:ext>
            </a:extLst>
          </p:cNvPr>
          <p:cNvSpPr txBox="1"/>
          <p:nvPr/>
        </p:nvSpPr>
        <p:spPr>
          <a:xfrm>
            <a:off x="385571" y="4413007"/>
            <a:ext cx="5585298" cy="276999"/>
          </a:xfrm>
          <a:prstGeom prst="rect">
            <a:avLst/>
          </a:prstGeom>
          <a:noFill/>
        </p:spPr>
        <p:txBody>
          <a:bodyPr wrap="square" lIns="0" tIns="0" rIns="0" bIns="0" rtlCol="0">
            <a:spAutoFit/>
          </a:bodyPr>
          <a:lstStyle/>
          <a:p>
            <a:pPr algn="l"/>
            <a:r>
              <a:rPr lang="sv-SE" b="1" dirty="0">
                <a:solidFill>
                  <a:schemeClr val="accent2">
                    <a:lumMod val="50000"/>
                  </a:schemeClr>
                </a:solidFill>
              </a:rPr>
              <a:t>Främja tillgång till kultur</a:t>
            </a:r>
          </a:p>
        </p:txBody>
      </p:sp>
      <p:pic>
        <p:nvPicPr>
          <p:cNvPr id="15" name="Bildobjekt 14">
            <a:extLst>
              <a:ext uri="{FF2B5EF4-FFF2-40B4-BE49-F238E27FC236}">
                <a16:creationId xmlns:a16="http://schemas.microsoft.com/office/drawing/2014/main" id="{41BB655D-1E9F-7B74-0272-55ED7F1A6111}"/>
              </a:ext>
            </a:extLst>
          </p:cNvPr>
          <p:cNvPicPr>
            <a:picLocks noChangeAspect="1"/>
          </p:cNvPicPr>
          <p:nvPr/>
        </p:nvPicPr>
        <p:blipFill>
          <a:blip r:embed="rId2"/>
          <a:stretch>
            <a:fillRect/>
          </a:stretch>
        </p:blipFill>
        <p:spPr>
          <a:xfrm>
            <a:off x="10602853" y="6429065"/>
            <a:ext cx="1360233" cy="277084"/>
          </a:xfrm>
          <a:prstGeom prst="rect">
            <a:avLst/>
          </a:prstGeom>
        </p:spPr>
      </p:pic>
    </p:spTree>
    <p:extLst>
      <p:ext uri="{BB962C8B-B14F-4D97-AF65-F5344CB8AC3E}">
        <p14:creationId xmlns:p14="http://schemas.microsoft.com/office/powerpoint/2010/main" val="426646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F986B5B-41CA-616A-B9BD-3772429D9FDF}"/>
              </a:ext>
            </a:extLst>
          </p:cNvPr>
          <p:cNvSpPr>
            <a:spLocks noGrp="1"/>
          </p:cNvSpPr>
          <p:nvPr>
            <p:ph type="dt" sz="half" idx="10"/>
          </p:nvPr>
        </p:nvSpPr>
        <p:spPr/>
        <p:txBody>
          <a:bodyPr/>
          <a:lstStyle/>
          <a:p>
            <a:fld id="{DA185498-67B0-4A0B-8455-9A803E3F2EDA}" type="datetime1">
              <a:rPr lang="sv-SE" smtClean="0"/>
              <a:t>2023-09-29</a:t>
            </a:fld>
            <a:endParaRPr lang="sv-SE"/>
          </a:p>
        </p:txBody>
      </p:sp>
      <p:sp>
        <p:nvSpPr>
          <p:cNvPr id="3" name="textruta 2">
            <a:extLst>
              <a:ext uri="{FF2B5EF4-FFF2-40B4-BE49-F238E27FC236}">
                <a16:creationId xmlns:a16="http://schemas.microsoft.com/office/drawing/2014/main" id="{C2CCCABA-2DA3-2D35-47ED-84F03039957A}"/>
              </a:ext>
            </a:extLst>
          </p:cNvPr>
          <p:cNvSpPr txBox="1"/>
          <p:nvPr/>
        </p:nvSpPr>
        <p:spPr>
          <a:xfrm>
            <a:off x="799177" y="2061928"/>
            <a:ext cx="4427339" cy="1077218"/>
          </a:xfrm>
          <a:prstGeom prst="rect">
            <a:avLst/>
          </a:prstGeom>
          <a:noFill/>
        </p:spPr>
        <p:txBody>
          <a:bodyPr wrap="square">
            <a:spAutoFit/>
          </a:bodyPr>
          <a:lstStyle/>
          <a:p>
            <a:r>
              <a:rPr lang="sv-SE" sz="3200" b="1" dirty="0">
                <a:latin typeface="+mj-lt"/>
              </a:rPr>
              <a:t>VGR:s fyra samhällsuppdrag</a:t>
            </a:r>
          </a:p>
        </p:txBody>
      </p:sp>
      <p:sp>
        <p:nvSpPr>
          <p:cNvPr id="9" name="Sexhörning 8">
            <a:extLst>
              <a:ext uri="{FF2B5EF4-FFF2-40B4-BE49-F238E27FC236}">
                <a16:creationId xmlns:a16="http://schemas.microsoft.com/office/drawing/2014/main" id="{CA6DA87D-67D2-00B5-521A-8973AFD6869B}"/>
              </a:ext>
            </a:extLst>
          </p:cNvPr>
          <p:cNvSpPr/>
          <p:nvPr/>
        </p:nvSpPr>
        <p:spPr>
          <a:xfrm>
            <a:off x="8083616" y="1602516"/>
            <a:ext cx="3116130" cy="2470720"/>
          </a:xfrm>
          <a:prstGeom prst="hexagon">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2000" dirty="0"/>
              <a:t>ERBJUDA EN GOD HÄLSO- OCH SJUKVÅRD</a:t>
            </a:r>
          </a:p>
        </p:txBody>
      </p:sp>
      <p:sp>
        <p:nvSpPr>
          <p:cNvPr id="10" name="Sexhörning 9">
            <a:extLst>
              <a:ext uri="{FF2B5EF4-FFF2-40B4-BE49-F238E27FC236}">
                <a16:creationId xmlns:a16="http://schemas.microsoft.com/office/drawing/2014/main" id="{1CFE3913-B810-4723-EEC6-319C5B97F080}"/>
              </a:ext>
            </a:extLst>
          </p:cNvPr>
          <p:cNvSpPr/>
          <p:nvPr/>
        </p:nvSpPr>
        <p:spPr>
          <a:xfrm>
            <a:off x="5407421" y="278212"/>
            <a:ext cx="3116130" cy="2470720"/>
          </a:xfrm>
          <a:prstGeom prst="hex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t>BEDRIVA REGIONAL UTVECKLING</a:t>
            </a:r>
          </a:p>
        </p:txBody>
      </p:sp>
      <p:sp>
        <p:nvSpPr>
          <p:cNvPr id="11" name="Sexhörning 10">
            <a:extLst>
              <a:ext uri="{FF2B5EF4-FFF2-40B4-BE49-F238E27FC236}">
                <a16:creationId xmlns:a16="http://schemas.microsoft.com/office/drawing/2014/main" id="{2A066037-D798-B25B-E668-3E9091A854CE}"/>
              </a:ext>
            </a:extLst>
          </p:cNvPr>
          <p:cNvSpPr/>
          <p:nvPr/>
        </p:nvSpPr>
        <p:spPr>
          <a:xfrm>
            <a:off x="5407421" y="2873708"/>
            <a:ext cx="3116130" cy="2470720"/>
          </a:xfrm>
          <a:prstGeom prst="hexagon">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2000" dirty="0"/>
              <a:t>FRÄMJA TILLGÅNG TILL KULTUR</a:t>
            </a:r>
          </a:p>
        </p:txBody>
      </p:sp>
      <p:sp>
        <p:nvSpPr>
          <p:cNvPr id="12" name="Sexhörning 11">
            <a:extLst>
              <a:ext uri="{FF2B5EF4-FFF2-40B4-BE49-F238E27FC236}">
                <a16:creationId xmlns:a16="http://schemas.microsoft.com/office/drawing/2014/main" id="{10315786-DAEE-D18C-333A-1AFE2E482DCD}"/>
              </a:ext>
            </a:extLst>
          </p:cNvPr>
          <p:cNvSpPr/>
          <p:nvPr/>
        </p:nvSpPr>
        <p:spPr>
          <a:xfrm>
            <a:off x="8083616" y="4198012"/>
            <a:ext cx="3116130" cy="2470720"/>
          </a:xfrm>
          <a:prstGeom prst="hexagon">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2000" dirty="0"/>
              <a:t>ANSVARA FÖR DEN REGIONALA KOLLEKTIV-TRAFIKEN</a:t>
            </a:r>
          </a:p>
        </p:txBody>
      </p:sp>
    </p:spTree>
    <p:extLst>
      <p:ext uri="{BB962C8B-B14F-4D97-AF65-F5344CB8AC3E}">
        <p14:creationId xmlns:p14="http://schemas.microsoft.com/office/powerpoint/2010/main" val="38971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BDC850F-33E6-F81A-4040-08A168F0EFA8}"/>
              </a:ext>
            </a:extLst>
          </p:cNvPr>
          <p:cNvSpPr txBox="1"/>
          <p:nvPr/>
        </p:nvSpPr>
        <p:spPr>
          <a:xfrm>
            <a:off x="6211372" y="2209516"/>
            <a:ext cx="5590686" cy="3785652"/>
          </a:xfrm>
          <a:prstGeom prst="rect">
            <a:avLst/>
          </a:prstGeom>
          <a:noFill/>
        </p:spPr>
        <p:txBody>
          <a:bodyPr wrap="square" rtlCol="0">
            <a:spAutoFit/>
          </a:bodyPr>
          <a:lstStyle/>
          <a:p>
            <a:r>
              <a:rPr lang="sv-SE" sz="2000" b="1" dirty="0">
                <a:latin typeface="Calibri" panose="020F0502020204030204" pitchFamily="34" charset="0"/>
                <a:cs typeface="Calibri" panose="020F0502020204030204" pitchFamily="34" charset="0"/>
              </a:rPr>
              <a:t>Förordning (2017:583) om regionalt tillväxtarbete</a:t>
            </a:r>
          </a:p>
          <a:p>
            <a:endParaRPr lang="sv-SE" sz="2000" dirty="0">
              <a:latin typeface="Calibri" panose="020F0502020204030204" pitchFamily="34" charset="0"/>
              <a:cs typeface="Calibri" panose="020F0502020204030204" pitchFamily="34" charset="0"/>
            </a:endParaRPr>
          </a:p>
          <a:p>
            <a:r>
              <a:rPr lang="sv-SE" sz="2000" dirty="0">
                <a:latin typeface="Calibri" panose="020F0502020204030204" pitchFamily="34" charset="0"/>
                <a:cs typeface="Calibri" panose="020F0502020204030204" pitchFamily="34" charset="0"/>
              </a:rPr>
              <a:t>8 § Den regionala utvecklingsstrategin ska vara </a:t>
            </a:r>
          </a:p>
          <a:p>
            <a:pPr marL="457189" indent="-457189">
              <a:buFont typeface="+mj-lt"/>
              <a:buAutoNum type="arabicPeriod"/>
            </a:pPr>
            <a:r>
              <a:rPr lang="sv-SE" sz="2000" dirty="0">
                <a:latin typeface="Calibri" panose="020F0502020204030204" pitchFamily="34" charset="0"/>
                <a:cs typeface="Calibri" panose="020F0502020204030204" pitchFamily="34" charset="0"/>
              </a:rPr>
              <a:t>en samlad och sektorsövergripande strategi för det regionala tillväxtarbetet i ett eller flera län och </a:t>
            </a:r>
          </a:p>
          <a:p>
            <a:pPr marL="457189" indent="-457189">
              <a:buFont typeface="+mj-lt"/>
              <a:buAutoNum type="arabicPeriod"/>
            </a:pPr>
            <a:r>
              <a:rPr lang="sv-SE" sz="2000" dirty="0">
                <a:latin typeface="Calibri" panose="020F0502020204030204" pitchFamily="34" charset="0"/>
                <a:cs typeface="Calibri" panose="020F0502020204030204" pitchFamily="34" charset="0"/>
              </a:rPr>
              <a:t>innehålla mål och långsiktiga prioriteringar för det regionala tillväxtarbetet.</a:t>
            </a:r>
          </a:p>
          <a:p>
            <a:endParaRPr lang="sv-SE" sz="2000" dirty="0">
              <a:latin typeface="Calibri" panose="020F0502020204030204" pitchFamily="34" charset="0"/>
              <a:cs typeface="Calibri" panose="020F0502020204030204" pitchFamily="34" charset="0"/>
            </a:endParaRPr>
          </a:p>
          <a:p>
            <a:r>
              <a:rPr lang="sv-SE" sz="2000" dirty="0">
                <a:latin typeface="Calibri" panose="020F0502020204030204" pitchFamily="34" charset="0"/>
                <a:cs typeface="Calibri" panose="020F0502020204030204" pitchFamily="34" charset="0"/>
              </a:rPr>
              <a:t>Strategin ska bidra till sektorsövergripande samverkan mellan länen och mellan aktörer på lokal, regional, nationell och internationell nivå.</a:t>
            </a:r>
          </a:p>
        </p:txBody>
      </p:sp>
      <p:sp>
        <p:nvSpPr>
          <p:cNvPr id="6" name="textruta 5">
            <a:extLst>
              <a:ext uri="{FF2B5EF4-FFF2-40B4-BE49-F238E27FC236}">
                <a16:creationId xmlns:a16="http://schemas.microsoft.com/office/drawing/2014/main" id="{542001F0-C4D9-B236-FD71-741265E38EBE}"/>
              </a:ext>
            </a:extLst>
          </p:cNvPr>
          <p:cNvSpPr txBox="1"/>
          <p:nvPr/>
        </p:nvSpPr>
        <p:spPr>
          <a:xfrm>
            <a:off x="548921" y="2209658"/>
            <a:ext cx="5356579" cy="3785652"/>
          </a:xfrm>
          <a:prstGeom prst="rect">
            <a:avLst/>
          </a:prstGeom>
          <a:noFill/>
        </p:spPr>
        <p:txBody>
          <a:bodyPr wrap="square" rtlCol="0">
            <a:spAutoFit/>
          </a:bodyPr>
          <a:lstStyle/>
          <a:p>
            <a:r>
              <a:rPr lang="sv-SE" sz="2000" b="1" dirty="0">
                <a:latin typeface="Calibri" panose="020F0502020204030204" pitchFamily="34" charset="0"/>
                <a:cs typeface="Calibri" panose="020F0502020204030204" pitchFamily="34" charset="0"/>
              </a:rPr>
              <a:t>Lag (2010:630) om regionalt utvecklingsansvar i vissa län</a:t>
            </a:r>
          </a:p>
          <a:p>
            <a:endParaRPr lang="sv-SE" sz="2000" b="1" dirty="0">
              <a:latin typeface="Calibri" panose="020F0502020204030204" pitchFamily="34" charset="0"/>
              <a:cs typeface="Calibri" panose="020F0502020204030204" pitchFamily="34" charset="0"/>
            </a:endParaRPr>
          </a:p>
          <a:p>
            <a:r>
              <a:rPr lang="sv-SE" sz="2000" dirty="0">
                <a:latin typeface="Calibri" panose="020F0502020204030204" pitchFamily="34" charset="0"/>
                <a:cs typeface="Calibri" panose="020F0502020204030204" pitchFamily="34" charset="0"/>
              </a:rPr>
              <a:t>5 § De landsting som avses i denna lag ska</a:t>
            </a:r>
          </a:p>
          <a:p>
            <a:pPr marL="457189" indent="-457189">
              <a:buFont typeface="+mj-lt"/>
              <a:buAutoNum type="arabicPeriod"/>
            </a:pPr>
            <a:r>
              <a:rPr lang="sv-SE" sz="2000" dirty="0">
                <a:latin typeface="Calibri" panose="020F0502020204030204" pitchFamily="34" charset="0"/>
                <a:cs typeface="Calibri" panose="020F0502020204030204" pitchFamily="34" charset="0"/>
              </a:rPr>
              <a:t>utarbeta och fastställa en strategi för länets utveckling och samordna insatser för genomförandet av strategin,</a:t>
            </a:r>
          </a:p>
          <a:p>
            <a:pPr marL="457189" indent="-457189">
              <a:buFont typeface="+mj-lt"/>
              <a:buAutoNum type="arabicPeriod"/>
            </a:pPr>
            <a:r>
              <a:rPr lang="sv-SE" sz="2000" dirty="0">
                <a:latin typeface="Calibri" panose="020F0502020204030204" pitchFamily="34" charset="0"/>
                <a:cs typeface="Calibri" panose="020F0502020204030204" pitchFamily="34" charset="0"/>
              </a:rPr>
              <a:t>besluta om användningen av vissa statliga medel för regionalt tillväxtarbete, och</a:t>
            </a:r>
          </a:p>
          <a:p>
            <a:pPr marL="457189" indent="-457189">
              <a:buFont typeface="+mj-lt"/>
              <a:buAutoNum type="arabicPeriod"/>
            </a:pPr>
            <a:r>
              <a:rPr lang="sv-SE" sz="2000" dirty="0">
                <a:latin typeface="Calibri" panose="020F0502020204030204" pitchFamily="34" charset="0"/>
                <a:cs typeface="Calibri" panose="020F0502020204030204" pitchFamily="34" charset="0"/>
              </a:rPr>
              <a:t>följa upp, låta utvärdera och årligen till regeringen redovisa resultaten av det regionala tillväxtarbetet.</a:t>
            </a:r>
          </a:p>
        </p:txBody>
      </p:sp>
      <p:sp>
        <p:nvSpPr>
          <p:cNvPr id="7" name="textruta 6">
            <a:extLst>
              <a:ext uri="{FF2B5EF4-FFF2-40B4-BE49-F238E27FC236}">
                <a16:creationId xmlns:a16="http://schemas.microsoft.com/office/drawing/2014/main" id="{1FCDC828-6143-A561-C5B8-088825E23E90}"/>
              </a:ext>
            </a:extLst>
          </p:cNvPr>
          <p:cNvSpPr txBox="1"/>
          <p:nvPr/>
        </p:nvSpPr>
        <p:spPr>
          <a:xfrm>
            <a:off x="548921" y="955023"/>
            <a:ext cx="8061679" cy="584775"/>
          </a:xfrm>
          <a:prstGeom prst="rect">
            <a:avLst/>
          </a:prstGeom>
          <a:noFill/>
        </p:spPr>
        <p:txBody>
          <a:bodyPr wrap="square">
            <a:spAutoFit/>
          </a:bodyPr>
          <a:lstStyle/>
          <a:p>
            <a:r>
              <a:rPr lang="sv-SE" sz="3200" b="1" dirty="0">
                <a:latin typeface="+mj-lt"/>
              </a:rPr>
              <a:t>Uppdrag från riksdag och regering</a:t>
            </a:r>
          </a:p>
        </p:txBody>
      </p:sp>
      <p:pic>
        <p:nvPicPr>
          <p:cNvPr id="8" name="Bildobjekt 7">
            <a:extLst>
              <a:ext uri="{FF2B5EF4-FFF2-40B4-BE49-F238E27FC236}">
                <a16:creationId xmlns:a16="http://schemas.microsoft.com/office/drawing/2014/main" id="{7F30A8A6-65E9-F962-0967-6BC6095EFD3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rot="789244">
            <a:off x="9414988" y="482421"/>
            <a:ext cx="2269291" cy="129673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014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1821737-5527-4742-AD40-5CBE379D9B00}"/>
              </a:ext>
            </a:extLst>
          </p:cNvPr>
          <p:cNvSpPr/>
          <p:nvPr/>
        </p:nvSpPr>
        <p:spPr>
          <a:xfrm>
            <a:off x="6138568" y="2855870"/>
            <a:ext cx="2293981" cy="931745"/>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Verdana"/>
              <a:ea typeface="+mn-ea"/>
              <a:cs typeface="+mn-cs"/>
            </a:endParaRPr>
          </a:p>
        </p:txBody>
      </p:sp>
      <p:sp>
        <p:nvSpPr>
          <p:cNvPr id="8" name="Rectangle 7">
            <a:extLst>
              <a:ext uri="{FF2B5EF4-FFF2-40B4-BE49-F238E27FC236}">
                <a16:creationId xmlns:a16="http://schemas.microsoft.com/office/drawing/2014/main" id="{5353D501-DE30-D54A-BB2D-423B006E5239}"/>
              </a:ext>
            </a:extLst>
          </p:cNvPr>
          <p:cNvSpPr/>
          <p:nvPr/>
        </p:nvSpPr>
        <p:spPr>
          <a:xfrm>
            <a:off x="3094625" y="2843170"/>
            <a:ext cx="2719297" cy="931745"/>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Verdana"/>
              <a:ea typeface="+mn-ea"/>
              <a:cs typeface="+mn-cs"/>
            </a:endParaRPr>
          </a:p>
        </p:txBody>
      </p:sp>
      <p:sp>
        <p:nvSpPr>
          <p:cNvPr id="7" name="Rectangle 6">
            <a:extLst>
              <a:ext uri="{FF2B5EF4-FFF2-40B4-BE49-F238E27FC236}">
                <a16:creationId xmlns:a16="http://schemas.microsoft.com/office/drawing/2014/main" id="{131287F6-54E6-B343-82D2-409FC7644703}"/>
              </a:ext>
            </a:extLst>
          </p:cNvPr>
          <p:cNvSpPr/>
          <p:nvPr/>
        </p:nvSpPr>
        <p:spPr>
          <a:xfrm>
            <a:off x="3862180" y="979263"/>
            <a:ext cx="4738029" cy="94165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Verdana"/>
              <a:ea typeface="+mn-ea"/>
              <a:cs typeface="+mn-cs"/>
            </a:endParaRPr>
          </a:p>
        </p:txBody>
      </p:sp>
      <p:sp>
        <p:nvSpPr>
          <p:cNvPr id="2" name="TextBox 1">
            <a:extLst>
              <a:ext uri="{FF2B5EF4-FFF2-40B4-BE49-F238E27FC236}">
                <a16:creationId xmlns:a16="http://schemas.microsoft.com/office/drawing/2014/main" id="{CD3A164E-0C44-C740-A118-2762C43C29D9}"/>
              </a:ext>
            </a:extLst>
          </p:cNvPr>
          <p:cNvSpPr txBox="1"/>
          <p:nvPr/>
        </p:nvSpPr>
        <p:spPr>
          <a:xfrm>
            <a:off x="4174458" y="952858"/>
            <a:ext cx="3915317" cy="9131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667"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Vision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667"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Det goda livet</a:t>
            </a:r>
          </a:p>
        </p:txBody>
      </p:sp>
      <p:sp>
        <p:nvSpPr>
          <p:cNvPr id="3" name="TextBox 2">
            <a:extLst>
              <a:ext uri="{FF2B5EF4-FFF2-40B4-BE49-F238E27FC236}">
                <a16:creationId xmlns:a16="http://schemas.microsoft.com/office/drawing/2014/main" id="{D80C02CE-3270-F643-B8EC-5DA8D49DC533}"/>
              </a:ext>
            </a:extLst>
          </p:cNvPr>
          <p:cNvSpPr txBox="1"/>
          <p:nvPr/>
        </p:nvSpPr>
        <p:spPr>
          <a:xfrm>
            <a:off x="6386883" y="3106298"/>
            <a:ext cx="175979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Kulturstrategi</a:t>
            </a:r>
          </a:p>
        </p:txBody>
      </p:sp>
      <p:sp>
        <p:nvSpPr>
          <p:cNvPr id="4" name="TextBox 3">
            <a:extLst>
              <a:ext uri="{FF2B5EF4-FFF2-40B4-BE49-F238E27FC236}">
                <a16:creationId xmlns:a16="http://schemas.microsoft.com/office/drawing/2014/main" id="{5CFE9D35-8EB8-BA4D-9201-C0399EE3B80D}"/>
              </a:ext>
            </a:extLst>
          </p:cNvPr>
          <p:cNvSpPr txBox="1"/>
          <p:nvPr/>
        </p:nvSpPr>
        <p:spPr>
          <a:xfrm>
            <a:off x="2972259" y="2955532"/>
            <a:ext cx="298266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Regionalt trafikförsörjningsprogram</a:t>
            </a:r>
          </a:p>
        </p:txBody>
      </p:sp>
      <p:cxnSp>
        <p:nvCxnSpPr>
          <p:cNvPr id="16" name="Straight Connector 15">
            <a:extLst>
              <a:ext uri="{FF2B5EF4-FFF2-40B4-BE49-F238E27FC236}">
                <a16:creationId xmlns:a16="http://schemas.microsoft.com/office/drawing/2014/main" id="{A931664E-9AB7-8841-88E9-E35DCF20ECA0}"/>
              </a:ext>
            </a:extLst>
          </p:cNvPr>
          <p:cNvCxnSpPr>
            <a:cxnSpLocks/>
          </p:cNvCxnSpPr>
          <p:nvPr/>
        </p:nvCxnSpPr>
        <p:spPr>
          <a:xfrm flipV="1">
            <a:off x="5975867" y="1929476"/>
            <a:ext cx="0" cy="511367"/>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CC329-5BBD-3844-9862-DAA7DF76D252}"/>
              </a:ext>
            </a:extLst>
          </p:cNvPr>
          <p:cNvCxnSpPr>
            <a:cxnSpLocks/>
          </p:cNvCxnSpPr>
          <p:nvPr/>
        </p:nvCxnSpPr>
        <p:spPr>
          <a:xfrm>
            <a:off x="1667411" y="2432288"/>
            <a:ext cx="8524783" cy="8555"/>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A7FA40E-B160-304E-9DB4-23E7A7C83041}"/>
              </a:ext>
            </a:extLst>
          </p:cNvPr>
          <p:cNvCxnSpPr>
            <a:cxnSpLocks/>
          </p:cNvCxnSpPr>
          <p:nvPr/>
        </p:nvCxnSpPr>
        <p:spPr>
          <a:xfrm>
            <a:off x="1660558" y="2432288"/>
            <a:ext cx="8676" cy="415693"/>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5701F69-7375-844F-9F44-ED9175A0171F}"/>
              </a:ext>
            </a:extLst>
          </p:cNvPr>
          <p:cNvCxnSpPr>
            <a:cxnSpLocks/>
          </p:cNvCxnSpPr>
          <p:nvPr/>
        </p:nvCxnSpPr>
        <p:spPr>
          <a:xfrm>
            <a:off x="10180123" y="2432288"/>
            <a:ext cx="8676" cy="415693"/>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21B24FB-0065-AB45-9D6A-756A3A52D049}"/>
              </a:ext>
            </a:extLst>
          </p:cNvPr>
          <p:cNvCxnSpPr>
            <a:cxnSpLocks/>
          </p:cNvCxnSpPr>
          <p:nvPr/>
        </p:nvCxnSpPr>
        <p:spPr>
          <a:xfrm>
            <a:off x="7276883" y="2445175"/>
            <a:ext cx="8676" cy="415693"/>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623E41-75A9-A04F-B3ED-3BBD2E4E3529}"/>
              </a:ext>
            </a:extLst>
          </p:cNvPr>
          <p:cNvCxnSpPr>
            <a:cxnSpLocks/>
          </p:cNvCxnSpPr>
          <p:nvPr/>
        </p:nvCxnSpPr>
        <p:spPr>
          <a:xfrm>
            <a:off x="4432003" y="2432288"/>
            <a:ext cx="8676" cy="415693"/>
          </a:xfrm>
          <a:prstGeom prst="line">
            <a:avLst/>
          </a:prstGeom>
          <a:ln w="1905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18" name="Rectangle 10">
            <a:extLst>
              <a:ext uri="{FF2B5EF4-FFF2-40B4-BE49-F238E27FC236}">
                <a16:creationId xmlns:a16="http://schemas.microsoft.com/office/drawing/2014/main" id="{E8015848-6FBE-4F97-89B6-1A120C660EB8}"/>
              </a:ext>
            </a:extLst>
          </p:cNvPr>
          <p:cNvSpPr/>
          <p:nvPr/>
        </p:nvSpPr>
        <p:spPr>
          <a:xfrm>
            <a:off x="8730366" y="2856537"/>
            <a:ext cx="2966785" cy="931745"/>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Verdana"/>
              <a:ea typeface="+mn-ea"/>
              <a:cs typeface="+mn-cs"/>
            </a:endParaRPr>
          </a:p>
        </p:txBody>
      </p:sp>
      <p:sp>
        <p:nvSpPr>
          <p:cNvPr id="19" name="TextBox 4">
            <a:extLst>
              <a:ext uri="{FF2B5EF4-FFF2-40B4-BE49-F238E27FC236}">
                <a16:creationId xmlns:a16="http://schemas.microsoft.com/office/drawing/2014/main" id="{325407CA-FAB7-48D4-A861-DE44D2998A29}"/>
              </a:ext>
            </a:extLst>
          </p:cNvPr>
          <p:cNvSpPr txBox="1"/>
          <p:nvPr/>
        </p:nvSpPr>
        <p:spPr>
          <a:xfrm>
            <a:off x="8724208" y="2972929"/>
            <a:ext cx="299315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Strategi för omställning av hälso- och sjukvården</a:t>
            </a:r>
          </a:p>
        </p:txBody>
      </p:sp>
      <p:sp>
        <p:nvSpPr>
          <p:cNvPr id="21" name="Rectangle 11">
            <a:extLst>
              <a:ext uri="{FF2B5EF4-FFF2-40B4-BE49-F238E27FC236}">
                <a16:creationId xmlns:a16="http://schemas.microsoft.com/office/drawing/2014/main" id="{4A93A71C-6DB9-431B-AA30-027C4289C6AF}"/>
              </a:ext>
            </a:extLst>
          </p:cNvPr>
          <p:cNvSpPr/>
          <p:nvPr/>
        </p:nvSpPr>
        <p:spPr>
          <a:xfrm>
            <a:off x="488261" y="2837584"/>
            <a:ext cx="2308548" cy="931745"/>
          </a:xfrm>
          <a:prstGeom prst="rect">
            <a:avLst/>
          </a:prstGeom>
          <a:solidFill>
            <a:srgbClr val="7030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white"/>
              </a:solidFill>
              <a:effectLst/>
              <a:uLnTx/>
              <a:uFillTx/>
              <a:latin typeface="Verdana"/>
              <a:ea typeface="+mn-ea"/>
              <a:cs typeface="+mn-cs"/>
            </a:endParaRPr>
          </a:p>
        </p:txBody>
      </p:sp>
      <p:sp>
        <p:nvSpPr>
          <p:cNvPr id="22" name="TextBox 5">
            <a:extLst>
              <a:ext uri="{FF2B5EF4-FFF2-40B4-BE49-F238E27FC236}">
                <a16:creationId xmlns:a16="http://schemas.microsoft.com/office/drawing/2014/main" id="{4E1FB9F8-933A-4346-B62A-1649CB03B21F}"/>
              </a:ext>
            </a:extLst>
          </p:cNvPr>
          <p:cNvSpPr txBox="1"/>
          <p:nvPr/>
        </p:nvSpPr>
        <p:spPr>
          <a:xfrm>
            <a:off x="488261" y="2955532"/>
            <a:ext cx="21633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Regional utvecklingsstrategi</a:t>
            </a:r>
          </a:p>
        </p:txBody>
      </p:sp>
      <p:pic>
        <p:nvPicPr>
          <p:cNvPr id="10" name="Bildobjekt 9">
            <a:extLst>
              <a:ext uri="{FF2B5EF4-FFF2-40B4-BE49-F238E27FC236}">
                <a16:creationId xmlns:a16="http://schemas.microsoft.com/office/drawing/2014/main" id="{B7B94987-7314-4513-A859-4119CC722FD5}"/>
              </a:ext>
            </a:extLst>
          </p:cNvPr>
          <p:cNvPicPr>
            <a:picLocks noChangeAspect="1"/>
          </p:cNvPicPr>
          <p:nvPr/>
        </p:nvPicPr>
        <p:blipFill>
          <a:blip r:embed="rId3"/>
          <a:stretch>
            <a:fillRect/>
          </a:stretch>
        </p:blipFill>
        <p:spPr>
          <a:xfrm rot="757754">
            <a:off x="7644002" y="655008"/>
            <a:ext cx="1708549" cy="1705041"/>
          </a:xfrm>
          <a:prstGeom prst="rect">
            <a:avLst/>
          </a:prstGeom>
          <a:ln>
            <a:noFill/>
          </a:ln>
          <a:effectLst>
            <a:outerShdw blurRad="292100" dist="139700" dir="2700000" algn="tl" rotWithShape="0">
              <a:srgbClr val="333333">
                <a:alpha val="65000"/>
              </a:srgbClr>
            </a:outerShdw>
          </a:effectLst>
        </p:spPr>
      </p:pic>
      <p:pic>
        <p:nvPicPr>
          <p:cNvPr id="29" name="Bildobjekt 28">
            <a:extLst>
              <a:ext uri="{FF2B5EF4-FFF2-40B4-BE49-F238E27FC236}">
                <a16:creationId xmlns:a16="http://schemas.microsoft.com/office/drawing/2014/main" id="{8E6B8D1A-0C46-4C3F-A943-00365FF76055}"/>
              </a:ext>
            </a:extLst>
          </p:cNvPr>
          <p:cNvPicPr>
            <a:picLocks noChangeAspect="1"/>
          </p:cNvPicPr>
          <p:nvPr/>
        </p:nvPicPr>
        <p:blipFill>
          <a:blip r:embed="rId4"/>
          <a:stretch>
            <a:fillRect/>
          </a:stretch>
        </p:blipFill>
        <p:spPr>
          <a:xfrm>
            <a:off x="9518279" y="4098996"/>
            <a:ext cx="1321659" cy="1842360"/>
          </a:xfrm>
          <a:prstGeom prst="rect">
            <a:avLst/>
          </a:prstGeom>
          <a:ln>
            <a:noFill/>
          </a:ln>
          <a:effectLst>
            <a:outerShdw blurRad="292100" dist="139700" dir="2700000" algn="tl" rotWithShape="0">
              <a:srgbClr val="333333">
                <a:alpha val="65000"/>
              </a:srgbClr>
            </a:outerShdw>
          </a:effectLst>
        </p:spPr>
      </p:pic>
      <p:pic>
        <p:nvPicPr>
          <p:cNvPr id="5" name="Bildobjekt 4">
            <a:extLst>
              <a:ext uri="{FF2B5EF4-FFF2-40B4-BE49-F238E27FC236}">
                <a16:creationId xmlns:a16="http://schemas.microsoft.com/office/drawing/2014/main" id="{26A786D6-E201-44C8-92D2-C0971E53A0E2}"/>
              </a:ext>
            </a:extLst>
          </p:cNvPr>
          <p:cNvPicPr>
            <a:picLocks noChangeAspect="1"/>
          </p:cNvPicPr>
          <p:nvPr/>
        </p:nvPicPr>
        <p:blipFill>
          <a:blip r:embed="rId5"/>
          <a:stretch>
            <a:fillRect/>
          </a:stretch>
        </p:blipFill>
        <p:spPr>
          <a:xfrm>
            <a:off x="6589174" y="4054574"/>
            <a:ext cx="1468049" cy="1905279"/>
          </a:xfrm>
          <a:prstGeom prst="rect">
            <a:avLst/>
          </a:prstGeom>
          <a:ln>
            <a:noFill/>
          </a:ln>
          <a:effectLst>
            <a:outerShdw blurRad="292100" dist="139700" dir="2700000" algn="tl" rotWithShape="0">
              <a:srgbClr val="333333">
                <a:alpha val="65000"/>
              </a:srgbClr>
            </a:outerShdw>
          </a:effectLst>
        </p:spPr>
      </p:pic>
      <p:pic>
        <p:nvPicPr>
          <p:cNvPr id="6" name="Bildobjekt 5">
            <a:extLst>
              <a:ext uri="{FF2B5EF4-FFF2-40B4-BE49-F238E27FC236}">
                <a16:creationId xmlns:a16="http://schemas.microsoft.com/office/drawing/2014/main" id="{BA71B5A8-43AB-465C-9F95-FB0D9193EB3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5000"/>
                    </a14:imgEffect>
                  </a14:imgLayer>
                </a14:imgProps>
              </a:ext>
            </a:extLst>
          </a:blip>
          <a:stretch>
            <a:fillRect/>
          </a:stretch>
        </p:blipFill>
        <p:spPr>
          <a:xfrm>
            <a:off x="491263" y="4344878"/>
            <a:ext cx="2269291" cy="1296737"/>
          </a:xfrm>
          <a:prstGeom prst="rect">
            <a:avLst/>
          </a:prstGeom>
          <a:ln>
            <a:noFill/>
          </a:ln>
          <a:effectLst>
            <a:outerShdw blurRad="292100" dist="139700" dir="2700000" algn="tl" rotWithShape="0">
              <a:srgbClr val="333333">
                <a:alpha val="65000"/>
              </a:srgbClr>
            </a:outerShdw>
          </a:effectLst>
        </p:spPr>
      </p:pic>
      <p:pic>
        <p:nvPicPr>
          <p:cNvPr id="23" name="Picture 2" descr="Agenda 2030 - Hållbar samhällsutveckling">
            <a:extLst>
              <a:ext uri="{FF2B5EF4-FFF2-40B4-BE49-F238E27FC236}">
                <a16:creationId xmlns:a16="http://schemas.microsoft.com/office/drawing/2014/main" id="{2463440F-7FBB-43CB-B2ED-B278BD0292B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16362" y="0"/>
            <a:ext cx="2192097" cy="16440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8" name="Bildobjekt 27">
            <a:extLst>
              <a:ext uri="{FF2B5EF4-FFF2-40B4-BE49-F238E27FC236}">
                <a16:creationId xmlns:a16="http://schemas.microsoft.com/office/drawing/2014/main" id="{0829946F-D6AE-4F1B-BC52-234BE0B4EBE0}"/>
              </a:ext>
            </a:extLst>
          </p:cNvPr>
          <p:cNvPicPr>
            <a:picLocks noChangeAspect="1"/>
          </p:cNvPicPr>
          <p:nvPr/>
        </p:nvPicPr>
        <p:blipFill>
          <a:blip r:embed="rId9"/>
          <a:stretch>
            <a:fillRect/>
          </a:stretch>
        </p:blipFill>
        <p:spPr>
          <a:xfrm>
            <a:off x="3769699" y="4054574"/>
            <a:ext cx="1352603" cy="1905279"/>
          </a:xfrm>
          <a:prstGeom prst="rect">
            <a:avLst/>
          </a:prstGeom>
          <a:ln>
            <a:noFill/>
          </a:ln>
          <a:effectLst>
            <a:outerShdw blurRad="292100" dist="139700" dir="2700000" algn="tl" rotWithShape="0">
              <a:srgbClr val="333333">
                <a:alpha val="65000"/>
              </a:srgbClr>
            </a:outerShdw>
          </a:effectLst>
        </p:spPr>
      </p:pic>
      <p:pic>
        <p:nvPicPr>
          <p:cNvPr id="11" name="Bildobjekt 10">
            <a:extLst>
              <a:ext uri="{FF2B5EF4-FFF2-40B4-BE49-F238E27FC236}">
                <a16:creationId xmlns:a16="http://schemas.microsoft.com/office/drawing/2014/main" id="{BA50EFCE-FC1D-E4A9-3ADB-1A96DDAD75FF}"/>
              </a:ext>
            </a:extLst>
          </p:cNvPr>
          <p:cNvPicPr>
            <a:picLocks noChangeAspect="1"/>
          </p:cNvPicPr>
          <p:nvPr/>
        </p:nvPicPr>
        <p:blipFill>
          <a:blip r:embed="rId10"/>
          <a:stretch>
            <a:fillRect/>
          </a:stretch>
        </p:blipFill>
        <p:spPr>
          <a:xfrm>
            <a:off x="10988433" y="6538988"/>
            <a:ext cx="1020175" cy="207813"/>
          </a:xfrm>
          <a:prstGeom prst="rect">
            <a:avLst/>
          </a:prstGeom>
        </p:spPr>
      </p:pic>
    </p:spTree>
    <p:extLst>
      <p:ext uri="{BB962C8B-B14F-4D97-AF65-F5344CB8AC3E}">
        <p14:creationId xmlns:p14="http://schemas.microsoft.com/office/powerpoint/2010/main" val="2675337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3A87C62-4B87-98A5-8614-BE5FA784FBA1}"/>
              </a:ext>
            </a:extLst>
          </p:cNvPr>
          <p:cNvSpPr>
            <a:spLocks noGrp="1"/>
          </p:cNvSpPr>
          <p:nvPr>
            <p:ph type="dt" sz="half" idx="10"/>
          </p:nvPr>
        </p:nvSpPr>
        <p:spPr/>
        <p:txBody>
          <a:bodyPr/>
          <a:lstStyle/>
          <a:p>
            <a:fld id="{DA185498-67B0-4A0B-8455-9A803E3F2EDA}" type="datetime1">
              <a:rPr lang="sv-SE" smtClean="0"/>
              <a:t>2023-09-29</a:t>
            </a:fld>
            <a:endParaRPr lang="sv-SE"/>
          </a:p>
        </p:txBody>
      </p:sp>
      <p:sp>
        <p:nvSpPr>
          <p:cNvPr id="3" name="Platshållare för text 3">
            <a:extLst>
              <a:ext uri="{FF2B5EF4-FFF2-40B4-BE49-F238E27FC236}">
                <a16:creationId xmlns:a16="http://schemas.microsoft.com/office/drawing/2014/main" id="{60C89F8A-576D-A122-ED54-42053A159B08}"/>
              </a:ext>
            </a:extLst>
          </p:cNvPr>
          <p:cNvSpPr txBox="1">
            <a:spLocks/>
          </p:cNvSpPr>
          <p:nvPr/>
        </p:nvSpPr>
        <p:spPr>
          <a:xfrm>
            <a:off x="299526" y="408937"/>
            <a:ext cx="10502900" cy="714029"/>
          </a:xfrm>
          <a:prstGeom prst="rect">
            <a:avLst/>
          </a:prstGeom>
        </p:spPr>
        <p:txBody>
          <a:bodyPr/>
          <a:lstStyle>
            <a:lvl1pPr marL="269875" indent="-269875" algn="l" defTabSz="914400" rtl="0" eaLnBrk="1" latinLnBrk="0" hangingPunct="1">
              <a:lnSpc>
                <a:spcPct val="130000"/>
              </a:lnSpc>
              <a:spcBef>
                <a:spcPts val="1000"/>
              </a:spcBef>
              <a:buFont typeface="Verdana" panose="020B0604030504040204" pitchFamily="34" charset="0"/>
              <a:buChar char="•"/>
              <a:defRPr sz="2200" kern="1200">
                <a:solidFill>
                  <a:schemeClr val="tx1"/>
                </a:solidFill>
                <a:latin typeface="+mn-lt"/>
                <a:ea typeface="+mn-ea"/>
                <a:cs typeface="+mn-cs"/>
              </a:defRPr>
            </a:lvl1pPr>
            <a:lvl2pPr marL="533400" indent="-266700" algn="l" defTabSz="914400" rtl="0" eaLnBrk="1" latinLnBrk="0" hangingPunct="1">
              <a:lnSpc>
                <a:spcPct val="130000"/>
              </a:lnSpc>
              <a:spcBef>
                <a:spcPts val="500"/>
              </a:spcBef>
              <a:buFont typeface="Verdana" panose="020B0604030504040204" pitchFamily="34" charset="0"/>
              <a:buChar char="–"/>
              <a:defRPr sz="2000" kern="1200">
                <a:solidFill>
                  <a:schemeClr val="tx1"/>
                </a:solidFill>
                <a:latin typeface="+mn-lt"/>
                <a:ea typeface="+mn-ea"/>
                <a:cs typeface="+mn-cs"/>
              </a:defRPr>
            </a:lvl2pPr>
            <a:lvl3pPr marL="812800" indent="-279400" algn="l" defTabSz="914400" rtl="0" eaLnBrk="1" latinLnBrk="0" hangingPunct="1">
              <a:lnSpc>
                <a:spcPct val="130000"/>
              </a:lnSpc>
              <a:spcBef>
                <a:spcPts val="500"/>
              </a:spcBef>
              <a:buFont typeface="Verdana" panose="020B0604030504040204" pitchFamily="34" charset="0"/>
              <a:buChar char="–"/>
              <a:defRPr sz="1800" kern="1200">
                <a:solidFill>
                  <a:schemeClr val="tx1"/>
                </a:solidFill>
                <a:latin typeface="+mn-lt"/>
                <a:ea typeface="+mn-ea"/>
                <a:cs typeface="+mn-cs"/>
              </a:defRPr>
            </a:lvl3pPr>
            <a:lvl4pPr marL="1079500" indent="-266700" algn="l" defTabSz="914400" rtl="0" eaLnBrk="1" latinLnBrk="0" hangingPunct="1">
              <a:lnSpc>
                <a:spcPct val="130000"/>
              </a:lnSpc>
              <a:spcBef>
                <a:spcPts val="500"/>
              </a:spcBef>
              <a:buFont typeface="Verdana" panose="020B0604030504040204" pitchFamily="34" charset="0"/>
              <a:buChar char="–"/>
              <a:tabLst>
                <a:tab pos="812800" algn="l"/>
              </a:tabLst>
              <a:defRPr sz="1600" kern="1200">
                <a:solidFill>
                  <a:schemeClr val="tx1"/>
                </a:solidFill>
                <a:latin typeface="+mn-lt"/>
                <a:ea typeface="+mn-ea"/>
                <a:cs typeface="+mn-cs"/>
              </a:defRPr>
            </a:lvl4pPr>
            <a:lvl5pPr marL="1346200" indent="-266700" algn="l" defTabSz="914400" rtl="0" eaLnBrk="1" latinLnBrk="0" hangingPunct="1">
              <a:lnSpc>
                <a:spcPct val="130000"/>
              </a:lnSpc>
              <a:spcBef>
                <a:spcPts val="500"/>
              </a:spcBef>
              <a:buFont typeface="Verdana" panose="020B060403050404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sv-SE" altLang="sv-SE" sz="2400" b="1" dirty="0">
                <a:solidFill>
                  <a:srgbClr val="000000"/>
                </a:solidFill>
                <a:latin typeface="Verdana" panose="020B0604030504040204" pitchFamily="34" charset="0"/>
                <a:ea typeface="Verdana" panose="020B0604030504040204" pitchFamily="34" charset="0"/>
                <a:cs typeface="Calibri" panose="020F0502020204030204" pitchFamily="34" charset="0"/>
              </a:rPr>
              <a:t>Regionstyrelsens beredning för hållbar utveckling (BHU)</a:t>
            </a:r>
          </a:p>
        </p:txBody>
      </p:sp>
      <p:sp>
        <p:nvSpPr>
          <p:cNvPr id="4" name="Rektangel 3">
            <a:extLst>
              <a:ext uri="{FF2B5EF4-FFF2-40B4-BE49-F238E27FC236}">
                <a16:creationId xmlns:a16="http://schemas.microsoft.com/office/drawing/2014/main" id="{3EB9A4E5-43D1-BDB5-3BD5-8BD033EF2FC8}"/>
              </a:ext>
            </a:extLst>
          </p:cNvPr>
          <p:cNvSpPr/>
          <p:nvPr/>
        </p:nvSpPr>
        <p:spPr>
          <a:xfrm>
            <a:off x="4823100" y="3900877"/>
            <a:ext cx="2545799" cy="879581"/>
          </a:xfrm>
          <a:prstGeom prst="rect">
            <a:avLst/>
          </a:prstGeom>
          <a:solidFill>
            <a:schemeClr val="accent4">
              <a:lumMod val="50000"/>
            </a:schemeClr>
          </a:solidFill>
          <a:ln>
            <a:noFill/>
          </a:ln>
          <a:effectLst/>
        </p:spPr>
        <p:txBody>
          <a:bodyPr rtlCol="0" anchor="ctr"/>
          <a:lstStyle/>
          <a:p>
            <a:pPr algn="ctr" defTabSz="914354">
              <a:defRPr/>
            </a:pPr>
            <a:r>
              <a:rPr lang="sv-SE" sz="2000" b="1" kern="0" dirty="0">
                <a:solidFill>
                  <a:srgbClr val="FFFFFF"/>
                </a:solidFill>
                <a:latin typeface="Calibri"/>
              </a:rPr>
              <a:t>BHU</a:t>
            </a:r>
          </a:p>
        </p:txBody>
      </p:sp>
      <p:sp>
        <p:nvSpPr>
          <p:cNvPr id="5" name="Rektangel 4">
            <a:extLst>
              <a:ext uri="{FF2B5EF4-FFF2-40B4-BE49-F238E27FC236}">
                <a16:creationId xmlns:a16="http://schemas.microsoft.com/office/drawing/2014/main" id="{0E0E4A94-458A-E1F0-1113-B92686EE1E8E}"/>
              </a:ext>
            </a:extLst>
          </p:cNvPr>
          <p:cNvSpPr/>
          <p:nvPr/>
        </p:nvSpPr>
        <p:spPr>
          <a:xfrm>
            <a:off x="1463494" y="2706230"/>
            <a:ext cx="2805827" cy="1048349"/>
          </a:xfrm>
          <a:prstGeom prst="rect">
            <a:avLst/>
          </a:prstGeom>
          <a:solidFill>
            <a:srgbClr val="7030A0"/>
          </a:solidFill>
          <a:ln>
            <a:noFill/>
          </a:ln>
          <a:effectLst/>
        </p:spPr>
        <p:txBody>
          <a:bodyPr rtlCol="0" anchor="ctr"/>
          <a:lstStyle/>
          <a:p>
            <a:pPr algn="ctr" defTabSz="914354">
              <a:defRPr/>
            </a:pPr>
            <a:r>
              <a:rPr lang="sv-SE" b="1" kern="0" dirty="0">
                <a:solidFill>
                  <a:srgbClr val="FFFFFF"/>
                </a:solidFill>
                <a:latin typeface="Calibri"/>
              </a:rPr>
              <a:t>Miljö- och </a:t>
            </a:r>
            <a:br>
              <a:rPr lang="sv-SE" b="1" kern="0" dirty="0">
                <a:solidFill>
                  <a:srgbClr val="FFFFFF"/>
                </a:solidFill>
                <a:latin typeface="Calibri"/>
              </a:rPr>
            </a:br>
            <a:r>
              <a:rPr lang="sv-SE" b="1" kern="0" dirty="0">
                <a:solidFill>
                  <a:srgbClr val="FFFFFF"/>
                </a:solidFill>
                <a:latin typeface="Calibri"/>
              </a:rPr>
              <a:t>regionutvecklingsnämnden</a:t>
            </a:r>
          </a:p>
          <a:p>
            <a:pPr algn="ctr" defTabSz="914354">
              <a:defRPr/>
            </a:pPr>
            <a:r>
              <a:rPr lang="sv-SE" kern="0" dirty="0">
                <a:solidFill>
                  <a:srgbClr val="FFFFFF"/>
                </a:solidFill>
                <a:latin typeface="Calibri"/>
              </a:rPr>
              <a:t>3 ledamöter</a:t>
            </a:r>
          </a:p>
        </p:txBody>
      </p:sp>
      <p:sp>
        <p:nvSpPr>
          <p:cNvPr id="6" name="Rektangel 5">
            <a:extLst>
              <a:ext uri="{FF2B5EF4-FFF2-40B4-BE49-F238E27FC236}">
                <a16:creationId xmlns:a16="http://schemas.microsoft.com/office/drawing/2014/main" id="{1853B46D-814E-5616-5C47-7D28791431D1}"/>
              </a:ext>
            </a:extLst>
          </p:cNvPr>
          <p:cNvSpPr/>
          <p:nvPr/>
        </p:nvSpPr>
        <p:spPr>
          <a:xfrm>
            <a:off x="7978455" y="1437152"/>
            <a:ext cx="2805828" cy="1048349"/>
          </a:xfrm>
          <a:prstGeom prst="rect">
            <a:avLst/>
          </a:prstGeom>
          <a:solidFill>
            <a:srgbClr val="009850"/>
          </a:solidFill>
          <a:ln>
            <a:noFill/>
          </a:ln>
          <a:effectLst/>
        </p:spPr>
        <p:txBody>
          <a:bodyPr rtlCol="0" anchor="ctr"/>
          <a:lstStyle/>
          <a:p>
            <a:pPr algn="ctr" defTabSz="914354">
              <a:defRPr/>
            </a:pPr>
            <a:r>
              <a:rPr lang="sv-SE" b="1" kern="0" dirty="0">
                <a:solidFill>
                  <a:srgbClr val="FFFFFF"/>
                </a:solidFill>
                <a:latin typeface="Calibri"/>
              </a:rPr>
              <a:t>Boråsregionen Sjuhärads kommunalförbund</a:t>
            </a:r>
          </a:p>
          <a:p>
            <a:pPr algn="ctr" defTabSz="914354">
              <a:defRPr/>
            </a:pPr>
            <a:r>
              <a:rPr lang="sv-SE" kern="0" dirty="0">
                <a:solidFill>
                  <a:srgbClr val="FFFFFF"/>
                </a:solidFill>
                <a:latin typeface="Calibri"/>
              </a:rPr>
              <a:t>4 ledamöter</a:t>
            </a:r>
          </a:p>
        </p:txBody>
      </p:sp>
      <p:sp>
        <p:nvSpPr>
          <p:cNvPr id="7" name="Rektangel 6">
            <a:extLst>
              <a:ext uri="{FF2B5EF4-FFF2-40B4-BE49-F238E27FC236}">
                <a16:creationId xmlns:a16="http://schemas.microsoft.com/office/drawing/2014/main" id="{67801F7B-DE5A-6919-CCEC-70D39E79F352}"/>
              </a:ext>
            </a:extLst>
          </p:cNvPr>
          <p:cNvSpPr/>
          <p:nvPr/>
        </p:nvSpPr>
        <p:spPr>
          <a:xfrm>
            <a:off x="7978455" y="3988057"/>
            <a:ext cx="2805828" cy="1048349"/>
          </a:xfrm>
          <a:prstGeom prst="rect">
            <a:avLst/>
          </a:prstGeom>
          <a:solidFill>
            <a:srgbClr val="009850"/>
          </a:solidFill>
          <a:ln>
            <a:noFill/>
          </a:ln>
          <a:effectLst/>
        </p:spPr>
        <p:txBody>
          <a:bodyPr rtlCol="0" anchor="ctr"/>
          <a:lstStyle/>
          <a:p>
            <a:pPr algn="ctr" defTabSz="914354">
              <a:defRPr/>
            </a:pPr>
            <a:r>
              <a:rPr lang="sv-SE" b="1" kern="0" dirty="0">
                <a:solidFill>
                  <a:srgbClr val="FFFFFF"/>
                </a:solidFill>
                <a:latin typeface="Calibri"/>
              </a:rPr>
              <a:t>Göteborgsregionens kommunalförbund</a:t>
            </a:r>
          </a:p>
          <a:p>
            <a:pPr algn="ctr" defTabSz="914354">
              <a:defRPr/>
            </a:pPr>
            <a:r>
              <a:rPr lang="sv-SE" kern="0" dirty="0">
                <a:solidFill>
                  <a:srgbClr val="FFFFFF"/>
                </a:solidFill>
                <a:latin typeface="Calibri"/>
              </a:rPr>
              <a:t>4 ledamöter</a:t>
            </a:r>
          </a:p>
        </p:txBody>
      </p:sp>
      <p:sp>
        <p:nvSpPr>
          <p:cNvPr id="8" name="Rektangel 7">
            <a:extLst>
              <a:ext uri="{FF2B5EF4-FFF2-40B4-BE49-F238E27FC236}">
                <a16:creationId xmlns:a16="http://schemas.microsoft.com/office/drawing/2014/main" id="{11B8BB19-62E2-9730-0385-E11F836C15ED}"/>
              </a:ext>
            </a:extLst>
          </p:cNvPr>
          <p:cNvSpPr/>
          <p:nvPr/>
        </p:nvSpPr>
        <p:spPr>
          <a:xfrm>
            <a:off x="7978455" y="2734246"/>
            <a:ext cx="2805828" cy="1048349"/>
          </a:xfrm>
          <a:prstGeom prst="rect">
            <a:avLst/>
          </a:prstGeom>
          <a:solidFill>
            <a:srgbClr val="009850"/>
          </a:solidFill>
          <a:ln>
            <a:noFill/>
          </a:ln>
          <a:effectLst/>
        </p:spPr>
        <p:txBody>
          <a:bodyPr rtlCol="0" anchor="ctr"/>
          <a:lstStyle/>
          <a:p>
            <a:pPr algn="ctr" defTabSz="914354">
              <a:defRPr/>
            </a:pPr>
            <a:r>
              <a:rPr lang="sv-SE" b="1" kern="0" dirty="0">
                <a:solidFill>
                  <a:srgbClr val="FFFFFF"/>
                </a:solidFill>
                <a:latin typeface="Calibri"/>
              </a:rPr>
              <a:t>Fyrbodals kommunalförbund</a:t>
            </a:r>
          </a:p>
          <a:p>
            <a:pPr algn="ctr" defTabSz="914354">
              <a:defRPr/>
            </a:pPr>
            <a:r>
              <a:rPr lang="sv-SE" kern="0" dirty="0">
                <a:solidFill>
                  <a:srgbClr val="FFFFFF"/>
                </a:solidFill>
                <a:latin typeface="Calibri"/>
              </a:rPr>
              <a:t>4 ledamöter</a:t>
            </a:r>
          </a:p>
        </p:txBody>
      </p:sp>
      <p:sp>
        <p:nvSpPr>
          <p:cNvPr id="9" name="Rektangel 8">
            <a:extLst>
              <a:ext uri="{FF2B5EF4-FFF2-40B4-BE49-F238E27FC236}">
                <a16:creationId xmlns:a16="http://schemas.microsoft.com/office/drawing/2014/main" id="{77A7DAB1-C101-6A1A-752B-66CC1548E2D9}"/>
              </a:ext>
            </a:extLst>
          </p:cNvPr>
          <p:cNvSpPr/>
          <p:nvPr/>
        </p:nvSpPr>
        <p:spPr>
          <a:xfrm>
            <a:off x="7978455" y="5227741"/>
            <a:ext cx="2805828" cy="1048349"/>
          </a:xfrm>
          <a:prstGeom prst="rect">
            <a:avLst/>
          </a:prstGeom>
          <a:solidFill>
            <a:srgbClr val="009850"/>
          </a:solidFill>
          <a:ln>
            <a:noFill/>
          </a:ln>
          <a:effectLst/>
        </p:spPr>
        <p:txBody>
          <a:bodyPr rtlCol="0" anchor="ctr"/>
          <a:lstStyle/>
          <a:p>
            <a:pPr algn="ctr" defTabSz="914354">
              <a:defRPr/>
            </a:pPr>
            <a:r>
              <a:rPr lang="sv-SE" b="1" kern="0" dirty="0">
                <a:solidFill>
                  <a:srgbClr val="FFFFFF"/>
                </a:solidFill>
                <a:latin typeface="Calibri"/>
              </a:rPr>
              <a:t>Skaraborgs kommunalförbund</a:t>
            </a:r>
          </a:p>
          <a:p>
            <a:pPr algn="ctr" defTabSz="914354">
              <a:defRPr/>
            </a:pPr>
            <a:r>
              <a:rPr lang="sv-SE" kern="0" dirty="0">
                <a:solidFill>
                  <a:srgbClr val="FFFFFF"/>
                </a:solidFill>
                <a:latin typeface="Calibri"/>
              </a:rPr>
              <a:t>4 ledamöter</a:t>
            </a:r>
          </a:p>
        </p:txBody>
      </p:sp>
      <p:sp>
        <p:nvSpPr>
          <p:cNvPr id="10" name="Rektangel 9">
            <a:extLst>
              <a:ext uri="{FF2B5EF4-FFF2-40B4-BE49-F238E27FC236}">
                <a16:creationId xmlns:a16="http://schemas.microsoft.com/office/drawing/2014/main" id="{F2E7984B-4536-4B6B-E8F0-3CDD5E4367CD}"/>
              </a:ext>
            </a:extLst>
          </p:cNvPr>
          <p:cNvSpPr/>
          <p:nvPr/>
        </p:nvSpPr>
        <p:spPr>
          <a:xfrm>
            <a:off x="1469028" y="1444994"/>
            <a:ext cx="2805827" cy="1048348"/>
          </a:xfrm>
          <a:prstGeom prst="rect">
            <a:avLst/>
          </a:prstGeom>
          <a:solidFill>
            <a:srgbClr val="7030A0"/>
          </a:solidFill>
          <a:ln>
            <a:noFill/>
          </a:ln>
          <a:effectLst/>
        </p:spPr>
        <p:txBody>
          <a:bodyPr rtlCol="0" anchor="ctr"/>
          <a:lstStyle/>
          <a:p>
            <a:pPr algn="ctr" defTabSz="914354">
              <a:defRPr/>
            </a:pPr>
            <a:r>
              <a:rPr lang="sv-SE" b="1" kern="0" dirty="0">
                <a:solidFill>
                  <a:srgbClr val="FFFFFF"/>
                </a:solidFill>
                <a:latin typeface="Calibri"/>
              </a:rPr>
              <a:t>Regionstyrelsen</a:t>
            </a:r>
          </a:p>
          <a:p>
            <a:pPr algn="ctr" defTabSz="914354">
              <a:defRPr/>
            </a:pPr>
            <a:r>
              <a:rPr lang="sv-SE" kern="0" dirty="0">
                <a:solidFill>
                  <a:srgbClr val="FFFFFF"/>
                </a:solidFill>
                <a:latin typeface="Calibri"/>
              </a:rPr>
              <a:t>5 ledamöter</a:t>
            </a:r>
          </a:p>
        </p:txBody>
      </p:sp>
      <p:sp>
        <p:nvSpPr>
          <p:cNvPr id="11" name="Rektangel 10">
            <a:extLst>
              <a:ext uri="{FF2B5EF4-FFF2-40B4-BE49-F238E27FC236}">
                <a16:creationId xmlns:a16="http://schemas.microsoft.com/office/drawing/2014/main" id="{D269275B-AA3B-E99C-E6CC-3BBAFBF513A8}"/>
              </a:ext>
            </a:extLst>
          </p:cNvPr>
          <p:cNvSpPr/>
          <p:nvPr/>
        </p:nvSpPr>
        <p:spPr>
          <a:xfrm>
            <a:off x="1469028" y="5228697"/>
            <a:ext cx="2805828" cy="1048348"/>
          </a:xfrm>
          <a:prstGeom prst="rect">
            <a:avLst/>
          </a:prstGeom>
          <a:solidFill>
            <a:srgbClr val="7030A0"/>
          </a:solidFill>
          <a:ln>
            <a:noFill/>
          </a:ln>
          <a:effectLst/>
        </p:spPr>
        <p:txBody>
          <a:bodyPr rtlCol="0" anchor="ctr"/>
          <a:lstStyle/>
          <a:p>
            <a:pPr algn="ctr" defTabSz="914354">
              <a:defRPr/>
            </a:pPr>
            <a:r>
              <a:rPr lang="sv-SE" b="1" kern="0" dirty="0">
                <a:solidFill>
                  <a:srgbClr val="FFFFFF"/>
                </a:solidFill>
                <a:latin typeface="Calibri"/>
              </a:rPr>
              <a:t>Kulturnämnden</a:t>
            </a:r>
          </a:p>
          <a:p>
            <a:pPr algn="ctr" defTabSz="914354">
              <a:defRPr/>
            </a:pPr>
            <a:r>
              <a:rPr lang="sv-SE" kern="0" dirty="0">
                <a:solidFill>
                  <a:srgbClr val="FFFFFF"/>
                </a:solidFill>
                <a:latin typeface="Calibri"/>
              </a:rPr>
              <a:t>3 ledamöter</a:t>
            </a:r>
          </a:p>
        </p:txBody>
      </p:sp>
      <p:cxnSp>
        <p:nvCxnSpPr>
          <p:cNvPr id="24" name="Rak 38">
            <a:extLst>
              <a:ext uri="{FF2B5EF4-FFF2-40B4-BE49-F238E27FC236}">
                <a16:creationId xmlns:a16="http://schemas.microsoft.com/office/drawing/2014/main" id="{C7398AFF-69D4-AF9D-3409-79333321B5A6}"/>
              </a:ext>
            </a:extLst>
          </p:cNvPr>
          <p:cNvCxnSpPr>
            <a:cxnSpLocks/>
            <a:stCxn id="30" idx="2"/>
            <a:endCxn id="4" idx="0"/>
          </p:cNvCxnSpPr>
          <p:nvPr/>
        </p:nvCxnSpPr>
        <p:spPr>
          <a:xfrm flipH="1">
            <a:off x="6096000" y="2102797"/>
            <a:ext cx="227" cy="1798080"/>
          </a:xfrm>
          <a:prstGeom prst="line">
            <a:avLst/>
          </a:prstGeom>
          <a:noFill/>
          <a:ln w="6350" cap="flat" cmpd="sng" algn="ctr">
            <a:solidFill>
              <a:srgbClr val="006298"/>
            </a:solidFill>
            <a:prstDash val="solid"/>
            <a:miter lim="800000"/>
          </a:ln>
          <a:effectLst/>
        </p:spPr>
      </p:cxnSp>
      <p:sp>
        <p:nvSpPr>
          <p:cNvPr id="26" name="Rektangel 25">
            <a:extLst>
              <a:ext uri="{FF2B5EF4-FFF2-40B4-BE49-F238E27FC236}">
                <a16:creationId xmlns:a16="http://schemas.microsoft.com/office/drawing/2014/main" id="{EB1C02D0-F1CE-4269-AD01-7A9719442F34}"/>
              </a:ext>
            </a:extLst>
          </p:cNvPr>
          <p:cNvSpPr/>
          <p:nvPr/>
        </p:nvSpPr>
        <p:spPr>
          <a:xfrm>
            <a:off x="1469029" y="3967463"/>
            <a:ext cx="2805827" cy="1048349"/>
          </a:xfrm>
          <a:prstGeom prst="rect">
            <a:avLst/>
          </a:prstGeom>
          <a:solidFill>
            <a:srgbClr val="7030A0"/>
          </a:solidFill>
          <a:ln>
            <a:noFill/>
          </a:ln>
          <a:effectLst/>
        </p:spPr>
        <p:txBody>
          <a:bodyPr rtlCol="0" anchor="ctr"/>
          <a:lstStyle/>
          <a:p>
            <a:pPr algn="ctr" defTabSz="914354">
              <a:defRPr/>
            </a:pPr>
            <a:r>
              <a:rPr lang="sv-SE" b="1" kern="0" dirty="0">
                <a:solidFill>
                  <a:srgbClr val="FFFFFF"/>
                </a:solidFill>
                <a:latin typeface="Calibri"/>
              </a:rPr>
              <a:t>Infrastruktur- och kollektivtrafiknämnden</a:t>
            </a:r>
          </a:p>
          <a:p>
            <a:pPr algn="ctr" defTabSz="914354">
              <a:defRPr/>
            </a:pPr>
            <a:r>
              <a:rPr lang="sv-SE" kern="0" dirty="0">
                <a:solidFill>
                  <a:srgbClr val="FFFFFF"/>
                </a:solidFill>
                <a:latin typeface="Calibri"/>
              </a:rPr>
              <a:t>3 ledamöter</a:t>
            </a:r>
          </a:p>
        </p:txBody>
      </p:sp>
      <p:sp>
        <p:nvSpPr>
          <p:cNvPr id="27" name="Rubrik 1">
            <a:extLst>
              <a:ext uri="{FF2B5EF4-FFF2-40B4-BE49-F238E27FC236}">
                <a16:creationId xmlns:a16="http://schemas.microsoft.com/office/drawing/2014/main" id="{D338FF4D-D2D3-5226-4593-44C760F1806C}"/>
              </a:ext>
            </a:extLst>
          </p:cNvPr>
          <p:cNvSpPr txBox="1">
            <a:spLocks/>
          </p:cNvSpPr>
          <p:nvPr/>
        </p:nvSpPr>
        <p:spPr>
          <a:xfrm>
            <a:off x="1389574" y="397815"/>
            <a:ext cx="5715744" cy="58261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354">
              <a:defRPr/>
            </a:pPr>
            <a:endParaRPr lang="sv-SE" altLang="sv-SE" sz="3200" b="1">
              <a:solidFill>
                <a:srgbClr val="000000"/>
              </a:solidFill>
              <a:latin typeface="Calibri Light"/>
            </a:endParaRPr>
          </a:p>
        </p:txBody>
      </p:sp>
      <p:pic>
        <p:nvPicPr>
          <p:cNvPr id="28" name="Bildobjekt 27">
            <a:extLst>
              <a:ext uri="{FF2B5EF4-FFF2-40B4-BE49-F238E27FC236}">
                <a16:creationId xmlns:a16="http://schemas.microsoft.com/office/drawing/2014/main" id="{E5FE3E15-BD22-14D5-9287-99A8D4D4250F}"/>
              </a:ext>
            </a:extLst>
          </p:cNvPr>
          <p:cNvPicPr>
            <a:picLocks noChangeAspect="1"/>
          </p:cNvPicPr>
          <p:nvPr/>
        </p:nvPicPr>
        <p:blipFill>
          <a:blip r:embed="rId2"/>
          <a:stretch>
            <a:fillRect/>
          </a:stretch>
        </p:blipFill>
        <p:spPr>
          <a:xfrm>
            <a:off x="10602853" y="6429065"/>
            <a:ext cx="1360233" cy="277084"/>
          </a:xfrm>
          <a:prstGeom prst="rect">
            <a:avLst/>
          </a:prstGeom>
        </p:spPr>
      </p:pic>
      <p:sp>
        <p:nvSpPr>
          <p:cNvPr id="30" name="Rektangel 29">
            <a:extLst>
              <a:ext uri="{FF2B5EF4-FFF2-40B4-BE49-F238E27FC236}">
                <a16:creationId xmlns:a16="http://schemas.microsoft.com/office/drawing/2014/main" id="{3291903A-6A4D-C332-286F-3EC4ED06A151}"/>
              </a:ext>
            </a:extLst>
          </p:cNvPr>
          <p:cNvSpPr/>
          <p:nvPr/>
        </p:nvSpPr>
        <p:spPr>
          <a:xfrm>
            <a:off x="4823327" y="1223216"/>
            <a:ext cx="2545799" cy="879581"/>
          </a:xfrm>
          <a:prstGeom prst="rect">
            <a:avLst/>
          </a:prstGeom>
          <a:solidFill>
            <a:schemeClr val="accent4">
              <a:lumMod val="75000"/>
            </a:schemeClr>
          </a:solidFill>
          <a:ln>
            <a:noFill/>
          </a:ln>
          <a:effectLst/>
        </p:spPr>
        <p:txBody>
          <a:bodyPr rtlCol="0" anchor="ctr"/>
          <a:lstStyle/>
          <a:p>
            <a:pPr algn="ctr" defTabSz="914354">
              <a:defRPr/>
            </a:pPr>
            <a:r>
              <a:rPr lang="sv-SE" sz="2000" b="1" kern="0" dirty="0">
                <a:solidFill>
                  <a:srgbClr val="FFFFFF"/>
                </a:solidFill>
                <a:latin typeface="Calibri"/>
              </a:rPr>
              <a:t>Regionfullmäktige</a:t>
            </a:r>
          </a:p>
        </p:txBody>
      </p:sp>
      <p:sp>
        <p:nvSpPr>
          <p:cNvPr id="29" name="Rektangel 28">
            <a:extLst>
              <a:ext uri="{FF2B5EF4-FFF2-40B4-BE49-F238E27FC236}">
                <a16:creationId xmlns:a16="http://schemas.microsoft.com/office/drawing/2014/main" id="{75020D35-F7DC-AB4F-6BD2-7B82CCA0F223}"/>
              </a:ext>
            </a:extLst>
          </p:cNvPr>
          <p:cNvSpPr/>
          <p:nvPr/>
        </p:nvSpPr>
        <p:spPr>
          <a:xfrm>
            <a:off x="4823328" y="2505983"/>
            <a:ext cx="2545799" cy="879581"/>
          </a:xfrm>
          <a:prstGeom prst="rect">
            <a:avLst/>
          </a:prstGeom>
          <a:solidFill>
            <a:schemeClr val="accent4">
              <a:lumMod val="75000"/>
            </a:schemeClr>
          </a:solidFill>
          <a:ln>
            <a:noFill/>
          </a:ln>
          <a:effectLst/>
        </p:spPr>
        <p:txBody>
          <a:bodyPr rtlCol="0" anchor="ctr"/>
          <a:lstStyle/>
          <a:p>
            <a:pPr algn="ctr" defTabSz="914354">
              <a:defRPr/>
            </a:pPr>
            <a:r>
              <a:rPr lang="sv-SE" sz="2000" b="1" kern="0" dirty="0">
                <a:solidFill>
                  <a:srgbClr val="FFFFFF"/>
                </a:solidFill>
                <a:latin typeface="Calibri"/>
              </a:rPr>
              <a:t>Regionstyrelsen</a:t>
            </a:r>
          </a:p>
        </p:txBody>
      </p:sp>
      <p:sp>
        <p:nvSpPr>
          <p:cNvPr id="58" name="Höger klammerparentes 57">
            <a:extLst>
              <a:ext uri="{FF2B5EF4-FFF2-40B4-BE49-F238E27FC236}">
                <a16:creationId xmlns:a16="http://schemas.microsoft.com/office/drawing/2014/main" id="{03E9D710-5139-6297-C766-E0AE1801E967}"/>
              </a:ext>
            </a:extLst>
          </p:cNvPr>
          <p:cNvSpPr/>
          <p:nvPr/>
        </p:nvSpPr>
        <p:spPr>
          <a:xfrm>
            <a:off x="4228589" y="1291505"/>
            <a:ext cx="504282" cy="5058071"/>
          </a:xfrm>
          <a:prstGeom prst="rightBrace">
            <a:avLst>
              <a:gd name="adj1" fmla="val 8333"/>
              <a:gd name="adj2" fmla="val 55921"/>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
        <p:nvSpPr>
          <p:cNvPr id="59" name="Höger klammerparentes 58">
            <a:extLst>
              <a:ext uri="{FF2B5EF4-FFF2-40B4-BE49-F238E27FC236}">
                <a16:creationId xmlns:a16="http://schemas.microsoft.com/office/drawing/2014/main" id="{C6AD068F-41E3-BDC2-D8F0-ACCB05226930}"/>
              </a:ext>
            </a:extLst>
          </p:cNvPr>
          <p:cNvSpPr/>
          <p:nvPr/>
        </p:nvSpPr>
        <p:spPr>
          <a:xfrm rot="10800000">
            <a:off x="7459129" y="1291504"/>
            <a:ext cx="429325" cy="5058072"/>
          </a:xfrm>
          <a:prstGeom prst="rightBrace">
            <a:avLst>
              <a:gd name="adj1" fmla="val 8333"/>
              <a:gd name="adj2" fmla="val 44336"/>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a:p>
        </p:txBody>
      </p:sp>
    </p:spTree>
    <p:extLst>
      <p:ext uri="{BB962C8B-B14F-4D97-AF65-F5344CB8AC3E}">
        <p14:creationId xmlns:p14="http://schemas.microsoft.com/office/powerpoint/2010/main" val="688407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sidfot 4">
            <a:extLst>
              <a:ext uri="{FF2B5EF4-FFF2-40B4-BE49-F238E27FC236}">
                <a16:creationId xmlns:a16="http://schemas.microsoft.com/office/drawing/2014/main" id="{37A1249A-E909-483A-94C6-89098E08319B}"/>
              </a:ext>
            </a:extLst>
          </p:cNvPr>
          <p:cNvSpPr txBox="1">
            <a:spLocks/>
          </p:cNvSpPr>
          <p:nvPr/>
        </p:nvSpPr>
        <p:spPr>
          <a:xfrm>
            <a:off x="538247" y="526057"/>
            <a:ext cx="11365586" cy="480587"/>
          </a:xfrm>
          <a:prstGeom prst="rect">
            <a:avLst/>
          </a:prstGeom>
        </p:spPr>
        <p:txBody>
          <a:bodyPr vert="horz" lIns="121920" tIns="60960" rIns="121920" bIns="60960" rtlCol="0" anchor="ctr"/>
          <a:lstStyle>
            <a:defPPr>
              <a:defRPr lang="sv-SE"/>
            </a:defPPr>
            <a:lvl1pPr marL="0" algn="l" defTabSz="685800" rtl="0" eaLnBrk="1" latinLnBrk="0" hangingPunct="1">
              <a:defRPr sz="1200" kern="1200">
                <a:solidFill>
                  <a:srgbClr val="000000"/>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sv-SE" sz="3400" b="1" dirty="0">
                <a:latin typeface="+mj-lt"/>
                <a:cs typeface="Calibri" panose="020F0502020204030204" pitchFamily="34" charset="0"/>
              </a:rPr>
              <a:t>Miljö- och regionutvecklingsnämnden (MRU)</a:t>
            </a:r>
          </a:p>
        </p:txBody>
      </p:sp>
      <p:pic>
        <p:nvPicPr>
          <p:cNvPr id="2052" name="Picture 4">
            <a:extLst>
              <a:ext uri="{FF2B5EF4-FFF2-40B4-BE49-F238E27FC236}">
                <a16:creationId xmlns:a16="http://schemas.microsoft.com/office/drawing/2014/main" id="{526E8067-F5F6-48AD-AE3C-F94124D414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267" y="2926277"/>
            <a:ext cx="2250524" cy="281315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A269D866-3DCD-44D9-9657-219EBBDFA3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083" y="2926277"/>
            <a:ext cx="2250526" cy="281315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D760072-742B-4EEE-9D3E-8556C24A93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3633" y="2955305"/>
            <a:ext cx="2250524" cy="2813155"/>
          </a:xfrm>
          <a:prstGeom prst="rect">
            <a:avLst/>
          </a:prstGeom>
          <a:noFill/>
          <a:extLst>
            <a:ext uri="{909E8E84-426E-40DD-AFC4-6F175D3DCCD1}">
              <a14:hiddenFill xmlns:a14="http://schemas.microsoft.com/office/drawing/2010/main">
                <a:solidFill>
                  <a:srgbClr val="FFFFFF"/>
                </a:solidFill>
              </a14:hiddenFill>
            </a:ext>
          </a:extLst>
        </p:spPr>
      </p:pic>
      <p:sp>
        <p:nvSpPr>
          <p:cNvPr id="15" name="textruta 14">
            <a:extLst>
              <a:ext uri="{FF2B5EF4-FFF2-40B4-BE49-F238E27FC236}">
                <a16:creationId xmlns:a16="http://schemas.microsoft.com/office/drawing/2014/main" id="{E78EDCF5-A0A9-481E-B841-3389E804D8E5}"/>
              </a:ext>
            </a:extLst>
          </p:cNvPr>
          <p:cNvSpPr txBox="1"/>
          <p:nvPr/>
        </p:nvSpPr>
        <p:spPr>
          <a:xfrm>
            <a:off x="1568883" y="5797491"/>
            <a:ext cx="2659929" cy="646331"/>
          </a:xfrm>
          <a:prstGeom prst="rect">
            <a:avLst/>
          </a:prstGeom>
          <a:noFill/>
        </p:spPr>
        <p:txBody>
          <a:bodyPr wrap="square">
            <a:spAutoFit/>
          </a:bodyPr>
          <a:lstStyle/>
          <a:p>
            <a:r>
              <a:rPr lang="sv-SE" dirty="0">
                <a:latin typeface="Calibri" panose="020F0502020204030204" pitchFamily="34" charset="0"/>
                <a:cs typeface="Calibri" panose="020F0502020204030204" pitchFamily="34" charset="0"/>
              </a:rPr>
              <a:t>Madeleine Jonsson (MP)</a:t>
            </a:r>
          </a:p>
          <a:p>
            <a:r>
              <a:rPr lang="sv-SE" i="1" dirty="0">
                <a:latin typeface="Calibri" panose="020F0502020204030204" pitchFamily="34" charset="0"/>
                <a:cs typeface="Calibri" panose="020F0502020204030204" pitchFamily="34" charset="0"/>
              </a:rPr>
              <a:t>Ordförande</a:t>
            </a:r>
          </a:p>
        </p:txBody>
      </p:sp>
      <p:sp>
        <p:nvSpPr>
          <p:cNvPr id="16" name="textruta 15">
            <a:extLst>
              <a:ext uri="{FF2B5EF4-FFF2-40B4-BE49-F238E27FC236}">
                <a16:creationId xmlns:a16="http://schemas.microsoft.com/office/drawing/2014/main" id="{A4EC84BC-6AD4-4135-B39C-73B07392509F}"/>
              </a:ext>
            </a:extLst>
          </p:cNvPr>
          <p:cNvSpPr txBox="1"/>
          <p:nvPr/>
        </p:nvSpPr>
        <p:spPr>
          <a:xfrm>
            <a:off x="7943633" y="5797487"/>
            <a:ext cx="2481325" cy="646331"/>
          </a:xfrm>
          <a:prstGeom prst="rect">
            <a:avLst/>
          </a:prstGeom>
          <a:noFill/>
        </p:spPr>
        <p:txBody>
          <a:bodyPr wrap="square">
            <a:spAutoFit/>
          </a:bodyPr>
          <a:lstStyle/>
          <a:p>
            <a:r>
              <a:rPr lang="sv-SE" dirty="0">
                <a:latin typeface="Calibri" panose="020F0502020204030204" pitchFamily="34" charset="0"/>
                <a:cs typeface="Calibri" panose="020F0502020204030204" pitchFamily="34" charset="0"/>
              </a:rPr>
              <a:t>Aida Karimli (C)</a:t>
            </a:r>
          </a:p>
          <a:p>
            <a:r>
              <a:rPr lang="sv-SE" i="1" dirty="0">
                <a:latin typeface="Calibri" panose="020F0502020204030204" pitchFamily="34" charset="0"/>
                <a:cs typeface="Calibri" panose="020F0502020204030204" pitchFamily="34" charset="0"/>
              </a:rPr>
              <a:t>2 v. ordförande</a:t>
            </a:r>
          </a:p>
        </p:txBody>
      </p:sp>
      <p:sp>
        <p:nvSpPr>
          <p:cNvPr id="17" name="textruta 16">
            <a:extLst>
              <a:ext uri="{FF2B5EF4-FFF2-40B4-BE49-F238E27FC236}">
                <a16:creationId xmlns:a16="http://schemas.microsoft.com/office/drawing/2014/main" id="{16E6A4DB-9148-44A6-8313-BDE0C4767056}"/>
              </a:ext>
            </a:extLst>
          </p:cNvPr>
          <p:cNvSpPr txBox="1"/>
          <p:nvPr/>
        </p:nvSpPr>
        <p:spPr>
          <a:xfrm>
            <a:off x="4830267" y="5797487"/>
            <a:ext cx="3113366" cy="646331"/>
          </a:xfrm>
          <a:prstGeom prst="rect">
            <a:avLst/>
          </a:prstGeom>
          <a:noFill/>
        </p:spPr>
        <p:txBody>
          <a:bodyPr wrap="square">
            <a:spAutoFit/>
          </a:bodyPr>
          <a:lstStyle/>
          <a:p>
            <a:r>
              <a:rPr lang="sv-SE" dirty="0">
                <a:latin typeface="Calibri" panose="020F0502020204030204" pitchFamily="34" charset="0"/>
                <a:cs typeface="Calibri" panose="020F0502020204030204" pitchFamily="34" charset="0"/>
              </a:rPr>
              <a:t>Louise Åsenfors (S)</a:t>
            </a:r>
          </a:p>
          <a:p>
            <a:r>
              <a:rPr lang="sv-SE" i="1" dirty="0">
                <a:latin typeface="Calibri" panose="020F0502020204030204" pitchFamily="34" charset="0"/>
                <a:cs typeface="Calibri" panose="020F0502020204030204" pitchFamily="34" charset="0"/>
              </a:rPr>
              <a:t>1 v. ordförande</a:t>
            </a:r>
          </a:p>
        </p:txBody>
      </p:sp>
      <p:pic>
        <p:nvPicPr>
          <p:cNvPr id="2" name="Bildobjekt 1">
            <a:extLst>
              <a:ext uri="{FF2B5EF4-FFF2-40B4-BE49-F238E27FC236}">
                <a16:creationId xmlns:a16="http://schemas.microsoft.com/office/drawing/2014/main" id="{4D315BD1-FA20-D8CA-1683-55BE152EE4CF}"/>
              </a:ext>
            </a:extLst>
          </p:cNvPr>
          <p:cNvPicPr>
            <a:picLocks noChangeAspect="1"/>
          </p:cNvPicPr>
          <p:nvPr/>
        </p:nvPicPr>
        <p:blipFill>
          <a:blip r:embed="rId5"/>
          <a:stretch>
            <a:fillRect/>
          </a:stretch>
        </p:blipFill>
        <p:spPr>
          <a:xfrm>
            <a:off x="10988433" y="6538988"/>
            <a:ext cx="1020175" cy="207813"/>
          </a:xfrm>
          <a:prstGeom prst="rect">
            <a:avLst/>
          </a:prstGeom>
        </p:spPr>
      </p:pic>
      <p:sp>
        <p:nvSpPr>
          <p:cNvPr id="9" name="textruta 8">
            <a:extLst>
              <a:ext uri="{FF2B5EF4-FFF2-40B4-BE49-F238E27FC236}">
                <a16:creationId xmlns:a16="http://schemas.microsoft.com/office/drawing/2014/main" id="{3CE3C75C-63DA-AB86-DE3E-D3B496296C6C}"/>
              </a:ext>
            </a:extLst>
          </p:cNvPr>
          <p:cNvSpPr txBox="1"/>
          <p:nvPr/>
        </p:nvSpPr>
        <p:spPr>
          <a:xfrm>
            <a:off x="538247" y="1196144"/>
            <a:ext cx="10905955" cy="1569660"/>
          </a:xfrm>
          <a:prstGeom prst="rect">
            <a:avLst/>
          </a:prstGeom>
          <a:noFill/>
        </p:spPr>
        <p:txBody>
          <a:bodyPr wrap="square">
            <a:spAutoFit/>
          </a:bodyPr>
          <a:lstStyle/>
          <a:p>
            <a:r>
              <a:rPr lang="sv-SE" sz="2400" b="1" dirty="0">
                <a:latin typeface="Calibri" panose="020F0502020204030204" pitchFamily="34" charset="0"/>
                <a:ea typeface="Verdana" panose="020B0604030504040204" pitchFamily="34" charset="0"/>
                <a:cs typeface="Calibri" panose="020F0502020204030204" pitchFamily="34" charset="0"/>
              </a:rPr>
              <a:t>Nämndens huvudsakliga uppgift är att främja utveckling, sysselsättning och tillväxt i Västra Götaland. </a:t>
            </a:r>
            <a:r>
              <a:rPr lang="sv-SE" sz="2400" dirty="0">
                <a:latin typeface="Calibri" panose="020F0502020204030204" pitchFamily="34" charset="0"/>
                <a:ea typeface="Verdana" panose="020B0604030504040204" pitchFamily="34" charset="0"/>
                <a:cs typeface="Calibri" panose="020F0502020204030204" pitchFamily="34" charset="0"/>
              </a:rPr>
              <a:t>Nämnden arbetar med näringslivsutveckling, forskning, innovation, utbildning, kompetensförsörjning, arbetsmarknad, energi och externa miljö- och klimatfrågor.</a:t>
            </a:r>
          </a:p>
        </p:txBody>
      </p:sp>
    </p:spTree>
    <p:extLst>
      <p:ext uri="{BB962C8B-B14F-4D97-AF65-F5344CB8AC3E}">
        <p14:creationId xmlns:p14="http://schemas.microsoft.com/office/powerpoint/2010/main" val="196746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65A178F6-2DE5-4D4D-9EBF-604015D561F9}"/>
              </a:ext>
            </a:extLst>
          </p:cNvPr>
          <p:cNvPicPr>
            <a:picLocks noChangeAspect="1"/>
          </p:cNvPicPr>
          <p:nvPr/>
        </p:nvPicPr>
        <p:blipFill>
          <a:blip r:embed="rId3"/>
          <a:stretch>
            <a:fillRect/>
          </a:stretch>
        </p:blipFill>
        <p:spPr>
          <a:xfrm>
            <a:off x="153639" y="104832"/>
            <a:ext cx="11884722" cy="6374650"/>
          </a:xfrm>
          <a:prstGeom prst="rect">
            <a:avLst/>
          </a:prstGeom>
        </p:spPr>
      </p:pic>
      <p:pic>
        <p:nvPicPr>
          <p:cNvPr id="2" name="Bildobjekt 1">
            <a:extLst>
              <a:ext uri="{FF2B5EF4-FFF2-40B4-BE49-F238E27FC236}">
                <a16:creationId xmlns:a16="http://schemas.microsoft.com/office/drawing/2014/main" id="{A4BD02F3-4DCA-6630-BC4B-4A49D6039C49}"/>
              </a:ext>
            </a:extLst>
          </p:cNvPr>
          <p:cNvPicPr>
            <a:picLocks noChangeAspect="1"/>
          </p:cNvPicPr>
          <p:nvPr/>
        </p:nvPicPr>
        <p:blipFill>
          <a:blip r:embed="rId4"/>
          <a:stretch>
            <a:fillRect/>
          </a:stretch>
        </p:blipFill>
        <p:spPr>
          <a:xfrm>
            <a:off x="10988433" y="6538988"/>
            <a:ext cx="1020175" cy="207813"/>
          </a:xfrm>
          <a:prstGeom prst="rect">
            <a:avLst/>
          </a:prstGeom>
        </p:spPr>
      </p:pic>
    </p:spTree>
    <p:extLst>
      <p:ext uri="{BB962C8B-B14F-4D97-AF65-F5344CB8AC3E}">
        <p14:creationId xmlns:p14="http://schemas.microsoft.com/office/powerpoint/2010/main" val="2121668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5E1F711F-7B41-DBD7-EC10-2ABECCEAA150}"/>
              </a:ext>
            </a:extLst>
          </p:cNvPr>
          <p:cNvPicPr>
            <a:picLocks noChangeAspect="1"/>
          </p:cNvPicPr>
          <p:nvPr/>
        </p:nvPicPr>
        <p:blipFill>
          <a:blip r:embed="rId3"/>
          <a:stretch>
            <a:fillRect/>
          </a:stretch>
        </p:blipFill>
        <p:spPr>
          <a:xfrm>
            <a:off x="10988433" y="6538988"/>
            <a:ext cx="1020175" cy="207813"/>
          </a:xfrm>
          <a:prstGeom prst="rect">
            <a:avLst/>
          </a:prstGeom>
        </p:spPr>
      </p:pic>
    </p:spTree>
    <p:extLst>
      <p:ext uri="{BB962C8B-B14F-4D97-AF65-F5344CB8AC3E}">
        <p14:creationId xmlns:p14="http://schemas.microsoft.com/office/powerpoint/2010/main" val="195230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76DDF39-1C01-4E66-A943-669C5CBB8E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53" b="4182"/>
          <a:stretch/>
        </p:blipFill>
        <p:spPr>
          <a:xfrm>
            <a:off x="3952875" y="1"/>
            <a:ext cx="8035925" cy="6791324"/>
          </a:xfrm>
          <a:prstGeom prst="rect">
            <a:avLst/>
          </a:prstGeom>
        </p:spPr>
      </p:pic>
      <p:sp>
        <p:nvSpPr>
          <p:cNvPr id="11" name="Rubrik 1">
            <a:extLst>
              <a:ext uri="{FF2B5EF4-FFF2-40B4-BE49-F238E27FC236}">
                <a16:creationId xmlns:a16="http://schemas.microsoft.com/office/drawing/2014/main" id="{E53B85AA-A51C-D085-A0C7-B6AF982B3B48}"/>
              </a:ext>
            </a:extLst>
          </p:cNvPr>
          <p:cNvSpPr txBox="1">
            <a:spLocks/>
          </p:cNvSpPr>
          <p:nvPr/>
        </p:nvSpPr>
        <p:spPr>
          <a:xfrm>
            <a:off x="412750" y="1424766"/>
            <a:ext cx="4216400" cy="2613833"/>
          </a:xfrm>
          <a:prstGeom prst="rect">
            <a:avLst/>
          </a:prstGeom>
        </p:spPr>
        <p:txBody>
          <a:bodyPr vert="horz" lIns="0" tIns="0" rIns="0" bIns="0" rtlCol="0" anchor="b">
            <a:noAutofit/>
          </a:bodyPr>
          <a:lstStyle>
            <a:lvl1pPr algn="l" defTabSz="914400" rtl="0" eaLnBrk="1" latinLnBrk="0" hangingPunct="1">
              <a:lnSpc>
                <a:spcPct val="100000"/>
              </a:lnSpc>
              <a:spcBef>
                <a:spcPct val="0"/>
              </a:spcBef>
              <a:buNone/>
              <a:defRPr sz="3300" kern="1200">
                <a:solidFill>
                  <a:schemeClr val="tx1"/>
                </a:solidFill>
                <a:latin typeface="+mj-lt"/>
                <a:ea typeface="+mj-ea"/>
                <a:cs typeface="+mj-cs"/>
              </a:defRPr>
            </a:lvl1pPr>
          </a:lstStyle>
          <a:p>
            <a:r>
              <a:rPr lang="sv-SE" altLang="sv-SE" sz="3200" b="1" dirty="0"/>
              <a:t>Science parks i Västra Götaland</a:t>
            </a:r>
          </a:p>
          <a:p>
            <a:endParaRPr lang="sv-SE" altLang="sv-SE" sz="2800" b="1" dirty="0"/>
          </a:p>
          <a:p>
            <a:r>
              <a:rPr lang="sv-SE" altLang="sv-SE" sz="2800" dirty="0"/>
              <a:t>En infrastruktur för innovation</a:t>
            </a:r>
          </a:p>
        </p:txBody>
      </p:sp>
      <p:pic>
        <p:nvPicPr>
          <p:cNvPr id="2" name="Bildobjekt 1">
            <a:extLst>
              <a:ext uri="{FF2B5EF4-FFF2-40B4-BE49-F238E27FC236}">
                <a16:creationId xmlns:a16="http://schemas.microsoft.com/office/drawing/2014/main" id="{AEEB81DF-CA29-E63D-1D94-B36CFF2C903F}"/>
              </a:ext>
            </a:extLst>
          </p:cNvPr>
          <p:cNvPicPr>
            <a:picLocks noChangeAspect="1"/>
          </p:cNvPicPr>
          <p:nvPr/>
        </p:nvPicPr>
        <p:blipFill>
          <a:blip r:embed="rId3"/>
          <a:stretch>
            <a:fillRect/>
          </a:stretch>
        </p:blipFill>
        <p:spPr>
          <a:xfrm>
            <a:off x="10988433" y="6290666"/>
            <a:ext cx="1020175" cy="207813"/>
          </a:xfrm>
          <a:prstGeom prst="rect">
            <a:avLst/>
          </a:prstGeom>
        </p:spPr>
      </p:pic>
      <p:sp>
        <p:nvSpPr>
          <p:cNvPr id="12" name="Rektangel: rundade hörn 11">
            <a:extLst>
              <a:ext uri="{FF2B5EF4-FFF2-40B4-BE49-F238E27FC236}">
                <a16:creationId xmlns:a16="http://schemas.microsoft.com/office/drawing/2014/main" id="{318C1E1C-8534-E730-D607-9D8D5F26E60C}"/>
              </a:ext>
            </a:extLst>
          </p:cNvPr>
          <p:cNvSpPr/>
          <p:nvPr/>
        </p:nvSpPr>
        <p:spPr>
          <a:xfrm>
            <a:off x="7534046" y="3034526"/>
            <a:ext cx="1636295" cy="788947"/>
          </a:xfrm>
          <a:prstGeom prst="roundRect">
            <a:avLst/>
          </a:prstGeom>
          <a:solidFill>
            <a:srgbClr val="C9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latin typeface="Calibri" panose="020F0502020204030204" pitchFamily="34" charset="0"/>
                <a:cs typeface="Calibri" panose="020F0502020204030204" pitchFamily="34" charset="0"/>
              </a:rPr>
              <a:t>Science Park Skövde</a:t>
            </a:r>
          </a:p>
        </p:txBody>
      </p:sp>
    </p:spTree>
    <p:extLst>
      <p:ext uri="{BB962C8B-B14F-4D97-AF65-F5344CB8AC3E}">
        <p14:creationId xmlns:p14="http://schemas.microsoft.com/office/powerpoint/2010/main" val="2984982345"/>
      </p:ext>
    </p:extLst>
  </p:cSld>
  <p:clrMapOvr>
    <a:masterClrMapping/>
  </p:clrMapOvr>
</p:sld>
</file>

<file path=ppt/theme/theme1.xml><?xml version="1.0" encoding="utf-8"?>
<a:theme xmlns:a="http://schemas.openxmlformats.org/drawingml/2006/main" name="VGR">
  <a:themeElements>
    <a:clrScheme name="VGR_Grunden_Färg">
      <a:dk1>
        <a:sysClr val="windowText" lastClr="000000"/>
      </a:dk1>
      <a:lt1>
        <a:sysClr val="window" lastClr="FFFFFF"/>
      </a:lt1>
      <a:dk2>
        <a:srgbClr val="000000"/>
      </a:dk2>
      <a:lt2>
        <a:srgbClr val="E7E1DF"/>
      </a:lt2>
      <a:accent1>
        <a:srgbClr val="37474F"/>
      </a:accent1>
      <a:accent2>
        <a:srgbClr val="9575CD"/>
      </a:accent2>
      <a:accent3>
        <a:srgbClr val="A1887F"/>
      </a:accent3>
      <a:accent4>
        <a:srgbClr val="1A9FB3"/>
      </a:accent4>
      <a:accent5>
        <a:srgbClr val="ED5F8C"/>
      </a:accent5>
      <a:accent6>
        <a:srgbClr val="43A447"/>
      </a:accent6>
      <a:hlink>
        <a:srgbClr val="1A9FB3"/>
      </a:hlink>
      <a:folHlink>
        <a:srgbClr val="919191"/>
      </a:folHlink>
    </a:clrScheme>
    <a:fontScheme name="VGR Typsnit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custClrLst>
    <a:custClr>
      <a:srgbClr val="FFC107"/>
    </a:custClr>
    <a:custClr>
      <a:srgbClr val="CCDB49"/>
    </a:custClr>
    <a:custClr>
      <a:srgbClr val="FD5930"/>
    </a:custClr>
    <a:custClr>
      <a:srgbClr val="FFECB3"/>
    </a:custClr>
    <a:custClr>
      <a:srgbClr val="F7BBD0"/>
    </a:custClr>
    <a:custClr>
      <a:srgbClr val="D1C4E9"/>
    </a:custClr>
    <a:custClr>
      <a:srgbClr val="EFF4C6"/>
    </a:custClr>
    <a:custClr>
      <a:srgbClr val="C0EEC2"/>
    </a:custClr>
    <a:custClr>
      <a:srgbClr val="FECCBF"/>
    </a:custClr>
    <a:custClr>
      <a:srgbClr val="B3EBF2"/>
    </a:custClr>
    <a:custClr>
      <a:srgbClr val="E7E1DF"/>
    </a:custClr>
  </a:custClrLst>
  <a:extLst>
    <a:ext uri="{05A4C25C-085E-4340-85A3-A5531E510DB2}">
      <thm15:themeFamily xmlns:thm15="http://schemas.microsoft.com/office/thememl/2012/main" name="PPT-Presentation Grunden.potx" id="{635DE0E7-75C3-4F78-9909-AD53AE1B2CF9}" vid="{720A7FF2-73C2-43F4-B394-02621CE97AC3}"/>
    </a:ext>
  </a:extLst>
</a:theme>
</file>

<file path=ppt/theme/theme2.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VGR | Sjukvård | Färger">
      <a:dk1>
        <a:sysClr val="windowText" lastClr="000000"/>
      </a:dk1>
      <a:lt1>
        <a:sysClr val="window" lastClr="FFFFFF"/>
      </a:lt1>
      <a:dk2>
        <a:srgbClr val="000000"/>
      </a:dk2>
      <a:lt2>
        <a:srgbClr val="E7E1DF"/>
      </a:lt2>
      <a:accent1>
        <a:srgbClr val="005B89"/>
      </a:accent1>
      <a:accent2>
        <a:srgbClr val="1A9FB3"/>
      </a:accent2>
      <a:accent3>
        <a:srgbClr val="EE6492"/>
      </a:accent3>
      <a:accent4>
        <a:srgbClr val="A1887F"/>
      </a:accent4>
      <a:accent5>
        <a:srgbClr val="43A447"/>
      </a:accent5>
      <a:accent6>
        <a:srgbClr val="9575CD"/>
      </a:accent6>
      <a:hlink>
        <a:srgbClr val="1A9FB3"/>
      </a:hlink>
      <a:folHlink>
        <a:srgbClr val="919191"/>
      </a:folHlink>
    </a:clrScheme>
    <a:fontScheme name="VGR Typsnit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VGR | Sjukvård | Färger">
      <a:dk1>
        <a:sysClr val="windowText" lastClr="000000"/>
      </a:dk1>
      <a:lt1>
        <a:sysClr val="window" lastClr="FFFFFF"/>
      </a:lt1>
      <a:dk2>
        <a:srgbClr val="000000"/>
      </a:dk2>
      <a:lt2>
        <a:srgbClr val="E7E1DF"/>
      </a:lt2>
      <a:accent1>
        <a:srgbClr val="005B89"/>
      </a:accent1>
      <a:accent2>
        <a:srgbClr val="1A9FB3"/>
      </a:accent2>
      <a:accent3>
        <a:srgbClr val="EE6492"/>
      </a:accent3>
      <a:accent4>
        <a:srgbClr val="A1887F"/>
      </a:accent4>
      <a:accent5>
        <a:srgbClr val="43A447"/>
      </a:accent5>
      <a:accent6>
        <a:srgbClr val="9575CD"/>
      </a:accent6>
      <a:hlink>
        <a:srgbClr val="1A9FB3"/>
      </a:hlink>
      <a:folHlink>
        <a:srgbClr val="919191"/>
      </a:folHlink>
    </a:clrScheme>
    <a:fontScheme name="VGR Typsnit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VGR Dokument RS" ma:contentTypeID="0x01010006EBECDF67F89F4D8BC5FAF3B8FA559B02009C83EE6B97350A4BAB2EB4C449A69021" ma:contentTypeVersion="14" ma:contentTypeDescription="" ma:contentTypeScope="" ma:versionID="4be125fcdeaf2860ec02be977941d3b1">
  <xsd:schema xmlns:xsd="http://www.w3.org/2001/XMLSchema" xmlns:xs="http://www.w3.org/2001/XMLSchema" xmlns:p="http://schemas.microsoft.com/office/2006/metadata/properties" xmlns:ns2="597d7713-8a3d-4bd2-ae30-edced55b2c1b" xmlns:ns3="a3016bd6-116e-4fa3-adbf-f22171bea5b8" xmlns:ns6="4552c23f-a756-462f-8287-3ff35245ed68" xmlns:ns7="6f856b4d-5fbc-4e71-a215-2fc2d5d89493" targetNamespace="http://schemas.microsoft.com/office/2006/metadata/properties" ma:root="true" ma:fieldsID="3f02ca21091541aed25e8d71055bbe51" ns2:_="" ns3:_="" ns6:_="" ns7:_="">
    <xsd:import namespace="597d7713-8a3d-4bd2-ae30-edced55b2c1b"/>
    <xsd:import namespace="a3016bd6-116e-4fa3-adbf-f22171bea5b8"/>
    <xsd:import namespace="4552c23f-a756-462f-8287-3ff35245ed68"/>
    <xsd:import namespace="6f856b4d-5fbc-4e71-a215-2fc2d5d89493"/>
    <xsd:element name="properties">
      <xsd:complexType>
        <xsd:sequence>
          <xsd:element name="documentManagement">
            <xsd:complexType>
              <xsd:all>
                <xsd:element ref="ns2:VGR_EgenAmnesindelning" minOccurs="0"/>
                <xsd:element ref="ns2:VGR_DokBeskrivning" minOccurs="0"/>
                <xsd:element ref="ns2:VGR_TillgangligFran" minOccurs="0"/>
                <xsd:element ref="ns2:VGR_TillgangligTill" minOccurs="0"/>
                <xsd:element ref="ns2:VGR_AtkomstRatt" minOccurs="0"/>
                <xsd:element ref="ns2:VGR_Sekretess" minOccurs="0"/>
                <xsd:element ref="ns2:VGR_PubliceratAv" minOccurs="0"/>
                <xsd:element ref="ns2:VGR_PubliceratDatum" minOccurs="0"/>
                <xsd:element ref="ns2:VGR_DokStatus" minOccurs="0"/>
                <xsd:element ref="ns2:VGR_DokStatusMessage" minOccurs="0"/>
                <xsd:element ref="ns2:i1597c54c9084fe5ae9163fac681e86b" minOccurs="0"/>
                <xsd:element ref="ns2:m534ae9efef34a1ab5a1291502fec5e5" minOccurs="0"/>
                <xsd:element ref="ns3:TaxCatchAll" minOccurs="0"/>
                <xsd:element ref="ns2:a7144f27c6ef407e8fb4465121afbe2b" minOccurs="0"/>
                <xsd:element ref="ns2:VGR_DokItemId" minOccurs="0"/>
                <xsd:element ref="ns2:VGR_MellanarkivId" minOccurs="0"/>
                <xsd:element ref="ns2:VGR_MellanarkivUrl" minOccurs="0"/>
                <xsd:element ref="ns2:VGR_MellanarkivWebbUrl" minOccurs="0"/>
                <xsd:element ref="ns2:VGR_ArkivDatum" minOccurs="0"/>
                <xsd:element ref="ns2:VGR_Gallras" minOccurs="0"/>
                <xsd:element ref="ns2:ec6953a5eee3424faece5c2353cf0721" minOccurs="0"/>
                <xsd:element ref="ns3:TaxCatchAllLabel" minOccurs="0"/>
                <xsd:element ref="ns3:TaxKeywordTaxHTField" minOccurs="0"/>
                <xsd:element ref="ns3:_dlc_DocId" minOccurs="0"/>
                <xsd:element ref="ns6:iff0133ac3934f858b1ec890ab98b185" minOccurs="0"/>
                <xsd:element ref="ns3:_dlc_DocIdUrl" minOccurs="0"/>
                <xsd:element ref="ns3:_dlc_DocIdPersistId" minOccurs="0"/>
                <xsd:element ref="ns7:MediaServiceMetadata" minOccurs="0"/>
                <xsd:element ref="ns7:MediaServiceFastMetadata" minOccurs="0"/>
                <xsd:element ref="ns6:SharedWithUsers" minOccurs="0"/>
                <xsd:element ref="ns6:SharedWithDetails" minOccurs="0"/>
                <xsd:element ref="ns7: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7d7713-8a3d-4bd2-ae30-edced55b2c1b" elementFormDefault="qualified">
    <xsd:import namespace="http://schemas.microsoft.com/office/2006/documentManagement/types"/>
    <xsd:import namespace="http://schemas.microsoft.com/office/infopath/2007/PartnerControls"/>
    <xsd:element name="VGR_EgenAmnesindelning" ma:index="5" nillable="true" ma:displayName="Egen ämnesindelning" ma:description="Används för att samla upprättade handlingar utifrån egna ämnesindelningar. Flera ämnen separeras med kommatecken. Används vid publicering på webben." ma:hidden="true" ma:internalName="VGR_EgenAmnesindelning">
      <xsd:simpleType>
        <xsd:restriction base="dms:Text">
          <xsd:maxLength value="255"/>
        </xsd:restriction>
      </xsd:simpleType>
    </xsd:element>
    <xsd:element name="VGR_DokBeskrivning" ma:index="7" nillable="true" ma:displayName="Dokumentbeskrivning" ma:description="Kort beskrivning av innehållet i handlingen." ma:internalName="VGR_DokBeskrivning">
      <xsd:simpleType>
        <xsd:restriction base="dms:Note">
          <xsd:maxLength value="255"/>
        </xsd:restriction>
      </xsd:simpleType>
    </xsd:element>
    <xsd:element name="VGR_TillgangligFran" ma:index="8" nillable="true" ma:displayName="Tillgänglig från" ma:description="Tidpunkt när den upprättade handlingen blir publik och därmed nås från söktjänster och eventuella websidor." ma:format="DateTime" ma:hidden="true" ma:internalName="VGR_TillgangligFran" ma:readOnly="true">
      <xsd:simpleType>
        <xsd:restriction base="dms:DateTime"/>
      </xsd:simpleType>
    </xsd:element>
    <xsd:element name="VGR_TillgangligTill" ma:index="9" nillable="true" ma:displayName="Tillgänglig till" ma:description="Tidpunkt när den upprättade handlingen inte längre är publik och inte längre nås från söktjänster och eventuella websidor." ma:format="DateTime" ma:hidden="true" ma:internalName="VGR_TillgangligTill" ma:readOnly="true">
      <xsd:simpleType>
        <xsd:restriction base="dms:DateTime"/>
      </xsd:simpleType>
    </xsd:element>
    <xsd:element name="VGR_AtkomstRatt" ma:index="10" nillable="true" ma:displayName="Åtkomsträtt (värde)" ma:default="0" ma:description="Vilken spridning den upprättade handlingen ska ha. Vilka som ska kunna komma åt handlingen från mellanarkivet, söktjänster och eventuella websidor." ma:format="Dropdown" ma:hidden="true" ma:internalName="VGR_AtkomstRatt" ma:readOnly="true">
      <xsd:simpleType>
        <xsd:restriction base="dms:Choice">
          <xsd:enumeration value="0"/>
          <xsd:enumeration value="1"/>
          <xsd:enumeration value="2"/>
          <xsd:enumeration value="3"/>
          <xsd:enumeration value="4"/>
        </xsd:restriction>
      </xsd:simpleType>
    </xsd:element>
    <xsd:element name="VGR_Sekretess" ma:index="11" nillable="true" ma:displayName="Skyddskod" ma:default="Allmän handling - Offentlig" ma:description="Skyddsbehov av informationen i den upprättade handlingen. Vid sekretess eller känsliga personuppgifter ska detta anges." ma:format="Dropdown" ma:hidden="true" ma:internalName="VGR_Sekretess" ma:readOnly="true">
      <xsd:simpleType>
        <xsd:restriction base="dms:Choice">
          <xsd:enumeration value="Allmän handling - Offentlig"/>
          <xsd:enumeration value="Sekretess - Allmän handling - skyddad enligt sekretess"/>
          <xsd:enumeration value="GDPR - Allmän handling - skyddad enligt GDPR"/>
        </xsd:restriction>
      </xsd:simpleType>
    </xsd:element>
    <xsd:element name="VGR_PubliceratAv" ma:index="13" nillable="true" ma:displayName="Upprättad av" ma:description="Inloggad person som upprättat dokumentet" ma:hidden="true" ma:list="UserInfo" ma:SharePointGroup="0" ma:internalName="VGR_PubliceratAv" ma:readOnly="tru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GR_PubliceratDatum" ma:index="14" nillable="true" ma:displayName="Upprättad datum" ma:description="Tidpunkt när dokumentet upprättades och levererades som allmän handling till mellanarkivet" ma:format="DateTime" ma:hidden="true" ma:internalName="VGR_PubliceratDatum" ma:readOnly="true">
      <xsd:simpleType>
        <xsd:restriction base="dms:DateTime"/>
      </xsd:simpleType>
    </xsd:element>
    <xsd:element name="VGR_DokStatus" ma:index="15" nillable="true" ma:displayName="Mellanarkivstatus" ma:default="Arbetsmaterial" ma:description="Statusmärkning för dokument som beskriver var i processen dokumentet finns." ma:format="Dropdown" ma:hidden="true" ma:internalName="VGR_DokStatus" ma:readOnly="true">
      <xsd:simpleType>
        <xsd:restriction base="dms:Choice">
          <xsd:enumeration value="Arbetsmaterial"/>
          <xsd:enumeration value="Väntar på allmän handling"/>
          <xsd:enumeration value="Väntar på allmän handling (skickad)"/>
          <xsd:enumeration value="Väntar på framtida upprättande"/>
          <xsd:enumeration value="Allmän handling"/>
          <xsd:enumeration value="Fel vid allmän handling"/>
          <xsd:enumeration value="Flytt pågår"/>
          <xsd:enumeration value="Överflyttning pågår"/>
          <xsd:enumeration value="Överflyttad"/>
        </xsd:restriction>
      </xsd:simpleType>
    </xsd:element>
    <xsd:element name="VGR_DokStatusMessage" ma:index="18" nillable="true" ma:displayName="Dokumentlogg" ma:hidden="true" ma:internalName="VGR_DokStatusMessage" ma:readOnly="true">
      <xsd:simpleType>
        <xsd:restriction base="dms:Note">
          <xsd:maxLength value="62000"/>
        </xsd:restriction>
      </xsd:simpleType>
    </xsd:element>
    <xsd:element name="i1597c54c9084fe5ae9163fac681e86b" ma:index="22" nillable="true" ma:taxonomy="true" ma:internalName="i1597c54c9084fe5ae9163fac681e86b" ma:taxonomyFieldName="VGR_Lagparagraf" ma:displayName="Lagparagraf" ma:default="" ma:fieldId="{21597c54-c908-4fe5-ae91-63fac681e86b}" ma:sspId="5c300478-92f1-4a1e-b2db-7f8c75821d37" ma:termSetId="ddb163ed-d655-4cf1-bb2c-a91ec57f9ce0" ma:anchorId="00000000-0000-0000-0000-000000000000" ma:open="false" ma:isKeyword="false">
      <xsd:complexType>
        <xsd:sequence>
          <xsd:element ref="pc:Terms" minOccurs="0" maxOccurs="1"/>
        </xsd:sequence>
      </xsd:complexType>
    </xsd:element>
    <xsd:element name="m534ae9efef34a1ab5a1291502fec5e5" ma:index="23" nillable="true" ma:taxonomy="true" ma:internalName="m534ae9efef34a1ab5a1291502fec5e5" ma:taxonomyFieldName="VGR_SkapatEnhet" ma:displayName="Upprättad av enhet" ma:default="" ma:fieldId="{6534ae9e-fef3-4a1a-b5a1-291502fec5e5}"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a7144f27c6ef407e8fb4465121afbe2b" ma:index="26" nillable="true" ma:taxonomy="true" ma:internalName="a7144f27c6ef407e8fb4465121afbe2b" ma:taxonomyFieldName="VGR_UpprattadForEnheter" ma:displayName="Upprättad för enhet" ma:default="" ma:fieldId="{a7144f27-c6ef-407e-8fb4-465121afbe2b}" ma:taxonomyMulti="true"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VGR_DokItemId" ma:index="28" nillable="true" ma:displayName="DokItemId" ma:hidden="true" ma:internalName="VGR_DokItemId" ma:readOnly="true">
      <xsd:simpleType>
        <xsd:restriction base="dms:Text">
          <xsd:maxLength value="255"/>
        </xsd:restriction>
      </xsd:simpleType>
    </xsd:element>
    <xsd:element name="VGR_MellanarkivId" ma:index="29" nillable="true" ma:displayName="MellanarkivId" ma:hidden="true" ma:internalName="VGR_MellanarkivId" ma:readOnly="true">
      <xsd:simpleType>
        <xsd:restriction base="dms:Text">
          <xsd:maxLength value="255"/>
        </xsd:restriction>
      </xsd:simpleType>
    </xsd:element>
    <xsd:element name="VGR_MellanarkivUrl" ma:index="30" nillable="true" ma:displayName="Arkivlänk" ma:format="Hyperlink" ma:hidden="true" ma:internalName="VGR_Mellanarkiv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VGR_MellanarkivWebbUrl" ma:index="31" nillable="true" ma:displayName="Arkivlänk för webben" ma:hidden="true" ma:internalName="VGR_MellanarkivWebbUrl" ma:readOnly="true">
      <xsd:simpleType>
        <xsd:restriction base="dms:Text">
          <xsd:maxLength value="255"/>
        </xsd:restriction>
      </xsd:simpleType>
    </xsd:element>
    <xsd:element name="VGR_ArkivDatum" ma:index="32" nillable="true" ma:displayName="ArkivDatum" ma:format="DateTime" ma:hidden="true" ma:internalName="VGR_ArkivDatum" ma:readOnly="true">
      <xsd:simpleType>
        <xsd:restriction base="dms:DateTime"/>
      </xsd:simpleType>
    </xsd:element>
    <xsd:element name="VGR_Gallras" ma:index="33" nillable="true" ma:displayName="Gallras" ma:description="" ma:hidden="true" ma:internalName="VGR_Gallras" ma:readOnly="true">
      <xsd:simpleType>
        <xsd:restriction base="dms:Text">
          <xsd:maxLength value="255"/>
        </xsd:restriction>
      </xsd:simpleType>
    </xsd:element>
    <xsd:element name="ec6953a5eee3424faece5c2353cf0721" ma:index="34" nillable="true" ma:taxonomy="true" ma:internalName="ec6953a5eee3424faece5c2353cf0721" ma:taxonomyFieldName="VGR_AmnesIndelning" ma:displayName="Regional ämnesindelning" ma:default="" ma:fieldId="{ec6953a5-eee3-424f-aece-5c2353cf0721}" ma:taxonomyMulti="true" ma:sspId="5c300478-92f1-4a1e-b2db-7f8c75821d37" ma:termSetId="66c52c7a-5036-4d83-ab03-8b3f33605b6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016bd6-116e-4fa3-adbf-f22171bea5b8"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3d11832f-9e79-4a9e-bd04-8b37fd9f2c0b}" ma:internalName="TaxCatchAll" ma:showField="CatchAllData" ma:web="a3016bd6-116e-4fa3-adbf-f22171bea5b8">
      <xsd:complexType>
        <xsd:complexContent>
          <xsd:extension base="dms:MultiChoiceLookup">
            <xsd:sequence>
              <xsd:element name="Value" type="dms:Lookup" maxOccurs="unbounded" minOccurs="0" nillable="true"/>
            </xsd:sequence>
          </xsd:extension>
        </xsd:complexContent>
      </xsd:complexType>
    </xsd:element>
    <xsd:element name="TaxCatchAllLabel" ma:index="35" nillable="true" ma:displayName="Taxonomy Catch All Column1" ma:hidden="true" ma:list="{3d11832f-9e79-4a9e-bd04-8b37fd9f2c0b}" ma:internalName="TaxCatchAllLabel" ma:readOnly="true" ma:showField="CatchAllDataLabel" ma:web="a3016bd6-116e-4fa3-adbf-f22171bea5b8">
      <xsd:complexType>
        <xsd:complexContent>
          <xsd:extension base="dms:MultiChoiceLookup">
            <xsd:sequence>
              <xsd:element name="Value" type="dms:Lookup" maxOccurs="unbounded" minOccurs="0" nillable="true"/>
            </xsd:sequence>
          </xsd:extension>
        </xsd:complexContent>
      </xsd:complexType>
    </xsd:element>
    <xsd:element name="TaxKeywordTaxHTField" ma:index="36" nillable="true" ma:taxonomy="true" ma:internalName="TaxKeywordTaxHTField" ma:taxonomyFieldName="TaxKeyword" ma:displayName="Företagsnyckelord" ma:fieldId="{23f27201-bee3-471e-b2e7-b64fd8b7ca38}" ma:taxonomyMulti="true" ma:sspId="5c300478-92f1-4a1e-b2db-7f8c75821d37" ma:termSetId="00000000-0000-0000-0000-000000000000" ma:anchorId="00000000-0000-0000-0000-000000000000" ma:open="true" ma:isKeyword="true">
      <xsd:complexType>
        <xsd:sequence>
          <xsd:element ref="pc:Terms" minOccurs="0" maxOccurs="1"/>
        </xsd:sequence>
      </xsd:complexType>
    </xsd:element>
    <xsd:element name="_dlc_DocId" ma:index="41" nillable="true" ma:displayName="Dokument-ID-värde" ma:description="Värdet för dokument-ID som tilldelats till det här objektet." ma:indexed="true" ma:internalName="_dlc_DocId" ma:readOnly="true">
      <xsd:simpleType>
        <xsd:restriction base="dms:Text"/>
      </xsd:simpleType>
    </xsd:element>
    <xsd:element name="_dlc_DocIdUrl" ma:index="44"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5" nillable="true" ma:displayName="Spara ID" ma:description="Behåll ID vid tillägg."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552c23f-a756-462f-8287-3ff35245ed68" elementFormDefault="qualified">
    <xsd:import namespace="http://schemas.microsoft.com/office/2006/documentManagement/types"/>
    <xsd:import namespace="http://schemas.microsoft.com/office/infopath/2007/PartnerControls"/>
    <xsd:element name="iff0133ac3934f858b1ec890ab98b185" ma:index="42" nillable="true" ma:taxonomy="true" ma:internalName="iff0133ac3934f858b1ec890ab98b185" ma:taxonomyFieldName="Handlingstyp_RS" ma:displayName="Handlingstyp RS" ma:fieldId="{2ff0133a-c393-4f85-8b1e-c890ab98b185}" ma:sspId="5c300478-92f1-4a1e-b2db-7f8c75821d37" ma:termSetId="de4697c2-9f06-477d-bb71-fe748a59b617" ma:anchorId="00000000-0000-0000-0000-000000000000" ma:open="false" ma:isKeyword="false">
      <xsd:complexType>
        <xsd:sequence>
          <xsd:element ref="pc:Terms" minOccurs="0" maxOccurs="1"/>
        </xsd:sequence>
      </xsd:complexType>
    </xsd:element>
    <xsd:element name="SharedWithUsers" ma:index="4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856b4d-5fbc-4e71-a215-2fc2d5d89493" elementFormDefault="qualified">
    <xsd:import namespace="http://schemas.microsoft.com/office/2006/documentManagement/types"/>
    <xsd:import namespace="http://schemas.microsoft.com/office/infopath/2007/PartnerControls"/>
    <xsd:element name="MediaServiceMetadata" ma:index="46" nillable="true" ma:displayName="MediaServiceMetadata" ma:hidden="true" ma:internalName="MediaServiceMetadata" ma:readOnly="true">
      <xsd:simpleType>
        <xsd:restriction base="dms:Note"/>
      </xsd:simpleType>
    </xsd:element>
    <xsd:element name="MediaServiceFastMetadata" ma:index="47" nillable="true" ma:displayName="MediaServiceFastMetadata" ma:hidden="true" ma:internalName="MediaServiceFastMetadata" ma:readOnly="true">
      <xsd:simpleType>
        <xsd:restriction base="dms:Note"/>
      </xsd:simpleType>
    </xsd:element>
    <xsd:element name="MediaServiceObjectDetectorVersions" ma:index="5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Innehållstyp"/>
        <xsd:element ref="dc:title" minOccurs="0"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VGR_Sekretess xmlns="597d7713-8a3d-4bd2-ae30-edced55b2c1b">Allmän handling - Offentlig</VGR_Sekretess>
    <VGR_DokItemId xmlns="597d7713-8a3d-4bd2-ae30-edced55b2c1b" xsi:nil="true"/>
    <VGR_Gallras xmlns="597d7713-8a3d-4bd2-ae30-edced55b2c1b" xsi:nil="true"/>
    <ec6953a5eee3424faece5c2353cf0721 xmlns="597d7713-8a3d-4bd2-ae30-edced55b2c1b">
      <Terms xmlns="http://schemas.microsoft.com/office/infopath/2007/PartnerControls"/>
    </ec6953a5eee3424faece5c2353cf0721>
    <VGR_DokStatusMessage xmlns="597d7713-8a3d-4bd2-ae30-edced55b2c1b" xsi:nil="true"/>
    <VGR_DokBeskrivning xmlns="597d7713-8a3d-4bd2-ae30-edced55b2c1b" xsi:nil="true"/>
    <VGR_EgenAmnesindelning xmlns="597d7713-8a3d-4bd2-ae30-edced55b2c1b" xsi:nil="true"/>
    <VGR_TillgangligFran xmlns="597d7713-8a3d-4bd2-ae30-edced55b2c1b" xsi:nil="true"/>
    <VGR_MellanarkivWebbUrl xmlns="597d7713-8a3d-4bd2-ae30-edced55b2c1b" xsi:nil="true"/>
    <VGR_MellanarkivId xmlns="597d7713-8a3d-4bd2-ae30-edced55b2c1b" xsi:nil="true"/>
    <VGR_ArkivDatum xmlns="597d7713-8a3d-4bd2-ae30-edced55b2c1b" xsi:nil="true"/>
    <iff0133ac3934f858b1ec890ab98b185 xmlns="4552c23f-a756-462f-8287-3ff35245ed68">
      <Terms xmlns="http://schemas.microsoft.com/office/infopath/2007/PartnerControls"/>
    </iff0133ac3934f858b1ec890ab98b185>
    <a7144f27c6ef407e8fb4465121afbe2b xmlns="597d7713-8a3d-4bd2-ae30-edced55b2c1b">
      <Terms xmlns="http://schemas.microsoft.com/office/infopath/2007/PartnerControls"/>
    </a7144f27c6ef407e8fb4465121afbe2b>
    <VGR_PubliceratAv xmlns="597d7713-8a3d-4bd2-ae30-edced55b2c1b">
      <UserInfo>
        <DisplayName/>
        <AccountId xsi:nil="true"/>
        <AccountType/>
      </UserInfo>
    </VGR_PubliceratAv>
    <i1597c54c9084fe5ae9163fac681e86b xmlns="597d7713-8a3d-4bd2-ae30-edced55b2c1b">
      <Terms xmlns="http://schemas.microsoft.com/office/infopath/2007/PartnerControls"/>
    </i1597c54c9084fe5ae9163fac681e86b>
    <VGR_TillgangligTill xmlns="597d7713-8a3d-4bd2-ae30-edced55b2c1b" xsi:nil="true"/>
    <m534ae9efef34a1ab5a1291502fec5e5 xmlns="597d7713-8a3d-4bd2-ae30-edced55b2c1b">
      <Terms xmlns="http://schemas.microsoft.com/office/infopath/2007/PartnerControls"/>
    </m534ae9efef34a1ab5a1291502fec5e5>
    <VGR_DokStatus xmlns="597d7713-8a3d-4bd2-ae30-edced55b2c1b">Arbetsmaterial</VGR_DokStatus>
    <VGR_AtkomstRatt xmlns="597d7713-8a3d-4bd2-ae30-edced55b2c1b">0</VGR_AtkomstRatt>
    <VGR_PubliceratDatum xmlns="597d7713-8a3d-4bd2-ae30-edced55b2c1b" xsi:nil="true"/>
    <VGR_MellanarkivUrl xmlns="597d7713-8a3d-4bd2-ae30-edced55b2c1b">
      <Url xsi:nil="true"/>
      <Description xsi:nil="true"/>
    </VGR_MellanarkivUrl>
    <TaxCatchAll xmlns="a3016bd6-116e-4fa3-adbf-f22171bea5b8" xsi:nil="true"/>
    <TaxKeywordTaxHTField xmlns="a3016bd6-116e-4fa3-adbf-f22171bea5b8">
      <Terms xmlns="http://schemas.microsoft.com/office/infopath/2007/PartnerControls"/>
    </TaxKeywordTaxHTField>
    <TaxCatchAllLabel xmlns="a3016bd6-116e-4fa3-adbf-f22171bea5b8" xsi:nil="true"/>
    <_dlc_DocId xmlns="a3016bd6-116e-4fa3-adbf-f22171bea5b8">RS2484-624440477-119</_dlc_DocId>
    <_dlc_DocIdUrl xmlns="a3016bd6-116e-4fa3-adbf-f22171bea5b8">
      <Url>https://vgregion.sharepoint.com/sites/sy-rs-koncernstab-regional-utveckling/_layouts/15/DocIdRedir.aspx?ID=RS2484-624440477-119</Url>
      <Description>RS2484-624440477-119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F022A0-8EC2-4EDF-8E04-4AC78380A5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7d7713-8a3d-4bd2-ae30-edced55b2c1b"/>
    <ds:schemaRef ds:uri="a3016bd6-116e-4fa3-adbf-f22171bea5b8"/>
    <ds:schemaRef ds:uri="4552c23f-a756-462f-8287-3ff35245ed68"/>
    <ds:schemaRef ds:uri="6f856b4d-5fbc-4e71-a215-2fc2d5d894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CD90EF-7BD9-41EC-8F17-017FCFF5C09F}">
  <ds:schemaRefs>
    <ds:schemaRef ds:uri="http://schemas.microsoft.com/sharepoint/events"/>
  </ds:schemaRefs>
</ds:datastoreItem>
</file>

<file path=customXml/itemProps3.xml><?xml version="1.0" encoding="utf-8"?>
<ds:datastoreItem xmlns:ds="http://schemas.openxmlformats.org/officeDocument/2006/customXml" ds:itemID="{D4ABDA6A-1F6C-4B42-8544-08E5AE6AC91F}">
  <ds:schemaRef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97d7713-8a3d-4bd2-ae30-edced55b2c1b"/>
    <ds:schemaRef ds:uri="http://purl.org/dc/terms/"/>
    <ds:schemaRef ds:uri="6f856b4d-5fbc-4e71-a215-2fc2d5d89493"/>
    <ds:schemaRef ds:uri="4552c23f-a756-462f-8287-3ff35245ed68"/>
    <ds:schemaRef ds:uri="http://schemas.microsoft.com/office/2006/documentManagement/types"/>
    <ds:schemaRef ds:uri="a3016bd6-116e-4fa3-adbf-f22171bea5b8"/>
    <ds:schemaRef ds:uri="http://www.w3.org/XML/1998/namespace"/>
    <ds:schemaRef ds:uri="http://purl.org/dc/dcmitype/"/>
  </ds:schemaRefs>
</ds:datastoreItem>
</file>

<file path=customXml/itemProps4.xml><?xml version="1.0" encoding="utf-8"?>
<ds:datastoreItem xmlns:ds="http://schemas.openxmlformats.org/officeDocument/2006/customXml" ds:itemID="{9CEBAD6A-AFE5-46E0-9A90-AF4AB80F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PPT-Presentation Helheten (1)</Template>
  <TotalTime>1295</TotalTime>
  <Words>1699</Words>
  <Application>Microsoft Office PowerPoint</Application>
  <PresentationFormat>Bredbild</PresentationFormat>
  <Paragraphs>205</Paragraphs>
  <Slides>19</Slides>
  <Notes>9</Notes>
  <HiddenSlides>2</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19</vt:i4>
      </vt:variant>
    </vt:vector>
  </HeadingPairs>
  <TitlesOfParts>
    <vt:vector size="28" baseType="lpstr">
      <vt:lpstr>Arial</vt:lpstr>
      <vt:lpstr>Calibri</vt:lpstr>
      <vt:lpstr>Calibri Light</vt:lpstr>
      <vt:lpstr>Lato</vt:lpstr>
      <vt:lpstr>Times</vt:lpstr>
      <vt:lpstr>Times New Roman</vt:lpstr>
      <vt:lpstr>Verdana</vt:lpstr>
      <vt:lpstr>VGR</vt:lpstr>
      <vt:lpstr>2_Office-tema</vt:lpstr>
      <vt:lpstr>Hållbar regional utveckling med sikte på det goda livet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Ökad digital tillgänglighet och inkludering</vt:lpstr>
      <vt:lpstr>PowerPoint-presentation</vt:lpstr>
      <vt:lpstr>Västkuststiftelsen – tillgängligare naturområden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Irma Ganibegovic</dc:creator>
  <cp:lastModifiedBy>Camilla Tengström</cp:lastModifiedBy>
  <cp:revision>11</cp:revision>
  <dcterms:created xsi:type="dcterms:W3CDTF">2023-02-17T14:33:09Z</dcterms:created>
  <dcterms:modified xsi:type="dcterms:W3CDTF">2023-09-29T17:05:34Z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0x01010006EBECDF67F89F4D8BC5FAF3B8FA559B02009C83EE6B97350A4BAB2EB4C449A69021</vt:lpwstr>
  </property>
  <property fmtid="{D5CDD505-2E9C-101B-9397-08002B2CF9AE}" pid="3" name="Order">
    <vt:r8>32000</vt:r8>
  </property>
  <property fmtid="{D5CDD505-2E9C-101B-9397-08002B2CF9AE}" pid="4" name="MediaServiceImageTags">
    <vt:lpwstr/>
  </property>
  <property fmtid="{D5CDD505-2E9C-101B-9397-08002B2CF9AE}" pid="5" name="VGR_AmnesIndelning">
    <vt:lpwstr/>
  </property>
  <property fmtid="{D5CDD505-2E9C-101B-9397-08002B2CF9AE}" pid="6" name="VGR_UpprattadForEnheter">
    <vt:lpwstr/>
  </property>
  <property fmtid="{D5CDD505-2E9C-101B-9397-08002B2CF9AE}" pid="7" name="_dlc_DocIdItemGuid">
    <vt:lpwstr>a803b34c-469a-4f1b-ae7b-ec3cf20ec1bd</vt:lpwstr>
  </property>
  <property fmtid="{D5CDD505-2E9C-101B-9397-08002B2CF9AE}" pid="8" name="TaxKeyword">
    <vt:lpwstr/>
  </property>
  <property fmtid="{D5CDD505-2E9C-101B-9397-08002B2CF9AE}" pid="9" name="Handlingstyp_RS">
    <vt:lpwstr/>
  </property>
  <property fmtid="{D5CDD505-2E9C-101B-9397-08002B2CF9AE}" pid="10" name="VGR_Lagparagraf">
    <vt:lpwstr/>
  </property>
  <property fmtid="{D5CDD505-2E9C-101B-9397-08002B2CF9AE}" pid="11" name="VGR_SkapatEnhet">
    <vt:lpwstr/>
  </property>
</Properties>
</file>