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5"/>
  </p:sldMasterIdLst>
  <p:notesMasterIdLst>
    <p:notesMasterId r:id="rId31"/>
  </p:notesMasterIdLst>
  <p:handoutMasterIdLst>
    <p:handoutMasterId r:id="rId32"/>
  </p:handoutMasterIdLst>
  <p:sldIdLst>
    <p:sldId id="823" r:id="rId6"/>
    <p:sldId id="850" r:id="rId7"/>
    <p:sldId id="257" r:id="rId8"/>
    <p:sldId id="715" r:id="rId9"/>
    <p:sldId id="898" r:id="rId10"/>
    <p:sldId id="902" r:id="rId11"/>
    <p:sldId id="885" r:id="rId12"/>
    <p:sldId id="887" r:id="rId13"/>
    <p:sldId id="903" r:id="rId14"/>
    <p:sldId id="899" r:id="rId15"/>
    <p:sldId id="437" r:id="rId16"/>
    <p:sldId id="438" r:id="rId17"/>
    <p:sldId id="886" r:id="rId18"/>
    <p:sldId id="868" r:id="rId19"/>
    <p:sldId id="870" r:id="rId20"/>
    <p:sldId id="869" r:id="rId21"/>
    <p:sldId id="896" r:id="rId22"/>
    <p:sldId id="897" r:id="rId23"/>
    <p:sldId id="872" r:id="rId24"/>
    <p:sldId id="873" r:id="rId25"/>
    <p:sldId id="874" r:id="rId26"/>
    <p:sldId id="875" r:id="rId27"/>
    <p:sldId id="876" r:id="rId28"/>
    <p:sldId id="879" r:id="rId29"/>
    <p:sldId id="877" r:id="rId30"/>
  </p:sldIdLst>
  <p:sldSz cx="9144000" cy="5143500" type="screen16x9"/>
  <p:notesSz cx="6858000" cy="9144000"/>
  <p:defaultText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1599">
          <p15:clr>
            <a:srgbClr val="A4A3A4"/>
          </p15:clr>
        </p15:guide>
        <p15:guide id="4" pos="366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49F75E-B92D-477D-9966-DCA0DB617255}" v="85" dt="2022-08-25T08:56:10.7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647" autoAdjust="0"/>
    <p:restoredTop sz="94830" autoAdjust="0"/>
  </p:normalViewPr>
  <p:slideViewPr>
    <p:cSldViewPr snapToGrid="0">
      <p:cViewPr varScale="1">
        <p:scale>
          <a:sx n="203" d="100"/>
          <a:sy n="203" d="100"/>
        </p:scale>
        <p:origin x="3132" y="174"/>
      </p:cViewPr>
      <p:guideLst>
        <p:guide orient="horz" pos="1620"/>
        <p:guide pos="2880"/>
        <p:guide orient="horz" pos="1599"/>
        <p:guide pos="366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3CCA91C-0401-3E42-B13F-98F8D13CBA2D}" type="datetimeFigureOut">
              <a:rPr lang="sv-SE" smtClean="0"/>
              <a:t>2022-12-02</a:t>
            </a:fld>
            <a:endParaRPr lang="sv-SE"/>
          </a:p>
        </p:txBody>
      </p:sp>
      <p:sp>
        <p:nvSpPr>
          <p:cNvPr id="4" name="Platshållare för sidfo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036A3B8-DDC8-EB47-954C-1015D3CA7DBE}" type="slidenum">
              <a:rPr lang="sv-SE" smtClean="0"/>
              <a:t>‹#›</a:t>
            </a:fld>
            <a:endParaRPr lang="sv-SE"/>
          </a:p>
        </p:txBody>
      </p:sp>
    </p:spTree>
    <p:extLst>
      <p:ext uri="{BB962C8B-B14F-4D97-AF65-F5344CB8AC3E}">
        <p14:creationId xmlns:p14="http://schemas.microsoft.com/office/powerpoint/2010/main" val="26408650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C28BF5-D6B6-EE4D-9D45-1FFBBDD3C6B6}" type="datetimeFigureOut">
              <a:rPr lang="sv-SE" smtClean="0"/>
              <a:t>2022-12-02</a:t>
            </a:fld>
            <a:endParaRPr lang="sv-SE"/>
          </a:p>
        </p:txBody>
      </p:sp>
      <p:sp>
        <p:nvSpPr>
          <p:cNvPr id="4" name="Platshållare för bildobjekt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060D78-0732-444B-B0D5-1543BC9666EF}" type="slidenum">
              <a:rPr lang="sv-SE" smtClean="0"/>
              <a:t>‹#›</a:t>
            </a:fld>
            <a:endParaRPr lang="sv-SE"/>
          </a:p>
        </p:txBody>
      </p:sp>
    </p:spTree>
    <p:extLst>
      <p:ext uri="{BB962C8B-B14F-4D97-AF65-F5344CB8AC3E}">
        <p14:creationId xmlns:p14="http://schemas.microsoft.com/office/powerpoint/2010/main" val="418379428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strike="sngStrike" dirty="0">
              <a:cs typeface="Calibri"/>
            </a:endParaRPr>
          </a:p>
        </p:txBody>
      </p:sp>
      <p:sp>
        <p:nvSpPr>
          <p:cNvPr id="4" name="Platshållare för bildnummer 3"/>
          <p:cNvSpPr>
            <a:spLocks noGrp="1"/>
          </p:cNvSpPr>
          <p:nvPr>
            <p:ph type="sldNum" sz="quarter" idx="5"/>
          </p:nvPr>
        </p:nvSpPr>
        <p:spPr/>
        <p:txBody>
          <a:bodyPr/>
          <a:lstStyle/>
          <a:p>
            <a:fld id="{2E060D78-0732-444B-B0D5-1543BC9666EF}" type="slidenum">
              <a:rPr lang="sv-SE" smtClean="0"/>
              <a:t>11</a:t>
            </a:fld>
            <a:endParaRPr lang="sv-SE"/>
          </a:p>
        </p:txBody>
      </p:sp>
    </p:spTree>
    <p:extLst>
      <p:ext uri="{BB962C8B-B14F-4D97-AF65-F5344CB8AC3E}">
        <p14:creationId xmlns:p14="http://schemas.microsoft.com/office/powerpoint/2010/main" val="553710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2E060D78-0732-444B-B0D5-1543BC9666EF}" type="slidenum">
              <a:rPr lang="sv-SE" smtClean="0"/>
              <a:t>12</a:t>
            </a:fld>
            <a:endParaRPr lang="sv-SE"/>
          </a:p>
        </p:txBody>
      </p:sp>
    </p:spTree>
    <p:extLst>
      <p:ext uri="{BB962C8B-B14F-4D97-AF65-F5344CB8AC3E}">
        <p14:creationId xmlns:p14="http://schemas.microsoft.com/office/powerpoint/2010/main" val="2855292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E"/>
          </a:p>
        </p:txBody>
      </p:sp>
      <p:sp>
        <p:nvSpPr>
          <p:cNvPr id="4" name="Slide Number Placeholder 3"/>
          <p:cNvSpPr>
            <a:spLocks noGrp="1"/>
          </p:cNvSpPr>
          <p:nvPr>
            <p:ph type="sldNum" sz="quarter" idx="5"/>
          </p:nvPr>
        </p:nvSpPr>
        <p:spPr/>
        <p:txBody>
          <a:bodyPr/>
          <a:lstStyle/>
          <a:p>
            <a:fld id="{11206071-4C25-834A-9700-64E49E99DDD6}" type="slidenum">
              <a:rPr lang="sv-SE" smtClean="0"/>
              <a:t>22</a:t>
            </a:fld>
            <a:endParaRPr lang="sv-SE"/>
          </a:p>
        </p:txBody>
      </p:sp>
    </p:spTree>
    <p:extLst>
      <p:ext uri="{BB962C8B-B14F-4D97-AF65-F5344CB8AC3E}">
        <p14:creationId xmlns:p14="http://schemas.microsoft.com/office/powerpoint/2010/main" val="20473530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file://localhost/Volumes/Centralen/HD1/Vastra%20Gotalandsregionen/VGR%2015-2735%20Utveckling%20grafisk%20profil/Mallar%202015/Powerpoint/Dekor_powerpoint/Blue/Dekor_ppt_start_blue_1.png"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wmf"/></Relationships>
</file>

<file path=ppt/slideLayouts/_rels/slideLayout10.xml.rels><?xml version="1.0" encoding="UTF-8" standalone="yes"?>
<Relationships xmlns="http://schemas.openxmlformats.org/package/2006/relationships"><Relationship Id="rId3" Type="http://schemas.openxmlformats.org/officeDocument/2006/relationships/image" Target="file://localhost/Volumes/Centralen/HD1/Vastra%20Gotalandsregionen/VGR%2015-2735%20Utveckling%20grafisk%20profil/Mallar%202015/Powerpoint/Dekor_powerpoint/Blue/Dekor_ppt_undersidor_blue.png"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file://localhost/Volumes/Centralen/HD1/Vastra%20Gotalandsregionen/VGR%2015-2735%20Utveckling%20grafisk%20profil/Mallar%202015/Powerpoint/Dekor_powerpoint/Blue/Dekor_ppt_undersidor_blue.png"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file://localhost/Volumes/Centralen/HD1/Vastra%20Gotalandsregionen/VGR%2015-2735%20Utveckling%20grafisk%20profil/Mallar%202015/Powerpoint/Dekor_powerpoint/Blue/Dekor_ppt_start__blue_4.png" TargetMode="External"/><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wmf"/></Relationships>
</file>

<file path=ppt/slideLayouts/_rels/slideLayout4.xml.rels><?xml version="1.0" encoding="UTF-8" standalone="yes"?>
<Relationships xmlns="http://schemas.openxmlformats.org/package/2006/relationships"><Relationship Id="rId3" Type="http://schemas.openxmlformats.org/officeDocument/2006/relationships/image" Target="file://localhost/Volumes/Centralen/HD1/Vastra%20Gotalandsregionen/VGR%2015-2735%20Utveckling%20grafisk%20profil/Mallar%202015/Powerpoint/Dekor_powerpoint/Blue/Dekor_ppt_start_blue_5.png" TargetMode="External"/><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4.wmf"/></Relationships>
</file>

<file path=ppt/slideLayouts/_rels/slideLayout5.xml.rels><?xml version="1.0" encoding="UTF-8" standalone="yes"?>
<Relationships xmlns="http://schemas.openxmlformats.org/package/2006/relationships"><Relationship Id="rId3" Type="http://schemas.openxmlformats.org/officeDocument/2006/relationships/image" Target="file://localhost/Volumes/Centralen/HD1/Vastra%20Gotalandsregionen/VGR%2015-2735%20Utveckling%20grafisk%20profil/Mallar%202015/Powerpoint/Dekor_powerpoint/Blue/Dekor_ppt_start_blue_6.png" TargetMode="External"/><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4.w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file://localhost/Volumes/Centralen/HD1/Vastra%20Gotalandsregionen/VGR%2015-2735%20Utveckling%20grafisk%20profil/Mallar%202015/Powerpoint/Dekor_powerpoint/Blue/Dekor_ppt_undersidor_blue.png"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file://localhost/Volumes/Centralen/HD1/Vastra%20Gotalandsregionen/VGR%2015-2735%20Utveckling%20grafisk%20profil/Mallar%202015/Powerpoint/Dekor_powerpoint/Blue/Dekor_ppt_undersidor_blue.png"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bild_Alt 1">
    <p:spTree>
      <p:nvGrpSpPr>
        <p:cNvPr id="1" name=""/>
        <p:cNvGrpSpPr/>
        <p:nvPr/>
      </p:nvGrpSpPr>
      <p:grpSpPr>
        <a:xfrm>
          <a:off x="0" y="0"/>
          <a:ext cx="0" cy="0"/>
          <a:chOff x="0" y="0"/>
          <a:chExt cx="0" cy="0"/>
        </a:xfrm>
      </p:grpSpPr>
      <p:sp>
        <p:nvSpPr>
          <p:cNvPr id="13" name="Platshållare för bild 12"/>
          <p:cNvSpPr>
            <a:spLocks noGrp="1"/>
          </p:cNvSpPr>
          <p:nvPr>
            <p:ph type="pic" sz="quarter" idx="13"/>
          </p:nvPr>
        </p:nvSpPr>
        <p:spPr>
          <a:xfrm>
            <a:off x="0" y="0"/>
            <a:ext cx="9144000" cy="3725863"/>
          </a:xfrm>
          <a:noFill/>
        </p:spPr>
        <p:txBody>
          <a:bodyPr>
            <a:noAutofit/>
          </a:bodyPr>
          <a:lstStyle>
            <a:lvl1pPr marL="0" indent="0">
              <a:buFontTx/>
              <a:buNone/>
              <a:defRPr/>
            </a:lvl1pPr>
          </a:lstStyle>
          <a:p>
            <a:r>
              <a:rPr lang="sv-SE"/>
              <a:t>Klicka på ikonen för att lägga till en bild</a:t>
            </a:r>
          </a:p>
        </p:txBody>
      </p:sp>
      <p:pic>
        <p:nvPicPr>
          <p:cNvPr id="10" name="Bildobjekt 2"/>
          <p:cNvPicPr>
            <a:picLocks noChangeAspect="1"/>
          </p:cNvPicPr>
          <p:nvPr userDrawn="1"/>
        </p:nvPicPr>
        <p:blipFill>
          <a:blip r:embed="rId2" r:link="rId3">
            <a:extLst>
              <a:ext uri="{28A0092B-C50C-407E-A947-70E740481C1C}">
                <a14:useLocalDpi xmlns:a14="http://schemas.microsoft.com/office/drawing/2010/main" val="0"/>
              </a:ext>
            </a:extLst>
          </a:blip>
          <a:stretch>
            <a:fillRect/>
          </a:stretch>
        </p:blipFill>
        <p:spPr bwMode="auto">
          <a:xfrm>
            <a:off x="2" y="3726152"/>
            <a:ext cx="9147596" cy="1438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1" name="Picture 8" descr="Västra Götalandsregionen"/>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804025" y="4440238"/>
            <a:ext cx="1782763" cy="3635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Rubrik 1"/>
          <p:cNvSpPr>
            <a:spLocks noGrp="1"/>
          </p:cNvSpPr>
          <p:nvPr>
            <p:ph type="ctrTitle" hasCustomPrompt="1"/>
          </p:nvPr>
        </p:nvSpPr>
        <p:spPr>
          <a:xfrm>
            <a:off x="539999" y="4017600"/>
            <a:ext cx="5956237" cy="856800"/>
          </a:xfrm>
        </p:spPr>
        <p:txBody>
          <a:bodyPr lIns="0" tIns="0" rIns="0" bIns="0" anchor="ctr" anchorCtr="0"/>
          <a:lstStyle>
            <a:lvl1pPr algn="l">
              <a:defRPr sz="4000" baseline="0">
                <a:solidFill>
                  <a:schemeClr val="bg1"/>
                </a:solidFill>
              </a:defRPr>
            </a:lvl1pPr>
          </a:lstStyle>
          <a:p>
            <a:r>
              <a:rPr lang="sv-SE"/>
              <a:t>Klicka här för att lägga till rubrik</a:t>
            </a:r>
          </a:p>
        </p:txBody>
      </p:sp>
    </p:spTree>
    <p:extLst>
      <p:ext uri="{BB962C8B-B14F-4D97-AF65-F5344CB8AC3E}">
        <p14:creationId xmlns:p14="http://schemas.microsoft.com/office/powerpoint/2010/main" val="3081448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Rubrik och innehåll och 2 bilder">
    <p:spTree>
      <p:nvGrpSpPr>
        <p:cNvPr id="1" name=""/>
        <p:cNvGrpSpPr/>
        <p:nvPr/>
      </p:nvGrpSpPr>
      <p:grpSpPr>
        <a:xfrm>
          <a:off x="0" y="0"/>
          <a:ext cx="0" cy="0"/>
          <a:chOff x="0" y="0"/>
          <a:chExt cx="0" cy="0"/>
        </a:xfrm>
      </p:grpSpPr>
      <p:sp>
        <p:nvSpPr>
          <p:cNvPr id="2" name="Rubrik 1"/>
          <p:cNvSpPr>
            <a:spLocks noGrp="1"/>
          </p:cNvSpPr>
          <p:nvPr>
            <p:ph type="title"/>
          </p:nvPr>
        </p:nvSpPr>
        <p:spPr>
          <a:xfrm>
            <a:off x="532800" y="720000"/>
            <a:ext cx="5279038" cy="1036800"/>
          </a:xfrm>
        </p:spPr>
        <p:txBody>
          <a:bodyPr/>
          <a:lstStyle/>
          <a:p>
            <a:r>
              <a:rPr lang="sv-SE"/>
              <a:t>Klicka här för att ändra mall för rubrikformat</a:t>
            </a:r>
          </a:p>
        </p:txBody>
      </p:sp>
      <p:sp>
        <p:nvSpPr>
          <p:cNvPr id="3" name="Platshållare för innehåll 2"/>
          <p:cNvSpPr>
            <a:spLocks noGrp="1"/>
          </p:cNvSpPr>
          <p:nvPr>
            <p:ph idx="1"/>
          </p:nvPr>
        </p:nvSpPr>
        <p:spPr>
          <a:xfrm>
            <a:off x="532800" y="1800000"/>
            <a:ext cx="5279038" cy="2700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8" name="Platshållare för bild 7"/>
          <p:cNvSpPr>
            <a:spLocks noGrp="1"/>
          </p:cNvSpPr>
          <p:nvPr>
            <p:ph type="pic" sz="quarter" idx="13"/>
          </p:nvPr>
        </p:nvSpPr>
        <p:spPr>
          <a:xfrm>
            <a:off x="6156000" y="331200"/>
            <a:ext cx="2988000" cy="2016000"/>
          </a:xfrm>
        </p:spPr>
        <p:txBody>
          <a:bodyPr/>
          <a:lstStyle>
            <a:lvl1pPr marL="0" indent="0">
              <a:buFontTx/>
              <a:buNone/>
              <a:defRPr/>
            </a:lvl1pPr>
          </a:lstStyle>
          <a:p>
            <a:r>
              <a:rPr lang="sv-SE"/>
              <a:t>Klicka på ikonen för att lägga till en bild</a:t>
            </a:r>
          </a:p>
        </p:txBody>
      </p:sp>
      <p:sp>
        <p:nvSpPr>
          <p:cNvPr id="10" name="Platshållare för bild 7"/>
          <p:cNvSpPr>
            <a:spLocks noGrp="1"/>
          </p:cNvSpPr>
          <p:nvPr>
            <p:ph type="pic" sz="quarter" idx="14"/>
          </p:nvPr>
        </p:nvSpPr>
        <p:spPr>
          <a:xfrm>
            <a:off x="6156000" y="2498362"/>
            <a:ext cx="2988000" cy="2016000"/>
          </a:xfrm>
        </p:spPr>
        <p:txBody>
          <a:bodyPr/>
          <a:lstStyle>
            <a:lvl1pPr marL="0" indent="0">
              <a:buFontTx/>
              <a:buNone/>
              <a:defRPr/>
            </a:lvl1pPr>
          </a:lstStyle>
          <a:p>
            <a:r>
              <a:rPr lang="sv-SE"/>
              <a:t>Klicka på ikonen för att lägga till en bild</a:t>
            </a:r>
          </a:p>
        </p:txBody>
      </p:sp>
      <p:pic>
        <p:nvPicPr>
          <p:cNvPr id="11" name="Bildobjekt 4"/>
          <p:cNvPicPr>
            <a:picLocks noChangeAspect="1"/>
          </p:cNvPicPr>
          <p:nvPr userDrawn="1"/>
        </p:nvPicPr>
        <p:blipFill>
          <a:blip r:embed="rId2" r:link="rId3">
            <a:extLst>
              <a:ext uri="{28A0092B-C50C-407E-A947-70E740481C1C}">
                <a14:useLocalDpi xmlns:a14="http://schemas.microsoft.com/office/drawing/2010/main" val="0"/>
              </a:ext>
            </a:extLst>
          </a:blip>
          <a:stretch>
            <a:fillRect/>
          </a:stretch>
        </p:blipFill>
        <p:spPr bwMode="auto">
          <a:xfrm>
            <a:off x="18" y="4969960"/>
            <a:ext cx="9143964" cy="176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 name="Platshållare för datum 3"/>
          <p:cNvSpPr>
            <a:spLocks noGrp="1"/>
          </p:cNvSpPr>
          <p:nvPr>
            <p:ph type="dt" sz="half" idx="2"/>
          </p:nvPr>
        </p:nvSpPr>
        <p:spPr>
          <a:xfrm>
            <a:off x="488175" y="4643360"/>
            <a:ext cx="1221679" cy="274637"/>
          </a:xfrm>
          <a:prstGeom prst="rect">
            <a:avLst/>
          </a:prstGeom>
        </p:spPr>
        <p:txBody>
          <a:bodyPr vert="horz" lIns="91440" tIns="45720" rIns="91440" bIns="45720" rtlCol="0" anchor="ctr"/>
          <a:lstStyle>
            <a:lvl1pPr algn="l">
              <a:defRPr sz="1200">
                <a:solidFill>
                  <a:srgbClr val="000000"/>
                </a:solidFill>
              </a:defRPr>
            </a:lvl1pPr>
          </a:lstStyle>
          <a:p>
            <a:fld id="{C240C158-2DFC-4D97-9316-3EE669E8CDB1}" type="datetime1">
              <a:rPr lang="sv-SE" smtClean="0"/>
              <a:t>2022-12-02</a:t>
            </a:fld>
            <a:endParaRPr lang="sv-SE"/>
          </a:p>
        </p:txBody>
      </p:sp>
      <p:sp>
        <p:nvSpPr>
          <p:cNvPr id="13" name="Platshållare för sidfot 4"/>
          <p:cNvSpPr>
            <a:spLocks noGrp="1"/>
          </p:cNvSpPr>
          <p:nvPr>
            <p:ph type="ftr" sz="quarter" idx="3"/>
          </p:nvPr>
        </p:nvSpPr>
        <p:spPr>
          <a:xfrm>
            <a:off x="1740829" y="4643360"/>
            <a:ext cx="4466683" cy="274637"/>
          </a:xfrm>
          <a:prstGeom prst="rect">
            <a:avLst/>
          </a:prstGeom>
        </p:spPr>
        <p:txBody>
          <a:bodyPr vert="horz" lIns="91440" tIns="45720" rIns="91440" bIns="45720" rtlCol="0" anchor="ctr"/>
          <a:lstStyle>
            <a:lvl1pPr algn="l">
              <a:defRPr sz="1200">
                <a:solidFill>
                  <a:srgbClr val="000000"/>
                </a:solidFill>
              </a:defRPr>
            </a:lvl1pPr>
          </a:lstStyle>
          <a:p>
            <a:r>
              <a:rPr lang="sv-SE"/>
              <a:t>Här skriver du in sidfot</a:t>
            </a:r>
          </a:p>
        </p:txBody>
      </p:sp>
    </p:spTree>
    <p:extLst>
      <p:ext uri="{BB962C8B-B14F-4D97-AF65-F5344CB8AC3E}">
        <p14:creationId xmlns:p14="http://schemas.microsoft.com/office/powerpoint/2010/main" val="3994406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6" name="Platshållare för datum 3"/>
          <p:cNvSpPr>
            <a:spLocks noGrp="1"/>
          </p:cNvSpPr>
          <p:nvPr>
            <p:ph type="dt" sz="half" idx="2"/>
          </p:nvPr>
        </p:nvSpPr>
        <p:spPr>
          <a:xfrm>
            <a:off x="488175" y="4643360"/>
            <a:ext cx="1221679" cy="274637"/>
          </a:xfrm>
          <a:prstGeom prst="rect">
            <a:avLst/>
          </a:prstGeom>
        </p:spPr>
        <p:txBody>
          <a:bodyPr vert="horz" lIns="91440" tIns="45720" rIns="91440" bIns="45720" rtlCol="0" anchor="ctr"/>
          <a:lstStyle>
            <a:lvl1pPr algn="l">
              <a:defRPr sz="1200">
                <a:solidFill>
                  <a:srgbClr val="000000"/>
                </a:solidFill>
              </a:defRPr>
            </a:lvl1pPr>
          </a:lstStyle>
          <a:p>
            <a:fld id="{C00EDDC6-EE5A-4610-A386-109CE093B9D8}" type="datetime1">
              <a:rPr lang="sv-SE" smtClean="0"/>
              <a:t>2022-12-02</a:t>
            </a:fld>
            <a:endParaRPr lang="sv-SE"/>
          </a:p>
        </p:txBody>
      </p:sp>
      <p:sp>
        <p:nvSpPr>
          <p:cNvPr id="7" name="Platshållare för sidfot 4"/>
          <p:cNvSpPr>
            <a:spLocks noGrp="1"/>
          </p:cNvSpPr>
          <p:nvPr>
            <p:ph type="ftr" sz="quarter" idx="3"/>
          </p:nvPr>
        </p:nvSpPr>
        <p:spPr>
          <a:xfrm>
            <a:off x="1740829" y="4643360"/>
            <a:ext cx="4466683" cy="274637"/>
          </a:xfrm>
          <a:prstGeom prst="rect">
            <a:avLst/>
          </a:prstGeom>
        </p:spPr>
        <p:txBody>
          <a:bodyPr vert="horz" lIns="91440" tIns="45720" rIns="91440" bIns="45720" rtlCol="0" anchor="ctr"/>
          <a:lstStyle>
            <a:lvl1pPr algn="l">
              <a:defRPr sz="1200">
                <a:solidFill>
                  <a:srgbClr val="000000"/>
                </a:solidFill>
              </a:defRPr>
            </a:lvl1pPr>
          </a:lstStyle>
          <a:p>
            <a:r>
              <a:rPr lang="sv-SE"/>
              <a:t>Här skriver du in sidfot</a:t>
            </a:r>
          </a:p>
        </p:txBody>
      </p:sp>
    </p:spTree>
    <p:extLst>
      <p:ext uri="{BB962C8B-B14F-4D97-AF65-F5344CB8AC3E}">
        <p14:creationId xmlns:p14="http://schemas.microsoft.com/office/powerpoint/2010/main" val="24768739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om">
    <p:spTree>
      <p:nvGrpSpPr>
        <p:cNvPr id="1" name=""/>
        <p:cNvGrpSpPr/>
        <p:nvPr/>
      </p:nvGrpSpPr>
      <p:grpSpPr>
        <a:xfrm>
          <a:off x="0" y="0"/>
          <a:ext cx="0" cy="0"/>
          <a:chOff x="0" y="0"/>
          <a:chExt cx="0" cy="0"/>
        </a:xfrm>
      </p:grpSpPr>
      <p:pic>
        <p:nvPicPr>
          <p:cNvPr id="5" name="Bildobjekt 4"/>
          <p:cNvPicPr>
            <a:picLocks noChangeAspect="1"/>
          </p:cNvPicPr>
          <p:nvPr userDrawn="1"/>
        </p:nvPicPr>
        <p:blipFill>
          <a:blip r:embed="rId2" r:link="rId3">
            <a:extLst>
              <a:ext uri="{28A0092B-C50C-407E-A947-70E740481C1C}">
                <a14:useLocalDpi xmlns:a14="http://schemas.microsoft.com/office/drawing/2010/main" val="0"/>
              </a:ext>
            </a:extLst>
          </a:blip>
          <a:stretch>
            <a:fillRect/>
          </a:stretch>
        </p:blipFill>
        <p:spPr bwMode="auto">
          <a:xfrm>
            <a:off x="1342" y="4972999"/>
            <a:ext cx="9141316" cy="1760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Platshållare för innehåll 2"/>
          <p:cNvSpPr>
            <a:spLocks noGrp="1"/>
          </p:cNvSpPr>
          <p:nvPr>
            <p:ph idx="1"/>
          </p:nvPr>
        </p:nvSpPr>
        <p:spPr>
          <a:xfrm>
            <a:off x="0" y="0"/>
            <a:ext cx="9144000" cy="4968488"/>
          </a:xfrm>
        </p:spPr>
        <p:txBody>
          <a:bodyPr/>
          <a:lstStyle>
            <a:lvl1pPr marL="0" indent="0">
              <a:buNone/>
              <a:defRPr/>
            </a:lvl1pPr>
          </a:lstStyle>
          <a:p>
            <a:pPr lvl="0"/>
            <a:r>
              <a:rPr lang="sv-SE"/>
              <a:t>Redigera format för bakgrundstext</a:t>
            </a:r>
          </a:p>
        </p:txBody>
      </p:sp>
    </p:spTree>
    <p:extLst>
      <p:ext uri="{BB962C8B-B14F-4D97-AF65-F5344CB8AC3E}">
        <p14:creationId xmlns:p14="http://schemas.microsoft.com/office/powerpoint/2010/main" val="26870295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Avslutningsbild">
    <p:spTree>
      <p:nvGrpSpPr>
        <p:cNvPr id="1" name=""/>
        <p:cNvGrpSpPr/>
        <p:nvPr/>
      </p:nvGrpSpPr>
      <p:grpSpPr>
        <a:xfrm>
          <a:off x="0" y="0"/>
          <a:ext cx="0" cy="0"/>
          <a:chOff x="0" y="0"/>
          <a:chExt cx="0" cy="0"/>
        </a:xfrm>
      </p:grpSpPr>
      <p:pic>
        <p:nvPicPr>
          <p:cNvPr id="5" name="Platshållare för innehåll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90800" y="2948183"/>
            <a:ext cx="3962400" cy="802170"/>
          </a:xfrm>
          <a:prstGeom prst="rect">
            <a:avLst/>
          </a:prstGeom>
        </p:spPr>
      </p:pic>
      <p:sp>
        <p:nvSpPr>
          <p:cNvPr id="6" name="Rubrik 5"/>
          <p:cNvSpPr>
            <a:spLocks noGrp="1"/>
          </p:cNvSpPr>
          <p:nvPr>
            <p:ph type="title"/>
          </p:nvPr>
        </p:nvSpPr>
        <p:spPr>
          <a:xfrm>
            <a:off x="427463" y="1748700"/>
            <a:ext cx="8289074" cy="1036800"/>
          </a:xfrm>
        </p:spPr>
        <p:txBody>
          <a:bodyPr/>
          <a:lstStyle>
            <a:lvl1pPr algn="ctr">
              <a:defRPr/>
            </a:lvl1pPr>
          </a:lstStyle>
          <a:p>
            <a:r>
              <a:rPr lang="sv-SE"/>
              <a:t>Klicka här för att ändra mall för rubrikformat</a:t>
            </a:r>
          </a:p>
        </p:txBody>
      </p:sp>
    </p:spTree>
    <p:extLst>
      <p:ext uri="{BB962C8B-B14F-4D97-AF65-F5344CB8AC3E}">
        <p14:creationId xmlns:p14="http://schemas.microsoft.com/office/powerpoint/2010/main" val="39968280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1DAA6A-74BF-4ABB-86FA-FFC5D0603272}"/>
              </a:ext>
            </a:extLst>
          </p:cNvPr>
          <p:cNvSpPr>
            <a:spLocks noGrp="1"/>
          </p:cNvSpPr>
          <p:nvPr>
            <p:ph type="ctrTitle"/>
          </p:nvPr>
        </p:nvSpPr>
        <p:spPr>
          <a:xfrm>
            <a:off x="1143000" y="841772"/>
            <a:ext cx="6858000" cy="1790700"/>
          </a:xfrm>
        </p:spPr>
        <p:txBody>
          <a:bodyPr anchor="b"/>
          <a:lstStyle>
            <a:lvl1pPr algn="ctr">
              <a:defRPr sz="4500"/>
            </a:lvl1pPr>
          </a:lstStyle>
          <a:p>
            <a:r>
              <a:rPr lang="sv-SE"/>
              <a:t>Klicka här för att ändra mall för rubrikformat</a:t>
            </a:r>
          </a:p>
        </p:txBody>
      </p:sp>
      <p:sp>
        <p:nvSpPr>
          <p:cNvPr id="3" name="Underrubrik 2">
            <a:extLst>
              <a:ext uri="{FF2B5EF4-FFF2-40B4-BE49-F238E27FC236}">
                <a16:creationId xmlns:a16="http://schemas.microsoft.com/office/drawing/2014/main" id="{945C3939-97C0-4FCE-BD7D-8679B4A02FB6}"/>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D1445658-1F6E-4869-B432-94245DE3EBC6}"/>
              </a:ext>
            </a:extLst>
          </p:cNvPr>
          <p:cNvSpPr>
            <a:spLocks noGrp="1"/>
          </p:cNvSpPr>
          <p:nvPr>
            <p:ph type="dt" sz="half" idx="10"/>
          </p:nvPr>
        </p:nvSpPr>
        <p:spPr/>
        <p:txBody>
          <a:bodyPr/>
          <a:lstStyle/>
          <a:p>
            <a:fld id="{9D414DFC-A908-4E54-8457-814ECA45A72C}" type="datetimeFigureOut">
              <a:rPr lang="sv-SE" smtClean="0"/>
              <a:t>2022-12-02</a:t>
            </a:fld>
            <a:endParaRPr lang="sv-SE"/>
          </a:p>
        </p:txBody>
      </p:sp>
      <p:sp>
        <p:nvSpPr>
          <p:cNvPr id="5" name="Platshållare för sidfot 4">
            <a:extLst>
              <a:ext uri="{FF2B5EF4-FFF2-40B4-BE49-F238E27FC236}">
                <a16:creationId xmlns:a16="http://schemas.microsoft.com/office/drawing/2014/main" id="{2773C17C-09B9-4A02-802B-95F0F691AAB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EDF3A6E-5E83-4B8B-B944-283C5C45F150}"/>
              </a:ext>
            </a:extLst>
          </p:cNvPr>
          <p:cNvSpPr>
            <a:spLocks noGrp="1"/>
          </p:cNvSpPr>
          <p:nvPr>
            <p:ph type="sldNum" sz="quarter" idx="12"/>
          </p:nvPr>
        </p:nvSpPr>
        <p:spPr/>
        <p:txBody>
          <a:bodyPr/>
          <a:lstStyle/>
          <a:p>
            <a:fld id="{04CA2CEF-8973-4688-9AD8-BFB77183C975}" type="slidenum">
              <a:rPr lang="sv-SE" smtClean="0"/>
              <a:t>‹#›</a:t>
            </a:fld>
            <a:endParaRPr lang="sv-SE"/>
          </a:p>
        </p:txBody>
      </p:sp>
    </p:spTree>
    <p:extLst>
      <p:ext uri="{BB962C8B-B14F-4D97-AF65-F5344CB8AC3E}">
        <p14:creationId xmlns:p14="http://schemas.microsoft.com/office/powerpoint/2010/main" val="19495424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Avslutningsbi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14107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E3024BB-4CC4-49FD-BED0-AA20E43222CD}"/>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1A50A30-1088-4887-96C2-8C314C9056EC}"/>
              </a:ext>
            </a:extLst>
          </p:cNvPr>
          <p:cNvSpPr>
            <a:spLocks noGrp="1"/>
          </p:cNvSpPr>
          <p:nvPr>
            <p:ph sz="half" idx="1"/>
          </p:nvPr>
        </p:nvSpPr>
        <p:spPr>
          <a:xfrm>
            <a:off x="628650" y="1369219"/>
            <a:ext cx="3886200" cy="326350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BC0570F5-D67E-430D-9E82-D08278DAA036}"/>
              </a:ext>
            </a:extLst>
          </p:cNvPr>
          <p:cNvSpPr>
            <a:spLocks noGrp="1"/>
          </p:cNvSpPr>
          <p:nvPr>
            <p:ph sz="half" idx="2"/>
          </p:nvPr>
        </p:nvSpPr>
        <p:spPr>
          <a:xfrm>
            <a:off x="4629150" y="1369219"/>
            <a:ext cx="3886200" cy="326350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4C639667-483B-4DBA-90BF-DC872A1F7A89}"/>
              </a:ext>
            </a:extLst>
          </p:cNvPr>
          <p:cNvSpPr>
            <a:spLocks noGrp="1"/>
          </p:cNvSpPr>
          <p:nvPr>
            <p:ph type="dt" sz="half" idx="10"/>
          </p:nvPr>
        </p:nvSpPr>
        <p:spPr/>
        <p:txBody>
          <a:bodyPr/>
          <a:lstStyle/>
          <a:p>
            <a:fld id="{9D414DFC-A908-4E54-8457-814ECA45A72C}" type="datetimeFigureOut">
              <a:rPr lang="sv-SE" smtClean="0"/>
              <a:t>2022-12-02</a:t>
            </a:fld>
            <a:endParaRPr lang="sv-SE"/>
          </a:p>
        </p:txBody>
      </p:sp>
      <p:sp>
        <p:nvSpPr>
          <p:cNvPr id="6" name="Platshållare för sidfot 5">
            <a:extLst>
              <a:ext uri="{FF2B5EF4-FFF2-40B4-BE49-F238E27FC236}">
                <a16:creationId xmlns:a16="http://schemas.microsoft.com/office/drawing/2014/main" id="{C35AFCAA-A234-428F-A536-AAE7F0E0CF7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8FDC2236-056F-4B3D-A982-341C193B87E7}"/>
              </a:ext>
            </a:extLst>
          </p:cNvPr>
          <p:cNvSpPr>
            <a:spLocks noGrp="1"/>
          </p:cNvSpPr>
          <p:nvPr>
            <p:ph type="sldNum" sz="quarter" idx="12"/>
          </p:nvPr>
        </p:nvSpPr>
        <p:spPr/>
        <p:txBody>
          <a:bodyPr/>
          <a:lstStyle/>
          <a:p>
            <a:fld id="{04CA2CEF-8973-4688-9AD8-BFB77183C975}" type="slidenum">
              <a:rPr lang="sv-SE" smtClean="0"/>
              <a:t>‹#›</a:t>
            </a:fld>
            <a:endParaRPr lang="sv-SE"/>
          </a:p>
        </p:txBody>
      </p:sp>
    </p:spTree>
    <p:extLst>
      <p:ext uri="{BB962C8B-B14F-4D97-AF65-F5344CB8AC3E}">
        <p14:creationId xmlns:p14="http://schemas.microsoft.com/office/powerpoint/2010/main" val="2470720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rtbild_Alt 2">
    <p:spTree>
      <p:nvGrpSpPr>
        <p:cNvPr id="1" name=""/>
        <p:cNvGrpSpPr/>
        <p:nvPr/>
      </p:nvGrpSpPr>
      <p:grpSpPr>
        <a:xfrm>
          <a:off x="0" y="0"/>
          <a:ext cx="0" cy="0"/>
          <a:chOff x="0" y="0"/>
          <a:chExt cx="0" cy="0"/>
        </a:xfrm>
      </p:grpSpPr>
      <p:sp>
        <p:nvSpPr>
          <p:cNvPr id="13" name="Platshållare för bild 12"/>
          <p:cNvSpPr>
            <a:spLocks noGrp="1"/>
          </p:cNvSpPr>
          <p:nvPr>
            <p:ph type="pic" sz="quarter" idx="13"/>
          </p:nvPr>
        </p:nvSpPr>
        <p:spPr>
          <a:xfrm>
            <a:off x="0" y="-1"/>
            <a:ext cx="9144000" cy="4968000"/>
          </a:xfrm>
          <a:noFill/>
        </p:spPr>
        <p:txBody>
          <a:bodyPr>
            <a:noAutofit/>
          </a:bodyPr>
          <a:lstStyle>
            <a:lvl1pPr marL="0" indent="0">
              <a:buFontTx/>
              <a:buNone/>
              <a:defRPr/>
            </a:lvl1pPr>
          </a:lstStyle>
          <a:p>
            <a:r>
              <a:rPr lang="sv-SE"/>
              <a:t>Klicka på ikonen för att lägga till en bild</a:t>
            </a:r>
          </a:p>
        </p:txBody>
      </p:sp>
      <p:sp>
        <p:nvSpPr>
          <p:cNvPr id="9" name="Rubrik 1"/>
          <p:cNvSpPr>
            <a:spLocks noGrp="1"/>
          </p:cNvSpPr>
          <p:nvPr>
            <p:ph type="ctrTitle" hasCustomPrompt="1"/>
          </p:nvPr>
        </p:nvSpPr>
        <p:spPr>
          <a:xfrm>
            <a:off x="590400" y="788400"/>
            <a:ext cx="8229600" cy="856800"/>
          </a:xfrm>
        </p:spPr>
        <p:txBody>
          <a:bodyPr lIns="0" tIns="0" rIns="0" bIns="0" anchor="ctr" anchorCtr="0"/>
          <a:lstStyle>
            <a:lvl1pPr algn="l">
              <a:defRPr sz="4000" baseline="0"/>
            </a:lvl1pPr>
          </a:lstStyle>
          <a:p>
            <a:r>
              <a:rPr lang="sv-SE"/>
              <a:t>Välj vit eller svart text för kontrast</a:t>
            </a:r>
          </a:p>
        </p:txBody>
      </p:sp>
      <p:sp>
        <p:nvSpPr>
          <p:cNvPr id="4" name="Platshållare för text 6"/>
          <p:cNvSpPr>
            <a:spLocks noGrp="1"/>
          </p:cNvSpPr>
          <p:nvPr>
            <p:ph type="body" sz="quarter" idx="14" hasCustomPrompt="1"/>
          </p:nvPr>
        </p:nvSpPr>
        <p:spPr>
          <a:xfrm>
            <a:off x="6804000" y="4438800"/>
            <a:ext cx="1782000" cy="363600"/>
          </a:xfrm>
          <a:blipFill>
            <a:blip r:embed="rId2"/>
            <a:stretch>
              <a:fillRect/>
            </a:stretch>
          </a:blipFill>
        </p:spPr>
        <p:txBody>
          <a:bodyPr/>
          <a:lstStyle>
            <a:lvl1pPr marL="0" indent="0">
              <a:buFontTx/>
              <a:buNone/>
              <a:defRPr/>
            </a:lvl1pPr>
          </a:lstStyle>
          <a:p>
            <a:pPr lvl="0"/>
            <a:r>
              <a:rPr lang="sv-SE"/>
              <a:t> </a:t>
            </a:r>
          </a:p>
        </p:txBody>
      </p:sp>
    </p:spTree>
    <p:extLst>
      <p:ext uri="{BB962C8B-B14F-4D97-AF65-F5344CB8AC3E}">
        <p14:creationId xmlns:p14="http://schemas.microsoft.com/office/powerpoint/2010/main" val="1608219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rtbild_Alt 3">
    <p:spTree>
      <p:nvGrpSpPr>
        <p:cNvPr id="1" name=""/>
        <p:cNvGrpSpPr/>
        <p:nvPr/>
      </p:nvGrpSpPr>
      <p:grpSpPr>
        <a:xfrm>
          <a:off x="0" y="0"/>
          <a:ext cx="0" cy="0"/>
          <a:chOff x="0" y="0"/>
          <a:chExt cx="0" cy="0"/>
        </a:xfrm>
      </p:grpSpPr>
      <p:pic>
        <p:nvPicPr>
          <p:cNvPr id="3" name="Bildobjekt 2"/>
          <p:cNvPicPr>
            <a:picLocks noChangeAspect="1"/>
          </p:cNvPicPr>
          <p:nvPr userDrawn="1"/>
        </p:nvPicPr>
        <p:blipFill>
          <a:blip r:embed="rId2" r:link="rId3">
            <a:extLst>
              <a:ext uri="{28A0092B-C50C-407E-A947-70E740481C1C}">
                <a14:useLocalDpi xmlns:a14="http://schemas.microsoft.com/office/drawing/2010/main" val="0"/>
              </a:ext>
            </a:extLst>
          </a:blip>
          <a:stretch>
            <a:fillRect/>
          </a:stretch>
        </p:blipFill>
        <p:spPr>
          <a:xfrm>
            <a:off x="1" y="1525"/>
            <a:ext cx="9147598" cy="5147049"/>
          </a:xfrm>
          <a:prstGeom prst="rect">
            <a:avLst/>
          </a:prstGeom>
        </p:spPr>
      </p:pic>
      <p:sp>
        <p:nvSpPr>
          <p:cNvPr id="2" name="Rubrik 1"/>
          <p:cNvSpPr>
            <a:spLocks noGrp="1"/>
          </p:cNvSpPr>
          <p:nvPr>
            <p:ph type="ctrTitle" hasCustomPrompt="1"/>
          </p:nvPr>
        </p:nvSpPr>
        <p:spPr>
          <a:xfrm>
            <a:off x="539999" y="3222000"/>
            <a:ext cx="8094885" cy="1008000"/>
          </a:xfrm>
        </p:spPr>
        <p:txBody>
          <a:bodyPr lIns="0" tIns="0" rIns="0" bIns="0" anchor="ctr" anchorCtr="0"/>
          <a:lstStyle>
            <a:lvl1pPr algn="l">
              <a:defRPr sz="4000" baseline="0">
                <a:solidFill>
                  <a:srgbClr val="FFFFFF"/>
                </a:solidFill>
              </a:defRPr>
            </a:lvl1pPr>
          </a:lstStyle>
          <a:p>
            <a:r>
              <a:rPr lang="sv-SE"/>
              <a:t>Klicka här för att lägga till rubrik</a:t>
            </a:r>
          </a:p>
        </p:txBody>
      </p:sp>
      <p:sp>
        <p:nvSpPr>
          <p:cNvPr id="10" name="Platshållare för bild 9"/>
          <p:cNvSpPr>
            <a:spLocks noGrp="1"/>
          </p:cNvSpPr>
          <p:nvPr>
            <p:ph type="pic" sz="quarter" idx="15"/>
          </p:nvPr>
        </p:nvSpPr>
        <p:spPr>
          <a:xfrm>
            <a:off x="-2" y="1371114"/>
            <a:ext cx="9144000" cy="1584000"/>
          </a:xfrm>
        </p:spPr>
        <p:txBody>
          <a:bodyPr/>
          <a:lstStyle>
            <a:lvl1pPr marL="0" indent="0">
              <a:buFontTx/>
              <a:buNone/>
              <a:defRPr/>
            </a:lvl1pPr>
          </a:lstStyle>
          <a:p>
            <a:r>
              <a:rPr lang="sv-SE"/>
              <a:t>Klicka på ikonen för att lägga till en bild</a:t>
            </a:r>
          </a:p>
        </p:txBody>
      </p:sp>
      <p:pic>
        <p:nvPicPr>
          <p:cNvPr id="11" name="Picture 8" descr="Västra Götalandsregionen" title="Västra Götalandsregionen"/>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928108" y="4440238"/>
            <a:ext cx="1782763" cy="3635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323240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tartbild_Alt 4">
    <p:spTree>
      <p:nvGrpSpPr>
        <p:cNvPr id="1" name=""/>
        <p:cNvGrpSpPr/>
        <p:nvPr/>
      </p:nvGrpSpPr>
      <p:grpSpPr>
        <a:xfrm>
          <a:off x="0" y="0"/>
          <a:ext cx="0" cy="0"/>
          <a:chOff x="0" y="0"/>
          <a:chExt cx="0" cy="0"/>
        </a:xfrm>
      </p:grpSpPr>
      <p:pic>
        <p:nvPicPr>
          <p:cNvPr id="9" name="Bildobjekt 8"/>
          <p:cNvPicPr>
            <a:picLocks noChangeAspect="1"/>
          </p:cNvPicPr>
          <p:nvPr userDrawn="1"/>
        </p:nvPicPr>
        <p:blipFill>
          <a:blip r:embed="rId2" r:link="rId3">
            <a:extLst>
              <a:ext uri="{28A0092B-C50C-407E-A947-70E740481C1C}">
                <a14:useLocalDpi xmlns:a14="http://schemas.microsoft.com/office/drawing/2010/main" val="0"/>
              </a:ext>
            </a:extLst>
          </a:blip>
          <a:stretch>
            <a:fillRect/>
          </a:stretch>
        </p:blipFill>
        <p:spPr>
          <a:xfrm>
            <a:off x="0" y="1374960"/>
            <a:ext cx="9147599" cy="2423723"/>
          </a:xfrm>
          <a:prstGeom prst="rect">
            <a:avLst/>
          </a:prstGeom>
        </p:spPr>
      </p:pic>
      <p:sp>
        <p:nvSpPr>
          <p:cNvPr id="2" name="Rubrik 1"/>
          <p:cNvSpPr>
            <a:spLocks noGrp="1"/>
          </p:cNvSpPr>
          <p:nvPr>
            <p:ph type="ctrTitle" hasCustomPrompt="1"/>
          </p:nvPr>
        </p:nvSpPr>
        <p:spPr>
          <a:xfrm>
            <a:off x="628650" y="1915628"/>
            <a:ext cx="8093825" cy="1152000"/>
          </a:xfrm>
        </p:spPr>
        <p:txBody>
          <a:bodyPr lIns="0" tIns="0" rIns="0" bIns="0" anchor="ctr" anchorCtr="0"/>
          <a:lstStyle>
            <a:lvl1pPr algn="l">
              <a:defRPr sz="4000" baseline="0">
                <a:solidFill>
                  <a:srgbClr val="FFFFFF"/>
                </a:solidFill>
              </a:defRPr>
            </a:lvl1pPr>
          </a:lstStyle>
          <a:p>
            <a:r>
              <a:rPr lang="sv-SE"/>
              <a:t>Klicka här för att lägga till rubrik</a:t>
            </a:r>
          </a:p>
        </p:txBody>
      </p:sp>
      <p:pic>
        <p:nvPicPr>
          <p:cNvPr id="5" name="Picture 8" descr="Västra Götalandsregionen" title="Västra Götalandsregionen"/>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989879" y="3225995"/>
            <a:ext cx="1782763" cy="3635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73505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tartbild_Alt 5">
    <p:spTree>
      <p:nvGrpSpPr>
        <p:cNvPr id="1" name=""/>
        <p:cNvGrpSpPr/>
        <p:nvPr/>
      </p:nvGrpSpPr>
      <p:grpSpPr>
        <a:xfrm>
          <a:off x="0" y="0"/>
          <a:ext cx="0" cy="0"/>
          <a:chOff x="0" y="0"/>
          <a:chExt cx="0" cy="0"/>
        </a:xfrm>
      </p:grpSpPr>
      <p:pic>
        <p:nvPicPr>
          <p:cNvPr id="3" name="Bildobjekt 2"/>
          <p:cNvPicPr>
            <a:picLocks noChangeAspect="1"/>
          </p:cNvPicPr>
          <p:nvPr userDrawn="1"/>
        </p:nvPicPr>
        <p:blipFill>
          <a:blip r:embed="rId2" r:link="rId3">
            <a:extLst>
              <a:ext uri="{28A0092B-C50C-407E-A947-70E740481C1C}">
                <a14:useLocalDpi xmlns:a14="http://schemas.microsoft.com/office/drawing/2010/main" val="0"/>
              </a:ext>
            </a:extLst>
          </a:blip>
          <a:stretch>
            <a:fillRect/>
          </a:stretch>
        </p:blipFill>
        <p:spPr>
          <a:xfrm>
            <a:off x="0" y="3129223"/>
            <a:ext cx="9179296" cy="543153"/>
          </a:xfrm>
          <a:prstGeom prst="rect">
            <a:avLst/>
          </a:prstGeom>
        </p:spPr>
      </p:pic>
      <p:sp>
        <p:nvSpPr>
          <p:cNvPr id="8" name="Platshållare för bild 9"/>
          <p:cNvSpPr>
            <a:spLocks noGrp="1"/>
          </p:cNvSpPr>
          <p:nvPr>
            <p:ph type="pic" sz="quarter" idx="15"/>
          </p:nvPr>
        </p:nvSpPr>
        <p:spPr>
          <a:xfrm>
            <a:off x="0" y="1371114"/>
            <a:ext cx="2916000" cy="1584000"/>
          </a:xfrm>
        </p:spPr>
        <p:txBody>
          <a:bodyPr/>
          <a:lstStyle>
            <a:lvl1pPr marL="0" indent="0">
              <a:buFontTx/>
              <a:buNone/>
              <a:defRPr/>
            </a:lvl1pPr>
          </a:lstStyle>
          <a:p>
            <a:r>
              <a:rPr lang="sv-SE"/>
              <a:t>Klicka på ikonen för att lägga till en bild</a:t>
            </a:r>
          </a:p>
        </p:txBody>
      </p:sp>
      <p:sp>
        <p:nvSpPr>
          <p:cNvPr id="9" name="Platshållare för bild 9"/>
          <p:cNvSpPr>
            <a:spLocks noGrp="1"/>
          </p:cNvSpPr>
          <p:nvPr>
            <p:ph type="pic" sz="quarter" idx="16"/>
          </p:nvPr>
        </p:nvSpPr>
        <p:spPr>
          <a:xfrm>
            <a:off x="3114000" y="1371114"/>
            <a:ext cx="2916000" cy="1584000"/>
          </a:xfrm>
        </p:spPr>
        <p:txBody>
          <a:bodyPr/>
          <a:lstStyle>
            <a:lvl1pPr marL="0" indent="0">
              <a:buFontTx/>
              <a:buNone/>
              <a:defRPr/>
            </a:lvl1pPr>
          </a:lstStyle>
          <a:p>
            <a:r>
              <a:rPr lang="sv-SE"/>
              <a:t>Klicka på ikonen för att lägga till en bild</a:t>
            </a:r>
          </a:p>
        </p:txBody>
      </p:sp>
      <p:sp>
        <p:nvSpPr>
          <p:cNvPr id="10" name="Platshållare för bild 9"/>
          <p:cNvSpPr>
            <a:spLocks noGrp="1"/>
          </p:cNvSpPr>
          <p:nvPr>
            <p:ph type="pic" sz="quarter" idx="17"/>
          </p:nvPr>
        </p:nvSpPr>
        <p:spPr>
          <a:xfrm>
            <a:off x="6228000" y="1371114"/>
            <a:ext cx="2916000" cy="1584000"/>
          </a:xfrm>
        </p:spPr>
        <p:txBody>
          <a:bodyPr/>
          <a:lstStyle>
            <a:lvl1pPr marL="0" indent="0">
              <a:buFontTx/>
              <a:buNone/>
              <a:defRPr/>
            </a:lvl1pPr>
          </a:lstStyle>
          <a:p>
            <a:r>
              <a:rPr lang="sv-SE"/>
              <a:t>Klicka på ikonen för att lägga till en bild</a:t>
            </a:r>
          </a:p>
        </p:txBody>
      </p:sp>
      <p:sp>
        <p:nvSpPr>
          <p:cNvPr id="11" name="Rubrik 1"/>
          <p:cNvSpPr>
            <a:spLocks noGrp="1"/>
          </p:cNvSpPr>
          <p:nvPr>
            <p:ph type="ctrTitle" hasCustomPrompt="1"/>
          </p:nvPr>
        </p:nvSpPr>
        <p:spPr>
          <a:xfrm>
            <a:off x="534260" y="3166552"/>
            <a:ext cx="6283139" cy="626445"/>
          </a:xfrm>
        </p:spPr>
        <p:txBody>
          <a:bodyPr lIns="0" tIns="0" rIns="0" bIns="0" anchor="t" anchorCtr="0">
            <a:normAutofit/>
          </a:bodyPr>
          <a:lstStyle>
            <a:lvl1pPr algn="l">
              <a:defRPr sz="3200" baseline="0">
                <a:solidFill>
                  <a:srgbClr val="FFFFFF"/>
                </a:solidFill>
              </a:defRPr>
            </a:lvl1pPr>
          </a:lstStyle>
          <a:p>
            <a:r>
              <a:rPr lang="sv-SE"/>
              <a:t>Klicka här för att lägga till rubrik</a:t>
            </a:r>
          </a:p>
        </p:txBody>
      </p:sp>
      <p:pic>
        <p:nvPicPr>
          <p:cNvPr id="12" name="Picture 8" descr="Västra Götalandsregionen" title="Västra Götalandsregionen"/>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045634" y="3232190"/>
            <a:ext cx="1782763" cy="3635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304626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10" name="Platshållare för datum 3"/>
          <p:cNvSpPr>
            <a:spLocks noGrp="1"/>
          </p:cNvSpPr>
          <p:nvPr>
            <p:ph type="dt" sz="half" idx="2"/>
          </p:nvPr>
        </p:nvSpPr>
        <p:spPr>
          <a:xfrm>
            <a:off x="488175" y="4643360"/>
            <a:ext cx="1221679" cy="274637"/>
          </a:xfrm>
          <a:prstGeom prst="rect">
            <a:avLst/>
          </a:prstGeom>
        </p:spPr>
        <p:txBody>
          <a:bodyPr vert="horz" lIns="91440" tIns="45720" rIns="91440" bIns="45720" rtlCol="0" anchor="ctr"/>
          <a:lstStyle>
            <a:lvl1pPr algn="l">
              <a:defRPr sz="1200">
                <a:solidFill>
                  <a:srgbClr val="000000"/>
                </a:solidFill>
              </a:defRPr>
            </a:lvl1pPr>
          </a:lstStyle>
          <a:p>
            <a:fld id="{7E34DFC4-B9B2-46BC-9472-6D3D0CA1F5AC}" type="datetime1">
              <a:rPr lang="sv-SE" smtClean="0"/>
              <a:t>2022-12-02</a:t>
            </a:fld>
            <a:endParaRPr lang="sv-SE"/>
          </a:p>
        </p:txBody>
      </p:sp>
      <p:sp>
        <p:nvSpPr>
          <p:cNvPr id="11" name="Platshållare för sidfot 4"/>
          <p:cNvSpPr>
            <a:spLocks noGrp="1"/>
          </p:cNvSpPr>
          <p:nvPr>
            <p:ph type="ftr" sz="quarter" idx="3"/>
          </p:nvPr>
        </p:nvSpPr>
        <p:spPr>
          <a:xfrm>
            <a:off x="1740829" y="4643360"/>
            <a:ext cx="4466683" cy="274637"/>
          </a:xfrm>
          <a:prstGeom prst="rect">
            <a:avLst/>
          </a:prstGeom>
        </p:spPr>
        <p:txBody>
          <a:bodyPr vert="horz" lIns="91440" tIns="45720" rIns="91440" bIns="45720" rtlCol="0" anchor="ctr"/>
          <a:lstStyle>
            <a:lvl1pPr algn="l">
              <a:defRPr sz="1200">
                <a:solidFill>
                  <a:srgbClr val="000000"/>
                </a:solidFill>
              </a:defRPr>
            </a:lvl1pPr>
          </a:lstStyle>
          <a:p>
            <a:r>
              <a:rPr lang="sv-SE"/>
              <a:t>Här skriver du in sidfot</a:t>
            </a:r>
          </a:p>
        </p:txBody>
      </p:sp>
    </p:spTree>
    <p:extLst>
      <p:ext uri="{BB962C8B-B14F-4D97-AF65-F5344CB8AC3E}">
        <p14:creationId xmlns:p14="http://schemas.microsoft.com/office/powerpoint/2010/main" val="3688037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datum 2"/>
          <p:cNvSpPr>
            <a:spLocks noGrp="1"/>
          </p:cNvSpPr>
          <p:nvPr>
            <p:ph type="dt" sz="half" idx="10"/>
          </p:nvPr>
        </p:nvSpPr>
        <p:spPr/>
        <p:txBody>
          <a:bodyPr/>
          <a:lstStyle/>
          <a:p>
            <a:fld id="{485CF0A1-D913-451F-8792-2F21BE517CD2}" type="datetime1">
              <a:rPr lang="sv-SE" smtClean="0"/>
              <a:t>2022-12-02</a:t>
            </a:fld>
            <a:endParaRPr lang="sv-SE"/>
          </a:p>
        </p:txBody>
      </p:sp>
      <p:sp>
        <p:nvSpPr>
          <p:cNvPr id="4" name="Platshållare för sidfot 3"/>
          <p:cNvSpPr>
            <a:spLocks noGrp="1"/>
          </p:cNvSpPr>
          <p:nvPr>
            <p:ph type="ftr" sz="quarter" idx="11"/>
          </p:nvPr>
        </p:nvSpPr>
        <p:spPr/>
        <p:txBody>
          <a:bodyPr/>
          <a:lstStyle/>
          <a:p>
            <a:r>
              <a:rPr lang="sv-SE"/>
              <a:t>Här skriver du in sidfot</a:t>
            </a:r>
          </a:p>
        </p:txBody>
      </p:sp>
      <p:sp>
        <p:nvSpPr>
          <p:cNvPr id="5" name="Platshållare för innehåll 2"/>
          <p:cNvSpPr>
            <a:spLocks noGrp="1"/>
          </p:cNvSpPr>
          <p:nvPr>
            <p:ph idx="1"/>
          </p:nvPr>
        </p:nvSpPr>
        <p:spPr>
          <a:xfrm>
            <a:off x="532800" y="1800000"/>
            <a:ext cx="8078400" cy="2700000"/>
          </a:xfrm>
        </p:spPr>
        <p:txBody>
          <a:bodyPr numCol="2" spcCol="18000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954375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Rubrik och innehåll och hög bild">
    <p:spTree>
      <p:nvGrpSpPr>
        <p:cNvPr id="1" name=""/>
        <p:cNvGrpSpPr/>
        <p:nvPr/>
      </p:nvGrpSpPr>
      <p:grpSpPr>
        <a:xfrm>
          <a:off x="0" y="0"/>
          <a:ext cx="0" cy="0"/>
          <a:chOff x="0" y="0"/>
          <a:chExt cx="0" cy="0"/>
        </a:xfrm>
      </p:grpSpPr>
      <p:sp>
        <p:nvSpPr>
          <p:cNvPr id="2" name="Rubrik 1"/>
          <p:cNvSpPr>
            <a:spLocks noGrp="1"/>
          </p:cNvSpPr>
          <p:nvPr>
            <p:ph type="title"/>
          </p:nvPr>
        </p:nvSpPr>
        <p:spPr>
          <a:xfrm>
            <a:off x="532800" y="720000"/>
            <a:ext cx="4759200" cy="1036800"/>
          </a:xfrm>
        </p:spPr>
        <p:txBody>
          <a:bodyPr/>
          <a:lstStyle/>
          <a:p>
            <a:r>
              <a:rPr lang="sv-SE"/>
              <a:t>Klicka här för att ändra mall för rubrikformat</a:t>
            </a:r>
          </a:p>
        </p:txBody>
      </p:sp>
      <p:sp>
        <p:nvSpPr>
          <p:cNvPr id="3" name="Platshållare för innehåll 2"/>
          <p:cNvSpPr>
            <a:spLocks noGrp="1"/>
          </p:cNvSpPr>
          <p:nvPr>
            <p:ph idx="1"/>
          </p:nvPr>
        </p:nvSpPr>
        <p:spPr>
          <a:xfrm>
            <a:off x="532800" y="1800000"/>
            <a:ext cx="4759200" cy="27144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8" name="Platshållare för bild 7"/>
          <p:cNvSpPr>
            <a:spLocks noGrp="1"/>
          </p:cNvSpPr>
          <p:nvPr>
            <p:ph type="pic" sz="quarter" idx="13"/>
          </p:nvPr>
        </p:nvSpPr>
        <p:spPr>
          <a:xfrm>
            <a:off x="5616000" y="0"/>
            <a:ext cx="3528000" cy="4968000"/>
          </a:xfrm>
        </p:spPr>
        <p:txBody>
          <a:bodyPr/>
          <a:lstStyle>
            <a:lvl1pPr marL="0" indent="0">
              <a:buFontTx/>
              <a:buNone/>
              <a:defRPr/>
            </a:lvl1pPr>
          </a:lstStyle>
          <a:p>
            <a:r>
              <a:rPr lang="sv-SE"/>
              <a:t>Klicka på ikonen för att lägga till en bild</a:t>
            </a:r>
          </a:p>
        </p:txBody>
      </p:sp>
      <p:pic>
        <p:nvPicPr>
          <p:cNvPr id="10" name="Bildobjekt 4"/>
          <p:cNvPicPr>
            <a:picLocks noChangeAspect="1"/>
          </p:cNvPicPr>
          <p:nvPr userDrawn="1"/>
        </p:nvPicPr>
        <p:blipFill>
          <a:blip r:embed="rId2" r:link="rId3">
            <a:extLst>
              <a:ext uri="{28A0092B-C50C-407E-A947-70E740481C1C}">
                <a14:useLocalDpi xmlns:a14="http://schemas.microsoft.com/office/drawing/2010/main" val="0"/>
              </a:ext>
            </a:extLst>
          </a:blip>
          <a:stretch>
            <a:fillRect/>
          </a:stretch>
        </p:blipFill>
        <p:spPr bwMode="auto">
          <a:xfrm>
            <a:off x="18" y="4969960"/>
            <a:ext cx="9143964" cy="176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Platshållare för datum 3"/>
          <p:cNvSpPr>
            <a:spLocks noGrp="1"/>
          </p:cNvSpPr>
          <p:nvPr>
            <p:ph type="dt" sz="half" idx="2"/>
          </p:nvPr>
        </p:nvSpPr>
        <p:spPr>
          <a:xfrm>
            <a:off x="488175" y="4643360"/>
            <a:ext cx="1221679" cy="274637"/>
          </a:xfrm>
          <a:prstGeom prst="rect">
            <a:avLst/>
          </a:prstGeom>
        </p:spPr>
        <p:txBody>
          <a:bodyPr vert="horz" lIns="91440" tIns="45720" rIns="91440" bIns="45720" rtlCol="0" anchor="ctr"/>
          <a:lstStyle>
            <a:lvl1pPr algn="l">
              <a:defRPr sz="1200">
                <a:solidFill>
                  <a:srgbClr val="000000"/>
                </a:solidFill>
              </a:defRPr>
            </a:lvl1pPr>
          </a:lstStyle>
          <a:p>
            <a:fld id="{DA8925A6-64EB-4ADE-9D2D-7F031054FCA2}" type="datetime1">
              <a:rPr lang="sv-SE" smtClean="0"/>
              <a:t>2022-12-02</a:t>
            </a:fld>
            <a:endParaRPr lang="sv-SE"/>
          </a:p>
        </p:txBody>
      </p:sp>
      <p:sp>
        <p:nvSpPr>
          <p:cNvPr id="11" name="Platshållare för sidfot 4"/>
          <p:cNvSpPr>
            <a:spLocks noGrp="1"/>
          </p:cNvSpPr>
          <p:nvPr>
            <p:ph type="ftr" sz="quarter" idx="3"/>
          </p:nvPr>
        </p:nvSpPr>
        <p:spPr>
          <a:xfrm>
            <a:off x="1740829" y="4643360"/>
            <a:ext cx="4466683" cy="274637"/>
          </a:xfrm>
          <a:prstGeom prst="rect">
            <a:avLst/>
          </a:prstGeom>
        </p:spPr>
        <p:txBody>
          <a:bodyPr vert="horz" lIns="91440" tIns="45720" rIns="91440" bIns="45720" rtlCol="0" anchor="ctr"/>
          <a:lstStyle>
            <a:lvl1pPr algn="l">
              <a:defRPr sz="1200">
                <a:solidFill>
                  <a:srgbClr val="000000"/>
                </a:solidFill>
              </a:defRPr>
            </a:lvl1pPr>
          </a:lstStyle>
          <a:p>
            <a:r>
              <a:rPr lang="sv-SE"/>
              <a:t>Här skriver du in sidfot</a:t>
            </a:r>
          </a:p>
        </p:txBody>
      </p:sp>
    </p:spTree>
    <p:extLst>
      <p:ext uri="{BB962C8B-B14F-4D97-AF65-F5344CB8AC3E}">
        <p14:creationId xmlns:p14="http://schemas.microsoft.com/office/powerpoint/2010/main" val="1085706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Rubrik och innehåll och bild">
    <p:spTree>
      <p:nvGrpSpPr>
        <p:cNvPr id="1" name=""/>
        <p:cNvGrpSpPr/>
        <p:nvPr/>
      </p:nvGrpSpPr>
      <p:grpSpPr>
        <a:xfrm>
          <a:off x="0" y="0"/>
          <a:ext cx="0" cy="0"/>
          <a:chOff x="0" y="0"/>
          <a:chExt cx="0" cy="0"/>
        </a:xfrm>
      </p:grpSpPr>
      <p:sp>
        <p:nvSpPr>
          <p:cNvPr id="2" name="Rubrik 1"/>
          <p:cNvSpPr>
            <a:spLocks noGrp="1"/>
          </p:cNvSpPr>
          <p:nvPr>
            <p:ph type="title"/>
          </p:nvPr>
        </p:nvSpPr>
        <p:spPr>
          <a:xfrm>
            <a:off x="532800" y="720000"/>
            <a:ext cx="4299232" cy="1036800"/>
          </a:xfrm>
        </p:spPr>
        <p:txBody>
          <a:bodyPr/>
          <a:lstStyle/>
          <a:p>
            <a:r>
              <a:rPr lang="sv-SE"/>
              <a:t>Klicka här för att ändra mall för rubrikformat</a:t>
            </a:r>
          </a:p>
        </p:txBody>
      </p:sp>
      <p:sp>
        <p:nvSpPr>
          <p:cNvPr id="3" name="Platshållare för innehåll 2"/>
          <p:cNvSpPr>
            <a:spLocks noGrp="1"/>
          </p:cNvSpPr>
          <p:nvPr>
            <p:ph idx="1"/>
          </p:nvPr>
        </p:nvSpPr>
        <p:spPr>
          <a:xfrm>
            <a:off x="532800" y="1800000"/>
            <a:ext cx="4299232" cy="2700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8" name="Platshållare för bild 7"/>
          <p:cNvSpPr>
            <a:spLocks noGrp="1"/>
          </p:cNvSpPr>
          <p:nvPr>
            <p:ph type="pic" sz="quarter" idx="13"/>
          </p:nvPr>
        </p:nvSpPr>
        <p:spPr>
          <a:xfrm>
            <a:off x="5148000" y="986400"/>
            <a:ext cx="3996000" cy="2736000"/>
          </a:xfrm>
        </p:spPr>
        <p:txBody>
          <a:bodyPr/>
          <a:lstStyle>
            <a:lvl1pPr marL="0" indent="0">
              <a:buFontTx/>
              <a:buNone/>
              <a:defRPr/>
            </a:lvl1pPr>
          </a:lstStyle>
          <a:p>
            <a:r>
              <a:rPr lang="sv-SE"/>
              <a:t>Klicka på ikonen för att lägga till en bild</a:t>
            </a:r>
          </a:p>
        </p:txBody>
      </p:sp>
      <p:pic>
        <p:nvPicPr>
          <p:cNvPr id="10" name="Bildobjekt 4"/>
          <p:cNvPicPr>
            <a:picLocks noChangeAspect="1"/>
          </p:cNvPicPr>
          <p:nvPr userDrawn="1"/>
        </p:nvPicPr>
        <p:blipFill>
          <a:blip r:embed="rId2" r:link="rId3">
            <a:extLst>
              <a:ext uri="{28A0092B-C50C-407E-A947-70E740481C1C}">
                <a14:useLocalDpi xmlns:a14="http://schemas.microsoft.com/office/drawing/2010/main" val="0"/>
              </a:ext>
            </a:extLst>
          </a:blip>
          <a:stretch>
            <a:fillRect/>
          </a:stretch>
        </p:blipFill>
        <p:spPr bwMode="auto">
          <a:xfrm>
            <a:off x="18" y="4969960"/>
            <a:ext cx="9143964" cy="176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Platshållare för datum 3"/>
          <p:cNvSpPr>
            <a:spLocks noGrp="1"/>
          </p:cNvSpPr>
          <p:nvPr>
            <p:ph type="dt" sz="half" idx="2"/>
          </p:nvPr>
        </p:nvSpPr>
        <p:spPr>
          <a:xfrm>
            <a:off x="488175" y="4643360"/>
            <a:ext cx="1221679" cy="274637"/>
          </a:xfrm>
          <a:prstGeom prst="rect">
            <a:avLst/>
          </a:prstGeom>
        </p:spPr>
        <p:txBody>
          <a:bodyPr vert="horz" lIns="91440" tIns="45720" rIns="91440" bIns="45720" rtlCol="0" anchor="ctr"/>
          <a:lstStyle>
            <a:lvl1pPr algn="l">
              <a:defRPr sz="1200">
                <a:solidFill>
                  <a:srgbClr val="000000"/>
                </a:solidFill>
              </a:defRPr>
            </a:lvl1pPr>
          </a:lstStyle>
          <a:p>
            <a:fld id="{C5DD3A36-F4CE-458B-8658-CA2E47E398A6}" type="datetime1">
              <a:rPr lang="sv-SE" smtClean="0"/>
              <a:t>2022-12-02</a:t>
            </a:fld>
            <a:endParaRPr lang="sv-SE"/>
          </a:p>
        </p:txBody>
      </p:sp>
      <p:sp>
        <p:nvSpPr>
          <p:cNvPr id="11" name="Platshållare för sidfot 4"/>
          <p:cNvSpPr>
            <a:spLocks noGrp="1"/>
          </p:cNvSpPr>
          <p:nvPr>
            <p:ph type="ftr" sz="quarter" idx="3"/>
          </p:nvPr>
        </p:nvSpPr>
        <p:spPr>
          <a:xfrm>
            <a:off x="1740829" y="4643360"/>
            <a:ext cx="4466683" cy="274637"/>
          </a:xfrm>
          <a:prstGeom prst="rect">
            <a:avLst/>
          </a:prstGeom>
        </p:spPr>
        <p:txBody>
          <a:bodyPr vert="horz" lIns="91440" tIns="45720" rIns="91440" bIns="45720" rtlCol="0" anchor="ctr"/>
          <a:lstStyle>
            <a:lvl1pPr algn="l">
              <a:defRPr sz="1200">
                <a:solidFill>
                  <a:srgbClr val="000000"/>
                </a:solidFill>
              </a:defRPr>
            </a:lvl1pPr>
          </a:lstStyle>
          <a:p>
            <a:r>
              <a:rPr lang="sv-SE"/>
              <a:t>Här skriver du in sidfot</a:t>
            </a:r>
          </a:p>
        </p:txBody>
      </p:sp>
    </p:spTree>
    <p:extLst>
      <p:ext uri="{BB962C8B-B14F-4D97-AF65-F5344CB8AC3E}">
        <p14:creationId xmlns:p14="http://schemas.microsoft.com/office/powerpoint/2010/main" val="1552543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image" Target="file://localhost/Volumes/Centralen/HD1/Vastra%20Gotalandsregionen/VGR%2015-2735%20Utveckling%20grafisk%20profil/Mallar%202015/Powerpoint/Dekor_powerpoint/Blue/Bullet_blue.png"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file://localhost/Volumes/Centralen/HD1/Vastra%20Gotalandsregionen/VGR%2015-2735%20Utveckling%20grafisk%20profil/Mallar%202015/Powerpoint/Dekor_powerpoint/Blue/Dekor_ppt_undersidor_blue.png" TargetMode="Externa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32800" y="720000"/>
            <a:ext cx="8078400" cy="1036800"/>
          </a:xfrm>
          <a:prstGeom prst="rect">
            <a:avLst/>
          </a:prstGeom>
        </p:spPr>
        <p:txBody>
          <a:bodyPr vert="horz" lIns="0" tIns="0" rIns="0" bIns="0" rtlCol="0" anchor="ctr">
            <a:normAutofit/>
          </a:bodyPr>
          <a:lstStyle/>
          <a:p>
            <a:r>
              <a:rPr lang="sv-SE"/>
              <a:t>Klicka här för att ändra format</a:t>
            </a:r>
          </a:p>
        </p:txBody>
      </p:sp>
      <p:sp>
        <p:nvSpPr>
          <p:cNvPr id="3" name="Platshållare för text 2"/>
          <p:cNvSpPr>
            <a:spLocks noGrp="1"/>
          </p:cNvSpPr>
          <p:nvPr>
            <p:ph type="body" idx="1"/>
          </p:nvPr>
        </p:nvSpPr>
        <p:spPr>
          <a:xfrm>
            <a:off x="532800" y="1800000"/>
            <a:ext cx="8078400" cy="2700000"/>
          </a:xfrm>
          <a:prstGeom prst="rect">
            <a:avLst/>
          </a:prstGeom>
        </p:spPr>
        <p:txBody>
          <a:bodyPr vert="horz" lIns="0" tIns="0" rIns="0" bIns="0" spcCol="180000" rtlCol="0">
            <a:no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pic>
        <p:nvPicPr>
          <p:cNvPr id="7" name="Bildobjekt 4"/>
          <p:cNvPicPr>
            <a:picLocks noChangeAspect="1"/>
          </p:cNvPicPr>
          <p:nvPr/>
        </p:nvPicPr>
        <p:blipFill>
          <a:blip r:embed="rId18" r:link="rId19">
            <a:extLst>
              <a:ext uri="{28A0092B-C50C-407E-A947-70E740481C1C}">
                <a14:useLocalDpi xmlns:a14="http://schemas.microsoft.com/office/drawing/2010/main" val="0"/>
              </a:ext>
            </a:extLst>
          </a:blip>
          <a:stretch>
            <a:fillRect/>
          </a:stretch>
        </p:blipFill>
        <p:spPr bwMode="auto">
          <a:xfrm>
            <a:off x="19" y="4969515"/>
            <a:ext cx="9146820" cy="1761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Platshållare för datum 3"/>
          <p:cNvSpPr>
            <a:spLocks noGrp="1"/>
          </p:cNvSpPr>
          <p:nvPr>
            <p:ph type="dt" sz="half" idx="2"/>
          </p:nvPr>
        </p:nvSpPr>
        <p:spPr>
          <a:xfrm>
            <a:off x="488175" y="4643360"/>
            <a:ext cx="1221679" cy="274637"/>
          </a:xfrm>
          <a:prstGeom prst="rect">
            <a:avLst/>
          </a:prstGeom>
        </p:spPr>
        <p:txBody>
          <a:bodyPr vert="horz" lIns="91440" tIns="45720" rIns="91440" bIns="45720" rtlCol="0" anchor="ctr"/>
          <a:lstStyle>
            <a:lvl1pPr algn="l">
              <a:defRPr sz="1200">
                <a:solidFill>
                  <a:schemeClr val="tx1"/>
                </a:solidFill>
              </a:defRPr>
            </a:lvl1pPr>
          </a:lstStyle>
          <a:p>
            <a:fld id="{6C8BBFD2-2A3F-4470-8CF2-BE1DA6C8628C}" type="datetime1">
              <a:rPr lang="sv-SE" smtClean="0"/>
              <a:t>2022-12-02</a:t>
            </a:fld>
            <a:endParaRPr lang="sv-SE"/>
          </a:p>
        </p:txBody>
      </p:sp>
      <p:sp>
        <p:nvSpPr>
          <p:cNvPr id="9" name="Platshållare för sidfot 4"/>
          <p:cNvSpPr>
            <a:spLocks noGrp="1"/>
          </p:cNvSpPr>
          <p:nvPr>
            <p:ph type="ftr" sz="quarter" idx="3"/>
          </p:nvPr>
        </p:nvSpPr>
        <p:spPr>
          <a:xfrm>
            <a:off x="1740829" y="4643360"/>
            <a:ext cx="4466683" cy="274637"/>
          </a:xfrm>
          <a:prstGeom prst="rect">
            <a:avLst/>
          </a:prstGeom>
        </p:spPr>
        <p:txBody>
          <a:bodyPr vert="horz" lIns="91440" tIns="45720" rIns="91440" bIns="45720" rtlCol="0" anchor="ctr"/>
          <a:lstStyle>
            <a:lvl1pPr algn="l">
              <a:defRPr sz="1200">
                <a:solidFill>
                  <a:srgbClr val="000000"/>
                </a:solidFill>
              </a:defRPr>
            </a:lvl1pPr>
          </a:lstStyle>
          <a:p>
            <a:r>
              <a:rPr lang="sv-SE"/>
              <a:t>Här skriver du in sidfot</a:t>
            </a:r>
          </a:p>
        </p:txBody>
      </p:sp>
    </p:spTree>
    <p:extLst>
      <p:ext uri="{BB962C8B-B14F-4D97-AF65-F5344CB8AC3E}">
        <p14:creationId xmlns:p14="http://schemas.microsoft.com/office/powerpoint/2010/main" val="457397754"/>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360363" marR="0" indent="-360363" algn="l" defTabSz="685800" rtl="0" eaLnBrk="1" fontAlgn="auto" latinLnBrk="0" hangingPunct="1">
        <a:lnSpc>
          <a:spcPct val="100000"/>
        </a:lnSpc>
        <a:spcBef>
          <a:spcPts val="750"/>
        </a:spcBef>
        <a:spcAft>
          <a:spcPts val="0"/>
        </a:spcAft>
        <a:buClrTx/>
        <a:buSzPct val="100000"/>
        <a:buFontTx/>
        <a:buBlip>
          <a:blip r:embed="rId20" r:link="rId21"/>
        </a:buBlip>
        <a:tabLst/>
        <a:defRPr sz="2100" kern="1200">
          <a:solidFill>
            <a:schemeClr val="tx1"/>
          </a:solidFill>
          <a:latin typeface="+mn-lt"/>
          <a:ea typeface="+mn-ea"/>
          <a:cs typeface="+mn-cs"/>
        </a:defRPr>
      </a:lvl1pPr>
      <a:lvl2pPr marL="539750" marR="0" indent="-180975" algn="l" defTabSz="685800" rtl="0" eaLnBrk="1" fontAlgn="auto" latinLnBrk="0" hangingPunct="1">
        <a:lnSpc>
          <a:spcPct val="100000"/>
        </a:lnSpc>
        <a:spcBef>
          <a:spcPts val="375"/>
        </a:spcBef>
        <a:spcAft>
          <a:spcPts val="0"/>
        </a:spcAft>
        <a:buClr>
          <a:schemeClr val="accent1"/>
        </a:buClr>
        <a:buSzPct val="100000"/>
        <a:buFont typeface="Calibri" panose="020F0502020204030204" pitchFamily="34" charset="0"/>
        <a:buChar char="‒"/>
        <a:tabLst/>
        <a:defRPr sz="1800" kern="1200">
          <a:solidFill>
            <a:schemeClr val="tx1"/>
          </a:solidFill>
          <a:latin typeface="+mn-lt"/>
          <a:ea typeface="+mn-ea"/>
          <a:cs typeface="+mn-cs"/>
        </a:defRPr>
      </a:lvl2pPr>
      <a:lvl3pPr marL="715963" marR="0" indent="-176213" algn="l" defTabSz="685800" rtl="0" eaLnBrk="1" fontAlgn="auto" latinLnBrk="0" hangingPunct="1">
        <a:lnSpc>
          <a:spcPct val="100000"/>
        </a:lnSpc>
        <a:spcBef>
          <a:spcPts val="375"/>
        </a:spcBef>
        <a:spcAft>
          <a:spcPts val="0"/>
        </a:spcAft>
        <a:buClr>
          <a:schemeClr val="accent1"/>
        </a:buClr>
        <a:buSzPct val="100000"/>
        <a:buFont typeface="Calibri" panose="020F0502020204030204" pitchFamily="34" charset="0"/>
        <a:buChar char="‒"/>
        <a:tabLst/>
        <a:defRPr sz="1500" kern="1200">
          <a:solidFill>
            <a:schemeClr val="tx1"/>
          </a:solidFill>
          <a:latin typeface="+mn-lt"/>
          <a:ea typeface="+mn-ea"/>
          <a:cs typeface="+mn-cs"/>
        </a:defRPr>
      </a:lvl3pPr>
      <a:lvl4pPr marL="898525" marR="0" indent="-182563" algn="l" defTabSz="685800" rtl="0" eaLnBrk="1" fontAlgn="auto" latinLnBrk="0" hangingPunct="1">
        <a:lnSpc>
          <a:spcPct val="100000"/>
        </a:lnSpc>
        <a:spcBef>
          <a:spcPts val="375"/>
        </a:spcBef>
        <a:spcAft>
          <a:spcPts val="0"/>
        </a:spcAft>
        <a:buClr>
          <a:schemeClr val="accent1"/>
        </a:buClr>
        <a:buSzPct val="100000"/>
        <a:buFont typeface="Calibri" panose="020F0502020204030204" pitchFamily="34" charset="0"/>
        <a:buChar char="‒"/>
        <a:tabLst/>
        <a:defRPr sz="1350" kern="1200">
          <a:solidFill>
            <a:schemeClr val="tx1"/>
          </a:solidFill>
          <a:latin typeface="+mn-lt"/>
          <a:ea typeface="+mn-ea"/>
          <a:cs typeface="+mn-cs"/>
        </a:defRPr>
      </a:lvl4pPr>
      <a:lvl5pPr marL="1073150" marR="0" indent="-174625" algn="l" defTabSz="685800" rtl="0" eaLnBrk="1" fontAlgn="auto" latinLnBrk="0" hangingPunct="1">
        <a:lnSpc>
          <a:spcPct val="100000"/>
        </a:lnSpc>
        <a:spcBef>
          <a:spcPts val="375"/>
        </a:spcBef>
        <a:spcAft>
          <a:spcPts val="0"/>
        </a:spcAft>
        <a:buClr>
          <a:schemeClr val="accent1"/>
        </a:buClr>
        <a:buSzPct val="100000"/>
        <a:buFont typeface="Calibri" panose="020F0502020204030204" pitchFamily="34" charset="0"/>
        <a:buChar char="‒"/>
        <a:tabLst/>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70C3B-0511-7641-8318-47871D7DA0D6}"/>
              </a:ext>
            </a:extLst>
          </p:cNvPr>
          <p:cNvSpPr>
            <a:spLocks noGrp="1"/>
          </p:cNvSpPr>
          <p:nvPr>
            <p:ph type="ctrTitle"/>
          </p:nvPr>
        </p:nvSpPr>
        <p:spPr>
          <a:xfrm>
            <a:off x="628650" y="1915628"/>
            <a:ext cx="8093825" cy="1152000"/>
          </a:xfrm>
        </p:spPr>
        <p:txBody>
          <a:bodyPr anchor="ctr">
            <a:normAutofit/>
          </a:bodyPr>
          <a:lstStyle/>
          <a:p>
            <a:r>
              <a:rPr lang="sv-SE" dirty="0"/>
              <a:t>Ny politisk organisation 2023 till 2027</a:t>
            </a:r>
          </a:p>
        </p:txBody>
      </p:sp>
      <p:sp>
        <p:nvSpPr>
          <p:cNvPr id="3" name="Title 1">
            <a:extLst>
              <a:ext uri="{FF2B5EF4-FFF2-40B4-BE49-F238E27FC236}">
                <a16:creationId xmlns:a16="http://schemas.microsoft.com/office/drawing/2014/main" id="{C7A2A31B-DC7F-B260-BBE8-D3D5D346C3F0}"/>
              </a:ext>
            </a:extLst>
          </p:cNvPr>
          <p:cNvSpPr txBox="1">
            <a:spLocks/>
          </p:cNvSpPr>
          <p:nvPr/>
        </p:nvSpPr>
        <p:spPr>
          <a:xfrm>
            <a:off x="628650" y="3067628"/>
            <a:ext cx="8093825" cy="576000"/>
          </a:xfrm>
          <a:prstGeom prst="rect">
            <a:avLst/>
          </a:prstGeom>
        </p:spPr>
        <p:txBody>
          <a:bodyPr vert="horz" lIns="0" tIns="0" rIns="0" bIns="0" rtlCol="0" anchor="ctr" anchorCtr="0">
            <a:normAutofit/>
          </a:bodyPr>
          <a:lstStyle>
            <a:lvl1pPr algn="l" defTabSz="685800" rtl="0" eaLnBrk="1" latinLnBrk="0" hangingPunct="1">
              <a:lnSpc>
                <a:spcPct val="90000"/>
              </a:lnSpc>
              <a:spcBef>
                <a:spcPct val="0"/>
              </a:spcBef>
              <a:buNone/>
              <a:defRPr sz="4000" kern="1200" baseline="0">
                <a:solidFill>
                  <a:srgbClr val="FFFFFF"/>
                </a:solidFill>
                <a:latin typeface="+mj-lt"/>
                <a:ea typeface="+mj-ea"/>
                <a:cs typeface="+mj-cs"/>
              </a:defRPr>
            </a:lvl1pPr>
          </a:lstStyle>
          <a:p>
            <a:r>
              <a:rPr lang="sv-SE" sz="1200" dirty="0"/>
              <a:t>Dennis </a:t>
            </a:r>
            <a:r>
              <a:rPr lang="sv-SE" sz="1200" dirty="0" err="1"/>
              <a:t>Jeryd</a:t>
            </a:r>
            <a:r>
              <a:rPr lang="sv-SE" sz="1200" dirty="0"/>
              <a:t>, </a:t>
            </a:r>
            <a:r>
              <a:rPr lang="sv-SE" sz="1200" dirty="0" err="1"/>
              <a:t>dennis.jeryd@vgregion.se</a:t>
            </a:r>
            <a:endParaRPr lang="sv-SE" sz="1200" dirty="0"/>
          </a:p>
          <a:p>
            <a:r>
              <a:rPr lang="sv-SE" sz="1200" dirty="0"/>
              <a:t>Gustaf Josefson, </a:t>
            </a:r>
            <a:r>
              <a:rPr lang="sv-SE" sz="1200" dirty="0" err="1"/>
              <a:t>gustaf.josefson@vgregion.se</a:t>
            </a:r>
            <a:endParaRPr lang="sv-SE" sz="1200" dirty="0"/>
          </a:p>
        </p:txBody>
      </p:sp>
    </p:spTree>
    <p:extLst>
      <p:ext uri="{BB962C8B-B14F-4D97-AF65-F5344CB8AC3E}">
        <p14:creationId xmlns:p14="http://schemas.microsoft.com/office/powerpoint/2010/main" val="22148505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12851-7067-439A-3D6C-FB05F36B20FC}"/>
              </a:ext>
            </a:extLst>
          </p:cNvPr>
          <p:cNvSpPr>
            <a:spLocks noGrp="1"/>
          </p:cNvSpPr>
          <p:nvPr>
            <p:ph type="title"/>
          </p:nvPr>
        </p:nvSpPr>
        <p:spPr/>
        <p:txBody>
          <a:bodyPr>
            <a:normAutofit/>
          </a:bodyPr>
          <a:lstStyle/>
          <a:p>
            <a:r>
              <a:rPr lang="en-SE" dirty="0"/>
              <a:t>Ur reglementet. </a:t>
            </a:r>
            <a:r>
              <a:rPr lang="en-GB" dirty="0"/>
              <a:t>§3 </a:t>
            </a:r>
            <a:r>
              <a:rPr lang="en-GB" dirty="0" err="1"/>
              <a:t>Nämnden</a:t>
            </a:r>
            <a:r>
              <a:rPr lang="en-GB" dirty="0"/>
              <a:t> ska:</a:t>
            </a:r>
            <a:endParaRPr lang="en-SE" dirty="0"/>
          </a:p>
        </p:txBody>
      </p:sp>
      <p:sp>
        <p:nvSpPr>
          <p:cNvPr id="3" name="Content Placeholder 2">
            <a:extLst>
              <a:ext uri="{FF2B5EF4-FFF2-40B4-BE49-F238E27FC236}">
                <a16:creationId xmlns:a16="http://schemas.microsoft.com/office/drawing/2014/main" id="{0783B6E1-3BDA-FCA4-1E23-157FF9B1D1D2}"/>
              </a:ext>
            </a:extLst>
          </p:cNvPr>
          <p:cNvSpPr>
            <a:spLocks noGrp="1"/>
          </p:cNvSpPr>
          <p:nvPr>
            <p:ph sz="half" idx="1"/>
          </p:nvPr>
        </p:nvSpPr>
        <p:spPr/>
        <p:txBody>
          <a:bodyPr>
            <a:normAutofit fontScale="55000" lnSpcReduction="20000"/>
          </a:bodyPr>
          <a:lstStyle/>
          <a:p>
            <a:pPr marL="0" indent="0">
              <a:lnSpc>
                <a:spcPct val="120000"/>
              </a:lnSpc>
              <a:buNone/>
            </a:pPr>
            <a:r>
              <a:rPr lang="en-GB" dirty="0">
                <a:effectLst/>
                <a:latin typeface="Times New Roman" panose="02020603050405020304" pitchFamily="18" charset="0"/>
              </a:rPr>
              <a:t>a) </a:t>
            </a:r>
            <a:r>
              <a:rPr lang="en-GB" dirty="0" err="1">
                <a:effectLst/>
                <a:latin typeface="Times New Roman" panose="02020603050405020304" pitchFamily="18" charset="0"/>
              </a:rPr>
              <a:t>i</a:t>
            </a:r>
            <a:r>
              <a:rPr lang="en-GB" dirty="0">
                <a:effectLst/>
                <a:latin typeface="Times New Roman" panose="02020603050405020304" pitchFamily="18" charset="0"/>
              </a:rPr>
              <a:t> </a:t>
            </a:r>
            <a:r>
              <a:rPr lang="en-GB" dirty="0" err="1">
                <a:effectLst/>
                <a:latin typeface="Times New Roman" panose="02020603050405020304" pitchFamily="18" charset="0"/>
              </a:rPr>
              <a:t>samverkan</a:t>
            </a:r>
            <a:r>
              <a:rPr lang="en-GB" dirty="0">
                <a:effectLst/>
                <a:latin typeface="Times New Roman" panose="02020603050405020304" pitchFamily="18" charset="0"/>
              </a:rPr>
              <a:t> med </a:t>
            </a:r>
            <a:r>
              <a:rPr lang="en-GB" dirty="0" err="1">
                <a:effectLst/>
                <a:latin typeface="Times New Roman" panose="02020603050405020304" pitchFamily="18" charset="0"/>
              </a:rPr>
              <a:t>kommuner</a:t>
            </a:r>
            <a:r>
              <a:rPr lang="en-GB" dirty="0">
                <a:effectLst/>
                <a:latin typeface="Times New Roman" panose="02020603050405020304" pitchFamily="18" charset="0"/>
              </a:rPr>
              <a:t> </a:t>
            </a:r>
            <a:r>
              <a:rPr lang="en-GB" dirty="0" err="1">
                <a:effectLst/>
                <a:latin typeface="Times New Roman" panose="02020603050405020304" pitchFamily="18" charset="0"/>
              </a:rPr>
              <a:t>följa</a:t>
            </a:r>
            <a:r>
              <a:rPr lang="en-GB" dirty="0">
                <a:effectLst/>
                <a:latin typeface="Times New Roman" panose="02020603050405020304" pitchFamily="18" charset="0"/>
              </a:rPr>
              <a:t> </a:t>
            </a:r>
            <a:r>
              <a:rPr lang="en-GB" dirty="0" err="1">
                <a:effectLst/>
                <a:latin typeface="Times New Roman" panose="02020603050405020304" pitchFamily="18" charset="0"/>
              </a:rPr>
              <a:t>hur</a:t>
            </a:r>
            <a:r>
              <a:rPr lang="en-GB" dirty="0">
                <a:effectLst/>
                <a:latin typeface="Times New Roman" panose="02020603050405020304" pitchFamily="18" charset="0"/>
              </a:rPr>
              <a:t> </a:t>
            </a:r>
            <a:r>
              <a:rPr lang="en-GB" dirty="0" err="1">
                <a:effectLst/>
                <a:latin typeface="Times New Roman" panose="02020603050405020304" pitchFamily="18" charset="0"/>
              </a:rPr>
              <a:t>vårdutbudet</a:t>
            </a:r>
            <a:r>
              <a:rPr lang="en-GB" dirty="0">
                <a:effectLst/>
                <a:latin typeface="Times New Roman" panose="02020603050405020304" pitchFamily="18" charset="0"/>
              </a:rPr>
              <a:t> </a:t>
            </a:r>
            <a:r>
              <a:rPr lang="en-GB" dirty="0" err="1">
                <a:effectLst/>
                <a:latin typeface="Times New Roman" panose="02020603050405020304" pitchFamily="18" charset="0"/>
              </a:rPr>
              <a:t>förhåller</a:t>
            </a:r>
            <a:r>
              <a:rPr lang="en-GB" dirty="0">
                <a:effectLst/>
                <a:latin typeface="Times New Roman" panose="02020603050405020304" pitchFamily="18" charset="0"/>
              </a:rPr>
              <a:t> sig till </a:t>
            </a:r>
            <a:r>
              <a:rPr lang="en-GB" dirty="0" err="1">
                <a:effectLst/>
                <a:latin typeface="Times New Roman" panose="02020603050405020304" pitchFamily="18" charset="0"/>
              </a:rPr>
              <a:t>fastställda</a:t>
            </a:r>
            <a:r>
              <a:rPr lang="en-GB" dirty="0">
                <a:effectLst/>
                <a:latin typeface="Times New Roman" panose="02020603050405020304" pitchFamily="18" charset="0"/>
              </a:rPr>
              <a:t> </a:t>
            </a:r>
            <a:r>
              <a:rPr lang="en-GB" dirty="0" err="1">
                <a:effectLst/>
                <a:latin typeface="Times New Roman" panose="02020603050405020304" pitchFamily="18" charset="0"/>
              </a:rPr>
              <a:t>strategier</a:t>
            </a:r>
            <a:r>
              <a:rPr lang="en-GB" dirty="0">
                <a:effectLst/>
                <a:latin typeface="Times New Roman" panose="02020603050405020304" pitchFamily="18" charset="0"/>
              </a:rPr>
              <a:t> </a:t>
            </a:r>
            <a:r>
              <a:rPr lang="en-GB" dirty="0" err="1">
                <a:effectLst/>
                <a:latin typeface="Times New Roman" panose="02020603050405020304" pitchFamily="18" charset="0"/>
              </a:rPr>
              <a:t>och</a:t>
            </a:r>
            <a:r>
              <a:rPr lang="en-GB" dirty="0">
                <a:effectLst/>
                <a:latin typeface="Times New Roman" panose="02020603050405020304" pitchFamily="18" charset="0"/>
              </a:rPr>
              <a:t> </a:t>
            </a:r>
            <a:r>
              <a:rPr lang="en-GB" dirty="0" err="1">
                <a:effectLst/>
                <a:latin typeface="Times New Roman" panose="02020603050405020304" pitchFamily="18" charset="0"/>
              </a:rPr>
              <a:t>uppdrag</a:t>
            </a:r>
            <a:r>
              <a:rPr lang="en-GB" dirty="0">
                <a:effectLst/>
                <a:latin typeface="Times New Roman" panose="02020603050405020304" pitchFamily="18" charset="0"/>
              </a:rPr>
              <a:t> </a:t>
            </a:r>
          </a:p>
          <a:p>
            <a:pPr marL="0" indent="0">
              <a:lnSpc>
                <a:spcPct val="120000"/>
              </a:lnSpc>
              <a:buNone/>
            </a:pPr>
            <a:r>
              <a:rPr lang="en-GB" dirty="0">
                <a:effectLst/>
                <a:latin typeface="Times New Roman" panose="02020603050405020304" pitchFamily="18" charset="0"/>
              </a:rPr>
              <a:t>b) </a:t>
            </a:r>
            <a:r>
              <a:rPr lang="en-GB" dirty="0" err="1">
                <a:effectLst/>
                <a:latin typeface="Times New Roman" panose="02020603050405020304" pitchFamily="18" charset="0"/>
              </a:rPr>
              <a:t>uppmärksamma</a:t>
            </a:r>
            <a:r>
              <a:rPr lang="en-GB" dirty="0">
                <a:effectLst/>
                <a:latin typeface="Times New Roman" panose="02020603050405020304" pitchFamily="18" charset="0"/>
              </a:rPr>
              <a:t> </a:t>
            </a:r>
            <a:r>
              <a:rPr lang="en-GB" dirty="0" err="1">
                <a:effectLst/>
                <a:latin typeface="Times New Roman" panose="02020603050405020304" pitchFamily="18" charset="0"/>
              </a:rPr>
              <a:t>och</a:t>
            </a:r>
            <a:r>
              <a:rPr lang="en-GB" dirty="0">
                <a:effectLst/>
                <a:latin typeface="Times New Roman" panose="02020603050405020304" pitchFamily="18" charset="0"/>
              </a:rPr>
              <a:t> ta </a:t>
            </a:r>
            <a:r>
              <a:rPr lang="en-GB" dirty="0" err="1">
                <a:effectLst/>
                <a:latin typeface="Times New Roman" panose="02020603050405020304" pitchFamily="18" charset="0"/>
              </a:rPr>
              <a:t>initiativ</a:t>
            </a:r>
            <a:r>
              <a:rPr lang="en-GB" dirty="0">
                <a:effectLst/>
                <a:latin typeface="Times New Roman" panose="02020603050405020304" pitchFamily="18" charset="0"/>
              </a:rPr>
              <a:t> till </a:t>
            </a:r>
            <a:r>
              <a:rPr lang="en-GB" dirty="0" err="1">
                <a:effectLst/>
                <a:latin typeface="Times New Roman" panose="02020603050405020304" pitchFamily="18" charset="0"/>
              </a:rPr>
              <a:t>förändringar</a:t>
            </a:r>
            <a:r>
              <a:rPr lang="en-GB" dirty="0">
                <a:effectLst/>
                <a:latin typeface="Times New Roman" panose="02020603050405020304" pitchFamily="18" charset="0"/>
              </a:rPr>
              <a:t> </a:t>
            </a:r>
            <a:r>
              <a:rPr lang="en-GB" dirty="0" err="1">
                <a:effectLst/>
                <a:latin typeface="Times New Roman" panose="02020603050405020304" pitchFamily="18" charset="0"/>
              </a:rPr>
              <a:t>i</a:t>
            </a:r>
            <a:r>
              <a:rPr lang="en-GB" dirty="0">
                <a:effectLst/>
                <a:latin typeface="Times New Roman" panose="02020603050405020304" pitchFamily="18" charset="0"/>
              </a:rPr>
              <a:t> </a:t>
            </a:r>
            <a:r>
              <a:rPr lang="en-GB" dirty="0" err="1">
                <a:effectLst/>
                <a:latin typeface="Times New Roman" panose="02020603050405020304" pitchFamily="18" charset="0"/>
              </a:rPr>
              <a:t>strategier</a:t>
            </a:r>
            <a:r>
              <a:rPr lang="en-GB" dirty="0">
                <a:effectLst/>
                <a:latin typeface="Times New Roman" panose="02020603050405020304" pitchFamily="18" charset="0"/>
              </a:rPr>
              <a:t> </a:t>
            </a:r>
            <a:r>
              <a:rPr lang="en-GB" dirty="0" err="1">
                <a:effectLst/>
                <a:latin typeface="Times New Roman" panose="02020603050405020304" pitchFamily="18" charset="0"/>
              </a:rPr>
              <a:t>och</a:t>
            </a:r>
            <a:r>
              <a:rPr lang="en-GB" dirty="0">
                <a:effectLst/>
                <a:latin typeface="Times New Roman" panose="02020603050405020304" pitchFamily="18" charset="0"/>
              </a:rPr>
              <a:t> </a:t>
            </a:r>
            <a:r>
              <a:rPr lang="en-GB" dirty="0" err="1">
                <a:effectLst/>
                <a:latin typeface="Times New Roman" panose="02020603050405020304" pitchFamily="18" charset="0"/>
              </a:rPr>
              <a:t>uppdrag</a:t>
            </a:r>
            <a:r>
              <a:rPr lang="en-GB" dirty="0">
                <a:effectLst/>
                <a:latin typeface="Times New Roman" panose="02020603050405020304" pitchFamily="18" charset="0"/>
              </a:rPr>
              <a:t> med </a:t>
            </a:r>
            <a:r>
              <a:rPr lang="en-GB" dirty="0" err="1">
                <a:effectLst/>
                <a:latin typeface="Times New Roman" panose="02020603050405020304" pitchFamily="18" charset="0"/>
              </a:rPr>
              <a:t>utgångspunkt</a:t>
            </a:r>
            <a:r>
              <a:rPr lang="en-GB" dirty="0">
                <a:effectLst/>
                <a:latin typeface="Times New Roman" panose="02020603050405020304" pitchFamily="18" charset="0"/>
              </a:rPr>
              <a:t> </a:t>
            </a:r>
            <a:r>
              <a:rPr lang="en-GB" dirty="0" err="1">
                <a:effectLst/>
                <a:latin typeface="Times New Roman" panose="02020603050405020304" pitchFamily="18" charset="0"/>
              </a:rPr>
              <a:t>i</a:t>
            </a:r>
            <a:r>
              <a:rPr lang="en-GB" dirty="0">
                <a:effectLst/>
                <a:latin typeface="Times New Roman" panose="02020603050405020304" pitchFamily="18" charset="0"/>
              </a:rPr>
              <a:t> </a:t>
            </a:r>
            <a:r>
              <a:rPr lang="en-GB" dirty="0" err="1">
                <a:effectLst/>
                <a:latin typeface="Times New Roman" panose="02020603050405020304" pitchFamily="18" charset="0"/>
              </a:rPr>
              <a:t>lokala</a:t>
            </a:r>
            <a:r>
              <a:rPr lang="en-GB" dirty="0">
                <a:effectLst/>
                <a:latin typeface="Times New Roman" panose="02020603050405020304" pitchFamily="18" charset="0"/>
              </a:rPr>
              <a:t> </a:t>
            </a:r>
            <a:r>
              <a:rPr lang="en-GB" dirty="0" err="1">
                <a:effectLst/>
                <a:latin typeface="Times New Roman" panose="02020603050405020304" pitchFamily="18" charset="0"/>
              </a:rPr>
              <a:t>förhållanden</a:t>
            </a:r>
            <a:r>
              <a:rPr lang="en-GB" dirty="0">
                <a:effectLst/>
                <a:latin typeface="Times New Roman" panose="02020603050405020304" pitchFamily="18" charset="0"/>
              </a:rPr>
              <a:t> </a:t>
            </a:r>
          </a:p>
          <a:p>
            <a:pPr marL="0" indent="0">
              <a:lnSpc>
                <a:spcPct val="120000"/>
              </a:lnSpc>
              <a:buNone/>
            </a:pPr>
            <a:r>
              <a:rPr lang="en-GB" dirty="0">
                <a:effectLst/>
                <a:latin typeface="Times New Roman" panose="02020603050405020304" pitchFamily="18" charset="0"/>
              </a:rPr>
              <a:t>c) </a:t>
            </a:r>
            <a:r>
              <a:rPr lang="en-GB" dirty="0" err="1">
                <a:effectLst/>
                <a:latin typeface="Times New Roman" panose="02020603050405020304" pitchFamily="18" charset="0"/>
              </a:rPr>
              <a:t>utveckla</a:t>
            </a:r>
            <a:r>
              <a:rPr lang="en-GB" dirty="0">
                <a:effectLst/>
                <a:latin typeface="Times New Roman" panose="02020603050405020304" pitchFamily="18" charset="0"/>
              </a:rPr>
              <a:t>, </a:t>
            </a:r>
            <a:r>
              <a:rPr lang="en-GB" dirty="0" err="1">
                <a:effectLst/>
                <a:latin typeface="Times New Roman" panose="02020603050405020304" pitchFamily="18" charset="0"/>
              </a:rPr>
              <a:t>koordinera</a:t>
            </a:r>
            <a:r>
              <a:rPr lang="en-GB" dirty="0">
                <a:effectLst/>
                <a:latin typeface="Times New Roman" panose="02020603050405020304" pitchFamily="18" charset="0"/>
              </a:rPr>
              <a:t> </a:t>
            </a:r>
            <a:r>
              <a:rPr lang="en-GB" dirty="0" err="1">
                <a:effectLst/>
                <a:latin typeface="Times New Roman" panose="02020603050405020304" pitchFamily="18" charset="0"/>
              </a:rPr>
              <a:t>och</a:t>
            </a:r>
            <a:r>
              <a:rPr lang="en-GB" dirty="0">
                <a:effectLst/>
                <a:latin typeface="Times New Roman" panose="02020603050405020304" pitchFamily="18" charset="0"/>
              </a:rPr>
              <a:t> </a:t>
            </a:r>
            <a:r>
              <a:rPr lang="en-GB" dirty="0" err="1">
                <a:effectLst/>
                <a:latin typeface="Times New Roman" panose="02020603050405020304" pitchFamily="18" charset="0"/>
              </a:rPr>
              <a:t>samordna</a:t>
            </a:r>
            <a:r>
              <a:rPr lang="en-GB" dirty="0">
                <a:effectLst/>
                <a:latin typeface="Times New Roman" panose="02020603050405020304" pitchFamily="18" charset="0"/>
              </a:rPr>
              <a:t> den </a:t>
            </a:r>
            <a:r>
              <a:rPr lang="en-GB" dirty="0" err="1">
                <a:effectLst/>
                <a:latin typeface="Times New Roman" panose="02020603050405020304" pitchFamily="18" charset="0"/>
              </a:rPr>
              <a:t>delregionala</a:t>
            </a:r>
            <a:r>
              <a:rPr lang="en-GB" dirty="0">
                <a:effectLst/>
                <a:latin typeface="Times New Roman" panose="02020603050405020304" pitchFamily="18" charset="0"/>
              </a:rPr>
              <a:t> </a:t>
            </a:r>
            <a:r>
              <a:rPr lang="en-GB" dirty="0" err="1">
                <a:effectLst/>
                <a:latin typeface="Times New Roman" panose="02020603050405020304" pitchFamily="18" charset="0"/>
              </a:rPr>
              <a:t>vårdsamverkan</a:t>
            </a:r>
            <a:r>
              <a:rPr lang="en-GB" dirty="0">
                <a:effectLst/>
                <a:latin typeface="Times New Roman" panose="02020603050405020304" pitchFamily="18" charset="0"/>
              </a:rPr>
              <a:t> </a:t>
            </a:r>
            <a:r>
              <a:rPr lang="en-GB" dirty="0" err="1">
                <a:effectLst/>
                <a:latin typeface="Times New Roman" panose="02020603050405020304" pitchFamily="18" charset="0"/>
              </a:rPr>
              <a:t>främst</a:t>
            </a:r>
            <a:r>
              <a:rPr lang="en-GB" dirty="0">
                <a:effectLst/>
                <a:latin typeface="Times New Roman" panose="02020603050405020304" pitchFamily="18" charset="0"/>
              </a:rPr>
              <a:t> </a:t>
            </a:r>
            <a:r>
              <a:rPr lang="en-GB" dirty="0" err="1">
                <a:effectLst/>
                <a:latin typeface="Times New Roman" panose="02020603050405020304" pitchFamily="18" charset="0"/>
              </a:rPr>
              <a:t>kring</a:t>
            </a:r>
            <a:r>
              <a:rPr lang="en-GB" dirty="0">
                <a:effectLst/>
                <a:latin typeface="Times New Roman" panose="02020603050405020304" pitchFamily="18" charset="0"/>
              </a:rPr>
              <a:t> </a:t>
            </a:r>
            <a:r>
              <a:rPr lang="en-GB" dirty="0" err="1">
                <a:effectLst/>
                <a:latin typeface="Times New Roman" panose="02020603050405020304" pitchFamily="18" charset="0"/>
              </a:rPr>
              <a:t>vården</a:t>
            </a:r>
            <a:r>
              <a:rPr lang="en-GB" dirty="0">
                <a:effectLst/>
                <a:latin typeface="Times New Roman" panose="02020603050405020304" pitchFamily="18" charset="0"/>
              </a:rPr>
              <a:t> </a:t>
            </a:r>
            <a:r>
              <a:rPr lang="en-GB" dirty="0" err="1">
                <a:effectLst/>
                <a:latin typeface="Times New Roman" panose="02020603050405020304" pitchFamily="18" charset="0"/>
              </a:rPr>
              <a:t>av</a:t>
            </a:r>
            <a:r>
              <a:rPr lang="en-GB" dirty="0">
                <a:effectLst/>
                <a:latin typeface="Times New Roman" panose="02020603050405020304" pitchFamily="18" charset="0"/>
              </a:rPr>
              <a:t> de </a:t>
            </a:r>
            <a:r>
              <a:rPr lang="en-GB" dirty="0" err="1">
                <a:effectLst/>
                <a:latin typeface="Times New Roman" panose="02020603050405020304" pitchFamily="18" charset="0"/>
              </a:rPr>
              <a:t>som</a:t>
            </a:r>
            <a:r>
              <a:rPr lang="en-GB" dirty="0">
                <a:effectLst/>
                <a:latin typeface="Times New Roman" panose="02020603050405020304" pitchFamily="18" charset="0"/>
              </a:rPr>
              <a:t> </a:t>
            </a:r>
            <a:r>
              <a:rPr lang="en-GB" dirty="0" err="1">
                <a:effectLst/>
                <a:latin typeface="Times New Roman" panose="02020603050405020304" pitchFamily="18" charset="0"/>
              </a:rPr>
              <a:t>är</a:t>
            </a:r>
            <a:r>
              <a:rPr lang="en-GB" dirty="0">
                <a:effectLst/>
                <a:latin typeface="Times New Roman" panose="02020603050405020304" pitchFamily="18" charset="0"/>
              </a:rPr>
              <a:t> </a:t>
            </a:r>
            <a:r>
              <a:rPr lang="en-GB" dirty="0" err="1">
                <a:effectLst/>
                <a:latin typeface="Times New Roman" panose="02020603050405020304" pitchFamily="18" charset="0"/>
              </a:rPr>
              <a:t>i</a:t>
            </a:r>
            <a:r>
              <a:rPr lang="en-GB" dirty="0">
                <a:effectLst/>
                <a:latin typeface="Times New Roman" panose="02020603050405020304" pitchFamily="18" charset="0"/>
              </a:rPr>
              <a:t> </a:t>
            </a:r>
            <a:r>
              <a:rPr lang="en-GB" dirty="0" err="1">
                <a:effectLst/>
                <a:latin typeface="Times New Roman" panose="02020603050405020304" pitchFamily="18" charset="0"/>
              </a:rPr>
              <a:t>behov</a:t>
            </a:r>
            <a:r>
              <a:rPr lang="en-GB" dirty="0">
                <a:effectLst/>
                <a:latin typeface="Times New Roman" panose="02020603050405020304" pitchFamily="18" charset="0"/>
              </a:rPr>
              <a:t> </a:t>
            </a:r>
            <a:r>
              <a:rPr lang="en-GB" dirty="0" err="1">
                <a:effectLst/>
                <a:latin typeface="Times New Roman" panose="02020603050405020304" pitchFamily="18" charset="0"/>
              </a:rPr>
              <a:t>av</a:t>
            </a:r>
            <a:r>
              <a:rPr lang="en-GB" dirty="0">
                <a:effectLst/>
                <a:latin typeface="Times New Roman" panose="02020603050405020304" pitchFamily="18" charset="0"/>
              </a:rPr>
              <a:t> </a:t>
            </a:r>
            <a:r>
              <a:rPr lang="en-GB" dirty="0" err="1">
                <a:effectLst/>
                <a:latin typeface="Times New Roman" panose="02020603050405020304" pitchFamily="18" charset="0"/>
              </a:rPr>
              <a:t>insatser</a:t>
            </a:r>
            <a:r>
              <a:rPr lang="en-GB" dirty="0">
                <a:effectLst/>
                <a:latin typeface="Times New Roman" panose="02020603050405020304" pitchFamily="18" charset="0"/>
              </a:rPr>
              <a:t> </a:t>
            </a:r>
            <a:r>
              <a:rPr lang="en-GB" dirty="0" err="1">
                <a:effectLst/>
                <a:latin typeface="Times New Roman" panose="02020603050405020304" pitchFamily="18" charset="0"/>
              </a:rPr>
              <a:t>från</a:t>
            </a:r>
            <a:r>
              <a:rPr lang="en-GB" dirty="0">
                <a:effectLst/>
                <a:latin typeface="Times New Roman" panose="02020603050405020304" pitchFamily="18" charset="0"/>
              </a:rPr>
              <a:t> </a:t>
            </a:r>
            <a:r>
              <a:rPr lang="en-GB" dirty="0" err="1">
                <a:effectLst/>
                <a:latin typeface="Times New Roman" panose="02020603050405020304" pitchFamily="18" charset="0"/>
              </a:rPr>
              <a:t>flera</a:t>
            </a:r>
            <a:r>
              <a:rPr lang="en-GB" dirty="0">
                <a:effectLst/>
                <a:latin typeface="Times New Roman" panose="02020603050405020304" pitchFamily="18" charset="0"/>
              </a:rPr>
              <a:t> </a:t>
            </a:r>
            <a:r>
              <a:rPr lang="en-GB" dirty="0" err="1">
                <a:effectLst/>
                <a:latin typeface="Times New Roman" panose="02020603050405020304" pitchFamily="18" charset="0"/>
              </a:rPr>
              <a:t>parter</a:t>
            </a:r>
            <a:r>
              <a:rPr lang="en-GB" dirty="0">
                <a:effectLst/>
                <a:latin typeface="Times New Roman" panose="02020603050405020304" pitchFamily="18" charset="0"/>
              </a:rPr>
              <a:t> </a:t>
            </a:r>
            <a:r>
              <a:rPr lang="en-GB" dirty="0" err="1">
                <a:effectLst/>
                <a:latin typeface="Times New Roman" panose="02020603050405020304" pitchFamily="18" charset="0"/>
              </a:rPr>
              <a:t>inom</a:t>
            </a:r>
            <a:r>
              <a:rPr lang="en-GB" dirty="0">
                <a:effectLst/>
                <a:latin typeface="Times New Roman" panose="02020603050405020304" pitchFamily="18" charset="0"/>
              </a:rPr>
              <a:t> region </a:t>
            </a:r>
            <a:r>
              <a:rPr lang="en-GB" dirty="0" err="1">
                <a:effectLst/>
                <a:latin typeface="Times New Roman" panose="02020603050405020304" pitchFamily="18" charset="0"/>
              </a:rPr>
              <a:t>och</a:t>
            </a:r>
            <a:r>
              <a:rPr lang="en-GB" dirty="0">
                <a:effectLst/>
                <a:latin typeface="Times New Roman" panose="02020603050405020304" pitchFamily="18" charset="0"/>
              </a:rPr>
              <a:t> </a:t>
            </a:r>
            <a:r>
              <a:rPr lang="en-GB" dirty="0" err="1">
                <a:effectLst/>
                <a:latin typeface="Times New Roman" panose="02020603050405020304" pitchFamily="18" charset="0"/>
              </a:rPr>
              <a:t>kommun</a:t>
            </a:r>
            <a:r>
              <a:rPr lang="en-GB" dirty="0">
                <a:effectLst/>
                <a:latin typeface="Times New Roman" panose="02020603050405020304" pitchFamily="18" charset="0"/>
              </a:rPr>
              <a:t> </a:t>
            </a:r>
          </a:p>
          <a:p>
            <a:pPr marL="0" indent="0">
              <a:lnSpc>
                <a:spcPct val="120000"/>
              </a:lnSpc>
              <a:buNone/>
            </a:pPr>
            <a:r>
              <a:rPr lang="en-GB" dirty="0">
                <a:effectLst/>
                <a:latin typeface="Times New Roman" panose="02020603050405020304" pitchFamily="18" charset="0"/>
              </a:rPr>
              <a:t>d) ha </a:t>
            </a:r>
            <a:r>
              <a:rPr lang="en-GB" dirty="0" err="1">
                <a:effectLst/>
                <a:latin typeface="Times New Roman" panose="02020603050405020304" pitchFamily="18" charset="0"/>
              </a:rPr>
              <a:t>särskilt</a:t>
            </a:r>
            <a:r>
              <a:rPr lang="en-GB" dirty="0">
                <a:effectLst/>
                <a:latin typeface="Times New Roman" panose="02020603050405020304" pitchFamily="18" charset="0"/>
              </a:rPr>
              <a:t> </a:t>
            </a:r>
            <a:r>
              <a:rPr lang="en-GB" dirty="0" err="1">
                <a:effectLst/>
                <a:latin typeface="Times New Roman" panose="02020603050405020304" pitchFamily="18" charset="0"/>
              </a:rPr>
              <a:t>fokus</a:t>
            </a:r>
            <a:r>
              <a:rPr lang="en-GB" dirty="0">
                <a:effectLst/>
                <a:latin typeface="Times New Roman" panose="02020603050405020304" pitchFamily="18" charset="0"/>
              </a:rPr>
              <a:t> </a:t>
            </a:r>
            <a:r>
              <a:rPr lang="en-GB" dirty="0" err="1">
                <a:effectLst/>
                <a:latin typeface="Times New Roman" panose="02020603050405020304" pitchFamily="18" charset="0"/>
              </a:rPr>
              <a:t>på</a:t>
            </a:r>
            <a:r>
              <a:rPr lang="en-GB" dirty="0">
                <a:effectLst/>
                <a:latin typeface="Times New Roman" panose="02020603050405020304" pitchFamily="18" charset="0"/>
              </a:rPr>
              <a:t> barn </a:t>
            </a:r>
            <a:r>
              <a:rPr lang="en-GB" dirty="0" err="1">
                <a:effectLst/>
                <a:latin typeface="Times New Roman" panose="02020603050405020304" pitchFamily="18" charset="0"/>
              </a:rPr>
              <a:t>och</a:t>
            </a:r>
            <a:r>
              <a:rPr lang="en-GB" dirty="0">
                <a:effectLst/>
                <a:latin typeface="Times New Roman" panose="02020603050405020304" pitchFamily="18" charset="0"/>
              </a:rPr>
              <a:t> </a:t>
            </a:r>
            <a:r>
              <a:rPr lang="en-GB" dirty="0" err="1">
                <a:effectLst/>
                <a:latin typeface="Times New Roman" panose="02020603050405020304" pitchFamily="18" charset="0"/>
              </a:rPr>
              <a:t>ungdomars</a:t>
            </a:r>
            <a:r>
              <a:rPr lang="en-GB" dirty="0">
                <a:effectLst/>
                <a:latin typeface="Times New Roman" panose="02020603050405020304" pitchFamily="18" charset="0"/>
              </a:rPr>
              <a:t> </a:t>
            </a:r>
            <a:r>
              <a:rPr lang="en-GB" dirty="0" err="1">
                <a:effectLst/>
                <a:latin typeface="Times New Roman" panose="02020603050405020304" pitchFamily="18" charset="0"/>
              </a:rPr>
              <a:t>psykiska</a:t>
            </a:r>
            <a:r>
              <a:rPr lang="en-GB" dirty="0">
                <a:effectLst/>
                <a:latin typeface="Times New Roman" panose="02020603050405020304" pitchFamily="18" charset="0"/>
              </a:rPr>
              <a:t> </a:t>
            </a:r>
            <a:r>
              <a:rPr lang="en-GB" dirty="0" err="1">
                <a:effectLst/>
                <a:latin typeface="Times New Roman" panose="02020603050405020304" pitchFamily="18" charset="0"/>
              </a:rPr>
              <a:t>hälsa</a:t>
            </a:r>
            <a:r>
              <a:rPr lang="en-GB" dirty="0">
                <a:effectLst/>
                <a:latin typeface="Times New Roman" panose="02020603050405020304" pitchFamily="18" charset="0"/>
              </a:rPr>
              <a:t> </a:t>
            </a:r>
            <a:r>
              <a:rPr lang="en-GB" dirty="0" err="1">
                <a:effectLst/>
                <a:latin typeface="Times New Roman" panose="02020603050405020304" pitchFamily="18" charset="0"/>
              </a:rPr>
              <a:t>och</a:t>
            </a:r>
            <a:r>
              <a:rPr lang="en-GB" dirty="0">
                <a:effectLst/>
                <a:latin typeface="Times New Roman" panose="02020603050405020304" pitchFamily="18" charset="0"/>
              </a:rPr>
              <a:t> de </a:t>
            </a:r>
            <a:r>
              <a:rPr lang="en-GB" dirty="0" err="1">
                <a:effectLst/>
                <a:latin typeface="Times New Roman" panose="02020603050405020304" pitchFamily="18" charset="0"/>
              </a:rPr>
              <a:t>mest</a:t>
            </a:r>
            <a:r>
              <a:rPr lang="en-GB" dirty="0">
                <a:effectLst/>
                <a:latin typeface="Times New Roman" panose="02020603050405020304" pitchFamily="18" charset="0"/>
              </a:rPr>
              <a:t> </a:t>
            </a:r>
            <a:r>
              <a:rPr lang="en-GB" dirty="0" err="1">
                <a:effectLst/>
                <a:latin typeface="Times New Roman" panose="02020603050405020304" pitchFamily="18" charset="0"/>
              </a:rPr>
              <a:t>sjuka</a:t>
            </a:r>
            <a:r>
              <a:rPr lang="en-GB" dirty="0">
                <a:effectLst/>
                <a:latin typeface="Times New Roman" panose="02020603050405020304" pitchFamily="18" charset="0"/>
              </a:rPr>
              <a:t> </a:t>
            </a:r>
            <a:r>
              <a:rPr lang="en-GB" dirty="0" err="1">
                <a:effectLst/>
                <a:latin typeface="Times New Roman" panose="02020603050405020304" pitchFamily="18" charset="0"/>
              </a:rPr>
              <a:t>äldre</a:t>
            </a:r>
            <a:r>
              <a:rPr lang="en-GB" dirty="0">
                <a:effectLst/>
                <a:latin typeface="Times New Roman" panose="02020603050405020304" pitchFamily="18" charset="0"/>
              </a:rPr>
              <a:t>. </a:t>
            </a:r>
          </a:p>
          <a:p>
            <a:pPr marL="0" indent="0">
              <a:lnSpc>
                <a:spcPct val="120000"/>
              </a:lnSpc>
              <a:buNone/>
            </a:pPr>
            <a:r>
              <a:rPr lang="en-GB" dirty="0">
                <a:effectLst/>
                <a:latin typeface="Times New Roman" panose="02020603050405020304" pitchFamily="18" charset="0"/>
              </a:rPr>
              <a:t>e) </a:t>
            </a:r>
            <a:r>
              <a:rPr lang="en-GB" dirty="0" err="1">
                <a:effectLst/>
                <a:latin typeface="Times New Roman" panose="02020603050405020304" pitchFamily="18" charset="0"/>
              </a:rPr>
              <a:t>initiera</a:t>
            </a:r>
            <a:r>
              <a:rPr lang="en-GB" dirty="0">
                <a:effectLst/>
                <a:latin typeface="Times New Roman" panose="02020603050405020304" pitchFamily="18" charset="0"/>
              </a:rPr>
              <a:t> </a:t>
            </a:r>
            <a:r>
              <a:rPr lang="en-GB" dirty="0" err="1">
                <a:effectLst/>
                <a:latin typeface="Times New Roman" panose="02020603050405020304" pitchFamily="18" charset="0"/>
              </a:rPr>
              <a:t>frågor</a:t>
            </a:r>
            <a:r>
              <a:rPr lang="en-GB" dirty="0">
                <a:effectLst/>
                <a:latin typeface="Times New Roman" panose="02020603050405020304" pitchFamily="18" charset="0"/>
              </a:rPr>
              <a:t> till den </a:t>
            </a:r>
            <a:r>
              <a:rPr lang="en-GB" dirty="0" err="1">
                <a:effectLst/>
                <a:latin typeface="Times New Roman" panose="02020603050405020304" pitchFamily="18" charset="0"/>
              </a:rPr>
              <a:t>operativa</a:t>
            </a:r>
            <a:r>
              <a:rPr lang="en-GB" dirty="0">
                <a:effectLst/>
                <a:latin typeface="Times New Roman" panose="02020603050405020304" pitchFamily="18" charset="0"/>
              </a:rPr>
              <a:t> </a:t>
            </a:r>
            <a:r>
              <a:rPr lang="en-GB" dirty="0" err="1">
                <a:effectLst/>
                <a:latin typeface="Times New Roman" panose="02020603050405020304" pitchFamily="18" charset="0"/>
              </a:rPr>
              <a:t>nämnden</a:t>
            </a:r>
            <a:r>
              <a:rPr lang="en-GB" dirty="0">
                <a:effectLst/>
                <a:latin typeface="Times New Roman" panose="02020603050405020304" pitchFamily="18" charset="0"/>
              </a:rPr>
              <a:t> om </a:t>
            </a:r>
            <a:r>
              <a:rPr lang="en-GB" dirty="0" err="1">
                <a:effectLst/>
                <a:latin typeface="Times New Roman" panose="02020603050405020304" pitchFamily="18" charset="0"/>
              </a:rPr>
              <a:t>eventuella</a:t>
            </a:r>
            <a:r>
              <a:rPr lang="en-GB" dirty="0">
                <a:effectLst/>
                <a:latin typeface="Times New Roman" panose="02020603050405020304" pitchFamily="18" charset="0"/>
              </a:rPr>
              <a:t> </a:t>
            </a:r>
            <a:r>
              <a:rPr lang="en-GB" dirty="0" err="1">
                <a:effectLst/>
                <a:latin typeface="Times New Roman" panose="02020603050405020304" pitchFamily="18" charset="0"/>
              </a:rPr>
              <a:t>förändringar</a:t>
            </a:r>
            <a:r>
              <a:rPr lang="en-GB" dirty="0">
                <a:effectLst/>
                <a:latin typeface="Times New Roman" panose="02020603050405020304" pitchFamily="18" charset="0"/>
              </a:rPr>
              <a:t> </a:t>
            </a:r>
            <a:r>
              <a:rPr lang="en-GB" dirty="0" err="1">
                <a:effectLst/>
                <a:latin typeface="Times New Roman" panose="02020603050405020304" pitchFamily="18" charset="0"/>
              </a:rPr>
              <a:t>som</a:t>
            </a:r>
            <a:r>
              <a:rPr lang="en-GB" dirty="0">
                <a:effectLst/>
                <a:latin typeface="Times New Roman" panose="02020603050405020304" pitchFamily="18" charset="0"/>
              </a:rPr>
              <a:t> </a:t>
            </a:r>
            <a:r>
              <a:rPr lang="en-GB" dirty="0" err="1">
                <a:effectLst/>
                <a:latin typeface="Times New Roman" panose="02020603050405020304" pitchFamily="18" charset="0"/>
              </a:rPr>
              <a:t>har</a:t>
            </a:r>
            <a:r>
              <a:rPr lang="en-GB" dirty="0">
                <a:effectLst/>
                <a:latin typeface="Times New Roman" panose="02020603050405020304" pitchFamily="18" charset="0"/>
              </a:rPr>
              <a:t> </a:t>
            </a:r>
            <a:r>
              <a:rPr lang="en-GB" dirty="0" err="1">
                <a:effectLst/>
                <a:latin typeface="Times New Roman" panose="02020603050405020304" pitchFamily="18" charset="0"/>
              </a:rPr>
              <a:t>påverkan</a:t>
            </a:r>
            <a:r>
              <a:rPr lang="en-GB" dirty="0">
                <a:effectLst/>
                <a:latin typeface="Times New Roman" panose="02020603050405020304" pitchFamily="18" charset="0"/>
              </a:rPr>
              <a:t> </a:t>
            </a:r>
            <a:r>
              <a:rPr lang="en-GB" dirty="0" err="1">
                <a:effectLst/>
                <a:latin typeface="Times New Roman" panose="02020603050405020304" pitchFamily="18" charset="0"/>
              </a:rPr>
              <a:t>på</a:t>
            </a:r>
            <a:r>
              <a:rPr lang="en-GB" dirty="0">
                <a:effectLst/>
                <a:latin typeface="Times New Roman" panose="02020603050405020304" pitchFamily="18" charset="0"/>
              </a:rPr>
              <a:t> den </a:t>
            </a:r>
            <a:r>
              <a:rPr lang="en-GB" dirty="0" err="1">
                <a:effectLst/>
                <a:latin typeface="Times New Roman" panose="02020603050405020304" pitchFamily="18" charset="0"/>
              </a:rPr>
              <a:t>nära</a:t>
            </a:r>
            <a:r>
              <a:rPr lang="en-GB" dirty="0">
                <a:effectLst/>
                <a:latin typeface="Times New Roman" panose="02020603050405020304" pitchFamily="18" charset="0"/>
              </a:rPr>
              <a:t> </a:t>
            </a:r>
            <a:r>
              <a:rPr lang="en-GB" dirty="0" err="1">
                <a:effectLst/>
                <a:latin typeface="Times New Roman" panose="02020603050405020304" pitchFamily="18" charset="0"/>
              </a:rPr>
              <a:t>vården</a:t>
            </a:r>
            <a:r>
              <a:rPr lang="en-GB" dirty="0">
                <a:effectLst/>
                <a:latin typeface="Times New Roman" panose="02020603050405020304" pitchFamily="18" charset="0"/>
              </a:rPr>
              <a:t>. </a:t>
            </a:r>
          </a:p>
          <a:p>
            <a:pPr marL="0" indent="0">
              <a:lnSpc>
                <a:spcPct val="120000"/>
              </a:lnSpc>
              <a:buNone/>
            </a:pPr>
            <a:br>
              <a:rPr lang="en-GB" dirty="0">
                <a:effectLst/>
                <a:latin typeface="Times New Roman" panose="02020603050405020304" pitchFamily="18" charset="0"/>
              </a:rPr>
            </a:br>
            <a:endParaRPr lang="en-GB" dirty="0">
              <a:effectLst/>
              <a:latin typeface="Times New Roman" panose="02020603050405020304" pitchFamily="18" charset="0"/>
            </a:endParaRPr>
          </a:p>
          <a:p>
            <a:pPr marL="0" indent="0">
              <a:lnSpc>
                <a:spcPct val="120000"/>
              </a:lnSpc>
              <a:buNone/>
            </a:pPr>
            <a:endParaRPr lang="en-SE" dirty="0"/>
          </a:p>
        </p:txBody>
      </p:sp>
      <p:sp>
        <p:nvSpPr>
          <p:cNvPr id="4" name="Content Placeholder 3">
            <a:extLst>
              <a:ext uri="{FF2B5EF4-FFF2-40B4-BE49-F238E27FC236}">
                <a16:creationId xmlns:a16="http://schemas.microsoft.com/office/drawing/2014/main" id="{A03E004B-00CB-1AB2-26CF-D3B386102027}"/>
              </a:ext>
            </a:extLst>
          </p:cNvPr>
          <p:cNvSpPr>
            <a:spLocks noGrp="1"/>
          </p:cNvSpPr>
          <p:nvPr>
            <p:ph sz="half" idx="2"/>
          </p:nvPr>
        </p:nvSpPr>
        <p:spPr/>
        <p:txBody>
          <a:bodyPr>
            <a:normAutofit fontScale="55000" lnSpcReduction="20000"/>
          </a:bodyPr>
          <a:lstStyle/>
          <a:p>
            <a:pPr marL="0" indent="0">
              <a:lnSpc>
                <a:spcPct val="120000"/>
              </a:lnSpc>
              <a:buNone/>
            </a:pPr>
            <a:r>
              <a:rPr lang="en-GB" dirty="0">
                <a:effectLst/>
                <a:latin typeface="Times New Roman" panose="02020603050405020304" pitchFamily="18" charset="0"/>
              </a:rPr>
              <a:t>f) </a:t>
            </a:r>
            <a:r>
              <a:rPr lang="en-GB" dirty="0" err="1">
                <a:effectLst/>
                <a:latin typeface="Times New Roman" panose="02020603050405020304" pitchFamily="18" charset="0"/>
              </a:rPr>
              <a:t>verka</a:t>
            </a:r>
            <a:r>
              <a:rPr lang="en-GB" dirty="0">
                <a:effectLst/>
                <a:latin typeface="Times New Roman" panose="02020603050405020304" pitchFamily="18" charset="0"/>
              </a:rPr>
              <a:t> för </a:t>
            </a:r>
            <a:r>
              <a:rPr lang="en-GB" dirty="0" err="1">
                <a:effectLst/>
                <a:latin typeface="Times New Roman" panose="02020603050405020304" pitchFamily="18" charset="0"/>
              </a:rPr>
              <a:t>en</a:t>
            </a:r>
            <a:r>
              <a:rPr lang="en-GB" dirty="0">
                <a:effectLst/>
                <a:latin typeface="Times New Roman" panose="02020603050405020304" pitchFamily="18" charset="0"/>
              </a:rPr>
              <a:t> </a:t>
            </a:r>
            <a:r>
              <a:rPr lang="en-GB" dirty="0" err="1">
                <a:effectLst/>
                <a:latin typeface="Times New Roman" panose="02020603050405020304" pitchFamily="18" charset="0"/>
              </a:rPr>
              <a:t>förbättring</a:t>
            </a:r>
            <a:r>
              <a:rPr lang="en-GB" dirty="0">
                <a:effectLst/>
                <a:latin typeface="Times New Roman" panose="02020603050405020304" pitchFamily="18" charset="0"/>
              </a:rPr>
              <a:t> </a:t>
            </a:r>
            <a:r>
              <a:rPr lang="en-GB" dirty="0" err="1">
                <a:effectLst/>
                <a:latin typeface="Times New Roman" panose="02020603050405020304" pitchFamily="18" charset="0"/>
              </a:rPr>
              <a:t>av</a:t>
            </a:r>
            <a:r>
              <a:rPr lang="en-GB" dirty="0">
                <a:effectLst/>
                <a:latin typeface="Times New Roman" panose="02020603050405020304" pitchFamily="18" charset="0"/>
              </a:rPr>
              <a:t> </a:t>
            </a:r>
            <a:r>
              <a:rPr lang="en-GB" dirty="0" err="1">
                <a:effectLst/>
                <a:latin typeface="Times New Roman" panose="02020603050405020304" pitchFamily="18" charset="0"/>
              </a:rPr>
              <a:t>befolkningens</a:t>
            </a:r>
            <a:r>
              <a:rPr lang="en-GB" dirty="0">
                <a:effectLst/>
                <a:latin typeface="Times New Roman" panose="02020603050405020304" pitchFamily="18" charset="0"/>
              </a:rPr>
              <a:t> </a:t>
            </a:r>
            <a:r>
              <a:rPr lang="en-GB" dirty="0" err="1">
                <a:effectLst/>
                <a:latin typeface="Times New Roman" panose="02020603050405020304" pitchFamily="18" charset="0"/>
              </a:rPr>
              <a:t>livsvillkor</a:t>
            </a:r>
            <a:r>
              <a:rPr lang="en-GB" dirty="0">
                <a:effectLst/>
                <a:latin typeface="Times New Roman" panose="02020603050405020304" pitchFamily="18" charset="0"/>
              </a:rPr>
              <a:t> </a:t>
            </a:r>
            <a:r>
              <a:rPr lang="en-GB" dirty="0" err="1">
                <a:effectLst/>
                <a:latin typeface="Times New Roman" panose="02020603050405020304" pitchFamily="18" charset="0"/>
              </a:rPr>
              <a:t>och</a:t>
            </a:r>
            <a:r>
              <a:rPr lang="en-GB" dirty="0">
                <a:effectLst/>
                <a:latin typeface="Times New Roman" panose="02020603050405020304" pitchFamily="18" charset="0"/>
              </a:rPr>
              <a:t> </a:t>
            </a:r>
            <a:r>
              <a:rPr lang="en-GB" dirty="0" err="1">
                <a:effectLst/>
                <a:latin typeface="Times New Roman" panose="02020603050405020304" pitchFamily="18" charset="0"/>
              </a:rPr>
              <a:t>levnadsvanor</a:t>
            </a:r>
            <a:r>
              <a:rPr lang="en-GB" dirty="0">
                <a:effectLst/>
                <a:latin typeface="Times New Roman" panose="02020603050405020304" pitchFamily="18" charset="0"/>
              </a:rPr>
              <a:t> </a:t>
            </a:r>
            <a:r>
              <a:rPr lang="en-GB" dirty="0" err="1">
                <a:effectLst/>
                <a:latin typeface="Times New Roman" panose="02020603050405020304" pitchFamily="18" charset="0"/>
              </a:rPr>
              <a:t>i</a:t>
            </a:r>
            <a:r>
              <a:rPr lang="en-GB" dirty="0">
                <a:effectLst/>
                <a:latin typeface="Times New Roman" panose="02020603050405020304" pitchFamily="18" charset="0"/>
              </a:rPr>
              <a:t> </a:t>
            </a:r>
            <a:r>
              <a:rPr lang="en-GB" dirty="0" err="1">
                <a:effectLst/>
                <a:latin typeface="Times New Roman" panose="02020603050405020304" pitchFamily="18" charset="0"/>
              </a:rPr>
              <a:t>samverkan</a:t>
            </a:r>
            <a:r>
              <a:rPr lang="en-GB" dirty="0">
                <a:effectLst/>
                <a:latin typeface="Times New Roman" panose="02020603050405020304" pitchFamily="18" charset="0"/>
              </a:rPr>
              <a:t> med bland annat </a:t>
            </a:r>
            <a:r>
              <a:rPr lang="en-GB" dirty="0" err="1">
                <a:effectLst/>
                <a:latin typeface="Times New Roman" panose="02020603050405020304" pitchFamily="18" charset="0"/>
              </a:rPr>
              <a:t>kommuner</a:t>
            </a:r>
            <a:r>
              <a:rPr lang="en-GB" dirty="0">
                <a:effectLst/>
                <a:latin typeface="Times New Roman" panose="02020603050405020304" pitchFamily="18" charset="0"/>
              </a:rPr>
              <a:t> </a:t>
            </a:r>
            <a:r>
              <a:rPr lang="en-GB" dirty="0" err="1">
                <a:effectLst/>
                <a:latin typeface="Times New Roman" panose="02020603050405020304" pitchFamily="18" charset="0"/>
              </a:rPr>
              <a:t>och</a:t>
            </a:r>
            <a:r>
              <a:rPr lang="en-GB" dirty="0">
                <a:effectLst/>
                <a:latin typeface="Times New Roman" panose="02020603050405020304" pitchFamily="18" charset="0"/>
              </a:rPr>
              <a:t> </a:t>
            </a:r>
            <a:r>
              <a:rPr lang="en-GB" dirty="0" err="1">
                <a:effectLst/>
                <a:latin typeface="Times New Roman" panose="02020603050405020304" pitchFamily="18" charset="0"/>
              </a:rPr>
              <a:t>civila</a:t>
            </a:r>
            <a:r>
              <a:rPr lang="en-GB" dirty="0">
                <a:effectLst/>
                <a:latin typeface="Times New Roman" panose="02020603050405020304" pitchFamily="18" charset="0"/>
              </a:rPr>
              <a:t> </a:t>
            </a:r>
            <a:r>
              <a:rPr lang="en-GB" dirty="0" err="1">
                <a:effectLst/>
                <a:latin typeface="Times New Roman" panose="02020603050405020304" pitchFamily="18" charset="0"/>
              </a:rPr>
              <a:t>samhället</a:t>
            </a:r>
            <a:r>
              <a:rPr lang="en-GB" dirty="0">
                <a:effectLst/>
                <a:latin typeface="Times New Roman" panose="02020603050405020304" pitchFamily="18" charset="0"/>
              </a:rPr>
              <a:t>. </a:t>
            </a:r>
          </a:p>
          <a:p>
            <a:pPr marL="0" indent="0">
              <a:lnSpc>
                <a:spcPct val="120000"/>
              </a:lnSpc>
              <a:buNone/>
            </a:pPr>
            <a:r>
              <a:rPr lang="en-GB" dirty="0">
                <a:effectLst/>
                <a:latin typeface="Times New Roman" panose="02020603050405020304" pitchFamily="18" charset="0"/>
              </a:rPr>
              <a:t>g) </a:t>
            </a:r>
            <a:r>
              <a:rPr lang="en-GB" dirty="0" err="1">
                <a:effectLst/>
                <a:latin typeface="Times New Roman" panose="02020603050405020304" pitchFamily="18" charset="0"/>
              </a:rPr>
              <a:t>svara</a:t>
            </a:r>
            <a:r>
              <a:rPr lang="en-GB" dirty="0">
                <a:effectLst/>
                <a:latin typeface="Times New Roman" panose="02020603050405020304" pitchFamily="18" charset="0"/>
              </a:rPr>
              <a:t> för </a:t>
            </a:r>
            <a:r>
              <a:rPr lang="en-GB" dirty="0" err="1">
                <a:effectLst/>
                <a:latin typeface="Times New Roman" panose="02020603050405020304" pitchFamily="18" charset="0"/>
              </a:rPr>
              <a:t>Västra</a:t>
            </a:r>
            <a:r>
              <a:rPr lang="en-GB" dirty="0">
                <a:effectLst/>
                <a:latin typeface="Times New Roman" panose="02020603050405020304" pitchFamily="18" charset="0"/>
              </a:rPr>
              <a:t> </a:t>
            </a:r>
            <a:r>
              <a:rPr lang="en-GB" dirty="0" err="1">
                <a:effectLst/>
                <a:latin typeface="Times New Roman" panose="02020603050405020304" pitchFamily="18" charset="0"/>
              </a:rPr>
              <a:t>Götalandsregionens</a:t>
            </a:r>
            <a:r>
              <a:rPr lang="en-GB" dirty="0">
                <a:effectLst/>
                <a:latin typeface="Times New Roman" panose="02020603050405020304" pitchFamily="18" charset="0"/>
              </a:rPr>
              <a:t> </a:t>
            </a:r>
            <a:r>
              <a:rPr lang="en-GB" dirty="0" err="1">
                <a:effectLst/>
                <a:latin typeface="Times New Roman" panose="02020603050405020304" pitchFamily="18" charset="0"/>
              </a:rPr>
              <a:t>lokala</a:t>
            </a:r>
            <a:r>
              <a:rPr lang="en-GB" dirty="0">
                <a:effectLst/>
                <a:latin typeface="Times New Roman" panose="02020603050405020304" pitchFamily="18" charset="0"/>
              </a:rPr>
              <a:t> </a:t>
            </a:r>
            <a:r>
              <a:rPr lang="en-GB" dirty="0" err="1">
                <a:effectLst/>
                <a:latin typeface="Times New Roman" panose="02020603050405020304" pitchFamily="18" charset="0"/>
              </a:rPr>
              <a:t>arbete</a:t>
            </a:r>
            <a:r>
              <a:rPr lang="en-GB" dirty="0">
                <a:effectLst/>
                <a:latin typeface="Times New Roman" panose="02020603050405020304" pitchFamily="18" charset="0"/>
              </a:rPr>
              <a:t> med </a:t>
            </a:r>
            <a:r>
              <a:rPr lang="en-GB" dirty="0" err="1">
                <a:effectLst/>
                <a:latin typeface="Times New Roman" panose="02020603050405020304" pitchFamily="18" charset="0"/>
              </a:rPr>
              <a:t>mänskliga</a:t>
            </a:r>
            <a:r>
              <a:rPr lang="en-GB" dirty="0">
                <a:effectLst/>
                <a:latin typeface="Times New Roman" panose="02020603050405020304" pitchFamily="18" charset="0"/>
              </a:rPr>
              <a:t> </a:t>
            </a:r>
            <a:r>
              <a:rPr lang="en-GB" dirty="0" err="1">
                <a:effectLst/>
                <a:latin typeface="Times New Roman" panose="02020603050405020304" pitchFamily="18" charset="0"/>
              </a:rPr>
              <a:t>rättigheter</a:t>
            </a:r>
            <a:r>
              <a:rPr lang="en-GB" dirty="0">
                <a:effectLst/>
                <a:latin typeface="Times New Roman" panose="02020603050405020304" pitchFamily="18" charset="0"/>
              </a:rPr>
              <a:t> </a:t>
            </a:r>
          </a:p>
          <a:p>
            <a:pPr marL="0" indent="0">
              <a:lnSpc>
                <a:spcPct val="120000"/>
              </a:lnSpc>
              <a:buNone/>
            </a:pPr>
            <a:r>
              <a:rPr lang="en-GB" dirty="0">
                <a:effectLst/>
                <a:latin typeface="Times New Roman" panose="02020603050405020304" pitchFamily="18" charset="0"/>
              </a:rPr>
              <a:t>h) </a:t>
            </a:r>
            <a:r>
              <a:rPr lang="en-GB" dirty="0" err="1">
                <a:effectLst/>
                <a:latin typeface="Times New Roman" panose="02020603050405020304" pitchFamily="18" charset="0"/>
              </a:rPr>
              <a:t>bereda</a:t>
            </a:r>
            <a:r>
              <a:rPr lang="en-GB" dirty="0">
                <a:effectLst/>
                <a:latin typeface="Times New Roman" panose="02020603050405020304" pitchFamily="18" charset="0"/>
              </a:rPr>
              <a:t> </a:t>
            </a:r>
            <a:r>
              <a:rPr lang="en-GB" dirty="0" err="1">
                <a:effectLst/>
                <a:latin typeface="Times New Roman" panose="02020603050405020304" pitchFamily="18" charset="0"/>
              </a:rPr>
              <a:t>särskilda</a:t>
            </a:r>
            <a:r>
              <a:rPr lang="en-GB" dirty="0">
                <a:effectLst/>
                <a:latin typeface="Times New Roman" panose="02020603050405020304" pitchFamily="18" charset="0"/>
              </a:rPr>
              <a:t> </a:t>
            </a:r>
            <a:r>
              <a:rPr lang="en-GB" dirty="0" err="1">
                <a:effectLst/>
                <a:latin typeface="Times New Roman" panose="02020603050405020304" pitchFamily="18" charset="0"/>
              </a:rPr>
              <a:t>samverkansavtal</a:t>
            </a:r>
            <a:r>
              <a:rPr lang="en-GB" dirty="0">
                <a:effectLst/>
                <a:latin typeface="Times New Roman" panose="02020603050405020304" pitchFamily="18" charset="0"/>
              </a:rPr>
              <a:t> (till </a:t>
            </a:r>
            <a:r>
              <a:rPr lang="en-GB" dirty="0" err="1">
                <a:effectLst/>
                <a:latin typeface="Times New Roman" panose="02020603050405020304" pitchFamily="18" charset="0"/>
              </a:rPr>
              <a:t>exempel</a:t>
            </a:r>
            <a:r>
              <a:rPr lang="en-GB" dirty="0">
                <a:effectLst/>
                <a:latin typeface="Times New Roman" panose="02020603050405020304" pitchFamily="18" charset="0"/>
              </a:rPr>
              <a:t> </a:t>
            </a:r>
            <a:r>
              <a:rPr lang="en-GB" dirty="0" err="1">
                <a:effectLst/>
                <a:latin typeface="Times New Roman" panose="02020603050405020304" pitchFamily="18" charset="0"/>
              </a:rPr>
              <a:t>ungdomsmottagningar</a:t>
            </a:r>
            <a:r>
              <a:rPr lang="en-GB" dirty="0">
                <a:effectLst/>
                <a:latin typeface="Times New Roman" panose="02020603050405020304" pitchFamily="18" charset="0"/>
              </a:rPr>
              <a:t> </a:t>
            </a:r>
            <a:r>
              <a:rPr lang="en-GB" dirty="0" err="1">
                <a:effectLst/>
                <a:latin typeface="Times New Roman" panose="02020603050405020304" pitchFamily="18" charset="0"/>
              </a:rPr>
              <a:t>och</a:t>
            </a:r>
            <a:r>
              <a:rPr lang="en-GB" dirty="0">
                <a:effectLst/>
                <a:latin typeface="Times New Roman" panose="02020603050405020304" pitchFamily="18" charset="0"/>
              </a:rPr>
              <a:t> mini-</a:t>
            </a:r>
            <a:r>
              <a:rPr lang="en-GB" dirty="0" err="1">
                <a:effectLst/>
                <a:latin typeface="Times New Roman" panose="02020603050405020304" pitchFamily="18" charset="0"/>
              </a:rPr>
              <a:t>Marior</a:t>
            </a:r>
            <a:r>
              <a:rPr lang="en-GB" dirty="0">
                <a:effectLst/>
                <a:latin typeface="Times New Roman" panose="02020603050405020304" pitchFamily="18" charset="0"/>
              </a:rPr>
              <a:t>) </a:t>
            </a:r>
            <a:r>
              <a:rPr lang="en-GB" dirty="0" err="1">
                <a:effectLst/>
                <a:latin typeface="Times New Roman" panose="02020603050405020304" pitchFamily="18" charset="0"/>
              </a:rPr>
              <a:t>inför</a:t>
            </a:r>
            <a:r>
              <a:rPr lang="en-GB" dirty="0">
                <a:effectLst/>
                <a:latin typeface="Times New Roman" panose="02020603050405020304" pitchFamily="18" charset="0"/>
              </a:rPr>
              <a:t> den </a:t>
            </a:r>
            <a:r>
              <a:rPr lang="en-GB" dirty="0" err="1">
                <a:effectLst/>
                <a:latin typeface="Times New Roman" panose="02020603050405020304" pitchFamily="18" charset="0"/>
              </a:rPr>
              <a:t>operativa</a:t>
            </a:r>
            <a:r>
              <a:rPr lang="en-GB" dirty="0">
                <a:effectLst/>
                <a:latin typeface="Times New Roman" panose="02020603050405020304" pitchFamily="18" charset="0"/>
              </a:rPr>
              <a:t> </a:t>
            </a:r>
            <a:r>
              <a:rPr lang="en-GB" dirty="0" err="1">
                <a:effectLst/>
                <a:latin typeface="Times New Roman" panose="02020603050405020304" pitchFamily="18" charset="0"/>
              </a:rPr>
              <a:t>hälso</a:t>
            </a:r>
            <a:r>
              <a:rPr lang="en-GB" dirty="0">
                <a:effectLst/>
                <a:latin typeface="Times New Roman" panose="02020603050405020304" pitchFamily="18" charset="0"/>
              </a:rPr>
              <a:t>- </a:t>
            </a:r>
            <a:r>
              <a:rPr lang="en-GB" dirty="0" err="1">
                <a:effectLst/>
                <a:latin typeface="Times New Roman" panose="02020603050405020304" pitchFamily="18" charset="0"/>
              </a:rPr>
              <a:t>och</a:t>
            </a:r>
            <a:r>
              <a:rPr lang="en-GB" dirty="0">
                <a:effectLst/>
                <a:latin typeface="Times New Roman" panose="02020603050405020304" pitchFamily="18" charset="0"/>
              </a:rPr>
              <a:t> </a:t>
            </a:r>
            <a:r>
              <a:rPr lang="en-GB" dirty="0" err="1">
                <a:effectLst/>
                <a:latin typeface="Times New Roman" panose="02020603050405020304" pitchFamily="18" charset="0"/>
              </a:rPr>
              <a:t>sjukvårdsnämnden</a:t>
            </a:r>
            <a:r>
              <a:rPr lang="en-GB" dirty="0">
                <a:effectLst/>
                <a:latin typeface="Times New Roman" panose="02020603050405020304" pitchFamily="18" charset="0"/>
              </a:rPr>
              <a:t> </a:t>
            </a:r>
            <a:r>
              <a:rPr lang="en-GB" dirty="0" err="1">
                <a:effectLst/>
                <a:latin typeface="Times New Roman" panose="02020603050405020304" pitchFamily="18" charset="0"/>
              </a:rPr>
              <a:t>beslut</a:t>
            </a:r>
            <a:r>
              <a:rPr lang="en-GB" dirty="0">
                <a:effectLst/>
                <a:latin typeface="Times New Roman" panose="02020603050405020304" pitchFamily="18" charset="0"/>
              </a:rPr>
              <a:t>. </a:t>
            </a:r>
          </a:p>
          <a:p>
            <a:pPr marL="0" indent="0">
              <a:lnSpc>
                <a:spcPct val="120000"/>
              </a:lnSpc>
              <a:buNone/>
            </a:pPr>
            <a:r>
              <a:rPr lang="en-GB" dirty="0" err="1">
                <a:effectLst/>
                <a:latin typeface="Times New Roman" panose="02020603050405020304" pitchFamily="18" charset="0"/>
              </a:rPr>
              <a:t>i</a:t>
            </a:r>
            <a:r>
              <a:rPr lang="en-GB" dirty="0">
                <a:effectLst/>
                <a:latin typeface="Times New Roman" panose="02020603050405020304" pitchFamily="18" charset="0"/>
              </a:rPr>
              <a:t>) </a:t>
            </a:r>
            <a:r>
              <a:rPr lang="en-GB" dirty="0" err="1">
                <a:effectLst/>
                <a:latin typeface="Times New Roman" panose="02020603050405020304" pitchFamily="18" charset="0"/>
              </a:rPr>
              <a:t>representera</a:t>
            </a:r>
            <a:r>
              <a:rPr lang="en-GB" dirty="0">
                <a:effectLst/>
                <a:latin typeface="Times New Roman" panose="02020603050405020304" pitchFamily="18" charset="0"/>
              </a:rPr>
              <a:t> </a:t>
            </a:r>
            <a:r>
              <a:rPr lang="en-GB" dirty="0" err="1">
                <a:effectLst/>
                <a:latin typeface="Times New Roman" panose="02020603050405020304" pitchFamily="18" charset="0"/>
              </a:rPr>
              <a:t>Västra</a:t>
            </a:r>
            <a:r>
              <a:rPr lang="en-GB" dirty="0">
                <a:effectLst/>
                <a:latin typeface="Times New Roman" panose="02020603050405020304" pitchFamily="18" charset="0"/>
              </a:rPr>
              <a:t> </a:t>
            </a:r>
            <a:r>
              <a:rPr lang="en-GB" dirty="0" err="1">
                <a:effectLst/>
                <a:latin typeface="Times New Roman" panose="02020603050405020304" pitchFamily="18" charset="0"/>
              </a:rPr>
              <a:t>Götalandsregionen</a:t>
            </a:r>
            <a:r>
              <a:rPr lang="en-GB" dirty="0">
                <a:effectLst/>
                <a:latin typeface="Times New Roman" panose="02020603050405020304" pitchFamily="18" charset="0"/>
              </a:rPr>
              <a:t> </a:t>
            </a:r>
            <a:r>
              <a:rPr lang="en-GB" dirty="0" err="1">
                <a:effectLst/>
                <a:latin typeface="Times New Roman" panose="02020603050405020304" pitchFamily="18" charset="0"/>
              </a:rPr>
              <a:t>i</a:t>
            </a:r>
            <a:r>
              <a:rPr lang="en-GB" dirty="0">
                <a:effectLst/>
                <a:latin typeface="Times New Roman" panose="02020603050405020304" pitchFamily="18" charset="0"/>
              </a:rPr>
              <a:t> </a:t>
            </a:r>
            <a:r>
              <a:rPr lang="en-GB" dirty="0" err="1">
                <a:effectLst/>
                <a:latin typeface="Times New Roman" panose="02020603050405020304" pitchFamily="18" charset="0"/>
              </a:rPr>
              <a:t>samordningsförbund</a:t>
            </a:r>
            <a:r>
              <a:rPr lang="en-GB" dirty="0">
                <a:effectLst/>
                <a:latin typeface="Times New Roman" panose="02020603050405020304" pitchFamily="18" charset="0"/>
              </a:rPr>
              <a:t>. </a:t>
            </a:r>
          </a:p>
          <a:p>
            <a:pPr marL="0" indent="0">
              <a:lnSpc>
                <a:spcPct val="120000"/>
              </a:lnSpc>
              <a:buNone/>
            </a:pPr>
            <a:r>
              <a:rPr lang="en-GB" dirty="0">
                <a:effectLst/>
                <a:latin typeface="Times New Roman" panose="02020603050405020304" pitchFamily="18" charset="0"/>
              </a:rPr>
              <a:t>j) </a:t>
            </a:r>
            <a:r>
              <a:rPr lang="en-GB" dirty="0" err="1">
                <a:effectLst/>
                <a:latin typeface="Times New Roman" panose="02020603050405020304" pitchFamily="18" charset="0"/>
              </a:rPr>
              <a:t>i</a:t>
            </a:r>
            <a:r>
              <a:rPr lang="en-GB" dirty="0">
                <a:effectLst/>
                <a:latin typeface="Times New Roman" panose="02020603050405020304" pitchFamily="18" charset="0"/>
              </a:rPr>
              <a:t> </a:t>
            </a:r>
            <a:r>
              <a:rPr lang="en-GB" dirty="0" err="1">
                <a:effectLst/>
                <a:latin typeface="Times New Roman" panose="02020603050405020304" pitchFamily="18" charset="0"/>
              </a:rPr>
              <a:t>övrigt</a:t>
            </a:r>
            <a:r>
              <a:rPr lang="en-GB" dirty="0">
                <a:effectLst/>
                <a:latin typeface="Times New Roman" panose="02020603050405020304" pitchFamily="18" charset="0"/>
              </a:rPr>
              <a:t> </a:t>
            </a:r>
            <a:r>
              <a:rPr lang="en-GB" dirty="0" err="1">
                <a:effectLst/>
                <a:latin typeface="Times New Roman" panose="02020603050405020304" pitchFamily="18" charset="0"/>
              </a:rPr>
              <a:t>följa</a:t>
            </a:r>
            <a:r>
              <a:rPr lang="en-GB" dirty="0">
                <a:effectLst/>
                <a:latin typeface="Times New Roman" panose="02020603050405020304" pitchFamily="18" charset="0"/>
              </a:rPr>
              <a:t> </a:t>
            </a:r>
            <a:r>
              <a:rPr lang="en-GB" dirty="0" err="1">
                <a:effectLst/>
                <a:latin typeface="Times New Roman" panose="02020603050405020304" pitchFamily="18" charset="0"/>
              </a:rPr>
              <a:t>utvecklingen</a:t>
            </a:r>
            <a:r>
              <a:rPr lang="en-GB" dirty="0">
                <a:effectLst/>
                <a:latin typeface="Times New Roman" panose="02020603050405020304" pitchFamily="18" charset="0"/>
              </a:rPr>
              <a:t> </a:t>
            </a:r>
            <a:r>
              <a:rPr lang="en-GB" dirty="0" err="1">
                <a:effectLst/>
                <a:latin typeface="Times New Roman" panose="02020603050405020304" pitchFamily="18" charset="0"/>
              </a:rPr>
              <a:t>och</a:t>
            </a:r>
            <a:r>
              <a:rPr lang="en-GB" dirty="0">
                <a:effectLst/>
                <a:latin typeface="Times New Roman" panose="02020603050405020304" pitchFamily="18" charset="0"/>
              </a:rPr>
              <a:t> ta </a:t>
            </a:r>
            <a:r>
              <a:rPr lang="en-GB" dirty="0" err="1">
                <a:effectLst/>
                <a:latin typeface="Times New Roman" panose="02020603050405020304" pitchFamily="18" charset="0"/>
              </a:rPr>
              <a:t>nödvändiga</a:t>
            </a:r>
            <a:r>
              <a:rPr lang="en-GB" dirty="0">
                <a:effectLst/>
                <a:latin typeface="Times New Roman" panose="02020603050405020304" pitchFamily="18" charset="0"/>
              </a:rPr>
              <a:t> </a:t>
            </a:r>
            <a:r>
              <a:rPr lang="en-GB" dirty="0" err="1">
                <a:effectLst/>
                <a:latin typeface="Times New Roman" panose="02020603050405020304" pitchFamily="18" charset="0"/>
              </a:rPr>
              <a:t>initiativ</a:t>
            </a:r>
            <a:r>
              <a:rPr lang="en-GB" dirty="0">
                <a:effectLst/>
                <a:latin typeface="Times New Roman" panose="02020603050405020304" pitchFamily="18" charset="0"/>
              </a:rPr>
              <a:t>. </a:t>
            </a:r>
          </a:p>
          <a:p>
            <a:pPr marL="0" indent="0">
              <a:lnSpc>
                <a:spcPct val="120000"/>
              </a:lnSpc>
              <a:buNone/>
            </a:pPr>
            <a:endParaRPr lang="en-SE" dirty="0"/>
          </a:p>
        </p:txBody>
      </p:sp>
    </p:spTree>
    <p:extLst>
      <p:ext uri="{BB962C8B-B14F-4D97-AF65-F5344CB8AC3E}">
        <p14:creationId xmlns:p14="http://schemas.microsoft.com/office/powerpoint/2010/main" val="2808500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Rektangel: rundade hörn 5">
            <a:extLst>
              <a:ext uri="{FF2B5EF4-FFF2-40B4-BE49-F238E27FC236}">
                <a16:creationId xmlns:a16="http://schemas.microsoft.com/office/drawing/2014/main" id="{97DC18DE-4475-4407-BF60-AC1A37744B2E}"/>
              </a:ext>
            </a:extLst>
          </p:cNvPr>
          <p:cNvSpPr/>
          <p:nvPr/>
        </p:nvSpPr>
        <p:spPr>
          <a:xfrm>
            <a:off x="270133" y="729706"/>
            <a:ext cx="2762369" cy="388127"/>
          </a:xfrm>
          <a:prstGeom prst="round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sv-SE" sz="1200"/>
              <a:t>Strategisk hälso- och sjukvårdsnämnd</a:t>
            </a:r>
            <a:endParaRPr lang="sv-SE" sz="1050" i="1"/>
          </a:p>
        </p:txBody>
      </p:sp>
      <p:sp>
        <p:nvSpPr>
          <p:cNvPr id="7" name="Rektangel: rundade hörn 6">
            <a:extLst>
              <a:ext uri="{FF2B5EF4-FFF2-40B4-BE49-F238E27FC236}">
                <a16:creationId xmlns:a16="http://schemas.microsoft.com/office/drawing/2014/main" id="{66E7FD26-EEE1-423F-8D21-03C28DDD6865}"/>
              </a:ext>
            </a:extLst>
          </p:cNvPr>
          <p:cNvSpPr/>
          <p:nvPr/>
        </p:nvSpPr>
        <p:spPr>
          <a:xfrm>
            <a:off x="3190815" y="729706"/>
            <a:ext cx="2762370" cy="388127"/>
          </a:xfrm>
          <a:prstGeom prst="roundRect">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sv-SE" sz="1200"/>
              <a:t>Operativ hälso- och sjukvårdsnämnd</a:t>
            </a:r>
          </a:p>
        </p:txBody>
      </p:sp>
      <p:sp>
        <p:nvSpPr>
          <p:cNvPr id="8" name="Rektangel: rundade hörn 7">
            <a:extLst>
              <a:ext uri="{FF2B5EF4-FFF2-40B4-BE49-F238E27FC236}">
                <a16:creationId xmlns:a16="http://schemas.microsoft.com/office/drawing/2014/main" id="{08A24804-02BA-4700-8E23-672E0DA8B93A}"/>
              </a:ext>
            </a:extLst>
          </p:cNvPr>
          <p:cNvSpPr/>
          <p:nvPr/>
        </p:nvSpPr>
        <p:spPr>
          <a:xfrm>
            <a:off x="6111498" y="729706"/>
            <a:ext cx="2762370" cy="388127"/>
          </a:xfrm>
          <a:prstGeom prst="roundRect">
            <a:avLst/>
          </a:prstGeom>
          <a:solidFill>
            <a:srgbClr val="FF6600"/>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sv-SE" sz="1200"/>
              <a:t>5 delregionala nämnder </a:t>
            </a:r>
          </a:p>
        </p:txBody>
      </p:sp>
      <p:sp>
        <p:nvSpPr>
          <p:cNvPr id="13" name="textruta 12">
            <a:extLst>
              <a:ext uri="{FF2B5EF4-FFF2-40B4-BE49-F238E27FC236}">
                <a16:creationId xmlns:a16="http://schemas.microsoft.com/office/drawing/2014/main" id="{3D12573C-EF5D-4FD4-A0E3-BE26EAA9441A}"/>
              </a:ext>
            </a:extLst>
          </p:cNvPr>
          <p:cNvSpPr txBox="1"/>
          <p:nvPr/>
        </p:nvSpPr>
        <p:spPr>
          <a:xfrm>
            <a:off x="270131" y="1117833"/>
            <a:ext cx="2841459" cy="2839239"/>
          </a:xfrm>
          <a:prstGeom prst="rect">
            <a:avLst/>
          </a:prstGeom>
          <a:noFill/>
        </p:spPr>
        <p:txBody>
          <a:bodyPr wrap="square" lIns="91440" tIns="45720" rIns="91440" bIns="45720" rtlCol="0" anchor="t">
            <a:spAutoFit/>
          </a:bodyPr>
          <a:lstStyle/>
          <a:p>
            <a:pPr marL="3175">
              <a:spcAft>
                <a:spcPts val="300"/>
              </a:spcAft>
            </a:pPr>
            <a:r>
              <a:rPr lang="sv-SE" sz="1050" dirty="0"/>
              <a:t>Den strategiska hälso- och sjukvårdsnämnden är Västra Götalandsregionens ledande hälso- och sjukvårdspolitiska organ. Nämnden har ett övergripande ansvar för hälso- och sjukvårdens långsiktiga inriktning och utveckling samt för hälso- och sjukvårdens innehåll och kvalitet. Nämnden tar sin utgångspunkt i ett invånarperspektiv där Västra Götalandsregionens och den kommunala hälso- och sjukvården är viktiga delar i en gemensam helhet. Nämnden följer upp hälso- och sjukvården utifrån fastställda strategier. Nämndens strategier och planer är styrande för övriga nämnder och styrelser inom hälso- och sjukvårds samt serviceverksamheter samt ligger till grund för regionstyrelsens investeringsplanering. </a:t>
            </a:r>
          </a:p>
        </p:txBody>
      </p:sp>
      <p:sp>
        <p:nvSpPr>
          <p:cNvPr id="14" name="textruta 13">
            <a:extLst>
              <a:ext uri="{FF2B5EF4-FFF2-40B4-BE49-F238E27FC236}">
                <a16:creationId xmlns:a16="http://schemas.microsoft.com/office/drawing/2014/main" id="{B48B791B-612C-41E4-8AEA-8805D6D19064}"/>
              </a:ext>
            </a:extLst>
          </p:cNvPr>
          <p:cNvSpPr txBox="1"/>
          <p:nvPr/>
        </p:nvSpPr>
        <p:spPr>
          <a:xfrm>
            <a:off x="3204050" y="1111899"/>
            <a:ext cx="2762370" cy="2392963"/>
          </a:xfrm>
          <a:prstGeom prst="rect">
            <a:avLst/>
          </a:prstGeom>
          <a:noFill/>
        </p:spPr>
        <p:txBody>
          <a:bodyPr wrap="square" lIns="91440" tIns="45720" rIns="91440" bIns="45720" rtlCol="0" anchor="t">
            <a:spAutoFit/>
          </a:bodyPr>
          <a:lstStyle/>
          <a:p>
            <a:pPr marL="3175">
              <a:spcAft>
                <a:spcPts val="300"/>
              </a:spcAft>
            </a:pPr>
            <a:r>
              <a:rPr lang="sv-SE" sz="1050" dirty="0"/>
              <a:t>Den operativa hälso- och sjukvårdsnämndens uppgift är att realisera och konkretisera strategier och planer i ett kortare perspektiv. Nämnden genomför uppgiften genom att ge uppdrag till den egna verksamheten, teckna avtal med privata utförare och fördela resurser. Den operativa nämndens relation med utförare präglas av partnerskap, det är dock den operativa nämnden som slutgiltigt beslutar om uppdrag och resurstilldelning.</a:t>
            </a:r>
          </a:p>
          <a:p>
            <a:pPr marL="3175">
              <a:spcAft>
                <a:spcPts val="300"/>
              </a:spcAft>
            </a:pPr>
            <a:r>
              <a:rPr lang="sv-SE" sz="1050" dirty="0"/>
              <a:t>Den operativa nämnden följer upp de uppdrag nämnden har fördelat och tecknade avtal med privata utförare med avseende på genomförande av uppdragen.</a:t>
            </a:r>
            <a:endParaRPr lang="sv-SE" sz="1050" dirty="0">
              <a:cs typeface="Calibri"/>
            </a:endParaRPr>
          </a:p>
        </p:txBody>
      </p:sp>
      <p:sp>
        <p:nvSpPr>
          <p:cNvPr id="15" name="textruta 14">
            <a:extLst>
              <a:ext uri="{FF2B5EF4-FFF2-40B4-BE49-F238E27FC236}">
                <a16:creationId xmlns:a16="http://schemas.microsoft.com/office/drawing/2014/main" id="{FD6B03FC-D1E9-4FF9-94E3-1AA69C4472FE}"/>
              </a:ext>
            </a:extLst>
          </p:cNvPr>
          <p:cNvSpPr txBox="1"/>
          <p:nvPr/>
        </p:nvSpPr>
        <p:spPr>
          <a:xfrm>
            <a:off x="6112268" y="1111899"/>
            <a:ext cx="2841459" cy="2993127"/>
          </a:xfrm>
          <a:prstGeom prst="rect">
            <a:avLst/>
          </a:prstGeom>
          <a:noFill/>
        </p:spPr>
        <p:txBody>
          <a:bodyPr wrap="square" lIns="91440" tIns="45720" rIns="91440" bIns="45720" rtlCol="0" anchor="t">
            <a:spAutoFit/>
          </a:bodyPr>
          <a:lstStyle/>
          <a:p>
            <a:pPr>
              <a:spcAft>
                <a:spcPts val="600"/>
              </a:spcAft>
            </a:pPr>
            <a:r>
              <a:rPr lang="sv-SE" sz="1050" dirty="0">
                <a:ea typeface="+mn-lt"/>
                <a:cs typeface="+mn-lt"/>
              </a:rPr>
              <a:t>De fem delregionala nämnderna verkar för att realisera Västra Götalandsregionens strategier och planer inom hälso- och sjukvård och folkhälsa i en lokal kontext. Inom dessa områden ansvarar nämnderna för dialog med kommuner, intresseorganisationer och civilsamhälle. </a:t>
            </a:r>
          </a:p>
          <a:p>
            <a:pPr>
              <a:spcAft>
                <a:spcPts val="600"/>
              </a:spcAft>
            </a:pPr>
            <a:r>
              <a:rPr lang="sv-SE" sz="1050" dirty="0">
                <a:ea typeface="+mn-lt"/>
                <a:cs typeface="+mn-lt"/>
              </a:rPr>
              <a:t>Nämnderna har det lokala ansvaret för att följa invånarnas hälsa i området, barn och ungdomars psykiska hälsa och de mest sjuka äldre inom ramen för det som sker i vårdsamverkan. i nära samarbete med hälso- och sjukvårdens utförare och den kommunerna.</a:t>
            </a:r>
          </a:p>
          <a:p>
            <a:pPr>
              <a:spcAft>
                <a:spcPts val="600"/>
              </a:spcAft>
            </a:pPr>
            <a:r>
              <a:rPr lang="sv-SE" sz="1050" dirty="0">
                <a:ea typeface="+mn-lt"/>
                <a:cs typeface="+mn-lt"/>
              </a:rPr>
              <a:t>Nämnderna tar fram underlag till både den strategiska och den operativa nämnden för utveckling av både strategier och uppdrag.  Nämnderna kan också nominera ärenden till den operativa nämnden. </a:t>
            </a:r>
            <a:endParaRPr lang="sv-SE" sz="1050" dirty="0">
              <a:solidFill>
                <a:srgbClr val="FF0000"/>
              </a:solidFill>
              <a:cs typeface="Calibri"/>
            </a:endParaRPr>
          </a:p>
        </p:txBody>
      </p:sp>
      <p:sp>
        <p:nvSpPr>
          <p:cNvPr id="20" name="Rubrik 1">
            <a:extLst>
              <a:ext uri="{FF2B5EF4-FFF2-40B4-BE49-F238E27FC236}">
                <a16:creationId xmlns:a16="http://schemas.microsoft.com/office/drawing/2014/main" id="{8ABDF7D0-6E6C-43B0-9CAD-1459BDBFDC35}"/>
              </a:ext>
            </a:extLst>
          </p:cNvPr>
          <p:cNvSpPr>
            <a:spLocks noGrp="1"/>
          </p:cNvSpPr>
          <p:nvPr>
            <p:ph type="title"/>
          </p:nvPr>
        </p:nvSpPr>
        <p:spPr>
          <a:xfrm>
            <a:off x="1499283" y="153955"/>
            <a:ext cx="6145435" cy="388128"/>
          </a:xfrm>
        </p:spPr>
        <p:txBody>
          <a:bodyPr>
            <a:normAutofit/>
          </a:bodyPr>
          <a:lstStyle/>
          <a:p>
            <a:r>
              <a:rPr lang="sv-SE" sz="2100" b="1"/>
              <a:t>Den nya politiska organisationens övergripande uppdrag</a:t>
            </a:r>
          </a:p>
        </p:txBody>
      </p:sp>
      <p:sp>
        <p:nvSpPr>
          <p:cNvPr id="17" name="textruta 16">
            <a:extLst>
              <a:ext uri="{FF2B5EF4-FFF2-40B4-BE49-F238E27FC236}">
                <a16:creationId xmlns:a16="http://schemas.microsoft.com/office/drawing/2014/main" id="{D90D850B-B300-463A-84EA-E9CF0D38A44F}"/>
              </a:ext>
            </a:extLst>
          </p:cNvPr>
          <p:cNvSpPr txBox="1"/>
          <p:nvPr/>
        </p:nvSpPr>
        <p:spPr>
          <a:xfrm>
            <a:off x="8314101" y="4030"/>
            <a:ext cx="829900" cy="219291"/>
          </a:xfrm>
          <a:prstGeom prst="rect">
            <a:avLst/>
          </a:prstGeom>
          <a:noFill/>
        </p:spPr>
        <p:txBody>
          <a:bodyPr wrap="square">
            <a:spAutoFit/>
          </a:bodyPr>
          <a:lstStyle/>
          <a:p>
            <a:r>
              <a:rPr lang="sv-SE" sz="825">
                <a:solidFill>
                  <a:srgbClr val="FF0000"/>
                </a:solidFill>
              </a:rPr>
              <a:t>Arbetsmaterial</a:t>
            </a:r>
            <a:endParaRPr lang="sv-SE" sz="1013">
              <a:solidFill>
                <a:srgbClr val="FF0000"/>
              </a:solidFill>
            </a:endParaRPr>
          </a:p>
        </p:txBody>
      </p:sp>
    </p:spTree>
    <p:extLst>
      <p:ext uri="{BB962C8B-B14F-4D97-AF65-F5344CB8AC3E}">
        <p14:creationId xmlns:p14="http://schemas.microsoft.com/office/powerpoint/2010/main" val="3522623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 name="textruta 12">
            <a:extLst>
              <a:ext uri="{FF2B5EF4-FFF2-40B4-BE49-F238E27FC236}">
                <a16:creationId xmlns:a16="http://schemas.microsoft.com/office/drawing/2014/main" id="{3D12573C-EF5D-4FD4-A0E3-BE26EAA9441A}"/>
              </a:ext>
            </a:extLst>
          </p:cNvPr>
          <p:cNvSpPr txBox="1"/>
          <p:nvPr/>
        </p:nvSpPr>
        <p:spPr>
          <a:xfrm>
            <a:off x="270131" y="1117832"/>
            <a:ext cx="2841459" cy="1708160"/>
          </a:xfrm>
          <a:prstGeom prst="rect">
            <a:avLst/>
          </a:prstGeom>
          <a:noFill/>
        </p:spPr>
        <p:txBody>
          <a:bodyPr wrap="square" rtlCol="0">
            <a:spAutoFit/>
          </a:bodyPr>
          <a:lstStyle/>
          <a:p>
            <a:pPr marL="3175">
              <a:spcAft>
                <a:spcPts val="300"/>
              </a:spcAft>
            </a:pPr>
            <a:r>
              <a:rPr lang="sv-SE" sz="1050" dirty="0"/>
              <a:t>Utförarstyrelserna ansvarar för drift, förvaltning och utveckling av verksamheten inom angivna ansvarsområden. Styrelsernas arbete sker enligt utifrån uppdrag från den operativa hälso- och sjukvårdsnämnden, och utifrån mål, strategier och riktlinjer som anges av regionfullmäktige och regionstyrelsen. Styrelserna är en del av ett sammanhållet hälso- och sjukvårdssystem i Västra Götaland och ansvarar för att bidra till den samlade utvecklingen. </a:t>
            </a:r>
          </a:p>
        </p:txBody>
      </p:sp>
      <p:sp>
        <p:nvSpPr>
          <p:cNvPr id="20" name="Rubrik 1">
            <a:extLst>
              <a:ext uri="{FF2B5EF4-FFF2-40B4-BE49-F238E27FC236}">
                <a16:creationId xmlns:a16="http://schemas.microsoft.com/office/drawing/2014/main" id="{8ABDF7D0-6E6C-43B0-9CAD-1459BDBFDC35}"/>
              </a:ext>
            </a:extLst>
          </p:cNvPr>
          <p:cNvSpPr>
            <a:spLocks noGrp="1"/>
          </p:cNvSpPr>
          <p:nvPr>
            <p:ph type="title"/>
          </p:nvPr>
        </p:nvSpPr>
        <p:spPr>
          <a:xfrm>
            <a:off x="1499283" y="153955"/>
            <a:ext cx="6145435" cy="388128"/>
          </a:xfrm>
        </p:spPr>
        <p:txBody>
          <a:bodyPr>
            <a:normAutofit/>
          </a:bodyPr>
          <a:lstStyle/>
          <a:p>
            <a:r>
              <a:rPr lang="sv-SE" sz="2100" b="1"/>
              <a:t>Den nya politiska organisationens övergripande uppdrag</a:t>
            </a:r>
          </a:p>
        </p:txBody>
      </p:sp>
      <p:sp>
        <p:nvSpPr>
          <p:cNvPr id="17" name="textruta 16">
            <a:extLst>
              <a:ext uri="{FF2B5EF4-FFF2-40B4-BE49-F238E27FC236}">
                <a16:creationId xmlns:a16="http://schemas.microsoft.com/office/drawing/2014/main" id="{D90D850B-B300-463A-84EA-E9CF0D38A44F}"/>
              </a:ext>
            </a:extLst>
          </p:cNvPr>
          <p:cNvSpPr txBox="1"/>
          <p:nvPr/>
        </p:nvSpPr>
        <p:spPr>
          <a:xfrm>
            <a:off x="8314101" y="4030"/>
            <a:ext cx="829900" cy="219291"/>
          </a:xfrm>
          <a:prstGeom prst="rect">
            <a:avLst/>
          </a:prstGeom>
          <a:noFill/>
        </p:spPr>
        <p:txBody>
          <a:bodyPr wrap="square">
            <a:spAutoFit/>
          </a:bodyPr>
          <a:lstStyle/>
          <a:p>
            <a:r>
              <a:rPr lang="sv-SE" sz="825">
                <a:solidFill>
                  <a:srgbClr val="FF0000"/>
                </a:solidFill>
              </a:rPr>
              <a:t>Arbetsmaterial</a:t>
            </a:r>
            <a:endParaRPr lang="sv-SE" sz="1013">
              <a:solidFill>
                <a:srgbClr val="FF0000"/>
              </a:solidFill>
            </a:endParaRPr>
          </a:p>
        </p:txBody>
      </p:sp>
      <p:sp>
        <p:nvSpPr>
          <p:cNvPr id="10" name="Rektangel: rundade hörn 9">
            <a:extLst>
              <a:ext uri="{FF2B5EF4-FFF2-40B4-BE49-F238E27FC236}">
                <a16:creationId xmlns:a16="http://schemas.microsoft.com/office/drawing/2014/main" id="{CCE6DDBB-8926-41E2-845A-1B8843F572D6}"/>
              </a:ext>
            </a:extLst>
          </p:cNvPr>
          <p:cNvSpPr/>
          <p:nvPr/>
        </p:nvSpPr>
        <p:spPr>
          <a:xfrm>
            <a:off x="353477" y="729706"/>
            <a:ext cx="2547627" cy="375753"/>
          </a:xfrm>
          <a:prstGeom prst="roundRect">
            <a:avLst/>
          </a:prstGeom>
          <a:solidFill>
            <a:srgbClr val="92D050"/>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sv-SE" sz="1200"/>
              <a:t>Utförarstyrelser inom hälso- och sjukvården</a:t>
            </a:r>
            <a:endParaRPr lang="sv-SE" sz="1050"/>
          </a:p>
        </p:txBody>
      </p:sp>
    </p:spTree>
    <p:extLst>
      <p:ext uri="{BB962C8B-B14F-4D97-AF65-F5344CB8AC3E}">
        <p14:creationId xmlns:p14="http://schemas.microsoft.com/office/powerpoint/2010/main" val="1717667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0FF39A8-4C71-6D40-8494-5BE7E74E035A}"/>
              </a:ext>
            </a:extLst>
          </p:cNvPr>
          <p:cNvSpPr>
            <a:spLocks noGrp="1"/>
          </p:cNvSpPr>
          <p:nvPr>
            <p:ph type="title"/>
          </p:nvPr>
        </p:nvSpPr>
        <p:spPr>
          <a:xfrm>
            <a:off x="775207" y="318470"/>
            <a:ext cx="6010275" cy="485775"/>
          </a:xfrm>
        </p:spPr>
        <p:txBody>
          <a:bodyPr>
            <a:normAutofit/>
          </a:bodyPr>
          <a:lstStyle/>
          <a:p>
            <a:r>
              <a:rPr lang="sv-SE" dirty="0"/>
              <a:t>Medskick ur rapporten</a:t>
            </a:r>
            <a:endParaRPr lang="en-SE" dirty="0"/>
          </a:p>
        </p:txBody>
      </p:sp>
      <p:sp>
        <p:nvSpPr>
          <p:cNvPr id="5" name="Content Placeholder 4">
            <a:extLst>
              <a:ext uri="{FF2B5EF4-FFF2-40B4-BE49-F238E27FC236}">
                <a16:creationId xmlns:a16="http://schemas.microsoft.com/office/drawing/2014/main" id="{5F5F6587-7DA2-884B-B12C-92C98AE3A935}"/>
              </a:ext>
            </a:extLst>
          </p:cNvPr>
          <p:cNvSpPr>
            <a:spLocks noGrp="1"/>
          </p:cNvSpPr>
          <p:nvPr>
            <p:ph idx="1"/>
          </p:nvPr>
        </p:nvSpPr>
        <p:spPr>
          <a:xfrm>
            <a:off x="848532" y="929440"/>
            <a:ext cx="6951994" cy="3713246"/>
          </a:xfrm>
        </p:spPr>
        <p:txBody>
          <a:bodyPr>
            <a:normAutofit fontScale="92500" lnSpcReduction="10000"/>
          </a:bodyPr>
          <a:lstStyle/>
          <a:p>
            <a:pPr marL="0" indent="0">
              <a:buNone/>
            </a:pPr>
            <a:r>
              <a:rPr lang="sv-SE" sz="1800" dirty="0">
                <a:ea typeface="Times New Roman" panose="02020603050405020304" pitchFamily="18" charset="0"/>
              </a:rPr>
              <a:t>För att uppnå målsättningarna om tydligare styrning, större genomslag för politiska beslut, minskad administration, ökad transparens och effektivare verksamhet räcker det inte med att enbart den politiska organisationen förändras. </a:t>
            </a:r>
          </a:p>
          <a:p>
            <a:pPr marL="0" indent="0">
              <a:buNone/>
            </a:pPr>
            <a:r>
              <a:rPr lang="sv-SE" sz="1800" dirty="0">
                <a:ea typeface="Times New Roman" panose="02020603050405020304" pitchFamily="18" charset="0"/>
              </a:rPr>
              <a:t>Det krävs också att styrande dokument, system och rutiner för styrning och uppföljning förändras, både vad avser strategiska frågor och de mer operativa frågorna. </a:t>
            </a:r>
          </a:p>
          <a:p>
            <a:pPr marL="0" indent="0">
              <a:buNone/>
            </a:pPr>
            <a:r>
              <a:rPr lang="sv-SE" sz="1800" dirty="0">
                <a:ea typeface="Times New Roman" panose="02020603050405020304" pitchFamily="18" charset="0"/>
              </a:rPr>
              <a:t>Därutöver måste kulturen i organisationen ändras för att förändringar ska komma till stånd. Detta måste beaktas när den politiska organisationen bemannas. </a:t>
            </a:r>
          </a:p>
          <a:p>
            <a:pPr marL="0" indent="0">
              <a:buNone/>
            </a:pPr>
            <a:r>
              <a:rPr lang="sv-SE" sz="1800" dirty="0">
                <a:ea typeface="Times New Roman" panose="02020603050405020304" pitchFamily="18" charset="0"/>
              </a:rPr>
              <a:t>På samma sätt måste anpassningen av förvaltningsorganisationerna bygga på den inriktning som anges i styrgruppens rapport. Detta gäller även när bemanningen av förvaltningsorganisationen, på framför allt ledningsnivå, fastställs.</a:t>
            </a:r>
          </a:p>
          <a:p>
            <a:endParaRPr lang="en-SE" sz="2400" dirty="0"/>
          </a:p>
        </p:txBody>
      </p:sp>
    </p:spTree>
    <p:extLst>
      <p:ext uri="{BB962C8B-B14F-4D97-AF65-F5344CB8AC3E}">
        <p14:creationId xmlns:p14="http://schemas.microsoft.com/office/powerpoint/2010/main" val="1583915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BC56A-1299-A049-A4D5-587CF6DE1CA2}"/>
              </a:ext>
            </a:extLst>
          </p:cNvPr>
          <p:cNvSpPr>
            <a:spLocks noGrp="1"/>
          </p:cNvSpPr>
          <p:nvPr>
            <p:ph type="title"/>
          </p:nvPr>
        </p:nvSpPr>
        <p:spPr>
          <a:xfrm>
            <a:off x="686530" y="143973"/>
            <a:ext cx="7156892" cy="855315"/>
          </a:xfrm>
        </p:spPr>
        <p:txBody>
          <a:bodyPr>
            <a:normAutofit/>
          </a:bodyPr>
          <a:lstStyle/>
          <a:p>
            <a:r>
              <a:rPr lang="en-SE" sz="3000" dirty="0"/>
              <a:t>Strategisk hälso- och sjukvårdsnämnd</a:t>
            </a:r>
            <a:r>
              <a:rPr lang="sv-SE" sz="3000" dirty="0"/>
              <a:t> - </a:t>
            </a:r>
            <a:r>
              <a:rPr lang="en-SE" sz="3000" dirty="0"/>
              <a:t>SSN</a:t>
            </a:r>
          </a:p>
        </p:txBody>
      </p:sp>
      <p:sp>
        <p:nvSpPr>
          <p:cNvPr id="4" name="Content Placeholder 3">
            <a:extLst>
              <a:ext uri="{FF2B5EF4-FFF2-40B4-BE49-F238E27FC236}">
                <a16:creationId xmlns:a16="http://schemas.microsoft.com/office/drawing/2014/main" id="{6CE46E20-CE8C-F648-9F9D-87DFA4D18612}"/>
              </a:ext>
            </a:extLst>
          </p:cNvPr>
          <p:cNvSpPr>
            <a:spLocks noGrp="1"/>
          </p:cNvSpPr>
          <p:nvPr>
            <p:ph idx="1"/>
          </p:nvPr>
        </p:nvSpPr>
        <p:spPr>
          <a:xfrm>
            <a:off x="686531" y="999288"/>
            <a:ext cx="6657521" cy="3394472"/>
          </a:xfrm>
        </p:spPr>
        <p:txBody>
          <a:bodyPr>
            <a:normAutofit fontScale="77500" lnSpcReduction="20000"/>
          </a:bodyPr>
          <a:lstStyle/>
          <a:p>
            <a:pPr marL="0" indent="0">
              <a:lnSpc>
                <a:spcPct val="120000"/>
              </a:lnSpc>
              <a:buNone/>
            </a:pPr>
            <a:r>
              <a:rPr lang="sv-SE" dirty="0"/>
              <a:t>S</a:t>
            </a:r>
            <a:r>
              <a:rPr lang="en-SE" dirty="0"/>
              <a:t>tärka fokus på långsiktighet och att möjliggöra för tydligare uppföljning på längre sikt</a:t>
            </a:r>
            <a:r>
              <a:rPr lang="sv-SE" dirty="0"/>
              <a:t>.</a:t>
            </a:r>
          </a:p>
          <a:p>
            <a:pPr marL="0" indent="0">
              <a:lnSpc>
                <a:spcPct val="120000"/>
              </a:lnSpc>
              <a:buNone/>
            </a:pPr>
            <a:r>
              <a:rPr lang="sv-SE" dirty="0"/>
              <a:t>H</a:t>
            </a:r>
            <a:r>
              <a:rPr lang="en-SE" dirty="0"/>
              <a:t>ögsta sjukvårdspolitiska organ och är systemansvarig för den regionfinansierade hälso- och sjukvården.</a:t>
            </a:r>
            <a:br>
              <a:rPr lang="sv-SE" dirty="0"/>
            </a:br>
            <a:endParaRPr lang="en-SE" dirty="0"/>
          </a:p>
          <a:p>
            <a:pPr lvl="0">
              <a:lnSpc>
                <a:spcPct val="120000"/>
              </a:lnSpc>
            </a:pPr>
            <a:r>
              <a:rPr lang="sv-SE" sz="1725" dirty="0"/>
              <a:t>R</a:t>
            </a:r>
            <a:r>
              <a:rPr lang="en-SE" sz="1725" dirty="0"/>
              <a:t>egionala hälso- och sjukvårdsstrategin, bör omfatta kommande 10 år. </a:t>
            </a:r>
            <a:endParaRPr lang="sv-SE" sz="1725" dirty="0"/>
          </a:p>
          <a:p>
            <a:pPr lvl="0">
              <a:lnSpc>
                <a:spcPct val="120000"/>
              </a:lnSpc>
            </a:pPr>
            <a:r>
              <a:rPr lang="sv-SE" sz="1725" dirty="0"/>
              <a:t>R</a:t>
            </a:r>
            <a:r>
              <a:rPr lang="en-SE" sz="1725" dirty="0"/>
              <a:t>egional strategi för folkhälsoarbetet som grund för det lokala folkhälsoarbetet </a:t>
            </a:r>
            <a:endParaRPr lang="sv-SE" sz="1725" dirty="0"/>
          </a:p>
          <a:p>
            <a:pPr lvl="0">
              <a:lnSpc>
                <a:spcPct val="120000"/>
              </a:lnSpc>
            </a:pPr>
            <a:r>
              <a:rPr lang="en-SE" sz="1725" dirty="0"/>
              <a:t>Aktualitetspröva och uppdatera aktuell strategi.</a:t>
            </a:r>
          </a:p>
          <a:p>
            <a:pPr lvl="0">
              <a:lnSpc>
                <a:spcPct val="120000"/>
              </a:lnSpc>
            </a:pPr>
            <a:r>
              <a:rPr lang="en-SE" sz="1725" dirty="0"/>
              <a:t>Inhämta kunskapsunderlag och driver uppföljning av strategin på strategisk nivå.</a:t>
            </a:r>
          </a:p>
          <a:p>
            <a:pPr lvl="0">
              <a:lnSpc>
                <a:spcPct val="120000"/>
              </a:lnSpc>
            </a:pPr>
            <a:r>
              <a:rPr lang="en-SE" sz="1725" dirty="0"/>
              <a:t>Utforma förslag till vårdval och</a:t>
            </a:r>
            <a:r>
              <a:rPr lang="en-SE" sz="1725" dirty="0">
                <a:solidFill>
                  <a:srgbClr val="000000"/>
                </a:solidFill>
              </a:rPr>
              <a:t> </a:t>
            </a:r>
            <a:r>
              <a:rPr lang="sv-SE" sz="1725" dirty="0">
                <a:solidFill>
                  <a:srgbClr val="000000"/>
                </a:solidFill>
              </a:rPr>
              <a:t>inriktning för </a:t>
            </a:r>
            <a:r>
              <a:rPr lang="en-SE" sz="1725" dirty="0">
                <a:solidFill>
                  <a:srgbClr val="000000"/>
                </a:solidFill>
              </a:rPr>
              <a:t>KOK-bok.</a:t>
            </a:r>
            <a:endParaRPr lang="en-SE" sz="1725" dirty="0">
              <a:solidFill>
                <a:srgbClr val="000000"/>
              </a:solidFill>
              <a:cs typeface="Arial"/>
            </a:endParaRPr>
          </a:p>
          <a:p>
            <a:pPr lvl="0">
              <a:lnSpc>
                <a:spcPct val="120000"/>
              </a:lnSpc>
            </a:pPr>
            <a:r>
              <a:rPr lang="en-SE" sz="1725" dirty="0"/>
              <a:t>Övriga frågor kopplade till uppgiften som systemansvarig.</a:t>
            </a:r>
          </a:p>
        </p:txBody>
      </p:sp>
    </p:spTree>
    <p:extLst>
      <p:ext uri="{BB962C8B-B14F-4D97-AF65-F5344CB8AC3E}">
        <p14:creationId xmlns:p14="http://schemas.microsoft.com/office/powerpoint/2010/main" val="7867603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BC56A-1299-A049-A4D5-587CF6DE1CA2}"/>
              </a:ext>
            </a:extLst>
          </p:cNvPr>
          <p:cNvSpPr>
            <a:spLocks noGrp="1"/>
          </p:cNvSpPr>
          <p:nvPr>
            <p:ph type="title"/>
          </p:nvPr>
        </p:nvSpPr>
        <p:spPr>
          <a:xfrm>
            <a:off x="753853" y="418928"/>
            <a:ext cx="6373229" cy="485775"/>
          </a:xfrm>
        </p:spPr>
        <p:txBody>
          <a:bodyPr>
            <a:normAutofit fontScale="90000"/>
          </a:bodyPr>
          <a:lstStyle/>
          <a:p>
            <a:r>
              <a:rPr lang="en-SE" sz="3000" dirty="0"/>
              <a:t>Operativ hälso- och sjukvårdsnämnd </a:t>
            </a:r>
            <a:r>
              <a:rPr lang="sv-SE" sz="3000" dirty="0"/>
              <a:t> - </a:t>
            </a:r>
            <a:r>
              <a:rPr lang="en-SE" sz="3000" dirty="0"/>
              <a:t>OSN</a:t>
            </a:r>
          </a:p>
        </p:txBody>
      </p:sp>
      <p:sp>
        <p:nvSpPr>
          <p:cNvPr id="3" name="Content Placeholder 2">
            <a:extLst>
              <a:ext uri="{FF2B5EF4-FFF2-40B4-BE49-F238E27FC236}">
                <a16:creationId xmlns:a16="http://schemas.microsoft.com/office/drawing/2014/main" id="{91B60F01-F30C-A141-B90E-8AC72B313E55}"/>
              </a:ext>
            </a:extLst>
          </p:cNvPr>
          <p:cNvSpPr>
            <a:spLocks noGrp="1"/>
          </p:cNvSpPr>
          <p:nvPr>
            <p:ph idx="1"/>
          </p:nvPr>
        </p:nvSpPr>
        <p:spPr>
          <a:xfrm>
            <a:off x="753853" y="1082842"/>
            <a:ext cx="6564356" cy="3641730"/>
          </a:xfrm>
        </p:spPr>
        <p:txBody>
          <a:bodyPr>
            <a:noAutofit/>
          </a:bodyPr>
          <a:lstStyle/>
          <a:p>
            <a:pPr marL="0" indent="0">
              <a:buNone/>
            </a:pPr>
            <a:r>
              <a:rPr lang="en-SE" sz="1500" dirty="0"/>
              <a:t>Omsätta VGR</a:t>
            </a:r>
            <a:r>
              <a:rPr lang="sv-SE" sz="1500" dirty="0"/>
              <a:t>:s</a:t>
            </a:r>
            <a:r>
              <a:rPr lang="en-SE" sz="1500" dirty="0"/>
              <a:t> hälso- och sjukvårdsstrategi</a:t>
            </a:r>
            <a:r>
              <a:rPr lang="sv-SE" sz="1500" dirty="0"/>
              <a:t>er</a:t>
            </a:r>
            <a:r>
              <a:rPr lang="en-SE" sz="1500" dirty="0"/>
              <a:t> i praktik genom att bryta ner i kortare perspekti</a:t>
            </a:r>
            <a:r>
              <a:rPr lang="sv-SE" sz="1500" dirty="0"/>
              <a:t>v för</a:t>
            </a:r>
            <a:r>
              <a:rPr lang="en-SE" sz="1500" dirty="0"/>
              <a:t> genomförande</a:t>
            </a:r>
            <a:r>
              <a:rPr lang="sv-SE" sz="1500" dirty="0"/>
              <a:t>.</a:t>
            </a:r>
          </a:p>
          <a:p>
            <a:pPr marL="0" indent="0">
              <a:buNone/>
            </a:pPr>
            <a:r>
              <a:rPr lang="en-SE" sz="1500" dirty="0"/>
              <a:t>Besluta om och fördela medel och uppdrag till alla utförare, interna så väl som externa. </a:t>
            </a:r>
            <a:endParaRPr lang="en-SE" sz="1500" dirty="0">
              <a:cs typeface="Arial"/>
            </a:endParaRPr>
          </a:p>
          <a:p>
            <a:pPr lvl="0">
              <a:lnSpc>
                <a:spcPct val="120000"/>
              </a:lnSpc>
            </a:pPr>
            <a:r>
              <a:rPr lang="en-SE" sz="1350" dirty="0"/>
              <a:t>Följa upp utfallet av den nedbrutna strategin för att säkerställa att verksamheten drivs i önskad riktning.</a:t>
            </a:r>
            <a:endParaRPr lang="sv-SE" sz="1350" dirty="0"/>
          </a:p>
          <a:p>
            <a:pPr>
              <a:lnSpc>
                <a:spcPct val="120000"/>
              </a:lnSpc>
            </a:pPr>
            <a:r>
              <a:rPr lang="sv-SE" sz="1350" dirty="0"/>
              <a:t>I</a:t>
            </a:r>
            <a:r>
              <a:rPr lang="en-SE" sz="1350" dirty="0"/>
              <a:t>nspel och synpunkter från DRN beaktas och prövas utifrån ett regionövrigripande perspektiv för att säkerställa en god och jämlik vård i hela </a:t>
            </a:r>
            <a:r>
              <a:rPr lang="sv-SE" sz="1350" dirty="0"/>
              <a:t>VG</a:t>
            </a:r>
            <a:r>
              <a:rPr lang="en-SE" sz="1350" dirty="0"/>
              <a:t>.</a:t>
            </a:r>
            <a:endParaRPr lang="en-SE" sz="1350" dirty="0">
              <a:cs typeface="Arial"/>
            </a:endParaRPr>
          </a:p>
          <a:p>
            <a:pPr lvl="0">
              <a:lnSpc>
                <a:spcPct val="120000"/>
              </a:lnSpc>
            </a:pPr>
            <a:r>
              <a:rPr lang="sv-SE" sz="1350" dirty="0"/>
              <a:t>T</a:t>
            </a:r>
            <a:r>
              <a:rPr lang="en-SE" sz="1350" dirty="0"/>
              <a:t>illämpning av nationella och regionala medicinska riktlinjer</a:t>
            </a:r>
            <a:r>
              <a:rPr lang="sv-SE" sz="1350" dirty="0"/>
              <a:t>, </a:t>
            </a:r>
            <a:r>
              <a:rPr lang="en-SE" sz="1350" dirty="0"/>
              <a:t>införande av nya behandlingsmetoder och läkemedel.</a:t>
            </a:r>
            <a:endParaRPr lang="en-SE" sz="1350" dirty="0">
              <a:cs typeface="Arial"/>
            </a:endParaRPr>
          </a:p>
          <a:p>
            <a:pPr lvl="0">
              <a:lnSpc>
                <a:spcPct val="120000"/>
              </a:lnSpc>
            </a:pPr>
            <a:r>
              <a:rPr lang="en-SE" sz="1350" dirty="0"/>
              <a:t>Teckna</a:t>
            </a:r>
            <a:r>
              <a:rPr lang="sv-SE" sz="1350" dirty="0"/>
              <a:t>r</a:t>
            </a:r>
            <a:r>
              <a:rPr lang="en-SE" sz="1350" dirty="0"/>
              <a:t> och följ</a:t>
            </a:r>
            <a:r>
              <a:rPr lang="sv-SE" sz="1350" dirty="0"/>
              <a:t>er</a:t>
            </a:r>
            <a:r>
              <a:rPr lang="en-SE" sz="1350" dirty="0"/>
              <a:t> upp avtal</a:t>
            </a:r>
            <a:endParaRPr lang="en-SE" sz="1350" dirty="0">
              <a:cs typeface="Arial"/>
            </a:endParaRPr>
          </a:p>
          <a:p>
            <a:pPr lvl="0">
              <a:lnSpc>
                <a:spcPct val="120000"/>
              </a:lnSpc>
            </a:pPr>
            <a:r>
              <a:rPr lang="en-SE" sz="1350" dirty="0"/>
              <a:t>Övriga frågor kopplade till det operativa uppdraget.</a:t>
            </a:r>
          </a:p>
        </p:txBody>
      </p:sp>
    </p:spTree>
    <p:extLst>
      <p:ext uri="{BB962C8B-B14F-4D97-AF65-F5344CB8AC3E}">
        <p14:creationId xmlns:p14="http://schemas.microsoft.com/office/powerpoint/2010/main" val="34129839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BC56A-1299-A049-A4D5-587CF6DE1CA2}"/>
              </a:ext>
            </a:extLst>
          </p:cNvPr>
          <p:cNvSpPr>
            <a:spLocks noGrp="1"/>
          </p:cNvSpPr>
          <p:nvPr>
            <p:ph type="title"/>
          </p:nvPr>
        </p:nvSpPr>
        <p:spPr>
          <a:xfrm>
            <a:off x="597067" y="460013"/>
            <a:ext cx="7886700" cy="681485"/>
          </a:xfrm>
        </p:spPr>
        <p:txBody>
          <a:bodyPr/>
          <a:lstStyle/>
          <a:p>
            <a:r>
              <a:rPr lang="sv-SE" dirty="0"/>
              <a:t>Fem d</a:t>
            </a:r>
            <a:r>
              <a:rPr lang="en-SE" dirty="0"/>
              <a:t>elregionala nämnder </a:t>
            </a:r>
            <a:r>
              <a:rPr lang="sv-SE" dirty="0"/>
              <a:t>- </a:t>
            </a:r>
            <a:r>
              <a:rPr lang="en-SE" dirty="0"/>
              <a:t>DRN</a:t>
            </a:r>
          </a:p>
        </p:txBody>
      </p:sp>
      <p:sp>
        <p:nvSpPr>
          <p:cNvPr id="3" name="Content Placeholder 2">
            <a:extLst>
              <a:ext uri="{FF2B5EF4-FFF2-40B4-BE49-F238E27FC236}">
                <a16:creationId xmlns:a16="http://schemas.microsoft.com/office/drawing/2014/main" id="{91B60F01-F30C-A141-B90E-8AC72B313E55}"/>
              </a:ext>
            </a:extLst>
          </p:cNvPr>
          <p:cNvSpPr>
            <a:spLocks noGrp="1"/>
          </p:cNvSpPr>
          <p:nvPr>
            <p:ph idx="1"/>
          </p:nvPr>
        </p:nvSpPr>
        <p:spPr>
          <a:xfrm>
            <a:off x="628650" y="1412206"/>
            <a:ext cx="7886700" cy="3560087"/>
          </a:xfrm>
        </p:spPr>
        <p:txBody>
          <a:bodyPr>
            <a:normAutofit fontScale="85000" lnSpcReduction="20000"/>
          </a:bodyPr>
          <a:lstStyle/>
          <a:p>
            <a:pPr lvl="0">
              <a:lnSpc>
                <a:spcPct val="120000"/>
              </a:lnSpc>
            </a:pPr>
            <a:r>
              <a:rPr lang="en-SE" dirty="0"/>
              <a:t>Föra dialog och bedriva lokal uppföljning av regionens hälso- och sjukvårdsverksamhet med kommuner, invånare och andra intressenter inom nämndens geografiska ansvarsområde. Nämndens slutsatser ska återrapporteras i dialog med SSN och OSN.</a:t>
            </a:r>
          </a:p>
          <a:p>
            <a:pPr lvl="0">
              <a:lnSpc>
                <a:spcPct val="120000"/>
              </a:lnSpc>
            </a:pPr>
            <a:r>
              <a:rPr lang="en-SE" dirty="0"/>
              <a:t>Nominera ärenden till OSN för beredning och prövning.</a:t>
            </a:r>
            <a:endParaRPr lang="sv-SE" dirty="0"/>
          </a:p>
          <a:p>
            <a:pPr lvl="0">
              <a:lnSpc>
                <a:spcPct val="120000"/>
              </a:lnSpc>
            </a:pPr>
            <a:r>
              <a:rPr lang="sv-SE" dirty="0">
                <a:effectLst/>
                <a:ea typeface="Times New Roman" panose="02020603050405020304" pitchFamily="18" charset="0"/>
              </a:rPr>
              <a:t>Ha det lokala ansvaret för att följa invånarna i området, barn och ungdomars psykiska hälsa och de mest sjuka äldre inom ramen för det som sker i Vårdsamverkan</a:t>
            </a:r>
            <a:endParaRPr lang="en-SE" dirty="0"/>
          </a:p>
          <a:p>
            <a:pPr lvl="0">
              <a:lnSpc>
                <a:spcPct val="120000"/>
              </a:lnSpc>
            </a:pPr>
            <a:r>
              <a:rPr lang="en-SE" dirty="0"/>
              <a:t>Förfoga över egna resurser för</a:t>
            </a:r>
          </a:p>
          <a:p>
            <a:pPr lvl="1">
              <a:lnSpc>
                <a:spcPct val="120000"/>
              </a:lnSpc>
            </a:pPr>
            <a:r>
              <a:rPr lang="en-SE" dirty="0"/>
              <a:t>Förebyggande folkhälsoarbete.</a:t>
            </a:r>
          </a:p>
          <a:p>
            <a:pPr lvl="1">
              <a:lnSpc>
                <a:spcPct val="120000"/>
              </a:lnSpc>
            </a:pPr>
            <a:r>
              <a:rPr lang="en-SE" dirty="0"/>
              <a:t>Operativa frågor inom det arbete som Beredningen för Mänskliga Rättigheter tidigare haft.</a:t>
            </a:r>
          </a:p>
          <a:p>
            <a:pPr marL="0" indent="0">
              <a:lnSpc>
                <a:spcPct val="120000"/>
              </a:lnSpc>
              <a:buNone/>
            </a:pPr>
            <a:endParaRPr lang="en-SE" dirty="0"/>
          </a:p>
        </p:txBody>
      </p:sp>
    </p:spTree>
    <p:extLst>
      <p:ext uri="{BB962C8B-B14F-4D97-AF65-F5344CB8AC3E}">
        <p14:creationId xmlns:p14="http://schemas.microsoft.com/office/powerpoint/2010/main" val="17759493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BC56A-1299-A049-A4D5-587CF6DE1CA2}"/>
              </a:ext>
            </a:extLst>
          </p:cNvPr>
          <p:cNvSpPr>
            <a:spLocks noGrp="1"/>
          </p:cNvSpPr>
          <p:nvPr>
            <p:ph type="title"/>
          </p:nvPr>
        </p:nvSpPr>
        <p:spPr>
          <a:xfrm>
            <a:off x="535345" y="171207"/>
            <a:ext cx="7886700" cy="681485"/>
          </a:xfrm>
        </p:spPr>
        <p:txBody>
          <a:bodyPr/>
          <a:lstStyle/>
          <a:p>
            <a:r>
              <a:rPr lang="sv-SE" dirty="0"/>
              <a:t>Fem d</a:t>
            </a:r>
            <a:r>
              <a:rPr lang="en-SE" dirty="0"/>
              <a:t>elregionala nämnder </a:t>
            </a:r>
            <a:r>
              <a:rPr lang="sv-SE" dirty="0"/>
              <a:t>- </a:t>
            </a:r>
            <a:r>
              <a:rPr lang="en-SE" dirty="0"/>
              <a:t>DRN</a:t>
            </a:r>
          </a:p>
        </p:txBody>
      </p:sp>
      <p:sp>
        <p:nvSpPr>
          <p:cNvPr id="3" name="Content Placeholder 2">
            <a:extLst>
              <a:ext uri="{FF2B5EF4-FFF2-40B4-BE49-F238E27FC236}">
                <a16:creationId xmlns:a16="http://schemas.microsoft.com/office/drawing/2014/main" id="{91B60F01-F30C-A141-B90E-8AC72B313E55}"/>
              </a:ext>
            </a:extLst>
          </p:cNvPr>
          <p:cNvSpPr>
            <a:spLocks noGrp="1"/>
          </p:cNvSpPr>
          <p:nvPr>
            <p:ph idx="1"/>
          </p:nvPr>
        </p:nvSpPr>
        <p:spPr>
          <a:xfrm>
            <a:off x="628650" y="852691"/>
            <a:ext cx="7886700" cy="4071353"/>
          </a:xfrm>
        </p:spPr>
        <p:txBody>
          <a:bodyPr>
            <a:normAutofit/>
          </a:bodyPr>
          <a:lstStyle/>
          <a:p>
            <a:pPr marL="257175" indent="-257175">
              <a:buFont typeface="Symbol" panose="05050102010706020507" pitchFamily="18" charset="2"/>
              <a:buChar char=""/>
            </a:pPr>
            <a:r>
              <a:rPr lang="sv-SE" sz="1650" dirty="0">
                <a:ea typeface="Times New Roman" panose="02020603050405020304" pitchFamily="18" charset="0"/>
              </a:rPr>
              <a:t>Kunna agera som part för att hantera övriga frågor som ligger inom den regionala kompetensen.</a:t>
            </a:r>
          </a:p>
          <a:p>
            <a:pPr marL="257175" indent="-257175">
              <a:spcAft>
                <a:spcPts val="750"/>
              </a:spcAft>
              <a:buFont typeface="Symbol" panose="05050102010706020507" pitchFamily="18" charset="2"/>
              <a:buChar char=""/>
            </a:pPr>
            <a:r>
              <a:rPr lang="sv-SE" sz="1650" dirty="0">
                <a:ea typeface="Times New Roman" panose="02020603050405020304" pitchFamily="18" charset="0"/>
              </a:rPr>
              <a:t>Ansvarar för lokal uppföljning av regionala hälso- och sjukvårdsstrategin och återrapporterar till både SSN och OSN beroende på vilken form av justering som behöver göras.</a:t>
            </a:r>
          </a:p>
          <a:p>
            <a:pPr marL="257175" indent="-257175">
              <a:spcAft>
                <a:spcPts val="750"/>
              </a:spcAft>
              <a:buFont typeface="Symbol" panose="05050102010706020507" pitchFamily="18" charset="2"/>
              <a:buChar char=""/>
            </a:pPr>
            <a:r>
              <a:rPr lang="sv-SE" sz="1650" dirty="0">
                <a:ea typeface="Times New Roman" panose="02020603050405020304" pitchFamily="18" charset="0"/>
              </a:rPr>
              <a:t>Lokalt ansvar för att bedöma invånarnas behov av vård.</a:t>
            </a:r>
          </a:p>
          <a:p>
            <a:pPr marL="257175" indent="-257175">
              <a:spcAft>
                <a:spcPts val="750"/>
              </a:spcAft>
              <a:buFont typeface="Symbol" panose="05050102010706020507" pitchFamily="18" charset="2"/>
              <a:buChar char=""/>
            </a:pPr>
            <a:r>
              <a:rPr lang="sv-SE" sz="1650" dirty="0">
                <a:ea typeface="Times New Roman" panose="02020603050405020304" pitchFamily="18" charset="0"/>
              </a:rPr>
              <a:t>Lokalt ansvar för analys och slutsatser kring vårdbehov, t.ex. som underlag i region/lokala strategier/prioriteringar.</a:t>
            </a:r>
          </a:p>
          <a:p>
            <a:pPr marL="257175" indent="-257175">
              <a:buFont typeface="Symbol" panose="05050102010706020507" pitchFamily="18" charset="2"/>
              <a:buChar char=""/>
            </a:pPr>
            <a:r>
              <a:rPr lang="sv-SE" sz="1650" dirty="0">
                <a:ea typeface="Times New Roman" panose="02020603050405020304" pitchFamily="18" charset="0"/>
              </a:rPr>
              <a:t>Ansvarar för lokal invånarinformation.</a:t>
            </a:r>
          </a:p>
          <a:p>
            <a:pPr marL="0" indent="0">
              <a:buNone/>
            </a:pPr>
            <a:endParaRPr lang="sv-SE" sz="1650" dirty="0">
              <a:ea typeface="Times New Roman" panose="02020603050405020304" pitchFamily="18" charset="0"/>
            </a:endParaRPr>
          </a:p>
          <a:p>
            <a:pPr marL="0" indent="0">
              <a:buNone/>
            </a:pPr>
            <a:r>
              <a:rPr lang="sv-SE" sz="1650" dirty="0">
                <a:ea typeface="Times New Roman" panose="02020603050405020304" pitchFamily="18" charset="0"/>
              </a:rPr>
              <a:t>I det kommande arbetet med reglementen och förtydliganden kan med fördel ytterligare uppgifter och ansvar, som i sammanhanget kan anses lämpliga, tillföras DRN.</a:t>
            </a:r>
          </a:p>
          <a:p>
            <a:pPr marL="257175" indent="-257175">
              <a:buFont typeface="Symbol" panose="05050102010706020507" pitchFamily="18" charset="2"/>
              <a:buChar char=""/>
            </a:pPr>
            <a:endParaRPr lang="sv-SE" sz="1650" dirty="0">
              <a:ea typeface="Times New Roman" panose="02020603050405020304" pitchFamily="18" charset="0"/>
            </a:endParaRPr>
          </a:p>
        </p:txBody>
      </p:sp>
    </p:spTree>
    <p:extLst>
      <p:ext uri="{BB962C8B-B14F-4D97-AF65-F5344CB8AC3E}">
        <p14:creationId xmlns:p14="http://schemas.microsoft.com/office/powerpoint/2010/main" val="17733583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B18E6-5A1C-0A4B-B3B0-F839E152B1F0}"/>
              </a:ext>
            </a:extLst>
          </p:cNvPr>
          <p:cNvSpPr>
            <a:spLocks noGrp="1"/>
          </p:cNvSpPr>
          <p:nvPr>
            <p:ph type="title"/>
          </p:nvPr>
        </p:nvSpPr>
        <p:spPr>
          <a:xfrm>
            <a:off x="628650" y="182641"/>
            <a:ext cx="7886700" cy="975599"/>
          </a:xfrm>
        </p:spPr>
        <p:txBody>
          <a:bodyPr>
            <a:normAutofit fontScale="90000"/>
          </a:bodyPr>
          <a:lstStyle/>
          <a:p>
            <a:pPr>
              <a:lnSpc>
                <a:spcPct val="100000"/>
              </a:lnSpc>
              <a:spcAft>
                <a:spcPts val="750"/>
              </a:spcAft>
            </a:pPr>
            <a:r>
              <a:rPr lang="sv-SE" dirty="0">
                <a:latin typeface="Times New Roman" panose="02020603050405020304" pitchFamily="18" charset="0"/>
                <a:ea typeface="Times New Roman" panose="02020603050405020304" pitchFamily="18" charset="0"/>
              </a:rPr>
              <a:t>Följande utförare fortsätter att driva verksamhet i egen regi.</a:t>
            </a:r>
          </a:p>
        </p:txBody>
      </p:sp>
      <p:sp>
        <p:nvSpPr>
          <p:cNvPr id="3" name="Content Placeholder 2">
            <a:extLst>
              <a:ext uri="{FF2B5EF4-FFF2-40B4-BE49-F238E27FC236}">
                <a16:creationId xmlns:a16="http://schemas.microsoft.com/office/drawing/2014/main" id="{EE8991AE-6EB7-8041-98BE-FDAE21543D31}"/>
              </a:ext>
            </a:extLst>
          </p:cNvPr>
          <p:cNvSpPr>
            <a:spLocks noGrp="1"/>
          </p:cNvSpPr>
          <p:nvPr>
            <p:ph idx="1"/>
          </p:nvPr>
        </p:nvSpPr>
        <p:spPr>
          <a:xfrm>
            <a:off x="681990" y="1379221"/>
            <a:ext cx="7886700" cy="3675449"/>
          </a:xfrm>
        </p:spPr>
        <p:txBody>
          <a:bodyPr>
            <a:normAutofit lnSpcReduction="10000"/>
          </a:bodyPr>
          <a:lstStyle/>
          <a:p>
            <a:pPr marL="257175" indent="-257175">
              <a:buFont typeface="Symbol" panose="05050102010706020507" pitchFamily="18" charset="2"/>
              <a:buChar char=""/>
            </a:pPr>
            <a:r>
              <a:rPr lang="sv-SE" dirty="0">
                <a:effectLst/>
                <a:latin typeface="Times New Roman" panose="02020603050405020304" pitchFamily="18" charset="0"/>
                <a:ea typeface="Times New Roman" panose="02020603050405020304" pitchFamily="18" charset="0"/>
              </a:rPr>
              <a:t>Styrelsen för Sahlgrenska universitetssjukhus</a:t>
            </a:r>
          </a:p>
          <a:p>
            <a:pPr marL="257175" indent="-257175">
              <a:buFont typeface="Symbol" panose="05050102010706020507" pitchFamily="18" charset="2"/>
              <a:buChar char=""/>
            </a:pPr>
            <a:r>
              <a:rPr lang="sv-SE" dirty="0">
                <a:effectLst/>
                <a:latin typeface="Times New Roman" panose="02020603050405020304" pitchFamily="18" charset="0"/>
                <a:ea typeface="Times New Roman" panose="02020603050405020304" pitchFamily="18" charset="0"/>
              </a:rPr>
              <a:t>Styrelsen för Skaraborgs sjukhus</a:t>
            </a:r>
          </a:p>
          <a:p>
            <a:pPr marL="257175" indent="-257175">
              <a:buFont typeface="Symbol" panose="05050102010706020507" pitchFamily="18" charset="2"/>
              <a:buChar char=""/>
            </a:pPr>
            <a:r>
              <a:rPr lang="sv-SE" dirty="0">
                <a:effectLst/>
                <a:latin typeface="Times New Roman" panose="02020603050405020304" pitchFamily="18" charset="0"/>
                <a:ea typeface="Times New Roman" panose="02020603050405020304" pitchFamily="18" charset="0"/>
              </a:rPr>
              <a:t>Styrelsen för Södra Älvsborgs sjukhus</a:t>
            </a:r>
          </a:p>
          <a:p>
            <a:pPr marL="257175" indent="-257175">
              <a:buFont typeface="Symbol" panose="05050102010706020507" pitchFamily="18" charset="2"/>
              <a:buChar char=""/>
            </a:pPr>
            <a:r>
              <a:rPr lang="sv-SE" dirty="0">
                <a:effectLst/>
                <a:latin typeface="Times New Roman" panose="02020603050405020304" pitchFamily="18" charset="0"/>
                <a:ea typeface="Times New Roman" panose="02020603050405020304" pitchFamily="18" charset="0"/>
              </a:rPr>
              <a:t>Styrelsen för NU-sjukvården</a:t>
            </a:r>
          </a:p>
          <a:p>
            <a:pPr marL="257175" indent="-257175">
              <a:buFont typeface="Symbol" panose="05050102010706020507" pitchFamily="18" charset="2"/>
              <a:buChar char=""/>
            </a:pPr>
            <a:r>
              <a:rPr lang="sv-SE" dirty="0">
                <a:effectLst/>
                <a:latin typeface="Times New Roman" panose="02020603050405020304" pitchFamily="18" charset="0"/>
                <a:ea typeface="Times New Roman" panose="02020603050405020304" pitchFamily="18" charset="0"/>
              </a:rPr>
              <a:t>Styrelsen för Sjukhusen i väster</a:t>
            </a:r>
          </a:p>
          <a:p>
            <a:pPr marL="257175" indent="-257175">
              <a:buFont typeface="Symbol" panose="05050102010706020507" pitchFamily="18" charset="2"/>
              <a:buChar char=""/>
            </a:pPr>
            <a:r>
              <a:rPr lang="sv-SE" dirty="0">
                <a:effectLst/>
                <a:latin typeface="Times New Roman" panose="02020603050405020304" pitchFamily="18" charset="0"/>
                <a:ea typeface="Times New Roman" panose="02020603050405020304" pitchFamily="18" charset="0"/>
              </a:rPr>
              <a:t>Styrelsen för Närhälsan</a:t>
            </a:r>
          </a:p>
          <a:p>
            <a:pPr marL="257175" indent="-257175">
              <a:buFont typeface="Symbol" panose="05050102010706020507" pitchFamily="18" charset="2"/>
              <a:buChar char=""/>
            </a:pPr>
            <a:r>
              <a:rPr lang="sv-SE" dirty="0">
                <a:effectLst/>
                <a:latin typeface="Times New Roman" panose="02020603050405020304" pitchFamily="18" charset="0"/>
                <a:ea typeface="Times New Roman" panose="02020603050405020304" pitchFamily="18" charset="0"/>
              </a:rPr>
              <a:t>Styrelsen för Regionhälsan</a:t>
            </a:r>
          </a:p>
          <a:p>
            <a:pPr marL="257175" indent="-257175">
              <a:buFont typeface="Symbol" panose="05050102010706020507" pitchFamily="18" charset="2"/>
              <a:buChar char=""/>
            </a:pPr>
            <a:r>
              <a:rPr lang="sv-SE" dirty="0">
                <a:effectLst/>
                <a:latin typeface="Times New Roman" panose="02020603050405020304" pitchFamily="18" charset="0"/>
                <a:ea typeface="Times New Roman" panose="02020603050405020304" pitchFamily="18" charset="0"/>
              </a:rPr>
              <a:t>Styrelsen för Habilitering &amp; hälsa</a:t>
            </a:r>
          </a:p>
          <a:p>
            <a:pPr marL="257175" indent="-257175">
              <a:buFont typeface="Symbol" panose="05050102010706020507" pitchFamily="18" charset="2"/>
              <a:buChar char=""/>
            </a:pPr>
            <a:r>
              <a:rPr lang="sv-SE" dirty="0">
                <a:effectLst/>
                <a:latin typeface="Times New Roman" panose="02020603050405020304" pitchFamily="18" charset="0"/>
                <a:ea typeface="Times New Roman" panose="02020603050405020304" pitchFamily="18" charset="0"/>
              </a:rPr>
              <a:t>Styrelsen för Tandvård</a:t>
            </a:r>
          </a:p>
          <a:p>
            <a:pPr lvl="0"/>
            <a:endParaRPr lang="en-SE" dirty="0"/>
          </a:p>
          <a:p>
            <a:endParaRPr lang="en-SE" dirty="0"/>
          </a:p>
        </p:txBody>
      </p:sp>
    </p:spTree>
    <p:extLst>
      <p:ext uri="{BB962C8B-B14F-4D97-AF65-F5344CB8AC3E}">
        <p14:creationId xmlns:p14="http://schemas.microsoft.com/office/powerpoint/2010/main" val="2702334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B18E6-5A1C-0A4B-B3B0-F839E152B1F0}"/>
              </a:ext>
            </a:extLst>
          </p:cNvPr>
          <p:cNvSpPr>
            <a:spLocks noGrp="1"/>
          </p:cNvSpPr>
          <p:nvPr>
            <p:ph type="title"/>
          </p:nvPr>
        </p:nvSpPr>
        <p:spPr>
          <a:xfrm>
            <a:off x="628650" y="784622"/>
            <a:ext cx="7886700" cy="751787"/>
          </a:xfrm>
        </p:spPr>
        <p:txBody>
          <a:bodyPr/>
          <a:lstStyle/>
          <a:p>
            <a:r>
              <a:rPr lang="en-SE" dirty="0"/>
              <a:t>Miljö- och regionutvecklingsnämnd</a:t>
            </a:r>
          </a:p>
        </p:txBody>
      </p:sp>
      <p:sp>
        <p:nvSpPr>
          <p:cNvPr id="3" name="Content Placeholder 2">
            <a:extLst>
              <a:ext uri="{FF2B5EF4-FFF2-40B4-BE49-F238E27FC236}">
                <a16:creationId xmlns:a16="http://schemas.microsoft.com/office/drawing/2014/main" id="{EE8991AE-6EB7-8041-98BE-FDAE21543D31}"/>
              </a:ext>
            </a:extLst>
          </p:cNvPr>
          <p:cNvSpPr>
            <a:spLocks noGrp="1"/>
          </p:cNvSpPr>
          <p:nvPr>
            <p:ph idx="1"/>
          </p:nvPr>
        </p:nvSpPr>
        <p:spPr>
          <a:xfrm>
            <a:off x="628650" y="1879997"/>
            <a:ext cx="7886700" cy="2467842"/>
          </a:xfrm>
        </p:spPr>
        <p:txBody>
          <a:bodyPr/>
          <a:lstStyle/>
          <a:p>
            <a:pPr lvl="0"/>
            <a:r>
              <a:rPr lang="en-SE"/>
              <a:t>Huvudansvar för framtagande och uppföljning av RUS.</a:t>
            </a:r>
          </a:p>
          <a:p>
            <a:pPr lvl="0"/>
            <a:r>
              <a:rPr lang="sv-SE"/>
              <a:t>A</a:t>
            </a:r>
            <a:r>
              <a:rPr lang="en-SE"/>
              <a:t>rbetsmarknad, näringslivsutveckling och företagsstöd.</a:t>
            </a:r>
          </a:p>
          <a:p>
            <a:pPr lvl="0"/>
            <a:r>
              <a:rPr lang="sv-SE"/>
              <a:t>B</a:t>
            </a:r>
            <a:r>
              <a:rPr lang="en-SE"/>
              <a:t>esöksnäring.</a:t>
            </a:r>
          </a:p>
          <a:p>
            <a:pPr lvl="0"/>
            <a:r>
              <a:rPr lang="en-SE"/>
              <a:t>FOU – Utbildning.</a:t>
            </a:r>
          </a:p>
          <a:p>
            <a:pPr lvl="0"/>
            <a:r>
              <a:rPr lang="en-SE"/>
              <a:t>Ansvarar för och leder arbetet som framgår av viljeinriktning i strategidokument Miljö och klimat – Klimat 2030.</a:t>
            </a:r>
          </a:p>
          <a:p>
            <a:endParaRPr lang="en-SE"/>
          </a:p>
        </p:txBody>
      </p:sp>
    </p:spTree>
    <p:extLst>
      <p:ext uri="{BB962C8B-B14F-4D97-AF65-F5344CB8AC3E}">
        <p14:creationId xmlns:p14="http://schemas.microsoft.com/office/powerpoint/2010/main" val="4233713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0EB6E-A5A0-794F-B34B-86548BA404CD}"/>
              </a:ext>
            </a:extLst>
          </p:cNvPr>
          <p:cNvSpPr>
            <a:spLocks noGrp="1"/>
          </p:cNvSpPr>
          <p:nvPr>
            <p:ph type="title"/>
          </p:nvPr>
        </p:nvSpPr>
        <p:spPr/>
        <p:txBody>
          <a:bodyPr/>
          <a:lstStyle/>
          <a:p>
            <a:r>
              <a:rPr lang="en-SE" dirty="0"/>
              <a:t>Ny politisk organisation - tillbakablick</a:t>
            </a:r>
          </a:p>
        </p:txBody>
      </p:sp>
      <p:sp>
        <p:nvSpPr>
          <p:cNvPr id="3" name="Content Placeholder 2">
            <a:extLst>
              <a:ext uri="{FF2B5EF4-FFF2-40B4-BE49-F238E27FC236}">
                <a16:creationId xmlns:a16="http://schemas.microsoft.com/office/drawing/2014/main" id="{4DD0E93C-BE15-7347-8CE3-C95DD0A81540}"/>
              </a:ext>
            </a:extLst>
          </p:cNvPr>
          <p:cNvSpPr>
            <a:spLocks noGrp="1"/>
          </p:cNvSpPr>
          <p:nvPr>
            <p:ph idx="1"/>
          </p:nvPr>
        </p:nvSpPr>
        <p:spPr/>
        <p:txBody>
          <a:bodyPr/>
          <a:lstStyle/>
          <a:p>
            <a:r>
              <a:rPr lang="en-SE" dirty="0"/>
              <a:t>Organisationsberedningen arbetade under 2019-2020 med kunskapsinhämtning och sammanställde ett underlag med svar på ett antal frågor.</a:t>
            </a:r>
            <a:endParaRPr lang="sv-SE" dirty="0"/>
          </a:p>
          <a:p>
            <a:r>
              <a:rPr lang="en-SE" dirty="0"/>
              <a:t>Arbetet övertogs av styrgruppen för ny politisk organisation 2023</a:t>
            </a:r>
            <a:r>
              <a:rPr lang="sv-SE" dirty="0"/>
              <a:t> till </a:t>
            </a:r>
            <a:r>
              <a:rPr lang="en-SE" dirty="0"/>
              <a:t>202</a:t>
            </a:r>
            <a:r>
              <a:rPr lang="sv-SE" dirty="0"/>
              <a:t>7</a:t>
            </a:r>
            <a:r>
              <a:rPr lang="en-SE" dirty="0"/>
              <a:t> </a:t>
            </a:r>
            <a:r>
              <a:rPr lang="en-GB" dirty="0"/>
              <a:t>med </a:t>
            </a:r>
            <a:r>
              <a:rPr lang="en-GB" dirty="0" err="1"/>
              <a:t>partiernas</a:t>
            </a:r>
            <a:r>
              <a:rPr lang="en-GB" dirty="0"/>
              <a:t> </a:t>
            </a:r>
            <a:r>
              <a:rPr lang="en-GB" dirty="0" err="1"/>
              <a:t>inspel</a:t>
            </a:r>
            <a:r>
              <a:rPr lang="en-GB" dirty="0"/>
              <a:t> </a:t>
            </a:r>
            <a:r>
              <a:rPr lang="en-GB" dirty="0" err="1"/>
              <a:t>och</a:t>
            </a:r>
            <a:r>
              <a:rPr lang="en-GB" dirty="0"/>
              <a:t> </a:t>
            </a:r>
            <a:r>
              <a:rPr lang="en-GB" dirty="0" err="1"/>
              <a:t>organisationsberedningens</a:t>
            </a:r>
            <a:r>
              <a:rPr lang="en-GB" dirty="0"/>
              <a:t> rapport </a:t>
            </a:r>
            <a:r>
              <a:rPr lang="en-GB" dirty="0" err="1"/>
              <a:t>som</a:t>
            </a:r>
            <a:r>
              <a:rPr lang="en-GB" dirty="0"/>
              <a:t> </a:t>
            </a:r>
            <a:r>
              <a:rPr lang="en-GB" dirty="0" err="1"/>
              <a:t>grund</a:t>
            </a:r>
            <a:r>
              <a:rPr lang="en-GB" dirty="0"/>
              <a:t>.</a:t>
            </a:r>
          </a:p>
          <a:p>
            <a:r>
              <a:rPr lang="en-GB" dirty="0"/>
              <a:t>Det </a:t>
            </a:r>
            <a:r>
              <a:rPr lang="en-GB" dirty="0" err="1"/>
              <a:t>förslag</a:t>
            </a:r>
            <a:r>
              <a:rPr lang="en-GB" dirty="0"/>
              <a:t> </a:t>
            </a:r>
            <a:r>
              <a:rPr lang="en-GB" dirty="0" err="1"/>
              <a:t>som</a:t>
            </a:r>
            <a:r>
              <a:rPr lang="en-GB" dirty="0"/>
              <a:t> </a:t>
            </a:r>
            <a:r>
              <a:rPr lang="en-GB" dirty="0" err="1"/>
              <a:t>utarbetades</a:t>
            </a:r>
            <a:r>
              <a:rPr lang="en-GB" dirty="0"/>
              <a:t> </a:t>
            </a:r>
            <a:r>
              <a:rPr lang="en-GB" dirty="0" err="1"/>
              <a:t>beslutades</a:t>
            </a:r>
            <a:r>
              <a:rPr lang="en-GB" dirty="0"/>
              <a:t> </a:t>
            </a:r>
            <a:r>
              <a:rPr lang="en-GB" dirty="0" err="1"/>
              <a:t>av</a:t>
            </a:r>
            <a:r>
              <a:rPr lang="en-GB" dirty="0"/>
              <a:t> </a:t>
            </a:r>
            <a:r>
              <a:rPr lang="en-GB" dirty="0" err="1"/>
              <a:t>fullmäktige</a:t>
            </a:r>
            <a:r>
              <a:rPr lang="en-GB" dirty="0"/>
              <a:t> 12 </a:t>
            </a:r>
            <a:r>
              <a:rPr lang="en-GB" dirty="0" err="1"/>
              <a:t>april</a:t>
            </a:r>
            <a:r>
              <a:rPr lang="en-GB" dirty="0"/>
              <a:t> </a:t>
            </a:r>
            <a:r>
              <a:rPr lang="en-GB" dirty="0" err="1"/>
              <a:t>iår</a:t>
            </a:r>
            <a:r>
              <a:rPr lang="en-GB" dirty="0"/>
              <a:t>.</a:t>
            </a:r>
          </a:p>
          <a:p>
            <a:r>
              <a:rPr lang="en-GB" dirty="0" err="1"/>
              <a:t>En</a:t>
            </a:r>
            <a:r>
              <a:rPr lang="en-GB" dirty="0"/>
              <a:t> </a:t>
            </a:r>
            <a:r>
              <a:rPr lang="en-GB" dirty="0" err="1"/>
              <a:t>ny</a:t>
            </a:r>
            <a:r>
              <a:rPr lang="en-GB" dirty="0"/>
              <a:t> </a:t>
            </a:r>
            <a:r>
              <a:rPr lang="en-GB" dirty="0" err="1"/>
              <a:t>styrgrupp</a:t>
            </a:r>
            <a:r>
              <a:rPr lang="en-GB" dirty="0"/>
              <a:t> </a:t>
            </a:r>
            <a:r>
              <a:rPr lang="en-GB" dirty="0" err="1"/>
              <a:t>har</a:t>
            </a:r>
            <a:r>
              <a:rPr lang="en-GB" dirty="0"/>
              <a:t> </a:t>
            </a:r>
            <a:r>
              <a:rPr lang="en-GB" dirty="0" err="1"/>
              <a:t>därefter</a:t>
            </a:r>
            <a:r>
              <a:rPr lang="en-GB" dirty="0"/>
              <a:t> </a:t>
            </a:r>
            <a:r>
              <a:rPr lang="en-GB" dirty="0" err="1"/>
              <a:t>följt</a:t>
            </a:r>
            <a:r>
              <a:rPr lang="en-GB" dirty="0"/>
              <a:t> </a:t>
            </a:r>
            <a:r>
              <a:rPr lang="en-GB" dirty="0" err="1"/>
              <a:t>framtagande</a:t>
            </a:r>
            <a:r>
              <a:rPr lang="en-GB" dirty="0"/>
              <a:t> </a:t>
            </a:r>
            <a:r>
              <a:rPr lang="en-GB" dirty="0" err="1"/>
              <a:t>av</a:t>
            </a:r>
            <a:r>
              <a:rPr lang="en-GB" dirty="0"/>
              <a:t> </a:t>
            </a:r>
            <a:r>
              <a:rPr lang="en-GB" dirty="0" err="1"/>
              <a:t>reglementen</a:t>
            </a:r>
            <a:r>
              <a:rPr lang="en-GB" dirty="0"/>
              <a:t> </a:t>
            </a:r>
            <a:r>
              <a:rPr lang="en-GB" dirty="0" err="1"/>
              <a:t>och</a:t>
            </a:r>
            <a:r>
              <a:rPr lang="en-GB" dirty="0"/>
              <a:t> det </a:t>
            </a:r>
            <a:r>
              <a:rPr lang="en-GB" dirty="0" err="1"/>
              <a:t>praktiska</a:t>
            </a:r>
            <a:r>
              <a:rPr lang="en-GB" dirty="0"/>
              <a:t> </a:t>
            </a:r>
            <a:r>
              <a:rPr lang="en-GB" dirty="0" err="1"/>
              <a:t>arbetet</a:t>
            </a:r>
            <a:r>
              <a:rPr lang="en-GB" dirty="0"/>
              <a:t> </a:t>
            </a:r>
            <a:r>
              <a:rPr lang="en-GB" dirty="0" err="1"/>
              <a:t>inför</a:t>
            </a:r>
            <a:r>
              <a:rPr lang="en-GB" dirty="0"/>
              <a:t> </a:t>
            </a:r>
            <a:r>
              <a:rPr lang="en-GB" dirty="0" err="1"/>
              <a:t>verkställandet</a:t>
            </a:r>
            <a:r>
              <a:rPr lang="en-GB" dirty="0"/>
              <a:t>.</a:t>
            </a:r>
          </a:p>
        </p:txBody>
      </p:sp>
    </p:spTree>
    <p:extLst>
      <p:ext uri="{BB962C8B-B14F-4D97-AF65-F5344CB8AC3E}">
        <p14:creationId xmlns:p14="http://schemas.microsoft.com/office/powerpoint/2010/main" val="18010843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9CC5D-530C-C446-8C83-C96FDC8D4534}"/>
              </a:ext>
            </a:extLst>
          </p:cNvPr>
          <p:cNvSpPr>
            <a:spLocks noGrp="1"/>
          </p:cNvSpPr>
          <p:nvPr>
            <p:ph type="title"/>
          </p:nvPr>
        </p:nvSpPr>
        <p:spPr>
          <a:xfrm>
            <a:off x="628650" y="679997"/>
            <a:ext cx="7886700" cy="994172"/>
          </a:xfrm>
        </p:spPr>
        <p:txBody>
          <a:bodyPr>
            <a:normAutofit/>
          </a:bodyPr>
          <a:lstStyle/>
          <a:p>
            <a:r>
              <a:rPr lang="en-SE" dirty="0"/>
              <a:t>Infrastruktur- och kollektivtrafiknämnd</a:t>
            </a:r>
          </a:p>
        </p:txBody>
      </p:sp>
      <p:sp>
        <p:nvSpPr>
          <p:cNvPr id="3" name="Content Placeholder 2">
            <a:extLst>
              <a:ext uri="{FF2B5EF4-FFF2-40B4-BE49-F238E27FC236}">
                <a16:creationId xmlns:a16="http://schemas.microsoft.com/office/drawing/2014/main" id="{F363699F-54F2-2E47-AD9B-76DFB5DFFC1C}"/>
              </a:ext>
            </a:extLst>
          </p:cNvPr>
          <p:cNvSpPr>
            <a:spLocks noGrp="1"/>
          </p:cNvSpPr>
          <p:nvPr>
            <p:ph idx="1"/>
          </p:nvPr>
        </p:nvSpPr>
        <p:spPr>
          <a:xfrm>
            <a:off x="628650" y="1775372"/>
            <a:ext cx="7886700" cy="2459276"/>
          </a:xfrm>
        </p:spPr>
        <p:txBody>
          <a:bodyPr>
            <a:normAutofit/>
          </a:bodyPr>
          <a:lstStyle/>
          <a:p>
            <a:pPr lvl="0"/>
            <a:r>
              <a:rPr lang="en-SE" dirty="0"/>
              <a:t>Kollektivtrafik</a:t>
            </a:r>
          </a:p>
          <a:p>
            <a:pPr lvl="0"/>
            <a:r>
              <a:rPr lang="en-SE" dirty="0"/>
              <a:t>Regionförstoring</a:t>
            </a:r>
          </a:p>
          <a:p>
            <a:pPr lvl="0"/>
            <a:r>
              <a:rPr lang="en-SE" dirty="0"/>
              <a:t>Infrastruktur</a:t>
            </a:r>
          </a:p>
          <a:p>
            <a:pPr lvl="0"/>
            <a:r>
              <a:rPr lang="en-SE" dirty="0"/>
              <a:t>Ansvar för regional plan</a:t>
            </a:r>
            <a:r>
              <a:rPr lang="sv-SE" dirty="0"/>
              <a:t> och andra planfrågor</a:t>
            </a:r>
            <a:endParaRPr lang="en-SE" dirty="0"/>
          </a:p>
          <a:p>
            <a:pPr lvl="0"/>
            <a:r>
              <a:rPr lang="en-SE" dirty="0"/>
              <a:t>Ortsutveckling</a:t>
            </a:r>
          </a:p>
          <a:p>
            <a:pPr lvl="0"/>
            <a:r>
              <a:rPr lang="en-SE" dirty="0"/>
              <a:t>Bredband och laddinfrastruktur</a:t>
            </a:r>
          </a:p>
        </p:txBody>
      </p:sp>
    </p:spTree>
    <p:extLst>
      <p:ext uri="{BB962C8B-B14F-4D97-AF65-F5344CB8AC3E}">
        <p14:creationId xmlns:p14="http://schemas.microsoft.com/office/powerpoint/2010/main" val="21145332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CE764-C183-244A-AE30-FCFFA801EC2D}"/>
              </a:ext>
            </a:extLst>
          </p:cNvPr>
          <p:cNvSpPr>
            <a:spLocks noGrp="1"/>
          </p:cNvSpPr>
          <p:nvPr>
            <p:ph type="title"/>
          </p:nvPr>
        </p:nvSpPr>
        <p:spPr>
          <a:xfrm>
            <a:off x="582042" y="566807"/>
            <a:ext cx="7886700" cy="994172"/>
          </a:xfrm>
        </p:spPr>
        <p:txBody>
          <a:bodyPr/>
          <a:lstStyle/>
          <a:p>
            <a:r>
              <a:rPr lang="en-SE"/>
              <a:t>Kulturnämnd</a:t>
            </a:r>
          </a:p>
        </p:txBody>
      </p:sp>
      <p:sp>
        <p:nvSpPr>
          <p:cNvPr id="3" name="Content Placeholder 2">
            <a:extLst>
              <a:ext uri="{FF2B5EF4-FFF2-40B4-BE49-F238E27FC236}">
                <a16:creationId xmlns:a16="http://schemas.microsoft.com/office/drawing/2014/main" id="{772FEA37-A90E-A140-91BD-970A2E80586D}"/>
              </a:ext>
            </a:extLst>
          </p:cNvPr>
          <p:cNvSpPr>
            <a:spLocks noGrp="1"/>
          </p:cNvSpPr>
          <p:nvPr>
            <p:ph idx="1"/>
          </p:nvPr>
        </p:nvSpPr>
        <p:spPr>
          <a:xfrm>
            <a:off x="582043" y="1460557"/>
            <a:ext cx="7184231" cy="3294869"/>
          </a:xfrm>
        </p:spPr>
        <p:txBody>
          <a:bodyPr>
            <a:normAutofit fontScale="92500" lnSpcReduction="20000"/>
          </a:bodyPr>
          <a:lstStyle/>
          <a:p>
            <a:pPr marL="0" indent="0">
              <a:buNone/>
            </a:pPr>
            <a:endParaRPr lang="sv-SE" dirty="0"/>
          </a:p>
          <a:p>
            <a:pPr lvl="0"/>
            <a:r>
              <a:rPr lang="en-SE" dirty="0"/>
              <a:t>Ansvar för framtagande och genomförande av kulturstrategin</a:t>
            </a:r>
          </a:p>
          <a:p>
            <a:pPr lvl="0"/>
            <a:r>
              <a:rPr lang="en-SE" dirty="0"/>
              <a:t>Föreningsstöd</a:t>
            </a:r>
          </a:p>
          <a:p>
            <a:pPr lvl="0"/>
            <a:r>
              <a:rPr lang="en-SE" dirty="0"/>
              <a:t>Institutionerna, museer</a:t>
            </a:r>
          </a:p>
          <a:p>
            <a:pPr lvl="0"/>
            <a:r>
              <a:rPr lang="en-SE" dirty="0"/>
              <a:t>Filmen</a:t>
            </a:r>
          </a:p>
          <a:p>
            <a:pPr lvl="0"/>
            <a:r>
              <a:rPr lang="en-SE" dirty="0"/>
              <a:t>Kulturella och kreativa näringar</a:t>
            </a:r>
          </a:p>
          <a:p>
            <a:pPr lvl="0"/>
            <a:r>
              <a:rPr lang="en-SE" dirty="0"/>
              <a:t>Demokrati</a:t>
            </a:r>
          </a:p>
          <a:p>
            <a:pPr lvl="0"/>
            <a:r>
              <a:rPr lang="en-SE" dirty="0"/>
              <a:t>Folkbildning</a:t>
            </a:r>
            <a:endParaRPr lang="sv-SE" dirty="0"/>
          </a:p>
          <a:p>
            <a:pPr marL="0" indent="0">
              <a:buNone/>
            </a:pPr>
            <a:endParaRPr lang="sv-SE" dirty="0"/>
          </a:p>
          <a:p>
            <a:pPr marL="0" indent="0">
              <a:buNone/>
            </a:pPr>
            <a:r>
              <a:rPr lang="sv-SE" dirty="0"/>
              <a:t>Övertar vissa strategiska uppgifter från styrelsen för kulturutveckling</a:t>
            </a:r>
          </a:p>
          <a:p>
            <a:pPr marL="0" indent="0">
              <a:buNone/>
            </a:pPr>
            <a:endParaRPr lang="en-SE" dirty="0"/>
          </a:p>
        </p:txBody>
      </p:sp>
    </p:spTree>
    <p:extLst>
      <p:ext uri="{BB962C8B-B14F-4D97-AF65-F5344CB8AC3E}">
        <p14:creationId xmlns:p14="http://schemas.microsoft.com/office/powerpoint/2010/main" val="25286427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7BCBE7F-3672-2A4B-AF84-64EC05CB24AD}"/>
              </a:ext>
            </a:extLst>
          </p:cNvPr>
          <p:cNvSpPr>
            <a:spLocks noGrp="1"/>
          </p:cNvSpPr>
          <p:nvPr>
            <p:ph type="title"/>
          </p:nvPr>
        </p:nvSpPr>
        <p:spPr>
          <a:xfrm>
            <a:off x="537538" y="546798"/>
            <a:ext cx="7738670" cy="909321"/>
          </a:xfrm>
        </p:spPr>
        <p:txBody>
          <a:bodyPr>
            <a:normAutofit/>
          </a:bodyPr>
          <a:lstStyle/>
          <a:p>
            <a:r>
              <a:rPr lang="en-SE" dirty="0"/>
              <a:t>Förändrad organisation inom serviceverksamhet och fastighet</a:t>
            </a:r>
          </a:p>
        </p:txBody>
      </p:sp>
      <p:sp>
        <p:nvSpPr>
          <p:cNvPr id="5" name="Content Placeholder 4">
            <a:extLst>
              <a:ext uri="{FF2B5EF4-FFF2-40B4-BE49-F238E27FC236}">
                <a16:creationId xmlns:a16="http://schemas.microsoft.com/office/drawing/2014/main" id="{40AD84C7-E65E-1B4D-84E3-68F4B07D27E4}"/>
              </a:ext>
            </a:extLst>
          </p:cNvPr>
          <p:cNvSpPr>
            <a:spLocks noGrp="1"/>
          </p:cNvSpPr>
          <p:nvPr>
            <p:ph idx="1"/>
          </p:nvPr>
        </p:nvSpPr>
        <p:spPr>
          <a:xfrm>
            <a:off x="656593" y="1865232"/>
            <a:ext cx="7493108" cy="2808312"/>
          </a:xfrm>
        </p:spPr>
        <p:txBody>
          <a:bodyPr>
            <a:normAutofit/>
          </a:bodyPr>
          <a:lstStyle/>
          <a:p>
            <a:r>
              <a:rPr lang="en-SE" dirty="0"/>
              <a:t>En </a:t>
            </a:r>
            <a:r>
              <a:rPr lang="sv-SE" dirty="0"/>
              <a:t>styrelse för </a:t>
            </a:r>
            <a:r>
              <a:rPr lang="en-SE" dirty="0"/>
              <a:t>fastighet och service </a:t>
            </a:r>
          </a:p>
          <a:p>
            <a:pPr lvl="1"/>
            <a:r>
              <a:rPr lang="sv-SE" dirty="0"/>
              <a:t>F</a:t>
            </a:r>
            <a:r>
              <a:rPr lang="en-SE" dirty="0"/>
              <a:t>astighetsförvaltning, projektering, underhåll och drift av lokaler samt administrativa stöd och servicetjänster till regionens alla verksamheter.</a:t>
            </a:r>
          </a:p>
          <a:p>
            <a:r>
              <a:rPr lang="en-SE" dirty="0"/>
              <a:t>En </a:t>
            </a:r>
            <a:r>
              <a:rPr lang="sv-SE" dirty="0"/>
              <a:t>styrelse för </a:t>
            </a:r>
            <a:r>
              <a:rPr lang="en-SE" dirty="0"/>
              <a:t>logistik</a:t>
            </a:r>
          </a:p>
          <a:p>
            <a:pPr lvl="1"/>
            <a:r>
              <a:rPr lang="en-SE" dirty="0"/>
              <a:t>Huvudsakliga uppgifter är logistik av varor och tjänster.</a:t>
            </a:r>
          </a:p>
          <a:p>
            <a:pPr marL="0" indent="0">
              <a:buNone/>
            </a:pPr>
            <a:endParaRPr lang="en-SE" dirty="0"/>
          </a:p>
          <a:p>
            <a:r>
              <a:rPr lang="en-SE" sz="1800" dirty="0"/>
              <a:t>Koncerninköp ingår fortsatt </a:t>
            </a:r>
            <a:r>
              <a:rPr lang="en-GB" sz="1800" dirty="0" err="1"/>
              <a:t>i</a:t>
            </a:r>
            <a:r>
              <a:rPr lang="en-SE" sz="1800" dirty="0"/>
              <a:t> regionstyrelsens ansvarsområde</a:t>
            </a:r>
          </a:p>
        </p:txBody>
      </p:sp>
    </p:spTree>
    <p:extLst>
      <p:ext uri="{BB962C8B-B14F-4D97-AF65-F5344CB8AC3E}">
        <p14:creationId xmlns:p14="http://schemas.microsoft.com/office/powerpoint/2010/main" val="33403632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F23C618-EB19-A144-B97D-9A5B0F42D02C}"/>
              </a:ext>
            </a:extLst>
          </p:cNvPr>
          <p:cNvSpPr>
            <a:spLocks noGrp="1"/>
          </p:cNvSpPr>
          <p:nvPr>
            <p:ph type="title"/>
          </p:nvPr>
        </p:nvSpPr>
        <p:spPr>
          <a:xfrm>
            <a:off x="628650" y="753238"/>
            <a:ext cx="7886700" cy="994172"/>
          </a:xfrm>
        </p:spPr>
        <p:txBody>
          <a:bodyPr/>
          <a:lstStyle/>
          <a:p>
            <a:r>
              <a:rPr lang="en-SE" dirty="0"/>
              <a:t>Regionstyrelsen</a:t>
            </a:r>
          </a:p>
        </p:txBody>
      </p:sp>
      <p:sp>
        <p:nvSpPr>
          <p:cNvPr id="5" name="Content Placeholder 4">
            <a:extLst>
              <a:ext uri="{FF2B5EF4-FFF2-40B4-BE49-F238E27FC236}">
                <a16:creationId xmlns:a16="http://schemas.microsoft.com/office/drawing/2014/main" id="{D96AAFBF-C3E5-8644-A727-D76C159BC629}"/>
              </a:ext>
            </a:extLst>
          </p:cNvPr>
          <p:cNvSpPr>
            <a:spLocks noGrp="1"/>
          </p:cNvSpPr>
          <p:nvPr>
            <p:ph idx="1"/>
          </p:nvPr>
        </p:nvSpPr>
        <p:spPr>
          <a:xfrm>
            <a:off x="628650" y="1747410"/>
            <a:ext cx="7886700" cy="2885312"/>
          </a:xfrm>
        </p:spPr>
        <p:txBody>
          <a:bodyPr>
            <a:normAutofit fontScale="77500" lnSpcReduction="20000"/>
          </a:bodyPr>
          <a:lstStyle/>
          <a:p>
            <a:pPr lvl="0"/>
            <a:r>
              <a:rPr lang="en-SE" dirty="0"/>
              <a:t>Ägarutskott</a:t>
            </a:r>
          </a:p>
          <a:p>
            <a:pPr lvl="0"/>
            <a:r>
              <a:rPr lang="en-SE" dirty="0"/>
              <a:t>Personalutskott</a:t>
            </a:r>
          </a:p>
          <a:p>
            <a:pPr lvl="0"/>
            <a:r>
              <a:rPr lang="en-SE" dirty="0"/>
              <a:t>Hållbarhetsutskott</a:t>
            </a:r>
          </a:p>
          <a:p>
            <a:pPr lvl="0"/>
            <a:r>
              <a:rPr lang="en-SE" dirty="0"/>
              <a:t>Beredningen för hållbar utveckling</a:t>
            </a:r>
            <a:r>
              <a:rPr lang="sv-SE" dirty="0"/>
              <a:t> - BHU</a:t>
            </a:r>
            <a:endParaRPr lang="en-SE" dirty="0"/>
          </a:p>
          <a:p>
            <a:pPr lvl="0"/>
            <a:r>
              <a:rPr lang="en-SE" dirty="0"/>
              <a:t>Beredningen för mänskliga rättigheter</a:t>
            </a:r>
          </a:p>
          <a:p>
            <a:pPr lvl="0"/>
            <a:r>
              <a:rPr lang="en-SE" dirty="0"/>
              <a:t>Digitaliseringsberedningen</a:t>
            </a:r>
          </a:p>
          <a:p>
            <a:pPr marL="0" indent="0">
              <a:buNone/>
            </a:pPr>
            <a:endParaRPr lang="sv-SE" dirty="0"/>
          </a:p>
          <a:p>
            <a:pPr marL="0" indent="0">
              <a:buNone/>
            </a:pPr>
            <a:r>
              <a:rPr lang="en-SE" sz="1500" dirty="0"/>
              <a:t>Det är upp till den nyvalda regionstyrelsen att bestämma sina arbetsformer</a:t>
            </a:r>
            <a:r>
              <a:rPr lang="sv-SE" sz="1500" dirty="0"/>
              <a:t>.</a:t>
            </a:r>
          </a:p>
          <a:p>
            <a:pPr marL="0" indent="0">
              <a:buNone/>
            </a:pPr>
            <a:endParaRPr lang="sv-SE" sz="1500" dirty="0"/>
          </a:p>
          <a:p>
            <a:pPr marL="0" indent="0">
              <a:buNone/>
            </a:pPr>
            <a:r>
              <a:rPr lang="sv-SE" sz="1500" dirty="0"/>
              <a:t>Fortsatt arbete kring FoU och externa relationer.</a:t>
            </a:r>
            <a:endParaRPr lang="en-SE" dirty="0"/>
          </a:p>
        </p:txBody>
      </p:sp>
    </p:spTree>
    <p:extLst>
      <p:ext uri="{BB962C8B-B14F-4D97-AF65-F5344CB8AC3E}">
        <p14:creationId xmlns:p14="http://schemas.microsoft.com/office/powerpoint/2010/main" val="28594048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5BFB8-60CD-B349-804C-6C89AC513562}"/>
              </a:ext>
            </a:extLst>
          </p:cNvPr>
          <p:cNvSpPr>
            <a:spLocks noGrp="1"/>
          </p:cNvSpPr>
          <p:nvPr>
            <p:ph type="title"/>
          </p:nvPr>
        </p:nvSpPr>
        <p:spPr>
          <a:xfrm>
            <a:off x="488827" y="230391"/>
            <a:ext cx="7886700" cy="994172"/>
          </a:xfrm>
        </p:spPr>
        <p:txBody>
          <a:bodyPr/>
          <a:lstStyle/>
          <a:p>
            <a:r>
              <a:rPr lang="en-SE" dirty="0"/>
              <a:t>Personalutskott</a:t>
            </a:r>
          </a:p>
        </p:txBody>
      </p:sp>
      <p:sp>
        <p:nvSpPr>
          <p:cNvPr id="3" name="Content Placeholder 2">
            <a:extLst>
              <a:ext uri="{FF2B5EF4-FFF2-40B4-BE49-F238E27FC236}">
                <a16:creationId xmlns:a16="http://schemas.microsoft.com/office/drawing/2014/main" id="{AFE9D095-3280-5148-A6A7-A951B5EBE6B8}"/>
              </a:ext>
            </a:extLst>
          </p:cNvPr>
          <p:cNvSpPr>
            <a:spLocks noGrp="1"/>
          </p:cNvSpPr>
          <p:nvPr>
            <p:ph idx="1"/>
          </p:nvPr>
        </p:nvSpPr>
        <p:spPr>
          <a:xfrm>
            <a:off x="488827" y="1181386"/>
            <a:ext cx="7886700" cy="3263504"/>
          </a:xfrm>
        </p:spPr>
        <p:txBody>
          <a:bodyPr>
            <a:normAutofit fontScale="70000" lnSpcReduction="20000"/>
          </a:bodyPr>
          <a:lstStyle/>
          <a:p>
            <a:pPr lvl="0">
              <a:lnSpc>
                <a:spcPct val="120000"/>
              </a:lnSpc>
            </a:pPr>
            <a:r>
              <a:rPr lang="sv-SE" dirty="0"/>
              <a:t>L</a:t>
            </a:r>
            <a:r>
              <a:rPr lang="en-SE" dirty="0"/>
              <a:t>ångsiktiga regionövergripande arbetsgivarfrågor.</a:t>
            </a:r>
          </a:p>
          <a:p>
            <a:pPr lvl="0">
              <a:lnSpc>
                <a:spcPct val="120000"/>
              </a:lnSpc>
            </a:pPr>
            <a:r>
              <a:rPr lang="sv-SE" dirty="0"/>
              <a:t>I</a:t>
            </a:r>
            <a:r>
              <a:rPr lang="en-SE" dirty="0"/>
              <a:t>nriktning på regionens personalpolitik, inklusive arbetsmiljö- och lönepolitik.</a:t>
            </a:r>
          </a:p>
          <a:p>
            <a:pPr lvl="0">
              <a:lnSpc>
                <a:spcPct val="120000"/>
              </a:lnSpc>
            </a:pPr>
            <a:r>
              <a:rPr lang="sv-SE" dirty="0"/>
              <a:t>U</a:t>
            </a:r>
            <a:r>
              <a:rPr lang="en-SE" dirty="0"/>
              <a:t>tveckla och samordna det regionövergripande personalstrategiska arbetet.</a:t>
            </a:r>
          </a:p>
          <a:p>
            <a:pPr lvl="0">
              <a:lnSpc>
                <a:spcPct val="120000"/>
              </a:lnSpc>
            </a:pPr>
            <a:r>
              <a:rPr lang="sv-SE" dirty="0"/>
              <a:t>F</a:t>
            </a:r>
            <a:r>
              <a:rPr lang="en-SE" dirty="0"/>
              <a:t>ramtida utvecklingsfrågor inom utskottets kompetensområde.</a:t>
            </a:r>
          </a:p>
          <a:p>
            <a:pPr lvl="0">
              <a:lnSpc>
                <a:spcPct val="120000"/>
              </a:lnSpc>
            </a:pPr>
            <a:r>
              <a:rPr lang="sv-SE" dirty="0"/>
              <a:t>A</a:t>
            </a:r>
            <a:r>
              <a:rPr lang="en-SE" dirty="0"/>
              <a:t>gerar ägare åt </a:t>
            </a:r>
            <a:r>
              <a:rPr lang="sv-SE" dirty="0"/>
              <a:t>styrelsen</a:t>
            </a:r>
            <a:r>
              <a:rPr lang="en-SE" dirty="0"/>
              <a:t> för Hälsan och Stressmedicin och uppdragsgivare och finansiär av verksamheten Gröna Rehab.</a:t>
            </a:r>
          </a:p>
          <a:p>
            <a:pPr lvl="0">
              <a:lnSpc>
                <a:spcPct val="120000"/>
              </a:lnSpc>
            </a:pPr>
            <a:r>
              <a:rPr lang="sv-SE" dirty="0"/>
              <a:t>S</a:t>
            </a:r>
            <a:r>
              <a:rPr lang="en-SE" dirty="0"/>
              <a:t>trategier för att möta framtida omställningsbehov vad gäller kompetens och bemanning inom regionens verksamheter som underlag till den strategiska planeringen.</a:t>
            </a:r>
          </a:p>
          <a:p>
            <a:pPr marL="0" indent="0">
              <a:lnSpc>
                <a:spcPct val="120000"/>
              </a:lnSpc>
              <a:buNone/>
            </a:pPr>
            <a:endParaRPr lang="sv-SE" dirty="0"/>
          </a:p>
          <a:p>
            <a:pPr marL="0" indent="0">
              <a:lnSpc>
                <a:spcPct val="120000"/>
              </a:lnSpc>
              <a:buNone/>
            </a:pPr>
            <a:r>
              <a:rPr lang="sv-SE" dirty="0"/>
              <a:t>S</a:t>
            </a:r>
            <a:r>
              <a:rPr lang="en-SE" dirty="0"/>
              <a:t>trategiska frågor inom </a:t>
            </a:r>
            <a:r>
              <a:rPr lang="sv-SE" dirty="0"/>
              <a:t>hälso- och sjukvården </a:t>
            </a:r>
            <a:r>
              <a:rPr lang="en-SE" dirty="0"/>
              <a:t>flyttas till SSN medan operativ dimensionering och finansiering av utbildning mm för läkare och andra yrkesgrupper flyttas till OSN.</a:t>
            </a:r>
          </a:p>
          <a:p>
            <a:pPr>
              <a:lnSpc>
                <a:spcPct val="120000"/>
              </a:lnSpc>
            </a:pPr>
            <a:endParaRPr lang="en-SE" dirty="0"/>
          </a:p>
        </p:txBody>
      </p:sp>
    </p:spTree>
    <p:extLst>
      <p:ext uri="{BB962C8B-B14F-4D97-AF65-F5344CB8AC3E}">
        <p14:creationId xmlns:p14="http://schemas.microsoft.com/office/powerpoint/2010/main" val="27147912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0FF39A8-4C71-6D40-8494-5BE7E74E035A}"/>
              </a:ext>
            </a:extLst>
          </p:cNvPr>
          <p:cNvSpPr>
            <a:spLocks noGrp="1"/>
          </p:cNvSpPr>
          <p:nvPr>
            <p:ph type="title"/>
          </p:nvPr>
        </p:nvSpPr>
        <p:spPr>
          <a:xfrm>
            <a:off x="635309" y="633390"/>
            <a:ext cx="7886700" cy="994172"/>
          </a:xfrm>
        </p:spPr>
        <p:txBody>
          <a:bodyPr/>
          <a:lstStyle/>
          <a:p>
            <a:r>
              <a:rPr lang="en-SE" dirty="0"/>
              <a:t>Hållbarhetsutskott</a:t>
            </a:r>
          </a:p>
        </p:txBody>
      </p:sp>
      <p:sp>
        <p:nvSpPr>
          <p:cNvPr id="5" name="Content Placeholder 4">
            <a:extLst>
              <a:ext uri="{FF2B5EF4-FFF2-40B4-BE49-F238E27FC236}">
                <a16:creationId xmlns:a16="http://schemas.microsoft.com/office/drawing/2014/main" id="{5F5F6587-7DA2-884B-B12C-92C98AE3A935}"/>
              </a:ext>
            </a:extLst>
          </p:cNvPr>
          <p:cNvSpPr>
            <a:spLocks noGrp="1"/>
          </p:cNvSpPr>
          <p:nvPr>
            <p:ph idx="1"/>
          </p:nvPr>
        </p:nvSpPr>
        <p:spPr>
          <a:xfrm>
            <a:off x="635309" y="1689157"/>
            <a:ext cx="6262641" cy="3132851"/>
          </a:xfrm>
        </p:spPr>
        <p:txBody>
          <a:bodyPr/>
          <a:lstStyle/>
          <a:p>
            <a:r>
              <a:rPr lang="sv-SE" dirty="0"/>
              <a:t>Regionens interna miljöarbete</a:t>
            </a:r>
          </a:p>
          <a:p>
            <a:r>
              <a:rPr lang="sv-SE" dirty="0"/>
              <a:t>Regionens interna arbete med social hållbarhet och Agenda 2030</a:t>
            </a:r>
          </a:p>
          <a:p>
            <a:endParaRPr lang="en-GB" dirty="0"/>
          </a:p>
          <a:p>
            <a:endParaRPr lang="en-SE" dirty="0"/>
          </a:p>
        </p:txBody>
      </p:sp>
    </p:spTree>
    <p:extLst>
      <p:ext uri="{BB962C8B-B14F-4D97-AF65-F5344CB8AC3E}">
        <p14:creationId xmlns:p14="http://schemas.microsoft.com/office/powerpoint/2010/main" val="2396102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C08B0-2FBB-13DE-7366-CD8C321C9594}"/>
              </a:ext>
            </a:extLst>
          </p:cNvPr>
          <p:cNvSpPr>
            <a:spLocks noGrp="1"/>
          </p:cNvSpPr>
          <p:nvPr>
            <p:ph type="title"/>
          </p:nvPr>
        </p:nvSpPr>
        <p:spPr/>
        <p:txBody>
          <a:bodyPr/>
          <a:lstStyle/>
          <a:p>
            <a:r>
              <a:rPr lang="en-SE" dirty="0"/>
              <a:t>Syfte med ny politisk organisation</a:t>
            </a:r>
          </a:p>
        </p:txBody>
      </p:sp>
      <p:sp>
        <p:nvSpPr>
          <p:cNvPr id="3" name="Content Placeholder 2">
            <a:extLst>
              <a:ext uri="{FF2B5EF4-FFF2-40B4-BE49-F238E27FC236}">
                <a16:creationId xmlns:a16="http://schemas.microsoft.com/office/drawing/2014/main" id="{F93D32FD-B06D-3A7C-927C-B9999398AF0A}"/>
              </a:ext>
            </a:extLst>
          </p:cNvPr>
          <p:cNvSpPr>
            <a:spLocks noGrp="1"/>
          </p:cNvSpPr>
          <p:nvPr>
            <p:ph idx="1"/>
          </p:nvPr>
        </p:nvSpPr>
        <p:spPr/>
        <p:txBody>
          <a:bodyPr/>
          <a:lstStyle/>
          <a:p>
            <a:r>
              <a:rPr lang="en-SE" dirty="0"/>
              <a:t>Tydligare ansvar mellan olika nämnder</a:t>
            </a:r>
            <a:endParaRPr lang="sv-SE" dirty="0"/>
          </a:p>
          <a:p>
            <a:r>
              <a:rPr lang="sv-SE" dirty="0"/>
              <a:t>Mer fokus på strategiska frågor</a:t>
            </a:r>
            <a:endParaRPr lang="en-SE" dirty="0"/>
          </a:p>
          <a:p>
            <a:r>
              <a:rPr lang="en-SE" dirty="0"/>
              <a:t>Bättre uppföljning inom eget ansvarsområde</a:t>
            </a:r>
          </a:p>
          <a:p>
            <a:r>
              <a:rPr lang="en-SE" dirty="0"/>
              <a:t>Större effekt av politiska beslut</a:t>
            </a:r>
          </a:p>
          <a:p>
            <a:endParaRPr lang="en-SE" dirty="0"/>
          </a:p>
          <a:p>
            <a:endParaRPr lang="en-SE" dirty="0"/>
          </a:p>
          <a:p>
            <a:pPr marL="0" indent="0">
              <a:buNone/>
            </a:pPr>
            <a:endParaRPr lang="en-SE" dirty="0"/>
          </a:p>
          <a:p>
            <a:r>
              <a:rPr lang="en-SE" dirty="0"/>
              <a:t>Ökat gemensamt kapacitetsutnyttjande (framförallt hälso- och sjukvård)</a:t>
            </a:r>
            <a:endParaRPr lang="sv-SE" dirty="0"/>
          </a:p>
          <a:p>
            <a:r>
              <a:rPr lang="sv-SE" dirty="0"/>
              <a:t>Förenklade penningströmmar</a:t>
            </a:r>
            <a:endParaRPr lang="en-SE" dirty="0"/>
          </a:p>
          <a:p>
            <a:r>
              <a:rPr lang="en-SE" dirty="0"/>
              <a:t>Minskad oönskad administration</a:t>
            </a:r>
          </a:p>
          <a:p>
            <a:endParaRPr lang="en-SE" dirty="0"/>
          </a:p>
          <a:p>
            <a:pPr marL="0" indent="0">
              <a:buNone/>
            </a:pPr>
            <a:endParaRPr lang="en-SE" dirty="0"/>
          </a:p>
          <a:p>
            <a:endParaRPr lang="en-SE" dirty="0"/>
          </a:p>
        </p:txBody>
      </p:sp>
    </p:spTree>
    <p:extLst>
      <p:ext uri="{BB962C8B-B14F-4D97-AF65-F5344CB8AC3E}">
        <p14:creationId xmlns:p14="http://schemas.microsoft.com/office/powerpoint/2010/main" val="1184453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ubrik 1">
            <a:extLst>
              <a:ext uri="{FF2B5EF4-FFF2-40B4-BE49-F238E27FC236}">
                <a16:creationId xmlns:a16="http://schemas.microsoft.com/office/drawing/2014/main" id="{4B7C96F2-07D5-4AD1-BF38-27E05A45A7F5}"/>
              </a:ext>
            </a:extLst>
          </p:cNvPr>
          <p:cNvSpPr txBox="1">
            <a:spLocks/>
          </p:cNvSpPr>
          <p:nvPr/>
        </p:nvSpPr>
        <p:spPr>
          <a:xfrm>
            <a:off x="572754" y="309537"/>
            <a:ext cx="6905935" cy="415558"/>
          </a:xfrm>
          <a:prstGeom prst="rect">
            <a:avLst/>
          </a:prstGeom>
        </p:spPr>
        <p:txBody>
          <a:bodyPr>
            <a:noAutofit/>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pPr defTabSz="514325"/>
            <a:r>
              <a:rPr lang="sv-SE" altLang="sv-SE" sz="3000" dirty="0">
                <a:solidFill>
                  <a:srgbClr val="000000"/>
                </a:solidFill>
                <a:latin typeface="Calibri Light"/>
              </a:rPr>
              <a:t>VGR:s politiska organisation 2023 till 2027</a:t>
            </a:r>
            <a:endParaRPr lang="sv-SE" altLang="sv-SE" sz="1500" dirty="0">
              <a:solidFill>
                <a:srgbClr val="000000"/>
              </a:solidFill>
              <a:latin typeface="Calibri Light"/>
            </a:endParaRPr>
          </a:p>
        </p:txBody>
      </p:sp>
      <p:grpSp>
        <p:nvGrpSpPr>
          <p:cNvPr id="3" name="Group 2">
            <a:extLst>
              <a:ext uri="{FF2B5EF4-FFF2-40B4-BE49-F238E27FC236}">
                <a16:creationId xmlns:a16="http://schemas.microsoft.com/office/drawing/2014/main" id="{05D2ABB0-BF2E-E09F-C2D4-A27042B42201}"/>
              </a:ext>
            </a:extLst>
          </p:cNvPr>
          <p:cNvGrpSpPr/>
          <p:nvPr/>
        </p:nvGrpSpPr>
        <p:grpSpPr>
          <a:xfrm>
            <a:off x="281728" y="831127"/>
            <a:ext cx="8580544" cy="4312373"/>
            <a:chOff x="856740" y="1904813"/>
            <a:chExt cx="9118933" cy="4582954"/>
          </a:xfrm>
        </p:grpSpPr>
        <p:cxnSp>
          <p:nvCxnSpPr>
            <p:cNvPr id="12" name="Rak koppling 95">
              <a:extLst>
                <a:ext uri="{FF2B5EF4-FFF2-40B4-BE49-F238E27FC236}">
                  <a16:creationId xmlns:a16="http://schemas.microsoft.com/office/drawing/2014/main" id="{58495B4B-623D-E659-2D63-AEA155DC3FF2}"/>
                </a:ext>
              </a:extLst>
            </p:cNvPr>
            <p:cNvCxnSpPr>
              <a:cxnSpLocks/>
            </p:cNvCxnSpPr>
            <p:nvPr/>
          </p:nvCxnSpPr>
          <p:spPr>
            <a:xfrm flipV="1">
              <a:off x="2210666" y="2747905"/>
              <a:ext cx="0" cy="119882"/>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85" name="Rak koppling 95">
              <a:extLst>
                <a:ext uri="{FF2B5EF4-FFF2-40B4-BE49-F238E27FC236}">
                  <a16:creationId xmlns:a16="http://schemas.microsoft.com/office/drawing/2014/main" id="{C5B504BC-FE2C-C24D-9D0B-B3568542C991}"/>
                </a:ext>
              </a:extLst>
            </p:cNvPr>
            <p:cNvCxnSpPr>
              <a:cxnSpLocks/>
            </p:cNvCxnSpPr>
            <p:nvPr/>
          </p:nvCxnSpPr>
          <p:spPr>
            <a:xfrm>
              <a:off x="1350309" y="4107078"/>
              <a:ext cx="141895"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03" name="Rak koppling 202">
              <a:extLst>
                <a:ext uri="{FF2B5EF4-FFF2-40B4-BE49-F238E27FC236}">
                  <a16:creationId xmlns:a16="http://schemas.microsoft.com/office/drawing/2014/main" id="{A56E4DDE-AC05-4F11-A6FC-5FB0A97D2A68}"/>
                </a:ext>
              </a:extLst>
            </p:cNvPr>
            <p:cNvCxnSpPr>
              <a:cxnSpLocks/>
            </p:cNvCxnSpPr>
            <p:nvPr/>
          </p:nvCxnSpPr>
          <p:spPr>
            <a:xfrm>
              <a:off x="6054052" y="2123292"/>
              <a:ext cx="823157"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78" name="Rak koppling 77">
              <a:extLst>
                <a:ext uri="{FF2B5EF4-FFF2-40B4-BE49-F238E27FC236}">
                  <a16:creationId xmlns:a16="http://schemas.microsoft.com/office/drawing/2014/main" id="{27C30BA5-7928-4F4D-B5DE-D85E5799A5B7}"/>
                </a:ext>
              </a:extLst>
            </p:cNvPr>
            <p:cNvCxnSpPr>
              <a:cxnSpLocks/>
            </p:cNvCxnSpPr>
            <p:nvPr/>
          </p:nvCxnSpPr>
          <p:spPr>
            <a:xfrm>
              <a:off x="1299042" y="2747905"/>
              <a:ext cx="7891491" cy="10193"/>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23" name="Rak koppling 122">
              <a:extLst>
                <a:ext uri="{FF2B5EF4-FFF2-40B4-BE49-F238E27FC236}">
                  <a16:creationId xmlns:a16="http://schemas.microsoft.com/office/drawing/2014/main" id="{D0EFFE04-35E9-43C6-9C72-C1A0A34C7078}"/>
                </a:ext>
              </a:extLst>
            </p:cNvPr>
            <p:cNvCxnSpPr>
              <a:cxnSpLocks/>
            </p:cNvCxnSpPr>
            <p:nvPr/>
          </p:nvCxnSpPr>
          <p:spPr>
            <a:xfrm>
              <a:off x="5293960" y="2101284"/>
              <a:ext cx="924977"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01" name="Rak koppling 100">
              <a:extLst>
                <a:ext uri="{FF2B5EF4-FFF2-40B4-BE49-F238E27FC236}">
                  <a16:creationId xmlns:a16="http://schemas.microsoft.com/office/drawing/2014/main" id="{5646006E-8A8C-4EEA-BDED-4B65A291D272}"/>
                </a:ext>
              </a:extLst>
            </p:cNvPr>
            <p:cNvCxnSpPr>
              <a:cxnSpLocks/>
            </p:cNvCxnSpPr>
            <p:nvPr/>
          </p:nvCxnSpPr>
          <p:spPr>
            <a:xfrm>
              <a:off x="1299040" y="2740626"/>
              <a:ext cx="0" cy="313517"/>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45" name="Rektangel 44">
              <a:extLst>
                <a:ext uri="{FF2B5EF4-FFF2-40B4-BE49-F238E27FC236}">
                  <a16:creationId xmlns:a16="http://schemas.microsoft.com/office/drawing/2014/main" id="{94DB100B-A4A2-4251-AAD0-9EE3FBE61ED4}"/>
                </a:ext>
              </a:extLst>
            </p:cNvPr>
            <p:cNvSpPr/>
            <p:nvPr/>
          </p:nvSpPr>
          <p:spPr>
            <a:xfrm>
              <a:off x="1845784" y="2815960"/>
              <a:ext cx="728190" cy="4147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600" dirty="0">
                  <a:solidFill>
                    <a:schemeClr val="bg1"/>
                  </a:solidFill>
                  <a:latin typeface="Calibri"/>
                </a:rPr>
                <a:t>Strategisk hälso- och sjukvårdsnämnd</a:t>
              </a:r>
            </a:p>
          </p:txBody>
        </p:sp>
        <p:cxnSp>
          <p:nvCxnSpPr>
            <p:cNvPr id="107" name="Rak koppling 106">
              <a:extLst>
                <a:ext uri="{FF2B5EF4-FFF2-40B4-BE49-F238E27FC236}">
                  <a16:creationId xmlns:a16="http://schemas.microsoft.com/office/drawing/2014/main" id="{043D4A96-4190-4A1F-866B-C24D77042B49}"/>
                </a:ext>
              </a:extLst>
            </p:cNvPr>
            <p:cNvCxnSpPr>
              <a:cxnSpLocks/>
            </p:cNvCxnSpPr>
            <p:nvPr/>
          </p:nvCxnSpPr>
          <p:spPr>
            <a:xfrm>
              <a:off x="1492207" y="2566351"/>
              <a:ext cx="0" cy="3650299"/>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43" name="Rektangel 42">
              <a:extLst>
                <a:ext uri="{FF2B5EF4-FFF2-40B4-BE49-F238E27FC236}">
                  <a16:creationId xmlns:a16="http://schemas.microsoft.com/office/drawing/2014/main" id="{317776DE-A5A0-461D-B00C-BB2F3EF36E9D}"/>
                </a:ext>
              </a:extLst>
            </p:cNvPr>
            <p:cNvSpPr/>
            <p:nvPr/>
          </p:nvSpPr>
          <p:spPr>
            <a:xfrm>
              <a:off x="1036053" y="2866057"/>
              <a:ext cx="733513" cy="2644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600">
                  <a:solidFill>
                    <a:schemeClr val="bg1"/>
                  </a:solidFill>
                  <a:latin typeface="Calibri"/>
                </a:rPr>
                <a:t>Regionstyrelsen</a:t>
              </a:r>
            </a:p>
          </p:txBody>
        </p:sp>
        <p:cxnSp>
          <p:nvCxnSpPr>
            <p:cNvPr id="96" name="Rak koppling 95">
              <a:extLst>
                <a:ext uri="{FF2B5EF4-FFF2-40B4-BE49-F238E27FC236}">
                  <a16:creationId xmlns:a16="http://schemas.microsoft.com/office/drawing/2014/main" id="{646ED3A1-AE37-4797-ADA3-D1DC539E5B21}"/>
                </a:ext>
              </a:extLst>
            </p:cNvPr>
            <p:cNvCxnSpPr>
              <a:cxnSpLocks/>
            </p:cNvCxnSpPr>
            <p:nvPr/>
          </p:nvCxnSpPr>
          <p:spPr>
            <a:xfrm>
              <a:off x="1332803" y="4538936"/>
              <a:ext cx="159401"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54" name="Rektangel 53">
              <a:extLst>
                <a:ext uri="{FF2B5EF4-FFF2-40B4-BE49-F238E27FC236}">
                  <a16:creationId xmlns:a16="http://schemas.microsoft.com/office/drawing/2014/main" id="{BFF48D75-F8D0-4471-84F8-FF225E81E1DC}"/>
                </a:ext>
              </a:extLst>
            </p:cNvPr>
            <p:cNvSpPr/>
            <p:nvPr/>
          </p:nvSpPr>
          <p:spPr>
            <a:xfrm>
              <a:off x="883538" y="3996986"/>
              <a:ext cx="528969" cy="2499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endParaRPr lang="sv-SE" sz="600" dirty="0">
                <a:solidFill>
                  <a:schemeClr val="tx1"/>
                </a:solidFill>
                <a:latin typeface="Calibri"/>
              </a:endParaRPr>
            </a:p>
            <a:p>
              <a:pPr algn="ctr" defTabSz="385753"/>
              <a:r>
                <a:rPr lang="sv-SE" sz="600" dirty="0">
                  <a:solidFill>
                    <a:schemeClr val="tx1"/>
                  </a:solidFill>
                  <a:latin typeface="Calibri"/>
                </a:rPr>
                <a:t>Personal-utskott </a:t>
              </a:r>
            </a:p>
            <a:p>
              <a:pPr algn="ctr" defTabSz="385753"/>
              <a:endParaRPr lang="sv-SE" sz="600" dirty="0">
                <a:solidFill>
                  <a:schemeClr val="tx1"/>
                </a:solidFill>
                <a:latin typeface="Calibri"/>
              </a:endParaRPr>
            </a:p>
          </p:txBody>
        </p:sp>
        <p:grpSp>
          <p:nvGrpSpPr>
            <p:cNvPr id="56" name="Grupp 55">
              <a:extLst>
                <a:ext uri="{FF2B5EF4-FFF2-40B4-BE49-F238E27FC236}">
                  <a16:creationId xmlns:a16="http://schemas.microsoft.com/office/drawing/2014/main" id="{8A99A44A-B90C-4475-B2C2-9C1B0A0EE10A}"/>
                </a:ext>
              </a:extLst>
            </p:cNvPr>
            <p:cNvGrpSpPr/>
            <p:nvPr/>
          </p:nvGrpSpPr>
          <p:grpSpPr>
            <a:xfrm>
              <a:off x="1492206" y="4286897"/>
              <a:ext cx="701580" cy="343219"/>
              <a:chOff x="6334661" y="6094136"/>
              <a:chExt cx="935439" cy="457625"/>
            </a:xfrm>
          </p:grpSpPr>
          <p:cxnSp>
            <p:nvCxnSpPr>
              <p:cNvPr id="114" name="Rak koppling 113">
                <a:extLst>
                  <a:ext uri="{FF2B5EF4-FFF2-40B4-BE49-F238E27FC236}">
                    <a16:creationId xmlns:a16="http://schemas.microsoft.com/office/drawing/2014/main" id="{BC3CC4DC-ECC9-4B94-836B-D7F655FED982}"/>
                  </a:ext>
                </a:extLst>
              </p:cNvPr>
              <p:cNvCxnSpPr>
                <a:cxnSpLocks/>
              </p:cNvCxnSpPr>
              <p:nvPr/>
            </p:nvCxnSpPr>
            <p:spPr>
              <a:xfrm>
                <a:off x="6334661" y="6322948"/>
                <a:ext cx="123772"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64" name="Rektangel 63">
                <a:extLst>
                  <a:ext uri="{FF2B5EF4-FFF2-40B4-BE49-F238E27FC236}">
                    <a16:creationId xmlns:a16="http://schemas.microsoft.com/office/drawing/2014/main" id="{4BFCAFC4-77DD-4B87-B1B5-95503F58E7C8}"/>
                  </a:ext>
                </a:extLst>
              </p:cNvPr>
              <p:cNvSpPr/>
              <p:nvPr/>
            </p:nvSpPr>
            <p:spPr>
              <a:xfrm>
                <a:off x="6388816" y="6094136"/>
                <a:ext cx="881284" cy="457625"/>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600" dirty="0">
                    <a:solidFill>
                      <a:srgbClr val="000000"/>
                    </a:solidFill>
                    <a:latin typeface="Calibri"/>
                  </a:rPr>
                  <a:t>Digitaliserings-beredningen          </a:t>
                </a:r>
              </a:p>
            </p:txBody>
          </p:sp>
        </p:grpSp>
        <p:grpSp>
          <p:nvGrpSpPr>
            <p:cNvPr id="57" name="Grupp 56">
              <a:extLst>
                <a:ext uri="{FF2B5EF4-FFF2-40B4-BE49-F238E27FC236}">
                  <a16:creationId xmlns:a16="http://schemas.microsoft.com/office/drawing/2014/main" id="{71738466-046A-41F2-B596-4BEC6DB36623}"/>
                </a:ext>
              </a:extLst>
            </p:cNvPr>
            <p:cNvGrpSpPr/>
            <p:nvPr/>
          </p:nvGrpSpPr>
          <p:grpSpPr>
            <a:xfrm>
              <a:off x="1486552" y="5608268"/>
              <a:ext cx="724114" cy="356450"/>
              <a:chOff x="6255123" y="5508709"/>
              <a:chExt cx="837755" cy="475266"/>
            </a:xfrm>
          </p:grpSpPr>
          <p:cxnSp>
            <p:nvCxnSpPr>
              <p:cNvPr id="115" name="Rak koppling 114">
                <a:extLst>
                  <a:ext uri="{FF2B5EF4-FFF2-40B4-BE49-F238E27FC236}">
                    <a16:creationId xmlns:a16="http://schemas.microsoft.com/office/drawing/2014/main" id="{B298B117-FFF5-463C-BA0B-1DFD2DF04247}"/>
                  </a:ext>
                </a:extLst>
              </p:cNvPr>
              <p:cNvCxnSpPr>
                <a:cxnSpLocks/>
              </p:cNvCxnSpPr>
              <p:nvPr/>
            </p:nvCxnSpPr>
            <p:spPr>
              <a:xfrm>
                <a:off x="6255123" y="5766522"/>
                <a:ext cx="211183"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66" name="Rektangel 65">
                <a:extLst>
                  <a:ext uri="{FF2B5EF4-FFF2-40B4-BE49-F238E27FC236}">
                    <a16:creationId xmlns:a16="http://schemas.microsoft.com/office/drawing/2014/main" id="{250C6986-5974-490F-895D-7C58BBBEB2D8}"/>
                  </a:ext>
                </a:extLst>
              </p:cNvPr>
              <p:cNvSpPr/>
              <p:nvPr/>
            </p:nvSpPr>
            <p:spPr>
              <a:xfrm>
                <a:off x="6300878" y="5508709"/>
                <a:ext cx="792000" cy="475266"/>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600">
                    <a:solidFill>
                      <a:srgbClr val="000000"/>
                    </a:solidFill>
                    <a:latin typeface="Calibri"/>
                  </a:rPr>
                  <a:t>Beredningen</a:t>
                </a:r>
                <a:br>
                  <a:rPr lang="sv-SE" sz="600">
                    <a:solidFill>
                      <a:srgbClr val="000000"/>
                    </a:solidFill>
                    <a:latin typeface="Calibri"/>
                  </a:rPr>
                </a:br>
                <a:r>
                  <a:rPr lang="sv-SE" sz="600">
                    <a:solidFill>
                      <a:srgbClr val="000000"/>
                    </a:solidFill>
                    <a:latin typeface="Calibri"/>
                  </a:rPr>
                  <a:t>för hållbar utveckling     </a:t>
                </a:r>
              </a:p>
            </p:txBody>
          </p:sp>
        </p:grpSp>
        <p:grpSp>
          <p:nvGrpSpPr>
            <p:cNvPr id="58" name="Grupp 57">
              <a:extLst>
                <a:ext uri="{FF2B5EF4-FFF2-40B4-BE49-F238E27FC236}">
                  <a16:creationId xmlns:a16="http://schemas.microsoft.com/office/drawing/2014/main" id="{53673C05-FCEB-46D2-8B5B-19D1FAFE7F97}"/>
                </a:ext>
              </a:extLst>
            </p:cNvPr>
            <p:cNvGrpSpPr/>
            <p:nvPr/>
          </p:nvGrpSpPr>
          <p:grpSpPr>
            <a:xfrm>
              <a:off x="1492204" y="5201178"/>
              <a:ext cx="722773" cy="367162"/>
              <a:chOff x="6350355" y="4978672"/>
              <a:chExt cx="963697" cy="489549"/>
            </a:xfrm>
          </p:grpSpPr>
          <p:cxnSp>
            <p:nvCxnSpPr>
              <p:cNvPr id="116" name="Rak koppling 115">
                <a:extLst>
                  <a:ext uri="{FF2B5EF4-FFF2-40B4-BE49-F238E27FC236}">
                    <a16:creationId xmlns:a16="http://schemas.microsoft.com/office/drawing/2014/main" id="{88518B68-0B75-4360-AA19-3540C2446331}"/>
                  </a:ext>
                </a:extLst>
              </p:cNvPr>
              <p:cNvCxnSpPr>
                <a:cxnSpLocks/>
              </p:cNvCxnSpPr>
              <p:nvPr/>
            </p:nvCxnSpPr>
            <p:spPr>
              <a:xfrm>
                <a:off x="6350355" y="5223447"/>
                <a:ext cx="112345"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69" name="Rektangel 68">
                <a:extLst>
                  <a:ext uri="{FF2B5EF4-FFF2-40B4-BE49-F238E27FC236}">
                    <a16:creationId xmlns:a16="http://schemas.microsoft.com/office/drawing/2014/main" id="{EA0A299E-D06A-4677-B4AC-DF2B8A2CCB6F}"/>
                  </a:ext>
                </a:extLst>
              </p:cNvPr>
              <p:cNvSpPr/>
              <p:nvPr/>
            </p:nvSpPr>
            <p:spPr>
              <a:xfrm>
                <a:off x="6388813" y="4978672"/>
                <a:ext cx="925239" cy="489549"/>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600">
                    <a:solidFill>
                      <a:srgbClr val="000000"/>
                    </a:solidFill>
                    <a:latin typeface="Calibri"/>
                  </a:rPr>
                  <a:t>Beredningen</a:t>
                </a:r>
                <a:br>
                  <a:rPr lang="sv-SE" sz="600">
                    <a:solidFill>
                      <a:srgbClr val="000000"/>
                    </a:solidFill>
                    <a:latin typeface="Calibri"/>
                  </a:rPr>
                </a:br>
                <a:r>
                  <a:rPr lang="sv-SE" sz="600">
                    <a:solidFill>
                      <a:srgbClr val="000000"/>
                    </a:solidFill>
                    <a:latin typeface="Calibri"/>
                  </a:rPr>
                  <a:t>för mänskliga </a:t>
                </a:r>
                <a:br>
                  <a:rPr lang="sv-SE" sz="600">
                    <a:solidFill>
                      <a:srgbClr val="000000"/>
                    </a:solidFill>
                    <a:latin typeface="Calibri"/>
                  </a:rPr>
                </a:br>
                <a:r>
                  <a:rPr lang="sv-SE" sz="600">
                    <a:solidFill>
                      <a:srgbClr val="000000"/>
                    </a:solidFill>
                    <a:latin typeface="Calibri"/>
                  </a:rPr>
                  <a:t>rättigheter</a:t>
                </a:r>
              </a:p>
            </p:txBody>
          </p:sp>
        </p:grpSp>
        <p:grpSp>
          <p:nvGrpSpPr>
            <p:cNvPr id="63" name="Grupp 62">
              <a:extLst>
                <a:ext uri="{FF2B5EF4-FFF2-40B4-BE49-F238E27FC236}">
                  <a16:creationId xmlns:a16="http://schemas.microsoft.com/office/drawing/2014/main" id="{901A41A5-97E3-44F5-9A34-0CCAF2E7A65F}"/>
                </a:ext>
              </a:extLst>
            </p:cNvPr>
            <p:cNvGrpSpPr/>
            <p:nvPr/>
          </p:nvGrpSpPr>
          <p:grpSpPr>
            <a:xfrm>
              <a:off x="874446" y="3588457"/>
              <a:ext cx="617761" cy="268705"/>
              <a:chOff x="5496331" y="2730135"/>
              <a:chExt cx="760810" cy="358273"/>
            </a:xfrm>
          </p:grpSpPr>
          <p:cxnSp>
            <p:nvCxnSpPr>
              <p:cNvPr id="92" name="Rak koppling 91">
                <a:extLst>
                  <a:ext uri="{FF2B5EF4-FFF2-40B4-BE49-F238E27FC236}">
                    <a16:creationId xmlns:a16="http://schemas.microsoft.com/office/drawing/2014/main" id="{AC34B335-8CD5-4ABC-B64E-5CAE78576FEB}"/>
                  </a:ext>
                </a:extLst>
              </p:cNvPr>
              <p:cNvCxnSpPr>
                <a:cxnSpLocks/>
              </p:cNvCxnSpPr>
              <p:nvPr/>
            </p:nvCxnSpPr>
            <p:spPr>
              <a:xfrm>
                <a:off x="6059462" y="2909271"/>
                <a:ext cx="197679"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59" name="Rektangel 58">
                <a:extLst>
                  <a:ext uri="{FF2B5EF4-FFF2-40B4-BE49-F238E27FC236}">
                    <a16:creationId xmlns:a16="http://schemas.microsoft.com/office/drawing/2014/main" id="{71A4EBA1-BDBF-4874-9579-72EE3A3779B7}"/>
                  </a:ext>
                </a:extLst>
              </p:cNvPr>
              <p:cNvSpPr/>
              <p:nvPr/>
            </p:nvSpPr>
            <p:spPr>
              <a:xfrm>
                <a:off x="5496331" y="2730135"/>
                <a:ext cx="626376" cy="3582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endParaRPr lang="sv-SE" sz="600">
                  <a:solidFill>
                    <a:schemeClr val="tx1"/>
                  </a:solidFill>
                  <a:latin typeface="Calibri"/>
                </a:endParaRPr>
              </a:p>
              <a:p>
                <a:pPr algn="ctr" defTabSz="385753"/>
                <a:r>
                  <a:rPr lang="sv-SE" sz="600">
                    <a:solidFill>
                      <a:schemeClr val="tx1"/>
                    </a:solidFill>
                    <a:latin typeface="Calibri"/>
                  </a:rPr>
                  <a:t>Ägar-</a:t>
                </a:r>
                <a:br>
                  <a:rPr lang="sv-SE" sz="600">
                    <a:solidFill>
                      <a:schemeClr val="tx1"/>
                    </a:solidFill>
                    <a:latin typeface="Calibri"/>
                  </a:rPr>
                </a:br>
                <a:r>
                  <a:rPr lang="sv-SE" sz="600">
                    <a:solidFill>
                      <a:schemeClr val="tx1"/>
                    </a:solidFill>
                    <a:latin typeface="Calibri"/>
                  </a:rPr>
                  <a:t>utskott </a:t>
                </a:r>
              </a:p>
              <a:p>
                <a:pPr algn="ctr" defTabSz="385753"/>
                <a:endParaRPr lang="sv-SE" sz="600">
                  <a:solidFill>
                    <a:schemeClr val="tx1"/>
                  </a:solidFill>
                  <a:latin typeface="Calibri"/>
                </a:endParaRPr>
              </a:p>
            </p:txBody>
          </p:sp>
        </p:grpSp>
        <p:grpSp>
          <p:nvGrpSpPr>
            <p:cNvPr id="61" name="Grupp 60">
              <a:extLst>
                <a:ext uri="{FF2B5EF4-FFF2-40B4-BE49-F238E27FC236}">
                  <a16:creationId xmlns:a16="http://schemas.microsoft.com/office/drawing/2014/main" id="{36712C42-CAC6-4B86-ADCA-575A5A96E604}"/>
                </a:ext>
              </a:extLst>
            </p:cNvPr>
            <p:cNvGrpSpPr/>
            <p:nvPr/>
          </p:nvGrpSpPr>
          <p:grpSpPr>
            <a:xfrm>
              <a:off x="1482406" y="4732440"/>
              <a:ext cx="655880" cy="356450"/>
              <a:chOff x="6375290" y="3806140"/>
              <a:chExt cx="874507" cy="475267"/>
            </a:xfrm>
          </p:grpSpPr>
          <p:cxnSp>
            <p:nvCxnSpPr>
              <p:cNvPr id="91" name="Rak koppling 90">
                <a:extLst>
                  <a:ext uri="{FF2B5EF4-FFF2-40B4-BE49-F238E27FC236}">
                    <a16:creationId xmlns:a16="http://schemas.microsoft.com/office/drawing/2014/main" id="{34ADFE92-B6C6-4B6A-8269-ABB3964025B5}"/>
                  </a:ext>
                </a:extLst>
              </p:cNvPr>
              <p:cNvCxnSpPr>
                <a:cxnSpLocks/>
              </p:cNvCxnSpPr>
              <p:nvPr/>
            </p:nvCxnSpPr>
            <p:spPr>
              <a:xfrm>
                <a:off x="6375290" y="4024472"/>
                <a:ext cx="111121" cy="669"/>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67" name="Rektangel 66">
                <a:extLst>
                  <a:ext uri="{FF2B5EF4-FFF2-40B4-BE49-F238E27FC236}">
                    <a16:creationId xmlns:a16="http://schemas.microsoft.com/office/drawing/2014/main" id="{8244D046-3685-4023-9B5E-3BCBAF23937D}"/>
                  </a:ext>
                </a:extLst>
              </p:cNvPr>
              <p:cNvSpPr/>
              <p:nvPr/>
            </p:nvSpPr>
            <p:spPr>
              <a:xfrm>
                <a:off x="6426573" y="3806140"/>
                <a:ext cx="823224" cy="475267"/>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600">
                    <a:solidFill>
                      <a:srgbClr val="000000"/>
                    </a:solidFill>
                    <a:latin typeface="Calibri"/>
                  </a:rPr>
                  <a:t>Övriga RS-beredningar</a:t>
                </a:r>
              </a:p>
            </p:txBody>
          </p:sp>
        </p:grpSp>
        <p:grpSp>
          <p:nvGrpSpPr>
            <p:cNvPr id="10" name="Group 9">
              <a:extLst>
                <a:ext uri="{FF2B5EF4-FFF2-40B4-BE49-F238E27FC236}">
                  <a16:creationId xmlns:a16="http://schemas.microsoft.com/office/drawing/2014/main" id="{0C1D7691-91FE-8542-A18E-DEBFAF2461D6}"/>
                </a:ext>
              </a:extLst>
            </p:cNvPr>
            <p:cNvGrpSpPr/>
            <p:nvPr/>
          </p:nvGrpSpPr>
          <p:grpSpPr>
            <a:xfrm>
              <a:off x="5657503" y="2754931"/>
              <a:ext cx="706042" cy="2329511"/>
              <a:chOff x="1913612" y="2350846"/>
              <a:chExt cx="843464" cy="3156634"/>
            </a:xfrm>
          </p:grpSpPr>
          <p:grpSp>
            <p:nvGrpSpPr>
              <p:cNvPr id="199" name="Grupp 198">
                <a:extLst>
                  <a:ext uri="{FF2B5EF4-FFF2-40B4-BE49-F238E27FC236}">
                    <a16:creationId xmlns:a16="http://schemas.microsoft.com/office/drawing/2014/main" id="{ECC7ECEB-76D2-4CC5-961C-E9BF61563041}"/>
                  </a:ext>
                </a:extLst>
              </p:cNvPr>
              <p:cNvGrpSpPr/>
              <p:nvPr/>
            </p:nvGrpSpPr>
            <p:grpSpPr>
              <a:xfrm>
                <a:off x="1913612" y="2456282"/>
                <a:ext cx="843464" cy="3051198"/>
                <a:chOff x="1525604" y="2275223"/>
                <a:chExt cx="843463" cy="3051197"/>
              </a:xfrm>
            </p:grpSpPr>
            <p:grpSp>
              <p:nvGrpSpPr>
                <p:cNvPr id="6" name="Grupp 5">
                  <a:extLst>
                    <a:ext uri="{FF2B5EF4-FFF2-40B4-BE49-F238E27FC236}">
                      <a16:creationId xmlns:a16="http://schemas.microsoft.com/office/drawing/2014/main" id="{E8F9CEB3-90DA-4C09-A8B8-877FFBB76A0D}"/>
                    </a:ext>
                  </a:extLst>
                </p:cNvPr>
                <p:cNvGrpSpPr/>
                <p:nvPr/>
              </p:nvGrpSpPr>
              <p:grpSpPr>
                <a:xfrm>
                  <a:off x="1532840" y="2275223"/>
                  <a:ext cx="828644" cy="577873"/>
                  <a:chOff x="1532840" y="2275223"/>
                  <a:chExt cx="828644" cy="577873"/>
                </a:xfrm>
              </p:grpSpPr>
              <p:cxnSp>
                <p:nvCxnSpPr>
                  <p:cNvPr id="109" name="Rak koppling 108">
                    <a:extLst>
                      <a:ext uri="{FF2B5EF4-FFF2-40B4-BE49-F238E27FC236}">
                        <a16:creationId xmlns:a16="http://schemas.microsoft.com/office/drawing/2014/main" id="{5E536ADF-61E4-48D2-A380-D6129E7DC08F}"/>
                      </a:ext>
                    </a:extLst>
                  </p:cNvPr>
                  <p:cNvCxnSpPr>
                    <a:cxnSpLocks/>
                  </p:cNvCxnSpPr>
                  <p:nvPr/>
                </p:nvCxnSpPr>
                <p:spPr>
                  <a:xfrm>
                    <a:off x="2225517" y="2589090"/>
                    <a:ext cx="135967"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47" name="Rektangel 46">
                    <a:extLst>
                      <a:ext uri="{FF2B5EF4-FFF2-40B4-BE49-F238E27FC236}">
                        <a16:creationId xmlns:a16="http://schemas.microsoft.com/office/drawing/2014/main" id="{ADF4522C-095A-4D21-8C83-3E49B4B84A42}"/>
                      </a:ext>
                    </a:extLst>
                  </p:cNvPr>
                  <p:cNvSpPr/>
                  <p:nvPr/>
                </p:nvSpPr>
                <p:spPr>
                  <a:xfrm>
                    <a:off x="1532840" y="2275223"/>
                    <a:ext cx="720000" cy="577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600" dirty="0">
                        <a:solidFill>
                          <a:schemeClr val="bg1"/>
                        </a:solidFill>
                        <a:latin typeface="Calibri"/>
                      </a:rPr>
                      <a:t>Göteborgs </a:t>
                    </a:r>
                    <a:br>
                      <a:rPr lang="sv-SE" sz="600" dirty="0">
                        <a:solidFill>
                          <a:schemeClr val="bg1"/>
                        </a:solidFill>
                        <a:latin typeface="Calibri"/>
                      </a:rPr>
                    </a:br>
                    <a:r>
                      <a:rPr lang="sv-SE" sz="600" dirty="0">
                        <a:solidFill>
                          <a:schemeClr val="bg1"/>
                        </a:solidFill>
                        <a:latin typeface="Calibri"/>
                      </a:rPr>
                      <a:t>delregionala nämnd</a:t>
                    </a:r>
                  </a:p>
                </p:txBody>
              </p:sp>
            </p:grpSp>
            <p:grpSp>
              <p:nvGrpSpPr>
                <p:cNvPr id="9" name="Grupp 8">
                  <a:extLst>
                    <a:ext uri="{FF2B5EF4-FFF2-40B4-BE49-F238E27FC236}">
                      <a16:creationId xmlns:a16="http://schemas.microsoft.com/office/drawing/2014/main" id="{CE9D966B-5204-4041-B02D-96FFBCAB0497}"/>
                    </a:ext>
                  </a:extLst>
                </p:cNvPr>
                <p:cNvGrpSpPr/>
                <p:nvPr/>
              </p:nvGrpSpPr>
              <p:grpSpPr>
                <a:xfrm>
                  <a:off x="1525604" y="2952281"/>
                  <a:ext cx="835880" cy="552644"/>
                  <a:chOff x="1528741" y="2949835"/>
                  <a:chExt cx="835880" cy="552644"/>
                </a:xfrm>
              </p:grpSpPr>
              <p:cxnSp>
                <p:nvCxnSpPr>
                  <p:cNvPr id="112" name="Rak koppling 111">
                    <a:extLst>
                      <a:ext uri="{FF2B5EF4-FFF2-40B4-BE49-F238E27FC236}">
                        <a16:creationId xmlns:a16="http://schemas.microsoft.com/office/drawing/2014/main" id="{B6AC693B-23E8-404D-B0A2-1D91668BBA18}"/>
                      </a:ext>
                    </a:extLst>
                  </p:cNvPr>
                  <p:cNvCxnSpPr>
                    <a:cxnSpLocks/>
                  </p:cNvCxnSpPr>
                  <p:nvPr/>
                </p:nvCxnSpPr>
                <p:spPr>
                  <a:xfrm>
                    <a:off x="2242990" y="3226157"/>
                    <a:ext cx="121631"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73" name="Rektangel 72">
                    <a:extLst>
                      <a:ext uri="{FF2B5EF4-FFF2-40B4-BE49-F238E27FC236}">
                        <a16:creationId xmlns:a16="http://schemas.microsoft.com/office/drawing/2014/main" id="{E49DBDB7-DEAA-4286-8BD6-CD52DA88D3AD}"/>
                      </a:ext>
                    </a:extLst>
                  </p:cNvPr>
                  <p:cNvSpPr/>
                  <p:nvPr/>
                </p:nvSpPr>
                <p:spPr>
                  <a:xfrm>
                    <a:off x="1528741" y="2949835"/>
                    <a:ext cx="729234" cy="5526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600" dirty="0">
                        <a:solidFill>
                          <a:schemeClr val="bg1"/>
                        </a:solidFill>
                        <a:latin typeface="Calibri"/>
                      </a:rPr>
                      <a:t>Norra </a:t>
                    </a:r>
                    <a:r>
                      <a:rPr lang="sv-SE" sz="600" dirty="0">
                        <a:solidFill>
                          <a:schemeClr val="bg1"/>
                        </a:solidFill>
                      </a:rPr>
                      <a:t>delregionala nämnden</a:t>
                    </a:r>
                    <a:endParaRPr lang="sv-SE" sz="600" dirty="0">
                      <a:solidFill>
                        <a:schemeClr val="bg1"/>
                      </a:solidFill>
                      <a:latin typeface="Calibri"/>
                    </a:endParaRPr>
                  </a:p>
                </p:txBody>
              </p:sp>
            </p:grpSp>
            <p:grpSp>
              <p:nvGrpSpPr>
                <p:cNvPr id="23" name="Grupp 22">
                  <a:extLst>
                    <a:ext uri="{FF2B5EF4-FFF2-40B4-BE49-F238E27FC236}">
                      <a16:creationId xmlns:a16="http://schemas.microsoft.com/office/drawing/2014/main" id="{8A81F792-59E9-42A6-8E00-833F534CE884}"/>
                    </a:ext>
                  </a:extLst>
                </p:cNvPr>
                <p:cNvGrpSpPr/>
                <p:nvPr/>
              </p:nvGrpSpPr>
              <p:grpSpPr>
                <a:xfrm>
                  <a:off x="1525605" y="3579179"/>
                  <a:ext cx="835879" cy="552642"/>
                  <a:chOff x="1517914" y="3574287"/>
                  <a:chExt cx="835879" cy="552642"/>
                </a:xfrm>
              </p:grpSpPr>
              <p:cxnSp>
                <p:nvCxnSpPr>
                  <p:cNvPr id="111" name="Rak koppling 110">
                    <a:extLst>
                      <a:ext uri="{FF2B5EF4-FFF2-40B4-BE49-F238E27FC236}">
                        <a16:creationId xmlns:a16="http://schemas.microsoft.com/office/drawing/2014/main" id="{999320BD-CAFC-46AC-87F0-59B3618BCCD8}"/>
                      </a:ext>
                    </a:extLst>
                  </p:cNvPr>
                  <p:cNvCxnSpPr>
                    <a:cxnSpLocks/>
                  </p:cNvCxnSpPr>
                  <p:nvPr/>
                </p:nvCxnSpPr>
                <p:spPr>
                  <a:xfrm>
                    <a:off x="2234253" y="3850608"/>
                    <a:ext cx="119540" cy="422"/>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74" name="Rektangel 73">
                    <a:extLst>
                      <a:ext uri="{FF2B5EF4-FFF2-40B4-BE49-F238E27FC236}">
                        <a16:creationId xmlns:a16="http://schemas.microsoft.com/office/drawing/2014/main" id="{2E38EBFE-FEDC-4C09-8CA2-A40C1AD63ADA}"/>
                      </a:ext>
                    </a:extLst>
                  </p:cNvPr>
                  <p:cNvSpPr/>
                  <p:nvPr/>
                </p:nvSpPr>
                <p:spPr>
                  <a:xfrm>
                    <a:off x="1517914" y="3574287"/>
                    <a:ext cx="727235" cy="5526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600" dirty="0">
                        <a:solidFill>
                          <a:schemeClr val="bg1"/>
                        </a:solidFill>
                        <a:latin typeface="Calibri"/>
                      </a:rPr>
                      <a:t> Östra </a:t>
                    </a:r>
                    <a:r>
                      <a:rPr lang="sv-SE" sz="600" dirty="0">
                        <a:solidFill>
                          <a:schemeClr val="bg1"/>
                        </a:solidFill>
                      </a:rPr>
                      <a:t>delregionala nämnden</a:t>
                    </a:r>
                    <a:endParaRPr lang="sv-SE" sz="600" dirty="0">
                      <a:solidFill>
                        <a:schemeClr val="bg1"/>
                      </a:solidFill>
                      <a:latin typeface="Calibri"/>
                    </a:endParaRPr>
                  </a:p>
                </p:txBody>
              </p:sp>
            </p:grpSp>
            <p:grpSp>
              <p:nvGrpSpPr>
                <p:cNvPr id="22" name="Grupp 21">
                  <a:extLst>
                    <a:ext uri="{FF2B5EF4-FFF2-40B4-BE49-F238E27FC236}">
                      <a16:creationId xmlns:a16="http://schemas.microsoft.com/office/drawing/2014/main" id="{3EAE8AFC-C963-475E-B4D3-54E98D9A5F25}"/>
                    </a:ext>
                  </a:extLst>
                </p:cNvPr>
                <p:cNvGrpSpPr/>
                <p:nvPr/>
              </p:nvGrpSpPr>
              <p:grpSpPr>
                <a:xfrm>
                  <a:off x="1525604" y="4206075"/>
                  <a:ext cx="843463" cy="523046"/>
                  <a:chOff x="1508278" y="4210331"/>
                  <a:chExt cx="843463" cy="523046"/>
                </a:xfrm>
              </p:grpSpPr>
              <p:cxnSp>
                <p:nvCxnSpPr>
                  <p:cNvPr id="77" name="Rak koppling 76">
                    <a:extLst>
                      <a:ext uri="{FF2B5EF4-FFF2-40B4-BE49-F238E27FC236}">
                        <a16:creationId xmlns:a16="http://schemas.microsoft.com/office/drawing/2014/main" id="{E0B797F5-D25E-4029-826D-35DA3532C38D}"/>
                      </a:ext>
                    </a:extLst>
                  </p:cNvPr>
                  <p:cNvCxnSpPr>
                    <a:cxnSpLocks/>
                    <a:stCxn id="75" idx="3"/>
                  </p:cNvCxnSpPr>
                  <p:nvPr/>
                </p:nvCxnSpPr>
                <p:spPr>
                  <a:xfrm>
                    <a:off x="2235514" y="4471855"/>
                    <a:ext cx="116227" cy="1691"/>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75" name="Rektangel 74">
                    <a:extLst>
                      <a:ext uri="{FF2B5EF4-FFF2-40B4-BE49-F238E27FC236}">
                        <a16:creationId xmlns:a16="http://schemas.microsoft.com/office/drawing/2014/main" id="{8711E752-CAEA-49D2-9DDD-2D7E2B1E7DFA}"/>
                      </a:ext>
                    </a:extLst>
                  </p:cNvPr>
                  <p:cNvSpPr/>
                  <p:nvPr/>
                </p:nvSpPr>
                <p:spPr>
                  <a:xfrm>
                    <a:off x="1508278" y="4210331"/>
                    <a:ext cx="727236" cy="5230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600" dirty="0">
                        <a:solidFill>
                          <a:schemeClr val="bg1"/>
                        </a:solidFill>
                        <a:latin typeface="Calibri"/>
                      </a:rPr>
                      <a:t>Västra </a:t>
                    </a:r>
                    <a:r>
                      <a:rPr lang="sv-SE" sz="600" dirty="0">
                        <a:solidFill>
                          <a:schemeClr val="bg1"/>
                        </a:solidFill>
                      </a:rPr>
                      <a:t>delregionala nämnden</a:t>
                    </a:r>
                    <a:endParaRPr lang="sv-SE" sz="600" dirty="0">
                      <a:solidFill>
                        <a:schemeClr val="bg1"/>
                      </a:solidFill>
                      <a:latin typeface="Calibri"/>
                    </a:endParaRPr>
                  </a:p>
                </p:txBody>
              </p:sp>
            </p:grpSp>
            <p:grpSp>
              <p:nvGrpSpPr>
                <p:cNvPr id="18" name="Grupp 17">
                  <a:extLst>
                    <a:ext uri="{FF2B5EF4-FFF2-40B4-BE49-F238E27FC236}">
                      <a16:creationId xmlns:a16="http://schemas.microsoft.com/office/drawing/2014/main" id="{5512E859-38D9-460A-BC7D-8681A132325C}"/>
                    </a:ext>
                  </a:extLst>
                </p:cNvPr>
                <p:cNvGrpSpPr/>
                <p:nvPr/>
              </p:nvGrpSpPr>
              <p:grpSpPr>
                <a:xfrm>
                  <a:off x="1525605" y="4803376"/>
                  <a:ext cx="835879" cy="523044"/>
                  <a:chOff x="1517914" y="4803376"/>
                  <a:chExt cx="835879" cy="523044"/>
                </a:xfrm>
              </p:grpSpPr>
              <p:cxnSp>
                <p:nvCxnSpPr>
                  <p:cNvPr id="79" name="Rak koppling 78">
                    <a:extLst>
                      <a:ext uri="{FF2B5EF4-FFF2-40B4-BE49-F238E27FC236}">
                        <a16:creationId xmlns:a16="http://schemas.microsoft.com/office/drawing/2014/main" id="{335BE5E1-F278-491D-9F15-D1D390CAF577}"/>
                      </a:ext>
                    </a:extLst>
                  </p:cNvPr>
                  <p:cNvCxnSpPr>
                    <a:cxnSpLocks/>
                    <a:stCxn id="76" idx="3"/>
                  </p:cNvCxnSpPr>
                  <p:nvPr/>
                </p:nvCxnSpPr>
                <p:spPr>
                  <a:xfrm>
                    <a:off x="2254558" y="5064899"/>
                    <a:ext cx="99235"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76" name="Rektangel 75">
                    <a:extLst>
                      <a:ext uri="{FF2B5EF4-FFF2-40B4-BE49-F238E27FC236}">
                        <a16:creationId xmlns:a16="http://schemas.microsoft.com/office/drawing/2014/main" id="{E04A1883-013E-4803-84A6-395BFED482BC}"/>
                      </a:ext>
                    </a:extLst>
                  </p:cNvPr>
                  <p:cNvSpPr/>
                  <p:nvPr/>
                </p:nvSpPr>
                <p:spPr>
                  <a:xfrm>
                    <a:off x="1517914" y="4803376"/>
                    <a:ext cx="736644" cy="5230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600" dirty="0">
                        <a:solidFill>
                          <a:schemeClr val="bg1"/>
                        </a:solidFill>
                      </a:rPr>
                      <a:t>Södra delregionala nämnden</a:t>
                    </a:r>
                    <a:endParaRPr lang="sv-SE" sz="600" dirty="0">
                      <a:solidFill>
                        <a:schemeClr val="bg1"/>
                      </a:solidFill>
                      <a:latin typeface="Calibri"/>
                    </a:endParaRPr>
                  </a:p>
                </p:txBody>
              </p:sp>
            </p:grpSp>
          </p:grpSp>
          <p:cxnSp>
            <p:nvCxnSpPr>
              <p:cNvPr id="146" name="Rak koppling 145">
                <a:extLst>
                  <a:ext uri="{FF2B5EF4-FFF2-40B4-BE49-F238E27FC236}">
                    <a16:creationId xmlns:a16="http://schemas.microsoft.com/office/drawing/2014/main" id="{8F9E1F9F-1C0B-469D-8B45-BB4958B30DD7}"/>
                  </a:ext>
                </a:extLst>
              </p:cNvPr>
              <p:cNvCxnSpPr>
                <a:cxnSpLocks/>
              </p:cNvCxnSpPr>
              <p:nvPr/>
            </p:nvCxnSpPr>
            <p:spPr>
              <a:xfrm>
                <a:off x="2749491" y="2350846"/>
                <a:ext cx="0" cy="2904033"/>
              </a:xfrm>
              <a:prstGeom prst="line">
                <a:avLst/>
              </a:prstGeom>
              <a:ln w="15875"/>
            </p:spPr>
            <p:style>
              <a:lnRef idx="1">
                <a:schemeClr val="accent1"/>
              </a:lnRef>
              <a:fillRef idx="0">
                <a:schemeClr val="accent1"/>
              </a:fillRef>
              <a:effectRef idx="0">
                <a:schemeClr val="accent1"/>
              </a:effectRef>
              <a:fontRef idx="minor">
                <a:schemeClr val="tx1"/>
              </a:fontRef>
            </p:style>
          </p:cxnSp>
        </p:grpSp>
        <p:grpSp>
          <p:nvGrpSpPr>
            <p:cNvPr id="195" name="Grupp 194">
              <a:extLst>
                <a:ext uri="{FF2B5EF4-FFF2-40B4-BE49-F238E27FC236}">
                  <a16:creationId xmlns:a16="http://schemas.microsoft.com/office/drawing/2014/main" id="{20196F19-EA85-4163-831E-A3ABBBF10CD0}"/>
                </a:ext>
              </a:extLst>
            </p:cNvPr>
            <p:cNvGrpSpPr/>
            <p:nvPr/>
          </p:nvGrpSpPr>
          <p:grpSpPr>
            <a:xfrm>
              <a:off x="6447471" y="2753079"/>
              <a:ext cx="711406" cy="1422368"/>
              <a:chOff x="7522584" y="2169159"/>
              <a:chExt cx="891340" cy="1896489"/>
            </a:xfrm>
          </p:grpSpPr>
          <p:cxnSp>
            <p:nvCxnSpPr>
              <p:cNvPr id="84" name="Rak koppling 83">
                <a:extLst>
                  <a:ext uri="{FF2B5EF4-FFF2-40B4-BE49-F238E27FC236}">
                    <a16:creationId xmlns:a16="http://schemas.microsoft.com/office/drawing/2014/main" id="{B8B36605-87F0-477F-AF13-536174AAAA76}"/>
                  </a:ext>
                </a:extLst>
              </p:cNvPr>
              <p:cNvCxnSpPr>
                <a:cxnSpLocks/>
              </p:cNvCxnSpPr>
              <p:nvPr/>
            </p:nvCxnSpPr>
            <p:spPr>
              <a:xfrm>
                <a:off x="7522584" y="2169159"/>
                <a:ext cx="0" cy="1661419"/>
              </a:xfrm>
              <a:prstGeom prst="line">
                <a:avLst/>
              </a:prstGeom>
              <a:ln w="15875"/>
            </p:spPr>
            <p:style>
              <a:lnRef idx="1">
                <a:schemeClr val="accent1"/>
              </a:lnRef>
              <a:fillRef idx="0">
                <a:schemeClr val="accent1"/>
              </a:fillRef>
              <a:effectRef idx="0">
                <a:schemeClr val="accent1"/>
              </a:effectRef>
              <a:fontRef idx="minor">
                <a:schemeClr val="tx1"/>
              </a:fontRef>
            </p:style>
          </p:cxnSp>
          <p:grpSp>
            <p:nvGrpSpPr>
              <p:cNvPr id="52" name="Grupp 51">
                <a:extLst>
                  <a:ext uri="{FF2B5EF4-FFF2-40B4-BE49-F238E27FC236}">
                    <a16:creationId xmlns:a16="http://schemas.microsoft.com/office/drawing/2014/main" id="{49585697-0F77-40EC-8936-7653F4D6C8DE}"/>
                  </a:ext>
                </a:extLst>
              </p:cNvPr>
              <p:cNvGrpSpPr/>
              <p:nvPr/>
            </p:nvGrpSpPr>
            <p:grpSpPr>
              <a:xfrm>
                <a:off x="7523407" y="2867500"/>
                <a:ext cx="889028" cy="634568"/>
                <a:chOff x="7523407" y="2874086"/>
                <a:chExt cx="889028" cy="634568"/>
              </a:xfrm>
            </p:grpSpPr>
            <p:cxnSp>
              <p:nvCxnSpPr>
                <p:cNvPr id="150" name="Rak koppling 149">
                  <a:extLst>
                    <a:ext uri="{FF2B5EF4-FFF2-40B4-BE49-F238E27FC236}">
                      <a16:creationId xmlns:a16="http://schemas.microsoft.com/office/drawing/2014/main" id="{2B805540-3109-47CD-BC2C-7301129F0610}"/>
                    </a:ext>
                  </a:extLst>
                </p:cNvPr>
                <p:cNvCxnSpPr/>
                <p:nvPr/>
              </p:nvCxnSpPr>
              <p:spPr>
                <a:xfrm>
                  <a:off x="7523407" y="3191369"/>
                  <a:ext cx="331027"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50" name="Rektangel 49">
                  <a:extLst>
                    <a:ext uri="{FF2B5EF4-FFF2-40B4-BE49-F238E27FC236}">
                      <a16:creationId xmlns:a16="http://schemas.microsoft.com/office/drawing/2014/main" id="{2B742D8D-3E8F-49B1-A7F1-B12BE5C7ED10}"/>
                    </a:ext>
                  </a:extLst>
                </p:cNvPr>
                <p:cNvSpPr/>
                <p:nvPr/>
              </p:nvSpPr>
              <p:spPr>
                <a:xfrm>
                  <a:off x="7647405" y="2874086"/>
                  <a:ext cx="765030" cy="634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600">
                      <a:solidFill>
                        <a:schemeClr val="bg1"/>
                      </a:solidFill>
                      <a:latin typeface="Calibri"/>
                    </a:rPr>
                    <a:t>Infrastruktur- och kollektivtrafiknämnd</a:t>
                  </a:r>
                </a:p>
              </p:txBody>
            </p:sp>
          </p:grpSp>
          <p:grpSp>
            <p:nvGrpSpPr>
              <p:cNvPr id="51" name="Grupp 50">
                <a:extLst>
                  <a:ext uri="{FF2B5EF4-FFF2-40B4-BE49-F238E27FC236}">
                    <a16:creationId xmlns:a16="http://schemas.microsoft.com/office/drawing/2014/main" id="{618E703D-EF75-42C0-A44E-C83CFB499A47}"/>
                  </a:ext>
                </a:extLst>
              </p:cNvPr>
              <p:cNvGrpSpPr/>
              <p:nvPr/>
            </p:nvGrpSpPr>
            <p:grpSpPr>
              <a:xfrm>
                <a:off x="7523405" y="3595508"/>
                <a:ext cx="890519" cy="470140"/>
                <a:chOff x="7523405" y="3611048"/>
                <a:chExt cx="890519" cy="470140"/>
              </a:xfrm>
            </p:grpSpPr>
            <p:cxnSp>
              <p:nvCxnSpPr>
                <p:cNvPr id="152" name="Rak koppling 151">
                  <a:extLst>
                    <a:ext uri="{FF2B5EF4-FFF2-40B4-BE49-F238E27FC236}">
                      <a16:creationId xmlns:a16="http://schemas.microsoft.com/office/drawing/2014/main" id="{5131898D-679E-430B-91A2-86013E76ECB7}"/>
                    </a:ext>
                  </a:extLst>
                </p:cNvPr>
                <p:cNvCxnSpPr/>
                <p:nvPr/>
              </p:nvCxnSpPr>
              <p:spPr>
                <a:xfrm>
                  <a:off x="7523405" y="3846118"/>
                  <a:ext cx="331027"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48" name="Rektangel 47">
                  <a:extLst>
                    <a:ext uri="{FF2B5EF4-FFF2-40B4-BE49-F238E27FC236}">
                      <a16:creationId xmlns:a16="http://schemas.microsoft.com/office/drawing/2014/main" id="{66A494D3-7D29-437D-A756-1A2F1A0E9024}"/>
                    </a:ext>
                  </a:extLst>
                </p:cNvPr>
                <p:cNvSpPr/>
                <p:nvPr/>
              </p:nvSpPr>
              <p:spPr>
                <a:xfrm>
                  <a:off x="7645912" y="3611048"/>
                  <a:ext cx="768012" cy="4701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600" dirty="0">
                      <a:solidFill>
                        <a:schemeClr val="bg1"/>
                      </a:solidFill>
                      <a:latin typeface="Calibri"/>
                    </a:rPr>
                    <a:t>Kulturnämnd</a:t>
                  </a:r>
                </a:p>
              </p:txBody>
            </p:sp>
          </p:grpSp>
          <p:grpSp>
            <p:nvGrpSpPr>
              <p:cNvPr id="55" name="Grupp 54">
                <a:extLst>
                  <a:ext uri="{FF2B5EF4-FFF2-40B4-BE49-F238E27FC236}">
                    <a16:creationId xmlns:a16="http://schemas.microsoft.com/office/drawing/2014/main" id="{2CE3AD46-08E9-47E1-AC68-6C0308148A23}"/>
                  </a:ext>
                </a:extLst>
              </p:cNvPr>
              <p:cNvGrpSpPr/>
              <p:nvPr/>
            </p:nvGrpSpPr>
            <p:grpSpPr>
              <a:xfrm>
                <a:off x="7527626" y="2300154"/>
                <a:ext cx="886298" cy="482108"/>
                <a:chOff x="7527626" y="2300154"/>
                <a:chExt cx="886298" cy="482108"/>
              </a:xfrm>
            </p:grpSpPr>
            <p:cxnSp>
              <p:nvCxnSpPr>
                <p:cNvPr id="129" name="Rak koppling 128">
                  <a:extLst>
                    <a:ext uri="{FF2B5EF4-FFF2-40B4-BE49-F238E27FC236}">
                      <a16:creationId xmlns:a16="http://schemas.microsoft.com/office/drawing/2014/main" id="{C09E118C-380E-41FC-907C-60AC5256CE08}"/>
                    </a:ext>
                  </a:extLst>
                </p:cNvPr>
                <p:cNvCxnSpPr/>
                <p:nvPr/>
              </p:nvCxnSpPr>
              <p:spPr>
                <a:xfrm>
                  <a:off x="7527626" y="2541208"/>
                  <a:ext cx="331027"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46" name="Rektangel 45">
                  <a:extLst>
                    <a:ext uri="{FF2B5EF4-FFF2-40B4-BE49-F238E27FC236}">
                      <a16:creationId xmlns:a16="http://schemas.microsoft.com/office/drawing/2014/main" id="{0D4B39AC-9A5F-49EE-8C49-753BD7970237}"/>
                    </a:ext>
                  </a:extLst>
                </p:cNvPr>
                <p:cNvSpPr/>
                <p:nvPr/>
              </p:nvSpPr>
              <p:spPr>
                <a:xfrm>
                  <a:off x="7645912" y="2300154"/>
                  <a:ext cx="768012" cy="4821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600" err="1">
                      <a:solidFill>
                        <a:schemeClr val="bg1"/>
                      </a:solidFill>
                      <a:latin typeface="Calibri"/>
                    </a:rPr>
                    <a:t>Mijlö</a:t>
                  </a:r>
                  <a:r>
                    <a:rPr lang="sv-SE" sz="600">
                      <a:solidFill>
                        <a:schemeClr val="bg1"/>
                      </a:solidFill>
                      <a:latin typeface="Calibri"/>
                    </a:rPr>
                    <a:t>- och regionutvecklingsnämnd</a:t>
                  </a:r>
                </a:p>
              </p:txBody>
            </p:sp>
          </p:grpSp>
        </p:grpSp>
        <p:cxnSp>
          <p:nvCxnSpPr>
            <p:cNvPr id="171" name="Rak koppling 170">
              <a:extLst>
                <a:ext uri="{FF2B5EF4-FFF2-40B4-BE49-F238E27FC236}">
                  <a16:creationId xmlns:a16="http://schemas.microsoft.com/office/drawing/2014/main" id="{51FB26D5-F494-4113-B1FF-38BE66EF6E50}"/>
                </a:ext>
              </a:extLst>
            </p:cNvPr>
            <p:cNvCxnSpPr>
              <a:cxnSpLocks/>
            </p:cNvCxnSpPr>
            <p:nvPr/>
          </p:nvCxnSpPr>
          <p:spPr>
            <a:xfrm>
              <a:off x="1723868" y="2123724"/>
              <a:ext cx="3412070" cy="0"/>
            </a:xfrm>
            <a:prstGeom prst="line">
              <a:avLst/>
            </a:prstGeom>
            <a:ln w="15875"/>
          </p:spPr>
          <p:style>
            <a:lnRef idx="1">
              <a:schemeClr val="accent1"/>
            </a:lnRef>
            <a:fillRef idx="0">
              <a:schemeClr val="accent1"/>
            </a:fillRef>
            <a:effectRef idx="0">
              <a:schemeClr val="accent1"/>
            </a:effectRef>
            <a:fontRef idx="minor">
              <a:schemeClr val="tx1"/>
            </a:fontRef>
          </p:style>
        </p:cxnSp>
        <p:grpSp>
          <p:nvGrpSpPr>
            <p:cNvPr id="221" name="Grupp 220">
              <a:extLst>
                <a:ext uri="{FF2B5EF4-FFF2-40B4-BE49-F238E27FC236}">
                  <a16:creationId xmlns:a16="http://schemas.microsoft.com/office/drawing/2014/main" id="{602FF87D-D297-42A5-BA0F-5E2B3EB1FD28}"/>
                </a:ext>
              </a:extLst>
            </p:cNvPr>
            <p:cNvGrpSpPr/>
            <p:nvPr/>
          </p:nvGrpSpPr>
          <p:grpSpPr>
            <a:xfrm>
              <a:off x="1279272" y="2123723"/>
              <a:ext cx="830697" cy="522776"/>
              <a:chOff x="561461" y="1330018"/>
              <a:chExt cx="1107596" cy="697034"/>
            </a:xfrm>
          </p:grpSpPr>
          <p:cxnSp>
            <p:nvCxnSpPr>
              <p:cNvPr id="172" name="Rak koppling 171">
                <a:extLst>
                  <a:ext uri="{FF2B5EF4-FFF2-40B4-BE49-F238E27FC236}">
                    <a16:creationId xmlns:a16="http://schemas.microsoft.com/office/drawing/2014/main" id="{1B985529-5BE3-4711-95CA-1013199ADADD}"/>
                  </a:ext>
                </a:extLst>
              </p:cNvPr>
              <p:cNvCxnSpPr>
                <a:cxnSpLocks/>
              </p:cNvCxnSpPr>
              <p:nvPr/>
            </p:nvCxnSpPr>
            <p:spPr>
              <a:xfrm>
                <a:off x="1154257" y="1330018"/>
                <a:ext cx="0" cy="36000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180" name="Rektangel 179">
                <a:extLst>
                  <a:ext uri="{FF2B5EF4-FFF2-40B4-BE49-F238E27FC236}">
                    <a16:creationId xmlns:a16="http://schemas.microsoft.com/office/drawing/2014/main" id="{3A49AD60-24D7-4736-A5FE-F16107777BBC}"/>
                  </a:ext>
                </a:extLst>
              </p:cNvPr>
              <p:cNvSpPr/>
              <p:nvPr/>
            </p:nvSpPr>
            <p:spPr>
              <a:xfrm>
                <a:off x="561461" y="1443853"/>
                <a:ext cx="1107596" cy="583199"/>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675">
                    <a:solidFill>
                      <a:srgbClr val="000000"/>
                    </a:solidFill>
                    <a:latin typeface="Calibri"/>
                  </a:rPr>
                  <a:t>Representations-kommitté</a:t>
                </a:r>
              </a:p>
            </p:txBody>
          </p:sp>
        </p:grpSp>
        <p:grpSp>
          <p:nvGrpSpPr>
            <p:cNvPr id="222" name="Grupp 221">
              <a:extLst>
                <a:ext uri="{FF2B5EF4-FFF2-40B4-BE49-F238E27FC236}">
                  <a16:creationId xmlns:a16="http://schemas.microsoft.com/office/drawing/2014/main" id="{E54019F5-FDE6-41A5-A832-0BF73CE4857A}"/>
                </a:ext>
              </a:extLst>
            </p:cNvPr>
            <p:cNvGrpSpPr/>
            <p:nvPr/>
          </p:nvGrpSpPr>
          <p:grpSpPr>
            <a:xfrm>
              <a:off x="2164540" y="2123723"/>
              <a:ext cx="772200" cy="522776"/>
              <a:chOff x="1741820" y="1330018"/>
              <a:chExt cx="1029600" cy="697034"/>
            </a:xfrm>
          </p:grpSpPr>
          <p:cxnSp>
            <p:nvCxnSpPr>
              <p:cNvPr id="181" name="Rak koppling 180">
                <a:extLst>
                  <a:ext uri="{FF2B5EF4-FFF2-40B4-BE49-F238E27FC236}">
                    <a16:creationId xmlns:a16="http://schemas.microsoft.com/office/drawing/2014/main" id="{DCC09490-AF7C-459C-B0B0-289115A9337E}"/>
                  </a:ext>
                </a:extLst>
              </p:cNvPr>
              <p:cNvCxnSpPr>
                <a:cxnSpLocks/>
              </p:cNvCxnSpPr>
              <p:nvPr/>
            </p:nvCxnSpPr>
            <p:spPr>
              <a:xfrm>
                <a:off x="2256620" y="1330018"/>
                <a:ext cx="0" cy="36000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178" name="Rektangel 177">
                <a:extLst>
                  <a:ext uri="{FF2B5EF4-FFF2-40B4-BE49-F238E27FC236}">
                    <a16:creationId xmlns:a16="http://schemas.microsoft.com/office/drawing/2014/main" id="{06D0751A-1C51-476C-85FF-90348EE6903B}"/>
                  </a:ext>
                </a:extLst>
              </p:cNvPr>
              <p:cNvSpPr/>
              <p:nvPr/>
            </p:nvSpPr>
            <p:spPr>
              <a:xfrm>
                <a:off x="1741820" y="1443852"/>
                <a:ext cx="1029600" cy="5832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675">
                    <a:solidFill>
                      <a:srgbClr val="000000"/>
                    </a:solidFill>
                    <a:latin typeface="Calibri"/>
                  </a:rPr>
                  <a:t>Arvodes-</a:t>
                </a:r>
                <a:br>
                  <a:rPr lang="sv-SE" sz="675">
                    <a:solidFill>
                      <a:srgbClr val="000000"/>
                    </a:solidFill>
                    <a:latin typeface="Calibri"/>
                  </a:rPr>
                </a:br>
                <a:r>
                  <a:rPr lang="sv-SE" sz="675">
                    <a:solidFill>
                      <a:srgbClr val="000000"/>
                    </a:solidFill>
                    <a:latin typeface="Calibri"/>
                  </a:rPr>
                  <a:t>beredning</a:t>
                </a:r>
              </a:p>
            </p:txBody>
          </p:sp>
        </p:grpSp>
        <p:grpSp>
          <p:nvGrpSpPr>
            <p:cNvPr id="223" name="Grupp 222">
              <a:extLst>
                <a:ext uri="{FF2B5EF4-FFF2-40B4-BE49-F238E27FC236}">
                  <a16:creationId xmlns:a16="http://schemas.microsoft.com/office/drawing/2014/main" id="{F2D28DEC-E620-45FA-93F7-B63545DEE918}"/>
                </a:ext>
              </a:extLst>
            </p:cNvPr>
            <p:cNvGrpSpPr/>
            <p:nvPr/>
          </p:nvGrpSpPr>
          <p:grpSpPr>
            <a:xfrm>
              <a:off x="2991312" y="2123723"/>
              <a:ext cx="772200" cy="522776"/>
              <a:chOff x="2844183" y="1330018"/>
              <a:chExt cx="1029600" cy="697034"/>
            </a:xfrm>
          </p:grpSpPr>
          <p:cxnSp>
            <p:nvCxnSpPr>
              <p:cNvPr id="182" name="Rak koppling 181">
                <a:extLst>
                  <a:ext uri="{FF2B5EF4-FFF2-40B4-BE49-F238E27FC236}">
                    <a16:creationId xmlns:a16="http://schemas.microsoft.com/office/drawing/2014/main" id="{F4293EA6-47C2-4462-AA6B-8790B2513B41}"/>
                  </a:ext>
                </a:extLst>
              </p:cNvPr>
              <p:cNvCxnSpPr>
                <a:cxnSpLocks/>
              </p:cNvCxnSpPr>
              <p:nvPr/>
            </p:nvCxnSpPr>
            <p:spPr>
              <a:xfrm>
                <a:off x="3358983" y="1330018"/>
                <a:ext cx="0" cy="36000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176" name="Rektangel 175">
                <a:extLst>
                  <a:ext uri="{FF2B5EF4-FFF2-40B4-BE49-F238E27FC236}">
                    <a16:creationId xmlns:a16="http://schemas.microsoft.com/office/drawing/2014/main" id="{778820C6-225E-4F8F-B9C0-6CAF1AC54414}"/>
                  </a:ext>
                </a:extLst>
              </p:cNvPr>
              <p:cNvSpPr/>
              <p:nvPr/>
            </p:nvSpPr>
            <p:spPr>
              <a:xfrm>
                <a:off x="2844183" y="1443852"/>
                <a:ext cx="1029600" cy="5832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675">
                    <a:solidFill>
                      <a:srgbClr val="000000"/>
                    </a:solidFill>
                    <a:latin typeface="Calibri"/>
                  </a:rPr>
                  <a:t>Valberedning</a:t>
                </a:r>
              </a:p>
            </p:txBody>
          </p:sp>
        </p:grpSp>
        <p:sp>
          <p:nvSpPr>
            <p:cNvPr id="53" name="Rektangel 52">
              <a:extLst>
                <a:ext uri="{FF2B5EF4-FFF2-40B4-BE49-F238E27FC236}">
                  <a16:creationId xmlns:a16="http://schemas.microsoft.com/office/drawing/2014/main" id="{0ECE2D01-C712-484F-9B33-3D197DEBDFE7}"/>
                </a:ext>
              </a:extLst>
            </p:cNvPr>
            <p:cNvSpPr/>
            <p:nvPr/>
          </p:nvSpPr>
          <p:spPr>
            <a:xfrm>
              <a:off x="6516581" y="2000198"/>
              <a:ext cx="641108" cy="246188"/>
            </a:xfrm>
            <a:prstGeom prst="rect">
              <a:avLst/>
            </a:prstGeom>
            <a:solidFill>
              <a:srgbClr val="919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788">
                  <a:solidFill>
                    <a:schemeClr val="bg1"/>
                  </a:solidFill>
                  <a:latin typeface="Calibri"/>
                </a:rPr>
                <a:t>Revisorer</a:t>
              </a:r>
            </a:p>
          </p:txBody>
        </p:sp>
        <p:grpSp>
          <p:nvGrpSpPr>
            <p:cNvPr id="196" name="Grupp 195">
              <a:extLst>
                <a:ext uri="{FF2B5EF4-FFF2-40B4-BE49-F238E27FC236}">
                  <a16:creationId xmlns:a16="http://schemas.microsoft.com/office/drawing/2014/main" id="{606E98AE-1378-4B54-9D86-780DE8E2EB3B}"/>
                </a:ext>
              </a:extLst>
            </p:cNvPr>
            <p:cNvGrpSpPr/>
            <p:nvPr/>
          </p:nvGrpSpPr>
          <p:grpSpPr>
            <a:xfrm>
              <a:off x="7302844" y="2760673"/>
              <a:ext cx="796845" cy="1788337"/>
              <a:chOff x="8621750" y="2179281"/>
              <a:chExt cx="1062460" cy="2384449"/>
            </a:xfrm>
          </p:grpSpPr>
          <p:cxnSp>
            <p:nvCxnSpPr>
              <p:cNvPr id="86" name="Rak koppling 85">
                <a:extLst>
                  <a:ext uri="{FF2B5EF4-FFF2-40B4-BE49-F238E27FC236}">
                    <a16:creationId xmlns:a16="http://schemas.microsoft.com/office/drawing/2014/main" id="{40BE3A40-5F43-4AFD-9A25-3E7767076F92}"/>
                  </a:ext>
                </a:extLst>
              </p:cNvPr>
              <p:cNvCxnSpPr>
                <a:cxnSpLocks/>
              </p:cNvCxnSpPr>
              <p:nvPr/>
            </p:nvCxnSpPr>
            <p:spPr>
              <a:xfrm>
                <a:off x="8629185" y="2179281"/>
                <a:ext cx="0" cy="2152121"/>
              </a:xfrm>
              <a:prstGeom prst="line">
                <a:avLst/>
              </a:prstGeom>
              <a:ln w="15875"/>
            </p:spPr>
            <p:style>
              <a:lnRef idx="1">
                <a:schemeClr val="accent1"/>
              </a:lnRef>
              <a:fillRef idx="0">
                <a:schemeClr val="accent1"/>
              </a:fillRef>
              <a:effectRef idx="0">
                <a:schemeClr val="accent1"/>
              </a:effectRef>
              <a:fontRef idx="minor">
                <a:schemeClr val="tx1"/>
              </a:fontRef>
            </p:style>
          </p:cxnSp>
          <p:grpSp>
            <p:nvGrpSpPr>
              <p:cNvPr id="108" name="Grupp 107">
                <a:extLst>
                  <a:ext uri="{FF2B5EF4-FFF2-40B4-BE49-F238E27FC236}">
                    <a16:creationId xmlns:a16="http://schemas.microsoft.com/office/drawing/2014/main" id="{F05862DE-E35D-4C85-915C-BAC276213ED7}"/>
                  </a:ext>
                </a:extLst>
              </p:cNvPr>
              <p:cNvGrpSpPr/>
              <p:nvPr/>
            </p:nvGrpSpPr>
            <p:grpSpPr>
              <a:xfrm>
                <a:off x="8629184" y="2300154"/>
                <a:ext cx="1055026" cy="464656"/>
                <a:chOff x="8629184" y="2300154"/>
                <a:chExt cx="1055026" cy="464656"/>
              </a:xfrm>
            </p:grpSpPr>
            <p:cxnSp>
              <p:nvCxnSpPr>
                <p:cNvPr id="148" name="Rak koppling 147">
                  <a:extLst>
                    <a:ext uri="{FF2B5EF4-FFF2-40B4-BE49-F238E27FC236}">
                      <a16:creationId xmlns:a16="http://schemas.microsoft.com/office/drawing/2014/main" id="{3CE05EC9-6006-4B52-81B2-F6049860BBB6}"/>
                    </a:ext>
                  </a:extLst>
                </p:cNvPr>
                <p:cNvCxnSpPr/>
                <p:nvPr/>
              </p:nvCxnSpPr>
              <p:spPr>
                <a:xfrm>
                  <a:off x="8629184" y="2532482"/>
                  <a:ext cx="383060"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126" name="Rektangel 125">
                  <a:extLst>
                    <a:ext uri="{FF2B5EF4-FFF2-40B4-BE49-F238E27FC236}">
                      <a16:creationId xmlns:a16="http://schemas.microsoft.com/office/drawing/2014/main" id="{23A207B5-4CDF-48A8-AA10-74C558DC3B8C}"/>
                    </a:ext>
                  </a:extLst>
                </p:cNvPr>
                <p:cNvSpPr/>
                <p:nvPr/>
              </p:nvSpPr>
              <p:spPr>
                <a:xfrm>
                  <a:off x="8748210" y="2300154"/>
                  <a:ext cx="936000" cy="464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600">
                      <a:solidFill>
                        <a:schemeClr val="bg1"/>
                      </a:solidFill>
                      <a:latin typeface="Calibri"/>
                    </a:rPr>
                    <a:t>Styrelsen för folkhögskolorna </a:t>
                  </a:r>
                </a:p>
              </p:txBody>
            </p:sp>
          </p:grpSp>
          <p:grpSp>
            <p:nvGrpSpPr>
              <p:cNvPr id="88" name="Grupp 87">
                <a:extLst>
                  <a:ext uri="{FF2B5EF4-FFF2-40B4-BE49-F238E27FC236}">
                    <a16:creationId xmlns:a16="http://schemas.microsoft.com/office/drawing/2014/main" id="{9959B20A-64C2-4955-9C40-4408B0A13BB6}"/>
                  </a:ext>
                </a:extLst>
              </p:cNvPr>
              <p:cNvGrpSpPr/>
              <p:nvPr/>
            </p:nvGrpSpPr>
            <p:grpSpPr>
              <a:xfrm>
                <a:off x="8621750" y="3409125"/>
                <a:ext cx="1062460" cy="620417"/>
                <a:chOff x="8621750" y="3409125"/>
                <a:chExt cx="1062460" cy="620417"/>
              </a:xfrm>
            </p:grpSpPr>
            <p:cxnSp>
              <p:nvCxnSpPr>
                <p:cNvPr id="133" name="Rak koppling 132">
                  <a:extLst>
                    <a:ext uri="{FF2B5EF4-FFF2-40B4-BE49-F238E27FC236}">
                      <a16:creationId xmlns:a16="http://schemas.microsoft.com/office/drawing/2014/main" id="{F8AFBB04-6699-4EBF-8F5C-76C9D3C5E1BD}"/>
                    </a:ext>
                  </a:extLst>
                </p:cNvPr>
                <p:cNvCxnSpPr/>
                <p:nvPr/>
              </p:nvCxnSpPr>
              <p:spPr>
                <a:xfrm>
                  <a:off x="8621750" y="3719333"/>
                  <a:ext cx="1008000"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136" name="Rektangel 135">
                  <a:extLst>
                    <a:ext uri="{FF2B5EF4-FFF2-40B4-BE49-F238E27FC236}">
                      <a16:creationId xmlns:a16="http://schemas.microsoft.com/office/drawing/2014/main" id="{94C3E0E1-30E8-4440-AE7C-7F4468B11699}"/>
                    </a:ext>
                  </a:extLst>
                </p:cNvPr>
                <p:cNvSpPr/>
                <p:nvPr/>
              </p:nvSpPr>
              <p:spPr>
                <a:xfrm>
                  <a:off x="8748210" y="3409125"/>
                  <a:ext cx="936000" cy="6204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600">
                      <a:solidFill>
                        <a:schemeClr val="bg1"/>
                      </a:solidFill>
                      <a:latin typeface="Calibri"/>
                    </a:rPr>
                    <a:t>Styrelsen för</a:t>
                  </a:r>
                  <a:br>
                    <a:rPr lang="sv-SE" sz="600">
                      <a:solidFill>
                        <a:schemeClr val="bg1"/>
                      </a:solidFill>
                      <a:latin typeface="Calibri"/>
                    </a:rPr>
                  </a:br>
                  <a:r>
                    <a:rPr lang="sv-SE" sz="600">
                      <a:solidFill>
                        <a:schemeClr val="bg1"/>
                      </a:solidFill>
                      <a:latin typeface="Calibri"/>
                    </a:rPr>
                    <a:t>Göteborgs botaniska trädgård</a:t>
                  </a:r>
                </a:p>
              </p:txBody>
            </p:sp>
          </p:grpSp>
          <p:grpSp>
            <p:nvGrpSpPr>
              <p:cNvPr id="87" name="Grupp 86">
                <a:extLst>
                  <a:ext uri="{FF2B5EF4-FFF2-40B4-BE49-F238E27FC236}">
                    <a16:creationId xmlns:a16="http://schemas.microsoft.com/office/drawing/2014/main" id="{CF5B2C51-1F68-497A-BFFA-BDD1182CF4BC}"/>
                  </a:ext>
                </a:extLst>
              </p:cNvPr>
              <p:cNvGrpSpPr/>
              <p:nvPr/>
            </p:nvGrpSpPr>
            <p:grpSpPr>
              <a:xfrm>
                <a:off x="8621750" y="4099074"/>
                <a:ext cx="1062460" cy="464656"/>
                <a:chOff x="8621750" y="4099074"/>
                <a:chExt cx="1062460" cy="464656"/>
              </a:xfrm>
            </p:grpSpPr>
            <p:cxnSp>
              <p:nvCxnSpPr>
                <p:cNvPr id="156" name="Rak koppling 155">
                  <a:extLst>
                    <a:ext uri="{FF2B5EF4-FFF2-40B4-BE49-F238E27FC236}">
                      <a16:creationId xmlns:a16="http://schemas.microsoft.com/office/drawing/2014/main" id="{AFC25FB5-953D-4609-ADA2-2FA285F028B8}"/>
                    </a:ext>
                  </a:extLst>
                </p:cNvPr>
                <p:cNvCxnSpPr/>
                <p:nvPr/>
              </p:nvCxnSpPr>
              <p:spPr>
                <a:xfrm>
                  <a:off x="8621750" y="4331402"/>
                  <a:ext cx="1008000"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137" name="Rektangel 136">
                  <a:extLst>
                    <a:ext uri="{FF2B5EF4-FFF2-40B4-BE49-F238E27FC236}">
                      <a16:creationId xmlns:a16="http://schemas.microsoft.com/office/drawing/2014/main" id="{705CB13F-1B4E-4BE7-A6CD-1DABDD6302A1}"/>
                    </a:ext>
                  </a:extLst>
                </p:cNvPr>
                <p:cNvSpPr/>
                <p:nvPr/>
              </p:nvSpPr>
              <p:spPr>
                <a:xfrm>
                  <a:off x="8748210" y="4099074"/>
                  <a:ext cx="936000" cy="464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600">
                      <a:solidFill>
                        <a:schemeClr val="bg1"/>
                      </a:solidFill>
                      <a:latin typeface="Calibri"/>
                    </a:rPr>
                    <a:t>Styrelsen  för kulturutveckling</a:t>
                  </a:r>
                </a:p>
              </p:txBody>
            </p:sp>
          </p:grpSp>
          <p:grpSp>
            <p:nvGrpSpPr>
              <p:cNvPr id="104" name="Grupp 103">
                <a:extLst>
                  <a:ext uri="{FF2B5EF4-FFF2-40B4-BE49-F238E27FC236}">
                    <a16:creationId xmlns:a16="http://schemas.microsoft.com/office/drawing/2014/main" id="{B27595AE-E3BB-43A8-8248-6A632F078C2F}"/>
                  </a:ext>
                </a:extLst>
              </p:cNvPr>
              <p:cNvGrpSpPr/>
              <p:nvPr/>
            </p:nvGrpSpPr>
            <p:grpSpPr>
              <a:xfrm>
                <a:off x="8621750" y="2834342"/>
                <a:ext cx="1062460" cy="505251"/>
                <a:chOff x="8621750" y="2834342"/>
                <a:chExt cx="1062460" cy="505251"/>
              </a:xfrm>
            </p:grpSpPr>
            <p:cxnSp>
              <p:nvCxnSpPr>
                <p:cNvPr id="149" name="Rak koppling 148">
                  <a:extLst>
                    <a:ext uri="{FF2B5EF4-FFF2-40B4-BE49-F238E27FC236}">
                      <a16:creationId xmlns:a16="http://schemas.microsoft.com/office/drawing/2014/main" id="{CA21F985-296D-439A-90CB-0F1F49EA7931}"/>
                    </a:ext>
                  </a:extLst>
                </p:cNvPr>
                <p:cNvCxnSpPr/>
                <p:nvPr/>
              </p:nvCxnSpPr>
              <p:spPr>
                <a:xfrm>
                  <a:off x="8621750" y="3086967"/>
                  <a:ext cx="1008000"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128" name="Rektangel 127">
                  <a:extLst>
                    <a:ext uri="{FF2B5EF4-FFF2-40B4-BE49-F238E27FC236}">
                      <a16:creationId xmlns:a16="http://schemas.microsoft.com/office/drawing/2014/main" id="{2FC7AAB6-3252-4A82-A379-B874DA592526}"/>
                    </a:ext>
                  </a:extLst>
                </p:cNvPr>
                <p:cNvSpPr/>
                <p:nvPr/>
              </p:nvSpPr>
              <p:spPr>
                <a:xfrm>
                  <a:off x="8748210" y="2834342"/>
                  <a:ext cx="936000" cy="5052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600" dirty="0">
                      <a:solidFill>
                        <a:schemeClr val="bg1"/>
                      </a:solidFill>
                      <a:latin typeface="Calibri"/>
                    </a:rPr>
                    <a:t>Styrelsen för</a:t>
                  </a:r>
                  <a:br>
                    <a:rPr lang="sv-SE" sz="600" dirty="0">
                      <a:solidFill>
                        <a:schemeClr val="bg1"/>
                      </a:solidFill>
                      <a:latin typeface="Calibri"/>
                    </a:rPr>
                  </a:br>
                  <a:r>
                    <a:rPr lang="sv-SE" sz="600" dirty="0">
                      <a:solidFill>
                        <a:schemeClr val="bg1"/>
                      </a:solidFill>
                      <a:latin typeface="Calibri"/>
                    </a:rPr>
                    <a:t>naturbruks-gymnasierna</a:t>
                  </a:r>
                </a:p>
              </p:txBody>
            </p:sp>
          </p:grpSp>
        </p:grpSp>
        <p:grpSp>
          <p:nvGrpSpPr>
            <p:cNvPr id="197" name="Grupp 196">
              <a:extLst>
                <a:ext uri="{FF2B5EF4-FFF2-40B4-BE49-F238E27FC236}">
                  <a16:creationId xmlns:a16="http://schemas.microsoft.com/office/drawing/2014/main" id="{55DFA652-042B-4A61-A0C9-F5043FC5721C}"/>
                </a:ext>
              </a:extLst>
            </p:cNvPr>
            <p:cNvGrpSpPr/>
            <p:nvPr/>
          </p:nvGrpSpPr>
          <p:grpSpPr>
            <a:xfrm>
              <a:off x="8280742" y="2758098"/>
              <a:ext cx="791012" cy="2785720"/>
              <a:chOff x="9894674" y="2175848"/>
              <a:chExt cx="956478" cy="3714294"/>
            </a:xfrm>
          </p:grpSpPr>
          <p:cxnSp>
            <p:nvCxnSpPr>
              <p:cNvPr id="167" name="Rak koppling 166">
                <a:extLst>
                  <a:ext uri="{FF2B5EF4-FFF2-40B4-BE49-F238E27FC236}">
                    <a16:creationId xmlns:a16="http://schemas.microsoft.com/office/drawing/2014/main" id="{571AE002-458B-439E-B69B-AD3BD731910A}"/>
                  </a:ext>
                </a:extLst>
              </p:cNvPr>
              <p:cNvCxnSpPr>
                <a:cxnSpLocks/>
              </p:cNvCxnSpPr>
              <p:nvPr/>
            </p:nvCxnSpPr>
            <p:spPr>
              <a:xfrm>
                <a:off x="9894674" y="5429140"/>
                <a:ext cx="342073"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145" name="Rektangel 144">
                <a:extLst>
                  <a:ext uri="{FF2B5EF4-FFF2-40B4-BE49-F238E27FC236}">
                    <a16:creationId xmlns:a16="http://schemas.microsoft.com/office/drawing/2014/main" id="{69C39AC9-3A11-4A04-B784-D35BC859D303}"/>
                  </a:ext>
                </a:extLst>
              </p:cNvPr>
              <p:cNvSpPr/>
              <p:nvPr/>
            </p:nvSpPr>
            <p:spPr>
              <a:xfrm>
                <a:off x="10023152" y="5175068"/>
                <a:ext cx="828000" cy="4754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600">
                    <a:solidFill>
                      <a:schemeClr val="bg1"/>
                    </a:solidFill>
                    <a:latin typeface="Calibri"/>
                  </a:rPr>
                  <a:t>Styrelsen för  Västtrafik (AB)</a:t>
                </a:r>
              </a:p>
            </p:txBody>
          </p:sp>
          <p:cxnSp>
            <p:nvCxnSpPr>
              <p:cNvPr id="154" name="Rak koppling 153">
                <a:extLst>
                  <a:ext uri="{FF2B5EF4-FFF2-40B4-BE49-F238E27FC236}">
                    <a16:creationId xmlns:a16="http://schemas.microsoft.com/office/drawing/2014/main" id="{8B406C2C-0AB3-4F26-84AB-2333EF971D19}"/>
                  </a:ext>
                </a:extLst>
              </p:cNvPr>
              <p:cNvCxnSpPr/>
              <p:nvPr/>
            </p:nvCxnSpPr>
            <p:spPr>
              <a:xfrm>
                <a:off x="9899512" y="2570574"/>
                <a:ext cx="342074"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61" name="Rak koppling 160">
                <a:extLst>
                  <a:ext uri="{FF2B5EF4-FFF2-40B4-BE49-F238E27FC236}">
                    <a16:creationId xmlns:a16="http://schemas.microsoft.com/office/drawing/2014/main" id="{14D055D6-D03E-404A-9B98-F8CF0F3F604E}"/>
                  </a:ext>
                </a:extLst>
              </p:cNvPr>
              <p:cNvCxnSpPr>
                <a:cxnSpLocks/>
              </p:cNvCxnSpPr>
              <p:nvPr/>
            </p:nvCxnSpPr>
            <p:spPr>
              <a:xfrm flipH="1">
                <a:off x="9894674" y="2175848"/>
                <a:ext cx="4838" cy="3714294"/>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64" name="Rak koppling 163">
                <a:extLst>
                  <a:ext uri="{FF2B5EF4-FFF2-40B4-BE49-F238E27FC236}">
                    <a16:creationId xmlns:a16="http://schemas.microsoft.com/office/drawing/2014/main" id="{64E448E1-EB3E-4557-B771-1AAB1738EF9B}"/>
                  </a:ext>
                </a:extLst>
              </p:cNvPr>
              <p:cNvCxnSpPr>
                <a:cxnSpLocks/>
              </p:cNvCxnSpPr>
              <p:nvPr/>
            </p:nvCxnSpPr>
            <p:spPr>
              <a:xfrm>
                <a:off x="9906348" y="4893948"/>
                <a:ext cx="330307"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65" name="Rak koppling 164">
                <a:extLst>
                  <a:ext uri="{FF2B5EF4-FFF2-40B4-BE49-F238E27FC236}">
                    <a16:creationId xmlns:a16="http://schemas.microsoft.com/office/drawing/2014/main" id="{27AC52A7-D177-472C-BCE6-7A5DAACF1EB9}"/>
                  </a:ext>
                </a:extLst>
              </p:cNvPr>
              <p:cNvCxnSpPr>
                <a:cxnSpLocks/>
              </p:cNvCxnSpPr>
              <p:nvPr/>
            </p:nvCxnSpPr>
            <p:spPr>
              <a:xfrm>
                <a:off x="9906348" y="3144221"/>
                <a:ext cx="326192"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66" name="Rak koppling 165">
                <a:extLst>
                  <a:ext uri="{FF2B5EF4-FFF2-40B4-BE49-F238E27FC236}">
                    <a16:creationId xmlns:a16="http://schemas.microsoft.com/office/drawing/2014/main" id="{37A6E5D5-03EC-44FB-A546-273481DDD362}"/>
                  </a:ext>
                </a:extLst>
              </p:cNvPr>
              <p:cNvCxnSpPr>
                <a:cxnSpLocks/>
              </p:cNvCxnSpPr>
              <p:nvPr/>
            </p:nvCxnSpPr>
            <p:spPr>
              <a:xfrm>
                <a:off x="9906348" y="3728572"/>
                <a:ext cx="342073"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68" name="Rak koppling 167">
                <a:extLst>
                  <a:ext uri="{FF2B5EF4-FFF2-40B4-BE49-F238E27FC236}">
                    <a16:creationId xmlns:a16="http://schemas.microsoft.com/office/drawing/2014/main" id="{21CC470A-5288-40CF-8B42-EDA613055C23}"/>
                  </a:ext>
                </a:extLst>
              </p:cNvPr>
              <p:cNvCxnSpPr>
                <a:cxnSpLocks/>
              </p:cNvCxnSpPr>
              <p:nvPr/>
            </p:nvCxnSpPr>
            <p:spPr>
              <a:xfrm>
                <a:off x="9899512" y="4297809"/>
                <a:ext cx="342073"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139" name="Rektangel 138">
                <a:extLst>
                  <a:ext uri="{FF2B5EF4-FFF2-40B4-BE49-F238E27FC236}">
                    <a16:creationId xmlns:a16="http://schemas.microsoft.com/office/drawing/2014/main" id="{11DB26CB-D320-4888-A85C-38348AAAF05F}"/>
                  </a:ext>
                </a:extLst>
              </p:cNvPr>
              <p:cNvSpPr/>
              <p:nvPr/>
            </p:nvSpPr>
            <p:spPr>
              <a:xfrm>
                <a:off x="10023152" y="2299801"/>
                <a:ext cx="828000" cy="5209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600">
                    <a:solidFill>
                      <a:schemeClr val="bg1"/>
                    </a:solidFill>
                    <a:latin typeface="Calibri"/>
                  </a:rPr>
                  <a:t>Styrelsen för Turistrådet Västsverige (AB) </a:t>
                </a:r>
              </a:p>
            </p:txBody>
          </p:sp>
          <p:sp>
            <p:nvSpPr>
              <p:cNvPr id="140" name="Rektangel 139">
                <a:extLst>
                  <a:ext uri="{FF2B5EF4-FFF2-40B4-BE49-F238E27FC236}">
                    <a16:creationId xmlns:a16="http://schemas.microsoft.com/office/drawing/2014/main" id="{5D18D5BA-8BBA-44CD-8CCE-D6648FA07DFE}"/>
                  </a:ext>
                </a:extLst>
              </p:cNvPr>
              <p:cNvSpPr/>
              <p:nvPr/>
            </p:nvSpPr>
            <p:spPr>
              <a:xfrm>
                <a:off x="10023152" y="2886631"/>
                <a:ext cx="828000" cy="4759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600">
                    <a:solidFill>
                      <a:schemeClr val="bg1"/>
                    </a:solidFill>
                    <a:latin typeface="Calibri"/>
                  </a:rPr>
                  <a:t>Styrelsen för </a:t>
                </a:r>
                <a:br>
                  <a:rPr lang="sv-SE" sz="600">
                    <a:solidFill>
                      <a:schemeClr val="bg1"/>
                    </a:solidFill>
                    <a:latin typeface="Calibri"/>
                  </a:rPr>
                </a:br>
                <a:r>
                  <a:rPr lang="sv-SE" sz="600">
                    <a:solidFill>
                      <a:schemeClr val="bg1"/>
                    </a:solidFill>
                    <a:latin typeface="Calibri"/>
                  </a:rPr>
                  <a:t>Film i väst (AB) </a:t>
                </a:r>
              </a:p>
            </p:txBody>
          </p:sp>
          <p:sp>
            <p:nvSpPr>
              <p:cNvPr id="142" name="Rektangel 141">
                <a:extLst>
                  <a:ext uri="{FF2B5EF4-FFF2-40B4-BE49-F238E27FC236}">
                    <a16:creationId xmlns:a16="http://schemas.microsoft.com/office/drawing/2014/main" id="{A4E04379-9E42-42E2-87E2-4F153F382A9E}"/>
                  </a:ext>
                </a:extLst>
              </p:cNvPr>
              <p:cNvSpPr/>
              <p:nvPr/>
            </p:nvSpPr>
            <p:spPr>
              <a:xfrm>
                <a:off x="10023152" y="3461192"/>
                <a:ext cx="828000" cy="5250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600">
                    <a:solidFill>
                      <a:schemeClr val="bg1"/>
                    </a:solidFill>
                    <a:latin typeface="Calibri"/>
                  </a:rPr>
                  <a:t>Styrelsen för Göteborgs</a:t>
                </a:r>
                <a:br>
                  <a:rPr lang="sv-SE" sz="600">
                    <a:solidFill>
                      <a:schemeClr val="bg1"/>
                    </a:solidFill>
                    <a:latin typeface="Calibri"/>
                  </a:rPr>
                </a:br>
                <a:r>
                  <a:rPr lang="sv-SE" sz="600">
                    <a:solidFill>
                      <a:schemeClr val="bg1"/>
                    </a:solidFill>
                    <a:latin typeface="Calibri"/>
                  </a:rPr>
                  <a:t> symfoniker (AB)</a:t>
                </a:r>
              </a:p>
            </p:txBody>
          </p:sp>
          <p:sp>
            <p:nvSpPr>
              <p:cNvPr id="141" name="Rektangel 140">
                <a:extLst>
                  <a:ext uri="{FF2B5EF4-FFF2-40B4-BE49-F238E27FC236}">
                    <a16:creationId xmlns:a16="http://schemas.microsoft.com/office/drawing/2014/main" id="{5F02D9AD-D2DF-4417-9D4F-BC1753E83A0A}"/>
                  </a:ext>
                </a:extLst>
              </p:cNvPr>
              <p:cNvSpPr/>
              <p:nvPr/>
            </p:nvSpPr>
            <p:spPr>
              <a:xfrm>
                <a:off x="10023152" y="4045535"/>
                <a:ext cx="828000" cy="4646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600">
                    <a:solidFill>
                      <a:schemeClr val="bg1"/>
                    </a:solidFill>
                    <a:latin typeface="Calibri"/>
                  </a:rPr>
                  <a:t>Styrelsen för Göteborgs-</a:t>
                </a:r>
                <a:br>
                  <a:rPr lang="sv-SE" sz="600">
                    <a:solidFill>
                      <a:schemeClr val="bg1"/>
                    </a:solidFill>
                    <a:latin typeface="Calibri"/>
                  </a:rPr>
                </a:br>
                <a:r>
                  <a:rPr lang="sv-SE" sz="600">
                    <a:solidFill>
                      <a:schemeClr val="bg1"/>
                    </a:solidFill>
                    <a:latin typeface="Calibri"/>
                  </a:rPr>
                  <a:t>operan (AB)</a:t>
                </a:r>
              </a:p>
            </p:txBody>
          </p:sp>
          <p:sp>
            <p:nvSpPr>
              <p:cNvPr id="144" name="Rektangel 143">
                <a:extLst>
                  <a:ext uri="{FF2B5EF4-FFF2-40B4-BE49-F238E27FC236}">
                    <a16:creationId xmlns:a16="http://schemas.microsoft.com/office/drawing/2014/main" id="{78FBD0A1-3353-49CA-9CF7-B2D3E5A38DD2}"/>
                  </a:ext>
                </a:extLst>
              </p:cNvPr>
              <p:cNvSpPr/>
              <p:nvPr/>
            </p:nvSpPr>
            <p:spPr>
              <a:xfrm>
                <a:off x="10023152" y="4577334"/>
                <a:ext cx="828000" cy="5222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600">
                    <a:solidFill>
                      <a:schemeClr val="bg1"/>
                    </a:solidFill>
                    <a:latin typeface="Calibri"/>
                  </a:rPr>
                  <a:t>Styrelsen för Regionteater</a:t>
                </a:r>
                <a:br>
                  <a:rPr lang="sv-SE" sz="600">
                    <a:solidFill>
                      <a:schemeClr val="bg1"/>
                    </a:solidFill>
                    <a:latin typeface="Calibri"/>
                  </a:rPr>
                </a:br>
                <a:r>
                  <a:rPr lang="sv-SE" sz="600">
                    <a:solidFill>
                      <a:schemeClr val="bg1"/>
                    </a:solidFill>
                    <a:latin typeface="Calibri"/>
                  </a:rPr>
                  <a:t>väst (AB)</a:t>
                </a:r>
              </a:p>
            </p:txBody>
          </p:sp>
        </p:grpSp>
        <p:grpSp>
          <p:nvGrpSpPr>
            <p:cNvPr id="201" name="Grupp 200">
              <a:extLst>
                <a:ext uri="{FF2B5EF4-FFF2-40B4-BE49-F238E27FC236}">
                  <a16:creationId xmlns:a16="http://schemas.microsoft.com/office/drawing/2014/main" id="{4712F59D-45AF-4907-BADE-99E3AC20BDCC}"/>
                </a:ext>
              </a:extLst>
            </p:cNvPr>
            <p:cNvGrpSpPr/>
            <p:nvPr/>
          </p:nvGrpSpPr>
          <p:grpSpPr>
            <a:xfrm>
              <a:off x="4582771" y="2747905"/>
              <a:ext cx="917088" cy="1706141"/>
              <a:chOff x="4063643" y="2208147"/>
              <a:chExt cx="1045058" cy="2151283"/>
            </a:xfrm>
          </p:grpSpPr>
          <p:sp>
            <p:nvSpPr>
              <p:cNvPr id="188" name="Rektangel 187">
                <a:extLst>
                  <a:ext uri="{FF2B5EF4-FFF2-40B4-BE49-F238E27FC236}">
                    <a16:creationId xmlns:a16="http://schemas.microsoft.com/office/drawing/2014/main" id="{C060A81C-47EB-459F-9EB9-BEE816F40EE5}"/>
                  </a:ext>
                </a:extLst>
              </p:cNvPr>
              <p:cNvSpPr/>
              <p:nvPr/>
            </p:nvSpPr>
            <p:spPr>
              <a:xfrm>
                <a:off x="4194277" y="3590613"/>
                <a:ext cx="914400" cy="349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600">
                    <a:solidFill>
                      <a:schemeClr val="bg1"/>
                    </a:solidFill>
                    <a:latin typeface="Calibri"/>
                  </a:rPr>
                  <a:t>Västra patientnämnden</a:t>
                </a:r>
              </a:p>
            </p:txBody>
          </p:sp>
          <p:sp>
            <p:nvSpPr>
              <p:cNvPr id="189" name="Rektangel 188">
                <a:extLst>
                  <a:ext uri="{FF2B5EF4-FFF2-40B4-BE49-F238E27FC236}">
                    <a16:creationId xmlns:a16="http://schemas.microsoft.com/office/drawing/2014/main" id="{452F37DB-B754-4B17-B0D8-3213080D0510}"/>
                  </a:ext>
                </a:extLst>
              </p:cNvPr>
              <p:cNvSpPr/>
              <p:nvPr/>
            </p:nvSpPr>
            <p:spPr>
              <a:xfrm>
                <a:off x="4194277" y="3149507"/>
                <a:ext cx="914400" cy="3668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600">
                    <a:solidFill>
                      <a:schemeClr val="bg1"/>
                    </a:solidFill>
                    <a:latin typeface="Calibri"/>
                  </a:rPr>
                  <a:t>Östra patientnämnden</a:t>
                </a:r>
              </a:p>
            </p:txBody>
          </p:sp>
          <p:sp>
            <p:nvSpPr>
              <p:cNvPr id="191" name="Rektangel 190">
                <a:extLst>
                  <a:ext uri="{FF2B5EF4-FFF2-40B4-BE49-F238E27FC236}">
                    <a16:creationId xmlns:a16="http://schemas.microsoft.com/office/drawing/2014/main" id="{0AC6C1F4-E4E5-4774-9881-7BC6F7FFFEB4}"/>
                  </a:ext>
                </a:extLst>
              </p:cNvPr>
              <p:cNvSpPr/>
              <p:nvPr/>
            </p:nvSpPr>
            <p:spPr>
              <a:xfrm>
                <a:off x="4194253" y="4012720"/>
                <a:ext cx="914448" cy="3467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600">
                    <a:solidFill>
                      <a:schemeClr val="bg1"/>
                    </a:solidFill>
                    <a:latin typeface="Calibri"/>
                  </a:rPr>
                  <a:t>Södra patientnämnden</a:t>
                </a:r>
              </a:p>
            </p:txBody>
          </p:sp>
          <p:sp>
            <p:nvSpPr>
              <p:cNvPr id="187" name="Rektangel 186">
                <a:extLst>
                  <a:ext uri="{FF2B5EF4-FFF2-40B4-BE49-F238E27FC236}">
                    <a16:creationId xmlns:a16="http://schemas.microsoft.com/office/drawing/2014/main" id="{CC1F2796-4705-4114-9BDA-28EAF14DBAC3}"/>
                  </a:ext>
                </a:extLst>
              </p:cNvPr>
              <p:cNvSpPr/>
              <p:nvPr/>
            </p:nvSpPr>
            <p:spPr>
              <a:xfrm>
                <a:off x="4194800" y="2724633"/>
                <a:ext cx="913354" cy="3692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600">
                    <a:solidFill>
                      <a:schemeClr val="bg1"/>
                    </a:solidFill>
                    <a:latin typeface="Calibri"/>
                  </a:rPr>
                  <a:t>Norra patientnämnden</a:t>
                </a:r>
              </a:p>
            </p:txBody>
          </p:sp>
          <p:sp>
            <p:nvSpPr>
              <p:cNvPr id="190" name="Rektangel 189">
                <a:extLst>
                  <a:ext uri="{FF2B5EF4-FFF2-40B4-BE49-F238E27FC236}">
                    <a16:creationId xmlns:a16="http://schemas.microsoft.com/office/drawing/2014/main" id="{89709DD2-BAB9-40A7-8755-670E8391B429}"/>
                  </a:ext>
                </a:extLst>
              </p:cNvPr>
              <p:cNvSpPr/>
              <p:nvPr/>
            </p:nvSpPr>
            <p:spPr>
              <a:xfrm>
                <a:off x="4194253" y="2300154"/>
                <a:ext cx="914448" cy="3526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600">
                    <a:solidFill>
                      <a:schemeClr val="bg1"/>
                    </a:solidFill>
                    <a:latin typeface="Calibri"/>
                  </a:rPr>
                  <a:t>Patientnämnden i Göteborg</a:t>
                </a:r>
              </a:p>
            </p:txBody>
          </p:sp>
          <p:cxnSp>
            <p:nvCxnSpPr>
              <p:cNvPr id="131" name="Rak koppling 130">
                <a:extLst>
                  <a:ext uri="{FF2B5EF4-FFF2-40B4-BE49-F238E27FC236}">
                    <a16:creationId xmlns:a16="http://schemas.microsoft.com/office/drawing/2014/main" id="{0B7FC1C5-B5F3-4007-B0CB-01E201DECAA2}"/>
                  </a:ext>
                </a:extLst>
              </p:cNvPr>
              <p:cNvCxnSpPr/>
              <p:nvPr/>
            </p:nvCxnSpPr>
            <p:spPr>
              <a:xfrm>
                <a:off x="4071076" y="2484313"/>
                <a:ext cx="389521"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34" name="Rak koppling 133">
                <a:extLst>
                  <a:ext uri="{FF2B5EF4-FFF2-40B4-BE49-F238E27FC236}">
                    <a16:creationId xmlns:a16="http://schemas.microsoft.com/office/drawing/2014/main" id="{496B0D76-BA1C-40F8-A030-4B9D43DE0399}"/>
                  </a:ext>
                </a:extLst>
              </p:cNvPr>
              <p:cNvCxnSpPr/>
              <p:nvPr/>
            </p:nvCxnSpPr>
            <p:spPr>
              <a:xfrm>
                <a:off x="4063643" y="3329849"/>
                <a:ext cx="389521"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35" name="Rak koppling 134">
                <a:extLst>
                  <a:ext uri="{FF2B5EF4-FFF2-40B4-BE49-F238E27FC236}">
                    <a16:creationId xmlns:a16="http://schemas.microsoft.com/office/drawing/2014/main" id="{1DACA122-43F8-4595-B8FB-943BA5EE4710}"/>
                  </a:ext>
                </a:extLst>
              </p:cNvPr>
              <p:cNvCxnSpPr>
                <a:cxnSpLocks/>
              </p:cNvCxnSpPr>
              <p:nvPr/>
            </p:nvCxnSpPr>
            <p:spPr>
              <a:xfrm>
                <a:off x="4071077" y="2208147"/>
                <a:ext cx="0" cy="197940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58" name="Rak koppling 157">
                <a:extLst>
                  <a:ext uri="{FF2B5EF4-FFF2-40B4-BE49-F238E27FC236}">
                    <a16:creationId xmlns:a16="http://schemas.microsoft.com/office/drawing/2014/main" id="{1B218435-049A-46A6-AE38-71DEEE7F53B1}"/>
                  </a:ext>
                </a:extLst>
              </p:cNvPr>
              <p:cNvCxnSpPr/>
              <p:nvPr/>
            </p:nvCxnSpPr>
            <p:spPr>
              <a:xfrm>
                <a:off x="4063643" y="2895836"/>
                <a:ext cx="389521"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62" name="Rak koppling 161">
                <a:extLst>
                  <a:ext uri="{FF2B5EF4-FFF2-40B4-BE49-F238E27FC236}">
                    <a16:creationId xmlns:a16="http://schemas.microsoft.com/office/drawing/2014/main" id="{4FE85149-AB89-43BC-A36A-B8DC27CBEB53}"/>
                  </a:ext>
                </a:extLst>
              </p:cNvPr>
              <p:cNvCxnSpPr/>
              <p:nvPr/>
            </p:nvCxnSpPr>
            <p:spPr>
              <a:xfrm>
                <a:off x="4063643" y="4187552"/>
                <a:ext cx="389521"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75" name="Rak koppling 174">
                <a:extLst>
                  <a:ext uri="{FF2B5EF4-FFF2-40B4-BE49-F238E27FC236}">
                    <a16:creationId xmlns:a16="http://schemas.microsoft.com/office/drawing/2014/main" id="{B05E16CB-1364-49E6-912D-EA325A597530}"/>
                  </a:ext>
                </a:extLst>
              </p:cNvPr>
              <p:cNvCxnSpPr/>
              <p:nvPr/>
            </p:nvCxnSpPr>
            <p:spPr>
              <a:xfrm>
                <a:off x="4071076" y="3761373"/>
                <a:ext cx="389521" cy="0"/>
              </a:xfrm>
              <a:prstGeom prst="line">
                <a:avLst/>
              </a:prstGeom>
              <a:ln w="15875"/>
            </p:spPr>
            <p:style>
              <a:lnRef idx="1">
                <a:schemeClr val="accent1"/>
              </a:lnRef>
              <a:fillRef idx="0">
                <a:schemeClr val="accent1"/>
              </a:fillRef>
              <a:effectRef idx="0">
                <a:schemeClr val="accent1"/>
              </a:effectRef>
              <a:fontRef idx="minor">
                <a:schemeClr val="tx1"/>
              </a:fontRef>
            </p:style>
          </p:cxnSp>
        </p:grpSp>
        <p:grpSp>
          <p:nvGrpSpPr>
            <p:cNvPr id="198" name="Grupp 197">
              <a:extLst>
                <a:ext uri="{FF2B5EF4-FFF2-40B4-BE49-F238E27FC236}">
                  <a16:creationId xmlns:a16="http://schemas.microsoft.com/office/drawing/2014/main" id="{46D3813C-C602-4A68-9509-F610C39C0673}"/>
                </a:ext>
              </a:extLst>
            </p:cNvPr>
            <p:cNvGrpSpPr/>
            <p:nvPr/>
          </p:nvGrpSpPr>
          <p:grpSpPr>
            <a:xfrm>
              <a:off x="9182784" y="2753465"/>
              <a:ext cx="792889" cy="1599326"/>
              <a:chOff x="11099475" y="2169673"/>
              <a:chExt cx="962823" cy="2132435"/>
            </a:xfrm>
          </p:grpSpPr>
          <p:grpSp>
            <p:nvGrpSpPr>
              <p:cNvPr id="173" name="Grupp 172">
                <a:extLst>
                  <a:ext uri="{FF2B5EF4-FFF2-40B4-BE49-F238E27FC236}">
                    <a16:creationId xmlns:a16="http://schemas.microsoft.com/office/drawing/2014/main" id="{0E9ACAD7-05A1-4EE7-87B3-9516694E7F2D}"/>
                  </a:ext>
                </a:extLst>
              </p:cNvPr>
              <p:cNvGrpSpPr/>
              <p:nvPr/>
            </p:nvGrpSpPr>
            <p:grpSpPr>
              <a:xfrm>
                <a:off x="11099475" y="2299820"/>
                <a:ext cx="957860" cy="456587"/>
                <a:chOff x="11099475" y="2299820"/>
                <a:chExt cx="957860" cy="456587"/>
              </a:xfrm>
            </p:grpSpPr>
            <p:cxnSp>
              <p:nvCxnSpPr>
                <p:cNvPr id="183" name="Rak koppling 182">
                  <a:extLst>
                    <a:ext uri="{FF2B5EF4-FFF2-40B4-BE49-F238E27FC236}">
                      <a16:creationId xmlns:a16="http://schemas.microsoft.com/office/drawing/2014/main" id="{CFD93BD6-FF1F-4441-B45F-91E00CFEDF3E}"/>
                    </a:ext>
                  </a:extLst>
                </p:cNvPr>
                <p:cNvCxnSpPr/>
                <p:nvPr/>
              </p:nvCxnSpPr>
              <p:spPr>
                <a:xfrm>
                  <a:off x="11099475" y="2528447"/>
                  <a:ext cx="342074"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143" name="Rektangel 142">
                  <a:extLst>
                    <a:ext uri="{FF2B5EF4-FFF2-40B4-BE49-F238E27FC236}">
                      <a16:creationId xmlns:a16="http://schemas.microsoft.com/office/drawing/2014/main" id="{99CD4D2E-C2E4-46A2-8BDE-1DD2D521B7EE}"/>
                    </a:ext>
                  </a:extLst>
                </p:cNvPr>
                <p:cNvSpPr/>
                <p:nvPr/>
              </p:nvSpPr>
              <p:spPr>
                <a:xfrm>
                  <a:off x="11229335" y="2299820"/>
                  <a:ext cx="828000" cy="4565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600">
                      <a:solidFill>
                        <a:schemeClr val="bg1"/>
                      </a:solidFill>
                      <a:latin typeface="Calibri"/>
                    </a:rPr>
                    <a:t>Styrelse för Logistik</a:t>
                  </a:r>
                </a:p>
              </p:txBody>
            </p:sp>
          </p:grpSp>
          <p:cxnSp>
            <p:nvCxnSpPr>
              <p:cNvPr id="177" name="Rak koppling 176">
                <a:extLst>
                  <a:ext uri="{FF2B5EF4-FFF2-40B4-BE49-F238E27FC236}">
                    <a16:creationId xmlns:a16="http://schemas.microsoft.com/office/drawing/2014/main" id="{DA77B962-2048-4989-861E-70771C4060A3}"/>
                  </a:ext>
                </a:extLst>
              </p:cNvPr>
              <p:cNvCxnSpPr>
                <a:cxnSpLocks/>
              </p:cNvCxnSpPr>
              <p:nvPr/>
            </p:nvCxnSpPr>
            <p:spPr>
              <a:xfrm>
                <a:off x="11099475" y="2169673"/>
                <a:ext cx="0" cy="1923986"/>
              </a:xfrm>
              <a:prstGeom prst="line">
                <a:avLst/>
              </a:prstGeom>
              <a:ln w="15875"/>
            </p:spPr>
            <p:style>
              <a:lnRef idx="1">
                <a:schemeClr val="accent1"/>
              </a:lnRef>
              <a:fillRef idx="0">
                <a:schemeClr val="accent1"/>
              </a:fillRef>
              <a:effectRef idx="0">
                <a:schemeClr val="accent1"/>
              </a:effectRef>
              <a:fontRef idx="minor">
                <a:schemeClr val="tx1"/>
              </a:fontRef>
            </p:style>
          </p:cxnSp>
          <p:grpSp>
            <p:nvGrpSpPr>
              <p:cNvPr id="170" name="Grupp 169">
                <a:extLst>
                  <a:ext uri="{FF2B5EF4-FFF2-40B4-BE49-F238E27FC236}">
                    <a16:creationId xmlns:a16="http://schemas.microsoft.com/office/drawing/2014/main" id="{4FB4E5BC-9EEB-463F-9D5B-9A589B1247AC}"/>
                  </a:ext>
                </a:extLst>
              </p:cNvPr>
              <p:cNvGrpSpPr/>
              <p:nvPr/>
            </p:nvGrpSpPr>
            <p:grpSpPr>
              <a:xfrm>
                <a:off x="11099475" y="2831357"/>
                <a:ext cx="961661" cy="456586"/>
                <a:chOff x="11099475" y="2824668"/>
                <a:chExt cx="961661" cy="456586"/>
              </a:xfrm>
            </p:grpSpPr>
            <p:sp>
              <p:nvSpPr>
                <p:cNvPr id="151" name="Rektangel 150">
                  <a:extLst>
                    <a:ext uri="{FF2B5EF4-FFF2-40B4-BE49-F238E27FC236}">
                      <a16:creationId xmlns:a16="http://schemas.microsoft.com/office/drawing/2014/main" id="{E70BD0FA-A1B1-4654-8F32-00BBF6526046}"/>
                    </a:ext>
                  </a:extLst>
                </p:cNvPr>
                <p:cNvSpPr/>
                <p:nvPr/>
              </p:nvSpPr>
              <p:spPr>
                <a:xfrm>
                  <a:off x="11233136" y="2824668"/>
                  <a:ext cx="828000" cy="4565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600">
                      <a:solidFill>
                        <a:schemeClr val="bg1"/>
                      </a:solidFill>
                      <a:latin typeface="Calibri"/>
                    </a:rPr>
                    <a:t> Arkivnämnd</a:t>
                  </a:r>
                </a:p>
              </p:txBody>
            </p:sp>
            <p:cxnSp>
              <p:nvCxnSpPr>
                <p:cNvPr id="186" name="Rak koppling 185">
                  <a:extLst>
                    <a:ext uri="{FF2B5EF4-FFF2-40B4-BE49-F238E27FC236}">
                      <a16:creationId xmlns:a16="http://schemas.microsoft.com/office/drawing/2014/main" id="{7F78D9B7-D545-4D28-A052-D17C487AD80D}"/>
                    </a:ext>
                  </a:extLst>
                </p:cNvPr>
                <p:cNvCxnSpPr/>
                <p:nvPr/>
              </p:nvCxnSpPr>
              <p:spPr>
                <a:xfrm>
                  <a:off x="11099475" y="3053295"/>
                  <a:ext cx="342074" cy="0"/>
                </a:xfrm>
                <a:prstGeom prst="line">
                  <a:avLst/>
                </a:prstGeom>
                <a:ln w="15875"/>
              </p:spPr>
              <p:style>
                <a:lnRef idx="1">
                  <a:schemeClr val="accent1"/>
                </a:lnRef>
                <a:fillRef idx="0">
                  <a:schemeClr val="accent1"/>
                </a:fillRef>
                <a:effectRef idx="0">
                  <a:schemeClr val="accent1"/>
                </a:effectRef>
                <a:fontRef idx="minor">
                  <a:schemeClr val="tx1"/>
                </a:fontRef>
              </p:style>
            </p:cxnSp>
          </p:grpSp>
          <p:grpSp>
            <p:nvGrpSpPr>
              <p:cNvPr id="163" name="Grupp 162">
                <a:extLst>
                  <a:ext uri="{FF2B5EF4-FFF2-40B4-BE49-F238E27FC236}">
                    <a16:creationId xmlns:a16="http://schemas.microsoft.com/office/drawing/2014/main" id="{56959502-47CE-4333-BCFF-E21A36B36DE6}"/>
                  </a:ext>
                </a:extLst>
              </p:cNvPr>
              <p:cNvGrpSpPr/>
              <p:nvPr/>
            </p:nvGrpSpPr>
            <p:grpSpPr>
              <a:xfrm>
                <a:off x="11099475" y="3869976"/>
                <a:ext cx="961662" cy="432132"/>
                <a:chOff x="11099475" y="3877593"/>
                <a:chExt cx="961662" cy="432132"/>
              </a:xfrm>
            </p:grpSpPr>
            <p:sp>
              <p:nvSpPr>
                <p:cNvPr id="157" name="Rektangel 156">
                  <a:extLst>
                    <a:ext uri="{FF2B5EF4-FFF2-40B4-BE49-F238E27FC236}">
                      <a16:creationId xmlns:a16="http://schemas.microsoft.com/office/drawing/2014/main" id="{30D7103F-4EFD-42C9-8CB5-E959163FA440}"/>
                    </a:ext>
                  </a:extLst>
                </p:cNvPr>
                <p:cNvSpPr/>
                <p:nvPr/>
              </p:nvSpPr>
              <p:spPr>
                <a:xfrm>
                  <a:off x="11233137" y="3877593"/>
                  <a:ext cx="828000" cy="432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600">
                      <a:solidFill>
                        <a:schemeClr val="bg1"/>
                      </a:solidFill>
                      <a:latin typeface="Calibri"/>
                    </a:rPr>
                    <a:t>Styrelse för hälsa- och stressmedicin</a:t>
                  </a:r>
                </a:p>
              </p:txBody>
            </p:sp>
            <p:cxnSp>
              <p:nvCxnSpPr>
                <p:cNvPr id="192" name="Rak koppling 191">
                  <a:extLst>
                    <a:ext uri="{FF2B5EF4-FFF2-40B4-BE49-F238E27FC236}">
                      <a16:creationId xmlns:a16="http://schemas.microsoft.com/office/drawing/2014/main" id="{EEFD9A11-3FCB-45AD-84AE-AFC000B238E2}"/>
                    </a:ext>
                  </a:extLst>
                </p:cNvPr>
                <p:cNvCxnSpPr>
                  <a:cxnSpLocks/>
                </p:cNvCxnSpPr>
                <p:nvPr/>
              </p:nvCxnSpPr>
              <p:spPr>
                <a:xfrm>
                  <a:off x="11099475" y="4093993"/>
                  <a:ext cx="342074" cy="0"/>
                </a:xfrm>
                <a:prstGeom prst="line">
                  <a:avLst/>
                </a:prstGeom>
                <a:ln w="15875"/>
              </p:spPr>
              <p:style>
                <a:lnRef idx="1">
                  <a:schemeClr val="accent1"/>
                </a:lnRef>
                <a:fillRef idx="0">
                  <a:schemeClr val="accent1"/>
                </a:fillRef>
                <a:effectRef idx="0">
                  <a:schemeClr val="accent1"/>
                </a:effectRef>
                <a:fontRef idx="minor">
                  <a:schemeClr val="tx1"/>
                </a:fontRef>
              </p:style>
            </p:cxnSp>
          </p:grpSp>
          <p:grpSp>
            <p:nvGrpSpPr>
              <p:cNvPr id="169" name="Grupp 168">
                <a:extLst>
                  <a:ext uri="{FF2B5EF4-FFF2-40B4-BE49-F238E27FC236}">
                    <a16:creationId xmlns:a16="http://schemas.microsoft.com/office/drawing/2014/main" id="{D83D3643-F32D-4D61-925C-23D4819B4368}"/>
                  </a:ext>
                </a:extLst>
              </p:cNvPr>
              <p:cNvGrpSpPr/>
              <p:nvPr/>
            </p:nvGrpSpPr>
            <p:grpSpPr>
              <a:xfrm>
                <a:off x="11099475" y="3362893"/>
                <a:ext cx="962823" cy="432134"/>
                <a:chOff x="11099475" y="3342508"/>
                <a:chExt cx="962823" cy="432134"/>
              </a:xfrm>
            </p:grpSpPr>
            <p:cxnSp>
              <p:nvCxnSpPr>
                <p:cNvPr id="194" name="Rak koppling 193">
                  <a:extLst>
                    <a:ext uri="{FF2B5EF4-FFF2-40B4-BE49-F238E27FC236}">
                      <a16:creationId xmlns:a16="http://schemas.microsoft.com/office/drawing/2014/main" id="{72786368-729B-4D12-9E0C-C1E6C54C8E6B}"/>
                    </a:ext>
                  </a:extLst>
                </p:cNvPr>
                <p:cNvCxnSpPr/>
                <p:nvPr/>
              </p:nvCxnSpPr>
              <p:spPr>
                <a:xfrm>
                  <a:off x="11099475" y="3558909"/>
                  <a:ext cx="342074"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155" name="Rektangel 154">
                  <a:extLst>
                    <a:ext uri="{FF2B5EF4-FFF2-40B4-BE49-F238E27FC236}">
                      <a16:creationId xmlns:a16="http://schemas.microsoft.com/office/drawing/2014/main" id="{1CA9F5B3-627D-405E-801A-8D5CF506369C}"/>
                    </a:ext>
                  </a:extLst>
                </p:cNvPr>
                <p:cNvSpPr/>
                <p:nvPr/>
              </p:nvSpPr>
              <p:spPr>
                <a:xfrm>
                  <a:off x="11234298" y="3342508"/>
                  <a:ext cx="828000" cy="4321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600" dirty="0">
                      <a:solidFill>
                        <a:schemeClr val="bg1"/>
                      </a:solidFill>
                      <a:latin typeface="Calibri"/>
                    </a:rPr>
                    <a:t>Styrelse för fastighet- stöd- och service</a:t>
                  </a:r>
                </a:p>
              </p:txBody>
            </p:sp>
          </p:grpSp>
        </p:grpSp>
        <p:grpSp>
          <p:nvGrpSpPr>
            <p:cNvPr id="200" name="Grupp 199">
              <a:extLst>
                <a:ext uri="{FF2B5EF4-FFF2-40B4-BE49-F238E27FC236}">
                  <a16:creationId xmlns:a16="http://schemas.microsoft.com/office/drawing/2014/main" id="{BFC2C320-C245-45DC-814F-BE454D323CEC}"/>
                </a:ext>
              </a:extLst>
            </p:cNvPr>
            <p:cNvGrpSpPr/>
            <p:nvPr/>
          </p:nvGrpSpPr>
          <p:grpSpPr>
            <a:xfrm>
              <a:off x="3482395" y="2754931"/>
              <a:ext cx="979279" cy="2992959"/>
              <a:chOff x="2551923" y="2169283"/>
              <a:chExt cx="1213923" cy="3990612"/>
            </a:xfrm>
          </p:grpSpPr>
          <p:grpSp>
            <p:nvGrpSpPr>
              <p:cNvPr id="36" name="Grupp 35">
                <a:extLst>
                  <a:ext uri="{FF2B5EF4-FFF2-40B4-BE49-F238E27FC236}">
                    <a16:creationId xmlns:a16="http://schemas.microsoft.com/office/drawing/2014/main" id="{D1D5925F-501D-4E0F-BA29-06BB14B65CA4}"/>
                  </a:ext>
                </a:extLst>
              </p:cNvPr>
              <p:cNvGrpSpPr/>
              <p:nvPr/>
            </p:nvGrpSpPr>
            <p:grpSpPr>
              <a:xfrm>
                <a:off x="2558543" y="2832452"/>
                <a:ext cx="1207303" cy="378374"/>
                <a:chOff x="2558543" y="2832452"/>
                <a:chExt cx="1207303" cy="378374"/>
              </a:xfrm>
            </p:grpSpPr>
            <p:cxnSp>
              <p:nvCxnSpPr>
                <p:cNvPr id="93" name="Rak koppling 92">
                  <a:extLst>
                    <a:ext uri="{FF2B5EF4-FFF2-40B4-BE49-F238E27FC236}">
                      <a16:creationId xmlns:a16="http://schemas.microsoft.com/office/drawing/2014/main" id="{642C4319-CA41-465F-BE8F-39964F612091}"/>
                    </a:ext>
                  </a:extLst>
                </p:cNvPr>
                <p:cNvCxnSpPr/>
                <p:nvPr/>
              </p:nvCxnSpPr>
              <p:spPr>
                <a:xfrm>
                  <a:off x="2558543" y="3021639"/>
                  <a:ext cx="462069"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90" name="Rektangel 89">
                  <a:extLst>
                    <a:ext uri="{FF2B5EF4-FFF2-40B4-BE49-F238E27FC236}">
                      <a16:creationId xmlns:a16="http://schemas.microsoft.com/office/drawing/2014/main" id="{BC3A7726-76CA-43B3-9F35-ABA054C03257}"/>
                    </a:ext>
                  </a:extLst>
                </p:cNvPr>
                <p:cNvSpPr/>
                <p:nvPr/>
              </p:nvSpPr>
              <p:spPr>
                <a:xfrm>
                  <a:off x="2685846" y="2832452"/>
                  <a:ext cx="1080000" cy="3783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600" dirty="0">
                      <a:solidFill>
                        <a:schemeClr val="bg1"/>
                      </a:solidFill>
                      <a:latin typeface="Calibri"/>
                    </a:rPr>
                    <a:t>Styrelsen för Skaraborgs</a:t>
                  </a:r>
                  <a:br>
                    <a:rPr lang="sv-SE" sz="600" dirty="0">
                      <a:solidFill>
                        <a:schemeClr val="bg1"/>
                      </a:solidFill>
                      <a:latin typeface="Calibri"/>
                    </a:rPr>
                  </a:br>
                  <a:r>
                    <a:rPr lang="sv-SE" sz="600" dirty="0">
                      <a:solidFill>
                        <a:schemeClr val="bg1"/>
                      </a:solidFill>
                      <a:latin typeface="Calibri"/>
                    </a:rPr>
                    <a:t> sjukhus</a:t>
                  </a:r>
                </a:p>
              </p:txBody>
            </p:sp>
          </p:grpSp>
          <p:grpSp>
            <p:nvGrpSpPr>
              <p:cNvPr id="34" name="Grupp 33">
                <a:extLst>
                  <a:ext uri="{FF2B5EF4-FFF2-40B4-BE49-F238E27FC236}">
                    <a16:creationId xmlns:a16="http://schemas.microsoft.com/office/drawing/2014/main" id="{D16A1997-8B46-447B-83A7-9830A3218982}"/>
                  </a:ext>
                </a:extLst>
              </p:cNvPr>
              <p:cNvGrpSpPr/>
              <p:nvPr/>
            </p:nvGrpSpPr>
            <p:grpSpPr>
              <a:xfrm>
                <a:off x="2554625" y="3698107"/>
                <a:ext cx="1211221" cy="335375"/>
                <a:chOff x="2554625" y="3698107"/>
                <a:chExt cx="1211221" cy="335375"/>
              </a:xfrm>
            </p:grpSpPr>
            <p:cxnSp>
              <p:nvCxnSpPr>
                <p:cNvPr id="117" name="Rak koppling 116">
                  <a:extLst>
                    <a:ext uri="{FF2B5EF4-FFF2-40B4-BE49-F238E27FC236}">
                      <a16:creationId xmlns:a16="http://schemas.microsoft.com/office/drawing/2014/main" id="{0B98A768-D329-4B8F-AB74-97E0074BBE2E}"/>
                    </a:ext>
                  </a:extLst>
                </p:cNvPr>
                <p:cNvCxnSpPr/>
                <p:nvPr/>
              </p:nvCxnSpPr>
              <p:spPr>
                <a:xfrm>
                  <a:off x="2554625" y="3865794"/>
                  <a:ext cx="462069"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95" name="Rektangel 94">
                  <a:extLst>
                    <a:ext uri="{FF2B5EF4-FFF2-40B4-BE49-F238E27FC236}">
                      <a16:creationId xmlns:a16="http://schemas.microsoft.com/office/drawing/2014/main" id="{7A9C6F0F-26EF-40BB-AE7C-9F7B348B641D}"/>
                    </a:ext>
                  </a:extLst>
                </p:cNvPr>
                <p:cNvSpPr/>
                <p:nvPr/>
              </p:nvSpPr>
              <p:spPr>
                <a:xfrm>
                  <a:off x="2685846" y="3698107"/>
                  <a:ext cx="1080000" cy="335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600">
                      <a:solidFill>
                        <a:schemeClr val="bg1"/>
                      </a:solidFill>
                      <a:latin typeface="Calibri"/>
                    </a:rPr>
                    <a:t>Styrelsen för sjukhusen i väster</a:t>
                  </a:r>
                </a:p>
              </p:txBody>
            </p:sp>
          </p:grpSp>
          <p:grpSp>
            <p:nvGrpSpPr>
              <p:cNvPr id="35" name="Grupp 34">
                <a:extLst>
                  <a:ext uri="{FF2B5EF4-FFF2-40B4-BE49-F238E27FC236}">
                    <a16:creationId xmlns:a16="http://schemas.microsoft.com/office/drawing/2014/main" id="{950A649A-6AFF-44EF-A7E2-4374C46989A6}"/>
                  </a:ext>
                </a:extLst>
              </p:cNvPr>
              <p:cNvGrpSpPr/>
              <p:nvPr/>
            </p:nvGrpSpPr>
            <p:grpSpPr>
              <a:xfrm>
                <a:off x="2558543" y="3282081"/>
                <a:ext cx="1207303" cy="344771"/>
                <a:chOff x="2558543" y="3282081"/>
                <a:chExt cx="1207303" cy="344771"/>
              </a:xfrm>
            </p:grpSpPr>
            <p:cxnSp>
              <p:nvCxnSpPr>
                <p:cNvPr id="110" name="Rak koppling 109">
                  <a:extLst>
                    <a:ext uri="{FF2B5EF4-FFF2-40B4-BE49-F238E27FC236}">
                      <a16:creationId xmlns:a16="http://schemas.microsoft.com/office/drawing/2014/main" id="{B769C328-7FCB-4F69-9691-C3DC1DF0F844}"/>
                    </a:ext>
                  </a:extLst>
                </p:cNvPr>
                <p:cNvCxnSpPr/>
                <p:nvPr/>
              </p:nvCxnSpPr>
              <p:spPr>
                <a:xfrm>
                  <a:off x="2558543" y="3454466"/>
                  <a:ext cx="462069"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94" name="Rektangel 93">
                  <a:extLst>
                    <a:ext uri="{FF2B5EF4-FFF2-40B4-BE49-F238E27FC236}">
                      <a16:creationId xmlns:a16="http://schemas.microsoft.com/office/drawing/2014/main" id="{8537043E-72D5-4D0D-88A5-6AE6BA486218}"/>
                    </a:ext>
                  </a:extLst>
                </p:cNvPr>
                <p:cNvSpPr/>
                <p:nvPr/>
              </p:nvSpPr>
              <p:spPr>
                <a:xfrm>
                  <a:off x="2685846" y="3282081"/>
                  <a:ext cx="1080000" cy="3447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600">
                      <a:solidFill>
                        <a:schemeClr val="bg1"/>
                      </a:solidFill>
                      <a:latin typeface="Calibri"/>
                    </a:rPr>
                    <a:t>Styrelsen för Södra Älvsborgs sjukhus</a:t>
                  </a:r>
                </a:p>
              </p:txBody>
            </p:sp>
          </p:grpSp>
          <p:grpSp>
            <p:nvGrpSpPr>
              <p:cNvPr id="37" name="Grupp 36">
                <a:extLst>
                  <a:ext uri="{FF2B5EF4-FFF2-40B4-BE49-F238E27FC236}">
                    <a16:creationId xmlns:a16="http://schemas.microsoft.com/office/drawing/2014/main" id="{5ACFC75A-89B3-4221-8992-E75CFD9310D5}"/>
                  </a:ext>
                </a:extLst>
              </p:cNvPr>
              <p:cNvGrpSpPr/>
              <p:nvPr/>
            </p:nvGrpSpPr>
            <p:grpSpPr>
              <a:xfrm>
                <a:off x="2551923" y="2300154"/>
                <a:ext cx="1213923" cy="461043"/>
                <a:chOff x="2551923" y="2300154"/>
                <a:chExt cx="1213923" cy="461043"/>
              </a:xfrm>
            </p:grpSpPr>
            <p:cxnSp>
              <p:nvCxnSpPr>
                <p:cNvPr id="106" name="Rak koppling 105">
                  <a:extLst>
                    <a:ext uri="{FF2B5EF4-FFF2-40B4-BE49-F238E27FC236}">
                      <a16:creationId xmlns:a16="http://schemas.microsoft.com/office/drawing/2014/main" id="{3E281834-FCE4-4E4E-909C-D827C115C647}"/>
                    </a:ext>
                  </a:extLst>
                </p:cNvPr>
                <p:cNvCxnSpPr>
                  <a:cxnSpLocks/>
                </p:cNvCxnSpPr>
                <p:nvPr/>
              </p:nvCxnSpPr>
              <p:spPr>
                <a:xfrm>
                  <a:off x="2551923" y="2530675"/>
                  <a:ext cx="457396"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89" name="Rektangel 88">
                  <a:extLst>
                    <a:ext uri="{FF2B5EF4-FFF2-40B4-BE49-F238E27FC236}">
                      <a16:creationId xmlns:a16="http://schemas.microsoft.com/office/drawing/2014/main" id="{7FBB6D20-F807-48E5-9B81-7BD678BCB2C9}"/>
                    </a:ext>
                  </a:extLst>
                </p:cNvPr>
                <p:cNvSpPr/>
                <p:nvPr/>
              </p:nvSpPr>
              <p:spPr>
                <a:xfrm>
                  <a:off x="2685846" y="2300154"/>
                  <a:ext cx="1080000" cy="4610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600">
                      <a:solidFill>
                        <a:schemeClr val="bg1"/>
                      </a:solidFill>
                      <a:latin typeface="Calibri"/>
                    </a:rPr>
                    <a:t>Styrelsen för Sahlgrenska universitetssjukhuset</a:t>
                  </a:r>
                </a:p>
              </p:txBody>
            </p:sp>
          </p:grpSp>
          <p:grpSp>
            <p:nvGrpSpPr>
              <p:cNvPr id="31" name="Grupp 30">
                <a:extLst>
                  <a:ext uri="{FF2B5EF4-FFF2-40B4-BE49-F238E27FC236}">
                    <a16:creationId xmlns:a16="http://schemas.microsoft.com/office/drawing/2014/main" id="{0B4D0A23-2056-4C98-8E57-F3C384FC4688}"/>
                  </a:ext>
                </a:extLst>
              </p:cNvPr>
              <p:cNvGrpSpPr/>
              <p:nvPr/>
            </p:nvGrpSpPr>
            <p:grpSpPr>
              <a:xfrm>
                <a:off x="2551924" y="4930961"/>
                <a:ext cx="1213922" cy="278869"/>
                <a:chOff x="2551924" y="4930961"/>
                <a:chExt cx="1213922" cy="278869"/>
              </a:xfrm>
            </p:grpSpPr>
            <p:cxnSp>
              <p:nvCxnSpPr>
                <p:cNvPr id="120" name="Rak koppling 119">
                  <a:extLst>
                    <a:ext uri="{FF2B5EF4-FFF2-40B4-BE49-F238E27FC236}">
                      <a16:creationId xmlns:a16="http://schemas.microsoft.com/office/drawing/2014/main" id="{255A9D6F-4AEE-4DDF-9180-6084F9F2A53C}"/>
                    </a:ext>
                  </a:extLst>
                </p:cNvPr>
                <p:cNvCxnSpPr>
                  <a:cxnSpLocks/>
                </p:cNvCxnSpPr>
                <p:nvPr/>
              </p:nvCxnSpPr>
              <p:spPr>
                <a:xfrm>
                  <a:off x="2551924" y="5070395"/>
                  <a:ext cx="462069"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100" name="Rektangel 99">
                  <a:extLst>
                    <a:ext uri="{FF2B5EF4-FFF2-40B4-BE49-F238E27FC236}">
                      <a16:creationId xmlns:a16="http://schemas.microsoft.com/office/drawing/2014/main" id="{2F6AA0B8-CB77-49CB-B8BF-76F01D1DCF84}"/>
                    </a:ext>
                  </a:extLst>
                </p:cNvPr>
                <p:cNvSpPr/>
                <p:nvPr/>
              </p:nvSpPr>
              <p:spPr>
                <a:xfrm>
                  <a:off x="2685846" y="4930961"/>
                  <a:ext cx="1080000" cy="2788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600">
                      <a:solidFill>
                        <a:schemeClr val="bg1"/>
                      </a:solidFill>
                      <a:latin typeface="Calibri"/>
                    </a:rPr>
                    <a:t>Styrelsen för </a:t>
                  </a:r>
                  <a:r>
                    <a:rPr lang="sv-SE" sz="600" err="1">
                      <a:solidFill>
                        <a:schemeClr val="bg1"/>
                      </a:solidFill>
                      <a:latin typeface="Calibri"/>
                    </a:rPr>
                    <a:t>närhälsan</a:t>
                  </a:r>
                  <a:endParaRPr lang="sv-SE" sz="600">
                    <a:solidFill>
                      <a:schemeClr val="bg1"/>
                    </a:solidFill>
                    <a:latin typeface="Calibri"/>
                  </a:endParaRPr>
                </a:p>
              </p:txBody>
            </p:sp>
          </p:grpSp>
          <p:grpSp>
            <p:nvGrpSpPr>
              <p:cNvPr id="30" name="Grupp 29">
                <a:extLst>
                  <a:ext uri="{FF2B5EF4-FFF2-40B4-BE49-F238E27FC236}">
                    <a16:creationId xmlns:a16="http://schemas.microsoft.com/office/drawing/2014/main" id="{A302311D-891D-418D-8F69-5B3B2984C8D0}"/>
                  </a:ext>
                </a:extLst>
              </p:cNvPr>
              <p:cNvGrpSpPr/>
              <p:nvPr/>
            </p:nvGrpSpPr>
            <p:grpSpPr>
              <a:xfrm>
                <a:off x="2551923" y="5281085"/>
                <a:ext cx="1213923" cy="438168"/>
                <a:chOff x="2551923" y="5281085"/>
                <a:chExt cx="1213923" cy="438168"/>
              </a:xfrm>
            </p:grpSpPr>
            <p:cxnSp>
              <p:nvCxnSpPr>
                <p:cNvPr id="121" name="Rak koppling 120">
                  <a:extLst>
                    <a:ext uri="{FF2B5EF4-FFF2-40B4-BE49-F238E27FC236}">
                      <a16:creationId xmlns:a16="http://schemas.microsoft.com/office/drawing/2014/main" id="{F5082481-C529-4711-BE33-C76FCB1125A3}"/>
                    </a:ext>
                  </a:extLst>
                </p:cNvPr>
                <p:cNvCxnSpPr/>
                <p:nvPr/>
              </p:nvCxnSpPr>
              <p:spPr>
                <a:xfrm>
                  <a:off x="2551923" y="5500169"/>
                  <a:ext cx="462069"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102" name="Rektangel 101">
                  <a:extLst>
                    <a:ext uri="{FF2B5EF4-FFF2-40B4-BE49-F238E27FC236}">
                      <a16:creationId xmlns:a16="http://schemas.microsoft.com/office/drawing/2014/main" id="{9D796462-23F7-4644-83EA-B932A9936133}"/>
                    </a:ext>
                  </a:extLst>
                </p:cNvPr>
                <p:cNvSpPr/>
                <p:nvPr/>
              </p:nvSpPr>
              <p:spPr>
                <a:xfrm>
                  <a:off x="2685846" y="5281085"/>
                  <a:ext cx="1080000" cy="438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600">
                      <a:solidFill>
                        <a:schemeClr val="bg1"/>
                      </a:solidFill>
                      <a:latin typeface="Calibri"/>
                    </a:rPr>
                    <a:t>Styrelsen för regionhälsan</a:t>
                  </a:r>
                </a:p>
              </p:txBody>
            </p:sp>
          </p:grpSp>
          <p:grpSp>
            <p:nvGrpSpPr>
              <p:cNvPr id="32" name="Grupp 31">
                <a:extLst>
                  <a:ext uri="{FF2B5EF4-FFF2-40B4-BE49-F238E27FC236}">
                    <a16:creationId xmlns:a16="http://schemas.microsoft.com/office/drawing/2014/main" id="{2214D995-B031-47CC-AB45-1588F0AC4DD9}"/>
                  </a:ext>
                </a:extLst>
              </p:cNvPr>
              <p:cNvGrpSpPr/>
              <p:nvPr/>
            </p:nvGrpSpPr>
            <p:grpSpPr>
              <a:xfrm>
                <a:off x="2554625" y="4540544"/>
                <a:ext cx="1211221" cy="319162"/>
                <a:chOff x="2554625" y="4540544"/>
                <a:chExt cx="1211221" cy="319162"/>
              </a:xfrm>
            </p:grpSpPr>
            <p:cxnSp>
              <p:nvCxnSpPr>
                <p:cNvPr id="119" name="Rak koppling 118">
                  <a:extLst>
                    <a:ext uri="{FF2B5EF4-FFF2-40B4-BE49-F238E27FC236}">
                      <a16:creationId xmlns:a16="http://schemas.microsoft.com/office/drawing/2014/main" id="{6C6C7E9C-52D5-4A17-AF9C-22D645741DE8}"/>
                    </a:ext>
                  </a:extLst>
                </p:cNvPr>
                <p:cNvCxnSpPr/>
                <p:nvPr/>
              </p:nvCxnSpPr>
              <p:spPr>
                <a:xfrm>
                  <a:off x="2554625" y="4700125"/>
                  <a:ext cx="462069"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99" name="Rektangel 98">
                  <a:extLst>
                    <a:ext uri="{FF2B5EF4-FFF2-40B4-BE49-F238E27FC236}">
                      <a16:creationId xmlns:a16="http://schemas.microsoft.com/office/drawing/2014/main" id="{C34EA51B-DED8-4CBE-8D17-ECC0DE5A0BF5}"/>
                    </a:ext>
                  </a:extLst>
                </p:cNvPr>
                <p:cNvSpPr/>
                <p:nvPr/>
              </p:nvSpPr>
              <p:spPr>
                <a:xfrm>
                  <a:off x="2685846" y="4540544"/>
                  <a:ext cx="1080000" cy="319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600">
                      <a:solidFill>
                        <a:schemeClr val="bg1"/>
                      </a:solidFill>
                      <a:latin typeface="Calibri"/>
                    </a:rPr>
                    <a:t>Styrelsen för tandvård</a:t>
                  </a:r>
                </a:p>
              </p:txBody>
            </p:sp>
          </p:grpSp>
          <p:grpSp>
            <p:nvGrpSpPr>
              <p:cNvPr id="33" name="Grupp 32">
                <a:extLst>
                  <a:ext uri="{FF2B5EF4-FFF2-40B4-BE49-F238E27FC236}">
                    <a16:creationId xmlns:a16="http://schemas.microsoft.com/office/drawing/2014/main" id="{DD13E85C-5286-4A0A-A923-85FC43A96094}"/>
                  </a:ext>
                </a:extLst>
              </p:cNvPr>
              <p:cNvGrpSpPr/>
              <p:nvPr/>
            </p:nvGrpSpPr>
            <p:grpSpPr>
              <a:xfrm>
                <a:off x="2558543" y="4287013"/>
                <a:ext cx="1204743" cy="1872882"/>
                <a:chOff x="2558543" y="4287013"/>
                <a:chExt cx="1204743" cy="1872882"/>
              </a:xfrm>
            </p:grpSpPr>
            <p:sp>
              <p:nvSpPr>
                <p:cNvPr id="98" name="Rektangel 97">
                  <a:extLst>
                    <a:ext uri="{FF2B5EF4-FFF2-40B4-BE49-F238E27FC236}">
                      <a16:creationId xmlns:a16="http://schemas.microsoft.com/office/drawing/2014/main" id="{15557783-A6BA-489B-85D6-A6C05E1CFAD1}"/>
                    </a:ext>
                  </a:extLst>
                </p:cNvPr>
                <p:cNvSpPr/>
                <p:nvPr/>
              </p:nvSpPr>
              <p:spPr>
                <a:xfrm>
                  <a:off x="2683286" y="5795343"/>
                  <a:ext cx="1080000" cy="3645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br>
                    <a:rPr lang="sv-SE" sz="600">
                      <a:solidFill>
                        <a:schemeClr val="bg1"/>
                      </a:solidFill>
                      <a:latin typeface="Calibri"/>
                    </a:rPr>
                  </a:br>
                  <a:r>
                    <a:rPr lang="sv-SE" sz="600">
                      <a:solidFill>
                        <a:schemeClr val="bg1"/>
                      </a:solidFill>
                      <a:latin typeface="Calibri"/>
                    </a:rPr>
                    <a:t>Styrelsen för habilitering &amp; hälsa</a:t>
                  </a:r>
                </a:p>
                <a:p>
                  <a:pPr algn="ctr" defTabSz="385753"/>
                  <a:endParaRPr lang="sv-SE" sz="600">
                    <a:solidFill>
                      <a:schemeClr val="bg1"/>
                    </a:solidFill>
                    <a:latin typeface="Calibri"/>
                  </a:endParaRPr>
                </a:p>
              </p:txBody>
            </p:sp>
            <p:cxnSp>
              <p:nvCxnSpPr>
                <p:cNvPr id="147" name="Rak koppling 146">
                  <a:extLst>
                    <a:ext uri="{FF2B5EF4-FFF2-40B4-BE49-F238E27FC236}">
                      <a16:creationId xmlns:a16="http://schemas.microsoft.com/office/drawing/2014/main" id="{4AAA2675-E580-4E43-B606-310B06606D81}"/>
                    </a:ext>
                  </a:extLst>
                </p:cNvPr>
                <p:cNvCxnSpPr/>
                <p:nvPr/>
              </p:nvCxnSpPr>
              <p:spPr>
                <a:xfrm>
                  <a:off x="2558543" y="4287013"/>
                  <a:ext cx="462069" cy="0"/>
                </a:xfrm>
                <a:prstGeom prst="line">
                  <a:avLst/>
                </a:prstGeom>
                <a:ln w="15875"/>
              </p:spPr>
              <p:style>
                <a:lnRef idx="1">
                  <a:schemeClr val="accent1"/>
                </a:lnRef>
                <a:fillRef idx="0">
                  <a:schemeClr val="accent1"/>
                </a:fillRef>
                <a:effectRef idx="0">
                  <a:schemeClr val="accent1"/>
                </a:effectRef>
                <a:fontRef idx="minor">
                  <a:schemeClr val="tx1"/>
                </a:fontRef>
              </p:style>
            </p:cxnSp>
          </p:grpSp>
          <p:grpSp>
            <p:nvGrpSpPr>
              <p:cNvPr id="29" name="Grupp 28">
                <a:extLst>
                  <a:ext uri="{FF2B5EF4-FFF2-40B4-BE49-F238E27FC236}">
                    <a16:creationId xmlns:a16="http://schemas.microsoft.com/office/drawing/2014/main" id="{0427C6E8-E949-4A67-8BA6-5B1D59ED1676}"/>
                  </a:ext>
                </a:extLst>
              </p:cNvPr>
              <p:cNvGrpSpPr/>
              <p:nvPr/>
            </p:nvGrpSpPr>
            <p:grpSpPr>
              <a:xfrm>
                <a:off x="2551923" y="4110771"/>
                <a:ext cx="1212479" cy="1839316"/>
                <a:chOff x="2551923" y="4110771"/>
                <a:chExt cx="1212479" cy="1839316"/>
              </a:xfrm>
            </p:grpSpPr>
            <p:cxnSp>
              <p:nvCxnSpPr>
                <p:cNvPr id="122" name="Rak koppling 121">
                  <a:extLst>
                    <a:ext uri="{FF2B5EF4-FFF2-40B4-BE49-F238E27FC236}">
                      <a16:creationId xmlns:a16="http://schemas.microsoft.com/office/drawing/2014/main" id="{B86A2F17-1946-4B53-8B79-3B023EEB756B}"/>
                    </a:ext>
                  </a:extLst>
                </p:cNvPr>
                <p:cNvCxnSpPr>
                  <a:cxnSpLocks/>
                </p:cNvCxnSpPr>
                <p:nvPr/>
              </p:nvCxnSpPr>
              <p:spPr>
                <a:xfrm>
                  <a:off x="2551923" y="5950087"/>
                  <a:ext cx="472006"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159" name="Rektangel 158">
                  <a:extLst>
                    <a:ext uri="{FF2B5EF4-FFF2-40B4-BE49-F238E27FC236}">
                      <a16:creationId xmlns:a16="http://schemas.microsoft.com/office/drawing/2014/main" id="{928A2A43-A775-447F-B36A-32F8A5F39942}"/>
                    </a:ext>
                  </a:extLst>
                </p:cNvPr>
                <p:cNvSpPr/>
                <p:nvPr/>
              </p:nvSpPr>
              <p:spPr>
                <a:xfrm>
                  <a:off x="2684402" y="4110771"/>
                  <a:ext cx="1080000" cy="319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600">
                      <a:solidFill>
                        <a:schemeClr val="bg1"/>
                      </a:solidFill>
                      <a:latin typeface="Calibri"/>
                    </a:rPr>
                    <a:t>Styrelsen för </a:t>
                  </a:r>
                  <a:br>
                    <a:rPr lang="sv-SE" sz="600">
                      <a:solidFill>
                        <a:schemeClr val="bg1"/>
                      </a:solidFill>
                      <a:latin typeface="Calibri"/>
                    </a:rPr>
                  </a:br>
                  <a:r>
                    <a:rPr lang="sv-SE" sz="600">
                      <a:solidFill>
                        <a:schemeClr val="bg1"/>
                      </a:solidFill>
                      <a:latin typeface="Calibri"/>
                    </a:rPr>
                    <a:t>NU-sjukvården</a:t>
                  </a:r>
                </a:p>
              </p:txBody>
            </p:sp>
          </p:grpSp>
          <p:cxnSp>
            <p:nvCxnSpPr>
              <p:cNvPr id="27" name="Rak koppling 26">
                <a:extLst>
                  <a:ext uri="{FF2B5EF4-FFF2-40B4-BE49-F238E27FC236}">
                    <a16:creationId xmlns:a16="http://schemas.microsoft.com/office/drawing/2014/main" id="{9877F0C0-ACC0-4099-A21B-58EE8CFA366F}"/>
                  </a:ext>
                </a:extLst>
              </p:cNvPr>
              <p:cNvCxnSpPr/>
              <p:nvPr/>
            </p:nvCxnSpPr>
            <p:spPr>
              <a:xfrm>
                <a:off x="2551923" y="2169283"/>
                <a:ext cx="0" cy="3789222"/>
              </a:xfrm>
              <a:prstGeom prst="line">
                <a:avLst/>
              </a:prstGeom>
              <a:ln w="15875"/>
            </p:spPr>
            <p:style>
              <a:lnRef idx="1">
                <a:schemeClr val="accent1"/>
              </a:lnRef>
              <a:fillRef idx="0">
                <a:schemeClr val="accent1"/>
              </a:fillRef>
              <a:effectRef idx="0">
                <a:schemeClr val="accent1"/>
              </a:effectRef>
              <a:fontRef idx="minor">
                <a:schemeClr val="tx1"/>
              </a:fontRef>
            </p:style>
          </p:cxnSp>
        </p:grpSp>
        <p:sp>
          <p:nvSpPr>
            <p:cNvPr id="2" name="Rektangel 1">
              <a:extLst>
                <a:ext uri="{FF2B5EF4-FFF2-40B4-BE49-F238E27FC236}">
                  <a16:creationId xmlns:a16="http://schemas.microsoft.com/office/drawing/2014/main" id="{67076C16-9102-4A49-B037-75789427ED57}"/>
                </a:ext>
              </a:extLst>
            </p:cNvPr>
            <p:cNvSpPr/>
            <p:nvPr/>
          </p:nvSpPr>
          <p:spPr>
            <a:xfrm>
              <a:off x="4786607" y="1904813"/>
              <a:ext cx="1461394" cy="43696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200" dirty="0">
                  <a:solidFill>
                    <a:srgbClr val="FFFFFF"/>
                  </a:solidFill>
                  <a:latin typeface="Calibri"/>
                </a:rPr>
                <a:t>Regionfullmäktige</a:t>
              </a:r>
            </a:p>
          </p:txBody>
        </p:sp>
        <p:sp>
          <p:nvSpPr>
            <p:cNvPr id="193" name="Rektangel 53">
              <a:extLst>
                <a:ext uri="{FF2B5EF4-FFF2-40B4-BE49-F238E27FC236}">
                  <a16:creationId xmlns:a16="http://schemas.microsoft.com/office/drawing/2014/main" id="{B5E86DED-C331-D547-857A-7345E8F1F774}"/>
                </a:ext>
              </a:extLst>
            </p:cNvPr>
            <p:cNvSpPr/>
            <p:nvPr/>
          </p:nvSpPr>
          <p:spPr>
            <a:xfrm rot="10800000" flipV="1">
              <a:off x="856740" y="4444306"/>
              <a:ext cx="580887" cy="28813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endParaRPr lang="sv-SE" sz="600" dirty="0">
                <a:solidFill>
                  <a:schemeClr val="tx1"/>
                </a:solidFill>
                <a:latin typeface="Calibri"/>
              </a:endParaRPr>
            </a:p>
            <a:p>
              <a:pPr algn="ctr" defTabSz="385753"/>
              <a:r>
                <a:rPr lang="sv-SE" sz="600" dirty="0" err="1">
                  <a:solidFill>
                    <a:schemeClr val="tx1"/>
                  </a:solidFill>
                  <a:latin typeface="Calibri"/>
                </a:rPr>
                <a:t>Hållbarhets-utskott</a:t>
              </a:r>
              <a:endParaRPr lang="sv-SE" sz="600" dirty="0">
                <a:solidFill>
                  <a:schemeClr val="tx1"/>
                </a:solidFill>
                <a:latin typeface="Calibri"/>
              </a:endParaRPr>
            </a:p>
            <a:p>
              <a:pPr algn="ctr" defTabSz="385753"/>
              <a:endParaRPr lang="sv-SE" sz="600" dirty="0">
                <a:solidFill>
                  <a:schemeClr val="tx1"/>
                </a:solidFill>
                <a:latin typeface="Calibri"/>
              </a:endParaRPr>
            </a:p>
          </p:txBody>
        </p:sp>
        <p:cxnSp>
          <p:nvCxnSpPr>
            <p:cNvPr id="204" name="Rak koppling 100">
              <a:extLst>
                <a:ext uri="{FF2B5EF4-FFF2-40B4-BE49-F238E27FC236}">
                  <a16:creationId xmlns:a16="http://schemas.microsoft.com/office/drawing/2014/main" id="{89C1C5A5-6962-4745-9367-93888DD74E66}"/>
                </a:ext>
              </a:extLst>
            </p:cNvPr>
            <p:cNvCxnSpPr>
              <a:cxnSpLocks/>
              <a:endCxn id="205" idx="2"/>
            </p:cNvCxnSpPr>
            <p:nvPr/>
          </p:nvCxnSpPr>
          <p:spPr>
            <a:xfrm>
              <a:off x="3071946" y="2751271"/>
              <a:ext cx="3410" cy="488215"/>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205" name="Rektangel 44">
              <a:extLst>
                <a:ext uri="{FF2B5EF4-FFF2-40B4-BE49-F238E27FC236}">
                  <a16:creationId xmlns:a16="http://schemas.microsoft.com/office/drawing/2014/main" id="{82C080C7-5061-E049-9B7D-8EFF9C1660FD}"/>
                </a:ext>
              </a:extLst>
            </p:cNvPr>
            <p:cNvSpPr/>
            <p:nvPr/>
          </p:nvSpPr>
          <p:spPr>
            <a:xfrm>
              <a:off x="2711260" y="2824747"/>
              <a:ext cx="728190" cy="4147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600" dirty="0">
                  <a:solidFill>
                    <a:schemeClr val="bg1"/>
                  </a:solidFill>
                  <a:latin typeface="Calibri"/>
                </a:rPr>
                <a:t>Operativ hälso- och sjukvårdsnämnd</a:t>
              </a:r>
            </a:p>
          </p:txBody>
        </p:sp>
        <p:cxnSp>
          <p:nvCxnSpPr>
            <p:cNvPr id="208" name="Rak koppling 161">
              <a:extLst>
                <a:ext uri="{FF2B5EF4-FFF2-40B4-BE49-F238E27FC236}">
                  <a16:creationId xmlns:a16="http://schemas.microsoft.com/office/drawing/2014/main" id="{34BF445E-F977-CF46-AF33-CA18A1AD0F87}"/>
                </a:ext>
              </a:extLst>
            </p:cNvPr>
            <p:cNvCxnSpPr>
              <a:cxnSpLocks/>
            </p:cNvCxnSpPr>
            <p:nvPr/>
          </p:nvCxnSpPr>
          <p:spPr>
            <a:xfrm>
              <a:off x="8280743" y="5543818"/>
              <a:ext cx="771839" cy="1108"/>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206" name="Rektangel 190">
              <a:extLst>
                <a:ext uri="{FF2B5EF4-FFF2-40B4-BE49-F238E27FC236}">
                  <a16:creationId xmlns:a16="http://schemas.microsoft.com/office/drawing/2014/main" id="{99487A7B-0622-804D-9110-DAAAB63A5DE2}"/>
                </a:ext>
              </a:extLst>
            </p:cNvPr>
            <p:cNvSpPr/>
            <p:nvPr/>
          </p:nvSpPr>
          <p:spPr>
            <a:xfrm>
              <a:off x="8840915" y="5413803"/>
              <a:ext cx="747587" cy="2600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600">
                  <a:solidFill>
                    <a:schemeClr val="bg1"/>
                  </a:solidFill>
                </a:rPr>
                <a:t>Styrelse för regionens tåg och spårvagnar</a:t>
              </a:r>
              <a:endParaRPr lang="sv-SE" sz="600">
                <a:solidFill>
                  <a:schemeClr val="bg1"/>
                </a:solidFill>
                <a:latin typeface="Calibri"/>
              </a:endParaRPr>
            </a:p>
          </p:txBody>
        </p:sp>
        <p:cxnSp>
          <p:nvCxnSpPr>
            <p:cNvPr id="21" name="Rak koppling 114">
              <a:extLst>
                <a:ext uri="{FF2B5EF4-FFF2-40B4-BE49-F238E27FC236}">
                  <a16:creationId xmlns:a16="http://schemas.microsoft.com/office/drawing/2014/main" id="{EFA5BD5C-8102-FBE8-64D0-382ABC1CD6B7}"/>
                </a:ext>
              </a:extLst>
            </p:cNvPr>
            <p:cNvCxnSpPr>
              <a:cxnSpLocks/>
            </p:cNvCxnSpPr>
            <p:nvPr/>
          </p:nvCxnSpPr>
          <p:spPr>
            <a:xfrm>
              <a:off x="1486552" y="6216650"/>
              <a:ext cx="182536"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20" name="Rektangel 65">
              <a:extLst>
                <a:ext uri="{FF2B5EF4-FFF2-40B4-BE49-F238E27FC236}">
                  <a16:creationId xmlns:a16="http://schemas.microsoft.com/office/drawing/2014/main" id="{E8117841-7551-CED9-0CF8-6720408B088C}"/>
                </a:ext>
              </a:extLst>
            </p:cNvPr>
            <p:cNvSpPr/>
            <p:nvPr/>
          </p:nvSpPr>
          <p:spPr>
            <a:xfrm>
              <a:off x="1534028" y="6004646"/>
              <a:ext cx="684566" cy="483121"/>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600" dirty="0">
                  <a:solidFill>
                    <a:srgbClr val="000000"/>
                  </a:solidFill>
                  <a:latin typeface="Calibri"/>
                </a:rPr>
                <a:t>Beredningen</a:t>
              </a:r>
              <a:br>
                <a:rPr lang="sv-SE" sz="600" dirty="0">
                  <a:solidFill>
                    <a:srgbClr val="000000"/>
                  </a:solidFill>
                  <a:latin typeface="Calibri"/>
                </a:rPr>
              </a:br>
              <a:r>
                <a:rPr lang="sv-SE" sz="600" dirty="0">
                  <a:solidFill>
                    <a:srgbClr val="000000"/>
                  </a:solidFill>
                  <a:latin typeface="Calibri"/>
                </a:rPr>
                <a:t>för sammanhållen hälso- och sjukvård</a:t>
              </a:r>
            </a:p>
          </p:txBody>
        </p:sp>
      </p:grpSp>
    </p:spTree>
    <p:extLst>
      <p:ext uri="{BB962C8B-B14F-4D97-AF65-F5344CB8AC3E}">
        <p14:creationId xmlns:p14="http://schemas.microsoft.com/office/powerpoint/2010/main" val="1293122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Rak koppling 95">
            <a:extLst>
              <a:ext uri="{FF2B5EF4-FFF2-40B4-BE49-F238E27FC236}">
                <a16:creationId xmlns:a16="http://schemas.microsoft.com/office/drawing/2014/main" id="{58495B4B-623D-E659-2D63-AEA155DC3FF2}"/>
              </a:ext>
            </a:extLst>
          </p:cNvPr>
          <p:cNvCxnSpPr>
            <a:cxnSpLocks/>
          </p:cNvCxnSpPr>
          <p:nvPr/>
        </p:nvCxnSpPr>
        <p:spPr>
          <a:xfrm flipV="1">
            <a:off x="3932672" y="796863"/>
            <a:ext cx="0" cy="159742"/>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85" name="Rak koppling 95">
            <a:extLst>
              <a:ext uri="{FF2B5EF4-FFF2-40B4-BE49-F238E27FC236}">
                <a16:creationId xmlns:a16="http://schemas.microsoft.com/office/drawing/2014/main" id="{C5B504BC-FE2C-C24D-9D0B-B3568542C991}"/>
              </a:ext>
            </a:extLst>
          </p:cNvPr>
          <p:cNvCxnSpPr>
            <a:cxnSpLocks/>
          </p:cNvCxnSpPr>
          <p:nvPr/>
        </p:nvCxnSpPr>
        <p:spPr>
          <a:xfrm>
            <a:off x="2680223" y="2607948"/>
            <a:ext cx="206561"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78" name="Rak koppling 77">
            <a:extLst>
              <a:ext uri="{FF2B5EF4-FFF2-40B4-BE49-F238E27FC236}">
                <a16:creationId xmlns:a16="http://schemas.microsoft.com/office/drawing/2014/main" id="{27C30BA5-7928-4F4D-B5DE-D85E5799A5B7}"/>
              </a:ext>
            </a:extLst>
          </p:cNvPr>
          <p:cNvCxnSpPr>
            <a:cxnSpLocks/>
          </p:cNvCxnSpPr>
          <p:nvPr/>
        </p:nvCxnSpPr>
        <p:spPr>
          <a:xfrm>
            <a:off x="2605592" y="796863"/>
            <a:ext cx="7313584" cy="8647"/>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01" name="Rak koppling 100">
            <a:extLst>
              <a:ext uri="{FF2B5EF4-FFF2-40B4-BE49-F238E27FC236}">
                <a16:creationId xmlns:a16="http://schemas.microsoft.com/office/drawing/2014/main" id="{5646006E-8A8C-4EEA-BDED-4B65A291D272}"/>
              </a:ext>
            </a:extLst>
          </p:cNvPr>
          <p:cNvCxnSpPr>
            <a:cxnSpLocks/>
          </p:cNvCxnSpPr>
          <p:nvPr/>
        </p:nvCxnSpPr>
        <p:spPr>
          <a:xfrm>
            <a:off x="2605589" y="787164"/>
            <a:ext cx="0" cy="417758"/>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45" name="Rektangel 44">
            <a:extLst>
              <a:ext uri="{FF2B5EF4-FFF2-40B4-BE49-F238E27FC236}">
                <a16:creationId xmlns:a16="http://schemas.microsoft.com/office/drawing/2014/main" id="{94DB100B-A4A2-4251-AAD0-9EE3FBE61ED4}"/>
              </a:ext>
            </a:extLst>
          </p:cNvPr>
          <p:cNvSpPr/>
          <p:nvPr/>
        </p:nvSpPr>
        <p:spPr>
          <a:xfrm>
            <a:off x="3401502" y="887545"/>
            <a:ext cx="1142838" cy="6505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dirty="0">
                <a:solidFill>
                  <a:schemeClr val="bg1"/>
                </a:solidFill>
                <a:latin typeface="Calibri"/>
              </a:rPr>
              <a:t>Strategisk hälso- och sjukvårdsnämnd</a:t>
            </a:r>
          </a:p>
        </p:txBody>
      </p:sp>
      <p:cxnSp>
        <p:nvCxnSpPr>
          <p:cNvPr id="107" name="Rak koppling 106">
            <a:extLst>
              <a:ext uri="{FF2B5EF4-FFF2-40B4-BE49-F238E27FC236}">
                <a16:creationId xmlns:a16="http://schemas.microsoft.com/office/drawing/2014/main" id="{043D4A96-4190-4A1F-866B-C24D77042B49}"/>
              </a:ext>
            </a:extLst>
          </p:cNvPr>
          <p:cNvCxnSpPr>
            <a:cxnSpLocks/>
          </p:cNvCxnSpPr>
          <p:nvPr/>
        </p:nvCxnSpPr>
        <p:spPr>
          <a:xfrm flipH="1">
            <a:off x="2878554" y="1167388"/>
            <a:ext cx="7411" cy="3417251"/>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43" name="Rektangel 42">
            <a:extLst>
              <a:ext uri="{FF2B5EF4-FFF2-40B4-BE49-F238E27FC236}">
                <a16:creationId xmlns:a16="http://schemas.microsoft.com/office/drawing/2014/main" id="{317776DE-A5A0-461D-B00C-BB2F3EF36E9D}"/>
              </a:ext>
            </a:extLst>
          </p:cNvPr>
          <p:cNvSpPr/>
          <p:nvPr/>
        </p:nvSpPr>
        <p:spPr>
          <a:xfrm>
            <a:off x="2222751" y="954300"/>
            <a:ext cx="1067798" cy="3523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dirty="0">
                <a:solidFill>
                  <a:schemeClr val="bg1"/>
                </a:solidFill>
                <a:latin typeface="Calibri"/>
              </a:rPr>
              <a:t>Regionstyrelsen</a:t>
            </a:r>
          </a:p>
        </p:txBody>
      </p:sp>
      <p:cxnSp>
        <p:nvCxnSpPr>
          <p:cNvPr id="96" name="Rak koppling 95">
            <a:extLst>
              <a:ext uri="{FF2B5EF4-FFF2-40B4-BE49-F238E27FC236}">
                <a16:creationId xmlns:a16="http://schemas.microsoft.com/office/drawing/2014/main" id="{646ED3A1-AE37-4797-ADA3-D1DC539E5B21}"/>
              </a:ext>
            </a:extLst>
          </p:cNvPr>
          <p:cNvCxnSpPr>
            <a:cxnSpLocks/>
          </p:cNvCxnSpPr>
          <p:nvPr/>
        </p:nvCxnSpPr>
        <p:spPr>
          <a:xfrm>
            <a:off x="2654739" y="3183395"/>
            <a:ext cx="232045"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54" name="Rektangel 53">
            <a:extLst>
              <a:ext uri="{FF2B5EF4-FFF2-40B4-BE49-F238E27FC236}">
                <a16:creationId xmlns:a16="http://schemas.microsoft.com/office/drawing/2014/main" id="{BFF48D75-F8D0-4471-84F8-FF225E81E1DC}"/>
              </a:ext>
            </a:extLst>
          </p:cNvPr>
          <p:cNvSpPr/>
          <p:nvPr/>
        </p:nvSpPr>
        <p:spPr>
          <a:xfrm>
            <a:off x="2000729" y="2461251"/>
            <a:ext cx="770037" cy="33299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endParaRPr lang="sv-SE" sz="1050" dirty="0">
              <a:solidFill>
                <a:schemeClr val="tx1"/>
              </a:solidFill>
              <a:latin typeface="Calibri"/>
            </a:endParaRPr>
          </a:p>
          <a:p>
            <a:pPr algn="ctr" defTabSz="385753"/>
            <a:r>
              <a:rPr lang="sv-SE" sz="1050" dirty="0">
                <a:solidFill>
                  <a:schemeClr val="tx1"/>
                </a:solidFill>
                <a:latin typeface="Calibri"/>
              </a:rPr>
              <a:t>Personal-utskott </a:t>
            </a:r>
          </a:p>
          <a:p>
            <a:pPr algn="ctr" defTabSz="385753"/>
            <a:endParaRPr lang="sv-SE" sz="1050" dirty="0">
              <a:solidFill>
                <a:schemeClr val="tx1"/>
              </a:solidFill>
              <a:latin typeface="Calibri"/>
            </a:endParaRPr>
          </a:p>
        </p:txBody>
      </p:sp>
      <p:grpSp>
        <p:nvGrpSpPr>
          <p:cNvPr id="56" name="Grupp 55">
            <a:extLst>
              <a:ext uri="{FF2B5EF4-FFF2-40B4-BE49-F238E27FC236}">
                <a16:creationId xmlns:a16="http://schemas.microsoft.com/office/drawing/2014/main" id="{8A99A44A-B90C-4475-B2C2-9C1B0A0EE10A}"/>
              </a:ext>
            </a:extLst>
          </p:cNvPr>
          <p:cNvGrpSpPr/>
          <p:nvPr/>
        </p:nvGrpSpPr>
        <p:grpSpPr>
          <a:xfrm>
            <a:off x="2886784" y="1980195"/>
            <a:ext cx="1002437" cy="457336"/>
            <a:chOff x="6334661" y="6094136"/>
            <a:chExt cx="918151" cy="457625"/>
          </a:xfrm>
        </p:grpSpPr>
        <p:cxnSp>
          <p:nvCxnSpPr>
            <p:cNvPr id="114" name="Rak koppling 113">
              <a:extLst>
                <a:ext uri="{FF2B5EF4-FFF2-40B4-BE49-F238E27FC236}">
                  <a16:creationId xmlns:a16="http://schemas.microsoft.com/office/drawing/2014/main" id="{BC3CC4DC-ECC9-4B94-836B-D7F655FED982}"/>
                </a:ext>
              </a:extLst>
            </p:cNvPr>
            <p:cNvCxnSpPr>
              <a:cxnSpLocks/>
            </p:cNvCxnSpPr>
            <p:nvPr/>
          </p:nvCxnSpPr>
          <p:spPr>
            <a:xfrm>
              <a:off x="6334661" y="6322948"/>
              <a:ext cx="123772"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64" name="Rektangel 63">
              <a:extLst>
                <a:ext uri="{FF2B5EF4-FFF2-40B4-BE49-F238E27FC236}">
                  <a16:creationId xmlns:a16="http://schemas.microsoft.com/office/drawing/2014/main" id="{4BFCAFC4-77DD-4B87-B1B5-95503F58E7C8}"/>
                </a:ext>
              </a:extLst>
            </p:cNvPr>
            <p:cNvSpPr/>
            <p:nvPr/>
          </p:nvSpPr>
          <p:spPr>
            <a:xfrm>
              <a:off x="6388815" y="6094136"/>
              <a:ext cx="863997" cy="457625"/>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a:solidFill>
                    <a:srgbClr val="000000"/>
                  </a:solidFill>
                  <a:latin typeface="Calibri"/>
                </a:rPr>
                <a:t>Digitaliserings-beredningen          </a:t>
              </a:r>
            </a:p>
          </p:txBody>
        </p:sp>
      </p:grpSp>
      <p:grpSp>
        <p:nvGrpSpPr>
          <p:cNvPr id="57" name="Grupp 56">
            <a:extLst>
              <a:ext uri="{FF2B5EF4-FFF2-40B4-BE49-F238E27FC236}">
                <a16:creationId xmlns:a16="http://schemas.microsoft.com/office/drawing/2014/main" id="{71738466-046A-41F2-B596-4BEC6DB36623}"/>
              </a:ext>
            </a:extLst>
          </p:cNvPr>
          <p:cNvGrpSpPr/>
          <p:nvPr/>
        </p:nvGrpSpPr>
        <p:grpSpPr>
          <a:xfrm>
            <a:off x="2878553" y="3740909"/>
            <a:ext cx="1054116" cy="474966"/>
            <a:chOff x="6255123" y="5508709"/>
            <a:chExt cx="837755" cy="475266"/>
          </a:xfrm>
        </p:grpSpPr>
        <p:cxnSp>
          <p:nvCxnSpPr>
            <p:cNvPr id="115" name="Rak koppling 114">
              <a:extLst>
                <a:ext uri="{FF2B5EF4-FFF2-40B4-BE49-F238E27FC236}">
                  <a16:creationId xmlns:a16="http://schemas.microsoft.com/office/drawing/2014/main" id="{B298B117-FFF5-463C-BA0B-1DFD2DF04247}"/>
                </a:ext>
              </a:extLst>
            </p:cNvPr>
            <p:cNvCxnSpPr>
              <a:cxnSpLocks/>
            </p:cNvCxnSpPr>
            <p:nvPr/>
          </p:nvCxnSpPr>
          <p:spPr>
            <a:xfrm>
              <a:off x="6255123" y="5766522"/>
              <a:ext cx="211183"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66" name="Rektangel 65">
              <a:extLst>
                <a:ext uri="{FF2B5EF4-FFF2-40B4-BE49-F238E27FC236}">
                  <a16:creationId xmlns:a16="http://schemas.microsoft.com/office/drawing/2014/main" id="{250C6986-5974-490F-895D-7C58BBBEB2D8}"/>
                </a:ext>
              </a:extLst>
            </p:cNvPr>
            <p:cNvSpPr/>
            <p:nvPr/>
          </p:nvSpPr>
          <p:spPr>
            <a:xfrm>
              <a:off x="6300878" y="5508709"/>
              <a:ext cx="792000" cy="475266"/>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a:solidFill>
                    <a:srgbClr val="000000"/>
                  </a:solidFill>
                  <a:latin typeface="Calibri"/>
                </a:rPr>
                <a:t>Beredningen</a:t>
              </a:r>
              <a:br>
                <a:rPr lang="sv-SE" sz="1050">
                  <a:solidFill>
                    <a:srgbClr val="000000"/>
                  </a:solidFill>
                  <a:latin typeface="Calibri"/>
                </a:rPr>
              </a:br>
              <a:r>
                <a:rPr lang="sv-SE" sz="1050">
                  <a:solidFill>
                    <a:srgbClr val="000000"/>
                  </a:solidFill>
                  <a:latin typeface="Calibri"/>
                </a:rPr>
                <a:t>för hållbar utveckling     </a:t>
              </a:r>
            </a:p>
          </p:txBody>
        </p:sp>
      </p:grpSp>
      <p:grpSp>
        <p:nvGrpSpPr>
          <p:cNvPr id="58" name="Grupp 57">
            <a:extLst>
              <a:ext uri="{FF2B5EF4-FFF2-40B4-BE49-F238E27FC236}">
                <a16:creationId xmlns:a16="http://schemas.microsoft.com/office/drawing/2014/main" id="{53673C05-FCEB-46D2-8B5B-19D1FAFE7F97}"/>
              </a:ext>
            </a:extLst>
          </p:cNvPr>
          <p:cNvGrpSpPr/>
          <p:nvPr/>
        </p:nvGrpSpPr>
        <p:grpSpPr>
          <a:xfrm>
            <a:off x="2886781" y="3144038"/>
            <a:ext cx="1052164" cy="489240"/>
            <a:chOff x="6350355" y="4978672"/>
            <a:chExt cx="963697" cy="489549"/>
          </a:xfrm>
        </p:grpSpPr>
        <p:cxnSp>
          <p:nvCxnSpPr>
            <p:cNvPr id="116" name="Rak koppling 115">
              <a:extLst>
                <a:ext uri="{FF2B5EF4-FFF2-40B4-BE49-F238E27FC236}">
                  <a16:creationId xmlns:a16="http://schemas.microsoft.com/office/drawing/2014/main" id="{88518B68-0B75-4360-AA19-3540C2446331}"/>
                </a:ext>
              </a:extLst>
            </p:cNvPr>
            <p:cNvCxnSpPr>
              <a:cxnSpLocks/>
            </p:cNvCxnSpPr>
            <p:nvPr/>
          </p:nvCxnSpPr>
          <p:spPr>
            <a:xfrm>
              <a:off x="6350355" y="5223447"/>
              <a:ext cx="112345"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69" name="Rektangel 68">
              <a:extLst>
                <a:ext uri="{FF2B5EF4-FFF2-40B4-BE49-F238E27FC236}">
                  <a16:creationId xmlns:a16="http://schemas.microsoft.com/office/drawing/2014/main" id="{EA0A299E-D06A-4677-B4AC-DF2B8A2CCB6F}"/>
                </a:ext>
              </a:extLst>
            </p:cNvPr>
            <p:cNvSpPr/>
            <p:nvPr/>
          </p:nvSpPr>
          <p:spPr>
            <a:xfrm>
              <a:off x="6388813" y="4978672"/>
              <a:ext cx="925239" cy="489549"/>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a:solidFill>
                    <a:srgbClr val="000000"/>
                  </a:solidFill>
                  <a:latin typeface="Calibri"/>
                </a:rPr>
                <a:t>Beredningen</a:t>
              </a:r>
              <a:br>
                <a:rPr lang="sv-SE" sz="1050">
                  <a:solidFill>
                    <a:srgbClr val="000000"/>
                  </a:solidFill>
                  <a:latin typeface="Calibri"/>
                </a:rPr>
              </a:br>
              <a:r>
                <a:rPr lang="sv-SE" sz="1050">
                  <a:solidFill>
                    <a:srgbClr val="000000"/>
                  </a:solidFill>
                  <a:latin typeface="Calibri"/>
                </a:rPr>
                <a:t>för mänskliga </a:t>
              </a:r>
              <a:br>
                <a:rPr lang="sv-SE" sz="1050">
                  <a:solidFill>
                    <a:srgbClr val="000000"/>
                  </a:solidFill>
                  <a:latin typeface="Calibri"/>
                </a:rPr>
              </a:br>
              <a:r>
                <a:rPr lang="sv-SE" sz="1050">
                  <a:solidFill>
                    <a:srgbClr val="000000"/>
                  </a:solidFill>
                  <a:latin typeface="Calibri"/>
                </a:rPr>
                <a:t>rättigheter</a:t>
              </a:r>
            </a:p>
          </p:txBody>
        </p:sp>
      </p:grpSp>
      <p:grpSp>
        <p:nvGrpSpPr>
          <p:cNvPr id="63" name="Grupp 62">
            <a:extLst>
              <a:ext uri="{FF2B5EF4-FFF2-40B4-BE49-F238E27FC236}">
                <a16:creationId xmlns:a16="http://schemas.microsoft.com/office/drawing/2014/main" id="{901A41A5-97E3-44F5-9A34-0CCAF2E7A65F}"/>
              </a:ext>
            </a:extLst>
          </p:cNvPr>
          <p:cNvGrpSpPr/>
          <p:nvPr/>
        </p:nvGrpSpPr>
        <p:grpSpPr>
          <a:xfrm>
            <a:off x="1987495" y="1916891"/>
            <a:ext cx="899294" cy="358047"/>
            <a:chOff x="5496331" y="2730135"/>
            <a:chExt cx="760810" cy="358273"/>
          </a:xfrm>
        </p:grpSpPr>
        <p:cxnSp>
          <p:nvCxnSpPr>
            <p:cNvPr id="92" name="Rak koppling 91">
              <a:extLst>
                <a:ext uri="{FF2B5EF4-FFF2-40B4-BE49-F238E27FC236}">
                  <a16:creationId xmlns:a16="http://schemas.microsoft.com/office/drawing/2014/main" id="{AC34B335-8CD5-4ABC-B64E-5CAE78576FEB}"/>
                </a:ext>
              </a:extLst>
            </p:cNvPr>
            <p:cNvCxnSpPr>
              <a:cxnSpLocks/>
            </p:cNvCxnSpPr>
            <p:nvPr/>
          </p:nvCxnSpPr>
          <p:spPr>
            <a:xfrm>
              <a:off x="6059462" y="2909271"/>
              <a:ext cx="197679"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59" name="Rektangel 58">
              <a:extLst>
                <a:ext uri="{FF2B5EF4-FFF2-40B4-BE49-F238E27FC236}">
                  <a16:creationId xmlns:a16="http://schemas.microsoft.com/office/drawing/2014/main" id="{71A4EBA1-BDBF-4874-9579-72EE3A3779B7}"/>
                </a:ext>
              </a:extLst>
            </p:cNvPr>
            <p:cNvSpPr/>
            <p:nvPr/>
          </p:nvSpPr>
          <p:spPr>
            <a:xfrm>
              <a:off x="5496331" y="2730135"/>
              <a:ext cx="626376" cy="3582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endParaRPr lang="sv-SE" sz="1050" dirty="0">
                <a:solidFill>
                  <a:schemeClr val="tx1"/>
                </a:solidFill>
                <a:latin typeface="Calibri"/>
              </a:endParaRPr>
            </a:p>
            <a:p>
              <a:pPr algn="ctr" defTabSz="385753"/>
              <a:r>
                <a:rPr lang="sv-SE" sz="1050" dirty="0">
                  <a:solidFill>
                    <a:schemeClr val="tx1"/>
                  </a:solidFill>
                  <a:latin typeface="Calibri"/>
                </a:rPr>
                <a:t>Ägar-</a:t>
              </a:r>
              <a:br>
                <a:rPr lang="sv-SE" sz="1050" dirty="0">
                  <a:solidFill>
                    <a:schemeClr val="tx1"/>
                  </a:solidFill>
                  <a:latin typeface="Calibri"/>
                </a:rPr>
              </a:br>
              <a:r>
                <a:rPr lang="sv-SE" sz="1050" dirty="0">
                  <a:solidFill>
                    <a:schemeClr val="tx1"/>
                  </a:solidFill>
                  <a:latin typeface="Calibri"/>
                </a:rPr>
                <a:t>utskott </a:t>
              </a:r>
            </a:p>
            <a:p>
              <a:pPr algn="ctr" defTabSz="385753"/>
              <a:endParaRPr lang="sv-SE" sz="1050" dirty="0">
                <a:solidFill>
                  <a:schemeClr val="tx1"/>
                </a:solidFill>
                <a:latin typeface="Calibri"/>
              </a:endParaRPr>
            </a:p>
          </p:txBody>
        </p:sp>
      </p:grpSp>
      <p:grpSp>
        <p:nvGrpSpPr>
          <p:cNvPr id="61" name="Grupp 60">
            <a:extLst>
              <a:ext uri="{FF2B5EF4-FFF2-40B4-BE49-F238E27FC236}">
                <a16:creationId xmlns:a16="http://schemas.microsoft.com/office/drawing/2014/main" id="{36712C42-CAC6-4B86-ADCA-575A5A96E604}"/>
              </a:ext>
            </a:extLst>
          </p:cNvPr>
          <p:cNvGrpSpPr/>
          <p:nvPr/>
        </p:nvGrpSpPr>
        <p:grpSpPr>
          <a:xfrm>
            <a:off x="2872518" y="2573877"/>
            <a:ext cx="954785" cy="474966"/>
            <a:chOff x="6375290" y="3806140"/>
            <a:chExt cx="874507" cy="475267"/>
          </a:xfrm>
        </p:grpSpPr>
        <p:cxnSp>
          <p:nvCxnSpPr>
            <p:cNvPr id="91" name="Rak koppling 90">
              <a:extLst>
                <a:ext uri="{FF2B5EF4-FFF2-40B4-BE49-F238E27FC236}">
                  <a16:creationId xmlns:a16="http://schemas.microsoft.com/office/drawing/2014/main" id="{34ADFE92-B6C6-4B6A-8269-ABB3964025B5}"/>
                </a:ext>
              </a:extLst>
            </p:cNvPr>
            <p:cNvCxnSpPr>
              <a:cxnSpLocks/>
            </p:cNvCxnSpPr>
            <p:nvPr/>
          </p:nvCxnSpPr>
          <p:spPr>
            <a:xfrm>
              <a:off x="6375290" y="4024472"/>
              <a:ext cx="111121" cy="669"/>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67" name="Rektangel 66">
              <a:extLst>
                <a:ext uri="{FF2B5EF4-FFF2-40B4-BE49-F238E27FC236}">
                  <a16:creationId xmlns:a16="http://schemas.microsoft.com/office/drawing/2014/main" id="{8244D046-3685-4023-9B5E-3BCBAF23937D}"/>
                </a:ext>
              </a:extLst>
            </p:cNvPr>
            <p:cNvSpPr/>
            <p:nvPr/>
          </p:nvSpPr>
          <p:spPr>
            <a:xfrm>
              <a:off x="6426573" y="3806140"/>
              <a:ext cx="823224" cy="475267"/>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a:solidFill>
                    <a:srgbClr val="000000"/>
                  </a:solidFill>
                  <a:latin typeface="Calibri"/>
                </a:rPr>
                <a:t>Övriga RS-beredningar</a:t>
              </a:r>
            </a:p>
          </p:txBody>
        </p:sp>
      </p:grpSp>
      <p:grpSp>
        <p:nvGrpSpPr>
          <p:cNvPr id="200" name="Grupp 199">
            <a:extLst>
              <a:ext uri="{FF2B5EF4-FFF2-40B4-BE49-F238E27FC236}">
                <a16:creationId xmlns:a16="http://schemas.microsoft.com/office/drawing/2014/main" id="{BFC2C320-C245-45DC-814F-BE454D323CEC}"/>
              </a:ext>
            </a:extLst>
          </p:cNvPr>
          <p:cNvGrpSpPr/>
          <p:nvPr/>
        </p:nvGrpSpPr>
        <p:grpSpPr>
          <a:xfrm>
            <a:off x="5783968" y="806225"/>
            <a:ext cx="1712098" cy="3988090"/>
            <a:chOff x="2551923" y="2169283"/>
            <a:chExt cx="1213923" cy="3990612"/>
          </a:xfrm>
        </p:grpSpPr>
        <p:grpSp>
          <p:nvGrpSpPr>
            <p:cNvPr id="36" name="Grupp 35">
              <a:extLst>
                <a:ext uri="{FF2B5EF4-FFF2-40B4-BE49-F238E27FC236}">
                  <a16:creationId xmlns:a16="http://schemas.microsoft.com/office/drawing/2014/main" id="{D1D5925F-501D-4E0F-BA29-06BB14B65CA4}"/>
                </a:ext>
              </a:extLst>
            </p:cNvPr>
            <p:cNvGrpSpPr/>
            <p:nvPr/>
          </p:nvGrpSpPr>
          <p:grpSpPr>
            <a:xfrm>
              <a:off x="2558543" y="2832452"/>
              <a:ext cx="1207303" cy="378374"/>
              <a:chOff x="2558543" y="2832452"/>
              <a:chExt cx="1207303" cy="378374"/>
            </a:xfrm>
          </p:grpSpPr>
          <p:cxnSp>
            <p:nvCxnSpPr>
              <p:cNvPr id="93" name="Rak koppling 92">
                <a:extLst>
                  <a:ext uri="{FF2B5EF4-FFF2-40B4-BE49-F238E27FC236}">
                    <a16:creationId xmlns:a16="http://schemas.microsoft.com/office/drawing/2014/main" id="{642C4319-CA41-465F-BE8F-39964F612091}"/>
                  </a:ext>
                </a:extLst>
              </p:cNvPr>
              <p:cNvCxnSpPr/>
              <p:nvPr/>
            </p:nvCxnSpPr>
            <p:spPr>
              <a:xfrm>
                <a:off x="2558543" y="3021639"/>
                <a:ext cx="462069"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90" name="Rektangel 89">
                <a:extLst>
                  <a:ext uri="{FF2B5EF4-FFF2-40B4-BE49-F238E27FC236}">
                    <a16:creationId xmlns:a16="http://schemas.microsoft.com/office/drawing/2014/main" id="{BC3A7726-76CA-43B3-9F35-ABA054C03257}"/>
                  </a:ext>
                </a:extLst>
              </p:cNvPr>
              <p:cNvSpPr/>
              <p:nvPr/>
            </p:nvSpPr>
            <p:spPr>
              <a:xfrm>
                <a:off x="2685846" y="2832452"/>
                <a:ext cx="1080000" cy="3783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dirty="0">
                    <a:solidFill>
                      <a:schemeClr val="bg1"/>
                    </a:solidFill>
                    <a:latin typeface="Calibri"/>
                  </a:rPr>
                  <a:t>Styrelsen för Skaraborgs</a:t>
                </a:r>
                <a:br>
                  <a:rPr lang="sv-SE" sz="1050" dirty="0">
                    <a:solidFill>
                      <a:schemeClr val="bg1"/>
                    </a:solidFill>
                    <a:latin typeface="Calibri"/>
                  </a:rPr>
                </a:br>
                <a:r>
                  <a:rPr lang="sv-SE" sz="1050" dirty="0">
                    <a:solidFill>
                      <a:schemeClr val="bg1"/>
                    </a:solidFill>
                    <a:latin typeface="Calibri"/>
                  </a:rPr>
                  <a:t> sjukhus</a:t>
                </a:r>
              </a:p>
            </p:txBody>
          </p:sp>
        </p:grpSp>
        <p:grpSp>
          <p:nvGrpSpPr>
            <p:cNvPr id="34" name="Grupp 33">
              <a:extLst>
                <a:ext uri="{FF2B5EF4-FFF2-40B4-BE49-F238E27FC236}">
                  <a16:creationId xmlns:a16="http://schemas.microsoft.com/office/drawing/2014/main" id="{D16A1997-8B46-447B-83A7-9830A3218982}"/>
                </a:ext>
              </a:extLst>
            </p:cNvPr>
            <p:cNvGrpSpPr/>
            <p:nvPr/>
          </p:nvGrpSpPr>
          <p:grpSpPr>
            <a:xfrm>
              <a:off x="2554625" y="3698107"/>
              <a:ext cx="1211221" cy="335375"/>
              <a:chOff x="2554625" y="3698107"/>
              <a:chExt cx="1211221" cy="335375"/>
            </a:xfrm>
          </p:grpSpPr>
          <p:cxnSp>
            <p:nvCxnSpPr>
              <p:cNvPr id="117" name="Rak koppling 116">
                <a:extLst>
                  <a:ext uri="{FF2B5EF4-FFF2-40B4-BE49-F238E27FC236}">
                    <a16:creationId xmlns:a16="http://schemas.microsoft.com/office/drawing/2014/main" id="{0B98A768-D329-4B8F-AB74-97E0074BBE2E}"/>
                  </a:ext>
                </a:extLst>
              </p:cNvPr>
              <p:cNvCxnSpPr/>
              <p:nvPr/>
            </p:nvCxnSpPr>
            <p:spPr>
              <a:xfrm>
                <a:off x="2554625" y="3865794"/>
                <a:ext cx="462069"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95" name="Rektangel 94">
                <a:extLst>
                  <a:ext uri="{FF2B5EF4-FFF2-40B4-BE49-F238E27FC236}">
                    <a16:creationId xmlns:a16="http://schemas.microsoft.com/office/drawing/2014/main" id="{7A9C6F0F-26EF-40BB-AE7C-9F7B348B641D}"/>
                  </a:ext>
                </a:extLst>
              </p:cNvPr>
              <p:cNvSpPr/>
              <p:nvPr/>
            </p:nvSpPr>
            <p:spPr>
              <a:xfrm>
                <a:off x="2685846" y="3698107"/>
                <a:ext cx="1080000" cy="335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a:solidFill>
                      <a:schemeClr val="bg1"/>
                    </a:solidFill>
                    <a:latin typeface="Calibri"/>
                  </a:rPr>
                  <a:t>Styrelsen för sjukhusen i väster</a:t>
                </a:r>
              </a:p>
            </p:txBody>
          </p:sp>
        </p:grpSp>
        <p:grpSp>
          <p:nvGrpSpPr>
            <p:cNvPr id="35" name="Grupp 34">
              <a:extLst>
                <a:ext uri="{FF2B5EF4-FFF2-40B4-BE49-F238E27FC236}">
                  <a16:creationId xmlns:a16="http://schemas.microsoft.com/office/drawing/2014/main" id="{950A649A-6AFF-44EF-A7E2-4374C46989A6}"/>
                </a:ext>
              </a:extLst>
            </p:cNvPr>
            <p:cNvGrpSpPr/>
            <p:nvPr/>
          </p:nvGrpSpPr>
          <p:grpSpPr>
            <a:xfrm>
              <a:off x="2558543" y="3282081"/>
              <a:ext cx="1207303" cy="344771"/>
              <a:chOff x="2558543" y="3282081"/>
              <a:chExt cx="1207303" cy="344771"/>
            </a:xfrm>
          </p:grpSpPr>
          <p:cxnSp>
            <p:nvCxnSpPr>
              <p:cNvPr id="110" name="Rak koppling 109">
                <a:extLst>
                  <a:ext uri="{FF2B5EF4-FFF2-40B4-BE49-F238E27FC236}">
                    <a16:creationId xmlns:a16="http://schemas.microsoft.com/office/drawing/2014/main" id="{B769C328-7FCB-4F69-9691-C3DC1DF0F844}"/>
                  </a:ext>
                </a:extLst>
              </p:cNvPr>
              <p:cNvCxnSpPr/>
              <p:nvPr/>
            </p:nvCxnSpPr>
            <p:spPr>
              <a:xfrm>
                <a:off x="2558543" y="3454466"/>
                <a:ext cx="462069"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94" name="Rektangel 93">
                <a:extLst>
                  <a:ext uri="{FF2B5EF4-FFF2-40B4-BE49-F238E27FC236}">
                    <a16:creationId xmlns:a16="http://schemas.microsoft.com/office/drawing/2014/main" id="{8537043E-72D5-4D0D-88A5-6AE6BA486218}"/>
                  </a:ext>
                </a:extLst>
              </p:cNvPr>
              <p:cNvSpPr/>
              <p:nvPr/>
            </p:nvSpPr>
            <p:spPr>
              <a:xfrm>
                <a:off x="2685846" y="3282081"/>
                <a:ext cx="1080000" cy="3447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a:solidFill>
                      <a:schemeClr val="bg1"/>
                    </a:solidFill>
                    <a:latin typeface="Calibri"/>
                  </a:rPr>
                  <a:t>Styrelsen för Södra Älvsborgs sjukhus</a:t>
                </a:r>
              </a:p>
            </p:txBody>
          </p:sp>
        </p:grpSp>
        <p:grpSp>
          <p:nvGrpSpPr>
            <p:cNvPr id="37" name="Grupp 36">
              <a:extLst>
                <a:ext uri="{FF2B5EF4-FFF2-40B4-BE49-F238E27FC236}">
                  <a16:creationId xmlns:a16="http://schemas.microsoft.com/office/drawing/2014/main" id="{5ACFC75A-89B3-4221-8992-E75CFD9310D5}"/>
                </a:ext>
              </a:extLst>
            </p:cNvPr>
            <p:cNvGrpSpPr/>
            <p:nvPr/>
          </p:nvGrpSpPr>
          <p:grpSpPr>
            <a:xfrm>
              <a:off x="2551923" y="2194571"/>
              <a:ext cx="1213923" cy="566626"/>
              <a:chOff x="2551923" y="2194571"/>
              <a:chExt cx="1213923" cy="566626"/>
            </a:xfrm>
          </p:grpSpPr>
          <p:cxnSp>
            <p:nvCxnSpPr>
              <p:cNvPr id="106" name="Rak koppling 105">
                <a:extLst>
                  <a:ext uri="{FF2B5EF4-FFF2-40B4-BE49-F238E27FC236}">
                    <a16:creationId xmlns:a16="http://schemas.microsoft.com/office/drawing/2014/main" id="{3E281834-FCE4-4E4E-909C-D827C115C647}"/>
                  </a:ext>
                </a:extLst>
              </p:cNvPr>
              <p:cNvCxnSpPr>
                <a:cxnSpLocks/>
              </p:cNvCxnSpPr>
              <p:nvPr/>
            </p:nvCxnSpPr>
            <p:spPr>
              <a:xfrm>
                <a:off x="2551923" y="2530675"/>
                <a:ext cx="457396"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89" name="Rektangel 88">
                <a:extLst>
                  <a:ext uri="{FF2B5EF4-FFF2-40B4-BE49-F238E27FC236}">
                    <a16:creationId xmlns:a16="http://schemas.microsoft.com/office/drawing/2014/main" id="{7FBB6D20-F807-48E5-9B81-7BD678BCB2C9}"/>
                  </a:ext>
                </a:extLst>
              </p:cNvPr>
              <p:cNvSpPr/>
              <p:nvPr/>
            </p:nvSpPr>
            <p:spPr>
              <a:xfrm>
                <a:off x="2685846" y="2194571"/>
                <a:ext cx="1080000" cy="5666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dirty="0">
                    <a:solidFill>
                      <a:schemeClr val="bg1"/>
                    </a:solidFill>
                    <a:latin typeface="Calibri"/>
                  </a:rPr>
                  <a:t>Styrelsen för Sahlgrenska universitetssjukhuset</a:t>
                </a:r>
              </a:p>
            </p:txBody>
          </p:sp>
        </p:grpSp>
        <p:grpSp>
          <p:nvGrpSpPr>
            <p:cNvPr id="31" name="Grupp 30">
              <a:extLst>
                <a:ext uri="{FF2B5EF4-FFF2-40B4-BE49-F238E27FC236}">
                  <a16:creationId xmlns:a16="http://schemas.microsoft.com/office/drawing/2014/main" id="{0B4D0A23-2056-4C98-8E57-F3C384FC4688}"/>
                </a:ext>
              </a:extLst>
            </p:cNvPr>
            <p:cNvGrpSpPr/>
            <p:nvPr/>
          </p:nvGrpSpPr>
          <p:grpSpPr>
            <a:xfrm>
              <a:off x="2551924" y="4930961"/>
              <a:ext cx="1213922" cy="278869"/>
              <a:chOff x="2551924" y="4930961"/>
              <a:chExt cx="1213922" cy="278869"/>
            </a:xfrm>
          </p:grpSpPr>
          <p:cxnSp>
            <p:nvCxnSpPr>
              <p:cNvPr id="120" name="Rak koppling 119">
                <a:extLst>
                  <a:ext uri="{FF2B5EF4-FFF2-40B4-BE49-F238E27FC236}">
                    <a16:creationId xmlns:a16="http://schemas.microsoft.com/office/drawing/2014/main" id="{255A9D6F-4AEE-4DDF-9180-6084F9F2A53C}"/>
                  </a:ext>
                </a:extLst>
              </p:cNvPr>
              <p:cNvCxnSpPr>
                <a:cxnSpLocks/>
              </p:cNvCxnSpPr>
              <p:nvPr/>
            </p:nvCxnSpPr>
            <p:spPr>
              <a:xfrm>
                <a:off x="2551924" y="5070395"/>
                <a:ext cx="462069"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100" name="Rektangel 99">
                <a:extLst>
                  <a:ext uri="{FF2B5EF4-FFF2-40B4-BE49-F238E27FC236}">
                    <a16:creationId xmlns:a16="http://schemas.microsoft.com/office/drawing/2014/main" id="{2F6AA0B8-CB77-49CB-B8BF-76F01D1DCF84}"/>
                  </a:ext>
                </a:extLst>
              </p:cNvPr>
              <p:cNvSpPr/>
              <p:nvPr/>
            </p:nvSpPr>
            <p:spPr>
              <a:xfrm>
                <a:off x="2685846" y="4930961"/>
                <a:ext cx="1080000" cy="2788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a:solidFill>
                      <a:schemeClr val="bg1"/>
                    </a:solidFill>
                    <a:latin typeface="Calibri"/>
                  </a:rPr>
                  <a:t>Styrelsen för </a:t>
                </a:r>
                <a:r>
                  <a:rPr lang="sv-SE" sz="1050" err="1">
                    <a:solidFill>
                      <a:schemeClr val="bg1"/>
                    </a:solidFill>
                    <a:latin typeface="Calibri"/>
                  </a:rPr>
                  <a:t>närhälsan</a:t>
                </a:r>
                <a:endParaRPr lang="sv-SE" sz="1050">
                  <a:solidFill>
                    <a:schemeClr val="bg1"/>
                  </a:solidFill>
                  <a:latin typeface="Calibri"/>
                </a:endParaRPr>
              </a:p>
            </p:txBody>
          </p:sp>
        </p:grpSp>
        <p:grpSp>
          <p:nvGrpSpPr>
            <p:cNvPr id="30" name="Grupp 29">
              <a:extLst>
                <a:ext uri="{FF2B5EF4-FFF2-40B4-BE49-F238E27FC236}">
                  <a16:creationId xmlns:a16="http://schemas.microsoft.com/office/drawing/2014/main" id="{A302311D-891D-418D-8F69-5B3B2984C8D0}"/>
                </a:ext>
              </a:extLst>
            </p:cNvPr>
            <p:cNvGrpSpPr/>
            <p:nvPr/>
          </p:nvGrpSpPr>
          <p:grpSpPr>
            <a:xfrm>
              <a:off x="2551923" y="5281085"/>
              <a:ext cx="1213923" cy="438168"/>
              <a:chOff x="2551923" y="5281085"/>
              <a:chExt cx="1213923" cy="438168"/>
            </a:xfrm>
          </p:grpSpPr>
          <p:cxnSp>
            <p:nvCxnSpPr>
              <p:cNvPr id="121" name="Rak koppling 120">
                <a:extLst>
                  <a:ext uri="{FF2B5EF4-FFF2-40B4-BE49-F238E27FC236}">
                    <a16:creationId xmlns:a16="http://schemas.microsoft.com/office/drawing/2014/main" id="{F5082481-C529-4711-BE33-C76FCB1125A3}"/>
                  </a:ext>
                </a:extLst>
              </p:cNvPr>
              <p:cNvCxnSpPr/>
              <p:nvPr/>
            </p:nvCxnSpPr>
            <p:spPr>
              <a:xfrm>
                <a:off x="2551923" y="5500169"/>
                <a:ext cx="462069"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102" name="Rektangel 101">
                <a:extLst>
                  <a:ext uri="{FF2B5EF4-FFF2-40B4-BE49-F238E27FC236}">
                    <a16:creationId xmlns:a16="http://schemas.microsoft.com/office/drawing/2014/main" id="{9D796462-23F7-4644-83EA-B932A9936133}"/>
                  </a:ext>
                </a:extLst>
              </p:cNvPr>
              <p:cNvSpPr/>
              <p:nvPr/>
            </p:nvSpPr>
            <p:spPr>
              <a:xfrm>
                <a:off x="2685846" y="5281085"/>
                <a:ext cx="1080000" cy="438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a:solidFill>
                      <a:schemeClr val="bg1"/>
                    </a:solidFill>
                    <a:latin typeface="Calibri"/>
                  </a:rPr>
                  <a:t>Styrelsen för regionhälsan</a:t>
                </a:r>
              </a:p>
            </p:txBody>
          </p:sp>
        </p:grpSp>
        <p:grpSp>
          <p:nvGrpSpPr>
            <p:cNvPr id="32" name="Grupp 31">
              <a:extLst>
                <a:ext uri="{FF2B5EF4-FFF2-40B4-BE49-F238E27FC236}">
                  <a16:creationId xmlns:a16="http://schemas.microsoft.com/office/drawing/2014/main" id="{2214D995-B031-47CC-AB45-1588F0AC4DD9}"/>
                </a:ext>
              </a:extLst>
            </p:cNvPr>
            <p:cNvGrpSpPr/>
            <p:nvPr/>
          </p:nvGrpSpPr>
          <p:grpSpPr>
            <a:xfrm>
              <a:off x="2554625" y="4540544"/>
              <a:ext cx="1211221" cy="319162"/>
              <a:chOff x="2554625" y="4540544"/>
              <a:chExt cx="1211221" cy="319162"/>
            </a:xfrm>
          </p:grpSpPr>
          <p:cxnSp>
            <p:nvCxnSpPr>
              <p:cNvPr id="119" name="Rak koppling 118">
                <a:extLst>
                  <a:ext uri="{FF2B5EF4-FFF2-40B4-BE49-F238E27FC236}">
                    <a16:creationId xmlns:a16="http://schemas.microsoft.com/office/drawing/2014/main" id="{6C6C7E9C-52D5-4A17-AF9C-22D645741DE8}"/>
                  </a:ext>
                </a:extLst>
              </p:cNvPr>
              <p:cNvCxnSpPr/>
              <p:nvPr/>
            </p:nvCxnSpPr>
            <p:spPr>
              <a:xfrm>
                <a:off x="2554625" y="4700125"/>
                <a:ext cx="462069"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99" name="Rektangel 98">
                <a:extLst>
                  <a:ext uri="{FF2B5EF4-FFF2-40B4-BE49-F238E27FC236}">
                    <a16:creationId xmlns:a16="http://schemas.microsoft.com/office/drawing/2014/main" id="{C34EA51B-DED8-4CBE-8D17-ECC0DE5A0BF5}"/>
                  </a:ext>
                </a:extLst>
              </p:cNvPr>
              <p:cNvSpPr/>
              <p:nvPr/>
            </p:nvSpPr>
            <p:spPr>
              <a:xfrm>
                <a:off x="2685846" y="4540544"/>
                <a:ext cx="1080000" cy="319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a:solidFill>
                      <a:schemeClr val="bg1"/>
                    </a:solidFill>
                    <a:latin typeface="Calibri"/>
                  </a:rPr>
                  <a:t>Styrelsen för tandvård</a:t>
                </a:r>
              </a:p>
            </p:txBody>
          </p:sp>
        </p:grpSp>
        <p:grpSp>
          <p:nvGrpSpPr>
            <p:cNvPr id="33" name="Grupp 32">
              <a:extLst>
                <a:ext uri="{FF2B5EF4-FFF2-40B4-BE49-F238E27FC236}">
                  <a16:creationId xmlns:a16="http://schemas.microsoft.com/office/drawing/2014/main" id="{DD13E85C-5286-4A0A-A923-85FC43A96094}"/>
                </a:ext>
              </a:extLst>
            </p:cNvPr>
            <p:cNvGrpSpPr/>
            <p:nvPr/>
          </p:nvGrpSpPr>
          <p:grpSpPr>
            <a:xfrm>
              <a:off x="2558543" y="4287013"/>
              <a:ext cx="1204743" cy="1872882"/>
              <a:chOff x="2558543" y="4287013"/>
              <a:chExt cx="1204743" cy="1872882"/>
            </a:xfrm>
          </p:grpSpPr>
          <p:sp>
            <p:nvSpPr>
              <p:cNvPr id="98" name="Rektangel 97">
                <a:extLst>
                  <a:ext uri="{FF2B5EF4-FFF2-40B4-BE49-F238E27FC236}">
                    <a16:creationId xmlns:a16="http://schemas.microsoft.com/office/drawing/2014/main" id="{15557783-A6BA-489B-85D6-A6C05E1CFAD1}"/>
                  </a:ext>
                </a:extLst>
              </p:cNvPr>
              <p:cNvSpPr/>
              <p:nvPr/>
            </p:nvSpPr>
            <p:spPr>
              <a:xfrm>
                <a:off x="2683286" y="5795343"/>
                <a:ext cx="1080000" cy="3645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br>
                  <a:rPr lang="sv-SE" sz="1050">
                    <a:solidFill>
                      <a:schemeClr val="bg1"/>
                    </a:solidFill>
                    <a:latin typeface="Calibri"/>
                  </a:rPr>
                </a:br>
                <a:r>
                  <a:rPr lang="sv-SE" sz="1050">
                    <a:solidFill>
                      <a:schemeClr val="bg1"/>
                    </a:solidFill>
                    <a:latin typeface="Calibri"/>
                  </a:rPr>
                  <a:t>Styrelsen för habilitering &amp; hälsa</a:t>
                </a:r>
              </a:p>
              <a:p>
                <a:pPr algn="ctr" defTabSz="385753"/>
                <a:endParaRPr lang="sv-SE" sz="1050">
                  <a:solidFill>
                    <a:schemeClr val="bg1"/>
                  </a:solidFill>
                  <a:latin typeface="Calibri"/>
                </a:endParaRPr>
              </a:p>
            </p:txBody>
          </p:sp>
          <p:cxnSp>
            <p:nvCxnSpPr>
              <p:cNvPr id="147" name="Rak koppling 146">
                <a:extLst>
                  <a:ext uri="{FF2B5EF4-FFF2-40B4-BE49-F238E27FC236}">
                    <a16:creationId xmlns:a16="http://schemas.microsoft.com/office/drawing/2014/main" id="{4AAA2675-E580-4E43-B606-310B06606D81}"/>
                  </a:ext>
                </a:extLst>
              </p:cNvPr>
              <p:cNvCxnSpPr/>
              <p:nvPr/>
            </p:nvCxnSpPr>
            <p:spPr>
              <a:xfrm>
                <a:off x="2558543" y="4287013"/>
                <a:ext cx="462069" cy="0"/>
              </a:xfrm>
              <a:prstGeom prst="line">
                <a:avLst/>
              </a:prstGeom>
              <a:ln w="15875"/>
            </p:spPr>
            <p:style>
              <a:lnRef idx="1">
                <a:schemeClr val="accent1"/>
              </a:lnRef>
              <a:fillRef idx="0">
                <a:schemeClr val="accent1"/>
              </a:fillRef>
              <a:effectRef idx="0">
                <a:schemeClr val="accent1"/>
              </a:effectRef>
              <a:fontRef idx="minor">
                <a:schemeClr val="tx1"/>
              </a:fontRef>
            </p:style>
          </p:cxnSp>
        </p:grpSp>
        <p:grpSp>
          <p:nvGrpSpPr>
            <p:cNvPr id="29" name="Grupp 28">
              <a:extLst>
                <a:ext uri="{FF2B5EF4-FFF2-40B4-BE49-F238E27FC236}">
                  <a16:creationId xmlns:a16="http://schemas.microsoft.com/office/drawing/2014/main" id="{0427C6E8-E949-4A67-8BA6-5B1D59ED1676}"/>
                </a:ext>
              </a:extLst>
            </p:cNvPr>
            <p:cNvGrpSpPr/>
            <p:nvPr/>
          </p:nvGrpSpPr>
          <p:grpSpPr>
            <a:xfrm>
              <a:off x="2551923" y="4110771"/>
              <a:ext cx="1212479" cy="1839316"/>
              <a:chOff x="2551923" y="4110771"/>
              <a:chExt cx="1212479" cy="1839316"/>
            </a:xfrm>
          </p:grpSpPr>
          <p:cxnSp>
            <p:nvCxnSpPr>
              <p:cNvPr id="122" name="Rak koppling 121">
                <a:extLst>
                  <a:ext uri="{FF2B5EF4-FFF2-40B4-BE49-F238E27FC236}">
                    <a16:creationId xmlns:a16="http://schemas.microsoft.com/office/drawing/2014/main" id="{B86A2F17-1946-4B53-8B79-3B023EEB756B}"/>
                  </a:ext>
                </a:extLst>
              </p:cNvPr>
              <p:cNvCxnSpPr>
                <a:cxnSpLocks/>
              </p:cNvCxnSpPr>
              <p:nvPr/>
            </p:nvCxnSpPr>
            <p:spPr>
              <a:xfrm>
                <a:off x="2551923" y="5950087"/>
                <a:ext cx="472006"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159" name="Rektangel 158">
                <a:extLst>
                  <a:ext uri="{FF2B5EF4-FFF2-40B4-BE49-F238E27FC236}">
                    <a16:creationId xmlns:a16="http://schemas.microsoft.com/office/drawing/2014/main" id="{928A2A43-A775-447F-B36A-32F8A5F39942}"/>
                  </a:ext>
                </a:extLst>
              </p:cNvPr>
              <p:cNvSpPr/>
              <p:nvPr/>
            </p:nvSpPr>
            <p:spPr>
              <a:xfrm>
                <a:off x="2684402" y="4110771"/>
                <a:ext cx="1080000" cy="319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a:solidFill>
                      <a:schemeClr val="bg1"/>
                    </a:solidFill>
                    <a:latin typeface="Calibri"/>
                  </a:rPr>
                  <a:t>Styrelsen för </a:t>
                </a:r>
                <a:br>
                  <a:rPr lang="sv-SE" sz="1050">
                    <a:solidFill>
                      <a:schemeClr val="bg1"/>
                    </a:solidFill>
                    <a:latin typeface="Calibri"/>
                  </a:rPr>
                </a:br>
                <a:r>
                  <a:rPr lang="sv-SE" sz="1050">
                    <a:solidFill>
                      <a:schemeClr val="bg1"/>
                    </a:solidFill>
                    <a:latin typeface="Calibri"/>
                  </a:rPr>
                  <a:t>NU-sjukvården</a:t>
                </a:r>
              </a:p>
            </p:txBody>
          </p:sp>
        </p:grpSp>
        <p:cxnSp>
          <p:nvCxnSpPr>
            <p:cNvPr id="27" name="Rak koppling 26">
              <a:extLst>
                <a:ext uri="{FF2B5EF4-FFF2-40B4-BE49-F238E27FC236}">
                  <a16:creationId xmlns:a16="http://schemas.microsoft.com/office/drawing/2014/main" id="{9877F0C0-ACC0-4099-A21B-58EE8CFA366F}"/>
                </a:ext>
              </a:extLst>
            </p:cNvPr>
            <p:cNvCxnSpPr/>
            <p:nvPr/>
          </p:nvCxnSpPr>
          <p:spPr>
            <a:xfrm>
              <a:off x="2551923" y="2169283"/>
              <a:ext cx="0" cy="3789222"/>
            </a:xfrm>
            <a:prstGeom prst="line">
              <a:avLst/>
            </a:prstGeom>
            <a:ln w="15875"/>
          </p:spPr>
          <p:style>
            <a:lnRef idx="1">
              <a:schemeClr val="accent1"/>
            </a:lnRef>
            <a:fillRef idx="0">
              <a:schemeClr val="accent1"/>
            </a:fillRef>
            <a:effectRef idx="0">
              <a:schemeClr val="accent1"/>
            </a:effectRef>
            <a:fontRef idx="minor">
              <a:schemeClr val="tx1"/>
            </a:fontRef>
          </p:style>
        </p:cxnSp>
      </p:grpSp>
      <p:sp>
        <p:nvSpPr>
          <p:cNvPr id="193" name="Rektangel 53">
            <a:extLst>
              <a:ext uri="{FF2B5EF4-FFF2-40B4-BE49-F238E27FC236}">
                <a16:creationId xmlns:a16="http://schemas.microsoft.com/office/drawing/2014/main" id="{B5E86DED-C331-D547-857A-7345E8F1F774}"/>
              </a:ext>
            </a:extLst>
          </p:cNvPr>
          <p:cNvSpPr/>
          <p:nvPr/>
        </p:nvSpPr>
        <p:spPr>
          <a:xfrm rot="10800000" flipV="1">
            <a:off x="1961719" y="3057301"/>
            <a:ext cx="845615" cy="38393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endParaRPr lang="sv-SE" sz="1050" dirty="0">
              <a:solidFill>
                <a:schemeClr val="tx1"/>
              </a:solidFill>
              <a:latin typeface="Calibri"/>
            </a:endParaRPr>
          </a:p>
          <a:p>
            <a:pPr algn="ctr" defTabSz="385753"/>
            <a:r>
              <a:rPr lang="sv-SE" sz="1050" dirty="0" err="1">
                <a:solidFill>
                  <a:schemeClr val="tx1"/>
                </a:solidFill>
                <a:latin typeface="Calibri"/>
              </a:rPr>
              <a:t>Hållbarhets-utskott</a:t>
            </a:r>
            <a:endParaRPr lang="sv-SE" sz="1050" dirty="0">
              <a:solidFill>
                <a:schemeClr val="tx1"/>
              </a:solidFill>
              <a:latin typeface="Calibri"/>
            </a:endParaRPr>
          </a:p>
          <a:p>
            <a:pPr algn="ctr" defTabSz="385753"/>
            <a:endParaRPr lang="sv-SE" sz="1050" dirty="0">
              <a:solidFill>
                <a:schemeClr val="tx1"/>
              </a:solidFill>
              <a:latin typeface="Calibri"/>
            </a:endParaRPr>
          </a:p>
        </p:txBody>
      </p:sp>
      <p:cxnSp>
        <p:nvCxnSpPr>
          <p:cNvPr id="204" name="Rak koppling 100">
            <a:extLst>
              <a:ext uri="{FF2B5EF4-FFF2-40B4-BE49-F238E27FC236}">
                <a16:creationId xmlns:a16="http://schemas.microsoft.com/office/drawing/2014/main" id="{89C1C5A5-6962-4745-9367-93888DD74E66}"/>
              </a:ext>
            </a:extLst>
          </p:cNvPr>
          <p:cNvCxnSpPr>
            <a:cxnSpLocks/>
            <a:endCxn id="205" idx="2"/>
          </p:cNvCxnSpPr>
          <p:nvPr/>
        </p:nvCxnSpPr>
        <p:spPr>
          <a:xfrm flipH="1">
            <a:off x="5160558" y="801348"/>
            <a:ext cx="25906" cy="736739"/>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205" name="Rektangel 44">
            <a:extLst>
              <a:ext uri="{FF2B5EF4-FFF2-40B4-BE49-F238E27FC236}">
                <a16:creationId xmlns:a16="http://schemas.microsoft.com/office/drawing/2014/main" id="{82C080C7-5061-E049-9B7D-8EFF9C1660FD}"/>
              </a:ext>
            </a:extLst>
          </p:cNvPr>
          <p:cNvSpPr/>
          <p:nvPr/>
        </p:nvSpPr>
        <p:spPr>
          <a:xfrm>
            <a:off x="4599663" y="899254"/>
            <a:ext cx="1121790" cy="6388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dirty="0">
                <a:solidFill>
                  <a:schemeClr val="bg1"/>
                </a:solidFill>
                <a:latin typeface="Calibri"/>
              </a:rPr>
              <a:t>Operativ hälso- och sjukvårdsnämnd</a:t>
            </a:r>
          </a:p>
        </p:txBody>
      </p:sp>
      <p:cxnSp>
        <p:nvCxnSpPr>
          <p:cNvPr id="21" name="Rak koppling 114">
            <a:extLst>
              <a:ext uri="{FF2B5EF4-FFF2-40B4-BE49-F238E27FC236}">
                <a16:creationId xmlns:a16="http://schemas.microsoft.com/office/drawing/2014/main" id="{EFA5BD5C-8102-FBE8-64D0-382ABC1CD6B7}"/>
              </a:ext>
            </a:extLst>
          </p:cNvPr>
          <p:cNvCxnSpPr>
            <a:cxnSpLocks/>
          </p:cNvCxnSpPr>
          <p:nvPr/>
        </p:nvCxnSpPr>
        <p:spPr>
          <a:xfrm>
            <a:off x="2878553" y="4551573"/>
            <a:ext cx="265724"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20" name="Rektangel 65">
            <a:extLst>
              <a:ext uri="{FF2B5EF4-FFF2-40B4-BE49-F238E27FC236}">
                <a16:creationId xmlns:a16="http://schemas.microsoft.com/office/drawing/2014/main" id="{E8117841-7551-CED9-0CF8-6720408B088C}"/>
              </a:ext>
            </a:extLst>
          </p:cNvPr>
          <p:cNvSpPr/>
          <p:nvPr/>
        </p:nvSpPr>
        <p:spPr>
          <a:xfrm>
            <a:off x="2947665" y="4356163"/>
            <a:ext cx="996545" cy="806489"/>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dirty="0">
                <a:solidFill>
                  <a:srgbClr val="000000"/>
                </a:solidFill>
                <a:latin typeface="Calibri"/>
              </a:rPr>
              <a:t>Beredningen</a:t>
            </a:r>
            <a:br>
              <a:rPr lang="sv-SE" sz="1050" dirty="0">
                <a:solidFill>
                  <a:srgbClr val="000000"/>
                </a:solidFill>
                <a:latin typeface="Calibri"/>
              </a:rPr>
            </a:br>
            <a:r>
              <a:rPr lang="sv-SE" sz="1050" dirty="0">
                <a:solidFill>
                  <a:srgbClr val="000000"/>
                </a:solidFill>
                <a:latin typeface="Calibri"/>
              </a:rPr>
              <a:t>för sammanhållen hälso- och sjukvård</a:t>
            </a:r>
          </a:p>
        </p:txBody>
      </p:sp>
      <p:grpSp>
        <p:nvGrpSpPr>
          <p:cNvPr id="2" name="Group 1">
            <a:extLst>
              <a:ext uri="{FF2B5EF4-FFF2-40B4-BE49-F238E27FC236}">
                <a16:creationId xmlns:a16="http://schemas.microsoft.com/office/drawing/2014/main" id="{0705F573-E038-38E6-C951-C432C0B61AA9}"/>
              </a:ext>
            </a:extLst>
          </p:cNvPr>
          <p:cNvGrpSpPr/>
          <p:nvPr/>
        </p:nvGrpSpPr>
        <p:grpSpPr>
          <a:xfrm>
            <a:off x="7660182" y="815208"/>
            <a:ext cx="1106972" cy="3652336"/>
            <a:chOff x="1913612" y="2350846"/>
            <a:chExt cx="843464" cy="3156634"/>
          </a:xfrm>
        </p:grpSpPr>
        <p:grpSp>
          <p:nvGrpSpPr>
            <p:cNvPr id="3" name="Grupp 198">
              <a:extLst>
                <a:ext uri="{FF2B5EF4-FFF2-40B4-BE49-F238E27FC236}">
                  <a16:creationId xmlns:a16="http://schemas.microsoft.com/office/drawing/2014/main" id="{FA778293-220E-6623-65F6-7A2400E648DD}"/>
                </a:ext>
              </a:extLst>
            </p:cNvPr>
            <p:cNvGrpSpPr/>
            <p:nvPr/>
          </p:nvGrpSpPr>
          <p:grpSpPr>
            <a:xfrm>
              <a:off x="1913612" y="2456282"/>
              <a:ext cx="843464" cy="3051198"/>
              <a:chOff x="1525604" y="2275223"/>
              <a:chExt cx="843463" cy="3051197"/>
            </a:xfrm>
          </p:grpSpPr>
          <p:grpSp>
            <p:nvGrpSpPr>
              <p:cNvPr id="5" name="Grupp 5">
                <a:extLst>
                  <a:ext uri="{FF2B5EF4-FFF2-40B4-BE49-F238E27FC236}">
                    <a16:creationId xmlns:a16="http://schemas.microsoft.com/office/drawing/2014/main" id="{BB6174E2-EE1D-1D8F-462B-9A2A16ABA16D}"/>
                  </a:ext>
                </a:extLst>
              </p:cNvPr>
              <p:cNvGrpSpPr/>
              <p:nvPr/>
            </p:nvGrpSpPr>
            <p:grpSpPr>
              <a:xfrm>
                <a:off x="1532840" y="2275223"/>
                <a:ext cx="828644" cy="577873"/>
                <a:chOff x="1532840" y="2275223"/>
                <a:chExt cx="828644" cy="577873"/>
              </a:xfrm>
            </p:grpSpPr>
            <p:cxnSp>
              <p:nvCxnSpPr>
                <p:cNvPr id="22" name="Rak koppling 108">
                  <a:extLst>
                    <a:ext uri="{FF2B5EF4-FFF2-40B4-BE49-F238E27FC236}">
                      <a16:creationId xmlns:a16="http://schemas.microsoft.com/office/drawing/2014/main" id="{28536480-0EBF-E276-F535-3D65049AD048}"/>
                    </a:ext>
                  </a:extLst>
                </p:cNvPr>
                <p:cNvCxnSpPr>
                  <a:cxnSpLocks/>
                </p:cNvCxnSpPr>
                <p:nvPr/>
              </p:nvCxnSpPr>
              <p:spPr>
                <a:xfrm>
                  <a:off x="2225517" y="2589090"/>
                  <a:ext cx="135967"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23" name="Rektangel 46">
                  <a:extLst>
                    <a:ext uri="{FF2B5EF4-FFF2-40B4-BE49-F238E27FC236}">
                      <a16:creationId xmlns:a16="http://schemas.microsoft.com/office/drawing/2014/main" id="{6A2E92FB-3EC7-8F99-309E-E319BA6EFB25}"/>
                    </a:ext>
                  </a:extLst>
                </p:cNvPr>
                <p:cNvSpPr/>
                <p:nvPr/>
              </p:nvSpPr>
              <p:spPr>
                <a:xfrm>
                  <a:off x="1532840" y="2275223"/>
                  <a:ext cx="720000" cy="577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dirty="0">
                      <a:solidFill>
                        <a:schemeClr val="bg1"/>
                      </a:solidFill>
                      <a:latin typeface="Calibri"/>
                    </a:rPr>
                    <a:t>Göteborgs </a:t>
                  </a:r>
                  <a:br>
                    <a:rPr lang="sv-SE" sz="1050" dirty="0">
                      <a:solidFill>
                        <a:schemeClr val="bg1"/>
                      </a:solidFill>
                      <a:latin typeface="Calibri"/>
                    </a:rPr>
                  </a:br>
                  <a:r>
                    <a:rPr lang="sv-SE" sz="1050" dirty="0">
                      <a:solidFill>
                        <a:schemeClr val="bg1"/>
                      </a:solidFill>
                      <a:latin typeface="Calibri"/>
                    </a:rPr>
                    <a:t>delregionala nämnd</a:t>
                  </a:r>
                </a:p>
              </p:txBody>
            </p:sp>
          </p:grpSp>
          <p:grpSp>
            <p:nvGrpSpPr>
              <p:cNvPr id="6" name="Grupp 8">
                <a:extLst>
                  <a:ext uri="{FF2B5EF4-FFF2-40B4-BE49-F238E27FC236}">
                    <a16:creationId xmlns:a16="http://schemas.microsoft.com/office/drawing/2014/main" id="{3A985A22-17BF-BC47-86D6-2ACB44DCCFA9}"/>
                  </a:ext>
                </a:extLst>
              </p:cNvPr>
              <p:cNvGrpSpPr/>
              <p:nvPr/>
            </p:nvGrpSpPr>
            <p:grpSpPr>
              <a:xfrm>
                <a:off x="1525604" y="2952281"/>
                <a:ext cx="835880" cy="552644"/>
                <a:chOff x="1528741" y="2949835"/>
                <a:chExt cx="835880" cy="552644"/>
              </a:xfrm>
            </p:grpSpPr>
            <p:cxnSp>
              <p:nvCxnSpPr>
                <p:cNvPr id="18" name="Rak koppling 111">
                  <a:extLst>
                    <a:ext uri="{FF2B5EF4-FFF2-40B4-BE49-F238E27FC236}">
                      <a16:creationId xmlns:a16="http://schemas.microsoft.com/office/drawing/2014/main" id="{344D32B6-989C-F3D2-EA5E-5C7CE7BE2908}"/>
                    </a:ext>
                  </a:extLst>
                </p:cNvPr>
                <p:cNvCxnSpPr>
                  <a:cxnSpLocks/>
                </p:cNvCxnSpPr>
                <p:nvPr/>
              </p:nvCxnSpPr>
              <p:spPr>
                <a:xfrm>
                  <a:off x="2242990" y="3226157"/>
                  <a:ext cx="121631"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19" name="Rektangel 72">
                  <a:extLst>
                    <a:ext uri="{FF2B5EF4-FFF2-40B4-BE49-F238E27FC236}">
                      <a16:creationId xmlns:a16="http://schemas.microsoft.com/office/drawing/2014/main" id="{B985119D-562F-192C-A70E-C3FDAE3C4074}"/>
                    </a:ext>
                  </a:extLst>
                </p:cNvPr>
                <p:cNvSpPr/>
                <p:nvPr/>
              </p:nvSpPr>
              <p:spPr>
                <a:xfrm>
                  <a:off x="1528741" y="2949835"/>
                  <a:ext cx="729234" cy="5526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dirty="0">
                      <a:solidFill>
                        <a:schemeClr val="bg1"/>
                      </a:solidFill>
                      <a:latin typeface="Calibri"/>
                    </a:rPr>
                    <a:t>Norra </a:t>
                  </a:r>
                  <a:r>
                    <a:rPr lang="sv-SE" sz="1050" dirty="0">
                      <a:solidFill>
                        <a:schemeClr val="bg1"/>
                      </a:solidFill>
                    </a:rPr>
                    <a:t>delregionala nämnden</a:t>
                  </a:r>
                  <a:endParaRPr lang="sv-SE" sz="1050" dirty="0">
                    <a:solidFill>
                      <a:schemeClr val="bg1"/>
                    </a:solidFill>
                    <a:latin typeface="Calibri"/>
                  </a:endParaRPr>
                </a:p>
              </p:txBody>
            </p:sp>
          </p:grpSp>
          <p:grpSp>
            <p:nvGrpSpPr>
              <p:cNvPr id="7" name="Grupp 22">
                <a:extLst>
                  <a:ext uri="{FF2B5EF4-FFF2-40B4-BE49-F238E27FC236}">
                    <a16:creationId xmlns:a16="http://schemas.microsoft.com/office/drawing/2014/main" id="{0F79209F-9C63-1FC0-B212-69DFC8A057D9}"/>
                  </a:ext>
                </a:extLst>
              </p:cNvPr>
              <p:cNvGrpSpPr/>
              <p:nvPr/>
            </p:nvGrpSpPr>
            <p:grpSpPr>
              <a:xfrm>
                <a:off x="1525605" y="3579179"/>
                <a:ext cx="835879" cy="552642"/>
                <a:chOff x="1517914" y="3574287"/>
                <a:chExt cx="835879" cy="552642"/>
              </a:xfrm>
            </p:grpSpPr>
            <p:cxnSp>
              <p:nvCxnSpPr>
                <p:cNvPr id="16" name="Rak koppling 110">
                  <a:extLst>
                    <a:ext uri="{FF2B5EF4-FFF2-40B4-BE49-F238E27FC236}">
                      <a16:creationId xmlns:a16="http://schemas.microsoft.com/office/drawing/2014/main" id="{DD5C9B1B-D881-8E70-DA1F-6351DD2466C5}"/>
                    </a:ext>
                  </a:extLst>
                </p:cNvPr>
                <p:cNvCxnSpPr>
                  <a:cxnSpLocks/>
                </p:cNvCxnSpPr>
                <p:nvPr/>
              </p:nvCxnSpPr>
              <p:spPr>
                <a:xfrm>
                  <a:off x="2234253" y="3850608"/>
                  <a:ext cx="119540" cy="422"/>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17" name="Rektangel 73">
                  <a:extLst>
                    <a:ext uri="{FF2B5EF4-FFF2-40B4-BE49-F238E27FC236}">
                      <a16:creationId xmlns:a16="http://schemas.microsoft.com/office/drawing/2014/main" id="{1CCFB828-1044-C064-1BAF-2774978E3CE9}"/>
                    </a:ext>
                  </a:extLst>
                </p:cNvPr>
                <p:cNvSpPr/>
                <p:nvPr/>
              </p:nvSpPr>
              <p:spPr>
                <a:xfrm>
                  <a:off x="1517914" y="3574287"/>
                  <a:ext cx="727235" cy="5526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dirty="0">
                      <a:solidFill>
                        <a:schemeClr val="bg1"/>
                      </a:solidFill>
                      <a:latin typeface="Calibri"/>
                    </a:rPr>
                    <a:t> Östra </a:t>
                  </a:r>
                  <a:r>
                    <a:rPr lang="sv-SE" sz="1050" dirty="0">
                      <a:solidFill>
                        <a:schemeClr val="bg1"/>
                      </a:solidFill>
                    </a:rPr>
                    <a:t>delregionala nämnden</a:t>
                  </a:r>
                  <a:endParaRPr lang="sv-SE" sz="1050" dirty="0">
                    <a:solidFill>
                      <a:schemeClr val="bg1"/>
                    </a:solidFill>
                    <a:latin typeface="Calibri"/>
                  </a:endParaRPr>
                </a:p>
              </p:txBody>
            </p:sp>
          </p:grpSp>
          <p:grpSp>
            <p:nvGrpSpPr>
              <p:cNvPr id="8" name="Grupp 21">
                <a:extLst>
                  <a:ext uri="{FF2B5EF4-FFF2-40B4-BE49-F238E27FC236}">
                    <a16:creationId xmlns:a16="http://schemas.microsoft.com/office/drawing/2014/main" id="{C5C790D0-B7EE-25AA-94D6-9CAE5ABA293C}"/>
                  </a:ext>
                </a:extLst>
              </p:cNvPr>
              <p:cNvGrpSpPr/>
              <p:nvPr/>
            </p:nvGrpSpPr>
            <p:grpSpPr>
              <a:xfrm>
                <a:off x="1525604" y="4206075"/>
                <a:ext cx="843463" cy="523046"/>
                <a:chOff x="1508278" y="4210331"/>
                <a:chExt cx="843463" cy="523046"/>
              </a:xfrm>
            </p:grpSpPr>
            <p:cxnSp>
              <p:nvCxnSpPr>
                <p:cNvPr id="13" name="Rak koppling 76">
                  <a:extLst>
                    <a:ext uri="{FF2B5EF4-FFF2-40B4-BE49-F238E27FC236}">
                      <a16:creationId xmlns:a16="http://schemas.microsoft.com/office/drawing/2014/main" id="{7D68B844-15A3-8446-6BCE-157CD55664A6}"/>
                    </a:ext>
                  </a:extLst>
                </p:cNvPr>
                <p:cNvCxnSpPr>
                  <a:cxnSpLocks/>
                  <a:stCxn id="15" idx="3"/>
                </p:cNvCxnSpPr>
                <p:nvPr/>
              </p:nvCxnSpPr>
              <p:spPr>
                <a:xfrm>
                  <a:off x="2235514" y="4471855"/>
                  <a:ext cx="116227" cy="1691"/>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15" name="Rektangel 74">
                  <a:extLst>
                    <a:ext uri="{FF2B5EF4-FFF2-40B4-BE49-F238E27FC236}">
                      <a16:creationId xmlns:a16="http://schemas.microsoft.com/office/drawing/2014/main" id="{E699D1F1-C9AE-BEEC-CBC4-6AE6B9CA037D}"/>
                    </a:ext>
                  </a:extLst>
                </p:cNvPr>
                <p:cNvSpPr/>
                <p:nvPr/>
              </p:nvSpPr>
              <p:spPr>
                <a:xfrm>
                  <a:off x="1508278" y="4210331"/>
                  <a:ext cx="727236" cy="5230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dirty="0">
                      <a:solidFill>
                        <a:schemeClr val="bg1"/>
                      </a:solidFill>
                      <a:latin typeface="Calibri"/>
                    </a:rPr>
                    <a:t>Västra </a:t>
                  </a:r>
                  <a:r>
                    <a:rPr lang="sv-SE" sz="1050" dirty="0">
                      <a:solidFill>
                        <a:schemeClr val="bg1"/>
                      </a:solidFill>
                    </a:rPr>
                    <a:t>delregionala nämnden</a:t>
                  </a:r>
                  <a:endParaRPr lang="sv-SE" sz="1050" dirty="0">
                    <a:solidFill>
                      <a:schemeClr val="bg1"/>
                    </a:solidFill>
                    <a:latin typeface="Calibri"/>
                  </a:endParaRPr>
                </a:p>
              </p:txBody>
            </p:sp>
          </p:grpSp>
          <p:grpSp>
            <p:nvGrpSpPr>
              <p:cNvPr id="9" name="Grupp 17">
                <a:extLst>
                  <a:ext uri="{FF2B5EF4-FFF2-40B4-BE49-F238E27FC236}">
                    <a16:creationId xmlns:a16="http://schemas.microsoft.com/office/drawing/2014/main" id="{28F0F2D8-7061-11C3-9B64-E99AD79574C9}"/>
                  </a:ext>
                </a:extLst>
              </p:cNvPr>
              <p:cNvGrpSpPr/>
              <p:nvPr/>
            </p:nvGrpSpPr>
            <p:grpSpPr>
              <a:xfrm>
                <a:off x="1525605" y="4803376"/>
                <a:ext cx="835879" cy="523044"/>
                <a:chOff x="1517914" y="4803376"/>
                <a:chExt cx="835879" cy="523044"/>
              </a:xfrm>
            </p:grpSpPr>
            <p:cxnSp>
              <p:nvCxnSpPr>
                <p:cNvPr id="10" name="Rak koppling 78">
                  <a:extLst>
                    <a:ext uri="{FF2B5EF4-FFF2-40B4-BE49-F238E27FC236}">
                      <a16:creationId xmlns:a16="http://schemas.microsoft.com/office/drawing/2014/main" id="{CE1B2A8F-5734-C612-0D81-79FF49C5BB4E}"/>
                    </a:ext>
                  </a:extLst>
                </p:cNvPr>
                <p:cNvCxnSpPr>
                  <a:cxnSpLocks/>
                  <a:stCxn id="11" idx="3"/>
                </p:cNvCxnSpPr>
                <p:nvPr/>
              </p:nvCxnSpPr>
              <p:spPr>
                <a:xfrm>
                  <a:off x="2254558" y="5064899"/>
                  <a:ext cx="99235"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11" name="Rektangel 75">
                  <a:extLst>
                    <a:ext uri="{FF2B5EF4-FFF2-40B4-BE49-F238E27FC236}">
                      <a16:creationId xmlns:a16="http://schemas.microsoft.com/office/drawing/2014/main" id="{97ADE5EB-565F-D08C-9275-535C00246072}"/>
                    </a:ext>
                  </a:extLst>
                </p:cNvPr>
                <p:cNvSpPr/>
                <p:nvPr/>
              </p:nvSpPr>
              <p:spPr>
                <a:xfrm>
                  <a:off x="1517914" y="4803376"/>
                  <a:ext cx="736644" cy="5230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dirty="0">
                      <a:solidFill>
                        <a:schemeClr val="bg1"/>
                      </a:solidFill>
                    </a:rPr>
                    <a:t>Södra delregionala nämnden</a:t>
                  </a:r>
                  <a:endParaRPr lang="sv-SE" sz="1050" dirty="0">
                    <a:solidFill>
                      <a:schemeClr val="bg1"/>
                    </a:solidFill>
                    <a:latin typeface="Calibri"/>
                  </a:endParaRPr>
                </a:p>
              </p:txBody>
            </p:sp>
          </p:grpSp>
        </p:grpSp>
        <p:cxnSp>
          <p:nvCxnSpPr>
            <p:cNvPr id="4" name="Rak koppling 145">
              <a:extLst>
                <a:ext uri="{FF2B5EF4-FFF2-40B4-BE49-F238E27FC236}">
                  <a16:creationId xmlns:a16="http://schemas.microsoft.com/office/drawing/2014/main" id="{43DAEB5A-F723-3BC5-96C5-33BA8D81176D}"/>
                </a:ext>
              </a:extLst>
            </p:cNvPr>
            <p:cNvCxnSpPr>
              <a:cxnSpLocks/>
            </p:cNvCxnSpPr>
            <p:nvPr/>
          </p:nvCxnSpPr>
          <p:spPr>
            <a:xfrm>
              <a:off x="2749491" y="2350846"/>
              <a:ext cx="0" cy="2904033"/>
            </a:xfrm>
            <a:prstGeom prst="line">
              <a:avLst/>
            </a:prstGeom>
            <a:ln w="15875"/>
          </p:spPr>
          <p:style>
            <a:lnRef idx="1">
              <a:schemeClr val="accent1"/>
            </a:lnRef>
            <a:fillRef idx="0">
              <a:schemeClr val="accent1"/>
            </a:fillRef>
            <a:effectRef idx="0">
              <a:schemeClr val="accent1"/>
            </a:effectRef>
            <a:fontRef idx="minor">
              <a:schemeClr val="tx1"/>
            </a:fontRef>
          </p:style>
        </p:cxnSp>
      </p:grpSp>
      <p:sp>
        <p:nvSpPr>
          <p:cNvPr id="24" name="Rubrik 1">
            <a:extLst>
              <a:ext uri="{FF2B5EF4-FFF2-40B4-BE49-F238E27FC236}">
                <a16:creationId xmlns:a16="http://schemas.microsoft.com/office/drawing/2014/main" id="{2B81AE27-2037-02CF-5B4C-5D63C1741D08}"/>
              </a:ext>
            </a:extLst>
          </p:cNvPr>
          <p:cNvSpPr txBox="1">
            <a:spLocks/>
          </p:cNvSpPr>
          <p:nvPr/>
        </p:nvSpPr>
        <p:spPr>
          <a:xfrm>
            <a:off x="572754" y="309537"/>
            <a:ext cx="6905935" cy="415558"/>
          </a:xfrm>
          <a:prstGeom prst="rect">
            <a:avLst/>
          </a:prstGeom>
        </p:spPr>
        <p:txBody>
          <a:bodyPr>
            <a:noAutofit/>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pPr defTabSz="514325"/>
            <a:r>
              <a:rPr lang="sv-SE" altLang="sv-SE" sz="3000" dirty="0">
                <a:solidFill>
                  <a:srgbClr val="000000"/>
                </a:solidFill>
                <a:latin typeface="Calibri Light"/>
              </a:rPr>
              <a:t>VGR hälso- och sjukvårdsorganisation 2023 till 2027</a:t>
            </a:r>
            <a:endParaRPr lang="sv-SE" altLang="sv-SE" sz="1500" dirty="0">
              <a:solidFill>
                <a:srgbClr val="000000"/>
              </a:solidFill>
              <a:latin typeface="Calibri Light"/>
            </a:endParaRPr>
          </a:p>
        </p:txBody>
      </p:sp>
    </p:spTree>
    <p:extLst>
      <p:ext uri="{BB962C8B-B14F-4D97-AF65-F5344CB8AC3E}">
        <p14:creationId xmlns:p14="http://schemas.microsoft.com/office/powerpoint/2010/main" val="866797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ubrik 1">
            <a:extLst>
              <a:ext uri="{FF2B5EF4-FFF2-40B4-BE49-F238E27FC236}">
                <a16:creationId xmlns:a16="http://schemas.microsoft.com/office/drawing/2014/main" id="{2B81AE27-2037-02CF-5B4C-5D63C1741D08}"/>
              </a:ext>
            </a:extLst>
          </p:cNvPr>
          <p:cNvSpPr txBox="1">
            <a:spLocks/>
          </p:cNvSpPr>
          <p:nvPr/>
        </p:nvSpPr>
        <p:spPr>
          <a:xfrm>
            <a:off x="572754" y="309537"/>
            <a:ext cx="6905935" cy="415558"/>
          </a:xfrm>
          <a:prstGeom prst="rect">
            <a:avLst/>
          </a:prstGeom>
        </p:spPr>
        <p:txBody>
          <a:bodyPr>
            <a:noAutofit/>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pPr defTabSz="514325"/>
            <a:r>
              <a:rPr lang="sv-SE" altLang="sv-SE" sz="3000" dirty="0">
                <a:solidFill>
                  <a:srgbClr val="000000"/>
                </a:solidFill>
                <a:latin typeface="Calibri Light"/>
              </a:rPr>
              <a:t>VGR organisation inom regional utveckling 2023 till 2027</a:t>
            </a:r>
            <a:endParaRPr lang="sv-SE" altLang="sv-SE" sz="1500" dirty="0">
              <a:solidFill>
                <a:srgbClr val="000000"/>
              </a:solidFill>
              <a:latin typeface="Calibri Light"/>
            </a:endParaRPr>
          </a:p>
        </p:txBody>
      </p:sp>
      <p:grpSp>
        <p:nvGrpSpPr>
          <p:cNvPr id="143" name="Group 142">
            <a:extLst>
              <a:ext uri="{FF2B5EF4-FFF2-40B4-BE49-F238E27FC236}">
                <a16:creationId xmlns:a16="http://schemas.microsoft.com/office/drawing/2014/main" id="{250E4F32-8290-5222-8736-1F3C2293C145}"/>
              </a:ext>
            </a:extLst>
          </p:cNvPr>
          <p:cNvGrpSpPr/>
          <p:nvPr/>
        </p:nvGrpSpPr>
        <p:grpSpPr>
          <a:xfrm>
            <a:off x="1126057" y="1156450"/>
            <a:ext cx="7947273" cy="3927930"/>
            <a:chOff x="3366628" y="1629311"/>
            <a:chExt cx="5560586" cy="2748313"/>
          </a:xfrm>
        </p:grpSpPr>
        <p:grpSp>
          <p:nvGrpSpPr>
            <p:cNvPr id="25" name="Grupp 198">
              <a:extLst>
                <a:ext uri="{FF2B5EF4-FFF2-40B4-BE49-F238E27FC236}">
                  <a16:creationId xmlns:a16="http://schemas.microsoft.com/office/drawing/2014/main" id="{922B020E-B648-9A86-7EC2-DE5313D47BCD}"/>
                </a:ext>
              </a:extLst>
            </p:cNvPr>
            <p:cNvGrpSpPr/>
            <p:nvPr/>
          </p:nvGrpSpPr>
          <p:grpSpPr>
            <a:xfrm>
              <a:off x="4696043" y="1704268"/>
              <a:ext cx="767363" cy="2118760"/>
              <a:chOff x="1394828" y="2275223"/>
              <a:chExt cx="974239" cy="3051197"/>
            </a:xfrm>
          </p:grpSpPr>
          <p:grpSp>
            <p:nvGrpSpPr>
              <p:cNvPr id="26" name="Grupp 5">
                <a:extLst>
                  <a:ext uri="{FF2B5EF4-FFF2-40B4-BE49-F238E27FC236}">
                    <a16:creationId xmlns:a16="http://schemas.microsoft.com/office/drawing/2014/main" id="{E36DD173-0B13-EDA6-5032-DBA6863983ED}"/>
                  </a:ext>
                </a:extLst>
              </p:cNvPr>
              <p:cNvGrpSpPr/>
              <p:nvPr/>
            </p:nvGrpSpPr>
            <p:grpSpPr>
              <a:xfrm>
                <a:off x="1405017" y="2275223"/>
                <a:ext cx="956467" cy="577873"/>
                <a:chOff x="1405017" y="2275223"/>
                <a:chExt cx="956467" cy="577873"/>
              </a:xfrm>
            </p:grpSpPr>
            <p:cxnSp>
              <p:nvCxnSpPr>
                <p:cNvPr id="51" name="Rak koppling 108">
                  <a:extLst>
                    <a:ext uri="{FF2B5EF4-FFF2-40B4-BE49-F238E27FC236}">
                      <a16:creationId xmlns:a16="http://schemas.microsoft.com/office/drawing/2014/main" id="{DB8C4296-B484-EA30-27E1-083BAE3A67A5}"/>
                    </a:ext>
                  </a:extLst>
                </p:cNvPr>
                <p:cNvCxnSpPr>
                  <a:cxnSpLocks/>
                </p:cNvCxnSpPr>
                <p:nvPr/>
              </p:nvCxnSpPr>
              <p:spPr>
                <a:xfrm>
                  <a:off x="2225517" y="2589090"/>
                  <a:ext cx="135967"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52" name="Rektangel 46">
                  <a:extLst>
                    <a:ext uri="{FF2B5EF4-FFF2-40B4-BE49-F238E27FC236}">
                      <a16:creationId xmlns:a16="http://schemas.microsoft.com/office/drawing/2014/main" id="{65DDFC21-5D2F-CF6E-85BD-552920A94653}"/>
                    </a:ext>
                  </a:extLst>
                </p:cNvPr>
                <p:cNvSpPr/>
                <p:nvPr/>
              </p:nvSpPr>
              <p:spPr>
                <a:xfrm>
                  <a:off x="1405017" y="2275223"/>
                  <a:ext cx="847824" cy="577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dirty="0">
                      <a:solidFill>
                        <a:schemeClr val="bg1"/>
                      </a:solidFill>
                      <a:latin typeface="Calibri"/>
                    </a:rPr>
                    <a:t>Göteborgs </a:t>
                  </a:r>
                  <a:br>
                    <a:rPr lang="sv-SE" sz="1050" dirty="0">
                      <a:solidFill>
                        <a:schemeClr val="bg1"/>
                      </a:solidFill>
                      <a:latin typeface="Calibri"/>
                    </a:rPr>
                  </a:br>
                  <a:r>
                    <a:rPr lang="sv-SE" sz="1050" dirty="0">
                      <a:solidFill>
                        <a:schemeClr val="bg1"/>
                      </a:solidFill>
                      <a:latin typeface="Calibri"/>
                    </a:rPr>
                    <a:t>delregionala nämnd</a:t>
                  </a:r>
                </a:p>
              </p:txBody>
            </p:sp>
          </p:grpSp>
          <p:grpSp>
            <p:nvGrpSpPr>
              <p:cNvPr id="28" name="Grupp 8">
                <a:extLst>
                  <a:ext uri="{FF2B5EF4-FFF2-40B4-BE49-F238E27FC236}">
                    <a16:creationId xmlns:a16="http://schemas.microsoft.com/office/drawing/2014/main" id="{834BCC38-F064-D249-60AC-C7E0DF86436D}"/>
                  </a:ext>
                </a:extLst>
              </p:cNvPr>
              <p:cNvGrpSpPr/>
              <p:nvPr/>
            </p:nvGrpSpPr>
            <p:grpSpPr>
              <a:xfrm>
                <a:off x="1396141" y="2952281"/>
                <a:ext cx="965343" cy="552644"/>
                <a:chOff x="1399278" y="2949835"/>
                <a:chExt cx="965343" cy="552644"/>
              </a:xfrm>
            </p:grpSpPr>
            <p:cxnSp>
              <p:nvCxnSpPr>
                <p:cNvPr id="49" name="Rak koppling 111">
                  <a:extLst>
                    <a:ext uri="{FF2B5EF4-FFF2-40B4-BE49-F238E27FC236}">
                      <a16:creationId xmlns:a16="http://schemas.microsoft.com/office/drawing/2014/main" id="{8ADF702A-B17E-9E16-2CC3-504FCB8682EF}"/>
                    </a:ext>
                  </a:extLst>
                </p:cNvPr>
                <p:cNvCxnSpPr>
                  <a:cxnSpLocks/>
                </p:cNvCxnSpPr>
                <p:nvPr/>
              </p:nvCxnSpPr>
              <p:spPr>
                <a:xfrm>
                  <a:off x="2242990" y="3226157"/>
                  <a:ext cx="121631"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50" name="Rektangel 72">
                  <a:extLst>
                    <a:ext uri="{FF2B5EF4-FFF2-40B4-BE49-F238E27FC236}">
                      <a16:creationId xmlns:a16="http://schemas.microsoft.com/office/drawing/2014/main" id="{762EF9DB-2E90-2D60-35A0-50EDB01A59E9}"/>
                    </a:ext>
                  </a:extLst>
                </p:cNvPr>
                <p:cNvSpPr/>
                <p:nvPr/>
              </p:nvSpPr>
              <p:spPr>
                <a:xfrm>
                  <a:off x="1399278" y="2949835"/>
                  <a:ext cx="858697" cy="5526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dirty="0">
                      <a:solidFill>
                        <a:schemeClr val="bg1"/>
                      </a:solidFill>
                      <a:latin typeface="Calibri"/>
                    </a:rPr>
                    <a:t>Norra </a:t>
                  </a:r>
                  <a:r>
                    <a:rPr lang="sv-SE" sz="1050" dirty="0">
                      <a:solidFill>
                        <a:schemeClr val="bg1"/>
                      </a:solidFill>
                    </a:rPr>
                    <a:t>delregionala nämnden</a:t>
                  </a:r>
                  <a:endParaRPr lang="sv-SE" sz="1050" dirty="0">
                    <a:solidFill>
                      <a:schemeClr val="bg1"/>
                    </a:solidFill>
                    <a:latin typeface="Calibri"/>
                  </a:endParaRPr>
                </a:p>
              </p:txBody>
            </p:sp>
          </p:grpSp>
          <p:grpSp>
            <p:nvGrpSpPr>
              <p:cNvPr id="38" name="Grupp 22">
                <a:extLst>
                  <a:ext uri="{FF2B5EF4-FFF2-40B4-BE49-F238E27FC236}">
                    <a16:creationId xmlns:a16="http://schemas.microsoft.com/office/drawing/2014/main" id="{CE621A40-2A86-9541-CE05-CEB019746481}"/>
                  </a:ext>
                </a:extLst>
              </p:cNvPr>
              <p:cNvGrpSpPr/>
              <p:nvPr/>
            </p:nvGrpSpPr>
            <p:grpSpPr>
              <a:xfrm>
                <a:off x="1396498" y="3579179"/>
                <a:ext cx="964986" cy="552642"/>
                <a:chOff x="1388807" y="3574287"/>
                <a:chExt cx="964986" cy="552642"/>
              </a:xfrm>
            </p:grpSpPr>
            <p:cxnSp>
              <p:nvCxnSpPr>
                <p:cNvPr id="47" name="Rak koppling 110">
                  <a:extLst>
                    <a:ext uri="{FF2B5EF4-FFF2-40B4-BE49-F238E27FC236}">
                      <a16:creationId xmlns:a16="http://schemas.microsoft.com/office/drawing/2014/main" id="{A8A70D1F-93AD-C18F-3B8A-1E8BE275BE58}"/>
                    </a:ext>
                  </a:extLst>
                </p:cNvPr>
                <p:cNvCxnSpPr>
                  <a:cxnSpLocks/>
                </p:cNvCxnSpPr>
                <p:nvPr/>
              </p:nvCxnSpPr>
              <p:spPr>
                <a:xfrm>
                  <a:off x="2234253" y="3850608"/>
                  <a:ext cx="119540" cy="422"/>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48" name="Rektangel 73">
                  <a:extLst>
                    <a:ext uri="{FF2B5EF4-FFF2-40B4-BE49-F238E27FC236}">
                      <a16:creationId xmlns:a16="http://schemas.microsoft.com/office/drawing/2014/main" id="{A33F4449-1800-1C82-79EB-F70C2C167A0A}"/>
                    </a:ext>
                  </a:extLst>
                </p:cNvPr>
                <p:cNvSpPr/>
                <p:nvPr/>
              </p:nvSpPr>
              <p:spPr>
                <a:xfrm>
                  <a:off x="1388807" y="3574287"/>
                  <a:ext cx="856342" cy="5526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dirty="0">
                      <a:solidFill>
                        <a:schemeClr val="bg1"/>
                      </a:solidFill>
                      <a:latin typeface="Calibri"/>
                    </a:rPr>
                    <a:t> Östra </a:t>
                  </a:r>
                  <a:r>
                    <a:rPr lang="sv-SE" sz="1050" dirty="0">
                      <a:solidFill>
                        <a:schemeClr val="bg1"/>
                      </a:solidFill>
                    </a:rPr>
                    <a:t>delregionala nämnden</a:t>
                  </a:r>
                  <a:endParaRPr lang="sv-SE" sz="1050" dirty="0">
                    <a:solidFill>
                      <a:schemeClr val="bg1"/>
                    </a:solidFill>
                    <a:latin typeface="Calibri"/>
                  </a:endParaRPr>
                </a:p>
              </p:txBody>
            </p:sp>
          </p:grpSp>
          <p:grpSp>
            <p:nvGrpSpPr>
              <p:cNvPr id="39" name="Grupp 21">
                <a:extLst>
                  <a:ext uri="{FF2B5EF4-FFF2-40B4-BE49-F238E27FC236}">
                    <a16:creationId xmlns:a16="http://schemas.microsoft.com/office/drawing/2014/main" id="{6EA7A649-FFEC-BA58-30A0-08F2AB45E61A}"/>
                  </a:ext>
                </a:extLst>
              </p:cNvPr>
              <p:cNvGrpSpPr/>
              <p:nvPr/>
            </p:nvGrpSpPr>
            <p:grpSpPr>
              <a:xfrm>
                <a:off x="1396497" y="4206075"/>
                <a:ext cx="972570" cy="523046"/>
                <a:chOff x="1379171" y="4210331"/>
                <a:chExt cx="972570" cy="523046"/>
              </a:xfrm>
            </p:grpSpPr>
            <p:cxnSp>
              <p:nvCxnSpPr>
                <p:cNvPr id="44" name="Rak koppling 76">
                  <a:extLst>
                    <a:ext uri="{FF2B5EF4-FFF2-40B4-BE49-F238E27FC236}">
                      <a16:creationId xmlns:a16="http://schemas.microsoft.com/office/drawing/2014/main" id="{AFACA0B9-6A5C-94A3-10F2-88DC6F87C8DD}"/>
                    </a:ext>
                  </a:extLst>
                </p:cNvPr>
                <p:cNvCxnSpPr>
                  <a:cxnSpLocks/>
                  <a:stCxn id="46" idx="3"/>
                </p:cNvCxnSpPr>
                <p:nvPr/>
              </p:nvCxnSpPr>
              <p:spPr>
                <a:xfrm>
                  <a:off x="2235515" y="4471854"/>
                  <a:ext cx="116226" cy="1692"/>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46" name="Rektangel 74">
                  <a:extLst>
                    <a:ext uri="{FF2B5EF4-FFF2-40B4-BE49-F238E27FC236}">
                      <a16:creationId xmlns:a16="http://schemas.microsoft.com/office/drawing/2014/main" id="{5C1B0445-15A1-3A4A-6BE3-A05313CD609A}"/>
                    </a:ext>
                  </a:extLst>
                </p:cNvPr>
                <p:cNvSpPr/>
                <p:nvPr/>
              </p:nvSpPr>
              <p:spPr>
                <a:xfrm>
                  <a:off x="1379171" y="4210331"/>
                  <a:ext cx="856344" cy="5230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dirty="0">
                      <a:solidFill>
                        <a:schemeClr val="bg1"/>
                      </a:solidFill>
                      <a:latin typeface="Calibri"/>
                    </a:rPr>
                    <a:t>Västra </a:t>
                  </a:r>
                  <a:r>
                    <a:rPr lang="sv-SE" sz="1050" dirty="0">
                      <a:solidFill>
                        <a:schemeClr val="bg1"/>
                      </a:solidFill>
                    </a:rPr>
                    <a:t>delregionala nämnden</a:t>
                  </a:r>
                  <a:endParaRPr lang="sv-SE" sz="1050" dirty="0">
                    <a:solidFill>
                      <a:schemeClr val="bg1"/>
                    </a:solidFill>
                    <a:latin typeface="Calibri"/>
                  </a:endParaRPr>
                </a:p>
              </p:txBody>
            </p:sp>
          </p:grpSp>
          <p:grpSp>
            <p:nvGrpSpPr>
              <p:cNvPr id="40" name="Grupp 17">
                <a:extLst>
                  <a:ext uri="{FF2B5EF4-FFF2-40B4-BE49-F238E27FC236}">
                    <a16:creationId xmlns:a16="http://schemas.microsoft.com/office/drawing/2014/main" id="{882C1896-C356-577F-C8D0-519020C8CD88}"/>
                  </a:ext>
                </a:extLst>
              </p:cNvPr>
              <p:cNvGrpSpPr/>
              <p:nvPr/>
            </p:nvGrpSpPr>
            <p:grpSpPr>
              <a:xfrm>
                <a:off x="1394828" y="4803376"/>
                <a:ext cx="966656" cy="523044"/>
                <a:chOff x="1387137" y="4803376"/>
                <a:chExt cx="966656" cy="523044"/>
              </a:xfrm>
            </p:grpSpPr>
            <p:cxnSp>
              <p:nvCxnSpPr>
                <p:cNvPr id="41" name="Rak koppling 78">
                  <a:extLst>
                    <a:ext uri="{FF2B5EF4-FFF2-40B4-BE49-F238E27FC236}">
                      <a16:creationId xmlns:a16="http://schemas.microsoft.com/office/drawing/2014/main" id="{0BFD977E-A98A-6971-7E43-22BE889EF827}"/>
                    </a:ext>
                  </a:extLst>
                </p:cNvPr>
                <p:cNvCxnSpPr>
                  <a:cxnSpLocks/>
                  <a:stCxn id="42" idx="3"/>
                </p:cNvCxnSpPr>
                <p:nvPr/>
              </p:nvCxnSpPr>
              <p:spPr>
                <a:xfrm>
                  <a:off x="2254558" y="5064898"/>
                  <a:ext cx="99235" cy="1"/>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42" name="Rektangel 75">
                  <a:extLst>
                    <a:ext uri="{FF2B5EF4-FFF2-40B4-BE49-F238E27FC236}">
                      <a16:creationId xmlns:a16="http://schemas.microsoft.com/office/drawing/2014/main" id="{8472538D-0751-E5E7-DB11-5AC9C977FC0A}"/>
                    </a:ext>
                  </a:extLst>
                </p:cNvPr>
                <p:cNvSpPr/>
                <p:nvPr/>
              </p:nvSpPr>
              <p:spPr>
                <a:xfrm>
                  <a:off x="1387137" y="4803376"/>
                  <a:ext cx="867421" cy="5230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dirty="0">
                      <a:solidFill>
                        <a:schemeClr val="bg1"/>
                      </a:solidFill>
                    </a:rPr>
                    <a:t>Södra delregionala nämnden</a:t>
                  </a:r>
                  <a:endParaRPr lang="sv-SE" sz="1050" dirty="0">
                    <a:solidFill>
                      <a:schemeClr val="bg1"/>
                    </a:solidFill>
                    <a:latin typeface="Calibri"/>
                  </a:endParaRPr>
                </a:p>
              </p:txBody>
            </p:sp>
          </p:grpSp>
        </p:grpSp>
        <p:grpSp>
          <p:nvGrpSpPr>
            <p:cNvPr id="142" name="Group 141">
              <a:extLst>
                <a:ext uri="{FF2B5EF4-FFF2-40B4-BE49-F238E27FC236}">
                  <a16:creationId xmlns:a16="http://schemas.microsoft.com/office/drawing/2014/main" id="{97E8D9E4-54E3-9EB4-A017-EAD6B2B089FC}"/>
                </a:ext>
              </a:extLst>
            </p:cNvPr>
            <p:cNvGrpSpPr/>
            <p:nvPr/>
          </p:nvGrpSpPr>
          <p:grpSpPr>
            <a:xfrm>
              <a:off x="3366628" y="1629311"/>
              <a:ext cx="5560586" cy="2748313"/>
              <a:chOff x="3366628" y="1629311"/>
              <a:chExt cx="5560586" cy="2748313"/>
            </a:xfrm>
          </p:grpSpPr>
          <p:cxnSp>
            <p:nvCxnSpPr>
              <p:cNvPr id="14" name="Rak koppling 77">
                <a:extLst>
                  <a:ext uri="{FF2B5EF4-FFF2-40B4-BE49-F238E27FC236}">
                    <a16:creationId xmlns:a16="http://schemas.microsoft.com/office/drawing/2014/main" id="{EAB2A6F2-F3A8-C77D-4B0C-B787812A4533}"/>
                  </a:ext>
                </a:extLst>
              </p:cNvPr>
              <p:cNvCxnSpPr>
                <a:cxnSpLocks/>
              </p:cNvCxnSpPr>
              <p:nvPr/>
            </p:nvCxnSpPr>
            <p:spPr>
              <a:xfrm>
                <a:off x="3366628" y="1634033"/>
                <a:ext cx="4756859"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53" name="Rak koppling 145">
                <a:extLst>
                  <a:ext uri="{FF2B5EF4-FFF2-40B4-BE49-F238E27FC236}">
                    <a16:creationId xmlns:a16="http://schemas.microsoft.com/office/drawing/2014/main" id="{1F6FFC22-27D7-6184-1F8C-DD0A3F6462FF}"/>
                  </a:ext>
                </a:extLst>
              </p:cNvPr>
              <p:cNvCxnSpPr>
                <a:cxnSpLocks/>
              </p:cNvCxnSpPr>
              <p:nvPr/>
            </p:nvCxnSpPr>
            <p:spPr>
              <a:xfrm>
                <a:off x="5457433" y="1631053"/>
                <a:ext cx="0" cy="2016568"/>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55" name="Rak koppling 83">
                <a:extLst>
                  <a:ext uri="{FF2B5EF4-FFF2-40B4-BE49-F238E27FC236}">
                    <a16:creationId xmlns:a16="http://schemas.microsoft.com/office/drawing/2014/main" id="{92003903-1BE0-F81C-24E6-109045FA4005}"/>
                  </a:ext>
                </a:extLst>
              </p:cNvPr>
              <p:cNvCxnSpPr>
                <a:cxnSpLocks/>
              </p:cNvCxnSpPr>
              <p:nvPr/>
            </p:nvCxnSpPr>
            <p:spPr>
              <a:xfrm>
                <a:off x="5542378" y="1629311"/>
                <a:ext cx="0" cy="1172496"/>
              </a:xfrm>
              <a:prstGeom prst="line">
                <a:avLst/>
              </a:prstGeom>
              <a:ln w="15875"/>
            </p:spPr>
            <p:style>
              <a:lnRef idx="1">
                <a:schemeClr val="accent1"/>
              </a:lnRef>
              <a:fillRef idx="0">
                <a:schemeClr val="accent1"/>
              </a:fillRef>
              <a:effectRef idx="0">
                <a:schemeClr val="accent1"/>
              </a:effectRef>
              <a:fontRef idx="minor">
                <a:schemeClr val="tx1"/>
              </a:fontRef>
            </p:style>
          </p:cxnSp>
          <p:grpSp>
            <p:nvGrpSpPr>
              <p:cNvPr id="60" name="Grupp 51">
                <a:extLst>
                  <a:ext uri="{FF2B5EF4-FFF2-40B4-BE49-F238E27FC236}">
                    <a16:creationId xmlns:a16="http://schemas.microsoft.com/office/drawing/2014/main" id="{4AAC9CBF-3A67-AB51-A2C1-2F22BECBC0D8}"/>
                  </a:ext>
                </a:extLst>
              </p:cNvPr>
              <p:cNvGrpSpPr/>
              <p:nvPr/>
            </p:nvGrpSpPr>
            <p:grpSpPr>
              <a:xfrm>
                <a:off x="5542995" y="2122144"/>
                <a:ext cx="764325" cy="447827"/>
                <a:chOff x="7523407" y="2874086"/>
                <a:chExt cx="1017731" cy="634568"/>
              </a:xfrm>
            </p:grpSpPr>
            <p:cxnSp>
              <p:nvCxnSpPr>
                <p:cNvPr id="62" name="Rak koppling 149">
                  <a:extLst>
                    <a:ext uri="{FF2B5EF4-FFF2-40B4-BE49-F238E27FC236}">
                      <a16:creationId xmlns:a16="http://schemas.microsoft.com/office/drawing/2014/main" id="{5A1234BC-CF29-CDAD-4A32-EEF86744BE60}"/>
                    </a:ext>
                  </a:extLst>
                </p:cNvPr>
                <p:cNvCxnSpPr/>
                <p:nvPr/>
              </p:nvCxnSpPr>
              <p:spPr>
                <a:xfrm>
                  <a:off x="7523407" y="3191369"/>
                  <a:ext cx="331027"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65" name="Rektangel 49">
                  <a:extLst>
                    <a:ext uri="{FF2B5EF4-FFF2-40B4-BE49-F238E27FC236}">
                      <a16:creationId xmlns:a16="http://schemas.microsoft.com/office/drawing/2014/main" id="{C9E07341-0EAD-5C72-C688-E94D0B7FE46B}"/>
                    </a:ext>
                  </a:extLst>
                </p:cNvPr>
                <p:cNvSpPr/>
                <p:nvPr/>
              </p:nvSpPr>
              <p:spPr>
                <a:xfrm>
                  <a:off x="7647405" y="2874086"/>
                  <a:ext cx="893733" cy="634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a:solidFill>
                        <a:schemeClr val="bg1"/>
                      </a:solidFill>
                      <a:latin typeface="Calibri"/>
                    </a:rPr>
                    <a:t>Infrastruktur- och kollektivtrafiknämnd</a:t>
                  </a:r>
                </a:p>
              </p:txBody>
            </p:sp>
          </p:grpSp>
          <p:grpSp>
            <p:nvGrpSpPr>
              <p:cNvPr id="68" name="Grupp 50">
                <a:extLst>
                  <a:ext uri="{FF2B5EF4-FFF2-40B4-BE49-F238E27FC236}">
                    <a16:creationId xmlns:a16="http://schemas.microsoft.com/office/drawing/2014/main" id="{AB882766-C165-73A5-233B-EB74D7D487A6}"/>
                  </a:ext>
                </a:extLst>
              </p:cNvPr>
              <p:cNvGrpSpPr/>
              <p:nvPr/>
            </p:nvGrpSpPr>
            <p:grpSpPr>
              <a:xfrm>
                <a:off x="5542995" y="2635914"/>
                <a:ext cx="765821" cy="331787"/>
                <a:chOff x="7523405" y="3611048"/>
                <a:chExt cx="1019724" cy="470140"/>
              </a:xfrm>
            </p:grpSpPr>
            <p:cxnSp>
              <p:nvCxnSpPr>
                <p:cNvPr id="70" name="Rak koppling 151">
                  <a:extLst>
                    <a:ext uri="{FF2B5EF4-FFF2-40B4-BE49-F238E27FC236}">
                      <a16:creationId xmlns:a16="http://schemas.microsoft.com/office/drawing/2014/main" id="{7070C261-6ED1-F464-0DA3-9E23846F9A91}"/>
                    </a:ext>
                  </a:extLst>
                </p:cNvPr>
                <p:cNvCxnSpPr/>
                <p:nvPr/>
              </p:nvCxnSpPr>
              <p:spPr>
                <a:xfrm>
                  <a:off x="7523405" y="3846118"/>
                  <a:ext cx="331027"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71" name="Rektangel 47">
                  <a:extLst>
                    <a:ext uri="{FF2B5EF4-FFF2-40B4-BE49-F238E27FC236}">
                      <a16:creationId xmlns:a16="http://schemas.microsoft.com/office/drawing/2014/main" id="{A2FD8F95-CB5F-19DC-FB2C-BEFEAA8D2C4F}"/>
                    </a:ext>
                  </a:extLst>
                </p:cNvPr>
                <p:cNvSpPr/>
                <p:nvPr/>
              </p:nvSpPr>
              <p:spPr>
                <a:xfrm>
                  <a:off x="7645912" y="3611048"/>
                  <a:ext cx="897217" cy="4701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dirty="0">
                      <a:solidFill>
                        <a:schemeClr val="bg1"/>
                      </a:solidFill>
                      <a:latin typeface="Calibri"/>
                    </a:rPr>
                    <a:t>Kulturnämnd</a:t>
                  </a:r>
                </a:p>
              </p:txBody>
            </p:sp>
          </p:grpSp>
          <p:grpSp>
            <p:nvGrpSpPr>
              <p:cNvPr id="72" name="Grupp 54">
                <a:extLst>
                  <a:ext uri="{FF2B5EF4-FFF2-40B4-BE49-F238E27FC236}">
                    <a16:creationId xmlns:a16="http://schemas.microsoft.com/office/drawing/2014/main" id="{426944A0-CFA4-F3C2-E165-BB52813E1123}"/>
                  </a:ext>
                </a:extLst>
              </p:cNvPr>
              <p:cNvGrpSpPr/>
              <p:nvPr/>
            </p:nvGrpSpPr>
            <p:grpSpPr>
              <a:xfrm>
                <a:off x="5546163" y="1721757"/>
                <a:ext cx="762650" cy="340233"/>
                <a:chOff x="7527626" y="2300154"/>
                <a:chExt cx="1015502" cy="482108"/>
              </a:xfrm>
            </p:grpSpPr>
            <p:cxnSp>
              <p:nvCxnSpPr>
                <p:cNvPr id="73" name="Rak koppling 128">
                  <a:extLst>
                    <a:ext uri="{FF2B5EF4-FFF2-40B4-BE49-F238E27FC236}">
                      <a16:creationId xmlns:a16="http://schemas.microsoft.com/office/drawing/2014/main" id="{9121C5D9-7901-5E63-6F61-AC57CA366973}"/>
                    </a:ext>
                  </a:extLst>
                </p:cNvPr>
                <p:cNvCxnSpPr/>
                <p:nvPr/>
              </p:nvCxnSpPr>
              <p:spPr>
                <a:xfrm>
                  <a:off x="7527626" y="2541208"/>
                  <a:ext cx="331027"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74" name="Rektangel 45">
                  <a:extLst>
                    <a:ext uri="{FF2B5EF4-FFF2-40B4-BE49-F238E27FC236}">
                      <a16:creationId xmlns:a16="http://schemas.microsoft.com/office/drawing/2014/main" id="{2871AA85-2B3D-EEA8-CCB6-FEC007B67A77}"/>
                    </a:ext>
                  </a:extLst>
                </p:cNvPr>
                <p:cNvSpPr/>
                <p:nvPr/>
              </p:nvSpPr>
              <p:spPr>
                <a:xfrm>
                  <a:off x="7645912" y="2300154"/>
                  <a:ext cx="897216" cy="4821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err="1">
                      <a:solidFill>
                        <a:schemeClr val="bg1"/>
                      </a:solidFill>
                      <a:latin typeface="Calibri"/>
                    </a:rPr>
                    <a:t>Mijlö</a:t>
                  </a:r>
                  <a:r>
                    <a:rPr lang="sv-SE" sz="1050">
                      <a:solidFill>
                        <a:schemeClr val="bg1"/>
                      </a:solidFill>
                      <a:latin typeface="Calibri"/>
                    </a:rPr>
                    <a:t>- och regionutvecklingsnämnd</a:t>
                  </a:r>
                </a:p>
              </p:txBody>
            </p:sp>
          </p:grpSp>
          <p:cxnSp>
            <p:nvCxnSpPr>
              <p:cNvPr id="75" name="Rak koppling 85">
                <a:extLst>
                  <a:ext uri="{FF2B5EF4-FFF2-40B4-BE49-F238E27FC236}">
                    <a16:creationId xmlns:a16="http://schemas.microsoft.com/office/drawing/2014/main" id="{0693F980-B71C-E108-8A1C-FA3A646AC92D}"/>
                  </a:ext>
                </a:extLst>
              </p:cNvPr>
              <p:cNvCxnSpPr>
                <a:cxnSpLocks/>
              </p:cNvCxnSpPr>
              <p:nvPr/>
            </p:nvCxnSpPr>
            <p:spPr>
              <a:xfrm>
                <a:off x="6352496" y="1636456"/>
                <a:ext cx="0" cy="1518794"/>
              </a:xfrm>
              <a:prstGeom prst="line">
                <a:avLst/>
              </a:prstGeom>
              <a:ln w="15875"/>
            </p:spPr>
            <p:style>
              <a:lnRef idx="1">
                <a:schemeClr val="accent1"/>
              </a:lnRef>
              <a:fillRef idx="0">
                <a:schemeClr val="accent1"/>
              </a:fillRef>
              <a:effectRef idx="0">
                <a:schemeClr val="accent1"/>
              </a:effectRef>
              <a:fontRef idx="minor">
                <a:schemeClr val="tx1"/>
              </a:fontRef>
            </p:style>
          </p:cxnSp>
          <p:grpSp>
            <p:nvGrpSpPr>
              <p:cNvPr id="76" name="Grupp 107">
                <a:extLst>
                  <a:ext uri="{FF2B5EF4-FFF2-40B4-BE49-F238E27FC236}">
                    <a16:creationId xmlns:a16="http://schemas.microsoft.com/office/drawing/2014/main" id="{6440837B-4631-6ED0-A4D4-1FED91225CD4}"/>
                  </a:ext>
                </a:extLst>
              </p:cNvPr>
              <p:cNvGrpSpPr/>
              <p:nvPr/>
            </p:nvGrpSpPr>
            <p:grpSpPr>
              <a:xfrm>
                <a:off x="6352495" y="1721758"/>
                <a:ext cx="744553" cy="327917"/>
                <a:chOff x="8629184" y="2300154"/>
                <a:chExt cx="1055026" cy="464656"/>
              </a:xfrm>
            </p:grpSpPr>
            <p:cxnSp>
              <p:nvCxnSpPr>
                <p:cNvPr id="77" name="Rak koppling 147">
                  <a:extLst>
                    <a:ext uri="{FF2B5EF4-FFF2-40B4-BE49-F238E27FC236}">
                      <a16:creationId xmlns:a16="http://schemas.microsoft.com/office/drawing/2014/main" id="{E4013895-796A-E503-531E-53F60F6758C1}"/>
                    </a:ext>
                  </a:extLst>
                </p:cNvPr>
                <p:cNvCxnSpPr/>
                <p:nvPr/>
              </p:nvCxnSpPr>
              <p:spPr>
                <a:xfrm>
                  <a:off x="8629184" y="2532482"/>
                  <a:ext cx="383060"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79" name="Rektangel 125">
                  <a:extLst>
                    <a:ext uri="{FF2B5EF4-FFF2-40B4-BE49-F238E27FC236}">
                      <a16:creationId xmlns:a16="http://schemas.microsoft.com/office/drawing/2014/main" id="{55AC7810-5640-3E4F-724A-CD70D27343E6}"/>
                    </a:ext>
                  </a:extLst>
                </p:cNvPr>
                <p:cNvSpPr/>
                <p:nvPr/>
              </p:nvSpPr>
              <p:spPr>
                <a:xfrm>
                  <a:off x="8748210" y="2300154"/>
                  <a:ext cx="936000" cy="464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a:solidFill>
                        <a:schemeClr val="bg1"/>
                      </a:solidFill>
                      <a:latin typeface="Calibri"/>
                    </a:rPr>
                    <a:t>Styrelsen för folkhögskolorna </a:t>
                  </a:r>
                </a:p>
              </p:txBody>
            </p:sp>
          </p:grpSp>
          <p:grpSp>
            <p:nvGrpSpPr>
              <p:cNvPr id="80" name="Grupp 87">
                <a:extLst>
                  <a:ext uri="{FF2B5EF4-FFF2-40B4-BE49-F238E27FC236}">
                    <a16:creationId xmlns:a16="http://schemas.microsoft.com/office/drawing/2014/main" id="{FC5A97E0-C882-D35A-44D3-4D63CCE5D087}"/>
                  </a:ext>
                </a:extLst>
              </p:cNvPr>
              <p:cNvGrpSpPr/>
              <p:nvPr/>
            </p:nvGrpSpPr>
            <p:grpSpPr>
              <a:xfrm>
                <a:off x="6347249" y="2504381"/>
                <a:ext cx="749799" cy="437840"/>
                <a:chOff x="8621750" y="3409125"/>
                <a:chExt cx="1062460" cy="620417"/>
              </a:xfrm>
            </p:grpSpPr>
            <p:cxnSp>
              <p:nvCxnSpPr>
                <p:cNvPr id="81" name="Rak koppling 132">
                  <a:extLst>
                    <a:ext uri="{FF2B5EF4-FFF2-40B4-BE49-F238E27FC236}">
                      <a16:creationId xmlns:a16="http://schemas.microsoft.com/office/drawing/2014/main" id="{921B8DAC-6F67-D1AF-12C9-5D684FBF7A81}"/>
                    </a:ext>
                  </a:extLst>
                </p:cNvPr>
                <p:cNvCxnSpPr/>
                <p:nvPr/>
              </p:nvCxnSpPr>
              <p:spPr>
                <a:xfrm>
                  <a:off x="8621750" y="3719333"/>
                  <a:ext cx="1008000"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82" name="Rektangel 135">
                  <a:extLst>
                    <a:ext uri="{FF2B5EF4-FFF2-40B4-BE49-F238E27FC236}">
                      <a16:creationId xmlns:a16="http://schemas.microsoft.com/office/drawing/2014/main" id="{F14DB8BD-604A-2D59-B37B-21CAA6375688}"/>
                    </a:ext>
                  </a:extLst>
                </p:cNvPr>
                <p:cNvSpPr/>
                <p:nvPr/>
              </p:nvSpPr>
              <p:spPr>
                <a:xfrm>
                  <a:off x="8748210" y="3409125"/>
                  <a:ext cx="936000" cy="6204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a:solidFill>
                        <a:schemeClr val="bg1"/>
                      </a:solidFill>
                      <a:latin typeface="Calibri"/>
                    </a:rPr>
                    <a:t>Styrelsen för</a:t>
                  </a:r>
                  <a:br>
                    <a:rPr lang="sv-SE" sz="1050">
                      <a:solidFill>
                        <a:schemeClr val="bg1"/>
                      </a:solidFill>
                      <a:latin typeface="Calibri"/>
                    </a:rPr>
                  </a:br>
                  <a:r>
                    <a:rPr lang="sv-SE" sz="1050">
                      <a:solidFill>
                        <a:schemeClr val="bg1"/>
                      </a:solidFill>
                      <a:latin typeface="Calibri"/>
                    </a:rPr>
                    <a:t>Göteborgs botaniska trädgård</a:t>
                  </a:r>
                </a:p>
              </p:txBody>
            </p:sp>
          </p:grpSp>
          <p:grpSp>
            <p:nvGrpSpPr>
              <p:cNvPr id="83" name="Grupp 86">
                <a:extLst>
                  <a:ext uri="{FF2B5EF4-FFF2-40B4-BE49-F238E27FC236}">
                    <a16:creationId xmlns:a16="http://schemas.microsoft.com/office/drawing/2014/main" id="{FC1DFAB0-0BBF-57AD-4731-1735C0511D1A}"/>
                  </a:ext>
                </a:extLst>
              </p:cNvPr>
              <p:cNvGrpSpPr/>
              <p:nvPr/>
            </p:nvGrpSpPr>
            <p:grpSpPr>
              <a:xfrm>
                <a:off x="6347249" y="2991291"/>
                <a:ext cx="749799" cy="327917"/>
                <a:chOff x="8621750" y="4099074"/>
                <a:chExt cx="1062460" cy="464656"/>
              </a:xfrm>
            </p:grpSpPr>
            <p:cxnSp>
              <p:nvCxnSpPr>
                <p:cNvPr id="84" name="Rak koppling 155">
                  <a:extLst>
                    <a:ext uri="{FF2B5EF4-FFF2-40B4-BE49-F238E27FC236}">
                      <a16:creationId xmlns:a16="http://schemas.microsoft.com/office/drawing/2014/main" id="{B0E57C02-DB60-995E-C8FD-BEAEE69DE181}"/>
                    </a:ext>
                  </a:extLst>
                </p:cNvPr>
                <p:cNvCxnSpPr/>
                <p:nvPr/>
              </p:nvCxnSpPr>
              <p:spPr>
                <a:xfrm>
                  <a:off x="8621750" y="4331402"/>
                  <a:ext cx="1008000"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85" name="Rektangel 136">
                  <a:extLst>
                    <a:ext uri="{FF2B5EF4-FFF2-40B4-BE49-F238E27FC236}">
                      <a16:creationId xmlns:a16="http://schemas.microsoft.com/office/drawing/2014/main" id="{8FFAF0F2-1D25-9A3E-D7EC-D61577B20EDE}"/>
                    </a:ext>
                  </a:extLst>
                </p:cNvPr>
                <p:cNvSpPr/>
                <p:nvPr/>
              </p:nvSpPr>
              <p:spPr>
                <a:xfrm>
                  <a:off x="8748210" y="4099074"/>
                  <a:ext cx="936000" cy="464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a:solidFill>
                        <a:schemeClr val="bg1"/>
                      </a:solidFill>
                      <a:latin typeface="Calibri"/>
                    </a:rPr>
                    <a:t>Styrelsen  för kulturutveckling</a:t>
                  </a:r>
                </a:p>
              </p:txBody>
            </p:sp>
          </p:grpSp>
          <p:grpSp>
            <p:nvGrpSpPr>
              <p:cNvPr id="86" name="Grupp 103">
                <a:extLst>
                  <a:ext uri="{FF2B5EF4-FFF2-40B4-BE49-F238E27FC236}">
                    <a16:creationId xmlns:a16="http://schemas.microsoft.com/office/drawing/2014/main" id="{68027FC5-31F8-24F4-2125-961F592E4610}"/>
                  </a:ext>
                </a:extLst>
              </p:cNvPr>
              <p:cNvGrpSpPr/>
              <p:nvPr/>
            </p:nvGrpSpPr>
            <p:grpSpPr>
              <a:xfrm>
                <a:off x="6347249" y="2098745"/>
                <a:ext cx="749799" cy="356565"/>
                <a:chOff x="8621750" y="2834342"/>
                <a:chExt cx="1062460" cy="505251"/>
              </a:xfrm>
            </p:grpSpPr>
            <p:cxnSp>
              <p:nvCxnSpPr>
                <p:cNvPr id="87" name="Rak koppling 148">
                  <a:extLst>
                    <a:ext uri="{FF2B5EF4-FFF2-40B4-BE49-F238E27FC236}">
                      <a16:creationId xmlns:a16="http://schemas.microsoft.com/office/drawing/2014/main" id="{7B46B840-25D1-4E57-9825-37FA8F1B312C}"/>
                    </a:ext>
                  </a:extLst>
                </p:cNvPr>
                <p:cNvCxnSpPr/>
                <p:nvPr/>
              </p:nvCxnSpPr>
              <p:spPr>
                <a:xfrm>
                  <a:off x="8621750" y="3086967"/>
                  <a:ext cx="1008000"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88" name="Rektangel 127">
                  <a:extLst>
                    <a:ext uri="{FF2B5EF4-FFF2-40B4-BE49-F238E27FC236}">
                      <a16:creationId xmlns:a16="http://schemas.microsoft.com/office/drawing/2014/main" id="{5ED2DBD8-3EDA-A6E3-071C-8A4A4D3954BC}"/>
                    </a:ext>
                  </a:extLst>
                </p:cNvPr>
                <p:cNvSpPr/>
                <p:nvPr/>
              </p:nvSpPr>
              <p:spPr>
                <a:xfrm>
                  <a:off x="8748210" y="2834342"/>
                  <a:ext cx="936000" cy="5052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dirty="0">
                      <a:solidFill>
                        <a:schemeClr val="bg1"/>
                      </a:solidFill>
                      <a:latin typeface="Calibri"/>
                    </a:rPr>
                    <a:t>Styrelsen för</a:t>
                  </a:r>
                  <a:br>
                    <a:rPr lang="sv-SE" sz="1050" dirty="0">
                      <a:solidFill>
                        <a:schemeClr val="bg1"/>
                      </a:solidFill>
                      <a:latin typeface="Calibri"/>
                    </a:rPr>
                  </a:br>
                  <a:r>
                    <a:rPr lang="sv-SE" sz="1050" dirty="0">
                      <a:solidFill>
                        <a:schemeClr val="bg1"/>
                      </a:solidFill>
                      <a:latin typeface="Calibri"/>
                    </a:rPr>
                    <a:t>naturbruks-gymnasierna</a:t>
                  </a:r>
                </a:p>
              </p:txBody>
            </p:sp>
          </p:grpSp>
          <p:cxnSp>
            <p:nvCxnSpPr>
              <p:cNvPr id="97" name="Rak koppling 166">
                <a:extLst>
                  <a:ext uri="{FF2B5EF4-FFF2-40B4-BE49-F238E27FC236}">
                    <a16:creationId xmlns:a16="http://schemas.microsoft.com/office/drawing/2014/main" id="{82ABD591-0531-A06E-8934-B8D507399DDE}"/>
                  </a:ext>
                </a:extLst>
              </p:cNvPr>
              <p:cNvCxnSpPr>
                <a:cxnSpLocks/>
              </p:cNvCxnSpPr>
              <p:nvPr/>
            </p:nvCxnSpPr>
            <p:spPr>
              <a:xfrm>
                <a:off x="7267411" y="3929944"/>
                <a:ext cx="266194"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103" name="Rektangel 144">
                <a:extLst>
                  <a:ext uri="{FF2B5EF4-FFF2-40B4-BE49-F238E27FC236}">
                    <a16:creationId xmlns:a16="http://schemas.microsoft.com/office/drawing/2014/main" id="{886AF57D-2A1C-BBA2-E216-B077883A56E0}"/>
                  </a:ext>
                </a:extLst>
              </p:cNvPr>
              <p:cNvSpPr/>
              <p:nvPr/>
            </p:nvSpPr>
            <p:spPr>
              <a:xfrm>
                <a:off x="7367390" y="3750640"/>
                <a:ext cx="759235" cy="3355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a:solidFill>
                      <a:schemeClr val="bg1"/>
                    </a:solidFill>
                    <a:latin typeface="Calibri"/>
                  </a:rPr>
                  <a:t>Styrelsen för  Västtrafik (AB)</a:t>
                </a:r>
              </a:p>
            </p:txBody>
          </p:sp>
          <p:cxnSp>
            <p:nvCxnSpPr>
              <p:cNvPr id="104" name="Rak koppling 153">
                <a:extLst>
                  <a:ext uri="{FF2B5EF4-FFF2-40B4-BE49-F238E27FC236}">
                    <a16:creationId xmlns:a16="http://schemas.microsoft.com/office/drawing/2014/main" id="{AFCFE377-5052-83F5-B241-CD5196CC1130}"/>
                  </a:ext>
                </a:extLst>
              </p:cNvPr>
              <p:cNvCxnSpPr/>
              <p:nvPr/>
            </p:nvCxnSpPr>
            <p:spPr>
              <a:xfrm>
                <a:off x="7271176" y="1912599"/>
                <a:ext cx="266194"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05" name="Rak koppling 160">
                <a:extLst>
                  <a:ext uri="{FF2B5EF4-FFF2-40B4-BE49-F238E27FC236}">
                    <a16:creationId xmlns:a16="http://schemas.microsoft.com/office/drawing/2014/main" id="{18B8A159-2B8E-03E7-0C80-ADB6A7796907}"/>
                  </a:ext>
                </a:extLst>
              </p:cNvPr>
              <p:cNvCxnSpPr>
                <a:cxnSpLocks/>
              </p:cNvCxnSpPr>
              <p:nvPr/>
            </p:nvCxnSpPr>
            <p:spPr>
              <a:xfrm flipH="1">
                <a:off x="7267411" y="1634033"/>
                <a:ext cx="3765" cy="2621249"/>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08" name="Rak koppling 163">
                <a:extLst>
                  <a:ext uri="{FF2B5EF4-FFF2-40B4-BE49-F238E27FC236}">
                    <a16:creationId xmlns:a16="http://schemas.microsoft.com/office/drawing/2014/main" id="{63920267-16A1-6F1B-88B7-0E8FDFA5DB32}"/>
                  </a:ext>
                </a:extLst>
              </p:cNvPr>
              <p:cNvCxnSpPr>
                <a:cxnSpLocks/>
              </p:cNvCxnSpPr>
              <p:nvPr/>
            </p:nvCxnSpPr>
            <p:spPr>
              <a:xfrm>
                <a:off x="7276495" y="3552249"/>
                <a:ext cx="257038"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09" name="Rak koppling 164">
                <a:extLst>
                  <a:ext uri="{FF2B5EF4-FFF2-40B4-BE49-F238E27FC236}">
                    <a16:creationId xmlns:a16="http://schemas.microsoft.com/office/drawing/2014/main" id="{381C3089-1858-65F4-2DE5-07736FA673B8}"/>
                  </a:ext>
                </a:extLst>
              </p:cNvPr>
              <p:cNvCxnSpPr>
                <a:cxnSpLocks/>
              </p:cNvCxnSpPr>
              <p:nvPr/>
            </p:nvCxnSpPr>
            <p:spPr>
              <a:xfrm>
                <a:off x="7276495" y="2317433"/>
                <a:ext cx="253835"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11" name="Rak koppling 165">
                <a:extLst>
                  <a:ext uri="{FF2B5EF4-FFF2-40B4-BE49-F238E27FC236}">
                    <a16:creationId xmlns:a16="http://schemas.microsoft.com/office/drawing/2014/main" id="{3DE466C7-95B2-40E2-DD43-B2E0E1824B98}"/>
                  </a:ext>
                </a:extLst>
              </p:cNvPr>
              <p:cNvCxnSpPr>
                <a:cxnSpLocks/>
              </p:cNvCxnSpPr>
              <p:nvPr/>
            </p:nvCxnSpPr>
            <p:spPr>
              <a:xfrm>
                <a:off x="7276495" y="2729820"/>
                <a:ext cx="266194"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12" name="Rak koppling 167">
                <a:extLst>
                  <a:ext uri="{FF2B5EF4-FFF2-40B4-BE49-F238E27FC236}">
                    <a16:creationId xmlns:a16="http://schemas.microsoft.com/office/drawing/2014/main" id="{3F550730-1E90-2AAD-C5F8-E256B2B670F7}"/>
                  </a:ext>
                </a:extLst>
              </p:cNvPr>
              <p:cNvCxnSpPr>
                <a:cxnSpLocks/>
              </p:cNvCxnSpPr>
              <p:nvPr/>
            </p:nvCxnSpPr>
            <p:spPr>
              <a:xfrm>
                <a:off x="7271176" y="3131542"/>
                <a:ext cx="266194"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113" name="Rektangel 138">
                <a:extLst>
                  <a:ext uri="{FF2B5EF4-FFF2-40B4-BE49-F238E27FC236}">
                    <a16:creationId xmlns:a16="http://schemas.microsoft.com/office/drawing/2014/main" id="{AA349897-A963-57E0-4904-0531AE95FFF4}"/>
                  </a:ext>
                </a:extLst>
              </p:cNvPr>
              <p:cNvSpPr/>
              <p:nvPr/>
            </p:nvSpPr>
            <p:spPr>
              <a:xfrm>
                <a:off x="7367390" y="1721509"/>
                <a:ext cx="759235" cy="3676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dirty="0">
                    <a:solidFill>
                      <a:schemeClr val="bg1"/>
                    </a:solidFill>
                    <a:latin typeface="Calibri"/>
                  </a:rPr>
                  <a:t>Styrelsen för Turistrådet Västsverige (AB) </a:t>
                </a:r>
              </a:p>
            </p:txBody>
          </p:sp>
          <p:sp>
            <p:nvSpPr>
              <p:cNvPr id="118" name="Rektangel 139">
                <a:extLst>
                  <a:ext uri="{FF2B5EF4-FFF2-40B4-BE49-F238E27FC236}">
                    <a16:creationId xmlns:a16="http://schemas.microsoft.com/office/drawing/2014/main" id="{735A25FB-1AA2-4045-7D05-3CB7F273594E}"/>
                  </a:ext>
                </a:extLst>
              </p:cNvPr>
              <p:cNvSpPr/>
              <p:nvPr/>
            </p:nvSpPr>
            <p:spPr>
              <a:xfrm>
                <a:off x="7367390" y="2135646"/>
                <a:ext cx="759235" cy="3359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a:solidFill>
                      <a:schemeClr val="bg1"/>
                    </a:solidFill>
                    <a:latin typeface="Calibri"/>
                  </a:rPr>
                  <a:t>Styrelsen för </a:t>
                </a:r>
                <a:br>
                  <a:rPr lang="sv-SE" sz="1050">
                    <a:solidFill>
                      <a:schemeClr val="bg1"/>
                    </a:solidFill>
                    <a:latin typeface="Calibri"/>
                  </a:rPr>
                </a:br>
                <a:r>
                  <a:rPr lang="sv-SE" sz="1050">
                    <a:solidFill>
                      <a:schemeClr val="bg1"/>
                    </a:solidFill>
                    <a:latin typeface="Calibri"/>
                  </a:rPr>
                  <a:t>Film i väst (AB) </a:t>
                </a:r>
              </a:p>
            </p:txBody>
          </p:sp>
          <p:sp>
            <p:nvSpPr>
              <p:cNvPr id="123" name="Rektangel 141">
                <a:extLst>
                  <a:ext uri="{FF2B5EF4-FFF2-40B4-BE49-F238E27FC236}">
                    <a16:creationId xmlns:a16="http://schemas.microsoft.com/office/drawing/2014/main" id="{5CDB57EC-F31E-3117-EB47-14B7FCB400DD}"/>
                  </a:ext>
                </a:extLst>
              </p:cNvPr>
              <p:cNvSpPr/>
              <p:nvPr/>
            </p:nvSpPr>
            <p:spPr>
              <a:xfrm>
                <a:off x="7367390" y="2541125"/>
                <a:ext cx="759235" cy="3705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a:solidFill>
                      <a:schemeClr val="bg1"/>
                    </a:solidFill>
                    <a:latin typeface="Calibri"/>
                  </a:rPr>
                  <a:t>Styrelsen för Göteborgs</a:t>
                </a:r>
                <a:br>
                  <a:rPr lang="sv-SE" sz="1050">
                    <a:solidFill>
                      <a:schemeClr val="bg1"/>
                    </a:solidFill>
                    <a:latin typeface="Calibri"/>
                  </a:rPr>
                </a:br>
                <a:r>
                  <a:rPr lang="sv-SE" sz="1050">
                    <a:solidFill>
                      <a:schemeClr val="bg1"/>
                    </a:solidFill>
                    <a:latin typeface="Calibri"/>
                  </a:rPr>
                  <a:t> symfoniker (AB)</a:t>
                </a:r>
              </a:p>
            </p:txBody>
          </p:sp>
          <p:sp>
            <p:nvSpPr>
              <p:cNvPr id="124" name="Rektangel 140">
                <a:extLst>
                  <a:ext uri="{FF2B5EF4-FFF2-40B4-BE49-F238E27FC236}">
                    <a16:creationId xmlns:a16="http://schemas.microsoft.com/office/drawing/2014/main" id="{DFFE8E22-6EA8-4371-52E6-5324F04E9628}"/>
                  </a:ext>
                </a:extLst>
              </p:cNvPr>
              <p:cNvSpPr/>
              <p:nvPr/>
            </p:nvSpPr>
            <p:spPr>
              <a:xfrm>
                <a:off x="7367390" y="2953507"/>
                <a:ext cx="759235" cy="3279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a:solidFill>
                      <a:schemeClr val="bg1"/>
                    </a:solidFill>
                    <a:latin typeface="Calibri"/>
                  </a:rPr>
                  <a:t>Styrelsen för Göteborgs-</a:t>
                </a:r>
                <a:br>
                  <a:rPr lang="sv-SE" sz="1050">
                    <a:solidFill>
                      <a:schemeClr val="bg1"/>
                    </a:solidFill>
                    <a:latin typeface="Calibri"/>
                  </a:rPr>
                </a:br>
                <a:r>
                  <a:rPr lang="sv-SE" sz="1050">
                    <a:solidFill>
                      <a:schemeClr val="bg1"/>
                    </a:solidFill>
                    <a:latin typeface="Calibri"/>
                  </a:rPr>
                  <a:t>operan (AB)</a:t>
                </a:r>
              </a:p>
            </p:txBody>
          </p:sp>
          <p:sp>
            <p:nvSpPr>
              <p:cNvPr id="125" name="Rektangel 143">
                <a:extLst>
                  <a:ext uri="{FF2B5EF4-FFF2-40B4-BE49-F238E27FC236}">
                    <a16:creationId xmlns:a16="http://schemas.microsoft.com/office/drawing/2014/main" id="{F199521A-3C0A-D2EB-6880-6EC55CD67BCF}"/>
                  </a:ext>
                </a:extLst>
              </p:cNvPr>
              <p:cNvSpPr/>
              <p:nvPr/>
            </p:nvSpPr>
            <p:spPr>
              <a:xfrm>
                <a:off x="7367390" y="3328808"/>
                <a:ext cx="759235" cy="36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a:solidFill>
                      <a:schemeClr val="bg1"/>
                    </a:solidFill>
                    <a:latin typeface="Calibri"/>
                  </a:rPr>
                  <a:t>Styrelsen för Regionteater</a:t>
                </a:r>
                <a:br>
                  <a:rPr lang="sv-SE" sz="1050">
                    <a:solidFill>
                      <a:schemeClr val="bg1"/>
                    </a:solidFill>
                    <a:latin typeface="Calibri"/>
                  </a:rPr>
                </a:br>
                <a:r>
                  <a:rPr lang="sv-SE" sz="1050">
                    <a:solidFill>
                      <a:schemeClr val="bg1"/>
                    </a:solidFill>
                    <a:latin typeface="Calibri"/>
                  </a:rPr>
                  <a:t>väst (AB)</a:t>
                </a:r>
              </a:p>
            </p:txBody>
          </p:sp>
          <p:grpSp>
            <p:nvGrpSpPr>
              <p:cNvPr id="126" name="Grupp 172">
                <a:extLst>
                  <a:ext uri="{FF2B5EF4-FFF2-40B4-BE49-F238E27FC236}">
                    <a16:creationId xmlns:a16="http://schemas.microsoft.com/office/drawing/2014/main" id="{12705572-1F1C-27DC-D990-E0BF66650B31}"/>
                  </a:ext>
                </a:extLst>
              </p:cNvPr>
              <p:cNvGrpSpPr/>
              <p:nvPr/>
            </p:nvGrpSpPr>
            <p:grpSpPr>
              <a:xfrm>
                <a:off x="8116192" y="1721521"/>
                <a:ext cx="807168" cy="322222"/>
                <a:chOff x="11099475" y="2299820"/>
                <a:chExt cx="1041664" cy="456587"/>
              </a:xfrm>
            </p:grpSpPr>
            <p:cxnSp>
              <p:nvCxnSpPr>
                <p:cNvPr id="127" name="Rak koppling 182">
                  <a:extLst>
                    <a:ext uri="{FF2B5EF4-FFF2-40B4-BE49-F238E27FC236}">
                      <a16:creationId xmlns:a16="http://schemas.microsoft.com/office/drawing/2014/main" id="{26B6A726-AED6-7F60-85A5-82F64EC4F748}"/>
                    </a:ext>
                  </a:extLst>
                </p:cNvPr>
                <p:cNvCxnSpPr/>
                <p:nvPr/>
              </p:nvCxnSpPr>
              <p:spPr>
                <a:xfrm>
                  <a:off x="11099475" y="2528447"/>
                  <a:ext cx="342074"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128" name="Rektangel 142">
                  <a:extLst>
                    <a:ext uri="{FF2B5EF4-FFF2-40B4-BE49-F238E27FC236}">
                      <a16:creationId xmlns:a16="http://schemas.microsoft.com/office/drawing/2014/main" id="{45900992-FE8C-1B54-2552-5FEF5163198B}"/>
                    </a:ext>
                  </a:extLst>
                </p:cNvPr>
                <p:cNvSpPr/>
                <p:nvPr/>
              </p:nvSpPr>
              <p:spPr>
                <a:xfrm>
                  <a:off x="11229335" y="2299820"/>
                  <a:ext cx="911804" cy="4565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a:solidFill>
                        <a:schemeClr val="bg1"/>
                      </a:solidFill>
                      <a:latin typeface="Calibri"/>
                    </a:rPr>
                    <a:t>Styrelse för Logistik</a:t>
                  </a:r>
                </a:p>
              </p:txBody>
            </p:sp>
          </p:grpSp>
          <p:cxnSp>
            <p:nvCxnSpPr>
              <p:cNvPr id="129" name="Rak koppling 176">
                <a:extLst>
                  <a:ext uri="{FF2B5EF4-FFF2-40B4-BE49-F238E27FC236}">
                    <a16:creationId xmlns:a16="http://schemas.microsoft.com/office/drawing/2014/main" id="{B705156D-E07D-C526-0FE3-428D8C7F0268}"/>
                  </a:ext>
                </a:extLst>
              </p:cNvPr>
              <p:cNvCxnSpPr>
                <a:cxnSpLocks/>
              </p:cNvCxnSpPr>
              <p:nvPr/>
            </p:nvCxnSpPr>
            <p:spPr>
              <a:xfrm>
                <a:off x="8116196" y="1629674"/>
                <a:ext cx="0" cy="1357794"/>
              </a:xfrm>
              <a:prstGeom prst="line">
                <a:avLst/>
              </a:prstGeom>
              <a:ln w="15875"/>
            </p:spPr>
            <p:style>
              <a:lnRef idx="1">
                <a:schemeClr val="accent1"/>
              </a:lnRef>
              <a:fillRef idx="0">
                <a:schemeClr val="accent1"/>
              </a:fillRef>
              <a:effectRef idx="0">
                <a:schemeClr val="accent1"/>
              </a:effectRef>
              <a:fontRef idx="minor">
                <a:schemeClr val="tx1"/>
              </a:fontRef>
            </p:style>
          </p:cxnSp>
          <p:grpSp>
            <p:nvGrpSpPr>
              <p:cNvPr id="130" name="Grupp 169">
                <a:extLst>
                  <a:ext uri="{FF2B5EF4-FFF2-40B4-BE49-F238E27FC236}">
                    <a16:creationId xmlns:a16="http://schemas.microsoft.com/office/drawing/2014/main" id="{35FEA3F6-A0A9-7268-0BDD-8922092698B9}"/>
                  </a:ext>
                </a:extLst>
              </p:cNvPr>
              <p:cNvGrpSpPr/>
              <p:nvPr/>
            </p:nvGrpSpPr>
            <p:grpSpPr>
              <a:xfrm>
                <a:off x="8116192" y="2096637"/>
                <a:ext cx="810114" cy="322222"/>
                <a:chOff x="11099475" y="2824668"/>
                <a:chExt cx="1045465" cy="456586"/>
              </a:xfrm>
            </p:grpSpPr>
            <p:cxnSp>
              <p:nvCxnSpPr>
                <p:cNvPr id="132" name="Rak koppling 185">
                  <a:extLst>
                    <a:ext uri="{FF2B5EF4-FFF2-40B4-BE49-F238E27FC236}">
                      <a16:creationId xmlns:a16="http://schemas.microsoft.com/office/drawing/2014/main" id="{EA1B15B5-90EF-5C8A-9114-951885B8ED5D}"/>
                    </a:ext>
                  </a:extLst>
                </p:cNvPr>
                <p:cNvCxnSpPr/>
                <p:nvPr/>
              </p:nvCxnSpPr>
              <p:spPr>
                <a:xfrm>
                  <a:off x="11099475" y="3053295"/>
                  <a:ext cx="342074"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131" name="Rektangel 150">
                  <a:extLst>
                    <a:ext uri="{FF2B5EF4-FFF2-40B4-BE49-F238E27FC236}">
                      <a16:creationId xmlns:a16="http://schemas.microsoft.com/office/drawing/2014/main" id="{E7A40E03-FA33-C7B0-9BB3-4149540622E1}"/>
                    </a:ext>
                  </a:extLst>
                </p:cNvPr>
                <p:cNvSpPr/>
                <p:nvPr/>
              </p:nvSpPr>
              <p:spPr>
                <a:xfrm>
                  <a:off x="11233136" y="2824668"/>
                  <a:ext cx="911804" cy="4565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dirty="0">
                      <a:solidFill>
                        <a:schemeClr val="bg1"/>
                      </a:solidFill>
                      <a:latin typeface="Calibri"/>
                    </a:rPr>
                    <a:t> Arkivnämnd</a:t>
                  </a:r>
                </a:p>
              </p:txBody>
            </p:sp>
          </p:grpSp>
          <p:grpSp>
            <p:nvGrpSpPr>
              <p:cNvPr id="133" name="Grupp 162">
                <a:extLst>
                  <a:ext uri="{FF2B5EF4-FFF2-40B4-BE49-F238E27FC236}">
                    <a16:creationId xmlns:a16="http://schemas.microsoft.com/office/drawing/2014/main" id="{266B6F30-886A-2EC0-6D1D-6ADABDDCEDA6}"/>
                  </a:ext>
                </a:extLst>
              </p:cNvPr>
              <p:cNvGrpSpPr/>
              <p:nvPr/>
            </p:nvGrpSpPr>
            <p:grpSpPr>
              <a:xfrm>
                <a:off x="8116201" y="2829611"/>
                <a:ext cx="810114" cy="304964"/>
                <a:chOff x="11099475" y="3877593"/>
                <a:chExt cx="1045465" cy="432132"/>
              </a:xfrm>
            </p:grpSpPr>
            <p:sp>
              <p:nvSpPr>
                <p:cNvPr id="134" name="Rektangel 156">
                  <a:extLst>
                    <a:ext uri="{FF2B5EF4-FFF2-40B4-BE49-F238E27FC236}">
                      <a16:creationId xmlns:a16="http://schemas.microsoft.com/office/drawing/2014/main" id="{232C56AF-43AB-1BEE-EF00-8BA5B1D11792}"/>
                    </a:ext>
                  </a:extLst>
                </p:cNvPr>
                <p:cNvSpPr/>
                <p:nvPr/>
              </p:nvSpPr>
              <p:spPr>
                <a:xfrm>
                  <a:off x="11233136" y="3877593"/>
                  <a:ext cx="911804" cy="432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dirty="0">
                      <a:solidFill>
                        <a:schemeClr val="bg1"/>
                      </a:solidFill>
                      <a:latin typeface="Calibri"/>
                    </a:rPr>
                    <a:t>Styrelse för hälsa- och stressmedicin</a:t>
                  </a:r>
                </a:p>
              </p:txBody>
            </p:sp>
            <p:cxnSp>
              <p:nvCxnSpPr>
                <p:cNvPr id="135" name="Rak koppling 191">
                  <a:extLst>
                    <a:ext uri="{FF2B5EF4-FFF2-40B4-BE49-F238E27FC236}">
                      <a16:creationId xmlns:a16="http://schemas.microsoft.com/office/drawing/2014/main" id="{2D14507A-CDCB-A41F-0238-7A7FE5DAA3AE}"/>
                    </a:ext>
                  </a:extLst>
                </p:cNvPr>
                <p:cNvCxnSpPr>
                  <a:cxnSpLocks/>
                </p:cNvCxnSpPr>
                <p:nvPr/>
              </p:nvCxnSpPr>
              <p:spPr>
                <a:xfrm>
                  <a:off x="11099475" y="4093993"/>
                  <a:ext cx="342074" cy="0"/>
                </a:xfrm>
                <a:prstGeom prst="line">
                  <a:avLst/>
                </a:prstGeom>
                <a:ln w="15875"/>
              </p:spPr>
              <p:style>
                <a:lnRef idx="1">
                  <a:schemeClr val="accent1"/>
                </a:lnRef>
                <a:fillRef idx="0">
                  <a:schemeClr val="accent1"/>
                </a:fillRef>
                <a:effectRef idx="0">
                  <a:schemeClr val="accent1"/>
                </a:effectRef>
                <a:fontRef idx="minor">
                  <a:schemeClr val="tx1"/>
                </a:fontRef>
              </p:style>
            </p:cxnSp>
          </p:grpSp>
          <p:grpSp>
            <p:nvGrpSpPr>
              <p:cNvPr id="136" name="Grupp 168">
                <a:extLst>
                  <a:ext uri="{FF2B5EF4-FFF2-40B4-BE49-F238E27FC236}">
                    <a16:creationId xmlns:a16="http://schemas.microsoft.com/office/drawing/2014/main" id="{A5E55BE1-6BB4-DF70-875E-BBC3C12054BC}"/>
                  </a:ext>
                </a:extLst>
              </p:cNvPr>
              <p:cNvGrpSpPr/>
              <p:nvPr/>
            </p:nvGrpSpPr>
            <p:grpSpPr>
              <a:xfrm>
                <a:off x="8116200" y="2471753"/>
                <a:ext cx="811014" cy="304965"/>
                <a:chOff x="11099475" y="3342508"/>
                <a:chExt cx="1046626" cy="432134"/>
              </a:xfrm>
            </p:grpSpPr>
            <p:cxnSp>
              <p:nvCxnSpPr>
                <p:cNvPr id="137" name="Rak koppling 193">
                  <a:extLst>
                    <a:ext uri="{FF2B5EF4-FFF2-40B4-BE49-F238E27FC236}">
                      <a16:creationId xmlns:a16="http://schemas.microsoft.com/office/drawing/2014/main" id="{DA3CB9BC-9AC5-CF31-ACB8-B635699F7CAC}"/>
                    </a:ext>
                  </a:extLst>
                </p:cNvPr>
                <p:cNvCxnSpPr/>
                <p:nvPr/>
              </p:nvCxnSpPr>
              <p:spPr>
                <a:xfrm>
                  <a:off x="11099475" y="3558909"/>
                  <a:ext cx="342074"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138" name="Rektangel 154">
                  <a:extLst>
                    <a:ext uri="{FF2B5EF4-FFF2-40B4-BE49-F238E27FC236}">
                      <a16:creationId xmlns:a16="http://schemas.microsoft.com/office/drawing/2014/main" id="{59142B4E-E751-E30C-73E8-4D9DA4B3A84E}"/>
                    </a:ext>
                  </a:extLst>
                </p:cNvPr>
                <p:cNvSpPr/>
                <p:nvPr/>
              </p:nvSpPr>
              <p:spPr>
                <a:xfrm>
                  <a:off x="11234297" y="3342508"/>
                  <a:ext cx="911804" cy="4321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dirty="0">
                      <a:solidFill>
                        <a:schemeClr val="bg1"/>
                      </a:solidFill>
                      <a:latin typeface="Calibri"/>
                    </a:rPr>
                    <a:t>Styrelse för fastighet- stöd- och service</a:t>
                  </a:r>
                </a:p>
              </p:txBody>
            </p:sp>
          </p:grpSp>
          <p:cxnSp>
            <p:nvCxnSpPr>
              <p:cNvPr id="139" name="Rak koppling 161">
                <a:extLst>
                  <a:ext uri="{FF2B5EF4-FFF2-40B4-BE49-F238E27FC236}">
                    <a16:creationId xmlns:a16="http://schemas.microsoft.com/office/drawing/2014/main" id="{25FB0A6E-1481-B3BC-8C93-48DCC1D60751}"/>
                  </a:ext>
                </a:extLst>
              </p:cNvPr>
              <p:cNvCxnSpPr>
                <a:cxnSpLocks/>
              </p:cNvCxnSpPr>
              <p:nvPr/>
            </p:nvCxnSpPr>
            <p:spPr>
              <a:xfrm>
                <a:off x="7267412" y="4255282"/>
                <a:ext cx="726269" cy="1043"/>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140" name="Rektangel 190">
                <a:extLst>
                  <a:ext uri="{FF2B5EF4-FFF2-40B4-BE49-F238E27FC236}">
                    <a16:creationId xmlns:a16="http://schemas.microsoft.com/office/drawing/2014/main" id="{F94B1F0A-0870-BDFB-B2C2-79D3556418F1}"/>
                  </a:ext>
                </a:extLst>
              </p:cNvPr>
              <p:cNvSpPr/>
              <p:nvPr/>
            </p:nvSpPr>
            <p:spPr>
              <a:xfrm>
                <a:off x="7794510" y="4132944"/>
                <a:ext cx="828895" cy="244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a:solidFill>
                      <a:schemeClr val="bg1"/>
                    </a:solidFill>
                  </a:rPr>
                  <a:t>Styrelse för regionens tåg och spårvagnar</a:t>
                </a:r>
                <a:endParaRPr lang="sv-SE" sz="1050">
                  <a:solidFill>
                    <a:schemeClr val="bg1"/>
                  </a:solidFill>
                  <a:latin typeface="Calibri"/>
                </a:endParaRPr>
              </a:p>
            </p:txBody>
          </p:sp>
        </p:grpSp>
      </p:grpSp>
      <p:cxnSp>
        <p:nvCxnSpPr>
          <p:cNvPr id="146" name="Rak koppling 95">
            <a:extLst>
              <a:ext uri="{FF2B5EF4-FFF2-40B4-BE49-F238E27FC236}">
                <a16:creationId xmlns:a16="http://schemas.microsoft.com/office/drawing/2014/main" id="{429778EB-E435-4488-116C-C6ACF71A2E59}"/>
              </a:ext>
            </a:extLst>
          </p:cNvPr>
          <p:cNvCxnSpPr>
            <a:cxnSpLocks/>
          </p:cNvCxnSpPr>
          <p:nvPr/>
        </p:nvCxnSpPr>
        <p:spPr>
          <a:xfrm>
            <a:off x="1200691" y="3076095"/>
            <a:ext cx="206561"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8" name="Rak koppling 100">
            <a:extLst>
              <a:ext uri="{FF2B5EF4-FFF2-40B4-BE49-F238E27FC236}">
                <a16:creationId xmlns:a16="http://schemas.microsoft.com/office/drawing/2014/main" id="{446D442B-D7F7-3D3E-8BBE-B9547982B18B}"/>
              </a:ext>
            </a:extLst>
          </p:cNvPr>
          <p:cNvCxnSpPr>
            <a:cxnSpLocks/>
          </p:cNvCxnSpPr>
          <p:nvPr/>
        </p:nvCxnSpPr>
        <p:spPr>
          <a:xfrm>
            <a:off x="1133940" y="1163199"/>
            <a:ext cx="0" cy="50987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9" name="Rak koppling 106">
            <a:extLst>
              <a:ext uri="{FF2B5EF4-FFF2-40B4-BE49-F238E27FC236}">
                <a16:creationId xmlns:a16="http://schemas.microsoft.com/office/drawing/2014/main" id="{2B0E2129-AE22-D3F6-A45D-92D666E19543}"/>
              </a:ext>
            </a:extLst>
          </p:cNvPr>
          <p:cNvCxnSpPr>
            <a:cxnSpLocks/>
          </p:cNvCxnSpPr>
          <p:nvPr/>
        </p:nvCxnSpPr>
        <p:spPr>
          <a:xfrm flipH="1">
            <a:off x="1399022" y="1635535"/>
            <a:ext cx="7411" cy="3417251"/>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150" name="Rektangel 42">
            <a:extLst>
              <a:ext uri="{FF2B5EF4-FFF2-40B4-BE49-F238E27FC236}">
                <a16:creationId xmlns:a16="http://schemas.microsoft.com/office/drawing/2014/main" id="{567F2A59-12AA-F420-E0E7-A85FC3787EBF}"/>
              </a:ext>
            </a:extLst>
          </p:cNvPr>
          <p:cNvSpPr/>
          <p:nvPr/>
        </p:nvSpPr>
        <p:spPr>
          <a:xfrm>
            <a:off x="743219" y="1422447"/>
            <a:ext cx="1067798" cy="3523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dirty="0">
                <a:solidFill>
                  <a:schemeClr val="bg1"/>
                </a:solidFill>
                <a:latin typeface="Calibri"/>
              </a:rPr>
              <a:t>Regionstyrelsen</a:t>
            </a:r>
          </a:p>
        </p:txBody>
      </p:sp>
      <p:cxnSp>
        <p:nvCxnSpPr>
          <p:cNvPr id="151" name="Rak koppling 95">
            <a:extLst>
              <a:ext uri="{FF2B5EF4-FFF2-40B4-BE49-F238E27FC236}">
                <a16:creationId xmlns:a16="http://schemas.microsoft.com/office/drawing/2014/main" id="{B4C78004-4102-60C1-72EB-6B228C3DF363}"/>
              </a:ext>
            </a:extLst>
          </p:cNvPr>
          <p:cNvCxnSpPr>
            <a:cxnSpLocks/>
          </p:cNvCxnSpPr>
          <p:nvPr/>
        </p:nvCxnSpPr>
        <p:spPr>
          <a:xfrm>
            <a:off x="1175207" y="3651542"/>
            <a:ext cx="232045"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152" name="Rektangel 53">
            <a:extLst>
              <a:ext uri="{FF2B5EF4-FFF2-40B4-BE49-F238E27FC236}">
                <a16:creationId xmlns:a16="http://schemas.microsoft.com/office/drawing/2014/main" id="{61AC8728-7AB3-C4FB-8F73-7AC38AB69AC5}"/>
              </a:ext>
            </a:extLst>
          </p:cNvPr>
          <p:cNvSpPr/>
          <p:nvPr/>
        </p:nvSpPr>
        <p:spPr>
          <a:xfrm>
            <a:off x="483826" y="2916665"/>
            <a:ext cx="770037" cy="33299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endParaRPr lang="sv-SE" sz="1050" dirty="0">
              <a:solidFill>
                <a:schemeClr val="tx1"/>
              </a:solidFill>
              <a:latin typeface="Calibri"/>
            </a:endParaRPr>
          </a:p>
          <a:p>
            <a:pPr algn="ctr" defTabSz="385753"/>
            <a:r>
              <a:rPr lang="sv-SE" sz="1050" dirty="0">
                <a:solidFill>
                  <a:schemeClr val="tx1"/>
                </a:solidFill>
                <a:latin typeface="Calibri"/>
              </a:rPr>
              <a:t>Personal-utskott </a:t>
            </a:r>
          </a:p>
          <a:p>
            <a:pPr algn="ctr" defTabSz="385753"/>
            <a:endParaRPr lang="sv-SE" sz="1050" dirty="0">
              <a:solidFill>
                <a:schemeClr val="tx1"/>
              </a:solidFill>
              <a:latin typeface="Calibri"/>
            </a:endParaRPr>
          </a:p>
        </p:txBody>
      </p:sp>
      <p:grpSp>
        <p:nvGrpSpPr>
          <p:cNvPr id="153" name="Grupp 55">
            <a:extLst>
              <a:ext uri="{FF2B5EF4-FFF2-40B4-BE49-F238E27FC236}">
                <a16:creationId xmlns:a16="http://schemas.microsoft.com/office/drawing/2014/main" id="{DC3E765A-382E-EBEE-070E-38D68CCB2742}"/>
              </a:ext>
            </a:extLst>
          </p:cNvPr>
          <p:cNvGrpSpPr/>
          <p:nvPr/>
        </p:nvGrpSpPr>
        <p:grpSpPr>
          <a:xfrm>
            <a:off x="1407252" y="2448342"/>
            <a:ext cx="1002437" cy="457336"/>
            <a:chOff x="6334661" y="6094136"/>
            <a:chExt cx="918151" cy="457625"/>
          </a:xfrm>
        </p:grpSpPr>
        <p:cxnSp>
          <p:nvCxnSpPr>
            <p:cNvPr id="154" name="Rak koppling 113">
              <a:extLst>
                <a:ext uri="{FF2B5EF4-FFF2-40B4-BE49-F238E27FC236}">
                  <a16:creationId xmlns:a16="http://schemas.microsoft.com/office/drawing/2014/main" id="{0CAA515C-F199-E28D-C5D0-E171D86002BC}"/>
                </a:ext>
              </a:extLst>
            </p:cNvPr>
            <p:cNvCxnSpPr>
              <a:cxnSpLocks/>
            </p:cNvCxnSpPr>
            <p:nvPr/>
          </p:nvCxnSpPr>
          <p:spPr>
            <a:xfrm>
              <a:off x="6334661" y="6322948"/>
              <a:ext cx="123772"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155" name="Rektangel 63">
              <a:extLst>
                <a:ext uri="{FF2B5EF4-FFF2-40B4-BE49-F238E27FC236}">
                  <a16:creationId xmlns:a16="http://schemas.microsoft.com/office/drawing/2014/main" id="{5436625B-0F92-261B-0250-67C81C2937E7}"/>
                </a:ext>
              </a:extLst>
            </p:cNvPr>
            <p:cNvSpPr/>
            <p:nvPr/>
          </p:nvSpPr>
          <p:spPr>
            <a:xfrm>
              <a:off x="6388815" y="6094136"/>
              <a:ext cx="863997" cy="457625"/>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a:solidFill>
                    <a:srgbClr val="000000"/>
                  </a:solidFill>
                  <a:latin typeface="Calibri"/>
                </a:rPr>
                <a:t>Digitaliserings-beredningen          </a:t>
              </a:r>
            </a:p>
          </p:txBody>
        </p:sp>
      </p:grpSp>
      <p:grpSp>
        <p:nvGrpSpPr>
          <p:cNvPr id="156" name="Grupp 56">
            <a:extLst>
              <a:ext uri="{FF2B5EF4-FFF2-40B4-BE49-F238E27FC236}">
                <a16:creationId xmlns:a16="http://schemas.microsoft.com/office/drawing/2014/main" id="{25E502E5-FBAC-CBC4-1A63-85F974977C94}"/>
              </a:ext>
            </a:extLst>
          </p:cNvPr>
          <p:cNvGrpSpPr/>
          <p:nvPr/>
        </p:nvGrpSpPr>
        <p:grpSpPr>
          <a:xfrm>
            <a:off x="1399021" y="4209056"/>
            <a:ext cx="1054116" cy="474966"/>
            <a:chOff x="6255123" y="5508709"/>
            <a:chExt cx="837755" cy="475266"/>
          </a:xfrm>
        </p:grpSpPr>
        <p:cxnSp>
          <p:nvCxnSpPr>
            <p:cNvPr id="157" name="Rak koppling 114">
              <a:extLst>
                <a:ext uri="{FF2B5EF4-FFF2-40B4-BE49-F238E27FC236}">
                  <a16:creationId xmlns:a16="http://schemas.microsoft.com/office/drawing/2014/main" id="{17C8F743-41AB-E67E-9997-9FC95BAF4639}"/>
                </a:ext>
              </a:extLst>
            </p:cNvPr>
            <p:cNvCxnSpPr>
              <a:cxnSpLocks/>
            </p:cNvCxnSpPr>
            <p:nvPr/>
          </p:nvCxnSpPr>
          <p:spPr>
            <a:xfrm>
              <a:off x="6255123" y="5766522"/>
              <a:ext cx="211183"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158" name="Rektangel 65">
              <a:extLst>
                <a:ext uri="{FF2B5EF4-FFF2-40B4-BE49-F238E27FC236}">
                  <a16:creationId xmlns:a16="http://schemas.microsoft.com/office/drawing/2014/main" id="{89B1C112-7EF9-C8DF-1B27-1EF74CA9C41C}"/>
                </a:ext>
              </a:extLst>
            </p:cNvPr>
            <p:cNvSpPr/>
            <p:nvPr/>
          </p:nvSpPr>
          <p:spPr>
            <a:xfrm>
              <a:off x="6300878" y="5508709"/>
              <a:ext cx="792000" cy="475266"/>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a:solidFill>
                    <a:srgbClr val="000000"/>
                  </a:solidFill>
                  <a:latin typeface="Calibri"/>
                </a:rPr>
                <a:t>Beredningen</a:t>
              </a:r>
              <a:br>
                <a:rPr lang="sv-SE" sz="1050">
                  <a:solidFill>
                    <a:srgbClr val="000000"/>
                  </a:solidFill>
                  <a:latin typeface="Calibri"/>
                </a:rPr>
              </a:br>
              <a:r>
                <a:rPr lang="sv-SE" sz="1050">
                  <a:solidFill>
                    <a:srgbClr val="000000"/>
                  </a:solidFill>
                  <a:latin typeface="Calibri"/>
                </a:rPr>
                <a:t>för hållbar utveckling     </a:t>
              </a:r>
            </a:p>
          </p:txBody>
        </p:sp>
      </p:grpSp>
      <p:grpSp>
        <p:nvGrpSpPr>
          <p:cNvPr id="160" name="Grupp 57">
            <a:extLst>
              <a:ext uri="{FF2B5EF4-FFF2-40B4-BE49-F238E27FC236}">
                <a16:creationId xmlns:a16="http://schemas.microsoft.com/office/drawing/2014/main" id="{FB78CA18-CB94-677E-6744-7F96A1713522}"/>
              </a:ext>
            </a:extLst>
          </p:cNvPr>
          <p:cNvGrpSpPr/>
          <p:nvPr/>
        </p:nvGrpSpPr>
        <p:grpSpPr>
          <a:xfrm>
            <a:off x="1407249" y="3612185"/>
            <a:ext cx="1052164" cy="489240"/>
            <a:chOff x="6350355" y="4978672"/>
            <a:chExt cx="963697" cy="489549"/>
          </a:xfrm>
        </p:grpSpPr>
        <p:cxnSp>
          <p:nvCxnSpPr>
            <p:cNvPr id="161" name="Rak koppling 115">
              <a:extLst>
                <a:ext uri="{FF2B5EF4-FFF2-40B4-BE49-F238E27FC236}">
                  <a16:creationId xmlns:a16="http://schemas.microsoft.com/office/drawing/2014/main" id="{776D0B6B-4609-50A3-A5ED-BE29B50626DD}"/>
                </a:ext>
              </a:extLst>
            </p:cNvPr>
            <p:cNvCxnSpPr>
              <a:cxnSpLocks/>
            </p:cNvCxnSpPr>
            <p:nvPr/>
          </p:nvCxnSpPr>
          <p:spPr>
            <a:xfrm>
              <a:off x="6350355" y="5223447"/>
              <a:ext cx="112345"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162" name="Rektangel 68">
              <a:extLst>
                <a:ext uri="{FF2B5EF4-FFF2-40B4-BE49-F238E27FC236}">
                  <a16:creationId xmlns:a16="http://schemas.microsoft.com/office/drawing/2014/main" id="{D6FA2DFD-7B32-DA02-BEEF-D83CAD91FFF7}"/>
                </a:ext>
              </a:extLst>
            </p:cNvPr>
            <p:cNvSpPr/>
            <p:nvPr/>
          </p:nvSpPr>
          <p:spPr>
            <a:xfrm>
              <a:off x="6388813" y="4978672"/>
              <a:ext cx="925239" cy="489549"/>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a:solidFill>
                    <a:srgbClr val="000000"/>
                  </a:solidFill>
                  <a:latin typeface="Calibri"/>
                </a:rPr>
                <a:t>Beredningen</a:t>
              </a:r>
              <a:br>
                <a:rPr lang="sv-SE" sz="1050">
                  <a:solidFill>
                    <a:srgbClr val="000000"/>
                  </a:solidFill>
                  <a:latin typeface="Calibri"/>
                </a:rPr>
              </a:br>
              <a:r>
                <a:rPr lang="sv-SE" sz="1050">
                  <a:solidFill>
                    <a:srgbClr val="000000"/>
                  </a:solidFill>
                  <a:latin typeface="Calibri"/>
                </a:rPr>
                <a:t>för mänskliga </a:t>
              </a:r>
              <a:br>
                <a:rPr lang="sv-SE" sz="1050">
                  <a:solidFill>
                    <a:srgbClr val="000000"/>
                  </a:solidFill>
                  <a:latin typeface="Calibri"/>
                </a:rPr>
              </a:br>
              <a:r>
                <a:rPr lang="sv-SE" sz="1050">
                  <a:solidFill>
                    <a:srgbClr val="000000"/>
                  </a:solidFill>
                  <a:latin typeface="Calibri"/>
                </a:rPr>
                <a:t>rättigheter</a:t>
              </a:r>
            </a:p>
          </p:txBody>
        </p:sp>
      </p:grpSp>
      <p:grpSp>
        <p:nvGrpSpPr>
          <p:cNvPr id="163" name="Grupp 62">
            <a:extLst>
              <a:ext uri="{FF2B5EF4-FFF2-40B4-BE49-F238E27FC236}">
                <a16:creationId xmlns:a16="http://schemas.microsoft.com/office/drawing/2014/main" id="{67B07BF5-B6D5-FD72-EA8F-0CAA64C1EF07}"/>
              </a:ext>
            </a:extLst>
          </p:cNvPr>
          <p:cNvGrpSpPr/>
          <p:nvPr/>
        </p:nvGrpSpPr>
        <p:grpSpPr>
          <a:xfrm>
            <a:off x="507963" y="2385038"/>
            <a:ext cx="899294" cy="358047"/>
            <a:chOff x="5496331" y="2730135"/>
            <a:chExt cx="760810" cy="358273"/>
          </a:xfrm>
        </p:grpSpPr>
        <p:cxnSp>
          <p:nvCxnSpPr>
            <p:cNvPr id="164" name="Rak koppling 91">
              <a:extLst>
                <a:ext uri="{FF2B5EF4-FFF2-40B4-BE49-F238E27FC236}">
                  <a16:creationId xmlns:a16="http://schemas.microsoft.com/office/drawing/2014/main" id="{83187A3B-4059-E160-0E0C-56DD4BAC0061}"/>
                </a:ext>
              </a:extLst>
            </p:cNvPr>
            <p:cNvCxnSpPr>
              <a:cxnSpLocks/>
            </p:cNvCxnSpPr>
            <p:nvPr/>
          </p:nvCxnSpPr>
          <p:spPr>
            <a:xfrm>
              <a:off x="6059462" y="2909271"/>
              <a:ext cx="197679"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165" name="Rektangel 58">
              <a:extLst>
                <a:ext uri="{FF2B5EF4-FFF2-40B4-BE49-F238E27FC236}">
                  <a16:creationId xmlns:a16="http://schemas.microsoft.com/office/drawing/2014/main" id="{9D63F8CE-8AAB-1F46-20CE-F6F1F1FA0509}"/>
                </a:ext>
              </a:extLst>
            </p:cNvPr>
            <p:cNvSpPr/>
            <p:nvPr/>
          </p:nvSpPr>
          <p:spPr>
            <a:xfrm>
              <a:off x="5496331" y="2730135"/>
              <a:ext cx="626376" cy="3582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endParaRPr lang="sv-SE" sz="1050" dirty="0">
                <a:solidFill>
                  <a:schemeClr val="tx1"/>
                </a:solidFill>
                <a:latin typeface="Calibri"/>
              </a:endParaRPr>
            </a:p>
            <a:p>
              <a:pPr algn="ctr" defTabSz="385753"/>
              <a:r>
                <a:rPr lang="sv-SE" sz="1050" dirty="0">
                  <a:solidFill>
                    <a:schemeClr val="tx1"/>
                  </a:solidFill>
                  <a:latin typeface="Calibri"/>
                </a:rPr>
                <a:t>Ägar-</a:t>
              </a:r>
              <a:br>
                <a:rPr lang="sv-SE" sz="1050" dirty="0">
                  <a:solidFill>
                    <a:schemeClr val="tx1"/>
                  </a:solidFill>
                  <a:latin typeface="Calibri"/>
                </a:rPr>
              </a:br>
              <a:r>
                <a:rPr lang="sv-SE" sz="1050" dirty="0">
                  <a:solidFill>
                    <a:schemeClr val="tx1"/>
                  </a:solidFill>
                  <a:latin typeface="Calibri"/>
                </a:rPr>
                <a:t>utskott </a:t>
              </a:r>
            </a:p>
            <a:p>
              <a:pPr algn="ctr" defTabSz="385753"/>
              <a:endParaRPr lang="sv-SE" sz="1050" dirty="0">
                <a:solidFill>
                  <a:schemeClr val="tx1"/>
                </a:solidFill>
                <a:latin typeface="Calibri"/>
              </a:endParaRPr>
            </a:p>
          </p:txBody>
        </p:sp>
      </p:grpSp>
      <p:grpSp>
        <p:nvGrpSpPr>
          <p:cNvPr id="166" name="Grupp 60">
            <a:extLst>
              <a:ext uri="{FF2B5EF4-FFF2-40B4-BE49-F238E27FC236}">
                <a16:creationId xmlns:a16="http://schemas.microsoft.com/office/drawing/2014/main" id="{C55E92B6-A961-F6A7-72C7-512B6D9DD859}"/>
              </a:ext>
            </a:extLst>
          </p:cNvPr>
          <p:cNvGrpSpPr/>
          <p:nvPr/>
        </p:nvGrpSpPr>
        <p:grpSpPr>
          <a:xfrm>
            <a:off x="1392986" y="3042024"/>
            <a:ext cx="954785" cy="474966"/>
            <a:chOff x="6375290" y="3806140"/>
            <a:chExt cx="874507" cy="475267"/>
          </a:xfrm>
        </p:grpSpPr>
        <p:cxnSp>
          <p:nvCxnSpPr>
            <p:cNvPr id="167" name="Rak koppling 90">
              <a:extLst>
                <a:ext uri="{FF2B5EF4-FFF2-40B4-BE49-F238E27FC236}">
                  <a16:creationId xmlns:a16="http://schemas.microsoft.com/office/drawing/2014/main" id="{6CBD07AB-5D0F-D13C-1DE4-9993B8E6795B}"/>
                </a:ext>
              </a:extLst>
            </p:cNvPr>
            <p:cNvCxnSpPr>
              <a:cxnSpLocks/>
            </p:cNvCxnSpPr>
            <p:nvPr/>
          </p:nvCxnSpPr>
          <p:spPr>
            <a:xfrm>
              <a:off x="6375290" y="4024472"/>
              <a:ext cx="111121" cy="669"/>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168" name="Rektangel 66">
              <a:extLst>
                <a:ext uri="{FF2B5EF4-FFF2-40B4-BE49-F238E27FC236}">
                  <a16:creationId xmlns:a16="http://schemas.microsoft.com/office/drawing/2014/main" id="{A199B3EE-2C9B-C9AD-07AF-838053588D70}"/>
                </a:ext>
              </a:extLst>
            </p:cNvPr>
            <p:cNvSpPr/>
            <p:nvPr/>
          </p:nvSpPr>
          <p:spPr>
            <a:xfrm>
              <a:off x="6426573" y="3806140"/>
              <a:ext cx="823224" cy="475267"/>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a:solidFill>
                    <a:srgbClr val="000000"/>
                  </a:solidFill>
                  <a:latin typeface="Calibri"/>
                </a:rPr>
                <a:t>Övriga RS-beredningar</a:t>
              </a:r>
            </a:p>
          </p:txBody>
        </p:sp>
      </p:grpSp>
      <p:cxnSp>
        <p:nvCxnSpPr>
          <p:cNvPr id="169" name="Rak koppling 114">
            <a:extLst>
              <a:ext uri="{FF2B5EF4-FFF2-40B4-BE49-F238E27FC236}">
                <a16:creationId xmlns:a16="http://schemas.microsoft.com/office/drawing/2014/main" id="{EC58019D-1E66-A735-2300-7C23DDA8A0C4}"/>
              </a:ext>
            </a:extLst>
          </p:cNvPr>
          <p:cNvCxnSpPr>
            <a:cxnSpLocks/>
          </p:cNvCxnSpPr>
          <p:nvPr/>
        </p:nvCxnSpPr>
        <p:spPr>
          <a:xfrm>
            <a:off x="1399021" y="5019720"/>
            <a:ext cx="265724"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170" name="Rektangel 65">
            <a:extLst>
              <a:ext uri="{FF2B5EF4-FFF2-40B4-BE49-F238E27FC236}">
                <a16:creationId xmlns:a16="http://schemas.microsoft.com/office/drawing/2014/main" id="{608260A1-A70D-F1C2-C919-8948DEDA421B}"/>
              </a:ext>
            </a:extLst>
          </p:cNvPr>
          <p:cNvSpPr/>
          <p:nvPr/>
        </p:nvSpPr>
        <p:spPr>
          <a:xfrm>
            <a:off x="1468133" y="4824310"/>
            <a:ext cx="996545" cy="806489"/>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r>
              <a:rPr lang="sv-SE" sz="1050" dirty="0">
                <a:solidFill>
                  <a:srgbClr val="000000"/>
                </a:solidFill>
                <a:latin typeface="Calibri"/>
              </a:rPr>
              <a:t>Beredningen</a:t>
            </a:r>
            <a:br>
              <a:rPr lang="sv-SE" sz="1050" dirty="0">
                <a:solidFill>
                  <a:srgbClr val="000000"/>
                </a:solidFill>
                <a:latin typeface="Calibri"/>
              </a:rPr>
            </a:br>
            <a:r>
              <a:rPr lang="sv-SE" sz="1050" dirty="0">
                <a:solidFill>
                  <a:srgbClr val="000000"/>
                </a:solidFill>
                <a:latin typeface="Calibri"/>
              </a:rPr>
              <a:t>för sammanhållen hälso- och sjukvård</a:t>
            </a:r>
          </a:p>
        </p:txBody>
      </p:sp>
      <p:sp>
        <p:nvSpPr>
          <p:cNvPr id="174" name="Rektangel 53">
            <a:extLst>
              <a:ext uri="{FF2B5EF4-FFF2-40B4-BE49-F238E27FC236}">
                <a16:creationId xmlns:a16="http://schemas.microsoft.com/office/drawing/2014/main" id="{5F61238A-CDD6-7538-BA79-9E64EACB477D}"/>
              </a:ext>
            </a:extLst>
          </p:cNvPr>
          <p:cNvSpPr/>
          <p:nvPr/>
        </p:nvSpPr>
        <p:spPr>
          <a:xfrm rot="10800000" flipV="1">
            <a:off x="418160" y="3420217"/>
            <a:ext cx="845615" cy="38393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53"/>
            <a:endParaRPr lang="sv-SE" sz="1050" dirty="0">
              <a:solidFill>
                <a:schemeClr val="tx1"/>
              </a:solidFill>
              <a:latin typeface="Calibri"/>
            </a:endParaRPr>
          </a:p>
          <a:p>
            <a:pPr algn="ctr" defTabSz="385753"/>
            <a:r>
              <a:rPr lang="sv-SE" sz="1050" dirty="0" err="1">
                <a:solidFill>
                  <a:schemeClr val="tx1"/>
                </a:solidFill>
                <a:latin typeface="Calibri"/>
              </a:rPr>
              <a:t>Hållbarhets-utskott</a:t>
            </a:r>
            <a:endParaRPr lang="sv-SE" sz="1050" dirty="0">
              <a:solidFill>
                <a:schemeClr val="tx1"/>
              </a:solidFill>
              <a:latin typeface="Calibri"/>
            </a:endParaRPr>
          </a:p>
          <a:p>
            <a:pPr algn="ctr" defTabSz="385753"/>
            <a:endParaRPr lang="sv-SE" sz="1050" dirty="0">
              <a:solidFill>
                <a:schemeClr val="tx1"/>
              </a:solidFill>
              <a:latin typeface="Calibri"/>
            </a:endParaRPr>
          </a:p>
        </p:txBody>
      </p:sp>
    </p:spTree>
    <p:extLst>
      <p:ext uri="{BB962C8B-B14F-4D97-AF65-F5344CB8AC3E}">
        <p14:creationId xmlns:p14="http://schemas.microsoft.com/office/powerpoint/2010/main" val="1869508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343210-506F-9744-99F7-CCE23401C66D}"/>
              </a:ext>
            </a:extLst>
          </p:cNvPr>
          <p:cNvSpPr>
            <a:spLocks noGrp="1"/>
          </p:cNvSpPr>
          <p:nvPr>
            <p:ph type="title"/>
          </p:nvPr>
        </p:nvSpPr>
        <p:spPr/>
        <p:txBody>
          <a:bodyPr>
            <a:normAutofit/>
          </a:bodyPr>
          <a:lstStyle/>
          <a:p>
            <a:r>
              <a:rPr lang="sv-SE" dirty="0"/>
              <a:t>Bedömning av förslaget</a:t>
            </a:r>
            <a:endParaRPr lang="en-SE" dirty="0"/>
          </a:p>
        </p:txBody>
      </p:sp>
      <p:sp>
        <p:nvSpPr>
          <p:cNvPr id="5" name="Content Placeholder 4">
            <a:extLst>
              <a:ext uri="{FF2B5EF4-FFF2-40B4-BE49-F238E27FC236}">
                <a16:creationId xmlns:a16="http://schemas.microsoft.com/office/drawing/2014/main" id="{CD8CA459-A02A-654C-B0CB-4D9720292F9D}"/>
              </a:ext>
            </a:extLst>
          </p:cNvPr>
          <p:cNvSpPr>
            <a:spLocks noGrp="1"/>
          </p:cNvSpPr>
          <p:nvPr>
            <p:ph idx="1"/>
          </p:nvPr>
        </p:nvSpPr>
        <p:spPr/>
        <p:txBody>
          <a:bodyPr>
            <a:normAutofit fontScale="55000" lnSpcReduction="20000"/>
          </a:bodyPr>
          <a:lstStyle/>
          <a:p>
            <a:pPr>
              <a:lnSpc>
                <a:spcPct val="120000"/>
              </a:lnSpc>
            </a:pPr>
            <a:r>
              <a:rPr lang="sv-SE" dirty="0"/>
              <a:t>Större förändring än tidigare år</a:t>
            </a:r>
          </a:p>
          <a:p>
            <a:pPr>
              <a:lnSpc>
                <a:spcPct val="120000"/>
              </a:lnSpc>
            </a:pPr>
            <a:r>
              <a:rPr lang="sv-SE" dirty="0"/>
              <a:t>Tydligare inriktning på att säkerställa den strategiska inriktningen för </a:t>
            </a:r>
            <a:r>
              <a:rPr lang="sv-SE" dirty="0" err="1"/>
              <a:t>HoS</a:t>
            </a:r>
            <a:r>
              <a:rPr lang="sv-SE" dirty="0"/>
              <a:t> utveckling</a:t>
            </a:r>
          </a:p>
          <a:p>
            <a:pPr>
              <a:lnSpc>
                <a:spcPct val="120000"/>
              </a:lnSpc>
            </a:pPr>
            <a:r>
              <a:rPr lang="sv-SE" dirty="0"/>
              <a:t>Skapar förutsättningar för en mer sammanhållen sjukvård genom den operativa nämndens samlade uppdrag/beställning till utförarna – större genomförandekraft</a:t>
            </a:r>
          </a:p>
          <a:p>
            <a:pPr>
              <a:lnSpc>
                <a:spcPct val="120000"/>
              </a:lnSpc>
            </a:pPr>
            <a:r>
              <a:rPr lang="sv-SE" dirty="0"/>
              <a:t>Förenkling, transparens och tydligare ekonomiadministration genom att ”alla pengar kommer från ett håll” – nya arbetssätt och effektivare koncernkontor</a:t>
            </a:r>
          </a:p>
          <a:p>
            <a:pPr>
              <a:lnSpc>
                <a:spcPct val="120000"/>
              </a:lnSpc>
            </a:pPr>
            <a:r>
              <a:rPr lang="sv-SE" dirty="0"/>
              <a:t>Samling av näraliggande uppgifter inom RU mellan nämnderna</a:t>
            </a:r>
          </a:p>
          <a:p>
            <a:pPr>
              <a:lnSpc>
                <a:spcPct val="120000"/>
              </a:lnSpc>
            </a:pPr>
            <a:r>
              <a:rPr lang="sv-SE" dirty="0"/>
              <a:t>Stärker det interna miljöarbetet och arbetet med social hållbarhet </a:t>
            </a:r>
          </a:p>
          <a:p>
            <a:pPr>
              <a:lnSpc>
                <a:spcPct val="120000"/>
              </a:lnSpc>
            </a:pPr>
            <a:r>
              <a:rPr lang="sv-SE" dirty="0"/>
              <a:t>Bygger vidare på politisk lokal närvaro, men med ändrade uppgifter</a:t>
            </a:r>
          </a:p>
          <a:p>
            <a:r>
              <a:rPr lang="sv-SE" dirty="0">
                <a:solidFill>
                  <a:srgbClr val="000000"/>
                </a:solidFill>
                <a:effectLst/>
                <a:ea typeface="Calibri" panose="020F0502020204030204" pitchFamily="34" charset="0"/>
              </a:rPr>
              <a:t>Förvaltningsorganisationen kommer att anpassas för att möta de nya uppgifterna och säkerställa att det strategiska och det delregionala arbetet stärks</a:t>
            </a:r>
            <a:endParaRPr lang="sv-SE" dirty="0">
              <a:effectLst/>
              <a:ea typeface="Calibri" panose="020F0502020204030204" pitchFamily="34" charset="0"/>
            </a:endParaRPr>
          </a:p>
          <a:p>
            <a:r>
              <a:rPr lang="en-SE" dirty="0"/>
              <a:t>Den politiska organisationen ska alltjämt endast utse en tjänsteperson i förvaltningsorganisationen; regiondirektören</a:t>
            </a:r>
            <a:endParaRPr lang="sv-SE" dirty="0"/>
          </a:p>
          <a:p>
            <a:endParaRPr lang="sv-SE" dirty="0"/>
          </a:p>
        </p:txBody>
      </p:sp>
    </p:spTree>
    <p:extLst>
      <p:ext uri="{BB962C8B-B14F-4D97-AF65-F5344CB8AC3E}">
        <p14:creationId xmlns:p14="http://schemas.microsoft.com/office/powerpoint/2010/main" val="579031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0EB6E-A5A0-794F-B34B-86548BA404CD}"/>
              </a:ext>
            </a:extLst>
          </p:cNvPr>
          <p:cNvSpPr>
            <a:spLocks noGrp="1"/>
          </p:cNvSpPr>
          <p:nvPr>
            <p:ph type="title"/>
          </p:nvPr>
        </p:nvSpPr>
        <p:spPr/>
        <p:txBody>
          <a:bodyPr>
            <a:normAutofit/>
          </a:bodyPr>
          <a:lstStyle/>
          <a:p>
            <a:r>
              <a:rPr lang="sv-SE" dirty="0"/>
              <a:t>N</a:t>
            </a:r>
            <a:r>
              <a:rPr lang="en-SE" dirty="0"/>
              <a:t>y politisk organisation</a:t>
            </a:r>
            <a:r>
              <a:rPr lang="sv-SE" dirty="0"/>
              <a:t> och nya arbetssätt är en process under längre tid</a:t>
            </a:r>
            <a:endParaRPr lang="en-SE" dirty="0"/>
          </a:p>
        </p:txBody>
      </p:sp>
      <p:sp>
        <p:nvSpPr>
          <p:cNvPr id="3" name="Content Placeholder 2">
            <a:extLst>
              <a:ext uri="{FF2B5EF4-FFF2-40B4-BE49-F238E27FC236}">
                <a16:creationId xmlns:a16="http://schemas.microsoft.com/office/drawing/2014/main" id="{4DD0E93C-BE15-7347-8CE3-C95DD0A81540}"/>
              </a:ext>
            </a:extLst>
          </p:cNvPr>
          <p:cNvSpPr>
            <a:spLocks noGrp="1"/>
          </p:cNvSpPr>
          <p:nvPr>
            <p:ph idx="1"/>
          </p:nvPr>
        </p:nvSpPr>
        <p:spPr/>
        <p:txBody>
          <a:bodyPr numCol="2">
            <a:normAutofit fontScale="85000" lnSpcReduction="20000"/>
          </a:bodyPr>
          <a:lstStyle/>
          <a:p>
            <a:r>
              <a:rPr lang="sv-SE" dirty="0"/>
              <a:t>Beslut reglementen oktober</a:t>
            </a:r>
          </a:p>
          <a:p>
            <a:r>
              <a:rPr lang="sv-SE" dirty="0"/>
              <a:t>Val styrelser nämnder november</a:t>
            </a:r>
          </a:p>
          <a:p>
            <a:r>
              <a:rPr lang="sv-SE" dirty="0"/>
              <a:t>Anpassningar av förvaltningsorganisation</a:t>
            </a:r>
          </a:p>
          <a:p>
            <a:r>
              <a:rPr lang="sv-SE" dirty="0"/>
              <a:t>Förtydliga gränssnitt </a:t>
            </a:r>
          </a:p>
          <a:p>
            <a:r>
              <a:rPr lang="sv-SE" dirty="0"/>
              <a:t>Budgetjusteringar</a:t>
            </a:r>
          </a:p>
          <a:p>
            <a:r>
              <a:rPr lang="sv-SE" dirty="0"/>
              <a:t>Genomgång av rutiner mm för styrning och uppföljning</a:t>
            </a:r>
          </a:p>
          <a:p>
            <a:r>
              <a:rPr lang="sv-SE" dirty="0"/>
              <a:t>Utformning av strategier, uppföljning, uppdrag mm </a:t>
            </a:r>
          </a:p>
          <a:p>
            <a:r>
              <a:rPr lang="sv-SE" dirty="0"/>
              <a:t>Utbildning</a:t>
            </a:r>
          </a:p>
          <a:p>
            <a:r>
              <a:rPr lang="sv-SE" dirty="0"/>
              <a:t>Uppföljning och återrapport till RF</a:t>
            </a:r>
          </a:p>
          <a:p>
            <a:r>
              <a:rPr lang="sv-SE" dirty="0"/>
              <a:t>….och mycket annat</a:t>
            </a:r>
          </a:p>
          <a:p>
            <a:r>
              <a:rPr lang="sv-SE" sz="2475" b="1" dirty="0"/>
              <a:t>Politisk arbetsgrupp för fortsatt arbete</a:t>
            </a:r>
          </a:p>
          <a:p>
            <a:endParaRPr lang="sv-SE" dirty="0"/>
          </a:p>
          <a:p>
            <a:pPr marL="0" indent="0">
              <a:buNone/>
            </a:pPr>
            <a:endParaRPr lang="en-SE" dirty="0"/>
          </a:p>
        </p:txBody>
      </p:sp>
      <p:sp>
        <p:nvSpPr>
          <p:cNvPr id="4" name="Platshållare för sidfot 3">
            <a:extLst>
              <a:ext uri="{FF2B5EF4-FFF2-40B4-BE49-F238E27FC236}">
                <a16:creationId xmlns:a16="http://schemas.microsoft.com/office/drawing/2014/main" id="{20691433-C84D-48B0-9ACF-D553383FD0EE}"/>
              </a:ext>
            </a:extLst>
          </p:cNvPr>
          <p:cNvSpPr>
            <a:spLocks noGrp="1"/>
          </p:cNvSpPr>
          <p:nvPr>
            <p:ph type="ftr" sz="quarter" idx="4294967295"/>
          </p:nvPr>
        </p:nvSpPr>
        <p:spPr>
          <a:xfrm>
            <a:off x="5029200" y="6356350"/>
            <a:ext cx="4114800" cy="365125"/>
          </a:xfrm>
          <a:prstGeom prst="rect">
            <a:avLst/>
          </a:prstGeom>
        </p:spPr>
        <p:txBody>
          <a:bodyPr vert="horz" lIns="91440" tIns="45720" rIns="91440" bIns="45720" rtlCol="0" anchor="ctr"/>
          <a:lstStyle>
            <a:defPPr>
              <a:defRPr lang="sv-SE"/>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a:t>Boris Ståhl C-Gruppen 20221024</a:t>
            </a:r>
            <a:endParaRPr lang="sv-SE" dirty="0"/>
          </a:p>
        </p:txBody>
      </p:sp>
    </p:spTree>
    <p:extLst>
      <p:ext uri="{BB962C8B-B14F-4D97-AF65-F5344CB8AC3E}">
        <p14:creationId xmlns:p14="http://schemas.microsoft.com/office/powerpoint/2010/main" val="3960312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22079-4C3F-50B0-8E30-044C709AA46C}"/>
              </a:ext>
            </a:extLst>
          </p:cNvPr>
          <p:cNvSpPr>
            <a:spLocks noGrp="1"/>
          </p:cNvSpPr>
          <p:nvPr>
            <p:ph type="title"/>
          </p:nvPr>
        </p:nvSpPr>
        <p:spPr/>
        <p:txBody>
          <a:bodyPr/>
          <a:lstStyle/>
          <a:p>
            <a:r>
              <a:rPr lang="en-SE" dirty="0"/>
              <a:t>Framåt</a:t>
            </a:r>
          </a:p>
        </p:txBody>
      </p:sp>
      <p:sp>
        <p:nvSpPr>
          <p:cNvPr id="3" name="Content Placeholder 2">
            <a:extLst>
              <a:ext uri="{FF2B5EF4-FFF2-40B4-BE49-F238E27FC236}">
                <a16:creationId xmlns:a16="http://schemas.microsoft.com/office/drawing/2014/main" id="{AAEB60C1-79BC-27C2-E0A0-9817CFF09607}"/>
              </a:ext>
            </a:extLst>
          </p:cNvPr>
          <p:cNvSpPr>
            <a:spLocks noGrp="1"/>
          </p:cNvSpPr>
          <p:nvPr>
            <p:ph idx="1"/>
          </p:nvPr>
        </p:nvSpPr>
        <p:spPr/>
        <p:txBody>
          <a:bodyPr/>
          <a:lstStyle/>
          <a:p>
            <a:r>
              <a:rPr lang="en-SE" dirty="0"/>
              <a:t>En arbetsgrupp tillsätts av regionstyrelsen för att fortsätta följa och stödja genomförandet av den nya organisationen.</a:t>
            </a:r>
          </a:p>
          <a:p>
            <a:pPr lvl="1"/>
            <a:r>
              <a:rPr lang="en-GB" dirty="0" err="1"/>
              <a:t>utvärdera</a:t>
            </a:r>
            <a:r>
              <a:rPr lang="en-GB" dirty="0"/>
              <a:t> </a:t>
            </a:r>
            <a:r>
              <a:rPr lang="en-GB" dirty="0" err="1"/>
              <a:t>tillämpningen</a:t>
            </a:r>
            <a:r>
              <a:rPr lang="en-GB" dirty="0"/>
              <a:t> </a:t>
            </a:r>
            <a:r>
              <a:rPr lang="en-GB" dirty="0" err="1"/>
              <a:t>av</a:t>
            </a:r>
            <a:r>
              <a:rPr lang="en-GB" dirty="0"/>
              <a:t> </a:t>
            </a:r>
            <a:r>
              <a:rPr lang="en-GB" dirty="0" err="1"/>
              <a:t>reglementen</a:t>
            </a:r>
            <a:r>
              <a:rPr lang="en-GB" dirty="0"/>
              <a:t> </a:t>
            </a:r>
            <a:r>
              <a:rPr lang="en-GB" dirty="0" err="1"/>
              <a:t>och</a:t>
            </a:r>
            <a:r>
              <a:rPr lang="en-GB" dirty="0"/>
              <a:t> </a:t>
            </a:r>
            <a:r>
              <a:rPr lang="en-GB" dirty="0" err="1"/>
              <a:t>återkomma</a:t>
            </a:r>
            <a:r>
              <a:rPr lang="en-GB" dirty="0"/>
              <a:t> med </a:t>
            </a:r>
            <a:r>
              <a:rPr lang="en-GB" dirty="0" err="1"/>
              <a:t>eventuella</a:t>
            </a:r>
            <a:r>
              <a:rPr lang="en-GB" dirty="0"/>
              <a:t> </a:t>
            </a:r>
            <a:r>
              <a:rPr lang="en-GB" dirty="0" err="1"/>
              <a:t>förslag</a:t>
            </a:r>
            <a:r>
              <a:rPr lang="en-GB" dirty="0"/>
              <a:t> till </a:t>
            </a:r>
            <a:r>
              <a:rPr lang="en-GB" dirty="0" err="1"/>
              <a:t>justeringar</a:t>
            </a:r>
            <a:endParaRPr lang="en-GB" dirty="0"/>
          </a:p>
          <a:p>
            <a:pPr lvl="1"/>
            <a:r>
              <a:rPr lang="en-GB" dirty="0" err="1"/>
              <a:t>följa</a:t>
            </a:r>
            <a:r>
              <a:rPr lang="en-GB" dirty="0"/>
              <a:t> </a:t>
            </a:r>
            <a:r>
              <a:rPr lang="en-GB" dirty="0" err="1"/>
              <a:t>arbetet</a:t>
            </a:r>
            <a:r>
              <a:rPr lang="en-GB" dirty="0"/>
              <a:t> med </a:t>
            </a:r>
            <a:r>
              <a:rPr lang="en-GB" dirty="0" err="1"/>
              <a:t>uppgiftsbeskrivningar</a:t>
            </a:r>
            <a:r>
              <a:rPr lang="en-GB" dirty="0"/>
              <a:t> för </a:t>
            </a:r>
            <a:r>
              <a:rPr lang="en-GB" dirty="0" err="1"/>
              <a:t>utskott</a:t>
            </a:r>
            <a:r>
              <a:rPr lang="en-GB" dirty="0"/>
              <a:t> </a:t>
            </a:r>
            <a:r>
              <a:rPr lang="en-GB" dirty="0" err="1"/>
              <a:t>och</a:t>
            </a:r>
            <a:r>
              <a:rPr lang="en-GB" dirty="0"/>
              <a:t> </a:t>
            </a:r>
            <a:r>
              <a:rPr lang="en-GB" dirty="0" err="1"/>
              <a:t>beredningar</a:t>
            </a:r>
            <a:endParaRPr lang="en-GB" dirty="0"/>
          </a:p>
          <a:p>
            <a:pPr lvl="1"/>
            <a:r>
              <a:rPr lang="en-GB" dirty="0" err="1"/>
              <a:t>följa</a:t>
            </a:r>
            <a:r>
              <a:rPr lang="en-GB" dirty="0"/>
              <a:t> </a:t>
            </a:r>
            <a:r>
              <a:rPr lang="en-GB" dirty="0" err="1"/>
              <a:t>arbetet</a:t>
            </a:r>
            <a:r>
              <a:rPr lang="en-GB" dirty="0"/>
              <a:t> med </a:t>
            </a:r>
            <a:r>
              <a:rPr lang="en-GB" dirty="0" err="1"/>
              <a:t>instruktioner</a:t>
            </a:r>
            <a:r>
              <a:rPr lang="en-GB" dirty="0"/>
              <a:t> för </a:t>
            </a:r>
            <a:r>
              <a:rPr lang="en-GB" dirty="0" err="1"/>
              <a:t>regiondirektör</a:t>
            </a:r>
            <a:r>
              <a:rPr lang="en-GB" dirty="0"/>
              <a:t>, </a:t>
            </a:r>
            <a:r>
              <a:rPr lang="en-GB" dirty="0" err="1"/>
              <a:t>förvaltningschefer</a:t>
            </a:r>
            <a:r>
              <a:rPr lang="en-GB" dirty="0"/>
              <a:t> </a:t>
            </a:r>
            <a:r>
              <a:rPr lang="en-GB" dirty="0" err="1"/>
              <a:t>och</a:t>
            </a:r>
            <a:r>
              <a:rPr lang="en-GB" dirty="0"/>
              <a:t> </a:t>
            </a:r>
            <a:r>
              <a:rPr lang="en-GB" dirty="0" err="1"/>
              <a:t>ansvariga</a:t>
            </a:r>
            <a:r>
              <a:rPr lang="en-GB" dirty="0"/>
              <a:t> </a:t>
            </a:r>
            <a:r>
              <a:rPr lang="en-GB" dirty="0" err="1"/>
              <a:t>tjänstepersoner</a:t>
            </a:r>
            <a:endParaRPr lang="en-GB" dirty="0"/>
          </a:p>
          <a:p>
            <a:pPr lvl="1"/>
            <a:r>
              <a:rPr lang="en-GB" dirty="0"/>
              <a:t> </a:t>
            </a:r>
            <a:r>
              <a:rPr lang="en-GB" dirty="0" err="1"/>
              <a:t>följa</a:t>
            </a:r>
            <a:r>
              <a:rPr lang="en-GB" dirty="0"/>
              <a:t> </a:t>
            </a:r>
            <a:r>
              <a:rPr lang="en-GB" dirty="0" err="1"/>
              <a:t>arbetet</a:t>
            </a:r>
            <a:r>
              <a:rPr lang="en-GB" dirty="0"/>
              <a:t> med </a:t>
            </a:r>
            <a:r>
              <a:rPr lang="en-GB" dirty="0" err="1"/>
              <a:t>utformning</a:t>
            </a:r>
            <a:r>
              <a:rPr lang="en-GB" dirty="0"/>
              <a:t> </a:t>
            </a:r>
            <a:r>
              <a:rPr lang="en-GB" dirty="0" err="1"/>
              <a:t>av</a:t>
            </a:r>
            <a:r>
              <a:rPr lang="en-GB" dirty="0"/>
              <a:t> </a:t>
            </a:r>
            <a:r>
              <a:rPr lang="en-GB" dirty="0" err="1"/>
              <a:t>styrning</a:t>
            </a:r>
            <a:r>
              <a:rPr lang="en-GB" dirty="0"/>
              <a:t> </a:t>
            </a:r>
            <a:r>
              <a:rPr lang="en-GB" dirty="0" err="1"/>
              <a:t>och</a:t>
            </a:r>
            <a:r>
              <a:rPr lang="en-GB" dirty="0"/>
              <a:t> </a:t>
            </a:r>
            <a:r>
              <a:rPr lang="en-GB" dirty="0" err="1"/>
              <a:t>ledning</a:t>
            </a:r>
            <a:r>
              <a:rPr lang="en-GB" dirty="0"/>
              <a:t> med </a:t>
            </a:r>
            <a:r>
              <a:rPr lang="en-GB" dirty="0" err="1"/>
              <a:t>anledning</a:t>
            </a:r>
            <a:r>
              <a:rPr lang="en-GB" dirty="0"/>
              <a:t> </a:t>
            </a:r>
            <a:r>
              <a:rPr lang="en-GB" dirty="0" err="1"/>
              <a:t>av</a:t>
            </a:r>
            <a:r>
              <a:rPr lang="en-GB" dirty="0"/>
              <a:t> den </a:t>
            </a:r>
            <a:r>
              <a:rPr lang="en-GB" dirty="0" err="1"/>
              <a:t>nya</a:t>
            </a:r>
            <a:r>
              <a:rPr lang="en-GB" dirty="0"/>
              <a:t> </a:t>
            </a:r>
            <a:r>
              <a:rPr lang="en-GB" dirty="0" err="1"/>
              <a:t>politiska</a:t>
            </a:r>
            <a:r>
              <a:rPr lang="en-GB" dirty="0"/>
              <a:t> </a:t>
            </a:r>
            <a:r>
              <a:rPr lang="en-GB" dirty="0" err="1"/>
              <a:t>organisationen</a:t>
            </a:r>
            <a:endParaRPr lang="en-GB" dirty="0"/>
          </a:p>
          <a:p>
            <a:r>
              <a:rPr lang="en-GB" dirty="0" err="1"/>
              <a:t>Består</a:t>
            </a:r>
            <a:r>
              <a:rPr lang="en-GB" dirty="0"/>
              <a:t> </a:t>
            </a:r>
            <a:r>
              <a:rPr lang="en-GB" dirty="0" err="1"/>
              <a:t>av</a:t>
            </a:r>
            <a:r>
              <a:rPr lang="en-GB" dirty="0"/>
              <a:t> </a:t>
            </a:r>
            <a:r>
              <a:rPr lang="en-GB" dirty="0" err="1"/>
              <a:t>en</a:t>
            </a:r>
            <a:r>
              <a:rPr lang="en-GB" dirty="0"/>
              <a:t> </a:t>
            </a:r>
            <a:r>
              <a:rPr lang="en-GB" dirty="0" err="1"/>
              <a:t>politisk</a:t>
            </a:r>
            <a:r>
              <a:rPr lang="en-GB" dirty="0"/>
              <a:t> </a:t>
            </a:r>
            <a:r>
              <a:rPr lang="en-GB" dirty="0" err="1"/>
              <a:t>sekreterare</a:t>
            </a:r>
            <a:r>
              <a:rPr lang="en-GB" dirty="0"/>
              <a:t> per parti.</a:t>
            </a:r>
          </a:p>
        </p:txBody>
      </p:sp>
    </p:spTree>
    <p:extLst>
      <p:ext uri="{BB962C8B-B14F-4D97-AF65-F5344CB8AC3E}">
        <p14:creationId xmlns:p14="http://schemas.microsoft.com/office/powerpoint/2010/main" val="1172749674"/>
      </p:ext>
    </p:extLst>
  </p:cSld>
  <p:clrMapOvr>
    <a:masterClrMapping/>
  </p:clrMapOvr>
</p:sld>
</file>

<file path=ppt/theme/theme1.xml><?xml version="1.0" encoding="utf-8"?>
<a:theme xmlns:a="http://schemas.openxmlformats.org/drawingml/2006/main" name="1_VGR_vitt_blue">
  <a:themeElements>
    <a:clrScheme name="VG">
      <a:dk1>
        <a:srgbClr val="000000"/>
      </a:dk1>
      <a:lt1>
        <a:srgbClr val="FFFFFF"/>
      </a:lt1>
      <a:dk2>
        <a:srgbClr val="000000"/>
      </a:dk2>
      <a:lt2>
        <a:srgbClr val="808080"/>
      </a:lt2>
      <a:accent1>
        <a:srgbClr val="006298"/>
      </a:accent1>
      <a:accent2>
        <a:srgbClr val="367B1E"/>
      </a:accent2>
      <a:accent3>
        <a:srgbClr val="F2A900"/>
      </a:accent3>
      <a:accent4>
        <a:srgbClr val="9EA2A2"/>
      </a:accent4>
      <a:accent5>
        <a:srgbClr val="9D2235"/>
      </a:accent5>
      <a:accent6>
        <a:srgbClr val="71B2C9"/>
      </a:accent6>
      <a:hlink>
        <a:srgbClr val="006298"/>
      </a:hlink>
      <a:folHlink>
        <a:srgbClr val="9EA2A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defRPr dirty="0" smtClean="0"/>
        </a:defPPr>
      </a:lstStyle>
    </a:txDef>
  </a:objectDefaults>
  <a:extraClrSchemeLst/>
  <a:custClrLst>
    <a:custClr name="VG Komplement 1">
      <a:srgbClr val="008755"/>
    </a:custClr>
    <a:custClr name="VG Komplement 2">
      <a:srgbClr val="71B2C9"/>
    </a:custClr>
    <a:custClr name="VG Komplement 3">
      <a:srgbClr val="A8AD00"/>
    </a:custClr>
    <a:custClr name="VG Komplement 4">
      <a:srgbClr val="C8102E"/>
    </a:custClr>
    <a:custClr name="VG Komplement 5">
      <a:srgbClr val="FF6600"/>
    </a:custClr>
    <a:custClr name="VG Komplement 6">
      <a:srgbClr val="91966E"/>
    </a:custClr>
    <a:custClr name="VG Komplement 7">
      <a:srgbClr val="582C83"/>
    </a:custClr>
    <a:custClr name="VG Komplement 8">
      <a:srgbClr val="AF1685"/>
    </a:custClr>
    <a:custClr name="VG Diagram 1">
      <a:srgbClr val="71B2C9"/>
    </a:custClr>
    <a:custClr name="VG Diagram 2">
      <a:srgbClr val="F2A900"/>
    </a:custClr>
    <a:custClr name="VG Diagram 3">
      <a:srgbClr val="C8102E"/>
    </a:custClr>
    <a:custClr name="VG Diagram 4">
      <a:srgbClr val="006298"/>
    </a:custClr>
    <a:custClr name="VG Diagram 5">
      <a:srgbClr val="A8AD00"/>
    </a:custClr>
  </a:custClrLst>
  <a:extLst>
    <a:ext uri="{05A4C25C-085E-4340-85A3-A5531E510DB2}">
      <thm15:themeFamily xmlns:thm15="http://schemas.microsoft.com/office/thememl/2012/main" name="NY VGR_vitt_blue" id="{94C8D189-9F4F-4129-A129-E5D56A12F4C9}" vid="{DBFF57A2-E5C3-44F7-AE72-6AEE53DC3105}"/>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ec6953a5eee3424faece5c2353cf0721 xmlns="597d7713-8a3d-4bd2-ae30-edced55b2c1b">
      <Terms xmlns="http://schemas.microsoft.com/office/infopath/2007/PartnerControls"/>
    </ec6953a5eee3424faece5c2353cf0721>
    <VGR_DokBeskrivning xmlns="597d7713-8a3d-4bd2-ae30-edced55b2c1b" xsi:nil="true"/>
    <VGR_EgenAmnesindelning xmlns="597d7713-8a3d-4bd2-ae30-edced55b2c1b" xsi:nil="true"/>
    <TaxKeywordTaxHTField xmlns="6c705617-a3fd-4018-94cc-422567ac1584">
      <Terms xmlns="http://schemas.microsoft.com/office/infopath/2007/PartnerControls"/>
    </TaxKeywordTaxHTField>
    <TaxCatchAllLabel xmlns="6c705617-a3fd-4018-94cc-422567ac1584" xsi:nil="true"/>
    <iff0133ac3934f858b1ec890ab98b185 xmlns="4552c23f-a756-462f-8287-3ff35245ed68">
      <Terms xmlns="http://schemas.microsoft.com/office/infopath/2007/PartnerControls"/>
    </iff0133ac3934f858b1ec890ab98b185>
    <a7144f27c6ef407e8fb4465121afbe2b xmlns="597d7713-8a3d-4bd2-ae30-edced55b2c1b">
      <Terms xmlns="http://schemas.microsoft.com/office/infopath/2007/PartnerControls"/>
    </a7144f27c6ef407e8fb4465121afbe2b>
    <i1597c54c9084fe5ae9163fac681e86b xmlns="597d7713-8a3d-4bd2-ae30-edced55b2c1b">
      <Terms xmlns="http://schemas.microsoft.com/office/infopath/2007/PartnerControls"/>
    </i1597c54c9084fe5ae9163fac681e86b>
    <m534ae9efef34a1ab5a1291502fec5e5 xmlns="597d7713-8a3d-4bd2-ae30-edced55b2c1b">
      <Terms xmlns="http://schemas.microsoft.com/office/infopath/2007/PartnerControls"/>
    </m534ae9efef34a1ab5a1291502fec5e5>
    <TaxCatchAll xmlns="6c705617-a3fd-4018-94cc-422567ac1584" xsi:nil="true"/>
    <VGR_AtkomstRatt xmlns="597d7713-8a3d-4bd2-ae30-edced55b2c1b">0</VGR_AtkomstRatt>
    <_dlc_DocId xmlns="6c705617-a3fd-4018-94cc-422567ac1584">RS10329-525571102-40</_dlc_DocId>
    <VGR_DokStatus xmlns="597d7713-8a3d-4bd2-ae30-edced55b2c1b">Arbetsmaterial</VGR_DokStatus>
    <_dlc_DocIdUrl xmlns="6c705617-a3fd-4018-94cc-422567ac1584">
      <Url>https://vgregion.sharepoint.com/sites/sy-rs-ledningsstod-regional-utveckling/_layouts/15/DocIdRedir.aspx?ID=RS10329-525571102-40</Url>
      <Description>RS10329-525571102-40</Description>
    </_dlc_DocIdUrl>
    <VGR_Sekretess xmlns="597d7713-8a3d-4bd2-ae30-edced55b2c1b">Allmän handling - Offentlig</VGR_Sekretess>
  </documentManagement>
</p:properties>
</file>

<file path=customXml/item4.xml><?xml version="1.0" encoding="utf-8"?>
<ct:contentTypeSchema xmlns:ct="http://schemas.microsoft.com/office/2006/metadata/contentType" xmlns:ma="http://schemas.microsoft.com/office/2006/metadata/properties/metaAttributes" ct:_="" ma:_="" ma:contentTypeName="VGR Dokument RS" ma:contentTypeID="0x01010006EBECDF67F89F4D8BC5FAF3B8FA559B0200E35C7135F97ACA4F8034BEBD3EB0AB59" ma:contentTypeVersion="79" ma:contentTypeDescription="" ma:contentTypeScope="" ma:versionID="bf22496c2fe7b8557412780954cd6828">
  <xsd:schema xmlns:xsd="http://www.w3.org/2001/XMLSchema" xmlns:xs="http://www.w3.org/2001/XMLSchema" xmlns:p="http://schemas.microsoft.com/office/2006/metadata/properties" xmlns:ns1="http://schemas.microsoft.com/sharepoint/v3" xmlns:ns2="597d7713-8a3d-4bd2-ae30-edced55b2c1b" xmlns:ns3="6c705617-a3fd-4018-94cc-422567ac1584" xmlns:ns6="4552c23f-a756-462f-8287-3ff35245ed68" xmlns:ns7="5dcbc3db-e3fd-4830-906c-7d051382881e" targetNamespace="http://schemas.microsoft.com/office/2006/metadata/properties" ma:root="true" ma:fieldsID="1cd67929d54e37f2934cc5fd09fecd0a" ns1:_="" ns2:_="" ns3:_="" ns6:_="" ns7:_="">
    <xsd:import namespace="http://schemas.microsoft.com/sharepoint/v3"/>
    <xsd:import namespace="597d7713-8a3d-4bd2-ae30-edced55b2c1b"/>
    <xsd:import namespace="6c705617-a3fd-4018-94cc-422567ac1584"/>
    <xsd:import namespace="4552c23f-a756-462f-8287-3ff35245ed68"/>
    <xsd:import namespace="5dcbc3db-e3fd-4830-906c-7d051382881e"/>
    <xsd:element name="properties">
      <xsd:complexType>
        <xsd:sequence>
          <xsd:element name="documentManagement">
            <xsd:complexType>
              <xsd:all>
                <xsd:element ref="ns2:VGR_EgenAmnesindelning" minOccurs="0"/>
                <xsd:element ref="ns2:VGR_DokBeskrivning" minOccurs="0"/>
                <xsd:element ref="ns2:VGR_TillgangligFran" minOccurs="0"/>
                <xsd:element ref="ns2:VGR_TillgangligTill" minOccurs="0"/>
                <xsd:element ref="ns2:VGR_AtkomstRatt" minOccurs="0"/>
                <xsd:element ref="ns2:VGR_Sekretess" minOccurs="0"/>
                <xsd:element ref="ns2:VGR_PubliceratAv" minOccurs="0"/>
                <xsd:element ref="ns2:VGR_PubliceratDatum" minOccurs="0"/>
                <xsd:element ref="ns2:VGR_DokStatus" minOccurs="0"/>
                <xsd:element ref="ns2:VGR_DokStatusMessage" minOccurs="0"/>
                <xsd:element ref="ns2:i1597c54c9084fe5ae9163fac681e86b" minOccurs="0"/>
                <xsd:element ref="ns2:m534ae9efef34a1ab5a1291502fec5e5" minOccurs="0"/>
                <xsd:element ref="ns3:TaxCatchAll" minOccurs="0"/>
                <xsd:element ref="ns2:a7144f27c6ef407e8fb4465121afbe2b" minOccurs="0"/>
                <xsd:element ref="ns2:VGR_DokItemId" minOccurs="0"/>
                <xsd:element ref="ns2:VGR_MellanarkivId" minOccurs="0"/>
                <xsd:element ref="ns2:VGR_MellanarkivUrl" minOccurs="0"/>
                <xsd:element ref="ns2:VGR_MellanarkivWebbUrl" minOccurs="0"/>
                <xsd:element ref="ns2:VGR_ArkivDatum" minOccurs="0"/>
                <xsd:element ref="ns2:VGR_Gallras" minOccurs="0"/>
                <xsd:element ref="ns2:ec6953a5eee3424faece5c2353cf0721" minOccurs="0"/>
                <xsd:element ref="ns3:TaxCatchAllLabel" minOccurs="0"/>
                <xsd:element ref="ns3:TaxKeywordTaxHTField" minOccurs="0"/>
                <xsd:element ref="ns6:iff0133ac3934f858b1ec890ab98b185" minOccurs="0"/>
                <xsd:element ref="ns3:_dlc_DocIdPersistId" minOccurs="0"/>
                <xsd:element ref="ns3:_dlc_DocIdUrl" minOccurs="0"/>
                <xsd:element ref="ns3:_dlc_DocId" minOccurs="0"/>
                <xsd:element ref="ns1:ComplianceAssetId" minOccurs="0"/>
                <xsd:element ref="ns1:_CommentCount" minOccurs="0"/>
                <xsd:element ref="ns1:_LikeCount" minOccurs="0"/>
                <xsd:element ref="ns7:MediaServiceMetadata" minOccurs="0"/>
                <xsd:element ref="ns7:MediaServiceFastMetadata" minOccurs="0"/>
                <xsd:element ref="ns6:SharedWithUsers" minOccurs="0"/>
                <xsd:element ref="ns6: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omplianceAssetId" ma:index="46" nillable="true" ma:displayName="Efterlevnadstillgångs-ID" ma:hidden="true" ma:internalName="ComplianceAssetId" ma:readOnly="true">
      <xsd:simpleType>
        <xsd:restriction base="dms:Text"/>
      </xsd:simpleType>
    </xsd:element>
    <xsd:element name="_CommentCount" ma:index="47" nillable="true" ma:displayName="Antal kommentarer" ma:hidden="true" ma:list="Docs" ma:internalName="_CommentCount" ma:readOnly="true" ma:showField="CommentCount">
      <xsd:simpleType>
        <xsd:restriction base="dms:Lookup"/>
      </xsd:simpleType>
    </xsd:element>
    <xsd:element name="_LikeCount" ma:index="48" nillable="true" ma:displayName="Antal som gillar" ma:hidden="true" ma:list="Docs" ma:internalName="_LikeCount" ma:readOnly="true" ma:showField="LikeCount">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597d7713-8a3d-4bd2-ae30-edced55b2c1b" elementFormDefault="qualified">
    <xsd:import namespace="http://schemas.microsoft.com/office/2006/documentManagement/types"/>
    <xsd:import namespace="http://schemas.microsoft.com/office/infopath/2007/PartnerControls"/>
    <xsd:element name="VGR_EgenAmnesindelning" ma:index="5" nillable="true" ma:displayName="Egen ämnesindelning" ma:description="Används för att samla upprättade handlingar utifrån egna ämnesindelningar. Flera ämnen separeras med kommatecken. Används vid publicering på webben." ma:hidden="true" ma:internalName="VGR_EgenAmnesindelning">
      <xsd:simpleType>
        <xsd:restriction base="dms:Text">
          <xsd:maxLength value="255"/>
        </xsd:restriction>
      </xsd:simpleType>
    </xsd:element>
    <xsd:element name="VGR_DokBeskrivning" ma:index="7" nillable="true" ma:displayName="Dokumentbeskrivning" ma:description="Kort beskrivning av innehållet i handlingen." ma:internalName="VGR_DokBeskrivning">
      <xsd:simpleType>
        <xsd:restriction base="dms:Note">
          <xsd:maxLength value="255"/>
        </xsd:restriction>
      </xsd:simpleType>
    </xsd:element>
    <xsd:element name="VGR_TillgangligFran" ma:index="8" nillable="true" ma:displayName="Tillgänglig från" ma:description="Tidpunkt när den upprättade handlingen blir publik och därmed nås från söktjänster och eventuella websidor." ma:format="DateTime" ma:hidden="true" ma:internalName="VGR_TillgangligFran" ma:readOnly="true">
      <xsd:simpleType>
        <xsd:restriction base="dms:DateTime"/>
      </xsd:simpleType>
    </xsd:element>
    <xsd:element name="VGR_TillgangligTill" ma:index="9" nillable="true" ma:displayName="Tillgänglig till" ma:description="Tidpunkt när den upprättade handlingen inte längre är publik och inte längre nås från söktjänster och eventuella websidor." ma:format="DateTime" ma:hidden="true" ma:internalName="VGR_TillgangligTill" ma:readOnly="true">
      <xsd:simpleType>
        <xsd:restriction base="dms:DateTime"/>
      </xsd:simpleType>
    </xsd:element>
    <xsd:element name="VGR_AtkomstRatt" ma:index="10" nillable="true" ma:displayName="Åtkomsträtt (värde)" ma:default="0" ma:description="Vilken spridning den upprättade handlingen ska ha. Vilka som ska kunna komma åt handlingen från mellanarkivet, söktjänster och eventuella websidor." ma:format="Dropdown" ma:hidden="true" ma:internalName="VGR_AtkomstRatt" ma:readOnly="true">
      <xsd:simpleType>
        <xsd:restriction base="dms:Choice">
          <xsd:enumeration value="0"/>
          <xsd:enumeration value="1"/>
          <xsd:enumeration value="2"/>
          <xsd:enumeration value="3"/>
          <xsd:enumeration value="4"/>
        </xsd:restriction>
      </xsd:simpleType>
    </xsd:element>
    <xsd:element name="VGR_Sekretess" ma:index="11" nillable="true" ma:displayName="Skyddskod" ma:default="Allmän handling - Offentlig" ma:description="Skyddsbehov av informationen i den upprättade handlingen. Vid sekretess eller känsliga personuppgifter ska detta anges." ma:format="Dropdown" ma:hidden="true" ma:internalName="VGR_Sekretess" ma:readOnly="true">
      <xsd:simpleType>
        <xsd:restriction base="dms:Choice">
          <xsd:enumeration value="Allmän handling - Offentlig"/>
          <xsd:enumeration value="Sekretess - Allmän handling - skyddad enligt sekretess"/>
          <xsd:enumeration value="GDPR - Allmän handling - skyddad enligt GDPR"/>
        </xsd:restriction>
      </xsd:simpleType>
    </xsd:element>
    <xsd:element name="VGR_PubliceratAv" ma:index="13" nillable="true" ma:displayName="Upprättad av" ma:description="Inloggad person som upprättat dokumentet" ma:hidden="true" ma:list="UserInfo" ma:SharePointGroup="0" ma:internalName="VGR_PubliceratAv" ma:readOnly="tru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VGR_PubliceratDatum" ma:index="14" nillable="true" ma:displayName="Upprättad datum" ma:description="Tidpunkt när dokumentet upprättades och levererades som allmän handling till mellanarkivet" ma:format="DateTime" ma:hidden="true" ma:internalName="VGR_PubliceratDatum" ma:readOnly="true">
      <xsd:simpleType>
        <xsd:restriction base="dms:DateTime"/>
      </xsd:simpleType>
    </xsd:element>
    <xsd:element name="VGR_DokStatus" ma:index="15" nillable="true" ma:displayName="Mellanarkivstatus" ma:default="Arbetsmaterial" ma:description="Statusmärkning för dokument som beskriver var i processen dokumentet finns." ma:format="Dropdown" ma:hidden="true" ma:internalName="VGR_DokStatus" ma:readOnly="true">
      <xsd:simpleType>
        <xsd:restriction base="dms:Choice">
          <xsd:enumeration value="Arbetsmaterial"/>
          <xsd:enumeration value="Väntar på allmän handling"/>
          <xsd:enumeration value="Väntar på framtida upprättande"/>
          <xsd:enumeration value="Allmän handling"/>
          <xsd:enumeration value="Fel vid allmän handling"/>
        </xsd:restriction>
      </xsd:simpleType>
    </xsd:element>
    <xsd:element name="VGR_DokStatusMessage" ma:index="18" nillable="true" ma:displayName="Dokumentlogg" ma:hidden="true" ma:internalName="VGR_DokStatusMessage" ma:readOnly="true">
      <xsd:simpleType>
        <xsd:restriction base="dms:Note">
          <xsd:maxLength value="62000"/>
        </xsd:restriction>
      </xsd:simpleType>
    </xsd:element>
    <xsd:element name="i1597c54c9084fe5ae9163fac681e86b" ma:index="22" nillable="true" ma:taxonomy="true" ma:internalName="i1597c54c9084fe5ae9163fac681e86b" ma:taxonomyFieldName="VGR_Lagparagraf" ma:displayName="Lagparagraf" ma:default="" ma:fieldId="{21597c54-c908-4fe5-ae91-63fac681e86b}" ma:sspId="5c300478-92f1-4a1e-b2db-7f8c75821d37" ma:termSetId="ddb163ed-d655-4cf1-bb2c-a91ec57f9ce0" ma:anchorId="00000000-0000-0000-0000-000000000000" ma:open="false" ma:isKeyword="false">
      <xsd:complexType>
        <xsd:sequence>
          <xsd:element ref="pc:Terms" minOccurs="0" maxOccurs="1"/>
        </xsd:sequence>
      </xsd:complexType>
    </xsd:element>
    <xsd:element name="m534ae9efef34a1ab5a1291502fec5e5" ma:index="23" nillable="true" ma:taxonomy="true" ma:internalName="m534ae9efef34a1ab5a1291502fec5e5" ma:taxonomyFieldName="VGR_SkapatEnhet" ma:displayName="Upprättad av enhet" ma:default="" ma:fieldId="{6534ae9e-fef3-4a1a-b5a1-291502fec5e5}" ma:sspId="5c300478-92f1-4a1e-b2db-7f8c75821d37" ma:termSetId="9cea25d0-9008-4d39-abcf-763a6009e600" ma:anchorId="00000000-0000-0000-0000-000000000000" ma:open="false" ma:isKeyword="false">
      <xsd:complexType>
        <xsd:sequence>
          <xsd:element ref="pc:Terms" minOccurs="0" maxOccurs="1"/>
        </xsd:sequence>
      </xsd:complexType>
    </xsd:element>
    <xsd:element name="a7144f27c6ef407e8fb4465121afbe2b" ma:index="26" nillable="true" ma:taxonomy="true" ma:internalName="a7144f27c6ef407e8fb4465121afbe2b" ma:taxonomyFieldName="VGR_UpprattadForEnheter" ma:displayName="Upprättad för enhet" ma:default="" ma:fieldId="{a7144f27-c6ef-407e-8fb4-465121afbe2b}" ma:taxonomyMulti="true" ma:sspId="5c300478-92f1-4a1e-b2db-7f8c75821d37" ma:termSetId="9cea25d0-9008-4d39-abcf-763a6009e600" ma:anchorId="00000000-0000-0000-0000-000000000000" ma:open="false" ma:isKeyword="false">
      <xsd:complexType>
        <xsd:sequence>
          <xsd:element ref="pc:Terms" minOccurs="0" maxOccurs="1"/>
        </xsd:sequence>
      </xsd:complexType>
    </xsd:element>
    <xsd:element name="VGR_DokItemId" ma:index="28" nillable="true" ma:displayName="DokItemId" ma:hidden="true" ma:internalName="VGR_DokItemId" ma:readOnly="true">
      <xsd:simpleType>
        <xsd:restriction base="dms:Text">
          <xsd:maxLength value="255"/>
        </xsd:restriction>
      </xsd:simpleType>
    </xsd:element>
    <xsd:element name="VGR_MellanarkivId" ma:index="29" nillable="true" ma:displayName="MellanarkivId" ma:hidden="true" ma:internalName="VGR_MellanarkivId" ma:readOnly="true">
      <xsd:simpleType>
        <xsd:restriction base="dms:Text">
          <xsd:maxLength value="255"/>
        </xsd:restriction>
      </xsd:simpleType>
    </xsd:element>
    <xsd:element name="VGR_MellanarkivUrl" ma:index="30" nillable="true" ma:displayName="Arkivlänk" ma:format="Hyperlink" ma:hidden="true" ma:internalName="VGR_Mellanarkiv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VGR_MellanarkivWebbUrl" ma:index="31" nillable="true" ma:displayName="Arkivlänk för webben" ma:hidden="true" ma:internalName="VGR_MellanarkivWebbUrl" ma:readOnly="true">
      <xsd:simpleType>
        <xsd:restriction base="dms:Text">
          <xsd:maxLength value="255"/>
        </xsd:restriction>
      </xsd:simpleType>
    </xsd:element>
    <xsd:element name="VGR_ArkivDatum" ma:index="32" nillable="true" ma:displayName="ArkivDatum" ma:format="DateTime" ma:hidden="true" ma:internalName="VGR_ArkivDatum" ma:readOnly="true">
      <xsd:simpleType>
        <xsd:restriction base="dms:DateTime"/>
      </xsd:simpleType>
    </xsd:element>
    <xsd:element name="VGR_Gallras" ma:index="33" nillable="true" ma:displayName="Gallras" ma:description="" ma:hidden="true" ma:internalName="VGR_Gallras" ma:readOnly="true">
      <xsd:simpleType>
        <xsd:restriction base="dms:Text">
          <xsd:maxLength value="255"/>
        </xsd:restriction>
      </xsd:simpleType>
    </xsd:element>
    <xsd:element name="ec6953a5eee3424faece5c2353cf0721" ma:index="34" nillable="true" ma:taxonomy="true" ma:internalName="ec6953a5eee3424faece5c2353cf0721" ma:taxonomyFieldName="VGR_AmnesIndelning" ma:displayName="Regional ämnesindelning" ma:default="" ma:fieldId="{ec6953a5-eee3-424f-aece-5c2353cf0721}" ma:taxonomyMulti="true" ma:sspId="5c300478-92f1-4a1e-b2db-7f8c75821d37" ma:termSetId="66c52c7a-5036-4d83-ab03-8b3f33605b60"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c705617-a3fd-4018-94cc-422567ac1584" elementFormDefault="qualified">
    <xsd:import namespace="http://schemas.microsoft.com/office/2006/documentManagement/types"/>
    <xsd:import namespace="http://schemas.microsoft.com/office/infopath/2007/PartnerControls"/>
    <xsd:element name="TaxCatchAll" ma:index="24" nillable="true" ma:displayName="Taxonomy Catch All Column" ma:hidden="true" ma:list="{b4b2ca0b-5d1b-4184-b818-7182ea2a7413}" ma:internalName="TaxCatchAll" ma:readOnly="false" ma:showField="CatchAllData" ma:web="6c705617-a3fd-4018-94cc-422567ac1584">
      <xsd:complexType>
        <xsd:complexContent>
          <xsd:extension base="dms:MultiChoiceLookup">
            <xsd:sequence>
              <xsd:element name="Value" type="dms:Lookup" maxOccurs="unbounded" minOccurs="0" nillable="true"/>
            </xsd:sequence>
          </xsd:extension>
        </xsd:complexContent>
      </xsd:complexType>
    </xsd:element>
    <xsd:element name="TaxCatchAllLabel" ma:index="35" nillable="true" ma:displayName="Taxonomy Catch All Column1" ma:hidden="true" ma:list="{b4b2ca0b-5d1b-4184-b818-7182ea2a7413}" ma:internalName="TaxCatchAllLabel" ma:readOnly="false" ma:showField="CatchAllDataLabel" ma:web="6c705617-a3fd-4018-94cc-422567ac1584">
      <xsd:complexType>
        <xsd:complexContent>
          <xsd:extension base="dms:MultiChoiceLookup">
            <xsd:sequence>
              <xsd:element name="Value" type="dms:Lookup" maxOccurs="unbounded" minOccurs="0" nillable="true"/>
            </xsd:sequence>
          </xsd:extension>
        </xsd:complexContent>
      </xsd:complexType>
    </xsd:element>
    <xsd:element name="TaxKeywordTaxHTField" ma:index="36" nillable="true" ma:taxonomy="true" ma:internalName="TaxKeywordTaxHTField" ma:taxonomyFieldName="TaxKeyword" ma:displayName="Företagsnyckelord" ma:readOnly="false" ma:fieldId="{23f27201-bee3-471e-b2e7-b64fd8b7ca38}" ma:taxonomyMulti="true" ma:sspId="5c300478-92f1-4a1e-b2db-7f8c75821d37" ma:termSetId="00000000-0000-0000-0000-000000000000" ma:anchorId="00000000-0000-0000-0000-000000000000" ma:open="true" ma:isKeyword="true">
      <xsd:complexType>
        <xsd:sequence>
          <xsd:element ref="pc:Terms" minOccurs="0" maxOccurs="1"/>
        </xsd:sequence>
      </xsd:complexType>
    </xsd:element>
    <xsd:element name="_dlc_DocIdPersistId" ma:index="43" nillable="true" ma:displayName="Persist ID" ma:description="Keep ID on add." ma:hidden="true" ma:internalName="_dlc_DocIdPersistId" ma:readOnly="true">
      <xsd:simpleType>
        <xsd:restriction base="dms:Boolean"/>
      </xsd:simpleType>
    </xsd:element>
    <xsd:element name="_dlc_DocIdUrl" ma:index="44" nillable="true" ma:displayName="Dokument-ID" ma:description="Permanent länk till det här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 ma:index="45" nillable="true" ma:displayName="Dokument-ID-värde" ma:description="Värdet för dokument-ID som tilldelats till det här objektet." ma:indexed="true" ma:internalName="_dlc_DocId"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52c23f-a756-462f-8287-3ff35245ed68" elementFormDefault="qualified">
    <xsd:import namespace="http://schemas.microsoft.com/office/2006/documentManagement/types"/>
    <xsd:import namespace="http://schemas.microsoft.com/office/infopath/2007/PartnerControls"/>
    <xsd:element name="iff0133ac3934f858b1ec890ab98b185" ma:index="42" nillable="true" ma:taxonomy="true" ma:internalName="iff0133ac3934f858b1ec890ab98b185" ma:taxonomyFieldName="Handlingstyp_RS" ma:displayName="Handlingstyp RS" ma:readOnly="false" ma:fieldId="{2ff0133a-c393-4f85-8b1e-c890ab98b185}" ma:sspId="5c300478-92f1-4a1e-b2db-7f8c75821d37" ma:termSetId="de4697c2-9f06-477d-bb71-fe748a59b617" ma:anchorId="00000000-0000-0000-0000-000000000000" ma:open="false" ma:isKeyword="false">
      <xsd:complexType>
        <xsd:sequence>
          <xsd:element ref="pc:Terms" minOccurs="0" maxOccurs="1"/>
        </xsd:sequence>
      </xsd:complexType>
    </xsd:element>
    <xsd:element name="SharedWithUsers" ma:index="51"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52" nillable="true" ma:displayName="Delat med informa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dcbc3db-e3fd-4830-906c-7d051382881e" elementFormDefault="qualified">
    <xsd:import namespace="http://schemas.microsoft.com/office/2006/documentManagement/types"/>
    <xsd:import namespace="http://schemas.microsoft.com/office/infopath/2007/PartnerControls"/>
    <xsd:element name="MediaServiceMetadata" ma:index="49" nillable="true" ma:displayName="MediaServiceMetadata" ma:hidden="true" ma:internalName="MediaServiceMetadata" ma:readOnly="true">
      <xsd:simpleType>
        <xsd:restriction base="dms:Note"/>
      </xsd:simpleType>
    </xsd:element>
    <xsd:element name="MediaServiceFastMetadata" ma:index="50"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Innehållstyp"/>
        <xsd:element ref="dc:title" minOccurs="0" maxOccurs="1" ma:index="1"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B21D452-EB6F-43B5-9D7A-22F3CF6AD8DA}">
  <ds:schemaRefs>
    <ds:schemaRef ds:uri="http://schemas.microsoft.com/sharepoint/events"/>
  </ds:schemaRefs>
</ds:datastoreItem>
</file>

<file path=customXml/itemProps2.xml><?xml version="1.0" encoding="utf-8"?>
<ds:datastoreItem xmlns:ds="http://schemas.openxmlformats.org/officeDocument/2006/customXml" ds:itemID="{EE29DB05-82CE-4034-9278-D21DE05CF777}">
  <ds:schemaRefs>
    <ds:schemaRef ds:uri="http://schemas.microsoft.com/sharepoint/v3/contenttype/forms"/>
  </ds:schemaRefs>
</ds:datastoreItem>
</file>

<file path=customXml/itemProps3.xml><?xml version="1.0" encoding="utf-8"?>
<ds:datastoreItem xmlns:ds="http://schemas.openxmlformats.org/officeDocument/2006/customXml" ds:itemID="{DAB7E805-24C1-4F30-AB0A-5E76364B29EA}">
  <ds:schemaRefs>
    <ds:schemaRef ds:uri="http://schemas.openxmlformats.org/package/2006/metadata/core-properties"/>
    <ds:schemaRef ds:uri="http://schemas.microsoft.com/sharepoint/v3"/>
    <ds:schemaRef ds:uri="http://purl.org/dc/elements/1.1/"/>
    <ds:schemaRef ds:uri="http://purl.org/dc/terms/"/>
    <ds:schemaRef ds:uri="5dcbc3db-e3fd-4830-906c-7d051382881e"/>
    <ds:schemaRef ds:uri="http://purl.org/dc/dcmitype/"/>
    <ds:schemaRef ds:uri="6c705617-a3fd-4018-94cc-422567ac1584"/>
    <ds:schemaRef ds:uri="4552c23f-a756-462f-8287-3ff35245ed68"/>
    <ds:schemaRef ds:uri="http://schemas.microsoft.com/office/infopath/2007/PartnerControls"/>
    <ds:schemaRef ds:uri="http://schemas.microsoft.com/office/2006/documentManagement/types"/>
    <ds:schemaRef ds:uri="597d7713-8a3d-4bd2-ae30-edced55b2c1b"/>
    <ds:schemaRef ds:uri="http://schemas.microsoft.com/office/2006/metadata/properties"/>
    <ds:schemaRef ds:uri="http://www.w3.org/XML/1998/namespace"/>
  </ds:schemaRefs>
</ds:datastoreItem>
</file>

<file path=customXml/itemProps4.xml><?xml version="1.0" encoding="utf-8"?>
<ds:datastoreItem xmlns:ds="http://schemas.openxmlformats.org/officeDocument/2006/customXml" ds:itemID="{FEE86435-4388-4FF3-8525-BD1B96B947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97d7713-8a3d-4bd2-ae30-edced55b2c1b"/>
    <ds:schemaRef ds:uri="6c705617-a3fd-4018-94cc-422567ac1584"/>
    <ds:schemaRef ds:uri="4552c23f-a756-462f-8287-3ff35245ed68"/>
    <ds:schemaRef ds:uri="5dcbc3db-e3fd-4830-906c-7d05138288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VGR_vit_grey</Template>
  <TotalTime>2011</TotalTime>
  <Words>2279</Words>
  <Application>Microsoft Office PowerPoint</Application>
  <PresentationFormat>Bildspel på skärmen (16:9)</PresentationFormat>
  <Paragraphs>303</Paragraphs>
  <Slides>25</Slides>
  <Notes>3</Notes>
  <HiddenSlides>16</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25</vt:i4>
      </vt:variant>
    </vt:vector>
  </HeadingPairs>
  <TitlesOfParts>
    <vt:vector size="31" baseType="lpstr">
      <vt:lpstr>Arial</vt:lpstr>
      <vt:lpstr>Calibri</vt:lpstr>
      <vt:lpstr>Calibri Light</vt:lpstr>
      <vt:lpstr>Symbol</vt:lpstr>
      <vt:lpstr>Times New Roman</vt:lpstr>
      <vt:lpstr>1_VGR_vitt_blue</vt:lpstr>
      <vt:lpstr>Ny politisk organisation 2023 till 2027</vt:lpstr>
      <vt:lpstr>Ny politisk organisation - tillbakablick</vt:lpstr>
      <vt:lpstr>Syfte med ny politisk organisation</vt:lpstr>
      <vt:lpstr>PowerPoint-presentation</vt:lpstr>
      <vt:lpstr>PowerPoint-presentation</vt:lpstr>
      <vt:lpstr>PowerPoint-presentation</vt:lpstr>
      <vt:lpstr>Bedömning av förslaget</vt:lpstr>
      <vt:lpstr>Ny politisk organisation och nya arbetssätt är en process under längre tid</vt:lpstr>
      <vt:lpstr>Framåt</vt:lpstr>
      <vt:lpstr>Ur reglementet. §3 Nämnden ska:</vt:lpstr>
      <vt:lpstr>Den nya politiska organisationens övergripande uppdrag</vt:lpstr>
      <vt:lpstr>Den nya politiska organisationens övergripande uppdrag</vt:lpstr>
      <vt:lpstr>Medskick ur rapporten</vt:lpstr>
      <vt:lpstr>Strategisk hälso- och sjukvårdsnämnd - SSN</vt:lpstr>
      <vt:lpstr>Operativ hälso- och sjukvårdsnämnd  - OSN</vt:lpstr>
      <vt:lpstr>Fem delregionala nämnder - DRN</vt:lpstr>
      <vt:lpstr>Fem delregionala nämnder - DRN</vt:lpstr>
      <vt:lpstr>Följande utförare fortsätter att driva verksamhet i egen regi.</vt:lpstr>
      <vt:lpstr>Miljö- och regionutvecklingsnämnd</vt:lpstr>
      <vt:lpstr>Infrastruktur- och kollektivtrafiknämnd</vt:lpstr>
      <vt:lpstr>Kulturnämnd</vt:lpstr>
      <vt:lpstr>Förändrad organisation inom serviceverksamhet och fastighet</vt:lpstr>
      <vt:lpstr>Regionstyrelsen</vt:lpstr>
      <vt:lpstr>Personalutskott</vt:lpstr>
      <vt:lpstr>Hållbarhetsutskott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Beredningen för en sammanhållen hälso- och sjukvård (SRO)</dc:title>
  <dc:creator>Maria Hellström Berhe</dc:creator>
  <cp:lastModifiedBy>Camilla Tengström</cp:lastModifiedBy>
  <cp:revision>14</cp:revision>
  <dcterms:created xsi:type="dcterms:W3CDTF">2022-08-11T06:12:59Z</dcterms:created>
  <dcterms:modified xsi:type="dcterms:W3CDTF">2022-12-02T15:32:12Z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0x01010006EBECDF67F89F4D8BC5FAF3B8FA559B0200E35C7135F97ACA4F8034BEBD3EB0AB59</vt:lpwstr>
  </property>
  <property fmtid="{D5CDD505-2E9C-101B-9397-08002B2CF9AE}" pid="3" name="VGR_AmnesIndelning">
    <vt:lpwstr/>
  </property>
  <property fmtid="{D5CDD505-2E9C-101B-9397-08002B2CF9AE}" pid="4" name="VGR_UpprattadForEnheter">
    <vt:lpwstr/>
  </property>
  <property fmtid="{D5CDD505-2E9C-101B-9397-08002B2CF9AE}" pid="5" name="_dlc_DocIdItemGuid">
    <vt:lpwstr>4b1c9004-aaf4-4cef-9f7a-0a9ef7ea9acf</vt:lpwstr>
  </property>
  <property fmtid="{D5CDD505-2E9C-101B-9397-08002B2CF9AE}" pid="6" name="TaxKeyword">
    <vt:lpwstr/>
  </property>
  <property fmtid="{D5CDD505-2E9C-101B-9397-08002B2CF9AE}" pid="7" name="Handlingstyp_RS">
    <vt:lpwstr/>
  </property>
  <property fmtid="{D5CDD505-2E9C-101B-9397-08002B2CF9AE}" pid="8" name="VGR_Lagparagraf">
    <vt:lpwstr/>
  </property>
  <property fmtid="{D5CDD505-2E9C-101B-9397-08002B2CF9AE}" pid="9" name="VGR_SkapatEnhet">
    <vt:lpwstr/>
  </property>
</Properties>
</file>