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70" r:id="rId3"/>
    <p:sldId id="287" r:id="rId4"/>
    <p:sldId id="280" r:id="rId5"/>
    <p:sldId id="278" r:id="rId6"/>
    <p:sldId id="282" r:id="rId7"/>
    <p:sldId id="284" r:id="rId8"/>
    <p:sldId id="286" r:id="rId9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595" userDrawn="1">
          <p15:clr>
            <a:srgbClr val="A4A3A4"/>
          </p15:clr>
        </p15:guide>
        <p15:guide id="4" pos="36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84" y="64"/>
      </p:cViewPr>
      <p:guideLst>
        <p:guide orient="horz" pos="1620"/>
        <p:guide pos="2880"/>
        <p:guide orient="horz" pos="1595"/>
        <p:guide pos="36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A91C-0401-3E42-B13F-98F8D13CBA2D}" type="datetimeFigureOut">
              <a:rPr lang="sv-SE" smtClean="0"/>
              <a:t>2022-02-11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6A3B8-DDC8-EB47-954C-1015D3CA7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865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28BF5-D6B6-EE4D-9D45-1FFBBDD3C6B6}" type="datetimeFigureOut">
              <a:rPr lang="sv-SE" smtClean="0"/>
              <a:t>2022-02-11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60D78-0732-444B-B0D5-1543BC966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79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89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_blue_4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_blue_4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529"/>
            <a:ext cx="9147599" cy="514704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15988" y="1837700"/>
            <a:ext cx="8094885" cy="10080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11" name="Picture 8" descr="Västra Götalandsregionen" title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609" y="4541842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3" y="4494684"/>
            <a:ext cx="1257143" cy="412063"/>
          </a:xfrm>
          <a:prstGeom prst="rect">
            <a:avLst/>
          </a:prstGeom>
        </p:spPr>
      </p:pic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ABD5E87-2BDC-4C0C-8DBD-9B5DB410D5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30836" y="4600769"/>
            <a:ext cx="5314882" cy="274637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5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244800"/>
            <a:ext cx="8078400" cy="10368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375200"/>
            <a:ext cx="8078400" cy="27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97B5AF8-D535-4F05-A51C-AEE077F5A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21098" y="4624063"/>
            <a:ext cx="5314882" cy="274637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149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0BF658-73E0-4B4A-B97A-034B0F161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E6525E-AF0D-4ECD-AAFE-4D4B950F9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111B5D-C611-4F98-BBC1-3ED1A8F6E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FA2964-74BF-415C-91D0-C2A0D58A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FB95E8E-0372-4723-88D7-CC464EA0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80C92C-32E1-4C1E-A8A5-DD61B81C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4007-817D-480C-9D12-2DCAB6926F5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16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ABB4360-A958-4B76-B4DF-35CB598784F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8" descr="Västra Götalandsregionen" title="Västra Götalandsregionen">
            <a:extLst>
              <a:ext uri="{FF2B5EF4-FFF2-40B4-BE49-F238E27FC236}">
                <a16:creationId xmlns:a16="http://schemas.microsoft.com/office/drawing/2014/main" id="{7B36A5E2-56D4-4332-BED4-205A911A49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609" y="4541842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29B8707-1901-49E5-BF28-95DF4B620B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3" y="4494684"/>
            <a:ext cx="1257143" cy="41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529"/>
            <a:ext cx="9147599" cy="514704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15988" y="1837700"/>
            <a:ext cx="8094885" cy="10080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11" name="Picture 8" descr="Västra Götalandsregionen" title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609" y="4541842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3" y="4494684"/>
            <a:ext cx="1257143" cy="41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6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244800"/>
            <a:ext cx="8078400" cy="10368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375200"/>
            <a:ext cx="8078400" cy="27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F2AA75-3CB8-418A-AF99-3C3F36031B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080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0BF658-73E0-4B4A-B97A-034B0F161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E6525E-AF0D-4ECD-AAFE-4D4B950F9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111B5D-C611-4F98-BBC1-3ED1A8F6E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FA2964-74BF-415C-91D0-C2A0D58A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FB95E8E-0372-4723-88D7-CC464EA0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80C92C-32E1-4C1E-A8A5-DD61B81C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4007-817D-480C-9D12-2DCAB6926F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83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ABB4360-A958-4B76-B4DF-35CB598784F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8" descr="Västra Götalandsregionen" title="Västra Götalandsregionen">
            <a:extLst>
              <a:ext uri="{FF2B5EF4-FFF2-40B4-BE49-F238E27FC236}">
                <a16:creationId xmlns:a16="http://schemas.microsoft.com/office/drawing/2014/main" id="{7B36A5E2-56D4-4332-BED4-205A911A49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609" y="4541842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29B8707-1901-49E5-BF28-95DF4B620B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3" y="4494684"/>
            <a:ext cx="1257143" cy="41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38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file://localhost/Volumes/Centralen/HD1/Vastra%20Gotalandsregionen/VGR%2015-2735%20Utveckling%20grafisk%20profil/Mallar%202015/Powerpoint/Dekor_powerpoint/Blue/Dekor_ppt_start_blue_1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file://localhost/Volumes/Centralen/HD1/Vastra%20Gotalandsregionen/VGR%2015-2735%20Utveckling%20grafisk%20profil/Mallar%202015/Powerpoint/Dekor_powerpoint/Blue/Bullet_blue.png" TargetMode="External"/><Relationship Id="rId5" Type="http://schemas.openxmlformats.org/officeDocument/2006/relationships/theme" Target="../theme/theme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wmf"/><Relationship Id="rId5" Type="http://schemas.openxmlformats.org/officeDocument/2006/relationships/theme" Target="../theme/theme2.xml"/><Relationship Id="rId10" Type="http://schemas.openxmlformats.org/officeDocument/2006/relationships/image" Target="file://localhost/Volumes/Centralen/HD1/Vastra%20Gotalandsregionen/VGR%2015-2735%20Utveckling%20grafisk%20profil/Mallar%202015/Powerpoint/Dekor_powerpoint/Blue/Bullet_blue.png" TargetMode="Externa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2"/>
          <p:cNvPicPr>
            <a:picLocks noChangeAspect="1"/>
          </p:cNvPicPr>
          <p:nvPr userDrawn="1"/>
        </p:nvPicPr>
        <p:blipFill rotWithShape="1"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86" b="7194"/>
          <a:stretch/>
        </p:blipFill>
        <p:spPr bwMode="auto">
          <a:xfrm>
            <a:off x="3" y="4298950"/>
            <a:ext cx="9147596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Västra Götalandsregionen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4541842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50" y="4497068"/>
            <a:ext cx="1257143" cy="41206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2800" y="244800"/>
            <a:ext cx="8078400" cy="103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2800" y="1375200"/>
            <a:ext cx="8078400" cy="2700000"/>
          </a:xfrm>
          <a:prstGeom prst="rect">
            <a:avLst/>
          </a:prstGeom>
        </p:spPr>
        <p:txBody>
          <a:bodyPr vert="horz" lIns="0" tIns="0" rIns="0" bIns="0" spcCol="18000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76AE0E8-E9FB-4213-B85F-96E078C64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34068" y="4624063"/>
            <a:ext cx="531488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707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86" r:id="rId3"/>
    <p:sldLayoutId id="2147483669" r:id="rId4"/>
  </p:sldLayoutIdLst>
  <p:hf sldNum="0"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60354" marR="0" indent="-360354" algn="l" defTabSz="685783" rtl="0" eaLnBrk="1" fontAlgn="auto" latinLnBrk="0" hangingPunct="1">
        <a:lnSpc>
          <a:spcPct val="100000"/>
        </a:lnSpc>
        <a:spcBef>
          <a:spcPts val="751"/>
        </a:spcBef>
        <a:spcAft>
          <a:spcPts val="0"/>
        </a:spcAft>
        <a:buClrTx/>
        <a:buSzPct val="100000"/>
        <a:buFontTx/>
        <a:buBlip>
          <a:blip r:embed="rId10" r:link="rId11"/>
        </a:buBlip>
        <a:tabLst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1pPr>
      <a:lvl2pPr marL="539737" marR="0" indent="-180970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2pPr>
      <a:lvl3pPr marL="715945" marR="0" indent="-176209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3pPr>
      <a:lvl4pPr marL="898503" marR="0" indent="-182558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1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4pPr>
      <a:lvl5pPr marL="1073124" marR="0" indent="-174621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1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Västra Götalandsregion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4541842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2800" y="244800"/>
            <a:ext cx="8078400" cy="103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2800" y="1375200"/>
            <a:ext cx="8078400" cy="2700000"/>
          </a:xfrm>
          <a:prstGeom prst="rect">
            <a:avLst/>
          </a:prstGeom>
        </p:spPr>
        <p:txBody>
          <a:bodyPr vert="horz" lIns="0" tIns="0" rIns="0" bIns="0" spcCol="18000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" y="4969515"/>
            <a:ext cx="9146820" cy="17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79BDCF8-2835-4816-B57F-8958D6B9C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662810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751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7" r:id="rId3"/>
    <p:sldLayoutId id="2147483688" r:id="rId4"/>
  </p:sldLayoutIdLst>
  <p:hf sldNum="0"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60354" marR="0" indent="-360354" algn="l" defTabSz="685783" rtl="0" eaLnBrk="1" fontAlgn="auto" latinLnBrk="0" hangingPunct="1">
        <a:lnSpc>
          <a:spcPct val="100000"/>
        </a:lnSpc>
        <a:spcBef>
          <a:spcPts val="751"/>
        </a:spcBef>
        <a:spcAft>
          <a:spcPts val="0"/>
        </a:spcAft>
        <a:buClrTx/>
        <a:buSzPct val="100000"/>
        <a:buFontTx/>
        <a:buBlip>
          <a:blip r:embed="rId9" r:link="rId10"/>
        </a:buBlip>
        <a:tabLst/>
        <a:defRPr sz="21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539737" marR="0" indent="-180970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715945" marR="0" indent="-176209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898503" marR="0" indent="-182558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1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073124" marR="0" indent="-174621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1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 idx="4294967295"/>
          </p:nvPr>
        </p:nvSpPr>
        <p:spPr>
          <a:xfrm>
            <a:off x="427463" y="1799500"/>
            <a:ext cx="8289074" cy="1036800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Hörapparats upphandlingen 2121 - 2022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0062DEA-5730-4B2A-92EC-FD792A743D0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634068" y="4624063"/>
            <a:ext cx="5314882" cy="274637"/>
          </a:xfrm>
        </p:spPr>
        <p:txBody>
          <a:bodyPr/>
          <a:lstStyle/>
          <a:p>
            <a:r>
              <a:rPr lang="sv-SE" dirty="0"/>
              <a:t>Mikael Forslund</a:t>
            </a:r>
          </a:p>
        </p:txBody>
      </p:sp>
    </p:spTree>
    <p:extLst>
      <p:ext uri="{BB962C8B-B14F-4D97-AF65-F5344CB8AC3E}">
        <p14:creationId xmlns:p14="http://schemas.microsoft.com/office/powerpoint/2010/main" val="360003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D72EF1-BD75-42DE-9B0D-95020B0D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Uppdelning av arbetet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8B6ECB-BB3B-4E0B-844E-A579123B8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arbetsgrupp med audionomer och enhetschefer samt kompetens från område inköp bildas med uppdrag:</a:t>
            </a:r>
          </a:p>
          <a:p>
            <a:pPr marL="0" indent="0">
              <a:buNone/>
            </a:pPr>
            <a:r>
              <a:rPr lang="sv-SE" dirty="0"/>
              <a:t>     - Omvärldsanalys</a:t>
            </a:r>
          </a:p>
          <a:p>
            <a:pPr marL="0" indent="0">
              <a:buNone/>
            </a:pPr>
            <a:r>
              <a:rPr lang="sv-SE" dirty="0"/>
              <a:t>    -  Hur fungerar produkterna idag</a:t>
            </a:r>
          </a:p>
          <a:p>
            <a:pPr marL="0" indent="0">
              <a:buNone/>
            </a:pPr>
            <a:r>
              <a:rPr lang="sv-SE" dirty="0"/>
              <a:t>    -  Att ta fram ett förfrågningsunderlag</a:t>
            </a:r>
          </a:p>
          <a:p>
            <a:pPr marL="0" indent="0">
              <a:buNone/>
            </a:pPr>
            <a:r>
              <a:rPr lang="sv-SE" dirty="0"/>
              <a:t>    -  Svara på anbudsgivarnas frågor</a:t>
            </a:r>
          </a:p>
          <a:p>
            <a:pPr marL="0" indent="0">
              <a:buNone/>
            </a:pPr>
            <a:r>
              <a:rPr lang="sv-SE" dirty="0"/>
              <a:t>    -  Föreslå vilka företag som vinner anbudsgivarna dvs tilldelningsbeslut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90F0320-F629-43A0-9C40-1BC6E0BE10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560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DB1E91-A6C4-4467-93A5-F940D102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Bakgrundsfakta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5E4F33-78D3-4FD2-A9D2-1B647AFC2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Nuvarande avtal löper ut april -22</a:t>
            </a:r>
          </a:p>
          <a:p>
            <a:r>
              <a:rPr lang="sv-SE" dirty="0"/>
              <a:t>För att klara en överprövning och inte vara avtalslösa behövde tilldelning ske minst ett halvår tidigare</a:t>
            </a:r>
          </a:p>
          <a:p>
            <a:r>
              <a:rPr lang="sv-SE" dirty="0"/>
              <a:t>Nuvarande avtal är det mest fördelaktiga i hela Norden</a:t>
            </a:r>
          </a:p>
          <a:p>
            <a:r>
              <a:rPr lang="sv-SE" dirty="0"/>
              <a:t>Många leverantörer klagade på vårt krav på hög teknik nivå i kombination med låga priser = för liten vinstmarginal</a:t>
            </a:r>
          </a:p>
          <a:p>
            <a:r>
              <a:rPr lang="sv-SE" dirty="0"/>
              <a:t>Risken bedömdes som överhängande att det blir högre priser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ABC1C67-8268-4C5B-81B2-5D8D1558F9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965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Ställningstagande inför upphandlingen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inte längre tillåta alla som lämnar anbud att få tilldelning</a:t>
            </a:r>
          </a:p>
          <a:p>
            <a:r>
              <a:rPr lang="sv-SE" dirty="0"/>
              <a:t>Högsta tekniknivån gäller för hörapparater till barn och ungdomar. </a:t>
            </a:r>
          </a:p>
          <a:p>
            <a:r>
              <a:rPr lang="sv-SE" dirty="0"/>
              <a:t>När det gäller vuxna så ville vi ha offert på två olika tekniknivå på grund av den befarade kostnadsökningen</a:t>
            </a:r>
          </a:p>
          <a:p>
            <a:r>
              <a:rPr lang="sv-SE" dirty="0"/>
              <a:t>Samtliga hörapparater måste ha uppladdningsbara batterier som är integrerade i hörapparaten</a:t>
            </a:r>
          </a:p>
          <a:p>
            <a:r>
              <a:rPr lang="sv-SE" dirty="0"/>
              <a:t>Vi krav ställer att laddningsenheter får kosta max 500 kr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BD9920-FF5A-4D9E-83F5-0699FDA319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823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81680B-73E8-4AF7-A95F-39F4830B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Fortsättning ställningstagande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86D262-0BB1-4C3A-BDF1-4C5ACDFA7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Tak värdet sätts till 75 miljoner per år. Vilket innebär att det finns en beräknad kostnad på ca 60 mnkr per år</a:t>
            </a:r>
          </a:p>
          <a:p>
            <a:r>
              <a:rPr lang="sv-SE" dirty="0"/>
              <a:t>Volymmässigt handlar det om ca 15 000 nya hörapparats bärare per år samt att ca 3000 hörapparater byts ut totalt 30 tusen.</a:t>
            </a:r>
          </a:p>
          <a:p>
            <a:r>
              <a:rPr lang="sv-SE" dirty="0"/>
              <a:t>Förfrågningsunderlaget var klart före semestern och gick ut tidigt i höst-21</a:t>
            </a:r>
          </a:p>
          <a:p>
            <a:r>
              <a:rPr lang="sv-SE" dirty="0"/>
              <a:t>Tilldelningen skedde i mitten av oktober -21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19F432-8D1C-481E-B0B2-C31BA840B5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626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5AA227-B1A4-48D8-BFB7-C2FB32C95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av upphandlingen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432813-53F8-4C23-942E-E401F0709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Alla typer av hörapparater som behövs till barn är klart</a:t>
            </a:r>
          </a:p>
          <a:p>
            <a:r>
              <a:rPr lang="sv-SE" dirty="0"/>
              <a:t>Alla hörapparater som behövs till gravt hörselskadade är klart</a:t>
            </a:r>
          </a:p>
          <a:p>
            <a:r>
              <a:rPr lang="sv-SE" dirty="0"/>
              <a:t>Övriga sortiment av hörapparater är överklagad</a:t>
            </a:r>
          </a:p>
          <a:p>
            <a:r>
              <a:rPr lang="sv-SE" dirty="0"/>
              <a:t>Samtliga hörapparater är uppladdningsbara.</a:t>
            </a:r>
          </a:p>
          <a:p>
            <a:r>
              <a:rPr lang="sv-SE" dirty="0"/>
              <a:t>Vi har fått väldigt bra priser och kan även fortsättningsvis erbjuda marknadens bästa hörapparater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32E263B-F6BA-43CF-B8FA-36BABED046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226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4ADB7B-3FAD-4D59-B6FA-FD00095C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372FB9-8D2F-48E3-B198-D703D4E62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Juridiskt måste vi få klart om nya priserna kan gälla från 1 april inom de produkter där det har skett en överklagan. Alternativt att fortsätt på det gamla avtalet. Båda vägarna är olagliga </a:t>
            </a:r>
            <a:r>
              <a:rPr lang="sv-SE" dirty="0" err="1"/>
              <a:t>enl</a:t>
            </a:r>
            <a:r>
              <a:rPr lang="sv-SE" dirty="0"/>
              <a:t> Lagen om offentlig upphandling(LOU)</a:t>
            </a:r>
          </a:p>
          <a:p>
            <a:r>
              <a:rPr lang="sv-SE" dirty="0"/>
              <a:t>Audionomerna måste lära sig de nya produkter som de ska förskriva de närmaste fyra åren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88BD37-F610-4637-A717-8AAD7335A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7209653"/>
      </p:ext>
    </p:extLst>
  </p:cSld>
  <p:clrMapOvr>
    <a:masterClrMapping/>
  </p:clrMapOvr>
</p:sld>
</file>

<file path=ppt/theme/theme1.xml><?xml version="1.0" encoding="utf-8"?>
<a:theme xmlns:a="http://schemas.openxmlformats.org/drawingml/2006/main" name="VGR_vitt_blue">
  <a:themeElements>
    <a:clrScheme name="VG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298"/>
      </a:accent1>
      <a:accent2>
        <a:srgbClr val="367B1E"/>
      </a:accent2>
      <a:accent3>
        <a:srgbClr val="F2A900"/>
      </a:accent3>
      <a:accent4>
        <a:srgbClr val="9EA2A2"/>
      </a:accent4>
      <a:accent5>
        <a:srgbClr val="9D2235"/>
      </a:accent5>
      <a:accent6>
        <a:srgbClr val="71B2C9"/>
      </a:accent6>
      <a:hlink>
        <a:srgbClr val="006298"/>
      </a:hlink>
      <a:folHlink>
        <a:srgbClr val="9EA2A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custClrLst>
    <a:custClr name="VG Komplement 1">
      <a:srgbClr val="008755"/>
    </a:custClr>
    <a:custClr name="VG Komplement 2">
      <a:srgbClr val="71B2C9"/>
    </a:custClr>
    <a:custClr name="VG Komplement 3">
      <a:srgbClr val="A8AD00"/>
    </a:custClr>
    <a:custClr name="VG Komplement 4">
      <a:srgbClr val="C8102E"/>
    </a:custClr>
    <a:custClr name="VG Komplement 5">
      <a:srgbClr val="FF6600"/>
    </a:custClr>
    <a:custClr name="VG Komplement 6">
      <a:srgbClr val="91966E"/>
    </a:custClr>
    <a:custClr name="VG Komplement 7">
      <a:srgbClr val="582C83"/>
    </a:custClr>
    <a:custClr name="VG Komplement 8">
      <a:srgbClr val="AF1685"/>
    </a:custClr>
    <a:custClr name="VG Diagram 1">
      <a:srgbClr val="71B2C9"/>
    </a:custClr>
    <a:custClr name="VG Diagram 2">
      <a:srgbClr val="F2A900"/>
    </a:custClr>
    <a:custClr name="VG Diagram 3">
      <a:srgbClr val="C8102E"/>
    </a:custClr>
    <a:custClr name="VG Diagram 4">
      <a:srgbClr val="006298"/>
    </a:custClr>
    <a:custClr name="VG Diagram 5">
      <a:srgbClr val="A8AD00"/>
    </a:custClr>
  </a:custClrLst>
  <a:extLst>
    <a:ext uri="{05A4C25C-085E-4340-85A3-A5531E510DB2}">
      <thm15:themeFamily xmlns:thm15="http://schemas.microsoft.com/office/thememl/2012/main" name="HH Mall PowerPoint.potx" id="{E9B0FE9D-902C-40B5-86B1-372A518F6AFC}" vid="{6EAB3B3F-66E3-4D81-AF7E-7EF4966B211E}"/>
    </a:ext>
  </a:extLst>
</a:theme>
</file>

<file path=ppt/theme/theme2.xml><?xml version="1.0" encoding="utf-8"?>
<a:theme xmlns:a="http://schemas.openxmlformats.org/drawingml/2006/main" name="1_VGR_vitt_blue">
  <a:themeElements>
    <a:clrScheme name="VG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298"/>
      </a:accent1>
      <a:accent2>
        <a:srgbClr val="367B1E"/>
      </a:accent2>
      <a:accent3>
        <a:srgbClr val="F2A900"/>
      </a:accent3>
      <a:accent4>
        <a:srgbClr val="9EA2A2"/>
      </a:accent4>
      <a:accent5>
        <a:srgbClr val="9D2235"/>
      </a:accent5>
      <a:accent6>
        <a:srgbClr val="71B2C9"/>
      </a:accent6>
      <a:hlink>
        <a:srgbClr val="006298"/>
      </a:hlink>
      <a:folHlink>
        <a:srgbClr val="9EA2A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custClrLst>
    <a:custClr name="VG Komplement 1">
      <a:srgbClr val="008755"/>
    </a:custClr>
    <a:custClr name="VG Komplement 2">
      <a:srgbClr val="71B2C9"/>
    </a:custClr>
    <a:custClr name="VG Komplement 3">
      <a:srgbClr val="A8AD00"/>
    </a:custClr>
    <a:custClr name="VG Komplement 4">
      <a:srgbClr val="C8102E"/>
    </a:custClr>
    <a:custClr name="VG Komplement 5">
      <a:srgbClr val="FF6600"/>
    </a:custClr>
    <a:custClr name="VG Komplement 6">
      <a:srgbClr val="91966E"/>
    </a:custClr>
    <a:custClr name="VG Komplement 7">
      <a:srgbClr val="582C83"/>
    </a:custClr>
    <a:custClr name="VG Komplement 8">
      <a:srgbClr val="AF1685"/>
    </a:custClr>
    <a:custClr name="VG Diagram 1">
      <a:srgbClr val="71B2C9"/>
    </a:custClr>
    <a:custClr name="VG Diagram 2">
      <a:srgbClr val="F2A900"/>
    </a:custClr>
    <a:custClr name="VG Diagram 3">
      <a:srgbClr val="C8102E"/>
    </a:custClr>
    <a:custClr name="VG Diagram 4">
      <a:srgbClr val="006298"/>
    </a:custClr>
    <a:custClr name="VG Diagram 5">
      <a:srgbClr val="A8AD00"/>
    </a:custClr>
  </a:custClrLst>
  <a:extLst>
    <a:ext uri="{05A4C25C-085E-4340-85A3-A5531E510DB2}">
      <thm15:themeFamily xmlns:thm15="http://schemas.microsoft.com/office/thememl/2012/main" name="HH Mall PowerPoint.potx" id="{E9B0FE9D-902C-40B5-86B1-372A518F6AFC}" vid="{638ACBB3-7673-43AB-9B7D-A91E5BE7445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HH Mall PowerPoint</Template>
  <TotalTime>54</TotalTime>
  <Words>357</Words>
  <Application>Microsoft Office PowerPoint</Application>
  <PresentationFormat>Bildspel på skärmen (16:9)</PresentationFormat>
  <Paragraphs>36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VGR_vitt_blue</vt:lpstr>
      <vt:lpstr>1_VGR_vitt_blue</vt:lpstr>
      <vt:lpstr>Hörapparats upphandlingen 2121 - 2022</vt:lpstr>
      <vt:lpstr>Uppdelning av arbetet</vt:lpstr>
      <vt:lpstr>Bakgrundsfakta</vt:lpstr>
      <vt:lpstr>Ställningstagande inför upphandlingen</vt:lpstr>
      <vt:lpstr>Fortsättning ställningstagande</vt:lpstr>
      <vt:lpstr>Resultat av upphandlingen</vt:lpstr>
      <vt:lpstr>Nästa steg</vt:lpstr>
    </vt:vector>
  </TitlesOfParts>
  <Company>Västra Götalandsregionen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Hörapparatsupphandling</dc:title>
  <dc:creator>Mikael Forslund</dc:creator>
  <cp:lastModifiedBy>Mikael Forslund</cp:lastModifiedBy>
  <cp:revision>6</cp:revision>
  <dcterms:created xsi:type="dcterms:W3CDTF">2021-05-28T06:28:29Z</dcterms:created>
  <dcterms:modified xsi:type="dcterms:W3CDTF">2022-02-11T12:28:00Z</dcterms:modified>
</cp:coreProperties>
</file>