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7" r:id="rId2"/>
    <p:sldId id="715" r:id="rId3"/>
    <p:sldId id="269" r:id="rId4"/>
    <p:sldId id="271" r:id="rId5"/>
    <p:sldId id="279" r:id="rId6"/>
    <p:sldId id="280" r:id="rId7"/>
    <p:sldId id="282" r:id="rId8"/>
    <p:sldId id="276" r:id="rId9"/>
    <p:sldId id="281" r:id="rId10"/>
    <p:sldId id="275" r:id="rId11"/>
    <p:sldId id="270" r:id="rId12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599">
          <p15:clr>
            <a:srgbClr val="A4A3A4"/>
          </p15:clr>
        </p15:guide>
        <p15:guide id="4" pos="36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0446B1-3EA7-4738-83D6-08095840C875}" v="44" dt="2021-12-06T05:42:14.0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9843" autoAdjust="0"/>
  </p:normalViewPr>
  <p:slideViewPr>
    <p:cSldViewPr snapToGrid="0">
      <p:cViewPr varScale="1">
        <p:scale>
          <a:sx n="66" d="100"/>
          <a:sy n="66" d="100"/>
        </p:scale>
        <p:origin x="53" y="221"/>
      </p:cViewPr>
      <p:guideLst>
        <p:guide orient="horz" pos="1620"/>
        <p:guide pos="2880"/>
        <p:guide orient="horz" pos="1599"/>
        <p:guide pos="366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E661D9-8F04-4204-A63C-99FB2E53795F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F24E3012-9EAB-49DF-811B-151AE15BCF6D}">
      <dgm:prSet phldrT="[Text]"/>
      <dgm:spPr/>
      <dgm:t>
        <a:bodyPr/>
        <a:lstStyle/>
        <a:p>
          <a:r>
            <a:rPr lang="sv-SE" dirty="0"/>
            <a:t>Nämndens beställningsprocess</a:t>
          </a:r>
        </a:p>
      </dgm:t>
    </dgm:pt>
    <dgm:pt modelId="{A18E3DEE-5A18-4135-B95B-202E9AE1D756}" type="parTrans" cxnId="{B75C5BB1-37EC-49C7-B93E-1CA91A3AFADD}">
      <dgm:prSet/>
      <dgm:spPr/>
      <dgm:t>
        <a:bodyPr/>
        <a:lstStyle/>
        <a:p>
          <a:endParaRPr lang="sv-SE"/>
        </a:p>
      </dgm:t>
    </dgm:pt>
    <dgm:pt modelId="{7F87E697-9665-4EFC-979C-5C2730DA9F50}" type="sibTrans" cxnId="{B75C5BB1-37EC-49C7-B93E-1CA91A3AFADD}">
      <dgm:prSet/>
      <dgm:spPr/>
      <dgm:t>
        <a:bodyPr/>
        <a:lstStyle/>
        <a:p>
          <a:endParaRPr lang="sv-SE"/>
        </a:p>
      </dgm:t>
    </dgm:pt>
    <dgm:pt modelId="{44F02ABC-2DBA-42FF-9FA1-5A4C60E99455}">
      <dgm:prSet phldrT="[Text]" custT="1"/>
      <dgm:spPr/>
      <dgm:t>
        <a:bodyPr/>
        <a:lstStyle/>
        <a:p>
          <a:r>
            <a:rPr lang="sv-SE" sz="1600" b="1" dirty="0"/>
            <a:t>Februari -  mars</a:t>
          </a:r>
        </a:p>
        <a:p>
          <a:r>
            <a:rPr lang="sv-SE" sz="1600" dirty="0"/>
            <a:t>Behovsunderlag</a:t>
          </a:r>
        </a:p>
      </dgm:t>
    </dgm:pt>
    <dgm:pt modelId="{F4914048-92BD-4236-936B-FB8B89933C62}" type="parTrans" cxnId="{7D49E95D-D61D-4E3F-BB29-9483D06EBAA2}">
      <dgm:prSet/>
      <dgm:spPr/>
      <dgm:t>
        <a:bodyPr/>
        <a:lstStyle/>
        <a:p>
          <a:endParaRPr lang="sv-SE"/>
        </a:p>
      </dgm:t>
    </dgm:pt>
    <dgm:pt modelId="{E80BB148-DB51-4E74-8885-CBBE82843F99}" type="sibTrans" cxnId="{7D49E95D-D61D-4E3F-BB29-9483D06EBAA2}">
      <dgm:prSet/>
      <dgm:spPr/>
      <dgm:t>
        <a:bodyPr/>
        <a:lstStyle/>
        <a:p>
          <a:endParaRPr lang="sv-SE"/>
        </a:p>
      </dgm:t>
    </dgm:pt>
    <dgm:pt modelId="{D5F1B46E-387B-4189-A374-20936BFFAADA}">
      <dgm:prSet phldrT="[Text]" custT="1"/>
      <dgm:spPr/>
      <dgm:t>
        <a:bodyPr/>
        <a:lstStyle/>
        <a:p>
          <a:r>
            <a:rPr lang="sv-SE" sz="1600" b="1" dirty="0"/>
            <a:t>Mars- maj</a:t>
          </a:r>
        </a:p>
        <a:p>
          <a:r>
            <a:rPr lang="sv-SE" sz="1600" dirty="0"/>
            <a:t>Mål- och inriktning</a:t>
          </a:r>
        </a:p>
      </dgm:t>
    </dgm:pt>
    <dgm:pt modelId="{23A35A57-B7F2-4490-A2E0-BD4F5E4A5838}" type="parTrans" cxnId="{FE493F08-1DED-4404-9FF7-42802DA8DFDA}">
      <dgm:prSet/>
      <dgm:spPr/>
      <dgm:t>
        <a:bodyPr/>
        <a:lstStyle/>
        <a:p>
          <a:endParaRPr lang="sv-SE"/>
        </a:p>
      </dgm:t>
    </dgm:pt>
    <dgm:pt modelId="{045EF813-726C-4D37-AB36-35662403115E}" type="sibTrans" cxnId="{FE493F08-1DED-4404-9FF7-42802DA8DFDA}">
      <dgm:prSet/>
      <dgm:spPr/>
      <dgm:t>
        <a:bodyPr/>
        <a:lstStyle/>
        <a:p>
          <a:endParaRPr lang="sv-SE"/>
        </a:p>
      </dgm:t>
    </dgm:pt>
    <dgm:pt modelId="{B64802D2-48C0-4B79-847A-F74B85ADA9AD}">
      <dgm:prSet phldrT="[Text]" custT="1"/>
      <dgm:spPr/>
      <dgm:t>
        <a:bodyPr/>
        <a:lstStyle/>
        <a:p>
          <a:r>
            <a:rPr lang="sv-SE" sz="1600" b="1" dirty="0"/>
            <a:t>Juni</a:t>
          </a:r>
          <a:r>
            <a:rPr lang="sv-SE" sz="1600" dirty="0"/>
            <a:t> Preliminär budget</a:t>
          </a:r>
        </a:p>
      </dgm:t>
    </dgm:pt>
    <dgm:pt modelId="{E4486C44-9C4D-4229-BD36-5BB3C930D1B4}" type="parTrans" cxnId="{B28C36FB-3964-4B65-8B02-87DCC10655B4}">
      <dgm:prSet/>
      <dgm:spPr/>
      <dgm:t>
        <a:bodyPr/>
        <a:lstStyle/>
        <a:p>
          <a:endParaRPr lang="sv-SE"/>
        </a:p>
      </dgm:t>
    </dgm:pt>
    <dgm:pt modelId="{08C8E6AD-D5C5-449D-AF51-BA408CC5D43D}" type="sibTrans" cxnId="{B28C36FB-3964-4B65-8B02-87DCC10655B4}">
      <dgm:prSet/>
      <dgm:spPr/>
      <dgm:t>
        <a:bodyPr/>
        <a:lstStyle/>
        <a:p>
          <a:endParaRPr lang="sv-SE"/>
        </a:p>
      </dgm:t>
    </dgm:pt>
    <dgm:pt modelId="{A0CF0F3F-4A9F-499E-8576-521C48A96B09}">
      <dgm:prSet phldrT="[Text]" custT="1"/>
      <dgm:spPr/>
      <dgm:t>
        <a:bodyPr/>
        <a:lstStyle/>
        <a:p>
          <a:r>
            <a:rPr lang="sv-SE" sz="1600" b="1" dirty="0"/>
            <a:t>September</a:t>
          </a:r>
        </a:p>
        <a:p>
          <a:r>
            <a:rPr lang="sv-SE" sz="1600" dirty="0"/>
            <a:t>Teckna överenskommelser/avtal</a:t>
          </a:r>
        </a:p>
      </dgm:t>
    </dgm:pt>
    <dgm:pt modelId="{34C5A042-6A3E-41E6-A0B2-36A8579DF27B}" type="parTrans" cxnId="{5DD7EEBB-0A32-407C-A890-F0980AA6E8EE}">
      <dgm:prSet/>
      <dgm:spPr/>
      <dgm:t>
        <a:bodyPr/>
        <a:lstStyle/>
        <a:p>
          <a:endParaRPr lang="sv-SE"/>
        </a:p>
      </dgm:t>
    </dgm:pt>
    <dgm:pt modelId="{E1F9FA9D-5600-425C-A0AE-A7DB46D16D1B}" type="sibTrans" cxnId="{5DD7EEBB-0A32-407C-A890-F0980AA6E8EE}">
      <dgm:prSet/>
      <dgm:spPr/>
      <dgm:t>
        <a:bodyPr/>
        <a:lstStyle/>
        <a:p>
          <a:endParaRPr lang="sv-SE"/>
        </a:p>
      </dgm:t>
    </dgm:pt>
    <dgm:pt modelId="{CFCAAB3A-DBC1-485B-A1C4-7D0D11E76FB6}">
      <dgm:prSet phldrT="[Text]" custT="1"/>
      <dgm:spPr/>
      <dgm:t>
        <a:bodyPr/>
        <a:lstStyle/>
        <a:p>
          <a:r>
            <a:rPr lang="sv-SE" sz="1600" b="1" dirty="0"/>
            <a:t>Oktober</a:t>
          </a:r>
        </a:p>
        <a:p>
          <a:r>
            <a:rPr lang="sv-SE" sz="1600" dirty="0"/>
            <a:t>Beslut om detaljbudget</a:t>
          </a:r>
        </a:p>
      </dgm:t>
    </dgm:pt>
    <dgm:pt modelId="{7A181D26-A9E6-436D-82F2-F27418713014}" type="parTrans" cxnId="{D7B8CD52-D212-4A90-ACAB-9CFAFAE13E28}">
      <dgm:prSet/>
      <dgm:spPr/>
      <dgm:t>
        <a:bodyPr/>
        <a:lstStyle/>
        <a:p>
          <a:endParaRPr lang="sv-SE"/>
        </a:p>
      </dgm:t>
    </dgm:pt>
    <dgm:pt modelId="{8877F385-5734-44B8-AB95-A3A9670ECACE}" type="sibTrans" cxnId="{D7B8CD52-D212-4A90-ACAB-9CFAFAE13E28}">
      <dgm:prSet/>
      <dgm:spPr/>
      <dgm:t>
        <a:bodyPr/>
        <a:lstStyle/>
        <a:p>
          <a:endParaRPr lang="sv-SE"/>
        </a:p>
      </dgm:t>
    </dgm:pt>
    <dgm:pt modelId="{53AB4260-F5CD-420D-927F-0E3DA6A1D78D}">
      <dgm:prSet phldrT="[Text]" custT="1"/>
      <dgm:spPr/>
      <dgm:t>
        <a:bodyPr/>
        <a:lstStyle/>
        <a:p>
          <a:r>
            <a:rPr lang="sv-SE" sz="1600" dirty="0"/>
            <a:t>Uppföljning</a:t>
          </a:r>
        </a:p>
      </dgm:t>
    </dgm:pt>
    <dgm:pt modelId="{F552015C-4D4F-4778-86D0-BF85470ACC00}" type="parTrans" cxnId="{0D694E60-87A6-43EE-9ECE-F22E92123559}">
      <dgm:prSet/>
      <dgm:spPr/>
      <dgm:t>
        <a:bodyPr/>
        <a:lstStyle/>
        <a:p>
          <a:endParaRPr lang="sv-SE"/>
        </a:p>
      </dgm:t>
    </dgm:pt>
    <dgm:pt modelId="{E667988D-F305-4DD4-B7EA-78C28602C81F}" type="sibTrans" cxnId="{0D694E60-87A6-43EE-9ECE-F22E92123559}">
      <dgm:prSet/>
      <dgm:spPr/>
      <dgm:t>
        <a:bodyPr/>
        <a:lstStyle/>
        <a:p>
          <a:endParaRPr lang="sv-SE"/>
        </a:p>
      </dgm:t>
    </dgm:pt>
    <dgm:pt modelId="{1B780F0A-27CC-474B-B385-E6B90440A61B}">
      <dgm:prSet custT="1"/>
      <dgm:spPr/>
      <dgm:t>
        <a:bodyPr/>
        <a:lstStyle/>
        <a:p>
          <a:r>
            <a:rPr lang="sv-SE" sz="1400" dirty="0"/>
            <a:t>Möten  kommuner  </a:t>
          </a:r>
        </a:p>
      </dgm:t>
    </dgm:pt>
    <dgm:pt modelId="{BAAF3CDE-19BE-46DF-A250-DBF4CE0F8E75}" type="parTrans" cxnId="{7F7C804F-E55D-4563-8668-F0C1775DE4A6}">
      <dgm:prSet/>
      <dgm:spPr/>
      <dgm:t>
        <a:bodyPr/>
        <a:lstStyle/>
        <a:p>
          <a:endParaRPr lang="sv-SE"/>
        </a:p>
      </dgm:t>
    </dgm:pt>
    <dgm:pt modelId="{EBCBB4EF-98E2-48A0-845C-C00B661E3BC7}" type="sibTrans" cxnId="{7F7C804F-E55D-4563-8668-F0C1775DE4A6}">
      <dgm:prSet/>
      <dgm:spPr/>
      <dgm:t>
        <a:bodyPr/>
        <a:lstStyle/>
        <a:p>
          <a:endParaRPr lang="sv-SE"/>
        </a:p>
      </dgm:t>
    </dgm:pt>
    <dgm:pt modelId="{81D8CBD2-0F7B-4B48-9985-E00B7CFBD8CF}">
      <dgm:prSet custT="1"/>
      <dgm:spPr/>
      <dgm:t>
        <a:bodyPr/>
        <a:lstStyle/>
        <a:p>
          <a:r>
            <a:rPr lang="sv-SE" sz="1400" dirty="0"/>
            <a:t>Möten med brukare och invånare</a:t>
          </a:r>
        </a:p>
      </dgm:t>
    </dgm:pt>
    <dgm:pt modelId="{0E744FAF-476A-4BCD-AD49-BC0AE7788493}" type="parTrans" cxnId="{B05724D4-2F2E-49C1-A2DE-32304AC2F5CE}">
      <dgm:prSet/>
      <dgm:spPr/>
      <dgm:t>
        <a:bodyPr/>
        <a:lstStyle/>
        <a:p>
          <a:endParaRPr lang="sv-SE"/>
        </a:p>
      </dgm:t>
    </dgm:pt>
    <dgm:pt modelId="{6A348B59-6F0F-45B9-8EE2-746D8F8C230C}" type="sibTrans" cxnId="{B05724D4-2F2E-49C1-A2DE-32304AC2F5CE}">
      <dgm:prSet/>
      <dgm:spPr/>
      <dgm:t>
        <a:bodyPr/>
        <a:lstStyle/>
        <a:p>
          <a:endParaRPr lang="sv-SE"/>
        </a:p>
      </dgm:t>
    </dgm:pt>
    <dgm:pt modelId="{45F59099-2C29-4668-A3A5-BC7F987DF132}">
      <dgm:prSet custT="1"/>
      <dgm:spPr/>
      <dgm:t>
        <a:bodyPr/>
        <a:lstStyle/>
        <a:p>
          <a:r>
            <a:rPr lang="sv-SE" sz="1400" dirty="0"/>
            <a:t>Möten med vårdgivare</a:t>
          </a:r>
        </a:p>
      </dgm:t>
    </dgm:pt>
    <dgm:pt modelId="{B6F1BE69-8A0B-4A4E-9D83-7DBEC1B54566}" type="sibTrans" cxnId="{82917E53-6A2B-4E6F-9145-13ADC95C5D6C}">
      <dgm:prSet/>
      <dgm:spPr/>
      <dgm:t>
        <a:bodyPr/>
        <a:lstStyle/>
        <a:p>
          <a:endParaRPr lang="sv-SE"/>
        </a:p>
      </dgm:t>
    </dgm:pt>
    <dgm:pt modelId="{588EA00C-CF3B-45BD-BDA1-860B6605A218}" type="parTrans" cxnId="{82917E53-6A2B-4E6F-9145-13ADC95C5D6C}">
      <dgm:prSet/>
      <dgm:spPr/>
      <dgm:t>
        <a:bodyPr/>
        <a:lstStyle/>
        <a:p>
          <a:endParaRPr lang="sv-SE"/>
        </a:p>
      </dgm:t>
    </dgm:pt>
    <dgm:pt modelId="{82E9E690-D4BA-45A0-95EB-65A91BF1BAAC}" type="pres">
      <dgm:prSet presAssocID="{62E661D9-8F04-4204-A63C-99FB2E53795F}" presName="composite" presStyleCnt="0">
        <dgm:presLayoutVars>
          <dgm:chMax val="1"/>
          <dgm:dir/>
          <dgm:resizeHandles val="exact"/>
        </dgm:presLayoutVars>
      </dgm:prSet>
      <dgm:spPr/>
    </dgm:pt>
    <dgm:pt modelId="{022D4DBF-1614-4F13-95B9-BF092C4DDDD5}" type="pres">
      <dgm:prSet presAssocID="{62E661D9-8F04-4204-A63C-99FB2E53795F}" presName="radial" presStyleCnt="0">
        <dgm:presLayoutVars>
          <dgm:animLvl val="ctr"/>
        </dgm:presLayoutVars>
      </dgm:prSet>
      <dgm:spPr/>
    </dgm:pt>
    <dgm:pt modelId="{87B1F4DF-60FD-4360-9A13-A0CD969B7F80}" type="pres">
      <dgm:prSet presAssocID="{F24E3012-9EAB-49DF-811B-151AE15BCF6D}" presName="centerShape" presStyleLbl="vennNode1" presStyleIdx="0" presStyleCnt="10"/>
      <dgm:spPr/>
    </dgm:pt>
    <dgm:pt modelId="{4551013A-ADB2-4C93-9658-3A42EF8E5876}" type="pres">
      <dgm:prSet presAssocID="{44F02ABC-2DBA-42FF-9FA1-5A4C60E99455}" presName="node" presStyleLbl="vennNode1" presStyleIdx="1" presStyleCnt="10" custScaleX="153391" custRadScaleRad="124329" custRadScaleInc="119243">
        <dgm:presLayoutVars>
          <dgm:bulletEnabled val="1"/>
        </dgm:presLayoutVars>
      </dgm:prSet>
      <dgm:spPr/>
    </dgm:pt>
    <dgm:pt modelId="{47EE7EDF-9319-4E18-8E56-182D929CF2C6}" type="pres">
      <dgm:prSet presAssocID="{D5F1B46E-387B-4189-A374-20936BFFAADA}" presName="node" presStyleLbl="vennNode1" presStyleIdx="2" presStyleCnt="10" custRadScaleRad="114625" custRadScaleInc="131246">
        <dgm:presLayoutVars>
          <dgm:bulletEnabled val="1"/>
        </dgm:presLayoutVars>
      </dgm:prSet>
      <dgm:spPr/>
    </dgm:pt>
    <dgm:pt modelId="{EF6A60C5-057B-495E-8D0E-A93E57293CCD}" type="pres">
      <dgm:prSet presAssocID="{B64802D2-48C0-4B79-847A-F74B85ADA9AD}" presName="node" presStyleLbl="vennNode1" presStyleIdx="3" presStyleCnt="10" custRadScaleRad="119266" custRadScaleInc="143662">
        <dgm:presLayoutVars>
          <dgm:bulletEnabled val="1"/>
        </dgm:presLayoutVars>
      </dgm:prSet>
      <dgm:spPr/>
    </dgm:pt>
    <dgm:pt modelId="{9D2552E1-0A2B-4AD7-B31F-6E12BA13D8FE}" type="pres">
      <dgm:prSet presAssocID="{A0CF0F3F-4A9F-499E-8576-521C48A96B09}" presName="node" presStyleLbl="vennNode1" presStyleIdx="4" presStyleCnt="10" custScaleX="194370" custRadScaleRad="131007" custRadScaleInc="299750">
        <dgm:presLayoutVars>
          <dgm:bulletEnabled val="1"/>
        </dgm:presLayoutVars>
      </dgm:prSet>
      <dgm:spPr/>
    </dgm:pt>
    <dgm:pt modelId="{92982CCF-1D84-42D9-AB32-0BAD72A1BB50}" type="pres">
      <dgm:prSet presAssocID="{CFCAAB3A-DBC1-485B-A1C4-7D0D11E76FB6}" presName="node" presStyleLbl="vennNode1" presStyleIdx="5" presStyleCnt="10" custScaleX="111118" custScaleY="114819" custRadScaleRad="115458" custRadScaleInc="291808">
        <dgm:presLayoutVars>
          <dgm:bulletEnabled val="1"/>
        </dgm:presLayoutVars>
      </dgm:prSet>
      <dgm:spPr/>
    </dgm:pt>
    <dgm:pt modelId="{4F40F518-A436-43EB-9817-A74E3C69B789}" type="pres">
      <dgm:prSet presAssocID="{53AB4260-F5CD-420D-927F-0E3DA6A1D78D}" presName="node" presStyleLbl="vennNode1" presStyleIdx="6" presStyleCnt="10" custScaleX="125301" custRadScaleRad="122193" custRadScaleInc="304298">
        <dgm:presLayoutVars>
          <dgm:bulletEnabled val="1"/>
        </dgm:presLayoutVars>
      </dgm:prSet>
      <dgm:spPr/>
    </dgm:pt>
    <dgm:pt modelId="{96777BB2-D4EE-4459-BB8F-D5BD468846C5}" type="pres">
      <dgm:prSet presAssocID="{45F59099-2C29-4668-A3A5-BC7F987DF132}" presName="node" presStyleLbl="vennNode1" presStyleIdx="7" presStyleCnt="10" custScaleX="109893" custScaleY="73239" custRadScaleRad="200280" custRadScaleInc="-329482">
        <dgm:presLayoutVars>
          <dgm:bulletEnabled val="1"/>
        </dgm:presLayoutVars>
      </dgm:prSet>
      <dgm:spPr/>
    </dgm:pt>
    <dgm:pt modelId="{7DD943FB-79EB-46CE-A24C-FA20A73F6C0D}" type="pres">
      <dgm:prSet presAssocID="{1B780F0A-27CC-474B-B385-E6B90440A61B}" presName="node" presStyleLbl="vennNode1" presStyleIdx="8" presStyleCnt="10" custScaleX="98543" custScaleY="78438" custRadScaleRad="196016" custRadScaleInc="-13551">
        <dgm:presLayoutVars>
          <dgm:bulletEnabled val="1"/>
        </dgm:presLayoutVars>
      </dgm:prSet>
      <dgm:spPr/>
    </dgm:pt>
    <dgm:pt modelId="{4CA24F85-CA85-4D95-8775-43C71D643230}" type="pres">
      <dgm:prSet presAssocID="{81D8CBD2-0F7B-4B48-9985-E00B7CFBD8CF}" presName="node" presStyleLbl="vennNode1" presStyleIdx="9" presStyleCnt="10" custScaleX="98477" custScaleY="115055" custRadScaleRad="186679" custRadScaleInc="326545">
        <dgm:presLayoutVars>
          <dgm:bulletEnabled val="1"/>
        </dgm:presLayoutVars>
      </dgm:prSet>
      <dgm:spPr/>
    </dgm:pt>
  </dgm:ptLst>
  <dgm:cxnLst>
    <dgm:cxn modelId="{FE493F08-1DED-4404-9FF7-42802DA8DFDA}" srcId="{F24E3012-9EAB-49DF-811B-151AE15BCF6D}" destId="{D5F1B46E-387B-4189-A374-20936BFFAADA}" srcOrd="1" destOrd="0" parTransId="{23A35A57-B7F2-4490-A2E0-BD4F5E4A5838}" sibTransId="{045EF813-726C-4D37-AB36-35662403115E}"/>
    <dgm:cxn modelId="{FF3C4C31-6AA7-4B6C-A9D7-FAB161B14366}" type="presOf" srcId="{44F02ABC-2DBA-42FF-9FA1-5A4C60E99455}" destId="{4551013A-ADB2-4C93-9658-3A42EF8E5876}" srcOrd="0" destOrd="0" presId="urn:microsoft.com/office/officeart/2005/8/layout/radial3"/>
    <dgm:cxn modelId="{D0EC5C38-3DCB-49AC-8F29-34EF2B295573}" type="presOf" srcId="{45F59099-2C29-4668-A3A5-BC7F987DF132}" destId="{96777BB2-D4EE-4459-BB8F-D5BD468846C5}" srcOrd="0" destOrd="0" presId="urn:microsoft.com/office/officeart/2005/8/layout/radial3"/>
    <dgm:cxn modelId="{7D49E95D-D61D-4E3F-BB29-9483D06EBAA2}" srcId="{F24E3012-9EAB-49DF-811B-151AE15BCF6D}" destId="{44F02ABC-2DBA-42FF-9FA1-5A4C60E99455}" srcOrd="0" destOrd="0" parTransId="{F4914048-92BD-4236-936B-FB8B89933C62}" sibTransId="{E80BB148-DB51-4E74-8885-CBBE82843F99}"/>
    <dgm:cxn modelId="{0D694E60-87A6-43EE-9ECE-F22E92123559}" srcId="{F24E3012-9EAB-49DF-811B-151AE15BCF6D}" destId="{53AB4260-F5CD-420D-927F-0E3DA6A1D78D}" srcOrd="5" destOrd="0" parTransId="{F552015C-4D4F-4778-86D0-BF85470ACC00}" sibTransId="{E667988D-F305-4DD4-B7EA-78C28602C81F}"/>
    <dgm:cxn modelId="{52D21342-5C24-4A03-86DE-1DA9C8F4D5A0}" type="presOf" srcId="{62E661D9-8F04-4204-A63C-99FB2E53795F}" destId="{82E9E690-D4BA-45A0-95EB-65A91BF1BAAC}" srcOrd="0" destOrd="0" presId="urn:microsoft.com/office/officeart/2005/8/layout/radial3"/>
    <dgm:cxn modelId="{82478C6B-E68B-4524-990C-6D68FCFAD231}" type="presOf" srcId="{CFCAAB3A-DBC1-485B-A1C4-7D0D11E76FB6}" destId="{92982CCF-1D84-42D9-AB32-0BAD72A1BB50}" srcOrd="0" destOrd="0" presId="urn:microsoft.com/office/officeart/2005/8/layout/radial3"/>
    <dgm:cxn modelId="{7F7C804F-E55D-4563-8668-F0C1775DE4A6}" srcId="{F24E3012-9EAB-49DF-811B-151AE15BCF6D}" destId="{1B780F0A-27CC-474B-B385-E6B90440A61B}" srcOrd="7" destOrd="0" parTransId="{BAAF3CDE-19BE-46DF-A250-DBF4CE0F8E75}" sibTransId="{EBCBB4EF-98E2-48A0-845C-C00B661E3BC7}"/>
    <dgm:cxn modelId="{682E816F-0CEC-4970-B79D-2E2CDB04421F}" type="presOf" srcId="{F24E3012-9EAB-49DF-811B-151AE15BCF6D}" destId="{87B1F4DF-60FD-4360-9A13-A0CD969B7F80}" srcOrd="0" destOrd="0" presId="urn:microsoft.com/office/officeart/2005/8/layout/radial3"/>
    <dgm:cxn modelId="{D7B8CD52-D212-4A90-ACAB-9CFAFAE13E28}" srcId="{F24E3012-9EAB-49DF-811B-151AE15BCF6D}" destId="{CFCAAB3A-DBC1-485B-A1C4-7D0D11E76FB6}" srcOrd="4" destOrd="0" parTransId="{7A181D26-A9E6-436D-82F2-F27418713014}" sibTransId="{8877F385-5734-44B8-AB95-A3A9670ECACE}"/>
    <dgm:cxn modelId="{82917E53-6A2B-4E6F-9145-13ADC95C5D6C}" srcId="{F24E3012-9EAB-49DF-811B-151AE15BCF6D}" destId="{45F59099-2C29-4668-A3A5-BC7F987DF132}" srcOrd="6" destOrd="0" parTransId="{588EA00C-CF3B-45BD-BDA1-860B6605A218}" sibTransId="{B6F1BE69-8A0B-4A4E-9D83-7DBEC1B54566}"/>
    <dgm:cxn modelId="{20CEE292-8703-41DD-ACBA-A19C9FB2CF98}" type="presOf" srcId="{81D8CBD2-0F7B-4B48-9985-E00B7CFBD8CF}" destId="{4CA24F85-CA85-4D95-8775-43C71D643230}" srcOrd="0" destOrd="0" presId="urn:microsoft.com/office/officeart/2005/8/layout/radial3"/>
    <dgm:cxn modelId="{B75C5BB1-37EC-49C7-B93E-1CA91A3AFADD}" srcId="{62E661D9-8F04-4204-A63C-99FB2E53795F}" destId="{F24E3012-9EAB-49DF-811B-151AE15BCF6D}" srcOrd="0" destOrd="0" parTransId="{A18E3DEE-5A18-4135-B95B-202E9AE1D756}" sibTransId="{7F87E697-9665-4EFC-979C-5C2730DA9F50}"/>
    <dgm:cxn modelId="{ABCD7BB7-4ECE-4055-B793-6F2295C74A77}" type="presOf" srcId="{B64802D2-48C0-4B79-847A-F74B85ADA9AD}" destId="{EF6A60C5-057B-495E-8D0E-A93E57293CCD}" srcOrd="0" destOrd="0" presId="urn:microsoft.com/office/officeart/2005/8/layout/radial3"/>
    <dgm:cxn modelId="{5DD7EEBB-0A32-407C-A890-F0980AA6E8EE}" srcId="{F24E3012-9EAB-49DF-811B-151AE15BCF6D}" destId="{A0CF0F3F-4A9F-499E-8576-521C48A96B09}" srcOrd="3" destOrd="0" parTransId="{34C5A042-6A3E-41E6-A0B2-36A8579DF27B}" sibTransId="{E1F9FA9D-5600-425C-A0AE-A7DB46D16D1B}"/>
    <dgm:cxn modelId="{686120C5-0FCE-4FED-84C9-FBB6FA3464A4}" type="presOf" srcId="{A0CF0F3F-4A9F-499E-8576-521C48A96B09}" destId="{9D2552E1-0A2B-4AD7-B31F-6E12BA13D8FE}" srcOrd="0" destOrd="0" presId="urn:microsoft.com/office/officeart/2005/8/layout/radial3"/>
    <dgm:cxn modelId="{043AC4CA-5301-4858-A5D8-B3A7F2A43245}" type="presOf" srcId="{1B780F0A-27CC-474B-B385-E6B90440A61B}" destId="{7DD943FB-79EB-46CE-A24C-FA20A73F6C0D}" srcOrd="0" destOrd="0" presId="urn:microsoft.com/office/officeart/2005/8/layout/radial3"/>
    <dgm:cxn modelId="{B05724D4-2F2E-49C1-A2DE-32304AC2F5CE}" srcId="{F24E3012-9EAB-49DF-811B-151AE15BCF6D}" destId="{81D8CBD2-0F7B-4B48-9985-E00B7CFBD8CF}" srcOrd="8" destOrd="0" parTransId="{0E744FAF-476A-4BCD-AD49-BC0AE7788493}" sibTransId="{6A348B59-6F0F-45B9-8EE2-746D8F8C230C}"/>
    <dgm:cxn modelId="{E2DFBCEF-D1DF-42F4-B046-126645967430}" type="presOf" srcId="{D5F1B46E-387B-4189-A374-20936BFFAADA}" destId="{47EE7EDF-9319-4E18-8E56-182D929CF2C6}" srcOrd="0" destOrd="0" presId="urn:microsoft.com/office/officeart/2005/8/layout/radial3"/>
    <dgm:cxn modelId="{C04B2FF3-F191-4AC8-B7D4-4CFB688DEA85}" type="presOf" srcId="{53AB4260-F5CD-420D-927F-0E3DA6A1D78D}" destId="{4F40F518-A436-43EB-9817-A74E3C69B789}" srcOrd="0" destOrd="0" presId="urn:microsoft.com/office/officeart/2005/8/layout/radial3"/>
    <dgm:cxn modelId="{B28C36FB-3964-4B65-8B02-87DCC10655B4}" srcId="{F24E3012-9EAB-49DF-811B-151AE15BCF6D}" destId="{B64802D2-48C0-4B79-847A-F74B85ADA9AD}" srcOrd="2" destOrd="0" parTransId="{E4486C44-9C4D-4229-BD36-5BB3C930D1B4}" sibTransId="{08C8E6AD-D5C5-449D-AF51-BA408CC5D43D}"/>
    <dgm:cxn modelId="{BE1E00BD-B44F-4833-8599-49294C2E57C2}" type="presParOf" srcId="{82E9E690-D4BA-45A0-95EB-65A91BF1BAAC}" destId="{022D4DBF-1614-4F13-95B9-BF092C4DDDD5}" srcOrd="0" destOrd="0" presId="urn:microsoft.com/office/officeart/2005/8/layout/radial3"/>
    <dgm:cxn modelId="{018A22DD-C99F-45D4-B497-FBD329F6C473}" type="presParOf" srcId="{022D4DBF-1614-4F13-95B9-BF092C4DDDD5}" destId="{87B1F4DF-60FD-4360-9A13-A0CD969B7F80}" srcOrd="0" destOrd="0" presId="urn:microsoft.com/office/officeart/2005/8/layout/radial3"/>
    <dgm:cxn modelId="{7B8176A6-4BFC-4C3A-BC3F-DE81AC0505E1}" type="presParOf" srcId="{022D4DBF-1614-4F13-95B9-BF092C4DDDD5}" destId="{4551013A-ADB2-4C93-9658-3A42EF8E5876}" srcOrd="1" destOrd="0" presId="urn:microsoft.com/office/officeart/2005/8/layout/radial3"/>
    <dgm:cxn modelId="{52666B16-F8FA-4716-B016-E853A04F942A}" type="presParOf" srcId="{022D4DBF-1614-4F13-95B9-BF092C4DDDD5}" destId="{47EE7EDF-9319-4E18-8E56-182D929CF2C6}" srcOrd="2" destOrd="0" presId="urn:microsoft.com/office/officeart/2005/8/layout/radial3"/>
    <dgm:cxn modelId="{79F6B884-AAFC-4500-B9CC-0502FFD79865}" type="presParOf" srcId="{022D4DBF-1614-4F13-95B9-BF092C4DDDD5}" destId="{EF6A60C5-057B-495E-8D0E-A93E57293CCD}" srcOrd="3" destOrd="0" presId="urn:microsoft.com/office/officeart/2005/8/layout/radial3"/>
    <dgm:cxn modelId="{D0B563DE-6840-4BB6-9E03-41217098B286}" type="presParOf" srcId="{022D4DBF-1614-4F13-95B9-BF092C4DDDD5}" destId="{9D2552E1-0A2B-4AD7-B31F-6E12BA13D8FE}" srcOrd="4" destOrd="0" presId="urn:microsoft.com/office/officeart/2005/8/layout/radial3"/>
    <dgm:cxn modelId="{F1544C10-4F41-4A11-9AC1-6C611F87D575}" type="presParOf" srcId="{022D4DBF-1614-4F13-95B9-BF092C4DDDD5}" destId="{92982CCF-1D84-42D9-AB32-0BAD72A1BB50}" srcOrd="5" destOrd="0" presId="urn:microsoft.com/office/officeart/2005/8/layout/radial3"/>
    <dgm:cxn modelId="{AB3CD25D-4B72-4F7D-9615-E399DAA20FFA}" type="presParOf" srcId="{022D4DBF-1614-4F13-95B9-BF092C4DDDD5}" destId="{4F40F518-A436-43EB-9817-A74E3C69B789}" srcOrd="6" destOrd="0" presId="urn:microsoft.com/office/officeart/2005/8/layout/radial3"/>
    <dgm:cxn modelId="{5DED0444-1B0F-4730-AC52-69ECF6156847}" type="presParOf" srcId="{022D4DBF-1614-4F13-95B9-BF092C4DDDD5}" destId="{96777BB2-D4EE-4459-BB8F-D5BD468846C5}" srcOrd="7" destOrd="0" presId="urn:microsoft.com/office/officeart/2005/8/layout/radial3"/>
    <dgm:cxn modelId="{853026D7-0B0F-4D6B-9E9D-B306D15C784A}" type="presParOf" srcId="{022D4DBF-1614-4F13-95B9-BF092C4DDDD5}" destId="{7DD943FB-79EB-46CE-A24C-FA20A73F6C0D}" srcOrd="8" destOrd="0" presId="urn:microsoft.com/office/officeart/2005/8/layout/radial3"/>
    <dgm:cxn modelId="{E3C5C529-039B-4A32-9892-F61443A9D5C3}" type="presParOf" srcId="{022D4DBF-1614-4F13-95B9-BF092C4DDDD5}" destId="{4CA24F85-CA85-4D95-8775-43C71D643230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1F4DF-60FD-4360-9A13-A0CD969B7F80}">
      <dsp:nvSpPr>
        <dsp:cNvPr id="0" name=""/>
        <dsp:cNvSpPr/>
      </dsp:nvSpPr>
      <dsp:spPr>
        <a:xfrm>
          <a:off x="2845548" y="1004243"/>
          <a:ext cx="2554579" cy="255457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700" kern="1200" dirty="0"/>
            <a:t>Nämndens beställningsprocess</a:t>
          </a:r>
        </a:p>
      </dsp:txBody>
      <dsp:txXfrm>
        <a:off x="3219657" y="1378352"/>
        <a:ext cx="1806361" cy="1806361"/>
      </dsp:txXfrm>
    </dsp:sp>
    <dsp:sp modelId="{4551013A-ADB2-4C93-9658-3A42EF8E5876}">
      <dsp:nvSpPr>
        <dsp:cNvPr id="0" name=""/>
        <dsp:cNvSpPr/>
      </dsp:nvSpPr>
      <dsp:spPr>
        <a:xfrm>
          <a:off x="4674194" y="249667"/>
          <a:ext cx="1959247" cy="1277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Februari -  mars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Behovsunderlag</a:t>
          </a:r>
        </a:p>
      </dsp:txBody>
      <dsp:txXfrm>
        <a:off x="4961119" y="436722"/>
        <a:ext cx="1385397" cy="903179"/>
      </dsp:txXfrm>
    </dsp:sp>
    <dsp:sp modelId="{47EE7EDF-9319-4E18-8E56-182D929CF2C6}">
      <dsp:nvSpPr>
        <dsp:cNvPr id="0" name=""/>
        <dsp:cNvSpPr/>
      </dsp:nvSpPr>
      <dsp:spPr>
        <a:xfrm>
          <a:off x="5390828" y="1726080"/>
          <a:ext cx="1277289" cy="1277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Mars- maj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Mål- och inriktning</a:t>
          </a:r>
        </a:p>
      </dsp:txBody>
      <dsp:txXfrm>
        <a:off x="5577883" y="1913135"/>
        <a:ext cx="903179" cy="903179"/>
      </dsp:txXfrm>
    </dsp:sp>
    <dsp:sp modelId="{EF6A60C5-057B-495E-8D0E-A93E57293CCD}">
      <dsp:nvSpPr>
        <dsp:cNvPr id="0" name=""/>
        <dsp:cNvSpPr/>
      </dsp:nvSpPr>
      <dsp:spPr>
        <a:xfrm>
          <a:off x="4826625" y="3106089"/>
          <a:ext cx="1277289" cy="1277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Juni</a:t>
          </a:r>
          <a:r>
            <a:rPr lang="sv-SE" sz="1600" kern="1200" dirty="0"/>
            <a:t> Preliminär budget</a:t>
          </a:r>
        </a:p>
      </dsp:txBody>
      <dsp:txXfrm>
        <a:off x="5013680" y="3293144"/>
        <a:ext cx="903179" cy="903179"/>
      </dsp:txXfrm>
    </dsp:sp>
    <dsp:sp modelId="{9D2552E1-0A2B-4AD7-B31F-6E12BA13D8FE}">
      <dsp:nvSpPr>
        <dsp:cNvPr id="0" name=""/>
        <dsp:cNvSpPr/>
      </dsp:nvSpPr>
      <dsp:spPr>
        <a:xfrm>
          <a:off x="994435" y="2736784"/>
          <a:ext cx="2482668" cy="1277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September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Teckna överenskommelser/avtal</a:t>
          </a:r>
        </a:p>
      </dsp:txBody>
      <dsp:txXfrm>
        <a:off x="1358013" y="2923839"/>
        <a:ext cx="1755512" cy="903179"/>
      </dsp:txXfrm>
    </dsp:sp>
    <dsp:sp modelId="{92982CCF-1D84-42D9-AB32-0BAD72A1BB50}">
      <dsp:nvSpPr>
        <dsp:cNvPr id="0" name=""/>
        <dsp:cNvSpPr/>
      </dsp:nvSpPr>
      <dsp:spPr>
        <a:xfrm>
          <a:off x="1504090" y="1323196"/>
          <a:ext cx="1419298" cy="14665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b="1" kern="1200" dirty="0"/>
            <a:t>Oktober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Beslut om detaljbudget</a:t>
          </a:r>
        </a:p>
      </dsp:txBody>
      <dsp:txXfrm>
        <a:off x="1711941" y="1537970"/>
        <a:ext cx="1003596" cy="1037023"/>
      </dsp:txXfrm>
    </dsp:sp>
    <dsp:sp modelId="{4F40F518-A436-43EB-9817-A74E3C69B789}">
      <dsp:nvSpPr>
        <dsp:cNvPr id="0" name=""/>
        <dsp:cNvSpPr/>
      </dsp:nvSpPr>
      <dsp:spPr>
        <a:xfrm>
          <a:off x="2062234" y="45876"/>
          <a:ext cx="1600456" cy="127728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Uppföljning</a:t>
          </a:r>
        </a:p>
      </dsp:txBody>
      <dsp:txXfrm>
        <a:off x="2296615" y="232931"/>
        <a:ext cx="1131694" cy="903179"/>
      </dsp:txXfrm>
    </dsp:sp>
    <dsp:sp modelId="{96777BB2-D4EE-4459-BB8F-D5BD468846C5}">
      <dsp:nvSpPr>
        <dsp:cNvPr id="0" name=""/>
        <dsp:cNvSpPr/>
      </dsp:nvSpPr>
      <dsp:spPr>
        <a:xfrm>
          <a:off x="6588622" y="2855694"/>
          <a:ext cx="1403652" cy="93547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Möten med vårdgivare</a:t>
          </a:r>
        </a:p>
      </dsp:txBody>
      <dsp:txXfrm>
        <a:off x="6794182" y="2992691"/>
        <a:ext cx="992532" cy="661480"/>
      </dsp:txXfrm>
    </dsp:sp>
    <dsp:sp modelId="{7DD943FB-79EB-46CE-A24C-FA20A73F6C0D}">
      <dsp:nvSpPr>
        <dsp:cNvPr id="0" name=""/>
        <dsp:cNvSpPr/>
      </dsp:nvSpPr>
      <dsp:spPr>
        <a:xfrm>
          <a:off x="240349" y="1520016"/>
          <a:ext cx="1258679" cy="100188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Möten  kommuner  </a:t>
          </a:r>
        </a:p>
      </dsp:txBody>
      <dsp:txXfrm>
        <a:off x="424678" y="1666738"/>
        <a:ext cx="890021" cy="708436"/>
      </dsp:txXfrm>
    </dsp:sp>
    <dsp:sp modelId="{4CA24F85-CA85-4D95-8775-43C71D643230}">
      <dsp:nvSpPr>
        <dsp:cNvPr id="0" name=""/>
        <dsp:cNvSpPr/>
      </dsp:nvSpPr>
      <dsp:spPr>
        <a:xfrm>
          <a:off x="6601851" y="1580264"/>
          <a:ext cx="1257836" cy="146958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400" kern="1200" dirty="0"/>
            <a:t>Möten med brukare och invånare</a:t>
          </a:r>
        </a:p>
      </dsp:txBody>
      <dsp:txXfrm>
        <a:off x="6786057" y="1795480"/>
        <a:ext cx="889424" cy="1039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CA91C-0401-3E42-B13F-98F8D13CBA2D}" type="datetimeFigureOut">
              <a:rPr lang="sv-SE" smtClean="0"/>
              <a:t>2021-12-05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36A3B8-DDC8-EB47-954C-1015D3CA7D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8650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28BF5-D6B6-EE4D-9D45-1FFBBDD3C6B6}" type="datetimeFigureOut">
              <a:rPr lang="sv-SE" smtClean="0"/>
              <a:t>2021-12-03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60D78-0732-444B-B0D5-1543BC9666E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3794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Landstingsindelning före 1/1 1999 </a:t>
            </a:r>
          </a:p>
          <a:p>
            <a:r>
              <a:rPr lang="sv-SE" dirty="0"/>
              <a:t>Regionalt ansvar för tillväxt och utveckling Hälso- och sjukvård </a:t>
            </a:r>
          </a:p>
          <a:p>
            <a:r>
              <a:rPr lang="sv-SE" dirty="0"/>
              <a:t>Mål:</a:t>
            </a:r>
          </a:p>
          <a:p>
            <a:r>
              <a:rPr lang="sv-SE" dirty="0"/>
              <a:t>Ökad demokrati </a:t>
            </a:r>
          </a:p>
          <a:p>
            <a:r>
              <a:rPr lang="sv-SE" dirty="0"/>
              <a:t>Förbättrad effektivitet </a:t>
            </a:r>
          </a:p>
          <a:p>
            <a:r>
              <a:rPr lang="sv-SE" dirty="0"/>
              <a:t>Ökad konkurrenskraft </a:t>
            </a:r>
          </a:p>
          <a:p>
            <a:endParaRPr lang="sv-SE" dirty="0"/>
          </a:p>
          <a:p>
            <a:r>
              <a:rPr lang="sv-SE" b="1" dirty="0"/>
              <a:t>Fullmäktige styr organisationen </a:t>
            </a:r>
          </a:p>
          <a:p>
            <a:r>
              <a:rPr lang="sv-SE" dirty="0"/>
              <a:t>Det finns EN beslutande församling: regionfullmäktige </a:t>
            </a:r>
          </a:p>
          <a:p>
            <a:r>
              <a:rPr lang="sv-SE" dirty="0"/>
              <a:t>Regionfullmäktige ska tillsätta en regionstyrelse </a:t>
            </a:r>
          </a:p>
          <a:p>
            <a:r>
              <a:rPr lang="sv-SE" dirty="0"/>
              <a:t>Regionfullmäktige ska tillsätta de nämnder som utöver styrelsen behövs för att fullgöra regionens uppgifter </a:t>
            </a:r>
          </a:p>
          <a:p>
            <a:r>
              <a:rPr lang="sv-SE" dirty="0"/>
              <a:t>Regionfullmäktige bestämmer nämndernas verksamhetsområden och inbördes förhållanden i reglementen </a:t>
            </a:r>
          </a:p>
          <a:p>
            <a:r>
              <a:rPr lang="sv-SE" dirty="0"/>
              <a:t>Ytterst ansvariga för all verksamhet som bedrivs av regionen </a:t>
            </a:r>
          </a:p>
          <a:p>
            <a:r>
              <a:rPr lang="sv-SE" dirty="0"/>
              <a:t>Beslutar i principiella och andra viktiga frågor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51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b="1" dirty="0"/>
              <a:t>Styrmodellen: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Ägarstyrning som riktar sig mot både beställare och utförare.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Ur styrningssynpunkt kan Västra Götalandsregionen betraktas som en koncern.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Även om beställare och utförare har olika roller är de en del av samma organisation, som har att med gemensamma krafter genomföra fullmäktiges beslut samt förbättra och effektivisera verksamheten. </a:t>
            </a:r>
          </a:p>
          <a:p>
            <a:endParaRPr lang="sv-SE" dirty="0"/>
          </a:p>
          <a:p>
            <a:r>
              <a:rPr lang="sv-SE" dirty="0"/>
              <a:t>Utförarstyrelserna är en del av den samlade styrorganisationen. </a:t>
            </a:r>
          </a:p>
          <a:p>
            <a:r>
              <a:rPr lang="sv-SE" dirty="0"/>
              <a:t>Beställarna har till uppgift att bestämma </a:t>
            </a:r>
            <a:r>
              <a:rPr lang="sv-SE" b="1" dirty="0"/>
              <a:t>vad</a:t>
            </a:r>
            <a:r>
              <a:rPr lang="sv-SE" dirty="0"/>
              <a:t> som ska göras. </a:t>
            </a:r>
          </a:p>
          <a:p>
            <a:r>
              <a:rPr lang="sv-SE" dirty="0"/>
              <a:t>Utföraren/professionen bestämmer </a:t>
            </a:r>
            <a:r>
              <a:rPr lang="sv-SE" b="1" dirty="0"/>
              <a:t>hur </a:t>
            </a:r>
            <a:r>
              <a:rPr lang="sv-SE" dirty="0"/>
              <a:t>det ska göras.</a:t>
            </a:r>
          </a:p>
          <a:p>
            <a:r>
              <a:rPr lang="sv-SE" dirty="0"/>
              <a:t>Utförarstyrelsernas roll blir att stödja utförarna.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2072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HSN Ö arbetar utifrån:</a:t>
            </a:r>
          </a:p>
          <a:p>
            <a:r>
              <a:rPr lang="sv-SE" dirty="0"/>
              <a:t>RF:s budget och måldokument för att nå visionen om ”Det goda livet”.</a:t>
            </a:r>
          </a:p>
          <a:p>
            <a:endParaRPr lang="sv-SE" dirty="0"/>
          </a:p>
          <a:p>
            <a:r>
              <a:rPr lang="sv-SE" dirty="0"/>
              <a:t>-Vision – Det goda livet.</a:t>
            </a:r>
          </a:p>
          <a:p>
            <a:r>
              <a:rPr lang="sv-SE" dirty="0"/>
              <a:t>-RF:s budget och måldokument</a:t>
            </a:r>
          </a:p>
          <a:p>
            <a:r>
              <a:rPr lang="sv-SE" dirty="0"/>
              <a:t>-Reglemente och delegationsordning</a:t>
            </a:r>
          </a:p>
          <a:p>
            <a:r>
              <a:rPr lang="sv-SE" dirty="0"/>
              <a:t>-Kommunallag, Hälso- och sjukvårdslagen, patientlagen m fl.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76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v-SE" sz="2800" b="0" i="0" dirty="0">
                <a:solidFill>
                  <a:srgbClr val="494746"/>
                </a:solidFill>
                <a:effectLst/>
                <a:latin typeface="Helvetica" panose="020B0604020202020204" pitchFamily="34" charset="0"/>
              </a:rPr>
              <a:t>I Västra Götalandsregionen finns fem hälso- och sjukvårdsnämnder med politiskt utsedda ledamöter. </a:t>
            </a:r>
          </a:p>
          <a:p>
            <a:pPr algn="l"/>
            <a:r>
              <a:rPr lang="sv-SE" sz="2800" b="0" i="0" dirty="0">
                <a:solidFill>
                  <a:srgbClr val="494746"/>
                </a:solidFill>
                <a:effectLst/>
                <a:latin typeface="Helvetica" panose="020B0604020202020204" pitchFamily="34" charset="0"/>
              </a:rPr>
              <a:t>Nämndernas uppgift är att verka för en god hälsa och vård på lika villkor.</a:t>
            </a:r>
          </a:p>
          <a:p>
            <a:pPr algn="l"/>
            <a:endParaRPr lang="sv-SE" sz="2800" b="0" i="0" dirty="0">
              <a:solidFill>
                <a:srgbClr val="494746"/>
              </a:solidFill>
              <a:effectLst/>
              <a:latin typeface="Helvetica" panose="020B0604020202020204" pitchFamily="34" charset="0"/>
            </a:endParaRPr>
          </a:p>
          <a:p>
            <a:pPr algn="l"/>
            <a:r>
              <a:rPr lang="sv-SE" sz="2800" b="0" i="0" dirty="0">
                <a:solidFill>
                  <a:srgbClr val="494746"/>
                </a:solidFill>
                <a:effectLst/>
                <a:latin typeface="PT Serif" panose="020A0603040505020204" pitchFamily="18" charset="0"/>
              </a:rPr>
              <a:t>Utgångspunkten är att det ska vara nära till den vård man ofta behöver och att den vård man behöver mer sällan kan koncentreras till färre platser.</a:t>
            </a:r>
          </a:p>
          <a:p>
            <a:pPr algn="l"/>
            <a:endParaRPr lang="sv-SE" sz="2800" b="0" i="0" dirty="0">
              <a:solidFill>
                <a:srgbClr val="494746"/>
              </a:solidFill>
              <a:effectLst/>
              <a:latin typeface="PT Serif" panose="020A0603040505020204" pitchFamily="18" charset="0"/>
            </a:endParaRPr>
          </a:p>
          <a:p>
            <a:r>
              <a:rPr lang="sv-SE" dirty="0"/>
              <a:t>HSN uppgift - reglemente 3 § …har ett befolkningsansvar inom sitt geografiska område. Befolkningsansvaret innebär: </a:t>
            </a:r>
          </a:p>
          <a:p>
            <a:pPr marL="228600" indent="-228600">
              <a:buAutoNum type="alphaLcParenR"/>
            </a:pPr>
            <a:r>
              <a:rPr lang="sv-SE" dirty="0"/>
              <a:t>att klarlägga befolkningens behov av hälso- och sjukvård i samverkan med bland annat kommuner, försäkringskassa, arbetsförmedling och brukarorganisationer </a:t>
            </a:r>
          </a:p>
          <a:p>
            <a:pPr marL="228600" indent="-228600">
              <a:buAutoNum type="alphaLcParenR"/>
            </a:pPr>
            <a:r>
              <a:rPr lang="sv-SE" dirty="0"/>
              <a:t>att med utgångspunkt från regionfullmäktiges mål och inriktning göra behovsanalyser och prioriteringar samt fastställa mål i syfte att verka för en förbättring av befolkningens hälsa </a:t>
            </a:r>
          </a:p>
          <a:p>
            <a:pPr marL="228600" indent="-228600">
              <a:buAutoNum type="alphaLcParenR"/>
            </a:pPr>
            <a:r>
              <a:rPr lang="sv-SE" dirty="0"/>
              <a:t>att verka för en förbättring av folkhälsan i samverkan med bland annat kommuner och frivilligorganisationer </a:t>
            </a:r>
          </a:p>
          <a:p>
            <a:pPr marL="228600" indent="-228600">
              <a:buAutoNum type="alphaLcParenR"/>
            </a:pPr>
            <a:r>
              <a:rPr lang="sv-SE" dirty="0"/>
              <a:t>att i olika forum föra dialog med invånarna om vårdens tillgänglighet och kvalitet samt inriktning och utveckling </a:t>
            </a:r>
          </a:p>
          <a:p>
            <a:pPr marL="228600" indent="-228600">
              <a:buAutoNum type="alphaLcParenR"/>
            </a:pPr>
            <a:r>
              <a:rPr lang="sv-SE" dirty="0"/>
              <a:t>att i övrigt följa utvecklingen av befolkningens behov av hälso- och sjukvård och tandvård och ta nödvändiga initiativ.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188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0935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485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0328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368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060D78-0732-444B-B0D5-1543BC9666EF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0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start_1_gul.png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undersidor_gul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undersidor_gul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start_4_gul.png" TargetMode="Externa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start_5_gul.png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start_6_gul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undersidor_gul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Centralen/HD1/Vastra%20Gotalandsregionen/VGR%2015-2735%20Utveckling%20grafisk%20profil/Mallar%202015/Dekorer%20till%20Wordfiler/Dekor_powerpoint/Gul/Dekor_ppt_undersidor_gul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725863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0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26152"/>
            <a:ext cx="9147600" cy="14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025" y="4441177"/>
            <a:ext cx="1782763" cy="3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4017600"/>
            <a:ext cx="6051126" cy="8568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</p:spTree>
    <p:extLst>
      <p:ext uri="{BB962C8B-B14F-4D97-AF65-F5344CB8AC3E}">
        <p14:creationId xmlns:p14="http://schemas.microsoft.com/office/powerpoint/2010/main" val="2821208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5279038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5279038" cy="27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6156000" y="331200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6156000" y="2498362"/>
            <a:ext cx="2988000" cy="201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1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  <p:sp>
        <p:nvSpPr>
          <p:cNvPr id="13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54485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2441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2" y="4965701"/>
            <a:ext cx="9141316" cy="17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innehåll 2"/>
          <p:cNvSpPr>
            <a:spLocks noGrp="1"/>
          </p:cNvSpPr>
          <p:nvPr>
            <p:ph idx="1"/>
          </p:nvPr>
        </p:nvSpPr>
        <p:spPr>
          <a:xfrm>
            <a:off x="0" y="0"/>
            <a:ext cx="9144000" cy="49684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703932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948183"/>
            <a:ext cx="3962400" cy="802170"/>
          </a:xfrm>
          <a:prstGeom prst="rect">
            <a:avLst/>
          </a:prstGeom>
        </p:spPr>
      </p:pic>
      <p:sp>
        <p:nvSpPr>
          <p:cNvPr id="6" name="Rubrik 5"/>
          <p:cNvSpPr>
            <a:spLocks noGrp="1"/>
          </p:cNvSpPr>
          <p:nvPr>
            <p:ph type="title"/>
          </p:nvPr>
        </p:nvSpPr>
        <p:spPr>
          <a:xfrm>
            <a:off x="427463" y="1748700"/>
            <a:ext cx="8289074" cy="1036800"/>
          </a:xfrm>
        </p:spPr>
        <p:txBody>
          <a:bodyPr/>
          <a:lstStyle>
            <a:lvl1pPr algn="ctr">
              <a:defRPr/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081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Avslutning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96166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bild 12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9144000" cy="4968000"/>
          </a:xfrm>
          <a:noFill/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590400" y="788400"/>
            <a:ext cx="8229600" cy="856800"/>
          </a:xfrm>
        </p:spPr>
        <p:txBody>
          <a:bodyPr lIns="0" tIns="0" rIns="0" bIns="0" anchor="ctr" anchorCtr="0"/>
          <a:lstStyle>
            <a:lvl1pPr algn="l">
              <a:defRPr sz="4000" baseline="0"/>
            </a:lvl1pPr>
          </a:lstStyle>
          <a:p>
            <a:r>
              <a:rPr lang="sv-SE" dirty="0"/>
              <a:t>Välj vit eller svart text för kontrast</a:t>
            </a:r>
          </a:p>
        </p:txBody>
      </p:sp>
      <p:sp>
        <p:nvSpPr>
          <p:cNvPr id="6" name="Platshållare för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6804000" y="4438800"/>
            <a:ext cx="1782000" cy="363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6905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bild_Al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5"/>
            <a:ext cx="9147600" cy="5147049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539999" y="3222000"/>
            <a:ext cx="8094885" cy="1008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-2" y="1371114"/>
            <a:ext cx="9144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79205" y="4441177"/>
            <a:ext cx="1782763" cy="3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1253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4960"/>
            <a:ext cx="9147600" cy="242372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628650" y="1915628"/>
            <a:ext cx="8188713" cy="1152000"/>
          </a:xfrm>
        </p:spPr>
        <p:txBody>
          <a:bodyPr lIns="0" tIns="0" rIns="0" bIns="0" anchor="ctr" anchorCtr="0"/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9879" y="3226934"/>
            <a:ext cx="1782763" cy="3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1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bild_Al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3188"/>
            <a:ext cx="9179296" cy="555223"/>
          </a:xfrm>
          <a:prstGeom prst="rect">
            <a:avLst/>
          </a:prstGeom>
        </p:spPr>
      </p:pic>
      <p:sp>
        <p:nvSpPr>
          <p:cNvPr id="8" name="Platshållare för bild 9"/>
          <p:cNvSpPr>
            <a:spLocks noGrp="1"/>
          </p:cNvSpPr>
          <p:nvPr>
            <p:ph type="pic" sz="quarter" idx="15"/>
          </p:nvPr>
        </p:nvSpPr>
        <p:spPr>
          <a:xfrm>
            <a:off x="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6"/>
          </p:nvPr>
        </p:nvSpPr>
        <p:spPr>
          <a:xfrm>
            <a:off x="3114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6228000" y="1371114"/>
            <a:ext cx="2916000" cy="1584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1" name="Rubrik 1"/>
          <p:cNvSpPr>
            <a:spLocks noGrp="1"/>
          </p:cNvSpPr>
          <p:nvPr>
            <p:ph type="ctrTitle" hasCustomPrompt="1"/>
          </p:nvPr>
        </p:nvSpPr>
        <p:spPr>
          <a:xfrm>
            <a:off x="534260" y="3166552"/>
            <a:ext cx="6275839" cy="626445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lägga till rubrik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96728" y="3233129"/>
            <a:ext cx="1782763" cy="36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6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1411494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Här skriver du in sidfot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8078400" cy="2700000"/>
          </a:xfrm>
        </p:spPr>
        <p:txBody>
          <a:bodyPr numCol="2" spcCol="18000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14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hög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4759200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800" y="1800000"/>
            <a:ext cx="4759200" cy="2714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616000" y="0"/>
            <a:ext cx="3528000" cy="496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912731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 och innehål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32799" y="720000"/>
            <a:ext cx="4277335" cy="1036800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32799" y="1800000"/>
            <a:ext cx="4277335" cy="270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5148000" y="986400"/>
            <a:ext cx="3996000" cy="2736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pic>
        <p:nvPicPr>
          <p:cNvPr id="10" name="Bildobjekt 4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969960"/>
            <a:ext cx="9144000" cy="176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  <p:sp>
        <p:nvSpPr>
          <p:cNvPr id="11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390583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file://localhost/Volumes/Centralen/HD1/Vastra%20Gotalandsregionen/VGR%2015-2735%20Utveckling%20grafisk%20profil/Mallar%202015/Dekorer%20till%20Wordfiler/Dekor_powerpoint/Gul/Dekor_ppt_undersidor_gul.png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file://localhost/Volumes/Centralen/HD1/Vastra%20Gotalandsregionen/VGR%2015-2735%20Utveckling%20grafisk%20profil/Mallar%202015/Dekorer%20till%20Wordfiler/Dekor_powerpoint/Gul/Bullet_gul.png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532800" y="720000"/>
            <a:ext cx="8078400" cy="10368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32800" y="1800000"/>
            <a:ext cx="8078400" cy="2700000"/>
          </a:xfrm>
          <a:prstGeom prst="rect">
            <a:avLst/>
          </a:prstGeom>
        </p:spPr>
        <p:txBody>
          <a:bodyPr vert="horz" lIns="0" tIns="0" rIns="0" bIns="0" spcCol="18000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4"/>
          <p:cNvPicPr>
            <a:picLocks noChangeAspect="1"/>
          </p:cNvPicPr>
          <p:nvPr/>
        </p:nvPicPr>
        <p:blipFill>
          <a:blip r:embed="rId16" r:link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" y="4969515"/>
            <a:ext cx="9146820" cy="17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88175" y="4643360"/>
            <a:ext cx="1221679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  <p:sp>
        <p:nvSpPr>
          <p:cNvPr id="9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740829" y="4643360"/>
            <a:ext cx="4466683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00"/>
                </a:solidFill>
              </a:defRPr>
            </a:lvl1pPr>
          </a:lstStyle>
          <a:p>
            <a:r>
              <a:rPr lang="sv-SE" dirty="0"/>
              <a:t>Här skriver du in sidfot</a:t>
            </a:r>
          </a:p>
        </p:txBody>
      </p:sp>
    </p:spTree>
    <p:extLst>
      <p:ext uri="{BB962C8B-B14F-4D97-AF65-F5344CB8AC3E}">
        <p14:creationId xmlns:p14="http://schemas.microsoft.com/office/powerpoint/2010/main" val="236707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4" r:id="rId4"/>
    <p:sldLayoutId id="2147483665" r:id="rId5"/>
    <p:sldLayoutId id="2147483650" r:id="rId6"/>
    <p:sldLayoutId id="2147483670" r:id="rId7"/>
    <p:sldLayoutId id="2147483666" r:id="rId8"/>
    <p:sldLayoutId id="2147483667" r:id="rId9"/>
    <p:sldLayoutId id="2147483668" r:id="rId10"/>
    <p:sldLayoutId id="2147483654" r:id="rId11"/>
    <p:sldLayoutId id="2147483655" r:id="rId12"/>
    <p:sldLayoutId id="2147483669" r:id="rId13"/>
    <p:sldLayoutId id="2147483671" r:id="rId14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363" marR="0" indent="-360363" algn="l" defTabSz="685800" rtl="0" eaLnBrk="1" fontAlgn="auto" latinLnBrk="0" hangingPunct="1">
        <a:lnSpc>
          <a:spcPct val="100000"/>
        </a:lnSpc>
        <a:spcBef>
          <a:spcPts val="750"/>
        </a:spcBef>
        <a:spcAft>
          <a:spcPts val="0"/>
        </a:spcAft>
        <a:buClrTx/>
        <a:buSzPct val="100000"/>
        <a:buFontTx/>
        <a:buBlip>
          <a:blip r:embed="rId18" r:link="rId19"/>
        </a:buBlip>
        <a:tabLst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575" marR="0" indent="-177800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SzPct val="100000"/>
        <a:buFont typeface="Calibri" panose="020F0502020204030204" pitchFamily="34" charset="0"/>
        <a:buChar char="‒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SzPct val="100000"/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898525" marR="0" indent="-180975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marR="0" indent="-176213" algn="l" defTabSz="685800" rtl="0" eaLnBrk="1" fontAlgn="auto" latinLnBrk="0" hangingPunct="1">
        <a:lnSpc>
          <a:spcPct val="100000"/>
        </a:lnSpc>
        <a:spcBef>
          <a:spcPts val="375"/>
        </a:spcBef>
        <a:spcAft>
          <a:spcPts val="0"/>
        </a:spcAft>
        <a:buClr>
          <a:schemeClr val="accent3"/>
        </a:buClr>
        <a:buSzPct val="100000"/>
        <a:buFont typeface="Calibri" panose="020F0502020204030204" pitchFamily="34" charset="0"/>
        <a:buChar char="‒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4000" dirty="0"/>
              <a:t>Västra Götalandsregionen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2911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A28472-A312-445B-9D5C-02D984D290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A259A0AE-0D15-42F3-9239-63D9E62B33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438204"/>
              </p:ext>
            </p:extLst>
          </p:nvPr>
        </p:nvGraphicFramePr>
        <p:xfrm>
          <a:off x="301214" y="86061"/>
          <a:ext cx="8659905" cy="4557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6534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Tack för att ni har lyssnat.</a:t>
            </a:r>
          </a:p>
        </p:txBody>
      </p:sp>
    </p:spTree>
    <p:extLst>
      <p:ext uri="{BB962C8B-B14F-4D97-AF65-F5344CB8AC3E}">
        <p14:creationId xmlns:p14="http://schemas.microsoft.com/office/powerpoint/2010/main" val="316184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4" name="Rak koppling 203">
            <a:extLst>
              <a:ext uri="{FF2B5EF4-FFF2-40B4-BE49-F238E27FC236}">
                <a16:creationId xmlns:a16="http://schemas.microsoft.com/office/drawing/2014/main" id="{4F9D290A-7482-4CAC-8FA4-A6BDAD2F1F8D}"/>
              </a:ext>
            </a:extLst>
          </p:cNvPr>
          <p:cNvCxnSpPr>
            <a:cxnSpLocks/>
          </p:cNvCxnSpPr>
          <p:nvPr/>
        </p:nvCxnSpPr>
        <p:spPr>
          <a:xfrm flipV="1">
            <a:off x="445550" y="4154192"/>
            <a:ext cx="191306" cy="673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Rak koppling 192">
            <a:extLst>
              <a:ext uri="{FF2B5EF4-FFF2-40B4-BE49-F238E27FC236}">
                <a16:creationId xmlns:a16="http://schemas.microsoft.com/office/drawing/2014/main" id="{2F148B95-2A96-4662-A3C2-90A6B5026274}"/>
              </a:ext>
            </a:extLst>
          </p:cNvPr>
          <p:cNvCxnSpPr>
            <a:cxnSpLocks/>
          </p:cNvCxnSpPr>
          <p:nvPr/>
        </p:nvCxnSpPr>
        <p:spPr>
          <a:xfrm flipV="1">
            <a:off x="445550" y="3671364"/>
            <a:ext cx="191306" cy="673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Rak koppling 202">
            <a:extLst>
              <a:ext uri="{FF2B5EF4-FFF2-40B4-BE49-F238E27FC236}">
                <a16:creationId xmlns:a16="http://schemas.microsoft.com/office/drawing/2014/main" id="{A56E4DDE-AC05-4F11-A6FC-5FB0A97D2A68}"/>
              </a:ext>
            </a:extLst>
          </p:cNvPr>
          <p:cNvCxnSpPr>
            <a:cxnSpLocks/>
          </p:cNvCxnSpPr>
          <p:nvPr/>
        </p:nvCxnSpPr>
        <p:spPr>
          <a:xfrm>
            <a:off x="5195875" y="1132877"/>
            <a:ext cx="82315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ubrik 1">
            <a:extLst>
              <a:ext uri="{FF2B5EF4-FFF2-40B4-BE49-F238E27FC236}">
                <a16:creationId xmlns:a16="http://schemas.microsoft.com/office/drawing/2014/main" id="{4B7C96F2-07D5-4AD1-BF38-27E05A45A7F5}"/>
              </a:ext>
            </a:extLst>
          </p:cNvPr>
          <p:cNvSpPr txBox="1">
            <a:spLocks/>
          </p:cNvSpPr>
          <p:nvPr/>
        </p:nvSpPr>
        <p:spPr>
          <a:xfrm>
            <a:off x="459066" y="335141"/>
            <a:ext cx="8271259" cy="43696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sv-SE" altLang="sv-SE" sz="2400" dirty="0" err="1">
                <a:solidFill>
                  <a:srgbClr val="000000"/>
                </a:solidFill>
                <a:latin typeface="Calibri Light"/>
              </a:rPr>
              <a:t>VGR:s</a:t>
            </a:r>
            <a:r>
              <a:rPr lang="sv-SE" altLang="sv-SE" sz="2400" dirty="0">
                <a:solidFill>
                  <a:srgbClr val="000000"/>
                </a:solidFill>
                <a:latin typeface="Calibri Light"/>
              </a:rPr>
              <a:t> politiska organisation 2019-2022 – </a:t>
            </a:r>
            <a:r>
              <a:rPr lang="sv-SE" altLang="sv-SE" sz="1350" dirty="0">
                <a:solidFill>
                  <a:srgbClr val="000000"/>
                </a:solidFill>
                <a:latin typeface="Calibri Light"/>
              </a:rPr>
              <a:t>Utifrån hierarki</a:t>
            </a:r>
          </a:p>
        </p:txBody>
      </p:sp>
      <p:cxnSp>
        <p:nvCxnSpPr>
          <p:cNvPr id="78" name="Rak koppling 77">
            <a:extLst>
              <a:ext uri="{FF2B5EF4-FFF2-40B4-BE49-F238E27FC236}">
                <a16:creationId xmlns:a16="http://schemas.microsoft.com/office/drawing/2014/main" id="{27C30BA5-7928-4F4D-B5DE-D85E5799A5B7}"/>
              </a:ext>
            </a:extLst>
          </p:cNvPr>
          <p:cNvCxnSpPr>
            <a:cxnSpLocks/>
          </p:cNvCxnSpPr>
          <p:nvPr/>
        </p:nvCxnSpPr>
        <p:spPr>
          <a:xfrm>
            <a:off x="440865" y="1757488"/>
            <a:ext cx="7891491" cy="10193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Rak koppling 122">
            <a:extLst>
              <a:ext uri="{FF2B5EF4-FFF2-40B4-BE49-F238E27FC236}">
                <a16:creationId xmlns:a16="http://schemas.microsoft.com/office/drawing/2014/main" id="{D0EFFE04-35E9-43C6-9C72-C1A0A34C7078}"/>
              </a:ext>
            </a:extLst>
          </p:cNvPr>
          <p:cNvCxnSpPr>
            <a:cxnSpLocks/>
          </p:cNvCxnSpPr>
          <p:nvPr/>
        </p:nvCxnSpPr>
        <p:spPr>
          <a:xfrm>
            <a:off x="4435783" y="1110869"/>
            <a:ext cx="924977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Rak koppling 100">
            <a:extLst>
              <a:ext uri="{FF2B5EF4-FFF2-40B4-BE49-F238E27FC236}">
                <a16:creationId xmlns:a16="http://schemas.microsoft.com/office/drawing/2014/main" id="{5646006E-8A8C-4EEA-BDED-4B65A291D272}"/>
              </a:ext>
            </a:extLst>
          </p:cNvPr>
          <p:cNvCxnSpPr>
            <a:cxnSpLocks/>
          </p:cNvCxnSpPr>
          <p:nvPr/>
        </p:nvCxnSpPr>
        <p:spPr>
          <a:xfrm>
            <a:off x="440865" y="1750210"/>
            <a:ext cx="9370" cy="242254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Grupp 201">
            <a:extLst>
              <a:ext uri="{FF2B5EF4-FFF2-40B4-BE49-F238E27FC236}">
                <a16:creationId xmlns:a16="http://schemas.microsoft.com/office/drawing/2014/main" id="{FBA18D44-29FE-4326-84C5-8104B50D4C49}"/>
              </a:ext>
            </a:extLst>
          </p:cNvPr>
          <p:cNvGrpSpPr/>
          <p:nvPr/>
        </p:nvGrpSpPr>
        <p:grpSpPr>
          <a:xfrm>
            <a:off x="85017" y="1860911"/>
            <a:ext cx="1077507" cy="1500889"/>
            <a:chOff x="113356" y="2300154"/>
            <a:chExt cx="1309457" cy="2001185"/>
          </a:xfrm>
        </p:grpSpPr>
        <p:grpSp>
          <p:nvGrpSpPr>
            <p:cNvPr id="38" name="Grupp 37">
              <a:extLst>
                <a:ext uri="{FF2B5EF4-FFF2-40B4-BE49-F238E27FC236}">
                  <a16:creationId xmlns:a16="http://schemas.microsoft.com/office/drawing/2014/main" id="{4E714909-1FA2-408A-BE84-690684FBDECE}"/>
                </a:ext>
              </a:extLst>
            </p:cNvPr>
            <p:cNvGrpSpPr/>
            <p:nvPr/>
          </p:nvGrpSpPr>
          <p:grpSpPr>
            <a:xfrm>
              <a:off x="545806" y="3008808"/>
              <a:ext cx="877007" cy="644522"/>
              <a:chOff x="545806" y="3008808"/>
              <a:chExt cx="877007" cy="644522"/>
            </a:xfrm>
          </p:grpSpPr>
          <p:cxnSp>
            <p:nvCxnSpPr>
              <p:cNvPr id="105" name="Rak koppling 104">
                <a:extLst>
                  <a:ext uri="{FF2B5EF4-FFF2-40B4-BE49-F238E27FC236}">
                    <a16:creationId xmlns:a16="http://schemas.microsoft.com/office/drawing/2014/main" id="{109EFF33-2BFB-4886-A249-61C4DF825D2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45806" y="3331069"/>
                <a:ext cx="244842" cy="8523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Rektangel 70">
                <a:extLst>
                  <a:ext uri="{FF2B5EF4-FFF2-40B4-BE49-F238E27FC236}">
                    <a16:creationId xmlns:a16="http://schemas.microsoft.com/office/drawing/2014/main" id="{4572B2B1-6C1C-4C7C-B0C2-3E5F3AEEED98}"/>
                  </a:ext>
                </a:extLst>
              </p:cNvPr>
              <p:cNvSpPr/>
              <p:nvPr/>
            </p:nvSpPr>
            <p:spPr>
              <a:xfrm>
                <a:off x="713102" y="3008808"/>
                <a:ext cx="709711" cy="64452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000000"/>
                    </a:solidFill>
                    <a:latin typeface="Calibri"/>
                  </a:rPr>
                  <a:t>Beredning omställning</a:t>
                </a:r>
                <a:br>
                  <a:rPr lang="sv-SE" sz="600" dirty="0">
                    <a:solidFill>
                      <a:srgbClr val="000000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000000"/>
                    </a:solidFill>
                    <a:latin typeface="Calibri"/>
                  </a:rPr>
                  <a:t>och</a:t>
                </a:r>
                <a:br>
                  <a:rPr lang="sv-SE" sz="600" dirty="0">
                    <a:solidFill>
                      <a:srgbClr val="000000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000000"/>
                    </a:solidFill>
                    <a:latin typeface="Calibri"/>
                  </a:rPr>
                  <a:t> samordning        </a:t>
                </a:r>
              </a:p>
            </p:txBody>
          </p:sp>
        </p:grpSp>
        <p:grpSp>
          <p:nvGrpSpPr>
            <p:cNvPr id="39" name="Grupp 38">
              <a:extLst>
                <a:ext uri="{FF2B5EF4-FFF2-40B4-BE49-F238E27FC236}">
                  <a16:creationId xmlns:a16="http://schemas.microsoft.com/office/drawing/2014/main" id="{DB416EF6-0FD4-43A4-84E5-0B81D1781227}"/>
                </a:ext>
              </a:extLst>
            </p:cNvPr>
            <p:cNvGrpSpPr/>
            <p:nvPr/>
          </p:nvGrpSpPr>
          <p:grpSpPr>
            <a:xfrm>
              <a:off x="557193" y="3730988"/>
              <a:ext cx="861428" cy="570351"/>
              <a:chOff x="557193" y="3730988"/>
              <a:chExt cx="861428" cy="570351"/>
            </a:xfrm>
          </p:grpSpPr>
          <p:cxnSp>
            <p:nvCxnSpPr>
              <p:cNvPr id="103" name="Rak koppling 102">
                <a:extLst>
                  <a:ext uri="{FF2B5EF4-FFF2-40B4-BE49-F238E27FC236}">
                    <a16:creationId xmlns:a16="http://schemas.microsoft.com/office/drawing/2014/main" id="{2CA506A5-BDCA-4D0E-864A-B2C99EFF2E9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7193" y="4016163"/>
                <a:ext cx="232488" cy="8977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ktangel 71">
                <a:extLst>
                  <a:ext uri="{FF2B5EF4-FFF2-40B4-BE49-F238E27FC236}">
                    <a16:creationId xmlns:a16="http://schemas.microsoft.com/office/drawing/2014/main" id="{A40EF946-18C2-4687-92C1-B218D6F55E91}"/>
                  </a:ext>
                </a:extLst>
              </p:cNvPr>
              <p:cNvSpPr/>
              <p:nvPr/>
            </p:nvSpPr>
            <p:spPr>
              <a:xfrm>
                <a:off x="709865" y="3730988"/>
                <a:ext cx="708756" cy="570351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000000"/>
                    </a:solidFill>
                    <a:latin typeface="Calibri"/>
                  </a:rPr>
                  <a:t>Beredning</a:t>
                </a:r>
                <a:br>
                  <a:rPr lang="sv-SE" sz="600" dirty="0">
                    <a:solidFill>
                      <a:srgbClr val="000000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000000"/>
                    </a:solidFill>
                    <a:latin typeface="Calibri"/>
                  </a:rPr>
                  <a:t>psykiatri        </a:t>
                </a:r>
              </a:p>
            </p:txBody>
          </p:sp>
        </p:grpSp>
        <p:sp>
          <p:nvSpPr>
            <p:cNvPr id="45" name="Rektangel 44">
              <a:extLst>
                <a:ext uri="{FF2B5EF4-FFF2-40B4-BE49-F238E27FC236}">
                  <a16:creationId xmlns:a16="http://schemas.microsoft.com/office/drawing/2014/main" id="{94DB100B-A4A2-4251-AAD0-9EE3FBE61ED4}"/>
                </a:ext>
              </a:extLst>
            </p:cNvPr>
            <p:cNvSpPr/>
            <p:nvPr/>
          </p:nvSpPr>
          <p:spPr>
            <a:xfrm>
              <a:off x="113356" y="2300154"/>
              <a:ext cx="948928" cy="4493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Hälso- och sjukvårds-styrelsen</a:t>
              </a:r>
            </a:p>
          </p:txBody>
        </p:sp>
      </p:grpSp>
      <p:cxnSp>
        <p:nvCxnSpPr>
          <p:cNvPr id="107" name="Rak koppling 106">
            <a:extLst>
              <a:ext uri="{FF2B5EF4-FFF2-40B4-BE49-F238E27FC236}">
                <a16:creationId xmlns:a16="http://schemas.microsoft.com/office/drawing/2014/main" id="{043D4A96-4190-4A1F-866B-C24D77042B49}"/>
              </a:ext>
            </a:extLst>
          </p:cNvPr>
          <p:cNvCxnSpPr>
            <a:cxnSpLocks/>
          </p:cNvCxnSpPr>
          <p:nvPr/>
        </p:nvCxnSpPr>
        <p:spPr>
          <a:xfrm>
            <a:off x="4704026" y="1150279"/>
            <a:ext cx="0" cy="3727727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42">
            <a:extLst>
              <a:ext uri="{FF2B5EF4-FFF2-40B4-BE49-F238E27FC236}">
                <a16:creationId xmlns:a16="http://schemas.microsoft.com/office/drawing/2014/main" id="{317776DE-A5A0-461D-B00C-BB2F3EF36E9D}"/>
              </a:ext>
            </a:extLst>
          </p:cNvPr>
          <p:cNvSpPr/>
          <p:nvPr/>
        </p:nvSpPr>
        <p:spPr>
          <a:xfrm>
            <a:off x="4365755" y="1861208"/>
            <a:ext cx="689263" cy="264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sv-SE" sz="600" dirty="0">
                <a:solidFill>
                  <a:srgbClr val="FFFFFF"/>
                </a:solidFill>
                <a:latin typeface="Calibri"/>
              </a:rPr>
              <a:t>Regionstyrelsen</a:t>
            </a:r>
          </a:p>
        </p:txBody>
      </p:sp>
      <p:grpSp>
        <p:nvGrpSpPr>
          <p:cNvPr id="65" name="Grupp 64">
            <a:extLst>
              <a:ext uri="{FF2B5EF4-FFF2-40B4-BE49-F238E27FC236}">
                <a16:creationId xmlns:a16="http://schemas.microsoft.com/office/drawing/2014/main" id="{FEC5C91A-689B-4F98-823A-0C9172850357}"/>
              </a:ext>
            </a:extLst>
          </p:cNvPr>
          <p:cNvGrpSpPr/>
          <p:nvPr/>
        </p:nvGrpSpPr>
        <p:grpSpPr>
          <a:xfrm>
            <a:off x="4138941" y="2489048"/>
            <a:ext cx="567389" cy="249900"/>
            <a:chOff x="5500622" y="3137670"/>
            <a:chExt cx="756519" cy="333200"/>
          </a:xfrm>
        </p:grpSpPr>
        <p:cxnSp>
          <p:nvCxnSpPr>
            <p:cNvPr id="96" name="Rak koppling 95">
              <a:extLst>
                <a:ext uri="{FF2B5EF4-FFF2-40B4-BE49-F238E27FC236}">
                  <a16:creationId xmlns:a16="http://schemas.microsoft.com/office/drawing/2014/main" id="{646ED3A1-AE37-4797-ADA3-D1DC539E5B21}"/>
                </a:ext>
              </a:extLst>
            </p:cNvPr>
            <p:cNvCxnSpPr>
              <a:cxnSpLocks/>
            </p:cNvCxnSpPr>
            <p:nvPr/>
          </p:nvCxnSpPr>
          <p:spPr>
            <a:xfrm>
              <a:off x="6045958" y="3304270"/>
              <a:ext cx="21118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BFF48D75-F8D0-4471-84F8-FF225E81E1DC}"/>
                </a:ext>
              </a:extLst>
            </p:cNvPr>
            <p:cNvSpPr/>
            <p:nvPr/>
          </p:nvSpPr>
          <p:spPr>
            <a:xfrm>
              <a:off x="5500622" y="3137670"/>
              <a:ext cx="620968" cy="333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sv-SE" sz="600" dirty="0">
                <a:solidFill>
                  <a:srgbClr val="FFFFFF"/>
                </a:solidFill>
                <a:latin typeface="Calibri"/>
              </a:endParaRPr>
            </a:p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Personalutskott </a:t>
              </a:r>
            </a:p>
            <a:p>
              <a:pPr algn="ctr" defTabSz="514350"/>
              <a:endParaRPr lang="sv-SE" sz="6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56" name="Grupp 55">
            <a:extLst>
              <a:ext uri="{FF2B5EF4-FFF2-40B4-BE49-F238E27FC236}">
                <a16:creationId xmlns:a16="http://schemas.microsoft.com/office/drawing/2014/main" id="{8A99A44A-B90C-4475-B2C2-9C1B0A0EE10A}"/>
              </a:ext>
            </a:extLst>
          </p:cNvPr>
          <p:cNvGrpSpPr/>
          <p:nvPr/>
        </p:nvGrpSpPr>
        <p:grpSpPr>
          <a:xfrm>
            <a:off x="4704026" y="4706397"/>
            <a:ext cx="735309" cy="343219"/>
            <a:chOff x="6246696" y="6094136"/>
            <a:chExt cx="934118" cy="457625"/>
          </a:xfrm>
        </p:grpSpPr>
        <p:cxnSp>
          <p:nvCxnSpPr>
            <p:cNvPr id="114" name="Rak koppling 113">
              <a:extLst>
                <a:ext uri="{FF2B5EF4-FFF2-40B4-BE49-F238E27FC236}">
                  <a16:creationId xmlns:a16="http://schemas.microsoft.com/office/drawing/2014/main" id="{BC3CC4DC-ECC9-4B94-836B-D7F655FED982}"/>
                </a:ext>
              </a:extLst>
            </p:cNvPr>
            <p:cNvCxnSpPr>
              <a:cxnSpLocks/>
            </p:cNvCxnSpPr>
            <p:nvPr/>
          </p:nvCxnSpPr>
          <p:spPr>
            <a:xfrm>
              <a:off x="6246696" y="6322948"/>
              <a:ext cx="211737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ktangel 63">
              <a:extLst>
                <a:ext uri="{FF2B5EF4-FFF2-40B4-BE49-F238E27FC236}">
                  <a16:creationId xmlns:a16="http://schemas.microsoft.com/office/drawing/2014/main" id="{4BFCAFC4-77DD-4B87-B1B5-95503F58E7C8}"/>
                </a:ext>
              </a:extLst>
            </p:cNvPr>
            <p:cNvSpPr/>
            <p:nvPr/>
          </p:nvSpPr>
          <p:spPr>
            <a:xfrm>
              <a:off x="6388814" y="6094136"/>
              <a:ext cx="792000" cy="45762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Digitaliserings-beredningen          </a:t>
              </a:r>
            </a:p>
          </p:txBody>
        </p:sp>
      </p:grpSp>
      <p:grpSp>
        <p:nvGrpSpPr>
          <p:cNvPr id="57" name="Grupp 56">
            <a:extLst>
              <a:ext uri="{FF2B5EF4-FFF2-40B4-BE49-F238E27FC236}">
                <a16:creationId xmlns:a16="http://schemas.microsoft.com/office/drawing/2014/main" id="{71738466-046A-41F2-B596-4BEC6DB36623}"/>
              </a:ext>
            </a:extLst>
          </p:cNvPr>
          <p:cNvGrpSpPr/>
          <p:nvPr/>
        </p:nvGrpSpPr>
        <p:grpSpPr>
          <a:xfrm>
            <a:off x="4707642" y="4293454"/>
            <a:ext cx="731689" cy="356450"/>
            <a:chOff x="6251518" y="5543546"/>
            <a:chExt cx="929296" cy="475266"/>
          </a:xfrm>
        </p:grpSpPr>
        <p:cxnSp>
          <p:nvCxnSpPr>
            <p:cNvPr id="115" name="Rak koppling 114">
              <a:extLst>
                <a:ext uri="{FF2B5EF4-FFF2-40B4-BE49-F238E27FC236}">
                  <a16:creationId xmlns:a16="http://schemas.microsoft.com/office/drawing/2014/main" id="{B298B117-FFF5-463C-BA0B-1DFD2DF04247}"/>
                </a:ext>
              </a:extLst>
            </p:cNvPr>
            <p:cNvCxnSpPr>
              <a:cxnSpLocks/>
            </p:cNvCxnSpPr>
            <p:nvPr/>
          </p:nvCxnSpPr>
          <p:spPr>
            <a:xfrm>
              <a:off x="6251518" y="5781179"/>
              <a:ext cx="21118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250C6986-5974-490F-895D-7C58BBBEB2D8}"/>
                </a:ext>
              </a:extLst>
            </p:cNvPr>
            <p:cNvSpPr/>
            <p:nvPr/>
          </p:nvSpPr>
          <p:spPr>
            <a:xfrm>
              <a:off x="6388814" y="5543546"/>
              <a:ext cx="792000" cy="475266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Beredningen</a:t>
              </a:r>
              <a:br>
                <a:rPr lang="sv-SE" sz="600" dirty="0">
                  <a:solidFill>
                    <a:srgbClr val="000000"/>
                  </a:solidFill>
                  <a:latin typeface="Calibri"/>
                </a:rPr>
              </a:br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för hållbar utveckling     </a:t>
              </a:r>
            </a:p>
          </p:txBody>
        </p:sp>
      </p:grpSp>
      <p:grpSp>
        <p:nvGrpSpPr>
          <p:cNvPr id="58" name="Grupp 57">
            <a:extLst>
              <a:ext uri="{FF2B5EF4-FFF2-40B4-BE49-F238E27FC236}">
                <a16:creationId xmlns:a16="http://schemas.microsoft.com/office/drawing/2014/main" id="{53673C05-FCEB-46D2-8B5B-19D1FAFE7F97}"/>
              </a:ext>
            </a:extLst>
          </p:cNvPr>
          <p:cNvGrpSpPr/>
          <p:nvPr/>
        </p:nvGrpSpPr>
        <p:grpSpPr>
          <a:xfrm>
            <a:off x="4707642" y="3869799"/>
            <a:ext cx="731683" cy="367162"/>
            <a:chOff x="6251518" y="4978672"/>
            <a:chExt cx="929296" cy="489549"/>
          </a:xfrm>
        </p:grpSpPr>
        <p:cxnSp>
          <p:nvCxnSpPr>
            <p:cNvPr id="116" name="Rak koppling 115">
              <a:extLst>
                <a:ext uri="{FF2B5EF4-FFF2-40B4-BE49-F238E27FC236}">
                  <a16:creationId xmlns:a16="http://schemas.microsoft.com/office/drawing/2014/main" id="{88518B68-0B75-4360-AA19-3540C2446331}"/>
                </a:ext>
              </a:extLst>
            </p:cNvPr>
            <p:cNvCxnSpPr>
              <a:cxnSpLocks/>
            </p:cNvCxnSpPr>
            <p:nvPr/>
          </p:nvCxnSpPr>
          <p:spPr>
            <a:xfrm>
              <a:off x="6251518" y="5223446"/>
              <a:ext cx="21118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EA0A299E-D06A-4677-B4AC-DF2B8A2CCB6F}"/>
                </a:ext>
              </a:extLst>
            </p:cNvPr>
            <p:cNvSpPr/>
            <p:nvPr/>
          </p:nvSpPr>
          <p:spPr>
            <a:xfrm>
              <a:off x="6388814" y="4978672"/>
              <a:ext cx="792000" cy="489549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Beredningen</a:t>
              </a:r>
              <a:br>
                <a:rPr lang="sv-SE" sz="600" dirty="0">
                  <a:solidFill>
                    <a:srgbClr val="000000"/>
                  </a:solidFill>
                  <a:latin typeface="Calibri"/>
                </a:rPr>
              </a:br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för mänskliga </a:t>
              </a:r>
              <a:br>
                <a:rPr lang="sv-SE" sz="600" dirty="0">
                  <a:solidFill>
                    <a:srgbClr val="000000"/>
                  </a:solidFill>
                  <a:latin typeface="Calibri"/>
                </a:rPr>
              </a:br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rättigheter</a:t>
              </a:r>
            </a:p>
          </p:txBody>
        </p:sp>
      </p:grpSp>
      <p:grpSp>
        <p:nvGrpSpPr>
          <p:cNvPr id="60" name="Grupp 59">
            <a:extLst>
              <a:ext uri="{FF2B5EF4-FFF2-40B4-BE49-F238E27FC236}">
                <a16:creationId xmlns:a16="http://schemas.microsoft.com/office/drawing/2014/main" id="{A5DBA8C2-4C93-4E8D-9BA1-EE08471477A9}"/>
              </a:ext>
            </a:extLst>
          </p:cNvPr>
          <p:cNvGrpSpPr/>
          <p:nvPr/>
        </p:nvGrpSpPr>
        <p:grpSpPr>
          <a:xfrm>
            <a:off x="4707642" y="3390707"/>
            <a:ext cx="731681" cy="422598"/>
            <a:chOff x="6251518" y="4339883"/>
            <a:chExt cx="929296" cy="563464"/>
          </a:xfrm>
        </p:grpSpPr>
        <p:cxnSp>
          <p:nvCxnSpPr>
            <p:cNvPr id="132" name="Rak koppling 131">
              <a:extLst>
                <a:ext uri="{FF2B5EF4-FFF2-40B4-BE49-F238E27FC236}">
                  <a16:creationId xmlns:a16="http://schemas.microsoft.com/office/drawing/2014/main" id="{5DD36024-FC40-47EC-B154-B5439E852169}"/>
                </a:ext>
              </a:extLst>
            </p:cNvPr>
            <p:cNvCxnSpPr/>
            <p:nvPr/>
          </p:nvCxnSpPr>
          <p:spPr>
            <a:xfrm>
              <a:off x="6251518" y="4621615"/>
              <a:ext cx="402151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ktangel 69">
              <a:extLst>
                <a:ext uri="{FF2B5EF4-FFF2-40B4-BE49-F238E27FC236}">
                  <a16:creationId xmlns:a16="http://schemas.microsoft.com/office/drawing/2014/main" id="{29BCD221-D400-4E1B-9547-1DB035169B34}"/>
                </a:ext>
              </a:extLst>
            </p:cNvPr>
            <p:cNvSpPr/>
            <p:nvPr/>
          </p:nvSpPr>
          <p:spPr>
            <a:xfrm>
              <a:off x="6388814" y="4339883"/>
              <a:ext cx="792000" cy="563464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Beredningen </a:t>
              </a:r>
              <a:br>
                <a:rPr lang="sv-SE" sz="600" dirty="0">
                  <a:solidFill>
                    <a:srgbClr val="000000"/>
                  </a:solidFill>
                  <a:latin typeface="Calibri"/>
                </a:rPr>
              </a:br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för folkhälsa och social hållbarhet</a:t>
              </a:r>
            </a:p>
          </p:txBody>
        </p:sp>
      </p:grpSp>
      <p:grpSp>
        <p:nvGrpSpPr>
          <p:cNvPr id="63" name="Grupp 62">
            <a:extLst>
              <a:ext uri="{FF2B5EF4-FFF2-40B4-BE49-F238E27FC236}">
                <a16:creationId xmlns:a16="http://schemas.microsoft.com/office/drawing/2014/main" id="{901A41A5-97E3-44F5-9A34-0CCAF2E7A65F}"/>
              </a:ext>
            </a:extLst>
          </p:cNvPr>
          <p:cNvGrpSpPr/>
          <p:nvPr/>
        </p:nvGrpSpPr>
        <p:grpSpPr>
          <a:xfrm>
            <a:off x="4135722" y="2183397"/>
            <a:ext cx="570608" cy="268705"/>
            <a:chOff x="5496331" y="2730135"/>
            <a:chExt cx="760810" cy="358273"/>
          </a:xfrm>
        </p:grpSpPr>
        <p:cxnSp>
          <p:nvCxnSpPr>
            <p:cNvPr id="92" name="Rak koppling 91">
              <a:extLst>
                <a:ext uri="{FF2B5EF4-FFF2-40B4-BE49-F238E27FC236}">
                  <a16:creationId xmlns:a16="http://schemas.microsoft.com/office/drawing/2014/main" id="{AC34B335-8CD5-4ABC-B64E-5CAE78576FEB}"/>
                </a:ext>
              </a:extLst>
            </p:cNvPr>
            <p:cNvCxnSpPr>
              <a:cxnSpLocks/>
            </p:cNvCxnSpPr>
            <p:nvPr/>
          </p:nvCxnSpPr>
          <p:spPr>
            <a:xfrm>
              <a:off x="6059462" y="2909271"/>
              <a:ext cx="197679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71A4EBA1-BDBF-4874-9579-72EE3A3779B7}"/>
                </a:ext>
              </a:extLst>
            </p:cNvPr>
            <p:cNvSpPr/>
            <p:nvPr/>
          </p:nvSpPr>
          <p:spPr>
            <a:xfrm>
              <a:off x="5496331" y="2730135"/>
              <a:ext cx="626376" cy="35827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sv-SE" sz="600" dirty="0">
                <a:solidFill>
                  <a:srgbClr val="FFFFFF"/>
                </a:solidFill>
                <a:latin typeface="Calibri"/>
              </a:endParaRPr>
            </a:p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Ägar-</a:t>
              </a:r>
              <a:br>
                <a:rPr lang="sv-SE" sz="600" dirty="0">
                  <a:solidFill>
                    <a:srgbClr val="FFFFFF"/>
                  </a:solidFill>
                  <a:latin typeface="Calibri"/>
                </a:rPr>
              </a:br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utskott </a:t>
              </a:r>
            </a:p>
            <a:p>
              <a:pPr algn="ctr" defTabSz="514350"/>
              <a:endParaRPr lang="sv-SE" sz="600" dirty="0">
                <a:solidFill>
                  <a:srgbClr val="FFFFFF"/>
                </a:solidFill>
                <a:latin typeface="Calibri"/>
              </a:endParaRPr>
            </a:p>
          </p:txBody>
        </p:sp>
      </p:grpSp>
      <p:grpSp>
        <p:nvGrpSpPr>
          <p:cNvPr id="62" name="Grupp 61">
            <a:extLst>
              <a:ext uri="{FF2B5EF4-FFF2-40B4-BE49-F238E27FC236}">
                <a16:creationId xmlns:a16="http://schemas.microsoft.com/office/drawing/2014/main" id="{A7781026-6959-4832-8370-B47B40A5C288}"/>
              </a:ext>
            </a:extLst>
          </p:cNvPr>
          <p:cNvGrpSpPr/>
          <p:nvPr/>
        </p:nvGrpSpPr>
        <p:grpSpPr>
          <a:xfrm>
            <a:off x="4707643" y="2557699"/>
            <a:ext cx="730924" cy="363571"/>
            <a:chOff x="6251518" y="3229205"/>
            <a:chExt cx="929296" cy="484761"/>
          </a:xfrm>
        </p:grpSpPr>
        <p:cxnSp>
          <p:nvCxnSpPr>
            <p:cNvPr id="97" name="Rak koppling 96">
              <a:extLst>
                <a:ext uri="{FF2B5EF4-FFF2-40B4-BE49-F238E27FC236}">
                  <a16:creationId xmlns:a16="http://schemas.microsoft.com/office/drawing/2014/main" id="{18503520-0EFC-4CE5-A9FA-6A945941BC69}"/>
                </a:ext>
              </a:extLst>
            </p:cNvPr>
            <p:cNvCxnSpPr>
              <a:cxnSpLocks/>
            </p:cNvCxnSpPr>
            <p:nvPr/>
          </p:nvCxnSpPr>
          <p:spPr>
            <a:xfrm>
              <a:off x="6251518" y="3471585"/>
              <a:ext cx="340486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38C9B452-B5D1-49F4-91EF-B6ECDF0688B9}"/>
                </a:ext>
              </a:extLst>
            </p:cNvPr>
            <p:cNvSpPr/>
            <p:nvPr/>
          </p:nvSpPr>
          <p:spPr>
            <a:xfrm>
              <a:off x="6388814" y="3229205"/>
              <a:ext cx="792000" cy="484761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Beredningen</a:t>
              </a:r>
              <a:br>
                <a:rPr lang="sv-SE" sz="600" dirty="0">
                  <a:solidFill>
                    <a:srgbClr val="000000"/>
                  </a:solidFill>
                  <a:latin typeface="Calibri"/>
                </a:rPr>
              </a:br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för forskning </a:t>
              </a:r>
              <a:br>
                <a:rPr lang="sv-SE" sz="600" dirty="0">
                  <a:solidFill>
                    <a:srgbClr val="000000"/>
                  </a:solidFill>
                  <a:latin typeface="Calibri"/>
                </a:rPr>
              </a:br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och utveckling</a:t>
              </a:r>
            </a:p>
          </p:txBody>
        </p:sp>
      </p:grp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6712C42-CAC6-4B86-ADCA-575A5A96E604}"/>
              </a:ext>
            </a:extLst>
          </p:cNvPr>
          <p:cNvGrpSpPr/>
          <p:nvPr/>
        </p:nvGrpSpPr>
        <p:grpSpPr>
          <a:xfrm>
            <a:off x="4707642" y="2977764"/>
            <a:ext cx="731679" cy="356450"/>
            <a:chOff x="6251518" y="3789291"/>
            <a:chExt cx="929296" cy="475267"/>
          </a:xfrm>
        </p:grpSpPr>
        <p:cxnSp>
          <p:nvCxnSpPr>
            <p:cNvPr id="91" name="Rak koppling 90">
              <a:extLst>
                <a:ext uri="{FF2B5EF4-FFF2-40B4-BE49-F238E27FC236}">
                  <a16:creationId xmlns:a16="http://schemas.microsoft.com/office/drawing/2014/main" id="{34ADFE92-B6C6-4B6A-8269-ABB396402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51518" y="4025141"/>
              <a:ext cx="234893" cy="356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8244D046-3685-4023-9B5E-3BCBAF23937D}"/>
                </a:ext>
              </a:extLst>
            </p:cNvPr>
            <p:cNvSpPr/>
            <p:nvPr/>
          </p:nvSpPr>
          <p:spPr>
            <a:xfrm>
              <a:off x="6388814" y="3789291"/>
              <a:ext cx="792000" cy="475267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Beredningen</a:t>
              </a:r>
              <a:br>
                <a:rPr lang="sv-SE" sz="600" dirty="0">
                  <a:solidFill>
                    <a:srgbClr val="000000"/>
                  </a:solidFill>
                  <a:latin typeface="Calibri"/>
                </a:rPr>
              </a:br>
              <a:r>
                <a:rPr lang="sv-SE" sz="600" dirty="0">
                  <a:solidFill>
                    <a:srgbClr val="000000"/>
                  </a:solidFill>
                  <a:latin typeface="Calibri"/>
                </a:rPr>
                <a:t>för externa relationer</a:t>
              </a:r>
            </a:p>
          </p:txBody>
        </p:sp>
      </p:grpSp>
      <p:grpSp>
        <p:nvGrpSpPr>
          <p:cNvPr id="199" name="Grupp 198">
            <a:extLst>
              <a:ext uri="{FF2B5EF4-FFF2-40B4-BE49-F238E27FC236}">
                <a16:creationId xmlns:a16="http://schemas.microsoft.com/office/drawing/2014/main" id="{ECC7ECEB-76D2-4CC5-961C-E9BF61563041}"/>
              </a:ext>
            </a:extLst>
          </p:cNvPr>
          <p:cNvGrpSpPr/>
          <p:nvPr/>
        </p:nvGrpSpPr>
        <p:grpSpPr>
          <a:xfrm>
            <a:off x="1251793" y="1860910"/>
            <a:ext cx="632597" cy="2269700"/>
            <a:chOff x="1525605" y="2300154"/>
            <a:chExt cx="843462" cy="3026266"/>
          </a:xfrm>
        </p:grpSpPr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E8F9CEB3-90DA-4C09-A8B8-877FFBB76A0D}"/>
                </a:ext>
              </a:extLst>
            </p:cNvPr>
            <p:cNvGrpSpPr/>
            <p:nvPr/>
          </p:nvGrpSpPr>
          <p:grpSpPr>
            <a:xfrm>
              <a:off x="1525605" y="2300154"/>
              <a:ext cx="835879" cy="577873"/>
              <a:chOff x="1525605" y="2300154"/>
              <a:chExt cx="835879" cy="577873"/>
            </a:xfrm>
          </p:grpSpPr>
          <p:cxnSp>
            <p:nvCxnSpPr>
              <p:cNvPr id="109" name="Rak koppling 108">
                <a:extLst>
                  <a:ext uri="{FF2B5EF4-FFF2-40B4-BE49-F238E27FC236}">
                    <a16:creationId xmlns:a16="http://schemas.microsoft.com/office/drawing/2014/main" id="{5E536ADF-61E4-48D2-A380-D6129E7DC0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5517" y="2589090"/>
                <a:ext cx="135967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ADF4522C-095A-4D21-8C83-3E49B4B84A42}"/>
                  </a:ext>
                </a:extLst>
              </p:cNvPr>
              <p:cNvSpPr/>
              <p:nvPr/>
            </p:nvSpPr>
            <p:spPr>
              <a:xfrm>
                <a:off x="1525605" y="2300154"/>
                <a:ext cx="720000" cy="57787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Göteborgs </a:t>
                </a:r>
                <a:br>
                  <a:rPr lang="sv-SE" sz="600" dirty="0">
                    <a:solidFill>
                      <a:srgbClr val="FFFFFF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hälso- och sjukvårds-nämnd</a:t>
                </a:r>
              </a:p>
            </p:txBody>
          </p:sp>
        </p:grpSp>
        <p:grpSp>
          <p:nvGrpSpPr>
            <p:cNvPr id="9" name="Grupp 8">
              <a:extLst>
                <a:ext uri="{FF2B5EF4-FFF2-40B4-BE49-F238E27FC236}">
                  <a16:creationId xmlns:a16="http://schemas.microsoft.com/office/drawing/2014/main" id="{CE9D966B-5204-4041-B02D-96FFBCAB0497}"/>
                </a:ext>
              </a:extLst>
            </p:cNvPr>
            <p:cNvGrpSpPr/>
            <p:nvPr/>
          </p:nvGrpSpPr>
          <p:grpSpPr>
            <a:xfrm>
              <a:off x="1525605" y="2952281"/>
              <a:ext cx="835879" cy="552644"/>
              <a:chOff x="1528742" y="2949835"/>
              <a:chExt cx="835879" cy="552644"/>
            </a:xfrm>
          </p:grpSpPr>
          <p:cxnSp>
            <p:nvCxnSpPr>
              <p:cNvPr id="112" name="Rak koppling 111">
                <a:extLst>
                  <a:ext uri="{FF2B5EF4-FFF2-40B4-BE49-F238E27FC236}">
                    <a16:creationId xmlns:a16="http://schemas.microsoft.com/office/drawing/2014/main" id="{B6AC693B-23E8-404D-B0A2-1D91668BBA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42990" y="3226157"/>
                <a:ext cx="121631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Rektangel 72">
                <a:extLst>
                  <a:ext uri="{FF2B5EF4-FFF2-40B4-BE49-F238E27FC236}">
                    <a16:creationId xmlns:a16="http://schemas.microsoft.com/office/drawing/2014/main" id="{E49DBDB7-DEAA-4286-8BD6-CD52DA88D3AD}"/>
                  </a:ext>
                </a:extLst>
              </p:cNvPr>
              <p:cNvSpPr/>
              <p:nvPr/>
            </p:nvSpPr>
            <p:spPr>
              <a:xfrm>
                <a:off x="1528742" y="2949835"/>
                <a:ext cx="720000" cy="5526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Norra hälso- och sjukvårds-nämnden</a:t>
                </a:r>
              </a:p>
            </p:txBody>
          </p:sp>
        </p:grpSp>
        <p:grpSp>
          <p:nvGrpSpPr>
            <p:cNvPr id="23" name="Grupp 22">
              <a:extLst>
                <a:ext uri="{FF2B5EF4-FFF2-40B4-BE49-F238E27FC236}">
                  <a16:creationId xmlns:a16="http://schemas.microsoft.com/office/drawing/2014/main" id="{8A81F792-59E9-42A6-8E00-833F534CE884}"/>
                </a:ext>
              </a:extLst>
            </p:cNvPr>
            <p:cNvGrpSpPr/>
            <p:nvPr/>
          </p:nvGrpSpPr>
          <p:grpSpPr>
            <a:xfrm>
              <a:off x="1525605" y="3579179"/>
              <a:ext cx="835879" cy="552642"/>
              <a:chOff x="1517914" y="3574287"/>
              <a:chExt cx="835879" cy="552642"/>
            </a:xfrm>
          </p:grpSpPr>
          <p:cxnSp>
            <p:nvCxnSpPr>
              <p:cNvPr id="111" name="Rak koppling 110">
                <a:extLst>
                  <a:ext uri="{FF2B5EF4-FFF2-40B4-BE49-F238E27FC236}">
                    <a16:creationId xmlns:a16="http://schemas.microsoft.com/office/drawing/2014/main" id="{999320BD-CAFC-46AC-87F0-59B3618BCCD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4253" y="3850608"/>
                <a:ext cx="119540" cy="422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Rektangel 73">
                <a:extLst>
                  <a:ext uri="{FF2B5EF4-FFF2-40B4-BE49-F238E27FC236}">
                    <a16:creationId xmlns:a16="http://schemas.microsoft.com/office/drawing/2014/main" id="{2E38EBFE-FEDC-4C09-8CA2-A40C1AD63ADA}"/>
                  </a:ext>
                </a:extLst>
              </p:cNvPr>
              <p:cNvSpPr/>
              <p:nvPr/>
            </p:nvSpPr>
            <p:spPr>
              <a:xfrm>
                <a:off x="1517914" y="3574287"/>
                <a:ext cx="720000" cy="55264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 Östra hälso- och sjukvårds-nämnden</a:t>
                </a:r>
              </a:p>
            </p:txBody>
          </p:sp>
        </p:grpSp>
        <p:grpSp>
          <p:nvGrpSpPr>
            <p:cNvPr id="22" name="Grupp 21">
              <a:extLst>
                <a:ext uri="{FF2B5EF4-FFF2-40B4-BE49-F238E27FC236}">
                  <a16:creationId xmlns:a16="http://schemas.microsoft.com/office/drawing/2014/main" id="{3EAE8AFC-C963-475E-B4D3-54E98D9A5F25}"/>
                </a:ext>
              </a:extLst>
            </p:cNvPr>
            <p:cNvGrpSpPr/>
            <p:nvPr/>
          </p:nvGrpSpPr>
          <p:grpSpPr>
            <a:xfrm>
              <a:off x="1525605" y="4206075"/>
              <a:ext cx="843462" cy="523046"/>
              <a:chOff x="1508279" y="4210331"/>
              <a:chExt cx="843462" cy="523046"/>
            </a:xfrm>
          </p:grpSpPr>
          <p:cxnSp>
            <p:nvCxnSpPr>
              <p:cNvPr id="77" name="Rak koppling 76">
                <a:extLst>
                  <a:ext uri="{FF2B5EF4-FFF2-40B4-BE49-F238E27FC236}">
                    <a16:creationId xmlns:a16="http://schemas.microsoft.com/office/drawing/2014/main" id="{E0B797F5-D25E-4029-826D-35DA3532C38D}"/>
                  </a:ext>
                </a:extLst>
              </p:cNvPr>
              <p:cNvCxnSpPr>
                <a:cxnSpLocks/>
                <a:stCxn id="75" idx="3"/>
              </p:cNvCxnSpPr>
              <p:nvPr/>
            </p:nvCxnSpPr>
            <p:spPr>
              <a:xfrm>
                <a:off x="2228279" y="4471854"/>
                <a:ext cx="123462" cy="1691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Rektangel 74">
                <a:extLst>
                  <a:ext uri="{FF2B5EF4-FFF2-40B4-BE49-F238E27FC236}">
                    <a16:creationId xmlns:a16="http://schemas.microsoft.com/office/drawing/2014/main" id="{8711E752-CAEA-49D2-9DDD-2D7E2B1E7DFA}"/>
                  </a:ext>
                </a:extLst>
              </p:cNvPr>
              <p:cNvSpPr/>
              <p:nvPr/>
            </p:nvSpPr>
            <p:spPr>
              <a:xfrm>
                <a:off x="1508279" y="4210331"/>
                <a:ext cx="720000" cy="52304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Västra hälso- och sjukvårds-nämnden</a:t>
                </a:r>
              </a:p>
            </p:txBody>
          </p:sp>
        </p:grpSp>
        <p:grpSp>
          <p:nvGrpSpPr>
            <p:cNvPr id="18" name="Grupp 17">
              <a:extLst>
                <a:ext uri="{FF2B5EF4-FFF2-40B4-BE49-F238E27FC236}">
                  <a16:creationId xmlns:a16="http://schemas.microsoft.com/office/drawing/2014/main" id="{5512E859-38D9-460A-BC7D-8681A132325C}"/>
                </a:ext>
              </a:extLst>
            </p:cNvPr>
            <p:cNvGrpSpPr/>
            <p:nvPr/>
          </p:nvGrpSpPr>
          <p:grpSpPr>
            <a:xfrm>
              <a:off x="1525605" y="4803376"/>
              <a:ext cx="835879" cy="523044"/>
              <a:chOff x="1517914" y="4803376"/>
              <a:chExt cx="835879" cy="523044"/>
            </a:xfrm>
          </p:grpSpPr>
          <p:cxnSp>
            <p:nvCxnSpPr>
              <p:cNvPr id="79" name="Rak koppling 78">
                <a:extLst>
                  <a:ext uri="{FF2B5EF4-FFF2-40B4-BE49-F238E27FC236}">
                    <a16:creationId xmlns:a16="http://schemas.microsoft.com/office/drawing/2014/main" id="{335BE5E1-F278-491D-9F15-D1D390CAF577}"/>
                  </a:ext>
                </a:extLst>
              </p:cNvPr>
              <p:cNvCxnSpPr>
                <a:cxnSpLocks/>
                <a:stCxn id="76" idx="3"/>
              </p:cNvCxnSpPr>
              <p:nvPr/>
            </p:nvCxnSpPr>
            <p:spPr>
              <a:xfrm>
                <a:off x="2237914" y="5064898"/>
                <a:ext cx="11587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E04A1883-013E-4803-84A6-395BFED482BC}"/>
                  </a:ext>
                </a:extLst>
              </p:cNvPr>
              <p:cNvSpPr/>
              <p:nvPr/>
            </p:nvSpPr>
            <p:spPr>
              <a:xfrm>
                <a:off x="1517914" y="4803376"/>
                <a:ext cx="720000" cy="52304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Södra hälso- och sjukvårds-nämnden</a:t>
                </a:r>
              </a:p>
            </p:txBody>
          </p:sp>
        </p:grpSp>
      </p:grpSp>
      <p:cxnSp>
        <p:nvCxnSpPr>
          <p:cNvPr id="146" name="Rak koppling 145">
            <a:extLst>
              <a:ext uri="{FF2B5EF4-FFF2-40B4-BE49-F238E27FC236}">
                <a16:creationId xmlns:a16="http://schemas.microsoft.com/office/drawing/2014/main" id="{8F9E1F9F-1C0B-469D-8B45-BB4958B30DD7}"/>
              </a:ext>
            </a:extLst>
          </p:cNvPr>
          <p:cNvCxnSpPr>
            <a:cxnSpLocks/>
          </p:cNvCxnSpPr>
          <p:nvPr/>
        </p:nvCxnSpPr>
        <p:spPr>
          <a:xfrm>
            <a:off x="1878702" y="1763134"/>
            <a:ext cx="0" cy="2178025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5" name="Grupp 194">
            <a:extLst>
              <a:ext uri="{FF2B5EF4-FFF2-40B4-BE49-F238E27FC236}">
                <a16:creationId xmlns:a16="http://schemas.microsoft.com/office/drawing/2014/main" id="{20196F19-EA85-4163-831E-A3ABBBF10CD0}"/>
              </a:ext>
            </a:extLst>
          </p:cNvPr>
          <p:cNvGrpSpPr/>
          <p:nvPr/>
        </p:nvGrpSpPr>
        <p:grpSpPr>
          <a:xfrm>
            <a:off x="5589297" y="1762664"/>
            <a:ext cx="713727" cy="1621679"/>
            <a:chOff x="7522584" y="2169159"/>
            <a:chExt cx="894248" cy="2162238"/>
          </a:xfrm>
        </p:grpSpPr>
        <p:cxnSp>
          <p:nvCxnSpPr>
            <p:cNvPr id="84" name="Rak koppling 83">
              <a:extLst>
                <a:ext uri="{FF2B5EF4-FFF2-40B4-BE49-F238E27FC236}">
                  <a16:creationId xmlns:a16="http://schemas.microsoft.com/office/drawing/2014/main" id="{B8B36605-87F0-477F-AF13-536174AAAA76}"/>
                </a:ext>
              </a:extLst>
            </p:cNvPr>
            <p:cNvCxnSpPr>
              <a:cxnSpLocks/>
            </p:cNvCxnSpPr>
            <p:nvPr/>
          </p:nvCxnSpPr>
          <p:spPr>
            <a:xfrm>
              <a:off x="7522584" y="2169159"/>
              <a:ext cx="0" cy="193412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upp 51">
              <a:extLst>
                <a:ext uri="{FF2B5EF4-FFF2-40B4-BE49-F238E27FC236}">
                  <a16:creationId xmlns:a16="http://schemas.microsoft.com/office/drawing/2014/main" id="{49585697-0F77-40EC-8936-7653F4D6C8DE}"/>
                </a:ext>
              </a:extLst>
            </p:cNvPr>
            <p:cNvGrpSpPr/>
            <p:nvPr/>
          </p:nvGrpSpPr>
          <p:grpSpPr>
            <a:xfrm>
              <a:off x="7523405" y="2859616"/>
              <a:ext cx="889028" cy="371457"/>
              <a:chOff x="7523405" y="2866202"/>
              <a:chExt cx="889028" cy="371457"/>
            </a:xfrm>
          </p:grpSpPr>
          <p:cxnSp>
            <p:nvCxnSpPr>
              <p:cNvPr id="150" name="Rak koppling 149">
                <a:extLst>
                  <a:ext uri="{FF2B5EF4-FFF2-40B4-BE49-F238E27FC236}">
                    <a16:creationId xmlns:a16="http://schemas.microsoft.com/office/drawing/2014/main" id="{2B805540-3109-47CD-BC2C-7301129F0610}"/>
                  </a:ext>
                </a:extLst>
              </p:cNvPr>
              <p:cNvCxnSpPr/>
              <p:nvPr/>
            </p:nvCxnSpPr>
            <p:spPr>
              <a:xfrm>
                <a:off x="7523405" y="3051930"/>
                <a:ext cx="331027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2B742D8D-3E8F-49B1-A7F1-B12BE5C7ED10}"/>
                  </a:ext>
                </a:extLst>
              </p:cNvPr>
              <p:cNvSpPr/>
              <p:nvPr/>
            </p:nvSpPr>
            <p:spPr>
              <a:xfrm>
                <a:off x="7647403" y="2866202"/>
                <a:ext cx="765030" cy="37145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br>
                  <a:rPr lang="sv-SE" sz="600" dirty="0">
                    <a:solidFill>
                      <a:srgbClr val="FFFFFF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Miljönämnd</a:t>
                </a:r>
              </a:p>
              <a:p>
                <a:pPr algn="ctr" defTabSz="514350"/>
                <a:endParaRPr lang="sv-SE" sz="6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618E703D-EF75-42C0-A44E-C83CFB499A47}"/>
                </a:ext>
              </a:extLst>
            </p:cNvPr>
            <p:cNvGrpSpPr/>
            <p:nvPr/>
          </p:nvGrpSpPr>
          <p:grpSpPr>
            <a:xfrm>
              <a:off x="7523405" y="3308427"/>
              <a:ext cx="890519" cy="470140"/>
              <a:chOff x="7523405" y="3323967"/>
              <a:chExt cx="890519" cy="470140"/>
            </a:xfrm>
          </p:grpSpPr>
          <p:cxnSp>
            <p:nvCxnSpPr>
              <p:cNvPr id="152" name="Rak koppling 151">
                <a:extLst>
                  <a:ext uri="{FF2B5EF4-FFF2-40B4-BE49-F238E27FC236}">
                    <a16:creationId xmlns:a16="http://schemas.microsoft.com/office/drawing/2014/main" id="{5131898D-679E-430B-91A2-86013E76ECB7}"/>
                  </a:ext>
                </a:extLst>
              </p:cNvPr>
              <p:cNvCxnSpPr/>
              <p:nvPr/>
            </p:nvCxnSpPr>
            <p:spPr>
              <a:xfrm>
                <a:off x="7523405" y="3559037"/>
                <a:ext cx="331027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66A494D3-7D29-437D-A756-1A2F1A0E9024}"/>
                  </a:ext>
                </a:extLst>
              </p:cNvPr>
              <p:cNvSpPr/>
              <p:nvPr/>
            </p:nvSpPr>
            <p:spPr>
              <a:xfrm>
                <a:off x="7645912" y="3323967"/>
                <a:ext cx="768012" cy="4701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Kulturnämnd</a:t>
                </a:r>
              </a:p>
            </p:txBody>
          </p:sp>
        </p:grpSp>
        <p:grpSp>
          <p:nvGrpSpPr>
            <p:cNvPr id="55" name="Grupp 54">
              <a:extLst>
                <a:ext uri="{FF2B5EF4-FFF2-40B4-BE49-F238E27FC236}">
                  <a16:creationId xmlns:a16="http://schemas.microsoft.com/office/drawing/2014/main" id="{2CE3AD46-08E9-47E1-AC68-6C0308148A23}"/>
                </a:ext>
              </a:extLst>
            </p:cNvPr>
            <p:cNvGrpSpPr/>
            <p:nvPr/>
          </p:nvGrpSpPr>
          <p:grpSpPr>
            <a:xfrm>
              <a:off x="7527626" y="2300154"/>
              <a:ext cx="886298" cy="482108"/>
              <a:chOff x="7527626" y="2300154"/>
              <a:chExt cx="886298" cy="482108"/>
            </a:xfrm>
          </p:grpSpPr>
          <p:cxnSp>
            <p:nvCxnSpPr>
              <p:cNvPr id="129" name="Rak koppling 128">
                <a:extLst>
                  <a:ext uri="{FF2B5EF4-FFF2-40B4-BE49-F238E27FC236}">
                    <a16:creationId xmlns:a16="http://schemas.microsoft.com/office/drawing/2014/main" id="{C09E118C-380E-41FC-907C-60AC5256CE08}"/>
                  </a:ext>
                </a:extLst>
              </p:cNvPr>
              <p:cNvCxnSpPr/>
              <p:nvPr/>
            </p:nvCxnSpPr>
            <p:spPr>
              <a:xfrm>
                <a:off x="7527626" y="2541208"/>
                <a:ext cx="331027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0D4B39AC-9A5F-49EE-8C49-753BD7970237}"/>
                  </a:ext>
                </a:extLst>
              </p:cNvPr>
              <p:cNvSpPr/>
              <p:nvPr/>
            </p:nvSpPr>
            <p:spPr>
              <a:xfrm>
                <a:off x="7645912" y="2300154"/>
                <a:ext cx="768012" cy="48210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br>
                  <a:rPr lang="sv-SE" sz="600" dirty="0">
                    <a:solidFill>
                      <a:srgbClr val="FFFFFF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Region-utvecklings</a:t>
                </a:r>
                <a:br>
                  <a:rPr lang="sv-SE" sz="600" dirty="0">
                    <a:solidFill>
                      <a:srgbClr val="FFFFFF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nämnd</a:t>
                </a:r>
              </a:p>
              <a:p>
                <a:pPr algn="ctr" defTabSz="514350"/>
                <a:endParaRPr lang="sv-SE" sz="6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44" name="Grupp 43">
              <a:extLst>
                <a:ext uri="{FF2B5EF4-FFF2-40B4-BE49-F238E27FC236}">
                  <a16:creationId xmlns:a16="http://schemas.microsoft.com/office/drawing/2014/main" id="{663B8CE1-CF7D-4984-BCA3-14364929C5F4}"/>
                </a:ext>
              </a:extLst>
            </p:cNvPr>
            <p:cNvGrpSpPr/>
            <p:nvPr/>
          </p:nvGrpSpPr>
          <p:grpSpPr>
            <a:xfrm>
              <a:off x="7522584" y="3855922"/>
              <a:ext cx="894248" cy="475475"/>
              <a:chOff x="7522584" y="3855922"/>
              <a:chExt cx="894248" cy="475475"/>
            </a:xfrm>
          </p:grpSpPr>
          <p:cxnSp>
            <p:nvCxnSpPr>
              <p:cNvPr id="130" name="Rak koppling 129">
                <a:extLst>
                  <a:ext uri="{FF2B5EF4-FFF2-40B4-BE49-F238E27FC236}">
                    <a16:creationId xmlns:a16="http://schemas.microsoft.com/office/drawing/2014/main" id="{985C452D-CACA-4406-8321-D17AC63E2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522584" y="4093659"/>
                <a:ext cx="273824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AA25D05E-1E99-4B65-95C8-AE06C24AC0FA}"/>
                  </a:ext>
                </a:extLst>
              </p:cNvPr>
              <p:cNvSpPr/>
              <p:nvPr/>
            </p:nvSpPr>
            <p:spPr>
              <a:xfrm>
                <a:off x="7644747" y="3855922"/>
                <a:ext cx="772085" cy="4754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Kollektivtrafiknämnd</a:t>
                </a:r>
              </a:p>
            </p:txBody>
          </p:sp>
        </p:grpSp>
      </p:grpSp>
      <p:cxnSp>
        <p:nvCxnSpPr>
          <p:cNvPr id="171" name="Rak koppling 170">
            <a:extLst>
              <a:ext uri="{FF2B5EF4-FFF2-40B4-BE49-F238E27FC236}">
                <a16:creationId xmlns:a16="http://schemas.microsoft.com/office/drawing/2014/main" id="{51FB26D5-F494-4113-B1FF-38BE66EF6E50}"/>
              </a:ext>
            </a:extLst>
          </p:cNvPr>
          <p:cNvCxnSpPr>
            <a:cxnSpLocks/>
          </p:cNvCxnSpPr>
          <p:nvPr/>
        </p:nvCxnSpPr>
        <p:spPr>
          <a:xfrm>
            <a:off x="865693" y="1133309"/>
            <a:ext cx="341207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upp 220">
            <a:extLst>
              <a:ext uri="{FF2B5EF4-FFF2-40B4-BE49-F238E27FC236}">
                <a16:creationId xmlns:a16="http://schemas.microsoft.com/office/drawing/2014/main" id="{602FF87D-D297-42A5-BA0F-5E2B3EB1FD28}"/>
              </a:ext>
            </a:extLst>
          </p:cNvPr>
          <p:cNvGrpSpPr/>
          <p:nvPr/>
        </p:nvGrpSpPr>
        <p:grpSpPr>
          <a:xfrm>
            <a:off x="421095" y="1133308"/>
            <a:ext cx="830698" cy="522776"/>
            <a:chOff x="639457" y="1330018"/>
            <a:chExt cx="1029600" cy="697034"/>
          </a:xfrm>
        </p:grpSpPr>
        <p:cxnSp>
          <p:nvCxnSpPr>
            <p:cNvPr id="172" name="Rak koppling 171">
              <a:extLst>
                <a:ext uri="{FF2B5EF4-FFF2-40B4-BE49-F238E27FC236}">
                  <a16:creationId xmlns:a16="http://schemas.microsoft.com/office/drawing/2014/main" id="{1B985529-5BE3-4711-95CA-1013199ADADD}"/>
                </a:ext>
              </a:extLst>
            </p:cNvPr>
            <p:cNvCxnSpPr>
              <a:cxnSpLocks/>
            </p:cNvCxnSpPr>
            <p:nvPr/>
          </p:nvCxnSpPr>
          <p:spPr>
            <a:xfrm>
              <a:off x="1154257" y="1330018"/>
              <a:ext cx="0" cy="36000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Rektangel 179">
              <a:extLst>
                <a:ext uri="{FF2B5EF4-FFF2-40B4-BE49-F238E27FC236}">
                  <a16:creationId xmlns:a16="http://schemas.microsoft.com/office/drawing/2014/main" id="{3A49AD60-24D7-4736-A5FE-F16107777BBC}"/>
                </a:ext>
              </a:extLst>
            </p:cNvPr>
            <p:cNvSpPr/>
            <p:nvPr/>
          </p:nvSpPr>
          <p:spPr>
            <a:xfrm>
              <a:off x="639457" y="1443852"/>
              <a:ext cx="1029600" cy="5832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750" dirty="0">
                  <a:solidFill>
                    <a:srgbClr val="000000"/>
                  </a:solidFill>
                  <a:latin typeface="Calibri"/>
                </a:rPr>
                <a:t>Representations-kommitté</a:t>
              </a:r>
            </a:p>
          </p:txBody>
        </p:sp>
      </p:grpSp>
      <p:grpSp>
        <p:nvGrpSpPr>
          <p:cNvPr id="222" name="Grupp 221">
            <a:extLst>
              <a:ext uri="{FF2B5EF4-FFF2-40B4-BE49-F238E27FC236}">
                <a16:creationId xmlns:a16="http://schemas.microsoft.com/office/drawing/2014/main" id="{E54019F5-FDE6-41A5-A832-0BF73CE4857A}"/>
              </a:ext>
            </a:extLst>
          </p:cNvPr>
          <p:cNvGrpSpPr/>
          <p:nvPr/>
        </p:nvGrpSpPr>
        <p:grpSpPr>
          <a:xfrm>
            <a:off x="1306365" y="1133308"/>
            <a:ext cx="772200" cy="522776"/>
            <a:chOff x="1741820" y="1330018"/>
            <a:chExt cx="1029600" cy="697034"/>
          </a:xfrm>
        </p:grpSpPr>
        <p:cxnSp>
          <p:nvCxnSpPr>
            <p:cNvPr id="181" name="Rak koppling 180">
              <a:extLst>
                <a:ext uri="{FF2B5EF4-FFF2-40B4-BE49-F238E27FC236}">
                  <a16:creationId xmlns:a16="http://schemas.microsoft.com/office/drawing/2014/main" id="{DCC09490-AF7C-459C-B0B0-289115A9337E}"/>
                </a:ext>
              </a:extLst>
            </p:cNvPr>
            <p:cNvCxnSpPr>
              <a:cxnSpLocks/>
            </p:cNvCxnSpPr>
            <p:nvPr/>
          </p:nvCxnSpPr>
          <p:spPr>
            <a:xfrm>
              <a:off x="2256620" y="1330018"/>
              <a:ext cx="0" cy="36000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Rektangel 177">
              <a:extLst>
                <a:ext uri="{FF2B5EF4-FFF2-40B4-BE49-F238E27FC236}">
                  <a16:creationId xmlns:a16="http://schemas.microsoft.com/office/drawing/2014/main" id="{06D0751A-1C51-476C-85FF-90348EE6903B}"/>
                </a:ext>
              </a:extLst>
            </p:cNvPr>
            <p:cNvSpPr/>
            <p:nvPr/>
          </p:nvSpPr>
          <p:spPr>
            <a:xfrm>
              <a:off x="1741820" y="1443852"/>
              <a:ext cx="1029600" cy="5832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750" dirty="0">
                  <a:solidFill>
                    <a:srgbClr val="000000"/>
                  </a:solidFill>
                  <a:latin typeface="Calibri"/>
                </a:rPr>
                <a:t>Arvodes-</a:t>
              </a:r>
              <a:br>
                <a:rPr lang="sv-SE" sz="750" dirty="0">
                  <a:solidFill>
                    <a:srgbClr val="000000"/>
                  </a:solidFill>
                  <a:latin typeface="Calibri"/>
                </a:rPr>
              </a:br>
              <a:r>
                <a:rPr lang="sv-SE" sz="750" dirty="0">
                  <a:solidFill>
                    <a:srgbClr val="000000"/>
                  </a:solidFill>
                  <a:latin typeface="Calibri"/>
                </a:rPr>
                <a:t>beredning</a:t>
              </a:r>
            </a:p>
          </p:txBody>
        </p:sp>
      </p:grpSp>
      <p:grpSp>
        <p:nvGrpSpPr>
          <p:cNvPr id="223" name="Grupp 222">
            <a:extLst>
              <a:ext uri="{FF2B5EF4-FFF2-40B4-BE49-F238E27FC236}">
                <a16:creationId xmlns:a16="http://schemas.microsoft.com/office/drawing/2014/main" id="{F2D28DEC-E620-45FA-93F7-B63545DEE918}"/>
              </a:ext>
            </a:extLst>
          </p:cNvPr>
          <p:cNvGrpSpPr/>
          <p:nvPr/>
        </p:nvGrpSpPr>
        <p:grpSpPr>
          <a:xfrm>
            <a:off x="2133137" y="1133308"/>
            <a:ext cx="772200" cy="522776"/>
            <a:chOff x="2844183" y="1330018"/>
            <a:chExt cx="1029600" cy="697034"/>
          </a:xfrm>
        </p:grpSpPr>
        <p:cxnSp>
          <p:nvCxnSpPr>
            <p:cNvPr id="182" name="Rak koppling 181">
              <a:extLst>
                <a:ext uri="{FF2B5EF4-FFF2-40B4-BE49-F238E27FC236}">
                  <a16:creationId xmlns:a16="http://schemas.microsoft.com/office/drawing/2014/main" id="{F4293EA6-47C2-4462-AA6B-8790B2513B41}"/>
                </a:ext>
              </a:extLst>
            </p:cNvPr>
            <p:cNvCxnSpPr>
              <a:cxnSpLocks/>
            </p:cNvCxnSpPr>
            <p:nvPr/>
          </p:nvCxnSpPr>
          <p:spPr>
            <a:xfrm>
              <a:off x="3358983" y="1330018"/>
              <a:ext cx="0" cy="36000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Rektangel 175">
              <a:extLst>
                <a:ext uri="{FF2B5EF4-FFF2-40B4-BE49-F238E27FC236}">
                  <a16:creationId xmlns:a16="http://schemas.microsoft.com/office/drawing/2014/main" id="{778820C6-225E-4F8F-B9C0-6CAF1AC54414}"/>
                </a:ext>
              </a:extLst>
            </p:cNvPr>
            <p:cNvSpPr/>
            <p:nvPr/>
          </p:nvSpPr>
          <p:spPr>
            <a:xfrm>
              <a:off x="2844183" y="1443852"/>
              <a:ext cx="1029600" cy="5832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750" dirty="0">
                  <a:solidFill>
                    <a:srgbClr val="000000"/>
                  </a:solidFill>
                  <a:latin typeface="Calibri"/>
                </a:rPr>
                <a:t>Valberedning</a:t>
              </a:r>
            </a:p>
          </p:txBody>
        </p:sp>
      </p:grpSp>
      <p:grpSp>
        <p:nvGrpSpPr>
          <p:cNvPr id="224" name="Grupp 223">
            <a:extLst>
              <a:ext uri="{FF2B5EF4-FFF2-40B4-BE49-F238E27FC236}">
                <a16:creationId xmlns:a16="http://schemas.microsoft.com/office/drawing/2014/main" id="{9D70B4BC-7E93-47E1-BD81-A505D3DB21BA}"/>
              </a:ext>
            </a:extLst>
          </p:cNvPr>
          <p:cNvGrpSpPr/>
          <p:nvPr/>
        </p:nvGrpSpPr>
        <p:grpSpPr>
          <a:xfrm>
            <a:off x="2959910" y="1133308"/>
            <a:ext cx="772200" cy="522776"/>
            <a:chOff x="3946546" y="1330018"/>
            <a:chExt cx="1029600" cy="697034"/>
          </a:xfrm>
        </p:grpSpPr>
        <p:cxnSp>
          <p:nvCxnSpPr>
            <p:cNvPr id="184" name="Rak koppling 183">
              <a:extLst>
                <a:ext uri="{FF2B5EF4-FFF2-40B4-BE49-F238E27FC236}">
                  <a16:creationId xmlns:a16="http://schemas.microsoft.com/office/drawing/2014/main" id="{0EC0738F-0731-4C07-A4EF-796B19DBF5A4}"/>
                </a:ext>
              </a:extLst>
            </p:cNvPr>
            <p:cNvCxnSpPr>
              <a:cxnSpLocks/>
            </p:cNvCxnSpPr>
            <p:nvPr/>
          </p:nvCxnSpPr>
          <p:spPr>
            <a:xfrm>
              <a:off x="4461346" y="1330018"/>
              <a:ext cx="0" cy="36000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Rektangel 178">
              <a:extLst>
                <a:ext uri="{FF2B5EF4-FFF2-40B4-BE49-F238E27FC236}">
                  <a16:creationId xmlns:a16="http://schemas.microsoft.com/office/drawing/2014/main" id="{EB534E1F-591F-4DA1-AF4B-A45D2FB0041D}"/>
                </a:ext>
              </a:extLst>
            </p:cNvPr>
            <p:cNvSpPr/>
            <p:nvPr/>
          </p:nvSpPr>
          <p:spPr>
            <a:xfrm>
              <a:off x="3946546" y="1443852"/>
              <a:ext cx="1029600" cy="5832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750" dirty="0">
                  <a:solidFill>
                    <a:srgbClr val="000000"/>
                  </a:solidFill>
                  <a:latin typeface="Calibri"/>
                </a:rPr>
                <a:t>Politisk</a:t>
              </a:r>
              <a:br>
                <a:rPr lang="sv-SE" sz="750" dirty="0">
                  <a:solidFill>
                    <a:srgbClr val="000000"/>
                  </a:solidFill>
                  <a:latin typeface="Calibri"/>
                </a:rPr>
              </a:br>
              <a:r>
                <a:rPr lang="sv-SE" sz="750" dirty="0">
                  <a:solidFill>
                    <a:srgbClr val="000000"/>
                  </a:solidFill>
                  <a:latin typeface="Calibri"/>
                </a:rPr>
                <a:t> organisations-</a:t>
              </a:r>
              <a:br>
                <a:rPr lang="sv-SE" sz="750" dirty="0">
                  <a:solidFill>
                    <a:srgbClr val="000000"/>
                  </a:solidFill>
                  <a:latin typeface="Calibri"/>
                </a:rPr>
              </a:br>
              <a:r>
                <a:rPr lang="sv-SE" sz="750" dirty="0">
                  <a:solidFill>
                    <a:srgbClr val="000000"/>
                  </a:solidFill>
                  <a:latin typeface="Calibri"/>
                </a:rPr>
                <a:t>beredning*</a:t>
              </a:r>
            </a:p>
          </p:txBody>
        </p:sp>
      </p:grpSp>
      <p:sp>
        <p:nvSpPr>
          <p:cNvPr id="53" name="Rektangel 52">
            <a:extLst>
              <a:ext uri="{FF2B5EF4-FFF2-40B4-BE49-F238E27FC236}">
                <a16:creationId xmlns:a16="http://schemas.microsoft.com/office/drawing/2014/main" id="{0ECE2D01-C712-484F-9B33-3D197DEBDFE7}"/>
              </a:ext>
            </a:extLst>
          </p:cNvPr>
          <p:cNvSpPr/>
          <p:nvPr/>
        </p:nvSpPr>
        <p:spPr>
          <a:xfrm>
            <a:off x="5658405" y="1009783"/>
            <a:ext cx="641108" cy="246188"/>
          </a:xfrm>
          <a:prstGeom prst="rect">
            <a:avLst/>
          </a:prstGeom>
          <a:solidFill>
            <a:srgbClr val="919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sv-SE" sz="900" dirty="0">
                <a:solidFill>
                  <a:srgbClr val="000000"/>
                </a:solidFill>
                <a:latin typeface="Calibri"/>
              </a:rPr>
              <a:t>Revisorer</a:t>
            </a:r>
          </a:p>
        </p:txBody>
      </p:sp>
      <p:grpSp>
        <p:nvGrpSpPr>
          <p:cNvPr id="196" name="Grupp 195">
            <a:extLst>
              <a:ext uri="{FF2B5EF4-FFF2-40B4-BE49-F238E27FC236}">
                <a16:creationId xmlns:a16="http://schemas.microsoft.com/office/drawing/2014/main" id="{606E98AE-1378-4B54-9D86-780DE8E2EB3B}"/>
              </a:ext>
            </a:extLst>
          </p:cNvPr>
          <p:cNvGrpSpPr/>
          <p:nvPr/>
        </p:nvGrpSpPr>
        <p:grpSpPr>
          <a:xfrm>
            <a:off x="6444667" y="1770256"/>
            <a:ext cx="796845" cy="1788337"/>
            <a:chOff x="8621750" y="2179281"/>
            <a:chExt cx="1062460" cy="2384449"/>
          </a:xfrm>
        </p:grpSpPr>
        <p:cxnSp>
          <p:nvCxnSpPr>
            <p:cNvPr id="86" name="Rak koppling 85">
              <a:extLst>
                <a:ext uri="{FF2B5EF4-FFF2-40B4-BE49-F238E27FC236}">
                  <a16:creationId xmlns:a16="http://schemas.microsoft.com/office/drawing/2014/main" id="{40BE3A40-5F43-4AFD-9A25-3E7767076F92}"/>
                </a:ext>
              </a:extLst>
            </p:cNvPr>
            <p:cNvCxnSpPr>
              <a:cxnSpLocks/>
            </p:cNvCxnSpPr>
            <p:nvPr/>
          </p:nvCxnSpPr>
          <p:spPr>
            <a:xfrm>
              <a:off x="8629185" y="2179281"/>
              <a:ext cx="0" cy="2180149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8" name="Grupp 107">
              <a:extLst>
                <a:ext uri="{FF2B5EF4-FFF2-40B4-BE49-F238E27FC236}">
                  <a16:creationId xmlns:a16="http://schemas.microsoft.com/office/drawing/2014/main" id="{F05862DE-E35D-4C85-915C-BAC276213ED7}"/>
                </a:ext>
              </a:extLst>
            </p:cNvPr>
            <p:cNvGrpSpPr/>
            <p:nvPr/>
          </p:nvGrpSpPr>
          <p:grpSpPr>
            <a:xfrm>
              <a:off x="8629184" y="2300154"/>
              <a:ext cx="1055026" cy="464656"/>
              <a:chOff x="8629184" y="2300154"/>
              <a:chExt cx="1055026" cy="464656"/>
            </a:xfrm>
          </p:grpSpPr>
          <p:cxnSp>
            <p:nvCxnSpPr>
              <p:cNvPr id="148" name="Rak koppling 147">
                <a:extLst>
                  <a:ext uri="{FF2B5EF4-FFF2-40B4-BE49-F238E27FC236}">
                    <a16:creationId xmlns:a16="http://schemas.microsoft.com/office/drawing/2014/main" id="{3CE05EC9-6006-4B52-81B2-F6049860BBB6}"/>
                  </a:ext>
                </a:extLst>
              </p:cNvPr>
              <p:cNvCxnSpPr/>
              <p:nvPr/>
            </p:nvCxnSpPr>
            <p:spPr>
              <a:xfrm>
                <a:off x="8629184" y="2532482"/>
                <a:ext cx="38306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Rektangel 125">
                <a:extLst>
                  <a:ext uri="{FF2B5EF4-FFF2-40B4-BE49-F238E27FC236}">
                    <a16:creationId xmlns:a16="http://schemas.microsoft.com/office/drawing/2014/main" id="{23A207B5-4CDF-48A8-AA10-74C558DC3B8C}"/>
                  </a:ext>
                </a:extLst>
              </p:cNvPr>
              <p:cNvSpPr/>
              <p:nvPr/>
            </p:nvSpPr>
            <p:spPr>
              <a:xfrm>
                <a:off x="8748210" y="2300154"/>
                <a:ext cx="936000" cy="464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 folkhögskolorna </a:t>
                </a:r>
              </a:p>
            </p:txBody>
          </p:sp>
        </p:grpSp>
        <p:grpSp>
          <p:nvGrpSpPr>
            <p:cNvPr id="88" name="Grupp 87">
              <a:extLst>
                <a:ext uri="{FF2B5EF4-FFF2-40B4-BE49-F238E27FC236}">
                  <a16:creationId xmlns:a16="http://schemas.microsoft.com/office/drawing/2014/main" id="{9959B20A-64C2-4955-9C40-4408B0A13BB6}"/>
                </a:ext>
              </a:extLst>
            </p:cNvPr>
            <p:cNvGrpSpPr/>
            <p:nvPr/>
          </p:nvGrpSpPr>
          <p:grpSpPr>
            <a:xfrm>
              <a:off x="8621750" y="3409125"/>
              <a:ext cx="1062460" cy="620417"/>
              <a:chOff x="8621750" y="3409125"/>
              <a:chExt cx="1062460" cy="620417"/>
            </a:xfrm>
          </p:grpSpPr>
          <p:cxnSp>
            <p:nvCxnSpPr>
              <p:cNvPr id="133" name="Rak koppling 132">
                <a:extLst>
                  <a:ext uri="{FF2B5EF4-FFF2-40B4-BE49-F238E27FC236}">
                    <a16:creationId xmlns:a16="http://schemas.microsoft.com/office/drawing/2014/main" id="{F8AFBB04-6699-4EBF-8F5C-76C9D3C5E1BD}"/>
                  </a:ext>
                </a:extLst>
              </p:cNvPr>
              <p:cNvCxnSpPr/>
              <p:nvPr/>
            </p:nvCxnSpPr>
            <p:spPr>
              <a:xfrm>
                <a:off x="8621750" y="3719333"/>
                <a:ext cx="100800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6" name="Rektangel 135">
                <a:extLst>
                  <a:ext uri="{FF2B5EF4-FFF2-40B4-BE49-F238E27FC236}">
                    <a16:creationId xmlns:a16="http://schemas.microsoft.com/office/drawing/2014/main" id="{94C3E0E1-30E8-4440-AE7C-7F4468B11699}"/>
                  </a:ext>
                </a:extLst>
              </p:cNvPr>
              <p:cNvSpPr/>
              <p:nvPr/>
            </p:nvSpPr>
            <p:spPr>
              <a:xfrm>
                <a:off x="8748210" y="3409125"/>
                <a:ext cx="936000" cy="62041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</a:t>
                </a:r>
                <a:br>
                  <a:rPr lang="sv-SE" sz="600" dirty="0">
                    <a:solidFill>
                      <a:srgbClr val="FFFFFF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Göteborgs botaniska trädgård</a:t>
                </a:r>
              </a:p>
            </p:txBody>
          </p:sp>
        </p:grpSp>
        <p:grpSp>
          <p:nvGrpSpPr>
            <p:cNvPr id="87" name="Grupp 86">
              <a:extLst>
                <a:ext uri="{FF2B5EF4-FFF2-40B4-BE49-F238E27FC236}">
                  <a16:creationId xmlns:a16="http://schemas.microsoft.com/office/drawing/2014/main" id="{CF5B2C51-1F68-497A-BFFA-BDD1182CF4BC}"/>
                </a:ext>
              </a:extLst>
            </p:cNvPr>
            <p:cNvGrpSpPr/>
            <p:nvPr/>
          </p:nvGrpSpPr>
          <p:grpSpPr>
            <a:xfrm>
              <a:off x="8621750" y="4099074"/>
              <a:ext cx="1062460" cy="464656"/>
              <a:chOff x="8621750" y="4099074"/>
              <a:chExt cx="1062460" cy="464656"/>
            </a:xfrm>
          </p:grpSpPr>
          <p:cxnSp>
            <p:nvCxnSpPr>
              <p:cNvPr id="156" name="Rak koppling 155">
                <a:extLst>
                  <a:ext uri="{FF2B5EF4-FFF2-40B4-BE49-F238E27FC236}">
                    <a16:creationId xmlns:a16="http://schemas.microsoft.com/office/drawing/2014/main" id="{AFC25FB5-953D-4609-ADA2-2FA285F028B8}"/>
                  </a:ext>
                </a:extLst>
              </p:cNvPr>
              <p:cNvCxnSpPr/>
              <p:nvPr/>
            </p:nvCxnSpPr>
            <p:spPr>
              <a:xfrm>
                <a:off x="8621750" y="4331402"/>
                <a:ext cx="100800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7" name="Rektangel 136">
                <a:extLst>
                  <a:ext uri="{FF2B5EF4-FFF2-40B4-BE49-F238E27FC236}">
                    <a16:creationId xmlns:a16="http://schemas.microsoft.com/office/drawing/2014/main" id="{705CB13F-1B4E-4BE7-A6CD-1DABDD6302A1}"/>
                  </a:ext>
                </a:extLst>
              </p:cNvPr>
              <p:cNvSpPr/>
              <p:nvPr/>
            </p:nvSpPr>
            <p:spPr>
              <a:xfrm>
                <a:off x="8748210" y="4099074"/>
                <a:ext cx="936000" cy="4646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 för kulturutveckling</a:t>
                </a:r>
              </a:p>
            </p:txBody>
          </p:sp>
        </p:grp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B27595AE-E3BB-43A8-8248-6A632F078C2F}"/>
                </a:ext>
              </a:extLst>
            </p:cNvPr>
            <p:cNvGrpSpPr/>
            <p:nvPr/>
          </p:nvGrpSpPr>
          <p:grpSpPr>
            <a:xfrm>
              <a:off x="8621750" y="2834342"/>
              <a:ext cx="1062460" cy="505251"/>
              <a:chOff x="8621750" y="2834342"/>
              <a:chExt cx="1062460" cy="505251"/>
            </a:xfrm>
          </p:grpSpPr>
          <p:cxnSp>
            <p:nvCxnSpPr>
              <p:cNvPr id="149" name="Rak koppling 148">
                <a:extLst>
                  <a:ext uri="{FF2B5EF4-FFF2-40B4-BE49-F238E27FC236}">
                    <a16:creationId xmlns:a16="http://schemas.microsoft.com/office/drawing/2014/main" id="{CA21F985-296D-439A-90CB-0F1F49EA7931}"/>
                  </a:ext>
                </a:extLst>
              </p:cNvPr>
              <p:cNvCxnSpPr/>
              <p:nvPr/>
            </p:nvCxnSpPr>
            <p:spPr>
              <a:xfrm>
                <a:off x="8621750" y="3086967"/>
                <a:ext cx="1008000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Rektangel 127">
                <a:extLst>
                  <a:ext uri="{FF2B5EF4-FFF2-40B4-BE49-F238E27FC236}">
                    <a16:creationId xmlns:a16="http://schemas.microsoft.com/office/drawing/2014/main" id="{2FC7AAB6-3252-4A82-A379-B874DA592526}"/>
                  </a:ext>
                </a:extLst>
              </p:cNvPr>
              <p:cNvSpPr/>
              <p:nvPr/>
            </p:nvSpPr>
            <p:spPr>
              <a:xfrm>
                <a:off x="8748210" y="2834342"/>
                <a:ext cx="936000" cy="50525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</a:t>
                </a:r>
                <a:br>
                  <a:rPr lang="sv-SE" sz="600" dirty="0">
                    <a:solidFill>
                      <a:srgbClr val="FFFFFF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naturbruks-gymnasierna</a:t>
                </a:r>
              </a:p>
            </p:txBody>
          </p:sp>
        </p:grpSp>
      </p:grpSp>
      <p:grpSp>
        <p:nvGrpSpPr>
          <p:cNvPr id="197" name="Grupp 196">
            <a:extLst>
              <a:ext uri="{FF2B5EF4-FFF2-40B4-BE49-F238E27FC236}">
                <a16:creationId xmlns:a16="http://schemas.microsoft.com/office/drawing/2014/main" id="{55DFA652-042B-4A61-A0C9-F5043FC5721C}"/>
              </a:ext>
            </a:extLst>
          </p:cNvPr>
          <p:cNvGrpSpPr/>
          <p:nvPr/>
        </p:nvGrpSpPr>
        <p:grpSpPr>
          <a:xfrm>
            <a:off x="7422566" y="1767682"/>
            <a:ext cx="791012" cy="2606021"/>
            <a:chOff x="9894674" y="2175848"/>
            <a:chExt cx="956478" cy="3474695"/>
          </a:xfrm>
        </p:grpSpPr>
        <p:cxnSp>
          <p:nvCxnSpPr>
            <p:cNvPr id="167" name="Rak koppling 166">
              <a:extLst>
                <a:ext uri="{FF2B5EF4-FFF2-40B4-BE49-F238E27FC236}">
                  <a16:creationId xmlns:a16="http://schemas.microsoft.com/office/drawing/2014/main" id="{571AE002-458B-439E-B69B-AD3BD731910A}"/>
                </a:ext>
              </a:extLst>
            </p:cNvPr>
            <p:cNvCxnSpPr>
              <a:cxnSpLocks/>
            </p:cNvCxnSpPr>
            <p:nvPr/>
          </p:nvCxnSpPr>
          <p:spPr>
            <a:xfrm>
              <a:off x="9894674" y="5429140"/>
              <a:ext cx="34207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Rektangel 144">
              <a:extLst>
                <a:ext uri="{FF2B5EF4-FFF2-40B4-BE49-F238E27FC236}">
                  <a16:creationId xmlns:a16="http://schemas.microsoft.com/office/drawing/2014/main" id="{69C39AC9-3A11-4A04-B784-D35BC859D303}"/>
                </a:ext>
              </a:extLst>
            </p:cNvPr>
            <p:cNvSpPr/>
            <p:nvPr/>
          </p:nvSpPr>
          <p:spPr>
            <a:xfrm>
              <a:off x="10023152" y="5175068"/>
              <a:ext cx="828000" cy="47547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Styrelsen för  Västtrafik (AB)</a:t>
              </a:r>
            </a:p>
          </p:txBody>
        </p:sp>
        <p:cxnSp>
          <p:nvCxnSpPr>
            <p:cNvPr id="154" name="Rak koppling 153">
              <a:extLst>
                <a:ext uri="{FF2B5EF4-FFF2-40B4-BE49-F238E27FC236}">
                  <a16:creationId xmlns:a16="http://schemas.microsoft.com/office/drawing/2014/main" id="{8B406C2C-0AB3-4F26-84AB-2333EF971D19}"/>
                </a:ext>
              </a:extLst>
            </p:cNvPr>
            <p:cNvCxnSpPr/>
            <p:nvPr/>
          </p:nvCxnSpPr>
          <p:spPr>
            <a:xfrm>
              <a:off x="9899512" y="2570574"/>
              <a:ext cx="342074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Rak koppling 160">
              <a:extLst>
                <a:ext uri="{FF2B5EF4-FFF2-40B4-BE49-F238E27FC236}">
                  <a16:creationId xmlns:a16="http://schemas.microsoft.com/office/drawing/2014/main" id="{14D055D6-D03E-404A-9B98-F8CF0F3F604E}"/>
                </a:ext>
              </a:extLst>
            </p:cNvPr>
            <p:cNvCxnSpPr>
              <a:cxnSpLocks/>
            </p:cNvCxnSpPr>
            <p:nvPr/>
          </p:nvCxnSpPr>
          <p:spPr>
            <a:xfrm>
              <a:off x="9899512" y="2175848"/>
              <a:ext cx="0" cy="3259397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Rak koppling 163">
              <a:extLst>
                <a:ext uri="{FF2B5EF4-FFF2-40B4-BE49-F238E27FC236}">
                  <a16:creationId xmlns:a16="http://schemas.microsoft.com/office/drawing/2014/main" id="{64E448E1-EB3E-4557-B771-1AAB1738EF9B}"/>
                </a:ext>
              </a:extLst>
            </p:cNvPr>
            <p:cNvCxnSpPr>
              <a:cxnSpLocks/>
            </p:cNvCxnSpPr>
            <p:nvPr/>
          </p:nvCxnSpPr>
          <p:spPr>
            <a:xfrm>
              <a:off x="9906348" y="4893948"/>
              <a:ext cx="330307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Rak koppling 164">
              <a:extLst>
                <a:ext uri="{FF2B5EF4-FFF2-40B4-BE49-F238E27FC236}">
                  <a16:creationId xmlns:a16="http://schemas.microsoft.com/office/drawing/2014/main" id="{27AC52A7-D177-472C-BCE6-7A5DAACF1EB9}"/>
                </a:ext>
              </a:extLst>
            </p:cNvPr>
            <p:cNvCxnSpPr>
              <a:cxnSpLocks/>
            </p:cNvCxnSpPr>
            <p:nvPr/>
          </p:nvCxnSpPr>
          <p:spPr>
            <a:xfrm>
              <a:off x="9906348" y="3144221"/>
              <a:ext cx="326192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Rak koppling 165">
              <a:extLst>
                <a:ext uri="{FF2B5EF4-FFF2-40B4-BE49-F238E27FC236}">
                  <a16:creationId xmlns:a16="http://schemas.microsoft.com/office/drawing/2014/main" id="{37A6E5D5-03EC-44FB-A546-273481DDD362}"/>
                </a:ext>
              </a:extLst>
            </p:cNvPr>
            <p:cNvCxnSpPr>
              <a:cxnSpLocks/>
            </p:cNvCxnSpPr>
            <p:nvPr/>
          </p:nvCxnSpPr>
          <p:spPr>
            <a:xfrm>
              <a:off x="9906348" y="3728572"/>
              <a:ext cx="34207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Rak koppling 167">
              <a:extLst>
                <a:ext uri="{FF2B5EF4-FFF2-40B4-BE49-F238E27FC236}">
                  <a16:creationId xmlns:a16="http://schemas.microsoft.com/office/drawing/2014/main" id="{21CC470A-5288-40CF-8B42-EDA613055C23}"/>
                </a:ext>
              </a:extLst>
            </p:cNvPr>
            <p:cNvCxnSpPr>
              <a:cxnSpLocks/>
            </p:cNvCxnSpPr>
            <p:nvPr/>
          </p:nvCxnSpPr>
          <p:spPr>
            <a:xfrm>
              <a:off x="9899512" y="4297809"/>
              <a:ext cx="342073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ktangel 138">
              <a:extLst>
                <a:ext uri="{FF2B5EF4-FFF2-40B4-BE49-F238E27FC236}">
                  <a16:creationId xmlns:a16="http://schemas.microsoft.com/office/drawing/2014/main" id="{11DB26CB-D320-4888-A85C-38348AAAF05F}"/>
                </a:ext>
              </a:extLst>
            </p:cNvPr>
            <p:cNvSpPr/>
            <p:nvPr/>
          </p:nvSpPr>
          <p:spPr>
            <a:xfrm>
              <a:off x="10023152" y="2299801"/>
              <a:ext cx="828000" cy="52093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Styrelsen för Turistrådet Västsverige (AB) </a:t>
              </a:r>
            </a:p>
          </p:txBody>
        </p:sp>
        <p:sp>
          <p:nvSpPr>
            <p:cNvPr id="140" name="Rektangel 139">
              <a:extLst>
                <a:ext uri="{FF2B5EF4-FFF2-40B4-BE49-F238E27FC236}">
                  <a16:creationId xmlns:a16="http://schemas.microsoft.com/office/drawing/2014/main" id="{5D18D5BA-8BBA-44CD-8CCE-D6648FA07DFE}"/>
                </a:ext>
              </a:extLst>
            </p:cNvPr>
            <p:cNvSpPr/>
            <p:nvPr/>
          </p:nvSpPr>
          <p:spPr>
            <a:xfrm>
              <a:off x="10023152" y="2886631"/>
              <a:ext cx="828000" cy="4759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Styrelsen för </a:t>
              </a:r>
              <a:br>
                <a:rPr lang="sv-SE" sz="600" dirty="0">
                  <a:solidFill>
                    <a:srgbClr val="FFFFFF"/>
                  </a:solidFill>
                  <a:latin typeface="Calibri"/>
                </a:rPr>
              </a:br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Film i väst (AB) </a:t>
              </a:r>
            </a:p>
          </p:txBody>
        </p:sp>
        <p:sp>
          <p:nvSpPr>
            <p:cNvPr id="142" name="Rektangel 141">
              <a:extLst>
                <a:ext uri="{FF2B5EF4-FFF2-40B4-BE49-F238E27FC236}">
                  <a16:creationId xmlns:a16="http://schemas.microsoft.com/office/drawing/2014/main" id="{A4E04379-9E42-42E2-87E2-4F153F382A9E}"/>
                </a:ext>
              </a:extLst>
            </p:cNvPr>
            <p:cNvSpPr/>
            <p:nvPr/>
          </p:nvSpPr>
          <p:spPr>
            <a:xfrm>
              <a:off x="10023152" y="3461192"/>
              <a:ext cx="828000" cy="5250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Styrelsen för Göteborgs</a:t>
              </a:r>
              <a:br>
                <a:rPr lang="sv-SE" sz="600" dirty="0">
                  <a:solidFill>
                    <a:srgbClr val="FFFFFF"/>
                  </a:solidFill>
                  <a:latin typeface="Calibri"/>
                </a:rPr>
              </a:br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 symfoniker (AB)</a:t>
              </a:r>
            </a:p>
          </p:txBody>
        </p:sp>
        <p:sp>
          <p:nvSpPr>
            <p:cNvPr id="141" name="Rektangel 140">
              <a:extLst>
                <a:ext uri="{FF2B5EF4-FFF2-40B4-BE49-F238E27FC236}">
                  <a16:creationId xmlns:a16="http://schemas.microsoft.com/office/drawing/2014/main" id="{5F02D9AD-D2DF-4417-9D4F-BC1753E83A0A}"/>
                </a:ext>
              </a:extLst>
            </p:cNvPr>
            <p:cNvSpPr/>
            <p:nvPr/>
          </p:nvSpPr>
          <p:spPr>
            <a:xfrm>
              <a:off x="10023152" y="4045535"/>
              <a:ext cx="828000" cy="4646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Styrelsen för Göteborgs-</a:t>
              </a:r>
              <a:br>
                <a:rPr lang="sv-SE" sz="600" dirty="0">
                  <a:solidFill>
                    <a:srgbClr val="FFFFFF"/>
                  </a:solidFill>
                  <a:latin typeface="Calibri"/>
                </a:rPr>
              </a:br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operan (AB)</a:t>
              </a:r>
            </a:p>
          </p:txBody>
        </p:sp>
        <p:sp>
          <p:nvSpPr>
            <p:cNvPr id="144" name="Rektangel 143">
              <a:extLst>
                <a:ext uri="{FF2B5EF4-FFF2-40B4-BE49-F238E27FC236}">
                  <a16:creationId xmlns:a16="http://schemas.microsoft.com/office/drawing/2014/main" id="{78FBD0A1-3353-49CA-9CF7-B2D3E5A38DD2}"/>
                </a:ext>
              </a:extLst>
            </p:cNvPr>
            <p:cNvSpPr/>
            <p:nvPr/>
          </p:nvSpPr>
          <p:spPr>
            <a:xfrm>
              <a:off x="10023152" y="4577334"/>
              <a:ext cx="828000" cy="5222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Styrelsen för Regionteater</a:t>
              </a:r>
              <a:br>
                <a:rPr lang="sv-SE" sz="600" dirty="0">
                  <a:solidFill>
                    <a:srgbClr val="FFFFFF"/>
                  </a:solidFill>
                  <a:latin typeface="Calibri"/>
                </a:rPr>
              </a:br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väst (AB)</a:t>
              </a:r>
            </a:p>
          </p:txBody>
        </p:sp>
      </p:grpSp>
      <p:sp>
        <p:nvSpPr>
          <p:cNvPr id="3" name="textruta 2">
            <a:extLst>
              <a:ext uri="{FF2B5EF4-FFF2-40B4-BE49-F238E27FC236}">
                <a16:creationId xmlns:a16="http://schemas.microsoft.com/office/drawing/2014/main" id="{B8428B6A-783B-4438-9060-187551F45A1A}"/>
              </a:ext>
            </a:extLst>
          </p:cNvPr>
          <p:cNvSpPr txBox="1"/>
          <p:nvPr/>
        </p:nvSpPr>
        <p:spPr>
          <a:xfrm>
            <a:off x="61602" y="4947433"/>
            <a:ext cx="513427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4350"/>
            <a:r>
              <a:rPr lang="sv-SE" sz="750" dirty="0">
                <a:solidFill>
                  <a:srgbClr val="000000"/>
                </a:solidFill>
                <a:latin typeface="Calibri"/>
              </a:rPr>
              <a:t>*Beredningen för uppföljning av det politiska arbetet och den övergripande styrmodellen</a:t>
            </a:r>
          </a:p>
        </p:txBody>
      </p:sp>
      <p:grpSp>
        <p:nvGrpSpPr>
          <p:cNvPr id="201" name="Grupp 200">
            <a:extLst>
              <a:ext uri="{FF2B5EF4-FFF2-40B4-BE49-F238E27FC236}">
                <a16:creationId xmlns:a16="http://schemas.microsoft.com/office/drawing/2014/main" id="{4712F59D-45AF-4907-BADE-99E3AC20BDCC}"/>
              </a:ext>
            </a:extLst>
          </p:cNvPr>
          <p:cNvGrpSpPr/>
          <p:nvPr/>
        </p:nvGrpSpPr>
        <p:grpSpPr>
          <a:xfrm>
            <a:off x="3172775" y="1770256"/>
            <a:ext cx="854365" cy="1635112"/>
            <a:chOff x="4063643" y="2179281"/>
            <a:chExt cx="1045058" cy="2180149"/>
          </a:xfrm>
        </p:grpSpPr>
        <p:sp>
          <p:nvSpPr>
            <p:cNvPr id="188" name="Rektangel 187">
              <a:extLst>
                <a:ext uri="{FF2B5EF4-FFF2-40B4-BE49-F238E27FC236}">
                  <a16:creationId xmlns:a16="http://schemas.microsoft.com/office/drawing/2014/main" id="{C060A81C-47EB-459F-9EB9-BEE816F40EE5}"/>
                </a:ext>
              </a:extLst>
            </p:cNvPr>
            <p:cNvSpPr/>
            <p:nvPr/>
          </p:nvSpPr>
          <p:spPr>
            <a:xfrm>
              <a:off x="4194277" y="3590613"/>
              <a:ext cx="914400" cy="3497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Västra patientnämnden</a:t>
              </a:r>
            </a:p>
          </p:txBody>
        </p:sp>
        <p:sp>
          <p:nvSpPr>
            <p:cNvPr id="189" name="Rektangel 188">
              <a:extLst>
                <a:ext uri="{FF2B5EF4-FFF2-40B4-BE49-F238E27FC236}">
                  <a16:creationId xmlns:a16="http://schemas.microsoft.com/office/drawing/2014/main" id="{452F37DB-B754-4B17-B0D8-3213080D0510}"/>
                </a:ext>
              </a:extLst>
            </p:cNvPr>
            <p:cNvSpPr/>
            <p:nvPr/>
          </p:nvSpPr>
          <p:spPr>
            <a:xfrm>
              <a:off x="4194277" y="3149507"/>
              <a:ext cx="914400" cy="36681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Östra patientnämnden</a:t>
              </a:r>
            </a:p>
          </p:txBody>
        </p:sp>
        <p:sp>
          <p:nvSpPr>
            <p:cNvPr id="191" name="Rektangel 190">
              <a:extLst>
                <a:ext uri="{FF2B5EF4-FFF2-40B4-BE49-F238E27FC236}">
                  <a16:creationId xmlns:a16="http://schemas.microsoft.com/office/drawing/2014/main" id="{0AC6C1F4-E4E5-4774-9881-7BC6F7FFFEB4}"/>
                </a:ext>
              </a:extLst>
            </p:cNvPr>
            <p:cNvSpPr/>
            <p:nvPr/>
          </p:nvSpPr>
          <p:spPr>
            <a:xfrm>
              <a:off x="4194253" y="4012720"/>
              <a:ext cx="914448" cy="34671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Södra patientnämnden</a:t>
              </a:r>
            </a:p>
          </p:txBody>
        </p:sp>
        <p:sp>
          <p:nvSpPr>
            <p:cNvPr id="187" name="Rektangel 186">
              <a:extLst>
                <a:ext uri="{FF2B5EF4-FFF2-40B4-BE49-F238E27FC236}">
                  <a16:creationId xmlns:a16="http://schemas.microsoft.com/office/drawing/2014/main" id="{CC1F2796-4705-4114-9BDA-28EAF14DBAC3}"/>
                </a:ext>
              </a:extLst>
            </p:cNvPr>
            <p:cNvSpPr/>
            <p:nvPr/>
          </p:nvSpPr>
          <p:spPr>
            <a:xfrm>
              <a:off x="4194800" y="2724633"/>
              <a:ext cx="913354" cy="3692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Norra patientnämnden</a:t>
              </a:r>
            </a:p>
          </p:txBody>
        </p:sp>
        <p:sp>
          <p:nvSpPr>
            <p:cNvPr id="190" name="Rektangel 189">
              <a:extLst>
                <a:ext uri="{FF2B5EF4-FFF2-40B4-BE49-F238E27FC236}">
                  <a16:creationId xmlns:a16="http://schemas.microsoft.com/office/drawing/2014/main" id="{89709DD2-BAB9-40A7-8755-670E8391B429}"/>
                </a:ext>
              </a:extLst>
            </p:cNvPr>
            <p:cNvSpPr/>
            <p:nvPr/>
          </p:nvSpPr>
          <p:spPr>
            <a:xfrm>
              <a:off x="4194253" y="2300154"/>
              <a:ext cx="914448" cy="3526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r>
                <a:rPr lang="sv-SE" sz="600" dirty="0">
                  <a:solidFill>
                    <a:srgbClr val="FFFFFF"/>
                  </a:solidFill>
                  <a:latin typeface="Calibri"/>
                </a:rPr>
                <a:t>Patientnämnden i Göteborg</a:t>
              </a:r>
            </a:p>
          </p:txBody>
        </p:sp>
        <p:cxnSp>
          <p:nvCxnSpPr>
            <p:cNvPr id="131" name="Rak koppling 130">
              <a:extLst>
                <a:ext uri="{FF2B5EF4-FFF2-40B4-BE49-F238E27FC236}">
                  <a16:creationId xmlns:a16="http://schemas.microsoft.com/office/drawing/2014/main" id="{0B7FC1C5-B5F3-4007-B0CB-01E201DECAA2}"/>
                </a:ext>
              </a:extLst>
            </p:cNvPr>
            <p:cNvCxnSpPr/>
            <p:nvPr/>
          </p:nvCxnSpPr>
          <p:spPr>
            <a:xfrm>
              <a:off x="4071076" y="2484313"/>
              <a:ext cx="389521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Rak koppling 133">
              <a:extLst>
                <a:ext uri="{FF2B5EF4-FFF2-40B4-BE49-F238E27FC236}">
                  <a16:creationId xmlns:a16="http://schemas.microsoft.com/office/drawing/2014/main" id="{496B0D76-BA1C-40F8-A030-4B9D43DE0399}"/>
                </a:ext>
              </a:extLst>
            </p:cNvPr>
            <p:cNvCxnSpPr/>
            <p:nvPr/>
          </p:nvCxnSpPr>
          <p:spPr>
            <a:xfrm>
              <a:off x="4063643" y="3329849"/>
              <a:ext cx="389521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Rak koppling 134">
              <a:extLst>
                <a:ext uri="{FF2B5EF4-FFF2-40B4-BE49-F238E27FC236}">
                  <a16:creationId xmlns:a16="http://schemas.microsoft.com/office/drawing/2014/main" id="{1DACA122-43F8-4595-B8FB-943BA5EE4710}"/>
                </a:ext>
              </a:extLst>
            </p:cNvPr>
            <p:cNvCxnSpPr>
              <a:cxnSpLocks/>
            </p:cNvCxnSpPr>
            <p:nvPr/>
          </p:nvCxnSpPr>
          <p:spPr>
            <a:xfrm>
              <a:off x="4071077" y="2179281"/>
              <a:ext cx="0" cy="2008271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Rak koppling 157">
              <a:extLst>
                <a:ext uri="{FF2B5EF4-FFF2-40B4-BE49-F238E27FC236}">
                  <a16:creationId xmlns:a16="http://schemas.microsoft.com/office/drawing/2014/main" id="{1B218435-049A-46A6-AE38-71DEEE7F53B1}"/>
                </a:ext>
              </a:extLst>
            </p:cNvPr>
            <p:cNvCxnSpPr/>
            <p:nvPr/>
          </p:nvCxnSpPr>
          <p:spPr>
            <a:xfrm>
              <a:off x="4063643" y="2895836"/>
              <a:ext cx="389521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Rak koppling 161">
              <a:extLst>
                <a:ext uri="{FF2B5EF4-FFF2-40B4-BE49-F238E27FC236}">
                  <a16:creationId xmlns:a16="http://schemas.microsoft.com/office/drawing/2014/main" id="{4FE85149-AB89-43BC-A36A-B8DC27CBEB53}"/>
                </a:ext>
              </a:extLst>
            </p:cNvPr>
            <p:cNvCxnSpPr/>
            <p:nvPr/>
          </p:nvCxnSpPr>
          <p:spPr>
            <a:xfrm>
              <a:off x="4063643" y="4187552"/>
              <a:ext cx="389521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Rak koppling 174">
              <a:extLst>
                <a:ext uri="{FF2B5EF4-FFF2-40B4-BE49-F238E27FC236}">
                  <a16:creationId xmlns:a16="http://schemas.microsoft.com/office/drawing/2014/main" id="{B05E16CB-1364-49E6-912D-EA325A597530}"/>
                </a:ext>
              </a:extLst>
            </p:cNvPr>
            <p:cNvCxnSpPr/>
            <p:nvPr/>
          </p:nvCxnSpPr>
          <p:spPr>
            <a:xfrm>
              <a:off x="4071076" y="3761373"/>
              <a:ext cx="389521" cy="0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" name="Grupp 197">
            <a:extLst>
              <a:ext uri="{FF2B5EF4-FFF2-40B4-BE49-F238E27FC236}">
                <a16:creationId xmlns:a16="http://schemas.microsoft.com/office/drawing/2014/main" id="{46D3813C-C602-4A68-9509-F610C39C0673}"/>
              </a:ext>
            </a:extLst>
          </p:cNvPr>
          <p:cNvGrpSpPr/>
          <p:nvPr/>
        </p:nvGrpSpPr>
        <p:grpSpPr>
          <a:xfrm>
            <a:off x="8324607" y="1763050"/>
            <a:ext cx="792889" cy="1599326"/>
            <a:chOff x="11099475" y="2169673"/>
            <a:chExt cx="962823" cy="2132435"/>
          </a:xfrm>
        </p:grpSpPr>
        <p:grpSp>
          <p:nvGrpSpPr>
            <p:cNvPr id="173" name="Grupp 172">
              <a:extLst>
                <a:ext uri="{FF2B5EF4-FFF2-40B4-BE49-F238E27FC236}">
                  <a16:creationId xmlns:a16="http://schemas.microsoft.com/office/drawing/2014/main" id="{0E9ACAD7-05A1-4EE7-87B3-9516694E7F2D}"/>
                </a:ext>
              </a:extLst>
            </p:cNvPr>
            <p:cNvGrpSpPr/>
            <p:nvPr/>
          </p:nvGrpSpPr>
          <p:grpSpPr>
            <a:xfrm>
              <a:off x="11099475" y="2299820"/>
              <a:ext cx="957860" cy="456587"/>
              <a:chOff x="11099475" y="2299820"/>
              <a:chExt cx="957860" cy="456587"/>
            </a:xfrm>
          </p:grpSpPr>
          <p:cxnSp>
            <p:nvCxnSpPr>
              <p:cNvPr id="183" name="Rak koppling 182">
                <a:extLst>
                  <a:ext uri="{FF2B5EF4-FFF2-40B4-BE49-F238E27FC236}">
                    <a16:creationId xmlns:a16="http://schemas.microsoft.com/office/drawing/2014/main" id="{CFD93BD6-FF1F-4441-B45F-91E00CFEDF3E}"/>
                  </a:ext>
                </a:extLst>
              </p:cNvPr>
              <p:cNvCxnSpPr/>
              <p:nvPr/>
            </p:nvCxnSpPr>
            <p:spPr>
              <a:xfrm>
                <a:off x="11099475" y="2528447"/>
                <a:ext cx="342074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Rektangel 142">
                <a:extLst>
                  <a:ext uri="{FF2B5EF4-FFF2-40B4-BE49-F238E27FC236}">
                    <a16:creationId xmlns:a16="http://schemas.microsoft.com/office/drawing/2014/main" id="{99CD4D2E-C2E4-46A2-8BDE-1DD2D521B7EE}"/>
                  </a:ext>
                </a:extLst>
              </p:cNvPr>
              <p:cNvSpPr/>
              <p:nvPr/>
            </p:nvSpPr>
            <p:spPr>
              <a:xfrm>
                <a:off x="11229335" y="2299820"/>
                <a:ext cx="828000" cy="45658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Servicenämnd</a:t>
                </a:r>
              </a:p>
            </p:txBody>
          </p:sp>
        </p:grpSp>
        <p:cxnSp>
          <p:nvCxnSpPr>
            <p:cNvPr id="177" name="Rak koppling 176">
              <a:extLst>
                <a:ext uri="{FF2B5EF4-FFF2-40B4-BE49-F238E27FC236}">
                  <a16:creationId xmlns:a16="http://schemas.microsoft.com/office/drawing/2014/main" id="{DA77B962-2048-4989-861E-70771C4060A3}"/>
                </a:ext>
              </a:extLst>
            </p:cNvPr>
            <p:cNvCxnSpPr>
              <a:cxnSpLocks/>
            </p:cNvCxnSpPr>
            <p:nvPr/>
          </p:nvCxnSpPr>
          <p:spPr>
            <a:xfrm>
              <a:off x="11099475" y="2169673"/>
              <a:ext cx="0" cy="1923986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0" name="Grupp 169">
              <a:extLst>
                <a:ext uri="{FF2B5EF4-FFF2-40B4-BE49-F238E27FC236}">
                  <a16:creationId xmlns:a16="http://schemas.microsoft.com/office/drawing/2014/main" id="{4FB4E5BC-9EEB-463F-9D5B-9A589B1247AC}"/>
                </a:ext>
              </a:extLst>
            </p:cNvPr>
            <p:cNvGrpSpPr/>
            <p:nvPr/>
          </p:nvGrpSpPr>
          <p:grpSpPr>
            <a:xfrm>
              <a:off x="11099475" y="2831357"/>
              <a:ext cx="961661" cy="456586"/>
              <a:chOff x="11099475" y="2824668"/>
              <a:chExt cx="961661" cy="456586"/>
            </a:xfrm>
          </p:grpSpPr>
          <p:sp>
            <p:nvSpPr>
              <p:cNvPr id="151" name="Rektangel 150">
                <a:extLst>
                  <a:ext uri="{FF2B5EF4-FFF2-40B4-BE49-F238E27FC236}">
                    <a16:creationId xmlns:a16="http://schemas.microsoft.com/office/drawing/2014/main" id="{E70BD0FA-A1B1-4654-8F32-00BBF6526046}"/>
                  </a:ext>
                </a:extLst>
              </p:cNvPr>
              <p:cNvSpPr/>
              <p:nvPr/>
            </p:nvSpPr>
            <p:spPr>
              <a:xfrm>
                <a:off x="11233136" y="2824668"/>
                <a:ext cx="828000" cy="456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 Arkivnämnd</a:t>
                </a:r>
              </a:p>
            </p:txBody>
          </p:sp>
          <p:cxnSp>
            <p:nvCxnSpPr>
              <p:cNvPr id="186" name="Rak koppling 185">
                <a:extLst>
                  <a:ext uri="{FF2B5EF4-FFF2-40B4-BE49-F238E27FC236}">
                    <a16:creationId xmlns:a16="http://schemas.microsoft.com/office/drawing/2014/main" id="{7F78D9B7-D545-4D28-A052-D17C487AD80D}"/>
                  </a:ext>
                </a:extLst>
              </p:cNvPr>
              <p:cNvCxnSpPr/>
              <p:nvPr/>
            </p:nvCxnSpPr>
            <p:spPr>
              <a:xfrm>
                <a:off x="11099475" y="3053295"/>
                <a:ext cx="342074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upp 162">
              <a:extLst>
                <a:ext uri="{FF2B5EF4-FFF2-40B4-BE49-F238E27FC236}">
                  <a16:creationId xmlns:a16="http://schemas.microsoft.com/office/drawing/2014/main" id="{56959502-47CE-4333-BCFF-E21A36B36DE6}"/>
                </a:ext>
              </a:extLst>
            </p:cNvPr>
            <p:cNvGrpSpPr/>
            <p:nvPr/>
          </p:nvGrpSpPr>
          <p:grpSpPr>
            <a:xfrm>
              <a:off x="11099475" y="3869976"/>
              <a:ext cx="961662" cy="432132"/>
              <a:chOff x="11099475" y="3877593"/>
              <a:chExt cx="961662" cy="432132"/>
            </a:xfrm>
          </p:grpSpPr>
          <p:sp>
            <p:nvSpPr>
              <p:cNvPr id="157" name="Rektangel 156">
                <a:extLst>
                  <a:ext uri="{FF2B5EF4-FFF2-40B4-BE49-F238E27FC236}">
                    <a16:creationId xmlns:a16="http://schemas.microsoft.com/office/drawing/2014/main" id="{30D7103F-4EFD-42C9-8CB5-E959163FA440}"/>
                  </a:ext>
                </a:extLst>
              </p:cNvPr>
              <p:cNvSpPr/>
              <p:nvPr/>
            </p:nvSpPr>
            <p:spPr>
              <a:xfrm>
                <a:off x="11233137" y="3877593"/>
                <a:ext cx="828000" cy="43213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Nämnd för hälsa- och stressmedicin</a:t>
                </a:r>
              </a:p>
            </p:txBody>
          </p:sp>
          <p:cxnSp>
            <p:nvCxnSpPr>
              <p:cNvPr id="192" name="Rak koppling 191">
                <a:extLst>
                  <a:ext uri="{FF2B5EF4-FFF2-40B4-BE49-F238E27FC236}">
                    <a16:creationId xmlns:a16="http://schemas.microsoft.com/office/drawing/2014/main" id="{EEFD9A11-3FCB-45AD-84AE-AFC000B238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099475" y="4093993"/>
                <a:ext cx="342074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9" name="Grupp 168">
              <a:extLst>
                <a:ext uri="{FF2B5EF4-FFF2-40B4-BE49-F238E27FC236}">
                  <a16:creationId xmlns:a16="http://schemas.microsoft.com/office/drawing/2014/main" id="{D83D3643-F32D-4D61-925C-23D4819B4368}"/>
                </a:ext>
              </a:extLst>
            </p:cNvPr>
            <p:cNvGrpSpPr/>
            <p:nvPr/>
          </p:nvGrpSpPr>
          <p:grpSpPr>
            <a:xfrm>
              <a:off x="11099475" y="3362893"/>
              <a:ext cx="962823" cy="432134"/>
              <a:chOff x="11099475" y="3342508"/>
              <a:chExt cx="962823" cy="432134"/>
            </a:xfrm>
          </p:grpSpPr>
          <p:sp>
            <p:nvSpPr>
              <p:cNvPr id="155" name="Rektangel 154">
                <a:extLst>
                  <a:ext uri="{FF2B5EF4-FFF2-40B4-BE49-F238E27FC236}">
                    <a16:creationId xmlns:a16="http://schemas.microsoft.com/office/drawing/2014/main" id="{1CA9F5B3-627D-405E-801A-8D5CF506369C}"/>
                  </a:ext>
                </a:extLst>
              </p:cNvPr>
              <p:cNvSpPr/>
              <p:nvPr/>
            </p:nvSpPr>
            <p:spPr>
              <a:xfrm>
                <a:off x="11234298" y="3342508"/>
                <a:ext cx="828000" cy="4321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 err="1">
                    <a:solidFill>
                      <a:srgbClr val="FFFFFF"/>
                    </a:solidFill>
                    <a:latin typeface="Calibri"/>
                  </a:rPr>
                  <a:t>Fastighets-nämnd</a:t>
                </a:r>
                <a:endParaRPr lang="sv-SE" sz="6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cxnSp>
            <p:nvCxnSpPr>
              <p:cNvPr id="194" name="Rak koppling 193">
                <a:extLst>
                  <a:ext uri="{FF2B5EF4-FFF2-40B4-BE49-F238E27FC236}">
                    <a16:creationId xmlns:a16="http://schemas.microsoft.com/office/drawing/2014/main" id="{72786368-729B-4D12-9E0C-C1E6C54C8E6B}"/>
                  </a:ext>
                </a:extLst>
              </p:cNvPr>
              <p:cNvCxnSpPr/>
              <p:nvPr/>
            </p:nvCxnSpPr>
            <p:spPr>
              <a:xfrm>
                <a:off x="11099475" y="3558909"/>
                <a:ext cx="342074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0" name="Grupp 199">
            <a:extLst>
              <a:ext uri="{FF2B5EF4-FFF2-40B4-BE49-F238E27FC236}">
                <a16:creationId xmlns:a16="http://schemas.microsoft.com/office/drawing/2014/main" id="{BFC2C320-C245-45DC-814F-BE454D323CEC}"/>
              </a:ext>
            </a:extLst>
          </p:cNvPr>
          <p:cNvGrpSpPr/>
          <p:nvPr/>
        </p:nvGrpSpPr>
        <p:grpSpPr>
          <a:xfrm>
            <a:off x="2077651" y="1762758"/>
            <a:ext cx="910442" cy="2955289"/>
            <a:chOff x="2551923" y="2169283"/>
            <a:chExt cx="1213923" cy="3940385"/>
          </a:xfrm>
        </p:grpSpPr>
        <p:grpSp>
          <p:nvGrpSpPr>
            <p:cNvPr id="36" name="Grupp 35">
              <a:extLst>
                <a:ext uri="{FF2B5EF4-FFF2-40B4-BE49-F238E27FC236}">
                  <a16:creationId xmlns:a16="http://schemas.microsoft.com/office/drawing/2014/main" id="{D1D5925F-501D-4E0F-BA29-06BB14B65CA4}"/>
                </a:ext>
              </a:extLst>
            </p:cNvPr>
            <p:cNvGrpSpPr/>
            <p:nvPr/>
          </p:nvGrpSpPr>
          <p:grpSpPr>
            <a:xfrm>
              <a:off x="2558543" y="2832452"/>
              <a:ext cx="1207303" cy="378374"/>
              <a:chOff x="2558543" y="2832452"/>
              <a:chExt cx="1207303" cy="378374"/>
            </a:xfrm>
          </p:grpSpPr>
          <p:cxnSp>
            <p:nvCxnSpPr>
              <p:cNvPr id="93" name="Rak koppling 92">
                <a:extLst>
                  <a:ext uri="{FF2B5EF4-FFF2-40B4-BE49-F238E27FC236}">
                    <a16:creationId xmlns:a16="http://schemas.microsoft.com/office/drawing/2014/main" id="{642C4319-CA41-465F-BE8F-39964F612091}"/>
                  </a:ext>
                </a:extLst>
              </p:cNvPr>
              <p:cNvCxnSpPr/>
              <p:nvPr/>
            </p:nvCxnSpPr>
            <p:spPr>
              <a:xfrm>
                <a:off x="2558543" y="3021639"/>
                <a:ext cx="46206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Rektangel 89">
                <a:extLst>
                  <a:ext uri="{FF2B5EF4-FFF2-40B4-BE49-F238E27FC236}">
                    <a16:creationId xmlns:a16="http://schemas.microsoft.com/office/drawing/2014/main" id="{BC3A7726-76CA-43B3-9F35-ABA054C03257}"/>
                  </a:ext>
                </a:extLst>
              </p:cNvPr>
              <p:cNvSpPr/>
              <p:nvPr/>
            </p:nvSpPr>
            <p:spPr>
              <a:xfrm>
                <a:off x="2685846" y="2832452"/>
                <a:ext cx="1080000" cy="37837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 Skaraborgs</a:t>
                </a:r>
                <a:br>
                  <a:rPr lang="sv-SE" sz="600" dirty="0">
                    <a:solidFill>
                      <a:srgbClr val="FFFFFF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 sjukhus</a:t>
                </a:r>
              </a:p>
            </p:txBody>
          </p:sp>
        </p:grpSp>
        <p:grpSp>
          <p:nvGrpSpPr>
            <p:cNvPr id="34" name="Grupp 33">
              <a:extLst>
                <a:ext uri="{FF2B5EF4-FFF2-40B4-BE49-F238E27FC236}">
                  <a16:creationId xmlns:a16="http://schemas.microsoft.com/office/drawing/2014/main" id="{D16A1997-8B46-447B-83A7-9830A3218982}"/>
                </a:ext>
              </a:extLst>
            </p:cNvPr>
            <p:cNvGrpSpPr/>
            <p:nvPr/>
          </p:nvGrpSpPr>
          <p:grpSpPr>
            <a:xfrm>
              <a:off x="2554625" y="3698107"/>
              <a:ext cx="1211221" cy="335375"/>
              <a:chOff x="2554625" y="3698107"/>
              <a:chExt cx="1211221" cy="335375"/>
            </a:xfrm>
          </p:grpSpPr>
          <p:cxnSp>
            <p:nvCxnSpPr>
              <p:cNvPr id="117" name="Rak koppling 116">
                <a:extLst>
                  <a:ext uri="{FF2B5EF4-FFF2-40B4-BE49-F238E27FC236}">
                    <a16:creationId xmlns:a16="http://schemas.microsoft.com/office/drawing/2014/main" id="{0B98A768-D329-4B8F-AB74-97E0074BBE2E}"/>
                  </a:ext>
                </a:extLst>
              </p:cNvPr>
              <p:cNvCxnSpPr/>
              <p:nvPr/>
            </p:nvCxnSpPr>
            <p:spPr>
              <a:xfrm>
                <a:off x="2554625" y="3865794"/>
                <a:ext cx="46206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7A9C6F0F-26EF-40BB-AE7C-9F7B348B641D}"/>
                  </a:ext>
                </a:extLst>
              </p:cNvPr>
              <p:cNvSpPr/>
              <p:nvPr/>
            </p:nvSpPr>
            <p:spPr>
              <a:xfrm>
                <a:off x="2685846" y="3698107"/>
                <a:ext cx="1080000" cy="33537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 sjukhusen i väster</a:t>
                </a:r>
              </a:p>
            </p:txBody>
          </p:sp>
        </p:grpSp>
        <p:grpSp>
          <p:nvGrpSpPr>
            <p:cNvPr id="35" name="Grupp 34">
              <a:extLst>
                <a:ext uri="{FF2B5EF4-FFF2-40B4-BE49-F238E27FC236}">
                  <a16:creationId xmlns:a16="http://schemas.microsoft.com/office/drawing/2014/main" id="{950A649A-6AFF-44EF-A7E2-4374C46989A6}"/>
                </a:ext>
              </a:extLst>
            </p:cNvPr>
            <p:cNvGrpSpPr/>
            <p:nvPr/>
          </p:nvGrpSpPr>
          <p:grpSpPr>
            <a:xfrm>
              <a:off x="2558543" y="3282081"/>
              <a:ext cx="1207303" cy="344771"/>
              <a:chOff x="2558543" y="3282081"/>
              <a:chExt cx="1207303" cy="344771"/>
            </a:xfrm>
          </p:grpSpPr>
          <p:cxnSp>
            <p:nvCxnSpPr>
              <p:cNvPr id="110" name="Rak koppling 109">
                <a:extLst>
                  <a:ext uri="{FF2B5EF4-FFF2-40B4-BE49-F238E27FC236}">
                    <a16:creationId xmlns:a16="http://schemas.microsoft.com/office/drawing/2014/main" id="{B769C328-7FCB-4F69-9691-C3DC1DF0F844}"/>
                  </a:ext>
                </a:extLst>
              </p:cNvPr>
              <p:cNvCxnSpPr/>
              <p:nvPr/>
            </p:nvCxnSpPr>
            <p:spPr>
              <a:xfrm>
                <a:off x="2558543" y="3454466"/>
                <a:ext cx="46206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4" name="Rektangel 93">
                <a:extLst>
                  <a:ext uri="{FF2B5EF4-FFF2-40B4-BE49-F238E27FC236}">
                    <a16:creationId xmlns:a16="http://schemas.microsoft.com/office/drawing/2014/main" id="{8537043E-72D5-4D0D-88A5-6AE6BA486218}"/>
                  </a:ext>
                </a:extLst>
              </p:cNvPr>
              <p:cNvSpPr/>
              <p:nvPr/>
            </p:nvSpPr>
            <p:spPr>
              <a:xfrm>
                <a:off x="2685846" y="3282081"/>
                <a:ext cx="1080000" cy="34477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 Södra Älvsborgs sjukhus</a:t>
                </a:r>
              </a:p>
            </p:txBody>
          </p:sp>
        </p:grpSp>
        <p:grpSp>
          <p:nvGrpSpPr>
            <p:cNvPr id="37" name="Grupp 36">
              <a:extLst>
                <a:ext uri="{FF2B5EF4-FFF2-40B4-BE49-F238E27FC236}">
                  <a16:creationId xmlns:a16="http://schemas.microsoft.com/office/drawing/2014/main" id="{5ACFC75A-89B3-4221-8992-E75CFD9310D5}"/>
                </a:ext>
              </a:extLst>
            </p:cNvPr>
            <p:cNvGrpSpPr/>
            <p:nvPr/>
          </p:nvGrpSpPr>
          <p:grpSpPr>
            <a:xfrm>
              <a:off x="2551923" y="2300154"/>
              <a:ext cx="1213923" cy="461043"/>
              <a:chOff x="2551923" y="2300154"/>
              <a:chExt cx="1213923" cy="461043"/>
            </a:xfrm>
          </p:grpSpPr>
          <p:cxnSp>
            <p:nvCxnSpPr>
              <p:cNvPr id="106" name="Rak koppling 105">
                <a:extLst>
                  <a:ext uri="{FF2B5EF4-FFF2-40B4-BE49-F238E27FC236}">
                    <a16:creationId xmlns:a16="http://schemas.microsoft.com/office/drawing/2014/main" id="{3E281834-FCE4-4E4E-909C-D827C115C6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1923" y="2530675"/>
                <a:ext cx="457396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ktangel 88">
                <a:extLst>
                  <a:ext uri="{FF2B5EF4-FFF2-40B4-BE49-F238E27FC236}">
                    <a16:creationId xmlns:a16="http://schemas.microsoft.com/office/drawing/2014/main" id="{7FBB6D20-F807-48E5-9B81-7BD678BCB2C9}"/>
                  </a:ext>
                </a:extLst>
              </p:cNvPr>
              <p:cNvSpPr/>
              <p:nvPr/>
            </p:nvSpPr>
            <p:spPr>
              <a:xfrm>
                <a:off x="2685846" y="2300154"/>
                <a:ext cx="1080000" cy="461043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 Sahlgrenska universitetssjukhus</a:t>
                </a:r>
              </a:p>
            </p:txBody>
          </p:sp>
        </p:grpSp>
        <p:grpSp>
          <p:nvGrpSpPr>
            <p:cNvPr id="31" name="Grupp 30">
              <a:extLst>
                <a:ext uri="{FF2B5EF4-FFF2-40B4-BE49-F238E27FC236}">
                  <a16:creationId xmlns:a16="http://schemas.microsoft.com/office/drawing/2014/main" id="{0B4D0A23-2056-4C98-8E57-F3C384FC4688}"/>
                </a:ext>
              </a:extLst>
            </p:cNvPr>
            <p:cNvGrpSpPr/>
            <p:nvPr/>
          </p:nvGrpSpPr>
          <p:grpSpPr>
            <a:xfrm>
              <a:off x="2551924" y="4930961"/>
              <a:ext cx="1213922" cy="278869"/>
              <a:chOff x="2551924" y="4930961"/>
              <a:chExt cx="1213922" cy="278869"/>
            </a:xfrm>
          </p:grpSpPr>
          <p:cxnSp>
            <p:nvCxnSpPr>
              <p:cNvPr id="120" name="Rak koppling 119">
                <a:extLst>
                  <a:ext uri="{FF2B5EF4-FFF2-40B4-BE49-F238E27FC236}">
                    <a16:creationId xmlns:a16="http://schemas.microsoft.com/office/drawing/2014/main" id="{255A9D6F-4AEE-4DDF-9180-6084F9F2A53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1924" y="5070395"/>
                <a:ext cx="46206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Rektangel 99">
                <a:extLst>
                  <a:ext uri="{FF2B5EF4-FFF2-40B4-BE49-F238E27FC236}">
                    <a16:creationId xmlns:a16="http://schemas.microsoft.com/office/drawing/2014/main" id="{2F6AA0B8-CB77-49CB-B8BF-76F01D1DCF84}"/>
                  </a:ext>
                </a:extLst>
              </p:cNvPr>
              <p:cNvSpPr/>
              <p:nvPr/>
            </p:nvSpPr>
            <p:spPr>
              <a:xfrm>
                <a:off x="2685846" y="4930961"/>
                <a:ext cx="1080000" cy="2788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 </a:t>
                </a:r>
                <a:r>
                  <a:rPr lang="sv-SE" sz="600" dirty="0" err="1">
                    <a:solidFill>
                      <a:srgbClr val="FFFFFF"/>
                    </a:solidFill>
                    <a:latin typeface="Calibri"/>
                  </a:rPr>
                  <a:t>närhälsan</a:t>
                </a:r>
                <a:endParaRPr lang="sv-SE" sz="600" dirty="0">
                  <a:solidFill>
                    <a:srgbClr val="FFFFFF"/>
                  </a:solidFill>
                  <a:latin typeface="Calibri"/>
                </a:endParaRPr>
              </a:p>
            </p:txBody>
          </p:sp>
        </p:grpSp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A302311D-891D-418D-8F69-5B3B2984C8D0}"/>
                </a:ext>
              </a:extLst>
            </p:cNvPr>
            <p:cNvGrpSpPr/>
            <p:nvPr/>
          </p:nvGrpSpPr>
          <p:grpSpPr>
            <a:xfrm>
              <a:off x="2551923" y="5281085"/>
              <a:ext cx="1213923" cy="438168"/>
              <a:chOff x="2551923" y="5281085"/>
              <a:chExt cx="1213923" cy="438168"/>
            </a:xfrm>
          </p:grpSpPr>
          <p:cxnSp>
            <p:nvCxnSpPr>
              <p:cNvPr id="121" name="Rak koppling 120">
                <a:extLst>
                  <a:ext uri="{FF2B5EF4-FFF2-40B4-BE49-F238E27FC236}">
                    <a16:creationId xmlns:a16="http://schemas.microsoft.com/office/drawing/2014/main" id="{F5082481-C529-4711-BE33-C76FCB1125A3}"/>
                  </a:ext>
                </a:extLst>
              </p:cNvPr>
              <p:cNvCxnSpPr/>
              <p:nvPr/>
            </p:nvCxnSpPr>
            <p:spPr>
              <a:xfrm>
                <a:off x="2551923" y="5500169"/>
                <a:ext cx="46206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Rektangel 101">
                <a:extLst>
                  <a:ext uri="{FF2B5EF4-FFF2-40B4-BE49-F238E27FC236}">
                    <a16:creationId xmlns:a16="http://schemas.microsoft.com/office/drawing/2014/main" id="{9D796462-23F7-4644-83EA-B932A9936133}"/>
                  </a:ext>
                </a:extLst>
              </p:cNvPr>
              <p:cNvSpPr/>
              <p:nvPr/>
            </p:nvSpPr>
            <p:spPr>
              <a:xfrm>
                <a:off x="2685846" y="5281085"/>
                <a:ext cx="1080000" cy="43816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 regionhälsan</a:t>
                </a:r>
              </a:p>
            </p:txBody>
          </p:sp>
        </p:grpSp>
        <p:grpSp>
          <p:nvGrpSpPr>
            <p:cNvPr id="32" name="Grupp 31">
              <a:extLst>
                <a:ext uri="{FF2B5EF4-FFF2-40B4-BE49-F238E27FC236}">
                  <a16:creationId xmlns:a16="http://schemas.microsoft.com/office/drawing/2014/main" id="{2214D995-B031-47CC-AB45-1588F0AC4DD9}"/>
                </a:ext>
              </a:extLst>
            </p:cNvPr>
            <p:cNvGrpSpPr/>
            <p:nvPr/>
          </p:nvGrpSpPr>
          <p:grpSpPr>
            <a:xfrm>
              <a:off x="2554625" y="4540544"/>
              <a:ext cx="1211221" cy="319162"/>
              <a:chOff x="2554625" y="4540544"/>
              <a:chExt cx="1211221" cy="319162"/>
            </a:xfrm>
          </p:grpSpPr>
          <p:cxnSp>
            <p:nvCxnSpPr>
              <p:cNvPr id="119" name="Rak koppling 118">
                <a:extLst>
                  <a:ext uri="{FF2B5EF4-FFF2-40B4-BE49-F238E27FC236}">
                    <a16:creationId xmlns:a16="http://schemas.microsoft.com/office/drawing/2014/main" id="{6C6C7E9C-52D5-4A17-AF9C-22D645741DE8}"/>
                  </a:ext>
                </a:extLst>
              </p:cNvPr>
              <p:cNvCxnSpPr/>
              <p:nvPr/>
            </p:nvCxnSpPr>
            <p:spPr>
              <a:xfrm>
                <a:off x="2554625" y="4700125"/>
                <a:ext cx="46206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Rektangel 98">
                <a:extLst>
                  <a:ext uri="{FF2B5EF4-FFF2-40B4-BE49-F238E27FC236}">
                    <a16:creationId xmlns:a16="http://schemas.microsoft.com/office/drawing/2014/main" id="{C34EA51B-DED8-4CBE-8D17-ECC0DE5A0BF5}"/>
                  </a:ext>
                </a:extLst>
              </p:cNvPr>
              <p:cNvSpPr/>
              <p:nvPr/>
            </p:nvSpPr>
            <p:spPr>
              <a:xfrm>
                <a:off x="2685846" y="4540544"/>
                <a:ext cx="1080000" cy="3191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 tandvård</a:t>
                </a:r>
              </a:p>
            </p:txBody>
          </p:sp>
        </p:grpSp>
        <p:grpSp>
          <p:nvGrpSpPr>
            <p:cNvPr id="33" name="Grupp 32">
              <a:extLst>
                <a:ext uri="{FF2B5EF4-FFF2-40B4-BE49-F238E27FC236}">
                  <a16:creationId xmlns:a16="http://schemas.microsoft.com/office/drawing/2014/main" id="{DD13E85C-5286-4A0A-A923-85FC43A96094}"/>
                </a:ext>
              </a:extLst>
            </p:cNvPr>
            <p:cNvGrpSpPr/>
            <p:nvPr/>
          </p:nvGrpSpPr>
          <p:grpSpPr>
            <a:xfrm>
              <a:off x="2558543" y="4104737"/>
              <a:ext cx="1207303" cy="364552"/>
              <a:chOff x="2558543" y="4104737"/>
              <a:chExt cx="1207303" cy="364552"/>
            </a:xfrm>
          </p:grpSpPr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15557783-A6BA-489B-85D6-A6C05E1CFAD1}"/>
                  </a:ext>
                </a:extLst>
              </p:cNvPr>
              <p:cNvSpPr/>
              <p:nvPr/>
            </p:nvSpPr>
            <p:spPr>
              <a:xfrm>
                <a:off x="2685846" y="4104737"/>
                <a:ext cx="1080000" cy="3645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br>
                  <a:rPr lang="sv-SE" sz="600" dirty="0">
                    <a:solidFill>
                      <a:srgbClr val="FFFFFF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 habilitering &amp; hälsa</a:t>
                </a:r>
              </a:p>
              <a:p>
                <a:pPr algn="ctr" defTabSz="514350"/>
                <a:endParaRPr lang="sv-SE" sz="600" dirty="0">
                  <a:solidFill>
                    <a:srgbClr val="FFFFFF"/>
                  </a:solidFill>
                  <a:latin typeface="Calibri"/>
                </a:endParaRPr>
              </a:p>
            </p:txBody>
          </p:sp>
          <p:cxnSp>
            <p:nvCxnSpPr>
              <p:cNvPr id="147" name="Rak koppling 146">
                <a:extLst>
                  <a:ext uri="{FF2B5EF4-FFF2-40B4-BE49-F238E27FC236}">
                    <a16:creationId xmlns:a16="http://schemas.microsoft.com/office/drawing/2014/main" id="{4AAA2675-E580-4E43-B606-310B06606D81}"/>
                  </a:ext>
                </a:extLst>
              </p:cNvPr>
              <p:cNvCxnSpPr/>
              <p:nvPr/>
            </p:nvCxnSpPr>
            <p:spPr>
              <a:xfrm>
                <a:off x="2558543" y="4287013"/>
                <a:ext cx="462069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upp 28">
              <a:extLst>
                <a:ext uri="{FF2B5EF4-FFF2-40B4-BE49-F238E27FC236}">
                  <a16:creationId xmlns:a16="http://schemas.microsoft.com/office/drawing/2014/main" id="{0427C6E8-E949-4A67-8BA6-5B1D59ED1676}"/>
                </a:ext>
              </a:extLst>
            </p:cNvPr>
            <p:cNvGrpSpPr/>
            <p:nvPr/>
          </p:nvGrpSpPr>
          <p:grpSpPr>
            <a:xfrm>
              <a:off x="2551923" y="5790506"/>
              <a:ext cx="1213923" cy="319162"/>
              <a:chOff x="2551923" y="5790506"/>
              <a:chExt cx="1213923" cy="319162"/>
            </a:xfrm>
          </p:grpSpPr>
          <p:cxnSp>
            <p:nvCxnSpPr>
              <p:cNvPr id="122" name="Rak koppling 121">
                <a:extLst>
                  <a:ext uri="{FF2B5EF4-FFF2-40B4-BE49-F238E27FC236}">
                    <a16:creationId xmlns:a16="http://schemas.microsoft.com/office/drawing/2014/main" id="{B86A2F17-1946-4B53-8B79-3B023EEB75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51923" y="5950087"/>
                <a:ext cx="472006" cy="0"/>
              </a:xfrm>
              <a:prstGeom prst="line">
                <a:avLst/>
              </a:prstGeom>
              <a:ln w="158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Rektangel 158">
                <a:extLst>
                  <a:ext uri="{FF2B5EF4-FFF2-40B4-BE49-F238E27FC236}">
                    <a16:creationId xmlns:a16="http://schemas.microsoft.com/office/drawing/2014/main" id="{928A2A43-A775-447F-B36A-32F8A5F39942}"/>
                  </a:ext>
                </a:extLst>
              </p:cNvPr>
              <p:cNvSpPr/>
              <p:nvPr/>
            </p:nvSpPr>
            <p:spPr>
              <a:xfrm>
                <a:off x="2685846" y="5790506"/>
                <a:ext cx="1080000" cy="31916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514350"/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Styrelsen för </a:t>
                </a:r>
                <a:br>
                  <a:rPr lang="sv-SE" sz="600" dirty="0">
                    <a:solidFill>
                      <a:srgbClr val="FFFFFF"/>
                    </a:solidFill>
                    <a:latin typeface="Calibri"/>
                  </a:rPr>
                </a:br>
                <a:r>
                  <a:rPr lang="sv-SE" sz="600" dirty="0">
                    <a:solidFill>
                      <a:srgbClr val="FFFFFF"/>
                    </a:solidFill>
                    <a:latin typeface="Calibri"/>
                  </a:rPr>
                  <a:t>NU-sjukvården</a:t>
                </a:r>
              </a:p>
            </p:txBody>
          </p:sp>
        </p:grpSp>
        <p:cxnSp>
          <p:nvCxnSpPr>
            <p:cNvPr id="27" name="Rak koppling 26">
              <a:extLst>
                <a:ext uri="{FF2B5EF4-FFF2-40B4-BE49-F238E27FC236}">
                  <a16:creationId xmlns:a16="http://schemas.microsoft.com/office/drawing/2014/main" id="{9877F0C0-ACC0-4099-A21B-58EE8CFA366F}"/>
                </a:ext>
              </a:extLst>
            </p:cNvPr>
            <p:cNvCxnSpPr/>
            <p:nvPr/>
          </p:nvCxnSpPr>
          <p:spPr>
            <a:xfrm>
              <a:off x="2551923" y="2169283"/>
              <a:ext cx="0" cy="3789222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ktangel 1">
            <a:extLst>
              <a:ext uri="{FF2B5EF4-FFF2-40B4-BE49-F238E27FC236}">
                <a16:creationId xmlns:a16="http://schemas.microsoft.com/office/drawing/2014/main" id="{67076C16-9102-4A49-B037-75789427ED57}"/>
              </a:ext>
            </a:extLst>
          </p:cNvPr>
          <p:cNvSpPr/>
          <p:nvPr/>
        </p:nvSpPr>
        <p:spPr>
          <a:xfrm>
            <a:off x="4018226" y="914396"/>
            <a:ext cx="1371600" cy="43696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sv-SE" sz="1200" dirty="0">
                <a:solidFill>
                  <a:srgbClr val="FFFFFF"/>
                </a:solidFill>
                <a:latin typeface="Calibri"/>
              </a:rPr>
              <a:t>Regionfullmäktige</a:t>
            </a:r>
          </a:p>
        </p:txBody>
      </p:sp>
      <p:sp>
        <p:nvSpPr>
          <p:cNvPr id="174" name="Rektangel 173">
            <a:extLst>
              <a:ext uri="{FF2B5EF4-FFF2-40B4-BE49-F238E27FC236}">
                <a16:creationId xmlns:a16="http://schemas.microsoft.com/office/drawing/2014/main" id="{7DCF54E1-A5AD-440D-86BC-F10AEE7565D9}"/>
              </a:ext>
            </a:extLst>
          </p:cNvPr>
          <p:cNvSpPr/>
          <p:nvPr/>
        </p:nvSpPr>
        <p:spPr>
          <a:xfrm>
            <a:off x="573833" y="3436677"/>
            <a:ext cx="583210" cy="4277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sv-SE" sz="600" dirty="0">
                <a:solidFill>
                  <a:srgbClr val="000000"/>
                </a:solidFill>
                <a:latin typeface="Calibri"/>
              </a:rPr>
              <a:t>Vårdvals</a:t>
            </a:r>
          </a:p>
          <a:p>
            <a:pPr algn="ctr" defTabSz="514350"/>
            <a:r>
              <a:rPr lang="sv-SE" sz="600" dirty="0">
                <a:solidFill>
                  <a:srgbClr val="000000"/>
                </a:solidFill>
                <a:latin typeface="Calibri"/>
              </a:rPr>
              <a:t>beredning</a:t>
            </a:r>
          </a:p>
        </p:txBody>
      </p:sp>
      <p:sp>
        <p:nvSpPr>
          <p:cNvPr id="185" name="Rektangel 184">
            <a:extLst>
              <a:ext uri="{FF2B5EF4-FFF2-40B4-BE49-F238E27FC236}">
                <a16:creationId xmlns:a16="http://schemas.microsoft.com/office/drawing/2014/main" id="{FA8BEF3D-B184-442E-ACF4-C5042601582A}"/>
              </a:ext>
            </a:extLst>
          </p:cNvPr>
          <p:cNvSpPr/>
          <p:nvPr/>
        </p:nvSpPr>
        <p:spPr>
          <a:xfrm>
            <a:off x="579068" y="3958874"/>
            <a:ext cx="583210" cy="4277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sv-SE" sz="600" dirty="0">
                <a:solidFill>
                  <a:srgbClr val="000000"/>
                </a:solidFill>
                <a:latin typeface="Calibri"/>
              </a:rPr>
              <a:t>Prioriteringsberedning</a:t>
            </a:r>
          </a:p>
        </p:txBody>
      </p:sp>
    </p:spTree>
    <p:extLst>
      <p:ext uri="{BB962C8B-B14F-4D97-AF65-F5344CB8AC3E}">
        <p14:creationId xmlns:p14="http://schemas.microsoft.com/office/powerpoint/2010/main" val="118470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3418" y="400691"/>
            <a:ext cx="8078400" cy="2700000"/>
          </a:xfrm>
        </p:spPr>
        <p:txBody>
          <a:bodyPr/>
          <a:lstStyle/>
          <a:p>
            <a:r>
              <a:rPr lang="sv-SE" sz="2000" b="1" dirty="0">
                <a:latin typeface="+mj-lt"/>
              </a:rPr>
              <a:t>VGR vision</a:t>
            </a:r>
            <a:r>
              <a:rPr lang="sv-SE" sz="2000" dirty="0">
                <a:latin typeface="+mj-lt"/>
              </a:rPr>
              <a:t> ”Det goda livet”. </a:t>
            </a:r>
            <a:br>
              <a:rPr lang="sv-SE" sz="2000" dirty="0">
                <a:latin typeface="+mj-lt"/>
              </a:rPr>
            </a:br>
            <a:r>
              <a:rPr lang="sv-SE" sz="2000" dirty="0">
                <a:latin typeface="+mj-lt"/>
              </a:rPr>
              <a:t>Framtagen i samverkan med kommuner, näringsliv, arbetsmarknad, akademin och statliga myndigheter.</a:t>
            </a:r>
            <a:br>
              <a:rPr lang="sv-SE" sz="2000" dirty="0">
                <a:latin typeface="+mj-lt"/>
              </a:rPr>
            </a:br>
            <a:br>
              <a:rPr lang="sv-SE" sz="2000" dirty="0">
                <a:latin typeface="+mj-lt"/>
              </a:rPr>
            </a:br>
            <a:r>
              <a:rPr lang="sv-SE" sz="2000" b="1" dirty="0">
                <a:latin typeface="+mj-lt"/>
              </a:rPr>
              <a:t>VGR styrmodell </a:t>
            </a:r>
            <a:r>
              <a:rPr lang="sv-SE" sz="2000" dirty="0">
                <a:latin typeface="+mj-lt"/>
              </a:rPr>
              <a:t>beställar- och utförarmodell.</a:t>
            </a:r>
            <a:br>
              <a:rPr lang="sv-SE" sz="2000" dirty="0">
                <a:latin typeface="+mj-lt"/>
              </a:rPr>
            </a:br>
            <a:br>
              <a:rPr lang="sv-SE" sz="2000" dirty="0">
                <a:latin typeface="+mj-lt"/>
              </a:rPr>
            </a:br>
            <a:r>
              <a:rPr lang="sv-SE" sz="2000" b="1" dirty="0">
                <a:latin typeface="+mj-lt"/>
              </a:rPr>
              <a:t>Regionstyrelsen</a:t>
            </a:r>
            <a:r>
              <a:rPr lang="sv-SE" sz="2000" dirty="0">
                <a:latin typeface="+mj-lt"/>
              </a:rPr>
              <a:t> ansvarar för uppsikt av den politiska organisationen och har ett ägaransvar för produktion i egen regi.</a:t>
            </a:r>
            <a:br>
              <a:rPr lang="sv-SE" sz="2000" dirty="0">
                <a:latin typeface="+mj-lt"/>
              </a:rPr>
            </a:br>
            <a:br>
              <a:rPr lang="sv-SE" sz="2000" dirty="0">
                <a:latin typeface="+mj-lt"/>
              </a:rPr>
            </a:br>
            <a:r>
              <a:rPr lang="sv-SE" sz="2000" b="1" dirty="0">
                <a:latin typeface="+mj-lt"/>
              </a:rPr>
              <a:t>Utförarstyrelser</a:t>
            </a:r>
            <a:r>
              <a:rPr lang="sv-SE" sz="2000" dirty="0">
                <a:latin typeface="+mj-lt"/>
              </a:rPr>
              <a:t> bedriver verksamhet i egen regi och stödjer utförarna/vårdgivarna.</a:t>
            </a:r>
            <a:br>
              <a:rPr lang="sv-SE" sz="2000" dirty="0">
                <a:latin typeface="+mj-lt"/>
              </a:rPr>
            </a:br>
            <a:br>
              <a:rPr lang="sv-SE" sz="2000" dirty="0">
                <a:latin typeface="+mj-lt"/>
              </a:rPr>
            </a:br>
            <a:r>
              <a:rPr lang="sv-SE" sz="2000" b="1" dirty="0">
                <a:latin typeface="+mj-lt"/>
              </a:rPr>
              <a:t>Hälso- och sjukvårdsnämnden </a:t>
            </a:r>
            <a:r>
              <a:rPr lang="sv-SE" sz="2000" dirty="0">
                <a:latin typeface="+mj-lt"/>
              </a:rPr>
              <a:t>är beställare av hälso- och sjukvård.</a:t>
            </a:r>
            <a:br>
              <a:rPr lang="sv-SE" sz="2000" dirty="0"/>
            </a:b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55609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2356C21-DB22-4A40-A11B-3ED0AD058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00" y="866145"/>
            <a:ext cx="8078400" cy="2700000"/>
          </a:xfrm>
        </p:spPr>
        <p:txBody>
          <a:bodyPr/>
          <a:lstStyle/>
          <a:p>
            <a:pPr marL="0" indent="0">
              <a:buNone/>
            </a:pPr>
            <a:r>
              <a:rPr lang="sv-SE" sz="3600" dirty="0">
                <a:latin typeface="+mj-lt"/>
              </a:rPr>
              <a:t>Östra hälso- och sjukvårdsnämndens uppdrag</a:t>
            </a:r>
            <a:r>
              <a:rPr lang="sv-SE" sz="3600" b="0" i="0" dirty="0">
                <a:effectLst/>
                <a:latin typeface="+mj-lt"/>
                <a:cs typeface="Sanskrit Text" panose="020B0502040204020203" pitchFamily="18" charset="0"/>
              </a:rPr>
              <a:t> är att verka för en god hälsa och vård på lika villkor.</a:t>
            </a:r>
            <a:endParaRPr lang="sv-SE" sz="3600" dirty="0">
              <a:latin typeface="+mj-lt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688CDE3-B0C4-4906-AA71-9E6D81A861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2562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3DBEBB-FDDE-49C4-BD0C-711EDF5D2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527" y="463343"/>
            <a:ext cx="8078400" cy="765616"/>
          </a:xfrm>
        </p:spPr>
        <p:txBody>
          <a:bodyPr>
            <a:noAutofit/>
          </a:bodyPr>
          <a:lstStyle/>
          <a:p>
            <a:r>
              <a:rPr lang="sv-SE" sz="2800" b="1" i="0" dirty="0">
                <a:effectLst/>
                <a:latin typeface="+mj-lt"/>
                <a:cs typeface="Helvetica" panose="020B0604020202020204" pitchFamily="34" charset="0"/>
              </a:rPr>
              <a:t>Hälso- och sjukvårdsnämnden har ett befolkningsansvar, vilket innebär att:</a:t>
            </a:r>
            <a:br>
              <a:rPr lang="sv-SE" sz="2800" b="1" i="0" dirty="0">
                <a:effectLst/>
                <a:latin typeface="+mj-lt"/>
                <a:cs typeface="Helvetica" panose="020B0604020202020204" pitchFamily="34" charset="0"/>
              </a:rPr>
            </a:b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1577BA7-3244-49FF-B2F4-7989FE150E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25" y="1403422"/>
            <a:ext cx="8715372" cy="3377256"/>
          </a:xfrm>
        </p:spPr>
        <p:txBody>
          <a:bodyPr numCol="2"/>
          <a:lstStyle/>
          <a:p>
            <a:r>
              <a:rPr lang="sv-SE" sz="2000" dirty="0">
                <a:latin typeface="+mj-lt"/>
              </a:rPr>
              <a:t>Klarlägga befolkningens behov av hälso- och sjukvård i samverkan med kommuner, brukarorganisationer m </a:t>
            </a:r>
            <a:r>
              <a:rPr lang="sv-SE" sz="2000" dirty="0" err="1">
                <a:latin typeface="+mj-lt"/>
              </a:rPr>
              <a:t>fl</a:t>
            </a:r>
            <a:endParaRPr lang="sv-SE" sz="2000" dirty="0">
              <a:latin typeface="+mj-lt"/>
            </a:endParaRPr>
          </a:p>
          <a:p>
            <a:r>
              <a:rPr lang="sv-SE" sz="2000" dirty="0">
                <a:latin typeface="+mj-lt"/>
              </a:rPr>
              <a:t>Göra behovsanalyser &amp; prioriteringar</a:t>
            </a:r>
          </a:p>
          <a:p>
            <a:r>
              <a:rPr lang="sv-SE" sz="2000" dirty="0">
                <a:latin typeface="+mj-lt"/>
              </a:rPr>
              <a:t>Verka för en förbättring av folkhälsan</a:t>
            </a:r>
          </a:p>
          <a:p>
            <a:r>
              <a:rPr lang="sv-SE" sz="2000" dirty="0">
                <a:latin typeface="+mj-lt"/>
              </a:rPr>
              <a:t>Föra dialog med invånarna om vårdens tillgänglighet &amp; kvalitet</a:t>
            </a:r>
          </a:p>
          <a:p>
            <a:endParaRPr lang="sv-SE" sz="2000" dirty="0">
              <a:latin typeface="+mj-lt"/>
            </a:endParaRPr>
          </a:p>
          <a:p>
            <a:pPr marL="0" indent="0">
              <a:buNone/>
            </a:pPr>
            <a:endParaRPr lang="sv-SE" sz="2000" dirty="0">
              <a:latin typeface="+mj-lt"/>
            </a:endParaRPr>
          </a:p>
          <a:p>
            <a:r>
              <a:rPr lang="sv-SE" sz="2000" dirty="0">
                <a:latin typeface="+mj-lt"/>
              </a:rPr>
              <a:t>Beställa/upphandla hälso- och sjukvård, tandvård, folkhälsoinsatser och insatser vid funktionsnedsättning</a:t>
            </a:r>
          </a:p>
          <a:p>
            <a:r>
              <a:rPr lang="sv-SE" sz="2000" dirty="0">
                <a:latin typeface="+mj-lt"/>
              </a:rPr>
              <a:t>Följa upp avtal och måluppfyllelse</a:t>
            </a:r>
          </a:p>
          <a:p>
            <a:r>
              <a:rPr lang="sv-SE" sz="2000" dirty="0">
                <a:latin typeface="+mj-lt"/>
              </a:rPr>
              <a:t>Följa utvecklingen av befolkningens behov av hälso- och sjukvård &amp; tandvård och ta nödvändiga initiativ</a:t>
            </a:r>
            <a:br>
              <a:rPr lang="sv-SE" sz="2000" dirty="0">
                <a:latin typeface="+mj-lt"/>
              </a:rPr>
            </a:br>
            <a:endParaRPr lang="sv-SE" sz="2000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D2A6EBD-0B4E-4B56-9B22-8AFC011FA61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5610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E051154-1F99-46FD-87DA-EDD025918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8033" y="68726"/>
            <a:ext cx="8709779" cy="856800"/>
          </a:xfrm>
        </p:spPr>
        <p:txBody>
          <a:bodyPr>
            <a:normAutofit/>
          </a:bodyPr>
          <a:lstStyle/>
          <a:p>
            <a:r>
              <a:rPr lang="sv-SE" sz="2800" b="1" dirty="0"/>
              <a:t>Östra hälso- och sjukvårdsnämndens mål och inriktning 2022</a:t>
            </a:r>
          </a:p>
        </p:txBody>
      </p:sp>
      <p:graphicFrame>
        <p:nvGraphicFramePr>
          <p:cNvPr id="12" name="Tabell 12">
            <a:extLst>
              <a:ext uri="{FF2B5EF4-FFF2-40B4-BE49-F238E27FC236}">
                <a16:creationId xmlns:a16="http://schemas.microsoft.com/office/drawing/2014/main" id="{C854D8D4-2418-4D65-8A66-1E6A16958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874518"/>
              </p:ext>
            </p:extLst>
          </p:nvPr>
        </p:nvGraphicFramePr>
        <p:xfrm>
          <a:off x="298032" y="805791"/>
          <a:ext cx="8244084" cy="404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07">
                  <a:extLst>
                    <a:ext uri="{9D8B030D-6E8A-4147-A177-3AD203B41FA5}">
                      <a16:colId xmlns:a16="http://schemas.microsoft.com/office/drawing/2014/main" val="956313272"/>
                    </a:ext>
                  </a:extLst>
                </a:gridCol>
                <a:gridCol w="1761826">
                  <a:extLst>
                    <a:ext uri="{9D8B030D-6E8A-4147-A177-3AD203B41FA5}">
                      <a16:colId xmlns:a16="http://schemas.microsoft.com/office/drawing/2014/main" val="830724290"/>
                    </a:ext>
                  </a:extLst>
                </a:gridCol>
                <a:gridCol w="1648817">
                  <a:extLst>
                    <a:ext uri="{9D8B030D-6E8A-4147-A177-3AD203B41FA5}">
                      <a16:colId xmlns:a16="http://schemas.microsoft.com/office/drawing/2014/main" val="650123310"/>
                    </a:ext>
                  </a:extLst>
                </a:gridCol>
                <a:gridCol w="1648817">
                  <a:extLst>
                    <a:ext uri="{9D8B030D-6E8A-4147-A177-3AD203B41FA5}">
                      <a16:colId xmlns:a16="http://schemas.microsoft.com/office/drawing/2014/main" val="3264836090"/>
                    </a:ext>
                  </a:extLst>
                </a:gridCol>
                <a:gridCol w="1648817">
                  <a:extLst>
                    <a:ext uri="{9D8B030D-6E8A-4147-A177-3AD203B41FA5}">
                      <a16:colId xmlns:a16="http://schemas.microsoft.com/office/drawing/2014/main" val="859902629"/>
                    </a:ext>
                  </a:extLst>
                </a:gridCol>
              </a:tblGrid>
              <a:tr h="1375371">
                <a:tc>
                  <a:txBody>
                    <a:bodyPr/>
                    <a:lstStyle/>
                    <a:p>
                      <a:r>
                        <a:rPr lang="sv-SE" dirty="0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Den medicinska kvaliteten ska öka och den organisatoriska effektiviteten förbättras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Invånarnas tillgång till den vård de behöver ska öka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Primärvården ska bli den naturliga ingången för personer i behov av vård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En god och jämlik hälsa i befolkningen och verka föra att minska de påverkbara hälsoklyftorna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671610"/>
                  </a:ext>
                </a:extLst>
              </a:tr>
              <a:tr h="2668630">
                <a:tc>
                  <a:txBody>
                    <a:bodyPr/>
                    <a:lstStyle/>
                    <a:p>
                      <a:r>
                        <a:rPr lang="sv-SE" b="1" dirty="0"/>
                        <a:t>Uppdrag som ska bidra till att målet nås</a:t>
                      </a:r>
                    </a:p>
                    <a:p>
                      <a:endParaRPr lang="sv-SE" b="1" dirty="0"/>
                    </a:p>
                    <a:p>
                      <a:endParaRPr lang="sv-S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Tillitsstyrning ska öka</a:t>
                      </a:r>
                    </a:p>
                    <a:p>
                      <a:endParaRPr lang="sv-SE" dirty="0"/>
                    </a:p>
                    <a:p>
                      <a:r>
                        <a:rPr lang="sv-SE" dirty="0"/>
                        <a:t>Antalet vårdplatser ska öka</a:t>
                      </a:r>
                    </a:p>
                    <a:p>
                      <a:endParaRPr lang="sv-SE" dirty="0"/>
                    </a:p>
                    <a:p>
                      <a:r>
                        <a:rPr lang="sv-SE" dirty="0"/>
                        <a:t>Planerad vård på akutsjukhus ska flyttas ut till närsjukhus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Tillgänglighet stärkas och väntetider kortas</a:t>
                      </a:r>
                    </a:p>
                    <a:p>
                      <a:endParaRPr lang="sv-SE" dirty="0"/>
                    </a:p>
                    <a:p>
                      <a:r>
                        <a:rPr lang="sv-SE" dirty="0"/>
                        <a:t>Tillgänglig vård för barn o ungdom med psykisk ohälsa ska öka</a:t>
                      </a:r>
                    </a:p>
                    <a:p>
                      <a:endParaRPr lang="sv-SE" dirty="0"/>
                    </a:p>
                    <a:p>
                      <a:r>
                        <a:rPr lang="sv-SE" dirty="0"/>
                        <a:t>Digitala vårdformer ska öka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Minskat behov av slutenvård på sjukhusen genom tillskapande av fler mobila team och nära vårdformer. </a:t>
                      </a:r>
                    </a:p>
                    <a:p>
                      <a:endParaRPr lang="sv-SE" dirty="0"/>
                    </a:p>
                    <a:p>
                      <a:r>
                        <a:rPr lang="sv-SE" dirty="0"/>
                        <a:t>Fortsatt utveckling av första linjens sjukvård för psykisk ohälsa.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Stödja barn och ungas livsvillkor</a:t>
                      </a:r>
                    </a:p>
                    <a:p>
                      <a:endParaRPr lang="sv-SE" dirty="0"/>
                    </a:p>
                    <a:p>
                      <a:r>
                        <a:rPr lang="sv-SE" dirty="0"/>
                        <a:t>Fullföljda studier</a:t>
                      </a:r>
                    </a:p>
                    <a:p>
                      <a:endParaRPr lang="sv-SE" dirty="0"/>
                    </a:p>
                    <a:p>
                      <a:r>
                        <a:rPr lang="sv-SE" dirty="0"/>
                        <a:t>Främja goda levnadsvanor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53701"/>
                  </a:ext>
                </a:extLst>
              </a:tr>
            </a:tbl>
          </a:graphicData>
        </a:graphic>
      </p:graphicFrame>
      <p:pic>
        <p:nvPicPr>
          <p:cNvPr id="10" name="Bildobjekt 9">
            <a:extLst>
              <a:ext uri="{FF2B5EF4-FFF2-40B4-BE49-F238E27FC236}">
                <a16:creationId xmlns:a16="http://schemas.microsoft.com/office/drawing/2014/main" id="{5EFA0FC2-52BC-453D-8933-34E707C78C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4" t="4778"/>
          <a:stretch/>
        </p:blipFill>
        <p:spPr>
          <a:xfrm rot="1700127">
            <a:off x="434492" y="3688825"/>
            <a:ext cx="1781135" cy="1024641"/>
          </a:xfrm>
          <a:prstGeom prst="rect">
            <a:avLst/>
          </a:prstGeom>
        </p:spPr>
      </p:pic>
      <p:cxnSp>
        <p:nvCxnSpPr>
          <p:cNvPr id="14" name="Koppling: vinklad 13">
            <a:extLst>
              <a:ext uri="{FF2B5EF4-FFF2-40B4-BE49-F238E27FC236}">
                <a16:creationId xmlns:a16="http://schemas.microsoft.com/office/drawing/2014/main" id="{35ED2D5C-0C15-472C-AFC4-C708F8B53E41}"/>
              </a:ext>
            </a:extLst>
          </p:cNvPr>
          <p:cNvCxnSpPr>
            <a:cxnSpLocks/>
          </p:cNvCxnSpPr>
          <p:nvPr/>
        </p:nvCxnSpPr>
        <p:spPr>
          <a:xfrm>
            <a:off x="601884" y="2907356"/>
            <a:ext cx="964269" cy="1951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180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E051154-1F99-46FD-87DA-EDD025918D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6400" y="0"/>
            <a:ext cx="5703932" cy="856800"/>
          </a:xfrm>
        </p:spPr>
        <p:txBody>
          <a:bodyPr>
            <a:normAutofit/>
          </a:bodyPr>
          <a:lstStyle/>
          <a:p>
            <a:r>
              <a:rPr lang="sv-SE" sz="2000" b="1" dirty="0"/>
              <a:t>Östra hälso- och sjukvårdsnämndens detaljbudget 2022</a:t>
            </a:r>
            <a:r>
              <a:rPr lang="sv-SE" sz="2000" dirty="0"/>
              <a:t> 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E7DF4F8D-A9F9-4C81-8FDB-5DF2EDAFF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04733">
            <a:off x="7139278" y="219442"/>
            <a:ext cx="1542721" cy="2112515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A784793C-06D0-4DA4-B981-BF574707AAD1}"/>
              </a:ext>
            </a:extLst>
          </p:cNvPr>
          <p:cNvSpPr txBox="1"/>
          <p:nvPr/>
        </p:nvSpPr>
        <p:spPr>
          <a:xfrm>
            <a:off x="291830" y="856800"/>
            <a:ext cx="878407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sz="1600" dirty="0">
                <a:latin typeface="+mj-lt"/>
              </a:rPr>
              <a:t>Östra hälso- och sjukvårdsnämnden ska under 2022 bland annat verka för:</a:t>
            </a:r>
          </a:p>
          <a:p>
            <a:endParaRPr lang="sv-SE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>
                <a:latin typeface="+mj-lt"/>
              </a:rPr>
              <a:t>utveckling av en tillitsbaserad uppföljning mellan beställare och utförare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>
                <a:latin typeface="+mj-lt"/>
              </a:rPr>
              <a:t>utveckling av den nära vården och digitala lösningar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>
                <a:latin typeface="+mj-lt"/>
              </a:rPr>
              <a:t>ökad tillgång till vård inom vårdgarantin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>
                <a:latin typeface="+mj-lt"/>
              </a:rPr>
              <a:t>motverka skillnader i hälsa och livsvillkor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>
                <a:latin typeface="+mj-lt"/>
              </a:rPr>
              <a:t>en samverkan med kommunerna för att etablera Mini-Maria för unga med riskbruk och beroendeproblematik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>
                <a:latin typeface="+mj-lt"/>
              </a:rPr>
              <a:t>att stärka akutvårdkedjan för en ökad trygghet hos befolkningen 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>
                <a:latin typeface="+mj-lt"/>
              </a:rPr>
              <a:t>omhänderta ett uppdämt vårdbehov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sv-SE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>
                <a:latin typeface="+mj-lt"/>
              </a:rPr>
              <a:t>Nämndens resurser används i huvudsak för att finansiera invånarnas hälso- och sjukvård och följer löpande upp tillgänglighet till vård utifrån avvikelser och beslutar om åtgärder då det krävs. </a:t>
            </a:r>
          </a:p>
          <a:p>
            <a:endParaRPr lang="sv-SE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sv-SE" sz="1600" dirty="0">
                <a:latin typeface="+mj-lt"/>
              </a:rPr>
              <a:t>Östra hälso- och sjukvårdsnämnden budgeterar 2022 för en budget i balans. Nämndens intäkter består av regionbidrag 5 568,3 miljoner kronor och riktade statsbidrag 99,3 miljoner kronor</a:t>
            </a:r>
          </a:p>
        </p:txBody>
      </p:sp>
    </p:spTree>
    <p:extLst>
      <p:ext uri="{BB962C8B-B14F-4D97-AF65-F5344CB8AC3E}">
        <p14:creationId xmlns:p14="http://schemas.microsoft.com/office/powerpoint/2010/main" val="775045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21BBE8-F77D-4466-ACD9-65491FB15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084" y="171581"/>
            <a:ext cx="8078400" cy="812267"/>
          </a:xfrm>
        </p:spPr>
        <p:txBody>
          <a:bodyPr/>
          <a:lstStyle/>
          <a:p>
            <a:r>
              <a:rPr lang="sv-SE" sz="2000" dirty="0">
                <a:latin typeface="+mj-lt"/>
              </a:rPr>
              <a:t>Under 2021 har Östra hälso- och sjukvårdsnämnden bland annat beslutat om </a:t>
            </a:r>
            <a:r>
              <a:rPr lang="sv-SE" sz="1600" dirty="0">
                <a:latin typeface="+mj-lt"/>
              </a:rPr>
              <a:t>(ett litet axplock) :</a:t>
            </a:r>
            <a:br>
              <a:rPr lang="sv-SE" sz="2000" dirty="0">
                <a:latin typeface="+mj-lt"/>
              </a:rPr>
            </a:br>
            <a:endParaRPr lang="sv-SE" dirty="0">
              <a:latin typeface="+mj-lt"/>
            </a:endParaRP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897CF9-EA99-4986-8CA8-D9CFE1B517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82650AE-06A9-2D4E-84FA-95DA3038D778}" type="datetime1">
              <a:rPr lang="sv-SE" smtClean="0"/>
              <a:pPr/>
              <a:t>2021-12-03</a:t>
            </a:fld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58C5929A-FD60-4174-8588-9E4FF31D4A5C}"/>
              </a:ext>
            </a:extLst>
          </p:cNvPr>
          <p:cNvSpPr txBox="1"/>
          <p:nvPr/>
        </p:nvSpPr>
        <p:spPr>
          <a:xfrm>
            <a:off x="488175" y="1183513"/>
            <a:ext cx="841275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sv-SE" sz="1800" dirty="0">
                <a:latin typeface="+mj-lt"/>
              </a:rPr>
              <a:t>Att ställa sig bakom de verksamhetsplaner som inkommit för </a:t>
            </a:r>
            <a:r>
              <a:rPr lang="sv-SE" sz="1800" u="sng" dirty="0">
                <a:latin typeface="+mj-lt"/>
              </a:rPr>
              <a:t>folkhälsoarbete</a:t>
            </a:r>
            <a:r>
              <a:rPr lang="sv-SE" sz="1800" dirty="0">
                <a:latin typeface="+mj-lt"/>
              </a:rPr>
              <a:t> i samverkan med kommuner 2022</a:t>
            </a:r>
          </a:p>
          <a:p>
            <a:pPr marL="285750" indent="-285750">
              <a:buFontTx/>
              <a:buChar char="-"/>
            </a:pPr>
            <a:r>
              <a:rPr lang="sv-SE" sz="1800" dirty="0">
                <a:latin typeface="+mj-lt"/>
              </a:rPr>
              <a:t>Ersättning för ökade laboratoriemedicinska kostnader för </a:t>
            </a:r>
            <a:r>
              <a:rPr lang="sv-SE" sz="1800" u="sng" dirty="0">
                <a:latin typeface="+mj-lt"/>
              </a:rPr>
              <a:t>screeningprogram</a:t>
            </a:r>
          </a:p>
          <a:p>
            <a:r>
              <a:rPr lang="sv-SE" sz="1800" dirty="0">
                <a:latin typeface="+mj-lt"/>
              </a:rPr>
              <a:t>  </a:t>
            </a:r>
            <a:r>
              <a:rPr lang="sv-SE" sz="1800" u="sng" dirty="0">
                <a:latin typeface="+mj-lt"/>
              </a:rPr>
              <a:t>livmoderhalscancer</a:t>
            </a:r>
          </a:p>
          <a:p>
            <a:pPr marL="285750" indent="-285750">
              <a:buFontTx/>
              <a:buChar char="-"/>
            </a:pPr>
            <a:r>
              <a:rPr lang="sv-SE" sz="1800" dirty="0">
                <a:latin typeface="+mj-lt"/>
              </a:rPr>
              <a:t>Idéburet offentligt partnerskap (IOP) med </a:t>
            </a:r>
            <a:r>
              <a:rPr lang="sv-SE" sz="1800" u="sng" dirty="0">
                <a:latin typeface="+mj-lt"/>
              </a:rPr>
              <a:t>Mobilitetscenter</a:t>
            </a:r>
          </a:p>
          <a:p>
            <a:pPr marL="285750" indent="-285750">
              <a:buFontTx/>
              <a:buChar char="-"/>
            </a:pPr>
            <a:r>
              <a:rPr lang="sv-SE" sz="1800" dirty="0">
                <a:latin typeface="+mj-lt"/>
              </a:rPr>
              <a:t>Handlingsplan 2021–2022 för </a:t>
            </a:r>
            <a:r>
              <a:rPr lang="sv-SE" sz="1800" u="sng" dirty="0">
                <a:latin typeface="+mj-lt"/>
              </a:rPr>
              <a:t>östra hälso- och sjukvårdsnämndens kommunikation</a:t>
            </a:r>
          </a:p>
          <a:p>
            <a:pPr marL="285750" indent="-285750">
              <a:buFontTx/>
              <a:buChar char="-"/>
            </a:pPr>
            <a:r>
              <a:rPr lang="sv-SE" sz="1800" dirty="0">
                <a:latin typeface="+mj-lt"/>
              </a:rPr>
              <a:t>Remiss om </a:t>
            </a:r>
            <a:r>
              <a:rPr lang="sv-SE" sz="1800" u="sng" dirty="0">
                <a:latin typeface="+mj-lt"/>
              </a:rPr>
              <a:t>Färdplan för en gemensam strat</a:t>
            </a:r>
            <a:r>
              <a:rPr lang="sv-SE" sz="1800" dirty="0">
                <a:latin typeface="+mj-lt"/>
              </a:rPr>
              <a:t>egi för god och nära vård</a:t>
            </a:r>
          </a:p>
          <a:p>
            <a:pPr marL="285750" indent="-285750">
              <a:buFontTx/>
              <a:buChar char="-"/>
            </a:pPr>
            <a:r>
              <a:rPr lang="sv-SE" sz="1800" u="sng" dirty="0">
                <a:latin typeface="+mj-lt"/>
              </a:rPr>
              <a:t>Mål- och inriktning </a:t>
            </a:r>
            <a:r>
              <a:rPr lang="sv-SE" sz="1800" dirty="0">
                <a:latin typeface="+mj-lt"/>
              </a:rPr>
              <a:t>för 2022</a:t>
            </a:r>
          </a:p>
          <a:p>
            <a:pPr marL="285750" indent="-285750">
              <a:buFontTx/>
              <a:buChar char="-"/>
            </a:pPr>
            <a:r>
              <a:rPr lang="sv-SE" sz="1800" u="sng" dirty="0">
                <a:latin typeface="+mj-lt"/>
              </a:rPr>
              <a:t>Detaljbudget</a:t>
            </a:r>
            <a:r>
              <a:rPr lang="sv-SE" sz="1800" dirty="0">
                <a:latin typeface="+mj-lt"/>
              </a:rPr>
              <a:t> 2022</a:t>
            </a:r>
          </a:p>
          <a:p>
            <a:pPr marL="285750" indent="-285750">
              <a:buFontTx/>
              <a:buChar char="-"/>
            </a:pPr>
            <a:r>
              <a:rPr lang="sv-SE" sz="1800" dirty="0">
                <a:latin typeface="+mj-lt"/>
              </a:rPr>
              <a:t>Att ställa sig bakom verksamhetsplan för 2022 från </a:t>
            </a:r>
            <a:r>
              <a:rPr lang="sv-SE" sz="1800" u="sng" dirty="0">
                <a:latin typeface="+mj-lt"/>
              </a:rPr>
              <a:t>nätverket Drogförebyggar</a:t>
            </a:r>
            <a:r>
              <a:rPr lang="sv-SE" sz="1800" dirty="0">
                <a:latin typeface="+mj-lt"/>
              </a:rPr>
              <a:t>na Skaraborg</a:t>
            </a:r>
          </a:p>
          <a:p>
            <a:endParaRPr lang="sv-SE" sz="1800" dirty="0">
              <a:latin typeface="+mj-lt"/>
            </a:endParaRPr>
          </a:p>
          <a:p>
            <a:endParaRPr lang="sv-SE" sz="1800" dirty="0">
              <a:latin typeface="+mj-lt"/>
            </a:endParaRPr>
          </a:p>
          <a:p>
            <a:endParaRPr lang="sv-S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5227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659310F-A8FC-4655-959C-1E5A63F05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0962" y="535481"/>
            <a:ext cx="8229600" cy="856800"/>
          </a:xfrm>
        </p:spPr>
        <p:txBody>
          <a:bodyPr>
            <a:normAutofit fontScale="90000"/>
          </a:bodyPr>
          <a:lstStyle/>
          <a:p>
            <a:r>
              <a:rPr lang="sv-SE" sz="3200" dirty="0"/>
              <a:t>Folkhälsoinsatser som bedrivs inom HSN Ö i samverkan med kommunerna: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3974210-78A1-460B-8EB4-CF069AEBDDC0}"/>
              </a:ext>
            </a:extLst>
          </p:cNvPr>
          <p:cNvSpPr txBox="1"/>
          <p:nvPr/>
        </p:nvSpPr>
        <p:spPr>
          <a:xfrm>
            <a:off x="740962" y="1788904"/>
            <a:ext cx="807903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/>
              <a:t>Goda livsvillkor </a:t>
            </a:r>
            <a:r>
              <a:rPr lang="sv-SE" sz="2000" dirty="0"/>
              <a:t>handlar bland annat om att samordna stöd till barn och unga för att tidigt upptäcka destruktiva miljöer.  Vidare att öka samarbetet i civilsamhället för en större samhörighet och tillit mellan människor och samhälle.</a:t>
            </a:r>
          </a:p>
          <a:p>
            <a:endParaRPr lang="sv-SE" sz="2000" dirty="0"/>
          </a:p>
          <a:p>
            <a:r>
              <a:rPr lang="sv-SE" sz="2000" b="1" dirty="0"/>
              <a:t>Hälsofrämjande livsmiljöer och levnadsvanor </a:t>
            </a:r>
            <a:r>
              <a:rPr lang="sv-SE" sz="2000" dirty="0"/>
              <a:t>handlar om att skapa trygga yttre/inre miljöer och stimulera till fysisk aktivitet och  goda kostvanor.</a:t>
            </a:r>
          </a:p>
          <a:p>
            <a:endParaRPr lang="sv-SE" sz="2000" dirty="0"/>
          </a:p>
          <a:p>
            <a:r>
              <a:rPr lang="sv-SE" sz="2000" b="1" dirty="0"/>
              <a:t>Minska bruket </a:t>
            </a:r>
            <a:r>
              <a:rPr lang="sv-SE" sz="2000" dirty="0"/>
              <a:t>av tobak, alkohol, narkotika dopning och spel.</a:t>
            </a:r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89772847"/>
      </p:ext>
    </p:extLst>
  </p:cSld>
  <p:clrMapOvr>
    <a:masterClrMapping/>
  </p:clrMapOvr>
</p:sld>
</file>

<file path=ppt/theme/theme1.xml><?xml version="1.0" encoding="utf-8"?>
<a:theme xmlns:a="http://schemas.openxmlformats.org/drawingml/2006/main" name="VGR_vitt_blue">
  <a:themeElements>
    <a:clrScheme name="VG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298"/>
      </a:accent1>
      <a:accent2>
        <a:srgbClr val="367B1E"/>
      </a:accent2>
      <a:accent3>
        <a:srgbClr val="F2A900"/>
      </a:accent3>
      <a:accent4>
        <a:srgbClr val="9EA2A2"/>
      </a:accent4>
      <a:accent5>
        <a:srgbClr val="9D2235"/>
      </a:accent5>
      <a:accent6>
        <a:srgbClr val="71B2C9"/>
      </a:accent6>
      <a:hlink>
        <a:srgbClr val="006298"/>
      </a:hlink>
      <a:folHlink>
        <a:srgbClr val="9EA2A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/>
        </a:defPPr>
      </a:lstStyle>
    </a:txDef>
  </a:objectDefaults>
  <a:extraClrSchemeLst/>
  <a:custClrLst>
    <a:custClr name="VG Komplement 1">
      <a:srgbClr val="008755"/>
    </a:custClr>
    <a:custClr name="VG Komplement 2">
      <a:srgbClr val="71B2C9"/>
    </a:custClr>
    <a:custClr name="VG Komplement 3">
      <a:srgbClr val="A8AD00"/>
    </a:custClr>
    <a:custClr name="VG Komplement 4">
      <a:srgbClr val="C8102E"/>
    </a:custClr>
    <a:custClr name="VG Komplement 5">
      <a:srgbClr val="FF6600"/>
    </a:custClr>
    <a:custClr name="VG Komplement 6">
      <a:srgbClr val="91966E"/>
    </a:custClr>
    <a:custClr name="VG Komplement 7">
      <a:srgbClr val="582C83"/>
    </a:custClr>
    <a:custClr name="VG Komplement 8">
      <a:srgbClr val="AF1685"/>
    </a:custClr>
    <a:custClr name="VG Diagram 1">
      <a:srgbClr val="71B2C9"/>
    </a:custClr>
    <a:custClr name="VG Diagram 2">
      <a:srgbClr val="F2A900"/>
    </a:custClr>
    <a:custClr name="VG Diagram 3">
      <a:srgbClr val="C8102E"/>
    </a:custClr>
    <a:custClr name="VG Diagram 4">
      <a:srgbClr val="006298"/>
    </a:custClr>
    <a:custClr name="VG Diagram 5">
      <a:srgbClr val="A8AD00"/>
    </a:custClr>
  </a:custClrLst>
  <a:extLst>
    <a:ext uri="{05A4C25C-085E-4340-85A3-A5531E510DB2}">
      <thm15:themeFamily xmlns:thm15="http://schemas.microsoft.com/office/thememl/2012/main" name="VGR_vitt_gul" id="{AB299E96-ACA5-4345-A0A8-A25E742234AB}" vid="{675BA7F7-A1EA-4A3F-8E63-EC548A02BB9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VGR_vit_yellow</Template>
  <TotalTime>4012</TotalTime>
  <Words>1291</Words>
  <Application>Microsoft Office PowerPoint</Application>
  <PresentationFormat>Bildspel på skärmen (16:9)</PresentationFormat>
  <Paragraphs>211</Paragraphs>
  <Slides>11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Helvetica</vt:lpstr>
      <vt:lpstr>PT Serif</vt:lpstr>
      <vt:lpstr>Times New Roman</vt:lpstr>
      <vt:lpstr>Wingdings</vt:lpstr>
      <vt:lpstr>VGR_vitt_blue</vt:lpstr>
      <vt:lpstr>Västra Götalandsregionen</vt:lpstr>
      <vt:lpstr>PowerPoint-presentation</vt:lpstr>
      <vt:lpstr>PowerPoint-presentation</vt:lpstr>
      <vt:lpstr>PowerPoint-presentation</vt:lpstr>
      <vt:lpstr>Hälso- och sjukvårdsnämnden har ett befolkningsansvar, vilket innebär att: </vt:lpstr>
      <vt:lpstr>Östra hälso- och sjukvårdsnämndens mål och inriktning 2022</vt:lpstr>
      <vt:lpstr>Östra hälso- och sjukvårdsnämndens detaljbudget 2022 </vt:lpstr>
      <vt:lpstr>PowerPoint-presentation</vt:lpstr>
      <vt:lpstr>Folkhälsoinsatser som bedrivs inom HSN Ö i samverkan med kommunerna:</vt:lpstr>
      <vt:lpstr>PowerPoint-presentation</vt:lpstr>
      <vt:lpstr>Tack för att ni har lyssnat.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Västra Götalandsregionen</dc:title>
  <dc:creator>Gisella Koutsiou</dc:creator>
  <cp:lastModifiedBy>Gisella Koutsiou</cp:lastModifiedBy>
  <cp:revision>6</cp:revision>
  <dcterms:created xsi:type="dcterms:W3CDTF">2021-12-02T16:09:29Z</dcterms:created>
  <dcterms:modified xsi:type="dcterms:W3CDTF">2021-12-06T05:43:05Z</dcterms:modified>
</cp:coreProperties>
</file>