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85" r:id="rId2"/>
    <p:sldId id="287" r:id="rId3"/>
    <p:sldId id="281" r:id="rId4"/>
    <p:sldId id="280" r:id="rId5"/>
    <p:sldId id="269" r:id="rId6"/>
    <p:sldId id="276" r:id="rId7"/>
    <p:sldId id="268" r:id="rId8"/>
    <p:sldId id="271" r:id="rId9"/>
    <p:sldId id="272" r:id="rId10"/>
    <p:sldId id="273" r:id="rId11"/>
    <p:sldId id="283" r:id="rId12"/>
    <p:sldId id="288" r:id="rId13"/>
    <p:sldId id="289" r:id="rId14"/>
    <p:sldId id="267" r:id="rId15"/>
    <p:sldId id="275" r:id="rId16"/>
    <p:sldId id="277" r:id="rId17"/>
    <p:sldId id="274" r:id="rId18"/>
  </p:sldIdLst>
  <p:sldSz cx="9144000" cy="5143500" type="screen16x9"/>
  <p:notesSz cx="6858000" cy="9144000"/>
  <p:defaultTextStyle>
    <a:defPPr>
      <a:defRPr lang="sv-S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595">
          <p15:clr>
            <a:srgbClr val="A4A3A4"/>
          </p15:clr>
        </p15:guide>
        <p15:guide id="4" pos="36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64" autoAdjust="0"/>
  </p:normalViewPr>
  <p:slideViewPr>
    <p:cSldViewPr snapToGrid="0">
      <p:cViewPr varScale="1">
        <p:scale>
          <a:sx n="97" d="100"/>
          <a:sy n="97" d="100"/>
        </p:scale>
        <p:origin x="78" y="168"/>
      </p:cViewPr>
      <p:guideLst>
        <p:guide orient="horz" pos="1620"/>
        <p:guide pos="2880"/>
        <p:guide orient="horz" pos="1595"/>
        <p:guide pos="36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CA91C-0401-3E42-B13F-98F8D13CBA2D}" type="datetimeFigureOut">
              <a:rPr lang="sv-SE" smtClean="0"/>
              <a:t>2021-12-09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6A3B8-DDC8-EB47-954C-1015D3CA7DB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08650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28BF5-D6B6-EE4D-9D45-1FFBBDD3C6B6}" type="datetimeFigureOut">
              <a:rPr lang="sv-SE" smtClean="0"/>
              <a:t>2021-12-09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60D78-0732-444B-B0D5-1543BC9666E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37942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Centralen/HD1/Vastra%20Gotalandsregionen/VGR%2015-2735%20Utveckling%20grafisk%20profil/Mallar%202015/Dekorer%20till%20Wordfiler/Dekor_powerpoint/Gul/Dekor_ppt_start_1_gul.pn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Centralen/HD1/Vastra%20Gotalandsregionen/VGR%2015-2735%20Utveckling%20grafisk%20profil/Mallar%202015/Dekorer%20till%20Wordfiler/Dekor_powerpoint/Gul/Dekor_ppt_start_6_gul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Centralen/HD1/Vastra%20Gotalandsregionen/VGR%2015-2735%20Utveckling%20grafisk%20profil/Mallar%202015/Dekorer%20till%20Wordfiler/Dekor_powerpoint/Gul/Dekor_ppt_start_4_gul.png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Centralen/HD1/Vastra%20Gotalandsregionen/VGR%2015-2735%20Utveckling%20grafisk%20profil/Mallar%202015/Dekorer%20till%20Wordfiler/Dekor_powerpoint/Gul/Dekor_ppt_start_5_gul.png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Centralen/HD1/Vastra%20Gotalandsregionen/VGR%2015-2735%20Utveckling%20grafisk%20profil/Mallar%202015/Dekorer%20till%20Wordfiler/Dekor_powerpoint/Gul/Dekor_ppt_start_6_gul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Centralen/HD1/Vastra%20Gotalandsregionen/VGR%2015-2735%20Utveckling%20grafisk%20profil/Mallar%202015/Dekorer%20till%20Wordfiler/Dekor_powerpoint/Gul/Dekor_ppt_start_6_gul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Centralen/HD1/Vastra%20Gotalandsregionen/VGR%2015-2735%20Utveckling%20grafisk%20profil/Mallar%202015/Dekorer%20till%20Wordfiler/Dekor_powerpoint/Gul/Dekor_ppt_start_6_gul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Centralen/HD1/Vastra%20Gotalandsregionen/VGR%2015-2735%20Utveckling%20grafisk%20profil/Mallar%202015/Dekorer%20till%20Wordfiler/Dekor_powerpoint/Gul/Dekor_ppt_start_6_gul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_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2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726152"/>
            <a:ext cx="9147600" cy="14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latshållare för bild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725863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39999" y="4017600"/>
            <a:ext cx="5956237" cy="856800"/>
          </a:xfrm>
        </p:spPr>
        <p:txBody>
          <a:bodyPr lIns="0" tIns="0" rIns="0" bIns="0" anchor="ctr" anchorCtr="0"/>
          <a:lstStyle>
            <a:lvl1pPr algn="l"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lägga till rubrik</a:t>
            </a: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398" y="4393427"/>
            <a:ext cx="1797473" cy="37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08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2800" y="411163"/>
            <a:ext cx="8078400" cy="10368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88175" y="4773985"/>
            <a:ext cx="122167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9E39F8CF-0616-4866-8D16-922758D43256}" type="datetime1">
              <a:rPr lang="sv-SE" smtClean="0"/>
              <a:pPr/>
              <a:t>2021-12-09</a:t>
            </a:fld>
            <a:endParaRPr lang="sv-SE" dirty="0"/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740829" y="4773985"/>
            <a:ext cx="446668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sv-SE" sz="1350" dirty="0">
                <a:solidFill>
                  <a:srgbClr val="000000"/>
                </a:solidFill>
              </a:rPr>
              <a:t>Det goda livet</a:t>
            </a:r>
          </a:p>
          <a:p>
            <a:r>
              <a:rPr lang="sv-SE" sz="1000" dirty="0">
                <a:solidFill>
                  <a:srgbClr val="000000"/>
                </a:solidFill>
              </a:rPr>
              <a:t>– Tillsammans för god vård och hälsa</a:t>
            </a:r>
            <a:endParaRPr lang="sv-SE" sz="13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9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"/>
          <a:stretch>
            <a:fillRect/>
          </a:stretch>
        </p:blipFill>
        <p:spPr>
          <a:xfrm>
            <a:off x="-6016" y="4594253"/>
            <a:ext cx="9150016" cy="555223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344" y="4698223"/>
            <a:ext cx="1797473" cy="370809"/>
          </a:xfrm>
          <a:prstGeom prst="rect">
            <a:avLst/>
          </a:prstGeom>
        </p:spPr>
      </p:pic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7FFC7252-51E1-4FA9-AD2B-EB5458D044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8175" y="4773985"/>
            <a:ext cx="122167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9E39F8CF-0616-4866-8D16-922758D43256}" type="datetime1">
              <a:rPr lang="sv-SE" smtClean="0"/>
              <a:pPr/>
              <a:t>2021-12-09</a:t>
            </a:fld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5BC16605-3940-49E4-BFBC-CEDD2B358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0829" y="4773985"/>
            <a:ext cx="446668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sv-SE" sz="1350" dirty="0">
                <a:solidFill>
                  <a:srgbClr val="000000"/>
                </a:solidFill>
              </a:rPr>
              <a:t>Det goda livet</a:t>
            </a:r>
          </a:p>
          <a:p>
            <a:r>
              <a:rPr lang="sv-SE" sz="1000" dirty="0">
                <a:solidFill>
                  <a:srgbClr val="000000"/>
                </a:solidFill>
              </a:rPr>
              <a:t>– Tillsammans för god vård och hälsa</a:t>
            </a:r>
            <a:endParaRPr lang="sv-SE" sz="13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32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427463" y="1748700"/>
            <a:ext cx="8289074" cy="1036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3015822"/>
            <a:ext cx="3962398" cy="81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8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_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9144000" cy="4587876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590400" y="788400"/>
            <a:ext cx="8229600" cy="856800"/>
          </a:xfrm>
        </p:spPr>
        <p:txBody>
          <a:bodyPr lIns="0" tIns="0" rIns="0" bIns="0" anchor="ctr" anchorCtr="0"/>
          <a:lstStyle>
            <a:lvl1pPr algn="l">
              <a:defRPr sz="4000" baseline="0"/>
            </a:lvl1pPr>
          </a:lstStyle>
          <a:p>
            <a:r>
              <a:rPr lang="sv-SE" dirty="0"/>
              <a:t>Välj svart eller vit text för kontrast</a:t>
            </a:r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88175" y="4769658"/>
            <a:ext cx="122167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CC7000B2-B698-4886-8A6F-2A763D5650E8}" type="datetime1">
              <a:rPr lang="sv-SE" smtClean="0"/>
              <a:pPr/>
              <a:t>2021-12-09</a:t>
            </a:fld>
            <a:endParaRPr lang="sv-SE" dirty="0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740829" y="4769658"/>
            <a:ext cx="446668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sv-SE" sz="1350" dirty="0">
                <a:solidFill>
                  <a:srgbClr val="000000"/>
                </a:solidFill>
              </a:rPr>
              <a:t>Det goda livet</a:t>
            </a:r>
          </a:p>
          <a:p>
            <a:r>
              <a:rPr lang="sv-SE" sz="1000" dirty="0">
                <a:solidFill>
                  <a:srgbClr val="000000"/>
                </a:solidFill>
              </a:rPr>
              <a:t>– Tillsammans för god vård och hälsa</a:t>
            </a:r>
            <a:endParaRPr lang="sv-SE" sz="13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90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_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"/>
            <a:ext cx="9147600" cy="514704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70705" y="1267746"/>
            <a:ext cx="7802590" cy="1008000"/>
          </a:xfrm>
        </p:spPr>
        <p:txBody>
          <a:bodyPr lIns="0" tIns="0" rIns="0" bIns="0" anchor="ctr" anchorCtr="0"/>
          <a:lstStyle>
            <a:lvl1pPr algn="ctr">
              <a:defRPr sz="4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sv-SE" dirty="0"/>
              <a:t>Klicka här för att lägga till rubrik</a:t>
            </a: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398" y="4474289"/>
            <a:ext cx="1797473" cy="370809"/>
          </a:xfrm>
          <a:prstGeom prst="rect">
            <a:avLst/>
          </a:prstGeom>
        </p:spPr>
      </p:pic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670719" y="2517775"/>
            <a:ext cx="7802563" cy="706438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texten</a:t>
            </a:r>
          </a:p>
        </p:txBody>
      </p:sp>
    </p:spTree>
    <p:extLst>
      <p:ext uri="{BB962C8B-B14F-4D97-AF65-F5344CB8AC3E}">
        <p14:creationId xmlns:p14="http://schemas.microsoft.com/office/powerpoint/2010/main" val="3121253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bild_A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4960"/>
            <a:ext cx="9147600" cy="242372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28650" y="1915628"/>
            <a:ext cx="8093825" cy="1152000"/>
          </a:xfrm>
        </p:spPr>
        <p:txBody>
          <a:bodyPr lIns="0" tIns="0" rIns="0" bIns="0" anchor="ctr" anchorCtr="0"/>
          <a:lstStyle>
            <a:lvl1pPr algn="l"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lägga till rubrik</a:t>
            </a:r>
          </a:p>
        </p:txBody>
      </p:sp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169" y="3268840"/>
            <a:ext cx="1797473" cy="37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18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bild_A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"/>
          <a:stretch>
            <a:fillRect/>
          </a:stretch>
        </p:blipFill>
        <p:spPr>
          <a:xfrm>
            <a:off x="0" y="3123188"/>
            <a:ext cx="9150016" cy="555223"/>
          </a:xfrm>
          <a:prstGeom prst="rect">
            <a:avLst/>
          </a:prstGeom>
        </p:spPr>
      </p:pic>
      <p:sp>
        <p:nvSpPr>
          <p:cNvPr id="8" name="Platshållare för bild 9"/>
          <p:cNvSpPr>
            <a:spLocks noGrp="1"/>
          </p:cNvSpPr>
          <p:nvPr>
            <p:ph type="pic" sz="quarter" idx="15"/>
          </p:nvPr>
        </p:nvSpPr>
        <p:spPr>
          <a:xfrm>
            <a:off x="0" y="1371114"/>
            <a:ext cx="2916000" cy="158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9" name="Platshållare för bild 9"/>
          <p:cNvSpPr>
            <a:spLocks noGrp="1"/>
          </p:cNvSpPr>
          <p:nvPr>
            <p:ph type="pic" sz="quarter" idx="16"/>
          </p:nvPr>
        </p:nvSpPr>
        <p:spPr>
          <a:xfrm>
            <a:off x="3114000" y="1371114"/>
            <a:ext cx="2916000" cy="158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7"/>
          </p:nvPr>
        </p:nvSpPr>
        <p:spPr>
          <a:xfrm>
            <a:off x="6228000" y="1371114"/>
            <a:ext cx="2916000" cy="158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1" name="Rubrik 1"/>
          <p:cNvSpPr>
            <a:spLocks noGrp="1"/>
          </p:cNvSpPr>
          <p:nvPr>
            <p:ph type="ctrTitle" hasCustomPrompt="1"/>
          </p:nvPr>
        </p:nvSpPr>
        <p:spPr>
          <a:xfrm>
            <a:off x="534260" y="3166552"/>
            <a:ext cx="6283139" cy="626445"/>
          </a:xfrm>
        </p:spPr>
        <p:txBody>
          <a:bodyPr lIns="0" tIns="0" rIns="0" bIns="0" anchor="t" anchorCtr="0">
            <a:normAutofit/>
          </a:bodyPr>
          <a:lstStyle>
            <a:lvl1pPr algn="l"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lägga till rubrik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5905" y="3232190"/>
            <a:ext cx="1762219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266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2800" y="411163"/>
            <a:ext cx="8078400" cy="10368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32800" y="1600200"/>
            <a:ext cx="8078400" cy="28998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88175" y="4767762"/>
            <a:ext cx="122167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E5532047-26A6-4F71-A68E-6EC0FCAEF15C}" type="datetime1">
              <a:rPr lang="sv-SE" smtClean="0"/>
              <a:pPr/>
              <a:t>2021-12-09</a:t>
            </a:fld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740829" y="4767762"/>
            <a:ext cx="446668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sv-SE" sz="1350" dirty="0">
                <a:solidFill>
                  <a:srgbClr val="000000"/>
                </a:solidFill>
              </a:rPr>
              <a:t>Det goda livet</a:t>
            </a:r>
          </a:p>
          <a:p>
            <a:r>
              <a:rPr lang="sv-SE" sz="1000" dirty="0">
                <a:solidFill>
                  <a:srgbClr val="000000"/>
                </a:solidFill>
              </a:rPr>
              <a:t>– Tillsammans för god vård och hälsa</a:t>
            </a:r>
            <a:endParaRPr lang="sv-SE" sz="13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494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96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 och hög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"/>
          <a:stretch>
            <a:fillRect/>
          </a:stretch>
        </p:blipFill>
        <p:spPr>
          <a:xfrm>
            <a:off x="-6016" y="4594253"/>
            <a:ext cx="9150016" cy="55522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2800" y="415816"/>
            <a:ext cx="4759200" cy="10368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32800" y="1600200"/>
            <a:ext cx="4759200" cy="29142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5616000" y="0"/>
            <a:ext cx="3528000" cy="460034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9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88175" y="4769658"/>
            <a:ext cx="122167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E8711DBD-4C2D-40E0-86B8-38A04FA68971}" type="datetime1">
              <a:rPr lang="sv-SE" smtClean="0"/>
              <a:pPr/>
              <a:t>2021-12-09</a:t>
            </a:fld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740829" y="4769658"/>
            <a:ext cx="446668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sv-SE" sz="1350" dirty="0">
                <a:solidFill>
                  <a:srgbClr val="000000"/>
                </a:solidFill>
              </a:rPr>
              <a:t>Det goda livet</a:t>
            </a:r>
          </a:p>
          <a:p>
            <a:r>
              <a:rPr lang="sv-SE" sz="1000" dirty="0">
                <a:solidFill>
                  <a:srgbClr val="000000"/>
                </a:solidFill>
              </a:rPr>
              <a:t>– Tillsammans för god vård och hälsa</a:t>
            </a:r>
            <a:endParaRPr lang="sv-SE" sz="1350" dirty="0">
              <a:solidFill>
                <a:srgbClr val="000000"/>
              </a:solidFill>
            </a:endParaRPr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344" y="4698223"/>
            <a:ext cx="1797473" cy="37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31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59" userDrawn="1">
          <p15:clr>
            <a:srgbClr val="FBAE40"/>
          </p15:clr>
        </p15:guide>
        <p15:guide id="4" orient="horz" pos="248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"/>
          <a:stretch>
            <a:fillRect/>
          </a:stretch>
        </p:blipFill>
        <p:spPr>
          <a:xfrm>
            <a:off x="-6016" y="4594253"/>
            <a:ext cx="9150016" cy="55522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2800" y="422036"/>
            <a:ext cx="4299232" cy="10368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32800" y="1600200"/>
            <a:ext cx="4299232" cy="28998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5148000" y="986400"/>
            <a:ext cx="3996000" cy="2736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9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88175" y="4773985"/>
            <a:ext cx="122167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C37896A6-BF37-48BC-A404-6D725FD6EE24}" type="datetime1">
              <a:rPr lang="sv-SE" smtClean="0"/>
              <a:pPr/>
              <a:t>2021-12-09</a:t>
            </a:fld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740829" y="4773985"/>
            <a:ext cx="446668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sv-SE" sz="1350" dirty="0">
                <a:solidFill>
                  <a:srgbClr val="000000"/>
                </a:solidFill>
              </a:rPr>
              <a:t>Det goda livet</a:t>
            </a:r>
          </a:p>
          <a:p>
            <a:r>
              <a:rPr lang="sv-SE" sz="1000" dirty="0">
                <a:solidFill>
                  <a:srgbClr val="000000"/>
                </a:solidFill>
              </a:rPr>
              <a:t>– Tillsammans för god vård och hälsa</a:t>
            </a:r>
            <a:endParaRPr lang="sv-SE" sz="1350" dirty="0">
              <a:solidFill>
                <a:srgbClr val="000000"/>
              </a:solidFill>
            </a:endParaRPr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344" y="4698223"/>
            <a:ext cx="1797473" cy="37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32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5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 och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"/>
          <a:stretch>
            <a:fillRect/>
          </a:stretch>
        </p:blipFill>
        <p:spPr>
          <a:xfrm>
            <a:off x="-6016" y="4594253"/>
            <a:ext cx="9150016" cy="55522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2800" y="415816"/>
            <a:ext cx="5279038" cy="10368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32800" y="1600200"/>
            <a:ext cx="5279038" cy="28998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6156000" y="331200"/>
            <a:ext cx="2988000" cy="2016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0" name="Platshållare för bild 7"/>
          <p:cNvSpPr>
            <a:spLocks noGrp="1"/>
          </p:cNvSpPr>
          <p:nvPr>
            <p:ph type="pic" sz="quarter" idx="14"/>
          </p:nvPr>
        </p:nvSpPr>
        <p:spPr>
          <a:xfrm>
            <a:off x="6156000" y="2498362"/>
            <a:ext cx="2988000" cy="2016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2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88175" y="4773984"/>
            <a:ext cx="122167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AD7CBDE-83E4-4B56-9B37-738230DC0DE1}" type="datetime1">
              <a:rPr lang="sv-SE" smtClean="0"/>
              <a:pPr/>
              <a:t>2021-12-09</a:t>
            </a:fld>
            <a:endParaRPr lang="sv-SE" dirty="0"/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740829" y="4773984"/>
            <a:ext cx="446668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sv-SE" sz="1350" dirty="0">
                <a:solidFill>
                  <a:srgbClr val="000000"/>
                </a:solidFill>
              </a:rPr>
              <a:t>Det goda livet</a:t>
            </a:r>
          </a:p>
          <a:p>
            <a:r>
              <a:rPr lang="sv-SE" sz="1000" dirty="0">
                <a:solidFill>
                  <a:srgbClr val="000000"/>
                </a:solidFill>
              </a:rPr>
              <a:t>– Tillsammans för god vård och hälsa</a:t>
            </a:r>
            <a:endParaRPr lang="sv-SE" sz="1350" dirty="0">
              <a:solidFill>
                <a:srgbClr val="000000"/>
              </a:solidFill>
            </a:endParaRP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344" y="4698223"/>
            <a:ext cx="1797473" cy="37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53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5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file://localhost/Volumes/Centralen/HD1/Vastra%20Gotalandsregionen/VGR%2015-2735%20Utveckling%20grafisk%20profil/Mallar%202015/Dekorer%20till%20Wordfiler/Dekor_powerpoint/Gul/Bullet_gul.png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file://localhost/Volumes/Centralen/HD1/Vastra%20Gotalandsregionen/VGR%2015-2735%20Utveckling%20grafisk%20profil/Mallar%202015/Dekorer%20till%20Wordfiler/Dekor_powerpoint/Gul/Dekor_ppt_start_6_gul.png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/>
          <p:cNvPicPr>
            <a:picLocks noChangeAspect="1"/>
          </p:cNvPicPr>
          <p:nvPr userDrawn="1"/>
        </p:nvPicPr>
        <p:blipFill rotWithShape="1"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"/>
          <a:stretch/>
        </p:blipFill>
        <p:spPr>
          <a:xfrm>
            <a:off x="-6016" y="4594253"/>
            <a:ext cx="9150016" cy="555223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532800" y="411163"/>
            <a:ext cx="8078400" cy="10368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32800" y="1600200"/>
            <a:ext cx="8078400" cy="2899800"/>
          </a:xfrm>
          <a:prstGeom prst="rect">
            <a:avLst/>
          </a:prstGeom>
        </p:spPr>
        <p:txBody>
          <a:bodyPr vert="horz" lIns="0" tIns="0" rIns="0" bIns="0" spcCol="180000" rtlCol="0">
            <a:noAutofit/>
          </a:bodyPr>
          <a:lstStyle/>
          <a:p>
            <a:pPr marL="360363" marR="0" lvl="0" indent="-360363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Blip>
                <a:blip r:embed="rId16" r:link="rId17"/>
              </a:buBlip>
              <a:tabLst/>
              <a:defRPr/>
            </a:pPr>
            <a:r>
              <a:rPr kumimoji="0" lang="sv-SE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Klicka här för att ändra format på bakgrundstexten</a:t>
            </a:r>
          </a:p>
          <a:p>
            <a:pPr marL="536575" marR="0" lvl="1" indent="-17780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F2A900"/>
              </a:buClr>
              <a:buSzPct val="100000"/>
              <a:buFont typeface="Calibri" panose="020F0502020204030204" pitchFamily="34" charset="0"/>
              <a:buChar char="‒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två</a:t>
            </a:r>
          </a:p>
          <a:p>
            <a:pPr marL="717550" marR="0" lvl="2" indent="-180975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F2A900"/>
              </a:buClr>
              <a:buSzPct val="100000"/>
              <a:buFont typeface="Calibri" panose="020F0502020204030204" pitchFamily="34" charset="0"/>
              <a:buChar char="‒"/>
              <a:tabLst/>
              <a:defRPr/>
            </a:pPr>
            <a:r>
              <a:rPr kumimoji="0" lang="sv-SE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tre</a:t>
            </a:r>
          </a:p>
          <a:p>
            <a:pPr marL="898525" marR="0" lvl="3" indent="-180975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F2A900"/>
              </a:buClr>
              <a:buSzPct val="100000"/>
              <a:buFont typeface="Calibri" panose="020F0502020204030204" pitchFamily="34" charset="0"/>
              <a:buChar char="‒"/>
              <a:tabLst/>
              <a:defRPr/>
            </a:pPr>
            <a:r>
              <a:rPr kumimoji="0" lang="sv-S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fyra</a:t>
            </a:r>
          </a:p>
          <a:p>
            <a:pPr marL="1074738" marR="0" lvl="4" indent="-176213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F2A900"/>
              </a:buClr>
              <a:buSzPct val="100000"/>
              <a:buFont typeface="Calibri" panose="020F0502020204030204" pitchFamily="34" charset="0"/>
              <a:buChar char="‒"/>
              <a:tabLst/>
              <a:defRPr/>
            </a:pPr>
            <a:r>
              <a:rPr kumimoji="0" lang="sv-S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Nivå fem</a:t>
            </a:r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88175" y="4780214"/>
            <a:ext cx="122167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B419393-779B-4A2F-ABB2-2F7DFB81AEAC}" type="datetime1">
              <a:rPr lang="sv-SE" smtClean="0"/>
              <a:pPr/>
              <a:t>2021-12-09</a:t>
            </a:fld>
            <a:endParaRPr lang="sv-SE" dirty="0"/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740829" y="4780214"/>
            <a:ext cx="446668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Det goda livet</a:t>
            </a:r>
          </a:p>
          <a:p>
            <a:r>
              <a:rPr lang="sv-SE" sz="1000" dirty="0"/>
              <a:t>– Tillsammans för god vård och hälsa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344" y="4704443"/>
            <a:ext cx="1797473" cy="37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7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65" r:id="rId5"/>
    <p:sldLayoutId id="2147483650" r:id="rId6"/>
    <p:sldLayoutId id="2147483666" r:id="rId7"/>
    <p:sldLayoutId id="2147483667" r:id="rId8"/>
    <p:sldLayoutId id="2147483668" r:id="rId9"/>
    <p:sldLayoutId id="2147483654" r:id="rId10"/>
    <p:sldLayoutId id="2147483655" r:id="rId11"/>
    <p:sldLayoutId id="2147483669" r:id="rId1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363" marR="0" indent="-360363" algn="l" defTabSz="685800" rtl="0" eaLnBrk="1" fontAlgn="auto" latinLnBrk="0" hangingPunct="1">
        <a:lnSpc>
          <a:spcPct val="100000"/>
        </a:lnSpc>
        <a:spcBef>
          <a:spcPts val="750"/>
        </a:spcBef>
        <a:spcAft>
          <a:spcPts val="0"/>
        </a:spcAft>
        <a:buClrTx/>
        <a:buSzPct val="80000"/>
        <a:buFontTx/>
        <a:buBlip>
          <a:blip r:embed="rId16" r:link="rId17"/>
        </a:buBlip>
        <a:tabLst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575" marR="0" indent="-177800" algn="l" defTabSz="685800" rtl="0" eaLnBrk="1" fontAlgn="auto" latinLnBrk="0" hangingPunct="1">
        <a:lnSpc>
          <a:spcPct val="100000"/>
        </a:lnSpc>
        <a:spcBef>
          <a:spcPts val="375"/>
        </a:spcBef>
        <a:spcAft>
          <a:spcPts val="0"/>
        </a:spcAft>
        <a:buClr>
          <a:srgbClr val="F2A900"/>
        </a:buClr>
        <a:buSzPct val="100000"/>
        <a:buFont typeface="Calibri" panose="020F0502020204030204" pitchFamily="34" charset="0"/>
        <a:buChar char="‒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17550" marR="0" indent="-180975" algn="l" defTabSz="685800" rtl="0" eaLnBrk="1" fontAlgn="auto" latinLnBrk="0" hangingPunct="1">
        <a:lnSpc>
          <a:spcPct val="100000"/>
        </a:lnSpc>
        <a:spcBef>
          <a:spcPts val="375"/>
        </a:spcBef>
        <a:spcAft>
          <a:spcPts val="0"/>
        </a:spcAft>
        <a:buClr>
          <a:srgbClr val="F2A900"/>
        </a:buClr>
        <a:buSzPct val="100000"/>
        <a:buFont typeface="Calibri" panose="020F0502020204030204" pitchFamily="34" charset="0"/>
        <a:buChar char="‒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98525" marR="0" indent="-180975" algn="l" defTabSz="685800" rtl="0" eaLnBrk="1" fontAlgn="auto" latinLnBrk="0" hangingPunct="1">
        <a:lnSpc>
          <a:spcPct val="100000"/>
        </a:lnSpc>
        <a:spcBef>
          <a:spcPts val="375"/>
        </a:spcBef>
        <a:spcAft>
          <a:spcPts val="0"/>
        </a:spcAft>
        <a:buClr>
          <a:srgbClr val="F2A900"/>
        </a:buClr>
        <a:buSzPct val="100000"/>
        <a:buFont typeface="Calibri" panose="020F0502020204030204" pitchFamily="34" charset="0"/>
        <a:buChar char="‒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marR="0" indent="-176213" algn="l" defTabSz="685800" rtl="0" eaLnBrk="1" fontAlgn="auto" latinLnBrk="0" hangingPunct="1">
        <a:lnSpc>
          <a:spcPct val="100000"/>
        </a:lnSpc>
        <a:spcBef>
          <a:spcPts val="375"/>
        </a:spcBef>
        <a:spcAft>
          <a:spcPts val="0"/>
        </a:spcAft>
        <a:buClr>
          <a:srgbClr val="F2A900"/>
        </a:buClr>
        <a:buSzPct val="100000"/>
        <a:buFont typeface="Calibri" panose="020F0502020204030204" pitchFamily="34" charset="0"/>
        <a:buChar char="‒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1008" userDrawn="1">
          <p15:clr>
            <a:srgbClr val="F26B43"/>
          </p15:clr>
        </p15:guide>
        <p15:guide id="4" orient="horz" pos="3003" userDrawn="1">
          <p15:clr>
            <a:srgbClr val="F26B43"/>
          </p15:clr>
        </p15:guide>
        <p15:guide id="5" orient="horz" pos="289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vimeo.com/542651417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B404771-B861-4A66-9624-8ED4C5D36E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8175" y="4769658"/>
            <a:ext cx="1221679" cy="27463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8711DBD-4C2D-40E0-86B8-38A04FA68971}" type="datetime1">
              <a:rPr lang="sv-SE" smtClean="0"/>
              <a:pPr>
                <a:spcAft>
                  <a:spcPts val="600"/>
                </a:spcAft>
              </a:pPr>
              <a:t>2021-12-09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93160BF-79BD-4371-BA5C-D850E6275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0829" y="4769658"/>
            <a:ext cx="4466683" cy="27463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300">
                <a:solidFill>
                  <a:srgbClr val="000000"/>
                </a:solidFill>
              </a:rPr>
              <a:t>Det goda livet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300">
                <a:solidFill>
                  <a:srgbClr val="000000"/>
                </a:solidFill>
              </a:rPr>
              <a:t>– Tillsammans för god vård och hälsa</a:t>
            </a:r>
          </a:p>
        </p:txBody>
      </p:sp>
      <p:pic>
        <p:nvPicPr>
          <p:cNvPr id="18" name="Platshållare för bild 17">
            <a:extLst>
              <a:ext uri="{FF2B5EF4-FFF2-40B4-BE49-F238E27FC236}">
                <a16:creationId xmlns:a16="http://schemas.microsoft.com/office/drawing/2014/main" id="{6DBCCAFC-1EE6-4CD2-A2CE-6AB3FA1AD9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73" r="173"/>
          <a:stretch>
            <a:fillRect/>
          </a:stretch>
        </p:blipFill>
        <p:spPr>
          <a:xfrm>
            <a:off x="0" y="15368"/>
            <a:ext cx="9144000" cy="4587876"/>
          </a:xfrm>
          <a:prstGeom prst="rect">
            <a:avLst/>
          </a:prstGeom>
        </p:spPr>
      </p:pic>
      <p:sp>
        <p:nvSpPr>
          <p:cNvPr id="20" name="Rubrik 19">
            <a:extLst>
              <a:ext uri="{FF2B5EF4-FFF2-40B4-BE49-F238E27FC236}">
                <a16:creationId xmlns:a16="http://schemas.microsoft.com/office/drawing/2014/main" id="{92D3FEA3-8981-4BB1-9B77-7C1183C1C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569" y="319273"/>
            <a:ext cx="8229600" cy="856800"/>
          </a:xfrm>
        </p:spPr>
        <p:txBody>
          <a:bodyPr>
            <a:normAutofit fontScale="90000"/>
          </a:bodyPr>
          <a:lstStyle/>
          <a:p>
            <a:r>
              <a:rPr lang="sv-SE" b="1" dirty="0"/>
              <a:t>VUXENPSYKIATRIN SKARABORGS SJUKHUS</a:t>
            </a:r>
          </a:p>
        </p:txBody>
      </p:sp>
      <p:pic>
        <p:nvPicPr>
          <p:cNvPr id="22" name="Bildobjekt 21">
            <a:extLst>
              <a:ext uri="{FF2B5EF4-FFF2-40B4-BE49-F238E27FC236}">
                <a16:creationId xmlns:a16="http://schemas.microsoft.com/office/drawing/2014/main" id="{43EEF482-4312-472C-9BD2-E6F8A3478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85" y="3678534"/>
            <a:ext cx="3090940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72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A979441-62CF-400D-A984-AFF0608D0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Produktion- kapacitetsplanering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C3025CC-EE6E-47A0-AB54-FA2D27072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Affektiva teamet – Skövde</a:t>
            </a:r>
          </a:p>
          <a:p>
            <a:r>
              <a:rPr lang="sv-SE" dirty="0"/>
              <a:t>Psykosårshjul – uppföljning av stabila psykospatienter</a:t>
            </a:r>
          </a:p>
          <a:p>
            <a:r>
              <a:rPr lang="sv-SE" dirty="0"/>
              <a:t>Individuell psykoterapi </a:t>
            </a:r>
          </a:p>
          <a:p>
            <a:r>
              <a:rPr lang="sv-SE" dirty="0"/>
              <a:t>Neuropsykiatriska (NP)-utredningar</a:t>
            </a:r>
          </a:p>
          <a:p>
            <a:r>
              <a:rPr lang="sv-SE" dirty="0"/>
              <a:t>Förstabesök</a:t>
            </a:r>
          </a:p>
          <a:p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6F49CA5-DCFE-402F-A0BD-62E3312B51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5532047-26A6-4F71-A68E-6EC0FCAEF15C}" type="datetime1">
              <a:rPr lang="sv-SE" smtClean="0"/>
              <a:pPr/>
              <a:t>2021-12-09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2FC7318-6120-4E5B-A4AF-41CAA9907B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z="1350">
                <a:solidFill>
                  <a:srgbClr val="000000"/>
                </a:solidFill>
              </a:rPr>
              <a:t>Det goda livet</a:t>
            </a:r>
          </a:p>
          <a:p>
            <a:r>
              <a:rPr lang="sv-SE" sz="1000">
                <a:solidFill>
                  <a:srgbClr val="000000"/>
                </a:solidFill>
              </a:rPr>
              <a:t>– Tillsammans för god vård och hälsa</a:t>
            </a:r>
            <a:endParaRPr lang="sv-SE" sz="13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703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12DA1D-DCFB-4B5A-BB6F-77DF087E0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Produktion- kapacitetsplanering sjuksköterska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C53075B5-D16A-4AF6-AE3C-E65389B7C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180" y="1392382"/>
            <a:ext cx="7811056" cy="3105925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375DDA6-F63F-401D-A24A-6F87740AF9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5532047-26A6-4F71-A68E-6EC0FCAEF15C}" type="datetime1">
              <a:rPr lang="sv-SE" smtClean="0"/>
              <a:pPr/>
              <a:t>2021-12-09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F16535C-A57D-4BB3-BA51-A1FA7D74B3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z="1350">
                <a:solidFill>
                  <a:srgbClr val="000000"/>
                </a:solidFill>
              </a:rPr>
              <a:t>Det goda livet</a:t>
            </a:r>
          </a:p>
          <a:p>
            <a:r>
              <a:rPr lang="sv-SE" sz="1000">
                <a:solidFill>
                  <a:srgbClr val="000000"/>
                </a:solidFill>
              </a:rPr>
              <a:t>– Tillsammans för god vård och hälsa</a:t>
            </a:r>
            <a:endParaRPr lang="sv-SE" sz="13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758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B128552-4F83-453B-8A33-E07CE3135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Psykosårshjul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25E3577-F493-4FC0-9AE6-310374DF0A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5532047-26A6-4F71-A68E-6EC0FCAEF15C}" type="datetime1">
              <a:rPr lang="sv-SE" smtClean="0"/>
              <a:pPr/>
              <a:t>2021-12-09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6C25867-371E-4018-931C-FA8574F11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z="1350">
                <a:solidFill>
                  <a:srgbClr val="000000"/>
                </a:solidFill>
              </a:rPr>
              <a:t>Det goda livet</a:t>
            </a:r>
          </a:p>
          <a:p>
            <a:r>
              <a:rPr lang="sv-SE" sz="1000">
                <a:solidFill>
                  <a:srgbClr val="000000"/>
                </a:solidFill>
              </a:rPr>
              <a:t>– Tillsammans för god vård och hälsa</a:t>
            </a:r>
            <a:endParaRPr lang="sv-SE" sz="1350" dirty="0">
              <a:solidFill>
                <a:srgbClr val="000000"/>
              </a:solidFill>
            </a:endParaRPr>
          </a:p>
        </p:txBody>
      </p:sp>
      <p:pic>
        <p:nvPicPr>
          <p:cNvPr id="14" name="Platshållare för innehåll 13">
            <a:extLst>
              <a:ext uri="{FF2B5EF4-FFF2-40B4-BE49-F238E27FC236}">
                <a16:creationId xmlns:a16="http://schemas.microsoft.com/office/drawing/2014/main" id="{672F5487-A949-422D-9720-038302598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9207" y="1174750"/>
            <a:ext cx="4724873" cy="3365500"/>
          </a:xfrm>
        </p:spPr>
      </p:pic>
    </p:spTree>
    <p:extLst>
      <p:ext uri="{BB962C8B-B14F-4D97-AF65-F5344CB8AC3E}">
        <p14:creationId xmlns:p14="http://schemas.microsoft.com/office/powerpoint/2010/main" val="1240998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A979441-62CF-400D-A984-AFF0608D0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Produktion- kapacitetsplanering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C3025CC-EE6E-47A0-AB54-FA2D27072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Affektiva teamet – Skövde</a:t>
            </a:r>
          </a:p>
          <a:p>
            <a:r>
              <a:rPr lang="sv-SE" dirty="0"/>
              <a:t>Psykosårshjul – uppföljning av stabila psykospatienter</a:t>
            </a:r>
          </a:p>
          <a:p>
            <a:r>
              <a:rPr lang="sv-SE" dirty="0"/>
              <a:t>Individuell psykoterapi </a:t>
            </a:r>
          </a:p>
          <a:p>
            <a:r>
              <a:rPr lang="sv-SE" dirty="0"/>
              <a:t>Neuropsykiatriska (NP)-utredningar</a:t>
            </a:r>
          </a:p>
          <a:p>
            <a:r>
              <a:rPr lang="sv-SE" dirty="0"/>
              <a:t>Förstabesök</a:t>
            </a:r>
          </a:p>
          <a:p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6F49CA5-DCFE-402F-A0BD-62E3312B51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5532047-26A6-4F71-A68E-6EC0FCAEF15C}" type="datetime1">
              <a:rPr lang="sv-SE" smtClean="0"/>
              <a:pPr/>
              <a:t>2021-12-09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2FC7318-6120-4E5B-A4AF-41CAA9907B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z="1350">
                <a:solidFill>
                  <a:srgbClr val="000000"/>
                </a:solidFill>
              </a:rPr>
              <a:t>Det goda livet</a:t>
            </a:r>
          </a:p>
          <a:p>
            <a:r>
              <a:rPr lang="sv-SE" sz="1000">
                <a:solidFill>
                  <a:srgbClr val="000000"/>
                </a:solidFill>
              </a:rPr>
              <a:t>– Tillsammans för god vård och hälsa</a:t>
            </a:r>
            <a:endParaRPr lang="sv-SE" sz="13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25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ctrTitle"/>
          </p:nvPr>
        </p:nvSpPr>
        <p:spPr>
          <a:xfrm>
            <a:off x="628650" y="1915628"/>
            <a:ext cx="8093825" cy="1152000"/>
          </a:xfrm>
        </p:spPr>
        <p:txBody>
          <a:bodyPr anchor="ctr">
            <a:normAutofit/>
          </a:bodyPr>
          <a:lstStyle/>
          <a:p>
            <a:r>
              <a:rPr lang="sv-SE" dirty="0"/>
              <a:t>Utmaningar 2021-2022</a:t>
            </a:r>
          </a:p>
        </p:txBody>
      </p:sp>
    </p:spTree>
    <p:extLst>
      <p:ext uri="{BB962C8B-B14F-4D97-AF65-F5344CB8AC3E}">
        <p14:creationId xmlns:p14="http://schemas.microsoft.com/office/powerpoint/2010/main" val="3042911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A2992B-E46C-4061-9655-A2684ED2D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00" y="415816"/>
            <a:ext cx="4759200" cy="1036800"/>
          </a:xfrm>
        </p:spPr>
        <p:txBody>
          <a:bodyPr anchor="ctr">
            <a:normAutofit/>
          </a:bodyPr>
          <a:lstStyle/>
          <a:p>
            <a:r>
              <a:rPr lang="sv-SE" dirty="0"/>
              <a:t>Sjuksköterskebemanning i heldygnsvård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3550AFD-1AD6-444E-86DC-371B5DB41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0" y="1600200"/>
            <a:ext cx="4759200" cy="2914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v-SE" dirty="0"/>
              <a:t>Få upp grundbemanningen</a:t>
            </a:r>
            <a:endParaRPr lang="sv-SE"/>
          </a:p>
          <a:p>
            <a:pPr>
              <a:lnSpc>
                <a:spcPct val="90000"/>
              </a:lnSpc>
            </a:pPr>
            <a:r>
              <a:rPr lang="sv-SE" dirty="0"/>
              <a:t>Erbjuda generöst med introduktion ”välkomstpaket”</a:t>
            </a:r>
            <a:endParaRPr lang="sv-SE"/>
          </a:p>
          <a:p>
            <a:pPr>
              <a:lnSpc>
                <a:spcPct val="90000"/>
              </a:lnSpc>
            </a:pPr>
            <a:r>
              <a:rPr lang="sv-SE" dirty="0"/>
              <a:t>Rotation med sjuksköterskor från öppenvården</a:t>
            </a:r>
            <a:endParaRPr lang="sv-SE"/>
          </a:p>
          <a:p>
            <a:pPr>
              <a:lnSpc>
                <a:spcPct val="90000"/>
              </a:lnSpc>
            </a:pPr>
            <a:r>
              <a:rPr lang="sv-SE" dirty="0"/>
              <a:t>Tydlig fortutbildning i tjänsten – utbildningstrappa</a:t>
            </a:r>
            <a:endParaRPr lang="sv-SE"/>
          </a:p>
          <a:p>
            <a:pPr>
              <a:lnSpc>
                <a:spcPct val="90000"/>
              </a:lnSpc>
            </a:pPr>
            <a:r>
              <a:rPr lang="sv-SE" dirty="0"/>
              <a:t>Skapa tydlig ”vi-känsla”</a:t>
            </a:r>
            <a:endParaRPr lang="sv-SE"/>
          </a:p>
          <a:p>
            <a:pPr marL="0" indent="0">
              <a:lnSpc>
                <a:spcPct val="90000"/>
              </a:lnSpc>
              <a:buNone/>
            </a:pPr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376B152E-784D-41AE-9DE9-B03FBBF6B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4" r="1" b="1"/>
          <a:stretch/>
        </p:blipFill>
        <p:spPr>
          <a:xfrm>
            <a:off x="5616000" y="10"/>
            <a:ext cx="3528000" cy="4600337"/>
          </a:xfrm>
          <a:prstGeom prst="rect">
            <a:avLst/>
          </a:prstGeom>
          <a:noFill/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C476DC5-D25A-4EA8-B0F4-DF4142EDF7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8175" y="4769658"/>
            <a:ext cx="1221679" cy="27463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5532047-26A6-4F71-A68E-6EC0FCAEF15C}" type="datetime1">
              <a:rPr lang="sv-SE" smtClean="0"/>
              <a:pPr>
                <a:spcAft>
                  <a:spcPts val="600"/>
                </a:spcAft>
              </a:pPr>
              <a:t>2021-12-09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91C38C4-0473-4DA8-85FC-85D67CC9E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0829" y="4769658"/>
            <a:ext cx="4466683" cy="27463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300">
                <a:solidFill>
                  <a:srgbClr val="000000"/>
                </a:solidFill>
              </a:rPr>
              <a:t>Det goda livet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300">
                <a:solidFill>
                  <a:srgbClr val="000000"/>
                </a:solidFill>
              </a:rPr>
              <a:t>– Tillsammans för god vård och hälsa</a:t>
            </a:r>
          </a:p>
        </p:txBody>
      </p:sp>
    </p:spTree>
    <p:extLst>
      <p:ext uri="{BB962C8B-B14F-4D97-AF65-F5344CB8AC3E}">
        <p14:creationId xmlns:p14="http://schemas.microsoft.com/office/powerpoint/2010/main" val="2156820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A60D65-E077-4637-955D-146F7C17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00" y="422036"/>
            <a:ext cx="4299232" cy="1036800"/>
          </a:xfrm>
        </p:spPr>
        <p:txBody>
          <a:bodyPr anchor="ctr">
            <a:normAutofit/>
          </a:bodyPr>
          <a:lstStyle/>
          <a:p>
            <a:r>
              <a:rPr lang="sv-SE" dirty="0"/>
              <a:t>Bra kvalitet i vården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D6F3AB8-016B-4F7E-BBC3-46A817D1A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0" y="1600200"/>
            <a:ext cx="4299232" cy="2899800"/>
          </a:xfrm>
        </p:spPr>
        <p:txBody>
          <a:bodyPr>
            <a:normAutofit/>
          </a:bodyPr>
          <a:lstStyle/>
          <a:p>
            <a:r>
              <a:rPr lang="sv-SE" dirty="0"/>
              <a:t>Erbjuda vård till stor mängd patienter inom processerna, exempelvis patienter med neuropsykiatriska diagnoser</a:t>
            </a:r>
          </a:p>
          <a:p>
            <a:r>
              <a:rPr lang="sv-SE" dirty="0"/>
              <a:t>Tillgång till likvärdig vård i hela Skaraborg</a:t>
            </a:r>
          </a:p>
          <a:p>
            <a:r>
              <a:rPr lang="sv-SE" dirty="0"/>
              <a:t>Hålla uppe produktionen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31114D1-E186-453E-9A9E-862E5343E8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974"/>
          <a:stretch/>
        </p:blipFill>
        <p:spPr>
          <a:xfrm>
            <a:off x="5148000" y="986400"/>
            <a:ext cx="3996000" cy="2736000"/>
          </a:xfrm>
          <a:prstGeom prst="rect">
            <a:avLst/>
          </a:prstGeom>
          <a:noFill/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850952-A4E7-4EC6-837F-50BFE0C87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8175" y="4773985"/>
            <a:ext cx="1221679" cy="27463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5532047-26A6-4F71-A68E-6EC0FCAEF15C}" type="datetime1">
              <a:rPr lang="sv-SE" smtClean="0"/>
              <a:pPr>
                <a:spcAft>
                  <a:spcPts val="600"/>
                </a:spcAft>
              </a:pPr>
              <a:t>2021-12-09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82B5533-16C2-4BC3-ADB5-35EAA53CD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0829" y="4773985"/>
            <a:ext cx="4466683" cy="27463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300">
                <a:solidFill>
                  <a:srgbClr val="000000"/>
                </a:solidFill>
              </a:rPr>
              <a:t>Det goda livet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300">
                <a:solidFill>
                  <a:srgbClr val="000000"/>
                </a:solidFill>
              </a:rPr>
              <a:t>– Tillsammans för god vård och hälsa</a:t>
            </a:r>
          </a:p>
        </p:txBody>
      </p:sp>
    </p:spTree>
    <p:extLst>
      <p:ext uri="{BB962C8B-B14F-4D97-AF65-F5344CB8AC3E}">
        <p14:creationId xmlns:p14="http://schemas.microsoft.com/office/powerpoint/2010/main" val="910005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EC7253-EF0E-4248-B3B4-F43EAC99F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63" y="1748700"/>
            <a:ext cx="8289074" cy="1036800"/>
          </a:xfrm>
        </p:spPr>
        <p:txBody>
          <a:bodyPr anchor="ctr">
            <a:normAutofit/>
          </a:bodyPr>
          <a:lstStyle/>
          <a:p>
            <a:r>
              <a:rPr lang="sv-SE" dirty="0"/>
              <a:t>TACK FÖR OSS!</a:t>
            </a:r>
          </a:p>
        </p:txBody>
      </p:sp>
    </p:spTree>
    <p:extLst>
      <p:ext uri="{BB962C8B-B14F-4D97-AF65-F5344CB8AC3E}">
        <p14:creationId xmlns:p14="http://schemas.microsoft.com/office/powerpoint/2010/main" val="402806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62E389C-2080-4661-8BAC-0411FC6DD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00" y="415816"/>
            <a:ext cx="4759200" cy="1036800"/>
          </a:xfrm>
        </p:spPr>
        <p:txBody>
          <a:bodyPr anchor="ctr">
            <a:normAutofit/>
          </a:bodyPr>
          <a:lstStyle/>
          <a:p>
            <a:r>
              <a:rPr lang="sv-SE" dirty="0"/>
              <a:t>Upplägg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A8C3BE8-EF8C-44B9-9ECB-D4547DB64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0" y="1600200"/>
            <a:ext cx="4759200" cy="2914200"/>
          </a:xfrm>
        </p:spPr>
        <p:txBody>
          <a:bodyPr>
            <a:normAutofit/>
          </a:bodyPr>
          <a:lstStyle/>
          <a:p>
            <a:r>
              <a:rPr lang="sv-SE" dirty="0"/>
              <a:t>Viktiga siffror</a:t>
            </a:r>
          </a:p>
          <a:p>
            <a:r>
              <a:rPr lang="sv-SE" dirty="0"/>
              <a:t>Organisation</a:t>
            </a:r>
          </a:p>
          <a:p>
            <a:r>
              <a:rPr lang="sv-SE" dirty="0"/>
              <a:t>Höjdpunkter 2020-2022</a:t>
            </a:r>
          </a:p>
          <a:p>
            <a:r>
              <a:rPr lang="sv-SE" dirty="0"/>
              <a:t>Utmaningar 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7230AE6-64C0-4C5B-B229-DDD995687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720" y="858741"/>
            <a:ext cx="5438692" cy="2719346"/>
          </a:xfrm>
          <a:prstGeom prst="rect">
            <a:avLst/>
          </a:prstGeom>
          <a:noFill/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01B3D10-3D5C-47AE-B50E-DC52ECDE74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8175" y="4769658"/>
            <a:ext cx="1221679" cy="27463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5532047-26A6-4F71-A68E-6EC0FCAEF15C}" type="datetime1">
              <a:rPr lang="sv-SE" smtClean="0"/>
              <a:pPr>
                <a:spcAft>
                  <a:spcPts val="600"/>
                </a:spcAft>
              </a:pPr>
              <a:t>2021-12-09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47D90E8-4087-4820-BEF7-149C125AB5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0829" y="4769658"/>
            <a:ext cx="4466683" cy="27463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300">
                <a:solidFill>
                  <a:srgbClr val="000000"/>
                </a:solidFill>
              </a:rPr>
              <a:t>Det goda livet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300">
                <a:solidFill>
                  <a:srgbClr val="000000"/>
                </a:solidFill>
              </a:rPr>
              <a:t>– Tillsammans för god vård och hälsa</a:t>
            </a:r>
          </a:p>
        </p:txBody>
      </p:sp>
    </p:spTree>
    <p:extLst>
      <p:ext uri="{BB962C8B-B14F-4D97-AF65-F5344CB8AC3E}">
        <p14:creationId xmlns:p14="http://schemas.microsoft.com/office/powerpoint/2010/main" val="886183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F291D5-3917-4C40-94E0-48297941D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00" y="422036"/>
            <a:ext cx="4299232" cy="1036800"/>
          </a:xfrm>
        </p:spPr>
        <p:txBody>
          <a:bodyPr anchor="ctr">
            <a:normAutofit/>
          </a:bodyPr>
          <a:lstStyle/>
          <a:p>
            <a:r>
              <a:rPr lang="sv-SE" dirty="0"/>
              <a:t>Viktiga siffror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27AFF3B-E3F9-400C-A459-D13FD4B28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0" y="1600200"/>
            <a:ext cx="4782150" cy="2899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v-SE" sz="1900" dirty="0"/>
              <a:t>Upptagningsområde Skaraborg – </a:t>
            </a:r>
          </a:p>
          <a:p>
            <a:pPr marL="358775" lvl="1" indent="0">
              <a:lnSpc>
                <a:spcPct val="90000"/>
              </a:lnSpc>
              <a:buNone/>
            </a:pPr>
            <a:r>
              <a:rPr lang="sv-SE" sz="1900" dirty="0"/>
              <a:t>265 000 invånare</a:t>
            </a:r>
          </a:p>
          <a:p>
            <a:pPr>
              <a:lnSpc>
                <a:spcPct val="90000"/>
              </a:lnSpc>
            </a:pPr>
            <a:r>
              <a:rPr lang="sv-SE" sz="1900" dirty="0"/>
              <a:t>Högre andel äldre i Skaraborg jmf med snittet i Västra Götalandsregionen</a:t>
            </a:r>
          </a:p>
          <a:p>
            <a:pPr>
              <a:lnSpc>
                <a:spcPct val="90000"/>
              </a:lnSpc>
            </a:pPr>
            <a:r>
              <a:rPr lang="sv-SE" sz="1900" dirty="0"/>
              <a:t>Cirka 400 anställda medarbetare på kliniken</a:t>
            </a:r>
          </a:p>
          <a:p>
            <a:pPr>
              <a:lnSpc>
                <a:spcPct val="90000"/>
              </a:lnSpc>
            </a:pPr>
            <a:r>
              <a:rPr lang="sv-SE" sz="1900" dirty="0"/>
              <a:t>11 000 unika patienter i öppenvård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1900" dirty="0"/>
              <a:t>       (ca 5 procent av vuxna befolkningen)</a:t>
            </a:r>
          </a:p>
          <a:p>
            <a:pPr>
              <a:lnSpc>
                <a:spcPct val="90000"/>
              </a:lnSpc>
            </a:pPr>
            <a:r>
              <a:rPr lang="sv-SE" sz="1900" dirty="0"/>
              <a:t>Vi samverkar med 15 olika kommuner</a:t>
            </a:r>
          </a:p>
          <a:p>
            <a:pPr>
              <a:lnSpc>
                <a:spcPct val="90000"/>
              </a:lnSpc>
            </a:pPr>
            <a:endParaRPr lang="sv-SE" sz="1900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9A6A734-C6D2-4EC8-ACFE-00EAAB2C7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512" y="1300725"/>
            <a:ext cx="2198586" cy="2118750"/>
          </a:xfrm>
          <a:prstGeom prst="rect">
            <a:avLst/>
          </a:prstGeom>
          <a:noFill/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B9C27E-8860-4D3F-BB2F-A9B85A7A7F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8175" y="4773985"/>
            <a:ext cx="1221679" cy="27463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5532047-26A6-4F71-A68E-6EC0FCAEF15C}" type="datetime1">
              <a:rPr lang="sv-SE" smtClean="0"/>
              <a:pPr>
                <a:spcAft>
                  <a:spcPts val="600"/>
                </a:spcAft>
              </a:pPr>
              <a:t>2021-12-09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2D04A41-9A7D-4A5E-95BC-11F9A3B77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0829" y="4773985"/>
            <a:ext cx="4466683" cy="27463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300">
                <a:solidFill>
                  <a:srgbClr val="000000"/>
                </a:solidFill>
              </a:rPr>
              <a:t>Det goda livet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300">
                <a:solidFill>
                  <a:srgbClr val="000000"/>
                </a:solidFill>
              </a:rPr>
              <a:t>– Tillsammans för god vård och hälsa</a:t>
            </a:r>
          </a:p>
        </p:txBody>
      </p:sp>
    </p:spTree>
    <p:extLst>
      <p:ext uri="{BB962C8B-B14F-4D97-AF65-F5344CB8AC3E}">
        <p14:creationId xmlns:p14="http://schemas.microsoft.com/office/powerpoint/2010/main" val="3153913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D91833-0A51-4BED-9E8D-AB3EB6585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00" y="422036"/>
            <a:ext cx="4299232" cy="1036800"/>
          </a:xfrm>
        </p:spPr>
        <p:txBody>
          <a:bodyPr anchor="ctr">
            <a:normAutofit/>
          </a:bodyPr>
          <a:lstStyle/>
          <a:p>
            <a:r>
              <a:rPr lang="sv-SE" dirty="0"/>
              <a:t>Organisation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3609151-B3F4-40B2-AF1C-A3AFACF01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0" y="1600200"/>
            <a:ext cx="4299232" cy="2899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v-SE" dirty="0"/>
              <a:t>Heldygnsvård i Falköping: 58 vårdplatser</a:t>
            </a:r>
            <a:endParaRPr lang="sv-SE"/>
          </a:p>
          <a:p>
            <a:pPr>
              <a:lnSpc>
                <a:spcPct val="90000"/>
              </a:lnSpc>
            </a:pPr>
            <a:r>
              <a:rPr lang="sv-SE" dirty="0"/>
              <a:t>Rättspsykiatri i Falköping: 24 vårdplatser</a:t>
            </a:r>
            <a:endParaRPr lang="sv-SE"/>
          </a:p>
          <a:p>
            <a:pPr>
              <a:lnSpc>
                <a:spcPct val="90000"/>
              </a:lnSpc>
            </a:pPr>
            <a:r>
              <a:rPr lang="sv-SE" dirty="0"/>
              <a:t>Psykiatrimottagning Skövde</a:t>
            </a:r>
            <a:endParaRPr lang="sv-SE"/>
          </a:p>
          <a:p>
            <a:pPr>
              <a:lnSpc>
                <a:spcPct val="90000"/>
              </a:lnSpc>
            </a:pPr>
            <a:r>
              <a:rPr lang="sv-SE" dirty="0"/>
              <a:t>Psykiatrimottagning Lidköping</a:t>
            </a:r>
            <a:endParaRPr lang="sv-SE"/>
          </a:p>
          <a:p>
            <a:pPr>
              <a:lnSpc>
                <a:spcPct val="90000"/>
              </a:lnSpc>
            </a:pPr>
            <a:r>
              <a:rPr lang="sv-SE" dirty="0"/>
              <a:t>Psykiatrimottagning Falköping</a:t>
            </a:r>
            <a:endParaRPr lang="sv-SE"/>
          </a:p>
          <a:p>
            <a:pPr>
              <a:lnSpc>
                <a:spcPct val="90000"/>
              </a:lnSpc>
            </a:pPr>
            <a:r>
              <a:rPr lang="sv-SE" dirty="0"/>
              <a:t>Psykiatrimottagning Mariestad</a:t>
            </a:r>
            <a:endParaRPr lang="sv-SE"/>
          </a:p>
        </p:txBody>
      </p:sp>
      <p:pic>
        <p:nvPicPr>
          <p:cNvPr id="3074" name="Picture 2" descr="Vården brister kring självmord visar Lex Maria-fallen - P4 Skaraborg |  Sveriges Radio">
            <a:extLst>
              <a:ext uri="{FF2B5EF4-FFF2-40B4-BE49-F238E27FC236}">
                <a16:creationId xmlns:a16="http://schemas.microsoft.com/office/drawing/2014/main" id="{655ABD2D-D97E-4646-934C-5670AAB5A2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45"/>
          <a:stretch/>
        </p:blipFill>
        <p:spPr bwMode="auto">
          <a:xfrm>
            <a:off x="5148000" y="986400"/>
            <a:ext cx="3996000" cy="2736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33D546F-11A9-4FD4-BF5D-D85E8753D8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8175" y="4773985"/>
            <a:ext cx="1221679" cy="27463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5532047-26A6-4F71-A68E-6EC0FCAEF15C}" type="datetime1">
              <a:rPr lang="sv-SE" smtClean="0"/>
              <a:pPr>
                <a:spcAft>
                  <a:spcPts val="600"/>
                </a:spcAft>
              </a:pPr>
              <a:t>2021-12-09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EA69257-CB02-4E32-9999-3C9E52C3C7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0829" y="4773985"/>
            <a:ext cx="4466683" cy="27463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300">
                <a:solidFill>
                  <a:srgbClr val="000000"/>
                </a:solidFill>
              </a:rPr>
              <a:t>Det goda livet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300">
                <a:solidFill>
                  <a:srgbClr val="000000"/>
                </a:solidFill>
              </a:rPr>
              <a:t>– Tillsammans för god vård och hälsa</a:t>
            </a:r>
          </a:p>
        </p:txBody>
      </p:sp>
    </p:spTree>
    <p:extLst>
      <p:ext uri="{BB962C8B-B14F-4D97-AF65-F5344CB8AC3E}">
        <p14:creationId xmlns:p14="http://schemas.microsoft.com/office/powerpoint/2010/main" val="2653437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7AD19DE-6077-4CF4-844F-09312249B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1915628"/>
            <a:ext cx="8093825" cy="1152000"/>
          </a:xfrm>
        </p:spPr>
        <p:txBody>
          <a:bodyPr anchor="ctr">
            <a:normAutofit/>
          </a:bodyPr>
          <a:lstStyle/>
          <a:p>
            <a:r>
              <a:rPr lang="sv-SE" dirty="0"/>
              <a:t>Höjdpunkter 2020-2022</a:t>
            </a:r>
          </a:p>
        </p:txBody>
      </p:sp>
    </p:spTree>
    <p:extLst>
      <p:ext uri="{BB962C8B-B14F-4D97-AF65-F5344CB8AC3E}">
        <p14:creationId xmlns:p14="http://schemas.microsoft.com/office/powerpoint/2010/main" val="2018633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C8B82B-DED1-47B3-94FC-5EA00BEE0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900" y="426408"/>
            <a:ext cx="4763100" cy="1036800"/>
          </a:xfrm>
        </p:spPr>
        <p:txBody>
          <a:bodyPr anchor="ctr">
            <a:normAutofit/>
          </a:bodyPr>
          <a:lstStyle/>
          <a:p>
            <a:r>
              <a:rPr lang="sv-SE" dirty="0"/>
              <a:t>Flytt till nya lokaler i Skövde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BE237B9-4856-4D64-902E-FDC477C86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0" y="1600200"/>
            <a:ext cx="4299232" cy="2899800"/>
          </a:xfrm>
        </p:spPr>
        <p:txBody>
          <a:bodyPr>
            <a:normAutofit fontScale="92500" lnSpcReduction="10000"/>
          </a:bodyPr>
          <a:lstStyle/>
          <a:p>
            <a:r>
              <a:rPr lang="sv-SE" dirty="0"/>
              <a:t>Film</a:t>
            </a:r>
            <a:r>
              <a:rPr lang="sv-SE" dirty="0">
                <a:hlinkClick r:id="rId2"/>
              </a:rPr>
              <a:t> Digital rundvandring i nya psykiatriblocket on </a:t>
            </a:r>
            <a:r>
              <a:rPr lang="sv-SE" dirty="0" err="1">
                <a:hlinkClick r:id="rId2"/>
              </a:rPr>
              <a:t>Vimeo</a:t>
            </a:r>
            <a:endParaRPr lang="sv-SE" dirty="0"/>
          </a:p>
          <a:p>
            <a:r>
              <a:rPr lang="sv-SE" dirty="0"/>
              <a:t>Byggt för </a:t>
            </a:r>
            <a:r>
              <a:rPr lang="sv-SE" u="sng" dirty="0"/>
              <a:t>66 vårdplatser</a:t>
            </a:r>
          </a:p>
          <a:p>
            <a:pPr>
              <a:buFontTx/>
              <a:buChar char="-"/>
            </a:pPr>
            <a:r>
              <a:rPr lang="sv-SE" dirty="0"/>
              <a:t>Psykiatri akutvårdsavdelning: 10 vårdplatser</a:t>
            </a:r>
          </a:p>
          <a:p>
            <a:pPr>
              <a:buFontTx/>
              <a:buChar char="-"/>
            </a:pPr>
            <a:r>
              <a:rPr lang="sv-SE" dirty="0"/>
              <a:t>Beroende: 8 vårdplatser</a:t>
            </a:r>
          </a:p>
          <a:p>
            <a:pPr>
              <a:buFontTx/>
              <a:buChar char="-"/>
            </a:pPr>
            <a:r>
              <a:rPr lang="sv-SE" dirty="0"/>
              <a:t>Allmänpsykiatri 2 avdelningar: 16 vårdplatser x2</a:t>
            </a:r>
          </a:p>
          <a:p>
            <a:pPr>
              <a:buFontTx/>
              <a:buChar char="-"/>
            </a:pPr>
            <a:r>
              <a:rPr lang="sv-SE" dirty="0"/>
              <a:t>Psykos: 16 vårdplatser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481846CB-0CA4-4A26-A54D-5518F3294C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15" r="16158"/>
          <a:stretch/>
        </p:blipFill>
        <p:spPr>
          <a:xfrm>
            <a:off x="5148000" y="986400"/>
            <a:ext cx="3996000" cy="2736000"/>
          </a:xfrm>
          <a:prstGeom prst="rect">
            <a:avLst/>
          </a:prstGeom>
          <a:noFill/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BB9BF4F-1789-4104-8077-D8FEDDF96C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8175" y="4773985"/>
            <a:ext cx="1221679" cy="27463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5532047-26A6-4F71-A68E-6EC0FCAEF15C}" type="datetime1">
              <a:rPr lang="sv-SE" smtClean="0"/>
              <a:pPr>
                <a:spcAft>
                  <a:spcPts val="600"/>
                </a:spcAft>
              </a:pPr>
              <a:t>2021-12-09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168F966-0AB6-4271-A83D-92B9F348C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0829" y="4773985"/>
            <a:ext cx="4466683" cy="27463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300">
                <a:solidFill>
                  <a:srgbClr val="000000"/>
                </a:solidFill>
              </a:rPr>
              <a:t>Det goda livet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300">
                <a:solidFill>
                  <a:srgbClr val="000000"/>
                </a:solidFill>
              </a:rPr>
              <a:t>– Tillsammans för god vård och hälsa</a:t>
            </a:r>
          </a:p>
        </p:txBody>
      </p:sp>
    </p:spTree>
    <p:extLst>
      <p:ext uri="{BB962C8B-B14F-4D97-AF65-F5344CB8AC3E}">
        <p14:creationId xmlns:p14="http://schemas.microsoft.com/office/powerpoint/2010/main" val="2579322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1D369824-A18F-4D7F-B66E-83C6BD9C4E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8" b="-2"/>
          <a:stretch/>
        </p:blipFill>
        <p:spPr>
          <a:xfrm>
            <a:off x="2432595" y="892658"/>
            <a:ext cx="6420080" cy="3260903"/>
          </a:xfrm>
          <a:prstGeom prst="rect">
            <a:avLst/>
          </a:prstGeom>
          <a:noFill/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0C77CAF-2E00-4766-B3AF-C4AA7169EE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8175" y="4773985"/>
            <a:ext cx="1221679" cy="27463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5532047-26A6-4F71-A68E-6EC0FCAEF15C}" type="datetime1">
              <a:rPr lang="sv-SE" smtClean="0"/>
              <a:pPr>
                <a:spcAft>
                  <a:spcPts val="600"/>
                </a:spcAft>
              </a:pPr>
              <a:t>2021-12-09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C4F7899-E8BC-43C9-BCA2-A837616EF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0829" y="4773985"/>
            <a:ext cx="4466683" cy="27463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300">
                <a:solidFill>
                  <a:srgbClr val="000000"/>
                </a:solidFill>
              </a:rPr>
              <a:t>Det goda livet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300">
                <a:solidFill>
                  <a:srgbClr val="000000"/>
                </a:solidFill>
              </a:rPr>
              <a:t>– Tillsammans för god vård och hälsa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7D33B26F-4B13-45D1-AFED-981804A3720D}"/>
              </a:ext>
            </a:extLst>
          </p:cNvPr>
          <p:cNvSpPr txBox="1"/>
          <p:nvPr/>
        </p:nvSpPr>
        <p:spPr>
          <a:xfrm>
            <a:off x="291325" y="292494"/>
            <a:ext cx="54038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300" dirty="0">
                <a:latin typeface="+mj-lt"/>
              </a:rPr>
              <a:t>Läkargruppen växer</a:t>
            </a:r>
            <a:endParaRPr lang="sv-SE" sz="3600" dirty="0">
              <a:latin typeface="+mj-lt"/>
            </a:endParaRP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B01F6953-9A50-41A1-8B12-4A241A435A4F}"/>
              </a:ext>
            </a:extLst>
          </p:cNvPr>
          <p:cNvSpPr txBox="1"/>
          <p:nvPr/>
        </p:nvSpPr>
        <p:spPr>
          <a:xfrm>
            <a:off x="359239" y="2571750"/>
            <a:ext cx="3436125" cy="19159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100" dirty="0"/>
              <a:t>- 28 Specialister</a:t>
            </a:r>
          </a:p>
          <a:p>
            <a:r>
              <a:rPr lang="sv-SE" sz="2100" dirty="0"/>
              <a:t>- 12 ST-läkare</a:t>
            </a:r>
          </a:p>
          <a:p>
            <a:r>
              <a:rPr lang="sv-SE" sz="2100" dirty="0"/>
              <a:t>- 5 underläkare</a:t>
            </a:r>
          </a:p>
          <a:p>
            <a:r>
              <a:rPr lang="sv-SE" sz="2100" dirty="0"/>
              <a:t>- Ca 13 AT-läkare från Skövde       och Lidköping</a:t>
            </a:r>
          </a:p>
          <a:p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550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52AE099-9DE4-418C-B8BE-2A01CDEBC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182" y="1258530"/>
            <a:ext cx="8240018" cy="3323302"/>
          </a:xfrm>
        </p:spPr>
        <p:txBody>
          <a:bodyPr/>
          <a:lstStyle/>
          <a:p>
            <a:r>
              <a:rPr lang="sv-SE" sz="1800" dirty="0"/>
              <a:t>Vuxenpsykiatrin har mött patienter vid 7000 fler tillfällen under de första 10 månaderna 2021</a:t>
            </a:r>
          </a:p>
          <a:p>
            <a:r>
              <a:rPr lang="sv-SE" sz="1800" dirty="0"/>
              <a:t>Kliniken har fått AT-läkarnas handledarpris både från Skövde och Lidköping </a:t>
            </a:r>
          </a:p>
          <a:p>
            <a:r>
              <a:rPr lang="sv-SE" sz="1800" dirty="0"/>
              <a:t>AT-ranking 2021: Bästa psykiatriklinik i Västra Götalandsregionen, 6e bästa placering i Sverige</a:t>
            </a:r>
          </a:p>
          <a:p>
            <a:r>
              <a:rPr lang="sv-SE" sz="1800" dirty="0"/>
              <a:t>Kandidater från Göteborgsuniversitet för första gången – 4/4 i betyg på placeringen</a:t>
            </a:r>
          </a:p>
          <a:p>
            <a:r>
              <a:rPr lang="sv-SE" sz="1800" dirty="0"/>
              <a:t>Sjuksköterskeskola sommaren 2021</a:t>
            </a:r>
          </a:p>
          <a:p>
            <a:r>
              <a:rPr lang="sv-SE" sz="1800" dirty="0"/>
              <a:t>Huvudledaransvar för BT-läkare – start nov 2021</a:t>
            </a:r>
          </a:p>
          <a:p>
            <a:r>
              <a:rPr lang="sv-SE" sz="1800" dirty="0"/>
              <a:t>Beslut om att var värd för METIS-kurs (Kurs för psykiatriska specialiteter) – klinikens första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C76E62-4D8D-4D00-A009-506A4CEA0E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5532047-26A6-4F71-A68E-6EC0FCAEF15C}" type="datetime1">
              <a:rPr lang="sv-SE" smtClean="0"/>
              <a:pPr/>
              <a:t>2021-12-09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11687DF-4B71-40BA-8DB8-6EF47A651B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z="1350">
                <a:solidFill>
                  <a:srgbClr val="000000"/>
                </a:solidFill>
              </a:rPr>
              <a:t>Det goda livet</a:t>
            </a:r>
          </a:p>
          <a:p>
            <a:r>
              <a:rPr lang="sv-SE" sz="1000">
                <a:solidFill>
                  <a:srgbClr val="000000"/>
                </a:solidFill>
              </a:rPr>
              <a:t>– Tillsammans för god vård och hälsa</a:t>
            </a:r>
            <a:endParaRPr lang="sv-SE" sz="1350" dirty="0">
              <a:solidFill>
                <a:srgbClr val="000000"/>
              </a:solidFill>
            </a:endParaRPr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CC888A12-5615-4D01-A734-131DD128C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Några höjdpunkter</a:t>
            </a:r>
          </a:p>
        </p:txBody>
      </p:sp>
    </p:spTree>
    <p:extLst>
      <p:ext uri="{BB962C8B-B14F-4D97-AF65-F5344CB8AC3E}">
        <p14:creationId xmlns:p14="http://schemas.microsoft.com/office/powerpoint/2010/main" val="1272807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09DC04-A7E9-49BC-86FF-CCB55F58C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00" y="422036"/>
            <a:ext cx="4299232" cy="1036800"/>
          </a:xfrm>
        </p:spPr>
        <p:txBody>
          <a:bodyPr anchor="ctr">
            <a:normAutofit/>
          </a:bodyPr>
          <a:lstStyle/>
          <a:p>
            <a:r>
              <a:rPr lang="sv-SE" dirty="0"/>
              <a:t>Satsning på beroendevården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0E4E0F7-E761-4420-85A3-C1C052F50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334" y="1666509"/>
            <a:ext cx="3997766" cy="2925155"/>
          </a:xfrm>
        </p:spPr>
        <p:txBody>
          <a:bodyPr>
            <a:normAutofit fontScale="92500" lnSpcReduction="10000"/>
          </a:bodyPr>
          <a:lstStyle/>
          <a:p>
            <a:r>
              <a:rPr lang="sv-SE" dirty="0"/>
              <a:t>Tagit över medicinska ansvaret för LARO-mottagningen (Läkemedelsassisterad behandling vid opioidberoende) </a:t>
            </a:r>
          </a:p>
          <a:p>
            <a:r>
              <a:rPr lang="sv-SE" dirty="0"/>
              <a:t>Utbildar två specialister till beroendemedicinare</a:t>
            </a:r>
          </a:p>
          <a:p>
            <a:r>
              <a:rPr lang="sv-SE" dirty="0"/>
              <a:t>Tydligare beroendeprocess på våra psykiatriska öppenvårdsmottagningar</a:t>
            </a:r>
          </a:p>
          <a:p>
            <a:r>
              <a:rPr lang="sv-SE" dirty="0"/>
              <a:t>Samverkan med socialtjänsten</a:t>
            </a:r>
          </a:p>
          <a:p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743DD01-65FB-4683-B3C0-B573E60848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8175" y="4773985"/>
            <a:ext cx="1221679" cy="27463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5532047-26A6-4F71-A68E-6EC0FCAEF15C}" type="datetime1">
              <a:rPr lang="sv-SE" smtClean="0"/>
              <a:pPr>
                <a:spcAft>
                  <a:spcPts val="600"/>
                </a:spcAft>
              </a:pPr>
              <a:t>2021-12-09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C35AADD-FD0D-4638-8956-E27A4CFF2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0829" y="4773985"/>
            <a:ext cx="4466683" cy="27463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300">
                <a:solidFill>
                  <a:srgbClr val="000000"/>
                </a:solidFill>
              </a:rPr>
              <a:t>Det goda livet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300">
                <a:solidFill>
                  <a:srgbClr val="000000"/>
                </a:solidFill>
              </a:rPr>
              <a:t>– Tillsammans för god vård och hälsa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CB5C5C1-1061-4273-B01A-096713BC6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0"/>
            <a:ext cx="49149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788912"/>
      </p:ext>
    </p:extLst>
  </p:cSld>
  <p:clrMapOvr>
    <a:masterClrMapping/>
  </p:clrMapOvr>
</p:sld>
</file>

<file path=ppt/theme/theme1.xml><?xml version="1.0" encoding="utf-8"?>
<a:theme xmlns:a="http://schemas.openxmlformats.org/drawingml/2006/main" name="VGR_vitt_blue">
  <a:themeElements>
    <a:clrScheme name="VG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298"/>
      </a:accent1>
      <a:accent2>
        <a:srgbClr val="367B1E"/>
      </a:accent2>
      <a:accent3>
        <a:srgbClr val="F2A900"/>
      </a:accent3>
      <a:accent4>
        <a:srgbClr val="9EA2A2"/>
      </a:accent4>
      <a:accent5>
        <a:srgbClr val="9D2235"/>
      </a:accent5>
      <a:accent6>
        <a:srgbClr val="71B2C9"/>
      </a:accent6>
      <a:hlink>
        <a:srgbClr val="006298"/>
      </a:hlink>
      <a:folHlink>
        <a:srgbClr val="9EA2A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/>
        </a:defPPr>
      </a:lstStyle>
    </a:txDef>
  </a:objectDefaults>
  <a:extraClrSchemeLst/>
  <a:custClrLst>
    <a:custClr name="VG Komplement 1">
      <a:srgbClr val="008755"/>
    </a:custClr>
    <a:custClr name="VG Komplement 2">
      <a:srgbClr val="71B2C9"/>
    </a:custClr>
    <a:custClr name="VG Komplement 3">
      <a:srgbClr val="A8AD00"/>
    </a:custClr>
    <a:custClr name="VG Komplement 4">
      <a:srgbClr val="C8102E"/>
    </a:custClr>
    <a:custClr name="VG Komplement 5">
      <a:srgbClr val="FF6600"/>
    </a:custClr>
    <a:custClr name="VG Komplement 6">
      <a:srgbClr val="91966E"/>
    </a:custClr>
    <a:custClr name="VG Komplement 7">
      <a:srgbClr val="582C83"/>
    </a:custClr>
    <a:custClr name="VG Komplement 8">
      <a:srgbClr val="AF1685"/>
    </a:custClr>
    <a:custClr name="VG Diagram 1">
      <a:srgbClr val="71B2C9"/>
    </a:custClr>
    <a:custClr name="VG Diagram 2">
      <a:srgbClr val="F2A900"/>
    </a:custClr>
    <a:custClr name="VG Diagram 3">
      <a:srgbClr val="C8102E"/>
    </a:custClr>
    <a:custClr name="VG Diagram 4">
      <a:srgbClr val="006298"/>
    </a:custClr>
    <a:custClr name="VG Diagram 5">
      <a:srgbClr val="A8AD00"/>
    </a:custClr>
  </a:custClrLst>
  <a:extLst>
    <a:ext uri="{05A4C25C-085E-4340-85A3-A5531E510DB2}">
      <thm15:themeFamily xmlns:thm15="http://schemas.microsoft.com/office/thememl/2012/main" name="Presentation1" id="{938CAC5B-901C-46C5-B24D-36612FAB91BC}" vid="{B3188803-8A89-4F0E-9D16-8B4B1B1286E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SkaS_yellow_16-9</Template>
  <TotalTime>287</TotalTime>
  <Words>504</Words>
  <Application>Microsoft Office PowerPoint</Application>
  <PresentationFormat>Bildspel på skärmen (16:9)</PresentationFormat>
  <Paragraphs>115</Paragraphs>
  <Slides>17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VGR_vitt_blue</vt:lpstr>
      <vt:lpstr>VUXENPSYKIATRIN SKARABORGS SJUKHUS</vt:lpstr>
      <vt:lpstr>Upplägg</vt:lpstr>
      <vt:lpstr>Viktiga siffror</vt:lpstr>
      <vt:lpstr>Organisation</vt:lpstr>
      <vt:lpstr>Höjdpunkter 2020-2022</vt:lpstr>
      <vt:lpstr>Flytt till nya lokaler i Skövde</vt:lpstr>
      <vt:lpstr>PowerPoint-presentation</vt:lpstr>
      <vt:lpstr>Några höjdpunkter</vt:lpstr>
      <vt:lpstr>Satsning på beroendevården</vt:lpstr>
      <vt:lpstr>Produktion- kapacitetsplanering</vt:lpstr>
      <vt:lpstr>Produktion- kapacitetsplanering sjuksköterska</vt:lpstr>
      <vt:lpstr>Psykosårshjul</vt:lpstr>
      <vt:lpstr>Produktion- kapacitetsplanering</vt:lpstr>
      <vt:lpstr>Utmaningar 2021-2022</vt:lpstr>
      <vt:lpstr>Sjuksköterskebemanning i heldygnsvård</vt:lpstr>
      <vt:lpstr>Bra kvalitet i vården</vt:lpstr>
      <vt:lpstr>TACK FÖR OSS!</vt:lpstr>
    </vt:vector>
  </TitlesOfParts>
  <Company>Västra Götalandsregionen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LÄKARE ANSTÄLLDA PÅ  VUXENPSYKIATRIN SKAS</dc:title>
  <dc:creator>Sara Ekström</dc:creator>
  <cp:lastModifiedBy>Rebecca Andersson</cp:lastModifiedBy>
  <cp:revision>27</cp:revision>
  <dcterms:created xsi:type="dcterms:W3CDTF">2021-10-03T16:00:10Z</dcterms:created>
  <dcterms:modified xsi:type="dcterms:W3CDTF">2021-12-09T07:37:34Z</dcterms:modified>
</cp:coreProperties>
</file>