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1312" r:id="rId5"/>
    <p:sldId id="401" r:id="rId6"/>
    <p:sldId id="2316" r:id="rId7"/>
    <p:sldId id="2317" r:id="rId8"/>
    <p:sldId id="2318" r:id="rId9"/>
    <p:sldId id="2320" r:id="rId10"/>
    <p:sldId id="2319" r:id="rId11"/>
    <p:sldId id="1411" r:id="rId12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Mattsson" initials="EM" lastIdx="1" clrIdx="0">
    <p:extLst>
      <p:ext uri="{19B8F6BF-5375-455C-9EA6-DF929625EA0E}">
        <p15:presenceInfo xmlns:p15="http://schemas.microsoft.com/office/powerpoint/2012/main" userId="S::emmma4@vgregion.se::ef1c41fb-0c04-4b64-93d7-221071384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F42C8-A70B-FCFE-5BD4-A000734DECF5}" v="521" dt="2020-09-07T12:33:05.160"/>
    <p1510:client id="{A3A8A4E3-8B0A-D992-B750-F56F1A761BFA}" v="133" dt="2020-09-10T07:44:25.066"/>
    <p1510:client id="{B0C0C8D9-FE41-2786-9453-D00EECD1A510}" v="89" dt="2020-09-07T11:51:23.873"/>
    <p1510:client id="{E6FBEBCB-C929-4A2F-80DA-FB6B83813B6F}" v="279" dt="2020-09-07T12:55:50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1" autoAdjust="0"/>
  </p:normalViewPr>
  <p:slideViewPr>
    <p:cSldViewPr snapToGrid="0">
      <p:cViewPr varScale="1">
        <p:scale>
          <a:sx n="81" d="100"/>
          <a:sy n="81" d="100"/>
        </p:scale>
        <p:origin x="1116" y="84"/>
      </p:cViewPr>
      <p:guideLst>
        <p:guide orient="horz" pos="1620"/>
        <p:guide pos="2880"/>
        <p:guide orient="horz" pos="1595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99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Den som ringer in för SMS och klickar på länken. Kravet är att den som ringer in har en smartphone och ett mobilt bank-id</a:t>
            </a:r>
          </a:p>
          <a:p>
            <a:pPr marL="228600" indent="-228600">
              <a:buAutoNum type="arabicPeriod"/>
            </a:pPr>
            <a:r>
              <a:rPr lang="sv-SE" dirty="0"/>
              <a:t>Den som ringer in får starta sitt mobila bank-id</a:t>
            </a:r>
          </a:p>
          <a:p>
            <a:pPr marL="228600" indent="-228600">
              <a:buAutoNum type="arabicPeriod"/>
            </a:pPr>
            <a:r>
              <a:rPr lang="sv-SE" dirty="0"/>
              <a:t>Inloggning i mobilt bank-id</a:t>
            </a:r>
          </a:p>
          <a:p>
            <a:pPr marL="228600" indent="-228600">
              <a:buAutoNum type="arabicPeriod"/>
            </a:pPr>
            <a:r>
              <a:rPr lang="sv-SE" dirty="0"/>
              <a:t>Ta bild och skicka till sjuksköterskan</a:t>
            </a:r>
          </a:p>
          <a:p>
            <a:pPr marL="228600" indent="-228600">
              <a:buAutoNum type="arabicPeriod"/>
            </a:pPr>
            <a:r>
              <a:rPr lang="sv-SE" dirty="0"/>
              <a:t>Den som ringer in kan välja att ta en bild nu eller hämta en tidigare tagen bild ur sitt bildbibliotek i telefonen</a:t>
            </a:r>
          </a:p>
          <a:p>
            <a:pPr marL="228600" indent="-228600">
              <a:buAutoNum type="arabicPeriod"/>
            </a:pPr>
            <a:r>
              <a:rPr lang="sv-SE" dirty="0"/>
              <a:t>Bilden granskas och skickas om ok. </a:t>
            </a:r>
          </a:p>
          <a:p>
            <a:pPr marL="228600" indent="-228600">
              <a:buAutoNum type="arabicPeriod"/>
            </a:pPr>
            <a:r>
              <a:rPr lang="sv-SE" dirty="0"/>
              <a:t>Det går att skicka en ny bild också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43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726152"/>
            <a:ext cx="9147596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D3D53390-6195-184F-B69D-682AC62323E7}" type="datetime1">
              <a:rPr lang="sv-SE" smtClean="0"/>
              <a:t>2021-12-06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Förändringsdirektören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C139CBF3-0FF7-7245-95CA-9081283277CD}" type="datetime1">
              <a:rPr lang="sv-SE" smtClean="0"/>
              <a:t>2021-12-06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Förändringsdirektören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5"/>
            <a:ext cx="9147598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8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23"/>
            <a:ext cx="9179296" cy="54315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D68CC785-B5A7-6C4A-AD16-E03F31B54DDF}" type="datetime1">
              <a:rPr lang="sv-SE" smtClean="0"/>
              <a:t>2021-12-06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Förändringsdirektören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E59-0771-904E-9910-8AF6FC0D4A31}" type="datetime1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Förändringsdirektören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B2661612-A4D6-7E4A-B80A-11BABF0B8657}" type="datetime1">
              <a:rPr lang="sv-SE" smtClean="0"/>
              <a:t>2021-12-06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Förändringsdirektören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24AC8ABD-6272-2249-90AB-44941F7C08B5}" type="datetime1">
              <a:rPr lang="sv-SE" smtClean="0"/>
              <a:t>2021-12-06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Förändringsdirektören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519288-21F2-1D41-8445-1AF7E58A8EC7}" type="datetime1">
              <a:rPr lang="sv-SE" smtClean="0"/>
              <a:t>2021-12-06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Förändringsdirektören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177.se/Vastra-Gotaland/om-1177-vardguiden/e-tjanster-pa-1177-vardguiden/det-har-kan-du-gora-nar-du-loggat-in/kontakta-varden-pa-natet/digitala-vardmoten-i-vastra-gotalandsregion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pngimg.com/download/84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h.wehlander@vgregion.s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26889E7-4211-FF4C-953E-C09C17885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1950550"/>
            <a:ext cx="8094885" cy="1008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1177 </a:t>
            </a:r>
            <a:br>
              <a:rPr lang="sv-SE" dirty="0"/>
            </a:br>
            <a:r>
              <a:rPr lang="sv-SE" dirty="0"/>
              <a:t>e-tjänster, sjukvårdsrådgivning och webb</a:t>
            </a:r>
          </a:p>
        </p:txBody>
      </p:sp>
    </p:spTree>
    <p:extLst>
      <p:ext uri="{BB962C8B-B14F-4D97-AF65-F5344CB8AC3E}">
        <p14:creationId xmlns:p14="http://schemas.microsoft.com/office/powerpoint/2010/main" val="290940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9D395-53FD-40F0-96B4-05A34FCD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71" y="119498"/>
            <a:ext cx="8078400" cy="1036800"/>
          </a:xfrm>
        </p:spPr>
        <p:txBody>
          <a:bodyPr/>
          <a:lstStyle/>
          <a:p>
            <a:r>
              <a:rPr lang="sv-SE" dirty="0"/>
              <a:t>Vart ska jag vända mig om jag blir sjuk?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A1D98D-74C2-4716-A311-4DD655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71" y="1325333"/>
            <a:ext cx="8078400" cy="2700000"/>
          </a:xfrm>
        </p:spPr>
        <p:txBody>
          <a:bodyPr vert="horz" lIns="0" tIns="0" rIns="0" bIns="0" spcCol="180000" rtlCol="0" anchor="t">
            <a:noAutofit/>
          </a:bodyPr>
          <a:lstStyle/>
          <a:p>
            <a:pPr marL="360045" indent="-360045"/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om 1177 Vårdguiden</a:t>
            </a:r>
          </a:p>
          <a:p>
            <a:pPr marL="539432" lvl="1" indent="-360045"/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</a:rPr>
              <a:t>Vad är egentligen 1177?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045" indent="-360045"/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</a:rPr>
              <a:t>1177 Vårdguiden på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telefon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Kan man bara prata med sjuksköterskor?</a:t>
            </a:r>
          </a:p>
          <a:p>
            <a:pPr marL="360045" indent="-360045"/>
            <a:r>
              <a:rPr lang="sv-SE" sz="1600" dirty="0">
                <a:cs typeface="Calibri"/>
              </a:rPr>
              <a:t>Möte med vården via nätet?</a:t>
            </a:r>
          </a:p>
          <a:p>
            <a:pPr marL="539432" lvl="1" indent="-360045"/>
            <a:r>
              <a:rPr lang="sv-SE" sz="1300" dirty="0">
                <a:cs typeface="Calibri"/>
              </a:rPr>
              <a:t>Vad behöver jag för att prata med vården digitalt?</a:t>
            </a:r>
          </a:p>
          <a:p>
            <a:pPr marL="539432" lvl="1" indent="-360045"/>
            <a:r>
              <a:rPr lang="sv-SE" sz="1300" dirty="0">
                <a:cs typeface="Calibri"/>
              </a:rPr>
              <a:t>Läs mer om Mitt vårdmöte</a:t>
            </a:r>
          </a:p>
          <a:p>
            <a:pPr marL="539432" lvl="1" indent="-360045"/>
            <a:r>
              <a:rPr lang="sv-SE" sz="1300" dirty="0">
                <a:cs typeface="Calibri"/>
                <a:hlinkClick r:id="rId2"/>
              </a:rPr>
              <a:t>https://www.1177.se/Vastra-Gotaland/om-1177-vardguiden/e-tjanster-pa-1177-vardguiden/det-har-kan-du-gora-nar-du-loggat-in/kontakta-varden-pa-natet/digitala-vardmoten-i-vastra-gotalandsregionen/</a:t>
            </a:r>
            <a:endParaRPr lang="sv-SE" sz="1300" dirty="0">
              <a:cs typeface="Calibri"/>
            </a:endParaRPr>
          </a:p>
          <a:p>
            <a:pPr marL="539432" lvl="1" indent="-360045"/>
            <a:endParaRPr lang="sv-SE" sz="1300" dirty="0">
              <a:cs typeface="Calibri"/>
            </a:endParaRPr>
          </a:p>
          <a:p>
            <a:pPr lvl="1"/>
            <a:endParaRPr lang="sv-SE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0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9D395-53FD-40F0-96B4-05A34FCD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71" y="119498"/>
            <a:ext cx="8078400" cy="1036800"/>
          </a:xfrm>
        </p:spPr>
        <p:txBody>
          <a:bodyPr/>
          <a:lstStyle/>
          <a:p>
            <a:r>
              <a:rPr lang="sv-SE" dirty="0"/>
              <a:t>1177 Vårdguiden – 1177.se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A1D98D-74C2-4716-A311-4DD655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71" y="1325333"/>
            <a:ext cx="8078400" cy="2700000"/>
          </a:xfrm>
        </p:spPr>
        <p:txBody>
          <a:bodyPr vert="horz" lIns="0" tIns="0" rIns="0" bIns="0" spcCol="180000" rtlCol="0" anchor="t">
            <a:noAutofit/>
          </a:bodyPr>
          <a:lstStyle/>
          <a:p>
            <a:pPr marL="360045" indent="-360045"/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1177.se</a:t>
            </a:r>
          </a:p>
          <a:p>
            <a:pPr marL="539432" lvl="1" indent="-360045"/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</a:rPr>
              <a:t>Läs om pågående aktuella ämnen</a:t>
            </a:r>
          </a:p>
          <a:p>
            <a:pPr marL="539432" lvl="1" indent="-360045"/>
            <a:r>
              <a:rPr lang="sv-SE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Välj den region du vill</a:t>
            </a:r>
            <a:r>
              <a:rPr lang="sv-SE" sz="1500" dirty="0">
                <a:latin typeface="Calibri" panose="020F0502020204030204" pitchFamily="34" charset="0"/>
                <a:ea typeface="Calibri" panose="020F0502020204030204" pitchFamily="34" charset="0"/>
              </a:rPr>
              <a:t> ha </a:t>
            </a:r>
            <a:r>
              <a:rPr lang="sv-SE" sz="1500">
                <a:latin typeface="Calibri" panose="020F0502020204030204" pitchFamily="34" charset="0"/>
                <a:ea typeface="Calibri" panose="020F0502020204030204" pitchFamily="34" charset="0"/>
              </a:rPr>
              <a:t>som startsida</a:t>
            </a: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9D395-53FD-40F0-96B4-05A34FCD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71" y="119498"/>
            <a:ext cx="8078400" cy="1036800"/>
          </a:xfrm>
        </p:spPr>
        <p:txBody>
          <a:bodyPr/>
          <a:lstStyle/>
          <a:p>
            <a:r>
              <a:rPr lang="sv-SE" dirty="0"/>
              <a:t>1177 Vårdguidens e-tjänster – när du loggat 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A1D98D-74C2-4716-A311-4DD655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71" y="1325333"/>
            <a:ext cx="8078400" cy="2700000"/>
          </a:xfrm>
        </p:spPr>
        <p:txBody>
          <a:bodyPr vert="horz" lIns="0" tIns="0" rIns="0" bIns="0" spcCol="180000" rtlCol="0" anchor="t">
            <a:noAutofit/>
          </a:bodyPr>
          <a:lstStyle/>
          <a:p>
            <a:pPr marL="360045" indent="-360045"/>
            <a:r>
              <a:rPr lang="sv-SE" sz="1800" dirty="0">
                <a:latin typeface="Calibri" panose="020F0502020204030204" pitchFamily="34" charset="0"/>
                <a:cs typeface="Calibri"/>
              </a:rPr>
              <a:t>1177 Vårdguidens e-tjänster 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Här kan du kontakta vården via e-tjänster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Vad krävs för att kunna göra det?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e-legitimation</a:t>
            </a:r>
          </a:p>
          <a:p>
            <a:pPr marL="898207" lvl="3" indent="-360045"/>
            <a:r>
              <a:rPr lang="sv-SE" sz="850" dirty="0">
                <a:latin typeface="Calibri" panose="020F0502020204030204" pitchFamily="34" charset="0"/>
                <a:cs typeface="Calibri"/>
              </a:rPr>
              <a:t>Mobilt Bank Id eller Freja e-ID PLUS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Vad kan du som invånare göra själv?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Skicka meddelande till din mottagning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Boka tid direkt via webbtidbok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Ställa en förfrågan om att boka tid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Ställa en fråga om receptförnyelse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Läsa din journal</a:t>
            </a:r>
          </a:p>
          <a:p>
            <a:pPr marL="355600" lvl="2" indent="0">
              <a:buNone/>
            </a:pPr>
            <a:endParaRPr lang="sv-SE" sz="1000" dirty="0">
              <a:latin typeface="Calibri" panose="020F0502020204030204" pitchFamily="34" charset="0"/>
              <a:cs typeface="Calibri"/>
            </a:endParaRPr>
          </a:p>
          <a:p>
            <a:pPr marL="539432" lvl="1" indent="-360045"/>
            <a:endParaRPr lang="sv-SE" sz="1300" dirty="0">
              <a:latin typeface="Calibri" panose="020F0502020204030204" pitchFamily="34" charset="0"/>
              <a:cs typeface="Calibri"/>
            </a:endParaRPr>
          </a:p>
          <a:p>
            <a:pPr marL="539432" lvl="1" indent="-360045"/>
            <a:endParaRPr lang="sv-SE" sz="1300" dirty="0">
              <a:cs typeface="Calibri"/>
            </a:endParaRPr>
          </a:p>
          <a:p>
            <a:pPr lvl="1"/>
            <a:endParaRPr lang="sv-SE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28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9D395-53FD-40F0-96B4-05A34FCD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71" y="119498"/>
            <a:ext cx="8078400" cy="1036800"/>
          </a:xfrm>
        </p:spPr>
        <p:txBody>
          <a:bodyPr/>
          <a:lstStyle/>
          <a:p>
            <a:r>
              <a:rPr lang="sv-SE" dirty="0"/>
              <a:t>1177 Vårdguiden på telefon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A1D98D-74C2-4716-A311-4DD65533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71" y="1325333"/>
            <a:ext cx="8078400" cy="2700000"/>
          </a:xfrm>
        </p:spPr>
        <p:txBody>
          <a:bodyPr vert="horz" lIns="0" tIns="0" rIns="0" bIns="0" spcCol="180000" rtlCol="0" anchor="t">
            <a:noAutofit/>
          </a:bodyPr>
          <a:lstStyle/>
          <a:p>
            <a:pPr marL="360045" indent="-360045"/>
            <a:r>
              <a:rPr lang="sv-SE" sz="1800" dirty="0">
                <a:latin typeface="Calibri" panose="020F0502020204030204" pitchFamily="34" charset="0"/>
                <a:cs typeface="Calibri"/>
              </a:rPr>
              <a:t>1177 Vårdguiden på telefon - Sjukvårdsrådgivning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Samtal besvaras av sjuksköterskor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Nu finns möjlighet att skicka en bild för bedömning</a:t>
            </a: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Du kan bli erbjuden ett videosamtal</a:t>
            </a:r>
            <a:br>
              <a:rPr lang="sv-SE" sz="1300" dirty="0">
                <a:latin typeface="Calibri" panose="020F0502020204030204" pitchFamily="34" charset="0"/>
                <a:cs typeface="Calibri"/>
              </a:rPr>
            </a:br>
            <a:endParaRPr lang="sv-SE" sz="1300" dirty="0">
              <a:latin typeface="Calibri" panose="020F0502020204030204" pitchFamily="34" charset="0"/>
              <a:cs typeface="Calibri"/>
            </a:endParaRPr>
          </a:p>
          <a:p>
            <a:pPr marL="539432" lvl="1" indent="-360045"/>
            <a:r>
              <a:rPr lang="sv-SE" sz="1300" dirty="0">
                <a:latin typeface="Calibri" panose="020F0502020204030204" pitchFamily="34" charset="0"/>
                <a:cs typeface="Calibri"/>
              </a:rPr>
              <a:t>Har du en administrativ fråga?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Du kan välja valet ”administrativ fråga” när du ringer 1177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Du kan chatta med en medarbetare </a:t>
            </a:r>
          </a:p>
          <a:p>
            <a:pPr marL="715645" lvl="2" indent="-360045"/>
            <a:r>
              <a:rPr lang="sv-SE" sz="1000" dirty="0">
                <a:latin typeface="Calibri" panose="020F0502020204030204" pitchFamily="34" charset="0"/>
                <a:cs typeface="Calibri"/>
              </a:rPr>
              <a:t>Du kan chatta med en </a:t>
            </a:r>
            <a:r>
              <a:rPr lang="sv-SE" sz="1000" dirty="0" err="1">
                <a:latin typeface="Calibri" panose="020F0502020204030204" pitchFamily="34" charset="0"/>
                <a:cs typeface="Calibri"/>
              </a:rPr>
              <a:t>chatbot</a:t>
            </a:r>
            <a:endParaRPr lang="sv-SE" sz="1000" dirty="0">
              <a:latin typeface="Calibri" panose="020F0502020204030204" pitchFamily="34" charset="0"/>
              <a:cs typeface="Calibri"/>
            </a:endParaRPr>
          </a:p>
          <a:p>
            <a:pPr marL="355600" lvl="2" indent="0">
              <a:buNone/>
            </a:pPr>
            <a:endParaRPr lang="sv-SE" sz="1000" dirty="0">
              <a:latin typeface="Calibri" panose="020F0502020204030204" pitchFamily="34" charset="0"/>
              <a:cs typeface="Calibri"/>
            </a:endParaRPr>
          </a:p>
          <a:p>
            <a:pPr marL="539432" lvl="1" indent="-360045"/>
            <a:endParaRPr lang="sv-SE" sz="1300" dirty="0">
              <a:latin typeface="Calibri" panose="020F0502020204030204" pitchFamily="34" charset="0"/>
              <a:cs typeface="Calibri"/>
            </a:endParaRPr>
          </a:p>
          <a:p>
            <a:pPr marL="539432" lvl="1" indent="-360045"/>
            <a:endParaRPr lang="sv-SE" sz="1300" dirty="0">
              <a:cs typeface="Calibri"/>
            </a:endParaRPr>
          </a:p>
          <a:p>
            <a:pPr lvl="1"/>
            <a:endParaRPr lang="sv-SE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0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B4B589-3CD2-49E2-91FB-E1217D80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46" y="99170"/>
            <a:ext cx="8078400" cy="1036800"/>
          </a:xfrm>
        </p:spPr>
        <p:txBody>
          <a:bodyPr/>
          <a:lstStyle/>
          <a:p>
            <a:r>
              <a:rPr lang="sv-SE" dirty="0"/>
              <a:t>Skicka en bild till sjuksköterskan på 1177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B92B0F6-C38A-4952-8E55-DEE68013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692" y="1135970"/>
            <a:ext cx="2727591" cy="139440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CA54709-182C-45FA-87EC-BF0B8644B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513" y="1135970"/>
            <a:ext cx="1619476" cy="341995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8F0511-0C9E-4903-BDF1-81BE4CEF3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537" y="1135970"/>
            <a:ext cx="1771897" cy="348663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E7B9254-9C99-469C-B6F3-3D3F079C6E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72488" y="976393"/>
            <a:ext cx="3190714" cy="31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A801A33-5E58-4390-AC85-AD64756F0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5B21A5-41ED-413D-BE77-4D2C2BF3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50" y="322758"/>
            <a:ext cx="1910510" cy="323049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96B112E-2EE2-4776-B514-457F197FA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2" y="269100"/>
            <a:ext cx="1910510" cy="3200471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08559CE5-A05D-4363-867C-09F156DF7B7C}"/>
              </a:ext>
            </a:extLst>
          </p:cNvPr>
          <p:cNvSpPr txBox="1"/>
          <p:nvPr/>
        </p:nvSpPr>
        <p:spPr>
          <a:xfrm>
            <a:off x="2374710" y="322758"/>
            <a:ext cx="144666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Chatboten är upplärd på vissa områden. </a:t>
            </a:r>
          </a:p>
          <a:p>
            <a:r>
              <a:rPr lang="sv-SE" dirty="0"/>
              <a:t>Nya områden tillkommer när chatboten har lärts upp.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4593BBE-AE6B-4AB1-AB43-93DC80353A21}"/>
              </a:ext>
            </a:extLst>
          </p:cNvPr>
          <p:cNvSpPr txBox="1"/>
          <p:nvPr/>
        </p:nvSpPr>
        <p:spPr>
          <a:xfrm>
            <a:off x="7215116" y="374879"/>
            <a:ext cx="15262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Administratörer på 1177 svarar på frågor som inte kräver medicinsk kompetens.</a:t>
            </a:r>
          </a:p>
        </p:txBody>
      </p:sp>
    </p:spTree>
    <p:extLst>
      <p:ext uri="{BB962C8B-B14F-4D97-AF65-F5344CB8AC3E}">
        <p14:creationId xmlns:p14="http://schemas.microsoft.com/office/powerpoint/2010/main" val="27503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2021-12-06</a:t>
            </a:fld>
            <a:endParaRPr lang="sv-SE"/>
          </a:p>
        </p:txBody>
      </p:sp>
      <p:pic>
        <p:nvPicPr>
          <p:cNvPr id="5" name="Picture 8" descr="Bildresultat för fråg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5" y="378030"/>
            <a:ext cx="2528371" cy="41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605632" y="1285164"/>
            <a:ext cx="399111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dirty="0"/>
          </a:p>
          <a:p>
            <a:pPr algn="l"/>
            <a:r>
              <a:rPr lang="sv-SE" b="1" dirty="0"/>
              <a:t>Tack för mig!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Elisabeth Wehlander</a:t>
            </a:r>
          </a:p>
          <a:p>
            <a:pPr algn="l"/>
            <a:endParaRPr lang="sv-SE" dirty="0"/>
          </a:p>
          <a:p>
            <a:r>
              <a:rPr lang="nn-NO" dirty="0">
                <a:hlinkClick r:id="rId3"/>
              </a:rPr>
              <a:t>elisabeth.wehlander@vgregion.se</a:t>
            </a:r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308413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NY VGR_vitt_blue" id="{94C8D189-9F4F-4129-A129-E5D56A12F4C9}" vid="{DBFF57A2-E5C3-44F7-AE72-6AEE53DC3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71CDBDA7F7194E94BF5A5DE917551D" ma:contentTypeVersion="15" ma:contentTypeDescription="Create a new document." ma:contentTypeScope="" ma:versionID="b7458aa9b407b0d95b883cb37077aa62">
  <xsd:schema xmlns:xsd="http://www.w3.org/2001/XMLSchema" xmlns:xs="http://www.w3.org/2001/XMLSchema" xmlns:p="http://schemas.microsoft.com/office/2006/metadata/properties" xmlns:ns3="ec83943e-8e33-48cd-b727-58e6be3a0391" xmlns:ns4="1073bd61-ba31-4b36-931c-fb4b991ed90d" targetNamespace="http://schemas.microsoft.com/office/2006/metadata/properties" ma:root="true" ma:fieldsID="791947a6ec2ce51cca5fb3682ba3698e" ns3:_="" ns4:_="">
    <xsd:import namespace="ec83943e-8e33-48cd-b727-58e6be3a0391"/>
    <xsd:import namespace="1073bd61-ba31-4b36-931c-fb4b991ed9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3943e-8e33-48cd-b727-58e6be3a03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3bd61-ba31-4b36-931c-fb4b991ed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DF45F9-C58A-4138-9C5B-CEA4B8942A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D3F36A-1891-46A0-AD93-DA8776E9D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CF50B-E4E0-4197-AD5A-70AF7102A8A2}">
  <ds:schemaRefs>
    <ds:schemaRef ds:uri="1073bd61-ba31-4b36-931c-fb4b991ed90d"/>
    <ds:schemaRef ds:uri="ec83943e-8e33-48cd-b727-58e6be3a03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VGR_vit_blue</Template>
  <TotalTime>1561</TotalTime>
  <Words>359</Words>
  <Application>Microsoft Office PowerPoint</Application>
  <PresentationFormat>Bildspel på skärmen (16:9)</PresentationFormat>
  <Paragraphs>61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VGR_vitt_blue</vt:lpstr>
      <vt:lpstr>1177  e-tjänster, sjukvårdsrådgivning och webb</vt:lpstr>
      <vt:lpstr>Vart ska jag vända mig om jag blir sjuk?</vt:lpstr>
      <vt:lpstr>1177 Vårdguiden – 1177.se </vt:lpstr>
      <vt:lpstr>1177 Vårdguidens e-tjänster – när du loggat in</vt:lpstr>
      <vt:lpstr>1177 Vårdguiden på telefon</vt:lpstr>
      <vt:lpstr>Skicka en bild till sjuksköterskan på 1177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Kostnadsutveckling för offentlig sektor  (fasta priser)</dc:title>
  <dc:creator>Martina Koch</dc:creator>
  <cp:lastModifiedBy>Elisabeth Wehlander</cp:lastModifiedBy>
  <cp:revision>10</cp:revision>
  <dcterms:created xsi:type="dcterms:W3CDTF">2019-06-11T08:18:38Z</dcterms:created>
  <dcterms:modified xsi:type="dcterms:W3CDTF">2021-12-06T09:20:41Z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0x010100AC71CDBDA7F7194E94BF5A5DE917551D</vt:lpwstr>
  </property>
</Properties>
</file>