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1328" r:id="rId3"/>
    <p:sldId id="296" r:id="rId4"/>
    <p:sldId id="330" r:id="rId5"/>
    <p:sldId id="1492" r:id="rId6"/>
    <p:sldId id="1493" r:id="rId7"/>
    <p:sldId id="345" r:id="rId8"/>
    <p:sldId id="408" r:id="rId9"/>
    <p:sldId id="269" r:id="rId10"/>
    <p:sldId id="1482" r:id="rId11"/>
    <p:sldId id="401" r:id="rId12"/>
    <p:sldId id="1485" r:id="rId13"/>
    <p:sldId id="1488" r:id="rId14"/>
    <p:sldId id="1490" r:id="rId15"/>
    <p:sldId id="403" r:id="rId16"/>
    <p:sldId id="1525" r:id="rId17"/>
    <p:sldId id="404" r:id="rId18"/>
    <p:sldId id="1491" r:id="rId19"/>
    <p:sldId id="1494" r:id="rId20"/>
    <p:sldId id="1526" r:id="rId21"/>
    <p:sldId id="1495" r:id="rId22"/>
    <p:sldId id="1496" r:id="rId23"/>
    <p:sldId id="1497" r:id="rId24"/>
    <p:sldId id="1498" r:id="rId25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41" autoAdjust="0"/>
  </p:normalViewPr>
  <p:slideViewPr>
    <p:cSldViewPr snapToGrid="0">
      <p:cViewPr varScale="1">
        <p:scale>
          <a:sx n="80" d="100"/>
          <a:sy n="80" d="100"/>
        </p:scale>
        <p:origin x="232" y="56"/>
      </p:cViewPr>
      <p:guideLst>
        <p:guide orient="horz" pos="1620"/>
        <p:guide pos="2880"/>
        <p:guide orient="horz" pos="1595"/>
        <p:guide pos="36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5CB4E-C8A0-5F4A-A591-A4F29C3D984F}" type="doc">
      <dgm:prSet loTypeId="urn:microsoft.com/office/officeart/2005/8/layout/venn1" loCatId="" qsTypeId="urn:microsoft.com/office/officeart/2005/8/quickstyle/simple2" qsCatId="simple" csTypeId="urn:microsoft.com/office/officeart/2005/8/colors/accent1_2" csCatId="accent1" phldr="1"/>
      <dgm:spPr/>
    </dgm:pt>
    <dgm:pt modelId="{28D2C25A-73F7-0A46-BDB0-2C6512AB898B}">
      <dgm:prSet phldrT="[Text]"/>
      <dgm:spPr/>
      <dgm:t>
        <a:bodyPr/>
        <a:lstStyle/>
        <a:p>
          <a:r>
            <a:rPr lang="sv-SE" noProof="0" dirty="0"/>
            <a:t>Faciliteter</a:t>
          </a:r>
        </a:p>
      </dgm:t>
    </dgm:pt>
    <dgm:pt modelId="{838461BC-B9B9-BD42-A9E0-26DEA5C664CD}" type="parTrans" cxnId="{FF96AB05-6C28-794C-83C3-52D66954F439}">
      <dgm:prSet/>
      <dgm:spPr/>
      <dgm:t>
        <a:bodyPr/>
        <a:lstStyle/>
        <a:p>
          <a:endParaRPr lang="sv-SE"/>
        </a:p>
      </dgm:t>
    </dgm:pt>
    <dgm:pt modelId="{18FD83CE-4778-2F4D-A929-CB33214B545E}" type="sibTrans" cxnId="{FF96AB05-6C28-794C-83C3-52D66954F439}">
      <dgm:prSet/>
      <dgm:spPr/>
      <dgm:t>
        <a:bodyPr/>
        <a:lstStyle/>
        <a:p>
          <a:endParaRPr lang="sv-SE"/>
        </a:p>
      </dgm:t>
    </dgm:pt>
    <dgm:pt modelId="{B193F659-13C6-D545-BEE5-6B0E5D0BFE72}">
      <dgm:prSet phldrT="[Text]"/>
      <dgm:spPr/>
      <dgm:t>
        <a:bodyPr/>
        <a:lstStyle/>
        <a:p>
          <a:r>
            <a:rPr lang="en-GB" noProof="0" dirty="0" err="1"/>
            <a:t>Läk</a:t>
          </a:r>
          <a:endParaRPr lang="en-GB" noProof="0" dirty="0"/>
        </a:p>
      </dgm:t>
    </dgm:pt>
    <dgm:pt modelId="{08320D2A-2B44-574F-9E40-52F9089929B3}" type="parTrans" cxnId="{1211BF72-8FD0-944B-8D46-4A2B6974CFE8}">
      <dgm:prSet/>
      <dgm:spPr/>
      <dgm:t>
        <a:bodyPr/>
        <a:lstStyle/>
        <a:p>
          <a:endParaRPr lang="sv-SE"/>
        </a:p>
      </dgm:t>
    </dgm:pt>
    <dgm:pt modelId="{E5C63DB4-CF82-3D4F-97AF-FD8650E06D74}" type="sibTrans" cxnId="{1211BF72-8FD0-944B-8D46-4A2B6974CFE8}">
      <dgm:prSet/>
      <dgm:spPr/>
      <dgm:t>
        <a:bodyPr/>
        <a:lstStyle/>
        <a:p>
          <a:endParaRPr lang="sv-SE"/>
        </a:p>
      </dgm:t>
    </dgm:pt>
    <dgm:pt modelId="{7DBA3B05-8919-4F4F-A150-D7D1F8B28B3E}">
      <dgm:prSet phldrT="[Text]"/>
      <dgm:spPr/>
      <dgm:t>
        <a:bodyPr/>
        <a:lstStyle/>
        <a:p>
          <a:r>
            <a:rPr lang="en-GB" noProof="0" dirty="0" err="1"/>
            <a:t>Ssk</a:t>
          </a:r>
          <a:r>
            <a:rPr lang="en-GB" noProof="0" dirty="0"/>
            <a:t>/</a:t>
          </a:r>
          <a:r>
            <a:rPr lang="en-GB" noProof="0" dirty="0" err="1"/>
            <a:t>usk</a:t>
          </a:r>
          <a:r>
            <a:rPr lang="en-GB" noProof="0" dirty="0"/>
            <a:t>/</a:t>
          </a:r>
          <a:r>
            <a:rPr lang="en-GB" noProof="0" dirty="0" err="1"/>
            <a:t>sek</a:t>
          </a:r>
          <a:r>
            <a:rPr lang="en-GB" noProof="0" dirty="0"/>
            <a:t> </a:t>
          </a:r>
        </a:p>
      </dgm:t>
    </dgm:pt>
    <dgm:pt modelId="{B4E12895-A1D1-354D-87D3-31ECD20A0B6B}" type="parTrans" cxnId="{9CE2B249-FB9D-AA43-853A-193CCB663822}">
      <dgm:prSet/>
      <dgm:spPr/>
      <dgm:t>
        <a:bodyPr/>
        <a:lstStyle/>
        <a:p>
          <a:endParaRPr lang="sv-SE"/>
        </a:p>
      </dgm:t>
    </dgm:pt>
    <dgm:pt modelId="{EF488A42-AFC5-BA4D-B205-225CED3A2825}" type="sibTrans" cxnId="{9CE2B249-FB9D-AA43-853A-193CCB663822}">
      <dgm:prSet/>
      <dgm:spPr/>
      <dgm:t>
        <a:bodyPr/>
        <a:lstStyle/>
        <a:p>
          <a:endParaRPr lang="sv-SE"/>
        </a:p>
      </dgm:t>
    </dgm:pt>
    <dgm:pt modelId="{F43C7857-3DD0-724C-9D7E-396CE031A284}" type="pres">
      <dgm:prSet presAssocID="{35D5CB4E-C8A0-5F4A-A591-A4F29C3D984F}" presName="compositeShape" presStyleCnt="0">
        <dgm:presLayoutVars>
          <dgm:chMax val="7"/>
          <dgm:dir/>
          <dgm:resizeHandles val="exact"/>
        </dgm:presLayoutVars>
      </dgm:prSet>
      <dgm:spPr/>
    </dgm:pt>
    <dgm:pt modelId="{17C6404C-6117-F94F-83BE-1DC12E8E64E6}" type="pres">
      <dgm:prSet presAssocID="{28D2C25A-73F7-0A46-BDB0-2C6512AB898B}" presName="circ1" presStyleLbl="vennNode1" presStyleIdx="0" presStyleCnt="3" custLinFactNeighborY="-2083"/>
      <dgm:spPr/>
    </dgm:pt>
    <dgm:pt modelId="{6DBCABFC-B04A-B541-A28F-A067C957DBDA}" type="pres">
      <dgm:prSet presAssocID="{28D2C25A-73F7-0A46-BDB0-2C6512AB898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B1ED97-79B9-DF4A-9349-C0EAF77CA58C}" type="pres">
      <dgm:prSet presAssocID="{7DBA3B05-8919-4F4F-A150-D7D1F8B28B3E}" presName="circ2" presStyleLbl="vennNode1" presStyleIdx="1" presStyleCnt="3" custLinFactNeighborX="4677" custLinFactNeighborY="-13563"/>
      <dgm:spPr/>
    </dgm:pt>
    <dgm:pt modelId="{2A9D5A67-F6CA-4546-88E1-B721DE83C371}" type="pres">
      <dgm:prSet presAssocID="{7DBA3B05-8919-4F4F-A150-D7D1F8B28B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98871D-ED4A-EE46-B172-0E1B27834BE7}" type="pres">
      <dgm:prSet presAssocID="{B193F659-13C6-D545-BEE5-6B0E5D0BFE72}" presName="circ3" presStyleLbl="vennNode1" presStyleIdx="2" presStyleCnt="3" custLinFactNeighborX="5144" custLinFactNeighborY="-13562"/>
      <dgm:spPr/>
    </dgm:pt>
    <dgm:pt modelId="{07627FF3-B116-A14D-B2ED-BF77FAAA804A}" type="pres">
      <dgm:prSet presAssocID="{B193F659-13C6-D545-BEE5-6B0E5D0BFE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679E03-72C9-D340-B631-15C4D74DAAF5}" type="presOf" srcId="{B193F659-13C6-D545-BEE5-6B0E5D0BFE72}" destId="{07627FF3-B116-A14D-B2ED-BF77FAAA804A}" srcOrd="1" destOrd="0" presId="urn:microsoft.com/office/officeart/2005/8/layout/venn1"/>
    <dgm:cxn modelId="{FF96AB05-6C28-794C-83C3-52D66954F439}" srcId="{35D5CB4E-C8A0-5F4A-A591-A4F29C3D984F}" destId="{28D2C25A-73F7-0A46-BDB0-2C6512AB898B}" srcOrd="0" destOrd="0" parTransId="{838461BC-B9B9-BD42-A9E0-26DEA5C664CD}" sibTransId="{18FD83CE-4778-2F4D-A929-CB33214B545E}"/>
    <dgm:cxn modelId="{C5B4D942-BB09-D64C-926E-16A3F81156AF}" type="presOf" srcId="{28D2C25A-73F7-0A46-BDB0-2C6512AB898B}" destId="{17C6404C-6117-F94F-83BE-1DC12E8E64E6}" srcOrd="0" destOrd="0" presId="urn:microsoft.com/office/officeart/2005/8/layout/venn1"/>
    <dgm:cxn modelId="{B5429F64-5DAE-C44F-BC9C-1A47B86F3EA1}" type="presOf" srcId="{7DBA3B05-8919-4F4F-A150-D7D1F8B28B3E}" destId="{39B1ED97-79B9-DF4A-9349-C0EAF77CA58C}" srcOrd="0" destOrd="0" presId="urn:microsoft.com/office/officeart/2005/8/layout/venn1"/>
    <dgm:cxn modelId="{9CE2B249-FB9D-AA43-853A-193CCB663822}" srcId="{35D5CB4E-C8A0-5F4A-A591-A4F29C3D984F}" destId="{7DBA3B05-8919-4F4F-A150-D7D1F8B28B3E}" srcOrd="1" destOrd="0" parTransId="{B4E12895-A1D1-354D-87D3-31ECD20A0B6B}" sibTransId="{EF488A42-AFC5-BA4D-B205-225CED3A2825}"/>
    <dgm:cxn modelId="{1211BF72-8FD0-944B-8D46-4A2B6974CFE8}" srcId="{35D5CB4E-C8A0-5F4A-A591-A4F29C3D984F}" destId="{B193F659-13C6-D545-BEE5-6B0E5D0BFE72}" srcOrd="2" destOrd="0" parTransId="{08320D2A-2B44-574F-9E40-52F9089929B3}" sibTransId="{E5C63DB4-CF82-3D4F-97AF-FD8650E06D74}"/>
    <dgm:cxn modelId="{8999218D-7AF6-224C-A079-CB8C512DB928}" type="presOf" srcId="{7DBA3B05-8919-4F4F-A150-D7D1F8B28B3E}" destId="{2A9D5A67-F6CA-4546-88E1-B721DE83C371}" srcOrd="1" destOrd="0" presId="urn:microsoft.com/office/officeart/2005/8/layout/venn1"/>
    <dgm:cxn modelId="{2B1270B1-21E4-394C-A6E2-91B2A3F07ED3}" type="presOf" srcId="{35D5CB4E-C8A0-5F4A-A591-A4F29C3D984F}" destId="{F43C7857-3DD0-724C-9D7E-396CE031A284}" srcOrd="0" destOrd="0" presId="urn:microsoft.com/office/officeart/2005/8/layout/venn1"/>
    <dgm:cxn modelId="{8D4E46CC-9385-E64A-8C08-A7909473CA8A}" type="presOf" srcId="{B193F659-13C6-D545-BEE5-6B0E5D0BFE72}" destId="{E798871D-ED4A-EE46-B172-0E1B27834BE7}" srcOrd="0" destOrd="0" presId="urn:microsoft.com/office/officeart/2005/8/layout/venn1"/>
    <dgm:cxn modelId="{0A91E9ED-1D16-EE4B-912E-F7A52C80FAA0}" type="presOf" srcId="{28D2C25A-73F7-0A46-BDB0-2C6512AB898B}" destId="{6DBCABFC-B04A-B541-A28F-A067C957DBDA}" srcOrd="1" destOrd="0" presId="urn:microsoft.com/office/officeart/2005/8/layout/venn1"/>
    <dgm:cxn modelId="{6431FD72-F886-3E49-AD52-5284E33DB465}" type="presParOf" srcId="{F43C7857-3DD0-724C-9D7E-396CE031A284}" destId="{17C6404C-6117-F94F-83BE-1DC12E8E64E6}" srcOrd="0" destOrd="0" presId="urn:microsoft.com/office/officeart/2005/8/layout/venn1"/>
    <dgm:cxn modelId="{9536681F-2F61-6241-ADBE-6A77358B2663}" type="presParOf" srcId="{F43C7857-3DD0-724C-9D7E-396CE031A284}" destId="{6DBCABFC-B04A-B541-A28F-A067C957DBDA}" srcOrd="1" destOrd="0" presId="urn:microsoft.com/office/officeart/2005/8/layout/venn1"/>
    <dgm:cxn modelId="{DD442272-2BCB-1140-A8A5-FE78CFE58744}" type="presParOf" srcId="{F43C7857-3DD0-724C-9D7E-396CE031A284}" destId="{39B1ED97-79B9-DF4A-9349-C0EAF77CA58C}" srcOrd="2" destOrd="0" presId="urn:microsoft.com/office/officeart/2005/8/layout/venn1"/>
    <dgm:cxn modelId="{ECF8ADD3-2314-134F-A443-24B7D823D02F}" type="presParOf" srcId="{F43C7857-3DD0-724C-9D7E-396CE031A284}" destId="{2A9D5A67-F6CA-4546-88E1-B721DE83C371}" srcOrd="3" destOrd="0" presId="urn:microsoft.com/office/officeart/2005/8/layout/venn1"/>
    <dgm:cxn modelId="{98FA8441-E06C-B748-ADF0-55F16BBE1F5C}" type="presParOf" srcId="{F43C7857-3DD0-724C-9D7E-396CE031A284}" destId="{E798871D-ED4A-EE46-B172-0E1B27834BE7}" srcOrd="4" destOrd="0" presId="urn:microsoft.com/office/officeart/2005/8/layout/venn1"/>
    <dgm:cxn modelId="{C1189E91-03B7-3141-ADA0-7AD12ABB1138}" type="presParOf" srcId="{F43C7857-3DD0-724C-9D7E-396CE031A284}" destId="{07627FF3-B116-A14D-B2ED-BF77FAAA804A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6404C-6117-F94F-83BE-1DC12E8E64E6}">
      <dsp:nvSpPr>
        <dsp:cNvPr id="0" name=""/>
        <dsp:cNvSpPr/>
      </dsp:nvSpPr>
      <dsp:spPr>
        <a:xfrm>
          <a:off x="1907611" y="7"/>
          <a:ext cx="2156951" cy="21569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Faciliteter</a:t>
          </a:r>
        </a:p>
      </dsp:txBody>
      <dsp:txXfrm>
        <a:off x="2195205" y="377473"/>
        <a:ext cx="1581764" cy="970628"/>
      </dsp:txXfrm>
    </dsp:sp>
    <dsp:sp modelId="{39B1ED97-79B9-DF4A-9349-C0EAF77CA58C}">
      <dsp:nvSpPr>
        <dsp:cNvPr id="0" name=""/>
        <dsp:cNvSpPr/>
      </dsp:nvSpPr>
      <dsp:spPr>
        <a:xfrm>
          <a:off x="2786792" y="1100483"/>
          <a:ext cx="2156951" cy="21569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 err="1"/>
            <a:t>Ssk</a:t>
          </a:r>
          <a:r>
            <a:rPr lang="en-GB" sz="2100" kern="1200" noProof="0" dirty="0"/>
            <a:t>/</a:t>
          </a:r>
          <a:r>
            <a:rPr lang="en-GB" sz="2100" kern="1200" noProof="0" dirty="0" err="1"/>
            <a:t>usk</a:t>
          </a:r>
          <a:r>
            <a:rPr lang="en-GB" sz="2100" kern="1200" noProof="0" dirty="0"/>
            <a:t>/</a:t>
          </a:r>
          <a:r>
            <a:rPr lang="en-GB" sz="2100" kern="1200" noProof="0" dirty="0" err="1"/>
            <a:t>sek</a:t>
          </a:r>
          <a:r>
            <a:rPr lang="en-GB" sz="2100" kern="1200" noProof="0" dirty="0"/>
            <a:t> </a:t>
          </a:r>
        </a:p>
      </dsp:txBody>
      <dsp:txXfrm>
        <a:off x="3446460" y="1657696"/>
        <a:ext cx="1294170" cy="1186323"/>
      </dsp:txXfrm>
    </dsp:sp>
    <dsp:sp modelId="{E798871D-ED4A-EE46-B172-0E1B27834BE7}">
      <dsp:nvSpPr>
        <dsp:cNvPr id="0" name=""/>
        <dsp:cNvSpPr/>
      </dsp:nvSpPr>
      <dsp:spPr>
        <a:xfrm>
          <a:off x="1240265" y="1100505"/>
          <a:ext cx="2156951" cy="21569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 err="1"/>
            <a:t>Läk</a:t>
          </a:r>
          <a:endParaRPr lang="en-GB" sz="2100" kern="1200" noProof="0" dirty="0"/>
        </a:p>
      </dsp:txBody>
      <dsp:txXfrm>
        <a:off x="1443378" y="1657717"/>
        <a:ext cx="1294170" cy="118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2022-05-15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2022-05-15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E5498B36-623E-B841-BA08-2DC705475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D3F5B2D-141E-A740-B654-43056DC195B8}" type="slidenum">
              <a:rPr lang="sv-SE" altLang="sv-SE" sz="1200" smtClean="0"/>
              <a:pPr/>
              <a:t>7</a:t>
            </a:fld>
            <a:endParaRPr lang="sv-SE" altLang="sv-SE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0D653FB-79C4-0246-9159-0B83B2F29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D808F8C-EC12-474F-AF5F-EFFE7EA26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1_green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4_gree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5_green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726152"/>
            <a:ext cx="9147600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398" y="4393383"/>
            <a:ext cx="1797473" cy="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411163"/>
            <a:ext cx="80784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73985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E39F8CF-0616-4866-8D16-922758D43256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73985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95813"/>
            <a:ext cx="9146381" cy="555223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367004" y="411163"/>
            <a:ext cx="8428653" cy="40986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52" y="4710623"/>
            <a:ext cx="1797473" cy="370897"/>
          </a:xfrm>
          <a:prstGeom prst="rect">
            <a:avLst/>
          </a:prstGeom>
        </p:spPr>
      </p:pic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4A1CBF-9FFC-44B0-B278-97EDABA05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773985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E39F8CF-0616-4866-8D16-922758D43256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3692569-40C1-4DCC-B425-B3E19D3FB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29" y="4773985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1" y="3015822"/>
            <a:ext cx="3962398" cy="8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4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498997"/>
            <a:ext cx="4038600" cy="2746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98997"/>
            <a:ext cx="4038600" cy="2746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85D726F-8E98-46FF-B1A2-77E57A9D52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07100" y="4712494"/>
            <a:ext cx="2895600" cy="185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Anna-Lena Alvekrans/                               Levi Siljemyr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7118E-E7CB-4680-B427-54E8C9259F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324225" y="49149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2A3D56-1357-4243-A32C-A3730E33A6C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608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DD640-081D-49C2-9A58-38094BDE2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A1FA9F-0C00-4E72-B465-76E4D65CF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5B191-3AB8-4109-BF8E-6E718A69D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A1DC1-8858-4D9E-8C68-66FC4608A0B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27197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587876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svart eller vit text för kontrast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69658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C7000B2-B698-4886-8A6F-2A763D5650E8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69658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5"/>
            <a:ext cx="9147600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70705" y="1267746"/>
            <a:ext cx="7802590" cy="1008000"/>
          </a:xfrm>
        </p:spPr>
        <p:txBody>
          <a:bodyPr lIns="0" tIns="0" rIns="0" bIns="0" anchor="ctr" anchorCtr="0"/>
          <a:lstStyle>
            <a:lvl1pPr algn="ctr">
              <a:defRPr sz="40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398" y="4474245"/>
            <a:ext cx="1797473" cy="370897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719" y="2517775"/>
            <a:ext cx="7802563" cy="7064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4960"/>
            <a:ext cx="9147600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169" y="3268796"/>
            <a:ext cx="1797473" cy="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123188"/>
            <a:ext cx="9146381" cy="55522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54489" y="3232190"/>
            <a:ext cx="176505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411163"/>
            <a:ext cx="80784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600200"/>
            <a:ext cx="8078400" cy="2899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67762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5532047-26A6-4F71-A68E-6EC0FCAEF15C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67762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9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95813"/>
            <a:ext cx="9146381" cy="5552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415816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600200"/>
            <a:ext cx="4759200" cy="2914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60034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69658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711DBD-4C2D-40E0-86B8-38A04FA68971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69658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52" y="4710623"/>
            <a:ext cx="1797473" cy="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59" userDrawn="1">
          <p15:clr>
            <a:srgbClr val="FBAE40"/>
          </p15:clr>
        </p15:guide>
        <p15:guide id="4" orient="horz" pos="24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95813"/>
            <a:ext cx="9146381" cy="5552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422036"/>
            <a:ext cx="4299232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600200"/>
            <a:ext cx="4299232" cy="2899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73985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37896A6-BF37-48BC-A404-6D725FD6EE24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73985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52" y="4710623"/>
            <a:ext cx="1797473" cy="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95813"/>
            <a:ext cx="9146381" cy="5552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415816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600200"/>
            <a:ext cx="5279038" cy="2899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73984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AD7CBDE-83E4-4B56-9B37-738230DC0DE1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73984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 sz="1200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52" y="4710623"/>
            <a:ext cx="1797473" cy="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file://localhost/Volumes/Centralen/HD1/Vastra%20Gotalandsregionen/VGR%2015-2735%20Utveckling%20grafisk%20profil/Mallar%202015/Dekorer%20till%20Wordfiler/Dekor_powerpoint/Green/Bullet_green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7" r:link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5813"/>
            <a:ext cx="9146381" cy="55522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411163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600200"/>
            <a:ext cx="8078400" cy="28998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marL="360363" marR="0" lvl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19" r:link="rId20"/>
              </a:buBlip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Redigera format för bakgrundstext</a:t>
            </a:r>
          </a:p>
          <a:p>
            <a:pPr marL="536575" marR="0" lvl="1" indent="-1778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67B1E"/>
              </a:buClr>
              <a:buSzPct val="100000"/>
              <a:buFont typeface="Calibri" panose="020F0502020204030204" pitchFamily="34" charset="0"/>
              <a:buChar char="‒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två</a:t>
            </a:r>
          </a:p>
          <a:p>
            <a:pPr marL="715963" marR="0" lvl="2" indent="-179388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67B1E"/>
              </a:buClr>
              <a:buSzPct val="100000"/>
              <a:buFont typeface="Calibri" panose="020F0502020204030204" pitchFamily="34" charset="0"/>
              <a:buChar char="‒"/>
              <a:tabLst>
                <a:tab pos="715963" algn="l"/>
              </a:tabLst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tre</a:t>
            </a:r>
          </a:p>
          <a:p>
            <a:pPr marL="895350" marR="0" lvl="3" indent="-179388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67B1E"/>
              </a:buClr>
              <a:buSzPct val="100000"/>
              <a:buFont typeface="Calibri" panose="020F050202020403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fyra</a:t>
            </a:r>
          </a:p>
          <a:p>
            <a:pPr marL="1074738" marR="0" lvl="4" indent="-179388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67B1E"/>
              </a:buClr>
              <a:buSzPct val="100000"/>
              <a:buFont typeface="Calibri" panose="020F050202020403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780214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B419393-779B-4A2F-ABB2-2F7DFB81AEAC}" type="datetime1">
              <a:rPr lang="sv-SE" smtClean="0"/>
              <a:pPr/>
              <a:t>2022-05-15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780214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rgbClr val="FFFFFF"/>
                </a:solidFill>
              </a:rPr>
              <a:t>Det goda livet</a:t>
            </a:r>
          </a:p>
          <a:p>
            <a:r>
              <a:rPr lang="sv-SE" sz="1000" dirty="0">
                <a:solidFill>
                  <a:srgbClr val="FFFFFF"/>
                </a:solidFill>
              </a:rPr>
              <a:t>– Tillsammans för god vård och hälsa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52" y="4710623"/>
            <a:ext cx="1797473" cy="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6" r:id="rId7"/>
    <p:sldLayoutId id="2147483667" r:id="rId8"/>
    <p:sldLayoutId id="2147483668" r:id="rId9"/>
    <p:sldLayoutId id="2147483654" r:id="rId10"/>
    <p:sldLayoutId id="2147483655" r:id="rId11"/>
    <p:sldLayoutId id="2147483669" r:id="rId12"/>
    <p:sldLayoutId id="2147483670" r:id="rId13"/>
    <p:sldLayoutId id="2147483673" r:id="rId14"/>
    <p:sldLayoutId id="2147483674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80000"/>
        <a:buFontTx/>
        <a:buBlip>
          <a:blip r:embed="rId19" r:link="rId20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marR="0" indent="-17780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367B1E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367B1E"/>
        </a:buClr>
        <a:buSzPct val="100000"/>
        <a:buFont typeface="Calibri" panose="020F0502020204030204" pitchFamily="34" charset="0"/>
        <a:buChar char="‒"/>
        <a:tabLst>
          <a:tab pos="71596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367B1E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367B1E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003" userDrawn="1">
          <p15:clr>
            <a:srgbClr val="F26B43"/>
          </p15:clr>
        </p15:guide>
        <p15:guide id="5" orient="horz" pos="28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9E0E38D-896C-4635-A681-B0BC71892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800" dirty="0">
                <a:latin typeface="Calibri" panose="020F0502020204030204" pitchFamily="34" charset="0"/>
                <a:cs typeface="Calibri" panose="020F0502020204030204" pitchFamily="34" charset="0"/>
              </a:rPr>
              <a:t>Hur mår sjukvården?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0F18C2E-166E-4BCF-B216-4C7DA770C9B5}"/>
              </a:ext>
            </a:extLst>
          </p:cNvPr>
          <p:cNvSpPr/>
          <p:nvPr/>
        </p:nvSpPr>
        <p:spPr>
          <a:xfrm>
            <a:off x="0" y="4046757"/>
            <a:ext cx="9144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DA2E237-A15B-4124-935C-1CB75B716272}"/>
              </a:ext>
            </a:extLst>
          </p:cNvPr>
          <p:cNvSpPr txBox="1"/>
          <p:nvPr/>
        </p:nvSpPr>
        <p:spPr>
          <a:xfrm>
            <a:off x="7053538" y="3923284"/>
            <a:ext cx="197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Anders Plantin </a:t>
            </a:r>
          </a:p>
        </p:txBody>
      </p:sp>
    </p:spTree>
    <p:extLst>
      <p:ext uri="{BB962C8B-B14F-4D97-AF65-F5344CB8AC3E}">
        <p14:creationId xmlns:p14="http://schemas.microsoft.com/office/powerpoint/2010/main" val="274450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1124545"/>
            <a:ext cx="4086225" cy="2894410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/>
          <a:srcRect t="6618" b="6618"/>
          <a:stretch>
            <a:fillRect/>
          </a:stretch>
        </p:blipFill>
        <p:spPr>
          <a:xfrm>
            <a:off x="307851" y="3310114"/>
            <a:ext cx="1628038" cy="1111928"/>
          </a:xfrm>
          <a:prstGeom prst="rect">
            <a:avLst/>
          </a:prstGeom>
        </p:spPr>
      </p:pic>
      <p:sp>
        <p:nvSpPr>
          <p:cNvPr id="6" name="Multiplikation 5"/>
          <p:cNvSpPr/>
          <p:nvPr/>
        </p:nvSpPr>
        <p:spPr>
          <a:xfrm>
            <a:off x="278539" y="3166915"/>
            <a:ext cx="1657350" cy="1398325"/>
          </a:xfrm>
          <a:prstGeom prst="mathMultiply">
            <a:avLst>
              <a:gd name="adj1" fmla="val 88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C3C7A55C-CA79-4648-8B94-8CBFA4DB682B}"/>
              </a:ext>
            </a:extLst>
          </p:cNvPr>
          <p:cNvSpPr txBox="1">
            <a:spLocks/>
          </p:cNvSpPr>
          <p:nvPr/>
        </p:nvSpPr>
        <p:spPr>
          <a:xfrm>
            <a:off x="628650" y="225472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>
                <a:latin typeface="+mn-lt"/>
              </a:rPr>
              <a:t>Planera resurser utifrån behov - balans</a:t>
            </a:r>
          </a:p>
        </p:txBody>
      </p:sp>
    </p:spTree>
    <p:extLst>
      <p:ext uri="{BB962C8B-B14F-4D97-AF65-F5344CB8AC3E}">
        <p14:creationId xmlns:p14="http://schemas.microsoft.com/office/powerpoint/2010/main" val="52669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270190"/>
            <a:ext cx="9143999" cy="503921"/>
          </a:xfrm>
        </p:spPr>
        <p:txBody>
          <a:bodyPr>
            <a:normAutofit/>
          </a:bodyPr>
          <a:lstStyle/>
          <a:p>
            <a:pPr algn="ctr"/>
            <a:r>
              <a:rPr lang="sv-SE" sz="3600" dirty="0">
                <a:latin typeface="+mn-lt"/>
              </a:rPr>
              <a:t>Behov – resurser 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273013"/>
              </p:ext>
            </p:extLst>
          </p:nvPr>
        </p:nvGraphicFramePr>
        <p:xfrm>
          <a:off x="1585912" y="952786"/>
          <a:ext cx="5972175" cy="359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ng 4"/>
          <p:cNvSpPr/>
          <p:nvPr/>
        </p:nvSpPr>
        <p:spPr>
          <a:xfrm>
            <a:off x="3657600" y="1576552"/>
            <a:ext cx="2022667" cy="2175724"/>
          </a:xfrm>
          <a:prstGeom prst="donut">
            <a:avLst>
              <a:gd name="adj" fmla="val 6945"/>
            </a:avLst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25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7C2EC4FC-D7D9-7A4D-92AE-E2AE18FE64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75225" y="1419250"/>
            <a:ext cx="3860405" cy="27467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v-SE" altLang="sv-SE" sz="2700" dirty="0" err="1"/>
              <a:t>Patientprocesser</a:t>
            </a:r>
            <a:r>
              <a:rPr lang="sv-SE" altLang="sv-SE" sz="27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700" dirty="0"/>
              <a:t>Beslutsprocesser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700" dirty="0"/>
              <a:t>Metoder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700" dirty="0"/>
              <a:t>Informationssystem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700" dirty="0"/>
              <a:t>Organisation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700" dirty="0"/>
              <a:t>Kompetens</a:t>
            </a:r>
          </a:p>
        </p:txBody>
      </p:sp>
      <p:pic>
        <p:nvPicPr>
          <p:cNvPr id="18436" name="Picture 4" descr="photo2">
            <a:extLst>
              <a:ext uri="{FF2B5EF4-FFF2-40B4-BE49-F238E27FC236}">
                <a16:creationId xmlns:a16="http://schemas.microsoft.com/office/drawing/2014/main" id="{042EE130-151C-7D4B-874D-C7D165BD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9" y="1419250"/>
            <a:ext cx="3583941" cy="23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F253FE6-6180-BE4B-84E3-4E5A8E2D8A16}"/>
              </a:ext>
            </a:extLst>
          </p:cNvPr>
          <p:cNvSpPr txBox="1">
            <a:spLocks/>
          </p:cNvSpPr>
          <p:nvPr/>
        </p:nvSpPr>
        <p:spPr>
          <a:xfrm>
            <a:off x="0" y="135119"/>
            <a:ext cx="9144000" cy="6718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altLang="sv-SE" sz="3600" dirty="0">
                <a:latin typeface="+mn-lt"/>
              </a:rPr>
              <a:t>Hur når man framgång med planering?</a:t>
            </a:r>
            <a:endParaRPr lang="sv-S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2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DDEBD4-5E1C-6048-9872-A2B2CFF51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800" y="62861"/>
            <a:ext cx="8078400" cy="9003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altLang="sv-SE" sz="3600" dirty="0">
                <a:latin typeface="+mn-lt"/>
              </a:rPr>
              <a:t>Planeringsprocess</a:t>
            </a: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B94831B8-FEF4-914C-B4CD-367C2A22D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988" y="1768079"/>
            <a:ext cx="409575" cy="24645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3922FAC2-8104-4245-B272-0EAC6F12BD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6922" y="1664494"/>
            <a:ext cx="513159" cy="34885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0E27800-8579-1F4F-8BD7-3775A933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76351"/>
            <a:ext cx="2387204" cy="404085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013"/>
              <a:t>Steg 1: Sammanställ och godkänn historik 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061C554D-486D-1C4A-B1A3-949439C1F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94311"/>
            <a:ext cx="2844404" cy="404085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013"/>
              <a:t>Steg 3: Skapa förslag till huvudplan och stäm av med kapaciteter</a:t>
            </a: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C96BDC34-581E-6E4B-8874-5CD8A0EA9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9297" y="2318147"/>
            <a:ext cx="676275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DBFA0E51-D47C-6C44-B3D7-7917EC7B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730" y="3813573"/>
            <a:ext cx="2387203" cy="248209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013"/>
              <a:t>Steg 4: Besluta och lägg huvudplan</a:t>
            </a:r>
          </a:p>
        </p:txBody>
      </p:sp>
      <p:sp>
        <p:nvSpPr>
          <p:cNvPr id="70665" name="Line 9">
            <a:extLst>
              <a:ext uri="{FF2B5EF4-FFF2-40B4-BE49-F238E27FC236}">
                <a16:creationId xmlns:a16="http://schemas.microsoft.com/office/drawing/2014/main" id="{D4CA5DB0-E8D7-2440-8D5E-638DA6E3F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612" y="2587230"/>
            <a:ext cx="301229" cy="16311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sp>
        <p:nvSpPr>
          <p:cNvPr id="70666" name="Line 10">
            <a:extLst>
              <a:ext uri="{FF2B5EF4-FFF2-40B4-BE49-F238E27FC236}">
                <a16:creationId xmlns:a16="http://schemas.microsoft.com/office/drawing/2014/main" id="{14669CFC-8930-8D4F-88EF-4C2995CB56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0467" y="3242072"/>
            <a:ext cx="458390" cy="57507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sp>
        <p:nvSpPr>
          <p:cNvPr id="70667" name="Line 11">
            <a:extLst>
              <a:ext uri="{FF2B5EF4-FFF2-40B4-BE49-F238E27FC236}">
                <a16:creationId xmlns:a16="http://schemas.microsoft.com/office/drawing/2014/main" id="{54021D69-B495-5A49-B209-4D2B8A529D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3397" y="3369469"/>
            <a:ext cx="114300" cy="4429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D462D7BC-CAE7-0D47-9339-9F5A1A6F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894" y="1310879"/>
            <a:ext cx="2387204" cy="404085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013"/>
              <a:t>Steg 2: Generera prognosförslag och besluta om prognos</a:t>
            </a:r>
          </a:p>
        </p:txBody>
      </p:sp>
      <p:sp>
        <p:nvSpPr>
          <p:cNvPr id="70669" name="Line 13">
            <a:extLst>
              <a:ext uri="{FF2B5EF4-FFF2-40B4-BE49-F238E27FC236}">
                <a16:creationId xmlns:a16="http://schemas.microsoft.com/office/drawing/2014/main" id="{B995230A-CDE0-0F41-A5BE-47F1C5666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0022" y="1762125"/>
            <a:ext cx="465534" cy="962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013"/>
          </a:p>
        </p:txBody>
      </p:sp>
      <p:pic>
        <p:nvPicPr>
          <p:cNvPr id="20494" name="Picture 14">
            <a:extLst>
              <a:ext uri="{FF2B5EF4-FFF2-40B4-BE49-F238E27FC236}">
                <a16:creationId xmlns:a16="http://schemas.microsoft.com/office/drawing/2014/main" id="{AF014943-D97E-2A43-AB2E-3AAF046D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7" y="2018110"/>
            <a:ext cx="4826794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1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1482400" y="3241797"/>
            <a:ext cx="6057900" cy="1441205"/>
          </a:xfrm>
        </p:spPr>
        <p:txBody>
          <a:bodyPr>
            <a:noAutofit/>
          </a:bodyPr>
          <a:lstStyle/>
          <a:p>
            <a:pPr algn="ctr"/>
            <a:r>
              <a:rPr lang="sv-SE" sz="2400" dirty="0">
                <a:latin typeface="+mn-lt"/>
              </a:rPr>
              <a:t>Från data till information och kunskap för förändring av planeringen</a:t>
            </a:r>
            <a:br>
              <a:rPr lang="sv-SE" sz="2800" dirty="0">
                <a:latin typeface="+mn-lt"/>
              </a:rPr>
            </a:br>
            <a:br>
              <a:rPr lang="sv-SE" sz="2800" dirty="0">
                <a:latin typeface="+mn-lt"/>
              </a:rPr>
            </a:br>
            <a:endParaRPr lang="sv-SE" sz="2800" dirty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97" y="1221581"/>
            <a:ext cx="2160984" cy="17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1221581"/>
            <a:ext cx="2162175" cy="17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1"/>
          <p:cNvSpPr txBox="1">
            <a:spLocks/>
          </p:cNvSpPr>
          <p:nvPr/>
        </p:nvSpPr>
        <p:spPr bwMode="auto">
          <a:xfrm>
            <a:off x="1601670" y="210741"/>
            <a:ext cx="6057900" cy="10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27000" rIns="0" bIns="27000"/>
          <a:lstStyle/>
          <a:p>
            <a:pPr algn="ctr">
              <a:defRPr/>
            </a:pPr>
            <a:r>
              <a:rPr lang="sv-SE" sz="3300" kern="0" dirty="0">
                <a:ea typeface="+mj-ea"/>
                <a:cs typeface="+mj-cs"/>
              </a:rPr>
              <a:t>Basera beslut på valid data</a:t>
            </a:r>
          </a:p>
        </p:txBody>
      </p:sp>
    </p:spTree>
    <p:extLst>
      <p:ext uri="{BB962C8B-B14F-4D97-AF65-F5344CB8AC3E}">
        <p14:creationId xmlns:p14="http://schemas.microsoft.com/office/powerpoint/2010/main" val="125549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objekt 1">
            <a:extLst>
              <a:ext uri="{FF2B5EF4-FFF2-40B4-BE49-F238E27FC236}">
                <a16:creationId xmlns:a16="http://schemas.microsoft.com/office/drawing/2014/main" id="{416E379B-84B1-49E7-940C-98E2FD5A7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14" y="866691"/>
            <a:ext cx="4952330" cy="365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1CDCA8D-1466-4A29-929D-F5DE24602A04}"/>
              </a:ext>
            </a:extLst>
          </p:cNvPr>
          <p:cNvSpPr txBox="1">
            <a:spLocks/>
          </p:cNvSpPr>
          <p:nvPr/>
        </p:nvSpPr>
        <p:spPr bwMode="auto">
          <a:xfrm>
            <a:off x="1543050" y="142296"/>
            <a:ext cx="6057900" cy="10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27000" rIns="0" bIns="27000"/>
          <a:lstStyle/>
          <a:p>
            <a:pPr algn="ctr">
              <a:defRPr/>
            </a:pPr>
            <a:r>
              <a:rPr lang="sv-SE" sz="3300" kern="0" dirty="0">
                <a:ea typeface="+mj-ea"/>
                <a:cs typeface="+mj-cs"/>
              </a:rPr>
              <a:t>Medarbetare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E2D413-139D-841D-9BDA-414625C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422036"/>
            <a:ext cx="4299232" cy="1036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2" descr="En bild som visar text&#10;&#10;Automatiskt genererad beskrivning">
            <a:extLst>
              <a:ext uri="{FF2B5EF4-FFF2-40B4-BE49-F238E27FC236}">
                <a16:creationId xmlns:a16="http://schemas.microsoft.com/office/drawing/2014/main" id="{7CA46353-32D2-498A-9477-A68BA02A7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6" r="-1" b="35195"/>
          <a:stretch/>
        </p:blipFill>
        <p:spPr bwMode="auto">
          <a:xfrm>
            <a:off x="254442" y="1458836"/>
            <a:ext cx="4299232" cy="28998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9054F6C-2BD5-4249-81CF-653DD4C20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594"/>
          <a:stretch/>
        </p:blipFill>
        <p:spPr>
          <a:xfrm>
            <a:off x="4893558" y="380411"/>
            <a:ext cx="3996000" cy="2736000"/>
          </a:xfrm>
          <a:prstGeom prst="rect">
            <a:avLst/>
          </a:prstGeom>
          <a:noFill/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E3C861-06C7-4B23-8AFF-A24852DE9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773985"/>
            <a:ext cx="1221679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9685B-C765-4C4D-9571-518F1932F997}" type="datetime1">
              <a:rPr lang="sv-SE" smtClean="0"/>
              <a:pPr>
                <a:spcAft>
                  <a:spcPts val="600"/>
                </a:spcAft>
              </a:pPr>
              <a:t>2022-05-16</a:t>
            </a:fld>
            <a:endParaRPr lang="sv-SE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AD11B8DB-CBE9-11F7-36C4-6589719DC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29" y="4773985"/>
            <a:ext cx="4466683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200">
                <a:solidFill>
                  <a:srgbClr val="FFFFFF"/>
                </a:solidFill>
              </a:rPr>
              <a:t>Det goda livet</a:t>
            </a:r>
          </a:p>
          <a:p>
            <a:pPr>
              <a:spcAft>
                <a:spcPts val="600"/>
              </a:spcAft>
            </a:pPr>
            <a:r>
              <a:rPr lang="sv-SE" sz="1000">
                <a:solidFill>
                  <a:srgbClr val="FFFFFF"/>
                </a:solidFill>
              </a:rPr>
              <a:t>– Tillsammans för god vård och hälsa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A217C6-54BE-4C1A-AC9D-C387C985E7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D6CD323-A4EC-C048-B82A-6715371783B1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43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31144"/>
            <a:ext cx="2774949" cy="208121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DA28A3BC-EC7F-C840-ACE2-5C92C3242ABC}"/>
              </a:ext>
            </a:extLst>
          </p:cNvPr>
          <p:cNvSpPr txBox="1">
            <a:spLocks/>
          </p:cNvSpPr>
          <p:nvPr/>
        </p:nvSpPr>
        <p:spPr>
          <a:xfrm>
            <a:off x="628650" y="225027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>
                <a:latin typeface="+mn-lt"/>
              </a:rPr>
              <a:t>Större fokus på strategi och mål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1D1790-563E-8741-9792-F14171CAB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38" y="1219199"/>
            <a:ext cx="3830108" cy="2872581"/>
          </a:xfrm>
          <a:prstGeom prst="rect">
            <a:avLst/>
          </a:prstGeom>
        </p:spPr>
      </p:pic>
      <p:sp>
        <p:nvSpPr>
          <p:cNvPr id="5" name="Höger 4">
            <a:extLst>
              <a:ext uri="{FF2B5EF4-FFF2-40B4-BE49-F238E27FC236}">
                <a16:creationId xmlns:a16="http://schemas.microsoft.com/office/drawing/2014/main" id="{832676DE-6468-A84F-9718-40D6BB267C3C}"/>
              </a:ext>
            </a:extLst>
          </p:cNvPr>
          <p:cNvSpPr/>
          <p:nvPr/>
        </p:nvSpPr>
        <p:spPr>
          <a:xfrm>
            <a:off x="4285532" y="2478119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</p:spTree>
    <p:extLst>
      <p:ext uri="{BB962C8B-B14F-4D97-AF65-F5344CB8AC3E}">
        <p14:creationId xmlns:p14="http://schemas.microsoft.com/office/powerpoint/2010/main" val="423241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04" y="112329"/>
            <a:ext cx="6784991" cy="4503223"/>
          </a:xfrm>
        </p:spPr>
      </p:pic>
    </p:spTree>
    <p:extLst>
      <p:ext uri="{BB962C8B-B14F-4D97-AF65-F5344CB8AC3E}">
        <p14:creationId xmlns:p14="http://schemas.microsoft.com/office/powerpoint/2010/main" val="24941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88A0A1-DBF8-4708-9175-F3527D0E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829" y="1282147"/>
            <a:ext cx="8078400" cy="2899800"/>
          </a:xfrm>
        </p:spPr>
        <p:txBody>
          <a:bodyPr/>
          <a:lstStyle/>
          <a:p>
            <a:r>
              <a:rPr lang="sv-SE" sz="2400" dirty="0"/>
              <a:t>Vårdköer – mottagningar och behandlingar</a:t>
            </a:r>
          </a:p>
          <a:p>
            <a:r>
              <a:rPr lang="sv-SE" sz="2400" dirty="0"/>
              <a:t>Personalbrist – personalomsättning</a:t>
            </a:r>
          </a:p>
          <a:p>
            <a:r>
              <a:rPr lang="sv-SE" sz="2400" dirty="0"/>
              <a:t>Behovsstyrd resursplanering</a:t>
            </a:r>
          </a:p>
          <a:p>
            <a:r>
              <a:rPr lang="sv-SE" sz="2400" dirty="0"/>
              <a:t>Handlingsplaner </a:t>
            </a:r>
          </a:p>
          <a:p>
            <a:pPr lvl="1"/>
            <a:r>
              <a:rPr lang="sv-SE" sz="2000" dirty="0"/>
              <a:t>Huvudplanering på </a:t>
            </a:r>
            <a:r>
              <a:rPr lang="sv-SE" sz="2000" dirty="0" err="1"/>
              <a:t>Skas</a:t>
            </a:r>
            <a:endParaRPr lang="sv-SE" sz="2000" dirty="0"/>
          </a:p>
          <a:p>
            <a:pPr lvl="1"/>
            <a:r>
              <a:rPr lang="sv-SE" sz="2000" dirty="0"/>
              <a:t>Skicka patienter inom VGR</a:t>
            </a:r>
          </a:p>
          <a:p>
            <a:pPr lvl="1"/>
            <a:r>
              <a:rPr lang="sv-SE" sz="2000" dirty="0"/>
              <a:t>Upphandlad vård hos privata vårdgivare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EA556C5-4BDA-4307-8473-4C3535D02A86}"/>
              </a:ext>
            </a:extLst>
          </p:cNvPr>
          <p:cNvSpPr txBox="1">
            <a:spLocks/>
          </p:cNvSpPr>
          <p:nvPr/>
        </p:nvSpPr>
        <p:spPr>
          <a:xfrm>
            <a:off x="628650" y="225027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>
                <a:latin typeface="+mn-lt"/>
              </a:rPr>
              <a:t>Diskussion</a:t>
            </a:r>
          </a:p>
        </p:txBody>
      </p:sp>
    </p:spTree>
    <p:extLst>
      <p:ext uri="{BB962C8B-B14F-4D97-AF65-F5344CB8AC3E}">
        <p14:creationId xmlns:p14="http://schemas.microsoft.com/office/powerpoint/2010/main" val="28758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8FA27-189E-F84A-B34E-ED2182EB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0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7CE02A-CCCA-6549-A801-74632A01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222" y="1225986"/>
            <a:ext cx="5740290" cy="3263504"/>
          </a:xfrm>
        </p:spPr>
        <p:txBody>
          <a:bodyPr/>
          <a:lstStyle/>
          <a:p>
            <a:r>
              <a:rPr lang="sv-SE" sz="2800" dirty="0"/>
              <a:t>Systemförståelse</a:t>
            </a:r>
          </a:p>
          <a:p>
            <a:r>
              <a:rPr lang="sv-SE" sz="2800" dirty="0"/>
              <a:t>Vad fungerar mindre bra?</a:t>
            </a:r>
          </a:p>
          <a:p>
            <a:r>
              <a:rPr lang="sv-SE" sz="2800" dirty="0"/>
              <a:t>Kan vi göra något åt det?</a:t>
            </a:r>
          </a:p>
          <a:p>
            <a:r>
              <a:rPr lang="sv-SE" sz="2800" dirty="0"/>
              <a:t>Vad behöver göras i så fall?</a:t>
            </a:r>
          </a:p>
          <a:p>
            <a:r>
              <a:rPr lang="sv-SE" sz="2800" dirty="0"/>
              <a:t>Dialog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491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6424AD-C7ED-4F1C-B1DB-85ACF9733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15CE8E-A6F7-4F17-A712-670AE22BB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E3C861-06C7-4B23-8AFF-A24852DE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685B-C765-4C4D-9571-518F1932F997}" type="datetime1">
              <a:rPr lang="sv-SE" smtClean="0"/>
              <a:t>2022-05-16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9B8D0F-F477-48EC-8579-BB57EE00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A217C6-54BE-4C1A-AC9D-C387C985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D323-A4EC-C048-B82A-6715371783B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56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5A477-BE5B-47F1-95AB-21900E32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AA8F29-55E4-4B87-8DFB-8BD09A63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9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5A477-BE5B-47F1-95AB-21900E32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AA8F29-55E4-4B87-8DFB-8BD09A63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93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5A477-BE5B-47F1-95AB-21900E32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AA8F29-55E4-4B87-8DFB-8BD09A63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92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5A477-BE5B-47F1-95AB-21900E32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AA8F29-55E4-4B87-8DFB-8BD09A63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86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Administratör\Skrivbord\stock-photo-13051990-dna-spiral.jpg">
            <a:extLst>
              <a:ext uri="{FF2B5EF4-FFF2-40B4-BE49-F238E27FC236}">
                <a16:creationId xmlns:a16="http://schemas.microsoft.com/office/drawing/2014/main" id="{83721C8E-B85A-47D3-AB20-481722CD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828">
            <a:off x="1544241" y="925117"/>
            <a:ext cx="6111478" cy="31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ruta 2">
            <a:extLst>
              <a:ext uri="{FF2B5EF4-FFF2-40B4-BE49-F238E27FC236}">
                <a16:creationId xmlns:a16="http://schemas.microsoft.com/office/drawing/2014/main" id="{F1D41E9D-D918-4F4F-BE93-B8A0729E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84" y="200828"/>
            <a:ext cx="6879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600" dirty="0">
                <a:latin typeface="+mn-lt"/>
              </a:rPr>
              <a:t>Vårdens kärnverksamheter</a:t>
            </a:r>
          </a:p>
        </p:txBody>
      </p:sp>
    </p:spTree>
    <p:extLst>
      <p:ext uri="{BB962C8B-B14F-4D97-AF65-F5344CB8AC3E}">
        <p14:creationId xmlns:p14="http://schemas.microsoft.com/office/powerpoint/2010/main" val="237468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ng 2">
            <a:extLst>
              <a:ext uri="{FF2B5EF4-FFF2-40B4-BE49-F238E27FC236}">
                <a16:creationId xmlns:a16="http://schemas.microsoft.com/office/drawing/2014/main" id="{6E1D3FB1-4CEC-4E33-8384-59CF6168A52A}"/>
              </a:ext>
            </a:extLst>
          </p:cNvPr>
          <p:cNvSpPr/>
          <p:nvPr/>
        </p:nvSpPr>
        <p:spPr bwMode="auto">
          <a:xfrm>
            <a:off x="3424569" y="2568754"/>
            <a:ext cx="1943100" cy="1944290"/>
          </a:xfrm>
          <a:prstGeom prst="donut">
            <a:avLst>
              <a:gd name="adj" fmla="val 305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 sz="1013">
              <a:latin typeface="Arial" charset="0"/>
              <a:ea typeface="ヒラギノ角ゴ Pro W3" charset="-128"/>
              <a:cs typeface="ＭＳ Ｐゴシック" charset="0"/>
            </a:endParaRPr>
          </a:p>
        </p:txBody>
      </p:sp>
      <p:sp>
        <p:nvSpPr>
          <p:cNvPr id="6" name="Ring 5">
            <a:extLst>
              <a:ext uri="{FF2B5EF4-FFF2-40B4-BE49-F238E27FC236}">
                <a16:creationId xmlns:a16="http://schemas.microsoft.com/office/drawing/2014/main" id="{1C38C392-DFFF-470C-885D-73EEA1CADC76}"/>
              </a:ext>
            </a:extLst>
          </p:cNvPr>
          <p:cNvSpPr/>
          <p:nvPr/>
        </p:nvSpPr>
        <p:spPr bwMode="auto">
          <a:xfrm>
            <a:off x="2264848" y="224833"/>
            <a:ext cx="1944290" cy="1944291"/>
          </a:xfrm>
          <a:prstGeom prst="donut">
            <a:avLst>
              <a:gd name="adj" fmla="val 305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 sz="1013">
              <a:latin typeface="Arial" charset="0"/>
              <a:ea typeface="ヒラギノ角ゴ Pro W3" charset="-128"/>
              <a:cs typeface="ＭＳ Ｐゴシック" charset="0"/>
            </a:endParaRPr>
          </a:p>
        </p:txBody>
      </p:sp>
      <p:sp>
        <p:nvSpPr>
          <p:cNvPr id="7" name="Ring 6">
            <a:extLst>
              <a:ext uri="{FF2B5EF4-FFF2-40B4-BE49-F238E27FC236}">
                <a16:creationId xmlns:a16="http://schemas.microsoft.com/office/drawing/2014/main" id="{772F1710-4BB2-4DEE-870F-0824719E95FA}"/>
              </a:ext>
            </a:extLst>
          </p:cNvPr>
          <p:cNvSpPr/>
          <p:nvPr/>
        </p:nvSpPr>
        <p:spPr bwMode="auto">
          <a:xfrm>
            <a:off x="4425832" y="224833"/>
            <a:ext cx="1944291" cy="1944291"/>
          </a:xfrm>
          <a:prstGeom prst="donut">
            <a:avLst>
              <a:gd name="adj" fmla="val 305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v-SE" sz="1013">
              <a:latin typeface="Arial" charset="0"/>
              <a:ea typeface="ヒラギノ角ゴ Pro W3" charset="-128"/>
              <a:cs typeface="ＭＳ Ｐゴシック" charset="0"/>
            </a:endParaRPr>
          </a:p>
        </p:txBody>
      </p:sp>
      <p:sp>
        <p:nvSpPr>
          <p:cNvPr id="7173" name="textruta 3">
            <a:extLst>
              <a:ext uri="{FF2B5EF4-FFF2-40B4-BE49-F238E27FC236}">
                <a16:creationId xmlns:a16="http://schemas.microsoft.com/office/drawing/2014/main" id="{4DCD2D62-0A8D-4DEF-9B16-551C52A2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467" y="549873"/>
            <a:ext cx="12359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17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15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2100" dirty="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rPr>
              <a:t>Forskning</a:t>
            </a:r>
          </a:p>
        </p:txBody>
      </p:sp>
      <p:sp>
        <p:nvSpPr>
          <p:cNvPr id="7174" name="textruta 8">
            <a:extLst>
              <a:ext uri="{FF2B5EF4-FFF2-40B4-BE49-F238E27FC236}">
                <a16:creationId xmlns:a16="http://schemas.microsoft.com/office/drawing/2014/main" id="{CF57F4CB-76A8-4738-B64A-774A15BB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363" y="2818014"/>
            <a:ext cx="13260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17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15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2100" dirty="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rPr>
              <a:t>Utbildning</a:t>
            </a:r>
            <a:endParaRPr lang="sv-SE" sz="1800" dirty="0">
              <a:solidFill>
                <a:srgbClr val="000000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175" name="textruta 9">
            <a:extLst>
              <a:ext uri="{FF2B5EF4-FFF2-40B4-BE49-F238E27FC236}">
                <a16:creationId xmlns:a16="http://schemas.microsoft.com/office/drawing/2014/main" id="{AA0E82B3-AFCF-45BF-AE97-BC915503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682" y="549873"/>
            <a:ext cx="13297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17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15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2100" dirty="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rPr>
              <a:t>Utveckling</a:t>
            </a:r>
          </a:p>
        </p:txBody>
      </p:sp>
      <p:sp>
        <p:nvSpPr>
          <p:cNvPr id="35847" name="Höger 4">
            <a:extLst>
              <a:ext uri="{FF2B5EF4-FFF2-40B4-BE49-F238E27FC236}">
                <a16:creationId xmlns:a16="http://schemas.microsoft.com/office/drawing/2014/main" id="{9F1C6FEB-C9F2-4AC7-B8F9-4C8FC918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923" y="818955"/>
            <a:ext cx="4968478" cy="1012031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2C89E3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sv-SE" altLang="sv-SE" sz="1013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Höger 12">
            <a:extLst>
              <a:ext uri="{FF2B5EF4-FFF2-40B4-BE49-F238E27FC236}">
                <a16:creationId xmlns:a16="http://schemas.microsoft.com/office/drawing/2014/main" id="{307E88DF-C892-4599-A9EB-7C7B514300B9}"/>
              </a:ext>
            </a:extLst>
          </p:cNvPr>
          <p:cNvSpPr>
            <a:spLocks noChangeArrowheads="1"/>
          </p:cNvSpPr>
          <p:nvPr/>
        </p:nvSpPr>
        <p:spPr bwMode="auto">
          <a:xfrm rot="3175979">
            <a:off x="3571559" y="2147097"/>
            <a:ext cx="542925" cy="432197"/>
          </a:xfrm>
          <a:prstGeom prst="rightArrow">
            <a:avLst>
              <a:gd name="adj1" fmla="val 50000"/>
              <a:gd name="adj2" fmla="val 49934"/>
            </a:avLst>
          </a:prstGeom>
          <a:solidFill>
            <a:srgbClr val="FFCC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sv-SE" altLang="sv-SE" sz="1013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Höger 13">
            <a:extLst>
              <a:ext uri="{FF2B5EF4-FFF2-40B4-BE49-F238E27FC236}">
                <a16:creationId xmlns:a16="http://schemas.microsoft.com/office/drawing/2014/main" id="{FCBC9D19-5564-4662-9C93-19FFDF66DE5C}"/>
              </a:ext>
            </a:extLst>
          </p:cNvPr>
          <p:cNvSpPr>
            <a:spLocks noChangeArrowheads="1"/>
          </p:cNvSpPr>
          <p:nvPr/>
        </p:nvSpPr>
        <p:spPr bwMode="auto">
          <a:xfrm rot="17993202">
            <a:off x="4697295" y="2159598"/>
            <a:ext cx="522684" cy="432197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FFFF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sv-SE" altLang="sv-SE" sz="1013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0" name="Höger 14">
            <a:extLst>
              <a:ext uri="{FF2B5EF4-FFF2-40B4-BE49-F238E27FC236}">
                <a16:creationId xmlns:a16="http://schemas.microsoft.com/office/drawing/2014/main" id="{D1E1A464-E1CA-4D22-AABA-5CA14D57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923" y="2979939"/>
            <a:ext cx="4914900" cy="1012031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FF66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sv-SE" altLang="sv-SE" sz="1013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51" name="textruta 1">
            <a:extLst>
              <a:ext uri="{FF2B5EF4-FFF2-40B4-BE49-F238E27FC236}">
                <a16:creationId xmlns:a16="http://schemas.microsoft.com/office/drawing/2014/main" id="{7FC00FF9-270F-41FE-A0E2-FB5B03C89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79" y="1063360"/>
            <a:ext cx="849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800" dirty="0">
                <a:solidFill>
                  <a:srgbClr val="000000"/>
                </a:solidFill>
                <a:latin typeface="+mn-lt"/>
              </a:rPr>
              <a:t>Vård</a:t>
            </a:r>
          </a:p>
        </p:txBody>
      </p:sp>
      <p:sp>
        <p:nvSpPr>
          <p:cNvPr id="7181" name="textruta 15">
            <a:extLst>
              <a:ext uri="{FF2B5EF4-FFF2-40B4-BE49-F238E27FC236}">
                <a16:creationId xmlns:a16="http://schemas.microsoft.com/office/drawing/2014/main" id="{46578548-4AB3-46FA-914D-A099485E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52" y="3233512"/>
            <a:ext cx="1829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17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15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2800" dirty="0">
                <a:solidFill>
                  <a:srgbClr val="000000"/>
                </a:solidFill>
                <a:latin typeface="+mn-lt"/>
              </a:rPr>
              <a:t>Kompetens</a:t>
            </a:r>
            <a:endParaRPr lang="sv-SE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853" name="textruta 1">
            <a:extLst>
              <a:ext uri="{FF2B5EF4-FFF2-40B4-BE49-F238E27FC236}">
                <a16:creationId xmlns:a16="http://schemas.microsoft.com/office/drawing/2014/main" id="{68C6664B-E44B-4A81-A17A-92CDEF54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062" y="2101585"/>
            <a:ext cx="1680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sv-SE" altLang="sv-SE" sz="2800" dirty="0">
                <a:solidFill>
                  <a:srgbClr val="000000"/>
                </a:solidFill>
                <a:latin typeface="+mn-lt"/>
              </a:rPr>
              <a:t>Framtiden</a:t>
            </a:r>
          </a:p>
        </p:txBody>
      </p:sp>
    </p:spTree>
    <p:extLst>
      <p:ext uri="{BB962C8B-B14F-4D97-AF65-F5344CB8AC3E}">
        <p14:creationId xmlns:p14="http://schemas.microsoft.com/office/powerpoint/2010/main" val="40735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87639E-C57E-48DD-B6F1-60E543C9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DC1-8858-4D9E-8C68-66FC4608A0BB}" type="slidenum">
              <a:rPr lang="en-US" altLang="sv-SE" smtClean="0"/>
              <a:pPr/>
              <a:t>5</a:t>
            </a:fld>
            <a:endParaRPr lang="en-US" altLang="sv-SE"/>
          </a:p>
        </p:txBody>
      </p:sp>
      <p:pic>
        <p:nvPicPr>
          <p:cNvPr id="2050" name="Picture 2" descr="Kvalitetsarbete - i praktiken både lätt och svårt. Anne Haglund Olmarker  Verksamhetschef Radiologi Sahlgrenska universitetssjukhuset - PDF Gratis  nedladdning">
            <a:extLst>
              <a:ext uri="{FF2B5EF4-FFF2-40B4-BE49-F238E27FC236}">
                <a16:creationId xmlns:a16="http://schemas.microsoft.com/office/drawing/2014/main" id="{6D0C79D3-716D-4100-855D-1CA9F592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11" y="307944"/>
            <a:ext cx="6495392" cy="41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DDEE70C-C63A-4B06-9262-C385189E287D}"/>
              </a:ext>
            </a:extLst>
          </p:cNvPr>
          <p:cNvSpPr/>
          <p:nvPr/>
        </p:nvSpPr>
        <p:spPr>
          <a:xfrm>
            <a:off x="488175" y="3990213"/>
            <a:ext cx="7867549" cy="51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EC1FDCF-7731-4560-AECB-E24FE24FCDCA}"/>
              </a:ext>
            </a:extLst>
          </p:cNvPr>
          <p:cNvSpPr/>
          <p:nvPr/>
        </p:nvSpPr>
        <p:spPr>
          <a:xfrm>
            <a:off x="1282262" y="262225"/>
            <a:ext cx="2490952" cy="263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66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8FA27-189E-F84A-B34E-ED2182EB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0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sz="3600">
                <a:latin typeface="Calibri" panose="020F0502020204030204" pitchFamily="34" charset="0"/>
                <a:cs typeface="Calibri" panose="020F0502020204030204" pitchFamily="34" charset="0"/>
              </a:rPr>
              <a:t>Symtom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7CE02A-CCCA-6549-A801-74632A01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00" y="1531445"/>
            <a:ext cx="6469799" cy="1905438"/>
          </a:xfrm>
        </p:spPr>
        <p:txBody>
          <a:bodyPr/>
          <a:lstStyle/>
          <a:p>
            <a:r>
              <a:rPr lang="sv-SE" sz="2800"/>
              <a:t>Ledning och strategi – mål och helhetsbild</a:t>
            </a:r>
          </a:p>
          <a:p>
            <a:r>
              <a:rPr lang="sv-SE" sz="2800"/>
              <a:t>Behov och planering – kö och väntetid</a:t>
            </a:r>
          </a:p>
          <a:p>
            <a:r>
              <a:rPr lang="sv-SE" sz="2800"/>
              <a:t>Resursbrist – personal och vårdplatser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2" descr="images.jpg">
            <a:extLst>
              <a:ext uri="{FF2B5EF4-FFF2-40B4-BE49-F238E27FC236}">
                <a16:creationId xmlns:a16="http://schemas.microsoft.com/office/drawing/2014/main" id="{05F59FBC-0C88-4542-A5B4-92E37C54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6" y="3305061"/>
            <a:ext cx="1329824" cy="90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77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5">
            <a:extLst>
              <a:ext uri="{FF2B5EF4-FFF2-40B4-BE49-F238E27FC236}">
                <a16:creationId xmlns:a16="http://schemas.microsoft.com/office/drawing/2014/main" id="{BAAA607E-3D6A-A644-B41B-7A6090A62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71210"/>
              </p:ext>
            </p:extLst>
          </p:nvPr>
        </p:nvGraphicFramePr>
        <p:xfrm>
          <a:off x="2303860" y="1068650"/>
          <a:ext cx="4617244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5549900" imgH="3479800" progId="Visio.Drawing.6">
                  <p:embed/>
                </p:oleObj>
              </mc:Choice>
              <mc:Fallback>
                <p:oleObj name="Visio" r:id="rId4" imgW="5549900" imgH="3479800" progId="Visio.Drawing.6">
                  <p:embed/>
                  <p:pic>
                    <p:nvPicPr>
                      <p:cNvPr id="13313" name="Object 5">
                        <a:extLst>
                          <a:ext uri="{FF2B5EF4-FFF2-40B4-BE49-F238E27FC236}">
                            <a16:creationId xmlns:a16="http://schemas.microsoft.com/office/drawing/2014/main" id="{BAAA607E-3D6A-A644-B41B-7A6090A62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860" y="1068650"/>
                        <a:ext cx="4617244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Rak 3">
            <a:extLst>
              <a:ext uri="{FF2B5EF4-FFF2-40B4-BE49-F238E27FC236}">
                <a16:creationId xmlns:a16="http://schemas.microsoft.com/office/drawing/2014/main" id="{E9B8EADE-8692-B24C-8F99-D4B0E3A7A205}"/>
              </a:ext>
            </a:extLst>
          </p:cNvPr>
          <p:cNvCxnSpPr>
            <a:cxnSpLocks/>
          </p:cNvCxnSpPr>
          <p:nvPr/>
        </p:nvCxnSpPr>
        <p:spPr>
          <a:xfrm>
            <a:off x="1951435" y="2049725"/>
            <a:ext cx="53947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15" name="textruta 4">
            <a:extLst>
              <a:ext uri="{FF2B5EF4-FFF2-40B4-BE49-F238E27FC236}">
                <a16:creationId xmlns:a16="http://schemas.microsoft.com/office/drawing/2014/main" id="{929D1812-7573-854D-BE65-4941A1507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535" y="1631816"/>
            <a:ext cx="136445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sv-SE" altLang="sv-SE" sz="1575" b="1"/>
              <a:t>”Smärtgräns”</a:t>
            </a:r>
          </a:p>
        </p:txBody>
      </p:sp>
      <p:sp>
        <p:nvSpPr>
          <p:cNvPr id="13316" name="Rubrik 2">
            <a:extLst>
              <a:ext uri="{FF2B5EF4-FFF2-40B4-BE49-F238E27FC236}">
                <a16:creationId xmlns:a16="http://schemas.microsoft.com/office/drawing/2014/main" id="{89BB5A71-0051-C448-9C26-B3F67C14D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30982"/>
            <a:ext cx="9144000" cy="7465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v-SE" altLang="sv-SE" sz="1800" dirty="0">
                <a:ea typeface="ＭＳ Ｐゴシック" panose="020B0600070205080204" pitchFamily="34" charset="-128"/>
              </a:rPr>
              <a:t>” </a:t>
            </a:r>
            <a:r>
              <a:rPr lang="sv-SE" altLang="sv-SE" sz="3600" dirty="0">
                <a:latin typeface="+mn-lt"/>
                <a:ea typeface="ＭＳ Ｐゴシック" panose="020B0600070205080204" pitchFamily="34" charset="-128"/>
              </a:rPr>
              <a:t>Många kroniska problem som inte hinner åtgärdats</a:t>
            </a:r>
          </a:p>
        </p:txBody>
      </p:sp>
      <p:sp>
        <p:nvSpPr>
          <p:cNvPr id="7" name="Triangel 6">
            <a:extLst>
              <a:ext uri="{FF2B5EF4-FFF2-40B4-BE49-F238E27FC236}">
                <a16:creationId xmlns:a16="http://schemas.microsoft.com/office/drawing/2014/main" id="{6E94CFE4-1806-2A45-A353-E6589A1BDEF6}"/>
              </a:ext>
            </a:extLst>
          </p:cNvPr>
          <p:cNvSpPr/>
          <p:nvPr/>
        </p:nvSpPr>
        <p:spPr>
          <a:xfrm>
            <a:off x="2825354" y="1472272"/>
            <a:ext cx="348853" cy="13704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Triangel 8">
            <a:extLst>
              <a:ext uri="{FF2B5EF4-FFF2-40B4-BE49-F238E27FC236}">
                <a16:creationId xmlns:a16="http://schemas.microsoft.com/office/drawing/2014/main" id="{BB89C784-DDE2-3142-909E-2CFA74C5FBF1}"/>
              </a:ext>
            </a:extLst>
          </p:cNvPr>
          <p:cNvSpPr/>
          <p:nvPr/>
        </p:nvSpPr>
        <p:spPr>
          <a:xfrm>
            <a:off x="4237435" y="1605622"/>
            <a:ext cx="192881" cy="11941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Triangel 9">
            <a:extLst>
              <a:ext uri="{FF2B5EF4-FFF2-40B4-BE49-F238E27FC236}">
                <a16:creationId xmlns:a16="http://schemas.microsoft.com/office/drawing/2014/main" id="{0822E33D-3B28-D542-B9C5-9B3990A4F4D8}"/>
              </a:ext>
            </a:extLst>
          </p:cNvPr>
          <p:cNvSpPr/>
          <p:nvPr/>
        </p:nvSpPr>
        <p:spPr>
          <a:xfrm>
            <a:off x="5351860" y="1594906"/>
            <a:ext cx="192881" cy="11941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objekt 5">
            <a:extLst>
              <a:ext uri="{FF2B5EF4-FFF2-40B4-BE49-F238E27FC236}">
                <a16:creationId xmlns:a16="http://schemas.microsoft.com/office/drawing/2014/main" id="{1C182615-4AE4-4308-9BF5-CDDFFC69F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6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F6C3A1B-9332-4E3B-AAAA-03BDF7A3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729" y="261568"/>
            <a:ext cx="6858001" cy="11025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>
                <a:solidFill>
                  <a:schemeClr val="bg1"/>
                </a:solidFill>
                <a:latin typeface="+mn-lt"/>
              </a:rPr>
              <a:t>Det finns en anledning till att backspegeln är liten och vindrutan så stor.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FE721EF-7A41-4CB2-BDD8-58951199C580}"/>
              </a:ext>
            </a:extLst>
          </p:cNvPr>
          <p:cNvSpPr txBox="1">
            <a:spLocks/>
          </p:cNvSpPr>
          <p:nvPr/>
        </p:nvSpPr>
        <p:spPr>
          <a:xfrm>
            <a:off x="1137047" y="3569495"/>
            <a:ext cx="6858001" cy="8868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3200" dirty="0">
                <a:solidFill>
                  <a:srgbClr val="FFFFFF"/>
                </a:solidFill>
                <a:latin typeface="+mn-lt"/>
              </a:rPr>
              <a:t>Dit du är på väg är nämligen mycket viktigare än där du varit!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413" y="1271952"/>
            <a:ext cx="8342587" cy="994172"/>
          </a:xfrm>
        </p:spPr>
        <p:txBody>
          <a:bodyPr>
            <a:noAutofit/>
          </a:bodyPr>
          <a:lstStyle/>
          <a:p>
            <a:r>
              <a:rPr lang="sv-SE" sz="4500" dirty="0">
                <a:latin typeface="+mn-lt"/>
                <a:ea typeface="Arial Rounded MT Bold" charset="0"/>
                <a:cs typeface="Arial Rounded MT Bold" charset="0"/>
              </a:rPr>
              <a:t>Titta framåt </a:t>
            </a:r>
            <a:br>
              <a:rPr lang="sv-SE" sz="4500" dirty="0">
                <a:latin typeface="+mn-lt"/>
                <a:ea typeface="Arial Rounded MT Bold" charset="0"/>
                <a:cs typeface="Arial Rounded MT Bold" charset="0"/>
              </a:rPr>
            </a:br>
            <a:r>
              <a:rPr lang="sv-SE" sz="4500" dirty="0">
                <a:latin typeface="+mn-lt"/>
                <a:ea typeface="Arial Rounded MT Bold" charset="0"/>
                <a:cs typeface="Arial Rounded MT Bold" charset="0"/>
              </a:rPr>
              <a:t>inte bakåt</a:t>
            </a:r>
            <a:br>
              <a:rPr lang="sv-SE" sz="4500" dirty="0">
                <a:latin typeface="+mn-lt"/>
                <a:ea typeface="Arial Rounded MT Bold" charset="0"/>
                <a:cs typeface="Arial Rounded MT Bold" charset="0"/>
              </a:rPr>
            </a:br>
            <a:r>
              <a:rPr lang="sv-SE" sz="4500" dirty="0">
                <a:latin typeface="+mn-lt"/>
                <a:ea typeface="Arial Rounded MT Bold" charset="0"/>
                <a:cs typeface="Arial Rounded MT Bold" charset="0"/>
              </a:rPr>
              <a:t>för då trillar man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742392" y="2692711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ea typeface="Arial Rounded MT Bold" charset="0"/>
                <a:cs typeface="Arial Rounded MT Bold" charset="0"/>
              </a:rPr>
              <a:t>Kalle 5 år</a:t>
            </a:r>
          </a:p>
        </p:txBody>
      </p:sp>
      <p:pic>
        <p:nvPicPr>
          <p:cNvPr id="13314" name="Picture 2" descr=" man som 3d snubblar på en förlängningskabel på arbetsplatsen royaltyfri illustrationer">
            <a:extLst>
              <a:ext uri="{FF2B5EF4-FFF2-40B4-BE49-F238E27FC236}">
                <a16:creationId xmlns:a16="http://schemas.microsoft.com/office/drawing/2014/main" id="{F8C8FD87-29DB-4546-9BA6-5A31E591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50" y="1412837"/>
            <a:ext cx="3895495" cy="31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2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GR_vitt_green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Presentation6" id="{E9FD76E8-8541-4B5B-B305-FC82B154D412}" vid="{53E28601-6554-4A87-B858-A88606A130A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SkaS_green_16-9</Template>
  <TotalTime>2623</TotalTime>
  <Words>237</Words>
  <Application>Microsoft Office PowerPoint</Application>
  <PresentationFormat>Bildspel på skärmen (16:9)</PresentationFormat>
  <Paragraphs>62</Paragraphs>
  <Slides>24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</vt:lpstr>
      <vt:lpstr>VGR_vitt_green</vt:lpstr>
      <vt:lpstr>Visio</vt:lpstr>
      <vt:lpstr>Hur mår sjukvården?</vt:lpstr>
      <vt:lpstr>Agenda</vt:lpstr>
      <vt:lpstr>PowerPoint-presentation</vt:lpstr>
      <vt:lpstr>PowerPoint-presentation</vt:lpstr>
      <vt:lpstr>PowerPoint-presentation</vt:lpstr>
      <vt:lpstr>Symtom</vt:lpstr>
      <vt:lpstr>” Många kroniska problem som inte hinner åtgärdats</vt:lpstr>
      <vt:lpstr>Det finns en anledning till att backspegeln är liten och vindrutan så stor.</vt:lpstr>
      <vt:lpstr>Titta framåt  inte bakåt för då trillar man</vt:lpstr>
      <vt:lpstr>PowerPoint-presentation</vt:lpstr>
      <vt:lpstr>Behov – resurser </vt:lpstr>
      <vt:lpstr>PowerPoint-presentation</vt:lpstr>
      <vt:lpstr>Planeringsprocess</vt:lpstr>
      <vt:lpstr>Från data till information och kunskap för förändring av planeringen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Registrering av försenad op.start på mer än  15 minuter mot planerad starttidpunkt.</dc:title>
  <dc:creator>Leif Glaes</dc:creator>
  <cp:lastModifiedBy>Anders Plantin</cp:lastModifiedBy>
  <cp:revision>62</cp:revision>
  <dcterms:created xsi:type="dcterms:W3CDTF">2021-09-03T06:59:22Z</dcterms:created>
  <dcterms:modified xsi:type="dcterms:W3CDTF">2022-05-16T07:01:02Z</dcterms:modified>
</cp:coreProperties>
</file>