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85" r:id="rId2"/>
    <p:sldId id="370" r:id="rId3"/>
    <p:sldId id="337" r:id="rId4"/>
    <p:sldId id="338" r:id="rId5"/>
    <p:sldId id="339" r:id="rId6"/>
    <p:sldId id="340" r:id="rId7"/>
    <p:sldId id="341" r:id="rId8"/>
    <p:sldId id="342" r:id="rId9"/>
    <p:sldId id="343" r:id="rId10"/>
    <p:sldId id="344" r:id="rId11"/>
    <p:sldId id="379" r:id="rId12"/>
    <p:sldId id="345" r:id="rId13"/>
    <p:sldId id="346" r:id="rId14"/>
    <p:sldId id="347" r:id="rId15"/>
    <p:sldId id="348" r:id="rId16"/>
    <p:sldId id="349" r:id="rId17"/>
    <p:sldId id="350" r:id="rId18"/>
    <p:sldId id="351" r:id="rId19"/>
    <p:sldId id="352" r:id="rId20"/>
    <p:sldId id="353" r:id="rId21"/>
    <p:sldId id="380" r:id="rId22"/>
    <p:sldId id="332" r:id="rId23"/>
    <p:sldId id="333" r:id="rId24"/>
    <p:sldId id="382" r:id="rId25"/>
    <p:sldId id="365" r:id="rId26"/>
    <p:sldId id="366" r:id="rId27"/>
    <p:sldId id="383" r:id="rId28"/>
    <p:sldId id="306" r:id="rId29"/>
    <p:sldId id="307" r:id="rId30"/>
    <p:sldId id="308" r:id="rId31"/>
    <p:sldId id="309" r:id="rId32"/>
    <p:sldId id="355" r:id="rId33"/>
    <p:sldId id="287" r:id="rId34"/>
    <p:sldId id="367" r:id="rId35"/>
    <p:sldId id="368" r:id="rId36"/>
    <p:sldId id="384" r:id="rId37"/>
    <p:sldId id="358" r:id="rId38"/>
    <p:sldId id="369" r:id="rId39"/>
    <p:sldId id="381" r:id="rId40"/>
    <p:sldId id="359" r:id="rId41"/>
    <p:sldId id="362" r:id="rId42"/>
    <p:sldId id="364" r:id="rId43"/>
    <p:sldId id="371" r:id="rId44"/>
    <p:sldId id="372" r:id="rId45"/>
    <p:sldId id="373" r:id="rId46"/>
    <p:sldId id="374" r:id="rId47"/>
    <p:sldId id="375" r:id="rId48"/>
    <p:sldId id="376" r:id="rId49"/>
    <p:sldId id="377" r:id="rId50"/>
    <p:sldId id="378" r:id="rId51"/>
  </p:sldIdLst>
  <p:sldSz cx="9144000" cy="6858000" type="screen4x3"/>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14">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4F7"/>
    <a:srgbClr val="E75113"/>
    <a:srgbClr val="008FCB"/>
    <a:srgbClr val="EB6909"/>
    <a:srgbClr val="219B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9821" autoAdjust="0"/>
  </p:normalViewPr>
  <p:slideViewPr>
    <p:cSldViewPr snapToGrid="0" snapToObjects="1">
      <p:cViewPr varScale="1">
        <p:scale>
          <a:sx n="92" d="100"/>
          <a:sy n="92" d="100"/>
        </p:scale>
        <p:origin x="1282" y="67"/>
      </p:cViewPr>
      <p:guideLst>
        <p:guide orient="horz" pos="2160"/>
        <p:guide orient="horz" pos="101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Kundserver\Kunder\%20S-O&#776;\SPF%20Seniorerna\Medlemsbarometern%20(NMI)\2017\Kopia%20avRapport_Samtliga_Resondent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var\folders\c6\zc6kddm533dd1ss928cpfthh0000gq\T\com.microsoft.Outlook\Outlook%20Temp\Rapport_Samtliga_Resondenter%5b1%5d.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var\folders\c6\zc6kddm533dd1ss928cpfthh0000gq\T\com.microsoft.Outlook\Outlook%20Temp\Rapport_Samtliga_Resondenter%5b1%5d.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B01-41D4-B89C-94D9A3386E86}"/>
              </c:ext>
            </c:extLst>
          </c:dPt>
          <c:dPt>
            <c:idx val="3"/>
            <c:invertIfNegative val="0"/>
            <c:bubble3D val="0"/>
            <c:spPr>
              <a:solidFill>
                <a:srgbClr val="BDE4F7"/>
              </a:solidFill>
              <a:ln>
                <a:noFill/>
              </a:ln>
              <a:effectLst/>
            </c:spPr>
            <c:extLst>
              <c:ext xmlns:c16="http://schemas.microsoft.com/office/drawing/2014/chart" uri="{C3380CC4-5D6E-409C-BE32-E72D297353CC}">
                <c16:uniqueId val="{00000003-9B01-41D4-B89C-94D9A3386E86}"/>
              </c:ext>
            </c:extLst>
          </c:dPt>
          <c:dLbls>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rgbClr val="000000"/>
                    </a:solidFill>
                    <a:latin typeface="Calibri"/>
                    <a:ea typeface="Calibri"/>
                    <a:cs typeface="Calibri"/>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'1 Fråga'!$B$37:$B$40</c:f>
              <c:strCache>
                <c:ptCount val="4"/>
                <c:pt idx="0">
                  <c:v>Jag är generellt sett nöjd med mitt medlemskap i SPF Seniorerna.</c:v>
                </c:pt>
                <c:pt idx="1">
                  <c:v>Jag avser att fortsätta mitt medlemskap i SPF Seniorerna de närmaste åren.</c:v>
                </c:pt>
                <c:pt idx="2">
                  <c:v>Jag kan tänka mig att rekommendera ett medlemskap i SPF Seniorerna till vänner och bekanta.</c:v>
                </c:pt>
                <c:pt idx="3">
                  <c:v>Jag är nöjd med de erbjudanden som jag får via SPF Seniorernas partners (exempelvis If, Skandia, E.ON och Viking Line).</c:v>
                </c:pt>
              </c:strCache>
            </c:strRef>
          </c:cat>
          <c:val>
            <c:numRef>
              <c:f>'1 Fråga'!$C$37:$C$40</c:f>
              <c:numCache>
                <c:formatCode>0.00</c:formatCode>
                <c:ptCount val="4"/>
                <c:pt idx="0">
                  <c:v>7.9273999999999996</c:v>
                </c:pt>
                <c:pt idx="1">
                  <c:v>8.8422000000000001</c:v>
                </c:pt>
                <c:pt idx="2">
                  <c:v>8.3313000000000006</c:v>
                </c:pt>
                <c:pt idx="3">
                  <c:v>7.1231999999999998</c:v>
                </c:pt>
              </c:numCache>
            </c:numRef>
          </c:val>
          <c:extLst>
            <c:ext xmlns:c16="http://schemas.microsoft.com/office/drawing/2014/chart" uri="{C3380CC4-5D6E-409C-BE32-E72D297353CC}">
              <c16:uniqueId val="{00000004-9B01-41D4-B89C-94D9A3386E86}"/>
            </c:ext>
          </c:extLst>
        </c:ser>
        <c:dLbls>
          <c:showLegendKey val="0"/>
          <c:showVal val="0"/>
          <c:showCatName val="0"/>
          <c:showSerName val="0"/>
          <c:showPercent val="0"/>
          <c:showBubbleSize val="0"/>
        </c:dLbls>
        <c:gapWidth val="40"/>
        <c:axId val="365254648"/>
        <c:axId val="365254256"/>
      </c:barChart>
      <c:catAx>
        <c:axId val="365254648"/>
        <c:scaling>
          <c:orientation val="maxMin"/>
        </c:scaling>
        <c:delete val="0"/>
        <c:axPos val="b"/>
        <c:numFmt formatCode="General" sourceLinked="1"/>
        <c:majorTickMark val="in"/>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en-US" sz="1100" b="0" i="0" u="none" strike="noStrike" kern="1200" baseline="0">
                <a:solidFill>
                  <a:srgbClr val="000000"/>
                </a:solidFill>
                <a:latin typeface="+mn-lt"/>
                <a:ea typeface="Calibri"/>
                <a:cs typeface="Calibri"/>
              </a:defRPr>
            </a:pPr>
            <a:endParaRPr lang="sv-SE"/>
          </a:p>
        </c:txPr>
        <c:crossAx val="365254256"/>
        <c:crosses val="autoZero"/>
        <c:auto val="0"/>
        <c:lblAlgn val="ctr"/>
        <c:lblOffset val="100"/>
        <c:noMultiLvlLbl val="0"/>
      </c:catAx>
      <c:valAx>
        <c:axId val="365254256"/>
        <c:scaling>
          <c:orientation val="minMax"/>
          <c:min val="1"/>
        </c:scaling>
        <c:delete val="0"/>
        <c:axPos val="l"/>
        <c:numFmt formatCode="0.00" sourceLinked="1"/>
        <c:majorTickMark val="in"/>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en-US" sz="1100" b="0" i="0" u="none" strike="noStrike" kern="1200" baseline="0">
                <a:solidFill>
                  <a:srgbClr val="000000"/>
                </a:solidFill>
                <a:latin typeface="+mn-lt"/>
                <a:ea typeface="Calibri"/>
                <a:cs typeface="Calibri"/>
              </a:defRPr>
            </a:pPr>
            <a:endParaRPr lang="sv-SE"/>
          </a:p>
        </c:txPr>
        <c:crossAx val="365254648"/>
        <c:crosses val="max"/>
        <c:crossBetween val="between"/>
        <c:minorUnit val="1"/>
      </c:valAx>
      <c:spPr>
        <a:solidFill>
          <a:srgbClr val="FFFFFF"/>
        </a:solidFill>
        <a:ln w="12700">
          <a:noFill/>
        </a:ln>
        <a:effectLst/>
      </c:spPr>
    </c:plotArea>
    <c:plotVisOnly val="1"/>
    <c:dispBlanksAs val="gap"/>
    <c:showDLblsOverMax val="0"/>
  </c:chart>
  <c:spPr>
    <a:noFill/>
    <a:ln w="9525" cap="flat" cmpd="sng" algn="ctr">
      <a:noFill/>
      <a:prstDash val="solid"/>
    </a:ln>
    <a:effectLst/>
  </c:spPr>
  <c:txPr>
    <a:bodyPr rot="0" vert="horz"/>
    <a:lstStyle/>
    <a:p>
      <a:pPr>
        <a:defRPr lang="en-US" sz="1100" b="0" u="none" baseline="0">
          <a:solidFill>
            <a:srgbClr val="000000"/>
          </a:solidFill>
          <a:latin typeface="Calibri"/>
          <a:ea typeface="Calibri"/>
          <a:cs typeface="Calibri"/>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219BD3"/>
            </a:solidFill>
          </c:spPr>
          <c:invertIfNegative val="0"/>
          <c:dPt>
            <c:idx val="0"/>
            <c:invertIfNegative val="0"/>
            <c:bubble3D val="0"/>
            <c:extLst>
              <c:ext xmlns:c16="http://schemas.microsoft.com/office/drawing/2014/chart" uri="{C3380CC4-5D6E-409C-BE32-E72D297353CC}">
                <c16:uniqueId val="{00000000-AFE4-4E94-A97A-2B89F0B2183D}"/>
              </c:ext>
            </c:extLst>
          </c:dPt>
          <c:dPt>
            <c:idx val="1"/>
            <c:invertIfNegative val="0"/>
            <c:bubble3D val="0"/>
            <c:spPr>
              <a:solidFill>
                <a:srgbClr val="BDE4F7"/>
              </a:solidFill>
            </c:spPr>
            <c:extLst>
              <c:ext xmlns:c16="http://schemas.microsoft.com/office/drawing/2014/chart" uri="{C3380CC4-5D6E-409C-BE32-E72D297353CC}">
                <c16:uniqueId val="{00000002-AFE4-4E94-A97A-2B89F0B2183D}"/>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E4-4E94-A97A-2B89F0B2183D}"/>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E4-4E94-A97A-2B89F0B2183D}"/>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E4-4E94-A97A-2B89F0B2183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'7 Fråga'!$B$37:$B$39</c:f>
              <c:strCache>
                <c:ptCount val="3"/>
                <c:pt idx="0">
                  <c:v>Jag anser att SPF Seniorerna driver rätt frågor för oss seniorer gentemot politiker och andra beslutsfattare.</c:v>
                </c:pt>
                <c:pt idx="1">
                  <c:v>Jag anser att jag har stor glädje av mitt medlemskap utifrån den avgift jag betalar.</c:v>
                </c:pt>
                <c:pt idx="2">
                  <c:v>Jag anser att tidningen Senioren har ett högt läsvärde för mig som senior.</c:v>
                </c:pt>
              </c:strCache>
            </c:strRef>
          </c:cat>
          <c:val>
            <c:numRef>
              <c:f>'7 Fråga'!$C$37:$C$39</c:f>
              <c:numCache>
                <c:formatCode>0.00</c:formatCode>
                <c:ptCount val="3"/>
                <c:pt idx="0">
                  <c:v>7.9634999999999998</c:v>
                </c:pt>
                <c:pt idx="1">
                  <c:v>7.5153999999999996</c:v>
                </c:pt>
                <c:pt idx="2">
                  <c:v>7.8346999999999998</c:v>
                </c:pt>
              </c:numCache>
            </c:numRef>
          </c:val>
          <c:extLst>
            <c:ext xmlns:c16="http://schemas.microsoft.com/office/drawing/2014/chart" uri="{C3380CC4-5D6E-409C-BE32-E72D297353CC}">
              <c16:uniqueId val="{00000004-AFE4-4E94-A97A-2B89F0B2183D}"/>
            </c:ext>
          </c:extLst>
        </c:ser>
        <c:dLbls>
          <c:showLegendKey val="0"/>
          <c:showVal val="0"/>
          <c:showCatName val="0"/>
          <c:showSerName val="0"/>
          <c:showPercent val="0"/>
          <c:showBubbleSize val="0"/>
        </c:dLbls>
        <c:gapWidth val="40"/>
        <c:axId val="365253080"/>
        <c:axId val="365442456"/>
      </c:barChart>
      <c:catAx>
        <c:axId val="365253080"/>
        <c:scaling>
          <c:orientation val="maxMin"/>
        </c:scaling>
        <c:delete val="0"/>
        <c:axPos val="b"/>
        <c:numFmt formatCode="General" sourceLinked="1"/>
        <c:majorTickMark val="in"/>
        <c:minorTickMark val="none"/>
        <c:tickLblPos val="nextTo"/>
        <c:spPr>
          <a:ln>
            <a:noFill/>
          </a:ln>
        </c:spPr>
        <c:txPr>
          <a:bodyPr/>
          <a:lstStyle/>
          <a:p>
            <a:pPr>
              <a:defRPr>
                <a:latin typeface="+mn-lt"/>
              </a:defRPr>
            </a:pPr>
            <a:endParaRPr lang="sv-SE"/>
          </a:p>
        </c:txPr>
        <c:crossAx val="365442456"/>
        <c:crosses val="autoZero"/>
        <c:auto val="0"/>
        <c:lblAlgn val="ctr"/>
        <c:lblOffset val="100"/>
        <c:noMultiLvlLbl val="0"/>
      </c:catAx>
      <c:valAx>
        <c:axId val="365442456"/>
        <c:scaling>
          <c:orientation val="minMax"/>
          <c:min val="1"/>
        </c:scaling>
        <c:delete val="0"/>
        <c:axPos val="l"/>
        <c:numFmt formatCode="0.00" sourceLinked="1"/>
        <c:majorTickMark val="in"/>
        <c:minorTickMark val="none"/>
        <c:tickLblPos val="nextTo"/>
        <c:spPr>
          <a:ln>
            <a:noFill/>
          </a:ln>
        </c:spPr>
        <c:txPr>
          <a:bodyPr/>
          <a:lstStyle/>
          <a:p>
            <a:pPr>
              <a:defRPr>
                <a:latin typeface="+mn-lt"/>
              </a:defRPr>
            </a:pPr>
            <a:endParaRPr lang="sv-SE"/>
          </a:p>
        </c:txPr>
        <c:crossAx val="365253080"/>
        <c:crosses val="max"/>
        <c:crossBetween val="between"/>
        <c:minorUnit val="1"/>
      </c:valAx>
      <c:spPr>
        <a:solidFill>
          <a:srgbClr val="FFFFFF"/>
        </a:solidFill>
        <a:ln w="12700">
          <a:noFill/>
        </a:ln>
      </c:spPr>
    </c:plotArea>
    <c:plotVisOnly val="1"/>
    <c:dispBlanksAs val="gap"/>
    <c:showDLblsOverMax val="0"/>
  </c:chart>
  <c:txPr>
    <a:bodyPr rot="0" vert="horz"/>
    <a:lstStyle/>
    <a:p>
      <a:pPr>
        <a:defRPr lang="en-US" sz="1100" b="0" u="none" baseline="0">
          <a:solidFill>
            <a:srgbClr val="000000"/>
          </a:solidFill>
          <a:latin typeface="Calibri"/>
          <a:ea typeface="Calibri"/>
          <a:cs typeface="Calibri"/>
        </a:defRPr>
      </a:pPr>
      <a:endParaRPr lang="sv-S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881620017726197E-2"/>
          <c:y val="2.0117559255474701E-2"/>
          <c:w val="0.93083197389885797"/>
          <c:h val="0.79456106870229004"/>
        </c:manualLayout>
      </c:layout>
      <c:barChart>
        <c:barDir val="col"/>
        <c:grouping val="clustered"/>
        <c:varyColors val="0"/>
        <c:ser>
          <c:idx val="0"/>
          <c:order val="0"/>
          <c:spPr>
            <a:solidFill>
              <a:srgbClr val="219BD3"/>
            </a:solidFill>
          </c:spPr>
          <c:invertIfNegative val="0"/>
          <c:dPt>
            <c:idx val="0"/>
            <c:invertIfNegative val="0"/>
            <c:bubble3D val="0"/>
            <c:spPr>
              <a:solidFill>
                <a:srgbClr val="BDE4F7"/>
              </a:solidFill>
            </c:spPr>
            <c:extLst>
              <c:ext xmlns:c16="http://schemas.microsoft.com/office/drawing/2014/chart" uri="{C3380CC4-5D6E-409C-BE32-E72D297353CC}">
                <c16:uniqueId val="{00000001-D27D-4B9D-A56A-6199FE0971EA}"/>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'12 Fråga'!$B$37:$B$39</c:f>
              <c:strCache>
                <c:ptCount val="3"/>
                <c:pt idx="0">
                  <c:v>Jag anser att det finns ett tillräckligt stort och varierat utbud av aktiviteter i min lokala förening.</c:v>
                </c:pt>
                <c:pt idx="1">
                  <c:v>Jag anser att aktiviteterna som min lokala förening arrangerar håller tillräckligt hög kvalitet.</c:v>
                </c:pt>
                <c:pt idx="2">
                  <c:v>Jag anser att min lokala förening har en välkomnande atmosfär mot såväl nya som gamla medlemmar.</c:v>
                </c:pt>
              </c:strCache>
            </c:strRef>
          </c:cat>
          <c:val>
            <c:numRef>
              <c:f>'12 Fråga'!$C$37:$C$39</c:f>
              <c:numCache>
                <c:formatCode>0.00</c:formatCode>
                <c:ptCount val="3"/>
                <c:pt idx="0">
                  <c:v>7.6981999999999999</c:v>
                </c:pt>
                <c:pt idx="1">
                  <c:v>7.9307999999999996</c:v>
                </c:pt>
                <c:pt idx="2">
                  <c:v>8.1752000000000002</c:v>
                </c:pt>
              </c:numCache>
            </c:numRef>
          </c:val>
          <c:extLst>
            <c:ext xmlns:c16="http://schemas.microsoft.com/office/drawing/2014/chart" uri="{C3380CC4-5D6E-409C-BE32-E72D297353CC}">
              <c16:uniqueId val="{00000002-D27D-4B9D-A56A-6199FE0971EA}"/>
            </c:ext>
          </c:extLst>
        </c:ser>
        <c:dLbls>
          <c:showLegendKey val="0"/>
          <c:showVal val="0"/>
          <c:showCatName val="0"/>
          <c:showSerName val="0"/>
          <c:showPercent val="0"/>
          <c:showBubbleSize val="0"/>
        </c:dLbls>
        <c:gapWidth val="40"/>
        <c:axId val="365444808"/>
        <c:axId val="365445200"/>
      </c:barChart>
      <c:catAx>
        <c:axId val="365444808"/>
        <c:scaling>
          <c:orientation val="maxMin"/>
        </c:scaling>
        <c:delete val="0"/>
        <c:axPos val="b"/>
        <c:numFmt formatCode="General" sourceLinked="1"/>
        <c:majorTickMark val="in"/>
        <c:minorTickMark val="none"/>
        <c:tickLblPos val="nextTo"/>
        <c:spPr>
          <a:ln>
            <a:noFill/>
          </a:ln>
        </c:spPr>
        <c:txPr>
          <a:bodyPr/>
          <a:lstStyle/>
          <a:p>
            <a:pPr>
              <a:defRPr>
                <a:latin typeface="+mn-lt"/>
              </a:defRPr>
            </a:pPr>
            <a:endParaRPr lang="sv-SE"/>
          </a:p>
        </c:txPr>
        <c:crossAx val="365445200"/>
        <c:crosses val="autoZero"/>
        <c:auto val="0"/>
        <c:lblAlgn val="ctr"/>
        <c:lblOffset val="100"/>
        <c:noMultiLvlLbl val="0"/>
      </c:catAx>
      <c:valAx>
        <c:axId val="365445200"/>
        <c:scaling>
          <c:orientation val="minMax"/>
          <c:min val="1"/>
        </c:scaling>
        <c:delete val="0"/>
        <c:axPos val="l"/>
        <c:numFmt formatCode="0.00" sourceLinked="1"/>
        <c:majorTickMark val="in"/>
        <c:minorTickMark val="none"/>
        <c:tickLblPos val="nextTo"/>
        <c:spPr>
          <a:ln>
            <a:noFill/>
          </a:ln>
        </c:spPr>
        <c:txPr>
          <a:bodyPr/>
          <a:lstStyle/>
          <a:p>
            <a:pPr>
              <a:defRPr>
                <a:latin typeface="+mn-lt"/>
              </a:defRPr>
            </a:pPr>
            <a:endParaRPr lang="sv-SE"/>
          </a:p>
        </c:txPr>
        <c:crossAx val="365444808"/>
        <c:crosses val="max"/>
        <c:crossBetween val="between"/>
        <c:minorUnit val="1"/>
      </c:valAx>
      <c:spPr>
        <a:solidFill>
          <a:srgbClr val="FFFFFF"/>
        </a:solidFill>
        <a:ln w="12700">
          <a:noFill/>
        </a:ln>
      </c:spPr>
    </c:plotArea>
    <c:plotVisOnly val="1"/>
    <c:dispBlanksAs val="gap"/>
    <c:showDLblsOverMax val="0"/>
  </c:chart>
  <c:txPr>
    <a:bodyPr rot="0" vert="horz"/>
    <a:lstStyle/>
    <a:p>
      <a:pPr>
        <a:defRPr lang="en-US" sz="1100" b="0" u="none" baseline="0">
          <a:solidFill>
            <a:srgbClr val="000000"/>
          </a:solidFill>
          <a:latin typeface="Calibri"/>
          <a:ea typeface="Calibri"/>
          <a:cs typeface="Calibri"/>
        </a:defRPr>
      </a:pPr>
      <a:endParaRPr lang="sv-S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F352154E-6706-1242-B5E1-43A53DF99EE7}" type="datetimeFigureOut">
              <a:rPr lang="sv-SE" smtClean="0"/>
              <a:t>2018-08-21</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4B0E164D-EE8D-B448-BE8E-A1520703B60E}" type="slidenum">
              <a:rPr lang="sv-SE" smtClean="0"/>
              <a:t>‹#›</a:t>
            </a:fld>
            <a:endParaRPr lang="sv-SE"/>
          </a:p>
        </p:txBody>
      </p:sp>
    </p:spTree>
    <p:extLst>
      <p:ext uri="{BB962C8B-B14F-4D97-AF65-F5344CB8AC3E}">
        <p14:creationId xmlns:p14="http://schemas.microsoft.com/office/powerpoint/2010/main" val="4135591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n-NO"/>
          </a:p>
        </p:txBody>
      </p:sp>
      <p:sp>
        <p:nvSpPr>
          <p:cNvPr id="4" name="Platshållare för bildnummer 3"/>
          <p:cNvSpPr>
            <a:spLocks noGrp="1"/>
          </p:cNvSpPr>
          <p:nvPr>
            <p:ph type="sldNum" sz="quarter" idx="10"/>
          </p:nvPr>
        </p:nvSpPr>
        <p:spPr/>
        <p:txBody>
          <a:bodyPr/>
          <a:lstStyle/>
          <a:p>
            <a:fld id="{4B0E164D-EE8D-B448-BE8E-A1520703B60E}" type="slidenum">
              <a:rPr lang="sv-SE" smtClean="0"/>
              <a:t>1</a:t>
            </a:fld>
            <a:endParaRPr lang="sv-SE"/>
          </a:p>
        </p:txBody>
      </p:sp>
    </p:spTree>
    <p:extLst>
      <p:ext uri="{BB962C8B-B14F-4D97-AF65-F5344CB8AC3E}">
        <p14:creationId xmlns:p14="http://schemas.microsoft.com/office/powerpoint/2010/main" val="156418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Två ben: förbundet</a:t>
            </a:r>
            <a:r>
              <a:rPr lang="sv-SE" baseline="0" dirty="0"/>
              <a:t> och det lokala</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22</a:t>
            </a:fld>
            <a:endParaRPr lang="sv-SE"/>
          </a:p>
        </p:txBody>
      </p:sp>
    </p:spTree>
    <p:extLst>
      <p:ext uri="{BB962C8B-B14F-4D97-AF65-F5344CB8AC3E}">
        <p14:creationId xmlns:p14="http://schemas.microsoft.com/office/powerpoint/2010/main" val="386288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senare gäller även oss: media för att nå allmänhet, medlemmar och potentiella</a:t>
            </a:r>
            <a:r>
              <a:rPr lang="sv-SE" baseline="0" dirty="0"/>
              <a:t> medlemmar, </a:t>
            </a:r>
            <a:r>
              <a:rPr lang="sv-SE" baseline="0" dirty="0" err="1"/>
              <a:t>beslutsafattare</a:t>
            </a:r>
            <a:r>
              <a:rPr lang="sv-SE" baseline="0" dirty="0"/>
              <a:t> + direktkontakt med politiker m </a:t>
            </a:r>
            <a:r>
              <a:rPr lang="sv-SE" baseline="0" dirty="0" err="1"/>
              <a:t>fl</a:t>
            </a:r>
            <a:br>
              <a:rPr lang="sv-SE" baseline="0" dirty="0"/>
            </a:br>
            <a:br>
              <a:rPr lang="sv-SE" baseline="0" dirty="0"/>
            </a:br>
            <a:r>
              <a:rPr lang="sv-SE" baseline="0" dirty="0"/>
              <a:t>T ex Senior-RUT eller BTP (debattartikel/utspel), påtala potential/brister idag, egna förslag/lösningar (rapport tex) på möte + diskussion. Dvs kombinera utspel med möte, sakliga argument och diskussion.</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23</a:t>
            </a:fld>
            <a:endParaRPr lang="sv-SE"/>
          </a:p>
        </p:txBody>
      </p:sp>
    </p:spTree>
    <p:extLst>
      <p:ext uri="{BB962C8B-B14F-4D97-AF65-F5344CB8AC3E}">
        <p14:creationId xmlns:p14="http://schemas.microsoft.com/office/powerpoint/2010/main" val="242249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Runt årsskiftet började det komma rapporter i media om att uppemot 150 000 pensionärer som tidigare arbetat inom kommun och landsting skulle kunna få sina tjänstepensioner sänkta år 2018. Detta enligt ett äldre tjänstepensionsavtal kallat PA-KL som tecknats mellan arbetsgivare (Sveriges kommuner och landsting, SKL, och </a:t>
            </a:r>
            <a:r>
              <a:rPr lang="sv-SE" sz="1200" kern="1200" dirty="0" err="1">
                <a:solidFill>
                  <a:schemeClr val="tx1"/>
                </a:solidFill>
                <a:effectLst/>
                <a:latin typeface="+mn-lt"/>
                <a:ea typeface="+mn-ea"/>
                <a:cs typeface="+mn-cs"/>
              </a:rPr>
              <a:t>Pacta</a:t>
            </a:r>
            <a:r>
              <a:rPr lang="sv-SE" sz="1200" kern="1200" dirty="0">
                <a:solidFill>
                  <a:schemeClr val="tx1"/>
                </a:solidFill>
                <a:effectLst/>
                <a:latin typeface="+mn-lt"/>
                <a:ea typeface="+mn-ea"/>
                <a:cs typeface="+mn-cs"/>
              </a:rPr>
              <a:t>) och facken (Kommunal, OFR, Saco/Akademikeralliansen). Orsaken är de samordningsregler mellan tjänstepensionen och den allmänna pensionen som finns i avtalet och som innebär att när inflationen är högre än följsamhetsindex (som styr den allmänna pensionen) så sänks tjänstepensionen. </a:t>
            </a:r>
          </a:p>
          <a:p>
            <a:r>
              <a:rPr lang="sv-SE" sz="1200" kern="1200" dirty="0">
                <a:solidFill>
                  <a:schemeClr val="tx1"/>
                </a:solidFill>
                <a:effectLst/>
                <a:latin typeface="+mn-lt"/>
                <a:ea typeface="+mn-ea"/>
                <a:cs typeface="+mn-cs"/>
              </a:rPr>
              <a:t>Många medlemmar hörde under januari månad av sig via email och telefon till SPF Seniorernas förbundskansli, besvikna och ledsna över kraftiga sänkningar av sina tjänstepensioner på uppemot 1000 kronor per månad för år 2018. SPF Seniorernas förbundsordförande Eva Eriksson skickade tillsammans med SKPF ett öppet brev till de berörda arbetsgivarna och facken med krav på förändringar av avtalet för att få bort dessa kraftiga negativa effekter för en, i många fall, redan utsatt grupp. Samtidigt gick facken ut och påpekade att de önskade förhandlingar med SKL.</a:t>
            </a:r>
          </a:p>
          <a:p>
            <a:r>
              <a:rPr lang="sv-SE" sz="1200" kern="1200" dirty="0">
                <a:solidFill>
                  <a:schemeClr val="tx1"/>
                </a:solidFill>
                <a:effectLst/>
                <a:latin typeface="+mn-lt"/>
                <a:ea typeface="+mn-ea"/>
                <a:cs typeface="+mn-cs"/>
              </a:rPr>
              <a:t>Därefter gick SPF Seniorerna och SKPF ut med kravet att ”om inte parterna tar tag i detta orättfärdiga avtal som drabbar så många av våra medlemmar och snart når resultat, måste vi överväga juridiska åtgärder”. Under 1990-talet hade Arbetsdomstolen i två mål (som påminde om den i januari 2018 uppkomna situationen) kommit fram till att det inte var tillåtet för de statliga eller kommunala arbetsgivarna att försämra en pensionsöverenskommelse i efterhand.</a:t>
            </a:r>
          </a:p>
          <a:p>
            <a:r>
              <a:rPr lang="sv-SE" sz="1200" kern="1200" dirty="0">
                <a:solidFill>
                  <a:schemeClr val="tx1"/>
                </a:solidFill>
                <a:effectLst/>
                <a:latin typeface="+mn-lt"/>
                <a:ea typeface="+mn-ea"/>
                <a:cs typeface="+mn-cs"/>
              </a:rPr>
              <a:t>Två dagar senare kallade SKL till presskonferens och meddelade att de pensionärer som drabbats av sänkt tjänstepension får en tillfällig kompensation, det vill säga en återgång till 2017 års tjänstepensionsnivå under 2018. I april månad beräknas pengarna komma och betalas då ut retroaktivt. Eva Eriksson, förbundsordförande SPF Seniorerna kommenterade tillsammans med SKPF: ”Det känns oerhört bra att rättvisan nu har segrat och att de drabbade får sina pengar tillbaka. Vår beslutsamhet och vilja att backa upp våra krav med rättsliga åtgärder gav resultat. Nu kommer vi att ligga på som en blåslampa så att förhandlingarna mellan parterna också leder till stabila och förutsägbara pensioner för våra medlemmar i framtiden.”</a:t>
            </a:r>
            <a:br>
              <a:rPr lang="sv-SE" sz="1200" kern="1200" dirty="0">
                <a:solidFill>
                  <a:schemeClr val="tx1"/>
                </a:solidFill>
                <a:effectLst/>
                <a:latin typeface="+mn-lt"/>
                <a:ea typeface="+mn-ea"/>
                <a:cs typeface="+mn-cs"/>
              </a:rPr>
            </a:br>
            <a:endParaRPr lang="sv-SE" baseline="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24</a:t>
            </a:fld>
            <a:endParaRPr lang="sv-SE"/>
          </a:p>
        </p:txBody>
      </p:sp>
    </p:spTree>
    <p:extLst>
      <p:ext uri="{BB962C8B-B14F-4D97-AF65-F5344CB8AC3E}">
        <p14:creationId xmlns:p14="http://schemas.microsoft.com/office/powerpoint/2010/main" val="376052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25</a:t>
            </a:fld>
            <a:endParaRPr lang="sv-SE"/>
          </a:p>
        </p:txBody>
      </p:sp>
    </p:spTree>
    <p:extLst>
      <p:ext uri="{BB962C8B-B14F-4D97-AF65-F5344CB8AC3E}">
        <p14:creationId xmlns:p14="http://schemas.microsoft.com/office/powerpoint/2010/main" val="25063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28</a:t>
            </a:fld>
            <a:endParaRPr lang="sv-SE"/>
          </a:p>
        </p:txBody>
      </p:sp>
    </p:spTree>
    <p:extLst>
      <p:ext uri="{BB962C8B-B14F-4D97-AF65-F5344CB8AC3E}">
        <p14:creationId xmlns:p14="http://schemas.microsoft.com/office/powerpoint/2010/main" val="131279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29</a:t>
            </a:fld>
            <a:endParaRPr lang="sv-SE"/>
          </a:p>
        </p:txBody>
      </p:sp>
    </p:spTree>
    <p:extLst>
      <p:ext uri="{BB962C8B-B14F-4D97-AF65-F5344CB8AC3E}">
        <p14:creationId xmlns:p14="http://schemas.microsoft.com/office/powerpoint/2010/main" val="131279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30</a:t>
            </a:fld>
            <a:endParaRPr lang="sv-SE"/>
          </a:p>
        </p:txBody>
      </p:sp>
    </p:spTree>
    <p:extLst>
      <p:ext uri="{BB962C8B-B14F-4D97-AF65-F5344CB8AC3E}">
        <p14:creationId xmlns:p14="http://schemas.microsoft.com/office/powerpoint/2010/main" val="131279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31</a:t>
            </a:fld>
            <a:endParaRPr lang="sv-SE"/>
          </a:p>
        </p:txBody>
      </p:sp>
    </p:spTree>
    <p:extLst>
      <p:ext uri="{BB962C8B-B14F-4D97-AF65-F5344CB8AC3E}">
        <p14:creationId xmlns:p14="http://schemas.microsoft.com/office/powerpoint/2010/main" val="1312796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Samverkan med andra i olika frågor:</a:t>
            </a:r>
            <a:r>
              <a:rPr lang="sv-SE" baseline="0" dirty="0"/>
              <a:t> t ex Skattebetalarna, Hissförbundet</a:t>
            </a:r>
            <a:br>
              <a:rPr lang="sv-SE" baseline="0" dirty="0"/>
            </a:br>
            <a:endParaRPr lang="sv-SE" baseline="0" dirty="0"/>
          </a:p>
          <a:p>
            <a:endParaRPr lang="sv-SE" sz="120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32</a:t>
            </a:fld>
            <a:endParaRPr lang="sv-SE"/>
          </a:p>
        </p:txBody>
      </p:sp>
    </p:spTree>
    <p:extLst>
      <p:ext uri="{BB962C8B-B14F-4D97-AF65-F5344CB8AC3E}">
        <p14:creationId xmlns:p14="http://schemas.microsoft.com/office/powerpoint/2010/main" val="85132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Även på Pensionärsskattekalkylatorn</a:t>
            </a:r>
            <a:r>
              <a:rPr lang="sv-SE" baseline="0" dirty="0"/>
              <a:t> finns inbyggda påverkansverktyg. Använd de!</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33</a:t>
            </a:fld>
            <a:endParaRPr lang="sv-SE"/>
          </a:p>
        </p:txBody>
      </p:sp>
    </p:spTree>
    <p:extLst>
      <p:ext uri="{BB962C8B-B14F-4D97-AF65-F5344CB8AC3E}">
        <p14:creationId xmlns:p14="http://schemas.microsoft.com/office/powerpoint/2010/main" val="544319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0850" indent="-450850" eaLnBrk="1" hangingPunct="1">
              <a:spcBef>
                <a:spcPct val="0"/>
              </a:spcBef>
            </a:pPr>
            <a:endParaRPr lang="sv-SE" altLang="sv-SE"/>
          </a:p>
        </p:txBody>
      </p:sp>
      <p:sp>
        <p:nvSpPr>
          <p:cNvPr id="2048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D2675F-A60B-475B-A09C-A368C76071D0}" type="slidenum">
              <a:rPr lang="sv-SE" altLang="sv-SE"/>
              <a:pPr>
                <a:spcBef>
                  <a:spcPct val="0"/>
                </a:spcBef>
              </a:pPr>
              <a:t>5</a:t>
            </a:fld>
            <a:endParaRPr lang="sv-SE" altLang="sv-SE"/>
          </a:p>
        </p:txBody>
      </p:sp>
    </p:spTree>
    <p:extLst>
      <p:ext uri="{BB962C8B-B14F-4D97-AF65-F5344CB8AC3E}">
        <p14:creationId xmlns:p14="http://schemas.microsoft.com/office/powerpoint/2010/main" val="4055053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n-NO" sz="1200" dirty="0"/>
              <a:t>2015: Pensionsbromskalkylatorn:</a:t>
            </a:r>
            <a:r>
              <a:rPr lang="nn-NO" sz="1200" baseline="0" dirty="0"/>
              <a:t> hur mycket man förlorar på bromsen i pensionssystemet, jämför lön, skicka mail, protestlista och dela. Mål: Få till utvärdering av pensionssystemet. Kommer att pågå minst till 2017 (då balanseringsperiod tar slut enligt prognos, kan bli senare). Uppdateras när nya prognoser/beslut kommer.</a:t>
            </a:r>
            <a:endParaRPr lang="nn-NO" sz="1200" dirty="0"/>
          </a:p>
          <a:p>
            <a:r>
              <a:rPr lang="nn-NO" sz="1200" dirty="0"/>
              <a:t>2016: Hemtjänstuppropet: skriv på emot regeringens förslag att höja avgifterna</a:t>
            </a:r>
            <a:r>
              <a:rPr lang="nn-NO" sz="1200" baseline="0" dirty="0"/>
              <a:t> i omsorgen, ca 200 kr per månad. Överlämna protestlista till äldreministern innan vårbudget. Mål: Regeringens ska dra tillbaka förslaget + uppmärksamma kommuner på vilka effekter förslaget faktiskt får</a:t>
            </a:r>
            <a:endParaRPr lang="sv-SE" sz="120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34</a:t>
            </a:fld>
            <a:endParaRPr lang="sv-SE"/>
          </a:p>
        </p:txBody>
      </p:sp>
    </p:spTree>
    <p:extLst>
      <p:ext uri="{BB962C8B-B14F-4D97-AF65-F5344CB8AC3E}">
        <p14:creationId xmlns:p14="http://schemas.microsoft.com/office/powerpoint/2010/main" val="2121553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100"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37</a:t>
            </a:fld>
            <a:endParaRPr lang="sv-SE"/>
          </a:p>
        </p:txBody>
      </p:sp>
    </p:spTree>
    <p:extLst>
      <p:ext uri="{BB962C8B-B14F-4D97-AF65-F5344CB8AC3E}">
        <p14:creationId xmlns:p14="http://schemas.microsoft.com/office/powerpoint/2010/main" val="194501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Lite av vad vi har gjort senaste halvåret i media:</a:t>
            </a:r>
            <a:br>
              <a:rPr lang="sv-SE" dirty="0"/>
            </a:br>
            <a:br>
              <a:rPr lang="sv-SE" dirty="0"/>
            </a:br>
            <a:r>
              <a:rPr lang="sv-SE" dirty="0"/>
              <a:t>SVT</a:t>
            </a:r>
            <a:r>
              <a:rPr lang="sv-SE" baseline="0" dirty="0"/>
              <a:t> Opinion efter Almedalen</a:t>
            </a:r>
            <a:br>
              <a:rPr lang="sv-SE" baseline="0" dirty="0"/>
            </a:br>
            <a:r>
              <a:rPr lang="sv-SE" baseline="0" dirty="0"/>
              <a:t>Kommenterar höstbudgeten i SVT Morgonstudion</a:t>
            </a:r>
            <a:br>
              <a:rPr lang="sv-SE" baseline="0" dirty="0"/>
            </a:br>
            <a:r>
              <a:rPr lang="sv-SE" baseline="0" dirty="0"/>
              <a:t>Expressen om nya Eurostat-siffrorna + våra prognoser för pensioner i relation till löner, hyra, livsmedel</a:t>
            </a:r>
            <a:br>
              <a:rPr lang="sv-SE" baseline="0" dirty="0"/>
            </a:br>
            <a:r>
              <a:rPr lang="sv-SE" baseline="0" dirty="0"/>
              <a:t>Vår medlemsundersökning som visar att hälften av de seniora väljarna kan byta parti</a:t>
            </a:r>
          </a:p>
          <a:p>
            <a:r>
              <a:rPr lang="sv-SE" baseline="0" dirty="0" err="1"/>
              <a:t>Åldersdiskrminering</a:t>
            </a:r>
            <a:r>
              <a:rPr lang="sv-SE" baseline="0" dirty="0"/>
              <a:t> inom vården</a:t>
            </a:r>
            <a:br>
              <a:rPr lang="sv-SE" baseline="0" dirty="0"/>
            </a:br>
            <a:br>
              <a:rPr lang="sv-SE" baseline="0" dirty="0"/>
            </a:br>
            <a:br>
              <a:rPr lang="sv-SE" baseline="0" dirty="0"/>
            </a:b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39</a:t>
            </a:fld>
            <a:endParaRPr lang="sv-SE"/>
          </a:p>
        </p:txBody>
      </p:sp>
    </p:spTree>
    <p:extLst>
      <p:ext uri="{BB962C8B-B14F-4D97-AF65-F5344CB8AC3E}">
        <p14:creationId xmlns:p14="http://schemas.microsoft.com/office/powerpoint/2010/main" val="335317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Ofta mer positiv rapportering än i nationell media</a:t>
            </a:r>
          </a:p>
          <a:p>
            <a:r>
              <a:rPr lang="sv-SE" dirty="0"/>
              <a:t>Söker nyhetsuppslag (hör av er, ring och kolla om det är nåt särskilt de är intresserade</a:t>
            </a:r>
            <a:r>
              <a:rPr lang="sv-SE" baseline="0" dirty="0"/>
              <a:t> av nu)</a:t>
            </a:r>
            <a:endParaRPr lang="sv-SE" dirty="0"/>
          </a:p>
          <a:p>
            <a:r>
              <a:rPr lang="sv-SE" dirty="0"/>
              <a:t>Tala i rubriker och erbjud bra citat (journalist ser rubriken)</a:t>
            </a:r>
          </a:p>
          <a:p>
            <a:r>
              <a:rPr lang="sv-SE" dirty="0"/>
              <a:t>Människor och känslor</a:t>
            </a:r>
          </a:p>
          <a:p>
            <a:r>
              <a:rPr lang="sv-SE" dirty="0"/>
              <a:t>Jämförelser och lokala exempel, bilder</a:t>
            </a:r>
          </a:p>
          <a:p>
            <a:r>
              <a:rPr lang="sv-SE" dirty="0"/>
              <a:t>Sympatisk, engagerad och saklig (dvs trovärdig)</a:t>
            </a:r>
          </a:p>
          <a:p>
            <a:r>
              <a:rPr lang="sv-SE" dirty="0"/>
              <a:t>Siffror och listor (media gillar siffror</a:t>
            </a:r>
            <a:r>
              <a:rPr lang="sv-SE" baseline="0" dirty="0"/>
              <a:t> och listor: kommunens fem bästa lunchrestauranger, lekparker osv)</a:t>
            </a:r>
            <a:endParaRPr lang="sv-SE" dirty="0"/>
          </a:p>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40</a:t>
            </a:fld>
            <a:endParaRPr lang="sv-SE"/>
          </a:p>
        </p:txBody>
      </p:sp>
    </p:spTree>
    <p:extLst>
      <p:ext uri="{BB962C8B-B14F-4D97-AF65-F5344CB8AC3E}">
        <p14:creationId xmlns:p14="http://schemas.microsoft.com/office/powerpoint/2010/main" val="39077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Välj en vinkel </a:t>
            </a:r>
            <a:r>
              <a:rPr lang="sv-SE" dirty="0"/>
              <a:t>– många gör misstaget att</a:t>
            </a:r>
            <a:r>
              <a:rPr lang="sv-SE" baseline="0" dirty="0"/>
              <a:t> man försöker ge sig på alla världens problem i samma artikel. Men gör inte det, för då kommer den sannolikt inte att bli publicerad. Skriv istället fler insändare om olika frågor och skicka in med några veckors mellanrum eller en månad</a:t>
            </a:r>
          </a:p>
          <a:p>
            <a:br>
              <a:rPr lang="sv-SE" baseline="0" dirty="0"/>
            </a:br>
            <a:r>
              <a:rPr lang="sv-SE" baseline="0" dirty="0"/>
              <a:t>Slagkraftig rubrik! (Inte ens 40 års arbete ger vettig pension / XXX kommun har sämst/bäst omsorg i länet osv)</a:t>
            </a:r>
          </a:p>
          <a:p>
            <a:endParaRPr lang="sv-SE" dirty="0"/>
          </a:p>
          <a:p>
            <a:r>
              <a:rPr lang="sv-SE" b="0" dirty="0"/>
              <a:t>Vi</a:t>
            </a:r>
            <a:r>
              <a:rPr lang="sv-SE" b="0" baseline="0" dirty="0"/>
              <a:t> ska inte gå in på djupet i skrivteknik här idag, men ett viktigt tips är att ta det </a:t>
            </a:r>
            <a:r>
              <a:rPr lang="sv-SE" b="1" baseline="0" dirty="0"/>
              <a:t>viktigaste först</a:t>
            </a:r>
            <a:r>
              <a:rPr lang="sv-SE" b="0" baseline="0" dirty="0"/>
              <a:t>.  Helst ska du redan i ingressen/första stycket kunna sammanfatta hela nyheten, problemet, orättvisan.</a:t>
            </a:r>
          </a:p>
          <a:p>
            <a:endParaRPr lang="sv-SE" b="0" baseline="0" dirty="0"/>
          </a:p>
          <a:p>
            <a:r>
              <a:rPr lang="sv-SE" b="0" baseline="0" dirty="0"/>
              <a:t>Utnyttja det </a:t>
            </a:r>
            <a:r>
              <a:rPr lang="sv-SE" b="1" baseline="0" dirty="0"/>
              <a:t>lokala</a:t>
            </a:r>
            <a:r>
              <a:rPr lang="sv-SE" b="0" baseline="0" dirty="0"/>
              <a:t>. Lokala tidningar vill ha lokala nyheter. Finns det en lokal vinkel på något som det skrivs mycket om nationellt (får kommunens äldre se Fotbolls-EM och OS på boenden i sommar?) Finns det en lokal debatt som ni kan haka på? Eller kan ni starta en genom att rikta artikel mot en </a:t>
            </a:r>
            <a:r>
              <a:rPr lang="sv-SE" b="1" baseline="0" dirty="0"/>
              <a:t>lokal beslutsfattare?</a:t>
            </a:r>
          </a:p>
          <a:p>
            <a:endParaRPr lang="sv-SE"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sv-SE" dirty="0"/>
              <a:t>En seniororganisation har trovärdighet i frågor som berör den (vård, omsorg,</a:t>
            </a:r>
            <a:r>
              <a:rPr lang="sv-SE" baseline="0" dirty="0"/>
              <a:t> mat, parker, bostäder, inflytande osv)</a:t>
            </a:r>
            <a:endParaRPr lang="sv-SE" dirty="0"/>
          </a:p>
          <a:p>
            <a:endParaRPr lang="sv-SE" b="1" baseline="0" dirty="0"/>
          </a:p>
          <a:p>
            <a:endParaRPr lang="sv-SE" b="0" dirty="0"/>
          </a:p>
          <a:p>
            <a:endParaRPr lang="sv-SE" dirty="0">
              <a:solidFill>
                <a:srgbClr val="FF0000"/>
              </a:solidFill>
            </a:endParaRPr>
          </a:p>
        </p:txBody>
      </p:sp>
      <p:sp>
        <p:nvSpPr>
          <p:cNvPr id="4" name="Platshållare för bildnummer 3"/>
          <p:cNvSpPr>
            <a:spLocks noGrp="1"/>
          </p:cNvSpPr>
          <p:nvPr>
            <p:ph type="sldNum" sz="quarter" idx="10"/>
          </p:nvPr>
        </p:nvSpPr>
        <p:spPr/>
        <p:txBody>
          <a:bodyPr/>
          <a:lstStyle/>
          <a:p>
            <a:fld id="{4B0E164D-EE8D-B448-BE8E-A1520703B60E}" type="slidenum">
              <a:rPr lang="sv-SE" smtClean="0"/>
              <a:t>41</a:t>
            </a:fld>
            <a:endParaRPr lang="sv-SE"/>
          </a:p>
        </p:txBody>
      </p:sp>
    </p:spTree>
    <p:extLst>
      <p:ext uri="{BB962C8B-B14F-4D97-AF65-F5344CB8AC3E}">
        <p14:creationId xmlns:p14="http://schemas.microsoft.com/office/powerpoint/2010/main" val="1744677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solidFill>
                <a:srgbClr val="FF0000"/>
              </a:solidFill>
            </a:endParaRPr>
          </a:p>
        </p:txBody>
      </p:sp>
      <p:sp>
        <p:nvSpPr>
          <p:cNvPr id="4" name="Platshållare för bildnummer 3"/>
          <p:cNvSpPr>
            <a:spLocks noGrp="1"/>
          </p:cNvSpPr>
          <p:nvPr>
            <p:ph type="sldNum" sz="quarter" idx="10"/>
          </p:nvPr>
        </p:nvSpPr>
        <p:spPr/>
        <p:txBody>
          <a:bodyPr/>
          <a:lstStyle/>
          <a:p>
            <a:fld id="{4B0E164D-EE8D-B448-BE8E-A1520703B60E}" type="slidenum">
              <a:rPr lang="sv-SE" smtClean="0"/>
              <a:t>42</a:t>
            </a:fld>
            <a:endParaRPr lang="sv-SE"/>
          </a:p>
        </p:txBody>
      </p:sp>
    </p:spTree>
    <p:extLst>
      <p:ext uri="{BB962C8B-B14F-4D97-AF65-F5344CB8AC3E}">
        <p14:creationId xmlns:p14="http://schemas.microsoft.com/office/powerpoint/2010/main" val="318104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45</a:t>
            </a:fld>
            <a:endParaRPr lang="sv-SE" dirty="0"/>
          </a:p>
        </p:txBody>
      </p:sp>
    </p:spTree>
    <p:extLst>
      <p:ext uri="{BB962C8B-B14F-4D97-AF65-F5344CB8AC3E}">
        <p14:creationId xmlns:p14="http://schemas.microsoft.com/office/powerpoint/2010/main" val="685780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is-IS" sz="1200" b="1" i="0" u="none" strike="noStrike" kern="1200" dirty="0">
                <a:solidFill>
                  <a:schemeClr val="tx1"/>
                </a:solidFill>
                <a:effectLst/>
                <a:latin typeface="+mn-lt"/>
                <a:ea typeface="+mn-ea"/>
                <a:cs typeface="+mn-cs"/>
              </a:rPr>
              <a:t>Kvinna</a:t>
            </a:r>
            <a:r>
              <a:rPr lang="is-IS" dirty="0"/>
              <a:t> </a:t>
            </a:r>
            <a:r>
              <a:rPr lang="is-IS" sz="1200" b="0" i="0" u="none" strike="noStrike" kern="1200" dirty="0">
                <a:solidFill>
                  <a:schemeClr val="tx1"/>
                </a:solidFill>
                <a:effectLst/>
                <a:latin typeface="+mn-lt"/>
                <a:ea typeface="+mn-ea"/>
                <a:cs typeface="+mn-cs"/>
              </a:rPr>
              <a:t>58,6%</a:t>
            </a:r>
            <a:r>
              <a:rPr lang="is-IS" dirty="0"/>
              <a:t> </a:t>
            </a:r>
            <a:r>
              <a:rPr lang="is-IS" sz="1200" b="1" i="0" u="none" strike="noStrike" kern="1200" dirty="0">
                <a:solidFill>
                  <a:schemeClr val="tx1"/>
                </a:solidFill>
                <a:effectLst/>
                <a:latin typeface="+mn-lt"/>
                <a:ea typeface="+mn-ea"/>
                <a:cs typeface="+mn-cs"/>
              </a:rPr>
              <a:t>Man</a:t>
            </a:r>
            <a:r>
              <a:rPr lang="is-IS" dirty="0"/>
              <a:t> </a:t>
            </a:r>
            <a:r>
              <a:rPr lang="is-IS" sz="1200" b="0" i="0" u="none" strike="noStrike" kern="1200" dirty="0">
                <a:solidFill>
                  <a:schemeClr val="tx1"/>
                </a:solidFill>
                <a:effectLst/>
                <a:latin typeface="+mn-lt"/>
                <a:ea typeface="+mn-ea"/>
                <a:cs typeface="+mn-cs"/>
              </a:rPr>
              <a:t>41,4%</a:t>
            </a:r>
            <a:r>
              <a:rPr lang="is-IS" dirty="0"/>
              <a:t> </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49</a:t>
            </a:fld>
            <a:endParaRPr lang="sv-SE" dirty="0"/>
          </a:p>
        </p:txBody>
      </p:sp>
    </p:spTree>
    <p:extLst>
      <p:ext uri="{BB962C8B-B14F-4D97-AF65-F5344CB8AC3E}">
        <p14:creationId xmlns:p14="http://schemas.microsoft.com/office/powerpoint/2010/main" val="24239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is-IS" sz="1200" b="1" i="0" u="none" strike="noStrike" kern="1200" dirty="0">
                <a:solidFill>
                  <a:schemeClr val="tx1"/>
                </a:solidFill>
                <a:effectLst/>
                <a:latin typeface="+mn-lt"/>
                <a:ea typeface="+mn-ea"/>
                <a:cs typeface="+mn-cs"/>
              </a:rPr>
              <a:t>Kvinna</a:t>
            </a:r>
            <a:r>
              <a:rPr lang="is-IS" dirty="0"/>
              <a:t> </a:t>
            </a:r>
            <a:r>
              <a:rPr lang="is-IS" sz="1200" b="0" i="0" u="none" strike="noStrike" kern="1200" dirty="0">
                <a:solidFill>
                  <a:schemeClr val="tx1"/>
                </a:solidFill>
                <a:effectLst/>
                <a:latin typeface="+mn-lt"/>
                <a:ea typeface="+mn-ea"/>
                <a:cs typeface="+mn-cs"/>
              </a:rPr>
              <a:t>58,6%</a:t>
            </a:r>
            <a:r>
              <a:rPr lang="is-IS" dirty="0"/>
              <a:t> </a:t>
            </a:r>
            <a:r>
              <a:rPr lang="is-IS" sz="1200" b="1" i="0" u="none" strike="noStrike" kern="1200" dirty="0">
                <a:solidFill>
                  <a:schemeClr val="tx1"/>
                </a:solidFill>
                <a:effectLst/>
                <a:latin typeface="+mn-lt"/>
                <a:ea typeface="+mn-ea"/>
                <a:cs typeface="+mn-cs"/>
              </a:rPr>
              <a:t>Man</a:t>
            </a:r>
            <a:r>
              <a:rPr lang="is-IS" dirty="0"/>
              <a:t> </a:t>
            </a:r>
            <a:r>
              <a:rPr lang="is-IS" sz="1200" b="0" i="0" u="none" strike="noStrike" kern="1200" dirty="0">
                <a:solidFill>
                  <a:schemeClr val="tx1"/>
                </a:solidFill>
                <a:effectLst/>
                <a:latin typeface="+mn-lt"/>
                <a:ea typeface="+mn-ea"/>
                <a:cs typeface="+mn-cs"/>
              </a:rPr>
              <a:t>41,4%</a:t>
            </a:r>
            <a:r>
              <a:rPr lang="is-IS" dirty="0"/>
              <a:t> </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50</a:t>
            </a:fld>
            <a:endParaRPr lang="sv-SE" dirty="0"/>
          </a:p>
        </p:txBody>
      </p:sp>
    </p:spTree>
    <p:extLst>
      <p:ext uri="{BB962C8B-B14F-4D97-AF65-F5344CB8AC3E}">
        <p14:creationId xmlns:p14="http://schemas.microsoft.com/office/powerpoint/2010/main" val="380627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Mycket av de pengar som förbundet får in centralt går direkt tillbaka till distrikt och föreningar på</a:t>
            </a:r>
            <a:r>
              <a:rPr lang="sv-SE" baseline="0" dirty="0"/>
              <a:t> olika sätt.</a:t>
            </a:r>
          </a:p>
          <a:p>
            <a:r>
              <a:rPr lang="sv-SE" baseline="0" dirty="0"/>
              <a:t>En stor kostnad är givetvis personal- och lokalkostnader för kansliet och Senioren.</a:t>
            </a:r>
          </a:p>
          <a:p>
            <a:r>
              <a:rPr lang="sv-SE" baseline="0" dirty="0"/>
              <a:t>För att vi ska vara ett förbund som bedriver professionell verksamhet krävs det också professionella medarbetare med viktig sakkunskap och kompetens.</a:t>
            </a:r>
          </a:p>
          <a:p>
            <a:r>
              <a:rPr lang="sv-SE" baseline="0" dirty="0"/>
              <a:t>Vår framgång är beroende av att vi har duktigt folk med generalsekreteraren i spetsen som driver verksamheten framåt – och åstadkommer resultat.</a:t>
            </a:r>
          </a:p>
          <a:p>
            <a:endParaRPr lang="sv-SE" baseline="0" dirty="0"/>
          </a:p>
          <a:p>
            <a:r>
              <a:rPr lang="sv-SE" baseline="0" dirty="0"/>
              <a:t>Kansliet producerar mycket material för er att använda. Mycket är gratis att beställa i webbutiken och övrigt material är kraftigt subventionerat.</a:t>
            </a:r>
          </a:p>
          <a:p>
            <a:pPr marL="0" marR="0" lvl="0" indent="0" algn="l" defTabSz="457200" rtl="0" eaLnBrk="1" fontAlgn="auto" latinLnBrk="0" hangingPunct="1">
              <a:lnSpc>
                <a:spcPct val="100000"/>
              </a:lnSpc>
              <a:spcBef>
                <a:spcPts val="0"/>
              </a:spcBef>
              <a:spcAft>
                <a:spcPts val="0"/>
              </a:spcAft>
              <a:buClrTx/>
              <a:buSzTx/>
              <a:buFontTx/>
              <a:buNone/>
              <a:tabLst/>
              <a:defRPr/>
            </a:pPr>
            <a:r>
              <a:rPr lang="sv-SE" baseline="0" dirty="0"/>
              <a:t>Till exempel Matpatrullen  och den fina broschyren ”Så kan vi minska ensamheten bland äldre”.</a:t>
            </a:r>
            <a:endParaRPr lang="sv-SE" dirty="0"/>
          </a:p>
          <a:p>
            <a:endParaRPr lang="sv-SE" baseline="0"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7</a:t>
            </a:fld>
            <a:endParaRPr lang="sv-SE"/>
          </a:p>
        </p:txBody>
      </p:sp>
    </p:spTree>
    <p:extLst>
      <p:ext uri="{BB962C8B-B14F-4D97-AF65-F5344CB8AC3E}">
        <p14:creationId xmlns:p14="http://schemas.microsoft.com/office/powerpoint/2010/main" val="318569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Mycket</a:t>
            </a:r>
            <a:r>
              <a:rPr lang="sv-SE" baseline="0" dirty="0"/>
              <a:t> av våra centrala resurser är kopplade till distriktens och föreningarnas mötesverksamhet.</a:t>
            </a:r>
          </a:p>
          <a:p>
            <a:r>
              <a:rPr lang="sv-SE" baseline="0" dirty="0"/>
              <a:t>Förbundsavgiften finansierar bland annat mötesförsäkringar, lokalförsäkringar och ansvarsfrihetsförsäkringar.</a:t>
            </a:r>
          </a:p>
          <a:p>
            <a:r>
              <a:rPr lang="sv-SE" baseline="0" dirty="0"/>
              <a:t>Vi betalar också en central STIM-licens så att ni får spela musik i er föreningsverksamhet.</a:t>
            </a:r>
          </a:p>
          <a:p>
            <a:r>
              <a:rPr lang="sv-SE" baseline="0" dirty="0"/>
              <a:t>Vi ser till att det finns ett professionellt marknadsföringsmaterial att använda på mässor och lämnar mässbidrag till distrikten.</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8</a:t>
            </a:fld>
            <a:endParaRPr lang="sv-SE"/>
          </a:p>
        </p:txBody>
      </p:sp>
    </p:spTree>
    <p:extLst>
      <p:ext uri="{BB962C8B-B14F-4D97-AF65-F5344CB8AC3E}">
        <p14:creationId xmlns:p14="http://schemas.microsoft.com/office/powerpoint/2010/main" val="8949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del av förbundsavgiften</a:t>
            </a:r>
            <a:r>
              <a:rPr lang="sv-SE" baseline="0" dirty="0"/>
              <a:t> går till våra gemensamma </a:t>
            </a:r>
            <a:r>
              <a:rPr lang="sv-SE" baseline="0" dirty="0" err="1"/>
              <a:t>it-system</a:t>
            </a:r>
            <a:r>
              <a:rPr lang="sv-SE" baseline="0" dirty="0"/>
              <a:t>: medlemsregister, webb och ekonomihantering.</a:t>
            </a:r>
          </a:p>
          <a:p>
            <a:r>
              <a:rPr lang="sv-SE" baseline="0" dirty="0"/>
              <a:t>Förbundet köper också in adresser till blivande 65-åringar som föreningarna kan använda i sin rekrytering.</a:t>
            </a:r>
          </a:p>
          <a:p>
            <a:r>
              <a:rPr lang="sv-SE" baseline="0" dirty="0"/>
              <a:t>Förbundsmästerskap, DO-konferenser och utbildningar av förtroendevalda ingår också i den centrala avgiften.</a:t>
            </a:r>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9</a:t>
            </a:fld>
            <a:endParaRPr lang="sv-SE"/>
          </a:p>
        </p:txBody>
      </p:sp>
    </p:spTree>
    <p:extLst>
      <p:ext uri="{BB962C8B-B14F-4D97-AF65-F5344CB8AC3E}">
        <p14:creationId xmlns:p14="http://schemas.microsoft.com/office/powerpoint/2010/main" val="53315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Jag inledde med att göra</a:t>
            </a:r>
            <a:r>
              <a:rPr lang="sv-SE" baseline="0" dirty="0"/>
              <a:t> ett nedslag i de aktuella seniorpolitiska frågor och i det påverkansarbete som förbundet gör centralt.</a:t>
            </a:r>
          </a:p>
          <a:p>
            <a:r>
              <a:rPr lang="sv-SE" dirty="0"/>
              <a:t>En viktig del av förbundets arbete – och som kräver</a:t>
            </a:r>
            <a:r>
              <a:rPr lang="sv-SE" baseline="0" dirty="0"/>
              <a:t> en del resurser – är vår mediebearbetning och opinionsbildning.</a:t>
            </a:r>
          </a:p>
          <a:p>
            <a:r>
              <a:rPr lang="sv-SE" baseline="0" dirty="0"/>
              <a:t>Här har vi också de rapporter och utredningar som förbundet gör för att lyfta medlemmarnas intressefrågor och se till att de hamnar som nyheter i media-</a:t>
            </a:r>
          </a:p>
          <a:p>
            <a:r>
              <a:rPr lang="sv-SE" baseline="0" dirty="0"/>
              <a:t>Som exempelvis vårt förslag till pensionsbuffert, höjt bostadstillägg, kort-eller långvarigt tjänstepensionsuttag och seniorernas bidrag till sysselsättningen.</a:t>
            </a:r>
          </a:p>
        </p:txBody>
      </p:sp>
      <p:sp>
        <p:nvSpPr>
          <p:cNvPr id="4" name="Platshållare för bildnummer 3"/>
          <p:cNvSpPr>
            <a:spLocks noGrp="1"/>
          </p:cNvSpPr>
          <p:nvPr>
            <p:ph type="sldNum" sz="quarter" idx="10"/>
          </p:nvPr>
        </p:nvSpPr>
        <p:spPr/>
        <p:txBody>
          <a:bodyPr/>
          <a:lstStyle/>
          <a:p>
            <a:fld id="{4B0E164D-EE8D-B448-BE8E-A1520703B60E}" type="slidenum">
              <a:rPr lang="sv-SE" smtClean="0"/>
              <a:t>10</a:t>
            </a:fld>
            <a:endParaRPr lang="sv-SE"/>
          </a:p>
        </p:txBody>
      </p:sp>
    </p:spTree>
    <p:extLst>
      <p:ext uri="{BB962C8B-B14F-4D97-AF65-F5344CB8AC3E}">
        <p14:creationId xmlns:p14="http://schemas.microsoft.com/office/powerpoint/2010/main" val="43237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12</a:t>
            </a:fld>
            <a:endParaRPr lang="sv-SE"/>
          </a:p>
        </p:txBody>
      </p:sp>
    </p:spTree>
    <p:extLst>
      <p:ext uri="{BB962C8B-B14F-4D97-AF65-F5344CB8AC3E}">
        <p14:creationId xmlns:p14="http://schemas.microsoft.com/office/powerpoint/2010/main" val="366955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13</a:t>
            </a:fld>
            <a:endParaRPr lang="sv-SE"/>
          </a:p>
        </p:txBody>
      </p:sp>
    </p:spTree>
    <p:extLst>
      <p:ext uri="{BB962C8B-B14F-4D97-AF65-F5344CB8AC3E}">
        <p14:creationId xmlns:p14="http://schemas.microsoft.com/office/powerpoint/2010/main" val="165342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B0E164D-EE8D-B448-BE8E-A1520703B60E}" type="slidenum">
              <a:rPr lang="sv-SE" smtClean="0"/>
              <a:t>20</a:t>
            </a:fld>
            <a:endParaRPr lang="sv-SE"/>
          </a:p>
        </p:txBody>
      </p:sp>
    </p:spTree>
    <p:extLst>
      <p:ext uri="{BB962C8B-B14F-4D97-AF65-F5344CB8AC3E}">
        <p14:creationId xmlns:p14="http://schemas.microsoft.com/office/powerpoint/2010/main" val="751002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a:xfrm>
            <a:off x="6779703" y="6364739"/>
            <a:ext cx="2133600" cy="365125"/>
          </a:xfrm>
          <a:prstGeom prst="rect">
            <a:avLst/>
          </a:prstGeom>
        </p:spPr>
        <p:txBody>
          <a:bodyPr/>
          <a:lstStyle/>
          <a:p>
            <a:fld id="{332063FA-F158-B145-A53C-EFD7E6C84CF7}" type="slidenum">
              <a:rPr lang="sv-SE" smtClean="0"/>
              <a:t>‹#›</a:t>
            </a:fld>
            <a:endParaRPr lang="sv-SE"/>
          </a:p>
        </p:txBody>
      </p:sp>
      <p:pic>
        <p:nvPicPr>
          <p:cNvPr id="7" name="Bildobjekt 6" descr="SPF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150" y="2255540"/>
            <a:ext cx="4606593" cy="1934145"/>
          </a:xfrm>
          <a:prstGeom prst="rect">
            <a:avLst/>
          </a:prstGeom>
        </p:spPr>
      </p:pic>
    </p:spTree>
    <p:extLst>
      <p:ext uri="{BB962C8B-B14F-4D97-AF65-F5344CB8AC3E}">
        <p14:creationId xmlns:p14="http://schemas.microsoft.com/office/powerpoint/2010/main" val="3244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och stor bild">
    <p:spTree>
      <p:nvGrpSpPr>
        <p:cNvPr id="1" name=""/>
        <p:cNvGrpSpPr/>
        <p:nvPr/>
      </p:nvGrpSpPr>
      <p:grpSpPr>
        <a:xfrm>
          <a:off x="0" y="0"/>
          <a:ext cx="0" cy="0"/>
          <a:chOff x="0" y="0"/>
          <a:chExt cx="0" cy="0"/>
        </a:xfrm>
      </p:grpSpPr>
      <p:sp>
        <p:nvSpPr>
          <p:cNvPr id="13" name="Platshållare för innehåll 9"/>
          <p:cNvSpPr>
            <a:spLocks noGrp="1"/>
          </p:cNvSpPr>
          <p:nvPr>
            <p:ph sz="quarter" idx="13"/>
          </p:nvPr>
        </p:nvSpPr>
        <p:spPr>
          <a:xfrm>
            <a:off x="5431068" y="2505620"/>
            <a:ext cx="3323465"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7" name="Platshållare för rubrik 1"/>
          <p:cNvSpPr>
            <a:spLocks noGrp="1"/>
          </p:cNvSpPr>
          <p:nvPr>
            <p:ph type="title"/>
          </p:nvPr>
        </p:nvSpPr>
        <p:spPr>
          <a:xfrm>
            <a:off x="5422601" y="1338890"/>
            <a:ext cx="3323465" cy="775136"/>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3" name="Platshållare för bild 2"/>
          <p:cNvSpPr>
            <a:spLocks noGrp="1"/>
          </p:cNvSpPr>
          <p:nvPr>
            <p:ph type="pic" sz="quarter" idx="14"/>
          </p:nvPr>
        </p:nvSpPr>
        <p:spPr>
          <a:xfrm>
            <a:off x="0" y="-8466"/>
            <a:ext cx="5224463" cy="6866466"/>
          </a:xfrm>
          <a:custGeom>
            <a:avLst/>
            <a:gdLst>
              <a:gd name="connsiteX0" fmla="*/ 0 w 5224463"/>
              <a:gd name="connsiteY0" fmla="*/ 0 h 6858000"/>
              <a:gd name="connsiteX1" fmla="*/ 5224463 w 5224463"/>
              <a:gd name="connsiteY1" fmla="*/ 0 h 6858000"/>
              <a:gd name="connsiteX2" fmla="*/ 5224463 w 5224463"/>
              <a:gd name="connsiteY2" fmla="*/ 6858000 h 6858000"/>
              <a:gd name="connsiteX3" fmla="*/ 0 w 5224463"/>
              <a:gd name="connsiteY3" fmla="*/ 6858000 h 6858000"/>
              <a:gd name="connsiteX4" fmla="*/ 0 w 5224463"/>
              <a:gd name="connsiteY4" fmla="*/ 0 h 6858000"/>
              <a:gd name="connsiteX0" fmla="*/ 0 w 5224463"/>
              <a:gd name="connsiteY0" fmla="*/ 8466 h 6866466"/>
              <a:gd name="connsiteX1" fmla="*/ 4377796 w 5224463"/>
              <a:gd name="connsiteY1" fmla="*/ 0 h 6866466"/>
              <a:gd name="connsiteX2" fmla="*/ 5224463 w 5224463"/>
              <a:gd name="connsiteY2" fmla="*/ 6866466 h 6866466"/>
              <a:gd name="connsiteX3" fmla="*/ 0 w 5224463"/>
              <a:gd name="connsiteY3" fmla="*/ 6866466 h 6866466"/>
              <a:gd name="connsiteX4" fmla="*/ 0 w 5224463"/>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463" h="6866466">
                <a:moveTo>
                  <a:pt x="0" y="8466"/>
                </a:moveTo>
                <a:lnTo>
                  <a:pt x="4377796" y="0"/>
                </a:lnTo>
                <a:lnTo>
                  <a:pt x="5224463" y="6866466"/>
                </a:lnTo>
                <a:lnTo>
                  <a:pt x="0" y="6866466"/>
                </a:lnTo>
                <a:lnTo>
                  <a:pt x="0" y="8466"/>
                </a:lnTo>
                <a:close/>
              </a:path>
            </a:pathLst>
          </a:custGeom>
          <a:solidFill>
            <a:schemeClr val="bg2">
              <a:lumMod val="95000"/>
            </a:schemeClr>
          </a:solidFill>
        </p:spPr>
        <p:txBody>
          <a:bodyPr tIns="2124000"/>
          <a:lstStyle>
            <a:lvl1pPr marL="0" indent="0" algn="ctr">
              <a:buFontTx/>
              <a:buNone/>
              <a:defRPr sz="1600"/>
            </a:lvl1pPr>
          </a:lstStyle>
          <a:p>
            <a:r>
              <a:rPr lang="sv-SE"/>
              <a:t>Klicka på ikonen för att lägga till en bild</a:t>
            </a:r>
            <a:endParaRPr lang="nn-NO"/>
          </a:p>
        </p:txBody>
      </p:sp>
    </p:spTree>
    <p:extLst>
      <p:ext uri="{BB962C8B-B14F-4D97-AF65-F5344CB8AC3E}">
        <p14:creationId xmlns:p14="http://schemas.microsoft.com/office/powerpoint/2010/main" val="28420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och bild höger">
    <p:spTree>
      <p:nvGrpSpPr>
        <p:cNvPr id="1" name=""/>
        <p:cNvGrpSpPr/>
        <p:nvPr/>
      </p:nvGrpSpPr>
      <p:grpSpPr>
        <a:xfrm>
          <a:off x="0" y="0"/>
          <a:ext cx="0" cy="0"/>
          <a:chOff x="0" y="0"/>
          <a:chExt cx="0" cy="0"/>
        </a:xfrm>
      </p:grpSpPr>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685689"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380900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12" name="Platshållare för bild 2"/>
          <p:cNvSpPr>
            <a:spLocks noGrp="1"/>
          </p:cNvSpPr>
          <p:nvPr>
            <p:ph type="pic" sz="quarter" idx="14"/>
          </p:nvPr>
        </p:nvSpPr>
        <p:spPr>
          <a:xfrm>
            <a:off x="5307013" y="2622550"/>
            <a:ext cx="2670175"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3003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och bild vänster">
    <p:spTree>
      <p:nvGrpSpPr>
        <p:cNvPr id="1" name=""/>
        <p:cNvGrpSpPr/>
        <p:nvPr/>
      </p:nvGrpSpPr>
      <p:grpSpPr>
        <a:xfrm>
          <a:off x="0" y="0"/>
          <a:ext cx="0" cy="0"/>
          <a:chOff x="0" y="0"/>
          <a:chExt cx="0" cy="0"/>
        </a:xfrm>
      </p:grpSpPr>
      <p:sp>
        <p:nvSpPr>
          <p:cNvPr id="11" name="Platshållare för innehåll 9"/>
          <p:cNvSpPr>
            <a:spLocks noGrp="1"/>
          </p:cNvSpPr>
          <p:nvPr>
            <p:ph sz="quarter" idx="13"/>
          </p:nvPr>
        </p:nvSpPr>
        <p:spPr>
          <a:xfrm>
            <a:off x="4285627" y="2547955"/>
            <a:ext cx="3809007"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pic>
        <p:nvPicPr>
          <p:cNvPr id="10" name="Bildobjekt 9"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685689"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2" name="Platshållare för bild 2"/>
          <p:cNvSpPr>
            <a:spLocks noGrp="1"/>
          </p:cNvSpPr>
          <p:nvPr>
            <p:ph type="pic" sz="quarter" idx="14"/>
          </p:nvPr>
        </p:nvSpPr>
        <p:spPr>
          <a:xfrm>
            <a:off x="1291499" y="2622550"/>
            <a:ext cx="2670175" cy="2430463"/>
          </a:xfrm>
        </p:spPr>
        <p:txBody>
          <a:bodyPr/>
          <a:lstStyle>
            <a:lvl1pPr marL="0" indent="0">
              <a:buFontTx/>
              <a:buNone/>
              <a:defRPr/>
            </a:lvl1pPr>
          </a:lstStyle>
          <a:p>
            <a:r>
              <a:rPr lang="sv-SE"/>
              <a:t>Klicka på ikonen för att lägga till en bild</a:t>
            </a:r>
            <a:endParaRPr lang="nn-NO"/>
          </a:p>
        </p:txBody>
      </p:sp>
    </p:spTree>
    <p:extLst>
      <p:ext uri="{BB962C8B-B14F-4D97-AF65-F5344CB8AC3E}">
        <p14:creationId xmlns:p14="http://schemas.microsoft.com/office/powerpoint/2010/main" val="7058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14E7009-EDE1-483F-81F2-810AF165E6B2}" type="datetimeFigureOut">
              <a:rPr lang="sv-SE" smtClean="0"/>
              <a:t>2018-08-21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0335F17-B200-469B-BAA0-39FE3BA4052C}" type="slidenum">
              <a:rPr lang="sv-SE" smtClean="0"/>
              <a:t>‹#›</a:t>
            </a:fld>
            <a:endParaRPr lang="sv-SE"/>
          </a:p>
        </p:txBody>
      </p:sp>
    </p:spTree>
    <p:extLst>
      <p:ext uri="{BB962C8B-B14F-4D97-AF65-F5344CB8AC3E}">
        <p14:creationId xmlns:p14="http://schemas.microsoft.com/office/powerpoint/2010/main" val="256800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pic>
        <p:nvPicPr>
          <p:cNvPr id="7" name="Bildobjekt 6"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8150" y="2255540"/>
            <a:ext cx="4606593" cy="1934145"/>
          </a:xfrm>
          <a:prstGeom prst="rect">
            <a:avLst/>
          </a:prstGeom>
        </p:spPr>
      </p:pic>
      <p:sp>
        <p:nvSpPr>
          <p:cNvPr id="10" name="Platshållare för bildnummer 5"/>
          <p:cNvSpPr>
            <a:spLocks noGrp="1"/>
          </p:cNvSpPr>
          <p:nvPr>
            <p:ph type="sldNum" sz="quarter" idx="12"/>
          </p:nvPr>
        </p:nvSpPr>
        <p:spPr>
          <a:xfrm>
            <a:off x="7222921" y="6451134"/>
            <a:ext cx="1690382" cy="186451"/>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Tree>
    <p:extLst>
      <p:ext uri="{BB962C8B-B14F-4D97-AF65-F5344CB8AC3E}">
        <p14:creationId xmlns:p14="http://schemas.microsoft.com/office/powerpoint/2010/main" val="3844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llanbild">
    <p:spTree>
      <p:nvGrpSpPr>
        <p:cNvPr id="1" name=""/>
        <p:cNvGrpSpPr/>
        <p:nvPr/>
      </p:nvGrpSpPr>
      <p:grpSpPr>
        <a:xfrm>
          <a:off x="0" y="0"/>
          <a:ext cx="0" cy="0"/>
          <a:chOff x="0" y="0"/>
          <a:chExt cx="0" cy="0"/>
        </a:xfrm>
      </p:grpSpPr>
      <p:pic>
        <p:nvPicPr>
          <p:cNvPr id="7" name="Bildobjekt 6" descr="bakgrunderC.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ubrik 1"/>
          <p:cNvSpPr>
            <a:spLocks noGrp="1"/>
          </p:cNvSpPr>
          <p:nvPr>
            <p:ph type="ctrTitle"/>
          </p:nvPr>
        </p:nvSpPr>
        <p:spPr>
          <a:xfrm rot="21240000">
            <a:off x="2043513" y="1808744"/>
            <a:ext cx="6475042" cy="2781538"/>
          </a:xfrm>
          <a:prstGeom prst="rect">
            <a:avLst/>
          </a:prstGeom>
        </p:spPr>
        <p:txBody>
          <a:bodyPr anchor="t" anchorCtr="0"/>
          <a:lstStyle>
            <a:lvl1pPr>
              <a:lnSpc>
                <a:spcPct val="90000"/>
              </a:lnSpc>
              <a:defRPr sz="6000" b="0" cap="all" baseline="0">
                <a:latin typeface="Impact" panose="020B0806030902050204" pitchFamily="34" charset="0"/>
              </a:defRPr>
            </a:lvl1pPr>
          </a:lstStyle>
          <a:p>
            <a:r>
              <a:rPr lang="sv-SE"/>
              <a:t>Klicka här för att ändra format</a:t>
            </a:r>
          </a:p>
        </p:txBody>
      </p:sp>
      <p:pic>
        <p:nvPicPr>
          <p:cNvPr id="8" name="Bildobjekt 7"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72234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bild">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63829" r="4337"/>
          <a:stretch/>
        </p:blipFill>
        <p:spPr>
          <a:xfrm flipH="1">
            <a:off x="-2" y="0"/>
            <a:ext cx="9144001" cy="2593042"/>
          </a:xfrm>
          <a:prstGeom prst="rect">
            <a:avLst/>
          </a:prstGeom>
          <a:effectLst/>
        </p:spPr>
      </p:pic>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77150"/>
          <a:stretch/>
        </p:blipFill>
        <p:spPr>
          <a:xfrm flipH="1">
            <a:off x="0" y="2480588"/>
            <a:ext cx="9144000" cy="4377412"/>
          </a:xfrm>
          <a:prstGeom prst="rect">
            <a:avLst/>
          </a:prstGeom>
        </p:spPr>
      </p:pic>
      <p:sp>
        <p:nvSpPr>
          <p:cNvPr id="2" name="Rubrik 1"/>
          <p:cNvSpPr>
            <a:spLocks noGrp="1"/>
          </p:cNvSpPr>
          <p:nvPr userDrawn="1">
            <p:ph type="ctrTitle"/>
          </p:nvPr>
        </p:nvSpPr>
        <p:spPr>
          <a:xfrm>
            <a:off x="1278915" y="3063289"/>
            <a:ext cx="6648681" cy="1030539"/>
          </a:xfrm>
          <a:prstGeom prst="rect">
            <a:avLst/>
          </a:prstGeom>
        </p:spPr>
        <p:txBody>
          <a:bodyPr/>
          <a:lstStyle>
            <a:lvl1pPr>
              <a:defRPr>
                <a:solidFill>
                  <a:schemeClr val="bg1"/>
                </a:solidFill>
              </a:defRPr>
            </a:lvl1pPr>
          </a:lstStyle>
          <a:p>
            <a:r>
              <a:rPr lang="sv-SE"/>
              <a:t>Klicka här för att ändra format</a:t>
            </a:r>
          </a:p>
        </p:txBody>
      </p:sp>
      <p:sp>
        <p:nvSpPr>
          <p:cNvPr id="11"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pic>
        <p:nvPicPr>
          <p:cNvPr id="6" name="Bildobjekt 5" descr="SPF_Logo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19557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pic>
        <p:nvPicPr>
          <p:cNvPr id="8" name="Bildobjekt 7"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2"/>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778710" cy="885242"/>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19464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brödtext">
    <p:spTree>
      <p:nvGrpSpPr>
        <p:cNvPr id="1" name=""/>
        <p:cNvGrpSpPr/>
        <p:nvPr/>
      </p:nvGrpSpPr>
      <p:grpSpPr>
        <a:xfrm>
          <a:off x="0" y="0"/>
          <a:ext cx="0" cy="0"/>
          <a:chOff x="0" y="0"/>
          <a:chExt cx="0" cy="0"/>
        </a:xfrm>
      </p:grpSpPr>
      <p:pic>
        <p:nvPicPr>
          <p:cNvPr id="9" name="Bildobjekt 8" descr="bakgrunderD.jpg"/>
          <p:cNvPicPr>
            <a:picLocks noChangeAspect="1"/>
          </p:cNvPicPr>
          <p:nvPr userDrawn="1"/>
        </p:nvPicPr>
        <p:blipFill rotWithShape="1">
          <a:blip r:embed="rId2">
            <a:extLst>
              <a:ext uri="{28A0092B-C50C-407E-A947-70E740481C1C}">
                <a14:useLocalDpi xmlns:a14="http://schemas.microsoft.com/office/drawing/2010/main" val="0"/>
              </a:ext>
            </a:extLst>
          </a:blip>
          <a:srcRect t="59802" b="29491"/>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bg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337841"/>
            <a:ext cx="677871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261058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punktlista 2">
    <p:spTree>
      <p:nvGrpSpPr>
        <p:cNvPr id="1" name=""/>
        <p:cNvGrpSpPr/>
        <p:nvPr/>
      </p:nvGrpSpPr>
      <p:grpSpPr>
        <a:xfrm>
          <a:off x="0" y="0"/>
          <a:ext cx="0" cy="0"/>
          <a:chOff x="0" y="0"/>
          <a:chExt cx="0" cy="0"/>
        </a:xfrm>
      </p:grpSpPr>
      <p:pic>
        <p:nvPicPr>
          <p:cNvPr id="9" name="Bildobjekt 8"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253951"/>
            <a:ext cx="6778710" cy="818130"/>
          </a:xfrm>
          <a:prstGeom prst="rect">
            <a:avLst/>
          </a:prstGeom>
        </p:spPr>
        <p:txBody>
          <a:bodyPr vert="horz" lIns="0" tIns="0" rIns="0" bIns="0" rtlCol="0" anchor="t" anchorCtr="0">
            <a:noAutofit/>
          </a:body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Tree>
    <p:extLst>
      <p:ext uri="{BB962C8B-B14F-4D97-AF65-F5344CB8AC3E}">
        <p14:creationId xmlns:p14="http://schemas.microsoft.com/office/powerpoint/2010/main" val="304428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brödtext 2">
    <p:spTree>
      <p:nvGrpSpPr>
        <p:cNvPr id="1" name=""/>
        <p:cNvGrpSpPr/>
        <p:nvPr/>
      </p:nvGrpSpPr>
      <p:grpSpPr>
        <a:xfrm>
          <a:off x="0" y="0"/>
          <a:ext cx="0" cy="0"/>
          <a:chOff x="0" y="0"/>
          <a:chExt cx="0" cy="0"/>
        </a:xfrm>
      </p:grpSpPr>
      <p:pic>
        <p:nvPicPr>
          <p:cNvPr id="8" name="Bildobjekt 7" descr="bakgrunderE.jpg"/>
          <p:cNvPicPr>
            <a:picLocks noChangeAspect="1"/>
          </p:cNvPicPr>
          <p:nvPr userDrawn="1"/>
        </p:nvPicPr>
        <p:blipFill rotWithShape="1">
          <a:blip r:embed="rId2">
            <a:extLst>
              <a:ext uri="{28A0092B-C50C-407E-A947-70E740481C1C}">
                <a14:useLocalDpi xmlns:a14="http://schemas.microsoft.com/office/drawing/2010/main" val="0"/>
              </a:ext>
            </a:extLst>
          </a:blip>
          <a:srcRect t="59995" b="29299"/>
          <a:stretch/>
        </p:blipFill>
        <p:spPr>
          <a:xfrm>
            <a:off x="0" y="6123745"/>
            <a:ext cx="9144000" cy="734255"/>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
        <p:nvSpPr>
          <p:cNvPr id="7" name="Platshållare för rubrik 1"/>
          <p:cNvSpPr>
            <a:spLocks noGrp="1"/>
          </p:cNvSpPr>
          <p:nvPr>
            <p:ph type="title"/>
          </p:nvPr>
        </p:nvSpPr>
        <p:spPr>
          <a:xfrm>
            <a:off x="1291499" y="1337841"/>
            <a:ext cx="6778710" cy="725851"/>
          </a:xfrm>
          <a:prstGeom prst="rect">
            <a:avLst/>
          </a:prstGeom>
        </p:spPr>
        <p:txBody>
          <a:bodyPr vert="horz" lIns="0" tIns="0" rIns="0" bIns="0" rtlCol="0" anchor="t" anchorCtr="0">
            <a:noAutofit/>
          </a:bodyPr>
          <a:lstStyle>
            <a:lvl1pPr>
              <a:lnSpc>
                <a:spcPct val="80000"/>
              </a:lnSpc>
              <a:spcBef>
                <a:spcPts val="672"/>
              </a:spcBef>
              <a:defRPr/>
            </a:lvl1pPr>
          </a:lstStyle>
          <a:p>
            <a:r>
              <a:rPr lang="sv-SE"/>
              <a:t>Klicka här för att ändra format</a:t>
            </a:r>
            <a:endParaRPr lang="nn-NO"/>
          </a:p>
        </p:txBody>
      </p:sp>
      <p:sp>
        <p:nvSpPr>
          <p:cNvPr id="11" name="Platshållare för innehåll 9"/>
          <p:cNvSpPr>
            <a:spLocks noGrp="1"/>
          </p:cNvSpPr>
          <p:nvPr>
            <p:ph sz="quarter" idx="13"/>
          </p:nvPr>
        </p:nvSpPr>
        <p:spPr>
          <a:xfrm>
            <a:off x="1291499" y="2547955"/>
            <a:ext cx="6778710" cy="3357896"/>
          </a:xfrm>
        </p:spPr>
        <p:txBody>
          <a:bodyPr/>
          <a:lstStyle>
            <a:lvl1pPr marL="0" indent="0">
              <a:buFontTx/>
              <a:buNone/>
              <a:defRPr/>
            </a:lvl1pPr>
          </a:lstStyle>
          <a:p>
            <a:pPr lvl="0"/>
            <a:r>
              <a:rPr lang="sv-SE"/>
              <a:t>Klicka här för att ändra format på bakgrundstexten</a:t>
            </a:r>
          </a:p>
        </p:txBody>
      </p:sp>
    </p:spTree>
    <p:extLst>
      <p:ext uri="{BB962C8B-B14F-4D97-AF65-F5344CB8AC3E}">
        <p14:creationId xmlns:p14="http://schemas.microsoft.com/office/powerpoint/2010/main" val="178244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stor bild">
    <p:spTree>
      <p:nvGrpSpPr>
        <p:cNvPr id="1" name=""/>
        <p:cNvGrpSpPr/>
        <p:nvPr/>
      </p:nvGrpSpPr>
      <p:grpSpPr>
        <a:xfrm>
          <a:off x="0" y="0"/>
          <a:ext cx="0" cy="0"/>
          <a:chOff x="0" y="0"/>
          <a:chExt cx="0" cy="0"/>
        </a:xfrm>
      </p:grpSpPr>
      <p:sp>
        <p:nvSpPr>
          <p:cNvPr id="3" name="Platshållare för bild 2"/>
          <p:cNvSpPr>
            <a:spLocks noGrp="1"/>
          </p:cNvSpPr>
          <p:nvPr>
            <p:ph type="pic" sz="quarter" idx="13"/>
          </p:nvPr>
        </p:nvSpPr>
        <p:spPr>
          <a:xfrm>
            <a:off x="0" y="-1"/>
            <a:ext cx="9144908" cy="6860111"/>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6110095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9144000 w 9144000"/>
              <a:gd name="connsiteY3" fmla="*/ 6858000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3499034 w 9144000"/>
              <a:gd name="connsiteY4" fmla="*/ 6855357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6221091 h 6858000"/>
              <a:gd name="connsiteX3" fmla="*/ 4883848 w 9144000"/>
              <a:gd name="connsiteY3" fmla="*/ 6773431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6221091 h 6858000"/>
              <a:gd name="connsiteX3" fmla="*/ 3372181 w 9144000"/>
              <a:gd name="connsiteY3" fmla="*/ 6535582 h 6858000"/>
              <a:gd name="connsiteX4" fmla="*/ 0 w 9144000"/>
              <a:gd name="connsiteY4" fmla="*/ 6858000 h 6858000"/>
              <a:gd name="connsiteX5" fmla="*/ 0 w 9144000"/>
              <a:gd name="connsiteY5" fmla="*/ 0 h 6858000"/>
              <a:gd name="connsiteX0" fmla="*/ 0 w 9144000"/>
              <a:gd name="connsiteY0" fmla="*/ 0 h 6926713"/>
              <a:gd name="connsiteX1" fmla="*/ 9144000 w 9144000"/>
              <a:gd name="connsiteY1" fmla="*/ 0 h 6926713"/>
              <a:gd name="connsiteX2" fmla="*/ 9144000 w 9144000"/>
              <a:gd name="connsiteY2" fmla="*/ 6221091 h 6926713"/>
              <a:gd name="connsiteX3" fmla="*/ 3472606 w 9144000"/>
              <a:gd name="connsiteY3" fmla="*/ 6926713 h 6926713"/>
              <a:gd name="connsiteX4" fmla="*/ 0 w 9144000"/>
              <a:gd name="connsiteY4" fmla="*/ 6858000 h 6926713"/>
              <a:gd name="connsiteX5" fmla="*/ 0 w 9144000"/>
              <a:gd name="connsiteY5" fmla="*/ 0 h 6926713"/>
              <a:gd name="connsiteX0" fmla="*/ 0 w 9144000"/>
              <a:gd name="connsiteY0" fmla="*/ 0 h 6863286"/>
              <a:gd name="connsiteX1" fmla="*/ 9144000 w 9144000"/>
              <a:gd name="connsiteY1" fmla="*/ 0 h 6863286"/>
              <a:gd name="connsiteX2" fmla="*/ 9144000 w 9144000"/>
              <a:gd name="connsiteY2" fmla="*/ 6221091 h 6863286"/>
              <a:gd name="connsiteX3" fmla="*/ 3499034 w 9144000"/>
              <a:gd name="connsiteY3" fmla="*/ 6863286 h 6863286"/>
              <a:gd name="connsiteX4" fmla="*/ 0 w 9144000"/>
              <a:gd name="connsiteY4" fmla="*/ 6858000 h 6863286"/>
              <a:gd name="connsiteX5" fmla="*/ 0 w 9144000"/>
              <a:gd name="connsiteY5" fmla="*/ 0 h 6863286"/>
              <a:gd name="connsiteX0" fmla="*/ 0 w 9154571"/>
              <a:gd name="connsiteY0" fmla="*/ 0 h 6863286"/>
              <a:gd name="connsiteX1" fmla="*/ 9144000 w 9154571"/>
              <a:gd name="connsiteY1" fmla="*/ 0 h 6863286"/>
              <a:gd name="connsiteX2" fmla="*/ 9154571 w 9154571"/>
              <a:gd name="connsiteY2" fmla="*/ 6221091 h 6863286"/>
              <a:gd name="connsiteX3" fmla="*/ 3499034 w 9154571"/>
              <a:gd name="connsiteY3" fmla="*/ 6863286 h 6863286"/>
              <a:gd name="connsiteX4" fmla="*/ 0 w 9154571"/>
              <a:gd name="connsiteY4" fmla="*/ 6858000 h 6863286"/>
              <a:gd name="connsiteX5" fmla="*/ 0 w 9154571"/>
              <a:gd name="connsiteY5" fmla="*/ 0 h 6863286"/>
              <a:gd name="connsiteX0" fmla="*/ 0 w 9149286"/>
              <a:gd name="connsiteY0" fmla="*/ 0 h 6863286"/>
              <a:gd name="connsiteX1" fmla="*/ 9144000 w 9149286"/>
              <a:gd name="connsiteY1" fmla="*/ 0 h 6863286"/>
              <a:gd name="connsiteX2" fmla="*/ 9149286 w 9149286"/>
              <a:gd name="connsiteY2" fmla="*/ 6210520 h 6863286"/>
              <a:gd name="connsiteX3" fmla="*/ 3499034 w 9149286"/>
              <a:gd name="connsiteY3" fmla="*/ 6863286 h 6863286"/>
              <a:gd name="connsiteX4" fmla="*/ 0 w 9149286"/>
              <a:gd name="connsiteY4" fmla="*/ 6858000 h 6863286"/>
              <a:gd name="connsiteX5" fmla="*/ 0 w 9149286"/>
              <a:gd name="connsiteY5" fmla="*/ 0 h 6863286"/>
              <a:gd name="connsiteX0" fmla="*/ 0 w 9144908"/>
              <a:gd name="connsiteY0" fmla="*/ 0 h 6863286"/>
              <a:gd name="connsiteX1" fmla="*/ 9144000 w 9144908"/>
              <a:gd name="connsiteY1" fmla="*/ 0 h 6863286"/>
              <a:gd name="connsiteX2" fmla="*/ 9142936 w 9144908"/>
              <a:gd name="connsiteY2" fmla="*/ 6194645 h 6863286"/>
              <a:gd name="connsiteX3" fmla="*/ 3499034 w 9144908"/>
              <a:gd name="connsiteY3" fmla="*/ 6863286 h 6863286"/>
              <a:gd name="connsiteX4" fmla="*/ 0 w 9144908"/>
              <a:gd name="connsiteY4" fmla="*/ 6858000 h 6863286"/>
              <a:gd name="connsiteX5" fmla="*/ 0 w 9144908"/>
              <a:gd name="connsiteY5" fmla="*/ 0 h 6863286"/>
              <a:gd name="connsiteX0" fmla="*/ 0 w 9144908"/>
              <a:gd name="connsiteY0" fmla="*/ 0 h 6860111"/>
              <a:gd name="connsiteX1" fmla="*/ 9144000 w 9144908"/>
              <a:gd name="connsiteY1" fmla="*/ 0 h 6860111"/>
              <a:gd name="connsiteX2" fmla="*/ 9142936 w 9144908"/>
              <a:gd name="connsiteY2" fmla="*/ 6194645 h 6860111"/>
              <a:gd name="connsiteX3" fmla="*/ 3470459 w 9144908"/>
              <a:gd name="connsiteY3" fmla="*/ 6860111 h 6860111"/>
              <a:gd name="connsiteX4" fmla="*/ 0 w 9144908"/>
              <a:gd name="connsiteY4" fmla="*/ 6858000 h 6860111"/>
              <a:gd name="connsiteX5" fmla="*/ 0 w 9144908"/>
              <a:gd name="connsiteY5" fmla="*/ 0 h 686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908" h="6860111">
                <a:moveTo>
                  <a:pt x="0" y="0"/>
                </a:moveTo>
                <a:lnTo>
                  <a:pt x="9144000" y="0"/>
                </a:lnTo>
                <a:cubicBezTo>
                  <a:pt x="9147524" y="2073697"/>
                  <a:pt x="9139412" y="4120948"/>
                  <a:pt x="9142936" y="6194645"/>
                </a:cubicBezTo>
                <a:lnTo>
                  <a:pt x="3470459" y="6860111"/>
                </a:lnTo>
                <a:lnTo>
                  <a:pt x="0" y="6858000"/>
                </a:lnTo>
                <a:lnTo>
                  <a:pt x="0" y="0"/>
                </a:lnTo>
                <a:close/>
              </a:path>
            </a:pathLst>
          </a:custGeom>
          <a:solidFill>
            <a:schemeClr val="bg2">
              <a:lumMod val="95000"/>
            </a:schemeClr>
          </a:solidFill>
        </p:spPr>
        <p:txBody>
          <a:bodyPr/>
          <a:lstStyle>
            <a:lvl1pPr marL="0" indent="0" algn="ctr">
              <a:buFontTx/>
              <a:buNone/>
              <a:defRPr/>
            </a:lvl1pPr>
          </a:lstStyle>
          <a:p>
            <a:r>
              <a:rPr lang="sv-SE"/>
              <a:t>Klicka på ikonen för att lägga till en bild</a:t>
            </a:r>
            <a:endParaRPr lang="nn-NO"/>
          </a:p>
        </p:txBody>
      </p:sp>
      <p:sp>
        <p:nvSpPr>
          <p:cNvPr id="7" name="Platshållare för rubrik 1"/>
          <p:cNvSpPr>
            <a:spLocks noGrp="1"/>
          </p:cNvSpPr>
          <p:nvPr>
            <p:ph type="title"/>
          </p:nvPr>
        </p:nvSpPr>
        <p:spPr>
          <a:xfrm rot="21120000">
            <a:off x="3435249" y="1025464"/>
            <a:ext cx="4587702" cy="1453748"/>
          </a:xfrm>
          <a:prstGeom prst="rect">
            <a:avLst/>
          </a:prstGeom>
        </p:spPr>
        <p:txBody>
          <a:bodyPr vert="horz" lIns="0" tIns="0" rIns="0" bIns="0" rtlCol="0" anchor="t" anchorCtr="0">
            <a:noAutofit/>
          </a:bodyPr>
          <a:lstStyle>
            <a:lvl1pPr>
              <a:defRPr sz="3600" b="0">
                <a:latin typeface="Impact" panose="020B0806030902050204" pitchFamily="34" charset="0"/>
              </a:defRPr>
            </a:lvl1pPr>
          </a:lstStyle>
          <a:p>
            <a:r>
              <a:rPr lang="sv-SE"/>
              <a:t>Klicka här för att ändra format</a:t>
            </a:r>
            <a:endParaRPr lang="nn-NO"/>
          </a:p>
        </p:txBody>
      </p:sp>
      <p:pic>
        <p:nvPicPr>
          <p:cNvPr id="12" name="Bildobjekt 11" descr="SPF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
        <p:nvSpPr>
          <p:cNvPr id="6" name="Platshållare för bildnummer 5"/>
          <p:cNvSpPr>
            <a:spLocks noGrp="1"/>
          </p:cNvSpPr>
          <p:nvPr>
            <p:ph type="sldNum" sz="quarter" idx="12"/>
          </p:nvPr>
        </p:nvSpPr>
        <p:spPr>
          <a:xfrm>
            <a:off x="6779703" y="6364739"/>
            <a:ext cx="2133600" cy="365125"/>
          </a:xfrm>
          <a:prstGeom prst="rect">
            <a:avLst/>
          </a:prstGeom>
        </p:spPr>
        <p:txBody>
          <a:bodyPr/>
          <a:lstStyle>
            <a:lvl1pPr>
              <a:defRPr>
                <a:solidFill>
                  <a:schemeClr val="tx1"/>
                </a:solidFill>
              </a:defRPr>
            </a:lvl1pPr>
          </a:lstStyle>
          <a:p>
            <a:fld id="{332063FA-F158-B145-A53C-EFD7E6C84CF7}" type="slidenum">
              <a:rPr lang="sv-SE" smtClean="0"/>
              <a:pPr/>
              <a:t>‹#›</a:t>
            </a:fld>
            <a:endParaRPr lang="sv-SE"/>
          </a:p>
        </p:txBody>
      </p:sp>
    </p:spTree>
    <p:extLst>
      <p:ext uri="{BB962C8B-B14F-4D97-AF65-F5344CB8AC3E}">
        <p14:creationId xmlns:p14="http://schemas.microsoft.com/office/powerpoint/2010/main" val="375736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2" name="Platshållare för rubrik 1"/>
          <p:cNvSpPr>
            <a:spLocks noGrp="1"/>
          </p:cNvSpPr>
          <p:nvPr>
            <p:ph type="title"/>
          </p:nvPr>
        </p:nvSpPr>
        <p:spPr>
          <a:xfrm>
            <a:off x="1291499" y="1253952"/>
            <a:ext cx="6778710" cy="918797"/>
          </a:xfrm>
          <a:prstGeom prst="rect">
            <a:avLst/>
          </a:prstGeom>
        </p:spPr>
        <p:txBody>
          <a:bodyPr vert="horz" lIns="0" tIns="0" rIns="0" bIns="0" rtlCol="0" anchor="t" anchorCtr="0">
            <a:noAutofit/>
          </a:bodyPr>
          <a:lstStyle/>
          <a:p>
            <a:r>
              <a:rPr lang="sv-SE"/>
              <a:t>Klicka här för att ändra format</a:t>
            </a:r>
            <a:endParaRPr lang="nn-NO"/>
          </a:p>
        </p:txBody>
      </p:sp>
      <p:sp>
        <p:nvSpPr>
          <p:cNvPr id="3" name="Platshållare för text 2"/>
          <p:cNvSpPr>
            <a:spLocks noGrp="1"/>
          </p:cNvSpPr>
          <p:nvPr>
            <p:ph type="body" idx="1"/>
          </p:nvPr>
        </p:nvSpPr>
        <p:spPr>
          <a:xfrm>
            <a:off x="1291499" y="2547955"/>
            <a:ext cx="6778710" cy="3357896"/>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nn-NO"/>
          </a:p>
        </p:txBody>
      </p:sp>
      <p:sp>
        <p:nvSpPr>
          <p:cNvPr id="8" name="Platshållare för bildnummer 5"/>
          <p:cNvSpPr>
            <a:spLocks noGrp="1"/>
          </p:cNvSpPr>
          <p:nvPr>
            <p:ph type="sldNum" sz="quarter" idx="4"/>
          </p:nvPr>
        </p:nvSpPr>
        <p:spPr>
          <a:xfrm>
            <a:off x="7826927" y="6473797"/>
            <a:ext cx="1086375" cy="170284"/>
          </a:xfrm>
          <a:prstGeom prst="rect">
            <a:avLst/>
          </a:prstGeom>
        </p:spPr>
        <p:txBody>
          <a:bodyPr vert="horz" lIns="91440" tIns="45720" rIns="91440" bIns="45720" rtlCol="0" anchor="ctr"/>
          <a:lstStyle>
            <a:lvl1pPr algn="r">
              <a:defRPr sz="900">
                <a:solidFill>
                  <a:schemeClr val="tx1"/>
                </a:solidFill>
              </a:defRPr>
            </a:lvl1pPr>
          </a:lstStyle>
          <a:p>
            <a:fld id="{332063FA-F158-B145-A53C-EFD7E6C84CF7}" type="slidenum">
              <a:rPr lang="sv-SE" smtClean="0"/>
              <a:pPr/>
              <a:t>‹#›</a:t>
            </a:fld>
            <a:endParaRPr lang="sv-SE"/>
          </a:p>
        </p:txBody>
      </p:sp>
      <p:pic>
        <p:nvPicPr>
          <p:cNvPr id="9" name="Bildobjekt 8" descr="SPF_Logo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0178" y="250025"/>
            <a:ext cx="776140" cy="325874"/>
          </a:xfrm>
          <a:prstGeom prst="rect">
            <a:avLst/>
          </a:prstGeom>
        </p:spPr>
      </p:pic>
    </p:spTree>
    <p:extLst>
      <p:ext uri="{BB962C8B-B14F-4D97-AF65-F5344CB8AC3E}">
        <p14:creationId xmlns:p14="http://schemas.microsoft.com/office/powerpoint/2010/main" val="2803947068"/>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3" r:id="rId4"/>
    <p:sldLayoutId id="2147483650" r:id="rId5"/>
    <p:sldLayoutId id="2147483671" r:id="rId6"/>
    <p:sldLayoutId id="2147483665" r:id="rId7"/>
    <p:sldLayoutId id="2147483664" r:id="rId8"/>
    <p:sldLayoutId id="2147483667" r:id="rId9"/>
    <p:sldLayoutId id="2147483660" r:id="rId10"/>
    <p:sldLayoutId id="2147483669" r:id="rId11"/>
    <p:sldLayoutId id="2147483670" r:id="rId12"/>
    <p:sldLayoutId id="214748367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457200" rtl="0" eaLnBrk="1" latinLnBrk="0" hangingPunct="1">
        <a:lnSpc>
          <a:spcPct val="120000"/>
        </a:lnSpc>
        <a:spcBef>
          <a:spcPct val="20000"/>
        </a:spcBef>
        <a:buClr>
          <a:schemeClr val="accent2"/>
        </a:buClr>
        <a:buFont typeface="Wingdings" panose="05000000000000000000" pitchFamily="2" charset="2"/>
        <a:buChar char="§"/>
        <a:defRPr sz="1800" kern="1200">
          <a:solidFill>
            <a:schemeClr val="tx1"/>
          </a:solidFill>
          <a:latin typeface="+mn-lt"/>
          <a:ea typeface="+mn-ea"/>
          <a:cs typeface="+mn-cs"/>
        </a:defRPr>
      </a:lvl1pPr>
      <a:lvl2pPr marL="742950" indent="-28575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2pPr>
      <a:lvl3pPr marL="11430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3pPr>
      <a:lvl4pPr marL="16002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4pPr>
      <a:lvl5pPr marL="2057400" indent="-228600" algn="l" defTabSz="457200" rtl="0" eaLnBrk="1" latinLnBrk="0" hangingPunct="1">
        <a:lnSpc>
          <a:spcPct val="120000"/>
        </a:lnSpc>
        <a:spcBef>
          <a:spcPts val="0"/>
        </a:spcBef>
        <a:buFont typeface="Roboto Lt" pitchFamily="2"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86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10</a:t>
            </a:fld>
            <a:endParaRPr lang="sv-SE"/>
          </a:p>
        </p:txBody>
      </p:sp>
      <p:sp>
        <p:nvSpPr>
          <p:cNvPr id="3" name="Rubrik 2"/>
          <p:cNvSpPr>
            <a:spLocks noGrp="1"/>
          </p:cNvSpPr>
          <p:nvPr>
            <p:ph type="title"/>
          </p:nvPr>
        </p:nvSpPr>
        <p:spPr>
          <a:xfrm>
            <a:off x="796647" y="743732"/>
            <a:ext cx="6778710" cy="725851"/>
          </a:xfrm>
        </p:spPr>
        <p:txBody>
          <a:bodyPr/>
          <a:lstStyle/>
          <a:p>
            <a:r>
              <a:rPr lang="sv-SE" dirty="0"/>
              <a:t>Vad gör kansliet (för förbundsavgiften?)</a:t>
            </a:r>
          </a:p>
        </p:txBody>
      </p:sp>
      <p:sp>
        <p:nvSpPr>
          <p:cNvPr id="4" name="Platshållare för innehåll 3"/>
          <p:cNvSpPr>
            <a:spLocks noGrp="1"/>
          </p:cNvSpPr>
          <p:nvPr>
            <p:ph sz="quarter" idx="13"/>
          </p:nvPr>
        </p:nvSpPr>
        <p:spPr>
          <a:xfrm>
            <a:off x="311973" y="1469583"/>
            <a:ext cx="8142084" cy="3959375"/>
          </a:xfrm>
        </p:spPr>
        <p:txBody>
          <a:bodyPr/>
          <a:lstStyle/>
          <a:p>
            <a:pPr lvl="0"/>
            <a:endParaRPr lang="sv-SE" sz="1400" dirty="0"/>
          </a:p>
          <a:p>
            <a:pPr marL="285750" lvl="0" indent="-285750">
              <a:buFont typeface="Wingdings" panose="05000000000000000000" pitchFamily="2" charset="2"/>
              <a:buChar char="§"/>
            </a:pPr>
            <a:r>
              <a:rPr lang="sv-SE" dirty="0"/>
              <a:t>Mediebearbetning och opinionsbildning</a:t>
            </a:r>
          </a:p>
          <a:p>
            <a:pPr marL="285750" lvl="0" indent="-285750">
              <a:buFont typeface="Wingdings" panose="05000000000000000000" pitchFamily="2" charset="2"/>
              <a:buChar char="§"/>
            </a:pPr>
            <a:r>
              <a:rPr lang="sv-SE" dirty="0"/>
              <a:t>Medlemsundersökningar och Seniorpanelen</a:t>
            </a:r>
          </a:p>
          <a:p>
            <a:pPr marL="285750" indent="-285750">
              <a:buFont typeface="Wingdings" panose="05000000000000000000" pitchFamily="2" charset="2"/>
              <a:buChar char="§"/>
            </a:pPr>
            <a:r>
              <a:rPr lang="sv-SE" dirty="0"/>
              <a:t>Rapporter och utredningar</a:t>
            </a:r>
          </a:p>
          <a:p>
            <a:pPr marL="285750" lvl="0" indent="-285750">
              <a:buFont typeface="Wingdings" panose="05000000000000000000" pitchFamily="2" charset="2"/>
              <a:buChar char="§"/>
            </a:pPr>
            <a:r>
              <a:rPr lang="sv-SE" dirty="0"/>
              <a:t>Annonsering och digitala kampanjer</a:t>
            </a:r>
          </a:p>
          <a:p>
            <a:pPr marL="285750" lvl="0" indent="-285750">
              <a:buFont typeface="Wingdings" panose="05000000000000000000" pitchFamily="2" charset="2"/>
              <a:buChar char="§"/>
            </a:pPr>
            <a:r>
              <a:rPr lang="sv-SE" dirty="0"/>
              <a:t>Föreningsutskick med verksamhetsberättelse till alla </a:t>
            </a:r>
          </a:p>
          <a:p>
            <a:pPr lvl="0"/>
            <a:r>
              <a:rPr lang="sv-SE" dirty="0"/>
              <a:t>    föreningar, DO, distriktskanslier</a:t>
            </a:r>
          </a:p>
          <a:p>
            <a:pPr marL="285750" lvl="0" indent="-285750">
              <a:buFont typeface="Wingdings" panose="05000000000000000000" pitchFamily="2" charset="2"/>
              <a:buChar char="§"/>
            </a:pPr>
            <a:r>
              <a:rPr lang="sv-SE" dirty="0"/>
              <a:t>Projekt med polisen, apoteket och andra förbund</a:t>
            </a:r>
          </a:p>
          <a:p>
            <a:pPr marL="285750" lvl="0" indent="-285750">
              <a:buFont typeface="Wingdings" panose="05000000000000000000" pitchFamily="2" charset="2"/>
              <a:buChar char="§"/>
            </a:pPr>
            <a:endParaRPr lang="sv-SE" dirty="0"/>
          </a:p>
          <a:p>
            <a:pPr marL="285750" lvl="0" indent="-285750">
              <a:buFont typeface="Wingdings" panose="05000000000000000000" pitchFamily="2" charset="2"/>
              <a:buChar char="§"/>
            </a:pPr>
            <a:r>
              <a:rPr lang="sv-SE" dirty="0"/>
              <a:t>Läs mer i förbundets verksamhetsberättelse</a:t>
            </a:r>
          </a:p>
          <a:p>
            <a:endParaRPr lang="sv-SE" sz="1400"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7480" y="2311816"/>
            <a:ext cx="4015753" cy="3011815"/>
          </a:xfrm>
          <a:prstGeom prst="rect">
            <a:avLst/>
          </a:prstGeom>
        </p:spPr>
      </p:pic>
    </p:spTree>
    <p:extLst>
      <p:ext uri="{BB962C8B-B14F-4D97-AF65-F5344CB8AC3E}">
        <p14:creationId xmlns:p14="http://schemas.microsoft.com/office/powerpoint/2010/main" val="6589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Förbundets intranät</a:t>
            </a:r>
          </a:p>
        </p:txBody>
      </p:sp>
      <p:sp>
        <p:nvSpPr>
          <p:cNvPr id="3" name="Platshållare för bildnummer 2"/>
          <p:cNvSpPr>
            <a:spLocks noGrp="1"/>
          </p:cNvSpPr>
          <p:nvPr>
            <p:ph type="sldNum" sz="quarter" idx="12"/>
          </p:nvPr>
        </p:nvSpPr>
        <p:spPr/>
        <p:txBody>
          <a:bodyPr/>
          <a:lstStyle/>
          <a:p>
            <a:fld id="{332063FA-F158-B145-A53C-EFD7E6C84CF7}" type="slidenum">
              <a:rPr lang="sv-SE" smtClean="0"/>
              <a:pPr/>
              <a:t>11</a:t>
            </a:fld>
            <a:endParaRPr lang="sv-SE"/>
          </a:p>
        </p:txBody>
      </p:sp>
    </p:spTree>
    <p:extLst>
      <p:ext uri="{BB962C8B-B14F-4D97-AF65-F5344CB8AC3E}">
        <p14:creationId xmlns:p14="http://schemas.microsoft.com/office/powerpoint/2010/main" val="387513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12</a:t>
            </a:fld>
            <a:endParaRPr lang="sv-SE"/>
          </a:p>
        </p:txBody>
      </p:sp>
      <p:sp>
        <p:nvSpPr>
          <p:cNvPr id="2" name="Rubrik 1"/>
          <p:cNvSpPr>
            <a:spLocks noGrp="1"/>
          </p:cNvSpPr>
          <p:nvPr>
            <p:ph type="title"/>
          </p:nvPr>
        </p:nvSpPr>
        <p:spPr/>
        <p:txBody>
          <a:bodyPr/>
          <a:lstStyle/>
          <a:p>
            <a:r>
              <a:rPr lang="nn-NO" sz="2100" dirty="0">
                <a:latin typeface="Arial" panose="020B0604020202020204" pitchFamily="34" charset="0"/>
                <a:cs typeface="Arial" panose="020B0604020202020204" pitchFamily="34" charset="0"/>
              </a:rPr>
              <a:t>Förbundets intranät</a:t>
            </a:r>
          </a:p>
        </p:txBody>
      </p:sp>
      <p:sp>
        <p:nvSpPr>
          <p:cNvPr id="3" name="Platshållare för innehåll 2"/>
          <p:cNvSpPr>
            <a:spLocks noGrp="1"/>
          </p:cNvSpPr>
          <p:nvPr>
            <p:ph sz="quarter" idx="13"/>
          </p:nvPr>
        </p:nvSpPr>
        <p:spPr>
          <a:xfrm>
            <a:off x="1158096" y="2853233"/>
            <a:ext cx="5890199" cy="2518422"/>
          </a:xfrm>
        </p:spPr>
        <p:txBody>
          <a:bodyPr>
            <a:normAutofit/>
          </a:bodyPr>
          <a:lstStyle/>
          <a:p>
            <a:pPr>
              <a:buFont typeface="Wingdings" panose="05000000000000000000" pitchFamily="2" charset="2"/>
              <a:buChar char="§"/>
            </a:pPr>
            <a:r>
              <a:rPr lang="sv-SE" dirty="0">
                <a:latin typeface="Arial" panose="020B0604020202020204" pitchFamily="34" charset="0"/>
                <a:cs typeface="Arial" panose="020B0604020202020204" pitchFamily="34" charset="0"/>
              </a:rPr>
              <a:t>Plattform för att ta del av information som på olika sätt kan vara till nytta i förtroendeuppdraget</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För den som har ett uppdrag inom förbund, distrikt eller förening</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Uppdraget måste vara registrerat i medlemsregistret</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894" y="1042330"/>
            <a:ext cx="1175409" cy="493513"/>
          </a:xfrm>
          <a:prstGeom prst="rect">
            <a:avLst/>
          </a:prstGeom>
        </p:spPr>
      </p:pic>
    </p:spTree>
    <p:extLst>
      <p:ext uri="{BB962C8B-B14F-4D97-AF65-F5344CB8AC3E}">
        <p14:creationId xmlns:p14="http://schemas.microsoft.com/office/powerpoint/2010/main" val="127210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13</a:t>
            </a:fld>
            <a:endParaRPr lang="sv-SE"/>
          </a:p>
        </p:txBody>
      </p:sp>
      <p:sp>
        <p:nvSpPr>
          <p:cNvPr id="2" name="Rubrik 1"/>
          <p:cNvSpPr>
            <a:spLocks noGrp="1"/>
          </p:cNvSpPr>
          <p:nvPr>
            <p:ph type="title"/>
          </p:nvPr>
        </p:nvSpPr>
        <p:spPr/>
        <p:txBody>
          <a:bodyPr/>
          <a:lstStyle/>
          <a:p>
            <a:r>
              <a:rPr lang="nn-NO" sz="2100" dirty="0">
                <a:latin typeface="Arial" panose="020B0604020202020204" pitchFamily="34" charset="0"/>
                <a:cs typeface="Arial" panose="020B0604020202020204" pitchFamily="34" charset="0"/>
              </a:rPr>
              <a:t>Förbundets intranät</a:t>
            </a:r>
          </a:p>
        </p:txBody>
      </p:sp>
      <p:sp>
        <p:nvSpPr>
          <p:cNvPr id="3" name="Platshållare för innehåll 2"/>
          <p:cNvSpPr>
            <a:spLocks noGrp="1"/>
          </p:cNvSpPr>
          <p:nvPr>
            <p:ph sz="quarter" idx="13"/>
          </p:nvPr>
        </p:nvSpPr>
        <p:spPr>
          <a:xfrm>
            <a:off x="1158096" y="2853233"/>
            <a:ext cx="5890199" cy="2518422"/>
          </a:xfrm>
        </p:spPr>
        <p:txBody>
          <a:bodyPr>
            <a:normAutofit/>
          </a:bodyPr>
          <a:lstStyle/>
          <a:p>
            <a:pPr>
              <a:buFont typeface="Wingdings" panose="05000000000000000000" pitchFamily="2" charset="2"/>
              <a:buChar char="§"/>
            </a:pPr>
            <a:r>
              <a:rPr lang="sv-SE" dirty="0">
                <a:latin typeface="Arial" panose="020B0604020202020204" pitchFamily="34" charset="0"/>
                <a:cs typeface="Arial" panose="020B0604020202020204" pitchFamily="34" charset="0"/>
              </a:rPr>
              <a:t>Användarnamn = personnummer (</a:t>
            </a:r>
            <a:r>
              <a:rPr lang="sv-SE" dirty="0" err="1">
                <a:latin typeface="Arial" panose="020B0604020202020204" pitchFamily="34" charset="0"/>
                <a:cs typeface="Arial" panose="020B0604020202020204" pitchFamily="34" charset="0"/>
              </a:rPr>
              <a:t>ÅÅÅÅMMDDxxxx</a:t>
            </a:r>
            <a:r>
              <a:rPr lang="sv-SE" dirty="0">
                <a:latin typeface="Arial" panose="020B0604020202020204" pitchFamily="34" charset="0"/>
                <a:cs typeface="Arial" panose="020B0604020202020204" pitchFamily="34" charset="0"/>
              </a:rPr>
              <a:t>)</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Lösenord = ditt postnummer om du inte själv har bytt</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För nytt lösenord – klicka på Glömt lösenord eller kontakta registeransvarig i föreningen</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OBS! Det måste finnas en korrekt e-postadress i medlemsregistret för att lösenordet ska kunna skickas</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894" y="1042330"/>
            <a:ext cx="1175409" cy="493513"/>
          </a:xfrm>
          <a:prstGeom prst="rect">
            <a:avLst/>
          </a:prstGeom>
        </p:spPr>
      </p:pic>
    </p:spTree>
    <p:extLst>
      <p:ext uri="{BB962C8B-B14F-4D97-AF65-F5344CB8AC3E}">
        <p14:creationId xmlns:p14="http://schemas.microsoft.com/office/powerpoint/2010/main" val="212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473" y="1219559"/>
            <a:ext cx="6047971" cy="4457700"/>
          </a:xfrm>
          <a:prstGeom prst="rect">
            <a:avLst/>
          </a:prstGeom>
        </p:spPr>
      </p:pic>
    </p:spTree>
    <p:extLst>
      <p:ext uri="{BB962C8B-B14F-4D97-AF65-F5344CB8AC3E}">
        <p14:creationId xmlns:p14="http://schemas.microsoft.com/office/powerpoint/2010/main" val="2060631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46" y="1290727"/>
            <a:ext cx="7543800" cy="4243388"/>
          </a:xfrm>
          <a:prstGeom prst="rect">
            <a:avLst/>
          </a:prstGeom>
        </p:spPr>
      </p:pic>
    </p:spTree>
    <p:extLst>
      <p:ext uri="{BB962C8B-B14F-4D97-AF65-F5344CB8AC3E}">
        <p14:creationId xmlns:p14="http://schemas.microsoft.com/office/powerpoint/2010/main" val="1520839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17" y="1413654"/>
            <a:ext cx="7543800" cy="4243388"/>
          </a:xfrm>
          <a:prstGeom prst="rect">
            <a:avLst/>
          </a:prstGeom>
        </p:spPr>
      </p:pic>
    </p:spTree>
    <p:extLst>
      <p:ext uri="{BB962C8B-B14F-4D97-AF65-F5344CB8AC3E}">
        <p14:creationId xmlns:p14="http://schemas.microsoft.com/office/powerpoint/2010/main" val="166759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8" y="857250"/>
            <a:ext cx="7543800" cy="3998344"/>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88" y="2246237"/>
            <a:ext cx="6812711" cy="3832151"/>
          </a:xfrm>
          <a:prstGeom prst="rect">
            <a:avLst/>
          </a:prstGeom>
        </p:spPr>
      </p:pic>
    </p:spTree>
    <p:extLst>
      <p:ext uri="{BB962C8B-B14F-4D97-AF65-F5344CB8AC3E}">
        <p14:creationId xmlns:p14="http://schemas.microsoft.com/office/powerpoint/2010/main" val="1056399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63" y="1186177"/>
            <a:ext cx="6381750" cy="4433888"/>
          </a:xfrm>
          <a:prstGeom prst="rect">
            <a:avLst/>
          </a:prstGeom>
        </p:spPr>
      </p:pic>
    </p:spTree>
    <p:extLst>
      <p:ext uri="{BB962C8B-B14F-4D97-AF65-F5344CB8AC3E}">
        <p14:creationId xmlns:p14="http://schemas.microsoft.com/office/powerpoint/2010/main" val="3841068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29" y="1439533"/>
            <a:ext cx="7543800" cy="4243388"/>
          </a:xfrm>
          <a:prstGeom prst="rect">
            <a:avLst/>
          </a:prstGeom>
        </p:spPr>
      </p:pic>
    </p:spTree>
    <p:extLst>
      <p:ext uri="{BB962C8B-B14F-4D97-AF65-F5344CB8AC3E}">
        <p14:creationId xmlns:p14="http://schemas.microsoft.com/office/powerpoint/2010/main" val="220775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Förbundets arbete</a:t>
            </a:r>
            <a:br>
              <a:rPr lang="sv-SE" dirty="0"/>
            </a:br>
            <a:r>
              <a:rPr lang="sv-SE" dirty="0"/>
              <a:t>Kommunikation</a:t>
            </a:r>
            <a:br>
              <a:rPr lang="sv-SE" dirty="0"/>
            </a:br>
            <a:r>
              <a:rPr lang="sv-SE" dirty="0"/>
              <a:t>Opinionsbildning</a:t>
            </a:r>
            <a:br>
              <a:rPr lang="sv-SE" dirty="0"/>
            </a:br>
            <a:r>
              <a:rPr lang="sv-SE" dirty="0"/>
              <a:t>Medlemmarna</a:t>
            </a:r>
            <a:br>
              <a:rPr lang="sv-SE" dirty="0"/>
            </a:br>
            <a:br>
              <a:rPr lang="sv-SE" dirty="0"/>
            </a:br>
            <a:r>
              <a:rPr lang="sv-SE" sz="2000" dirty="0"/>
              <a:t>STINA NORDSTRÖM, BITRÄDANDE GENERALSEKRETERARE OCH KOMMUNIKATIONSCHEF</a:t>
            </a:r>
            <a:br>
              <a:rPr lang="sv-SE" sz="2000" dirty="0"/>
            </a:br>
            <a:endParaRPr lang="sv-SE" dirty="0"/>
          </a:p>
        </p:txBody>
      </p:sp>
    </p:spTree>
    <p:extLst>
      <p:ext uri="{BB962C8B-B14F-4D97-AF65-F5344CB8AC3E}">
        <p14:creationId xmlns:p14="http://schemas.microsoft.com/office/powerpoint/2010/main" val="276487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20</a:t>
            </a:fld>
            <a:endParaRPr lang="sv-SE"/>
          </a:p>
        </p:txBody>
      </p:sp>
      <p:sp>
        <p:nvSpPr>
          <p:cNvPr id="2" name="Rubrik 1"/>
          <p:cNvSpPr>
            <a:spLocks noGrp="1"/>
          </p:cNvSpPr>
          <p:nvPr>
            <p:ph type="title"/>
          </p:nvPr>
        </p:nvSpPr>
        <p:spPr/>
        <p:txBody>
          <a:bodyPr/>
          <a:lstStyle/>
          <a:p>
            <a:r>
              <a:rPr lang="nn-NO" sz="2100" dirty="0">
                <a:latin typeface="Arial" panose="020B0604020202020204" pitchFamily="34" charset="0"/>
                <a:cs typeface="Arial" panose="020B0604020202020204" pitchFamily="34" charset="0"/>
              </a:rPr>
              <a:t>Förbundets intranät</a:t>
            </a:r>
          </a:p>
        </p:txBody>
      </p:sp>
      <p:sp>
        <p:nvSpPr>
          <p:cNvPr id="3" name="Platshållare för innehåll 2"/>
          <p:cNvSpPr>
            <a:spLocks noGrp="1"/>
          </p:cNvSpPr>
          <p:nvPr>
            <p:ph sz="quarter" idx="13"/>
          </p:nvPr>
        </p:nvSpPr>
        <p:spPr>
          <a:xfrm>
            <a:off x="1158096" y="2853233"/>
            <a:ext cx="5890199" cy="2518422"/>
          </a:xfrm>
        </p:spPr>
        <p:txBody>
          <a:bodyPr>
            <a:normAutofit fontScale="92500" lnSpcReduction="20000"/>
          </a:bodyPr>
          <a:lstStyle/>
          <a:p>
            <a:pPr marL="0" indent="0">
              <a:buNone/>
            </a:pPr>
            <a:r>
              <a:rPr lang="sv-SE" dirty="0">
                <a:latin typeface="Arial" panose="020B0604020202020204" pitchFamily="34" charset="0"/>
                <a:cs typeface="Arial" panose="020B0604020202020204" pitchFamily="34" charset="0"/>
              </a:rPr>
              <a:t>Annat användbart material för dig som är förtroendevald:</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Medlemanalyser och undersökningar</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Mallar och grafisk profil</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Blanketter och handböcker</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Press och media</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Marknadsföring</a:t>
            </a:r>
          </a:p>
          <a:p>
            <a:pPr>
              <a:buFont typeface="Wingdings" panose="05000000000000000000" pitchFamily="2" charset="2"/>
              <a:buChar char="§"/>
            </a:pPr>
            <a:r>
              <a:rPr lang="sv-SE" dirty="0">
                <a:latin typeface="Arial" panose="020B0604020202020204" pitchFamily="34" charset="0"/>
                <a:cs typeface="Arial" panose="020B0604020202020204" pitchFamily="34" charset="0"/>
              </a:rPr>
              <a:t>Allmän information från förbundet, exempelvis från projektet medlemsregister och webb</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7894" y="1042330"/>
            <a:ext cx="1175409" cy="493513"/>
          </a:xfrm>
          <a:prstGeom prst="rect">
            <a:avLst/>
          </a:prstGeom>
        </p:spPr>
      </p:pic>
    </p:spTree>
    <p:extLst>
      <p:ext uri="{BB962C8B-B14F-4D97-AF65-F5344CB8AC3E}">
        <p14:creationId xmlns:p14="http://schemas.microsoft.com/office/powerpoint/2010/main" val="425475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Påverkansarbete och opinionsbildning</a:t>
            </a:r>
          </a:p>
        </p:txBody>
      </p:sp>
      <p:sp>
        <p:nvSpPr>
          <p:cNvPr id="3" name="Platshållare för bildnummer 2"/>
          <p:cNvSpPr>
            <a:spLocks noGrp="1"/>
          </p:cNvSpPr>
          <p:nvPr>
            <p:ph type="sldNum" sz="quarter" idx="12"/>
          </p:nvPr>
        </p:nvSpPr>
        <p:spPr/>
        <p:txBody>
          <a:bodyPr/>
          <a:lstStyle/>
          <a:p>
            <a:fld id="{332063FA-F158-B145-A53C-EFD7E6C84CF7}" type="slidenum">
              <a:rPr lang="sv-SE" smtClean="0"/>
              <a:pPr/>
              <a:t>21</a:t>
            </a:fld>
            <a:endParaRPr lang="sv-SE"/>
          </a:p>
        </p:txBody>
      </p:sp>
    </p:spTree>
    <p:extLst>
      <p:ext uri="{BB962C8B-B14F-4D97-AF65-F5344CB8AC3E}">
        <p14:creationId xmlns:p14="http://schemas.microsoft.com/office/powerpoint/2010/main" val="31803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22</a:t>
            </a:fld>
            <a:endParaRPr lang="sv-SE"/>
          </a:p>
        </p:txBody>
      </p:sp>
      <p:sp>
        <p:nvSpPr>
          <p:cNvPr id="2" name="Rubrik 1"/>
          <p:cNvSpPr>
            <a:spLocks noGrp="1"/>
          </p:cNvSpPr>
          <p:nvPr>
            <p:ph type="title"/>
          </p:nvPr>
        </p:nvSpPr>
        <p:spPr>
          <a:xfrm>
            <a:off x="1291499" y="1253951"/>
            <a:ext cx="6778710" cy="885242"/>
          </a:xfrm>
        </p:spPr>
        <p:txBody>
          <a:bodyPr/>
          <a:lstStyle/>
          <a:p>
            <a:r>
              <a:rPr lang="sv-SE" dirty="0"/>
              <a:t>Vad är påverkansarbete och varför?</a:t>
            </a:r>
            <a:endParaRPr lang="nn-NO" dirty="0"/>
          </a:p>
        </p:txBody>
      </p:sp>
      <p:sp>
        <p:nvSpPr>
          <p:cNvPr id="3" name="Platshållare för innehåll 2"/>
          <p:cNvSpPr>
            <a:spLocks noGrp="1"/>
          </p:cNvSpPr>
          <p:nvPr>
            <p:ph sz="quarter" idx="13"/>
          </p:nvPr>
        </p:nvSpPr>
        <p:spPr>
          <a:xfrm>
            <a:off x="1291499" y="2265853"/>
            <a:ext cx="6778710" cy="3357896"/>
          </a:xfrm>
        </p:spPr>
        <p:txBody>
          <a:bodyPr/>
          <a:lstStyle/>
          <a:p>
            <a:r>
              <a:rPr lang="sv-SE" dirty="0"/>
              <a:t>Viljan att åstadkomma förändring</a:t>
            </a:r>
          </a:p>
          <a:p>
            <a:r>
              <a:rPr lang="sv-SE" dirty="0"/>
              <a:t>Grunden för allt påverkansarbete är att veta vad du vill</a:t>
            </a:r>
          </a:p>
          <a:p>
            <a:endParaRPr lang="sv-SE" dirty="0"/>
          </a:p>
          <a:p>
            <a:r>
              <a:rPr lang="sv-SE" dirty="0"/>
              <a:t>Medlemmarna förväntar sig att vi driver deras frågor</a:t>
            </a:r>
          </a:p>
          <a:p>
            <a:r>
              <a:rPr lang="sv-SE" dirty="0"/>
              <a:t>Vara seniorernas röst i samhället</a:t>
            </a:r>
          </a:p>
          <a:p>
            <a:r>
              <a:rPr lang="sv-SE" dirty="0"/>
              <a:t>Bättre pensioner, omsorg, bostäder osv.</a:t>
            </a:r>
            <a:br>
              <a:rPr lang="sv-SE" dirty="0"/>
            </a:br>
            <a:endParaRPr lang="sv-SE" dirty="0"/>
          </a:p>
          <a:p>
            <a:r>
              <a:rPr lang="sv-SE" dirty="0"/>
              <a:t>Påverkansarbete på två ben</a:t>
            </a:r>
          </a:p>
          <a:p>
            <a:endParaRPr lang="sv-SE" dirty="0"/>
          </a:p>
          <a:p>
            <a:endParaRPr lang="sv-SE" dirty="0"/>
          </a:p>
        </p:txBody>
      </p:sp>
    </p:spTree>
    <p:extLst>
      <p:ext uri="{BB962C8B-B14F-4D97-AF65-F5344CB8AC3E}">
        <p14:creationId xmlns:p14="http://schemas.microsoft.com/office/powerpoint/2010/main" val="29867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23</a:t>
            </a:fld>
            <a:endParaRPr lang="sv-SE"/>
          </a:p>
        </p:txBody>
      </p:sp>
      <p:sp>
        <p:nvSpPr>
          <p:cNvPr id="2" name="Rubrik 1"/>
          <p:cNvSpPr>
            <a:spLocks noGrp="1"/>
          </p:cNvSpPr>
          <p:nvPr>
            <p:ph type="title"/>
          </p:nvPr>
        </p:nvSpPr>
        <p:spPr/>
        <p:txBody>
          <a:bodyPr/>
          <a:lstStyle/>
          <a:p>
            <a:r>
              <a:rPr lang="nn-NO" dirty="0"/>
              <a:t>Olika typer av påverkansarbete</a:t>
            </a:r>
          </a:p>
        </p:txBody>
      </p:sp>
      <p:sp>
        <p:nvSpPr>
          <p:cNvPr id="3" name="Platshållare för innehåll 2"/>
          <p:cNvSpPr>
            <a:spLocks noGrp="1"/>
          </p:cNvSpPr>
          <p:nvPr>
            <p:ph sz="quarter" idx="13"/>
          </p:nvPr>
        </p:nvSpPr>
        <p:spPr>
          <a:xfrm>
            <a:off x="1291499" y="2384326"/>
            <a:ext cx="6778710" cy="3357896"/>
          </a:xfrm>
        </p:spPr>
        <p:txBody>
          <a:bodyPr/>
          <a:lstStyle/>
          <a:p>
            <a:r>
              <a:rPr lang="sv-SE" dirty="0"/>
              <a:t>Opinionsbildning – medvetet försöka påverka människors attityder på ett politiskt område eller att påverka ett politiskt beslut</a:t>
            </a:r>
          </a:p>
          <a:p>
            <a:r>
              <a:rPr lang="sv-SE" dirty="0"/>
              <a:t>Opinionsbildning sker ofta genom att använda allmänheten som tredje part</a:t>
            </a:r>
          </a:p>
          <a:p>
            <a:endParaRPr lang="sv-SE" dirty="0"/>
          </a:p>
          <a:p>
            <a:r>
              <a:rPr lang="sv-SE" dirty="0"/>
              <a:t>Lobbyarbete – medvetet försöka påverka politiska beslut via direktkontakt med politiker, myndighetspersoner och andra beslutsfattare</a:t>
            </a:r>
          </a:p>
          <a:p>
            <a:r>
              <a:rPr lang="sv-SE" dirty="0"/>
              <a:t>Oftast arbetar stora organisationer med att kombinera opinionsbildning och lobbyism</a:t>
            </a:r>
          </a:p>
          <a:p>
            <a:endParaRPr lang="sv-SE" dirty="0"/>
          </a:p>
        </p:txBody>
      </p:sp>
    </p:spTree>
    <p:extLst>
      <p:ext uri="{BB962C8B-B14F-4D97-AF65-F5344CB8AC3E}">
        <p14:creationId xmlns:p14="http://schemas.microsoft.com/office/powerpoint/2010/main" val="3079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24</a:t>
            </a:fld>
            <a:endParaRPr lang="sv-SE"/>
          </a:p>
        </p:txBody>
      </p:sp>
      <p:sp>
        <p:nvSpPr>
          <p:cNvPr id="2" name="Rubrik 1"/>
          <p:cNvSpPr>
            <a:spLocks noGrp="1"/>
          </p:cNvSpPr>
          <p:nvPr>
            <p:ph type="title"/>
          </p:nvPr>
        </p:nvSpPr>
        <p:spPr>
          <a:xfrm>
            <a:off x="1291499" y="463512"/>
            <a:ext cx="7202701" cy="885242"/>
          </a:xfrm>
        </p:spPr>
        <p:txBody>
          <a:bodyPr/>
          <a:lstStyle/>
          <a:p>
            <a:r>
              <a:rPr lang="sv-SE" dirty="0"/>
              <a:t>”Rättvisan har segrat” - 150 000 pensionärer slipper sänkt tjänstepension</a:t>
            </a:r>
            <a:br>
              <a:rPr lang="sv-SE" dirty="0"/>
            </a:br>
            <a:endParaRPr lang="nn-NO" dirty="0"/>
          </a:p>
        </p:txBody>
      </p:sp>
      <p:sp>
        <p:nvSpPr>
          <p:cNvPr id="3" name="Platshållare för innehåll 2"/>
          <p:cNvSpPr>
            <a:spLocks noGrp="1"/>
          </p:cNvSpPr>
          <p:nvPr>
            <p:ph sz="quarter" idx="13"/>
          </p:nvPr>
        </p:nvSpPr>
        <p:spPr>
          <a:xfrm>
            <a:off x="1067793" y="1584691"/>
            <a:ext cx="6778710" cy="4241678"/>
          </a:xfrm>
        </p:spPr>
        <p:txBody>
          <a:bodyPr/>
          <a:lstStyle/>
          <a:p>
            <a:r>
              <a:rPr lang="sv-SE" sz="2000" dirty="0"/>
              <a:t>Äldre tjänstepensionsavtal PA-KL, främst födda 1937 och tidigare, samordningsregel allmän och tjänstepension</a:t>
            </a:r>
          </a:p>
          <a:p>
            <a:r>
              <a:rPr lang="sv-SE" sz="2000" dirty="0"/>
              <a:t>Många besvikna och ledsna medlemmar, uppemot 1000 kronor mindre per månad</a:t>
            </a:r>
          </a:p>
          <a:p>
            <a:r>
              <a:rPr lang="sv-SE" sz="2000" dirty="0"/>
              <a:t>Först ett öppet brev till parterna tillsammans med SKPF</a:t>
            </a:r>
          </a:p>
          <a:p>
            <a:r>
              <a:rPr lang="sv-SE" sz="2000" dirty="0"/>
              <a:t>Därefter ”om inte parterna tar tag i detta och snart når resultat, måste vi överväga juridiska åtgärder”</a:t>
            </a:r>
          </a:p>
          <a:p>
            <a:r>
              <a:rPr lang="sv-SE" sz="2000" dirty="0"/>
              <a:t>SKL backar – drabbade får kompensation, </a:t>
            </a:r>
            <a:br>
              <a:rPr lang="sv-SE" sz="2000" dirty="0"/>
            </a:br>
            <a:r>
              <a:rPr lang="sv-SE" sz="2000" dirty="0"/>
              <a:t>kommande förhandlingar om justerat avtal </a:t>
            </a:r>
          </a:p>
          <a:p>
            <a:endParaRPr lang="sv-SE" sz="20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446" y="4443045"/>
            <a:ext cx="2117844" cy="2286819"/>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355" y="5349098"/>
            <a:ext cx="3483585" cy="1380766"/>
          </a:xfrm>
          <a:prstGeom prst="rect">
            <a:avLst/>
          </a:prstGeom>
          <a:ln>
            <a:solidFill>
              <a:schemeClr val="accent1"/>
            </a:solidFill>
          </a:ln>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102" y="5169877"/>
            <a:ext cx="1507381" cy="1595376"/>
          </a:xfrm>
          <a:prstGeom prst="rect">
            <a:avLst/>
          </a:prstGeom>
          <a:ln>
            <a:solidFill>
              <a:schemeClr val="accent1"/>
            </a:solidFill>
          </a:ln>
        </p:spPr>
      </p:pic>
    </p:spTree>
    <p:extLst>
      <p:ext uri="{BB962C8B-B14F-4D97-AF65-F5344CB8AC3E}">
        <p14:creationId xmlns:p14="http://schemas.microsoft.com/office/powerpoint/2010/main" val="95979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25</a:t>
            </a:fld>
            <a:endParaRPr lang="sv-SE"/>
          </a:p>
        </p:txBody>
      </p:sp>
      <p:sp>
        <p:nvSpPr>
          <p:cNvPr id="3" name="Rubrik 2"/>
          <p:cNvSpPr>
            <a:spLocks noGrp="1"/>
          </p:cNvSpPr>
          <p:nvPr>
            <p:ph type="title"/>
          </p:nvPr>
        </p:nvSpPr>
        <p:spPr>
          <a:xfrm>
            <a:off x="1291499" y="791895"/>
            <a:ext cx="6778710" cy="725851"/>
          </a:xfrm>
        </p:spPr>
        <p:txBody>
          <a:bodyPr/>
          <a:lstStyle/>
          <a:p>
            <a:r>
              <a:rPr lang="nn-NO" dirty="0"/>
              <a:t>Valet 2018</a:t>
            </a:r>
            <a:br>
              <a:rPr lang="nn-NO" dirty="0"/>
            </a:br>
            <a:endParaRPr lang="sv-SE" dirty="0"/>
          </a:p>
        </p:txBody>
      </p:sp>
      <p:sp>
        <p:nvSpPr>
          <p:cNvPr id="4" name="Platshållare för innehåll 3"/>
          <p:cNvSpPr>
            <a:spLocks noGrp="1"/>
          </p:cNvSpPr>
          <p:nvPr>
            <p:ph sz="quarter" idx="13"/>
          </p:nvPr>
        </p:nvSpPr>
        <p:spPr>
          <a:xfrm>
            <a:off x="1291499" y="1647646"/>
            <a:ext cx="6778710" cy="4487340"/>
          </a:xfrm>
        </p:spPr>
        <p:txBody>
          <a:bodyPr/>
          <a:lstStyle/>
          <a:p>
            <a:r>
              <a:rPr lang="sv-SE" sz="2800" b="1" dirty="0">
                <a:solidFill>
                  <a:srgbClr val="EB6909"/>
                </a:solidFill>
              </a:rPr>
              <a:t>Förbundets valplattform:</a:t>
            </a:r>
          </a:p>
          <a:p>
            <a:r>
              <a:rPr lang="sv-SE" sz="2800" b="1" dirty="0">
                <a:solidFill>
                  <a:srgbClr val="EB6909"/>
                </a:solidFill>
              </a:rPr>
              <a:t>Ett tryggt liv som senior</a:t>
            </a:r>
            <a:endParaRPr lang="sv-SE" sz="1000" b="1" dirty="0">
              <a:solidFill>
                <a:srgbClr val="EB6909"/>
              </a:solidFill>
            </a:endParaRPr>
          </a:p>
          <a:p>
            <a:r>
              <a:rPr lang="sv-SE" sz="900" dirty="0"/>
              <a:t>	</a:t>
            </a:r>
          </a:p>
          <a:p>
            <a:pPr marL="342900" indent="-342900">
              <a:buFont typeface="Wingdings" charset="2"/>
              <a:buChar char="q"/>
            </a:pPr>
            <a:r>
              <a:rPr lang="sv-SE" sz="2200" dirty="0"/>
              <a:t>Trygg ekonomi: </a:t>
            </a:r>
          </a:p>
          <a:p>
            <a:r>
              <a:rPr lang="sv-SE" sz="2200" dirty="0"/>
              <a:t>	Stärk utsatta seniorers ekonomi</a:t>
            </a:r>
          </a:p>
          <a:p>
            <a:pPr marL="342900" indent="-342900">
              <a:buFont typeface="Wingdings" charset="2"/>
              <a:buChar char="q"/>
            </a:pPr>
            <a:r>
              <a:rPr lang="sv-SE" sz="2200" dirty="0"/>
              <a:t>Tryggt boende: </a:t>
            </a:r>
          </a:p>
          <a:p>
            <a:r>
              <a:rPr lang="sv-SE" sz="2200" dirty="0"/>
              <a:t>	Bo kvar ska var en rättighet – flytta en möjlighet</a:t>
            </a:r>
          </a:p>
          <a:p>
            <a:pPr marL="342900" indent="-342900">
              <a:buFont typeface="Wingdings" charset="2"/>
              <a:buChar char="q"/>
            </a:pPr>
            <a:r>
              <a:rPr lang="sv-SE" sz="2200" dirty="0"/>
              <a:t>Trygg vård och omsorg </a:t>
            </a:r>
          </a:p>
          <a:p>
            <a:r>
              <a:rPr lang="sv-SE" sz="2200" dirty="0"/>
              <a:t>	På seniorers egna villkor</a:t>
            </a:r>
          </a:p>
          <a:p>
            <a:endParaRPr lang="sv-SE" dirty="0"/>
          </a:p>
          <a:p>
            <a:endParaRPr lang="sv-SE" dirty="0"/>
          </a:p>
        </p:txBody>
      </p:sp>
    </p:spTree>
    <p:extLst>
      <p:ext uri="{BB962C8B-B14F-4D97-AF65-F5344CB8AC3E}">
        <p14:creationId xmlns:p14="http://schemas.microsoft.com/office/powerpoint/2010/main" val="43326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26</a:t>
            </a:fld>
            <a:endParaRPr lang="sv-SE"/>
          </a:p>
        </p:txBody>
      </p:sp>
      <p:sp>
        <p:nvSpPr>
          <p:cNvPr id="3" name="Rubrik 2"/>
          <p:cNvSpPr>
            <a:spLocks noGrp="1"/>
          </p:cNvSpPr>
          <p:nvPr>
            <p:ph type="title"/>
          </p:nvPr>
        </p:nvSpPr>
        <p:spPr/>
        <p:txBody>
          <a:bodyPr/>
          <a:lstStyle/>
          <a:p>
            <a:r>
              <a:rPr lang="sv-SE" dirty="0"/>
              <a:t>Använd valverktygslådan på intranätet!</a:t>
            </a:r>
          </a:p>
        </p:txBody>
      </p:sp>
      <p:sp>
        <p:nvSpPr>
          <p:cNvPr id="4" name="Platshållare för innehåll 3"/>
          <p:cNvSpPr>
            <a:spLocks noGrp="1"/>
          </p:cNvSpPr>
          <p:nvPr>
            <p:ph sz="quarter" idx="13"/>
          </p:nvPr>
        </p:nvSpPr>
        <p:spPr/>
        <p:txBody>
          <a:bodyPr/>
          <a:lstStyle/>
          <a:p>
            <a:r>
              <a:rPr lang="sv-SE" dirty="0"/>
              <a:t>Frukostmöte med kommun- eller landstingspolitiker</a:t>
            </a:r>
          </a:p>
          <a:p>
            <a:r>
              <a:rPr lang="sv-SE" dirty="0"/>
              <a:t>Afterwork med unga politiker</a:t>
            </a:r>
          </a:p>
          <a:p>
            <a:r>
              <a:rPr lang="sv-SE" dirty="0"/>
              <a:t>Fika med </a:t>
            </a:r>
            <a:r>
              <a:rPr lang="sv-SE" dirty="0" err="1"/>
              <a:t>ledar</a:t>
            </a:r>
            <a:r>
              <a:rPr lang="sv-SE" dirty="0"/>
              <a:t>/debattredaktörer</a:t>
            </a:r>
          </a:p>
          <a:p>
            <a:r>
              <a:rPr lang="sv-SE" dirty="0"/>
              <a:t>Utfrågningar av lokalpolitiker</a:t>
            </a:r>
          </a:p>
          <a:p>
            <a:r>
              <a:rPr lang="sv-SE" dirty="0"/>
              <a:t>Stommar till debattartiklar</a:t>
            </a:r>
          </a:p>
        </p:txBody>
      </p:sp>
    </p:spTree>
    <p:extLst>
      <p:ext uri="{BB962C8B-B14F-4D97-AF65-F5344CB8AC3E}">
        <p14:creationId xmlns:p14="http://schemas.microsoft.com/office/powerpoint/2010/main" val="18187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Kommunikation</a:t>
            </a:r>
          </a:p>
        </p:txBody>
      </p:sp>
      <p:sp>
        <p:nvSpPr>
          <p:cNvPr id="3" name="Platshållare för bildnummer 2"/>
          <p:cNvSpPr>
            <a:spLocks noGrp="1"/>
          </p:cNvSpPr>
          <p:nvPr>
            <p:ph type="sldNum" sz="quarter" idx="12"/>
          </p:nvPr>
        </p:nvSpPr>
        <p:spPr/>
        <p:txBody>
          <a:bodyPr/>
          <a:lstStyle/>
          <a:p>
            <a:fld id="{332063FA-F158-B145-A53C-EFD7E6C84CF7}" type="slidenum">
              <a:rPr lang="sv-SE" smtClean="0"/>
              <a:pPr/>
              <a:t>27</a:t>
            </a:fld>
            <a:endParaRPr lang="sv-SE"/>
          </a:p>
        </p:txBody>
      </p:sp>
    </p:spTree>
    <p:extLst>
      <p:ext uri="{BB962C8B-B14F-4D97-AF65-F5344CB8AC3E}">
        <p14:creationId xmlns:p14="http://schemas.microsoft.com/office/powerpoint/2010/main" val="71310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28</a:t>
            </a:fld>
            <a:endParaRPr lang="sv-SE"/>
          </a:p>
        </p:txBody>
      </p:sp>
      <p:sp>
        <p:nvSpPr>
          <p:cNvPr id="2" name="Rubrik 1"/>
          <p:cNvSpPr>
            <a:spLocks noGrp="1"/>
          </p:cNvSpPr>
          <p:nvPr>
            <p:ph type="title"/>
          </p:nvPr>
        </p:nvSpPr>
        <p:spPr/>
        <p:txBody>
          <a:bodyPr/>
          <a:lstStyle/>
          <a:p>
            <a:r>
              <a:rPr lang="nn-NO" dirty="0"/>
              <a:t>Förbundets kommunikationsstrategi</a:t>
            </a:r>
          </a:p>
        </p:txBody>
      </p:sp>
      <p:sp>
        <p:nvSpPr>
          <p:cNvPr id="3" name="Platshållare för innehåll 2"/>
          <p:cNvSpPr>
            <a:spLocks noGrp="1"/>
          </p:cNvSpPr>
          <p:nvPr>
            <p:ph sz="quarter" idx="13"/>
          </p:nvPr>
        </p:nvSpPr>
        <p:spPr>
          <a:xfrm>
            <a:off x="1654236" y="2464827"/>
            <a:ext cx="6778710" cy="3357896"/>
          </a:xfrm>
        </p:spPr>
        <p:txBody>
          <a:bodyPr/>
          <a:lstStyle/>
          <a:p>
            <a:pPr marL="0" indent="0">
              <a:buNone/>
            </a:pPr>
            <a:r>
              <a:rPr lang="sv-SE" sz="2000" b="1" dirty="0"/>
              <a:t>Ett brett kanalutbud till en bred målgrupp</a:t>
            </a:r>
          </a:p>
          <a:p>
            <a:pPr marL="0" indent="0">
              <a:buNone/>
            </a:pPr>
            <a:endParaRPr lang="sv-SE" dirty="0"/>
          </a:p>
          <a:p>
            <a:r>
              <a:rPr lang="sv-SE" dirty="0"/>
              <a:t>Vi ska använda en bredd av kommunikationskanaler för att kommunicera till en bred målgrupp +55 till 100</a:t>
            </a:r>
          </a:p>
          <a:p>
            <a:r>
              <a:rPr lang="sv-SE" dirty="0"/>
              <a:t>Vi vill nå såväl befintliga medlemmar som presumtiva medlemmar och ”alla seniorer”</a:t>
            </a:r>
          </a:p>
          <a:p>
            <a:r>
              <a:rPr lang="sv-SE" dirty="0"/>
              <a:t>Vi vill nå politiker, opinionsbildare, journalister</a:t>
            </a:r>
          </a:p>
          <a:p>
            <a:r>
              <a:rPr lang="sv-SE" dirty="0"/>
              <a:t>Vi strävar efter att kommunicera ”över” generationsgränserna</a:t>
            </a:r>
          </a:p>
        </p:txBody>
      </p:sp>
    </p:spTree>
    <p:extLst>
      <p:ext uri="{BB962C8B-B14F-4D97-AF65-F5344CB8AC3E}">
        <p14:creationId xmlns:p14="http://schemas.microsoft.com/office/powerpoint/2010/main" val="334274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29</a:t>
            </a:fld>
            <a:endParaRPr lang="sv-SE"/>
          </a:p>
        </p:txBody>
      </p:sp>
      <p:sp>
        <p:nvSpPr>
          <p:cNvPr id="2" name="Rubrik 1"/>
          <p:cNvSpPr>
            <a:spLocks noGrp="1"/>
          </p:cNvSpPr>
          <p:nvPr>
            <p:ph type="title"/>
          </p:nvPr>
        </p:nvSpPr>
        <p:spPr/>
        <p:txBody>
          <a:bodyPr/>
          <a:lstStyle/>
          <a:p>
            <a:r>
              <a:rPr lang="nn-NO" dirty="0"/>
              <a:t>Förbundets kommunikationsstrategi</a:t>
            </a:r>
          </a:p>
        </p:txBody>
      </p:sp>
      <p:sp>
        <p:nvSpPr>
          <p:cNvPr id="3" name="Platshållare för innehåll 2"/>
          <p:cNvSpPr>
            <a:spLocks noGrp="1"/>
          </p:cNvSpPr>
          <p:nvPr>
            <p:ph sz="quarter" idx="13"/>
          </p:nvPr>
        </p:nvSpPr>
        <p:spPr>
          <a:xfrm>
            <a:off x="1654236" y="2464827"/>
            <a:ext cx="6778710" cy="3357896"/>
          </a:xfrm>
        </p:spPr>
        <p:txBody>
          <a:bodyPr/>
          <a:lstStyle/>
          <a:p>
            <a:pPr marL="0" indent="0">
              <a:buNone/>
            </a:pPr>
            <a:r>
              <a:rPr lang="sv-SE" sz="2000" b="1" dirty="0"/>
              <a:t>En modern, digital och tillgänglig organisation</a:t>
            </a:r>
          </a:p>
          <a:p>
            <a:pPr marL="0" indent="0">
              <a:buNone/>
            </a:pPr>
            <a:endParaRPr lang="sv-SE" dirty="0"/>
          </a:p>
          <a:p>
            <a:r>
              <a:rPr lang="sv-SE" dirty="0"/>
              <a:t>Det är viktigt med en digital strategi där vi väljer moderna alternativ för kommunikationen</a:t>
            </a:r>
          </a:p>
          <a:p>
            <a:r>
              <a:rPr lang="sv-SE" dirty="0"/>
              <a:t>Facebook är fortsatt den sociala kanal där vi når störst framgång i vår målgrupp</a:t>
            </a:r>
          </a:p>
          <a:p>
            <a:r>
              <a:rPr lang="sv-SE" dirty="0"/>
              <a:t>Webben är ett självklart nav för förbundets samlade kommunikation</a:t>
            </a:r>
          </a:p>
        </p:txBody>
      </p:sp>
    </p:spTree>
    <p:extLst>
      <p:ext uri="{BB962C8B-B14F-4D97-AF65-F5344CB8AC3E}">
        <p14:creationId xmlns:p14="http://schemas.microsoft.com/office/powerpoint/2010/main" val="38535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a:t>
            </a:fld>
            <a:endParaRPr lang="sv-SE"/>
          </a:p>
        </p:txBody>
      </p:sp>
      <p:sp>
        <p:nvSpPr>
          <p:cNvPr id="3" name="Rubrik 2"/>
          <p:cNvSpPr>
            <a:spLocks noGrp="1"/>
          </p:cNvSpPr>
          <p:nvPr>
            <p:ph type="title"/>
          </p:nvPr>
        </p:nvSpPr>
        <p:spPr/>
        <p:txBody>
          <a:bodyPr/>
          <a:lstStyle/>
          <a:p>
            <a:r>
              <a:rPr lang="sv-SE" dirty="0"/>
              <a:t>SPF Seniorerna</a:t>
            </a:r>
          </a:p>
        </p:txBody>
      </p:sp>
      <p:sp>
        <p:nvSpPr>
          <p:cNvPr id="4" name="Platshållare för innehåll 3"/>
          <p:cNvSpPr>
            <a:spLocks noGrp="1"/>
          </p:cNvSpPr>
          <p:nvPr>
            <p:ph sz="quarter" idx="13"/>
          </p:nvPr>
        </p:nvSpPr>
        <p:spPr/>
        <p:txBody>
          <a:bodyPr/>
          <a:lstStyle/>
          <a:p>
            <a:r>
              <a:rPr lang="sv-SE" dirty="0"/>
              <a:t>Vi är Sveriges äldsta seniororganisation och bildades 1939 som Sveriges folkpensionärers riksförbund</a:t>
            </a:r>
          </a:p>
          <a:p>
            <a:r>
              <a:rPr lang="sv-SE" dirty="0"/>
              <a:t>Det första styrelsemötet hölls i Göteborg. I protokollet noterades att förbundet är ”politiskt neutralt”. Detta gäller fortfarande, fast omskrivet på följande vis:</a:t>
            </a:r>
          </a:p>
          <a:p>
            <a:pPr marL="0" indent="0">
              <a:buNone/>
            </a:pPr>
            <a:r>
              <a:rPr lang="sv-SE" dirty="0"/>
              <a:t>     </a:t>
            </a:r>
            <a:r>
              <a:rPr lang="sv-SE" b="1" dirty="0"/>
              <a:t>SPF Seniorerna är en partipolitiskt och religiöst obunden</a:t>
            </a:r>
          </a:p>
          <a:p>
            <a:pPr marL="0" indent="0">
              <a:buNone/>
            </a:pPr>
            <a:r>
              <a:rPr lang="sv-SE" b="1" dirty="0"/>
              <a:t>     medlemsorganisation för personer berättigade pension</a:t>
            </a:r>
          </a:p>
          <a:p>
            <a:pPr marL="0" indent="0">
              <a:buNone/>
            </a:pPr>
            <a:r>
              <a:rPr lang="sv-SE" b="1" dirty="0"/>
              <a:t>     och personer som är gifta/sambo med en befintlig medlem</a:t>
            </a:r>
          </a:p>
        </p:txBody>
      </p:sp>
    </p:spTree>
    <p:extLst>
      <p:ext uri="{BB962C8B-B14F-4D97-AF65-F5344CB8AC3E}">
        <p14:creationId xmlns:p14="http://schemas.microsoft.com/office/powerpoint/2010/main" val="236100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30</a:t>
            </a:fld>
            <a:endParaRPr lang="sv-SE"/>
          </a:p>
        </p:txBody>
      </p:sp>
      <p:sp>
        <p:nvSpPr>
          <p:cNvPr id="2" name="Rubrik 1"/>
          <p:cNvSpPr>
            <a:spLocks noGrp="1"/>
          </p:cNvSpPr>
          <p:nvPr>
            <p:ph type="title"/>
          </p:nvPr>
        </p:nvSpPr>
        <p:spPr/>
        <p:txBody>
          <a:bodyPr/>
          <a:lstStyle/>
          <a:p>
            <a:r>
              <a:rPr lang="nn-NO" dirty="0"/>
              <a:t>Förbundets kommunikationsstrategi</a:t>
            </a:r>
          </a:p>
        </p:txBody>
      </p:sp>
      <p:sp>
        <p:nvSpPr>
          <p:cNvPr id="3" name="Platshållare för innehåll 2"/>
          <p:cNvSpPr>
            <a:spLocks noGrp="1"/>
          </p:cNvSpPr>
          <p:nvPr>
            <p:ph sz="quarter" idx="13"/>
          </p:nvPr>
        </p:nvSpPr>
        <p:spPr>
          <a:xfrm>
            <a:off x="1654236" y="2464827"/>
            <a:ext cx="6778710" cy="3357896"/>
          </a:xfrm>
        </p:spPr>
        <p:txBody>
          <a:bodyPr/>
          <a:lstStyle/>
          <a:p>
            <a:pPr marL="0" indent="0">
              <a:buNone/>
            </a:pPr>
            <a:r>
              <a:rPr lang="sv-SE" sz="2000" b="1" dirty="0"/>
              <a:t>Utveckla och stärk varumärket</a:t>
            </a:r>
          </a:p>
          <a:p>
            <a:pPr marL="0" indent="0">
              <a:buNone/>
            </a:pPr>
            <a:endParaRPr lang="sv-SE" dirty="0"/>
          </a:p>
          <a:p>
            <a:r>
              <a:rPr lang="sv-SE" dirty="0"/>
              <a:t>Fortsätt att arbeta in vårt grafiska koncept både centralt och lokalt</a:t>
            </a:r>
          </a:p>
          <a:p>
            <a:r>
              <a:rPr lang="sv-SE" dirty="0"/>
              <a:t>Resurser för att hjälpa distrikt och föreningar att använda det nya materialet</a:t>
            </a:r>
          </a:p>
          <a:p>
            <a:r>
              <a:rPr lang="sv-SE" dirty="0"/>
              <a:t>Utveckla profilen med nya produkter i det löpande varumärkesvårdande arbetet</a:t>
            </a:r>
          </a:p>
        </p:txBody>
      </p:sp>
    </p:spTree>
    <p:extLst>
      <p:ext uri="{BB962C8B-B14F-4D97-AF65-F5344CB8AC3E}">
        <p14:creationId xmlns:p14="http://schemas.microsoft.com/office/powerpoint/2010/main" val="25568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31</a:t>
            </a:fld>
            <a:endParaRPr lang="sv-SE"/>
          </a:p>
        </p:txBody>
      </p:sp>
      <p:sp>
        <p:nvSpPr>
          <p:cNvPr id="2" name="Rubrik 1"/>
          <p:cNvSpPr>
            <a:spLocks noGrp="1"/>
          </p:cNvSpPr>
          <p:nvPr>
            <p:ph type="title"/>
          </p:nvPr>
        </p:nvSpPr>
        <p:spPr/>
        <p:txBody>
          <a:bodyPr/>
          <a:lstStyle/>
          <a:p>
            <a:r>
              <a:rPr lang="nn-NO" dirty="0"/>
              <a:t>Förbundets kommunikationsstrategi</a:t>
            </a:r>
          </a:p>
        </p:txBody>
      </p:sp>
      <p:sp>
        <p:nvSpPr>
          <p:cNvPr id="3" name="Platshållare för innehåll 2"/>
          <p:cNvSpPr>
            <a:spLocks noGrp="1"/>
          </p:cNvSpPr>
          <p:nvPr>
            <p:ph sz="quarter" idx="13"/>
          </p:nvPr>
        </p:nvSpPr>
        <p:spPr>
          <a:xfrm>
            <a:off x="1215928" y="1898050"/>
            <a:ext cx="6778710" cy="3357896"/>
          </a:xfrm>
        </p:spPr>
        <p:txBody>
          <a:bodyPr/>
          <a:lstStyle/>
          <a:p>
            <a:pPr marL="0" indent="0">
              <a:buNone/>
            </a:pPr>
            <a:r>
              <a:rPr lang="sv-SE" sz="2000" b="1" dirty="0"/>
              <a:t>Proaktivitet gentemot media – både centralt och lokalt</a:t>
            </a:r>
          </a:p>
          <a:p>
            <a:pPr marL="0" indent="0">
              <a:buNone/>
            </a:pPr>
            <a:endParaRPr lang="sv-SE" dirty="0"/>
          </a:p>
          <a:p>
            <a:r>
              <a:rPr lang="sv-SE" dirty="0"/>
              <a:t>Vår kommunikativa framgång bygger på snabbhet; snabba kommentarer i aktuella seniorfrågor</a:t>
            </a:r>
          </a:p>
          <a:p>
            <a:r>
              <a:rPr lang="sv-SE" dirty="0"/>
              <a:t>Fortsatt offensiva med debattartiklar på tunga debattsidor</a:t>
            </a:r>
          </a:p>
          <a:p>
            <a:r>
              <a:rPr lang="sv-SE" dirty="0"/>
              <a:t>Fortsatt satsa på omvärldsbevakning och ha god beredskap att vara seniorernas röst i samhället</a:t>
            </a:r>
          </a:p>
          <a:p>
            <a:r>
              <a:rPr lang="sv-SE" dirty="0"/>
              <a:t>Ta fram fler verktyg centralt som sedan kan användas i media regionalt och lokalt</a:t>
            </a:r>
          </a:p>
          <a:p>
            <a:r>
              <a:rPr lang="sv-SE" dirty="0"/>
              <a:t>Öka den mediala synligheten lokalt – det är den insats som bäst bygger varumärket nära föreningarna</a:t>
            </a:r>
          </a:p>
        </p:txBody>
      </p:sp>
    </p:spTree>
    <p:extLst>
      <p:ext uri="{BB962C8B-B14F-4D97-AF65-F5344CB8AC3E}">
        <p14:creationId xmlns:p14="http://schemas.microsoft.com/office/powerpoint/2010/main" val="39794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32</a:t>
            </a:fld>
            <a:endParaRPr lang="sv-SE"/>
          </a:p>
        </p:txBody>
      </p:sp>
      <p:sp>
        <p:nvSpPr>
          <p:cNvPr id="2" name="Rubrik 1"/>
          <p:cNvSpPr>
            <a:spLocks noGrp="1"/>
          </p:cNvSpPr>
          <p:nvPr>
            <p:ph type="title"/>
          </p:nvPr>
        </p:nvSpPr>
        <p:spPr>
          <a:xfrm>
            <a:off x="1291499" y="1052537"/>
            <a:ext cx="6778710" cy="885242"/>
          </a:xfrm>
        </p:spPr>
        <p:txBody>
          <a:bodyPr/>
          <a:lstStyle/>
          <a:p>
            <a:r>
              <a:rPr lang="nn-NO" dirty="0"/>
              <a:t>Hur arbetar vi konkret?</a:t>
            </a:r>
          </a:p>
        </p:txBody>
      </p:sp>
      <p:sp>
        <p:nvSpPr>
          <p:cNvPr id="3" name="Platshållare för innehåll 2"/>
          <p:cNvSpPr>
            <a:spLocks noGrp="1"/>
          </p:cNvSpPr>
          <p:nvPr>
            <p:ph sz="quarter" idx="13"/>
          </p:nvPr>
        </p:nvSpPr>
        <p:spPr>
          <a:xfrm>
            <a:off x="1291499" y="1935112"/>
            <a:ext cx="6778710" cy="3357896"/>
          </a:xfrm>
        </p:spPr>
        <p:txBody>
          <a:bodyPr/>
          <a:lstStyle/>
          <a:p>
            <a:r>
              <a:rPr lang="sv-SE" dirty="0"/>
              <a:t>Samverkan med andra organisationer och intressenter</a:t>
            </a:r>
          </a:p>
          <a:p>
            <a:r>
              <a:rPr lang="sv-SE" dirty="0"/>
              <a:t>Brev och skrivelser, remisser</a:t>
            </a:r>
          </a:p>
          <a:p>
            <a:r>
              <a:rPr lang="sv-SE" dirty="0"/>
              <a:t>Möten, t ex Regeringens pensionärskommitté</a:t>
            </a:r>
          </a:p>
          <a:p>
            <a:r>
              <a:rPr lang="sv-SE" dirty="0"/>
              <a:t>Almedalen och andra seminarier</a:t>
            </a:r>
          </a:p>
          <a:p>
            <a:r>
              <a:rPr lang="sv-SE" dirty="0"/>
              <a:t>Kanalbredden är viktig; sociala medier har skapat ett helt nytt medielandskap och möjlighet att vara interaktiv</a:t>
            </a:r>
          </a:p>
          <a:p>
            <a:r>
              <a:rPr lang="sv-SE" dirty="0"/>
              <a:t>Webbkampanjer, rapporter</a:t>
            </a:r>
          </a:p>
          <a:p>
            <a:r>
              <a:rPr lang="sv-SE" dirty="0" err="1"/>
              <a:t>Seniorpodden</a:t>
            </a:r>
            <a:endParaRPr lang="sv-SE" dirty="0"/>
          </a:p>
          <a:p>
            <a:pPr marL="0" indent="0">
              <a:buNone/>
            </a:pPr>
            <a:endParaRPr lang="sv-SE" dirty="0"/>
          </a:p>
        </p:txBody>
      </p:sp>
    </p:spTree>
    <p:extLst>
      <p:ext uri="{BB962C8B-B14F-4D97-AF65-F5344CB8AC3E}">
        <p14:creationId xmlns:p14="http://schemas.microsoft.com/office/powerpoint/2010/main" val="242149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33</a:t>
            </a:fld>
            <a:endParaRPr lang="sv-SE"/>
          </a:p>
        </p:txBody>
      </p:sp>
      <p:sp>
        <p:nvSpPr>
          <p:cNvPr id="4" name="Platshållare för innehåll 3"/>
          <p:cNvSpPr>
            <a:spLocks noGrp="1"/>
          </p:cNvSpPr>
          <p:nvPr>
            <p:ph sz="quarter" idx="13"/>
          </p:nvPr>
        </p:nvSpPr>
        <p:spPr/>
        <p:txBody>
          <a:bodyPr/>
          <a:lstStyle/>
          <a:p>
            <a:endParaRPr lang="sv-SE" dirty="0"/>
          </a:p>
        </p:txBody>
      </p:sp>
      <p:pic>
        <p:nvPicPr>
          <p:cNvPr id="15" name="Bildobjekt 14"/>
          <p:cNvPicPr>
            <a:picLocks noChangeAspect="1"/>
          </p:cNvPicPr>
          <p:nvPr/>
        </p:nvPicPr>
        <p:blipFill>
          <a:blip r:embed="rId3"/>
          <a:stretch>
            <a:fillRect/>
          </a:stretch>
        </p:blipFill>
        <p:spPr>
          <a:xfrm>
            <a:off x="1023768" y="761999"/>
            <a:ext cx="7255896" cy="5361439"/>
          </a:xfrm>
          <a:prstGeom prst="rect">
            <a:avLst/>
          </a:prstGeom>
        </p:spPr>
      </p:pic>
    </p:spTree>
    <p:extLst>
      <p:ext uri="{BB962C8B-B14F-4D97-AF65-F5344CB8AC3E}">
        <p14:creationId xmlns:p14="http://schemas.microsoft.com/office/powerpoint/2010/main" val="29689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34</a:t>
            </a:fld>
            <a:endParaRPr lang="sv-SE"/>
          </a:p>
        </p:txBody>
      </p:sp>
      <p:sp>
        <p:nvSpPr>
          <p:cNvPr id="2" name="Rubrik 1"/>
          <p:cNvSpPr>
            <a:spLocks noGrp="1"/>
          </p:cNvSpPr>
          <p:nvPr>
            <p:ph type="title"/>
          </p:nvPr>
        </p:nvSpPr>
        <p:spPr>
          <a:xfrm>
            <a:off x="1291499" y="628309"/>
            <a:ext cx="6778710" cy="885242"/>
          </a:xfrm>
        </p:spPr>
        <p:txBody>
          <a:bodyPr/>
          <a:lstStyle/>
          <a:p>
            <a:r>
              <a:rPr lang="nn-NO" dirty="0"/>
              <a:t>Hemtjänstuppropet</a:t>
            </a:r>
          </a:p>
        </p:txBody>
      </p:sp>
      <p:pic>
        <p:nvPicPr>
          <p:cNvPr id="5" name="Platshållare för innehåll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91320" y="2357792"/>
            <a:ext cx="6031959" cy="3560517"/>
          </a:xfrm>
        </p:spPr>
      </p:pic>
    </p:spTree>
    <p:extLst>
      <p:ext uri="{BB962C8B-B14F-4D97-AF65-F5344CB8AC3E}">
        <p14:creationId xmlns:p14="http://schemas.microsoft.com/office/powerpoint/2010/main" val="88237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35</a:t>
            </a:fld>
            <a:endParaRPr lang="sv-SE"/>
          </a:p>
        </p:txBody>
      </p:sp>
      <p:sp>
        <p:nvSpPr>
          <p:cNvPr id="3" name="Rubrik 2"/>
          <p:cNvSpPr>
            <a:spLocks noGrp="1"/>
          </p:cNvSpPr>
          <p:nvPr>
            <p:ph type="title"/>
          </p:nvPr>
        </p:nvSpPr>
        <p:spPr/>
        <p:txBody>
          <a:bodyPr/>
          <a:lstStyle/>
          <a:p>
            <a:r>
              <a:rPr lang="sv-SE" dirty="0"/>
              <a:t>Kontanterna kvar!</a:t>
            </a:r>
            <a:br>
              <a:rPr lang="sv-SE" dirty="0"/>
            </a:br>
            <a:br>
              <a:rPr lang="sv-SE" dirty="0"/>
            </a:br>
            <a:endParaRPr lang="sv-SE" dirty="0"/>
          </a:p>
        </p:txBody>
      </p:sp>
      <p:pic>
        <p:nvPicPr>
          <p:cNvPr id="1026" name="Picture 2" descr="https://scontent-arn2-1.xx.fbcdn.net/v/t1.0-9/13872879_10155095991596982_6755283471265575305_n.jpg?oh=96fd2cb86db417f0a669a54fa8b4b854&amp;oe=583E8DBA"/>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23175" y="2751170"/>
            <a:ext cx="436245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36</a:t>
            </a:fld>
            <a:endParaRPr lang="sv-SE"/>
          </a:p>
        </p:txBody>
      </p:sp>
      <p:sp>
        <p:nvSpPr>
          <p:cNvPr id="3" name="Rubrik 2"/>
          <p:cNvSpPr>
            <a:spLocks noGrp="1"/>
          </p:cNvSpPr>
          <p:nvPr>
            <p:ph type="title"/>
          </p:nvPr>
        </p:nvSpPr>
        <p:spPr/>
        <p:txBody>
          <a:bodyPr/>
          <a:lstStyle/>
          <a:p>
            <a:r>
              <a:rPr lang="sv-SE" dirty="0" err="1"/>
              <a:t>Seniorpodden</a:t>
            </a:r>
            <a:r>
              <a:rPr lang="sv-SE" dirty="0"/>
              <a:t> – vår senaste kommunikationssatsning</a:t>
            </a:r>
          </a:p>
        </p:txBody>
      </p:sp>
      <p:pic>
        <p:nvPicPr>
          <p:cNvPr id="6" name="Platshållare för innehåll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27412" y="2573185"/>
            <a:ext cx="3356959" cy="3357562"/>
          </a:xfrm>
        </p:spPr>
      </p:pic>
      <p:sp>
        <p:nvSpPr>
          <p:cNvPr id="7" name="textruta 6"/>
          <p:cNvSpPr txBox="1"/>
          <p:nvPr/>
        </p:nvSpPr>
        <p:spPr>
          <a:xfrm>
            <a:off x="4896227" y="2834580"/>
            <a:ext cx="3922869" cy="2308324"/>
          </a:xfrm>
          <a:prstGeom prst="rect">
            <a:avLst/>
          </a:prstGeom>
          <a:noFill/>
        </p:spPr>
        <p:txBody>
          <a:bodyPr wrap="none" rtlCol="0">
            <a:spAutoFit/>
          </a:bodyPr>
          <a:lstStyle/>
          <a:p>
            <a:pPr marL="285750" indent="-285750">
              <a:buFont typeface="Wingdings" panose="05000000000000000000" pitchFamily="2" charset="2"/>
              <a:buChar char="§"/>
            </a:pPr>
            <a:r>
              <a:rPr lang="sv-SE" dirty="0" err="1"/>
              <a:t>Poddradio</a:t>
            </a:r>
            <a:r>
              <a:rPr lang="sv-SE" dirty="0"/>
              <a:t> gör att lyssnaren själv </a:t>
            </a:r>
          </a:p>
          <a:p>
            <a:r>
              <a:rPr lang="sv-SE" dirty="0"/>
              <a:t>     kan välja när man vill lyssna</a:t>
            </a:r>
          </a:p>
          <a:p>
            <a:pPr marL="285750" indent="-285750">
              <a:buFont typeface="Wingdings" panose="05000000000000000000" pitchFamily="2" charset="2"/>
              <a:buChar char="§"/>
            </a:pPr>
            <a:r>
              <a:rPr lang="sv-SE" dirty="0" err="1"/>
              <a:t>Seniorpodden</a:t>
            </a:r>
            <a:r>
              <a:rPr lang="sv-SE" dirty="0"/>
              <a:t> nås via förbundets </a:t>
            </a:r>
          </a:p>
          <a:p>
            <a:r>
              <a:rPr lang="sv-SE" dirty="0"/>
              <a:t>     webbplats</a:t>
            </a:r>
          </a:p>
          <a:p>
            <a:pPr marL="285750" indent="-285750">
              <a:buFont typeface="Wingdings" panose="05000000000000000000" pitchFamily="2" charset="2"/>
              <a:buChar char="§"/>
            </a:pPr>
            <a:r>
              <a:rPr lang="sv-SE" dirty="0" err="1"/>
              <a:t>Podden</a:t>
            </a:r>
            <a:r>
              <a:rPr lang="sv-SE" dirty="0"/>
              <a:t> ger möjlighet att fördjupa</a:t>
            </a:r>
          </a:p>
          <a:p>
            <a:r>
              <a:rPr lang="sv-SE" dirty="0"/>
              <a:t>     diskussionen i våra viktiga frågor</a:t>
            </a:r>
          </a:p>
          <a:p>
            <a:pPr marL="285750" indent="-285750">
              <a:buFont typeface="Wingdings" panose="05000000000000000000" pitchFamily="2" charset="2"/>
              <a:buChar char="§"/>
            </a:pPr>
            <a:r>
              <a:rPr lang="sv-SE" dirty="0"/>
              <a:t>Cirka 300 nedladdningar i snitt</a:t>
            </a:r>
          </a:p>
          <a:p>
            <a:r>
              <a:rPr lang="sv-SE" dirty="0"/>
              <a:t>     per avsnitt</a:t>
            </a:r>
          </a:p>
        </p:txBody>
      </p:sp>
    </p:spTree>
    <p:extLst>
      <p:ext uri="{BB962C8B-B14F-4D97-AF65-F5344CB8AC3E}">
        <p14:creationId xmlns:p14="http://schemas.microsoft.com/office/powerpoint/2010/main" val="18314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37</a:t>
            </a:fld>
            <a:endParaRPr lang="sv-SE"/>
          </a:p>
        </p:txBody>
      </p:sp>
      <p:sp>
        <p:nvSpPr>
          <p:cNvPr id="2" name="Rubrik 1"/>
          <p:cNvSpPr>
            <a:spLocks noGrp="1"/>
          </p:cNvSpPr>
          <p:nvPr>
            <p:ph type="title"/>
          </p:nvPr>
        </p:nvSpPr>
        <p:spPr>
          <a:xfrm>
            <a:off x="1067793" y="630738"/>
            <a:ext cx="6778710" cy="885242"/>
          </a:xfrm>
        </p:spPr>
        <p:txBody>
          <a:bodyPr/>
          <a:lstStyle/>
          <a:p>
            <a:r>
              <a:rPr lang="sv-SE" dirty="0"/>
              <a:t>Nya sätt att arbeta med media</a:t>
            </a:r>
            <a:endParaRPr lang="nn-NO" dirty="0"/>
          </a:p>
        </p:txBody>
      </p:sp>
      <p:sp>
        <p:nvSpPr>
          <p:cNvPr id="3" name="Platshållare för innehåll 2"/>
          <p:cNvSpPr>
            <a:spLocks noGrp="1"/>
          </p:cNvSpPr>
          <p:nvPr>
            <p:ph sz="quarter" idx="13"/>
          </p:nvPr>
        </p:nvSpPr>
        <p:spPr>
          <a:xfrm>
            <a:off x="1067793" y="1417711"/>
            <a:ext cx="6778710" cy="3357896"/>
          </a:xfrm>
        </p:spPr>
        <p:txBody>
          <a:bodyPr/>
          <a:lstStyle/>
          <a:p>
            <a:r>
              <a:rPr lang="sv-SE" dirty="0"/>
              <a:t>Från ett reaktivt arbetssätt till strukturerat och proaktivt</a:t>
            </a:r>
          </a:p>
          <a:p>
            <a:r>
              <a:rPr lang="sv-SE" dirty="0"/>
              <a:t>Vi bygger relationer med redaktioner och journalister, sälja in nyheter till enskilda</a:t>
            </a:r>
          </a:p>
          <a:p>
            <a:r>
              <a:rPr lang="sv-SE" dirty="0"/>
              <a:t>Vi jobbar efter tre strategiska förhållningssätt:</a:t>
            </a:r>
          </a:p>
          <a:p>
            <a:pPr marL="0" indent="0">
              <a:buNone/>
            </a:pPr>
            <a:r>
              <a:rPr lang="sv-SE" dirty="0"/>
              <a:t>- bättre planering av medieutspel</a:t>
            </a:r>
          </a:p>
          <a:p>
            <a:pPr marL="0" indent="0">
              <a:buNone/>
            </a:pPr>
            <a:r>
              <a:rPr lang="sv-SE" dirty="0"/>
              <a:t>- bättre omvärldsbevakning</a:t>
            </a:r>
          </a:p>
          <a:p>
            <a:pPr marL="0" indent="0">
              <a:buNone/>
            </a:pPr>
            <a:r>
              <a:rPr lang="sv-SE" dirty="0"/>
              <a:t>- bättre beredskap för att agera snabbt på dagsaktuella händelser</a:t>
            </a:r>
          </a:p>
          <a:p>
            <a:r>
              <a:rPr lang="sv-SE" dirty="0"/>
              <a:t>Mindre användning av pressmeddelanden</a:t>
            </a:r>
          </a:p>
          <a:p>
            <a:r>
              <a:rPr lang="sv-SE" dirty="0"/>
              <a:t>Mer frekvent uppdatering av nyheter på spfseniorerna.se</a:t>
            </a:r>
          </a:p>
          <a:p>
            <a:r>
              <a:rPr lang="sv-SE" dirty="0"/>
              <a:t>Dagliga uppdateringar i våra sociala kanaler</a:t>
            </a:r>
          </a:p>
          <a:p>
            <a:r>
              <a:rPr lang="sv-SE" dirty="0"/>
              <a:t>Våra medlemmar möter oss i media – vår synlighet bekräftar medlemskapet</a:t>
            </a:r>
          </a:p>
          <a:p>
            <a:pPr marL="0" indent="0">
              <a:buNone/>
            </a:pPr>
            <a:endParaRPr lang="sv-SE" dirty="0"/>
          </a:p>
          <a:p>
            <a:endParaRPr lang="sv-SE" dirty="0"/>
          </a:p>
        </p:txBody>
      </p:sp>
    </p:spTree>
    <p:extLst>
      <p:ext uri="{BB962C8B-B14F-4D97-AF65-F5344CB8AC3E}">
        <p14:creationId xmlns:p14="http://schemas.microsoft.com/office/powerpoint/2010/main" val="411444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38</a:t>
            </a:fld>
            <a:endParaRPr lang="sv-SE"/>
          </a:p>
        </p:txBody>
      </p:sp>
      <p:sp>
        <p:nvSpPr>
          <p:cNvPr id="3" name="Rubrik 2"/>
          <p:cNvSpPr>
            <a:spLocks noGrp="1"/>
          </p:cNvSpPr>
          <p:nvPr>
            <p:ph type="title"/>
          </p:nvPr>
        </p:nvSpPr>
        <p:spPr>
          <a:xfrm>
            <a:off x="729381" y="824730"/>
            <a:ext cx="6778710" cy="725851"/>
          </a:xfrm>
        </p:spPr>
        <p:txBody>
          <a:bodyPr/>
          <a:lstStyle/>
          <a:p>
            <a:r>
              <a:rPr lang="sv-SE" dirty="0"/>
              <a:t>Vi slåss om medieutrymmet</a:t>
            </a:r>
          </a:p>
        </p:txBody>
      </p:sp>
      <p:sp>
        <p:nvSpPr>
          <p:cNvPr id="4" name="Platshållare för innehåll 3"/>
          <p:cNvSpPr>
            <a:spLocks noGrp="1"/>
          </p:cNvSpPr>
          <p:nvPr>
            <p:ph sz="quarter" idx="13"/>
          </p:nvPr>
        </p:nvSpPr>
        <p:spPr>
          <a:xfrm>
            <a:off x="310551" y="5106839"/>
            <a:ext cx="8484276" cy="4780914"/>
          </a:xfrm>
        </p:spPr>
        <p:txBody>
          <a:bodyPr/>
          <a:lstStyle/>
          <a:p>
            <a:r>
              <a:rPr lang="sv-SE" dirty="0"/>
              <a:t>PRO har länge fått största medieutrymmet i egenskap av att vara den största seniororganisationen. Men SPF Seniorerna har mycket framgångsrikt flyttat fram sina positioner!</a:t>
            </a:r>
          </a:p>
        </p:txBody>
      </p:sp>
      <p:pic>
        <p:nvPicPr>
          <p:cNvPr id="2050" name="Diagram 2" descr="image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43" y="2379591"/>
            <a:ext cx="4050479" cy="24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Diagram 4"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144" y="2379591"/>
            <a:ext cx="4050478" cy="24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23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39</a:t>
            </a:fld>
            <a:endParaRPr lang="sv-SE"/>
          </a:p>
        </p:txBody>
      </p:sp>
      <p:sp>
        <p:nvSpPr>
          <p:cNvPr id="3" name="Rubrik 2"/>
          <p:cNvSpPr>
            <a:spLocks noGrp="1"/>
          </p:cNvSpPr>
          <p:nvPr>
            <p:ph type="title"/>
          </p:nvPr>
        </p:nvSpPr>
        <p:spPr>
          <a:xfrm>
            <a:off x="1291499" y="489861"/>
            <a:ext cx="6778710" cy="885242"/>
          </a:xfrm>
        </p:spPr>
        <p:txBody>
          <a:bodyPr/>
          <a:lstStyle/>
          <a:p>
            <a:r>
              <a:rPr lang="sv-SE" dirty="0"/>
              <a:t>	</a:t>
            </a:r>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602"/>
            <a:ext cx="2812030" cy="2931522"/>
          </a:xfrm>
          <a:prstGeom prst="rect">
            <a:avLst/>
          </a:prstGeom>
          <a:ln>
            <a:solidFill>
              <a:schemeClr val="accent1"/>
            </a:solidFill>
          </a:ln>
        </p:spPr>
      </p:pic>
      <p:pic>
        <p:nvPicPr>
          <p:cNvPr id="7" name="Bildobjekt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1" y="3508177"/>
            <a:ext cx="2382716" cy="3176954"/>
          </a:xfrm>
          <a:prstGeom prst="rect">
            <a:avLst/>
          </a:prstGeom>
        </p:spPr>
      </p:pic>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2857" y="4043023"/>
            <a:ext cx="2701526" cy="2642108"/>
          </a:xfrm>
          <a:prstGeom prst="rect">
            <a:avLst/>
          </a:prstGeom>
          <a:ln>
            <a:solidFill>
              <a:schemeClr val="accent1"/>
            </a:solidFill>
          </a:ln>
        </p:spPr>
      </p:pic>
      <p:pic>
        <p:nvPicPr>
          <p:cNvPr id="11" name="Bildobjekt 10"/>
          <p:cNvPicPr>
            <a:picLocks noChangeAspect="1"/>
          </p:cNvPicPr>
          <p:nvPr/>
        </p:nvPicPr>
        <p:blipFill>
          <a:blip r:embed="rId6"/>
          <a:stretch>
            <a:fillRect/>
          </a:stretch>
        </p:blipFill>
        <p:spPr>
          <a:xfrm>
            <a:off x="6779703" y="3998290"/>
            <a:ext cx="2356938" cy="2686841"/>
          </a:xfrm>
          <a:prstGeom prst="rect">
            <a:avLst/>
          </a:prstGeom>
          <a:ln>
            <a:solidFill>
              <a:schemeClr val="accent1"/>
            </a:solidFill>
          </a:ln>
        </p:spPr>
      </p:pic>
      <p:pic>
        <p:nvPicPr>
          <p:cNvPr id="12" name="Bildobjekt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0805" y="222602"/>
            <a:ext cx="6262074" cy="2860567"/>
          </a:xfrm>
          <a:prstGeom prst="rect">
            <a:avLst/>
          </a:prstGeom>
        </p:spPr>
      </p:pic>
      <p:pic>
        <p:nvPicPr>
          <p:cNvPr id="8" name="Bildobjekt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854" y="3488329"/>
            <a:ext cx="2186212" cy="3315564"/>
          </a:xfrm>
          <a:prstGeom prst="rect">
            <a:avLst/>
          </a:prstGeom>
        </p:spPr>
      </p:pic>
    </p:spTree>
    <p:extLst>
      <p:ext uri="{BB962C8B-B14F-4D97-AF65-F5344CB8AC3E}">
        <p14:creationId xmlns:p14="http://schemas.microsoft.com/office/powerpoint/2010/main" val="355436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a:t>
            </a:fld>
            <a:endParaRPr lang="sv-SE"/>
          </a:p>
        </p:txBody>
      </p:sp>
      <p:sp>
        <p:nvSpPr>
          <p:cNvPr id="3" name="Rubrik 2"/>
          <p:cNvSpPr>
            <a:spLocks noGrp="1"/>
          </p:cNvSpPr>
          <p:nvPr>
            <p:ph type="title"/>
          </p:nvPr>
        </p:nvSpPr>
        <p:spPr/>
        <p:txBody>
          <a:bodyPr/>
          <a:lstStyle/>
          <a:p>
            <a:r>
              <a:rPr lang="sv-SE" dirty="0"/>
              <a:t>SPF Seniorerna</a:t>
            </a:r>
          </a:p>
        </p:txBody>
      </p:sp>
      <p:sp>
        <p:nvSpPr>
          <p:cNvPr id="4" name="Platshållare för innehåll 3"/>
          <p:cNvSpPr>
            <a:spLocks noGrp="1"/>
          </p:cNvSpPr>
          <p:nvPr>
            <p:ph sz="quarter" idx="13"/>
          </p:nvPr>
        </p:nvSpPr>
        <p:spPr/>
        <p:txBody>
          <a:bodyPr/>
          <a:lstStyle/>
          <a:p>
            <a:r>
              <a:rPr lang="sv-SE" dirty="0"/>
              <a:t>Det grundläggande syftet med vårt förbund är precis detsamma nu som för 79 år sedan: att föra pensionärernas talan på ett samlat sätt – eller som vi säger idag:</a:t>
            </a:r>
          </a:p>
          <a:p>
            <a:endParaRPr lang="sv-SE" dirty="0"/>
          </a:p>
          <a:p>
            <a:r>
              <a:rPr lang="sv-SE" sz="2800" b="1" dirty="0"/>
              <a:t>Vi är seniorernas röst i samhället</a:t>
            </a:r>
          </a:p>
        </p:txBody>
      </p:sp>
    </p:spTree>
    <p:extLst>
      <p:ext uri="{BB962C8B-B14F-4D97-AF65-F5344CB8AC3E}">
        <p14:creationId xmlns:p14="http://schemas.microsoft.com/office/powerpoint/2010/main" val="10283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40</a:t>
            </a:fld>
            <a:endParaRPr lang="sv-SE"/>
          </a:p>
        </p:txBody>
      </p:sp>
      <p:sp>
        <p:nvSpPr>
          <p:cNvPr id="2" name="Rubrik 1"/>
          <p:cNvSpPr>
            <a:spLocks noGrp="1"/>
          </p:cNvSpPr>
          <p:nvPr>
            <p:ph type="title"/>
          </p:nvPr>
        </p:nvSpPr>
        <p:spPr/>
        <p:txBody>
          <a:bodyPr/>
          <a:lstStyle/>
          <a:p>
            <a:r>
              <a:rPr lang="sv-SE" dirty="0"/>
              <a:t>Synas i lokal media</a:t>
            </a:r>
            <a:endParaRPr lang="nn-NO" dirty="0">
              <a:solidFill>
                <a:srgbClr val="008FCB"/>
              </a:solidFill>
            </a:endParaRPr>
          </a:p>
        </p:txBody>
      </p:sp>
      <p:sp>
        <p:nvSpPr>
          <p:cNvPr id="3" name="Platshållare för innehåll 2"/>
          <p:cNvSpPr>
            <a:spLocks noGrp="1"/>
          </p:cNvSpPr>
          <p:nvPr>
            <p:ph sz="quarter" idx="13"/>
          </p:nvPr>
        </p:nvSpPr>
        <p:spPr/>
        <p:txBody>
          <a:bodyPr/>
          <a:lstStyle/>
          <a:p>
            <a:r>
              <a:rPr lang="sv-SE" dirty="0"/>
              <a:t>Ofta mer positiv rapportering än i nationell media</a:t>
            </a:r>
          </a:p>
          <a:p>
            <a:r>
              <a:rPr lang="sv-SE" dirty="0"/>
              <a:t>Söker nyhetsuppslag</a:t>
            </a:r>
          </a:p>
          <a:p>
            <a:r>
              <a:rPr lang="sv-SE" dirty="0"/>
              <a:t>Tala i rubriker och erbjud bra citat</a:t>
            </a:r>
          </a:p>
          <a:p>
            <a:r>
              <a:rPr lang="sv-SE" dirty="0"/>
              <a:t>Människor och känslor</a:t>
            </a:r>
          </a:p>
          <a:p>
            <a:r>
              <a:rPr lang="sv-SE" dirty="0"/>
              <a:t>Jämförelser och lokala exempel, bilder</a:t>
            </a:r>
          </a:p>
          <a:p>
            <a:r>
              <a:rPr lang="sv-SE" dirty="0"/>
              <a:t>Siffror och listor</a:t>
            </a:r>
          </a:p>
          <a:p>
            <a:endParaRPr lang="sv-SE" altLang="sv-SE" dirty="0"/>
          </a:p>
          <a:p>
            <a:endParaRPr lang="sv-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7355">
            <a:off x="6152705" y="643389"/>
            <a:ext cx="2511802" cy="2106366"/>
          </a:xfrm>
          <a:prstGeom prst="rect">
            <a:avLst/>
          </a:prstGeom>
        </p:spPr>
      </p:pic>
    </p:spTree>
    <p:extLst>
      <p:ext uri="{BB962C8B-B14F-4D97-AF65-F5344CB8AC3E}">
        <p14:creationId xmlns:p14="http://schemas.microsoft.com/office/powerpoint/2010/main" val="36721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41</a:t>
            </a:fld>
            <a:endParaRPr lang="sv-SE"/>
          </a:p>
        </p:txBody>
      </p:sp>
      <p:sp>
        <p:nvSpPr>
          <p:cNvPr id="2" name="Rubrik 1"/>
          <p:cNvSpPr>
            <a:spLocks noGrp="1"/>
          </p:cNvSpPr>
          <p:nvPr>
            <p:ph type="title"/>
          </p:nvPr>
        </p:nvSpPr>
        <p:spPr>
          <a:xfrm>
            <a:off x="1153477" y="679777"/>
            <a:ext cx="6778710" cy="885242"/>
          </a:xfrm>
        </p:spPr>
        <p:txBody>
          <a:bodyPr/>
          <a:lstStyle/>
          <a:p>
            <a:r>
              <a:rPr lang="sv-SE" dirty="0"/>
              <a:t>Skriva insändare</a:t>
            </a:r>
            <a:endParaRPr lang="nn-NO" dirty="0"/>
          </a:p>
        </p:txBody>
      </p:sp>
      <p:sp>
        <p:nvSpPr>
          <p:cNvPr id="3" name="Platshållare för innehåll 2"/>
          <p:cNvSpPr>
            <a:spLocks noGrp="1"/>
          </p:cNvSpPr>
          <p:nvPr>
            <p:ph sz="quarter" idx="13"/>
          </p:nvPr>
        </p:nvSpPr>
        <p:spPr>
          <a:xfrm>
            <a:off x="818227" y="1376215"/>
            <a:ext cx="6778710" cy="3357896"/>
          </a:xfrm>
        </p:spPr>
        <p:txBody>
          <a:bodyPr/>
          <a:lstStyle/>
          <a:p>
            <a:r>
              <a:rPr lang="sv-SE" dirty="0"/>
              <a:t>Välj en vinkel/fråga</a:t>
            </a:r>
          </a:p>
          <a:p>
            <a:r>
              <a:rPr lang="sv-SE" dirty="0"/>
              <a:t>Tänk ut en slagkraftig rubrik</a:t>
            </a:r>
          </a:p>
          <a:p>
            <a:r>
              <a:rPr lang="sv-SE" dirty="0"/>
              <a:t>Det viktigaste först</a:t>
            </a:r>
          </a:p>
          <a:p>
            <a:r>
              <a:rPr lang="sv-SE" dirty="0"/>
              <a:t>Hitta det lokala (gör insändaren relevant)</a:t>
            </a:r>
          </a:p>
          <a:p>
            <a:pPr lvl="1"/>
            <a:r>
              <a:rPr lang="sv-SE" dirty="0"/>
              <a:t>Lokal statistik</a:t>
            </a:r>
          </a:p>
          <a:p>
            <a:pPr lvl="1"/>
            <a:r>
              <a:rPr lang="sv-SE" dirty="0"/>
              <a:t>Lokala exempel</a:t>
            </a:r>
          </a:p>
          <a:p>
            <a:pPr lvl="1"/>
            <a:r>
              <a:rPr lang="sv-SE" dirty="0"/>
              <a:t>Lokal debatt</a:t>
            </a:r>
          </a:p>
          <a:p>
            <a:r>
              <a:rPr lang="sv-SE" dirty="0"/>
              <a:t>Rikta artikeln mot en lokal beslutsfattare</a:t>
            </a:r>
          </a:p>
          <a:p>
            <a:r>
              <a:rPr lang="sv-SE" dirty="0"/>
              <a:t>Var gärna lösningsfokuserad</a:t>
            </a:r>
          </a:p>
          <a:p>
            <a:r>
              <a:rPr lang="sv-SE" dirty="0"/>
              <a:t>En seniororganisation har trovärdighet i frågor som berör den</a:t>
            </a:r>
          </a:p>
          <a:p>
            <a:r>
              <a:rPr lang="sv-SE" dirty="0"/>
              <a:t>Glöm inte teckenbegränsningen: insändare ca 1000-2000 tecken, ju kortare desto bättre</a:t>
            </a:r>
          </a:p>
          <a:p>
            <a:pPr marL="0" indent="0">
              <a:buNone/>
            </a:pPr>
            <a:endParaRPr lang="sv-SE" dirty="0"/>
          </a:p>
          <a:p>
            <a:endParaRPr lang="sv-SE" dirty="0"/>
          </a:p>
          <a:p>
            <a:endParaRPr lang="sv-SE" dirty="0"/>
          </a:p>
        </p:txBody>
      </p:sp>
    </p:spTree>
    <p:extLst>
      <p:ext uri="{BB962C8B-B14F-4D97-AF65-F5344CB8AC3E}">
        <p14:creationId xmlns:p14="http://schemas.microsoft.com/office/powerpoint/2010/main" val="234607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42</a:t>
            </a:fld>
            <a:endParaRPr lang="sv-SE"/>
          </a:p>
        </p:txBody>
      </p:sp>
      <p:sp>
        <p:nvSpPr>
          <p:cNvPr id="2" name="Rubrik 1"/>
          <p:cNvSpPr>
            <a:spLocks noGrp="1"/>
          </p:cNvSpPr>
          <p:nvPr>
            <p:ph type="title"/>
          </p:nvPr>
        </p:nvSpPr>
        <p:spPr>
          <a:xfrm>
            <a:off x="1291499" y="895437"/>
            <a:ext cx="6778710" cy="885242"/>
          </a:xfrm>
        </p:spPr>
        <p:txBody>
          <a:bodyPr/>
          <a:lstStyle/>
          <a:p>
            <a:r>
              <a:rPr lang="nn-NO" dirty="0"/>
              <a:t>Fler exempel på lokala aktiviteter </a:t>
            </a:r>
          </a:p>
        </p:txBody>
      </p:sp>
      <p:sp>
        <p:nvSpPr>
          <p:cNvPr id="3" name="Platshållare för innehåll 2"/>
          <p:cNvSpPr>
            <a:spLocks noGrp="1"/>
          </p:cNvSpPr>
          <p:nvPr>
            <p:ph sz="quarter" idx="13"/>
          </p:nvPr>
        </p:nvSpPr>
        <p:spPr>
          <a:xfrm>
            <a:off x="1214497" y="1903062"/>
            <a:ext cx="6778710" cy="3357896"/>
          </a:xfrm>
        </p:spPr>
        <p:txBody>
          <a:bodyPr/>
          <a:lstStyle/>
          <a:p>
            <a:r>
              <a:rPr lang="sv-SE" dirty="0"/>
              <a:t>Uppvaktningar av lokala politiker och tjänstemän</a:t>
            </a:r>
          </a:p>
          <a:p>
            <a:r>
              <a:rPr lang="sv-SE" dirty="0"/>
              <a:t>Lokala upprop</a:t>
            </a:r>
          </a:p>
          <a:p>
            <a:r>
              <a:rPr lang="sv-SE" dirty="0"/>
              <a:t>Namninsamlingar</a:t>
            </a:r>
          </a:p>
          <a:p>
            <a:r>
              <a:rPr lang="sv-SE" dirty="0"/>
              <a:t>Manifestationer/torgmöten</a:t>
            </a:r>
          </a:p>
          <a:p>
            <a:r>
              <a:rPr lang="sv-SE" dirty="0"/>
              <a:t>Samarbeten med andra – gärna ”oväntade”</a:t>
            </a:r>
          </a:p>
          <a:p>
            <a:r>
              <a:rPr lang="sv-SE" dirty="0"/>
              <a:t>Kanalval; sociala kanaler och öga-mot-öga</a:t>
            </a:r>
          </a:p>
          <a:p>
            <a:r>
              <a:rPr lang="sv-SE" dirty="0"/>
              <a:t>Involvera och engagera medlemmarna</a:t>
            </a:r>
          </a:p>
          <a:p>
            <a:endParaRPr lang="sv-SE" dirty="0"/>
          </a:p>
        </p:txBody>
      </p:sp>
    </p:spTree>
    <p:extLst>
      <p:ext uri="{BB962C8B-B14F-4D97-AF65-F5344CB8AC3E}">
        <p14:creationId xmlns:p14="http://schemas.microsoft.com/office/powerpoint/2010/main" val="84080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Vad säger medlemmarna?</a:t>
            </a:r>
          </a:p>
        </p:txBody>
      </p:sp>
      <p:sp>
        <p:nvSpPr>
          <p:cNvPr id="3" name="Platshållare för bildnummer 2"/>
          <p:cNvSpPr>
            <a:spLocks noGrp="1"/>
          </p:cNvSpPr>
          <p:nvPr>
            <p:ph type="sldNum" sz="quarter" idx="12"/>
          </p:nvPr>
        </p:nvSpPr>
        <p:spPr/>
        <p:txBody>
          <a:bodyPr/>
          <a:lstStyle/>
          <a:p>
            <a:fld id="{332063FA-F158-B145-A53C-EFD7E6C84CF7}" type="slidenum">
              <a:rPr lang="sv-SE" smtClean="0"/>
              <a:pPr/>
              <a:t>43</a:t>
            </a:fld>
            <a:endParaRPr lang="sv-SE"/>
          </a:p>
        </p:txBody>
      </p:sp>
    </p:spTree>
    <p:extLst>
      <p:ext uri="{BB962C8B-B14F-4D97-AF65-F5344CB8AC3E}">
        <p14:creationId xmlns:p14="http://schemas.microsoft.com/office/powerpoint/2010/main" val="401557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44</a:t>
            </a:fld>
            <a:endParaRPr lang="sv-SE"/>
          </a:p>
        </p:txBody>
      </p:sp>
      <p:sp>
        <p:nvSpPr>
          <p:cNvPr id="3" name="Rubrik 2"/>
          <p:cNvSpPr>
            <a:spLocks noGrp="1"/>
          </p:cNvSpPr>
          <p:nvPr>
            <p:ph type="title"/>
          </p:nvPr>
        </p:nvSpPr>
        <p:spPr/>
        <p:txBody>
          <a:bodyPr/>
          <a:lstStyle/>
          <a:p>
            <a:r>
              <a:rPr lang="sv-SE" dirty="0"/>
              <a:t>Varför väljer seniorer medlemskap hos oss?</a:t>
            </a:r>
          </a:p>
        </p:txBody>
      </p:sp>
      <p:sp>
        <p:nvSpPr>
          <p:cNvPr id="4" name="Platshållare för innehåll 3"/>
          <p:cNvSpPr>
            <a:spLocks noGrp="1"/>
          </p:cNvSpPr>
          <p:nvPr>
            <p:ph sz="quarter" idx="13"/>
          </p:nvPr>
        </p:nvSpPr>
        <p:spPr/>
        <p:txBody>
          <a:bodyPr/>
          <a:lstStyle/>
          <a:p>
            <a:r>
              <a:rPr lang="sv-SE" dirty="0"/>
              <a:t>Man vill stötta förbundets påverkansarbete för seniorers villkor i samhället</a:t>
            </a:r>
          </a:p>
          <a:p>
            <a:r>
              <a:rPr lang="sv-SE" dirty="0"/>
              <a:t>Man vill ha centrala och lokala medlemsförmåner</a:t>
            </a:r>
          </a:p>
          <a:p>
            <a:r>
              <a:rPr lang="sv-SE" dirty="0"/>
              <a:t>Man vill vara del av gemenskapen i en lokal förening</a:t>
            </a:r>
          </a:p>
        </p:txBody>
      </p:sp>
    </p:spTree>
    <p:extLst>
      <p:ext uri="{BB962C8B-B14F-4D97-AF65-F5344CB8AC3E}">
        <p14:creationId xmlns:p14="http://schemas.microsoft.com/office/powerpoint/2010/main" val="11290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332063FA-F158-B145-A53C-EFD7E6C84CF7}" type="slidenum">
              <a:rPr lang="sv-SE" smtClean="0"/>
              <a:pPr/>
              <a:t>45</a:t>
            </a:fld>
            <a:endParaRPr lang="sv-SE" dirty="0"/>
          </a:p>
        </p:txBody>
      </p:sp>
      <p:sp>
        <p:nvSpPr>
          <p:cNvPr id="2" name="Rubrik 1"/>
          <p:cNvSpPr>
            <a:spLocks noGrp="1"/>
          </p:cNvSpPr>
          <p:nvPr>
            <p:ph type="title"/>
          </p:nvPr>
        </p:nvSpPr>
        <p:spPr/>
        <p:txBody>
          <a:bodyPr/>
          <a:lstStyle/>
          <a:p>
            <a:r>
              <a:rPr lang="sv-SE" sz="2400" dirty="0"/>
              <a:t>Nöjd-Medlems-Index-undersökning</a:t>
            </a:r>
            <a:endParaRPr lang="nn-NO" sz="2400" dirty="0"/>
          </a:p>
        </p:txBody>
      </p:sp>
      <p:sp>
        <p:nvSpPr>
          <p:cNvPr id="3" name="Platshållare för innehåll 2"/>
          <p:cNvSpPr>
            <a:spLocks noGrp="1"/>
          </p:cNvSpPr>
          <p:nvPr>
            <p:ph sz="quarter" idx="13"/>
          </p:nvPr>
        </p:nvSpPr>
        <p:spPr>
          <a:xfrm>
            <a:off x="1291499" y="2139193"/>
            <a:ext cx="6950801" cy="3357896"/>
          </a:xfrm>
        </p:spPr>
        <p:txBody>
          <a:bodyPr/>
          <a:lstStyle/>
          <a:p>
            <a:pPr>
              <a:spcBef>
                <a:spcPts val="0"/>
              </a:spcBef>
              <a:defRPr/>
            </a:pPr>
            <a:r>
              <a:rPr lang="sv-SE" dirty="0"/>
              <a:t>Medlemsbarometern är ett NMI (nöjd medlemsindex) som visar medlemmarnas syn på medlemskapet i SPF Seniorerna. </a:t>
            </a:r>
          </a:p>
          <a:p>
            <a:pPr>
              <a:spcBef>
                <a:spcPts val="0"/>
              </a:spcBef>
              <a:defRPr/>
            </a:pPr>
            <a:r>
              <a:rPr lang="sv-SE" dirty="0"/>
              <a:t>NMI 2017 är 7,93 vilket är en viss förbättring sedan 2014 (7,79).</a:t>
            </a:r>
          </a:p>
          <a:p>
            <a:pPr>
              <a:spcBef>
                <a:spcPts val="0"/>
              </a:spcBef>
              <a:defRPr/>
            </a:pPr>
            <a:r>
              <a:rPr lang="sv-SE" dirty="0"/>
              <a:t>Den första medlemsbarometern genomfördes i december 2014.</a:t>
            </a:r>
            <a:endParaRPr lang="sv-SE" dirty="0">
              <a:latin typeface="Arial" pitchFamily="34" charset="0"/>
              <a:cs typeface="Arial" panose="020B0604020202020204" pitchFamily="34" charset="0"/>
            </a:endParaRPr>
          </a:p>
          <a:p>
            <a:pPr>
              <a:spcBef>
                <a:spcPts val="0"/>
              </a:spcBef>
              <a:defRPr/>
            </a:pPr>
            <a:r>
              <a:rPr lang="sv-SE" dirty="0"/>
              <a:t>Den senaste genomfördes</a:t>
            </a:r>
            <a:r>
              <a:rPr lang="sv-SE" dirty="0">
                <a:latin typeface="Arial" pitchFamily="34" charset="0"/>
                <a:cs typeface="Arial" pitchFamily="34" charset="0"/>
              </a:rPr>
              <a:t> 24 november till 4 december 2017. </a:t>
            </a:r>
          </a:p>
          <a:p>
            <a:pPr marL="0" indent="0">
              <a:spcBef>
                <a:spcPts val="0"/>
              </a:spcBef>
              <a:buNone/>
              <a:defRPr/>
            </a:pPr>
            <a:endParaRPr lang="sv-SE" dirty="0">
              <a:latin typeface="Arial" pitchFamily="34" charset="0"/>
              <a:cs typeface="Arial" panose="020B0604020202020204" pitchFamily="34" charset="0"/>
            </a:endParaRPr>
          </a:p>
        </p:txBody>
      </p:sp>
    </p:spTree>
    <p:extLst>
      <p:ext uri="{BB962C8B-B14F-4D97-AF65-F5344CB8AC3E}">
        <p14:creationId xmlns:p14="http://schemas.microsoft.com/office/powerpoint/2010/main" val="76962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46</a:t>
            </a:fld>
            <a:endParaRPr lang="sv-SE" dirty="0"/>
          </a:p>
        </p:txBody>
      </p:sp>
      <p:sp>
        <p:nvSpPr>
          <p:cNvPr id="3" name="Rubrik 2"/>
          <p:cNvSpPr>
            <a:spLocks noGrp="1"/>
          </p:cNvSpPr>
          <p:nvPr>
            <p:ph type="title"/>
          </p:nvPr>
        </p:nvSpPr>
        <p:spPr>
          <a:xfrm>
            <a:off x="1291498" y="1253951"/>
            <a:ext cx="7293701" cy="818130"/>
          </a:xfrm>
        </p:spPr>
        <p:txBody>
          <a:bodyPr/>
          <a:lstStyle/>
          <a:p>
            <a:r>
              <a:rPr lang="sv-SE" dirty="0"/>
              <a:t>Översikt: medlemskapet i SPF Seniorerna</a:t>
            </a:r>
          </a:p>
        </p:txBody>
      </p:sp>
      <p:graphicFrame>
        <p:nvGraphicFramePr>
          <p:cNvPr id="5" name="Chart 1"/>
          <p:cNvGraphicFramePr>
            <a:graphicFrameLocks/>
          </p:cNvGraphicFramePr>
          <p:nvPr>
            <p:extLst/>
          </p:nvPr>
        </p:nvGraphicFramePr>
        <p:xfrm>
          <a:off x="651779" y="2986539"/>
          <a:ext cx="8058150" cy="3378200"/>
        </p:xfrm>
        <a:graphic>
          <a:graphicData uri="http://schemas.openxmlformats.org/drawingml/2006/chart">
            <c:chart xmlns:c="http://schemas.openxmlformats.org/drawingml/2006/chart" xmlns:r="http://schemas.openxmlformats.org/officeDocument/2006/relationships" r:id="rId2"/>
          </a:graphicData>
        </a:graphic>
      </p:graphicFrame>
      <p:sp>
        <p:nvSpPr>
          <p:cNvPr id="9" name="Rubrik 2"/>
          <p:cNvSpPr txBox="1">
            <a:spLocks/>
          </p:cNvSpPr>
          <p:nvPr/>
        </p:nvSpPr>
        <p:spPr>
          <a:xfrm>
            <a:off x="1291499" y="1765300"/>
            <a:ext cx="6778710" cy="306781"/>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sv-SE" sz="1200" b="0" i="1">
                <a:solidFill>
                  <a:schemeClr val="tx1">
                    <a:lumMod val="75000"/>
                    <a:lumOff val="25000"/>
                  </a:schemeClr>
                </a:solidFill>
              </a:rPr>
              <a:t>Svarsalternativ 1-10 eller vet ej, 1=Håller inte med alls och 10=Håller med fullständigt.</a:t>
            </a:r>
            <a:br>
              <a:rPr lang="sv-SE" b="0" i="1"/>
            </a:br>
            <a:endParaRPr lang="sv-SE" b="0" i="1" dirty="0"/>
          </a:p>
        </p:txBody>
      </p:sp>
      <p:sp>
        <p:nvSpPr>
          <p:cNvPr id="6" name="textruta 5"/>
          <p:cNvSpPr txBox="1"/>
          <p:nvPr/>
        </p:nvSpPr>
        <p:spPr>
          <a:xfrm>
            <a:off x="6929093" y="2724928"/>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a:solidFill>
                  <a:schemeClr val="accent1"/>
                </a:solidFill>
                <a:latin typeface="Arial" pitchFamily="34" charset="0"/>
                <a:cs typeface="Arial" pitchFamily="34" charset="0"/>
              </a:rPr>
              <a:t>: 7,9</a:t>
            </a:r>
            <a:endParaRPr lang="sv-SE" sz="1100" dirty="0">
              <a:solidFill>
                <a:schemeClr val="accent1"/>
              </a:solidFill>
              <a:latin typeface="Arial" pitchFamily="34" charset="0"/>
              <a:cs typeface="Arial" pitchFamily="34" charset="0"/>
            </a:endParaRPr>
          </a:p>
        </p:txBody>
      </p:sp>
      <p:sp>
        <p:nvSpPr>
          <p:cNvPr id="8" name="textruta 7"/>
          <p:cNvSpPr txBox="1"/>
          <p:nvPr/>
        </p:nvSpPr>
        <p:spPr>
          <a:xfrm>
            <a:off x="5148257" y="2724928"/>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8,8</a:t>
            </a:r>
          </a:p>
        </p:txBody>
      </p:sp>
      <p:sp>
        <p:nvSpPr>
          <p:cNvPr id="10" name="textruta 9"/>
          <p:cNvSpPr txBox="1"/>
          <p:nvPr/>
        </p:nvSpPr>
        <p:spPr>
          <a:xfrm>
            <a:off x="3288906" y="2724928"/>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a:solidFill>
                  <a:schemeClr val="accent1"/>
                </a:solidFill>
                <a:latin typeface="Arial" pitchFamily="34" charset="0"/>
                <a:cs typeface="Arial" pitchFamily="34" charset="0"/>
              </a:rPr>
              <a:t>: 7,7</a:t>
            </a:r>
            <a:endParaRPr lang="sv-SE" sz="1100" dirty="0">
              <a:solidFill>
                <a:schemeClr val="accent1"/>
              </a:solidFill>
              <a:latin typeface="Arial" pitchFamily="34" charset="0"/>
              <a:cs typeface="Arial" pitchFamily="34" charset="0"/>
            </a:endParaRPr>
          </a:p>
        </p:txBody>
      </p:sp>
      <p:sp>
        <p:nvSpPr>
          <p:cNvPr id="11" name="textruta 10"/>
          <p:cNvSpPr txBox="1"/>
          <p:nvPr/>
        </p:nvSpPr>
        <p:spPr>
          <a:xfrm>
            <a:off x="1508070" y="2724928"/>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7,2</a:t>
            </a:r>
          </a:p>
        </p:txBody>
      </p:sp>
    </p:spTree>
    <p:extLst>
      <p:ext uri="{BB962C8B-B14F-4D97-AF65-F5344CB8AC3E}">
        <p14:creationId xmlns:p14="http://schemas.microsoft.com/office/powerpoint/2010/main" val="16696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47</a:t>
            </a:fld>
            <a:endParaRPr lang="sv-SE" dirty="0"/>
          </a:p>
        </p:txBody>
      </p:sp>
      <p:sp>
        <p:nvSpPr>
          <p:cNvPr id="3" name="Rubrik 2"/>
          <p:cNvSpPr>
            <a:spLocks noGrp="1"/>
          </p:cNvSpPr>
          <p:nvPr>
            <p:ph type="title"/>
          </p:nvPr>
        </p:nvSpPr>
        <p:spPr>
          <a:xfrm>
            <a:off x="1291499" y="842038"/>
            <a:ext cx="7979501" cy="818130"/>
          </a:xfrm>
        </p:spPr>
        <p:txBody>
          <a:bodyPr/>
          <a:lstStyle/>
          <a:p>
            <a:r>
              <a:rPr lang="sv-SE" dirty="0"/>
              <a:t>Översikt: SPF Seniorerna som riksorganisation</a:t>
            </a:r>
          </a:p>
        </p:txBody>
      </p:sp>
      <p:graphicFrame>
        <p:nvGraphicFramePr>
          <p:cNvPr id="5" name="Chart 1"/>
          <p:cNvGraphicFramePr>
            <a:graphicFrameLocks/>
          </p:cNvGraphicFramePr>
          <p:nvPr>
            <p:extLst/>
          </p:nvPr>
        </p:nvGraphicFramePr>
        <p:xfrm>
          <a:off x="431800" y="2552700"/>
          <a:ext cx="8299450" cy="3238500"/>
        </p:xfrm>
        <a:graphic>
          <a:graphicData uri="http://schemas.openxmlformats.org/drawingml/2006/chart">
            <c:chart xmlns:c="http://schemas.openxmlformats.org/drawingml/2006/chart" xmlns:r="http://schemas.openxmlformats.org/officeDocument/2006/relationships" r:id="rId2"/>
          </a:graphicData>
        </a:graphic>
      </p:graphicFrame>
      <p:sp>
        <p:nvSpPr>
          <p:cNvPr id="6" name="Rubrik 2"/>
          <p:cNvSpPr txBox="1">
            <a:spLocks/>
          </p:cNvSpPr>
          <p:nvPr/>
        </p:nvSpPr>
        <p:spPr>
          <a:xfrm>
            <a:off x="1291499" y="1793547"/>
            <a:ext cx="6778710" cy="306781"/>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sv-SE" sz="1200" b="0" i="1">
                <a:solidFill>
                  <a:schemeClr val="tx1">
                    <a:lumMod val="75000"/>
                    <a:lumOff val="25000"/>
                  </a:schemeClr>
                </a:solidFill>
              </a:rPr>
              <a:t>Svarsalternativ 1-10 eller vet ej, 1=Håller inte med alls och 10=Håller med fullständigt.</a:t>
            </a:r>
            <a:br>
              <a:rPr lang="sv-SE" b="0" i="1"/>
            </a:br>
            <a:endParaRPr lang="sv-SE" b="0" i="1" dirty="0"/>
          </a:p>
        </p:txBody>
      </p:sp>
      <p:sp>
        <p:nvSpPr>
          <p:cNvPr id="7" name="textruta 6"/>
          <p:cNvSpPr txBox="1"/>
          <p:nvPr/>
        </p:nvSpPr>
        <p:spPr>
          <a:xfrm>
            <a:off x="6678261" y="2291089"/>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a:solidFill>
                  <a:schemeClr val="accent1"/>
                </a:solidFill>
                <a:latin typeface="Arial" pitchFamily="34" charset="0"/>
                <a:cs typeface="Arial" pitchFamily="34" charset="0"/>
              </a:rPr>
              <a:t>: 7,7</a:t>
            </a:r>
            <a:endParaRPr lang="sv-SE" sz="1100" dirty="0">
              <a:solidFill>
                <a:schemeClr val="accent1"/>
              </a:solidFill>
              <a:latin typeface="Arial" pitchFamily="34" charset="0"/>
              <a:cs typeface="Arial" pitchFamily="34" charset="0"/>
            </a:endParaRPr>
          </a:p>
        </p:txBody>
      </p:sp>
      <p:sp>
        <p:nvSpPr>
          <p:cNvPr id="8" name="textruta 7"/>
          <p:cNvSpPr txBox="1"/>
          <p:nvPr/>
        </p:nvSpPr>
        <p:spPr>
          <a:xfrm>
            <a:off x="3984880" y="2291089"/>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a:solidFill>
                  <a:schemeClr val="accent1"/>
                </a:solidFill>
                <a:latin typeface="Arial" pitchFamily="34" charset="0"/>
                <a:cs typeface="Arial" pitchFamily="34" charset="0"/>
              </a:rPr>
              <a:t>: 7,0</a:t>
            </a:r>
            <a:endParaRPr lang="sv-SE" sz="1100" dirty="0">
              <a:solidFill>
                <a:schemeClr val="accent1"/>
              </a:solidFill>
              <a:latin typeface="Arial" pitchFamily="34" charset="0"/>
              <a:cs typeface="Arial" pitchFamily="34" charset="0"/>
            </a:endParaRPr>
          </a:p>
        </p:txBody>
      </p:sp>
      <p:sp>
        <p:nvSpPr>
          <p:cNvPr id="9" name="textruta 8"/>
          <p:cNvSpPr txBox="1"/>
          <p:nvPr/>
        </p:nvSpPr>
        <p:spPr>
          <a:xfrm>
            <a:off x="1512366" y="2291089"/>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7,7</a:t>
            </a:r>
          </a:p>
        </p:txBody>
      </p:sp>
    </p:spTree>
    <p:extLst>
      <p:ext uri="{BB962C8B-B14F-4D97-AF65-F5344CB8AC3E}">
        <p14:creationId xmlns:p14="http://schemas.microsoft.com/office/powerpoint/2010/main" val="42463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48</a:t>
            </a:fld>
            <a:endParaRPr lang="sv-SE" dirty="0"/>
          </a:p>
        </p:txBody>
      </p:sp>
      <p:sp>
        <p:nvSpPr>
          <p:cNvPr id="3" name="Rubrik 2"/>
          <p:cNvSpPr>
            <a:spLocks noGrp="1"/>
          </p:cNvSpPr>
          <p:nvPr>
            <p:ph type="title"/>
          </p:nvPr>
        </p:nvSpPr>
        <p:spPr>
          <a:xfrm>
            <a:off x="1291499" y="736906"/>
            <a:ext cx="6778710" cy="818130"/>
          </a:xfrm>
        </p:spPr>
        <p:txBody>
          <a:bodyPr/>
          <a:lstStyle/>
          <a:p>
            <a:r>
              <a:rPr lang="sv-SE"/>
              <a:t>Översikt: SPF </a:t>
            </a:r>
            <a:r>
              <a:rPr lang="sv-SE" dirty="0"/>
              <a:t>Seniorerna som lokal organisation</a:t>
            </a:r>
          </a:p>
        </p:txBody>
      </p:sp>
      <p:sp>
        <p:nvSpPr>
          <p:cNvPr id="5" name="Rubrik 2"/>
          <p:cNvSpPr txBox="1">
            <a:spLocks/>
          </p:cNvSpPr>
          <p:nvPr/>
        </p:nvSpPr>
        <p:spPr>
          <a:xfrm>
            <a:off x="1291499" y="1765300"/>
            <a:ext cx="6778710" cy="306781"/>
          </a:xfrm>
          <a:prstGeom prst="rect">
            <a:avLst/>
          </a:prstGeom>
        </p:spPr>
        <p:txBody>
          <a:bodyPr vert="horz" lIns="0" tIns="0" rIns="0" bIns="0" rtlCol="0" anchor="t" anchorCtr="0">
            <a:noAutofit/>
          </a:bodyPr>
          <a:lstStyle>
            <a:lvl1pPr algn="l" defTabSz="457200" rtl="0" eaLnBrk="1" latinLnBrk="0" hangingPunct="1">
              <a:spcBef>
                <a:spcPct val="0"/>
              </a:spcBef>
              <a:buNone/>
              <a:defRPr sz="2800" b="1" kern="1200">
                <a:solidFill>
                  <a:schemeClr val="accent1"/>
                </a:solidFill>
                <a:latin typeface="+mj-lt"/>
                <a:ea typeface="+mj-ea"/>
                <a:cs typeface="+mj-cs"/>
              </a:defRPr>
            </a:lvl1pPr>
          </a:lstStyle>
          <a:p>
            <a:r>
              <a:rPr lang="sv-SE" sz="1200" b="0" i="1">
                <a:solidFill>
                  <a:schemeClr val="tx1">
                    <a:lumMod val="75000"/>
                    <a:lumOff val="25000"/>
                  </a:schemeClr>
                </a:solidFill>
              </a:rPr>
              <a:t>Svarsalternativ 1-10 eller vet ej, 1=Håller inte med alls och 10=Håller med fullständigt.</a:t>
            </a:r>
            <a:br>
              <a:rPr lang="sv-SE" b="0" i="1"/>
            </a:br>
            <a:endParaRPr lang="sv-SE" b="0" i="1" dirty="0"/>
          </a:p>
        </p:txBody>
      </p:sp>
      <p:graphicFrame>
        <p:nvGraphicFramePr>
          <p:cNvPr id="8" name="Chart 1"/>
          <p:cNvGraphicFramePr>
            <a:graphicFrameLocks/>
          </p:cNvGraphicFramePr>
          <p:nvPr>
            <p:extLst/>
          </p:nvPr>
        </p:nvGraphicFramePr>
        <p:xfrm>
          <a:off x="43623" y="2615381"/>
          <a:ext cx="8913303" cy="35415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p:cNvSpPr txBox="1"/>
          <p:nvPr/>
        </p:nvSpPr>
        <p:spPr>
          <a:xfrm>
            <a:off x="1291499" y="2352646"/>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8,3</a:t>
            </a:r>
          </a:p>
        </p:txBody>
      </p:sp>
      <p:sp>
        <p:nvSpPr>
          <p:cNvPr id="7" name="textruta 6"/>
          <p:cNvSpPr txBox="1"/>
          <p:nvPr/>
        </p:nvSpPr>
        <p:spPr>
          <a:xfrm>
            <a:off x="6779703" y="2352645"/>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7,7</a:t>
            </a:r>
          </a:p>
        </p:txBody>
      </p:sp>
      <p:sp>
        <p:nvSpPr>
          <p:cNvPr id="9" name="textruta 8"/>
          <p:cNvSpPr txBox="1"/>
          <p:nvPr/>
        </p:nvSpPr>
        <p:spPr>
          <a:xfrm>
            <a:off x="4035601" y="2352644"/>
            <a:ext cx="1391948" cy="261611"/>
          </a:xfrm>
          <a:prstGeom prst="rect">
            <a:avLst/>
          </a:prstGeom>
          <a:ln>
            <a:solidFill>
              <a:srgbClr val="EB6909"/>
            </a:solidFill>
          </a:ln>
        </p:spPr>
        <p:style>
          <a:lnRef idx="2">
            <a:schemeClr val="accent1"/>
          </a:lnRef>
          <a:fillRef idx="1">
            <a:schemeClr val="lt1"/>
          </a:fillRef>
          <a:effectRef idx="0">
            <a:schemeClr val="accent1"/>
          </a:effectRef>
          <a:fontRef idx="minor">
            <a:schemeClr val="dk1"/>
          </a:fontRef>
        </p:style>
        <p:txBody>
          <a:bodyPr wrap="square">
            <a:spAutoFit/>
          </a:bodyPr>
          <a:lstStyle/>
          <a:p>
            <a:pPr eaLnBrk="1" fontAlgn="auto" hangingPunct="1">
              <a:spcBef>
                <a:spcPts val="0"/>
              </a:spcBef>
              <a:spcAft>
                <a:spcPts val="0"/>
              </a:spcAft>
              <a:defRPr/>
            </a:pPr>
            <a:r>
              <a:rPr lang="sv-SE" sz="1100" b="1" dirty="0">
                <a:solidFill>
                  <a:schemeClr val="accent1"/>
                </a:solidFill>
                <a:latin typeface="Arial" pitchFamily="34" charset="0"/>
                <a:cs typeface="Arial" pitchFamily="34" charset="0"/>
              </a:rPr>
              <a:t>Medeltal 2014</a:t>
            </a:r>
            <a:r>
              <a:rPr lang="sv-SE" sz="1100" dirty="0">
                <a:solidFill>
                  <a:schemeClr val="accent1"/>
                </a:solidFill>
                <a:latin typeface="Arial" pitchFamily="34" charset="0"/>
                <a:cs typeface="Arial" pitchFamily="34" charset="0"/>
              </a:rPr>
              <a:t>: 7,9</a:t>
            </a:r>
          </a:p>
        </p:txBody>
      </p:sp>
    </p:spTree>
    <p:extLst>
      <p:ext uri="{BB962C8B-B14F-4D97-AF65-F5344CB8AC3E}">
        <p14:creationId xmlns:p14="http://schemas.microsoft.com/office/powerpoint/2010/main" val="421721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49</a:t>
            </a:fld>
            <a:endParaRPr lang="sv-SE" dirty="0"/>
          </a:p>
        </p:txBody>
      </p:sp>
      <p:sp>
        <p:nvSpPr>
          <p:cNvPr id="3" name="Rubrik 2"/>
          <p:cNvSpPr>
            <a:spLocks noGrp="1"/>
          </p:cNvSpPr>
          <p:nvPr>
            <p:ph type="title"/>
          </p:nvPr>
        </p:nvSpPr>
        <p:spPr>
          <a:xfrm>
            <a:off x="1067793" y="728254"/>
            <a:ext cx="6778710" cy="818130"/>
          </a:xfrm>
        </p:spPr>
        <p:txBody>
          <a:bodyPr/>
          <a:lstStyle/>
          <a:p>
            <a:r>
              <a:rPr lang="sv-SE" dirty="0"/>
              <a:t>Kommentarer om den lokala organisationen</a:t>
            </a:r>
          </a:p>
        </p:txBody>
      </p:sp>
      <p:sp>
        <p:nvSpPr>
          <p:cNvPr id="4" name="Platshållare för innehåll 3"/>
          <p:cNvSpPr>
            <a:spLocks noGrp="1"/>
          </p:cNvSpPr>
          <p:nvPr>
            <p:ph sz="quarter" idx="13"/>
          </p:nvPr>
        </p:nvSpPr>
        <p:spPr>
          <a:xfrm>
            <a:off x="1291499" y="2072081"/>
            <a:ext cx="6778710" cy="3357896"/>
          </a:xfrm>
        </p:spPr>
        <p:txBody>
          <a:bodyPr/>
          <a:lstStyle/>
          <a:p>
            <a:pPr fontAlgn="b"/>
            <a:r>
              <a:rPr lang="sv-SE" dirty="0"/>
              <a:t>Många är positiva – men det märks att det finns stora skillnader mellan föreningar</a:t>
            </a:r>
          </a:p>
          <a:p>
            <a:pPr fontAlgn="b"/>
            <a:r>
              <a:rPr lang="sv-SE" dirty="0"/>
              <a:t>Föreningsstyrelserna får både ros och ris – många vittnar om stort engagemang och välkomnande atmosfär – men flera påpekar att det finns en ovilja till förnyelse och att det är svårt att nå en ”inre krets” i föreningen</a:t>
            </a:r>
          </a:p>
          <a:p>
            <a:pPr fontAlgn="b"/>
            <a:r>
              <a:rPr lang="sv-SE" dirty="0"/>
              <a:t>Yngre medlemmar efterfrågar aktiviteter som är mer anpassade till målgruppen </a:t>
            </a:r>
          </a:p>
          <a:p>
            <a:pPr fontAlgn="b"/>
            <a:r>
              <a:rPr lang="sv-SE" dirty="0"/>
              <a:t>Yngre medlemmar efterfrågar ”mer” än medlemsmöten med fika, lotterier och allsång</a:t>
            </a:r>
          </a:p>
          <a:p>
            <a:pPr fontAlgn="b"/>
            <a:r>
              <a:rPr lang="sv-SE" dirty="0"/>
              <a:t>Populära aktiviteter </a:t>
            </a:r>
            <a:r>
              <a:rPr lang="sv-SE" dirty="0" err="1"/>
              <a:t>fullbokas</a:t>
            </a:r>
            <a:r>
              <a:rPr lang="sv-SE" dirty="0"/>
              <a:t> med samma deltagare varje termin, gräddfiler och liknande</a:t>
            </a:r>
          </a:p>
          <a:p>
            <a:pPr fontAlgn="b"/>
            <a:endParaRPr lang="sv-SE" dirty="0"/>
          </a:p>
          <a:p>
            <a:pPr fontAlgn="b"/>
            <a:endParaRPr lang="sv-SE" dirty="0"/>
          </a:p>
          <a:p>
            <a:pPr fontAlgn="b"/>
            <a:endParaRPr lang="sv-SE" dirty="0"/>
          </a:p>
          <a:p>
            <a:endParaRPr lang="sv-SE" dirty="0"/>
          </a:p>
        </p:txBody>
      </p:sp>
    </p:spTree>
    <p:extLst>
      <p:ext uri="{BB962C8B-B14F-4D97-AF65-F5344CB8AC3E}">
        <p14:creationId xmlns:p14="http://schemas.microsoft.com/office/powerpoint/2010/main" val="96308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tshållare för innehåll 8"/>
          <p:cNvSpPr>
            <a:spLocks noGrp="1"/>
          </p:cNvSpPr>
          <p:nvPr>
            <p:ph sz="quarter" idx="13"/>
          </p:nvPr>
        </p:nvSpPr>
        <p:spPr>
          <a:xfrm>
            <a:off x="5430838" y="2505075"/>
            <a:ext cx="3324225" cy="3359150"/>
          </a:xfrm>
        </p:spPr>
        <p:txBody>
          <a:bodyPr/>
          <a:lstStyle/>
          <a:p>
            <a:pPr eaLnBrk="1" hangingPunct="1"/>
            <a:r>
              <a:rPr lang="sv-SE" altLang="sv-SE" dirty="0"/>
              <a:t>265 000 medlemmar</a:t>
            </a:r>
          </a:p>
          <a:p>
            <a:pPr eaLnBrk="1" hangingPunct="1"/>
            <a:r>
              <a:rPr lang="sv-SE" altLang="sv-SE" dirty="0"/>
              <a:t>800 föreningar</a:t>
            </a:r>
          </a:p>
          <a:p>
            <a:pPr eaLnBrk="1" hangingPunct="1"/>
            <a:r>
              <a:rPr lang="sv-SE" altLang="sv-SE" dirty="0"/>
              <a:t>27 distrikt</a:t>
            </a:r>
          </a:p>
          <a:p>
            <a:pPr eaLnBrk="1" hangingPunct="1"/>
            <a:r>
              <a:rPr lang="sv-SE" altLang="sv-SE" dirty="0"/>
              <a:t>Förbundskansli</a:t>
            </a:r>
          </a:p>
          <a:p>
            <a:pPr eaLnBrk="1" hangingPunct="1"/>
            <a:endParaRPr lang="sv-SE" altLang="sv-SE" dirty="0"/>
          </a:p>
          <a:p>
            <a:pPr eaLnBrk="1" hangingPunct="1"/>
            <a:r>
              <a:rPr lang="sv-SE" altLang="sv-SE" dirty="0"/>
              <a:t>Förbundets kongress väljer var tredje år förbundsstyrelse och förbundsordförande</a:t>
            </a:r>
          </a:p>
          <a:p>
            <a:pPr eaLnBrk="1" hangingPunct="1"/>
            <a:r>
              <a:rPr lang="sv-SE" altLang="sv-SE" dirty="0"/>
              <a:t>Sedan kongressen 2017 är Eva Eriksson ordförande</a:t>
            </a:r>
          </a:p>
          <a:p>
            <a:pPr eaLnBrk="1" hangingPunct="1"/>
            <a:endParaRPr lang="sv-SE" altLang="sv-SE" dirty="0"/>
          </a:p>
        </p:txBody>
      </p:sp>
      <p:sp>
        <p:nvSpPr>
          <p:cNvPr id="19459" name="Rubrik 7"/>
          <p:cNvSpPr>
            <a:spLocks noGrp="1"/>
          </p:cNvSpPr>
          <p:nvPr>
            <p:ph type="title"/>
          </p:nvPr>
        </p:nvSpPr>
        <p:spPr>
          <a:xfrm>
            <a:off x="5422900" y="1338263"/>
            <a:ext cx="3322638" cy="776287"/>
          </a:xfrm>
        </p:spPr>
        <p:txBody>
          <a:bodyPr/>
          <a:lstStyle/>
          <a:p>
            <a:pPr eaLnBrk="1" hangingPunct="1">
              <a:spcBef>
                <a:spcPts val="675"/>
              </a:spcBef>
            </a:pPr>
            <a:r>
              <a:rPr lang="sv-SE" altLang="sv-SE">
                <a:solidFill>
                  <a:srgbClr val="008FCB"/>
                </a:solidFill>
              </a:rPr>
              <a:t>SPF Seniorernas organisation</a:t>
            </a:r>
            <a:endParaRPr lang="nn-NO" altLang="sv-SE">
              <a:solidFill>
                <a:srgbClr val="008FCB"/>
              </a:solidFill>
            </a:endParaRPr>
          </a:p>
        </p:txBody>
      </p:sp>
      <p:pic>
        <p:nvPicPr>
          <p:cNvPr id="25" name="Platshållare för bild 2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84" r="284"/>
          <a:stretch>
            <a:fillRect/>
          </a:stretch>
        </p:blipFill>
        <p:spPr/>
      </p:pic>
    </p:spTree>
    <p:extLst>
      <p:ext uri="{BB962C8B-B14F-4D97-AF65-F5344CB8AC3E}">
        <p14:creationId xmlns:p14="http://schemas.microsoft.com/office/powerpoint/2010/main" val="57550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50</a:t>
            </a:fld>
            <a:endParaRPr lang="sv-SE" dirty="0"/>
          </a:p>
        </p:txBody>
      </p:sp>
      <p:sp>
        <p:nvSpPr>
          <p:cNvPr id="3" name="Rubrik 2"/>
          <p:cNvSpPr>
            <a:spLocks noGrp="1"/>
          </p:cNvSpPr>
          <p:nvPr>
            <p:ph type="title"/>
          </p:nvPr>
        </p:nvSpPr>
        <p:spPr>
          <a:xfrm>
            <a:off x="1067793" y="728254"/>
            <a:ext cx="6778710" cy="818130"/>
          </a:xfrm>
        </p:spPr>
        <p:txBody>
          <a:bodyPr/>
          <a:lstStyle/>
          <a:p>
            <a:r>
              <a:rPr lang="sv-SE" dirty="0"/>
              <a:t>Åtgärder att fundera på</a:t>
            </a:r>
          </a:p>
        </p:txBody>
      </p:sp>
      <p:sp>
        <p:nvSpPr>
          <p:cNvPr id="4" name="Platshållare för innehåll 3"/>
          <p:cNvSpPr>
            <a:spLocks noGrp="1"/>
          </p:cNvSpPr>
          <p:nvPr>
            <p:ph sz="quarter" idx="13"/>
          </p:nvPr>
        </p:nvSpPr>
        <p:spPr>
          <a:xfrm>
            <a:off x="992919" y="1575061"/>
            <a:ext cx="6778710" cy="3357896"/>
          </a:xfrm>
        </p:spPr>
        <p:txBody>
          <a:bodyPr/>
          <a:lstStyle/>
          <a:p>
            <a:pPr fontAlgn="b"/>
            <a:endParaRPr lang="sv-SE" dirty="0"/>
          </a:p>
          <a:p>
            <a:pPr fontAlgn="b"/>
            <a:r>
              <a:rPr lang="sv-SE" dirty="0"/>
              <a:t>Behov av att utveckla medlemserbjudande och förmåner centralt</a:t>
            </a:r>
          </a:p>
          <a:p>
            <a:pPr fontAlgn="b"/>
            <a:r>
              <a:rPr lang="sv-SE" dirty="0"/>
              <a:t>Uppmuntra distrikt och föreningar att arbeta med lokala medlemsförmåner – de är viktiga för medlemmarna</a:t>
            </a:r>
          </a:p>
          <a:p>
            <a:pPr fontAlgn="b"/>
            <a:r>
              <a:rPr lang="sv-SE" dirty="0"/>
              <a:t>Kan distrikt och föreningar ta på sig att informera mer om förbundets centrala påverkansarbete och opinionsbildning? Vi gör mycket och kommunicerar det i en rad kanaler – men det är inte alltid denna information når fram</a:t>
            </a:r>
          </a:p>
          <a:p>
            <a:pPr fontAlgn="b"/>
            <a:r>
              <a:rPr lang="sv-SE" dirty="0"/>
              <a:t>Förbundet behöver överväga mer </a:t>
            </a:r>
            <a:r>
              <a:rPr lang="sv-SE" dirty="0" err="1"/>
              <a:t>varumärkesbyggande</a:t>
            </a:r>
            <a:r>
              <a:rPr lang="sv-SE" dirty="0"/>
              <a:t> arbete och marknadsföringsinsatser för att möta konkurrensen från PRO och SKPF Pensionärerna</a:t>
            </a:r>
          </a:p>
          <a:p>
            <a:pPr fontAlgn="b"/>
            <a:endParaRPr lang="sv-SE" dirty="0"/>
          </a:p>
          <a:p>
            <a:endParaRPr lang="sv-SE" dirty="0"/>
          </a:p>
        </p:txBody>
      </p:sp>
    </p:spTree>
    <p:extLst>
      <p:ext uri="{BB962C8B-B14F-4D97-AF65-F5344CB8AC3E}">
        <p14:creationId xmlns:p14="http://schemas.microsoft.com/office/powerpoint/2010/main" val="214034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6</a:t>
            </a:fld>
            <a:endParaRPr lang="sv-SE"/>
          </a:p>
        </p:txBody>
      </p:sp>
      <p:sp>
        <p:nvSpPr>
          <p:cNvPr id="3" name="Rubrik 2"/>
          <p:cNvSpPr>
            <a:spLocks noGrp="1"/>
          </p:cNvSpPr>
          <p:nvPr>
            <p:ph type="title"/>
          </p:nvPr>
        </p:nvSpPr>
        <p:spPr/>
        <p:txBody>
          <a:bodyPr/>
          <a:lstStyle/>
          <a:p>
            <a:r>
              <a:rPr lang="sv-SE" dirty="0"/>
              <a:t>Förbundskansliet</a:t>
            </a:r>
          </a:p>
        </p:txBody>
      </p:sp>
      <p:sp>
        <p:nvSpPr>
          <p:cNvPr id="4" name="Platshållare för innehåll 3"/>
          <p:cNvSpPr>
            <a:spLocks noGrp="1"/>
          </p:cNvSpPr>
          <p:nvPr>
            <p:ph sz="quarter" idx="13"/>
          </p:nvPr>
        </p:nvSpPr>
        <p:spPr/>
        <p:txBody>
          <a:bodyPr/>
          <a:lstStyle/>
          <a:p>
            <a:r>
              <a:rPr lang="sv-SE" dirty="0"/>
              <a:t>23 medarbetare, varav 7 utgör medlemstidningen Seniorens redaktion</a:t>
            </a:r>
          </a:p>
          <a:p>
            <a:r>
              <a:rPr lang="sv-SE" dirty="0"/>
              <a:t>Generalsekreterare är Peter Sikström sedan 2015</a:t>
            </a:r>
          </a:p>
          <a:p>
            <a:r>
              <a:rPr lang="sv-SE" dirty="0"/>
              <a:t>Ledningsgrupp:</a:t>
            </a:r>
          </a:p>
          <a:p>
            <a:r>
              <a:rPr lang="sv-SE" dirty="0"/>
              <a:t>Stina Nordström – biträdande </a:t>
            </a:r>
            <a:r>
              <a:rPr lang="sv-SE" dirty="0" err="1"/>
              <a:t>gs</a:t>
            </a:r>
            <a:r>
              <a:rPr lang="sv-SE" dirty="0"/>
              <a:t> och kommunikationschef</a:t>
            </a:r>
          </a:p>
          <a:p>
            <a:r>
              <a:rPr lang="sv-SE" dirty="0"/>
              <a:t>Martin Engman – samhällspolitisk chef</a:t>
            </a:r>
          </a:p>
          <a:p>
            <a:r>
              <a:rPr lang="sv-SE" dirty="0"/>
              <a:t>Monica Almquist – ekonomichef</a:t>
            </a:r>
          </a:p>
          <a:p>
            <a:r>
              <a:rPr lang="sv-SE" dirty="0"/>
              <a:t>Kristina Adolfsson – chefredaktör Senioren</a:t>
            </a:r>
          </a:p>
          <a:p>
            <a:endParaRPr lang="sv-SE" dirty="0"/>
          </a:p>
        </p:txBody>
      </p:sp>
    </p:spTree>
    <p:extLst>
      <p:ext uri="{BB962C8B-B14F-4D97-AF65-F5344CB8AC3E}">
        <p14:creationId xmlns:p14="http://schemas.microsoft.com/office/powerpoint/2010/main" val="376780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7</a:t>
            </a:fld>
            <a:endParaRPr lang="sv-SE"/>
          </a:p>
        </p:txBody>
      </p:sp>
      <p:sp>
        <p:nvSpPr>
          <p:cNvPr id="3" name="Rubrik 2"/>
          <p:cNvSpPr>
            <a:spLocks noGrp="1"/>
          </p:cNvSpPr>
          <p:nvPr>
            <p:ph type="title"/>
          </p:nvPr>
        </p:nvSpPr>
        <p:spPr>
          <a:xfrm>
            <a:off x="1291498" y="716312"/>
            <a:ext cx="6778710" cy="725851"/>
          </a:xfrm>
        </p:spPr>
        <p:txBody>
          <a:bodyPr/>
          <a:lstStyle/>
          <a:p>
            <a:r>
              <a:rPr lang="sv-SE" dirty="0"/>
              <a:t>Vad gör kansliet (för förbundsavgiften?)</a:t>
            </a:r>
          </a:p>
        </p:txBody>
      </p:sp>
      <p:sp>
        <p:nvSpPr>
          <p:cNvPr id="4" name="Platshållare för innehåll 3"/>
          <p:cNvSpPr>
            <a:spLocks noGrp="1"/>
          </p:cNvSpPr>
          <p:nvPr>
            <p:ph sz="quarter" idx="13"/>
          </p:nvPr>
        </p:nvSpPr>
        <p:spPr>
          <a:xfrm>
            <a:off x="1051164" y="1328539"/>
            <a:ext cx="7259377" cy="3587013"/>
          </a:xfrm>
        </p:spPr>
        <p:txBody>
          <a:bodyPr/>
          <a:lstStyle/>
          <a:p>
            <a:pPr marL="285750" lvl="0" indent="-285750">
              <a:buFont typeface="Wingdings" panose="05000000000000000000" pitchFamily="2" charset="2"/>
              <a:buChar char="§"/>
            </a:pPr>
            <a:r>
              <a:rPr lang="sv-SE" dirty="0"/>
              <a:t>Personal- och lokalkostnader för förbundskansliet och Senioren</a:t>
            </a:r>
          </a:p>
          <a:p>
            <a:pPr marL="285750" lvl="0" indent="-285750">
              <a:buFont typeface="Wingdings" panose="05000000000000000000" pitchFamily="2" charset="2"/>
              <a:buChar char="§"/>
            </a:pPr>
            <a:r>
              <a:rPr lang="sv-SE" dirty="0"/>
              <a:t>Produktion av Senioren (tidningens kostnader täcks inte fullt ut av annonsintäkterna)</a:t>
            </a:r>
          </a:p>
          <a:p>
            <a:pPr marL="285750" lvl="0" indent="-285750">
              <a:buFont typeface="Wingdings" panose="05000000000000000000" pitchFamily="2" charset="2"/>
              <a:buChar char="§"/>
            </a:pPr>
            <a:r>
              <a:rPr lang="sv-SE" dirty="0"/>
              <a:t>Webbutiken (själva butiken, lagerhållning m.m.)</a:t>
            </a:r>
          </a:p>
          <a:p>
            <a:pPr marL="285750" lvl="0" indent="-285750">
              <a:buFont typeface="Wingdings" panose="05000000000000000000" pitchFamily="2" charset="2"/>
              <a:buChar char="§"/>
            </a:pPr>
            <a:r>
              <a:rPr lang="sv-SE" dirty="0"/>
              <a:t>Trycksaker (mycket är gratis, annat kraftigt subventionerat)</a:t>
            </a:r>
          </a:p>
          <a:p>
            <a:pPr marL="285750" lvl="0" indent="-285750">
              <a:buFont typeface="Wingdings" panose="05000000000000000000" pitchFamily="2" charset="2"/>
              <a:buChar char="§"/>
            </a:pPr>
            <a:r>
              <a:rPr lang="sv-SE" dirty="0"/>
              <a:t>Stödmaterial, tex handböcker för olika styrelseposter</a:t>
            </a:r>
          </a:p>
          <a:p>
            <a:pPr lvl="0"/>
            <a:endParaRPr lang="sv-SE" sz="1400" dirty="0"/>
          </a:p>
          <a:p>
            <a:endParaRPr lang="sv-SE" sz="1400"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139" y="3645282"/>
            <a:ext cx="3869359" cy="2902019"/>
          </a:xfrm>
          <a:prstGeom prst="rect">
            <a:avLst/>
          </a:prstGeom>
        </p:spPr>
      </p:pic>
    </p:spTree>
    <p:extLst>
      <p:ext uri="{BB962C8B-B14F-4D97-AF65-F5344CB8AC3E}">
        <p14:creationId xmlns:p14="http://schemas.microsoft.com/office/powerpoint/2010/main" val="33797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8</a:t>
            </a:fld>
            <a:endParaRPr lang="sv-SE"/>
          </a:p>
        </p:txBody>
      </p:sp>
      <p:sp>
        <p:nvSpPr>
          <p:cNvPr id="3" name="Rubrik 2"/>
          <p:cNvSpPr>
            <a:spLocks noGrp="1"/>
          </p:cNvSpPr>
          <p:nvPr>
            <p:ph type="title"/>
          </p:nvPr>
        </p:nvSpPr>
        <p:spPr>
          <a:xfrm>
            <a:off x="1291499" y="1148368"/>
            <a:ext cx="6778710" cy="725851"/>
          </a:xfrm>
        </p:spPr>
        <p:txBody>
          <a:bodyPr/>
          <a:lstStyle/>
          <a:p>
            <a:r>
              <a:rPr lang="sv-SE" dirty="0"/>
              <a:t>Vad gör kansliet (för förbundsavgiften?)</a:t>
            </a:r>
          </a:p>
        </p:txBody>
      </p:sp>
      <p:sp>
        <p:nvSpPr>
          <p:cNvPr id="4" name="Platshållare för innehåll 3"/>
          <p:cNvSpPr>
            <a:spLocks noGrp="1"/>
          </p:cNvSpPr>
          <p:nvPr>
            <p:ph sz="quarter" idx="13"/>
          </p:nvPr>
        </p:nvSpPr>
        <p:spPr>
          <a:xfrm>
            <a:off x="1291498" y="2010031"/>
            <a:ext cx="7259377" cy="3587013"/>
          </a:xfrm>
        </p:spPr>
        <p:txBody>
          <a:bodyPr/>
          <a:lstStyle/>
          <a:p>
            <a:pPr lvl="0"/>
            <a:endParaRPr lang="sv-SE" sz="1400" dirty="0"/>
          </a:p>
          <a:p>
            <a:pPr marL="285750" lvl="0" indent="-285750">
              <a:buFont typeface="Wingdings" panose="05000000000000000000" pitchFamily="2" charset="2"/>
              <a:buChar char="§"/>
            </a:pPr>
            <a:r>
              <a:rPr lang="sv-SE" dirty="0"/>
              <a:t>Mötesförsäkring för distrikt och föreningar</a:t>
            </a:r>
          </a:p>
          <a:p>
            <a:pPr marL="285750" lvl="0" indent="-285750">
              <a:buFont typeface="Wingdings" panose="05000000000000000000" pitchFamily="2" charset="2"/>
              <a:buChar char="§"/>
            </a:pPr>
            <a:r>
              <a:rPr lang="sv-SE" dirty="0"/>
              <a:t>Lokalförsäkring för distrikt och föreningar</a:t>
            </a:r>
          </a:p>
          <a:p>
            <a:pPr marL="285750" lvl="0" indent="-285750">
              <a:buFont typeface="Wingdings" panose="05000000000000000000" pitchFamily="2" charset="2"/>
              <a:buChar char="§"/>
            </a:pPr>
            <a:r>
              <a:rPr lang="sv-SE" dirty="0"/>
              <a:t>Ansvarsfrihetsförsäkring för alla styrelser</a:t>
            </a:r>
          </a:p>
          <a:p>
            <a:pPr marL="285750" lvl="0" indent="-285750">
              <a:buFont typeface="Wingdings" panose="05000000000000000000" pitchFamily="2" charset="2"/>
              <a:buChar char="§"/>
            </a:pPr>
            <a:r>
              <a:rPr lang="sv-SE" dirty="0"/>
              <a:t>STIM-licens för distrikt och föreningar </a:t>
            </a:r>
          </a:p>
          <a:p>
            <a:pPr marL="285750" lvl="0" indent="-285750">
              <a:buFont typeface="Wingdings" panose="05000000000000000000" pitchFamily="2" charset="2"/>
              <a:buChar char="§"/>
            </a:pPr>
            <a:r>
              <a:rPr lang="sv-SE" dirty="0"/>
              <a:t>Arvoden och andra ersättningar till FS och sakkunniga</a:t>
            </a:r>
          </a:p>
          <a:p>
            <a:pPr marL="285750" lvl="0" indent="-285750">
              <a:buFont typeface="Wingdings" panose="05000000000000000000" pitchFamily="2" charset="2"/>
              <a:buChar char="§"/>
            </a:pPr>
            <a:r>
              <a:rPr lang="sv-SE" dirty="0"/>
              <a:t>Mässbidrag till distrikten</a:t>
            </a:r>
          </a:p>
          <a:p>
            <a:pPr marL="285750" lvl="0" indent="-285750">
              <a:buFont typeface="Wingdings" panose="05000000000000000000" pitchFamily="2" charset="2"/>
              <a:buChar char="§"/>
            </a:pPr>
            <a:r>
              <a:rPr lang="sv-SE" dirty="0"/>
              <a:t>Centralt mässmaterial som distrikt och föreningar kan låna</a:t>
            </a:r>
          </a:p>
          <a:p>
            <a:endParaRPr lang="sv-SE" sz="1400" dirty="0"/>
          </a:p>
        </p:txBody>
      </p:sp>
    </p:spTree>
    <p:extLst>
      <p:ext uri="{BB962C8B-B14F-4D97-AF65-F5344CB8AC3E}">
        <p14:creationId xmlns:p14="http://schemas.microsoft.com/office/powerpoint/2010/main" val="138128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332063FA-F158-B145-A53C-EFD7E6C84CF7}" type="slidenum">
              <a:rPr lang="sv-SE" smtClean="0"/>
              <a:pPr/>
              <a:t>9</a:t>
            </a:fld>
            <a:endParaRPr lang="sv-SE"/>
          </a:p>
        </p:txBody>
      </p:sp>
      <p:sp>
        <p:nvSpPr>
          <p:cNvPr id="3" name="Rubrik 2"/>
          <p:cNvSpPr>
            <a:spLocks noGrp="1"/>
          </p:cNvSpPr>
          <p:nvPr>
            <p:ph type="title"/>
          </p:nvPr>
        </p:nvSpPr>
        <p:spPr>
          <a:xfrm>
            <a:off x="1291499" y="1148368"/>
            <a:ext cx="6778710" cy="725851"/>
          </a:xfrm>
        </p:spPr>
        <p:txBody>
          <a:bodyPr/>
          <a:lstStyle/>
          <a:p>
            <a:r>
              <a:rPr lang="sv-SE" dirty="0"/>
              <a:t>Vad gör kansliet (för förbundsavgiften?)</a:t>
            </a:r>
          </a:p>
        </p:txBody>
      </p:sp>
      <p:sp>
        <p:nvSpPr>
          <p:cNvPr id="4" name="Platshållare för innehåll 3"/>
          <p:cNvSpPr>
            <a:spLocks noGrp="1"/>
          </p:cNvSpPr>
          <p:nvPr>
            <p:ph sz="quarter" idx="13"/>
          </p:nvPr>
        </p:nvSpPr>
        <p:spPr>
          <a:xfrm>
            <a:off x="1291498" y="2010031"/>
            <a:ext cx="7259377" cy="3587013"/>
          </a:xfrm>
        </p:spPr>
        <p:txBody>
          <a:bodyPr/>
          <a:lstStyle/>
          <a:p>
            <a:pPr lvl="0"/>
            <a:endParaRPr lang="sv-SE" sz="1400" dirty="0"/>
          </a:p>
          <a:p>
            <a:pPr marL="285750" lvl="0" indent="-285750">
              <a:buFont typeface="Wingdings" panose="05000000000000000000" pitchFamily="2" charset="2"/>
              <a:buChar char="§"/>
            </a:pPr>
            <a:r>
              <a:rPr lang="sv-SE" dirty="0"/>
              <a:t>Webb för hela förbundet</a:t>
            </a:r>
          </a:p>
          <a:p>
            <a:pPr marL="285750" lvl="0" indent="-285750">
              <a:buFont typeface="Wingdings" panose="05000000000000000000" pitchFamily="2" charset="2"/>
              <a:buChar char="§"/>
            </a:pPr>
            <a:r>
              <a:rPr lang="sv-SE" dirty="0"/>
              <a:t>Intranät</a:t>
            </a:r>
          </a:p>
          <a:p>
            <a:pPr marL="285750" lvl="0" indent="-285750">
              <a:buFont typeface="Wingdings" panose="05000000000000000000" pitchFamily="2" charset="2"/>
              <a:buChar char="§"/>
            </a:pPr>
            <a:r>
              <a:rPr lang="sv-SE" dirty="0"/>
              <a:t>Medlemsregister för hela förbundet</a:t>
            </a:r>
          </a:p>
          <a:p>
            <a:pPr marL="285750" lvl="0" indent="-285750">
              <a:buFont typeface="Wingdings" panose="05000000000000000000" pitchFamily="2" charset="2"/>
              <a:buChar char="§"/>
            </a:pPr>
            <a:r>
              <a:rPr lang="sv-SE" dirty="0"/>
              <a:t>Inköp 65-års adresser</a:t>
            </a:r>
          </a:p>
          <a:p>
            <a:pPr marL="285750" lvl="0" indent="-285750">
              <a:buFont typeface="Wingdings" panose="05000000000000000000" pitchFamily="2" charset="2"/>
              <a:buChar char="§"/>
            </a:pPr>
            <a:r>
              <a:rPr lang="sv-SE" dirty="0"/>
              <a:t>Bidrag till förbundsmästerskapen</a:t>
            </a:r>
          </a:p>
          <a:p>
            <a:pPr marL="285750" lvl="0" indent="-285750">
              <a:buFont typeface="Wingdings" panose="05000000000000000000" pitchFamily="2" charset="2"/>
              <a:buChar char="§"/>
            </a:pPr>
            <a:r>
              <a:rPr lang="sv-SE" dirty="0"/>
              <a:t>DO-konferens 2 ggr/år</a:t>
            </a:r>
          </a:p>
          <a:p>
            <a:pPr marL="285750" lvl="0" indent="-285750">
              <a:buFont typeface="Wingdings" panose="05000000000000000000" pitchFamily="2" charset="2"/>
              <a:buChar char="§"/>
            </a:pPr>
            <a:r>
              <a:rPr lang="sv-SE" dirty="0"/>
              <a:t>Avsättning till kongress</a:t>
            </a:r>
          </a:p>
          <a:p>
            <a:pPr marL="285750" lvl="0" indent="-285750">
              <a:buFont typeface="Wingdings" panose="05000000000000000000" pitchFamily="2" charset="2"/>
              <a:buChar char="§"/>
            </a:pPr>
            <a:r>
              <a:rPr lang="sv-SE" dirty="0"/>
              <a:t>Konferenser och utbildningar för distrikt och till viss del föreningar</a:t>
            </a:r>
          </a:p>
          <a:p>
            <a:pPr marL="285750" lvl="0" indent="-285750">
              <a:buFont typeface="Wingdings" panose="05000000000000000000" pitchFamily="2" charset="2"/>
              <a:buChar char="§"/>
            </a:pPr>
            <a:r>
              <a:rPr lang="sv-SE" dirty="0"/>
              <a:t>Besök/föreläsningar hos distrikt</a:t>
            </a:r>
          </a:p>
          <a:p>
            <a:endParaRPr lang="sv-SE" sz="1400" dirty="0"/>
          </a:p>
        </p:txBody>
      </p:sp>
    </p:spTree>
    <p:extLst>
      <p:ext uri="{BB962C8B-B14F-4D97-AF65-F5344CB8AC3E}">
        <p14:creationId xmlns:p14="http://schemas.microsoft.com/office/powerpoint/2010/main" val="220782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rategi planering för 2016">
  <a:themeElements>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PF">
    <a:dk1>
      <a:sysClr val="windowText" lastClr="000000"/>
    </a:dk1>
    <a:lt1>
      <a:sysClr val="window" lastClr="FFFFFF"/>
    </a:lt1>
    <a:dk2>
      <a:srgbClr val="000000"/>
    </a:dk2>
    <a:lt2>
      <a:srgbClr val="FFFFFF"/>
    </a:lt2>
    <a:accent1>
      <a:srgbClr val="008FCB"/>
    </a:accent1>
    <a:accent2>
      <a:srgbClr val="E75113"/>
    </a:accent2>
    <a:accent3>
      <a:srgbClr val="004178"/>
    </a:accent3>
    <a:accent4>
      <a:srgbClr val="87C3E7"/>
    </a:accent4>
    <a:accent5>
      <a:srgbClr val="BDE4F7"/>
    </a:accent5>
    <a:accent6>
      <a:srgbClr val="EBF6FC"/>
    </a:accent6>
    <a:hlink>
      <a:srgbClr val="008FCB"/>
    </a:hlink>
    <a:folHlink>
      <a:srgbClr val="E75113"/>
    </a:folHlink>
  </a:clrScheme>
  <a:fontScheme name="SP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Strategi planering för 2016</Template>
  <TotalTime>2186</TotalTime>
  <Words>2688</Words>
  <Application>Microsoft Office PowerPoint</Application>
  <PresentationFormat>Bildspel på skärmen (4:3)</PresentationFormat>
  <Paragraphs>367</Paragraphs>
  <Slides>50</Slides>
  <Notes>28</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50</vt:i4>
      </vt:variant>
    </vt:vector>
  </HeadingPairs>
  <TitlesOfParts>
    <vt:vector size="56" baseType="lpstr">
      <vt:lpstr>Arial</vt:lpstr>
      <vt:lpstr>Calibri</vt:lpstr>
      <vt:lpstr>Impact</vt:lpstr>
      <vt:lpstr>Roboto Lt</vt:lpstr>
      <vt:lpstr>Wingdings</vt:lpstr>
      <vt:lpstr>Strategi planering för 2016</vt:lpstr>
      <vt:lpstr>PowerPoint-presentation</vt:lpstr>
      <vt:lpstr>Förbundets arbete Kommunikation Opinionsbildning Medlemmarna  STINA NORDSTRÖM, BITRÄDANDE GENERALSEKRETERARE OCH KOMMUNIKATIONSCHEF </vt:lpstr>
      <vt:lpstr>SPF Seniorerna</vt:lpstr>
      <vt:lpstr>SPF Seniorerna</vt:lpstr>
      <vt:lpstr>SPF Seniorernas organisation</vt:lpstr>
      <vt:lpstr>Förbundskansliet</vt:lpstr>
      <vt:lpstr>Vad gör kansliet (för förbundsavgiften?)</vt:lpstr>
      <vt:lpstr>Vad gör kansliet (för förbundsavgiften?)</vt:lpstr>
      <vt:lpstr>Vad gör kansliet (för förbundsavgiften?)</vt:lpstr>
      <vt:lpstr>Vad gör kansliet (för förbundsavgiften?)</vt:lpstr>
      <vt:lpstr>Förbundets intranät</vt:lpstr>
      <vt:lpstr>Förbundets intranät</vt:lpstr>
      <vt:lpstr>Förbundets intranät</vt:lpstr>
      <vt:lpstr>PowerPoint-presentation</vt:lpstr>
      <vt:lpstr>PowerPoint-presentation</vt:lpstr>
      <vt:lpstr>PowerPoint-presentation</vt:lpstr>
      <vt:lpstr>PowerPoint-presentation</vt:lpstr>
      <vt:lpstr>PowerPoint-presentation</vt:lpstr>
      <vt:lpstr>PowerPoint-presentation</vt:lpstr>
      <vt:lpstr>Förbundets intranät</vt:lpstr>
      <vt:lpstr>Påverkansarbete och opinionsbildning</vt:lpstr>
      <vt:lpstr>Vad är påverkansarbete och varför?</vt:lpstr>
      <vt:lpstr>Olika typer av påverkansarbete</vt:lpstr>
      <vt:lpstr>”Rättvisan har segrat” - 150 000 pensionärer slipper sänkt tjänstepension </vt:lpstr>
      <vt:lpstr>Valet 2018 </vt:lpstr>
      <vt:lpstr>Använd valverktygslådan på intranätet!</vt:lpstr>
      <vt:lpstr>Kommunikation</vt:lpstr>
      <vt:lpstr>Förbundets kommunikationsstrategi</vt:lpstr>
      <vt:lpstr>Förbundets kommunikationsstrategi</vt:lpstr>
      <vt:lpstr>Förbundets kommunikationsstrategi</vt:lpstr>
      <vt:lpstr>Förbundets kommunikationsstrategi</vt:lpstr>
      <vt:lpstr>Hur arbetar vi konkret?</vt:lpstr>
      <vt:lpstr>PowerPoint-presentation</vt:lpstr>
      <vt:lpstr>Hemtjänstuppropet</vt:lpstr>
      <vt:lpstr>Kontanterna kvar!  </vt:lpstr>
      <vt:lpstr>Seniorpodden – vår senaste kommunikationssatsning</vt:lpstr>
      <vt:lpstr>Nya sätt att arbeta med media</vt:lpstr>
      <vt:lpstr>Vi slåss om medieutrymmet</vt:lpstr>
      <vt:lpstr> </vt:lpstr>
      <vt:lpstr>Synas i lokal media</vt:lpstr>
      <vt:lpstr>Skriva insändare</vt:lpstr>
      <vt:lpstr>Fler exempel på lokala aktiviteter </vt:lpstr>
      <vt:lpstr>Vad säger medlemmarna?</vt:lpstr>
      <vt:lpstr>Varför väljer seniorer medlemskap hos oss?</vt:lpstr>
      <vt:lpstr>Nöjd-Medlems-Index-undersökning</vt:lpstr>
      <vt:lpstr>Översikt: medlemskapet i SPF Seniorerna</vt:lpstr>
      <vt:lpstr>Översikt: SPF Seniorerna som riksorganisation</vt:lpstr>
      <vt:lpstr>Översikt: SPF Seniorerna som lokal organisation</vt:lpstr>
      <vt:lpstr>Kommentarer om den lokala organisationen</vt:lpstr>
      <vt:lpstr>Åtgärder att fundera på</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 för 2016</dc:title>
  <dc:creator>Stina Nordström</dc:creator>
  <cp:lastModifiedBy>Morten Kehler</cp:lastModifiedBy>
  <cp:revision>69</cp:revision>
  <cp:lastPrinted>2018-08-17T13:22:17Z</cp:lastPrinted>
  <dcterms:created xsi:type="dcterms:W3CDTF">2015-10-05T15:15:54Z</dcterms:created>
  <dcterms:modified xsi:type="dcterms:W3CDTF">2018-08-21T09:53:38Z</dcterms:modified>
</cp:coreProperties>
</file>