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58" r:id="rId4"/>
    <p:sldId id="261" r:id="rId5"/>
    <p:sldId id="262" r:id="rId6"/>
    <p:sldId id="259" r:id="rId7"/>
    <p:sldId id="260" r:id="rId8"/>
    <p:sldId id="263" r:id="rId9"/>
  </p:sldIdLst>
  <p:sldSz cx="12192000" cy="6858000"/>
  <p:notesSz cx="6888163" cy="967105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4995" autoAdjust="0"/>
    <p:restoredTop sz="94660"/>
  </p:normalViewPr>
  <p:slideViewPr>
    <p:cSldViewPr snapToGrid="0">
      <p:cViewPr varScale="1">
        <p:scale>
          <a:sx n="62" d="100"/>
          <a:sy n="62" d="100"/>
        </p:scale>
        <p:origin x="828" y="4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70" d="100"/>
          <a:sy n="70" d="100"/>
        </p:scale>
        <p:origin x="2284" y="-132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vonne Johansson" userId="49cba92ccba8fc7e" providerId="LiveId" clId="{4CFEBBE9-6E74-4E6D-AA79-3F6BBCC5E93D}"/>
    <pc:docChg chg="undo custSel addSld modSld modNotesMaster">
      <pc:chgData name="Yvonne Johansson" userId="49cba92ccba8fc7e" providerId="LiveId" clId="{4CFEBBE9-6E74-4E6D-AA79-3F6BBCC5E93D}" dt="2024-11-21T08:48:32.043" v="736" actId="20577"/>
      <pc:docMkLst>
        <pc:docMk/>
      </pc:docMkLst>
      <pc:sldChg chg="addSp modSp mod modNotes">
        <pc:chgData name="Yvonne Johansson" userId="49cba92ccba8fc7e" providerId="LiveId" clId="{4CFEBBE9-6E74-4E6D-AA79-3F6BBCC5E93D}" dt="2024-11-21T08:43:36.894" v="664"/>
        <pc:sldMkLst>
          <pc:docMk/>
          <pc:sldMk cId="2123015598" sldId="256"/>
        </pc:sldMkLst>
        <pc:spChg chg="add mod">
          <ac:chgData name="Yvonne Johansson" userId="49cba92ccba8fc7e" providerId="LiveId" clId="{4CFEBBE9-6E74-4E6D-AA79-3F6BBCC5E93D}" dt="2024-11-05T08:45:58.866" v="568" actId="1076"/>
          <ac:spMkLst>
            <pc:docMk/>
            <pc:sldMk cId="2123015598" sldId="256"/>
            <ac:spMk id="2" creationId="{0892A35F-9304-D29F-02DE-85B83D6F2DC2}"/>
          </ac:spMkLst>
        </pc:spChg>
        <pc:picChg chg="mod">
          <ac:chgData name="Yvonne Johansson" userId="49cba92ccba8fc7e" providerId="LiveId" clId="{4CFEBBE9-6E74-4E6D-AA79-3F6BBCC5E93D}" dt="2024-11-05T08:45:55.234" v="567" actId="1076"/>
          <ac:picMkLst>
            <pc:docMk/>
            <pc:sldMk cId="2123015598" sldId="256"/>
            <ac:picMk id="4" creationId="{5388502E-F853-E1D7-012F-D8D9241DF734}"/>
          </ac:picMkLst>
        </pc:picChg>
      </pc:sldChg>
      <pc:sldChg chg="modNotes">
        <pc:chgData name="Yvonne Johansson" userId="49cba92ccba8fc7e" providerId="LiveId" clId="{4CFEBBE9-6E74-4E6D-AA79-3F6BBCC5E93D}" dt="2024-11-21T08:48:32.043" v="736" actId="20577"/>
        <pc:sldMkLst>
          <pc:docMk/>
          <pc:sldMk cId="2003037614" sldId="259"/>
        </pc:sldMkLst>
      </pc:sldChg>
      <pc:sldChg chg="modNotes">
        <pc:chgData name="Yvonne Johansson" userId="49cba92ccba8fc7e" providerId="LiveId" clId="{4CFEBBE9-6E74-4E6D-AA79-3F6BBCC5E93D}" dt="2024-11-05T14:59:19.922" v="606" actId="20577"/>
        <pc:sldMkLst>
          <pc:docMk/>
          <pc:sldMk cId="58593220" sldId="260"/>
        </pc:sldMkLst>
      </pc:sldChg>
      <pc:sldChg chg="addSp delSp modSp new mod modNotes">
        <pc:chgData name="Yvonne Johansson" userId="49cba92ccba8fc7e" providerId="LiveId" clId="{4CFEBBE9-6E74-4E6D-AA79-3F6BBCC5E93D}" dt="2024-11-21T08:47:30.226" v="705" actId="20577"/>
        <pc:sldMkLst>
          <pc:docMk/>
          <pc:sldMk cId="262861975" sldId="261"/>
        </pc:sldMkLst>
        <pc:spChg chg="mod">
          <ac:chgData name="Yvonne Johansson" userId="49cba92ccba8fc7e" providerId="LiveId" clId="{4CFEBBE9-6E74-4E6D-AA79-3F6BBCC5E93D}" dt="2024-11-05T08:47:29.034" v="593" actId="20577"/>
          <ac:spMkLst>
            <pc:docMk/>
            <pc:sldMk cId="262861975" sldId="261"/>
            <ac:spMk id="2" creationId="{5DE8704F-9447-544D-74D0-C6E0D177720E}"/>
          </ac:spMkLst>
        </pc:spChg>
        <pc:spChg chg="del">
          <ac:chgData name="Yvonne Johansson" userId="49cba92ccba8fc7e" providerId="LiveId" clId="{4CFEBBE9-6E74-4E6D-AA79-3F6BBCC5E93D}" dt="2024-11-05T07:39:14.826" v="497"/>
          <ac:spMkLst>
            <pc:docMk/>
            <pc:sldMk cId="262861975" sldId="261"/>
            <ac:spMk id="3" creationId="{698E1833-E41F-ACFC-3C71-8F80F373EEEA}"/>
          </ac:spMkLst>
        </pc:spChg>
        <pc:spChg chg="add del mod">
          <ac:chgData name="Yvonne Johansson" userId="49cba92ccba8fc7e" providerId="LiveId" clId="{4CFEBBE9-6E74-4E6D-AA79-3F6BBCC5E93D}" dt="2024-11-05T08:48:21.681" v="596" actId="5793"/>
          <ac:spMkLst>
            <pc:docMk/>
            <pc:sldMk cId="262861975" sldId="261"/>
            <ac:spMk id="6" creationId="{2A2C7DEE-A022-D969-8C32-D3E744F4F628}"/>
          </ac:spMkLst>
        </pc:spChg>
        <pc:picChg chg="add del mod">
          <ac:chgData name="Yvonne Johansson" userId="49cba92ccba8fc7e" providerId="LiveId" clId="{4CFEBBE9-6E74-4E6D-AA79-3F6BBCC5E93D}" dt="2024-11-05T07:39:40.246" v="503" actId="478"/>
          <ac:picMkLst>
            <pc:docMk/>
            <pc:sldMk cId="262861975" sldId="261"/>
            <ac:picMk id="4" creationId="{1FF3A0C8-7236-FFB3-E1B0-229F08952C42}"/>
          </ac:picMkLst>
        </pc:picChg>
        <pc:picChg chg="add mod">
          <ac:chgData name="Yvonne Johansson" userId="49cba92ccba8fc7e" providerId="LiveId" clId="{4CFEBBE9-6E74-4E6D-AA79-3F6BBCC5E93D}" dt="2024-11-05T07:39:51.916" v="505"/>
          <ac:picMkLst>
            <pc:docMk/>
            <pc:sldMk cId="262861975" sldId="261"/>
            <ac:picMk id="7" creationId="{6487FCC3-06F0-3CED-AD00-A1F4D1EC08EB}"/>
          </ac:picMkLst>
        </pc:picChg>
        <pc:picChg chg="add mod">
          <ac:chgData name="Yvonne Johansson" userId="49cba92ccba8fc7e" providerId="LiveId" clId="{4CFEBBE9-6E74-4E6D-AA79-3F6BBCC5E93D}" dt="2024-11-05T07:39:58.356" v="506"/>
          <ac:picMkLst>
            <pc:docMk/>
            <pc:sldMk cId="262861975" sldId="261"/>
            <ac:picMk id="8" creationId="{B71D2003-A81C-EFE3-2A5C-6367D0533EC8}"/>
          </ac:picMkLst>
        </pc:picChg>
      </pc:sldChg>
      <pc:sldChg chg="add modNotes">
        <pc:chgData name="Yvonne Johansson" userId="49cba92ccba8fc7e" providerId="LiveId" clId="{4CFEBBE9-6E74-4E6D-AA79-3F6BBCC5E93D}" dt="2024-11-05T14:57:57.104" v="599" actId="20577"/>
        <pc:sldMkLst>
          <pc:docMk/>
          <pc:sldMk cId="1694624463" sldId="262"/>
        </pc:sldMkLst>
      </pc:sldChg>
      <pc:sldChg chg="addSp delSp modSp new mod">
        <pc:chgData name="Yvonne Johansson" userId="49cba92ccba8fc7e" providerId="LiveId" clId="{4CFEBBE9-6E74-4E6D-AA79-3F6BBCC5E93D}" dt="2024-11-06T18:46:18.090" v="649" actId="1038"/>
        <pc:sldMkLst>
          <pc:docMk/>
          <pc:sldMk cId="2313368742" sldId="263"/>
        </pc:sldMkLst>
        <pc:spChg chg="del">
          <ac:chgData name="Yvonne Johansson" userId="49cba92ccba8fc7e" providerId="LiveId" clId="{4CFEBBE9-6E74-4E6D-AA79-3F6BBCC5E93D}" dt="2024-11-06T18:44:33.335" v="609" actId="478"/>
          <ac:spMkLst>
            <pc:docMk/>
            <pc:sldMk cId="2313368742" sldId="263"/>
            <ac:spMk id="2" creationId="{B12D0C4D-1CC0-B920-0CEB-7A9F6164F8F2}"/>
          </ac:spMkLst>
        </pc:spChg>
        <pc:spChg chg="add del">
          <ac:chgData name="Yvonne Johansson" userId="49cba92ccba8fc7e" providerId="LiveId" clId="{4CFEBBE9-6E74-4E6D-AA79-3F6BBCC5E93D}" dt="2024-11-06T18:45:04.001" v="613" actId="478"/>
          <ac:spMkLst>
            <pc:docMk/>
            <pc:sldMk cId="2313368742" sldId="263"/>
            <ac:spMk id="3" creationId="{988D4FC9-1398-8157-C8FB-D8E30D3B516F}"/>
          </ac:spMkLst>
        </pc:spChg>
        <pc:picChg chg="add mod">
          <ac:chgData name="Yvonne Johansson" userId="49cba92ccba8fc7e" providerId="LiveId" clId="{4CFEBBE9-6E74-4E6D-AA79-3F6BBCC5E93D}" dt="2024-11-06T18:44:47.941" v="611"/>
          <ac:picMkLst>
            <pc:docMk/>
            <pc:sldMk cId="2313368742" sldId="263"/>
            <ac:picMk id="4" creationId="{58E63A93-CB3A-079E-036D-E4C95D9C8994}"/>
          </ac:picMkLst>
        </pc:picChg>
        <pc:picChg chg="add mod">
          <ac:chgData name="Yvonne Johansson" userId="49cba92ccba8fc7e" providerId="LiveId" clId="{4CFEBBE9-6E74-4E6D-AA79-3F6BBCC5E93D}" dt="2024-11-06T18:44:56.967" v="612"/>
          <ac:picMkLst>
            <pc:docMk/>
            <pc:sldMk cId="2313368742" sldId="263"/>
            <ac:picMk id="5" creationId="{7AF540BD-2C94-8C86-CA75-DD3901C4B322}"/>
          </ac:picMkLst>
        </pc:picChg>
        <pc:picChg chg="add mod ord">
          <ac:chgData name="Yvonne Johansson" userId="49cba92ccba8fc7e" providerId="LiveId" clId="{4CFEBBE9-6E74-4E6D-AA79-3F6BBCC5E93D}" dt="2024-11-06T18:46:18.090" v="649" actId="1038"/>
          <ac:picMkLst>
            <pc:docMk/>
            <pc:sldMk cId="2313368742" sldId="263"/>
            <ac:picMk id="7" creationId="{AC215F08-8AAA-ADF8-926A-ABA11376E62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84871" cy="485232"/>
          </a:xfrm>
          <a:prstGeom prst="rect">
            <a:avLst/>
          </a:prstGeom>
        </p:spPr>
        <p:txBody>
          <a:bodyPr vert="horz" lIns="94622" tIns="47311" rIns="94622" bIns="47311" rtlCol="0"/>
          <a:lstStyle>
            <a:lvl1pPr algn="l">
              <a:defRPr sz="1200"/>
            </a:lvl1pPr>
          </a:lstStyle>
          <a:p>
            <a:endParaRPr lang="sv-SE"/>
          </a:p>
        </p:txBody>
      </p:sp>
      <p:sp>
        <p:nvSpPr>
          <p:cNvPr id="3" name="Platshållare för datum 2"/>
          <p:cNvSpPr>
            <a:spLocks noGrp="1"/>
          </p:cNvSpPr>
          <p:nvPr>
            <p:ph type="dt" idx="1"/>
          </p:nvPr>
        </p:nvSpPr>
        <p:spPr>
          <a:xfrm>
            <a:off x="3901698" y="0"/>
            <a:ext cx="2984871" cy="485232"/>
          </a:xfrm>
          <a:prstGeom prst="rect">
            <a:avLst/>
          </a:prstGeom>
        </p:spPr>
        <p:txBody>
          <a:bodyPr vert="horz" lIns="94622" tIns="47311" rIns="94622" bIns="47311" rtlCol="0"/>
          <a:lstStyle>
            <a:lvl1pPr algn="r">
              <a:defRPr sz="1200"/>
            </a:lvl1pPr>
          </a:lstStyle>
          <a:p>
            <a:fld id="{E1158570-843D-4BB8-BCF6-F0B67127C480}" type="datetimeFigureOut">
              <a:rPr lang="sv-SE" smtClean="0"/>
              <a:t>2024-11-18</a:t>
            </a:fld>
            <a:endParaRPr lang="sv-SE"/>
          </a:p>
        </p:txBody>
      </p:sp>
      <p:sp>
        <p:nvSpPr>
          <p:cNvPr id="4" name="Platshållare för bildobjekt 3"/>
          <p:cNvSpPr>
            <a:spLocks noGrp="1" noRot="1" noChangeAspect="1"/>
          </p:cNvSpPr>
          <p:nvPr>
            <p:ph type="sldImg" idx="2"/>
          </p:nvPr>
        </p:nvSpPr>
        <p:spPr>
          <a:xfrm>
            <a:off x="542925" y="1208088"/>
            <a:ext cx="5802313" cy="3265487"/>
          </a:xfrm>
          <a:prstGeom prst="rect">
            <a:avLst/>
          </a:prstGeom>
          <a:noFill/>
          <a:ln w="12700">
            <a:solidFill>
              <a:prstClr val="black"/>
            </a:solidFill>
          </a:ln>
        </p:spPr>
        <p:txBody>
          <a:bodyPr vert="horz" lIns="94622" tIns="47311" rIns="94622" bIns="47311" rtlCol="0" anchor="ctr"/>
          <a:lstStyle/>
          <a:p>
            <a:endParaRPr lang="sv-SE"/>
          </a:p>
        </p:txBody>
      </p:sp>
      <p:sp>
        <p:nvSpPr>
          <p:cNvPr id="5" name="Platshållare för anteckningar 4"/>
          <p:cNvSpPr>
            <a:spLocks noGrp="1"/>
          </p:cNvSpPr>
          <p:nvPr>
            <p:ph type="body" sz="quarter" idx="3"/>
          </p:nvPr>
        </p:nvSpPr>
        <p:spPr>
          <a:xfrm>
            <a:off x="688817" y="4654193"/>
            <a:ext cx="5510530" cy="3807976"/>
          </a:xfrm>
          <a:prstGeom prst="rect">
            <a:avLst/>
          </a:prstGeom>
        </p:spPr>
        <p:txBody>
          <a:bodyPr vert="horz" lIns="94622" tIns="47311" rIns="94622" bIns="47311"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185820"/>
            <a:ext cx="2984871" cy="485231"/>
          </a:xfrm>
          <a:prstGeom prst="rect">
            <a:avLst/>
          </a:prstGeom>
        </p:spPr>
        <p:txBody>
          <a:bodyPr vert="horz" lIns="94622" tIns="47311" rIns="94622" bIns="47311" rtlCol="0" anchor="b"/>
          <a:lstStyle>
            <a:lvl1pPr algn="l">
              <a:defRPr sz="1200"/>
            </a:lvl1pPr>
          </a:lstStyle>
          <a:p>
            <a:endParaRPr lang="sv-SE"/>
          </a:p>
        </p:txBody>
      </p:sp>
      <p:sp>
        <p:nvSpPr>
          <p:cNvPr id="7" name="Platshållare för bildnummer 6"/>
          <p:cNvSpPr>
            <a:spLocks noGrp="1"/>
          </p:cNvSpPr>
          <p:nvPr>
            <p:ph type="sldNum" sz="quarter" idx="5"/>
          </p:nvPr>
        </p:nvSpPr>
        <p:spPr>
          <a:xfrm>
            <a:off x="3901698" y="9185820"/>
            <a:ext cx="2984871" cy="485231"/>
          </a:xfrm>
          <a:prstGeom prst="rect">
            <a:avLst/>
          </a:prstGeom>
        </p:spPr>
        <p:txBody>
          <a:bodyPr vert="horz" lIns="94622" tIns="47311" rIns="94622" bIns="47311" rtlCol="0" anchor="b"/>
          <a:lstStyle>
            <a:lvl1pPr algn="r">
              <a:defRPr sz="1200"/>
            </a:lvl1pPr>
          </a:lstStyle>
          <a:p>
            <a:fld id="{EEBFDC31-B6DC-4687-BDE9-6E8399B5566C}" type="slidenum">
              <a:rPr lang="sv-SE" smtClean="0"/>
              <a:t>‹#›</a:t>
            </a:fld>
            <a:endParaRPr lang="sv-SE"/>
          </a:p>
        </p:txBody>
      </p:sp>
    </p:spTree>
    <p:extLst>
      <p:ext uri="{BB962C8B-B14F-4D97-AF65-F5344CB8AC3E}">
        <p14:creationId xmlns:p14="http://schemas.microsoft.com/office/powerpoint/2010/main" val="972885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do.se/diskriminering/diskrimineringsgrunder"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rfsl.se/hbtqi-fakta/begreppsordlista/"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95936" indent="95936">
              <a:lnSpc>
                <a:spcPct val="98000"/>
              </a:lnSpc>
              <a:spcBef>
                <a:spcPts val="5"/>
              </a:spcBef>
            </a:pPr>
            <a:r>
              <a:rPr lang="sv-SE" dirty="0"/>
              <a:t>Arbetsgrupp: Catharina och Britt från SV, </a:t>
            </a:r>
            <a:r>
              <a:rPr lang="sv-SE" dirty="0" err="1"/>
              <a:t>Eréne</a:t>
            </a:r>
            <a:r>
              <a:rPr lang="sv-SE" dirty="0"/>
              <a:t> och Yvonne från SPF</a:t>
            </a:r>
          </a:p>
          <a:p>
            <a:pPr marL="95936" indent="95936">
              <a:lnSpc>
                <a:spcPct val="98000"/>
              </a:lnSpc>
              <a:spcBef>
                <a:spcPts val="5"/>
              </a:spcBef>
            </a:pPr>
            <a:endParaRPr lang="sv-SE" dirty="0"/>
          </a:p>
          <a:p>
            <a:pPr marL="95936" indent="95936">
              <a:lnSpc>
                <a:spcPct val="98000"/>
              </a:lnSpc>
              <a:spcBef>
                <a:spcPts val="5"/>
              </a:spcBef>
            </a:pPr>
            <a:r>
              <a:rPr lang="sv-SE" dirty="0"/>
              <a:t>SPF Seniorerna </a:t>
            </a:r>
            <a:r>
              <a:rPr lang="sv-SE" dirty="0" err="1"/>
              <a:t>Kronobergsdistriktet</a:t>
            </a:r>
            <a:r>
              <a:rPr lang="sv-SE" dirty="0"/>
              <a:t> och Studieförbundet Vuxenskolan Kronoberg har genomgått en historisk HBTQI- certifiering för att öka kunskap om allas lika värde och inkludering</a:t>
            </a:r>
          </a:p>
          <a:p>
            <a:pPr marL="95936" indent="95936">
              <a:lnSpc>
                <a:spcPct val="98000"/>
              </a:lnSpc>
              <a:spcBef>
                <a:spcPts val="5"/>
              </a:spcBef>
            </a:pPr>
            <a:r>
              <a:rPr lang="sv-SE" dirty="0"/>
              <a:t> </a:t>
            </a:r>
          </a:p>
          <a:p>
            <a:pPr marL="95936">
              <a:lnSpc>
                <a:spcPct val="98000"/>
              </a:lnSpc>
              <a:spcBef>
                <a:spcPts val="5"/>
              </a:spcBef>
            </a:pPr>
            <a:r>
              <a:rPr lang="sv-SE" dirty="0"/>
              <a:t>Detta markerar inte bara en milstolpe för våra organisationer utan också för SPF som är den första pensionärsorganisationen i landet att genomföra en sådan certifiering. SPF Seniorerna </a:t>
            </a:r>
            <a:r>
              <a:rPr lang="sv-SE" dirty="0" err="1"/>
              <a:t>Kronobergsdistriktet</a:t>
            </a:r>
            <a:r>
              <a:rPr lang="sv-SE" dirty="0"/>
              <a:t> är pionjärer inom pensionärsrörelsen när det gäller att främja mångfald och inkludering.</a:t>
            </a:r>
          </a:p>
          <a:p>
            <a:pPr marL="95936">
              <a:lnSpc>
                <a:spcPct val="98000"/>
              </a:lnSpc>
              <a:spcBef>
                <a:spcPts val="5"/>
              </a:spcBef>
            </a:pPr>
            <a:endParaRPr lang="sv-SE" dirty="0"/>
          </a:p>
          <a:p>
            <a:r>
              <a:rPr lang="sv-SE" dirty="0"/>
              <a:t>Vår vision: </a:t>
            </a:r>
            <a:r>
              <a:rPr lang="sv-SE" sz="1200" kern="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Vår hbtqi-kompetens lägger grunden för ett öppet och </a:t>
            </a:r>
          </a:p>
          <a:p>
            <a:r>
              <a:rPr lang="sv-SE" sz="1200" kern="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inkluderande bemötande där alla känner sig välkomna att delta.</a:t>
            </a:r>
            <a:endParaRPr lang="sv-SE"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95936">
              <a:lnSpc>
                <a:spcPct val="98000"/>
              </a:lnSpc>
              <a:spcBef>
                <a:spcPts val="5"/>
              </a:spcBef>
            </a:pPr>
            <a:endParaRPr lang="sv-SE" dirty="0"/>
          </a:p>
          <a:p>
            <a:endParaRPr lang="sv-SE" dirty="0"/>
          </a:p>
        </p:txBody>
      </p:sp>
      <p:sp>
        <p:nvSpPr>
          <p:cNvPr id="4" name="Platshållare för bildnummer 3"/>
          <p:cNvSpPr>
            <a:spLocks noGrp="1"/>
          </p:cNvSpPr>
          <p:nvPr>
            <p:ph type="sldNum" sz="quarter" idx="5"/>
          </p:nvPr>
        </p:nvSpPr>
        <p:spPr/>
        <p:txBody>
          <a:bodyPr/>
          <a:lstStyle/>
          <a:p>
            <a:fld id="{EEBFDC31-B6DC-4687-BDE9-6E8399B5566C}" type="slidenum">
              <a:rPr lang="sv-SE" smtClean="0"/>
              <a:t>1</a:t>
            </a:fld>
            <a:endParaRPr lang="sv-SE"/>
          </a:p>
        </p:txBody>
      </p:sp>
    </p:spTree>
    <p:extLst>
      <p:ext uri="{BB962C8B-B14F-4D97-AF65-F5344CB8AC3E}">
        <p14:creationId xmlns:p14="http://schemas.microsoft.com/office/powerpoint/2010/main" val="2022331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EEBFDC31-B6DC-4687-BDE9-6E8399B5566C}" type="slidenum">
              <a:rPr lang="sv-SE" smtClean="0"/>
              <a:t>2</a:t>
            </a:fld>
            <a:endParaRPr lang="sv-SE"/>
          </a:p>
        </p:txBody>
      </p:sp>
    </p:spTree>
    <p:extLst>
      <p:ext uri="{BB962C8B-B14F-4D97-AF65-F5344CB8AC3E}">
        <p14:creationId xmlns:p14="http://schemas.microsoft.com/office/powerpoint/2010/main" val="578957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Utifrån verkliga fall diskuterade vi hur personer inom </a:t>
            </a:r>
            <a:r>
              <a:rPr lang="sv-SE" dirty="0" err="1"/>
              <a:t>hbtqi.gruppen</a:t>
            </a:r>
            <a:r>
              <a:rPr lang="sv-SE" dirty="0"/>
              <a:t> blir bemötta i olika sammanhang. </a:t>
            </a:r>
          </a:p>
          <a:p>
            <a:pPr algn="l"/>
            <a:r>
              <a:rPr lang="sv-SE" dirty="0"/>
              <a:t>Vi gick också igenom de sju diskrimineringsgrunderna. </a:t>
            </a:r>
            <a:endParaRPr lang="sv-SE" b="0" i="0" dirty="0">
              <a:solidFill>
                <a:srgbClr val="1F1F1F"/>
              </a:solidFill>
              <a:effectLst/>
              <a:latin typeface="Google Sans"/>
            </a:endParaRPr>
          </a:p>
          <a:p>
            <a:pPr algn="l">
              <a:buFont typeface="Arial" panose="020B0604020202020204" pitchFamily="34" charset="0"/>
              <a:buChar char="•"/>
            </a:pPr>
            <a:r>
              <a:rPr lang="sv-SE" b="0" i="0" dirty="0">
                <a:solidFill>
                  <a:srgbClr val="1F1F1F"/>
                </a:solidFill>
                <a:effectLst/>
                <a:latin typeface="Google Sans"/>
              </a:rPr>
              <a:t>Etnisk tillhörighet.</a:t>
            </a:r>
          </a:p>
          <a:p>
            <a:pPr algn="l">
              <a:buFont typeface="Arial" panose="020B0604020202020204" pitchFamily="34" charset="0"/>
              <a:buChar char="•"/>
            </a:pPr>
            <a:r>
              <a:rPr lang="sv-SE" b="0" i="0" dirty="0">
                <a:solidFill>
                  <a:srgbClr val="1F1F1F"/>
                </a:solidFill>
                <a:effectLst/>
                <a:latin typeface="Google Sans"/>
              </a:rPr>
              <a:t>Funktionsnedsättning.</a:t>
            </a:r>
          </a:p>
          <a:p>
            <a:pPr algn="l">
              <a:buFont typeface="Arial" panose="020B0604020202020204" pitchFamily="34" charset="0"/>
              <a:buChar char="•"/>
            </a:pPr>
            <a:r>
              <a:rPr lang="sv-SE" b="0" i="0" dirty="0">
                <a:solidFill>
                  <a:srgbClr val="1F1F1F"/>
                </a:solidFill>
                <a:effectLst/>
                <a:latin typeface="Google Sans"/>
              </a:rPr>
              <a:t>Ålder.</a:t>
            </a:r>
          </a:p>
          <a:p>
            <a:pPr algn="l">
              <a:buFont typeface="Arial" panose="020B0604020202020204" pitchFamily="34" charset="0"/>
              <a:buChar char="•"/>
            </a:pPr>
            <a:r>
              <a:rPr lang="sv-SE" b="0" i="0" dirty="0">
                <a:solidFill>
                  <a:srgbClr val="1F1F1F"/>
                </a:solidFill>
                <a:effectLst/>
                <a:latin typeface="Google Sans"/>
              </a:rPr>
              <a:t>Kön.</a:t>
            </a:r>
          </a:p>
          <a:p>
            <a:pPr algn="l">
              <a:buFont typeface="Arial" panose="020B0604020202020204" pitchFamily="34" charset="0"/>
              <a:buChar char="•"/>
            </a:pPr>
            <a:r>
              <a:rPr lang="sv-SE" b="0" i="0" dirty="0">
                <a:solidFill>
                  <a:srgbClr val="1F1F1F"/>
                </a:solidFill>
                <a:effectLst/>
                <a:latin typeface="Google Sans"/>
              </a:rPr>
              <a:t>Könsidentitet eller könsuttryck.</a:t>
            </a:r>
          </a:p>
          <a:p>
            <a:pPr algn="l">
              <a:buFont typeface="Arial" panose="020B0604020202020204" pitchFamily="34" charset="0"/>
              <a:buChar char="•"/>
            </a:pPr>
            <a:r>
              <a:rPr lang="sv-SE" b="0" i="0" dirty="0">
                <a:solidFill>
                  <a:srgbClr val="1F1F1F"/>
                </a:solidFill>
                <a:effectLst/>
                <a:latin typeface="Google Sans"/>
              </a:rPr>
              <a:t>Religion eller annan trosuppfattning.</a:t>
            </a:r>
          </a:p>
          <a:p>
            <a:pPr algn="l">
              <a:buFont typeface="Arial" panose="020B0604020202020204" pitchFamily="34" charset="0"/>
              <a:buChar char="•"/>
            </a:pPr>
            <a:r>
              <a:rPr lang="sv-SE" b="0" i="0" dirty="0">
                <a:solidFill>
                  <a:srgbClr val="1F1F1F"/>
                </a:solidFill>
                <a:effectLst/>
                <a:latin typeface="Google Sans"/>
              </a:rPr>
              <a:t>Sexuell läggning.</a:t>
            </a:r>
          </a:p>
          <a:p>
            <a:endParaRPr lang="sv-SE" dirty="0"/>
          </a:p>
        </p:txBody>
      </p:sp>
      <p:sp>
        <p:nvSpPr>
          <p:cNvPr id="4" name="Platshållare för bildnummer 3"/>
          <p:cNvSpPr>
            <a:spLocks noGrp="1"/>
          </p:cNvSpPr>
          <p:nvPr>
            <p:ph type="sldNum" sz="quarter" idx="5"/>
          </p:nvPr>
        </p:nvSpPr>
        <p:spPr/>
        <p:txBody>
          <a:bodyPr/>
          <a:lstStyle/>
          <a:p>
            <a:fld id="{EEBFDC31-B6DC-4687-BDE9-6E8399B5566C}" type="slidenum">
              <a:rPr lang="sv-SE" smtClean="0"/>
              <a:t>3</a:t>
            </a:fld>
            <a:endParaRPr lang="sv-SE"/>
          </a:p>
        </p:txBody>
      </p:sp>
    </p:spTree>
    <p:extLst>
      <p:ext uri="{BB962C8B-B14F-4D97-AF65-F5344CB8AC3E}">
        <p14:creationId xmlns:p14="http://schemas.microsoft.com/office/powerpoint/2010/main" val="422298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solidFill>
                  <a:srgbClr val="000000"/>
                </a:solidFill>
                <a:latin typeface="open_sansregular"/>
              </a:rPr>
              <a:t>Länk till diskrimineringsgrunderna:</a:t>
            </a:r>
          </a:p>
          <a:p>
            <a:r>
              <a:rPr lang="sv-SE" dirty="0">
                <a:hlinkClick r:id="rId3"/>
              </a:rPr>
              <a:t>https://www.do.se/diskriminering/diskrimineringsgrunder</a:t>
            </a:r>
            <a:endParaRPr lang="sv-SE" dirty="0"/>
          </a:p>
          <a:p>
            <a:endParaRPr lang="sv-SE" dirty="0"/>
          </a:p>
        </p:txBody>
      </p:sp>
      <p:sp>
        <p:nvSpPr>
          <p:cNvPr id="4" name="Platshållare för bildnummer 3"/>
          <p:cNvSpPr>
            <a:spLocks noGrp="1"/>
          </p:cNvSpPr>
          <p:nvPr>
            <p:ph type="sldNum" sz="quarter" idx="5"/>
          </p:nvPr>
        </p:nvSpPr>
        <p:spPr/>
        <p:txBody>
          <a:bodyPr/>
          <a:lstStyle/>
          <a:p>
            <a:fld id="{EEBFDC31-B6DC-4687-BDE9-6E8399B5566C}" type="slidenum">
              <a:rPr lang="sv-SE" smtClean="0"/>
              <a:t>4</a:t>
            </a:fld>
            <a:endParaRPr lang="sv-SE"/>
          </a:p>
        </p:txBody>
      </p:sp>
    </p:spTree>
    <p:extLst>
      <p:ext uri="{BB962C8B-B14F-4D97-AF65-F5344CB8AC3E}">
        <p14:creationId xmlns:p14="http://schemas.microsoft.com/office/powerpoint/2010/main" val="1272080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757AF1-C2CE-C460-8DE7-51CD9EB07C0C}"/>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06162F81-F645-C0AB-D621-0BFE0639D1E2}"/>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DB635BF4-082D-175A-61A4-54C7645E57F1}"/>
              </a:ext>
            </a:extLst>
          </p:cNvPr>
          <p:cNvSpPr>
            <a:spLocks noGrp="1"/>
          </p:cNvSpPr>
          <p:nvPr>
            <p:ph type="body" idx="1"/>
          </p:nvPr>
        </p:nvSpPr>
        <p:spPr/>
        <p:txBody>
          <a:bodyPr/>
          <a:lstStyle/>
          <a:p>
            <a:r>
              <a:rPr lang="sv-SE" b="1" i="0" dirty="0">
                <a:solidFill>
                  <a:srgbClr val="000000"/>
                </a:solidFill>
                <a:effectLst/>
                <a:latin typeface="open_sanslight"/>
              </a:rPr>
              <a:t>Historik om utvecklingen av hbtq-personers rättigheter i Sverige</a:t>
            </a:r>
          </a:p>
          <a:p>
            <a:r>
              <a:rPr lang="sv-SE" b="0" i="0" dirty="0">
                <a:solidFill>
                  <a:srgbClr val="000000"/>
                </a:solidFill>
                <a:effectLst/>
                <a:latin typeface="open_sansregular"/>
              </a:rPr>
              <a:t>1944 avkriminaliseras sexuella relationer mellan samtyckande vuxna individer av samma kön. Sjukdomsdiagnosen kvarstår dock.</a:t>
            </a:r>
          </a:p>
          <a:p>
            <a:endParaRPr lang="sv-SE" b="0" i="0" dirty="0">
              <a:solidFill>
                <a:srgbClr val="000000"/>
              </a:solidFill>
              <a:effectLst/>
              <a:latin typeface="open_sansregular"/>
            </a:endParaRPr>
          </a:p>
          <a:p>
            <a:r>
              <a:rPr lang="sv-SE" b="0" i="0" dirty="0">
                <a:solidFill>
                  <a:srgbClr val="000000"/>
                </a:solidFill>
                <a:effectLst/>
                <a:latin typeface="open_sansregular"/>
              </a:rPr>
              <a:t>1979 avskaffar Socialstyrelsen homosexualitet som sjukdomsdiagnos.</a:t>
            </a:r>
          </a:p>
          <a:p>
            <a:endParaRPr lang="sv-SE" dirty="0">
              <a:solidFill>
                <a:srgbClr val="000000"/>
              </a:solidFill>
              <a:latin typeface="open_sansregular"/>
            </a:endParaRPr>
          </a:p>
          <a:p>
            <a:r>
              <a:rPr lang="sv-SE" b="0" i="0" dirty="0">
                <a:solidFill>
                  <a:srgbClr val="000000"/>
                </a:solidFill>
                <a:effectLst/>
                <a:latin typeface="open_sansregular"/>
              </a:rPr>
              <a:t>1987 läggs homosexuell läggning (senare ändrat till sexuell läggning) till bland diskrimineringsgrunderna i straffbestämmelsen om olaga diskriminering.</a:t>
            </a:r>
            <a:endParaRPr lang="sv-SE" dirty="0"/>
          </a:p>
        </p:txBody>
      </p:sp>
      <p:sp>
        <p:nvSpPr>
          <p:cNvPr id="4" name="Platshållare för bildnummer 3">
            <a:extLst>
              <a:ext uri="{FF2B5EF4-FFF2-40B4-BE49-F238E27FC236}">
                <a16:creationId xmlns:a16="http://schemas.microsoft.com/office/drawing/2014/main" id="{580575A6-268A-AD1D-DA0E-0214FF20DD71}"/>
              </a:ext>
            </a:extLst>
          </p:cNvPr>
          <p:cNvSpPr>
            <a:spLocks noGrp="1"/>
          </p:cNvSpPr>
          <p:nvPr>
            <p:ph type="sldNum" sz="quarter" idx="5"/>
          </p:nvPr>
        </p:nvSpPr>
        <p:spPr/>
        <p:txBody>
          <a:bodyPr/>
          <a:lstStyle/>
          <a:p>
            <a:fld id="{EEBFDC31-B6DC-4687-BDE9-6E8399B5566C}" type="slidenum">
              <a:rPr lang="sv-SE" smtClean="0"/>
              <a:t>5</a:t>
            </a:fld>
            <a:endParaRPr lang="sv-SE"/>
          </a:p>
        </p:txBody>
      </p:sp>
    </p:spTree>
    <p:extLst>
      <p:ext uri="{BB962C8B-B14F-4D97-AF65-F5344CB8AC3E}">
        <p14:creationId xmlns:p14="http://schemas.microsoft.com/office/powerpoint/2010/main" val="6412736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558925" y="1208088"/>
            <a:ext cx="3770313" cy="2122487"/>
          </a:xfrm>
        </p:spPr>
      </p:sp>
      <p:sp>
        <p:nvSpPr>
          <p:cNvPr id="3" name="Platshållare för anteckningar 2"/>
          <p:cNvSpPr>
            <a:spLocks noGrp="1"/>
          </p:cNvSpPr>
          <p:nvPr>
            <p:ph type="body" idx="1"/>
          </p:nvPr>
        </p:nvSpPr>
        <p:spPr>
          <a:xfrm>
            <a:off x="599525" y="3646792"/>
            <a:ext cx="5510530" cy="5648162"/>
          </a:xfrm>
        </p:spPr>
        <p:txBody>
          <a:bodyPr/>
          <a:lstStyle/>
          <a:p>
            <a:r>
              <a:rPr lang="sv-SE" b="1" dirty="0"/>
              <a:t>HBTQI</a:t>
            </a:r>
            <a:r>
              <a:rPr lang="sv-SE" dirty="0"/>
              <a:t> - </a:t>
            </a:r>
            <a:r>
              <a:rPr lang="sv-SE" b="0" i="0" dirty="0">
                <a:solidFill>
                  <a:srgbClr val="000000"/>
                </a:solidFill>
                <a:effectLst/>
                <a:latin typeface="brandon-grotesque"/>
              </a:rPr>
              <a:t>Ett samlingsnamn för homosexuella, bisexuella, transpersoner, queera och intersexpersoner. H:et och b:et handlar om sexuell läggning, alltså vem man blir kär i eller attraherad av. T:et handlar om hur man definierar och uttrycker sitt kön. Queer kan röra sexuell läggning, könsidentitet, relationer och/eller sexuell praktik men kan också vara ett uttryck för ett kritiskt förhållningssätt till rådande normer. I:et handlar om att kroppen bryter mot normer kring kön. </a:t>
            </a:r>
          </a:p>
          <a:p>
            <a:r>
              <a:rPr lang="sv-SE" b="1" dirty="0">
                <a:solidFill>
                  <a:srgbClr val="000000"/>
                </a:solidFill>
                <a:latin typeface="brandon-grotesque"/>
              </a:rPr>
              <a:t>Transperson</a:t>
            </a:r>
            <a:r>
              <a:rPr lang="sv-SE" dirty="0">
                <a:solidFill>
                  <a:srgbClr val="000000"/>
                </a:solidFill>
                <a:latin typeface="brandon-grotesque"/>
              </a:rPr>
              <a:t> -  </a:t>
            </a:r>
            <a:r>
              <a:rPr lang="sv-SE" b="0" i="0" dirty="0">
                <a:solidFill>
                  <a:srgbClr val="000000"/>
                </a:solidFill>
                <a:effectLst/>
                <a:latin typeface="brandon-grotesque"/>
              </a:rPr>
              <a:t>Att bryta mot normer kring könsidentitet/könsuttryck och samtidigt identifiera sig med begreppet trans. Gemensamt för transpersoner är att ens könsidentitet och/eller könsuttryck inte stämmer överens med det juridiska kön man blev tilldelad när man föddes. Ordet </a:t>
            </a:r>
            <a:r>
              <a:rPr lang="sv-SE" b="0" i="1" dirty="0">
                <a:solidFill>
                  <a:srgbClr val="000000"/>
                </a:solidFill>
                <a:effectLst/>
                <a:latin typeface="brandon-grotesque"/>
              </a:rPr>
              <a:t>trans</a:t>
            </a:r>
            <a:r>
              <a:rPr lang="sv-SE" b="0" i="0" dirty="0">
                <a:solidFill>
                  <a:srgbClr val="000000"/>
                </a:solidFill>
                <a:effectLst/>
                <a:latin typeface="brandon-grotesque"/>
              </a:rPr>
              <a:t> kommer från latin och betyder ungefär ”på andra sidan av”, ”bortom” eller ”gå över/överskrida”. Trans har ingenting med ens sexualitet att göra.</a:t>
            </a:r>
          </a:p>
          <a:p>
            <a:r>
              <a:rPr lang="sv-SE" b="1" dirty="0">
                <a:solidFill>
                  <a:srgbClr val="000000"/>
                </a:solidFill>
                <a:latin typeface="brandon-grotesque"/>
              </a:rPr>
              <a:t>Queer</a:t>
            </a:r>
            <a:r>
              <a:rPr lang="sv-SE" dirty="0">
                <a:solidFill>
                  <a:srgbClr val="000000"/>
                </a:solidFill>
                <a:latin typeface="brandon-grotesque"/>
              </a:rPr>
              <a:t> - </a:t>
            </a:r>
            <a:r>
              <a:rPr lang="sv-SE" b="0" i="0" dirty="0">
                <a:solidFill>
                  <a:srgbClr val="000000"/>
                </a:solidFill>
                <a:effectLst/>
                <a:latin typeface="brandon-grotesque"/>
              </a:rPr>
              <a:t>I förkortningen “hbtqi” brukar queer stå för queer som identitet, </a:t>
            </a:r>
            <a:r>
              <a:rPr lang="sv-SE" b="0" i="1" dirty="0">
                <a:solidFill>
                  <a:srgbClr val="000000"/>
                </a:solidFill>
                <a:effectLst/>
                <a:latin typeface="brandon-grotesque"/>
              </a:rPr>
              <a:t>att vara queer</a:t>
            </a:r>
            <a:r>
              <a:rPr lang="sv-SE" b="0" i="0" dirty="0">
                <a:solidFill>
                  <a:srgbClr val="000000"/>
                </a:solidFill>
                <a:effectLst/>
                <a:latin typeface="brandon-grotesque"/>
              </a:rPr>
              <a:t>. Det innebär att på något sätt bryta mot normer kring kön, sexualitet och/eller relationer, exempelvis genom att vara transperson, ha en icke-monogam relation eller att skaffa barn med en vän istället för en kärlekspartner. Det kan även innebära att inte vilja eller kunna definiera sitt kön eller sin sexuella läggning. Begreppet </a:t>
            </a:r>
            <a:r>
              <a:rPr lang="sv-SE" b="0" i="1" dirty="0">
                <a:solidFill>
                  <a:srgbClr val="000000"/>
                </a:solidFill>
                <a:effectLst/>
                <a:latin typeface="brandon-grotesque"/>
              </a:rPr>
              <a:t>queer </a:t>
            </a:r>
            <a:r>
              <a:rPr lang="sv-SE" b="0" i="0" dirty="0">
                <a:solidFill>
                  <a:srgbClr val="000000"/>
                </a:solidFill>
                <a:effectLst/>
                <a:latin typeface="brandon-grotesque"/>
              </a:rPr>
              <a:t>kan även syfta på queerteori eller queeraktivism, vilka båda grundar sig i idéer om ifrågasätta normer kring kön och sexualitet och granska hur det hänger samman med makt och inflytande.</a:t>
            </a:r>
          </a:p>
          <a:p>
            <a:r>
              <a:rPr lang="sv-SE" b="1" dirty="0">
                <a:solidFill>
                  <a:srgbClr val="000000"/>
                </a:solidFill>
                <a:latin typeface="brandon-grotesque"/>
              </a:rPr>
              <a:t>Intersex</a:t>
            </a:r>
            <a:r>
              <a:rPr lang="sv-SE" dirty="0">
                <a:solidFill>
                  <a:srgbClr val="000000"/>
                </a:solidFill>
                <a:latin typeface="brandon-grotesque"/>
              </a:rPr>
              <a:t> - </a:t>
            </a:r>
            <a:r>
              <a:rPr lang="sv-SE" b="0" i="0" dirty="0">
                <a:solidFill>
                  <a:srgbClr val="000000"/>
                </a:solidFill>
                <a:effectLst/>
                <a:latin typeface="brandon-grotesque"/>
              </a:rPr>
              <a:t>Intersex är då ens medfödda kropp bryter mot normer kring kön. Ett antal olika tillstånd och diagnoser faller in under detta begrepp. Intersexvariationer är ett medfött tillstånd i vilket könskromosomerna, könskörtlarna (testiklar eller äggstockar) eller könsorganens utveckling inte följer det förväntade. Någon som har en intersexvariation kan kalla sig för intersexperson. Du som har en intersexvariation kan t.ex. vara man, kvinna eller ickebinär. Intersex säger inte någonting om en persons sexuella läggning.</a:t>
            </a:r>
          </a:p>
          <a:p>
            <a:endParaRPr lang="sv-SE" dirty="0">
              <a:solidFill>
                <a:srgbClr val="000000"/>
              </a:solidFill>
              <a:latin typeface="brandon-grotesque"/>
            </a:endParaRPr>
          </a:p>
          <a:p>
            <a:r>
              <a:rPr lang="sv-SE" dirty="0">
                <a:solidFill>
                  <a:srgbClr val="000000"/>
                </a:solidFill>
                <a:latin typeface="brandon-grotesque"/>
              </a:rPr>
              <a:t>Länk till begreppen:</a:t>
            </a:r>
          </a:p>
          <a:p>
            <a:r>
              <a:rPr lang="sv-SE" dirty="0">
                <a:hlinkClick r:id="rId3"/>
              </a:rPr>
              <a:t>https://www.rfsl.se/hbtqi-fakta/begreppsordlista/</a:t>
            </a:r>
            <a:endParaRPr lang="sv-SE" dirty="0"/>
          </a:p>
          <a:p>
            <a:endParaRPr lang="sv-SE" dirty="0"/>
          </a:p>
        </p:txBody>
      </p:sp>
      <p:sp>
        <p:nvSpPr>
          <p:cNvPr id="4" name="Platshållare för bildnummer 3"/>
          <p:cNvSpPr>
            <a:spLocks noGrp="1"/>
          </p:cNvSpPr>
          <p:nvPr>
            <p:ph type="sldNum" sz="quarter" idx="5"/>
          </p:nvPr>
        </p:nvSpPr>
        <p:spPr/>
        <p:txBody>
          <a:bodyPr/>
          <a:lstStyle/>
          <a:p>
            <a:fld id="{EEBFDC31-B6DC-4687-BDE9-6E8399B5566C}" type="slidenum">
              <a:rPr lang="sv-SE" smtClean="0"/>
              <a:t>6</a:t>
            </a:fld>
            <a:endParaRPr lang="sv-SE"/>
          </a:p>
        </p:txBody>
      </p:sp>
    </p:spTree>
    <p:extLst>
      <p:ext uri="{BB962C8B-B14F-4D97-AF65-F5344CB8AC3E}">
        <p14:creationId xmlns:p14="http://schemas.microsoft.com/office/powerpoint/2010/main" val="3215680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Förankring – presentera för alla föreningar inom SPF Kronoberg, stämma av på varje </a:t>
            </a:r>
            <a:r>
              <a:rPr lang="sv-SE" dirty="0" err="1"/>
              <a:t>styrelsemötem</a:t>
            </a:r>
            <a:r>
              <a:rPr lang="sv-SE" dirty="0"/>
              <a:t>, ingå i SVs </a:t>
            </a:r>
            <a:r>
              <a:rPr lang="sv-SE" dirty="0" err="1"/>
              <a:t>cirkelledarutbildnimg</a:t>
            </a:r>
            <a:r>
              <a:rPr lang="sv-SE" dirty="0"/>
              <a:t>,</a:t>
            </a:r>
          </a:p>
          <a:p>
            <a:endParaRPr lang="sv-SE" dirty="0"/>
          </a:p>
          <a:p>
            <a:r>
              <a:rPr lang="sv-SE" dirty="0"/>
              <a:t>Kompetensutveckling - gemensam kompetensutveckling av SV Kronoberg och SPF Kronobergs distriktsstyrelse inom hbtqi-området. Minst två kompetensutvecklande aktiviteter per verksamhetsår.. Arbetsgruppen träffas en gång om året för att stämma av kommande års behöv av kompetensutveckling. Varsin aktivitet per år.</a:t>
            </a:r>
          </a:p>
          <a:p>
            <a:endParaRPr lang="sv-SE" dirty="0"/>
          </a:p>
          <a:p>
            <a:r>
              <a:rPr lang="sv-SE" dirty="0"/>
              <a:t>Kommunikation - Det är svårt att höras genom bruset. Vi vill få fler att känna sig välkomna och inkluderade. Vi ska visa i ord och bild för att få fler att känna sig välkomna in i gemenskapen.</a:t>
            </a:r>
          </a:p>
          <a:p>
            <a:endParaRPr lang="sv-SE" dirty="0"/>
          </a:p>
          <a:p>
            <a:pPr>
              <a:lnSpc>
                <a:spcPct val="107000"/>
              </a:lnSpc>
              <a:spcAft>
                <a:spcPts val="828"/>
              </a:spcAft>
            </a:pPr>
            <a:r>
              <a:rPr lang="sv-SE" dirty="0"/>
              <a:t>Bemötande - Alla känner sig inte adresserade för att komma till oss utifrån de sju diskrimineringsgrunderna*. Vi behöver öka vår medvetenhet och kunskap om hur vi bjuder in, internt och externt, samt hur vi tar emot nya medlemmar/deltagare.. Alla ska känna sig välkomna.</a:t>
            </a:r>
          </a:p>
          <a:p>
            <a:pPr>
              <a:lnSpc>
                <a:spcPct val="107000"/>
              </a:lnSpc>
              <a:spcAft>
                <a:spcPts val="828"/>
              </a:spcAft>
            </a:pPr>
            <a:r>
              <a:rPr lang="sv-SE" dirty="0"/>
              <a:t>Rekrytering - Våra organisationer är homogena och vi vill öppna upp för att fler med olika bakgrund, ålder, kön, </a:t>
            </a:r>
            <a:r>
              <a:rPr lang="sv-SE" dirty="0" err="1"/>
              <a:t>m.m</a:t>
            </a:r>
            <a:r>
              <a:rPr lang="sv-SE" dirty="0"/>
              <a:t> ska känna sig välkomna.</a:t>
            </a:r>
          </a:p>
          <a:p>
            <a:endParaRPr lang="sv-SE" dirty="0"/>
          </a:p>
          <a:p>
            <a:endParaRPr lang="sv-SE" dirty="0"/>
          </a:p>
          <a:p>
            <a:endParaRPr lang="sv-SE" dirty="0"/>
          </a:p>
          <a:p>
            <a:endParaRPr lang="sv-SE" dirty="0"/>
          </a:p>
        </p:txBody>
      </p:sp>
      <p:sp>
        <p:nvSpPr>
          <p:cNvPr id="4" name="Platshållare för bildnummer 3"/>
          <p:cNvSpPr>
            <a:spLocks noGrp="1"/>
          </p:cNvSpPr>
          <p:nvPr>
            <p:ph type="sldNum" sz="quarter" idx="5"/>
          </p:nvPr>
        </p:nvSpPr>
        <p:spPr/>
        <p:txBody>
          <a:bodyPr/>
          <a:lstStyle/>
          <a:p>
            <a:fld id="{EEBFDC31-B6DC-4687-BDE9-6E8399B5566C}" type="slidenum">
              <a:rPr lang="sv-SE" smtClean="0"/>
              <a:t>7</a:t>
            </a:fld>
            <a:endParaRPr lang="sv-SE"/>
          </a:p>
        </p:txBody>
      </p:sp>
    </p:spTree>
    <p:extLst>
      <p:ext uri="{BB962C8B-B14F-4D97-AF65-F5344CB8AC3E}">
        <p14:creationId xmlns:p14="http://schemas.microsoft.com/office/powerpoint/2010/main" val="6187800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EEBFDC31-B6DC-4687-BDE9-6E8399B5566C}" type="slidenum">
              <a:rPr lang="sv-SE" smtClean="0"/>
              <a:t>8</a:t>
            </a:fld>
            <a:endParaRPr lang="sv-SE"/>
          </a:p>
        </p:txBody>
      </p:sp>
    </p:spTree>
    <p:extLst>
      <p:ext uri="{BB962C8B-B14F-4D97-AF65-F5344CB8AC3E}">
        <p14:creationId xmlns:p14="http://schemas.microsoft.com/office/powerpoint/2010/main" val="3790964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170C827-5B31-04AF-0403-51AD45938ADD}"/>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8424B78C-779B-C5A7-15A7-228C44BCFE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FF748E60-692F-9A77-3C04-5DCC2018E474}"/>
              </a:ext>
            </a:extLst>
          </p:cNvPr>
          <p:cNvSpPr>
            <a:spLocks noGrp="1"/>
          </p:cNvSpPr>
          <p:nvPr>
            <p:ph type="dt" sz="half" idx="10"/>
          </p:nvPr>
        </p:nvSpPr>
        <p:spPr/>
        <p:txBody>
          <a:bodyPr/>
          <a:lstStyle/>
          <a:p>
            <a:fld id="{432EC7BD-28B6-4FFD-A57F-A8BA3B6D86B0}" type="datetimeFigureOut">
              <a:rPr lang="sv-SE" smtClean="0"/>
              <a:t>2024-11-18</a:t>
            </a:fld>
            <a:endParaRPr lang="sv-SE"/>
          </a:p>
        </p:txBody>
      </p:sp>
      <p:sp>
        <p:nvSpPr>
          <p:cNvPr id="5" name="Platshållare för sidfot 4">
            <a:extLst>
              <a:ext uri="{FF2B5EF4-FFF2-40B4-BE49-F238E27FC236}">
                <a16:creationId xmlns:a16="http://schemas.microsoft.com/office/drawing/2014/main" id="{A577798C-20C8-CB82-9BE4-8A561F403993}"/>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F818120-7DAE-6BE0-9C05-1AF1A2F6166C}"/>
              </a:ext>
            </a:extLst>
          </p:cNvPr>
          <p:cNvSpPr>
            <a:spLocks noGrp="1"/>
          </p:cNvSpPr>
          <p:nvPr>
            <p:ph type="sldNum" sz="quarter" idx="12"/>
          </p:nvPr>
        </p:nvSpPr>
        <p:spPr/>
        <p:txBody>
          <a:bodyPr/>
          <a:lstStyle/>
          <a:p>
            <a:fld id="{ABD7F8B0-4678-43CA-9CFE-041BAB70F069}" type="slidenum">
              <a:rPr lang="sv-SE" smtClean="0"/>
              <a:t>‹#›</a:t>
            </a:fld>
            <a:endParaRPr lang="sv-SE"/>
          </a:p>
        </p:txBody>
      </p:sp>
    </p:spTree>
    <p:extLst>
      <p:ext uri="{BB962C8B-B14F-4D97-AF65-F5344CB8AC3E}">
        <p14:creationId xmlns:p14="http://schemas.microsoft.com/office/powerpoint/2010/main" val="3279813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FA581B7-115D-493F-593B-5E7B03DDF82E}"/>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74EA29EA-205A-1F41-3C60-E9E71206C6AA}"/>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4B64B8E-EB4A-7CF1-EFBA-30210E43E7C0}"/>
              </a:ext>
            </a:extLst>
          </p:cNvPr>
          <p:cNvSpPr>
            <a:spLocks noGrp="1"/>
          </p:cNvSpPr>
          <p:nvPr>
            <p:ph type="dt" sz="half" idx="10"/>
          </p:nvPr>
        </p:nvSpPr>
        <p:spPr/>
        <p:txBody>
          <a:bodyPr/>
          <a:lstStyle/>
          <a:p>
            <a:fld id="{432EC7BD-28B6-4FFD-A57F-A8BA3B6D86B0}" type="datetimeFigureOut">
              <a:rPr lang="sv-SE" smtClean="0"/>
              <a:t>2024-11-18</a:t>
            </a:fld>
            <a:endParaRPr lang="sv-SE"/>
          </a:p>
        </p:txBody>
      </p:sp>
      <p:sp>
        <p:nvSpPr>
          <p:cNvPr id="5" name="Platshållare för sidfot 4">
            <a:extLst>
              <a:ext uri="{FF2B5EF4-FFF2-40B4-BE49-F238E27FC236}">
                <a16:creationId xmlns:a16="http://schemas.microsoft.com/office/drawing/2014/main" id="{9D9D764C-EF44-5ADB-81C1-F8ADDAFEB16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56E2657-9170-CA0B-F53F-601A23CE458B}"/>
              </a:ext>
            </a:extLst>
          </p:cNvPr>
          <p:cNvSpPr>
            <a:spLocks noGrp="1"/>
          </p:cNvSpPr>
          <p:nvPr>
            <p:ph type="sldNum" sz="quarter" idx="12"/>
          </p:nvPr>
        </p:nvSpPr>
        <p:spPr/>
        <p:txBody>
          <a:bodyPr/>
          <a:lstStyle/>
          <a:p>
            <a:fld id="{ABD7F8B0-4678-43CA-9CFE-041BAB70F069}" type="slidenum">
              <a:rPr lang="sv-SE" smtClean="0"/>
              <a:t>‹#›</a:t>
            </a:fld>
            <a:endParaRPr lang="sv-SE"/>
          </a:p>
        </p:txBody>
      </p:sp>
    </p:spTree>
    <p:extLst>
      <p:ext uri="{BB962C8B-B14F-4D97-AF65-F5344CB8AC3E}">
        <p14:creationId xmlns:p14="http://schemas.microsoft.com/office/powerpoint/2010/main" val="3977058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1F8E258A-45CB-5867-F487-060107455EE3}"/>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DED2C95D-886F-3E28-E0F7-21A13FF4394F}"/>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CAF3EF8A-CAE3-421C-1D59-FD2E021C7F41}"/>
              </a:ext>
            </a:extLst>
          </p:cNvPr>
          <p:cNvSpPr>
            <a:spLocks noGrp="1"/>
          </p:cNvSpPr>
          <p:nvPr>
            <p:ph type="dt" sz="half" idx="10"/>
          </p:nvPr>
        </p:nvSpPr>
        <p:spPr/>
        <p:txBody>
          <a:bodyPr/>
          <a:lstStyle/>
          <a:p>
            <a:fld id="{432EC7BD-28B6-4FFD-A57F-A8BA3B6D86B0}" type="datetimeFigureOut">
              <a:rPr lang="sv-SE" smtClean="0"/>
              <a:t>2024-11-18</a:t>
            </a:fld>
            <a:endParaRPr lang="sv-SE"/>
          </a:p>
        </p:txBody>
      </p:sp>
      <p:sp>
        <p:nvSpPr>
          <p:cNvPr id="5" name="Platshållare för sidfot 4">
            <a:extLst>
              <a:ext uri="{FF2B5EF4-FFF2-40B4-BE49-F238E27FC236}">
                <a16:creationId xmlns:a16="http://schemas.microsoft.com/office/drawing/2014/main" id="{AAC12724-8A53-16DF-6877-F2D3403F40BC}"/>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052470A-3666-83B5-06BE-F106F0197BD0}"/>
              </a:ext>
            </a:extLst>
          </p:cNvPr>
          <p:cNvSpPr>
            <a:spLocks noGrp="1"/>
          </p:cNvSpPr>
          <p:nvPr>
            <p:ph type="sldNum" sz="quarter" idx="12"/>
          </p:nvPr>
        </p:nvSpPr>
        <p:spPr/>
        <p:txBody>
          <a:bodyPr/>
          <a:lstStyle/>
          <a:p>
            <a:fld id="{ABD7F8B0-4678-43CA-9CFE-041BAB70F069}" type="slidenum">
              <a:rPr lang="sv-SE" smtClean="0"/>
              <a:t>‹#›</a:t>
            </a:fld>
            <a:endParaRPr lang="sv-SE"/>
          </a:p>
        </p:txBody>
      </p:sp>
    </p:spTree>
    <p:extLst>
      <p:ext uri="{BB962C8B-B14F-4D97-AF65-F5344CB8AC3E}">
        <p14:creationId xmlns:p14="http://schemas.microsoft.com/office/powerpoint/2010/main" val="1865303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F61A79F-82C0-9B85-58E4-88B221525F7D}"/>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2E804411-ED79-65C5-685B-670A42742E27}"/>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F819F5EA-2388-0315-BC3F-7E5202D1C90E}"/>
              </a:ext>
            </a:extLst>
          </p:cNvPr>
          <p:cNvSpPr>
            <a:spLocks noGrp="1"/>
          </p:cNvSpPr>
          <p:nvPr>
            <p:ph type="dt" sz="half" idx="10"/>
          </p:nvPr>
        </p:nvSpPr>
        <p:spPr/>
        <p:txBody>
          <a:bodyPr/>
          <a:lstStyle/>
          <a:p>
            <a:fld id="{432EC7BD-28B6-4FFD-A57F-A8BA3B6D86B0}" type="datetimeFigureOut">
              <a:rPr lang="sv-SE" smtClean="0"/>
              <a:t>2024-11-18</a:t>
            </a:fld>
            <a:endParaRPr lang="sv-SE"/>
          </a:p>
        </p:txBody>
      </p:sp>
      <p:sp>
        <p:nvSpPr>
          <p:cNvPr id="5" name="Platshållare för sidfot 4">
            <a:extLst>
              <a:ext uri="{FF2B5EF4-FFF2-40B4-BE49-F238E27FC236}">
                <a16:creationId xmlns:a16="http://schemas.microsoft.com/office/drawing/2014/main" id="{D3970790-6827-CC38-6EC3-26FED84EE79C}"/>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B638157-6254-5071-3754-1B04071C4969}"/>
              </a:ext>
            </a:extLst>
          </p:cNvPr>
          <p:cNvSpPr>
            <a:spLocks noGrp="1"/>
          </p:cNvSpPr>
          <p:nvPr>
            <p:ph type="sldNum" sz="quarter" idx="12"/>
          </p:nvPr>
        </p:nvSpPr>
        <p:spPr/>
        <p:txBody>
          <a:bodyPr/>
          <a:lstStyle/>
          <a:p>
            <a:fld id="{ABD7F8B0-4678-43CA-9CFE-041BAB70F069}" type="slidenum">
              <a:rPr lang="sv-SE" smtClean="0"/>
              <a:t>‹#›</a:t>
            </a:fld>
            <a:endParaRPr lang="sv-SE"/>
          </a:p>
        </p:txBody>
      </p:sp>
    </p:spTree>
    <p:extLst>
      <p:ext uri="{BB962C8B-B14F-4D97-AF65-F5344CB8AC3E}">
        <p14:creationId xmlns:p14="http://schemas.microsoft.com/office/powerpoint/2010/main" val="1044399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096BE26-AF4A-F77A-0A4D-65F6C1AE3420}"/>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94DB6C43-AE8E-6681-4249-5411CFA99B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70507FA4-00A6-C16E-17A8-8EEABEC72CBC}"/>
              </a:ext>
            </a:extLst>
          </p:cNvPr>
          <p:cNvSpPr>
            <a:spLocks noGrp="1"/>
          </p:cNvSpPr>
          <p:nvPr>
            <p:ph type="dt" sz="half" idx="10"/>
          </p:nvPr>
        </p:nvSpPr>
        <p:spPr/>
        <p:txBody>
          <a:bodyPr/>
          <a:lstStyle/>
          <a:p>
            <a:fld id="{432EC7BD-28B6-4FFD-A57F-A8BA3B6D86B0}" type="datetimeFigureOut">
              <a:rPr lang="sv-SE" smtClean="0"/>
              <a:t>2024-11-18</a:t>
            </a:fld>
            <a:endParaRPr lang="sv-SE"/>
          </a:p>
        </p:txBody>
      </p:sp>
      <p:sp>
        <p:nvSpPr>
          <p:cNvPr id="5" name="Platshållare för sidfot 4">
            <a:extLst>
              <a:ext uri="{FF2B5EF4-FFF2-40B4-BE49-F238E27FC236}">
                <a16:creationId xmlns:a16="http://schemas.microsoft.com/office/drawing/2014/main" id="{C74D0323-A82C-B3EC-0402-E96F211D7CE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50405998-1564-75F0-D79D-CCF4775FDC85}"/>
              </a:ext>
            </a:extLst>
          </p:cNvPr>
          <p:cNvSpPr>
            <a:spLocks noGrp="1"/>
          </p:cNvSpPr>
          <p:nvPr>
            <p:ph type="sldNum" sz="quarter" idx="12"/>
          </p:nvPr>
        </p:nvSpPr>
        <p:spPr/>
        <p:txBody>
          <a:bodyPr/>
          <a:lstStyle/>
          <a:p>
            <a:fld id="{ABD7F8B0-4678-43CA-9CFE-041BAB70F069}" type="slidenum">
              <a:rPr lang="sv-SE" smtClean="0"/>
              <a:t>‹#›</a:t>
            </a:fld>
            <a:endParaRPr lang="sv-SE"/>
          </a:p>
        </p:txBody>
      </p:sp>
    </p:spTree>
    <p:extLst>
      <p:ext uri="{BB962C8B-B14F-4D97-AF65-F5344CB8AC3E}">
        <p14:creationId xmlns:p14="http://schemas.microsoft.com/office/powerpoint/2010/main" val="1630210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1E27C28-46E2-934A-B10D-A53ABA05AD93}"/>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AC73751A-7F90-ED61-0E3D-8C609870563E}"/>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617344F9-D383-3E75-5D0E-DEC631154589}"/>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2DD08F97-025B-8E18-2599-5154EC8E4FFB}"/>
              </a:ext>
            </a:extLst>
          </p:cNvPr>
          <p:cNvSpPr>
            <a:spLocks noGrp="1"/>
          </p:cNvSpPr>
          <p:nvPr>
            <p:ph type="dt" sz="half" idx="10"/>
          </p:nvPr>
        </p:nvSpPr>
        <p:spPr/>
        <p:txBody>
          <a:bodyPr/>
          <a:lstStyle/>
          <a:p>
            <a:fld id="{432EC7BD-28B6-4FFD-A57F-A8BA3B6D86B0}" type="datetimeFigureOut">
              <a:rPr lang="sv-SE" smtClean="0"/>
              <a:t>2024-11-18</a:t>
            </a:fld>
            <a:endParaRPr lang="sv-SE"/>
          </a:p>
        </p:txBody>
      </p:sp>
      <p:sp>
        <p:nvSpPr>
          <p:cNvPr id="6" name="Platshållare för sidfot 5">
            <a:extLst>
              <a:ext uri="{FF2B5EF4-FFF2-40B4-BE49-F238E27FC236}">
                <a16:creationId xmlns:a16="http://schemas.microsoft.com/office/drawing/2014/main" id="{104ED221-B848-BFC9-24D8-7580B8CD57BA}"/>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CF4E2946-E611-559B-1488-465CA7D36C94}"/>
              </a:ext>
            </a:extLst>
          </p:cNvPr>
          <p:cNvSpPr>
            <a:spLocks noGrp="1"/>
          </p:cNvSpPr>
          <p:nvPr>
            <p:ph type="sldNum" sz="quarter" idx="12"/>
          </p:nvPr>
        </p:nvSpPr>
        <p:spPr/>
        <p:txBody>
          <a:bodyPr/>
          <a:lstStyle/>
          <a:p>
            <a:fld id="{ABD7F8B0-4678-43CA-9CFE-041BAB70F069}" type="slidenum">
              <a:rPr lang="sv-SE" smtClean="0"/>
              <a:t>‹#›</a:t>
            </a:fld>
            <a:endParaRPr lang="sv-SE"/>
          </a:p>
        </p:txBody>
      </p:sp>
    </p:spTree>
    <p:extLst>
      <p:ext uri="{BB962C8B-B14F-4D97-AF65-F5344CB8AC3E}">
        <p14:creationId xmlns:p14="http://schemas.microsoft.com/office/powerpoint/2010/main" val="3418100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088FCEE-06A7-3858-062D-E7459A43B807}"/>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E1BEC8D5-6716-B6D9-B785-E94952FD4D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FFE7AEB5-D657-7D6A-6D56-4D38931333BB}"/>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8FA07C14-64F5-FE27-A4A5-D46910CD9F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38402119-8DB7-18D6-90C5-11A9EC62B375}"/>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B18CF46C-9327-069E-11A1-D4124113A980}"/>
              </a:ext>
            </a:extLst>
          </p:cNvPr>
          <p:cNvSpPr>
            <a:spLocks noGrp="1"/>
          </p:cNvSpPr>
          <p:nvPr>
            <p:ph type="dt" sz="half" idx="10"/>
          </p:nvPr>
        </p:nvSpPr>
        <p:spPr/>
        <p:txBody>
          <a:bodyPr/>
          <a:lstStyle/>
          <a:p>
            <a:fld id="{432EC7BD-28B6-4FFD-A57F-A8BA3B6D86B0}" type="datetimeFigureOut">
              <a:rPr lang="sv-SE" smtClean="0"/>
              <a:t>2024-11-18</a:t>
            </a:fld>
            <a:endParaRPr lang="sv-SE"/>
          </a:p>
        </p:txBody>
      </p:sp>
      <p:sp>
        <p:nvSpPr>
          <p:cNvPr id="8" name="Platshållare för sidfot 7">
            <a:extLst>
              <a:ext uri="{FF2B5EF4-FFF2-40B4-BE49-F238E27FC236}">
                <a16:creationId xmlns:a16="http://schemas.microsoft.com/office/drawing/2014/main" id="{71319B82-35A6-A04F-182E-F051D9A8D479}"/>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15732151-2D16-489A-F389-F9DFC2B5B08B}"/>
              </a:ext>
            </a:extLst>
          </p:cNvPr>
          <p:cNvSpPr>
            <a:spLocks noGrp="1"/>
          </p:cNvSpPr>
          <p:nvPr>
            <p:ph type="sldNum" sz="quarter" idx="12"/>
          </p:nvPr>
        </p:nvSpPr>
        <p:spPr/>
        <p:txBody>
          <a:bodyPr/>
          <a:lstStyle/>
          <a:p>
            <a:fld id="{ABD7F8B0-4678-43CA-9CFE-041BAB70F069}" type="slidenum">
              <a:rPr lang="sv-SE" smtClean="0"/>
              <a:t>‹#›</a:t>
            </a:fld>
            <a:endParaRPr lang="sv-SE"/>
          </a:p>
        </p:txBody>
      </p:sp>
    </p:spTree>
    <p:extLst>
      <p:ext uri="{BB962C8B-B14F-4D97-AF65-F5344CB8AC3E}">
        <p14:creationId xmlns:p14="http://schemas.microsoft.com/office/powerpoint/2010/main" val="2616197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EB6F95D-BAE6-562D-C7E5-FD4D93C5942A}"/>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8248C075-CB41-635F-129E-58F582C9925A}"/>
              </a:ext>
            </a:extLst>
          </p:cNvPr>
          <p:cNvSpPr>
            <a:spLocks noGrp="1"/>
          </p:cNvSpPr>
          <p:nvPr>
            <p:ph type="dt" sz="half" idx="10"/>
          </p:nvPr>
        </p:nvSpPr>
        <p:spPr/>
        <p:txBody>
          <a:bodyPr/>
          <a:lstStyle/>
          <a:p>
            <a:fld id="{432EC7BD-28B6-4FFD-A57F-A8BA3B6D86B0}" type="datetimeFigureOut">
              <a:rPr lang="sv-SE" smtClean="0"/>
              <a:t>2024-11-18</a:t>
            </a:fld>
            <a:endParaRPr lang="sv-SE"/>
          </a:p>
        </p:txBody>
      </p:sp>
      <p:sp>
        <p:nvSpPr>
          <p:cNvPr id="4" name="Platshållare för sidfot 3">
            <a:extLst>
              <a:ext uri="{FF2B5EF4-FFF2-40B4-BE49-F238E27FC236}">
                <a16:creationId xmlns:a16="http://schemas.microsoft.com/office/drawing/2014/main" id="{7BD54C4E-CA8F-BDD1-9A3B-0984B4691A81}"/>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F0EBDD8D-CC81-73B2-2F26-663BB9BCCE4E}"/>
              </a:ext>
            </a:extLst>
          </p:cNvPr>
          <p:cNvSpPr>
            <a:spLocks noGrp="1"/>
          </p:cNvSpPr>
          <p:nvPr>
            <p:ph type="sldNum" sz="quarter" idx="12"/>
          </p:nvPr>
        </p:nvSpPr>
        <p:spPr/>
        <p:txBody>
          <a:bodyPr/>
          <a:lstStyle/>
          <a:p>
            <a:fld id="{ABD7F8B0-4678-43CA-9CFE-041BAB70F069}" type="slidenum">
              <a:rPr lang="sv-SE" smtClean="0"/>
              <a:t>‹#›</a:t>
            </a:fld>
            <a:endParaRPr lang="sv-SE"/>
          </a:p>
        </p:txBody>
      </p:sp>
    </p:spTree>
    <p:extLst>
      <p:ext uri="{BB962C8B-B14F-4D97-AF65-F5344CB8AC3E}">
        <p14:creationId xmlns:p14="http://schemas.microsoft.com/office/powerpoint/2010/main" val="869873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32C19A6F-B182-6D19-D609-79397D6BE8D2}"/>
              </a:ext>
            </a:extLst>
          </p:cNvPr>
          <p:cNvSpPr>
            <a:spLocks noGrp="1"/>
          </p:cNvSpPr>
          <p:nvPr>
            <p:ph type="dt" sz="half" idx="10"/>
          </p:nvPr>
        </p:nvSpPr>
        <p:spPr/>
        <p:txBody>
          <a:bodyPr/>
          <a:lstStyle/>
          <a:p>
            <a:fld id="{432EC7BD-28B6-4FFD-A57F-A8BA3B6D86B0}" type="datetimeFigureOut">
              <a:rPr lang="sv-SE" smtClean="0"/>
              <a:t>2024-11-18</a:t>
            </a:fld>
            <a:endParaRPr lang="sv-SE"/>
          </a:p>
        </p:txBody>
      </p:sp>
      <p:sp>
        <p:nvSpPr>
          <p:cNvPr id="3" name="Platshållare för sidfot 2">
            <a:extLst>
              <a:ext uri="{FF2B5EF4-FFF2-40B4-BE49-F238E27FC236}">
                <a16:creationId xmlns:a16="http://schemas.microsoft.com/office/drawing/2014/main" id="{2449F318-F2AD-0E99-62F1-F8FE98F89372}"/>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27A3F9E5-B329-4683-642B-669700D65CA8}"/>
              </a:ext>
            </a:extLst>
          </p:cNvPr>
          <p:cNvSpPr>
            <a:spLocks noGrp="1"/>
          </p:cNvSpPr>
          <p:nvPr>
            <p:ph type="sldNum" sz="quarter" idx="12"/>
          </p:nvPr>
        </p:nvSpPr>
        <p:spPr/>
        <p:txBody>
          <a:bodyPr/>
          <a:lstStyle/>
          <a:p>
            <a:fld id="{ABD7F8B0-4678-43CA-9CFE-041BAB70F069}" type="slidenum">
              <a:rPr lang="sv-SE" smtClean="0"/>
              <a:t>‹#›</a:t>
            </a:fld>
            <a:endParaRPr lang="sv-SE"/>
          </a:p>
        </p:txBody>
      </p:sp>
    </p:spTree>
    <p:extLst>
      <p:ext uri="{BB962C8B-B14F-4D97-AF65-F5344CB8AC3E}">
        <p14:creationId xmlns:p14="http://schemas.microsoft.com/office/powerpoint/2010/main" val="922140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F4A384B-7900-0E8D-7AE8-00754D230013}"/>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BAB60EBA-DAE0-F373-76AA-77F88CACC5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95FC5651-AE22-07E6-4C2D-BE63379188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E091E516-9DD3-21FC-3C92-3BBDBB90A9CA}"/>
              </a:ext>
            </a:extLst>
          </p:cNvPr>
          <p:cNvSpPr>
            <a:spLocks noGrp="1"/>
          </p:cNvSpPr>
          <p:nvPr>
            <p:ph type="dt" sz="half" idx="10"/>
          </p:nvPr>
        </p:nvSpPr>
        <p:spPr/>
        <p:txBody>
          <a:bodyPr/>
          <a:lstStyle/>
          <a:p>
            <a:fld id="{432EC7BD-28B6-4FFD-A57F-A8BA3B6D86B0}" type="datetimeFigureOut">
              <a:rPr lang="sv-SE" smtClean="0"/>
              <a:t>2024-11-18</a:t>
            </a:fld>
            <a:endParaRPr lang="sv-SE"/>
          </a:p>
        </p:txBody>
      </p:sp>
      <p:sp>
        <p:nvSpPr>
          <p:cNvPr id="6" name="Platshållare för sidfot 5">
            <a:extLst>
              <a:ext uri="{FF2B5EF4-FFF2-40B4-BE49-F238E27FC236}">
                <a16:creationId xmlns:a16="http://schemas.microsoft.com/office/drawing/2014/main" id="{AEE27F16-301C-1C2C-8DDE-731883E6CDF3}"/>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31DA8555-849C-207C-3B4D-A2D7B6D57363}"/>
              </a:ext>
            </a:extLst>
          </p:cNvPr>
          <p:cNvSpPr>
            <a:spLocks noGrp="1"/>
          </p:cNvSpPr>
          <p:nvPr>
            <p:ph type="sldNum" sz="quarter" idx="12"/>
          </p:nvPr>
        </p:nvSpPr>
        <p:spPr/>
        <p:txBody>
          <a:bodyPr/>
          <a:lstStyle/>
          <a:p>
            <a:fld id="{ABD7F8B0-4678-43CA-9CFE-041BAB70F069}" type="slidenum">
              <a:rPr lang="sv-SE" smtClean="0"/>
              <a:t>‹#›</a:t>
            </a:fld>
            <a:endParaRPr lang="sv-SE"/>
          </a:p>
        </p:txBody>
      </p:sp>
    </p:spTree>
    <p:extLst>
      <p:ext uri="{BB962C8B-B14F-4D97-AF65-F5344CB8AC3E}">
        <p14:creationId xmlns:p14="http://schemas.microsoft.com/office/powerpoint/2010/main" val="260974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D2D8057-3E0A-EB54-ABBC-CE136B7838AF}"/>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6C48B8ED-59D5-4D8B-8CC8-76A34AE8DD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4BB0EBFB-F192-E794-8F8E-453AFD5043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CCED50F7-46EC-7D9B-809D-A14AD1A40121}"/>
              </a:ext>
            </a:extLst>
          </p:cNvPr>
          <p:cNvSpPr>
            <a:spLocks noGrp="1"/>
          </p:cNvSpPr>
          <p:nvPr>
            <p:ph type="dt" sz="half" idx="10"/>
          </p:nvPr>
        </p:nvSpPr>
        <p:spPr/>
        <p:txBody>
          <a:bodyPr/>
          <a:lstStyle/>
          <a:p>
            <a:fld id="{432EC7BD-28B6-4FFD-A57F-A8BA3B6D86B0}" type="datetimeFigureOut">
              <a:rPr lang="sv-SE" smtClean="0"/>
              <a:t>2024-11-18</a:t>
            </a:fld>
            <a:endParaRPr lang="sv-SE"/>
          </a:p>
        </p:txBody>
      </p:sp>
      <p:sp>
        <p:nvSpPr>
          <p:cNvPr id="6" name="Platshållare för sidfot 5">
            <a:extLst>
              <a:ext uri="{FF2B5EF4-FFF2-40B4-BE49-F238E27FC236}">
                <a16:creationId xmlns:a16="http://schemas.microsoft.com/office/drawing/2014/main" id="{D2404C88-90FE-6F9C-57C5-D88B6A713C01}"/>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086F68DC-93EA-27BD-A181-1D2F2264B3BE}"/>
              </a:ext>
            </a:extLst>
          </p:cNvPr>
          <p:cNvSpPr>
            <a:spLocks noGrp="1"/>
          </p:cNvSpPr>
          <p:nvPr>
            <p:ph type="sldNum" sz="quarter" idx="12"/>
          </p:nvPr>
        </p:nvSpPr>
        <p:spPr/>
        <p:txBody>
          <a:bodyPr/>
          <a:lstStyle/>
          <a:p>
            <a:fld id="{ABD7F8B0-4678-43CA-9CFE-041BAB70F069}" type="slidenum">
              <a:rPr lang="sv-SE" smtClean="0"/>
              <a:t>‹#›</a:t>
            </a:fld>
            <a:endParaRPr lang="sv-SE"/>
          </a:p>
        </p:txBody>
      </p:sp>
    </p:spTree>
    <p:extLst>
      <p:ext uri="{BB962C8B-B14F-4D97-AF65-F5344CB8AC3E}">
        <p14:creationId xmlns:p14="http://schemas.microsoft.com/office/powerpoint/2010/main" val="811608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3D4FD544-ED0A-3706-99F8-A3C03418D9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E8E84CCC-72C1-519B-DF84-17E473A6CC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8EAD825-E466-7B80-8FDE-4B60F58BCB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2EC7BD-28B6-4FFD-A57F-A8BA3B6D86B0}" type="datetimeFigureOut">
              <a:rPr lang="sv-SE" smtClean="0"/>
              <a:t>2024-11-18</a:t>
            </a:fld>
            <a:endParaRPr lang="sv-SE"/>
          </a:p>
        </p:txBody>
      </p:sp>
      <p:sp>
        <p:nvSpPr>
          <p:cNvPr id="5" name="Platshållare för sidfot 4">
            <a:extLst>
              <a:ext uri="{FF2B5EF4-FFF2-40B4-BE49-F238E27FC236}">
                <a16:creationId xmlns:a16="http://schemas.microsoft.com/office/drawing/2014/main" id="{F986DD4B-C1DC-B4C2-E1D5-F6625C0D19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2DFF0660-FFBA-497E-2E1D-2746E75D27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D7F8B0-4678-43CA-9CFE-041BAB70F069}" type="slidenum">
              <a:rPr lang="sv-SE" smtClean="0"/>
              <a:t>‹#›</a:t>
            </a:fld>
            <a:endParaRPr lang="sv-SE"/>
          </a:p>
        </p:txBody>
      </p:sp>
    </p:spTree>
    <p:extLst>
      <p:ext uri="{BB962C8B-B14F-4D97-AF65-F5344CB8AC3E}">
        <p14:creationId xmlns:p14="http://schemas.microsoft.com/office/powerpoint/2010/main" val="40034719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5388502E-F853-E1D7-012F-D8D9241DF7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4584" y="259047"/>
            <a:ext cx="4777482" cy="4787852"/>
          </a:xfrm>
          <a:prstGeom prst="rect">
            <a:avLst/>
          </a:prstGeom>
        </p:spPr>
      </p:pic>
      <p:sp>
        <p:nvSpPr>
          <p:cNvPr id="2" name="textruta 1">
            <a:extLst>
              <a:ext uri="{FF2B5EF4-FFF2-40B4-BE49-F238E27FC236}">
                <a16:creationId xmlns:a16="http://schemas.microsoft.com/office/drawing/2014/main" id="{0892A35F-9304-D29F-02DE-85B83D6F2DC2}"/>
              </a:ext>
            </a:extLst>
          </p:cNvPr>
          <p:cNvSpPr txBox="1"/>
          <p:nvPr/>
        </p:nvSpPr>
        <p:spPr>
          <a:xfrm>
            <a:off x="999092" y="5046899"/>
            <a:ext cx="10193816" cy="1354217"/>
          </a:xfrm>
          <a:prstGeom prst="rect">
            <a:avLst/>
          </a:prstGeom>
          <a:noFill/>
        </p:spPr>
        <p:txBody>
          <a:bodyPr wrap="none" rtlCol="0">
            <a:spAutoFit/>
          </a:bodyPr>
          <a:lstStyle/>
          <a:p>
            <a:r>
              <a:rPr lang="sv-SE" sz="3200" kern="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Vår hbtqi-kompetens lägger grunden för ett öppet och </a:t>
            </a:r>
          </a:p>
          <a:p>
            <a:r>
              <a:rPr lang="sv-SE" sz="3200" kern="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inkluderande bemötande där alla känner sig välkomna att delta.</a:t>
            </a:r>
            <a:endParaRPr lang="sv-SE" sz="3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dirty="0"/>
          </a:p>
        </p:txBody>
      </p:sp>
    </p:spTree>
    <p:extLst>
      <p:ext uri="{BB962C8B-B14F-4D97-AF65-F5344CB8AC3E}">
        <p14:creationId xmlns:p14="http://schemas.microsoft.com/office/powerpoint/2010/main" val="21230155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23ABC8-274D-2450-98BC-F3C976E282DE}"/>
              </a:ext>
            </a:extLst>
          </p:cNvPr>
          <p:cNvSpPr>
            <a:spLocks noGrp="1"/>
          </p:cNvSpPr>
          <p:nvPr>
            <p:ph type="title"/>
          </p:nvPr>
        </p:nvSpPr>
        <p:spPr/>
        <p:txBody>
          <a:bodyPr/>
          <a:lstStyle/>
          <a:p>
            <a:r>
              <a:rPr lang="sv-SE" dirty="0"/>
              <a:t>Certifieringens syfte</a:t>
            </a:r>
          </a:p>
        </p:txBody>
      </p:sp>
      <p:sp>
        <p:nvSpPr>
          <p:cNvPr id="3" name="Platshållare för innehåll 2">
            <a:extLst>
              <a:ext uri="{FF2B5EF4-FFF2-40B4-BE49-F238E27FC236}">
                <a16:creationId xmlns:a16="http://schemas.microsoft.com/office/drawing/2014/main" id="{AB7B3B8B-060A-9497-D8A7-F792EC2F4D03}"/>
              </a:ext>
            </a:extLst>
          </p:cNvPr>
          <p:cNvSpPr>
            <a:spLocks noGrp="1"/>
          </p:cNvSpPr>
          <p:nvPr>
            <p:ph idx="1"/>
          </p:nvPr>
        </p:nvSpPr>
        <p:spPr/>
        <p:txBody>
          <a:bodyPr/>
          <a:lstStyle/>
          <a:p>
            <a:r>
              <a:rPr lang="sv-SE" dirty="0"/>
              <a:t>Att deltagarna får en ökad kunskap om hbtqi, normer samt konsekvenser av normer för hälsa och livsvillkor för hbtqi-personer</a:t>
            </a:r>
          </a:p>
          <a:p>
            <a:r>
              <a:rPr lang="sv-SE" dirty="0"/>
              <a:t>Att verksamheten påbörjar ett förändringsarbete för en öppen och inkluderande arbetsmiljö samt ett välkomnande bemötande av besökare utifrån ett hbtqi-perspektiv</a:t>
            </a:r>
          </a:p>
        </p:txBody>
      </p:sp>
      <p:pic>
        <p:nvPicPr>
          <p:cNvPr id="4" name="Bildobjekt 3">
            <a:extLst>
              <a:ext uri="{FF2B5EF4-FFF2-40B4-BE49-F238E27FC236}">
                <a16:creationId xmlns:a16="http://schemas.microsoft.com/office/drawing/2014/main" id="{D0D025D4-64DF-AEB1-548E-EB83E5950D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8661" y="4186470"/>
            <a:ext cx="2301410" cy="2306405"/>
          </a:xfrm>
          <a:prstGeom prst="rect">
            <a:avLst/>
          </a:prstGeom>
        </p:spPr>
      </p:pic>
    </p:spTree>
    <p:extLst>
      <p:ext uri="{BB962C8B-B14F-4D97-AF65-F5344CB8AC3E}">
        <p14:creationId xmlns:p14="http://schemas.microsoft.com/office/powerpoint/2010/main" val="2422659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09647D-CB8B-72B1-A608-98E61F13EC27}"/>
              </a:ext>
            </a:extLst>
          </p:cNvPr>
          <p:cNvSpPr>
            <a:spLocks noGrp="1"/>
          </p:cNvSpPr>
          <p:nvPr>
            <p:ph type="title"/>
          </p:nvPr>
        </p:nvSpPr>
        <p:spPr/>
        <p:txBody>
          <a:bodyPr/>
          <a:lstStyle/>
          <a:p>
            <a:r>
              <a:rPr lang="sv-SE" dirty="0"/>
              <a:t>Utbildningens innehåll</a:t>
            </a:r>
          </a:p>
        </p:txBody>
      </p:sp>
      <p:sp>
        <p:nvSpPr>
          <p:cNvPr id="3" name="Platshållare för innehåll 2">
            <a:extLst>
              <a:ext uri="{FF2B5EF4-FFF2-40B4-BE49-F238E27FC236}">
                <a16:creationId xmlns:a16="http://schemas.microsoft.com/office/drawing/2014/main" id="{C85830FB-79DC-E777-7A7A-7D1CA29C2FE9}"/>
              </a:ext>
            </a:extLst>
          </p:cNvPr>
          <p:cNvSpPr>
            <a:spLocks noGrp="1"/>
          </p:cNvSpPr>
          <p:nvPr>
            <p:ph idx="1"/>
          </p:nvPr>
        </p:nvSpPr>
        <p:spPr/>
        <p:txBody>
          <a:bodyPr/>
          <a:lstStyle/>
          <a:p>
            <a:pPr marL="171450" lvl="0" indent="-171450" algn="l" rtl="0">
              <a:lnSpc>
                <a:spcPct val="100000"/>
              </a:lnSpc>
              <a:spcBef>
                <a:spcPts val="0"/>
              </a:spcBef>
              <a:spcAft>
                <a:spcPts val="0"/>
              </a:spcAft>
              <a:buClr>
                <a:schemeClr val="dk1"/>
              </a:buClr>
              <a:buSzPts val="1200"/>
              <a:buFont typeface="Arial"/>
              <a:buChar char="•"/>
            </a:pPr>
            <a:r>
              <a:rPr lang="sv-SE" sz="2800" dirty="0"/>
              <a:t>Normer, makt &amp; normkritik</a:t>
            </a:r>
          </a:p>
          <a:p>
            <a:pPr marL="171450" lvl="0" indent="-171450" algn="l" rtl="0">
              <a:lnSpc>
                <a:spcPct val="100000"/>
              </a:lnSpc>
              <a:spcBef>
                <a:spcPts val="0"/>
              </a:spcBef>
              <a:spcAft>
                <a:spcPts val="0"/>
              </a:spcAft>
              <a:buClr>
                <a:schemeClr val="dk1"/>
              </a:buClr>
              <a:buSzPts val="1200"/>
              <a:buFont typeface="Arial"/>
              <a:buChar char="•"/>
            </a:pPr>
            <a:r>
              <a:rPr lang="sv-SE" sz="2800" dirty="0"/>
              <a:t>Hbtqi-begrepp </a:t>
            </a:r>
            <a:endParaRPr lang="sv-SE" dirty="0"/>
          </a:p>
          <a:p>
            <a:pPr marL="171450" lvl="0" indent="-171450" algn="l" rtl="0">
              <a:lnSpc>
                <a:spcPct val="100000"/>
              </a:lnSpc>
              <a:spcBef>
                <a:spcPts val="0"/>
              </a:spcBef>
              <a:spcAft>
                <a:spcPts val="0"/>
              </a:spcAft>
              <a:buClr>
                <a:schemeClr val="dk1"/>
              </a:buClr>
              <a:buSzPts val="1200"/>
              <a:buFont typeface="Arial"/>
              <a:buChar char="•"/>
            </a:pPr>
            <a:r>
              <a:rPr lang="sv-SE" sz="2800" dirty="0"/>
              <a:t>Hbtqi-personers livsvillkor &amp; hälsa</a:t>
            </a:r>
            <a:endParaRPr lang="sv-SE" dirty="0"/>
          </a:p>
          <a:p>
            <a:pPr marL="171450" lvl="0" indent="-171450" algn="l" rtl="0">
              <a:lnSpc>
                <a:spcPct val="100000"/>
              </a:lnSpc>
              <a:spcBef>
                <a:spcPts val="0"/>
              </a:spcBef>
              <a:spcAft>
                <a:spcPts val="0"/>
              </a:spcAft>
              <a:buClr>
                <a:schemeClr val="dk1"/>
              </a:buClr>
              <a:buSzPts val="1200"/>
              <a:buFont typeface="Arial"/>
              <a:buChar char="•"/>
            </a:pPr>
            <a:r>
              <a:rPr lang="sv-SE" sz="2800" dirty="0"/>
              <a:t>Diskriminering</a:t>
            </a:r>
            <a:endParaRPr lang="sv-SE" dirty="0"/>
          </a:p>
          <a:p>
            <a:pPr marL="171450" lvl="0" indent="-171450" algn="l" rtl="0">
              <a:lnSpc>
                <a:spcPct val="100000"/>
              </a:lnSpc>
              <a:spcBef>
                <a:spcPts val="0"/>
              </a:spcBef>
              <a:spcAft>
                <a:spcPts val="0"/>
              </a:spcAft>
              <a:buClr>
                <a:schemeClr val="dk1"/>
              </a:buClr>
              <a:buSzPts val="1200"/>
              <a:buFont typeface="Arial"/>
              <a:buChar char="•"/>
            </a:pPr>
            <a:r>
              <a:rPr lang="sv-SE" sz="2800" dirty="0"/>
              <a:t>Bemötande och arbetsmiljö</a:t>
            </a:r>
            <a:endParaRPr lang="sv-SE" dirty="0"/>
          </a:p>
          <a:p>
            <a:pPr marL="171450" lvl="0" indent="-171450" algn="l" rtl="0">
              <a:lnSpc>
                <a:spcPct val="100000"/>
              </a:lnSpc>
              <a:spcBef>
                <a:spcPts val="0"/>
              </a:spcBef>
              <a:spcAft>
                <a:spcPts val="0"/>
              </a:spcAft>
              <a:buClr>
                <a:schemeClr val="dk1"/>
              </a:buClr>
              <a:buSzPts val="1200"/>
              <a:buFont typeface="Arial"/>
              <a:buChar char="•"/>
            </a:pPr>
            <a:r>
              <a:rPr lang="sv-SE" sz="2800" dirty="0"/>
              <a:t>Fördjupning utifrån verksamhetens behov</a:t>
            </a:r>
            <a:endParaRPr lang="sv-SE" dirty="0"/>
          </a:p>
          <a:p>
            <a:pPr marL="0" indent="0">
              <a:buNone/>
            </a:pPr>
            <a:endParaRPr lang="sv-SE" dirty="0"/>
          </a:p>
        </p:txBody>
      </p:sp>
      <p:pic>
        <p:nvPicPr>
          <p:cNvPr id="4" name="Bildobjekt 3">
            <a:extLst>
              <a:ext uri="{FF2B5EF4-FFF2-40B4-BE49-F238E27FC236}">
                <a16:creationId xmlns:a16="http://schemas.microsoft.com/office/drawing/2014/main" id="{FADE1F2C-6A59-98CC-208A-C90F894314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8661" y="4186470"/>
            <a:ext cx="2301410" cy="2306405"/>
          </a:xfrm>
          <a:prstGeom prst="rect">
            <a:avLst/>
          </a:prstGeom>
        </p:spPr>
      </p:pic>
    </p:spTree>
    <p:extLst>
      <p:ext uri="{BB962C8B-B14F-4D97-AF65-F5344CB8AC3E}">
        <p14:creationId xmlns:p14="http://schemas.microsoft.com/office/powerpoint/2010/main" val="33943398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DE8704F-9447-544D-74D0-C6E0D177720E}"/>
              </a:ext>
            </a:extLst>
          </p:cNvPr>
          <p:cNvSpPr>
            <a:spLocks noGrp="1"/>
          </p:cNvSpPr>
          <p:nvPr>
            <p:ph type="title"/>
          </p:nvPr>
        </p:nvSpPr>
        <p:spPr/>
        <p:txBody>
          <a:bodyPr/>
          <a:lstStyle/>
          <a:p>
            <a:r>
              <a:rPr lang="sv-SE" dirty="0"/>
              <a:t>Diskrimineringsgrunder</a:t>
            </a:r>
          </a:p>
        </p:txBody>
      </p:sp>
      <p:sp>
        <p:nvSpPr>
          <p:cNvPr id="6" name="Platshållare för innehåll 5">
            <a:extLst>
              <a:ext uri="{FF2B5EF4-FFF2-40B4-BE49-F238E27FC236}">
                <a16:creationId xmlns:a16="http://schemas.microsoft.com/office/drawing/2014/main" id="{2A2C7DEE-A022-D969-8C32-D3E744F4F628}"/>
              </a:ext>
            </a:extLst>
          </p:cNvPr>
          <p:cNvSpPr>
            <a:spLocks noGrp="1"/>
          </p:cNvSpPr>
          <p:nvPr>
            <p:ph idx="1"/>
          </p:nvPr>
        </p:nvSpPr>
        <p:spPr/>
        <p:txBody>
          <a:bodyPr/>
          <a:lstStyle/>
          <a:p>
            <a:pPr algn="l">
              <a:spcAft>
                <a:spcPts val="300"/>
              </a:spcAft>
              <a:buFont typeface="Arial" panose="020B0604020202020204" pitchFamily="34" charset="0"/>
              <a:buChar char="•"/>
            </a:pPr>
            <a:r>
              <a:rPr lang="sv-SE" b="0" i="0" dirty="0">
                <a:solidFill>
                  <a:srgbClr val="1F1F1F"/>
                </a:solidFill>
                <a:effectLst/>
                <a:latin typeface="Google Sans"/>
              </a:rPr>
              <a:t>Etnisk tillhörighet.</a:t>
            </a:r>
          </a:p>
          <a:p>
            <a:pPr algn="l">
              <a:spcAft>
                <a:spcPts val="300"/>
              </a:spcAft>
              <a:buFont typeface="Arial" panose="020B0604020202020204" pitchFamily="34" charset="0"/>
              <a:buChar char="•"/>
            </a:pPr>
            <a:r>
              <a:rPr lang="sv-SE" b="0" i="0" dirty="0">
                <a:solidFill>
                  <a:srgbClr val="1F1F1F"/>
                </a:solidFill>
                <a:effectLst/>
                <a:latin typeface="Google Sans"/>
              </a:rPr>
              <a:t>Funktionsnedsättning.</a:t>
            </a:r>
          </a:p>
          <a:p>
            <a:pPr algn="l">
              <a:spcAft>
                <a:spcPts val="300"/>
              </a:spcAft>
              <a:buFont typeface="Arial" panose="020B0604020202020204" pitchFamily="34" charset="0"/>
              <a:buChar char="•"/>
            </a:pPr>
            <a:r>
              <a:rPr lang="sv-SE" b="0" i="0" dirty="0">
                <a:solidFill>
                  <a:srgbClr val="1F1F1F"/>
                </a:solidFill>
                <a:effectLst/>
                <a:latin typeface="Google Sans"/>
              </a:rPr>
              <a:t>Ålder.</a:t>
            </a:r>
          </a:p>
          <a:p>
            <a:pPr algn="l">
              <a:spcAft>
                <a:spcPts val="300"/>
              </a:spcAft>
              <a:buFont typeface="Arial" panose="020B0604020202020204" pitchFamily="34" charset="0"/>
              <a:buChar char="•"/>
            </a:pPr>
            <a:r>
              <a:rPr lang="sv-SE" b="0" i="0" dirty="0">
                <a:solidFill>
                  <a:srgbClr val="1F1F1F"/>
                </a:solidFill>
                <a:effectLst/>
                <a:latin typeface="Google Sans"/>
              </a:rPr>
              <a:t>Kön.</a:t>
            </a:r>
          </a:p>
          <a:p>
            <a:pPr algn="l">
              <a:spcAft>
                <a:spcPts val="300"/>
              </a:spcAft>
              <a:buFont typeface="Arial" panose="020B0604020202020204" pitchFamily="34" charset="0"/>
              <a:buChar char="•"/>
            </a:pPr>
            <a:r>
              <a:rPr lang="sv-SE" b="0" i="0" dirty="0">
                <a:solidFill>
                  <a:srgbClr val="1F1F1F"/>
                </a:solidFill>
                <a:effectLst/>
                <a:latin typeface="Google Sans"/>
              </a:rPr>
              <a:t>Könsidentitet eller könsuttryck.</a:t>
            </a:r>
          </a:p>
          <a:p>
            <a:pPr algn="l">
              <a:spcAft>
                <a:spcPts val="300"/>
              </a:spcAft>
              <a:buFont typeface="Arial" panose="020B0604020202020204" pitchFamily="34" charset="0"/>
              <a:buChar char="•"/>
            </a:pPr>
            <a:r>
              <a:rPr lang="sv-SE" b="0" i="0" dirty="0">
                <a:solidFill>
                  <a:srgbClr val="1F1F1F"/>
                </a:solidFill>
                <a:effectLst/>
                <a:latin typeface="Google Sans"/>
              </a:rPr>
              <a:t>Religion eller annan trosuppfattning.</a:t>
            </a:r>
          </a:p>
          <a:p>
            <a:pPr algn="l">
              <a:spcAft>
                <a:spcPts val="300"/>
              </a:spcAft>
              <a:buFont typeface="Arial" panose="020B0604020202020204" pitchFamily="34" charset="0"/>
              <a:buChar char="•"/>
            </a:pPr>
            <a:r>
              <a:rPr lang="sv-SE" b="0" i="0" dirty="0">
                <a:solidFill>
                  <a:srgbClr val="1F1F1F"/>
                </a:solidFill>
                <a:effectLst/>
                <a:latin typeface="Google Sans"/>
              </a:rPr>
              <a:t>Sexuell läggning.</a:t>
            </a:r>
          </a:p>
          <a:p>
            <a:pPr marL="0" indent="0">
              <a:buNone/>
            </a:pPr>
            <a:endParaRPr lang="sv-SE" dirty="0"/>
          </a:p>
        </p:txBody>
      </p:sp>
      <p:pic>
        <p:nvPicPr>
          <p:cNvPr id="8" name="Bildobjekt 7">
            <a:extLst>
              <a:ext uri="{FF2B5EF4-FFF2-40B4-BE49-F238E27FC236}">
                <a16:creationId xmlns:a16="http://schemas.microsoft.com/office/drawing/2014/main" id="{B71D2003-A81C-EFE3-2A5C-6367D0533E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8661" y="4186470"/>
            <a:ext cx="2301410" cy="2306405"/>
          </a:xfrm>
          <a:prstGeom prst="rect">
            <a:avLst/>
          </a:prstGeom>
        </p:spPr>
      </p:pic>
    </p:spTree>
    <p:extLst>
      <p:ext uri="{BB962C8B-B14F-4D97-AF65-F5344CB8AC3E}">
        <p14:creationId xmlns:p14="http://schemas.microsoft.com/office/powerpoint/2010/main" val="262861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C9D0DA-7A3A-CDBC-39D2-D4480B2698B0}"/>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C18183F0-5233-7590-AEDD-5FFCC5940CF8}"/>
              </a:ext>
            </a:extLst>
          </p:cNvPr>
          <p:cNvSpPr>
            <a:spLocks noGrp="1"/>
          </p:cNvSpPr>
          <p:nvPr>
            <p:ph type="title"/>
          </p:nvPr>
        </p:nvSpPr>
        <p:spPr/>
        <p:txBody>
          <a:bodyPr/>
          <a:lstStyle/>
          <a:p>
            <a:r>
              <a:rPr lang="sv-SE" dirty="0"/>
              <a:t>Viktiga årtal</a:t>
            </a:r>
          </a:p>
        </p:txBody>
      </p:sp>
      <p:sp>
        <p:nvSpPr>
          <p:cNvPr id="6" name="Platshållare för innehåll 5">
            <a:extLst>
              <a:ext uri="{FF2B5EF4-FFF2-40B4-BE49-F238E27FC236}">
                <a16:creationId xmlns:a16="http://schemas.microsoft.com/office/drawing/2014/main" id="{1A9A19F6-5980-9000-6AB3-FF80DCFBAD07}"/>
              </a:ext>
            </a:extLst>
          </p:cNvPr>
          <p:cNvSpPr>
            <a:spLocks noGrp="1"/>
          </p:cNvSpPr>
          <p:nvPr>
            <p:ph idx="1"/>
          </p:nvPr>
        </p:nvSpPr>
        <p:spPr/>
        <p:txBody>
          <a:bodyPr/>
          <a:lstStyle/>
          <a:p>
            <a:r>
              <a:rPr lang="sv-SE" dirty="0"/>
              <a:t>1944</a:t>
            </a:r>
          </a:p>
          <a:p>
            <a:endParaRPr lang="sv-SE" dirty="0"/>
          </a:p>
          <a:p>
            <a:r>
              <a:rPr lang="sv-SE" dirty="0"/>
              <a:t>1979</a:t>
            </a:r>
          </a:p>
          <a:p>
            <a:endParaRPr lang="sv-SE" dirty="0"/>
          </a:p>
          <a:p>
            <a:r>
              <a:rPr lang="sv-SE" dirty="0"/>
              <a:t>1987</a:t>
            </a:r>
          </a:p>
        </p:txBody>
      </p:sp>
      <p:pic>
        <p:nvPicPr>
          <p:cNvPr id="8" name="Bildobjekt 7">
            <a:extLst>
              <a:ext uri="{FF2B5EF4-FFF2-40B4-BE49-F238E27FC236}">
                <a16:creationId xmlns:a16="http://schemas.microsoft.com/office/drawing/2014/main" id="{6907120D-849D-A2F3-B656-5A9EE2C211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8661" y="4186470"/>
            <a:ext cx="2301410" cy="2306405"/>
          </a:xfrm>
          <a:prstGeom prst="rect">
            <a:avLst/>
          </a:prstGeom>
        </p:spPr>
      </p:pic>
    </p:spTree>
    <p:extLst>
      <p:ext uri="{BB962C8B-B14F-4D97-AF65-F5344CB8AC3E}">
        <p14:creationId xmlns:p14="http://schemas.microsoft.com/office/powerpoint/2010/main" val="16946244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BC096A4-5C42-3998-F55E-DA4525CCDBB3}"/>
              </a:ext>
            </a:extLst>
          </p:cNvPr>
          <p:cNvSpPr>
            <a:spLocks noGrp="1"/>
          </p:cNvSpPr>
          <p:nvPr>
            <p:ph type="title"/>
          </p:nvPr>
        </p:nvSpPr>
        <p:spPr/>
        <p:txBody>
          <a:bodyPr/>
          <a:lstStyle/>
          <a:p>
            <a:r>
              <a:rPr lang="sv-SE" dirty="0"/>
              <a:t>Begrepp</a:t>
            </a:r>
          </a:p>
        </p:txBody>
      </p:sp>
      <p:sp>
        <p:nvSpPr>
          <p:cNvPr id="3" name="Platshållare för innehåll 2">
            <a:extLst>
              <a:ext uri="{FF2B5EF4-FFF2-40B4-BE49-F238E27FC236}">
                <a16:creationId xmlns:a16="http://schemas.microsoft.com/office/drawing/2014/main" id="{92BAFE78-FBBA-4FA0-DD2A-D04BD16F8019}"/>
              </a:ext>
            </a:extLst>
          </p:cNvPr>
          <p:cNvSpPr>
            <a:spLocks noGrp="1"/>
          </p:cNvSpPr>
          <p:nvPr>
            <p:ph idx="1"/>
          </p:nvPr>
        </p:nvSpPr>
        <p:spPr/>
        <p:txBody>
          <a:bodyPr/>
          <a:lstStyle/>
          <a:p>
            <a:r>
              <a:rPr lang="sv-SE" dirty="0"/>
              <a:t>HBTQI </a:t>
            </a:r>
          </a:p>
          <a:p>
            <a:r>
              <a:rPr lang="sv-SE" dirty="0"/>
              <a:t>Transperson</a:t>
            </a:r>
          </a:p>
          <a:p>
            <a:r>
              <a:rPr lang="sv-SE" dirty="0"/>
              <a:t>Queer</a:t>
            </a:r>
          </a:p>
          <a:p>
            <a:r>
              <a:rPr lang="sv-SE" dirty="0"/>
              <a:t>Intersex</a:t>
            </a:r>
          </a:p>
          <a:p>
            <a:endParaRPr lang="sv-SE" dirty="0"/>
          </a:p>
        </p:txBody>
      </p:sp>
      <p:pic>
        <p:nvPicPr>
          <p:cNvPr id="4" name="Bildobjekt 3">
            <a:extLst>
              <a:ext uri="{FF2B5EF4-FFF2-40B4-BE49-F238E27FC236}">
                <a16:creationId xmlns:a16="http://schemas.microsoft.com/office/drawing/2014/main" id="{7D2C9B8E-4FFE-DBCC-123F-EE971E5727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8661" y="4186470"/>
            <a:ext cx="2301410" cy="2306405"/>
          </a:xfrm>
          <a:prstGeom prst="rect">
            <a:avLst/>
          </a:prstGeom>
        </p:spPr>
      </p:pic>
    </p:spTree>
    <p:extLst>
      <p:ext uri="{BB962C8B-B14F-4D97-AF65-F5344CB8AC3E}">
        <p14:creationId xmlns:p14="http://schemas.microsoft.com/office/powerpoint/2010/main" val="20030376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BDBD90-58C0-C84E-B62F-B7DD02A741BB}"/>
              </a:ext>
            </a:extLst>
          </p:cNvPr>
          <p:cNvSpPr>
            <a:spLocks noGrp="1"/>
          </p:cNvSpPr>
          <p:nvPr>
            <p:ph type="title"/>
          </p:nvPr>
        </p:nvSpPr>
        <p:spPr/>
        <p:txBody>
          <a:bodyPr/>
          <a:lstStyle/>
          <a:p>
            <a:r>
              <a:rPr lang="sv-SE" dirty="0"/>
              <a:t>Handlingsplan</a:t>
            </a:r>
          </a:p>
        </p:txBody>
      </p:sp>
      <p:sp>
        <p:nvSpPr>
          <p:cNvPr id="3" name="Platshållare för innehåll 2">
            <a:extLst>
              <a:ext uri="{FF2B5EF4-FFF2-40B4-BE49-F238E27FC236}">
                <a16:creationId xmlns:a16="http://schemas.microsoft.com/office/drawing/2014/main" id="{5362139A-1F85-8CF2-3CE8-ACDB2985E2DD}"/>
              </a:ext>
            </a:extLst>
          </p:cNvPr>
          <p:cNvSpPr>
            <a:spLocks noGrp="1"/>
          </p:cNvSpPr>
          <p:nvPr>
            <p:ph idx="1"/>
          </p:nvPr>
        </p:nvSpPr>
        <p:spPr/>
        <p:txBody>
          <a:bodyPr/>
          <a:lstStyle/>
          <a:p>
            <a:r>
              <a:rPr lang="sv-SE" dirty="0"/>
              <a:t>Förankring</a:t>
            </a:r>
          </a:p>
          <a:p>
            <a:r>
              <a:rPr lang="sv-SE" dirty="0"/>
              <a:t>Kompetensutveckling</a:t>
            </a:r>
          </a:p>
          <a:p>
            <a:r>
              <a:rPr lang="sv-SE" dirty="0"/>
              <a:t>Kommunikation</a:t>
            </a:r>
          </a:p>
          <a:p>
            <a:r>
              <a:rPr lang="sv-SE" dirty="0"/>
              <a:t>Bemötande</a:t>
            </a:r>
          </a:p>
          <a:p>
            <a:r>
              <a:rPr lang="sv-SE" dirty="0"/>
              <a:t>Rekrytering</a:t>
            </a:r>
          </a:p>
        </p:txBody>
      </p:sp>
      <p:pic>
        <p:nvPicPr>
          <p:cNvPr id="4" name="Bildobjekt 3">
            <a:extLst>
              <a:ext uri="{FF2B5EF4-FFF2-40B4-BE49-F238E27FC236}">
                <a16:creationId xmlns:a16="http://schemas.microsoft.com/office/drawing/2014/main" id="{29E2A77B-CB09-E2D9-E746-1FFAD51D63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8661" y="4186470"/>
            <a:ext cx="2301410" cy="2306405"/>
          </a:xfrm>
          <a:prstGeom prst="rect">
            <a:avLst/>
          </a:prstGeom>
        </p:spPr>
      </p:pic>
    </p:spTree>
    <p:extLst>
      <p:ext uri="{BB962C8B-B14F-4D97-AF65-F5344CB8AC3E}">
        <p14:creationId xmlns:p14="http://schemas.microsoft.com/office/powerpoint/2010/main" val="58593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AC215F08-8AAA-ADF8-926A-ABA11376E6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9055" y="277402"/>
            <a:ext cx="9991045" cy="5619963"/>
          </a:xfrm>
          <a:prstGeom prst="rect">
            <a:avLst/>
          </a:prstGeom>
        </p:spPr>
      </p:pic>
      <p:pic>
        <p:nvPicPr>
          <p:cNvPr id="5" name="Bildobjekt 4">
            <a:extLst>
              <a:ext uri="{FF2B5EF4-FFF2-40B4-BE49-F238E27FC236}">
                <a16:creationId xmlns:a16="http://schemas.microsoft.com/office/drawing/2014/main" id="{7AF540BD-2C94-8C86-CA75-DD3901C4B3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18661" y="4186470"/>
            <a:ext cx="2301410" cy="2306405"/>
          </a:xfrm>
          <a:prstGeom prst="rect">
            <a:avLst/>
          </a:prstGeom>
        </p:spPr>
      </p:pic>
    </p:spTree>
    <p:extLst>
      <p:ext uri="{BB962C8B-B14F-4D97-AF65-F5344CB8AC3E}">
        <p14:creationId xmlns:p14="http://schemas.microsoft.com/office/powerpoint/2010/main" val="2313368742"/>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5841</TotalTime>
  <Words>901</Words>
  <Application>Microsoft Office PowerPoint</Application>
  <PresentationFormat>Bredbild</PresentationFormat>
  <Paragraphs>87</Paragraphs>
  <Slides>8</Slides>
  <Notes>8</Notes>
  <HiddenSlides>0</HiddenSlides>
  <MMClips>0</MMClips>
  <ScaleCrop>false</ScaleCrop>
  <HeadingPairs>
    <vt:vector size="6" baseType="variant">
      <vt:variant>
        <vt:lpstr>Använt teckensnitt</vt:lpstr>
      </vt:variant>
      <vt:variant>
        <vt:i4>8</vt:i4>
      </vt:variant>
      <vt:variant>
        <vt:lpstr>Tema</vt:lpstr>
      </vt:variant>
      <vt:variant>
        <vt:i4>1</vt:i4>
      </vt:variant>
      <vt:variant>
        <vt:lpstr>Bildrubriker</vt:lpstr>
      </vt:variant>
      <vt:variant>
        <vt:i4>8</vt:i4>
      </vt:variant>
    </vt:vector>
  </HeadingPairs>
  <TitlesOfParts>
    <vt:vector size="17" baseType="lpstr">
      <vt:lpstr>Arial</vt:lpstr>
      <vt:lpstr>brandon-grotesque</vt:lpstr>
      <vt:lpstr>Calibri</vt:lpstr>
      <vt:lpstr>Calibri Light</vt:lpstr>
      <vt:lpstr>Garamond</vt:lpstr>
      <vt:lpstr>Google Sans</vt:lpstr>
      <vt:lpstr>open_sanslight</vt:lpstr>
      <vt:lpstr>open_sansregular</vt:lpstr>
      <vt:lpstr>Office-tema</vt:lpstr>
      <vt:lpstr>PowerPoint-presentation</vt:lpstr>
      <vt:lpstr>Certifieringens syfte</vt:lpstr>
      <vt:lpstr>Utbildningens innehåll</vt:lpstr>
      <vt:lpstr>Diskrimineringsgrunder</vt:lpstr>
      <vt:lpstr>Viktiga årtal</vt:lpstr>
      <vt:lpstr>Begrepp</vt:lpstr>
      <vt:lpstr>Handlingsplan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Yvonne Johansson</dc:creator>
  <cp:lastModifiedBy>Yvonne Johansson</cp:lastModifiedBy>
  <cp:revision>1</cp:revision>
  <cp:lastPrinted>2024-11-06T14:26:15Z</cp:lastPrinted>
  <dcterms:created xsi:type="dcterms:W3CDTF">2024-10-27T10:22:15Z</dcterms:created>
  <dcterms:modified xsi:type="dcterms:W3CDTF">2024-11-21T08:48:45Z</dcterms:modified>
</cp:coreProperties>
</file>