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 id="2147483685" r:id="rId3"/>
  </p:sldMasterIdLst>
  <p:notesMasterIdLst>
    <p:notesMasterId r:id="rId22"/>
  </p:notesMasterIdLst>
  <p:handoutMasterIdLst>
    <p:handoutMasterId r:id="rId23"/>
  </p:handoutMasterIdLst>
  <p:sldIdLst>
    <p:sldId id="692" r:id="rId4"/>
    <p:sldId id="590" r:id="rId5"/>
    <p:sldId id="288" r:id="rId6"/>
    <p:sldId id="286" r:id="rId7"/>
    <p:sldId id="754" r:id="rId8"/>
    <p:sldId id="766" r:id="rId9"/>
    <p:sldId id="767" r:id="rId10"/>
    <p:sldId id="768" r:id="rId11"/>
    <p:sldId id="769" r:id="rId12"/>
    <p:sldId id="756" r:id="rId13"/>
    <p:sldId id="773" r:id="rId14"/>
    <p:sldId id="764" r:id="rId15"/>
    <p:sldId id="770" r:id="rId16"/>
    <p:sldId id="379" r:id="rId17"/>
    <p:sldId id="771" r:id="rId18"/>
    <p:sldId id="772" r:id="rId19"/>
    <p:sldId id="287" r:id="rId20"/>
    <p:sldId id="502" r:id="rId21"/>
  </p:sldIdLst>
  <p:sldSz cx="9144000" cy="6858000" type="screen4x3"/>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14">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CB"/>
    <a:srgbClr val="219BD3"/>
    <a:srgbClr val="EB6909"/>
    <a:srgbClr val="FFCC00"/>
    <a:srgbClr val="BDE4F7"/>
    <a:srgbClr val="E751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01A59B-97D4-4FF0-9C40-621EA3913E79}" v="2" dt="2026-03-24T13:55:04.21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975" autoAdjust="0"/>
    <p:restoredTop sz="86341" autoAdjust="0"/>
  </p:normalViewPr>
  <p:slideViewPr>
    <p:cSldViewPr snapToGrid="0" snapToObjects="1">
      <p:cViewPr varScale="1">
        <p:scale>
          <a:sx n="45" d="100"/>
          <a:sy n="45" d="100"/>
        </p:scale>
        <p:origin x="1536" y="270"/>
      </p:cViewPr>
      <p:guideLst>
        <p:guide orient="horz" pos="2160"/>
        <p:guide orient="horz" pos="1014"/>
        <p:guide pos="2880"/>
      </p:guideLst>
    </p:cSldViewPr>
  </p:slideViewPr>
  <p:outlineViewPr>
    <p:cViewPr>
      <p:scale>
        <a:sx n="33" d="100"/>
        <a:sy n="33" d="100"/>
      </p:scale>
      <p:origin x="0" y="-15112"/>
    </p:cViewPr>
  </p:outlineViewPr>
  <p:notesTextViewPr>
    <p:cViewPr>
      <p:scale>
        <a:sx n="100" d="100"/>
        <a:sy n="100" d="100"/>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8A7CE-6300-4FCE-BD2F-30AF6CB86BC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1189D41-C613-4B13-A91A-62BE34EB4873}">
      <dgm:prSet/>
      <dgm:spPr/>
      <dgm:t>
        <a:bodyPr/>
        <a:lstStyle/>
        <a:p>
          <a:r>
            <a:rPr lang="en-US"/>
            <a:t>Fast läkarkontakt för en trygg vård</a:t>
          </a:r>
        </a:p>
      </dgm:t>
    </dgm:pt>
    <dgm:pt modelId="{A84A0DFB-C8DB-47CE-9D20-AA0868A755E9}" type="parTrans" cxnId="{88A89ADD-295A-4869-BC96-B5F079626922}">
      <dgm:prSet/>
      <dgm:spPr/>
      <dgm:t>
        <a:bodyPr/>
        <a:lstStyle/>
        <a:p>
          <a:endParaRPr lang="en-US"/>
        </a:p>
      </dgm:t>
    </dgm:pt>
    <dgm:pt modelId="{8991777A-6FA5-473F-9BD3-E70D3FDF59D1}" type="sibTrans" cxnId="{88A89ADD-295A-4869-BC96-B5F079626922}">
      <dgm:prSet/>
      <dgm:spPr/>
      <dgm:t>
        <a:bodyPr/>
        <a:lstStyle/>
        <a:p>
          <a:endParaRPr lang="en-US"/>
        </a:p>
      </dgm:t>
    </dgm:pt>
    <dgm:pt modelId="{B7BE32B1-E505-4745-9796-E4FBC3AFB51E}">
      <dgm:prSet/>
      <dgm:spPr/>
      <dgm:t>
        <a:bodyPr/>
        <a:lstStyle/>
        <a:p>
          <a:r>
            <a:rPr lang="en-US"/>
            <a:t>Äldreomsorg med kvalitet</a:t>
          </a:r>
        </a:p>
      </dgm:t>
    </dgm:pt>
    <dgm:pt modelId="{A204FDEB-6DCA-4922-AFE6-D65A32A976CC}" type="parTrans" cxnId="{B40F1A96-A2B2-48E0-BFB7-98E9D2587587}">
      <dgm:prSet/>
      <dgm:spPr/>
      <dgm:t>
        <a:bodyPr/>
        <a:lstStyle/>
        <a:p>
          <a:endParaRPr lang="en-US"/>
        </a:p>
      </dgm:t>
    </dgm:pt>
    <dgm:pt modelId="{0B46DE59-8D70-4BA1-AE29-F7069A911DB7}" type="sibTrans" cxnId="{B40F1A96-A2B2-48E0-BFB7-98E9D2587587}">
      <dgm:prSet/>
      <dgm:spPr/>
      <dgm:t>
        <a:bodyPr/>
        <a:lstStyle/>
        <a:p>
          <a:endParaRPr lang="en-US"/>
        </a:p>
      </dgm:t>
    </dgm:pt>
    <dgm:pt modelId="{ADB4BC24-D039-47DE-B448-9B6D3408427D}">
      <dgm:prSet/>
      <dgm:spPr/>
      <dgm:t>
        <a:bodyPr/>
        <a:lstStyle/>
        <a:p>
          <a:r>
            <a:rPr lang="en-US"/>
            <a:t>Höj pensionerna – det ska löna sig att ha arbetat</a:t>
          </a:r>
        </a:p>
      </dgm:t>
    </dgm:pt>
    <dgm:pt modelId="{1D7BF5EA-6777-448E-B531-F9B6579E83BF}" type="parTrans" cxnId="{E883B05D-0715-4A80-B4CB-4409A11EFCD1}">
      <dgm:prSet/>
      <dgm:spPr/>
      <dgm:t>
        <a:bodyPr/>
        <a:lstStyle/>
        <a:p>
          <a:endParaRPr lang="en-US"/>
        </a:p>
      </dgm:t>
    </dgm:pt>
    <dgm:pt modelId="{014434D6-3137-4074-A3F5-A94C0F749418}" type="sibTrans" cxnId="{E883B05D-0715-4A80-B4CB-4409A11EFCD1}">
      <dgm:prSet/>
      <dgm:spPr/>
      <dgm:t>
        <a:bodyPr/>
        <a:lstStyle/>
        <a:p>
          <a:endParaRPr lang="en-US"/>
        </a:p>
      </dgm:t>
    </dgm:pt>
    <dgm:pt modelId="{C66E7FB8-30E3-4594-AA83-49A2387A8B10}">
      <dgm:prSet/>
      <dgm:spPr/>
      <dgm:t>
        <a:bodyPr/>
        <a:lstStyle/>
        <a:p>
          <a:r>
            <a:rPr lang="en-US"/>
            <a:t>Bygg fler bostäder för seniorer</a:t>
          </a:r>
        </a:p>
      </dgm:t>
    </dgm:pt>
    <dgm:pt modelId="{23CDBB99-2578-4B80-81DD-801E0AD8AA1C}" type="parTrans" cxnId="{A7A0E00D-2B7E-44FC-9667-86702303475E}">
      <dgm:prSet/>
      <dgm:spPr/>
      <dgm:t>
        <a:bodyPr/>
        <a:lstStyle/>
        <a:p>
          <a:endParaRPr lang="en-US"/>
        </a:p>
      </dgm:t>
    </dgm:pt>
    <dgm:pt modelId="{0621B9FC-E19D-48E3-AACB-17A4CEB8EDE0}" type="sibTrans" cxnId="{A7A0E00D-2B7E-44FC-9667-86702303475E}">
      <dgm:prSet/>
      <dgm:spPr/>
      <dgm:t>
        <a:bodyPr/>
        <a:lstStyle/>
        <a:p>
          <a:endParaRPr lang="en-US"/>
        </a:p>
      </dgm:t>
    </dgm:pt>
    <dgm:pt modelId="{0C7B0396-117C-41CC-9AA1-54ABA6005313}">
      <dgm:prSet/>
      <dgm:spPr/>
      <dgm:t>
        <a:bodyPr/>
        <a:lstStyle/>
        <a:p>
          <a:r>
            <a:rPr lang="en-US"/>
            <a:t>Kryssa en senior</a:t>
          </a:r>
        </a:p>
      </dgm:t>
    </dgm:pt>
    <dgm:pt modelId="{A0D23F71-BE7F-4737-835B-58AAE0A68064}" type="parTrans" cxnId="{18B94481-21CD-47F2-B3BF-8463877A00F7}">
      <dgm:prSet/>
      <dgm:spPr/>
      <dgm:t>
        <a:bodyPr/>
        <a:lstStyle/>
        <a:p>
          <a:endParaRPr lang="en-US"/>
        </a:p>
      </dgm:t>
    </dgm:pt>
    <dgm:pt modelId="{FB271B38-3895-4BD0-B03A-086A626D4FC8}" type="sibTrans" cxnId="{18B94481-21CD-47F2-B3BF-8463877A00F7}">
      <dgm:prSet/>
      <dgm:spPr/>
      <dgm:t>
        <a:bodyPr/>
        <a:lstStyle/>
        <a:p>
          <a:endParaRPr lang="en-US"/>
        </a:p>
      </dgm:t>
    </dgm:pt>
    <dgm:pt modelId="{E0487A2F-0754-4915-BC98-105A90F6943E}" type="pres">
      <dgm:prSet presAssocID="{A458A7CE-6300-4FCE-BD2F-30AF6CB86BC0}" presName="linear" presStyleCnt="0">
        <dgm:presLayoutVars>
          <dgm:animLvl val="lvl"/>
          <dgm:resizeHandles val="exact"/>
        </dgm:presLayoutVars>
      </dgm:prSet>
      <dgm:spPr/>
    </dgm:pt>
    <dgm:pt modelId="{5851E5C2-36B6-415D-9111-C7444079A7B4}" type="pres">
      <dgm:prSet presAssocID="{A1189D41-C613-4B13-A91A-62BE34EB4873}" presName="parentText" presStyleLbl="node1" presStyleIdx="0" presStyleCnt="5">
        <dgm:presLayoutVars>
          <dgm:chMax val="0"/>
          <dgm:bulletEnabled val="1"/>
        </dgm:presLayoutVars>
      </dgm:prSet>
      <dgm:spPr/>
    </dgm:pt>
    <dgm:pt modelId="{E359794A-4C02-48DA-8EB1-BEDFA8F027A5}" type="pres">
      <dgm:prSet presAssocID="{8991777A-6FA5-473F-9BD3-E70D3FDF59D1}" presName="spacer" presStyleCnt="0"/>
      <dgm:spPr/>
    </dgm:pt>
    <dgm:pt modelId="{BEB4BEA2-70E5-439C-8670-BDBF2EC99FCA}" type="pres">
      <dgm:prSet presAssocID="{B7BE32B1-E505-4745-9796-E4FBC3AFB51E}" presName="parentText" presStyleLbl="node1" presStyleIdx="1" presStyleCnt="5">
        <dgm:presLayoutVars>
          <dgm:chMax val="0"/>
          <dgm:bulletEnabled val="1"/>
        </dgm:presLayoutVars>
      </dgm:prSet>
      <dgm:spPr/>
    </dgm:pt>
    <dgm:pt modelId="{3E25F900-2E26-46D1-ACB6-F12EFE42D359}" type="pres">
      <dgm:prSet presAssocID="{0B46DE59-8D70-4BA1-AE29-F7069A911DB7}" presName="spacer" presStyleCnt="0"/>
      <dgm:spPr/>
    </dgm:pt>
    <dgm:pt modelId="{229712C4-408B-4296-9A54-3FAF5FF94F4E}" type="pres">
      <dgm:prSet presAssocID="{ADB4BC24-D039-47DE-B448-9B6D3408427D}" presName="parentText" presStyleLbl="node1" presStyleIdx="2" presStyleCnt="5">
        <dgm:presLayoutVars>
          <dgm:chMax val="0"/>
          <dgm:bulletEnabled val="1"/>
        </dgm:presLayoutVars>
      </dgm:prSet>
      <dgm:spPr/>
    </dgm:pt>
    <dgm:pt modelId="{036B7E2D-A241-4631-A66C-F58E1876049D}" type="pres">
      <dgm:prSet presAssocID="{014434D6-3137-4074-A3F5-A94C0F749418}" presName="spacer" presStyleCnt="0"/>
      <dgm:spPr/>
    </dgm:pt>
    <dgm:pt modelId="{A154DD18-D9B6-49B0-AA46-88CD92714393}" type="pres">
      <dgm:prSet presAssocID="{C66E7FB8-30E3-4594-AA83-49A2387A8B10}" presName="parentText" presStyleLbl="node1" presStyleIdx="3" presStyleCnt="5">
        <dgm:presLayoutVars>
          <dgm:chMax val="0"/>
          <dgm:bulletEnabled val="1"/>
        </dgm:presLayoutVars>
      </dgm:prSet>
      <dgm:spPr/>
    </dgm:pt>
    <dgm:pt modelId="{837C63A4-1DBE-45F0-A76A-0EE87C192501}" type="pres">
      <dgm:prSet presAssocID="{0621B9FC-E19D-48E3-AACB-17A4CEB8EDE0}" presName="spacer" presStyleCnt="0"/>
      <dgm:spPr/>
    </dgm:pt>
    <dgm:pt modelId="{76D6A6C2-8BA4-4F16-9FE1-1182DA371312}" type="pres">
      <dgm:prSet presAssocID="{0C7B0396-117C-41CC-9AA1-54ABA6005313}" presName="parentText" presStyleLbl="node1" presStyleIdx="4" presStyleCnt="5">
        <dgm:presLayoutVars>
          <dgm:chMax val="0"/>
          <dgm:bulletEnabled val="1"/>
        </dgm:presLayoutVars>
      </dgm:prSet>
      <dgm:spPr/>
    </dgm:pt>
  </dgm:ptLst>
  <dgm:cxnLst>
    <dgm:cxn modelId="{A7A0E00D-2B7E-44FC-9667-86702303475E}" srcId="{A458A7CE-6300-4FCE-BD2F-30AF6CB86BC0}" destId="{C66E7FB8-30E3-4594-AA83-49A2387A8B10}" srcOrd="3" destOrd="0" parTransId="{23CDBB99-2578-4B80-81DD-801E0AD8AA1C}" sibTransId="{0621B9FC-E19D-48E3-AACB-17A4CEB8EDE0}"/>
    <dgm:cxn modelId="{693BCB21-4189-43D6-8400-655B1BD28797}" type="presOf" srcId="{B7BE32B1-E505-4745-9796-E4FBC3AFB51E}" destId="{BEB4BEA2-70E5-439C-8670-BDBF2EC99FCA}" srcOrd="0" destOrd="0" presId="urn:microsoft.com/office/officeart/2005/8/layout/vList2"/>
    <dgm:cxn modelId="{E883B05D-0715-4A80-B4CB-4409A11EFCD1}" srcId="{A458A7CE-6300-4FCE-BD2F-30AF6CB86BC0}" destId="{ADB4BC24-D039-47DE-B448-9B6D3408427D}" srcOrd="2" destOrd="0" parTransId="{1D7BF5EA-6777-448E-B531-F9B6579E83BF}" sibTransId="{014434D6-3137-4074-A3F5-A94C0F749418}"/>
    <dgm:cxn modelId="{6F82F442-A1E2-44BC-AEB9-2E19D7FB67B7}" type="presOf" srcId="{0C7B0396-117C-41CC-9AA1-54ABA6005313}" destId="{76D6A6C2-8BA4-4F16-9FE1-1182DA371312}" srcOrd="0" destOrd="0" presId="urn:microsoft.com/office/officeart/2005/8/layout/vList2"/>
    <dgm:cxn modelId="{18B94481-21CD-47F2-B3BF-8463877A00F7}" srcId="{A458A7CE-6300-4FCE-BD2F-30AF6CB86BC0}" destId="{0C7B0396-117C-41CC-9AA1-54ABA6005313}" srcOrd="4" destOrd="0" parTransId="{A0D23F71-BE7F-4737-835B-58AAE0A68064}" sibTransId="{FB271B38-3895-4BD0-B03A-086A626D4FC8}"/>
    <dgm:cxn modelId="{B40F1A96-A2B2-48E0-BFB7-98E9D2587587}" srcId="{A458A7CE-6300-4FCE-BD2F-30AF6CB86BC0}" destId="{B7BE32B1-E505-4745-9796-E4FBC3AFB51E}" srcOrd="1" destOrd="0" parTransId="{A204FDEB-6DCA-4922-AFE6-D65A32A976CC}" sibTransId="{0B46DE59-8D70-4BA1-AE29-F7069A911DB7}"/>
    <dgm:cxn modelId="{85E74AA1-7CED-4141-B47B-4A7EF4DACB03}" type="presOf" srcId="{A458A7CE-6300-4FCE-BD2F-30AF6CB86BC0}" destId="{E0487A2F-0754-4915-BC98-105A90F6943E}" srcOrd="0" destOrd="0" presId="urn:microsoft.com/office/officeart/2005/8/layout/vList2"/>
    <dgm:cxn modelId="{31E67AA5-A5DC-4555-8F1B-4C9E2C713CF6}" type="presOf" srcId="{C66E7FB8-30E3-4594-AA83-49A2387A8B10}" destId="{A154DD18-D9B6-49B0-AA46-88CD92714393}" srcOrd="0" destOrd="0" presId="urn:microsoft.com/office/officeart/2005/8/layout/vList2"/>
    <dgm:cxn modelId="{B3952FC4-0548-4178-A3EB-CBDD813704B6}" type="presOf" srcId="{A1189D41-C613-4B13-A91A-62BE34EB4873}" destId="{5851E5C2-36B6-415D-9111-C7444079A7B4}" srcOrd="0" destOrd="0" presId="urn:microsoft.com/office/officeart/2005/8/layout/vList2"/>
    <dgm:cxn modelId="{88A89ADD-295A-4869-BC96-B5F079626922}" srcId="{A458A7CE-6300-4FCE-BD2F-30AF6CB86BC0}" destId="{A1189D41-C613-4B13-A91A-62BE34EB4873}" srcOrd="0" destOrd="0" parTransId="{A84A0DFB-C8DB-47CE-9D20-AA0868A755E9}" sibTransId="{8991777A-6FA5-473F-9BD3-E70D3FDF59D1}"/>
    <dgm:cxn modelId="{56BBB7F4-6517-47A3-B71B-8989DF104D39}" type="presOf" srcId="{ADB4BC24-D039-47DE-B448-9B6D3408427D}" destId="{229712C4-408B-4296-9A54-3FAF5FF94F4E}" srcOrd="0" destOrd="0" presId="urn:microsoft.com/office/officeart/2005/8/layout/vList2"/>
    <dgm:cxn modelId="{B1E8067B-0706-4888-8828-D3483CADDCEB}" type="presParOf" srcId="{E0487A2F-0754-4915-BC98-105A90F6943E}" destId="{5851E5C2-36B6-415D-9111-C7444079A7B4}" srcOrd="0" destOrd="0" presId="urn:microsoft.com/office/officeart/2005/8/layout/vList2"/>
    <dgm:cxn modelId="{CC161AE1-F6C4-4C13-8080-FDAE8A090D34}" type="presParOf" srcId="{E0487A2F-0754-4915-BC98-105A90F6943E}" destId="{E359794A-4C02-48DA-8EB1-BEDFA8F027A5}" srcOrd="1" destOrd="0" presId="urn:microsoft.com/office/officeart/2005/8/layout/vList2"/>
    <dgm:cxn modelId="{108AF1A0-3E5F-4C78-80EC-9495CCD96693}" type="presParOf" srcId="{E0487A2F-0754-4915-BC98-105A90F6943E}" destId="{BEB4BEA2-70E5-439C-8670-BDBF2EC99FCA}" srcOrd="2" destOrd="0" presId="urn:microsoft.com/office/officeart/2005/8/layout/vList2"/>
    <dgm:cxn modelId="{8A6A3ECF-1411-4703-9468-1AA942D624B4}" type="presParOf" srcId="{E0487A2F-0754-4915-BC98-105A90F6943E}" destId="{3E25F900-2E26-46D1-ACB6-F12EFE42D359}" srcOrd="3" destOrd="0" presId="urn:microsoft.com/office/officeart/2005/8/layout/vList2"/>
    <dgm:cxn modelId="{4ED4F3D8-A828-4195-B7E5-68E98FCA2126}" type="presParOf" srcId="{E0487A2F-0754-4915-BC98-105A90F6943E}" destId="{229712C4-408B-4296-9A54-3FAF5FF94F4E}" srcOrd="4" destOrd="0" presId="urn:microsoft.com/office/officeart/2005/8/layout/vList2"/>
    <dgm:cxn modelId="{5394CB7E-1D60-4739-911A-4A2A0EC15CAA}" type="presParOf" srcId="{E0487A2F-0754-4915-BC98-105A90F6943E}" destId="{036B7E2D-A241-4631-A66C-F58E1876049D}" srcOrd="5" destOrd="0" presId="urn:microsoft.com/office/officeart/2005/8/layout/vList2"/>
    <dgm:cxn modelId="{C3007D14-832A-4801-ABBB-FE88022DD49D}" type="presParOf" srcId="{E0487A2F-0754-4915-BC98-105A90F6943E}" destId="{A154DD18-D9B6-49B0-AA46-88CD92714393}" srcOrd="6" destOrd="0" presId="urn:microsoft.com/office/officeart/2005/8/layout/vList2"/>
    <dgm:cxn modelId="{C920BC5C-D7E4-40D4-8719-0BDADADC5970}" type="presParOf" srcId="{E0487A2F-0754-4915-BC98-105A90F6943E}" destId="{837C63A4-1DBE-45F0-A76A-0EE87C192501}" srcOrd="7" destOrd="0" presId="urn:microsoft.com/office/officeart/2005/8/layout/vList2"/>
    <dgm:cxn modelId="{C4D2B186-1BD1-45C1-8E82-08BBAB987E82}" type="presParOf" srcId="{E0487A2F-0754-4915-BC98-105A90F6943E}" destId="{76D6A6C2-8BA4-4F16-9FE1-1182DA37131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1E5C2-36B6-415D-9111-C7444079A7B4}">
      <dsp:nvSpPr>
        <dsp:cNvPr id="0" name=""/>
        <dsp:cNvSpPr/>
      </dsp:nvSpPr>
      <dsp:spPr>
        <a:xfrm>
          <a:off x="0" y="200967"/>
          <a:ext cx="677871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Fast läkarkontakt för en trygg vård</a:t>
          </a:r>
        </a:p>
      </dsp:txBody>
      <dsp:txXfrm>
        <a:off x="26273" y="227240"/>
        <a:ext cx="6726164" cy="485654"/>
      </dsp:txXfrm>
    </dsp:sp>
    <dsp:sp modelId="{BEB4BEA2-70E5-439C-8670-BDBF2EC99FCA}">
      <dsp:nvSpPr>
        <dsp:cNvPr id="0" name=""/>
        <dsp:cNvSpPr/>
      </dsp:nvSpPr>
      <dsp:spPr>
        <a:xfrm>
          <a:off x="0" y="805408"/>
          <a:ext cx="677871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Äldreomsorg med kvalitet</a:t>
          </a:r>
        </a:p>
      </dsp:txBody>
      <dsp:txXfrm>
        <a:off x="26273" y="831681"/>
        <a:ext cx="6726164" cy="485654"/>
      </dsp:txXfrm>
    </dsp:sp>
    <dsp:sp modelId="{229712C4-408B-4296-9A54-3FAF5FF94F4E}">
      <dsp:nvSpPr>
        <dsp:cNvPr id="0" name=""/>
        <dsp:cNvSpPr/>
      </dsp:nvSpPr>
      <dsp:spPr>
        <a:xfrm>
          <a:off x="0" y="1409848"/>
          <a:ext cx="677871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Höj pensionerna – det ska löna sig att ha arbetat</a:t>
          </a:r>
        </a:p>
      </dsp:txBody>
      <dsp:txXfrm>
        <a:off x="26273" y="1436121"/>
        <a:ext cx="6726164" cy="485654"/>
      </dsp:txXfrm>
    </dsp:sp>
    <dsp:sp modelId="{A154DD18-D9B6-49B0-AA46-88CD92714393}">
      <dsp:nvSpPr>
        <dsp:cNvPr id="0" name=""/>
        <dsp:cNvSpPr/>
      </dsp:nvSpPr>
      <dsp:spPr>
        <a:xfrm>
          <a:off x="0" y="2014288"/>
          <a:ext cx="677871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Bygg fler bostäder för seniorer</a:t>
          </a:r>
        </a:p>
      </dsp:txBody>
      <dsp:txXfrm>
        <a:off x="26273" y="2040561"/>
        <a:ext cx="6726164" cy="485654"/>
      </dsp:txXfrm>
    </dsp:sp>
    <dsp:sp modelId="{76D6A6C2-8BA4-4F16-9FE1-1182DA371312}">
      <dsp:nvSpPr>
        <dsp:cNvPr id="0" name=""/>
        <dsp:cNvSpPr/>
      </dsp:nvSpPr>
      <dsp:spPr>
        <a:xfrm>
          <a:off x="0" y="2618728"/>
          <a:ext cx="677871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Kryssa en senior</a:t>
          </a:r>
        </a:p>
      </dsp:txBody>
      <dsp:txXfrm>
        <a:off x="26273" y="2645001"/>
        <a:ext cx="6726164" cy="4856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85F8D88-3BB6-4C81-8885-F8403792AEC7}" type="datetimeFigureOut">
              <a:rPr lang="sv-SE" smtClean="0"/>
              <a:t>2026-03-26</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FEEB5B0-6804-4BDA-A3B6-479DBD8BA102}" type="slidenum">
              <a:rPr lang="sv-SE" smtClean="0"/>
              <a:t>‹#›</a:t>
            </a:fld>
            <a:endParaRPr lang="sv-SE"/>
          </a:p>
        </p:txBody>
      </p:sp>
    </p:spTree>
    <p:extLst>
      <p:ext uri="{BB962C8B-B14F-4D97-AF65-F5344CB8AC3E}">
        <p14:creationId xmlns:p14="http://schemas.microsoft.com/office/powerpoint/2010/main" val="3673835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352154E-6706-1242-B5E1-43A53DF99EE7}" type="datetimeFigureOut">
              <a:rPr lang="sv-SE" smtClean="0"/>
              <a:t>2026-03-26</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B0E164D-EE8D-B448-BE8E-A1520703B60E}" type="slidenum">
              <a:rPr lang="sv-SE" smtClean="0"/>
              <a:t>‹#›</a:t>
            </a:fld>
            <a:endParaRPr lang="sv-SE"/>
          </a:p>
        </p:txBody>
      </p:sp>
    </p:spTree>
    <p:extLst>
      <p:ext uri="{BB962C8B-B14F-4D97-AF65-F5344CB8AC3E}">
        <p14:creationId xmlns:p14="http://schemas.microsoft.com/office/powerpoint/2010/main" val="41355919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Tack för att jag fick komma!</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Som nyvald förbundsordförande </a:t>
            </a:r>
          </a:p>
          <a:p>
            <a:r>
              <a:rPr lang="sv-SE" dirty="0"/>
              <a:t>viktigt snabbt träffa organisationen:</a:t>
            </a:r>
          </a:p>
          <a:p>
            <a:pPr marL="171450" indent="-171450">
              <a:buFontTx/>
              <a:buChar char="-"/>
            </a:pPr>
            <a:r>
              <a:rPr lang="sv-SE" dirty="0"/>
              <a:t>lyssna på era önskemål och förväntningar</a:t>
            </a:r>
          </a:p>
          <a:p>
            <a:pPr marL="171450" indent="-171450">
              <a:buFontTx/>
              <a:buChar char="-"/>
            </a:pPr>
            <a:r>
              <a:rPr lang="sv-SE" dirty="0"/>
              <a:t>Inspireras av er verksamhet</a:t>
            </a:r>
          </a:p>
          <a:p>
            <a:endParaRPr lang="sv-SE" dirty="0"/>
          </a:p>
          <a:p>
            <a:r>
              <a:rPr lang="sv-SE" dirty="0"/>
              <a:t>Jag vill berätta något om mig själv…. </a:t>
            </a:r>
          </a:p>
        </p:txBody>
      </p:sp>
      <p:sp>
        <p:nvSpPr>
          <p:cNvPr id="4" name="Platshållare för bildnummer 3"/>
          <p:cNvSpPr>
            <a:spLocks noGrp="1"/>
          </p:cNvSpPr>
          <p:nvPr>
            <p:ph type="sldNum" sz="quarter" idx="10"/>
          </p:nvPr>
        </p:nvSpPr>
        <p:spPr/>
        <p:txBody>
          <a:bodyPr/>
          <a:lstStyle/>
          <a:p>
            <a:fld id="{4B0E164D-EE8D-B448-BE8E-A1520703B60E}" type="slidenum">
              <a:rPr lang="sv-SE" smtClean="0"/>
              <a:t>1</a:t>
            </a:fld>
            <a:endParaRPr lang="sv-SE"/>
          </a:p>
        </p:txBody>
      </p:sp>
    </p:spTree>
    <p:extLst>
      <p:ext uri="{BB962C8B-B14F-4D97-AF65-F5344CB8AC3E}">
        <p14:creationId xmlns:p14="http://schemas.microsoft.com/office/powerpoint/2010/main" val="127410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Lår oss påminna oss själva:</a:t>
            </a:r>
          </a:p>
          <a:p>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t>Vi är del av en av Sveriges största ideella föreningar,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t>Med närmare kvarts miljon medlemmar över hela landet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t>i cirka 750 lokala föreningar och 26 regionala distrikt.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t>Sveriges äldsta seniororganisation, bildad 1939.</a:t>
            </a:r>
          </a:p>
          <a:p>
            <a:r>
              <a:rPr lang="sv-SE" baseline="0" dirty="0"/>
              <a:t>Förbundet är verkligt partipolitiskt och religiöst obundet.</a:t>
            </a:r>
          </a:p>
          <a:p>
            <a:endParaRPr lang="sv-SE" baseline="0" dirty="0"/>
          </a:p>
          <a:p>
            <a:r>
              <a:rPr lang="sv-SE" baseline="0" dirty="0"/>
              <a:t>Vi är en av Sveriges mest inflytelserika organisationer uppger </a:t>
            </a:r>
          </a:p>
          <a:p>
            <a:pPr marL="171450" indent="-171450">
              <a:buFontTx/>
              <a:buChar char="-"/>
            </a:pPr>
            <a:r>
              <a:rPr lang="sv-SE" baseline="0" dirty="0" err="1"/>
              <a:t>Kantars</a:t>
            </a:r>
            <a:r>
              <a:rPr lang="sv-SE" baseline="0" dirty="0"/>
              <a:t> Anseendeindex och </a:t>
            </a:r>
          </a:p>
          <a:p>
            <a:pPr marL="171450" indent="-171450">
              <a:buFontTx/>
              <a:buChar char="-"/>
            </a:pPr>
            <a:r>
              <a:rPr lang="sv-SE" baseline="0" dirty="0"/>
              <a:t>Medieakademiens maktbarometern.</a:t>
            </a:r>
            <a:br>
              <a:rPr lang="sv-SE" sz="1200" b="0" i="0" u="none" strike="noStrike" baseline="0" dirty="0">
                <a:solidFill>
                  <a:srgbClr val="FFFFFF"/>
                </a:solidFill>
                <a:latin typeface="ITCGaramondStd-Bk"/>
              </a:rPr>
            </a:br>
            <a:endParaRPr lang="sv-SE" sz="1200" b="0" i="0" u="none" strike="noStrike" baseline="0" dirty="0">
              <a:solidFill>
                <a:srgbClr val="FFFFFF"/>
              </a:solidFill>
              <a:latin typeface="ITCGaramondStd-Bk"/>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Alldeles innan jag blev vald till förbundsordförande genomfördes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flera regionala så kallade Framtidskonferenser.</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Utifrån vad som diskuterades vid de tillfällena tog förbundsstyrelsen fram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förslag till Mål och strategier för nästa mandatperiod, som nu är den innevarande mandatperioden.</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Kongressen behandlade dem och beslutade att fastställa dem.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171450" indent="-171450">
              <a:buFontTx/>
              <a:buChar char="-"/>
            </a:pPr>
            <a:endParaRPr lang="sv-SE" sz="1200"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2</a:t>
            </a:fld>
            <a:endParaRPr lang="sv-SE"/>
          </a:p>
        </p:txBody>
      </p:sp>
    </p:spTree>
    <p:extLst>
      <p:ext uri="{BB962C8B-B14F-4D97-AF65-F5344CB8AC3E}">
        <p14:creationId xmlns:p14="http://schemas.microsoft.com/office/powerpoint/2010/main" val="4053076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9F7AD-BB4A-DAA6-D8BE-E95E65A9B24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920E39F-17B1-E7F1-CBE6-FCFF4FC55D7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0B57984-260D-885C-4395-EA397BCF9B3D}"/>
              </a:ext>
            </a:extLst>
          </p:cNvPr>
          <p:cNvSpPr>
            <a:spLocks noGrp="1"/>
          </p:cNvSpPr>
          <p:nvPr>
            <p:ph type="body" idx="1"/>
          </p:nvPr>
        </p:nvSpPr>
        <p:spPr/>
        <p:txBody>
          <a:bodyPr/>
          <a:lstStyle/>
          <a:p>
            <a:pPr marL="0" indent="0">
              <a:buFontTx/>
              <a:buNone/>
            </a:pPr>
            <a:r>
              <a:rPr lang="sv-SE" sz="1200" b="0" dirty="0">
                <a:solidFill>
                  <a:schemeClr val="tx1"/>
                </a:solidFill>
              </a:rPr>
              <a:t>SPF Seniorernas fem mål och strategier gäller </a:t>
            </a:r>
          </a:p>
          <a:p>
            <a:pPr marL="171450" indent="-171450">
              <a:buFontTx/>
              <a:buChar char="-"/>
            </a:pPr>
            <a:r>
              <a:rPr lang="sv-SE" sz="1200" b="0" dirty="0">
                <a:solidFill>
                  <a:schemeClr val="tx1"/>
                </a:solidFill>
              </a:rPr>
              <a:t>för perioden 2026–2029,</a:t>
            </a:r>
          </a:p>
          <a:p>
            <a:pPr marL="171450" indent="-171450">
              <a:buFontTx/>
              <a:buChar char="-"/>
            </a:pPr>
            <a:r>
              <a:rPr lang="sv-SE" sz="1200" b="0" dirty="0">
                <a:solidFill>
                  <a:schemeClr val="tx1"/>
                </a:solidFill>
              </a:rPr>
              <a:t>för hela organisationens alla delar:</a:t>
            </a:r>
          </a:p>
          <a:p>
            <a:r>
              <a:rPr lang="sv-SE" sz="1200" b="0" dirty="0">
                <a:solidFill>
                  <a:schemeClr val="tx1"/>
                </a:solidFill>
              </a:rPr>
              <a:t>	lokalt, regionalt och nationellt.</a:t>
            </a:r>
          </a:p>
          <a:p>
            <a:endParaRPr lang="sv-SE" sz="1200" dirty="0">
              <a:solidFill>
                <a:schemeClr val="tx1"/>
              </a:solidFill>
            </a:endParaRPr>
          </a:p>
        </p:txBody>
      </p:sp>
      <p:sp>
        <p:nvSpPr>
          <p:cNvPr id="4" name="Platshållare för bildnummer 3">
            <a:extLst>
              <a:ext uri="{FF2B5EF4-FFF2-40B4-BE49-F238E27FC236}">
                <a16:creationId xmlns:a16="http://schemas.microsoft.com/office/drawing/2014/main" id="{188D3CD1-FB2B-EE33-9D4D-96C0A873C511}"/>
              </a:ext>
            </a:extLst>
          </p:cNvPr>
          <p:cNvSpPr>
            <a:spLocks noGrp="1"/>
          </p:cNvSpPr>
          <p:nvPr>
            <p:ph type="sldNum" sz="quarter" idx="10"/>
          </p:nvPr>
        </p:nvSpPr>
        <p:spPr/>
        <p:txBody>
          <a:bodyPr/>
          <a:lstStyle/>
          <a:p>
            <a:fld id="{4B0E164D-EE8D-B448-BE8E-A1520703B60E}" type="slidenum">
              <a:rPr lang="sv-SE" smtClean="0"/>
              <a:t>5</a:t>
            </a:fld>
            <a:endParaRPr lang="sv-SE"/>
          </a:p>
        </p:txBody>
      </p:sp>
    </p:spTree>
    <p:extLst>
      <p:ext uri="{BB962C8B-B14F-4D97-AF65-F5344CB8AC3E}">
        <p14:creationId xmlns:p14="http://schemas.microsoft.com/office/powerpoint/2010/main" val="69580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528C8-219D-8FFB-83D5-9D90464439A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95E6DEA-AF02-C07D-8599-BC1C3F7F55A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0B0B0A6-96BD-C751-30F8-DA565B911C1A}"/>
              </a:ext>
            </a:extLst>
          </p:cNvPr>
          <p:cNvSpPr>
            <a:spLocks noGrp="1"/>
          </p:cNvSpPr>
          <p:nvPr>
            <p:ph type="body" idx="1"/>
          </p:nvPr>
        </p:nvSpPr>
        <p:spPr/>
        <p:txBody>
          <a:bodyPr/>
          <a:lstStyle/>
          <a:p>
            <a:r>
              <a:rPr lang="sv-SE" sz="1200" b="1" i="0" u="none" strike="noStrike" kern="1200" dirty="0">
                <a:solidFill>
                  <a:schemeClr val="tx1"/>
                </a:solidFill>
                <a:effectLst/>
                <a:latin typeface="+mn-lt"/>
                <a:ea typeface="+mn-ea"/>
                <a:cs typeface="+mn-cs"/>
              </a:rPr>
              <a:t>Nio kommuner och två regioner saknar pensionärsråd 2025</a:t>
            </a:r>
            <a:br>
              <a:rPr lang="sv-SE" sz="1200" b="1" i="0" u="none" strike="noStrike" kern="1200" dirty="0">
                <a:solidFill>
                  <a:schemeClr val="tx1"/>
                </a:solidFill>
                <a:effectLst/>
                <a:latin typeface="+mn-lt"/>
                <a:ea typeface="+mn-ea"/>
                <a:cs typeface="+mn-cs"/>
              </a:rPr>
            </a:br>
            <a:r>
              <a:rPr lang="sv-SE" sz="1200" b="1" i="0" u="none" strike="noStrike" kern="1200" dirty="0">
                <a:solidFill>
                  <a:schemeClr val="tx1"/>
                </a:solidFill>
                <a:effectLst/>
                <a:latin typeface="+mn-lt"/>
                <a:ea typeface="+mn-ea"/>
                <a:cs typeface="+mn-cs"/>
              </a:rPr>
              <a:t>– det visar SPF Seniorernas egen genomgång</a:t>
            </a:r>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Nio av Sveriges kommuner och två regioner saknar idag pensionärsråd. Det visar SPF Seniorernas granskning som slutfördes under våren 2025. Det är en försämring jämfört med SPF Seniorernas granskning 2022 då alla regioner hade pensionärsråd och sex kommuner saknade råd.</a:t>
            </a:r>
          </a:p>
          <a:p>
            <a:r>
              <a:rPr lang="sv-SE" sz="1200" b="0" i="0" u="none" strike="noStrike" kern="1200" dirty="0">
                <a:solidFill>
                  <a:schemeClr val="tx1"/>
                </a:solidFill>
                <a:effectLst/>
                <a:latin typeface="+mn-lt"/>
                <a:ea typeface="+mn-ea"/>
                <a:cs typeface="+mn-cs"/>
              </a:rPr>
              <a:t>SPF Seniorerna gör en egen inventering eftersom det saknas aktuella offentliga uppgifter över antalet pensionärsråd i landet. SCB:s kartläggning ger tyvärr inte en heltäckande bild, bland annat på grund av bortfall.</a:t>
            </a:r>
          </a:p>
          <a:p>
            <a:r>
              <a:rPr lang="sv-SE" sz="1200" b="0" i="0" u="none" strike="noStrike" kern="1200" dirty="0">
                <a:solidFill>
                  <a:schemeClr val="tx1"/>
                </a:solidFill>
                <a:effectLst/>
                <a:latin typeface="+mn-lt"/>
                <a:ea typeface="+mn-ea"/>
                <a:cs typeface="+mn-cs"/>
              </a:rPr>
              <a:t>Rapporten är färdig – men inte publicerad ännu. Så ni är de första som får ta del av detta.</a:t>
            </a:r>
          </a:p>
          <a:p>
            <a:r>
              <a:rPr lang="sv-SE" sz="1200" b="0" i="0" u="none" strike="noStrike" kern="1200" dirty="0">
                <a:solidFill>
                  <a:schemeClr val="tx1"/>
                </a:solidFill>
                <a:effectLst/>
                <a:latin typeface="+mn-lt"/>
                <a:ea typeface="+mn-ea"/>
                <a:cs typeface="+mn-cs"/>
              </a:rPr>
              <a:t>(De kommuner som enligt SPF Seniorernas genomgång saknar pensionärsråd 2025 är Grästorp, Höör, Kungsbacka, Mölndal, Oskarshamn, Sigtuna, Svalöv, Trelleborg och Östra Göinge.)</a:t>
            </a:r>
          </a:p>
          <a:p>
            <a:r>
              <a:rPr lang="sv-SE" sz="1200" b="0" i="0" u="none" strike="noStrike" kern="1200" dirty="0">
                <a:solidFill>
                  <a:schemeClr val="tx1"/>
                </a:solidFill>
                <a:effectLst/>
                <a:latin typeface="+mn-lt"/>
                <a:ea typeface="+mn-ea"/>
                <a:cs typeface="+mn-cs"/>
              </a:rPr>
              <a:t>(De regioner som saknar pensionärsråd är Västernorrland och Jämtland Härjedalen)</a:t>
            </a:r>
          </a:p>
          <a:p>
            <a:r>
              <a:rPr lang="sv-SE" sz="1200" b="0" i="0" u="none" strike="noStrike" kern="1200" dirty="0">
                <a:solidFill>
                  <a:schemeClr val="tx1"/>
                </a:solidFill>
                <a:effectLst/>
                <a:latin typeface="+mn-lt"/>
                <a:ea typeface="+mn-ea"/>
                <a:cs typeface="+mn-cs"/>
              </a:rPr>
              <a:t> </a:t>
            </a:r>
          </a:p>
          <a:p>
            <a:r>
              <a:rPr lang="sv-SE" sz="1200" b="1" i="0" u="none" strike="noStrike" kern="1200" dirty="0">
                <a:solidFill>
                  <a:schemeClr val="tx1"/>
                </a:solidFill>
                <a:effectLst/>
                <a:latin typeface="+mn-lt"/>
                <a:ea typeface="+mn-ea"/>
                <a:cs typeface="+mn-cs"/>
              </a:rPr>
              <a:t>Ny socialtjänstlag – nya påverkansmöjligheter för pensionärsråden</a:t>
            </a:r>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Uppdaterad socialtjänstlag i kraft den 1 juli i år. Syftar till att göra socialtjänsten mer förebyggande, tillgänglig och kunskapsbaserad. </a:t>
            </a:r>
          </a:p>
          <a:p>
            <a:r>
              <a:rPr lang="sv-SE" sz="1200" b="0" i="0" u="none" strike="noStrike" kern="1200" dirty="0">
                <a:solidFill>
                  <a:schemeClr val="tx1"/>
                </a:solidFill>
                <a:effectLst/>
                <a:latin typeface="+mn-lt"/>
                <a:ea typeface="+mn-ea"/>
                <a:cs typeface="+mn-cs"/>
              </a:rPr>
              <a:t>Medför nya möjligheter att påverka äldreomsorgen. </a:t>
            </a:r>
            <a:r>
              <a:rPr lang="sv-SE" sz="1200" b="0" i="0" u="none" strike="noStrike" kern="1200" dirty="0" err="1">
                <a:solidFill>
                  <a:schemeClr val="tx1"/>
                </a:solidFill>
                <a:effectLst/>
                <a:latin typeface="+mn-lt"/>
                <a:ea typeface="+mn-ea"/>
                <a:cs typeface="+mn-cs"/>
              </a:rPr>
              <a:t>Webbinarium</a:t>
            </a:r>
            <a:r>
              <a:rPr lang="sv-SE" sz="1200" b="0" i="0" u="none" strike="noStrike" kern="1200" dirty="0">
                <a:solidFill>
                  <a:schemeClr val="tx1"/>
                </a:solidFill>
                <a:effectLst/>
                <a:latin typeface="+mn-lt"/>
                <a:ea typeface="+mn-ea"/>
                <a:cs typeface="+mn-cs"/>
              </a:rPr>
              <a:t> hölls 9 september. Spelades in. Ligger på förbundets intranät, tillsammans med presentationsbilderna.</a:t>
            </a:r>
          </a:p>
          <a:p>
            <a:r>
              <a:rPr lang="sv-SE" sz="1200" b="0" i="0" u="none" strike="noStrike" kern="1200" dirty="0">
                <a:solidFill>
                  <a:schemeClr val="tx1"/>
                </a:solidFill>
                <a:effectLst/>
                <a:latin typeface="+mn-lt"/>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Wingdings" charset="2"/>
              <a:buNone/>
              <a:tabLst/>
              <a:defRPr/>
            </a:pPr>
            <a:endParaRPr lang="sv-SE" sz="1200" b="1" kern="1200" baseline="0" dirty="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E618F977-4C29-BF40-8096-2FCA617152D4}"/>
              </a:ext>
            </a:extLst>
          </p:cNvPr>
          <p:cNvSpPr>
            <a:spLocks noGrp="1"/>
          </p:cNvSpPr>
          <p:nvPr>
            <p:ph type="sldNum" sz="quarter" idx="10"/>
          </p:nvPr>
        </p:nvSpPr>
        <p:spPr/>
        <p:txBody>
          <a:bodyPr/>
          <a:lstStyle/>
          <a:p>
            <a:fld id="{4B0E164D-EE8D-B448-BE8E-A1520703B60E}" type="slidenum">
              <a:rPr lang="sv-SE" smtClean="0"/>
              <a:t>10</a:t>
            </a:fld>
            <a:endParaRPr lang="sv-SE"/>
          </a:p>
        </p:txBody>
      </p:sp>
    </p:spTree>
    <p:extLst>
      <p:ext uri="{BB962C8B-B14F-4D97-AF65-F5344CB8AC3E}">
        <p14:creationId xmlns:p14="http://schemas.microsoft.com/office/powerpoint/2010/main" val="75509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71372-59BB-4738-B50C-D840235D563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5476145-4FB2-8B07-1CB8-E2326180D30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3E96EC2-DA49-D2D2-638A-452B639033BC}"/>
              </a:ext>
            </a:extLst>
          </p:cNvPr>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None/>
              <a:tabLst/>
              <a:defRPr/>
            </a:pPr>
            <a:endParaRPr lang="sv-SE" sz="1200" b="0" i="0" u="none" strike="noStrike" kern="1200" baseline="0" dirty="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D09CDD5F-C075-2CFE-0FCF-831C00FD364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0E164D-EE8D-B448-BE8E-A1520703B60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8846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17052-CADC-EE5D-E357-B6E2F2E2176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41D4D4E-9C81-1819-2A67-03037799D6E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69BEBCD-3AD5-40DD-1B8C-6150FC5D8227}"/>
              </a:ext>
            </a:extLst>
          </p:cNvPr>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None/>
              <a:tabLst/>
              <a:defRPr/>
            </a:pPr>
            <a:r>
              <a:rPr lang="sv-SE" sz="1200" b="0" i="0" u="none" strike="noStrike" kern="1200" baseline="0" dirty="0">
                <a:solidFill>
                  <a:schemeClr val="tx1"/>
                </a:solidFill>
                <a:effectLst/>
                <a:latin typeface="+mn-lt"/>
                <a:ea typeface="+mn-ea"/>
                <a:cs typeface="+mn-cs"/>
              </a:rPr>
              <a:t>Göteborg kommuner i </a:t>
            </a:r>
            <a:r>
              <a:rPr lang="sv-SE" sz="1200" b="0" i="0" u="none" strike="noStrike" kern="1200" baseline="0" dirty="0" err="1">
                <a:solidFill>
                  <a:schemeClr val="tx1"/>
                </a:solidFill>
                <a:effectLst/>
                <a:latin typeface="+mn-lt"/>
                <a:ea typeface="+mn-ea"/>
                <a:cs typeface="+mn-cs"/>
              </a:rPr>
              <a:t>bostavsordning</a:t>
            </a:r>
            <a:endParaRPr lang="sv-SE" sz="1200" b="0" i="0" u="none" strike="noStrike" kern="1200" baseline="0" dirty="0">
              <a:solidFill>
                <a:schemeClr val="tx1"/>
              </a:solidFill>
              <a:effectLst/>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charset="2"/>
              <a:buNone/>
              <a:tabLst/>
              <a:defRPr/>
            </a:pPr>
            <a:r>
              <a:rPr lang="sv-SE" sz="1200" b="0" i="0" u="none" strike="noStrike" kern="1200" baseline="0" dirty="0">
                <a:solidFill>
                  <a:schemeClr val="tx1"/>
                </a:solidFill>
                <a:effectLst/>
                <a:latin typeface="+mn-lt"/>
                <a:ea typeface="+mn-ea"/>
                <a:cs typeface="+mn-cs"/>
              </a:rPr>
              <a:t>Genomsnittlig </a:t>
            </a:r>
            <a:r>
              <a:rPr lang="sv-SE" sz="1200" b="0" i="0" u="none" strike="noStrike" kern="1200" baseline="0" dirty="0" err="1">
                <a:solidFill>
                  <a:schemeClr val="tx1"/>
                </a:solidFill>
                <a:effectLst/>
                <a:latin typeface="+mn-lt"/>
                <a:ea typeface="+mn-ea"/>
                <a:cs typeface="+mn-cs"/>
              </a:rPr>
              <a:t>boendekostad</a:t>
            </a:r>
            <a:r>
              <a:rPr lang="sv-SE" sz="1200" b="0" i="0" u="none" strike="noStrike" kern="1200" baseline="0" dirty="0">
                <a:solidFill>
                  <a:schemeClr val="tx1"/>
                </a:solidFill>
                <a:effectLst/>
                <a:latin typeface="+mn-lt"/>
                <a:ea typeface="+mn-ea"/>
                <a:cs typeface="+mn-cs"/>
              </a:rPr>
              <a:t> per kvm, i särskilt boende</a:t>
            </a:r>
          </a:p>
          <a:p>
            <a:pPr marL="285750" marR="0" lvl="0" indent="-285750" algn="l" defTabSz="457200" rtl="0" eaLnBrk="1" fontAlgn="auto" latinLnBrk="0" hangingPunct="1">
              <a:lnSpc>
                <a:spcPct val="100000"/>
              </a:lnSpc>
              <a:spcBef>
                <a:spcPts val="0"/>
              </a:spcBef>
              <a:spcAft>
                <a:spcPts val="0"/>
              </a:spcAft>
              <a:buClrTx/>
              <a:buSzTx/>
              <a:buFont typeface="Wingdings" charset="2"/>
              <a:buNone/>
              <a:tabLst/>
              <a:defRPr/>
            </a:pPr>
            <a:r>
              <a:rPr lang="sv-SE" sz="1200" b="0" i="0" u="none" strike="noStrike" kern="1200" baseline="0" dirty="0">
                <a:solidFill>
                  <a:schemeClr val="tx1"/>
                </a:solidFill>
                <a:effectLst/>
                <a:latin typeface="+mn-lt"/>
                <a:ea typeface="+mn-ea"/>
                <a:cs typeface="+mn-cs"/>
              </a:rPr>
              <a:t>Genomsnittlig </a:t>
            </a:r>
            <a:r>
              <a:rPr lang="sv-SE" sz="1200" b="0" i="0" u="none" strike="noStrike" kern="1200" baseline="0" dirty="0" err="1">
                <a:solidFill>
                  <a:schemeClr val="tx1"/>
                </a:solidFill>
                <a:effectLst/>
                <a:latin typeface="+mn-lt"/>
                <a:ea typeface="+mn-ea"/>
                <a:cs typeface="+mn-cs"/>
              </a:rPr>
              <a:t>boendekostad</a:t>
            </a:r>
            <a:r>
              <a:rPr lang="sv-SE" sz="1200" b="0" i="0" u="none" strike="noStrike" kern="1200" baseline="0" dirty="0">
                <a:solidFill>
                  <a:schemeClr val="tx1"/>
                </a:solidFill>
                <a:effectLst/>
                <a:latin typeface="+mn-lt"/>
                <a:ea typeface="+mn-ea"/>
                <a:cs typeface="+mn-cs"/>
              </a:rPr>
              <a:t> per kvm, i vanlig hyrd bostad</a:t>
            </a:r>
          </a:p>
          <a:p>
            <a:pPr marL="285750" marR="0" lvl="0" indent="-285750" algn="l" defTabSz="457200" rtl="0" eaLnBrk="1" fontAlgn="auto" latinLnBrk="0" hangingPunct="1">
              <a:lnSpc>
                <a:spcPct val="100000"/>
              </a:lnSpc>
              <a:spcBef>
                <a:spcPts val="0"/>
              </a:spcBef>
              <a:spcAft>
                <a:spcPts val="0"/>
              </a:spcAft>
              <a:buClrTx/>
              <a:buSzTx/>
              <a:buFont typeface="Wingdings" charset="2"/>
              <a:buNone/>
              <a:tabLst/>
              <a:defRPr/>
            </a:pPr>
            <a:r>
              <a:rPr lang="sv-SE" sz="1200" b="0" i="0" u="none" strike="noStrike" kern="1200" baseline="0" dirty="0">
                <a:solidFill>
                  <a:schemeClr val="tx1"/>
                </a:solidFill>
                <a:effectLst/>
                <a:latin typeface="+mn-lt"/>
                <a:ea typeface="+mn-ea"/>
                <a:cs typeface="+mn-cs"/>
              </a:rPr>
              <a:t>Differens hyra i särskilda boenden jämfört med i vanliga lägenheter</a:t>
            </a:r>
          </a:p>
          <a:p>
            <a:pPr marL="285750" marR="0" lvl="0" indent="-285750" algn="l" defTabSz="457200" rtl="0" eaLnBrk="1" fontAlgn="auto" latinLnBrk="0" hangingPunct="1">
              <a:lnSpc>
                <a:spcPct val="100000"/>
              </a:lnSpc>
              <a:spcBef>
                <a:spcPts val="0"/>
              </a:spcBef>
              <a:spcAft>
                <a:spcPts val="0"/>
              </a:spcAft>
              <a:buClrTx/>
              <a:buSzTx/>
              <a:buFont typeface="Wingdings" charset="2"/>
              <a:buNone/>
              <a:tabLst/>
              <a:defRPr/>
            </a:pPr>
            <a:endParaRPr lang="sv-SE" sz="1200" b="0" i="0" u="none" strike="noStrike" kern="1200" baseline="0" dirty="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B2491AA7-3482-3D29-3779-D778D661286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0E164D-EE8D-B448-BE8E-A1520703B60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4804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https://www.spfseniorerna.se/globalassets/forbund/dokument-2025/superseniorer-som-jobbar.pdf</a:t>
            </a:r>
          </a:p>
          <a:p>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14</a:t>
            </a:fld>
            <a:endParaRPr lang="sv-SE"/>
          </a:p>
        </p:txBody>
      </p:sp>
    </p:spTree>
    <p:extLst>
      <p:ext uri="{BB962C8B-B14F-4D97-AF65-F5344CB8AC3E}">
        <p14:creationId xmlns:p14="http://schemas.microsoft.com/office/powerpoint/2010/main" val="1531429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18</a:t>
            </a:fld>
            <a:endParaRPr lang="sv-SE"/>
          </a:p>
        </p:txBody>
      </p:sp>
    </p:spTree>
    <p:extLst>
      <p:ext uri="{BB962C8B-B14F-4D97-AF65-F5344CB8AC3E}">
        <p14:creationId xmlns:p14="http://schemas.microsoft.com/office/powerpoint/2010/main" val="3424083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6779703" y="6364739"/>
            <a:ext cx="2133600" cy="365125"/>
          </a:xfrm>
          <a:prstGeom prst="rect">
            <a:avLst/>
          </a:prstGeom>
        </p:spPr>
        <p:txBody>
          <a:bodyPr/>
          <a:lstStyle/>
          <a:p>
            <a:fld id="{332063FA-F158-B145-A53C-EFD7E6C84CF7}" type="slidenum">
              <a:rPr lang="sv-SE" smtClean="0"/>
              <a:t>‹#›</a:t>
            </a:fld>
            <a:endParaRPr lang="sv-SE"/>
          </a:p>
        </p:txBody>
      </p:sp>
      <p:pic>
        <p:nvPicPr>
          <p:cNvPr id="7" name="Bildobjekt 6" descr="SPF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150" y="2255540"/>
            <a:ext cx="4606593" cy="1934145"/>
          </a:xfrm>
          <a:prstGeom prst="rect">
            <a:avLst/>
          </a:prstGeom>
        </p:spPr>
      </p:pic>
    </p:spTree>
    <p:extLst>
      <p:ext uri="{BB962C8B-B14F-4D97-AF65-F5344CB8AC3E}">
        <p14:creationId xmlns:p14="http://schemas.microsoft.com/office/powerpoint/2010/main" val="324437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och stor bild">
    <p:spTree>
      <p:nvGrpSpPr>
        <p:cNvPr id="1" name=""/>
        <p:cNvGrpSpPr/>
        <p:nvPr/>
      </p:nvGrpSpPr>
      <p:grpSpPr>
        <a:xfrm>
          <a:off x="0" y="0"/>
          <a:ext cx="0" cy="0"/>
          <a:chOff x="0" y="0"/>
          <a:chExt cx="0" cy="0"/>
        </a:xfrm>
      </p:grpSpPr>
      <p:sp>
        <p:nvSpPr>
          <p:cNvPr id="13" name="Platshållare för innehåll 9"/>
          <p:cNvSpPr>
            <a:spLocks noGrp="1"/>
          </p:cNvSpPr>
          <p:nvPr>
            <p:ph sz="quarter" idx="13"/>
          </p:nvPr>
        </p:nvSpPr>
        <p:spPr>
          <a:xfrm>
            <a:off x="5431068" y="2505620"/>
            <a:ext cx="3323465"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7" name="Platshållare för rubrik 1"/>
          <p:cNvSpPr>
            <a:spLocks noGrp="1"/>
          </p:cNvSpPr>
          <p:nvPr>
            <p:ph type="title"/>
          </p:nvPr>
        </p:nvSpPr>
        <p:spPr>
          <a:xfrm>
            <a:off x="5422601" y="1338890"/>
            <a:ext cx="3323465" cy="775136"/>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format</a:t>
            </a:r>
            <a:endParaRPr lang="nn-NO"/>
          </a:p>
        </p:txBody>
      </p:sp>
      <p:sp>
        <p:nvSpPr>
          <p:cNvPr id="3" name="Platshållare för bild 2"/>
          <p:cNvSpPr>
            <a:spLocks noGrp="1"/>
          </p:cNvSpPr>
          <p:nvPr>
            <p:ph type="pic" sz="quarter" idx="14"/>
          </p:nvPr>
        </p:nvSpPr>
        <p:spPr>
          <a:xfrm>
            <a:off x="0" y="-8466"/>
            <a:ext cx="5224463" cy="6866466"/>
          </a:xfrm>
          <a:custGeom>
            <a:avLst/>
            <a:gdLst>
              <a:gd name="connsiteX0" fmla="*/ 0 w 5224463"/>
              <a:gd name="connsiteY0" fmla="*/ 0 h 6858000"/>
              <a:gd name="connsiteX1" fmla="*/ 5224463 w 5224463"/>
              <a:gd name="connsiteY1" fmla="*/ 0 h 6858000"/>
              <a:gd name="connsiteX2" fmla="*/ 5224463 w 5224463"/>
              <a:gd name="connsiteY2" fmla="*/ 6858000 h 6858000"/>
              <a:gd name="connsiteX3" fmla="*/ 0 w 5224463"/>
              <a:gd name="connsiteY3" fmla="*/ 6858000 h 6858000"/>
              <a:gd name="connsiteX4" fmla="*/ 0 w 5224463"/>
              <a:gd name="connsiteY4" fmla="*/ 0 h 6858000"/>
              <a:gd name="connsiteX0" fmla="*/ 0 w 5224463"/>
              <a:gd name="connsiteY0" fmla="*/ 8466 h 6866466"/>
              <a:gd name="connsiteX1" fmla="*/ 4377796 w 5224463"/>
              <a:gd name="connsiteY1" fmla="*/ 0 h 6866466"/>
              <a:gd name="connsiteX2" fmla="*/ 5224463 w 5224463"/>
              <a:gd name="connsiteY2" fmla="*/ 6866466 h 6866466"/>
              <a:gd name="connsiteX3" fmla="*/ 0 w 5224463"/>
              <a:gd name="connsiteY3" fmla="*/ 6866466 h 6866466"/>
              <a:gd name="connsiteX4" fmla="*/ 0 w 5224463"/>
              <a:gd name="connsiteY4" fmla="*/ 8466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463" h="6866466">
                <a:moveTo>
                  <a:pt x="0" y="8466"/>
                </a:moveTo>
                <a:lnTo>
                  <a:pt x="4377796" y="0"/>
                </a:lnTo>
                <a:lnTo>
                  <a:pt x="5224463" y="6866466"/>
                </a:lnTo>
                <a:lnTo>
                  <a:pt x="0" y="6866466"/>
                </a:lnTo>
                <a:lnTo>
                  <a:pt x="0" y="8466"/>
                </a:lnTo>
                <a:close/>
              </a:path>
            </a:pathLst>
          </a:custGeom>
          <a:solidFill>
            <a:schemeClr val="bg2">
              <a:lumMod val="95000"/>
            </a:schemeClr>
          </a:solidFill>
        </p:spPr>
        <p:txBody>
          <a:bodyPr tIns="2124000"/>
          <a:lstStyle>
            <a:lvl1pPr marL="0" indent="0" algn="ctr">
              <a:buFontTx/>
              <a:buNone/>
              <a:defRPr sz="1600"/>
            </a:lvl1pPr>
          </a:lstStyle>
          <a:p>
            <a:r>
              <a:rPr lang="sv-SE"/>
              <a:t>Klicka på ikonen för att lägga till en bild</a:t>
            </a:r>
            <a:endParaRPr lang="nn-NO"/>
          </a:p>
        </p:txBody>
      </p:sp>
    </p:spTree>
    <p:extLst>
      <p:ext uri="{BB962C8B-B14F-4D97-AF65-F5344CB8AC3E}">
        <p14:creationId xmlns:p14="http://schemas.microsoft.com/office/powerpoint/2010/main" val="284204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och bild höger">
    <p:spTree>
      <p:nvGrpSpPr>
        <p:cNvPr id="1" name=""/>
        <p:cNvGrpSpPr/>
        <p:nvPr/>
      </p:nvGrpSpPr>
      <p:grpSpPr>
        <a:xfrm>
          <a:off x="0" y="0"/>
          <a:ext cx="0" cy="0"/>
          <a:chOff x="0" y="0"/>
          <a:chExt cx="0" cy="0"/>
        </a:xfrm>
      </p:grpSpPr>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685689" cy="885242"/>
          </a:xfrm>
          <a:prstGeom prst="rect">
            <a:avLst/>
          </a:prstGeom>
        </p:spPr>
        <p:txBody>
          <a:bodyPr vert="horz" lIns="0" tIns="0" rIns="0" bIns="0" rtlCol="0" anchor="t" anchorCtr="0">
            <a:noAutofit/>
          </a:body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3809007"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12" name="Platshållare för bild 2"/>
          <p:cNvSpPr>
            <a:spLocks noGrp="1"/>
          </p:cNvSpPr>
          <p:nvPr>
            <p:ph type="pic" sz="quarter" idx="14"/>
          </p:nvPr>
        </p:nvSpPr>
        <p:spPr>
          <a:xfrm>
            <a:off x="5307013" y="2622550"/>
            <a:ext cx="2670175"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73003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och bild vänster">
    <p:spTree>
      <p:nvGrpSpPr>
        <p:cNvPr id="1" name=""/>
        <p:cNvGrpSpPr/>
        <p:nvPr/>
      </p:nvGrpSpPr>
      <p:grpSpPr>
        <a:xfrm>
          <a:off x="0" y="0"/>
          <a:ext cx="0" cy="0"/>
          <a:chOff x="0" y="0"/>
          <a:chExt cx="0" cy="0"/>
        </a:xfrm>
      </p:grpSpPr>
      <p:sp>
        <p:nvSpPr>
          <p:cNvPr id="11" name="Platshållare för innehåll 9"/>
          <p:cNvSpPr>
            <a:spLocks noGrp="1"/>
          </p:cNvSpPr>
          <p:nvPr>
            <p:ph sz="quarter" idx="13"/>
          </p:nvPr>
        </p:nvSpPr>
        <p:spPr>
          <a:xfrm>
            <a:off x="4285627" y="2547955"/>
            <a:ext cx="3809007"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685689" cy="885242"/>
          </a:xfrm>
          <a:prstGeom prst="rect">
            <a:avLst/>
          </a:prstGeom>
        </p:spPr>
        <p:txBody>
          <a:bodyPr vert="horz" lIns="0" tIns="0" rIns="0" bIns="0" rtlCol="0" anchor="t" anchorCtr="0">
            <a:noAutofit/>
          </a:bodyPr>
          <a:lstStyle/>
          <a:p>
            <a:r>
              <a:rPr lang="sv-SE"/>
              <a:t>Klicka här för att ändra format</a:t>
            </a:r>
            <a:endParaRPr lang="nn-NO"/>
          </a:p>
        </p:txBody>
      </p:sp>
      <p:sp>
        <p:nvSpPr>
          <p:cNvPr id="12" name="Platshållare för bild 2"/>
          <p:cNvSpPr>
            <a:spLocks noGrp="1"/>
          </p:cNvSpPr>
          <p:nvPr>
            <p:ph type="pic" sz="quarter" idx="14"/>
          </p:nvPr>
        </p:nvSpPr>
        <p:spPr>
          <a:xfrm>
            <a:off x="1291499" y="2622550"/>
            <a:ext cx="2670175"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70584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rt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6779703" y="6364741"/>
            <a:ext cx="2133600" cy="365125"/>
          </a:xfrm>
          <a:prstGeom prst="rect">
            <a:avLst/>
          </a:prstGeom>
        </p:spPr>
        <p:txBody>
          <a:bodyPr/>
          <a:lstStyle/>
          <a:p>
            <a:fld id="{332063FA-F158-B145-A53C-EFD7E6C84CF7}" type="slidenum">
              <a:rPr lang="sv-SE" smtClean="0"/>
              <a:t>‹#›</a:t>
            </a:fld>
            <a:endParaRPr lang="sv-SE"/>
          </a:p>
        </p:txBody>
      </p:sp>
      <p:pic>
        <p:nvPicPr>
          <p:cNvPr id="11" name="Bildobjekt 10" descr="En bild som visar Teckensnitt, Grafik, grafisk design, logotyp&#10;&#10;AI-genererat innehåll kan vara felaktigt.">
            <a:extLst>
              <a:ext uri="{FF2B5EF4-FFF2-40B4-BE49-F238E27FC236}">
                <a16:creationId xmlns:a16="http://schemas.microsoft.com/office/drawing/2014/main" id="{06C64CA1-B1DC-6172-7F08-A744B2A8DD70}"/>
              </a:ext>
            </a:extLst>
          </p:cNvPr>
          <p:cNvPicPr>
            <a:picLocks noChangeAspect="1"/>
          </p:cNvPicPr>
          <p:nvPr userDrawn="1"/>
        </p:nvPicPr>
        <p:blipFill>
          <a:blip r:embed="rId2"/>
          <a:stretch>
            <a:fillRect/>
          </a:stretch>
        </p:blipFill>
        <p:spPr>
          <a:xfrm>
            <a:off x="2344608" y="2182063"/>
            <a:ext cx="4454785" cy="2493875"/>
          </a:xfrm>
          <a:prstGeom prst="rect">
            <a:avLst/>
          </a:prstGeom>
        </p:spPr>
      </p:pic>
    </p:spTree>
    <p:extLst>
      <p:ext uri="{BB962C8B-B14F-4D97-AF65-F5344CB8AC3E}">
        <p14:creationId xmlns:p14="http://schemas.microsoft.com/office/powerpoint/2010/main" val="58943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rtbild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7"/>
            <a:ext cx="9144000" cy="734255"/>
          </a:xfrm>
          <a:prstGeom prst="rect">
            <a:avLst/>
          </a:prstGeom>
        </p:spPr>
      </p:pic>
      <p:sp>
        <p:nvSpPr>
          <p:cNvPr id="10" name="Platshållare för bildnummer 5"/>
          <p:cNvSpPr>
            <a:spLocks noGrp="1"/>
          </p:cNvSpPr>
          <p:nvPr>
            <p:ph type="sldNum" sz="quarter" idx="12"/>
          </p:nvPr>
        </p:nvSpPr>
        <p:spPr>
          <a:xfrm>
            <a:off x="7222921" y="6451136"/>
            <a:ext cx="1690382" cy="186451"/>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43EDB111-8D7C-277F-98C6-301223FF0D63}"/>
              </a:ext>
            </a:extLst>
          </p:cNvPr>
          <p:cNvPicPr>
            <a:picLocks noChangeAspect="1"/>
          </p:cNvPicPr>
          <p:nvPr userDrawn="1"/>
        </p:nvPicPr>
        <p:blipFill>
          <a:blip r:embed="rId3"/>
          <a:stretch>
            <a:fillRect/>
          </a:stretch>
        </p:blipFill>
        <p:spPr>
          <a:xfrm>
            <a:off x="2344608" y="2182063"/>
            <a:ext cx="4454785" cy="2493875"/>
          </a:xfrm>
          <a:prstGeom prst="rect">
            <a:avLst/>
          </a:prstGeom>
        </p:spPr>
      </p:pic>
    </p:spTree>
    <p:extLst>
      <p:ext uri="{BB962C8B-B14F-4D97-AF65-F5344CB8AC3E}">
        <p14:creationId xmlns:p14="http://schemas.microsoft.com/office/powerpoint/2010/main" val="280965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llanbild">
    <p:spTree>
      <p:nvGrpSpPr>
        <p:cNvPr id="1" name=""/>
        <p:cNvGrpSpPr/>
        <p:nvPr/>
      </p:nvGrpSpPr>
      <p:grpSpPr>
        <a:xfrm>
          <a:off x="0" y="0"/>
          <a:ext cx="0" cy="0"/>
          <a:chOff x="0" y="0"/>
          <a:chExt cx="0" cy="0"/>
        </a:xfrm>
      </p:grpSpPr>
      <p:pic>
        <p:nvPicPr>
          <p:cNvPr id="7" name="Bildobjekt 6" descr="bakgrunder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ubrik 1"/>
          <p:cNvSpPr>
            <a:spLocks noGrp="1"/>
          </p:cNvSpPr>
          <p:nvPr>
            <p:ph type="ctrTitle"/>
          </p:nvPr>
        </p:nvSpPr>
        <p:spPr>
          <a:xfrm rot="21240000">
            <a:off x="2043513" y="1808744"/>
            <a:ext cx="6475042" cy="2781538"/>
          </a:xfrm>
          <a:prstGeom prst="rect">
            <a:avLst/>
          </a:prstGeom>
        </p:spPr>
        <p:txBody>
          <a:bodyPr anchor="t" anchorCtr="0"/>
          <a:lstStyle>
            <a:lvl1pPr>
              <a:lnSpc>
                <a:spcPct val="90000"/>
              </a:lnSpc>
              <a:defRPr sz="4500" b="0" cap="all" baseline="0">
                <a:latin typeface="Impact" panose="020B0806030902050204" pitchFamily="34" charset="0"/>
              </a:defRPr>
            </a:lvl1pPr>
          </a:lstStyle>
          <a:p>
            <a:r>
              <a:rPr lang="sv-SE"/>
              <a:t>Klicka här för att ändra mall för rubrikformat</a:t>
            </a:r>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CCD72AF9-7300-A2F9-73BD-F574D3716621}"/>
              </a:ext>
            </a:extLst>
          </p:cNvPr>
          <p:cNvPicPr>
            <a:picLocks noChangeAspect="1"/>
          </p:cNvPicPr>
          <p:nvPr userDrawn="1"/>
        </p:nvPicPr>
        <p:blipFill>
          <a:blip r:embed="rId3"/>
          <a:stretch>
            <a:fillRect/>
          </a:stretch>
        </p:blipFill>
        <p:spPr>
          <a:xfrm>
            <a:off x="8071925" y="214265"/>
            <a:ext cx="842669" cy="471742"/>
          </a:xfrm>
          <a:prstGeom prst="rect">
            <a:avLst/>
          </a:prstGeom>
        </p:spPr>
      </p:pic>
    </p:spTree>
    <p:extLst>
      <p:ext uri="{BB962C8B-B14F-4D97-AF65-F5344CB8AC3E}">
        <p14:creationId xmlns:p14="http://schemas.microsoft.com/office/powerpoint/2010/main" val="413938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bild">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63829" r="4337"/>
          <a:stretch/>
        </p:blipFill>
        <p:spPr>
          <a:xfrm flipH="1">
            <a:off x="-1" y="0"/>
            <a:ext cx="9144001" cy="2593042"/>
          </a:xfrm>
          <a:prstGeom prst="rect">
            <a:avLst/>
          </a:prstGeom>
          <a:effectLst/>
        </p:spPr>
      </p:pic>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77150"/>
          <a:stretch/>
        </p:blipFill>
        <p:spPr>
          <a:xfrm flipH="1">
            <a:off x="0" y="2480588"/>
            <a:ext cx="9144000" cy="4377412"/>
          </a:xfrm>
          <a:prstGeom prst="rect">
            <a:avLst/>
          </a:prstGeom>
        </p:spPr>
      </p:pic>
      <p:sp>
        <p:nvSpPr>
          <p:cNvPr id="2" name="Rubrik 1"/>
          <p:cNvSpPr>
            <a:spLocks noGrp="1"/>
          </p:cNvSpPr>
          <p:nvPr userDrawn="1">
            <p:ph type="ctrTitle"/>
          </p:nvPr>
        </p:nvSpPr>
        <p:spPr>
          <a:xfrm>
            <a:off x="1278916" y="3063291"/>
            <a:ext cx="6648681" cy="1030539"/>
          </a:xfrm>
          <a:prstGeom prst="rect">
            <a:avLst/>
          </a:prstGeom>
        </p:spPr>
        <p:txBody>
          <a:bodyPr/>
          <a:lstStyle>
            <a:lvl1pPr>
              <a:defRPr>
                <a:solidFill>
                  <a:schemeClr val="bg1"/>
                </a:solidFill>
              </a:defRPr>
            </a:lvl1pPr>
          </a:lstStyle>
          <a:p>
            <a:r>
              <a:rPr lang="sv-SE"/>
              <a:t>Klicka här för att ändra mall för rubrikformat</a:t>
            </a:r>
          </a:p>
        </p:txBody>
      </p:sp>
      <p:sp>
        <p:nvSpPr>
          <p:cNvPr id="11" name="Platshållare för bildnummer 5"/>
          <p:cNvSpPr>
            <a:spLocks noGrp="1"/>
          </p:cNvSpPr>
          <p:nvPr>
            <p:ph type="sldNum" sz="quarter" idx="12"/>
          </p:nvPr>
        </p:nvSpPr>
        <p:spPr>
          <a:xfrm>
            <a:off x="6779703" y="6364741"/>
            <a:ext cx="21336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3D5BBD42-599B-E421-A4E9-4DC92373629F}"/>
              </a:ext>
            </a:extLst>
          </p:cNvPr>
          <p:cNvPicPr>
            <a:picLocks noChangeAspect="1"/>
          </p:cNvPicPr>
          <p:nvPr userDrawn="1"/>
        </p:nvPicPr>
        <p:blipFill>
          <a:blip r:embed="rId3"/>
          <a:stretch>
            <a:fillRect/>
          </a:stretch>
        </p:blipFill>
        <p:spPr>
          <a:xfrm>
            <a:off x="8071925" y="214265"/>
            <a:ext cx="842669" cy="471742"/>
          </a:xfrm>
          <a:prstGeom prst="rect">
            <a:avLst/>
          </a:prstGeom>
        </p:spPr>
      </p:pic>
    </p:spTree>
    <p:extLst>
      <p:ext uri="{BB962C8B-B14F-4D97-AF65-F5344CB8AC3E}">
        <p14:creationId xmlns:p14="http://schemas.microsoft.com/office/powerpoint/2010/main" val="172307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7"/>
            <a:ext cx="9144000" cy="734255"/>
          </a:xfrm>
          <a:prstGeom prst="rect">
            <a:avLst/>
          </a:prstGeom>
        </p:spPr>
      </p:pic>
      <p:sp>
        <p:nvSpPr>
          <p:cNvPr id="6" name="Platshållare för bildnummer 5"/>
          <p:cNvSpPr>
            <a:spLocks noGrp="1"/>
          </p:cNvSpPr>
          <p:nvPr>
            <p:ph type="sldNum" sz="quarter" idx="12"/>
          </p:nvPr>
        </p:nvSpPr>
        <p:spPr>
          <a:xfrm>
            <a:off x="6779703" y="6364741"/>
            <a:ext cx="21336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778710"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2304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brödtext">
    <p:spTree>
      <p:nvGrpSpPr>
        <p:cNvPr id="1" name=""/>
        <p:cNvGrpSpPr/>
        <p:nvPr/>
      </p:nvGrpSpPr>
      <p:grpSpPr>
        <a:xfrm>
          <a:off x="0" y="0"/>
          <a:ext cx="0" cy="0"/>
          <a:chOff x="0" y="0"/>
          <a:chExt cx="0" cy="0"/>
        </a:xfrm>
      </p:grpSpPr>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7"/>
            <a:ext cx="9144000" cy="734255"/>
          </a:xfrm>
          <a:prstGeom prst="rect">
            <a:avLst/>
          </a:prstGeom>
        </p:spPr>
      </p:pic>
      <p:sp>
        <p:nvSpPr>
          <p:cNvPr id="6" name="Platshållare för bildnummer 5"/>
          <p:cNvSpPr>
            <a:spLocks noGrp="1"/>
          </p:cNvSpPr>
          <p:nvPr>
            <p:ph type="sldNum" sz="quarter" idx="12"/>
          </p:nvPr>
        </p:nvSpPr>
        <p:spPr>
          <a:xfrm>
            <a:off x="6779703" y="6364741"/>
            <a:ext cx="2133600" cy="365125"/>
          </a:xfrm>
          <a:prstGeom prst="rect">
            <a:avLst/>
          </a:prstGeom>
        </p:spPr>
        <p:txBody>
          <a:bodyPr/>
          <a:lstStyle>
            <a:lvl1pPr>
              <a:defRPr>
                <a:solidFill>
                  <a:schemeClr val="bg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337843"/>
            <a:ext cx="6778710" cy="725851"/>
          </a:xfrm>
          <a:prstGeom prst="rect">
            <a:avLst/>
          </a:prstGeom>
        </p:spPr>
        <p:txBody>
          <a:bodyPr vert="horz" lIns="0" tIns="0" rIns="0" bIns="0" rtlCol="0" anchor="t" anchorCtr="0">
            <a:noAutofit/>
          </a:bodyPr>
          <a:lstStyle>
            <a:lvl1pPr>
              <a:lnSpc>
                <a:spcPct val="80000"/>
              </a:lnSpc>
              <a:spcBef>
                <a:spcPts val="504"/>
              </a:spcBef>
              <a:defRPr/>
            </a:lvl1pPr>
          </a:lstStyle>
          <a:p>
            <a:r>
              <a:rPr lang="sv-SE"/>
              <a:t>Klicka här för att ändra mall för rubrikformat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364515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punktlista 2">
    <p:spTree>
      <p:nvGrpSpPr>
        <p:cNvPr id="1" name=""/>
        <p:cNvGrpSpPr/>
        <p:nvPr/>
      </p:nvGrpSpPr>
      <p:grpSpPr>
        <a:xfrm>
          <a:off x="0" y="0"/>
          <a:ext cx="0" cy="0"/>
          <a:chOff x="0" y="0"/>
          <a:chExt cx="0" cy="0"/>
        </a:xfrm>
      </p:grpSpPr>
      <p:pic>
        <p:nvPicPr>
          <p:cNvPr id="9" name="Bildobjekt 8"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7"/>
            <a:ext cx="9144000" cy="734255"/>
          </a:xfrm>
          <a:prstGeom prst="rect">
            <a:avLst/>
          </a:prstGeom>
        </p:spPr>
      </p:pic>
      <p:sp>
        <p:nvSpPr>
          <p:cNvPr id="6" name="Platshållare för bildnummer 5"/>
          <p:cNvSpPr>
            <a:spLocks noGrp="1"/>
          </p:cNvSpPr>
          <p:nvPr>
            <p:ph type="sldNum" sz="quarter" idx="12"/>
          </p:nvPr>
        </p:nvSpPr>
        <p:spPr>
          <a:xfrm>
            <a:off x="6779703" y="6364741"/>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778710" cy="818130"/>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175844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pic>
        <p:nvPicPr>
          <p:cNvPr id="7" name="Bildobjekt 6" descr="SPF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8150" y="2255540"/>
            <a:ext cx="4606593" cy="1934145"/>
          </a:xfrm>
          <a:prstGeom prst="rect">
            <a:avLst/>
          </a:prstGeom>
        </p:spPr>
      </p:pic>
      <p:sp>
        <p:nvSpPr>
          <p:cNvPr id="10" name="Platshållare för bildnummer 5"/>
          <p:cNvSpPr>
            <a:spLocks noGrp="1"/>
          </p:cNvSpPr>
          <p:nvPr>
            <p:ph type="sldNum" sz="quarter" idx="12"/>
          </p:nvPr>
        </p:nvSpPr>
        <p:spPr>
          <a:xfrm>
            <a:off x="7222921" y="6451134"/>
            <a:ext cx="1690382" cy="186451"/>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Tree>
    <p:extLst>
      <p:ext uri="{BB962C8B-B14F-4D97-AF65-F5344CB8AC3E}">
        <p14:creationId xmlns:p14="http://schemas.microsoft.com/office/powerpoint/2010/main" val="38444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brödtext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7"/>
            <a:ext cx="9144000" cy="734255"/>
          </a:xfrm>
          <a:prstGeom prst="rect">
            <a:avLst/>
          </a:prstGeom>
        </p:spPr>
      </p:pic>
      <p:sp>
        <p:nvSpPr>
          <p:cNvPr id="6" name="Platshållare för bildnummer 5"/>
          <p:cNvSpPr>
            <a:spLocks noGrp="1"/>
          </p:cNvSpPr>
          <p:nvPr>
            <p:ph type="sldNum" sz="quarter" idx="12"/>
          </p:nvPr>
        </p:nvSpPr>
        <p:spPr>
          <a:xfrm>
            <a:off x="6779703" y="6364741"/>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337843"/>
            <a:ext cx="6778710" cy="725851"/>
          </a:xfrm>
          <a:prstGeom prst="rect">
            <a:avLst/>
          </a:prstGeom>
        </p:spPr>
        <p:txBody>
          <a:bodyPr vert="horz" lIns="0" tIns="0" rIns="0" bIns="0" rtlCol="0" anchor="t" anchorCtr="0">
            <a:noAutofit/>
          </a:bodyPr>
          <a:lstStyle>
            <a:lvl1pPr>
              <a:lnSpc>
                <a:spcPct val="80000"/>
              </a:lnSpc>
              <a:spcBef>
                <a:spcPts val="504"/>
              </a:spcBef>
              <a:defRPr/>
            </a:lvl1pPr>
          </a:lstStyle>
          <a:p>
            <a:r>
              <a:rPr lang="sv-SE"/>
              <a:t>Klicka här för att ändra mall för rubrikformat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25658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stor bild">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1" y="-1"/>
            <a:ext cx="9144908" cy="6860111"/>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6110095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3372181 w 9144000"/>
              <a:gd name="connsiteY3" fmla="*/ 6535582 h 6858000"/>
              <a:gd name="connsiteX4" fmla="*/ 0 w 9144000"/>
              <a:gd name="connsiteY4" fmla="*/ 6858000 h 6858000"/>
              <a:gd name="connsiteX5" fmla="*/ 0 w 9144000"/>
              <a:gd name="connsiteY5" fmla="*/ 0 h 6858000"/>
              <a:gd name="connsiteX0" fmla="*/ 0 w 9144000"/>
              <a:gd name="connsiteY0" fmla="*/ 0 h 6926713"/>
              <a:gd name="connsiteX1" fmla="*/ 9144000 w 9144000"/>
              <a:gd name="connsiteY1" fmla="*/ 0 h 6926713"/>
              <a:gd name="connsiteX2" fmla="*/ 9144000 w 9144000"/>
              <a:gd name="connsiteY2" fmla="*/ 6221091 h 6926713"/>
              <a:gd name="connsiteX3" fmla="*/ 3472606 w 9144000"/>
              <a:gd name="connsiteY3" fmla="*/ 6926713 h 6926713"/>
              <a:gd name="connsiteX4" fmla="*/ 0 w 9144000"/>
              <a:gd name="connsiteY4" fmla="*/ 6858000 h 6926713"/>
              <a:gd name="connsiteX5" fmla="*/ 0 w 9144000"/>
              <a:gd name="connsiteY5" fmla="*/ 0 h 6926713"/>
              <a:gd name="connsiteX0" fmla="*/ 0 w 9144000"/>
              <a:gd name="connsiteY0" fmla="*/ 0 h 6863286"/>
              <a:gd name="connsiteX1" fmla="*/ 9144000 w 9144000"/>
              <a:gd name="connsiteY1" fmla="*/ 0 h 6863286"/>
              <a:gd name="connsiteX2" fmla="*/ 9144000 w 9144000"/>
              <a:gd name="connsiteY2" fmla="*/ 6221091 h 6863286"/>
              <a:gd name="connsiteX3" fmla="*/ 3499034 w 9144000"/>
              <a:gd name="connsiteY3" fmla="*/ 6863286 h 6863286"/>
              <a:gd name="connsiteX4" fmla="*/ 0 w 9144000"/>
              <a:gd name="connsiteY4" fmla="*/ 6858000 h 6863286"/>
              <a:gd name="connsiteX5" fmla="*/ 0 w 9144000"/>
              <a:gd name="connsiteY5" fmla="*/ 0 h 6863286"/>
              <a:gd name="connsiteX0" fmla="*/ 0 w 9154571"/>
              <a:gd name="connsiteY0" fmla="*/ 0 h 6863286"/>
              <a:gd name="connsiteX1" fmla="*/ 9144000 w 9154571"/>
              <a:gd name="connsiteY1" fmla="*/ 0 h 6863286"/>
              <a:gd name="connsiteX2" fmla="*/ 9154571 w 9154571"/>
              <a:gd name="connsiteY2" fmla="*/ 6221091 h 6863286"/>
              <a:gd name="connsiteX3" fmla="*/ 3499034 w 9154571"/>
              <a:gd name="connsiteY3" fmla="*/ 6863286 h 6863286"/>
              <a:gd name="connsiteX4" fmla="*/ 0 w 9154571"/>
              <a:gd name="connsiteY4" fmla="*/ 6858000 h 6863286"/>
              <a:gd name="connsiteX5" fmla="*/ 0 w 9154571"/>
              <a:gd name="connsiteY5" fmla="*/ 0 h 6863286"/>
              <a:gd name="connsiteX0" fmla="*/ 0 w 9149286"/>
              <a:gd name="connsiteY0" fmla="*/ 0 h 6863286"/>
              <a:gd name="connsiteX1" fmla="*/ 9144000 w 9149286"/>
              <a:gd name="connsiteY1" fmla="*/ 0 h 6863286"/>
              <a:gd name="connsiteX2" fmla="*/ 9149286 w 9149286"/>
              <a:gd name="connsiteY2" fmla="*/ 6210520 h 6863286"/>
              <a:gd name="connsiteX3" fmla="*/ 3499034 w 9149286"/>
              <a:gd name="connsiteY3" fmla="*/ 6863286 h 6863286"/>
              <a:gd name="connsiteX4" fmla="*/ 0 w 9149286"/>
              <a:gd name="connsiteY4" fmla="*/ 6858000 h 6863286"/>
              <a:gd name="connsiteX5" fmla="*/ 0 w 9149286"/>
              <a:gd name="connsiteY5" fmla="*/ 0 h 6863286"/>
              <a:gd name="connsiteX0" fmla="*/ 0 w 9144908"/>
              <a:gd name="connsiteY0" fmla="*/ 0 h 6863286"/>
              <a:gd name="connsiteX1" fmla="*/ 9144000 w 9144908"/>
              <a:gd name="connsiteY1" fmla="*/ 0 h 6863286"/>
              <a:gd name="connsiteX2" fmla="*/ 9142936 w 9144908"/>
              <a:gd name="connsiteY2" fmla="*/ 6194645 h 6863286"/>
              <a:gd name="connsiteX3" fmla="*/ 3499034 w 9144908"/>
              <a:gd name="connsiteY3" fmla="*/ 6863286 h 6863286"/>
              <a:gd name="connsiteX4" fmla="*/ 0 w 9144908"/>
              <a:gd name="connsiteY4" fmla="*/ 6858000 h 6863286"/>
              <a:gd name="connsiteX5" fmla="*/ 0 w 9144908"/>
              <a:gd name="connsiteY5" fmla="*/ 0 h 6863286"/>
              <a:gd name="connsiteX0" fmla="*/ 0 w 9144908"/>
              <a:gd name="connsiteY0" fmla="*/ 0 h 6860111"/>
              <a:gd name="connsiteX1" fmla="*/ 9144000 w 9144908"/>
              <a:gd name="connsiteY1" fmla="*/ 0 h 6860111"/>
              <a:gd name="connsiteX2" fmla="*/ 9142936 w 9144908"/>
              <a:gd name="connsiteY2" fmla="*/ 6194645 h 6860111"/>
              <a:gd name="connsiteX3" fmla="*/ 3470459 w 9144908"/>
              <a:gd name="connsiteY3" fmla="*/ 6860111 h 6860111"/>
              <a:gd name="connsiteX4" fmla="*/ 0 w 9144908"/>
              <a:gd name="connsiteY4" fmla="*/ 6858000 h 6860111"/>
              <a:gd name="connsiteX5" fmla="*/ 0 w 9144908"/>
              <a:gd name="connsiteY5" fmla="*/ 0 h 686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908" h="6860111">
                <a:moveTo>
                  <a:pt x="0" y="0"/>
                </a:moveTo>
                <a:lnTo>
                  <a:pt x="9144000" y="0"/>
                </a:lnTo>
                <a:cubicBezTo>
                  <a:pt x="9147524" y="2073697"/>
                  <a:pt x="9139412" y="4120948"/>
                  <a:pt x="9142936" y="6194645"/>
                </a:cubicBezTo>
                <a:lnTo>
                  <a:pt x="3470459" y="6860111"/>
                </a:lnTo>
                <a:lnTo>
                  <a:pt x="0" y="6858000"/>
                </a:lnTo>
                <a:lnTo>
                  <a:pt x="0" y="0"/>
                </a:lnTo>
                <a:close/>
              </a:path>
            </a:pathLst>
          </a:custGeom>
          <a:solidFill>
            <a:schemeClr val="bg2">
              <a:lumMod val="95000"/>
            </a:schemeClr>
          </a:solidFill>
        </p:spPr>
        <p:txBody>
          <a:bodyPr/>
          <a:lstStyle>
            <a:lvl1pPr marL="0" indent="0" algn="ctr">
              <a:buFontTx/>
              <a:buNone/>
              <a:defRPr/>
            </a:lvl1pPr>
          </a:lstStyle>
          <a:p>
            <a:r>
              <a:rPr lang="sv-SE"/>
              <a:t>Klicka på ikonen för att lägga till en bild</a:t>
            </a:r>
            <a:endParaRPr lang="nn-NO"/>
          </a:p>
        </p:txBody>
      </p:sp>
      <p:sp>
        <p:nvSpPr>
          <p:cNvPr id="7" name="Platshållare för rubrik 1"/>
          <p:cNvSpPr>
            <a:spLocks noGrp="1"/>
          </p:cNvSpPr>
          <p:nvPr>
            <p:ph type="title"/>
          </p:nvPr>
        </p:nvSpPr>
        <p:spPr>
          <a:xfrm rot="21120000">
            <a:off x="3435249" y="1025464"/>
            <a:ext cx="4587702" cy="1453748"/>
          </a:xfrm>
          <a:prstGeom prst="rect">
            <a:avLst/>
          </a:prstGeom>
        </p:spPr>
        <p:txBody>
          <a:bodyPr vert="horz" lIns="0" tIns="0" rIns="0" bIns="0" rtlCol="0" anchor="t" anchorCtr="0">
            <a:noAutofit/>
          </a:bodyPr>
          <a:lstStyle>
            <a:lvl1pPr>
              <a:defRPr sz="2700" b="0">
                <a:latin typeface="Impact" panose="020B0806030902050204" pitchFamily="34" charset="0"/>
              </a:defRPr>
            </a:lvl1pPr>
          </a:lstStyle>
          <a:p>
            <a:r>
              <a:rPr lang="sv-SE"/>
              <a:t>Klicka här för att ändra mall för rubrikformat</a:t>
            </a:r>
            <a:endParaRPr lang="nn-NO"/>
          </a:p>
        </p:txBody>
      </p:sp>
      <p:sp>
        <p:nvSpPr>
          <p:cNvPr id="6" name="Platshållare för bildnummer 5"/>
          <p:cNvSpPr>
            <a:spLocks noGrp="1"/>
          </p:cNvSpPr>
          <p:nvPr>
            <p:ph type="sldNum" sz="quarter" idx="12"/>
          </p:nvPr>
        </p:nvSpPr>
        <p:spPr>
          <a:xfrm>
            <a:off x="6779703" y="6364741"/>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pic>
        <p:nvPicPr>
          <p:cNvPr id="2" name="Bildobjekt 1" descr="En bild som visar Teckensnitt, Grafik, grafisk design, logotyp&#10;&#10;AI-genererat innehåll kan vara felaktigt.">
            <a:extLst>
              <a:ext uri="{FF2B5EF4-FFF2-40B4-BE49-F238E27FC236}">
                <a16:creationId xmlns:a16="http://schemas.microsoft.com/office/drawing/2014/main" id="{91793DDF-93A3-0EB4-373B-916FEFDEF048}"/>
              </a:ext>
            </a:extLst>
          </p:cNvPr>
          <p:cNvPicPr>
            <a:picLocks noChangeAspect="1"/>
          </p:cNvPicPr>
          <p:nvPr userDrawn="1"/>
        </p:nvPicPr>
        <p:blipFill>
          <a:blip r:embed="rId2"/>
          <a:stretch>
            <a:fillRect/>
          </a:stretch>
        </p:blipFill>
        <p:spPr>
          <a:xfrm>
            <a:off x="8071925" y="214265"/>
            <a:ext cx="842669" cy="471742"/>
          </a:xfrm>
          <a:prstGeom prst="rect">
            <a:avLst/>
          </a:prstGeom>
        </p:spPr>
      </p:pic>
    </p:spTree>
    <p:extLst>
      <p:ext uri="{BB962C8B-B14F-4D97-AF65-F5344CB8AC3E}">
        <p14:creationId xmlns:p14="http://schemas.microsoft.com/office/powerpoint/2010/main" val="151541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och innehåll och stor bild">
    <p:spTree>
      <p:nvGrpSpPr>
        <p:cNvPr id="1" name=""/>
        <p:cNvGrpSpPr/>
        <p:nvPr/>
      </p:nvGrpSpPr>
      <p:grpSpPr>
        <a:xfrm>
          <a:off x="0" y="0"/>
          <a:ext cx="0" cy="0"/>
          <a:chOff x="0" y="0"/>
          <a:chExt cx="0" cy="0"/>
        </a:xfrm>
      </p:grpSpPr>
      <p:sp>
        <p:nvSpPr>
          <p:cNvPr id="13" name="Platshållare för innehåll 9"/>
          <p:cNvSpPr>
            <a:spLocks noGrp="1"/>
          </p:cNvSpPr>
          <p:nvPr>
            <p:ph sz="quarter" idx="13"/>
          </p:nvPr>
        </p:nvSpPr>
        <p:spPr>
          <a:xfrm>
            <a:off x="5431069" y="2505620"/>
            <a:ext cx="3323465"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7" name="Platshållare för rubrik 1"/>
          <p:cNvSpPr>
            <a:spLocks noGrp="1"/>
          </p:cNvSpPr>
          <p:nvPr>
            <p:ph type="title"/>
          </p:nvPr>
        </p:nvSpPr>
        <p:spPr>
          <a:xfrm>
            <a:off x="5422602" y="1338890"/>
            <a:ext cx="3323465" cy="775136"/>
          </a:xfrm>
          <a:prstGeom prst="rect">
            <a:avLst/>
          </a:prstGeom>
        </p:spPr>
        <p:txBody>
          <a:bodyPr vert="horz" lIns="0" tIns="0" rIns="0" bIns="0" rtlCol="0" anchor="t" anchorCtr="0">
            <a:noAutofit/>
          </a:bodyPr>
          <a:lstStyle>
            <a:lvl1pPr>
              <a:lnSpc>
                <a:spcPct val="80000"/>
              </a:lnSpc>
              <a:spcBef>
                <a:spcPts val="504"/>
              </a:spcBef>
              <a:defRPr/>
            </a:lvl1pPr>
          </a:lstStyle>
          <a:p>
            <a:r>
              <a:rPr lang="sv-SE"/>
              <a:t>Klicka här för att ändra mall för rubrikformat</a:t>
            </a:r>
            <a:endParaRPr lang="nn-NO"/>
          </a:p>
        </p:txBody>
      </p:sp>
      <p:sp>
        <p:nvSpPr>
          <p:cNvPr id="3" name="Platshållare för bild 2"/>
          <p:cNvSpPr>
            <a:spLocks noGrp="1"/>
          </p:cNvSpPr>
          <p:nvPr>
            <p:ph type="pic" sz="quarter" idx="14"/>
          </p:nvPr>
        </p:nvSpPr>
        <p:spPr>
          <a:xfrm>
            <a:off x="1" y="-8466"/>
            <a:ext cx="5224463" cy="6866466"/>
          </a:xfrm>
          <a:custGeom>
            <a:avLst/>
            <a:gdLst>
              <a:gd name="connsiteX0" fmla="*/ 0 w 5224463"/>
              <a:gd name="connsiteY0" fmla="*/ 0 h 6858000"/>
              <a:gd name="connsiteX1" fmla="*/ 5224463 w 5224463"/>
              <a:gd name="connsiteY1" fmla="*/ 0 h 6858000"/>
              <a:gd name="connsiteX2" fmla="*/ 5224463 w 5224463"/>
              <a:gd name="connsiteY2" fmla="*/ 6858000 h 6858000"/>
              <a:gd name="connsiteX3" fmla="*/ 0 w 5224463"/>
              <a:gd name="connsiteY3" fmla="*/ 6858000 h 6858000"/>
              <a:gd name="connsiteX4" fmla="*/ 0 w 5224463"/>
              <a:gd name="connsiteY4" fmla="*/ 0 h 6858000"/>
              <a:gd name="connsiteX0" fmla="*/ 0 w 5224463"/>
              <a:gd name="connsiteY0" fmla="*/ 8466 h 6866466"/>
              <a:gd name="connsiteX1" fmla="*/ 4377796 w 5224463"/>
              <a:gd name="connsiteY1" fmla="*/ 0 h 6866466"/>
              <a:gd name="connsiteX2" fmla="*/ 5224463 w 5224463"/>
              <a:gd name="connsiteY2" fmla="*/ 6866466 h 6866466"/>
              <a:gd name="connsiteX3" fmla="*/ 0 w 5224463"/>
              <a:gd name="connsiteY3" fmla="*/ 6866466 h 6866466"/>
              <a:gd name="connsiteX4" fmla="*/ 0 w 5224463"/>
              <a:gd name="connsiteY4" fmla="*/ 8466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463" h="6866466">
                <a:moveTo>
                  <a:pt x="0" y="8466"/>
                </a:moveTo>
                <a:lnTo>
                  <a:pt x="4377796" y="0"/>
                </a:lnTo>
                <a:lnTo>
                  <a:pt x="5224463" y="6866466"/>
                </a:lnTo>
                <a:lnTo>
                  <a:pt x="0" y="6866466"/>
                </a:lnTo>
                <a:lnTo>
                  <a:pt x="0" y="8466"/>
                </a:lnTo>
                <a:close/>
              </a:path>
            </a:pathLst>
          </a:custGeom>
          <a:solidFill>
            <a:schemeClr val="bg2">
              <a:lumMod val="95000"/>
            </a:schemeClr>
          </a:solidFill>
        </p:spPr>
        <p:txBody>
          <a:bodyPr tIns="2124000"/>
          <a:lstStyle>
            <a:lvl1pPr marL="0" indent="0" algn="ctr">
              <a:buFontTx/>
              <a:buNone/>
              <a:defRPr sz="1200"/>
            </a:lvl1pPr>
          </a:lstStyle>
          <a:p>
            <a:r>
              <a:rPr lang="sv-SE"/>
              <a:t>Klicka på ikonen för att lägga till en bild</a:t>
            </a:r>
            <a:endParaRPr lang="nn-NO"/>
          </a:p>
        </p:txBody>
      </p:sp>
    </p:spTree>
    <p:extLst>
      <p:ext uri="{BB962C8B-B14F-4D97-AF65-F5344CB8AC3E}">
        <p14:creationId xmlns:p14="http://schemas.microsoft.com/office/powerpoint/2010/main" val="332674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och bild höger">
    <p:spTree>
      <p:nvGrpSpPr>
        <p:cNvPr id="1" name=""/>
        <p:cNvGrpSpPr/>
        <p:nvPr/>
      </p:nvGrpSpPr>
      <p:grpSpPr>
        <a:xfrm>
          <a:off x="0" y="0"/>
          <a:ext cx="0" cy="0"/>
          <a:chOff x="0" y="0"/>
          <a:chExt cx="0" cy="0"/>
        </a:xfrm>
      </p:grpSpPr>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7"/>
            <a:ext cx="9144000" cy="734255"/>
          </a:xfrm>
          <a:prstGeom prst="rect">
            <a:avLst/>
          </a:prstGeom>
        </p:spPr>
      </p:pic>
      <p:sp>
        <p:nvSpPr>
          <p:cNvPr id="6" name="Platshållare för bildnummer 5"/>
          <p:cNvSpPr>
            <a:spLocks noGrp="1"/>
          </p:cNvSpPr>
          <p:nvPr>
            <p:ph type="sldNum" sz="quarter" idx="12"/>
          </p:nvPr>
        </p:nvSpPr>
        <p:spPr>
          <a:xfrm>
            <a:off x="6779703" y="6364741"/>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685689"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291499" y="2547955"/>
            <a:ext cx="3809007"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12" name="Platshållare för bild 2"/>
          <p:cNvSpPr>
            <a:spLocks noGrp="1"/>
          </p:cNvSpPr>
          <p:nvPr>
            <p:ph type="pic" sz="quarter" idx="14"/>
          </p:nvPr>
        </p:nvSpPr>
        <p:spPr>
          <a:xfrm>
            <a:off x="5307014" y="2622550"/>
            <a:ext cx="2670175"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191358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och innehåll och bild vänster">
    <p:spTree>
      <p:nvGrpSpPr>
        <p:cNvPr id="1" name=""/>
        <p:cNvGrpSpPr/>
        <p:nvPr/>
      </p:nvGrpSpPr>
      <p:grpSpPr>
        <a:xfrm>
          <a:off x="0" y="0"/>
          <a:ext cx="0" cy="0"/>
          <a:chOff x="0" y="0"/>
          <a:chExt cx="0" cy="0"/>
        </a:xfrm>
      </p:grpSpPr>
      <p:sp>
        <p:nvSpPr>
          <p:cNvPr id="11" name="Platshållare för innehåll 9"/>
          <p:cNvSpPr>
            <a:spLocks noGrp="1"/>
          </p:cNvSpPr>
          <p:nvPr>
            <p:ph sz="quarter" idx="13"/>
          </p:nvPr>
        </p:nvSpPr>
        <p:spPr>
          <a:xfrm>
            <a:off x="4285628" y="2547955"/>
            <a:ext cx="3809007"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7"/>
            <a:ext cx="9144000" cy="734255"/>
          </a:xfrm>
          <a:prstGeom prst="rect">
            <a:avLst/>
          </a:prstGeom>
        </p:spPr>
      </p:pic>
      <p:sp>
        <p:nvSpPr>
          <p:cNvPr id="6" name="Platshållare för bildnummer 5"/>
          <p:cNvSpPr>
            <a:spLocks noGrp="1"/>
          </p:cNvSpPr>
          <p:nvPr>
            <p:ph type="sldNum" sz="quarter" idx="12"/>
          </p:nvPr>
        </p:nvSpPr>
        <p:spPr>
          <a:xfrm>
            <a:off x="6779703" y="6364741"/>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685689"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2" name="Platshållare för bild 2"/>
          <p:cNvSpPr>
            <a:spLocks noGrp="1"/>
          </p:cNvSpPr>
          <p:nvPr>
            <p:ph type="pic" sz="quarter" idx="14"/>
          </p:nvPr>
        </p:nvSpPr>
        <p:spPr>
          <a:xfrm>
            <a:off x="1291500" y="2622550"/>
            <a:ext cx="2670175"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221770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559E806-3833-B21F-A6ED-85ADE3F324E2}"/>
              </a:ext>
            </a:extLst>
          </p:cNvPr>
          <p:cNvSpPr>
            <a:spLocks noChangeArrowheads="1"/>
          </p:cNvSpPr>
          <p:nvPr/>
        </p:nvSpPr>
        <p:spPr bwMode="auto">
          <a:xfrm>
            <a:off x="0" y="5943600"/>
            <a:ext cx="9144000" cy="914400"/>
          </a:xfrm>
          <a:prstGeom prst="rect">
            <a:avLst/>
          </a:prstGeom>
          <a:gradFill rotWithShape="0">
            <a:gsLst>
              <a:gs pos="0">
                <a:srgbClr val="00308F"/>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a:p>
        </p:txBody>
      </p:sp>
      <p:pic>
        <p:nvPicPr>
          <p:cNvPr id="3" name="Picture 5">
            <a:extLst>
              <a:ext uri="{FF2B5EF4-FFF2-40B4-BE49-F238E27FC236}">
                <a16:creationId xmlns:a16="http://schemas.microsoft.com/office/drawing/2014/main" id="{D1AE2194-8401-EBA2-0B5A-ABE2B1512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6048375"/>
            <a:ext cx="13922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B1585A11-41FD-C72E-AAA4-97579745FD64}"/>
              </a:ext>
            </a:extLst>
          </p:cNvPr>
          <p:cNvSpPr txBox="1">
            <a:spLocks noChangeArrowheads="1"/>
          </p:cNvSpPr>
          <p:nvPr/>
        </p:nvSpPr>
        <p:spPr bwMode="auto">
          <a:xfrm>
            <a:off x="200025" y="6440488"/>
            <a:ext cx="4857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v-SE" altLang="sv-SE" sz="1000" b="1">
                <a:solidFill>
                  <a:schemeClr val="bg1"/>
                </a:solidFill>
                <a:latin typeface="TradeGothic" pitchFamily="2" charset="0"/>
              </a:rPr>
              <a:t>Socialdepartementet</a:t>
            </a:r>
          </a:p>
        </p:txBody>
      </p:sp>
      <p:sp>
        <p:nvSpPr>
          <p:cNvPr id="15362" name="Rectangle 2"/>
          <p:cNvSpPr>
            <a:spLocks noGrp="1" noChangeArrowheads="1"/>
          </p:cNvSpPr>
          <p:nvPr>
            <p:ph type="ctrTitle" sz="quarter"/>
          </p:nvPr>
        </p:nvSpPr>
        <p:spPr>
          <a:xfrm>
            <a:off x="703263" y="2286000"/>
            <a:ext cx="7737475" cy="1143000"/>
          </a:xfrm>
        </p:spPr>
        <p:txBody>
          <a:bodyPr/>
          <a:lstStyle>
            <a:lvl1pPr>
              <a:defRPr/>
            </a:lvl1pPr>
          </a:lstStyle>
          <a:p>
            <a:pPr lvl="0"/>
            <a:r>
              <a:rPr lang="sv-SE" altLang="sv-SE" noProof="0"/>
              <a:t>Klicka här för att ändra format på bakgrundsrubriken</a:t>
            </a:r>
          </a:p>
        </p:txBody>
      </p:sp>
      <p:sp>
        <p:nvSpPr>
          <p:cNvPr id="15363" name="Rectangle 3"/>
          <p:cNvSpPr>
            <a:spLocks noGrp="1" noChangeArrowheads="1"/>
          </p:cNvSpPr>
          <p:nvPr>
            <p:ph type="subTitle" sz="quarter" idx="1"/>
          </p:nvPr>
        </p:nvSpPr>
        <p:spPr>
          <a:xfrm>
            <a:off x="1336675" y="3886200"/>
            <a:ext cx="6470650" cy="1752600"/>
          </a:xfrm>
        </p:spPr>
        <p:txBody>
          <a:bodyPr/>
          <a:lstStyle>
            <a:lvl1pPr marL="0" indent="0" algn="ctr">
              <a:buFontTx/>
              <a:buNone/>
              <a:defRPr/>
            </a:lvl1pPr>
          </a:lstStyle>
          <a:p>
            <a:pPr lvl="0"/>
            <a:r>
              <a:rPr lang="sv-SE" altLang="sv-SE" noProof="0"/>
              <a:t>Klicka här för att ändra format på underrubrik i bakgrunden</a:t>
            </a:r>
          </a:p>
        </p:txBody>
      </p:sp>
    </p:spTree>
    <p:extLst>
      <p:ext uri="{BB962C8B-B14F-4D97-AF65-F5344CB8AC3E}">
        <p14:creationId xmlns:p14="http://schemas.microsoft.com/office/powerpoint/2010/main" val="672800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68457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Klicka här för att ändra format på bakgrundstexten</a:t>
            </a:r>
          </a:p>
        </p:txBody>
      </p:sp>
    </p:spTree>
    <p:extLst>
      <p:ext uri="{BB962C8B-B14F-4D97-AF65-F5344CB8AC3E}">
        <p14:creationId xmlns:p14="http://schemas.microsoft.com/office/powerpoint/2010/main" val="3147923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90588" y="1981200"/>
            <a:ext cx="3681412" cy="386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724400" y="1981200"/>
            <a:ext cx="3681413" cy="386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15852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8" y="365125"/>
            <a:ext cx="78867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30238" y="2505075"/>
            <a:ext cx="386873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7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2464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llanbild">
    <p:spTree>
      <p:nvGrpSpPr>
        <p:cNvPr id="1" name=""/>
        <p:cNvGrpSpPr/>
        <p:nvPr/>
      </p:nvGrpSpPr>
      <p:grpSpPr>
        <a:xfrm>
          <a:off x="0" y="0"/>
          <a:ext cx="0" cy="0"/>
          <a:chOff x="0" y="0"/>
          <a:chExt cx="0" cy="0"/>
        </a:xfrm>
      </p:grpSpPr>
      <p:pic>
        <p:nvPicPr>
          <p:cNvPr id="7" name="Bildobjekt 6" descr="bakgrunder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ubrik 1"/>
          <p:cNvSpPr>
            <a:spLocks noGrp="1"/>
          </p:cNvSpPr>
          <p:nvPr>
            <p:ph type="ctrTitle"/>
          </p:nvPr>
        </p:nvSpPr>
        <p:spPr>
          <a:xfrm rot="21240000">
            <a:off x="2043513" y="1808744"/>
            <a:ext cx="6475042" cy="2781538"/>
          </a:xfrm>
          <a:prstGeom prst="rect">
            <a:avLst/>
          </a:prstGeom>
        </p:spPr>
        <p:txBody>
          <a:bodyPr anchor="t" anchorCtr="0"/>
          <a:lstStyle>
            <a:lvl1pPr>
              <a:lnSpc>
                <a:spcPct val="90000"/>
              </a:lnSpc>
              <a:defRPr sz="6000" b="0" cap="all" baseline="0">
                <a:latin typeface="Impact" panose="020B0806030902050204" pitchFamily="34" charset="0"/>
              </a:defRPr>
            </a:lvl1pPr>
          </a:lstStyle>
          <a:p>
            <a:r>
              <a:rPr lang="sv-SE"/>
              <a:t>Klicka här för att ändra format</a:t>
            </a:r>
          </a:p>
        </p:txBody>
      </p:sp>
      <p:pic>
        <p:nvPicPr>
          <p:cNvPr id="8" name="Bildobjekt 7" descr="SPF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Tree>
    <p:extLst>
      <p:ext uri="{BB962C8B-B14F-4D97-AF65-F5344CB8AC3E}">
        <p14:creationId xmlns:p14="http://schemas.microsoft.com/office/powerpoint/2010/main" val="72234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619471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10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628066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861933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48934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27800" y="609600"/>
            <a:ext cx="1878013" cy="5232400"/>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90588" y="609600"/>
            <a:ext cx="5484812" cy="52324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2226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bild">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63829" r="4337"/>
          <a:stretch/>
        </p:blipFill>
        <p:spPr>
          <a:xfrm flipH="1">
            <a:off x="-2" y="0"/>
            <a:ext cx="9144001" cy="2593042"/>
          </a:xfrm>
          <a:prstGeom prst="rect">
            <a:avLst/>
          </a:prstGeom>
          <a:effectLst/>
        </p:spPr>
      </p:pic>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77150"/>
          <a:stretch/>
        </p:blipFill>
        <p:spPr>
          <a:xfrm flipH="1">
            <a:off x="0" y="2480588"/>
            <a:ext cx="9144000" cy="4377412"/>
          </a:xfrm>
          <a:prstGeom prst="rect">
            <a:avLst/>
          </a:prstGeom>
        </p:spPr>
      </p:pic>
      <p:sp>
        <p:nvSpPr>
          <p:cNvPr id="2" name="Rubrik 1"/>
          <p:cNvSpPr>
            <a:spLocks noGrp="1"/>
          </p:cNvSpPr>
          <p:nvPr userDrawn="1">
            <p:ph type="ctrTitle"/>
          </p:nvPr>
        </p:nvSpPr>
        <p:spPr>
          <a:xfrm>
            <a:off x="1278915" y="3063289"/>
            <a:ext cx="6648681" cy="1030539"/>
          </a:xfrm>
          <a:prstGeom prst="rect">
            <a:avLst/>
          </a:prstGeom>
        </p:spPr>
        <p:txBody>
          <a:bodyPr/>
          <a:lstStyle>
            <a:lvl1pPr>
              <a:defRPr>
                <a:solidFill>
                  <a:schemeClr val="bg1"/>
                </a:solidFill>
              </a:defRPr>
            </a:lvl1pPr>
          </a:lstStyle>
          <a:p>
            <a:r>
              <a:rPr lang="sv-SE"/>
              <a:t>Klicka här för att ändra format</a:t>
            </a:r>
          </a:p>
        </p:txBody>
      </p:sp>
      <p:sp>
        <p:nvSpPr>
          <p:cNvPr id="11"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pic>
        <p:nvPicPr>
          <p:cNvPr id="6" name="Bildobjekt 5" descr="SPF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Tree>
    <p:extLst>
      <p:ext uri="{BB962C8B-B14F-4D97-AF65-F5344CB8AC3E}">
        <p14:creationId xmlns:p14="http://schemas.microsoft.com/office/powerpoint/2010/main" val="195572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778710" cy="885242"/>
          </a:xfrm>
          <a:prstGeom prst="rect">
            <a:avLst/>
          </a:prstGeom>
        </p:spPr>
        <p:txBody>
          <a:bodyPr vert="horz" lIns="0" tIns="0" rIns="0" bIns="0" rtlCol="0" anchor="t" anchorCtr="0">
            <a:noAutofit/>
          </a:body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194648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rödtext">
    <p:spTree>
      <p:nvGrpSpPr>
        <p:cNvPr id="1" name=""/>
        <p:cNvGrpSpPr/>
        <p:nvPr/>
      </p:nvGrpSpPr>
      <p:grpSpPr>
        <a:xfrm>
          <a:off x="0" y="0"/>
          <a:ext cx="0" cy="0"/>
          <a:chOff x="0" y="0"/>
          <a:chExt cx="0" cy="0"/>
        </a:xfrm>
      </p:grpSpPr>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bg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337841"/>
            <a:ext cx="677871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261058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punktlista 2">
    <p:spTree>
      <p:nvGrpSpPr>
        <p:cNvPr id="1" name=""/>
        <p:cNvGrpSpPr/>
        <p:nvPr/>
      </p:nvGrpSpPr>
      <p:grpSpPr>
        <a:xfrm>
          <a:off x="0" y="0"/>
          <a:ext cx="0" cy="0"/>
          <a:chOff x="0" y="0"/>
          <a:chExt cx="0" cy="0"/>
        </a:xfrm>
      </p:grpSpPr>
      <p:pic>
        <p:nvPicPr>
          <p:cNvPr id="9" name="Bildobjekt 8"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778710" cy="818130"/>
          </a:xfrm>
          <a:prstGeom prst="rect">
            <a:avLst/>
          </a:prstGeom>
        </p:spPr>
        <p:txBody>
          <a:bodyPr vert="horz" lIns="0" tIns="0" rIns="0" bIns="0" rtlCol="0" anchor="t" anchorCtr="0">
            <a:noAutofit/>
          </a:body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304428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brödtext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337841"/>
            <a:ext cx="677871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178244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stor bild">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0" y="-1"/>
            <a:ext cx="9144908" cy="6860111"/>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6110095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3372181 w 9144000"/>
              <a:gd name="connsiteY3" fmla="*/ 6535582 h 6858000"/>
              <a:gd name="connsiteX4" fmla="*/ 0 w 9144000"/>
              <a:gd name="connsiteY4" fmla="*/ 6858000 h 6858000"/>
              <a:gd name="connsiteX5" fmla="*/ 0 w 9144000"/>
              <a:gd name="connsiteY5" fmla="*/ 0 h 6858000"/>
              <a:gd name="connsiteX0" fmla="*/ 0 w 9144000"/>
              <a:gd name="connsiteY0" fmla="*/ 0 h 6926713"/>
              <a:gd name="connsiteX1" fmla="*/ 9144000 w 9144000"/>
              <a:gd name="connsiteY1" fmla="*/ 0 h 6926713"/>
              <a:gd name="connsiteX2" fmla="*/ 9144000 w 9144000"/>
              <a:gd name="connsiteY2" fmla="*/ 6221091 h 6926713"/>
              <a:gd name="connsiteX3" fmla="*/ 3472606 w 9144000"/>
              <a:gd name="connsiteY3" fmla="*/ 6926713 h 6926713"/>
              <a:gd name="connsiteX4" fmla="*/ 0 w 9144000"/>
              <a:gd name="connsiteY4" fmla="*/ 6858000 h 6926713"/>
              <a:gd name="connsiteX5" fmla="*/ 0 w 9144000"/>
              <a:gd name="connsiteY5" fmla="*/ 0 h 6926713"/>
              <a:gd name="connsiteX0" fmla="*/ 0 w 9144000"/>
              <a:gd name="connsiteY0" fmla="*/ 0 h 6863286"/>
              <a:gd name="connsiteX1" fmla="*/ 9144000 w 9144000"/>
              <a:gd name="connsiteY1" fmla="*/ 0 h 6863286"/>
              <a:gd name="connsiteX2" fmla="*/ 9144000 w 9144000"/>
              <a:gd name="connsiteY2" fmla="*/ 6221091 h 6863286"/>
              <a:gd name="connsiteX3" fmla="*/ 3499034 w 9144000"/>
              <a:gd name="connsiteY3" fmla="*/ 6863286 h 6863286"/>
              <a:gd name="connsiteX4" fmla="*/ 0 w 9144000"/>
              <a:gd name="connsiteY4" fmla="*/ 6858000 h 6863286"/>
              <a:gd name="connsiteX5" fmla="*/ 0 w 9144000"/>
              <a:gd name="connsiteY5" fmla="*/ 0 h 6863286"/>
              <a:gd name="connsiteX0" fmla="*/ 0 w 9154571"/>
              <a:gd name="connsiteY0" fmla="*/ 0 h 6863286"/>
              <a:gd name="connsiteX1" fmla="*/ 9144000 w 9154571"/>
              <a:gd name="connsiteY1" fmla="*/ 0 h 6863286"/>
              <a:gd name="connsiteX2" fmla="*/ 9154571 w 9154571"/>
              <a:gd name="connsiteY2" fmla="*/ 6221091 h 6863286"/>
              <a:gd name="connsiteX3" fmla="*/ 3499034 w 9154571"/>
              <a:gd name="connsiteY3" fmla="*/ 6863286 h 6863286"/>
              <a:gd name="connsiteX4" fmla="*/ 0 w 9154571"/>
              <a:gd name="connsiteY4" fmla="*/ 6858000 h 6863286"/>
              <a:gd name="connsiteX5" fmla="*/ 0 w 9154571"/>
              <a:gd name="connsiteY5" fmla="*/ 0 h 6863286"/>
              <a:gd name="connsiteX0" fmla="*/ 0 w 9149286"/>
              <a:gd name="connsiteY0" fmla="*/ 0 h 6863286"/>
              <a:gd name="connsiteX1" fmla="*/ 9144000 w 9149286"/>
              <a:gd name="connsiteY1" fmla="*/ 0 h 6863286"/>
              <a:gd name="connsiteX2" fmla="*/ 9149286 w 9149286"/>
              <a:gd name="connsiteY2" fmla="*/ 6210520 h 6863286"/>
              <a:gd name="connsiteX3" fmla="*/ 3499034 w 9149286"/>
              <a:gd name="connsiteY3" fmla="*/ 6863286 h 6863286"/>
              <a:gd name="connsiteX4" fmla="*/ 0 w 9149286"/>
              <a:gd name="connsiteY4" fmla="*/ 6858000 h 6863286"/>
              <a:gd name="connsiteX5" fmla="*/ 0 w 9149286"/>
              <a:gd name="connsiteY5" fmla="*/ 0 h 6863286"/>
              <a:gd name="connsiteX0" fmla="*/ 0 w 9144908"/>
              <a:gd name="connsiteY0" fmla="*/ 0 h 6863286"/>
              <a:gd name="connsiteX1" fmla="*/ 9144000 w 9144908"/>
              <a:gd name="connsiteY1" fmla="*/ 0 h 6863286"/>
              <a:gd name="connsiteX2" fmla="*/ 9142936 w 9144908"/>
              <a:gd name="connsiteY2" fmla="*/ 6194645 h 6863286"/>
              <a:gd name="connsiteX3" fmla="*/ 3499034 w 9144908"/>
              <a:gd name="connsiteY3" fmla="*/ 6863286 h 6863286"/>
              <a:gd name="connsiteX4" fmla="*/ 0 w 9144908"/>
              <a:gd name="connsiteY4" fmla="*/ 6858000 h 6863286"/>
              <a:gd name="connsiteX5" fmla="*/ 0 w 9144908"/>
              <a:gd name="connsiteY5" fmla="*/ 0 h 6863286"/>
              <a:gd name="connsiteX0" fmla="*/ 0 w 9144908"/>
              <a:gd name="connsiteY0" fmla="*/ 0 h 6860111"/>
              <a:gd name="connsiteX1" fmla="*/ 9144000 w 9144908"/>
              <a:gd name="connsiteY1" fmla="*/ 0 h 6860111"/>
              <a:gd name="connsiteX2" fmla="*/ 9142936 w 9144908"/>
              <a:gd name="connsiteY2" fmla="*/ 6194645 h 6860111"/>
              <a:gd name="connsiteX3" fmla="*/ 3470459 w 9144908"/>
              <a:gd name="connsiteY3" fmla="*/ 6860111 h 6860111"/>
              <a:gd name="connsiteX4" fmla="*/ 0 w 9144908"/>
              <a:gd name="connsiteY4" fmla="*/ 6858000 h 6860111"/>
              <a:gd name="connsiteX5" fmla="*/ 0 w 9144908"/>
              <a:gd name="connsiteY5" fmla="*/ 0 h 686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908" h="6860111">
                <a:moveTo>
                  <a:pt x="0" y="0"/>
                </a:moveTo>
                <a:lnTo>
                  <a:pt x="9144000" y="0"/>
                </a:lnTo>
                <a:cubicBezTo>
                  <a:pt x="9147524" y="2073697"/>
                  <a:pt x="9139412" y="4120948"/>
                  <a:pt x="9142936" y="6194645"/>
                </a:cubicBezTo>
                <a:lnTo>
                  <a:pt x="3470459" y="6860111"/>
                </a:lnTo>
                <a:lnTo>
                  <a:pt x="0" y="6858000"/>
                </a:lnTo>
                <a:lnTo>
                  <a:pt x="0" y="0"/>
                </a:lnTo>
                <a:close/>
              </a:path>
            </a:pathLst>
          </a:custGeom>
          <a:solidFill>
            <a:schemeClr val="bg2">
              <a:lumMod val="95000"/>
            </a:schemeClr>
          </a:solidFill>
        </p:spPr>
        <p:txBody>
          <a:bodyPr/>
          <a:lstStyle>
            <a:lvl1pPr marL="0" indent="0" algn="ctr">
              <a:buFontTx/>
              <a:buNone/>
              <a:defRPr/>
            </a:lvl1pPr>
          </a:lstStyle>
          <a:p>
            <a:r>
              <a:rPr lang="sv-SE"/>
              <a:t>Klicka på ikonen för att lägga till en bild</a:t>
            </a:r>
            <a:endParaRPr lang="nn-NO"/>
          </a:p>
        </p:txBody>
      </p:sp>
      <p:sp>
        <p:nvSpPr>
          <p:cNvPr id="7" name="Platshållare för rubrik 1"/>
          <p:cNvSpPr>
            <a:spLocks noGrp="1"/>
          </p:cNvSpPr>
          <p:nvPr>
            <p:ph type="title"/>
          </p:nvPr>
        </p:nvSpPr>
        <p:spPr>
          <a:xfrm rot="21120000">
            <a:off x="3435249" y="1025464"/>
            <a:ext cx="4587702" cy="1453748"/>
          </a:xfrm>
          <a:prstGeom prst="rect">
            <a:avLst/>
          </a:prstGeom>
        </p:spPr>
        <p:txBody>
          <a:bodyPr vert="horz" lIns="0" tIns="0" rIns="0" bIns="0" rtlCol="0" anchor="t" anchorCtr="0">
            <a:noAutofit/>
          </a:bodyPr>
          <a:lstStyle>
            <a:lvl1pPr>
              <a:defRPr sz="3600" b="0">
                <a:latin typeface="Impact" panose="020B0806030902050204" pitchFamily="34" charset="0"/>
              </a:defRPr>
            </a:lvl1pPr>
          </a:lstStyle>
          <a:p>
            <a:r>
              <a:rPr lang="sv-SE"/>
              <a:t>Klicka här för att ändra format</a:t>
            </a:r>
            <a:endParaRPr lang="nn-NO"/>
          </a:p>
        </p:txBody>
      </p:sp>
      <p:pic>
        <p:nvPicPr>
          <p:cNvPr id="12" name="Bildobjekt 11" descr="SPF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Tree>
    <p:extLst>
      <p:ext uri="{BB962C8B-B14F-4D97-AF65-F5344CB8AC3E}">
        <p14:creationId xmlns:p14="http://schemas.microsoft.com/office/powerpoint/2010/main" val="375736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2" name="Platshållare för rubrik 1"/>
          <p:cNvSpPr>
            <a:spLocks noGrp="1"/>
          </p:cNvSpPr>
          <p:nvPr>
            <p:ph type="title"/>
          </p:nvPr>
        </p:nvSpPr>
        <p:spPr>
          <a:xfrm>
            <a:off x="1291499" y="1253952"/>
            <a:ext cx="6778710" cy="918797"/>
          </a:xfrm>
          <a:prstGeom prst="rect">
            <a:avLst/>
          </a:prstGeom>
        </p:spPr>
        <p:txBody>
          <a:bodyPr vert="horz" lIns="0" tIns="0" rIns="0" bIns="0" rtlCol="0" anchor="t" anchorCtr="0">
            <a:noAutofit/>
          </a:bodyPr>
          <a:lstStyle/>
          <a:p>
            <a:r>
              <a:rPr lang="sv-SE"/>
              <a:t>Klicka här för att ändra format</a:t>
            </a:r>
            <a:endParaRPr lang="nn-NO"/>
          </a:p>
        </p:txBody>
      </p:sp>
      <p:sp>
        <p:nvSpPr>
          <p:cNvPr id="3" name="Platshållare för text 2"/>
          <p:cNvSpPr>
            <a:spLocks noGrp="1"/>
          </p:cNvSpPr>
          <p:nvPr>
            <p:ph type="body" idx="1"/>
          </p:nvPr>
        </p:nvSpPr>
        <p:spPr>
          <a:xfrm>
            <a:off x="1291499" y="2547955"/>
            <a:ext cx="6778710" cy="3357896"/>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8" name="Platshållare för bildnummer 5"/>
          <p:cNvSpPr>
            <a:spLocks noGrp="1"/>
          </p:cNvSpPr>
          <p:nvPr>
            <p:ph type="sldNum" sz="quarter" idx="4"/>
          </p:nvPr>
        </p:nvSpPr>
        <p:spPr>
          <a:xfrm>
            <a:off x="7826927" y="6473797"/>
            <a:ext cx="1086375" cy="170284"/>
          </a:xfrm>
          <a:prstGeom prst="rect">
            <a:avLst/>
          </a:prstGeom>
        </p:spPr>
        <p:txBody>
          <a:bodyPr vert="horz" lIns="91440" tIns="45720" rIns="91440" bIns="45720" rtlCol="0" anchor="ctr"/>
          <a:lstStyle>
            <a:lvl1pPr algn="r">
              <a:defRPr sz="900">
                <a:solidFill>
                  <a:schemeClr val="tx1"/>
                </a:solidFill>
              </a:defRPr>
            </a:lvl1pPr>
          </a:lstStyle>
          <a:p>
            <a:fld id="{332063FA-F158-B145-A53C-EFD7E6C84CF7}" type="slidenum">
              <a:rPr lang="sv-SE" smtClean="0"/>
              <a:pPr/>
              <a:t>‹#›</a:t>
            </a:fld>
            <a:endParaRPr lang="sv-SE"/>
          </a:p>
        </p:txBody>
      </p:sp>
      <p:pic>
        <p:nvPicPr>
          <p:cNvPr id="9" name="Bildobjekt 8" descr="SPF_Logo_RGB.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Tree>
    <p:extLst>
      <p:ext uri="{BB962C8B-B14F-4D97-AF65-F5344CB8AC3E}">
        <p14:creationId xmlns:p14="http://schemas.microsoft.com/office/powerpoint/2010/main" val="2803947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71" r:id="rId6"/>
    <p:sldLayoutId id="2147483665" r:id="rId7"/>
    <p:sldLayoutId id="2147483664" r:id="rId8"/>
    <p:sldLayoutId id="2147483667" r:id="rId9"/>
    <p:sldLayoutId id="2147483660" r:id="rId10"/>
    <p:sldLayoutId id="2147483669"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2" name="Platshållare för rubrik 1"/>
          <p:cNvSpPr>
            <a:spLocks noGrp="1"/>
          </p:cNvSpPr>
          <p:nvPr>
            <p:ph type="title"/>
          </p:nvPr>
        </p:nvSpPr>
        <p:spPr>
          <a:xfrm>
            <a:off x="1291499" y="1253954"/>
            <a:ext cx="6778710" cy="918797"/>
          </a:xfrm>
          <a:prstGeom prst="rect">
            <a:avLst/>
          </a:prstGeom>
        </p:spPr>
        <p:txBody>
          <a:bodyPr vert="horz" lIns="0" tIns="0" rIns="0" bIns="0" rtlCol="0" anchor="t" anchorCtr="0">
            <a:noAutofit/>
          </a:bodyPr>
          <a:lstStyle/>
          <a:p>
            <a:r>
              <a:rPr lang="sv-SE"/>
              <a:t>Klicka här för att ändra format</a:t>
            </a:r>
            <a:endParaRPr lang="nn-NO"/>
          </a:p>
        </p:txBody>
      </p:sp>
      <p:sp>
        <p:nvSpPr>
          <p:cNvPr id="3" name="Platshållare för text 2"/>
          <p:cNvSpPr>
            <a:spLocks noGrp="1"/>
          </p:cNvSpPr>
          <p:nvPr>
            <p:ph type="body" idx="1"/>
          </p:nvPr>
        </p:nvSpPr>
        <p:spPr>
          <a:xfrm>
            <a:off x="1291499" y="2547955"/>
            <a:ext cx="6778710" cy="3357896"/>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8" name="Platshållare för bildnummer 5"/>
          <p:cNvSpPr>
            <a:spLocks noGrp="1"/>
          </p:cNvSpPr>
          <p:nvPr>
            <p:ph type="sldNum" sz="quarter" idx="4"/>
          </p:nvPr>
        </p:nvSpPr>
        <p:spPr>
          <a:xfrm>
            <a:off x="7826927" y="6473797"/>
            <a:ext cx="1086375" cy="170284"/>
          </a:xfrm>
          <a:prstGeom prst="rect">
            <a:avLst/>
          </a:prstGeom>
        </p:spPr>
        <p:txBody>
          <a:bodyPr vert="horz" lIns="91440" tIns="45720" rIns="91440" bIns="45720" rtlCol="0" anchor="ctr"/>
          <a:lstStyle>
            <a:lvl1pPr algn="r">
              <a:defRPr sz="675">
                <a:solidFill>
                  <a:schemeClr val="tx1"/>
                </a:solidFill>
              </a:defRPr>
            </a:lvl1pPr>
          </a:lstStyle>
          <a:p>
            <a:fld id="{332063FA-F158-B145-A53C-EFD7E6C84CF7}" type="slidenum">
              <a:rPr lang="sv-SE" smtClean="0"/>
              <a:pPr/>
              <a:t>‹#›</a:t>
            </a:fld>
            <a:endParaRPr lang="sv-SE"/>
          </a:p>
        </p:txBody>
      </p:sp>
      <p:pic>
        <p:nvPicPr>
          <p:cNvPr id="7" name="Bildobjekt 6" descr="En bild som visar Teckensnitt, Grafik, grafisk design, logotyp&#10;&#10;AI-genererat innehåll kan vara felaktigt.">
            <a:extLst>
              <a:ext uri="{FF2B5EF4-FFF2-40B4-BE49-F238E27FC236}">
                <a16:creationId xmlns:a16="http://schemas.microsoft.com/office/drawing/2014/main" id="{BFFFBBA4-03BC-012C-2645-4277514C65C6}"/>
              </a:ext>
            </a:extLst>
          </p:cNvPr>
          <p:cNvPicPr>
            <a:picLocks noChangeAspect="1"/>
          </p:cNvPicPr>
          <p:nvPr userDrawn="1"/>
        </p:nvPicPr>
        <p:blipFill>
          <a:blip r:embed="rId14"/>
          <a:stretch>
            <a:fillRect/>
          </a:stretch>
        </p:blipFill>
        <p:spPr>
          <a:xfrm>
            <a:off x="8071925" y="214265"/>
            <a:ext cx="842669" cy="471742"/>
          </a:xfrm>
          <a:prstGeom prst="rect">
            <a:avLst/>
          </a:prstGeom>
        </p:spPr>
      </p:pic>
    </p:spTree>
    <p:extLst>
      <p:ext uri="{BB962C8B-B14F-4D97-AF65-F5344CB8AC3E}">
        <p14:creationId xmlns:p14="http://schemas.microsoft.com/office/powerpoint/2010/main" val="354969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342900" rtl="0" eaLnBrk="1" latinLnBrk="0" hangingPunct="1">
        <a:spcBef>
          <a:spcPct val="0"/>
        </a:spcBef>
        <a:buNone/>
        <a:defRPr sz="2100" b="1" kern="1200">
          <a:solidFill>
            <a:schemeClr val="accent1"/>
          </a:solidFill>
          <a:latin typeface="+mj-lt"/>
          <a:ea typeface="+mj-ea"/>
          <a:cs typeface="+mj-cs"/>
        </a:defRPr>
      </a:lvl1pPr>
    </p:titleStyle>
    <p:bodyStyle>
      <a:lvl1pPr marL="257175" indent="-257175" algn="l" defTabSz="342900" rtl="0" eaLnBrk="1" latinLnBrk="0" hangingPunct="1">
        <a:lnSpc>
          <a:spcPct val="120000"/>
        </a:lnSpc>
        <a:spcBef>
          <a:spcPct val="20000"/>
        </a:spcBef>
        <a:buClr>
          <a:schemeClr val="accent2"/>
        </a:buClr>
        <a:buFont typeface="Wingdings" panose="05000000000000000000" pitchFamily="2" charset="2"/>
        <a:buChar char="§"/>
        <a:defRPr sz="1350" kern="1200">
          <a:solidFill>
            <a:schemeClr val="tx1"/>
          </a:solidFill>
          <a:latin typeface="+mn-lt"/>
          <a:ea typeface="+mn-ea"/>
          <a:cs typeface="+mn-cs"/>
        </a:defRPr>
      </a:lvl1pPr>
      <a:lvl2pPr marL="557213" indent="-214313" algn="l" defTabSz="342900" rtl="0" eaLnBrk="1" latinLnBrk="0" hangingPunct="1">
        <a:lnSpc>
          <a:spcPct val="120000"/>
        </a:lnSpc>
        <a:spcBef>
          <a:spcPts val="0"/>
        </a:spcBef>
        <a:buFont typeface="Roboto Lt" pitchFamily="2" charset="0"/>
        <a:buChar char="­"/>
        <a:defRPr sz="1200" kern="1200">
          <a:solidFill>
            <a:schemeClr val="tx1"/>
          </a:solidFill>
          <a:latin typeface="+mn-lt"/>
          <a:ea typeface="+mn-ea"/>
          <a:cs typeface="+mn-cs"/>
        </a:defRPr>
      </a:lvl2pPr>
      <a:lvl3pPr marL="857250" indent="-171450" algn="l" defTabSz="342900" rtl="0" eaLnBrk="1" latinLnBrk="0" hangingPunct="1">
        <a:lnSpc>
          <a:spcPct val="120000"/>
        </a:lnSpc>
        <a:spcBef>
          <a:spcPts val="0"/>
        </a:spcBef>
        <a:buFont typeface="Roboto Lt" pitchFamily="2" charset="0"/>
        <a:buChar char="­"/>
        <a:defRPr sz="1200" kern="1200">
          <a:solidFill>
            <a:schemeClr val="tx1"/>
          </a:solidFill>
          <a:latin typeface="+mn-lt"/>
          <a:ea typeface="+mn-ea"/>
          <a:cs typeface="+mn-cs"/>
        </a:defRPr>
      </a:lvl3pPr>
      <a:lvl4pPr marL="1200150" indent="-171450" algn="l" defTabSz="342900" rtl="0" eaLnBrk="1" latinLnBrk="0" hangingPunct="1">
        <a:lnSpc>
          <a:spcPct val="120000"/>
        </a:lnSpc>
        <a:spcBef>
          <a:spcPts val="0"/>
        </a:spcBef>
        <a:buFont typeface="Roboto Lt" pitchFamily="2" charset="0"/>
        <a:buChar char="­"/>
        <a:defRPr sz="1200" kern="1200">
          <a:solidFill>
            <a:schemeClr val="tx1"/>
          </a:solidFill>
          <a:latin typeface="+mn-lt"/>
          <a:ea typeface="+mn-ea"/>
          <a:cs typeface="+mn-cs"/>
        </a:defRPr>
      </a:lvl4pPr>
      <a:lvl5pPr marL="1543050" indent="-171450" algn="l" defTabSz="342900" rtl="0" eaLnBrk="1" latinLnBrk="0" hangingPunct="1">
        <a:lnSpc>
          <a:spcPct val="120000"/>
        </a:lnSpc>
        <a:spcBef>
          <a:spcPts val="0"/>
        </a:spcBef>
        <a:buFont typeface="Roboto Lt" pitchFamily="2" charset="0"/>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sv-S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79950D2-146D-6325-2130-B9C620FBEA3C}"/>
              </a:ext>
            </a:extLst>
          </p:cNvPr>
          <p:cNvSpPr>
            <a:spLocks noGrp="1" noChangeArrowheads="1"/>
          </p:cNvSpPr>
          <p:nvPr>
            <p:ph type="title"/>
          </p:nvPr>
        </p:nvSpPr>
        <p:spPr bwMode="auto">
          <a:xfrm>
            <a:off x="890588" y="609600"/>
            <a:ext cx="73866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sv-SE" altLang="sv-SE"/>
              <a:t>Klicka här för att ändra format på bakgrundsrubriken</a:t>
            </a:r>
          </a:p>
        </p:txBody>
      </p:sp>
      <p:sp>
        <p:nvSpPr>
          <p:cNvPr id="2051" name="Rectangle 3">
            <a:extLst>
              <a:ext uri="{FF2B5EF4-FFF2-40B4-BE49-F238E27FC236}">
                <a16:creationId xmlns:a16="http://schemas.microsoft.com/office/drawing/2014/main" id="{76BA106B-9897-87BB-4F2A-E9E7357C74AE}"/>
              </a:ext>
            </a:extLst>
          </p:cNvPr>
          <p:cNvSpPr>
            <a:spLocks noGrp="1" noChangeArrowheads="1"/>
          </p:cNvSpPr>
          <p:nvPr>
            <p:ph type="body" idx="1"/>
          </p:nvPr>
        </p:nvSpPr>
        <p:spPr bwMode="auto">
          <a:xfrm>
            <a:off x="890588" y="1981200"/>
            <a:ext cx="7515225"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2052" name="Rectangle 4">
            <a:extLst>
              <a:ext uri="{FF2B5EF4-FFF2-40B4-BE49-F238E27FC236}">
                <a16:creationId xmlns:a16="http://schemas.microsoft.com/office/drawing/2014/main" id="{5B9B9138-469C-E03D-7906-D66003FC889F}"/>
              </a:ext>
            </a:extLst>
          </p:cNvPr>
          <p:cNvSpPr>
            <a:spLocks noChangeArrowheads="1"/>
          </p:cNvSpPr>
          <p:nvPr/>
        </p:nvSpPr>
        <p:spPr bwMode="auto">
          <a:xfrm>
            <a:off x="0" y="5943600"/>
            <a:ext cx="9144000" cy="914400"/>
          </a:xfrm>
          <a:prstGeom prst="rect">
            <a:avLst/>
          </a:prstGeom>
          <a:gradFill rotWithShape="0">
            <a:gsLst>
              <a:gs pos="0">
                <a:srgbClr val="00308F"/>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a:p>
        </p:txBody>
      </p:sp>
      <p:pic>
        <p:nvPicPr>
          <p:cNvPr id="2053" name="Picture 5">
            <a:extLst>
              <a:ext uri="{FF2B5EF4-FFF2-40B4-BE49-F238E27FC236}">
                <a16:creationId xmlns:a16="http://schemas.microsoft.com/office/drawing/2014/main" id="{61144E99-0444-6B14-9477-0E85350F13C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67600" y="6048375"/>
            <a:ext cx="13922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a:extLst>
              <a:ext uri="{FF2B5EF4-FFF2-40B4-BE49-F238E27FC236}">
                <a16:creationId xmlns:a16="http://schemas.microsoft.com/office/drawing/2014/main" id="{E7D50E8E-F96F-3488-557B-6094CD5B9B76}"/>
              </a:ext>
            </a:extLst>
          </p:cNvPr>
          <p:cNvSpPr txBox="1">
            <a:spLocks noChangeArrowheads="1"/>
          </p:cNvSpPr>
          <p:nvPr/>
        </p:nvSpPr>
        <p:spPr bwMode="auto">
          <a:xfrm>
            <a:off x="200025" y="6440488"/>
            <a:ext cx="4857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v-SE" altLang="sv-SE" sz="1000" b="1">
                <a:solidFill>
                  <a:schemeClr val="bg1"/>
                </a:solidFill>
                <a:latin typeface="TradeGothic" pitchFamily="2" charset="0"/>
              </a:rPr>
              <a:t>Socialdepartementet</a:t>
            </a:r>
          </a:p>
        </p:txBody>
      </p:sp>
      <p:sp>
        <p:nvSpPr>
          <p:cNvPr id="2" name="textruta 3">
            <a:extLst>
              <a:ext uri="{FF2B5EF4-FFF2-40B4-BE49-F238E27FC236}">
                <a16:creationId xmlns:a16="http://schemas.microsoft.com/office/drawing/2014/main" id="{6793E4C8-C544-76CB-65CD-AD88708C69D5}"/>
              </a:ext>
            </a:extLst>
          </p:cNvPr>
          <p:cNvSpPr txBox="1"/>
          <p:nvPr userDrawn="1">
            <p:extLst>
              <p:ext uri="{1162E1C5-73C7-4A58-AE30-91384D911F3F}">
                <p184:classification xmlns:p184="http://schemas.microsoft.com/office/powerpoint/2018/4/main" val="ftr"/>
              </p:ext>
            </p:extLst>
          </p:nvPr>
        </p:nvSpPr>
        <p:spPr>
          <a:xfrm>
            <a:off x="4188619" y="6672581"/>
            <a:ext cx="783431" cy="92333"/>
          </a:xfrm>
          <a:prstGeom prst="rect">
            <a:avLst/>
          </a:prstGeom>
        </p:spPr>
        <p:txBody>
          <a:bodyPr horzOverflow="overflow" lIns="0" tIns="0" rIns="0" bIns="0">
            <a:spAutoFit/>
          </a:bodyPr>
          <a:lstStyle/>
          <a:p>
            <a:pPr algn="l"/>
            <a:r>
              <a:rPr lang="sv-SE" sz="600">
                <a:solidFill>
                  <a:srgbClr val="000000"/>
                </a:solidFill>
                <a:latin typeface="Calibri" panose="020F0502020204030204" pitchFamily="34" charset="0"/>
                <a:cs typeface="Calibri" panose="020F0502020204030204" pitchFamily="34" charset="0"/>
              </a:rPr>
              <a:t>Informationsklass: Privat</a:t>
            </a:r>
          </a:p>
        </p:txBody>
      </p:sp>
    </p:spTree>
    <p:extLst>
      <p:ext uri="{BB962C8B-B14F-4D97-AF65-F5344CB8AC3E}">
        <p14:creationId xmlns:p14="http://schemas.microsoft.com/office/powerpoint/2010/main" val="326230432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762000" rtl="0" eaLnBrk="0" fontAlgn="base" hangingPunct="0">
        <a:spcBef>
          <a:spcPct val="0"/>
        </a:spcBef>
        <a:spcAft>
          <a:spcPct val="0"/>
        </a:spcAft>
        <a:defRPr sz="3600" b="1" kern="1200">
          <a:solidFill>
            <a:srgbClr val="042896"/>
          </a:solidFill>
          <a:latin typeface="+mj-lt"/>
          <a:ea typeface="+mj-ea"/>
          <a:cs typeface="+mj-cs"/>
        </a:defRPr>
      </a:lvl1pPr>
      <a:lvl2pPr algn="l" defTabSz="762000" rtl="0" eaLnBrk="0" fontAlgn="base" hangingPunct="0">
        <a:spcBef>
          <a:spcPct val="0"/>
        </a:spcBef>
        <a:spcAft>
          <a:spcPct val="0"/>
        </a:spcAft>
        <a:defRPr sz="3600" b="1">
          <a:solidFill>
            <a:srgbClr val="042896"/>
          </a:solidFill>
          <a:latin typeface="TradeGothic" pitchFamily="2" charset="0"/>
        </a:defRPr>
      </a:lvl2pPr>
      <a:lvl3pPr algn="l" defTabSz="762000" rtl="0" eaLnBrk="0" fontAlgn="base" hangingPunct="0">
        <a:spcBef>
          <a:spcPct val="0"/>
        </a:spcBef>
        <a:spcAft>
          <a:spcPct val="0"/>
        </a:spcAft>
        <a:defRPr sz="3600" b="1">
          <a:solidFill>
            <a:srgbClr val="042896"/>
          </a:solidFill>
          <a:latin typeface="TradeGothic" pitchFamily="2" charset="0"/>
        </a:defRPr>
      </a:lvl3pPr>
      <a:lvl4pPr algn="l" defTabSz="762000" rtl="0" eaLnBrk="0" fontAlgn="base" hangingPunct="0">
        <a:spcBef>
          <a:spcPct val="0"/>
        </a:spcBef>
        <a:spcAft>
          <a:spcPct val="0"/>
        </a:spcAft>
        <a:defRPr sz="3600" b="1">
          <a:solidFill>
            <a:srgbClr val="042896"/>
          </a:solidFill>
          <a:latin typeface="TradeGothic" pitchFamily="2" charset="0"/>
        </a:defRPr>
      </a:lvl4pPr>
      <a:lvl5pPr algn="l" defTabSz="762000" rtl="0" eaLnBrk="0" fontAlgn="base" hangingPunct="0">
        <a:spcBef>
          <a:spcPct val="0"/>
        </a:spcBef>
        <a:spcAft>
          <a:spcPct val="0"/>
        </a:spcAft>
        <a:defRPr sz="3600" b="1">
          <a:solidFill>
            <a:srgbClr val="042896"/>
          </a:solidFill>
          <a:latin typeface="TradeGothic" pitchFamily="2" charset="0"/>
        </a:defRPr>
      </a:lvl5pPr>
      <a:lvl6pPr marL="457200" algn="l" defTabSz="762000" rtl="0" eaLnBrk="0" fontAlgn="base" hangingPunct="0">
        <a:spcBef>
          <a:spcPct val="0"/>
        </a:spcBef>
        <a:spcAft>
          <a:spcPct val="0"/>
        </a:spcAft>
        <a:defRPr sz="3600" b="1">
          <a:solidFill>
            <a:srgbClr val="042896"/>
          </a:solidFill>
          <a:latin typeface="TradeGothic" pitchFamily="2" charset="0"/>
        </a:defRPr>
      </a:lvl6pPr>
      <a:lvl7pPr marL="914400" algn="l" defTabSz="762000" rtl="0" eaLnBrk="0" fontAlgn="base" hangingPunct="0">
        <a:spcBef>
          <a:spcPct val="0"/>
        </a:spcBef>
        <a:spcAft>
          <a:spcPct val="0"/>
        </a:spcAft>
        <a:defRPr sz="3600" b="1">
          <a:solidFill>
            <a:srgbClr val="042896"/>
          </a:solidFill>
          <a:latin typeface="TradeGothic" pitchFamily="2" charset="0"/>
        </a:defRPr>
      </a:lvl7pPr>
      <a:lvl8pPr marL="1371600" algn="l" defTabSz="762000" rtl="0" eaLnBrk="0" fontAlgn="base" hangingPunct="0">
        <a:spcBef>
          <a:spcPct val="0"/>
        </a:spcBef>
        <a:spcAft>
          <a:spcPct val="0"/>
        </a:spcAft>
        <a:defRPr sz="3600" b="1">
          <a:solidFill>
            <a:srgbClr val="042896"/>
          </a:solidFill>
          <a:latin typeface="TradeGothic" pitchFamily="2" charset="0"/>
        </a:defRPr>
      </a:lvl8pPr>
      <a:lvl9pPr marL="1828800" algn="l" defTabSz="762000" rtl="0" eaLnBrk="0" fontAlgn="base" hangingPunct="0">
        <a:spcBef>
          <a:spcPct val="0"/>
        </a:spcBef>
        <a:spcAft>
          <a:spcPct val="0"/>
        </a:spcAft>
        <a:defRPr sz="3600" b="1">
          <a:solidFill>
            <a:srgbClr val="042896"/>
          </a:solidFill>
          <a:latin typeface="TradeGothic" pitchFamily="2" charset="0"/>
        </a:defRPr>
      </a:lvl9pPr>
    </p:titleStyle>
    <p:bodyStyle>
      <a:lvl1pPr marL="342900" indent="-342900" algn="l" defTabSz="762000" rtl="0" eaLnBrk="0" fontAlgn="base" hangingPunct="0">
        <a:spcBef>
          <a:spcPct val="20000"/>
        </a:spcBef>
        <a:spcAft>
          <a:spcPct val="0"/>
        </a:spcAft>
        <a:buChar char="•"/>
        <a:defRPr sz="2600" b="1" kern="12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600" kern="1200">
          <a:solidFill>
            <a:schemeClr val="tx1"/>
          </a:solidFill>
          <a:latin typeface="TradeGothic Light" pitchFamily="2" charset="0"/>
          <a:ea typeface="+mn-ea"/>
          <a:cs typeface="+mn-cs"/>
        </a:defRPr>
      </a:lvl2pPr>
      <a:lvl3pPr marL="1143000" indent="-228600" algn="l" defTabSz="762000" rtl="0" eaLnBrk="0" fontAlgn="base" hangingPunct="0">
        <a:spcBef>
          <a:spcPct val="20000"/>
        </a:spcBef>
        <a:spcAft>
          <a:spcPct val="0"/>
        </a:spcAft>
        <a:buChar char="•"/>
        <a:defRPr sz="2400" kern="1200">
          <a:solidFill>
            <a:schemeClr val="tx1"/>
          </a:solidFill>
          <a:latin typeface="TradeGothic Light" pitchFamily="2" charset="0"/>
          <a:ea typeface="+mn-ea"/>
          <a:cs typeface="+mn-cs"/>
        </a:defRPr>
      </a:lvl3pPr>
      <a:lvl4pPr marL="1600200" indent="-228600" algn="l" defTabSz="762000" rtl="0" eaLnBrk="0" fontAlgn="base" hangingPunct="0">
        <a:spcBef>
          <a:spcPct val="20000"/>
        </a:spcBef>
        <a:spcAft>
          <a:spcPct val="0"/>
        </a:spcAft>
        <a:buChar char="–"/>
        <a:defRPr sz="2000" kern="1200">
          <a:solidFill>
            <a:schemeClr val="tx1"/>
          </a:solidFill>
          <a:latin typeface="TradeGothic Light" pitchFamily="2" charset="0"/>
          <a:ea typeface="+mn-ea"/>
          <a:cs typeface="+mn-cs"/>
        </a:defRPr>
      </a:lvl4pPr>
      <a:lvl5pPr marL="2057400" indent="-228600" algn="l" defTabSz="762000" rtl="0" eaLnBrk="0" fontAlgn="base" hangingPunct="0">
        <a:spcBef>
          <a:spcPct val="20000"/>
        </a:spcBef>
        <a:spcAft>
          <a:spcPct val="0"/>
        </a:spcAft>
        <a:buChar char="•"/>
        <a:defRPr sz="2000" kern="1200">
          <a:solidFill>
            <a:schemeClr val="tx1"/>
          </a:solidFill>
          <a:latin typeface="TradeGothic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rot="21240000">
            <a:off x="2271887" y="1602237"/>
            <a:ext cx="6011289" cy="3984510"/>
          </a:xfrm>
        </p:spPr>
        <p:txBody>
          <a:bodyPr/>
          <a:lstStyle/>
          <a:p>
            <a:pPr>
              <a:spcBef>
                <a:spcPts val="0"/>
              </a:spcBef>
            </a:pPr>
            <a:r>
              <a:rPr lang="nn-NO" sz="5000" dirty="0"/>
              <a:t>Göteborg</a:t>
            </a:r>
            <a:br>
              <a:rPr lang="nn-NO" sz="5000" dirty="0"/>
            </a:br>
            <a:r>
              <a:rPr lang="nn-NO" sz="5000" dirty="0" err="1">
                <a:solidFill>
                  <a:srgbClr val="EB6909"/>
                </a:solidFill>
              </a:rPr>
              <a:t>Distriktsbesök</a:t>
            </a:r>
            <a:br>
              <a:rPr lang="nn-NO" sz="5300" dirty="0">
                <a:solidFill>
                  <a:srgbClr val="EB6909"/>
                </a:solidFill>
              </a:rPr>
            </a:br>
            <a:r>
              <a:rPr lang="nn-NO" sz="3600" dirty="0">
                <a:solidFill>
                  <a:srgbClr val="EB6909"/>
                </a:solidFill>
              </a:rPr>
              <a:t>26 mars 2026</a:t>
            </a:r>
            <a:br>
              <a:rPr lang="nn-NO" dirty="0">
                <a:solidFill>
                  <a:srgbClr val="EB6909"/>
                </a:solidFill>
              </a:rPr>
            </a:br>
            <a:br>
              <a:rPr lang="nn-NO" dirty="0">
                <a:solidFill>
                  <a:srgbClr val="EB6909"/>
                </a:solidFill>
              </a:rPr>
            </a:br>
            <a:r>
              <a:rPr lang="nn-NO" sz="4000" dirty="0" err="1">
                <a:solidFill>
                  <a:srgbClr val="008FCB"/>
                </a:solidFill>
              </a:rPr>
              <a:t>maria</a:t>
            </a:r>
            <a:r>
              <a:rPr lang="nn-NO" sz="4000" dirty="0">
                <a:solidFill>
                  <a:srgbClr val="008FCB"/>
                </a:solidFill>
              </a:rPr>
              <a:t> </a:t>
            </a:r>
            <a:r>
              <a:rPr lang="nn-NO" sz="4000" dirty="0" err="1">
                <a:solidFill>
                  <a:srgbClr val="008FCB"/>
                </a:solidFill>
              </a:rPr>
              <a:t>larsson</a:t>
            </a:r>
            <a:r>
              <a:rPr lang="nn-NO" sz="4000" dirty="0">
                <a:solidFill>
                  <a:srgbClr val="008FCB"/>
                </a:solidFill>
              </a:rPr>
              <a:t> </a:t>
            </a:r>
            <a:br>
              <a:rPr lang="nn-NO" sz="8800" dirty="0">
                <a:solidFill>
                  <a:srgbClr val="008FCB"/>
                </a:solidFill>
              </a:rPr>
            </a:br>
            <a:r>
              <a:rPr lang="sv-SE" sz="2400" cap="none" dirty="0">
                <a:solidFill>
                  <a:srgbClr val="EB6909"/>
                </a:solidFill>
              </a:rPr>
              <a:t>Förbundsordförande</a:t>
            </a:r>
            <a:endParaRPr lang="nn-NO" sz="4000" dirty="0">
              <a:solidFill>
                <a:srgbClr val="EB6909"/>
              </a:solidFill>
            </a:endParaRPr>
          </a:p>
        </p:txBody>
      </p:sp>
      <p:sp>
        <p:nvSpPr>
          <p:cNvPr id="5" name="Rectangle 1028"/>
          <p:cNvSpPr>
            <a:spLocks noChangeArrowheads="1"/>
          </p:cNvSpPr>
          <p:nvPr/>
        </p:nvSpPr>
        <p:spPr bwMode="auto">
          <a:xfrm>
            <a:off x="8598829" y="6424111"/>
            <a:ext cx="313396"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nchor="b">
            <a:spAutoFit/>
          </a:bodyPr>
          <a:lstStyle/>
          <a:p>
            <a:pPr algn="r" defTabSz="762000" eaLnBrk="0" hangingPunct="0">
              <a:spcBef>
                <a:spcPct val="50000"/>
              </a:spcBef>
              <a:buClrTx/>
              <a:buSzTx/>
              <a:buFontTx/>
              <a:buNone/>
            </a:pPr>
            <a:fld id="{57F281BD-FB49-48F6-A477-55EBB2E162A6}" type="slidenum">
              <a:rPr lang="en-GB" sz="900" smtClean="0">
                <a:latin typeface="Arial"/>
                <a:cs typeface="Arial"/>
              </a:rPr>
              <a:t>1</a:t>
            </a:fld>
            <a:endParaRPr lang="en-GB" sz="900" b="1" dirty="0">
              <a:latin typeface="Arial"/>
              <a:cs typeface="Arial"/>
            </a:endParaRPr>
          </a:p>
        </p:txBody>
      </p:sp>
    </p:spTree>
    <p:extLst>
      <p:ext uri="{BB962C8B-B14F-4D97-AF65-F5344CB8AC3E}">
        <p14:creationId xmlns:p14="http://schemas.microsoft.com/office/powerpoint/2010/main" val="107082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7EEA5-0BCB-BDEC-C42F-6C384DD202DB}"/>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6664C136-E54F-BA21-5474-C515036F584A}"/>
              </a:ext>
            </a:extLst>
          </p:cNvPr>
          <p:cNvSpPr>
            <a:spLocks noGrp="1"/>
          </p:cNvSpPr>
          <p:nvPr>
            <p:ph type="sldNum" sz="quarter" idx="12"/>
          </p:nvPr>
        </p:nvSpPr>
        <p:spPr/>
        <p:txBody>
          <a:bodyPr/>
          <a:lstStyle/>
          <a:p>
            <a:fld id="{332063FA-F158-B145-A53C-EFD7E6C84CF7}" type="slidenum">
              <a:rPr lang="sv-SE" smtClean="0"/>
              <a:pPr/>
              <a:t>10</a:t>
            </a:fld>
            <a:endParaRPr lang="sv-SE"/>
          </a:p>
        </p:txBody>
      </p:sp>
      <p:sp>
        <p:nvSpPr>
          <p:cNvPr id="3" name="Rubrik 2">
            <a:extLst>
              <a:ext uri="{FF2B5EF4-FFF2-40B4-BE49-F238E27FC236}">
                <a16:creationId xmlns:a16="http://schemas.microsoft.com/office/drawing/2014/main" id="{95C29D17-B5F0-7928-75BF-060165A0242E}"/>
              </a:ext>
            </a:extLst>
          </p:cNvPr>
          <p:cNvSpPr>
            <a:spLocks noGrp="1"/>
          </p:cNvSpPr>
          <p:nvPr>
            <p:ph type="title"/>
          </p:nvPr>
        </p:nvSpPr>
        <p:spPr>
          <a:xfrm>
            <a:off x="1260000" y="900000"/>
            <a:ext cx="6778710" cy="945129"/>
          </a:xfrm>
        </p:spPr>
        <p:txBody>
          <a:bodyPr/>
          <a:lstStyle/>
          <a:p>
            <a:pPr>
              <a:lnSpc>
                <a:spcPct val="100000"/>
              </a:lnSpc>
            </a:pPr>
            <a:br>
              <a:rPr lang="sv-SE" sz="1000" dirty="0">
                <a:solidFill>
                  <a:srgbClr val="FF0000"/>
                </a:solidFill>
              </a:rPr>
            </a:br>
            <a:r>
              <a:rPr lang="sv-SE" sz="4400" dirty="0">
                <a:solidFill>
                  <a:schemeClr val="accent5">
                    <a:lumMod val="50000"/>
                  </a:schemeClr>
                </a:solidFill>
              </a:rPr>
              <a:t>Ny socialtjänstlag </a:t>
            </a:r>
          </a:p>
        </p:txBody>
      </p:sp>
      <p:sp>
        <p:nvSpPr>
          <p:cNvPr id="4" name="Platshållare för innehåll 3">
            <a:extLst>
              <a:ext uri="{FF2B5EF4-FFF2-40B4-BE49-F238E27FC236}">
                <a16:creationId xmlns:a16="http://schemas.microsoft.com/office/drawing/2014/main" id="{4DCB8C32-4736-5CEC-9DA6-EC450080FC2D}"/>
              </a:ext>
            </a:extLst>
          </p:cNvPr>
          <p:cNvSpPr>
            <a:spLocks noGrp="1"/>
          </p:cNvSpPr>
          <p:nvPr>
            <p:ph sz="quarter" idx="13"/>
          </p:nvPr>
        </p:nvSpPr>
        <p:spPr>
          <a:xfrm>
            <a:off x="1260000" y="1845129"/>
            <a:ext cx="7177418" cy="3975451"/>
          </a:xfrm>
        </p:spPr>
        <p:txBody>
          <a:bodyPr/>
          <a:lstStyle/>
          <a:p>
            <a:endParaRPr lang="sv-SE" dirty="0"/>
          </a:p>
          <a:p>
            <a:pPr marL="285750" indent="-285750">
              <a:buFont typeface="Wingdings" panose="05000000000000000000" pitchFamily="2" charset="2"/>
              <a:buChar char="§"/>
            </a:pPr>
            <a:r>
              <a:rPr lang="sv-SE" sz="2000" dirty="0"/>
              <a:t>Övergripande mål: Få leva ett värdigt liv och känna välbefinnande</a:t>
            </a:r>
          </a:p>
          <a:p>
            <a:pPr marL="285750" indent="-285750">
              <a:buFont typeface="Wingdings" panose="05000000000000000000" pitchFamily="2" charset="2"/>
              <a:buChar char="§"/>
            </a:pPr>
            <a:r>
              <a:rPr lang="sv-SE" sz="2000" dirty="0"/>
              <a:t>Delaktighet och inflytande</a:t>
            </a:r>
          </a:p>
          <a:p>
            <a:pPr marL="285750" indent="-285750">
              <a:buFont typeface="Wingdings" panose="05000000000000000000" pitchFamily="2" charset="2"/>
              <a:buChar char="§"/>
            </a:pPr>
            <a:r>
              <a:rPr lang="sv-SE" sz="2000" dirty="0"/>
              <a:t>Stärka det tidiga förebyggande arbetet</a:t>
            </a:r>
          </a:p>
          <a:p>
            <a:pPr marL="285750" indent="-285750">
              <a:buFont typeface="Wingdings" panose="05000000000000000000" pitchFamily="2" charset="2"/>
              <a:buChar char="§"/>
            </a:pPr>
            <a:r>
              <a:rPr lang="sv-SE" sz="2000" dirty="0"/>
              <a:t>Icke biståndsbedömda insatser</a:t>
            </a:r>
          </a:p>
          <a:p>
            <a:pPr marL="285750" indent="-285750">
              <a:buFont typeface="Wingdings" panose="05000000000000000000" pitchFamily="2" charset="2"/>
              <a:buChar char="§"/>
            </a:pPr>
            <a:r>
              <a:rPr lang="sv-SE" sz="2000" dirty="0"/>
              <a:t>Bygga på vetenskaplig forskning och beprövad erfarenhet</a:t>
            </a:r>
          </a:p>
          <a:p>
            <a:pPr marL="285750" indent="-285750">
              <a:buFont typeface="Wingdings" panose="05000000000000000000" pitchFamily="2" charset="2"/>
              <a:buChar char="§"/>
            </a:pPr>
            <a:endParaRPr lang="sv-SE" sz="2000" dirty="0"/>
          </a:p>
          <a:p>
            <a:r>
              <a:rPr lang="sv-SE" sz="2000" dirty="0"/>
              <a:t>    </a:t>
            </a:r>
            <a:r>
              <a:rPr lang="sv-SE" sz="2400" b="1" dirty="0"/>
              <a:t>EFTERFRÅGA DETTA PÅ KPR!</a:t>
            </a:r>
            <a:endParaRPr lang="sv-SE" sz="2000" dirty="0"/>
          </a:p>
        </p:txBody>
      </p:sp>
    </p:spTree>
    <p:extLst>
      <p:ext uri="{BB962C8B-B14F-4D97-AF65-F5344CB8AC3E}">
        <p14:creationId xmlns:p14="http://schemas.microsoft.com/office/powerpoint/2010/main" val="57344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BA6C4-96F8-20CF-9F9F-C0A90432B213}"/>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A84A3691-8BB3-27BE-EB0B-0FCB86B0CAC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2063FA-F158-B145-A53C-EFD7E6C84CF7}" type="slidenum">
              <a:rPr kumimoji="0" lang="sv-SE"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900" b="0" i="0" u="none" strike="noStrike" kern="1200" cap="none" spc="0" normalizeH="0" baseline="0" noProof="0">
              <a:ln>
                <a:noFill/>
              </a:ln>
              <a:solidFill>
                <a:prstClr val="white"/>
              </a:solidFill>
              <a:effectLst/>
              <a:uLnTx/>
              <a:uFillTx/>
              <a:latin typeface="Arial"/>
              <a:ea typeface="+mn-ea"/>
              <a:cs typeface="+mn-cs"/>
            </a:endParaRPr>
          </a:p>
        </p:txBody>
      </p:sp>
      <p:sp>
        <p:nvSpPr>
          <p:cNvPr id="3" name="Rubrik 2">
            <a:extLst>
              <a:ext uri="{FF2B5EF4-FFF2-40B4-BE49-F238E27FC236}">
                <a16:creationId xmlns:a16="http://schemas.microsoft.com/office/drawing/2014/main" id="{8539C802-26AB-DE9C-874C-37106684FCD0}"/>
              </a:ext>
            </a:extLst>
          </p:cNvPr>
          <p:cNvSpPr>
            <a:spLocks noGrp="1"/>
          </p:cNvSpPr>
          <p:nvPr>
            <p:ph type="title"/>
          </p:nvPr>
        </p:nvSpPr>
        <p:spPr>
          <a:xfrm>
            <a:off x="1259999" y="699724"/>
            <a:ext cx="7154479" cy="945129"/>
          </a:xfrm>
        </p:spPr>
        <p:txBody>
          <a:bodyPr/>
          <a:lstStyle/>
          <a:p>
            <a:pPr fontAlgn="b"/>
            <a:r>
              <a:rPr lang="sv-SE" b="0" dirty="0"/>
              <a:t>Topplista 2025: Hemtjänstindex - per län</a:t>
            </a:r>
            <a:br>
              <a:rPr lang="sv-SE" b="0" dirty="0"/>
            </a:br>
            <a:br>
              <a:rPr lang="sv-SE" b="0" dirty="0"/>
            </a:br>
            <a:r>
              <a:rPr lang="sv-SE" sz="1400" b="0" dirty="0"/>
              <a:t>Not: När data saknas påverkar det Hemtjänstindexresultatet negativt </a:t>
            </a:r>
            <a:br>
              <a:rPr lang="sv-SE" b="0" dirty="0"/>
            </a:br>
            <a:br>
              <a:rPr lang="sv-SE" sz="1000" dirty="0">
                <a:solidFill>
                  <a:srgbClr val="FF0000"/>
                </a:solidFill>
              </a:rPr>
            </a:br>
            <a:endParaRPr lang="sv-SE" dirty="0"/>
          </a:p>
        </p:txBody>
      </p:sp>
      <p:sp>
        <p:nvSpPr>
          <p:cNvPr id="7" name="Rectangle 1">
            <a:extLst>
              <a:ext uri="{FF2B5EF4-FFF2-40B4-BE49-F238E27FC236}">
                <a16:creationId xmlns:a16="http://schemas.microsoft.com/office/drawing/2014/main" id="{2AFBA142-0A30-FA81-4C18-60744B70FEB6}"/>
              </a:ext>
            </a:extLst>
          </p:cNvPr>
          <p:cNvSpPr>
            <a:spLocks noChangeArrowheads="1"/>
          </p:cNvSpPr>
          <p:nvPr/>
        </p:nvSpPr>
        <p:spPr bwMode="auto">
          <a:xfrm>
            <a:off x="226291" y="2698101"/>
            <a:ext cx="12949444" cy="61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Rectangle 2">
            <a:extLst>
              <a:ext uri="{FF2B5EF4-FFF2-40B4-BE49-F238E27FC236}">
                <a16:creationId xmlns:a16="http://schemas.microsoft.com/office/drawing/2014/main" id="{94DC8658-6A51-6101-7DC7-7299A770A8BF}"/>
              </a:ext>
            </a:extLst>
          </p:cNvPr>
          <p:cNvSpPr>
            <a:spLocks noChangeArrowheads="1"/>
          </p:cNvSpPr>
          <p:nvPr/>
        </p:nvSpPr>
        <p:spPr bwMode="auto">
          <a:xfrm>
            <a:off x="1260043" y="1747838"/>
            <a:ext cx="14075202" cy="49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Platshållare för innehåll 12">
            <a:extLst>
              <a:ext uri="{FF2B5EF4-FFF2-40B4-BE49-F238E27FC236}">
                <a16:creationId xmlns:a16="http://schemas.microsoft.com/office/drawing/2014/main" id="{21B56DFC-A698-3980-1DA3-F824D5DA1518}"/>
              </a:ext>
            </a:extLst>
          </p:cNvPr>
          <p:cNvSpPr>
            <a:spLocks noGrp="1"/>
          </p:cNvSpPr>
          <p:nvPr>
            <p:ph sz="quarter" idx="13"/>
          </p:nvPr>
        </p:nvSpPr>
        <p:spPr>
          <a:xfrm>
            <a:off x="751697" y="5522605"/>
            <a:ext cx="4134940" cy="1684268"/>
          </a:xfrm>
        </p:spPr>
        <p:txBody>
          <a:bodyPr/>
          <a:lstStyle/>
          <a:p>
            <a:pPr fontAlgn="b"/>
            <a:r>
              <a:rPr lang="sv-SE" sz="900" dirty="0"/>
              <a:t>NB: Data saknas från Socialstyrelsens Nationella Brukarundersökning</a:t>
            </a:r>
          </a:p>
          <a:p>
            <a:pPr fontAlgn="b"/>
            <a:r>
              <a:rPr lang="sv-SE" sz="900" dirty="0"/>
              <a:t>KÄ: Data saknas från Socialstyrelsens Kommunenkät Äldreomsorg</a:t>
            </a:r>
          </a:p>
          <a:p>
            <a:pPr fontAlgn="b"/>
            <a:r>
              <a:rPr lang="sv-SE" sz="900" dirty="0"/>
              <a:t>EU: Data saknas från Socialstyrelsens </a:t>
            </a:r>
            <a:r>
              <a:rPr lang="sv-SE" sz="900" dirty="0" err="1"/>
              <a:t>EnhetsUndersökning</a:t>
            </a:r>
            <a:r>
              <a:rPr lang="sv-SE" sz="900" dirty="0"/>
              <a:t> </a:t>
            </a:r>
          </a:p>
          <a:p>
            <a:pPr fontAlgn="b"/>
            <a:r>
              <a:rPr lang="sv-SE" sz="900" dirty="0"/>
              <a:t>EH: Data saknas från Socialstyrelsens E-hälsoenkät</a:t>
            </a:r>
          </a:p>
          <a:p>
            <a:pPr fontAlgn="b"/>
            <a:r>
              <a:rPr lang="sv-SE" sz="900" dirty="0"/>
              <a:t>EI: Enstaka Indikatorer saknas</a:t>
            </a:r>
          </a:p>
          <a:p>
            <a:endParaRPr lang="sv-SE" dirty="0"/>
          </a:p>
        </p:txBody>
      </p:sp>
      <p:graphicFrame>
        <p:nvGraphicFramePr>
          <p:cNvPr id="14" name="Tabell 13">
            <a:extLst>
              <a:ext uri="{FF2B5EF4-FFF2-40B4-BE49-F238E27FC236}">
                <a16:creationId xmlns:a16="http://schemas.microsoft.com/office/drawing/2014/main" id="{84EDE2F9-8913-8018-DE1E-21024C73D8BA}"/>
              </a:ext>
            </a:extLst>
          </p:cNvPr>
          <p:cNvGraphicFramePr>
            <a:graphicFrameLocks noGrp="1"/>
          </p:cNvGraphicFramePr>
          <p:nvPr/>
        </p:nvGraphicFramePr>
        <p:xfrm>
          <a:off x="751697" y="1844530"/>
          <a:ext cx="7640606" cy="1628191"/>
        </p:xfrm>
        <a:graphic>
          <a:graphicData uri="http://schemas.openxmlformats.org/drawingml/2006/table">
            <a:tbl>
              <a:tblPr firstRow="1" firstCol="1" bandRow="1">
                <a:tableStyleId>{5C22544A-7EE6-4342-B048-85BDC9FD1C3A}</a:tableStyleId>
              </a:tblPr>
              <a:tblGrid>
                <a:gridCol w="801979">
                  <a:extLst>
                    <a:ext uri="{9D8B030D-6E8A-4147-A177-3AD203B41FA5}">
                      <a16:colId xmlns:a16="http://schemas.microsoft.com/office/drawing/2014/main" val="3054849677"/>
                    </a:ext>
                  </a:extLst>
                </a:gridCol>
                <a:gridCol w="778454">
                  <a:extLst>
                    <a:ext uri="{9D8B030D-6E8A-4147-A177-3AD203B41FA5}">
                      <a16:colId xmlns:a16="http://schemas.microsoft.com/office/drawing/2014/main" val="2010069718"/>
                    </a:ext>
                  </a:extLst>
                </a:gridCol>
                <a:gridCol w="749508">
                  <a:extLst>
                    <a:ext uri="{9D8B030D-6E8A-4147-A177-3AD203B41FA5}">
                      <a16:colId xmlns:a16="http://schemas.microsoft.com/office/drawing/2014/main" val="1315112035"/>
                    </a:ext>
                  </a:extLst>
                </a:gridCol>
                <a:gridCol w="910742">
                  <a:extLst>
                    <a:ext uri="{9D8B030D-6E8A-4147-A177-3AD203B41FA5}">
                      <a16:colId xmlns:a16="http://schemas.microsoft.com/office/drawing/2014/main" val="2667131586"/>
                    </a:ext>
                  </a:extLst>
                </a:gridCol>
                <a:gridCol w="924394">
                  <a:extLst>
                    <a:ext uri="{9D8B030D-6E8A-4147-A177-3AD203B41FA5}">
                      <a16:colId xmlns:a16="http://schemas.microsoft.com/office/drawing/2014/main" val="2451747477"/>
                    </a:ext>
                  </a:extLst>
                </a:gridCol>
                <a:gridCol w="1287815">
                  <a:extLst>
                    <a:ext uri="{9D8B030D-6E8A-4147-A177-3AD203B41FA5}">
                      <a16:colId xmlns:a16="http://schemas.microsoft.com/office/drawing/2014/main" val="1949082586"/>
                    </a:ext>
                  </a:extLst>
                </a:gridCol>
                <a:gridCol w="674557">
                  <a:extLst>
                    <a:ext uri="{9D8B030D-6E8A-4147-A177-3AD203B41FA5}">
                      <a16:colId xmlns:a16="http://schemas.microsoft.com/office/drawing/2014/main" val="3802441311"/>
                    </a:ext>
                  </a:extLst>
                </a:gridCol>
                <a:gridCol w="854440">
                  <a:extLst>
                    <a:ext uri="{9D8B030D-6E8A-4147-A177-3AD203B41FA5}">
                      <a16:colId xmlns:a16="http://schemas.microsoft.com/office/drawing/2014/main" val="3709223746"/>
                    </a:ext>
                  </a:extLst>
                </a:gridCol>
                <a:gridCol w="658717">
                  <a:extLst>
                    <a:ext uri="{9D8B030D-6E8A-4147-A177-3AD203B41FA5}">
                      <a16:colId xmlns:a16="http://schemas.microsoft.com/office/drawing/2014/main" val="35697584"/>
                    </a:ext>
                  </a:extLst>
                </a:gridCol>
              </a:tblGrid>
              <a:tr h="839787">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Placering</a:t>
                      </a:r>
                    </a:p>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2025</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Placering</a:t>
                      </a:r>
                    </a:p>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2024</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Placering 2023</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Kommun</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Län</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Hemtjänstindex</a:t>
                      </a:r>
                    </a:p>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2025</a:t>
                      </a:r>
                    </a:p>
                    <a:p>
                      <a:pPr algn="ctr">
                        <a:buNone/>
                      </a:pPr>
                      <a:r>
                        <a:rPr lang="sv-SE" sz="1000" kern="100" dirty="0">
                          <a:effectLst/>
                          <a:latin typeface="Aptos" panose="020B0004020202020204" pitchFamily="34" charset="0"/>
                          <a:ea typeface="Aptos" panose="020B0004020202020204" pitchFamily="34" charset="0"/>
                          <a:cs typeface="Times New Roman" panose="02020603050405020304" pitchFamily="18" charset="0"/>
                        </a:rPr>
                        <a:t>(genomsnitt=68,9%)</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Resultat</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Index</a:t>
                      </a:r>
                    </a:p>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förändring</a:t>
                      </a:r>
                    </a:p>
                  </a:txBody>
                  <a:tcPr marL="44245" marR="44245" marT="0" marB="0" anchor="b"/>
                </a:tc>
                <a:tc>
                  <a:txBody>
                    <a:bodyPr/>
                    <a:lstStyle/>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Data</a:t>
                      </a:r>
                    </a:p>
                    <a:p>
                      <a:pPr algn="ctr">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saknas</a:t>
                      </a:r>
                    </a:p>
                  </a:txBody>
                  <a:tcPr marL="44245" marR="44245" marT="0" marB="0" anchor="b"/>
                </a:tc>
                <a:extLst>
                  <a:ext uri="{0D108BD9-81ED-4DB2-BD59-A6C34878D82A}">
                    <a16:rowId xmlns:a16="http://schemas.microsoft.com/office/drawing/2014/main" val="581630568"/>
                  </a:ext>
                </a:extLst>
              </a:tr>
              <a:tr h="788404">
                <a:tc>
                  <a:txBody>
                    <a:bodyPr/>
                    <a:lstStyle/>
                    <a:p>
                      <a:pPr algn="ctr" fontAlgn="b">
                        <a:buNone/>
                      </a:pPr>
                      <a:r>
                        <a:rPr lang="sv-SE" sz="1100" b="0" i="0" u="none" strike="noStrike" dirty="0">
                          <a:solidFill>
                            <a:schemeClr val="bg1"/>
                          </a:solidFill>
                          <a:effectLst/>
                          <a:latin typeface="+mn-lt"/>
                        </a:rPr>
                        <a:t>154</a:t>
                      </a:r>
                    </a:p>
                  </a:txBody>
                  <a:tcPr marL="0" marR="0" marT="0" marB="0" anchor="b"/>
                </a:tc>
                <a:tc>
                  <a:txBody>
                    <a:bodyPr/>
                    <a:lstStyle/>
                    <a:p>
                      <a:pPr algn="ctr" fontAlgn="b">
                        <a:buNone/>
                      </a:pPr>
                      <a:r>
                        <a:rPr lang="sv-SE" sz="1100" b="0" i="0" u="none" strike="noStrike">
                          <a:solidFill>
                            <a:srgbClr val="000000"/>
                          </a:solidFill>
                          <a:effectLst/>
                          <a:latin typeface="+mn-lt"/>
                        </a:rPr>
                        <a:t>73</a:t>
                      </a:r>
                      <a:endParaRPr lang="sv-SE" sz="1100" b="0" i="0" u="none" strike="noStrike" dirty="0">
                        <a:solidFill>
                          <a:srgbClr val="000000"/>
                        </a:solidFill>
                        <a:effectLst/>
                        <a:latin typeface="+mn-lt"/>
                      </a:endParaRPr>
                    </a:p>
                  </a:txBody>
                  <a:tcPr marL="0" marR="0" marT="0" marB="0" anchor="b"/>
                </a:tc>
                <a:tc>
                  <a:txBody>
                    <a:bodyPr/>
                    <a:lstStyle/>
                    <a:p>
                      <a:pPr algn="ctr" fontAlgn="b">
                        <a:buNone/>
                      </a:pPr>
                      <a:r>
                        <a:rPr lang="sv-SE" sz="1100" b="0" i="0" u="none" strike="noStrike">
                          <a:solidFill>
                            <a:srgbClr val="000000"/>
                          </a:solidFill>
                          <a:effectLst/>
                          <a:latin typeface="+mn-lt"/>
                        </a:rPr>
                        <a:t>125</a:t>
                      </a:r>
                      <a:endParaRPr lang="sv-SE" sz="1100" b="0" i="0" u="none" strike="noStrike" dirty="0">
                        <a:solidFill>
                          <a:srgbClr val="000000"/>
                        </a:solidFill>
                        <a:effectLst/>
                        <a:latin typeface="+mn-lt"/>
                      </a:endParaRPr>
                    </a:p>
                  </a:txBody>
                  <a:tcPr marL="0" marR="0" marT="0" marB="0" anchor="b"/>
                </a:tc>
                <a:tc>
                  <a:txBody>
                    <a:bodyPr/>
                    <a:lstStyle/>
                    <a:p>
                      <a:pPr algn="l" fontAlgn="b">
                        <a:buNone/>
                      </a:pPr>
                      <a:r>
                        <a:rPr lang="sv-SE" sz="1100" b="0" i="0" u="none" strike="noStrike">
                          <a:solidFill>
                            <a:srgbClr val="000000"/>
                          </a:solidFill>
                          <a:effectLst/>
                          <a:latin typeface="+mn-lt"/>
                        </a:rPr>
                        <a:t>Göteborg </a:t>
                      </a:r>
                      <a:endParaRPr lang="sv-SE" sz="1100" b="0" i="0" u="none" strike="noStrike" dirty="0">
                        <a:solidFill>
                          <a:srgbClr val="000000"/>
                        </a:solidFill>
                        <a:effectLst/>
                        <a:latin typeface="+mn-lt"/>
                      </a:endParaRPr>
                    </a:p>
                  </a:txBody>
                  <a:tcPr marL="0" marR="0" marT="0" marB="0" anchor="b"/>
                </a:tc>
                <a:tc>
                  <a:txBody>
                    <a:bodyPr/>
                    <a:lstStyle/>
                    <a:p>
                      <a:pPr algn="l" fontAlgn="b">
                        <a:buNone/>
                      </a:pPr>
                      <a:r>
                        <a:rPr lang="sv-SE" sz="1100" b="0" i="0" u="none" strike="noStrike">
                          <a:solidFill>
                            <a:srgbClr val="000000"/>
                          </a:solidFill>
                          <a:effectLst/>
                          <a:latin typeface="+mn-lt"/>
                        </a:rPr>
                        <a:t>Västra Götalands län</a:t>
                      </a:r>
                      <a:endParaRPr lang="sv-SE" sz="1100" b="0" i="0" u="none" strike="noStrike" dirty="0">
                        <a:solidFill>
                          <a:srgbClr val="000000"/>
                        </a:solidFill>
                        <a:effectLst/>
                        <a:latin typeface="+mn-lt"/>
                      </a:endParaRPr>
                    </a:p>
                  </a:txBody>
                  <a:tcPr marL="0" marR="0" marT="0" marB="0" anchor="b"/>
                </a:tc>
                <a:tc>
                  <a:txBody>
                    <a:bodyPr/>
                    <a:lstStyle/>
                    <a:p>
                      <a:pPr algn="ctr" fontAlgn="b">
                        <a:buNone/>
                      </a:pPr>
                      <a:r>
                        <a:rPr lang="sv-SE" sz="1100" b="0" i="0" u="none" strike="noStrike">
                          <a:solidFill>
                            <a:srgbClr val="000000"/>
                          </a:solidFill>
                          <a:effectLst/>
                          <a:latin typeface="+mn-lt"/>
                        </a:rPr>
                        <a:t>68,5</a:t>
                      </a:r>
                      <a:endParaRPr lang="sv-SE" sz="1100" b="0" i="0" u="none" strike="noStrike" dirty="0">
                        <a:solidFill>
                          <a:srgbClr val="000000"/>
                        </a:solidFill>
                        <a:effectLst/>
                        <a:latin typeface="+mn-lt"/>
                      </a:endParaRPr>
                    </a:p>
                  </a:txBody>
                  <a:tcPr marL="0" marR="0" marT="0" marB="0" anchor="b"/>
                </a:tc>
                <a:tc>
                  <a:txBody>
                    <a:bodyPr/>
                    <a:lstStyle/>
                    <a:p>
                      <a:pPr algn="l" fontAlgn="b">
                        <a:buNone/>
                      </a:pPr>
                      <a:r>
                        <a:rPr lang="sv-SE" sz="1100" b="0" i="0" u="none" strike="noStrike">
                          <a:solidFill>
                            <a:srgbClr val="000000"/>
                          </a:solidFill>
                          <a:effectLst/>
                          <a:latin typeface="+mn-lt"/>
                        </a:rPr>
                        <a:t>Medel</a:t>
                      </a:r>
                      <a:endParaRPr lang="sv-SE" sz="1100" b="0" i="0" u="none" strike="noStrike" dirty="0">
                        <a:solidFill>
                          <a:srgbClr val="000000"/>
                        </a:solidFill>
                        <a:effectLst/>
                        <a:latin typeface="+mn-lt"/>
                      </a:endParaRPr>
                    </a:p>
                  </a:txBody>
                  <a:tcPr marL="0" marR="0" marT="0" marB="0" anchor="b"/>
                </a:tc>
                <a:tc>
                  <a:txBody>
                    <a:bodyPr/>
                    <a:lstStyle/>
                    <a:p>
                      <a:pPr algn="ctr" fontAlgn="b">
                        <a:buNone/>
                      </a:pPr>
                      <a:r>
                        <a:rPr lang="sv-SE" sz="1100" b="0" i="0" u="none" strike="noStrike">
                          <a:solidFill>
                            <a:srgbClr val="000000"/>
                          </a:solidFill>
                          <a:effectLst/>
                          <a:latin typeface="+mn-lt"/>
                        </a:rPr>
                        <a:t>-2,0</a:t>
                      </a:r>
                      <a:endParaRPr lang="sv-SE" sz="1100" b="0" i="0" u="none" strike="noStrike" dirty="0">
                        <a:solidFill>
                          <a:srgbClr val="000000"/>
                        </a:solidFill>
                        <a:effectLst/>
                        <a:latin typeface="+mn-lt"/>
                      </a:endParaRPr>
                    </a:p>
                  </a:txBody>
                  <a:tcPr marL="0" marR="0" marT="0" marB="0" anchor="b"/>
                </a:tc>
                <a:tc>
                  <a:txBody>
                    <a:bodyPr/>
                    <a:lstStyle/>
                    <a:p>
                      <a:pPr algn="l" fontAlgn="b">
                        <a:buNone/>
                      </a:pPr>
                      <a:endParaRPr lang="sv-SE" sz="11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87541785"/>
                  </a:ext>
                </a:extLst>
              </a:tr>
            </a:tbl>
          </a:graphicData>
        </a:graphic>
      </p:graphicFrame>
    </p:spTree>
    <p:extLst>
      <p:ext uri="{BB962C8B-B14F-4D97-AF65-F5344CB8AC3E}">
        <p14:creationId xmlns:p14="http://schemas.microsoft.com/office/powerpoint/2010/main" val="145203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0F2DB-BDCF-B33B-9991-7368AFDD433C}"/>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C3024B95-65E0-2122-D9C7-68A8DF5CD7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2063FA-F158-B145-A53C-EFD7E6C84CF7}" type="slidenum">
              <a:rPr kumimoji="0" lang="sv-SE"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sv-SE" sz="900" b="0" i="0" u="none" strike="noStrike" kern="1200" cap="none" spc="0" normalizeH="0" baseline="0" noProof="0">
              <a:ln>
                <a:noFill/>
              </a:ln>
              <a:solidFill>
                <a:prstClr val="white"/>
              </a:solidFill>
              <a:effectLst/>
              <a:uLnTx/>
              <a:uFillTx/>
              <a:latin typeface="Arial"/>
              <a:ea typeface="+mn-ea"/>
              <a:cs typeface="+mn-cs"/>
            </a:endParaRPr>
          </a:p>
        </p:txBody>
      </p:sp>
      <p:sp>
        <p:nvSpPr>
          <p:cNvPr id="3" name="Rubrik 2">
            <a:extLst>
              <a:ext uri="{FF2B5EF4-FFF2-40B4-BE49-F238E27FC236}">
                <a16:creationId xmlns:a16="http://schemas.microsoft.com/office/drawing/2014/main" id="{FD84323D-49F2-CD6A-6C31-9A9F3FECC35A}"/>
              </a:ext>
            </a:extLst>
          </p:cNvPr>
          <p:cNvSpPr>
            <a:spLocks noGrp="1"/>
          </p:cNvSpPr>
          <p:nvPr>
            <p:ph type="title"/>
          </p:nvPr>
        </p:nvSpPr>
        <p:spPr>
          <a:xfrm>
            <a:off x="1259999" y="900000"/>
            <a:ext cx="7052285" cy="945129"/>
          </a:xfrm>
        </p:spPr>
        <p:txBody>
          <a:bodyPr/>
          <a:lstStyle/>
          <a:p>
            <a:pPr>
              <a:lnSpc>
                <a:spcPct val="100000"/>
              </a:lnSpc>
            </a:pPr>
            <a:r>
              <a:rPr lang="sv-SE" dirty="0"/>
              <a:t>Hyror i särsk. boende för äldre</a:t>
            </a:r>
            <a:br>
              <a:rPr lang="sv-SE" dirty="0"/>
            </a:br>
            <a:r>
              <a:rPr lang="sv-SE" dirty="0">
                <a:solidFill>
                  <a:srgbClr val="EB6909"/>
                </a:solidFill>
              </a:rPr>
              <a:t>Göteborg</a:t>
            </a:r>
            <a:br>
              <a:rPr lang="sv-SE" sz="1000" dirty="0">
                <a:solidFill>
                  <a:srgbClr val="FF0000"/>
                </a:solidFill>
              </a:rPr>
            </a:br>
            <a:endParaRPr lang="sv-SE" dirty="0"/>
          </a:p>
        </p:txBody>
      </p:sp>
      <p:sp>
        <p:nvSpPr>
          <p:cNvPr id="4" name="Platshållare för innehåll 3">
            <a:extLst>
              <a:ext uri="{FF2B5EF4-FFF2-40B4-BE49-F238E27FC236}">
                <a16:creationId xmlns:a16="http://schemas.microsoft.com/office/drawing/2014/main" id="{AB6C461A-798C-AACF-F61C-F8C1122D3E90}"/>
              </a:ext>
            </a:extLst>
          </p:cNvPr>
          <p:cNvSpPr>
            <a:spLocks noGrp="1"/>
          </p:cNvSpPr>
          <p:nvPr>
            <p:ph sz="quarter" idx="13"/>
          </p:nvPr>
        </p:nvSpPr>
        <p:spPr>
          <a:xfrm>
            <a:off x="1260000" y="1980000"/>
            <a:ext cx="6778710" cy="4614764"/>
          </a:xfrm>
        </p:spPr>
        <p:txBody>
          <a:bodyPr/>
          <a:lstStyle/>
          <a:p>
            <a:pPr marL="285750" indent="-285750">
              <a:buFont typeface="Wingdings" panose="05000000000000000000" pitchFamily="2" charset="2"/>
              <a:buChar char="§"/>
            </a:pPr>
            <a:endParaRPr lang="sv-SE" dirty="0"/>
          </a:p>
          <a:p>
            <a:pPr marL="285750" indent="-285750">
              <a:buFont typeface="Wingdings" panose="05000000000000000000" pitchFamily="2" charset="2"/>
              <a:buChar char="§"/>
            </a:pPr>
            <a:endParaRPr lang="sv-SE" dirty="0"/>
          </a:p>
          <a:p>
            <a:pPr marL="285750" indent="-285750">
              <a:buFont typeface="Wingdings" panose="05000000000000000000" pitchFamily="2" charset="2"/>
              <a:buChar char="§"/>
            </a:pPr>
            <a:endParaRPr lang="sv-SE" dirty="0"/>
          </a:p>
          <a:p>
            <a:pPr marL="285750" indent="-285750">
              <a:buFont typeface="Wingdings" panose="05000000000000000000" pitchFamily="2" charset="2"/>
              <a:buChar char="§"/>
            </a:pPr>
            <a:endParaRPr lang="sv-SE" dirty="0"/>
          </a:p>
          <a:p>
            <a:pPr marL="285750" indent="-285750">
              <a:buFont typeface="Wingdings" panose="05000000000000000000" pitchFamily="2" charset="2"/>
              <a:buChar char="§"/>
            </a:pPr>
            <a:endParaRPr lang="sv-SE" dirty="0"/>
          </a:p>
          <a:p>
            <a:pPr marL="285750" indent="-285750">
              <a:buFont typeface="Wingdings" panose="05000000000000000000" pitchFamily="2" charset="2"/>
              <a:buChar char="§"/>
            </a:pPr>
            <a:endParaRPr lang="sv-SE" dirty="0"/>
          </a:p>
          <a:p>
            <a:pPr marL="285750" indent="-285750">
              <a:buFont typeface="Wingdings" panose="05000000000000000000" pitchFamily="2" charset="2"/>
              <a:buChar char="§"/>
            </a:pPr>
            <a:endParaRPr lang="sv-SE" dirty="0"/>
          </a:p>
          <a:p>
            <a:pPr marL="285750" indent="-285750">
              <a:buFont typeface="Wingdings" panose="05000000000000000000" pitchFamily="2" charset="2"/>
              <a:buChar char="§"/>
            </a:pPr>
            <a:endParaRPr lang="sv-SE" dirty="0"/>
          </a:p>
          <a:p>
            <a:pPr marL="285750" indent="-285750">
              <a:buFont typeface="Wingdings" panose="05000000000000000000" pitchFamily="2" charset="2"/>
              <a:buChar char="§"/>
            </a:pPr>
            <a:endParaRPr lang="sv-SE" dirty="0"/>
          </a:p>
          <a:p>
            <a:pPr marL="285750" indent="-285750">
              <a:buFont typeface="Wingdings" panose="05000000000000000000" pitchFamily="2" charset="2"/>
              <a:buChar char="§"/>
            </a:pPr>
            <a:endParaRPr lang="sv-SE" dirty="0"/>
          </a:p>
          <a:p>
            <a:pPr marL="285750" indent="-285750">
              <a:buFont typeface="Wingdings" panose="05000000000000000000" pitchFamily="2" charset="2"/>
              <a:buChar char="§"/>
            </a:pPr>
            <a:endParaRPr lang="sv-SE" dirty="0"/>
          </a:p>
        </p:txBody>
      </p:sp>
      <p:graphicFrame>
        <p:nvGraphicFramePr>
          <p:cNvPr id="5" name="Tabell 4">
            <a:extLst>
              <a:ext uri="{FF2B5EF4-FFF2-40B4-BE49-F238E27FC236}">
                <a16:creationId xmlns:a16="http://schemas.microsoft.com/office/drawing/2014/main" id="{E9265DDE-7E09-B8B0-A38D-CEEDF6052DA4}"/>
              </a:ext>
            </a:extLst>
          </p:cNvPr>
          <p:cNvGraphicFramePr>
            <a:graphicFrameLocks noGrp="1"/>
          </p:cNvGraphicFramePr>
          <p:nvPr/>
        </p:nvGraphicFramePr>
        <p:xfrm>
          <a:off x="1105290" y="1903624"/>
          <a:ext cx="6778710" cy="1389189"/>
        </p:xfrm>
        <a:graphic>
          <a:graphicData uri="http://schemas.openxmlformats.org/drawingml/2006/table">
            <a:tbl>
              <a:tblPr firstRow="1" firstCol="1" bandRow="1">
                <a:tableStyleId>{5C22544A-7EE6-4342-B048-85BDC9FD1C3A}</a:tableStyleId>
              </a:tblPr>
              <a:tblGrid>
                <a:gridCol w="1664143">
                  <a:extLst>
                    <a:ext uri="{9D8B030D-6E8A-4147-A177-3AD203B41FA5}">
                      <a16:colId xmlns:a16="http://schemas.microsoft.com/office/drawing/2014/main" val="2085368041"/>
                    </a:ext>
                  </a:extLst>
                </a:gridCol>
                <a:gridCol w="1694677">
                  <a:extLst>
                    <a:ext uri="{9D8B030D-6E8A-4147-A177-3AD203B41FA5}">
                      <a16:colId xmlns:a16="http://schemas.microsoft.com/office/drawing/2014/main" val="1126756057"/>
                    </a:ext>
                  </a:extLst>
                </a:gridCol>
                <a:gridCol w="1679411">
                  <a:extLst>
                    <a:ext uri="{9D8B030D-6E8A-4147-A177-3AD203B41FA5}">
                      <a16:colId xmlns:a16="http://schemas.microsoft.com/office/drawing/2014/main" val="1582198893"/>
                    </a:ext>
                  </a:extLst>
                </a:gridCol>
                <a:gridCol w="1740479">
                  <a:extLst>
                    <a:ext uri="{9D8B030D-6E8A-4147-A177-3AD203B41FA5}">
                      <a16:colId xmlns:a16="http://schemas.microsoft.com/office/drawing/2014/main" val="607572284"/>
                    </a:ext>
                  </a:extLst>
                </a:gridCol>
              </a:tblGrid>
              <a:tr h="992173">
                <a:tc>
                  <a:txBody>
                    <a:bodyPr/>
                    <a:lstStyle/>
                    <a:p>
                      <a:pPr>
                        <a:buNone/>
                      </a:pPr>
                      <a:r>
                        <a:rPr lang="sv-SE" sz="1300" kern="0" dirty="0">
                          <a:effectLst/>
                        </a:rPr>
                        <a:t>Kommun</a:t>
                      </a:r>
                      <a:endParaRPr lang="sv-SE" sz="1100" kern="100" dirty="0">
                        <a:effectLst/>
                      </a:endParaRPr>
                    </a:p>
                    <a:p>
                      <a:pPr>
                        <a:buNone/>
                      </a:pPr>
                      <a:r>
                        <a:rPr lang="sv-SE" sz="1200" kern="0" dirty="0">
                          <a:effectLst/>
                        </a:rPr>
                        <a:t> </a:t>
                      </a: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1880" marR="41880" marT="0" marB="0" anchor="b"/>
                </a:tc>
                <a:tc>
                  <a:txBody>
                    <a:bodyPr/>
                    <a:lstStyle/>
                    <a:p>
                      <a:pPr>
                        <a:buNone/>
                      </a:pPr>
                      <a:r>
                        <a:rPr lang="sv-SE" sz="1200" kern="0">
                          <a:effectLst/>
                        </a:rPr>
                        <a:t>Bokostad/kvm </a:t>
                      </a:r>
                      <a:endParaRPr lang="sv-SE" sz="1100" kern="100">
                        <a:effectLst/>
                      </a:endParaRPr>
                    </a:p>
                    <a:p>
                      <a:pPr>
                        <a:buNone/>
                      </a:pPr>
                      <a:r>
                        <a:rPr lang="sv-SE" sz="1200" kern="0">
                          <a:effectLst/>
                        </a:rPr>
                        <a:t>SÄBO</a:t>
                      </a:r>
                      <a:endParaRPr lang="sv-SE" sz="1100" kern="100">
                        <a:effectLst/>
                        <a:latin typeface="Aptos" panose="020B0004020202020204" pitchFamily="34" charset="0"/>
                        <a:ea typeface="Aptos" panose="020B0004020202020204" pitchFamily="34" charset="0"/>
                        <a:cs typeface="Times New Roman" panose="02020603050405020304" pitchFamily="18" charset="0"/>
                      </a:endParaRPr>
                    </a:p>
                  </a:txBody>
                  <a:tcPr marL="41880" marR="41880" marT="0" marB="0" anchor="b"/>
                </a:tc>
                <a:tc>
                  <a:txBody>
                    <a:bodyPr/>
                    <a:lstStyle/>
                    <a:p>
                      <a:pPr>
                        <a:buNone/>
                      </a:pPr>
                      <a:r>
                        <a:rPr lang="sv-SE" sz="1200" kern="0">
                          <a:effectLst/>
                        </a:rPr>
                        <a:t>Bokostad/kvm </a:t>
                      </a:r>
                      <a:endParaRPr lang="sv-SE" sz="1100" kern="100">
                        <a:effectLst/>
                      </a:endParaRPr>
                    </a:p>
                    <a:p>
                      <a:pPr>
                        <a:buNone/>
                      </a:pPr>
                      <a:r>
                        <a:rPr lang="sv-SE" sz="1200" kern="0">
                          <a:effectLst/>
                        </a:rPr>
                        <a:t>vanlig hyrd bostad</a:t>
                      </a:r>
                      <a:endParaRPr lang="sv-SE" sz="1100" kern="100">
                        <a:effectLst/>
                        <a:latin typeface="Aptos" panose="020B0004020202020204" pitchFamily="34" charset="0"/>
                        <a:ea typeface="Aptos" panose="020B0004020202020204" pitchFamily="34" charset="0"/>
                        <a:cs typeface="Times New Roman" panose="02020603050405020304" pitchFamily="18" charset="0"/>
                      </a:endParaRPr>
                    </a:p>
                  </a:txBody>
                  <a:tcPr marL="41880" marR="41880" marT="0" marB="0" anchor="b"/>
                </a:tc>
                <a:tc>
                  <a:txBody>
                    <a:bodyPr/>
                    <a:lstStyle/>
                    <a:p>
                      <a:pPr>
                        <a:buNone/>
                      </a:pPr>
                      <a:r>
                        <a:rPr lang="sv-SE" sz="1200" kern="0">
                          <a:effectLst/>
                        </a:rPr>
                        <a:t>Differens hyra </a:t>
                      </a:r>
                      <a:endParaRPr lang="sv-SE" sz="1100" kern="100">
                        <a:effectLst/>
                      </a:endParaRPr>
                    </a:p>
                    <a:p>
                      <a:pPr>
                        <a:buNone/>
                      </a:pPr>
                      <a:r>
                        <a:rPr lang="sv-SE" sz="1200" kern="0">
                          <a:effectLst/>
                        </a:rPr>
                        <a:t>SÄBO vs vanlig bost</a:t>
                      </a:r>
                      <a:endParaRPr lang="sv-SE" sz="1100" kern="100">
                        <a:effectLst/>
                        <a:latin typeface="Aptos" panose="020B0004020202020204" pitchFamily="34" charset="0"/>
                        <a:ea typeface="Aptos" panose="020B0004020202020204" pitchFamily="34" charset="0"/>
                        <a:cs typeface="Times New Roman" panose="02020603050405020304" pitchFamily="18" charset="0"/>
                      </a:endParaRPr>
                    </a:p>
                  </a:txBody>
                  <a:tcPr marL="41880" marR="41880" marT="0" marB="0" anchor="b"/>
                </a:tc>
                <a:extLst>
                  <a:ext uri="{0D108BD9-81ED-4DB2-BD59-A6C34878D82A}">
                    <a16:rowId xmlns:a16="http://schemas.microsoft.com/office/drawing/2014/main" val="786520205"/>
                  </a:ext>
                </a:extLst>
              </a:tr>
              <a:tr h="397016">
                <a:tc>
                  <a:txBody>
                    <a:bodyPr/>
                    <a:lstStyle/>
                    <a:p>
                      <a:pPr algn="l" fontAlgn="b">
                        <a:buNone/>
                      </a:pPr>
                      <a:r>
                        <a:rPr lang="sv-SE" sz="1600" b="0" i="0" u="none" strike="noStrike" dirty="0">
                          <a:solidFill>
                            <a:schemeClr val="bg1"/>
                          </a:solidFill>
                          <a:effectLst/>
                          <a:latin typeface="Arial" panose="020B0604020202020204" pitchFamily="34" charset="0"/>
                          <a:cs typeface="Arial" panose="020B0604020202020204" pitchFamily="34" charset="0"/>
                        </a:rPr>
                        <a:t>Göteborg</a:t>
                      </a:r>
                    </a:p>
                  </a:txBody>
                  <a:tcPr marL="9525" marR="9525" marT="9525" marB="0" anchor="b"/>
                </a:tc>
                <a:tc>
                  <a:txBody>
                    <a:bodyPr/>
                    <a:lstStyle/>
                    <a:p>
                      <a:pPr algn="r" fontAlgn="b">
                        <a:buNone/>
                      </a:pPr>
                      <a:r>
                        <a:rPr lang="sv-SE" sz="1600" b="0" i="0" u="none" strike="noStrike">
                          <a:solidFill>
                            <a:srgbClr val="000000"/>
                          </a:solidFill>
                          <a:effectLst/>
                          <a:latin typeface="Arial" panose="020B0604020202020204" pitchFamily="34" charset="0"/>
                          <a:cs typeface="Arial" panose="020B0604020202020204" pitchFamily="34" charset="0"/>
                        </a:rPr>
                        <a:t>219,2</a:t>
                      </a:r>
                    </a:p>
                  </a:txBody>
                  <a:tcPr marL="9525" marR="9525" marT="9525" marB="0" anchor="b"/>
                </a:tc>
                <a:tc>
                  <a:txBody>
                    <a:bodyPr/>
                    <a:lstStyle/>
                    <a:p>
                      <a:pPr algn="r" fontAlgn="b">
                        <a:buNone/>
                      </a:pPr>
                      <a:r>
                        <a:rPr lang="sv-SE" sz="1600" b="0" i="0" u="none" strike="noStrike">
                          <a:solidFill>
                            <a:srgbClr val="000000"/>
                          </a:solidFill>
                          <a:effectLst/>
                          <a:latin typeface="Arial" panose="020B0604020202020204" pitchFamily="34" charset="0"/>
                          <a:cs typeface="Arial" panose="020B0604020202020204" pitchFamily="34" charset="0"/>
                        </a:rPr>
                        <a:t>169,5</a:t>
                      </a:r>
                    </a:p>
                  </a:txBody>
                  <a:tcPr marL="9525" marR="9525" marT="9525" marB="0" anchor="b"/>
                </a:tc>
                <a:tc>
                  <a:txBody>
                    <a:bodyPr/>
                    <a:lstStyle/>
                    <a:p>
                      <a:pPr algn="r" fontAlgn="b">
                        <a:buNone/>
                      </a:pPr>
                      <a:r>
                        <a:rPr lang="sv-SE" sz="1600" b="0" i="0" u="none" strike="noStrike" dirty="0">
                          <a:solidFill>
                            <a:srgbClr val="000000"/>
                          </a:solidFill>
                          <a:effectLst/>
                          <a:latin typeface="Arial" panose="020B0604020202020204" pitchFamily="34" charset="0"/>
                          <a:cs typeface="Arial" panose="020B0604020202020204" pitchFamily="34" charset="0"/>
                        </a:rPr>
                        <a:t>29,3%</a:t>
                      </a:r>
                    </a:p>
                  </a:txBody>
                  <a:tcPr marL="9525" marR="9525" marT="9525" marB="0" anchor="b"/>
                </a:tc>
                <a:extLst>
                  <a:ext uri="{0D108BD9-81ED-4DB2-BD59-A6C34878D82A}">
                    <a16:rowId xmlns:a16="http://schemas.microsoft.com/office/drawing/2014/main" val="172265216"/>
                  </a:ext>
                </a:extLst>
              </a:tr>
            </a:tbl>
          </a:graphicData>
        </a:graphic>
      </p:graphicFrame>
    </p:spTree>
    <p:extLst>
      <p:ext uri="{BB962C8B-B14F-4D97-AF65-F5344CB8AC3E}">
        <p14:creationId xmlns:p14="http://schemas.microsoft.com/office/powerpoint/2010/main" val="235645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C5BD5FA3-9607-83E3-F9FA-43DFB3A1CBB4}"/>
              </a:ext>
            </a:extLst>
          </p:cNvPr>
          <p:cNvSpPr>
            <a:spLocks noGrp="1"/>
          </p:cNvSpPr>
          <p:nvPr>
            <p:ph type="sldNum" sz="quarter" idx="12"/>
          </p:nvPr>
        </p:nvSpPr>
        <p:spPr/>
        <p:txBody>
          <a:bodyPr/>
          <a:lstStyle/>
          <a:p>
            <a:fld id="{332063FA-F158-B145-A53C-EFD7E6C84CF7}" type="slidenum">
              <a:rPr lang="sv-SE" smtClean="0"/>
              <a:pPr/>
              <a:t>13</a:t>
            </a:fld>
            <a:endParaRPr lang="sv-SE"/>
          </a:p>
        </p:txBody>
      </p:sp>
      <p:sp>
        <p:nvSpPr>
          <p:cNvPr id="3" name="Rubrik 2">
            <a:extLst>
              <a:ext uri="{FF2B5EF4-FFF2-40B4-BE49-F238E27FC236}">
                <a16:creationId xmlns:a16="http://schemas.microsoft.com/office/drawing/2014/main" id="{A8AA475F-435F-37EA-6045-9007067D3838}"/>
              </a:ext>
            </a:extLst>
          </p:cNvPr>
          <p:cNvSpPr>
            <a:spLocks noGrp="1"/>
          </p:cNvSpPr>
          <p:nvPr>
            <p:ph type="title"/>
          </p:nvPr>
        </p:nvSpPr>
        <p:spPr/>
        <p:txBody>
          <a:bodyPr/>
          <a:lstStyle/>
          <a:p>
            <a:r>
              <a:rPr lang="sv-SE" dirty="0"/>
              <a:t>Höj Pensionerna – det ska löna sig att ha jobbat!</a:t>
            </a:r>
          </a:p>
        </p:txBody>
      </p:sp>
      <p:sp>
        <p:nvSpPr>
          <p:cNvPr id="4" name="Platshållare för innehåll 3">
            <a:extLst>
              <a:ext uri="{FF2B5EF4-FFF2-40B4-BE49-F238E27FC236}">
                <a16:creationId xmlns:a16="http://schemas.microsoft.com/office/drawing/2014/main" id="{9D4FFDCF-EFF4-1C69-9D40-BDC4C0D1B7ED}"/>
              </a:ext>
            </a:extLst>
          </p:cNvPr>
          <p:cNvSpPr>
            <a:spLocks noGrp="1"/>
          </p:cNvSpPr>
          <p:nvPr>
            <p:ph sz="quarter" idx="13"/>
          </p:nvPr>
        </p:nvSpPr>
        <p:spPr/>
        <p:txBody>
          <a:bodyPr/>
          <a:lstStyle/>
          <a:p>
            <a:r>
              <a:rPr lang="sv-SE" sz="2000" dirty="0"/>
              <a:t>Sju av tio SPF Seniorernas medlemmar säger att de ej klarar sig på enbart allmän pension. Den skulle vara basen.</a:t>
            </a:r>
          </a:p>
          <a:p>
            <a:r>
              <a:rPr lang="sv-SE" sz="2000" dirty="0"/>
              <a:t>Pensionssystemet bör ses över.</a:t>
            </a:r>
          </a:p>
          <a:p>
            <a:r>
              <a:rPr lang="sv-SE" sz="2000" dirty="0"/>
              <a:t>Höj </a:t>
            </a:r>
            <a:r>
              <a:rPr lang="sv-SE" sz="2000"/>
              <a:t>inbetalning till pensionsavgiften</a:t>
            </a:r>
            <a:r>
              <a:rPr lang="sv-SE" sz="2000" dirty="0"/>
              <a:t>.</a:t>
            </a:r>
          </a:p>
          <a:p>
            <a:r>
              <a:rPr lang="sv-SE" sz="2000" dirty="0"/>
              <a:t>Längre arbetsliv för den som kan och vill – seniorer är en resurs på arbetsmarknaden.</a:t>
            </a:r>
          </a:p>
        </p:txBody>
      </p:sp>
    </p:spTree>
    <p:extLst>
      <p:ext uri="{BB962C8B-B14F-4D97-AF65-F5344CB8AC3E}">
        <p14:creationId xmlns:p14="http://schemas.microsoft.com/office/powerpoint/2010/main" val="153938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11EB3B7-E77E-6B0C-7908-0FAF19443423}"/>
              </a:ext>
            </a:extLst>
          </p:cNvPr>
          <p:cNvSpPr>
            <a:spLocks noGrp="1"/>
          </p:cNvSpPr>
          <p:nvPr>
            <p:ph type="sldNum" sz="quarter" idx="12"/>
          </p:nvPr>
        </p:nvSpPr>
        <p:spPr/>
        <p:txBody>
          <a:bodyPr/>
          <a:lstStyle/>
          <a:p>
            <a:fld id="{332063FA-F158-B145-A53C-EFD7E6C84CF7}" type="slidenum">
              <a:rPr lang="sv-SE" smtClean="0"/>
              <a:pPr/>
              <a:t>14</a:t>
            </a:fld>
            <a:endParaRPr lang="sv-SE"/>
          </a:p>
        </p:txBody>
      </p:sp>
      <p:sp>
        <p:nvSpPr>
          <p:cNvPr id="3" name="Rubrik 2">
            <a:extLst>
              <a:ext uri="{FF2B5EF4-FFF2-40B4-BE49-F238E27FC236}">
                <a16:creationId xmlns:a16="http://schemas.microsoft.com/office/drawing/2014/main" id="{2CFC65E2-1C84-05F0-9DD9-9F7997BE10A0}"/>
              </a:ext>
            </a:extLst>
          </p:cNvPr>
          <p:cNvSpPr>
            <a:spLocks noGrp="1"/>
          </p:cNvSpPr>
          <p:nvPr>
            <p:ph type="title"/>
          </p:nvPr>
        </p:nvSpPr>
        <p:spPr>
          <a:xfrm>
            <a:off x="1310160" y="832589"/>
            <a:ext cx="6778710" cy="885242"/>
          </a:xfrm>
        </p:spPr>
        <p:txBody>
          <a:bodyPr/>
          <a:lstStyle/>
          <a:p>
            <a:r>
              <a:rPr lang="sv-SE" dirty="0"/>
              <a:t>Rapport: Superseniorer som jobbar</a:t>
            </a:r>
          </a:p>
        </p:txBody>
      </p:sp>
      <p:sp>
        <p:nvSpPr>
          <p:cNvPr id="4" name="Platshållare för innehåll 3">
            <a:extLst>
              <a:ext uri="{FF2B5EF4-FFF2-40B4-BE49-F238E27FC236}">
                <a16:creationId xmlns:a16="http://schemas.microsoft.com/office/drawing/2014/main" id="{ABC1EB4E-D1A1-B778-E85C-4C13EDE5C36B}"/>
              </a:ext>
            </a:extLst>
          </p:cNvPr>
          <p:cNvSpPr>
            <a:spLocks noGrp="1"/>
          </p:cNvSpPr>
          <p:nvPr>
            <p:ph sz="quarter" idx="13"/>
          </p:nvPr>
        </p:nvSpPr>
        <p:spPr>
          <a:xfrm>
            <a:off x="1310160" y="1717831"/>
            <a:ext cx="6778710" cy="3633770"/>
          </a:xfrm>
        </p:spPr>
        <p:txBody>
          <a:bodyPr/>
          <a:lstStyle/>
          <a:p>
            <a:r>
              <a:rPr lang="sv-SE" dirty="0"/>
              <a:t>2024 var 62 000 personer (75–89 år) sysselsatta = 6,2 procent</a:t>
            </a:r>
          </a:p>
          <a:p>
            <a:endParaRPr lang="sv-SE" dirty="0"/>
          </a:p>
          <a:p>
            <a:r>
              <a:rPr lang="sv-SE" dirty="0"/>
              <a:t>Många är företagare    </a:t>
            </a:r>
          </a:p>
          <a:p>
            <a:pPr marL="0" indent="0">
              <a:buNone/>
            </a:pPr>
            <a:r>
              <a:rPr lang="sv-SE" dirty="0"/>
              <a:t>                      </a:t>
            </a:r>
          </a:p>
          <a:p>
            <a:r>
              <a:rPr lang="sv-SE" dirty="0"/>
              <a:t>Vanligare i Sverige än i andra europeiska länder</a:t>
            </a:r>
          </a:p>
          <a:p>
            <a:endParaRPr lang="sv-SE" dirty="0"/>
          </a:p>
          <a:p>
            <a:r>
              <a:rPr lang="sv-SE" dirty="0"/>
              <a:t>Seniorer har enorm kompetens, ska ses </a:t>
            </a:r>
            <a:br>
              <a:rPr lang="sv-SE" dirty="0"/>
            </a:br>
            <a:r>
              <a:rPr lang="sv-SE" dirty="0"/>
              <a:t>som en resurs.</a:t>
            </a:r>
          </a:p>
          <a:p>
            <a:endParaRPr lang="sv-SE" dirty="0"/>
          </a:p>
          <a:p>
            <a:r>
              <a:rPr lang="sv-SE" dirty="0"/>
              <a:t>Bra genomslag i media:                                              Expressen, SVT Rapport, ledarsidor</a:t>
            </a:r>
          </a:p>
        </p:txBody>
      </p:sp>
      <p:pic>
        <p:nvPicPr>
          <p:cNvPr id="8" name="Bildobjekt 7">
            <a:extLst>
              <a:ext uri="{FF2B5EF4-FFF2-40B4-BE49-F238E27FC236}">
                <a16:creationId xmlns:a16="http://schemas.microsoft.com/office/drawing/2014/main" id="{49DF6788-F4B3-41D1-149F-7CDA4F5CD866}"/>
              </a:ext>
            </a:extLst>
          </p:cNvPr>
          <p:cNvPicPr>
            <a:picLocks noChangeAspect="1"/>
          </p:cNvPicPr>
          <p:nvPr/>
        </p:nvPicPr>
        <p:blipFill>
          <a:blip r:embed="rId3"/>
          <a:stretch>
            <a:fillRect/>
          </a:stretch>
        </p:blipFill>
        <p:spPr>
          <a:xfrm>
            <a:off x="6092579" y="3534716"/>
            <a:ext cx="1996291" cy="2632248"/>
          </a:xfrm>
          <a:prstGeom prst="rect">
            <a:avLst/>
          </a:prstGeom>
          <a:ln>
            <a:solidFill>
              <a:schemeClr val="accent1"/>
            </a:solidFill>
          </a:ln>
        </p:spPr>
      </p:pic>
    </p:spTree>
    <p:extLst>
      <p:ext uri="{BB962C8B-B14F-4D97-AF65-F5344CB8AC3E}">
        <p14:creationId xmlns:p14="http://schemas.microsoft.com/office/powerpoint/2010/main" val="269235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ECE27A7B-14E1-118B-2750-96870DB583BF}"/>
              </a:ext>
            </a:extLst>
          </p:cNvPr>
          <p:cNvSpPr>
            <a:spLocks noGrp="1"/>
          </p:cNvSpPr>
          <p:nvPr>
            <p:ph type="sldNum" sz="quarter" idx="12"/>
          </p:nvPr>
        </p:nvSpPr>
        <p:spPr/>
        <p:txBody>
          <a:bodyPr/>
          <a:lstStyle/>
          <a:p>
            <a:fld id="{332063FA-F158-B145-A53C-EFD7E6C84CF7}" type="slidenum">
              <a:rPr lang="sv-SE" smtClean="0"/>
              <a:pPr/>
              <a:t>15</a:t>
            </a:fld>
            <a:endParaRPr lang="sv-SE"/>
          </a:p>
        </p:txBody>
      </p:sp>
      <p:sp>
        <p:nvSpPr>
          <p:cNvPr id="3" name="Rubrik 2">
            <a:extLst>
              <a:ext uri="{FF2B5EF4-FFF2-40B4-BE49-F238E27FC236}">
                <a16:creationId xmlns:a16="http://schemas.microsoft.com/office/drawing/2014/main" id="{7F5AA06F-B111-00C9-5239-991E068526D2}"/>
              </a:ext>
            </a:extLst>
          </p:cNvPr>
          <p:cNvSpPr>
            <a:spLocks noGrp="1"/>
          </p:cNvSpPr>
          <p:nvPr>
            <p:ph type="title"/>
          </p:nvPr>
        </p:nvSpPr>
        <p:spPr/>
        <p:txBody>
          <a:bodyPr/>
          <a:lstStyle/>
          <a:p>
            <a:r>
              <a:rPr lang="sv-SE" dirty="0"/>
              <a:t>Bygg fler bostäder för seniorer</a:t>
            </a:r>
          </a:p>
        </p:txBody>
      </p:sp>
      <p:sp>
        <p:nvSpPr>
          <p:cNvPr id="4" name="Platshållare för innehåll 3">
            <a:extLst>
              <a:ext uri="{FF2B5EF4-FFF2-40B4-BE49-F238E27FC236}">
                <a16:creationId xmlns:a16="http://schemas.microsoft.com/office/drawing/2014/main" id="{E1EBE436-1EAD-B0DB-0338-F93405154D45}"/>
              </a:ext>
            </a:extLst>
          </p:cNvPr>
          <p:cNvSpPr>
            <a:spLocks noGrp="1"/>
          </p:cNvSpPr>
          <p:nvPr>
            <p:ph sz="quarter" idx="13"/>
          </p:nvPr>
        </p:nvSpPr>
        <p:spPr/>
        <p:txBody>
          <a:bodyPr/>
          <a:lstStyle/>
          <a:p>
            <a:r>
              <a:rPr lang="sv-SE" sz="2000" dirty="0"/>
              <a:t>Kommuner bör inventera bostadsbeståndet med anledning av demografiska förändringar</a:t>
            </a:r>
          </a:p>
          <a:p>
            <a:endParaRPr lang="sv-SE" sz="2000" dirty="0"/>
          </a:p>
          <a:p>
            <a:r>
              <a:rPr lang="sv-SE" sz="2000" dirty="0"/>
              <a:t>Återinför statligt investeringsstöd för seniorbostäder och för tillgänglighetsåtgärder.</a:t>
            </a:r>
          </a:p>
          <a:p>
            <a:endParaRPr lang="sv-SE" sz="2000" dirty="0"/>
          </a:p>
          <a:p>
            <a:r>
              <a:rPr lang="sv-SE" sz="2000" dirty="0"/>
              <a:t>Bygg med gemensamhetslokaler och utemiljö.</a:t>
            </a:r>
          </a:p>
          <a:p>
            <a:r>
              <a:rPr lang="sv-SE" sz="2000" b="1" dirty="0"/>
              <a:t>EFTERFRÅGA DETTA PÅ KPR!</a:t>
            </a:r>
          </a:p>
        </p:txBody>
      </p:sp>
    </p:spTree>
    <p:extLst>
      <p:ext uri="{BB962C8B-B14F-4D97-AF65-F5344CB8AC3E}">
        <p14:creationId xmlns:p14="http://schemas.microsoft.com/office/powerpoint/2010/main" val="160481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343CA44-7CC1-30D0-B38D-812BAF890311}"/>
              </a:ext>
            </a:extLst>
          </p:cNvPr>
          <p:cNvSpPr>
            <a:spLocks noGrp="1"/>
          </p:cNvSpPr>
          <p:nvPr>
            <p:ph type="sldNum" sz="quarter" idx="12"/>
          </p:nvPr>
        </p:nvSpPr>
        <p:spPr/>
        <p:txBody>
          <a:bodyPr/>
          <a:lstStyle/>
          <a:p>
            <a:fld id="{332063FA-F158-B145-A53C-EFD7E6C84CF7}" type="slidenum">
              <a:rPr lang="sv-SE" smtClean="0"/>
              <a:pPr/>
              <a:t>16</a:t>
            </a:fld>
            <a:endParaRPr lang="sv-SE"/>
          </a:p>
        </p:txBody>
      </p:sp>
      <p:sp>
        <p:nvSpPr>
          <p:cNvPr id="3" name="Rubrik 2">
            <a:extLst>
              <a:ext uri="{FF2B5EF4-FFF2-40B4-BE49-F238E27FC236}">
                <a16:creationId xmlns:a16="http://schemas.microsoft.com/office/drawing/2014/main" id="{28831C7F-EF9E-B387-F8FC-07B2CDBA2B5E}"/>
              </a:ext>
            </a:extLst>
          </p:cNvPr>
          <p:cNvSpPr>
            <a:spLocks noGrp="1"/>
          </p:cNvSpPr>
          <p:nvPr>
            <p:ph type="title"/>
          </p:nvPr>
        </p:nvSpPr>
        <p:spPr/>
        <p:txBody>
          <a:bodyPr/>
          <a:lstStyle/>
          <a:p>
            <a:r>
              <a:rPr lang="sv-SE" dirty="0"/>
              <a:t>Kryssa en senior till riksdagen</a:t>
            </a:r>
          </a:p>
        </p:txBody>
      </p:sp>
      <p:sp>
        <p:nvSpPr>
          <p:cNvPr id="4" name="Platshållare för innehåll 3">
            <a:extLst>
              <a:ext uri="{FF2B5EF4-FFF2-40B4-BE49-F238E27FC236}">
                <a16:creationId xmlns:a16="http://schemas.microsoft.com/office/drawing/2014/main" id="{D0ECF8BC-1903-DB50-603D-53A317E75474}"/>
              </a:ext>
            </a:extLst>
          </p:cNvPr>
          <p:cNvSpPr>
            <a:spLocks noGrp="1"/>
          </p:cNvSpPr>
          <p:nvPr>
            <p:ph sz="quarter" idx="13"/>
          </p:nvPr>
        </p:nvSpPr>
        <p:spPr/>
        <p:txBody>
          <a:bodyPr/>
          <a:lstStyle/>
          <a:p>
            <a:r>
              <a:rPr lang="sv-SE" sz="2000" dirty="0"/>
              <a:t>29 procent av valmanskåren är 65+, nästan 2,3 miljoner.</a:t>
            </a:r>
          </a:p>
          <a:p>
            <a:r>
              <a:rPr lang="sv-SE" sz="2000" dirty="0"/>
              <a:t>I valet 2022 var 3,7 procent av riksdagsledamöterna 65+,     dvs 13 av 349 ledamöter.</a:t>
            </a:r>
          </a:p>
          <a:p>
            <a:r>
              <a:rPr lang="sv-SE" sz="2000" dirty="0"/>
              <a:t>Ålder bör skrivas ut på valsedlarna.</a:t>
            </a:r>
          </a:p>
          <a:p>
            <a:endParaRPr lang="sv-SE" sz="2000" dirty="0"/>
          </a:p>
          <a:p>
            <a:r>
              <a:rPr lang="sv-SE" sz="2000" dirty="0"/>
              <a:t>Behövs för att äldre är unika med mycket erfarenhet och kunskap och kan utifrån det fatta kloka beslut. </a:t>
            </a:r>
          </a:p>
          <a:p>
            <a:r>
              <a:rPr lang="sv-SE" sz="2000" dirty="0"/>
              <a:t>Riksdagen behöver bättre avspegla demografin.</a:t>
            </a:r>
          </a:p>
          <a:p>
            <a:endParaRPr lang="sv-SE" dirty="0"/>
          </a:p>
        </p:txBody>
      </p:sp>
    </p:spTree>
    <p:extLst>
      <p:ext uri="{BB962C8B-B14F-4D97-AF65-F5344CB8AC3E}">
        <p14:creationId xmlns:p14="http://schemas.microsoft.com/office/powerpoint/2010/main" val="216814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6F691CAF-C419-4DCA-B1DA-EF932B386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168400"/>
            <a:ext cx="39624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48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7333189" y="52604"/>
            <a:ext cx="1810811" cy="964488"/>
          </a:xfrm>
          <a:solidFill>
            <a:schemeClr val="bg1"/>
          </a:solidFill>
        </p:spPr>
        <p:txBody>
          <a:bodyPr/>
          <a:lstStyle/>
          <a:p>
            <a:r>
              <a:rPr lang="sv-SE" sz="3200" dirty="0">
                <a:solidFill>
                  <a:srgbClr val="008FCB"/>
                </a:solidFill>
              </a:rPr>
              <a:t> </a:t>
            </a:r>
          </a:p>
        </p:txBody>
      </p:sp>
      <p:sp>
        <p:nvSpPr>
          <p:cNvPr id="4" name="Platshållare för innehåll 3"/>
          <p:cNvSpPr>
            <a:spLocks noGrp="1"/>
          </p:cNvSpPr>
          <p:nvPr>
            <p:ph sz="quarter" idx="13"/>
          </p:nvPr>
        </p:nvSpPr>
        <p:spPr>
          <a:xfrm>
            <a:off x="1260000" y="3047956"/>
            <a:ext cx="6888320" cy="1904993"/>
          </a:xfrm>
        </p:spPr>
        <p:txBody>
          <a:bodyPr/>
          <a:lstStyle/>
          <a:p>
            <a:r>
              <a:rPr lang="sv-SE" sz="2400" dirty="0"/>
              <a:t>En av Sveriges största ideella organisationer, närmare en kvarts miljon medlemmar i 700 lokala föreningar över hela landet, samt Sveriges äldsta seniororganisation, bildad 1939. Partipolitiskt och religiöst obunden. Och vi växer!!! För att vi har roligt! Och för att vi gör viktiga saker!</a:t>
            </a:r>
          </a:p>
          <a:p>
            <a:endParaRPr lang="sv-SE" sz="1800" dirty="0"/>
          </a:p>
        </p:txBody>
      </p:sp>
      <p:pic>
        <p:nvPicPr>
          <p:cNvPr id="6" name="Bildobjekt 5">
            <a:extLst>
              <a:ext uri="{FF2B5EF4-FFF2-40B4-BE49-F238E27FC236}">
                <a16:creationId xmlns:a16="http://schemas.microsoft.com/office/drawing/2014/main" id="{289C1828-7808-466D-9A12-8A835F4EB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480" y="900000"/>
            <a:ext cx="3601040" cy="1507936"/>
          </a:xfrm>
          <a:prstGeom prst="rect">
            <a:avLst/>
          </a:prstGeom>
        </p:spPr>
      </p:pic>
      <p:sp>
        <p:nvSpPr>
          <p:cNvPr id="2" name="Platshållare för bildnummer 1">
            <a:extLst>
              <a:ext uri="{FF2B5EF4-FFF2-40B4-BE49-F238E27FC236}">
                <a16:creationId xmlns:a16="http://schemas.microsoft.com/office/drawing/2014/main" id="{13B08827-AC77-47FB-8A41-F6445CDAE1DF}"/>
              </a:ext>
            </a:extLst>
          </p:cNvPr>
          <p:cNvSpPr>
            <a:spLocks noGrp="1"/>
          </p:cNvSpPr>
          <p:nvPr>
            <p:ph type="sldNum" sz="quarter" idx="12"/>
          </p:nvPr>
        </p:nvSpPr>
        <p:spPr/>
        <p:txBody>
          <a:bodyPr/>
          <a:lstStyle/>
          <a:p>
            <a:fld id="{332063FA-F158-B145-A53C-EFD7E6C84CF7}" type="slidenum">
              <a:rPr lang="sv-SE" smtClean="0"/>
              <a:pPr/>
              <a:t>2</a:t>
            </a:fld>
            <a:endParaRPr lang="sv-SE"/>
          </a:p>
        </p:txBody>
      </p:sp>
    </p:spTree>
    <p:extLst>
      <p:ext uri="{BB962C8B-B14F-4D97-AF65-F5344CB8AC3E}">
        <p14:creationId xmlns:p14="http://schemas.microsoft.com/office/powerpoint/2010/main" val="24357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E6AD701-20B2-797C-4DBD-5A9A9F4EC867}"/>
              </a:ext>
            </a:extLst>
          </p:cNvPr>
          <p:cNvSpPr>
            <a:spLocks noGrp="1" noChangeArrowheads="1"/>
          </p:cNvSpPr>
          <p:nvPr>
            <p:ph type="title"/>
          </p:nvPr>
        </p:nvSpPr>
        <p:spPr/>
        <p:txBody>
          <a:bodyPr/>
          <a:lstStyle/>
          <a:p>
            <a:endParaRPr lang="sv-SE" altLang="sv-SE"/>
          </a:p>
        </p:txBody>
      </p:sp>
      <p:pic>
        <p:nvPicPr>
          <p:cNvPr id="23555" name="Picture 5">
            <a:extLst>
              <a:ext uri="{FF2B5EF4-FFF2-40B4-BE49-F238E27FC236}">
                <a16:creationId xmlns:a16="http://schemas.microsoft.com/office/drawing/2014/main" id="{9BEE58FC-E6AE-8555-1ACE-95E06348C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F2C2EEE-39D3-F40B-4E6D-857ED0DDCF77}"/>
              </a:ext>
            </a:extLst>
          </p:cNvPr>
          <p:cNvSpPr>
            <a:spLocks noGrp="1" noChangeArrowheads="1"/>
          </p:cNvSpPr>
          <p:nvPr>
            <p:ph type="title"/>
          </p:nvPr>
        </p:nvSpPr>
        <p:spPr/>
        <p:txBody>
          <a:bodyPr/>
          <a:lstStyle/>
          <a:p>
            <a:endParaRPr lang="sv-SE" altLang="sv-SE" dirty="0"/>
          </a:p>
        </p:txBody>
      </p:sp>
      <p:pic>
        <p:nvPicPr>
          <p:cNvPr id="25604" name="Picture 4">
            <a:extLst>
              <a:ext uri="{FF2B5EF4-FFF2-40B4-BE49-F238E27FC236}">
                <a16:creationId xmlns:a16="http://schemas.microsoft.com/office/drawing/2014/main" id="{7CFEA15D-3C7B-E028-2685-0B3E70755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400" y="0"/>
            <a:ext cx="12192000"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1D9F8-22F4-B261-D6D1-BB042BDC8AFF}"/>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F1064281-16AD-3461-CD22-902B3D9D74CE}"/>
              </a:ext>
            </a:extLst>
          </p:cNvPr>
          <p:cNvSpPr>
            <a:spLocks noGrp="1"/>
          </p:cNvSpPr>
          <p:nvPr>
            <p:ph type="title"/>
          </p:nvPr>
        </p:nvSpPr>
        <p:spPr>
          <a:xfrm>
            <a:off x="1260000" y="900000"/>
            <a:ext cx="6778710" cy="760124"/>
          </a:xfrm>
        </p:spPr>
        <p:txBody>
          <a:bodyPr/>
          <a:lstStyle/>
          <a:p>
            <a:r>
              <a:rPr lang="nn-NO" dirty="0">
                <a:solidFill>
                  <a:srgbClr val="008FCB"/>
                </a:solidFill>
              </a:rPr>
              <a:t>Kongress 2025</a:t>
            </a:r>
            <a:br>
              <a:rPr lang="nn-NO" dirty="0">
                <a:solidFill>
                  <a:srgbClr val="EB6909"/>
                </a:solidFill>
              </a:rPr>
            </a:br>
            <a:r>
              <a:rPr lang="nn-NO" dirty="0">
                <a:solidFill>
                  <a:srgbClr val="EB6909"/>
                </a:solidFill>
              </a:rPr>
              <a:t>Mål </a:t>
            </a:r>
            <a:r>
              <a:rPr lang="nn-NO" dirty="0" err="1">
                <a:solidFill>
                  <a:srgbClr val="EB6909"/>
                </a:solidFill>
              </a:rPr>
              <a:t>och</a:t>
            </a:r>
            <a:r>
              <a:rPr lang="nn-NO" dirty="0">
                <a:solidFill>
                  <a:srgbClr val="EB6909"/>
                </a:solidFill>
              </a:rPr>
              <a:t> </a:t>
            </a:r>
            <a:r>
              <a:rPr lang="nn-NO" dirty="0" err="1">
                <a:solidFill>
                  <a:srgbClr val="EB6909"/>
                </a:solidFill>
              </a:rPr>
              <a:t>strategier</a:t>
            </a:r>
            <a:r>
              <a:rPr lang="nn-NO" dirty="0">
                <a:solidFill>
                  <a:srgbClr val="EB6909"/>
                </a:solidFill>
              </a:rPr>
              <a:t> 2026–2029</a:t>
            </a:r>
            <a:r>
              <a:rPr lang="nn-NO" dirty="0">
                <a:solidFill>
                  <a:srgbClr val="008FCB"/>
                </a:solidFill>
              </a:rPr>
              <a:t> </a:t>
            </a:r>
            <a:endParaRPr lang="sv-SE" dirty="0">
              <a:solidFill>
                <a:srgbClr val="008FCB"/>
              </a:solidFill>
            </a:endParaRPr>
          </a:p>
        </p:txBody>
      </p:sp>
      <p:sp>
        <p:nvSpPr>
          <p:cNvPr id="4" name="Platshållare för innehåll 3">
            <a:extLst>
              <a:ext uri="{FF2B5EF4-FFF2-40B4-BE49-F238E27FC236}">
                <a16:creationId xmlns:a16="http://schemas.microsoft.com/office/drawing/2014/main" id="{C36E5A39-A85A-9D11-9562-9BC5DA22E917}"/>
              </a:ext>
            </a:extLst>
          </p:cNvPr>
          <p:cNvSpPr>
            <a:spLocks noGrp="1"/>
          </p:cNvSpPr>
          <p:nvPr>
            <p:ph sz="quarter" idx="13"/>
          </p:nvPr>
        </p:nvSpPr>
        <p:spPr>
          <a:xfrm>
            <a:off x="1260000" y="2214880"/>
            <a:ext cx="6778710" cy="4056731"/>
          </a:xfrm>
        </p:spPr>
        <p:txBody>
          <a:bodyPr/>
          <a:lstStyle/>
          <a:p>
            <a:pPr marL="0" indent="0">
              <a:buNone/>
            </a:pPr>
            <a:r>
              <a:rPr lang="sv-SE" sz="2400" dirty="0"/>
              <a:t>1. En stark och inkluderande organisation </a:t>
            </a:r>
          </a:p>
          <a:p>
            <a:pPr marL="0" indent="0">
              <a:buNone/>
            </a:pPr>
            <a:r>
              <a:rPr lang="sv-SE" sz="2400" dirty="0"/>
              <a:t>2. Seniorers inflytande i samhället – KPR/RPR</a:t>
            </a:r>
          </a:p>
          <a:p>
            <a:pPr marL="0" indent="0">
              <a:buNone/>
            </a:pPr>
            <a:r>
              <a:rPr lang="sv-SE" sz="2400" dirty="0"/>
              <a:t>3. Motverka ålderism, ofrivillig ensamhet och digitalt utanförskap</a:t>
            </a:r>
          </a:p>
          <a:p>
            <a:pPr marL="0" indent="0">
              <a:buNone/>
            </a:pPr>
            <a:r>
              <a:rPr lang="sv-SE" sz="2400" dirty="0"/>
              <a:t>4. Tillväxt och medlemsutveckling </a:t>
            </a:r>
          </a:p>
          <a:p>
            <a:pPr marL="0" indent="0">
              <a:buNone/>
            </a:pPr>
            <a:r>
              <a:rPr lang="sv-SE" sz="2400" dirty="0"/>
              <a:t>5. Synlighet och kommunikation </a:t>
            </a:r>
          </a:p>
          <a:p>
            <a:pPr marL="0" indent="0">
              <a:buNone/>
            </a:pPr>
            <a:endParaRPr lang="sv-SE" sz="2200" b="1" dirty="0"/>
          </a:p>
        </p:txBody>
      </p:sp>
      <p:sp>
        <p:nvSpPr>
          <p:cNvPr id="2" name="Platshållare för bildnummer 1">
            <a:extLst>
              <a:ext uri="{FF2B5EF4-FFF2-40B4-BE49-F238E27FC236}">
                <a16:creationId xmlns:a16="http://schemas.microsoft.com/office/drawing/2014/main" id="{67323946-2FDE-5B1A-EC48-14CD454E7DCB}"/>
              </a:ext>
            </a:extLst>
          </p:cNvPr>
          <p:cNvSpPr>
            <a:spLocks noGrp="1"/>
          </p:cNvSpPr>
          <p:nvPr>
            <p:ph type="sldNum" sz="quarter" idx="12"/>
          </p:nvPr>
        </p:nvSpPr>
        <p:spPr/>
        <p:txBody>
          <a:bodyPr/>
          <a:lstStyle/>
          <a:p>
            <a:fld id="{332063FA-F158-B145-A53C-EFD7E6C84CF7}" type="slidenum">
              <a:rPr lang="sv-SE" smtClean="0"/>
              <a:pPr/>
              <a:t>5</a:t>
            </a:fld>
            <a:endParaRPr lang="sv-SE"/>
          </a:p>
        </p:txBody>
      </p:sp>
    </p:spTree>
    <p:extLst>
      <p:ext uri="{BB962C8B-B14F-4D97-AF65-F5344CB8AC3E}">
        <p14:creationId xmlns:p14="http://schemas.microsoft.com/office/powerpoint/2010/main" val="159703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533494-F26E-9557-A5B5-67FF2C7CC1E3}"/>
              </a:ext>
            </a:extLst>
          </p:cNvPr>
          <p:cNvSpPr>
            <a:spLocks noGrp="1"/>
          </p:cNvSpPr>
          <p:nvPr>
            <p:ph type="ctrTitle"/>
          </p:nvPr>
        </p:nvSpPr>
        <p:spPr/>
        <p:txBody>
          <a:bodyPr/>
          <a:lstStyle/>
          <a:p>
            <a:r>
              <a:rPr lang="sv-SE" dirty="0"/>
              <a:t>Allmänna val 2026</a:t>
            </a:r>
            <a:br>
              <a:rPr lang="sv-SE" dirty="0"/>
            </a:br>
            <a:br>
              <a:rPr lang="sv-SE" dirty="0"/>
            </a:br>
            <a:r>
              <a:rPr lang="sv-SE" sz="4800" dirty="0">
                <a:solidFill>
                  <a:srgbClr val="FF0000"/>
                </a:solidFill>
              </a:rPr>
              <a:t>en möjlighet för oss!</a:t>
            </a:r>
          </a:p>
        </p:txBody>
      </p:sp>
    </p:spTree>
    <p:extLst>
      <p:ext uri="{BB962C8B-B14F-4D97-AF65-F5344CB8AC3E}">
        <p14:creationId xmlns:p14="http://schemas.microsoft.com/office/powerpoint/2010/main" val="132247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E6A0BD9-5CD9-2F1A-75A7-5524DF15B03B}"/>
              </a:ext>
            </a:extLst>
          </p:cNvPr>
          <p:cNvSpPr>
            <a:spLocks noGrp="1"/>
          </p:cNvSpPr>
          <p:nvPr>
            <p:ph type="sldNum" sz="quarter" idx="12"/>
          </p:nvPr>
        </p:nvSpPr>
        <p:spPr>
          <a:xfrm>
            <a:off x="6779703" y="6364739"/>
            <a:ext cx="2133600" cy="365125"/>
          </a:xfrm>
        </p:spPr>
        <p:txBody>
          <a:bodyPr anchor="ctr">
            <a:normAutofit/>
          </a:bodyPr>
          <a:lstStyle/>
          <a:p>
            <a:pPr>
              <a:spcAft>
                <a:spcPts val="600"/>
              </a:spcAft>
            </a:pPr>
            <a:fld id="{332063FA-F158-B145-A53C-EFD7E6C84CF7}" type="slidenum">
              <a:rPr lang="sv-SE" smtClean="0"/>
              <a:pPr>
                <a:spcAft>
                  <a:spcPts val="600"/>
                </a:spcAft>
              </a:pPr>
              <a:t>7</a:t>
            </a:fld>
            <a:endParaRPr lang="sv-SE"/>
          </a:p>
        </p:txBody>
      </p:sp>
      <p:sp>
        <p:nvSpPr>
          <p:cNvPr id="3" name="Rubrik 2">
            <a:extLst>
              <a:ext uri="{FF2B5EF4-FFF2-40B4-BE49-F238E27FC236}">
                <a16:creationId xmlns:a16="http://schemas.microsoft.com/office/drawing/2014/main" id="{55DD2C09-A29E-6BFD-643A-9ECF7B6E183B}"/>
              </a:ext>
            </a:extLst>
          </p:cNvPr>
          <p:cNvSpPr>
            <a:spLocks noGrp="1"/>
          </p:cNvSpPr>
          <p:nvPr>
            <p:ph type="title"/>
          </p:nvPr>
        </p:nvSpPr>
        <p:spPr>
          <a:xfrm>
            <a:off x="1291499" y="1253951"/>
            <a:ext cx="6778710" cy="885242"/>
          </a:xfrm>
        </p:spPr>
        <p:txBody>
          <a:bodyPr anchor="t">
            <a:normAutofit/>
          </a:bodyPr>
          <a:lstStyle/>
          <a:p>
            <a:r>
              <a:rPr lang="sv-SE"/>
              <a:t>Våra valfrågor</a:t>
            </a:r>
          </a:p>
        </p:txBody>
      </p:sp>
      <p:graphicFrame>
        <p:nvGraphicFramePr>
          <p:cNvPr id="6" name="Platshållare för innehåll 3">
            <a:extLst>
              <a:ext uri="{FF2B5EF4-FFF2-40B4-BE49-F238E27FC236}">
                <a16:creationId xmlns:a16="http://schemas.microsoft.com/office/drawing/2014/main" id="{0FF6B5F7-DD4E-5550-20C8-77ADE92E6C7A}"/>
              </a:ext>
            </a:extLst>
          </p:cNvPr>
          <p:cNvGraphicFramePr>
            <a:graphicFrameLocks noGrp="1"/>
          </p:cNvGraphicFramePr>
          <p:nvPr>
            <p:ph sz="quarter" idx="13"/>
            <p:extLst>
              <p:ext uri="{D42A27DB-BD31-4B8C-83A1-F6EECF244321}">
                <p14:modId xmlns:p14="http://schemas.microsoft.com/office/powerpoint/2010/main" val="193272335"/>
              </p:ext>
            </p:extLst>
          </p:nvPr>
        </p:nvGraphicFramePr>
        <p:xfrm>
          <a:off x="1291499" y="2547955"/>
          <a:ext cx="6778710" cy="3357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60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B74A61E3-15B0-A7AD-9FC1-1AA8E9705E7A}"/>
              </a:ext>
            </a:extLst>
          </p:cNvPr>
          <p:cNvSpPr>
            <a:spLocks noGrp="1"/>
          </p:cNvSpPr>
          <p:nvPr>
            <p:ph type="sldNum" sz="quarter" idx="12"/>
          </p:nvPr>
        </p:nvSpPr>
        <p:spPr/>
        <p:txBody>
          <a:bodyPr/>
          <a:lstStyle/>
          <a:p>
            <a:fld id="{332063FA-F158-B145-A53C-EFD7E6C84CF7}" type="slidenum">
              <a:rPr lang="sv-SE" smtClean="0"/>
              <a:pPr/>
              <a:t>8</a:t>
            </a:fld>
            <a:endParaRPr lang="sv-SE"/>
          </a:p>
        </p:txBody>
      </p:sp>
      <p:sp>
        <p:nvSpPr>
          <p:cNvPr id="3" name="Rubrik 2">
            <a:extLst>
              <a:ext uri="{FF2B5EF4-FFF2-40B4-BE49-F238E27FC236}">
                <a16:creationId xmlns:a16="http://schemas.microsoft.com/office/drawing/2014/main" id="{1F6163BB-B43D-F691-9664-A73EC69778DB}"/>
              </a:ext>
            </a:extLst>
          </p:cNvPr>
          <p:cNvSpPr>
            <a:spLocks noGrp="1"/>
          </p:cNvSpPr>
          <p:nvPr>
            <p:ph type="title"/>
          </p:nvPr>
        </p:nvSpPr>
        <p:spPr/>
        <p:txBody>
          <a:bodyPr/>
          <a:lstStyle/>
          <a:p>
            <a:r>
              <a:rPr lang="sv-SE" dirty="0"/>
              <a:t>Fast läkarkontakt för en trygg vård</a:t>
            </a:r>
          </a:p>
        </p:txBody>
      </p:sp>
      <p:sp>
        <p:nvSpPr>
          <p:cNvPr id="4" name="Platshållare för innehåll 3">
            <a:extLst>
              <a:ext uri="{FF2B5EF4-FFF2-40B4-BE49-F238E27FC236}">
                <a16:creationId xmlns:a16="http://schemas.microsoft.com/office/drawing/2014/main" id="{125921F5-29C0-D3AA-C1F0-9D29A0ED6E94}"/>
              </a:ext>
            </a:extLst>
          </p:cNvPr>
          <p:cNvSpPr>
            <a:spLocks noGrp="1"/>
          </p:cNvSpPr>
          <p:nvPr>
            <p:ph sz="quarter" idx="13"/>
          </p:nvPr>
        </p:nvSpPr>
        <p:spPr/>
        <p:txBody>
          <a:bodyPr/>
          <a:lstStyle/>
          <a:p>
            <a:r>
              <a:rPr lang="sv-SE" sz="2000" dirty="0"/>
              <a:t>”God och nära vård” ska erbjuda en namngiven läkare i primärvården. Fungerar inte överallt! I Norge minskade akutbesöken med 30 procent vid fastläkare i 15 år.</a:t>
            </a:r>
          </a:p>
          <a:p>
            <a:r>
              <a:rPr lang="sv-SE" sz="2000" dirty="0"/>
              <a:t>Säkerställ tillgänglighet för alla, även icke digitala seniorer.</a:t>
            </a:r>
          </a:p>
          <a:p>
            <a:r>
              <a:rPr lang="sv-SE" sz="2000" dirty="0"/>
              <a:t>Läkemedelsgenomgångar för alla 75+ med fler än 5 läkemedel. Fungerar inte överallt.</a:t>
            </a:r>
          </a:p>
          <a:p>
            <a:endParaRPr lang="sv-SE" sz="2000" dirty="0"/>
          </a:p>
          <a:p>
            <a:r>
              <a:rPr lang="sv-SE" sz="2400" b="1" dirty="0"/>
              <a:t>EFTERFRÅGA DETTA PÅ RPR!</a:t>
            </a:r>
          </a:p>
        </p:txBody>
      </p:sp>
    </p:spTree>
    <p:extLst>
      <p:ext uri="{BB962C8B-B14F-4D97-AF65-F5344CB8AC3E}">
        <p14:creationId xmlns:p14="http://schemas.microsoft.com/office/powerpoint/2010/main" val="324667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9B3F23E5-65DE-685E-47C3-589FD952D8E5}"/>
              </a:ext>
            </a:extLst>
          </p:cNvPr>
          <p:cNvSpPr>
            <a:spLocks noGrp="1"/>
          </p:cNvSpPr>
          <p:nvPr>
            <p:ph type="sldNum" sz="quarter" idx="12"/>
          </p:nvPr>
        </p:nvSpPr>
        <p:spPr/>
        <p:txBody>
          <a:bodyPr/>
          <a:lstStyle/>
          <a:p>
            <a:fld id="{332063FA-F158-B145-A53C-EFD7E6C84CF7}" type="slidenum">
              <a:rPr lang="sv-SE" smtClean="0"/>
              <a:pPr/>
              <a:t>9</a:t>
            </a:fld>
            <a:endParaRPr lang="sv-SE"/>
          </a:p>
        </p:txBody>
      </p:sp>
      <p:sp>
        <p:nvSpPr>
          <p:cNvPr id="3" name="Rubrik 2">
            <a:extLst>
              <a:ext uri="{FF2B5EF4-FFF2-40B4-BE49-F238E27FC236}">
                <a16:creationId xmlns:a16="http://schemas.microsoft.com/office/drawing/2014/main" id="{F344EF2A-D0CB-8656-92DE-81B3A37DBA9E}"/>
              </a:ext>
            </a:extLst>
          </p:cNvPr>
          <p:cNvSpPr>
            <a:spLocks noGrp="1"/>
          </p:cNvSpPr>
          <p:nvPr>
            <p:ph type="title"/>
          </p:nvPr>
        </p:nvSpPr>
        <p:spPr/>
        <p:txBody>
          <a:bodyPr/>
          <a:lstStyle/>
          <a:p>
            <a:r>
              <a:rPr lang="sv-SE" dirty="0"/>
              <a:t>Äldreomsorg med kvalitet</a:t>
            </a:r>
          </a:p>
        </p:txBody>
      </p:sp>
      <p:sp>
        <p:nvSpPr>
          <p:cNvPr id="4" name="Platshållare för innehåll 3">
            <a:extLst>
              <a:ext uri="{FF2B5EF4-FFF2-40B4-BE49-F238E27FC236}">
                <a16:creationId xmlns:a16="http://schemas.microsoft.com/office/drawing/2014/main" id="{E55DA313-BD51-949B-0FB0-13E7B9A5EC6E}"/>
              </a:ext>
            </a:extLst>
          </p:cNvPr>
          <p:cNvSpPr>
            <a:spLocks noGrp="1"/>
          </p:cNvSpPr>
          <p:nvPr>
            <p:ph sz="quarter" idx="13"/>
          </p:nvPr>
        </p:nvSpPr>
        <p:spPr/>
        <p:txBody>
          <a:bodyPr/>
          <a:lstStyle/>
          <a:p>
            <a:r>
              <a:rPr lang="sv-SE" sz="2000" dirty="0"/>
              <a:t>God omsorg, ansikten man känner igen, vällagad mat och personal som har tid. Se Hemtjänstindex!</a:t>
            </a:r>
          </a:p>
          <a:p>
            <a:endParaRPr lang="sv-SE" sz="2000" dirty="0"/>
          </a:p>
          <a:p>
            <a:r>
              <a:rPr lang="sv-SE" sz="2000" dirty="0"/>
              <a:t>Hyrorna i särskilda boenden ska vara rimliga. </a:t>
            </a:r>
          </a:p>
          <a:p>
            <a:endParaRPr lang="sv-SE" sz="2000" dirty="0"/>
          </a:p>
          <a:p>
            <a:r>
              <a:rPr lang="sv-SE" sz="2000" dirty="0"/>
              <a:t>Tillämpa nya socialtjänstlagen.</a:t>
            </a:r>
          </a:p>
          <a:p>
            <a:endParaRPr lang="sv-SE" sz="2000" dirty="0"/>
          </a:p>
          <a:p>
            <a:pPr marL="0" indent="0">
              <a:buNone/>
            </a:pPr>
            <a:r>
              <a:rPr lang="sv-SE" sz="2400" dirty="0"/>
              <a:t>   </a:t>
            </a:r>
            <a:r>
              <a:rPr lang="sv-SE" sz="2400" b="1" dirty="0"/>
              <a:t>EFTERFRÅGA DETTA PÅ KPR!</a:t>
            </a:r>
          </a:p>
        </p:txBody>
      </p:sp>
    </p:spTree>
    <p:extLst>
      <p:ext uri="{BB962C8B-B14F-4D97-AF65-F5344CB8AC3E}">
        <p14:creationId xmlns:p14="http://schemas.microsoft.com/office/powerpoint/2010/main" val="45544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PF_mallpres_20141216_REN">
  <a:themeElements>
    <a:clrScheme name="SPF">
      <a:dk1>
        <a:sysClr val="windowText" lastClr="000000"/>
      </a:dk1>
      <a:lt1>
        <a:sysClr val="window" lastClr="FFFFFF"/>
      </a:lt1>
      <a:dk2>
        <a:srgbClr val="000000"/>
      </a:dk2>
      <a:lt2>
        <a:srgbClr val="FFFFFF"/>
      </a:lt2>
      <a:accent1>
        <a:srgbClr val="008FCB"/>
      </a:accent1>
      <a:accent2>
        <a:srgbClr val="E75113"/>
      </a:accent2>
      <a:accent3>
        <a:srgbClr val="004178"/>
      </a:accent3>
      <a:accent4>
        <a:srgbClr val="87C3E7"/>
      </a:accent4>
      <a:accent5>
        <a:srgbClr val="BDE4F7"/>
      </a:accent5>
      <a:accent6>
        <a:srgbClr val="EBF6FC"/>
      </a:accent6>
      <a:hlink>
        <a:srgbClr val="008FCB"/>
      </a:hlink>
      <a:folHlink>
        <a:srgbClr val="E75113"/>
      </a:folHlink>
    </a:clrScheme>
    <a:fontScheme name="SP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mtClean="0"/>
        </a:defPPr>
      </a:lstStyle>
    </a:txDef>
  </a:objectDefaults>
  <a:extraClrSchemeLst/>
</a:theme>
</file>

<file path=ppt/theme/theme2.xml><?xml version="1.0" encoding="utf-8"?>
<a:theme xmlns:a="http://schemas.openxmlformats.org/drawingml/2006/main" name="1_SPF_mallpres_20141216_REN">
  <a:themeElements>
    <a:clrScheme name="SPF">
      <a:dk1>
        <a:sysClr val="windowText" lastClr="000000"/>
      </a:dk1>
      <a:lt1>
        <a:sysClr val="window" lastClr="FFFFFF"/>
      </a:lt1>
      <a:dk2>
        <a:srgbClr val="000000"/>
      </a:dk2>
      <a:lt2>
        <a:srgbClr val="FFFFFF"/>
      </a:lt2>
      <a:accent1>
        <a:srgbClr val="008FCB"/>
      </a:accent1>
      <a:accent2>
        <a:srgbClr val="E75113"/>
      </a:accent2>
      <a:accent3>
        <a:srgbClr val="004178"/>
      </a:accent3>
      <a:accent4>
        <a:srgbClr val="87C3E7"/>
      </a:accent4>
      <a:accent5>
        <a:srgbClr val="BDE4F7"/>
      </a:accent5>
      <a:accent6>
        <a:srgbClr val="EBF6FC"/>
      </a:accent6>
      <a:hlink>
        <a:srgbClr val="008FCB"/>
      </a:hlink>
      <a:folHlink>
        <a:srgbClr val="E75113"/>
      </a:folHlink>
    </a:clrScheme>
    <a:fontScheme name="SP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mtClean="0"/>
        </a:defPPr>
      </a:lstStyle>
    </a:txDef>
  </a:objectDefaults>
  <a:extraClrSchemeLst/>
</a:theme>
</file>

<file path=ppt/theme/theme3.xml><?xml version="1.0" encoding="utf-8"?>
<a:theme xmlns:a="http://schemas.openxmlformats.org/drawingml/2006/main" name="1_Standardformgivning">
  <a:themeElements>
    <a:clrScheme name="1_Standardformgivning 1">
      <a:dk1>
        <a:srgbClr val="000000"/>
      </a:dk1>
      <a:lt1>
        <a:srgbClr val="FFFFFF"/>
      </a:lt1>
      <a:dk2>
        <a:srgbClr val="000000"/>
      </a:dk2>
      <a:lt2>
        <a:srgbClr val="969696"/>
      </a:lt2>
      <a:accent1>
        <a:srgbClr val="0033CC"/>
      </a:accent1>
      <a:accent2>
        <a:srgbClr val="FFCC00"/>
      </a:accent2>
      <a:accent3>
        <a:srgbClr val="FFFFFF"/>
      </a:accent3>
      <a:accent4>
        <a:srgbClr val="000000"/>
      </a:accent4>
      <a:accent5>
        <a:srgbClr val="AAADE2"/>
      </a:accent5>
      <a:accent6>
        <a:srgbClr val="E7B900"/>
      </a:accent6>
      <a:hlink>
        <a:srgbClr val="CC0000"/>
      </a:hlink>
      <a:folHlink>
        <a:srgbClr val="009966"/>
      </a:folHlink>
    </a:clrScheme>
    <a:fontScheme name="1_Standardformgivning">
      <a:majorFont>
        <a:latin typeface="TradeGothic"/>
        <a:ea typeface=""/>
        <a:cs typeface=""/>
      </a:majorFont>
      <a:minorFont>
        <a:latin typeface="Trade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Standardformgivning 1">
        <a:dk1>
          <a:srgbClr val="000000"/>
        </a:dk1>
        <a:lt1>
          <a:srgbClr val="FFFFFF"/>
        </a:lt1>
        <a:dk2>
          <a:srgbClr val="000000"/>
        </a:dk2>
        <a:lt2>
          <a:srgbClr val="969696"/>
        </a:lt2>
        <a:accent1>
          <a:srgbClr val="0033CC"/>
        </a:accent1>
        <a:accent2>
          <a:srgbClr val="FFCC00"/>
        </a:accent2>
        <a:accent3>
          <a:srgbClr val="FFFFFF"/>
        </a:accent3>
        <a:accent4>
          <a:srgbClr val="000000"/>
        </a:accent4>
        <a:accent5>
          <a:srgbClr val="AAADE2"/>
        </a:accent5>
        <a:accent6>
          <a:srgbClr val="E7B900"/>
        </a:accent6>
        <a:hlink>
          <a:srgbClr val="CC0000"/>
        </a:hlink>
        <a:folHlink>
          <a:srgbClr val="009966"/>
        </a:folHlink>
      </a:clrScheme>
      <a:clrMap bg1="lt1" tx1="dk1" bg2="lt2" tx2="dk2" accent1="accent1" accent2="accent2" accent3="accent3" accent4="accent4" accent5="accent5" accent6="accent6" hlink="hlink" folHlink="folHlink"/>
    </a:extraClrScheme>
    <a:extraClrScheme>
      <a:clrScheme name="1_Standardformgivning 2">
        <a:dk1>
          <a:srgbClr val="000000"/>
        </a:dk1>
        <a:lt1>
          <a:srgbClr val="FFFFFF"/>
        </a:lt1>
        <a:dk2>
          <a:srgbClr val="000000"/>
        </a:dk2>
        <a:lt2>
          <a:srgbClr val="969696"/>
        </a:lt2>
        <a:accent1>
          <a:srgbClr val="0000FF"/>
        </a:accent1>
        <a:accent2>
          <a:srgbClr val="00CCFF"/>
        </a:accent2>
        <a:accent3>
          <a:srgbClr val="FFFFFF"/>
        </a:accent3>
        <a:accent4>
          <a:srgbClr val="000000"/>
        </a:accent4>
        <a:accent5>
          <a:srgbClr val="AAAAFF"/>
        </a:accent5>
        <a:accent6>
          <a:srgbClr val="00B9E7"/>
        </a:accent6>
        <a:hlink>
          <a:srgbClr val="FFCC00"/>
        </a:hlink>
        <a:folHlink>
          <a:srgbClr val="CC3300"/>
        </a:folHlink>
      </a:clrScheme>
      <a:clrMap bg1="lt1" tx1="dk1" bg2="lt2" tx2="dk2" accent1="accent1" accent2="accent2" accent3="accent3" accent4="accent4" accent5="accent5" accent6="accent6" hlink="hlink" folHlink="folHlink"/>
    </a:extraClrScheme>
    <a:extraClrScheme>
      <a:clrScheme name="1_Standardformgivning 3">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FFFF00"/>
        </a:hlink>
        <a:folHlink>
          <a:srgbClr val="B2B2B2"/>
        </a:folHlink>
      </a:clrScheme>
      <a:clrMap bg1="lt1" tx1="dk1" bg2="lt2" tx2="dk2" accent1="accent1" accent2="accent2" accent3="accent3" accent4="accent4" accent5="accent5" accent6="accent6" hlink="hlink" folHlink="folHlink"/>
    </a:extraClrScheme>
    <a:extraClrScheme>
      <a:clrScheme name="1_Standardformgivning 4">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rdformgivning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rdformgivning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rdformgivning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Standardformgivning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Template>
  <TotalTime>38838</TotalTime>
  <Words>1077</Words>
  <Application>Microsoft Office PowerPoint</Application>
  <PresentationFormat>Bildspel på skärmen (4:3)</PresentationFormat>
  <Paragraphs>184</Paragraphs>
  <Slides>18</Slides>
  <Notes>8</Notes>
  <HiddenSlides>0</HiddenSlides>
  <MMClips>0</MMClips>
  <ScaleCrop>false</ScaleCrop>
  <HeadingPairs>
    <vt:vector size="6" baseType="variant">
      <vt:variant>
        <vt:lpstr>Använt teckensnitt</vt:lpstr>
      </vt:variant>
      <vt:variant>
        <vt:i4>9</vt:i4>
      </vt:variant>
      <vt:variant>
        <vt:lpstr>Tema</vt:lpstr>
      </vt:variant>
      <vt:variant>
        <vt:i4>3</vt:i4>
      </vt:variant>
      <vt:variant>
        <vt:lpstr>Bildrubriker</vt:lpstr>
      </vt:variant>
      <vt:variant>
        <vt:i4>18</vt:i4>
      </vt:variant>
    </vt:vector>
  </HeadingPairs>
  <TitlesOfParts>
    <vt:vector size="30" baseType="lpstr">
      <vt:lpstr>Aptos</vt:lpstr>
      <vt:lpstr>Arial</vt:lpstr>
      <vt:lpstr>Calibri</vt:lpstr>
      <vt:lpstr>Impact</vt:lpstr>
      <vt:lpstr>ITCGaramondStd-Bk</vt:lpstr>
      <vt:lpstr>Roboto Lt</vt:lpstr>
      <vt:lpstr>TradeGothic</vt:lpstr>
      <vt:lpstr>TradeGothic Light</vt:lpstr>
      <vt:lpstr>Wingdings</vt:lpstr>
      <vt:lpstr>SPF_mallpres_20141216_REN</vt:lpstr>
      <vt:lpstr>1_SPF_mallpres_20141216_REN</vt:lpstr>
      <vt:lpstr>1_Standardformgivning</vt:lpstr>
      <vt:lpstr>Göteborg Distriktsbesök 26 mars 2026  maria larsson  Förbundsordförande</vt:lpstr>
      <vt:lpstr> </vt:lpstr>
      <vt:lpstr>PowerPoint-presentation</vt:lpstr>
      <vt:lpstr>PowerPoint-presentation</vt:lpstr>
      <vt:lpstr>Kongress 2025 Mål och strategier 2026–2029 </vt:lpstr>
      <vt:lpstr>Allmänna val 2026  en möjlighet för oss!</vt:lpstr>
      <vt:lpstr>Våra valfrågor</vt:lpstr>
      <vt:lpstr>Fast läkarkontakt för en trygg vård</vt:lpstr>
      <vt:lpstr>Äldreomsorg med kvalitet</vt:lpstr>
      <vt:lpstr> Ny socialtjänstlag </vt:lpstr>
      <vt:lpstr>Topplista 2025: Hemtjänstindex - per län  Not: När data saknas påverkar det Hemtjänstindexresultatet negativt   </vt:lpstr>
      <vt:lpstr>Hyror i särsk. boende för äldre Göteborg </vt:lpstr>
      <vt:lpstr>Höj Pensionerna – det ska löna sig att ha jobbat!</vt:lpstr>
      <vt:lpstr>Rapport: Superseniorer som jobbar</vt:lpstr>
      <vt:lpstr>Bygg fler bostäder för seniorer</vt:lpstr>
      <vt:lpstr>Kryssa en senior till riksdagen</vt:lpstr>
      <vt:lpstr>PowerPoint-presentation</vt:lpstr>
      <vt:lpstr>PowerPoint-presentation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Eriksson</dc:creator>
  <cp:lastModifiedBy>Rolf Stendahl</cp:lastModifiedBy>
  <cp:revision>302</cp:revision>
  <cp:lastPrinted>2019-05-08T09:42:30Z</cp:lastPrinted>
  <dcterms:created xsi:type="dcterms:W3CDTF">2016-01-25T12:37:18Z</dcterms:created>
  <dcterms:modified xsi:type="dcterms:W3CDTF">2026-03-26T21:53:28Z</dcterms:modified>
</cp:coreProperties>
</file>