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4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28" r:id="rId2"/>
    <p:sldMasterId id="2147483676" r:id="rId3"/>
    <p:sldMasterId id="2147483690" r:id="rId4"/>
    <p:sldMasterId id="2147483704" r:id="rId5"/>
  </p:sldMasterIdLst>
  <p:notesMasterIdLst>
    <p:notesMasterId r:id="rId29"/>
  </p:notesMasterIdLst>
  <p:sldIdLst>
    <p:sldId id="293" r:id="rId6"/>
    <p:sldId id="294" r:id="rId7"/>
    <p:sldId id="259" r:id="rId8"/>
    <p:sldId id="281" r:id="rId9"/>
    <p:sldId id="260" r:id="rId10"/>
    <p:sldId id="262" r:id="rId11"/>
    <p:sldId id="279" r:id="rId12"/>
    <p:sldId id="266" r:id="rId13"/>
    <p:sldId id="269" r:id="rId14"/>
    <p:sldId id="277" r:id="rId15"/>
    <p:sldId id="270" r:id="rId16"/>
    <p:sldId id="275" r:id="rId17"/>
    <p:sldId id="276" r:id="rId18"/>
    <p:sldId id="271" r:id="rId19"/>
    <p:sldId id="296" r:id="rId20"/>
    <p:sldId id="297" r:id="rId21"/>
    <p:sldId id="305" r:id="rId22"/>
    <p:sldId id="300" r:id="rId23"/>
    <p:sldId id="301" r:id="rId24"/>
    <p:sldId id="302" r:id="rId25"/>
    <p:sldId id="303" r:id="rId26"/>
    <p:sldId id="304" r:id="rId27"/>
    <p:sldId id="295" r:id="rId2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FE1500-1D7C-4F39-8CBE-94872983B52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2321BF2F-2754-4038-A118-0FFBBBDBBA5A}">
      <dgm:prSet phldrT="[Text]" custT="1"/>
      <dgm:spPr>
        <a:xfrm>
          <a:off x="2722431" y="1152636"/>
          <a:ext cx="971177" cy="582706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sv-SE" sz="14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OS</a:t>
          </a:r>
        </a:p>
      </dgm:t>
    </dgm:pt>
    <dgm:pt modelId="{26FF9FA0-5F9B-4F91-90B1-14CA125C947C}" type="parTrans" cxnId="{D9C6BC03-0B64-43EF-903D-0624134BAE4B}">
      <dgm:prSet/>
      <dgm:spPr/>
      <dgm:t>
        <a:bodyPr/>
        <a:lstStyle/>
        <a:p>
          <a:endParaRPr lang="sv-SE"/>
        </a:p>
      </dgm:t>
    </dgm:pt>
    <dgm:pt modelId="{EBA02847-42C5-4B83-B6E9-9B253BAAAFE4}" type="sibTrans" cxnId="{D9C6BC03-0B64-43EF-903D-0624134BAE4B}">
      <dgm:prSet/>
      <dgm:spPr>
        <a:xfrm>
          <a:off x="3790726" y="1323563"/>
          <a:ext cx="205889" cy="240852"/>
        </a:xfrm>
        <a:solidFill>
          <a:schemeClr val="tx1"/>
        </a:solidFill>
        <a:ln>
          <a:noFill/>
        </a:ln>
        <a:effectLst/>
      </dgm:spPr>
      <dgm:t>
        <a:bodyPr/>
        <a:lstStyle/>
        <a:p>
          <a:endParaRPr lang="sv-SE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A548589-E857-4F61-A144-749992E005EA}">
      <dgm:prSet phldrT="[Text]" custT="1"/>
      <dgm:spPr>
        <a:xfrm>
          <a:off x="4082080" y="1152636"/>
          <a:ext cx="971177" cy="582706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sv-SE" sz="14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FL</a:t>
          </a:r>
          <a:endParaRPr lang="sv-SE" sz="1400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8F82AE95-401C-4EDF-B956-8D559FDB6334}" type="parTrans" cxnId="{47B9DC69-3089-45FC-919F-14A96743A9BA}">
      <dgm:prSet/>
      <dgm:spPr/>
      <dgm:t>
        <a:bodyPr/>
        <a:lstStyle/>
        <a:p>
          <a:endParaRPr lang="sv-SE"/>
        </a:p>
      </dgm:t>
    </dgm:pt>
    <dgm:pt modelId="{C9B37920-B818-4A3D-B885-692627B30332}" type="sibTrans" cxnId="{47B9DC69-3089-45FC-919F-14A96743A9BA}">
      <dgm:prSet/>
      <dgm:spPr>
        <a:xfrm>
          <a:off x="5150375" y="1323563"/>
          <a:ext cx="205889" cy="240852"/>
        </a:xfrm>
        <a:solidFill>
          <a:schemeClr val="tx1"/>
        </a:solidFill>
        <a:ln>
          <a:noFill/>
        </a:ln>
        <a:effectLst/>
      </dgm:spPr>
      <dgm:t>
        <a:bodyPr/>
        <a:lstStyle/>
        <a:p>
          <a:endParaRPr lang="sv-SE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621ABA21-9DEE-4548-91C9-1C48128384C7}">
      <dgm:prSet custT="1"/>
      <dgm:spPr>
        <a:xfrm>
          <a:off x="1362781" y="1152636"/>
          <a:ext cx="971177" cy="582706"/>
        </a:xfrm>
        <a:solidFill>
          <a:schemeClr val="accent1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sv-SE" sz="14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Ort</a:t>
          </a:r>
        </a:p>
      </dgm:t>
    </dgm:pt>
    <dgm:pt modelId="{FBD3E9CE-AB3F-4F99-89F9-99CEC42A235F}" type="parTrans" cxnId="{1483FA0E-0B25-4944-AB22-6E3CC6DD0357}">
      <dgm:prSet/>
      <dgm:spPr/>
      <dgm:t>
        <a:bodyPr/>
        <a:lstStyle/>
        <a:p>
          <a:endParaRPr lang="sv-SE"/>
        </a:p>
      </dgm:t>
    </dgm:pt>
    <dgm:pt modelId="{BC575570-25B4-466F-88A5-25072A6C2AD2}" type="sibTrans" cxnId="{1483FA0E-0B25-4944-AB22-6E3CC6DD0357}">
      <dgm:prSet/>
      <dgm:spPr>
        <a:xfrm>
          <a:off x="2431077" y="1323563"/>
          <a:ext cx="205889" cy="240852"/>
        </a:xfrm>
        <a:solidFill>
          <a:schemeClr val="tx2"/>
        </a:solidFill>
        <a:ln>
          <a:noFill/>
        </a:ln>
        <a:effectLst/>
      </dgm:spPr>
      <dgm:t>
        <a:bodyPr/>
        <a:lstStyle/>
        <a:p>
          <a:endParaRPr lang="sv-SE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D30B525-5632-4DDD-A637-7D6944BF196A}">
      <dgm:prSet custT="1"/>
      <dgm:spPr>
        <a:xfrm>
          <a:off x="5441729" y="1152636"/>
          <a:ext cx="971177" cy="582706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sv-SE" sz="14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Kommun-SSK</a:t>
          </a:r>
        </a:p>
      </dgm:t>
    </dgm:pt>
    <dgm:pt modelId="{A3695103-C891-4905-92EA-F1D7BB4B1327}" type="parTrans" cxnId="{F25C4474-3FDD-4C33-A869-EC148FC215C5}">
      <dgm:prSet/>
      <dgm:spPr/>
      <dgm:t>
        <a:bodyPr/>
        <a:lstStyle/>
        <a:p>
          <a:endParaRPr lang="sv-SE"/>
        </a:p>
      </dgm:t>
    </dgm:pt>
    <dgm:pt modelId="{E8C1C1E2-A71D-4C7D-8875-9DD3F641B683}" type="sibTrans" cxnId="{F25C4474-3FDD-4C33-A869-EC148FC215C5}">
      <dgm:prSet/>
      <dgm:spPr/>
      <dgm:t>
        <a:bodyPr/>
        <a:lstStyle/>
        <a:p>
          <a:endParaRPr lang="sv-SE"/>
        </a:p>
      </dgm:t>
    </dgm:pt>
    <dgm:pt modelId="{199E6BAD-11C3-46BB-BCE6-7C419C2DC2BD}">
      <dgm:prSet custT="1"/>
      <dgm:spPr/>
      <dgm:t>
        <a:bodyPr/>
        <a:lstStyle/>
        <a:p>
          <a:r>
            <a:rPr lang="sv-SE" sz="1400"/>
            <a:t>OK</a:t>
          </a:r>
        </a:p>
      </dgm:t>
    </dgm:pt>
    <dgm:pt modelId="{9417A3C6-1FD6-4A85-8863-A664AEB17917}" type="parTrans" cxnId="{B8DFC1CB-7AE6-42A1-97C6-B81A883FA022}">
      <dgm:prSet/>
      <dgm:spPr/>
      <dgm:t>
        <a:bodyPr/>
        <a:lstStyle/>
        <a:p>
          <a:endParaRPr lang="sv-SE"/>
        </a:p>
      </dgm:t>
    </dgm:pt>
    <dgm:pt modelId="{08EBA96D-7ADC-4373-B450-DD7F83D56EC3}" type="sibTrans" cxnId="{B8DFC1CB-7AE6-42A1-97C6-B81A883FA022}">
      <dgm:prSet/>
      <dgm:spPr>
        <a:solidFill>
          <a:schemeClr val="tx2"/>
        </a:solidFill>
      </dgm:spPr>
      <dgm:t>
        <a:bodyPr/>
        <a:lstStyle/>
        <a:p>
          <a:endParaRPr lang="sv-SE"/>
        </a:p>
      </dgm:t>
    </dgm:pt>
    <dgm:pt modelId="{C068D2DF-06E5-4C82-97C4-BDC7157C9308}">
      <dgm:prSet custT="1"/>
      <dgm:spPr/>
      <dgm:t>
        <a:bodyPr/>
        <a:lstStyle/>
        <a:p>
          <a:r>
            <a:rPr lang="sv-SE" sz="1400"/>
            <a:t>DXA</a:t>
          </a:r>
        </a:p>
      </dgm:t>
    </dgm:pt>
    <dgm:pt modelId="{E210B8B7-79D6-4C29-AD4A-199548A27DF5}" type="parTrans" cxnId="{E7CED39D-A909-4EC2-9493-071753D6C57A}">
      <dgm:prSet/>
      <dgm:spPr/>
      <dgm:t>
        <a:bodyPr/>
        <a:lstStyle/>
        <a:p>
          <a:endParaRPr lang="sv-SE"/>
        </a:p>
      </dgm:t>
    </dgm:pt>
    <dgm:pt modelId="{84861A75-E3B6-4454-A98D-81B70DAAD21B}" type="sibTrans" cxnId="{E7CED39D-A909-4EC2-9493-071753D6C57A}">
      <dgm:prSet/>
      <dgm:spPr>
        <a:solidFill>
          <a:schemeClr val="tx2"/>
        </a:solidFill>
      </dgm:spPr>
      <dgm:t>
        <a:bodyPr/>
        <a:lstStyle/>
        <a:p>
          <a:endParaRPr lang="sv-SE"/>
        </a:p>
      </dgm:t>
    </dgm:pt>
    <dgm:pt modelId="{468E02C9-BF59-4925-9F98-7E1D47586D06}">
      <dgm:prSet custT="1"/>
      <dgm:spPr>
        <a:solidFill>
          <a:schemeClr val="bg2"/>
        </a:solidFill>
      </dgm:spPr>
      <dgm:t>
        <a:bodyPr/>
        <a:lstStyle/>
        <a:p>
          <a:r>
            <a:rPr lang="sv-SE" sz="1400" dirty="0" smtClean="0"/>
            <a:t>Fraktur-</a:t>
          </a:r>
        </a:p>
        <a:p>
          <a:r>
            <a:rPr lang="sv-SE" sz="1400" dirty="0" smtClean="0"/>
            <a:t>kedja</a:t>
          </a:r>
          <a:endParaRPr lang="sv-SE" sz="1400" dirty="0"/>
        </a:p>
      </dgm:t>
    </dgm:pt>
    <dgm:pt modelId="{3FFD02A7-30CF-4A70-8522-92CEF29C2C41}" type="parTrans" cxnId="{CA086256-6EFA-45D3-9FD1-6AEC2AC5E350}">
      <dgm:prSet/>
      <dgm:spPr/>
      <dgm:t>
        <a:bodyPr/>
        <a:lstStyle/>
        <a:p>
          <a:endParaRPr lang="sv-SE"/>
        </a:p>
      </dgm:t>
    </dgm:pt>
    <dgm:pt modelId="{B4F881C4-2175-4884-BAD1-0A16FEB3420B}" type="sibTrans" cxnId="{CA086256-6EFA-45D3-9FD1-6AEC2AC5E350}">
      <dgm:prSet/>
      <dgm:spPr>
        <a:solidFill>
          <a:schemeClr val="tx2"/>
        </a:solidFill>
      </dgm:spPr>
      <dgm:t>
        <a:bodyPr/>
        <a:lstStyle/>
        <a:p>
          <a:endParaRPr lang="sv-SE"/>
        </a:p>
      </dgm:t>
    </dgm:pt>
    <dgm:pt modelId="{22E8ECDA-E1E6-47E1-843F-67FD0CB6CFEA}" type="pres">
      <dgm:prSet presAssocID="{B1FE1500-1D7C-4F39-8CBE-94872983B52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EE4D54D9-86C2-493F-B51E-844BEB745695}" type="pres">
      <dgm:prSet presAssocID="{468E02C9-BF59-4925-9F98-7E1D47586D06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9C6746F-6685-4A94-BE20-7002ED868EE2}" type="pres">
      <dgm:prSet presAssocID="{B4F881C4-2175-4884-BAD1-0A16FEB3420B}" presName="sibTrans" presStyleLbl="sibTrans2D1" presStyleIdx="0" presStyleCnt="6"/>
      <dgm:spPr/>
      <dgm:t>
        <a:bodyPr/>
        <a:lstStyle/>
        <a:p>
          <a:endParaRPr lang="sv-SE"/>
        </a:p>
      </dgm:t>
    </dgm:pt>
    <dgm:pt modelId="{4D934F70-B1F3-4B3F-8BDE-7C0316FA769C}" type="pres">
      <dgm:prSet presAssocID="{B4F881C4-2175-4884-BAD1-0A16FEB3420B}" presName="connectorText" presStyleLbl="sibTrans2D1" presStyleIdx="0" presStyleCnt="6"/>
      <dgm:spPr/>
      <dgm:t>
        <a:bodyPr/>
        <a:lstStyle/>
        <a:p>
          <a:endParaRPr lang="sv-SE"/>
        </a:p>
      </dgm:t>
    </dgm:pt>
    <dgm:pt modelId="{250FB3E9-3A14-4088-8BC5-87915952EB39}" type="pres">
      <dgm:prSet presAssocID="{621ABA21-9DEE-4548-91C9-1C48128384C7}" presName="node" presStyleLbl="node1" presStyleIdx="1" presStyleCnt="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sv-SE"/>
        </a:p>
      </dgm:t>
    </dgm:pt>
    <dgm:pt modelId="{994EE250-2A64-483B-A3A3-324FBD6A02F7}" type="pres">
      <dgm:prSet presAssocID="{BC575570-25B4-466F-88A5-25072A6C2AD2}" presName="sibTrans" presStyleLbl="sibTrans2D1" presStyleIdx="1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sv-SE"/>
        </a:p>
      </dgm:t>
    </dgm:pt>
    <dgm:pt modelId="{99CB22F0-445A-44BD-B9AE-59743EADDBA7}" type="pres">
      <dgm:prSet presAssocID="{BC575570-25B4-466F-88A5-25072A6C2AD2}" presName="connectorText" presStyleLbl="sibTrans2D1" presStyleIdx="1" presStyleCnt="6"/>
      <dgm:spPr/>
      <dgm:t>
        <a:bodyPr/>
        <a:lstStyle/>
        <a:p>
          <a:endParaRPr lang="sv-SE"/>
        </a:p>
      </dgm:t>
    </dgm:pt>
    <dgm:pt modelId="{9588DB1C-FD61-41C8-ADEF-320042D01917}" type="pres">
      <dgm:prSet presAssocID="{199E6BAD-11C3-46BB-BCE6-7C419C2DC2BD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EA921E46-64FE-4497-903A-D6D53D42B0B3}" type="pres">
      <dgm:prSet presAssocID="{08EBA96D-7ADC-4373-B450-DD7F83D56EC3}" presName="sibTrans" presStyleLbl="sibTrans2D1" presStyleIdx="2" presStyleCnt="6"/>
      <dgm:spPr/>
      <dgm:t>
        <a:bodyPr/>
        <a:lstStyle/>
        <a:p>
          <a:endParaRPr lang="sv-SE"/>
        </a:p>
      </dgm:t>
    </dgm:pt>
    <dgm:pt modelId="{D011F87D-2BA9-42F6-A86C-08BD5B7193D5}" type="pres">
      <dgm:prSet presAssocID="{08EBA96D-7ADC-4373-B450-DD7F83D56EC3}" presName="connectorText" presStyleLbl="sibTrans2D1" presStyleIdx="2" presStyleCnt="6"/>
      <dgm:spPr/>
      <dgm:t>
        <a:bodyPr/>
        <a:lstStyle/>
        <a:p>
          <a:endParaRPr lang="sv-SE"/>
        </a:p>
      </dgm:t>
    </dgm:pt>
    <dgm:pt modelId="{8A298F33-2AF3-4040-B5B5-9D715FD2EE40}" type="pres">
      <dgm:prSet presAssocID="{C068D2DF-06E5-4C82-97C4-BDC7157C9308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BE863C83-E638-488D-B12F-ADE71E93879D}" type="pres">
      <dgm:prSet presAssocID="{84861A75-E3B6-4454-A98D-81B70DAAD21B}" presName="sibTrans" presStyleLbl="sibTrans2D1" presStyleIdx="3" presStyleCnt="6"/>
      <dgm:spPr/>
      <dgm:t>
        <a:bodyPr/>
        <a:lstStyle/>
        <a:p>
          <a:endParaRPr lang="sv-SE"/>
        </a:p>
      </dgm:t>
    </dgm:pt>
    <dgm:pt modelId="{22775E04-270B-4970-845D-139884E51047}" type="pres">
      <dgm:prSet presAssocID="{84861A75-E3B6-4454-A98D-81B70DAAD21B}" presName="connectorText" presStyleLbl="sibTrans2D1" presStyleIdx="3" presStyleCnt="6"/>
      <dgm:spPr/>
      <dgm:t>
        <a:bodyPr/>
        <a:lstStyle/>
        <a:p>
          <a:endParaRPr lang="sv-SE"/>
        </a:p>
      </dgm:t>
    </dgm:pt>
    <dgm:pt modelId="{07EBF8A2-8A7A-408F-8DF8-8B7A96EC9268}" type="pres">
      <dgm:prSet presAssocID="{2321BF2F-2754-4038-A118-0FFBBBDBBA5A}" presName="node" presStyleLbl="node1" presStyleIdx="4" presStyleCnt="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sv-SE"/>
        </a:p>
      </dgm:t>
    </dgm:pt>
    <dgm:pt modelId="{A539D57D-573E-4236-8810-ED657ECBD7D9}" type="pres">
      <dgm:prSet presAssocID="{EBA02847-42C5-4B83-B6E9-9B253BAAAFE4}" presName="sibTrans" presStyleLbl="sibTrans2D1" presStyleIdx="4" presStyleCnt="6" custScaleX="117852" custLinFactNeighborX="15921" custLinFactNeighborY="19500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sv-SE"/>
        </a:p>
      </dgm:t>
    </dgm:pt>
    <dgm:pt modelId="{B694B86C-FE20-4A27-A552-ADC49E915279}" type="pres">
      <dgm:prSet presAssocID="{EBA02847-42C5-4B83-B6E9-9B253BAAAFE4}" presName="connectorText" presStyleLbl="sibTrans2D1" presStyleIdx="4" presStyleCnt="6"/>
      <dgm:spPr/>
      <dgm:t>
        <a:bodyPr/>
        <a:lstStyle/>
        <a:p>
          <a:endParaRPr lang="sv-SE"/>
        </a:p>
      </dgm:t>
    </dgm:pt>
    <dgm:pt modelId="{F0B607BB-CCC4-4C5A-A6A0-B5CE19529760}" type="pres">
      <dgm:prSet presAssocID="{5A548589-E857-4F61-A144-749992E005EA}" presName="node" presStyleLbl="node1" presStyleIdx="5" presStyleCnt="7" custLinFactY="61239" custLinFactNeighborX="55775" custLinFactNeighborY="100000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sv-SE"/>
        </a:p>
      </dgm:t>
    </dgm:pt>
    <dgm:pt modelId="{77F7E0CD-40E2-4A94-B3E7-D3FE85C474FF}" type="pres">
      <dgm:prSet presAssocID="{C9B37920-B818-4A3D-B885-692627B30332}" presName="sibTrans" presStyleLbl="sibTrans2D1" presStyleIdx="5" presStyleCnt="6" custAng="3754452" custScaleX="115885" custLinFactX="-100000" custLinFactY="-58112" custLinFactNeighborX="-100800" custLinFactNeighborY="-100000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sv-SE"/>
        </a:p>
      </dgm:t>
    </dgm:pt>
    <dgm:pt modelId="{FACC40CD-64C4-403E-973C-CF32E5AACB61}" type="pres">
      <dgm:prSet presAssocID="{C9B37920-B818-4A3D-B885-692627B30332}" presName="connectorText" presStyleLbl="sibTrans2D1" presStyleIdx="5" presStyleCnt="6"/>
      <dgm:spPr/>
      <dgm:t>
        <a:bodyPr/>
        <a:lstStyle/>
        <a:p>
          <a:endParaRPr lang="sv-SE"/>
        </a:p>
      </dgm:t>
    </dgm:pt>
    <dgm:pt modelId="{5B702E37-A2EB-4FB2-A382-5F8159FD515D}" type="pres">
      <dgm:prSet presAssocID="{CD30B525-5632-4DDD-A637-7D6944BF196A}" presName="node" presStyleLbl="node1" presStyleIdx="6" presStyleCnt="7" custAng="0" custLinFactX="-80713" custLinFactNeighborX="-100000" custLinFactNeighborY="-5905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sv-SE"/>
        </a:p>
      </dgm:t>
    </dgm:pt>
  </dgm:ptLst>
  <dgm:cxnLst>
    <dgm:cxn modelId="{3244CDDE-D196-4A02-8E4A-0716B9F3BA46}" type="presOf" srcId="{CD30B525-5632-4DDD-A637-7D6944BF196A}" destId="{5B702E37-A2EB-4FB2-A382-5F8159FD515D}" srcOrd="0" destOrd="0" presId="urn:microsoft.com/office/officeart/2005/8/layout/process1"/>
    <dgm:cxn modelId="{8E889A00-D970-4DA4-9C69-1EDB083A6F53}" type="presOf" srcId="{BC575570-25B4-466F-88A5-25072A6C2AD2}" destId="{99CB22F0-445A-44BD-B9AE-59743EADDBA7}" srcOrd="1" destOrd="0" presId="urn:microsoft.com/office/officeart/2005/8/layout/process1"/>
    <dgm:cxn modelId="{A0E7CB73-D2D4-408C-A847-8436C4794311}" type="presOf" srcId="{B1FE1500-1D7C-4F39-8CBE-94872983B526}" destId="{22E8ECDA-E1E6-47E1-843F-67FD0CB6CFEA}" srcOrd="0" destOrd="0" presId="urn:microsoft.com/office/officeart/2005/8/layout/process1"/>
    <dgm:cxn modelId="{849EFF0A-8D80-4C65-9F3F-D328CA23C6F9}" type="presOf" srcId="{199E6BAD-11C3-46BB-BCE6-7C419C2DC2BD}" destId="{9588DB1C-FD61-41C8-ADEF-320042D01917}" srcOrd="0" destOrd="0" presId="urn:microsoft.com/office/officeart/2005/8/layout/process1"/>
    <dgm:cxn modelId="{4EA3C8F2-863C-4A13-BACA-3FC99238CA13}" type="presOf" srcId="{2321BF2F-2754-4038-A118-0FFBBBDBBA5A}" destId="{07EBF8A2-8A7A-408F-8DF8-8B7A96EC9268}" srcOrd="0" destOrd="0" presId="urn:microsoft.com/office/officeart/2005/8/layout/process1"/>
    <dgm:cxn modelId="{B05ADC18-9370-43CE-8CFB-26EAC26C6F2E}" type="presOf" srcId="{B4F881C4-2175-4884-BAD1-0A16FEB3420B}" destId="{99C6746F-6685-4A94-BE20-7002ED868EE2}" srcOrd="0" destOrd="0" presId="urn:microsoft.com/office/officeart/2005/8/layout/process1"/>
    <dgm:cxn modelId="{B7FB3E30-7893-4BC8-BF7C-13F3AAF17C3E}" type="presOf" srcId="{84861A75-E3B6-4454-A98D-81B70DAAD21B}" destId="{BE863C83-E638-488D-B12F-ADE71E93879D}" srcOrd="0" destOrd="0" presId="urn:microsoft.com/office/officeart/2005/8/layout/process1"/>
    <dgm:cxn modelId="{51D415FA-0662-4784-8E62-23FBB9009F06}" type="presOf" srcId="{468E02C9-BF59-4925-9F98-7E1D47586D06}" destId="{EE4D54D9-86C2-493F-B51E-844BEB745695}" srcOrd="0" destOrd="0" presId="urn:microsoft.com/office/officeart/2005/8/layout/process1"/>
    <dgm:cxn modelId="{F25C4474-3FDD-4C33-A869-EC148FC215C5}" srcId="{B1FE1500-1D7C-4F39-8CBE-94872983B526}" destId="{CD30B525-5632-4DDD-A637-7D6944BF196A}" srcOrd="6" destOrd="0" parTransId="{A3695103-C891-4905-92EA-F1D7BB4B1327}" sibTransId="{E8C1C1E2-A71D-4C7D-8875-9DD3F641B683}"/>
    <dgm:cxn modelId="{07B56B9E-4DD9-447D-9904-8B2E5DED3E2E}" type="presOf" srcId="{C9B37920-B818-4A3D-B885-692627B30332}" destId="{FACC40CD-64C4-403E-973C-CF32E5AACB61}" srcOrd="1" destOrd="0" presId="urn:microsoft.com/office/officeart/2005/8/layout/process1"/>
    <dgm:cxn modelId="{E7CED39D-A909-4EC2-9493-071753D6C57A}" srcId="{B1FE1500-1D7C-4F39-8CBE-94872983B526}" destId="{C068D2DF-06E5-4C82-97C4-BDC7157C9308}" srcOrd="3" destOrd="0" parTransId="{E210B8B7-79D6-4C29-AD4A-199548A27DF5}" sibTransId="{84861A75-E3B6-4454-A98D-81B70DAAD21B}"/>
    <dgm:cxn modelId="{1483FA0E-0B25-4944-AB22-6E3CC6DD0357}" srcId="{B1FE1500-1D7C-4F39-8CBE-94872983B526}" destId="{621ABA21-9DEE-4548-91C9-1C48128384C7}" srcOrd="1" destOrd="0" parTransId="{FBD3E9CE-AB3F-4F99-89F9-99CEC42A235F}" sibTransId="{BC575570-25B4-466F-88A5-25072A6C2AD2}"/>
    <dgm:cxn modelId="{B8DFC1CB-7AE6-42A1-97C6-B81A883FA022}" srcId="{B1FE1500-1D7C-4F39-8CBE-94872983B526}" destId="{199E6BAD-11C3-46BB-BCE6-7C419C2DC2BD}" srcOrd="2" destOrd="0" parTransId="{9417A3C6-1FD6-4A85-8863-A664AEB17917}" sibTransId="{08EBA96D-7ADC-4373-B450-DD7F83D56EC3}"/>
    <dgm:cxn modelId="{D88E7DA7-14EB-40F8-A4EE-2885D724783D}" type="presOf" srcId="{EBA02847-42C5-4B83-B6E9-9B253BAAAFE4}" destId="{A539D57D-573E-4236-8810-ED657ECBD7D9}" srcOrd="0" destOrd="0" presId="urn:microsoft.com/office/officeart/2005/8/layout/process1"/>
    <dgm:cxn modelId="{EEE5A569-11CE-4000-8B22-1B8142F2F478}" type="presOf" srcId="{EBA02847-42C5-4B83-B6E9-9B253BAAAFE4}" destId="{B694B86C-FE20-4A27-A552-ADC49E915279}" srcOrd="1" destOrd="0" presId="urn:microsoft.com/office/officeart/2005/8/layout/process1"/>
    <dgm:cxn modelId="{A9D6FE71-8138-4840-B3E9-2F717BDE4515}" type="presOf" srcId="{C068D2DF-06E5-4C82-97C4-BDC7157C9308}" destId="{8A298F33-2AF3-4040-B5B5-9D715FD2EE40}" srcOrd="0" destOrd="0" presId="urn:microsoft.com/office/officeart/2005/8/layout/process1"/>
    <dgm:cxn modelId="{47B9DC69-3089-45FC-919F-14A96743A9BA}" srcId="{B1FE1500-1D7C-4F39-8CBE-94872983B526}" destId="{5A548589-E857-4F61-A144-749992E005EA}" srcOrd="5" destOrd="0" parTransId="{8F82AE95-401C-4EDF-B956-8D559FDB6334}" sibTransId="{C9B37920-B818-4A3D-B885-692627B30332}"/>
    <dgm:cxn modelId="{D9C6BC03-0B64-43EF-903D-0624134BAE4B}" srcId="{B1FE1500-1D7C-4F39-8CBE-94872983B526}" destId="{2321BF2F-2754-4038-A118-0FFBBBDBBA5A}" srcOrd="4" destOrd="0" parTransId="{26FF9FA0-5F9B-4F91-90B1-14CA125C947C}" sibTransId="{EBA02847-42C5-4B83-B6E9-9B253BAAAFE4}"/>
    <dgm:cxn modelId="{9F856FC8-B5BE-4FF7-A9D8-C07178C2CC1F}" type="presOf" srcId="{5A548589-E857-4F61-A144-749992E005EA}" destId="{F0B607BB-CCC4-4C5A-A6A0-B5CE19529760}" srcOrd="0" destOrd="0" presId="urn:microsoft.com/office/officeart/2005/8/layout/process1"/>
    <dgm:cxn modelId="{DFB3A6E9-B596-4524-B3C1-3CA0414B0A65}" type="presOf" srcId="{621ABA21-9DEE-4548-91C9-1C48128384C7}" destId="{250FB3E9-3A14-4088-8BC5-87915952EB39}" srcOrd="0" destOrd="0" presId="urn:microsoft.com/office/officeart/2005/8/layout/process1"/>
    <dgm:cxn modelId="{CCD9987B-AC6F-4C40-A71F-C546C69C4EFB}" type="presOf" srcId="{BC575570-25B4-466F-88A5-25072A6C2AD2}" destId="{994EE250-2A64-483B-A3A3-324FBD6A02F7}" srcOrd="0" destOrd="0" presId="urn:microsoft.com/office/officeart/2005/8/layout/process1"/>
    <dgm:cxn modelId="{3085EBFA-6490-4C10-ADA3-752A8A6D4B01}" type="presOf" srcId="{C9B37920-B818-4A3D-B885-692627B30332}" destId="{77F7E0CD-40E2-4A94-B3E7-D3FE85C474FF}" srcOrd="0" destOrd="0" presId="urn:microsoft.com/office/officeart/2005/8/layout/process1"/>
    <dgm:cxn modelId="{77E32640-E18A-4A12-820E-B8A512669FC4}" type="presOf" srcId="{B4F881C4-2175-4884-BAD1-0A16FEB3420B}" destId="{4D934F70-B1F3-4B3F-8BDE-7C0316FA769C}" srcOrd="1" destOrd="0" presId="urn:microsoft.com/office/officeart/2005/8/layout/process1"/>
    <dgm:cxn modelId="{C4640ED5-73B5-4BFA-B3EF-7782EB7279F7}" type="presOf" srcId="{08EBA96D-7ADC-4373-B450-DD7F83D56EC3}" destId="{EA921E46-64FE-4497-903A-D6D53D42B0B3}" srcOrd="0" destOrd="0" presId="urn:microsoft.com/office/officeart/2005/8/layout/process1"/>
    <dgm:cxn modelId="{694C792A-599F-4E13-AB3A-E5931EDEB48C}" type="presOf" srcId="{08EBA96D-7ADC-4373-B450-DD7F83D56EC3}" destId="{D011F87D-2BA9-42F6-A86C-08BD5B7193D5}" srcOrd="1" destOrd="0" presId="urn:microsoft.com/office/officeart/2005/8/layout/process1"/>
    <dgm:cxn modelId="{CA086256-6EFA-45D3-9FD1-6AEC2AC5E350}" srcId="{B1FE1500-1D7C-4F39-8CBE-94872983B526}" destId="{468E02C9-BF59-4925-9F98-7E1D47586D06}" srcOrd="0" destOrd="0" parTransId="{3FFD02A7-30CF-4A70-8522-92CEF29C2C41}" sibTransId="{B4F881C4-2175-4884-BAD1-0A16FEB3420B}"/>
    <dgm:cxn modelId="{8DF3B03F-AF68-4861-A546-A32B7F050FCF}" type="presOf" srcId="{84861A75-E3B6-4454-A98D-81B70DAAD21B}" destId="{22775E04-270B-4970-845D-139884E51047}" srcOrd="1" destOrd="0" presId="urn:microsoft.com/office/officeart/2005/8/layout/process1"/>
    <dgm:cxn modelId="{3CE71FEB-691A-464D-BFB8-E145F04F5A0D}" type="presParOf" srcId="{22E8ECDA-E1E6-47E1-843F-67FD0CB6CFEA}" destId="{EE4D54D9-86C2-493F-B51E-844BEB745695}" srcOrd="0" destOrd="0" presId="urn:microsoft.com/office/officeart/2005/8/layout/process1"/>
    <dgm:cxn modelId="{321C2FFF-1CA7-4F1A-91E1-4DE21BA24E18}" type="presParOf" srcId="{22E8ECDA-E1E6-47E1-843F-67FD0CB6CFEA}" destId="{99C6746F-6685-4A94-BE20-7002ED868EE2}" srcOrd="1" destOrd="0" presId="urn:microsoft.com/office/officeart/2005/8/layout/process1"/>
    <dgm:cxn modelId="{93BD6BE8-C04E-4BDE-A1A0-DF6294E68959}" type="presParOf" srcId="{99C6746F-6685-4A94-BE20-7002ED868EE2}" destId="{4D934F70-B1F3-4B3F-8BDE-7C0316FA769C}" srcOrd="0" destOrd="0" presId="urn:microsoft.com/office/officeart/2005/8/layout/process1"/>
    <dgm:cxn modelId="{23DDE419-5E56-4211-AD66-D0555957CEB7}" type="presParOf" srcId="{22E8ECDA-E1E6-47E1-843F-67FD0CB6CFEA}" destId="{250FB3E9-3A14-4088-8BC5-87915952EB39}" srcOrd="2" destOrd="0" presId="urn:microsoft.com/office/officeart/2005/8/layout/process1"/>
    <dgm:cxn modelId="{C8B77369-7D1D-436B-964D-88106A0753ED}" type="presParOf" srcId="{22E8ECDA-E1E6-47E1-843F-67FD0CB6CFEA}" destId="{994EE250-2A64-483B-A3A3-324FBD6A02F7}" srcOrd="3" destOrd="0" presId="urn:microsoft.com/office/officeart/2005/8/layout/process1"/>
    <dgm:cxn modelId="{1CD2D198-AF46-4117-9B28-849CEFD8A056}" type="presParOf" srcId="{994EE250-2A64-483B-A3A3-324FBD6A02F7}" destId="{99CB22F0-445A-44BD-B9AE-59743EADDBA7}" srcOrd="0" destOrd="0" presId="urn:microsoft.com/office/officeart/2005/8/layout/process1"/>
    <dgm:cxn modelId="{650B6ED1-31EA-46ED-A0F0-77965A554863}" type="presParOf" srcId="{22E8ECDA-E1E6-47E1-843F-67FD0CB6CFEA}" destId="{9588DB1C-FD61-41C8-ADEF-320042D01917}" srcOrd="4" destOrd="0" presId="urn:microsoft.com/office/officeart/2005/8/layout/process1"/>
    <dgm:cxn modelId="{1DF53C93-6689-48A9-8F25-1B41CE50B2E4}" type="presParOf" srcId="{22E8ECDA-E1E6-47E1-843F-67FD0CB6CFEA}" destId="{EA921E46-64FE-4497-903A-D6D53D42B0B3}" srcOrd="5" destOrd="0" presId="urn:microsoft.com/office/officeart/2005/8/layout/process1"/>
    <dgm:cxn modelId="{625F7A62-633E-4C71-A247-0BB5374DF651}" type="presParOf" srcId="{EA921E46-64FE-4497-903A-D6D53D42B0B3}" destId="{D011F87D-2BA9-42F6-A86C-08BD5B7193D5}" srcOrd="0" destOrd="0" presId="urn:microsoft.com/office/officeart/2005/8/layout/process1"/>
    <dgm:cxn modelId="{C78E542A-F6FF-47D6-8448-154817C4B620}" type="presParOf" srcId="{22E8ECDA-E1E6-47E1-843F-67FD0CB6CFEA}" destId="{8A298F33-2AF3-4040-B5B5-9D715FD2EE40}" srcOrd="6" destOrd="0" presId="urn:microsoft.com/office/officeart/2005/8/layout/process1"/>
    <dgm:cxn modelId="{B1690828-4346-4314-9FA7-E4ED06F4EF09}" type="presParOf" srcId="{22E8ECDA-E1E6-47E1-843F-67FD0CB6CFEA}" destId="{BE863C83-E638-488D-B12F-ADE71E93879D}" srcOrd="7" destOrd="0" presId="urn:microsoft.com/office/officeart/2005/8/layout/process1"/>
    <dgm:cxn modelId="{1DFA68F7-E4A9-44E6-8158-684C738921F9}" type="presParOf" srcId="{BE863C83-E638-488D-B12F-ADE71E93879D}" destId="{22775E04-270B-4970-845D-139884E51047}" srcOrd="0" destOrd="0" presId="urn:microsoft.com/office/officeart/2005/8/layout/process1"/>
    <dgm:cxn modelId="{E2F8BB8C-7379-4D5D-AB87-CE98C229F015}" type="presParOf" srcId="{22E8ECDA-E1E6-47E1-843F-67FD0CB6CFEA}" destId="{07EBF8A2-8A7A-408F-8DF8-8B7A96EC9268}" srcOrd="8" destOrd="0" presId="urn:microsoft.com/office/officeart/2005/8/layout/process1"/>
    <dgm:cxn modelId="{3E3280CC-CB4D-4EE5-AE84-01DA8A82F7C5}" type="presParOf" srcId="{22E8ECDA-E1E6-47E1-843F-67FD0CB6CFEA}" destId="{A539D57D-573E-4236-8810-ED657ECBD7D9}" srcOrd="9" destOrd="0" presId="urn:microsoft.com/office/officeart/2005/8/layout/process1"/>
    <dgm:cxn modelId="{9853144F-E22E-4EFA-85B2-5E11AA0E9131}" type="presParOf" srcId="{A539D57D-573E-4236-8810-ED657ECBD7D9}" destId="{B694B86C-FE20-4A27-A552-ADC49E915279}" srcOrd="0" destOrd="0" presId="urn:microsoft.com/office/officeart/2005/8/layout/process1"/>
    <dgm:cxn modelId="{64B2D0D7-DE88-4524-A2B5-8034115B1B24}" type="presParOf" srcId="{22E8ECDA-E1E6-47E1-843F-67FD0CB6CFEA}" destId="{F0B607BB-CCC4-4C5A-A6A0-B5CE19529760}" srcOrd="10" destOrd="0" presId="urn:microsoft.com/office/officeart/2005/8/layout/process1"/>
    <dgm:cxn modelId="{61A4B593-33F5-4D68-B591-CB73CC771EFD}" type="presParOf" srcId="{22E8ECDA-E1E6-47E1-843F-67FD0CB6CFEA}" destId="{77F7E0CD-40E2-4A94-B3E7-D3FE85C474FF}" srcOrd="11" destOrd="0" presId="urn:microsoft.com/office/officeart/2005/8/layout/process1"/>
    <dgm:cxn modelId="{E7F05240-55E2-4EC7-9149-86CDF9AC089D}" type="presParOf" srcId="{77F7E0CD-40E2-4A94-B3E7-D3FE85C474FF}" destId="{FACC40CD-64C4-403E-973C-CF32E5AACB61}" srcOrd="0" destOrd="0" presId="urn:microsoft.com/office/officeart/2005/8/layout/process1"/>
    <dgm:cxn modelId="{B8B5F332-2B24-4882-9096-9982C588D377}" type="presParOf" srcId="{22E8ECDA-E1E6-47E1-843F-67FD0CB6CFEA}" destId="{5B702E37-A2EB-4FB2-A382-5F8159FD515D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56EF19-101C-42AF-A7AA-0A6888BD2D4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3EC88CF-3A3D-454B-BB10-D0B69FD43261}">
      <dgm:prSet phldrT="[Text]" custT="1"/>
      <dgm:spPr>
        <a:solidFill>
          <a:schemeClr val="bg2"/>
        </a:solidFill>
      </dgm:spPr>
      <dgm:t>
        <a:bodyPr/>
        <a:lstStyle/>
        <a:p>
          <a:r>
            <a:rPr lang="sv-SE" sz="1400" dirty="0"/>
            <a:t>HC</a:t>
          </a:r>
        </a:p>
      </dgm:t>
    </dgm:pt>
    <dgm:pt modelId="{DAB893C8-EE62-4447-BED5-875D3BB362F3}" type="parTrans" cxnId="{6C5D4490-9966-4E33-B770-553CE3010B4C}">
      <dgm:prSet/>
      <dgm:spPr/>
      <dgm:t>
        <a:bodyPr/>
        <a:lstStyle/>
        <a:p>
          <a:endParaRPr lang="sv-SE"/>
        </a:p>
      </dgm:t>
    </dgm:pt>
    <dgm:pt modelId="{AFA05D4D-6D3C-4940-87B8-D4955D9FFCF4}" type="sibTrans" cxnId="{6C5D4490-9966-4E33-B770-553CE3010B4C}">
      <dgm:prSet/>
      <dgm:spPr>
        <a:solidFill>
          <a:schemeClr val="tx2"/>
        </a:solidFill>
      </dgm:spPr>
      <dgm:t>
        <a:bodyPr/>
        <a:lstStyle/>
        <a:p>
          <a:endParaRPr lang="sv-SE"/>
        </a:p>
      </dgm:t>
    </dgm:pt>
    <dgm:pt modelId="{EEAC84BB-041B-47B3-AB30-F2714556D47A}">
      <dgm:prSet phldrT="[Text]" custT="1"/>
      <dgm:spPr/>
      <dgm:t>
        <a:bodyPr/>
        <a:lstStyle/>
        <a:p>
          <a:r>
            <a:rPr lang="sv-SE" sz="1400" dirty="0" smtClean="0"/>
            <a:t>FL, </a:t>
          </a:r>
          <a:r>
            <a:rPr lang="sv-SE" sz="1400" dirty="0"/>
            <a:t>FT, DSK</a:t>
          </a:r>
        </a:p>
      </dgm:t>
    </dgm:pt>
    <dgm:pt modelId="{B566F92C-897C-4494-9723-D15962159A47}" type="parTrans" cxnId="{FCD65477-9D49-4FEA-9E14-6575052B2D00}">
      <dgm:prSet/>
      <dgm:spPr/>
      <dgm:t>
        <a:bodyPr/>
        <a:lstStyle/>
        <a:p>
          <a:endParaRPr lang="sv-SE"/>
        </a:p>
      </dgm:t>
    </dgm:pt>
    <dgm:pt modelId="{15F2EBC9-F200-42A6-AE42-37E0B4F10819}" type="sibTrans" cxnId="{FCD65477-9D49-4FEA-9E14-6575052B2D00}">
      <dgm:prSet/>
      <dgm:spPr>
        <a:solidFill>
          <a:schemeClr val="tx2"/>
        </a:solidFill>
      </dgm:spPr>
      <dgm:t>
        <a:bodyPr/>
        <a:lstStyle/>
        <a:p>
          <a:endParaRPr lang="sv-SE"/>
        </a:p>
      </dgm:t>
    </dgm:pt>
    <dgm:pt modelId="{2E2CD37F-85CB-4C46-BC9B-7C2307A9BE5B}">
      <dgm:prSet phldrT="[Text]" custT="1"/>
      <dgm:spPr/>
      <dgm:t>
        <a:bodyPr/>
        <a:lstStyle/>
        <a:p>
          <a:r>
            <a:rPr lang="sv-SE" sz="1400"/>
            <a:t>OS</a:t>
          </a:r>
        </a:p>
      </dgm:t>
    </dgm:pt>
    <dgm:pt modelId="{5325B96D-7FF7-40B2-9D2E-B5C62C132BB5}" type="sibTrans" cxnId="{770ABF43-688B-4DA7-8B2B-B2F20F08E6A0}">
      <dgm:prSet/>
      <dgm:spPr/>
      <dgm:t>
        <a:bodyPr/>
        <a:lstStyle/>
        <a:p>
          <a:endParaRPr lang="sv-SE"/>
        </a:p>
      </dgm:t>
    </dgm:pt>
    <dgm:pt modelId="{9200D062-1475-4616-A592-FC9346889A57}" type="parTrans" cxnId="{770ABF43-688B-4DA7-8B2B-B2F20F08E6A0}">
      <dgm:prSet/>
      <dgm:spPr/>
      <dgm:t>
        <a:bodyPr/>
        <a:lstStyle/>
        <a:p>
          <a:endParaRPr lang="sv-SE"/>
        </a:p>
      </dgm:t>
    </dgm:pt>
    <dgm:pt modelId="{43CA8C67-8E3E-482E-84FB-BF4EB0E16F26}" type="pres">
      <dgm:prSet presAssocID="{0356EF19-101C-42AF-A7AA-0A6888BD2D4B}" presName="Name0" presStyleCnt="0">
        <dgm:presLayoutVars>
          <dgm:dir/>
          <dgm:resizeHandles val="exact"/>
        </dgm:presLayoutVars>
      </dgm:prSet>
      <dgm:spPr/>
    </dgm:pt>
    <dgm:pt modelId="{68D6FAE5-1F76-4579-88AB-F286C562F587}" type="pres">
      <dgm:prSet presAssocID="{F3EC88CF-3A3D-454B-BB10-D0B69FD4326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7F874B8-45E3-4DEF-9E59-7D283A1AC17A}" type="pres">
      <dgm:prSet presAssocID="{AFA05D4D-6D3C-4940-87B8-D4955D9FFCF4}" presName="sibTrans" presStyleLbl="sibTrans2D1" presStyleIdx="0" presStyleCnt="2"/>
      <dgm:spPr/>
      <dgm:t>
        <a:bodyPr/>
        <a:lstStyle/>
        <a:p>
          <a:endParaRPr lang="sv-SE"/>
        </a:p>
      </dgm:t>
    </dgm:pt>
    <dgm:pt modelId="{A99B83E5-E05D-4292-8B9A-2941D6A38045}" type="pres">
      <dgm:prSet presAssocID="{AFA05D4D-6D3C-4940-87B8-D4955D9FFCF4}" presName="connectorText" presStyleLbl="sibTrans2D1" presStyleIdx="0" presStyleCnt="2"/>
      <dgm:spPr/>
      <dgm:t>
        <a:bodyPr/>
        <a:lstStyle/>
        <a:p>
          <a:endParaRPr lang="sv-SE"/>
        </a:p>
      </dgm:t>
    </dgm:pt>
    <dgm:pt modelId="{A698719A-37FD-4295-B6DB-BEE0A6AA1CB7}" type="pres">
      <dgm:prSet presAssocID="{EEAC84BB-041B-47B3-AB30-F2714556D47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E62D82D-D0FC-4D89-8FB5-F96F0E25FAB5}" type="pres">
      <dgm:prSet presAssocID="{15F2EBC9-F200-42A6-AE42-37E0B4F10819}" presName="sibTrans" presStyleLbl="sibTrans2D1" presStyleIdx="1" presStyleCnt="2"/>
      <dgm:spPr/>
      <dgm:t>
        <a:bodyPr/>
        <a:lstStyle/>
        <a:p>
          <a:endParaRPr lang="sv-SE"/>
        </a:p>
      </dgm:t>
    </dgm:pt>
    <dgm:pt modelId="{BA1FC7C1-E11F-4D6D-A4E8-40B99B29BEA7}" type="pres">
      <dgm:prSet presAssocID="{15F2EBC9-F200-42A6-AE42-37E0B4F10819}" presName="connectorText" presStyleLbl="sibTrans2D1" presStyleIdx="1" presStyleCnt="2"/>
      <dgm:spPr/>
      <dgm:t>
        <a:bodyPr/>
        <a:lstStyle/>
        <a:p>
          <a:endParaRPr lang="sv-SE"/>
        </a:p>
      </dgm:t>
    </dgm:pt>
    <dgm:pt modelId="{E3A4DB24-1ACF-4E94-8B1A-E1ADDC1A6866}" type="pres">
      <dgm:prSet presAssocID="{2E2CD37F-85CB-4C46-BC9B-7C2307A9BE5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2D4A59F3-8B0F-48A8-B4E7-CE63DB0778C5}" type="presOf" srcId="{15F2EBC9-F200-42A6-AE42-37E0B4F10819}" destId="{9E62D82D-D0FC-4D89-8FB5-F96F0E25FAB5}" srcOrd="0" destOrd="0" presId="urn:microsoft.com/office/officeart/2005/8/layout/process1"/>
    <dgm:cxn modelId="{2DC09EAB-E833-4F93-B4DE-7B4941F91DA5}" type="presOf" srcId="{EEAC84BB-041B-47B3-AB30-F2714556D47A}" destId="{A698719A-37FD-4295-B6DB-BEE0A6AA1CB7}" srcOrd="0" destOrd="0" presId="urn:microsoft.com/office/officeart/2005/8/layout/process1"/>
    <dgm:cxn modelId="{8A1C1202-6C32-413F-9C33-EAEB3A399613}" type="presOf" srcId="{F3EC88CF-3A3D-454B-BB10-D0B69FD43261}" destId="{68D6FAE5-1F76-4579-88AB-F286C562F587}" srcOrd="0" destOrd="0" presId="urn:microsoft.com/office/officeart/2005/8/layout/process1"/>
    <dgm:cxn modelId="{EE474A6D-4CA9-4EB4-BF5D-B4562F3A65D4}" type="presOf" srcId="{0356EF19-101C-42AF-A7AA-0A6888BD2D4B}" destId="{43CA8C67-8E3E-482E-84FB-BF4EB0E16F26}" srcOrd="0" destOrd="0" presId="urn:microsoft.com/office/officeart/2005/8/layout/process1"/>
    <dgm:cxn modelId="{A747BB45-D83F-48EC-81D6-8A17C8116381}" type="presOf" srcId="{AFA05D4D-6D3C-4940-87B8-D4955D9FFCF4}" destId="{A99B83E5-E05D-4292-8B9A-2941D6A38045}" srcOrd="1" destOrd="0" presId="urn:microsoft.com/office/officeart/2005/8/layout/process1"/>
    <dgm:cxn modelId="{770ABF43-688B-4DA7-8B2B-B2F20F08E6A0}" srcId="{0356EF19-101C-42AF-A7AA-0A6888BD2D4B}" destId="{2E2CD37F-85CB-4C46-BC9B-7C2307A9BE5B}" srcOrd="2" destOrd="0" parTransId="{9200D062-1475-4616-A592-FC9346889A57}" sibTransId="{5325B96D-7FF7-40B2-9D2E-B5C62C132BB5}"/>
    <dgm:cxn modelId="{C2F4B515-45E0-4B63-A602-09F2753414AE}" type="presOf" srcId="{15F2EBC9-F200-42A6-AE42-37E0B4F10819}" destId="{BA1FC7C1-E11F-4D6D-A4E8-40B99B29BEA7}" srcOrd="1" destOrd="0" presId="urn:microsoft.com/office/officeart/2005/8/layout/process1"/>
    <dgm:cxn modelId="{CEEEEEAC-D837-4B3F-87D4-4EC9001AD91F}" type="presOf" srcId="{2E2CD37F-85CB-4C46-BC9B-7C2307A9BE5B}" destId="{E3A4DB24-1ACF-4E94-8B1A-E1ADDC1A6866}" srcOrd="0" destOrd="0" presId="urn:microsoft.com/office/officeart/2005/8/layout/process1"/>
    <dgm:cxn modelId="{6C5D4490-9966-4E33-B770-553CE3010B4C}" srcId="{0356EF19-101C-42AF-A7AA-0A6888BD2D4B}" destId="{F3EC88CF-3A3D-454B-BB10-D0B69FD43261}" srcOrd="0" destOrd="0" parTransId="{DAB893C8-EE62-4447-BED5-875D3BB362F3}" sibTransId="{AFA05D4D-6D3C-4940-87B8-D4955D9FFCF4}"/>
    <dgm:cxn modelId="{3BA2B0A9-07A8-4645-A3EC-DCCE605993F9}" type="presOf" srcId="{AFA05D4D-6D3C-4940-87B8-D4955D9FFCF4}" destId="{F7F874B8-45E3-4DEF-9E59-7D283A1AC17A}" srcOrd="0" destOrd="0" presId="urn:microsoft.com/office/officeart/2005/8/layout/process1"/>
    <dgm:cxn modelId="{FCD65477-9D49-4FEA-9E14-6575052B2D00}" srcId="{0356EF19-101C-42AF-A7AA-0A6888BD2D4B}" destId="{EEAC84BB-041B-47B3-AB30-F2714556D47A}" srcOrd="1" destOrd="0" parTransId="{B566F92C-897C-4494-9723-D15962159A47}" sibTransId="{15F2EBC9-F200-42A6-AE42-37E0B4F10819}"/>
    <dgm:cxn modelId="{68AE88E4-A8BB-4F74-9F77-632B210BC2E6}" type="presParOf" srcId="{43CA8C67-8E3E-482E-84FB-BF4EB0E16F26}" destId="{68D6FAE5-1F76-4579-88AB-F286C562F587}" srcOrd="0" destOrd="0" presId="urn:microsoft.com/office/officeart/2005/8/layout/process1"/>
    <dgm:cxn modelId="{0EDAB606-FCE9-43A9-BDC2-E285E0772F83}" type="presParOf" srcId="{43CA8C67-8E3E-482E-84FB-BF4EB0E16F26}" destId="{F7F874B8-45E3-4DEF-9E59-7D283A1AC17A}" srcOrd="1" destOrd="0" presId="urn:microsoft.com/office/officeart/2005/8/layout/process1"/>
    <dgm:cxn modelId="{D1AC6243-D02D-4C93-9516-3EBF2D28409A}" type="presParOf" srcId="{F7F874B8-45E3-4DEF-9E59-7D283A1AC17A}" destId="{A99B83E5-E05D-4292-8B9A-2941D6A38045}" srcOrd="0" destOrd="0" presId="urn:microsoft.com/office/officeart/2005/8/layout/process1"/>
    <dgm:cxn modelId="{4A4A5F83-D371-471E-958B-FBF078B8DFE1}" type="presParOf" srcId="{43CA8C67-8E3E-482E-84FB-BF4EB0E16F26}" destId="{A698719A-37FD-4295-B6DB-BEE0A6AA1CB7}" srcOrd="2" destOrd="0" presId="urn:microsoft.com/office/officeart/2005/8/layout/process1"/>
    <dgm:cxn modelId="{E2BE9433-EA28-4EEC-B6A2-466A70CD4F18}" type="presParOf" srcId="{43CA8C67-8E3E-482E-84FB-BF4EB0E16F26}" destId="{9E62D82D-D0FC-4D89-8FB5-F96F0E25FAB5}" srcOrd="3" destOrd="0" presId="urn:microsoft.com/office/officeart/2005/8/layout/process1"/>
    <dgm:cxn modelId="{7DBAA3D5-E80E-4065-B3FE-84717E3E9E0A}" type="presParOf" srcId="{9E62D82D-D0FC-4D89-8FB5-F96F0E25FAB5}" destId="{BA1FC7C1-E11F-4D6D-A4E8-40B99B29BEA7}" srcOrd="0" destOrd="0" presId="urn:microsoft.com/office/officeart/2005/8/layout/process1"/>
    <dgm:cxn modelId="{CFF0B46D-F303-4297-BFB9-11B84EFCEE6E}" type="presParOf" srcId="{43CA8C67-8E3E-482E-84FB-BF4EB0E16F26}" destId="{E3A4DB24-1ACF-4E94-8B1A-E1ADDC1A686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733765-F66B-42AC-BCD3-59102A6658E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D2DDB6F-E885-4CD1-82B8-D33C3BFE0D3A}">
      <dgm:prSet phldrT="[Text]" custT="1"/>
      <dgm:spPr>
        <a:solidFill>
          <a:schemeClr val="bg2"/>
        </a:solidFill>
      </dgm:spPr>
      <dgm:t>
        <a:bodyPr anchor="ctr"/>
        <a:lstStyle/>
        <a:p>
          <a:pPr algn="l"/>
          <a:r>
            <a:rPr lang="sv-SE" sz="1400" dirty="0" smtClean="0"/>
            <a:t>Patient tar </a:t>
          </a:r>
          <a:r>
            <a:rPr lang="sv-SE" sz="1400" dirty="0"/>
            <a:t>själv </a:t>
          </a:r>
          <a:r>
            <a:rPr lang="sv-SE" sz="1400" dirty="0" smtClean="0"/>
            <a:t>kontakt</a:t>
          </a:r>
          <a:endParaRPr lang="sv-SE" sz="1400" dirty="0"/>
        </a:p>
      </dgm:t>
    </dgm:pt>
    <dgm:pt modelId="{AA63E305-F8D0-4744-9E52-F46764D7BBB5}" type="parTrans" cxnId="{C08901E1-3FB1-4315-A793-44427CCEF7B9}">
      <dgm:prSet/>
      <dgm:spPr/>
      <dgm:t>
        <a:bodyPr/>
        <a:lstStyle/>
        <a:p>
          <a:endParaRPr lang="sv-SE"/>
        </a:p>
      </dgm:t>
    </dgm:pt>
    <dgm:pt modelId="{FD74DD3B-786D-4A40-AFC5-6F56B963033C}" type="sibTrans" cxnId="{C08901E1-3FB1-4315-A793-44427CCEF7B9}">
      <dgm:prSet/>
      <dgm:spPr>
        <a:solidFill>
          <a:schemeClr val="tx2"/>
        </a:solidFill>
      </dgm:spPr>
      <dgm:t>
        <a:bodyPr/>
        <a:lstStyle/>
        <a:p>
          <a:endParaRPr lang="sv-SE"/>
        </a:p>
      </dgm:t>
    </dgm:pt>
    <dgm:pt modelId="{F6711475-F7CF-49FA-9808-37A8CED213F2}">
      <dgm:prSet phldrT="[Text]" custT="1"/>
      <dgm:spPr/>
      <dgm:t>
        <a:bodyPr/>
        <a:lstStyle/>
        <a:p>
          <a:r>
            <a:rPr lang="sv-SE" sz="1400" dirty="0"/>
            <a:t>OS</a:t>
          </a:r>
        </a:p>
      </dgm:t>
    </dgm:pt>
    <dgm:pt modelId="{F39C64FF-29A7-4783-B259-BCE01002FD85}" type="parTrans" cxnId="{1A2BA851-F1BD-42F3-A9BA-2F29BB4198D9}">
      <dgm:prSet/>
      <dgm:spPr/>
      <dgm:t>
        <a:bodyPr/>
        <a:lstStyle/>
        <a:p>
          <a:endParaRPr lang="sv-SE"/>
        </a:p>
      </dgm:t>
    </dgm:pt>
    <dgm:pt modelId="{1DDC83A9-23CC-4D82-B57A-24E6C242F08B}" type="sibTrans" cxnId="{1A2BA851-F1BD-42F3-A9BA-2F29BB4198D9}">
      <dgm:prSet/>
      <dgm:spPr/>
      <dgm:t>
        <a:bodyPr/>
        <a:lstStyle/>
        <a:p>
          <a:endParaRPr lang="sv-SE"/>
        </a:p>
      </dgm:t>
    </dgm:pt>
    <dgm:pt modelId="{57C3DEFF-0923-4FAD-A316-19809A88B857}" type="pres">
      <dgm:prSet presAssocID="{D0733765-F66B-42AC-BCD3-59102A6658E8}" presName="Name0" presStyleCnt="0">
        <dgm:presLayoutVars>
          <dgm:dir/>
          <dgm:resizeHandles val="exact"/>
        </dgm:presLayoutVars>
      </dgm:prSet>
      <dgm:spPr/>
    </dgm:pt>
    <dgm:pt modelId="{124AA1C9-BD98-4036-8609-A4F16E611389}" type="pres">
      <dgm:prSet presAssocID="{CD2DDB6F-E885-4CD1-82B8-D33C3BFE0D3A}" presName="node" presStyleLbl="node1" presStyleIdx="0" presStyleCnt="2" custScaleY="82470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D5D6F59-62D6-4907-9A93-850A9E92CCC6}" type="pres">
      <dgm:prSet presAssocID="{FD74DD3B-786D-4A40-AFC5-6F56B963033C}" presName="sibTrans" presStyleLbl="sibTrans2D1" presStyleIdx="0" presStyleCnt="1"/>
      <dgm:spPr/>
      <dgm:t>
        <a:bodyPr/>
        <a:lstStyle/>
        <a:p>
          <a:endParaRPr lang="sv-SE"/>
        </a:p>
      </dgm:t>
    </dgm:pt>
    <dgm:pt modelId="{BF862A74-21EF-4414-83C3-78602F54154F}" type="pres">
      <dgm:prSet presAssocID="{FD74DD3B-786D-4A40-AFC5-6F56B963033C}" presName="connectorText" presStyleLbl="sibTrans2D1" presStyleIdx="0" presStyleCnt="1"/>
      <dgm:spPr/>
      <dgm:t>
        <a:bodyPr/>
        <a:lstStyle/>
        <a:p>
          <a:endParaRPr lang="sv-SE"/>
        </a:p>
      </dgm:t>
    </dgm:pt>
    <dgm:pt modelId="{4187C332-9BFC-4D0C-A240-8A5F355E793C}" type="pres">
      <dgm:prSet presAssocID="{F6711475-F7CF-49FA-9808-37A8CED213F2}" presName="node" presStyleLbl="node1" presStyleIdx="1" presStyleCnt="2" custScaleY="8135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3D661D5F-8CBE-4A1B-8349-A160BB9B1AC0}" type="presOf" srcId="{FD74DD3B-786D-4A40-AFC5-6F56B963033C}" destId="{BF862A74-21EF-4414-83C3-78602F54154F}" srcOrd="1" destOrd="0" presId="urn:microsoft.com/office/officeart/2005/8/layout/process1"/>
    <dgm:cxn modelId="{B2432B9A-D269-43DA-9A14-F0F0CFF489CB}" type="presOf" srcId="{CD2DDB6F-E885-4CD1-82B8-D33C3BFE0D3A}" destId="{124AA1C9-BD98-4036-8609-A4F16E611389}" srcOrd="0" destOrd="0" presId="urn:microsoft.com/office/officeart/2005/8/layout/process1"/>
    <dgm:cxn modelId="{3BD39564-8E79-485C-95CF-8D44D33EDBAA}" type="presOf" srcId="{F6711475-F7CF-49FA-9808-37A8CED213F2}" destId="{4187C332-9BFC-4D0C-A240-8A5F355E793C}" srcOrd="0" destOrd="0" presId="urn:microsoft.com/office/officeart/2005/8/layout/process1"/>
    <dgm:cxn modelId="{C08901E1-3FB1-4315-A793-44427CCEF7B9}" srcId="{D0733765-F66B-42AC-BCD3-59102A6658E8}" destId="{CD2DDB6F-E885-4CD1-82B8-D33C3BFE0D3A}" srcOrd="0" destOrd="0" parTransId="{AA63E305-F8D0-4744-9E52-F46764D7BBB5}" sibTransId="{FD74DD3B-786D-4A40-AFC5-6F56B963033C}"/>
    <dgm:cxn modelId="{F30AE300-AF28-488B-B40D-8315D3B0459B}" type="presOf" srcId="{D0733765-F66B-42AC-BCD3-59102A6658E8}" destId="{57C3DEFF-0923-4FAD-A316-19809A88B857}" srcOrd="0" destOrd="0" presId="urn:microsoft.com/office/officeart/2005/8/layout/process1"/>
    <dgm:cxn modelId="{1A2BA851-F1BD-42F3-A9BA-2F29BB4198D9}" srcId="{D0733765-F66B-42AC-BCD3-59102A6658E8}" destId="{F6711475-F7CF-49FA-9808-37A8CED213F2}" srcOrd="1" destOrd="0" parTransId="{F39C64FF-29A7-4783-B259-BCE01002FD85}" sibTransId="{1DDC83A9-23CC-4D82-B57A-24E6C242F08B}"/>
    <dgm:cxn modelId="{20911E5E-06E0-4FC5-9489-95C16891E8A9}" type="presOf" srcId="{FD74DD3B-786D-4A40-AFC5-6F56B963033C}" destId="{6D5D6F59-62D6-4907-9A93-850A9E92CCC6}" srcOrd="0" destOrd="0" presId="urn:microsoft.com/office/officeart/2005/8/layout/process1"/>
    <dgm:cxn modelId="{FE5E40C5-8372-4B71-9F18-F9C252753BB3}" type="presParOf" srcId="{57C3DEFF-0923-4FAD-A316-19809A88B857}" destId="{124AA1C9-BD98-4036-8609-A4F16E611389}" srcOrd="0" destOrd="0" presId="urn:microsoft.com/office/officeart/2005/8/layout/process1"/>
    <dgm:cxn modelId="{7649A4C8-F0F1-4BEB-9277-56217A875FC9}" type="presParOf" srcId="{57C3DEFF-0923-4FAD-A316-19809A88B857}" destId="{6D5D6F59-62D6-4907-9A93-850A9E92CCC6}" srcOrd="1" destOrd="0" presId="urn:microsoft.com/office/officeart/2005/8/layout/process1"/>
    <dgm:cxn modelId="{E97C00A8-18C0-4F5E-8A56-856E56155161}" type="presParOf" srcId="{6D5D6F59-62D6-4907-9A93-850A9E92CCC6}" destId="{BF862A74-21EF-4414-83C3-78602F54154F}" srcOrd="0" destOrd="0" presId="urn:microsoft.com/office/officeart/2005/8/layout/process1"/>
    <dgm:cxn modelId="{90D72F50-DFF9-4B96-BB61-60111649FDEC}" type="presParOf" srcId="{57C3DEFF-0923-4FAD-A316-19809A88B857}" destId="{4187C332-9BFC-4D0C-A240-8A5F355E793C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4D54D9-86C2-493F-B51E-844BEB745695}">
      <dsp:nvSpPr>
        <dsp:cNvPr id="0" name=""/>
        <dsp:cNvSpPr/>
      </dsp:nvSpPr>
      <dsp:spPr>
        <a:xfrm>
          <a:off x="2603" y="953882"/>
          <a:ext cx="985992" cy="591595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Fraktur-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kedja</a:t>
          </a:r>
          <a:endParaRPr lang="sv-SE" sz="1400" kern="1200" dirty="0"/>
        </a:p>
      </dsp:txBody>
      <dsp:txXfrm>
        <a:off x="19930" y="971209"/>
        <a:ext cx="951338" cy="556941"/>
      </dsp:txXfrm>
    </dsp:sp>
    <dsp:sp modelId="{99C6746F-6685-4A94-BE20-7002ED868EE2}">
      <dsp:nvSpPr>
        <dsp:cNvPr id="0" name=""/>
        <dsp:cNvSpPr/>
      </dsp:nvSpPr>
      <dsp:spPr>
        <a:xfrm>
          <a:off x="1087195" y="1127416"/>
          <a:ext cx="209030" cy="244526"/>
        </a:xfrm>
        <a:prstGeom prst="rightArrow">
          <a:avLst>
            <a:gd name="adj1" fmla="val 60000"/>
            <a:gd name="adj2" fmla="val 5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100" kern="1200"/>
        </a:p>
      </dsp:txBody>
      <dsp:txXfrm>
        <a:off x="1087195" y="1176321"/>
        <a:ext cx="146321" cy="146716"/>
      </dsp:txXfrm>
    </dsp:sp>
    <dsp:sp modelId="{250FB3E9-3A14-4088-8BC5-87915952EB39}">
      <dsp:nvSpPr>
        <dsp:cNvPr id="0" name=""/>
        <dsp:cNvSpPr/>
      </dsp:nvSpPr>
      <dsp:spPr>
        <a:xfrm>
          <a:off x="1382993" y="953882"/>
          <a:ext cx="985992" cy="591595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Ort</a:t>
          </a:r>
        </a:p>
      </dsp:txBody>
      <dsp:txXfrm>
        <a:off x="1400320" y="971209"/>
        <a:ext cx="951338" cy="556941"/>
      </dsp:txXfrm>
    </dsp:sp>
    <dsp:sp modelId="{994EE250-2A64-483B-A3A3-324FBD6A02F7}">
      <dsp:nvSpPr>
        <dsp:cNvPr id="0" name=""/>
        <dsp:cNvSpPr/>
      </dsp:nvSpPr>
      <dsp:spPr>
        <a:xfrm>
          <a:off x="2467585" y="1127416"/>
          <a:ext cx="209030" cy="244526"/>
        </a:xfrm>
        <a:prstGeom prst="rightArrow">
          <a:avLst>
            <a:gd name="adj1" fmla="val 60000"/>
            <a:gd name="adj2" fmla="val 5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0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467585" y="1176321"/>
        <a:ext cx="146321" cy="146716"/>
      </dsp:txXfrm>
    </dsp:sp>
    <dsp:sp modelId="{9588DB1C-FD61-41C8-ADEF-320042D01917}">
      <dsp:nvSpPr>
        <dsp:cNvPr id="0" name=""/>
        <dsp:cNvSpPr/>
      </dsp:nvSpPr>
      <dsp:spPr>
        <a:xfrm>
          <a:off x="2763383" y="953882"/>
          <a:ext cx="985992" cy="5915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OK</a:t>
          </a:r>
        </a:p>
      </dsp:txBody>
      <dsp:txXfrm>
        <a:off x="2780710" y="971209"/>
        <a:ext cx="951338" cy="556941"/>
      </dsp:txXfrm>
    </dsp:sp>
    <dsp:sp modelId="{EA921E46-64FE-4497-903A-D6D53D42B0B3}">
      <dsp:nvSpPr>
        <dsp:cNvPr id="0" name=""/>
        <dsp:cNvSpPr/>
      </dsp:nvSpPr>
      <dsp:spPr>
        <a:xfrm>
          <a:off x="3847975" y="1127416"/>
          <a:ext cx="209030" cy="244526"/>
        </a:xfrm>
        <a:prstGeom prst="rightArrow">
          <a:avLst>
            <a:gd name="adj1" fmla="val 60000"/>
            <a:gd name="adj2" fmla="val 5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100" kern="1200"/>
        </a:p>
      </dsp:txBody>
      <dsp:txXfrm>
        <a:off x="3847975" y="1176321"/>
        <a:ext cx="146321" cy="146716"/>
      </dsp:txXfrm>
    </dsp:sp>
    <dsp:sp modelId="{8A298F33-2AF3-4040-B5B5-9D715FD2EE40}">
      <dsp:nvSpPr>
        <dsp:cNvPr id="0" name=""/>
        <dsp:cNvSpPr/>
      </dsp:nvSpPr>
      <dsp:spPr>
        <a:xfrm>
          <a:off x="4143773" y="953882"/>
          <a:ext cx="985992" cy="5915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DXA</a:t>
          </a:r>
        </a:p>
      </dsp:txBody>
      <dsp:txXfrm>
        <a:off x="4161100" y="971209"/>
        <a:ext cx="951338" cy="556941"/>
      </dsp:txXfrm>
    </dsp:sp>
    <dsp:sp modelId="{BE863C83-E638-488D-B12F-ADE71E93879D}">
      <dsp:nvSpPr>
        <dsp:cNvPr id="0" name=""/>
        <dsp:cNvSpPr/>
      </dsp:nvSpPr>
      <dsp:spPr>
        <a:xfrm>
          <a:off x="5228365" y="1127416"/>
          <a:ext cx="209030" cy="244526"/>
        </a:xfrm>
        <a:prstGeom prst="rightArrow">
          <a:avLst>
            <a:gd name="adj1" fmla="val 60000"/>
            <a:gd name="adj2" fmla="val 5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100" kern="1200"/>
        </a:p>
      </dsp:txBody>
      <dsp:txXfrm>
        <a:off x="5228365" y="1176321"/>
        <a:ext cx="146321" cy="146716"/>
      </dsp:txXfrm>
    </dsp:sp>
    <dsp:sp modelId="{07EBF8A2-8A7A-408F-8DF8-8B7A96EC9268}">
      <dsp:nvSpPr>
        <dsp:cNvPr id="0" name=""/>
        <dsp:cNvSpPr/>
      </dsp:nvSpPr>
      <dsp:spPr>
        <a:xfrm>
          <a:off x="5524163" y="953882"/>
          <a:ext cx="985992" cy="591595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OS</a:t>
          </a:r>
        </a:p>
      </dsp:txBody>
      <dsp:txXfrm>
        <a:off x="5541490" y="971209"/>
        <a:ext cx="951338" cy="556941"/>
      </dsp:txXfrm>
    </dsp:sp>
    <dsp:sp modelId="{A539D57D-573E-4236-8810-ED657ECBD7D9}">
      <dsp:nvSpPr>
        <dsp:cNvPr id="0" name=""/>
        <dsp:cNvSpPr/>
      </dsp:nvSpPr>
      <dsp:spPr>
        <a:xfrm rot="1876686">
          <a:off x="6652166" y="1657474"/>
          <a:ext cx="435849" cy="244526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0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657497" y="1687336"/>
        <a:ext cx="362491" cy="146716"/>
      </dsp:txXfrm>
    </dsp:sp>
    <dsp:sp modelId="{F0B607BB-CCC4-4C5A-A6A0-B5CE19529760}">
      <dsp:nvSpPr>
        <dsp:cNvPr id="0" name=""/>
        <dsp:cNvSpPr/>
      </dsp:nvSpPr>
      <dsp:spPr>
        <a:xfrm>
          <a:off x="7094375" y="1907764"/>
          <a:ext cx="985992" cy="591595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FL</a:t>
          </a:r>
          <a:endParaRPr lang="sv-SE" sz="1400" kern="1200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7111702" y="1925091"/>
        <a:ext cx="951338" cy="556941"/>
      </dsp:txXfrm>
    </dsp:sp>
    <dsp:sp modelId="{77F7E0CD-40E2-4A94-B3E7-D3FE85C474FF}">
      <dsp:nvSpPr>
        <dsp:cNvPr id="0" name=""/>
        <dsp:cNvSpPr/>
      </dsp:nvSpPr>
      <dsp:spPr>
        <a:xfrm rot="20097891">
          <a:off x="6638264" y="1032377"/>
          <a:ext cx="437467" cy="244526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0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641710" y="1096804"/>
        <a:ext cx="364109" cy="146716"/>
      </dsp:txXfrm>
    </dsp:sp>
    <dsp:sp modelId="{5B702E37-A2EB-4FB2-A382-5F8159FD515D}">
      <dsp:nvSpPr>
        <dsp:cNvPr id="0" name=""/>
        <dsp:cNvSpPr/>
      </dsp:nvSpPr>
      <dsp:spPr>
        <a:xfrm>
          <a:off x="7148784" y="604521"/>
          <a:ext cx="985992" cy="591595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Kommun-SSK</a:t>
          </a:r>
        </a:p>
      </dsp:txBody>
      <dsp:txXfrm>
        <a:off x="7166111" y="621848"/>
        <a:ext cx="951338" cy="5569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6FAE5-1F76-4579-88AB-F286C562F587}">
      <dsp:nvSpPr>
        <dsp:cNvPr id="0" name=""/>
        <dsp:cNvSpPr/>
      </dsp:nvSpPr>
      <dsp:spPr>
        <a:xfrm>
          <a:off x="3308" y="309132"/>
          <a:ext cx="988858" cy="593315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/>
            <a:t>HC</a:t>
          </a:r>
        </a:p>
      </dsp:txBody>
      <dsp:txXfrm>
        <a:off x="20686" y="326510"/>
        <a:ext cx="954102" cy="558559"/>
      </dsp:txXfrm>
    </dsp:sp>
    <dsp:sp modelId="{F7F874B8-45E3-4DEF-9E59-7D283A1AC17A}">
      <dsp:nvSpPr>
        <dsp:cNvPr id="0" name=""/>
        <dsp:cNvSpPr/>
      </dsp:nvSpPr>
      <dsp:spPr>
        <a:xfrm>
          <a:off x="1091053" y="483171"/>
          <a:ext cx="209638" cy="245236"/>
        </a:xfrm>
        <a:prstGeom prst="rightArrow">
          <a:avLst>
            <a:gd name="adj1" fmla="val 60000"/>
            <a:gd name="adj2" fmla="val 5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100" kern="1200"/>
        </a:p>
      </dsp:txBody>
      <dsp:txXfrm>
        <a:off x="1091053" y="532218"/>
        <a:ext cx="146747" cy="147142"/>
      </dsp:txXfrm>
    </dsp:sp>
    <dsp:sp modelId="{A698719A-37FD-4295-B6DB-BEE0A6AA1CB7}">
      <dsp:nvSpPr>
        <dsp:cNvPr id="0" name=""/>
        <dsp:cNvSpPr/>
      </dsp:nvSpPr>
      <dsp:spPr>
        <a:xfrm>
          <a:off x="1387710" y="309132"/>
          <a:ext cx="988858" cy="5933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FL, </a:t>
          </a:r>
          <a:r>
            <a:rPr lang="sv-SE" sz="1400" kern="1200" dirty="0"/>
            <a:t>FT, DSK</a:t>
          </a:r>
        </a:p>
      </dsp:txBody>
      <dsp:txXfrm>
        <a:off x="1405088" y="326510"/>
        <a:ext cx="954102" cy="558559"/>
      </dsp:txXfrm>
    </dsp:sp>
    <dsp:sp modelId="{9E62D82D-D0FC-4D89-8FB5-F96F0E25FAB5}">
      <dsp:nvSpPr>
        <dsp:cNvPr id="0" name=""/>
        <dsp:cNvSpPr/>
      </dsp:nvSpPr>
      <dsp:spPr>
        <a:xfrm>
          <a:off x="2475455" y="483171"/>
          <a:ext cx="209638" cy="245236"/>
        </a:xfrm>
        <a:prstGeom prst="rightArrow">
          <a:avLst>
            <a:gd name="adj1" fmla="val 60000"/>
            <a:gd name="adj2" fmla="val 5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100" kern="1200"/>
        </a:p>
      </dsp:txBody>
      <dsp:txXfrm>
        <a:off x="2475455" y="532218"/>
        <a:ext cx="146747" cy="147142"/>
      </dsp:txXfrm>
    </dsp:sp>
    <dsp:sp modelId="{E3A4DB24-1ACF-4E94-8B1A-E1ADDC1A6866}">
      <dsp:nvSpPr>
        <dsp:cNvPr id="0" name=""/>
        <dsp:cNvSpPr/>
      </dsp:nvSpPr>
      <dsp:spPr>
        <a:xfrm>
          <a:off x="2772112" y="309132"/>
          <a:ext cx="988858" cy="5933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OS</a:t>
          </a:r>
        </a:p>
      </dsp:txBody>
      <dsp:txXfrm>
        <a:off x="2789490" y="326510"/>
        <a:ext cx="954102" cy="5585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AA1C9-BD98-4036-8609-A4F16E611389}">
      <dsp:nvSpPr>
        <dsp:cNvPr id="0" name=""/>
        <dsp:cNvSpPr/>
      </dsp:nvSpPr>
      <dsp:spPr>
        <a:xfrm>
          <a:off x="1640" y="205545"/>
          <a:ext cx="998758" cy="602368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Patient tar </a:t>
          </a:r>
          <a:r>
            <a:rPr lang="sv-SE" sz="1400" kern="1200" dirty="0"/>
            <a:t>själv </a:t>
          </a:r>
          <a:r>
            <a:rPr lang="sv-SE" sz="1400" kern="1200" dirty="0" smtClean="0"/>
            <a:t>kontakt</a:t>
          </a:r>
          <a:endParaRPr lang="sv-SE" sz="1400" kern="1200" dirty="0"/>
        </a:p>
      </dsp:txBody>
      <dsp:txXfrm>
        <a:off x="19283" y="223188"/>
        <a:ext cx="963472" cy="567082"/>
      </dsp:txXfrm>
    </dsp:sp>
    <dsp:sp modelId="{6D5D6F59-62D6-4907-9A93-850A9E92CCC6}">
      <dsp:nvSpPr>
        <dsp:cNvPr id="0" name=""/>
        <dsp:cNvSpPr/>
      </dsp:nvSpPr>
      <dsp:spPr>
        <a:xfrm>
          <a:off x="1100274" y="382884"/>
          <a:ext cx="211736" cy="247691"/>
        </a:xfrm>
        <a:prstGeom prst="rightArrow">
          <a:avLst>
            <a:gd name="adj1" fmla="val 60000"/>
            <a:gd name="adj2" fmla="val 5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100" kern="1200"/>
        </a:p>
      </dsp:txBody>
      <dsp:txXfrm>
        <a:off x="1100274" y="432422"/>
        <a:ext cx="148215" cy="148615"/>
      </dsp:txXfrm>
    </dsp:sp>
    <dsp:sp modelId="{4187C332-9BFC-4D0C-A240-8A5F355E793C}">
      <dsp:nvSpPr>
        <dsp:cNvPr id="0" name=""/>
        <dsp:cNvSpPr/>
      </dsp:nvSpPr>
      <dsp:spPr>
        <a:xfrm>
          <a:off x="1399901" y="209632"/>
          <a:ext cx="998758" cy="594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/>
            <a:t>OS</a:t>
          </a:r>
        </a:p>
      </dsp:txBody>
      <dsp:txXfrm>
        <a:off x="1417304" y="227035"/>
        <a:ext cx="963952" cy="559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11F8A-38A1-46C9-898D-7AD007472C64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55A92-9D7B-41E8-A13E-AC89F72476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6806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v-SE" sz="1200" dirty="0" smtClean="0"/>
          </a:p>
          <a:p>
            <a:endParaRPr lang="sv-SE" sz="1200" dirty="0" smtClean="0"/>
          </a:p>
          <a:p>
            <a:endParaRPr lang="sv-SE" sz="1200" dirty="0" smtClean="0"/>
          </a:p>
          <a:p>
            <a:endParaRPr lang="sv-SE" dirty="0" smtClean="0"/>
          </a:p>
        </p:txBody>
      </p:sp>
      <p:sp>
        <p:nvSpPr>
          <p:cNvPr id="1536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08C8911-C746-49C8-A25A-AF8C9AFCCCC1}" type="slidenum">
              <a:rPr lang="sv-SE" sz="1200" smtClean="0"/>
              <a:pPr/>
              <a:t>1</a:t>
            </a:fld>
            <a:endParaRPr lang="sv-SE" sz="1200" smtClean="0"/>
          </a:p>
        </p:txBody>
      </p:sp>
    </p:spTree>
    <p:extLst>
      <p:ext uri="{BB962C8B-B14F-4D97-AF65-F5344CB8AC3E}">
        <p14:creationId xmlns:p14="http://schemas.microsoft.com/office/powerpoint/2010/main" val="551733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v-SE" sz="1200" dirty="0" smtClean="0"/>
          </a:p>
          <a:p>
            <a:endParaRPr lang="sv-SE" sz="1200" dirty="0" smtClean="0"/>
          </a:p>
          <a:p>
            <a:endParaRPr lang="sv-SE" sz="1200" dirty="0" smtClean="0"/>
          </a:p>
          <a:p>
            <a:endParaRPr lang="sv-SE" dirty="0" smtClean="0"/>
          </a:p>
        </p:txBody>
      </p:sp>
      <p:sp>
        <p:nvSpPr>
          <p:cNvPr id="1536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08C8911-C746-49C8-A25A-AF8C9AFCCCC1}" type="slidenum">
              <a:rPr lang="sv-SE" sz="1200" smtClean="0"/>
              <a:pPr/>
              <a:t>2</a:t>
            </a:fld>
            <a:endParaRPr lang="sv-SE" sz="1200" smtClean="0"/>
          </a:p>
        </p:txBody>
      </p:sp>
    </p:spTree>
    <p:extLst>
      <p:ext uri="{BB962C8B-B14F-4D97-AF65-F5344CB8AC3E}">
        <p14:creationId xmlns:p14="http://schemas.microsoft.com/office/powerpoint/2010/main" val="3650234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Tre fullvärdiga</a:t>
            </a:r>
            <a:r>
              <a:rPr lang="sv-SE" baseline="0" dirty="0" smtClean="0"/>
              <a:t> akutsjukhus: Gävle och Hudik. Bollnäs drivs av </a:t>
            </a:r>
            <a:r>
              <a:rPr lang="sv-SE" baseline="0" dirty="0" err="1" smtClean="0"/>
              <a:t>Aleris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AB,och</a:t>
            </a:r>
            <a:r>
              <a:rPr lang="sv-SE" baseline="0" dirty="0" smtClean="0"/>
              <a:t> har akutmottagning för Internmedicin.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FA8CE-39FA-4A94-9681-14AFC220813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4539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v-SE" sz="1200" dirty="0" smtClean="0"/>
          </a:p>
          <a:p>
            <a:endParaRPr lang="sv-SE" sz="1200" dirty="0" smtClean="0"/>
          </a:p>
          <a:p>
            <a:endParaRPr lang="sv-SE" sz="1200" dirty="0" smtClean="0"/>
          </a:p>
          <a:p>
            <a:endParaRPr lang="sv-SE" dirty="0" smtClean="0"/>
          </a:p>
        </p:txBody>
      </p:sp>
      <p:sp>
        <p:nvSpPr>
          <p:cNvPr id="1536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08C8911-C746-49C8-A25A-AF8C9AFCCCC1}" type="slidenum">
              <a:rPr lang="sv-SE" sz="1200" smtClean="0"/>
              <a:pPr/>
              <a:t>4</a:t>
            </a:fld>
            <a:endParaRPr lang="sv-SE" sz="1200" smtClean="0"/>
          </a:p>
        </p:txBody>
      </p:sp>
    </p:spTree>
    <p:extLst>
      <p:ext uri="{BB962C8B-B14F-4D97-AF65-F5344CB8AC3E}">
        <p14:creationId xmlns:p14="http://schemas.microsoft.com/office/powerpoint/2010/main" val="2381982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B904C-3A57-444E-8A03-EE1411B01AC5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8048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55A92-9D7B-41E8-A13E-AC89F7247632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0557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v-SE" sz="1200" dirty="0" smtClean="0"/>
          </a:p>
          <a:p>
            <a:endParaRPr lang="sv-SE" sz="1200" dirty="0" smtClean="0"/>
          </a:p>
          <a:p>
            <a:endParaRPr lang="sv-SE" sz="1200" dirty="0" smtClean="0"/>
          </a:p>
          <a:p>
            <a:endParaRPr lang="sv-SE" dirty="0" smtClean="0"/>
          </a:p>
        </p:txBody>
      </p:sp>
      <p:sp>
        <p:nvSpPr>
          <p:cNvPr id="1536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08C8911-C746-49C8-A25A-AF8C9AFCCCC1}" type="slidenum">
              <a:rPr lang="sv-SE" sz="1200" smtClean="0"/>
              <a:pPr/>
              <a:t>23</a:t>
            </a:fld>
            <a:endParaRPr lang="sv-SE" sz="1200" smtClean="0"/>
          </a:p>
        </p:txBody>
      </p:sp>
    </p:spTree>
    <p:extLst>
      <p:ext uri="{BB962C8B-B14F-4D97-AF65-F5344CB8AC3E}">
        <p14:creationId xmlns:p14="http://schemas.microsoft.com/office/powerpoint/2010/main" val="4162898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GRÖN - Rubrik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2997200"/>
            <a:ext cx="10801350" cy="1613989"/>
          </a:xfrm>
        </p:spPr>
        <p:txBody>
          <a:bodyPr anchor="b"/>
          <a:lstStyle>
            <a:lvl1pPr algn="l">
              <a:defRPr sz="50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10801350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E08C02D6-C043-4AC9-8E41-79BFB3AF647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4727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7059049A-05E7-4FDF-B4BE-1F9F7A3E0EB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4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4369116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8020049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799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4 bilder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6CF8486D-A3B9-4509-B1C3-217F8C9A8EF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000886"/>
            <a:ext cx="5293995" cy="1896744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6168389" y="1989138"/>
            <a:ext cx="5328286" cy="1896744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053206"/>
            <a:ext cx="5305425" cy="1896744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6179819" y="4041458"/>
            <a:ext cx="5316856" cy="1896744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4557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Stor bild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0E3EA194-4ED2-4776-9E7C-CE407BE95546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000886"/>
            <a:ext cx="10801349" cy="3949064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09220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266A0851-13CF-4A9F-8488-ED004F0A00E9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media 2"/>
          <p:cNvSpPr>
            <a:spLocks noGrp="1"/>
          </p:cNvSpPr>
          <p:nvPr>
            <p:ph type="media" sz="quarter" idx="13"/>
          </p:nvPr>
        </p:nvSpPr>
        <p:spPr>
          <a:xfrm>
            <a:off x="695325" y="1989138"/>
            <a:ext cx="10801350" cy="3960812"/>
          </a:xfrm>
        </p:spPr>
        <p:txBody>
          <a:bodyPr/>
          <a:lstStyle/>
          <a:p>
            <a:r>
              <a:rPr lang="sv-SE" smtClean="0"/>
              <a:t>Klicka på ikonen för att lägga till ett medieklipp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3414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Bar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7059049A-05E7-4FDF-B4BE-1F9F7A3E0EB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360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Å - Rubrik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2997200"/>
            <a:ext cx="10801350" cy="1613989"/>
          </a:xfrm>
        </p:spPr>
        <p:txBody>
          <a:bodyPr anchor="b"/>
          <a:lstStyle>
            <a:lvl1pPr algn="l">
              <a:defRPr sz="50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10801350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02D6-C043-4AC9-8E41-79BFB3AF647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1545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Rubrik tex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1989138"/>
            <a:ext cx="6117367" cy="262205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6117367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CC45-EAD9-438E-A17C-DDB1EDA6D8CF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7553913" y="549276"/>
            <a:ext cx="3942762" cy="5400676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9878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Å - Punktlista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7F55-A354-40FC-8E03-C76C1CC09D7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7639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Å - Text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E72C-FC11-4730-B9BA-6B8B0206AD68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2972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Å - 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36000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9A40-51A7-4D96-80C0-8B52CBD092FA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28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Rubrik tex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1989138"/>
            <a:ext cx="6117367" cy="262205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6117367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1CBBCC45-EAD9-438E-A17C-DDB1EDA6D8CF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7553913" y="549276"/>
            <a:ext cx="3942762" cy="540067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9294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Å - Text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288000"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4D45-CEF1-418D-907B-F71C21454A1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2342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5" y="2997200"/>
            <a:ext cx="5400676" cy="295275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FA5D-0135-42F2-A306-E966EE2D14C8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446519" y="2997200"/>
            <a:ext cx="505015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4343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2 bild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17770" y="2997200"/>
            <a:ext cx="6490335" cy="295275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B938-3AE4-4CC2-B341-789DD135F14D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562474"/>
            <a:ext cx="3945255" cy="1387476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706755" y="2997200"/>
            <a:ext cx="3945255" cy="1370965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38941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B935-3C9D-4BD3-AE40-88265D7AD2AE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95061" y="2997200"/>
            <a:ext cx="5313042" cy="295275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997200"/>
            <a:ext cx="530923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9272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4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4369116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5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8020049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58433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4 bilder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8486D-A3B9-4509-B1C3-217F8C9A8EF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000886"/>
            <a:ext cx="5293995" cy="1896744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6168389" y="1989138"/>
            <a:ext cx="5328286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053206"/>
            <a:ext cx="5305425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6179819" y="4041458"/>
            <a:ext cx="5316856" cy="1896744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37202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Stor bild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A194-4ED2-4776-9E7C-CE407BE95546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000886"/>
            <a:ext cx="10801349" cy="3949064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42631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0851-13CF-4A9F-8488-ED004F0A00E9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media 2"/>
          <p:cNvSpPr>
            <a:spLocks noGrp="1"/>
          </p:cNvSpPr>
          <p:nvPr>
            <p:ph type="media" sz="quarter" idx="13"/>
          </p:nvPr>
        </p:nvSpPr>
        <p:spPr>
          <a:xfrm>
            <a:off x="695325" y="1989138"/>
            <a:ext cx="10801350" cy="3960812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28525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Bar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5920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GRÖN - Rubrik tex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1989138"/>
            <a:ext cx="6117367" cy="262205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6117367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1CBBCC45-EAD9-438E-A17C-DDB1EDA6D8CF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7553913" y="549276"/>
            <a:ext cx="3942762" cy="540067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0186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ÖN - Punktlista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77F55-A354-40FC-8E03-C76C1CC09D7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01454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sida 2 - Rubrik och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720002" y="5085016"/>
            <a:ext cx="10801351" cy="720000"/>
          </a:xfrm>
        </p:spPr>
        <p:txBody>
          <a:bodyPr/>
          <a:lstStyle>
            <a:lvl1pPr marL="0" indent="0" algn="l">
              <a:buNone/>
              <a:defRPr sz="2400" b="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9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 dirty="0" smtClean="0"/>
              <a:t>Klicka här för att skriva in en underrubrik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20002" y="3573016"/>
            <a:ext cx="10801351" cy="1440000"/>
          </a:xfrm>
        </p:spPr>
        <p:txBody>
          <a:bodyPr anchor="b"/>
          <a:lstStyle>
            <a:lvl1pPr algn="l">
              <a:defRPr sz="5100"/>
            </a:lvl1pPr>
          </a:lstStyle>
          <a:p>
            <a:r>
              <a:rPr lang="sv-SE" dirty="0" smtClean="0"/>
              <a:t>Klicka här för att skriva in en rubrik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2" y="540000"/>
            <a:ext cx="1192745" cy="360000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080" y="5733315"/>
            <a:ext cx="6192688" cy="123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708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nehållssida - Rubrik och en ruta för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2" y="900000"/>
            <a:ext cx="10801348" cy="1080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Klicka här för att skriva in en 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720000" y="2052000"/>
            <a:ext cx="10801349" cy="4140000"/>
          </a:xfrm>
        </p:spPr>
        <p:txBody>
          <a:bodyPr/>
          <a:lstStyle>
            <a:lvl1pPr marL="180975" indent="-180975">
              <a:buFont typeface="Arial" panose="020B0604020202020204" pitchFamily="34" charset="0"/>
              <a:buChar char="•"/>
              <a:defRPr/>
            </a:lvl1pPr>
            <a:lvl2pPr marL="274630" indent="0">
              <a:buFontTx/>
              <a:buNone/>
              <a:defRPr/>
            </a:lvl2pPr>
            <a:lvl3pPr marL="627047" indent="0">
              <a:buFontTx/>
              <a:buNone/>
              <a:defRPr/>
            </a:lvl3pPr>
            <a:lvl4pPr marL="1071536" indent="0">
              <a:buFontTx/>
              <a:buNone/>
              <a:defRPr/>
            </a:lvl4pPr>
            <a:lvl5pPr marL="1436651" indent="0">
              <a:buFontTx/>
              <a:buNone/>
              <a:defRPr/>
            </a:lvl5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</p:spTree>
    <p:extLst>
      <p:ext uri="{BB962C8B-B14F-4D97-AF65-F5344CB8AC3E}">
        <p14:creationId xmlns:p14="http://schemas.microsoft.com/office/powerpoint/2010/main" val="1897895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ERISE - Rubrik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2997200"/>
            <a:ext cx="10801350" cy="1613989"/>
          </a:xfrm>
        </p:spPr>
        <p:txBody>
          <a:bodyPr anchor="b"/>
          <a:lstStyle>
            <a:lvl1pPr algn="l">
              <a:defRPr sz="50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10801350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02D6-C043-4AC9-8E41-79BFB3AF647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6236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Rubrik tex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1989138"/>
            <a:ext cx="6117367" cy="262205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6117367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CC45-EAD9-438E-A17C-DDB1EDA6D8CF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7553913" y="549276"/>
            <a:ext cx="3942762" cy="5400676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9768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ERISE - Punktlista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7F55-A354-40FC-8E03-C76C1CC09D7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56034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ERISE - Text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E72C-FC11-4730-B9BA-6B8B0206AD68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00183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ERISE - 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36000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9A40-51A7-4D96-80C0-8B52CBD092FA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49221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ERISE - Text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288000"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4D45-CEF1-418D-907B-F71C21454A1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50736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5" y="2997200"/>
            <a:ext cx="5400676" cy="295275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FA5D-0135-42F2-A306-E966EE2D14C8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446519" y="2997200"/>
            <a:ext cx="505015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015638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2 bild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17770" y="2997200"/>
            <a:ext cx="6490335" cy="295275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B938-3AE4-4CC2-B341-789DD135F14D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562474"/>
            <a:ext cx="3945255" cy="1387476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706755" y="2997200"/>
            <a:ext cx="3945255" cy="1370965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348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ÖN - Text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041BE72C-FC11-4730-B9BA-6B8B0206AD68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995172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B935-3C9D-4BD3-AE40-88265D7AD2AE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95061" y="2997200"/>
            <a:ext cx="5313042" cy="295275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997200"/>
            <a:ext cx="530923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5958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4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4369116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5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8020049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96197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4 bilder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8486D-A3B9-4509-B1C3-217F8C9A8EF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000886"/>
            <a:ext cx="5293995" cy="1896744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6168389" y="1989138"/>
            <a:ext cx="5328286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053206"/>
            <a:ext cx="5305425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6179819" y="4041458"/>
            <a:ext cx="5316856" cy="1896744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56682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Stor bild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A194-4ED2-4776-9E7C-CE407BE95546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000886"/>
            <a:ext cx="10801349" cy="3949064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730144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0851-13CF-4A9F-8488-ED004F0A00E9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media 2"/>
          <p:cNvSpPr>
            <a:spLocks noGrp="1"/>
          </p:cNvSpPr>
          <p:nvPr>
            <p:ph type="media" sz="quarter" idx="13"/>
          </p:nvPr>
        </p:nvSpPr>
        <p:spPr>
          <a:xfrm>
            <a:off x="695325" y="1989138"/>
            <a:ext cx="10801350" cy="3960812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538080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Bar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7426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RANGE - Rubrik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2997200"/>
            <a:ext cx="10801350" cy="1613989"/>
          </a:xfrm>
        </p:spPr>
        <p:txBody>
          <a:bodyPr anchor="b"/>
          <a:lstStyle>
            <a:lvl1pPr algn="l">
              <a:defRPr sz="50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10801350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02D6-C043-4AC9-8E41-79BFB3AF647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924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Rubrik tex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1989138"/>
            <a:ext cx="6117367" cy="262205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6117367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CC45-EAD9-438E-A17C-DDB1EDA6D8CF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7553913" y="549276"/>
            <a:ext cx="3942762" cy="5400676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785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RANGE - Punktlista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7F55-A354-40FC-8E03-C76C1CC09D7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65737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RANGE - Text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E72C-FC11-4730-B9BA-6B8B0206AD68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8131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ÖN - 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36000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C4DB9A40-51A7-4D96-80C0-8B52CBD092FA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59380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RANGE - 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36000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9A40-51A7-4D96-80C0-8B52CBD092FA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25598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RANGE - Text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288000"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4D45-CEF1-418D-907B-F71C21454A1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60975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5" y="2997200"/>
            <a:ext cx="5400676" cy="295275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FA5D-0135-42F2-A306-E966EE2D14C8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446519" y="2997200"/>
            <a:ext cx="505015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06575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2 bild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17770" y="2997200"/>
            <a:ext cx="6490335" cy="295275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B938-3AE4-4CC2-B341-789DD135F14D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562474"/>
            <a:ext cx="3945255" cy="1387476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706755" y="2997200"/>
            <a:ext cx="3945255" cy="1370965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38341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B935-3C9D-4BD3-AE40-88265D7AD2AE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95061" y="2997200"/>
            <a:ext cx="5313042" cy="295275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997200"/>
            <a:ext cx="530923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8617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4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4369116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5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8020049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792289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4 bilder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8486D-A3B9-4509-B1C3-217F8C9A8EF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000886"/>
            <a:ext cx="5293995" cy="1896744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6168389" y="1989138"/>
            <a:ext cx="5328286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053206"/>
            <a:ext cx="5305425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6179819" y="4041458"/>
            <a:ext cx="5316856" cy="1896744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328941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Stor bild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A194-4ED2-4776-9E7C-CE407BE95546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000886"/>
            <a:ext cx="10801349" cy="3949064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56846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0851-13CF-4A9F-8488-ED004F0A00E9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media 2"/>
          <p:cNvSpPr>
            <a:spLocks noGrp="1"/>
          </p:cNvSpPr>
          <p:nvPr>
            <p:ph type="media" sz="quarter" idx="13"/>
          </p:nvPr>
        </p:nvSpPr>
        <p:spPr>
          <a:xfrm>
            <a:off x="695325" y="1989138"/>
            <a:ext cx="10801350" cy="3960812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562675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Bar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201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ÖN - Text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288000"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46DC4D45-CEF1-418D-907B-F71C21454A1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731808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lside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A194-4ED2-4776-9E7C-CE407BE95546}" type="datetime1">
              <a:rPr lang="sv-SE" smtClean="0"/>
              <a:t>2024-03-07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416474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media 2"/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0851-13CF-4A9F-8488-ED004F0A00E9}" type="datetime1">
              <a:rPr lang="sv-SE" smtClean="0"/>
              <a:t>2024-03-07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214350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RANGE - Rubrik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2997200"/>
            <a:ext cx="10801350" cy="1613989"/>
          </a:xfrm>
        </p:spPr>
        <p:txBody>
          <a:bodyPr anchor="b"/>
          <a:lstStyle>
            <a:lvl1pPr algn="l">
              <a:defRPr sz="50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10801350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02D6-C043-4AC9-8E41-79BFB3AF6477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924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5" y="2997200"/>
            <a:ext cx="5400676" cy="295275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3DA6FA5D-0135-42F2-A306-E966EE2D14C8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446519" y="2997200"/>
            <a:ext cx="5050155" cy="295275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97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2 bild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17770" y="2997200"/>
            <a:ext cx="6490335" cy="295275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6C49B938-3AE4-4CC2-B341-789DD135F14D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562474"/>
            <a:ext cx="3945255" cy="138747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706755" y="2997200"/>
            <a:ext cx="3945255" cy="1370965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339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72CEB935-3C9D-4BD3-AE40-88265D7AD2AE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95061" y="2997200"/>
            <a:ext cx="5313042" cy="295275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997200"/>
            <a:ext cx="5309235" cy="295275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9450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33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47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2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07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06755" y="1992312"/>
            <a:ext cx="10801348" cy="785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06754" y="2997200"/>
            <a:ext cx="10801349" cy="2952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53475" y="63266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7" y="556002"/>
            <a:ext cx="1980000" cy="597614"/>
          </a:xfrm>
          <a:prstGeom prst="rect">
            <a:avLst/>
          </a:prstGeom>
        </p:spPr>
      </p:pic>
      <p:sp>
        <p:nvSpPr>
          <p:cNvPr id="10" name="textruta 9"/>
          <p:cNvSpPr txBox="1"/>
          <p:nvPr/>
        </p:nvSpPr>
        <p:spPr>
          <a:xfrm>
            <a:off x="695325" y="6281501"/>
            <a:ext cx="2391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regiongavleborg.se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635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725" r:id="rId1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1698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1825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pos="438">
          <p15:clr>
            <a:srgbClr val="F26B43"/>
          </p15:clr>
        </p15:guide>
        <p15:guide id="5" orient="horz" pos="1253">
          <p15:clr>
            <a:srgbClr val="F26B43"/>
          </p15:clr>
        </p15:guide>
        <p15:guide id="6" orient="horz" pos="3748">
          <p15:clr>
            <a:srgbClr val="F26B43"/>
          </p15:clr>
        </p15:guide>
        <p15:guide id="7" pos="724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07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06755" y="1992312"/>
            <a:ext cx="10801348" cy="785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06754" y="2997200"/>
            <a:ext cx="10801349" cy="2952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F19C8-A0D3-4536-97A4-2E130B18FED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53475" y="63266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695325" y="6281501"/>
            <a:ext cx="2391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regiongavleborg.se </a:t>
            </a:r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7" y="556003"/>
            <a:ext cx="1980000" cy="59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15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56" r:id="rId15"/>
    <p:sldLayoutId id="2147483757" r:id="rId16"/>
    <p:sldLayoutId id="2147483758" r:id="rId1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1698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1825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pos="438">
          <p15:clr>
            <a:srgbClr val="F26B43"/>
          </p15:clr>
        </p15:guide>
        <p15:guide id="5" orient="horz" pos="1253">
          <p15:clr>
            <a:srgbClr val="F26B43"/>
          </p15:clr>
        </p15:guide>
        <p15:guide id="6" orient="horz" pos="3748">
          <p15:clr>
            <a:srgbClr val="F26B43"/>
          </p15:clr>
        </p15:guide>
        <p15:guide id="7" pos="724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707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06755" y="1992312"/>
            <a:ext cx="10801348" cy="785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06754" y="2997200"/>
            <a:ext cx="10801349" cy="2952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F19C8-A0D3-4536-97A4-2E130B18FED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53475" y="63266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695325" y="6281501"/>
            <a:ext cx="2391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regiongavleborg.se </a:t>
            </a:r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7" y="556003"/>
            <a:ext cx="1980000" cy="59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44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726" r:id="rId1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1698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1825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pos="438">
          <p15:clr>
            <a:srgbClr val="F26B43"/>
          </p15:clr>
        </p15:guide>
        <p15:guide id="5" orient="horz" pos="1253">
          <p15:clr>
            <a:srgbClr val="F26B43"/>
          </p15:clr>
        </p15:guide>
        <p15:guide id="6" orient="horz" pos="3748">
          <p15:clr>
            <a:srgbClr val="F26B43"/>
          </p15:clr>
        </p15:guide>
        <p15:guide id="7" pos="7242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70699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06755" y="1992312"/>
            <a:ext cx="10801348" cy="785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06754" y="2997200"/>
            <a:ext cx="10801349" cy="2952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F19C8-A0D3-4536-97A4-2E130B18FED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53475" y="63266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695325" y="6281501"/>
            <a:ext cx="2391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regiongavleborg.se </a:t>
            </a:r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7" y="556003"/>
            <a:ext cx="1980000" cy="59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70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27" r:id="rId1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1698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1825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pos="438">
          <p15:clr>
            <a:srgbClr val="F26B43"/>
          </p15:clr>
        </p15:guide>
        <p15:guide id="5" orient="horz" pos="1253">
          <p15:clr>
            <a:srgbClr val="F26B43"/>
          </p15:clr>
        </p15:guide>
        <p15:guide id="6" orient="horz" pos="3748">
          <p15:clr>
            <a:srgbClr val="F26B43"/>
          </p15:clr>
        </p15:guide>
        <p15:guide id="7" pos="7242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06755" y="1992312"/>
            <a:ext cx="10801348" cy="785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06754" y="2997200"/>
            <a:ext cx="10801349" cy="2952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F19C8-A0D3-4536-97A4-2E130B18FED2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53475" y="63266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695325" y="6281501"/>
            <a:ext cx="2391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regiongavleborg.se </a:t>
            </a:r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7" y="556003"/>
            <a:ext cx="1980000" cy="59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55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55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1698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1825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pos="438">
          <p15:clr>
            <a:srgbClr val="F26B43"/>
          </p15:clr>
        </p15:guide>
        <p15:guide id="5" orient="horz" pos="1253">
          <p15:clr>
            <a:srgbClr val="F26B43"/>
          </p15:clr>
        </p15:guide>
        <p15:guide id="6" orient="horz" pos="3748">
          <p15:clr>
            <a:srgbClr val="F26B43"/>
          </p15:clr>
        </p15:guide>
        <p15:guide id="7" pos="724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ubrik 1"/>
          <p:cNvSpPr>
            <a:spLocks noGrp="1"/>
          </p:cNvSpPr>
          <p:nvPr>
            <p:ph type="title"/>
          </p:nvPr>
        </p:nvSpPr>
        <p:spPr>
          <a:xfrm>
            <a:off x="706755" y="1268760"/>
            <a:ext cx="10801348" cy="64807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LAG </a:t>
            </a:r>
            <a:r>
              <a:rPr lang="sv-SE" dirty="0"/>
              <a:t>Osteoporos 2022-11-24</a:t>
            </a:r>
            <a:endParaRPr lang="sv-SE" dirty="0" smtClean="0"/>
          </a:p>
        </p:txBody>
      </p:sp>
      <p:sp>
        <p:nvSpPr>
          <p:cNvPr id="4099" name="Platshållare för innehåll 2"/>
          <p:cNvSpPr>
            <a:spLocks noGrp="1"/>
          </p:cNvSpPr>
          <p:nvPr>
            <p:ph idx="1"/>
          </p:nvPr>
        </p:nvSpPr>
        <p:spPr>
          <a:xfrm>
            <a:off x="706754" y="2204864"/>
            <a:ext cx="10801349" cy="3745086"/>
          </a:xfrm>
        </p:spPr>
        <p:txBody>
          <a:bodyPr/>
          <a:lstStyle/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1600" b="1" dirty="0"/>
          </a:p>
          <a:p>
            <a:pPr marL="0" indent="0">
              <a:buNone/>
            </a:pPr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28436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06755" y="1484784"/>
            <a:ext cx="10801348" cy="648072"/>
          </a:xfrm>
        </p:spPr>
        <p:txBody>
          <a:bodyPr/>
          <a:lstStyle/>
          <a:p>
            <a:r>
              <a:rPr lang="sv-SE" dirty="0" smtClean="0"/>
              <a:t>Osteoporoskoordinator ansvarar för: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06754" y="2780928"/>
            <a:ext cx="10801349" cy="2952328"/>
          </a:xfrm>
        </p:spPr>
        <p:txBody>
          <a:bodyPr>
            <a:normAutofit/>
          </a:bodyPr>
          <a:lstStyle/>
          <a:p>
            <a:pPr lvl="0"/>
            <a:r>
              <a:rPr lang="sv-SE" dirty="0" smtClean="0"/>
              <a:t>”</a:t>
            </a:r>
            <a:r>
              <a:rPr lang="sv-SE" sz="2400" dirty="0"/>
              <a:t>F</a:t>
            </a:r>
            <a:r>
              <a:rPr lang="sv-SE" sz="2400" dirty="0" smtClean="0"/>
              <a:t>ångar</a:t>
            </a:r>
            <a:r>
              <a:rPr lang="sv-SE" sz="2400" dirty="0"/>
              <a:t>” </a:t>
            </a:r>
            <a:r>
              <a:rPr lang="sv-SE" sz="2400" dirty="0" smtClean="0"/>
              <a:t>patienten </a:t>
            </a:r>
            <a:r>
              <a:rPr lang="sv-SE" sz="2400" dirty="0"/>
              <a:t>via frakturregistret och kontaktar patienten </a:t>
            </a:r>
          </a:p>
          <a:p>
            <a:pPr lvl="0"/>
            <a:r>
              <a:rPr lang="sv-SE" sz="2400" dirty="0"/>
              <a:t>I</a:t>
            </a:r>
            <a:r>
              <a:rPr lang="sv-SE" sz="2400" dirty="0" smtClean="0"/>
              <a:t>nformation om </a:t>
            </a:r>
            <a:r>
              <a:rPr lang="sv-SE" sz="2400" dirty="0"/>
              <a:t>intentioner att behandla patienter </a:t>
            </a:r>
          </a:p>
          <a:p>
            <a:pPr marL="0" lvl="0" indent="0">
              <a:buNone/>
            </a:pPr>
            <a:r>
              <a:rPr lang="sv-SE" sz="2400" dirty="0" smtClean="0"/>
              <a:t>  med </a:t>
            </a:r>
            <a:r>
              <a:rPr lang="sv-SE" sz="2400" dirty="0"/>
              <a:t>lågenergifrakturer. </a:t>
            </a:r>
          </a:p>
          <a:p>
            <a:pPr lvl="0"/>
            <a:r>
              <a:rPr lang="sv-SE" sz="2400" dirty="0"/>
              <a:t>Genomför FRAX-test och erbjuder remiss till DXA-undersökning vid behov</a:t>
            </a:r>
            <a:r>
              <a:rPr lang="sv-SE" sz="2400" dirty="0" smtClean="0"/>
              <a:t>.</a:t>
            </a:r>
          </a:p>
          <a:p>
            <a:pPr lvl="0"/>
            <a:r>
              <a:rPr lang="sv-SE" sz="2400" dirty="0" smtClean="0"/>
              <a:t>Rapporterar till Osteoporossköterskan i rätt geografiskt område</a:t>
            </a:r>
            <a:endParaRPr lang="sv-SE" sz="2400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6808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06755" y="1412776"/>
            <a:ext cx="10801348" cy="720080"/>
          </a:xfrm>
        </p:spPr>
        <p:txBody>
          <a:bodyPr/>
          <a:lstStyle/>
          <a:p>
            <a:r>
              <a:rPr lang="sv-SE" dirty="0" smtClean="0"/>
              <a:t>Hur har det gått?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06754" y="2348880"/>
            <a:ext cx="10801349" cy="360107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r>
              <a:rPr lang="sv-SE" sz="4200" dirty="0" smtClean="0"/>
              <a:t> </a:t>
            </a:r>
            <a:r>
              <a:rPr lang="sv-SE" sz="7400" dirty="0" smtClean="0"/>
              <a:t>Vi har utarbetat en väl </a:t>
            </a:r>
            <a:r>
              <a:rPr lang="sv-SE" sz="7400" dirty="0"/>
              <a:t>fungerande vårdkedja för patienter med </a:t>
            </a:r>
            <a:r>
              <a:rPr lang="sv-SE" sz="7400" dirty="0" smtClean="0"/>
              <a:t>lågenergifrakturer </a:t>
            </a:r>
          </a:p>
          <a:p>
            <a:pPr>
              <a:lnSpc>
                <a:spcPct val="150000"/>
              </a:lnSpc>
            </a:pPr>
            <a:r>
              <a:rPr lang="sv-SE" sz="7400" dirty="0" smtClean="0"/>
              <a:t> Sjuksköterskebaserade </a:t>
            </a:r>
            <a:r>
              <a:rPr lang="sv-SE" sz="7400" dirty="0"/>
              <a:t>specialistmottagningar för osteoporos i primärvården </a:t>
            </a:r>
          </a:p>
          <a:p>
            <a:pPr>
              <a:lnSpc>
                <a:spcPct val="150000"/>
              </a:lnSpc>
            </a:pPr>
            <a:r>
              <a:rPr lang="sv-SE" sz="7400" dirty="0" smtClean="0"/>
              <a:t> Fysioterapeuter </a:t>
            </a:r>
            <a:r>
              <a:rPr lang="sv-SE" sz="7400" dirty="0"/>
              <a:t>som koordinatorer på sjukhusen som fångar upp </a:t>
            </a:r>
            <a:r>
              <a:rPr lang="sv-SE" sz="7400" dirty="0" smtClean="0"/>
              <a:t>patienterna.</a:t>
            </a:r>
          </a:p>
          <a:p>
            <a:pPr>
              <a:lnSpc>
                <a:spcPct val="150000"/>
              </a:lnSpc>
            </a:pPr>
            <a:r>
              <a:rPr lang="sv-SE" sz="7400" dirty="0" smtClean="0"/>
              <a:t> Patienten har får ett snabbare omhändertagande</a:t>
            </a:r>
          </a:p>
          <a:p>
            <a:r>
              <a:rPr lang="sv-SE" sz="7400" dirty="0"/>
              <a:t> </a:t>
            </a:r>
            <a:r>
              <a:rPr lang="sv-SE" sz="7400" dirty="0" smtClean="0"/>
              <a:t>Uppföljning av behandlingar är effektivare</a:t>
            </a:r>
          </a:p>
          <a:p>
            <a:pPr>
              <a:lnSpc>
                <a:spcPct val="150000"/>
              </a:lnSpc>
            </a:pPr>
            <a:r>
              <a:rPr lang="sv-SE" sz="7400" dirty="0" smtClean="0"/>
              <a:t> Patienten upplever större trygghet</a:t>
            </a:r>
          </a:p>
          <a:p>
            <a:endParaRPr lang="sv-SE" sz="7400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75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06755" y="1268760"/>
            <a:ext cx="10801348" cy="576064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Forts: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06754" y="2060848"/>
            <a:ext cx="10801349" cy="3889102"/>
          </a:xfrm>
        </p:spPr>
        <p:txBody>
          <a:bodyPr>
            <a:normAutofit/>
          </a:bodyPr>
          <a:lstStyle/>
          <a:p>
            <a:pPr lvl="0"/>
            <a:r>
              <a:rPr lang="sv-SE" sz="2400" dirty="0"/>
              <a:t>Ett nära samarbete </a:t>
            </a:r>
            <a:r>
              <a:rPr lang="sv-SE" sz="2400" dirty="0" smtClean="0"/>
              <a:t>genomförs med radiologerna </a:t>
            </a:r>
            <a:r>
              <a:rPr lang="sv-SE" sz="2400" dirty="0"/>
              <a:t>för patienter som genomgått röntgenundersökning och där </a:t>
            </a:r>
            <a:r>
              <a:rPr lang="sv-SE" sz="2400" dirty="0" err="1"/>
              <a:t>kotkompressioner</a:t>
            </a:r>
            <a:r>
              <a:rPr lang="sv-SE" sz="2400" dirty="0"/>
              <a:t> ses som </a:t>
            </a:r>
            <a:r>
              <a:rPr lang="sv-SE" sz="2400" dirty="0" smtClean="0"/>
              <a:t>bifynd</a:t>
            </a:r>
          </a:p>
          <a:p>
            <a:pPr lvl="0"/>
            <a:r>
              <a:rPr lang="sv-SE" sz="2400" dirty="0" smtClean="0"/>
              <a:t>Samarbete </a:t>
            </a:r>
            <a:r>
              <a:rPr lang="sv-SE" sz="2400" dirty="0"/>
              <a:t>sker även mellan osteoporossköterskorna och kommunsjuksköterskor i länets tio kommuner, </a:t>
            </a:r>
            <a:r>
              <a:rPr lang="sv-SE" sz="2400" dirty="0" smtClean="0"/>
              <a:t>för patienterna </a:t>
            </a:r>
            <a:r>
              <a:rPr lang="sv-SE" sz="2400" dirty="0"/>
              <a:t>med frakturer som bor på </a:t>
            </a:r>
            <a:r>
              <a:rPr lang="sv-SE" sz="2400" dirty="0" smtClean="0"/>
              <a:t>VÅBO/SÄBO eller är inskrivna </a:t>
            </a:r>
            <a:r>
              <a:rPr lang="sv-SE" sz="2400" dirty="0"/>
              <a:t>i hemsjukvård</a:t>
            </a:r>
            <a:r>
              <a:rPr lang="sv-SE" sz="2400" dirty="0" smtClean="0"/>
              <a:t>.</a:t>
            </a:r>
          </a:p>
          <a:p>
            <a:pPr lvl="0"/>
            <a:r>
              <a:rPr lang="sv-SE" sz="2400" dirty="0" smtClean="0"/>
              <a:t>Patienter inom HSV samt kommunala boenden får behandling av kommunens sköterskor</a:t>
            </a:r>
          </a:p>
          <a:p>
            <a:pPr lvl="0"/>
            <a:r>
              <a:rPr lang="sv-SE" sz="2400" dirty="0" smtClean="0"/>
              <a:t>Vårdkedjan </a:t>
            </a:r>
            <a:r>
              <a:rPr lang="sv-SE" sz="2400" dirty="0"/>
              <a:t>sträcker sig från ortopedklinik till primvård och kommuner</a:t>
            </a:r>
            <a:r>
              <a:rPr lang="sv-SE" sz="2400" dirty="0" smtClean="0"/>
              <a:t>.</a:t>
            </a:r>
            <a:endParaRPr lang="sv-SE" sz="2400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787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06755" y="1484784"/>
            <a:ext cx="10801348" cy="720080"/>
          </a:xfrm>
        </p:spPr>
        <p:txBody>
          <a:bodyPr/>
          <a:lstStyle/>
          <a:p>
            <a:r>
              <a:rPr lang="sv-SE" dirty="0" smtClean="0"/>
              <a:t>Läkemedel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06754" y="2132856"/>
            <a:ext cx="10801349" cy="3817094"/>
          </a:xfrm>
        </p:spPr>
        <p:txBody>
          <a:bodyPr/>
          <a:lstStyle/>
          <a:p>
            <a:pPr marL="0" indent="0">
              <a:buNone/>
            </a:pPr>
            <a:endParaRPr lang="sv-SE" dirty="0" smtClean="0"/>
          </a:p>
          <a:p>
            <a:r>
              <a:rPr lang="sv-SE" sz="2400" dirty="0" smtClean="0"/>
              <a:t>Benspecifika preparat som </a:t>
            </a:r>
            <a:r>
              <a:rPr lang="sv-SE" sz="2400" dirty="0" err="1" smtClean="0"/>
              <a:t>Zoledronsyra</a:t>
            </a:r>
            <a:r>
              <a:rPr lang="sv-SE" sz="2400" dirty="0" smtClean="0"/>
              <a:t>, </a:t>
            </a:r>
            <a:r>
              <a:rPr lang="sv-SE" sz="2400" dirty="0" err="1" smtClean="0"/>
              <a:t>Aclasta</a:t>
            </a:r>
            <a:r>
              <a:rPr lang="sv-SE" sz="2400" dirty="0" smtClean="0"/>
              <a:t> samt </a:t>
            </a:r>
            <a:r>
              <a:rPr lang="sv-SE" sz="2400" dirty="0" err="1" smtClean="0"/>
              <a:t>Denosumab</a:t>
            </a:r>
            <a:r>
              <a:rPr lang="sv-SE" sz="2400" dirty="0" smtClean="0"/>
              <a:t> beställs via rekvisition på alla hälsocentraler</a:t>
            </a:r>
            <a:endParaRPr lang="sv-SE" sz="2400" dirty="0"/>
          </a:p>
          <a:p>
            <a:r>
              <a:rPr lang="sv-SE" sz="2400" dirty="0" smtClean="0"/>
              <a:t>Alla </a:t>
            </a:r>
            <a:r>
              <a:rPr lang="sv-SE" sz="2400" dirty="0"/>
              <a:t>hälsocentraler ersätts ekonomiskt för läkemedlen </a:t>
            </a:r>
            <a:r>
              <a:rPr lang="sv-SE" sz="2400" dirty="0" err="1"/>
              <a:t>zoledronsyra</a:t>
            </a:r>
            <a:r>
              <a:rPr lang="sv-SE" sz="2400" dirty="0"/>
              <a:t> och </a:t>
            </a:r>
            <a:r>
              <a:rPr lang="sv-SE" sz="2400" dirty="0" err="1" smtClean="0"/>
              <a:t>denosumab</a:t>
            </a:r>
            <a:r>
              <a:rPr lang="sv-SE" sz="2400" dirty="0"/>
              <a:t> </a:t>
            </a:r>
            <a:r>
              <a:rPr lang="sv-SE" sz="2400" dirty="0" smtClean="0"/>
              <a:t>via hälsovalskontoret</a:t>
            </a:r>
            <a:endParaRPr lang="sv-SE" sz="2400" dirty="0"/>
          </a:p>
          <a:p>
            <a:r>
              <a:rPr lang="sv-SE" sz="2400" dirty="0"/>
              <a:t>Användningen av osteoporosläkemedel har ökat markant, speciellt parenteral behandling</a:t>
            </a:r>
          </a:p>
        </p:txBody>
      </p:sp>
    </p:spTree>
    <p:extLst>
      <p:ext uri="{BB962C8B-B14F-4D97-AF65-F5344CB8AC3E}">
        <p14:creationId xmlns:p14="http://schemas.microsoft.com/office/powerpoint/2010/main" val="375174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06755" y="1268760"/>
            <a:ext cx="10801348" cy="648072"/>
          </a:xfrm>
        </p:spPr>
        <p:txBody>
          <a:bodyPr/>
          <a:lstStyle/>
          <a:p>
            <a:r>
              <a:rPr lang="sv-SE" dirty="0"/>
              <a:t>S</a:t>
            </a:r>
            <a:r>
              <a:rPr lang="sv-SE" dirty="0" smtClean="0"/>
              <a:t>lutsats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400" y="1988840"/>
            <a:ext cx="10801349" cy="3888854"/>
          </a:xfrm>
        </p:spPr>
        <p:txBody>
          <a:bodyPr>
            <a:normAutofit/>
          </a:bodyPr>
          <a:lstStyle/>
          <a:p>
            <a:r>
              <a:rPr lang="sv-SE" sz="2400" b="1" dirty="0"/>
              <a:t>Modern sjukvård kräver omdaning av traditionella yrkesroller</a:t>
            </a:r>
          </a:p>
          <a:p>
            <a:r>
              <a:rPr lang="sv-SE" sz="2400" b="1" dirty="0"/>
              <a:t>Arbetssättet har gjort att vi tar hand om fler patienter med benskörhet och ser till att de får rätt behandling. </a:t>
            </a:r>
            <a:endParaRPr lang="sv-SE" sz="2400" b="1" dirty="0" smtClean="0"/>
          </a:p>
          <a:p>
            <a:r>
              <a:rPr lang="sv-SE" sz="2400" b="1" dirty="0" smtClean="0"/>
              <a:t>Uppföljningen </a:t>
            </a:r>
            <a:r>
              <a:rPr lang="sv-SE" sz="2400" b="1" dirty="0"/>
              <a:t>har blivit bättre och patienterna känner sig väl omhändertagna. </a:t>
            </a:r>
            <a:endParaRPr lang="sv-SE" sz="2400" b="1" dirty="0" smtClean="0"/>
          </a:p>
          <a:p>
            <a:r>
              <a:rPr lang="sv-SE" sz="2400" b="1" dirty="0" smtClean="0"/>
              <a:t>Samarbetet </a:t>
            </a:r>
            <a:r>
              <a:rPr lang="sv-SE" sz="2400" b="1" dirty="0"/>
              <a:t>med kommunernas </a:t>
            </a:r>
            <a:r>
              <a:rPr lang="sv-SE" sz="2400" b="1" dirty="0" smtClean="0"/>
              <a:t>sjuksköterskor </a:t>
            </a:r>
            <a:r>
              <a:rPr lang="sv-SE" sz="2400" b="1" dirty="0"/>
              <a:t>gör att frakturkedjan i vår </a:t>
            </a:r>
            <a:r>
              <a:rPr lang="sv-SE" sz="2400" b="1" dirty="0" smtClean="0"/>
              <a:t>region </a:t>
            </a:r>
            <a:r>
              <a:rPr lang="sv-SE" sz="2400" b="1" dirty="0"/>
              <a:t>når ut </a:t>
            </a:r>
            <a:r>
              <a:rPr lang="sv-SE" sz="2400" b="1" dirty="0" smtClean="0"/>
              <a:t>till alla kommuner.</a:t>
            </a:r>
          </a:p>
          <a:p>
            <a:r>
              <a:rPr lang="sv-SE" sz="2400" b="1" dirty="0" smtClean="0"/>
              <a:t>Samarbetet med radiologerna gör att fler </a:t>
            </a:r>
            <a:r>
              <a:rPr lang="sv-SE" sz="2400" b="1" dirty="0" err="1" smtClean="0"/>
              <a:t>kotkompressioner</a:t>
            </a:r>
            <a:r>
              <a:rPr lang="sv-SE" sz="2400" b="1" dirty="0" smtClean="0"/>
              <a:t> blir kända</a:t>
            </a:r>
            <a:r>
              <a:rPr lang="sv-SE" sz="2400" b="1" dirty="0"/>
              <a:t/>
            </a:r>
            <a:br>
              <a:rPr lang="sv-SE" sz="2400" b="1" dirty="0"/>
            </a:br>
            <a:endParaRPr lang="sv-SE" sz="2400" b="1" dirty="0"/>
          </a:p>
          <a:p>
            <a:pPr lv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695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Underrubrik 1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smtClean="0"/>
              <a:t>2022-11-03</a:t>
            </a:r>
            <a:endParaRPr lang="sv-SE"/>
          </a:p>
        </p:txBody>
      </p:sp>
      <p:sp>
        <p:nvSpPr>
          <p:cNvPr id="12" name="Rubrik 1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Bentäthetsmätning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1342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0002" y="1268760"/>
            <a:ext cx="10801348" cy="711240"/>
          </a:xfrm>
        </p:spPr>
        <p:txBody>
          <a:bodyPr/>
          <a:lstStyle/>
          <a:p>
            <a:r>
              <a:rPr lang="sv-SE" dirty="0" smtClean="0"/>
              <a:t>Väntande återbesök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20221103 var det 712 patienter</a:t>
            </a:r>
          </a:p>
          <a:p>
            <a:endParaRPr lang="sv-SE" dirty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776608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Antal mätningar per helår förutom 2022 som är tom 221103</a:t>
            </a:r>
            <a:endParaRPr lang="sv-SE" dirty="0"/>
          </a:p>
        </p:txBody>
      </p:sp>
      <p:graphicFrame>
        <p:nvGraphicFramePr>
          <p:cNvPr id="5" name="Platshållare för innehåll 4"/>
          <p:cNvGraphicFramePr>
            <a:graphicFrameLocks noGrp="1"/>
          </p:cNvGraphicFramePr>
          <p:nvPr>
            <p:ph idx="1"/>
            <p:extLst/>
          </p:nvPr>
        </p:nvGraphicFramePr>
        <p:xfrm>
          <a:off x="2999658" y="2924944"/>
          <a:ext cx="5400597" cy="1584176"/>
        </p:xfrm>
        <a:graphic>
          <a:graphicData uri="http://schemas.openxmlformats.org/drawingml/2006/table">
            <a:tbl>
              <a:tblPr/>
              <a:tblGrid>
                <a:gridCol w="828369">
                  <a:extLst>
                    <a:ext uri="{9D8B030D-6E8A-4147-A177-3AD203B41FA5}">
                      <a16:colId xmlns:a16="http://schemas.microsoft.com/office/drawing/2014/main" val="1392094681"/>
                    </a:ext>
                  </a:extLst>
                </a:gridCol>
                <a:gridCol w="828369">
                  <a:extLst>
                    <a:ext uri="{9D8B030D-6E8A-4147-A177-3AD203B41FA5}">
                      <a16:colId xmlns:a16="http://schemas.microsoft.com/office/drawing/2014/main" val="1500607254"/>
                    </a:ext>
                  </a:extLst>
                </a:gridCol>
                <a:gridCol w="828369">
                  <a:extLst>
                    <a:ext uri="{9D8B030D-6E8A-4147-A177-3AD203B41FA5}">
                      <a16:colId xmlns:a16="http://schemas.microsoft.com/office/drawing/2014/main" val="2251533377"/>
                    </a:ext>
                  </a:extLst>
                </a:gridCol>
                <a:gridCol w="971830">
                  <a:extLst>
                    <a:ext uri="{9D8B030D-6E8A-4147-A177-3AD203B41FA5}">
                      <a16:colId xmlns:a16="http://schemas.microsoft.com/office/drawing/2014/main" val="2703686912"/>
                    </a:ext>
                  </a:extLst>
                </a:gridCol>
                <a:gridCol w="971830">
                  <a:extLst>
                    <a:ext uri="{9D8B030D-6E8A-4147-A177-3AD203B41FA5}">
                      <a16:colId xmlns:a16="http://schemas.microsoft.com/office/drawing/2014/main" val="3042168758"/>
                    </a:ext>
                  </a:extLst>
                </a:gridCol>
                <a:gridCol w="971830">
                  <a:extLst>
                    <a:ext uri="{9D8B030D-6E8A-4147-A177-3AD203B41FA5}">
                      <a16:colId xmlns:a16="http://schemas.microsoft.com/office/drawing/2014/main" val="818991779"/>
                    </a:ext>
                  </a:extLst>
                </a:gridCol>
              </a:tblGrid>
              <a:tr h="10250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  <a:endParaRPr lang="sv-SE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  <a:endParaRPr lang="sv-SE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  <a:endParaRPr lang="sv-SE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872999"/>
                  </a:ext>
                </a:extLst>
              </a:tr>
              <a:tr h="55914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  <a:latin typeface="Times New Roman" panose="02020603050405020304" pitchFamily="18" charset="0"/>
                        </a:rPr>
                        <a:t>63</a:t>
                      </a:r>
                      <a:endParaRPr lang="sv-SE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  <a:latin typeface="Times New Roman" panose="02020603050405020304" pitchFamily="18" charset="0"/>
                        </a:rPr>
                        <a:t>331</a:t>
                      </a:r>
                      <a:endParaRPr lang="sv-SE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  <a:latin typeface="Times New Roman" panose="02020603050405020304" pitchFamily="18" charset="0"/>
                        </a:rPr>
                        <a:t>720</a:t>
                      </a:r>
                      <a:endParaRPr lang="sv-SE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  <a:latin typeface="Times New Roman" panose="02020603050405020304" pitchFamily="18" charset="0"/>
                        </a:rPr>
                        <a:t>1 406</a:t>
                      </a:r>
                      <a:endParaRPr lang="sv-SE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  <a:latin typeface="Times New Roman" panose="02020603050405020304" pitchFamily="18" charset="0"/>
                        </a:rPr>
                        <a:t>1 524</a:t>
                      </a:r>
                      <a:endParaRPr lang="sv-SE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</a:rPr>
                        <a:t>1 631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2229058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11024101" y="-1136155"/>
            <a:ext cx="23216101" cy="1971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829" tIns="899829" rIns="899829" bIns="89982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337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0002" y="1196752"/>
            <a:ext cx="10801348" cy="783248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Uteblivna mätningar </a:t>
            </a:r>
            <a:r>
              <a:rPr lang="sv-SE" dirty="0"/>
              <a:t>per helår förutom 2022 som är tom 221103</a:t>
            </a:r>
          </a:p>
        </p:txBody>
      </p:sp>
      <p:pic>
        <p:nvPicPr>
          <p:cNvPr id="5" name="Platshållare för innehåll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87675" y="2364581"/>
            <a:ext cx="6267450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760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0002" y="1196752"/>
            <a:ext cx="10801348" cy="783248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Remisser flöde from januari 2017 tom oktober 2022</a:t>
            </a:r>
            <a:endParaRPr lang="sv-SE" dirty="0"/>
          </a:p>
        </p:txBody>
      </p:sp>
      <p:pic>
        <p:nvPicPr>
          <p:cNvPr id="5" name="Platshållare för innehåll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0725" y="2646870"/>
            <a:ext cx="10801350" cy="2950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396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ubrik 1"/>
          <p:cNvSpPr>
            <a:spLocks noGrp="1"/>
          </p:cNvSpPr>
          <p:nvPr>
            <p:ph type="title"/>
          </p:nvPr>
        </p:nvSpPr>
        <p:spPr>
          <a:xfrm>
            <a:off x="706755" y="1268760"/>
            <a:ext cx="10801348" cy="648072"/>
          </a:xfrm>
        </p:spPr>
        <p:txBody>
          <a:bodyPr/>
          <a:lstStyle/>
          <a:p>
            <a:r>
              <a:rPr lang="sv-SE" dirty="0" smtClean="0"/>
              <a:t>Bakgrund och Nulägesfrågor</a:t>
            </a:r>
          </a:p>
        </p:txBody>
      </p:sp>
      <p:sp>
        <p:nvSpPr>
          <p:cNvPr id="4099" name="Platshållare för innehåll 2"/>
          <p:cNvSpPr>
            <a:spLocks noGrp="1"/>
          </p:cNvSpPr>
          <p:nvPr>
            <p:ph idx="1"/>
          </p:nvPr>
        </p:nvSpPr>
        <p:spPr>
          <a:xfrm>
            <a:off x="706754" y="2204864"/>
            <a:ext cx="10801349" cy="3745086"/>
          </a:xfrm>
        </p:spPr>
        <p:txBody>
          <a:bodyPr/>
          <a:lstStyle/>
          <a:p>
            <a:pPr marL="342900" lvl="0" indent="-342900"/>
            <a:r>
              <a:rPr lang="sv-SE" sz="3600" dirty="0"/>
              <a:t>Rutiner</a:t>
            </a:r>
          </a:p>
          <a:p>
            <a:pPr marL="342900" lvl="0" indent="-342900"/>
            <a:r>
              <a:rPr lang="sv-SE" sz="3600" dirty="0"/>
              <a:t>Samverkan</a:t>
            </a:r>
          </a:p>
          <a:p>
            <a:pPr marL="342900" lvl="0" indent="-342900"/>
            <a:r>
              <a:rPr lang="sv-SE" sz="3600" dirty="0"/>
              <a:t>Läkemedel</a:t>
            </a:r>
          </a:p>
          <a:p>
            <a:pPr marL="342900" indent="-342900"/>
            <a:r>
              <a:rPr lang="sv-SE" sz="3600" dirty="0"/>
              <a:t>DXA</a:t>
            </a:r>
            <a:br>
              <a:rPr lang="sv-SE" sz="3600" dirty="0"/>
            </a:br>
            <a:endParaRPr lang="sv-SE" sz="3600" dirty="0"/>
          </a:p>
          <a:p>
            <a:pPr marL="0" indent="0">
              <a:buNone/>
            </a:pPr>
            <a:endParaRPr lang="sv-SE" sz="1600" b="1" dirty="0"/>
          </a:p>
          <a:p>
            <a:pPr marL="0" indent="0">
              <a:buNone/>
            </a:pPr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413115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0002" y="1268760"/>
            <a:ext cx="10801348" cy="711240"/>
          </a:xfrm>
        </p:spPr>
        <p:txBody>
          <a:bodyPr/>
          <a:lstStyle/>
          <a:p>
            <a:r>
              <a:rPr lang="sv-SE" dirty="0" smtClean="0"/>
              <a:t>Framtiden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Långsiktig statistik visar att vi skulle kunna klara medicinskt måldatum vid årsskiftet 2023/2024, för att uppnå det krävs ett arbete inom enheten för Bentäthetsmätningen.</a:t>
            </a:r>
          </a:p>
          <a:p>
            <a:pPr marL="0" indent="0">
              <a:buNone/>
            </a:pPr>
            <a:r>
              <a:rPr lang="sv-SE" dirty="0" smtClean="0"/>
              <a:t>- De mätningar som av olika anledningar inte blir av, kan vi inte ta ikapp (uteblivna besök, möten, frånvaro personal)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41923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0002" y="1268760"/>
            <a:ext cx="10801348" cy="711240"/>
          </a:xfrm>
        </p:spPr>
        <p:txBody>
          <a:bodyPr/>
          <a:lstStyle/>
          <a:p>
            <a:r>
              <a:rPr lang="sv-SE" dirty="0" smtClean="0"/>
              <a:t>Åtgärder för att öka produktionen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Lagt till ny text i kallelser. Förtydligar att patient ska meddela mottagningen om de inte planerar att komma på utsatt tid.</a:t>
            </a:r>
          </a:p>
          <a:p>
            <a:r>
              <a:rPr lang="sv-SE" dirty="0" smtClean="0"/>
              <a:t>Ringer upp alla patienter 3 dagar före mätning för att säkerställa att de planerar att komma.</a:t>
            </a:r>
          </a:p>
          <a:p>
            <a:r>
              <a:rPr lang="sv-SE" dirty="0" smtClean="0"/>
              <a:t>Planerar in helgarbete för att beta av väntelistan.</a:t>
            </a:r>
          </a:p>
          <a:p>
            <a:r>
              <a:rPr lang="sv-SE" dirty="0" smtClean="0"/>
              <a:t>Få ytterligare resurs för tolkningar (</a:t>
            </a:r>
            <a:r>
              <a:rPr lang="sv-SE" dirty="0" err="1" smtClean="0"/>
              <a:t>Dr.Ismail</a:t>
            </a:r>
            <a:r>
              <a:rPr lang="sv-SE" dirty="0" smtClean="0"/>
              <a:t>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19641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0002" y="1340768"/>
            <a:ext cx="10801348" cy="63923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Antal uteblivna besök (mätningar)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4300" y="2555081"/>
            <a:ext cx="6934200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1229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ubrik 1"/>
          <p:cNvSpPr>
            <a:spLocks noGrp="1"/>
          </p:cNvSpPr>
          <p:nvPr>
            <p:ph type="title"/>
          </p:nvPr>
        </p:nvSpPr>
        <p:spPr>
          <a:xfrm>
            <a:off x="706755" y="1268760"/>
            <a:ext cx="10801348" cy="648072"/>
          </a:xfrm>
        </p:spPr>
        <p:txBody>
          <a:bodyPr/>
          <a:lstStyle/>
          <a:p>
            <a:r>
              <a:rPr lang="sv-SE" dirty="0"/>
              <a:t>Förslag på datum 2023</a:t>
            </a:r>
            <a:endParaRPr lang="sv-SE" dirty="0" smtClean="0"/>
          </a:p>
        </p:txBody>
      </p:sp>
      <p:sp>
        <p:nvSpPr>
          <p:cNvPr id="4099" name="Platshållare för innehåll 2"/>
          <p:cNvSpPr>
            <a:spLocks noGrp="1"/>
          </p:cNvSpPr>
          <p:nvPr>
            <p:ph idx="1"/>
          </p:nvPr>
        </p:nvSpPr>
        <p:spPr>
          <a:xfrm>
            <a:off x="706754" y="2204864"/>
            <a:ext cx="10801349" cy="3745086"/>
          </a:xfrm>
        </p:spPr>
        <p:txBody>
          <a:bodyPr/>
          <a:lstStyle/>
          <a:p>
            <a:pPr marL="342900" lvl="0" indent="-342900"/>
            <a:r>
              <a:rPr lang="sv-SE" sz="3600" dirty="0"/>
              <a:t>23-02-02</a:t>
            </a:r>
          </a:p>
          <a:p>
            <a:pPr marL="342900" lvl="0" indent="-342900"/>
            <a:r>
              <a:rPr lang="sv-SE" sz="3600" dirty="0"/>
              <a:t>23-05-25</a:t>
            </a:r>
          </a:p>
          <a:p>
            <a:pPr marL="342900" lvl="0" indent="-342900"/>
            <a:r>
              <a:rPr lang="sv-SE" sz="3600" dirty="0"/>
              <a:t>23-09-21</a:t>
            </a:r>
          </a:p>
          <a:p>
            <a:pPr marL="342900" indent="-342900"/>
            <a:r>
              <a:rPr lang="sv-SE" sz="3600" dirty="0"/>
              <a:t>23-11-30</a:t>
            </a:r>
            <a:br>
              <a:rPr lang="sv-SE" sz="3600" dirty="0"/>
            </a:br>
            <a:endParaRPr lang="sv-SE" sz="3600" b="1" dirty="0"/>
          </a:p>
          <a:p>
            <a:pPr marL="0" indent="0">
              <a:buNone/>
            </a:pPr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46835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Region Gävleborg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285 500 invånare, 10 kommuner</a:t>
            </a:r>
          </a:p>
          <a:p>
            <a:r>
              <a:rPr lang="sv-SE" dirty="0" smtClean="0"/>
              <a:t>Tre sjukhus, 43 hälsocentraler</a:t>
            </a:r>
            <a:endParaRPr lang="sv-SE" dirty="0"/>
          </a:p>
        </p:txBody>
      </p:sp>
      <p:pic>
        <p:nvPicPr>
          <p:cNvPr id="9" name="Platshållare för bild 8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5" b="160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1038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ubrik 1"/>
          <p:cNvSpPr>
            <a:spLocks noGrp="1"/>
          </p:cNvSpPr>
          <p:nvPr>
            <p:ph type="title"/>
          </p:nvPr>
        </p:nvSpPr>
        <p:spPr>
          <a:xfrm>
            <a:off x="706755" y="1268760"/>
            <a:ext cx="10801348" cy="648072"/>
          </a:xfrm>
        </p:spPr>
        <p:txBody>
          <a:bodyPr/>
          <a:lstStyle/>
          <a:p>
            <a:r>
              <a:rPr lang="sv-SE" dirty="0" smtClean="0"/>
              <a:t>Bakgrund</a:t>
            </a:r>
          </a:p>
        </p:txBody>
      </p:sp>
      <p:sp>
        <p:nvSpPr>
          <p:cNvPr id="4099" name="Platshållare för innehåll 2"/>
          <p:cNvSpPr>
            <a:spLocks noGrp="1"/>
          </p:cNvSpPr>
          <p:nvPr>
            <p:ph idx="1"/>
          </p:nvPr>
        </p:nvSpPr>
        <p:spPr>
          <a:xfrm>
            <a:off x="706754" y="2204864"/>
            <a:ext cx="10801349" cy="3745086"/>
          </a:xfrm>
        </p:spPr>
        <p:txBody>
          <a:bodyPr/>
          <a:lstStyle/>
          <a:p>
            <a:r>
              <a:rPr lang="sv-SE" sz="2000" dirty="0" smtClean="0"/>
              <a:t>Landstingsfullmäktige tog ett gemensamt </a:t>
            </a:r>
            <a:r>
              <a:rPr lang="sv-SE" sz="2000" dirty="0"/>
              <a:t>beslut om </a:t>
            </a:r>
            <a:r>
              <a:rPr lang="sv-SE" sz="2000" dirty="0" smtClean="0"/>
              <a:t>att satsa </a:t>
            </a:r>
            <a:r>
              <a:rPr lang="sv-SE" sz="2000" dirty="0"/>
              <a:t>på Osteoporos </a:t>
            </a:r>
            <a:r>
              <a:rPr lang="sv-SE" sz="2000" dirty="0" smtClean="0"/>
              <a:t>2015</a:t>
            </a:r>
            <a:endParaRPr lang="sv-SE" altLang="sv-SE" sz="2000" dirty="0" smtClean="0"/>
          </a:p>
          <a:p>
            <a:endParaRPr lang="sv-SE" altLang="sv-SE" sz="2000" dirty="0" smtClean="0"/>
          </a:p>
          <a:p>
            <a:r>
              <a:rPr lang="sv-SE" sz="2000" dirty="0" smtClean="0"/>
              <a:t>Syftet </a:t>
            </a:r>
            <a:r>
              <a:rPr lang="sv-SE" sz="2000" dirty="0"/>
              <a:t>med projektet </a:t>
            </a:r>
            <a:r>
              <a:rPr lang="sv-SE" sz="2000" dirty="0" smtClean="0"/>
              <a:t>var </a:t>
            </a:r>
            <a:r>
              <a:rPr lang="sv-SE" sz="2000" dirty="0"/>
              <a:t>att förbättra behandlingen för patienter med misstänkt osteoporos genom att skapa </a:t>
            </a:r>
            <a:r>
              <a:rPr lang="sv-SE" sz="2000" dirty="0" smtClean="0"/>
              <a:t>en </a:t>
            </a:r>
            <a:r>
              <a:rPr lang="sv-SE" sz="2000" dirty="0"/>
              <a:t>fungerande </a:t>
            </a:r>
            <a:r>
              <a:rPr lang="sv-SE" sz="2000" dirty="0" smtClean="0"/>
              <a:t>frakturkedja.</a:t>
            </a:r>
          </a:p>
          <a:p>
            <a:endParaRPr lang="sv-SE" sz="2000" dirty="0" smtClean="0"/>
          </a:p>
          <a:p>
            <a:r>
              <a:rPr lang="sv-SE" sz="2000" dirty="0" smtClean="0"/>
              <a:t> Kedjan </a:t>
            </a:r>
            <a:r>
              <a:rPr lang="sv-SE" sz="2000" dirty="0"/>
              <a:t>innebär att identifiera patienter som </a:t>
            </a:r>
            <a:r>
              <a:rPr lang="sv-SE" sz="2000" dirty="0" smtClean="0"/>
              <a:t>har ådragit sig </a:t>
            </a:r>
            <a:r>
              <a:rPr lang="sv-SE" sz="2000" dirty="0"/>
              <a:t>lågenergifrakturer. Patienterna fångas upp och följs genom hela projektets gång. </a:t>
            </a:r>
            <a:endParaRPr lang="sv-SE" sz="2000" dirty="0" smtClean="0"/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1600" b="1" dirty="0"/>
          </a:p>
          <a:p>
            <a:pPr marL="0" indent="0">
              <a:buNone/>
            </a:pPr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140243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706755" y="1412776"/>
            <a:ext cx="10801348" cy="792088"/>
          </a:xfrm>
        </p:spPr>
        <p:txBody>
          <a:bodyPr/>
          <a:lstStyle/>
          <a:p>
            <a:r>
              <a:rPr lang="sv-SE" dirty="0" smtClean="0"/>
              <a:t>Vilka var våra utmaningar?		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>
          <a:xfrm>
            <a:off x="706754" y="2636912"/>
            <a:ext cx="10801349" cy="3313038"/>
          </a:xfrm>
        </p:spPr>
        <p:txBody>
          <a:bodyPr/>
          <a:lstStyle/>
          <a:p>
            <a:r>
              <a:rPr lang="sv-SE" dirty="0" smtClean="0"/>
              <a:t>För få patienter fick osteoporosbehandling efter lågenergifrakturer</a:t>
            </a:r>
          </a:p>
          <a:p>
            <a:r>
              <a:rPr lang="sv-SE" dirty="0" smtClean="0"/>
              <a:t>För få patienter med diagnos osteoporos fick inte benspecifik behandling</a:t>
            </a:r>
          </a:p>
          <a:p>
            <a:r>
              <a:rPr lang="sv-SE" dirty="0" smtClean="0"/>
              <a:t>Långa avstånd</a:t>
            </a:r>
          </a:p>
          <a:p>
            <a:r>
              <a:rPr lang="sv-SE" dirty="0" smtClean="0"/>
              <a:t>Stor läkarbrist i primärvården</a:t>
            </a:r>
          </a:p>
          <a:p>
            <a:r>
              <a:rPr lang="sv-SE" dirty="0" smtClean="0"/>
              <a:t>Även brist på annan vårdpersonal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525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06755" y="1412776"/>
            <a:ext cx="10801348" cy="720080"/>
          </a:xfrm>
        </p:spPr>
        <p:txBody>
          <a:bodyPr>
            <a:normAutofit/>
          </a:bodyPr>
          <a:lstStyle/>
          <a:p>
            <a:r>
              <a:rPr lang="sv-SE" dirty="0" smtClean="0"/>
              <a:t>Beslut att starta osteoporosprojekt 2015	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06754" y="2420888"/>
            <a:ext cx="10801349" cy="3529062"/>
          </a:xfrm>
        </p:spPr>
        <p:txBody>
          <a:bodyPr>
            <a:normAutofit fontScale="92500"/>
          </a:bodyPr>
          <a:lstStyle/>
          <a:p>
            <a:r>
              <a:rPr lang="sv-SE" dirty="0" smtClean="0"/>
              <a:t>Regionfullmäktige satsade </a:t>
            </a:r>
            <a:r>
              <a:rPr lang="sv-SE" dirty="0"/>
              <a:t>5 </a:t>
            </a:r>
            <a:r>
              <a:rPr lang="sv-SE" dirty="0" err="1"/>
              <a:t>milj</a:t>
            </a:r>
            <a:r>
              <a:rPr lang="sv-SE" dirty="0"/>
              <a:t> kr på </a:t>
            </a:r>
            <a:r>
              <a:rPr lang="sv-SE" dirty="0" smtClean="0"/>
              <a:t>osteoporosprojektet 2015</a:t>
            </a:r>
          </a:p>
          <a:p>
            <a:r>
              <a:rPr lang="sv-SE" dirty="0" smtClean="0"/>
              <a:t>Högst evidens för att bygga en frakturkedja, dvs att fånga upp patienter med lågenergifrakturer som löper risk för att få nya frakturer</a:t>
            </a:r>
          </a:p>
          <a:p>
            <a:r>
              <a:rPr lang="sv-SE" dirty="0" smtClean="0"/>
              <a:t>Fysioterapeuter tillsattes på Gävle respektive Hudiksvalls sjukhus som osteoporoskoordinatorer</a:t>
            </a:r>
          </a:p>
          <a:p>
            <a:r>
              <a:rPr lang="sv-SE" dirty="0" smtClean="0"/>
              <a:t>Distriktssköterskor tillsattes på sex orter som osteoporossköterskor</a:t>
            </a:r>
          </a:p>
          <a:p>
            <a:r>
              <a:rPr lang="sv-SE" dirty="0" smtClean="0"/>
              <a:t>Geriatriker var knuten till projektet som konsult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43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/>
          </p:nvPr>
        </p:nvGraphicFramePr>
        <p:xfrm>
          <a:off x="1021080" y="937260"/>
          <a:ext cx="9273540" cy="249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ruta 4"/>
          <p:cNvSpPr txBox="1">
            <a:spLocks noChangeArrowheads="1"/>
          </p:cNvSpPr>
          <p:nvPr/>
        </p:nvSpPr>
        <p:spPr bwMode="auto">
          <a:xfrm>
            <a:off x="4335462" y="228600"/>
            <a:ext cx="3521075" cy="392088"/>
          </a:xfrm>
          <a:prstGeom prst="rect">
            <a:avLst/>
          </a:prstGeom>
          <a:noFill/>
          <a:ln w="63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v-SE" altLang="sv-SE" sz="22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Osteoporosflöde Gävleborg</a:t>
            </a:r>
            <a:endParaRPr lang="sv-SE" altLang="sv-SE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1" name="Textruta 8"/>
          <p:cNvSpPr txBox="1">
            <a:spLocks noChangeArrowheads="1"/>
          </p:cNvSpPr>
          <p:nvPr/>
        </p:nvSpPr>
        <p:spPr bwMode="auto">
          <a:xfrm>
            <a:off x="7392144" y="1016701"/>
            <a:ext cx="2343558" cy="274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Behandling och uppföljning</a:t>
            </a:r>
            <a:endParaRPr kumimoji="0" lang="sv-SE" altLang="sv-S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12" name="Diagram 11"/>
          <p:cNvGraphicFramePr/>
          <p:nvPr>
            <p:extLst/>
          </p:nvPr>
        </p:nvGraphicFramePr>
        <p:xfrm>
          <a:off x="1021080" y="3108960"/>
          <a:ext cx="3764280" cy="1211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13" name="Rak pil 12"/>
          <p:cNvCxnSpPr/>
          <p:nvPr/>
        </p:nvCxnSpPr>
        <p:spPr>
          <a:xfrm flipV="1">
            <a:off x="4709160" y="2499360"/>
            <a:ext cx="666760" cy="800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Diagram 13"/>
          <p:cNvGraphicFramePr/>
          <p:nvPr>
            <p:extLst/>
          </p:nvPr>
        </p:nvGraphicFramePr>
        <p:xfrm>
          <a:off x="1028700" y="4716780"/>
          <a:ext cx="2400300" cy="1013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cxnSp>
        <p:nvCxnSpPr>
          <p:cNvPr id="15" name="Rak pil 14"/>
          <p:cNvCxnSpPr/>
          <p:nvPr/>
        </p:nvCxnSpPr>
        <p:spPr>
          <a:xfrm flipV="1">
            <a:off x="3647728" y="2586990"/>
            <a:ext cx="2309405" cy="27862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pil 15"/>
          <p:cNvCxnSpPr/>
          <p:nvPr/>
        </p:nvCxnSpPr>
        <p:spPr>
          <a:xfrm flipV="1">
            <a:off x="480060" y="2141220"/>
            <a:ext cx="485406" cy="358140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pil 16"/>
          <p:cNvCxnSpPr/>
          <p:nvPr/>
        </p:nvCxnSpPr>
        <p:spPr>
          <a:xfrm>
            <a:off x="701040" y="4777740"/>
            <a:ext cx="264426" cy="379452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pil 17"/>
          <p:cNvCxnSpPr/>
          <p:nvPr/>
        </p:nvCxnSpPr>
        <p:spPr>
          <a:xfrm>
            <a:off x="838200" y="3749040"/>
            <a:ext cx="182880" cy="0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ktangel med rundade hörn 18"/>
          <p:cNvSpPr/>
          <p:nvPr/>
        </p:nvSpPr>
        <p:spPr>
          <a:xfrm>
            <a:off x="2351584" y="1323409"/>
            <a:ext cx="3872365" cy="480822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0" name="Rektangel med rundade hörn 19"/>
          <p:cNvSpPr/>
          <p:nvPr/>
        </p:nvSpPr>
        <p:spPr>
          <a:xfrm>
            <a:off x="6492240" y="1333500"/>
            <a:ext cx="3924300" cy="2308860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1" name="Textruta 27"/>
          <p:cNvSpPr txBox="1">
            <a:spLocks noChangeArrowheads="1"/>
          </p:cNvSpPr>
          <p:nvPr/>
        </p:nvSpPr>
        <p:spPr bwMode="auto">
          <a:xfrm>
            <a:off x="3747333" y="1016701"/>
            <a:ext cx="2209800" cy="274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Utredning</a:t>
            </a:r>
            <a:endParaRPr kumimoji="0" lang="sv-SE" altLang="sv-SE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23" name="Rektangel med rundade hörn 22"/>
          <p:cNvSpPr/>
          <p:nvPr/>
        </p:nvSpPr>
        <p:spPr>
          <a:xfrm>
            <a:off x="45720" y="2586990"/>
            <a:ext cx="792480" cy="2110740"/>
          </a:xfrm>
          <a:prstGeom prst="round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4" name="Textruta 31"/>
          <p:cNvSpPr txBox="1">
            <a:spLocks noChangeArrowheads="1"/>
          </p:cNvSpPr>
          <p:nvPr/>
        </p:nvSpPr>
        <p:spPr bwMode="auto">
          <a:xfrm>
            <a:off x="-4800600" y="2857500"/>
            <a:ext cx="693737" cy="769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Patient kommer in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Flödesschema: Process 24"/>
          <p:cNvSpPr/>
          <p:nvPr/>
        </p:nvSpPr>
        <p:spPr>
          <a:xfrm>
            <a:off x="8004810" y="5588000"/>
            <a:ext cx="2825750" cy="1828165"/>
          </a:xfrm>
          <a:prstGeom prst="flowChartProcess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6" name="Textruta 2"/>
          <p:cNvSpPr txBox="1">
            <a:spLocks noChangeArrowheads="1"/>
          </p:cNvSpPr>
          <p:nvPr/>
        </p:nvSpPr>
        <p:spPr bwMode="auto">
          <a:xfrm>
            <a:off x="9383785" y="4785994"/>
            <a:ext cx="2773705" cy="2072006"/>
          </a:xfrm>
          <a:prstGeom prst="rect">
            <a:avLst/>
          </a:prstGeom>
          <a:solidFill>
            <a:schemeClr val="lt1">
              <a:tint val="93000"/>
              <a:satMod val="150000"/>
              <a:shade val="98000"/>
              <a:lumMod val="102000"/>
            </a:schemeClr>
          </a:solidFill>
          <a:ln>
            <a:noFill/>
          </a:ln>
        </p:spPr>
        <p:style>
          <a:lnRef idx="2">
            <a:schemeClr val="accent6"/>
          </a:lnRef>
          <a:fillRef idx="1003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sv-SE" sz="12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FL</a:t>
            </a:r>
            <a:r>
              <a:rPr kumimoji="0" lang="sv-SE" altLang="sv-S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:	   </a:t>
            </a:r>
            <a:r>
              <a:rPr lang="sv-SE" altLang="sv-SE" sz="12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familjeläkare</a:t>
            </a:r>
            <a:endParaRPr kumimoji="0" lang="sv-SE" altLang="sv-SE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DSK:	   distriktssköterska</a:t>
            </a:r>
            <a:endParaRPr kumimoji="0" lang="sv-SE" altLang="sv-SE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DXA:	   undersökning</a:t>
            </a:r>
            <a:endParaRPr kumimoji="0" lang="sv-SE" altLang="sv-SE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FT:	   fysioterapeut</a:t>
            </a:r>
            <a:endParaRPr kumimoji="0" lang="sv-SE" altLang="sv-SE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HC:	   hälsoocentral</a:t>
            </a:r>
            <a:endParaRPr kumimoji="0" lang="sv-SE" altLang="sv-SE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Kommun-SSK  kommunsjuksköterka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OK:	   osteoporoskoordinator</a:t>
            </a:r>
            <a:endParaRPr kumimoji="0" lang="sv-SE" altLang="sv-SE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Ort:	   ortoped</a:t>
            </a:r>
            <a:endParaRPr kumimoji="0" lang="sv-SE" altLang="sv-SE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OS:	   osteoporossköterska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sv-SE" sz="12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R:	   radiolog	</a:t>
            </a:r>
            <a:endParaRPr kumimoji="0" lang="sv-SE" altLang="sv-SE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28" name="textruta 27"/>
          <p:cNvSpPr txBox="1"/>
          <p:nvPr/>
        </p:nvSpPr>
        <p:spPr>
          <a:xfrm>
            <a:off x="28113" y="3399204"/>
            <a:ext cx="9373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 smtClean="0"/>
              <a:t>Patient kommer </a:t>
            </a:r>
          </a:p>
          <a:p>
            <a:r>
              <a:rPr lang="sv-SE" sz="1400" dirty="0" smtClean="0"/>
              <a:t>in</a:t>
            </a:r>
            <a:endParaRPr lang="sv-SE" sz="1400" dirty="0"/>
          </a:p>
        </p:txBody>
      </p:sp>
      <p:cxnSp>
        <p:nvCxnSpPr>
          <p:cNvPr id="41" name="Rak pil 40"/>
          <p:cNvCxnSpPr/>
          <p:nvPr/>
        </p:nvCxnSpPr>
        <p:spPr>
          <a:xfrm>
            <a:off x="1506187" y="2499360"/>
            <a:ext cx="0" cy="1868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ktangel med rundade hörn 41"/>
          <p:cNvSpPr/>
          <p:nvPr/>
        </p:nvSpPr>
        <p:spPr>
          <a:xfrm>
            <a:off x="1021080" y="2721802"/>
            <a:ext cx="970215" cy="57765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bg1"/>
                </a:solidFill>
              </a:rPr>
              <a:t>Röntgen</a:t>
            </a:r>
            <a:endParaRPr lang="sv-SE" sz="1400" dirty="0">
              <a:solidFill>
                <a:schemeClr val="bg1"/>
              </a:solidFill>
            </a:endParaRPr>
          </a:p>
        </p:txBody>
      </p:sp>
      <p:cxnSp>
        <p:nvCxnSpPr>
          <p:cNvPr id="43" name="Rak pil 42"/>
          <p:cNvCxnSpPr/>
          <p:nvPr/>
        </p:nvCxnSpPr>
        <p:spPr>
          <a:xfrm>
            <a:off x="2043488" y="2996314"/>
            <a:ext cx="28828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ktangel med rundade hörn 43"/>
          <p:cNvSpPr/>
          <p:nvPr/>
        </p:nvSpPr>
        <p:spPr>
          <a:xfrm>
            <a:off x="2423592" y="2735034"/>
            <a:ext cx="970215" cy="52256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bg1"/>
                </a:solidFill>
              </a:rPr>
              <a:t>R</a:t>
            </a:r>
            <a:endParaRPr lang="sv-SE" sz="1400" dirty="0">
              <a:solidFill>
                <a:schemeClr val="bg1"/>
              </a:solidFill>
            </a:endParaRPr>
          </a:p>
        </p:txBody>
      </p:sp>
      <p:cxnSp>
        <p:nvCxnSpPr>
          <p:cNvPr id="45" name="Rak pil 44"/>
          <p:cNvCxnSpPr/>
          <p:nvPr/>
        </p:nvCxnSpPr>
        <p:spPr>
          <a:xfrm flipV="1">
            <a:off x="3469658" y="2573242"/>
            <a:ext cx="768899" cy="3905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374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06755" y="1412776"/>
            <a:ext cx="10801348" cy="720080"/>
          </a:xfrm>
        </p:spPr>
        <p:txBody>
          <a:bodyPr/>
          <a:lstStyle/>
          <a:p>
            <a:r>
              <a:rPr lang="sv-SE" dirty="0" smtClean="0"/>
              <a:t>	Vad innebär det i praktiken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06754" y="2420888"/>
            <a:ext cx="10801349" cy="35290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 smtClean="0"/>
              <a:t>Osteoporossköterskans ansvar:</a:t>
            </a:r>
          </a:p>
          <a:p>
            <a:r>
              <a:rPr lang="sv-SE" sz="2600" dirty="0" smtClean="0"/>
              <a:t>Har </a:t>
            </a:r>
            <a:r>
              <a:rPr lang="sv-SE" sz="2600" dirty="0"/>
              <a:t>kontakt med alla patienter som fått en </a:t>
            </a:r>
            <a:r>
              <a:rPr lang="sv-SE" sz="2600" dirty="0" err="1"/>
              <a:t>osteoporotisk</a:t>
            </a:r>
            <a:r>
              <a:rPr lang="sv-SE" sz="2600" dirty="0"/>
              <a:t> </a:t>
            </a:r>
            <a:r>
              <a:rPr lang="sv-SE" sz="2600" dirty="0" smtClean="0"/>
              <a:t>fraktur samt med patienter som kommer via andra yrkesgrupper</a:t>
            </a:r>
            <a:endParaRPr lang="sv-SE" sz="2600" dirty="0"/>
          </a:p>
          <a:p>
            <a:r>
              <a:rPr lang="sv-SE" sz="2600" dirty="0" smtClean="0"/>
              <a:t>Påbörjar </a:t>
            </a:r>
            <a:r>
              <a:rPr lang="sv-SE" sz="2600" dirty="0"/>
              <a:t>utredning, provtagning och dialog med patienten och gör ett underlag till läkaren i primärvården  som  tar ställning till behandling</a:t>
            </a:r>
            <a:endParaRPr lang="sv-SE" sz="2600" dirty="0" smtClean="0"/>
          </a:p>
          <a:p>
            <a:r>
              <a:rPr lang="sv-SE" sz="2600" dirty="0" smtClean="0"/>
              <a:t>Ansvarar att patienten får behandling utifrån ordination</a:t>
            </a:r>
          </a:p>
          <a:p>
            <a:pPr lvl="0"/>
            <a:r>
              <a:rPr lang="sv-SE" sz="2600" dirty="0" smtClean="0"/>
              <a:t>Ansvarar </a:t>
            </a:r>
            <a:r>
              <a:rPr lang="sv-SE" sz="2600" dirty="0"/>
              <a:t>för uppföljning, både vad gäller </a:t>
            </a:r>
            <a:r>
              <a:rPr lang="sv-SE" sz="2600" dirty="0" err="1"/>
              <a:t>complience</a:t>
            </a:r>
            <a:r>
              <a:rPr lang="sv-SE" sz="2600" dirty="0"/>
              <a:t> och eventuella biverkningar.</a:t>
            </a:r>
          </a:p>
          <a:p>
            <a:r>
              <a:rPr lang="sv-SE" sz="2600" dirty="0" smtClean="0"/>
              <a:t>Ansvarar för ny DXA samt att skriva röntgen remisser 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684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06755" y="1412776"/>
            <a:ext cx="10801348" cy="720080"/>
          </a:xfrm>
        </p:spPr>
        <p:txBody>
          <a:bodyPr/>
          <a:lstStyle/>
          <a:p>
            <a:r>
              <a:rPr lang="sv-SE" dirty="0" smtClean="0"/>
              <a:t>Fortsättning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06754" y="2420888"/>
            <a:ext cx="10801349" cy="3385046"/>
          </a:xfrm>
        </p:spPr>
        <p:txBody>
          <a:bodyPr>
            <a:normAutofit/>
          </a:bodyPr>
          <a:lstStyle/>
          <a:p>
            <a:r>
              <a:rPr lang="sv-SE" sz="2400" dirty="0"/>
              <a:t>Informera/utbilda övriga kollegor och andra yrkesgrupper inom hemsjukvård, kommunens boende samt övriga </a:t>
            </a:r>
            <a:r>
              <a:rPr lang="sv-SE" sz="2400" dirty="0" smtClean="0"/>
              <a:t>hälsocentraler</a:t>
            </a:r>
          </a:p>
          <a:p>
            <a:r>
              <a:rPr lang="sv-SE" sz="2400" dirty="0" smtClean="0"/>
              <a:t>Utbildning för befolkningen/ brukarorganisationer som ett preventivt arbetet</a:t>
            </a:r>
          </a:p>
          <a:p>
            <a:r>
              <a:rPr lang="sv-SE" sz="2400" dirty="0" smtClean="0"/>
              <a:t>Information om riskfaktorer</a:t>
            </a:r>
          </a:p>
          <a:p>
            <a:r>
              <a:rPr lang="sv-SE" sz="2400" dirty="0" smtClean="0"/>
              <a:t>Syftet med information samt behandling är att förebygga frakturer</a:t>
            </a:r>
          </a:p>
          <a:p>
            <a:r>
              <a:rPr lang="sv-SE" sz="2400" dirty="0"/>
              <a:t>Uppdraget gäller för hela befolkningen i Region Gävleborg, oavsett listning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592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ggande presentation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ionGavleborg_office tema" id="{AC66ADA5-37EB-47AB-A13A-E1E6DDED8136}" vid="{AC6A8451-B8EE-4F53-904D-F24A430DDAF6}"/>
    </a:ext>
  </a:extLst>
</a:theme>
</file>

<file path=ppt/theme/theme2.xml><?xml version="1.0" encoding="utf-8"?>
<a:theme xmlns:a="http://schemas.openxmlformats.org/drawingml/2006/main" name="BLÅ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ERISE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RANGE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Alternativ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liggande u dekor 2015</Template>
  <TotalTime>783</TotalTime>
  <Words>851</Words>
  <Application>Microsoft Office PowerPoint</Application>
  <PresentationFormat>Bredbild</PresentationFormat>
  <Paragraphs>160</Paragraphs>
  <Slides>23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5</vt:i4>
      </vt:variant>
      <vt:variant>
        <vt:lpstr>Bildrubriker</vt:lpstr>
      </vt:variant>
      <vt:variant>
        <vt:i4>23</vt:i4>
      </vt:variant>
    </vt:vector>
  </HeadingPairs>
  <TitlesOfParts>
    <vt:vector size="31" baseType="lpstr">
      <vt:lpstr>Arial</vt:lpstr>
      <vt:lpstr>Calibri</vt:lpstr>
      <vt:lpstr>Times New Roman</vt:lpstr>
      <vt:lpstr>Liggande presentation</vt:lpstr>
      <vt:lpstr>BLÅ</vt:lpstr>
      <vt:lpstr>CERISE</vt:lpstr>
      <vt:lpstr>ORANGE</vt:lpstr>
      <vt:lpstr>Alternativ</vt:lpstr>
      <vt:lpstr>    LAG Osteoporos 2022-11-24</vt:lpstr>
      <vt:lpstr>Bakgrund och Nulägesfrågor</vt:lpstr>
      <vt:lpstr>Region Gävleborg</vt:lpstr>
      <vt:lpstr>Bakgrund</vt:lpstr>
      <vt:lpstr>Vilka var våra utmaningar?  </vt:lpstr>
      <vt:lpstr>Beslut att starta osteoporosprojekt 2015 </vt:lpstr>
      <vt:lpstr>PowerPoint-presentation</vt:lpstr>
      <vt:lpstr> Vad innebär det i praktiken</vt:lpstr>
      <vt:lpstr>Fortsättning</vt:lpstr>
      <vt:lpstr>Osteoporoskoordinator ansvarar för:</vt:lpstr>
      <vt:lpstr>Hur har det gått?</vt:lpstr>
      <vt:lpstr>Forts:</vt:lpstr>
      <vt:lpstr>Läkemedel</vt:lpstr>
      <vt:lpstr>Slutsats</vt:lpstr>
      <vt:lpstr>Bentäthetsmätning</vt:lpstr>
      <vt:lpstr>Väntande återbesök</vt:lpstr>
      <vt:lpstr>  Antal mätningar per helår förutom 2022 som är tom 221103</vt:lpstr>
      <vt:lpstr>Uteblivna mätningar per helår förutom 2022 som är tom 221103</vt:lpstr>
      <vt:lpstr>Remisser flöde from januari 2017 tom oktober 2022</vt:lpstr>
      <vt:lpstr>Framtiden</vt:lpstr>
      <vt:lpstr>Åtgärder för att öka produktionen</vt:lpstr>
      <vt:lpstr>Antal uteblivna besök (mätningar)</vt:lpstr>
      <vt:lpstr>Förslag på datum 2023</vt:lpstr>
    </vt:vector>
  </TitlesOfParts>
  <Company>Landstinget Gävleborg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Osteoporossköterska i Gävleborg</dc:title>
  <dc:creator>al09800</dc:creator>
  <cp:lastModifiedBy>Smiding Carl - KS - Kanslienhet</cp:lastModifiedBy>
  <cp:revision>52</cp:revision>
  <dcterms:created xsi:type="dcterms:W3CDTF">2017-09-05T15:13:18Z</dcterms:created>
  <dcterms:modified xsi:type="dcterms:W3CDTF">2024-03-07T07:22:18Z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418025156</vt:i4>
  </property>
  <property fmtid="{D5CDD505-2E9C-101B-9397-08002B2CF9AE}" pid="3" name="_NewReviewCycle">
    <vt:lpwstr/>
  </property>
  <property fmtid="{D5CDD505-2E9C-101B-9397-08002B2CF9AE}" pid="4" name="_EmailSubject">
    <vt:lpwstr>Protokoll RPR</vt:lpwstr>
  </property>
  <property fmtid="{D5CDD505-2E9C-101B-9397-08002B2CF9AE}" pid="5" name="_AuthorEmail">
    <vt:lpwstr>carl.smiding@regiongavleborg.se</vt:lpwstr>
  </property>
  <property fmtid="{D5CDD505-2E9C-101B-9397-08002B2CF9AE}" pid="6" name="_AuthorEmailDisplayName">
    <vt:lpwstr>Smiding Carl - KS - Kanslienhet</vt:lpwstr>
  </property>
  <property fmtid="{D5CDD505-2E9C-101B-9397-08002B2CF9AE}" pid="7" name="_PreviousAdHocReviewCycleID">
    <vt:i4>154064500</vt:i4>
  </property>
</Properties>
</file>