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63" r:id="rId2"/>
    <p:sldId id="264" r:id="rId3"/>
    <p:sldId id="265" r:id="rId4"/>
    <p:sldId id="267" r:id="rId5"/>
    <p:sldId id="268" r:id="rId6"/>
    <p:sldId id="269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</p:sldIdLst>
  <p:sldSz cx="9144000" cy="6858000" type="screen4x3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60335-5909-4EDD-891F-43D9373C1488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FECF-46B6-451A-B9D8-68C7E1D9F8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4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FECF-46B6-451A-B9D8-68C7E1D9F8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25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8FC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8FC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8FC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80247" y="249936"/>
            <a:ext cx="775716" cy="326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80247" y="249936"/>
            <a:ext cx="775716" cy="3261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35003" y="6183115"/>
            <a:ext cx="5608995" cy="6748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9029" y="1232103"/>
            <a:ext cx="658594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8FC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5151" y="2579636"/>
            <a:ext cx="6798309" cy="3295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54224" y="6473800"/>
            <a:ext cx="2044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80247" y="249936"/>
              <a:ext cx="775716" cy="3261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52600" y="1828800"/>
              <a:ext cx="2846005" cy="838200"/>
            </a:xfrm>
            <a:custGeom>
              <a:avLst/>
              <a:gdLst/>
              <a:ahLst/>
              <a:cxnLst/>
              <a:rect l="l" t="t" r="r" b="b"/>
              <a:pathLst>
                <a:path w="3021329" h="906144">
                  <a:moveTo>
                    <a:pt x="175804" y="680275"/>
                  </a:moveTo>
                  <a:lnTo>
                    <a:pt x="31125" y="695477"/>
                  </a:lnTo>
                  <a:lnTo>
                    <a:pt x="35240" y="734694"/>
                  </a:lnTo>
                  <a:lnTo>
                    <a:pt x="39436" y="766363"/>
                  </a:lnTo>
                  <a:lnTo>
                    <a:pt x="51747" y="817632"/>
                  </a:lnTo>
                  <a:lnTo>
                    <a:pt x="70460" y="853825"/>
                  </a:lnTo>
                  <a:lnTo>
                    <a:pt x="102583" y="880938"/>
                  </a:lnTo>
                  <a:lnTo>
                    <a:pt x="148458" y="899386"/>
                  </a:lnTo>
                  <a:lnTo>
                    <a:pt x="203080" y="905620"/>
                  </a:lnTo>
                  <a:lnTo>
                    <a:pt x="233360" y="903935"/>
                  </a:lnTo>
                  <a:lnTo>
                    <a:pt x="286287" y="893178"/>
                  </a:lnTo>
                  <a:lnTo>
                    <a:pt x="331099" y="872896"/>
                  </a:lnTo>
                  <a:lnTo>
                    <a:pt x="364626" y="846129"/>
                  </a:lnTo>
                  <a:lnTo>
                    <a:pt x="386748" y="804252"/>
                  </a:lnTo>
                  <a:lnTo>
                    <a:pt x="206423" y="804252"/>
                  </a:lnTo>
                  <a:lnTo>
                    <a:pt x="198867" y="801801"/>
                  </a:lnTo>
                  <a:lnTo>
                    <a:pt x="183462" y="753160"/>
                  </a:lnTo>
                  <a:lnTo>
                    <a:pt x="175804" y="680275"/>
                  </a:lnTo>
                  <a:close/>
                </a:path>
                <a:path w="3021329" h="906144">
                  <a:moveTo>
                    <a:pt x="627003" y="381901"/>
                  </a:moveTo>
                  <a:lnTo>
                    <a:pt x="469504" y="381901"/>
                  </a:lnTo>
                  <a:lnTo>
                    <a:pt x="519872" y="861098"/>
                  </a:lnTo>
                  <a:lnTo>
                    <a:pt x="675650" y="844727"/>
                  </a:lnTo>
                  <a:lnTo>
                    <a:pt x="627003" y="381901"/>
                  </a:lnTo>
                  <a:close/>
                </a:path>
                <a:path w="3021329" h="906144">
                  <a:moveTo>
                    <a:pt x="183032" y="279317"/>
                  </a:moveTo>
                  <a:lnTo>
                    <a:pt x="127068" y="285094"/>
                  </a:lnTo>
                  <a:lnTo>
                    <a:pt x="80648" y="299044"/>
                  </a:lnTo>
                  <a:lnTo>
                    <a:pt x="43617" y="320823"/>
                  </a:lnTo>
                  <a:lnTo>
                    <a:pt x="9269" y="364807"/>
                  </a:lnTo>
                  <a:lnTo>
                    <a:pt x="407" y="407260"/>
                  </a:lnTo>
                  <a:lnTo>
                    <a:pt x="0" y="435080"/>
                  </a:lnTo>
                  <a:lnTo>
                    <a:pt x="2295" y="467466"/>
                  </a:lnTo>
                  <a:lnTo>
                    <a:pt x="9943" y="510454"/>
                  </a:lnTo>
                  <a:lnTo>
                    <a:pt x="31048" y="558279"/>
                  </a:lnTo>
                  <a:lnTo>
                    <a:pt x="59243" y="589267"/>
                  </a:lnTo>
                  <a:lnTo>
                    <a:pt x="113598" y="621921"/>
                  </a:lnTo>
                  <a:lnTo>
                    <a:pt x="170276" y="651967"/>
                  </a:lnTo>
                  <a:lnTo>
                    <a:pt x="192782" y="664732"/>
                  </a:lnTo>
                  <a:lnTo>
                    <a:pt x="228106" y="693546"/>
                  </a:lnTo>
                  <a:lnTo>
                    <a:pt x="242390" y="751458"/>
                  </a:lnTo>
                  <a:lnTo>
                    <a:pt x="243104" y="762796"/>
                  </a:lnTo>
                  <a:lnTo>
                    <a:pt x="242714" y="772750"/>
                  </a:lnTo>
                  <a:lnTo>
                    <a:pt x="216774" y="803160"/>
                  </a:lnTo>
                  <a:lnTo>
                    <a:pt x="206423" y="804252"/>
                  </a:lnTo>
                  <a:lnTo>
                    <a:pt x="386748" y="804252"/>
                  </a:lnTo>
                  <a:lnTo>
                    <a:pt x="388410" y="797962"/>
                  </a:lnTo>
                  <a:lnTo>
                    <a:pt x="390837" y="775985"/>
                  </a:lnTo>
                  <a:lnTo>
                    <a:pt x="390944" y="749994"/>
                  </a:lnTo>
                  <a:lnTo>
                    <a:pt x="388732" y="719988"/>
                  </a:lnTo>
                  <a:lnTo>
                    <a:pt x="382733" y="679161"/>
                  </a:lnTo>
                  <a:lnTo>
                    <a:pt x="362521" y="616754"/>
                  </a:lnTo>
                  <a:lnTo>
                    <a:pt x="327760" y="575913"/>
                  </a:lnTo>
                  <a:lnTo>
                    <a:pt x="256921" y="532130"/>
                  </a:lnTo>
                  <a:lnTo>
                    <a:pt x="189183" y="498998"/>
                  </a:lnTo>
                  <a:lnTo>
                    <a:pt x="175391" y="490796"/>
                  </a:lnTo>
                  <a:lnTo>
                    <a:pt x="150683" y="457363"/>
                  </a:lnTo>
                  <a:lnTo>
                    <a:pt x="145195" y="420318"/>
                  </a:lnTo>
                  <a:lnTo>
                    <a:pt x="145554" y="410733"/>
                  </a:lnTo>
                  <a:lnTo>
                    <a:pt x="178153" y="381101"/>
                  </a:lnTo>
                  <a:lnTo>
                    <a:pt x="337342" y="381101"/>
                  </a:lnTo>
                  <a:lnTo>
                    <a:pt x="335609" y="372449"/>
                  </a:lnTo>
                  <a:lnTo>
                    <a:pt x="320977" y="333349"/>
                  </a:lnTo>
                  <a:lnTo>
                    <a:pt x="279831" y="298289"/>
                  </a:lnTo>
                  <a:lnTo>
                    <a:pt x="235773" y="283685"/>
                  </a:lnTo>
                  <a:lnTo>
                    <a:pt x="210395" y="280157"/>
                  </a:lnTo>
                  <a:lnTo>
                    <a:pt x="183032" y="279317"/>
                  </a:lnTo>
                  <a:close/>
                </a:path>
                <a:path w="3021329" h="906144">
                  <a:moveTo>
                    <a:pt x="337342" y="381101"/>
                  </a:moveTo>
                  <a:lnTo>
                    <a:pt x="178153" y="381101"/>
                  </a:lnTo>
                  <a:lnTo>
                    <a:pt x="184617" y="383285"/>
                  </a:lnTo>
                  <a:lnTo>
                    <a:pt x="188910" y="388569"/>
                  </a:lnTo>
                  <a:lnTo>
                    <a:pt x="198626" y="427583"/>
                  </a:lnTo>
                  <a:lnTo>
                    <a:pt x="203299" y="471982"/>
                  </a:lnTo>
                  <a:lnTo>
                    <a:pt x="347978" y="456780"/>
                  </a:lnTo>
                  <a:lnTo>
                    <a:pt x="345488" y="433095"/>
                  </a:lnTo>
                  <a:lnTo>
                    <a:pt x="341142" y="400079"/>
                  </a:lnTo>
                  <a:lnTo>
                    <a:pt x="337342" y="381101"/>
                  </a:lnTo>
                  <a:close/>
                </a:path>
                <a:path w="3021329" h="906144">
                  <a:moveTo>
                    <a:pt x="705190" y="235915"/>
                  </a:moveTo>
                  <a:lnTo>
                    <a:pt x="364767" y="271703"/>
                  </a:lnTo>
                  <a:lnTo>
                    <a:pt x="377365" y="391591"/>
                  </a:lnTo>
                  <a:lnTo>
                    <a:pt x="469504" y="381901"/>
                  </a:lnTo>
                  <a:lnTo>
                    <a:pt x="627003" y="381901"/>
                  </a:lnTo>
                  <a:lnTo>
                    <a:pt x="625282" y="365531"/>
                  </a:lnTo>
                  <a:lnTo>
                    <a:pt x="717789" y="355803"/>
                  </a:lnTo>
                  <a:lnTo>
                    <a:pt x="705190" y="235915"/>
                  </a:lnTo>
                  <a:close/>
                </a:path>
                <a:path w="3021329" h="906144">
                  <a:moveTo>
                    <a:pt x="978977" y="207136"/>
                  </a:moveTo>
                  <a:lnTo>
                    <a:pt x="753819" y="230809"/>
                  </a:lnTo>
                  <a:lnTo>
                    <a:pt x="737321" y="838238"/>
                  </a:lnTo>
                  <a:lnTo>
                    <a:pt x="898383" y="821308"/>
                  </a:lnTo>
                  <a:lnTo>
                    <a:pt x="896427" y="712647"/>
                  </a:lnTo>
                  <a:lnTo>
                    <a:pt x="952155" y="706793"/>
                  </a:lnTo>
                  <a:lnTo>
                    <a:pt x="1107810" y="706793"/>
                  </a:lnTo>
                  <a:lnTo>
                    <a:pt x="1081990" y="606653"/>
                  </a:lnTo>
                  <a:lnTo>
                    <a:pt x="883283" y="606653"/>
                  </a:lnTo>
                  <a:lnTo>
                    <a:pt x="882694" y="570804"/>
                  </a:lnTo>
                  <a:lnTo>
                    <a:pt x="882745" y="527403"/>
                  </a:lnTo>
                  <a:lnTo>
                    <a:pt x="883434" y="476450"/>
                  </a:lnTo>
                  <a:lnTo>
                    <a:pt x="884765" y="417946"/>
                  </a:lnTo>
                  <a:lnTo>
                    <a:pt x="886737" y="351891"/>
                  </a:lnTo>
                  <a:lnTo>
                    <a:pt x="1016301" y="351891"/>
                  </a:lnTo>
                  <a:lnTo>
                    <a:pt x="978977" y="207136"/>
                  </a:lnTo>
                  <a:close/>
                </a:path>
                <a:path w="3021329" h="906144">
                  <a:moveTo>
                    <a:pt x="1107810" y="706793"/>
                  </a:moveTo>
                  <a:lnTo>
                    <a:pt x="952155" y="706793"/>
                  </a:lnTo>
                  <a:lnTo>
                    <a:pt x="971827" y="813587"/>
                  </a:lnTo>
                  <a:lnTo>
                    <a:pt x="1131034" y="796861"/>
                  </a:lnTo>
                  <a:lnTo>
                    <a:pt x="1107810" y="706793"/>
                  </a:lnTo>
                  <a:close/>
                </a:path>
                <a:path w="3021329" h="906144">
                  <a:moveTo>
                    <a:pt x="1287834" y="312445"/>
                  </a:moveTo>
                  <a:lnTo>
                    <a:pt x="1130323" y="312445"/>
                  </a:lnTo>
                  <a:lnTo>
                    <a:pt x="1180691" y="791641"/>
                  </a:lnTo>
                  <a:lnTo>
                    <a:pt x="1336469" y="775271"/>
                  </a:lnTo>
                  <a:lnTo>
                    <a:pt x="1287834" y="312445"/>
                  </a:lnTo>
                  <a:close/>
                </a:path>
                <a:path w="3021329" h="906144">
                  <a:moveTo>
                    <a:pt x="1016301" y="351891"/>
                  </a:moveTo>
                  <a:lnTo>
                    <a:pt x="886737" y="351891"/>
                  </a:lnTo>
                  <a:lnTo>
                    <a:pt x="897589" y="409405"/>
                  </a:lnTo>
                  <a:lnTo>
                    <a:pt x="908032" y="463076"/>
                  </a:lnTo>
                  <a:lnTo>
                    <a:pt x="918066" y="512903"/>
                  </a:lnTo>
                  <a:lnTo>
                    <a:pt x="927689" y="558887"/>
                  </a:lnTo>
                  <a:lnTo>
                    <a:pt x="936902" y="601027"/>
                  </a:lnTo>
                  <a:lnTo>
                    <a:pt x="883283" y="606653"/>
                  </a:lnTo>
                  <a:lnTo>
                    <a:pt x="1081990" y="606653"/>
                  </a:lnTo>
                  <a:lnTo>
                    <a:pt x="1016301" y="351891"/>
                  </a:lnTo>
                  <a:close/>
                </a:path>
                <a:path w="3021329" h="906144">
                  <a:moveTo>
                    <a:pt x="1366022" y="166458"/>
                  </a:moveTo>
                  <a:lnTo>
                    <a:pt x="1025586" y="202247"/>
                  </a:lnTo>
                  <a:lnTo>
                    <a:pt x="1038184" y="322135"/>
                  </a:lnTo>
                  <a:lnTo>
                    <a:pt x="1130323" y="312445"/>
                  </a:lnTo>
                  <a:lnTo>
                    <a:pt x="1287834" y="312445"/>
                  </a:lnTo>
                  <a:lnTo>
                    <a:pt x="1286114" y="296075"/>
                  </a:lnTo>
                  <a:lnTo>
                    <a:pt x="1378621" y="286346"/>
                  </a:lnTo>
                  <a:lnTo>
                    <a:pt x="1366022" y="166458"/>
                  </a:lnTo>
                  <a:close/>
                </a:path>
                <a:path w="3021329" h="906144">
                  <a:moveTo>
                    <a:pt x="1556611" y="146430"/>
                  </a:moveTo>
                  <a:lnTo>
                    <a:pt x="1400833" y="162801"/>
                  </a:lnTo>
                  <a:lnTo>
                    <a:pt x="1463800" y="761885"/>
                  </a:lnTo>
                  <a:lnTo>
                    <a:pt x="1619578" y="745515"/>
                  </a:lnTo>
                  <a:lnTo>
                    <a:pt x="1556611" y="146430"/>
                  </a:lnTo>
                  <a:close/>
                </a:path>
                <a:path w="3021329" h="906144">
                  <a:moveTo>
                    <a:pt x="1796032" y="509981"/>
                  </a:moveTo>
                  <a:lnTo>
                    <a:pt x="1651353" y="525183"/>
                  </a:lnTo>
                  <a:lnTo>
                    <a:pt x="1655468" y="564400"/>
                  </a:lnTo>
                  <a:lnTo>
                    <a:pt x="1659664" y="596069"/>
                  </a:lnTo>
                  <a:lnTo>
                    <a:pt x="1671975" y="647337"/>
                  </a:lnTo>
                  <a:lnTo>
                    <a:pt x="1690688" y="683530"/>
                  </a:lnTo>
                  <a:lnTo>
                    <a:pt x="1722811" y="710644"/>
                  </a:lnTo>
                  <a:lnTo>
                    <a:pt x="1768686" y="729092"/>
                  </a:lnTo>
                  <a:lnTo>
                    <a:pt x="1823308" y="735326"/>
                  </a:lnTo>
                  <a:lnTo>
                    <a:pt x="1853588" y="733640"/>
                  </a:lnTo>
                  <a:lnTo>
                    <a:pt x="1906517" y="722883"/>
                  </a:lnTo>
                  <a:lnTo>
                    <a:pt x="1951340" y="702602"/>
                  </a:lnTo>
                  <a:lnTo>
                    <a:pt x="1984861" y="675835"/>
                  </a:lnTo>
                  <a:lnTo>
                    <a:pt x="2006984" y="633958"/>
                  </a:lnTo>
                  <a:lnTo>
                    <a:pt x="1826651" y="633958"/>
                  </a:lnTo>
                  <a:lnTo>
                    <a:pt x="1819095" y="631507"/>
                  </a:lnTo>
                  <a:lnTo>
                    <a:pt x="1803690" y="582866"/>
                  </a:lnTo>
                  <a:lnTo>
                    <a:pt x="1796032" y="509981"/>
                  </a:lnTo>
                  <a:close/>
                </a:path>
                <a:path w="3021329" h="906144">
                  <a:moveTo>
                    <a:pt x="2247243" y="211607"/>
                  </a:moveTo>
                  <a:lnTo>
                    <a:pt x="2089732" y="211607"/>
                  </a:lnTo>
                  <a:lnTo>
                    <a:pt x="2140100" y="690803"/>
                  </a:lnTo>
                  <a:lnTo>
                    <a:pt x="2295878" y="674433"/>
                  </a:lnTo>
                  <a:lnTo>
                    <a:pt x="2247243" y="211607"/>
                  </a:lnTo>
                  <a:close/>
                </a:path>
                <a:path w="3021329" h="906144">
                  <a:moveTo>
                    <a:pt x="1803267" y="109025"/>
                  </a:moveTo>
                  <a:lnTo>
                    <a:pt x="1747301" y="114802"/>
                  </a:lnTo>
                  <a:lnTo>
                    <a:pt x="1700876" y="128755"/>
                  </a:lnTo>
                  <a:lnTo>
                    <a:pt x="1663847" y="150529"/>
                  </a:lnTo>
                  <a:lnTo>
                    <a:pt x="1629509" y="194513"/>
                  </a:lnTo>
                  <a:lnTo>
                    <a:pt x="1620638" y="236970"/>
                  </a:lnTo>
                  <a:lnTo>
                    <a:pt x="1620233" y="264791"/>
                  </a:lnTo>
                  <a:lnTo>
                    <a:pt x="1622536" y="297177"/>
                  </a:lnTo>
                  <a:lnTo>
                    <a:pt x="1630177" y="340159"/>
                  </a:lnTo>
                  <a:lnTo>
                    <a:pt x="1651276" y="387985"/>
                  </a:lnTo>
                  <a:lnTo>
                    <a:pt x="1679471" y="418972"/>
                  </a:lnTo>
                  <a:lnTo>
                    <a:pt x="1733833" y="451627"/>
                  </a:lnTo>
                  <a:lnTo>
                    <a:pt x="1790514" y="481678"/>
                  </a:lnTo>
                  <a:lnTo>
                    <a:pt x="1813016" y="494442"/>
                  </a:lnTo>
                  <a:lnTo>
                    <a:pt x="1848334" y="523253"/>
                  </a:lnTo>
                  <a:lnTo>
                    <a:pt x="1862630" y="581164"/>
                  </a:lnTo>
                  <a:lnTo>
                    <a:pt x="1863338" y="592504"/>
                  </a:lnTo>
                  <a:lnTo>
                    <a:pt x="1862945" y="602461"/>
                  </a:lnTo>
                  <a:lnTo>
                    <a:pt x="1837014" y="632866"/>
                  </a:lnTo>
                  <a:lnTo>
                    <a:pt x="1826651" y="633958"/>
                  </a:lnTo>
                  <a:lnTo>
                    <a:pt x="2006984" y="633958"/>
                  </a:lnTo>
                  <a:lnTo>
                    <a:pt x="2008644" y="627668"/>
                  </a:lnTo>
                  <a:lnTo>
                    <a:pt x="2011068" y="605691"/>
                  </a:lnTo>
                  <a:lnTo>
                    <a:pt x="2011177" y="579700"/>
                  </a:lnTo>
                  <a:lnTo>
                    <a:pt x="2008972" y="549694"/>
                  </a:lnTo>
                  <a:lnTo>
                    <a:pt x="2002974" y="508867"/>
                  </a:lnTo>
                  <a:lnTo>
                    <a:pt x="1982757" y="446459"/>
                  </a:lnTo>
                  <a:lnTo>
                    <a:pt x="1947993" y="405624"/>
                  </a:lnTo>
                  <a:lnTo>
                    <a:pt x="1877151" y="361843"/>
                  </a:lnTo>
                  <a:lnTo>
                    <a:pt x="1809417" y="328709"/>
                  </a:lnTo>
                  <a:lnTo>
                    <a:pt x="1795625" y="320503"/>
                  </a:lnTo>
                  <a:lnTo>
                    <a:pt x="1770917" y="287073"/>
                  </a:lnTo>
                  <a:lnTo>
                    <a:pt x="1765425" y="250024"/>
                  </a:lnTo>
                  <a:lnTo>
                    <a:pt x="1765786" y="240439"/>
                  </a:lnTo>
                  <a:lnTo>
                    <a:pt x="1798381" y="210807"/>
                  </a:lnTo>
                  <a:lnTo>
                    <a:pt x="1957569" y="210807"/>
                  </a:lnTo>
                  <a:lnTo>
                    <a:pt x="1955837" y="202160"/>
                  </a:lnTo>
                  <a:lnTo>
                    <a:pt x="1941205" y="163055"/>
                  </a:lnTo>
                  <a:lnTo>
                    <a:pt x="1900059" y="127995"/>
                  </a:lnTo>
                  <a:lnTo>
                    <a:pt x="1856006" y="113396"/>
                  </a:lnTo>
                  <a:lnTo>
                    <a:pt x="1830629" y="109867"/>
                  </a:lnTo>
                  <a:lnTo>
                    <a:pt x="1803267" y="109025"/>
                  </a:lnTo>
                  <a:close/>
                </a:path>
                <a:path w="3021329" h="906144">
                  <a:moveTo>
                    <a:pt x="1957569" y="210807"/>
                  </a:moveTo>
                  <a:lnTo>
                    <a:pt x="1798381" y="210807"/>
                  </a:lnTo>
                  <a:lnTo>
                    <a:pt x="1804845" y="212991"/>
                  </a:lnTo>
                  <a:lnTo>
                    <a:pt x="1809151" y="218274"/>
                  </a:lnTo>
                  <a:lnTo>
                    <a:pt x="1818853" y="257289"/>
                  </a:lnTo>
                  <a:lnTo>
                    <a:pt x="1823527" y="301688"/>
                  </a:lnTo>
                  <a:lnTo>
                    <a:pt x="1968205" y="286486"/>
                  </a:lnTo>
                  <a:lnTo>
                    <a:pt x="1965716" y="262801"/>
                  </a:lnTo>
                  <a:lnTo>
                    <a:pt x="1961370" y="229790"/>
                  </a:lnTo>
                  <a:lnTo>
                    <a:pt x="1957569" y="210807"/>
                  </a:lnTo>
                  <a:close/>
                </a:path>
                <a:path w="3021329" h="906144">
                  <a:moveTo>
                    <a:pt x="2325418" y="65620"/>
                  </a:moveTo>
                  <a:lnTo>
                    <a:pt x="1984995" y="101409"/>
                  </a:lnTo>
                  <a:lnTo>
                    <a:pt x="1997593" y="221297"/>
                  </a:lnTo>
                  <a:lnTo>
                    <a:pt x="2089732" y="211607"/>
                  </a:lnTo>
                  <a:lnTo>
                    <a:pt x="2247243" y="211607"/>
                  </a:lnTo>
                  <a:lnTo>
                    <a:pt x="2245523" y="195237"/>
                  </a:lnTo>
                  <a:lnTo>
                    <a:pt x="2338029" y="185508"/>
                  </a:lnTo>
                  <a:lnTo>
                    <a:pt x="2325418" y="65620"/>
                  </a:lnTo>
                  <a:close/>
                </a:path>
                <a:path w="3021329" h="906144">
                  <a:moveTo>
                    <a:pt x="2516020" y="45592"/>
                  </a:moveTo>
                  <a:lnTo>
                    <a:pt x="2360242" y="61963"/>
                  </a:lnTo>
                  <a:lnTo>
                    <a:pt x="2423208" y="661047"/>
                  </a:lnTo>
                  <a:lnTo>
                    <a:pt x="2578987" y="644677"/>
                  </a:lnTo>
                  <a:lnTo>
                    <a:pt x="2516020" y="45592"/>
                  </a:lnTo>
                  <a:close/>
                </a:path>
                <a:path w="3021329" h="906144">
                  <a:moveTo>
                    <a:pt x="2734269" y="22656"/>
                  </a:moveTo>
                  <a:lnTo>
                    <a:pt x="2578491" y="39027"/>
                  </a:lnTo>
                  <a:lnTo>
                    <a:pt x="2641458" y="638111"/>
                  </a:lnTo>
                  <a:lnTo>
                    <a:pt x="2797236" y="621728"/>
                  </a:lnTo>
                  <a:lnTo>
                    <a:pt x="2770249" y="364934"/>
                  </a:lnTo>
                  <a:lnTo>
                    <a:pt x="2924260" y="364934"/>
                  </a:lnTo>
                  <a:lnTo>
                    <a:pt x="2888879" y="279882"/>
                  </a:lnTo>
                  <a:lnTo>
                    <a:pt x="2894210" y="255396"/>
                  </a:lnTo>
                  <a:lnTo>
                    <a:pt x="2758742" y="255396"/>
                  </a:lnTo>
                  <a:lnTo>
                    <a:pt x="2734269" y="22656"/>
                  </a:lnTo>
                  <a:close/>
                </a:path>
                <a:path w="3021329" h="906144">
                  <a:moveTo>
                    <a:pt x="2924260" y="364934"/>
                  </a:moveTo>
                  <a:lnTo>
                    <a:pt x="2770249" y="364934"/>
                  </a:lnTo>
                  <a:lnTo>
                    <a:pt x="2860330" y="615099"/>
                  </a:lnTo>
                  <a:lnTo>
                    <a:pt x="3021289" y="598182"/>
                  </a:lnTo>
                  <a:lnTo>
                    <a:pt x="2924260" y="364934"/>
                  </a:lnTo>
                  <a:close/>
                </a:path>
                <a:path w="3021329" h="906144">
                  <a:moveTo>
                    <a:pt x="2949814" y="0"/>
                  </a:moveTo>
                  <a:lnTo>
                    <a:pt x="2803650" y="15354"/>
                  </a:lnTo>
                  <a:lnTo>
                    <a:pt x="2758742" y="255396"/>
                  </a:lnTo>
                  <a:lnTo>
                    <a:pt x="2894210" y="255396"/>
                  </a:lnTo>
                  <a:lnTo>
                    <a:pt x="2949814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3860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Längd på</a:t>
            </a:r>
            <a:r>
              <a:rPr spc="-30" dirty="0"/>
              <a:t> </a:t>
            </a:r>
            <a:r>
              <a:rPr spc="-5" dirty="0"/>
              <a:t>medlemskap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64230" y="3023633"/>
            <a:ext cx="4862830" cy="2538730"/>
            <a:chOff x="1864230" y="3023633"/>
            <a:chExt cx="4862830" cy="2538730"/>
          </a:xfrm>
        </p:grpSpPr>
        <p:sp>
          <p:nvSpPr>
            <p:cNvPr id="4" name="object 4"/>
            <p:cNvSpPr/>
            <p:nvPr/>
          </p:nvSpPr>
          <p:spPr>
            <a:xfrm>
              <a:off x="1927327" y="5090509"/>
              <a:ext cx="4793615" cy="0"/>
            </a:xfrm>
            <a:custGeom>
              <a:avLst/>
              <a:gdLst/>
              <a:ahLst/>
              <a:cxnLst/>
              <a:rect l="l" t="t" r="r" b="b"/>
              <a:pathLst>
                <a:path w="4793615">
                  <a:moveTo>
                    <a:pt x="0" y="0"/>
                  </a:moveTo>
                  <a:lnTo>
                    <a:pt x="204481" y="0"/>
                  </a:lnTo>
                </a:path>
                <a:path w="4793615">
                  <a:moveTo>
                    <a:pt x="480303" y="0"/>
                  </a:moveTo>
                  <a:lnTo>
                    <a:pt x="889256" y="0"/>
                  </a:lnTo>
                </a:path>
                <a:path w="4793615">
                  <a:moveTo>
                    <a:pt x="1165078" y="0"/>
                  </a:moveTo>
                  <a:lnTo>
                    <a:pt x="1574031" y="0"/>
                  </a:lnTo>
                </a:path>
                <a:path w="4793615">
                  <a:moveTo>
                    <a:pt x="1849853" y="0"/>
                  </a:moveTo>
                  <a:lnTo>
                    <a:pt x="2258806" y="0"/>
                  </a:lnTo>
                </a:path>
                <a:path w="4793615">
                  <a:moveTo>
                    <a:pt x="2534628" y="0"/>
                  </a:moveTo>
                  <a:lnTo>
                    <a:pt x="2943581" y="0"/>
                  </a:lnTo>
                </a:path>
                <a:path w="4793615">
                  <a:moveTo>
                    <a:pt x="3219402" y="0"/>
                  </a:moveTo>
                  <a:lnTo>
                    <a:pt x="4793424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70909" y="4781857"/>
              <a:ext cx="276225" cy="721995"/>
            </a:xfrm>
            <a:custGeom>
              <a:avLst/>
              <a:gdLst/>
              <a:ahLst/>
              <a:cxnLst/>
              <a:rect l="l" t="t" r="r" b="b"/>
              <a:pathLst>
                <a:path w="276225" h="721995">
                  <a:moveTo>
                    <a:pt x="275821" y="721779"/>
                  </a:moveTo>
                  <a:lnTo>
                    <a:pt x="0" y="721779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721779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77180" y="3855902"/>
              <a:ext cx="2943860" cy="826769"/>
            </a:xfrm>
            <a:custGeom>
              <a:avLst/>
              <a:gdLst/>
              <a:ahLst/>
              <a:cxnLst/>
              <a:rect l="l" t="t" r="r" b="b"/>
              <a:pathLst>
                <a:path w="2943859" h="826770">
                  <a:moveTo>
                    <a:pt x="0" y="826236"/>
                  </a:moveTo>
                  <a:lnTo>
                    <a:pt x="408953" y="826236"/>
                  </a:lnTo>
                </a:path>
                <a:path w="2943859" h="826770">
                  <a:moveTo>
                    <a:pt x="684774" y="826236"/>
                  </a:moveTo>
                  <a:lnTo>
                    <a:pt x="2943571" y="826236"/>
                  </a:lnTo>
                </a:path>
                <a:path w="2943859" h="826770">
                  <a:moveTo>
                    <a:pt x="0" y="408369"/>
                  </a:moveTo>
                  <a:lnTo>
                    <a:pt x="408953" y="408369"/>
                  </a:lnTo>
                </a:path>
                <a:path w="2943859" h="826770">
                  <a:moveTo>
                    <a:pt x="684774" y="408369"/>
                  </a:moveTo>
                  <a:lnTo>
                    <a:pt x="2943571" y="408369"/>
                  </a:lnTo>
                </a:path>
                <a:path w="2943859" h="826770">
                  <a:moveTo>
                    <a:pt x="0" y="0"/>
                  </a:moveTo>
                  <a:lnTo>
                    <a:pt x="408953" y="0"/>
                  </a:lnTo>
                </a:path>
                <a:path w="2943859" h="826770">
                  <a:moveTo>
                    <a:pt x="684774" y="0"/>
                  </a:moveTo>
                  <a:lnTo>
                    <a:pt x="2943571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6134" y="3832160"/>
              <a:ext cx="276225" cy="1671955"/>
            </a:xfrm>
            <a:custGeom>
              <a:avLst/>
              <a:gdLst/>
              <a:ahLst/>
              <a:cxnLst/>
              <a:rect l="l" t="t" r="r" b="b"/>
              <a:pathLst>
                <a:path w="276225" h="1671954">
                  <a:moveTo>
                    <a:pt x="275821" y="1671467"/>
                  </a:moveTo>
                  <a:lnTo>
                    <a:pt x="0" y="1671467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1671467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07630" y="3855902"/>
              <a:ext cx="1094105" cy="826769"/>
            </a:xfrm>
            <a:custGeom>
              <a:avLst/>
              <a:gdLst/>
              <a:ahLst/>
              <a:cxnLst/>
              <a:rect l="l" t="t" r="r" b="b"/>
              <a:pathLst>
                <a:path w="1094104" h="826770">
                  <a:moveTo>
                    <a:pt x="684774" y="826236"/>
                  </a:moveTo>
                  <a:lnTo>
                    <a:pt x="1093728" y="826236"/>
                  </a:lnTo>
                </a:path>
                <a:path w="1094104" h="826770">
                  <a:moveTo>
                    <a:pt x="0" y="408369"/>
                  </a:moveTo>
                  <a:lnTo>
                    <a:pt x="1093728" y="408369"/>
                  </a:lnTo>
                </a:path>
                <a:path w="1094104" h="826770">
                  <a:moveTo>
                    <a:pt x="0" y="0"/>
                  </a:moveTo>
                  <a:lnTo>
                    <a:pt x="1093728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01359" y="3680208"/>
              <a:ext cx="276225" cy="1823720"/>
            </a:xfrm>
            <a:custGeom>
              <a:avLst/>
              <a:gdLst/>
              <a:ahLst/>
              <a:cxnLst/>
              <a:rect l="l" t="t" r="r" b="b"/>
              <a:pathLst>
                <a:path w="276225" h="1823720">
                  <a:moveTo>
                    <a:pt x="275821" y="1823428"/>
                  </a:moveTo>
                  <a:lnTo>
                    <a:pt x="0" y="1823428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1823428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07630" y="4682139"/>
              <a:ext cx="409575" cy="0"/>
            </a:xfrm>
            <a:custGeom>
              <a:avLst/>
              <a:gdLst/>
              <a:ahLst/>
              <a:cxnLst/>
              <a:rect l="l" t="t" r="r" b="b"/>
              <a:pathLst>
                <a:path w="409575">
                  <a:moveTo>
                    <a:pt x="0" y="0"/>
                  </a:moveTo>
                  <a:lnTo>
                    <a:pt x="408953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16584" y="4354493"/>
              <a:ext cx="276225" cy="1149350"/>
            </a:xfrm>
            <a:custGeom>
              <a:avLst/>
              <a:gdLst/>
              <a:ahLst/>
              <a:cxnLst/>
              <a:rect l="l" t="t" r="r" b="b"/>
              <a:pathLst>
                <a:path w="276225" h="1149350">
                  <a:moveTo>
                    <a:pt x="275821" y="1149143"/>
                  </a:moveTo>
                  <a:lnTo>
                    <a:pt x="0" y="1149143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1149143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7327" y="3438036"/>
              <a:ext cx="4793615" cy="1244600"/>
            </a:xfrm>
            <a:custGeom>
              <a:avLst/>
              <a:gdLst/>
              <a:ahLst/>
              <a:cxnLst/>
              <a:rect l="l" t="t" r="r" b="b"/>
              <a:pathLst>
                <a:path w="4793615" h="1244600">
                  <a:moveTo>
                    <a:pt x="0" y="1244103"/>
                  </a:moveTo>
                  <a:lnTo>
                    <a:pt x="204481" y="1244103"/>
                  </a:lnTo>
                </a:path>
                <a:path w="4793615" h="1244600">
                  <a:moveTo>
                    <a:pt x="0" y="826236"/>
                  </a:moveTo>
                  <a:lnTo>
                    <a:pt x="204481" y="826236"/>
                  </a:lnTo>
                </a:path>
                <a:path w="4793615" h="1244600">
                  <a:moveTo>
                    <a:pt x="0" y="417866"/>
                  </a:moveTo>
                  <a:lnTo>
                    <a:pt x="204481" y="417866"/>
                  </a:lnTo>
                </a:path>
                <a:path w="4793615" h="1244600">
                  <a:moveTo>
                    <a:pt x="0" y="0"/>
                  </a:moveTo>
                  <a:lnTo>
                    <a:pt x="204481" y="0"/>
                  </a:lnTo>
                </a:path>
                <a:path w="4793615" h="1244600">
                  <a:moveTo>
                    <a:pt x="480303" y="0"/>
                  </a:moveTo>
                  <a:lnTo>
                    <a:pt x="4793424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31796" y="3271849"/>
              <a:ext cx="4384675" cy="2232025"/>
            </a:xfrm>
            <a:custGeom>
              <a:avLst/>
              <a:gdLst/>
              <a:ahLst/>
              <a:cxnLst/>
              <a:rect l="l" t="t" r="r" b="b"/>
              <a:pathLst>
                <a:path w="4384675" h="2232025">
                  <a:moveTo>
                    <a:pt x="275831" y="0"/>
                  </a:moveTo>
                  <a:lnTo>
                    <a:pt x="0" y="0"/>
                  </a:lnTo>
                  <a:lnTo>
                    <a:pt x="0" y="2231796"/>
                  </a:lnTo>
                  <a:lnTo>
                    <a:pt x="275831" y="2231796"/>
                  </a:lnTo>
                  <a:lnTo>
                    <a:pt x="275831" y="0"/>
                  </a:lnTo>
                  <a:close/>
                </a:path>
                <a:path w="4384675" h="2232025">
                  <a:moveTo>
                    <a:pt x="3699700" y="1908886"/>
                  </a:moveTo>
                  <a:lnTo>
                    <a:pt x="3423882" y="1908886"/>
                  </a:lnTo>
                  <a:lnTo>
                    <a:pt x="3423882" y="2231783"/>
                  </a:lnTo>
                  <a:lnTo>
                    <a:pt x="3699700" y="2231783"/>
                  </a:lnTo>
                  <a:lnTo>
                    <a:pt x="3699700" y="1908886"/>
                  </a:lnTo>
                  <a:close/>
                </a:path>
                <a:path w="4384675" h="2232025">
                  <a:moveTo>
                    <a:pt x="4384472" y="1908886"/>
                  </a:moveTo>
                  <a:lnTo>
                    <a:pt x="4108653" y="1908886"/>
                  </a:lnTo>
                  <a:lnTo>
                    <a:pt x="4108653" y="2231783"/>
                  </a:lnTo>
                  <a:lnTo>
                    <a:pt x="4384472" y="2231783"/>
                  </a:lnTo>
                  <a:lnTo>
                    <a:pt x="4384472" y="1908886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27327" y="5508375"/>
              <a:ext cx="4793615" cy="47625"/>
            </a:xfrm>
            <a:custGeom>
              <a:avLst/>
              <a:gdLst/>
              <a:ahLst/>
              <a:cxnLst/>
              <a:rect l="l" t="t" r="r" b="b"/>
              <a:pathLst>
                <a:path w="4793615" h="47625">
                  <a:moveTo>
                    <a:pt x="0" y="0"/>
                  </a:moveTo>
                  <a:lnTo>
                    <a:pt x="4793424" y="0"/>
                  </a:lnTo>
                </a:path>
                <a:path w="4793615" h="47625">
                  <a:moveTo>
                    <a:pt x="0" y="0"/>
                  </a:moveTo>
                  <a:lnTo>
                    <a:pt x="0" y="47484"/>
                  </a:lnTo>
                </a:path>
                <a:path w="4793615" h="47625">
                  <a:moveTo>
                    <a:pt x="684774" y="0"/>
                  </a:moveTo>
                  <a:lnTo>
                    <a:pt x="684774" y="47484"/>
                  </a:lnTo>
                </a:path>
                <a:path w="4793615" h="47625">
                  <a:moveTo>
                    <a:pt x="1369549" y="0"/>
                  </a:moveTo>
                  <a:lnTo>
                    <a:pt x="1369549" y="47484"/>
                  </a:lnTo>
                </a:path>
                <a:path w="4793615" h="47625">
                  <a:moveTo>
                    <a:pt x="2054324" y="0"/>
                  </a:moveTo>
                  <a:lnTo>
                    <a:pt x="2054324" y="47484"/>
                  </a:lnTo>
                </a:path>
                <a:path w="4793615" h="47625">
                  <a:moveTo>
                    <a:pt x="2739099" y="0"/>
                  </a:moveTo>
                  <a:lnTo>
                    <a:pt x="2739099" y="47484"/>
                  </a:lnTo>
                </a:path>
                <a:path w="4793615" h="47625">
                  <a:moveTo>
                    <a:pt x="3423874" y="0"/>
                  </a:moveTo>
                  <a:lnTo>
                    <a:pt x="3423874" y="47484"/>
                  </a:lnTo>
                </a:path>
                <a:path w="4793615" h="47625">
                  <a:moveTo>
                    <a:pt x="4108649" y="0"/>
                  </a:moveTo>
                  <a:lnTo>
                    <a:pt x="4108649" y="47484"/>
                  </a:lnTo>
                </a:path>
                <a:path w="4793615" h="47625">
                  <a:moveTo>
                    <a:pt x="4793424" y="0"/>
                  </a:moveTo>
                  <a:lnTo>
                    <a:pt x="4793424" y="47484"/>
                  </a:lnTo>
                </a:path>
              </a:pathLst>
            </a:custGeom>
            <a:ln w="11879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27327" y="3029666"/>
              <a:ext cx="4793615" cy="0"/>
            </a:xfrm>
            <a:custGeom>
              <a:avLst/>
              <a:gdLst/>
              <a:ahLst/>
              <a:cxnLst/>
              <a:rect l="l" t="t" r="r" b="b"/>
              <a:pathLst>
                <a:path w="4793615">
                  <a:moveTo>
                    <a:pt x="0" y="0"/>
                  </a:moveTo>
                  <a:lnTo>
                    <a:pt x="4793424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27327" y="3029666"/>
              <a:ext cx="0" cy="2479040"/>
            </a:xfrm>
            <a:custGeom>
              <a:avLst/>
              <a:gdLst/>
              <a:ahLst/>
              <a:cxnLst/>
              <a:rect l="l" t="t" r="r" b="b"/>
              <a:pathLst>
                <a:path h="2479040">
                  <a:moveTo>
                    <a:pt x="0" y="2478709"/>
                  </a:moveTo>
                  <a:lnTo>
                    <a:pt x="0" y="0"/>
                  </a:lnTo>
                </a:path>
              </a:pathLst>
            </a:custGeom>
            <a:ln w="11888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70263" y="3029666"/>
              <a:ext cx="57150" cy="2479040"/>
            </a:xfrm>
            <a:custGeom>
              <a:avLst/>
              <a:gdLst/>
              <a:ahLst/>
              <a:cxnLst/>
              <a:rect l="l" t="t" r="r" b="b"/>
              <a:pathLst>
                <a:path w="57150" h="2479040">
                  <a:moveTo>
                    <a:pt x="0" y="2478709"/>
                  </a:moveTo>
                  <a:lnTo>
                    <a:pt x="57064" y="2478709"/>
                  </a:lnTo>
                </a:path>
                <a:path w="57150" h="2479040">
                  <a:moveTo>
                    <a:pt x="0" y="2060842"/>
                  </a:moveTo>
                  <a:lnTo>
                    <a:pt x="57064" y="2060842"/>
                  </a:lnTo>
                </a:path>
                <a:path w="57150" h="2479040">
                  <a:moveTo>
                    <a:pt x="0" y="1652473"/>
                  </a:moveTo>
                  <a:lnTo>
                    <a:pt x="57064" y="1652473"/>
                  </a:lnTo>
                </a:path>
                <a:path w="57150" h="2479040">
                  <a:moveTo>
                    <a:pt x="0" y="1234606"/>
                  </a:moveTo>
                  <a:lnTo>
                    <a:pt x="57064" y="1234606"/>
                  </a:lnTo>
                </a:path>
                <a:path w="57150" h="2479040">
                  <a:moveTo>
                    <a:pt x="0" y="826236"/>
                  </a:moveTo>
                  <a:lnTo>
                    <a:pt x="57064" y="826236"/>
                  </a:lnTo>
                </a:path>
                <a:path w="57150" h="2479040">
                  <a:moveTo>
                    <a:pt x="0" y="408369"/>
                  </a:moveTo>
                  <a:lnTo>
                    <a:pt x="57064" y="408369"/>
                  </a:lnTo>
                </a:path>
                <a:path w="57150" h="2479040">
                  <a:moveTo>
                    <a:pt x="0" y="0"/>
                  </a:moveTo>
                  <a:lnTo>
                    <a:pt x="57064" y="0"/>
                  </a:lnTo>
                </a:path>
              </a:pathLst>
            </a:custGeom>
            <a:ln w="11879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932978" y="5585899"/>
            <a:ext cx="116332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09550" marR="5080" indent="-210185">
              <a:lnSpc>
                <a:spcPct val="100000"/>
              </a:lnSpc>
              <a:spcBef>
                <a:spcPts val="120"/>
              </a:spcBef>
              <a:tabLst>
                <a:tab pos="895350" algn="l"/>
              </a:tabLst>
            </a:pPr>
            <a:r>
              <a:rPr sz="1250" spc="15" dirty="0">
                <a:latin typeface="Carlito"/>
                <a:cs typeface="Carlito"/>
              </a:rPr>
              <a:t>Mindre</a:t>
            </a:r>
            <a:r>
              <a:rPr sz="1250" spc="-10" dirty="0">
                <a:latin typeface="Carlito"/>
                <a:cs typeface="Carlito"/>
              </a:rPr>
              <a:t> </a:t>
            </a:r>
            <a:r>
              <a:rPr sz="1250" dirty="0">
                <a:latin typeface="Carlito"/>
                <a:cs typeface="Carlito"/>
              </a:rPr>
              <a:t>än	</a:t>
            </a:r>
            <a:r>
              <a:rPr sz="1250" spc="10" dirty="0">
                <a:latin typeface="Carlito"/>
                <a:cs typeface="Carlito"/>
              </a:rPr>
              <a:t>1</a:t>
            </a:r>
            <a:r>
              <a:rPr sz="1250" spc="-35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  </a:t>
            </a:r>
            <a:r>
              <a:rPr sz="1250" spc="10" dirty="0">
                <a:latin typeface="Carlito"/>
                <a:cs typeface="Carlito"/>
              </a:rPr>
              <a:t>1</a:t>
            </a:r>
            <a:r>
              <a:rPr sz="1250" spc="35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13658" y="5585899"/>
            <a:ext cx="26797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10" dirty="0">
                <a:latin typeface="Carlito"/>
                <a:cs typeface="Carlito"/>
              </a:rPr>
              <a:t>2</a:t>
            </a:r>
            <a:r>
              <a:rPr sz="1250" spc="-25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98911" y="5585900"/>
            <a:ext cx="26797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10" dirty="0">
                <a:latin typeface="Carlito"/>
                <a:cs typeface="Carlito"/>
              </a:rPr>
              <a:t>3</a:t>
            </a:r>
            <a:r>
              <a:rPr sz="1250" spc="-25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84191" y="5585899"/>
            <a:ext cx="26797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10" dirty="0">
                <a:latin typeface="Carlito"/>
                <a:cs typeface="Carlito"/>
              </a:rPr>
              <a:t>4</a:t>
            </a:r>
            <a:r>
              <a:rPr sz="1250" spc="-25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69445" y="5585899"/>
            <a:ext cx="114363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85165" marR="5080" indent="-685800">
              <a:lnSpc>
                <a:spcPct val="100000"/>
              </a:lnSpc>
              <a:spcBef>
                <a:spcPts val="120"/>
              </a:spcBef>
              <a:tabLst>
                <a:tab pos="494030" algn="l"/>
              </a:tabLst>
            </a:pPr>
            <a:r>
              <a:rPr sz="1250" spc="10" dirty="0">
                <a:latin typeface="Carlito"/>
                <a:cs typeface="Carlito"/>
              </a:rPr>
              <a:t>5</a:t>
            </a:r>
            <a:r>
              <a:rPr sz="1250" spc="45" dirty="0">
                <a:latin typeface="Carlito"/>
                <a:cs typeface="Carlito"/>
              </a:rPr>
              <a:t> </a:t>
            </a:r>
            <a:r>
              <a:rPr sz="1250" dirty="0">
                <a:latin typeface="Carlito"/>
                <a:cs typeface="Carlito"/>
              </a:rPr>
              <a:t>år	</a:t>
            </a:r>
            <a:r>
              <a:rPr sz="1250" spc="5" dirty="0">
                <a:latin typeface="Carlito"/>
                <a:cs typeface="Carlito"/>
              </a:rPr>
              <a:t>Längre</a:t>
            </a:r>
            <a:r>
              <a:rPr sz="1250" spc="-95" dirty="0">
                <a:latin typeface="Carlito"/>
                <a:cs typeface="Carlito"/>
              </a:rPr>
              <a:t> </a:t>
            </a:r>
            <a:r>
              <a:rPr sz="1250" dirty="0">
                <a:latin typeface="Carlito"/>
                <a:cs typeface="Carlito"/>
              </a:rPr>
              <a:t>än  </a:t>
            </a:r>
            <a:r>
              <a:rPr sz="1250" spc="10" dirty="0">
                <a:latin typeface="Carlito"/>
                <a:cs typeface="Carlito"/>
              </a:rPr>
              <a:t>5</a:t>
            </a:r>
            <a:r>
              <a:rPr sz="1250" spc="25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02791" y="4550733"/>
            <a:ext cx="509270" cy="10458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10,00%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rlito"/>
              <a:cs typeface="Carlito"/>
            </a:endParaRPr>
          </a:p>
          <a:p>
            <a:pPr marL="80010"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5,00%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rlito"/>
              <a:cs typeface="Carlito"/>
            </a:endParaRPr>
          </a:p>
          <a:p>
            <a:pPr marL="80010"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0,00%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02791" y="2898260"/>
            <a:ext cx="509270" cy="1463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30,00%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25,00%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20,00%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15,00%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62479" y="2147991"/>
            <a:ext cx="4610735" cy="6997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529715" marR="5080" indent="-1530350">
              <a:lnSpc>
                <a:spcPts val="2620"/>
              </a:lnSpc>
              <a:spcBef>
                <a:spcPts val="245"/>
              </a:spcBef>
            </a:pPr>
            <a:r>
              <a:rPr sz="2250" spc="10" dirty="0">
                <a:latin typeface="Arial"/>
                <a:cs typeface="Arial"/>
              </a:rPr>
              <a:t>Hur länge </a:t>
            </a:r>
            <a:r>
              <a:rPr sz="2250" spc="-15" dirty="0">
                <a:latin typeface="Arial"/>
                <a:cs typeface="Arial"/>
              </a:rPr>
              <a:t>har </a:t>
            </a:r>
            <a:r>
              <a:rPr sz="2250" spc="5" dirty="0">
                <a:latin typeface="Arial"/>
                <a:cs typeface="Arial"/>
              </a:rPr>
              <a:t>du </a:t>
            </a:r>
            <a:r>
              <a:rPr sz="2250" spc="-10" dirty="0">
                <a:latin typeface="Arial"/>
                <a:cs typeface="Arial"/>
              </a:rPr>
              <a:t>varit </a:t>
            </a:r>
            <a:r>
              <a:rPr sz="2250" spc="-15" dirty="0">
                <a:latin typeface="Arial"/>
                <a:cs typeface="Arial"/>
              </a:rPr>
              <a:t>medlem </a:t>
            </a:r>
            <a:r>
              <a:rPr sz="2250" spc="-5" dirty="0">
                <a:latin typeface="Arial"/>
                <a:cs typeface="Arial"/>
              </a:rPr>
              <a:t>i</a:t>
            </a:r>
            <a:r>
              <a:rPr sz="2250" spc="-235" dirty="0">
                <a:latin typeface="Arial"/>
                <a:cs typeface="Arial"/>
              </a:rPr>
              <a:t> </a:t>
            </a:r>
            <a:r>
              <a:rPr sz="2250" spc="-10" dirty="0">
                <a:latin typeface="Arial"/>
                <a:cs typeface="Arial"/>
              </a:rPr>
              <a:t>SPF  </a:t>
            </a:r>
            <a:r>
              <a:rPr sz="2250" spc="-20" dirty="0">
                <a:latin typeface="Arial"/>
                <a:cs typeface="Arial"/>
              </a:rPr>
              <a:t>Seniorerna?</a:t>
            </a:r>
            <a:endParaRPr sz="22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972787" y="4430469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596" y="85472"/>
                </a:moveTo>
                <a:lnTo>
                  <a:pt x="0" y="85472"/>
                </a:lnTo>
                <a:lnTo>
                  <a:pt x="0" y="0"/>
                </a:lnTo>
                <a:lnTo>
                  <a:pt x="85596" y="0"/>
                </a:lnTo>
                <a:lnTo>
                  <a:pt x="85596" y="85472"/>
                </a:lnTo>
                <a:close/>
              </a:path>
            </a:pathLst>
          </a:custGeom>
          <a:solidFill>
            <a:srgbClr val="00B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099224" y="4351292"/>
            <a:ext cx="69977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dirty="0">
                <a:latin typeface="Carlito"/>
                <a:cs typeface="Carlito"/>
              </a:rPr>
              <a:t>Responses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204509" y="2060975"/>
            <a:ext cx="6743700" cy="4036695"/>
          </a:xfrm>
          <a:custGeom>
            <a:avLst/>
            <a:gdLst/>
            <a:ahLst/>
            <a:cxnLst/>
            <a:rect l="l" t="t" r="r" b="b"/>
            <a:pathLst>
              <a:path w="6743700" h="4036695">
                <a:moveTo>
                  <a:pt x="0" y="0"/>
                </a:moveTo>
                <a:lnTo>
                  <a:pt x="6743131" y="0"/>
                </a:lnTo>
                <a:lnTo>
                  <a:pt x="6743131" y="4036212"/>
                </a:lnTo>
                <a:lnTo>
                  <a:pt x="0" y="4036212"/>
                </a:lnTo>
                <a:lnTo>
                  <a:pt x="0" y="0"/>
                </a:lnTo>
                <a:close/>
              </a:path>
            </a:pathLst>
          </a:custGeom>
          <a:ln w="118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10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0655"/>
            <a:ext cx="7355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Hur </a:t>
            </a:r>
            <a:r>
              <a:rPr spc="-5" dirty="0"/>
              <a:t>fick du kännedom </a:t>
            </a:r>
            <a:r>
              <a:rPr spc="-10" dirty="0"/>
              <a:t>om SPF</a:t>
            </a:r>
            <a:r>
              <a:rPr spc="75" dirty="0"/>
              <a:t> </a:t>
            </a:r>
            <a:r>
              <a:rPr spc="-5" dirty="0"/>
              <a:t>Seniorerna?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65262" y="2148611"/>
          <a:ext cx="7190740" cy="4118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5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0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2242">
                <a:tc>
                  <a:txBody>
                    <a:bodyPr/>
                    <a:lstStyle/>
                    <a:p>
                      <a:pPr marL="1270" algn="ct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Alternativ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Svar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Genom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vän/släkting/tidigare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arbetskamrat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3906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Via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Facebook/Instagram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177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242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Annons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lokaltidning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184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Annons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rikstäckande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dagstidning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1690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73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Annons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vecko-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eller</a:t>
                      </a:r>
                      <a:r>
                        <a:rPr sz="1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månadsmagasin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73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31%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73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88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242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Information direkt från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lokala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föreningen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653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Mässa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eller liknande</a:t>
                      </a:r>
                      <a:r>
                        <a:rPr sz="1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arrangemang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13%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143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Via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SPF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Seniorernas</a:t>
                      </a:r>
                      <a:r>
                        <a:rPr sz="18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hemsida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242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Letade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själv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upp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information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1373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40" dirty="0">
                          <a:latin typeface="Arial"/>
                          <a:cs typeface="Arial"/>
                        </a:rPr>
                        <a:t>Vet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ej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94%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197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234">
                <a:tc>
                  <a:txBody>
                    <a:bodyPr/>
                    <a:lstStyle/>
                    <a:p>
                      <a:pPr marL="6350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På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annat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sätt,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ange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hur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51%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504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2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2095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6709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415278" y="2352294"/>
            <a:ext cx="1165860" cy="544195"/>
          </a:xfrm>
          <a:custGeom>
            <a:avLst/>
            <a:gdLst/>
            <a:ahLst/>
            <a:cxnLst/>
            <a:rect l="l" t="t" r="r" b="b"/>
            <a:pathLst>
              <a:path w="1165859" h="544194">
                <a:moveTo>
                  <a:pt x="0" y="272034"/>
                </a:moveTo>
                <a:lnTo>
                  <a:pt x="13445" y="213676"/>
                </a:lnTo>
                <a:lnTo>
                  <a:pt x="51883" y="159680"/>
                </a:lnTo>
                <a:lnTo>
                  <a:pt x="112471" y="111373"/>
                </a:lnTo>
                <a:lnTo>
                  <a:pt x="150181" y="89769"/>
                </a:lnTo>
                <a:lnTo>
                  <a:pt x="192362" y="70084"/>
                </a:lnTo>
                <a:lnTo>
                  <a:pt x="238658" y="52486"/>
                </a:lnTo>
                <a:lnTo>
                  <a:pt x="288713" y="37140"/>
                </a:lnTo>
                <a:lnTo>
                  <a:pt x="342171" y="24212"/>
                </a:lnTo>
                <a:lnTo>
                  <a:pt x="398678" y="13868"/>
                </a:lnTo>
                <a:lnTo>
                  <a:pt x="457877" y="6274"/>
                </a:lnTo>
                <a:lnTo>
                  <a:pt x="519413" y="1596"/>
                </a:lnTo>
                <a:lnTo>
                  <a:pt x="582930" y="0"/>
                </a:lnTo>
                <a:lnTo>
                  <a:pt x="646446" y="1596"/>
                </a:lnTo>
                <a:lnTo>
                  <a:pt x="707982" y="6274"/>
                </a:lnTo>
                <a:lnTo>
                  <a:pt x="767181" y="13868"/>
                </a:lnTo>
                <a:lnTo>
                  <a:pt x="823688" y="24212"/>
                </a:lnTo>
                <a:lnTo>
                  <a:pt x="877146" y="37140"/>
                </a:lnTo>
                <a:lnTo>
                  <a:pt x="927201" y="52486"/>
                </a:lnTo>
                <a:lnTo>
                  <a:pt x="973497" y="70084"/>
                </a:lnTo>
                <a:lnTo>
                  <a:pt x="1015678" y="89769"/>
                </a:lnTo>
                <a:lnTo>
                  <a:pt x="1053388" y="111373"/>
                </a:lnTo>
                <a:lnTo>
                  <a:pt x="1086273" y="134732"/>
                </a:lnTo>
                <a:lnTo>
                  <a:pt x="1136142" y="186049"/>
                </a:lnTo>
                <a:lnTo>
                  <a:pt x="1162439" y="242392"/>
                </a:lnTo>
                <a:lnTo>
                  <a:pt x="1165860" y="272034"/>
                </a:lnTo>
                <a:lnTo>
                  <a:pt x="1162439" y="301675"/>
                </a:lnTo>
                <a:lnTo>
                  <a:pt x="1136142" y="358018"/>
                </a:lnTo>
                <a:lnTo>
                  <a:pt x="1086273" y="409335"/>
                </a:lnTo>
                <a:lnTo>
                  <a:pt x="1053388" y="432694"/>
                </a:lnTo>
                <a:lnTo>
                  <a:pt x="1015678" y="454298"/>
                </a:lnTo>
                <a:lnTo>
                  <a:pt x="973497" y="473983"/>
                </a:lnTo>
                <a:lnTo>
                  <a:pt x="927201" y="491581"/>
                </a:lnTo>
                <a:lnTo>
                  <a:pt x="877146" y="506927"/>
                </a:lnTo>
                <a:lnTo>
                  <a:pt x="823688" y="519855"/>
                </a:lnTo>
                <a:lnTo>
                  <a:pt x="767181" y="530199"/>
                </a:lnTo>
                <a:lnTo>
                  <a:pt x="707982" y="537793"/>
                </a:lnTo>
                <a:lnTo>
                  <a:pt x="646446" y="542471"/>
                </a:lnTo>
                <a:lnTo>
                  <a:pt x="582930" y="544068"/>
                </a:lnTo>
                <a:lnTo>
                  <a:pt x="519413" y="542471"/>
                </a:lnTo>
                <a:lnTo>
                  <a:pt x="457877" y="537793"/>
                </a:lnTo>
                <a:lnTo>
                  <a:pt x="398678" y="530199"/>
                </a:lnTo>
                <a:lnTo>
                  <a:pt x="342171" y="519855"/>
                </a:lnTo>
                <a:lnTo>
                  <a:pt x="288713" y="506927"/>
                </a:lnTo>
                <a:lnTo>
                  <a:pt x="238658" y="491581"/>
                </a:lnTo>
                <a:lnTo>
                  <a:pt x="192362" y="473983"/>
                </a:lnTo>
                <a:lnTo>
                  <a:pt x="150181" y="454298"/>
                </a:lnTo>
                <a:lnTo>
                  <a:pt x="112471" y="432694"/>
                </a:lnTo>
                <a:lnTo>
                  <a:pt x="79586" y="409335"/>
                </a:lnTo>
                <a:lnTo>
                  <a:pt x="29717" y="358018"/>
                </a:lnTo>
                <a:lnTo>
                  <a:pt x="3420" y="301675"/>
                </a:lnTo>
                <a:lnTo>
                  <a:pt x="0" y="272034"/>
                </a:lnTo>
                <a:close/>
              </a:path>
            </a:pathLst>
          </a:custGeom>
          <a:ln w="38100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258" y="4812029"/>
            <a:ext cx="3558540" cy="725805"/>
          </a:xfrm>
          <a:custGeom>
            <a:avLst/>
            <a:gdLst/>
            <a:ahLst/>
            <a:cxnLst/>
            <a:rect l="l" t="t" r="r" b="b"/>
            <a:pathLst>
              <a:path w="3558540" h="725804">
                <a:moveTo>
                  <a:pt x="0" y="362712"/>
                </a:moveTo>
                <a:lnTo>
                  <a:pt x="13863" y="317214"/>
                </a:lnTo>
                <a:lnTo>
                  <a:pt x="54340" y="273403"/>
                </a:lnTo>
                <a:lnTo>
                  <a:pt x="95288" y="245301"/>
                </a:lnTo>
                <a:lnTo>
                  <a:pt x="146829" y="218200"/>
                </a:lnTo>
                <a:lnTo>
                  <a:pt x="208469" y="192200"/>
                </a:lnTo>
                <a:lnTo>
                  <a:pt x="279715" y="167404"/>
                </a:lnTo>
                <a:lnTo>
                  <a:pt x="318786" y="155488"/>
                </a:lnTo>
                <a:lnTo>
                  <a:pt x="360072" y="143910"/>
                </a:lnTo>
                <a:lnTo>
                  <a:pt x="403513" y="132684"/>
                </a:lnTo>
                <a:lnTo>
                  <a:pt x="449047" y="121821"/>
                </a:lnTo>
                <a:lnTo>
                  <a:pt x="496612" y="111335"/>
                </a:lnTo>
                <a:lnTo>
                  <a:pt x="546145" y="101237"/>
                </a:lnTo>
                <a:lnTo>
                  <a:pt x="597586" y="91541"/>
                </a:lnTo>
                <a:lnTo>
                  <a:pt x="650872" y="82259"/>
                </a:lnTo>
                <a:lnTo>
                  <a:pt x="705943" y="73403"/>
                </a:lnTo>
                <a:lnTo>
                  <a:pt x="762735" y="64986"/>
                </a:lnTo>
                <a:lnTo>
                  <a:pt x="821187" y="57021"/>
                </a:lnTo>
                <a:lnTo>
                  <a:pt x="881238" y="49521"/>
                </a:lnTo>
                <a:lnTo>
                  <a:pt x="942826" y="42498"/>
                </a:lnTo>
                <a:lnTo>
                  <a:pt x="1005889" y="35964"/>
                </a:lnTo>
                <a:lnTo>
                  <a:pt x="1070365" y="29932"/>
                </a:lnTo>
                <a:lnTo>
                  <a:pt x="1136193" y="24415"/>
                </a:lnTo>
                <a:lnTo>
                  <a:pt x="1203310" y="19425"/>
                </a:lnTo>
                <a:lnTo>
                  <a:pt x="1271656" y="14975"/>
                </a:lnTo>
                <a:lnTo>
                  <a:pt x="1341167" y="11077"/>
                </a:lnTo>
                <a:lnTo>
                  <a:pt x="1411783" y="7745"/>
                </a:lnTo>
                <a:lnTo>
                  <a:pt x="1483442" y="4990"/>
                </a:lnTo>
                <a:lnTo>
                  <a:pt x="1556082" y="2826"/>
                </a:lnTo>
                <a:lnTo>
                  <a:pt x="1629641" y="1264"/>
                </a:lnTo>
                <a:lnTo>
                  <a:pt x="1704057" y="318"/>
                </a:lnTo>
                <a:lnTo>
                  <a:pt x="1779270" y="0"/>
                </a:lnTo>
                <a:lnTo>
                  <a:pt x="1854482" y="318"/>
                </a:lnTo>
                <a:lnTo>
                  <a:pt x="1928898" y="1264"/>
                </a:lnTo>
                <a:lnTo>
                  <a:pt x="2002457" y="2826"/>
                </a:lnTo>
                <a:lnTo>
                  <a:pt x="2075097" y="4990"/>
                </a:lnTo>
                <a:lnTo>
                  <a:pt x="2146756" y="7745"/>
                </a:lnTo>
                <a:lnTo>
                  <a:pt x="2217372" y="11077"/>
                </a:lnTo>
                <a:lnTo>
                  <a:pt x="2286883" y="14975"/>
                </a:lnTo>
                <a:lnTo>
                  <a:pt x="2355229" y="19425"/>
                </a:lnTo>
                <a:lnTo>
                  <a:pt x="2422346" y="24415"/>
                </a:lnTo>
                <a:lnTo>
                  <a:pt x="2488174" y="29932"/>
                </a:lnTo>
                <a:lnTo>
                  <a:pt x="2552650" y="35964"/>
                </a:lnTo>
                <a:lnTo>
                  <a:pt x="2615713" y="42498"/>
                </a:lnTo>
                <a:lnTo>
                  <a:pt x="2677301" y="49521"/>
                </a:lnTo>
                <a:lnTo>
                  <a:pt x="2737352" y="57021"/>
                </a:lnTo>
                <a:lnTo>
                  <a:pt x="2795804" y="64986"/>
                </a:lnTo>
                <a:lnTo>
                  <a:pt x="2852596" y="73403"/>
                </a:lnTo>
                <a:lnTo>
                  <a:pt x="2907667" y="82259"/>
                </a:lnTo>
                <a:lnTo>
                  <a:pt x="2960953" y="91541"/>
                </a:lnTo>
                <a:lnTo>
                  <a:pt x="3012394" y="101237"/>
                </a:lnTo>
                <a:lnTo>
                  <a:pt x="3061927" y="111335"/>
                </a:lnTo>
                <a:lnTo>
                  <a:pt x="3109492" y="121821"/>
                </a:lnTo>
                <a:lnTo>
                  <a:pt x="3155026" y="132684"/>
                </a:lnTo>
                <a:lnTo>
                  <a:pt x="3198467" y="143910"/>
                </a:lnTo>
                <a:lnTo>
                  <a:pt x="3239753" y="155488"/>
                </a:lnTo>
                <a:lnTo>
                  <a:pt x="3278824" y="167404"/>
                </a:lnTo>
                <a:lnTo>
                  <a:pt x="3315617" y="179645"/>
                </a:lnTo>
                <a:lnTo>
                  <a:pt x="3382122" y="205056"/>
                </a:lnTo>
                <a:lnTo>
                  <a:pt x="3438774" y="231619"/>
                </a:lnTo>
                <a:lnTo>
                  <a:pt x="3485080" y="259233"/>
                </a:lnTo>
                <a:lnTo>
                  <a:pt x="3520546" y="287799"/>
                </a:lnTo>
                <a:lnTo>
                  <a:pt x="3552337" y="332209"/>
                </a:lnTo>
                <a:lnTo>
                  <a:pt x="3558540" y="362712"/>
                </a:lnTo>
                <a:lnTo>
                  <a:pt x="3556979" y="378044"/>
                </a:lnTo>
                <a:lnTo>
                  <a:pt x="3534059" y="423016"/>
                </a:lnTo>
                <a:lnTo>
                  <a:pt x="3504199" y="452020"/>
                </a:lnTo>
                <a:lnTo>
                  <a:pt x="3463251" y="480122"/>
                </a:lnTo>
                <a:lnTo>
                  <a:pt x="3411710" y="507223"/>
                </a:lnTo>
                <a:lnTo>
                  <a:pt x="3350070" y="533223"/>
                </a:lnTo>
                <a:lnTo>
                  <a:pt x="3278824" y="558019"/>
                </a:lnTo>
                <a:lnTo>
                  <a:pt x="3239753" y="569935"/>
                </a:lnTo>
                <a:lnTo>
                  <a:pt x="3198467" y="581513"/>
                </a:lnTo>
                <a:lnTo>
                  <a:pt x="3155026" y="592739"/>
                </a:lnTo>
                <a:lnTo>
                  <a:pt x="3109492" y="603602"/>
                </a:lnTo>
                <a:lnTo>
                  <a:pt x="3061927" y="614088"/>
                </a:lnTo>
                <a:lnTo>
                  <a:pt x="3012394" y="624186"/>
                </a:lnTo>
                <a:lnTo>
                  <a:pt x="2960953" y="633882"/>
                </a:lnTo>
                <a:lnTo>
                  <a:pt x="2907667" y="643164"/>
                </a:lnTo>
                <a:lnTo>
                  <a:pt x="2852596" y="652020"/>
                </a:lnTo>
                <a:lnTo>
                  <a:pt x="2795804" y="660437"/>
                </a:lnTo>
                <a:lnTo>
                  <a:pt x="2737352" y="668402"/>
                </a:lnTo>
                <a:lnTo>
                  <a:pt x="2677301" y="675902"/>
                </a:lnTo>
                <a:lnTo>
                  <a:pt x="2615713" y="682925"/>
                </a:lnTo>
                <a:lnTo>
                  <a:pt x="2552650" y="689459"/>
                </a:lnTo>
                <a:lnTo>
                  <a:pt x="2488174" y="695491"/>
                </a:lnTo>
                <a:lnTo>
                  <a:pt x="2422346" y="701008"/>
                </a:lnTo>
                <a:lnTo>
                  <a:pt x="2355229" y="705998"/>
                </a:lnTo>
                <a:lnTo>
                  <a:pt x="2286883" y="710448"/>
                </a:lnTo>
                <a:lnTo>
                  <a:pt x="2217372" y="714346"/>
                </a:lnTo>
                <a:lnTo>
                  <a:pt x="2146756" y="717678"/>
                </a:lnTo>
                <a:lnTo>
                  <a:pt x="2075097" y="720433"/>
                </a:lnTo>
                <a:lnTo>
                  <a:pt x="2002457" y="722597"/>
                </a:lnTo>
                <a:lnTo>
                  <a:pt x="1928898" y="724159"/>
                </a:lnTo>
                <a:lnTo>
                  <a:pt x="1854482" y="725105"/>
                </a:lnTo>
                <a:lnTo>
                  <a:pt x="1779270" y="725424"/>
                </a:lnTo>
                <a:lnTo>
                  <a:pt x="1704057" y="725105"/>
                </a:lnTo>
                <a:lnTo>
                  <a:pt x="1629641" y="724159"/>
                </a:lnTo>
                <a:lnTo>
                  <a:pt x="1556082" y="722597"/>
                </a:lnTo>
                <a:lnTo>
                  <a:pt x="1483442" y="720433"/>
                </a:lnTo>
                <a:lnTo>
                  <a:pt x="1411783" y="717678"/>
                </a:lnTo>
                <a:lnTo>
                  <a:pt x="1341167" y="714346"/>
                </a:lnTo>
                <a:lnTo>
                  <a:pt x="1271656" y="710448"/>
                </a:lnTo>
                <a:lnTo>
                  <a:pt x="1203310" y="705998"/>
                </a:lnTo>
                <a:lnTo>
                  <a:pt x="1136193" y="701008"/>
                </a:lnTo>
                <a:lnTo>
                  <a:pt x="1070365" y="695491"/>
                </a:lnTo>
                <a:lnTo>
                  <a:pt x="1005889" y="689459"/>
                </a:lnTo>
                <a:lnTo>
                  <a:pt x="942826" y="682925"/>
                </a:lnTo>
                <a:lnTo>
                  <a:pt x="881238" y="675902"/>
                </a:lnTo>
                <a:lnTo>
                  <a:pt x="821187" y="668402"/>
                </a:lnTo>
                <a:lnTo>
                  <a:pt x="762735" y="660437"/>
                </a:lnTo>
                <a:lnTo>
                  <a:pt x="705943" y="652020"/>
                </a:lnTo>
                <a:lnTo>
                  <a:pt x="650872" y="643164"/>
                </a:lnTo>
                <a:lnTo>
                  <a:pt x="597586" y="633882"/>
                </a:lnTo>
                <a:lnTo>
                  <a:pt x="546145" y="624186"/>
                </a:lnTo>
                <a:lnTo>
                  <a:pt x="496612" y="614088"/>
                </a:lnTo>
                <a:lnTo>
                  <a:pt x="449047" y="603602"/>
                </a:lnTo>
                <a:lnTo>
                  <a:pt x="403513" y="592739"/>
                </a:lnTo>
                <a:lnTo>
                  <a:pt x="360072" y="581513"/>
                </a:lnTo>
                <a:lnTo>
                  <a:pt x="318786" y="569935"/>
                </a:lnTo>
                <a:lnTo>
                  <a:pt x="279715" y="558019"/>
                </a:lnTo>
                <a:lnTo>
                  <a:pt x="242922" y="545778"/>
                </a:lnTo>
                <a:lnTo>
                  <a:pt x="176417" y="520367"/>
                </a:lnTo>
                <a:lnTo>
                  <a:pt x="119765" y="493804"/>
                </a:lnTo>
                <a:lnTo>
                  <a:pt x="73459" y="466190"/>
                </a:lnTo>
                <a:lnTo>
                  <a:pt x="37993" y="437624"/>
                </a:lnTo>
                <a:lnTo>
                  <a:pt x="6202" y="393214"/>
                </a:lnTo>
                <a:lnTo>
                  <a:pt x="0" y="362712"/>
                </a:lnTo>
                <a:close/>
              </a:path>
            </a:pathLst>
          </a:custGeom>
          <a:ln w="38100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4222" y="2231898"/>
            <a:ext cx="3558540" cy="727075"/>
          </a:xfrm>
          <a:custGeom>
            <a:avLst/>
            <a:gdLst/>
            <a:ahLst/>
            <a:cxnLst/>
            <a:rect l="l" t="t" r="r" b="b"/>
            <a:pathLst>
              <a:path w="3558540" h="727075">
                <a:moveTo>
                  <a:pt x="0" y="363474"/>
                </a:moveTo>
                <a:lnTo>
                  <a:pt x="13863" y="317881"/>
                </a:lnTo>
                <a:lnTo>
                  <a:pt x="54340" y="273978"/>
                </a:lnTo>
                <a:lnTo>
                  <a:pt x="95288" y="245817"/>
                </a:lnTo>
                <a:lnTo>
                  <a:pt x="146829" y="218659"/>
                </a:lnTo>
                <a:lnTo>
                  <a:pt x="208469" y="192605"/>
                </a:lnTo>
                <a:lnTo>
                  <a:pt x="279715" y="167756"/>
                </a:lnTo>
                <a:lnTo>
                  <a:pt x="318786" y="155815"/>
                </a:lnTo>
                <a:lnTo>
                  <a:pt x="360072" y="144213"/>
                </a:lnTo>
                <a:lnTo>
                  <a:pt x="403513" y="132963"/>
                </a:lnTo>
                <a:lnTo>
                  <a:pt x="449047" y="122078"/>
                </a:lnTo>
                <a:lnTo>
                  <a:pt x="496612" y="111569"/>
                </a:lnTo>
                <a:lnTo>
                  <a:pt x="546145" y="101450"/>
                </a:lnTo>
                <a:lnTo>
                  <a:pt x="597586" y="91734"/>
                </a:lnTo>
                <a:lnTo>
                  <a:pt x="650872" y="82432"/>
                </a:lnTo>
                <a:lnTo>
                  <a:pt x="705943" y="73558"/>
                </a:lnTo>
                <a:lnTo>
                  <a:pt x="762735" y="65123"/>
                </a:lnTo>
                <a:lnTo>
                  <a:pt x="821187" y="57142"/>
                </a:lnTo>
                <a:lnTo>
                  <a:pt x="881238" y="49625"/>
                </a:lnTo>
                <a:lnTo>
                  <a:pt x="942826" y="42587"/>
                </a:lnTo>
                <a:lnTo>
                  <a:pt x="1005889" y="36039"/>
                </a:lnTo>
                <a:lnTo>
                  <a:pt x="1070365" y="29995"/>
                </a:lnTo>
                <a:lnTo>
                  <a:pt x="1136193" y="24466"/>
                </a:lnTo>
                <a:lnTo>
                  <a:pt x="1203310" y="19466"/>
                </a:lnTo>
                <a:lnTo>
                  <a:pt x="1271656" y="15006"/>
                </a:lnTo>
                <a:lnTo>
                  <a:pt x="1341167" y="11101"/>
                </a:lnTo>
                <a:lnTo>
                  <a:pt x="1411783" y="7761"/>
                </a:lnTo>
                <a:lnTo>
                  <a:pt x="1483442" y="5001"/>
                </a:lnTo>
                <a:lnTo>
                  <a:pt x="1556082" y="2832"/>
                </a:lnTo>
                <a:lnTo>
                  <a:pt x="1629641" y="1267"/>
                </a:lnTo>
                <a:lnTo>
                  <a:pt x="1704057" y="318"/>
                </a:lnTo>
                <a:lnTo>
                  <a:pt x="1779270" y="0"/>
                </a:lnTo>
                <a:lnTo>
                  <a:pt x="1854482" y="318"/>
                </a:lnTo>
                <a:lnTo>
                  <a:pt x="1928898" y="1267"/>
                </a:lnTo>
                <a:lnTo>
                  <a:pt x="2002457" y="2832"/>
                </a:lnTo>
                <a:lnTo>
                  <a:pt x="2075097" y="5001"/>
                </a:lnTo>
                <a:lnTo>
                  <a:pt x="2146756" y="7761"/>
                </a:lnTo>
                <a:lnTo>
                  <a:pt x="2217372" y="11101"/>
                </a:lnTo>
                <a:lnTo>
                  <a:pt x="2286883" y="15006"/>
                </a:lnTo>
                <a:lnTo>
                  <a:pt x="2355229" y="19466"/>
                </a:lnTo>
                <a:lnTo>
                  <a:pt x="2422346" y="24466"/>
                </a:lnTo>
                <a:lnTo>
                  <a:pt x="2488174" y="29995"/>
                </a:lnTo>
                <a:lnTo>
                  <a:pt x="2552650" y="36039"/>
                </a:lnTo>
                <a:lnTo>
                  <a:pt x="2615713" y="42587"/>
                </a:lnTo>
                <a:lnTo>
                  <a:pt x="2677301" y="49625"/>
                </a:lnTo>
                <a:lnTo>
                  <a:pt x="2737352" y="57142"/>
                </a:lnTo>
                <a:lnTo>
                  <a:pt x="2795804" y="65123"/>
                </a:lnTo>
                <a:lnTo>
                  <a:pt x="2852596" y="73558"/>
                </a:lnTo>
                <a:lnTo>
                  <a:pt x="2907667" y="82432"/>
                </a:lnTo>
                <a:lnTo>
                  <a:pt x="2960953" y="91734"/>
                </a:lnTo>
                <a:lnTo>
                  <a:pt x="3012394" y="101450"/>
                </a:lnTo>
                <a:lnTo>
                  <a:pt x="3061927" y="111569"/>
                </a:lnTo>
                <a:lnTo>
                  <a:pt x="3109492" y="122078"/>
                </a:lnTo>
                <a:lnTo>
                  <a:pt x="3155026" y="132963"/>
                </a:lnTo>
                <a:lnTo>
                  <a:pt x="3198467" y="144213"/>
                </a:lnTo>
                <a:lnTo>
                  <a:pt x="3239753" y="155815"/>
                </a:lnTo>
                <a:lnTo>
                  <a:pt x="3278824" y="167756"/>
                </a:lnTo>
                <a:lnTo>
                  <a:pt x="3315617" y="180023"/>
                </a:lnTo>
                <a:lnTo>
                  <a:pt x="3382122" y="205487"/>
                </a:lnTo>
                <a:lnTo>
                  <a:pt x="3438774" y="232106"/>
                </a:lnTo>
                <a:lnTo>
                  <a:pt x="3485080" y="259778"/>
                </a:lnTo>
                <a:lnTo>
                  <a:pt x="3520546" y="288404"/>
                </a:lnTo>
                <a:lnTo>
                  <a:pt x="3552337" y="332908"/>
                </a:lnTo>
                <a:lnTo>
                  <a:pt x="3558540" y="363474"/>
                </a:lnTo>
                <a:lnTo>
                  <a:pt x="3556979" y="378838"/>
                </a:lnTo>
                <a:lnTo>
                  <a:pt x="3534059" y="423905"/>
                </a:lnTo>
                <a:lnTo>
                  <a:pt x="3504199" y="452969"/>
                </a:lnTo>
                <a:lnTo>
                  <a:pt x="3463251" y="481130"/>
                </a:lnTo>
                <a:lnTo>
                  <a:pt x="3411710" y="508288"/>
                </a:lnTo>
                <a:lnTo>
                  <a:pt x="3350070" y="534342"/>
                </a:lnTo>
                <a:lnTo>
                  <a:pt x="3278824" y="559191"/>
                </a:lnTo>
                <a:lnTo>
                  <a:pt x="3239753" y="571132"/>
                </a:lnTo>
                <a:lnTo>
                  <a:pt x="3198467" y="582734"/>
                </a:lnTo>
                <a:lnTo>
                  <a:pt x="3155026" y="593984"/>
                </a:lnTo>
                <a:lnTo>
                  <a:pt x="3109492" y="604869"/>
                </a:lnTo>
                <a:lnTo>
                  <a:pt x="3061927" y="615378"/>
                </a:lnTo>
                <a:lnTo>
                  <a:pt x="3012394" y="625497"/>
                </a:lnTo>
                <a:lnTo>
                  <a:pt x="2960953" y="635213"/>
                </a:lnTo>
                <a:lnTo>
                  <a:pt x="2907667" y="644515"/>
                </a:lnTo>
                <a:lnTo>
                  <a:pt x="2852596" y="653389"/>
                </a:lnTo>
                <a:lnTo>
                  <a:pt x="2795804" y="661824"/>
                </a:lnTo>
                <a:lnTo>
                  <a:pt x="2737352" y="669805"/>
                </a:lnTo>
                <a:lnTo>
                  <a:pt x="2677301" y="677322"/>
                </a:lnTo>
                <a:lnTo>
                  <a:pt x="2615713" y="684360"/>
                </a:lnTo>
                <a:lnTo>
                  <a:pt x="2552650" y="690908"/>
                </a:lnTo>
                <a:lnTo>
                  <a:pt x="2488174" y="696952"/>
                </a:lnTo>
                <a:lnTo>
                  <a:pt x="2422346" y="702481"/>
                </a:lnTo>
                <a:lnTo>
                  <a:pt x="2355229" y="707481"/>
                </a:lnTo>
                <a:lnTo>
                  <a:pt x="2286883" y="711941"/>
                </a:lnTo>
                <a:lnTo>
                  <a:pt x="2217372" y="715846"/>
                </a:lnTo>
                <a:lnTo>
                  <a:pt x="2146756" y="719186"/>
                </a:lnTo>
                <a:lnTo>
                  <a:pt x="2075097" y="721946"/>
                </a:lnTo>
                <a:lnTo>
                  <a:pt x="2002457" y="724115"/>
                </a:lnTo>
                <a:lnTo>
                  <a:pt x="1928898" y="725680"/>
                </a:lnTo>
                <a:lnTo>
                  <a:pt x="1854482" y="726629"/>
                </a:lnTo>
                <a:lnTo>
                  <a:pt x="1779270" y="726948"/>
                </a:lnTo>
                <a:lnTo>
                  <a:pt x="1704057" y="726629"/>
                </a:lnTo>
                <a:lnTo>
                  <a:pt x="1629641" y="725680"/>
                </a:lnTo>
                <a:lnTo>
                  <a:pt x="1556082" y="724115"/>
                </a:lnTo>
                <a:lnTo>
                  <a:pt x="1483442" y="721946"/>
                </a:lnTo>
                <a:lnTo>
                  <a:pt x="1411783" y="719186"/>
                </a:lnTo>
                <a:lnTo>
                  <a:pt x="1341167" y="715846"/>
                </a:lnTo>
                <a:lnTo>
                  <a:pt x="1271656" y="711941"/>
                </a:lnTo>
                <a:lnTo>
                  <a:pt x="1203310" y="707481"/>
                </a:lnTo>
                <a:lnTo>
                  <a:pt x="1136193" y="702481"/>
                </a:lnTo>
                <a:lnTo>
                  <a:pt x="1070365" y="696952"/>
                </a:lnTo>
                <a:lnTo>
                  <a:pt x="1005889" y="690908"/>
                </a:lnTo>
                <a:lnTo>
                  <a:pt x="942826" y="684360"/>
                </a:lnTo>
                <a:lnTo>
                  <a:pt x="881238" y="677322"/>
                </a:lnTo>
                <a:lnTo>
                  <a:pt x="821187" y="669805"/>
                </a:lnTo>
                <a:lnTo>
                  <a:pt x="762735" y="661824"/>
                </a:lnTo>
                <a:lnTo>
                  <a:pt x="705943" y="653389"/>
                </a:lnTo>
                <a:lnTo>
                  <a:pt x="650872" y="644515"/>
                </a:lnTo>
                <a:lnTo>
                  <a:pt x="597586" y="635213"/>
                </a:lnTo>
                <a:lnTo>
                  <a:pt x="546145" y="625497"/>
                </a:lnTo>
                <a:lnTo>
                  <a:pt x="496612" y="615378"/>
                </a:lnTo>
                <a:lnTo>
                  <a:pt x="449047" y="604869"/>
                </a:lnTo>
                <a:lnTo>
                  <a:pt x="403513" y="593984"/>
                </a:lnTo>
                <a:lnTo>
                  <a:pt x="360072" y="582734"/>
                </a:lnTo>
                <a:lnTo>
                  <a:pt x="318786" y="571132"/>
                </a:lnTo>
                <a:lnTo>
                  <a:pt x="279715" y="559191"/>
                </a:lnTo>
                <a:lnTo>
                  <a:pt x="242922" y="546924"/>
                </a:lnTo>
                <a:lnTo>
                  <a:pt x="176417" y="521460"/>
                </a:lnTo>
                <a:lnTo>
                  <a:pt x="119765" y="494841"/>
                </a:lnTo>
                <a:lnTo>
                  <a:pt x="73459" y="467169"/>
                </a:lnTo>
                <a:lnTo>
                  <a:pt x="37993" y="438543"/>
                </a:lnTo>
                <a:lnTo>
                  <a:pt x="6202" y="394039"/>
                </a:lnTo>
                <a:lnTo>
                  <a:pt x="0" y="363474"/>
                </a:lnTo>
                <a:close/>
              </a:path>
            </a:pathLst>
          </a:custGeom>
          <a:ln w="38100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62521" y="4901946"/>
            <a:ext cx="1165860" cy="544195"/>
          </a:xfrm>
          <a:custGeom>
            <a:avLst/>
            <a:gdLst/>
            <a:ahLst/>
            <a:cxnLst/>
            <a:rect l="l" t="t" r="r" b="b"/>
            <a:pathLst>
              <a:path w="1165859" h="544195">
                <a:moveTo>
                  <a:pt x="0" y="272033"/>
                </a:moveTo>
                <a:lnTo>
                  <a:pt x="13445" y="213676"/>
                </a:lnTo>
                <a:lnTo>
                  <a:pt x="51883" y="159680"/>
                </a:lnTo>
                <a:lnTo>
                  <a:pt x="112471" y="111373"/>
                </a:lnTo>
                <a:lnTo>
                  <a:pt x="150181" y="89769"/>
                </a:lnTo>
                <a:lnTo>
                  <a:pt x="192362" y="70084"/>
                </a:lnTo>
                <a:lnTo>
                  <a:pt x="238658" y="52486"/>
                </a:lnTo>
                <a:lnTo>
                  <a:pt x="288713" y="37140"/>
                </a:lnTo>
                <a:lnTo>
                  <a:pt x="342171" y="24212"/>
                </a:lnTo>
                <a:lnTo>
                  <a:pt x="398678" y="13868"/>
                </a:lnTo>
                <a:lnTo>
                  <a:pt x="457877" y="6274"/>
                </a:lnTo>
                <a:lnTo>
                  <a:pt x="519413" y="1596"/>
                </a:lnTo>
                <a:lnTo>
                  <a:pt x="582930" y="0"/>
                </a:lnTo>
                <a:lnTo>
                  <a:pt x="646446" y="1596"/>
                </a:lnTo>
                <a:lnTo>
                  <a:pt x="707982" y="6274"/>
                </a:lnTo>
                <a:lnTo>
                  <a:pt x="767181" y="13868"/>
                </a:lnTo>
                <a:lnTo>
                  <a:pt x="823688" y="24212"/>
                </a:lnTo>
                <a:lnTo>
                  <a:pt x="877146" y="37140"/>
                </a:lnTo>
                <a:lnTo>
                  <a:pt x="927201" y="52486"/>
                </a:lnTo>
                <a:lnTo>
                  <a:pt x="973497" y="70084"/>
                </a:lnTo>
                <a:lnTo>
                  <a:pt x="1015678" y="89769"/>
                </a:lnTo>
                <a:lnTo>
                  <a:pt x="1053388" y="111373"/>
                </a:lnTo>
                <a:lnTo>
                  <a:pt x="1086273" y="134732"/>
                </a:lnTo>
                <a:lnTo>
                  <a:pt x="1136142" y="186049"/>
                </a:lnTo>
                <a:lnTo>
                  <a:pt x="1162439" y="242392"/>
                </a:lnTo>
                <a:lnTo>
                  <a:pt x="1165860" y="272033"/>
                </a:lnTo>
                <a:lnTo>
                  <a:pt x="1162439" y="301675"/>
                </a:lnTo>
                <a:lnTo>
                  <a:pt x="1136142" y="358018"/>
                </a:lnTo>
                <a:lnTo>
                  <a:pt x="1086273" y="409335"/>
                </a:lnTo>
                <a:lnTo>
                  <a:pt x="1053388" y="432694"/>
                </a:lnTo>
                <a:lnTo>
                  <a:pt x="1015678" y="454298"/>
                </a:lnTo>
                <a:lnTo>
                  <a:pt x="973497" y="473983"/>
                </a:lnTo>
                <a:lnTo>
                  <a:pt x="927201" y="491581"/>
                </a:lnTo>
                <a:lnTo>
                  <a:pt x="877146" y="506927"/>
                </a:lnTo>
                <a:lnTo>
                  <a:pt x="823688" y="519855"/>
                </a:lnTo>
                <a:lnTo>
                  <a:pt x="767181" y="530199"/>
                </a:lnTo>
                <a:lnTo>
                  <a:pt x="707982" y="537793"/>
                </a:lnTo>
                <a:lnTo>
                  <a:pt x="646446" y="542471"/>
                </a:lnTo>
                <a:lnTo>
                  <a:pt x="582930" y="544067"/>
                </a:lnTo>
                <a:lnTo>
                  <a:pt x="519413" y="542471"/>
                </a:lnTo>
                <a:lnTo>
                  <a:pt x="457877" y="537793"/>
                </a:lnTo>
                <a:lnTo>
                  <a:pt x="398678" y="530199"/>
                </a:lnTo>
                <a:lnTo>
                  <a:pt x="342171" y="519855"/>
                </a:lnTo>
                <a:lnTo>
                  <a:pt x="288713" y="506927"/>
                </a:lnTo>
                <a:lnTo>
                  <a:pt x="238658" y="491581"/>
                </a:lnTo>
                <a:lnTo>
                  <a:pt x="192362" y="473983"/>
                </a:lnTo>
                <a:lnTo>
                  <a:pt x="150181" y="454298"/>
                </a:lnTo>
                <a:lnTo>
                  <a:pt x="112471" y="432694"/>
                </a:lnTo>
                <a:lnTo>
                  <a:pt x="79586" y="409335"/>
                </a:lnTo>
                <a:lnTo>
                  <a:pt x="29717" y="358018"/>
                </a:lnTo>
                <a:lnTo>
                  <a:pt x="3420" y="301675"/>
                </a:lnTo>
                <a:lnTo>
                  <a:pt x="0" y="272033"/>
                </a:lnTo>
                <a:close/>
              </a:path>
            </a:pathLst>
          </a:custGeom>
          <a:ln w="38100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11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11499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Ann</a:t>
            </a:r>
            <a:r>
              <a:rPr dirty="0"/>
              <a:t>at</a:t>
            </a:r>
            <a:r>
              <a:rPr spc="-5" dirty="0"/>
              <a:t>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12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01" y="2064524"/>
            <a:ext cx="6791959" cy="370141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Genom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ett företag som ni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har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avtal</a:t>
            </a:r>
            <a:r>
              <a:rPr sz="1800" spc="4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med</a:t>
            </a:r>
            <a:endParaRPr sz="1800">
              <a:latin typeface="Arial"/>
              <a:cs typeface="Arial"/>
            </a:endParaRPr>
          </a:p>
          <a:p>
            <a:pPr marL="355600" marR="685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En resa som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anordnades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av SPF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Seniorerna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för att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få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följa  med skulle jag vara</a:t>
            </a:r>
            <a:r>
              <a:rPr sz="1800" spc="1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medlem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Tidigare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varit</a:t>
            </a:r>
            <a:r>
              <a:rPr sz="1800" spc="2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medlem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Såg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Seniorens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reporter på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Folkhälsomyndighetens pressträffar 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imponerades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av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hans ihärdiga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mycket relevanta </a:t>
            </a:r>
            <a:r>
              <a:rPr sz="1800" spc="-20" dirty="0">
                <a:solidFill>
                  <a:srgbClr val="333D47"/>
                </a:solidFill>
                <a:latin typeface="Arial"/>
                <a:cs typeface="Arial"/>
              </a:rPr>
              <a:t>frågor.  </a:t>
            </a:r>
            <a:r>
              <a:rPr sz="1800" spc="-70" dirty="0">
                <a:solidFill>
                  <a:srgbClr val="333D47"/>
                </a:solidFill>
                <a:latin typeface="Arial"/>
                <a:cs typeface="Arial"/>
              </a:rPr>
              <a:t>Tog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reda på vad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han</a:t>
            </a:r>
            <a:r>
              <a:rPr sz="1800" spc="7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representerade.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Mina föräldrar var</a:t>
            </a:r>
            <a:r>
              <a:rPr sz="1800" spc="3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med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40" dirty="0">
                <a:solidFill>
                  <a:srgbClr val="333D47"/>
                </a:solidFill>
                <a:latin typeface="Arial"/>
                <a:cs typeface="Arial"/>
              </a:rPr>
              <a:t>Talade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med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ordföranden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på ett möte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en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annan</a:t>
            </a:r>
            <a:r>
              <a:rPr sz="1800" spc="10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förening.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På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gymmet.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En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deltagare</a:t>
            </a:r>
            <a:r>
              <a:rPr sz="1800" spc="4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tipsade.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0655"/>
            <a:ext cx="6096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Främsta anledningen att bli</a:t>
            </a:r>
            <a:r>
              <a:rPr spc="45" dirty="0"/>
              <a:t> </a:t>
            </a:r>
            <a:r>
              <a:rPr spc="-5" dirty="0"/>
              <a:t>medlem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6162" y="2377465"/>
          <a:ext cx="7238365" cy="32962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6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6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9615">
                <a:tc>
                  <a:txBody>
                    <a:bodyPr/>
                    <a:lstStyle/>
                    <a:p>
                      <a:pPr marL="635" algn="ct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Svarsalternativ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Svar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615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Ta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del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av</a:t>
                      </a:r>
                      <a:r>
                        <a:rPr sz="16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aktiviteter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54,51%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3652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Träffa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nya</a:t>
                      </a:r>
                      <a:r>
                        <a:rPr sz="16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människor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15,96%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1069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9615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Umgås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med befintliga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vänner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2,19%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147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Stödja SPF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Seniorernas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påverkansarbete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9,55%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615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Ta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del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av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rabatter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och</a:t>
                      </a:r>
                      <a:r>
                        <a:rPr sz="1600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förmåner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7,91%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Få medlemstidningen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Senioren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3,42%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229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9615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Vet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ej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1,94%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9628">
                <a:tc>
                  <a:txBody>
                    <a:bodyPr/>
                    <a:lstStyle/>
                    <a:p>
                      <a:pPr marL="7620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Annan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anledning,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ange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vilken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4,52%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9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5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6700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980938" y="2631185"/>
            <a:ext cx="1198245" cy="824865"/>
          </a:xfrm>
          <a:custGeom>
            <a:avLst/>
            <a:gdLst/>
            <a:ahLst/>
            <a:cxnLst/>
            <a:rect l="l" t="t" r="r" b="b"/>
            <a:pathLst>
              <a:path w="1198245" h="824864">
                <a:moveTo>
                  <a:pt x="0" y="412241"/>
                </a:moveTo>
                <a:lnTo>
                  <a:pt x="2741" y="372540"/>
                </a:lnTo>
                <a:lnTo>
                  <a:pt x="10799" y="333906"/>
                </a:lnTo>
                <a:lnTo>
                  <a:pt x="23922" y="296513"/>
                </a:lnTo>
                <a:lnTo>
                  <a:pt x="41859" y="260533"/>
                </a:lnTo>
                <a:lnTo>
                  <a:pt x="64359" y="226139"/>
                </a:lnTo>
                <a:lnTo>
                  <a:pt x="91172" y="193504"/>
                </a:lnTo>
                <a:lnTo>
                  <a:pt x="122045" y="162800"/>
                </a:lnTo>
                <a:lnTo>
                  <a:pt x="156729" y="134200"/>
                </a:lnTo>
                <a:lnTo>
                  <a:pt x="194972" y="107877"/>
                </a:lnTo>
                <a:lnTo>
                  <a:pt x="236523" y="84004"/>
                </a:lnTo>
                <a:lnTo>
                  <a:pt x="281132" y="62754"/>
                </a:lnTo>
                <a:lnTo>
                  <a:pt x="328547" y="44299"/>
                </a:lnTo>
                <a:lnTo>
                  <a:pt x="378517" y="28812"/>
                </a:lnTo>
                <a:lnTo>
                  <a:pt x="430792" y="16466"/>
                </a:lnTo>
                <a:lnTo>
                  <a:pt x="485120" y="7433"/>
                </a:lnTo>
                <a:lnTo>
                  <a:pt x="541250" y="1887"/>
                </a:lnTo>
                <a:lnTo>
                  <a:pt x="598932" y="0"/>
                </a:lnTo>
                <a:lnTo>
                  <a:pt x="656613" y="1887"/>
                </a:lnTo>
                <a:lnTo>
                  <a:pt x="712743" y="7433"/>
                </a:lnTo>
                <a:lnTo>
                  <a:pt x="767071" y="16466"/>
                </a:lnTo>
                <a:lnTo>
                  <a:pt x="819346" y="28812"/>
                </a:lnTo>
                <a:lnTo>
                  <a:pt x="869316" y="44299"/>
                </a:lnTo>
                <a:lnTo>
                  <a:pt x="916731" y="62754"/>
                </a:lnTo>
                <a:lnTo>
                  <a:pt x="961340" y="84004"/>
                </a:lnTo>
                <a:lnTo>
                  <a:pt x="1002891" y="107877"/>
                </a:lnTo>
                <a:lnTo>
                  <a:pt x="1041134" y="134200"/>
                </a:lnTo>
                <a:lnTo>
                  <a:pt x="1075818" y="162800"/>
                </a:lnTo>
                <a:lnTo>
                  <a:pt x="1106691" y="193504"/>
                </a:lnTo>
                <a:lnTo>
                  <a:pt x="1133504" y="226139"/>
                </a:lnTo>
                <a:lnTo>
                  <a:pt x="1156004" y="260533"/>
                </a:lnTo>
                <a:lnTo>
                  <a:pt x="1173941" y="296513"/>
                </a:lnTo>
                <a:lnTo>
                  <a:pt x="1187064" y="333906"/>
                </a:lnTo>
                <a:lnTo>
                  <a:pt x="1195122" y="372540"/>
                </a:lnTo>
                <a:lnTo>
                  <a:pt x="1197864" y="412241"/>
                </a:lnTo>
                <a:lnTo>
                  <a:pt x="1195122" y="451943"/>
                </a:lnTo>
                <a:lnTo>
                  <a:pt x="1187064" y="490577"/>
                </a:lnTo>
                <a:lnTo>
                  <a:pt x="1173941" y="527970"/>
                </a:lnTo>
                <a:lnTo>
                  <a:pt x="1156004" y="563950"/>
                </a:lnTo>
                <a:lnTo>
                  <a:pt x="1133504" y="598344"/>
                </a:lnTo>
                <a:lnTo>
                  <a:pt x="1106691" y="630979"/>
                </a:lnTo>
                <a:lnTo>
                  <a:pt x="1075818" y="661683"/>
                </a:lnTo>
                <a:lnTo>
                  <a:pt x="1041134" y="690283"/>
                </a:lnTo>
                <a:lnTo>
                  <a:pt x="1002891" y="716606"/>
                </a:lnTo>
                <a:lnTo>
                  <a:pt x="961340" y="740479"/>
                </a:lnTo>
                <a:lnTo>
                  <a:pt x="916731" y="761729"/>
                </a:lnTo>
                <a:lnTo>
                  <a:pt x="869316" y="780184"/>
                </a:lnTo>
                <a:lnTo>
                  <a:pt x="819346" y="795671"/>
                </a:lnTo>
                <a:lnTo>
                  <a:pt x="767071" y="808017"/>
                </a:lnTo>
                <a:lnTo>
                  <a:pt x="712743" y="817050"/>
                </a:lnTo>
                <a:lnTo>
                  <a:pt x="656613" y="822596"/>
                </a:lnTo>
                <a:lnTo>
                  <a:pt x="598932" y="824483"/>
                </a:lnTo>
                <a:lnTo>
                  <a:pt x="541250" y="822596"/>
                </a:lnTo>
                <a:lnTo>
                  <a:pt x="485120" y="817050"/>
                </a:lnTo>
                <a:lnTo>
                  <a:pt x="430792" y="808017"/>
                </a:lnTo>
                <a:lnTo>
                  <a:pt x="378517" y="795671"/>
                </a:lnTo>
                <a:lnTo>
                  <a:pt x="328547" y="780184"/>
                </a:lnTo>
                <a:lnTo>
                  <a:pt x="281132" y="761729"/>
                </a:lnTo>
                <a:lnTo>
                  <a:pt x="236523" y="740479"/>
                </a:lnTo>
                <a:lnTo>
                  <a:pt x="194972" y="716606"/>
                </a:lnTo>
                <a:lnTo>
                  <a:pt x="156729" y="690283"/>
                </a:lnTo>
                <a:lnTo>
                  <a:pt x="122045" y="661683"/>
                </a:lnTo>
                <a:lnTo>
                  <a:pt x="91172" y="630979"/>
                </a:lnTo>
                <a:lnTo>
                  <a:pt x="64359" y="598344"/>
                </a:lnTo>
                <a:lnTo>
                  <a:pt x="41859" y="563950"/>
                </a:lnTo>
                <a:lnTo>
                  <a:pt x="23922" y="527970"/>
                </a:lnTo>
                <a:lnTo>
                  <a:pt x="10799" y="490577"/>
                </a:lnTo>
                <a:lnTo>
                  <a:pt x="2741" y="451943"/>
                </a:lnTo>
                <a:lnTo>
                  <a:pt x="0" y="412241"/>
                </a:lnTo>
                <a:close/>
              </a:path>
            </a:pathLst>
          </a:custGeom>
          <a:ln w="28575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9213" y="2573273"/>
            <a:ext cx="2700655" cy="929640"/>
          </a:xfrm>
          <a:custGeom>
            <a:avLst/>
            <a:gdLst/>
            <a:ahLst/>
            <a:cxnLst/>
            <a:rect l="l" t="t" r="r" b="b"/>
            <a:pathLst>
              <a:path w="2700654" h="929639">
                <a:moveTo>
                  <a:pt x="0" y="464820"/>
                </a:moveTo>
                <a:lnTo>
                  <a:pt x="6971" y="417294"/>
                </a:lnTo>
                <a:lnTo>
                  <a:pt x="27432" y="371141"/>
                </a:lnTo>
                <a:lnTo>
                  <a:pt x="60705" y="326594"/>
                </a:lnTo>
                <a:lnTo>
                  <a:pt x="106110" y="283889"/>
                </a:lnTo>
                <a:lnTo>
                  <a:pt x="162969" y="243257"/>
                </a:lnTo>
                <a:lnTo>
                  <a:pt x="230603" y="204932"/>
                </a:lnTo>
                <a:lnTo>
                  <a:pt x="268249" y="186708"/>
                </a:lnTo>
                <a:lnTo>
                  <a:pt x="308334" y="169149"/>
                </a:lnTo>
                <a:lnTo>
                  <a:pt x="350773" y="152283"/>
                </a:lnTo>
                <a:lnTo>
                  <a:pt x="395482" y="136140"/>
                </a:lnTo>
                <a:lnTo>
                  <a:pt x="442376" y="120750"/>
                </a:lnTo>
                <a:lnTo>
                  <a:pt x="491370" y="106140"/>
                </a:lnTo>
                <a:lnTo>
                  <a:pt x="542379" y="92341"/>
                </a:lnTo>
                <a:lnTo>
                  <a:pt x="595318" y="79382"/>
                </a:lnTo>
                <a:lnTo>
                  <a:pt x="650102" y="67292"/>
                </a:lnTo>
                <a:lnTo>
                  <a:pt x="706647" y="56100"/>
                </a:lnTo>
                <a:lnTo>
                  <a:pt x="764868" y="45835"/>
                </a:lnTo>
                <a:lnTo>
                  <a:pt x="824679" y="36527"/>
                </a:lnTo>
                <a:lnTo>
                  <a:pt x="885997" y="28204"/>
                </a:lnTo>
                <a:lnTo>
                  <a:pt x="948736" y="20896"/>
                </a:lnTo>
                <a:lnTo>
                  <a:pt x="1012811" y="14633"/>
                </a:lnTo>
                <a:lnTo>
                  <a:pt x="1078138" y="9443"/>
                </a:lnTo>
                <a:lnTo>
                  <a:pt x="1144631" y="5355"/>
                </a:lnTo>
                <a:lnTo>
                  <a:pt x="1212207" y="2399"/>
                </a:lnTo>
                <a:lnTo>
                  <a:pt x="1280779" y="604"/>
                </a:lnTo>
                <a:lnTo>
                  <a:pt x="1350264" y="0"/>
                </a:lnTo>
                <a:lnTo>
                  <a:pt x="1419748" y="604"/>
                </a:lnTo>
                <a:lnTo>
                  <a:pt x="1488320" y="2399"/>
                </a:lnTo>
                <a:lnTo>
                  <a:pt x="1555896" y="5355"/>
                </a:lnTo>
                <a:lnTo>
                  <a:pt x="1622389" y="9443"/>
                </a:lnTo>
                <a:lnTo>
                  <a:pt x="1687716" y="14633"/>
                </a:lnTo>
                <a:lnTo>
                  <a:pt x="1751791" y="20896"/>
                </a:lnTo>
                <a:lnTo>
                  <a:pt x="1814530" y="28204"/>
                </a:lnTo>
                <a:lnTo>
                  <a:pt x="1875848" y="36527"/>
                </a:lnTo>
                <a:lnTo>
                  <a:pt x="1935659" y="45835"/>
                </a:lnTo>
                <a:lnTo>
                  <a:pt x="1993880" y="56100"/>
                </a:lnTo>
                <a:lnTo>
                  <a:pt x="2050425" y="67292"/>
                </a:lnTo>
                <a:lnTo>
                  <a:pt x="2105209" y="79382"/>
                </a:lnTo>
                <a:lnTo>
                  <a:pt x="2158148" y="92341"/>
                </a:lnTo>
                <a:lnTo>
                  <a:pt x="2209157" y="106140"/>
                </a:lnTo>
                <a:lnTo>
                  <a:pt x="2258151" y="120750"/>
                </a:lnTo>
                <a:lnTo>
                  <a:pt x="2305045" y="136140"/>
                </a:lnTo>
                <a:lnTo>
                  <a:pt x="2349754" y="152283"/>
                </a:lnTo>
                <a:lnTo>
                  <a:pt x="2392193" y="169149"/>
                </a:lnTo>
                <a:lnTo>
                  <a:pt x="2432278" y="186708"/>
                </a:lnTo>
                <a:lnTo>
                  <a:pt x="2469924" y="204932"/>
                </a:lnTo>
                <a:lnTo>
                  <a:pt x="2505046" y="223791"/>
                </a:lnTo>
                <a:lnTo>
                  <a:pt x="2567377" y="263299"/>
                </a:lnTo>
                <a:lnTo>
                  <a:pt x="2618594" y="304997"/>
                </a:lnTo>
                <a:lnTo>
                  <a:pt x="2658018" y="348652"/>
                </a:lnTo>
                <a:lnTo>
                  <a:pt x="2684969" y="394031"/>
                </a:lnTo>
                <a:lnTo>
                  <a:pt x="2698771" y="440900"/>
                </a:lnTo>
                <a:lnTo>
                  <a:pt x="2700528" y="464820"/>
                </a:lnTo>
                <a:lnTo>
                  <a:pt x="2698771" y="488739"/>
                </a:lnTo>
                <a:lnTo>
                  <a:pt x="2684969" y="535608"/>
                </a:lnTo>
                <a:lnTo>
                  <a:pt x="2658018" y="580987"/>
                </a:lnTo>
                <a:lnTo>
                  <a:pt x="2618594" y="624642"/>
                </a:lnTo>
                <a:lnTo>
                  <a:pt x="2567377" y="666340"/>
                </a:lnTo>
                <a:lnTo>
                  <a:pt x="2505046" y="705848"/>
                </a:lnTo>
                <a:lnTo>
                  <a:pt x="2469924" y="724707"/>
                </a:lnTo>
                <a:lnTo>
                  <a:pt x="2432278" y="742931"/>
                </a:lnTo>
                <a:lnTo>
                  <a:pt x="2392193" y="760490"/>
                </a:lnTo>
                <a:lnTo>
                  <a:pt x="2349754" y="777356"/>
                </a:lnTo>
                <a:lnTo>
                  <a:pt x="2305045" y="793499"/>
                </a:lnTo>
                <a:lnTo>
                  <a:pt x="2258151" y="808889"/>
                </a:lnTo>
                <a:lnTo>
                  <a:pt x="2209157" y="823499"/>
                </a:lnTo>
                <a:lnTo>
                  <a:pt x="2158148" y="837298"/>
                </a:lnTo>
                <a:lnTo>
                  <a:pt x="2105209" y="850257"/>
                </a:lnTo>
                <a:lnTo>
                  <a:pt x="2050425" y="862347"/>
                </a:lnTo>
                <a:lnTo>
                  <a:pt x="1993880" y="873539"/>
                </a:lnTo>
                <a:lnTo>
                  <a:pt x="1935659" y="883804"/>
                </a:lnTo>
                <a:lnTo>
                  <a:pt x="1875848" y="893112"/>
                </a:lnTo>
                <a:lnTo>
                  <a:pt x="1814530" y="901435"/>
                </a:lnTo>
                <a:lnTo>
                  <a:pt x="1751791" y="908743"/>
                </a:lnTo>
                <a:lnTo>
                  <a:pt x="1687716" y="915006"/>
                </a:lnTo>
                <a:lnTo>
                  <a:pt x="1622389" y="920196"/>
                </a:lnTo>
                <a:lnTo>
                  <a:pt x="1555896" y="924284"/>
                </a:lnTo>
                <a:lnTo>
                  <a:pt x="1488320" y="927240"/>
                </a:lnTo>
                <a:lnTo>
                  <a:pt x="1419748" y="929035"/>
                </a:lnTo>
                <a:lnTo>
                  <a:pt x="1350264" y="929640"/>
                </a:lnTo>
                <a:lnTo>
                  <a:pt x="1280779" y="929035"/>
                </a:lnTo>
                <a:lnTo>
                  <a:pt x="1212207" y="927240"/>
                </a:lnTo>
                <a:lnTo>
                  <a:pt x="1144631" y="924284"/>
                </a:lnTo>
                <a:lnTo>
                  <a:pt x="1078138" y="920196"/>
                </a:lnTo>
                <a:lnTo>
                  <a:pt x="1012811" y="915006"/>
                </a:lnTo>
                <a:lnTo>
                  <a:pt x="948736" y="908743"/>
                </a:lnTo>
                <a:lnTo>
                  <a:pt x="885997" y="901435"/>
                </a:lnTo>
                <a:lnTo>
                  <a:pt x="824679" y="893112"/>
                </a:lnTo>
                <a:lnTo>
                  <a:pt x="764868" y="883804"/>
                </a:lnTo>
                <a:lnTo>
                  <a:pt x="706647" y="873539"/>
                </a:lnTo>
                <a:lnTo>
                  <a:pt x="650102" y="862347"/>
                </a:lnTo>
                <a:lnTo>
                  <a:pt x="595318" y="850257"/>
                </a:lnTo>
                <a:lnTo>
                  <a:pt x="542379" y="837298"/>
                </a:lnTo>
                <a:lnTo>
                  <a:pt x="491370" y="823499"/>
                </a:lnTo>
                <a:lnTo>
                  <a:pt x="442376" y="808889"/>
                </a:lnTo>
                <a:lnTo>
                  <a:pt x="395482" y="793499"/>
                </a:lnTo>
                <a:lnTo>
                  <a:pt x="350773" y="777356"/>
                </a:lnTo>
                <a:lnTo>
                  <a:pt x="308334" y="760490"/>
                </a:lnTo>
                <a:lnTo>
                  <a:pt x="268249" y="742931"/>
                </a:lnTo>
                <a:lnTo>
                  <a:pt x="230603" y="724707"/>
                </a:lnTo>
                <a:lnTo>
                  <a:pt x="195481" y="705848"/>
                </a:lnTo>
                <a:lnTo>
                  <a:pt x="133150" y="666340"/>
                </a:lnTo>
                <a:lnTo>
                  <a:pt x="81933" y="624642"/>
                </a:lnTo>
                <a:lnTo>
                  <a:pt x="42509" y="580987"/>
                </a:lnTo>
                <a:lnTo>
                  <a:pt x="15558" y="535608"/>
                </a:lnTo>
                <a:lnTo>
                  <a:pt x="1756" y="488739"/>
                </a:lnTo>
                <a:lnTo>
                  <a:pt x="0" y="464820"/>
                </a:lnTo>
                <a:close/>
              </a:path>
            </a:pathLst>
          </a:custGeom>
          <a:ln w="28575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13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2909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Annan</a:t>
            </a:r>
            <a:r>
              <a:rPr spc="-45" dirty="0"/>
              <a:t> </a:t>
            </a:r>
            <a:r>
              <a:rPr spc="-5" dirty="0"/>
              <a:t>anledning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14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01" y="1926957"/>
            <a:ext cx="6725284" cy="29337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Få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information som är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aktuell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för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denna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fas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</a:t>
            </a:r>
            <a:r>
              <a:rPr sz="1800" spc="5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livet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Gick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pension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62 </a:t>
            </a:r>
            <a:r>
              <a:rPr sz="1800" spc="-40" dirty="0">
                <a:solidFill>
                  <a:srgbClr val="333D47"/>
                </a:solidFill>
                <a:latin typeface="Arial"/>
                <a:cs typeface="Arial"/>
              </a:rPr>
              <a:t>år. </a:t>
            </a: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Vill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stödja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föreningen. </a:t>
            </a: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Trodde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jag skulle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få 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all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världens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tid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över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göra en massa saker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genom  föreningen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men som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är nu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har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jag fullt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upp.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längre 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fram kanske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läget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är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annorlunda när barnbarnen vuxit</a:t>
            </a:r>
            <a:r>
              <a:rPr sz="1800" spc="13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upp.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Ombads bli</a:t>
            </a:r>
            <a:r>
              <a:rPr sz="1800" spc="1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kassör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Förbereda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mig inför min</a:t>
            </a:r>
            <a:r>
              <a:rPr sz="1800" spc="2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pensionstid.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Fortsatt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delaktighet inom</a:t>
            </a:r>
            <a:r>
              <a:rPr sz="1800" spc="4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föreningslivet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4921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Vilka </a:t>
            </a:r>
            <a:r>
              <a:rPr spc="-5" dirty="0"/>
              <a:t>förväntningar hade</a:t>
            </a:r>
            <a:r>
              <a:rPr spc="35" dirty="0"/>
              <a:t> </a:t>
            </a:r>
            <a:r>
              <a:rPr spc="-10" dirty="0"/>
              <a:t>du?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15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01" y="2142007"/>
            <a:ext cx="6736715" cy="381127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Inga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Trevligt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umgänge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samband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med</a:t>
            </a:r>
            <a:r>
              <a:rPr sz="1800" spc="6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aktiviteter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Nya </a:t>
            </a:r>
            <a:r>
              <a:rPr sz="1800" spc="-20" dirty="0">
                <a:solidFill>
                  <a:srgbClr val="333D47"/>
                </a:solidFill>
                <a:latin typeface="Arial"/>
                <a:cs typeface="Arial"/>
              </a:rPr>
              <a:t>vänner.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Är en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återvändare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efter 34 år på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annat</a:t>
            </a:r>
            <a:r>
              <a:rPr sz="1800" spc="12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håll.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Att skapa </a:t>
            </a: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nya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kontakter och fortsätta att vara</a:t>
            </a:r>
            <a:r>
              <a:rPr sz="1800" spc="5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aktiv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Rabatter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trevliga</a:t>
            </a:r>
            <a:r>
              <a:rPr sz="1800" spc="3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utflykter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Att arbeta mot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gemensamma</a:t>
            </a:r>
            <a:r>
              <a:rPr sz="1800" spc="3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mål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Att jag skulle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hinna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vara med och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jobba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aktivt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</a:t>
            </a:r>
            <a:r>
              <a:rPr sz="1800" spc="9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föreningen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Intressanta </a:t>
            </a: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föreläsningar,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kurser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m</a:t>
            </a:r>
            <a:r>
              <a:rPr sz="1800" spc="4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Få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information om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påverkansarbete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bidra till att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äldrefrågor  lyfts</a:t>
            </a:r>
            <a:r>
              <a:rPr sz="1800" spc="1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fram.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Motsvarar medlemskapet  förväntningarna?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45792" y="2653283"/>
            <a:ext cx="4890770" cy="2785110"/>
            <a:chOff x="2145792" y="2653283"/>
            <a:chExt cx="4890770" cy="2785110"/>
          </a:xfrm>
        </p:grpSpPr>
        <p:sp>
          <p:nvSpPr>
            <p:cNvPr id="4" name="object 4"/>
            <p:cNvSpPr/>
            <p:nvPr/>
          </p:nvSpPr>
          <p:spPr>
            <a:xfrm>
              <a:off x="2145792" y="4946904"/>
              <a:ext cx="559435" cy="0"/>
            </a:xfrm>
            <a:custGeom>
              <a:avLst/>
              <a:gdLst/>
              <a:ahLst/>
              <a:cxnLst/>
              <a:rect l="l" t="t" r="r" b="b"/>
              <a:pathLst>
                <a:path w="559435">
                  <a:moveTo>
                    <a:pt x="0" y="0"/>
                  </a:moveTo>
                  <a:lnTo>
                    <a:pt x="55930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17164" y="4943760"/>
              <a:ext cx="2749550" cy="5080"/>
            </a:xfrm>
            <a:custGeom>
              <a:avLst/>
              <a:gdLst/>
              <a:ahLst/>
              <a:cxnLst/>
              <a:rect l="l" t="t" r="r" b="b"/>
              <a:pathLst>
                <a:path w="2749550" h="5079">
                  <a:moveTo>
                    <a:pt x="0" y="4762"/>
                  </a:moveTo>
                  <a:lnTo>
                    <a:pt x="2749296" y="4762"/>
                  </a:lnTo>
                </a:path>
                <a:path w="2749550" h="5079">
                  <a:moveTo>
                    <a:pt x="0" y="0"/>
                  </a:moveTo>
                  <a:lnTo>
                    <a:pt x="2749296" y="0"/>
                  </a:lnTo>
                </a:path>
              </a:pathLst>
            </a:custGeom>
            <a:ln w="628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45792" y="2999231"/>
              <a:ext cx="4890770" cy="1460500"/>
            </a:xfrm>
            <a:custGeom>
              <a:avLst/>
              <a:gdLst/>
              <a:ahLst/>
              <a:cxnLst/>
              <a:rect l="l" t="t" r="r" b="b"/>
              <a:pathLst>
                <a:path w="4890770" h="1460500">
                  <a:moveTo>
                    <a:pt x="0" y="1459992"/>
                  </a:moveTo>
                  <a:lnTo>
                    <a:pt x="559307" y="1459992"/>
                  </a:lnTo>
                </a:path>
                <a:path w="4890770" h="1460500">
                  <a:moveTo>
                    <a:pt x="1071371" y="1459992"/>
                  </a:moveTo>
                  <a:lnTo>
                    <a:pt x="3820668" y="1459992"/>
                  </a:lnTo>
                </a:path>
                <a:path w="4890770" h="1460500">
                  <a:moveTo>
                    <a:pt x="0" y="973836"/>
                  </a:moveTo>
                  <a:lnTo>
                    <a:pt x="559307" y="973836"/>
                  </a:lnTo>
                </a:path>
                <a:path w="4890770" h="1460500">
                  <a:moveTo>
                    <a:pt x="1071371" y="973836"/>
                  </a:moveTo>
                  <a:lnTo>
                    <a:pt x="3820668" y="973836"/>
                  </a:lnTo>
                </a:path>
                <a:path w="4890770" h="1460500">
                  <a:moveTo>
                    <a:pt x="0" y="487680"/>
                  </a:moveTo>
                  <a:lnTo>
                    <a:pt x="559307" y="487680"/>
                  </a:lnTo>
                </a:path>
                <a:path w="4890770" h="1460500">
                  <a:moveTo>
                    <a:pt x="1071371" y="487680"/>
                  </a:moveTo>
                  <a:lnTo>
                    <a:pt x="4890515" y="487680"/>
                  </a:lnTo>
                </a:path>
                <a:path w="4890770" h="1460500">
                  <a:moveTo>
                    <a:pt x="0" y="0"/>
                  </a:moveTo>
                  <a:lnTo>
                    <a:pt x="559307" y="0"/>
                  </a:lnTo>
                </a:path>
                <a:path w="4890770" h="1460500">
                  <a:moveTo>
                    <a:pt x="1071371" y="0"/>
                  </a:moveTo>
                  <a:lnTo>
                    <a:pt x="489051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05100" y="2653283"/>
              <a:ext cx="2141220" cy="2780030"/>
            </a:xfrm>
            <a:custGeom>
              <a:avLst/>
              <a:gdLst/>
              <a:ahLst/>
              <a:cxnLst/>
              <a:rect l="l" t="t" r="r" b="b"/>
              <a:pathLst>
                <a:path w="2141220" h="2780029">
                  <a:moveTo>
                    <a:pt x="512064" y="0"/>
                  </a:moveTo>
                  <a:lnTo>
                    <a:pt x="0" y="0"/>
                  </a:lnTo>
                  <a:lnTo>
                    <a:pt x="0" y="2779788"/>
                  </a:lnTo>
                  <a:lnTo>
                    <a:pt x="512064" y="2779788"/>
                  </a:lnTo>
                  <a:lnTo>
                    <a:pt x="512064" y="0"/>
                  </a:lnTo>
                  <a:close/>
                </a:path>
                <a:path w="2141220" h="2780029">
                  <a:moveTo>
                    <a:pt x="2141207" y="2292096"/>
                  </a:moveTo>
                  <a:lnTo>
                    <a:pt x="1630680" y="2292096"/>
                  </a:lnTo>
                  <a:lnTo>
                    <a:pt x="1630680" y="2779788"/>
                  </a:lnTo>
                  <a:lnTo>
                    <a:pt x="2141207" y="2779788"/>
                  </a:lnTo>
                  <a:lnTo>
                    <a:pt x="2141207" y="2292096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77000" y="4943760"/>
              <a:ext cx="559435" cy="5080"/>
            </a:xfrm>
            <a:custGeom>
              <a:avLst/>
              <a:gdLst/>
              <a:ahLst/>
              <a:cxnLst/>
              <a:rect l="l" t="t" r="r" b="b"/>
              <a:pathLst>
                <a:path w="559434" h="5079">
                  <a:moveTo>
                    <a:pt x="0" y="4762"/>
                  </a:moveTo>
                  <a:lnTo>
                    <a:pt x="559307" y="4762"/>
                  </a:lnTo>
                </a:path>
                <a:path w="559434" h="5079">
                  <a:moveTo>
                    <a:pt x="0" y="0"/>
                  </a:moveTo>
                  <a:lnTo>
                    <a:pt x="559307" y="0"/>
                  </a:lnTo>
                </a:path>
              </a:pathLst>
            </a:custGeom>
            <a:ln w="628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77000" y="3973067"/>
              <a:ext cx="559435" cy="486409"/>
            </a:xfrm>
            <a:custGeom>
              <a:avLst/>
              <a:gdLst/>
              <a:ahLst/>
              <a:cxnLst/>
              <a:rect l="l" t="t" r="r" b="b"/>
              <a:pathLst>
                <a:path w="559434" h="486410">
                  <a:moveTo>
                    <a:pt x="0" y="486155"/>
                  </a:moveTo>
                  <a:lnTo>
                    <a:pt x="559307" y="486155"/>
                  </a:lnTo>
                </a:path>
                <a:path w="559434" h="486410">
                  <a:moveTo>
                    <a:pt x="0" y="0"/>
                  </a:moveTo>
                  <a:lnTo>
                    <a:pt x="55930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66460" y="3834383"/>
              <a:ext cx="510540" cy="1598930"/>
            </a:xfrm>
            <a:custGeom>
              <a:avLst/>
              <a:gdLst/>
              <a:ahLst/>
              <a:cxnLst/>
              <a:rect l="l" t="t" r="r" b="b"/>
              <a:pathLst>
                <a:path w="510539" h="1598929">
                  <a:moveTo>
                    <a:pt x="510539" y="0"/>
                  </a:moveTo>
                  <a:lnTo>
                    <a:pt x="0" y="0"/>
                  </a:lnTo>
                  <a:lnTo>
                    <a:pt x="0" y="1598676"/>
                  </a:lnTo>
                  <a:lnTo>
                    <a:pt x="510539" y="1598676"/>
                  </a:lnTo>
                  <a:lnTo>
                    <a:pt x="510539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45792" y="5433060"/>
              <a:ext cx="4890770" cy="0"/>
            </a:xfrm>
            <a:custGeom>
              <a:avLst/>
              <a:gdLst/>
              <a:ahLst/>
              <a:cxnLst/>
              <a:rect l="l" t="t" r="r" b="b"/>
              <a:pathLst>
                <a:path w="4890770">
                  <a:moveTo>
                    <a:pt x="0" y="0"/>
                  </a:moveTo>
                  <a:lnTo>
                    <a:pt x="489051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2145792" y="2513076"/>
            <a:ext cx="4890770" cy="0"/>
          </a:xfrm>
          <a:custGeom>
            <a:avLst/>
            <a:gdLst/>
            <a:ahLst/>
            <a:cxnLst/>
            <a:rect l="l" t="t" r="r" b="b"/>
            <a:pathLst>
              <a:path w="4890770">
                <a:moveTo>
                  <a:pt x="0" y="0"/>
                </a:moveTo>
                <a:lnTo>
                  <a:pt x="489051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68104" y="5496724"/>
            <a:ext cx="186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Ja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133" y="5394464"/>
            <a:ext cx="786130" cy="59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9425">
              <a:lnSpc>
                <a:spcPct val="1559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Nej  R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1200" spc="-15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14707" y="5496724"/>
            <a:ext cx="414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Vet</a:t>
            </a:r>
            <a:r>
              <a:rPr sz="12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71485" y="5315673"/>
            <a:ext cx="455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,0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6903" y="2395994"/>
            <a:ext cx="542290" cy="264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7723" y="586130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8F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16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5754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Är du nöjd med ditt</a:t>
            </a:r>
            <a:r>
              <a:rPr spc="-20" dirty="0"/>
              <a:t> </a:t>
            </a:r>
            <a:r>
              <a:rPr spc="-5" dirty="0"/>
              <a:t>medlemskap?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79676" y="2287523"/>
            <a:ext cx="5153025" cy="2922270"/>
            <a:chOff x="1979676" y="2287523"/>
            <a:chExt cx="5153025" cy="2922270"/>
          </a:xfrm>
        </p:grpSpPr>
        <p:sp>
          <p:nvSpPr>
            <p:cNvPr id="4" name="object 4"/>
            <p:cNvSpPr/>
            <p:nvPr/>
          </p:nvSpPr>
          <p:spPr>
            <a:xfrm>
              <a:off x="1979676" y="3174491"/>
              <a:ext cx="1384300" cy="1623060"/>
            </a:xfrm>
            <a:custGeom>
              <a:avLst/>
              <a:gdLst/>
              <a:ahLst/>
              <a:cxnLst/>
              <a:rect l="l" t="t" r="r" b="b"/>
              <a:pathLst>
                <a:path w="1384300" h="1623060">
                  <a:moveTo>
                    <a:pt x="0" y="1623060"/>
                  </a:moveTo>
                  <a:lnTo>
                    <a:pt x="353568" y="1623060"/>
                  </a:lnTo>
                </a:path>
                <a:path w="1384300" h="1623060">
                  <a:moveTo>
                    <a:pt x="676656" y="1623060"/>
                  </a:moveTo>
                  <a:lnTo>
                    <a:pt x="1383791" y="1623060"/>
                  </a:lnTo>
                </a:path>
                <a:path w="1384300" h="1623060">
                  <a:moveTo>
                    <a:pt x="0" y="1217676"/>
                  </a:moveTo>
                  <a:lnTo>
                    <a:pt x="353568" y="1217676"/>
                  </a:lnTo>
                </a:path>
                <a:path w="1384300" h="1623060">
                  <a:moveTo>
                    <a:pt x="676656" y="1217676"/>
                  </a:moveTo>
                  <a:lnTo>
                    <a:pt x="1383791" y="1217676"/>
                  </a:lnTo>
                </a:path>
                <a:path w="1384300" h="1623060">
                  <a:moveTo>
                    <a:pt x="0" y="812292"/>
                  </a:moveTo>
                  <a:lnTo>
                    <a:pt x="353568" y="812292"/>
                  </a:lnTo>
                </a:path>
                <a:path w="1384300" h="1623060">
                  <a:moveTo>
                    <a:pt x="676656" y="812292"/>
                  </a:moveTo>
                  <a:lnTo>
                    <a:pt x="1383791" y="812292"/>
                  </a:lnTo>
                </a:path>
                <a:path w="1384300" h="1623060">
                  <a:moveTo>
                    <a:pt x="0" y="406908"/>
                  </a:moveTo>
                  <a:lnTo>
                    <a:pt x="353568" y="406908"/>
                  </a:lnTo>
                </a:path>
                <a:path w="1384300" h="1623060">
                  <a:moveTo>
                    <a:pt x="676656" y="406908"/>
                  </a:moveTo>
                  <a:lnTo>
                    <a:pt x="1383791" y="406908"/>
                  </a:lnTo>
                </a:path>
                <a:path w="1384300" h="1623060">
                  <a:moveTo>
                    <a:pt x="0" y="0"/>
                  </a:moveTo>
                  <a:lnTo>
                    <a:pt x="353568" y="0"/>
                  </a:lnTo>
                </a:path>
                <a:path w="1384300" h="1623060">
                  <a:moveTo>
                    <a:pt x="676656" y="0"/>
                  </a:moveTo>
                  <a:lnTo>
                    <a:pt x="138379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33244" y="2878835"/>
              <a:ext cx="323215" cy="2326005"/>
            </a:xfrm>
            <a:custGeom>
              <a:avLst/>
              <a:gdLst/>
              <a:ahLst/>
              <a:cxnLst/>
              <a:rect l="l" t="t" r="r" b="b"/>
              <a:pathLst>
                <a:path w="323214" h="2326004">
                  <a:moveTo>
                    <a:pt x="323088" y="0"/>
                  </a:moveTo>
                  <a:lnTo>
                    <a:pt x="0" y="0"/>
                  </a:lnTo>
                  <a:lnTo>
                    <a:pt x="0" y="2325624"/>
                  </a:lnTo>
                  <a:lnTo>
                    <a:pt x="323088" y="2325624"/>
                  </a:lnTo>
                  <a:lnTo>
                    <a:pt x="323088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79676" y="2363723"/>
              <a:ext cx="5153025" cy="2433955"/>
            </a:xfrm>
            <a:custGeom>
              <a:avLst/>
              <a:gdLst/>
              <a:ahLst/>
              <a:cxnLst/>
              <a:rect l="l" t="t" r="r" b="b"/>
              <a:pathLst>
                <a:path w="5153025" h="2433954">
                  <a:moveTo>
                    <a:pt x="1706879" y="2433828"/>
                  </a:moveTo>
                  <a:lnTo>
                    <a:pt x="2415540" y="2433828"/>
                  </a:lnTo>
                </a:path>
                <a:path w="5153025" h="2433954">
                  <a:moveTo>
                    <a:pt x="1706879" y="2028443"/>
                  </a:moveTo>
                  <a:lnTo>
                    <a:pt x="2415540" y="2028443"/>
                  </a:lnTo>
                </a:path>
                <a:path w="5153025" h="2433954">
                  <a:moveTo>
                    <a:pt x="1706879" y="1623059"/>
                  </a:moveTo>
                  <a:lnTo>
                    <a:pt x="2415540" y="1623059"/>
                  </a:lnTo>
                </a:path>
                <a:path w="5153025" h="2433954">
                  <a:moveTo>
                    <a:pt x="1706879" y="1217676"/>
                  </a:moveTo>
                  <a:lnTo>
                    <a:pt x="2415540" y="1217676"/>
                  </a:lnTo>
                </a:path>
                <a:path w="5153025" h="2433954">
                  <a:moveTo>
                    <a:pt x="1706879" y="810767"/>
                  </a:moveTo>
                  <a:lnTo>
                    <a:pt x="2415540" y="810767"/>
                  </a:lnTo>
                </a:path>
                <a:path w="5153025" h="2433954">
                  <a:moveTo>
                    <a:pt x="0" y="405383"/>
                  </a:moveTo>
                  <a:lnTo>
                    <a:pt x="1383791" y="405383"/>
                  </a:lnTo>
                </a:path>
                <a:path w="5153025" h="2433954">
                  <a:moveTo>
                    <a:pt x="1706879" y="405383"/>
                  </a:moveTo>
                  <a:lnTo>
                    <a:pt x="2415540" y="405383"/>
                  </a:lnTo>
                </a:path>
                <a:path w="5153025" h="2433954">
                  <a:moveTo>
                    <a:pt x="0" y="0"/>
                  </a:moveTo>
                  <a:lnTo>
                    <a:pt x="1383791" y="0"/>
                  </a:lnTo>
                </a:path>
                <a:path w="5153025" h="2433954">
                  <a:moveTo>
                    <a:pt x="1706879" y="0"/>
                  </a:moveTo>
                  <a:lnTo>
                    <a:pt x="515264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63468" y="2287523"/>
              <a:ext cx="323215" cy="2917190"/>
            </a:xfrm>
            <a:custGeom>
              <a:avLst/>
              <a:gdLst/>
              <a:ahLst/>
              <a:cxnLst/>
              <a:rect l="l" t="t" r="r" b="b"/>
              <a:pathLst>
                <a:path w="323214" h="2917190">
                  <a:moveTo>
                    <a:pt x="323088" y="0"/>
                  </a:moveTo>
                  <a:lnTo>
                    <a:pt x="0" y="0"/>
                  </a:lnTo>
                  <a:lnTo>
                    <a:pt x="0" y="2916936"/>
                  </a:lnTo>
                  <a:lnTo>
                    <a:pt x="323088" y="2916936"/>
                  </a:lnTo>
                  <a:lnTo>
                    <a:pt x="323088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18304" y="2769107"/>
              <a:ext cx="2414270" cy="2028825"/>
            </a:xfrm>
            <a:custGeom>
              <a:avLst/>
              <a:gdLst/>
              <a:ahLst/>
              <a:cxnLst/>
              <a:rect l="l" t="t" r="r" b="b"/>
              <a:pathLst>
                <a:path w="2414270" h="2028825">
                  <a:moveTo>
                    <a:pt x="0" y="2028444"/>
                  </a:moveTo>
                  <a:lnTo>
                    <a:pt x="2414016" y="2028444"/>
                  </a:lnTo>
                </a:path>
                <a:path w="2414270" h="2028825">
                  <a:moveTo>
                    <a:pt x="0" y="1623060"/>
                  </a:moveTo>
                  <a:lnTo>
                    <a:pt x="2414016" y="1623060"/>
                  </a:lnTo>
                </a:path>
                <a:path w="2414270" h="2028825">
                  <a:moveTo>
                    <a:pt x="0" y="1217676"/>
                  </a:moveTo>
                  <a:lnTo>
                    <a:pt x="2414016" y="1217676"/>
                  </a:lnTo>
                </a:path>
                <a:path w="2414270" h="2028825">
                  <a:moveTo>
                    <a:pt x="0" y="812292"/>
                  </a:moveTo>
                  <a:lnTo>
                    <a:pt x="2414016" y="812292"/>
                  </a:lnTo>
                </a:path>
                <a:path w="2414270" h="2028825">
                  <a:moveTo>
                    <a:pt x="0" y="405384"/>
                  </a:moveTo>
                  <a:lnTo>
                    <a:pt x="2414016" y="405384"/>
                  </a:lnTo>
                </a:path>
                <a:path w="2414270" h="2028825">
                  <a:moveTo>
                    <a:pt x="0" y="0"/>
                  </a:moveTo>
                  <a:lnTo>
                    <a:pt x="241401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95216" y="2513075"/>
              <a:ext cx="2383790" cy="2691765"/>
            </a:xfrm>
            <a:custGeom>
              <a:avLst/>
              <a:gdLst/>
              <a:ahLst/>
              <a:cxnLst/>
              <a:rect l="l" t="t" r="r" b="b"/>
              <a:pathLst>
                <a:path w="2383790" h="2691765">
                  <a:moveTo>
                    <a:pt x="323088" y="0"/>
                  </a:moveTo>
                  <a:lnTo>
                    <a:pt x="0" y="0"/>
                  </a:lnTo>
                  <a:lnTo>
                    <a:pt x="0" y="2691384"/>
                  </a:lnTo>
                  <a:lnTo>
                    <a:pt x="323088" y="2691384"/>
                  </a:lnTo>
                  <a:lnTo>
                    <a:pt x="323088" y="0"/>
                  </a:lnTo>
                  <a:close/>
                </a:path>
                <a:path w="2383790" h="2691765">
                  <a:moveTo>
                    <a:pt x="1353312" y="2532888"/>
                  </a:moveTo>
                  <a:lnTo>
                    <a:pt x="1030224" y="2532888"/>
                  </a:lnTo>
                  <a:lnTo>
                    <a:pt x="1030224" y="2691384"/>
                  </a:lnTo>
                  <a:lnTo>
                    <a:pt x="1353312" y="2691384"/>
                  </a:lnTo>
                  <a:lnTo>
                    <a:pt x="1353312" y="2532888"/>
                  </a:lnTo>
                  <a:close/>
                </a:path>
                <a:path w="2383790" h="2691765">
                  <a:moveTo>
                    <a:pt x="2383536" y="2667000"/>
                  </a:moveTo>
                  <a:lnTo>
                    <a:pt x="2060448" y="2667000"/>
                  </a:lnTo>
                  <a:lnTo>
                    <a:pt x="2060448" y="2691384"/>
                  </a:lnTo>
                  <a:lnTo>
                    <a:pt x="2383536" y="2691384"/>
                  </a:lnTo>
                  <a:lnTo>
                    <a:pt x="2383536" y="266700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79676" y="5204459"/>
              <a:ext cx="5153025" cy="0"/>
            </a:xfrm>
            <a:custGeom>
              <a:avLst/>
              <a:gdLst/>
              <a:ahLst/>
              <a:cxnLst/>
              <a:rect l="l" t="t" r="r" b="b"/>
              <a:pathLst>
                <a:path w="5153025">
                  <a:moveTo>
                    <a:pt x="0" y="0"/>
                  </a:moveTo>
                  <a:lnTo>
                    <a:pt x="515264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979676" y="1956816"/>
            <a:ext cx="5153025" cy="0"/>
          </a:xfrm>
          <a:custGeom>
            <a:avLst/>
            <a:gdLst/>
            <a:ahLst/>
            <a:cxnLst/>
            <a:rect l="l" t="t" r="r" b="b"/>
            <a:pathLst>
              <a:path w="5153025">
                <a:moveTo>
                  <a:pt x="0" y="0"/>
                </a:moveTo>
                <a:lnTo>
                  <a:pt x="515264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76919" y="5267921"/>
            <a:ext cx="295656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2865" algn="r">
              <a:lnSpc>
                <a:spcPts val="1410"/>
              </a:lnSpc>
              <a:spcBef>
                <a:spcPts val="100"/>
              </a:spcBef>
              <a:tabLst>
                <a:tab pos="1009015" algn="l"/>
                <a:tab pos="2060575" algn="l"/>
              </a:tabLst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Mycket</a:t>
            </a:r>
            <a:r>
              <a:rPr sz="12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nöjd	Ganska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nöjd	Varken</a:t>
            </a:r>
            <a:r>
              <a:rPr sz="12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nöjd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ts val="1410"/>
              </a:lnSpc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eller</a:t>
            </a:r>
            <a:r>
              <a:rPr sz="12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missnöjd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17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74119" y="5267921"/>
            <a:ext cx="62547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3746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Ganska  mis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ö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jd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04648" y="5267921"/>
            <a:ext cx="62547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5905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Mycket  mis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ö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jd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1015" y="1840141"/>
            <a:ext cx="542290" cy="345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5,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5,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5,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5,00%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0,00%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445" y="1129055"/>
            <a:ext cx="5982335" cy="7931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65"/>
              </a:spcBef>
            </a:pPr>
            <a:r>
              <a:rPr spc="-10" dirty="0"/>
              <a:t>Hur </a:t>
            </a:r>
            <a:r>
              <a:rPr spc="-5" dirty="0"/>
              <a:t>viktigt </a:t>
            </a:r>
            <a:r>
              <a:rPr dirty="0"/>
              <a:t>är </a:t>
            </a:r>
            <a:r>
              <a:rPr spc="-5" dirty="0"/>
              <a:t>dessa påståenden för  </a:t>
            </a:r>
            <a:r>
              <a:rPr dirty="0"/>
              <a:t>fortsatt</a:t>
            </a:r>
            <a:r>
              <a:rPr spc="10" dirty="0"/>
              <a:t> </a:t>
            </a:r>
            <a:r>
              <a:rPr spc="-5" dirty="0"/>
              <a:t>medlemskap?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85151" y="2057336"/>
          <a:ext cx="7132320" cy="4043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6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5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7888">
                <a:tc>
                  <a:txBody>
                    <a:bodyPr/>
                    <a:lstStyle/>
                    <a:p>
                      <a:pPr marL="6350" marR="30924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Hur viktiga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är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dessa delar för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ditt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fortsatta medlemskap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 SPF  Seniorerna?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7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1180"/>
                        </a:spcBef>
                      </a:pPr>
                      <a:r>
                        <a:rPr sz="16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Medel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296">
                <a:tc>
                  <a:txBody>
                    <a:bodyPr/>
                    <a:lstStyle/>
                    <a:p>
                      <a:pPr marL="6350" marR="37909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Att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förbundet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bedriver påverkan och opinionsbildning på nationell  nivå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45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283">
                <a:tc>
                  <a:txBody>
                    <a:bodyPr/>
                    <a:lstStyle/>
                    <a:p>
                      <a:pPr marL="6350" marR="8166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Att föreningen/distriktet bedriver lokal/regional påverkan och  opinionsbildning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45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7116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Att mina befintliga vänner finns i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föreningen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2,64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7116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Att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det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kommer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nya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medlemmar jag kan lära</a:t>
                      </a:r>
                      <a:r>
                        <a:rPr sz="16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känna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7116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Ett rikt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aktivitetsutbud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116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Förbundets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gruppförsäkring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hos</a:t>
                      </a:r>
                      <a:r>
                        <a:rPr sz="16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Skandia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2,5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116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Centrala medlemsförmåner från</a:t>
                      </a:r>
                      <a:r>
                        <a:rPr sz="1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förbundet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7117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Lokala medlemsförmåner från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förening/distrikt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3,47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7116">
                <a:tc>
                  <a:txBody>
                    <a:bodyPr/>
                    <a:lstStyle/>
                    <a:p>
                      <a:pPr marL="6350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Medlemstidningen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Senioren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  <a:spcBef>
                          <a:spcPts val="39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3,57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453121" y="2998470"/>
            <a:ext cx="1056640" cy="1149350"/>
          </a:xfrm>
          <a:custGeom>
            <a:avLst/>
            <a:gdLst/>
            <a:ahLst/>
            <a:cxnLst/>
            <a:rect l="l" t="t" r="r" b="b"/>
            <a:pathLst>
              <a:path w="1056640" h="1149350">
                <a:moveTo>
                  <a:pt x="0" y="574548"/>
                </a:moveTo>
                <a:lnTo>
                  <a:pt x="1938" y="524974"/>
                </a:lnTo>
                <a:lnTo>
                  <a:pt x="7647" y="476571"/>
                </a:lnTo>
                <a:lnTo>
                  <a:pt x="16969" y="429512"/>
                </a:lnTo>
                <a:lnTo>
                  <a:pt x="29744" y="383969"/>
                </a:lnTo>
                <a:lnTo>
                  <a:pt x="45816" y="340113"/>
                </a:lnTo>
                <a:lnTo>
                  <a:pt x="65024" y="298119"/>
                </a:lnTo>
                <a:lnTo>
                  <a:pt x="87210" y="258158"/>
                </a:lnTo>
                <a:lnTo>
                  <a:pt x="112216" y="220402"/>
                </a:lnTo>
                <a:lnTo>
                  <a:pt x="139884" y="185025"/>
                </a:lnTo>
                <a:lnTo>
                  <a:pt x="170055" y="152199"/>
                </a:lnTo>
                <a:lnTo>
                  <a:pt x="202570" y="122095"/>
                </a:lnTo>
                <a:lnTo>
                  <a:pt x="237271" y="94888"/>
                </a:lnTo>
                <a:lnTo>
                  <a:pt x="273999" y="70748"/>
                </a:lnTo>
                <a:lnTo>
                  <a:pt x="312596" y="49849"/>
                </a:lnTo>
                <a:lnTo>
                  <a:pt x="352903" y="32363"/>
                </a:lnTo>
                <a:lnTo>
                  <a:pt x="394762" y="18463"/>
                </a:lnTo>
                <a:lnTo>
                  <a:pt x="438015" y="8320"/>
                </a:lnTo>
                <a:lnTo>
                  <a:pt x="482502" y="2108"/>
                </a:lnTo>
                <a:lnTo>
                  <a:pt x="528066" y="0"/>
                </a:lnTo>
                <a:lnTo>
                  <a:pt x="573629" y="2108"/>
                </a:lnTo>
                <a:lnTo>
                  <a:pt x="618116" y="8320"/>
                </a:lnTo>
                <a:lnTo>
                  <a:pt x="661369" y="18463"/>
                </a:lnTo>
                <a:lnTo>
                  <a:pt x="703228" y="32363"/>
                </a:lnTo>
                <a:lnTo>
                  <a:pt x="743535" y="49849"/>
                </a:lnTo>
                <a:lnTo>
                  <a:pt x="782132" y="70748"/>
                </a:lnTo>
                <a:lnTo>
                  <a:pt x="818860" y="94888"/>
                </a:lnTo>
                <a:lnTo>
                  <a:pt x="853561" y="122095"/>
                </a:lnTo>
                <a:lnTo>
                  <a:pt x="886076" y="152199"/>
                </a:lnTo>
                <a:lnTo>
                  <a:pt x="916247" y="185025"/>
                </a:lnTo>
                <a:lnTo>
                  <a:pt x="943915" y="220402"/>
                </a:lnTo>
                <a:lnTo>
                  <a:pt x="968921" y="258158"/>
                </a:lnTo>
                <a:lnTo>
                  <a:pt x="991107" y="298119"/>
                </a:lnTo>
                <a:lnTo>
                  <a:pt x="1010315" y="340113"/>
                </a:lnTo>
                <a:lnTo>
                  <a:pt x="1026387" y="383969"/>
                </a:lnTo>
                <a:lnTo>
                  <a:pt x="1039162" y="429512"/>
                </a:lnTo>
                <a:lnTo>
                  <a:pt x="1048484" y="476571"/>
                </a:lnTo>
                <a:lnTo>
                  <a:pt x="1054193" y="524974"/>
                </a:lnTo>
                <a:lnTo>
                  <a:pt x="1056132" y="574548"/>
                </a:lnTo>
                <a:lnTo>
                  <a:pt x="1054193" y="624121"/>
                </a:lnTo>
                <a:lnTo>
                  <a:pt x="1048484" y="672524"/>
                </a:lnTo>
                <a:lnTo>
                  <a:pt x="1039162" y="719583"/>
                </a:lnTo>
                <a:lnTo>
                  <a:pt x="1026387" y="765126"/>
                </a:lnTo>
                <a:lnTo>
                  <a:pt x="1010315" y="808982"/>
                </a:lnTo>
                <a:lnTo>
                  <a:pt x="991107" y="850976"/>
                </a:lnTo>
                <a:lnTo>
                  <a:pt x="968921" y="890937"/>
                </a:lnTo>
                <a:lnTo>
                  <a:pt x="943915" y="928693"/>
                </a:lnTo>
                <a:lnTo>
                  <a:pt x="916247" y="964070"/>
                </a:lnTo>
                <a:lnTo>
                  <a:pt x="886076" y="996896"/>
                </a:lnTo>
                <a:lnTo>
                  <a:pt x="853561" y="1027000"/>
                </a:lnTo>
                <a:lnTo>
                  <a:pt x="818860" y="1054207"/>
                </a:lnTo>
                <a:lnTo>
                  <a:pt x="782132" y="1078347"/>
                </a:lnTo>
                <a:lnTo>
                  <a:pt x="743535" y="1099246"/>
                </a:lnTo>
                <a:lnTo>
                  <a:pt x="703228" y="1116732"/>
                </a:lnTo>
                <a:lnTo>
                  <a:pt x="661369" y="1130632"/>
                </a:lnTo>
                <a:lnTo>
                  <a:pt x="618116" y="1140775"/>
                </a:lnTo>
                <a:lnTo>
                  <a:pt x="573629" y="1146987"/>
                </a:lnTo>
                <a:lnTo>
                  <a:pt x="528066" y="1149096"/>
                </a:lnTo>
                <a:lnTo>
                  <a:pt x="482502" y="1146987"/>
                </a:lnTo>
                <a:lnTo>
                  <a:pt x="438015" y="1140775"/>
                </a:lnTo>
                <a:lnTo>
                  <a:pt x="394762" y="1130632"/>
                </a:lnTo>
                <a:lnTo>
                  <a:pt x="352903" y="1116732"/>
                </a:lnTo>
                <a:lnTo>
                  <a:pt x="312596" y="1099246"/>
                </a:lnTo>
                <a:lnTo>
                  <a:pt x="273999" y="1078347"/>
                </a:lnTo>
                <a:lnTo>
                  <a:pt x="237271" y="1054207"/>
                </a:lnTo>
                <a:lnTo>
                  <a:pt x="202570" y="1027000"/>
                </a:lnTo>
                <a:lnTo>
                  <a:pt x="170055" y="996896"/>
                </a:lnTo>
                <a:lnTo>
                  <a:pt x="139884" y="964070"/>
                </a:lnTo>
                <a:lnTo>
                  <a:pt x="112216" y="928693"/>
                </a:lnTo>
                <a:lnTo>
                  <a:pt x="87210" y="890937"/>
                </a:lnTo>
                <a:lnTo>
                  <a:pt x="65024" y="850976"/>
                </a:lnTo>
                <a:lnTo>
                  <a:pt x="45816" y="808982"/>
                </a:lnTo>
                <a:lnTo>
                  <a:pt x="29744" y="765126"/>
                </a:lnTo>
                <a:lnTo>
                  <a:pt x="16969" y="719583"/>
                </a:lnTo>
                <a:lnTo>
                  <a:pt x="7647" y="672524"/>
                </a:lnTo>
                <a:lnTo>
                  <a:pt x="1938" y="624121"/>
                </a:lnTo>
                <a:lnTo>
                  <a:pt x="0" y="574548"/>
                </a:lnTo>
                <a:close/>
              </a:path>
            </a:pathLst>
          </a:custGeom>
          <a:ln w="28575">
            <a:solidFill>
              <a:srgbClr val="EB69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18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59569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Är du fortfarande medlem </a:t>
            </a:r>
            <a:r>
              <a:rPr spc="-10" dirty="0"/>
              <a:t>om </a:t>
            </a:r>
            <a:r>
              <a:rPr spc="-5" dirty="0"/>
              <a:t>2</a:t>
            </a:r>
            <a:r>
              <a:rPr spc="55" dirty="0"/>
              <a:t> </a:t>
            </a:r>
            <a:r>
              <a:rPr spc="-5" dirty="0"/>
              <a:t>år?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74520" y="2921507"/>
            <a:ext cx="5596255" cy="3105150"/>
            <a:chOff x="1874520" y="2921507"/>
            <a:chExt cx="5596255" cy="3105150"/>
          </a:xfrm>
        </p:grpSpPr>
        <p:sp>
          <p:nvSpPr>
            <p:cNvPr id="4" name="object 4"/>
            <p:cNvSpPr/>
            <p:nvPr/>
          </p:nvSpPr>
          <p:spPr>
            <a:xfrm>
              <a:off x="1874520" y="2977895"/>
              <a:ext cx="5596255" cy="2662555"/>
            </a:xfrm>
            <a:custGeom>
              <a:avLst/>
              <a:gdLst/>
              <a:ahLst/>
              <a:cxnLst/>
              <a:rect l="l" t="t" r="r" b="b"/>
              <a:pathLst>
                <a:path w="5596255" h="2662554">
                  <a:moveTo>
                    <a:pt x="0" y="2662428"/>
                  </a:moveTo>
                  <a:lnTo>
                    <a:pt x="640080" y="2662428"/>
                  </a:lnTo>
                </a:path>
                <a:path w="5596255" h="2662554">
                  <a:moveTo>
                    <a:pt x="1225295" y="2662428"/>
                  </a:moveTo>
                  <a:lnTo>
                    <a:pt x="4370832" y="2662428"/>
                  </a:lnTo>
                </a:path>
                <a:path w="5596255" h="2662554">
                  <a:moveTo>
                    <a:pt x="0" y="2281428"/>
                  </a:moveTo>
                  <a:lnTo>
                    <a:pt x="640080" y="2281428"/>
                  </a:lnTo>
                </a:path>
                <a:path w="5596255" h="2662554">
                  <a:moveTo>
                    <a:pt x="1225295" y="2281428"/>
                  </a:moveTo>
                  <a:lnTo>
                    <a:pt x="5596128" y="2281428"/>
                  </a:lnTo>
                </a:path>
                <a:path w="5596255" h="2662554">
                  <a:moveTo>
                    <a:pt x="0" y="1901952"/>
                  </a:moveTo>
                  <a:lnTo>
                    <a:pt x="640080" y="1901952"/>
                  </a:lnTo>
                </a:path>
                <a:path w="5596255" h="2662554">
                  <a:moveTo>
                    <a:pt x="1225295" y="1901952"/>
                  </a:moveTo>
                  <a:lnTo>
                    <a:pt x="5596128" y="1901952"/>
                  </a:lnTo>
                </a:path>
                <a:path w="5596255" h="2662554">
                  <a:moveTo>
                    <a:pt x="0" y="1520952"/>
                  </a:moveTo>
                  <a:lnTo>
                    <a:pt x="640080" y="1520952"/>
                  </a:lnTo>
                </a:path>
                <a:path w="5596255" h="2662554">
                  <a:moveTo>
                    <a:pt x="1225295" y="1520952"/>
                  </a:moveTo>
                  <a:lnTo>
                    <a:pt x="5596128" y="1520952"/>
                  </a:lnTo>
                </a:path>
                <a:path w="5596255" h="2662554">
                  <a:moveTo>
                    <a:pt x="0" y="1141476"/>
                  </a:moveTo>
                  <a:lnTo>
                    <a:pt x="640080" y="1141476"/>
                  </a:lnTo>
                </a:path>
                <a:path w="5596255" h="2662554">
                  <a:moveTo>
                    <a:pt x="1225295" y="1141476"/>
                  </a:moveTo>
                  <a:lnTo>
                    <a:pt x="5596128" y="1141476"/>
                  </a:lnTo>
                </a:path>
                <a:path w="5596255" h="2662554">
                  <a:moveTo>
                    <a:pt x="0" y="760476"/>
                  </a:moveTo>
                  <a:lnTo>
                    <a:pt x="640080" y="760476"/>
                  </a:lnTo>
                </a:path>
                <a:path w="5596255" h="2662554">
                  <a:moveTo>
                    <a:pt x="1225295" y="760476"/>
                  </a:moveTo>
                  <a:lnTo>
                    <a:pt x="5596128" y="760476"/>
                  </a:lnTo>
                </a:path>
                <a:path w="5596255" h="2662554">
                  <a:moveTo>
                    <a:pt x="0" y="381000"/>
                  </a:moveTo>
                  <a:lnTo>
                    <a:pt x="640080" y="381000"/>
                  </a:lnTo>
                </a:path>
                <a:path w="5596255" h="2662554">
                  <a:moveTo>
                    <a:pt x="1225295" y="381000"/>
                  </a:moveTo>
                  <a:lnTo>
                    <a:pt x="5596128" y="381000"/>
                  </a:lnTo>
                </a:path>
                <a:path w="5596255" h="2662554">
                  <a:moveTo>
                    <a:pt x="0" y="0"/>
                  </a:moveTo>
                  <a:lnTo>
                    <a:pt x="640080" y="0"/>
                  </a:lnTo>
                </a:path>
                <a:path w="5596255" h="2662554">
                  <a:moveTo>
                    <a:pt x="1225295" y="0"/>
                  </a:moveTo>
                  <a:lnTo>
                    <a:pt x="559612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4600" y="2921507"/>
              <a:ext cx="585470" cy="3100070"/>
            </a:xfrm>
            <a:custGeom>
              <a:avLst/>
              <a:gdLst/>
              <a:ahLst/>
              <a:cxnLst/>
              <a:rect l="l" t="t" r="r" b="b"/>
              <a:pathLst>
                <a:path w="585469" h="3100070">
                  <a:moveTo>
                    <a:pt x="585215" y="0"/>
                  </a:moveTo>
                  <a:lnTo>
                    <a:pt x="0" y="0"/>
                  </a:lnTo>
                  <a:lnTo>
                    <a:pt x="0" y="3099816"/>
                  </a:lnTo>
                  <a:lnTo>
                    <a:pt x="585215" y="3099816"/>
                  </a:lnTo>
                  <a:lnTo>
                    <a:pt x="585215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30567" y="5640323"/>
              <a:ext cx="640080" cy="0"/>
            </a:xfrm>
            <a:custGeom>
              <a:avLst/>
              <a:gdLst/>
              <a:ahLst/>
              <a:cxnLst/>
              <a:rect l="l" t="t" r="r" b="b"/>
              <a:pathLst>
                <a:path w="640079">
                  <a:moveTo>
                    <a:pt x="0" y="0"/>
                  </a:moveTo>
                  <a:lnTo>
                    <a:pt x="64007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79976" y="5373623"/>
              <a:ext cx="2451100" cy="647700"/>
            </a:xfrm>
            <a:custGeom>
              <a:avLst/>
              <a:gdLst/>
              <a:ahLst/>
              <a:cxnLst/>
              <a:rect l="l" t="t" r="r" b="b"/>
              <a:pathLst>
                <a:path w="2451100" h="647700">
                  <a:moveTo>
                    <a:pt x="585216" y="589788"/>
                  </a:moveTo>
                  <a:lnTo>
                    <a:pt x="0" y="589788"/>
                  </a:lnTo>
                  <a:lnTo>
                    <a:pt x="0" y="647700"/>
                  </a:lnTo>
                  <a:lnTo>
                    <a:pt x="585216" y="647700"/>
                  </a:lnTo>
                  <a:lnTo>
                    <a:pt x="585216" y="589788"/>
                  </a:lnTo>
                  <a:close/>
                </a:path>
                <a:path w="2451100" h="647700">
                  <a:moveTo>
                    <a:pt x="2450592" y="0"/>
                  </a:moveTo>
                  <a:lnTo>
                    <a:pt x="1865376" y="0"/>
                  </a:lnTo>
                  <a:lnTo>
                    <a:pt x="1865376" y="647700"/>
                  </a:lnTo>
                  <a:lnTo>
                    <a:pt x="2450592" y="647700"/>
                  </a:lnTo>
                  <a:lnTo>
                    <a:pt x="2450592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74520" y="6021323"/>
              <a:ext cx="5596255" cy="0"/>
            </a:xfrm>
            <a:custGeom>
              <a:avLst/>
              <a:gdLst/>
              <a:ahLst/>
              <a:cxnLst/>
              <a:rect l="l" t="t" r="r" b="b"/>
              <a:pathLst>
                <a:path w="5596255">
                  <a:moveTo>
                    <a:pt x="0" y="0"/>
                  </a:moveTo>
                  <a:lnTo>
                    <a:pt x="559612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874520" y="2596895"/>
            <a:ext cx="5596255" cy="0"/>
          </a:xfrm>
          <a:custGeom>
            <a:avLst/>
            <a:gdLst/>
            <a:ahLst/>
            <a:cxnLst/>
            <a:rect l="l" t="t" r="r" b="b"/>
            <a:pathLst>
              <a:path w="5596255">
                <a:moveTo>
                  <a:pt x="0" y="0"/>
                </a:moveTo>
                <a:lnTo>
                  <a:pt x="55961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13977" y="6084447"/>
            <a:ext cx="186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Ja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19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45825" y="6084447"/>
            <a:ext cx="254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1191" y="6084447"/>
            <a:ext cx="414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Vet</a:t>
            </a:r>
            <a:r>
              <a:rPr sz="12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5123" y="2479883"/>
            <a:ext cx="542290" cy="363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7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0,00%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11958" y="1877834"/>
            <a:ext cx="4330065" cy="5619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123315" marR="5080" indent="-1111250">
              <a:lnSpc>
                <a:spcPts val="2060"/>
              </a:lnSpc>
              <a:spcBef>
                <a:spcPts val="250"/>
              </a:spcBef>
            </a:pPr>
            <a:r>
              <a:rPr sz="1800" dirty="0">
                <a:latin typeface="Arial"/>
                <a:cs typeface="Arial"/>
              </a:rPr>
              <a:t>Tror </a:t>
            </a:r>
            <a:r>
              <a:rPr sz="1800" spc="-5" dirty="0">
                <a:latin typeface="Arial"/>
                <a:cs typeface="Arial"/>
              </a:rPr>
              <a:t>du att du fortfarande är </a:t>
            </a:r>
            <a:r>
              <a:rPr sz="1800" spc="-10" dirty="0">
                <a:latin typeface="Arial"/>
                <a:cs typeface="Arial"/>
              </a:rPr>
              <a:t>medlem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SPF  </a:t>
            </a:r>
            <a:r>
              <a:rPr sz="1800" spc="-10" dirty="0">
                <a:latin typeface="Arial"/>
                <a:cs typeface="Arial"/>
              </a:rPr>
              <a:t>Seniorerna </a:t>
            </a:r>
            <a:r>
              <a:rPr sz="1800" spc="-5" dirty="0">
                <a:latin typeface="Arial"/>
                <a:cs typeface="Arial"/>
              </a:rPr>
              <a:t>om 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år?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3305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Medlemsutveckling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1164" y="2284691"/>
          <a:ext cx="6892286" cy="731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9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7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7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87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87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871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1/1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1/1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1/1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1/1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Förbund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261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397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259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250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571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243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056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241 580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81164" y="3394671"/>
            <a:ext cx="6891655" cy="0"/>
          </a:xfrm>
          <a:custGeom>
            <a:avLst/>
            <a:gdLst/>
            <a:ahLst/>
            <a:cxnLst/>
            <a:rect l="l" t="t" r="r" b="b"/>
            <a:pathLst>
              <a:path w="6891655">
                <a:moveTo>
                  <a:pt x="0" y="0"/>
                </a:moveTo>
                <a:lnTo>
                  <a:pt x="68912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0241" y="4120540"/>
            <a:ext cx="2221865" cy="17646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8FCA"/>
                </a:solidFill>
                <a:latin typeface="Arial"/>
                <a:cs typeface="Arial"/>
              </a:rPr>
              <a:t>Förändring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1/1-25/4 </a:t>
            </a:r>
            <a:r>
              <a:rPr sz="1800" spc="-10" dirty="0">
                <a:latin typeface="Arial"/>
                <a:cs typeface="Arial"/>
              </a:rPr>
              <a:t>2022: </a:t>
            </a:r>
            <a:r>
              <a:rPr sz="1800" spc="-5" dirty="0">
                <a:latin typeface="Arial"/>
                <a:cs typeface="Arial"/>
              </a:rPr>
              <a:t>-0,6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2022: </a:t>
            </a:r>
            <a:r>
              <a:rPr sz="1800" dirty="0">
                <a:latin typeface="Arial"/>
                <a:cs typeface="Arial"/>
              </a:rPr>
              <a:t>-3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2021: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4,1 </a:t>
            </a:r>
            <a:r>
              <a:rPr sz="1800" dirty="0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2020: </a:t>
            </a:r>
            <a:r>
              <a:rPr sz="1800" dirty="0">
                <a:latin typeface="Arial"/>
                <a:cs typeface="Arial"/>
              </a:rPr>
              <a:t>- 3 %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2019: </a:t>
            </a:r>
            <a:r>
              <a:rPr sz="1800" spc="-5" dirty="0">
                <a:latin typeface="Arial"/>
                <a:cs typeface="Arial"/>
              </a:rPr>
              <a:t>-0,78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2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0740" y="4120540"/>
            <a:ext cx="1988820" cy="941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E75113"/>
                </a:solidFill>
                <a:latin typeface="Arial"/>
                <a:cs typeface="Arial"/>
              </a:rPr>
              <a:t>Obetalda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Arial"/>
                <a:cs typeface="Arial"/>
              </a:rPr>
              <a:t>7 </a:t>
            </a:r>
            <a:r>
              <a:rPr sz="1800" spc="-10" dirty="0">
                <a:latin typeface="Arial"/>
                <a:cs typeface="Arial"/>
              </a:rPr>
              <a:t>100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medlemmar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Avregistreras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maj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1882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Varför</a:t>
            </a:r>
            <a:r>
              <a:rPr spc="-75" dirty="0"/>
              <a:t> </a:t>
            </a:r>
            <a:r>
              <a:rPr spc="-5" dirty="0"/>
              <a:t>nej?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20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01" y="1841994"/>
            <a:ext cx="6761480" cy="326262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Har inte</a:t>
            </a:r>
            <a:r>
              <a:rPr sz="1800" spc="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tid.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Anser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mig inte ha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något gemensamt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med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dem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jag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träffat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hittills.  Dom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kändes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som "mina föräldrar".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Jättegulliga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människor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men  helt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fel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generation. Utbudet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av aktiviteter är</a:t>
            </a:r>
            <a:r>
              <a:rPr sz="1800" spc="9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minimalt.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Känner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mig för frisk och</a:t>
            </a:r>
            <a:r>
              <a:rPr sz="1800" spc="2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333D47"/>
                </a:solidFill>
                <a:latin typeface="Arial"/>
                <a:cs typeface="Arial"/>
              </a:rPr>
              <a:t>aktiv.</a:t>
            </a:r>
            <a:endParaRPr sz="1800">
              <a:latin typeface="Arial"/>
              <a:cs typeface="Arial"/>
            </a:endParaRPr>
          </a:p>
          <a:p>
            <a:pPr marL="355600" marR="33655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Upplevde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första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träffen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som en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utomstående, där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alla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kände 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varandra och inte ville ha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någon</a:t>
            </a:r>
            <a:r>
              <a:rPr sz="1800" spc="5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kontakt.</a:t>
            </a:r>
            <a:endParaRPr sz="1800">
              <a:latin typeface="Arial"/>
              <a:cs typeface="Arial"/>
            </a:endParaRPr>
          </a:p>
          <a:p>
            <a:pPr marL="355600" marR="267335" indent="-342900">
              <a:lnSpc>
                <a:spcPct val="120000"/>
              </a:lnSpc>
              <a:spcBef>
                <a:spcPts val="434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Har valt fel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förening,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kommer från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annat yrkesområde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än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Spf  </a:t>
            </a: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representerar.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958723"/>
            <a:ext cx="666495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Vad </a:t>
            </a:r>
            <a:r>
              <a:rPr spc="-5" dirty="0"/>
              <a:t>tror du är viktigt för att locka </a:t>
            </a:r>
            <a:r>
              <a:rPr spc="-15" dirty="0"/>
              <a:t>yngre  </a:t>
            </a:r>
            <a:r>
              <a:rPr spc="-5" dirty="0"/>
              <a:t>seniorer?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21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572" y="1892629"/>
            <a:ext cx="6373495" cy="441452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5"/>
              </a:spcBef>
              <a:buClr>
                <a:srgbClr val="E75113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Nya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friska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idéer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</a:t>
            </a:r>
            <a:r>
              <a:rPr sz="1800" spc="6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333D47"/>
                </a:solidFill>
                <a:latin typeface="Arial"/>
                <a:cs typeface="Arial"/>
              </a:rPr>
              <a:t>infallsvinklar.</a:t>
            </a:r>
            <a:endParaRPr sz="1800">
              <a:latin typeface="Arial"/>
              <a:cs typeface="Arial"/>
            </a:endParaRPr>
          </a:p>
          <a:p>
            <a:pPr marL="355600" marR="1143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Aktiviteter som lockar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"yngre". </a:t>
            </a:r>
            <a:r>
              <a:rPr sz="1800" spc="-35" dirty="0">
                <a:solidFill>
                  <a:srgbClr val="333D47"/>
                </a:solidFill>
                <a:latin typeface="Arial"/>
                <a:cs typeface="Arial"/>
              </a:rPr>
              <a:t>Typ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Afterwork, quiz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kolla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på 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fotboll,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handboll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etc på </a:t>
            </a:r>
            <a:r>
              <a:rPr sz="1800" spc="-20" dirty="0">
                <a:solidFill>
                  <a:srgbClr val="333D47"/>
                </a:solidFill>
                <a:latin typeface="Arial"/>
                <a:cs typeface="Arial"/>
              </a:rPr>
              <a:t>arenor.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Fler resor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upplevelser över  huvud</a:t>
            </a:r>
            <a:r>
              <a:rPr sz="1800" spc="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taget.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Aktiviteter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även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kväll och kanske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även</a:t>
            </a:r>
            <a:r>
              <a:rPr sz="1800" spc="4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helg.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Mentor som slussar in</a:t>
            </a:r>
            <a:r>
              <a:rPr sz="1800" spc="1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en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Förmåner av olika</a:t>
            </a:r>
            <a:r>
              <a:rPr sz="1800" spc="3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slag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Att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inte säljs in som en klubb för gamla</a:t>
            </a:r>
            <a:r>
              <a:rPr sz="1800" spc="4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människor</a:t>
            </a:r>
            <a:endParaRPr sz="1800">
              <a:latin typeface="Arial"/>
              <a:cs typeface="Arial"/>
            </a:endParaRPr>
          </a:p>
          <a:p>
            <a:pPr marL="355600" marR="47625" indent="-342900">
              <a:lnSpc>
                <a:spcPct val="120000"/>
              </a:lnSpc>
              <a:spcBef>
                <a:spcPts val="434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Aktivt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påverkansarbete,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Att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få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träffas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diskutera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det som  händer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Sverige och</a:t>
            </a:r>
            <a:r>
              <a:rPr sz="1800" spc="4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utomlands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Att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vi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som är med sprider till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dom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vi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känner hur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lättsamt och  roligt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det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är att</a:t>
            </a:r>
            <a:r>
              <a:rPr sz="1800" spc="3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träffas.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0655"/>
            <a:ext cx="2400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Om</a:t>
            </a:r>
            <a:r>
              <a:rPr spc="-60" dirty="0"/>
              <a:t> </a:t>
            </a:r>
            <a:r>
              <a:rPr dirty="0"/>
              <a:t>aktiviteter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9900" y="2459837"/>
          <a:ext cx="7962899" cy="3845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6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63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4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Bef>
                          <a:spcPts val="5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Medel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ts val="18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Jag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möjlighet att ta mig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till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 aktiviteter jag är intresserad</a:t>
                      </a:r>
                      <a:r>
                        <a:rPr sz="16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av.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4,59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3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ts val="18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Jag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har råd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att delta i de aktiviteter jag är intresserad</a:t>
                      </a:r>
                      <a:r>
                        <a:rPr sz="16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av.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ts val="18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Jag känner mig informerad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om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 aktiviteter som</a:t>
                      </a:r>
                      <a:r>
                        <a:rPr sz="16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erbjuds.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4,37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3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ts val="185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Min förening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ett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brett utbud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av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olika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slags</a:t>
                      </a:r>
                      <a:r>
                        <a:rPr sz="16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aktiviteter.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3,82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5182">
                <a:tc>
                  <a:txBody>
                    <a:bodyPr/>
                    <a:lstStyle/>
                    <a:p>
                      <a:pPr marL="2540" marR="109855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Min förening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ett aktivitetsutbud som vänder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sig till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både yngre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och  äldre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medlemmar.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5195">
                <a:tc>
                  <a:txBody>
                    <a:bodyPr/>
                    <a:lstStyle/>
                    <a:p>
                      <a:pPr marL="2540" marR="67437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Min förening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ett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utbud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av aktiviteter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där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alla kan hitta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något,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oavsett ålder och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mående.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3,68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500">
                <a:tc>
                  <a:txBody>
                    <a:bodyPr/>
                    <a:lstStyle/>
                    <a:p>
                      <a:pPr marL="2540">
                        <a:lnSpc>
                          <a:spcPts val="1850"/>
                        </a:lnSpc>
                        <a:spcBef>
                          <a:spcPts val="5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Alla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har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samma chans att anmäla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sig till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aktiviteter.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Bef>
                          <a:spcPts val="5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4,28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944106" y="4711446"/>
            <a:ext cx="1544320" cy="1610995"/>
          </a:xfrm>
          <a:custGeom>
            <a:avLst/>
            <a:gdLst/>
            <a:ahLst/>
            <a:cxnLst/>
            <a:rect l="l" t="t" r="r" b="b"/>
            <a:pathLst>
              <a:path w="1544320" h="1610995">
                <a:moveTo>
                  <a:pt x="0" y="805433"/>
                </a:moveTo>
                <a:lnTo>
                  <a:pt x="1408" y="756369"/>
                </a:lnTo>
                <a:lnTo>
                  <a:pt x="5581" y="708081"/>
                </a:lnTo>
                <a:lnTo>
                  <a:pt x="12436" y="660655"/>
                </a:lnTo>
                <a:lnTo>
                  <a:pt x="21893" y="614176"/>
                </a:lnTo>
                <a:lnTo>
                  <a:pt x="33872" y="568726"/>
                </a:lnTo>
                <a:lnTo>
                  <a:pt x="48292" y="524391"/>
                </a:lnTo>
                <a:lnTo>
                  <a:pt x="65071" y="481255"/>
                </a:lnTo>
                <a:lnTo>
                  <a:pt x="84130" y="439401"/>
                </a:lnTo>
                <a:lnTo>
                  <a:pt x="105387" y="398915"/>
                </a:lnTo>
                <a:lnTo>
                  <a:pt x="128762" y="359880"/>
                </a:lnTo>
                <a:lnTo>
                  <a:pt x="154174" y="322381"/>
                </a:lnTo>
                <a:lnTo>
                  <a:pt x="181542" y="286502"/>
                </a:lnTo>
                <a:lnTo>
                  <a:pt x="210785" y="252327"/>
                </a:lnTo>
                <a:lnTo>
                  <a:pt x="241823" y="219941"/>
                </a:lnTo>
                <a:lnTo>
                  <a:pt x="274576" y="189427"/>
                </a:lnTo>
                <a:lnTo>
                  <a:pt x="308961" y="160870"/>
                </a:lnTo>
                <a:lnTo>
                  <a:pt x="344899" y="134355"/>
                </a:lnTo>
                <a:lnTo>
                  <a:pt x="382309" y="109965"/>
                </a:lnTo>
                <a:lnTo>
                  <a:pt x="421110" y="87784"/>
                </a:lnTo>
                <a:lnTo>
                  <a:pt x="461221" y="67898"/>
                </a:lnTo>
                <a:lnTo>
                  <a:pt x="502562" y="50389"/>
                </a:lnTo>
                <a:lnTo>
                  <a:pt x="545051" y="35343"/>
                </a:lnTo>
                <a:lnTo>
                  <a:pt x="588609" y="22844"/>
                </a:lnTo>
                <a:lnTo>
                  <a:pt x="633154" y="12976"/>
                </a:lnTo>
                <a:lnTo>
                  <a:pt x="678606" y="5823"/>
                </a:lnTo>
                <a:lnTo>
                  <a:pt x="724883" y="1469"/>
                </a:lnTo>
                <a:lnTo>
                  <a:pt x="771906" y="0"/>
                </a:lnTo>
                <a:lnTo>
                  <a:pt x="818928" y="1469"/>
                </a:lnTo>
                <a:lnTo>
                  <a:pt x="865205" y="5823"/>
                </a:lnTo>
                <a:lnTo>
                  <a:pt x="910657" y="12976"/>
                </a:lnTo>
                <a:lnTo>
                  <a:pt x="955202" y="22844"/>
                </a:lnTo>
                <a:lnTo>
                  <a:pt x="998760" y="35343"/>
                </a:lnTo>
                <a:lnTo>
                  <a:pt x="1041249" y="50389"/>
                </a:lnTo>
                <a:lnTo>
                  <a:pt x="1082590" y="67898"/>
                </a:lnTo>
                <a:lnTo>
                  <a:pt x="1122701" y="87784"/>
                </a:lnTo>
                <a:lnTo>
                  <a:pt x="1161502" y="109965"/>
                </a:lnTo>
                <a:lnTo>
                  <a:pt x="1198912" y="134355"/>
                </a:lnTo>
                <a:lnTo>
                  <a:pt x="1234850" y="160870"/>
                </a:lnTo>
                <a:lnTo>
                  <a:pt x="1269235" y="189427"/>
                </a:lnTo>
                <a:lnTo>
                  <a:pt x="1301988" y="219941"/>
                </a:lnTo>
                <a:lnTo>
                  <a:pt x="1333026" y="252327"/>
                </a:lnTo>
                <a:lnTo>
                  <a:pt x="1362269" y="286502"/>
                </a:lnTo>
                <a:lnTo>
                  <a:pt x="1389637" y="322381"/>
                </a:lnTo>
                <a:lnTo>
                  <a:pt x="1415049" y="359880"/>
                </a:lnTo>
                <a:lnTo>
                  <a:pt x="1438424" y="398915"/>
                </a:lnTo>
                <a:lnTo>
                  <a:pt x="1459681" y="439401"/>
                </a:lnTo>
                <a:lnTo>
                  <a:pt x="1478740" y="481255"/>
                </a:lnTo>
                <a:lnTo>
                  <a:pt x="1495519" y="524391"/>
                </a:lnTo>
                <a:lnTo>
                  <a:pt x="1509939" y="568726"/>
                </a:lnTo>
                <a:lnTo>
                  <a:pt x="1521918" y="614176"/>
                </a:lnTo>
                <a:lnTo>
                  <a:pt x="1531375" y="660655"/>
                </a:lnTo>
                <a:lnTo>
                  <a:pt x="1538230" y="708081"/>
                </a:lnTo>
                <a:lnTo>
                  <a:pt x="1542403" y="756369"/>
                </a:lnTo>
                <a:lnTo>
                  <a:pt x="1543812" y="805433"/>
                </a:lnTo>
                <a:lnTo>
                  <a:pt x="1542403" y="854498"/>
                </a:lnTo>
                <a:lnTo>
                  <a:pt x="1538230" y="902786"/>
                </a:lnTo>
                <a:lnTo>
                  <a:pt x="1531375" y="950212"/>
                </a:lnTo>
                <a:lnTo>
                  <a:pt x="1521918" y="996691"/>
                </a:lnTo>
                <a:lnTo>
                  <a:pt x="1509939" y="1042141"/>
                </a:lnTo>
                <a:lnTo>
                  <a:pt x="1495519" y="1086476"/>
                </a:lnTo>
                <a:lnTo>
                  <a:pt x="1478740" y="1129612"/>
                </a:lnTo>
                <a:lnTo>
                  <a:pt x="1459681" y="1171466"/>
                </a:lnTo>
                <a:lnTo>
                  <a:pt x="1438424" y="1211952"/>
                </a:lnTo>
                <a:lnTo>
                  <a:pt x="1415049" y="1250987"/>
                </a:lnTo>
                <a:lnTo>
                  <a:pt x="1389637" y="1288486"/>
                </a:lnTo>
                <a:lnTo>
                  <a:pt x="1362269" y="1324365"/>
                </a:lnTo>
                <a:lnTo>
                  <a:pt x="1333026" y="1358540"/>
                </a:lnTo>
                <a:lnTo>
                  <a:pt x="1301988" y="1390926"/>
                </a:lnTo>
                <a:lnTo>
                  <a:pt x="1269235" y="1421440"/>
                </a:lnTo>
                <a:lnTo>
                  <a:pt x="1234850" y="1449997"/>
                </a:lnTo>
                <a:lnTo>
                  <a:pt x="1198912" y="1476512"/>
                </a:lnTo>
                <a:lnTo>
                  <a:pt x="1161502" y="1500902"/>
                </a:lnTo>
                <a:lnTo>
                  <a:pt x="1122701" y="1523083"/>
                </a:lnTo>
                <a:lnTo>
                  <a:pt x="1082590" y="1542969"/>
                </a:lnTo>
                <a:lnTo>
                  <a:pt x="1041249" y="1560478"/>
                </a:lnTo>
                <a:lnTo>
                  <a:pt x="998760" y="1575524"/>
                </a:lnTo>
                <a:lnTo>
                  <a:pt x="955202" y="1588023"/>
                </a:lnTo>
                <a:lnTo>
                  <a:pt x="910657" y="1597891"/>
                </a:lnTo>
                <a:lnTo>
                  <a:pt x="865205" y="1605044"/>
                </a:lnTo>
                <a:lnTo>
                  <a:pt x="818928" y="1609398"/>
                </a:lnTo>
                <a:lnTo>
                  <a:pt x="771906" y="1610867"/>
                </a:lnTo>
                <a:lnTo>
                  <a:pt x="724883" y="1609398"/>
                </a:lnTo>
                <a:lnTo>
                  <a:pt x="678606" y="1605044"/>
                </a:lnTo>
                <a:lnTo>
                  <a:pt x="633154" y="1597891"/>
                </a:lnTo>
                <a:lnTo>
                  <a:pt x="588609" y="1588023"/>
                </a:lnTo>
                <a:lnTo>
                  <a:pt x="545051" y="1575524"/>
                </a:lnTo>
                <a:lnTo>
                  <a:pt x="502562" y="1560478"/>
                </a:lnTo>
                <a:lnTo>
                  <a:pt x="461221" y="1542969"/>
                </a:lnTo>
                <a:lnTo>
                  <a:pt x="421110" y="1523083"/>
                </a:lnTo>
                <a:lnTo>
                  <a:pt x="382309" y="1500902"/>
                </a:lnTo>
                <a:lnTo>
                  <a:pt x="344899" y="1476512"/>
                </a:lnTo>
                <a:lnTo>
                  <a:pt x="308961" y="1449997"/>
                </a:lnTo>
                <a:lnTo>
                  <a:pt x="274576" y="1421440"/>
                </a:lnTo>
                <a:lnTo>
                  <a:pt x="241823" y="1390926"/>
                </a:lnTo>
                <a:lnTo>
                  <a:pt x="210785" y="1358540"/>
                </a:lnTo>
                <a:lnTo>
                  <a:pt x="181542" y="1324365"/>
                </a:lnTo>
                <a:lnTo>
                  <a:pt x="154174" y="1288486"/>
                </a:lnTo>
                <a:lnTo>
                  <a:pt x="128762" y="1250987"/>
                </a:lnTo>
                <a:lnTo>
                  <a:pt x="105387" y="1211952"/>
                </a:lnTo>
                <a:lnTo>
                  <a:pt x="84130" y="1171466"/>
                </a:lnTo>
                <a:lnTo>
                  <a:pt x="65071" y="1129612"/>
                </a:lnTo>
                <a:lnTo>
                  <a:pt x="48292" y="1086476"/>
                </a:lnTo>
                <a:lnTo>
                  <a:pt x="33872" y="1042141"/>
                </a:lnTo>
                <a:lnTo>
                  <a:pt x="21893" y="996691"/>
                </a:lnTo>
                <a:lnTo>
                  <a:pt x="12436" y="950212"/>
                </a:lnTo>
                <a:lnTo>
                  <a:pt x="5581" y="902786"/>
                </a:lnTo>
                <a:lnTo>
                  <a:pt x="1408" y="854498"/>
                </a:lnTo>
                <a:lnTo>
                  <a:pt x="0" y="805433"/>
                </a:lnTo>
                <a:close/>
              </a:path>
            </a:pathLst>
          </a:custGeom>
          <a:ln w="38100">
            <a:solidFill>
              <a:srgbClr val="E751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4575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Saknar du någon </a:t>
            </a:r>
            <a:r>
              <a:rPr dirty="0"/>
              <a:t>aktivitet?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78801" y="1788362"/>
            <a:ext cx="6282690" cy="446976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Gärna trivselkvällar med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pub</a:t>
            </a:r>
            <a:r>
              <a:rPr sz="1800" spc="3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vinprovning</a:t>
            </a:r>
            <a:endParaRPr sz="1800">
              <a:latin typeface="Arial"/>
              <a:cs typeface="Arial"/>
            </a:endParaRPr>
          </a:p>
          <a:p>
            <a:pPr marL="355600" marR="3175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Bokcirkel, Släktforskning,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matlagning,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språk,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fotografering,  bildhantering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Resor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Längdskidresa kombinerat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med</a:t>
            </a:r>
            <a:r>
              <a:rPr sz="1800" spc="9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vinteraktivitet.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40" dirty="0">
                <a:solidFill>
                  <a:srgbClr val="333D47"/>
                </a:solidFill>
                <a:latin typeface="Arial"/>
                <a:cs typeface="Arial"/>
              </a:rPr>
              <a:t>Yoga,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Paddel,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Golf, Zumba,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ridning,</a:t>
            </a:r>
            <a:r>
              <a:rPr sz="1800" spc="10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vattengympa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0" dirty="0">
                <a:solidFill>
                  <a:srgbClr val="333D47"/>
                </a:solidFill>
                <a:latin typeface="Arial"/>
                <a:cs typeface="Arial"/>
              </a:rPr>
              <a:t>Teater,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opera,</a:t>
            </a:r>
            <a:r>
              <a:rPr sz="1800" spc="4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konsert</a:t>
            </a:r>
            <a:endParaRPr sz="1800">
              <a:latin typeface="Arial"/>
              <a:cs typeface="Arial"/>
            </a:endParaRPr>
          </a:p>
          <a:p>
            <a:pPr marL="355600" marR="779145" indent="-342900">
              <a:lnSpc>
                <a:spcPct val="120000"/>
              </a:lnSpc>
              <a:spcBef>
                <a:spcPts val="434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Diskotek,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dans, line-dance, bugg, Danskvällar med  latinamerikansk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</a:t>
            </a:r>
            <a:r>
              <a:rPr sz="1800" spc="4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popmusik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Matlagning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tillsammans, mat från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andra</a:t>
            </a:r>
            <a:r>
              <a:rPr sz="1800" spc="6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kulturer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Grupp för stöd till ensamma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äldre, volontär </a:t>
            </a:r>
            <a:r>
              <a:rPr sz="1800" dirty="0">
                <a:solidFill>
                  <a:srgbClr val="333D47"/>
                </a:solidFill>
                <a:latin typeface="Arial"/>
                <a:cs typeface="Arial"/>
              </a:rPr>
              <a:t>i</a:t>
            </a:r>
            <a:r>
              <a:rPr sz="1800" spc="80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skolan</a:t>
            </a:r>
            <a:endParaRPr sz="1800">
              <a:latin typeface="Arial"/>
              <a:cs typeface="Arial"/>
            </a:endParaRPr>
          </a:p>
          <a:p>
            <a:pPr marL="354965" marR="5080" indent="-342900">
              <a:lnSpc>
                <a:spcPct val="120000"/>
              </a:lnSpc>
              <a:spcBef>
                <a:spcPts val="434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Utrednings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och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lobby-arbete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om politiska frågor som </a:t>
            </a:r>
            <a:r>
              <a:rPr sz="1800" spc="-10" dirty="0">
                <a:solidFill>
                  <a:srgbClr val="333D47"/>
                </a:solidFill>
                <a:latin typeface="Arial"/>
                <a:cs typeface="Arial"/>
              </a:rPr>
              <a:t>ligger 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nära</a:t>
            </a:r>
            <a:r>
              <a:rPr sz="1800" spc="5" dirty="0">
                <a:solidFill>
                  <a:srgbClr val="333D47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D47"/>
                </a:solidFill>
                <a:latin typeface="Arial"/>
                <a:cs typeface="Arial"/>
              </a:rPr>
              <a:t>äldre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0655"/>
            <a:ext cx="2609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Om</a:t>
            </a:r>
            <a:r>
              <a:rPr spc="-80" dirty="0"/>
              <a:t> </a:t>
            </a:r>
            <a:r>
              <a:rPr spc="-5" dirty="0"/>
              <a:t>bemötande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24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17537" y="2373312"/>
          <a:ext cx="7896225" cy="3765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4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9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Medel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Vet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ej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 marL="7620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Jag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upplever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att jag blir bra bemött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min</a:t>
                      </a:r>
                      <a:r>
                        <a:rPr sz="1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4,49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24,80%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8690">
                <a:tc>
                  <a:txBody>
                    <a:bodyPr/>
                    <a:lstStyle/>
                    <a:p>
                      <a:pPr marL="7620" marR="461645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Jag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känner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mig välkommen och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inkluderad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min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95"/>
                        </a:lnSpc>
                        <a:spcBef>
                          <a:spcPts val="14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4,33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95"/>
                        </a:lnSpc>
                        <a:spcBef>
                          <a:spcPts val="14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22,88%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8690">
                <a:tc>
                  <a:txBody>
                    <a:bodyPr/>
                    <a:lstStyle/>
                    <a:p>
                      <a:pPr marL="7620" marR="1049655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Min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välkomnar och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inkluderar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nya  medlemmar.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2095"/>
                        </a:lnSpc>
                        <a:spcBef>
                          <a:spcPts val="14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4,3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95"/>
                        </a:lnSpc>
                        <a:spcBef>
                          <a:spcPts val="14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26,32%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8677">
                <a:tc>
                  <a:txBody>
                    <a:bodyPr/>
                    <a:lstStyle/>
                    <a:p>
                      <a:pPr marL="7620" marR="969644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min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är alla lika välkomna, oavsett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bakgrund.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5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95"/>
                        </a:lnSpc>
                        <a:spcBef>
                          <a:spcPts val="14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4,56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95"/>
                        </a:lnSpc>
                        <a:spcBef>
                          <a:spcPts val="140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39,76%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478">
                <a:tc>
                  <a:txBody>
                    <a:bodyPr/>
                    <a:lstStyle/>
                    <a:p>
                      <a:pPr marL="7620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min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är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det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lätt att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få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nya</a:t>
                      </a:r>
                      <a:r>
                        <a:rPr sz="1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vänner.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3,84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45,17%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9473">
                <a:tc>
                  <a:txBody>
                    <a:bodyPr/>
                    <a:lstStyle/>
                    <a:p>
                      <a:pPr marL="7620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Min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förening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är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öppen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för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nya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idéer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och</a:t>
                      </a:r>
                      <a:r>
                        <a:rPr sz="18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förslag.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4,07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79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54,96%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2906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Om</a:t>
            </a:r>
            <a:r>
              <a:rPr spc="-75" dirty="0"/>
              <a:t> </a:t>
            </a:r>
            <a:r>
              <a:rPr spc="-5" dirty="0"/>
              <a:t>engagemang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86711" y="3154489"/>
            <a:ext cx="6156960" cy="2696845"/>
            <a:chOff x="1886711" y="3154489"/>
            <a:chExt cx="6156960" cy="2696845"/>
          </a:xfrm>
        </p:grpSpPr>
        <p:sp>
          <p:nvSpPr>
            <p:cNvPr id="4" name="object 4"/>
            <p:cNvSpPr/>
            <p:nvPr/>
          </p:nvSpPr>
          <p:spPr>
            <a:xfrm>
              <a:off x="1886711" y="3457955"/>
              <a:ext cx="6156960" cy="2089785"/>
            </a:xfrm>
            <a:custGeom>
              <a:avLst/>
              <a:gdLst/>
              <a:ahLst/>
              <a:cxnLst/>
              <a:rect l="l" t="t" r="r" b="b"/>
              <a:pathLst>
                <a:path w="6156959" h="2089785">
                  <a:moveTo>
                    <a:pt x="0" y="2089404"/>
                  </a:moveTo>
                  <a:lnTo>
                    <a:pt x="5146547" y="2089404"/>
                  </a:lnTo>
                </a:path>
                <a:path w="6156959" h="2089785">
                  <a:moveTo>
                    <a:pt x="5628131" y="2089404"/>
                  </a:moveTo>
                  <a:lnTo>
                    <a:pt x="6156960" y="2089404"/>
                  </a:lnTo>
                </a:path>
                <a:path w="6156959" h="2089785">
                  <a:moveTo>
                    <a:pt x="0" y="1790700"/>
                  </a:moveTo>
                  <a:lnTo>
                    <a:pt x="5146547" y="1790700"/>
                  </a:lnTo>
                </a:path>
                <a:path w="6156959" h="2089785">
                  <a:moveTo>
                    <a:pt x="5628131" y="1790700"/>
                  </a:moveTo>
                  <a:lnTo>
                    <a:pt x="6156960" y="1790700"/>
                  </a:lnTo>
                </a:path>
                <a:path w="6156959" h="2089785">
                  <a:moveTo>
                    <a:pt x="0" y="1491996"/>
                  </a:moveTo>
                  <a:lnTo>
                    <a:pt x="5146547" y="1491996"/>
                  </a:lnTo>
                </a:path>
                <a:path w="6156959" h="2089785">
                  <a:moveTo>
                    <a:pt x="5628131" y="1491996"/>
                  </a:moveTo>
                  <a:lnTo>
                    <a:pt x="6156960" y="1491996"/>
                  </a:lnTo>
                </a:path>
                <a:path w="6156959" h="2089785">
                  <a:moveTo>
                    <a:pt x="0" y="1193292"/>
                  </a:moveTo>
                  <a:lnTo>
                    <a:pt x="5146547" y="1193292"/>
                  </a:lnTo>
                </a:path>
                <a:path w="6156959" h="2089785">
                  <a:moveTo>
                    <a:pt x="5628131" y="1193292"/>
                  </a:moveTo>
                  <a:lnTo>
                    <a:pt x="6156960" y="1193292"/>
                  </a:lnTo>
                </a:path>
                <a:path w="6156959" h="2089785">
                  <a:moveTo>
                    <a:pt x="0" y="894588"/>
                  </a:moveTo>
                  <a:lnTo>
                    <a:pt x="5146547" y="894588"/>
                  </a:lnTo>
                </a:path>
                <a:path w="6156959" h="2089785">
                  <a:moveTo>
                    <a:pt x="5628131" y="894588"/>
                  </a:moveTo>
                  <a:lnTo>
                    <a:pt x="6156960" y="894588"/>
                  </a:lnTo>
                </a:path>
                <a:path w="6156959" h="2089785">
                  <a:moveTo>
                    <a:pt x="0" y="595884"/>
                  </a:moveTo>
                  <a:lnTo>
                    <a:pt x="5146547" y="595884"/>
                  </a:lnTo>
                </a:path>
                <a:path w="6156959" h="2089785">
                  <a:moveTo>
                    <a:pt x="5628131" y="595884"/>
                  </a:moveTo>
                  <a:lnTo>
                    <a:pt x="6156960" y="595884"/>
                  </a:lnTo>
                </a:path>
                <a:path w="6156959" h="2089785">
                  <a:moveTo>
                    <a:pt x="0" y="298704"/>
                  </a:moveTo>
                  <a:lnTo>
                    <a:pt x="5146547" y="298704"/>
                  </a:lnTo>
                </a:path>
                <a:path w="6156959" h="2089785">
                  <a:moveTo>
                    <a:pt x="5628131" y="298704"/>
                  </a:moveTo>
                  <a:lnTo>
                    <a:pt x="6156960" y="298704"/>
                  </a:lnTo>
                </a:path>
                <a:path w="6156959" h="2089785">
                  <a:moveTo>
                    <a:pt x="0" y="0"/>
                  </a:moveTo>
                  <a:lnTo>
                    <a:pt x="5146547" y="0"/>
                  </a:lnTo>
                </a:path>
                <a:path w="6156959" h="2089785">
                  <a:moveTo>
                    <a:pt x="5628131" y="0"/>
                  </a:moveTo>
                  <a:lnTo>
                    <a:pt x="615696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86711" y="3159251"/>
              <a:ext cx="6156960" cy="0"/>
            </a:xfrm>
            <a:custGeom>
              <a:avLst/>
              <a:gdLst/>
              <a:ahLst/>
              <a:cxnLst/>
              <a:rect l="l" t="t" r="r" b="b"/>
              <a:pathLst>
                <a:path w="6156959">
                  <a:moveTo>
                    <a:pt x="0" y="0"/>
                  </a:moveTo>
                  <a:lnTo>
                    <a:pt x="615696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5540" y="3189731"/>
              <a:ext cx="5099685" cy="2656840"/>
            </a:xfrm>
            <a:custGeom>
              <a:avLst/>
              <a:gdLst/>
              <a:ahLst/>
              <a:cxnLst/>
              <a:rect l="l" t="t" r="r" b="b"/>
              <a:pathLst>
                <a:path w="5099684" h="2656840">
                  <a:moveTo>
                    <a:pt x="483095" y="2503932"/>
                  </a:moveTo>
                  <a:lnTo>
                    <a:pt x="0" y="2503932"/>
                  </a:lnTo>
                  <a:lnTo>
                    <a:pt x="0" y="2656332"/>
                  </a:lnTo>
                  <a:lnTo>
                    <a:pt x="483095" y="2656332"/>
                  </a:lnTo>
                  <a:lnTo>
                    <a:pt x="483095" y="2503932"/>
                  </a:lnTo>
                  <a:close/>
                </a:path>
                <a:path w="5099684" h="2656840">
                  <a:moveTo>
                    <a:pt x="2020824" y="2587752"/>
                  </a:moveTo>
                  <a:lnTo>
                    <a:pt x="1539240" y="2587752"/>
                  </a:lnTo>
                  <a:lnTo>
                    <a:pt x="1539240" y="2656344"/>
                  </a:lnTo>
                  <a:lnTo>
                    <a:pt x="2020824" y="2656344"/>
                  </a:lnTo>
                  <a:lnTo>
                    <a:pt x="2020824" y="2587752"/>
                  </a:lnTo>
                  <a:close/>
                </a:path>
                <a:path w="5099684" h="2656840">
                  <a:moveTo>
                    <a:pt x="3560064" y="2548128"/>
                  </a:moveTo>
                  <a:lnTo>
                    <a:pt x="3078480" y="2548128"/>
                  </a:lnTo>
                  <a:lnTo>
                    <a:pt x="3078480" y="2656332"/>
                  </a:lnTo>
                  <a:lnTo>
                    <a:pt x="3560064" y="2656332"/>
                  </a:lnTo>
                  <a:lnTo>
                    <a:pt x="3560064" y="2548128"/>
                  </a:lnTo>
                  <a:close/>
                </a:path>
                <a:path w="5099684" h="2656840">
                  <a:moveTo>
                    <a:pt x="5099291" y="0"/>
                  </a:moveTo>
                  <a:lnTo>
                    <a:pt x="4617720" y="0"/>
                  </a:lnTo>
                  <a:lnTo>
                    <a:pt x="4617720" y="2656344"/>
                  </a:lnTo>
                  <a:lnTo>
                    <a:pt x="5099291" y="2656344"/>
                  </a:lnTo>
                  <a:lnTo>
                    <a:pt x="5099291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86711" y="5846063"/>
              <a:ext cx="6156960" cy="0"/>
            </a:xfrm>
            <a:custGeom>
              <a:avLst/>
              <a:gdLst/>
              <a:ahLst/>
              <a:cxnLst/>
              <a:rect l="l" t="t" r="r" b="b"/>
              <a:pathLst>
                <a:path w="6156959">
                  <a:moveTo>
                    <a:pt x="0" y="0"/>
                  </a:moveTo>
                  <a:lnTo>
                    <a:pt x="615696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886711" y="2860548"/>
            <a:ext cx="6156960" cy="0"/>
          </a:xfrm>
          <a:custGeom>
            <a:avLst/>
            <a:gdLst/>
            <a:ahLst/>
            <a:cxnLst/>
            <a:rect l="l" t="t" r="r" b="b"/>
            <a:pathLst>
              <a:path w="6156959">
                <a:moveTo>
                  <a:pt x="0" y="0"/>
                </a:moveTo>
                <a:lnTo>
                  <a:pt x="61569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13331" y="5909695"/>
            <a:ext cx="305244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Ja, jag sitter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i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styrelse Ja, jag ansvarar för</a:t>
            </a:r>
            <a:r>
              <a:rPr sz="1200" spc="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ett</a:t>
            </a:r>
            <a:endParaRPr sz="1200">
              <a:latin typeface="Arial"/>
              <a:cs typeface="Arial"/>
            </a:endParaRPr>
          </a:p>
          <a:p>
            <a:pPr marL="2024380">
              <a:lnSpc>
                <a:spcPts val="1410"/>
              </a:lnSpc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område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25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5143449" y="5909695"/>
            <a:ext cx="118237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5420" marR="5080" indent="-17335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Ja, jag deltar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12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en 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arbetsgrupp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47204" y="5909695"/>
            <a:ext cx="254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253" y="2743128"/>
            <a:ext cx="626745" cy="319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,0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7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,0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4616" y="1877834"/>
            <a:ext cx="5585460" cy="82550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065" marR="5080" indent="-635" algn="ctr">
              <a:lnSpc>
                <a:spcPct val="95800"/>
              </a:lnSpc>
              <a:spcBef>
                <a:spcPts val="190"/>
              </a:spcBef>
            </a:pPr>
            <a:r>
              <a:rPr sz="1800" spc="-5" dirty="0">
                <a:latin typeface="Arial"/>
                <a:cs typeface="Arial"/>
              </a:rPr>
              <a:t>Har du ett </a:t>
            </a:r>
            <a:r>
              <a:rPr sz="1800" spc="-10" dirty="0">
                <a:latin typeface="Arial"/>
                <a:cs typeface="Arial"/>
              </a:rPr>
              <a:t>uppdrag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din </a:t>
            </a:r>
            <a:r>
              <a:rPr sz="1800" spc="-10" dirty="0">
                <a:latin typeface="Arial"/>
                <a:cs typeface="Arial"/>
              </a:rPr>
              <a:t>förening eller </a:t>
            </a:r>
            <a:r>
              <a:rPr sz="1800" spc="-5" dirty="0">
                <a:latin typeface="Arial"/>
                <a:cs typeface="Arial"/>
              </a:rPr>
              <a:t>distrikt, </a:t>
            </a:r>
            <a:r>
              <a:rPr sz="1800" spc="-10" dirty="0">
                <a:latin typeface="Arial"/>
                <a:cs typeface="Arial"/>
              </a:rPr>
              <a:t>det </a:t>
            </a:r>
            <a:r>
              <a:rPr sz="1800" spc="-5" dirty="0">
                <a:latin typeface="Arial"/>
                <a:cs typeface="Arial"/>
              </a:rPr>
              <a:t>vill  säga sitter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10" dirty="0">
                <a:latin typeface="Arial"/>
                <a:cs typeface="Arial"/>
              </a:rPr>
              <a:t>styrelse, har </a:t>
            </a:r>
            <a:r>
              <a:rPr sz="1800" spc="-5" dirty="0">
                <a:latin typeface="Arial"/>
                <a:cs typeface="Arial"/>
              </a:rPr>
              <a:t>ett ansvarsområde </a:t>
            </a:r>
            <a:r>
              <a:rPr sz="1800" spc="-10" dirty="0">
                <a:latin typeface="Arial"/>
                <a:cs typeface="Arial"/>
              </a:rPr>
              <a:t>eller deltar 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spc="-10" dirty="0">
                <a:latin typeface="Arial"/>
                <a:cs typeface="Arial"/>
              </a:rPr>
              <a:t> arbetsgrupp?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0" y="6192297"/>
            <a:ext cx="5715000" cy="665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75157" y="2158573"/>
          <a:ext cx="7011670" cy="2837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4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69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3137">
                <a:tc gridSpan="2">
                  <a:txBody>
                    <a:bodyPr/>
                    <a:lstStyle/>
                    <a:p>
                      <a:pPr marL="243204">
                        <a:lnSpc>
                          <a:spcPts val="2655"/>
                        </a:lnSpc>
                      </a:pPr>
                      <a:r>
                        <a:rPr sz="2400" b="1" spc="-5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Vad </a:t>
                      </a:r>
                      <a:r>
                        <a:rPr sz="24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är viktigt för </a:t>
                      </a:r>
                      <a:r>
                        <a:rPr sz="24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dig </a:t>
                      </a:r>
                      <a:r>
                        <a:rPr sz="24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som har ett</a:t>
                      </a:r>
                      <a:r>
                        <a:rPr sz="2400" b="1" spc="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uppdrag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och vad fick </a:t>
                      </a:r>
                      <a:r>
                        <a:rPr sz="24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dig </a:t>
                      </a:r>
                      <a:r>
                        <a:rPr sz="24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att </a:t>
                      </a:r>
                      <a:r>
                        <a:rPr sz="24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2400" b="1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det?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edel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11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Jag </a:t>
                      </a:r>
                      <a:r>
                        <a:rPr sz="16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vill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bidra </a:t>
                      </a:r>
                      <a:r>
                        <a:rPr sz="16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till</a:t>
                      </a:r>
                      <a:r>
                        <a:rPr sz="1600" spc="-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verksamheten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4,34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11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Jag vet att min insats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gör</a:t>
                      </a:r>
                      <a:r>
                        <a:rPr sz="1600" spc="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skillnad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4,07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11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Jag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har </a:t>
                      </a:r>
                      <a:r>
                        <a:rPr sz="16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viktig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kunskap/erfarenhet som föreningen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har nytta</a:t>
                      </a:r>
                      <a:r>
                        <a:rPr sz="1600" spc="114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3,81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11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Jag behöver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något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att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engagera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mig</a:t>
                      </a:r>
                      <a:r>
                        <a:rPr sz="1600" spc="6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3,54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11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Tydlig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beskrivning av mitt</a:t>
                      </a:r>
                      <a:r>
                        <a:rPr sz="1600" spc="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uppdrag/ansvar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3,8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0782">
                <a:tc>
                  <a:txBody>
                    <a:bodyPr/>
                    <a:lstStyle/>
                    <a:p>
                      <a:pPr marL="127000">
                        <a:lnSpc>
                          <a:spcPts val="1839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Jag får </a:t>
                      </a:r>
                      <a:r>
                        <a:rPr sz="16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själv </a:t>
                      </a: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bestämma inom mitt</a:t>
                      </a:r>
                      <a:r>
                        <a:rPr sz="1600" spc="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uppdrag/ansvar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1839"/>
                        </a:lnSpc>
                        <a:spcBef>
                          <a:spcPts val="114"/>
                        </a:spcBef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3,6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26</a:t>
            </a:fld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8980" marR="5080" indent="-177101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Har du blivit tillfrågad </a:t>
            </a:r>
            <a:r>
              <a:rPr spc="-10" dirty="0"/>
              <a:t>om </a:t>
            </a:r>
            <a:r>
              <a:rPr spc="-5" dirty="0"/>
              <a:t>du vill ta på  dig </a:t>
            </a:r>
            <a:r>
              <a:rPr dirty="0"/>
              <a:t>ett</a:t>
            </a:r>
            <a:r>
              <a:rPr spc="10" dirty="0"/>
              <a:t> </a:t>
            </a:r>
            <a:r>
              <a:rPr spc="-10" dirty="0"/>
              <a:t>uppdrag?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115311" y="2694432"/>
            <a:ext cx="4531360" cy="2569845"/>
            <a:chOff x="2115311" y="2694432"/>
            <a:chExt cx="4531360" cy="2569845"/>
          </a:xfrm>
        </p:grpSpPr>
        <p:sp>
          <p:nvSpPr>
            <p:cNvPr id="4" name="object 4"/>
            <p:cNvSpPr/>
            <p:nvPr/>
          </p:nvSpPr>
          <p:spPr>
            <a:xfrm>
              <a:off x="2115311" y="2817876"/>
              <a:ext cx="4531360" cy="2136775"/>
            </a:xfrm>
            <a:custGeom>
              <a:avLst/>
              <a:gdLst/>
              <a:ahLst/>
              <a:cxnLst/>
              <a:rect l="l" t="t" r="r" b="b"/>
              <a:pathLst>
                <a:path w="4531359" h="2136775">
                  <a:moveTo>
                    <a:pt x="0" y="2136648"/>
                  </a:moveTo>
                  <a:lnTo>
                    <a:pt x="518160" y="2136648"/>
                  </a:lnTo>
                </a:path>
                <a:path w="4531359" h="2136775">
                  <a:moveTo>
                    <a:pt x="992124" y="2136648"/>
                  </a:moveTo>
                  <a:lnTo>
                    <a:pt x="2028443" y="2136648"/>
                  </a:lnTo>
                </a:path>
                <a:path w="4531359" h="2136775">
                  <a:moveTo>
                    <a:pt x="2502407" y="2136648"/>
                  </a:moveTo>
                  <a:lnTo>
                    <a:pt x="4530851" y="2136648"/>
                  </a:lnTo>
                </a:path>
                <a:path w="4531359" h="2136775">
                  <a:moveTo>
                    <a:pt x="0" y="1831848"/>
                  </a:moveTo>
                  <a:lnTo>
                    <a:pt x="2028443" y="1831848"/>
                  </a:lnTo>
                </a:path>
                <a:path w="4531359" h="2136775">
                  <a:moveTo>
                    <a:pt x="2502407" y="1831848"/>
                  </a:moveTo>
                  <a:lnTo>
                    <a:pt x="4530851" y="1831848"/>
                  </a:lnTo>
                </a:path>
                <a:path w="4531359" h="2136775">
                  <a:moveTo>
                    <a:pt x="0" y="1525524"/>
                  </a:moveTo>
                  <a:lnTo>
                    <a:pt x="2028443" y="1525524"/>
                  </a:lnTo>
                </a:path>
                <a:path w="4531359" h="2136775">
                  <a:moveTo>
                    <a:pt x="2502407" y="1525524"/>
                  </a:moveTo>
                  <a:lnTo>
                    <a:pt x="4530851" y="1525524"/>
                  </a:lnTo>
                </a:path>
                <a:path w="4531359" h="2136775">
                  <a:moveTo>
                    <a:pt x="0" y="1220724"/>
                  </a:moveTo>
                  <a:lnTo>
                    <a:pt x="2028443" y="1220724"/>
                  </a:lnTo>
                </a:path>
                <a:path w="4531359" h="2136775">
                  <a:moveTo>
                    <a:pt x="2502407" y="1220724"/>
                  </a:moveTo>
                  <a:lnTo>
                    <a:pt x="4530851" y="1220724"/>
                  </a:lnTo>
                </a:path>
                <a:path w="4531359" h="2136775">
                  <a:moveTo>
                    <a:pt x="0" y="915924"/>
                  </a:moveTo>
                  <a:lnTo>
                    <a:pt x="2028443" y="915924"/>
                  </a:lnTo>
                </a:path>
                <a:path w="4531359" h="2136775">
                  <a:moveTo>
                    <a:pt x="2502407" y="915924"/>
                  </a:moveTo>
                  <a:lnTo>
                    <a:pt x="4530851" y="915924"/>
                  </a:lnTo>
                </a:path>
                <a:path w="4531359" h="2136775">
                  <a:moveTo>
                    <a:pt x="0" y="611124"/>
                  </a:moveTo>
                  <a:lnTo>
                    <a:pt x="2028443" y="611124"/>
                  </a:lnTo>
                </a:path>
                <a:path w="4531359" h="2136775">
                  <a:moveTo>
                    <a:pt x="2502407" y="611124"/>
                  </a:moveTo>
                  <a:lnTo>
                    <a:pt x="4530851" y="611124"/>
                  </a:lnTo>
                </a:path>
                <a:path w="4531359" h="2136775">
                  <a:moveTo>
                    <a:pt x="0" y="304800"/>
                  </a:moveTo>
                  <a:lnTo>
                    <a:pt x="2028443" y="304800"/>
                  </a:lnTo>
                </a:path>
                <a:path w="4531359" h="2136775">
                  <a:moveTo>
                    <a:pt x="2502407" y="304800"/>
                  </a:moveTo>
                  <a:lnTo>
                    <a:pt x="4530851" y="304800"/>
                  </a:lnTo>
                </a:path>
                <a:path w="4531359" h="2136775">
                  <a:moveTo>
                    <a:pt x="0" y="0"/>
                  </a:moveTo>
                  <a:lnTo>
                    <a:pt x="2028443" y="0"/>
                  </a:lnTo>
                </a:path>
                <a:path w="4531359" h="2136775">
                  <a:moveTo>
                    <a:pt x="2502407" y="0"/>
                  </a:moveTo>
                  <a:lnTo>
                    <a:pt x="45308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33472" y="2694431"/>
              <a:ext cx="3495040" cy="2565400"/>
            </a:xfrm>
            <a:custGeom>
              <a:avLst/>
              <a:gdLst/>
              <a:ahLst/>
              <a:cxnLst/>
              <a:rect l="l" t="t" r="r" b="b"/>
              <a:pathLst>
                <a:path w="3495040" h="2565400">
                  <a:moveTo>
                    <a:pt x="473964" y="2183892"/>
                  </a:moveTo>
                  <a:lnTo>
                    <a:pt x="0" y="2183892"/>
                  </a:lnTo>
                  <a:lnTo>
                    <a:pt x="0" y="2564892"/>
                  </a:lnTo>
                  <a:lnTo>
                    <a:pt x="473964" y="2564892"/>
                  </a:lnTo>
                  <a:lnTo>
                    <a:pt x="473964" y="2183892"/>
                  </a:lnTo>
                  <a:close/>
                </a:path>
                <a:path w="3495040" h="2565400">
                  <a:moveTo>
                    <a:pt x="1984235" y="0"/>
                  </a:moveTo>
                  <a:lnTo>
                    <a:pt x="1510284" y="0"/>
                  </a:lnTo>
                  <a:lnTo>
                    <a:pt x="1510284" y="2564892"/>
                  </a:lnTo>
                  <a:lnTo>
                    <a:pt x="1984235" y="2564892"/>
                  </a:lnTo>
                  <a:lnTo>
                    <a:pt x="1984235" y="0"/>
                  </a:lnTo>
                  <a:close/>
                </a:path>
                <a:path w="3495040" h="2565400">
                  <a:moveTo>
                    <a:pt x="3494519" y="2459736"/>
                  </a:moveTo>
                  <a:lnTo>
                    <a:pt x="3020568" y="2459736"/>
                  </a:lnTo>
                  <a:lnTo>
                    <a:pt x="3020568" y="2564892"/>
                  </a:lnTo>
                  <a:lnTo>
                    <a:pt x="3494519" y="2564892"/>
                  </a:lnTo>
                  <a:lnTo>
                    <a:pt x="3494519" y="2459736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15311" y="5259324"/>
              <a:ext cx="4531360" cy="0"/>
            </a:xfrm>
            <a:custGeom>
              <a:avLst/>
              <a:gdLst/>
              <a:ahLst/>
              <a:cxnLst/>
              <a:rect l="l" t="t" r="r" b="b"/>
              <a:pathLst>
                <a:path w="4531359">
                  <a:moveTo>
                    <a:pt x="0" y="0"/>
                  </a:moveTo>
                  <a:lnTo>
                    <a:pt x="453085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115311" y="2513076"/>
            <a:ext cx="4531360" cy="0"/>
          </a:xfrm>
          <a:custGeom>
            <a:avLst/>
            <a:gdLst/>
            <a:ahLst/>
            <a:cxnLst/>
            <a:rect l="l" t="t" r="r" b="b"/>
            <a:pathLst>
              <a:path w="4531359">
                <a:moveTo>
                  <a:pt x="0" y="0"/>
                </a:moveTo>
                <a:lnTo>
                  <a:pt x="453085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77426" y="5323763"/>
            <a:ext cx="186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Ja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27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254182" y="5323763"/>
            <a:ext cx="254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06910" y="5323763"/>
            <a:ext cx="768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Vill ej</a:t>
            </a:r>
            <a:r>
              <a:rPr sz="1200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ange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6118" y="2395397"/>
            <a:ext cx="542290" cy="295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7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0,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0,00%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6121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Vad </a:t>
            </a:r>
            <a:r>
              <a:rPr spc="-5" dirty="0"/>
              <a:t>skulle kunna </a:t>
            </a:r>
            <a:r>
              <a:rPr dirty="0"/>
              <a:t>få </a:t>
            </a:r>
            <a:r>
              <a:rPr spc="-5" dirty="0"/>
              <a:t>dig att </a:t>
            </a:r>
            <a:r>
              <a:rPr dirty="0"/>
              <a:t>tacka</a:t>
            </a:r>
            <a:r>
              <a:rPr spc="110" dirty="0"/>
              <a:t> </a:t>
            </a:r>
            <a:r>
              <a:rPr dirty="0"/>
              <a:t>ja?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78801" y="2443810"/>
            <a:ext cx="6614159" cy="337248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Att jag får tid (har </a:t>
            </a:r>
            <a:r>
              <a:rPr sz="1800" spc="-10" dirty="0">
                <a:latin typeface="Arial"/>
                <a:cs typeface="Arial"/>
              </a:rPr>
              <a:t>andra uppdrag, </a:t>
            </a:r>
            <a:r>
              <a:rPr sz="1800" spc="-20" dirty="0">
                <a:latin typeface="Arial"/>
                <a:cs typeface="Arial"/>
              </a:rPr>
              <a:t>arbetar,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mm)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Att jag får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reseersättning.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Om </a:t>
            </a:r>
            <a:r>
              <a:rPr sz="1800" spc="-5" dirty="0">
                <a:latin typeface="Arial"/>
                <a:cs typeface="Arial"/>
              </a:rPr>
              <a:t>jag </a:t>
            </a:r>
            <a:r>
              <a:rPr sz="1800" spc="-10" dirty="0">
                <a:latin typeface="Arial"/>
                <a:cs typeface="Arial"/>
              </a:rPr>
              <a:t>blev </a:t>
            </a:r>
            <a:r>
              <a:rPr sz="1800" spc="-5" dirty="0">
                <a:latin typeface="Arial"/>
                <a:cs typeface="Arial"/>
              </a:rPr>
              <a:t>tillfrågad men också på </a:t>
            </a:r>
            <a:r>
              <a:rPr sz="1800" spc="-10" dirty="0">
                <a:latin typeface="Arial"/>
                <a:cs typeface="Arial"/>
              </a:rPr>
              <a:t>åldern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gruppen.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43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Att </a:t>
            </a:r>
            <a:r>
              <a:rPr sz="1800" spc="-10" dirty="0">
                <a:latin typeface="Arial"/>
                <a:cs typeface="Arial"/>
              </a:rPr>
              <a:t>uppdraget ligger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linje med min </a:t>
            </a:r>
            <a:r>
              <a:rPr sz="1800" spc="-10" dirty="0">
                <a:latin typeface="Arial"/>
                <a:cs typeface="Arial"/>
              </a:rPr>
              <a:t>personliga kompetens </a:t>
            </a:r>
            <a:r>
              <a:rPr sz="1800" spc="-5" dirty="0">
                <a:latin typeface="Arial"/>
                <a:cs typeface="Arial"/>
              </a:rPr>
              <a:t>och  att </a:t>
            </a:r>
            <a:r>
              <a:rPr sz="1800" spc="-10" dirty="0">
                <a:latin typeface="Arial"/>
                <a:cs typeface="Arial"/>
              </a:rPr>
              <a:t>det </a:t>
            </a:r>
            <a:r>
              <a:rPr sz="1800" spc="-5" dirty="0">
                <a:latin typeface="Arial"/>
                <a:cs typeface="Arial"/>
              </a:rPr>
              <a:t>finns en </a:t>
            </a:r>
            <a:r>
              <a:rPr sz="1800" spc="-10" dirty="0">
                <a:latin typeface="Arial"/>
                <a:cs typeface="Arial"/>
              </a:rPr>
              <a:t>tydlig </a:t>
            </a:r>
            <a:r>
              <a:rPr sz="1800" spc="-5" dirty="0">
                <a:latin typeface="Arial"/>
                <a:cs typeface="Arial"/>
              </a:rPr>
              <a:t>vilja </a:t>
            </a:r>
            <a:r>
              <a:rPr sz="1800" spc="-10" dirty="0">
                <a:latin typeface="Arial"/>
                <a:cs typeface="Arial"/>
              </a:rPr>
              <a:t>hos styrelsens </a:t>
            </a:r>
            <a:r>
              <a:rPr sz="1800" spc="-5" dirty="0">
                <a:latin typeface="Arial"/>
                <a:cs typeface="Arial"/>
              </a:rPr>
              <a:t>samt </a:t>
            </a:r>
            <a:r>
              <a:rPr sz="1800" spc="-10" dirty="0">
                <a:latin typeface="Arial"/>
                <a:cs typeface="Arial"/>
              </a:rPr>
              <a:t>ordförande </a:t>
            </a:r>
            <a:r>
              <a:rPr sz="1800" spc="-5" dirty="0">
                <a:latin typeface="Arial"/>
                <a:cs typeface="Arial"/>
              </a:rPr>
              <a:t>att  satsa på </a:t>
            </a:r>
            <a:r>
              <a:rPr sz="1800" spc="-10" dirty="0">
                <a:latin typeface="Arial"/>
                <a:cs typeface="Arial"/>
              </a:rPr>
              <a:t>den </a:t>
            </a:r>
            <a:r>
              <a:rPr sz="1800" spc="-5" dirty="0">
                <a:latin typeface="Arial"/>
                <a:cs typeface="Arial"/>
              </a:rPr>
              <a:t>verksamhet som </a:t>
            </a:r>
            <a:r>
              <a:rPr sz="1800" spc="-10" dirty="0">
                <a:latin typeface="Arial"/>
                <a:cs typeface="Arial"/>
              </a:rPr>
              <a:t>ligger inom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uppdraget.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Något </a:t>
            </a:r>
            <a:r>
              <a:rPr sz="1800" spc="-5" dirty="0">
                <a:latin typeface="Arial"/>
                <a:cs typeface="Arial"/>
              </a:rPr>
              <a:t>som intresserar mig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själv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Att jag </a:t>
            </a:r>
            <a:r>
              <a:rPr sz="1800" spc="-10" dirty="0">
                <a:latin typeface="Arial"/>
                <a:cs typeface="Arial"/>
              </a:rPr>
              <a:t>kunde </a:t>
            </a:r>
            <a:r>
              <a:rPr sz="1800" spc="-5" dirty="0">
                <a:latin typeface="Arial"/>
                <a:cs typeface="Arial"/>
              </a:rPr>
              <a:t>lära </a:t>
            </a:r>
            <a:r>
              <a:rPr sz="1800" spc="-10" dirty="0">
                <a:latin typeface="Arial"/>
                <a:cs typeface="Arial"/>
              </a:rPr>
              <a:t>känna några andra </a:t>
            </a:r>
            <a:r>
              <a:rPr sz="1800" spc="-5" dirty="0">
                <a:latin typeface="Arial"/>
                <a:cs typeface="Arial"/>
              </a:rPr>
              <a:t>medlemmar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först.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Något där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jag inte blir fast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en tid utan kan ha</a:t>
            </a:r>
            <a:r>
              <a:rPr sz="18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alternativ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0655"/>
            <a:ext cx="2279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Om</a:t>
            </a:r>
            <a:r>
              <a:rPr spc="-70" dirty="0"/>
              <a:t> </a:t>
            </a:r>
            <a:r>
              <a:rPr dirty="0"/>
              <a:t>påverkan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5"/>
                </a:spcBef>
              </a:pPr>
              <a:t>29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85151" y="2579636"/>
          <a:ext cx="6779260" cy="3306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52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78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2722">
                <a:tc>
                  <a:txBody>
                    <a:bodyPr/>
                    <a:lstStyle/>
                    <a:p>
                      <a:pPr marL="10160">
                        <a:lnSpc>
                          <a:spcPts val="2580"/>
                        </a:lnSpc>
                        <a:spcBef>
                          <a:spcPts val="409"/>
                        </a:spcBef>
                      </a:pPr>
                      <a:r>
                        <a:rPr sz="2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Påstående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  <a:spcBef>
                          <a:spcPts val="409"/>
                        </a:spcBef>
                      </a:pPr>
                      <a:r>
                        <a:rPr sz="2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Medel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2580"/>
                        </a:lnSpc>
                        <a:spcBef>
                          <a:spcPts val="409"/>
                        </a:spcBef>
                      </a:pPr>
                      <a:r>
                        <a:rPr sz="22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Vet 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ej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2274">
                <a:tc>
                  <a:txBody>
                    <a:bodyPr/>
                    <a:lstStyle/>
                    <a:p>
                      <a:pPr marL="10160" marR="1016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Som medlem känner jag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till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vilka frågor  som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SPF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Seniorerna</a:t>
                      </a:r>
                      <a:r>
                        <a:rPr sz="2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driver.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58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3,41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3175" algn="r">
                        <a:lnSpc>
                          <a:spcPts val="258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2287">
                <a:tc>
                  <a:txBody>
                    <a:bodyPr/>
                    <a:lstStyle/>
                    <a:p>
                      <a:pPr marL="10160" marR="7181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SPF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Seniorerna driver rätt frågor i  påverkansarbetet.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58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3,76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3175" algn="r">
                        <a:lnSpc>
                          <a:spcPts val="258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43%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2274">
                <a:tc>
                  <a:txBody>
                    <a:bodyPr/>
                    <a:lstStyle/>
                    <a:p>
                      <a:pPr marL="10795" marR="1162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SPF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Seniorerna syns och hörs i viktiga  frågor på nationell</a:t>
                      </a:r>
                      <a:r>
                        <a:rPr sz="2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nivå.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58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3,59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258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37%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2275">
                <a:tc>
                  <a:txBody>
                    <a:bodyPr/>
                    <a:lstStyle/>
                    <a:p>
                      <a:pPr marL="10795" marR="1149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SPF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Seniorerna syns och hörs i viktiga  frågor på lokal/regional</a:t>
                      </a:r>
                      <a:r>
                        <a:rPr sz="2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nivå.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580"/>
                        </a:lnSpc>
                        <a:spcBef>
                          <a:spcPts val="5"/>
                        </a:spcBef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3,35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2580"/>
                        </a:lnSpc>
                        <a:spcBef>
                          <a:spcPts val="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4082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Aktiva medlemmar</a:t>
            </a:r>
            <a:r>
              <a:rPr spc="-15" dirty="0"/>
              <a:t> </a:t>
            </a:r>
            <a:r>
              <a:rPr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3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01" y="2443810"/>
            <a:ext cx="3922395" cy="265938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153 624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kvinnor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88 </a:t>
            </a:r>
            <a:r>
              <a:rPr sz="1800" spc="-10" dirty="0">
                <a:latin typeface="Arial"/>
                <a:cs typeface="Arial"/>
              </a:rPr>
              <a:t>050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män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75113"/>
              </a:buClr>
              <a:buFont typeface="Wingdings"/>
              <a:buChar char=""/>
            </a:pP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9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Medelålder: </a:t>
            </a:r>
            <a:r>
              <a:rPr sz="1800" spc="-5" dirty="0">
                <a:latin typeface="Arial"/>
                <a:cs typeface="Arial"/>
              </a:rPr>
              <a:t>79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år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75113"/>
              </a:buClr>
              <a:buFont typeface="Wingdings"/>
              <a:buChar char=""/>
            </a:pP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20000"/>
              </a:lnSpc>
              <a:spcBef>
                <a:spcPts val="115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År som medlem, genomsnitt: 9,5 </a:t>
            </a:r>
            <a:r>
              <a:rPr sz="1800" spc="-10" dirty="0">
                <a:latin typeface="Arial"/>
                <a:cs typeface="Arial"/>
              </a:rPr>
              <a:t>år  (längst </a:t>
            </a:r>
            <a:r>
              <a:rPr sz="1800" spc="-5" dirty="0">
                <a:latin typeface="Arial"/>
                <a:cs typeface="Arial"/>
              </a:rPr>
              <a:t>36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år)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2692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År som</a:t>
            </a:r>
            <a:r>
              <a:rPr spc="-70" dirty="0"/>
              <a:t> </a:t>
            </a:r>
            <a:r>
              <a:rPr spc="-5" dirty="0"/>
              <a:t>medlem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2311" y="3093720"/>
            <a:ext cx="7045959" cy="2640330"/>
            <a:chOff x="972311" y="3093720"/>
            <a:chExt cx="7045959" cy="2640330"/>
          </a:xfrm>
        </p:grpSpPr>
        <p:sp>
          <p:nvSpPr>
            <p:cNvPr id="4" name="object 4"/>
            <p:cNvSpPr/>
            <p:nvPr/>
          </p:nvSpPr>
          <p:spPr>
            <a:xfrm>
              <a:off x="972311" y="3319272"/>
              <a:ext cx="447040" cy="2065020"/>
            </a:xfrm>
            <a:custGeom>
              <a:avLst/>
              <a:gdLst/>
              <a:ahLst/>
              <a:cxnLst/>
              <a:rect l="l" t="t" r="r" b="b"/>
              <a:pathLst>
                <a:path w="447040" h="2065020">
                  <a:moveTo>
                    <a:pt x="0" y="2065019"/>
                  </a:moveTo>
                  <a:lnTo>
                    <a:pt x="65531" y="2065019"/>
                  </a:lnTo>
                </a:path>
                <a:path w="447040" h="2065020">
                  <a:moveTo>
                    <a:pt x="124968" y="2065019"/>
                  </a:moveTo>
                  <a:lnTo>
                    <a:pt x="256031" y="2065019"/>
                  </a:lnTo>
                </a:path>
                <a:path w="447040" h="2065020">
                  <a:moveTo>
                    <a:pt x="0" y="1722119"/>
                  </a:moveTo>
                  <a:lnTo>
                    <a:pt x="65531" y="1722119"/>
                  </a:lnTo>
                </a:path>
                <a:path w="447040" h="2065020">
                  <a:moveTo>
                    <a:pt x="124968" y="1722119"/>
                  </a:moveTo>
                  <a:lnTo>
                    <a:pt x="256031" y="1722119"/>
                  </a:lnTo>
                </a:path>
                <a:path w="447040" h="2065020">
                  <a:moveTo>
                    <a:pt x="0" y="1377695"/>
                  </a:moveTo>
                  <a:lnTo>
                    <a:pt x="65531" y="1377695"/>
                  </a:lnTo>
                </a:path>
                <a:path w="447040" h="2065020">
                  <a:moveTo>
                    <a:pt x="124968" y="1377695"/>
                  </a:moveTo>
                  <a:lnTo>
                    <a:pt x="446531" y="1377695"/>
                  </a:lnTo>
                </a:path>
                <a:path w="447040" h="2065020">
                  <a:moveTo>
                    <a:pt x="0" y="1033271"/>
                  </a:moveTo>
                  <a:lnTo>
                    <a:pt x="65531" y="1033271"/>
                  </a:lnTo>
                </a:path>
                <a:path w="447040" h="2065020">
                  <a:moveTo>
                    <a:pt x="124968" y="1033271"/>
                  </a:moveTo>
                  <a:lnTo>
                    <a:pt x="446531" y="1033271"/>
                  </a:lnTo>
                </a:path>
                <a:path w="447040" h="2065020">
                  <a:moveTo>
                    <a:pt x="0" y="688847"/>
                  </a:moveTo>
                  <a:lnTo>
                    <a:pt x="65531" y="688847"/>
                  </a:lnTo>
                </a:path>
                <a:path w="447040" h="2065020">
                  <a:moveTo>
                    <a:pt x="124968" y="688847"/>
                  </a:moveTo>
                  <a:lnTo>
                    <a:pt x="446531" y="688847"/>
                  </a:lnTo>
                </a:path>
                <a:path w="447040" h="2065020">
                  <a:moveTo>
                    <a:pt x="0" y="344424"/>
                  </a:moveTo>
                  <a:lnTo>
                    <a:pt x="65531" y="344424"/>
                  </a:lnTo>
                </a:path>
                <a:path w="447040" h="2065020">
                  <a:moveTo>
                    <a:pt x="124968" y="344424"/>
                  </a:moveTo>
                  <a:lnTo>
                    <a:pt x="446531" y="344424"/>
                  </a:lnTo>
                </a:path>
                <a:path w="447040" h="2065020">
                  <a:moveTo>
                    <a:pt x="0" y="0"/>
                  </a:moveTo>
                  <a:lnTo>
                    <a:pt x="65531" y="0"/>
                  </a:lnTo>
                </a:path>
                <a:path w="447040" h="2065020">
                  <a:moveTo>
                    <a:pt x="124968" y="0"/>
                  </a:moveTo>
                  <a:lnTo>
                    <a:pt x="44653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7843" y="3093720"/>
              <a:ext cx="59690" cy="2635250"/>
            </a:xfrm>
            <a:custGeom>
              <a:avLst/>
              <a:gdLst/>
              <a:ahLst/>
              <a:cxnLst/>
              <a:rect l="l" t="t" r="r" b="b"/>
              <a:pathLst>
                <a:path w="59690" h="2635250">
                  <a:moveTo>
                    <a:pt x="59436" y="0"/>
                  </a:moveTo>
                  <a:lnTo>
                    <a:pt x="0" y="0"/>
                  </a:lnTo>
                  <a:lnTo>
                    <a:pt x="0" y="2634995"/>
                  </a:lnTo>
                  <a:lnTo>
                    <a:pt x="59436" y="2634995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7779" y="3663696"/>
              <a:ext cx="321945" cy="1720850"/>
            </a:xfrm>
            <a:custGeom>
              <a:avLst/>
              <a:gdLst/>
              <a:ahLst/>
              <a:cxnLst/>
              <a:rect l="l" t="t" r="r" b="b"/>
              <a:pathLst>
                <a:path w="321944" h="1720850">
                  <a:moveTo>
                    <a:pt x="0" y="1720595"/>
                  </a:moveTo>
                  <a:lnTo>
                    <a:pt x="131063" y="1720595"/>
                  </a:lnTo>
                </a:path>
                <a:path w="321944" h="1720850">
                  <a:moveTo>
                    <a:pt x="190500" y="1720595"/>
                  </a:moveTo>
                  <a:lnTo>
                    <a:pt x="321563" y="1720595"/>
                  </a:lnTo>
                </a:path>
                <a:path w="321944" h="1720850">
                  <a:moveTo>
                    <a:pt x="0" y="1377695"/>
                  </a:moveTo>
                  <a:lnTo>
                    <a:pt x="131063" y="1377695"/>
                  </a:lnTo>
                </a:path>
                <a:path w="321944" h="1720850">
                  <a:moveTo>
                    <a:pt x="190500" y="1377695"/>
                  </a:moveTo>
                  <a:lnTo>
                    <a:pt x="321563" y="1377695"/>
                  </a:lnTo>
                </a:path>
                <a:path w="321944" h="1720850">
                  <a:moveTo>
                    <a:pt x="190500" y="1033271"/>
                  </a:moveTo>
                  <a:lnTo>
                    <a:pt x="321563" y="1033271"/>
                  </a:lnTo>
                </a:path>
                <a:path w="321944" h="1720850">
                  <a:moveTo>
                    <a:pt x="190500" y="688847"/>
                  </a:moveTo>
                  <a:lnTo>
                    <a:pt x="321563" y="688847"/>
                  </a:lnTo>
                </a:path>
                <a:path w="321944" h="1720850">
                  <a:moveTo>
                    <a:pt x="190500" y="344423"/>
                  </a:moveTo>
                  <a:lnTo>
                    <a:pt x="321563" y="344423"/>
                  </a:lnTo>
                </a:path>
                <a:path w="321944" h="1720850">
                  <a:moveTo>
                    <a:pt x="190500" y="0"/>
                  </a:moveTo>
                  <a:lnTo>
                    <a:pt x="3215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8279" y="3319176"/>
              <a:ext cx="6539865" cy="5080"/>
            </a:xfrm>
            <a:custGeom>
              <a:avLst/>
              <a:gdLst/>
              <a:ahLst/>
              <a:cxnLst/>
              <a:rect l="l" t="t" r="r" b="b"/>
              <a:pathLst>
                <a:path w="6539865" h="5079">
                  <a:moveTo>
                    <a:pt x="0" y="4762"/>
                  </a:moveTo>
                  <a:lnTo>
                    <a:pt x="6539483" y="4762"/>
                  </a:lnTo>
                </a:path>
                <a:path w="6539865" h="5079">
                  <a:moveTo>
                    <a:pt x="0" y="0"/>
                  </a:moveTo>
                  <a:lnTo>
                    <a:pt x="6539483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18843" y="3230880"/>
              <a:ext cx="59690" cy="2498090"/>
            </a:xfrm>
            <a:custGeom>
              <a:avLst/>
              <a:gdLst/>
              <a:ahLst/>
              <a:cxnLst/>
              <a:rect l="l" t="t" r="r" b="b"/>
              <a:pathLst>
                <a:path w="59690" h="2498090">
                  <a:moveTo>
                    <a:pt x="59436" y="0"/>
                  </a:moveTo>
                  <a:lnTo>
                    <a:pt x="0" y="0"/>
                  </a:lnTo>
                  <a:lnTo>
                    <a:pt x="0" y="2497836"/>
                  </a:lnTo>
                  <a:lnTo>
                    <a:pt x="59436" y="2497836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68779" y="4008120"/>
              <a:ext cx="320040" cy="1376680"/>
            </a:xfrm>
            <a:custGeom>
              <a:avLst/>
              <a:gdLst/>
              <a:ahLst/>
              <a:cxnLst/>
              <a:rect l="l" t="t" r="r" b="b"/>
              <a:pathLst>
                <a:path w="320039" h="1376679">
                  <a:moveTo>
                    <a:pt x="0" y="1376171"/>
                  </a:moveTo>
                  <a:lnTo>
                    <a:pt x="131063" y="1376171"/>
                  </a:lnTo>
                </a:path>
                <a:path w="320039" h="1376679">
                  <a:moveTo>
                    <a:pt x="190500" y="1376171"/>
                  </a:moveTo>
                  <a:lnTo>
                    <a:pt x="320039" y="1376171"/>
                  </a:lnTo>
                </a:path>
                <a:path w="320039" h="1376679">
                  <a:moveTo>
                    <a:pt x="0" y="1033271"/>
                  </a:moveTo>
                  <a:lnTo>
                    <a:pt x="131063" y="1033271"/>
                  </a:lnTo>
                </a:path>
                <a:path w="320039" h="1376679">
                  <a:moveTo>
                    <a:pt x="190500" y="1033271"/>
                  </a:moveTo>
                  <a:lnTo>
                    <a:pt x="320039" y="1033271"/>
                  </a:lnTo>
                </a:path>
                <a:path w="320039" h="1376679">
                  <a:moveTo>
                    <a:pt x="0" y="688847"/>
                  </a:moveTo>
                  <a:lnTo>
                    <a:pt x="131063" y="688847"/>
                  </a:lnTo>
                </a:path>
                <a:path w="320039" h="1376679">
                  <a:moveTo>
                    <a:pt x="190500" y="688847"/>
                  </a:moveTo>
                  <a:lnTo>
                    <a:pt x="320039" y="688847"/>
                  </a:lnTo>
                </a:path>
                <a:path w="320039" h="1376679">
                  <a:moveTo>
                    <a:pt x="0" y="344423"/>
                  </a:moveTo>
                  <a:lnTo>
                    <a:pt x="131063" y="344423"/>
                  </a:lnTo>
                </a:path>
                <a:path w="320039" h="1376679">
                  <a:moveTo>
                    <a:pt x="190500" y="344423"/>
                  </a:moveTo>
                  <a:lnTo>
                    <a:pt x="320039" y="344423"/>
                  </a:lnTo>
                </a:path>
                <a:path w="320039" h="1376679">
                  <a:moveTo>
                    <a:pt x="0" y="0"/>
                  </a:moveTo>
                  <a:lnTo>
                    <a:pt x="1310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59279" y="4004214"/>
              <a:ext cx="320040" cy="5080"/>
            </a:xfrm>
            <a:custGeom>
              <a:avLst/>
              <a:gdLst/>
              <a:ahLst/>
              <a:cxnLst/>
              <a:rect l="l" t="t" r="r" b="b"/>
              <a:pathLst>
                <a:path w="320039" h="5079">
                  <a:moveTo>
                    <a:pt x="0" y="4762"/>
                  </a:moveTo>
                  <a:lnTo>
                    <a:pt x="320039" y="4762"/>
                  </a:lnTo>
                </a:path>
                <a:path w="320039" h="5079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781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68779" y="3663696"/>
              <a:ext cx="1082040" cy="0"/>
            </a:xfrm>
            <a:custGeom>
              <a:avLst/>
              <a:gdLst/>
              <a:ahLst/>
              <a:cxnLst/>
              <a:rect l="l" t="t" r="r" b="b"/>
              <a:pathLst>
                <a:path w="1082039">
                  <a:moveTo>
                    <a:pt x="0" y="0"/>
                  </a:moveTo>
                  <a:lnTo>
                    <a:pt x="131063" y="0"/>
                  </a:lnTo>
                </a:path>
                <a:path w="1082039">
                  <a:moveTo>
                    <a:pt x="190500" y="0"/>
                  </a:moveTo>
                  <a:lnTo>
                    <a:pt x="108203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09344" y="3323843"/>
              <a:ext cx="250190" cy="2405380"/>
            </a:xfrm>
            <a:custGeom>
              <a:avLst/>
              <a:gdLst/>
              <a:ahLst/>
              <a:cxnLst/>
              <a:rect l="l" t="t" r="r" b="b"/>
              <a:pathLst>
                <a:path w="250189" h="2405379">
                  <a:moveTo>
                    <a:pt x="59436" y="128016"/>
                  </a:moveTo>
                  <a:lnTo>
                    <a:pt x="0" y="128016"/>
                  </a:lnTo>
                  <a:lnTo>
                    <a:pt x="0" y="2404872"/>
                  </a:lnTo>
                  <a:lnTo>
                    <a:pt x="59436" y="2404872"/>
                  </a:lnTo>
                  <a:lnTo>
                    <a:pt x="59436" y="128016"/>
                  </a:lnTo>
                  <a:close/>
                </a:path>
                <a:path w="250189" h="2405379">
                  <a:moveTo>
                    <a:pt x="249936" y="0"/>
                  </a:moveTo>
                  <a:lnTo>
                    <a:pt x="190500" y="0"/>
                  </a:lnTo>
                  <a:lnTo>
                    <a:pt x="190500" y="2404872"/>
                  </a:lnTo>
                  <a:lnTo>
                    <a:pt x="249936" y="2404872"/>
                  </a:lnTo>
                  <a:lnTo>
                    <a:pt x="2499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19755" y="3663696"/>
              <a:ext cx="321945" cy="1720850"/>
            </a:xfrm>
            <a:custGeom>
              <a:avLst/>
              <a:gdLst/>
              <a:ahLst/>
              <a:cxnLst/>
              <a:rect l="l" t="t" r="r" b="b"/>
              <a:pathLst>
                <a:path w="321944" h="1720850">
                  <a:moveTo>
                    <a:pt x="0" y="1720595"/>
                  </a:moveTo>
                  <a:lnTo>
                    <a:pt x="131063" y="1720595"/>
                  </a:lnTo>
                </a:path>
                <a:path w="321944" h="1720850">
                  <a:moveTo>
                    <a:pt x="190500" y="1720595"/>
                  </a:moveTo>
                  <a:lnTo>
                    <a:pt x="321563" y="1720595"/>
                  </a:lnTo>
                </a:path>
                <a:path w="321944" h="1720850">
                  <a:moveTo>
                    <a:pt x="0" y="1377695"/>
                  </a:moveTo>
                  <a:lnTo>
                    <a:pt x="131063" y="1377695"/>
                  </a:lnTo>
                </a:path>
                <a:path w="321944" h="1720850">
                  <a:moveTo>
                    <a:pt x="190500" y="1377695"/>
                  </a:moveTo>
                  <a:lnTo>
                    <a:pt x="321563" y="1377695"/>
                  </a:lnTo>
                </a:path>
                <a:path w="321944" h="1720850">
                  <a:moveTo>
                    <a:pt x="0" y="1033271"/>
                  </a:moveTo>
                  <a:lnTo>
                    <a:pt x="131063" y="1033271"/>
                  </a:lnTo>
                </a:path>
                <a:path w="321944" h="1720850">
                  <a:moveTo>
                    <a:pt x="190500" y="1033271"/>
                  </a:moveTo>
                  <a:lnTo>
                    <a:pt x="321563" y="1033271"/>
                  </a:lnTo>
                </a:path>
                <a:path w="321944" h="1720850">
                  <a:moveTo>
                    <a:pt x="0" y="688847"/>
                  </a:moveTo>
                  <a:lnTo>
                    <a:pt x="131063" y="688847"/>
                  </a:lnTo>
                </a:path>
                <a:path w="321944" h="1720850">
                  <a:moveTo>
                    <a:pt x="190500" y="688847"/>
                  </a:moveTo>
                  <a:lnTo>
                    <a:pt x="321563" y="688847"/>
                  </a:lnTo>
                </a:path>
                <a:path w="321944" h="1720850">
                  <a:moveTo>
                    <a:pt x="0" y="344423"/>
                  </a:moveTo>
                  <a:lnTo>
                    <a:pt x="131063" y="344423"/>
                  </a:lnTo>
                </a:path>
                <a:path w="321944" h="1720850">
                  <a:moveTo>
                    <a:pt x="190500" y="344423"/>
                  </a:moveTo>
                  <a:lnTo>
                    <a:pt x="321563" y="344423"/>
                  </a:lnTo>
                </a:path>
                <a:path w="321944" h="1720850">
                  <a:moveTo>
                    <a:pt x="190500" y="0"/>
                  </a:moveTo>
                  <a:lnTo>
                    <a:pt x="3215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50819" y="3473196"/>
              <a:ext cx="59690" cy="2255520"/>
            </a:xfrm>
            <a:custGeom>
              <a:avLst/>
              <a:gdLst/>
              <a:ahLst/>
              <a:cxnLst/>
              <a:rect l="l" t="t" r="r" b="b"/>
              <a:pathLst>
                <a:path w="59689" h="2255520">
                  <a:moveTo>
                    <a:pt x="59436" y="0"/>
                  </a:moveTo>
                  <a:lnTo>
                    <a:pt x="0" y="0"/>
                  </a:lnTo>
                  <a:lnTo>
                    <a:pt x="0" y="2255519"/>
                  </a:lnTo>
                  <a:lnTo>
                    <a:pt x="59436" y="2255519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00755" y="3663696"/>
              <a:ext cx="5017135" cy="1720850"/>
            </a:xfrm>
            <a:custGeom>
              <a:avLst/>
              <a:gdLst/>
              <a:ahLst/>
              <a:cxnLst/>
              <a:rect l="l" t="t" r="r" b="b"/>
              <a:pathLst>
                <a:path w="5017134" h="1720850">
                  <a:moveTo>
                    <a:pt x="0" y="1720595"/>
                  </a:moveTo>
                  <a:lnTo>
                    <a:pt x="131063" y="1720595"/>
                  </a:lnTo>
                </a:path>
                <a:path w="5017134" h="1720850">
                  <a:moveTo>
                    <a:pt x="0" y="1377695"/>
                  </a:moveTo>
                  <a:lnTo>
                    <a:pt x="131063" y="1377695"/>
                  </a:lnTo>
                </a:path>
                <a:path w="5017134" h="1720850">
                  <a:moveTo>
                    <a:pt x="0" y="1033271"/>
                  </a:moveTo>
                  <a:lnTo>
                    <a:pt x="131063" y="1033271"/>
                  </a:lnTo>
                </a:path>
                <a:path w="5017134" h="1720850">
                  <a:moveTo>
                    <a:pt x="0" y="688847"/>
                  </a:moveTo>
                  <a:lnTo>
                    <a:pt x="131063" y="688847"/>
                  </a:lnTo>
                </a:path>
                <a:path w="5017134" h="1720850">
                  <a:moveTo>
                    <a:pt x="0" y="344423"/>
                  </a:moveTo>
                  <a:lnTo>
                    <a:pt x="131063" y="344423"/>
                  </a:lnTo>
                </a:path>
                <a:path w="5017134" h="1720850">
                  <a:moveTo>
                    <a:pt x="0" y="0"/>
                  </a:moveTo>
                  <a:lnTo>
                    <a:pt x="501700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41319" y="3544824"/>
              <a:ext cx="59690" cy="2184400"/>
            </a:xfrm>
            <a:custGeom>
              <a:avLst/>
              <a:gdLst/>
              <a:ahLst/>
              <a:cxnLst/>
              <a:rect l="l" t="t" r="r" b="b"/>
              <a:pathLst>
                <a:path w="59689" h="2184400">
                  <a:moveTo>
                    <a:pt x="59436" y="0"/>
                  </a:moveTo>
                  <a:lnTo>
                    <a:pt x="0" y="0"/>
                  </a:lnTo>
                  <a:lnTo>
                    <a:pt x="0" y="2183891"/>
                  </a:lnTo>
                  <a:lnTo>
                    <a:pt x="59436" y="2183891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30792" y="4008120"/>
              <a:ext cx="129539" cy="1376680"/>
            </a:xfrm>
            <a:custGeom>
              <a:avLst/>
              <a:gdLst/>
              <a:ahLst/>
              <a:cxnLst/>
              <a:rect l="l" t="t" r="r" b="b"/>
              <a:pathLst>
                <a:path w="129539" h="1376679">
                  <a:moveTo>
                    <a:pt x="0" y="1376171"/>
                  </a:moveTo>
                  <a:lnTo>
                    <a:pt x="129527" y="1376171"/>
                  </a:lnTo>
                </a:path>
                <a:path w="129539" h="1376679">
                  <a:moveTo>
                    <a:pt x="0" y="1033271"/>
                  </a:moveTo>
                  <a:lnTo>
                    <a:pt x="129527" y="1033271"/>
                  </a:lnTo>
                </a:path>
                <a:path w="129539" h="1376679">
                  <a:moveTo>
                    <a:pt x="0" y="688847"/>
                  </a:moveTo>
                  <a:lnTo>
                    <a:pt x="129527" y="688847"/>
                  </a:lnTo>
                </a:path>
                <a:path w="129539" h="1376679">
                  <a:moveTo>
                    <a:pt x="0" y="344423"/>
                  </a:moveTo>
                  <a:lnTo>
                    <a:pt x="129527" y="344423"/>
                  </a:lnTo>
                </a:path>
                <a:path w="129539" h="1376679">
                  <a:moveTo>
                    <a:pt x="0" y="0"/>
                  </a:moveTo>
                  <a:lnTo>
                    <a:pt x="12952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60319" y="3715512"/>
              <a:ext cx="59690" cy="2013585"/>
            </a:xfrm>
            <a:custGeom>
              <a:avLst/>
              <a:gdLst/>
              <a:ahLst/>
              <a:cxnLst/>
              <a:rect l="l" t="t" r="r" b="b"/>
              <a:pathLst>
                <a:path w="59689" h="2013585">
                  <a:moveTo>
                    <a:pt x="59436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59436" y="2013203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49779" y="4008120"/>
              <a:ext cx="320040" cy="1376680"/>
            </a:xfrm>
            <a:custGeom>
              <a:avLst/>
              <a:gdLst/>
              <a:ahLst/>
              <a:cxnLst/>
              <a:rect l="l" t="t" r="r" b="b"/>
              <a:pathLst>
                <a:path w="320039" h="1376679">
                  <a:moveTo>
                    <a:pt x="0" y="1376171"/>
                  </a:moveTo>
                  <a:lnTo>
                    <a:pt x="129539" y="1376171"/>
                  </a:lnTo>
                </a:path>
                <a:path w="320039" h="1376679">
                  <a:moveTo>
                    <a:pt x="190500" y="1376171"/>
                  </a:moveTo>
                  <a:lnTo>
                    <a:pt x="320039" y="1376171"/>
                  </a:lnTo>
                </a:path>
                <a:path w="320039" h="1376679">
                  <a:moveTo>
                    <a:pt x="0" y="1033271"/>
                  </a:moveTo>
                  <a:lnTo>
                    <a:pt x="129539" y="1033271"/>
                  </a:lnTo>
                </a:path>
                <a:path w="320039" h="1376679">
                  <a:moveTo>
                    <a:pt x="190500" y="1033271"/>
                  </a:moveTo>
                  <a:lnTo>
                    <a:pt x="320039" y="1033271"/>
                  </a:lnTo>
                </a:path>
                <a:path w="320039" h="1376679">
                  <a:moveTo>
                    <a:pt x="0" y="688847"/>
                  </a:moveTo>
                  <a:lnTo>
                    <a:pt x="129539" y="688847"/>
                  </a:lnTo>
                </a:path>
                <a:path w="320039" h="1376679">
                  <a:moveTo>
                    <a:pt x="190500" y="688847"/>
                  </a:moveTo>
                  <a:lnTo>
                    <a:pt x="320039" y="688847"/>
                  </a:lnTo>
                </a:path>
                <a:path w="320039" h="1376679">
                  <a:moveTo>
                    <a:pt x="0" y="344423"/>
                  </a:moveTo>
                  <a:lnTo>
                    <a:pt x="129539" y="344423"/>
                  </a:lnTo>
                </a:path>
                <a:path w="320039" h="1376679">
                  <a:moveTo>
                    <a:pt x="190500" y="344423"/>
                  </a:moveTo>
                  <a:lnTo>
                    <a:pt x="320039" y="344423"/>
                  </a:lnTo>
                </a:path>
                <a:path w="320039" h="1376679">
                  <a:moveTo>
                    <a:pt x="190500" y="0"/>
                  </a:moveTo>
                  <a:lnTo>
                    <a:pt x="32003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79320" y="3756659"/>
              <a:ext cx="251460" cy="1972310"/>
            </a:xfrm>
            <a:custGeom>
              <a:avLst/>
              <a:gdLst/>
              <a:ahLst/>
              <a:cxnLst/>
              <a:rect l="l" t="t" r="r" b="b"/>
              <a:pathLst>
                <a:path w="251460" h="1972310">
                  <a:moveTo>
                    <a:pt x="60960" y="0"/>
                  </a:moveTo>
                  <a:lnTo>
                    <a:pt x="0" y="0"/>
                  </a:lnTo>
                  <a:lnTo>
                    <a:pt x="0" y="1972056"/>
                  </a:lnTo>
                  <a:lnTo>
                    <a:pt x="60960" y="1972056"/>
                  </a:lnTo>
                  <a:lnTo>
                    <a:pt x="60960" y="0"/>
                  </a:lnTo>
                  <a:close/>
                </a:path>
                <a:path w="251460" h="1972310">
                  <a:moveTo>
                    <a:pt x="251460" y="10668"/>
                  </a:moveTo>
                  <a:lnTo>
                    <a:pt x="190500" y="10668"/>
                  </a:lnTo>
                  <a:lnTo>
                    <a:pt x="190500" y="1972056"/>
                  </a:lnTo>
                  <a:lnTo>
                    <a:pt x="251460" y="1972056"/>
                  </a:lnTo>
                  <a:lnTo>
                    <a:pt x="251460" y="10668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81755" y="4008120"/>
              <a:ext cx="321945" cy="1376680"/>
            </a:xfrm>
            <a:custGeom>
              <a:avLst/>
              <a:gdLst/>
              <a:ahLst/>
              <a:cxnLst/>
              <a:rect l="l" t="t" r="r" b="b"/>
              <a:pathLst>
                <a:path w="321945" h="1376679">
                  <a:moveTo>
                    <a:pt x="0" y="1376171"/>
                  </a:moveTo>
                  <a:lnTo>
                    <a:pt x="131063" y="1376171"/>
                  </a:lnTo>
                </a:path>
                <a:path w="321945" h="1376679">
                  <a:moveTo>
                    <a:pt x="190500" y="1376171"/>
                  </a:moveTo>
                  <a:lnTo>
                    <a:pt x="321563" y="1376171"/>
                  </a:lnTo>
                </a:path>
                <a:path w="321945" h="1376679">
                  <a:moveTo>
                    <a:pt x="0" y="1033271"/>
                  </a:moveTo>
                  <a:lnTo>
                    <a:pt x="131063" y="1033271"/>
                  </a:lnTo>
                </a:path>
                <a:path w="321945" h="1376679">
                  <a:moveTo>
                    <a:pt x="190500" y="1033271"/>
                  </a:moveTo>
                  <a:lnTo>
                    <a:pt x="321563" y="1033271"/>
                  </a:lnTo>
                </a:path>
                <a:path w="321945" h="1376679">
                  <a:moveTo>
                    <a:pt x="0" y="688847"/>
                  </a:moveTo>
                  <a:lnTo>
                    <a:pt x="131063" y="688847"/>
                  </a:lnTo>
                </a:path>
                <a:path w="321945" h="1376679">
                  <a:moveTo>
                    <a:pt x="190500" y="688847"/>
                  </a:moveTo>
                  <a:lnTo>
                    <a:pt x="321563" y="688847"/>
                  </a:lnTo>
                </a:path>
                <a:path w="321945" h="1376679">
                  <a:moveTo>
                    <a:pt x="0" y="344423"/>
                  </a:moveTo>
                  <a:lnTo>
                    <a:pt x="131063" y="344423"/>
                  </a:lnTo>
                </a:path>
                <a:path w="321945" h="1376679">
                  <a:moveTo>
                    <a:pt x="190500" y="344423"/>
                  </a:moveTo>
                  <a:lnTo>
                    <a:pt x="321563" y="344423"/>
                  </a:lnTo>
                </a:path>
                <a:path w="321945" h="1376679">
                  <a:moveTo>
                    <a:pt x="0" y="0"/>
                  </a:moveTo>
                  <a:lnTo>
                    <a:pt x="131063" y="0"/>
                  </a:lnTo>
                </a:path>
                <a:path w="321945" h="1376679">
                  <a:moveTo>
                    <a:pt x="190500" y="0"/>
                  </a:moveTo>
                  <a:lnTo>
                    <a:pt x="3215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12819" y="3878580"/>
              <a:ext cx="59690" cy="1850389"/>
            </a:xfrm>
            <a:custGeom>
              <a:avLst/>
              <a:gdLst/>
              <a:ahLst/>
              <a:cxnLst/>
              <a:rect l="l" t="t" r="r" b="b"/>
              <a:pathLst>
                <a:path w="59689" h="1850389">
                  <a:moveTo>
                    <a:pt x="59436" y="0"/>
                  </a:moveTo>
                  <a:lnTo>
                    <a:pt x="0" y="0"/>
                  </a:lnTo>
                  <a:lnTo>
                    <a:pt x="0" y="1850136"/>
                  </a:lnTo>
                  <a:lnTo>
                    <a:pt x="59436" y="1850136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91255" y="4008120"/>
              <a:ext cx="131445" cy="1376680"/>
            </a:xfrm>
            <a:custGeom>
              <a:avLst/>
              <a:gdLst/>
              <a:ahLst/>
              <a:cxnLst/>
              <a:rect l="l" t="t" r="r" b="b"/>
              <a:pathLst>
                <a:path w="131445" h="1376679">
                  <a:moveTo>
                    <a:pt x="0" y="1376171"/>
                  </a:moveTo>
                  <a:lnTo>
                    <a:pt x="131064" y="1376171"/>
                  </a:lnTo>
                </a:path>
                <a:path w="131445" h="1376679">
                  <a:moveTo>
                    <a:pt x="0" y="1033271"/>
                  </a:moveTo>
                  <a:lnTo>
                    <a:pt x="131064" y="1033271"/>
                  </a:lnTo>
                </a:path>
                <a:path w="131445" h="1376679">
                  <a:moveTo>
                    <a:pt x="0" y="688847"/>
                  </a:moveTo>
                  <a:lnTo>
                    <a:pt x="131064" y="688847"/>
                  </a:lnTo>
                </a:path>
                <a:path w="131445" h="1376679">
                  <a:moveTo>
                    <a:pt x="0" y="344423"/>
                  </a:moveTo>
                  <a:lnTo>
                    <a:pt x="131064" y="344423"/>
                  </a:lnTo>
                </a:path>
                <a:path w="131445" h="1376679">
                  <a:moveTo>
                    <a:pt x="0" y="0"/>
                  </a:moveTo>
                  <a:lnTo>
                    <a:pt x="13106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31820" y="3902963"/>
              <a:ext cx="250190" cy="1826260"/>
            </a:xfrm>
            <a:custGeom>
              <a:avLst/>
              <a:gdLst/>
              <a:ahLst/>
              <a:cxnLst/>
              <a:rect l="l" t="t" r="r" b="b"/>
              <a:pathLst>
                <a:path w="250189" h="1826260">
                  <a:moveTo>
                    <a:pt x="59436" y="22860"/>
                  </a:moveTo>
                  <a:lnTo>
                    <a:pt x="0" y="22860"/>
                  </a:lnTo>
                  <a:lnTo>
                    <a:pt x="0" y="1825752"/>
                  </a:lnTo>
                  <a:lnTo>
                    <a:pt x="59436" y="1825752"/>
                  </a:lnTo>
                  <a:lnTo>
                    <a:pt x="59436" y="22860"/>
                  </a:lnTo>
                  <a:close/>
                </a:path>
                <a:path w="250189" h="1826260">
                  <a:moveTo>
                    <a:pt x="249936" y="0"/>
                  </a:moveTo>
                  <a:lnTo>
                    <a:pt x="190500" y="0"/>
                  </a:lnTo>
                  <a:lnTo>
                    <a:pt x="190500" y="1825752"/>
                  </a:lnTo>
                  <a:lnTo>
                    <a:pt x="249936" y="1825752"/>
                  </a:lnTo>
                  <a:lnTo>
                    <a:pt x="2499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62755" y="4008120"/>
              <a:ext cx="4255135" cy="1376680"/>
            </a:xfrm>
            <a:custGeom>
              <a:avLst/>
              <a:gdLst/>
              <a:ahLst/>
              <a:cxnLst/>
              <a:rect l="l" t="t" r="r" b="b"/>
              <a:pathLst>
                <a:path w="4255134" h="1376679">
                  <a:moveTo>
                    <a:pt x="0" y="1376171"/>
                  </a:moveTo>
                  <a:lnTo>
                    <a:pt x="131063" y="1376171"/>
                  </a:lnTo>
                </a:path>
                <a:path w="4255134" h="1376679">
                  <a:moveTo>
                    <a:pt x="0" y="1033271"/>
                  </a:moveTo>
                  <a:lnTo>
                    <a:pt x="131063" y="1033271"/>
                  </a:lnTo>
                </a:path>
                <a:path w="4255134" h="1376679">
                  <a:moveTo>
                    <a:pt x="0" y="688847"/>
                  </a:moveTo>
                  <a:lnTo>
                    <a:pt x="131063" y="688847"/>
                  </a:lnTo>
                </a:path>
                <a:path w="4255134" h="1376679">
                  <a:moveTo>
                    <a:pt x="0" y="344423"/>
                  </a:moveTo>
                  <a:lnTo>
                    <a:pt x="131063" y="344423"/>
                  </a:lnTo>
                </a:path>
                <a:path w="4255134" h="1376679">
                  <a:moveTo>
                    <a:pt x="0" y="0"/>
                  </a:moveTo>
                  <a:lnTo>
                    <a:pt x="425500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88820" y="3966971"/>
              <a:ext cx="1774189" cy="1762125"/>
            </a:xfrm>
            <a:custGeom>
              <a:avLst/>
              <a:gdLst/>
              <a:ahLst/>
              <a:cxnLst/>
              <a:rect l="l" t="t" r="r" b="b"/>
              <a:pathLst>
                <a:path w="1774189" h="1762125">
                  <a:moveTo>
                    <a:pt x="60960" y="38100"/>
                  </a:moveTo>
                  <a:lnTo>
                    <a:pt x="0" y="38100"/>
                  </a:lnTo>
                  <a:lnTo>
                    <a:pt x="0" y="1761744"/>
                  </a:lnTo>
                  <a:lnTo>
                    <a:pt x="60960" y="1761744"/>
                  </a:lnTo>
                  <a:lnTo>
                    <a:pt x="60960" y="38100"/>
                  </a:lnTo>
                  <a:close/>
                </a:path>
                <a:path w="1774189" h="1762125">
                  <a:moveTo>
                    <a:pt x="1773936" y="0"/>
                  </a:moveTo>
                  <a:lnTo>
                    <a:pt x="1714500" y="0"/>
                  </a:lnTo>
                  <a:lnTo>
                    <a:pt x="1714500" y="1761744"/>
                  </a:lnTo>
                  <a:lnTo>
                    <a:pt x="1773936" y="1761744"/>
                  </a:lnTo>
                  <a:lnTo>
                    <a:pt x="17739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53255" y="4352544"/>
              <a:ext cx="131445" cy="1031875"/>
            </a:xfrm>
            <a:custGeom>
              <a:avLst/>
              <a:gdLst/>
              <a:ahLst/>
              <a:cxnLst/>
              <a:rect l="l" t="t" r="r" b="b"/>
              <a:pathLst>
                <a:path w="131445" h="1031875">
                  <a:moveTo>
                    <a:pt x="0" y="1031747"/>
                  </a:moveTo>
                  <a:lnTo>
                    <a:pt x="131063" y="1031747"/>
                  </a:lnTo>
                </a:path>
                <a:path w="131445" h="1031875">
                  <a:moveTo>
                    <a:pt x="0" y="688847"/>
                  </a:moveTo>
                  <a:lnTo>
                    <a:pt x="131063" y="688847"/>
                  </a:lnTo>
                </a:path>
                <a:path w="131445" h="1031875">
                  <a:moveTo>
                    <a:pt x="0" y="344423"/>
                  </a:moveTo>
                  <a:lnTo>
                    <a:pt x="131063" y="344423"/>
                  </a:lnTo>
                </a:path>
                <a:path w="131445" h="1031875">
                  <a:moveTo>
                    <a:pt x="0" y="0"/>
                  </a:moveTo>
                  <a:lnTo>
                    <a:pt x="1310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93819" y="4178808"/>
              <a:ext cx="59690" cy="1550035"/>
            </a:xfrm>
            <a:custGeom>
              <a:avLst/>
              <a:gdLst/>
              <a:ahLst/>
              <a:cxnLst/>
              <a:rect l="l" t="t" r="r" b="b"/>
              <a:pathLst>
                <a:path w="59689" h="1550035">
                  <a:moveTo>
                    <a:pt x="59436" y="0"/>
                  </a:moveTo>
                  <a:lnTo>
                    <a:pt x="0" y="0"/>
                  </a:lnTo>
                  <a:lnTo>
                    <a:pt x="0" y="1549908"/>
                  </a:lnTo>
                  <a:lnTo>
                    <a:pt x="59436" y="1549908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43755" y="4352544"/>
              <a:ext cx="3874135" cy="1031875"/>
            </a:xfrm>
            <a:custGeom>
              <a:avLst/>
              <a:gdLst/>
              <a:ahLst/>
              <a:cxnLst/>
              <a:rect l="l" t="t" r="r" b="b"/>
              <a:pathLst>
                <a:path w="3874134" h="1031875">
                  <a:moveTo>
                    <a:pt x="0" y="1031747"/>
                  </a:moveTo>
                  <a:lnTo>
                    <a:pt x="131063" y="1031747"/>
                  </a:lnTo>
                </a:path>
                <a:path w="3874134" h="1031875">
                  <a:moveTo>
                    <a:pt x="0" y="688847"/>
                  </a:moveTo>
                  <a:lnTo>
                    <a:pt x="131063" y="688847"/>
                  </a:lnTo>
                </a:path>
                <a:path w="3874134" h="1031875">
                  <a:moveTo>
                    <a:pt x="0" y="344423"/>
                  </a:moveTo>
                  <a:lnTo>
                    <a:pt x="131063" y="344423"/>
                  </a:lnTo>
                </a:path>
                <a:path w="3874134" h="1031875">
                  <a:moveTo>
                    <a:pt x="0" y="0"/>
                  </a:moveTo>
                  <a:lnTo>
                    <a:pt x="387400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84319" y="4344924"/>
              <a:ext cx="59690" cy="1384300"/>
            </a:xfrm>
            <a:custGeom>
              <a:avLst/>
              <a:gdLst/>
              <a:ahLst/>
              <a:cxnLst/>
              <a:rect l="l" t="t" r="r" b="b"/>
              <a:pathLst>
                <a:path w="59689" h="1384300">
                  <a:moveTo>
                    <a:pt x="59436" y="0"/>
                  </a:moveTo>
                  <a:lnTo>
                    <a:pt x="0" y="0"/>
                  </a:lnTo>
                  <a:lnTo>
                    <a:pt x="0" y="1383792"/>
                  </a:lnTo>
                  <a:lnTo>
                    <a:pt x="59436" y="1383792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34255" y="4696968"/>
              <a:ext cx="131445" cy="687705"/>
            </a:xfrm>
            <a:custGeom>
              <a:avLst/>
              <a:gdLst/>
              <a:ahLst/>
              <a:cxnLst/>
              <a:rect l="l" t="t" r="r" b="b"/>
              <a:pathLst>
                <a:path w="131445" h="687704">
                  <a:moveTo>
                    <a:pt x="0" y="687323"/>
                  </a:moveTo>
                  <a:lnTo>
                    <a:pt x="131063" y="687323"/>
                  </a:lnTo>
                </a:path>
                <a:path w="131445" h="687704">
                  <a:moveTo>
                    <a:pt x="0" y="344423"/>
                  </a:moveTo>
                  <a:lnTo>
                    <a:pt x="131063" y="344423"/>
                  </a:lnTo>
                </a:path>
                <a:path w="131445" h="687704">
                  <a:moveTo>
                    <a:pt x="0" y="0"/>
                  </a:moveTo>
                  <a:lnTo>
                    <a:pt x="1310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74820" y="4529328"/>
              <a:ext cx="59690" cy="1199515"/>
            </a:xfrm>
            <a:custGeom>
              <a:avLst/>
              <a:gdLst/>
              <a:ahLst/>
              <a:cxnLst/>
              <a:rect l="l" t="t" r="r" b="b"/>
              <a:pathLst>
                <a:path w="59689" h="1199514">
                  <a:moveTo>
                    <a:pt x="59436" y="0"/>
                  </a:moveTo>
                  <a:lnTo>
                    <a:pt x="0" y="0"/>
                  </a:lnTo>
                  <a:lnTo>
                    <a:pt x="0" y="1199388"/>
                  </a:lnTo>
                  <a:lnTo>
                    <a:pt x="59436" y="1199388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24755" y="4696968"/>
              <a:ext cx="3493135" cy="687705"/>
            </a:xfrm>
            <a:custGeom>
              <a:avLst/>
              <a:gdLst/>
              <a:ahLst/>
              <a:cxnLst/>
              <a:rect l="l" t="t" r="r" b="b"/>
              <a:pathLst>
                <a:path w="3493134" h="687704">
                  <a:moveTo>
                    <a:pt x="0" y="687323"/>
                  </a:moveTo>
                  <a:lnTo>
                    <a:pt x="131063" y="687323"/>
                  </a:lnTo>
                </a:path>
                <a:path w="3493134" h="687704">
                  <a:moveTo>
                    <a:pt x="0" y="344423"/>
                  </a:moveTo>
                  <a:lnTo>
                    <a:pt x="131063" y="344423"/>
                  </a:lnTo>
                </a:path>
                <a:path w="3493134" h="687704">
                  <a:moveTo>
                    <a:pt x="0" y="0"/>
                  </a:moveTo>
                  <a:lnTo>
                    <a:pt x="349300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65320" y="4608576"/>
              <a:ext cx="59690" cy="1120140"/>
            </a:xfrm>
            <a:custGeom>
              <a:avLst/>
              <a:gdLst/>
              <a:ahLst/>
              <a:cxnLst/>
              <a:rect l="l" t="t" r="r" b="b"/>
              <a:pathLst>
                <a:path w="59689" h="1120139">
                  <a:moveTo>
                    <a:pt x="59436" y="0"/>
                  </a:moveTo>
                  <a:lnTo>
                    <a:pt x="0" y="0"/>
                  </a:lnTo>
                  <a:lnTo>
                    <a:pt x="0" y="1120140"/>
                  </a:lnTo>
                  <a:lnTo>
                    <a:pt x="59436" y="1120140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15255" y="5041392"/>
              <a:ext cx="131445" cy="342900"/>
            </a:xfrm>
            <a:custGeom>
              <a:avLst/>
              <a:gdLst/>
              <a:ahLst/>
              <a:cxnLst/>
              <a:rect l="l" t="t" r="r" b="b"/>
              <a:pathLst>
                <a:path w="131445" h="342900">
                  <a:moveTo>
                    <a:pt x="0" y="342900"/>
                  </a:moveTo>
                  <a:lnTo>
                    <a:pt x="131063" y="342900"/>
                  </a:lnTo>
                </a:path>
                <a:path w="131445" h="342900">
                  <a:moveTo>
                    <a:pt x="0" y="0"/>
                  </a:moveTo>
                  <a:lnTo>
                    <a:pt x="1310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28344" y="4745735"/>
              <a:ext cx="3487420" cy="982980"/>
            </a:xfrm>
            <a:custGeom>
              <a:avLst/>
              <a:gdLst/>
              <a:ahLst/>
              <a:cxnLst/>
              <a:rect l="l" t="t" r="r" b="b"/>
              <a:pathLst>
                <a:path w="3487420" h="982979">
                  <a:moveTo>
                    <a:pt x="59436" y="19812"/>
                  </a:moveTo>
                  <a:lnTo>
                    <a:pt x="0" y="19812"/>
                  </a:lnTo>
                  <a:lnTo>
                    <a:pt x="0" y="982980"/>
                  </a:lnTo>
                  <a:lnTo>
                    <a:pt x="59436" y="982980"/>
                  </a:lnTo>
                  <a:lnTo>
                    <a:pt x="59436" y="19812"/>
                  </a:lnTo>
                  <a:close/>
                </a:path>
                <a:path w="3487420" h="982979">
                  <a:moveTo>
                    <a:pt x="3486912" y="0"/>
                  </a:moveTo>
                  <a:lnTo>
                    <a:pt x="3427476" y="0"/>
                  </a:lnTo>
                  <a:lnTo>
                    <a:pt x="3427476" y="982980"/>
                  </a:lnTo>
                  <a:lnTo>
                    <a:pt x="3486912" y="982980"/>
                  </a:lnTo>
                  <a:lnTo>
                    <a:pt x="3486912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905755" y="5041392"/>
              <a:ext cx="129539" cy="342900"/>
            </a:xfrm>
            <a:custGeom>
              <a:avLst/>
              <a:gdLst/>
              <a:ahLst/>
              <a:cxnLst/>
              <a:rect l="l" t="t" r="r" b="b"/>
              <a:pathLst>
                <a:path w="129539" h="342900">
                  <a:moveTo>
                    <a:pt x="0" y="342900"/>
                  </a:moveTo>
                  <a:lnTo>
                    <a:pt x="129539" y="342900"/>
                  </a:lnTo>
                </a:path>
                <a:path w="129539" h="342900">
                  <a:moveTo>
                    <a:pt x="0" y="0"/>
                  </a:moveTo>
                  <a:lnTo>
                    <a:pt x="12953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46320" y="4850892"/>
              <a:ext cx="59690" cy="878205"/>
            </a:xfrm>
            <a:custGeom>
              <a:avLst/>
              <a:gdLst/>
              <a:ahLst/>
              <a:cxnLst/>
              <a:rect l="l" t="t" r="r" b="b"/>
              <a:pathLst>
                <a:path w="59689" h="878204">
                  <a:moveTo>
                    <a:pt x="59436" y="0"/>
                  </a:moveTo>
                  <a:lnTo>
                    <a:pt x="0" y="0"/>
                  </a:lnTo>
                  <a:lnTo>
                    <a:pt x="0" y="877824"/>
                  </a:lnTo>
                  <a:lnTo>
                    <a:pt x="59436" y="877824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096268" y="5041392"/>
              <a:ext cx="2921635" cy="342900"/>
            </a:xfrm>
            <a:custGeom>
              <a:avLst/>
              <a:gdLst/>
              <a:ahLst/>
              <a:cxnLst/>
              <a:rect l="l" t="t" r="r" b="b"/>
              <a:pathLst>
                <a:path w="2921634" h="342900">
                  <a:moveTo>
                    <a:pt x="0" y="342900"/>
                  </a:moveTo>
                  <a:lnTo>
                    <a:pt x="129527" y="342900"/>
                  </a:lnTo>
                </a:path>
                <a:path w="2921634" h="342900">
                  <a:moveTo>
                    <a:pt x="0" y="0"/>
                  </a:moveTo>
                  <a:lnTo>
                    <a:pt x="29214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35296" y="4904232"/>
              <a:ext cx="61594" cy="824865"/>
            </a:xfrm>
            <a:custGeom>
              <a:avLst/>
              <a:gdLst/>
              <a:ahLst/>
              <a:cxnLst/>
              <a:rect l="l" t="t" r="r" b="b"/>
              <a:pathLst>
                <a:path w="61595" h="824864">
                  <a:moveTo>
                    <a:pt x="60972" y="0"/>
                  </a:moveTo>
                  <a:lnTo>
                    <a:pt x="0" y="0"/>
                  </a:lnTo>
                  <a:lnTo>
                    <a:pt x="0" y="824484"/>
                  </a:lnTo>
                  <a:lnTo>
                    <a:pt x="60972" y="824484"/>
                  </a:lnTo>
                  <a:lnTo>
                    <a:pt x="60972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286755" y="5384292"/>
              <a:ext cx="129539" cy="0"/>
            </a:xfrm>
            <a:custGeom>
              <a:avLst/>
              <a:gdLst/>
              <a:ahLst/>
              <a:cxnLst/>
              <a:rect l="l" t="t" r="r" b="b"/>
              <a:pathLst>
                <a:path w="129539">
                  <a:moveTo>
                    <a:pt x="0" y="0"/>
                  </a:moveTo>
                  <a:lnTo>
                    <a:pt x="12953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25796" y="5061204"/>
              <a:ext cx="60960" cy="668020"/>
            </a:xfrm>
            <a:custGeom>
              <a:avLst/>
              <a:gdLst/>
              <a:ahLst/>
              <a:cxnLst/>
              <a:rect l="l" t="t" r="r" b="b"/>
              <a:pathLst>
                <a:path w="60960" h="668020">
                  <a:moveTo>
                    <a:pt x="60960" y="0"/>
                  </a:moveTo>
                  <a:lnTo>
                    <a:pt x="0" y="0"/>
                  </a:lnTo>
                  <a:lnTo>
                    <a:pt x="0" y="667512"/>
                  </a:lnTo>
                  <a:lnTo>
                    <a:pt x="60960" y="667512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75732" y="5384292"/>
              <a:ext cx="131445" cy="0"/>
            </a:xfrm>
            <a:custGeom>
              <a:avLst/>
              <a:gdLst/>
              <a:ahLst/>
              <a:cxnLst/>
              <a:rect l="l" t="t" r="r" b="b"/>
              <a:pathLst>
                <a:path w="131445">
                  <a:moveTo>
                    <a:pt x="0" y="0"/>
                  </a:moveTo>
                  <a:lnTo>
                    <a:pt x="1310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16296" y="5164836"/>
              <a:ext cx="59690" cy="563880"/>
            </a:xfrm>
            <a:custGeom>
              <a:avLst/>
              <a:gdLst/>
              <a:ahLst/>
              <a:cxnLst/>
              <a:rect l="l" t="t" r="r" b="b"/>
              <a:pathLst>
                <a:path w="59689" h="563879">
                  <a:moveTo>
                    <a:pt x="59436" y="0"/>
                  </a:moveTo>
                  <a:lnTo>
                    <a:pt x="0" y="0"/>
                  </a:lnTo>
                  <a:lnTo>
                    <a:pt x="0" y="563879"/>
                  </a:lnTo>
                  <a:lnTo>
                    <a:pt x="59436" y="563879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666232" y="5384292"/>
              <a:ext cx="131445" cy="0"/>
            </a:xfrm>
            <a:custGeom>
              <a:avLst/>
              <a:gdLst/>
              <a:ahLst/>
              <a:cxnLst/>
              <a:rect l="l" t="t" r="r" b="b"/>
              <a:pathLst>
                <a:path w="131445">
                  <a:moveTo>
                    <a:pt x="0" y="0"/>
                  </a:moveTo>
                  <a:lnTo>
                    <a:pt x="13106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606796" y="5257800"/>
              <a:ext cx="59690" cy="471170"/>
            </a:xfrm>
            <a:custGeom>
              <a:avLst/>
              <a:gdLst/>
              <a:ahLst/>
              <a:cxnLst/>
              <a:rect l="l" t="t" r="r" b="b"/>
              <a:pathLst>
                <a:path w="59689" h="471170">
                  <a:moveTo>
                    <a:pt x="59436" y="0"/>
                  </a:moveTo>
                  <a:lnTo>
                    <a:pt x="0" y="0"/>
                  </a:lnTo>
                  <a:lnTo>
                    <a:pt x="0" y="470916"/>
                  </a:lnTo>
                  <a:lnTo>
                    <a:pt x="59436" y="470916"/>
                  </a:lnTo>
                  <a:lnTo>
                    <a:pt x="59436" y="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856732" y="5384292"/>
              <a:ext cx="2161540" cy="0"/>
            </a:xfrm>
            <a:custGeom>
              <a:avLst/>
              <a:gdLst/>
              <a:ahLst/>
              <a:cxnLst/>
              <a:rect l="l" t="t" r="r" b="b"/>
              <a:pathLst>
                <a:path w="2161540">
                  <a:moveTo>
                    <a:pt x="0" y="0"/>
                  </a:moveTo>
                  <a:lnTo>
                    <a:pt x="216103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797296" y="5347716"/>
              <a:ext cx="2155190" cy="381000"/>
            </a:xfrm>
            <a:custGeom>
              <a:avLst/>
              <a:gdLst/>
              <a:ahLst/>
              <a:cxnLst/>
              <a:rect l="l" t="t" r="r" b="b"/>
              <a:pathLst>
                <a:path w="2155190" h="381000">
                  <a:moveTo>
                    <a:pt x="59436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59436" y="381000"/>
                  </a:lnTo>
                  <a:lnTo>
                    <a:pt x="59436" y="0"/>
                  </a:lnTo>
                  <a:close/>
                </a:path>
                <a:path w="2155190" h="381000">
                  <a:moveTo>
                    <a:pt x="249936" y="48768"/>
                  </a:moveTo>
                  <a:lnTo>
                    <a:pt x="190500" y="48768"/>
                  </a:lnTo>
                  <a:lnTo>
                    <a:pt x="190500" y="381000"/>
                  </a:lnTo>
                  <a:lnTo>
                    <a:pt x="249936" y="381000"/>
                  </a:lnTo>
                  <a:lnTo>
                    <a:pt x="249936" y="48768"/>
                  </a:lnTo>
                  <a:close/>
                </a:path>
                <a:path w="2155190" h="381000">
                  <a:moveTo>
                    <a:pt x="440436" y="114300"/>
                  </a:moveTo>
                  <a:lnTo>
                    <a:pt x="381000" y="114300"/>
                  </a:lnTo>
                  <a:lnTo>
                    <a:pt x="381000" y="381000"/>
                  </a:lnTo>
                  <a:lnTo>
                    <a:pt x="440436" y="381000"/>
                  </a:lnTo>
                  <a:lnTo>
                    <a:pt x="440436" y="114300"/>
                  </a:lnTo>
                  <a:close/>
                </a:path>
                <a:path w="2155190" h="381000">
                  <a:moveTo>
                    <a:pt x="630936" y="144780"/>
                  </a:moveTo>
                  <a:lnTo>
                    <a:pt x="571500" y="144780"/>
                  </a:lnTo>
                  <a:lnTo>
                    <a:pt x="571500" y="381000"/>
                  </a:lnTo>
                  <a:lnTo>
                    <a:pt x="630936" y="381000"/>
                  </a:lnTo>
                  <a:lnTo>
                    <a:pt x="630936" y="144780"/>
                  </a:lnTo>
                  <a:close/>
                </a:path>
                <a:path w="2155190" h="381000">
                  <a:moveTo>
                    <a:pt x="821423" y="190500"/>
                  </a:moveTo>
                  <a:lnTo>
                    <a:pt x="762000" y="190500"/>
                  </a:lnTo>
                  <a:lnTo>
                    <a:pt x="762000" y="381000"/>
                  </a:lnTo>
                  <a:lnTo>
                    <a:pt x="821423" y="381000"/>
                  </a:lnTo>
                  <a:lnTo>
                    <a:pt x="821423" y="190500"/>
                  </a:lnTo>
                  <a:close/>
                </a:path>
                <a:path w="2155190" h="381000">
                  <a:moveTo>
                    <a:pt x="1011936" y="239268"/>
                  </a:moveTo>
                  <a:lnTo>
                    <a:pt x="952500" y="239268"/>
                  </a:lnTo>
                  <a:lnTo>
                    <a:pt x="952500" y="381000"/>
                  </a:lnTo>
                  <a:lnTo>
                    <a:pt x="1011936" y="381000"/>
                  </a:lnTo>
                  <a:lnTo>
                    <a:pt x="1011936" y="239268"/>
                  </a:lnTo>
                  <a:close/>
                </a:path>
                <a:path w="2155190" h="381000">
                  <a:moveTo>
                    <a:pt x="1202436" y="303276"/>
                  </a:moveTo>
                  <a:lnTo>
                    <a:pt x="1143000" y="303276"/>
                  </a:lnTo>
                  <a:lnTo>
                    <a:pt x="1143000" y="381000"/>
                  </a:lnTo>
                  <a:lnTo>
                    <a:pt x="1202436" y="381000"/>
                  </a:lnTo>
                  <a:lnTo>
                    <a:pt x="1202436" y="303276"/>
                  </a:lnTo>
                  <a:close/>
                </a:path>
                <a:path w="2155190" h="381000">
                  <a:moveTo>
                    <a:pt x="1392936" y="323088"/>
                  </a:moveTo>
                  <a:lnTo>
                    <a:pt x="1333500" y="323088"/>
                  </a:lnTo>
                  <a:lnTo>
                    <a:pt x="1333500" y="381000"/>
                  </a:lnTo>
                  <a:lnTo>
                    <a:pt x="1392936" y="381000"/>
                  </a:lnTo>
                  <a:lnTo>
                    <a:pt x="1392936" y="323088"/>
                  </a:lnTo>
                  <a:close/>
                </a:path>
                <a:path w="2155190" h="381000">
                  <a:moveTo>
                    <a:pt x="1583436" y="345948"/>
                  </a:moveTo>
                  <a:lnTo>
                    <a:pt x="1524000" y="345948"/>
                  </a:lnTo>
                  <a:lnTo>
                    <a:pt x="1524000" y="381000"/>
                  </a:lnTo>
                  <a:lnTo>
                    <a:pt x="1583436" y="381000"/>
                  </a:lnTo>
                  <a:lnTo>
                    <a:pt x="1583436" y="345948"/>
                  </a:lnTo>
                  <a:close/>
                </a:path>
                <a:path w="2155190" h="381000">
                  <a:moveTo>
                    <a:pt x="1773936" y="350520"/>
                  </a:moveTo>
                  <a:lnTo>
                    <a:pt x="1714500" y="350520"/>
                  </a:lnTo>
                  <a:lnTo>
                    <a:pt x="1714500" y="381000"/>
                  </a:lnTo>
                  <a:lnTo>
                    <a:pt x="1773936" y="381000"/>
                  </a:lnTo>
                  <a:lnTo>
                    <a:pt x="1773936" y="350520"/>
                  </a:lnTo>
                  <a:close/>
                </a:path>
                <a:path w="2155190" h="381000">
                  <a:moveTo>
                    <a:pt x="1964436" y="358140"/>
                  </a:moveTo>
                  <a:lnTo>
                    <a:pt x="1905000" y="358140"/>
                  </a:lnTo>
                  <a:lnTo>
                    <a:pt x="1905000" y="381000"/>
                  </a:lnTo>
                  <a:lnTo>
                    <a:pt x="1964436" y="381000"/>
                  </a:lnTo>
                  <a:lnTo>
                    <a:pt x="1964436" y="358140"/>
                  </a:lnTo>
                  <a:close/>
                </a:path>
                <a:path w="2155190" h="381000">
                  <a:moveTo>
                    <a:pt x="2154936" y="342900"/>
                  </a:moveTo>
                  <a:lnTo>
                    <a:pt x="2093976" y="342900"/>
                  </a:lnTo>
                  <a:lnTo>
                    <a:pt x="2093976" y="381000"/>
                  </a:lnTo>
                  <a:lnTo>
                    <a:pt x="2154936" y="381000"/>
                  </a:lnTo>
                  <a:lnTo>
                    <a:pt x="2154936" y="342900"/>
                  </a:lnTo>
                  <a:close/>
                </a:path>
              </a:pathLst>
            </a:custGeom>
            <a:solidFill>
              <a:srgbClr val="008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72311" y="5728716"/>
              <a:ext cx="7045959" cy="0"/>
            </a:xfrm>
            <a:custGeom>
              <a:avLst/>
              <a:gdLst/>
              <a:ahLst/>
              <a:cxnLst/>
              <a:rect l="l" t="t" r="r" b="b"/>
              <a:pathLst>
                <a:path w="7045959">
                  <a:moveTo>
                    <a:pt x="0" y="0"/>
                  </a:moveTo>
                  <a:lnTo>
                    <a:pt x="704545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972311" y="2974848"/>
            <a:ext cx="7045959" cy="0"/>
          </a:xfrm>
          <a:custGeom>
            <a:avLst/>
            <a:gdLst/>
            <a:ahLst/>
            <a:cxnLst/>
            <a:rect l="l" t="t" r="r" b="b"/>
            <a:pathLst>
              <a:path w="7045959">
                <a:moveTo>
                  <a:pt x="0" y="0"/>
                </a:moveTo>
                <a:lnTo>
                  <a:pt x="704545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72311" y="2630423"/>
            <a:ext cx="7045959" cy="0"/>
          </a:xfrm>
          <a:custGeom>
            <a:avLst/>
            <a:gdLst/>
            <a:ahLst/>
            <a:cxnLst/>
            <a:rect l="l" t="t" r="r" b="b"/>
            <a:pathLst>
              <a:path w="7045959">
                <a:moveTo>
                  <a:pt x="0" y="0"/>
                </a:moveTo>
                <a:lnTo>
                  <a:pt x="704545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43430" y="2540210"/>
            <a:ext cx="7456805" cy="3397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18000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16000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14000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12000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10000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8000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6000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4000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Arial"/>
                <a:cs typeface="Arial"/>
              </a:rPr>
              <a:t>2000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266700">
              <a:lnSpc>
                <a:spcPts val="1075"/>
              </a:lnSpc>
            </a:pPr>
            <a:r>
              <a:rPr sz="90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900" dirty="0">
              <a:latin typeface="Arial"/>
              <a:cs typeface="Arial"/>
            </a:endParaRPr>
          </a:p>
          <a:p>
            <a:pPr marL="492125">
              <a:lnSpc>
                <a:spcPts val="1075"/>
              </a:lnSpc>
            </a:pPr>
            <a:r>
              <a:rPr sz="900" dirty="0">
                <a:solidFill>
                  <a:srgbClr val="585858"/>
                </a:solidFill>
                <a:latin typeface="Arial"/>
                <a:cs typeface="Arial"/>
              </a:rPr>
              <a:t>0 1 2 3 4 5 6 7 8 9</a:t>
            </a:r>
            <a:r>
              <a:rPr sz="900" spc="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585858"/>
                </a:solidFill>
                <a:latin typeface="Arial"/>
                <a:cs typeface="Arial"/>
              </a:rPr>
              <a:t>10 11 12 13 14 15 16 17 18 19 20 21 22 23 24 25 26 27 28 29 30 31 32 33 34 35 36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4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5569" y="2230374"/>
            <a:ext cx="43243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Antal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1486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U</a:t>
            </a:r>
            <a:r>
              <a:rPr spc="-5" dirty="0"/>
              <a:t>t</a:t>
            </a:r>
            <a:r>
              <a:rPr dirty="0"/>
              <a:t>t</a:t>
            </a:r>
            <a:r>
              <a:rPr spc="-5" dirty="0"/>
              <a:t>rä</a:t>
            </a:r>
            <a:r>
              <a:rPr spc="-10" dirty="0"/>
              <a:t>dd</a:t>
            </a:r>
            <a:r>
              <a:rPr spc="-5" dirty="0"/>
              <a:t>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1164" y="2697378"/>
          <a:ext cx="6889749" cy="731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9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47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4683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1/1-22/4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777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678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069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277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81164" y="3807358"/>
            <a:ext cx="6891655" cy="0"/>
          </a:xfrm>
          <a:custGeom>
            <a:avLst/>
            <a:gdLst/>
            <a:ahLst/>
            <a:cxnLst/>
            <a:rect l="l" t="t" r="r" b="b"/>
            <a:pathLst>
              <a:path w="6891655">
                <a:moveTo>
                  <a:pt x="0" y="0"/>
                </a:moveTo>
                <a:lnTo>
                  <a:pt x="68912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5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24187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U</a:t>
            </a:r>
            <a:r>
              <a:rPr dirty="0"/>
              <a:t>tt</a:t>
            </a:r>
            <a:r>
              <a:rPr spc="-5" dirty="0"/>
              <a:t>r</a:t>
            </a:r>
            <a:r>
              <a:rPr dirty="0"/>
              <a:t>ä</a:t>
            </a:r>
            <a:r>
              <a:rPr spc="-10" dirty="0"/>
              <a:t>d</a:t>
            </a:r>
            <a:r>
              <a:rPr dirty="0"/>
              <a:t>es</a:t>
            </a:r>
            <a:r>
              <a:rPr spc="-10" dirty="0"/>
              <a:t>o</a:t>
            </a:r>
            <a:r>
              <a:rPr dirty="0"/>
              <a:t>rsak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6</a:t>
            </a:fld>
            <a:endParaRPr dirty="0">
              <a:solidFill>
                <a:srgbClr val="FFFFFF"/>
              </a:solidFill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85151" y="2576817"/>
          <a:ext cx="6821169" cy="1154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91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7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59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23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27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58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9768">
                <a:tc>
                  <a:txBody>
                    <a:bodyPr/>
                    <a:lstStyle/>
                    <a:p>
                      <a:pPr marL="5080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Orsak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2022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105"/>
                        </a:lnSpc>
                      </a:pPr>
                      <a:r>
                        <a:rPr sz="1800" b="1" spc="-25" dirty="0">
                          <a:latin typeface="Arial"/>
                          <a:cs typeface="Arial"/>
                        </a:rPr>
                        <a:t>Totalt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795">
                <a:tc>
                  <a:txBody>
                    <a:bodyPr/>
                    <a:lstStyle/>
                    <a:p>
                      <a:pPr marL="5080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Begärt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utträde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871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346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612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616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4796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36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241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808">
                <a:tc>
                  <a:txBody>
                    <a:bodyPr/>
                    <a:lstStyle/>
                    <a:p>
                      <a:pPr marL="508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Bristande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betalning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670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187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638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795">
                <a:tc>
                  <a:txBody>
                    <a:bodyPr/>
                    <a:lstStyle/>
                    <a:p>
                      <a:pPr marL="5080">
                        <a:lnSpc>
                          <a:spcPts val="1600"/>
                        </a:lnSpc>
                        <a:spcBef>
                          <a:spcPts val="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Ej angiven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orsak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Carlito"/>
                          <a:cs typeface="Carlito"/>
                        </a:rPr>
                        <a:t>505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488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563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2047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8808">
                <a:tc>
                  <a:txBody>
                    <a:bodyPr/>
                    <a:lstStyle/>
                    <a:p>
                      <a:pPr marL="5080">
                        <a:lnSpc>
                          <a:spcPts val="1625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Totalsumma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938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770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992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277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2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57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993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278801" y="4221111"/>
            <a:ext cx="4656455" cy="7937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Genomsnittlig medlemstid: </a:t>
            </a:r>
            <a:r>
              <a:rPr sz="1800" dirty="0">
                <a:latin typeface="Arial"/>
                <a:cs typeface="Arial"/>
              </a:rPr>
              <a:t>ca </a:t>
            </a:r>
            <a:r>
              <a:rPr sz="1800" spc="-5" dirty="0">
                <a:latin typeface="Arial"/>
                <a:cs typeface="Arial"/>
              </a:rPr>
              <a:t>9,5 </a:t>
            </a:r>
            <a:r>
              <a:rPr sz="1800" spc="-10" dirty="0">
                <a:latin typeface="Arial"/>
                <a:cs typeface="Arial"/>
              </a:rPr>
              <a:t>år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Antal medlemsår större </a:t>
            </a:r>
            <a:r>
              <a:rPr sz="1800" spc="-10" dirty="0">
                <a:latin typeface="Arial"/>
                <a:cs typeface="Arial"/>
              </a:rPr>
              <a:t>betydelse </a:t>
            </a:r>
            <a:r>
              <a:rPr sz="1800" spc="-5" dirty="0">
                <a:latin typeface="Arial"/>
                <a:cs typeface="Arial"/>
              </a:rPr>
              <a:t>än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ålder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2772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Nya</a:t>
            </a:r>
            <a:r>
              <a:rPr spc="-15" dirty="0"/>
              <a:t> </a:t>
            </a:r>
            <a:r>
              <a:rPr spc="-5" dirty="0"/>
              <a:t>medlemmar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7</a:t>
            </a:fld>
            <a:endParaRPr dirty="0">
              <a:solidFill>
                <a:srgbClr val="FFFFFF"/>
              </a:solidFill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7986" y="2284691"/>
          <a:ext cx="6896098" cy="1097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5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9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7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474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511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1/1-25/4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304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780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952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910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Helår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538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70241" y="4120540"/>
            <a:ext cx="379285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Medelålder: 72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år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3 </a:t>
            </a:r>
            <a:r>
              <a:rPr sz="2400" spc="-5" dirty="0">
                <a:latin typeface="Arial"/>
                <a:cs typeface="Arial"/>
              </a:rPr>
              <a:t>871 </a:t>
            </a:r>
            <a:r>
              <a:rPr sz="2400" spc="-20" dirty="0">
                <a:latin typeface="Arial"/>
                <a:cs typeface="Arial"/>
              </a:rPr>
              <a:t>kvinnor, </a:t>
            </a:r>
            <a:r>
              <a:rPr sz="2400" dirty="0">
                <a:latin typeface="Arial"/>
                <a:cs typeface="Arial"/>
              </a:rPr>
              <a:t>2 </a:t>
            </a:r>
            <a:r>
              <a:rPr sz="2400" spc="-5" dirty="0">
                <a:latin typeface="Arial"/>
                <a:cs typeface="Arial"/>
              </a:rPr>
              <a:t>039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män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2 </a:t>
            </a:r>
            <a:r>
              <a:rPr sz="2400" spc="-5" dirty="0">
                <a:latin typeface="Arial"/>
                <a:cs typeface="Arial"/>
              </a:rPr>
              <a:t>616 är 70 år </a:t>
            </a:r>
            <a:r>
              <a:rPr sz="2400" spc="-10" dirty="0">
                <a:latin typeface="Arial"/>
                <a:cs typeface="Arial"/>
              </a:rPr>
              <a:t>eller</a:t>
            </a:r>
            <a:r>
              <a:rPr sz="2400" spc="-5" dirty="0">
                <a:latin typeface="Arial"/>
                <a:cs typeface="Arial"/>
              </a:rPr>
              <a:t> yngre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55797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Undersökning </a:t>
            </a:r>
            <a:r>
              <a:rPr spc="-15" dirty="0"/>
              <a:t>yngre</a:t>
            </a:r>
            <a:r>
              <a:rPr spc="45" dirty="0"/>
              <a:t> </a:t>
            </a:r>
            <a:r>
              <a:rPr spc="-5" dirty="0"/>
              <a:t>medlemmar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8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8801" y="2443810"/>
            <a:ext cx="5786120" cy="232981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23 mars </a:t>
            </a:r>
            <a:r>
              <a:rPr sz="1800" dirty="0">
                <a:latin typeface="Arial"/>
                <a:cs typeface="Arial"/>
              </a:rPr>
              <a:t>– 8 </a:t>
            </a:r>
            <a:r>
              <a:rPr sz="1800" spc="-5" dirty="0">
                <a:latin typeface="Arial"/>
                <a:cs typeface="Arial"/>
              </a:rPr>
              <a:t>april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2022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Medlemmar t.o.m. 70 år med e-post, 13 </a:t>
            </a:r>
            <a:r>
              <a:rPr sz="1800" spc="-10" dirty="0">
                <a:latin typeface="Arial"/>
                <a:cs typeface="Arial"/>
              </a:rPr>
              <a:t>986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personer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7 </a:t>
            </a:r>
            <a:r>
              <a:rPr sz="1800" spc="-10" dirty="0">
                <a:latin typeface="Arial"/>
                <a:cs typeface="Arial"/>
              </a:rPr>
              <a:t>058 </a:t>
            </a:r>
            <a:r>
              <a:rPr sz="1800" spc="-25" dirty="0">
                <a:latin typeface="Arial"/>
                <a:cs typeface="Arial"/>
              </a:rPr>
              <a:t>svar, </a:t>
            </a:r>
            <a:r>
              <a:rPr sz="1800" spc="-5" dirty="0">
                <a:latin typeface="Arial"/>
                <a:cs typeface="Arial"/>
              </a:rPr>
              <a:t>50,5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75113"/>
              </a:buClr>
              <a:buFont typeface="Wingdings"/>
              <a:buChar char=""/>
            </a:pP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90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28 </a:t>
            </a:r>
            <a:r>
              <a:rPr sz="1800" dirty="0">
                <a:latin typeface="Arial"/>
                <a:cs typeface="Arial"/>
              </a:rPr>
              <a:t>%</a:t>
            </a:r>
            <a:r>
              <a:rPr sz="1800" spc="-10" dirty="0">
                <a:latin typeface="Arial"/>
                <a:cs typeface="Arial"/>
              </a:rPr>
              <a:t> män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75113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72 </a:t>
            </a:r>
            <a:r>
              <a:rPr sz="1800" dirty="0">
                <a:latin typeface="Arial"/>
                <a:cs typeface="Arial"/>
              </a:rPr>
              <a:t>%</a:t>
            </a:r>
            <a:r>
              <a:rPr sz="1800" spc="-10" dirty="0">
                <a:latin typeface="Arial"/>
                <a:cs typeface="Arial"/>
              </a:rPr>
              <a:t> kvinnor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801" y="1232103"/>
            <a:ext cx="2868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Åldersfördelning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64230" y="2655018"/>
            <a:ext cx="4862830" cy="2861310"/>
            <a:chOff x="1864230" y="2655018"/>
            <a:chExt cx="4862830" cy="2861310"/>
          </a:xfrm>
        </p:grpSpPr>
        <p:sp>
          <p:nvSpPr>
            <p:cNvPr id="4" name="object 4"/>
            <p:cNvSpPr/>
            <p:nvPr/>
          </p:nvSpPr>
          <p:spPr>
            <a:xfrm>
              <a:off x="1927327" y="4522457"/>
              <a:ext cx="4793615" cy="465455"/>
            </a:xfrm>
            <a:custGeom>
              <a:avLst/>
              <a:gdLst/>
              <a:ahLst/>
              <a:cxnLst/>
              <a:rect l="l" t="t" r="r" b="b"/>
              <a:pathLst>
                <a:path w="4793615" h="465454">
                  <a:moveTo>
                    <a:pt x="0" y="465351"/>
                  </a:moveTo>
                  <a:lnTo>
                    <a:pt x="204481" y="465351"/>
                  </a:lnTo>
                </a:path>
                <a:path w="4793615" h="465454">
                  <a:moveTo>
                    <a:pt x="480303" y="465351"/>
                  </a:moveTo>
                  <a:lnTo>
                    <a:pt x="889256" y="465351"/>
                  </a:lnTo>
                </a:path>
                <a:path w="4793615" h="465454">
                  <a:moveTo>
                    <a:pt x="1165078" y="465351"/>
                  </a:moveTo>
                  <a:lnTo>
                    <a:pt x="1574031" y="465351"/>
                  </a:lnTo>
                </a:path>
                <a:path w="4793615" h="465454">
                  <a:moveTo>
                    <a:pt x="1849853" y="465351"/>
                  </a:moveTo>
                  <a:lnTo>
                    <a:pt x="2258806" y="465351"/>
                  </a:lnTo>
                </a:path>
                <a:path w="4793615" h="465454">
                  <a:moveTo>
                    <a:pt x="2534628" y="465351"/>
                  </a:moveTo>
                  <a:lnTo>
                    <a:pt x="2943581" y="465351"/>
                  </a:lnTo>
                </a:path>
                <a:path w="4793615" h="465454">
                  <a:moveTo>
                    <a:pt x="3219402" y="465351"/>
                  </a:moveTo>
                  <a:lnTo>
                    <a:pt x="3628356" y="465351"/>
                  </a:lnTo>
                </a:path>
                <a:path w="4793615" h="465454">
                  <a:moveTo>
                    <a:pt x="3904177" y="465351"/>
                  </a:moveTo>
                  <a:lnTo>
                    <a:pt x="4793424" y="465351"/>
                  </a:lnTo>
                </a:path>
                <a:path w="4793615" h="465454">
                  <a:moveTo>
                    <a:pt x="3219402" y="0"/>
                  </a:moveTo>
                  <a:lnTo>
                    <a:pt x="3628356" y="0"/>
                  </a:lnTo>
                </a:path>
                <a:path w="4793615" h="465454">
                  <a:moveTo>
                    <a:pt x="3904177" y="0"/>
                  </a:moveTo>
                  <a:lnTo>
                    <a:pt x="4793424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55683" y="4251803"/>
              <a:ext cx="276225" cy="1206500"/>
            </a:xfrm>
            <a:custGeom>
              <a:avLst/>
              <a:gdLst/>
              <a:ahLst/>
              <a:cxnLst/>
              <a:rect l="l" t="t" r="r" b="b"/>
              <a:pathLst>
                <a:path w="276225" h="1206500">
                  <a:moveTo>
                    <a:pt x="275821" y="1206115"/>
                  </a:moveTo>
                  <a:lnTo>
                    <a:pt x="0" y="1206115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1206115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7327" y="3126402"/>
              <a:ext cx="4793615" cy="1396365"/>
            </a:xfrm>
            <a:custGeom>
              <a:avLst/>
              <a:gdLst/>
              <a:ahLst/>
              <a:cxnLst/>
              <a:rect l="l" t="t" r="r" b="b"/>
              <a:pathLst>
                <a:path w="4793615" h="1396364">
                  <a:moveTo>
                    <a:pt x="2534628" y="1396054"/>
                  </a:moveTo>
                  <a:lnTo>
                    <a:pt x="2943581" y="1396054"/>
                  </a:lnTo>
                </a:path>
                <a:path w="4793615" h="1396364">
                  <a:moveTo>
                    <a:pt x="2534628" y="930703"/>
                  </a:moveTo>
                  <a:lnTo>
                    <a:pt x="2943581" y="930703"/>
                  </a:lnTo>
                </a:path>
                <a:path w="4793615" h="1396364">
                  <a:moveTo>
                    <a:pt x="3219402" y="930703"/>
                  </a:moveTo>
                  <a:lnTo>
                    <a:pt x="4793424" y="930703"/>
                  </a:lnTo>
                </a:path>
                <a:path w="4793615" h="1396364">
                  <a:moveTo>
                    <a:pt x="2534628" y="465351"/>
                  </a:moveTo>
                  <a:lnTo>
                    <a:pt x="2943581" y="465351"/>
                  </a:lnTo>
                </a:path>
                <a:path w="4793615" h="1396364">
                  <a:moveTo>
                    <a:pt x="3219402" y="465351"/>
                  </a:moveTo>
                  <a:lnTo>
                    <a:pt x="4793424" y="465351"/>
                  </a:lnTo>
                </a:path>
                <a:path w="4793615" h="1396364">
                  <a:moveTo>
                    <a:pt x="0" y="0"/>
                  </a:moveTo>
                  <a:lnTo>
                    <a:pt x="2943581" y="0"/>
                  </a:lnTo>
                </a:path>
                <a:path w="4793615" h="1396364">
                  <a:moveTo>
                    <a:pt x="3219402" y="0"/>
                  </a:moveTo>
                  <a:lnTo>
                    <a:pt x="4793424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70909" y="2855738"/>
              <a:ext cx="276225" cy="2602230"/>
            </a:xfrm>
            <a:custGeom>
              <a:avLst/>
              <a:gdLst/>
              <a:ahLst/>
              <a:cxnLst/>
              <a:rect l="l" t="t" r="r" b="b"/>
              <a:pathLst>
                <a:path w="276225" h="2602229">
                  <a:moveTo>
                    <a:pt x="275821" y="2602170"/>
                  </a:moveTo>
                  <a:lnTo>
                    <a:pt x="0" y="2602170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2602170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27327" y="3591754"/>
              <a:ext cx="2259330" cy="930910"/>
            </a:xfrm>
            <a:custGeom>
              <a:avLst/>
              <a:gdLst/>
              <a:ahLst/>
              <a:cxnLst/>
              <a:rect l="l" t="t" r="r" b="b"/>
              <a:pathLst>
                <a:path w="2259329" h="930910">
                  <a:moveTo>
                    <a:pt x="1849853" y="930703"/>
                  </a:moveTo>
                  <a:lnTo>
                    <a:pt x="2258806" y="930703"/>
                  </a:lnTo>
                </a:path>
                <a:path w="2259329" h="930910">
                  <a:moveTo>
                    <a:pt x="1849853" y="465351"/>
                  </a:moveTo>
                  <a:lnTo>
                    <a:pt x="2258806" y="465351"/>
                  </a:lnTo>
                </a:path>
                <a:path w="2259329" h="930910">
                  <a:moveTo>
                    <a:pt x="0" y="0"/>
                  </a:moveTo>
                  <a:lnTo>
                    <a:pt x="2258806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86134" y="3368575"/>
              <a:ext cx="276225" cy="2089785"/>
            </a:xfrm>
            <a:custGeom>
              <a:avLst/>
              <a:gdLst/>
              <a:ahLst/>
              <a:cxnLst/>
              <a:rect l="l" t="t" r="r" b="b"/>
              <a:pathLst>
                <a:path w="276225" h="2089785">
                  <a:moveTo>
                    <a:pt x="275821" y="2089343"/>
                  </a:moveTo>
                  <a:lnTo>
                    <a:pt x="0" y="2089343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2089343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27327" y="4057105"/>
              <a:ext cx="1574165" cy="465455"/>
            </a:xfrm>
            <a:custGeom>
              <a:avLst/>
              <a:gdLst/>
              <a:ahLst/>
              <a:cxnLst/>
              <a:rect l="l" t="t" r="r" b="b"/>
              <a:pathLst>
                <a:path w="1574164" h="465454">
                  <a:moveTo>
                    <a:pt x="1165078" y="465351"/>
                  </a:moveTo>
                  <a:lnTo>
                    <a:pt x="1574031" y="465351"/>
                  </a:lnTo>
                </a:path>
                <a:path w="1574164" h="465454">
                  <a:moveTo>
                    <a:pt x="0" y="0"/>
                  </a:moveTo>
                  <a:lnTo>
                    <a:pt x="1574031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01359" y="3881411"/>
              <a:ext cx="276225" cy="1576705"/>
            </a:xfrm>
            <a:custGeom>
              <a:avLst/>
              <a:gdLst/>
              <a:ahLst/>
              <a:cxnLst/>
              <a:rect l="l" t="t" r="r" b="b"/>
              <a:pathLst>
                <a:path w="276225" h="1576704">
                  <a:moveTo>
                    <a:pt x="275821" y="1576506"/>
                  </a:moveTo>
                  <a:lnTo>
                    <a:pt x="0" y="1576506"/>
                  </a:lnTo>
                  <a:lnTo>
                    <a:pt x="0" y="0"/>
                  </a:lnTo>
                  <a:lnTo>
                    <a:pt x="275821" y="0"/>
                  </a:lnTo>
                  <a:lnTo>
                    <a:pt x="275821" y="1576506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7327" y="4522457"/>
              <a:ext cx="889635" cy="0"/>
            </a:xfrm>
            <a:custGeom>
              <a:avLst/>
              <a:gdLst/>
              <a:ahLst/>
              <a:cxnLst/>
              <a:rect l="l" t="t" r="r" b="b"/>
              <a:pathLst>
                <a:path w="889635">
                  <a:moveTo>
                    <a:pt x="0" y="0"/>
                  </a:moveTo>
                  <a:lnTo>
                    <a:pt x="889256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31796" y="4489221"/>
              <a:ext cx="4384675" cy="969010"/>
            </a:xfrm>
            <a:custGeom>
              <a:avLst/>
              <a:gdLst/>
              <a:ahLst/>
              <a:cxnLst/>
              <a:rect l="l" t="t" r="r" b="b"/>
              <a:pathLst>
                <a:path w="4384675" h="969010">
                  <a:moveTo>
                    <a:pt x="275831" y="142455"/>
                  </a:moveTo>
                  <a:lnTo>
                    <a:pt x="0" y="142455"/>
                  </a:lnTo>
                  <a:lnTo>
                    <a:pt x="0" y="968692"/>
                  </a:lnTo>
                  <a:lnTo>
                    <a:pt x="275831" y="968692"/>
                  </a:lnTo>
                  <a:lnTo>
                    <a:pt x="275831" y="142455"/>
                  </a:lnTo>
                  <a:close/>
                </a:path>
                <a:path w="4384675" h="969010">
                  <a:moveTo>
                    <a:pt x="960602" y="0"/>
                  </a:moveTo>
                  <a:lnTo>
                    <a:pt x="684784" y="0"/>
                  </a:lnTo>
                  <a:lnTo>
                    <a:pt x="684784" y="968705"/>
                  </a:lnTo>
                  <a:lnTo>
                    <a:pt x="960602" y="968705"/>
                  </a:lnTo>
                  <a:lnTo>
                    <a:pt x="960602" y="0"/>
                  </a:lnTo>
                  <a:close/>
                </a:path>
                <a:path w="4384675" h="969010">
                  <a:moveTo>
                    <a:pt x="4384472" y="902220"/>
                  </a:moveTo>
                  <a:lnTo>
                    <a:pt x="4108653" y="902220"/>
                  </a:lnTo>
                  <a:lnTo>
                    <a:pt x="4108653" y="968692"/>
                  </a:lnTo>
                  <a:lnTo>
                    <a:pt x="4384472" y="968692"/>
                  </a:lnTo>
                  <a:lnTo>
                    <a:pt x="4384472" y="902220"/>
                  </a:lnTo>
                  <a:close/>
                </a:path>
              </a:pathLst>
            </a:custGeom>
            <a:solidFill>
              <a:srgbClr val="00B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27327" y="5462657"/>
              <a:ext cx="4793615" cy="47625"/>
            </a:xfrm>
            <a:custGeom>
              <a:avLst/>
              <a:gdLst/>
              <a:ahLst/>
              <a:cxnLst/>
              <a:rect l="l" t="t" r="r" b="b"/>
              <a:pathLst>
                <a:path w="4793615" h="47625">
                  <a:moveTo>
                    <a:pt x="0" y="0"/>
                  </a:moveTo>
                  <a:lnTo>
                    <a:pt x="4793424" y="0"/>
                  </a:lnTo>
                </a:path>
                <a:path w="4793615" h="47625">
                  <a:moveTo>
                    <a:pt x="0" y="0"/>
                  </a:moveTo>
                  <a:lnTo>
                    <a:pt x="0" y="47484"/>
                  </a:lnTo>
                </a:path>
                <a:path w="4793615" h="47625">
                  <a:moveTo>
                    <a:pt x="684774" y="0"/>
                  </a:moveTo>
                  <a:lnTo>
                    <a:pt x="684774" y="47484"/>
                  </a:lnTo>
                </a:path>
                <a:path w="4793615" h="47625">
                  <a:moveTo>
                    <a:pt x="1369549" y="0"/>
                  </a:moveTo>
                  <a:lnTo>
                    <a:pt x="1369549" y="47484"/>
                  </a:lnTo>
                </a:path>
                <a:path w="4793615" h="47625">
                  <a:moveTo>
                    <a:pt x="2054324" y="0"/>
                  </a:moveTo>
                  <a:lnTo>
                    <a:pt x="2054324" y="47484"/>
                  </a:lnTo>
                </a:path>
                <a:path w="4793615" h="47625">
                  <a:moveTo>
                    <a:pt x="2739099" y="0"/>
                  </a:moveTo>
                  <a:lnTo>
                    <a:pt x="2739099" y="47484"/>
                  </a:lnTo>
                </a:path>
                <a:path w="4793615" h="47625">
                  <a:moveTo>
                    <a:pt x="3423874" y="0"/>
                  </a:moveTo>
                  <a:lnTo>
                    <a:pt x="3423874" y="47484"/>
                  </a:lnTo>
                </a:path>
                <a:path w="4793615" h="47625">
                  <a:moveTo>
                    <a:pt x="4108649" y="0"/>
                  </a:moveTo>
                  <a:lnTo>
                    <a:pt x="4108649" y="47484"/>
                  </a:lnTo>
                </a:path>
                <a:path w="4793615" h="47625">
                  <a:moveTo>
                    <a:pt x="4793424" y="0"/>
                  </a:moveTo>
                  <a:lnTo>
                    <a:pt x="4793424" y="47484"/>
                  </a:lnTo>
                </a:path>
              </a:pathLst>
            </a:custGeom>
            <a:ln w="11879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27327" y="2661051"/>
              <a:ext cx="4793615" cy="0"/>
            </a:xfrm>
            <a:custGeom>
              <a:avLst/>
              <a:gdLst/>
              <a:ahLst/>
              <a:cxnLst/>
              <a:rect l="l" t="t" r="r" b="b"/>
              <a:pathLst>
                <a:path w="4793615">
                  <a:moveTo>
                    <a:pt x="0" y="0"/>
                  </a:moveTo>
                  <a:lnTo>
                    <a:pt x="4793424" y="0"/>
                  </a:lnTo>
                </a:path>
              </a:pathLst>
            </a:custGeom>
            <a:ln w="11871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27327" y="2661051"/>
              <a:ext cx="0" cy="2801620"/>
            </a:xfrm>
            <a:custGeom>
              <a:avLst/>
              <a:gdLst/>
              <a:ahLst/>
              <a:cxnLst/>
              <a:rect l="l" t="t" r="r" b="b"/>
              <a:pathLst>
                <a:path h="2801620">
                  <a:moveTo>
                    <a:pt x="0" y="2801606"/>
                  </a:moveTo>
                  <a:lnTo>
                    <a:pt x="0" y="0"/>
                  </a:lnTo>
                </a:path>
              </a:pathLst>
            </a:custGeom>
            <a:ln w="11888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70263" y="2661051"/>
              <a:ext cx="57150" cy="2801620"/>
            </a:xfrm>
            <a:custGeom>
              <a:avLst/>
              <a:gdLst/>
              <a:ahLst/>
              <a:cxnLst/>
              <a:rect l="l" t="t" r="r" b="b"/>
              <a:pathLst>
                <a:path w="57150" h="2801620">
                  <a:moveTo>
                    <a:pt x="0" y="2801606"/>
                  </a:moveTo>
                  <a:lnTo>
                    <a:pt x="57064" y="2801606"/>
                  </a:lnTo>
                </a:path>
                <a:path w="57150" h="2801620">
                  <a:moveTo>
                    <a:pt x="0" y="2326757"/>
                  </a:moveTo>
                  <a:lnTo>
                    <a:pt x="57064" y="2326757"/>
                  </a:lnTo>
                </a:path>
                <a:path w="57150" h="2801620">
                  <a:moveTo>
                    <a:pt x="0" y="1861406"/>
                  </a:moveTo>
                  <a:lnTo>
                    <a:pt x="57064" y="1861406"/>
                  </a:lnTo>
                </a:path>
                <a:path w="57150" h="2801620">
                  <a:moveTo>
                    <a:pt x="0" y="1396054"/>
                  </a:moveTo>
                  <a:lnTo>
                    <a:pt x="57064" y="1396054"/>
                  </a:lnTo>
                </a:path>
                <a:path w="57150" h="2801620">
                  <a:moveTo>
                    <a:pt x="0" y="930703"/>
                  </a:moveTo>
                  <a:lnTo>
                    <a:pt x="57064" y="930703"/>
                  </a:lnTo>
                </a:path>
                <a:path w="57150" h="2801620">
                  <a:moveTo>
                    <a:pt x="0" y="465351"/>
                  </a:moveTo>
                  <a:lnTo>
                    <a:pt x="57064" y="465351"/>
                  </a:lnTo>
                </a:path>
                <a:path w="57150" h="2801620">
                  <a:moveTo>
                    <a:pt x="0" y="0"/>
                  </a:moveTo>
                  <a:lnTo>
                    <a:pt x="57064" y="0"/>
                  </a:lnTo>
                </a:path>
              </a:pathLst>
            </a:custGeom>
            <a:ln w="11879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967331" y="5540180"/>
            <a:ext cx="62738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33679" marR="5080" indent="-234315">
              <a:lnSpc>
                <a:spcPct val="100000"/>
              </a:lnSpc>
              <a:spcBef>
                <a:spcPts val="120"/>
              </a:spcBef>
            </a:pPr>
            <a:r>
              <a:rPr sz="1250" dirty="0">
                <a:latin typeface="Carlito"/>
                <a:cs typeface="Carlito"/>
              </a:rPr>
              <a:t>Under</a:t>
            </a:r>
            <a:r>
              <a:rPr sz="1250" spc="-40" dirty="0">
                <a:latin typeface="Carlito"/>
                <a:cs typeface="Carlito"/>
              </a:rPr>
              <a:t> </a:t>
            </a:r>
            <a:r>
              <a:rPr sz="1250" spc="20" dirty="0">
                <a:latin typeface="Carlito"/>
                <a:cs typeface="Carlito"/>
              </a:rPr>
              <a:t>65 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88208" y="5540180"/>
            <a:ext cx="35369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65</a:t>
            </a:r>
            <a:r>
              <a:rPr sz="1250" spc="-20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3475" y="5540180"/>
            <a:ext cx="35369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66</a:t>
            </a:r>
            <a:r>
              <a:rPr sz="1250" spc="-20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58729" y="5540180"/>
            <a:ext cx="35369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67</a:t>
            </a:r>
            <a:r>
              <a:rPr sz="1250" spc="-20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3995" y="5540180"/>
            <a:ext cx="35369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68</a:t>
            </a:r>
            <a:r>
              <a:rPr sz="1250" spc="-20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29262" y="5540180"/>
            <a:ext cx="35369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69</a:t>
            </a:r>
            <a:r>
              <a:rPr sz="1250" spc="-20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14529" y="5540180"/>
            <a:ext cx="35369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70</a:t>
            </a:r>
            <a:r>
              <a:rPr sz="1250" spc="-20" dirty="0">
                <a:latin typeface="Carlito"/>
                <a:cs typeface="Carlito"/>
              </a:rPr>
              <a:t> </a:t>
            </a:r>
            <a:r>
              <a:rPr sz="1250" spc="-10" dirty="0">
                <a:latin typeface="Carlito"/>
                <a:cs typeface="Carlito"/>
              </a:rPr>
              <a:t>år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02791" y="4400543"/>
            <a:ext cx="509270" cy="11499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10,00%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rlito"/>
              <a:cs typeface="Carlito"/>
            </a:endParaRPr>
          </a:p>
          <a:p>
            <a:pPr marL="80010">
              <a:lnSpc>
                <a:spcPct val="100000"/>
              </a:lnSpc>
              <a:spcBef>
                <a:spcPts val="5"/>
              </a:spcBef>
            </a:pPr>
            <a:r>
              <a:rPr sz="1250" spc="20" dirty="0">
                <a:latin typeface="Carlito"/>
                <a:cs typeface="Carlito"/>
              </a:rPr>
              <a:t>5,00%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rlito"/>
              <a:cs typeface="Carlito"/>
            </a:endParaRPr>
          </a:p>
          <a:p>
            <a:pPr marL="80010"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0,00%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2791" y="2529643"/>
            <a:ext cx="509270" cy="16154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spc="20" dirty="0">
                <a:latin typeface="Carlito"/>
                <a:cs typeface="Carlito"/>
              </a:rPr>
              <a:t>30,00%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50" spc="20" dirty="0">
                <a:latin typeface="Carlito"/>
                <a:cs typeface="Carlito"/>
              </a:rPr>
              <a:t>25,00%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20,00%</a:t>
            </a:r>
            <a:endParaRPr sz="12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sz="1250" spc="20" dirty="0">
                <a:latin typeface="Carlito"/>
                <a:cs typeface="Carlito"/>
              </a:rPr>
              <a:t>15,00%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48685" y="2102271"/>
            <a:ext cx="2454275" cy="3676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2250" spc="10" dirty="0">
                <a:latin typeface="Arial"/>
                <a:cs typeface="Arial"/>
              </a:rPr>
              <a:t>Hur </a:t>
            </a:r>
            <a:r>
              <a:rPr sz="2250" spc="-20" dirty="0">
                <a:latin typeface="Arial"/>
                <a:cs typeface="Arial"/>
              </a:rPr>
              <a:t>gammal </a:t>
            </a:r>
            <a:r>
              <a:rPr sz="2250" spc="5" dirty="0">
                <a:latin typeface="Arial"/>
                <a:cs typeface="Arial"/>
              </a:rPr>
              <a:t>är</a:t>
            </a:r>
            <a:r>
              <a:rPr sz="2250" spc="-110" dirty="0">
                <a:latin typeface="Arial"/>
                <a:cs typeface="Arial"/>
              </a:rPr>
              <a:t> </a:t>
            </a:r>
            <a:r>
              <a:rPr sz="2250" spc="10" dirty="0">
                <a:latin typeface="Arial"/>
                <a:cs typeface="Arial"/>
              </a:rPr>
              <a:t>du?</a:t>
            </a:r>
            <a:endParaRPr sz="22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72787" y="4223302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596" y="85472"/>
                </a:moveTo>
                <a:lnTo>
                  <a:pt x="0" y="85472"/>
                </a:lnTo>
                <a:lnTo>
                  <a:pt x="0" y="0"/>
                </a:lnTo>
                <a:lnTo>
                  <a:pt x="85596" y="0"/>
                </a:lnTo>
                <a:lnTo>
                  <a:pt x="85596" y="85472"/>
                </a:lnTo>
                <a:close/>
              </a:path>
            </a:pathLst>
          </a:custGeom>
          <a:solidFill>
            <a:srgbClr val="00B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099224" y="4134630"/>
            <a:ext cx="69977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50" dirty="0">
                <a:latin typeface="Carlito"/>
                <a:cs typeface="Carlito"/>
              </a:rPr>
              <a:t>Responses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04509" y="2015256"/>
            <a:ext cx="6743700" cy="4036695"/>
          </a:xfrm>
          <a:custGeom>
            <a:avLst/>
            <a:gdLst/>
            <a:ahLst/>
            <a:cxnLst/>
            <a:rect l="l" t="t" r="r" b="b"/>
            <a:pathLst>
              <a:path w="6743700" h="4036695">
                <a:moveTo>
                  <a:pt x="0" y="0"/>
                </a:moveTo>
                <a:lnTo>
                  <a:pt x="6743131" y="0"/>
                </a:lnTo>
                <a:lnTo>
                  <a:pt x="6743131" y="4036212"/>
                </a:lnTo>
                <a:lnTo>
                  <a:pt x="0" y="4036212"/>
                </a:lnTo>
                <a:lnTo>
                  <a:pt x="0" y="0"/>
                </a:lnTo>
                <a:close/>
              </a:path>
            </a:pathLst>
          </a:custGeom>
          <a:ln w="1187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pPr marL="38100">
                <a:lnSpc>
                  <a:spcPct val="100000"/>
                </a:lnSpc>
                <a:spcBef>
                  <a:spcPts val="15"/>
                </a:spcBef>
              </a:pPr>
              <a:t>9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1729</Words>
  <Application>Microsoft Office PowerPoint</Application>
  <PresentationFormat>Bildspel på skärmen (4:3)</PresentationFormat>
  <Paragraphs>527</Paragraphs>
  <Slides>29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5" baseType="lpstr">
      <vt:lpstr>Arial</vt:lpstr>
      <vt:lpstr>Calibri</vt:lpstr>
      <vt:lpstr>Carlito</vt:lpstr>
      <vt:lpstr>Times New Roman</vt:lpstr>
      <vt:lpstr>Wingdings</vt:lpstr>
      <vt:lpstr>Office Theme</vt:lpstr>
      <vt:lpstr>PowerPoint-presentation</vt:lpstr>
      <vt:lpstr>Medlemsutveckling</vt:lpstr>
      <vt:lpstr>Aktiva medlemmar 2022</vt:lpstr>
      <vt:lpstr>År som medlem</vt:lpstr>
      <vt:lpstr>Utträdda</vt:lpstr>
      <vt:lpstr>Utträdesorsak</vt:lpstr>
      <vt:lpstr>Nya medlemmar</vt:lpstr>
      <vt:lpstr>Undersökning yngre medlemmar</vt:lpstr>
      <vt:lpstr>Åldersfördelning</vt:lpstr>
      <vt:lpstr>Längd på medlemskap</vt:lpstr>
      <vt:lpstr>Hur fick du kännedom om SPF Seniorerna?</vt:lpstr>
      <vt:lpstr>Annat:</vt:lpstr>
      <vt:lpstr>Främsta anledningen att bli medlem</vt:lpstr>
      <vt:lpstr>Annan anledning</vt:lpstr>
      <vt:lpstr>Vilka förväntningar hade du?</vt:lpstr>
      <vt:lpstr>Motsvarar medlemskapet  förväntningarna?</vt:lpstr>
      <vt:lpstr>Är du nöjd med ditt medlemskap?</vt:lpstr>
      <vt:lpstr>Hur viktigt är dessa påståenden för  fortsatt medlemskap?</vt:lpstr>
      <vt:lpstr>Är du fortfarande medlem om 2 år?</vt:lpstr>
      <vt:lpstr>Varför nej?</vt:lpstr>
      <vt:lpstr>Vad tror du är viktigt för att locka yngre  seniorer?</vt:lpstr>
      <vt:lpstr>Om aktiviteter</vt:lpstr>
      <vt:lpstr>Saknar du någon aktivitet?</vt:lpstr>
      <vt:lpstr>Om bemötande</vt:lpstr>
      <vt:lpstr>Om engagemang</vt:lpstr>
      <vt:lpstr>PowerPoint-presentation</vt:lpstr>
      <vt:lpstr>Har du blivit tillfrågad om du vill ta på  dig ett uppdrag?</vt:lpstr>
      <vt:lpstr>Vad skulle kunna få dig att tacka ja?</vt:lpstr>
      <vt:lpstr>Om påverkan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Rekryteringstips 22-02-17</dc:title>
  <dc:creator>Veronica Sjölin</dc:creator>
  <cp:lastModifiedBy>Lars Åke Carlsson</cp:lastModifiedBy>
  <cp:revision>8</cp:revision>
  <dcterms:created xsi:type="dcterms:W3CDTF">2022-04-27T12:03:17Z</dcterms:created>
  <dcterms:modified xsi:type="dcterms:W3CDTF">2022-05-10T14:11:27Z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2022-04-26T00:00:00Z</vt:filetime>
  </property>
  <property fmtid="{D5CDD505-2E9C-101B-9397-08002B2CF9AE}" pid="3" name="Creator">
    <vt:lpwstr>Acrobat PDFMaker 22 för PowerPoint</vt:lpwstr>
  </property>
  <property fmtid="{D5CDD505-2E9C-101B-9397-08002B2CF9AE}" pid="4" name="LastSaved">
    <vt:filetime>2022-04-27T00:00:00Z</vt:filetime>
  </property>
</Properties>
</file>