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1.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82" r:id="rId2"/>
    <p:sldId id="535" r:id="rId3"/>
    <p:sldId id="671" r:id="rId4"/>
    <p:sldId id="590" r:id="rId5"/>
    <p:sldId id="536" r:id="rId6"/>
    <p:sldId id="537" r:id="rId7"/>
    <p:sldId id="539" r:id="rId8"/>
    <p:sldId id="681" r:id="rId9"/>
    <p:sldId id="682" r:id="rId10"/>
    <p:sldId id="288" r:id="rId11"/>
    <p:sldId id="271" r:id="rId12"/>
    <p:sldId id="296" r:id="rId13"/>
    <p:sldId id="683" r:id="rId14"/>
    <p:sldId id="678" r:id="rId15"/>
    <p:sldId id="685" r:id="rId16"/>
    <p:sldId id="684" r:id="rId17"/>
    <p:sldId id="692" r:id="rId18"/>
    <p:sldId id="686" r:id="rId19"/>
    <p:sldId id="257" r:id="rId20"/>
    <p:sldId id="258" r:id="rId21"/>
    <p:sldId id="259" r:id="rId22"/>
    <p:sldId id="687" r:id="rId23"/>
    <p:sldId id="691" r:id="rId24"/>
    <p:sldId id="690" r:id="rId25"/>
    <p:sldId id="273" r:id="rId26"/>
    <p:sldId id="275" r:id="rId27"/>
    <p:sldId id="276" r:id="rId28"/>
    <p:sldId id="277" r:id="rId29"/>
    <p:sldId id="278" r:id="rId30"/>
    <p:sldId id="693" r:id="rId31"/>
    <p:sldId id="279" r:id="rId32"/>
    <p:sldId id="280" r:id="rId33"/>
    <p:sldId id="281" r:id="rId34"/>
    <p:sldId id="285" r:id="rId35"/>
    <p:sldId id="283" r:id="rId36"/>
    <p:sldId id="286" r:id="rId37"/>
    <p:sldId id="287" r:id="rId38"/>
    <p:sldId id="689" r:id="rId39"/>
    <p:sldId id="289" r:id="rId40"/>
    <p:sldId id="290" r:id="rId41"/>
    <p:sldId id="291" r:id="rId42"/>
    <p:sldId id="292" r:id="rId43"/>
    <p:sldId id="294" r:id="rId44"/>
    <p:sldId id="295" r:id="rId45"/>
    <p:sldId id="293" r:id="rId46"/>
    <p:sldId id="502" r:id="rId47"/>
  </p:sldIdLst>
  <p:sldSz cx="9144000" cy="6858000" type="screen4x3"/>
  <p:notesSz cx="6800850" cy="993298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4">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09"/>
    <a:srgbClr val="008FCB"/>
    <a:srgbClr val="219BD3"/>
    <a:srgbClr val="BDE4F7"/>
    <a:srgbClr val="E751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p:restoredTop sz="55471" autoAdjust="0"/>
  </p:normalViewPr>
  <p:slideViewPr>
    <p:cSldViewPr snapToGrid="0" snapToObjects="1">
      <p:cViewPr varScale="1">
        <p:scale>
          <a:sx n="49" d="100"/>
          <a:sy n="49" d="100"/>
        </p:scale>
        <p:origin x="1877" y="58"/>
      </p:cViewPr>
      <p:guideLst>
        <p:guide orient="horz" pos="2160"/>
        <p:guide orient="horz" pos="1014"/>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2241" y="0"/>
            <a:ext cx="2947035" cy="498374"/>
          </a:xfrm>
          <a:prstGeom prst="rect">
            <a:avLst/>
          </a:prstGeom>
        </p:spPr>
        <p:txBody>
          <a:bodyPr vert="horz" lIns="91440" tIns="45720" rIns="91440" bIns="45720" rtlCol="0"/>
          <a:lstStyle>
            <a:lvl1pPr algn="r">
              <a:defRPr sz="1200"/>
            </a:lvl1pPr>
          </a:lstStyle>
          <a:p>
            <a:fld id="{F13626D1-7F7C-F442-9906-2C9C58374FBC}" type="datetimeFigureOut">
              <a:rPr lang="sv-SE" smtClean="0"/>
              <a:t>2022-05-10</a:t>
            </a:fld>
            <a:endParaRPr lang="sv-SE"/>
          </a:p>
        </p:txBody>
      </p:sp>
      <p:sp>
        <p:nvSpPr>
          <p:cNvPr id="4" name="Platshållare för sidfot 3"/>
          <p:cNvSpPr>
            <a:spLocks noGrp="1"/>
          </p:cNvSpPr>
          <p:nvPr>
            <p:ph type="ftr" sz="quarter" idx="2"/>
          </p:nvPr>
        </p:nvSpPr>
        <p:spPr>
          <a:xfrm>
            <a:off x="0" y="9434615"/>
            <a:ext cx="2947035" cy="498373"/>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2241" y="9434615"/>
            <a:ext cx="2947035" cy="498373"/>
          </a:xfrm>
          <a:prstGeom prst="rect">
            <a:avLst/>
          </a:prstGeom>
        </p:spPr>
        <p:txBody>
          <a:bodyPr vert="horz" lIns="91440" tIns="45720" rIns="91440" bIns="45720" rtlCol="0" anchor="b"/>
          <a:lstStyle>
            <a:lvl1pPr algn="r">
              <a:defRPr sz="1200"/>
            </a:lvl1pPr>
          </a:lstStyle>
          <a:p>
            <a:fld id="{FDF8DB89-FAAD-0146-839B-B6714216A0DE}" type="slidenum">
              <a:rPr lang="sv-SE" smtClean="0"/>
              <a:t>‹#›</a:t>
            </a:fld>
            <a:endParaRPr lang="sv-SE"/>
          </a:p>
        </p:txBody>
      </p:sp>
    </p:spTree>
    <p:extLst>
      <p:ext uri="{BB962C8B-B14F-4D97-AF65-F5344CB8AC3E}">
        <p14:creationId xmlns:p14="http://schemas.microsoft.com/office/powerpoint/2010/main" val="192016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7035" cy="49664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2241" y="0"/>
            <a:ext cx="2947035" cy="496649"/>
          </a:xfrm>
          <a:prstGeom prst="rect">
            <a:avLst/>
          </a:prstGeom>
        </p:spPr>
        <p:txBody>
          <a:bodyPr vert="horz" lIns="91440" tIns="45720" rIns="91440" bIns="45720" rtlCol="0"/>
          <a:lstStyle>
            <a:lvl1pPr algn="r">
              <a:defRPr sz="1200"/>
            </a:lvl1pPr>
          </a:lstStyle>
          <a:p>
            <a:fld id="{F352154E-6706-1242-B5E1-43A53DF99EE7}" type="datetimeFigureOut">
              <a:rPr lang="sv-SE" smtClean="0"/>
              <a:t>2022-05-10</a:t>
            </a:fld>
            <a:endParaRPr lang="sv-SE"/>
          </a:p>
        </p:txBody>
      </p:sp>
      <p:sp>
        <p:nvSpPr>
          <p:cNvPr id="4" name="Platshållare för bildobjekt 3"/>
          <p:cNvSpPr>
            <a:spLocks noGrp="1" noRot="1" noChangeAspect="1"/>
          </p:cNvSpPr>
          <p:nvPr>
            <p:ph type="sldImg" idx="2"/>
          </p:nvPr>
        </p:nvSpPr>
        <p:spPr>
          <a:xfrm>
            <a:off x="917575" y="744538"/>
            <a:ext cx="4965700" cy="37258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085" y="4718169"/>
            <a:ext cx="5440680" cy="446984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4615"/>
            <a:ext cx="2947035" cy="496649"/>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2241" y="9434615"/>
            <a:ext cx="2947035" cy="496649"/>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pf.foreningssupport.se/forening-och-distrikt/utbildning/aktuellt-varen-2022/" TargetMode="External"/><Relationship Id="rId3" Type="http://schemas.openxmlformats.org/officeDocument/2006/relationships/hyperlink" Target="https://spf.foreningssupport.se/forening-och-distrikt/utbildning/distriktsniva/" TargetMode="External"/><Relationship Id="rId7" Type="http://schemas.openxmlformats.org/officeDocument/2006/relationships/hyperlink" Target="https://www.youtube.com/watch?v=83dqyiRc0m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spf.foreningssupport.se/marknadsforing-och-rekrytering/medlemsresan/" TargetMode="External"/><Relationship Id="rId5" Type="http://schemas.openxmlformats.org/officeDocument/2006/relationships/hyperlink" Target="https://spf.foreningssupport.se/forening-och-distrikt/utbildning/aktuellt-ta-fram-en-valplan/" TargetMode="External"/><Relationship Id="rId4" Type="http://schemas.openxmlformats.org/officeDocument/2006/relationships/hyperlink" Target="https://spf.foreningssupport.se/forening-och-distrikt/utbildning/foreningsniva/" TargetMode="External"/><Relationship Id="rId9" Type="http://schemas.openxmlformats.org/officeDocument/2006/relationships/hyperlink" Target="mailto:asa.osterberg@spfseniorerna.s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t>Endast för förbundsstyrelsens ledamöter och förbundets personal. Sprid inte vidare!</a:t>
            </a:r>
          </a:p>
          <a:p>
            <a:endParaRPr lang="sv-SE" dirty="0"/>
          </a:p>
          <a:p>
            <a:endParaRPr lang="sv-SE" dirty="0"/>
          </a:p>
          <a:p>
            <a:r>
              <a:rPr lang="sv-SE" dirty="0"/>
              <a:t>På bilden kan du lägga till stämmans namn och ditt eget, samt datum</a:t>
            </a:r>
          </a:p>
          <a:p>
            <a:endParaRPr lang="sv-SE" dirty="0"/>
          </a:p>
          <a:p>
            <a:r>
              <a:rPr lang="sv-SE" dirty="0"/>
              <a:t>Till exempel</a:t>
            </a:r>
          </a:p>
          <a:p>
            <a:endParaRPr lang="sv-SE" dirty="0"/>
          </a:p>
          <a:p>
            <a:r>
              <a:rPr lang="sv-SE" dirty="0"/>
              <a:t>SPF Seniorerna 2022</a:t>
            </a:r>
          </a:p>
          <a:p>
            <a:r>
              <a:rPr lang="sv-SE" dirty="0"/>
              <a:t>Distriktsstämma Dalarna</a:t>
            </a:r>
          </a:p>
          <a:p>
            <a:r>
              <a:rPr lang="sv-SE" dirty="0"/>
              <a:t>Peter Sikström </a:t>
            </a:r>
          </a:p>
          <a:p>
            <a:r>
              <a:rPr lang="sv-SE" dirty="0"/>
              <a:t>1 april 2022</a:t>
            </a:r>
          </a:p>
          <a:p>
            <a:endParaRPr lang="sv-SE" dirty="0"/>
          </a:p>
          <a:p>
            <a:endParaRPr lang="sv-SE" dirty="0"/>
          </a:p>
          <a:p>
            <a:r>
              <a:rPr lang="sv-SE" dirty="0"/>
              <a:t>Du kan hitta mycket mer material på SPF Seniorernas intranät om du vill ha mer underlag</a:t>
            </a:r>
          </a:p>
          <a:p>
            <a:r>
              <a:rPr lang="sv-SE" dirty="0"/>
              <a:t>https://spf.foreningssupport.se/</a:t>
            </a:r>
          </a:p>
        </p:txBody>
      </p:sp>
      <p:sp>
        <p:nvSpPr>
          <p:cNvPr id="4" name="Platshållare för bildnummer 3"/>
          <p:cNvSpPr>
            <a:spLocks noGrp="1"/>
          </p:cNvSpPr>
          <p:nvPr>
            <p:ph type="sldNum" sz="quarter" idx="10"/>
          </p:nvPr>
        </p:nvSpPr>
        <p:spPr/>
        <p:txBody>
          <a:bodyPr/>
          <a:lstStyle/>
          <a:p>
            <a:fld id="{4B0E164D-EE8D-B448-BE8E-A1520703B60E}" type="slidenum">
              <a:rPr lang="sv-SE" smtClean="0"/>
              <a:t>1</a:t>
            </a:fld>
            <a:endParaRPr lang="sv-SE"/>
          </a:p>
        </p:txBody>
      </p:sp>
    </p:spTree>
    <p:extLst>
      <p:ext uri="{BB962C8B-B14F-4D97-AF65-F5344CB8AC3E}">
        <p14:creationId xmlns:p14="http://schemas.microsoft.com/office/powerpoint/2010/main" val="127410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viktigaste rekryteringsmaterialet är det som föreningen själva tar fram. </a:t>
            </a:r>
          </a:p>
          <a:p>
            <a:endParaRPr lang="sv-SE" dirty="0"/>
          </a:p>
          <a:p>
            <a:r>
              <a:rPr lang="sv-SE" dirty="0"/>
              <a:t>Många blir medlemmar för att ta del av gemenskap och aktiviteter i den lokala föreningen och materialet bör spegla detta. </a:t>
            </a:r>
          </a:p>
          <a:p>
            <a:r>
              <a:rPr lang="sv-SE" dirty="0"/>
              <a:t>Till stora arrangemang, tex en mässa, kan ett särtryck av terminsprogrammet tas fram som lyfter fram det mest intressanta. </a:t>
            </a:r>
          </a:p>
          <a:p>
            <a:r>
              <a:rPr lang="sv-SE" dirty="0"/>
              <a:t>På intranätet finns mallar som gör det enkelt att ta fram eget material som följder den grafiska profilen. </a:t>
            </a:r>
          </a:p>
          <a:p>
            <a:endParaRPr lang="sv-SE" dirty="0"/>
          </a:p>
          <a:p>
            <a:r>
              <a:rPr lang="sv-SE" dirty="0"/>
              <a:t>Förbundet tar fram och uppdaterar regelbundet material som kan användas vid rekryteringsaktiviteter. </a:t>
            </a:r>
          </a:p>
          <a:p>
            <a:r>
              <a:rPr lang="sv-SE" dirty="0"/>
              <a:t>Allt material finns i webbutiken. Mycket är kostnadsfritt, annat kraftigt subventionerat. </a:t>
            </a:r>
          </a:p>
          <a:p>
            <a:endParaRPr lang="sv-SE" dirty="0"/>
          </a:p>
          <a:p>
            <a:r>
              <a:rPr lang="sv-SE" dirty="0"/>
              <a:t>I förbundets rapporter och skriftserie lyfter vi specifika frågor, identifierar problem och ger förslag på lösningar eller alternativ. </a:t>
            </a:r>
          </a:p>
          <a:p>
            <a:r>
              <a:rPr lang="sv-SE" dirty="0"/>
              <a:t>Rapporterna är utmärkta att ta med som komplement till rekryteringsmaterialet. </a:t>
            </a:r>
          </a:p>
          <a:p>
            <a:endParaRPr lang="sv-SE" dirty="0"/>
          </a:p>
          <a:p>
            <a:pPr marL="171450" indent="-171450">
              <a:buFont typeface="Arial" panose="020B0604020202020204" pitchFamily="34" charset="0"/>
              <a:buChar char="•"/>
            </a:pPr>
            <a:r>
              <a:rPr lang="sv-SE" dirty="0"/>
              <a:t>Träffa nya vänner på ett enkelt och trevligt sätt </a:t>
            </a:r>
          </a:p>
          <a:p>
            <a:r>
              <a:rPr lang="sv-SE" dirty="0"/>
              <a:t>• Delta i aktiviteter, kurser och resor </a:t>
            </a:r>
          </a:p>
          <a:p>
            <a:r>
              <a:rPr lang="sv-SE" dirty="0"/>
              <a:t>• Stöd arbetet för seniorers villkor i samhället </a:t>
            </a:r>
          </a:p>
          <a:p>
            <a:r>
              <a:rPr lang="sv-SE" dirty="0"/>
              <a:t>• Ta del av både centrala och lokala medlemsförmåner</a:t>
            </a:r>
          </a:p>
          <a:p>
            <a:r>
              <a:rPr lang="sv-SE" dirty="0"/>
              <a:t> • 9 nummer/år av medlemstidningen Senioren</a:t>
            </a:r>
          </a:p>
        </p:txBody>
      </p:sp>
      <p:sp>
        <p:nvSpPr>
          <p:cNvPr id="4" name="Platshållare för bildnummer 3"/>
          <p:cNvSpPr>
            <a:spLocks noGrp="1"/>
          </p:cNvSpPr>
          <p:nvPr>
            <p:ph type="sldNum" sz="quarter" idx="5"/>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256857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Oavsett var vi befinner oss sker ett livslångt lärande. Vi lär oss när vi är själva, men det är så mycket roligare att göra det tillsammans med andra! </a:t>
            </a:r>
          </a:p>
          <a:p>
            <a:endParaRPr lang="sv-SE" dirty="0"/>
          </a:p>
          <a:p>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Vårt studiearbete vilar på organisationens tre nivåer: förbundet, distrikten och föreningarna, där är varje nivå utser ansvariga för studier och utbildning. En av  förbundets uppgift är att främja samarbete mellan nivåerna och det görs genom att erbjuda olika konferenser och utbildningar där vi kan mötas. Men det är minst lika viktigt att det finns ett samarbete och erfarenhetsutbyte mellan distrikten och deras föreningar. Tillsammans kan vi efterhöra utbildningsbehov och erbjuda utbildningar och studiematerial för föreningar och distrikt. Mer info på Intranätet. Sist en länksamling.</a:t>
            </a:r>
          </a:p>
          <a:p>
            <a:endParaRPr lang="sv-SE" dirty="0"/>
          </a:p>
          <a:p>
            <a:pPr marL="451714" indent="-451714" algn="l"/>
            <a:endParaRPr lang="sv-SE" dirty="0"/>
          </a:p>
          <a:p>
            <a:pPr marL="451714" indent="-451714" algn="l"/>
            <a:endParaRPr lang="sv-SE" dirty="0"/>
          </a:p>
          <a:p>
            <a:pPr marL="451714" indent="-451714" algn="l"/>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356272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några aktuella studiematerial:</a:t>
            </a:r>
          </a:p>
          <a:p>
            <a:pPr marL="228600" indent="-228600">
              <a:buAutoNum type="arabicPeriod"/>
            </a:pPr>
            <a:r>
              <a:rPr lang="sv-SE" dirty="0"/>
              <a:t>Ny </a:t>
            </a:r>
            <a:r>
              <a:rPr lang="sv-SE" dirty="0" err="1"/>
              <a:t>Valplan</a:t>
            </a:r>
            <a:r>
              <a:rPr lang="sv-SE" dirty="0"/>
              <a:t> har gjorts i samarbete med SV och finns tillgänglig på Intranätet och hos SV. </a:t>
            </a:r>
          </a:p>
          <a:p>
            <a:pPr marL="228600" indent="-228600">
              <a:buAutoNum type="arabicPeriod"/>
            </a:pPr>
            <a:r>
              <a:rPr lang="sv-SE" dirty="0"/>
              <a:t>Till boken Trygg pension har SV producerat ett studiematerial. </a:t>
            </a:r>
          </a:p>
          <a:p>
            <a:pPr marL="228600" indent="-228600">
              <a:buAutoNum type="arabicPeriod"/>
            </a:pPr>
            <a:r>
              <a:rPr lang="sv-SE" dirty="0"/>
              <a:t>För medlemsrekrytering har vi Medlemsresan med tillhörande verktygslåda, finns på Intranätet. </a:t>
            </a:r>
          </a:p>
          <a:p>
            <a:pPr marL="228600" indent="-228600">
              <a:buAutoNum type="arabicPeriod"/>
            </a:pPr>
            <a:r>
              <a:rPr lang="sv-SE" dirty="0"/>
              <a:t>I samarbete med Göteborgs universitet och läkaren Anders Rosengren har vi gjort en studiecirkel att användas tillsammans med Livsstilsverktyget och boken Hela livet. </a:t>
            </a:r>
          </a:p>
          <a:p>
            <a:pPr marL="228600" indent="-228600">
              <a:buAutoNum type="arabicPeriod"/>
            </a:pPr>
            <a:r>
              <a:rPr lang="sv-SE" dirty="0"/>
              <a:t>SV har producerat ett material för ökad digitalisering; Bli digital.</a:t>
            </a:r>
          </a:p>
          <a:p>
            <a:endParaRPr lang="sv-SE" dirty="0"/>
          </a:p>
          <a:p>
            <a:r>
              <a:rPr lang="sv-SE" dirty="0"/>
              <a:t>Tips på länkar om någon frågar:</a:t>
            </a:r>
          </a:p>
          <a:p>
            <a:r>
              <a:rPr lang="sv-SE" dirty="0"/>
              <a:t>Distrikt – utbildningsansvarig </a:t>
            </a:r>
            <a:r>
              <a:rPr lang="sv-SE" dirty="0">
                <a:hlinkClick r:id="rId3"/>
              </a:rPr>
              <a:t>https://spf.foreningssupport.se/forening-och-distrikt/utbildning/distriktsniva/</a:t>
            </a:r>
            <a:endParaRPr lang="sv-SE" dirty="0"/>
          </a:p>
          <a:p>
            <a:r>
              <a:rPr lang="sv-SE" dirty="0"/>
              <a:t>Förening – studieombud </a:t>
            </a:r>
            <a:r>
              <a:rPr lang="sv-SE" dirty="0">
                <a:hlinkClick r:id="rId4"/>
              </a:rPr>
              <a:t>https://spf.foreningssupport.se/forening-och-distrikt/utbildning/foreningsniva/</a:t>
            </a:r>
            <a:endParaRPr lang="sv-SE" dirty="0"/>
          </a:p>
          <a:p>
            <a:r>
              <a:rPr lang="sv-SE" dirty="0" err="1"/>
              <a:t>Valplan</a:t>
            </a:r>
            <a:r>
              <a:rPr lang="sv-SE" dirty="0"/>
              <a:t> </a:t>
            </a:r>
            <a:r>
              <a:rPr lang="sv-SE" dirty="0">
                <a:hlinkClick r:id="rId5"/>
              </a:rPr>
              <a:t>https://spf.foreningssupport.se/forening-och-distrikt/utbildning/aktuellt-ta-fram-en-valplan/</a:t>
            </a:r>
            <a:endParaRPr lang="sv-SE" dirty="0"/>
          </a:p>
          <a:p>
            <a:r>
              <a:rPr lang="sv-SE" dirty="0"/>
              <a:t>Medlemsresan </a:t>
            </a:r>
            <a:r>
              <a:rPr lang="sv-SE" dirty="0">
                <a:hlinkClick r:id="rId6"/>
              </a:rPr>
              <a:t>https://spf.foreningssupport.se/marknadsforing-och-rekrytering/medlemsresan/</a:t>
            </a:r>
            <a:endParaRPr lang="sv-SE" dirty="0"/>
          </a:p>
          <a:p>
            <a:r>
              <a:rPr lang="sv-SE" dirty="0"/>
              <a:t>Livsstilsverktyget och Hela livet – </a:t>
            </a:r>
            <a:r>
              <a:rPr lang="sv-SE" dirty="0" err="1"/>
              <a:t>Folkhälsokonf</a:t>
            </a:r>
            <a:r>
              <a:rPr lang="sv-SE" dirty="0"/>
              <a:t> 25/1 </a:t>
            </a:r>
            <a:r>
              <a:rPr lang="sv-SE" dirty="0">
                <a:hlinkClick r:id="rId7"/>
              </a:rPr>
              <a:t>https://www.youtube.com/watch?v=83dqyiRc0mY</a:t>
            </a:r>
            <a:endParaRPr lang="sv-SE" dirty="0"/>
          </a:p>
          <a:p>
            <a:r>
              <a:rPr lang="sv-SE" dirty="0"/>
              <a:t>Utbildning/konferenser VT 2021 </a:t>
            </a:r>
            <a:r>
              <a:rPr lang="sv-SE" dirty="0">
                <a:hlinkClick r:id="rId8"/>
              </a:rPr>
              <a:t>https://spf.foreningssupport.se/forening-och-distrikt/utbildning/aktuellt-varen-2022/</a:t>
            </a:r>
            <a:endParaRPr lang="sv-SE" dirty="0"/>
          </a:p>
          <a:p>
            <a:r>
              <a:rPr lang="sv-SE" dirty="0"/>
              <a:t>Förbundets utbildningsledare: Åsa Österberg </a:t>
            </a:r>
            <a:r>
              <a:rPr lang="sv-SE" dirty="0">
                <a:hlinkClick r:id="rId9"/>
              </a:rPr>
              <a:t>asa.osterberg@spfseniorerna.se</a:t>
            </a:r>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74373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latin typeface="+mn-lt"/>
              </a:rPr>
              <a:t>Tidningen Senioren är SPF Seniorernas bästa och viktigaste förmån. Förutom att informera om förbundets verksamheter så ger den spännande, upplysande och relevant information om allt som hör seniorlivet till.</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latin typeface="+mn-lt"/>
              </a:rPr>
              <a:t>Den är oerhört populär bland medlemmarna och tidningens läsarundersökning visar att över 94 procent av läsarna tycker att innehållet är intressant. </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latin typeface="+mn-lt"/>
              </a:rPr>
              <a:t>Senioren är ett utmärkt material att använda vid rekrytering, exempelvis mässor och andra arrangemang där man träffas fysiskt. </a:t>
            </a:r>
          </a:p>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latin typeface="+mn-lt"/>
              </a:rPr>
              <a:t>Nyttja möjligheten med föreningsprenumeration. För endast 165 kr/år kan föreningen säkerställa att tidningen levereras till vårdcentraler, träffpunkter, tandläkare och andra platser med väntrum där besökare gärna bläddrar i en tidning en stund. </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latin typeface="+mn-lt"/>
              </a:rPr>
              <a:t>Under de senaste året har tidningen layout och papperskvalitet gjorts om. Både för att hänga med i tiden och för att spara pengar. Nya krönikörer och en uppdaterad hemsida tillhör också tidningen arbete med att ständigt vara aktuell för både nuvarande och blivande medlemmar.</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latin typeface="+mn-lt"/>
              </a:rPr>
              <a:t>Tyvärr så märker även förbundet av den stora pappersbristen i världen. Det betyder för tidningen Seniorens del att kostnaderna för pappersinköp ökat kraftigt och att det papper som tidningen borde tryckas på inte funnits tillgängligt. Men vi är oerhört stolta och glada att vi fortfarande kan ge ut tidningen trots den akuta pappersbristen.  </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rPr>
              <a:t>För att rusta för framtiden samt för den som önskar en annan läsupplevelse finns Senioren sedan december även som e-tidning. I e-tidningen går det att få samtliga artiklar upplästa med talsyntes och läsaren kan själv ställa in önskad storlek på texter. Det går även att i e-tidningen via länkar se Seniorens Må Bra-expert </a:t>
            </a:r>
            <a:r>
              <a:rPr lang="sv-SE" sz="1200" dirty="0" err="1">
                <a:effectLst/>
                <a:latin typeface="+mn-lt"/>
                <a:ea typeface="Calibri" panose="020F0502020204030204" pitchFamily="34" charset="0"/>
              </a:rPr>
              <a:t>Madelein</a:t>
            </a:r>
            <a:r>
              <a:rPr lang="sv-SE" sz="1200" dirty="0">
                <a:effectLst/>
                <a:latin typeface="+mn-lt"/>
                <a:ea typeface="Calibri" panose="020F0502020204030204" pitchFamily="34" charset="0"/>
              </a:rPr>
              <a:t> Månssons olika korta träningsvideor samt lyssna på </a:t>
            </a:r>
            <a:r>
              <a:rPr lang="sv-SE" sz="1200" dirty="0" err="1">
                <a:effectLst/>
                <a:latin typeface="+mn-lt"/>
                <a:ea typeface="Calibri" panose="020F0502020204030204" pitchFamily="34" charset="0"/>
              </a:rPr>
              <a:t>podden</a:t>
            </a:r>
            <a:r>
              <a:rPr lang="sv-SE" sz="1200" dirty="0">
                <a:effectLst/>
                <a:latin typeface="+mn-lt"/>
                <a:ea typeface="Calibri" panose="020F0502020204030204" pitchFamily="34" charset="0"/>
              </a:rPr>
              <a:t> 25% med Palmgren &amp; Skoog. Dessutom går den bra att läsa oavsett om du är hemma, på landet eller utomlands.</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mn-lt"/>
            </a:endParaRPr>
          </a:p>
        </p:txBody>
      </p:sp>
      <p:sp>
        <p:nvSpPr>
          <p:cNvPr id="4" name="Platshållare för bildnummer 3"/>
          <p:cNvSpPr>
            <a:spLocks noGrp="1"/>
          </p:cNvSpPr>
          <p:nvPr>
            <p:ph type="sldNum" sz="quarter" idx="5"/>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256832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i="0" dirty="0">
                <a:effectLst/>
                <a:latin typeface="Calibri" panose="020F0502020204030204" pitchFamily="34" charset="0"/>
                <a:ea typeface="Calibri" panose="020F0502020204030204" pitchFamily="34" charset="0"/>
                <a:cs typeface="Times New Roman" panose="02020603050405020304" pitchFamily="18" charset="0"/>
              </a:rPr>
              <a:t>Pensionärsråden är inte lagstadgade och det är stora skillnader i landet när det gäller rådens uppgifter och inflytande. På vissa platser finns inget pensionärsråd alls, ibland är råden mer av en fikastund med information och i bästa fall fungerar pensionärsråden som en arena där det går att påverka samhället. Utgångspunkterna ser med andra ord mycket olika ut.</a:t>
            </a:r>
            <a:r>
              <a:rPr lang="sv-SE" dirty="0"/>
              <a:t/>
            </a:r>
            <a:br>
              <a:rPr lang="sv-SE" dirty="0"/>
            </a:b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r>
              <a:rPr lang="sv-SE" dirty="0"/>
              <a:t>Målet är att vi vill kunna påverka samhället genom pensionärsråden. För att vi ska nå dit måste vi alla analysera var vi befinner oss i dag. </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r>
              <a:rPr lang="sv-SE" dirty="0"/>
              <a:t>Vi måste också bli överens om vad ett väl fungerande pensionärsråd är! Det kan finnas olika syn på vad vi menar med ett pensionärsråd som ”fungerar väl”</a:t>
            </a: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354008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För att hjälpa till med utbildning har förbundet tagit fram en utbildningsplan för ledamöterna i pensionärsråden</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r>
              <a:rPr lang="sv-SE" dirty="0"/>
              <a:t>Siktet är naturligtvis inställt på det översta trappsteget. Vi vill att förtroendevalda i kommuner och regioner ska känna att de behöver oss för att fatta kloka beslut som påverkar seniorers liv.</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Under hösten 2021 gjordes en digital utbildningssatsning för alla medlemmar med uppdrag i ett pensionärsråd.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En del av utbildningen innebar att vi gemensamt diskuterade oss fram till hur ett perfekt reglemente för ett pensionärsråd kan se ut. Om vi själva får bestämma. Det är också ett uppdrag vi har från kongressen.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rPr>
              <a:t>Under 2022 fortsätter vi med särskilda utbildningar för våra representanter i pensionärsråden. Vi kommer bland annat att rikta blicken inåt. Hur vi kan förändra vårt interna arbete inom SPF Seniorerna, för att pensionärsråden ska fungera bättre!</a:t>
            </a: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a:lnSpc>
                <a:spcPct val="107000"/>
              </a:lnSpc>
              <a:spcAft>
                <a:spcPts val="800"/>
              </a:spcAft>
            </a:pPr>
            <a:endParaRPr lang="sv-SE" sz="1200" baseline="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a:lnSpc>
                <a:spcPct val="107000"/>
              </a:lnSpc>
              <a:spcAft>
                <a:spcPts val="800"/>
              </a:spcAft>
            </a:pPr>
            <a:endParaRPr lang="sv-SE" sz="1200" i="1" dirty="0">
              <a:effectLst/>
              <a:latin typeface="Calibri" panose="020F0502020204030204" pitchFamily="34" charset="0"/>
              <a:cs typeface="Times New Roman" panose="02020603050405020304" pitchFamily="18" charset="0"/>
            </a:endParaRPr>
          </a:p>
          <a:p>
            <a:pPr>
              <a:lnSpc>
                <a:spcPct val="107000"/>
              </a:lnSpc>
              <a:spcAft>
                <a:spcPts val="800"/>
              </a:spcAft>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259949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kongressen förra året antogs ett antal motioner som gäller de regionala och kommunala pensionärsråden.</a:t>
            </a:r>
          </a:p>
          <a:p>
            <a:r>
              <a:rPr lang="sv-SE" dirty="0"/>
              <a:t>Kongressbesluten visar på en stark vilja att pensionärsråden ska vara en arena där vi har möjlighet att påverka samhället.</a:t>
            </a:r>
          </a:p>
          <a:p>
            <a:pPr marL="285750" indent="-285750">
              <a:buFont typeface="Arial" panose="020B0604020202020204" pitchFamily="34" charset="0"/>
              <a:buChar char="•"/>
            </a:pPr>
            <a:endParaRPr lang="sv-SE" sz="12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SE" dirty="0"/>
              <a:t>Pensionärsråden</a:t>
            </a:r>
            <a:r>
              <a:rPr lang="sv-SE" sz="1200" dirty="0">
                <a:effectLst/>
                <a:latin typeface="Calibri" panose="020F0502020204030204" pitchFamily="34" charset="0"/>
                <a:ea typeface="Calibri" panose="020F0502020204030204" pitchFamily="34" charset="0"/>
              </a:rPr>
              <a:t> ska organiseras direkt under kommunstyrelsen/regionstyrelsen</a:t>
            </a:r>
          </a:p>
          <a:p>
            <a:pPr marL="285750" indent="-285750">
              <a:buFont typeface="Arial" panose="020B0604020202020204" pitchFamily="34" charset="0"/>
              <a:buChar char="•"/>
            </a:pPr>
            <a:r>
              <a:rPr lang="sv-SE" dirty="0">
                <a:latin typeface="Calibri" panose="020F0502020204030204" pitchFamily="34" charset="0"/>
                <a:ea typeface="Calibri" panose="020F0502020204030204" pitchFamily="34" charset="0"/>
              </a:rPr>
              <a:t>A</a:t>
            </a:r>
            <a:r>
              <a:rPr lang="sv-SE" sz="1200" dirty="0">
                <a:effectLst/>
                <a:latin typeface="Calibri" panose="020F0502020204030204" pitchFamily="34" charset="0"/>
                <a:ea typeface="Calibri" panose="020F0502020204030204" pitchFamily="34" charset="0"/>
              </a:rPr>
              <a:t>rbeta fram ett reglemente som grund </a:t>
            </a:r>
            <a:r>
              <a:rPr lang="sv-SE" sz="1200" dirty="0" err="1">
                <a:effectLst/>
                <a:latin typeface="Calibri" panose="020F0502020204030204" pitchFamily="34" charset="0"/>
                <a:ea typeface="Calibri" panose="020F0502020204030204" pitchFamily="34" charset="0"/>
              </a:rPr>
              <a:t>för</a:t>
            </a:r>
            <a:r>
              <a:rPr lang="sv-SE" sz="1200" dirty="0">
                <a:effectLst/>
                <a:latin typeface="Calibri" panose="020F0502020204030204" pitchFamily="34" charset="0"/>
                <a:ea typeface="Calibri" panose="020F0502020204030204" pitchFamily="34" charset="0"/>
              </a:rPr>
              <a:t> pensionärsrådens arbete </a:t>
            </a:r>
          </a:p>
          <a:p>
            <a:pPr marL="285750" indent="-285750">
              <a:buFont typeface="Arial" panose="020B0604020202020204" pitchFamily="34" charset="0"/>
              <a:buChar char="•"/>
            </a:pPr>
            <a:r>
              <a:rPr lang="sv-SE" dirty="0">
                <a:latin typeface="Calibri" panose="020F0502020204030204" pitchFamily="34" charset="0"/>
                <a:ea typeface="Calibri" panose="020F0502020204030204" pitchFamily="34" charset="0"/>
              </a:rPr>
              <a:t>Verka för att</a:t>
            </a:r>
            <a:r>
              <a:rPr lang="sv-SE" sz="1200" dirty="0">
                <a:effectLst/>
                <a:latin typeface="Calibri" panose="020F0502020204030204" pitchFamily="34" charset="0"/>
                <a:ea typeface="Calibri" panose="020F0502020204030204" pitchFamily="34" charset="0"/>
              </a:rPr>
              <a:t> Sveriges kommuner och regioner tar fram ett reglemente för pensionärsråd </a:t>
            </a:r>
          </a:p>
          <a:p>
            <a:pPr marL="285750" indent="-285750">
              <a:buFont typeface="Arial" panose="020B0604020202020204" pitchFamily="34" charset="0"/>
              <a:buChar char="•"/>
            </a:pPr>
            <a:r>
              <a:rPr lang="sv-SE" dirty="0">
                <a:latin typeface="Calibri" panose="020F0502020204030204" pitchFamily="34" charset="0"/>
                <a:ea typeface="Calibri" panose="020F0502020204030204" pitchFamily="34" charset="0"/>
              </a:rPr>
              <a:t>V</a:t>
            </a:r>
            <a:r>
              <a:rPr lang="sv-SE" sz="1200" dirty="0">
                <a:effectLst/>
                <a:latin typeface="Calibri" panose="020F0502020204030204" pitchFamily="34" charset="0"/>
                <a:ea typeface="Calibri" panose="020F0502020204030204" pitchFamily="34" charset="0"/>
              </a:rPr>
              <a:t>erka </a:t>
            </a:r>
            <a:r>
              <a:rPr lang="sv-SE" sz="1200" dirty="0" err="1">
                <a:effectLst/>
                <a:latin typeface="Calibri" panose="020F0502020204030204" pitchFamily="34" charset="0"/>
                <a:ea typeface="Calibri" panose="020F0502020204030204" pitchFamily="34" charset="0"/>
              </a:rPr>
              <a:t>för</a:t>
            </a:r>
            <a:r>
              <a:rPr lang="sv-SE" sz="1200" dirty="0">
                <a:effectLst/>
                <a:latin typeface="Calibri" panose="020F0502020204030204" pitchFamily="34" charset="0"/>
                <a:ea typeface="Calibri" panose="020F0502020204030204" pitchFamily="34" charset="0"/>
              </a:rPr>
              <a:t> att riksdagen lagstadgar om pensionärsråd i kommuner och regioner.</a:t>
            </a:r>
          </a:p>
          <a:p>
            <a:r>
              <a:rPr lang="sv-SE" dirty="0"/>
              <a:t/>
            </a:r>
            <a:br>
              <a:rPr lang="sv-SE" dirty="0"/>
            </a:br>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363157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56853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52525"/>
                </a:solidFill>
                <a:effectLst/>
                <a:latin typeface="Arial" panose="020B0604020202020204" pitchFamily="34" charset="0"/>
              </a:rPr>
              <a:t>Inom SPF Seniorerna är frågan om att motverka ofrivillig ensamhet och isolering bland äldre viktig. Under 2021 tog förbundet ett helhetsgrepp på ensamhetsfrågorna under namnet Tillsammans - mindre ensam.</a:t>
            </a:r>
          </a:p>
          <a:p>
            <a:endParaRPr lang="sv-SE" b="0" i="0" dirty="0">
              <a:solidFill>
                <a:srgbClr val="252525"/>
              </a:solidFill>
              <a:effectLst/>
              <a:latin typeface="Arial" panose="020B0604020202020204" pitchFamily="34" charset="0"/>
            </a:endParaRPr>
          </a:p>
          <a:p>
            <a:r>
              <a:rPr lang="sv-SE" b="0" i="0" dirty="0">
                <a:solidFill>
                  <a:srgbClr val="000000"/>
                </a:solidFill>
                <a:effectLst/>
                <a:latin typeface="Arial" panose="020B0604020202020204" pitchFamily="34" charset="0"/>
              </a:rPr>
              <a:t>Syftet med arbetet är att sprida information samt ge inspiration, motivation och stöd i det fortsatta arbetet inom SPF Seniorerna .Det gör förbundet genom inspirationsföreläsningar, stöd till distrikt, föreningar och ensamhetsambassadörerna samt ett nyhetsbrev med tips och idéer.</a:t>
            </a:r>
          </a:p>
          <a:p>
            <a:endParaRPr lang="sv-SE" b="0" i="0" dirty="0">
              <a:solidFill>
                <a:srgbClr val="000000"/>
              </a:solidFill>
              <a:effectLst/>
              <a:latin typeface="Arial" panose="020B0604020202020204" pitchFamily="34" charset="0"/>
            </a:endParaRPr>
          </a:p>
          <a:p>
            <a:r>
              <a:rPr lang="sv-SE" b="0" i="0" dirty="0">
                <a:solidFill>
                  <a:srgbClr val="000000"/>
                </a:solidFill>
                <a:effectLst/>
                <a:latin typeface="Arial" panose="020B0604020202020204" pitchFamily="34" charset="0"/>
              </a:rPr>
              <a:t>Från och med årsskiftet så har vi en ny sakkunnig inom området ensamhet som bevakar och utvecklar SPF Seniorernas arbete </a:t>
            </a:r>
            <a:r>
              <a:rPr lang="sv-SE" dirty="0"/>
              <a:t/>
            </a:r>
            <a:br>
              <a:rPr lang="sv-SE" dirty="0"/>
            </a:br>
            <a:r>
              <a:rPr lang="sv-SE" b="0" i="0" dirty="0">
                <a:solidFill>
                  <a:srgbClr val="252525"/>
                </a:solidFill>
                <a:effectLst/>
                <a:latin typeface="Arial" panose="020B0604020202020204" pitchFamily="34" charset="0"/>
              </a:rPr>
              <a:t>  </a:t>
            </a:r>
          </a:p>
          <a:p>
            <a:endParaRPr lang="sv-SE" b="0" i="0" dirty="0">
              <a:solidFill>
                <a:srgbClr val="252525"/>
              </a:solidFill>
              <a:effectLst/>
              <a:latin typeface="Arial" panose="020B0604020202020204" pitchFamily="34" charset="0"/>
            </a:endParaRPr>
          </a:p>
          <a:p>
            <a:r>
              <a:rPr lang="sv-SE" b="0" i="0" dirty="0">
                <a:solidFill>
                  <a:srgbClr val="252525"/>
                </a:solidFill>
                <a:effectLst/>
                <a:latin typeface="Arial" panose="020B0604020202020204" pitchFamily="34" charset="0"/>
              </a:rPr>
              <a:t>Förbundet har också beviljats ett stort projekt från Allmänna arvsfonden med namnet Mötesglädje istället för ensamhet. </a:t>
            </a:r>
            <a:r>
              <a:rPr lang="sv-SE" b="0" i="0" dirty="0">
                <a:solidFill>
                  <a:srgbClr val="1A1919"/>
                </a:solidFill>
                <a:effectLst/>
                <a:latin typeface="merriweather" panose="00000500000000000000" pitchFamily="2" charset="0"/>
              </a:rPr>
              <a:t>Projektet ska ta fram en digitala mötesplatsen för att erbjuda ensamma seniorer att på ett enkelt sätt knyta nya kontakter med andra seniorer i samma situation.  Detta är ett av de största projekt av denna typ som Allmänna arvsfonden beviljat pengar till. </a:t>
            </a:r>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176215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52525"/>
                </a:solidFill>
                <a:effectLst/>
                <a:latin typeface="Arial" panose="020B0604020202020204" pitchFamily="34" charset="0"/>
              </a:rPr>
              <a:t>Den digitala utvecklingen drivs på utan att alltid ta någon större hänsyn till de medborgare som hamnar utanför. För att alla ska kunna hänga med är det viktigt att de digitala verktygen är användarvänliga, och att det alltid finns traditionella alternativ för de som inte kan eller vill vara delaktiga i den digitala världen.</a:t>
            </a:r>
          </a:p>
          <a:p>
            <a:endParaRPr lang="sv-SE" b="0" i="0" dirty="0">
              <a:solidFill>
                <a:srgbClr val="252525"/>
              </a:solidFill>
              <a:effectLst/>
              <a:latin typeface="Arial" panose="020B0604020202020204" pitchFamily="34" charset="0"/>
            </a:endParaRPr>
          </a:p>
          <a:p>
            <a:r>
              <a:rPr lang="sv-SE" sz="1800" b="0" i="0" u="none" strike="noStrike" baseline="0" dirty="0">
                <a:solidFill>
                  <a:srgbClr val="000000"/>
                </a:solidFill>
                <a:latin typeface="Calibri" panose="020F0502020204030204" pitchFamily="34" charset="0"/>
              </a:rPr>
              <a:t>Under pandemin har frågan om det digitala utanförskapet aktualiserats i många olika sammanhang,  både i offentlig miljö och icke-offentlig. Intrycket är också att samhället inklusive staten inte har tagit eller tar ett samordnat långsiktigt ansvar för frågan. Det har till stor del har handlat om enskilda insatser utan samordning och som inte grundat sig på långsiktiga mål och strategier. På kommunnivå skiljer det sig markant mellan kommuner då det gäller strategier och planerade insatser med helhetsgrepp. </a:t>
            </a:r>
            <a:r>
              <a:rPr lang="sv-SE" sz="1800" dirty="0">
                <a:effectLst/>
                <a:latin typeface="Calibri" panose="020F0502020204030204" pitchFamily="34" charset="0"/>
                <a:ea typeface="Times New Roman" panose="02020603050405020304" pitchFamily="18" charset="0"/>
              </a:rPr>
              <a:t>Det är bra att komma ihåg att kommunerna har ett lagstadgat ansvar och en skyldighet då det gäller vuxnas lärande.</a:t>
            </a:r>
            <a:endParaRPr lang="sv-SE" b="0" i="0" dirty="0">
              <a:solidFill>
                <a:srgbClr val="252525"/>
              </a:solidFill>
              <a:effectLst/>
              <a:latin typeface="Arial" panose="020B0604020202020204" pitchFamily="34" charset="0"/>
            </a:endParaRPr>
          </a:p>
          <a:p>
            <a:endParaRPr lang="sv-SE" b="0" i="0" dirty="0">
              <a:solidFill>
                <a:srgbClr val="252525"/>
              </a:solidFill>
              <a:effectLst/>
              <a:latin typeface="Arial" panose="020B0604020202020204" pitchFamily="34" charset="0"/>
            </a:endParaRPr>
          </a:p>
          <a:p>
            <a:r>
              <a:rPr lang="sv-SE" b="0" i="0" dirty="0">
                <a:solidFill>
                  <a:srgbClr val="252525"/>
                </a:solidFill>
                <a:effectLst/>
                <a:latin typeface="Arial" panose="020B0604020202020204" pitchFamily="34" charset="0"/>
              </a:rPr>
              <a:t>SPF Seniorerna har tagit fram en rapport som heter ”Digitalisering handlar om människor” som beskriver hur vi som förbund ser på att inte alla seniorer kan, vill eller har råd att bli delaktig i det nya digitala samhället. Förbundet har också under pandemin arbetat med olika att göra medlemmarna mer digitala genom bland annat att utbilda över 8000 medlemmar i det digitala mötesverktyget Zoom, spela in filmer och hålla seminarium på nätet. </a:t>
            </a:r>
          </a:p>
          <a:p>
            <a:endParaRPr lang="sv-SE" b="0" i="0" dirty="0">
              <a:solidFill>
                <a:srgbClr val="252525"/>
              </a:solidFill>
              <a:effectLst/>
              <a:latin typeface="Arial" panose="020B0604020202020204" pitchFamily="34" charset="0"/>
            </a:endParaRPr>
          </a:p>
          <a:p>
            <a:r>
              <a:rPr lang="sv-SE" b="0" i="0" dirty="0">
                <a:solidFill>
                  <a:srgbClr val="252525"/>
                </a:solidFill>
                <a:effectLst/>
                <a:latin typeface="Arial" panose="020B0604020202020204" pitchFamily="34" charset="0"/>
              </a:rPr>
              <a:t>Mer information och länk till rapporten finns på förbundets hemsida:</a:t>
            </a:r>
          </a:p>
          <a:p>
            <a:r>
              <a:rPr lang="sv-SE" b="0" i="0" dirty="0">
                <a:solidFill>
                  <a:srgbClr val="252525"/>
                </a:solidFill>
                <a:effectLst/>
                <a:latin typeface="Arial" panose="020B0604020202020204" pitchFamily="34" charset="0"/>
              </a:rPr>
              <a:t>https://www.spfseniorerna.se/sa-tycker-vi/digitalisering/</a:t>
            </a:r>
          </a:p>
          <a:p>
            <a:endParaRPr lang="sv-SE" b="0" i="0" dirty="0">
              <a:solidFill>
                <a:srgbClr val="252525"/>
              </a:solidFill>
              <a:effectLst/>
              <a:latin typeface="Arial" panose="020B0604020202020204" pitchFamily="34" charset="0"/>
            </a:endParaRPr>
          </a:p>
          <a:p>
            <a:endParaRPr lang="sv-SE" b="0" i="0" dirty="0">
              <a:solidFill>
                <a:srgbClr val="252525"/>
              </a:solidFill>
              <a:effectLst/>
              <a:latin typeface="Arial" panose="020B0604020202020204" pitchFamily="34" charset="0"/>
            </a:endParaRPr>
          </a:p>
        </p:txBody>
      </p:sp>
      <p:sp>
        <p:nvSpPr>
          <p:cNvPr id="4" name="Platshållare för bildnummer 3"/>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1006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Pandemin har påverkat SPF Seniorerna som organisation. </a:t>
            </a:r>
          </a:p>
          <a:p>
            <a:r>
              <a:rPr lang="sv-SE" baseline="0" dirty="0"/>
              <a:t>Vi har fått lära oss nya sätt att bedriva verksamhet i föreningar, distrikt och på förbundsnivå. Nya sätt att tänka.</a:t>
            </a:r>
          </a:p>
          <a:p>
            <a:r>
              <a:rPr lang="sv-SE" baseline="0" dirty="0"/>
              <a:t>Vi har blivit mycket mer digitala. Inte alltid för att vi vill, utan för att det inte funnits andra sätt att lösa problemen.</a:t>
            </a:r>
          </a:p>
          <a:p>
            <a:r>
              <a:rPr lang="sv-SE" baseline="0" dirty="0"/>
              <a:t>Vi har lärt oss att inte ställa in – utan ställa om när det krisar!</a:t>
            </a:r>
          </a:p>
          <a:p>
            <a:endParaRPr lang="sv-SE" baseline="0" dirty="0"/>
          </a:p>
          <a:p>
            <a:pPr algn="l"/>
            <a:r>
              <a:rPr lang="sv-SE" sz="1800" b="0" i="0" u="none" strike="noStrike" baseline="0" dirty="0">
                <a:solidFill>
                  <a:srgbClr val="FFFFFF"/>
                </a:solidFill>
                <a:latin typeface="ITCGaramondStd-Bk"/>
              </a:rPr>
              <a:t>Vi är en organisation som skapar värde för medlemmarna. Som gör att de vill vara med oss länge. Genom attraktiva program säkerställer vi att organisationen och medlemmarna är i ständig rörelse. Och som ledande organisation är det självklart att vi erbjuder en stark gemenskap där alla känner en stark tillhörighet.</a:t>
            </a:r>
            <a:endParaRPr lang="sv-SE" baseline="0" dirty="0"/>
          </a:p>
          <a:p>
            <a:pPr marL="0" indent="0">
              <a:buFontTx/>
              <a:buNone/>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1457027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28</a:t>
            </a:fld>
            <a:endParaRPr lang="sv-SE"/>
          </a:p>
        </p:txBody>
      </p:sp>
    </p:spTree>
    <p:extLst>
      <p:ext uri="{BB962C8B-B14F-4D97-AF65-F5344CB8AC3E}">
        <p14:creationId xmlns:p14="http://schemas.microsoft.com/office/powerpoint/2010/main" val="417019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36</a:t>
            </a:fld>
            <a:endParaRPr lang="sv-SE"/>
          </a:p>
        </p:txBody>
      </p:sp>
    </p:spTree>
    <p:extLst>
      <p:ext uri="{BB962C8B-B14F-4D97-AF65-F5344CB8AC3E}">
        <p14:creationId xmlns:p14="http://schemas.microsoft.com/office/powerpoint/2010/main" val="66752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Vi har tydligare blivit seniorers röst i samhällsdebatten när vi tagit de svåra diskussionerna med regeringen, riksdagen och myndigheterna.</a:t>
            </a:r>
          </a:p>
          <a:p>
            <a:r>
              <a:rPr lang="sv-SE" baseline="0" dirty="0"/>
              <a:t>Vi har diskuterat pensioner, bostäder, vård och omsorg. Vad samhället kan göra för att motverka den ofrivilliga ensamheten och det digitala utanförskapet.</a:t>
            </a:r>
          </a:p>
          <a:p>
            <a:endParaRPr lang="sv-SE" baseline="0" dirty="0"/>
          </a:p>
          <a:p>
            <a:r>
              <a:rPr lang="sv-SE" baseline="0" dirty="0"/>
              <a:t>SPF Seniorerna samlar Sveriges seniorer i de frågor som är viktiga för oss. </a:t>
            </a:r>
          </a:p>
          <a:p>
            <a:r>
              <a:rPr lang="sv-SE" baseline="0" dirty="0"/>
              <a:t>Vi höjer rösten för de som inte själva kan eller har möjlighet att säga ifrån.</a:t>
            </a:r>
          </a:p>
          <a:p>
            <a:endParaRPr lang="sv-SE" sz="1200" dirty="0"/>
          </a:p>
          <a:p>
            <a:pPr marL="0" indent="0">
              <a:buFontTx/>
              <a:buNone/>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173283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Lår oss påminna oss själva: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Vi är en av Sveriges största ideella föreningar, närmare kvarts miljon medlemmar över hela landet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i 800 lokala föreningar och 26 regionala distrikt.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Sveriges äldsta seniororganisation, bildad 1939.</a:t>
            </a:r>
          </a:p>
          <a:p>
            <a:r>
              <a:rPr lang="sv-SE" baseline="0" dirty="0"/>
              <a:t>Förbundet är verkligt partipolitiskt och religiöst obundet.</a:t>
            </a:r>
          </a:p>
          <a:p>
            <a:r>
              <a:rPr lang="sv-SE" baseline="0" dirty="0"/>
              <a:t>Vi är en av Sveriges i särklass mest inflytelserika organisationer visar </a:t>
            </a:r>
            <a:r>
              <a:rPr lang="sv-SE" baseline="0" dirty="0" err="1"/>
              <a:t>Kantars</a:t>
            </a:r>
            <a:r>
              <a:rPr lang="sv-SE" baseline="0" dirty="0"/>
              <a:t> Anseendeindex och Mediaakademiens maktbarometer. </a:t>
            </a:r>
          </a:p>
          <a:p>
            <a:endParaRPr lang="sv-SE" baseline="0" dirty="0"/>
          </a:p>
          <a:p>
            <a:pPr algn="l"/>
            <a:r>
              <a:rPr lang="sv-SE" sz="1800" b="0" i="0" u="none" strike="noStrike" baseline="0" dirty="0">
                <a:solidFill>
                  <a:srgbClr val="FFFFFF"/>
                </a:solidFill>
                <a:latin typeface="ITCGaramondStd-Bk"/>
              </a:rPr>
              <a:t>Oavsett om du möter SPF Seniorerna när vi ordnar en aktivitet eller om du lyssnar till oss i samhällsdebatten, är det en påläst, trygg</a:t>
            </a:r>
          </a:p>
          <a:p>
            <a:pPr algn="l"/>
            <a:r>
              <a:rPr lang="sv-SE" sz="1800" b="0" i="0" u="none" strike="noStrike" baseline="0" dirty="0">
                <a:solidFill>
                  <a:srgbClr val="FFFFFF"/>
                </a:solidFill>
                <a:latin typeface="ITCGaramondStd-Bk"/>
              </a:rPr>
              <a:t>och förtroendefull senior du lyssnar till. En oberoende röst med stor integritet och mod som hela tiden driver utvecklingen framåt och tar egna initiativ för att göra</a:t>
            </a:r>
          </a:p>
          <a:p>
            <a:pPr algn="l"/>
            <a:r>
              <a:rPr lang="sv-SE" sz="1800" b="0" i="0" u="none" strike="noStrike" baseline="0" dirty="0">
                <a:solidFill>
                  <a:srgbClr val="FFFFFF"/>
                </a:solidFill>
                <a:latin typeface="ITCGaramondStd-Bk"/>
              </a:rPr>
              <a:t>världen eller dagen ännu lite bättre.</a:t>
            </a:r>
            <a:endParaRPr lang="sv-SE" sz="1200" dirty="0"/>
          </a:p>
          <a:p>
            <a:pPr marL="0" indent="0">
              <a:buFontTx/>
              <a:buNone/>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193835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sz="1200" dirty="0"/>
              <a:t>Kongressen 2020/2021 beslutade om nya mål och strategier för perioden 2021-2023.</a:t>
            </a:r>
          </a:p>
          <a:p>
            <a:pPr marL="0" indent="0">
              <a:buFontTx/>
              <a:buNone/>
            </a:pPr>
            <a:endParaRPr lang="sv-SE" sz="1200" dirty="0"/>
          </a:p>
          <a:p>
            <a:r>
              <a:rPr lang="sv-SE" sz="1200" b="1" dirty="0"/>
              <a:t>De tre huvudsakliga uppgifterna för förbundet är</a:t>
            </a:r>
          </a:p>
          <a:p>
            <a:endParaRPr lang="sv-SE" sz="1200" b="1" dirty="0"/>
          </a:p>
          <a:p>
            <a:r>
              <a:rPr lang="sv-SE" sz="1200" b="1" dirty="0"/>
              <a:t>Vi ska växa 										</a:t>
            </a:r>
          </a:p>
          <a:p>
            <a:r>
              <a:rPr lang="sv-SE" sz="1200" dirty="0">
                <a:solidFill>
                  <a:srgbClr val="FF0000"/>
                </a:solidFill>
              </a:rPr>
              <a:t>Målet är att vi vid varje kalenderårs utgång vuxit rejält jämfört med tidigare år</a:t>
            </a:r>
            <a:r>
              <a:rPr lang="sv-SE" sz="1200" dirty="0"/>
              <a:t>.</a:t>
            </a:r>
          </a:p>
          <a:p>
            <a:endParaRPr lang="sv-SE" sz="1200" dirty="0"/>
          </a:p>
          <a:p>
            <a:r>
              <a:rPr lang="sv-SE" sz="1200" b="1" dirty="0"/>
              <a:t>Vi ska vara en engagerande organisation</a:t>
            </a:r>
          </a:p>
          <a:p>
            <a:r>
              <a:rPr lang="sv-SE" sz="1200" dirty="0"/>
              <a:t>Precis som jag sa tidigare så vill vi vara en viktig organisation i alla seniorers vardag.</a:t>
            </a:r>
          </a:p>
          <a:p>
            <a:endParaRPr lang="sv-SE" sz="1200" dirty="0"/>
          </a:p>
          <a:p>
            <a:r>
              <a:rPr lang="sv-SE" sz="1200" b="1" dirty="0"/>
              <a:t>Vi är seniorers röst</a:t>
            </a:r>
          </a:p>
          <a:p>
            <a:r>
              <a:rPr lang="sv-SE" sz="1200" dirty="0"/>
              <a:t>Vi ska alla arbeta för att markant ökat kännedomen om Seniorerna hög närvaro i medier.</a:t>
            </a:r>
          </a:p>
          <a:p>
            <a:pPr marL="0" indent="0">
              <a:buFontTx/>
              <a:buNone/>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263064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Kongressen 2020/2021 beslutade om nya stadgar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Finns en hel Powerpoint och underlag om nya stadgarna på intranätet om ni vill ha mer underlag.</a:t>
            </a:r>
          </a:p>
          <a:p>
            <a:pPr marL="0" indent="0">
              <a:buFontTx/>
              <a:buNone/>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86416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Kongressen 2020/2021 beslutade om nya krav och önskemål i en lång rad med frågor.</a:t>
            </a:r>
          </a:p>
          <a:p>
            <a:pPr marL="0" indent="0">
              <a:buFontTx/>
              <a:buNone/>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269025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SPF Seniorerna marknadsförs i en rad olika kanaler, såväl löpande som mer tidsbegränsade kampanjer. </a:t>
            </a:r>
          </a:p>
          <a:p>
            <a:pPr marL="171450" indent="-171450">
              <a:buFont typeface="Arial" panose="020B0604020202020204" pitchFamily="34" charset="0"/>
              <a:buChar char="•"/>
            </a:pPr>
            <a:r>
              <a:rPr lang="sv-SE" dirty="0"/>
              <a:t>Sociala medier, främst Facebook och </a:t>
            </a:r>
            <a:r>
              <a:rPr lang="sv-SE" dirty="0" err="1"/>
              <a:t>Instagram</a:t>
            </a:r>
            <a:r>
              <a:rPr lang="sv-SE" dirty="0"/>
              <a:t>, både annonser och filmer</a:t>
            </a:r>
          </a:p>
          <a:p>
            <a:pPr marL="171450" indent="-171450">
              <a:buFont typeface="Arial" panose="020B0604020202020204" pitchFamily="34" charset="0"/>
              <a:buChar char="•"/>
            </a:pPr>
            <a:r>
              <a:rPr lang="sv-SE" dirty="0"/>
              <a:t>Sökordsannonsering framförallt i Google men även Bing</a:t>
            </a:r>
          </a:p>
          <a:p>
            <a:pPr marL="171450" indent="-171450">
              <a:buFont typeface="Arial" panose="020B0604020202020204" pitchFamily="34" charset="0"/>
              <a:buChar char="•"/>
            </a:pPr>
            <a:r>
              <a:rPr lang="sv-SE" dirty="0"/>
              <a:t>Traditionell annonsering i dagstidningar och magasin. </a:t>
            </a:r>
          </a:p>
          <a:p>
            <a:pPr marL="171450" indent="-171450">
              <a:buFont typeface="Arial" panose="020B0604020202020204" pitchFamily="34" charset="0"/>
              <a:buChar char="•"/>
            </a:pPr>
            <a:r>
              <a:rPr lang="sv-SE" dirty="0"/>
              <a:t>Digital annonsering, banners, på hemsidor många seniorer besöker</a:t>
            </a:r>
          </a:p>
          <a:p>
            <a:pPr marL="171450" indent="-171450">
              <a:buFont typeface="Arial" panose="020B0604020202020204" pitchFamily="34" charset="0"/>
              <a:buChar char="•"/>
            </a:pPr>
            <a:r>
              <a:rPr lang="sv-SE" dirty="0"/>
              <a:t>Bioreklam under december-februari vid visning av bland annat Utvandrarna. </a:t>
            </a:r>
          </a:p>
          <a:p>
            <a:pPr marL="171450" indent="-171450">
              <a:buFontTx/>
              <a:buChar char="-"/>
            </a:pPr>
            <a:endParaRPr lang="sv-SE" dirty="0"/>
          </a:p>
          <a:p>
            <a:pPr marL="0" indent="0">
              <a:buFontTx/>
              <a:buNone/>
            </a:pPr>
            <a:r>
              <a:rPr lang="sv-SE" dirty="0"/>
              <a:t>Genom förbundets regelbundna marknadsföring stärker vi SPF Seniorernas varumärke, vi ökar kännedomen och vi lockar nya medlemmar. </a:t>
            </a:r>
          </a:p>
          <a:p>
            <a:pPr marL="0" indent="0">
              <a:buFontTx/>
              <a:buNone/>
            </a:pPr>
            <a:r>
              <a:rPr lang="sv-SE" dirty="0"/>
              <a:t>Central marknadsföring stöttar och förstärker de rekryterings- och marknadsföringsinsatser som görs lokalt. </a:t>
            </a:r>
          </a:p>
          <a:p>
            <a:pPr marL="0" indent="0">
              <a:buFontTx/>
              <a:buNone/>
            </a:pPr>
            <a:endParaRPr lang="sv-SE" dirty="0"/>
          </a:p>
          <a:p>
            <a:pPr marL="0" indent="0">
              <a:buFontTx/>
              <a:buNone/>
            </a:pPr>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23588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vår marknadsföring visar vi upp glada, positiva och starka seniorer, gärna i grupp om två eller fler. </a:t>
            </a:r>
          </a:p>
          <a:p>
            <a:endParaRPr lang="sv-SE" dirty="0"/>
          </a:p>
          <a:p>
            <a:r>
              <a:rPr lang="sv-SE" dirty="0"/>
              <a:t>Vi vill förmedla att i SPF Seniorerna har vi en god gemenskap, vi är inkluderande och välkomnande. Vi gillar att umgås och hitta på saker tillsammans. </a:t>
            </a:r>
          </a:p>
          <a:p>
            <a:r>
              <a:rPr lang="sv-SE" dirty="0"/>
              <a:t>Hos oss är alla välkomna!</a:t>
            </a:r>
          </a:p>
        </p:txBody>
      </p:sp>
      <p:sp>
        <p:nvSpPr>
          <p:cNvPr id="4" name="Platshållare för bildnummer 3"/>
          <p:cNvSpPr>
            <a:spLocks noGrp="1"/>
          </p:cNvSpPr>
          <p:nvPr>
            <p:ph type="sldNum" sz="quarter" idx="5"/>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3697618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39"/>
            <a:ext cx="2133600" cy="365125"/>
          </a:xfrm>
          <a:prstGeom prst="rect">
            <a:avLst/>
          </a:prstGeom>
        </p:spPr>
        <p:txBody>
          <a:bodyPr/>
          <a:lstStyle/>
          <a:p>
            <a:fld id="{332063FA-F158-B145-A53C-EFD7E6C84CF7}" type="slidenum">
              <a:rPr lang="sv-SE" smtClean="0"/>
              <a:t>‹#›</a:t>
            </a:fld>
            <a:endParaRPr lang="sv-SE"/>
          </a:p>
        </p:txBody>
      </p:sp>
      <p:pic>
        <p:nvPicPr>
          <p:cNvPr id="7" name="Bildobjekt 6" descr="SP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150" y="2255540"/>
            <a:ext cx="4606593" cy="193414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8" y="2505620"/>
            <a:ext cx="3323465"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1" y="1338890"/>
            <a:ext cx="3323465"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3" name="Platshållare för bild 2"/>
          <p:cNvSpPr>
            <a:spLocks noGrp="1"/>
          </p:cNvSpPr>
          <p:nvPr>
            <p:ph type="pic" sz="quarter" idx="14"/>
          </p:nvPr>
        </p:nvSpPr>
        <p:spPr>
          <a:xfrm>
            <a:off x="0"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Dra bilden till platshållaren eller klicka på ikonen för att lägga till den</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3" y="2622550"/>
            <a:ext cx="2670175" cy="2430463"/>
          </a:xfrm>
        </p:spPr>
        <p:txBody>
          <a:bodyPr/>
          <a:lstStyle>
            <a:lvl1pPr marL="0" indent="0">
              <a:buFontTx/>
              <a:buNone/>
              <a:defRPr/>
            </a:lvl1pPr>
          </a:lstStyle>
          <a:p>
            <a:r>
              <a:rPr lang="sv-SE"/>
              <a:t>Dra bilden till platshållaren eller klicka på ikonen för att lägga till den</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7"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2" name="Platshållare för bild 2"/>
          <p:cNvSpPr>
            <a:spLocks noGrp="1"/>
          </p:cNvSpPr>
          <p:nvPr>
            <p:ph type="pic" sz="quarter" idx="14"/>
          </p:nvPr>
        </p:nvSpPr>
        <p:spPr>
          <a:xfrm>
            <a:off x="1291499" y="2622550"/>
            <a:ext cx="2670175" cy="2430463"/>
          </a:xfrm>
        </p:spPr>
        <p:txBody>
          <a:bodyPr/>
          <a:lstStyle>
            <a:lvl1pPr marL="0" indent="0">
              <a:buFontTx/>
              <a:buNone/>
              <a:defRPr/>
            </a:lvl1pPr>
          </a:lstStyle>
          <a:p>
            <a:r>
              <a:rPr lang="sv-SE"/>
              <a:t>Dra bilden till platshållaren eller klicka på ikonen för att lägga till den</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080184" y="250024"/>
            <a:ext cx="776135" cy="32586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9144000" cy="6857999"/>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8080184" y="250024"/>
            <a:ext cx="776135" cy="32586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4829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EB690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991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23745"/>
            <a:ext cx="9144000" cy="734255"/>
          </a:xfrm>
          <a:prstGeom prst="rect">
            <a:avLst/>
          </a:prstGeom>
        </p:spPr>
      </p:pic>
      <p:pic>
        <p:nvPicPr>
          <p:cNvPr id="7" name="Bildobjekt 6" descr="SPF_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8150" y="2255540"/>
            <a:ext cx="4606593" cy="1934145"/>
          </a:xfrm>
          <a:prstGeom prst="rect">
            <a:avLst/>
          </a:prstGeom>
        </p:spPr>
      </p:pic>
      <p:sp>
        <p:nvSpPr>
          <p:cNvPr id="10" name="Platshållare för bildnummer 5"/>
          <p:cNvSpPr>
            <a:spLocks noGrp="1"/>
          </p:cNvSpPr>
          <p:nvPr>
            <p:ph type="sldNum" sz="quarter" idx="12"/>
          </p:nvPr>
        </p:nvSpPr>
        <p:spPr>
          <a:xfrm>
            <a:off x="7222921" y="6451134"/>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format</a:t>
            </a:r>
          </a:p>
        </p:txBody>
      </p:sp>
      <p:pic>
        <p:nvPicPr>
          <p:cNvPr id="8" name="Bildobjekt 7" descr="SPF_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0"/>
            <a:ext cx="9144001" cy="2593042"/>
          </a:xfrm>
          <a:prstGeom prst="rect">
            <a:avLst/>
          </a:prstGeom>
          <a:effectLst/>
        </p:spPr>
      </p:pic>
      <p:pic>
        <p:nvPicPr>
          <p:cNvPr id="9" name="Bildobjekt 8" descr="bakgrunderD.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2480588"/>
            <a:ext cx="9144000" cy="4377412"/>
          </a:xfrm>
          <a:prstGeom prst="rect">
            <a:avLst/>
          </a:prstGeom>
        </p:spPr>
      </p:pic>
      <p:sp>
        <p:nvSpPr>
          <p:cNvPr id="2" name="Rubrik 1"/>
          <p:cNvSpPr>
            <a:spLocks noGrp="1"/>
          </p:cNvSpPr>
          <p:nvPr userDrawn="1">
            <p:ph type="ctrTitle"/>
          </p:nvPr>
        </p:nvSpPr>
        <p:spPr>
          <a:xfrm>
            <a:off x="1278915" y="3063289"/>
            <a:ext cx="6648681" cy="1030539"/>
          </a:xfrm>
          <a:prstGeom prst="rect">
            <a:avLst/>
          </a:prstGeom>
        </p:spPr>
        <p:txBody>
          <a:bodyPr/>
          <a:lstStyle>
            <a:lvl1pPr>
              <a:defRPr>
                <a:solidFill>
                  <a:schemeClr val="bg1"/>
                </a:solidFill>
              </a:defRPr>
            </a:lvl1pPr>
          </a:lstStyle>
          <a:p>
            <a:r>
              <a:rPr lang="sv-SE"/>
              <a:t>Klicka här för att ändra format</a:t>
            </a:r>
          </a:p>
        </p:txBody>
      </p:sp>
      <p:sp>
        <p:nvSpPr>
          <p:cNvPr id="11"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6" name="Bildobjekt 5" descr="SPF_Logo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Dra bilden till platshållaren eller klicka på ikonen för att lägga till den</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format</a:t>
            </a:r>
            <a:endParaRPr lang="nn-NO"/>
          </a:p>
        </p:txBody>
      </p:sp>
      <p:pic>
        <p:nvPicPr>
          <p:cNvPr id="12" name="Bildobjekt 11" descr="SP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0178" y="250025"/>
            <a:ext cx="776140" cy="325874"/>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2"/>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9" name="Bildobjekt 8" descr="SPF_Logo_RGB.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 id="2147483672"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val.se/" TargetMode="External"/><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www.val.se/" TargetMode="External"/><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1995279" y="1782787"/>
            <a:ext cx="6792794" cy="2781538"/>
          </a:xfrm>
        </p:spPr>
        <p:txBody>
          <a:bodyPr/>
          <a:lstStyle/>
          <a:p>
            <a:pPr algn="ctr">
              <a:spcBef>
                <a:spcPts val="0"/>
              </a:spcBef>
            </a:pPr>
            <a:r>
              <a:rPr lang="nn-NO" dirty="0"/>
              <a:t>SPF Seniorerna 2022</a:t>
            </a:r>
            <a:r>
              <a:rPr lang="nn-NO" dirty="0">
                <a:solidFill>
                  <a:srgbClr val="EB6909"/>
                </a:solidFill>
              </a:rPr>
              <a:t/>
            </a:r>
            <a:br>
              <a:rPr lang="nn-NO" dirty="0">
                <a:solidFill>
                  <a:srgbClr val="EB6909"/>
                </a:solidFill>
              </a:rPr>
            </a:br>
            <a:r>
              <a:rPr lang="nn-NO" sz="3600" dirty="0">
                <a:solidFill>
                  <a:srgbClr val="EB6909"/>
                </a:solidFill>
              </a:rPr>
              <a:t>Daladistriktet</a:t>
            </a:r>
            <a:br>
              <a:rPr lang="nn-NO" sz="3600" dirty="0">
                <a:solidFill>
                  <a:srgbClr val="EB6909"/>
                </a:solidFill>
              </a:rPr>
            </a:br>
            <a:r>
              <a:rPr lang="nn-NO" sz="3600" dirty="0">
                <a:solidFill>
                  <a:srgbClr val="EB6909"/>
                </a:solidFill>
              </a:rPr>
              <a:t/>
            </a:r>
            <a:br>
              <a:rPr lang="nn-NO" sz="3600" dirty="0">
                <a:solidFill>
                  <a:srgbClr val="EB6909"/>
                </a:solidFill>
              </a:rPr>
            </a:br>
            <a:r>
              <a:rPr lang="nn-NO" sz="3600" dirty="0">
                <a:solidFill>
                  <a:srgbClr val="EB6909"/>
                </a:solidFill>
              </a:rPr>
              <a:t>Ordförandekonferens</a:t>
            </a:r>
            <a:br>
              <a:rPr lang="nn-NO" sz="3600" dirty="0">
                <a:solidFill>
                  <a:srgbClr val="EB6909"/>
                </a:solidFill>
              </a:rPr>
            </a:br>
            <a:r>
              <a:rPr lang="nn-NO" sz="3600" dirty="0">
                <a:solidFill>
                  <a:srgbClr val="EB6909"/>
                </a:solidFill>
              </a:rPr>
              <a:t>Rättvik 10 maj</a:t>
            </a:r>
            <a:r>
              <a:rPr lang="nn-NO" dirty="0">
                <a:solidFill>
                  <a:srgbClr val="EB6909"/>
                </a:solidFill>
              </a:rPr>
              <a:t/>
            </a:r>
            <a:br>
              <a:rPr lang="nn-NO" dirty="0">
                <a:solidFill>
                  <a:srgbClr val="EB6909"/>
                </a:solidFill>
              </a:rPr>
            </a:br>
            <a:r>
              <a:rPr lang="sv-SE" sz="2400" cap="none" dirty="0"/>
              <a:t/>
            </a:r>
            <a:br>
              <a:rPr lang="sv-SE" sz="2400" cap="none" dirty="0"/>
            </a:br>
            <a:r>
              <a:rPr lang="sv-SE" sz="2400" cap="none" dirty="0"/>
              <a:t/>
            </a:r>
            <a:br>
              <a:rPr lang="sv-SE" sz="2400" cap="none" dirty="0"/>
            </a:br>
            <a:r>
              <a:rPr lang="sv-SE" sz="4000" dirty="0"/>
              <a:t/>
            </a:r>
            <a:br>
              <a:rPr lang="sv-SE" sz="4000" dirty="0"/>
            </a:br>
            <a:endParaRPr lang="nn-NO" sz="4000" dirty="0">
              <a:solidFill>
                <a:srgbClr val="EB6909"/>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1</a:t>
            </a:fld>
            <a:endParaRPr lang="en-GB" sz="900" b="1" dirty="0">
              <a:latin typeface="Arial"/>
              <a:cs typeface="Arial"/>
            </a:endParaRPr>
          </a:p>
        </p:txBody>
      </p:sp>
    </p:spTree>
    <p:extLst>
      <p:ext uri="{BB962C8B-B14F-4D97-AF65-F5344CB8AC3E}">
        <p14:creationId xmlns:p14="http://schemas.microsoft.com/office/powerpoint/2010/main" val="99747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
            <a:extLst>
              <a:ext uri="{FF2B5EF4-FFF2-40B4-BE49-F238E27FC236}">
                <a16:creationId xmlns="" xmlns:a16="http://schemas.microsoft.com/office/drawing/2014/main" id="{55663A7A-8B7F-4D8B-BDEA-C6EA1E56FA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20902" y="702165"/>
            <a:ext cx="1861414" cy="2494876"/>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bildnummer 1">
            <a:extLst>
              <a:ext uri="{FF2B5EF4-FFF2-40B4-BE49-F238E27FC236}">
                <a16:creationId xmlns="" xmlns:a16="http://schemas.microsoft.com/office/drawing/2014/main" id="{04996A1D-5AE5-459D-A96A-A23319CF3FC6}"/>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3" name="Rubrik 2">
            <a:extLst>
              <a:ext uri="{FF2B5EF4-FFF2-40B4-BE49-F238E27FC236}">
                <a16:creationId xmlns="" xmlns:a16="http://schemas.microsoft.com/office/drawing/2014/main" id="{AB27484F-45AD-49ED-8D7F-B19E292952C1}"/>
              </a:ext>
            </a:extLst>
          </p:cNvPr>
          <p:cNvSpPr>
            <a:spLocks noGrp="1"/>
          </p:cNvSpPr>
          <p:nvPr>
            <p:ph type="title"/>
          </p:nvPr>
        </p:nvSpPr>
        <p:spPr>
          <a:xfrm>
            <a:off x="1260000" y="900000"/>
            <a:ext cx="6778710" cy="885242"/>
          </a:xfrm>
        </p:spPr>
        <p:txBody>
          <a:bodyPr/>
          <a:lstStyle/>
          <a:p>
            <a:r>
              <a:rPr lang="sv-SE" dirty="0"/>
              <a:t>Rekryteringsmaterial</a:t>
            </a:r>
          </a:p>
        </p:txBody>
      </p:sp>
      <p:sp>
        <p:nvSpPr>
          <p:cNvPr id="4" name="Platshållare för innehåll 3">
            <a:extLst>
              <a:ext uri="{FF2B5EF4-FFF2-40B4-BE49-F238E27FC236}">
                <a16:creationId xmlns="" xmlns:a16="http://schemas.microsoft.com/office/drawing/2014/main" id="{018EB2F3-1201-4A52-AABD-45486130D1B3}"/>
              </a:ext>
            </a:extLst>
          </p:cNvPr>
          <p:cNvSpPr>
            <a:spLocks noGrp="1"/>
          </p:cNvSpPr>
          <p:nvPr>
            <p:ph sz="quarter" idx="13"/>
          </p:nvPr>
        </p:nvSpPr>
        <p:spPr>
          <a:xfrm>
            <a:off x="1260000" y="1676400"/>
            <a:ext cx="6778710" cy="4059998"/>
          </a:xfrm>
        </p:spPr>
        <p:txBody>
          <a:bodyPr/>
          <a:lstStyle/>
          <a:p>
            <a:r>
              <a:rPr lang="sv-SE" dirty="0"/>
              <a:t>Föreningens eget material!</a:t>
            </a:r>
          </a:p>
          <a:p>
            <a:endParaRPr lang="sv-SE" dirty="0"/>
          </a:p>
          <a:p>
            <a:r>
              <a:rPr lang="sv-SE" dirty="0"/>
              <a:t>Välkommen som medlem</a:t>
            </a:r>
          </a:p>
          <a:p>
            <a:pPr lvl="1"/>
            <a:r>
              <a:rPr lang="sv-SE" dirty="0"/>
              <a:t>Folder + talong</a:t>
            </a:r>
          </a:p>
          <a:p>
            <a:r>
              <a:rPr lang="sv-SE" dirty="0"/>
              <a:t>5 starka skäl </a:t>
            </a:r>
          </a:p>
          <a:p>
            <a:r>
              <a:rPr lang="sv-SE" dirty="0"/>
              <a:t>Friskfoldern</a:t>
            </a:r>
          </a:p>
          <a:p>
            <a:r>
              <a:rPr lang="sv-SE" dirty="0"/>
              <a:t>Affischer</a:t>
            </a:r>
          </a:p>
          <a:p>
            <a:r>
              <a:rPr lang="sv-SE" dirty="0"/>
              <a:t>Rapporter</a:t>
            </a:r>
          </a:p>
          <a:p>
            <a:endParaRPr lang="sv-SE" dirty="0"/>
          </a:p>
          <a:p>
            <a:pPr marL="0" indent="0">
              <a:buNone/>
            </a:pPr>
            <a:endParaRPr lang="sv-SE" dirty="0"/>
          </a:p>
          <a:p>
            <a:endParaRPr lang="sv-SE" dirty="0"/>
          </a:p>
          <a:p>
            <a:endParaRPr lang="sv-SE" dirty="0"/>
          </a:p>
          <a:p>
            <a:endParaRPr lang="sv-SE" dirty="0"/>
          </a:p>
          <a:p>
            <a:endParaRPr lang="sv-SE" dirty="0"/>
          </a:p>
        </p:txBody>
      </p:sp>
      <p:pic>
        <p:nvPicPr>
          <p:cNvPr id="1026" name="Picture 2">
            <a:extLst>
              <a:ext uri="{FF2B5EF4-FFF2-40B4-BE49-F238E27FC236}">
                <a16:creationId xmlns="" xmlns:a16="http://schemas.microsoft.com/office/drawing/2014/main" id="{08245CDC-B8A9-4866-9856-4E600A77D4F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29160" y="976747"/>
            <a:ext cx="2196138" cy="302349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3074" name="Picture 2" descr="-">
            <a:extLst>
              <a:ext uri="{FF2B5EF4-FFF2-40B4-BE49-F238E27FC236}">
                <a16:creationId xmlns="" xmlns:a16="http://schemas.microsoft.com/office/drawing/2014/main" id="{BF426296-683E-4747-BA8F-CFCA28DB4B0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78933" y="3073751"/>
            <a:ext cx="2187829" cy="312630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 xmlns:a16="http://schemas.microsoft.com/office/drawing/2014/main" id="{2D2FE7F5-8CA9-4307-BD33-2FC04D126B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6269" y="3846938"/>
            <a:ext cx="1557058" cy="2167669"/>
          </a:xfrm>
          <a:prstGeom prst="rect">
            <a:avLst/>
          </a:prstGeom>
          <a:ln>
            <a:solidFill>
              <a:schemeClr val="bg1">
                <a:lumMod val="85000"/>
              </a:schemeClr>
            </a:solidFill>
          </a:ln>
        </p:spPr>
      </p:pic>
    </p:spTree>
    <p:extLst>
      <p:ext uri="{BB962C8B-B14F-4D97-AF65-F5344CB8AC3E}">
        <p14:creationId xmlns:p14="http://schemas.microsoft.com/office/powerpoint/2010/main" val="5032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sz="quarter" idx="13"/>
          </p:nvPr>
        </p:nvSpPr>
        <p:spPr>
          <a:xfrm>
            <a:off x="5157017" y="1790267"/>
            <a:ext cx="3626931" cy="5086853"/>
          </a:xfrm>
        </p:spPr>
        <p:txBody>
          <a:bodyPr/>
          <a:lstStyle/>
          <a:p>
            <a:r>
              <a:rPr lang="sv-SE" sz="2000" dirty="0">
                <a:solidFill>
                  <a:schemeClr val="tx1">
                    <a:lumMod val="85000"/>
                    <a:lumOff val="15000"/>
                  </a:schemeClr>
                </a:solidFill>
              </a:rPr>
              <a:t>Utveckla organisationen</a:t>
            </a:r>
          </a:p>
          <a:p>
            <a:pPr>
              <a:lnSpc>
                <a:spcPct val="100000"/>
              </a:lnSpc>
            </a:pPr>
            <a:r>
              <a:rPr lang="sv-SE" sz="2000" dirty="0">
                <a:solidFill>
                  <a:schemeClr val="tx1">
                    <a:lumMod val="85000"/>
                    <a:lumOff val="15000"/>
                  </a:schemeClr>
                </a:solidFill>
              </a:rPr>
              <a:t>Kompetensutveckla</a:t>
            </a:r>
            <a:br>
              <a:rPr lang="sv-SE" sz="2000" dirty="0">
                <a:solidFill>
                  <a:schemeClr val="tx1">
                    <a:lumMod val="85000"/>
                    <a:lumOff val="15000"/>
                  </a:schemeClr>
                </a:solidFill>
              </a:rPr>
            </a:br>
            <a:r>
              <a:rPr lang="sv-SE" sz="2000" dirty="0">
                <a:solidFill>
                  <a:schemeClr val="tx1">
                    <a:lumMod val="85000"/>
                    <a:lumOff val="15000"/>
                  </a:schemeClr>
                </a:solidFill>
              </a:rPr>
              <a:t>förtroendevalda</a:t>
            </a:r>
          </a:p>
          <a:p>
            <a:r>
              <a:rPr lang="sv-SE" sz="2000" dirty="0">
                <a:solidFill>
                  <a:schemeClr val="tx1">
                    <a:lumMod val="85000"/>
                    <a:lumOff val="15000"/>
                  </a:schemeClr>
                </a:solidFill>
              </a:rPr>
              <a:t>Utveckla föreningen</a:t>
            </a:r>
          </a:p>
          <a:p>
            <a:r>
              <a:rPr lang="sv-SE" sz="2000" dirty="0">
                <a:solidFill>
                  <a:schemeClr val="tx1">
                    <a:lumMod val="85000"/>
                    <a:lumOff val="15000"/>
                  </a:schemeClr>
                </a:solidFill>
              </a:rPr>
              <a:t>Öka medlemsrekryteringen</a:t>
            </a:r>
          </a:p>
          <a:p>
            <a:r>
              <a:rPr lang="sv-SE" sz="2000" dirty="0">
                <a:solidFill>
                  <a:schemeClr val="tx1">
                    <a:lumMod val="85000"/>
                    <a:lumOff val="15000"/>
                  </a:schemeClr>
                </a:solidFill>
              </a:rPr>
              <a:t>Livslångt lärande och personlig utveckling</a:t>
            </a:r>
          </a:p>
          <a:p>
            <a:r>
              <a:rPr lang="sv-SE" sz="2000" dirty="0">
                <a:solidFill>
                  <a:schemeClr val="tx1">
                    <a:lumMod val="85000"/>
                    <a:lumOff val="15000"/>
                  </a:schemeClr>
                </a:solidFill>
              </a:rPr>
              <a:t>Gemenskap och sammanhang</a:t>
            </a:r>
          </a:p>
        </p:txBody>
      </p:sp>
      <p:sp>
        <p:nvSpPr>
          <p:cNvPr id="8" name="Rubrik 7"/>
          <p:cNvSpPr>
            <a:spLocks noGrp="1"/>
          </p:cNvSpPr>
          <p:nvPr>
            <p:ph type="title"/>
          </p:nvPr>
        </p:nvSpPr>
        <p:spPr>
          <a:xfrm>
            <a:off x="4863875" y="900000"/>
            <a:ext cx="4665783" cy="1266650"/>
          </a:xfrm>
        </p:spPr>
        <p:txBody>
          <a:bodyPr/>
          <a:lstStyle/>
          <a:p>
            <a:r>
              <a:rPr lang="sv-SE" dirty="0">
                <a:solidFill>
                  <a:srgbClr val="008FCB"/>
                </a:solidFill>
              </a:rPr>
              <a:t>Vi är en lärande organisation</a:t>
            </a:r>
            <a:endParaRPr lang="nn-NO" dirty="0">
              <a:solidFill>
                <a:srgbClr val="008FCB"/>
              </a:solidFill>
            </a:endParaRPr>
          </a:p>
        </p:txBody>
      </p:sp>
      <p:sp>
        <p:nvSpPr>
          <p:cNvPr id="17" name="Rectangle 1028"/>
          <p:cNvSpPr>
            <a:spLocks noChangeArrowheads="1"/>
          </p:cNvSpPr>
          <p:nvPr/>
        </p:nvSpPr>
        <p:spPr bwMode="auto">
          <a:xfrm>
            <a:off x="6019800" y="6424111"/>
            <a:ext cx="2892425"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t>11</a:t>
            </a:fld>
            <a:endParaRPr lang="en-GB" sz="900" b="1" dirty="0"/>
          </a:p>
        </p:txBody>
      </p:sp>
      <p:pic>
        <p:nvPicPr>
          <p:cNvPr id="6" name="Platshållare för innehåll 5">
            <a:extLst>
              <a:ext uri="{FF2B5EF4-FFF2-40B4-BE49-F238E27FC236}">
                <a16:creationId xmlns="" xmlns:a16="http://schemas.microsoft.com/office/drawing/2014/main" id="{A699780B-B20E-4F7C-AE43-B05C5AE21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157017" cy="6858000"/>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noFill/>
        </p:spPr>
      </p:pic>
    </p:spTree>
    <p:extLst>
      <p:ext uri="{BB962C8B-B14F-4D97-AF65-F5344CB8AC3E}">
        <p14:creationId xmlns:p14="http://schemas.microsoft.com/office/powerpoint/2010/main" val="11342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 xmlns:a16="http://schemas.microsoft.com/office/drawing/2014/main" id="{31D6D95D-8710-4F2C-A362-DE159C3DD249}"/>
              </a:ext>
            </a:extLst>
          </p:cNvPr>
          <p:cNvSpPr>
            <a:spLocks noGrp="1"/>
          </p:cNvSpPr>
          <p:nvPr>
            <p:ph sz="quarter" idx="13"/>
          </p:nvPr>
        </p:nvSpPr>
        <p:spPr>
          <a:xfrm>
            <a:off x="5224464" y="1550022"/>
            <a:ext cx="3822374" cy="3749490"/>
          </a:xfrm>
        </p:spPr>
        <p:txBody>
          <a:bodyPr>
            <a:noAutofit/>
          </a:bodyPr>
          <a:lstStyle/>
          <a:p>
            <a:pPr marL="0" indent="0">
              <a:lnSpc>
                <a:spcPct val="110000"/>
              </a:lnSpc>
              <a:buNone/>
            </a:pPr>
            <a:r>
              <a:rPr lang="sv-SE" b="1" dirty="0"/>
              <a:t> </a:t>
            </a:r>
            <a:r>
              <a:rPr lang="sv-SE" b="1" dirty="0">
                <a:solidFill>
                  <a:schemeClr val="tx1">
                    <a:lumMod val="75000"/>
                    <a:lumOff val="25000"/>
                  </a:schemeClr>
                </a:solidFill>
              </a:rPr>
              <a:t>Aktuella studiematerial</a:t>
            </a:r>
          </a:p>
          <a:p>
            <a:pPr>
              <a:lnSpc>
                <a:spcPct val="110000"/>
              </a:lnSpc>
            </a:pPr>
            <a:r>
              <a:rPr lang="sv-SE" dirty="0" err="1"/>
              <a:t>Valplan</a:t>
            </a:r>
            <a:r>
              <a:rPr lang="sv-SE" dirty="0"/>
              <a:t> 2022</a:t>
            </a:r>
          </a:p>
          <a:p>
            <a:pPr>
              <a:lnSpc>
                <a:spcPct val="110000"/>
              </a:lnSpc>
            </a:pPr>
            <a:r>
              <a:rPr lang="sv-SE" dirty="0"/>
              <a:t>Trygg pension</a:t>
            </a:r>
            <a:endParaRPr lang="sv-SE" i="1" dirty="0">
              <a:solidFill>
                <a:schemeClr val="accent2"/>
              </a:solidFill>
            </a:endParaRPr>
          </a:p>
          <a:p>
            <a:pPr>
              <a:lnSpc>
                <a:spcPct val="110000"/>
              </a:lnSpc>
            </a:pPr>
            <a:r>
              <a:rPr lang="sv-SE" dirty="0"/>
              <a:t>Medlemsresan</a:t>
            </a:r>
          </a:p>
          <a:p>
            <a:pPr>
              <a:lnSpc>
                <a:spcPct val="110000"/>
              </a:lnSpc>
            </a:pPr>
            <a:r>
              <a:rPr lang="sv-SE" dirty="0"/>
              <a:t>Livsstilsverktyget och Hela livet</a:t>
            </a:r>
            <a:endParaRPr lang="sv-SE" dirty="0">
              <a:solidFill>
                <a:schemeClr val="accent2"/>
              </a:solidFill>
            </a:endParaRPr>
          </a:p>
          <a:p>
            <a:pPr>
              <a:lnSpc>
                <a:spcPct val="110000"/>
              </a:lnSpc>
            </a:pPr>
            <a:r>
              <a:rPr lang="sv-SE" dirty="0"/>
              <a:t>Seniorsurfarna </a:t>
            </a:r>
            <a:r>
              <a:rPr lang="sv-SE" i="1" dirty="0">
                <a:solidFill>
                  <a:srgbClr val="EB6909"/>
                </a:solidFill>
              </a:rPr>
              <a:t>Ny säsong!</a:t>
            </a:r>
          </a:p>
          <a:p>
            <a:pPr>
              <a:lnSpc>
                <a:spcPct val="110000"/>
              </a:lnSpc>
            </a:pPr>
            <a:r>
              <a:rPr lang="sv-SE" dirty="0"/>
              <a:t>Bli digital, SV</a:t>
            </a:r>
          </a:p>
          <a:p>
            <a:pPr>
              <a:lnSpc>
                <a:spcPct val="110000"/>
              </a:lnSpc>
            </a:pPr>
            <a:endParaRPr lang="sv-SE" dirty="0"/>
          </a:p>
          <a:p>
            <a:pPr>
              <a:lnSpc>
                <a:spcPct val="110000"/>
              </a:lnSpc>
            </a:pPr>
            <a:endParaRPr lang="sv-SE" dirty="0"/>
          </a:p>
          <a:p>
            <a:pPr>
              <a:lnSpc>
                <a:spcPct val="110000"/>
              </a:lnSpc>
            </a:pPr>
            <a:endParaRPr lang="sv-SE" dirty="0"/>
          </a:p>
          <a:p>
            <a:pPr>
              <a:lnSpc>
                <a:spcPct val="110000"/>
              </a:lnSpc>
            </a:pPr>
            <a:endParaRPr lang="sv-SE" dirty="0"/>
          </a:p>
          <a:p>
            <a:pPr>
              <a:lnSpc>
                <a:spcPct val="110000"/>
              </a:lnSpc>
            </a:pPr>
            <a:endParaRPr lang="sv-SE" dirty="0"/>
          </a:p>
          <a:p>
            <a:pPr marL="400050" lvl="1" indent="0">
              <a:lnSpc>
                <a:spcPct val="110000"/>
              </a:lnSpc>
              <a:buNone/>
            </a:pPr>
            <a:r>
              <a:rPr lang="sv-SE" sz="1800" b="1" i="1" dirty="0">
                <a:solidFill>
                  <a:srgbClr val="EB6909"/>
                </a:solidFill>
              </a:rPr>
              <a:t>Hjärnan stimuleras och </a:t>
            </a:r>
          </a:p>
          <a:p>
            <a:pPr marL="400050" lvl="1" indent="0">
              <a:lnSpc>
                <a:spcPct val="110000"/>
              </a:lnSpc>
              <a:buNone/>
            </a:pPr>
            <a:r>
              <a:rPr lang="sv-SE" sz="1800" b="1" i="1" dirty="0">
                <a:solidFill>
                  <a:srgbClr val="EB6909"/>
                </a:solidFill>
              </a:rPr>
              <a:t>skjuter nya skott</a:t>
            </a:r>
            <a:r>
              <a:rPr lang="sv-SE" b="1" i="1" dirty="0">
                <a:solidFill>
                  <a:srgbClr val="EB6909"/>
                </a:solidFill>
              </a:rPr>
              <a:t>!</a:t>
            </a:r>
          </a:p>
          <a:p>
            <a:pPr>
              <a:lnSpc>
                <a:spcPct val="110000"/>
              </a:lnSpc>
            </a:pPr>
            <a:endParaRPr lang="sv-SE" dirty="0"/>
          </a:p>
          <a:p>
            <a:pPr marL="0" indent="0">
              <a:lnSpc>
                <a:spcPct val="110000"/>
              </a:lnSpc>
              <a:buNone/>
            </a:pPr>
            <a:endParaRPr lang="sv-SE" dirty="0"/>
          </a:p>
          <a:p>
            <a:pPr marL="0" indent="0">
              <a:lnSpc>
                <a:spcPct val="110000"/>
              </a:lnSpc>
              <a:buNone/>
            </a:pPr>
            <a:endParaRPr lang="sv-SE" dirty="0"/>
          </a:p>
          <a:p>
            <a:pPr marL="0" indent="0">
              <a:lnSpc>
                <a:spcPct val="110000"/>
              </a:lnSpc>
              <a:buNone/>
            </a:pPr>
            <a:r>
              <a:rPr lang="sv-SE" dirty="0"/>
              <a:t>	</a:t>
            </a:r>
          </a:p>
        </p:txBody>
      </p:sp>
      <p:sp>
        <p:nvSpPr>
          <p:cNvPr id="3" name="Rubrik 2">
            <a:extLst>
              <a:ext uri="{FF2B5EF4-FFF2-40B4-BE49-F238E27FC236}">
                <a16:creationId xmlns="" xmlns:a16="http://schemas.microsoft.com/office/drawing/2014/main" id="{20CC167A-D3FF-436D-8A0B-72BFCE09A9DB}"/>
              </a:ext>
            </a:extLst>
          </p:cNvPr>
          <p:cNvSpPr>
            <a:spLocks noGrp="1"/>
          </p:cNvSpPr>
          <p:nvPr>
            <p:ph type="title"/>
          </p:nvPr>
        </p:nvSpPr>
        <p:spPr>
          <a:xfrm>
            <a:off x="4923693" y="900000"/>
            <a:ext cx="3822374" cy="775136"/>
          </a:xfrm>
        </p:spPr>
        <p:txBody>
          <a:bodyPr anchor="t">
            <a:normAutofit/>
          </a:bodyPr>
          <a:lstStyle/>
          <a:p>
            <a:r>
              <a:rPr lang="sv-SE" sz="3200" dirty="0">
                <a:solidFill>
                  <a:srgbClr val="008FCB"/>
                </a:solidFill>
              </a:rPr>
              <a:t>Lär </a:t>
            </a:r>
            <a:r>
              <a:rPr lang="sv-SE" dirty="0">
                <a:solidFill>
                  <a:srgbClr val="008FCB"/>
                </a:solidFill>
              </a:rPr>
              <a:t>om</a:t>
            </a:r>
            <a:r>
              <a:rPr lang="sv-SE" sz="3200" dirty="0">
                <a:solidFill>
                  <a:srgbClr val="008FCB"/>
                </a:solidFill>
              </a:rPr>
              <a:t> och lär nytt</a:t>
            </a:r>
            <a:r>
              <a:rPr lang="sv-SE" dirty="0">
                <a:solidFill>
                  <a:srgbClr val="008FCB"/>
                </a:solidFill>
              </a:rPr>
              <a:t>!</a:t>
            </a:r>
          </a:p>
        </p:txBody>
      </p:sp>
      <p:pic>
        <p:nvPicPr>
          <p:cNvPr id="5" name="Platshållare för innehåll 5">
            <a:extLst>
              <a:ext uri="{FF2B5EF4-FFF2-40B4-BE49-F238E27FC236}">
                <a16:creationId xmlns="" xmlns:a16="http://schemas.microsoft.com/office/drawing/2014/main" id="{35309D81-0D5B-4C91-93D2-5B37A10A00A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0" y="-8466"/>
            <a:ext cx="5224463" cy="6866466"/>
          </a:xfrm>
          <a:noFill/>
        </p:spPr>
      </p:pic>
      <p:sp>
        <p:nvSpPr>
          <p:cNvPr id="13" name="Slide Number Placeholder 1">
            <a:extLst>
              <a:ext uri="{FF2B5EF4-FFF2-40B4-BE49-F238E27FC236}">
                <a16:creationId xmlns="" xmlns:a16="http://schemas.microsoft.com/office/drawing/2014/main" id="{2658002B-832C-4DCA-AD87-5A6FA17448C0}"/>
              </a:ext>
            </a:extLst>
          </p:cNvPr>
          <p:cNvSpPr>
            <a:spLocks noGrp="1"/>
          </p:cNvSpPr>
          <p:nvPr>
            <p:ph type="sldNum" sz="quarter" idx="4294967295"/>
          </p:nvPr>
        </p:nvSpPr>
        <p:spPr>
          <a:xfrm>
            <a:off x="6834880" y="6364288"/>
            <a:ext cx="2133600" cy="365125"/>
          </a:xfrm>
        </p:spPr>
        <p:txBody>
          <a:bodyPr/>
          <a:lstStyle/>
          <a:p>
            <a:pPr>
              <a:spcAft>
                <a:spcPts val="600"/>
              </a:spcAft>
            </a:pPr>
            <a:fld id="{332063FA-F158-B145-A53C-EFD7E6C84CF7}" type="slidenum">
              <a:rPr lang="sv-SE" smtClean="0"/>
              <a:pPr>
                <a:spcAft>
                  <a:spcPts val="600"/>
                </a:spcAft>
              </a:pPr>
              <a:t>12</a:t>
            </a:fld>
            <a:endParaRPr lang="sv-SE" dirty="0"/>
          </a:p>
        </p:txBody>
      </p:sp>
    </p:spTree>
    <p:extLst>
      <p:ext uri="{BB962C8B-B14F-4D97-AF65-F5344CB8AC3E}">
        <p14:creationId xmlns:p14="http://schemas.microsoft.com/office/powerpoint/2010/main" val="309040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 xmlns:a16="http://schemas.microsoft.com/office/drawing/2014/main" id="{04996A1D-5AE5-459D-A96A-A23319CF3FC6}"/>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11" name="Rubrik 1">
            <a:extLst>
              <a:ext uri="{FF2B5EF4-FFF2-40B4-BE49-F238E27FC236}">
                <a16:creationId xmlns="" xmlns:a16="http://schemas.microsoft.com/office/drawing/2014/main" id="{AC32473E-7923-4E88-AF6B-E18A1CE9EB44}"/>
              </a:ext>
            </a:extLst>
          </p:cNvPr>
          <p:cNvSpPr>
            <a:spLocks noGrp="1"/>
          </p:cNvSpPr>
          <p:nvPr>
            <p:ph type="title"/>
          </p:nvPr>
        </p:nvSpPr>
        <p:spPr>
          <a:xfrm>
            <a:off x="5646471" y="900000"/>
            <a:ext cx="3101289" cy="1433634"/>
          </a:xfrm>
        </p:spPr>
        <p:txBody>
          <a:bodyPr/>
          <a:lstStyle/>
          <a:p>
            <a:pPr>
              <a:lnSpc>
                <a:spcPct val="100000"/>
              </a:lnSpc>
            </a:pPr>
            <a:r>
              <a:rPr lang="sv-SE" altLang="sv-SE" dirty="0">
                <a:solidFill>
                  <a:srgbClr val="219BD3"/>
                </a:solidFill>
              </a:rPr>
              <a:t>Senioren – </a:t>
            </a:r>
            <a:br>
              <a:rPr lang="sv-SE" altLang="sv-SE" dirty="0">
                <a:solidFill>
                  <a:srgbClr val="219BD3"/>
                </a:solidFill>
              </a:rPr>
            </a:br>
            <a:r>
              <a:rPr lang="sv-SE" altLang="sv-SE" dirty="0">
                <a:solidFill>
                  <a:srgbClr val="008FCB"/>
                </a:solidFill>
              </a:rPr>
              <a:t>Vår bästa och viktigaste förmån</a:t>
            </a:r>
          </a:p>
        </p:txBody>
      </p:sp>
      <p:sp>
        <p:nvSpPr>
          <p:cNvPr id="12" name="Platshållare för innehåll 3">
            <a:extLst>
              <a:ext uri="{FF2B5EF4-FFF2-40B4-BE49-F238E27FC236}">
                <a16:creationId xmlns="" xmlns:a16="http://schemas.microsoft.com/office/drawing/2014/main" id="{42941DBE-C9A5-4195-8B7E-FC4E4585990D}"/>
              </a:ext>
            </a:extLst>
          </p:cNvPr>
          <p:cNvSpPr>
            <a:spLocks noGrp="1"/>
          </p:cNvSpPr>
          <p:nvPr>
            <p:ph sz="quarter" idx="13"/>
          </p:nvPr>
        </p:nvSpPr>
        <p:spPr>
          <a:xfrm>
            <a:off x="1291499" y="2547955"/>
            <a:ext cx="6778710" cy="3357896"/>
          </a:xfrm>
        </p:spPr>
        <p:txBody>
          <a:bodyPr/>
          <a:lstStyle/>
          <a:p>
            <a:pPr marL="342900" indent="-342900">
              <a:buFontTx/>
              <a:buChar char="-"/>
            </a:pPr>
            <a:endParaRPr lang="sv-SE" sz="2000" dirty="0"/>
          </a:p>
          <a:p>
            <a:endParaRPr lang="sv-SE" sz="2200" dirty="0"/>
          </a:p>
        </p:txBody>
      </p:sp>
      <p:pic>
        <p:nvPicPr>
          <p:cNvPr id="13" name="Bildobjekt 12" descr="En bild som visar text, dagstidning, accessoarer&#10;&#10;Automatiskt genererad beskrivning">
            <a:extLst>
              <a:ext uri="{FF2B5EF4-FFF2-40B4-BE49-F238E27FC236}">
                <a16:creationId xmlns="" xmlns:a16="http://schemas.microsoft.com/office/drawing/2014/main" id="{6A32B83C-BD23-4C7A-9195-F467C7B9800B}"/>
              </a:ext>
            </a:extLst>
          </p:cNvPr>
          <p:cNvPicPr>
            <a:picLocks noChangeAspect="1"/>
          </p:cNvPicPr>
          <p:nvPr/>
        </p:nvPicPr>
        <p:blipFill>
          <a:blip r:embed="rId3"/>
          <a:stretch>
            <a:fillRect/>
          </a:stretch>
        </p:blipFill>
        <p:spPr>
          <a:xfrm>
            <a:off x="1260000" y="900000"/>
            <a:ext cx="4063232" cy="5122008"/>
          </a:xfrm>
          <a:prstGeom prst="rect">
            <a:avLst/>
          </a:prstGeom>
        </p:spPr>
      </p:pic>
      <p:sp>
        <p:nvSpPr>
          <p:cNvPr id="14" name="Rubrik 1">
            <a:extLst>
              <a:ext uri="{FF2B5EF4-FFF2-40B4-BE49-F238E27FC236}">
                <a16:creationId xmlns="" xmlns:a16="http://schemas.microsoft.com/office/drawing/2014/main" id="{7812A859-7EE2-4A0B-83DF-39159626AFC7}"/>
              </a:ext>
            </a:extLst>
          </p:cNvPr>
          <p:cNvSpPr txBox="1">
            <a:spLocks/>
          </p:cNvSpPr>
          <p:nvPr/>
        </p:nvSpPr>
        <p:spPr>
          <a:xfrm>
            <a:off x="5646471" y="4281072"/>
            <a:ext cx="2400249" cy="1824730"/>
          </a:xfrm>
          <a:prstGeom prst="rect">
            <a:avLst/>
          </a:prstGeom>
        </p:spPr>
        <p:txBody>
          <a:bodyPr vert="horz" lIns="0" tIns="0" rIns="0" bIns="0" rtlCol="0" anchor="t" anchorCtr="0">
            <a:noAutofit/>
          </a:bodyPr>
          <a:lstStyle>
            <a:lvl1pPr algn="l" defTabSz="457200" rtl="0" eaLnBrk="1" latinLnBrk="0" hangingPunct="1">
              <a:lnSpc>
                <a:spcPct val="80000"/>
              </a:lnSpc>
              <a:spcBef>
                <a:spcPts val="672"/>
              </a:spcBef>
              <a:buNone/>
              <a:defRPr sz="2800" b="1" kern="1200">
                <a:solidFill>
                  <a:schemeClr val="accent1"/>
                </a:solidFill>
                <a:latin typeface="+mj-lt"/>
                <a:ea typeface="+mj-ea"/>
                <a:cs typeface="+mj-cs"/>
              </a:defRPr>
            </a:lvl1pPr>
          </a:lstStyle>
          <a:p>
            <a:pPr>
              <a:lnSpc>
                <a:spcPct val="100000"/>
              </a:lnSpc>
            </a:pPr>
            <a:r>
              <a:rPr lang="sv-SE" altLang="sv-SE" dirty="0">
                <a:solidFill>
                  <a:srgbClr val="EB6909"/>
                </a:solidFill>
              </a:rPr>
              <a:t>Nu även som e-tidning</a:t>
            </a:r>
          </a:p>
        </p:txBody>
      </p:sp>
    </p:spTree>
    <p:extLst>
      <p:ext uri="{BB962C8B-B14F-4D97-AF65-F5344CB8AC3E}">
        <p14:creationId xmlns:p14="http://schemas.microsoft.com/office/powerpoint/2010/main" val="313892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 xmlns:a16="http://schemas.microsoft.com/office/drawing/2014/main" id="{6275AA78-0E07-4C27-881D-E47D5EDC55D8}"/>
              </a:ext>
            </a:extLst>
          </p:cNvPr>
          <p:cNvSpPr>
            <a:spLocks noGrp="1"/>
          </p:cNvSpPr>
          <p:nvPr>
            <p:ph sz="quarter" idx="13"/>
          </p:nvPr>
        </p:nvSpPr>
        <p:spPr>
          <a:xfrm>
            <a:off x="5439535" y="1980000"/>
            <a:ext cx="3314998" cy="2987423"/>
          </a:xfrm>
        </p:spPr>
        <p:txBody>
          <a:bodyPr/>
          <a:lstStyle/>
          <a:p>
            <a:r>
              <a:rPr lang="sv-SE" dirty="0"/>
              <a:t>Målet är att vi vill kunna påverka samhället genom de kommunala och regionala pensionärsråden</a:t>
            </a:r>
          </a:p>
        </p:txBody>
      </p:sp>
      <p:sp>
        <p:nvSpPr>
          <p:cNvPr id="5" name="Rubrik 4">
            <a:extLst>
              <a:ext uri="{FF2B5EF4-FFF2-40B4-BE49-F238E27FC236}">
                <a16:creationId xmlns="" xmlns:a16="http://schemas.microsoft.com/office/drawing/2014/main" id="{089CD6A6-08A1-4D06-A99F-4C7F12497D47}"/>
              </a:ext>
            </a:extLst>
          </p:cNvPr>
          <p:cNvSpPr>
            <a:spLocks noGrp="1"/>
          </p:cNvSpPr>
          <p:nvPr>
            <p:ph type="title"/>
          </p:nvPr>
        </p:nvSpPr>
        <p:spPr>
          <a:xfrm>
            <a:off x="5431068" y="985520"/>
            <a:ext cx="3314998" cy="689616"/>
          </a:xfrm>
        </p:spPr>
        <p:txBody>
          <a:bodyPr/>
          <a:lstStyle/>
          <a:p>
            <a:pPr>
              <a:lnSpc>
                <a:spcPct val="100000"/>
              </a:lnSpc>
            </a:pPr>
            <a:r>
              <a:rPr lang="sv-SE" altLang="sv-SE" dirty="0">
                <a:solidFill>
                  <a:srgbClr val="219BD3"/>
                </a:solidFill>
              </a:rPr>
              <a:t>De viktiga pensionärsråden </a:t>
            </a:r>
            <a:endParaRPr lang="sv-SE" dirty="0"/>
          </a:p>
        </p:txBody>
      </p:sp>
      <p:pic>
        <p:nvPicPr>
          <p:cNvPr id="9" name="Platshållare för bild 8">
            <a:extLst>
              <a:ext uri="{FF2B5EF4-FFF2-40B4-BE49-F238E27FC236}">
                <a16:creationId xmlns="" xmlns:a16="http://schemas.microsoft.com/office/drawing/2014/main" id="{A9B90263-C8DB-44DF-A1AC-8596404B270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13310" y="9026"/>
            <a:ext cx="5211153" cy="6848973"/>
          </a:xfrm>
        </p:spPr>
      </p:pic>
      <p:sp>
        <p:nvSpPr>
          <p:cNvPr id="2" name="Platshållare för bildnummer 1">
            <a:extLst>
              <a:ext uri="{FF2B5EF4-FFF2-40B4-BE49-F238E27FC236}">
                <a16:creationId xmlns="" xmlns:a16="http://schemas.microsoft.com/office/drawing/2014/main" id="{6EAD8AF9-0ABE-45ED-AE64-DE7BF9E96F87}"/>
              </a:ext>
            </a:extLst>
          </p:cNvPr>
          <p:cNvSpPr>
            <a:spLocks noGrp="1"/>
          </p:cNvSpPr>
          <p:nvPr>
            <p:ph type="sldNum" sz="quarter" idx="4294967295"/>
          </p:nvPr>
        </p:nvSpPr>
        <p:spPr>
          <a:xfrm>
            <a:off x="6761836" y="6388024"/>
            <a:ext cx="2128164" cy="324841"/>
          </a:xfrm>
        </p:spPr>
        <p:txBody>
          <a:bodyPr/>
          <a:lstStyle/>
          <a:p>
            <a:fld id="{332063FA-F158-B145-A53C-EFD7E6C84CF7}" type="slidenum">
              <a:rPr lang="sv-SE" smtClean="0"/>
              <a:pPr/>
              <a:t>14</a:t>
            </a:fld>
            <a:endParaRPr lang="sv-SE" dirty="0"/>
          </a:p>
        </p:txBody>
      </p:sp>
    </p:spTree>
    <p:extLst>
      <p:ext uri="{BB962C8B-B14F-4D97-AF65-F5344CB8AC3E}">
        <p14:creationId xmlns:p14="http://schemas.microsoft.com/office/powerpoint/2010/main" val="60693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latin typeface="+mj-lt"/>
              </a:rPr>
              <a:pPr/>
              <a:t>15</a:t>
            </a:fld>
            <a:endParaRPr lang="sv-SE">
              <a:latin typeface="+mj-lt"/>
            </a:endParaRPr>
          </a:p>
        </p:txBody>
      </p:sp>
      <p:sp>
        <p:nvSpPr>
          <p:cNvPr id="11" name="Rubrik 1">
            <a:extLst>
              <a:ext uri="{FF2B5EF4-FFF2-40B4-BE49-F238E27FC236}">
                <a16:creationId xmlns="" xmlns:a16="http://schemas.microsoft.com/office/drawing/2014/main" id="{E5E881C4-D820-478A-A046-0E1EA108653E}"/>
              </a:ext>
            </a:extLst>
          </p:cNvPr>
          <p:cNvSpPr>
            <a:spLocks noGrp="1"/>
          </p:cNvSpPr>
          <p:nvPr>
            <p:ph type="title"/>
          </p:nvPr>
        </p:nvSpPr>
        <p:spPr>
          <a:xfrm>
            <a:off x="1260000" y="900000"/>
            <a:ext cx="6778710" cy="1034992"/>
          </a:xfrm>
        </p:spPr>
        <p:txBody>
          <a:bodyPr/>
          <a:lstStyle/>
          <a:p>
            <a:r>
              <a:rPr lang="sv-SE" altLang="sv-SE" dirty="0">
                <a:solidFill>
                  <a:srgbClr val="219BD3"/>
                </a:solidFill>
              </a:rPr>
              <a:t>De viktiga pensionärsråden  </a:t>
            </a:r>
          </a:p>
        </p:txBody>
      </p:sp>
      <p:grpSp>
        <p:nvGrpSpPr>
          <p:cNvPr id="12" name="Grupp 11">
            <a:extLst>
              <a:ext uri="{FF2B5EF4-FFF2-40B4-BE49-F238E27FC236}">
                <a16:creationId xmlns="" xmlns:a16="http://schemas.microsoft.com/office/drawing/2014/main" id="{7728A8F2-9367-4D99-8A80-5C1213FBF547}"/>
              </a:ext>
            </a:extLst>
          </p:cNvPr>
          <p:cNvGrpSpPr/>
          <p:nvPr/>
        </p:nvGrpSpPr>
        <p:grpSpPr>
          <a:xfrm>
            <a:off x="860096" y="1417496"/>
            <a:ext cx="7277257" cy="4034100"/>
            <a:chOff x="646736" y="2133020"/>
            <a:chExt cx="6512163" cy="3609975"/>
          </a:xfrm>
        </p:grpSpPr>
        <p:pic>
          <p:nvPicPr>
            <p:cNvPr id="13" name="Bildobjekt 12">
              <a:extLst>
                <a:ext uri="{FF2B5EF4-FFF2-40B4-BE49-F238E27FC236}">
                  <a16:creationId xmlns="" xmlns:a16="http://schemas.microsoft.com/office/drawing/2014/main" id="{5DC08C2E-CE6B-4ABC-89CC-4144BA977AFE}"/>
                </a:ext>
              </a:extLst>
            </p:cNvPr>
            <p:cNvPicPr>
              <a:picLocks noChangeAspect="1"/>
            </p:cNvPicPr>
            <p:nvPr/>
          </p:nvPicPr>
          <p:blipFill>
            <a:blip r:embed="rId3"/>
            <a:stretch>
              <a:fillRect/>
            </a:stretch>
          </p:blipFill>
          <p:spPr>
            <a:xfrm>
              <a:off x="1291499" y="2133020"/>
              <a:ext cx="5867400" cy="3609975"/>
            </a:xfrm>
            <a:prstGeom prst="rect">
              <a:avLst/>
            </a:prstGeom>
          </p:spPr>
        </p:pic>
        <p:sp>
          <p:nvSpPr>
            <p:cNvPr id="14" name="Pratbubbla: oval 13">
              <a:extLst>
                <a:ext uri="{FF2B5EF4-FFF2-40B4-BE49-F238E27FC236}">
                  <a16:creationId xmlns="" xmlns:a16="http://schemas.microsoft.com/office/drawing/2014/main" id="{719AC6CC-94CA-4886-A30A-F560C2A4D978}"/>
                </a:ext>
              </a:extLst>
            </p:cNvPr>
            <p:cNvSpPr/>
            <p:nvPr/>
          </p:nvSpPr>
          <p:spPr>
            <a:xfrm>
              <a:off x="646736" y="2423150"/>
              <a:ext cx="2873550" cy="817199"/>
            </a:xfrm>
            <a:prstGeom prst="wedgeEllipseCallout">
              <a:avLst>
                <a:gd name="adj1" fmla="val 43478"/>
                <a:gd name="adj2" fmla="val 609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Var befinner ni er?</a:t>
              </a:r>
            </a:p>
          </p:txBody>
        </p:sp>
      </p:grpSp>
    </p:spTree>
    <p:extLst>
      <p:ext uri="{BB962C8B-B14F-4D97-AF65-F5344CB8AC3E}">
        <p14:creationId xmlns:p14="http://schemas.microsoft.com/office/powerpoint/2010/main" val="130123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latin typeface="+mj-lt"/>
              </a:rPr>
              <a:pPr/>
              <a:t>16</a:t>
            </a:fld>
            <a:endParaRPr lang="sv-SE">
              <a:latin typeface="+mj-lt"/>
            </a:endParaRPr>
          </a:p>
        </p:txBody>
      </p:sp>
      <p:sp>
        <p:nvSpPr>
          <p:cNvPr id="9" name="Rubrik 2">
            <a:extLst>
              <a:ext uri="{FF2B5EF4-FFF2-40B4-BE49-F238E27FC236}">
                <a16:creationId xmlns="" xmlns:a16="http://schemas.microsoft.com/office/drawing/2014/main" id="{0305FC82-FF2B-4C56-95E5-F6CBEE7A360B}"/>
              </a:ext>
            </a:extLst>
          </p:cNvPr>
          <p:cNvSpPr>
            <a:spLocks noGrp="1"/>
          </p:cNvSpPr>
          <p:nvPr>
            <p:ph type="title"/>
          </p:nvPr>
        </p:nvSpPr>
        <p:spPr>
          <a:xfrm>
            <a:off x="1260000" y="900000"/>
            <a:ext cx="6778710" cy="897359"/>
          </a:xfrm>
        </p:spPr>
        <p:txBody>
          <a:bodyPr/>
          <a:lstStyle/>
          <a:p>
            <a:pPr>
              <a:lnSpc>
                <a:spcPct val="100000"/>
              </a:lnSpc>
            </a:pPr>
            <a:r>
              <a:rPr lang="sv-SE" dirty="0"/>
              <a:t>Så beslutade kongressen om råden</a:t>
            </a:r>
            <a:br>
              <a:rPr lang="sv-SE" dirty="0"/>
            </a:br>
            <a:r>
              <a:rPr lang="sv-SE" dirty="0">
                <a:solidFill>
                  <a:schemeClr val="accent2"/>
                </a:solidFill>
              </a:rPr>
              <a:t>Ett urval</a:t>
            </a:r>
          </a:p>
        </p:txBody>
      </p:sp>
      <p:sp>
        <p:nvSpPr>
          <p:cNvPr id="10" name="Platshållare för innehåll 3">
            <a:extLst>
              <a:ext uri="{FF2B5EF4-FFF2-40B4-BE49-F238E27FC236}">
                <a16:creationId xmlns="" xmlns:a16="http://schemas.microsoft.com/office/drawing/2014/main" id="{D03A568B-646D-4F62-B955-76C78615F9C5}"/>
              </a:ext>
            </a:extLst>
          </p:cNvPr>
          <p:cNvSpPr>
            <a:spLocks noGrp="1"/>
          </p:cNvSpPr>
          <p:nvPr>
            <p:ph sz="quarter" idx="13"/>
          </p:nvPr>
        </p:nvSpPr>
        <p:spPr>
          <a:xfrm>
            <a:off x="1260000" y="1980000"/>
            <a:ext cx="7029541" cy="3357896"/>
          </a:xfrm>
        </p:spPr>
        <p:txBody>
          <a:bodyPr/>
          <a:lstStyle/>
          <a:p>
            <a:pPr marL="342900" indent="-342900">
              <a:buFont typeface="Wingdings" panose="05000000000000000000" pitchFamily="2" charset="2"/>
              <a:buChar char="§"/>
            </a:pPr>
            <a:r>
              <a:rPr lang="sv-SE" sz="2000" dirty="0">
                <a:effectLst/>
                <a:ea typeface="Calibri" panose="020F0502020204030204" pitchFamily="34" charset="0"/>
              </a:rPr>
              <a:t>Pensionärsråden ska organiseras direkt under kommunstyrelsen</a:t>
            </a:r>
          </a:p>
          <a:p>
            <a:pPr marL="342900" indent="-342900">
              <a:buFont typeface="Wingdings" panose="05000000000000000000" pitchFamily="2" charset="2"/>
              <a:buChar char="§"/>
            </a:pPr>
            <a:r>
              <a:rPr lang="sv-SE" sz="2000" dirty="0">
                <a:ea typeface="Calibri" panose="020F0502020204030204" pitchFamily="34" charset="0"/>
              </a:rPr>
              <a:t>A</a:t>
            </a:r>
            <a:r>
              <a:rPr lang="sv-SE" sz="2000" dirty="0">
                <a:effectLst/>
                <a:ea typeface="Calibri" panose="020F0502020204030204" pitchFamily="34" charset="0"/>
              </a:rPr>
              <a:t>rbeta fram ett reglemente som grund </a:t>
            </a:r>
            <a:r>
              <a:rPr lang="sv-SE" sz="2000" dirty="0" err="1">
                <a:effectLst/>
                <a:ea typeface="Calibri" panose="020F0502020204030204" pitchFamily="34" charset="0"/>
              </a:rPr>
              <a:t>för</a:t>
            </a:r>
            <a:r>
              <a:rPr lang="sv-SE" sz="2000" dirty="0">
                <a:effectLst/>
                <a:ea typeface="Calibri" panose="020F0502020204030204" pitchFamily="34" charset="0"/>
              </a:rPr>
              <a:t> pensionärsrådens arbete </a:t>
            </a:r>
          </a:p>
          <a:p>
            <a:pPr marL="342900" indent="-342900">
              <a:buFont typeface="Wingdings" panose="05000000000000000000" pitchFamily="2" charset="2"/>
              <a:buChar char="§"/>
            </a:pPr>
            <a:r>
              <a:rPr lang="sv-SE" sz="2000" dirty="0">
                <a:ea typeface="Calibri" panose="020F0502020204030204" pitchFamily="34" charset="0"/>
              </a:rPr>
              <a:t>Verka för att</a:t>
            </a:r>
            <a:r>
              <a:rPr lang="sv-SE" sz="2000" dirty="0">
                <a:effectLst/>
                <a:ea typeface="Calibri" panose="020F0502020204030204" pitchFamily="34" charset="0"/>
              </a:rPr>
              <a:t> Sveriges kommuner och regioner, SKR, tar fram ett reglemente för pensionärsråd</a:t>
            </a:r>
          </a:p>
          <a:p>
            <a:pPr marL="342900" indent="-342900">
              <a:buFont typeface="Wingdings" panose="05000000000000000000" pitchFamily="2" charset="2"/>
              <a:buChar char="§"/>
            </a:pPr>
            <a:r>
              <a:rPr lang="sv-SE" sz="2000" dirty="0">
                <a:ea typeface="Calibri" panose="020F0502020204030204" pitchFamily="34" charset="0"/>
              </a:rPr>
              <a:t>V</a:t>
            </a:r>
            <a:r>
              <a:rPr lang="sv-SE" sz="2000" dirty="0">
                <a:effectLst/>
                <a:ea typeface="Calibri" panose="020F0502020204030204" pitchFamily="34" charset="0"/>
              </a:rPr>
              <a:t>erka för att riksdagen lagstadgar om pensionärsråd i kommuner och regioner</a:t>
            </a:r>
          </a:p>
          <a:p>
            <a:pPr marL="285750" indent="-285750">
              <a:buFont typeface="Wingdings" panose="05000000000000000000" pitchFamily="2" charset="2"/>
              <a:buChar char="§"/>
            </a:pPr>
            <a:endParaRPr lang="sv-SE" sz="2000" dirty="0">
              <a:effectLst/>
              <a:ea typeface="Calibri" panose="020F0502020204030204" pitchFamily="34" charset="0"/>
            </a:endParaRPr>
          </a:p>
          <a:p>
            <a:pPr marL="285750" indent="-285750">
              <a:buFont typeface="Wingdings" panose="05000000000000000000" pitchFamily="2" charset="2"/>
              <a:buChar char="§"/>
            </a:pPr>
            <a:endParaRPr lang="sv-SE" sz="2000" dirty="0"/>
          </a:p>
        </p:txBody>
      </p:sp>
    </p:spTree>
    <p:extLst>
      <p:ext uri="{BB962C8B-B14F-4D97-AF65-F5344CB8AC3E}">
        <p14:creationId xmlns:p14="http://schemas.microsoft.com/office/powerpoint/2010/main" val="52969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 xmlns:a16="http://schemas.microsoft.com/office/drawing/2014/main" id="{6DB83D73-9A84-4EB5-891F-DC17C231AD0C}"/>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3" name="Rubrik 2">
            <a:extLst>
              <a:ext uri="{FF2B5EF4-FFF2-40B4-BE49-F238E27FC236}">
                <a16:creationId xmlns="" xmlns:a16="http://schemas.microsoft.com/office/drawing/2014/main" id="{8B45FA7A-CE3B-40A3-BC55-AC05C90EC6F0}"/>
              </a:ext>
            </a:extLst>
          </p:cNvPr>
          <p:cNvSpPr>
            <a:spLocks noGrp="1"/>
          </p:cNvSpPr>
          <p:nvPr>
            <p:ph type="title"/>
          </p:nvPr>
        </p:nvSpPr>
        <p:spPr>
          <a:xfrm>
            <a:off x="1291499" y="368709"/>
            <a:ext cx="6778710" cy="885242"/>
          </a:xfrm>
        </p:spPr>
        <p:txBody>
          <a:bodyPr/>
          <a:lstStyle/>
          <a:p>
            <a:pPr algn="ctr"/>
            <a:r>
              <a:rPr lang="sv-SE" dirty="0"/>
              <a:t>Pensionärsråd </a:t>
            </a:r>
            <a:br>
              <a:rPr lang="sv-SE" dirty="0"/>
            </a:br>
            <a:r>
              <a:rPr lang="sv-SE" dirty="0"/>
              <a:t>synpunkter från distrikten</a:t>
            </a:r>
          </a:p>
        </p:txBody>
      </p:sp>
      <p:sp>
        <p:nvSpPr>
          <p:cNvPr id="4" name="Platshållare för innehåll 3">
            <a:extLst>
              <a:ext uri="{FF2B5EF4-FFF2-40B4-BE49-F238E27FC236}">
                <a16:creationId xmlns="" xmlns:a16="http://schemas.microsoft.com/office/drawing/2014/main" id="{F90A79AB-E0C4-4007-B83A-D541A8CA242B}"/>
              </a:ext>
            </a:extLst>
          </p:cNvPr>
          <p:cNvSpPr>
            <a:spLocks noGrp="1"/>
          </p:cNvSpPr>
          <p:nvPr>
            <p:ph sz="quarter" idx="13"/>
          </p:nvPr>
        </p:nvSpPr>
        <p:spPr>
          <a:xfrm>
            <a:off x="1182645" y="1963399"/>
            <a:ext cx="6778710" cy="3743718"/>
          </a:xfrm>
        </p:spPr>
        <p:txBody>
          <a:bodyPr/>
          <a:lstStyle/>
          <a:p>
            <a:r>
              <a:rPr lang="sv-SE" dirty="0"/>
              <a:t>Råden måste komma in tidigt i processen &amp; att tydliggöra att rådet ska involveras i alla frågor som rör seniorer, det vill säga inte bara vård och omsorg. </a:t>
            </a:r>
          </a:p>
          <a:p>
            <a:r>
              <a:rPr lang="sv-SE" dirty="0"/>
              <a:t>Störst engagemang har frågan om remissinstans fått. Den slutliga formuleringen innebär att kommunen/regionen ska ge seniororganisationerna möjlighet att vara remissinstans. </a:t>
            </a:r>
          </a:p>
          <a:p>
            <a:r>
              <a:rPr lang="sv-SE" dirty="0"/>
              <a:t>Förbundsstyrelsen beslutade att ändra namnet till seniorråd</a:t>
            </a:r>
          </a:p>
          <a:p>
            <a:r>
              <a:rPr lang="sv-SE" dirty="0"/>
              <a:t>Förslaget kommer att sändas till övriga seniororganisationer och presenteras för SKR. Det slutliga reglementet kommer att skickas ut i sin helhet till distrikten</a:t>
            </a:r>
          </a:p>
        </p:txBody>
      </p:sp>
    </p:spTree>
    <p:extLst>
      <p:ext uri="{BB962C8B-B14F-4D97-AF65-F5344CB8AC3E}">
        <p14:creationId xmlns:p14="http://schemas.microsoft.com/office/powerpoint/2010/main" val="55368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latin typeface="+mj-lt"/>
              </a:rPr>
              <a:pPr/>
              <a:t>18</a:t>
            </a:fld>
            <a:endParaRPr lang="sv-SE">
              <a:latin typeface="+mj-lt"/>
            </a:endParaRPr>
          </a:p>
        </p:txBody>
      </p:sp>
      <p:sp>
        <p:nvSpPr>
          <p:cNvPr id="9" name="Rubrik 2">
            <a:extLst>
              <a:ext uri="{FF2B5EF4-FFF2-40B4-BE49-F238E27FC236}">
                <a16:creationId xmlns="" xmlns:a16="http://schemas.microsoft.com/office/drawing/2014/main" id="{0305FC82-FF2B-4C56-95E5-F6CBEE7A360B}"/>
              </a:ext>
            </a:extLst>
          </p:cNvPr>
          <p:cNvSpPr>
            <a:spLocks noGrp="1"/>
          </p:cNvSpPr>
          <p:nvPr>
            <p:ph type="title"/>
          </p:nvPr>
        </p:nvSpPr>
        <p:spPr>
          <a:xfrm>
            <a:off x="1260000" y="900000"/>
            <a:ext cx="6778710" cy="1700960"/>
          </a:xfrm>
        </p:spPr>
        <p:txBody>
          <a:bodyPr/>
          <a:lstStyle/>
          <a:p>
            <a:pPr marL="0" indent="0">
              <a:buNone/>
            </a:pPr>
            <a:r>
              <a:rPr lang="sv-SE" dirty="0"/>
              <a:t>Tillsammans, mindre ensam</a:t>
            </a:r>
            <a:br>
              <a:rPr lang="sv-SE" dirty="0"/>
            </a:br>
            <a:r>
              <a:rPr lang="sv-SE" dirty="0"/>
              <a:t/>
            </a:r>
            <a:br>
              <a:rPr lang="sv-SE" dirty="0"/>
            </a:br>
            <a:r>
              <a:rPr lang="sv-SE" b="1" dirty="0">
                <a:solidFill>
                  <a:srgbClr val="EB6909"/>
                </a:solidFill>
                <a:latin typeface="Arial" panose="020B0604020202020204" pitchFamily="34" charset="0"/>
              </a:rPr>
              <a:t>SPF Seniorernas arbete </a:t>
            </a:r>
            <a:br>
              <a:rPr lang="sv-SE" b="1" dirty="0">
                <a:solidFill>
                  <a:srgbClr val="EB6909"/>
                </a:solidFill>
                <a:latin typeface="Arial" panose="020B0604020202020204" pitchFamily="34" charset="0"/>
              </a:rPr>
            </a:br>
            <a:r>
              <a:rPr lang="sv-SE" b="1" dirty="0">
                <a:solidFill>
                  <a:srgbClr val="EB6909"/>
                </a:solidFill>
                <a:latin typeface="Arial" panose="020B0604020202020204" pitchFamily="34" charset="0"/>
              </a:rPr>
              <a:t>för att m</a:t>
            </a:r>
            <a:r>
              <a:rPr lang="sv-SE" b="1" i="0" dirty="0">
                <a:solidFill>
                  <a:srgbClr val="EB6909"/>
                </a:solidFill>
                <a:effectLst/>
                <a:latin typeface="Arial" panose="020B0604020202020204" pitchFamily="34" charset="0"/>
              </a:rPr>
              <a:t>otverka ofrivillig </a:t>
            </a:r>
            <a:br>
              <a:rPr lang="sv-SE" b="1" i="0" dirty="0">
                <a:solidFill>
                  <a:srgbClr val="EB6909"/>
                </a:solidFill>
                <a:effectLst/>
                <a:latin typeface="Arial" panose="020B0604020202020204" pitchFamily="34" charset="0"/>
              </a:rPr>
            </a:br>
            <a:r>
              <a:rPr lang="sv-SE" b="1" i="0" dirty="0">
                <a:solidFill>
                  <a:srgbClr val="EB6909"/>
                </a:solidFill>
                <a:effectLst/>
                <a:latin typeface="Arial" panose="020B0604020202020204" pitchFamily="34" charset="0"/>
              </a:rPr>
              <a:t>ensamhet och isolering </a:t>
            </a:r>
            <a:br>
              <a:rPr lang="sv-SE" b="1" i="0" dirty="0">
                <a:solidFill>
                  <a:srgbClr val="EB6909"/>
                </a:solidFill>
                <a:effectLst/>
                <a:latin typeface="Arial" panose="020B0604020202020204" pitchFamily="34" charset="0"/>
              </a:rPr>
            </a:br>
            <a:r>
              <a:rPr lang="sv-SE" b="1" i="0" dirty="0">
                <a:solidFill>
                  <a:srgbClr val="EB6909"/>
                </a:solidFill>
                <a:effectLst/>
                <a:latin typeface="Arial" panose="020B0604020202020204" pitchFamily="34" charset="0"/>
              </a:rPr>
              <a:t>bland äldre</a:t>
            </a:r>
            <a:r>
              <a:rPr lang="sv-SE" b="1" i="0" dirty="0">
                <a:solidFill>
                  <a:srgbClr val="252525"/>
                </a:solidFill>
                <a:effectLst/>
                <a:latin typeface="Arial" panose="020B0604020202020204" pitchFamily="34" charset="0"/>
              </a:rPr>
              <a:t/>
            </a:r>
            <a:br>
              <a:rPr lang="sv-SE" b="1" i="0" dirty="0">
                <a:solidFill>
                  <a:srgbClr val="252525"/>
                </a:solidFill>
                <a:effectLst/>
                <a:latin typeface="Arial" panose="020B0604020202020204" pitchFamily="34" charset="0"/>
              </a:rPr>
            </a:br>
            <a:r>
              <a:rPr lang="sv-SE" dirty="0"/>
              <a:t/>
            </a:r>
            <a:br>
              <a:rPr lang="sv-SE" dirty="0"/>
            </a:br>
            <a:r>
              <a:rPr lang="sv-SE" dirty="0"/>
              <a:t/>
            </a:r>
            <a:br>
              <a:rPr lang="sv-SE" dirty="0"/>
            </a:br>
            <a:endParaRPr lang="sv-SE" dirty="0">
              <a:solidFill>
                <a:schemeClr val="accent2"/>
              </a:solidFill>
            </a:endParaRPr>
          </a:p>
        </p:txBody>
      </p:sp>
      <p:pic>
        <p:nvPicPr>
          <p:cNvPr id="6" name="Bildobjekt 5" descr="En bild som visar text, person&#10;&#10;Automatiskt genererad beskrivning">
            <a:extLst>
              <a:ext uri="{FF2B5EF4-FFF2-40B4-BE49-F238E27FC236}">
                <a16:creationId xmlns="" xmlns:a16="http://schemas.microsoft.com/office/drawing/2014/main" id="{750500A4-E7BD-4DEE-96D2-77D5D53B93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84015">
            <a:off x="5961524" y="2152071"/>
            <a:ext cx="2438580" cy="3459188"/>
          </a:xfrm>
          <a:prstGeom prst="rect">
            <a:avLst/>
          </a:prstGeom>
          <a:ln w="6350">
            <a:solidFill>
              <a:schemeClr val="tx1">
                <a:alpha val="73000"/>
              </a:schemeClr>
            </a:solidFill>
          </a:ln>
        </p:spPr>
      </p:pic>
      <p:sp>
        <p:nvSpPr>
          <p:cNvPr id="13" name="Platshållare för innehåll 3">
            <a:extLst>
              <a:ext uri="{FF2B5EF4-FFF2-40B4-BE49-F238E27FC236}">
                <a16:creationId xmlns="" xmlns:a16="http://schemas.microsoft.com/office/drawing/2014/main" id="{B53A74FB-47B2-419B-A861-F4AB3E0B4498}"/>
              </a:ext>
            </a:extLst>
          </p:cNvPr>
          <p:cNvSpPr>
            <a:spLocks noGrp="1"/>
          </p:cNvSpPr>
          <p:nvPr>
            <p:ph sz="quarter" idx="13"/>
          </p:nvPr>
        </p:nvSpPr>
        <p:spPr>
          <a:xfrm>
            <a:off x="1260000" y="3545840"/>
            <a:ext cx="6778710" cy="2190558"/>
          </a:xfrm>
        </p:spPr>
        <p:txBody>
          <a:bodyPr/>
          <a:lstStyle/>
          <a:p>
            <a:pPr marL="0" indent="0">
              <a:buNone/>
            </a:pPr>
            <a:endParaRPr lang="sv-SE" b="0" i="0" dirty="0">
              <a:solidFill>
                <a:srgbClr val="000000"/>
              </a:solidFill>
              <a:effectLst/>
              <a:latin typeface="Arial" panose="020B0604020202020204" pitchFamily="34" charset="0"/>
            </a:endParaRPr>
          </a:p>
          <a:p>
            <a:r>
              <a:rPr lang="sv-SE" b="0" i="0" dirty="0">
                <a:solidFill>
                  <a:srgbClr val="000000"/>
                </a:solidFill>
                <a:effectLst/>
                <a:latin typeface="Arial" panose="020B0604020202020204" pitchFamily="34" charset="0"/>
              </a:rPr>
              <a:t>Inspiration</a:t>
            </a:r>
          </a:p>
          <a:p>
            <a:r>
              <a:rPr lang="sv-SE" b="0" i="0" dirty="0">
                <a:solidFill>
                  <a:srgbClr val="000000"/>
                </a:solidFill>
                <a:effectLst/>
                <a:latin typeface="Arial" panose="020B0604020202020204" pitchFamily="34" charset="0"/>
              </a:rPr>
              <a:t>Motivation</a:t>
            </a:r>
          </a:p>
          <a:p>
            <a:r>
              <a:rPr lang="sv-SE" dirty="0">
                <a:solidFill>
                  <a:srgbClr val="000000"/>
                </a:solidFill>
                <a:latin typeface="Arial" panose="020B0604020202020204" pitchFamily="34" charset="0"/>
              </a:rPr>
              <a:t>S</a:t>
            </a:r>
            <a:r>
              <a:rPr lang="sv-SE" b="0" i="0" dirty="0">
                <a:solidFill>
                  <a:srgbClr val="000000"/>
                </a:solidFill>
                <a:effectLst/>
                <a:latin typeface="Arial" panose="020B0604020202020204" pitchFamily="34" charset="0"/>
              </a:rPr>
              <a:t>töd </a:t>
            </a:r>
            <a:endParaRPr lang="sv-SE" dirty="0"/>
          </a:p>
          <a:p>
            <a:pPr marL="0" indent="0">
              <a:buNone/>
            </a:pPr>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3321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300000">
            <a:off x="1894448" y="1849121"/>
            <a:ext cx="5537917" cy="685800"/>
          </a:xfrm>
          <a:prstGeom prst="rect">
            <a:avLst/>
          </a:prstGeom>
        </p:spPr>
        <p:txBody>
          <a:bodyPr vert="horz" wrap="square" lIns="0" tIns="0" rIns="0" bIns="0" rtlCol="0">
            <a:spAutoFit/>
          </a:bodyPr>
          <a:lstStyle/>
          <a:p>
            <a:pPr>
              <a:lnSpc>
                <a:spcPts val="5400"/>
              </a:lnSpc>
            </a:pPr>
            <a:r>
              <a:rPr sz="8100" spc="-135" baseline="-6172" dirty="0">
                <a:solidFill>
                  <a:srgbClr val="008FCB"/>
                </a:solidFill>
                <a:latin typeface="Impact"/>
                <a:cs typeface="Impact"/>
              </a:rPr>
              <a:t>A</a:t>
            </a:r>
            <a:r>
              <a:rPr sz="8100" spc="-135" baseline="-5658" dirty="0">
                <a:solidFill>
                  <a:srgbClr val="008FCB"/>
                </a:solidFill>
                <a:latin typeface="Impact"/>
                <a:cs typeface="Impact"/>
              </a:rPr>
              <a:t>R</a:t>
            </a:r>
            <a:r>
              <a:rPr sz="8100" spc="-135" baseline="-5144" dirty="0">
                <a:solidFill>
                  <a:srgbClr val="008FCB"/>
                </a:solidFill>
                <a:latin typeface="Impact"/>
                <a:cs typeface="Impact"/>
              </a:rPr>
              <a:t>V</a:t>
            </a:r>
            <a:r>
              <a:rPr sz="8100" spc="-135" baseline="-4629" dirty="0">
                <a:solidFill>
                  <a:srgbClr val="008FCB"/>
                </a:solidFill>
                <a:latin typeface="Impact"/>
                <a:cs typeface="Impact"/>
              </a:rPr>
              <a:t>S</a:t>
            </a:r>
            <a:r>
              <a:rPr sz="8100" spc="-135" baseline="-4115" dirty="0">
                <a:solidFill>
                  <a:srgbClr val="008FCB"/>
                </a:solidFill>
                <a:latin typeface="Impact"/>
                <a:cs typeface="Impact"/>
              </a:rPr>
              <a:t>F</a:t>
            </a:r>
            <a:r>
              <a:rPr sz="8100" spc="-135" baseline="-3600" dirty="0">
                <a:solidFill>
                  <a:srgbClr val="008FCB"/>
                </a:solidFill>
                <a:latin typeface="Impact"/>
                <a:cs typeface="Impact"/>
              </a:rPr>
              <a:t>O</a:t>
            </a:r>
            <a:r>
              <a:rPr sz="8100" spc="-135" baseline="-3086" dirty="0">
                <a:solidFill>
                  <a:srgbClr val="008FCB"/>
                </a:solidFill>
                <a:latin typeface="Impact"/>
                <a:cs typeface="Impact"/>
              </a:rPr>
              <a:t>N</a:t>
            </a:r>
            <a:r>
              <a:rPr sz="8100" spc="-135" baseline="-2572" dirty="0">
                <a:solidFill>
                  <a:srgbClr val="008FCB"/>
                </a:solidFill>
                <a:latin typeface="Impact"/>
                <a:cs typeface="Impact"/>
              </a:rPr>
              <a:t>D</a:t>
            </a:r>
            <a:r>
              <a:rPr sz="8100" spc="-135" baseline="-2057" dirty="0">
                <a:solidFill>
                  <a:srgbClr val="008FCB"/>
                </a:solidFill>
                <a:latin typeface="Impact"/>
                <a:cs typeface="Impact"/>
              </a:rPr>
              <a:t>S</a:t>
            </a:r>
            <a:r>
              <a:rPr sz="8100" spc="-135" baseline="-1543" dirty="0">
                <a:solidFill>
                  <a:srgbClr val="008FCB"/>
                </a:solidFill>
                <a:latin typeface="Impact"/>
                <a:cs typeface="Impact"/>
              </a:rPr>
              <a:t>P</a:t>
            </a:r>
            <a:r>
              <a:rPr sz="8100" spc="-135" baseline="-1028" dirty="0">
                <a:solidFill>
                  <a:srgbClr val="008FCB"/>
                </a:solidFill>
                <a:latin typeface="Impact"/>
                <a:cs typeface="Impact"/>
              </a:rPr>
              <a:t>R</a:t>
            </a:r>
            <a:r>
              <a:rPr sz="5400" spc="-90" dirty="0">
                <a:solidFill>
                  <a:srgbClr val="008FCB"/>
                </a:solidFill>
                <a:latin typeface="Impact"/>
                <a:cs typeface="Impact"/>
              </a:rPr>
              <a:t>OJEKT</a:t>
            </a:r>
            <a:endParaRPr sz="5400">
              <a:latin typeface="Impact"/>
              <a:cs typeface="Impact"/>
            </a:endParaRPr>
          </a:p>
        </p:txBody>
      </p:sp>
      <p:sp>
        <p:nvSpPr>
          <p:cNvPr id="3" name="object 3"/>
          <p:cNvSpPr txBox="1"/>
          <p:nvPr/>
        </p:nvSpPr>
        <p:spPr>
          <a:xfrm rot="21300000">
            <a:off x="1981841" y="2624161"/>
            <a:ext cx="4689096" cy="685800"/>
          </a:xfrm>
          <a:prstGeom prst="rect">
            <a:avLst/>
          </a:prstGeom>
        </p:spPr>
        <p:txBody>
          <a:bodyPr vert="horz" wrap="square" lIns="0" tIns="0" rIns="0" bIns="0" rtlCol="0">
            <a:spAutoFit/>
          </a:bodyPr>
          <a:lstStyle/>
          <a:p>
            <a:pPr>
              <a:lnSpc>
                <a:spcPts val="5400"/>
              </a:lnSpc>
            </a:pPr>
            <a:r>
              <a:rPr sz="8100" spc="-179" baseline="-4115" dirty="0">
                <a:solidFill>
                  <a:srgbClr val="E75113"/>
                </a:solidFill>
                <a:latin typeface="Impact"/>
                <a:cs typeface="Impact"/>
              </a:rPr>
              <a:t>H</a:t>
            </a:r>
            <a:r>
              <a:rPr sz="8100" spc="-179" baseline="-3600" dirty="0">
                <a:solidFill>
                  <a:srgbClr val="E75113"/>
                </a:solidFill>
                <a:latin typeface="Impact"/>
                <a:cs typeface="Impact"/>
              </a:rPr>
              <a:t>EM</a:t>
            </a:r>
            <a:r>
              <a:rPr sz="8100" spc="-179" baseline="-2572" dirty="0">
                <a:solidFill>
                  <a:srgbClr val="E75113"/>
                </a:solidFill>
                <a:latin typeface="Impact"/>
                <a:cs typeface="Impact"/>
              </a:rPr>
              <a:t>T</a:t>
            </a:r>
            <a:r>
              <a:rPr sz="8100" spc="-179" baseline="-2057" dirty="0">
                <a:solidFill>
                  <a:srgbClr val="E75113"/>
                </a:solidFill>
                <a:latin typeface="Impact"/>
                <a:cs typeface="Impact"/>
              </a:rPr>
              <a:t>JÄ</a:t>
            </a:r>
            <a:r>
              <a:rPr sz="8100" spc="-179" baseline="-1543" dirty="0">
                <a:solidFill>
                  <a:srgbClr val="E75113"/>
                </a:solidFill>
                <a:latin typeface="Impact"/>
                <a:cs typeface="Impact"/>
              </a:rPr>
              <a:t>N</a:t>
            </a:r>
            <a:r>
              <a:rPr sz="8100" spc="-179" baseline="-1028" dirty="0">
                <a:solidFill>
                  <a:srgbClr val="E75113"/>
                </a:solidFill>
                <a:latin typeface="Impact"/>
                <a:cs typeface="Impact"/>
              </a:rPr>
              <a:t>S</a:t>
            </a:r>
            <a:r>
              <a:rPr sz="5400" spc="-120" dirty="0">
                <a:solidFill>
                  <a:srgbClr val="E75113"/>
                </a:solidFill>
                <a:latin typeface="Impact"/>
                <a:cs typeface="Impact"/>
              </a:rPr>
              <a:t>TIN</a:t>
            </a:r>
            <a:r>
              <a:rPr sz="8100" spc="-179" baseline="1028" dirty="0">
                <a:solidFill>
                  <a:srgbClr val="E75113"/>
                </a:solidFill>
                <a:latin typeface="Impact"/>
                <a:cs typeface="Impact"/>
              </a:rPr>
              <a:t>D</a:t>
            </a:r>
            <a:r>
              <a:rPr sz="8100" spc="-179" baseline="1543" dirty="0">
                <a:solidFill>
                  <a:srgbClr val="E75113"/>
                </a:solidFill>
                <a:latin typeface="Impact"/>
                <a:cs typeface="Impact"/>
              </a:rPr>
              <a:t>EX</a:t>
            </a:r>
            <a:endParaRPr sz="8100" baseline="1543">
              <a:latin typeface="Impact"/>
              <a:cs typeface="Impact"/>
            </a:endParaRPr>
          </a:p>
        </p:txBody>
      </p:sp>
      <p:sp>
        <p:nvSpPr>
          <p:cNvPr id="4" name="object 4"/>
          <p:cNvSpPr txBox="1"/>
          <p:nvPr/>
        </p:nvSpPr>
        <p:spPr>
          <a:xfrm>
            <a:off x="8975090" y="6465823"/>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2</a:t>
            </a:r>
            <a:endParaRPr sz="900">
              <a:latin typeface="Arial"/>
              <a:cs typeface="Arial"/>
            </a:endParaRPr>
          </a:p>
        </p:txBody>
      </p:sp>
      <p:grpSp>
        <p:nvGrpSpPr>
          <p:cNvPr id="5" name="object 5"/>
          <p:cNvGrpSpPr/>
          <p:nvPr/>
        </p:nvGrpSpPr>
        <p:grpSpPr>
          <a:xfrm>
            <a:off x="2381745" y="4383900"/>
            <a:ext cx="4380865" cy="1522730"/>
            <a:chOff x="2381745" y="4383900"/>
            <a:chExt cx="4380865" cy="1522730"/>
          </a:xfrm>
        </p:grpSpPr>
        <p:sp>
          <p:nvSpPr>
            <p:cNvPr id="6" name="object 6"/>
            <p:cNvSpPr/>
            <p:nvPr/>
          </p:nvSpPr>
          <p:spPr>
            <a:xfrm>
              <a:off x="2381745" y="4880000"/>
              <a:ext cx="119494" cy="102631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81745" y="4383900"/>
              <a:ext cx="4261015" cy="4961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381747" y="4383900"/>
              <a:ext cx="4380507" cy="15224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501241" y="5410212"/>
              <a:ext cx="4261013" cy="49610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642762" y="4383900"/>
              <a:ext cx="119492" cy="1026312"/>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86800" y="950171"/>
            <a:ext cx="5768174" cy="964488"/>
          </a:xfrm>
        </p:spPr>
        <p:txBody>
          <a:bodyPr/>
          <a:lstStyle/>
          <a:p>
            <a:r>
              <a:rPr lang="sv-SE" dirty="0">
                <a:solidFill>
                  <a:srgbClr val="008FCB"/>
                </a:solidFill>
              </a:rPr>
              <a:t>SPF Seniorerna idag</a:t>
            </a:r>
          </a:p>
        </p:txBody>
      </p:sp>
      <p:pic>
        <p:nvPicPr>
          <p:cNvPr id="9" name="Bildobjekt 8" descr="En bild som visar text, person&#10;&#10;Automatiskt genererad beskrivning">
            <a:extLst>
              <a:ext uri="{FF2B5EF4-FFF2-40B4-BE49-F238E27FC236}">
                <a16:creationId xmlns="" xmlns:a16="http://schemas.microsoft.com/office/drawing/2014/main" id="{5750E03C-BF04-42DE-8961-EE84751C7D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4402" y="950171"/>
            <a:ext cx="1481176" cy="2046640"/>
          </a:xfrm>
          <a:prstGeom prst="rect">
            <a:avLst/>
          </a:prstGeom>
        </p:spPr>
      </p:pic>
      <p:pic>
        <p:nvPicPr>
          <p:cNvPr id="12" name="Bildobjekt 11" descr="En bild som visar träd, utomhus, person, stående&#10;&#10;Automatiskt genererad beskrivning">
            <a:extLst>
              <a:ext uri="{FF2B5EF4-FFF2-40B4-BE49-F238E27FC236}">
                <a16:creationId xmlns="" xmlns:a16="http://schemas.microsoft.com/office/drawing/2014/main" id="{4AF9B03B-0FD8-4185-8183-023AEB3327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9920" y="4102597"/>
            <a:ext cx="2707554" cy="1805232"/>
          </a:xfrm>
          <a:prstGeom prst="rect">
            <a:avLst/>
          </a:prstGeom>
        </p:spPr>
      </p:pic>
      <p:pic>
        <p:nvPicPr>
          <p:cNvPr id="14" name="Bildobjekt 13" descr="En bild som visar utomhus, gräs, person, personer&#10;&#10;Automatiskt genererad beskrivning">
            <a:extLst>
              <a:ext uri="{FF2B5EF4-FFF2-40B4-BE49-F238E27FC236}">
                <a16:creationId xmlns="" xmlns:a16="http://schemas.microsoft.com/office/drawing/2014/main" id="{86722BC9-BEEE-4193-BFD7-881B547404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492" y="1603864"/>
            <a:ext cx="2744618" cy="1829744"/>
          </a:xfrm>
          <a:prstGeom prst="rect">
            <a:avLst/>
          </a:prstGeom>
        </p:spPr>
      </p:pic>
      <p:pic>
        <p:nvPicPr>
          <p:cNvPr id="16" name="Bildobjekt 15" descr="En bild som visar träd, gräs, utomhus, person&#10;&#10;Automatiskt genererad beskrivning">
            <a:extLst>
              <a:ext uri="{FF2B5EF4-FFF2-40B4-BE49-F238E27FC236}">
                <a16:creationId xmlns="" xmlns:a16="http://schemas.microsoft.com/office/drawing/2014/main" id="{BC5AF5FF-3BA9-471C-A9EF-72D067204D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5492" y="3718873"/>
            <a:ext cx="2200614" cy="2851608"/>
          </a:xfrm>
          <a:prstGeom prst="rect">
            <a:avLst/>
          </a:prstGeom>
        </p:spPr>
      </p:pic>
      <p:pic>
        <p:nvPicPr>
          <p:cNvPr id="19" name="Bildobjekt 18" descr="En bild som visar utomhus&#10;&#10;Automatiskt genererad beskrivning">
            <a:extLst>
              <a:ext uri="{FF2B5EF4-FFF2-40B4-BE49-F238E27FC236}">
                <a16:creationId xmlns="" xmlns:a16="http://schemas.microsoft.com/office/drawing/2014/main" id="{D72841E2-80AC-413E-9B1D-F238F0DF54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3232249" y="1893149"/>
            <a:ext cx="2314280" cy="1735710"/>
          </a:xfrm>
          <a:prstGeom prst="rect">
            <a:avLst/>
          </a:prstGeom>
        </p:spPr>
      </p:pic>
      <p:pic>
        <p:nvPicPr>
          <p:cNvPr id="21" name="Bildobjekt 20" descr="En bild som visar person, inomhus, bärbar dator&#10;&#10;Automatiskt genererad beskrivning">
            <a:extLst>
              <a:ext uri="{FF2B5EF4-FFF2-40B4-BE49-F238E27FC236}">
                <a16:creationId xmlns="" xmlns:a16="http://schemas.microsoft.com/office/drawing/2014/main" id="{36CB4257-FB54-47F6-B819-9610E5B02D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81288" y="3207647"/>
            <a:ext cx="2504290" cy="1709756"/>
          </a:xfrm>
          <a:prstGeom prst="rect">
            <a:avLst/>
          </a:prstGeom>
        </p:spPr>
      </p:pic>
      <p:pic>
        <p:nvPicPr>
          <p:cNvPr id="23" name="Bildobjekt 22" descr="En bild som visar person, utomhus&#10;&#10;Automatiskt genererad beskrivning">
            <a:extLst>
              <a:ext uri="{FF2B5EF4-FFF2-40B4-BE49-F238E27FC236}">
                <a16:creationId xmlns="" xmlns:a16="http://schemas.microsoft.com/office/drawing/2014/main" id="{8E475327-047E-4308-AAD4-A761CC57F86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53666" y="5061105"/>
            <a:ext cx="1772240" cy="1181494"/>
          </a:xfrm>
          <a:prstGeom prst="rect">
            <a:avLst/>
          </a:prstGeom>
        </p:spPr>
      </p:pic>
      <p:pic>
        <p:nvPicPr>
          <p:cNvPr id="25" name="Bildobjekt 24" descr="En bild som visar person, person, utomhus&#10;&#10;Automatiskt genererad beskrivning">
            <a:extLst>
              <a:ext uri="{FF2B5EF4-FFF2-40B4-BE49-F238E27FC236}">
                <a16:creationId xmlns="" xmlns:a16="http://schemas.microsoft.com/office/drawing/2014/main" id="{A8EDA77F-8011-43CE-BDC7-D987DBCCBD1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519885" y="1603864"/>
            <a:ext cx="1358792" cy="1392947"/>
          </a:xfrm>
          <a:prstGeom prst="rect">
            <a:avLst/>
          </a:prstGeom>
        </p:spPr>
      </p:pic>
      <p:sp>
        <p:nvSpPr>
          <p:cNvPr id="2" name="Platshållare för bildnummer 1">
            <a:extLst>
              <a:ext uri="{FF2B5EF4-FFF2-40B4-BE49-F238E27FC236}">
                <a16:creationId xmlns="" xmlns:a16="http://schemas.microsoft.com/office/drawing/2014/main" id="{F72FADDD-60FB-45E3-8FBD-AA5C855EA86C}"/>
              </a:ext>
            </a:extLst>
          </p:cNvPr>
          <p:cNvSpPr>
            <a:spLocks noGrp="1"/>
          </p:cNvSpPr>
          <p:nvPr>
            <p:ph type="sldNum" sz="quarter" idx="12"/>
          </p:nvPr>
        </p:nvSpPr>
        <p:spPr/>
        <p:txBody>
          <a:bodyPr/>
          <a:lstStyle/>
          <a:p>
            <a:fld id="{332063FA-F158-B145-A53C-EFD7E6C84CF7}" type="slidenum">
              <a:rPr lang="sv-SE" smtClean="0"/>
              <a:pPr/>
              <a:t>2</a:t>
            </a:fld>
            <a:endParaRPr lang="sv-SE"/>
          </a:p>
        </p:txBody>
      </p:sp>
    </p:spTree>
    <p:extLst>
      <p:ext uri="{BB962C8B-B14F-4D97-AF65-F5344CB8AC3E}">
        <p14:creationId xmlns:p14="http://schemas.microsoft.com/office/powerpoint/2010/main" val="407555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18386" y="6146691"/>
            <a:ext cx="5825612" cy="7113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79525" y="899666"/>
            <a:ext cx="2677795" cy="452120"/>
          </a:xfrm>
          <a:prstGeom prst="rect">
            <a:avLst/>
          </a:prstGeom>
        </p:spPr>
        <p:txBody>
          <a:bodyPr vert="horz" wrap="square" lIns="0" tIns="12700" rIns="0" bIns="0" rtlCol="0">
            <a:spAutoFit/>
          </a:bodyPr>
          <a:lstStyle/>
          <a:p>
            <a:pPr marL="12700">
              <a:lnSpc>
                <a:spcPct val="100000"/>
              </a:lnSpc>
              <a:spcBef>
                <a:spcPts val="100"/>
              </a:spcBef>
            </a:pPr>
            <a:r>
              <a:rPr dirty="0">
                <a:solidFill>
                  <a:srgbClr val="008FCB"/>
                </a:solidFill>
              </a:rPr>
              <a:t>H</a:t>
            </a:r>
            <a:r>
              <a:rPr spc="5" dirty="0">
                <a:solidFill>
                  <a:srgbClr val="008FCB"/>
                </a:solidFill>
              </a:rPr>
              <a:t>e</a:t>
            </a:r>
            <a:r>
              <a:rPr spc="-5" dirty="0">
                <a:solidFill>
                  <a:srgbClr val="008FCB"/>
                </a:solidFill>
              </a:rPr>
              <a:t>m</a:t>
            </a:r>
            <a:r>
              <a:rPr spc="5" dirty="0">
                <a:solidFill>
                  <a:srgbClr val="008FCB"/>
                </a:solidFill>
              </a:rPr>
              <a:t>t</a:t>
            </a:r>
            <a:r>
              <a:rPr spc="-5" dirty="0">
                <a:solidFill>
                  <a:srgbClr val="008FCB"/>
                </a:solidFill>
              </a:rPr>
              <a:t>j</a:t>
            </a:r>
            <a:r>
              <a:rPr spc="5" dirty="0">
                <a:solidFill>
                  <a:srgbClr val="008FCB"/>
                </a:solidFill>
              </a:rPr>
              <a:t>ä</a:t>
            </a:r>
            <a:r>
              <a:rPr dirty="0">
                <a:solidFill>
                  <a:srgbClr val="008FCB"/>
                </a:solidFill>
              </a:rPr>
              <a:t>n</a:t>
            </a:r>
            <a:r>
              <a:rPr spc="5" dirty="0">
                <a:solidFill>
                  <a:srgbClr val="008FCB"/>
                </a:solidFill>
              </a:rPr>
              <a:t>st</a:t>
            </a:r>
            <a:r>
              <a:rPr spc="-5" dirty="0">
                <a:solidFill>
                  <a:srgbClr val="008FCB"/>
                </a:solidFill>
              </a:rPr>
              <a:t>i</a:t>
            </a:r>
            <a:r>
              <a:rPr dirty="0">
                <a:solidFill>
                  <a:srgbClr val="008FCB"/>
                </a:solidFill>
              </a:rPr>
              <a:t>nd</a:t>
            </a:r>
            <a:r>
              <a:rPr spc="5" dirty="0">
                <a:solidFill>
                  <a:srgbClr val="008FCB"/>
                </a:solidFill>
              </a:rPr>
              <a:t>e</a:t>
            </a:r>
            <a:r>
              <a:rPr dirty="0">
                <a:solidFill>
                  <a:srgbClr val="008FCB"/>
                </a:solidFill>
              </a:rPr>
              <a:t>x</a:t>
            </a:r>
          </a:p>
        </p:txBody>
      </p:sp>
      <p:sp>
        <p:nvSpPr>
          <p:cNvPr id="4" name="object 4"/>
          <p:cNvSpPr txBox="1"/>
          <p:nvPr/>
        </p:nvSpPr>
        <p:spPr>
          <a:xfrm>
            <a:off x="1279525" y="1872995"/>
            <a:ext cx="5825490" cy="2576830"/>
          </a:xfrm>
          <a:prstGeom prst="rect">
            <a:avLst/>
          </a:prstGeom>
        </p:spPr>
        <p:txBody>
          <a:bodyPr vert="horz" wrap="square" lIns="0" tIns="125095" rIns="0" bIns="0" rtlCol="0">
            <a:spAutoFit/>
          </a:bodyPr>
          <a:lstStyle/>
          <a:p>
            <a:pPr marL="355600" indent="-342900">
              <a:lnSpc>
                <a:spcPct val="100000"/>
              </a:lnSpc>
              <a:spcBef>
                <a:spcPts val="985"/>
              </a:spcBef>
              <a:buClr>
                <a:srgbClr val="E75113"/>
              </a:buClr>
              <a:buChar char="•"/>
              <a:tabLst>
                <a:tab pos="354965" algn="l"/>
                <a:tab pos="355600" algn="l"/>
              </a:tabLst>
            </a:pPr>
            <a:r>
              <a:rPr sz="2000" dirty="0">
                <a:latin typeface="Arial"/>
                <a:cs typeface="Arial"/>
              </a:rPr>
              <a:t>Allmänna</a:t>
            </a:r>
            <a:r>
              <a:rPr sz="2000" spc="-15" dirty="0">
                <a:latin typeface="Arial"/>
                <a:cs typeface="Arial"/>
              </a:rPr>
              <a:t> </a:t>
            </a:r>
            <a:r>
              <a:rPr sz="2000" spc="-5" dirty="0">
                <a:latin typeface="Arial"/>
                <a:cs typeface="Arial"/>
              </a:rPr>
              <a:t>arvsfonden</a:t>
            </a:r>
            <a:endParaRPr sz="2000">
              <a:latin typeface="Arial"/>
              <a:cs typeface="Arial"/>
            </a:endParaRPr>
          </a:p>
          <a:p>
            <a:pPr marL="355600" indent="-342900">
              <a:lnSpc>
                <a:spcPct val="100000"/>
              </a:lnSpc>
              <a:spcBef>
                <a:spcPts val="890"/>
              </a:spcBef>
              <a:buClr>
                <a:srgbClr val="E75113"/>
              </a:buClr>
              <a:buChar char="•"/>
              <a:tabLst>
                <a:tab pos="354965" algn="l"/>
                <a:tab pos="355600" algn="l"/>
              </a:tabLst>
            </a:pPr>
            <a:r>
              <a:rPr sz="2000" spc="-5" dirty="0">
                <a:latin typeface="Arial"/>
                <a:cs typeface="Arial"/>
              </a:rPr>
              <a:t>5,86 </a:t>
            </a:r>
            <a:r>
              <a:rPr sz="2000" dirty="0">
                <a:latin typeface="Arial"/>
                <a:cs typeface="Arial"/>
              </a:rPr>
              <a:t>miljoner </a:t>
            </a:r>
            <a:r>
              <a:rPr sz="2000" spc="-20" dirty="0">
                <a:latin typeface="Arial"/>
                <a:cs typeface="Arial"/>
              </a:rPr>
              <a:t>kronor, </a:t>
            </a:r>
            <a:r>
              <a:rPr sz="2000" dirty="0">
                <a:latin typeface="Arial"/>
                <a:cs typeface="Arial"/>
              </a:rPr>
              <a:t>2 </a:t>
            </a:r>
            <a:r>
              <a:rPr sz="2000" spc="-40" dirty="0">
                <a:latin typeface="Arial"/>
                <a:cs typeface="Arial"/>
              </a:rPr>
              <a:t>år, </a:t>
            </a:r>
            <a:r>
              <a:rPr sz="2000" spc="-5" dirty="0">
                <a:latin typeface="Arial"/>
                <a:cs typeface="Arial"/>
              </a:rPr>
              <a:t>start </a:t>
            </a:r>
            <a:r>
              <a:rPr sz="2000" dirty="0">
                <a:latin typeface="Arial"/>
                <a:cs typeface="Arial"/>
              </a:rPr>
              <a:t>1 januari</a:t>
            </a:r>
            <a:r>
              <a:rPr sz="2000" spc="-45" dirty="0">
                <a:latin typeface="Arial"/>
                <a:cs typeface="Arial"/>
              </a:rPr>
              <a:t> </a:t>
            </a:r>
            <a:r>
              <a:rPr sz="2000" dirty="0">
                <a:latin typeface="Arial"/>
                <a:cs typeface="Arial"/>
              </a:rPr>
              <a:t>2022</a:t>
            </a:r>
            <a:endParaRPr sz="2000">
              <a:latin typeface="Arial"/>
              <a:cs typeface="Arial"/>
            </a:endParaRPr>
          </a:p>
          <a:p>
            <a:pPr marL="355600" indent="-342900">
              <a:lnSpc>
                <a:spcPct val="100000"/>
              </a:lnSpc>
              <a:spcBef>
                <a:spcPts val="1010"/>
              </a:spcBef>
              <a:buClr>
                <a:srgbClr val="E75113"/>
              </a:buClr>
              <a:buChar char="•"/>
              <a:tabLst>
                <a:tab pos="354965" algn="l"/>
                <a:tab pos="355600" algn="l"/>
              </a:tabLst>
            </a:pPr>
            <a:r>
              <a:rPr sz="2000" dirty="0">
                <a:latin typeface="Arial"/>
                <a:cs typeface="Arial"/>
              </a:rPr>
              <a:t>Helena </a:t>
            </a:r>
            <a:r>
              <a:rPr sz="2000" spc="-5" dirty="0">
                <a:latin typeface="Arial"/>
                <a:cs typeface="Arial"/>
              </a:rPr>
              <a:t>Olsson,</a:t>
            </a:r>
            <a:r>
              <a:rPr sz="2000" spc="-30" dirty="0">
                <a:latin typeface="Arial"/>
                <a:cs typeface="Arial"/>
              </a:rPr>
              <a:t> </a:t>
            </a:r>
            <a:r>
              <a:rPr sz="2000" spc="-5" dirty="0">
                <a:latin typeface="Arial"/>
                <a:cs typeface="Arial"/>
              </a:rPr>
              <a:t>projektledare</a:t>
            </a:r>
            <a:endParaRPr sz="2000">
              <a:latin typeface="Arial"/>
              <a:cs typeface="Arial"/>
            </a:endParaRPr>
          </a:p>
          <a:p>
            <a:pPr marL="355600" indent="-342900">
              <a:lnSpc>
                <a:spcPct val="100000"/>
              </a:lnSpc>
              <a:spcBef>
                <a:spcPts val="885"/>
              </a:spcBef>
              <a:buClr>
                <a:srgbClr val="E75113"/>
              </a:buClr>
              <a:buChar char="•"/>
              <a:tabLst>
                <a:tab pos="354965" algn="l"/>
                <a:tab pos="355600" algn="l"/>
              </a:tabLst>
            </a:pPr>
            <a:r>
              <a:rPr sz="2000" spc="-5" dirty="0">
                <a:latin typeface="Arial"/>
                <a:cs typeface="Arial"/>
              </a:rPr>
              <a:t>Gösta Bucht, </a:t>
            </a:r>
            <a:r>
              <a:rPr sz="2000" dirty="0">
                <a:latin typeface="Arial"/>
                <a:cs typeface="Arial"/>
              </a:rPr>
              <a:t>vetenskaplig</a:t>
            </a:r>
            <a:r>
              <a:rPr sz="2000" spc="-35" dirty="0">
                <a:latin typeface="Arial"/>
                <a:cs typeface="Arial"/>
              </a:rPr>
              <a:t> </a:t>
            </a:r>
            <a:r>
              <a:rPr sz="2000" dirty="0">
                <a:latin typeface="Arial"/>
                <a:cs typeface="Arial"/>
              </a:rPr>
              <a:t>ledare</a:t>
            </a:r>
            <a:endParaRPr sz="2000">
              <a:latin typeface="Arial"/>
              <a:cs typeface="Arial"/>
            </a:endParaRPr>
          </a:p>
          <a:p>
            <a:pPr marL="355600" indent="-342900">
              <a:lnSpc>
                <a:spcPct val="100000"/>
              </a:lnSpc>
              <a:spcBef>
                <a:spcPts val="1010"/>
              </a:spcBef>
              <a:buClr>
                <a:srgbClr val="E75113"/>
              </a:buClr>
              <a:buFont typeface="Courier New"/>
              <a:buChar char="o"/>
              <a:tabLst>
                <a:tab pos="355600" algn="l"/>
              </a:tabLst>
            </a:pPr>
            <a:r>
              <a:rPr sz="2000" spc="-110" dirty="0">
                <a:latin typeface="Arial"/>
                <a:cs typeface="Arial"/>
              </a:rPr>
              <a:t>Ta </a:t>
            </a:r>
            <a:r>
              <a:rPr sz="2000" spc="-5" dirty="0">
                <a:latin typeface="Arial"/>
                <a:cs typeface="Arial"/>
              </a:rPr>
              <a:t>fram </a:t>
            </a:r>
            <a:r>
              <a:rPr sz="2000" dirty="0">
                <a:latin typeface="Arial"/>
                <a:cs typeface="Arial"/>
              </a:rPr>
              <a:t>index, </a:t>
            </a:r>
            <a:r>
              <a:rPr sz="2000" spc="-5" dirty="0">
                <a:latin typeface="Arial"/>
                <a:cs typeface="Arial"/>
              </a:rPr>
              <a:t>jämföra </a:t>
            </a:r>
            <a:r>
              <a:rPr sz="2000" dirty="0">
                <a:latin typeface="Arial"/>
                <a:cs typeface="Arial"/>
              </a:rPr>
              <a:t>kvalitet mellan</a:t>
            </a:r>
            <a:r>
              <a:rPr sz="2000" spc="15" dirty="0">
                <a:latin typeface="Arial"/>
                <a:cs typeface="Arial"/>
              </a:rPr>
              <a:t> </a:t>
            </a:r>
            <a:r>
              <a:rPr sz="2000" spc="-5" dirty="0">
                <a:latin typeface="Arial"/>
                <a:cs typeface="Arial"/>
              </a:rPr>
              <a:t>kommuner</a:t>
            </a:r>
            <a:endParaRPr sz="2000">
              <a:latin typeface="Arial"/>
              <a:cs typeface="Arial"/>
            </a:endParaRPr>
          </a:p>
          <a:p>
            <a:pPr marL="355600" indent="-342900">
              <a:lnSpc>
                <a:spcPct val="100000"/>
              </a:lnSpc>
              <a:spcBef>
                <a:spcPts val="1005"/>
              </a:spcBef>
              <a:buClr>
                <a:srgbClr val="E75113"/>
              </a:buClr>
              <a:buFont typeface="Courier New"/>
              <a:buChar char="o"/>
              <a:tabLst>
                <a:tab pos="355600" algn="l"/>
              </a:tabLst>
            </a:pPr>
            <a:r>
              <a:rPr sz="2000" dirty="0">
                <a:latin typeface="Arial"/>
                <a:cs typeface="Arial"/>
              </a:rPr>
              <a:t>Redovisas</a:t>
            </a:r>
            <a:r>
              <a:rPr sz="2000" spc="-15" dirty="0">
                <a:latin typeface="Arial"/>
                <a:cs typeface="Arial"/>
              </a:rPr>
              <a:t> </a:t>
            </a:r>
            <a:r>
              <a:rPr sz="2000" spc="-10" dirty="0">
                <a:latin typeface="Arial"/>
                <a:cs typeface="Arial"/>
              </a:rPr>
              <a:t>offentligt</a:t>
            </a:r>
            <a:endParaRPr sz="2000">
              <a:latin typeface="Arial"/>
              <a:cs typeface="Arial"/>
            </a:endParaRPr>
          </a:p>
        </p:txBody>
      </p:sp>
      <p:sp>
        <p:nvSpPr>
          <p:cNvPr id="5" name="object 5"/>
          <p:cNvSpPr/>
          <p:nvPr/>
        </p:nvSpPr>
        <p:spPr>
          <a:xfrm>
            <a:off x="1292225" y="4885898"/>
            <a:ext cx="4289793" cy="103324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2225" y="5128310"/>
            <a:ext cx="7851775" cy="1729739"/>
            <a:chOff x="1292225" y="5128310"/>
            <a:chExt cx="7851775" cy="1729739"/>
          </a:xfrm>
        </p:grpSpPr>
        <p:sp>
          <p:nvSpPr>
            <p:cNvPr id="3" name="object 3"/>
            <p:cNvSpPr/>
            <p:nvPr/>
          </p:nvSpPr>
          <p:spPr>
            <a:xfrm>
              <a:off x="3318387" y="6146690"/>
              <a:ext cx="5825612" cy="711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92225" y="5128310"/>
              <a:ext cx="4289793" cy="1033249"/>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279525" y="899666"/>
            <a:ext cx="2677795" cy="452120"/>
          </a:xfrm>
          <a:prstGeom prst="rect">
            <a:avLst/>
          </a:prstGeom>
        </p:spPr>
        <p:txBody>
          <a:bodyPr vert="horz" wrap="square" lIns="0" tIns="12700" rIns="0" bIns="0" rtlCol="0">
            <a:spAutoFit/>
          </a:bodyPr>
          <a:lstStyle/>
          <a:p>
            <a:pPr marL="12700">
              <a:lnSpc>
                <a:spcPct val="100000"/>
              </a:lnSpc>
              <a:spcBef>
                <a:spcPts val="100"/>
              </a:spcBef>
            </a:pPr>
            <a:r>
              <a:rPr dirty="0">
                <a:solidFill>
                  <a:srgbClr val="008FCB"/>
                </a:solidFill>
              </a:rPr>
              <a:t>H</a:t>
            </a:r>
            <a:r>
              <a:rPr spc="5" dirty="0">
                <a:solidFill>
                  <a:srgbClr val="008FCB"/>
                </a:solidFill>
              </a:rPr>
              <a:t>e</a:t>
            </a:r>
            <a:r>
              <a:rPr spc="-5" dirty="0">
                <a:solidFill>
                  <a:srgbClr val="008FCB"/>
                </a:solidFill>
              </a:rPr>
              <a:t>m</a:t>
            </a:r>
            <a:r>
              <a:rPr spc="5" dirty="0">
                <a:solidFill>
                  <a:srgbClr val="008FCB"/>
                </a:solidFill>
              </a:rPr>
              <a:t>t</a:t>
            </a:r>
            <a:r>
              <a:rPr spc="-5" dirty="0">
                <a:solidFill>
                  <a:srgbClr val="008FCB"/>
                </a:solidFill>
              </a:rPr>
              <a:t>j</a:t>
            </a:r>
            <a:r>
              <a:rPr spc="5" dirty="0">
                <a:solidFill>
                  <a:srgbClr val="008FCB"/>
                </a:solidFill>
              </a:rPr>
              <a:t>ä</a:t>
            </a:r>
            <a:r>
              <a:rPr dirty="0">
                <a:solidFill>
                  <a:srgbClr val="008FCB"/>
                </a:solidFill>
              </a:rPr>
              <a:t>n</a:t>
            </a:r>
            <a:r>
              <a:rPr spc="5" dirty="0">
                <a:solidFill>
                  <a:srgbClr val="008FCB"/>
                </a:solidFill>
              </a:rPr>
              <a:t>st</a:t>
            </a:r>
            <a:r>
              <a:rPr spc="-5" dirty="0">
                <a:solidFill>
                  <a:srgbClr val="008FCB"/>
                </a:solidFill>
              </a:rPr>
              <a:t>i</a:t>
            </a:r>
            <a:r>
              <a:rPr dirty="0">
                <a:solidFill>
                  <a:srgbClr val="008FCB"/>
                </a:solidFill>
              </a:rPr>
              <a:t>nd</a:t>
            </a:r>
            <a:r>
              <a:rPr spc="5" dirty="0">
                <a:solidFill>
                  <a:srgbClr val="008FCB"/>
                </a:solidFill>
              </a:rPr>
              <a:t>e</a:t>
            </a:r>
            <a:r>
              <a:rPr dirty="0">
                <a:solidFill>
                  <a:srgbClr val="008FCB"/>
                </a:solidFill>
              </a:rPr>
              <a:t>x</a:t>
            </a:r>
          </a:p>
        </p:txBody>
      </p:sp>
      <p:sp>
        <p:nvSpPr>
          <p:cNvPr id="6" name="object 6"/>
          <p:cNvSpPr txBox="1"/>
          <p:nvPr/>
        </p:nvSpPr>
        <p:spPr>
          <a:xfrm>
            <a:off x="1279525" y="1872995"/>
            <a:ext cx="6358890" cy="2576830"/>
          </a:xfrm>
          <a:prstGeom prst="rect">
            <a:avLst/>
          </a:prstGeom>
        </p:spPr>
        <p:txBody>
          <a:bodyPr vert="horz" wrap="square" lIns="0" tIns="12700" rIns="0" bIns="0" rtlCol="0">
            <a:spAutoFit/>
          </a:bodyPr>
          <a:lstStyle/>
          <a:p>
            <a:pPr marL="355600" marR="5080" indent="-355600">
              <a:lnSpc>
                <a:spcPct val="137000"/>
              </a:lnSpc>
              <a:spcBef>
                <a:spcPts val="100"/>
              </a:spcBef>
              <a:buClr>
                <a:srgbClr val="E75113"/>
              </a:buClr>
              <a:buFont typeface="Wingdings"/>
              <a:buChar char=""/>
              <a:tabLst>
                <a:tab pos="355600" algn="l"/>
              </a:tabLst>
            </a:pPr>
            <a:r>
              <a:rPr sz="2000" dirty="0">
                <a:latin typeface="Arial"/>
                <a:cs typeface="Arial"/>
              </a:rPr>
              <a:t>Årliga </a:t>
            </a:r>
            <a:r>
              <a:rPr sz="2000" spc="-10" dirty="0">
                <a:latin typeface="Arial"/>
                <a:cs typeface="Arial"/>
              </a:rPr>
              <a:t>kommunrapporter, </a:t>
            </a:r>
            <a:r>
              <a:rPr sz="2000" spc="-5" dirty="0">
                <a:latin typeface="Arial"/>
                <a:cs typeface="Arial"/>
              </a:rPr>
              <a:t>detaljerad fördjupning  Fungerar bra, mindre bra, störst</a:t>
            </a:r>
            <a:r>
              <a:rPr sz="2000" spc="10" dirty="0">
                <a:latin typeface="Arial"/>
                <a:cs typeface="Arial"/>
              </a:rPr>
              <a:t> </a:t>
            </a:r>
            <a:r>
              <a:rPr sz="2000" spc="-5" dirty="0">
                <a:latin typeface="Arial"/>
                <a:cs typeface="Arial"/>
              </a:rPr>
              <a:t>förbättringspotential</a:t>
            </a:r>
            <a:endParaRPr sz="2000">
              <a:latin typeface="Arial"/>
              <a:cs typeface="Arial"/>
            </a:endParaRPr>
          </a:p>
          <a:p>
            <a:pPr>
              <a:lnSpc>
                <a:spcPct val="100000"/>
              </a:lnSpc>
              <a:buClr>
                <a:srgbClr val="E75113"/>
              </a:buClr>
              <a:buFont typeface="Wingdings"/>
              <a:buChar char=""/>
            </a:pPr>
            <a:endParaRPr sz="2200">
              <a:latin typeface="Arial"/>
              <a:cs typeface="Arial"/>
            </a:endParaRPr>
          </a:p>
          <a:p>
            <a:pPr marL="355600" indent="-342900">
              <a:lnSpc>
                <a:spcPct val="100000"/>
              </a:lnSpc>
              <a:spcBef>
                <a:spcPts val="1764"/>
              </a:spcBef>
              <a:buClr>
                <a:srgbClr val="E75113"/>
              </a:buClr>
              <a:buFont typeface="Wingdings"/>
              <a:buChar char=""/>
              <a:tabLst>
                <a:tab pos="355600" algn="l"/>
              </a:tabLst>
            </a:pPr>
            <a:r>
              <a:rPr sz="2000" dirty="0">
                <a:latin typeface="Arial"/>
                <a:cs typeface="Arial"/>
              </a:rPr>
              <a:t>Bidra till </a:t>
            </a:r>
            <a:r>
              <a:rPr sz="2000" spc="-5" dirty="0">
                <a:latin typeface="Arial"/>
                <a:cs typeface="Arial"/>
              </a:rPr>
              <a:t>=&gt; </a:t>
            </a:r>
            <a:r>
              <a:rPr sz="2000" dirty="0">
                <a:latin typeface="Arial"/>
                <a:cs typeface="Arial"/>
              </a:rPr>
              <a:t>utveckling,</a:t>
            </a:r>
            <a:r>
              <a:rPr sz="2000" spc="-45" dirty="0">
                <a:latin typeface="Arial"/>
                <a:cs typeface="Arial"/>
              </a:rPr>
              <a:t> </a:t>
            </a:r>
            <a:r>
              <a:rPr sz="2000" spc="-5" dirty="0">
                <a:latin typeface="Arial"/>
                <a:cs typeface="Arial"/>
              </a:rPr>
              <a:t>förbättring</a:t>
            </a:r>
            <a:endParaRPr sz="2000">
              <a:latin typeface="Arial"/>
              <a:cs typeface="Arial"/>
            </a:endParaRPr>
          </a:p>
          <a:p>
            <a:pPr>
              <a:lnSpc>
                <a:spcPct val="100000"/>
              </a:lnSpc>
              <a:buClr>
                <a:srgbClr val="E75113"/>
              </a:buClr>
              <a:buFont typeface="Wingdings"/>
              <a:buChar char=""/>
            </a:pPr>
            <a:endParaRPr sz="2200">
              <a:latin typeface="Arial"/>
              <a:cs typeface="Arial"/>
            </a:endParaRPr>
          </a:p>
          <a:p>
            <a:pPr marL="355600" indent="-342900">
              <a:lnSpc>
                <a:spcPct val="100000"/>
              </a:lnSpc>
              <a:spcBef>
                <a:spcPts val="1885"/>
              </a:spcBef>
              <a:buClr>
                <a:srgbClr val="E75113"/>
              </a:buClr>
              <a:buFont typeface="Wingdings"/>
              <a:buChar char=""/>
              <a:tabLst>
                <a:tab pos="355600" algn="l"/>
              </a:tabLst>
            </a:pPr>
            <a:r>
              <a:rPr sz="2000" spc="-20" dirty="0">
                <a:latin typeface="Arial"/>
                <a:cs typeface="Arial"/>
              </a:rPr>
              <a:t>Verktyg </a:t>
            </a:r>
            <a:r>
              <a:rPr sz="2000" spc="-5" dirty="0">
                <a:latin typeface="Arial"/>
                <a:cs typeface="Arial"/>
              </a:rPr>
              <a:t>för föreningar </a:t>
            </a:r>
            <a:r>
              <a:rPr sz="2000" dirty="0">
                <a:latin typeface="Arial"/>
                <a:cs typeface="Arial"/>
              </a:rPr>
              <a:t>och</a:t>
            </a:r>
            <a:r>
              <a:rPr sz="2000" spc="-10" dirty="0">
                <a:latin typeface="Arial"/>
                <a:cs typeface="Arial"/>
              </a:rPr>
              <a:t> </a:t>
            </a:r>
            <a:r>
              <a:rPr sz="2000" spc="-5" dirty="0">
                <a:latin typeface="Arial"/>
                <a:cs typeface="Arial"/>
              </a:rPr>
              <a:t>pensionärsråd</a:t>
            </a:r>
            <a:endParaRPr sz="20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latin typeface="+mj-lt"/>
              </a:rPr>
              <a:pPr/>
              <a:t>22</a:t>
            </a:fld>
            <a:endParaRPr lang="sv-SE">
              <a:latin typeface="+mj-lt"/>
            </a:endParaRPr>
          </a:p>
        </p:txBody>
      </p:sp>
      <p:sp>
        <p:nvSpPr>
          <p:cNvPr id="9" name="Rubrik 2">
            <a:extLst>
              <a:ext uri="{FF2B5EF4-FFF2-40B4-BE49-F238E27FC236}">
                <a16:creationId xmlns="" xmlns:a16="http://schemas.microsoft.com/office/drawing/2014/main" id="{0305FC82-FF2B-4C56-95E5-F6CBEE7A360B}"/>
              </a:ext>
            </a:extLst>
          </p:cNvPr>
          <p:cNvSpPr>
            <a:spLocks noGrp="1"/>
          </p:cNvSpPr>
          <p:nvPr>
            <p:ph type="title"/>
          </p:nvPr>
        </p:nvSpPr>
        <p:spPr>
          <a:xfrm>
            <a:off x="1260000" y="900000"/>
            <a:ext cx="6778710" cy="850480"/>
          </a:xfrm>
        </p:spPr>
        <p:txBody>
          <a:bodyPr/>
          <a:lstStyle/>
          <a:p>
            <a:pPr marL="0" indent="0">
              <a:buNone/>
            </a:pPr>
            <a:r>
              <a:rPr lang="sv-SE" dirty="0"/>
              <a:t>Digitalisering handlar om människor</a:t>
            </a:r>
            <a:br>
              <a:rPr lang="sv-SE" dirty="0"/>
            </a:br>
            <a:endParaRPr lang="sv-SE" dirty="0">
              <a:solidFill>
                <a:schemeClr val="accent2"/>
              </a:solidFill>
            </a:endParaRPr>
          </a:p>
        </p:txBody>
      </p:sp>
      <p:pic>
        <p:nvPicPr>
          <p:cNvPr id="6" name="Bildobjekt 5">
            <a:extLst>
              <a:ext uri="{FF2B5EF4-FFF2-40B4-BE49-F238E27FC236}">
                <a16:creationId xmlns="" xmlns:a16="http://schemas.microsoft.com/office/drawing/2014/main" id="{750500A4-E7BD-4DEE-96D2-77D5D53B93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20938033">
            <a:off x="1115205" y="2056436"/>
            <a:ext cx="2438580" cy="3374004"/>
          </a:xfrm>
          <a:prstGeom prst="rect">
            <a:avLst/>
          </a:prstGeom>
          <a:ln w="6350">
            <a:solidFill>
              <a:schemeClr val="tx1">
                <a:alpha val="73000"/>
              </a:schemeClr>
            </a:solidFill>
          </a:ln>
        </p:spPr>
      </p:pic>
      <p:sp>
        <p:nvSpPr>
          <p:cNvPr id="13" name="Platshållare för innehåll 3">
            <a:extLst>
              <a:ext uri="{FF2B5EF4-FFF2-40B4-BE49-F238E27FC236}">
                <a16:creationId xmlns="" xmlns:a16="http://schemas.microsoft.com/office/drawing/2014/main" id="{B53A74FB-47B2-419B-A861-F4AB3E0B4498}"/>
              </a:ext>
            </a:extLst>
          </p:cNvPr>
          <p:cNvSpPr>
            <a:spLocks noGrp="1"/>
          </p:cNvSpPr>
          <p:nvPr>
            <p:ph sz="quarter" idx="13"/>
          </p:nvPr>
        </p:nvSpPr>
        <p:spPr>
          <a:xfrm>
            <a:off x="4236720" y="1750480"/>
            <a:ext cx="3801990" cy="3985918"/>
          </a:xfrm>
        </p:spPr>
        <p:txBody>
          <a:bodyPr/>
          <a:lstStyle/>
          <a:p>
            <a:pPr>
              <a:spcAft>
                <a:spcPts val="1000"/>
              </a:spcAft>
            </a:pPr>
            <a:r>
              <a:rPr lang="sv-SE" b="0" i="0" dirty="0">
                <a:solidFill>
                  <a:srgbClr val="000000"/>
                </a:solidFill>
                <a:effectLst/>
                <a:latin typeface="Arial" panose="020B0604020202020204" pitchFamily="34" charset="0"/>
              </a:rPr>
              <a:t>Alla invånare ska ha samma möjligheter att delta i samhällslivet </a:t>
            </a:r>
          </a:p>
          <a:p>
            <a:pPr>
              <a:spcAft>
                <a:spcPts val="1000"/>
              </a:spcAft>
            </a:pPr>
            <a:r>
              <a:rPr lang="sv-SE" dirty="0">
                <a:solidFill>
                  <a:srgbClr val="000000"/>
                </a:solidFill>
                <a:latin typeface="Arial" panose="020B0604020202020204" pitchFamily="34" charset="0"/>
              </a:rPr>
              <a:t>Ekonomiska villkor så att alla har råd att vara digitala</a:t>
            </a:r>
            <a:endParaRPr lang="sv-SE" b="0" i="0" dirty="0">
              <a:solidFill>
                <a:srgbClr val="000000"/>
              </a:solidFill>
              <a:effectLst/>
              <a:latin typeface="Arial" panose="020B0604020202020204" pitchFamily="34" charset="0"/>
            </a:endParaRPr>
          </a:p>
          <a:p>
            <a:pPr>
              <a:spcAft>
                <a:spcPts val="1000"/>
              </a:spcAft>
            </a:pPr>
            <a:r>
              <a:rPr lang="sv-SE" b="0" i="0" dirty="0">
                <a:solidFill>
                  <a:srgbClr val="000000"/>
                </a:solidFill>
                <a:effectLst/>
                <a:latin typeface="Arial" panose="020B0604020202020204" pitchFamily="34" charset="0"/>
              </a:rPr>
              <a:t>Stat, regioner och kommuner måste ta huvudansvaret för alla invånares digitala kompetens</a:t>
            </a:r>
          </a:p>
          <a:p>
            <a:pPr>
              <a:spcAft>
                <a:spcPts val="1000"/>
              </a:spcAft>
            </a:pPr>
            <a:r>
              <a:rPr lang="sv-SE" b="0" i="0" dirty="0">
                <a:solidFill>
                  <a:srgbClr val="000000"/>
                </a:solidFill>
                <a:effectLst/>
                <a:latin typeface="Arial" panose="020B0604020202020204" pitchFamily="34" charset="0"/>
              </a:rPr>
              <a:t>Det måste finnas någonstans att vända sig och få stöd </a:t>
            </a:r>
            <a:endParaRPr lang="sv-SE" dirty="0"/>
          </a:p>
          <a:p>
            <a:pPr marL="0" indent="0">
              <a:buNone/>
            </a:pPr>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84140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 xmlns:a16="http://schemas.microsoft.com/office/drawing/2014/main" id="{5778F0B5-FF29-477B-A792-6DFE649E4B2B}"/>
              </a:ext>
            </a:extLst>
          </p:cNvPr>
          <p:cNvSpPr>
            <a:spLocks noGrp="1"/>
          </p:cNvSpPr>
          <p:nvPr>
            <p:ph type="sldNum" sz="quarter" idx="12"/>
          </p:nvPr>
        </p:nvSpPr>
        <p:spPr/>
        <p:txBody>
          <a:bodyPr/>
          <a:lstStyle/>
          <a:p>
            <a:fld id="{332063FA-F158-B145-A53C-EFD7E6C84CF7}" type="slidenum">
              <a:rPr lang="sv-SE" smtClean="0"/>
              <a:pPr/>
              <a:t>23</a:t>
            </a:fld>
            <a:endParaRPr lang="sv-SE"/>
          </a:p>
        </p:txBody>
      </p:sp>
      <p:sp>
        <p:nvSpPr>
          <p:cNvPr id="3" name="Rubrik 2">
            <a:extLst>
              <a:ext uri="{FF2B5EF4-FFF2-40B4-BE49-F238E27FC236}">
                <a16:creationId xmlns="" xmlns:a16="http://schemas.microsoft.com/office/drawing/2014/main" id="{0EB09EC5-15C7-4F3E-842D-59F6EE149B04}"/>
              </a:ext>
            </a:extLst>
          </p:cNvPr>
          <p:cNvSpPr>
            <a:spLocks noGrp="1"/>
          </p:cNvSpPr>
          <p:nvPr>
            <p:ph type="title"/>
          </p:nvPr>
        </p:nvSpPr>
        <p:spPr>
          <a:xfrm>
            <a:off x="1291499" y="377184"/>
            <a:ext cx="6778710" cy="885242"/>
          </a:xfrm>
        </p:spPr>
        <p:txBody>
          <a:bodyPr/>
          <a:lstStyle/>
          <a:p>
            <a:pPr algn="ctr"/>
            <a:r>
              <a:rPr lang="sv-SE" dirty="0"/>
              <a:t>Digitaliseringsstrateg</a:t>
            </a:r>
          </a:p>
        </p:txBody>
      </p:sp>
      <p:sp>
        <p:nvSpPr>
          <p:cNvPr id="4" name="Platshållare för innehåll 3">
            <a:extLst>
              <a:ext uri="{FF2B5EF4-FFF2-40B4-BE49-F238E27FC236}">
                <a16:creationId xmlns="" xmlns:a16="http://schemas.microsoft.com/office/drawing/2014/main" id="{4D59B0EE-8E59-4B1D-8905-DB556AF686CA}"/>
              </a:ext>
            </a:extLst>
          </p:cNvPr>
          <p:cNvSpPr>
            <a:spLocks noGrp="1"/>
          </p:cNvSpPr>
          <p:nvPr>
            <p:ph sz="quarter" idx="13"/>
          </p:nvPr>
        </p:nvSpPr>
        <p:spPr>
          <a:xfrm>
            <a:off x="1291499" y="1901569"/>
            <a:ext cx="6778710" cy="3357896"/>
          </a:xfrm>
        </p:spPr>
        <p:txBody>
          <a:bodyPr/>
          <a:lstStyle/>
          <a:p>
            <a:pPr marL="0" indent="0">
              <a:buNone/>
            </a:pPr>
            <a:r>
              <a:rPr lang="sv-SE" dirty="0"/>
              <a:t>I december 2021 lämnade arbetsgruppen för Digitala nätverk och digitalt medlemskap och arbetsgruppen för Digital delaktighet sina rapporter till förbundsstyrelsen.</a:t>
            </a:r>
          </a:p>
          <a:p>
            <a:pPr marL="0" indent="0">
              <a:buNone/>
            </a:pPr>
            <a:r>
              <a:rPr lang="sv-SE" dirty="0"/>
              <a:t> För att kunna analysera konsekvenserna av gruppernas förslag och genomföra möjliga delar beslutar förbundsstyrelsen att tillsätta en digitaliseringsstrateg. </a:t>
            </a:r>
          </a:p>
        </p:txBody>
      </p:sp>
    </p:spTree>
    <p:extLst>
      <p:ext uri="{BB962C8B-B14F-4D97-AF65-F5344CB8AC3E}">
        <p14:creationId xmlns:p14="http://schemas.microsoft.com/office/powerpoint/2010/main" val="23833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 xmlns:a16="http://schemas.microsoft.com/office/drawing/2014/main" id="{57A0472D-7B8A-416E-9632-FA0247776818}"/>
              </a:ext>
            </a:extLst>
          </p:cNvPr>
          <p:cNvSpPr>
            <a:spLocks noGrp="1"/>
          </p:cNvSpPr>
          <p:nvPr>
            <p:ph type="sldNum" sz="quarter" idx="12"/>
          </p:nvPr>
        </p:nvSpPr>
        <p:spPr/>
        <p:txBody>
          <a:bodyPr/>
          <a:lstStyle/>
          <a:p>
            <a:fld id="{332063FA-F158-B145-A53C-EFD7E6C84CF7}" type="slidenum">
              <a:rPr lang="sv-SE" smtClean="0"/>
              <a:pPr/>
              <a:t>24</a:t>
            </a:fld>
            <a:endParaRPr lang="sv-SE"/>
          </a:p>
        </p:txBody>
      </p:sp>
      <p:sp>
        <p:nvSpPr>
          <p:cNvPr id="3" name="Rubrik 2">
            <a:extLst>
              <a:ext uri="{FF2B5EF4-FFF2-40B4-BE49-F238E27FC236}">
                <a16:creationId xmlns="" xmlns:a16="http://schemas.microsoft.com/office/drawing/2014/main" id="{67D7346D-EBB7-44A7-BC4A-1E20CF9F92ED}"/>
              </a:ext>
            </a:extLst>
          </p:cNvPr>
          <p:cNvSpPr>
            <a:spLocks noGrp="1"/>
          </p:cNvSpPr>
          <p:nvPr>
            <p:ph type="title"/>
          </p:nvPr>
        </p:nvSpPr>
        <p:spPr>
          <a:xfrm>
            <a:off x="1291499" y="368709"/>
            <a:ext cx="6778710" cy="885242"/>
          </a:xfrm>
        </p:spPr>
        <p:txBody>
          <a:bodyPr/>
          <a:lstStyle/>
          <a:p>
            <a:pPr algn="ctr"/>
            <a:r>
              <a:rPr lang="sv-SE" dirty="0"/>
              <a:t>Digitaliseringsstrateg</a:t>
            </a:r>
          </a:p>
        </p:txBody>
      </p:sp>
      <p:sp>
        <p:nvSpPr>
          <p:cNvPr id="4" name="Platshållare för innehåll 3">
            <a:extLst>
              <a:ext uri="{FF2B5EF4-FFF2-40B4-BE49-F238E27FC236}">
                <a16:creationId xmlns="" xmlns:a16="http://schemas.microsoft.com/office/drawing/2014/main" id="{A7B94DC7-E44E-478B-A103-925FD43215E4}"/>
              </a:ext>
            </a:extLst>
          </p:cNvPr>
          <p:cNvSpPr>
            <a:spLocks noGrp="1"/>
          </p:cNvSpPr>
          <p:nvPr>
            <p:ph sz="quarter" idx="13"/>
          </p:nvPr>
        </p:nvSpPr>
        <p:spPr>
          <a:xfrm>
            <a:off x="1073791" y="1129059"/>
            <a:ext cx="6778710" cy="5600805"/>
          </a:xfrm>
        </p:spPr>
        <p:txBody>
          <a:bodyPr/>
          <a:lstStyle/>
          <a:p>
            <a:pPr marL="0" indent="0" algn="ctr">
              <a:buNone/>
            </a:pPr>
            <a:r>
              <a:rPr lang="sv-SE" sz="2000" b="1" dirty="0"/>
              <a:t>Huvuduppgifterna för strategen är: </a:t>
            </a:r>
          </a:p>
          <a:p>
            <a:pPr marL="0" indent="0">
              <a:buNone/>
            </a:pPr>
            <a:r>
              <a:rPr lang="sv-SE" sz="2000" dirty="0"/>
              <a:t>Utifrån arbetsgruppernas rapporter och tillsammans med distrikten ta fram en samlad strategi för förbundets arbete med att göra medlemmar och organisationen mer digital </a:t>
            </a:r>
          </a:p>
          <a:p>
            <a:pPr marL="0" indent="0">
              <a:buNone/>
            </a:pPr>
            <a:endParaRPr lang="sv-SE" sz="2000" dirty="0"/>
          </a:p>
          <a:p>
            <a:pPr marL="0" indent="0">
              <a:buNone/>
            </a:pPr>
            <a:r>
              <a:rPr lang="sv-SE" dirty="0"/>
              <a:t>• Omvärldsbevakning </a:t>
            </a:r>
          </a:p>
          <a:p>
            <a:pPr marL="0" indent="0">
              <a:buNone/>
            </a:pPr>
            <a:r>
              <a:rPr lang="sv-SE" dirty="0"/>
              <a:t>• Inventera hur många föreningar som inte har tillgång till modern teknik och komma med förslag hur dessa kan få tillgång till det, </a:t>
            </a:r>
          </a:p>
          <a:p>
            <a:pPr marL="0" indent="0">
              <a:buNone/>
            </a:pPr>
            <a:r>
              <a:rPr lang="sv-SE" dirty="0"/>
              <a:t>• Att tillsammans med utbildningsledaren och studieansvariga i distrikten ta fram lämpligt material och utbildning för att göra föreningsaktiva mer digitala,</a:t>
            </a:r>
          </a:p>
          <a:p>
            <a:pPr marL="0" indent="0">
              <a:buNone/>
            </a:pPr>
            <a:r>
              <a:rPr lang="sv-SE" dirty="0"/>
              <a:t>• Att tillsammans med utbildningsledaren och distrikten ta fram lämpligt material och utbildning för medlemmarna ska ha möjlighet att bli mer digitala</a:t>
            </a:r>
          </a:p>
        </p:txBody>
      </p:sp>
    </p:spTree>
    <p:extLst>
      <p:ext uri="{BB962C8B-B14F-4D97-AF65-F5344CB8AC3E}">
        <p14:creationId xmlns:p14="http://schemas.microsoft.com/office/powerpoint/2010/main" val="174392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300000">
            <a:off x="1854877" y="2053900"/>
            <a:ext cx="1719977" cy="685800"/>
          </a:xfrm>
          <a:prstGeom prst="rect">
            <a:avLst/>
          </a:prstGeom>
        </p:spPr>
        <p:txBody>
          <a:bodyPr vert="horz" wrap="square" lIns="0" tIns="0" rIns="0" bIns="0" rtlCol="0">
            <a:spAutoFit/>
          </a:bodyPr>
          <a:lstStyle/>
          <a:p>
            <a:pPr>
              <a:lnSpc>
                <a:spcPts val="5400"/>
              </a:lnSpc>
            </a:pPr>
            <a:r>
              <a:rPr sz="5400" spc="-105" dirty="0">
                <a:solidFill>
                  <a:srgbClr val="008FCB"/>
                </a:solidFill>
                <a:latin typeface="Impact"/>
                <a:cs typeface="Impact"/>
              </a:rPr>
              <a:t>VA</a:t>
            </a:r>
            <a:r>
              <a:rPr sz="8100" spc="-157" baseline="1028" dirty="0">
                <a:solidFill>
                  <a:srgbClr val="008FCB"/>
                </a:solidFill>
                <a:latin typeface="Impact"/>
                <a:cs typeface="Impact"/>
              </a:rPr>
              <a:t>L</a:t>
            </a:r>
            <a:r>
              <a:rPr sz="8100" spc="-157" baseline="1543" dirty="0">
                <a:solidFill>
                  <a:srgbClr val="008FCB"/>
                </a:solidFill>
                <a:latin typeface="Impact"/>
                <a:cs typeface="Impact"/>
              </a:rPr>
              <a:t>ET</a:t>
            </a:r>
            <a:endParaRPr sz="8100" baseline="1543">
              <a:latin typeface="Impact"/>
              <a:cs typeface="Impact"/>
            </a:endParaRPr>
          </a:p>
        </p:txBody>
      </p:sp>
      <p:sp>
        <p:nvSpPr>
          <p:cNvPr id="3" name="object 3"/>
          <p:cNvSpPr txBox="1"/>
          <p:nvPr/>
        </p:nvSpPr>
        <p:spPr>
          <a:xfrm rot="21300000">
            <a:off x="1937000" y="2792565"/>
            <a:ext cx="1573949" cy="685800"/>
          </a:xfrm>
          <a:prstGeom prst="rect">
            <a:avLst/>
          </a:prstGeom>
        </p:spPr>
        <p:txBody>
          <a:bodyPr vert="horz" wrap="square" lIns="0" tIns="0" rIns="0" bIns="0" rtlCol="0">
            <a:spAutoFit/>
          </a:bodyPr>
          <a:lstStyle/>
          <a:p>
            <a:pPr>
              <a:lnSpc>
                <a:spcPts val="5400"/>
              </a:lnSpc>
            </a:pPr>
            <a:r>
              <a:rPr sz="5400" spc="-30" dirty="0">
                <a:solidFill>
                  <a:srgbClr val="E75113"/>
                </a:solidFill>
                <a:latin typeface="Impact"/>
                <a:cs typeface="Impact"/>
              </a:rPr>
              <a:t>20</a:t>
            </a:r>
            <a:r>
              <a:rPr sz="8100" spc="-44" baseline="1028" dirty="0">
                <a:solidFill>
                  <a:srgbClr val="E75113"/>
                </a:solidFill>
                <a:latin typeface="Impact"/>
                <a:cs typeface="Impact"/>
              </a:rPr>
              <a:t>22</a:t>
            </a:r>
            <a:endParaRPr sz="8100" baseline="1028">
              <a:latin typeface="Impact"/>
              <a:cs typeface="Impact"/>
            </a:endParaRPr>
          </a:p>
        </p:txBody>
      </p:sp>
      <p:sp>
        <p:nvSpPr>
          <p:cNvPr id="4" name="object 4"/>
          <p:cNvSpPr txBox="1"/>
          <p:nvPr/>
        </p:nvSpPr>
        <p:spPr>
          <a:xfrm>
            <a:off x="8911590"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18</a:t>
            </a:r>
            <a:endParaRPr sz="900">
              <a:latin typeface="Arial"/>
              <a:cs typeface="Arial"/>
            </a:endParaRPr>
          </a:p>
        </p:txBody>
      </p:sp>
    </p:spTree>
    <p:extLst>
      <p:ext uri="{BB962C8B-B14F-4D97-AF65-F5344CB8AC3E}">
        <p14:creationId xmlns:p14="http://schemas.microsoft.com/office/powerpoint/2010/main" val="223131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20</a:t>
            </a:r>
            <a:endParaRPr sz="900">
              <a:latin typeface="Arial"/>
              <a:cs typeface="Arial"/>
            </a:endParaRPr>
          </a:p>
        </p:txBody>
      </p:sp>
      <p:sp>
        <p:nvSpPr>
          <p:cNvPr id="4" name="object 4"/>
          <p:cNvSpPr txBox="1">
            <a:spLocks noGrp="1"/>
          </p:cNvSpPr>
          <p:nvPr>
            <p:ph type="title"/>
          </p:nvPr>
        </p:nvSpPr>
        <p:spPr>
          <a:xfrm>
            <a:off x="1278801" y="649731"/>
            <a:ext cx="4140200" cy="781685"/>
          </a:xfrm>
          <a:prstGeom prst="rect">
            <a:avLst/>
          </a:prstGeom>
        </p:spPr>
        <p:txBody>
          <a:bodyPr vert="horz" wrap="square" lIns="0" tIns="12700" rIns="0" bIns="0" rtlCol="0">
            <a:spAutoFit/>
          </a:bodyPr>
          <a:lstStyle/>
          <a:p>
            <a:pPr marL="12700">
              <a:lnSpc>
                <a:spcPts val="2975"/>
              </a:lnSpc>
              <a:spcBef>
                <a:spcPts val="100"/>
              </a:spcBef>
            </a:pPr>
            <a:r>
              <a:rPr spc="-25" dirty="0">
                <a:solidFill>
                  <a:srgbClr val="008FCB"/>
                </a:solidFill>
              </a:rPr>
              <a:t>Valåret</a:t>
            </a:r>
            <a:r>
              <a:rPr spc="-5" dirty="0">
                <a:solidFill>
                  <a:srgbClr val="008FCB"/>
                </a:solidFill>
              </a:rPr>
              <a:t> </a:t>
            </a:r>
            <a:r>
              <a:rPr dirty="0">
                <a:solidFill>
                  <a:srgbClr val="008FCB"/>
                </a:solidFill>
              </a:rPr>
              <a:t>2022</a:t>
            </a:r>
          </a:p>
          <a:p>
            <a:pPr marL="12700">
              <a:lnSpc>
                <a:spcPts val="2975"/>
              </a:lnSpc>
            </a:pPr>
            <a:r>
              <a:rPr spc="-5" dirty="0"/>
              <a:t>En möjlighet </a:t>
            </a:r>
            <a:r>
              <a:rPr dirty="0"/>
              <a:t>att</a:t>
            </a:r>
            <a:r>
              <a:rPr spc="-35" dirty="0"/>
              <a:t> </a:t>
            </a:r>
            <a:r>
              <a:rPr dirty="0"/>
              <a:t>påverka</a:t>
            </a:r>
          </a:p>
        </p:txBody>
      </p:sp>
      <p:sp>
        <p:nvSpPr>
          <p:cNvPr id="5" name="object 5"/>
          <p:cNvSpPr/>
          <p:nvPr/>
        </p:nvSpPr>
        <p:spPr>
          <a:xfrm>
            <a:off x="2434970" y="3637279"/>
            <a:ext cx="357505" cy="400050"/>
          </a:xfrm>
          <a:custGeom>
            <a:avLst/>
            <a:gdLst/>
            <a:ahLst/>
            <a:cxnLst/>
            <a:rect l="l" t="t" r="r" b="b"/>
            <a:pathLst>
              <a:path w="357505" h="400050">
                <a:moveTo>
                  <a:pt x="267893" y="0"/>
                </a:moveTo>
                <a:lnTo>
                  <a:pt x="89293" y="0"/>
                </a:lnTo>
                <a:lnTo>
                  <a:pt x="89293" y="221449"/>
                </a:lnTo>
                <a:lnTo>
                  <a:pt x="0" y="221449"/>
                </a:lnTo>
                <a:lnTo>
                  <a:pt x="178587" y="400050"/>
                </a:lnTo>
                <a:lnTo>
                  <a:pt x="357187" y="221449"/>
                </a:lnTo>
                <a:lnTo>
                  <a:pt x="267893" y="221449"/>
                </a:lnTo>
                <a:lnTo>
                  <a:pt x="267893" y="0"/>
                </a:lnTo>
                <a:close/>
              </a:path>
            </a:pathLst>
          </a:custGeom>
          <a:solidFill>
            <a:srgbClr val="008FCB"/>
          </a:solidFill>
        </p:spPr>
        <p:txBody>
          <a:bodyPr wrap="square" lIns="0" tIns="0" rIns="0" bIns="0" rtlCol="0"/>
          <a:lstStyle/>
          <a:p>
            <a:endParaRPr/>
          </a:p>
        </p:txBody>
      </p:sp>
      <p:sp>
        <p:nvSpPr>
          <p:cNvPr id="6" name="object 6"/>
          <p:cNvSpPr/>
          <p:nvPr/>
        </p:nvSpPr>
        <p:spPr>
          <a:xfrm>
            <a:off x="2380729" y="4567986"/>
            <a:ext cx="5647690" cy="852169"/>
          </a:xfrm>
          <a:custGeom>
            <a:avLst/>
            <a:gdLst/>
            <a:ahLst/>
            <a:cxnLst/>
            <a:rect l="l" t="t" r="r" b="b"/>
            <a:pathLst>
              <a:path w="5647690" h="852170">
                <a:moveTo>
                  <a:pt x="0" y="0"/>
                </a:moveTo>
                <a:lnTo>
                  <a:pt x="3289833" y="465709"/>
                </a:lnTo>
                <a:lnTo>
                  <a:pt x="3270982" y="488782"/>
                </a:lnTo>
                <a:lnTo>
                  <a:pt x="3259017" y="511917"/>
                </a:lnTo>
                <a:lnTo>
                  <a:pt x="3253815" y="535025"/>
                </a:lnTo>
                <a:lnTo>
                  <a:pt x="3255249" y="558016"/>
                </a:lnTo>
                <a:lnTo>
                  <a:pt x="3263197" y="580802"/>
                </a:lnTo>
                <a:lnTo>
                  <a:pt x="3298132" y="625396"/>
                </a:lnTo>
                <a:lnTo>
                  <a:pt x="3357623" y="668093"/>
                </a:lnTo>
                <a:lnTo>
                  <a:pt x="3396265" y="688506"/>
                </a:lnTo>
                <a:lnTo>
                  <a:pt x="3440673" y="708177"/>
                </a:lnTo>
                <a:lnTo>
                  <a:pt x="3490721" y="727016"/>
                </a:lnTo>
                <a:lnTo>
                  <a:pt x="3546284" y="744934"/>
                </a:lnTo>
                <a:lnTo>
                  <a:pt x="3607239" y="761840"/>
                </a:lnTo>
                <a:lnTo>
                  <a:pt x="3673460" y="777647"/>
                </a:lnTo>
                <a:lnTo>
                  <a:pt x="3744823" y="792264"/>
                </a:lnTo>
                <a:lnTo>
                  <a:pt x="3792478" y="800843"/>
                </a:lnTo>
                <a:lnTo>
                  <a:pt x="3841160" y="808744"/>
                </a:lnTo>
                <a:lnTo>
                  <a:pt x="3890783" y="815970"/>
                </a:lnTo>
                <a:lnTo>
                  <a:pt x="3941258" y="822525"/>
                </a:lnTo>
                <a:lnTo>
                  <a:pt x="3992498" y="828412"/>
                </a:lnTo>
                <a:lnTo>
                  <a:pt x="4044415" y="833635"/>
                </a:lnTo>
                <a:lnTo>
                  <a:pt x="4096922" y="838197"/>
                </a:lnTo>
                <a:lnTo>
                  <a:pt x="4149931" y="842102"/>
                </a:lnTo>
                <a:lnTo>
                  <a:pt x="4203355" y="845353"/>
                </a:lnTo>
                <a:lnTo>
                  <a:pt x="4257105" y="847954"/>
                </a:lnTo>
                <a:lnTo>
                  <a:pt x="4311094" y="849908"/>
                </a:lnTo>
                <a:lnTo>
                  <a:pt x="4365235" y="851220"/>
                </a:lnTo>
                <a:lnTo>
                  <a:pt x="4419440" y="851892"/>
                </a:lnTo>
                <a:lnTo>
                  <a:pt x="4473621" y="851928"/>
                </a:lnTo>
                <a:lnTo>
                  <a:pt x="4527691" y="851332"/>
                </a:lnTo>
                <a:lnTo>
                  <a:pt x="4581562" y="850107"/>
                </a:lnTo>
                <a:lnTo>
                  <a:pt x="4635147" y="848256"/>
                </a:lnTo>
                <a:lnTo>
                  <a:pt x="4688358" y="845784"/>
                </a:lnTo>
                <a:lnTo>
                  <a:pt x="4741107" y="842694"/>
                </a:lnTo>
                <a:lnTo>
                  <a:pt x="4793306" y="838989"/>
                </a:lnTo>
                <a:lnTo>
                  <a:pt x="4844869" y="834672"/>
                </a:lnTo>
                <a:lnTo>
                  <a:pt x="4895707" y="829749"/>
                </a:lnTo>
                <a:lnTo>
                  <a:pt x="4945733" y="824221"/>
                </a:lnTo>
                <a:lnTo>
                  <a:pt x="4994860" y="818092"/>
                </a:lnTo>
                <a:lnTo>
                  <a:pt x="5042999" y="811367"/>
                </a:lnTo>
                <a:lnTo>
                  <a:pt x="5090063" y="804048"/>
                </a:lnTo>
                <a:lnTo>
                  <a:pt x="5135964" y="796140"/>
                </a:lnTo>
                <a:lnTo>
                  <a:pt x="5180615" y="787645"/>
                </a:lnTo>
                <a:lnTo>
                  <a:pt x="5223929" y="778567"/>
                </a:lnTo>
                <a:lnTo>
                  <a:pt x="5265817" y="768910"/>
                </a:lnTo>
                <a:lnTo>
                  <a:pt x="5306192" y="758677"/>
                </a:lnTo>
                <a:lnTo>
                  <a:pt x="5344966" y="747872"/>
                </a:lnTo>
                <a:lnTo>
                  <a:pt x="5382052" y="736499"/>
                </a:lnTo>
                <a:lnTo>
                  <a:pt x="5465337" y="706192"/>
                </a:lnTo>
                <a:lnTo>
                  <a:pt x="5507609" y="687265"/>
                </a:lnTo>
                <a:lnTo>
                  <a:pt x="5544224" y="667853"/>
                </a:lnTo>
                <a:lnTo>
                  <a:pt x="5600656" y="627866"/>
                </a:lnTo>
                <a:lnTo>
                  <a:pt x="5634986" y="586820"/>
                </a:lnTo>
                <a:lnTo>
                  <a:pt x="5647567" y="545300"/>
                </a:lnTo>
                <a:lnTo>
                  <a:pt x="5645812" y="524546"/>
                </a:lnTo>
                <a:lnTo>
                  <a:pt x="5626433" y="483418"/>
                </a:lnTo>
                <a:lnTo>
                  <a:pt x="5586189" y="443284"/>
                </a:lnTo>
                <a:lnTo>
                  <a:pt x="5525432" y="404733"/>
                </a:lnTo>
                <a:lnTo>
                  <a:pt x="5487472" y="386234"/>
                </a:lnTo>
                <a:lnTo>
                  <a:pt x="5444517" y="368351"/>
                </a:lnTo>
                <a:lnTo>
                  <a:pt x="5396610" y="351157"/>
                </a:lnTo>
                <a:lnTo>
                  <a:pt x="5343796" y="334726"/>
                </a:lnTo>
                <a:lnTo>
                  <a:pt x="5286119" y="319130"/>
                </a:lnTo>
                <a:lnTo>
                  <a:pt x="5223623" y="304444"/>
                </a:lnTo>
                <a:lnTo>
                  <a:pt x="5156352" y="290741"/>
                </a:lnTo>
                <a:lnTo>
                  <a:pt x="5108697" y="282160"/>
                </a:lnTo>
                <a:lnTo>
                  <a:pt x="5060015" y="274258"/>
                </a:lnTo>
                <a:lnTo>
                  <a:pt x="5010392" y="267031"/>
                </a:lnTo>
                <a:lnTo>
                  <a:pt x="4959917" y="260476"/>
                </a:lnTo>
                <a:lnTo>
                  <a:pt x="4908677" y="254588"/>
                </a:lnTo>
                <a:lnTo>
                  <a:pt x="4856760" y="249365"/>
                </a:lnTo>
                <a:lnTo>
                  <a:pt x="4804253" y="244802"/>
                </a:lnTo>
                <a:lnTo>
                  <a:pt x="4751244" y="240897"/>
                </a:lnTo>
                <a:lnTo>
                  <a:pt x="4697820" y="237646"/>
                </a:lnTo>
                <a:lnTo>
                  <a:pt x="4644070" y="235045"/>
                </a:lnTo>
                <a:lnTo>
                  <a:pt x="4590081" y="233090"/>
                </a:lnTo>
                <a:lnTo>
                  <a:pt x="4535940" y="231779"/>
                </a:lnTo>
                <a:lnTo>
                  <a:pt x="4481735" y="231107"/>
                </a:lnTo>
                <a:lnTo>
                  <a:pt x="4427554" y="231071"/>
                </a:lnTo>
                <a:lnTo>
                  <a:pt x="4373484" y="231667"/>
                </a:lnTo>
                <a:lnTo>
                  <a:pt x="4319613" y="232892"/>
                </a:lnTo>
                <a:lnTo>
                  <a:pt x="4266028" y="234743"/>
                </a:lnTo>
                <a:lnTo>
                  <a:pt x="4212817" y="237216"/>
                </a:lnTo>
                <a:lnTo>
                  <a:pt x="4160068" y="240306"/>
                </a:lnTo>
                <a:lnTo>
                  <a:pt x="4107869" y="244012"/>
                </a:lnTo>
                <a:lnTo>
                  <a:pt x="4056306" y="248328"/>
                </a:lnTo>
                <a:lnTo>
                  <a:pt x="4005468" y="253253"/>
                </a:lnTo>
                <a:lnTo>
                  <a:pt x="3955442" y="258781"/>
                </a:lnTo>
                <a:lnTo>
                  <a:pt x="3906315" y="264909"/>
                </a:lnTo>
                <a:lnTo>
                  <a:pt x="3858176" y="271635"/>
                </a:lnTo>
                <a:lnTo>
                  <a:pt x="3811112" y="278954"/>
                </a:lnTo>
                <a:lnTo>
                  <a:pt x="3765211" y="286863"/>
                </a:lnTo>
                <a:lnTo>
                  <a:pt x="3720560" y="295359"/>
                </a:lnTo>
                <a:lnTo>
                  <a:pt x="3677246" y="304437"/>
                </a:lnTo>
                <a:lnTo>
                  <a:pt x="3635358" y="314094"/>
                </a:lnTo>
                <a:lnTo>
                  <a:pt x="3594983" y="324327"/>
                </a:lnTo>
                <a:lnTo>
                  <a:pt x="3556209" y="335132"/>
                </a:lnTo>
                <a:lnTo>
                  <a:pt x="3519123" y="346506"/>
                </a:lnTo>
                <a:lnTo>
                  <a:pt x="3483813" y="358444"/>
                </a:lnTo>
                <a:lnTo>
                  <a:pt x="0" y="0"/>
                </a:lnTo>
                <a:close/>
              </a:path>
            </a:pathLst>
          </a:custGeom>
          <a:solidFill>
            <a:srgbClr val="BDE4F7"/>
          </a:solidFill>
        </p:spPr>
        <p:txBody>
          <a:bodyPr wrap="square" lIns="0" tIns="0" rIns="0" bIns="0" rtlCol="0"/>
          <a:lstStyle/>
          <a:p>
            <a:endParaRPr/>
          </a:p>
        </p:txBody>
      </p:sp>
      <p:sp>
        <p:nvSpPr>
          <p:cNvPr id="7" name="object 7"/>
          <p:cNvSpPr txBox="1"/>
          <p:nvPr/>
        </p:nvSpPr>
        <p:spPr>
          <a:xfrm>
            <a:off x="1278801" y="1628140"/>
            <a:ext cx="6299835" cy="4204335"/>
          </a:xfrm>
          <a:prstGeom prst="rect">
            <a:avLst/>
          </a:prstGeom>
        </p:spPr>
        <p:txBody>
          <a:bodyPr vert="horz" wrap="square" lIns="0" tIns="146685" rIns="0" bIns="0" rtlCol="0">
            <a:spAutoFit/>
          </a:bodyPr>
          <a:lstStyle/>
          <a:p>
            <a:pPr marL="12700">
              <a:lnSpc>
                <a:spcPct val="100000"/>
              </a:lnSpc>
              <a:spcBef>
                <a:spcPts val="1155"/>
              </a:spcBef>
            </a:pPr>
            <a:r>
              <a:rPr sz="2200" dirty="0">
                <a:latin typeface="Arial"/>
                <a:cs typeface="Arial"/>
              </a:rPr>
              <a:t>70 000 </a:t>
            </a:r>
            <a:r>
              <a:rPr sz="2200" spc="-5" dirty="0">
                <a:latin typeface="Arial"/>
                <a:cs typeface="Arial"/>
              </a:rPr>
              <a:t>kandidater </a:t>
            </a:r>
            <a:r>
              <a:rPr sz="2200" dirty="0">
                <a:latin typeface="Arial"/>
                <a:cs typeface="Arial"/>
              </a:rPr>
              <a:t>arbetar för att </a:t>
            </a:r>
            <a:r>
              <a:rPr sz="2200" spc="-5" dirty="0">
                <a:latin typeface="Arial"/>
                <a:cs typeface="Arial"/>
              </a:rPr>
              <a:t>bli valda</a:t>
            </a:r>
            <a:r>
              <a:rPr sz="2200" spc="15" dirty="0">
                <a:latin typeface="Arial"/>
                <a:cs typeface="Arial"/>
              </a:rPr>
              <a:t> </a:t>
            </a:r>
            <a:r>
              <a:rPr sz="2200" spc="-5" dirty="0">
                <a:latin typeface="Arial"/>
                <a:cs typeface="Arial"/>
              </a:rPr>
              <a:t>till</a:t>
            </a:r>
            <a:endParaRPr sz="2200">
              <a:latin typeface="Arial"/>
              <a:cs typeface="Arial"/>
            </a:endParaRPr>
          </a:p>
          <a:p>
            <a:pPr marL="355600" indent="-342900">
              <a:lnSpc>
                <a:spcPct val="100000"/>
              </a:lnSpc>
              <a:spcBef>
                <a:spcPts val="1055"/>
              </a:spcBef>
              <a:buClr>
                <a:srgbClr val="E75113"/>
              </a:buClr>
              <a:buChar char="•"/>
              <a:tabLst>
                <a:tab pos="354965" algn="l"/>
                <a:tab pos="355600" algn="l"/>
              </a:tabLst>
            </a:pPr>
            <a:r>
              <a:rPr sz="2200" spc="-5" dirty="0">
                <a:latin typeface="Arial"/>
                <a:cs typeface="Arial"/>
              </a:rPr>
              <a:t>kommunfullmäktige</a:t>
            </a:r>
            <a:endParaRPr sz="2200">
              <a:latin typeface="Arial"/>
              <a:cs typeface="Arial"/>
            </a:endParaRPr>
          </a:p>
          <a:p>
            <a:pPr marL="355600" indent="-342900">
              <a:lnSpc>
                <a:spcPct val="100000"/>
              </a:lnSpc>
              <a:spcBef>
                <a:spcPts val="1055"/>
              </a:spcBef>
              <a:buClr>
                <a:srgbClr val="E75113"/>
              </a:buClr>
              <a:buChar char="•"/>
              <a:tabLst>
                <a:tab pos="354965" algn="l"/>
                <a:tab pos="355600" algn="l"/>
              </a:tabLst>
            </a:pPr>
            <a:r>
              <a:rPr sz="2200" spc="-5" dirty="0">
                <a:latin typeface="Arial"/>
                <a:cs typeface="Arial"/>
              </a:rPr>
              <a:t>regionfullmäktige</a:t>
            </a:r>
            <a:endParaRPr sz="2200">
              <a:latin typeface="Arial"/>
              <a:cs typeface="Arial"/>
            </a:endParaRPr>
          </a:p>
          <a:p>
            <a:pPr marL="355600" indent="-342900">
              <a:lnSpc>
                <a:spcPct val="100000"/>
              </a:lnSpc>
              <a:spcBef>
                <a:spcPts val="1080"/>
              </a:spcBef>
              <a:buClr>
                <a:srgbClr val="E75113"/>
              </a:buClr>
              <a:buChar char="•"/>
              <a:tabLst>
                <a:tab pos="354965" algn="l"/>
                <a:tab pos="355600" algn="l"/>
              </a:tabLst>
            </a:pPr>
            <a:r>
              <a:rPr sz="2200" spc="-5" dirty="0">
                <a:latin typeface="Arial"/>
                <a:cs typeface="Arial"/>
              </a:rPr>
              <a:t>riksdagen</a:t>
            </a:r>
            <a:endParaRPr sz="2200">
              <a:latin typeface="Arial"/>
              <a:cs typeface="Arial"/>
            </a:endParaRPr>
          </a:p>
          <a:p>
            <a:pPr>
              <a:lnSpc>
                <a:spcPct val="100000"/>
              </a:lnSpc>
            </a:pPr>
            <a:endParaRPr sz="2400">
              <a:latin typeface="Arial"/>
              <a:cs typeface="Arial"/>
            </a:endParaRPr>
          </a:p>
          <a:p>
            <a:pPr marL="12700">
              <a:lnSpc>
                <a:spcPct val="100000"/>
              </a:lnSpc>
              <a:spcBef>
                <a:spcPts val="1880"/>
              </a:spcBef>
            </a:pPr>
            <a:r>
              <a:rPr sz="2000" spc="-5" dirty="0">
                <a:latin typeface="Arial"/>
                <a:cs typeface="Arial"/>
              </a:rPr>
              <a:t>Utskott, </a:t>
            </a:r>
            <a:r>
              <a:rPr sz="2000" spc="-15" dirty="0">
                <a:latin typeface="Arial"/>
                <a:cs typeface="Arial"/>
              </a:rPr>
              <a:t>styrelser, nämnder, </a:t>
            </a:r>
            <a:r>
              <a:rPr sz="2000" spc="-10" dirty="0">
                <a:latin typeface="Arial"/>
                <a:cs typeface="Arial"/>
              </a:rPr>
              <a:t>beredningar,</a:t>
            </a:r>
            <a:r>
              <a:rPr sz="2000" spc="-20" dirty="0">
                <a:latin typeface="Arial"/>
                <a:cs typeface="Arial"/>
              </a:rPr>
              <a:t> </a:t>
            </a:r>
            <a:r>
              <a:rPr sz="2000" spc="-5" dirty="0">
                <a:latin typeface="Arial"/>
                <a:cs typeface="Arial"/>
              </a:rPr>
              <a:t>delegationer…</a:t>
            </a:r>
            <a:endParaRPr sz="2000">
              <a:latin typeface="Arial"/>
              <a:cs typeface="Arial"/>
            </a:endParaRPr>
          </a:p>
          <a:p>
            <a:pPr>
              <a:lnSpc>
                <a:spcPct val="100000"/>
              </a:lnSpc>
            </a:pPr>
            <a:endParaRPr sz="2200">
              <a:latin typeface="Arial"/>
              <a:cs typeface="Arial"/>
            </a:endParaRPr>
          </a:p>
          <a:p>
            <a:pPr marR="24130" algn="r">
              <a:lnSpc>
                <a:spcPct val="100000"/>
              </a:lnSpc>
              <a:spcBef>
                <a:spcPts val="1520"/>
              </a:spcBef>
            </a:pPr>
            <a:r>
              <a:rPr sz="2200" i="1" spc="-5" dirty="0">
                <a:latin typeface="Arial"/>
                <a:cs typeface="Arial"/>
              </a:rPr>
              <a:t>Relationer</a:t>
            </a:r>
            <a:r>
              <a:rPr sz="2200" i="1" spc="-60" dirty="0">
                <a:latin typeface="Arial"/>
                <a:cs typeface="Arial"/>
              </a:rPr>
              <a:t> </a:t>
            </a:r>
            <a:r>
              <a:rPr sz="2200" i="1" dirty="0">
                <a:latin typeface="Arial"/>
                <a:cs typeface="Arial"/>
              </a:rPr>
              <a:t>!</a:t>
            </a:r>
            <a:endParaRPr sz="2200">
              <a:latin typeface="Arial"/>
              <a:cs typeface="Arial"/>
            </a:endParaRPr>
          </a:p>
          <a:p>
            <a:pPr marL="355600" indent="-342900">
              <a:lnSpc>
                <a:spcPct val="100000"/>
              </a:lnSpc>
              <a:spcBef>
                <a:spcPts val="1730"/>
              </a:spcBef>
              <a:buClr>
                <a:srgbClr val="E75113"/>
              </a:buClr>
              <a:buFont typeface="Wingdings"/>
              <a:buChar char=""/>
              <a:tabLst>
                <a:tab pos="355600" algn="l"/>
              </a:tabLst>
            </a:pPr>
            <a:r>
              <a:rPr sz="2200" spc="-5" dirty="0">
                <a:latin typeface="Arial"/>
                <a:cs typeface="Arial"/>
              </a:rPr>
              <a:t>SPF Seniorerna finns </a:t>
            </a:r>
            <a:r>
              <a:rPr sz="2200" dirty="0">
                <a:latin typeface="Arial"/>
                <a:cs typeface="Arial"/>
              </a:rPr>
              <a:t>i </a:t>
            </a:r>
            <a:r>
              <a:rPr sz="2200" spc="-5" dirty="0">
                <a:latin typeface="Arial"/>
                <a:cs typeface="Arial"/>
              </a:rPr>
              <a:t>alla</a:t>
            </a:r>
            <a:r>
              <a:rPr sz="2200" spc="20" dirty="0">
                <a:latin typeface="Arial"/>
                <a:cs typeface="Arial"/>
              </a:rPr>
              <a:t> </a:t>
            </a:r>
            <a:r>
              <a:rPr sz="2200" spc="-5" dirty="0">
                <a:latin typeface="Arial"/>
                <a:cs typeface="Arial"/>
              </a:rPr>
              <a:t>valkretsar</a:t>
            </a:r>
            <a:endParaRPr sz="2200">
              <a:latin typeface="Arial"/>
              <a:cs typeface="Arial"/>
            </a:endParaRPr>
          </a:p>
        </p:txBody>
      </p:sp>
    </p:spTree>
    <p:extLst>
      <p:ext uri="{BB962C8B-B14F-4D97-AF65-F5344CB8AC3E}">
        <p14:creationId xmlns:p14="http://schemas.microsoft.com/office/powerpoint/2010/main" val="2709285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18386" y="6146691"/>
            <a:ext cx="5825612" cy="7113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84833" y="1143507"/>
            <a:ext cx="4973955" cy="784860"/>
          </a:xfrm>
          <a:prstGeom prst="rect">
            <a:avLst/>
          </a:prstGeom>
        </p:spPr>
        <p:txBody>
          <a:bodyPr vert="horz" wrap="square" lIns="0" tIns="106680" rIns="0" bIns="0" rtlCol="0">
            <a:spAutoFit/>
          </a:bodyPr>
          <a:lstStyle/>
          <a:p>
            <a:pPr marL="12700" marR="5080">
              <a:lnSpc>
                <a:spcPct val="77900"/>
              </a:lnSpc>
              <a:spcBef>
                <a:spcPts val="840"/>
              </a:spcBef>
            </a:pPr>
            <a:r>
              <a:rPr dirty="0">
                <a:solidFill>
                  <a:srgbClr val="008FCB"/>
                </a:solidFill>
              </a:rPr>
              <a:t>Inför valen 2022  </a:t>
            </a:r>
            <a:r>
              <a:rPr spc="-5" dirty="0"/>
              <a:t>Förbundskansliets</a:t>
            </a:r>
            <a:r>
              <a:rPr spc="10" dirty="0"/>
              <a:t> </a:t>
            </a:r>
            <a:r>
              <a:rPr spc="-5" dirty="0"/>
              <a:t>aktiviteter</a:t>
            </a:r>
          </a:p>
        </p:txBody>
      </p:sp>
      <p:sp>
        <p:nvSpPr>
          <p:cNvPr id="4" name="object 4"/>
          <p:cNvSpPr txBox="1"/>
          <p:nvPr/>
        </p:nvSpPr>
        <p:spPr>
          <a:xfrm>
            <a:off x="8681402"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21</a:t>
            </a:r>
            <a:endParaRPr sz="900">
              <a:latin typeface="Arial"/>
              <a:cs typeface="Arial"/>
            </a:endParaRPr>
          </a:p>
        </p:txBody>
      </p:sp>
      <p:sp>
        <p:nvSpPr>
          <p:cNvPr id="5" name="object 5"/>
          <p:cNvSpPr txBox="1"/>
          <p:nvPr/>
        </p:nvSpPr>
        <p:spPr>
          <a:xfrm>
            <a:off x="1284833" y="2288540"/>
            <a:ext cx="7549604" cy="3601627"/>
          </a:xfrm>
          <a:prstGeom prst="rect">
            <a:avLst/>
          </a:prstGeom>
        </p:spPr>
        <p:txBody>
          <a:bodyPr vert="horz" wrap="square" lIns="0" tIns="155575" rIns="0" bIns="0" rtlCol="0">
            <a:spAutoFit/>
          </a:bodyPr>
          <a:lstStyle/>
          <a:p>
            <a:pPr marL="355600" indent="-342900">
              <a:lnSpc>
                <a:spcPct val="100000"/>
              </a:lnSpc>
              <a:spcBef>
                <a:spcPts val="1225"/>
              </a:spcBef>
              <a:buClr>
                <a:srgbClr val="E75113"/>
              </a:buClr>
              <a:buFont typeface="Wingdings"/>
              <a:buChar char=""/>
              <a:tabLst>
                <a:tab pos="355600" algn="l"/>
              </a:tabLst>
            </a:pPr>
            <a:r>
              <a:rPr sz="2400" spc="-5" dirty="0">
                <a:latin typeface="Arial"/>
                <a:cs typeface="Arial"/>
              </a:rPr>
              <a:t>Uppvaktat </a:t>
            </a:r>
            <a:r>
              <a:rPr sz="2400" dirty="0">
                <a:latin typeface="Arial"/>
                <a:cs typeface="Arial"/>
              </a:rPr>
              <a:t>8 </a:t>
            </a:r>
            <a:r>
              <a:rPr sz="2400" spc="-5" dirty="0">
                <a:latin typeface="Arial"/>
                <a:cs typeface="Arial"/>
              </a:rPr>
              <a:t>partisekreterare,</a:t>
            </a:r>
            <a:r>
              <a:rPr sz="2400" spc="5" dirty="0">
                <a:latin typeface="Arial"/>
                <a:cs typeface="Arial"/>
              </a:rPr>
              <a:t> </a:t>
            </a:r>
            <a:r>
              <a:rPr sz="2400" spc="-5" dirty="0">
                <a:latin typeface="Arial"/>
                <a:cs typeface="Arial"/>
              </a:rPr>
              <a:t>m.fl.</a:t>
            </a:r>
            <a:endParaRPr sz="2400" dirty="0">
              <a:latin typeface="Arial"/>
              <a:cs typeface="Arial"/>
            </a:endParaRPr>
          </a:p>
          <a:p>
            <a:pPr marL="355600" indent="-342900">
              <a:lnSpc>
                <a:spcPct val="100000"/>
              </a:lnSpc>
              <a:spcBef>
                <a:spcPts val="1130"/>
              </a:spcBef>
              <a:buClr>
                <a:srgbClr val="E75113"/>
              </a:buClr>
              <a:buFont typeface="Wingdings"/>
              <a:buChar char=""/>
              <a:tabLst>
                <a:tab pos="355600" algn="l"/>
              </a:tabLst>
            </a:pPr>
            <a:r>
              <a:rPr sz="2400" spc="-5" dirty="0">
                <a:latin typeface="Arial"/>
                <a:cs typeface="Arial"/>
              </a:rPr>
              <a:t>Sverigemötet</a:t>
            </a:r>
            <a:r>
              <a:rPr sz="2400" spc="-15" dirty="0">
                <a:latin typeface="Arial"/>
                <a:cs typeface="Arial"/>
              </a:rPr>
              <a:t> </a:t>
            </a:r>
            <a:r>
              <a:rPr sz="2400" dirty="0">
                <a:latin typeface="Arial"/>
                <a:cs typeface="Arial"/>
              </a:rPr>
              <a:t>(M)</a:t>
            </a:r>
          </a:p>
          <a:p>
            <a:pPr marL="355600" indent="-342900">
              <a:lnSpc>
                <a:spcPct val="100000"/>
              </a:lnSpc>
              <a:spcBef>
                <a:spcPts val="1225"/>
              </a:spcBef>
              <a:buClr>
                <a:srgbClr val="E75113"/>
              </a:buClr>
              <a:buFont typeface="Wingdings"/>
              <a:buChar char=""/>
              <a:tabLst>
                <a:tab pos="355600" algn="l"/>
              </a:tabLst>
            </a:pPr>
            <a:r>
              <a:rPr sz="2400" dirty="0">
                <a:latin typeface="Arial"/>
                <a:cs typeface="Arial"/>
              </a:rPr>
              <a:t>Lokal</a:t>
            </a:r>
            <a:r>
              <a:rPr sz="2400" spc="-10" dirty="0">
                <a:latin typeface="Arial"/>
                <a:cs typeface="Arial"/>
              </a:rPr>
              <a:t> </a:t>
            </a:r>
            <a:r>
              <a:rPr sz="2400" dirty="0">
                <a:latin typeface="Arial"/>
                <a:cs typeface="Arial"/>
              </a:rPr>
              <a:t>valplan</a:t>
            </a:r>
          </a:p>
          <a:p>
            <a:pPr marL="355600" indent="-342900">
              <a:lnSpc>
                <a:spcPct val="100000"/>
              </a:lnSpc>
              <a:spcBef>
                <a:spcPts val="1100"/>
              </a:spcBef>
              <a:buClr>
                <a:srgbClr val="E75113"/>
              </a:buClr>
              <a:buFont typeface="Wingdings"/>
              <a:buChar char=""/>
              <a:tabLst>
                <a:tab pos="355600" algn="l"/>
              </a:tabLst>
            </a:pPr>
            <a:r>
              <a:rPr sz="2400" spc="-5" dirty="0">
                <a:latin typeface="Arial"/>
                <a:cs typeface="Arial"/>
              </a:rPr>
              <a:t>Seniorpanel feb</a:t>
            </a:r>
            <a:r>
              <a:rPr sz="2400" spc="-10" dirty="0">
                <a:latin typeface="Arial"/>
                <a:cs typeface="Arial"/>
              </a:rPr>
              <a:t> </a:t>
            </a:r>
            <a:r>
              <a:rPr sz="2400" dirty="0">
                <a:latin typeface="Arial"/>
                <a:cs typeface="Arial"/>
              </a:rPr>
              <a:t>2022</a:t>
            </a:r>
          </a:p>
          <a:p>
            <a:pPr marL="355600" indent="-342900">
              <a:lnSpc>
                <a:spcPct val="100000"/>
              </a:lnSpc>
              <a:spcBef>
                <a:spcPts val="1130"/>
              </a:spcBef>
              <a:buClr>
                <a:srgbClr val="E75113"/>
              </a:buClr>
              <a:buFont typeface="Wingdings"/>
              <a:buChar char=""/>
              <a:tabLst>
                <a:tab pos="355600" algn="l"/>
              </a:tabLst>
            </a:pPr>
            <a:r>
              <a:rPr sz="2400" spc="-25" dirty="0">
                <a:latin typeface="Arial"/>
                <a:cs typeface="Arial"/>
              </a:rPr>
              <a:t>Valtema: </a:t>
            </a:r>
            <a:r>
              <a:rPr lang="sv-SE" sz="2400" spc="-25" dirty="0">
                <a:latin typeface="Arial"/>
                <a:cs typeface="Arial"/>
              </a:rPr>
              <a:t> </a:t>
            </a:r>
            <a:r>
              <a:rPr sz="2400" spc="-5" dirty="0">
                <a:latin typeface="Arial"/>
                <a:cs typeface="Arial"/>
              </a:rPr>
              <a:t>Pension </a:t>
            </a:r>
            <a:r>
              <a:rPr lang="sv-SE" sz="2400" spc="-5" dirty="0">
                <a:latin typeface="Arial"/>
                <a:cs typeface="Arial"/>
              </a:rPr>
              <a:t> </a:t>
            </a:r>
          </a:p>
          <a:p>
            <a:pPr marL="12700">
              <a:lnSpc>
                <a:spcPct val="100000"/>
              </a:lnSpc>
              <a:spcBef>
                <a:spcPts val="1130"/>
              </a:spcBef>
              <a:buClr>
                <a:srgbClr val="E75113"/>
              </a:buClr>
              <a:tabLst>
                <a:tab pos="355600" algn="l"/>
              </a:tabLst>
            </a:pPr>
            <a:r>
              <a:rPr lang="sv-SE" sz="2400" spc="-5" dirty="0">
                <a:latin typeface="Arial"/>
                <a:cs typeface="Arial"/>
              </a:rPr>
              <a:t>	                Sjukvård  </a:t>
            </a:r>
          </a:p>
          <a:p>
            <a:pPr marL="12700">
              <a:lnSpc>
                <a:spcPct val="100000"/>
              </a:lnSpc>
              <a:spcBef>
                <a:spcPts val="1130"/>
              </a:spcBef>
              <a:buClr>
                <a:srgbClr val="E75113"/>
              </a:buClr>
              <a:tabLst>
                <a:tab pos="355600" algn="l"/>
              </a:tabLst>
            </a:pPr>
            <a:r>
              <a:rPr lang="sv-SE" sz="2400" spc="-5" dirty="0">
                <a:latin typeface="Arial"/>
                <a:cs typeface="Arial"/>
              </a:rPr>
              <a:t>                    </a:t>
            </a:r>
            <a:r>
              <a:rPr sz="2400" spc="-5" dirty="0" err="1">
                <a:latin typeface="Arial"/>
                <a:cs typeface="Arial"/>
              </a:rPr>
              <a:t>Hemtjänst</a:t>
            </a:r>
            <a:endParaRPr sz="2400" dirty="0">
              <a:latin typeface="Arial"/>
              <a:cs typeface="Arial"/>
            </a:endParaRPr>
          </a:p>
        </p:txBody>
      </p:sp>
    </p:spTree>
    <p:extLst>
      <p:ext uri="{BB962C8B-B14F-4D97-AF65-F5344CB8AC3E}">
        <p14:creationId xmlns:p14="http://schemas.microsoft.com/office/powerpoint/2010/main" val="7312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18386" y="6146691"/>
            <a:ext cx="5825612" cy="71130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78801" y="713739"/>
            <a:ext cx="2141220" cy="784860"/>
          </a:xfrm>
          <a:prstGeom prst="rect">
            <a:avLst/>
          </a:prstGeom>
        </p:spPr>
        <p:txBody>
          <a:bodyPr vert="horz" wrap="square" lIns="0" tIns="106680" rIns="0" bIns="0" rtlCol="0">
            <a:spAutoFit/>
          </a:bodyPr>
          <a:lstStyle/>
          <a:p>
            <a:pPr marL="12700" marR="5080">
              <a:lnSpc>
                <a:spcPct val="77900"/>
              </a:lnSpc>
              <a:spcBef>
                <a:spcPts val="840"/>
              </a:spcBef>
            </a:pPr>
            <a:r>
              <a:rPr spc="-25" dirty="0">
                <a:solidFill>
                  <a:srgbClr val="008FCB"/>
                </a:solidFill>
              </a:rPr>
              <a:t>Valåret </a:t>
            </a:r>
            <a:r>
              <a:rPr dirty="0">
                <a:solidFill>
                  <a:srgbClr val="008FCB"/>
                </a:solidFill>
              </a:rPr>
              <a:t>2022  </a:t>
            </a:r>
            <a:r>
              <a:rPr spc="-160" dirty="0"/>
              <a:t>V</a:t>
            </a:r>
            <a:r>
              <a:rPr spc="5" dirty="0"/>
              <a:t>a</a:t>
            </a:r>
            <a:r>
              <a:rPr spc="-5" dirty="0"/>
              <a:t>l</a:t>
            </a:r>
            <a:r>
              <a:rPr dirty="0"/>
              <a:t>p</a:t>
            </a:r>
            <a:r>
              <a:rPr spc="-5" dirty="0"/>
              <a:t>l</a:t>
            </a:r>
            <a:r>
              <a:rPr spc="5" dirty="0"/>
              <a:t>a</a:t>
            </a:r>
            <a:r>
              <a:rPr dirty="0"/>
              <a:t>n</a:t>
            </a:r>
            <a:r>
              <a:rPr spc="5" dirty="0"/>
              <a:t>e</a:t>
            </a:r>
            <a:r>
              <a:rPr spc="-5" dirty="0"/>
              <a:t>ri</a:t>
            </a:r>
            <a:r>
              <a:rPr dirty="0"/>
              <a:t>ng</a:t>
            </a:r>
          </a:p>
        </p:txBody>
      </p:sp>
      <p:sp>
        <p:nvSpPr>
          <p:cNvPr id="4" name="object 4"/>
          <p:cNvSpPr txBox="1"/>
          <p:nvPr/>
        </p:nvSpPr>
        <p:spPr>
          <a:xfrm>
            <a:off x="8681402"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22</a:t>
            </a:r>
            <a:endParaRPr sz="900">
              <a:latin typeface="Arial"/>
              <a:cs typeface="Arial"/>
            </a:endParaRPr>
          </a:p>
        </p:txBody>
      </p:sp>
      <p:sp>
        <p:nvSpPr>
          <p:cNvPr id="5" name="object 5"/>
          <p:cNvSpPr txBox="1"/>
          <p:nvPr/>
        </p:nvSpPr>
        <p:spPr>
          <a:xfrm>
            <a:off x="1278801" y="1923796"/>
            <a:ext cx="6054090" cy="1433830"/>
          </a:xfrm>
          <a:prstGeom prst="rect">
            <a:avLst/>
          </a:prstGeom>
        </p:spPr>
        <p:txBody>
          <a:bodyPr vert="horz" wrap="square" lIns="0" tIns="146685" rIns="0" bIns="0" rtlCol="0">
            <a:spAutoFit/>
          </a:bodyPr>
          <a:lstStyle/>
          <a:p>
            <a:pPr marL="12700">
              <a:lnSpc>
                <a:spcPct val="100000"/>
              </a:lnSpc>
              <a:spcBef>
                <a:spcPts val="1155"/>
              </a:spcBef>
            </a:pPr>
            <a:r>
              <a:rPr sz="2200" spc="-5" dirty="0">
                <a:latin typeface="Arial"/>
                <a:cs typeface="Arial"/>
              </a:rPr>
              <a:t>Mall </a:t>
            </a:r>
            <a:r>
              <a:rPr sz="2200" dirty="0">
                <a:latin typeface="Arial"/>
                <a:cs typeface="Arial"/>
              </a:rPr>
              <a:t>för arbetet med </a:t>
            </a:r>
            <a:r>
              <a:rPr sz="2200" spc="-5" dirty="0">
                <a:latin typeface="Arial"/>
                <a:cs typeface="Arial"/>
              </a:rPr>
              <a:t>lokal</a:t>
            </a:r>
            <a:r>
              <a:rPr sz="2200" dirty="0">
                <a:latin typeface="Arial"/>
                <a:cs typeface="Arial"/>
              </a:rPr>
              <a:t> </a:t>
            </a:r>
            <a:r>
              <a:rPr sz="2200" spc="-5" dirty="0">
                <a:latin typeface="Arial"/>
                <a:cs typeface="Arial"/>
              </a:rPr>
              <a:t>valplan.</a:t>
            </a:r>
            <a:endParaRPr sz="2200">
              <a:latin typeface="Arial"/>
              <a:cs typeface="Arial"/>
            </a:endParaRPr>
          </a:p>
          <a:p>
            <a:pPr marL="12700">
              <a:lnSpc>
                <a:spcPct val="100000"/>
              </a:lnSpc>
              <a:spcBef>
                <a:spcPts val="1055"/>
              </a:spcBef>
            </a:pPr>
            <a:r>
              <a:rPr sz="2200" dirty="0">
                <a:latin typeface="Arial"/>
                <a:cs typeface="Arial"/>
              </a:rPr>
              <a:t>För </a:t>
            </a:r>
            <a:r>
              <a:rPr sz="2200" spc="-15" dirty="0">
                <a:latin typeface="Arial"/>
                <a:cs typeface="Arial"/>
              </a:rPr>
              <a:t>föreningar. </a:t>
            </a:r>
            <a:r>
              <a:rPr sz="2200" spc="-5" dirty="0">
                <a:latin typeface="Arial"/>
                <a:cs typeface="Arial"/>
              </a:rPr>
              <a:t>Kan </a:t>
            </a:r>
            <a:r>
              <a:rPr sz="2200" dirty="0">
                <a:latin typeface="Arial"/>
                <a:cs typeface="Arial"/>
              </a:rPr>
              <a:t>användas av</a:t>
            </a:r>
            <a:r>
              <a:rPr sz="2200" spc="10" dirty="0">
                <a:latin typeface="Arial"/>
                <a:cs typeface="Arial"/>
              </a:rPr>
              <a:t> </a:t>
            </a:r>
            <a:r>
              <a:rPr sz="2200" dirty="0">
                <a:latin typeface="Arial"/>
                <a:cs typeface="Arial"/>
              </a:rPr>
              <a:t>andra.</a:t>
            </a:r>
            <a:endParaRPr sz="2200">
              <a:latin typeface="Arial"/>
              <a:cs typeface="Arial"/>
            </a:endParaRPr>
          </a:p>
          <a:p>
            <a:pPr marL="12700">
              <a:lnSpc>
                <a:spcPct val="100000"/>
              </a:lnSpc>
              <a:spcBef>
                <a:spcPts val="1055"/>
              </a:spcBef>
            </a:pPr>
            <a:r>
              <a:rPr sz="2200" spc="-5" dirty="0">
                <a:latin typeface="Arial"/>
                <a:cs typeface="Arial"/>
              </a:rPr>
              <a:t>SPF Seniorerna </a:t>
            </a:r>
            <a:r>
              <a:rPr sz="2200" dirty="0">
                <a:latin typeface="Arial"/>
                <a:cs typeface="Arial"/>
              </a:rPr>
              <a:t>+ </a:t>
            </a:r>
            <a:r>
              <a:rPr sz="2200" spc="-5" dirty="0">
                <a:latin typeface="Arial"/>
                <a:cs typeface="Arial"/>
              </a:rPr>
              <a:t>Studieförbundet</a:t>
            </a:r>
            <a:r>
              <a:rPr sz="2200" spc="45" dirty="0">
                <a:latin typeface="Arial"/>
                <a:cs typeface="Arial"/>
              </a:rPr>
              <a:t> </a:t>
            </a:r>
            <a:r>
              <a:rPr sz="2200" spc="-10" dirty="0">
                <a:latin typeface="Arial"/>
                <a:cs typeface="Arial"/>
              </a:rPr>
              <a:t>Vuxenskolan.</a:t>
            </a:r>
            <a:endParaRPr sz="2200">
              <a:latin typeface="Arial"/>
              <a:cs typeface="Arial"/>
            </a:endParaRPr>
          </a:p>
        </p:txBody>
      </p:sp>
      <p:grpSp>
        <p:nvGrpSpPr>
          <p:cNvPr id="6" name="object 6"/>
          <p:cNvGrpSpPr/>
          <p:nvPr/>
        </p:nvGrpSpPr>
        <p:grpSpPr>
          <a:xfrm>
            <a:off x="1291501" y="3734053"/>
            <a:ext cx="6779259" cy="2731770"/>
            <a:chOff x="1291501" y="3737508"/>
            <a:chExt cx="6779259" cy="2731770"/>
          </a:xfrm>
        </p:grpSpPr>
        <p:sp>
          <p:nvSpPr>
            <p:cNvPr id="7" name="object 7"/>
            <p:cNvSpPr/>
            <p:nvPr/>
          </p:nvSpPr>
          <p:spPr>
            <a:xfrm>
              <a:off x="1291501" y="4127760"/>
              <a:ext cx="276225" cy="2341245"/>
            </a:xfrm>
            <a:custGeom>
              <a:avLst/>
              <a:gdLst/>
              <a:ahLst/>
              <a:cxnLst/>
              <a:rect l="l" t="t" r="r" b="b"/>
              <a:pathLst>
                <a:path w="276225" h="2341245">
                  <a:moveTo>
                    <a:pt x="276072" y="0"/>
                  </a:moveTo>
                  <a:lnTo>
                    <a:pt x="0" y="6"/>
                  </a:lnTo>
                  <a:lnTo>
                    <a:pt x="276072" y="2341028"/>
                  </a:lnTo>
                  <a:lnTo>
                    <a:pt x="276072" y="0"/>
                  </a:lnTo>
                  <a:close/>
                </a:path>
              </a:pathLst>
            </a:custGeom>
            <a:solidFill>
              <a:srgbClr val="FEFEFE"/>
            </a:solidFill>
          </p:spPr>
          <p:txBody>
            <a:bodyPr wrap="square" lIns="0" tIns="0" rIns="0" bIns="0" rtlCol="0"/>
            <a:lstStyle/>
            <a:p>
              <a:endParaRPr/>
            </a:p>
          </p:txBody>
        </p:sp>
        <p:sp>
          <p:nvSpPr>
            <p:cNvPr id="8" name="object 8"/>
            <p:cNvSpPr/>
            <p:nvPr/>
          </p:nvSpPr>
          <p:spPr>
            <a:xfrm>
              <a:off x="1291501" y="3737508"/>
              <a:ext cx="3585349" cy="2731281"/>
            </a:xfrm>
            <a:prstGeom prst="rect">
              <a:avLst/>
            </a:prstGeom>
            <a:blipFill>
              <a:blip r:embed="rId4" cstate="print"/>
              <a:stretch>
                <a:fillRect/>
              </a:stretch>
            </a:blipFill>
          </p:spPr>
          <p:txBody>
            <a:bodyPr wrap="square" lIns="0" tIns="0" rIns="0" bIns="0" rtlCol="0"/>
            <a:lstStyle/>
            <a:p>
              <a:endParaRPr dirty="0"/>
            </a:p>
          </p:txBody>
        </p:sp>
        <p:sp>
          <p:nvSpPr>
            <p:cNvPr id="9" name="object 9"/>
            <p:cNvSpPr/>
            <p:nvPr/>
          </p:nvSpPr>
          <p:spPr>
            <a:xfrm>
              <a:off x="4600788" y="3737594"/>
              <a:ext cx="276225" cy="2341245"/>
            </a:xfrm>
            <a:custGeom>
              <a:avLst/>
              <a:gdLst/>
              <a:ahLst/>
              <a:cxnLst/>
              <a:rect l="l" t="t" r="r" b="b"/>
              <a:pathLst>
                <a:path w="276225" h="2341245">
                  <a:moveTo>
                    <a:pt x="0" y="0"/>
                  </a:moveTo>
                  <a:lnTo>
                    <a:pt x="0" y="2340932"/>
                  </a:lnTo>
                  <a:lnTo>
                    <a:pt x="276075" y="2340932"/>
                  </a:lnTo>
                  <a:lnTo>
                    <a:pt x="0" y="0"/>
                  </a:lnTo>
                  <a:close/>
                </a:path>
              </a:pathLst>
            </a:custGeom>
            <a:solidFill>
              <a:srgbClr val="FEFEFE"/>
            </a:solidFill>
          </p:spPr>
          <p:txBody>
            <a:bodyPr wrap="square" lIns="0" tIns="0" rIns="0" bIns="0" rtlCol="0"/>
            <a:lstStyle/>
            <a:p>
              <a:endParaRPr/>
            </a:p>
          </p:txBody>
        </p:sp>
        <p:sp>
          <p:nvSpPr>
            <p:cNvPr id="10" name="object 10"/>
            <p:cNvSpPr/>
            <p:nvPr/>
          </p:nvSpPr>
          <p:spPr>
            <a:xfrm>
              <a:off x="5310386" y="4813173"/>
              <a:ext cx="2760345" cy="1228725"/>
            </a:xfrm>
            <a:custGeom>
              <a:avLst/>
              <a:gdLst/>
              <a:ahLst/>
              <a:cxnLst/>
              <a:rect l="l" t="t" r="r" b="b"/>
              <a:pathLst>
                <a:path w="2760345" h="1228725">
                  <a:moveTo>
                    <a:pt x="1380471" y="0"/>
                  </a:moveTo>
                  <a:lnTo>
                    <a:pt x="1325752" y="495"/>
                  </a:lnTo>
                  <a:lnTo>
                    <a:pt x="1271232" y="1952"/>
                  </a:lnTo>
                  <a:lnTo>
                    <a:pt x="1216975" y="4363"/>
                  </a:lnTo>
                  <a:lnTo>
                    <a:pt x="1163046" y="7718"/>
                  </a:lnTo>
                  <a:lnTo>
                    <a:pt x="1109509" y="12008"/>
                  </a:lnTo>
                  <a:lnTo>
                    <a:pt x="1056430" y="17226"/>
                  </a:lnTo>
                  <a:lnTo>
                    <a:pt x="1003873" y="23361"/>
                  </a:lnTo>
                  <a:lnTo>
                    <a:pt x="951904" y="30406"/>
                  </a:lnTo>
                  <a:lnTo>
                    <a:pt x="900586" y="38351"/>
                  </a:lnTo>
                  <a:lnTo>
                    <a:pt x="849985" y="47188"/>
                  </a:lnTo>
                  <a:lnTo>
                    <a:pt x="800165" y="56908"/>
                  </a:lnTo>
                  <a:lnTo>
                    <a:pt x="751192" y="67502"/>
                  </a:lnTo>
                  <a:lnTo>
                    <a:pt x="703129" y="78961"/>
                  </a:lnTo>
                  <a:lnTo>
                    <a:pt x="656043" y="91277"/>
                  </a:lnTo>
                  <a:lnTo>
                    <a:pt x="609997" y="104440"/>
                  </a:lnTo>
                  <a:lnTo>
                    <a:pt x="565056" y="118443"/>
                  </a:lnTo>
                  <a:lnTo>
                    <a:pt x="521286" y="133276"/>
                  </a:lnTo>
                  <a:lnTo>
                    <a:pt x="478750" y="148930"/>
                  </a:lnTo>
                  <a:lnTo>
                    <a:pt x="437515" y="165397"/>
                  </a:lnTo>
                  <a:lnTo>
                    <a:pt x="397644" y="182668"/>
                  </a:lnTo>
                  <a:lnTo>
                    <a:pt x="359202" y="200734"/>
                  </a:lnTo>
                  <a:lnTo>
                    <a:pt x="322254" y="219586"/>
                  </a:lnTo>
                  <a:lnTo>
                    <a:pt x="286865" y="239216"/>
                  </a:lnTo>
                  <a:lnTo>
                    <a:pt x="253100" y="259615"/>
                  </a:lnTo>
                  <a:lnTo>
                    <a:pt x="221024" y="280773"/>
                  </a:lnTo>
                  <a:lnTo>
                    <a:pt x="162195" y="325334"/>
                  </a:lnTo>
                  <a:lnTo>
                    <a:pt x="60722" y="434034"/>
                  </a:lnTo>
                  <a:lnTo>
                    <a:pt x="7725" y="549362"/>
                  </a:lnTo>
                  <a:lnTo>
                    <a:pt x="0" y="616940"/>
                  </a:lnTo>
                  <a:lnTo>
                    <a:pt x="2370" y="650404"/>
                  </a:lnTo>
                  <a:lnTo>
                    <a:pt x="19198" y="716363"/>
                  </a:lnTo>
                  <a:lnTo>
                    <a:pt x="51633" y="780604"/>
                  </a:lnTo>
                  <a:lnTo>
                    <a:pt x="73513" y="811920"/>
                  </a:lnTo>
                  <a:lnTo>
                    <a:pt x="99066" y="842615"/>
                  </a:lnTo>
                  <a:lnTo>
                    <a:pt x="128216" y="872624"/>
                  </a:lnTo>
                  <a:lnTo>
                    <a:pt x="160887" y="901885"/>
                  </a:lnTo>
                  <a:lnTo>
                    <a:pt x="197003" y="930332"/>
                  </a:lnTo>
                  <a:lnTo>
                    <a:pt x="236487" y="957902"/>
                  </a:lnTo>
                  <a:lnTo>
                    <a:pt x="279264" y="984532"/>
                  </a:lnTo>
                  <a:lnTo>
                    <a:pt x="325256" y="1010157"/>
                  </a:lnTo>
                  <a:lnTo>
                    <a:pt x="374389" y="1034713"/>
                  </a:lnTo>
                  <a:lnTo>
                    <a:pt x="426586" y="1058137"/>
                  </a:lnTo>
                  <a:lnTo>
                    <a:pt x="481771" y="1080364"/>
                  </a:lnTo>
                  <a:lnTo>
                    <a:pt x="539867" y="1101330"/>
                  </a:lnTo>
                  <a:lnTo>
                    <a:pt x="600798" y="1120973"/>
                  </a:lnTo>
                  <a:lnTo>
                    <a:pt x="664489" y="1139227"/>
                  </a:lnTo>
                  <a:lnTo>
                    <a:pt x="730863" y="1156029"/>
                  </a:lnTo>
                  <a:lnTo>
                    <a:pt x="782908" y="1167762"/>
                  </a:lnTo>
                  <a:lnTo>
                    <a:pt x="835532" y="1178428"/>
                  </a:lnTo>
                  <a:lnTo>
                    <a:pt x="888671" y="1188036"/>
                  </a:lnTo>
                  <a:lnTo>
                    <a:pt x="942259" y="1196593"/>
                  </a:lnTo>
                  <a:lnTo>
                    <a:pt x="996232" y="1204110"/>
                  </a:lnTo>
                  <a:lnTo>
                    <a:pt x="1050525" y="1210595"/>
                  </a:lnTo>
                  <a:lnTo>
                    <a:pt x="1105074" y="1216056"/>
                  </a:lnTo>
                  <a:lnTo>
                    <a:pt x="1159812" y="1220502"/>
                  </a:lnTo>
                  <a:lnTo>
                    <a:pt x="1214677" y="1223942"/>
                  </a:lnTo>
                  <a:lnTo>
                    <a:pt x="1269602" y="1226386"/>
                  </a:lnTo>
                  <a:lnTo>
                    <a:pt x="1324523" y="1227840"/>
                  </a:lnTo>
                  <a:lnTo>
                    <a:pt x="1379375" y="1228316"/>
                  </a:lnTo>
                  <a:lnTo>
                    <a:pt x="1434094" y="1227821"/>
                  </a:lnTo>
                  <a:lnTo>
                    <a:pt x="1488615" y="1226363"/>
                  </a:lnTo>
                  <a:lnTo>
                    <a:pt x="1542872" y="1223953"/>
                  </a:lnTo>
                  <a:lnTo>
                    <a:pt x="1596802" y="1220598"/>
                  </a:lnTo>
                  <a:lnTo>
                    <a:pt x="1650339" y="1216307"/>
                  </a:lnTo>
                  <a:lnTo>
                    <a:pt x="1703418" y="1211090"/>
                  </a:lnTo>
                  <a:lnTo>
                    <a:pt x="1755975" y="1204955"/>
                  </a:lnTo>
                  <a:lnTo>
                    <a:pt x="1807945" y="1197910"/>
                  </a:lnTo>
                  <a:lnTo>
                    <a:pt x="1859263" y="1189965"/>
                  </a:lnTo>
                  <a:lnTo>
                    <a:pt x="1909864" y="1181128"/>
                  </a:lnTo>
                  <a:lnTo>
                    <a:pt x="1959684" y="1171408"/>
                  </a:lnTo>
                  <a:lnTo>
                    <a:pt x="2008657" y="1160814"/>
                  </a:lnTo>
                  <a:lnTo>
                    <a:pt x="2056720" y="1149354"/>
                  </a:lnTo>
                  <a:lnTo>
                    <a:pt x="2103806" y="1137039"/>
                  </a:lnTo>
                  <a:lnTo>
                    <a:pt x="2149852" y="1123875"/>
                  </a:lnTo>
                  <a:lnTo>
                    <a:pt x="2194793" y="1109872"/>
                  </a:lnTo>
                  <a:lnTo>
                    <a:pt x="2238563" y="1095039"/>
                  </a:lnTo>
                  <a:lnTo>
                    <a:pt x="2281098" y="1079385"/>
                  </a:lnTo>
                  <a:lnTo>
                    <a:pt x="2322334" y="1062918"/>
                  </a:lnTo>
                  <a:lnTo>
                    <a:pt x="2362205" y="1045647"/>
                  </a:lnTo>
                  <a:lnTo>
                    <a:pt x="2400646" y="1027580"/>
                  </a:lnTo>
                  <a:lnTo>
                    <a:pt x="2437593" y="1008728"/>
                  </a:lnTo>
                  <a:lnTo>
                    <a:pt x="2472981" y="989098"/>
                  </a:lnTo>
                  <a:lnTo>
                    <a:pt x="2506746" y="968699"/>
                  </a:lnTo>
                  <a:lnTo>
                    <a:pt x="2538822" y="947541"/>
                  </a:lnTo>
                  <a:lnTo>
                    <a:pt x="2597649" y="902979"/>
                  </a:lnTo>
                  <a:lnTo>
                    <a:pt x="2629464" y="874719"/>
                  </a:lnTo>
                  <a:lnTo>
                    <a:pt x="2657723" y="846086"/>
                  </a:lnTo>
                  <a:lnTo>
                    <a:pt x="2703714" y="787907"/>
                  </a:lnTo>
                  <a:lnTo>
                    <a:pt x="2735909" y="728861"/>
                  </a:lnTo>
                  <a:lnTo>
                    <a:pt x="2754593" y="669364"/>
                  </a:lnTo>
                  <a:lnTo>
                    <a:pt x="2760051" y="609835"/>
                  </a:lnTo>
                  <a:lnTo>
                    <a:pt x="2757911" y="580189"/>
                  </a:lnTo>
                  <a:lnTo>
                    <a:pt x="2744067" y="521393"/>
                  </a:lnTo>
                  <a:lnTo>
                    <a:pt x="2717713" y="463609"/>
                  </a:lnTo>
                  <a:lnTo>
                    <a:pt x="2679135" y="407254"/>
                  </a:lnTo>
                  <a:lnTo>
                    <a:pt x="2628617" y="352746"/>
                  </a:lnTo>
                  <a:lnTo>
                    <a:pt x="2598971" y="326315"/>
                  </a:lnTo>
                  <a:lnTo>
                    <a:pt x="2566446" y="300501"/>
                  </a:lnTo>
                  <a:lnTo>
                    <a:pt x="2531081" y="275359"/>
                  </a:lnTo>
                  <a:lnTo>
                    <a:pt x="2492908" y="250939"/>
                  </a:lnTo>
                  <a:lnTo>
                    <a:pt x="2451966" y="227293"/>
                  </a:lnTo>
                  <a:lnTo>
                    <a:pt x="2408289" y="204475"/>
                  </a:lnTo>
                  <a:lnTo>
                    <a:pt x="2361913" y="182536"/>
                  </a:lnTo>
                  <a:lnTo>
                    <a:pt x="2312874" y="161528"/>
                  </a:lnTo>
                  <a:lnTo>
                    <a:pt x="2261207" y="141504"/>
                  </a:lnTo>
                  <a:lnTo>
                    <a:pt x="2206949" y="122515"/>
                  </a:lnTo>
                  <a:lnTo>
                    <a:pt x="2150134" y="104615"/>
                  </a:lnTo>
                  <a:lnTo>
                    <a:pt x="2090800" y="87855"/>
                  </a:lnTo>
                  <a:lnTo>
                    <a:pt x="2028981" y="72287"/>
                  </a:lnTo>
                  <a:lnTo>
                    <a:pt x="1976936" y="60553"/>
                  </a:lnTo>
                  <a:lnTo>
                    <a:pt x="1924311" y="49887"/>
                  </a:lnTo>
                  <a:lnTo>
                    <a:pt x="1871173" y="40280"/>
                  </a:lnTo>
                  <a:lnTo>
                    <a:pt x="1817585" y="31722"/>
                  </a:lnTo>
                  <a:lnTo>
                    <a:pt x="1763612" y="24205"/>
                  </a:lnTo>
                  <a:lnTo>
                    <a:pt x="1709319" y="17721"/>
                  </a:lnTo>
                  <a:lnTo>
                    <a:pt x="1654771" y="12260"/>
                  </a:lnTo>
                  <a:lnTo>
                    <a:pt x="1600032" y="7814"/>
                  </a:lnTo>
                  <a:lnTo>
                    <a:pt x="1545168" y="4373"/>
                  </a:lnTo>
                  <a:lnTo>
                    <a:pt x="1490244" y="1930"/>
                  </a:lnTo>
                  <a:lnTo>
                    <a:pt x="1435323" y="475"/>
                  </a:lnTo>
                  <a:lnTo>
                    <a:pt x="1380471" y="0"/>
                  </a:lnTo>
                  <a:close/>
                </a:path>
              </a:pathLst>
            </a:custGeom>
            <a:solidFill>
              <a:srgbClr val="BDE4F7"/>
            </a:solidFill>
          </p:spPr>
          <p:txBody>
            <a:bodyPr wrap="square" lIns="0" tIns="0" rIns="0" bIns="0" rtlCol="0"/>
            <a:lstStyle/>
            <a:p>
              <a:endParaRPr lang="sv-SE" dirty="0"/>
            </a:p>
            <a:p>
              <a:endParaRPr lang="sv-SE" dirty="0"/>
            </a:p>
            <a:p>
              <a:r>
                <a:rPr lang="sv-SE" dirty="0"/>
                <a:t>   På distriktets hemsida</a:t>
              </a:r>
              <a:endParaRPr dirty="0"/>
            </a:p>
          </p:txBody>
        </p:sp>
      </p:grpSp>
    </p:spTree>
    <p:extLst>
      <p:ext uri="{BB962C8B-B14F-4D97-AF65-F5344CB8AC3E}">
        <p14:creationId xmlns:p14="http://schemas.microsoft.com/office/powerpoint/2010/main" val="164560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300000">
            <a:off x="1900203" y="1948949"/>
            <a:ext cx="3626515" cy="685800"/>
          </a:xfrm>
          <a:prstGeom prst="rect">
            <a:avLst/>
          </a:prstGeom>
        </p:spPr>
        <p:txBody>
          <a:bodyPr vert="horz" wrap="square" lIns="0" tIns="0" rIns="0" bIns="0" rtlCol="0">
            <a:spAutoFit/>
          </a:bodyPr>
          <a:lstStyle/>
          <a:p>
            <a:pPr>
              <a:lnSpc>
                <a:spcPts val="5400"/>
              </a:lnSpc>
            </a:pPr>
            <a:r>
              <a:rPr sz="8100" spc="-135" baseline="-1543" dirty="0">
                <a:solidFill>
                  <a:srgbClr val="008FCB"/>
                </a:solidFill>
                <a:latin typeface="Impact"/>
                <a:cs typeface="Impact"/>
              </a:rPr>
              <a:t>SE</a:t>
            </a:r>
            <a:r>
              <a:rPr sz="5400" spc="-90" dirty="0">
                <a:solidFill>
                  <a:srgbClr val="008FCB"/>
                </a:solidFill>
                <a:latin typeface="Impact"/>
                <a:cs typeface="Impact"/>
              </a:rPr>
              <a:t>NIO</a:t>
            </a:r>
            <a:r>
              <a:rPr sz="8100" spc="-135" baseline="1028" dirty="0">
                <a:solidFill>
                  <a:srgbClr val="008FCB"/>
                </a:solidFill>
                <a:latin typeface="Impact"/>
                <a:cs typeface="Impact"/>
              </a:rPr>
              <a:t>R</a:t>
            </a:r>
            <a:r>
              <a:rPr sz="8100" spc="-135" baseline="1543" dirty="0">
                <a:solidFill>
                  <a:srgbClr val="008FCB"/>
                </a:solidFill>
                <a:latin typeface="Impact"/>
                <a:cs typeface="Impact"/>
              </a:rPr>
              <a:t>PAN</a:t>
            </a:r>
            <a:r>
              <a:rPr sz="8100" spc="-135" baseline="2572" dirty="0">
                <a:solidFill>
                  <a:srgbClr val="008FCB"/>
                </a:solidFill>
                <a:latin typeface="Impact"/>
                <a:cs typeface="Impact"/>
              </a:rPr>
              <a:t>E</a:t>
            </a:r>
            <a:r>
              <a:rPr sz="8100" spc="-135" baseline="3086" dirty="0">
                <a:solidFill>
                  <a:srgbClr val="008FCB"/>
                </a:solidFill>
                <a:latin typeface="Impact"/>
                <a:cs typeface="Impact"/>
              </a:rPr>
              <a:t>L</a:t>
            </a:r>
            <a:endParaRPr sz="8100" baseline="3086">
              <a:latin typeface="Impact"/>
              <a:cs typeface="Impact"/>
            </a:endParaRPr>
          </a:p>
        </p:txBody>
      </p:sp>
      <p:sp>
        <p:nvSpPr>
          <p:cNvPr id="3" name="object 3"/>
          <p:cNvSpPr txBox="1"/>
          <p:nvPr/>
        </p:nvSpPr>
        <p:spPr>
          <a:xfrm rot="21300000">
            <a:off x="1961661" y="2705885"/>
            <a:ext cx="3174400" cy="685800"/>
          </a:xfrm>
          <a:prstGeom prst="rect">
            <a:avLst/>
          </a:prstGeom>
        </p:spPr>
        <p:txBody>
          <a:bodyPr vert="horz" wrap="square" lIns="0" tIns="0" rIns="0" bIns="0" rtlCol="0">
            <a:spAutoFit/>
          </a:bodyPr>
          <a:lstStyle/>
          <a:p>
            <a:pPr>
              <a:lnSpc>
                <a:spcPts val="5400"/>
              </a:lnSpc>
            </a:pPr>
            <a:r>
              <a:rPr sz="8100" spc="-157" baseline="-3086" dirty="0">
                <a:solidFill>
                  <a:srgbClr val="E75113"/>
                </a:solidFill>
                <a:latin typeface="Impact"/>
                <a:cs typeface="Impact"/>
              </a:rPr>
              <a:t>V</a:t>
            </a:r>
            <a:r>
              <a:rPr sz="8100" spc="-157" baseline="-2572" dirty="0">
                <a:solidFill>
                  <a:srgbClr val="E75113"/>
                </a:solidFill>
                <a:latin typeface="Impact"/>
                <a:cs typeface="Impact"/>
              </a:rPr>
              <a:t>A</a:t>
            </a:r>
            <a:r>
              <a:rPr sz="8100" spc="-157" baseline="-2057" dirty="0">
                <a:solidFill>
                  <a:srgbClr val="E75113"/>
                </a:solidFill>
                <a:latin typeface="Impact"/>
                <a:cs typeface="Impact"/>
              </a:rPr>
              <a:t>L</a:t>
            </a:r>
            <a:r>
              <a:rPr sz="8100" spc="-157" baseline="-1543" dirty="0">
                <a:solidFill>
                  <a:srgbClr val="E75113"/>
                </a:solidFill>
                <a:latin typeface="Impact"/>
                <a:cs typeface="Impact"/>
              </a:rPr>
              <a:t>E</a:t>
            </a:r>
            <a:r>
              <a:rPr sz="8100" spc="-157" baseline="-1028" dirty="0">
                <a:solidFill>
                  <a:srgbClr val="E75113"/>
                </a:solidFill>
                <a:latin typeface="Impact"/>
                <a:cs typeface="Impact"/>
              </a:rPr>
              <a:t>T</a:t>
            </a:r>
            <a:r>
              <a:rPr sz="8100" spc="-240" baseline="-1028" dirty="0">
                <a:solidFill>
                  <a:srgbClr val="E75113"/>
                </a:solidFill>
                <a:latin typeface="Impact"/>
                <a:cs typeface="Impact"/>
              </a:rPr>
              <a:t> </a:t>
            </a:r>
            <a:r>
              <a:rPr sz="5400" spc="-90" dirty="0">
                <a:solidFill>
                  <a:srgbClr val="E75113"/>
                </a:solidFill>
                <a:latin typeface="Impact"/>
                <a:cs typeface="Impact"/>
              </a:rPr>
              <a:t>202</a:t>
            </a:r>
            <a:r>
              <a:rPr sz="8100" spc="-135" baseline="1028" dirty="0">
                <a:solidFill>
                  <a:srgbClr val="E75113"/>
                </a:solidFill>
                <a:latin typeface="Impact"/>
                <a:cs typeface="Impact"/>
              </a:rPr>
              <a:t>2</a:t>
            </a:r>
            <a:endParaRPr sz="8100" baseline="1028">
              <a:latin typeface="Impact"/>
              <a:cs typeface="Impact"/>
            </a:endParaRPr>
          </a:p>
        </p:txBody>
      </p:sp>
      <p:sp>
        <p:nvSpPr>
          <p:cNvPr id="4" name="object 4"/>
          <p:cNvSpPr txBox="1"/>
          <p:nvPr/>
        </p:nvSpPr>
        <p:spPr>
          <a:xfrm>
            <a:off x="8911590"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23</a:t>
            </a:r>
            <a:endParaRPr sz="900">
              <a:latin typeface="Arial"/>
              <a:cs typeface="Arial"/>
            </a:endParaRPr>
          </a:p>
        </p:txBody>
      </p:sp>
    </p:spTree>
    <p:extLst>
      <p:ext uri="{BB962C8B-B14F-4D97-AF65-F5344CB8AC3E}">
        <p14:creationId xmlns:p14="http://schemas.microsoft.com/office/powerpoint/2010/main" val="179939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260000" y="900000"/>
            <a:ext cx="6778710" cy="964488"/>
          </a:xfrm>
        </p:spPr>
        <p:txBody>
          <a:bodyPr/>
          <a:lstStyle/>
          <a:p>
            <a:r>
              <a:rPr lang="sv-SE" dirty="0">
                <a:solidFill>
                  <a:srgbClr val="008FCB"/>
                </a:solidFill>
              </a:rPr>
              <a:t>Vi är seniorernas röst i samhället</a:t>
            </a:r>
          </a:p>
        </p:txBody>
      </p:sp>
      <p:pic>
        <p:nvPicPr>
          <p:cNvPr id="7" name="Bildobjekt 6">
            <a:extLst>
              <a:ext uri="{FF2B5EF4-FFF2-40B4-BE49-F238E27FC236}">
                <a16:creationId xmlns="" xmlns:a16="http://schemas.microsoft.com/office/drawing/2014/main" id="{C8D546FB-FB44-469E-B411-7F12E9CCE2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0000" y="1701226"/>
            <a:ext cx="6624000" cy="3985356"/>
          </a:xfrm>
          <a:prstGeom prst="rect">
            <a:avLst/>
          </a:prstGeom>
        </p:spPr>
      </p:pic>
      <p:sp>
        <p:nvSpPr>
          <p:cNvPr id="2" name="Platshållare för bildnummer 1">
            <a:extLst>
              <a:ext uri="{FF2B5EF4-FFF2-40B4-BE49-F238E27FC236}">
                <a16:creationId xmlns="" xmlns:a16="http://schemas.microsoft.com/office/drawing/2014/main" id="{1876369C-9C54-486A-BE3E-F979C8FAD32C}"/>
              </a:ext>
            </a:extLst>
          </p:cNvPr>
          <p:cNvSpPr>
            <a:spLocks noGrp="1"/>
          </p:cNvSpPr>
          <p:nvPr>
            <p:ph type="sldNum" sz="quarter" idx="12"/>
          </p:nvPr>
        </p:nvSpPr>
        <p:spPr/>
        <p:txBody>
          <a:bodyPr/>
          <a:lstStyle/>
          <a:p>
            <a:fld id="{332063FA-F158-B145-A53C-EFD7E6C84CF7}" type="slidenum">
              <a:rPr lang="sv-SE" smtClean="0"/>
              <a:pPr/>
              <a:t>3</a:t>
            </a:fld>
            <a:endParaRPr lang="sv-SE"/>
          </a:p>
        </p:txBody>
      </p:sp>
    </p:spTree>
    <p:extLst>
      <p:ext uri="{BB962C8B-B14F-4D97-AF65-F5344CB8AC3E}">
        <p14:creationId xmlns:p14="http://schemas.microsoft.com/office/powerpoint/2010/main" val="39019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18386" y="6146690"/>
            <a:ext cx="5825612" cy="711309"/>
          </a:xfrm>
          <a:prstGeom prst="rect">
            <a:avLst/>
          </a:prstGeom>
        </p:spPr>
      </p:pic>
      <p:sp>
        <p:nvSpPr>
          <p:cNvPr id="3" name="object 3"/>
          <p:cNvSpPr txBox="1">
            <a:spLocks noGrp="1"/>
          </p:cNvSpPr>
          <p:nvPr>
            <p:ph type="title"/>
          </p:nvPr>
        </p:nvSpPr>
        <p:spPr>
          <a:xfrm>
            <a:off x="1278798" y="713739"/>
            <a:ext cx="4500245" cy="784860"/>
          </a:xfrm>
          <a:prstGeom prst="rect">
            <a:avLst/>
          </a:prstGeom>
        </p:spPr>
        <p:txBody>
          <a:bodyPr vert="horz" wrap="square" lIns="0" tIns="12700" rIns="0" bIns="0" rtlCol="0">
            <a:spAutoFit/>
          </a:bodyPr>
          <a:lstStyle/>
          <a:p>
            <a:pPr marL="12700">
              <a:lnSpc>
                <a:spcPts val="2990"/>
              </a:lnSpc>
              <a:spcBef>
                <a:spcPts val="100"/>
              </a:spcBef>
            </a:pPr>
            <a:r>
              <a:rPr dirty="0"/>
              <a:t>Inför</a:t>
            </a:r>
            <a:r>
              <a:rPr spc="-40" dirty="0"/>
              <a:t> </a:t>
            </a:r>
            <a:r>
              <a:rPr dirty="0"/>
              <a:t>valen</a:t>
            </a:r>
            <a:r>
              <a:rPr spc="-35" dirty="0"/>
              <a:t> </a:t>
            </a:r>
            <a:r>
              <a:rPr dirty="0"/>
              <a:t>2022</a:t>
            </a:r>
          </a:p>
          <a:p>
            <a:pPr marL="12700">
              <a:lnSpc>
                <a:spcPts val="2990"/>
              </a:lnSpc>
            </a:pPr>
            <a:r>
              <a:rPr dirty="0">
                <a:solidFill>
                  <a:srgbClr val="EB6909"/>
                </a:solidFill>
              </a:rPr>
              <a:t>Hur</a:t>
            </a:r>
            <a:r>
              <a:rPr spc="-20" dirty="0">
                <a:solidFill>
                  <a:srgbClr val="EB6909"/>
                </a:solidFill>
              </a:rPr>
              <a:t> </a:t>
            </a:r>
            <a:r>
              <a:rPr dirty="0">
                <a:solidFill>
                  <a:srgbClr val="EB6909"/>
                </a:solidFill>
              </a:rPr>
              <a:t>kan</a:t>
            </a:r>
            <a:r>
              <a:rPr spc="-20" dirty="0">
                <a:solidFill>
                  <a:srgbClr val="EB6909"/>
                </a:solidFill>
              </a:rPr>
              <a:t> </a:t>
            </a:r>
            <a:r>
              <a:rPr dirty="0">
                <a:solidFill>
                  <a:srgbClr val="EB6909"/>
                </a:solidFill>
              </a:rPr>
              <a:t>kansliet</a:t>
            </a:r>
            <a:r>
              <a:rPr spc="-15" dirty="0">
                <a:solidFill>
                  <a:srgbClr val="EB6909"/>
                </a:solidFill>
              </a:rPr>
              <a:t> </a:t>
            </a:r>
            <a:r>
              <a:rPr dirty="0">
                <a:solidFill>
                  <a:srgbClr val="EB6909"/>
                </a:solidFill>
              </a:rPr>
              <a:t>stötta</a:t>
            </a:r>
            <a:r>
              <a:rPr spc="-15" dirty="0">
                <a:solidFill>
                  <a:srgbClr val="EB6909"/>
                </a:solidFill>
              </a:rPr>
              <a:t> </a:t>
            </a:r>
            <a:r>
              <a:rPr dirty="0">
                <a:solidFill>
                  <a:srgbClr val="EB6909"/>
                </a:solidFill>
              </a:rPr>
              <a:t>er?</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30</a:t>
            </a:fld>
            <a:endParaRPr dirty="0"/>
          </a:p>
        </p:txBody>
      </p:sp>
      <p:sp>
        <p:nvSpPr>
          <p:cNvPr id="4" name="object 4"/>
          <p:cNvSpPr txBox="1"/>
          <p:nvPr/>
        </p:nvSpPr>
        <p:spPr>
          <a:xfrm>
            <a:off x="1278798" y="1908648"/>
            <a:ext cx="6193155" cy="4305300"/>
          </a:xfrm>
          <a:prstGeom prst="rect">
            <a:avLst/>
          </a:prstGeom>
        </p:spPr>
        <p:txBody>
          <a:bodyPr vert="horz" wrap="square" lIns="0" tIns="170180" rIns="0" bIns="0" rtlCol="0">
            <a:spAutoFit/>
          </a:bodyPr>
          <a:lstStyle/>
          <a:p>
            <a:pPr marL="12700">
              <a:lnSpc>
                <a:spcPct val="100000"/>
              </a:lnSpc>
              <a:spcBef>
                <a:spcPts val="1340"/>
              </a:spcBef>
            </a:pPr>
            <a:r>
              <a:rPr sz="2400" spc="-5" dirty="0">
                <a:latin typeface="Arial"/>
                <a:cs typeface="Arial"/>
              </a:rPr>
              <a:t>Seniorpanel</a:t>
            </a:r>
            <a:r>
              <a:rPr sz="2400" spc="-20" dirty="0">
                <a:latin typeface="Arial"/>
                <a:cs typeface="Arial"/>
              </a:rPr>
              <a:t> </a:t>
            </a:r>
            <a:r>
              <a:rPr sz="2400" dirty="0">
                <a:latin typeface="Arial"/>
                <a:cs typeface="Arial"/>
              </a:rPr>
              <a:t>(dec</a:t>
            </a:r>
            <a:r>
              <a:rPr sz="2400" spc="-15" dirty="0">
                <a:latin typeface="Arial"/>
                <a:cs typeface="Arial"/>
              </a:rPr>
              <a:t> </a:t>
            </a:r>
            <a:r>
              <a:rPr sz="2400" dirty="0">
                <a:latin typeface="Arial"/>
                <a:cs typeface="Arial"/>
              </a:rPr>
              <a:t>2021)</a:t>
            </a:r>
            <a:r>
              <a:rPr sz="2400" spc="-15" dirty="0">
                <a:latin typeface="Arial"/>
                <a:cs typeface="Arial"/>
              </a:rPr>
              <a:t> </a:t>
            </a:r>
            <a:r>
              <a:rPr sz="2400" dirty="0">
                <a:latin typeface="Arial"/>
                <a:cs typeface="Arial"/>
              </a:rPr>
              <a:t>jan</a:t>
            </a:r>
            <a:r>
              <a:rPr sz="2400" spc="-15" dirty="0">
                <a:latin typeface="Arial"/>
                <a:cs typeface="Arial"/>
              </a:rPr>
              <a:t> </a:t>
            </a:r>
            <a:r>
              <a:rPr sz="2400" dirty="0">
                <a:latin typeface="Arial"/>
                <a:cs typeface="Arial"/>
              </a:rPr>
              <a:t>2022</a:t>
            </a:r>
            <a:endParaRPr sz="2400">
              <a:latin typeface="Arial"/>
              <a:cs typeface="Arial"/>
            </a:endParaRPr>
          </a:p>
          <a:p>
            <a:pPr marL="355600" indent="-342900">
              <a:lnSpc>
                <a:spcPct val="100000"/>
              </a:lnSpc>
              <a:spcBef>
                <a:spcPts val="1135"/>
              </a:spcBef>
              <a:buClr>
                <a:srgbClr val="E75113"/>
              </a:buClr>
              <a:buChar char="-"/>
              <a:tabLst>
                <a:tab pos="354965" algn="l"/>
                <a:tab pos="355600" algn="l"/>
              </a:tabLst>
            </a:pPr>
            <a:r>
              <a:rPr sz="2200" spc="-15" dirty="0">
                <a:latin typeface="Arial"/>
                <a:cs typeface="Arial"/>
              </a:rPr>
              <a:t>Vilka</a:t>
            </a:r>
            <a:r>
              <a:rPr sz="2200" spc="-5" dirty="0">
                <a:latin typeface="Arial"/>
                <a:cs typeface="Arial"/>
              </a:rPr>
              <a:t> </a:t>
            </a:r>
            <a:r>
              <a:rPr sz="2200" dirty="0">
                <a:latin typeface="Arial"/>
                <a:cs typeface="Arial"/>
              </a:rPr>
              <a:t>frågor</a:t>
            </a:r>
            <a:r>
              <a:rPr sz="2200" spc="5" dirty="0">
                <a:latin typeface="Arial"/>
                <a:cs typeface="Arial"/>
              </a:rPr>
              <a:t> </a:t>
            </a:r>
            <a:r>
              <a:rPr sz="2200" spc="-5" dirty="0">
                <a:latin typeface="Arial"/>
                <a:cs typeface="Arial"/>
              </a:rPr>
              <a:t>viktigast</a:t>
            </a:r>
            <a:r>
              <a:rPr sz="2200" dirty="0">
                <a:latin typeface="Arial"/>
                <a:cs typeface="Arial"/>
              </a:rPr>
              <a:t> för</a:t>
            </a:r>
            <a:r>
              <a:rPr sz="2200" spc="5" dirty="0">
                <a:latin typeface="Arial"/>
                <a:cs typeface="Arial"/>
              </a:rPr>
              <a:t> </a:t>
            </a:r>
            <a:r>
              <a:rPr sz="2200" spc="-5" dirty="0">
                <a:latin typeface="Arial"/>
                <a:cs typeface="Arial"/>
              </a:rPr>
              <a:t>dig</a:t>
            </a:r>
            <a:r>
              <a:rPr sz="2200" dirty="0">
                <a:latin typeface="Arial"/>
                <a:cs typeface="Arial"/>
              </a:rPr>
              <a:t> som</a:t>
            </a:r>
            <a:r>
              <a:rPr sz="2200" spc="5" dirty="0">
                <a:latin typeface="Arial"/>
                <a:cs typeface="Arial"/>
              </a:rPr>
              <a:t> </a:t>
            </a:r>
            <a:r>
              <a:rPr sz="2200" spc="-5" dirty="0">
                <a:latin typeface="Arial"/>
                <a:cs typeface="Arial"/>
              </a:rPr>
              <a:t>senior?</a:t>
            </a:r>
            <a:endParaRPr sz="2200">
              <a:latin typeface="Arial"/>
              <a:cs typeface="Arial"/>
            </a:endParaRPr>
          </a:p>
          <a:p>
            <a:pPr marL="355600" indent="-342900">
              <a:lnSpc>
                <a:spcPct val="100000"/>
              </a:lnSpc>
              <a:spcBef>
                <a:spcPts val="1055"/>
              </a:spcBef>
              <a:buClr>
                <a:srgbClr val="E75113"/>
              </a:buClr>
              <a:buChar char="-"/>
              <a:tabLst>
                <a:tab pos="354965" algn="l"/>
                <a:tab pos="355600" algn="l"/>
              </a:tabLst>
            </a:pPr>
            <a:r>
              <a:rPr sz="2200" spc="-15" dirty="0">
                <a:latin typeface="Arial"/>
                <a:cs typeface="Arial"/>
              </a:rPr>
              <a:t>Vilka</a:t>
            </a:r>
            <a:r>
              <a:rPr sz="2200" spc="-5" dirty="0">
                <a:latin typeface="Arial"/>
                <a:cs typeface="Arial"/>
              </a:rPr>
              <a:t> </a:t>
            </a:r>
            <a:r>
              <a:rPr sz="2200" dirty="0">
                <a:latin typeface="Arial"/>
                <a:cs typeface="Arial"/>
              </a:rPr>
              <a:t>frågor </a:t>
            </a:r>
            <a:r>
              <a:rPr sz="2200" spc="-5" dirty="0">
                <a:latin typeface="Arial"/>
                <a:cs typeface="Arial"/>
              </a:rPr>
              <a:t>viktigast</a:t>
            </a:r>
            <a:r>
              <a:rPr sz="2200" dirty="0">
                <a:latin typeface="Arial"/>
                <a:cs typeface="Arial"/>
              </a:rPr>
              <a:t> för </a:t>
            </a:r>
            <a:r>
              <a:rPr sz="2200" spc="-5" dirty="0">
                <a:latin typeface="Arial"/>
                <a:cs typeface="Arial"/>
              </a:rPr>
              <a:t>Sverige?</a:t>
            </a:r>
            <a:endParaRPr sz="2200">
              <a:latin typeface="Arial"/>
              <a:cs typeface="Arial"/>
            </a:endParaRPr>
          </a:p>
          <a:p>
            <a:pPr marL="355600" indent="-342900">
              <a:lnSpc>
                <a:spcPct val="100000"/>
              </a:lnSpc>
              <a:spcBef>
                <a:spcPts val="1055"/>
              </a:spcBef>
              <a:buClr>
                <a:srgbClr val="E75113"/>
              </a:buClr>
              <a:buChar char="-"/>
              <a:tabLst>
                <a:tab pos="354965" algn="l"/>
                <a:tab pos="355600" algn="l"/>
              </a:tabLst>
            </a:pPr>
            <a:r>
              <a:rPr sz="2200" spc="-5" dirty="0">
                <a:latin typeface="Arial"/>
                <a:cs typeface="Arial"/>
              </a:rPr>
              <a:t>Skulle </a:t>
            </a:r>
            <a:r>
              <a:rPr sz="2200" dirty="0">
                <a:latin typeface="Arial"/>
                <a:cs typeface="Arial"/>
              </a:rPr>
              <a:t>du</a:t>
            </a:r>
            <a:r>
              <a:rPr sz="2200" spc="-5" dirty="0">
                <a:latin typeface="Arial"/>
                <a:cs typeface="Arial"/>
              </a:rPr>
              <a:t> </a:t>
            </a:r>
            <a:r>
              <a:rPr sz="2200" dirty="0">
                <a:latin typeface="Arial"/>
                <a:cs typeface="Arial"/>
              </a:rPr>
              <a:t>kunna</a:t>
            </a:r>
            <a:r>
              <a:rPr sz="2200" spc="-5" dirty="0">
                <a:latin typeface="Arial"/>
                <a:cs typeface="Arial"/>
              </a:rPr>
              <a:t> </a:t>
            </a:r>
            <a:r>
              <a:rPr sz="2200" dirty="0">
                <a:latin typeface="Arial"/>
                <a:cs typeface="Arial"/>
              </a:rPr>
              <a:t>byta</a:t>
            </a:r>
            <a:r>
              <a:rPr sz="2200" spc="-5" dirty="0">
                <a:latin typeface="Arial"/>
                <a:cs typeface="Arial"/>
              </a:rPr>
              <a:t> </a:t>
            </a:r>
            <a:r>
              <a:rPr sz="2200" dirty="0">
                <a:latin typeface="Arial"/>
                <a:cs typeface="Arial"/>
              </a:rPr>
              <a:t>parti</a:t>
            </a:r>
            <a:r>
              <a:rPr sz="2200" spc="-5" dirty="0">
                <a:latin typeface="Arial"/>
                <a:cs typeface="Arial"/>
              </a:rPr>
              <a:t> </a:t>
            </a:r>
            <a:r>
              <a:rPr sz="2200" dirty="0">
                <a:latin typeface="Arial"/>
                <a:cs typeface="Arial"/>
              </a:rPr>
              <a:t>om </a:t>
            </a:r>
            <a:r>
              <a:rPr sz="2200" spc="-5" dirty="0">
                <a:latin typeface="Arial"/>
                <a:cs typeface="Arial"/>
              </a:rPr>
              <a:t>äldrevänligt?</a:t>
            </a:r>
            <a:endParaRPr sz="2200">
              <a:latin typeface="Arial"/>
              <a:cs typeface="Arial"/>
            </a:endParaRPr>
          </a:p>
          <a:p>
            <a:pPr>
              <a:lnSpc>
                <a:spcPct val="100000"/>
              </a:lnSpc>
            </a:pPr>
            <a:endParaRPr sz="2400">
              <a:latin typeface="Arial"/>
              <a:cs typeface="Arial"/>
            </a:endParaRPr>
          </a:p>
          <a:p>
            <a:pPr marL="355600" indent="-342900">
              <a:lnSpc>
                <a:spcPct val="100000"/>
              </a:lnSpc>
              <a:spcBef>
                <a:spcPts val="1895"/>
              </a:spcBef>
              <a:buClr>
                <a:srgbClr val="E75113"/>
              </a:buClr>
              <a:buFont typeface="Wingdings"/>
              <a:buChar char="►"/>
              <a:tabLst>
                <a:tab pos="355600" algn="l"/>
              </a:tabLst>
            </a:pPr>
            <a:r>
              <a:rPr sz="2200" spc="-25" dirty="0">
                <a:latin typeface="Arial"/>
                <a:cs typeface="Arial"/>
              </a:rPr>
              <a:t>Valtema</a:t>
            </a:r>
            <a:endParaRPr sz="2200">
              <a:latin typeface="Arial"/>
              <a:cs typeface="Arial"/>
            </a:endParaRPr>
          </a:p>
          <a:p>
            <a:pPr>
              <a:lnSpc>
                <a:spcPct val="100000"/>
              </a:lnSpc>
            </a:pPr>
            <a:endParaRPr sz="2400">
              <a:latin typeface="Arial"/>
              <a:cs typeface="Arial"/>
            </a:endParaRPr>
          </a:p>
          <a:p>
            <a:pPr marL="355600" indent="-342900">
              <a:lnSpc>
                <a:spcPct val="100000"/>
              </a:lnSpc>
              <a:spcBef>
                <a:spcPts val="2020"/>
              </a:spcBef>
              <a:buClr>
                <a:srgbClr val="E75113"/>
              </a:buClr>
              <a:buFont typeface="Wingdings"/>
              <a:buChar char=""/>
              <a:tabLst>
                <a:tab pos="355600" algn="l"/>
              </a:tabLst>
            </a:pPr>
            <a:r>
              <a:rPr sz="2200" spc="-20" dirty="0">
                <a:latin typeface="Arial"/>
                <a:cs typeface="Arial"/>
              </a:rPr>
              <a:t>Valverktyg,</a:t>
            </a:r>
            <a:r>
              <a:rPr sz="2200" spc="10" dirty="0">
                <a:latin typeface="Arial"/>
                <a:cs typeface="Arial"/>
              </a:rPr>
              <a:t> </a:t>
            </a:r>
            <a:r>
              <a:rPr sz="2200" dirty="0">
                <a:latin typeface="Arial"/>
                <a:cs typeface="Arial"/>
              </a:rPr>
              <a:t>påverkan</a:t>
            </a:r>
            <a:r>
              <a:rPr sz="2200" spc="10" dirty="0">
                <a:latin typeface="Arial"/>
                <a:cs typeface="Arial"/>
              </a:rPr>
              <a:t> </a:t>
            </a:r>
            <a:r>
              <a:rPr sz="2200" spc="-5" dirty="0">
                <a:latin typeface="Arial"/>
                <a:cs typeface="Arial"/>
              </a:rPr>
              <a:t>lokalt,</a:t>
            </a:r>
            <a:r>
              <a:rPr sz="2200" spc="10" dirty="0">
                <a:latin typeface="Arial"/>
                <a:cs typeface="Arial"/>
              </a:rPr>
              <a:t> </a:t>
            </a:r>
            <a:r>
              <a:rPr sz="2200" spc="-5" dirty="0">
                <a:latin typeface="Arial"/>
                <a:cs typeface="Arial"/>
              </a:rPr>
              <a:t>regionalt,</a:t>
            </a:r>
            <a:r>
              <a:rPr sz="2200" spc="10" dirty="0">
                <a:latin typeface="Arial"/>
                <a:cs typeface="Arial"/>
              </a:rPr>
              <a:t> </a:t>
            </a:r>
            <a:r>
              <a:rPr sz="2200" spc="-5" dirty="0">
                <a:latin typeface="Arial"/>
                <a:cs typeface="Arial"/>
              </a:rPr>
              <a:t>nationellt</a:t>
            </a:r>
            <a:endParaRPr sz="2200">
              <a:latin typeface="Arial"/>
              <a:cs typeface="Arial"/>
            </a:endParaRPr>
          </a:p>
          <a:p>
            <a:pPr marL="355600" indent="-342900">
              <a:lnSpc>
                <a:spcPct val="100000"/>
              </a:lnSpc>
              <a:spcBef>
                <a:spcPts val="1055"/>
              </a:spcBef>
              <a:buClr>
                <a:srgbClr val="E75113"/>
              </a:buClr>
              <a:buFont typeface="Wingdings"/>
              <a:buChar char=""/>
              <a:tabLst>
                <a:tab pos="355600" algn="l"/>
              </a:tabLst>
            </a:pPr>
            <a:r>
              <a:rPr sz="2200" spc="-5" dirty="0">
                <a:latin typeface="Arial"/>
                <a:cs typeface="Arial"/>
              </a:rPr>
              <a:t>Enkät</a:t>
            </a:r>
            <a:r>
              <a:rPr sz="2200" spc="-10" dirty="0">
                <a:latin typeface="Arial"/>
                <a:cs typeface="Arial"/>
              </a:rPr>
              <a:t> </a:t>
            </a:r>
            <a:r>
              <a:rPr sz="2200" spc="-5" dirty="0">
                <a:latin typeface="Arial"/>
                <a:cs typeface="Arial"/>
              </a:rPr>
              <a:t>riksdagspartier</a:t>
            </a:r>
            <a:endParaRPr sz="2200">
              <a:latin typeface="Arial"/>
              <a:cs typeface="Arial"/>
            </a:endParaRPr>
          </a:p>
        </p:txBody>
      </p:sp>
    </p:spTree>
    <p:extLst>
      <p:ext uri="{BB962C8B-B14F-4D97-AF65-F5344CB8AC3E}">
        <p14:creationId xmlns:p14="http://schemas.microsoft.com/office/powerpoint/2010/main" val="3029526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24</a:t>
            </a:r>
            <a:endParaRPr sz="900">
              <a:latin typeface="Arial"/>
              <a:cs typeface="Arial"/>
            </a:endParaRPr>
          </a:p>
        </p:txBody>
      </p:sp>
      <p:sp>
        <p:nvSpPr>
          <p:cNvPr id="4" name="object 4"/>
          <p:cNvSpPr txBox="1">
            <a:spLocks noGrp="1"/>
          </p:cNvSpPr>
          <p:nvPr>
            <p:ph type="title"/>
          </p:nvPr>
        </p:nvSpPr>
        <p:spPr>
          <a:xfrm>
            <a:off x="1278801" y="1228851"/>
            <a:ext cx="4712335" cy="885190"/>
          </a:xfrm>
          <a:prstGeom prst="rect">
            <a:avLst/>
          </a:prstGeom>
        </p:spPr>
        <p:txBody>
          <a:bodyPr vert="horz" wrap="square" lIns="0" tIns="12700" rIns="0" bIns="0" rtlCol="0">
            <a:spAutoFit/>
          </a:bodyPr>
          <a:lstStyle/>
          <a:p>
            <a:pPr marL="12700">
              <a:lnSpc>
                <a:spcPct val="100000"/>
              </a:lnSpc>
              <a:spcBef>
                <a:spcPts val="100"/>
              </a:spcBef>
            </a:pPr>
            <a:r>
              <a:rPr dirty="0">
                <a:solidFill>
                  <a:srgbClr val="008FCB"/>
                </a:solidFill>
              </a:rPr>
              <a:t>Seniorpanel</a:t>
            </a:r>
            <a:r>
              <a:rPr spc="-10" dirty="0">
                <a:solidFill>
                  <a:srgbClr val="008FCB"/>
                </a:solidFill>
              </a:rPr>
              <a:t> </a:t>
            </a:r>
            <a:r>
              <a:rPr dirty="0">
                <a:solidFill>
                  <a:srgbClr val="008FCB"/>
                </a:solidFill>
              </a:rPr>
              <a:t>2022</a:t>
            </a:r>
          </a:p>
          <a:p>
            <a:pPr marL="12700">
              <a:lnSpc>
                <a:spcPct val="100000"/>
              </a:lnSpc>
              <a:spcBef>
                <a:spcPts val="45"/>
              </a:spcBef>
            </a:pPr>
            <a:r>
              <a:rPr spc="-5" dirty="0"/>
              <a:t>Intresse </a:t>
            </a:r>
            <a:r>
              <a:rPr dirty="0"/>
              <a:t>för </a:t>
            </a:r>
            <a:r>
              <a:rPr spc="-5" dirty="0"/>
              <a:t>parti </a:t>
            </a:r>
            <a:r>
              <a:rPr dirty="0"/>
              <a:t>och</a:t>
            </a:r>
            <a:r>
              <a:rPr spc="-35" dirty="0"/>
              <a:t> </a:t>
            </a:r>
            <a:r>
              <a:rPr spc="-5" dirty="0"/>
              <a:t>politik</a:t>
            </a:r>
          </a:p>
        </p:txBody>
      </p:sp>
      <p:sp>
        <p:nvSpPr>
          <p:cNvPr id="5" name="object 5"/>
          <p:cNvSpPr txBox="1"/>
          <p:nvPr/>
        </p:nvSpPr>
        <p:spPr>
          <a:xfrm>
            <a:off x="1278801" y="2425598"/>
            <a:ext cx="6617334" cy="2649220"/>
          </a:xfrm>
          <a:prstGeom prst="rect">
            <a:avLst/>
          </a:prstGeom>
        </p:spPr>
        <p:txBody>
          <a:bodyPr vert="horz" wrap="square" lIns="0" tIns="147955" rIns="0" bIns="0" rtlCol="0">
            <a:spAutoFit/>
          </a:bodyPr>
          <a:lstStyle/>
          <a:p>
            <a:pPr marL="355600" indent="-342900">
              <a:lnSpc>
                <a:spcPct val="100000"/>
              </a:lnSpc>
              <a:spcBef>
                <a:spcPts val="1165"/>
              </a:spcBef>
              <a:buClr>
                <a:srgbClr val="E75113"/>
              </a:buClr>
              <a:buFont typeface="Wingdings"/>
              <a:buChar char=""/>
              <a:tabLst>
                <a:tab pos="355600" algn="l"/>
              </a:tabLst>
            </a:pPr>
            <a:r>
              <a:rPr sz="2200" b="1" spc="-5" dirty="0">
                <a:latin typeface="Arial"/>
                <a:cs typeface="Arial"/>
              </a:rPr>
              <a:t>Stort intresse </a:t>
            </a:r>
            <a:r>
              <a:rPr sz="2200" b="1" dirty="0">
                <a:latin typeface="Arial"/>
                <a:cs typeface="Arial"/>
              </a:rPr>
              <a:t>för politik i allmänhet</a:t>
            </a:r>
            <a:endParaRPr sz="2200">
              <a:latin typeface="Arial"/>
              <a:cs typeface="Arial"/>
            </a:endParaRPr>
          </a:p>
          <a:p>
            <a:pPr marL="469900">
              <a:lnSpc>
                <a:spcPct val="100000"/>
              </a:lnSpc>
              <a:spcBef>
                <a:spcPts val="965"/>
              </a:spcBef>
            </a:pPr>
            <a:r>
              <a:rPr sz="2000" dirty="0">
                <a:latin typeface="Arial"/>
                <a:cs typeface="Arial"/>
              </a:rPr>
              <a:t>81 % ganska eller </a:t>
            </a:r>
            <a:r>
              <a:rPr sz="2000" spc="-5" dirty="0">
                <a:latin typeface="Arial"/>
                <a:cs typeface="Arial"/>
              </a:rPr>
              <a:t>mycket</a:t>
            </a:r>
            <a:r>
              <a:rPr sz="2000" spc="-60" dirty="0">
                <a:latin typeface="Arial"/>
                <a:cs typeface="Arial"/>
              </a:rPr>
              <a:t> </a:t>
            </a:r>
            <a:r>
              <a:rPr sz="2000" spc="-5" dirty="0">
                <a:latin typeface="Arial"/>
                <a:cs typeface="Arial"/>
              </a:rPr>
              <a:t>intresserade</a:t>
            </a:r>
            <a:endParaRPr sz="2000">
              <a:latin typeface="Arial"/>
              <a:cs typeface="Arial"/>
            </a:endParaRPr>
          </a:p>
          <a:p>
            <a:pPr>
              <a:lnSpc>
                <a:spcPct val="100000"/>
              </a:lnSpc>
            </a:pPr>
            <a:endParaRPr sz="2200">
              <a:latin typeface="Arial"/>
              <a:cs typeface="Arial"/>
            </a:endParaRPr>
          </a:p>
          <a:p>
            <a:pPr marL="355600" indent="-342900">
              <a:lnSpc>
                <a:spcPct val="100000"/>
              </a:lnSpc>
              <a:spcBef>
                <a:spcPts val="1855"/>
              </a:spcBef>
              <a:buClr>
                <a:srgbClr val="E75113"/>
              </a:buClr>
              <a:buFont typeface="Wingdings"/>
              <a:buChar char=""/>
              <a:tabLst>
                <a:tab pos="355600" algn="l"/>
              </a:tabLst>
            </a:pPr>
            <a:r>
              <a:rPr sz="2200" b="1" dirty="0">
                <a:latin typeface="Arial"/>
                <a:cs typeface="Arial"/>
              </a:rPr>
              <a:t>Stor andel beredda byta till äldrevänligt</a:t>
            </a:r>
            <a:r>
              <a:rPr sz="2200" b="1" spc="-55" dirty="0">
                <a:latin typeface="Arial"/>
                <a:cs typeface="Arial"/>
              </a:rPr>
              <a:t> </a:t>
            </a:r>
            <a:r>
              <a:rPr sz="2200" b="1" dirty="0">
                <a:latin typeface="Arial"/>
                <a:cs typeface="Arial"/>
              </a:rPr>
              <a:t>parti</a:t>
            </a:r>
            <a:endParaRPr sz="2200">
              <a:latin typeface="Arial"/>
              <a:cs typeface="Arial"/>
            </a:endParaRPr>
          </a:p>
          <a:p>
            <a:pPr marL="469900" marR="5080">
              <a:lnSpc>
                <a:spcPct val="121000"/>
              </a:lnSpc>
              <a:spcBef>
                <a:spcPts val="755"/>
              </a:spcBef>
            </a:pPr>
            <a:r>
              <a:rPr sz="2000" spc="-5" dirty="0">
                <a:latin typeface="Arial"/>
                <a:cs typeface="Arial"/>
              </a:rPr>
              <a:t>drygt </a:t>
            </a:r>
            <a:r>
              <a:rPr sz="2000" dirty="0">
                <a:latin typeface="Arial"/>
                <a:cs typeface="Arial"/>
              </a:rPr>
              <a:t>en </a:t>
            </a:r>
            <a:r>
              <a:rPr sz="2000" spc="-5" dirty="0">
                <a:latin typeface="Arial"/>
                <a:cs typeface="Arial"/>
              </a:rPr>
              <a:t>tredjedel säkert/troligtvis </a:t>
            </a:r>
            <a:r>
              <a:rPr sz="2000" dirty="0">
                <a:latin typeface="Arial"/>
                <a:cs typeface="Arial"/>
              </a:rPr>
              <a:t>välja </a:t>
            </a:r>
            <a:r>
              <a:rPr sz="2000" spc="-5" dirty="0">
                <a:latin typeface="Arial"/>
                <a:cs typeface="Arial"/>
              </a:rPr>
              <a:t>parti </a:t>
            </a:r>
            <a:r>
              <a:rPr sz="2000" dirty="0">
                <a:latin typeface="Arial"/>
                <a:cs typeface="Arial"/>
              </a:rPr>
              <a:t>som driver  </a:t>
            </a:r>
            <a:r>
              <a:rPr sz="2000" spc="-5" dirty="0">
                <a:latin typeface="Arial"/>
                <a:cs typeface="Arial"/>
              </a:rPr>
              <a:t>äldrefrågor</a:t>
            </a:r>
            <a:endParaRPr sz="2000">
              <a:latin typeface="Arial"/>
              <a:cs typeface="Arial"/>
            </a:endParaRPr>
          </a:p>
        </p:txBody>
      </p:sp>
    </p:spTree>
    <p:extLst>
      <p:ext uri="{BB962C8B-B14F-4D97-AF65-F5344CB8AC3E}">
        <p14:creationId xmlns:p14="http://schemas.microsoft.com/office/powerpoint/2010/main" val="246471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25</a:t>
            </a:r>
            <a:endParaRPr sz="900">
              <a:latin typeface="Arial"/>
              <a:cs typeface="Arial"/>
            </a:endParaRPr>
          </a:p>
        </p:txBody>
      </p:sp>
      <p:sp>
        <p:nvSpPr>
          <p:cNvPr id="4" name="object 4"/>
          <p:cNvSpPr txBox="1">
            <a:spLocks noGrp="1"/>
          </p:cNvSpPr>
          <p:nvPr>
            <p:ph type="title"/>
          </p:nvPr>
        </p:nvSpPr>
        <p:spPr>
          <a:xfrm>
            <a:off x="875211" y="774698"/>
            <a:ext cx="4768215" cy="882015"/>
          </a:xfrm>
          <a:prstGeom prst="rect">
            <a:avLst/>
          </a:prstGeom>
        </p:spPr>
        <p:txBody>
          <a:bodyPr vert="horz" wrap="square" lIns="0" tIns="12700" rIns="0" bIns="0" rtlCol="0">
            <a:spAutoFit/>
          </a:bodyPr>
          <a:lstStyle/>
          <a:p>
            <a:pPr marL="12700">
              <a:lnSpc>
                <a:spcPct val="100000"/>
              </a:lnSpc>
              <a:spcBef>
                <a:spcPts val="100"/>
              </a:spcBef>
            </a:pPr>
            <a:r>
              <a:rPr dirty="0">
                <a:solidFill>
                  <a:srgbClr val="008FCB"/>
                </a:solidFill>
              </a:rPr>
              <a:t>Seniorpanel</a:t>
            </a:r>
            <a:r>
              <a:rPr spc="-10" dirty="0">
                <a:solidFill>
                  <a:srgbClr val="008FCB"/>
                </a:solidFill>
              </a:rPr>
              <a:t> </a:t>
            </a:r>
            <a:r>
              <a:rPr dirty="0">
                <a:solidFill>
                  <a:srgbClr val="008FCB"/>
                </a:solidFill>
              </a:rPr>
              <a:t>2022</a:t>
            </a:r>
          </a:p>
          <a:p>
            <a:pPr marL="12700">
              <a:lnSpc>
                <a:spcPct val="100000"/>
              </a:lnSpc>
              <a:spcBef>
                <a:spcPts val="25"/>
              </a:spcBef>
            </a:pPr>
            <a:r>
              <a:rPr spc="-5" dirty="0"/>
              <a:t>Viktigaste</a:t>
            </a:r>
            <a:r>
              <a:rPr spc="-85" dirty="0"/>
              <a:t> </a:t>
            </a:r>
            <a:r>
              <a:rPr dirty="0"/>
              <a:t>samhällsfrågorna</a:t>
            </a:r>
          </a:p>
        </p:txBody>
      </p:sp>
      <p:grpSp>
        <p:nvGrpSpPr>
          <p:cNvPr id="5" name="object 5"/>
          <p:cNvGrpSpPr/>
          <p:nvPr/>
        </p:nvGrpSpPr>
        <p:grpSpPr>
          <a:xfrm>
            <a:off x="1319136" y="2721597"/>
            <a:ext cx="7255509" cy="1854200"/>
            <a:chOff x="1319136" y="2721597"/>
            <a:chExt cx="7255509" cy="1854200"/>
          </a:xfrm>
        </p:grpSpPr>
        <p:sp>
          <p:nvSpPr>
            <p:cNvPr id="6" name="object 6"/>
            <p:cNvSpPr/>
            <p:nvPr/>
          </p:nvSpPr>
          <p:spPr>
            <a:xfrm>
              <a:off x="3732555" y="2721597"/>
              <a:ext cx="2413635" cy="370840"/>
            </a:xfrm>
            <a:custGeom>
              <a:avLst/>
              <a:gdLst/>
              <a:ahLst/>
              <a:cxnLst/>
              <a:rect l="l" t="t" r="r" b="b"/>
              <a:pathLst>
                <a:path w="2413635" h="370839">
                  <a:moveTo>
                    <a:pt x="2413406" y="0"/>
                  </a:moveTo>
                  <a:lnTo>
                    <a:pt x="0" y="0"/>
                  </a:lnTo>
                  <a:lnTo>
                    <a:pt x="0" y="370840"/>
                  </a:lnTo>
                  <a:lnTo>
                    <a:pt x="2413406" y="370840"/>
                  </a:lnTo>
                  <a:lnTo>
                    <a:pt x="2413406" y="0"/>
                  </a:lnTo>
                  <a:close/>
                </a:path>
              </a:pathLst>
            </a:custGeom>
            <a:solidFill>
              <a:srgbClr val="E7EEF6"/>
            </a:solidFill>
          </p:spPr>
          <p:txBody>
            <a:bodyPr wrap="square" lIns="0" tIns="0" rIns="0" bIns="0" rtlCol="0"/>
            <a:lstStyle/>
            <a:p>
              <a:endParaRPr/>
            </a:p>
          </p:txBody>
        </p:sp>
        <p:sp>
          <p:nvSpPr>
            <p:cNvPr id="7" name="object 7"/>
            <p:cNvSpPr/>
            <p:nvPr/>
          </p:nvSpPr>
          <p:spPr>
            <a:xfrm>
              <a:off x="3732555" y="3092437"/>
              <a:ext cx="2413635" cy="370840"/>
            </a:xfrm>
            <a:custGeom>
              <a:avLst/>
              <a:gdLst/>
              <a:ahLst/>
              <a:cxnLst/>
              <a:rect l="l" t="t" r="r" b="b"/>
              <a:pathLst>
                <a:path w="2413635" h="370839">
                  <a:moveTo>
                    <a:pt x="2413406" y="0"/>
                  </a:moveTo>
                  <a:lnTo>
                    <a:pt x="0" y="0"/>
                  </a:lnTo>
                  <a:lnTo>
                    <a:pt x="0" y="370839"/>
                  </a:lnTo>
                  <a:lnTo>
                    <a:pt x="2413406" y="370839"/>
                  </a:lnTo>
                  <a:lnTo>
                    <a:pt x="2413406" y="0"/>
                  </a:lnTo>
                  <a:close/>
                </a:path>
              </a:pathLst>
            </a:custGeom>
            <a:solidFill>
              <a:srgbClr val="CBDBEC"/>
            </a:solidFill>
          </p:spPr>
          <p:txBody>
            <a:bodyPr wrap="square" lIns="0" tIns="0" rIns="0" bIns="0" rtlCol="0"/>
            <a:lstStyle/>
            <a:p>
              <a:endParaRPr/>
            </a:p>
          </p:txBody>
        </p:sp>
        <p:sp>
          <p:nvSpPr>
            <p:cNvPr id="8" name="object 8"/>
            <p:cNvSpPr/>
            <p:nvPr/>
          </p:nvSpPr>
          <p:spPr>
            <a:xfrm>
              <a:off x="1319136" y="3463277"/>
              <a:ext cx="2413635" cy="370840"/>
            </a:xfrm>
            <a:custGeom>
              <a:avLst/>
              <a:gdLst/>
              <a:ahLst/>
              <a:cxnLst/>
              <a:rect l="l" t="t" r="r" b="b"/>
              <a:pathLst>
                <a:path w="2413635" h="370839">
                  <a:moveTo>
                    <a:pt x="2413419" y="0"/>
                  </a:moveTo>
                  <a:lnTo>
                    <a:pt x="0" y="0"/>
                  </a:lnTo>
                  <a:lnTo>
                    <a:pt x="0" y="370839"/>
                  </a:lnTo>
                  <a:lnTo>
                    <a:pt x="2413419" y="370839"/>
                  </a:lnTo>
                  <a:lnTo>
                    <a:pt x="2413419" y="0"/>
                  </a:lnTo>
                  <a:close/>
                </a:path>
              </a:pathLst>
            </a:custGeom>
            <a:solidFill>
              <a:srgbClr val="E7EEF6"/>
            </a:solidFill>
          </p:spPr>
          <p:txBody>
            <a:bodyPr wrap="square" lIns="0" tIns="0" rIns="0" bIns="0" rtlCol="0"/>
            <a:lstStyle/>
            <a:p>
              <a:endParaRPr/>
            </a:p>
          </p:txBody>
        </p:sp>
        <p:sp>
          <p:nvSpPr>
            <p:cNvPr id="9" name="object 9"/>
            <p:cNvSpPr/>
            <p:nvPr/>
          </p:nvSpPr>
          <p:spPr>
            <a:xfrm>
              <a:off x="6145961" y="3834117"/>
              <a:ext cx="2428875" cy="370840"/>
            </a:xfrm>
            <a:custGeom>
              <a:avLst/>
              <a:gdLst/>
              <a:ahLst/>
              <a:cxnLst/>
              <a:rect l="l" t="t" r="r" b="b"/>
              <a:pathLst>
                <a:path w="2428875" h="370839">
                  <a:moveTo>
                    <a:pt x="2428417" y="0"/>
                  </a:moveTo>
                  <a:lnTo>
                    <a:pt x="0" y="0"/>
                  </a:lnTo>
                  <a:lnTo>
                    <a:pt x="0" y="370839"/>
                  </a:lnTo>
                  <a:lnTo>
                    <a:pt x="2428417" y="370839"/>
                  </a:lnTo>
                  <a:lnTo>
                    <a:pt x="2428417" y="0"/>
                  </a:lnTo>
                  <a:close/>
                </a:path>
              </a:pathLst>
            </a:custGeom>
            <a:solidFill>
              <a:srgbClr val="CBDBEC"/>
            </a:solidFill>
          </p:spPr>
          <p:txBody>
            <a:bodyPr wrap="square" lIns="0" tIns="0" rIns="0" bIns="0" rtlCol="0"/>
            <a:lstStyle/>
            <a:p>
              <a:endParaRPr/>
            </a:p>
          </p:txBody>
        </p:sp>
        <p:sp>
          <p:nvSpPr>
            <p:cNvPr id="10" name="object 10"/>
            <p:cNvSpPr/>
            <p:nvPr/>
          </p:nvSpPr>
          <p:spPr>
            <a:xfrm>
              <a:off x="1319136" y="4204957"/>
              <a:ext cx="2413635" cy="370840"/>
            </a:xfrm>
            <a:custGeom>
              <a:avLst/>
              <a:gdLst/>
              <a:ahLst/>
              <a:cxnLst/>
              <a:rect l="l" t="t" r="r" b="b"/>
              <a:pathLst>
                <a:path w="2413635" h="370839">
                  <a:moveTo>
                    <a:pt x="2413419" y="0"/>
                  </a:moveTo>
                  <a:lnTo>
                    <a:pt x="0" y="0"/>
                  </a:lnTo>
                  <a:lnTo>
                    <a:pt x="0" y="370840"/>
                  </a:lnTo>
                  <a:lnTo>
                    <a:pt x="2413419" y="370840"/>
                  </a:lnTo>
                  <a:lnTo>
                    <a:pt x="2413419" y="0"/>
                  </a:lnTo>
                  <a:close/>
                </a:path>
              </a:pathLst>
            </a:custGeom>
            <a:solidFill>
              <a:srgbClr val="E7EEF6"/>
            </a:solidFill>
          </p:spPr>
          <p:txBody>
            <a:bodyPr wrap="square" lIns="0" tIns="0" rIns="0" bIns="0" rtlCol="0"/>
            <a:lstStyle/>
            <a:p>
              <a:endParaRPr/>
            </a:p>
          </p:txBody>
        </p:sp>
        <p:sp>
          <p:nvSpPr>
            <p:cNvPr id="11" name="object 11"/>
            <p:cNvSpPr/>
            <p:nvPr/>
          </p:nvSpPr>
          <p:spPr>
            <a:xfrm>
              <a:off x="1410576" y="2792717"/>
              <a:ext cx="5831840" cy="1673860"/>
            </a:xfrm>
            <a:custGeom>
              <a:avLst/>
              <a:gdLst/>
              <a:ahLst/>
              <a:cxnLst/>
              <a:rect l="l" t="t" r="r" b="b"/>
              <a:pathLst>
                <a:path w="5831840" h="1673860">
                  <a:moveTo>
                    <a:pt x="788733" y="1483360"/>
                  </a:moveTo>
                  <a:lnTo>
                    <a:pt x="0" y="1483360"/>
                  </a:lnTo>
                  <a:lnTo>
                    <a:pt x="0" y="1673860"/>
                  </a:lnTo>
                  <a:lnTo>
                    <a:pt x="788733" y="1673860"/>
                  </a:lnTo>
                  <a:lnTo>
                    <a:pt x="788733" y="1483360"/>
                  </a:lnTo>
                  <a:close/>
                </a:path>
                <a:path w="5831840" h="1673860">
                  <a:moveTo>
                    <a:pt x="1004887" y="741680"/>
                  </a:moveTo>
                  <a:lnTo>
                    <a:pt x="0" y="741680"/>
                  </a:lnTo>
                  <a:lnTo>
                    <a:pt x="0" y="932180"/>
                  </a:lnTo>
                  <a:lnTo>
                    <a:pt x="1004887" y="932180"/>
                  </a:lnTo>
                  <a:lnTo>
                    <a:pt x="1004887" y="741680"/>
                  </a:lnTo>
                  <a:close/>
                </a:path>
                <a:path w="5831840" h="1673860">
                  <a:moveTo>
                    <a:pt x="3202152" y="370840"/>
                  </a:moveTo>
                  <a:lnTo>
                    <a:pt x="2413419" y="370840"/>
                  </a:lnTo>
                  <a:lnTo>
                    <a:pt x="2413419" y="561340"/>
                  </a:lnTo>
                  <a:lnTo>
                    <a:pt x="3202152" y="561340"/>
                  </a:lnTo>
                  <a:lnTo>
                    <a:pt x="3202152" y="370840"/>
                  </a:lnTo>
                  <a:close/>
                </a:path>
                <a:path w="5831840" h="1673860">
                  <a:moveTo>
                    <a:pt x="3418306" y="0"/>
                  </a:moveTo>
                  <a:lnTo>
                    <a:pt x="2413419" y="0"/>
                  </a:lnTo>
                  <a:lnTo>
                    <a:pt x="2413419" y="190500"/>
                  </a:lnTo>
                  <a:lnTo>
                    <a:pt x="3418306" y="190500"/>
                  </a:lnTo>
                  <a:lnTo>
                    <a:pt x="3418306" y="0"/>
                  </a:lnTo>
                  <a:close/>
                </a:path>
                <a:path w="5831840" h="1673860">
                  <a:moveTo>
                    <a:pt x="5831713" y="1112520"/>
                  </a:moveTo>
                  <a:lnTo>
                    <a:pt x="4826825" y="1112520"/>
                  </a:lnTo>
                  <a:lnTo>
                    <a:pt x="4826825" y="1303020"/>
                  </a:lnTo>
                  <a:lnTo>
                    <a:pt x="5831713" y="1303020"/>
                  </a:lnTo>
                  <a:lnTo>
                    <a:pt x="5831713" y="1112520"/>
                  </a:lnTo>
                  <a:close/>
                </a:path>
              </a:pathLst>
            </a:custGeom>
            <a:solidFill>
              <a:srgbClr val="FFFF00"/>
            </a:solidFill>
          </p:spPr>
          <p:txBody>
            <a:bodyPr wrap="square" lIns="0" tIns="0" rIns="0" bIns="0" rtlCol="0"/>
            <a:lstStyle/>
            <a:p>
              <a:endParaRPr/>
            </a:p>
          </p:txBody>
        </p:sp>
      </p:grpSp>
      <p:grpSp>
        <p:nvGrpSpPr>
          <p:cNvPr id="12" name="object 12"/>
          <p:cNvGrpSpPr/>
          <p:nvPr/>
        </p:nvGrpSpPr>
        <p:grpSpPr>
          <a:xfrm>
            <a:off x="6145961" y="5688315"/>
            <a:ext cx="2428875" cy="370840"/>
            <a:chOff x="6145961" y="5688315"/>
            <a:chExt cx="2428875" cy="370840"/>
          </a:xfrm>
        </p:grpSpPr>
        <p:sp>
          <p:nvSpPr>
            <p:cNvPr id="13" name="object 13"/>
            <p:cNvSpPr/>
            <p:nvPr/>
          </p:nvSpPr>
          <p:spPr>
            <a:xfrm>
              <a:off x="6145961" y="5688315"/>
              <a:ext cx="2428875" cy="370840"/>
            </a:xfrm>
            <a:custGeom>
              <a:avLst/>
              <a:gdLst/>
              <a:ahLst/>
              <a:cxnLst/>
              <a:rect l="l" t="t" r="r" b="b"/>
              <a:pathLst>
                <a:path w="2428875" h="370839">
                  <a:moveTo>
                    <a:pt x="2428417" y="0"/>
                  </a:moveTo>
                  <a:lnTo>
                    <a:pt x="0" y="0"/>
                  </a:lnTo>
                  <a:lnTo>
                    <a:pt x="0" y="370839"/>
                  </a:lnTo>
                  <a:lnTo>
                    <a:pt x="2428417" y="370839"/>
                  </a:lnTo>
                  <a:lnTo>
                    <a:pt x="2428417" y="0"/>
                  </a:lnTo>
                  <a:close/>
                </a:path>
              </a:pathLst>
            </a:custGeom>
            <a:solidFill>
              <a:srgbClr val="E7EEF6"/>
            </a:solidFill>
          </p:spPr>
          <p:txBody>
            <a:bodyPr wrap="square" lIns="0" tIns="0" rIns="0" bIns="0" rtlCol="0"/>
            <a:lstStyle/>
            <a:p>
              <a:endParaRPr/>
            </a:p>
          </p:txBody>
        </p:sp>
        <p:sp>
          <p:nvSpPr>
            <p:cNvPr id="14" name="object 14"/>
            <p:cNvSpPr/>
            <p:nvPr/>
          </p:nvSpPr>
          <p:spPr>
            <a:xfrm>
              <a:off x="6237401" y="5759435"/>
              <a:ext cx="789305" cy="190500"/>
            </a:xfrm>
            <a:custGeom>
              <a:avLst/>
              <a:gdLst/>
              <a:ahLst/>
              <a:cxnLst/>
              <a:rect l="l" t="t" r="r" b="b"/>
              <a:pathLst>
                <a:path w="789304" h="190500">
                  <a:moveTo>
                    <a:pt x="788733" y="0"/>
                  </a:moveTo>
                  <a:lnTo>
                    <a:pt x="0" y="0"/>
                  </a:lnTo>
                  <a:lnTo>
                    <a:pt x="0" y="190500"/>
                  </a:lnTo>
                  <a:lnTo>
                    <a:pt x="788733" y="190500"/>
                  </a:lnTo>
                  <a:lnTo>
                    <a:pt x="788733" y="0"/>
                  </a:lnTo>
                  <a:close/>
                </a:path>
              </a:pathLst>
            </a:custGeom>
            <a:solidFill>
              <a:srgbClr val="FFFF00"/>
            </a:solidFill>
          </p:spPr>
          <p:txBody>
            <a:bodyPr wrap="square" lIns="0" tIns="0" rIns="0" bIns="0" rtlCol="0"/>
            <a:lstStyle/>
            <a:p>
              <a:endParaRPr/>
            </a:p>
          </p:txBody>
        </p:sp>
      </p:grpSp>
      <p:graphicFrame>
        <p:nvGraphicFramePr>
          <p:cNvPr id="15" name="object 15"/>
          <p:cNvGraphicFramePr>
            <a:graphicFrameLocks noGrp="1"/>
          </p:cNvGraphicFramePr>
          <p:nvPr/>
        </p:nvGraphicFramePr>
        <p:xfrm>
          <a:off x="881561" y="1973567"/>
          <a:ext cx="7687309" cy="4079240"/>
        </p:xfrm>
        <a:graphic>
          <a:graphicData uri="http://schemas.openxmlformats.org/drawingml/2006/table">
            <a:tbl>
              <a:tblPr firstRow="1" bandRow="1">
                <a:tableStyleId>{2D5ABB26-0587-4C30-8999-92F81FD0307C}</a:tableStyleId>
              </a:tblPr>
              <a:tblGrid>
                <a:gridCol w="431165">
                  <a:extLst>
                    <a:ext uri="{9D8B030D-6E8A-4147-A177-3AD203B41FA5}">
                      <a16:colId xmlns="" xmlns:a16="http://schemas.microsoft.com/office/drawing/2014/main" val="20000"/>
                    </a:ext>
                  </a:extLst>
                </a:gridCol>
                <a:gridCol w="2413635">
                  <a:extLst>
                    <a:ext uri="{9D8B030D-6E8A-4147-A177-3AD203B41FA5}">
                      <a16:colId xmlns="" xmlns:a16="http://schemas.microsoft.com/office/drawing/2014/main" val="20001"/>
                    </a:ext>
                  </a:extLst>
                </a:gridCol>
                <a:gridCol w="2413635">
                  <a:extLst>
                    <a:ext uri="{9D8B030D-6E8A-4147-A177-3AD203B41FA5}">
                      <a16:colId xmlns="" xmlns:a16="http://schemas.microsoft.com/office/drawing/2014/main" val="20002"/>
                    </a:ext>
                  </a:extLst>
                </a:gridCol>
                <a:gridCol w="2428874">
                  <a:extLst>
                    <a:ext uri="{9D8B030D-6E8A-4147-A177-3AD203B41FA5}">
                      <a16:colId xmlns="" xmlns:a16="http://schemas.microsoft.com/office/drawing/2014/main" val="20003"/>
                    </a:ext>
                  </a:extLst>
                </a:gridCol>
              </a:tblGrid>
              <a:tr h="370840">
                <a:tc>
                  <a:txBody>
                    <a:bodyPr/>
                    <a:lstStyle/>
                    <a:p>
                      <a:pPr>
                        <a:lnSpc>
                          <a:spcPct val="100000"/>
                        </a:lnSpc>
                      </a:pPr>
                      <a:endParaRPr sz="15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1440">
                        <a:lnSpc>
                          <a:spcPct val="100000"/>
                        </a:lnSpc>
                        <a:spcBef>
                          <a:spcPts val="355"/>
                        </a:spcBef>
                      </a:pPr>
                      <a:r>
                        <a:rPr sz="1600" b="1" spc="-5" dirty="0">
                          <a:solidFill>
                            <a:srgbClr val="FFFFFF"/>
                          </a:solidFill>
                          <a:latin typeface="Arial"/>
                          <a:cs typeface="Arial"/>
                        </a:rPr>
                        <a:t>För</a:t>
                      </a:r>
                      <a:r>
                        <a:rPr sz="1600" b="1" dirty="0">
                          <a:solidFill>
                            <a:srgbClr val="FFFFFF"/>
                          </a:solidFill>
                          <a:latin typeface="Arial"/>
                          <a:cs typeface="Arial"/>
                        </a:rPr>
                        <a:t> </a:t>
                      </a:r>
                      <a:r>
                        <a:rPr sz="1600" b="1" spc="-5" dirty="0">
                          <a:solidFill>
                            <a:srgbClr val="FFFFFF"/>
                          </a:solidFill>
                          <a:latin typeface="Arial"/>
                          <a:cs typeface="Arial"/>
                        </a:rPr>
                        <a:t>Sverige</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1440">
                        <a:lnSpc>
                          <a:spcPct val="100000"/>
                        </a:lnSpc>
                        <a:spcBef>
                          <a:spcPts val="355"/>
                        </a:spcBef>
                      </a:pPr>
                      <a:r>
                        <a:rPr sz="1600" b="1" spc="-5" dirty="0">
                          <a:solidFill>
                            <a:srgbClr val="FFFFFF"/>
                          </a:solidFill>
                          <a:latin typeface="Arial"/>
                          <a:cs typeface="Arial"/>
                        </a:rPr>
                        <a:t>För</a:t>
                      </a:r>
                      <a:r>
                        <a:rPr sz="1600" b="1" dirty="0">
                          <a:solidFill>
                            <a:srgbClr val="FFFFFF"/>
                          </a:solidFill>
                          <a:latin typeface="Arial"/>
                          <a:cs typeface="Arial"/>
                        </a:rPr>
                        <a:t> mig</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a:lnSpc>
                          <a:spcPct val="100000"/>
                        </a:lnSpc>
                        <a:spcBef>
                          <a:spcPts val="355"/>
                        </a:spcBef>
                      </a:pPr>
                      <a:r>
                        <a:rPr sz="1600" b="1" spc="-5" dirty="0">
                          <a:solidFill>
                            <a:srgbClr val="FFFFFF"/>
                          </a:solidFill>
                          <a:latin typeface="Arial"/>
                          <a:cs typeface="Arial"/>
                        </a:rPr>
                        <a:t>Novus (jan)</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extLst>
                  <a:ext uri="{0D108BD9-81ED-4DB2-BD59-A6C34878D82A}">
                    <a16:rowId xmlns="" xmlns:a16="http://schemas.microsoft.com/office/drawing/2014/main" val="10000"/>
                  </a:ext>
                </a:extLst>
              </a:tr>
              <a:tr h="370840">
                <a:tc>
                  <a:txBody>
                    <a:bodyPr/>
                    <a:lstStyle/>
                    <a:p>
                      <a:pPr marL="91440">
                        <a:lnSpc>
                          <a:spcPct val="100000"/>
                        </a:lnSpc>
                        <a:spcBef>
                          <a:spcPts val="370"/>
                        </a:spcBef>
                      </a:pPr>
                      <a:r>
                        <a:rPr sz="1400" dirty="0">
                          <a:latin typeface="Arial"/>
                          <a:cs typeface="Arial"/>
                        </a:rPr>
                        <a:t>1</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70"/>
                        </a:spcBef>
                      </a:pPr>
                      <a:r>
                        <a:rPr sz="1400" spc="-5" dirty="0">
                          <a:latin typeface="Arial"/>
                          <a:cs typeface="Arial"/>
                        </a:rPr>
                        <a:t>Sjukvård, 64</a:t>
                      </a:r>
                      <a:r>
                        <a:rPr sz="1400" spc="-1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70"/>
                        </a:spcBef>
                      </a:pPr>
                      <a:r>
                        <a:rPr sz="1400" spc="-5" dirty="0">
                          <a:latin typeface="Arial"/>
                          <a:cs typeface="Arial"/>
                        </a:rPr>
                        <a:t>Sjukvård, 70</a:t>
                      </a:r>
                      <a:r>
                        <a:rPr sz="1400" spc="-1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70"/>
                        </a:spcBef>
                      </a:pPr>
                      <a:r>
                        <a:rPr sz="1400" spc="-5" dirty="0">
                          <a:latin typeface="Arial"/>
                          <a:cs typeface="Arial"/>
                        </a:rPr>
                        <a:t>Sjukvård, 65</a:t>
                      </a:r>
                      <a:r>
                        <a:rPr sz="1400" spc="-1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1"/>
                  </a:ext>
                </a:extLst>
              </a:tr>
              <a:tr h="370840">
                <a:tc>
                  <a:txBody>
                    <a:bodyPr/>
                    <a:lstStyle/>
                    <a:p>
                      <a:pPr marL="91440">
                        <a:lnSpc>
                          <a:spcPct val="100000"/>
                        </a:lnSpc>
                        <a:spcBef>
                          <a:spcPts val="355"/>
                        </a:spcBef>
                      </a:pPr>
                      <a:r>
                        <a:rPr sz="1400" dirty="0">
                          <a:latin typeface="Arial"/>
                          <a:cs typeface="Arial"/>
                        </a:rPr>
                        <a:t>2</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55"/>
                        </a:spcBef>
                      </a:pPr>
                      <a:r>
                        <a:rPr sz="1400" spc="-5" dirty="0">
                          <a:latin typeface="Arial"/>
                          <a:cs typeface="Arial"/>
                        </a:rPr>
                        <a:t>Lag </a:t>
                      </a:r>
                      <a:r>
                        <a:rPr sz="1400" dirty="0">
                          <a:latin typeface="Arial"/>
                          <a:cs typeface="Arial"/>
                        </a:rPr>
                        <a:t>&amp; </a:t>
                      </a:r>
                      <a:r>
                        <a:rPr sz="1400" spc="-5" dirty="0">
                          <a:latin typeface="Arial"/>
                          <a:cs typeface="Arial"/>
                        </a:rPr>
                        <a:t>ordning, 55</a:t>
                      </a:r>
                      <a:r>
                        <a:rPr sz="1400" spc="-35"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55"/>
                        </a:spcBef>
                      </a:pPr>
                      <a:r>
                        <a:rPr sz="1400" spc="-5" dirty="0">
                          <a:latin typeface="Arial"/>
                          <a:cs typeface="Arial"/>
                        </a:rPr>
                        <a:t>Äldreomsorg, 61</a:t>
                      </a:r>
                      <a:r>
                        <a:rPr sz="1400" spc="-15"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0805">
                        <a:lnSpc>
                          <a:spcPct val="100000"/>
                        </a:lnSpc>
                        <a:spcBef>
                          <a:spcPts val="355"/>
                        </a:spcBef>
                      </a:pPr>
                      <a:r>
                        <a:rPr sz="1400" spc="-5" dirty="0">
                          <a:latin typeface="Arial"/>
                          <a:cs typeface="Arial"/>
                        </a:rPr>
                        <a:t>Lag </a:t>
                      </a:r>
                      <a:r>
                        <a:rPr sz="1400" dirty="0">
                          <a:latin typeface="Arial"/>
                          <a:cs typeface="Arial"/>
                        </a:rPr>
                        <a:t>&amp; </a:t>
                      </a:r>
                      <a:r>
                        <a:rPr sz="1400" spc="-5" dirty="0">
                          <a:latin typeface="Arial"/>
                          <a:cs typeface="Arial"/>
                        </a:rPr>
                        <a:t>ordning, 56</a:t>
                      </a:r>
                      <a:r>
                        <a:rPr sz="1400" spc="-35"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extLst>
                  <a:ext uri="{0D108BD9-81ED-4DB2-BD59-A6C34878D82A}">
                    <a16:rowId xmlns="" xmlns:a16="http://schemas.microsoft.com/office/drawing/2014/main" val="10002"/>
                  </a:ext>
                </a:extLst>
              </a:tr>
              <a:tr h="370840">
                <a:tc>
                  <a:txBody>
                    <a:bodyPr/>
                    <a:lstStyle/>
                    <a:p>
                      <a:pPr marL="91440">
                        <a:lnSpc>
                          <a:spcPct val="100000"/>
                        </a:lnSpc>
                        <a:spcBef>
                          <a:spcPts val="360"/>
                        </a:spcBef>
                      </a:pPr>
                      <a:r>
                        <a:rPr sz="1400" dirty="0">
                          <a:latin typeface="Arial"/>
                          <a:cs typeface="Arial"/>
                        </a:rPr>
                        <a:t>3</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60"/>
                        </a:spcBef>
                      </a:pPr>
                      <a:r>
                        <a:rPr sz="1400" spc="-5" dirty="0">
                          <a:latin typeface="Arial"/>
                          <a:cs typeface="Arial"/>
                        </a:rPr>
                        <a:t>Energipolitik, 39</a:t>
                      </a:r>
                      <a:r>
                        <a:rPr sz="1400" spc="-15" dirty="0">
                          <a:latin typeface="Arial"/>
                          <a:cs typeface="Arial"/>
                        </a:rPr>
                        <a:t> </a:t>
                      </a:r>
                      <a:r>
                        <a:rPr sz="1400" dirty="0">
                          <a:latin typeface="Arial"/>
                          <a:cs typeface="Arial"/>
                        </a:rPr>
                        <a:t>%</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60"/>
                        </a:spcBef>
                      </a:pPr>
                      <a:r>
                        <a:rPr sz="1400" spc="-15" dirty="0">
                          <a:latin typeface="Arial"/>
                          <a:cs typeface="Arial"/>
                        </a:rPr>
                        <a:t>Pensioner, </a:t>
                      </a:r>
                      <a:r>
                        <a:rPr sz="1400" spc="-5" dirty="0">
                          <a:latin typeface="Arial"/>
                          <a:cs typeface="Arial"/>
                        </a:rPr>
                        <a:t>59</a:t>
                      </a:r>
                      <a:r>
                        <a:rPr sz="1400" dirty="0">
                          <a:latin typeface="Arial"/>
                          <a:cs typeface="Arial"/>
                        </a:rPr>
                        <a:t> %</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0805">
                        <a:lnSpc>
                          <a:spcPct val="100000"/>
                        </a:lnSpc>
                        <a:spcBef>
                          <a:spcPts val="360"/>
                        </a:spcBef>
                      </a:pPr>
                      <a:r>
                        <a:rPr sz="1400" spc="-5" dirty="0">
                          <a:latin typeface="Arial"/>
                          <a:cs typeface="Arial"/>
                        </a:rPr>
                        <a:t>Invandring/integration, 50</a:t>
                      </a:r>
                      <a:r>
                        <a:rPr sz="1400" spc="-35" dirty="0">
                          <a:latin typeface="Arial"/>
                          <a:cs typeface="Arial"/>
                        </a:rPr>
                        <a:t> </a:t>
                      </a:r>
                      <a:r>
                        <a:rPr sz="1400" dirty="0">
                          <a:latin typeface="Arial"/>
                          <a:cs typeface="Arial"/>
                        </a:rPr>
                        <a:t>%</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3"/>
                  </a:ext>
                </a:extLst>
              </a:tr>
              <a:tr h="370840">
                <a:tc>
                  <a:txBody>
                    <a:bodyPr/>
                    <a:lstStyle/>
                    <a:p>
                      <a:pPr marL="91440">
                        <a:lnSpc>
                          <a:spcPct val="100000"/>
                        </a:lnSpc>
                        <a:spcBef>
                          <a:spcPts val="370"/>
                        </a:spcBef>
                      </a:pPr>
                      <a:r>
                        <a:rPr sz="1400" dirty="0">
                          <a:latin typeface="Arial"/>
                          <a:cs typeface="Arial"/>
                        </a:rPr>
                        <a:t>4</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70"/>
                        </a:spcBef>
                      </a:pPr>
                      <a:r>
                        <a:rPr sz="1400" spc="-5" dirty="0">
                          <a:latin typeface="Arial"/>
                          <a:cs typeface="Arial"/>
                        </a:rPr>
                        <a:t>Äldreomsorg, 34</a:t>
                      </a:r>
                      <a:r>
                        <a:rPr sz="1400" spc="-1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1440">
                        <a:lnSpc>
                          <a:spcPct val="100000"/>
                        </a:lnSpc>
                        <a:spcBef>
                          <a:spcPts val="370"/>
                        </a:spcBef>
                      </a:pPr>
                      <a:r>
                        <a:rPr sz="1400" spc="-5" dirty="0">
                          <a:latin typeface="Arial"/>
                          <a:cs typeface="Arial"/>
                        </a:rPr>
                        <a:t>Lag </a:t>
                      </a:r>
                      <a:r>
                        <a:rPr sz="1400" dirty="0">
                          <a:latin typeface="Arial"/>
                          <a:cs typeface="Arial"/>
                        </a:rPr>
                        <a:t>&amp; </a:t>
                      </a:r>
                      <a:r>
                        <a:rPr sz="1400" spc="-5" dirty="0">
                          <a:latin typeface="Arial"/>
                          <a:cs typeface="Arial"/>
                        </a:rPr>
                        <a:t>ordning, 50</a:t>
                      </a:r>
                      <a:r>
                        <a:rPr sz="1400" spc="-3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70"/>
                        </a:spcBef>
                      </a:pPr>
                      <a:r>
                        <a:rPr sz="1400" spc="-5" dirty="0">
                          <a:latin typeface="Arial"/>
                          <a:cs typeface="Arial"/>
                        </a:rPr>
                        <a:t>Skola </a:t>
                      </a:r>
                      <a:r>
                        <a:rPr sz="1400" dirty="0">
                          <a:latin typeface="Arial"/>
                          <a:cs typeface="Arial"/>
                        </a:rPr>
                        <a:t>&amp; </a:t>
                      </a:r>
                      <a:r>
                        <a:rPr sz="1400" spc="-5" dirty="0">
                          <a:latin typeface="Arial"/>
                          <a:cs typeface="Arial"/>
                        </a:rPr>
                        <a:t>utbildning, 43</a:t>
                      </a:r>
                      <a:r>
                        <a:rPr sz="1400" spc="-2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extLst>
                  <a:ext uri="{0D108BD9-81ED-4DB2-BD59-A6C34878D82A}">
                    <a16:rowId xmlns="" xmlns:a16="http://schemas.microsoft.com/office/drawing/2014/main" val="10004"/>
                  </a:ext>
                </a:extLst>
              </a:tr>
              <a:tr h="370840">
                <a:tc>
                  <a:txBody>
                    <a:bodyPr/>
                    <a:lstStyle/>
                    <a:p>
                      <a:pPr marL="91440">
                        <a:lnSpc>
                          <a:spcPct val="100000"/>
                        </a:lnSpc>
                        <a:spcBef>
                          <a:spcPts val="355"/>
                        </a:spcBef>
                      </a:pPr>
                      <a:r>
                        <a:rPr sz="1400" dirty="0">
                          <a:latin typeface="Arial"/>
                          <a:cs typeface="Arial"/>
                        </a:rPr>
                        <a:t>5</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55"/>
                        </a:spcBef>
                      </a:pPr>
                      <a:r>
                        <a:rPr sz="1400" spc="-5" dirty="0">
                          <a:latin typeface="Arial"/>
                          <a:cs typeface="Arial"/>
                        </a:rPr>
                        <a:t>Invandring/integration, 34</a:t>
                      </a:r>
                      <a:r>
                        <a:rPr sz="1400" spc="-40"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55"/>
                        </a:spcBef>
                      </a:pPr>
                      <a:r>
                        <a:rPr sz="1400" spc="-5" dirty="0">
                          <a:latin typeface="Arial"/>
                          <a:cs typeface="Arial"/>
                        </a:rPr>
                        <a:t>Boende, 27</a:t>
                      </a:r>
                      <a:r>
                        <a:rPr sz="1400" spc="-20"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55"/>
                        </a:spcBef>
                      </a:pPr>
                      <a:r>
                        <a:rPr sz="1400" spc="-5" dirty="0">
                          <a:latin typeface="Arial"/>
                          <a:cs typeface="Arial"/>
                        </a:rPr>
                        <a:t>Äldreomsorg, 36</a:t>
                      </a:r>
                      <a:r>
                        <a:rPr sz="1400" spc="-15"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 xmlns:a16="http://schemas.microsoft.com/office/drawing/2014/main" val="10005"/>
                  </a:ext>
                </a:extLst>
              </a:tr>
              <a:tr h="370840">
                <a:tc>
                  <a:txBody>
                    <a:bodyPr/>
                    <a:lstStyle/>
                    <a:p>
                      <a:pPr marL="91440">
                        <a:lnSpc>
                          <a:spcPct val="100000"/>
                        </a:lnSpc>
                        <a:spcBef>
                          <a:spcPts val="360"/>
                        </a:spcBef>
                      </a:pPr>
                      <a:r>
                        <a:rPr sz="1400" dirty="0">
                          <a:latin typeface="Arial"/>
                          <a:cs typeface="Arial"/>
                        </a:rPr>
                        <a:t>6</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60"/>
                        </a:spcBef>
                      </a:pPr>
                      <a:r>
                        <a:rPr sz="1400" spc="-15" dirty="0">
                          <a:latin typeface="Arial"/>
                          <a:cs typeface="Arial"/>
                        </a:rPr>
                        <a:t>Pensioner, </a:t>
                      </a:r>
                      <a:r>
                        <a:rPr sz="1400" spc="-5" dirty="0">
                          <a:latin typeface="Arial"/>
                          <a:cs typeface="Arial"/>
                        </a:rPr>
                        <a:t>33</a:t>
                      </a:r>
                      <a:r>
                        <a:rPr sz="1400" dirty="0">
                          <a:latin typeface="Arial"/>
                          <a:cs typeface="Arial"/>
                        </a:rPr>
                        <a:t> %</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1440">
                        <a:lnSpc>
                          <a:spcPct val="100000"/>
                        </a:lnSpc>
                        <a:spcBef>
                          <a:spcPts val="360"/>
                        </a:spcBef>
                      </a:pPr>
                      <a:r>
                        <a:rPr sz="1400" spc="-5" dirty="0">
                          <a:latin typeface="Arial"/>
                          <a:cs typeface="Arial"/>
                        </a:rPr>
                        <a:t>Invandring/integration, 22</a:t>
                      </a:r>
                      <a:r>
                        <a:rPr sz="1400" spc="-40" dirty="0">
                          <a:latin typeface="Arial"/>
                          <a:cs typeface="Arial"/>
                        </a:rPr>
                        <a:t> </a:t>
                      </a:r>
                      <a:r>
                        <a:rPr sz="1400" dirty="0">
                          <a:latin typeface="Arial"/>
                          <a:cs typeface="Arial"/>
                        </a:rPr>
                        <a:t>%</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60"/>
                        </a:spcBef>
                      </a:pPr>
                      <a:r>
                        <a:rPr sz="1400" spc="-5" dirty="0">
                          <a:latin typeface="Arial"/>
                          <a:cs typeface="Arial"/>
                        </a:rPr>
                        <a:t>Miljö </a:t>
                      </a:r>
                      <a:r>
                        <a:rPr sz="1400" dirty="0">
                          <a:latin typeface="Arial"/>
                          <a:cs typeface="Arial"/>
                        </a:rPr>
                        <a:t>&amp; </a:t>
                      </a:r>
                      <a:r>
                        <a:rPr sz="1400" spc="-5" dirty="0">
                          <a:latin typeface="Arial"/>
                          <a:cs typeface="Arial"/>
                        </a:rPr>
                        <a:t>klimat, 34</a:t>
                      </a:r>
                      <a:r>
                        <a:rPr sz="1400" spc="-20" dirty="0">
                          <a:latin typeface="Arial"/>
                          <a:cs typeface="Arial"/>
                        </a:rPr>
                        <a:t> </a:t>
                      </a:r>
                      <a:r>
                        <a:rPr sz="1400" dirty="0">
                          <a:latin typeface="Arial"/>
                          <a:cs typeface="Arial"/>
                        </a:rPr>
                        <a:t>%</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extLst>
                  <a:ext uri="{0D108BD9-81ED-4DB2-BD59-A6C34878D82A}">
                    <a16:rowId xmlns="" xmlns:a16="http://schemas.microsoft.com/office/drawing/2014/main" val="10006"/>
                  </a:ext>
                </a:extLst>
              </a:tr>
              <a:tr h="370840">
                <a:tc>
                  <a:txBody>
                    <a:bodyPr/>
                    <a:lstStyle/>
                    <a:p>
                      <a:pPr marL="91440">
                        <a:lnSpc>
                          <a:spcPct val="100000"/>
                        </a:lnSpc>
                        <a:spcBef>
                          <a:spcPts val="370"/>
                        </a:spcBef>
                      </a:pPr>
                      <a:r>
                        <a:rPr sz="1400" dirty="0">
                          <a:latin typeface="Arial"/>
                          <a:cs typeface="Arial"/>
                        </a:rPr>
                        <a:t>7</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70"/>
                        </a:spcBef>
                      </a:pPr>
                      <a:r>
                        <a:rPr sz="1400" spc="-5" dirty="0">
                          <a:latin typeface="Arial"/>
                          <a:cs typeface="Arial"/>
                        </a:rPr>
                        <a:t>Skola </a:t>
                      </a:r>
                      <a:r>
                        <a:rPr sz="1400" dirty="0">
                          <a:latin typeface="Arial"/>
                          <a:cs typeface="Arial"/>
                        </a:rPr>
                        <a:t>&amp; </a:t>
                      </a:r>
                      <a:r>
                        <a:rPr sz="1400" spc="-5" dirty="0">
                          <a:latin typeface="Arial"/>
                          <a:cs typeface="Arial"/>
                        </a:rPr>
                        <a:t>utbildning, 32</a:t>
                      </a:r>
                      <a:r>
                        <a:rPr sz="1400" spc="-2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70"/>
                        </a:spcBef>
                      </a:pPr>
                      <a:r>
                        <a:rPr sz="1400" spc="-5" dirty="0">
                          <a:latin typeface="Arial"/>
                          <a:cs typeface="Arial"/>
                        </a:rPr>
                        <a:t>Energipolitik, 19</a:t>
                      </a:r>
                      <a:r>
                        <a:rPr sz="1400" spc="-1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70"/>
                        </a:spcBef>
                      </a:pPr>
                      <a:r>
                        <a:rPr sz="1400" spc="-5" dirty="0">
                          <a:latin typeface="Arial"/>
                          <a:cs typeface="Arial"/>
                        </a:rPr>
                        <a:t>Energipolitik, 31</a:t>
                      </a:r>
                      <a:r>
                        <a:rPr sz="1400" spc="-15"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7"/>
                  </a:ext>
                </a:extLst>
              </a:tr>
              <a:tr h="370840">
                <a:tc>
                  <a:txBody>
                    <a:bodyPr/>
                    <a:lstStyle/>
                    <a:p>
                      <a:pPr marL="91440">
                        <a:lnSpc>
                          <a:spcPct val="100000"/>
                        </a:lnSpc>
                        <a:spcBef>
                          <a:spcPts val="355"/>
                        </a:spcBef>
                      </a:pPr>
                      <a:r>
                        <a:rPr sz="1400" dirty="0">
                          <a:latin typeface="Arial"/>
                          <a:cs typeface="Arial"/>
                        </a:rPr>
                        <a:t>8</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55"/>
                        </a:spcBef>
                      </a:pPr>
                      <a:r>
                        <a:rPr sz="1400" spc="-5" dirty="0">
                          <a:latin typeface="Arial"/>
                          <a:cs typeface="Arial"/>
                        </a:rPr>
                        <a:t>Försvaret, 26</a:t>
                      </a:r>
                      <a:r>
                        <a:rPr sz="1400" spc="-15"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55"/>
                        </a:spcBef>
                      </a:pPr>
                      <a:r>
                        <a:rPr sz="1400" spc="-5" dirty="0">
                          <a:latin typeface="Arial"/>
                          <a:cs typeface="Arial"/>
                        </a:rPr>
                        <a:t>Miljö </a:t>
                      </a:r>
                      <a:r>
                        <a:rPr sz="1400" dirty="0">
                          <a:latin typeface="Arial"/>
                          <a:cs typeface="Arial"/>
                        </a:rPr>
                        <a:t>&amp; </a:t>
                      </a:r>
                      <a:r>
                        <a:rPr sz="1400" spc="-5" dirty="0">
                          <a:latin typeface="Arial"/>
                          <a:cs typeface="Arial"/>
                        </a:rPr>
                        <a:t>klimat, 19</a:t>
                      </a:r>
                      <a:r>
                        <a:rPr sz="1400" spc="-20"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55"/>
                        </a:spcBef>
                      </a:pPr>
                      <a:r>
                        <a:rPr sz="1400" spc="-5" dirty="0">
                          <a:latin typeface="Arial"/>
                          <a:cs typeface="Arial"/>
                        </a:rPr>
                        <a:t>Landets ekonomi, 30</a:t>
                      </a:r>
                      <a:r>
                        <a:rPr sz="1400" spc="-25" dirty="0">
                          <a:latin typeface="Arial"/>
                          <a:cs typeface="Arial"/>
                        </a:rPr>
                        <a:t> </a:t>
                      </a:r>
                      <a:r>
                        <a:rPr sz="1400" dirty="0">
                          <a:latin typeface="Arial"/>
                          <a:cs typeface="Arial"/>
                        </a:rPr>
                        <a:t>%</a:t>
                      </a:r>
                      <a:endParaRPr sz="14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extLst>
                  <a:ext uri="{0D108BD9-81ED-4DB2-BD59-A6C34878D82A}">
                    <a16:rowId xmlns="" xmlns:a16="http://schemas.microsoft.com/office/drawing/2014/main" val="10008"/>
                  </a:ext>
                </a:extLst>
              </a:tr>
              <a:tr h="370840">
                <a:tc>
                  <a:txBody>
                    <a:bodyPr/>
                    <a:lstStyle/>
                    <a:p>
                      <a:pPr marL="91440">
                        <a:lnSpc>
                          <a:spcPct val="100000"/>
                        </a:lnSpc>
                        <a:spcBef>
                          <a:spcPts val="360"/>
                        </a:spcBef>
                      </a:pPr>
                      <a:r>
                        <a:rPr sz="1400" dirty="0">
                          <a:latin typeface="Arial"/>
                          <a:cs typeface="Arial"/>
                        </a:rPr>
                        <a:t>9</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60"/>
                        </a:spcBef>
                      </a:pPr>
                      <a:r>
                        <a:rPr sz="1400" spc="-5" dirty="0">
                          <a:latin typeface="Arial"/>
                          <a:cs typeface="Arial"/>
                        </a:rPr>
                        <a:t>Miljö </a:t>
                      </a:r>
                      <a:r>
                        <a:rPr sz="1400" dirty="0">
                          <a:latin typeface="Arial"/>
                          <a:cs typeface="Arial"/>
                        </a:rPr>
                        <a:t>&amp; </a:t>
                      </a:r>
                      <a:r>
                        <a:rPr sz="1400" spc="-5" dirty="0">
                          <a:latin typeface="Arial"/>
                          <a:cs typeface="Arial"/>
                        </a:rPr>
                        <a:t>klimat, 25</a:t>
                      </a:r>
                      <a:r>
                        <a:rPr sz="1400" spc="-20" dirty="0">
                          <a:latin typeface="Arial"/>
                          <a:cs typeface="Arial"/>
                        </a:rPr>
                        <a:t> </a:t>
                      </a:r>
                      <a:r>
                        <a:rPr sz="1400" dirty="0">
                          <a:latin typeface="Arial"/>
                          <a:cs typeface="Arial"/>
                        </a:rPr>
                        <a:t>%</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360"/>
                        </a:spcBef>
                      </a:pPr>
                      <a:r>
                        <a:rPr sz="1400" spc="-5" dirty="0">
                          <a:latin typeface="Arial"/>
                          <a:cs typeface="Arial"/>
                        </a:rPr>
                        <a:t>Landets ekonomi, 15</a:t>
                      </a:r>
                      <a:r>
                        <a:rPr sz="1400" spc="-25" dirty="0">
                          <a:latin typeface="Arial"/>
                          <a:cs typeface="Arial"/>
                        </a:rPr>
                        <a:t> </a:t>
                      </a:r>
                      <a:r>
                        <a:rPr sz="1400" dirty="0">
                          <a:latin typeface="Arial"/>
                          <a:cs typeface="Arial"/>
                        </a:rPr>
                        <a:t>%</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60"/>
                        </a:spcBef>
                      </a:pPr>
                      <a:r>
                        <a:rPr sz="1400" spc="-5" dirty="0">
                          <a:latin typeface="Arial"/>
                          <a:cs typeface="Arial"/>
                        </a:rPr>
                        <a:t>Jobb/sysselsättning, 28</a:t>
                      </a:r>
                      <a:r>
                        <a:rPr sz="1400" spc="-20" dirty="0">
                          <a:latin typeface="Arial"/>
                          <a:cs typeface="Arial"/>
                        </a:rPr>
                        <a:t> </a:t>
                      </a:r>
                      <a:r>
                        <a:rPr sz="1400" dirty="0">
                          <a:latin typeface="Arial"/>
                          <a:cs typeface="Arial"/>
                        </a:rPr>
                        <a:t>%</a:t>
                      </a:r>
                      <a:endParaRPr sz="14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9"/>
                  </a:ext>
                </a:extLst>
              </a:tr>
              <a:tr h="370840">
                <a:tc>
                  <a:txBody>
                    <a:bodyPr/>
                    <a:lstStyle/>
                    <a:p>
                      <a:pPr marL="91440">
                        <a:lnSpc>
                          <a:spcPct val="100000"/>
                        </a:lnSpc>
                        <a:spcBef>
                          <a:spcPts val="370"/>
                        </a:spcBef>
                      </a:pPr>
                      <a:r>
                        <a:rPr sz="1400" spc="-5" dirty="0">
                          <a:latin typeface="Arial"/>
                          <a:cs typeface="Arial"/>
                        </a:rPr>
                        <a:t>10</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70"/>
                        </a:spcBef>
                      </a:pPr>
                      <a:r>
                        <a:rPr sz="1400" spc="-5" dirty="0">
                          <a:latin typeface="Arial"/>
                          <a:cs typeface="Arial"/>
                        </a:rPr>
                        <a:t>Jobb/sysselsättning, 19</a:t>
                      </a:r>
                      <a:r>
                        <a:rPr sz="1400" spc="-20" dirty="0">
                          <a:latin typeface="Arial"/>
                          <a:cs typeface="Arial"/>
                        </a:rPr>
                        <a:t>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370"/>
                        </a:spcBef>
                      </a:pPr>
                      <a:r>
                        <a:rPr sz="1400" spc="-15" dirty="0">
                          <a:latin typeface="Arial"/>
                          <a:cs typeface="Arial"/>
                        </a:rPr>
                        <a:t>Skatter, </a:t>
                      </a:r>
                      <a:r>
                        <a:rPr sz="1400" spc="-5" dirty="0">
                          <a:latin typeface="Arial"/>
                          <a:cs typeface="Arial"/>
                        </a:rPr>
                        <a:t>15 </a:t>
                      </a:r>
                      <a:r>
                        <a:rPr sz="1400" dirty="0">
                          <a:latin typeface="Arial"/>
                          <a:cs typeface="Arial"/>
                        </a:rPr>
                        <a:t>%</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70"/>
                        </a:spcBef>
                      </a:pPr>
                      <a:r>
                        <a:rPr sz="1400" spc="-15" dirty="0">
                          <a:latin typeface="Arial"/>
                          <a:cs typeface="Arial"/>
                        </a:rPr>
                        <a:t>Pensioner, </a:t>
                      </a:r>
                      <a:r>
                        <a:rPr sz="1400" spc="-5" dirty="0">
                          <a:latin typeface="Arial"/>
                          <a:cs typeface="Arial"/>
                        </a:rPr>
                        <a:t>26</a:t>
                      </a:r>
                      <a:r>
                        <a:rPr sz="1400" dirty="0">
                          <a:latin typeface="Arial"/>
                          <a:cs typeface="Arial"/>
                        </a:rPr>
                        <a:t> %</a:t>
                      </a:r>
                      <a:endParaRPr sz="14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526844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26</a:t>
            </a:r>
            <a:endParaRPr sz="900">
              <a:latin typeface="Arial"/>
              <a:cs typeface="Arial"/>
            </a:endParaRPr>
          </a:p>
        </p:txBody>
      </p:sp>
      <p:sp>
        <p:nvSpPr>
          <p:cNvPr id="4" name="object 4"/>
          <p:cNvSpPr txBox="1">
            <a:spLocks noGrp="1"/>
          </p:cNvSpPr>
          <p:nvPr>
            <p:ph type="title"/>
          </p:nvPr>
        </p:nvSpPr>
        <p:spPr>
          <a:xfrm>
            <a:off x="919848" y="741170"/>
            <a:ext cx="6042660" cy="885190"/>
          </a:xfrm>
          <a:prstGeom prst="rect">
            <a:avLst/>
          </a:prstGeom>
        </p:spPr>
        <p:txBody>
          <a:bodyPr vert="horz" wrap="square" lIns="0" tIns="6350" rIns="0" bIns="0" rtlCol="0">
            <a:spAutoFit/>
          </a:bodyPr>
          <a:lstStyle/>
          <a:p>
            <a:pPr marL="12700" marR="5080">
              <a:lnSpc>
                <a:spcPct val="101400"/>
              </a:lnSpc>
              <a:spcBef>
                <a:spcPts val="50"/>
              </a:spcBef>
            </a:pPr>
            <a:r>
              <a:rPr dirty="0">
                <a:solidFill>
                  <a:srgbClr val="008FCB"/>
                </a:solidFill>
              </a:rPr>
              <a:t>Seniorpanel 2022 – efter 25</a:t>
            </a:r>
            <a:r>
              <a:rPr spc="-80" dirty="0">
                <a:solidFill>
                  <a:srgbClr val="008FCB"/>
                </a:solidFill>
              </a:rPr>
              <a:t> </a:t>
            </a:r>
            <a:r>
              <a:rPr dirty="0">
                <a:solidFill>
                  <a:srgbClr val="008FCB"/>
                </a:solidFill>
              </a:rPr>
              <a:t>februari  </a:t>
            </a:r>
            <a:r>
              <a:rPr spc="-5" dirty="0"/>
              <a:t>Viktigaste</a:t>
            </a:r>
            <a:r>
              <a:rPr spc="-15" dirty="0"/>
              <a:t> </a:t>
            </a:r>
            <a:r>
              <a:rPr dirty="0"/>
              <a:t>samhällsfrågorna</a:t>
            </a:r>
          </a:p>
        </p:txBody>
      </p:sp>
      <p:grpSp>
        <p:nvGrpSpPr>
          <p:cNvPr id="5" name="object 5"/>
          <p:cNvGrpSpPr/>
          <p:nvPr/>
        </p:nvGrpSpPr>
        <p:grpSpPr>
          <a:xfrm>
            <a:off x="1476717" y="3189744"/>
            <a:ext cx="3347085" cy="370840"/>
            <a:chOff x="1476717" y="3189744"/>
            <a:chExt cx="3347085" cy="370840"/>
          </a:xfrm>
        </p:grpSpPr>
        <p:sp>
          <p:nvSpPr>
            <p:cNvPr id="6" name="object 6"/>
            <p:cNvSpPr/>
            <p:nvPr/>
          </p:nvSpPr>
          <p:spPr>
            <a:xfrm>
              <a:off x="1476717" y="3189744"/>
              <a:ext cx="3347085" cy="370840"/>
            </a:xfrm>
            <a:custGeom>
              <a:avLst/>
              <a:gdLst/>
              <a:ahLst/>
              <a:cxnLst/>
              <a:rect l="l" t="t" r="r" b="b"/>
              <a:pathLst>
                <a:path w="3347085" h="370839">
                  <a:moveTo>
                    <a:pt x="3346742" y="0"/>
                  </a:moveTo>
                  <a:lnTo>
                    <a:pt x="0" y="0"/>
                  </a:lnTo>
                  <a:lnTo>
                    <a:pt x="0" y="370839"/>
                  </a:lnTo>
                  <a:lnTo>
                    <a:pt x="3346742" y="370839"/>
                  </a:lnTo>
                  <a:lnTo>
                    <a:pt x="3346742" y="0"/>
                  </a:lnTo>
                  <a:close/>
                </a:path>
              </a:pathLst>
            </a:custGeom>
            <a:solidFill>
              <a:srgbClr val="CBDBEC"/>
            </a:solidFill>
          </p:spPr>
          <p:txBody>
            <a:bodyPr wrap="square" lIns="0" tIns="0" rIns="0" bIns="0" rtlCol="0"/>
            <a:lstStyle/>
            <a:p>
              <a:endParaRPr/>
            </a:p>
          </p:txBody>
        </p:sp>
        <p:sp>
          <p:nvSpPr>
            <p:cNvPr id="7" name="object 7"/>
            <p:cNvSpPr/>
            <p:nvPr/>
          </p:nvSpPr>
          <p:spPr>
            <a:xfrm>
              <a:off x="1568157" y="3260864"/>
              <a:ext cx="916305" cy="228600"/>
            </a:xfrm>
            <a:custGeom>
              <a:avLst/>
              <a:gdLst/>
              <a:ahLst/>
              <a:cxnLst/>
              <a:rect l="l" t="t" r="r" b="b"/>
              <a:pathLst>
                <a:path w="916305" h="228600">
                  <a:moveTo>
                    <a:pt x="915987" y="0"/>
                  </a:moveTo>
                  <a:lnTo>
                    <a:pt x="0" y="0"/>
                  </a:lnTo>
                  <a:lnTo>
                    <a:pt x="0" y="228600"/>
                  </a:lnTo>
                  <a:lnTo>
                    <a:pt x="915987" y="228600"/>
                  </a:lnTo>
                  <a:lnTo>
                    <a:pt x="915987" y="0"/>
                  </a:lnTo>
                  <a:close/>
                </a:path>
              </a:pathLst>
            </a:custGeom>
            <a:solidFill>
              <a:srgbClr val="00FF00"/>
            </a:solidFill>
          </p:spPr>
          <p:txBody>
            <a:bodyPr wrap="square" lIns="0" tIns="0" rIns="0" bIns="0" rtlCol="0"/>
            <a:lstStyle/>
            <a:p>
              <a:endParaRPr/>
            </a:p>
          </p:txBody>
        </p:sp>
      </p:grpSp>
      <p:grpSp>
        <p:nvGrpSpPr>
          <p:cNvPr id="8" name="object 8"/>
          <p:cNvGrpSpPr/>
          <p:nvPr/>
        </p:nvGrpSpPr>
        <p:grpSpPr>
          <a:xfrm>
            <a:off x="1476717" y="3931424"/>
            <a:ext cx="6528434" cy="741680"/>
            <a:chOff x="1476717" y="3931424"/>
            <a:chExt cx="6528434" cy="741680"/>
          </a:xfrm>
        </p:grpSpPr>
        <p:sp>
          <p:nvSpPr>
            <p:cNvPr id="9" name="object 9"/>
            <p:cNvSpPr/>
            <p:nvPr/>
          </p:nvSpPr>
          <p:spPr>
            <a:xfrm>
              <a:off x="1476717" y="3931424"/>
              <a:ext cx="6528434" cy="370840"/>
            </a:xfrm>
            <a:custGeom>
              <a:avLst/>
              <a:gdLst/>
              <a:ahLst/>
              <a:cxnLst/>
              <a:rect l="l" t="t" r="r" b="b"/>
              <a:pathLst>
                <a:path w="6528434" h="370839">
                  <a:moveTo>
                    <a:pt x="6528028" y="0"/>
                  </a:moveTo>
                  <a:lnTo>
                    <a:pt x="3346742" y="0"/>
                  </a:lnTo>
                  <a:lnTo>
                    <a:pt x="0" y="0"/>
                  </a:lnTo>
                  <a:lnTo>
                    <a:pt x="0" y="370840"/>
                  </a:lnTo>
                  <a:lnTo>
                    <a:pt x="3346742" y="370840"/>
                  </a:lnTo>
                  <a:lnTo>
                    <a:pt x="6528028" y="370840"/>
                  </a:lnTo>
                  <a:lnTo>
                    <a:pt x="6528028" y="0"/>
                  </a:lnTo>
                  <a:close/>
                </a:path>
              </a:pathLst>
            </a:custGeom>
            <a:solidFill>
              <a:srgbClr val="CBDBEC"/>
            </a:solidFill>
          </p:spPr>
          <p:txBody>
            <a:bodyPr wrap="square" lIns="0" tIns="0" rIns="0" bIns="0" rtlCol="0"/>
            <a:lstStyle/>
            <a:p>
              <a:endParaRPr/>
            </a:p>
          </p:txBody>
        </p:sp>
        <p:sp>
          <p:nvSpPr>
            <p:cNvPr id="10" name="object 10"/>
            <p:cNvSpPr/>
            <p:nvPr/>
          </p:nvSpPr>
          <p:spPr>
            <a:xfrm>
              <a:off x="1476717" y="4302264"/>
              <a:ext cx="3347085" cy="370840"/>
            </a:xfrm>
            <a:custGeom>
              <a:avLst/>
              <a:gdLst/>
              <a:ahLst/>
              <a:cxnLst/>
              <a:rect l="l" t="t" r="r" b="b"/>
              <a:pathLst>
                <a:path w="3347085" h="370839">
                  <a:moveTo>
                    <a:pt x="3346742" y="0"/>
                  </a:moveTo>
                  <a:lnTo>
                    <a:pt x="0" y="0"/>
                  </a:lnTo>
                  <a:lnTo>
                    <a:pt x="0" y="370840"/>
                  </a:lnTo>
                  <a:lnTo>
                    <a:pt x="3346742" y="370840"/>
                  </a:lnTo>
                  <a:lnTo>
                    <a:pt x="3346742" y="0"/>
                  </a:lnTo>
                  <a:close/>
                </a:path>
              </a:pathLst>
            </a:custGeom>
            <a:solidFill>
              <a:srgbClr val="E7EEF6"/>
            </a:solidFill>
          </p:spPr>
          <p:txBody>
            <a:bodyPr wrap="square" lIns="0" tIns="0" rIns="0" bIns="0" rtlCol="0"/>
            <a:lstStyle/>
            <a:p>
              <a:endParaRPr/>
            </a:p>
          </p:txBody>
        </p:sp>
        <p:sp>
          <p:nvSpPr>
            <p:cNvPr id="11" name="object 11"/>
            <p:cNvSpPr/>
            <p:nvPr/>
          </p:nvSpPr>
          <p:spPr>
            <a:xfrm>
              <a:off x="1568157" y="4002544"/>
              <a:ext cx="1151255" cy="228600"/>
            </a:xfrm>
            <a:custGeom>
              <a:avLst/>
              <a:gdLst/>
              <a:ahLst/>
              <a:cxnLst/>
              <a:rect l="l" t="t" r="r" b="b"/>
              <a:pathLst>
                <a:path w="1151255" h="228600">
                  <a:moveTo>
                    <a:pt x="1150937" y="0"/>
                  </a:moveTo>
                  <a:lnTo>
                    <a:pt x="0" y="0"/>
                  </a:lnTo>
                  <a:lnTo>
                    <a:pt x="0" y="228600"/>
                  </a:lnTo>
                  <a:lnTo>
                    <a:pt x="1150937" y="228600"/>
                  </a:lnTo>
                  <a:lnTo>
                    <a:pt x="1150937" y="0"/>
                  </a:lnTo>
                  <a:close/>
                </a:path>
              </a:pathLst>
            </a:custGeom>
            <a:solidFill>
              <a:srgbClr val="FFFF00"/>
            </a:solidFill>
          </p:spPr>
          <p:txBody>
            <a:bodyPr wrap="square" lIns="0" tIns="0" rIns="0" bIns="0" rtlCol="0"/>
            <a:lstStyle/>
            <a:p>
              <a:endParaRPr/>
            </a:p>
          </p:txBody>
        </p:sp>
        <p:sp>
          <p:nvSpPr>
            <p:cNvPr id="12" name="object 12"/>
            <p:cNvSpPr/>
            <p:nvPr/>
          </p:nvSpPr>
          <p:spPr>
            <a:xfrm>
              <a:off x="4914899" y="4002544"/>
              <a:ext cx="859155" cy="228600"/>
            </a:xfrm>
            <a:custGeom>
              <a:avLst/>
              <a:gdLst/>
              <a:ahLst/>
              <a:cxnLst/>
              <a:rect l="l" t="t" r="r" b="b"/>
              <a:pathLst>
                <a:path w="859154" h="228600">
                  <a:moveTo>
                    <a:pt x="858837" y="0"/>
                  </a:moveTo>
                  <a:lnTo>
                    <a:pt x="0" y="0"/>
                  </a:lnTo>
                  <a:lnTo>
                    <a:pt x="0" y="228600"/>
                  </a:lnTo>
                  <a:lnTo>
                    <a:pt x="858837" y="228600"/>
                  </a:lnTo>
                  <a:lnTo>
                    <a:pt x="858837" y="0"/>
                  </a:lnTo>
                  <a:close/>
                </a:path>
              </a:pathLst>
            </a:custGeom>
            <a:solidFill>
              <a:srgbClr val="00FF00"/>
            </a:solidFill>
          </p:spPr>
          <p:txBody>
            <a:bodyPr wrap="square" lIns="0" tIns="0" rIns="0" bIns="0" rtlCol="0"/>
            <a:lstStyle/>
            <a:p>
              <a:endParaRPr/>
            </a:p>
          </p:txBody>
        </p:sp>
        <p:sp>
          <p:nvSpPr>
            <p:cNvPr id="13" name="object 13"/>
            <p:cNvSpPr/>
            <p:nvPr/>
          </p:nvSpPr>
          <p:spPr>
            <a:xfrm>
              <a:off x="1568157" y="4373384"/>
              <a:ext cx="913130" cy="228600"/>
            </a:xfrm>
            <a:custGeom>
              <a:avLst/>
              <a:gdLst/>
              <a:ahLst/>
              <a:cxnLst/>
              <a:rect l="l" t="t" r="r" b="b"/>
              <a:pathLst>
                <a:path w="913130" h="228600">
                  <a:moveTo>
                    <a:pt x="912812" y="0"/>
                  </a:moveTo>
                  <a:lnTo>
                    <a:pt x="0" y="0"/>
                  </a:lnTo>
                  <a:lnTo>
                    <a:pt x="0" y="228600"/>
                  </a:lnTo>
                  <a:lnTo>
                    <a:pt x="912812" y="228600"/>
                  </a:lnTo>
                  <a:lnTo>
                    <a:pt x="912812" y="0"/>
                  </a:lnTo>
                  <a:close/>
                </a:path>
              </a:pathLst>
            </a:custGeom>
            <a:solidFill>
              <a:srgbClr val="FFFF00"/>
            </a:solidFill>
          </p:spPr>
          <p:txBody>
            <a:bodyPr wrap="square" lIns="0" tIns="0" rIns="0" bIns="0" rtlCol="0"/>
            <a:lstStyle/>
            <a:p>
              <a:endParaRPr/>
            </a:p>
          </p:txBody>
        </p:sp>
      </p:grpSp>
      <p:grpSp>
        <p:nvGrpSpPr>
          <p:cNvPr id="14" name="object 14"/>
          <p:cNvGrpSpPr/>
          <p:nvPr/>
        </p:nvGrpSpPr>
        <p:grpSpPr>
          <a:xfrm>
            <a:off x="4823459" y="5043944"/>
            <a:ext cx="3181350" cy="370840"/>
            <a:chOff x="4823459" y="5043944"/>
            <a:chExt cx="3181350" cy="370840"/>
          </a:xfrm>
        </p:grpSpPr>
        <p:sp>
          <p:nvSpPr>
            <p:cNvPr id="15" name="object 15"/>
            <p:cNvSpPr/>
            <p:nvPr/>
          </p:nvSpPr>
          <p:spPr>
            <a:xfrm>
              <a:off x="4823459" y="5043944"/>
              <a:ext cx="3181350" cy="370840"/>
            </a:xfrm>
            <a:custGeom>
              <a:avLst/>
              <a:gdLst/>
              <a:ahLst/>
              <a:cxnLst/>
              <a:rect l="l" t="t" r="r" b="b"/>
              <a:pathLst>
                <a:path w="3181350" h="370839">
                  <a:moveTo>
                    <a:pt x="3181286" y="0"/>
                  </a:moveTo>
                  <a:lnTo>
                    <a:pt x="0" y="0"/>
                  </a:lnTo>
                  <a:lnTo>
                    <a:pt x="0" y="370827"/>
                  </a:lnTo>
                  <a:lnTo>
                    <a:pt x="3181286" y="370827"/>
                  </a:lnTo>
                  <a:lnTo>
                    <a:pt x="3181286" y="0"/>
                  </a:lnTo>
                  <a:close/>
                </a:path>
              </a:pathLst>
            </a:custGeom>
            <a:solidFill>
              <a:srgbClr val="E7EEF6"/>
            </a:solidFill>
          </p:spPr>
          <p:txBody>
            <a:bodyPr wrap="square" lIns="0" tIns="0" rIns="0" bIns="0" rtlCol="0"/>
            <a:lstStyle/>
            <a:p>
              <a:endParaRPr/>
            </a:p>
          </p:txBody>
        </p:sp>
        <p:sp>
          <p:nvSpPr>
            <p:cNvPr id="16" name="object 16"/>
            <p:cNvSpPr/>
            <p:nvPr/>
          </p:nvSpPr>
          <p:spPr>
            <a:xfrm>
              <a:off x="4914899" y="5115064"/>
              <a:ext cx="1151255" cy="228600"/>
            </a:xfrm>
            <a:custGeom>
              <a:avLst/>
              <a:gdLst/>
              <a:ahLst/>
              <a:cxnLst/>
              <a:rect l="l" t="t" r="r" b="b"/>
              <a:pathLst>
                <a:path w="1151254" h="228600">
                  <a:moveTo>
                    <a:pt x="1150937" y="0"/>
                  </a:moveTo>
                  <a:lnTo>
                    <a:pt x="0" y="0"/>
                  </a:lnTo>
                  <a:lnTo>
                    <a:pt x="0" y="228587"/>
                  </a:lnTo>
                  <a:lnTo>
                    <a:pt x="1150937" y="228587"/>
                  </a:lnTo>
                  <a:lnTo>
                    <a:pt x="1150937" y="0"/>
                  </a:lnTo>
                  <a:close/>
                </a:path>
              </a:pathLst>
            </a:custGeom>
            <a:solidFill>
              <a:srgbClr val="FFFF00"/>
            </a:solidFill>
          </p:spPr>
          <p:txBody>
            <a:bodyPr wrap="square" lIns="0" tIns="0" rIns="0" bIns="0" rtlCol="0"/>
            <a:lstStyle/>
            <a:p>
              <a:endParaRPr/>
            </a:p>
          </p:txBody>
        </p:sp>
      </p:grpSp>
      <p:grpSp>
        <p:nvGrpSpPr>
          <p:cNvPr id="17" name="object 17"/>
          <p:cNvGrpSpPr/>
          <p:nvPr/>
        </p:nvGrpSpPr>
        <p:grpSpPr>
          <a:xfrm>
            <a:off x="4823459" y="5785618"/>
            <a:ext cx="3181350" cy="370840"/>
            <a:chOff x="4823459" y="5785618"/>
            <a:chExt cx="3181350" cy="370840"/>
          </a:xfrm>
        </p:grpSpPr>
        <p:sp>
          <p:nvSpPr>
            <p:cNvPr id="18" name="object 18"/>
            <p:cNvSpPr/>
            <p:nvPr/>
          </p:nvSpPr>
          <p:spPr>
            <a:xfrm>
              <a:off x="4823459" y="5785618"/>
              <a:ext cx="3181350" cy="370840"/>
            </a:xfrm>
            <a:custGeom>
              <a:avLst/>
              <a:gdLst/>
              <a:ahLst/>
              <a:cxnLst/>
              <a:rect l="l" t="t" r="r" b="b"/>
              <a:pathLst>
                <a:path w="3181350" h="370839">
                  <a:moveTo>
                    <a:pt x="3181286" y="0"/>
                  </a:moveTo>
                  <a:lnTo>
                    <a:pt x="0" y="0"/>
                  </a:lnTo>
                  <a:lnTo>
                    <a:pt x="0" y="370840"/>
                  </a:lnTo>
                  <a:lnTo>
                    <a:pt x="3181286" y="370840"/>
                  </a:lnTo>
                  <a:lnTo>
                    <a:pt x="3181286" y="0"/>
                  </a:lnTo>
                  <a:close/>
                </a:path>
              </a:pathLst>
            </a:custGeom>
            <a:solidFill>
              <a:srgbClr val="E7EEF6"/>
            </a:solidFill>
          </p:spPr>
          <p:txBody>
            <a:bodyPr wrap="square" lIns="0" tIns="0" rIns="0" bIns="0" rtlCol="0"/>
            <a:lstStyle/>
            <a:p>
              <a:endParaRPr/>
            </a:p>
          </p:txBody>
        </p:sp>
        <p:sp>
          <p:nvSpPr>
            <p:cNvPr id="19" name="object 19"/>
            <p:cNvSpPr/>
            <p:nvPr/>
          </p:nvSpPr>
          <p:spPr>
            <a:xfrm>
              <a:off x="4914899" y="5856738"/>
              <a:ext cx="913130" cy="228600"/>
            </a:xfrm>
            <a:custGeom>
              <a:avLst/>
              <a:gdLst/>
              <a:ahLst/>
              <a:cxnLst/>
              <a:rect l="l" t="t" r="r" b="b"/>
              <a:pathLst>
                <a:path w="913129" h="228600">
                  <a:moveTo>
                    <a:pt x="912812" y="0"/>
                  </a:moveTo>
                  <a:lnTo>
                    <a:pt x="0" y="0"/>
                  </a:lnTo>
                  <a:lnTo>
                    <a:pt x="0" y="228599"/>
                  </a:lnTo>
                  <a:lnTo>
                    <a:pt x="912812" y="228599"/>
                  </a:lnTo>
                  <a:lnTo>
                    <a:pt x="912812" y="0"/>
                  </a:lnTo>
                  <a:close/>
                </a:path>
              </a:pathLst>
            </a:custGeom>
            <a:solidFill>
              <a:srgbClr val="FFFF00"/>
            </a:solidFill>
          </p:spPr>
          <p:txBody>
            <a:bodyPr wrap="square" lIns="0" tIns="0" rIns="0" bIns="0" rtlCol="0"/>
            <a:lstStyle/>
            <a:p>
              <a:endParaRPr/>
            </a:p>
          </p:txBody>
        </p:sp>
      </p:grpSp>
      <p:graphicFrame>
        <p:nvGraphicFramePr>
          <p:cNvPr id="20" name="object 20"/>
          <p:cNvGraphicFramePr>
            <a:graphicFrameLocks noGrp="1"/>
          </p:cNvGraphicFramePr>
          <p:nvPr/>
        </p:nvGraphicFramePr>
        <p:xfrm>
          <a:off x="926198" y="2070874"/>
          <a:ext cx="7071359" cy="4079240"/>
        </p:xfrm>
        <a:graphic>
          <a:graphicData uri="http://schemas.openxmlformats.org/drawingml/2006/table">
            <a:tbl>
              <a:tblPr firstRow="1" bandRow="1">
                <a:tableStyleId>{2D5ABB26-0587-4C30-8999-92F81FD0307C}</a:tableStyleId>
              </a:tblPr>
              <a:tblGrid>
                <a:gridCol w="544195">
                  <a:extLst>
                    <a:ext uri="{9D8B030D-6E8A-4147-A177-3AD203B41FA5}">
                      <a16:colId xmlns="" xmlns:a16="http://schemas.microsoft.com/office/drawing/2014/main" val="20000"/>
                    </a:ext>
                  </a:extLst>
                </a:gridCol>
                <a:gridCol w="3346450">
                  <a:extLst>
                    <a:ext uri="{9D8B030D-6E8A-4147-A177-3AD203B41FA5}">
                      <a16:colId xmlns="" xmlns:a16="http://schemas.microsoft.com/office/drawing/2014/main" val="20001"/>
                    </a:ext>
                  </a:extLst>
                </a:gridCol>
                <a:gridCol w="3180714">
                  <a:extLst>
                    <a:ext uri="{9D8B030D-6E8A-4147-A177-3AD203B41FA5}">
                      <a16:colId xmlns="" xmlns:a16="http://schemas.microsoft.com/office/drawing/2014/main" val="20002"/>
                    </a:ext>
                  </a:extLst>
                </a:gridCol>
              </a:tblGrid>
              <a:tr h="370840">
                <a:tc>
                  <a:txBody>
                    <a:bodyPr/>
                    <a:lstStyle/>
                    <a:p>
                      <a:pPr>
                        <a:lnSpc>
                          <a:spcPct val="100000"/>
                        </a:lnSpc>
                      </a:pPr>
                      <a:endParaRPr sz="17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a:lnSpc>
                          <a:spcPct val="100000"/>
                        </a:lnSpc>
                        <a:spcBef>
                          <a:spcPts val="370"/>
                        </a:spcBef>
                      </a:pPr>
                      <a:r>
                        <a:rPr sz="1800" b="1" dirty="0">
                          <a:solidFill>
                            <a:srgbClr val="FFFFFF"/>
                          </a:solidFill>
                          <a:latin typeface="Arial"/>
                          <a:cs typeface="Arial"/>
                        </a:rPr>
                        <a:t>För</a:t>
                      </a:r>
                      <a:r>
                        <a:rPr sz="1800" b="1" spc="-5" dirty="0">
                          <a:solidFill>
                            <a:srgbClr val="FFFFFF"/>
                          </a:solidFill>
                          <a:latin typeface="Arial"/>
                          <a:cs typeface="Arial"/>
                        </a:rPr>
                        <a:t> Sverige</a:t>
                      </a:r>
                      <a:endParaRPr sz="18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a:lnSpc>
                          <a:spcPct val="100000"/>
                        </a:lnSpc>
                        <a:spcBef>
                          <a:spcPts val="370"/>
                        </a:spcBef>
                      </a:pPr>
                      <a:r>
                        <a:rPr sz="1800" b="1" spc="-5" dirty="0">
                          <a:solidFill>
                            <a:srgbClr val="FFFFFF"/>
                          </a:solidFill>
                          <a:latin typeface="Arial"/>
                          <a:cs typeface="Arial"/>
                        </a:rPr>
                        <a:t>Novus</a:t>
                      </a:r>
                      <a:r>
                        <a:rPr sz="1800" b="1" spc="-10" dirty="0">
                          <a:solidFill>
                            <a:srgbClr val="FFFFFF"/>
                          </a:solidFill>
                          <a:latin typeface="Arial"/>
                          <a:cs typeface="Arial"/>
                        </a:rPr>
                        <a:t> </a:t>
                      </a:r>
                      <a:r>
                        <a:rPr sz="1800" b="1" spc="-5" dirty="0">
                          <a:solidFill>
                            <a:srgbClr val="FFFFFF"/>
                          </a:solidFill>
                          <a:latin typeface="Arial"/>
                          <a:cs typeface="Arial"/>
                        </a:rPr>
                        <a:t>(april)</a:t>
                      </a:r>
                      <a:endParaRPr sz="18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extLst>
                  <a:ext uri="{0D108BD9-81ED-4DB2-BD59-A6C34878D82A}">
                    <a16:rowId xmlns="" xmlns:a16="http://schemas.microsoft.com/office/drawing/2014/main" val="10000"/>
                  </a:ext>
                </a:extLst>
              </a:tr>
              <a:tr h="370840">
                <a:tc>
                  <a:txBody>
                    <a:bodyPr/>
                    <a:lstStyle/>
                    <a:p>
                      <a:pPr marR="161925" algn="r">
                        <a:lnSpc>
                          <a:spcPct val="100000"/>
                        </a:lnSpc>
                        <a:spcBef>
                          <a:spcPts val="360"/>
                        </a:spcBef>
                      </a:pPr>
                      <a:r>
                        <a:rPr sz="1600" spc="-5" dirty="0">
                          <a:latin typeface="Arial"/>
                          <a:cs typeface="Arial"/>
                        </a:rPr>
                        <a:t>1.</a:t>
                      </a:r>
                      <a:endParaRPr sz="1600">
                        <a:latin typeface="Arial"/>
                        <a:cs typeface="Arial"/>
                      </a:endParaRPr>
                    </a:p>
                  </a:txBody>
                  <a:tcPr marL="0" marR="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60"/>
                        </a:spcBef>
                      </a:pPr>
                      <a:r>
                        <a:rPr sz="1600" spc="-5" dirty="0">
                          <a:latin typeface="Arial"/>
                          <a:cs typeface="Arial"/>
                        </a:rPr>
                        <a:t>Sjukvård (60%,</a:t>
                      </a:r>
                      <a:r>
                        <a:rPr sz="1600" spc="15" dirty="0">
                          <a:latin typeface="Arial"/>
                          <a:cs typeface="Arial"/>
                        </a:rPr>
                        <a:t> </a:t>
                      </a:r>
                      <a:r>
                        <a:rPr sz="1600" spc="-5" dirty="0">
                          <a:solidFill>
                            <a:srgbClr val="FF0000"/>
                          </a:solidFill>
                          <a:latin typeface="Arial"/>
                          <a:cs typeface="Arial"/>
                        </a:rPr>
                        <a:t>-5</a:t>
                      </a:r>
                      <a:r>
                        <a:rPr sz="1600" spc="-5" dirty="0">
                          <a:latin typeface="Arial"/>
                          <a:cs typeface="Arial"/>
                        </a:rPr>
                        <a:t>)</a:t>
                      </a:r>
                      <a:endParaRPr sz="1600">
                        <a:latin typeface="Arial"/>
                        <a:cs typeface="Arial"/>
                      </a:endParaRPr>
                    </a:p>
                  </a:txBody>
                  <a:tcPr marL="0" marR="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60"/>
                        </a:spcBef>
                      </a:pPr>
                      <a:r>
                        <a:rPr sz="1600" spc="-5" dirty="0">
                          <a:latin typeface="Arial"/>
                          <a:cs typeface="Arial"/>
                        </a:rPr>
                        <a:t>Sjukvård</a:t>
                      </a:r>
                      <a:endParaRPr sz="1600">
                        <a:latin typeface="Arial"/>
                        <a:cs typeface="Arial"/>
                      </a:endParaRPr>
                    </a:p>
                  </a:txBody>
                  <a:tcPr marL="0" marR="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1"/>
                  </a:ext>
                </a:extLst>
              </a:tr>
              <a:tr h="370840">
                <a:tc>
                  <a:txBody>
                    <a:bodyPr/>
                    <a:lstStyle/>
                    <a:p>
                      <a:pPr marR="161925" algn="r">
                        <a:lnSpc>
                          <a:spcPct val="100000"/>
                        </a:lnSpc>
                        <a:spcBef>
                          <a:spcPts val="370"/>
                        </a:spcBef>
                      </a:pPr>
                      <a:r>
                        <a:rPr sz="1600" spc="-5" dirty="0">
                          <a:latin typeface="Arial"/>
                          <a:cs typeface="Arial"/>
                        </a:rPr>
                        <a:t>2.</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70"/>
                        </a:spcBef>
                      </a:pPr>
                      <a:r>
                        <a:rPr sz="1600" spc="-5" dirty="0">
                          <a:latin typeface="Arial"/>
                          <a:cs typeface="Arial"/>
                        </a:rPr>
                        <a:t>Lag </a:t>
                      </a:r>
                      <a:r>
                        <a:rPr sz="1600" dirty="0">
                          <a:latin typeface="Arial"/>
                          <a:cs typeface="Arial"/>
                        </a:rPr>
                        <a:t>&amp; </a:t>
                      </a:r>
                      <a:r>
                        <a:rPr sz="1600" spc="-5" dirty="0">
                          <a:latin typeface="Arial"/>
                          <a:cs typeface="Arial"/>
                        </a:rPr>
                        <a:t>ordning (51 </a:t>
                      </a:r>
                      <a:r>
                        <a:rPr sz="1600" dirty="0">
                          <a:latin typeface="Arial"/>
                          <a:cs typeface="Arial"/>
                        </a:rPr>
                        <a:t>%,</a:t>
                      </a:r>
                      <a:r>
                        <a:rPr sz="1600" spc="15" dirty="0">
                          <a:latin typeface="Arial"/>
                          <a:cs typeface="Arial"/>
                        </a:rPr>
                        <a:t> </a:t>
                      </a:r>
                      <a:r>
                        <a:rPr sz="1600" spc="-5" dirty="0">
                          <a:solidFill>
                            <a:srgbClr val="FF0000"/>
                          </a:solidFill>
                          <a:latin typeface="Arial"/>
                          <a:cs typeface="Arial"/>
                        </a:rPr>
                        <a:t>-5</a:t>
                      </a:r>
                      <a:r>
                        <a:rPr sz="1600" spc="-5" dirty="0">
                          <a:latin typeface="Arial"/>
                          <a:cs typeface="Arial"/>
                        </a:rPr>
                        <a:t>)</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70"/>
                        </a:spcBef>
                      </a:pPr>
                      <a:r>
                        <a:rPr sz="1600" spc="-5" dirty="0">
                          <a:latin typeface="Arial"/>
                          <a:cs typeface="Arial"/>
                        </a:rPr>
                        <a:t>Lag </a:t>
                      </a:r>
                      <a:r>
                        <a:rPr sz="1600" dirty="0">
                          <a:latin typeface="Arial"/>
                          <a:cs typeface="Arial"/>
                        </a:rPr>
                        <a:t>&amp;</a:t>
                      </a:r>
                      <a:r>
                        <a:rPr sz="1600" spc="-5" dirty="0">
                          <a:latin typeface="Arial"/>
                          <a:cs typeface="Arial"/>
                        </a:rPr>
                        <a:t> ordning</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extLst>
                  <a:ext uri="{0D108BD9-81ED-4DB2-BD59-A6C34878D82A}">
                    <a16:rowId xmlns="" xmlns:a16="http://schemas.microsoft.com/office/drawing/2014/main" val="10002"/>
                  </a:ext>
                </a:extLst>
              </a:tr>
              <a:tr h="370840">
                <a:tc>
                  <a:txBody>
                    <a:bodyPr/>
                    <a:lstStyle/>
                    <a:p>
                      <a:pPr marR="161925" algn="r">
                        <a:lnSpc>
                          <a:spcPct val="100000"/>
                        </a:lnSpc>
                        <a:spcBef>
                          <a:spcPts val="355"/>
                        </a:spcBef>
                      </a:pPr>
                      <a:r>
                        <a:rPr sz="1600" spc="-5" dirty="0">
                          <a:latin typeface="Arial"/>
                          <a:cs typeface="Arial"/>
                        </a:rPr>
                        <a:t>3.</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55"/>
                        </a:spcBef>
                      </a:pPr>
                      <a:r>
                        <a:rPr sz="1600" spc="-5" dirty="0">
                          <a:latin typeface="Arial"/>
                          <a:cs typeface="Arial"/>
                        </a:rPr>
                        <a:t>Försvaret (41 </a:t>
                      </a:r>
                      <a:r>
                        <a:rPr sz="1600" dirty="0">
                          <a:latin typeface="Arial"/>
                          <a:cs typeface="Arial"/>
                        </a:rPr>
                        <a:t>%,</a:t>
                      </a:r>
                      <a:r>
                        <a:rPr sz="1600" spc="30" dirty="0">
                          <a:latin typeface="Arial"/>
                          <a:cs typeface="Arial"/>
                        </a:rPr>
                        <a:t> </a:t>
                      </a:r>
                      <a:r>
                        <a:rPr sz="1600" spc="-5" dirty="0">
                          <a:solidFill>
                            <a:srgbClr val="00B050"/>
                          </a:solidFill>
                          <a:latin typeface="Arial"/>
                          <a:cs typeface="Arial"/>
                        </a:rPr>
                        <a:t>+20</a:t>
                      </a:r>
                      <a:r>
                        <a:rPr sz="1600" spc="-5" dirty="0">
                          <a:latin typeface="Arial"/>
                          <a:cs typeface="Arial"/>
                        </a:rPr>
                        <a:t>)</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0805">
                        <a:lnSpc>
                          <a:spcPct val="100000"/>
                        </a:lnSpc>
                        <a:spcBef>
                          <a:spcPts val="355"/>
                        </a:spcBef>
                      </a:pPr>
                      <a:r>
                        <a:rPr sz="1600" spc="-5" dirty="0">
                          <a:latin typeface="Arial"/>
                          <a:cs typeface="Arial"/>
                        </a:rPr>
                        <a:t>Skola </a:t>
                      </a:r>
                      <a:r>
                        <a:rPr sz="1600" dirty="0">
                          <a:latin typeface="Arial"/>
                          <a:cs typeface="Arial"/>
                        </a:rPr>
                        <a:t>&amp;</a:t>
                      </a:r>
                      <a:r>
                        <a:rPr sz="1600" spc="-5" dirty="0">
                          <a:latin typeface="Arial"/>
                          <a:cs typeface="Arial"/>
                        </a:rPr>
                        <a:t> utbildning</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3"/>
                  </a:ext>
                </a:extLst>
              </a:tr>
              <a:tr h="370840">
                <a:tc>
                  <a:txBody>
                    <a:bodyPr/>
                    <a:lstStyle/>
                    <a:p>
                      <a:pPr marR="161925" algn="r">
                        <a:lnSpc>
                          <a:spcPct val="100000"/>
                        </a:lnSpc>
                        <a:spcBef>
                          <a:spcPts val="360"/>
                        </a:spcBef>
                      </a:pPr>
                      <a:r>
                        <a:rPr sz="1600" spc="-5" dirty="0">
                          <a:latin typeface="Arial"/>
                          <a:cs typeface="Arial"/>
                        </a:rPr>
                        <a:t>4.</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60"/>
                        </a:spcBef>
                      </a:pPr>
                      <a:r>
                        <a:rPr sz="1600" spc="-5" dirty="0">
                          <a:latin typeface="Arial"/>
                          <a:cs typeface="Arial"/>
                        </a:rPr>
                        <a:t>Energipolitik (37 </a:t>
                      </a:r>
                      <a:r>
                        <a:rPr sz="1600" dirty="0">
                          <a:latin typeface="Arial"/>
                          <a:cs typeface="Arial"/>
                        </a:rPr>
                        <a:t>%,</a:t>
                      </a:r>
                      <a:r>
                        <a:rPr sz="1600" spc="20" dirty="0">
                          <a:latin typeface="Arial"/>
                          <a:cs typeface="Arial"/>
                        </a:rPr>
                        <a:t> </a:t>
                      </a:r>
                      <a:r>
                        <a:rPr sz="1600" spc="-5" dirty="0">
                          <a:solidFill>
                            <a:srgbClr val="FF0000"/>
                          </a:solidFill>
                          <a:latin typeface="Arial"/>
                          <a:cs typeface="Arial"/>
                        </a:rPr>
                        <a:t>-2</a:t>
                      </a:r>
                      <a:r>
                        <a:rPr sz="1600" spc="-5" dirty="0">
                          <a:latin typeface="Arial"/>
                          <a:cs typeface="Arial"/>
                        </a:rPr>
                        <a:t>)</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60"/>
                        </a:spcBef>
                      </a:pPr>
                      <a:r>
                        <a:rPr sz="1600" spc="-5" dirty="0">
                          <a:latin typeface="Arial"/>
                          <a:cs typeface="Arial"/>
                        </a:rPr>
                        <a:t>Invandring/integration (43 </a:t>
                      </a:r>
                      <a:r>
                        <a:rPr sz="1600" dirty="0">
                          <a:latin typeface="Arial"/>
                          <a:cs typeface="Arial"/>
                        </a:rPr>
                        <a:t>%, </a:t>
                      </a:r>
                      <a:r>
                        <a:rPr sz="1600" spc="-5" dirty="0">
                          <a:solidFill>
                            <a:srgbClr val="FF0000"/>
                          </a:solidFill>
                          <a:latin typeface="Arial"/>
                          <a:cs typeface="Arial"/>
                        </a:rPr>
                        <a:t>-7</a:t>
                      </a:r>
                      <a:r>
                        <a:rPr sz="1600" spc="-5" dirty="0">
                          <a:latin typeface="Arial"/>
                          <a:cs typeface="Arial"/>
                        </a:rPr>
                        <a:t>)</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extLst>
                  <a:ext uri="{0D108BD9-81ED-4DB2-BD59-A6C34878D82A}">
                    <a16:rowId xmlns="" xmlns:a16="http://schemas.microsoft.com/office/drawing/2014/main" val="10004"/>
                  </a:ext>
                </a:extLst>
              </a:tr>
              <a:tr h="370840">
                <a:tc>
                  <a:txBody>
                    <a:bodyPr/>
                    <a:lstStyle/>
                    <a:p>
                      <a:pPr marR="161925" algn="r">
                        <a:lnSpc>
                          <a:spcPct val="100000"/>
                        </a:lnSpc>
                        <a:spcBef>
                          <a:spcPts val="370"/>
                        </a:spcBef>
                      </a:pPr>
                      <a:r>
                        <a:rPr sz="1600" spc="-5" dirty="0">
                          <a:latin typeface="Arial"/>
                          <a:cs typeface="Arial"/>
                        </a:rPr>
                        <a:t>5.</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70"/>
                        </a:spcBef>
                      </a:pPr>
                      <a:r>
                        <a:rPr sz="1600" spc="-5" dirty="0">
                          <a:latin typeface="Arial"/>
                          <a:cs typeface="Arial"/>
                        </a:rPr>
                        <a:t>Äldreomsorg (34 </a:t>
                      </a:r>
                      <a:r>
                        <a:rPr sz="1600" dirty="0">
                          <a:latin typeface="Arial"/>
                          <a:cs typeface="Arial"/>
                        </a:rPr>
                        <a:t>%,</a:t>
                      </a:r>
                      <a:r>
                        <a:rPr sz="1600" spc="15" dirty="0">
                          <a:latin typeface="Arial"/>
                          <a:cs typeface="Arial"/>
                        </a:rPr>
                        <a:t> </a:t>
                      </a:r>
                      <a:r>
                        <a:rPr sz="1600" spc="-5" dirty="0">
                          <a:latin typeface="Arial"/>
                          <a:cs typeface="Arial"/>
                        </a:rPr>
                        <a:t>+-0)</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0805">
                        <a:lnSpc>
                          <a:spcPct val="100000"/>
                        </a:lnSpc>
                        <a:spcBef>
                          <a:spcPts val="370"/>
                        </a:spcBef>
                      </a:pPr>
                      <a:r>
                        <a:rPr sz="1600" spc="-5" dirty="0">
                          <a:latin typeface="Arial"/>
                          <a:cs typeface="Arial"/>
                        </a:rPr>
                        <a:t>Försvaret (36 </a:t>
                      </a:r>
                      <a:r>
                        <a:rPr sz="1600" dirty="0">
                          <a:latin typeface="Arial"/>
                          <a:cs typeface="Arial"/>
                        </a:rPr>
                        <a:t>%,</a:t>
                      </a:r>
                      <a:r>
                        <a:rPr sz="1600" spc="20" dirty="0">
                          <a:latin typeface="Arial"/>
                          <a:cs typeface="Arial"/>
                        </a:rPr>
                        <a:t> </a:t>
                      </a:r>
                      <a:r>
                        <a:rPr sz="1600" spc="-5" dirty="0">
                          <a:solidFill>
                            <a:srgbClr val="00B050"/>
                          </a:solidFill>
                          <a:latin typeface="Arial"/>
                          <a:cs typeface="Arial"/>
                        </a:rPr>
                        <a:t>+17</a:t>
                      </a:r>
                      <a:r>
                        <a:rPr sz="1600" spc="-5" dirty="0">
                          <a:latin typeface="Arial"/>
                          <a:cs typeface="Arial"/>
                        </a:rPr>
                        <a:t>)</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 xmlns:a16="http://schemas.microsoft.com/office/drawing/2014/main" val="10005"/>
                  </a:ext>
                </a:extLst>
              </a:tr>
              <a:tr h="370840">
                <a:tc>
                  <a:txBody>
                    <a:bodyPr/>
                    <a:lstStyle/>
                    <a:p>
                      <a:pPr marR="161925" algn="r">
                        <a:lnSpc>
                          <a:spcPct val="100000"/>
                        </a:lnSpc>
                        <a:spcBef>
                          <a:spcPts val="355"/>
                        </a:spcBef>
                      </a:pPr>
                      <a:r>
                        <a:rPr sz="1600" spc="-5" dirty="0">
                          <a:latin typeface="Arial"/>
                          <a:cs typeface="Arial"/>
                        </a:rPr>
                        <a:t>6.</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55"/>
                        </a:spcBef>
                      </a:pPr>
                      <a:r>
                        <a:rPr sz="1600" spc="-5" dirty="0">
                          <a:latin typeface="Arial"/>
                          <a:cs typeface="Arial"/>
                        </a:rPr>
                        <a:t>Pensioner (34 </a:t>
                      </a:r>
                      <a:r>
                        <a:rPr sz="1600" dirty="0">
                          <a:latin typeface="Arial"/>
                          <a:cs typeface="Arial"/>
                        </a:rPr>
                        <a:t>%,</a:t>
                      </a:r>
                      <a:r>
                        <a:rPr sz="1600" spc="25" dirty="0">
                          <a:latin typeface="Arial"/>
                          <a:cs typeface="Arial"/>
                        </a:rPr>
                        <a:t> </a:t>
                      </a:r>
                      <a:r>
                        <a:rPr sz="1600" spc="-5" dirty="0">
                          <a:solidFill>
                            <a:srgbClr val="00B050"/>
                          </a:solidFill>
                          <a:latin typeface="Arial"/>
                          <a:cs typeface="Arial"/>
                        </a:rPr>
                        <a:t>+2</a:t>
                      </a:r>
                      <a:r>
                        <a:rPr sz="1600" spc="-5" dirty="0">
                          <a:latin typeface="Arial"/>
                          <a:cs typeface="Arial"/>
                        </a:rPr>
                        <a:t>)</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0805">
                        <a:lnSpc>
                          <a:spcPct val="100000"/>
                        </a:lnSpc>
                        <a:spcBef>
                          <a:spcPts val="355"/>
                        </a:spcBef>
                      </a:pPr>
                      <a:r>
                        <a:rPr sz="1600" spc="-5" dirty="0">
                          <a:latin typeface="Arial"/>
                          <a:cs typeface="Arial"/>
                        </a:rPr>
                        <a:t>Energipolitik</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extLst>
                  <a:ext uri="{0D108BD9-81ED-4DB2-BD59-A6C34878D82A}">
                    <a16:rowId xmlns="" xmlns:a16="http://schemas.microsoft.com/office/drawing/2014/main" val="10006"/>
                  </a:ext>
                </a:extLst>
              </a:tr>
              <a:tr h="370840">
                <a:tc>
                  <a:txBody>
                    <a:bodyPr/>
                    <a:lstStyle/>
                    <a:p>
                      <a:pPr marR="161925" algn="r">
                        <a:lnSpc>
                          <a:spcPct val="100000"/>
                        </a:lnSpc>
                        <a:spcBef>
                          <a:spcPts val="360"/>
                        </a:spcBef>
                      </a:pPr>
                      <a:r>
                        <a:rPr sz="1600" spc="-5" dirty="0">
                          <a:latin typeface="Arial"/>
                          <a:cs typeface="Arial"/>
                        </a:rPr>
                        <a:t>7.</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60"/>
                        </a:spcBef>
                      </a:pPr>
                      <a:r>
                        <a:rPr sz="1600" spc="-5" dirty="0">
                          <a:latin typeface="Arial"/>
                          <a:cs typeface="Arial"/>
                        </a:rPr>
                        <a:t>Skola </a:t>
                      </a:r>
                      <a:r>
                        <a:rPr sz="1600" dirty="0">
                          <a:latin typeface="Arial"/>
                          <a:cs typeface="Arial"/>
                        </a:rPr>
                        <a:t>&amp; </a:t>
                      </a:r>
                      <a:r>
                        <a:rPr sz="1600" spc="-5" dirty="0">
                          <a:latin typeface="Arial"/>
                          <a:cs typeface="Arial"/>
                        </a:rPr>
                        <a:t>utbildning (28 </a:t>
                      </a:r>
                      <a:r>
                        <a:rPr sz="1600" dirty="0">
                          <a:latin typeface="Arial"/>
                          <a:cs typeface="Arial"/>
                        </a:rPr>
                        <a:t>%, </a:t>
                      </a:r>
                      <a:r>
                        <a:rPr sz="1600" spc="-5" dirty="0">
                          <a:solidFill>
                            <a:srgbClr val="FF0000"/>
                          </a:solidFill>
                          <a:latin typeface="Arial"/>
                          <a:cs typeface="Arial"/>
                        </a:rPr>
                        <a:t>-5</a:t>
                      </a:r>
                      <a:r>
                        <a:rPr sz="1600" spc="-5" dirty="0">
                          <a:latin typeface="Arial"/>
                          <a:cs typeface="Arial"/>
                        </a:rPr>
                        <a:t>)</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60"/>
                        </a:spcBef>
                      </a:pPr>
                      <a:r>
                        <a:rPr sz="1600" spc="-10" dirty="0">
                          <a:latin typeface="Arial"/>
                          <a:cs typeface="Arial"/>
                        </a:rPr>
                        <a:t>Miljö </a:t>
                      </a:r>
                      <a:r>
                        <a:rPr sz="1600" dirty="0">
                          <a:latin typeface="Arial"/>
                          <a:cs typeface="Arial"/>
                        </a:rPr>
                        <a:t>&amp;</a:t>
                      </a:r>
                      <a:r>
                        <a:rPr sz="1600" spc="5" dirty="0">
                          <a:latin typeface="Arial"/>
                          <a:cs typeface="Arial"/>
                        </a:rPr>
                        <a:t> </a:t>
                      </a:r>
                      <a:r>
                        <a:rPr sz="1600" spc="-5" dirty="0">
                          <a:latin typeface="Arial"/>
                          <a:cs typeface="Arial"/>
                        </a:rPr>
                        <a:t>klimat</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7"/>
                  </a:ext>
                </a:extLst>
              </a:tr>
              <a:tr h="370840">
                <a:tc>
                  <a:txBody>
                    <a:bodyPr/>
                    <a:lstStyle/>
                    <a:p>
                      <a:pPr marR="161925" algn="r">
                        <a:lnSpc>
                          <a:spcPct val="100000"/>
                        </a:lnSpc>
                        <a:spcBef>
                          <a:spcPts val="370"/>
                        </a:spcBef>
                      </a:pPr>
                      <a:r>
                        <a:rPr sz="1600" spc="-5" dirty="0">
                          <a:latin typeface="Arial"/>
                          <a:cs typeface="Arial"/>
                        </a:rPr>
                        <a:t>8.</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70"/>
                        </a:spcBef>
                      </a:pPr>
                      <a:r>
                        <a:rPr sz="1600" spc="-10" dirty="0">
                          <a:latin typeface="Arial"/>
                          <a:cs typeface="Arial"/>
                        </a:rPr>
                        <a:t>Miljö </a:t>
                      </a:r>
                      <a:r>
                        <a:rPr sz="1600" dirty="0">
                          <a:latin typeface="Arial"/>
                          <a:cs typeface="Arial"/>
                        </a:rPr>
                        <a:t>&amp; </a:t>
                      </a:r>
                      <a:r>
                        <a:rPr sz="1600" spc="-5" dirty="0">
                          <a:latin typeface="Arial"/>
                          <a:cs typeface="Arial"/>
                        </a:rPr>
                        <a:t>klimat (26 </a:t>
                      </a:r>
                      <a:r>
                        <a:rPr sz="1600" dirty="0">
                          <a:latin typeface="Arial"/>
                          <a:cs typeface="Arial"/>
                        </a:rPr>
                        <a:t>%,</a:t>
                      </a:r>
                      <a:r>
                        <a:rPr sz="1600" spc="30" dirty="0">
                          <a:latin typeface="Arial"/>
                          <a:cs typeface="Arial"/>
                        </a:rPr>
                        <a:t> </a:t>
                      </a:r>
                      <a:r>
                        <a:rPr sz="1600" spc="-5" dirty="0">
                          <a:solidFill>
                            <a:srgbClr val="00B050"/>
                          </a:solidFill>
                          <a:latin typeface="Arial"/>
                          <a:cs typeface="Arial"/>
                        </a:rPr>
                        <a:t>+1</a:t>
                      </a:r>
                      <a:r>
                        <a:rPr sz="1600" spc="-5" dirty="0">
                          <a:latin typeface="Arial"/>
                          <a:cs typeface="Arial"/>
                        </a:rPr>
                        <a:t>)</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70"/>
                        </a:spcBef>
                      </a:pPr>
                      <a:r>
                        <a:rPr sz="1600" spc="-5" dirty="0">
                          <a:latin typeface="Arial"/>
                          <a:cs typeface="Arial"/>
                        </a:rPr>
                        <a:t>Äldreomsorg (33 </a:t>
                      </a:r>
                      <a:r>
                        <a:rPr sz="1600" dirty="0">
                          <a:latin typeface="Arial"/>
                          <a:cs typeface="Arial"/>
                        </a:rPr>
                        <a:t>%,</a:t>
                      </a:r>
                      <a:r>
                        <a:rPr sz="1600" spc="10" dirty="0">
                          <a:latin typeface="Arial"/>
                          <a:cs typeface="Arial"/>
                        </a:rPr>
                        <a:t> </a:t>
                      </a:r>
                      <a:r>
                        <a:rPr sz="1600" spc="-5" dirty="0">
                          <a:solidFill>
                            <a:srgbClr val="FF0000"/>
                          </a:solidFill>
                          <a:latin typeface="Arial"/>
                          <a:cs typeface="Arial"/>
                        </a:rPr>
                        <a:t>-3</a:t>
                      </a:r>
                      <a:r>
                        <a:rPr sz="1600" spc="-5" dirty="0">
                          <a:latin typeface="Arial"/>
                          <a:cs typeface="Arial"/>
                        </a:rPr>
                        <a:t>)</a:t>
                      </a:r>
                      <a:endParaRPr sz="1600">
                        <a:latin typeface="Arial"/>
                        <a:cs typeface="Arial"/>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 xmlns:a16="http://schemas.microsoft.com/office/drawing/2014/main" val="10008"/>
                  </a:ext>
                </a:extLst>
              </a:tr>
              <a:tr h="370840">
                <a:tc>
                  <a:txBody>
                    <a:bodyPr/>
                    <a:lstStyle/>
                    <a:p>
                      <a:pPr marR="161925" algn="r">
                        <a:lnSpc>
                          <a:spcPct val="100000"/>
                        </a:lnSpc>
                        <a:spcBef>
                          <a:spcPts val="355"/>
                        </a:spcBef>
                      </a:pPr>
                      <a:r>
                        <a:rPr sz="1600" spc="-5" dirty="0">
                          <a:latin typeface="Arial"/>
                          <a:cs typeface="Arial"/>
                        </a:rPr>
                        <a:t>9.</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55"/>
                        </a:spcBef>
                      </a:pPr>
                      <a:r>
                        <a:rPr sz="1600" spc="-5" dirty="0">
                          <a:latin typeface="Arial"/>
                          <a:cs typeface="Arial"/>
                        </a:rPr>
                        <a:t>Invandring/integration (25 </a:t>
                      </a:r>
                      <a:r>
                        <a:rPr sz="1600" dirty="0">
                          <a:latin typeface="Arial"/>
                          <a:cs typeface="Arial"/>
                        </a:rPr>
                        <a:t>%,</a:t>
                      </a:r>
                      <a:r>
                        <a:rPr sz="1600" spc="5" dirty="0">
                          <a:latin typeface="Arial"/>
                          <a:cs typeface="Arial"/>
                        </a:rPr>
                        <a:t> </a:t>
                      </a:r>
                      <a:r>
                        <a:rPr sz="1600" spc="-5" dirty="0">
                          <a:solidFill>
                            <a:srgbClr val="FF0000"/>
                          </a:solidFill>
                          <a:latin typeface="Arial"/>
                          <a:cs typeface="Arial"/>
                        </a:rPr>
                        <a:t>-12</a:t>
                      </a:r>
                      <a:r>
                        <a:rPr sz="1600" spc="-5" dirty="0">
                          <a:latin typeface="Arial"/>
                          <a:cs typeface="Arial"/>
                        </a:rPr>
                        <a:t>)</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355"/>
                        </a:spcBef>
                      </a:pPr>
                      <a:r>
                        <a:rPr sz="1600" spc="-5" dirty="0">
                          <a:latin typeface="Arial"/>
                          <a:cs typeface="Arial"/>
                        </a:rPr>
                        <a:t>Landets</a:t>
                      </a:r>
                      <a:r>
                        <a:rPr sz="1600" dirty="0">
                          <a:latin typeface="Arial"/>
                          <a:cs typeface="Arial"/>
                        </a:rPr>
                        <a:t> </a:t>
                      </a:r>
                      <a:r>
                        <a:rPr sz="1600" spc="-5" dirty="0">
                          <a:latin typeface="Arial"/>
                          <a:cs typeface="Arial"/>
                        </a:rPr>
                        <a:t>ekonomi</a:t>
                      </a:r>
                      <a:endParaRPr sz="1600">
                        <a:latin typeface="Arial"/>
                        <a:cs typeface="Arial"/>
                      </a:endParaRPr>
                    </a:p>
                  </a:txBody>
                  <a:tcPr marL="0" marR="0" marT="450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extLst>
                  <a:ext uri="{0D108BD9-81ED-4DB2-BD59-A6C34878D82A}">
                    <a16:rowId xmlns="" xmlns:a16="http://schemas.microsoft.com/office/drawing/2014/main" val="10009"/>
                  </a:ext>
                </a:extLst>
              </a:tr>
              <a:tr h="370840">
                <a:tc>
                  <a:txBody>
                    <a:bodyPr/>
                    <a:lstStyle/>
                    <a:p>
                      <a:pPr marR="163195" algn="r">
                        <a:lnSpc>
                          <a:spcPct val="100000"/>
                        </a:lnSpc>
                        <a:spcBef>
                          <a:spcPts val="360"/>
                        </a:spcBef>
                      </a:pPr>
                      <a:r>
                        <a:rPr sz="1600" spc="-5" dirty="0">
                          <a:latin typeface="Arial"/>
                          <a:cs typeface="Arial"/>
                        </a:rPr>
                        <a:t>10.</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60"/>
                        </a:spcBef>
                      </a:pPr>
                      <a:r>
                        <a:rPr sz="1600" spc="-5" dirty="0">
                          <a:latin typeface="Arial"/>
                          <a:cs typeface="Arial"/>
                        </a:rPr>
                        <a:t>Jobb/sysselsättning (21 </a:t>
                      </a:r>
                      <a:r>
                        <a:rPr sz="1600" dirty="0">
                          <a:latin typeface="Arial"/>
                          <a:cs typeface="Arial"/>
                        </a:rPr>
                        <a:t>%,</a:t>
                      </a:r>
                      <a:r>
                        <a:rPr sz="1600" spc="5" dirty="0">
                          <a:latin typeface="Arial"/>
                          <a:cs typeface="Arial"/>
                        </a:rPr>
                        <a:t> </a:t>
                      </a:r>
                      <a:r>
                        <a:rPr sz="1600" spc="-5" dirty="0">
                          <a:solidFill>
                            <a:srgbClr val="00B050"/>
                          </a:solidFill>
                          <a:latin typeface="Arial"/>
                          <a:cs typeface="Arial"/>
                        </a:rPr>
                        <a:t>+2</a:t>
                      </a:r>
                      <a:r>
                        <a:rPr sz="1600" spc="-5" dirty="0">
                          <a:latin typeface="Arial"/>
                          <a:cs typeface="Arial"/>
                        </a:rPr>
                        <a:t>)</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360"/>
                        </a:spcBef>
                      </a:pPr>
                      <a:r>
                        <a:rPr sz="1600" spc="-5" dirty="0">
                          <a:latin typeface="Arial"/>
                          <a:cs typeface="Arial"/>
                        </a:rPr>
                        <a:t>Pensioner (27 </a:t>
                      </a:r>
                      <a:r>
                        <a:rPr sz="1600" dirty="0">
                          <a:latin typeface="Arial"/>
                          <a:cs typeface="Arial"/>
                        </a:rPr>
                        <a:t>%,</a:t>
                      </a:r>
                      <a:r>
                        <a:rPr sz="1600" spc="15" dirty="0">
                          <a:latin typeface="Arial"/>
                          <a:cs typeface="Arial"/>
                        </a:rPr>
                        <a:t> </a:t>
                      </a:r>
                      <a:r>
                        <a:rPr sz="1600" spc="-5" dirty="0">
                          <a:solidFill>
                            <a:srgbClr val="00B050"/>
                          </a:solidFill>
                          <a:latin typeface="Arial"/>
                          <a:cs typeface="Arial"/>
                        </a:rPr>
                        <a:t>+1</a:t>
                      </a:r>
                      <a:r>
                        <a:rPr sz="1600" spc="-5" dirty="0">
                          <a:latin typeface="Arial"/>
                          <a:cs typeface="Arial"/>
                        </a:rPr>
                        <a:t>)</a:t>
                      </a:r>
                      <a:endParaRPr sz="16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025992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300000">
            <a:off x="1899696" y="1953007"/>
            <a:ext cx="3550473" cy="685800"/>
          </a:xfrm>
          <a:prstGeom prst="rect">
            <a:avLst/>
          </a:prstGeom>
        </p:spPr>
        <p:txBody>
          <a:bodyPr vert="horz" wrap="square" lIns="0" tIns="0" rIns="0" bIns="0" rtlCol="0">
            <a:spAutoFit/>
          </a:bodyPr>
          <a:lstStyle/>
          <a:p>
            <a:pPr>
              <a:lnSpc>
                <a:spcPts val="5400"/>
              </a:lnSpc>
            </a:pPr>
            <a:r>
              <a:rPr sz="5400" spc="-55" dirty="0">
                <a:solidFill>
                  <a:srgbClr val="008FCB"/>
                </a:solidFill>
                <a:latin typeface="Impact"/>
                <a:cs typeface="Impact"/>
              </a:rPr>
              <a:t>FÖRB</a:t>
            </a:r>
            <a:r>
              <a:rPr sz="8100" spc="-82" baseline="2057" dirty="0">
                <a:solidFill>
                  <a:srgbClr val="008FCB"/>
                </a:solidFill>
                <a:latin typeface="Impact"/>
                <a:cs typeface="Impact"/>
              </a:rPr>
              <a:t>U</a:t>
            </a:r>
            <a:r>
              <a:rPr sz="8100" spc="-82" baseline="2572" dirty="0">
                <a:solidFill>
                  <a:srgbClr val="008FCB"/>
                </a:solidFill>
                <a:latin typeface="Impact"/>
                <a:cs typeface="Impact"/>
              </a:rPr>
              <a:t>NDE</a:t>
            </a:r>
            <a:r>
              <a:rPr sz="8100" spc="-82" baseline="4115" dirty="0">
                <a:solidFill>
                  <a:srgbClr val="008FCB"/>
                </a:solidFill>
                <a:latin typeface="Impact"/>
                <a:cs typeface="Impact"/>
              </a:rPr>
              <a:t>T</a:t>
            </a:r>
            <a:r>
              <a:rPr sz="8100" spc="-82" baseline="4629" dirty="0">
                <a:solidFill>
                  <a:srgbClr val="008FCB"/>
                </a:solidFill>
                <a:latin typeface="Impact"/>
                <a:cs typeface="Impact"/>
              </a:rPr>
              <a:t>S</a:t>
            </a:r>
            <a:endParaRPr sz="8100" baseline="4629">
              <a:latin typeface="Impact"/>
              <a:cs typeface="Impact"/>
            </a:endParaRPr>
          </a:p>
        </p:txBody>
      </p:sp>
      <p:sp>
        <p:nvSpPr>
          <p:cNvPr id="3" name="object 3"/>
          <p:cNvSpPr txBox="1"/>
          <p:nvPr/>
        </p:nvSpPr>
        <p:spPr>
          <a:xfrm rot="21300000">
            <a:off x="1957940" y="2724216"/>
            <a:ext cx="2832554" cy="685800"/>
          </a:xfrm>
          <a:prstGeom prst="rect">
            <a:avLst/>
          </a:prstGeom>
        </p:spPr>
        <p:txBody>
          <a:bodyPr vert="horz" wrap="square" lIns="0" tIns="0" rIns="0" bIns="0" rtlCol="0">
            <a:spAutoFit/>
          </a:bodyPr>
          <a:lstStyle/>
          <a:p>
            <a:pPr>
              <a:lnSpc>
                <a:spcPts val="5400"/>
              </a:lnSpc>
            </a:pPr>
            <a:r>
              <a:rPr sz="8100" spc="-225" baseline="-1543" dirty="0">
                <a:solidFill>
                  <a:srgbClr val="E75113"/>
                </a:solidFill>
                <a:latin typeface="Impact"/>
                <a:cs typeface="Impact"/>
              </a:rPr>
              <a:t>V</a:t>
            </a:r>
            <a:r>
              <a:rPr sz="8100" spc="-225" baseline="-1028" dirty="0">
                <a:solidFill>
                  <a:srgbClr val="E75113"/>
                </a:solidFill>
                <a:latin typeface="Impact"/>
                <a:cs typeface="Impact"/>
              </a:rPr>
              <a:t>A</a:t>
            </a:r>
            <a:r>
              <a:rPr sz="5400" spc="-150" dirty="0">
                <a:solidFill>
                  <a:srgbClr val="E75113"/>
                </a:solidFill>
                <a:latin typeface="Impact"/>
                <a:cs typeface="Impact"/>
              </a:rPr>
              <a:t>LTE</a:t>
            </a:r>
            <a:r>
              <a:rPr sz="8100" spc="-225" baseline="1028" dirty="0">
                <a:solidFill>
                  <a:srgbClr val="E75113"/>
                </a:solidFill>
                <a:latin typeface="Impact"/>
                <a:cs typeface="Impact"/>
              </a:rPr>
              <a:t>M</a:t>
            </a:r>
            <a:r>
              <a:rPr sz="8100" spc="-225" baseline="1543" dirty="0">
                <a:solidFill>
                  <a:srgbClr val="E75113"/>
                </a:solidFill>
                <a:latin typeface="Impact"/>
                <a:cs typeface="Impact"/>
              </a:rPr>
              <a:t>A</a:t>
            </a:r>
            <a:r>
              <a:rPr sz="8100" spc="-225" baseline="2057" dirty="0">
                <a:solidFill>
                  <a:srgbClr val="E75113"/>
                </a:solidFill>
                <a:latin typeface="Impact"/>
                <a:cs typeface="Impact"/>
              </a:rPr>
              <a:t>N</a:t>
            </a:r>
            <a:endParaRPr sz="8100" baseline="2057">
              <a:latin typeface="Impact"/>
              <a:cs typeface="Impact"/>
            </a:endParaRPr>
          </a:p>
        </p:txBody>
      </p:sp>
      <p:sp>
        <p:nvSpPr>
          <p:cNvPr id="4" name="object 4"/>
          <p:cNvSpPr txBox="1"/>
          <p:nvPr/>
        </p:nvSpPr>
        <p:spPr>
          <a:xfrm>
            <a:off x="8911590"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30</a:t>
            </a:r>
            <a:endParaRPr sz="900">
              <a:latin typeface="Arial"/>
              <a:cs typeface="Arial"/>
            </a:endParaRPr>
          </a:p>
        </p:txBody>
      </p:sp>
    </p:spTree>
    <p:extLst>
      <p:ext uri="{BB962C8B-B14F-4D97-AF65-F5344CB8AC3E}">
        <p14:creationId xmlns:p14="http://schemas.microsoft.com/office/powerpoint/2010/main" val="4061820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28</a:t>
            </a:r>
            <a:endParaRPr sz="900">
              <a:latin typeface="Arial"/>
              <a:cs typeface="Arial"/>
            </a:endParaRPr>
          </a:p>
        </p:txBody>
      </p:sp>
      <p:sp>
        <p:nvSpPr>
          <p:cNvPr id="4" name="object 4"/>
          <p:cNvSpPr txBox="1">
            <a:spLocks noGrp="1"/>
          </p:cNvSpPr>
          <p:nvPr>
            <p:ph type="title"/>
          </p:nvPr>
        </p:nvSpPr>
        <p:spPr>
          <a:xfrm>
            <a:off x="1278801" y="853946"/>
            <a:ext cx="5981700" cy="784860"/>
          </a:xfrm>
          <a:prstGeom prst="rect">
            <a:avLst/>
          </a:prstGeom>
        </p:spPr>
        <p:txBody>
          <a:bodyPr vert="horz" wrap="square" lIns="0" tIns="106680" rIns="0" bIns="0" rtlCol="0">
            <a:spAutoFit/>
          </a:bodyPr>
          <a:lstStyle/>
          <a:p>
            <a:pPr marL="12700" marR="5080">
              <a:lnSpc>
                <a:spcPct val="77900"/>
              </a:lnSpc>
              <a:spcBef>
                <a:spcPts val="840"/>
              </a:spcBef>
            </a:pPr>
            <a:r>
              <a:rPr spc="-5" dirty="0">
                <a:solidFill>
                  <a:srgbClr val="008FCB"/>
                </a:solidFill>
              </a:rPr>
              <a:t>Prioriterade </a:t>
            </a:r>
            <a:r>
              <a:rPr dirty="0">
                <a:solidFill>
                  <a:srgbClr val="008FCB"/>
                </a:solidFill>
              </a:rPr>
              <a:t>frågor – valteman </a:t>
            </a:r>
            <a:r>
              <a:rPr spc="5" dirty="0">
                <a:solidFill>
                  <a:srgbClr val="008FCB"/>
                </a:solidFill>
              </a:rPr>
              <a:t>2018  </a:t>
            </a:r>
            <a:r>
              <a:rPr dirty="0"/>
              <a:t>Ett tryggt </a:t>
            </a:r>
            <a:r>
              <a:rPr spc="-5" dirty="0"/>
              <a:t>liv </a:t>
            </a:r>
            <a:r>
              <a:rPr dirty="0"/>
              <a:t>som</a:t>
            </a:r>
            <a:r>
              <a:rPr spc="-15" dirty="0"/>
              <a:t> </a:t>
            </a:r>
            <a:r>
              <a:rPr dirty="0"/>
              <a:t>senior</a:t>
            </a:r>
          </a:p>
        </p:txBody>
      </p:sp>
      <p:sp>
        <p:nvSpPr>
          <p:cNvPr id="5" name="object 5"/>
          <p:cNvSpPr txBox="1"/>
          <p:nvPr/>
        </p:nvSpPr>
        <p:spPr>
          <a:xfrm>
            <a:off x="1278801" y="1979029"/>
            <a:ext cx="6375400" cy="3957320"/>
          </a:xfrm>
          <a:prstGeom prst="rect">
            <a:avLst/>
          </a:prstGeom>
        </p:spPr>
        <p:txBody>
          <a:bodyPr vert="horz" wrap="square" lIns="0" tIns="166370" rIns="0" bIns="0" rtlCol="0">
            <a:spAutoFit/>
          </a:bodyPr>
          <a:lstStyle/>
          <a:p>
            <a:pPr marL="355600" indent="-342900">
              <a:lnSpc>
                <a:spcPct val="100000"/>
              </a:lnSpc>
              <a:spcBef>
                <a:spcPts val="1310"/>
              </a:spcBef>
              <a:buClr>
                <a:srgbClr val="E75113"/>
              </a:buClr>
              <a:buFont typeface="Wingdings"/>
              <a:buChar char=""/>
              <a:tabLst>
                <a:tab pos="355600" algn="l"/>
              </a:tabLst>
            </a:pPr>
            <a:r>
              <a:rPr sz="2400" spc="-20" dirty="0">
                <a:latin typeface="Arial"/>
                <a:cs typeface="Arial"/>
              </a:rPr>
              <a:t>Trygg</a:t>
            </a:r>
            <a:r>
              <a:rPr sz="2400" spc="-10" dirty="0">
                <a:latin typeface="Arial"/>
                <a:cs typeface="Arial"/>
              </a:rPr>
              <a:t> </a:t>
            </a:r>
            <a:r>
              <a:rPr sz="2400" dirty="0">
                <a:latin typeface="Arial"/>
                <a:cs typeface="Arial"/>
              </a:rPr>
              <a:t>ekonomi</a:t>
            </a:r>
            <a:endParaRPr sz="2400">
              <a:latin typeface="Arial"/>
              <a:cs typeface="Arial"/>
            </a:endParaRPr>
          </a:p>
          <a:p>
            <a:pPr marL="469900">
              <a:lnSpc>
                <a:spcPct val="100000"/>
              </a:lnSpc>
              <a:spcBef>
                <a:spcPts val="1115"/>
              </a:spcBef>
            </a:pPr>
            <a:r>
              <a:rPr sz="2200" spc="-5" dirty="0">
                <a:latin typeface="Arial"/>
                <a:cs typeface="Arial"/>
              </a:rPr>
              <a:t>Stärk </a:t>
            </a:r>
            <a:r>
              <a:rPr sz="2200" dirty="0">
                <a:latin typeface="Arial"/>
                <a:cs typeface="Arial"/>
              </a:rPr>
              <a:t>utsatta </a:t>
            </a:r>
            <a:r>
              <a:rPr sz="2200" spc="-5" dirty="0">
                <a:latin typeface="Arial"/>
                <a:cs typeface="Arial"/>
              </a:rPr>
              <a:t>seniorers</a:t>
            </a:r>
            <a:r>
              <a:rPr sz="2200" dirty="0">
                <a:latin typeface="Arial"/>
                <a:cs typeface="Arial"/>
              </a:rPr>
              <a:t> ekonomi</a:t>
            </a:r>
            <a:endParaRPr sz="2200">
              <a:latin typeface="Arial"/>
              <a:cs typeface="Arial"/>
            </a:endParaRPr>
          </a:p>
          <a:p>
            <a:pPr>
              <a:lnSpc>
                <a:spcPct val="100000"/>
              </a:lnSpc>
            </a:pPr>
            <a:endParaRPr sz="2400">
              <a:latin typeface="Arial"/>
              <a:cs typeface="Arial"/>
            </a:endParaRPr>
          </a:p>
          <a:p>
            <a:pPr>
              <a:lnSpc>
                <a:spcPct val="100000"/>
              </a:lnSpc>
            </a:pPr>
            <a:endParaRPr sz="2100">
              <a:latin typeface="Arial"/>
              <a:cs typeface="Arial"/>
            </a:endParaRPr>
          </a:p>
          <a:p>
            <a:pPr marL="355600" marR="2887980" indent="-355600" algn="r">
              <a:lnSpc>
                <a:spcPct val="100000"/>
              </a:lnSpc>
              <a:buClr>
                <a:srgbClr val="E75113"/>
              </a:buClr>
              <a:buFont typeface="Wingdings"/>
              <a:buChar char=""/>
              <a:tabLst>
                <a:tab pos="355600" algn="l"/>
              </a:tabLst>
            </a:pPr>
            <a:r>
              <a:rPr sz="2400" spc="-20" dirty="0">
                <a:latin typeface="Arial"/>
                <a:cs typeface="Arial"/>
              </a:rPr>
              <a:t>Trygg </a:t>
            </a:r>
            <a:r>
              <a:rPr sz="2400" dirty="0">
                <a:latin typeface="Arial"/>
                <a:cs typeface="Arial"/>
              </a:rPr>
              <a:t>vård och</a:t>
            </a:r>
            <a:r>
              <a:rPr sz="2400" spc="-90" dirty="0">
                <a:latin typeface="Arial"/>
                <a:cs typeface="Arial"/>
              </a:rPr>
              <a:t> </a:t>
            </a:r>
            <a:r>
              <a:rPr sz="2400" dirty="0">
                <a:latin typeface="Arial"/>
                <a:cs typeface="Arial"/>
              </a:rPr>
              <a:t>omsorg</a:t>
            </a:r>
            <a:endParaRPr sz="2400">
              <a:latin typeface="Arial"/>
              <a:cs typeface="Arial"/>
            </a:endParaRPr>
          </a:p>
          <a:p>
            <a:pPr marR="2835275" algn="r">
              <a:lnSpc>
                <a:spcPct val="100000"/>
              </a:lnSpc>
              <a:spcBef>
                <a:spcPts val="1015"/>
              </a:spcBef>
            </a:pPr>
            <a:r>
              <a:rPr sz="2200" spc="-5" dirty="0">
                <a:latin typeface="Arial"/>
                <a:cs typeface="Arial"/>
              </a:rPr>
              <a:t>På seniorers </a:t>
            </a:r>
            <a:r>
              <a:rPr sz="2200" dirty="0">
                <a:latin typeface="Arial"/>
                <a:cs typeface="Arial"/>
              </a:rPr>
              <a:t>egna</a:t>
            </a:r>
            <a:r>
              <a:rPr sz="2200" spc="-25" dirty="0">
                <a:latin typeface="Arial"/>
                <a:cs typeface="Arial"/>
              </a:rPr>
              <a:t> </a:t>
            </a:r>
            <a:r>
              <a:rPr sz="2200" spc="-5" dirty="0">
                <a:latin typeface="Arial"/>
                <a:cs typeface="Arial"/>
              </a:rPr>
              <a:t>villkor</a:t>
            </a:r>
            <a:endParaRPr sz="2200">
              <a:latin typeface="Arial"/>
              <a:cs typeface="Arial"/>
            </a:endParaRPr>
          </a:p>
          <a:p>
            <a:pPr>
              <a:lnSpc>
                <a:spcPct val="100000"/>
              </a:lnSpc>
            </a:pPr>
            <a:endParaRPr sz="2400">
              <a:latin typeface="Arial"/>
              <a:cs typeface="Arial"/>
            </a:endParaRPr>
          </a:p>
          <a:p>
            <a:pPr marL="355600" indent="-342900">
              <a:lnSpc>
                <a:spcPct val="100000"/>
              </a:lnSpc>
              <a:spcBef>
                <a:spcPts val="2105"/>
              </a:spcBef>
              <a:buClr>
                <a:srgbClr val="E75113"/>
              </a:buClr>
              <a:buFont typeface="Wingdings"/>
              <a:buChar char=""/>
              <a:tabLst>
                <a:tab pos="355600" algn="l"/>
              </a:tabLst>
            </a:pPr>
            <a:r>
              <a:rPr sz="2400" spc="-20" dirty="0">
                <a:latin typeface="Arial"/>
                <a:cs typeface="Arial"/>
              </a:rPr>
              <a:t>Tryggt</a:t>
            </a:r>
            <a:r>
              <a:rPr sz="2400" spc="-15" dirty="0">
                <a:latin typeface="Arial"/>
                <a:cs typeface="Arial"/>
              </a:rPr>
              <a:t> </a:t>
            </a:r>
            <a:r>
              <a:rPr sz="2400" dirty="0">
                <a:latin typeface="Arial"/>
                <a:cs typeface="Arial"/>
              </a:rPr>
              <a:t>boende</a:t>
            </a:r>
            <a:endParaRPr sz="2400">
              <a:latin typeface="Arial"/>
              <a:cs typeface="Arial"/>
            </a:endParaRPr>
          </a:p>
          <a:p>
            <a:pPr marL="469900">
              <a:lnSpc>
                <a:spcPct val="100000"/>
              </a:lnSpc>
              <a:spcBef>
                <a:spcPts val="1015"/>
              </a:spcBef>
            </a:pPr>
            <a:r>
              <a:rPr sz="2200" spc="-5" dirty="0">
                <a:latin typeface="Arial"/>
                <a:cs typeface="Arial"/>
              </a:rPr>
              <a:t>Bo </a:t>
            </a:r>
            <a:r>
              <a:rPr sz="2200" dirty="0">
                <a:latin typeface="Arial"/>
                <a:cs typeface="Arial"/>
              </a:rPr>
              <a:t>kvar ska var en </a:t>
            </a:r>
            <a:r>
              <a:rPr sz="2200" spc="-5" dirty="0">
                <a:latin typeface="Arial"/>
                <a:cs typeface="Arial"/>
              </a:rPr>
              <a:t>rättighet </a:t>
            </a:r>
            <a:r>
              <a:rPr sz="2200" dirty="0">
                <a:latin typeface="Arial"/>
                <a:cs typeface="Arial"/>
              </a:rPr>
              <a:t>– </a:t>
            </a:r>
            <a:r>
              <a:rPr sz="2200" spc="-5" dirty="0">
                <a:latin typeface="Arial"/>
                <a:cs typeface="Arial"/>
              </a:rPr>
              <a:t>flytta </a:t>
            </a:r>
            <a:r>
              <a:rPr sz="2200" dirty="0">
                <a:latin typeface="Arial"/>
                <a:cs typeface="Arial"/>
              </a:rPr>
              <a:t>en</a:t>
            </a:r>
            <a:r>
              <a:rPr sz="2200" spc="25" dirty="0">
                <a:latin typeface="Arial"/>
                <a:cs typeface="Arial"/>
              </a:rPr>
              <a:t> </a:t>
            </a:r>
            <a:r>
              <a:rPr sz="2200" spc="-5" dirty="0">
                <a:latin typeface="Arial"/>
                <a:cs typeface="Arial"/>
              </a:rPr>
              <a:t>möjlighet</a:t>
            </a:r>
            <a:endParaRPr sz="2200">
              <a:latin typeface="Arial"/>
              <a:cs typeface="Arial"/>
            </a:endParaRPr>
          </a:p>
        </p:txBody>
      </p:sp>
      <p:sp>
        <p:nvSpPr>
          <p:cNvPr id="6" name="object 6"/>
          <p:cNvSpPr/>
          <p:nvPr/>
        </p:nvSpPr>
        <p:spPr>
          <a:xfrm>
            <a:off x="5664923" y="2885058"/>
            <a:ext cx="2405278" cy="240527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0586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31</a:t>
            </a:r>
            <a:endParaRPr sz="900">
              <a:latin typeface="Arial"/>
              <a:cs typeface="Arial"/>
            </a:endParaRPr>
          </a:p>
        </p:txBody>
      </p:sp>
      <p:sp>
        <p:nvSpPr>
          <p:cNvPr id="4" name="object 4"/>
          <p:cNvSpPr txBox="1">
            <a:spLocks noGrp="1"/>
          </p:cNvSpPr>
          <p:nvPr>
            <p:ph type="title"/>
          </p:nvPr>
        </p:nvSpPr>
        <p:spPr>
          <a:xfrm>
            <a:off x="1703254" y="853946"/>
            <a:ext cx="5029200" cy="443839"/>
          </a:xfrm>
          <a:prstGeom prst="rect">
            <a:avLst/>
          </a:prstGeom>
        </p:spPr>
        <p:txBody>
          <a:bodyPr vert="horz" wrap="square" lIns="0" tIns="106680" rIns="0" bIns="0" rtlCol="0">
            <a:spAutoFit/>
          </a:bodyPr>
          <a:lstStyle/>
          <a:p>
            <a:pPr marL="12700" marR="5080">
              <a:lnSpc>
                <a:spcPct val="77900"/>
              </a:lnSpc>
              <a:spcBef>
                <a:spcPts val="840"/>
              </a:spcBef>
            </a:pPr>
            <a:r>
              <a:rPr dirty="0">
                <a:solidFill>
                  <a:srgbClr val="008FCB"/>
                </a:solidFill>
              </a:rPr>
              <a:t>Nationella </a:t>
            </a:r>
            <a:r>
              <a:rPr dirty="0" err="1">
                <a:solidFill>
                  <a:srgbClr val="008FCB"/>
                </a:solidFill>
              </a:rPr>
              <a:t>valteman</a:t>
            </a:r>
            <a:r>
              <a:rPr dirty="0">
                <a:solidFill>
                  <a:srgbClr val="008FCB"/>
                </a:solidFill>
              </a:rPr>
              <a:t> </a:t>
            </a:r>
            <a:r>
              <a:rPr spc="5" dirty="0">
                <a:solidFill>
                  <a:srgbClr val="008FCB"/>
                </a:solidFill>
              </a:rPr>
              <a:t>2022</a:t>
            </a:r>
            <a:endParaRPr dirty="0"/>
          </a:p>
        </p:txBody>
      </p:sp>
      <p:sp>
        <p:nvSpPr>
          <p:cNvPr id="5" name="object 5"/>
          <p:cNvSpPr txBox="1"/>
          <p:nvPr/>
        </p:nvSpPr>
        <p:spPr>
          <a:xfrm>
            <a:off x="1925187" y="1930070"/>
            <a:ext cx="7218811" cy="3999172"/>
          </a:xfrm>
          <a:prstGeom prst="rect">
            <a:avLst/>
          </a:prstGeom>
        </p:spPr>
        <p:txBody>
          <a:bodyPr vert="horz" wrap="square" lIns="0" tIns="196215" rIns="0" bIns="0" rtlCol="0">
            <a:spAutoFit/>
          </a:bodyPr>
          <a:lstStyle/>
          <a:p>
            <a:pPr marL="355600" indent="-342900">
              <a:lnSpc>
                <a:spcPct val="100000"/>
              </a:lnSpc>
              <a:spcBef>
                <a:spcPts val="1545"/>
              </a:spcBef>
              <a:buClr>
                <a:srgbClr val="E75113"/>
              </a:buClr>
              <a:buFont typeface="Wingdings"/>
              <a:buChar char=""/>
              <a:tabLst>
                <a:tab pos="355600" algn="l"/>
              </a:tabLst>
            </a:pPr>
            <a:r>
              <a:rPr sz="2800" dirty="0">
                <a:latin typeface="Arial"/>
                <a:cs typeface="Arial"/>
              </a:rPr>
              <a:t>Högre</a:t>
            </a:r>
            <a:r>
              <a:rPr sz="2800" spc="-5" dirty="0">
                <a:latin typeface="Arial"/>
                <a:cs typeface="Arial"/>
              </a:rPr>
              <a:t> </a:t>
            </a:r>
            <a:r>
              <a:rPr sz="2800" dirty="0">
                <a:latin typeface="Arial"/>
                <a:cs typeface="Arial"/>
              </a:rPr>
              <a:t>pension!</a:t>
            </a:r>
          </a:p>
          <a:p>
            <a:pPr marL="469900">
              <a:lnSpc>
                <a:spcPct val="100000"/>
              </a:lnSpc>
              <a:spcBef>
                <a:spcPts val="1240"/>
              </a:spcBef>
            </a:pPr>
            <a:r>
              <a:rPr sz="2400" spc="-5" dirty="0">
                <a:latin typeface="Arial"/>
                <a:cs typeface="Arial"/>
              </a:rPr>
              <a:t>Pension för ett självständigt</a:t>
            </a:r>
            <a:r>
              <a:rPr sz="2400" spc="-10" dirty="0">
                <a:latin typeface="Arial"/>
                <a:cs typeface="Arial"/>
              </a:rPr>
              <a:t> </a:t>
            </a:r>
            <a:r>
              <a:rPr sz="2400" dirty="0">
                <a:latin typeface="Arial"/>
                <a:cs typeface="Arial"/>
              </a:rPr>
              <a:t>liv</a:t>
            </a:r>
          </a:p>
          <a:p>
            <a:endParaRPr lang="sv-SE" sz="2800" dirty="0"/>
          </a:p>
          <a:p>
            <a:pPr marL="355600" indent="-342900">
              <a:spcBef>
                <a:spcPts val="1545"/>
              </a:spcBef>
              <a:buClr>
                <a:srgbClr val="E75113"/>
              </a:buClr>
              <a:buFont typeface="Wingdings"/>
              <a:buChar char=""/>
              <a:tabLst>
                <a:tab pos="355600" algn="l"/>
              </a:tabLst>
            </a:pPr>
            <a:r>
              <a:rPr lang="sv-SE" sz="2800" dirty="0">
                <a:latin typeface="Arial"/>
                <a:cs typeface="Arial"/>
              </a:rPr>
              <a:t>Sjukvården på regional nivå</a:t>
            </a:r>
          </a:p>
          <a:p>
            <a:pPr marL="12700">
              <a:spcBef>
                <a:spcPts val="1545"/>
              </a:spcBef>
              <a:buClr>
                <a:srgbClr val="E75113"/>
              </a:buClr>
              <a:tabLst>
                <a:tab pos="355600" algn="l"/>
              </a:tabLst>
            </a:pPr>
            <a:r>
              <a:rPr lang="sv-SE" sz="2400" spc="-5" dirty="0">
                <a:latin typeface="Arial"/>
                <a:cs typeface="Arial"/>
              </a:rPr>
              <a:t>	Öka vårdsamverkan mellan kommun och region</a:t>
            </a:r>
            <a:r>
              <a:rPr lang="sv-SE" sz="2800" dirty="0">
                <a:latin typeface="Arial"/>
                <a:cs typeface="Arial"/>
              </a:rPr>
              <a:t/>
            </a:r>
            <a:br>
              <a:rPr lang="sv-SE" sz="2800" dirty="0">
                <a:latin typeface="Arial"/>
                <a:cs typeface="Arial"/>
              </a:rPr>
            </a:br>
            <a:endParaRPr lang="sv-SE" sz="2800" dirty="0">
              <a:latin typeface="Arial"/>
              <a:cs typeface="Arial"/>
            </a:endParaRPr>
          </a:p>
          <a:p>
            <a:pPr marL="457200" indent="-457200">
              <a:buFont typeface="Wingdings" panose="05000000000000000000" pitchFamily="2" charset="2"/>
              <a:buChar char="Ø"/>
            </a:pPr>
            <a:r>
              <a:rPr sz="2800" dirty="0">
                <a:latin typeface="Arial"/>
                <a:cs typeface="Arial"/>
              </a:rPr>
              <a:t>Mer än bara </a:t>
            </a:r>
            <a:r>
              <a:rPr sz="2800" dirty="0" err="1">
                <a:latin typeface="Arial"/>
                <a:cs typeface="Arial"/>
              </a:rPr>
              <a:t>hemtjänst</a:t>
            </a:r>
            <a:endParaRPr lang="sv-SE" sz="2800" dirty="0">
              <a:latin typeface="Arial"/>
              <a:cs typeface="Arial"/>
            </a:endParaRPr>
          </a:p>
          <a:p>
            <a:pPr marL="457200" indent="-457200">
              <a:buFont typeface="Wingdings" panose="05000000000000000000" pitchFamily="2" charset="2"/>
              <a:buChar char="Ø"/>
            </a:pPr>
            <a:r>
              <a:rPr sz="2400" spc="-5" dirty="0" err="1">
                <a:latin typeface="Arial"/>
                <a:cs typeface="Arial"/>
              </a:rPr>
              <a:t>En</a:t>
            </a:r>
            <a:r>
              <a:rPr sz="2400" spc="-5" dirty="0">
                <a:latin typeface="Arial"/>
                <a:cs typeface="Arial"/>
              </a:rPr>
              <a:t> fungerande</a:t>
            </a:r>
            <a:r>
              <a:rPr sz="2400" spc="-20" dirty="0">
                <a:latin typeface="Arial"/>
                <a:cs typeface="Arial"/>
              </a:rPr>
              <a:t> </a:t>
            </a:r>
            <a:r>
              <a:rPr sz="2400" dirty="0">
                <a:latin typeface="Arial"/>
                <a:cs typeface="Arial"/>
              </a:rPr>
              <a:t>vardag</a:t>
            </a:r>
          </a:p>
        </p:txBody>
      </p:sp>
    </p:spTree>
    <p:extLst>
      <p:ext uri="{BB962C8B-B14F-4D97-AF65-F5344CB8AC3E}">
        <p14:creationId xmlns:p14="http://schemas.microsoft.com/office/powerpoint/2010/main" val="1240437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32</a:t>
            </a:r>
            <a:endParaRPr sz="900">
              <a:latin typeface="Arial"/>
              <a:cs typeface="Arial"/>
            </a:endParaRPr>
          </a:p>
        </p:txBody>
      </p:sp>
      <p:sp>
        <p:nvSpPr>
          <p:cNvPr id="4" name="object 4"/>
          <p:cNvSpPr txBox="1">
            <a:spLocks noGrp="1"/>
          </p:cNvSpPr>
          <p:nvPr>
            <p:ph type="title"/>
          </p:nvPr>
        </p:nvSpPr>
        <p:spPr>
          <a:xfrm>
            <a:off x="1278801" y="1228851"/>
            <a:ext cx="6139180" cy="885190"/>
          </a:xfrm>
          <a:prstGeom prst="rect">
            <a:avLst/>
          </a:prstGeom>
        </p:spPr>
        <p:txBody>
          <a:bodyPr vert="horz" wrap="square" lIns="0" tIns="6350" rIns="0" bIns="0" rtlCol="0">
            <a:spAutoFit/>
          </a:bodyPr>
          <a:lstStyle/>
          <a:p>
            <a:pPr marL="12700" marR="5080">
              <a:lnSpc>
                <a:spcPct val="101400"/>
              </a:lnSpc>
              <a:spcBef>
                <a:spcPts val="50"/>
              </a:spcBef>
            </a:pPr>
            <a:r>
              <a:rPr dirty="0">
                <a:solidFill>
                  <a:srgbClr val="008FCB"/>
                </a:solidFill>
              </a:rPr>
              <a:t>Pension för ett självständigt </a:t>
            </a:r>
            <a:r>
              <a:rPr spc="-5" dirty="0">
                <a:solidFill>
                  <a:srgbClr val="008FCB"/>
                </a:solidFill>
              </a:rPr>
              <a:t>liv  </a:t>
            </a:r>
            <a:r>
              <a:rPr dirty="0"/>
              <a:t>Reformerat system för </a:t>
            </a:r>
            <a:r>
              <a:rPr spc="-5" dirty="0"/>
              <a:t>höjd</a:t>
            </a:r>
            <a:r>
              <a:rPr spc="-60" dirty="0"/>
              <a:t> </a:t>
            </a:r>
            <a:r>
              <a:rPr dirty="0"/>
              <a:t>pension</a:t>
            </a:r>
          </a:p>
        </p:txBody>
      </p:sp>
      <p:sp>
        <p:nvSpPr>
          <p:cNvPr id="5" name="object 5"/>
          <p:cNvSpPr txBox="1"/>
          <p:nvPr/>
        </p:nvSpPr>
        <p:spPr>
          <a:xfrm>
            <a:off x="1278801" y="2923540"/>
            <a:ext cx="6498590" cy="3174365"/>
          </a:xfrm>
          <a:prstGeom prst="rect">
            <a:avLst/>
          </a:prstGeom>
        </p:spPr>
        <p:txBody>
          <a:bodyPr vert="horz" wrap="square" lIns="0" tIns="12700" rIns="0" bIns="0" rtlCol="0">
            <a:spAutoFit/>
          </a:bodyPr>
          <a:lstStyle/>
          <a:p>
            <a:pPr marL="354965" marR="3918585" indent="-354965">
              <a:lnSpc>
                <a:spcPct val="120900"/>
              </a:lnSpc>
              <a:spcBef>
                <a:spcPts val="100"/>
              </a:spcBef>
              <a:buClr>
                <a:srgbClr val="E75113"/>
              </a:buClr>
              <a:buFont typeface="Wingdings"/>
              <a:buChar char=""/>
              <a:tabLst>
                <a:tab pos="354965" algn="l"/>
                <a:tab pos="355600" algn="l"/>
              </a:tabLst>
            </a:pPr>
            <a:r>
              <a:rPr sz="2200" dirty="0">
                <a:latin typeface="Arial"/>
                <a:cs typeface="Arial"/>
              </a:rPr>
              <a:t>Läge att agera nu  (borgfred</a:t>
            </a:r>
            <a:r>
              <a:rPr sz="2200" spc="-95" dirty="0">
                <a:latin typeface="Arial"/>
                <a:cs typeface="Arial"/>
              </a:rPr>
              <a:t> </a:t>
            </a:r>
            <a:r>
              <a:rPr sz="2200" dirty="0">
                <a:latin typeface="Arial"/>
                <a:cs typeface="Arial"/>
              </a:rPr>
              <a:t>bruten)</a:t>
            </a:r>
            <a:endParaRPr sz="2200">
              <a:latin typeface="Arial"/>
              <a:cs typeface="Arial"/>
            </a:endParaRPr>
          </a:p>
          <a:p>
            <a:pPr>
              <a:lnSpc>
                <a:spcPct val="100000"/>
              </a:lnSpc>
              <a:buClr>
                <a:srgbClr val="E75113"/>
              </a:buClr>
              <a:buFont typeface="Wingdings"/>
              <a:buChar char=""/>
            </a:pPr>
            <a:endParaRPr sz="2400">
              <a:latin typeface="Arial"/>
              <a:cs typeface="Arial"/>
            </a:endParaRPr>
          </a:p>
          <a:p>
            <a:pPr marL="355600" indent="-342900">
              <a:lnSpc>
                <a:spcPct val="100000"/>
              </a:lnSpc>
              <a:spcBef>
                <a:spcPts val="1895"/>
              </a:spcBef>
              <a:buClr>
                <a:srgbClr val="E75113"/>
              </a:buClr>
              <a:buFont typeface="Wingdings"/>
              <a:buChar char=""/>
              <a:tabLst>
                <a:tab pos="354965" algn="l"/>
                <a:tab pos="355600" algn="l"/>
              </a:tabLst>
            </a:pPr>
            <a:r>
              <a:rPr sz="2200" dirty="0">
                <a:latin typeface="Arial"/>
                <a:cs typeface="Arial"/>
              </a:rPr>
              <a:t>Flera aktörer – </a:t>
            </a:r>
            <a:r>
              <a:rPr sz="2200" spc="-5" dirty="0">
                <a:latin typeface="Arial"/>
                <a:cs typeface="Arial"/>
              </a:rPr>
              <a:t>Vår</a:t>
            </a:r>
            <a:r>
              <a:rPr sz="2200" dirty="0">
                <a:latin typeface="Arial"/>
                <a:cs typeface="Arial"/>
              </a:rPr>
              <a:t> </a:t>
            </a:r>
            <a:r>
              <a:rPr sz="2200" spc="-5" dirty="0">
                <a:latin typeface="Arial"/>
                <a:cs typeface="Arial"/>
              </a:rPr>
              <a:t>roll:</a:t>
            </a:r>
            <a:endParaRPr sz="2200">
              <a:latin typeface="Arial"/>
              <a:cs typeface="Arial"/>
            </a:endParaRPr>
          </a:p>
          <a:p>
            <a:pPr marL="780415" lvl="1" indent="-311150">
              <a:lnSpc>
                <a:spcPct val="100000"/>
              </a:lnSpc>
              <a:spcBef>
                <a:spcPts val="1055"/>
              </a:spcBef>
              <a:buAutoNum type="arabicPeriod"/>
              <a:tabLst>
                <a:tab pos="781050" algn="l"/>
              </a:tabLst>
            </a:pPr>
            <a:r>
              <a:rPr sz="2200" spc="-5" dirty="0">
                <a:latin typeface="Arial"/>
                <a:cs typeface="Arial"/>
              </a:rPr>
              <a:t>Respektavstånd social </a:t>
            </a:r>
            <a:r>
              <a:rPr sz="2200" dirty="0">
                <a:latin typeface="Arial"/>
                <a:cs typeface="Arial"/>
              </a:rPr>
              <a:t>fråga, </a:t>
            </a:r>
            <a:r>
              <a:rPr sz="2200" spc="-5" dirty="0">
                <a:latin typeface="Arial"/>
                <a:cs typeface="Arial"/>
              </a:rPr>
              <a:t>lägsta</a:t>
            </a:r>
            <a:r>
              <a:rPr sz="2200" spc="60" dirty="0">
                <a:latin typeface="Arial"/>
                <a:cs typeface="Arial"/>
              </a:rPr>
              <a:t> </a:t>
            </a:r>
            <a:r>
              <a:rPr sz="2200" spc="-5" dirty="0">
                <a:latin typeface="Arial"/>
                <a:cs typeface="Arial"/>
              </a:rPr>
              <a:t>inkomster</a:t>
            </a:r>
            <a:endParaRPr sz="2200">
              <a:latin typeface="Arial"/>
              <a:cs typeface="Arial"/>
            </a:endParaRPr>
          </a:p>
          <a:p>
            <a:pPr marL="780415" lvl="1" indent="-311150">
              <a:lnSpc>
                <a:spcPct val="100000"/>
              </a:lnSpc>
              <a:spcBef>
                <a:spcPts val="1055"/>
              </a:spcBef>
              <a:buAutoNum type="arabicPeriod"/>
              <a:tabLst>
                <a:tab pos="781050" algn="l"/>
              </a:tabLst>
            </a:pPr>
            <a:r>
              <a:rPr sz="2200" spc="-5" dirty="0">
                <a:latin typeface="Arial"/>
                <a:cs typeface="Arial"/>
              </a:rPr>
              <a:t>Pensionärsskatten, </a:t>
            </a:r>
            <a:r>
              <a:rPr sz="2200" dirty="0">
                <a:latin typeface="Arial"/>
                <a:cs typeface="Arial"/>
              </a:rPr>
              <a:t>vi</a:t>
            </a:r>
            <a:r>
              <a:rPr sz="2200" spc="5" dirty="0">
                <a:latin typeface="Arial"/>
                <a:cs typeface="Arial"/>
              </a:rPr>
              <a:t> </a:t>
            </a:r>
            <a:r>
              <a:rPr sz="2200" spc="-5" dirty="0">
                <a:latin typeface="Arial"/>
                <a:cs typeface="Arial"/>
              </a:rPr>
              <a:t>trovärdiga</a:t>
            </a:r>
            <a:endParaRPr sz="2200">
              <a:latin typeface="Arial"/>
              <a:cs typeface="Arial"/>
            </a:endParaRPr>
          </a:p>
          <a:p>
            <a:pPr marL="780415" lvl="1" indent="-311150">
              <a:lnSpc>
                <a:spcPct val="100000"/>
              </a:lnSpc>
              <a:spcBef>
                <a:spcPts val="1080"/>
              </a:spcBef>
              <a:buAutoNum type="arabicPeriod"/>
              <a:tabLst>
                <a:tab pos="781050" algn="l"/>
              </a:tabLst>
            </a:pPr>
            <a:r>
              <a:rPr sz="2200" dirty="0">
                <a:latin typeface="Arial"/>
                <a:cs typeface="Arial"/>
              </a:rPr>
              <a:t>Lönsamt extraknäcka efter</a:t>
            </a:r>
            <a:r>
              <a:rPr sz="2200" spc="-10" dirty="0">
                <a:latin typeface="Arial"/>
                <a:cs typeface="Arial"/>
              </a:rPr>
              <a:t> </a:t>
            </a:r>
            <a:r>
              <a:rPr sz="2200" spc="-5" dirty="0">
                <a:latin typeface="Arial"/>
                <a:cs typeface="Arial"/>
              </a:rPr>
              <a:t>pensionering</a:t>
            </a:r>
            <a:endParaRPr sz="2200">
              <a:latin typeface="Arial"/>
              <a:cs typeface="Arial"/>
            </a:endParaRPr>
          </a:p>
        </p:txBody>
      </p:sp>
      <p:sp>
        <p:nvSpPr>
          <p:cNvPr id="6" name="object 6"/>
          <p:cNvSpPr/>
          <p:nvPr/>
        </p:nvSpPr>
        <p:spPr>
          <a:xfrm>
            <a:off x="5711207" y="2408186"/>
            <a:ext cx="2358994" cy="237773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65351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33</a:t>
            </a:r>
            <a:endParaRPr sz="900">
              <a:latin typeface="Arial"/>
              <a:cs typeface="Arial"/>
            </a:endParaRPr>
          </a:p>
        </p:txBody>
      </p:sp>
      <p:sp>
        <p:nvSpPr>
          <p:cNvPr id="4" name="object 4"/>
          <p:cNvSpPr txBox="1">
            <a:spLocks noGrp="1"/>
          </p:cNvSpPr>
          <p:nvPr>
            <p:ph type="title"/>
          </p:nvPr>
        </p:nvSpPr>
        <p:spPr>
          <a:xfrm>
            <a:off x="1278801" y="1228851"/>
            <a:ext cx="5149215" cy="885190"/>
          </a:xfrm>
          <a:prstGeom prst="rect">
            <a:avLst/>
          </a:prstGeom>
        </p:spPr>
        <p:txBody>
          <a:bodyPr vert="horz" wrap="square" lIns="0" tIns="12700" rIns="0" bIns="0" rtlCol="0">
            <a:spAutoFit/>
          </a:bodyPr>
          <a:lstStyle/>
          <a:p>
            <a:pPr marL="12700">
              <a:lnSpc>
                <a:spcPct val="100000"/>
              </a:lnSpc>
              <a:spcBef>
                <a:spcPts val="100"/>
              </a:spcBef>
            </a:pPr>
            <a:r>
              <a:rPr dirty="0">
                <a:solidFill>
                  <a:srgbClr val="008FCB"/>
                </a:solidFill>
              </a:rPr>
              <a:t>Mer än </a:t>
            </a:r>
            <a:r>
              <a:rPr spc="-5" dirty="0">
                <a:solidFill>
                  <a:srgbClr val="008FCB"/>
                </a:solidFill>
              </a:rPr>
              <a:t>bara</a:t>
            </a:r>
            <a:r>
              <a:rPr spc="-20" dirty="0">
                <a:solidFill>
                  <a:srgbClr val="008FCB"/>
                </a:solidFill>
              </a:rPr>
              <a:t> </a:t>
            </a:r>
            <a:r>
              <a:rPr spc="-5" dirty="0">
                <a:solidFill>
                  <a:srgbClr val="008FCB"/>
                </a:solidFill>
              </a:rPr>
              <a:t>hemtjänst</a:t>
            </a:r>
          </a:p>
          <a:p>
            <a:pPr marL="12700">
              <a:lnSpc>
                <a:spcPct val="100000"/>
              </a:lnSpc>
              <a:spcBef>
                <a:spcPts val="45"/>
              </a:spcBef>
            </a:pPr>
            <a:r>
              <a:rPr spc="-5" dirty="0"/>
              <a:t>Frihet </a:t>
            </a:r>
            <a:r>
              <a:rPr dirty="0"/>
              <a:t>och </a:t>
            </a:r>
            <a:r>
              <a:rPr spc="-5" dirty="0"/>
              <a:t>trygghet </a:t>
            </a:r>
            <a:r>
              <a:rPr dirty="0"/>
              <a:t>i</a:t>
            </a:r>
            <a:r>
              <a:rPr spc="-15" dirty="0"/>
              <a:t> </a:t>
            </a:r>
            <a:r>
              <a:rPr spc="-5" dirty="0"/>
              <a:t>vardagen</a:t>
            </a:r>
          </a:p>
        </p:txBody>
      </p:sp>
      <p:sp>
        <p:nvSpPr>
          <p:cNvPr id="5" name="object 5"/>
          <p:cNvSpPr txBox="1"/>
          <p:nvPr/>
        </p:nvSpPr>
        <p:spPr>
          <a:xfrm>
            <a:off x="1278801" y="2560827"/>
            <a:ext cx="6768465" cy="2710815"/>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Medvetenheten större nu </a:t>
            </a:r>
            <a:r>
              <a:rPr sz="2200" spc="-5" dirty="0">
                <a:latin typeface="Arial"/>
                <a:cs typeface="Arial"/>
              </a:rPr>
              <a:t>(pandemin </a:t>
            </a:r>
            <a:r>
              <a:rPr sz="2200" dirty="0">
                <a:latin typeface="Arial"/>
                <a:cs typeface="Arial"/>
              </a:rPr>
              <a:t>=</a:t>
            </a:r>
            <a:r>
              <a:rPr sz="2200" spc="10" dirty="0">
                <a:latin typeface="Arial"/>
                <a:cs typeface="Arial"/>
              </a:rPr>
              <a:t> </a:t>
            </a:r>
            <a:r>
              <a:rPr sz="2200" spc="-5" dirty="0">
                <a:latin typeface="Arial"/>
                <a:cs typeface="Arial"/>
              </a:rPr>
              <a:t>förstoringsglas)</a:t>
            </a:r>
            <a:endParaRPr sz="2200">
              <a:latin typeface="Arial"/>
              <a:cs typeface="Arial"/>
            </a:endParaRPr>
          </a:p>
          <a:p>
            <a:pPr>
              <a:lnSpc>
                <a:spcPct val="100000"/>
              </a:lnSpc>
            </a:pPr>
            <a:endParaRPr sz="2400">
              <a:latin typeface="Arial"/>
              <a:cs typeface="Arial"/>
            </a:endParaRPr>
          </a:p>
          <a:p>
            <a:pPr marL="355600" indent="-342900">
              <a:lnSpc>
                <a:spcPct val="100000"/>
              </a:lnSpc>
              <a:spcBef>
                <a:spcPts val="1989"/>
              </a:spcBef>
              <a:buClr>
                <a:srgbClr val="E75113"/>
              </a:buClr>
              <a:buFont typeface="Wingdings"/>
              <a:buChar char=""/>
              <a:tabLst>
                <a:tab pos="354965" algn="l"/>
                <a:tab pos="355600" algn="l"/>
              </a:tabLst>
            </a:pPr>
            <a:r>
              <a:rPr sz="2200" dirty="0">
                <a:latin typeface="Arial"/>
                <a:cs typeface="Arial"/>
              </a:rPr>
              <a:t>Flera aktörer – </a:t>
            </a:r>
            <a:r>
              <a:rPr sz="2200" spc="-5" dirty="0">
                <a:latin typeface="Arial"/>
                <a:cs typeface="Arial"/>
              </a:rPr>
              <a:t>Vår</a:t>
            </a:r>
            <a:r>
              <a:rPr sz="2200" dirty="0">
                <a:latin typeface="Arial"/>
                <a:cs typeface="Arial"/>
              </a:rPr>
              <a:t> </a:t>
            </a:r>
            <a:r>
              <a:rPr sz="2200" spc="-5" dirty="0">
                <a:latin typeface="Arial"/>
                <a:cs typeface="Arial"/>
              </a:rPr>
              <a:t>roll:</a:t>
            </a:r>
            <a:endParaRPr sz="2200">
              <a:latin typeface="Arial"/>
              <a:cs typeface="Arial"/>
            </a:endParaRPr>
          </a:p>
          <a:p>
            <a:pPr marL="780415" lvl="1" indent="-311150">
              <a:lnSpc>
                <a:spcPct val="100000"/>
              </a:lnSpc>
              <a:spcBef>
                <a:spcPts val="1055"/>
              </a:spcBef>
              <a:buAutoNum type="arabicPeriod"/>
              <a:tabLst>
                <a:tab pos="781050" algn="l"/>
              </a:tabLst>
            </a:pPr>
            <a:r>
              <a:rPr sz="2200" spc="-5" dirty="0">
                <a:latin typeface="Arial"/>
                <a:cs typeface="Arial"/>
              </a:rPr>
              <a:t>Enskildes </a:t>
            </a:r>
            <a:r>
              <a:rPr sz="2200" dirty="0">
                <a:latin typeface="Arial"/>
                <a:cs typeface="Arial"/>
              </a:rPr>
              <a:t>rätt </a:t>
            </a:r>
            <a:r>
              <a:rPr sz="2200" spc="-5" dirty="0">
                <a:latin typeface="Arial"/>
                <a:cs typeface="Arial"/>
              </a:rPr>
              <a:t>välja</a:t>
            </a:r>
            <a:r>
              <a:rPr sz="2200" dirty="0">
                <a:latin typeface="Arial"/>
                <a:cs typeface="Arial"/>
              </a:rPr>
              <a:t> </a:t>
            </a:r>
            <a:r>
              <a:rPr sz="2200" spc="-5" dirty="0">
                <a:latin typeface="Arial"/>
                <a:cs typeface="Arial"/>
              </a:rPr>
              <a:t>insatser</a:t>
            </a:r>
            <a:endParaRPr sz="2200">
              <a:latin typeface="Arial"/>
              <a:cs typeface="Arial"/>
            </a:endParaRPr>
          </a:p>
          <a:p>
            <a:pPr marL="780415" lvl="1" indent="-311150">
              <a:lnSpc>
                <a:spcPct val="100000"/>
              </a:lnSpc>
              <a:spcBef>
                <a:spcPts val="1080"/>
              </a:spcBef>
              <a:buAutoNum type="arabicPeriod"/>
              <a:tabLst>
                <a:tab pos="781050" algn="l"/>
              </a:tabLst>
            </a:pPr>
            <a:r>
              <a:rPr sz="2200" spc="-5" dirty="0">
                <a:latin typeface="Arial"/>
                <a:cs typeface="Arial"/>
              </a:rPr>
              <a:t>Stoppa springet </a:t>
            </a:r>
            <a:r>
              <a:rPr sz="2200" dirty="0">
                <a:latin typeface="Arial"/>
                <a:cs typeface="Arial"/>
              </a:rPr>
              <a:t>– öka tryggheten</a:t>
            </a:r>
            <a:endParaRPr sz="2200">
              <a:latin typeface="Arial"/>
              <a:cs typeface="Arial"/>
            </a:endParaRPr>
          </a:p>
          <a:p>
            <a:pPr marL="765175" lvl="1" indent="-295910">
              <a:lnSpc>
                <a:spcPct val="100000"/>
              </a:lnSpc>
              <a:spcBef>
                <a:spcPts val="1060"/>
              </a:spcBef>
              <a:buAutoNum type="arabicPeriod"/>
              <a:tabLst>
                <a:tab pos="765810" algn="l"/>
              </a:tabLst>
            </a:pPr>
            <a:r>
              <a:rPr sz="2200" spc="-5" dirty="0">
                <a:latin typeface="Arial"/>
                <a:cs typeface="Arial"/>
              </a:rPr>
              <a:t>Aktivt liv </a:t>
            </a:r>
            <a:r>
              <a:rPr sz="2200" dirty="0">
                <a:latin typeface="Arial"/>
                <a:cs typeface="Arial"/>
              </a:rPr>
              <a:t>i</a:t>
            </a:r>
            <a:r>
              <a:rPr sz="2200" spc="5" dirty="0">
                <a:latin typeface="Arial"/>
                <a:cs typeface="Arial"/>
              </a:rPr>
              <a:t> </a:t>
            </a:r>
            <a:r>
              <a:rPr sz="2200" dirty="0">
                <a:latin typeface="Arial"/>
                <a:cs typeface="Arial"/>
              </a:rPr>
              <a:t>gemenskap</a:t>
            </a:r>
            <a:endParaRPr sz="2200">
              <a:latin typeface="Arial"/>
              <a:cs typeface="Arial"/>
            </a:endParaRPr>
          </a:p>
        </p:txBody>
      </p:sp>
    </p:spTree>
    <p:extLst>
      <p:ext uri="{BB962C8B-B14F-4D97-AF65-F5344CB8AC3E}">
        <p14:creationId xmlns:p14="http://schemas.microsoft.com/office/powerpoint/2010/main" val="2863334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300000">
            <a:off x="1895503" y="1979429"/>
            <a:ext cx="3056092" cy="685800"/>
          </a:xfrm>
          <a:prstGeom prst="rect">
            <a:avLst/>
          </a:prstGeom>
        </p:spPr>
        <p:txBody>
          <a:bodyPr vert="horz" wrap="square" lIns="0" tIns="0" rIns="0" bIns="0" rtlCol="0">
            <a:spAutoFit/>
          </a:bodyPr>
          <a:lstStyle/>
          <a:p>
            <a:pPr>
              <a:lnSpc>
                <a:spcPts val="5400"/>
              </a:lnSpc>
            </a:pPr>
            <a:r>
              <a:rPr sz="8100" spc="-120" baseline="-1543" dirty="0">
                <a:solidFill>
                  <a:srgbClr val="008FCB"/>
                </a:solidFill>
                <a:latin typeface="Impact"/>
                <a:cs typeface="Impact"/>
              </a:rPr>
              <a:t>SE</a:t>
            </a:r>
            <a:r>
              <a:rPr sz="5400" spc="-80" dirty="0">
                <a:solidFill>
                  <a:srgbClr val="008FCB"/>
                </a:solidFill>
                <a:latin typeface="Impact"/>
                <a:cs typeface="Impact"/>
              </a:rPr>
              <a:t>NIO</a:t>
            </a:r>
            <a:r>
              <a:rPr sz="8100" spc="-120" baseline="1028" dirty="0">
                <a:solidFill>
                  <a:srgbClr val="008FCB"/>
                </a:solidFill>
                <a:latin typeface="Impact"/>
                <a:cs typeface="Impact"/>
              </a:rPr>
              <a:t>R</a:t>
            </a:r>
            <a:r>
              <a:rPr sz="8100" spc="-120" baseline="1543" dirty="0">
                <a:solidFill>
                  <a:srgbClr val="008FCB"/>
                </a:solidFill>
                <a:latin typeface="Impact"/>
                <a:cs typeface="Impact"/>
              </a:rPr>
              <a:t>ER</a:t>
            </a:r>
            <a:r>
              <a:rPr sz="8100" spc="-120" baseline="2057" dirty="0">
                <a:solidFill>
                  <a:srgbClr val="008FCB"/>
                </a:solidFill>
                <a:latin typeface="Impact"/>
                <a:cs typeface="Impact"/>
              </a:rPr>
              <a:t>S</a:t>
            </a:r>
            <a:endParaRPr sz="8100" baseline="2057">
              <a:latin typeface="Impact"/>
              <a:cs typeface="Impact"/>
            </a:endParaRPr>
          </a:p>
        </p:txBody>
      </p:sp>
      <p:sp>
        <p:nvSpPr>
          <p:cNvPr id="3" name="object 3"/>
          <p:cNvSpPr txBox="1"/>
          <p:nvPr/>
        </p:nvSpPr>
        <p:spPr>
          <a:xfrm rot="21300000">
            <a:off x="1933665" y="2631928"/>
            <a:ext cx="4637592" cy="685800"/>
          </a:xfrm>
          <a:prstGeom prst="rect">
            <a:avLst/>
          </a:prstGeom>
        </p:spPr>
        <p:txBody>
          <a:bodyPr vert="horz" wrap="square" lIns="0" tIns="0" rIns="0" bIns="0" rtlCol="0">
            <a:spAutoFit/>
          </a:bodyPr>
          <a:lstStyle/>
          <a:p>
            <a:pPr>
              <a:lnSpc>
                <a:spcPts val="5400"/>
              </a:lnSpc>
            </a:pPr>
            <a:r>
              <a:rPr sz="8100" spc="-142" baseline="-3086" dirty="0">
                <a:solidFill>
                  <a:srgbClr val="E75113"/>
                </a:solidFill>
                <a:latin typeface="Impact"/>
                <a:cs typeface="Impact"/>
              </a:rPr>
              <a:t>RE</a:t>
            </a:r>
            <a:r>
              <a:rPr sz="8100" spc="-142" baseline="-2057" dirty="0">
                <a:solidFill>
                  <a:srgbClr val="E75113"/>
                </a:solidFill>
                <a:latin typeface="Impact"/>
                <a:cs typeface="Impact"/>
              </a:rPr>
              <a:t>P</a:t>
            </a:r>
            <a:r>
              <a:rPr sz="8100" spc="-142" baseline="-1543" dirty="0">
                <a:solidFill>
                  <a:srgbClr val="E75113"/>
                </a:solidFill>
                <a:latin typeface="Impact"/>
                <a:cs typeface="Impact"/>
              </a:rPr>
              <a:t>R</a:t>
            </a:r>
            <a:r>
              <a:rPr sz="8100" spc="-142" baseline="-1028" dirty="0">
                <a:solidFill>
                  <a:srgbClr val="E75113"/>
                </a:solidFill>
                <a:latin typeface="Impact"/>
                <a:cs typeface="Impact"/>
              </a:rPr>
              <a:t>E</a:t>
            </a:r>
            <a:r>
              <a:rPr sz="5400" spc="-95" dirty="0">
                <a:solidFill>
                  <a:srgbClr val="E75113"/>
                </a:solidFill>
                <a:latin typeface="Impact"/>
                <a:cs typeface="Impact"/>
              </a:rPr>
              <a:t>SEN</a:t>
            </a:r>
            <a:r>
              <a:rPr sz="8100" spc="-142" baseline="1028" dirty="0">
                <a:solidFill>
                  <a:srgbClr val="E75113"/>
                </a:solidFill>
                <a:latin typeface="Impact"/>
                <a:cs typeface="Impact"/>
              </a:rPr>
              <a:t>T</a:t>
            </a:r>
            <a:r>
              <a:rPr sz="8100" spc="-142" baseline="1543" dirty="0">
                <a:solidFill>
                  <a:srgbClr val="E75113"/>
                </a:solidFill>
                <a:latin typeface="Impact"/>
                <a:cs typeface="Impact"/>
              </a:rPr>
              <a:t>AT</a:t>
            </a:r>
            <a:r>
              <a:rPr sz="8100" spc="-142" baseline="2057" dirty="0">
                <a:solidFill>
                  <a:srgbClr val="E75113"/>
                </a:solidFill>
                <a:latin typeface="Impact"/>
                <a:cs typeface="Impact"/>
              </a:rPr>
              <a:t>I</a:t>
            </a:r>
            <a:r>
              <a:rPr sz="8100" spc="-142" baseline="2572" dirty="0">
                <a:solidFill>
                  <a:srgbClr val="E75113"/>
                </a:solidFill>
                <a:latin typeface="Impact"/>
                <a:cs typeface="Impact"/>
              </a:rPr>
              <a:t>ON</a:t>
            </a:r>
            <a:endParaRPr sz="8100" baseline="2572">
              <a:latin typeface="Impact"/>
              <a:cs typeface="Impact"/>
            </a:endParaRPr>
          </a:p>
        </p:txBody>
      </p:sp>
      <p:sp>
        <p:nvSpPr>
          <p:cNvPr id="4" name="object 4"/>
          <p:cNvSpPr txBox="1"/>
          <p:nvPr/>
        </p:nvSpPr>
        <p:spPr>
          <a:xfrm>
            <a:off x="8911590"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34</a:t>
            </a:r>
            <a:endParaRPr sz="900">
              <a:latin typeface="Arial"/>
              <a:cs typeface="Arial"/>
            </a:endParaRPr>
          </a:p>
        </p:txBody>
      </p:sp>
    </p:spTree>
    <p:extLst>
      <p:ext uri="{BB962C8B-B14F-4D97-AF65-F5344CB8AC3E}">
        <p14:creationId xmlns:p14="http://schemas.microsoft.com/office/powerpoint/2010/main" val="213998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7333189" y="52604"/>
            <a:ext cx="1810811" cy="964488"/>
          </a:xfrm>
          <a:solidFill>
            <a:schemeClr val="bg1"/>
          </a:solidFill>
        </p:spPr>
        <p:txBody>
          <a:bodyPr/>
          <a:lstStyle/>
          <a:p>
            <a:r>
              <a:rPr lang="sv-SE" sz="3200" dirty="0">
                <a:solidFill>
                  <a:srgbClr val="008FCB"/>
                </a:solidFill>
              </a:rPr>
              <a:t> </a:t>
            </a:r>
          </a:p>
        </p:txBody>
      </p:sp>
      <p:sp>
        <p:nvSpPr>
          <p:cNvPr id="4" name="Platshållare för innehåll 3"/>
          <p:cNvSpPr>
            <a:spLocks noGrp="1"/>
          </p:cNvSpPr>
          <p:nvPr>
            <p:ph sz="quarter" idx="13"/>
          </p:nvPr>
        </p:nvSpPr>
        <p:spPr>
          <a:xfrm>
            <a:off x="1260000" y="3047956"/>
            <a:ext cx="6888320" cy="1904993"/>
          </a:xfrm>
        </p:spPr>
        <p:txBody>
          <a:bodyPr/>
          <a:lstStyle/>
          <a:p>
            <a:r>
              <a:rPr lang="sv-SE" sz="2000" dirty="0"/>
              <a:t>Vi är idag en av Sveriges största ideella föreningar, närmare en kvarts miljon medlemmar i nästan 800 lokala föreningar över hela landet, samt Sveriges äldsta seniororganisation, bildad 1939. Verkligt partipolitiskt och religiöst obunden.</a:t>
            </a:r>
          </a:p>
          <a:p>
            <a:endParaRPr lang="sv-SE" sz="1800" dirty="0"/>
          </a:p>
        </p:txBody>
      </p:sp>
      <p:pic>
        <p:nvPicPr>
          <p:cNvPr id="6" name="Bildobjekt 5">
            <a:extLst>
              <a:ext uri="{FF2B5EF4-FFF2-40B4-BE49-F238E27FC236}">
                <a16:creationId xmlns="" xmlns:a16="http://schemas.microsoft.com/office/drawing/2014/main" id="{289C1828-7808-466D-9A12-8A835F4EB6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1480" y="900000"/>
            <a:ext cx="3601040" cy="1507936"/>
          </a:xfrm>
          <a:prstGeom prst="rect">
            <a:avLst/>
          </a:prstGeom>
        </p:spPr>
      </p:pic>
      <p:sp>
        <p:nvSpPr>
          <p:cNvPr id="2" name="Platshållare för bildnummer 1">
            <a:extLst>
              <a:ext uri="{FF2B5EF4-FFF2-40B4-BE49-F238E27FC236}">
                <a16:creationId xmlns="" xmlns:a16="http://schemas.microsoft.com/office/drawing/2014/main" id="{13B08827-AC77-47FB-8A41-F6445CDAE1DF}"/>
              </a:ext>
            </a:extLst>
          </p:cNvPr>
          <p:cNvSpPr>
            <a:spLocks noGrp="1"/>
          </p:cNvSpPr>
          <p:nvPr>
            <p:ph type="sldNum" sz="quarter" idx="12"/>
          </p:nvPr>
        </p:nvSpPr>
        <p:spPr/>
        <p:txBody>
          <a:bodyPr/>
          <a:lstStyle/>
          <a:p>
            <a:fld id="{332063FA-F158-B145-A53C-EFD7E6C84CF7}" type="slidenum">
              <a:rPr lang="sv-SE" smtClean="0"/>
              <a:pPr/>
              <a:t>4</a:t>
            </a:fld>
            <a:endParaRPr lang="sv-SE"/>
          </a:p>
        </p:txBody>
      </p:sp>
    </p:spTree>
    <p:extLst>
      <p:ext uri="{BB962C8B-B14F-4D97-AF65-F5344CB8AC3E}">
        <p14:creationId xmlns:p14="http://schemas.microsoft.com/office/powerpoint/2010/main" val="336435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18386" y="6146691"/>
            <a:ext cx="5825612" cy="711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30215" y="5069165"/>
            <a:ext cx="2682240" cy="947419"/>
          </a:xfrm>
          <a:custGeom>
            <a:avLst/>
            <a:gdLst/>
            <a:ahLst/>
            <a:cxnLst/>
            <a:rect l="l" t="t" r="r" b="b"/>
            <a:pathLst>
              <a:path w="2682240" h="947420">
                <a:moveTo>
                  <a:pt x="1470109" y="0"/>
                </a:moveTo>
                <a:lnTo>
                  <a:pt x="1416557" y="305"/>
                </a:lnTo>
                <a:lnTo>
                  <a:pt x="1363041" y="1519"/>
                </a:lnTo>
                <a:lnTo>
                  <a:pt x="1309646" y="3645"/>
                </a:lnTo>
                <a:lnTo>
                  <a:pt x="1256453" y="6685"/>
                </a:lnTo>
                <a:lnTo>
                  <a:pt x="1203546" y="10641"/>
                </a:lnTo>
                <a:lnTo>
                  <a:pt x="1151006" y="15515"/>
                </a:lnTo>
                <a:lnTo>
                  <a:pt x="1098918" y="21310"/>
                </a:lnTo>
                <a:lnTo>
                  <a:pt x="1047362" y="28027"/>
                </a:lnTo>
                <a:lnTo>
                  <a:pt x="996423" y="35670"/>
                </a:lnTo>
                <a:lnTo>
                  <a:pt x="946181" y="44241"/>
                </a:lnTo>
                <a:lnTo>
                  <a:pt x="896722" y="53742"/>
                </a:lnTo>
                <a:lnTo>
                  <a:pt x="848125" y="64176"/>
                </a:lnTo>
                <a:lnTo>
                  <a:pt x="800476" y="75543"/>
                </a:lnTo>
                <a:lnTo>
                  <a:pt x="753855" y="87848"/>
                </a:lnTo>
                <a:lnTo>
                  <a:pt x="708346" y="101093"/>
                </a:lnTo>
                <a:lnTo>
                  <a:pt x="664032" y="115279"/>
                </a:lnTo>
                <a:lnTo>
                  <a:pt x="0" y="27700"/>
                </a:lnTo>
                <a:lnTo>
                  <a:pt x="376389" y="257366"/>
                </a:lnTo>
                <a:lnTo>
                  <a:pt x="339351" y="288028"/>
                </a:lnTo>
                <a:lnTo>
                  <a:pt x="308322" y="319323"/>
                </a:lnTo>
                <a:lnTo>
                  <a:pt x="283268" y="351132"/>
                </a:lnTo>
                <a:lnTo>
                  <a:pt x="250931" y="415808"/>
                </a:lnTo>
                <a:lnTo>
                  <a:pt x="242043" y="481096"/>
                </a:lnTo>
                <a:lnTo>
                  <a:pt x="246300" y="513670"/>
                </a:lnTo>
                <a:lnTo>
                  <a:pt x="272031" y="578077"/>
                </a:lnTo>
                <a:lnTo>
                  <a:pt x="293430" y="609670"/>
                </a:lnTo>
                <a:lnTo>
                  <a:pt x="320469" y="640696"/>
                </a:lnTo>
                <a:lnTo>
                  <a:pt x="353110" y="671035"/>
                </a:lnTo>
                <a:lnTo>
                  <a:pt x="391317" y="700567"/>
                </a:lnTo>
                <a:lnTo>
                  <a:pt x="435053" y="729172"/>
                </a:lnTo>
                <a:lnTo>
                  <a:pt x="484280" y="756729"/>
                </a:lnTo>
                <a:lnTo>
                  <a:pt x="538962" y="783120"/>
                </a:lnTo>
                <a:lnTo>
                  <a:pt x="577525" y="799644"/>
                </a:lnTo>
                <a:lnTo>
                  <a:pt x="617621" y="815304"/>
                </a:lnTo>
                <a:lnTo>
                  <a:pt x="659166" y="830096"/>
                </a:lnTo>
                <a:lnTo>
                  <a:pt x="702079" y="844020"/>
                </a:lnTo>
                <a:lnTo>
                  <a:pt x="746277" y="857071"/>
                </a:lnTo>
                <a:lnTo>
                  <a:pt x="791677" y="869248"/>
                </a:lnTo>
                <a:lnTo>
                  <a:pt x="838197" y="880549"/>
                </a:lnTo>
                <a:lnTo>
                  <a:pt x="885753" y="890971"/>
                </a:lnTo>
                <a:lnTo>
                  <a:pt x="934264" y="900511"/>
                </a:lnTo>
                <a:lnTo>
                  <a:pt x="983646" y="909169"/>
                </a:lnTo>
                <a:lnTo>
                  <a:pt x="1033817" y="916940"/>
                </a:lnTo>
                <a:lnTo>
                  <a:pt x="1084694" y="923824"/>
                </a:lnTo>
                <a:lnTo>
                  <a:pt x="1136195" y="929817"/>
                </a:lnTo>
                <a:lnTo>
                  <a:pt x="1188237" y="934917"/>
                </a:lnTo>
                <a:lnTo>
                  <a:pt x="1240738" y="939122"/>
                </a:lnTo>
                <a:lnTo>
                  <a:pt x="1293614" y="942429"/>
                </a:lnTo>
                <a:lnTo>
                  <a:pt x="1346783" y="944837"/>
                </a:lnTo>
                <a:lnTo>
                  <a:pt x="1400163" y="946343"/>
                </a:lnTo>
                <a:lnTo>
                  <a:pt x="1453671" y="946944"/>
                </a:lnTo>
                <a:lnTo>
                  <a:pt x="1507224" y="946639"/>
                </a:lnTo>
                <a:lnTo>
                  <a:pt x="1560739" y="945424"/>
                </a:lnTo>
                <a:lnTo>
                  <a:pt x="1614135" y="943298"/>
                </a:lnTo>
                <a:lnTo>
                  <a:pt x="1667327" y="940259"/>
                </a:lnTo>
                <a:lnTo>
                  <a:pt x="1720235" y="936303"/>
                </a:lnTo>
                <a:lnTo>
                  <a:pt x="1772774" y="931429"/>
                </a:lnTo>
                <a:lnTo>
                  <a:pt x="1824863" y="925634"/>
                </a:lnTo>
                <a:lnTo>
                  <a:pt x="1876418" y="918916"/>
                </a:lnTo>
                <a:lnTo>
                  <a:pt x="1927358" y="911272"/>
                </a:lnTo>
                <a:lnTo>
                  <a:pt x="1977599" y="902701"/>
                </a:lnTo>
                <a:lnTo>
                  <a:pt x="2027059" y="893200"/>
                </a:lnTo>
                <a:lnTo>
                  <a:pt x="2075655" y="882766"/>
                </a:lnTo>
                <a:lnTo>
                  <a:pt x="2123305" y="871397"/>
                </a:lnTo>
                <a:lnTo>
                  <a:pt x="2169925" y="859092"/>
                </a:lnTo>
                <a:lnTo>
                  <a:pt x="2215434" y="845847"/>
                </a:lnTo>
                <a:lnTo>
                  <a:pt x="2259749" y="831660"/>
                </a:lnTo>
                <a:lnTo>
                  <a:pt x="2316547" y="811373"/>
                </a:lnTo>
                <a:lnTo>
                  <a:pt x="2369304" y="790028"/>
                </a:lnTo>
                <a:lnTo>
                  <a:pt x="2418004" y="767703"/>
                </a:lnTo>
                <a:lnTo>
                  <a:pt x="2462633" y="744477"/>
                </a:lnTo>
                <a:lnTo>
                  <a:pt x="2503177" y="720428"/>
                </a:lnTo>
                <a:lnTo>
                  <a:pt x="2539619" y="695635"/>
                </a:lnTo>
                <a:lnTo>
                  <a:pt x="2571947" y="670174"/>
                </a:lnTo>
                <a:lnTo>
                  <a:pt x="2600145" y="644126"/>
                </a:lnTo>
                <a:lnTo>
                  <a:pt x="2644093" y="590576"/>
                </a:lnTo>
                <a:lnTo>
                  <a:pt x="2671346" y="535611"/>
                </a:lnTo>
                <a:lnTo>
                  <a:pt x="2681787" y="479858"/>
                </a:lnTo>
                <a:lnTo>
                  <a:pt x="2680667" y="451881"/>
                </a:lnTo>
                <a:lnTo>
                  <a:pt x="2665670" y="396118"/>
                </a:lnTo>
                <a:lnTo>
                  <a:pt x="2633568" y="341131"/>
                </a:lnTo>
                <a:lnTo>
                  <a:pt x="2584244" y="287545"/>
                </a:lnTo>
                <a:lnTo>
                  <a:pt x="2553087" y="261473"/>
                </a:lnTo>
                <a:lnTo>
                  <a:pt x="2517581" y="235986"/>
                </a:lnTo>
                <a:lnTo>
                  <a:pt x="2477710" y="211162"/>
                </a:lnTo>
                <a:lnTo>
                  <a:pt x="2433461" y="187080"/>
                </a:lnTo>
                <a:lnTo>
                  <a:pt x="2384818" y="163818"/>
                </a:lnTo>
                <a:lnTo>
                  <a:pt x="2346255" y="147294"/>
                </a:lnTo>
                <a:lnTo>
                  <a:pt x="2306160" y="131635"/>
                </a:lnTo>
                <a:lnTo>
                  <a:pt x="2264614" y="116843"/>
                </a:lnTo>
                <a:lnTo>
                  <a:pt x="2221701" y="102920"/>
                </a:lnTo>
                <a:lnTo>
                  <a:pt x="2177503" y="89870"/>
                </a:lnTo>
                <a:lnTo>
                  <a:pt x="2132103" y="77693"/>
                </a:lnTo>
                <a:lnTo>
                  <a:pt x="2085584" y="66393"/>
                </a:lnTo>
                <a:lnTo>
                  <a:pt x="2038027" y="55971"/>
                </a:lnTo>
                <a:lnTo>
                  <a:pt x="1989517" y="46431"/>
                </a:lnTo>
                <a:lnTo>
                  <a:pt x="1940135" y="37774"/>
                </a:lnTo>
                <a:lnTo>
                  <a:pt x="1889963" y="30002"/>
                </a:lnTo>
                <a:lnTo>
                  <a:pt x="1839086" y="23119"/>
                </a:lnTo>
                <a:lnTo>
                  <a:pt x="1787585" y="17127"/>
                </a:lnTo>
                <a:lnTo>
                  <a:pt x="1735543" y="12027"/>
                </a:lnTo>
                <a:lnTo>
                  <a:pt x="1683043" y="7822"/>
                </a:lnTo>
                <a:lnTo>
                  <a:pt x="1630166" y="4514"/>
                </a:lnTo>
                <a:lnTo>
                  <a:pt x="1576997" y="2106"/>
                </a:lnTo>
                <a:lnTo>
                  <a:pt x="1523617" y="601"/>
                </a:lnTo>
                <a:lnTo>
                  <a:pt x="1470109" y="0"/>
                </a:lnTo>
                <a:close/>
              </a:path>
            </a:pathLst>
          </a:custGeom>
          <a:solidFill>
            <a:srgbClr val="BDE4F7"/>
          </a:solidFill>
        </p:spPr>
        <p:txBody>
          <a:bodyPr wrap="square" lIns="0" tIns="0" rIns="0" bIns="0" rtlCol="0"/>
          <a:lstStyle/>
          <a:p>
            <a:endParaRPr/>
          </a:p>
        </p:txBody>
      </p:sp>
      <p:sp>
        <p:nvSpPr>
          <p:cNvPr id="4" name="object 4"/>
          <p:cNvSpPr txBox="1"/>
          <p:nvPr/>
        </p:nvSpPr>
        <p:spPr>
          <a:xfrm>
            <a:off x="1278801" y="2198115"/>
            <a:ext cx="6189345" cy="3526790"/>
          </a:xfrm>
          <a:prstGeom prst="rect">
            <a:avLst/>
          </a:prstGeom>
        </p:spPr>
        <p:txBody>
          <a:bodyPr vert="horz" wrap="square" lIns="0" tIns="12700" rIns="0" bIns="0" rtlCol="0">
            <a:spAutoFit/>
          </a:bodyPr>
          <a:lstStyle/>
          <a:p>
            <a:pPr marL="355600" indent="-342900">
              <a:lnSpc>
                <a:spcPct val="100000"/>
              </a:lnSpc>
              <a:spcBef>
                <a:spcPts val="100"/>
              </a:spcBef>
              <a:buClr>
                <a:srgbClr val="E75113"/>
              </a:buClr>
              <a:buChar char="•"/>
              <a:tabLst>
                <a:tab pos="354965" algn="l"/>
                <a:tab pos="355600" algn="l"/>
              </a:tabLst>
            </a:pPr>
            <a:r>
              <a:rPr sz="2200" spc="-5" dirty="0">
                <a:latin typeface="Arial"/>
                <a:cs typeface="Arial"/>
              </a:rPr>
              <a:t>Drygt </a:t>
            </a:r>
            <a:r>
              <a:rPr sz="2200" dirty="0">
                <a:latin typeface="Arial"/>
                <a:cs typeface="Arial"/>
              </a:rPr>
              <a:t>2 </a:t>
            </a:r>
            <a:r>
              <a:rPr sz="2200" spc="-5" dirty="0">
                <a:latin typeface="Arial"/>
                <a:cs typeface="Arial"/>
              </a:rPr>
              <a:t>miljoner</a:t>
            </a:r>
            <a:r>
              <a:rPr sz="2200" spc="5" dirty="0">
                <a:latin typeface="Arial"/>
                <a:cs typeface="Arial"/>
              </a:rPr>
              <a:t> </a:t>
            </a:r>
            <a:r>
              <a:rPr sz="2200" spc="-5" dirty="0">
                <a:latin typeface="Arial"/>
                <a:cs typeface="Arial"/>
              </a:rPr>
              <a:t>seniorer</a:t>
            </a:r>
            <a:endParaRPr sz="2200">
              <a:latin typeface="Arial"/>
              <a:cs typeface="Arial"/>
            </a:endParaRPr>
          </a:p>
          <a:p>
            <a:pPr>
              <a:lnSpc>
                <a:spcPct val="100000"/>
              </a:lnSpc>
              <a:buClr>
                <a:srgbClr val="E75113"/>
              </a:buClr>
              <a:buFont typeface="Arial"/>
              <a:buChar char="•"/>
            </a:pPr>
            <a:endParaRPr sz="2400">
              <a:latin typeface="Arial"/>
              <a:cs typeface="Arial"/>
            </a:endParaRPr>
          </a:p>
          <a:p>
            <a:pPr marL="355600" indent="-342900">
              <a:lnSpc>
                <a:spcPct val="100000"/>
              </a:lnSpc>
              <a:spcBef>
                <a:spcPts val="1989"/>
              </a:spcBef>
              <a:buClr>
                <a:srgbClr val="E75113"/>
              </a:buClr>
              <a:buChar char="•"/>
              <a:tabLst>
                <a:tab pos="354965" algn="l"/>
                <a:tab pos="355600" algn="l"/>
              </a:tabLst>
            </a:pPr>
            <a:r>
              <a:rPr sz="2200" spc="-5" dirty="0">
                <a:latin typeface="Arial"/>
                <a:cs typeface="Arial"/>
              </a:rPr>
              <a:t>Seniorer </a:t>
            </a:r>
            <a:r>
              <a:rPr sz="2200" dirty="0">
                <a:latin typeface="Arial"/>
                <a:cs typeface="Arial"/>
              </a:rPr>
              <a:t>= 20 % av </a:t>
            </a:r>
            <a:r>
              <a:rPr sz="2200" spc="-5" dirty="0">
                <a:latin typeface="Arial"/>
                <a:cs typeface="Arial"/>
              </a:rPr>
              <a:t>befolkningen</a:t>
            </a:r>
            <a:endParaRPr sz="2200">
              <a:latin typeface="Arial"/>
              <a:cs typeface="Arial"/>
            </a:endParaRPr>
          </a:p>
          <a:p>
            <a:pPr marL="469900">
              <a:lnSpc>
                <a:spcPct val="100000"/>
              </a:lnSpc>
              <a:spcBef>
                <a:spcPts val="969"/>
              </a:spcBef>
            </a:pPr>
            <a:r>
              <a:rPr sz="2000" dirty="0">
                <a:latin typeface="Arial"/>
                <a:cs typeface="Arial"/>
              </a:rPr>
              <a:t>= var </a:t>
            </a:r>
            <a:r>
              <a:rPr sz="2000" spc="-5" dirty="0">
                <a:latin typeface="Arial"/>
                <a:cs typeface="Arial"/>
              </a:rPr>
              <a:t>femte</a:t>
            </a:r>
            <a:r>
              <a:rPr sz="2000" spc="-45" dirty="0">
                <a:latin typeface="Arial"/>
                <a:cs typeface="Arial"/>
              </a:rPr>
              <a:t> </a:t>
            </a:r>
            <a:r>
              <a:rPr sz="2000" dirty="0">
                <a:latin typeface="Arial"/>
                <a:cs typeface="Arial"/>
              </a:rPr>
              <a:t>invånare</a:t>
            </a:r>
            <a:endParaRPr sz="2000">
              <a:latin typeface="Arial"/>
              <a:cs typeface="Arial"/>
            </a:endParaRPr>
          </a:p>
          <a:p>
            <a:pPr>
              <a:lnSpc>
                <a:spcPct val="100000"/>
              </a:lnSpc>
            </a:pPr>
            <a:endParaRPr sz="2200">
              <a:latin typeface="Arial"/>
              <a:cs typeface="Arial"/>
            </a:endParaRPr>
          </a:p>
          <a:p>
            <a:pPr marL="355600" indent="-342900">
              <a:lnSpc>
                <a:spcPct val="100000"/>
              </a:lnSpc>
              <a:spcBef>
                <a:spcPts val="1855"/>
              </a:spcBef>
              <a:buClr>
                <a:srgbClr val="E75113"/>
              </a:buClr>
              <a:buChar char="•"/>
              <a:tabLst>
                <a:tab pos="354965" algn="l"/>
                <a:tab pos="355600" algn="l"/>
              </a:tabLst>
            </a:pPr>
            <a:r>
              <a:rPr sz="2200" spc="-5" dirty="0">
                <a:latin typeface="Arial"/>
                <a:cs typeface="Arial"/>
              </a:rPr>
              <a:t>Seniorer </a:t>
            </a:r>
            <a:r>
              <a:rPr sz="2200" dirty="0">
                <a:latin typeface="Arial"/>
                <a:cs typeface="Arial"/>
              </a:rPr>
              <a:t>= 26,7 % (2018) av</a:t>
            </a:r>
            <a:r>
              <a:rPr sz="2200" spc="-5" dirty="0">
                <a:latin typeface="Arial"/>
                <a:cs typeface="Arial"/>
              </a:rPr>
              <a:t> väljarna</a:t>
            </a:r>
            <a:endParaRPr sz="2200">
              <a:latin typeface="Arial"/>
              <a:cs typeface="Arial"/>
            </a:endParaRPr>
          </a:p>
          <a:p>
            <a:pPr marL="469900">
              <a:lnSpc>
                <a:spcPct val="100000"/>
              </a:lnSpc>
              <a:spcBef>
                <a:spcPts val="965"/>
              </a:spcBef>
            </a:pPr>
            <a:r>
              <a:rPr sz="2000" dirty="0">
                <a:latin typeface="Arial"/>
                <a:cs typeface="Arial"/>
              </a:rPr>
              <a:t>= </a:t>
            </a:r>
            <a:r>
              <a:rPr sz="2000" spc="-5" dirty="0">
                <a:latin typeface="Arial"/>
                <a:cs typeface="Arial"/>
              </a:rPr>
              <a:t>mer </a:t>
            </a:r>
            <a:r>
              <a:rPr sz="2000" dirty="0">
                <a:latin typeface="Arial"/>
                <a:cs typeface="Arial"/>
              </a:rPr>
              <a:t>än var </a:t>
            </a:r>
            <a:r>
              <a:rPr sz="2000" spc="-5" dirty="0">
                <a:latin typeface="Arial"/>
                <a:cs typeface="Arial"/>
              </a:rPr>
              <a:t>fjärde</a:t>
            </a:r>
            <a:r>
              <a:rPr sz="2000" spc="-60" dirty="0">
                <a:latin typeface="Arial"/>
                <a:cs typeface="Arial"/>
              </a:rPr>
              <a:t> </a:t>
            </a:r>
            <a:r>
              <a:rPr sz="2000" dirty="0">
                <a:latin typeface="Arial"/>
                <a:cs typeface="Arial"/>
              </a:rPr>
              <a:t>väljare</a:t>
            </a:r>
            <a:endParaRPr sz="2000">
              <a:latin typeface="Arial"/>
              <a:cs typeface="Arial"/>
            </a:endParaRPr>
          </a:p>
          <a:p>
            <a:pPr marR="5080" algn="r">
              <a:lnSpc>
                <a:spcPct val="100000"/>
              </a:lnSpc>
              <a:spcBef>
                <a:spcPts val="894"/>
              </a:spcBef>
            </a:pPr>
            <a:r>
              <a:rPr sz="2400" u="heavy" dirty="0">
                <a:solidFill>
                  <a:srgbClr val="008FCB"/>
                </a:solidFill>
                <a:uFill>
                  <a:solidFill>
                    <a:srgbClr val="008FCB"/>
                  </a:solidFill>
                </a:uFill>
                <a:latin typeface="Arial"/>
                <a:cs typeface="Arial"/>
                <a:hlinkClick r:id="rId3"/>
              </a:rPr>
              <a:t>ww</a:t>
            </a:r>
            <a:r>
              <a:rPr sz="2400" u="heavy" spc="-130" dirty="0">
                <a:solidFill>
                  <a:srgbClr val="008FCB"/>
                </a:solidFill>
                <a:uFill>
                  <a:solidFill>
                    <a:srgbClr val="008FCB"/>
                  </a:solidFill>
                </a:uFill>
                <a:latin typeface="Arial"/>
                <a:cs typeface="Arial"/>
                <a:hlinkClick r:id="rId3"/>
              </a:rPr>
              <a:t>w</a:t>
            </a:r>
            <a:r>
              <a:rPr sz="2400" u="heavy" spc="-5" dirty="0">
                <a:solidFill>
                  <a:srgbClr val="008FCB"/>
                </a:solidFill>
                <a:uFill>
                  <a:solidFill>
                    <a:srgbClr val="008FCB"/>
                  </a:solidFill>
                </a:uFill>
                <a:latin typeface="Arial"/>
                <a:cs typeface="Arial"/>
                <a:hlinkClick r:id="rId3"/>
              </a:rPr>
              <a:t>.</a:t>
            </a:r>
            <a:r>
              <a:rPr sz="2400" u="heavy" dirty="0">
                <a:solidFill>
                  <a:srgbClr val="008FCB"/>
                </a:solidFill>
                <a:uFill>
                  <a:solidFill>
                    <a:srgbClr val="008FCB"/>
                  </a:solidFill>
                </a:uFill>
                <a:latin typeface="Arial"/>
                <a:cs typeface="Arial"/>
                <a:hlinkClick r:id="rId3"/>
              </a:rPr>
              <a:t>val</a:t>
            </a:r>
            <a:r>
              <a:rPr sz="2400" u="heavy" spc="-5" dirty="0">
                <a:solidFill>
                  <a:srgbClr val="008FCB"/>
                </a:solidFill>
                <a:uFill>
                  <a:solidFill>
                    <a:srgbClr val="008FCB"/>
                  </a:solidFill>
                </a:uFill>
                <a:latin typeface="Arial"/>
                <a:cs typeface="Arial"/>
                <a:hlinkClick r:id="rId3"/>
              </a:rPr>
              <a:t>.</a:t>
            </a:r>
            <a:r>
              <a:rPr sz="2400" u="heavy" dirty="0">
                <a:solidFill>
                  <a:srgbClr val="008FCB"/>
                </a:solidFill>
                <a:uFill>
                  <a:solidFill>
                    <a:srgbClr val="008FCB"/>
                  </a:solidFill>
                </a:uFill>
                <a:latin typeface="Arial"/>
                <a:cs typeface="Arial"/>
                <a:hlinkClick r:id="rId3"/>
              </a:rPr>
              <a:t>se</a:t>
            </a:r>
            <a:endParaRPr sz="2400">
              <a:latin typeface="Arial"/>
              <a:cs typeface="Arial"/>
            </a:endParaRPr>
          </a:p>
        </p:txBody>
      </p:sp>
      <p:sp>
        <p:nvSpPr>
          <p:cNvPr id="5" name="object 5"/>
          <p:cNvSpPr txBox="1">
            <a:spLocks noGrp="1"/>
          </p:cNvSpPr>
          <p:nvPr>
            <p:ph type="title"/>
          </p:nvPr>
        </p:nvSpPr>
        <p:spPr>
          <a:xfrm>
            <a:off x="1278801" y="1079499"/>
            <a:ext cx="4159250" cy="781685"/>
          </a:xfrm>
          <a:prstGeom prst="rect">
            <a:avLst/>
          </a:prstGeom>
        </p:spPr>
        <p:txBody>
          <a:bodyPr vert="horz" wrap="square" lIns="0" tIns="110490" rIns="0" bIns="0" rtlCol="0">
            <a:spAutoFit/>
          </a:bodyPr>
          <a:lstStyle/>
          <a:p>
            <a:pPr marL="12700" marR="5080">
              <a:lnSpc>
                <a:spcPct val="77100"/>
              </a:lnSpc>
              <a:spcBef>
                <a:spcPts val="870"/>
              </a:spcBef>
            </a:pPr>
            <a:r>
              <a:rPr spc="-25" dirty="0">
                <a:solidFill>
                  <a:srgbClr val="008FCB"/>
                </a:solidFill>
              </a:rPr>
              <a:t>Valåret </a:t>
            </a:r>
            <a:r>
              <a:rPr dirty="0">
                <a:solidFill>
                  <a:srgbClr val="008FCB"/>
                </a:solidFill>
              </a:rPr>
              <a:t>2022  </a:t>
            </a:r>
            <a:r>
              <a:rPr spc="-5" dirty="0"/>
              <a:t>Seniorväljarna </a:t>
            </a:r>
            <a:r>
              <a:rPr dirty="0"/>
              <a:t>är</a:t>
            </a:r>
            <a:r>
              <a:rPr spc="-35" dirty="0"/>
              <a:t> </a:t>
            </a:r>
            <a:r>
              <a:rPr dirty="0"/>
              <a:t>många</a:t>
            </a:r>
          </a:p>
        </p:txBody>
      </p:sp>
    </p:spTree>
    <p:extLst>
      <p:ext uri="{BB962C8B-B14F-4D97-AF65-F5344CB8AC3E}">
        <p14:creationId xmlns:p14="http://schemas.microsoft.com/office/powerpoint/2010/main" val="3645119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18386" y="6146691"/>
            <a:ext cx="5825612" cy="7113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78801" y="713739"/>
            <a:ext cx="4240530" cy="784860"/>
          </a:xfrm>
          <a:prstGeom prst="rect">
            <a:avLst/>
          </a:prstGeom>
        </p:spPr>
        <p:txBody>
          <a:bodyPr vert="horz" wrap="square" lIns="0" tIns="106680" rIns="0" bIns="0" rtlCol="0">
            <a:spAutoFit/>
          </a:bodyPr>
          <a:lstStyle/>
          <a:p>
            <a:pPr marL="12700" marR="5080">
              <a:lnSpc>
                <a:spcPct val="77900"/>
              </a:lnSpc>
              <a:spcBef>
                <a:spcPts val="840"/>
              </a:spcBef>
            </a:pPr>
            <a:r>
              <a:rPr dirty="0">
                <a:solidFill>
                  <a:srgbClr val="008FCB"/>
                </a:solidFill>
              </a:rPr>
              <a:t>Inför </a:t>
            </a:r>
            <a:r>
              <a:rPr spc="-5" dirty="0">
                <a:solidFill>
                  <a:srgbClr val="008FCB"/>
                </a:solidFill>
              </a:rPr>
              <a:t>valåret </a:t>
            </a:r>
            <a:r>
              <a:rPr dirty="0">
                <a:solidFill>
                  <a:srgbClr val="008FCB"/>
                </a:solidFill>
              </a:rPr>
              <a:t>2022  </a:t>
            </a:r>
            <a:r>
              <a:rPr spc="-5" dirty="0"/>
              <a:t>Seniorers</a:t>
            </a:r>
            <a:r>
              <a:rPr spc="-45" dirty="0"/>
              <a:t> </a:t>
            </a:r>
            <a:r>
              <a:rPr dirty="0"/>
              <a:t>representation</a:t>
            </a:r>
          </a:p>
        </p:txBody>
      </p:sp>
      <p:sp>
        <p:nvSpPr>
          <p:cNvPr id="4" name="object 4"/>
          <p:cNvSpPr txBox="1"/>
          <p:nvPr/>
        </p:nvSpPr>
        <p:spPr>
          <a:xfrm>
            <a:off x="8681402"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36</a:t>
            </a:r>
            <a:endParaRPr sz="900">
              <a:latin typeface="Arial"/>
              <a:cs typeface="Arial"/>
            </a:endParaRPr>
          </a:p>
        </p:txBody>
      </p:sp>
      <p:graphicFrame>
        <p:nvGraphicFramePr>
          <p:cNvPr id="5" name="object 5"/>
          <p:cNvGraphicFramePr>
            <a:graphicFrameLocks noGrp="1"/>
          </p:cNvGraphicFramePr>
          <p:nvPr/>
        </p:nvGraphicFramePr>
        <p:xfrm>
          <a:off x="1285151" y="2070188"/>
          <a:ext cx="6776719" cy="2917170"/>
        </p:xfrm>
        <a:graphic>
          <a:graphicData uri="http://schemas.openxmlformats.org/drawingml/2006/table">
            <a:tbl>
              <a:tblPr firstRow="1" bandRow="1">
                <a:tableStyleId>{2D5ABB26-0587-4C30-8999-92F81FD0307C}</a:tableStyleId>
              </a:tblPr>
              <a:tblGrid>
                <a:gridCol w="1524635">
                  <a:extLst>
                    <a:ext uri="{9D8B030D-6E8A-4147-A177-3AD203B41FA5}">
                      <a16:colId xmlns="" xmlns:a16="http://schemas.microsoft.com/office/drawing/2014/main" val="20000"/>
                    </a:ext>
                  </a:extLst>
                </a:gridCol>
                <a:gridCol w="1297940">
                  <a:extLst>
                    <a:ext uri="{9D8B030D-6E8A-4147-A177-3AD203B41FA5}">
                      <a16:colId xmlns="" xmlns:a16="http://schemas.microsoft.com/office/drawing/2014/main" val="20001"/>
                    </a:ext>
                  </a:extLst>
                </a:gridCol>
                <a:gridCol w="1115060">
                  <a:extLst>
                    <a:ext uri="{9D8B030D-6E8A-4147-A177-3AD203B41FA5}">
                      <a16:colId xmlns="" xmlns:a16="http://schemas.microsoft.com/office/drawing/2014/main" val="20002"/>
                    </a:ext>
                  </a:extLst>
                </a:gridCol>
                <a:gridCol w="1407794">
                  <a:extLst>
                    <a:ext uri="{9D8B030D-6E8A-4147-A177-3AD203B41FA5}">
                      <a16:colId xmlns="" xmlns:a16="http://schemas.microsoft.com/office/drawing/2014/main" val="20003"/>
                    </a:ext>
                  </a:extLst>
                </a:gridCol>
                <a:gridCol w="1431290">
                  <a:extLst>
                    <a:ext uri="{9D8B030D-6E8A-4147-A177-3AD203B41FA5}">
                      <a16:colId xmlns="" xmlns:a16="http://schemas.microsoft.com/office/drawing/2014/main" val="20004"/>
                    </a:ext>
                  </a:extLst>
                </a:gridCol>
              </a:tblGrid>
              <a:tr h="914400">
                <a:tc>
                  <a:txBody>
                    <a:bodyPr/>
                    <a:lstStyle/>
                    <a:p>
                      <a:pPr>
                        <a:lnSpc>
                          <a:spcPct val="100000"/>
                        </a:lnSpc>
                      </a:pPr>
                      <a:endParaRPr sz="21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1440">
                        <a:lnSpc>
                          <a:spcPts val="2135"/>
                        </a:lnSpc>
                        <a:spcBef>
                          <a:spcPts val="350"/>
                        </a:spcBef>
                      </a:pPr>
                      <a:r>
                        <a:rPr sz="1800" spc="-5" dirty="0">
                          <a:solidFill>
                            <a:srgbClr val="FFFFFF"/>
                          </a:solidFill>
                          <a:latin typeface="Arial"/>
                          <a:cs typeface="Arial"/>
                        </a:rPr>
                        <a:t>2014</a:t>
                      </a:r>
                      <a:endParaRPr sz="1800">
                        <a:latin typeface="Arial"/>
                        <a:cs typeface="Arial"/>
                      </a:endParaRPr>
                    </a:p>
                    <a:p>
                      <a:pPr marL="91440" marR="93980">
                        <a:lnSpc>
                          <a:spcPts val="2180"/>
                        </a:lnSpc>
                        <a:spcBef>
                          <a:spcPts val="35"/>
                        </a:spcBef>
                      </a:pPr>
                      <a:r>
                        <a:rPr sz="1800" spc="-5" dirty="0">
                          <a:solidFill>
                            <a:srgbClr val="FFFFFF"/>
                          </a:solidFill>
                          <a:latin typeface="Arial"/>
                          <a:cs typeface="Arial"/>
                        </a:rPr>
                        <a:t>Kand</a:t>
                      </a:r>
                      <a:r>
                        <a:rPr sz="1800" dirty="0">
                          <a:solidFill>
                            <a:srgbClr val="FFFFFF"/>
                          </a:solidFill>
                          <a:latin typeface="Arial"/>
                          <a:cs typeface="Arial"/>
                        </a:rPr>
                        <a:t>i</a:t>
                      </a:r>
                      <a:r>
                        <a:rPr sz="1800" spc="-5" dirty="0">
                          <a:solidFill>
                            <a:srgbClr val="FFFFFF"/>
                          </a:solidFill>
                          <a:latin typeface="Arial"/>
                          <a:cs typeface="Arial"/>
                        </a:rPr>
                        <a:t>dater  65-</a:t>
                      </a:r>
                      <a:r>
                        <a:rPr sz="1800" spc="-15" dirty="0">
                          <a:solidFill>
                            <a:srgbClr val="FFFFFF"/>
                          </a:solidFill>
                          <a:latin typeface="Arial"/>
                          <a:cs typeface="Arial"/>
                        </a:rPr>
                        <a:t> </a:t>
                      </a:r>
                      <a:r>
                        <a:rPr sz="1800" spc="-5" dirty="0">
                          <a:solidFill>
                            <a:srgbClr val="FFFFFF"/>
                          </a:solidFill>
                          <a:latin typeface="Arial"/>
                          <a:cs typeface="Arial"/>
                        </a:rPr>
                        <a:t>år</a:t>
                      </a:r>
                      <a:endParaRPr sz="1800">
                        <a:latin typeface="Arial"/>
                        <a:cs typeface="Arial"/>
                      </a:endParaRPr>
                    </a:p>
                  </a:txBody>
                  <a:tcPr marL="0" marR="0" marT="4445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a:lnSpc>
                          <a:spcPts val="2135"/>
                        </a:lnSpc>
                        <a:spcBef>
                          <a:spcPts val="350"/>
                        </a:spcBef>
                      </a:pPr>
                      <a:r>
                        <a:rPr sz="1800" spc="-5" dirty="0">
                          <a:solidFill>
                            <a:srgbClr val="FFFFFF"/>
                          </a:solidFill>
                          <a:latin typeface="Arial"/>
                          <a:cs typeface="Arial"/>
                        </a:rPr>
                        <a:t>2014</a:t>
                      </a:r>
                      <a:endParaRPr sz="1800">
                        <a:latin typeface="Arial"/>
                        <a:cs typeface="Arial"/>
                      </a:endParaRPr>
                    </a:p>
                    <a:p>
                      <a:pPr marL="90805" marR="419734">
                        <a:lnSpc>
                          <a:spcPts val="2180"/>
                        </a:lnSpc>
                        <a:spcBef>
                          <a:spcPts val="35"/>
                        </a:spcBef>
                      </a:pPr>
                      <a:r>
                        <a:rPr sz="1800" spc="-30" dirty="0">
                          <a:solidFill>
                            <a:srgbClr val="FFFFFF"/>
                          </a:solidFill>
                          <a:latin typeface="Arial"/>
                          <a:cs typeface="Arial"/>
                        </a:rPr>
                        <a:t>Valda  </a:t>
                      </a:r>
                      <a:r>
                        <a:rPr sz="1800" spc="-5" dirty="0">
                          <a:solidFill>
                            <a:srgbClr val="FFFFFF"/>
                          </a:solidFill>
                          <a:latin typeface="Arial"/>
                          <a:cs typeface="Arial"/>
                        </a:rPr>
                        <a:t>65-</a:t>
                      </a:r>
                      <a:r>
                        <a:rPr sz="1800" spc="-95" dirty="0">
                          <a:solidFill>
                            <a:srgbClr val="FFFFFF"/>
                          </a:solidFill>
                          <a:latin typeface="Arial"/>
                          <a:cs typeface="Arial"/>
                        </a:rPr>
                        <a:t> </a:t>
                      </a:r>
                      <a:r>
                        <a:rPr sz="1800" spc="-5" dirty="0">
                          <a:solidFill>
                            <a:srgbClr val="FFFFFF"/>
                          </a:solidFill>
                          <a:latin typeface="Arial"/>
                          <a:cs typeface="Arial"/>
                        </a:rPr>
                        <a:t>år</a:t>
                      </a:r>
                      <a:endParaRPr sz="1800">
                        <a:latin typeface="Arial"/>
                        <a:cs typeface="Arial"/>
                      </a:endParaRPr>
                    </a:p>
                  </a:txBody>
                  <a:tcPr marL="0" marR="0" marT="4445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a:lnSpc>
                          <a:spcPts val="2135"/>
                        </a:lnSpc>
                        <a:spcBef>
                          <a:spcPts val="350"/>
                        </a:spcBef>
                      </a:pPr>
                      <a:r>
                        <a:rPr sz="1800" b="1" spc="-5" dirty="0">
                          <a:solidFill>
                            <a:srgbClr val="FFFFFF"/>
                          </a:solidFill>
                          <a:latin typeface="Arial"/>
                          <a:cs typeface="Arial"/>
                        </a:rPr>
                        <a:t>2018</a:t>
                      </a:r>
                      <a:endParaRPr sz="1800">
                        <a:latin typeface="Arial"/>
                        <a:cs typeface="Arial"/>
                      </a:endParaRPr>
                    </a:p>
                    <a:p>
                      <a:pPr marL="90805" marR="114935">
                        <a:lnSpc>
                          <a:spcPts val="2180"/>
                        </a:lnSpc>
                        <a:spcBef>
                          <a:spcPts val="35"/>
                        </a:spcBef>
                      </a:pPr>
                      <a:r>
                        <a:rPr sz="1800" b="1" dirty="0">
                          <a:solidFill>
                            <a:srgbClr val="FFFFFF"/>
                          </a:solidFill>
                          <a:latin typeface="Arial"/>
                          <a:cs typeface="Arial"/>
                        </a:rPr>
                        <a:t>K</a:t>
                      </a:r>
                      <a:r>
                        <a:rPr sz="1800" b="1" spc="-5" dirty="0">
                          <a:solidFill>
                            <a:srgbClr val="FFFFFF"/>
                          </a:solidFill>
                          <a:latin typeface="Arial"/>
                          <a:cs typeface="Arial"/>
                        </a:rPr>
                        <a:t>a</a:t>
                      </a:r>
                      <a:r>
                        <a:rPr sz="1800" b="1" dirty="0">
                          <a:solidFill>
                            <a:srgbClr val="FFFFFF"/>
                          </a:solidFill>
                          <a:latin typeface="Arial"/>
                          <a:cs typeface="Arial"/>
                        </a:rPr>
                        <a:t>ndid</a:t>
                      </a:r>
                      <a:r>
                        <a:rPr sz="1800" b="1" spc="-5" dirty="0">
                          <a:solidFill>
                            <a:srgbClr val="FFFFFF"/>
                          </a:solidFill>
                          <a:latin typeface="Arial"/>
                          <a:cs typeface="Arial"/>
                        </a:rPr>
                        <a:t>a</a:t>
                      </a:r>
                      <a:r>
                        <a:rPr sz="1800" b="1" dirty="0">
                          <a:solidFill>
                            <a:srgbClr val="FFFFFF"/>
                          </a:solidFill>
                          <a:latin typeface="Arial"/>
                          <a:cs typeface="Arial"/>
                        </a:rPr>
                        <a:t>t</a:t>
                      </a:r>
                      <a:r>
                        <a:rPr sz="1800" b="1" spc="-5" dirty="0">
                          <a:solidFill>
                            <a:srgbClr val="FFFFFF"/>
                          </a:solidFill>
                          <a:latin typeface="Arial"/>
                          <a:cs typeface="Arial"/>
                        </a:rPr>
                        <a:t>e</a:t>
                      </a:r>
                      <a:r>
                        <a:rPr sz="1800" b="1" dirty="0">
                          <a:solidFill>
                            <a:srgbClr val="FFFFFF"/>
                          </a:solidFill>
                          <a:latin typeface="Arial"/>
                          <a:cs typeface="Arial"/>
                        </a:rPr>
                        <a:t>r  </a:t>
                      </a:r>
                      <a:r>
                        <a:rPr sz="1800" b="1" spc="-5" dirty="0">
                          <a:solidFill>
                            <a:srgbClr val="FFFFFF"/>
                          </a:solidFill>
                          <a:latin typeface="Arial"/>
                          <a:cs typeface="Arial"/>
                        </a:rPr>
                        <a:t>65-</a:t>
                      </a:r>
                      <a:r>
                        <a:rPr sz="1800" b="1" spc="-10" dirty="0">
                          <a:solidFill>
                            <a:srgbClr val="FFFFFF"/>
                          </a:solidFill>
                          <a:latin typeface="Arial"/>
                          <a:cs typeface="Arial"/>
                        </a:rPr>
                        <a:t> </a:t>
                      </a:r>
                      <a:r>
                        <a:rPr sz="1800" b="1" spc="-5" dirty="0">
                          <a:solidFill>
                            <a:srgbClr val="FFFFFF"/>
                          </a:solidFill>
                          <a:latin typeface="Arial"/>
                          <a:cs typeface="Arial"/>
                        </a:rPr>
                        <a:t>år</a:t>
                      </a:r>
                      <a:endParaRPr sz="1800">
                        <a:latin typeface="Arial"/>
                        <a:cs typeface="Arial"/>
                      </a:endParaRPr>
                    </a:p>
                  </a:txBody>
                  <a:tcPr marL="0" marR="0" marT="4445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a:lnSpc>
                          <a:spcPts val="2135"/>
                        </a:lnSpc>
                        <a:spcBef>
                          <a:spcPts val="350"/>
                        </a:spcBef>
                      </a:pPr>
                      <a:r>
                        <a:rPr sz="1800" b="1" spc="-5" dirty="0">
                          <a:solidFill>
                            <a:srgbClr val="FFFFFF"/>
                          </a:solidFill>
                          <a:latin typeface="Arial"/>
                          <a:cs typeface="Arial"/>
                        </a:rPr>
                        <a:t>2018</a:t>
                      </a:r>
                      <a:endParaRPr sz="1800">
                        <a:latin typeface="Arial"/>
                        <a:cs typeface="Arial"/>
                      </a:endParaRPr>
                    </a:p>
                    <a:p>
                      <a:pPr marL="90805" marR="722630">
                        <a:lnSpc>
                          <a:spcPts val="2180"/>
                        </a:lnSpc>
                        <a:spcBef>
                          <a:spcPts val="35"/>
                        </a:spcBef>
                      </a:pPr>
                      <a:r>
                        <a:rPr sz="1800" b="1" spc="-105" dirty="0">
                          <a:solidFill>
                            <a:srgbClr val="FFFFFF"/>
                          </a:solidFill>
                          <a:latin typeface="Arial"/>
                          <a:cs typeface="Arial"/>
                        </a:rPr>
                        <a:t>V</a:t>
                      </a:r>
                      <a:r>
                        <a:rPr sz="1800" b="1" spc="-5" dirty="0">
                          <a:solidFill>
                            <a:srgbClr val="FFFFFF"/>
                          </a:solidFill>
                          <a:latin typeface="Arial"/>
                          <a:cs typeface="Arial"/>
                        </a:rPr>
                        <a:t>al</a:t>
                      </a:r>
                      <a:r>
                        <a:rPr sz="1800" b="1" dirty="0">
                          <a:solidFill>
                            <a:srgbClr val="FFFFFF"/>
                          </a:solidFill>
                          <a:latin typeface="Arial"/>
                          <a:cs typeface="Arial"/>
                        </a:rPr>
                        <a:t>da  </a:t>
                      </a:r>
                      <a:r>
                        <a:rPr sz="1800" b="1" spc="-5" dirty="0">
                          <a:solidFill>
                            <a:srgbClr val="FFFFFF"/>
                          </a:solidFill>
                          <a:latin typeface="Arial"/>
                          <a:cs typeface="Arial"/>
                        </a:rPr>
                        <a:t>65-</a:t>
                      </a:r>
                      <a:r>
                        <a:rPr sz="1800" b="1" spc="-95" dirty="0">
                          <a:solidFill>
                            <a:srgbClr val="FFFFFF"/>
                          </a:solidFill>
                          <a:latin typeface="Arial"/>
                          <a:cs typeface="Arial"/>
                        </a:rPr>
                        <a:t> </a:t>
                      </a:r>
                      <a:r>
                        <a:rPr sz="1800" b="1" spc="-5" dirty="0">
                          <a:solidFill>
                            <a:srgbClr val="FFFFFF"/>
                          </a:solidFill>
                          <a:latin typeface="Arial"/>
                          <a:cs typeface="Arial"/>
                        </a:rPr>
                        <a:t>år</a:t>
                      </a:r>
                      <a:endParaRPr sz="1800">
                        <a:latin typeface="Arial"/>
                        <a:cs typeface="Arial"/>
                      </a:endParaRPr>
                    </a:p>
                  </a:txBody>
                  <a:tcPr marL="0" marR="0" marT="4445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extLst>
                  <a:ext uri="{0D108BD9-81ED-4DB2-BD59-A6C34878D82A}">
                    <a16:rowId xmlns="" xmlns:a16="http://schemas.microsoft.com/office/drawing/2014/main" val="10000"/>
                  </a:ext>
                </a:extLst>
              </a:tr>
              <a:tr h="667590">
                <a:tc>
                  <a:txBody>
                    <a:bodyPr/>
                    <a:lstStyle/>
                    <a:p>
                      <a:pPr marL="91440">
                        <a:lnSpc>
                          <a:spcPct val="100000"/>
                        </a:lnSpc>
                        <a:spcBef>
                          <a:spcPts val="265"/>
                        </a:spcBef>
                      </a:pPr>
                      <a:r>
                        <a:rPr sz="2200" spc="-5" dirty="0">
                          <a:latin typeface="Arial"/>
                          <a:cs typeface="Arial"/>
                        </a:rPr>
                        <a:t>Kommun</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265"/>
                        </a:spcBef>
                      </a:pPr>
                      <a:r>
                        <a:rPr sz="2200" dirty="0">
                          <a:latin typeface="Arial"/>
                          <a:cs typeface="Arial"/>
                        </a:rPr>
                        <a:t>27,4</a:t>
                      </a:r>
                      <a:r>
                        <a:rPr sz="2200" spc="-20" dirty="0">
                          <a:latin typeface="Arial"/>
                          <a:cs typeface="Arial"/>
                        </a:rPr>
                        <a:t> </a:t>
                      </a:r>
                      <a:r>
                        <a:rPr sz="2200"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R="145415" algn="r">
                        <a:lnSpc>
                          <a:spcPct val="100000"/>
                        </a:lnSpc>
                        <a:spcBef>
                          <a:spcPts val="265"/>
                        </a:spcBef>
                      </a:pPr>
                      <a:r>
                        <a:rPr sz="2200" dirty="0">
                          <a:latin typeface="Arial"/>
                          <a:cs typeface="Arial"/>
                        </a:rPr>
                        <a:t>18,7</a:t>
                      </a:r>
                      <a:r>
                        <a:rPr sz="2200" spc="-100" dirty="0">
                          <a:latin typeface="Arial"/>
                          <a:cs typeface="Arial"/>
                        </a:rPr>
                        <a:t> </a:t>
                      </a:r>
                      <a:r>
                        <a:rPr sz="2200"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algn="ctr">
                        <a:lnSpc>
                          <a:spcPct val="100000"/>
                        </a:lnSpc>
                        <a:spcBef>
                          <a:spcPts val="265"/>
                        </a:spcBef>
                      </a:pPr>
                      <a:r>
                        <a:rPr sz="2200" b="1" dirty="0">
                          <a:latin typeface="Arial"/>
                          <a:cs typeface="Arial"/>
                        </a:rPr>
                        <a:t>30,8 %</a:t>
                      </a:r>
                      <a:r>
                        <a:rPr sz="2200" b="1" spc="-70" dirty="0">
                          <a:latin typeface="Arial"/>
                          <a:cs typeface="Arial"/>
                        </a:rPr>
                        <a:t> </a:t>
                      </a:r>
                      <a:r>
                        <a:rPr sz="2200" b="1"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92D050"/>
                    </a:solidFill>
                  </a:tcPr>
                </a:tc>
                <a:tc>
                  <a:txBody>
                    <a:bodyPr/>
                    <a:lstStyle/>
                    <a:p>
                      <a:pPr marR="107950" algn="r">
                        <a:lnSpc>
                          <a:spcPct val="100000"/>
                        </a:lnSpc>
                        <a:spcBef>
                          <a:spcPts val="265"/>
                        </a:spcBef>
                      </a:pPr>
                      <a:r>
                        <a:rPr sz="2200" b="1" dirty="0">
                          <a:latin typeface="Arial"/>
                          <a:cs typeface="Arial"/>
                        </a:rPr>
                        <a:t>22,6 %</a:t>
                      </a:r>
                      <a:r>
                        <a:rPr sz="2200" b="1" spc="-105" dirty="0">
                          <a:latin typeface="Arial"/>
                          <a:cs typeface="Arial"/>
                        </a:rPr>
                        <a:t> </a:t>
                      </a:r>
                      <a:r>
                        <a:rPr sz="2200" b="1"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FFFF00"/>
                    </a:solidFill>
                  </a:tcPr>
                </a:tc>
                <a:extLst>
                  <a:ext uri="{0D108BD9-81ED-4DB2-BD59-A6C34878D82A}">
                    <a16:rowId xmlns="" xmlns:a16="http://schemas.microsoft.com/office/drawing/2014/main" val="10001"/>
                  </a:ext>
                </a:extLst>
              </a:tr>
              <a:tr h="667590">
                <a:tc>
                  <a:txBody>
                    <a:bodyPr/>
                    <a:lstStyle/>
                    <a:p>
                      <a:pPr marL="91440">
                        <a:lnSpc>
                          <a:spcPct val="100000"/>
                        </a:lnSpc>
                        <a:spcBef>
                          <a:spcPts val="265"/>
                        </a:spcBef>
                      </a:pPr>
                      <a:r>
                        <a:rPr sz="2200" spc="-5" dirty="0">
                          <a:latin typeface="Arial"/>
                          <a:cs typeface="Arial"/>
                        </a:rPr>
                        <a:t>Region</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1440">
                        <a:lnSpc>
                          <a:spcPct val="100000"/>
                        </a:lnSpc>
                        <a:spcBef>
                          <a:spcPts val="265"/>
                        </a:spcBef>
                      </a:pPr>
                      <a:r>
                        <a:rPr sz="2200" dirty="0">
                          <a:latin typeface="Arial"/>
                          <a:cs typeface="Arial"/>
                        </a:rPr>
                        <a:t>24,6</a:t>
                      </a:r>
                      <a:r>
                        <a:rPr sz="2200" spc="-20" dirty="0">
                          <a:latin typeface="Arial"/>
                          <a:cs typeface="Arial"/>
                        </a:rPr>
                        <a:t> </a:t>
                      </a:r>
                      <a:r>
                        <a:rPr sz="2200"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145415" algn="r">
                        <a:lnSpc>
                          <a:spcPct val="100000"/>
                        </a:lnSpc>
                        <a:spcBef>
                          <a:spcPts val="265"/>
                        </a:spcBef>
                      </a:pPr>
                      <a:r>
                        <a:rPr sz="2200" dirty="0">
                          <a:latin typeface="Arial"/>
                          <a:cs typeface="Arial"/>
                        </a:rPr>
                        <a:t>14,7</a:t>
                      </a:r>
                      <a:r>
                        <a:rPr sz="2200" spc="-100" dirty="0">
                          <a:latin typeface="Arial"/>
                          <a:cs typeface="Arial"/>
                        </a:rPr>
                        <a:t> </a:t>
                      </a:r>
                      <a:r>
                        <a:rPr sz="2200"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algn="ctr">
                        <a:lnSpc>
                          <a:spcPct val="100000"/>
                        </a:lnSpc>
                        <a:spcBef>
                          <a:spcPts val="265"/>
                        </a:spcBef>
                      </a:pPr>
                      <a:r>
                        <a:rPr sz="2200" b="1" dirty="0">
                          <a:latin typeface="Arial"/>
                          <a:cs typeface="Arial"/>
                        </a:rPr>
                        <a:t>26,0 %</a:t>
                      </a:r>
                      <a:r>
                        <a:rPr sz="2200" b="1" spc="-70" dirty="0">
                          <a:latin typeface="Arial"/>
                          <a:cs typeface="Arial"/>
                        </a:rPr>
                        <a:t> </a:t>
                      </a:r>
                      <a:r>
                        <a:rPr sz="2200" b="1"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92D050"/>
                    </a:solidFill>
                  </a:tcPr>
                </a:tc>
                <a:tc>
                  <a:txBody>
                    <a:bodyPr/>
                    <a:lstStyle/>
                    <a:p>
                      <a:pPr marR="107950" algn="r">
                        <a:lnSpc>
                          <a:spcPct val="100000"/>
                        </a:lnSpc>
                        <a:spcBef>
                          <a:spcPts val="265"/>
                        </a:spcBef>
                      </a:pPr>
                      <a:r>
                        <a:rPr sz="2200" b="1" dirty="0">
                          <a:latin typeface="Arial"/>
                          <a:cs typeface="Arial"/>
                        </a:rPr>
                        <a:t>17,1 %</a:t>
                      </a:r>
                      <a:r>
                        <a:rPr sz="2200" b="1" spc="-105" dirty="0">
                          <a:latin typeface="Arial"/>
                          <a:cs typeface="Arial"/>
                        </a:rPr>
                        <a:t> </a:t>
                      </a:r>
                      <a:r>
                        <a:rPr sz="2200" b="1"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FF00"/>
                    </a:solidFill>
                  </a:tcPr>
                </a:tc>
                <a:extLst>
                  <a:ext uri="{0D108BD9-81ED-4DB2-BD59-A6C34878D82A}">
                    <a16:rowId xmlns="" xmlns:a16="http://schemas.microsoft.com/office/drawing/2014/main" val="10002"/>
                  </a:ext>
                </a:extLst>
              </a:tr>
              <a:tr h="667590">
                <a:tc>
                  <a:txBody>
                    <a:bodyPr/>
                    <a:lstStyle/>
                    <a:p>
                      <a:pPr marL="91440">
                        <a:lnSpc>
                          <a:spcPct val="100000"/>
                        </a:lnSpc>
                        <a:spcBef>
                          <a:spcPts val="265"/>
                        </a:spcBef>
                      </a:pPr>
                      <a:r>
                        <a:rPr sz="2200" spc="-5" dirty="0">
                          <a:latin typeface="Arial"/>
                          <a:cs typeface="Arial"/>
                        </a:rPr>
                        <a:t>Riksdagen</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1440">
                        <a:lnSpc>
                          <a:spcPct val="100000"/>
                        </a:lnSpc>
                        <a:spcBef>
                          <a:spcPts val="265"/>
                        </a:spcBef>
                      </a:pPr>
                      <a:r>
                        <a:rPr sz="2200" dirty="0">
                          <a:latin typeface="Arial"/>
                          <a:cs typeface="Arial"/>
                        </a:rPr>
                        <a:t>13,5</a:t>
                      </a:r>
                      <a:r>
                        <a:rPr sz="2200" spc="-20" dirty="0">
                          <a:latin typeface="Arial"/>
                          <a:cs typeface="Arial"/>
                        </a:rPr>
                        <a:t> </a:t>
                      </a:r>
                      <a:r>
                        <a:rPr sz="2200"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R="145415" algn="r">
                        <a:lnSpc>
                          <a:spcPct val="100000"/>
                        </a:lnSpc>
                        <a:spcBef>
                          <a:spcPts val="265"/>
                        </a:spcBef>
                      </a:pPr>
                      <a:r>
                        <a:rPr sz="2200" dirty="0">
                          <a:latin typeface="Arial"/>
                          <a:cs typeface="Arial"/>
                        </a:rPr>
                        <a:t>2,6</a:t>
                      </a:r>
                      <a:r>
                        <a:rPr sz="2200" spc="-100" dirty="0">
                          <a:latin typeface="Arial"/>
                          <a:cs typeface="Arial"/>
                        </a:rPr>
                        <a:t> </a:t>
                      </a:r>
                      <a:r>
                        <a:rPr sz="2200"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algn="ctr">
                        <a:lnSpc>
                          <a:spcPct val="100000"/>
                        </a:lnSpc>
                        <a:spcBef>
                          <a:spcPts val="265"/>
                        </a:spcBef>
                      </a:pPr>
                      <a:r>
                        <a:rPr sz="2200" b="1" dirty="0">
                          <a:latin typeface="Arial"/>
                          <a:cs typeface="Arial"/>
                        </a:rPr>
                        <a:t>15,6 %</a:t>
                      </a:r>
                      <a:r>
                        <a:rPr sz="2200" b="1" spc="-70" dirty="0">
                          <a:latin typeface="Arial"/>
                          <a:cs typeface="Arial"/>
                        </a:rPr>
                        <a:t> </a:t>
                      </a:r>
                      <a:r>
                        <a:rPr sz="2200" b="1"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R="107950" algn="r">
                        <a:lnSpc>
                          <a:spcPct val="100000"/>
                        </a:lnSpc>
                        <a:spcBef>
                          <a:spcPts val="265"/>
                        </a:spcBef>
                      </a:pPr>
                      <a:r>
                        <a:rPr sz="2200" b="1" dirty="0">
                          <a:latin typeface="Arial"/>
                          <a:cs typeface="Arial"/>
                        </a:rPr>
                        <a:t>1,7 %</a:t>
                      </a:r>
                      <a:r>
                        <a:rPr sz="2200" b="1" spc="-105" dirty="0">
                          <a:latin typeface="Arial"/>
                          <a:cs typeface="Arial"/>
                        </a:rPr>
                        <a:t> </a:t>
                      </a:r>
                      <a:r>
                        <a:rPr sz="2200" b="1" dirty="0">
                          <a:latin typeface="Arial"/>
                          <a:cs typeface="Arial"/>
                        </a:rPr>
                        <a:t>▼</a:t>
                      </a:r>
                      <a:endParaRPr sz="2200">
                        <a:latin typeface="Arial"/>
                        <a:cs typeface="Arial"/>
                      </a:endParaRPr>
                    </a:p>
                  </a:txBody>
                  <a:tcPr marL="0" marR="0" marT="336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3"/>
                  </a:ext>
                </a:extLst>
              </a:tr>
            </a:tbl>
          </a:graphicData>
        </a:graphic>
      </p:graphicFrame>
      <p:sp>
        <p:nvSpPr>
          <p:cNvPr id="6" name="object 6"/>
          <p:cNvSpPr txBox="1"/>
          <p:nvPr/>
        </p:nvSpPr>
        <p:spPr>
          <a:xfrm>
            <a:off x="1370241" y="5961379"/>
            <a:ext cx="2290445"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Källa:</a:t>
            </a:r>
            <a:r>
              <a:rPr sz="1800" i="1" spc="-50" dirty="0">
                <a:latin typeface="Arial"/>
                <a:cs typeface="Arial"/>
              </a:rPr>
              <a:t> </a:t>
            </a:r>
            <a:r>
              <a:rPr sz="1800" i="1" spc="-10" dirty="0">
                <a:latin typeface="Arial"/>
                <a:cs typeface="Arial"/>
              </a:rPr>
              <a:t>Valmyndigheten</a:t>
            </a:r>
            <a:endParaRPr sz="1800">
              <a:latin typeface="Arial"/>
              <a:cs typeface="Arial"/>
            </a:endParaRPr>
          </a:p>
        </p:txBody>
      </p:sp>
      <p:sp>
        <p:nvSpPr>
          <p:cNvPr id="7" name="object 7"/>
          <p:cNvSpPr/>
          <p:nvPr/>
        </p:nvSpPr>
        <p:spPr>
          <a:xfrm>
            <a:off x="4773447" y="5433374"/>
            <a:ext cx="3312795" cy="856615"/>
          </a:xfrm>
          <a:custGeom>
            <a:avLst/>
            <a:gdLst/>
            <a:ahLst/>
            <a:cxnLst/>
            <a:rect l="l" t="t" r="r" b="b"/>
            <a:pathLst>
              <a:path w="3312795" h="856614">
                <a:moveTo>
                  <a:pt x="2007479" y="0"/>
                </a:moveTo>
                <a:lnTo>
                  <a:pt x="1953279" y="363"/>
                </a:lnTo>
                <a:lnTo>
                  <a:pt x="1899179" y="1459"/>
                </a:lnTo>
                <a:lnTo>
                  <a:pt x="1845254" y="3285"/>
                </a:lnTo>
                <a:lnTo>
                  <a:pt x="1791580" y="5841"/>
                </a:lnTo>
                <a:lnTo>
                  <a:pt x="1738231" y="9125"/>
                </a:lnTo>
                <a:lnTo>
                  <a:pt x="1685282" y="13134"/>
                </a:lnTo>
                <a:lnTo>
                  <a:pt x="1632808" y="17868"/>
                </a:lnTo>
                <a:lnTo>
                  <a:pt x="1580884" y="23326"/>
                </a:lnTo>
                <a:lnTo>
                  <a:pt x="1529585" y="29505"/>
                </a:lnTo>
                <a:lnTo>
                  <a:pt x="1478986" y="36404"/>
                </a:lnTo>
                <a:lnTo>
                  <a:pt x="1429162" y="44022"/>
                </a:lnTo>
                <a:lnTo>
                  <a:pt x="1380188" y="52356"/>
                </a:lnTo>
                <a:lnTo>
                  <a:pt x="1332138" y="61407"/>
                </a:lnTo>
                <a:lnTo>
                  <a:pt x="1285088" y="71171"/>
                </a:lnTo>
                <a:lnTo>
                  <a:pt x="1239112" y="81648"/>
                </a:lnTo>
                <a:lnTo>
                  <a:pt x="1194286" y="92836"/>
                </a:lnTo>
                <a:lnTo>
                  <a:pt x="1150685" y="104733"/>
                </a:lnTo>
                <a:lnTo>
                  <a:pt x="1108382" y="117339"/>
                </a:lnTo>
                <a:lnTo>
                  <a:pt x="1067454" y="130651"/>
                </a:lnTo>
                <a:lnTo>
                  <a:pt x="1027976" y="144668"/>
                </a:lnTo>
                <a:lnTo>
                  <a:pt x="0" y="41226"/>
                </a:lnTo>
                <a:lnTo>
                  <a:pt x="775258" y="285503"/>
                </a:lnTo>
                <a:lnTo>
                  <a:pt x="748663" y="313090"/>
                </a:lnTo>
                <a:lnTo>
                  <a:pt x="727968" y="340936"/>
                </a:lnTo>
                <a:lnTo>
                  <a:pt x="713105" y="368953"/>
                </a:lnTo>
                <a:lnTo>
                  <a:pt x="704001" y="397051"/>
                </a:lnTo>
                <a:lnTo>
                  <a:pt x="700588" y="425142"/>
                </a:lnTo>
                <a:lnTo>
                  <a:pt x="702794" y="453135"/>
                </a:lnTo>
                <a:lnTo>
                  <a:pt x="723781" y="508474"/>
                </a:lnTo>
                <a:lnTo>
                  <a:pt x="766398" y="562355"/>
                </a:lnTo>
                <a:lnTo>
                  <a:pt x="795642" y="588526"/>
                </a:lnTo>
                <a:lnTo>
                  <a:pt x="830083" y="614065"/>
                </a:lnTo>
                <a:lnTo>
                  <a:pt x="869649" y="638882"/>
                </a:lnTo>
                <a:lnTo>
                  <a:pt x="914270" y="662890"/>
                </a:lnTo>
                <a:lnTo>
                  <a:pt x="963875" y="685998"/>
                </a:lnTo>
                <a:lnTo>
                  <a:pt x="1018395" y="708118"/>
                </a:lnTo>
                <a:lnTo>
                  <a:pt x="1077758" y="729160"/>
                </a:lnTo>
                <a:lnTo>
                  <a:pt x="1141895" y="749035"/>
                </a:lnTo>
                <a:lnTo>
                  <a:pt x="1186337" y="761352"/>
                </a:lnTo>
                <a:lnTo>
                  <a:pt x="1231952" y="772910"/>
                </a:lnTo>
                <a:lnTo>
                  <a:pt x="1278667" y="783711"/>
                </a:lnTo>
                <a:lnTo>
                  <a:pt x="1326404" y="793758"/>
                </a:lnTo>
                <a:lnTo>
                  <a:pt x="1375091" y="803051"/>
                </a:lnTo>
                <a:lnTo>
                  <a:pt x="1424651" y="811593"/>
                </a:lnTo>
                <a:lnTo>
                  <a:pt x="1475010" y="819384"/>
                </a:lnTo>
                <a:lnTo>
                  <a:pt x="1526093" y="826426"/>
                </a:lnTo>
                <a:lnTo>
                  <a:pt x="1577825" y="832720"/>
                </a:lnTo>
                <a:lnTo>
                  <a:pt x="1630131" y="838269"/>
                </a:lnTo>
                <a:lnTo>
                  <a:pt x="1682936" y="843073"/>
                </a:lnTo>
                <a:lnTo>
                  <a:pt x="1736165" y="847135"/>
                </a:lnTo>
                <a:lnTo>
                  <a:pt x="1789743" y="850455"/>
                </a:lnTo>
                <a:lnTo>
                  <a:pt x="1843596" y="853036"/>
                </a:lnTo>
                <a:lnTo>
                  <a:pt x="1897648" y="854878"/>
                </a:lnTo>
                <a:lnTo>
                  <a:pt x="1951824" y="855983"/>
                </a:lnTo>
                <a:lnTo>
                  <a:pt x="2006050" y="856353"/>
                </a:lnTo>
                <a:lnTo>
                  <a:pt x="2060250" y="855990"/>
                </a:lnTo>
                <a:lnTo>
                  <a:pt x="2114350" y="854894"/>
                </a:lnTo>
                <a:lnTo>
                  <a:pt x="2168275" y="853067"/>
                </a:lnTo>
                <a:lnTo>
                  <a:pt x="2221949" y="850512"/>
                </a:lnTo>
                <a:lnTo>
                  <a:pt x="2275298" y="847228"/>
                </a:lnTo>
                <a:lnTo>
                  <a:pt x="2328247" y="843219"/>
                </a:lnTo>
                <a:lnTo>
                  <a:pt x="2380721" y="838485"/>
                </a:lnTo>
                <a:lnTo>
                  <a:pt x="2432645" y="833027"/>
                </a:lnTo>
                <a:lnTo>
                  <a:pt x="2483944" y="826849"/>
                </a:lnTo>
                <a:lnTo>
                  <a:pt x="2534543" y="819950"/>
                </a:lnTo>
                <a:lnTo>
                  <a:pt x="2584367" y="812332"/>
                </a:lnTo>
                <a:lnTo>
                  <a:pt x="2633341" y="803998"/>
                </a:lnTo>
                <a:lnTo>
                  <a:pt x="2681391" y="794948"/>
                </a:lnTo>
                <a:lnTo>
                  <a:pt x="2728441" y="785184"/>
                </a:lnTo>
                <a:lnTo>
                  <a:pt x="2774417" y="774707"/>
                </a:lnTo>
                <a:lnTo>
                  <a:pt x="2819243" y="763520"/>
                </a:lnTo>
                <a:lnTo>
                  <a:pt x="2862845" y="751623"/>
                </a:lnTo>
                <a:lnTo>
                  <a:pt x="2905147" y="739018"/>
                </a:lnTo>
                <a:lnTo>
                  <a:pt x="2946075" y="725707"/>
                </a:lnTo>
                <a:lnTo>
                  <a:pt x="2985554" y="711691"/>
                </a:lnTo>
                <a:lnTo>
                  <a:pt x="3036453" y="691628"/>
                </a:lnTo>
                <a:lnTo>
                  <a:pt x="3083014" y="670859"/>
                </a:lnTo>
                <a:lnTo>
                  <a:pt x="3125247" y="649449"/>
                </a:lnTo>
                <a:lnTo>
                  <a:pt x="3163165" y="627459"/>
                </a:lnTo>
                <a:lnTo>
                  <a:pt x="3196779" y="604954"/>
                </a:lnTo>
                <a:lnTo>
                  <a:pt x="3251145" y="558649"/>
                </a:lnTo>
                <a:lnTo>
                  <a:pt x="3288440" y="511040"/>
                </a:lnTo>
                <a:lnTo>
                  <a:pt x="3308760" y="462632"/>
                </a:lnTo>
                <a:lnTo>
                  <a:pt x="3312583" y="438287"/>
                </a:lnTo>
                <a:lnTo>
                  <a:pt x="3312199" y="413932"/>
                </a:lnTo>
                <a:lnTo>
                  <a:pt x="3298853" y="365445"/>
                </a:lnTo>
                <a:lnTo>
                  <a:pt x="3268818" y="317676"/>
                </a:lnTo>
                <a:lnTo>
                  <a:pt x="3222188" y="271133"/>
                </a:lnTo>
                <a:lnTo>
                  <a:pt x="3159060" y="226319"/>
                </a:lnTo>
                <a:lnTo>
                  <a:pt x="3121339" y="204719"/>
                </a:lnTo>
                <a:lnTo>
                  <a:pt x="3079528" y="183741"/>
                </a:lnTo>
                <a:lnTo>
                  <a:pt x="3033641" y="163449"/>
                </a:lnTo>
                <a:lnTo>
                  <a:pt x="2983688" y="143905"/>
                </a:lnTo>
                <a:lnTo>
                  <a:pt x="2929682" y="125174"/>
                </a:lnTo>
                <a:lnTo>
                  <a:pt x="2871635" y="107317"/>
                </a:lnTo>
                <a:lnTo>
                  <a:pt x="2827192" y="95001"/>
                </a:lnTo>
                <a:lnTo>
                  <a:pt x="2781577" y="83443"/>
                </a:lnTo>
                <a:lnTo>
                  <a:pt x="2734863" y="72641"/>
                </a:lnTo>
                <a:lnTo>
                  <a:pt x="2687125" y="62595"/>
                </a:lnTo>
                <a:lnTo>
                  <a:pt x="2638438" y="53301"/>
                </a:lnTo>
                <a:lnTo>
                  <a:pt x="2588878" y="44760"/>
                </a:lnTo>
                <a:lnTo>
                  <a:pt x="2538519" y="36969"/>
                </a:lnTo>
                <a:lnTo>
                  <a:pt x="2487436" y="29927"/>
                </a:lnTo>
                <a:lnTo>
                  <a:pt x="2435704" y="23633"/>
                </a:lnTo>
                <a:lnTo>
                  <a:pt x="2383398" y="18084"/>
                </a:lnTo>
                <a:lnTo>
                  <a:pt x="2330593" y="13280"/>
                </a:lnTo>
                <a:lnTo>
                  <a:pt x="2277364" y="9218"/>
                </a:lnTo>
                <a:lnTo>
                  <a:pt x="2223786" y="5898"/>
                </a:lnTo>
                <a:lnTo>
                  <a:pt x="2169933" y="3317"/>
                </a:lnTo>
                <a:lnTo>
                  <a:pt x="2115881" y="1475"/>
                </a:lnTo>
                <a:lnTo>
                  <a:pt x="2061705" y="370"/>
                </a:lnTo>
                <a:lnTo>
                  <a:pt x="2007479" y="0"/>
                </a:lnTo>
                <a:close/>
              </a:path>
            </a:pathLst>
          </a:custGeom>
          <a:solidFill>
            <a:srgbClr val="BDE4F7"/>
          </a:solidFill>
        </p:spPr>
        <p:txBody>
          <a:bodyPr wrap="square" lIns="0" tIns="0" rIns="0" bIns="0" rtlCol="0"/>
          <a:lstStyle/>
          <a:p>
            <a:endParaRPr/>
          </a:p>
        </p:txBody>
      </p:sp>
      <p:sp>
        <p:nvSpPr>
          <p:cNvPr id="8" name="object 8"/>
          <p:cNvSpPr txBox="1"/>
          <p:nvPr/>
        </p:nvSpPr>
        <p:spPr>
          <a:xfrm>
            <a:off x="5952426" y="5653532"/>
            <a:ext cx="1655445" cy="391160"/>
          </a:xfrm>
          <a:prstGeom prst="rect">
            <a:avLst/>
          </a:prstGeom>
        </p:spPr>
        <p:txBody>
          <a:bodyPr vert="horz" wrap="square" lIns="0" tIns="12700" rIns="0" bIns="0" rtlCol="0">
            <a:spAutoFit/>
          </a:bodyPr>
          <a:lstStyle/>
          <a:p>
            <a:pPr marL="12700">
              <a:lnSpc>
                <a:spcPct val="100000"/>
              </a:lnSpc>
              <a:spcBef>
                <a:spcPts val="100"/>
              </a:spcBef>
            </a:pPr>
            <a:r>
              <a:rPr sz="2400" b="1" u="heavy" spc="-15" dirty="0">
                <a:solidFill>
                  <a:srgbClr val="008FCB"/>
                </a:solidFill>
                <a:uFill>
                  <a:solidFill>
                    <a:srgbClr val="008FCB"/>
                  </a:solidFill>
                </a:uFill>
                <a:latin typeface="Arial"/>
                <a:cs typeface="Arial"/>
                <a:hlinkClick r:id="rId3"/>
              </a:rPr>
              <a:t>www.val.se</a:t>
            </a:r>
            <a:endParaRPr sz="2400">
              <a:latin typeface="Arial"/>
              <a:cs typeface="Arial"/>
            </a:endParaRPr>
          </a:p>
        </p:txBody>
      </p:sp>
    </p:spTree>
    <p:extLst>
      <p:ext uri="{BB962C8B-B14F-4D97-AF65-F5344CB8AC3E}">
        <p14:creationId xmlns:p14="http://schemas.microsoft.com/office/powerpoint/2010/main" val="3090024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18386" y="6146691"/>
            <a:ext cx="5825612" cy="71130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Arial"/>
                <a:cs typeface="Arial"/>
              </a:rPr>
              <a:t>37</a:t>
            </a:r>
            <a:endParaRPr sz="900">
              <a:latin typeface="Arial"/>
              <a:cs typeface="Arial"/>
            </a:endParaRPr>
          </a:p>
        </p:txBody>
      </p:sp>
      <p:sp>
        <p:nvSpPr>
          <p:cNvPr id="4" name="object 4"/>
          <p:cNvSpPr txBox="1">
            <a:spLocks noGrp="1"/>
          </p:cNvSpPr>
          <p:nvPr>
            <p:ph type="title"/>
          </p:nvPr>
        </p:nvSpPr>
        <p:spPr>
          <a:xfrm>
            <a:off x="1278801" y="546098"/>
            <a:ext cx="4240530" cy="781685"/>
          </a:xfrm>
          <a:prstGeom prst="rect">
            <a:avLst/>
          </a:prstGeom>
        </p:spPr>
        <p:txBody>
          <a:bodyPr vert="horz" wrap="square" lIns="0" tIns="110490" rIns="0" bIns="0" rtlCol="0">
            <a:spAutoFit/>
          </a:bodyPr>
          <a:lstStyle/>
          <a:p>
            <a:pPr marL="12700" marR="5080">
              <a:lnSpc>
                <a:spcPct val="77100"/>
              </a:lnSpc>
              <a:spcBef>
                <a:spcPts val="870"/>
              </a:spcBef>
            </a:pPr>
            <a:r>
              <a:rPr dirty="0">
                <a:solidFill>
                  <a:srgbClr val="008FCB"/>
                </a:solidFill>
              </a:rPr>
              <a:t>Inför </a:t>
            </a:r>
            <a:r>
              <a:rPr spc="-5" dirty="0">
                <a:solidFill>
                  <a:srgbClr val="008FCB"/>
                </a:solidFill>
              </a:rPr>
              <a:t>valåret </a:t>
            </a:r>
            <a:r>
              <a:rPr dirty="0">
                <a:solidFill>
                  <a:srgbClr val="008FCB"/>
                </a:solidFill>
              </a:rPr>
              <a:t>2022  </a:t>
            </a:r>
            <a:r>
              <a:rPr spc="-5" dirty="0"/>
              <a:t>Seniorers</a:t>
            </a:r>
            <a:r>
              <a:rPr spc="-45" dirty="0"/>
              <a:t> </a:t>
            </a:r>
            <a:r>
              <a:rPr dirty="0"/>
              <a:t>representation</a:t>
            </a:r>
          </a:p>
        </p:txBody>
      </p:sp>
      <p:sp>
        <p:nvSpPr>
          <p:cNvPr id="5" name="object 5"/>
          <p:cNvSpPr txBox="1"/>
          <p:nvPr/>
        </p:nvSpPr>
        <p:spPr>
          <a:xfrm>
            <a:off x="1278801" y="6413500"/>
            <a:ext cx="2036445" cy="269240"/>
          </a:xfrm>
          <a:prstGeom prst="rect">
            <a:avLst/>
          </a:prstGeom>
        </p:spPr>
        <p:txBody>
          <a:bodyPr vert="horz" wrap="square" lIns="0" tIns="12700" rIns="0" bIns="0" rtlCol="0">
            <a:spAutoFit/>
          </a:bodyPr>
          <a:lstStyle/>
          <a:p>
            <a:pPr marL="12700">
              <a:lnSpc>
                <a:spcPct val="100000"/>
              </a:lnSpc>
              <a:spcBef>
                <a:spcPts val="100"/>
              </a:spcBef>
            </a:pPr>
            <a:r>
              <a:rPr sz="1600" i="1" spc="-10" dirty="0">
                <a:latin typeface="Arial"/>
                <a:cs typeface="Arial"/>
              </a:rPr>
              <a:t>Källa:</a:t>
            </a:r>
            <a:r>
              <a:rPr sz="1600" i="1" spc="-30" dirty="0">
                <a:latin typeface="Arial"/>
                <a:cs typeface="Arial"/>
              </a:rPr>
              <a:t> </a:t>
            </a:r>
            <a:r>
              <a:rPr sz="1600" i="1" spc="-10" dirty="0">
                <a:latin typeface="Arial"/>
                <a:cs typeface="Arial"/>
              </a:rPr>
              <a:t>Valmyndigheten</a:t>
            </a:r>
            <a:endParaRPr sz="1600">
              <a:latin typeface="Arial"/>
              <a:cs typeface="Arial"/>
            </a:endParaRPr>
          </a:p>
        </p:txBody>
      </p:sp>
      <p:graphicFrame>
        <p:nvGraphicFramePr>
          <p:cNvPr id="6" name="object 6"/>
          <p:cNvGraphicFramePr>
            <a:graphicFrameLocks noGrp="1"/>
          </p:cNvGraphicFramePr>
          <p:nvPr/>
        </p:nvGraphicFramePr>
        <p:xfrm>
          <a:off x="1285151" y="1904326"/>
          <a:ext cx="6779258" cy="4301010"/>
        </p:xfrm>
        <a:graphic>
          <a:graphicData uri="http://schemas.openxmlformats.org/drawingml/2006/table">
            <a:tbl>
              <a:tblPr firstRow="1" bandRow="1">
                <a:tableStyleId>{2D5ABB26-0587-4C30-8999-92F81FD0307C}</a:tableStyleId>
              </a:tblPr>
              <a:tblGrid>
                <a:gridCol w="965835">
                  <a:extLst>
                    <a:ext uri="{9D8B030D-6E8A-4147-A177-3AD203B41FA5}">
                      <a16:colId xmlns="" xmlns:a16="http://schemas.microsoft.com/office/drawing/2014/main" val="20000"/>
                    </a:ext>
                  </a:extLst>
                </a:gridCol>
                <a:gridCol w="1423669">
                  <a:extLst>
                    <a:ext uri="{9D8B030D-6E8A-4147-A177-3AD203B41FA5}">
                      <a16:colId xmlns="" xmlns:a16="http://schemas.microsoft.com/office/drawing/2014/main" val="20001"/>
                    </a:ext>
                  </a:extLst>
                </a:gridCol>
                <a:gridCol w="1458595">
                  <a:extLst>
                    <a:ext uri="{9D8B030D-6E8A-4147-A177-3AD203B41FA5}">
                      <a16:colId xmlns="" xmlns:a16="http://schemas.microsoft.com/office/drawing/2014/main" val="20002"/>
                    </a:ext>
                  </a:extLst>
                </a:gridCol>
                <a:gridCol w="1575435">
                  <a:extLst>
                    <a:ext uri="{9D8B030D-6E8A-4147-A177-3AD203B41FA5}">
                      <a16:colId xmlns="" xmlns:a16="http://schemas.microsoft.com/office/drawing/2014/main" val="20003"/>
                    </a:ext>
                  </a:extLst>
                </a:gridCol>
                <a:gridCol w="1355724">
                  <a:extLst>
                    <a:ext uri="{9D8B030D-6E8A-4147-A177-3AD203B41FA5}">
                      <a16:colId xmlns="" xmlns:a16="http://schemas.microsoft.com/office/drawing/2014/main" val="20004"/>
                    </a:ext>
                  </a:extLst>
                </a:gridCol>
              </a:tblGrid>
              <a:tr h="1131090">
                <a:tc>
                  <a:txBody>
                    <a:bodyPr/>
                    <a:lstStyle/>
                    <a:p>
                      <a:pPr marL="91440">
                        <a:lnSpc>
                          <a:spcPct val="100000"/>
                        </a:lnSpc>
                        <a:spcBef>
                          <a:spcPts val="360"/>
                        </a:spcBef>
                      </a:pPr>
                      <a:r>
                        <a:rPr sz="1800" b="1" spc="-5" dirty="0">
                          <a:solidFill>
                            <a:srgbClr val="FFFFFF"/>
                          </a:solidFill>
                          <a:latin typeface="Arial"/>
                          <a:cs typeface="Arial"/>
                        </a:rPr>
                        <a:t>Parti</a:t>
                      </a:r>
                      <a:endParaRPr sz="1800">
                        <a:latin typeface="Arial"/>
                        <a:cs typeface="Arial"/>
                      </a:endParaRPr>
                    </a:p>
                  </a:txBody>
                  <a:tcPr marL="0" marR="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marR="219075">
                        <a:lnSpc>
                          <a:spcPts val="2090"/>
                        </a:lnSpc>
                        <a:spcBef>
                          <a:spcPts val="490"/>
                        </a:spcBef>
                      </a:pPr>
                      <a:r>
                        <a:rPr sz="1800" spc="-5" dirty="0">
                          <a:solidFill>
                            <a:srgbClr val="FFFFFF"/>
                          </a:solidFill>
                          <a:latin typeface="Arial"/>
                          <a:cs typeface="Arial"/>
                        </a:rPr>
                        <a:t>Kand</a:t>
                      </a:r>
                      <a:r>
                        <a:rPr sz="1800" dirty="0">
                          <a:solidFill>
                            <a:srgbClr val="FFFFFF"/>
                          </a:solidFill>
                          <a:latin typeface="Arial"/>
                          <a:cs typeface="Arial"/>
                        </a:rPr>
                        <a:t>i</a:t>
                      </a:r>
                      <a:r>
                        <a:rPr sz="1800" spc="-5" dirty="0">
                          <a:solidFill>
                            <a:srgbClr val="FFFFFF"/>
                          </a:solidFill>
                          <a:latin typeface="Arial"/>
                          <a:cs typeface="Arial"/>
                        </a:rPr>
                        <a:t>dater  valet</a:t>
                      </a:r>
                      <a:r>
                        <a:rPr sz="1800" spc="-50" dirty="0">
                          <a:solidFill>
                            <a:srgbClr val="FFFFFF"/>
                          </a:solidFill>
                          <a:latin typeface="Arial"/>
                          <a:cs typeface="Arial"/>
                        </a:rPr>
                        <a:t> </a:t>
                      </a:r>
                      <a:r>
                        <a:rPr sz="1800" spc="-5" dirty="0">
                          <a:solidFill>
                            <a:srgbClr val="FFFFFF"/>
                          </a:solidFill>
                          <a:latin typeface="Arial"/>
                          <a:cs typeface="Arial"/>
                        </a:rPr>
                        <a:t>2014</a:t>
                      </a:r>
                      <a:endParaRPr sz="1800">
                        <a:latin typeface="Arial"/>
                        <a:cs typeface="Arial"/>
                      </a:endParaRPr>
                    </a:p>
                    <a:p>
                      <a:pPr marL="90805">
                        <a:lnSpc>
                          <a:spcPts val="2150"/>
                        </a:lnSpc>
                      </a:pPr>
                      <a:r>
                        <a:rPr sz="1800" spc="-5" dirty="0">
                          <a:solidFill>
                            <a:srgbClr val="FFFFFF"/>
                          </a:solidFill>
                          <a:latin typeface="Arial"/>
                          <a:cs typeface="Arial"/>
                        </a:rPr>
                        <a:t>65-</a:t>
                      </a:r>
                      <a:r>
                        <a:rPr sz="1800" spc="-10" dirty="0">
                          <a:solidFill>
                            <a:srgbClr val="FFFFFF"/>
                          </a:solidFill>
                          <a:latin typeface="Arial"/>
                          <a:cs typeface="Arial"/>
                        </a:rPr>
                        <a:t> </a:t>
                      </a:r>
                      <a:r>
                        <a:rPr sz="1800" spc="-5" dirty="0">
                          <a:solidFill>
                            <a:srgbClr val="FFFFFF"/>
                          </a:solidFill>
                          <a:latin typeface="Arial"/>
                          <a:cs typeface="Arial"/>
                        </a:rPr>
                        <a:t>år</a:t>
                      </a:r>
                      <a:endParaRPr sz="1800">
                        <a:latin typeface="Arial"/>
                        <a:cs typeface="Arial"/>
                      </a:endParaRPr>
                    </a:p>
                  </a:txBody>
                  <a:tcPr marL="0" marR="0" marT="6223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marR="165100">
                        <a:lnSpc>
                          <a:spcPts val="2090"/>
                        </a:lnSpc>
                        <a:spcBef>
                          <a:spcPts val="490"/>
                        </a:spcBef>
                      </a:pPr>
                      <a:r>
                        <a:rPr sz="1800" b="1" dirty="0">
                          <a:solidFill>
                            <a:srgbClr val="FFFFFF"/>
                          </a:solidFill>
                          <a:latin typeface="Arial"/>
                          <a:cs typeface="Arial"/>
                        </a:rPr>
                        <a:t>K</a:t>
                      </a:r>
                      <a:r>
                        <a:rPr sz="1800" b="1" spc="-5" dirty="0">
                          <a:solidFill>
                            <a:srgbClr val="FFFFFF"/>
                          </a:solidFill>
                          <a:latin typeface="Arial"/>
                          <a:cs typeface="Arial"/>
                        </a:rPr>
                        <a:t>a</a:t>
                      </a:r>
                      <a:r>
                        <a:rPr sz="1800" b="1" dirty="0">
                          <a:solidFill>
                            <a:srgbClr val="FFFFFF"/>
                          </a:solidFill>
                          <a:latin typeface="Arial"/>
                          <a:cs typeface="Arial"/>
                        </a:rPr>
                        <a:t>ndid</a:t>
                      </a:r>
                      <a:r>
                        <a:rPr sz="1800" b="1" spc="-5" dirty="0">
                          <a:solidFill>
                            <a:srgbClr val="FFFFFF"/>
                          </a:solidFill>
                          <a:latin typeface="Arial"/>
                          <a:cs typeface="Arial"/>
                        </a:rPr>
                        <a:t>a</a:t>
                      </a:r>
                      <a:r>
                        <a:rPr sz="1800" b="1" dirty="0">
                          <a:solidFill>
                            <a:srgbClr val="FFFFFF"/>
                          </a:solidFill>
                          <a:latin typeface="Arial"/>
                          <a:cs typeface="Arial"/>
                        </a:rPr>
                        <a:t>t</a:t>
                      </a:r>
                      <a:r>
                        <a:rPr sz="1800" b="1" spc="-5" dirty="0">
                          <a:solidFill>
                            <a:srgbClr val="FFFFFF"/>
                          </a:solidFill>
                          <a:latin typeface="Arial"/>
                          <a:cs typeface="Arial"/>
                        </a:rPr>
                        <a:t>e</a:t>
                      </a:r>
                      <a:r>
                        <a:rPr sz="1800" b="1" dirty="0">
                          <a:solidFill>
                            <a:srgbClr val="FFFFFF"/>
                          </a:solidFill>
                          <a:latin typeface="Arial"/>
                          <a:cs typeface="Arial"/>
                        </a:rPr>
                        <a:t>r  </a:t>
                      </a:r>
                      <a:r>
                        <a:rPr sz="1800" b="1" spc="-5" dirty="0">
                          <a:solidFill>
                            <a:srgbClr val="FFFFFF"/>
                          </a:solidFill>
                          <a:latin typeface="Arial"/>
                          <a:cs typeface="Arial"/>
                        </a:rPr>
                        <a:t>valet</a:t>
                      </a:r>
                      <a:r>
                        <a:rPr sz="1800" b="1" spc="-40" dirty="0">
                          <a:solidFill>
                            <a:srgbClr val="FFFFFF"/>
                          </a:solidFill>
                          <a:latin typeface="Arial"/>
                          <a:cs typeface="Arial"/>
                        </a:rPr>
                        <a:t> </a:t>
                      </a:r>
                      <a:r>
                        <a:rPr sz="1800" b="1" spc="-5" dirty="0">
                          <a:solidFill>
                            <a:srgbClr val="FFFFFF"/>
                          </a:solidFill>
                          <a:latin typeface="Arial"/>
                          <a:cs typeface="Arial"/>
                        </a:rPr>
                        <a:t>2018</a:t>
                      </a:r>
                      <a:endParaRPr sz="1800">
                        <a:latin typeface="Arial"/>
                        <a:cs typeface="Arial"/>
                      </a:endParaRPr>
                    </a:p>
                    <a:p>
                      <a:pPr marL="90805">
                        <a:lnSpc>
                          <a:spcPts val="2150"/>
                        </a:lnSpc>
                      </a:pPr>
                      <a:r>
                        <a:rPr sz="1800" b="1" spc="-5" dirty="0">
                          <a:solidFill>
                            <a:srgbClr val="FFFFFF"/>
                          </a:solidFill>
                          <a:latin typeface="Arial"/>
                          <a:cs typeface="Arial"/>
                        </a:rPr>
                        <a:t>65-</a:t>
                      </a:r>
                      <a:r>
                        <a:rPr sz="1800" b="1" spc="-10" dirty="0">
                          <a:solidFill>
                            <a:srgbClr val="FFFFFF"/>
                          </a:solidFill>
                          <a:latin typeface="Arial"/>
                          <a:cs typeface="Arial"/>
                        </a:rPr>
                        <a:t> </a:t>
                      </a:r>
                      <a:r>
                        <a:rPr sz="1800" b="1" spc="-5" dirty="0">
                          <a:solidFill>
                            <a:srgbClr val="FFFFFF"/>
                          </a:solidFill>
                          <a:latin typeface="Arial"/>
                          <a:cs typeface="Arial"/>
                        </a:rPr>
                        <a:t>år</a:t>
                      </a:r>
                      <a:endParaRPr sz="1800">
                        <a:latin typeface="Arial"/>
                        <a:cs typeface="Arial"/>
                      </a:endParaRPr>
                    </a:p>
                  </a:txBody>
                  <a:tcPr marL="0" marR="0" marT="6223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1440" marR="421640">
                        <a:lnSpc>
                          <a:spcPts val="2090"/>
                        </a:lnSpc>
                        <a:spcBef>
                          <a:spcPts val="490"/>
                        </a:spcBef>
                      </a:pPr>
                      <a:r>
                        <a:rPr sz="1800" spc="-30" dirty="0">
                          <a:solidFill>
                            <a:srgbClr val="FFFFFF"/>
                          </a:solidFill>
                          <a:latin typeface="Arial"/>
                          <a:cs typeface="Arial"/>
                        </a:rPr>
                        <a:t>Valda  </a:t>
                      </a:r>
                      <a:r>
                        <a:rPr sz="1800" spc="-5" dirty="0">
                          <a:solidFill>
                            <a:srgbClr val="FFFFFF"/>
                          </a:solidFill>
                          <a:latin typeface="Arial"/>
                          <a:cs typeface="Arial"/>
                        </a:rPr>
                        <a:t>valet</a:t>
                      </a:r>
                      <a:r>
                        <a:rPr sz="1800" spc="-85" dirty="0">
                          <a:solidFill>
                            <a:srgbClr val="FFFFFF"/>
                          </a:solidFill>
                          <a:latin typeface="Arial"/>
                          <a:cs typeface="Arial"/>
                        </a:rPr>
                        <a:t> </a:t>
                      </a:r>
                      <a:r>
                        <a:rPr sz="1800" spc="-5" dirty="0">
                          <a:solidFill>
                            <a:srgbClr val="FFFFFF"/>
                          </a:solidFill>
                          <a:latin typeface="Arial"/>
                          <a:cs typeface="Arial"/>
                        </a:rPr>
                        <a:t>2014</a:t>
                      </a:r>
                      <a:endParaRPr sz="1800">
                        <a:latin typeface="Arial"/>
                        <a:cs typeface="Arial"/>
                      </a:endParaRPr>
                    </a:p>
                    <a:p>
                      <a:pPr marL="91440">
                        <a:lnSpc>
                          <a:spcPts val="2150"/>
                        </a:lnSpc>
                      </a:pPr>
                      <a:r>
                        <a:rPr sz="1800" spc="-5" dirty="0">
                          <a:solidFill>
                            <a:srgbClr val="FFFFFF"/>
                          </a:solidFill>
                          <a:latin typeface="Arial"/>
                          <a:cs typeface="Arial"/>
                        </a:rPr>
                        <a:t>65-</a:t>
                      </a:r>
                      <a:r>
                        <a:rPr sz="1800" spc="-10" dirty="0">
                          <a:solidFill>
                            <a:srgbClr val="FFFFFF"/>
                          </a:solidFill>
                          <a:latin typeface="Arial"/>
                          <a:cs typeface="Arial"/>
                        </a:rPr>
                        <a:t> </a:t>
                      </a:r>
                      <a:r>
                        <a:rPr sz="1800" spc="-5" dirty="0">
                          <a:solidFill>
                            <a:srgbClr val="FFFFFF"/>
                          </a:solidFill>
                          <a:latin typeface="Arial"/>
                          <a:cs typeface="Arial"/>
                        </a:rPr>
                        <a:t>år</a:t>
                      </a:r>
                      <a:endParaRPr sz="1800">
                        <a:latin typeface="Arial"/>
                        <a:cs typeface="Arial"/>
                      </a:endParaRPr>
                    </a:p>
                  </a:txBody>
                  <a:tcPr marL="0" marR="0" marT="6223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tc>
                  <a:txBody>
                    <a:bodyPr/>
                    <a:lstStyle/>
                    <a:p>
                      <a:pPr marL="90805" marR="163830">
                        <a:lnSpc>
                          <a:spcPts val="2090"/>
                        </a:lnSpc>
                        <a:spcBef>
                          <a:spcPts val="490"/>
                        </a:spcBef>
                      </a:pPr>
                      <a:r>
                        <a:rPr sz="1800" b="1" spc="-25" dirty="0">
                          <a:solidFill>
                            <a:srgbClr val="FFFFFF"/>
                          </a:solidFill>
                          <a:latin typeface="Arial"/>
                          <a:cs typeface="Arial"/>
                        </a:rPr>
                        <a:t>Valda  </a:t>
                      </a:r>
                      <a:r>
                        <a:rPr sz="1800" b="1" spc="-5" dirty="0">
                          <a:solidFill>
                            <a:srgbClr val="FFFFFF"/>
                          </a:solidFill>
                          <a:latin typeface="Arial"/>
                          <a:cs typeface="Arial"/>
                        </a:rPr>
                        <a:t>valet</a:t>
                      </a:r>
                      <a:r>
                        <a:rPr sz="1800" b="1" spc="-90" dirty="0">
                          <a:solidFill>
                            <a:srgbClr val="FFFFFF"/>
                          </a:solidFill>
                          <a:latin typeface="Arial"/>
                          <a:cs typeface="Arial"/>
                        </a:rPr>
                        <a:t> </a:t>
                      </a:r>
                      <a:r>
                        <a:rPr sz="1800" b="1" spc="-5" dirty="0">
                          <a:solidFill>
                            <a:srgbClr val="FFFFFF"/>
                          </a:solidFill>
                          <a:latin typeface="Arial"/>
                          <a:cs typeface="Arial"/>
                        </a:rPr>
                        <a:t>2018</a:t>
                      </a:r>
                      <a:endParaRPr sz="1800">
                        <a:latin typeface="Arial"/>
                        <a:cs typeface="Arial"/>
                      </a:endParaRPr>
                    </a:p>
                    <a:p>
                      <a:pPr marL="90805">
                        <a:lnSpc>
                          <a:spcPts val="2150"/>
                        </a:lnSpc>
                      </a:pPr>
                      <a:r>
                        <a:rPr sz="1800" b="1" spc="-5" dirty="0">
                          <a:solidFill>
                            <a:srgbClr val="FFFFFF"/>
                          </a:solidFill>
                          <a:latin typeface="Arial"/>
                          <a:cs typeface="Arial"/>
                        </a:rPr>
                        <a:t>65-</a:t>
                      </a:r>
                      <a:r>
                        <a:rPr sz="1800" b="1" spc="-10" dirty="0">
                          <a:solidFill>
                            <a:srgbClr val="FFFFFF"/>
                          </a:solidFill>
                          <a:latin typeface="Arial"/>
                          <a:cs typeface="Arial"/>
                        </a:rPr>
                        <a:t> </a:t>
                      </a:r>
                      <a:r>
                        <a:rPr sz="1800" b="1" spc="-5" dirty="0">
                          <a:solidFill>
                            <a:srgbClr val="FFFFFF"/>
                          </a:solidFill>
                          <a:latin typeface="Arial"/>
                          <a:cs typeface="Arial"/>
                        </a:rPr>
                        <a:t>år</a:t>
                      </a:r>
                      <a:endParaRPr sz="1800">
                        <a:latin typeface="Arial"/>
                        <a:cs typeface="Arial"/>
                      </a:endParaRPr>
                    </a:p>
                  </a:txBody>
                  <a:tcPr marL="0" marR="0" marT="6223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8FCB"/>
                    </a:solidFill>
                  </a:tcPr>
                </a:tc>
                <a:extLst>
                  <a:ext uri="{0D108BD9-81ED-4DB2-BD59-A6C34878D82A}">
                    <a16:rowId xmlns="" xmlns:a16="http://schemas.microsoft.com/office/drawing/2014/main" val="10000"/>
                  </a:ext>
                </a:extLst>
              </a:tr>
              <a:tr h="396240">
                <a:tc>
                  <a:txBody>
                    <a:bodyPr/>
                    <a:lstStyle/>
                    <a:p>
                      <a:pPr marL="91440">
                        <a:lnSpc>
                          <a:spcPct val="100000"/>
                        </a:lnSpc>
                        <a:spcBef>
                          <a:spcPts val="254"/>
                        </a:spcBef>
                      </a:pPr>
                      <a:r>
                        <a:rPr sz="2000" dirty="0">
                          <a:latin typeface="Arial"/>
                          <a:cs typeface="Arial"/>
                        </a:rPr>
                        <a:t>S</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R="536575" algn="r">
                        <a:lnSpc>
                          <a:spcPct val="100000"/>
                        </a:lnSpc>
                        <a:spcBef>
                          <a:spcPts val="254"/>
                        </a:spcBef>
                      </a:pPr>
                      <a:r>
                        <a:rPr sz="2000" spc="-5" dirty="0">
                          <a:latin typeface="Arial"/>
                          <a:cs typeface="Arial"/>
                        </a:rPr>
                        <a:t>3,9</a:t>
                      </a:r>
                      <a:r>
                        <a:rPr sz="2000" spc="-105"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R="250190" algn="r">
                        <a:lnSpc>
                          <a:spcPct val="100000"/>
                        </a:lnSpc>
                        <a:spcBef>
                          <a:spcPts val="254"/>
                        </a:spcBef>
                      </a:pPr>
                      <a:r>
                        <a:rPr sz="2000" b="1" spc="-5" dirty="0">
                          <a:latin typeface="Arial"/>
                          <a:cs typeface="Arial"/>
                        </a:rPr>
                        <a:t>6,6 </a:t>
                      </a:r>
                      <a:r>
                        <a:rPr sz="2000" b="1" dirty="0">
                          <a:latin typeface="Arial"/>
                          <a:cs typeface="Arial"/>
                        </a:rPr>
                        <a:t>%</a:t>
                      </a:r>
                      <a:r>
                        <a:rPr sz="2000" b="1" spc="-11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FF0000"/>
                    </a:solidFill>
                  </a:tcPr>
                </a:tc>
                <a:tc>
                  <a:txBody>
                    <a:bodyPr/>
                    <a:lstStyle/>
                    <a:p>
                      <a:pPr marL="91440">
                        <a:lnSpc>
                          <a:spcPct val="100000"/>
                        </a:lnSpc>
                        <a:spcBef>
                          <a:spcPts val="254"/>
                        </a:spcBef>
                      </a:pPr>
                      <a:r>
                        <a:rPr sz="2000" spc="-5" dirty="0">
                          <a:latin typeface="Arial"/>
                          <a:cs typeface="Arial"/>
                        </a:rPr>
                        <a:t>1,8</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254"/>
                        </a:spcBef>
                      </a:pPr>
                      <a:r>
                        <a:rPr sz="2000" b="1" spc="-5" dirty="0">
                          <a:latin typeface="Arial"/>
                          <a:cs typeface="Arial"/>
                        </a:rPr>
                        <a:t>0,0 </a:t>
                      </a:r>
                      <a:r>
                        <a:rPr sz="2000" b="1" dirty="0">
                          <a:latin typeface="Arial"/>
                          <a:cs typeface="Arial"/>
                        </a:rPr>
                        <a:t>%</a:t>
                      </a:r>
                      <a:r>
                        <a:rPr sz="2000" b="1" spc="-5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1"/>
                  </a:ext>
                </a:extLst>
              </a:tr>
              <a:tr h="396240">
                <a:tc>
                  <a:txBody>
                    <a:bodyPr/>
                    <a:lstStyle/>
                    <a:p>
                      <a:pPr marL="91440">
                        <a:lnSpc>
                          <a:spcPct val="100000"/>
                        </a:lnSpc>
                        <a:spcBef>
                          <a:spcPts val="254"/>
                        </a:spcBef>
                      </a:pPr>
                      <a:r>
                        <a:rPr sz="2000" dirty="0">
                          <a:latin typeface="Arial"/>
                          <a:cs typeface="Arial"/>
                        </a:rPr>
                        <a:t>M</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553720" algn="r">
                        <a:lnSpc>
                          <a:spcPct val="100000"/>
                        </a:lnSpc>
                        <a:spcBef>
                          <a:spcPts val="254"/>
                        </a:spcBef>
                      </a:pPr>
                      <a:r>
                        <a:rPr sz="2000" spc="-45" dirty="0">
                          <a:latin typeface="Arial"/>
                          <a:cs typeface="Arial"/>
                        </a:rPr>
                        <a:t>11,9</a:t>
                      </a:r>
                      <a:r>
                        <a:rPr sz="2000" spc="-95"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262890" algn="r">
                        <a:lnSpc>
                          <a:spcPct val="100000"/>
                        </a:lnSpc>
                        <a:spcBef>
                          <a:spcPts val="254"/>
                        </a:spcBef>
                      </a:pPr>
                      <a:r>
                        <a:rPr sz="2000" b="1" spc="-35" dirty="0">
                          <a:latin typeface="Arial"/>
                          <a:cs typeface="Arial"/>
                        </a:rPr>
                        <a:t>11,3 </a:t>
                      </a:r>
                      <a:r>
                        <a:rPr sz="2000" b="1" dirty="0">
                          <a:latin typeface="Arial"/>
                          <a:cs typeface="Arial"/>
                        </a:rPr>
                        <a:t>%</a:t>
                      </a:r>
                      <a:r>
                        <a:rPr sz="2000" b="1" spc="-75"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91440">
                        <a:lnSpc>
                          <a:spcPct val="100000"/>
                        </a:lnSpc>
                        <a:spcBef>
                          <a:spcPts val="254"/>
                        </a:spcBef>
                      </a:pPr>
                      <a:r>
                        <a:rPr sz="2000" spc="-5" dirty="0">
                          <a:latin typeface="Arial"/>
                          <a:cs typeface="Arial"/>
                        </a:rPr>
                        <a:t>2,4</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254"/>
                        </a:spcBef>
                      </a:pPr>
                      <a:r>
                        <a:rPr sz="2000" b="1" spc="-5" dirty="0">
                          <a:latin typeface="Arial"/>
                          <a:cs typeface="Arial"/>
                        </a:rPr>
                        <a:t>2,9 </a:t>
                      </a:r>
                      <a:r>
                        <a:rPr sz="2000" b="1" dirty="0">
                          <a:latin typeface="Arial"/>
                          <a:cs typeface="Arial"/>
                        </a:rPr>
                        <a:t>%</a:t>
                      </a:r>
                      <a:r>
                        <a:rPr sz="2000" b="1" spc="-5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2"/>
                  </a:ext>
                </a:extLst>
              </a:tr>
              <a:tr h="396240">
                <a:tc>
                  <a:txBody>
                    <a:bodyPr/>
                    <a:lstStyle/>
                    <a:p>
                      <a:pPr marL="91440">
                        <a:lnSpc>
                          <a:spcPct val="100000"/>
                        </a:lnSpc>
                        <a:spcBef>
                          <a:spcPts val="254"/>
                        </a:spcBef>
                      </a:pPr>
                      <a:r>
                        <a:rPr sz="2000" dirty="0">
                          <a:latin typeface="Arial"/>
                          <a:cs typeface="Arial"/>
                        </a:rPr>
                        <a:t>SD</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R="536575" algn="r">
                        <a:lnSpc>
                          <a:spcPct val="100000"/>
                        </a:lnSpc>
                        <a:spcBef>
                          <a:spcPts val="254"/>
                        </a:spcBef>
                      </a:pPr>
                      <a:r>
                        <a:rPr sz="2000" spc="-5" dirty="0">
                          <a:latin typeface="Arial"/>
                          <a:cs typeface="Arial"/>
                        </a:rPr>
                        <a:t>8,1</a:t>
                      </a:r>
                      <a:r>
                        <a:rPr sz="2000" spc="-105"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R="248920" algn="r">
                        <a:lnSpc>
                          <a:spcPct val="100000"/>
                        </a:lnSpc>
                        <a:spcBef>
                          <a:spcPts val="254"/>
                        </a:spcBef>
                      </a:pPr>
                      <a:r>
                        <a:rPr sz="2000" b="1" spc="-5" dirty="0">
                          <a:latin typeface="Arial"/>
                          <a:cs typeface="Arial"/>
                        </a:rPr>
                        <a:t>12,0 </a:t>
                      </a:r>
                      <a:r>
                        <a:rPr sz="2000" b="1" dirty="0">
                          <a:latin typeface="Arial"/>
                          <a:cs typeface="Arial"/>
                        </a:rPr>
                        <a:t>%</a:t>
                      </a:r>
                      <a:r>
                        <a:rPr sz="2000" b="1" spc="-105"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91440">
                        <a:lnSpc>
                          <a:spcPct val="100000"/>
                        </a:lnSpc>
                        <a:spcBef>
                          <a:spcPts val="254"/>
                        </a:spcBef>
                      </a:pPr>
                      <a:r>
                        <a:rPr sz="2000" spc="-5" dirty="0">
                          <a:latin typeface="Arial"/>
                          <a:cs typeface="Arial"/>
                        </a:rPr>
                        <a:t>6,1</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254"/>
                        </a:spcBef>
                      </a:pPr>
                      <a:r>
                        <a:rPr sz="2000" b="1" spc="-5" dirty="0">
                          <a:latin typeface="Arial"/>
                          <a:cs typeface="Arial"/>
                        </a:rPr>
                        <a:t>3,2 </a:t>
                      </a:r>
                      <a:r>
                        <a:rPr sz="2000" b="1" dirty="0">
                          <a:latin typeface="Arial"/>
                          <a:cs typeface="Arial"/>
                        </a:rPr>
                        <a:t>%</a:t>
                      </a:r>
                      <a:r>
                        <a:rPr sz="2000" b="1" spc="-5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3"/>
                  </a:ext>
                </a:extLst>
              </a:tr>
              <a:tr h="396240">
                <a:tc>
                  <a:txBody>
                    <a:bodyPr/>
                    <a:lstStyle/>
                    <a:p>
                      <a:pPr marL="91440">
                        <a:lnSpc>
                          <a:spcPct val="100000"/>
                        </a:lnSpc>
                        <a:spcBef>
                          <a:spcPts val="254"/>
                        </a:spcBef>
                      </a:pPr>
                      <a:r>
                        <a:rPr sz="2000" dirty="0">
                          <a:latin typeface="Arial"/>
                          <a:cs typeface="Arial"/>
                        </a:rPr>
                        <a:t>C</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536575" algn="r">
                        <a:lnSpc>
                          <a:spcPct val="100000"/>
                        </a:lnSpc>
                        <a:spcBef>
                          <a:spcPts val="254"/>
                        </a:spcBef>
                      </a:pPr>
                      <a:r>
                        <a:rPr sz="2000" spc="-5" dirty="0">
                          <a:latin typeface="Arial"/>
                          <a:cs typeface="Arial"/>
                        </a:rPr>
                        <a:t>8,7</a:t>
                      </a:r>
                      <a:r>
                        <a:rPr sz="2000" spc="-105"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248920" algn="r">
                        <a:lnSpc>
                          <a:spcPct val="100000"/>
                        </a:lnSpc>
                        <a:spcBef>
                          <a:spcPts val="254"/>
                        </a:spcBef>
                      </a:pPr>
                      <a:r>
                        <a:rPr sz="2000" b="1" spc="-5" dirty="0">
                          <a:latin typeface="Arial"/>
                          <a:cs typeface="Arial"/>
                        </a:rPr>
                        <a:t>12,2 </a:t>
                      </a:r>
                      <a:r>
                        <a:rPr sz="2000" b="1" dirty="0">
                          <a:latin typeface="Arial"/>
                          <a:cs typeface="Arial"/>
                        </a:rPr>
                        <a:t>%</a:t>
                      </a:r>
                      <a:r>
                        <a:rPr sz="2000" b="1" spc="-105"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tc>
                  <a:txBody>
                    <a:bodyPr/>
                    <a:lstStyle/>
                    <a:p>
                      <a:pPr marL="91440">
                        <a:lnSpc>
                          <a:spcPct val="100000"/>
                        </a:lnSpc>
                        <a:spcBef>
                          <a:spcPts val="254"/>
                        </a:spcBef>
                      </a:pPr>
                      <a:r>
                        <a:rPr sz="2000" spc="-5" dirty="0">
                          <a:latin typeface="Arial"/>
                          <a:cs typeface="Arial"/>
                        </a:rPr>
                        <a:t>4,5</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254"/>
                        </a:spcBef>
                      </a:pPr>
                      <a:r>
                        <a:rPr sz="2000" b="1" spc="-5" dirty="0">
                          <a:latin typeface="Arial"/>
                          <a:cs typeface="Arial"/>
                        </a:rPr>
                        <a:t>0,0 </a:t>
                      </a:r>
                      <a:r>
                        <a:rPr sz="2000" b="1" dirty="0">
                          <a:latin typeface="Arial"/>
                          <a:cs typeface="Arial"/>
                        </a:rPr>
                        <a:t>%</a:t>
                      </a:r>
                      <a:r>
                        <a:rPr sz="2000" b="1" spc="-5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4"/>
                  </a:ext>
                </a:extLst>
              </a:tr>
              <a:tr h="396240">
                <a:tc>
                  <a:txBody>
                    <a:bodyPr/>
                    <a:lstStyle/>
                    <a:p>
                      <a:pPr marL="91440">
                        <a:lnSpc>
                          <a:spcPct val="100000"/>
                        </a:lnSpc>
                        <a:spcBef>
                          <a:spcPts val="254"/>
                        </a:spcBef>
                      </a:pPr>
                      <a:r>
                        <a:rPr sz="2000" dirty="0">
                          <a:latin typeface="Arial"/>
                          <a:cs typeface="Arial"/>
                        </a:rPr>
                        <a:t>V</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R="534670" algn="r">
                        <a:lnSpc>
                          <a:spcPct val="100000"/>
                        </a:lnSpc>
                        <a:spcBef>
                          <a:spcPts val="254"/>
                        </a:spcBef>
                      </a:pPr>
                      <a:r>
                        <a:rPr sz="2000" spc="-5" dirty="0">
                          <a:latin typeface="Arial"/>
                          <a:cs typeface="Arial"/>
                        </a:rPr>
                        <a:t>12,6</a:t>
                      </a:r>
                      <a:r>
                        <a:rPr sz="2000" spc="-10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R="248920" algn="r">
                        <a:lnSpc>
                          <a:spcPct val="100000"/>
                        </a:lnSpc>
                        <a:spcBef>
                          <a:spcPts val="254"/>
                        </a:spcBef>
                      </a:pPr>
                      <a:r>
                        <a:rPr sz="2000" b="1" spc="-5" dirty="0">
                          <a:latin typeface="Arial"/>
                          <a:cs typeface="Arial"/>
                        </a:rPr>
                        <a:t>17,1 </a:t>
                      </a:r>
                      <a:r>
                        <a:rPr sz="2000" b="1" dirty="0">
                          <a:latin typeface="Arial"/>
                          <a:cs typeface="Arial"/>
                        </a:rPr>
                        <a:t>%</a:t>
                      </a:r>
                      <a:r>
                        <a:rPr sz="2000" b="1" spc="-105"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FF00"/>
                    </a:solidFill>
                  </a:tcPr>
                </a:tc>
                <a:tc>
                  <a:txBody>
                    <a:bodyPr/>
                    <a:lstStyle/>
                    <a:p>
                      <a:pPr marL="91440">
                        <a:lnSpc>
                          <a:spcPct val="100000"/>
                        </a:lnSpc>
                        <a:spcBef>
                          <a:spcPts val="254"/>
                        </a:spcBef>
                      </a:pPr>
                      <a:r>
                        <a:rPr sz="2000" spc="-5" dirty="0">
                          <a:latin typeface="Arial"/>
                          <a:cs typeface="Arial"/>
                        </a:rPr>
                        <a:t>0,0</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254"/>
                        </a:spcBef>
                      </a:pPr>
                      <a:r>
                        <a:rPr sz="2000" b="1" spc="-5" dirty="0">
                          <a:latin typeface="Arial"/>
                          <a:cs typeface="Arial"/>
                        </a:rPr>
                        <a:t>0,0</a:t>
                      </a:r>
                      <a:r>
                        <a:rPr sz="2000" b="1" spc="-2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5"/>
                  </a:ext>
                </a:extLst>
              </a:tr>
              <a:tr h="396240">
                <a:tc>
                  <a:txBody>
                    <a:bodyPr/>
                    <a:lstStyle/>
                    <a:p>
                      <a:pPr marL="91440">
                        <a:lnSpc>
                          <a:spcPct val="100000"/>
                        </a:lnSpc>
                        <a:spcBef>
                          <a:spcPts val="254"/>
                        </a:spcBef>
                      </a:pPr>
                      <a:r>
                        <a:rPr sz="2000" dirty="0">
                          <a:latin typeface="Arial"/>
                          <a:cs typeface="Arial"/>
                        </a:rPr>
                        <a:t>KD</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534670" algn="r">
                        <a:lnSpc>
                          <a:spcPct val="100000"/>
                        </a:lnSpc>
                        <a:spcBef>
                          <a:spcPts val="254"/>
                        </a:spcBef>
                      </a:pPr>
                      <a:r>
                        <a:rPr sz="2000" spc="-5" dirty="0">
                          <a:latin typeface="Arial"/>
                          <a:cs typeface="Arial"/>
                        </a:rPr>
                        <a:t>21,0</a:t>
                      </a:r>
                      <a:r>
                        <a:rPr sz="2000" spc="-10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248920" algn="r">
                        <a:lnSpc>
                          <a:spcPct val="100000"/>
                        </a:lnSpc>
                        <a:spcBef>
                          <a:spcPts val="254"/>
                        </a:spcBef>
                      </a:pPr>
                      <a:r>
                        <a:rPr sz="2000" b="1" spc="-5" dirty="0">
                          <a:latin typeface="Arial"/>
                          <a:cs typeface="Arial"/>
                        </a:rPr>
                        <a:t>25,5 </a:t>
                      </a:r>
                      <a:r>
                        <a:rPr sz="2000" b="1" dirty="0">
                          <a:latin typeface="Arial"/>
                          <a:cs typeface="Arial"/>
                        </a:rPr>
                        <a:t>%</a:t>
                      </a:r>
                      <a:r>
                        <a:rPr sz="2000" b="1" spc="-105"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92D050"/>
                    </a:solidFill>
                  </a:tcPr>
                </a:tc>
                <a:tc>
                  <a:txBody>
                    <a:bodyPr/>
                    <a:lstStyle/>
                    <a:p>
                      <a:pPr marL="91440">
                        <a:lnSpc>
                          <a:spcPct val="100000"/>
                        </a:lnSpc>
                        <a:spcBef>
                          <a:spcPts val="254"/>
                        </a:spcBef>
                      </a:pPr>
                      <a:r>
                        <a:rPr sz="2000" spc="-5" dirty="0">
                          <a:latin typeface="Arial"/>
                          <a:cs typeface="Arial"/>
                        </a:rPr>
                        <a:t>0,0</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254"/>
                        </a:spcBef>
                      </a:pPr>
                      <a:r>
                        <a:rPr sz="2000" b="1" spc="-5" dirty="0">
                          <a:latin typeface="Arial"/>
                          <a:cs typeface="Arial"/>
                        </a:rPr>
                        <a:t>4,5 </a:t>
                      </a:r>
                      <a:r>
                        <a:rPr sz="2000" b="1" dirty="0">
                          <a:latin typeface="Arial"/>
                          <a:cs typeface="Arial"/>
                        </a:rPr>
                        <a:t>%</a:t>
                      </a:r>
                      <a:r>
                        <a:rPr sz="2000" b="1" spc="-5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6"/>
                  </a:ext>
                </a:extLst>
              </a:tr>
              <a:tr h="396240">
                <a:tc>
                  <a:txBody>
                    <a:bodyPr/>
                    <a:lstStyle/>
                    <a:p>
                      <a:pPr marL="91440">
                        <a:lnSpc>
                          <a:spcPct val="100000"/>
                        </a:lnSpc>
                        <a:spcBef>
                          <a:spcPts val="254"/>
                        </a:spcBef>
                      </a:pPr>
                      <a:r>
                        <a:rPr sz="2000" dirty="0">
                          <a:latin typeface="Arial"/>
                          <a:cs typeface="Arial"/>
                        </a:rPr>
                        <a:t>L</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R="534670" algn="r">
                        <a:lnSpc>
                          <a:spcPct val="100000"/>
                        </a:lnSpc>
                        <a:spcBef>
                          <a:spcPts val="254"/>
                        </a:spcBef>
                      </a:pPr>
                      <a:r>
                        <a:rPr sz="2000" spc="-5" dirty="0">
                          <a:latin typeface="Arial"/>
                          <a:cs typeface="Arial"/>
                        </a:rPr>
                        <a:t>22,8</a:t>
                      </a:r>
                      <a:r>
                        <a:rPr sz="2000" spc="-10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R="248920" algn="r">
                        <a:lnSpc>
                          <a:spcPct val="100000"/>
                        </a:lnSpc>
                        <a:spcBef>
                          <a:spcPts val="254"/>
                        </a:spcBef>
                      </a:pPr>
                      <a:r>
                        <a:rPr sz="2000" b="1" spc="-5" dirty="0">
                          <a:latin typeface="Arial"/>
                          <a:cs typeface="Arial"/>
                        </a:rPr>
                        <a:t>23,7 </a:t>
                      </a:r>
                      <a:r>
                        <a:rPr sz="2000" b="1" dirty="0">
                          <a:latin typeface="Arial"/>
                          <a:cs typeface="Arial"/>
                        </a:rPr>
                        <a:t>%</a:t>
                      </a:r>
                      <a:r>
                        <a:rPr sz="2000" b="1" spc="-105"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92D050"/>
                    </a:solidFill>
                  </a:tcPr>
                </a:tc>
                <a:tc>
                  <a:txBody>
                    <a:bodyPr/>
                    <a:lstStyle/>
                    <a:p>
                      <a:pPr marL="91440">
                        <a:lnSpc>
                          <a:spcPct val="100000"/>
                        </a:lnSpc>
                        <a:spcBef>
                          <a:spcPts val="254"/>
                        </a:spcBef>
                      </a:pPr>
                      <a:r>
                        <a:rPr sz="2000" spc="-5" dirty="0">
                          <a:latin typeface="Arial"/>
                          <a:cs typeface="Arial"/>
                        </a:rPr>
                        <a:t>5,3</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BEC"/>
                    </a:solidFill>
                  </a:tcPr>
                </a:tc>
                <a:tc>
                  <a:txBody>
                    <a:bodyPr/>
                    <a:lstStyle/>
                    <a:p>
                      <a:pPr marL="90805">
                        <a:lnSpc>
                          <a:spcPct val="100000"/>
                        </a:lnSpc>
                        <a:spcBef>
                          <a:spcPts val="254"/>
                        </a:spcBef>
                      </a:pPr>
                      <a:r>
                        <a:rPr sz="2000" b="1" spc="-5" dirty="0">
                          <a:latin typeface="Arial"/>
                          <a:cs typeface="Arial"/>
                        </a:rPr>
                        <a:t>5,0 </a:t>
                      </a:r>
                      <a:r>
                        <a:rPr sz="2000" b="1" dirty="0">
                          <a:latin typeface="Arial"/>
                          <a:cs typeface="Arial"/>
                        </a:rPr>
                        <a:t>%</a:t>
                      </a:r>
                      <a:r>
                        <a:rPr sz="2000" b="1" spc="-5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7"/>
                  </a:ext>
                </a:extLst>
              </a:tr>
              <a:tr h="396240">
                <a:tc>
                  <a:txBody>
                    <a:bodyPr/>
                    <a:lstStyle/>
                    <a:p>
                      <a:pPr marL="91440">
                        <a:lnSpc>
                          <a:spcPct val="100000"/>
                        </a:lnSpc>
                        <a:spcBef>
                          <a:spcPts val="254"/>
                        </a:spcBef>
                      </a:pPr>
                      <a:r>
                        <a:rPr sz="2000" spc="-5" dirty="0">
                          <a:latin typeface="Arial"/>
                          <a:cs typeface="Arial"/>
                        </a:rPr>
                        <a:t>MP</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534670" algn="r">
                        <a:lnSpc>
                          <a:spcPct val="100000"/>
                        </a:lnSpc>
                        <a:spcBef>
                          <a:spcPts val="254"/>
                        </a:spcBef>
                      </a:pPr>
                      <a:r>
                        <a:rPr sz="2000" spc="-5" dirty="0">
                          <a:latin typeface="Arial"/>
                          <a:cs typeface="Arial"/>
                        </a:rPr>
                        <a:t>10,2</a:t>
                      </a:r>
                      <a:r>
                        <a:rPr sz="2000" spc="-10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R="248920" algn="r">
                        <a:lnSpc>
                          <a:spcPct val="100000"/>
                        </a:lnSpc>
                        <a:spcBef>
                          <a:spcPts val="254"/>
                        </a:spcBef>
                      </a:pPr>
                      <a:r>
                        <a:rPr sz="2000" b="1" spc="-5" dirty="0">
                          <a:latin typeface="Arial"/>
                          <a:cs typeface="Arial"/>
                        </a:rPr>
                        <a:t>14,8 </a:t>
                      </a:r>
                      <a:r>
                        <a:rPr sz="2000" b="1" dirty="0">
                          <a:latin typeface="Arial"/>
                          <a:cs typeface="Arial"/>
                        </a:rPr>
                        <a:t>%</a:t>
                      </a:r>
                      <a:r>
                        <a:rPr sz="2000" b="1" spc="-105"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FF00"/>
                    </a:solidFill>
                  </a:tcPr>
                </a:tc>
                <a:tc>
                  <a:txBody>
                    <a:bodyPr/>
                    <a:lstStyle/>
                    <a:p>
                      <a:pPr marL="91440">
                        <a:lnSpc>
                          <a:spcPct val="100000"/>
                        </a:lnSpc>
                        <a:spcBef>
                          <a:spcPts val="254"/>
                        </a:spcBef>
                      </a:pPr>
                      <a:r>
                        <a:rPr sz="2000" spc="-5" dirty="0">
                          <a:latin typeface="Arial"/>
                          <a:cs typeface="Arial"/>
                        </a:rPr>
                        <a:t>0,0</a:t>
                      </a:r>
                      <a:r>
                        <a:rPr sz="2000" spc="-20" dirty="0">
                          <a:latin typeface="Arial"/>
                          <a:cs typeface="Arial"/>
                        </a:rPr>
                        <a:t> </a:t>
                      </a:r>
                      <a:r>
                        <a:rPr sz="2000"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EF6"/>
                    </a:solidFill>
                  </a:tcPr>
                </a:tc>
                <a:tc>
                  <a:txBody>
                    <a:bodyPr/>
                    <a:lstStyle/>
                    <a:p>
                      <a:pPr marL="90805">
                        <a:lnSpc>
                          <a:spcPct val="100000"/>
                        </a:lnSpc>
                        <a:spcBef>
                          <a:spcPts val="254"/>
                        </a:spcBef>
                      </a:pPr>
                      <a:r>
                        <a:rPr sz="2000" b="1" spc="-5" dirty="0">
                          <a:latin typeface="Arial"/>
                          <a:cs typeface="Arial"/>
                        </a:rPr>
                        <a:t>0,0</a:t>
                      </a:r>
                      <a:r>
                        <a:rPr sz="2000" b="1" spc="-20" dirty="0">
                          <a:latin typeface="Arial"/>
                          <a:cs typeface="Arial"/>
                        </a:rPr>
                        <a:t> </a:t>
                      </a:r>
                      <a:r>
                        <a:rPr sz="2000" b="1" dirty="0">
                          <a:latin typeface="Arial"/>
                          <a:cs typeface="Arial"/>
                        </a:rPr>
                        <a:t>%</a:t>
                      </a:r>
                      <a:endParaRPr sz="2000">
                        <a:latin typeface="Arial"/>
                        <a:cs typeface="Arial"/>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0000"/>
                    </a:solidFill>
                  </a:tcPr>
                </a:tc>
                <a:extLst>
                  <a:ext uri="{0D108BD9-81ED-4DB2-BD59-A6C34878D82A}">
                    <a16:rowId xmlns="" xmlns:a16="http://schemas.microsoft.com/office/drawing/2014/main" val="10008"/>
                  </a:ext>
                </a:extLst>
              </a:tr>
            </a:tbl>
          </a:graphicData>
        </a:graphic>
      </p:graphicFrame>
      <p:sp>
        <p:nvSpPr>
          <p:cNvPr id="7" name="object 7"/>
          <p:cNvSpPr/>
          <p:nvPr/>
        </p:nvSpPr>
        <p:spPr>
          <a:xfrm>
            <a:off x="6131209" y="683728"/>
            <a:ext cx="1938591" cy="85600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6710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300000">
            <a:off x="1882336" y="2025088"/>
            <a:ext cx="2213318" cy="685800"/>
          </a:xfrm>
          <a:prstGeom prst="rect">
            <a:avLst/>
          </a:prstGeom>
        </p:spPr>
        <p:txBody>
          <a:bodyPr vert="horz" wrap="square" lIns="0" tIns="0" rIns="0" bIns="0" rtlCol="0">
            <a:spAutoFit/>
          </a:bodyPr>
          <a:lstStyle/>
          <a:p>
            <a:pPr>
              <a:lnSpc>
                <a:spcPts val="5400"/>
              </a:lnSpc>
            </a:pPr>
            <a:r>
              <a:rPr sz="5400" spc="-80" dirty="0">
                <a:solidFill>
                  <a:srgbClr val="008FCB"/>
                </a:solidFill>
                <a:latin typeface="Impact"/>
                <a:cs typeface="Impact"/>
              </a:rPr>
              <a:t>SAM</a:t>
            </a:r>
            <a:r>
              <a:rPr sz="8100" spc="-120" baseline="1543" dirty="0">
                <a:solidFill>
                  <a:srgbClr val="008FCB"/>
                </a:solidFill>
                <a:latin typeface="Impact"/>
                <a:cs typeface="Impact"/>
              </a:rPr>
              <a:t>T</a:t>
            </a:r>
            <a:r>
              <a:rPr sz="8100" spc="-120" baseline="2057" dirty="0">
                <a:solidFill>
                  <a:srgbClr val="008FCB"/>
                </a:solidFill>
                <a:latin typeface="Impact"/>
                <a:cs typeface="Impact"/>
              </a:rPr>
              <a:t>AL</a:t>
            </a:r>
            <a:endParaRPr sz="8100" baseline="2057">
              <a:latin typeface="Impact"/>
              <a:cs typeface="Impact"/>
            </a:endParaRPr>
          </a:p>
        </p:txBody>
      </p:sp>
      <p:sp>
        <p:nvSpPr>
          <p:cNvPr id="3" name="object 3"/>
          <p:cNvSpPr txBox="1"/>
          <p:nvPr/>
        </p:nvSpPr>
        <p:spPr>
          <a:xfrm rot="21300000">
            <a:off x="1971554" y="2575735"/>
            <a:ext cx="5631186" cy="685800"/>
          </a:xfrm>
          <a:prstGeom prst="rect">
            <a:avLst/>
          </a:prstGeom>
        </p:spPr>
        <p:txBody>
          <a:bodyPr vert="horz" wrap="square" lIns="0" tIns="0" rIns="0" bIns="0" rtlCol="0">
            <a:spAutoFit/>
          </a:bodyPr>
          <a:lstStyle/>
          <a:p>
            <a:pPr>
              <a:lnSpc>
                <a:spcPts val="5400"/>
              </a:lnSpc>
            </a:pPr>
            <a:r>
              <a:rPr sz="5400" spc="-60" dirty="0">
                <a:solidFill>
                  <a:srgbClr val="E75113"/>
                </a:solidFill>
                <a:latin typeface="Impact"/>
                <a:cs typeface="Impact"/>
              </a:rPr>
              <a:t>RE</a:t>
            </a:r>
            <a:r>
              <a:rPr sz="8100" spc="-89" baseline="1028" dirty="0">
                <a:solidFill>
                  <a:srgbClr val="E75113"/>
                </a:solidFill>
                <a:latin typeface="Impact"/>
                <a:cs typeface="Impact"/>
              </a:rPr>
              <a:t>G</a:t>
            </a:r>
            <a:r>
              <a:rPr sz="8100" spc="-89" baseline="1543" dirty="0">
                <a:solidFill>
                  <a:srgbClr val="E75113"/>
                </a:solidFill>
                <a:latin typeface="Impact"/>
                <a:cs typeface="Impact"/>
              </a:rPr>
              <a:t>ION</a:t>
            </a:r>
            <a:r>
              <a:rPr sz="8100" spc="-89" baseline="2572" dirty="0">
                <a:solidFill>
                  <a:srgbClr val="E75113"/>
                </a:solidFill>
                <a:latin typeface="Impact"/>
                <a:cs typeface="Impact"/>
              </a:rPr>
              <a:t>A</a:t>
            </a:r>
            <a:r>
              <a:rPr sz="8100" spc="-89" baseline="3086" dirty="0">
                <a:solidFill>
                  <a:srgbClr val="E75113"/>
                </a:solidFill>
                <a:latin typeface="Impact"/>
                <a:cs typeface="Impact"/>
              </a:rPr>
              <a:t>L</a:t>
            </a:r>
            <a:r>
              <a:rPr sz="8100" spc="-89" baseline="3600" dirty="0">
                <a:solidFill>
                  <a:srgbClr val="E75113"/>
                </a:solidFill>
                <a:latin typeface="Impact"/>
                <a:cs typeface="Impact"/>
              </a:rPr>
              <a:t>A </a:t>
            </a:r>
            <a:r>
              <a:rPr sz="8100" baseline="4115" dirty="0">
                <a:solidFill>
                  <a:srgbClr val="E75113"/>
                </a:solidFill>
                <a:latin typeface="Impact"/>
                <a:cs typeface="Impact"/>
              </a:rPr>
              <a:t>&amp;</a:t>
            </a:r>
            <a:r>
              <a:rPr sz="8100" spc="-337" baseline="4115" dirty="0">
                <a:solidFill>
                  <a:srgbClr val="E75113"/>
                </a:solidFill>
                <a:latin typeface="Impact"/>
                <a:cs typeface="Impact"/>
              </a:rPr>
              <a:t> </a:t>
            </a:r>
            <a:r>
              <a:rPr sz="8100" spc="-82" baseline="5144" dirty="0">
                <a:solidFill>
                  <a:srgbClr val="E75113"/>
                </a:solidFill>
                <a:latin typeface="Impact"/>
                <a:cs typeface="Impact"/>
              </a:rPr>
              <a:t>L</a:t>
            </a:r>
            <a:r>
              <a:rPr sz="8100" spc="-82" baseline="5658" dirty="0">
                <a:solidFill>
                  <a:srgbClr val="E75113"/>
                </a:solidFill>
                <a:latin typeface="Impact"/>
                <a:cs typeface="Impact"/>
              </a:rPr>
              <a:t>OK</a:t>
            </a:r>
            <a:r>
              <a:rPr sz="8100" spc="-82" baseline="6687" dirty="0">
                <a:solidFill>
                  <a:srgbClr val="E75113"/>
                </a:solidFill>
                <a:latin typeface="Impact"/>
                <a:cs typeface="Impact"/>
              </a:rPr>
              <a:t>A</a:t>
            </a:r>
            <a:r>
              <a:rPr sz="8100" spc="-82" baseline="7201" dirty="0">
                <a:solidFill>
                  <a:srgbClr val="E75113"/>
                </a:solidFill>
                <a:latin typeface="Impact"/>
                <a:cs typeface="Impact"/>
              </a:rPr>
              <a:t>LA</a:t>
            </a:r>
            <a:endParaRPr sz="8100" baseline="7201">
              <a:latin typeface="Impact"/>
              <a:cs typeface="Impact"/>
            </a:endParaRPr>
          </a:p>
        </p:txBody>
      </p:sp>
      <p:sp>
        <p:nvSpPr>
          <p:cNvPr id="4" name="object 4"/>
          <p:cNvSpPr txBox="1"/>
          <p:nvPr/>
        </p:nvSpPr>
        <p:spPr>
          <a:xfrm rot="21300000">
            <a:off x="2036261" y="3470976"/>
            <a:ext cx="2832554" cy="685800"/>
          </a:xfrm>
          <a:prstGeom prst="rect">
            <a:avLst/>
          </a:prstGeom>
        </p:spPr>
        <p:txBody>
          <a:bodyPr vert="horz" wrap="square" lIns="0" tIns="0" rIns="0" bIns="0" rtlCol="0">
            <a:spAutoFit/>
          </a:bodyPr>
          <a:lstStyle/>
          <a:p>
            <a:pPr>
              <a:lnSpc>
                <a:spcPts val="5400"/>
              </a:lnSpc>
            </a:pPr>
            <a:r>
              <a:rPr sz="8100" spc="-225" baseline="-1543" dirty="0">
                <a:solidFill>
                  <a:srgbClr val="E75113"/>
                </a:solidFill>
                <a:latin typeface="Impact"/>
                <a:cs typeface="Impact"/>
              </a:rPr>
              <a:t>V</a:t>
            </a:r>
            <a:r>
              <a:rPr sz="8100" spc="-225" baseline="-1028" dirty="0">
                <a:solidFill>
                  <a:srgbClr val="E75113"/>
                </a:solidFill>
                <a:latin typeface="Impact"/>
                <a:cs typeface="Impact"/>
              </a:rPr>
              <a:t>A</a:t>
            </a:r>
            <a:r>
              <a:rPr sz="5400" spc="-150" dirty="0">
                <a:solidFill>
                  <a:srgbClr val="E75113"/>
                </a:solidFill>
                <a:latin typeface="Impact"/>
                <a:cs typeface="Impact"/>
              </a:rPr>
              <a:t>LTE</a:t>
            </a:r>
            <a:r>
              <a:rPr sz="8100" spc="-225" baseline="1028" dirty="0">
                <a:solidFill>
                  <a:srgbClr val="E75113"/>
                </a:solidFill>
                <a:latin typeface="Impact"/>
                <a:cs typeface="Impact"/>
              </a:rPr>
              <a:t>M</a:t>
            </a:r>
            <a:r>
              <a:rPr sz="8100" spc="-225" baseline="1543" dirty="0">
                <a:solidFill>
                  <a:srgbClr val="E75113"/>
                </a:solidFill>
                <a:latin typeface="Impact"/>
                <a:cs typeface="Impact"/>
              </a:rPr>
              <a:t>A</a:t>
            </a:r>
            <a:r>
              <a:rPr sz="8100" spc="-225" baseline="2057" dirty="0">
                <a:solidFill>
                  <a:srgbClr val="E75113"/>
                </a:solidFill>
                <a:latin typeface="Impact"/>
                <a:cs typeface="Impact"/>
              </a:rPr>
              <a:t>N</a:t>
            </a:r>
            <a:endParaRPr sz="8100" baseline="2057">
              <a:latin typeface="Impact"/>
              <a:cs typeface="Impact"/>
            </a:endParaRPr>
          </a:p>
        </p:txBody>
      </p:sp>
      <p:sp>
        <p:nvSpPr>
          <p:cNvPr id="5" name="object 5"/>
          <p:cNvSpPr txBox="1"/>
          <p:nvPr/>
        </p:nvSpPr>
        <p:spPr>
          <a:xfrm>
            <a:off x="8911590"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39</a:t>
            </a:r>
            <a:endParaRPr sz="900">
              <a:latin typeface="Arial"/>
              <a:cs typeface="Arial"/>
            </a:endParaRPr>
          </a:p>
        </p:txBody>
      </p:sp>
    </p:spTree>
    <p:extLst>
      <p:ext uri="{BB962C8B-B14F-4D97-AF65-F5344CB8AC3E}">
        <p14:creationId xmlns:p14="http://schemas.microsoft.com/office/powerpoint/2010/main" val="3104724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2128" y="6169635"/>
            <a:ext cx="5751870" cy="6883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680894" y="6465823"/>
            <a:ext cx="1530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40</a:t>
            </a:r>
            <a:endParaRPr sz="900">
              <a:latin typeface="Arial"/>
              <a:cs typeface="Arial"/>
            </a:endParaRPr>
          </a:p>
        </p:txBody>
      </p:sp>
      <p:sp>
        <p:nvSpPr>
          <p:cNvPr id="4" name="object 4"/>
          <p:cNvSpPr txBox="1">
            <a:spLocks noGrp="1"/>
          </p:cNvSpPr>
          <p:nvPr>
            <p:ph type="title"/>
          </p:nvPr>
        </p:nvSpPr>
        <p:spPr>
          <a:xfrm>
            <a:off x="1278801" y="853946"/>
            <a:ext cx="4995545" cy="784860"/>
          </a:xfrm>
          <a:prstGeom prst="rect">
            <a:avLst/>
          </a:prstGeom>
        </p:spPr>
        <p:txBody>
          <a:bodyPr vert="horz" wrap="square" lIns="0" tIns="106680" rIns="0" bIns="0" rtlCol="0">
            <a:spAutoFit/>
          </a:bodyPr>
          <a:lstStyle/>
          <a:p>
            <a:pPr marL="12700" marR="5080">
              <a:lnSpc>
                <a:spcPct val="77900"/>
              </a:lnSpc>
              <a:spcBef>
                <a:spcPts val="840"/>
              </a:spcBef>
            </a:pPr>
            <a:r>
              <a:rPr spc="-20" dirty="0">
                <a:solidFill>
                  <a:srgbClr val="008FCB"/>
                </a:solidFill>
              </a:rPr>
              <a:t>Valteman </a:t>
            </a:r>
            <a:r>
              <a:rPr dirty="0">
                <a:solidFill>
                  <a:srgbClr val="008FCB"/>
                </a:solidFill>
              </a:rPr>
              <a:t>och aktiviteter</a:t>
            </a:r>
            <a:r>
              <a:rPr spc="-60" dirty="0">
                <a:solidFill>
                  <a:srgbClr val="008FCB"/>
                </a:solidFill>
              </a:rPr>
              <a:t> </a:t>
            </a:r>
            <a:r>
              <a:rPr spc="5" dirty="0">
                <a:solidFill>
                  <a:srgbClr val="008FCB"/>
                </a:solidFill>
              </a:rPr>
              <a:t>2022  </a:t>
            </a:r>
            <a:r>
              <a:rPr spc="-5" dirty="0"/>
              <a:t>Föreningar </a:t>
            </a:r>
            <a:r>
              <a:rPr dirty="0"/>
              <a:t>och</a:t>
            </a:r>
            <a:r>
              <a:rPr spc="-15" dirty="0"/>
              <a:t> </a:t>
            </a:r>
            <a:r>
              <a:rPr spc="-5" dirty="0"/>
              <a:t>distrikt</a:t>
            </a:r>
          </a:p>
        </p:txBody>
      </p:sp>
      <p:sp>
        <p:nvSpPr>
          <p:cNvPr id="5" name="object 5"/>
          <p:cNvSpPr txBox="1"/>
          <p:nvPr/>
        </p:nvSpPr>
        <p:spPr>
          <a:xfrm>
            <a:off x="1278801" y="1989835"/>
            <a:ext cx="6776084" cy="3393440"/>
          </a:xfrm>
          <a:prstGeom prst="rect">
            <a:avLst/>
          </a:prstGeom>
        </p:spPr>
        <p:txBody>
          <a:bodyPr vert="horz" wrap="square" lIns="0" tIns="155575" rIns="0" bIns="0" rtlCol="0">
            <a:spAutoFit/>
          </a:bodyPr>
          <a:lstStyle/>
          <a:p>
            <a:pPr marL="469900" indent="-457200">
              <a:lnSpc>
                <a:spcPct val="100000"/>
              </a:lnSpc>
              <a:spcBef>
                <a:spcPts val="1225"/>
              </a:spcBef>
              <a:buClr>
                <a:srgbClr val="E75113"/>
              </a:buClr>
              <a:buAutoNum type="arabicPeriod"/>
              <a:tabLst>
                <a:tab pos="469265" algn="l"/>
                <a:tab pos="469900" algn="l"/>
              </a:tabLst>
            </a:pPr>
            <a:r>
              <a:rPr sz="2400" spc="-60" dirty="0">
                <a:latin typeface="Arial"/>
                <a:cs typeface="Arial"/>
              </a:rPr>
              <a:t>Vad </a:t>
            </a:r>
            <a:r>
              <a:rPr sz="2400" dirty="0">
                <a:latin typeface="Arial"/>
                <a:cs typeface="Arial"/>
              </a:rPr>
              <a:t>planerar </a:t>
            </a:r>
            <a:r>
              <a:rPr sz="2400" spc="-5" dirty="0">
                <a:latin typeface="Arial"/>
                <a:cs typeface="Arial"/>
              </a:rPr>
              <a:t>distriktet inför</a:t>
            </a:r>
            <a:r>
              <a:rPr sz="2400" spc="35" dirty="0">
                <a:latin typeface="Arial"/>
                <a:cs typeface="Arial"/>
              </a:rPr>
              <a:t> </a:t>
            </a:r>
            <a:r>
              <a:rPr sz="2400" spc="-5" dirty="0">
                <a:latin typeface="Arial"/>
                <a:cs typeface="Arial"/>
              </a:rPr>
              <a:t>valet?</a:t>
            </a:r>
            <a:endParaRPr sz="2400">
              <a:latin typeface="Arial"/>
              <a:cs typeface="Arial"/>
            </a:endParaRPr>
          </a:p>
          <a:p>
            <a:pPr marL="469900" marR="668655" indent="-457200">
              <a:lnSpc>
                <a:spcPct val="121700"/>
              </a:lnSpc>
              <a:spcBef>
                <a:spcPts val="505"/>
              </a:spcBef>
              <a:buClr>
                <a:srgbClr val="E75113"/>
              </a:buClr>
              <a:buAutoNum type="arabicPeriod"/>
              <a:tabLst>
                <a:tab pos="469265" algn="l"/>
                <a:tab pos="469900" algn="l"/>
              </a:tabLst>
            </a:pPr>
            <a:r>
              <a:rPr sz="2400" dirty="0">
                <a:latin typeface="Arial"/>
                <a:cs typeface="Arial"/>
              </a:rPr>
              <a:t>Hur </a:t>
            </a:r>
            <a:r>
              <a:rPr sz="2400" spc="-5" dirty="0">
                <a:latin typeface="Arial"/>
                <a:cs typeface="Arial"/>
              </a:rPr>
              <a:t>stöds föreningars intresse </a:t>
            </a:r>
            <a:r>
              <a:rPr sz="2400" dirty="0">
                <a:latin typeface="Arial"/>
                <a:cs typeface="Arial"/>
              </a:rPr>
              <a:t>och vilja </a:t>
            </a:r>
            <a:r>
              <a:rPr sz="2400" spc="-5" dirty="0">
                <a:latin typeface="Arial"/>
                <a:cs typeface="Arial"/>
              </a:rPr>
              <a:t>till  valarbete?</a:t>
            </a:r>
            <a:endParaRPr sz="2400">
              <a:latin typeface="Arial"/>
              <a:cs typeface="Arial"/>
            </a:endParaRPr>
          </a:p>
          <a:p>
            <a:pPr marL="469900" marR="259079" indent="-457200">
              <a:lnSpc>
                <a:spcPct val="121700"/>
              </a:lnSpc>
              <a:spcBef>
                <a:spcPts val="480"/>
              </a:spcBef>
              <a:buClr>
                <a:srgbClr val="E75113"/>
              </a:buClr>
              <a:buAutoNum type="arabicPeriod"/>
              <a:tabLst>
                <a:tab pos="469265" algn="l"/>
                <a:tab pos="469900" algn="l"/>
              </a:tabLst>
            </a:pPr>
            <a:r>
              <a:rPr sz="2400" spc="-5" dirty="0">
                <a:latin typeface="Arial"/>
                <a:cs typeface="Arial"/>
              </a:rPr>
              <a:t>Kan </a:t>
            </a:r>
            <a:r>
              <a:rPr sz="2400" dirty="0">
                <a:latin typeface="Arial"/>
                <a:cs typeface="Arial"/>
              </a:rPr>
              <a:t>era lokala och regionala </a:t>
            </a:r>
            <a:r>
              <a:rPr sz="2400" spc="-5" dirty="0">
                <a:latin typeface="Arial"/>
                <a:cs typeface="Arial"/>
              </a:rPr>
              <a:t>valfrågor </a:t>
            </a:r>
            <a:r>
              <a:rPr sz="2400" dirty="0">
                <a:latin typeface="Arial"/>
                <a:cs typeface="Arial"/>
              </a:rPr>
              <a:t>passa  in i de </a:t>
            </a:r>
            <a:r>
              <a:rPr sz="2400" spc="-5" dirty="0">
                <a:latin typeface="Arial"/>
                <a:cs typeface="Arial"/>
              </a:rPr>
              <a:t>nationella valteman.</a:t>
            </a:r>
            <a:r>
              <a:rPr sz="2400" spc="-25" dirty="0">
                <a:latin typeface="Arial"/>
                <a:cs typeface="Arial"/>
              </a:rPr>
              <a:t> </a:t>
            </a:r>
            <a:r>
              <a:rPr sz="2400" dirty="0">
                <a:latin typeface="Arial"/>
                <a:cs typeface="Arial"/>
              </a:rPr>
              <a:t>Hur?</a:t>
            </a:r>
            <a:endParaRPr sz="2400">
              <a:latin typeface="Arial"/>
              <a:cs typeface="Arial"/>
            </a:endParaRPr>
          </a:p>
          <a:p>
            <a:pPr marL="469900" marR="5080" indent="-457200">
              <a:lnSpc>
                <a:spcPct val="121700"/>
              </a:lnSpc>
              <a:spcBef>
                <a:spcPts val="500"/>
              </a:spcBef>
              <a:buClr>
                <a:srgbClr val="E75113"/>
              </a:buClr>
              <a:buAutoNum type="arabicPeriod"/>
              <a:tabLst>
                <a:tab pos="469265" algn="l"/>
                <a:tab pos="469900" algn="l"/>
              </a:tabLst>
            </a:pPr>
            <a:r>
              <a:rPr sz="2400" spc="-5" dirty="0">
                <a:latin typeface="Arial"/>
                <a:cs typeface="Arial"/>
              </a:rPr>
              <a:t>Förslag/exempel </a:t>
            </a:r>
            <a:r>
              <a:rPr sz="2400" dirty="0">
                <a:latin typeface="Arial"/>
                <a:cs typeface="Arial"/>
              </a:rPr>
              <a:t>på </a:t>
            </a:r>
            <a:r>
              <a:rPr sz="2400" spc="-5" dirty="0">
                <a:latin typeface="Arial"/>
                <a:cs typeface="Arial"/>
              </a:rPr>
              <a:t>lokala/regionala aktiviteter  till </a:t>
            </a:r>
            <a:r>
              <a:rPr sz="2400" dirty="0">
                <a:latin typeface="Arial"/>
                <a:cs typeface="Arial"/>
              </a:rPr>
              <a:t>de </a:t>
            </a:r>
            <a:r>
              <a:rPr sz="2400" spc="-5" dirty="0">
                <a:latin typeface="Arial"/>
                <a:cs typeface="Arial"/>
              </a:rPr>
              <a:t>nationella valteman?</a:t>
            </a:r>
            <a:endParaRPr sz="2400">
              <a:latin typeface="Arial"/>
              <a:cs typeface="Arial"/>
            </a:endParaRPr>
          </a:p>
        </p:txBody>
      </p:sp>
    </p:spTree>
    <p:extLst>
      <p:ext uri="{BB962C8B-B14F-4D97-AF65-F5344CB8AC3E}">
        <p14:creationId xmlns:p14="http://schemas.microsoft.com/office/powerpoint/2010/main" val="1210461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80184" y="250024"/>
            <a:ext cx="776135" cy="32586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2309291" y="1350365"/>
            <a:ext cx="4657725" cy="4657725"/>
            <a:chOff x="2309291" y="1350365"/>
            <a:chExt cx="4657725" cy="4657725"/>
          </a:xfrm>
        </p:grpSpPr>
        <p:sp>
          <p:nvSpPr>
            <p:cNvPr id="4" name="object 4"/>
            <p:cNvSpPr/>
            <p:nvPr/>
          </p:nvSpPr>
          <p:spPr>
            <a:xfrm>
              <a:off x="2348153" y="2255545"/>
              <a:ext cx="4606594" cy="193414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09291" y="1350365"/>
              <a:ext cx="4657559" cy="4657556"/>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071634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8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260000" y="900000"/>
            <a:ext cx="6778710" cy="1187044"/>
          </a:xfrm>
        </p:spPr>
        <p:txBody>
          <a:bodyPr/>
          <a:lstStyle/>
          <a:p>
            <a:r>
              <a:rPr lang="nn-NO" dirty="0">
                <a:solidFill>
                  <a:srgbClr val="008FCB"/>
                </a:solidFill>
              </a:rPr>
              <a:t>Mål och strategier 2021–2023 </a:t>
            </a:r>
            <a:endParaRPr lang="sv-SE" dirty="0">
              <a:solidFill>
                <a:srgbClr val="008FCB"/>
              </a:solidFill>
            </a:endParaRPr>
          </a:p>
        </p:txBody>
      </p:sp>
      <p:sp>
        <p:nvSpPr>
          <p:cNvPr id="4" name="Platshållare för innehåll 3"/>
          <p:cNvSpPr>
            <a:spLocks noGrp="1"/>
          </p:cNvSpPr>
          <p:nvPr>
            <p:ph sz="quarter" idx="13"/>
          </p:nvPr>
        </p:nvSpPr>
        <p:spPr>
          <a:xfrm>
            <a:off x="1260000" y="1849120"/>
            <a:ext cx="6778710" cy="4056731"/>
          </a:xfrm>
        </p:spPr>
        <p:txBody>
          <a:bodyPr/>
          <a:lstStyle/>
          <a:p>
            <a:pPr>
              <a:lnSpc>
                <a:spcPct val="100000"/>
              </a:lnSpc>
            </a:pPr>
            <a:r>
              <a:rPr lang="sv-SE" sz="2000" b="1" dirty="0"/>
              <a:t>Vi ska växa</a:t>
            </a:r>
            <a:br>
              <a:rPr lang="sv-SE" sz="2000" b="1" dirty="0"/>
            </a:br>
            <a:r>
              <a:rPr lang="sv-SE" sz="2000" dirty="0"/>
              <a:t>Vid varje kalenderårs utgång vuxit rejält jämfört med tidigare år.</a:t>
            </a:r>
          </a:p>
          <a:p>
            <a:pPr>
              <a:lnSpc>
                <a:spcPct val="100000"/>
              </a:lnSpc>
            </a:pPr>
            <a:endParaRPr lang="sv-SE" sz="2000" dirty="0"/>
          </a:p>
          <a:p>
            <a:pPr>
              <a:lnSpc>
                <a:spcPct val="100000"/>
              </a:lnSpc>
            </a:pPr>
            <a:r>
              <a:rPr lang="sv-SE" sz="2000" b="1" dirty="0"/>
              <a:t>En engagerande organisation</a:t>
            </a:r>
            <a:br>
              <a:rPr lang="sv-SE" sz="2000" b="1" dirty="0"/>
            </a:br>
            <a:r>
              <a:rPr lang="sv-SE" sz="2000" dirty="0"/>
              <a:t>Vara en viktig organisation i seniorers vardag.</a:t>
            </a:r>
          </a:p>
          <a:p>
            <a:pPr>
              <a:lnSpc>
                <a:spcPct val="100000"/>
              </a:lnSpc>
            </a:pPr>
            <a:endParaRPr lang="sv-SE" sz="2000" dirty="0"/>
          </a:p>
          <a:p>
            <a:pPr>
              <a:lnSpc>
                <a:spcPct val="100000"/>
              </a:lnSpc>
            </a:pPr>
            <a:r>
              <a:rPr lang="sv-SE" sz="2000" b="1" dirty="0"/>
              <a:t>Vi är seniorers röst</a:t>
            </a:r>
            <a:br>
              <a:rPr lang="sv-SE" sz="2000" b="1" dirty="0"/>
            </a:br>
            <a:r>
              <a:rPr lang="sv-SE" sz="2000" dirty="0"/>
              <a:t>Markant ökat kännedomen om SPF Seniorerna</a:t>
            </a:r>
          </a:p>
        </p:txBody>
      </p:sp>
      <p:sp>
        <p:nvSpPr>
          <p:cNvPr id="2" name="Platshållare för bildnummer 1">
            <a:extLst>
              <a:ext uri="{FF2B5EF4-FFF2-40B4-BE49-F238E27FC236}">
                <a16:creationId xmlns="" xmlns:a16="http://schemas.microsoft.com/office/drawing/2014/main" id="{5CF97F25-6EFF-431C-B8CA-E25B135F4FEA}"/>
              </a:ext>
            </a:extLst>
          </p:cNvPr>
          <p:cNvSpPr>
            <a:spLocks noGrp="1"/>
          </p:cNvSpPr>
          <p:nvPr>
            <p:ph type="sldNum" sz="quarter" idx="12"/>
          </p:nvPr>
        </p:nvSpPr>
        <p:spPr/>
        <p:txBody>
          <a:bodyPr/>
          <a:lstStyle/>
          <a:p>
            <a:fld id="{332063FA-F158-B145-A53C-EFD7E6C84CF7}" type="slidenum">
              <a:rPr lang="sv-SE" smtClean="0"/>
              <a:pPr/>
              <a:t>5</a:t>
            </a:fld>
            <a:endParaRPr lang="sv-SE"/>
          </a:p>
        </p:txBody>
      </p:sp>
    </p:spTree>
    <p:extLst>
      <p:ext uri="{BB962C8B-B14F-4D97-AF65-F5344CB8AC3E}">
        <p14:creationId xmlns:p14="http://schemas.microsoft.com/office/powerpoint/2010/main" val="19876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291499" y="900000"/>
            <a:ext cx="6778710" cy="964488"/>
          </a:xfrm>
        </p:spPr>
        <p:txBody>
          <a:bodyPr/>
          <a:lstStyle/>
          <a:p>
            <a:pPr>
              <a:lnSpc>
                <a:spcPct val="100000"/>
              </a:lnSpc>
            </a:pPr>
            <a:r>
              <a:rPr lang="nn-NO" dirty="0"/>
              <a:t>Kongressbeslut</a:t>
            </a:r>
            <a:br>
              <a:rPr lang="nn-NO" dirty="0"/>
            </a:br>
            <a:r>
              <a:rPr lang="nn-NO" dirty="0">
                <a:solidFill>
                  <a:srgbClr val="EB6909"/>
                </a:solidFill>
              </a:rPr>
              <a:t>Nya stadgar – nyheter </a:t>
            </a:r>
            <a:endParaRPr lang="sv-SE" dirty="0">
              <a:solidFill>
                <a:srgbClr val="008FCB"/>
              </a:solidFill>
            </a:endParaRPr>
          </a:p>
        </p:txBody>
      </p:sp>
      <p:sp>
        <p:nvSpPr>
          <p:cNvPr id="4" name="Platshållare för innehåll 3"/>
          <p:cNvSpPr>
            <a:spLocks noGrp="1"/>
          </p:cNvSpPr>
          <p:nvPr>
            <p:ph sz="quarter" idx="13"/>
          </p:nvPr>
        </p:nvSpPr>
        <p:spPr>
          <a:xfrm>
            <a:off x="1291499" y="2170068"/>
            <a:ext cx="6778710" cy="4281055"/>
          </a:xfrm>
        </p:spPr>
        <p:txBody>
          <a:bodyPr/>
          <a:lstStyle/>
          <a:p>
            <a:pPr marL="342900" indent="-342900">
              <a:buFont typeface="Wingdings" panose="05000000000000000000" pitchFamily="2" charset="2"/>
              <a:buChar char="§"/>
            </a:pPr>
            <a:r>
              <a:rPr lang="sv-SE" sz="2000" dirty="0"/>
              <a:t>Enhetsstadgar</a:t>
            </a:r>
          </a:p>
          <a:p>
            <a:pPr marL="342900" indent="-342900">
              <a:buFont typeface="Wingdings" panose="05000000000000000000" pitchFamily="2" charset="2"/>
              <a:buChar char="§"/>
            </a:pPr>
            <a:r>
              <a:rPr lang="sv-SE" sz="2000" dirty="0"/>
              <a:t>Stödmedlemskap</a:t>
            </a:r>
          </a:p>
          <a:p>
            <a:pPr marL="342900" indent="-342900">
              <a:buFont typeface="Wingdings" panose="05000000000000000000" pitchFamily="2" charset="2"/>
              <a:buChar char="§"/>
            </a:pPr>
            <a:r>
              <a:rPr lang="sv-SE" sz="2000" dirty="0"/>
              <a:t>Central uppbörd</a:t>
            </a:r>
          </a:p>
          <a:p>
            <a:pPr marL="342900" indent="-342900">
              <a:buFont typeface="Wingdings" panose="05000000000000000000" pitchFamily="2" charset="2"/>
              <a:buChar char="§"/>
            </a:pPr>
            <a:r>
              <a:rPr lang="sv-SE" sz="2000" dirty="0"/>
              <a:t>Valbar för uppdrag = medlem</a:t>
            </a:r>
          </a:p>
          <a:p>
            <a:pPr marL="342900" indent="-342900">
              <a:buFont typeface="Wingdings" panose="05000000000000000000" pitchFamily="2" charset="2"/>
              <a:buChar char="§"/>
            </a:pPr>
            <a:r>
              <a:rPr lang="sv-SE" sz="2000" dirty="0"/>
              <a:t>Ordinarie kongress vart 4 år, digital kongress däremellan</a:t>
            </a:r>
          </a:p>
          <a:p>
            <a:pPr marL="342900" indent="-342900">
              <a:buFont typeface="Wingdings" panose="05000000000000000000" pitchFamily="2" charset="2"/>
              <a:buChar char="§"/>
            </a:pPr>
            <a:r>
              <a:rPr lang="sv-SE" sz="2000" dirty="0"/>
              <a:t>Förbundsråd</a:t>
            </a:r>
          </a:p>
        </p:txBody>
      </p:sp>
      <p:sp>
        <p:nvSpPr>
          <p:cNvPr id="2" name="Platshållare för bildnummer 1">
            <a:extLst>
              <a:ext uri="{FF2B5EF4-FFF2-40B4-BE49-F238E27FC236}">
                <a16:creationId xmlns="" xmlns:a16="http://schemas.microsoft.com/office/drawing/2014/main" id="{C85D2A95-08F2-4C31-ABE2-F0C9B4507680}"/>
              </a:ext>
            </a:extLst>
          </p:cNvPr>
          <p:cNvSpPr>
            <a:spLocks noGrp="1"/>
          </p:cNvSpPr>
          <p:nvPr>
            <p:ph type="sldNum" sz="quarter" idx="12"/>
          </p:nvPr>
        </p:nvSpPr>
        <p:spPr/>
        <p:txBody>
          <a:bodyPr/>
          <a:lstStyle/>
          <a:p>
            <a:fld id="{332063FA-F158-B145-A53C-EFD7E6C84CF7}" type="slidenum">
              <a:rPr lang="sv-SE" smtClean="0"/>
              <a:pPr/>
              <a:t>6</a:t>
            </a:fld>
            <a:endParaRPr lang="sv-SE"/>
          </a:p>
        </p:txBody>
      </p:sp>
    </p:spTree>
    <p:extLst>
      <p:ext uri="{BB962C8B-B14F-4D97-AF65-F5344CB8AC3E}">
        <p14:creationId xmlns:p14="http://schemas.microsoft.com/office/powerpoint/2010/main" val="387536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260000" y="900000"/>
            <a:ext cx="6778710" cy="477104"/>
          </a:xfrm>
        </p:spPr>
        <p:txBody>
          <a:bodyPr/>
          <a:lstStyle/>
          <a:p>
            <a:r>
              <a:rPr lang="nn-NO" dirty="0"/>
              <a:t>Kongressbeslut</a:t>
            </a:r>
            <a:endParaRPr lang="sv-SE" dirty="0">
              <a:solidFill>
                <a:srgbClr val="008FCB"/>
              </a:solidFill>
            </a:endParaRPr>
          </a:p>
        </p:txBody>
      </p:sp>
      <p:sp>
        <p:nvSpPr>
          <p:cNvPr id="4" name="Platshållare för innehåll 3"/>
          <p:cNvSpPr>
            <a:spLocks noGrp="1"/>
          </p:cNvSpPr>
          <p:nvPr>
            <p:ph sz="quarter" idx="13"/>
          </p:nvPr>
        </p:nvSpPr>
        <p:spPr>
          <a:xfrm>
            <a:off x="1260000" y="1493520"/>
            <a:ext cx="6778710" cy="4646519"/>
          </a:xfrm>
        </p:spPr>
        <p:txBody>
          <a:bodyPr/>
          <a:lstStyle/>
          <a:p>
            <a:pPr marL="342900" indent="-342900">
              <a:buFont typeface="Wingdings" panose="05000000000000000000" pitchFamily="2" charset="2"/>
              <a:buChar char="§"/>
            </a:pPr>
            <a:r>
              <a:rPr lang="sv-SE" sz="2000" dirty="0"/>
              <a:t>Boendepolitiskt program </a:t>
            </a:r>
            <a:r>
              <a:rPr lang="sv-SE" sz="2000" b="1" dirty="0"/>
              <a:t>NYTT</a:t>
            </a:r>
          </a:p>
          <a:p>
            <a:pPr marL="342900" indent="-342900">
              <a:buFont typeface="Wingdings" panose="05000000000000000000" pitchFamily="2" charset="2"/>
              <a:buChar char="§"/>
            </a:pPr>
            <a:r>
              <a:rPr lang="sv-SE" sz="2000" dirty="0"/>
              <a:t>Klimat och miljö </a:t>
            </a:r>
            <a:r>
              <a:rPr lang="sv-SE" sz="2000" b="1" dirty="0"/>
              <a:t>NYTT</a:t>
            </a:r>
          </a:p>
          <a:p>
            <a:pPr marL="342900" indent="-342900">
              <a:buFont typeface="Wingdings" panose="05000000000000000000" pitchFamily="2" charset="2"/>
              <a:buChar char="§"/>
            </a:pPr>
            <a:r>
              <a:rPr lang="sv-SE" sz="2000" dirty="0"/>
              <a:t>Bort med åldersgräns för screening</a:t>
            </a:r>
          </a:p>
          <a:p>
            <a:pPr marL="342900" indent="-342900">
              <a:buFont typeface="Wingdings" panose="05000000000000000000" pitchFamily="2" charset="2"/>
              <a:buChar char="§"/>
            </a:pPr>
            <a:r>
              <a:rPr lang="sv-SE" sz="2000" dirty="0"/>
              <a:t>Tänderna är en del av kroppen och ska omfattas av högkostnadsskydd</a:t>
            </a:r>
          </a:p>
          <a:p>
            <a:pPr marL="342900" indent="-342900">
              <a:buFont typeface="Wingdings" panose="05000000000000000000" pitchFamily="2" charset="2"/>
              <a:buChar char="§"/>
            </a:pPr>
            <a:r>
              <a:rPr lang="sv-SE" sz="2000" dirty="0"/>
              <a:t>Bättre äldreomsorg: hemtjänst och särskilt boende</a:t>
            </a:r>
          </a:p>
          <a:p>
            <a:pPr marL="342900" indent="-342900">
              <a:buFont typeface="Wingdings" panose="05000000000000000000" pitchFamily="2" charset="2"/>
              <a:buChar char="§"/>
            </a:pPr>
            <a:r>
              <a:rPr lang="sv-SE" sz="2000" dirty="0"/>
              <a:t>Sluta använda ordet ”brukare”</a:t>
            </a:r>
          </a:p>
          <a:p>
            <a:pPr marL="342900" indent="-342900">
              <a:buFont typeface="Wingdings" panose="05000000000000000000" pitchFamily="2" charset="2"/>
              <a:buChar char="§"/>
            </a:pPr>
            <a:r>
              <a:rPr lang="sv-SE" sz="2000" dirty="0"/>
              <a:t>Inför ett </a:t>
            </a:r>
            <a:r>
              <a:rPr lang="sv-SE" sz="2000" dirty="0" err="1"/>
              <a:t>äldrevaccinationsprogram</a:t>
            </a:r>
            <a:endParaRPr lang="sv-SE" sz="2000" dirty="0"/>
          </a:p>
          <a:p>
            <a:pPr marL="342900" indent="-342900">
              <a:buFont typeface="Wingdings" panose="05000000000000000000" pitchFamily="2" charset="2"/>
              <a:buChar char="§"/>
            </a:pPr>
            <a:r>
              <a:rPr lang="sv-SE" sz="2000" dirty="0"/>
              <a:t>Pensionärsråd med inflyttande i alla kommuner och regioner</a:t>
            </a:r>
          </a:p>
        </p:txBody>
      </p:sp>
      <p:sp>
        <p:nvSpPr>
          <p:cNvPr id="2" name="Platshållare för bildnummer 1">
            <a:extLst>
              <a:ext uri="{FF2B5EF4-FFF2-40B4-BE49-F238E27FC236}">
                <a16:creationId xmlns="" xmlns:a16="http://schemas.microsoft.com/office/drawing/2014/main" id="{0C0B1730-008A-43BA-810D-F500AB26D60E}"/>
              </a:ext>
            </a:extLst>
          </p:cNvPr>
          <p:cNvSpPr>
            <a:spLocks noGrp="1"/>
          </p:cNvSpPr>
          <p:nvPr>
            <p:ph type="sldNum" sz="quarter" idx="12"/>
          </p:nvPr>
        </p:nvSpPr>
        <p:spPr/>
        <p:txBody>
          <a:bodyPr/>
          <a:lstStyle/>
          <a:p>
            <a:fld id="{332063FA-F158-B145-A53C-EFD7E6C84CF7}" type="slidenum">
              <a:rPr lang="sv-SE" smtClean="0"/>
              <a:pPr/>
              <a:t>7</a:t>
            </a:fld>
            <a:endParaRPr lang="sv-SE"/>
          </a:p>
        </p:txBody>
      </p:sp>
    </p:spTree>
    <p:extLst>
      <p:ext uri="{BB962C8B-B14F-4D97-AF65-F5344CB8AC3E}">
        <p14:creationId xmlns:p14="http://schemas.microsoft.com/office/powerpoint/2010/main" val="8047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 xmlns:a16="http://schemas.microsoft.com/office/drawing/2014/main" id="{481A88D5-260A-424B-8B8A-6BA019C4687B}"/>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3" name="Rubrik 2">
            <a:extLst>
              <a:ext uri="{FF2B5EF4-FFF2-40B4-BE49-F238E27FC236}">
                <a16:creationId xmlns="" xmlns:a16="http://schemas.microsoft.com/office/drawing/2014/main" id="{0F4FAE87-BDD9-4035-976D-DB9906DA4387}"/>
              </a:ext>
            </a:extLst>
          </p:cNvPr>
          <p:cNvSpPr>
            <a:spLocks noGrp="1"/>
          </p:cNvSpPr>
          <p:nvPr>
            <p:ph type="title"/>
          </p:nvPr>
        </p:nvSpPr>
        <p:spPr>
          <a:xfrm>
            <a:off x="1260000" y="952149"/>
            <a:ext cx="6778710" cy="885242"/>
          </a:xfrm>
        </p:spPr>
        <p:txBody>
          <a:bodyPr/>
          <a:lstStyle/>
          <a:p>
            <a:r>
              <a:rPr lang="sv-SE" dirty="0"/>
              <a:t>Central </a:t>
            </a:r>
            <a:br>
              <a:rPr lang="sv-SE" dirty="0"/>
            </a:br>
            <a:r>
              <a:rPr lang="sv-SE" dirty="0"/>
              <a:t>marknadsföring</a:t>
            </a:r>
          </a:p>
        </p:txBody>
      </p:sp>
      <p:sp>
        <p:nvSpPr>
          <p:cNvPr id="4" name="Platshållare för innehåll 3">
            <a:extLst>
              <a:ext uri="{FF2B5EF4-FFF2-40B4-BE49-F238E27FC236}">
                <a16:creationId xmlns="" xmlns:a16="http://schemas.microsoft.com/office/drawing/2014/main" id="{B15930F4-6179-4002-909E-1DF3E416D450}"/>
              </a:ext>
            </a:extLst>
          </p:cNvPr>
          <p:cNvSpPr>
            <a:spLocks noGrp="1"/>
          </p:cNvSpPr>
          <p:nvPr>
            <p:ph sz="quarter" idx="13"/>
          </p:nvPr>
        </p:nvSpPr>
        <p:spPr>
          <a:xfrm>
            <a:off x="1260000" y="2123440"/>
            <a:ext cx="6778710" cy="3782411"/>
          </a:xfrm>
        </p:spPr>
        <p:txBody>
          <a:bodyPr/>
          <a:lstStyle/>
          <a:p>
            <a:r>
              <a:rPr lang="sv-SE" dirty="0"/>
              <a:t>Stärker varumärket</a:t>
            </a:r>
          </a:p>
          <a:p>
            <a:r>
              <a:rPr lang="sv-SE" dirty="0"/>
              <a:t>Ökar kännedomen</a:t>
            </a:r>
          </a:p>
          <a:p>
            <a:r>
              <a:rPr lang="sv-SE" dirty="0"/>
              <a:t>Lockar nya medlemmar</a:t>
            </a:r>
          </a:p>
          <a:p>
            <a:r>
              <a:rPr lang="sv-SE" dirty="0"/>
              <a:t>Bekräftar medlemskapet</a:t>
            </a:r>
          </a:p>
          <a:p>
            <a:endParaRPr lang="sv-SE" dirty="0"/>
          </a:p>
          <a:p>
            <a:endParaRPr lang="sv-SE" dirty="0"/>
          </a:p>
        </p:txBody>
      </p:sp>
      <p:pic>
        <p:nvPicPr>
          <p:cNvPr id="7" name="Bildobjekt 6">
            <a:extLst>
              <a:ext uri="{FF2B5EF4-FFF2-40B4-BE49-F238E27FC236}">
                <a16:creationId xmlns="" xmlns:a16="http://schemas.microsoft.com/office/drawing/2014/main" id="{97296C93-CBFC-4FAD-86E4-21F4A5BD4D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0960" y="899999"/>
            <a:ext cx="3324679" cy="5319995"/>
          </a:xfrm>
          <a:prstGeom prst="rect">
            <a:avLst/>
          </a:prstGeom>
          <a:ln w="6350">
            <a:solidFill>
              <a:schemeClr val="bg1"/>
            </a:solidFill>
          </a:ln>
        </p:spPr>
      </p:pic>
    </p:spTree>
    <p:extLst>
      <p:ext uri="{BB962C8B-B14F-4D97-AF65-F5344CB8AC3E}">
        <p14:creationId xmlns:p14="http://schemas.microsoft.com/office/powerpoint/2010/main" val="201600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 xmlns:a16="http://schemas.microsoft.com/office/drawing/2014/main" id="{EC85D455-5C3F-45CB-AA87-20514EA81CD7}"/>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3" name="Rubrik 2">
            <a:extLst>
              <a:ext uri="{FF2B5EF4-FFF2-40B4-BE49-F238E27FC236}">
                <a16:creationId xmlns="" xmlns:a16="http://schemas.microsoft.com/office/drawing/2014/main" id="{18F477B2-7CAC-4D0E-A4B4-CD7E68EBA3D7}"/>
              </a:ext>
            </a:extLst>
          </p:cNvPr>
          <p:cNvSpPr>
            <a:spLocks noGrp="1"/>
          </p:cNvSpPr>
          <p:nvPr>
            <p:ph type="title"/>
          </p:nvPr>
        </p:nvSpPr>
        <p:spPr>
          <a:xfrm>
            <a:off x="990000" y="895760"/>
            <a:ext cx="6778710" cy="885242"/>
          </a:xfrm>
        </p:spPr>
        <p:txBody>
          <a:bodyPr/>
          <a:lstStyle/>
          <a:p>
            <a:r>
              <a:rPr lang="sv-SE" dirty="0"/>
              <a:t>Glada, positiva seniorer</a:t>
            </a:r>
          </a:p>
        </p:txBody>
      </p:sp>
      <p:pic>
        <p:nvPicPr>
          <p:cNvPr id="5" name="Bildobjekt 4" descr="En bild som visar text&#10;&#10;Automatiskt genererad beskrivning">
            <a:extLst>
              <a:ext uri="{FF2B5EF4-FFF2-40B4-BE49-F238E27FC236}">
                <a16:creationId xmlns="" xmlns:a16="http://schemas.microsoft.com/office/drawing/2014/main" id="{49F412FC-0698-4FF2-8E09-6D818F2F12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4399" y="1580447"/>
            <a:ext cx="3237893" cy="4377553"/>
          </a:xfrm>
          <a:prstGeom prst="rect">
            <a:avLst/>
          </a:prstGeom>
          <a:ln>
            <a:solidFill>
              <a:schemeClr val="bg1">
                <a:lumMod val="75000"/>
              </a:schemeClr>
            </a:solidFill>
          </a:ln>
        </p:spPr>
      </p:pic>
      <p:pic>
        <p:nvPicPr>
          <p:cNvPr id="6" name="Bildobjekt 5">
            <a:extLst>
              <a:ext uri="{FF2B5EF4-FFF2-40B4-BE49-F238E27FC236}">
                <a16:creationId xmlns="" xmlns:a16="http://schemas.microsoft.com/office/drawing/2014/main" id="{96517C0A-4E09-47A6-AC2E-F4E9EC3C28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8142" y="1580447"/>
            <a:ext cx="1687022" cy="2726436"/>
          </a:xfrm>
          <a:prstGeom prst="rect">
            <a:avLst/>
          </a:prstGeom>
          <a:ln w="6350">
            <a:solidFill>
              <a:schemeClr val="tx1">
                <a:lumMod val="75000"/>
                <a:lumOff val="25000"/>
              </a:schemeClr>
            </a:solidFill>
          </a:ln>
        </p:spPr>
      </p:pic>
      <p:pic>
        <p:nvPicPr>
          <p:cNvPr id="8" name="Bildobjekt 7" descr="En bild som visar text, person&#10;&#10;Automatiskt genererad beskrivning">
            <a:extLst>
              <a:ext uri="{FF2B5EF4-FFF2-40B4-BE49-F238E27FC236}">
                <a16:creationId xmlns="" xmlns:a16="http://schemas.microsoft.com/office/drawing/2014/main" id="{8C66DE78-AD07-45E3-9F0A-A496DDCB0A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8142" y="4509852"/>
            <a:ext cx="3583858" cy="1791929"/>
          </a:xfrm>
          <a:prstGeom prst="rect">
            <a:avLst/>
          </a:prstGeom>
        </p:spPr>
      </p:pic>
      <p:pic>
        <p:nvPicPr>
          <p:cNvPr id="12" name="Bildobjekt 11">
            <a:extLst>
              <a:ext uri="{FF2B5EF4-FFF2-40B4-BE49-F238E27FC236}">
                <a16:creationId xmlns="" xmlns:a16="http://schemas.microsoft.com/office/drawing/2014/main" id="{D4112388-B450-4712-AF6F-680A8FE787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0144" y="1580447"/>
            <a:ext cx="2072422" cy="2836301"/>
          </a:xfrm>
          <a:prstGeom prst="rect">
            <a:avLst/>
          </a:prstGeom>
          <a:ln>
            <a:solidFill>
              <a:schemeClr val="bg1">
                <a:lumMod val="75000"/>
              </a:schemeClr>
            </a:solidFill>
          </a:ln>
        </p:spPr>
      </p:pic>
    </p:spTree>
    <p:extLst>
      <p:ext uri="{BB962C8B-B14F-4D97-AF65-F5344CB8AC3E}">
        <p14:creationId xmlns:p14="http://schemas.microsoft.com/office/powerpoint/2010/main" val="19502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Fseniorerna_presentationsmall">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presentationsmall[2]</Template>
  <TotalTime>20486</TotalTime>
  <Words>3515</Words>
  <Application>Microsoft Office PowerPoint</Application>
  <PresentationFormat>Bildspel på skärmen (4:3)</PresentationFormat>
  <Paragraphs>618</Paragraphs>
  <Slides>46</Slides>
  <Notes>21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46</vt:i4>
      </vt:variant>
    </vt:vector>
  </HeadingPairs>
  <TitlesOfParts>
    <vt:vector size="56" baseType="lpstr">
      <vt:lpstr>Arial</vt:lpstr>
      <vt:lpstr>Calibri</vt:lpstr>
      <vt:lpstr>Courier New</vt:lpstr>
      <vt:lpstr>Impact</vt:lpstr>
      <vt:lpstr>ITCGaramondStd-Bk</vt:lpstr>
      <vt:lpstr>merriweather</vt:lpstr>
      <vt:lpstr>Roboto Lt</vt:lpstr>
      <vt:lpstr>Times New Roman</vt:lpstr>
      <vt:lpstr>Wingdings</vt:lpstr>
      <vt:lpstr>SPFseniorerna_presentationsmall</vt:lpstr>
      <vt:lpstr>SPF Seniorerna 2022 Daladistriktet  Ordförandekonferens Rättvik 10 maj    </vt:lpstr>
      <vt:lpstr>SPF Seniorerna idag</vt:lpstr>
      <vt:lpstr>Vi är seniorernas röst i samhället</vt:lpstr>
      <vt:lpstr> </vt:lpstr>
      <vt:lpstr>Mål och strategier 2021–2023 </vt:lpstr>
      <vt:lpstr>Kongressbeslut Nya stadgar – nyheter </vt:lpstr>
      <vt:lpstr>Kongressbeslut</vt:lpstr>
      <vt:lpstr>Central  marknadsföring</vt:lpstr>
      <vt:lpstr>Glada, positiva seniorer</vt:lpstr>
      <vt:lpstr>Rekryteringsmaterial</vt:lpstr>
      <vt:lpstr>Vi är en lärande organisation</vt:lpstr>
      <vt:lpstr>Lär om och lär nytt!</vt:lpstr>
      <vt:lpstr>Senioren –  Vår bästa och viktigaste förmån</vt:lpstr>
      <vt:lpstr>De viktiga pensionärsråden </vt:lpstr>
      <vt:lpstr>De viktiga pensionärsråden  </vt:lpstr>
      <vt:lpstr>Så beslutade kongressen om råden Ett urval</vt:lpstr>
      <vt:lpstr>Pensionärsråd  synpunkter från distrikten</vt:lpstr>
      <vt:lpstr>Tillsammans, mindre ensam  SPF Seniorernas arbete  för att motverka ofrivillig  ensamhet och isolering  bland äldre   </vt:lpstr>
      <vt:lpstr>PowerPoint-presentation</vt:lpstr>
      <vt:lpstr>Hemtjänstindex</vt:lpstr>
      <vt:lpstr>Hemtjänstindex</vt:lpstr>
      <vt:lpstr>Digitalisering handlar om människor </vt:lpstr>
      <vt:lpstr>Digitaliseringsstrateg</vt:lpstr>
      <vt:lpstr>Digitaliseringsstrateg</vt:lpstr>
      <vt:lpstr>PowerPoint-presentation</vt:lpstr>
      <vt:lpstr>Valåret 2022 En möjlighet att påverka</vt:lpstr>
      <vt:lpstr>Inför valen 2022  Förbundskansliets aktiviteter</vt:lpstr>
      <vt:lpstr>Valåret 2022  Valplanering</vt:lpstr>
      <vt:lpstr>PowerPoint-presentation</vt:lpstr>
      <vt:lpstr>Inför valen 2022 Hur kan kansliet stötta er?</vt:lpstr>
      <vt:lpstr>Seniorpanel 2022 Intresse för parti och politik</vt:lpstr>
      <vt:lpstr>Seniorpanel 2022 Viktigaste samhällsfrågorna</vt:lpstr>
      <vt:lpstr>Seniorpanel 2022 – efter 25 februari  Viktigaste samhällsfrågorna</vt:lpstr>
      <vt:lpstr>PowerPoint-presentation</vt:lpstr>
      <vt:lpstr>Prioriterade frågor – valteman 2018  Ett tryggt liv som senior</vt:lpstr>
      <vt:lpstr>Nationella valteman 2022</vt:lpstr>
      <vt:lpstr>Pension för ett självständigt liv  Reformerat system för höjd pension</vt:lpstr>
      <vt:lpstr>Mer än bara hemtjänst Frihet och trygghet i vardagen</vt:lpstr>
      <vt:lpstr>PowerPoint-presentation</vt:lpstr>
      <vt:lpstr>Valåret 2022  Seniorväljarna är många</vt:lpstr>
      <vt:lpstr>Inför valåret 2022  Seniorers representation</vt:lpstr>
      <vt:lpstr>Inför valåret 2022  Seniorers representation</vt:lpstr>
      <vt:lpstr>PowerPoint-presentation</vt:lpstr>
      <vt:lpstr>Valteman och aktiviteter 2022  Föreningar och distrikt</vt:lpstr>
      <vt:lpstr>PowerPoint-presentation</vt:lpstr>
      <vt:lpstr>PowerPoint-presentation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Lars Åke Carlsson</cp:lastModifiedBy>
  <cp:revision>241</cp:revision>
  <cp:lastPrinted>2022-02-25T13:31:27Z</cp:lastPrinted>
  <dcterms:created xsi:type="dcterms:W3CDTF">2016-02-11T09:38:36Z</dcterms:created>
  <dcterms:modified xsi:type="dcterms:W3CDTF">2022-05-10T14:09:43Z</dcterms:modified>
</cp:coreProperties>
</file>