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643" r:id="rId2"/>
    <p:sldId id="566" r:id="rId3"/>
    <p:sldId id="537" r:id="rId4"/>
    <p:sldId id="629" r:id="rId5"/>
    <p:sldId id="547" r:id="rId6"/>
    <p:sldId id="590" r:id="rId7"/>
    <p:sldId id="644" r:id="rId8"/>
    <p:sldId id="453" r:id="rId9"/>
    <p:sldId id="580" r:id="rId10"/>
    <p:sldId id="571" r:id="rId11"/>
    <p:sldId id="570" r:id="rId12"/>
    <p:sldId id="575" r:id="rId13"/>
    <p:sldId id="501" r:id="rId14"/>
    <p:sldId id="480" r:id="rId15"/>
    <p:sldId id="645" r:id="rId16"/>
    <p:sldId id="559" r:id="rId17"/>
    <p:sldId id="474" r:id="rId18"/>
    <p:sldId id="632" r:id="rId19"/>
    <p:sldId id="633" r:id="rId20"/>
    <p:sldId id="583" r:id="rId21"/>
    <p:sldId id="561" r:id="rId22"/>
    <p:sldId id="432" r:id="rId23"/>
    <p:sldId id="313" r:id="rId24"/>
    <p:sldId id="603" r:id="rId25"/>
    <p:sldId id="408" r:id="rId26"/>
    <p:sldId id="300" r:id="rId27"/>
    <p:sldId id="311" r:id="rId28"/>
    <p:sldId id="551" r:id="rId29"/>
  </p:sldIdLst>
  <p:sldSz cx="9144000" cy="6858000" type="screen4x3"/>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14">
          <p15:clr>
            <a:srgbClr val="A4A3A4"/>
          </p15:clr>
        </p15:guide>
        <p15:guide id="3"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BD3"/>
    <a:srgbClr val="008FCB"/>
    <a:srgbClr val="BDE4F7"/>
    <a:srgbClr val="E75113"/>
    <a:srgbClr val="EB69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autoAdjust="0"/>
    <p:restoredTop sz="74558" autoAdjust="0"/>
  </p:normalViewPr>
  <p:slideViewPr>
    <p:cSldViewPr snapToGrid="0" snapToObjects="1">
      <p:cViewPr varScale="1">
        <p:scale>
          <a:sx n="94" d="100"/>
          <a:sy n="94" d="100"/>
        </p:scale>
        <p:origin x="1960" y="184"/>
      </p:cViewPr>
      <p:guideLst>
        <p:guide orient="horz" pos="2160"/>
        <p:guide orient="horz" pos="1014"/>
        <p:guide pos="2880"/>
      </p:guideLst>
    </p:cSldViewPr>
  </p:slideViewPr>
  <p:outlineViewPr>
    <p:cViewPr>
      <p:scale>
        <a:sx n="33" d="100"/>
        <a:sy n="33" d="100"/>
      </p:scale>
      <p:origin x="0" y="24160"/>
    </p:cViewPr>
  </p:outlineViewPr>
  <p:notesTextViewPr>
    <p:cViewPr>
      <p:scale>
        <a:sx n="100" d="100"/>
        <a:sy n="100" d="100"/>
      </p:scale>
      <p:origin x="0" y="0"/>
    </p:cViewPr>
  </p:notesTextViewPr>
  <p:sorterViewPr>
    <p:cViewPr varScale="1">
      <p:scale>
        <a:sx n="1" d="1"/>
        <a:sy n="1" d="1"/>
      </p:scale>
      <p:origin x="0" y="14928"/>
    </p:cViewPr>
  </p:sorterViewPr>
  <p:notesViewPr>
    <p:cSldViewPr snapToGrid="0" snapToObjects="1">
      <p:cViewPr varScale="1">
        <p:scale>
          <a:sx n="155" d="100"/>
          <a:sy n="155" d="100"/>
        </p:scale>
        <p:origin x="-4208" y="-10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5E51DF2-AE4A-49CD-8C7E-3411CA78B510}" type="datetimeFigureOut">
              <a:rPr lang="sv-SE" smtClean="0"/>
              <a:t>2020-10-18</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1B91667-A893-495B-AAE8-2460DEB41DA5}" type="slidenum">
              <a:rPr lang="sv-SE" smtClean="0"/>
              <a:t>‹#›</a:t>
            </a:fld>
            <a:endParaRPr lang="sv-SE"/>
          </a:p>
        </p:txBody>
      </p:sp>
    </p:spTree>
    <p:extLst>
      <p:ext uri="{BB962C8B-B14F-4D97-AF65-F5344CB8AC3E}">
        <p14:creationId xmlns:p14="http://schemas.microsoft.com/office/powerpoint/2010/main" val="1022523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352154E-6706-1242-B5E1-43A53DF99EE7}" type="datetimeFigureOut">
              <a:rPr lang="sv-SE" smtClean="0"/>
              <a:t>2020-10-18</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B0E164D-EE8D-B448-BE8E-A1520703B60E}" type="slidenum">
              <a:rPr lang="sv-SE" smtClean="0"/>
              <a:t>‹#›</a:t>
            </a:fld>
            <a:endParaRPr lang="sv-SE"/>
          </a:p>
        </p:txBody>
      </p:sp>
    </p:spTree>
    <p:extLst>
      <p:ext uri="{BB962C8B-B14F-4D97-AF65-F5344CB8AC3E}">
        <p14:creationId xmlns:p14="http://schemas.microsoft.com/office/powerpoint/2010/main" val="4135591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1</a:t>
            </a:fld>
            <a:endParaRPr lang="sv-SE"/>
          </a:p>
        </p:txBody>
      </p:sp>
    </p:spTree>
    <p:extLst>
      <p:ext uri="{BB962C8B-B14F-4D97-AF65-F5344CB8AC3E}">
        <p14:creationId xmlns:p14="http://schemas.microsoft.com/office/powerpoint/2010/main" val="4065513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12</a:t>
            </a:fld>
            <a:endParaRPr lang="sv-SE"/>
          </a:p>
        </p:txBody>
      </p:sp>
    </p:spTree>
    <p:extLst>
      <p:ext uri="{BB962C8B-B14F-4D97-AF65-F5344CB8AC3E}">
        <p14:creationId xmlns:p14="http://schemas.microsoft.com/office/powerpoint/2010/main" val="341714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sv-SE" sz="1200" dirty="0"/>
          </a:p>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a:t>Allt friskare – en 70 åring idag är som en 50 åring för femtio år sedan. Men allt är inte rosenrött!! Gissel </a:t>
            </a:r>
            <a:endParaRPr lang="sv-SE" sz="1200" baseline="0" dirty="0"/>
          </a:p>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13</a:t>
            </a:fld>
            <a:endParaRPr lang="sv-SE"/>
          </a:p>
        </p:txBody>
      </p:sp>
    </p:spTree>
    <p:extLst>
      <p:ext uri="{BB962C8B-B14F-4D97-AF65-F5344CB8AC3E}">
        <p14:creationId xmlns:p14="http://schemas.microsoft.com/office/powerpoint/2010/main" val="60924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 Mötesanteckningar (17-10-15 16.41) -----</a:t>
            </a:r>
          </a:p>
          <a:p>
            <a:r>
              <a:rPr lang="sv-SE" dirty="0"/>
              <a:t>Fall med dödlig utgång är den äldres sjukdom</a:t>
            </a:r>
          </a:p>
        </p:txBody>
      </p:sp>
      <p:sp>
        <p:nvSpPr>
          <p:cNvPr id="4" name="Platshållare för datum 3"/>
          <p:cNvSpPr>
            <a:spLocks noGrp="1"/>
          </p:cNvSpPr>
          <p:nvPr>
            <p:ph type="dt" idx="10"/>
          </p:nvPr>
        </p:nvSpPr>
        <p:spPr/>
        <p:txBody>
          <a:bodyPr/>
          <a:lstStyle/>
          <a:p>
            <a:r>
              <a:rPr lang="sv-SE"/>
              <a:t>2017-01-24</a:t>
            </a:r>
          </a:p>
        </p:txBody>
      </p:sp>
      <p:sp>
        <p:nvSpPr>
          <p:cNvPr id="5" name="Platshållare för bildnummer 4"/>
          <p:cNvSpPr>
            <a:spLocks noGrp="1"/>
          </p:cNvSpPr>
          <p:nvPr>
            <p:ph type="sldNum" sz="quarter" idx="11"/>
          </p:nvPr>
        </p:nvSpPr>
        <p:spPr/>
        <p:txBody>
          <a:bodyPr/>
          <a:lstStyle/>
          <a:p>
            <a:fld id="{4B0E164D-EE8D-B448-BE8E-A1520703B60E}" type="slidenum">
              <a:rPr lang="sv-SE" smtClean="0"/>
              <a:t>15</a:t>
            </a:fld>
            <a:endParaRPr lang="sv-SE"/>
          </a:p>
        </p:txBody>
      </p:sp>
    </p:spTree>
    <p:extLst>
      <p:ext uri="{BB962C8B-B14F-4D97-AF65-F5344CB8AC3E}">
        <p14:creationId xmlns:p14="http://schemas.microsoft.com/office/powerpoint/2010/main" val="1338373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20</a:t>
            </a:fld>
            <a:endParaRPr lang="sv-SE"/>
          </a:p>
        </p:txBody>
      </p:sp>
    </p:spTree>
    <p:extLst>
      <p:ext uri="{BB962C8B-B14F-4D97-AF65-F5344CB8AC3E}">
        <p14:creationId xmlns:p14="http://schemas.microsoft.com/office/powerpoint/2010/main" val="1814300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B0E164D-EE8D-B448-BE8E-A1520703B60E}" type="slidenum">
              <a:rPr lang="sv-SE" smtClean="0"/>
              <a:t>22</a:t>
            </a:fld>
            <a:endParaRPr lang="sv-SE"/>
          </a:p>
        </p:txBody>
      </p:sp>
    </p:spTree>
    <p:extLst>
      <p:ext uri="{BB962C8B-B14F-4D97-AF65-F5344CB8AC3E}">
        <p14:creationId xmlns:p14="http://schemas.microsoft.com/office/powerpoint/2010/main" val="2922619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23</a:t>
            </a:fld>
            <a:endParaRPr lang="sv-SE"/>
          </a:p>
        </p:txBody>
      </p:sp>
    </p:spTree>
    <p:extLst>
      <p:ext uri="{BB962C8B-B14F-4D97-AF65-F5344CB8AC3E}">
        <p14:creationId xmlns:p14="http://schemas.microsoft.com/office/powerpoint/2010/main" val="2744975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CE453E20-4408-4B44-ABCE-82C52C7FC484}" type="slidenum">
              <a:rPr lang="sv-SE" smtClean="0"/>
              <a:t>25</a:t>
            </a:fld>
            <a:endParaRPr lang="sv-SE"/>
          </a:p>
        </p:txBody>
      </p:sp>
    </p:spTree>
    <p:extLst>
      <p:ext uri="{BB962C8B-B14F-4D97-AF65-F5344CB8AC3E}">
        <p14:creationId xmlns:p14="http://schemas.microsoft.com/office/powerpoint/2010/main" val="2966358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Shape 637"/>
          <p:cNvSpPr>
            <a:spLocks noGrp="1" noRot="1" noChangeAspect="1"/>
          </p:cNvSpPr>
          <p:nvPr>
            <p:ph type="sldImg"/>
          </p:nvPr>
        </p:nvSpPr>
        <p:spPr>
          <a:xfrm>
            <a:off x="1143000" y="685800"/>
            <a:ext cx="4572000" cy="3429000"/>
          </a:xfrm>
          <a:prstGeom prst="rect">
            <a:avLst/>
          </a:prstGeom>
        </p:spPr>
        <p:txBody>
          <a:bodyPr/>
          <a:lstStyle/>
          <a:p>
            <a:endParaRPr/>
          </a:p>
        </p:txBody>
      </p:sp>
      <p:sp>
        <p:nvSpPr>
          <p:cNvPr id="638" name="Shape 638"/>
          <p:cNvSpPr>
            <a:spLocks noGrp="1"/>
          </p:cNvSpPr>
          <p:nvPr>
            <p:ph type="body" sz="quarter" idx="1"/>
          </p:nvPr>
        </p:nvSpPr>
        <p:spPr>
          <a:prstGeom prst="rect">
            <a:avLst/>
          </a:prstGeom>
        </p:spPr>
        <p:txBody>
          <a:bodyPr/>
          <a:lstStyle/>
          <a:p>
            <a:r>
              <a:rPr dirty="0" err="1"/>
              <a:t>Läkemedel</a:t>
            </a:r>
            <a:r>
              <a:rPr dirty="0"/>
              <a:t> </a:t>
            </a:r>
            <a:r>
              <a:rPr dirty="0" err="1"/>
              <a:t>kan</a:t>
            </a:r>
            <a:r>
              <a:rPr dirty="0"/>
              <a:t> </a:t>
            </a:r>
            <a:r>
              <a:rPr dirty="0" err="1"/>
              <a:t>ge</a:t>
            </a:r>
            <a:r>
              <a:rPr dirty="0"/>
              <a:t> </a:t>
            </a:r>
            <a:r>
              <a:rPr dirty="0" err="1"/>
              <a:t>många</a:t>
            </a:r>
            <a:r>
              <a:rPr dirty="0"/>
              <a:t> </a:t>
            </a:r>
            <a:r>
              <a:rPr dirty="0" err="1"/>
              <a:t>symtom</a:t>
            </a:r>
            <a:r>
              <a:rPr dirty="0"/>
              <a:t> </a:t>
            </a:r>
            <a:r>
              <a:rPr dirty="0" err="1"/>
              <a:t>som</a:t>
            </a:r>
            <a:r>
              <a:rPr dirty="0"/>
              <a:t> man </a:t>
            </a:r>
            <a:r>
              <a:rPr dirty="0" err="1"/>
              <a:t>kanske</a:t>
            </a:r>
            <a:r>
              <a:rPr dirty="0"/>
              <a:t> </a:t>
            </a:r>
            <a:r>
              <a:rPr dirty="0" err="1"/>
              <a:t>inte</a:t>
            </a:r>
            <a:r>
              <a:rPr dirty="0"/>
              <a:t> </a:t>
            </a:r>
            <a:r>
              <a:rPr dirty="0" err="1"/>
              <a:t>genast</a:t>
            </a:r>
            <a:r>
              <a:rPr dirty="0"/>
              <a:t> </a:t>
            </a:r>
            <a:r>
              <a:rPr dirty="0" err="1"/>
              <a:t>tänker</a:t>
            </a:r>
            <a:r>
              <a:rPr dirty="0"/>
              <a:t> </a:t>
            </a:r>
            <a:r>
              <a:rPr dirty="0" err="1"/>
              <a:t>på</a:t>
            </a:r>
            <a:r>
              <a:rPr dirty="0"/>
              <a:t> </a:t>
            </a:r>
            <a:r>
              <a:rPr dirty="0" err="1"/>
              <a:t>kan</a:t>
            </a:r>
            <a:r>
              <a:rPr dirty="0"/>
              <a:t> </a:t>
            </a:r>
            <a:r>
              <a:rPr dirty="0" err="1"/>
              <a:t>hänga</a:t>
            </a:r>
            <a:r>
              <a:rPr dirty="0"/>
              <a:t> </a:t>
            </a:r>
            <a:r>
              <a:rPr dirty="0" err="1"/>
              <a:t>samman</a:t>
            </a:r>
            <a:r>
              <a:rPr dirty="0"/>
              <a:t> med </a:t>
            </a:r>
            <a:r>
              <a:rPr dirty="0" err="1"/>
              <a:t>läkemedlet</a:t>
            </a:r>
            <a:r>
              <a:rPr dirty="0"/>
              <a:t>.</a:t>
            </a:r>
          </a:p>
          <a:p>
            <a:r>
              <a:rPr dirty="0" err="1"/>
              <a:t>Många</a:t>
            </a:r>
            <a:r>
              <a:rPr dirty="0"/>
              <a:t> av dessa </a:t>
            </a:r>
            <a:r>
              <a:rPr dirty="0" err="1"/>
              <a:t>symtom</a:t>
            </a:r>
            <a:r>
              <a:rPr dirty="0"/>
              <a:t> </a:t>
            </a:r>
            <a:r>
              <a:rPr dirty="0" err="1"/>
              <a:t>finns</a:t>
            </a:r>
            <a:r>
              <a:rPr dirty="0"/>
              <a:t> hos </a:t>
            </a:r>
            <a:r>
              <a:rPr dirty="0" err="1"/>
              <a:t>äldre</a:t>
            </a:r>
            <a:r>
              <a:rPr dirty="0"/>
              <a:t> </a:t>
            </a:r>
            <a:r>
              <a:rPr dirty="0" err="1"/>
              <a:t>människor</a:t>
            </a:r>
            <a:r>
              <a:rPr dirty="0"/>
              <a:t> </a:t>
            </a:r>
            <a:r>
              <a:rPr dirty="0" err="1"/>
              <a:t>och</a:t>
            </a:r>
            <a:r>
              <a:rPr dirty="0"/>
              <a:t> </a:t>
            </a:r>
            <a:r>
              <a:rPr dirty="0" err="1"/>
              <a:t>därför</a:t>
            </a:r>
            <a:r>
              <a:rPr dirty="0"/>
              <a:t> </a:t>
            </a:r>
            <a:r>
              <a:rPr dirty="0" err="1"/>
              <a:t>är</a:t>
            </a:r>
            <a:r>
              <a:rPr dirty="0"/>
              <a:t> det </a:t>
            </a:r>
            <a:r>
              <a:rPr dirty="0" err="1"/>
              <a:t>viktigt</a:t>
            </a:r>
            <a:r>
              <a:rPr dirty="0"/>
              <a:t> </a:t>
            </a:r>
            <a:r>
              <a:rPr dirty="0" err="1"/>
              <a:t>att</a:t>
            </a:r>
            <a:r>
              <a:rPr dirty="0"/>
              <a:t> "</a:t>
            </a:r>
            <a:r>
              <a:rPr dirty="0" err="1"/>
              <a:t>tänka</a:t>
            </a:r>
            <a:r>
              <a:rPr dirty="0"/>
              <a:t> </a:t>
            </a:r>
            <a:r>
              <a:rPr dirty="0" err="1"/>
              <a:t>läkemedel</a:t>
            </a:r>
            <a:r>
              <a:rPr dirty="0"/>
              <a:t>"! Kanske </a:t>
            </a:r>
            <a:r>
              <a:rPr dirty="0" err="1"/>
              <a:t>beror</a:t>
            </a:r>
            <a:r>
              <a:rPr dirty="0"/>
              <a:t> </a:t>
            </a:r>
            <a:r>
              <a:rPr dirty="0" err="1"/>
              <a:t>förvirringen</a:t>
            </a:r>
            <a:r>
              <a:rPr dirty="0"/>
              <a:t> </a:t>
            </a:r>
            <a:r>
              <a:rPr dirty="0" err="1"/>
              <a:t>eller</a:t>
            </a:r>
            <a:r>
              <a:rPr dirty="0"/>
              <a:t> den </a:t>
            </a:r>
            <a:r>
              <a:rPr dirty="0" err="1"/>
              <a:t>dåliga</a:t>
            </a:r>
            <a:r>
              <a:rPr dirty="0"/>
              <a:t> </a:t>
            </a:r>
            <a:r>
              <a:rPr dirty="0" err="1"/>
              <a:t>aptiten</a:t>
            </a:r>
            <a:r>
              <a:rPr dirty="0"/>
              <a:t> </a:t>
            </a:r>
            <a:r>
              <a:rPr dirty="0" err="1"/>
              <a:t>på</a:t>
            </a:r>
            <a:r>
              <a:rPr dirty="0"/>
              <a:t> </a:t>
            </a:r>
            <a:r>
              <a:rPr dirty="0" err="1"/>
              <a:t>ett</a:t>
            </a:r>
            <a:r>
              <a:rPr dirty="0"/>
              <a:t> </a:t>
            </a:r>
            <a:r>
              <a:rPr dirty="0" err="1"/>
              <a:t>läkemedel</a:t>
            </a:r>
            <a:r>
              <a:rPr dirty="0"/>
              <a:t>?</a:t>
            </a:r>
          </a:p>
          <a:p>
            <a:r>
              <a:rPr dirty="0"/>
              <a:t>Ex </a:t>
            </a:r>
            <a:r>
              <a:rPr dirty="0" err="1"/>
              <a:t>på</a:t>
            </a:r>
            <a:r>
              <a:rPr dirty="0"/>
              <a:t> </a:t>
            </a:r>
            <a:r>
              <a:rPr dirty="0" err="1"/>
              <a:t>läkemedel</a:t>
            </a:r>
            <a:r>
              <a:rPr dirty="0"/>
              <a:t>:</a:t>
            </a:r>
          </a:p>
          <a:p>
            <a:r>
              <a:rPr dirty="0" err="1"/>
              <a:t>Yrsel</a:t>
            </a:r>
            <a:r>
              <a:rPr dirty="0"/>
              <a:t> – </a:t>
            </a:r>
            <a:r>
              <a:rPr dirty="0" err="1"/>
              <a:t>antikolinergika</a:t>
            </a:r>
            <a:r>
              <a:rPr dirty="0"/>
              <a:t>, </a:t>
            </a:r>
            <a:r>
              <a:rPr dirty="0" err="1"/>
              <a:t>Propavan</a:t>
            </a:r>
            <a:r>
              <a:rPr dirty="0"/>
              <a:t>, </a:t>
            </a:r>
            <a:r>
              <a:rPr dirty="0" err="1"/>
              <a:t>bensodiazepiner</a:t>
            </a:r>
            <a:r>
              <a:rPr dirty="0"/>
              <a:t>. Risk </a:t>
            </a:r>
            <a:r>
              <a:rPr dirty="0" err="1"/>
              <a:t>för</a:t>
            </a:r>
            <a:r>
              <a:rPr dirty="0"/>
              <a:t> fall</a:t>
            </a:r>
          </a:p>
          <a:p>
            <a:r>
              <a:rPr dirty="0" err="1"/>
              <a:t>Trötthet</a:t>
            </a:r>
            <a:r>
              <a:rPr dirty="0"/>
              <a:t> – </a:t>
            </a:r>
            <a:r>
              <a:rPr dirty="0" err="1"/>
              <a:t>bensodiazepiner</a:t>
            </a:r>
            <a:r>
              <a:rPr dirty="0"/>
              <a:t>, tramadol, </a:t>
            </a:r>
            <a:r>
              <a:rPr dirty="0" err="1"/>
              <a:t>propavan</a:t>
            </a:r>
            <a:r>
              <a:rPr dirty="0"/>
              <a:t>. Man </a:t>
            </a:r>
            <a:r>
              <a:rPr dirty="0" err="1"/>
              <a:t>rör</a:t>
            </a:r>
            <a:r>
              <a:rPr dirty="0"/>
              <a:t> sig </a:t>
            </a:r>
            <a:r>
              <a:rPr dirty="0" err="1"/>
              <a:t>mindre</a:t>
            </a:r>
            <a:r>
              <a:rPr dirty="0"/>
              <a:t> </a:t>
            </a:r>
          </a:p>
          <a:p>
            <a:r>
              <a:rPr dirty="0" err="1"/>
              <a:t>Förvirring</a:t>
            </a:r>
            <a:r>
              <a:rPr dirty="0"/>
              <a:t> – </a:t>
            </a:r>
            <a:r>
              <a:rPr dirty="0" err="1"/>
              <a:t>Antikolinergika</a:t>
            </a:r>
            <a:r>
              <a:rPr dirty="0"/>
              <a:t>, tramadol</a:t>
            </a:r>
          </a:p>
          <a:p>
            <a:r>
              <a:rPr dirty="0" err="1"/>
              <a:t>Dålig</a:t>
            </a:r>
            <a:r>
              <a:rPr dirty="0"/>
              <a:t> </a:t>
            </a:r>
            <a:r>
              <a:rPr dirty="0" err="1"/>
              <a:t>aptit</a:t>
            </a:r>
            <a:r>
              <a:rPr dirty="0"/>
              <a:t> – Tramadol. </a:t>
            </a:r>
            <a:r>
              <a:rPr dirty="0" err="1"/>
              <a:t>Att</a:t>
            </a:r>
            <a:r>
              <a:rPr dirty="0"/>
              <a:t> man </a:t>
            </a:r>
            <a:r>
              <a:rPr dirty="0" err="1"/>
              <a:t>inte</a:t>
            </a:r>
            <a:r>
              <a:rPr dirty="0"/>
              <a:t> </a:t>
            </a:r>
            <a:r>
              <a:rPr dirty="0" err="1"/>
              <a:t>för</a:t>
            </a:r>
            <a:r>
              <a:rPr dirty="0"/>
              <a:t> </a:t>
            </a:r>
            <a:r>
              <a:rPr dirty="0" err="1"/>
              <a:t>i</a:t>
            </a:r>
            <a:r>
              <a:rPr dirty="0"/>
              <a:t> sig </a:t>
            </a:r>
            <a:r>
              <a:rPr dirty="0" err="1"/>
              <a:t>tillräckligt</a:t>
            </a:r>
            <a:r>
              <a:rPr dirty="0"/>
              <a:t> med </a:t>
            </a:r>
            <a:r>
              <a:rPr dirty="0" err="1"/>
              <a:t>näring</a:t>
            </a:r>
            <a:r>
              <a:rPr dirty="0"/>
              <a:t>. </a:t>
            </a:r>
          </a:p>
          <a:p>
            <a:r>
              <a:rPr dirty="0" err="1"/>
              <a:t>Förstoppning</a:t>
            </a:r>
            <a:r>
              <a:rPr dirty="0"/>
              <a:t> – Tramadol. </a:t>
            </a:r>
            <a:r>
              <a:rPr dirty="0" err="1"/>
              <a:t>Många</a:t>
            </a:r>
            <a:r>
              <a:rPr dirty="0"/>
              <a:t> </a:t>
            </a:r>
            <a:r>
              <a:rPr dirty="0" err="1"/>
              <a:t>äldre</a:t>
            </a:r>
            <a:r>
              <a:rPr dirty="0"/>
              <a:t> har problem sedan </a:t>
            </a:r>
            <a:r>
              <a:rPr dirty="0" err="1"/>
              <a:t>tidigare</a:t>
            </a:r>
            <a:r>
              <a:rPr dirty="0"/>
              <a:t>. </a:t>
            </a:r>
          </a:p>
          <a:p>
            <a:r>
              <a:rPr dirty="0" err="1"/>
              <a:t>Muntorrhet</a:t>
            </a:r>
            <a:r>
              <a:rPr dirty="0"/>
              <a:t> – </a:t>
            </a:r>
            <a:r>
              <a:rPr dirty="0" err="1"/>
              <a:t>Antikolinergika</a:t>
            </a:r>
            <a:r>
              <a:rPr dirty="0"/>
              <a:t>, tramadol</a:t>
            </a:r>
          </a:p>
          <a:p>
            <a:r>
              <a:rPr dirty="0"/>
              <a:t>Restless legs – </a:t>
            </a:r>
            <a:r>
              <a:rPr dirty="0" err="1"/>
              <a:t>Propavan</a:t>
            </a:r>
            <a:r>
              <a:rPr dirty="0"/>
              <a:t>. </a:t>
            </a:r>
            <a:r>
              <a:rPr dirty="0" err="1"/>
              <a:t>Kallas</a:t>
            </a:r>
            <a:r>
              <a:rPr dirty="0"/>
              <a:t> </a:t>
            </a:r>
            <a:r>
              <a:rPr dirty="0" err="1"/>
              <a:t>också</a:t>
            </a:r>
            <a:r>
              <a:rPr dirty="0"/>
              <a:t> </a:t>
            </a:r>
            <a:r>
              <a:rPr dirty="0" err="1"/>
              <a:t>myrkrypningar</a:t>
            </a:r>
            <a:r>
              <a:rPr dirty="0"/>
              <a:t>. </a:t>
            </a:r>
            <a:r>
              <a:rPr dirty="0" err="1"/>
              <a:t>Svårt</a:t>
            </a:r>
            <a:r>
              <a:rPr dirty="0"/>
              <a:t> </a:t>
            </a:r>
            <a:r>
              <a:rPr dirty="0" err="1"/>
              <a:t>att</a:t>
            </a:r>
            <a:r>
              <a:rPr dirty="0"/>
              <a:t> </a:t>
            </a:r>
            <a:r>
              <a:rPr dirty="0" err="1"/>
              <a:t>sova</a:t>
            </a:r>
            <a:r>
              <a:rPr dirty="0"/>
              <a:t>.  </a:t>
            </a:r>
          </a:p>
          <a:p>
            <a:r>
              <a:rPr dirty="0" err="1"/>
              <a:t>Muskelsvaghet</a:t>
            </a:r>
            <a:r>
              <a:rPr dirty="0"/>
              <a:t> – </a:t>
            </a:r>
            <a:r>
              <a:rPr dirty="0" err="1"/>
              <a:t>bensodiazepiner</a:t>
            </a:r>
            <a:r>
              <a:rPr dirty="0"/>
              <a:t>. Risk </a:t>
            </a:r>
            <a:r>
              <a:rPr dirty="0" err="1"/>
              <a:t>för</a:t>
            </a:r>
            <a:r>
              <a:rPr dirty="0"/>
              <a:t> fall. </a:t>
            </a:r>
            <a:r>
              <a:rPr dirty="0" err="1"/>
              <a:t>Vardagliga</a:t>
            </a:r>
            <a:r>
              <a:rPr dirty="0"/>
              <a:t> </a:t>
            </a:r>
            <a:r>
              <a:rPr dirty="0" err="1"/>
              <a:t>aktiviteter</a:t>
            </a:r>
            <a:r>
              <a:rPr dirty="0"/>
              <a:t> </a:t>
            </a:r>
            <a:r>
              <a:rPr dirty="0" err="1"/>
              <a:t>blir</a:t>
            </a:r>
            <a:r>
              <a:rPr dirty="0"/>
              <a:t> </a:t>
            </a:r>
            <a:r>
              <a:rPr dirty="0" err="1"/>
              <a:t>jobbigare</a:t>
            </a:r>
            <a:r>
              <a:rPr dirty="0"/>
              <a:t> </a:t>
            </a:r>
            <a:r>
              <a:rPr dirty="0" err="1"/>
              <a:t>och</a:t>
            </a:r>
            <a:r>
              <a:rPr dirty="0"/>
              <a:t> </a:t>
            </a:r>
            <a:r>
              <a:rPr dirty="0" err="1"/>
              <a:t>svårare</a:t>
            </a:r>
            <a:endParaRPr dirty="0"/>
          </a:p>
          <a:p>
            <a:endParaRPr dirty="0"/>
          </a:p>
          <a:p>
            <a:r>
              <a:rPr dirty="0" err="1"/>
              <a:t>Effekterna</a:t>
            </a:r>
            <a:r>
              <a:rPr dirty="0"/>
              <a:t> </a:t>
            </a:r>
            <a:r>
              <a:rPr dirty="0" err="1"/>
              <a:t>på</a:t>
            </a:r>
            <a:r>
              <a:rPr dirty="0"/>
              <a:t> CNS </a:t>
            </a:r>
            <a:r>
              <a:rPr dirty="0" err="1"/>
              <a:t>gör</a:t>
            </a:r>
            <a:r>
              <a:rPr dirty="0"/>
              <a:t> </a:t>
            </a:r>
            <a:r>
              <a:rPr dirty="0" err="1"/>
              <a:t>sammantaget</a:t>
            </a:r>
            <a:r>
              <a:rPr dirty="0"/>
              <a:t> </a:t>
            </a:r>
            <a:r>
              <a:rPr dirty="0" err="1"/>
              <a:t>att</a:t>
            </a:r>
            <a:r>
              <a:rPr dirty="0"/>
              <a:t> </a:t>
            </a:r>
            <a:r>
              <a:rPr dirty="0" err="1"/>
              <a:t>mer</a:t>
            </a:r>
            <a:r>
              <a:rPr dirty="0"/>
              <a:t> </a:t>
            </a:r>
            <a:r>
              <a:rPr dirty="0" err="1"/>
              <a:t>koordinerade</a:t>
            </a:r>
            <a:r>
              <a:rPr dirty="0"/>
              <a:t> </a:t>
            </a:r>
            <a:r>
              <a:rPr dirty="0" err="1"/>
              <a:t>funktioner</a:t>
            </a:r>
            <a:r>
              <a:rPr dirty="0"/>
              <a:t> </a:t>
            </a:r>
            <a:r>
              <a:rPr dirty="0" err="1"/>
              <a:t>som</a:t>
            </a:r>
            <a:r>
              <a:rPr dirty="0"/>
              <a:t> </a:t>
            </a:r>
            <a:r>
              <a:rPr dirty="0" err="1"/>
              <a:t>krävs</a:t>
            </a:r>
            <a:r>
              <a:rPr dirty="0"/>
              <a:t> av </a:t>
            </a:r>
            <a:r>
              <a:rPr dirty="0" err="1"/>
              <a:t>hjärnan</a:t>
            </a:r>
            <a:r>
              <a:rPr dirty="0"/>
              <a:t> </a:t>
            </a:r>
            <a:r>
              <a:rPr dirty="0" err="1"/>
              <a:t>försvåras</a:t>
            </a:r>
            <a:r>
              <a:rPr dirty="0"/>
              <a:t>, dvs </a:t>
            </a:r>
            <a:r>
              <a:rPr dirty="0" err="1"/>
              <a:t>kognitiva</a:t>
            </a:r>
            <a:r>
              <a:rPr dirty="0"/>
              <a:t> </a:t>
            </a:r>
            <a:r>
              <a:rPr dirty="0" err="1"/>
              <a:t>funktioner</a:t>
            </a:r>
            <a:r>
              <a:rPr dirty="0"/>
              <a:t>. </a:t>
            </a:r>
            <a:r>
              <a:rPr dirty="0" err="1"/>
              <a:t>Balans</a:t>
            </a:r>
            <a:r>
              <a:rPr dirty="0"/>
              <a:t>, </a:t>
            </a:r>
            <a:r>
              <a:rPr dirty="0" err="1"/>
              <a:t>tal</a:t>
            </a:r>
            <a:r>
              <a:rPr dirty="0"/>
              <a:t>, </a:t>
            </a:r>
            <a:r>
              <a:rPr dirty="0" err="1"/>
              <a:t>beslut</a:t>
            </a:r>
            <a:endParaRPr dirty="0"/>
          </a:p>
          <a:p>
            <a:endParaRPr dirty="0"/>
          </a:p>
          <a:p>
            <a:r>
              <a:rPr dirty="0"/>
              <a:t>Restless legs - </a:t>
            </a:r>
            <a:r>
              <a:rPr dirty="0" err="1"/>
              <a:t>Känslan</a:t>
            </a:r>
            <a:r>
              <a:rPr dirty="0"/>
              <a:t> </a:t>
            </a:r>
            <a:r>
              <a:rPr dirty="0" err="1"/>
              <a:t>beskrivs</a:t>
            </a:r>
            <a:r>
              <a:rPr dirty="0"/>
              <a:t> </a:t>
            </a:r>
            <a:r>
              <a:rPr dirty="0" err="1"/>
              <a:t>som</a:t>
            </a:r>
            <a:r>
              <a:rPr dirty="0"/>
              <a:t> </a:t>
            </a:r>
            <a:r>
              <a:rPr dirty="0" err="1"/>
              <a:t>smärtsamma</a:t>
            </a:r>
            <a:r>
              <a:rPr dirty="0"/>
              <a:t> </a:t>
            </a:r>
            <a:r>
              <a:rPr dirty="0" err="1"/>
              <a:t>spänningar</a:t>
            </a:r>
            <a:r>
              <a:rPr dirty="0"/>
              <a:t> </a:t>
            </a:r>
            <a:r>
              <a:rPr dirty="0" err="1"/>
              <a:t>djupt</a:t>
            </a:r>
            <a:r>
              <a:rPr dirty="0"/>
              <a:t> </a:t>
            </a:r>
            <a:r>
              <a:rPr dirty="0" err="1"/>
              <a:t>inne</a:t>
            </a:r>
            <a:r>
              <a:rPr dirty="0"/>
              <a:t> </a:t>
            </a:r>
            <a:r>
              <a:rPr dirty="0" err="1"/>
              <a:t>i</a:t>
            </a:r>
            <a:r>
              <a:rPr dirty="0"/>
              <a:t> </a:t>
            </a:r>
            <a:r>
              <a:rPr dirty="0" err="1"/>
              <a:t>benet</a:t>
            </a:r>
            <a:r>
              <a:rPr dirty="0"/>
              <a:t>. </a:t>
            </a:r>
            <a:r>
              <a:rPr dirty="0" err="1"/>
              <a:t>Särskild</a:t>
            </a:r>
            <a:r>
              <a:rPr dirty="0"/>
              <a:t> under </a:t>
            </a:r>
            <a:r>
              <a:rPr dirty="0" err="1"/>
              <a:t>kvälls</a:t>
            </a:r>
            <a:r>
              <a:rPr dirty="0"/>
              <a:t>- </a:t>
            </a:r>
            <a:r>
              <a:rPr dirty="0" err="1"/>
              <a:t>och</a:t>
            </a:r>
            <a:r>
              <a:rPr dirty="0"/>
              <a:t> </a:t>
            </a:r>
            <a:r>
              <a:rPr dirty="0" err="1"/>
              <a:t>nattetid</a:t>
            </a:r>
            <a:r>
              <a:rPr dirty="0"/>
              <a:t>. </a:t>
            </a:r>
          </a:p>
          <a:p>
            <a:endParaRPr dirty="0"/>
          </a:p>
          <a:p>
            <a:r>
              <a:rPr dirty="0" err="1"/>
              <a:t>Betona</a:t>
            </a:r>
            <a:r>
              <a:rPr dirty="0"/>
              <a:t> </a:t>
            </a:r>
            <a:r>
              <a:rPr dirty="0" err="1"/>
              <a:t>att</a:t>
            </a:r>
            <a:r>
              <a:rPr dirty="0"/>
              <a:t> </a:t>
            </a:r>
            <a:r>
              <a:rPr dirty="0" err="1"/>
              <a:t>även</a:t>
            </a:r>
            <a:r>
              <a:rPr dirty="0"/>
              <a:t> om det </a:t>
            </a:r>
            <a:r>
              <a:rPr dirty="0" err="1"/>
              <a:t>kan</a:t>
            </a:r>
            <a:r>
              <a:rPr dirty="0"/>
              <a:t> </a:t>
            </a:r>
            <a:r>
              <a:rPr dirty="0" err="1"/>
              <a:t>finnas</a:t>
            </a:r>
            <a:r>
              <a:rPr dirty="0"/>
              <a:t> </a:t>
            </a:r>
            <a:r>
              <a:rPr dirty="0" err="1"/>
              <a:t>biverkningar</a:t>
            </a:r>
            <a:r>
              <a:rPr dirty="0"/>
              <a:t> av </a:t>
            </a:r>
            <a:r>
              <a:rPr dirty="0" err="1"/>
              <a:t>läkemedel</a:t>
            </a:r>
            <a:r>
              <a:rPr dirty="0"/>
              <a:t> </a:t>
            </a:r>
            <a:r>
              <a:rPr dirty="0" err="1"/>
              <a:t>så</a:t>
            </a:r>
            <a:r>
              <a:rPr dirty="0"/>
              <a:t> </a:t>
            </a:r>
            <a:r>
              <a:rPr dirty="0" err="1"/>
              <a:t>är</a:t>
            </a:r>
            <a:r>
              <a:rPr dirty="0"/>
              <a:t> det NYTTAN </a:t>
            </a:r>
            <a:r>
              <a:rPr dirty="0" err="1"/>
              <a:t>som</a:t>
            </a:r>
            <a:r>
              <a:rPr dirty="0"/>
              <a:t> man </a:t>
            </a:r>
            <a:r>
              <a:rPr dirty="0" err="1"/>
              <a:t>i</a:t>
            </a:r>
            <a:r>
              <a:rPr dirty="0"/>
              <a:t> </a:t>
            </a:r>
            <a:r>
              <a:rPr dirty="0" err="1"/>
              <a:t>första</a:t>
            </a:r>
            <a:r>
              <a:rPr dirty="0"/>
              <a:t> hand ska </a:t>
            </a:r>
            <a:r>
              <a:rPr dirty="0" err="1"/>
              <a:t>tänka</a:t>
            </a:r>
            <a:r>
              <a:rPr dirty="0"/>
              <a:t> </a:t>
            </a:r>
            <a:r>
              <a:rPr dirty="0" err="1"/>
              <a:t>på</a:t>
            </a:r>
            <a:r>
              <a:rPr dirty="0"/>
              <a:t>. </a:t>
            </a:r>
            <a:r>
              <a:rPr dirty="0" err="1"/>
              <a:t>Läkemedel</a:t>
            </a:r>
            <a:r>
              <a:rPr dirty="0"/>
              <a:t> </a:t>
            </a:r>
            <a:r>
              <a:rPr dirty="0" err="1"/>
              <a:t>är</a:t>
            </a:r>
            <a:r>
              <a:rPr dirty="0"/>
              <a:t> bra </a:t>
            </a:r>
            <a:r>
              <a:rPr dirty="0" err="1"/>
              <a:t>produkter</a:t>
            </a:r>
            <a:r>
              <a:rPr dirty="0"/>
              <a:t>! Det </a:t>
            </a:r>
            <a:r>
              <a:rPr dirty="0" err="1"/>
              <a:t>gäller</a:t>
            </a:r>
            <a:r>
              <a:rPr dirty="0"/>
              <a:t> bara </a:t>
            </a:r>
            <a:r>
              <a:rPr dirty="0" err="1"/>
              <a:t>att</a:t>
            </a:r>
            <a:r>
              <a:rPr dirty="0"/>
              <a:t> </a:t>
            </a:r>
            <a:r>
              <a:rPr dirty="0" err="1"/>
              <a:t>använda</a:t>
            </a:r>
            <a:r>
              <a:rPr dirty="0"/>
              <a:t> dem </a:t>
            </a:r>
            <a:r>
              <a:rPr dirty="0" err="1"/>
              <a:t>på</a:t>
            </a:r>
            <a:r>
              <a:rPr dirty="0"/>
              <a:t> </a:t>
            </a:r>
            <a:r>
              <a:rPr dirty="0" err="1"/>
              <a:t>rätt</a:t>
            </a:r>
            <a:r>
              <a:rPr dirty="0"/>
              <a:t> </a:t>
            </a:r>
            <a:r>
              <a:rPr dirty="0" err="1"/>
              <a:t>sätt</a:t>
            </a:r>
            <a:r>
              <a:rPr dirty="0"/>
              <a:t>.</a:t>
            </a:r>
          </a:p>
          <a:p>
            <a:endParaRPr dirty="0"/>
          </a:p>
        </p:txBody>
      </p:sp>
    </p:spTree>
    <p:extLst>
      <p:ext uri="{BB962C8B-B14F-4D97-AF65-F5344CB8AC3E}">
        <p14:creationId xmlns:p14="http://schemas.microsoft.com/office/powerpoint/2010/main" val="493853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Shape 730"/>
          <p:cNvSpPr>
            <a:spLocks noGrp="1" noRot="1" noChangeAspect="1"/>
          </p:cNvSpPr>
          <p:nvPr>
            <p:ph type="sldImg"/>
          </p:nvPr>
        </p:nvSpPr>
        <p:spPr>
          <a:xfrm>
            <a:off x="1143000" y="685800"/>
            <a:ext cx="4572000" cy="3429000"/>
          </a:xfrm>
          <a:prstGeom prst="rect">
            <a:avLst/>
          </a:prstGeom>
        </p:spPr>
        <p:txBody>
          <a:bodyPr/>
          <a:lstStyle/>
          <a:p>
            <a:endParaRPr/>
          </a:p>
        </p:txBody>
      </p:sp>
      <p:sp>
        <p:nvSpPr>
          <p:cNvPr id="731" name="Shape 731"/>
          <p:cNvSpPr>
            <a:spLocks noGrp="1"/>
          </p:cNvSpPr>
          <p:nvPr>
            <p:ph type="body" sz="quarter" idx="1"/>
          </p:nvPr>
        </p:nvSpPr>
        <p:spPr>
          <a:prstGeom prst="rect">
            <a:avLst/>
          </a:prstGeom>
        </p:spPr>
        <p:txBody>
          <a:bodyPr/>
          <a:lstStyle/>
          <a:p>
            <a:pPr>
              <a:defRPr b="1">
                <a:latin typeface="Times New Roman"/>
                <a:ea typeface="Times New Roman"/>
                <a:cs typeface="Times New Roman"/>
                <a:sym typeface="Times New Roman"/>
              </a:defRPr>
            </a:pPr>
            <a:r>
              <a:rPr dirty="0"/>
              <a:t>För </a:t>
            </a:r>
            <a:r>
              <a:rPr dirty="0" err="1"/>
              <a:t>kunder</a:t>
            </a:r>
            <a:r>
              <a:rPr dirty="0"/>
              <a:t> </a:t>
            </a:r>
            <a:r>
              <a:rPr dirty="0" err="1"/>
              <a:t>som</a:t>
            </a:r>
            <a:r>
              <a:rPr dirty="0"/>
              <a:t>:</a:t>
            </a:r>
          </a:p>
          <a:p>
            <a:pPr marL="185737" lvl="1" indent="0">
              <a:buSzPct val="100000"/>
              <a:buChar char="•"/>
              <a:defRPr>
                <a:latin typeface="Times New Roman"/>
                <a:ea typeface="Times New Roman"/>
                <a:cs typeface="Times New Roman"/>
                <a:sym typeface="Times New Roman"/>
              </a:defRPr>
            </a:pPr>
            <a:r>
              <a:rPr dirty="0"/>
              <a:t> </a:t>
            </a:r>
            <a:r>
              <a:rPr dirty="0" err="1"/>
              <a:t>Vill</a:t>
            </a:r>
            <a:r>
              <a:rPr dirty="0"/>
              <a:t> </a:t>
            </a:r>
            <a:r>
              <a:rPr dirty="0" err="1"/>
              <a:t>få</a:t>
            </a:r>
            <a:r>
              <a:rPr dirty="0"/>
              <a:t> </a:t>
            </a:r>
            <a:r>
              <a:rPr dirty="0" err="1"/>
              <a:t>bättre</a:t>
            </a:r>
            <a:r>
              <a:rPr dirty="0"/>
              <a:t> </a:t>
            </a:r>
            <a:r>
              <a:rPr dirty="0" err="1"/>
              <a:t>kunskap</a:t>
            </a:r>
            <a:r>
              <a:rPr dirty="0"/>
              <a:t> om </a:t>
            </a:r>
            <a:r>
              <a:rPr dirty="0" err="1"/>
              <a:t>sina</a:t>
            </a:r>
            <a:r>
              <a:rPr dirty="0"/>
              <a:t> </a:t>
            </a:r>
            <a:r>
              <a:rPr dirty="0" err="1"/>
              <a:t>mediciner</a:t>
            </a:r>
            <a:r>
              <a:rPr dirty="0"/>
              <a:t> </a:t>
            </a:r>
          </a:p>
          <a:p>
            <a:pPr marL="185737" lvl="1" indent="0">
              <a:buSzPct val="100000"/>
              <a:buChar char="•"/>
              <a:defRPr>
                <a:latin typeface="Times New Roman"/>
                <a:ea typeface="Times New Roman"/>
                <a:cs typeface="Times New Roman"/>
                <a:sym typeface="Times New Roman"/>
              </a:defRPr>
            </a:pPr>
            <a:r>
              <a:rPr dirty="0"/>
              <a:t> </a:t>
            </a:r>
            <a:r>
              <a:rPr dirty="0" err="1"/>
              <a:t>Vill</a:t>
            </a:r>
            <a:r>
              <a:rPr dirty="0"/>
              <a:t> </a:t>
            </a:r>
            <a:r>
              <a:rPr dirty="0" err="1"/>
              <a:t>få</a:t>
            </a:r>
            <a:r>
              <a:rPr dirty="0"/>
              <a:t> </a:t>
            </a:r>
            <a:r>
              <a:rPr dirty="0" err="1"/>
              <a:t>en</a:t>
            </a:r>
            <a:r>
              <a:rPr dirty="0"/>
              <a:t> </a:t>
            </a:r>
            <a:r>
              <a:rPr dirty="0" err="1"/>
              <a:t>helhetsbild</a:t>
            </a:r>
            <a:r>
              <a:rPr dirty="0"/>
              <a:t> </a:t>
            </a:r>
            <a:r>
              <a:rPr dirty="0" err="1"/>
              <a:t>över</a:t>
            </a:r>
            <a:r>
              <a:rPr dirty="0"/>
              <a:t> </a:t>
            </a:r>
            <a:r>
              <a:rPr dirty="0" err="1"/>
              <a:t>sina</a:t>
            </a:r>
            <a:r>
              <a:rPr dirty="0"/>
              <a:t> </a:t>
            </a:r>
            <a:r>
              <a:rPr dirty="0" err="1"/>
              <a:t>mediciner</a:t>
            </a:r>
            <a:endParaRPr dirty="0"/>
          </a:p>
          <a:p>
            <a:pPr marL="185737" lvl="1" indent="0">
              <a:buSzPct val="100000"/>
              <a:buChar char="•"/>
              <a:defRPr>
                <a:latin typeface="Times New Roman"/>
                <a:ea typeface="Times New Roman"/>
                <a:cs typeface="Times New Roman"/>
                <a:sym typeface="Times New Roman"/>
              </a:defRPr>
            </a:pPr>
            <a:r>
              <a:rPr dirty="0"/>
              <a:t> </a:t>
            </a:r>
            <a:r>
              <a:rPr dirty="0" err="1"/>
              <a:t>Vill</a:t>
            </a:r>
            <a:r>
              <a:rPr dirty="0"/>
              <a:t> </a:t>
            </a:r>
            <a:r>
              <a:rPr dirty="0" err="1"/>
              <a:t>få</a:t>
            </a:r>
            <a:r>
              <a:rPr dirty="0"/>
              <a:t> </a:t>
            </a:r>
            <a:r>
              <a:rPr dirty="0" err="1"/>
              <a:t>bättre</a:t>
            </a:r>
            <a:r>
              <a:rPr dirty="0"/>
              <a:t> </a:t>
            </a:r>
            <a:r>
              <a:rPr dirty="0" err="1"/>
              <a:t>förståelse</a:t>
            </a:r>
            <a:r>
              <a:rPr dirty="0"/>
              <a:t> </a:t>
            </a:r>
            <a:r>
              <a:rPr dirty="0" err="1"/>
              <a:t>för</a:t>
            </a:r>
            <a:r>
              <a:rPr dirty="0"/>
              <a:t> </a:t>
            </a:r>
            <a:r>
              <a:rPr dirty="0" err="1"/>
              <a:t>nyttan</a:t>
            </a:r>
            <a:r>
              <a:rPr dirty="0"/>
              <a:t> med sin </a:t>
            </a:r>
            <a:r>
              <a:rPr dirty="0" err="1"/>
              <a:t>läkemedelsbehandling</a:t>
            </a:r>
            <a:endParaRPr dirty="0"/>
          </a:p>
          <a:p>
            <a:pPr marL="185737" lvl="1" indent="0">
              <a:buSzPct val="100000"/>
              <a:buChar char="•"/>
              <a:defRPr>
                <a:latin typeface="Times New Roman"/>
                <a:ea typeface="Times New Roman"/>
                <a:cs typeface="Times New Roman"/>
                <a:sym typeface="Times New Roman"/>
              </a:defRPr>
            </a:pPr>
            <a:endParaRPr dirty="0"/>
          </a:p>
          <a:p>
            <a:pPr lvl="1" indent="185737">
              <a:defRPr b="1">
                <a:latin typeface="Times New Roman"/>
                <a:ea typeface="Times New Roman"/>
                <a:cs typeface="Times New Roman"/>
                <a:sym typeface="Times New Roman"/>
              </a:defRPr>
            </a:pPr>
            <a:r>
              <a:rPr dirty="0" err="1"/>
              <a:t>Rådgivning</a:t>
            </a:r>
            <a:r>
              <a:rPr dirty="0"/>
              <a:t> </a:t>
            </a:r>
            <a:r>
              <a:rPr dirty="0" err="1"/>
              <a:t>för</a:t>
            </a:r>
            <a:r>
              <a:rPr dirty="0"/>
              <a:t> </a:t>
            </a:r>
            <a:r>
              <a:rPr dirty="0" err="1"/>
              <a:t>tryggare</a:t>
            </a:r>
            <a:r>
              <a:rPr dirty="0"/>
              <a:t> </a:t>
            </a:r>
            <a:r>
              <a:rPr dirty="0" err="1"/>
              <a:t>läkemedelsanvändning</a:t>
            </a:r>
            <a:endParaRPr dirty="0"/>
          </a:p>
          <a:p>
            <a:pPr lvl="1" indent="185737">
              <a:defRPr>
                <a:latin typeface="Times New Roman"/>
                <a:ea typeface="Times New Roman"/>
                <a:cs typeface="Times New Roman"/>
                <a:sym typeface="Times New Roman"/>
              </a:defRPr>
            </a:pPr>
            <a:r>
              <a:rPr dirty="0"/>
              <a:t>Har du </a:t>
            </a:r>
            <a:r>
              <a:rPr dirty="0" err="1"/>
              <a:t>frågor</a:t>
            </a:r>
            <a:r>
              <a:rPr dirty="0"/>
              <a:t> om </a:t>
            </a:r>
            <a:r>
              <a:rPr dirty="0" err="1"/>
              <a:t>dina</a:t>
            </a:r>
            <a:r>
              <a:rPr dirty="0"/>
              <a:t> </a:t>
            </a:r>
            <a:r>
              <a:rPr dirty="0" err="1"/>
              <a:t>mediciner</a:t>
            </a:r>
            <a:r>
              <a:rPr dirty="0"/>
              <a:t>? </a:t>
            </a:r>
            <a:r>
              <a:rPr dirty="0" err="1"/>
              <a:t>Hur</a:t>
            </a:r>
            <a:r>
              <a:rPr dirty="0"/>
              <a:t> de ska </a:t>
            </a:r>
            <a:r>
              <a:rPr dirty="0" err="1"/>
              <a:t>användas</a:t>
            </a:r>
            <a:r>
              <a:rPr dirty="0"/>
              <a:t>, </a:t>
            </a:r>
            <a:r>
              <a:rPr dirty="0" err="1"/>
              <a:t>vilken</a:t>
            </a:r>
            <a:r>
              <a:rPr dirty="0"/>
              <a:t> </a:t>
            </a:r>
            <a:r>
              <a:rPr dirty="0" err="1"/>
              <a:t>nytta</a:t>
            </a:r>
            <a:r>
              <a:rPr dirty="0"/>
              <a:t> du har av dem, </a:t>
            </a:r>
            <a:r>
              <a:rPr dirty="0" err="1"/>
              <a:t>vad</a:t>
            </a:r>
            <a:r>
              <a:rPr dirty="0"/>
              <a:t> </a:t>
            </a:r>
            <a:r>
              <a:rPr dirty="0" err="1"/>
              <a:t>som</a:t>
            </a:r>
            <a:r>
              <a:rPr dirty="0"/>
              <a:t> </a:t>
            </a:r>
            <a:r>
              <a:rPr dirty="0" err="1"/>
              <a:t>händer</a:t>
            </a:r>
            <a:r>
              <a:rPr dirty="0"/>
              <a:t> om du </a:t>
            </a:r>
            <a:r>
              <a:rPr dirty="0" err="1"/>
              <a:t>kombinerar</a:t>
            </a:r>
            <a:r>
              <a:rPr dirty="0"/>
              <a:t> </a:t>
            </a:r>
            <a:r>
              <a:rPr dirty="0" err="1"/>
              <a:t>flera</a:t>
            </a:r>
            <a:r>
              <a:rPr dirty="0"/>
              <a:t> </a:t>
            </a:r>
            <a:r>
              <a:rPr dirty="0" err="1"/>
              <a:t>mediciner</a:t>
            </a:r>
            <a:r>
              <a:rPr dirty="0"/>
              <a:t> </a:t>
            </a:r>
            <a:r>
              <a:rPr dirty="0" err="1"/>
              <a:t>och</a:t>
            </a:r>
            <a:r>
              <a:rPr dirty="0"/>
              <a:t> </a:t>
            </a:r>
            <a:r>
              <a:rPr dirty="0" err="1"/>
              <a:t>mycket</a:t>
            </a:r>
            <a:r>
              <a:rPr dirty="0"/>
              <a:t> mer. Eller </a:t>
            </a:r>
            <a:r>
              <a:rPr dirty="0" err="1"/>
              <a:t>vill</a:t>
            </a:r>
            <a:r>
              <a:rPr dirty="0"/>
              <a:t> du </a:t>
            </a:r>
            <a:r>
              <a:rPr dirty="0" err="1"/>
              <a:t>veta</a:t>
            </a:r>
            <a:r>
              <a:rPr dirty="0"/>
              <a:t> om du </a:t>
            </a:r>
            <a:r>
              <a:rPr dirty="0" err="1"/>
              <a:t>själv</a:t>
            </a:r>
            <a:r>
              <a:rPr dirty="0"/>
              <a:t> </a:t>
            </a:r>
            <a:r>
              <a:rPr dirty="0" err="1"/>
              <a:t>kan</a:t>
            </a:r>
            <a:r>
              <a:rPr dirty="0"/>
              <a:t> </a:t>
            </a:r>
            <a:r>
              <a:rPr dirty="0" err="1"/>
              <a:t>göra</a:t>
            </a:r>
            <a:r>
              <a:rPr dirty="0"/>
              <a:t> </a:t>
            </a:r>
            <a:r>
              <a:rPr dirty="0" err="1"/>
              <a:t>något</a:t>
            </a:r>
            <a:r>
              <a:rPr dirty="0"/>
              <a:t> </a:t>
            </a:r>
            <a:r>
              <a:rPr dirty="0" err="1"/>
              <a:t>för</a:t>
            </a:r>
            <a:r>
              <a:rPr dirty="0"/>
              <a:t> </a:t>
            </a:r>
            <a:r>
              <a:rPr dirty="0" err="1"/>
              <a:t>att</a:t>
            </a:r>
            <a:r>
              <a:rPr dirty="0"/>
              <a:t> du ska </a:t>
            </a:r>
            <a:r>
              <a:rPr dirty="0" err="1"/>
              <a:t>få</a:t>
            </a:r>
            <a:r>
              <a:rPr dirty="0"/>
              <a:t> </a:t>
            </a:r>
            <a:r>
              <a:rPr dirty="0" err="1"/>
              <a:t>så</a:t>
            </a:r>
            <a:r>
              <a:rPr dirty="0"/>
              <a:t> bra </a:t>
            </a:r>
            <a:r>
              <a:rPr dirty="0" err="1"/>
              <a:t>effekt</a:t>
            </a:r>
            <a:r>
              <a:rPr dirty="0"/>
              <a:t> </a:t>
            </a:r>
            <a:r>
              <a:rPr dirty="0" err="1"/>
              <a:t>som</a:t>
            </a:r>
            <a:r>
              <a:rPr dirty="0"/>
              <a:t> </a:t>
            </a:r>
            <a:r>
              <a:rPr dirty="0" err="1"/>
              <a:t>möjligt</a:t>
            </a:r>
            <a:r>
              <a:rPr dirty="0"/>
              <a:t> av </a:t>
            </a:r>
            <a:r>
              <a:rPr dirty="0" err="1"/>
              <a:t>dina</a:t>
            </a:r>
            <a:r>
              <a:rPr dirty="0"/>
              <a:t> </a:t>
            </a:r>
            <a:r>
              <a:rPr dirty="0" err="1"/>
              <a:t>mediciner</a:t>
            </a:r>
            <a:r>
              <a:rPr dirty="0"/>
              <a:t>? </a:t>
            </a:r>
            <a:r>
              <a:rPr dirty="0" err="1"/>
              <a:t>Apoteket</a:t>
            </a:r>
            <a:r>
              <a:rPr dirty="0"/>
              <a:t> </a:t>
            </a:r>
            <a:r>
              <a:rPr dirty="0" err="1"/>
              <a:t>erbjuder</a:t>
            </a:r>
            <a:r>
              <a:rPr dirty="0"/>
              <a:t> </a:t>
            </a:r>
            <a:r>
              <a:rPr dirty="0" err="1"/>
              <a:t>individuell</a:t>
            </a:r>
            <a:r>
              <a:rPr dirty="0"/>
              <a:t> </a:t>
            </a:r>
            <a:r>
              <a:rPr dirty="0" err="1"/>
              <a:t>och</a:t>
            </a:r>
            <a:r>
              <a:rPr dirty="0"/>
              <a:t> </a:t>
            </a:r>
            <a:r>
              <a:rPr dirty="0" err="1"/>
              <a:t>personlig</a:t>
            </a:r>
            <a:r>
              <a:rPr dirty="0"/>
              <a:t> </a:t>
            </a:r>
            <a:r>
              <a:rPr dirty="0" err="1"/>
              <a:t>rådgivning</a:t>
            </a:r>
            <a:r>
              <a:rPr dirty="0"/>
              <a:t> </a:t>
            </a:r>
            <a:r>
              <a:rPr dirty="0" err="1"/>
              <a:t>tillsammans</a:t>
            </a:r>
            <a:r>
              <a:rPr dirty="0"/>
              <a:t> med </a:t>
            </a:r>
            <a:r>
              <a:rPr dirty="0" err="1"/>
              <a:t>en</a:t>
            </a:r>
            <a:r>
              <a:rPr dirty="0"/>
              <a:t> </a:t>
            </a:r>
            <a:r>
              <a:rPr dirty="0" err="1"/>
              <a:t>specialutbildad</a:t>
            </a:r>
            <a:r>
              <a:rPr dirty="0"/>
              <a:t> </a:t>
            </a:r>
            <a:r>
              <a:rPr dirty="0" err="1"/>
              <a:t>farmaceut</a:t>
            </a:r>
            <a:r>
              <a:rPr dirty="0"/>
              <a:t> </a:t>
            </a:r>
            <a:r>
              <a:rPr dirty="0" err="1"/>
              <a:t>helt</a:t>
            </a:r>
            <a:r>
              <a:rPr dirty="0"/>
              <a:t> </a:t>
            </a:r>
            <a:r>
              <a:rPr dirty="0" err="1"/>
              <a:t>utan</a:t>
            </a:r>
            <a:r>
              <a:rPr dirty="0"/>
              <a:t> </a:t>
            </a:r>
            <a:r>
              <a:rPr dirty="0" err="1"/>
              <a:t>kostnad</a:t>
            </a:r>
            <a:r>
              <a:rPr dirty="0"/>
              <a:t> </a:t>
            </a:r>
            <a:r>
              <a:rPr dirty="0" err="1"/>
              <a:t>för</a:t>
            </a:r>
            <a:r>
              <a:rPr dirty="0"/>
              <a:t> dig.</a:t>
            </a:r>
            <a:endParaRPr i="1" dirty="0"/>
          </a:p>
          <a:p>
            <a:pPr lvl="1" indent="185737">
              <a:defRPr>
                <a:latin typeface="Times New Roman"/>
                <a:ea typeface="Times New Roman"/>
                <a:cs typeface="Times New Roman"/>
                <a:sym typeface="Times New Roman"/>
              </a:defRPr>
            </a:pPr>
            <a:r>
              <a:rPr dirty="0" err="1"/>
              <a:t>Kunder</a:t>
            </a:r>
            <a:r>
              <a:rPr dirty="0"/>
              <a:t> </a:t>
            </a:r>
            <a:r>
              <a:rPr dirty="0" err="1"/>
              <a:t>som</a:t>
            </a:r>
            <a:r>
              <a:rPr dirty="0"/>
              <a:t> </a:t>
            </a:r>
            <a:r>
              <a:rPr dirty="0" err="1"/>
              <a:t>fått</a:t>
            </a:r>
            <a:r>
              <a:rPr dirty="0"/>
              <a:t> </a:t>
            </a:r>
            <a:r>
              <a:rPr dirty="0" err="1"/>
              <a:t>Personlig</a:t>
            </a:r>
            <a:r>
              <a:rPr dirty="0"/>
              <a:t> </a:t>
            </a:r>
            <a:r>
              <a:rPr dirty="0" err="1"/>
              <a:t>läkemedelsrådgivning</a:t>
            </a:r>
            <a:r>
              <a:rPr dirty="0"/>
              <a:t>  </a:t>
            </a:r>
            <a:r>
              <a:rPr dirty="0" err="1"/>
              <a:t>känner</a:t>
            </a:r>
            <a:r>
              <a:rPr dirty="0"/>
              <a:t> sig </a:t>
            </a:r>
            <a:r>
              <a:rPr dirty="0" err="1"/>
              <a:t>tryggare</a:t>
            </a:r>
            <a:r>
              <a:rPr dirty="0"/>
              <a:t> </a:t>
            </a:r>
            <a:r>
              <a:rPr dirty="0" err="1"/>
              <a:t>och</a:t>
            </a:r>
            <a:r>
              <a:rPr dirty="0"/>
              <a:t> </a:t>
            </a:r>
            <a:r>
              <a:rPr dirty="0" err="1"/>
              <a:t>mer</a:t>
            </a:r>
            <a:r>
              <a:rPr dirty="0"/>
              <a:t> </a:t>
            </a:r>
            <a:r>
              <a:rPr dirty="0" err="1"/>
              <a:t>förberedda</a:t>
            </a:r>
            <a:r>
              <a:rPr dirty="0"/>
              <a:t> </a:t>
            </a:r>
            <a:r>
              <a:rPr dirty="0" err="1"/>
              <a:t>att</a:t>
            </a:r>
            <a:r>
              <a:rPr dirty="0"/>
              <a:t> </a:t>
            </a:r>
            <a:r>
              <a:rPr dirty="0" err="1"/>
              <a:t>träffa</a:t>
            </a:r>
            <a:r>
              <a:rPr dirty="0"/>
              <a:t> </a:t>
            </a:r>
            <a:r>
              <a:rPr dirty="0" err="1"/>
              <a:t>doktorn</a:t>
            </a:r>
            <a:r>
              <a:rPr dirty="0"/>
              <a:t>. Dessa </a:t>
            </a:r>
            <a:r>
              <a:rPr dirty="0" err="1"/>
              <a:t>kunder</a:t>
            </a:r>
            <a:r>
              <a:rPr dirty="0"/>
              <a:t> </a:t>
            </a:r>
            <a:r>
              <a:rPr dirty="0" err="1"/>
              <a:t>tycker</a:t>
            </a:r>
            <a:r>
              <a:rPr dirty="0"/>
              <a:t> </a:t>
            </a:r>
            <a:r>
              <a:rPr dirty="0" err="1"/>
              <a:t>också</a:t>
            </a:r>
            <a:r>
              <a:rPr dirty="0"/>
              <a:t> </a:t>
            </a:r>
            <a:r>
              <a:rPr dirty="0" err="1"/>
              <a:t>att</a:t>
            </a:r>
            <a:r>
              <a:rPr dirty="0"/>
              <a:t> </a:t>
            </a:r>
            <a:r>
              <a:rPr dirty="0" err="1"/>
              <a:t>farmacevten</a:t>
            </a:r>
            <a:r>
              <a:rPr dirty="0"/>
              <a:t> </a:t>
            </a:r>
            <a:r>
              <a:rPr dirty="0" err="1"/>
              <a:t>bryr</a:t>
            </a:r>
            <a:r>
              <a:rPr dirty="0"/>
              <a:t> sig om, ger </a:t>
            </a:r>
            <a:r>
              <a:rPr dirty="0" err="1"/>
              <a:t>viktig</a:t>
            </a:r>
            <a:r>
              <a:rPr dirty="0"/>
              <a:t> information </a:t>
            </a:r>
            <a:r>
              <a:rPr dirty="0" err="1"/>
              <a:t>och</a:t>
            </a:r>
            <a:r>
              <a:rPr dirty="0"/>
              <a:t> </a:t>
            </a:r>
            <a:r>
              <a:rPr dirty="0" err="1"/>
              <a:t>kan</a:t>
            </a:r>
            <a:r>
              <a:rPr dirty="0"/>
              <a:t> </a:t>
            </a:r>
            <a:r>
              <a:rPr dirty="0" err="1"/>
              <a:t>förklara</a:t>
            </a:r>
            <a:r>
              <a:rPr dirty="0"/>
              <a:t> </a:t>
            </a:r>
            <a:r>
              <a:rPr dirty="0" err="1"/>
              <a:t>begripligt</a:t>
            </a:r>
            <a:r>
              <a:rPr dirty="0"/>
              <a:t>. (</a:t>
            </a:r>
            <a:r>
              <a:rPr dirty="0" err="1"/>
              <a:t>Källa</a:t>
            </a:r>
            <a:r>
              <a:rPr dirty="0"/>
              <a:t>: </a:t>
            </a:r>
            <a:r>
              <a:rPr dirty="0" err="1"/>
              <a:t>Avhandling</a:t>
            </a:r>
            <a:r>
              <a:rPr dirty="0"/>
              <a:t> om </a:t>
            </a:r>
            <a:r>
              <a:rPr dirty="0" err="1"/>
              <a:t>Personlig</a:t>
            </a:r>
            <a:r>
              <a:rPr dirty="0"/>
              <a:t> </a:t>
            </a:r>
            <a:r>
              <a:rPr dirty="0" err="1"/>
              <a:t>läkemedelsrådgivning</a:t>
            </a:r>
            <a:r>
              <a:rPr dirty="0"/>
              <a:t> av leg. </a:t>
            </a:r>
            <a:r>
              <a:rPr dirty="0" err="1"/>
              <a:t>Apotekare</a:t>
            </a:r>
            <a:r>
              <a:rPr dirty="0"/>
              <a:t> Anna Montgomery, 2009. </a:t>
            </a:r>
            <a:r>
              <a:rPr i="1" dirty="0"/>
              <a:t>Counselling in Swedish Community Pharmacies – Understanding the Process of Pharmaceutical Care Service</a:t>
            </a:r>
            <a:r>
              <a:rPr dirty="0"/>
              <a:t>)</a:t>
            </a:r>
          </a:p>
          <a:p>
            <a:pPr lvl="1" indent="185737">
              <a:defRPr>
                <a:latin typeface="Times New Roman"/>
                <a:ea typeface="Times New Roman"/>
                <a:cs typeface="Times New Roman"/>
                <a:sym typeface="Times New Roman"/>
              </a:defRPr>
            </a:pPr>
            <a:endParaRPr dirty="0"/>
          </a:p>
          <a:p>
            <a:pPr lvl="1" indent="185737">
              <a:defRPr>
                <a:latin typeface="Times New Roman"/>
                <a:ea typeface="Times New Roman"/>
                <a:cs typeface="Times New Roman"/>
                <a:sym typeface="Times New Roman"/>
              </a:defRPr>
            </a:pPr>
            <a:endParaRPr dirty="0"/>
          </a:p>
          <a:p>
            <a:pPr>
              <a:defRPr sz="1000" i="1">
                <a:solidFill>
                  <a:srgbClr val="FF0000"/>
                </a:solidFill>
              </a:defRPr>
            </a:pPr>
            <a:r>
              <a:rPr dirty="0" err="1"/>
              <a:t>Skillnad</a:t>
            </a:r>
            <a:r>
              <a:rPr dirty="0"/>
              <a:t> </a:t>
            </a:r>
            <a:r>
              <a:rPr dirty="0" err="1"/>
              <a:t>personlig</a:t>
            </a:r>
            <a:r>
              <a:rPr dirty="0"/>
              <a:t> </a:t>
            </a:r>
            <a:r>
              <a:rPr dirty="0" err="1"/>
              <a:t>läkemedelsrådgivning</a:t>
            </a:r>
            <a:r>
              <a:rPr dirty="0"/>
              <a:t> / </a:t>
            </a:r>
            <a:r>
              <a:rPr dirty="0" err="1"/>
              <a:t>läkemedelsgenomgång</a:t>
            </a:r>
            <a:r>
              <a:rPr dirty="0"/>
              <a:t>: </a:t>
            </a:r>
            <a:br>
              <a:rPr dirty="0"/>
            </a:br>
            <a:r>
              <a:rPr dirty="0"/>
              <a:t>((((((((</a:t>
            </a:r>
            <a:r>
              <a:rPr dirty="0" err="1"/>
              <a:t>Läkaren</a:t>
            </a:r>
            <a:r>
              <a:rPr dirty="0"/>
              <a:t> </a:t>
            </a:r>
            <a:r>
              <a:rPr dirty="0" err="1"/>
              <a:t>ansvarar</a:t>
            </a:r>
            <a:r>
              <a:rPr dirty="0"/>
              <a:t> </a:t>
            </a:r>
            <a:r>
              <a:rPr dirty="0" err="1"/>
              <a:t>för</a:t>
            </a:r>
            <a:r>
              <a:rPr dirty="0"/>
              <a:t> </a:t>
            </a:r>
            <a:r>
              <a:rPr dirty="0" err="1"/>
              <a:t>att</a:t>
            </a:r>
            <a:r>
              <a:rPr dirty="0"/>
              <a:t> </a:t>
            </a:r>
            <a:r>
              <a:rPr dirty="0" err="1"/>
              <a:t>läkemedelsgenomgångar</a:t>
            </a:r>
            <a:r>
              <a:rPr dirty="0"/>
              <a:t> </a:t>
            </a:r>
            <a:r>
              <a:rPr dirty="0" err="1"/>
              <a:t>görs</a:t>
            </a:r>
            <a:r>
              <a:rPr dirty="0"/>
              <a:t> </a:t>
            </a:r>
            <a:r>
              <a:rPr dirty="0" err="1"/>
              <a:t>på</a:t>
            </a:r>
            <a:r>
              <a:rPr dirty="0"/>
              <a:t> de </a:t>
            </a:r>
            <a:r>
              <a:rPr dirty="0" err="1"/>
              <a:t>patienter</a:t>
            </a:r>
            <a:r>
              <a:rPr dirty="0"/>
              <a:t> </a:t>
            </a:r>
            <a:r>
              <a:rPr dirty="0" err="1"/>
              <a:t>som</a:t>
            </a:r>
            <a:r>
              <a:rPr dirty="0"/>
              <a:t> </a:t>
            </a:r>
            <a:r>
              <a:rPr dirty="0" err="1"/>
              <a:t>behöver</a:t>
            </a:r>
            <a:r>
              <a:rPr dirty="0"/>
              <a:t> det </a:t>
            </a:r>
            <a:r>
              <a:rPr dirty="0" err="1"/>
              <a:t>och</a:t>
            </a:r>
            <a:r>
              <a:rPr dirty="0"/>
              <a:t> har </a:t>
            </a:r>
            <a:r>
              <a:rPr dirty="0" err="1"/>
              <a:t>rätt</a:t>
            </a:r>
            <a:r>
              <a:rPr dirty="0"/>
              <a:t> till det. Man </a:t>
            </a:r>
            <a:r>
              <a:rPr dirty="0" err="1"/>
              <a:t>kan</a:t>
            </a:r>
            <a:r>
              <a:rPr dirty="0"/>
              <a:t> </a:t>
            </a:r>
            <a:r>
              <a:rPr dirty="0" err="1"/>
              <a:t>också</a:t>
            </a:r>
            <a:r>
              <a:rPr dirty="0"/>
              <a:t> </a:t>
            </a:r>
            <a:r>
              <a:rPr dirty="0" err="1"/>
              <a:t>samarbeta</a:t>
            </a:r>
            <a:r>
              <a:rPr dirty="0"/>
              <a:t> med </a:t>
            </a:r>
            <a:r>
              <a:rPr dirty="0" err="1"/>
              <a:t>andra</a:t>
            </a:r>
            <a:r>
              <a:rPr dirty="0"/>
              <a:t> </a:t>
            </a:r>
            <a:r>
              <a:rPr dirty="0" err="1"/>
              <a:t>professioner</a:t>
            </a:r>
            <a:r>
              <a:rPr dirty="0"/>
              <a:t>, </a:t>
            </a:r>
            <a:r>
              <a:rPr dirty="0" err="1"/>
              <a:t>tex</a:t>
            </a:r>
            <a:r>
              <a:rPr dirty="0"/>
              <a:t> </a:t>
            </a:r>
            <a:r>
              <a:rPr dirty="0" err="1"/>
              <a:t>sjuksköterska</a:t>
            </a:r>
            <a:r>
              <a:rPr dirty="0"/>
              <a:t> </a:t>
            </a:r>
            <a:r>
              <a:rPr dirty="0" err="1"/>
              <a:t>och</a:t>
            </a:r>
            <a:r>
              <a:rPr dirty="0"/>
              <a:t> </a:t>
            </a:r>
            <a:r>
              <a:rPr dirty="0" err="1"/>
              <a:t>apotekare</a:t>
            </a:r>
            <a:r>
              <a:rPr dirty="0"/>
              <a:t>. </a:t>
            </a:r>
            <a:r>
              <a:rPr dirty="0" err="1"/>
              <a:t>Läkemedelsgenomgångar</a:t>
            </a:r>
            <a:r>
              <a:rPr dirty="0"/>
              <a:t> </a:t>
            </a:r>
            <a:r>
              <a:rPr dirty="0" err="1"/>
              <a:t>köps</a:t>
            </a:r>
            <a:r>
              <a:rPr dirty="0"/>
              <a:t> av </a:t>
            </a:r>
            <a:r>
              <a:rPr dirty="0" err="1"/>
              <a:t>avtalskund</a:t>
            </a:r>
            <a:r>
              <a:rPr dirty="0"/>
              <a:t> t ex </a:t>
            </a:r>
            <a:r>
              <a:rPr dirty="0" err="1"/>
              <a:t>landsting</a:t>
            </a:r>
            <a:r>
              <a:rPr dirty="0"/>
              <a:t> </a:t>
            </a:r>
            <a:r>
              <a:rPr dirty="0" err="1"/>
              <a:t>och</a:t>
            </a:r>
            <a:r>
              <a:rPr dirty="0"/>
              <a:t> </a:t>
            </a:r>
            <a:r>
              <a:rPr dirty="0" err="1"/>
              <a:t>kommun</a:t>
            </a:r>
            <a:r>
              <a:rPr dirty="0"/>
              <a:t>. </a:t>
            </a:r>
            <a:r>
              <a:rPr dirty="0" err="1"/>
              <a:t>Ofta</a:t>
            </a:r>
            <a:r>
              <a:rPr dirty="0"/>
              <a:t> </a:t>
            </a:r>
            <a:r>
              <a:rPr dirty="0" err="1"/>
              <a:t>görs</a:t>
            </a:r>
            <a:r>
              <a:rPr dirty="0"/>
              <a:t> de </a:t>
            </a:r>
            <a:r>
              <a:rPr dirty="0" err="1"/>
              <a:t>på</a:t>
            </a:r>
            <a:r>
              <a:rPr dirty="0"/>
              <a:t> </a:t>
            </a:r>
            <a:r>
              <a:rPr dirty="0" err="1"/>
              <a:t>distans</a:t>
            </a:r>
            <a:r>
              <a:rPr dirty="0"/>
              <a:t> av </a:t>
            </a:r>
            <a:r>
              <a:rPr dirty="0" err="1"/>
              <a:t>Farmacikonsult</a:t>
            </a:r>
            <a:r>
              <a:rPr dirty="0"/>
              <a:t>. Det </a:t>
            </a:r>
            <a:r>
              <a:rPr dirty="0" err="1"/>
              <a:t>vanligaste</a:t>
            </a:r>
            <a:r>
              <a:rPr dirty="0"/>
              <a:t> </a:t>
            </a:r>
            <a:r>
              <a:rPr dirty="0" err="1"/>
              <a:t>som</a:t>
            </a:r>
            <a:r>
              <a:rPr dirty="0"/>
              <a:t> </a:t>
            </a:r>
            <a:r>
              <a:rPr dirty="0" err="1"/>
              <a:t>görs</a:t>
            </a:r>
            <a:r>
              <a:rPr dirty="0"/>
              <a:t> vid </a:t>
            </a:r>
            <a:r>
              <a:rPr dirty="0" err="1"/>
              <a:t>läkemedelsgenomgångar</a:t>
            </a:r>
            <a:r>
              <a:rPr dirty="0"/>
              <a:t> </a:t>
            </a:r>
            <a:r>
              <a:rPr dirty="0" err="1"/>
              <a:t>är</a:t>
            </a:r>
            <a:r>
              <a:rPr dirty="0"/>
              <a:t> </a:t>
            </a:r>
            <a:r>
              <a:rPr dirty="0" err="1"/>
              <a:t>att</a:t>
            </a:r>
            <a:r>
              <a:rPr dirty="0"/>
              <a:t> </a:t>
            </a:r>
            <a:r>
              <a:rPr dirty="0" err="1"/>
              <a:t>dosen</a:t>
            </a:r>
            <a:r>
              <a:rPr dirty="0"/>
              <a:t> av </a:t>
            </a:r>
            <a:r>
              <a:rPr dirty="0" err="1"/>
              <a:t>läkemedel</a:t>
            </a:r>
            <a:r>
              <a:rPr dirty="0"/>
              <a:t> </a:t>
            </a:r>
            <a:r>
              <a:rPr dirty="0" err="1"/>
              <a:t>sänks</a:t>
            </a:r>
            <a:r>
              <a:rPr dirty="0"/>
              <a:t> </a:t>
            </a:r>
            <a:r>
              <a:rPr dirty="0" err="1"/>
              <a:t>eller</a:t>
            </a:r>
            <a:r>
              <a:rPr dirty="0"/>
              <a:t> </a:t>
            </a:r>
            <a:r>
              <a:rPr dirty="0" err="1"/>
              <a:t>att</a:t>
            </a:r>
            <a:r>
              <a:rPr dirty="0"/>
              <a:t> </a:t>
            </a:r>
            <a:r>
              <a:rPr dirty="0" err="1"/>
              <a:t>en</a:t>
            </a:r>
            <a:r>
              <a:rPr dirty="0"/>
              <a:t> </a:t>
            </a:r>
            <a:r>
              <a:rPr dirty="0" err="1"/>
              <a:t>läkemedelsbehandling</a:t>
            </a:r>
            <a:r>
              <a:rPr dirty="0"/>
              <a:t> </a:t>
            </a:r>
            <a:r>
              <a:rPr dirty="0" err="1"/>
              <a:t>avslutas</a:t>
            </a:r>
            <a:r>
              <a:rPr dirty="0"/>
              <a:t>. </a:t>
            </a:r>
            <a:r>
              <a:rPr dirty="0" err="1"/>
              <a:t>Ibland</a:t>
            </a:r>
            <a:r>
              <a:rPr dirty="0"/>
              <a:t> </a:t>
            </a:r>
            <a:r>
              <a:rPr dirty="0" err="1"/>
              <a:t>påbörjas</a:t>
            </a:r>
            <a:r>
              <a:rPr dirty="0"/>
              <a:t> </a:t>
            </a:r>
            <a:r>
              <a:rPr dirty="0" err="1"/>
              <a:t>självklart</a:t>
            </a:r>
            <a:r>
              <a:rPr dirty="0"/>
              <a:t> </a:t>
            </a:r>
            <a:r>
              <a:rPr dirty="0" err="1"/>
              <a:t>behandling</a:t>
            </a:r>
            <a:r>
              <a:rPr dirty="0"/>
              <a:t> med </a:t>
            </a:r>
            <a:r>
              <a:rPr dirty="0" err="1"/>
              <a:t>ett</a:t>
            </a:r>
            <a:r>
              <a:rPr dirty="0"/>
              <a:t> </a:t>
            </a:r>
            <a:r>
              <a:rPr dirty="0" err="1"/>
              <a:t>nytt</a:t>
            </a:r>
            <a:r>
              <a:rPr dirty="0"/>
              <a:t> </a:t>
            </a:r>
            <a:r>
              <a:rPr dirty="0" err="1"/>
              <a:t>läkemedel</a:t>
            </a:r>
            <a:r>
              <a:rPr dirty="0"/>
              <a:t> </a:t>
            </a:r>
            <a:r>
              <a:rPr dirty="0" err="1"/>
              <a:t>också</a:t>
            </a:r>
            <a:r>
              <a:rPr dirty="0"/>
              <a:t>.))))))))))</a:t>
            </a:r>
          </a:p>
          <a:p>
            <a:pPr lvl="1" indent="185737">
              <a:defRPr>
                <a:latin typeface="Times New Roman"/>
                <a:ea typeface="Times New Roman"/>
                <a:cs typeface="Times New Roman"/>
                <a:sym typeface="Times New Roman"/>
              </a:defRPr>
            </a:pPr>
            <a:endParaRPr dirty="0"/>
          </a:p>
          <a:p>
            <a:pPr lvl="1" indent="185737">
              <a:defRPr b="1" i="1">
                <a:latin typeface="Times New Roman"/>
                <a:ea typeface="Times New Roman"/>
                <a:cs typeface="Times New Roman"/>
                <a:sym typeface="Times New Roman"/>
              </a:defRPr>
            </a:pPr>
            <a:endParaRPr dirty="0"/>
          </a:p>
        </p:txBody>
      </p:sp>
    </p:spTree>
    <p:extLst>
      <p:ext uri="{BB962C8B-B14F-4D97-AF65-F5344CB8AC3E}">
        <p14:creationId xmlns:p14="http://schemas.microsoft.com/office/powerpoint/2010/main" val="4045943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Shape 750"/>
          <p:cNvSpPr>
            <a:spLocks noGrp="1" noRot="1" noChangeAspect="1"/>
          </p:cNvSpPr>
          <p:nvPr>
            <p:ph type="sldImg"/>
          </p:nvPr>
        </p:nvSpPr>
        <p:spPr>
          <a:xfrm>
            <a:off x="917575" y="744538"/>
            <a:ext cx="4962525" cy="3722687"/>
          </a:xfrm>
          <a:prstGeom prst="rect">
            <a:avLst/>
          </a:prstGeom>
        </p:spPr>
        <p:txBody>
          <a:bodyPr/>
          <a:lstStyle/>
          <a:p>
            <a:endParaRPr/>
          </a:p>
        </p:txBody>
      </p:sp>
      <p:sp>
        <p:nvSpPr>
          <p:cNvPr id="751" name="Shape 751"/>
          <p:cNvSpPr>
            <a:spLocks noGrp="1"/>
          </p:cNvSpPr>
          <p:nvPr>
            <p:ph type="body" sz="quarter" idx="1"/>
          </p:nvPr>
        </p:nvSpPr>
        <p:spPr>
          <a:prstGeom prst="rect">
            <a:avLst/>
          </a:prstGeom>
        </p:spPr>
        <p:txBody>
          <a:bodyPr/>
          <a:lstStyle/>
          <a:p>
            <a:endParaRPr lang="sv-SE" dirty="0"/>
          </a:p>
          <a:p>
            <a:r>
              <a:rPr dirty="0"/>
              <a:t>EES – Elektroniskt expertstöd, är farmaceutens kunskapsprogram för att hjälpa kunden till en förbättrad läkemedelsbehandling.</a:t>
            </a:r>
          </a:p>
          <a:p>
            <a:endParaRPr dirty="0"/>
          </a:p>
          <a:p>
            <a:r>
              <a:rPr dirty="0"/>
              <a:t>EES kan användas för alla recept som lagras elektroniskt</a:t>
            </a:r>
            <a:r>
              <a:rPr b="1" dirty="0"/>
              <a:t>. </a:t>
            </a:r>
            <a:r>
              <a:rPr dirty="0"/>
              <a:t>De recept som ej kan analyseras är de recept som finns i pappersform. Om en kund vill ha alla sina recept analyserade måste pappersrecepten alltså läggas in elektroniskt på apoteket.</a:t>
            </a:r>
            <a:br>
              <a:rPr dirty="0"/>
            </a:br>
            <a:br>
              <a:rPr dirty="0"/>
            </a:br>
            <a:r>
              <a:rPr dirty="0"/>
              <a:t>För att ha tillåtelse att utföra en EES-analys, krävs kundens samtycke. Samtycket kan ske skriftligt eller muntligt och registreras i REX. När kunden givit sitt samtycke kan vi ta del av de eventuella signaler som kundens recept genererat. Samtycke behöver endast fås vid första anslutningstillfället. Är kunden redan ansluten till EES kan systemet användas vid framtida apoteksbesök.</a:t>
            </a:r>
          </a:p>
          <a:p>
            <a:endParaRPr dirty="0"/>
          </a:p>
          <a:p>
            <a:r>
              <a:rPr dirty="0"/>
              <a:t>EES-analysen görs på alla recept i ordinationsregistret (elektroniska recept). Om stödet upptäcker något som potentiellt skulle kunna vara ett fel eller som stödet vill uppmärksamma farmaceuten på, genereras en signal. Signalerna är ett hjälpmedel för att i dialog med kunden reda ut eventuella problem. Utifrån informationen om respektive signal får farmaceuten ta ställning till åtgärd. Nedan finns EES-signalerna listade: </a:t>
            </a:r>
          </a:p>
          <a:p>
            <a:r>
              <a:rPr dirty="0"/>
              <a:t>Dubbelmedicinering </a:t>
            </a:r>
          </a:p>
          <a:p>
            <a:r>
              <a:rPr dirty="0"/>
              <a:t>Interaktion </a:t>
            </a:r>
          </a:p>
          <a:p>
            <a:r>
              <a:rPr dirty="0"/>
              <a:t>Hög dos </a:t>
            </a:r>
          </a:p>
          <a:p>
            <a:r>
              <a:rPr dirty="0"/>
              <a:t>Äldre </a:t>
            </a:r>
          </a:p>
          <a:p>
            <a:r>
              <a:rPr dirty="0"/>
              <a:t>Barn </a:t>
            </a:r>
          </a:p>
          <a:p>
            <a:r>
              <a:rPr dirty="0"/>
              <a:t>Påverkar sjukdom</a:t>
            </a:r>
            <a:r>
              <a:rPr b="1" dirty="0"/>
              <a:t> </a:t>
            </a:r>
            <a:r>
              <a:rPr dirty="0"/>
              <a:t>Könsspecifikt</a:t>
            </a:r>
          </a:p>
          <a:p>
            <a:endParaRPr dirty="0"/>
          </a:p>
          <a:p>
            <a:r>
              <a:rPr dirty="0"/>
              <a:t>Det finns en broschyr om EES "Passar dina mediciner ihop?” som du kan ta med.</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6866" name="Platshållare för anteckningar 2"/>
          <p:cNvSpPr>
            <a:spLocks noGrp="1"/>
          </p:cNvSpPr>
          <p:nvPr>
            <p:ph type="body" idx="1"/>
          </p:nvPr>
        </p:nvSpPr>
        <p:spPr>
          <a:noFill/>
        </p:spPr>
        <p:txBody>
          <a:bodyPr/>
          <a:lstStyle/>
          <a:p>
            <a:r>
              <a:rPr lang="sv-SE" dirty="0"/>
              <a:t>Känslan</a:t>
            </a:r>
            <a:r>
              <a:rPr lang="sv-SE" baseline="0" dirty="0"/>
              <a:t> av det h</a:t>
            </a:r>
            <a:r>
              <a:rPr lang="sv-SE" dirty="0"/>
              <a:t>ar nog inte så mycket med kronologisk ålder att göra</a:t>
            </a:r>
          </a:p>
        </p:txBody>
      </p:sp>
      <p:sp>
        <p:nvSpPr>
          <p:cNvPr id="4" name="Platshållare för bildnummer 3"/>
          <p:cNvSpPr>
            <a:spLocks noGrp="1"/>
          </p:cNvSpPr>
          <p:nvPr>
            <p:ph type="sldNum" sz="quarter" idx="5"/>
          </p:nvPr>
        </p:nvSpPr>
        <p:spPr/>
        <p:txBody>
          <a:bodyPr/>
          <a:lstStyle/>
          <a:p>
            <a:pPr>
              <a:defRPr/>
            </a:pPr>
            <a:fld id="{E9D68608-58A5-9A4A-B405-6055A490F6B5}" type="slidenum">
              <a:rPr lang="sv-SE" smtClean="0"/>
              <a:pPr>
                <a:defRPr/>
              </a:pPr>
              <a:t>2</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3</a:t>
            </a:fld>
            <a:endParaRPr lang="sv-SE"/>
          </a:p>
        </p:txBody>
      </p:sp>
    </p:spTree>
    <p:extLst>
      <p:ext uri="{BB962C8B-B14F-4D97-AF65-F5344CB8AC3E}">
        <p14:creationId xmlns:p14="http://schemas.microsoft.com/office/powerpoint/2010/main" val="351680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D</a:t>
            </a:r>
            <a:r>
              <a:rPr lang="sv-SE" baseline="0" dirty="0"/>
              <a:t>en dramatiska</a:t>
            </a:r>
            <a:r>
              <a:rPr lang="sv-SE" dirty="0"/>
              <a:t> överlevnadskurvan. Är ju naturligtvis det som satt detta på sin spets.</a:t>
            </a:r>
          </a:p>
          <a:p>
            <a:r>
              <a:rPr lang="sv-SE" dirty="0"/>
              <a:t>Hur går det med sjukligheten de sista levnadsåren? Somatisk sjukdomar verkar minska, demenssjukdomarna</a:t>
            </a:r>
            <a:r>
              <a:rPr lang="sv-SE" baseline="0" dirty="0"/>
              <a:t>  ökar dock, </a:t>
            </a:r>
            <a:r>
              <a:rPr lang="sv-SE" baseline="0" dirty="0" err="1"/>
              <a:t>bl</a:t>
            </a:r>
            <a:r>
              <a:rPr lang="sv-SE" baseline="0" dirty="0"/>
              <a:t> a </a:t>
            </a:r>
            <a:r>
              <a:rPr lang="sv-SE" baseline="0" dirty="0" err="1"/>
              <a:t>pga</a:t>
            </a:r>
            <a:r>
              <a:rPr lang="sv-SE" baseline="0" dirty="0"/>
              <a:t> bättre vård</a:t>
            </a:r>
            <a:endParaRPr lang="sv-SE" dirty="0"/>
          </a:p>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5</a:t>
            </a:fld>
            <a:endParaRPr lang="sv-SE"/>
          </a:p>
        </p:txBody>
      </p:sp>
    </p:spTree>
    <p:extLst>
      <p:ext uri="{BB962C8B-B14F-4D97-AF65-F5344CB8AC3E}">
        <p14:creationId xmlns:p14="http://schemas.microsoft.com/office/powerpoint/2010/main" val="187002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unga" charset="0"/>
                <a:ea typeface="ＭＳ Ｐゴシック" charset="0"/>
              </a:defRPr>
            </a:lvl1pPr>
            <a:lvl2pPr marL="742950" indent="-285750">
              <a:defRPr>
                <a:solidFill>
                  <a:schemeClr val="tx1"/>
                </a:solidFill>
                <a:latin typeface="Tunga" charset="0"/>
                <a:ea typeface="ＭＳ Ｐゴシック" charset="0"/>
              </a:defRPr>
            </a:lvl2pPr>
            <a:lvl3pPr marL="1143000" indent="-228600">
              <a:defRPr>
                <a:solidFill>
                  <a:schemeClr val="tx1"/>
                </a:solidFill>
                <a:latin typeface="Tunga" charset="0"/>
                <a:ea typeface="ＭＳ Ｐゴシック" charset="0"/>
              </a:defRPr>
            </a:lvl3pPr>
            <a:lvl4pPr marL="1600200" indent="-228600">
              <a:defRPr>
                <a:solidFill>
                  <a:schemeClr val="tx1"/>
                </a:solidFill>
                <a:latin typeface="Tunga" charset="0"/>
                <a:ea typeface="ＭＳ Ｐゴシック" charset="0"/>
              </a:defRPr>
            </a:lvl4pPr>
            <a:lvl5pPr marL="2057400" indent="-228600">
              <a:defRPr>
                <a:solidFill>
                  <a:schemeClr val="tx1"/>
                </a:solidFill>
                <a:latin typeface="Tunga" charset="0"/>
                <a:ea typeface="ＭＳ Ｐゴシック" charset="0"/>
              </a:defRPr>
            </a:lvl5pPr>
            <a:lvl6pPr marL="2514600" indent="-228600" eaLnBrk="0" fontAlgn="base" hangingPunct="0">
              <a:spcBef>
                <a:spcPct val="0"/>
              </a:spcBef>
              <a:spcAft>
                <a:spcPct val="0"/>
              </a:spcAft>
              <a:defRPr>
                <a:solidFill>
                  <a:schemeClr val="tx1"/>
                </a:solidFill>
                <a:latin typeface="Tunga" charset="0"/>
                <a:ea typeface="ＭＳ Ｐゴシック" charset="0"/>
              </a:defRPr>
            </a:lvl6pPr>
            <a:lvl7pPr marL="2971800" indent="-228600" eaLnBrk="0" fontAlgn="base" hangingPunct="0">
              <a:spcBef>
                <a:spcPct val="0"/>
              </a:spcBef>
              <a:spcAft>
                <a:spcPct val="0"/>
              </a:spcAft>
              <a:defRPr>
                <a:solidFill>
                  <a:schemeClr val="tx1"/>
                </a:solidFill>
                <a:latin typeface="Tunga" charset="0"/>
                <a:ea typeface="ＭＳ Ｐゴシック" charset="0"/>
              </a:defRPr>
            </a:lvl7pPr>
            <a:lvl8pPr marL="3429000" indent="-228600" eaLnBrk="0" fontAlgn="base" hangingPunct="0">
              <a:spcBef>
                <a:spcPct val="0"/>
              </a:spcBef>
              <a:spcAft>
                <a:spcPct val="0"/>
              </a:spcAft>
              <a:defRPr>
                <a:solidFill>
                  <a:schemeClr val="tx1"/>
                </a:solidFill>
                <a:latin typeface="Tunga" charset="0"/>
                <a:ea typeface="ＭＳ Ｐゴシック" charset="0"/>
              </a:defRPr>
            </a:lvl8pPr>
            <a:lvl9pPr marL="3886200" indent="-228600" eaLnBrk="0" fontAlgn="base" hangingPunct="0">
              <a:spcBef>
                <a:spcPct val="0"/>
              </a:spcBef>
              <a:spcAft>
                <a:spcPct val="0"/>
              </a:spcAft>
              <a:defRPr>
                <a:solidFill>
                  <a:schemeClr val="tx1"/>
                </a:solidFill>
                <a:latin typeface="Tunga" charset="0"/>
                <a:ea typeface="ＭＳ Ｐゴシック" charset="0"/>
              </a:defRPr>
            </a:lvl9pPr>
          </a:lstStyle>
          <a:p>
            <a:fld id="{65445C89-4D94-A544-AAD2-CF9DD4E7BF0A}" type="slidenum">
              <a:rPr lang="sv-SE">
                <a:latin typeface="Arial" charset="0"/>
              </a:rPr>
              <a:pPr/>
              <a:t>6</a:t>
            </a:fld>
            <a:endParaRPr lang="sv-SE">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sv-SE">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Effekten av högre</a:t>
            </a:r>
            <a:r>
              <a:rPr lang="sv-SE" baseline="0" dirty="0"/>
              <a:t> medelålder – fler friska pensionärer – tredje åldern. </a:t>
            </a:r>
            <a:r>
              <a:rPr lang="sv-SE" dirty="0"/>
              <a:t>Vad använda tredje åldern till? Resurs</a:t>
            </a:r>
          </a:p>
          <a:p>
            <a:r>
              <a:rPr lang="sv-SE" dirty="0"/>
              <a:t>Pension Bismarck</a:t>
            </a:r>
            <a:r>
              <a:rPr lang="sv-SE" baseline="0" dirty="0"/>
              <a:t> 1889. &gt; 70 år medelålder 45 år</a:t>
            </a:r>
          </a:p>
          <a:p>
            <a:r>
              <a:rPr lang="sv-SE" baseline="0" dirty="0"/>
              <a:t>Idag som ni såg i Sverige pension vid 65-67 år och medelålder  drygt  80 år</a:t>
            </a:r>
          </a:p>
          <a:p>
            <a:r>
              <a:rPr lang="sv-SE" baseline="0" dirty="0"/>
              <a:t>Går liksom inte ihop</a:t>
            </a:r>
          </a:p>
          <a:p>
            <a:r>
              <a:rPr lang="sv-SE" baseline="0" dirty="0"/>
              <a:t>Hur beskrivs min övergång till pensionär – bara personlig fullbordan? Kan vi göra mer? </a:t>
            </a:r>
            <a:endParaRPr lang="sv-SE" dirty="0"/>
          </a:p>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8</a:t>
            </a:fld>
            <a:endParaRPr lang="sv-SE"/>
          </a:p>
        </p:txBody>
      </p:sp>
    </p:spTree>
    <p:extLst>
      <p:ext uri="{BB962C8B-B14F-4D97-AF65-F5344CB8AC3E}">
        <p14:creationId xmlns:p14="http://schemas.microsoft.com/office/powerpoint/2010/main" val="331225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5A5E95CD-F771-D542-905D-3A9C8E1E806C}" type="slidenum">
              <a:rPr kumimoji="0" lang="sv-SE" sz="1200">
                <a:latin typeface="Times" charset="0"/>
              </a:rPr>
              <a:pPr/>
              <a:t>9</a:t>
            </a:fld>
            <a:endParaRPr kumimoji="0" lang="sv-SE" sz="1200">
              <a:latin typeface="Times" charset="0"/>
            </a:endParaRPr>
          </a:p>
        </p:txBody>
      </p:sp>
      <p:sp>
        <p:nvSpPr>
          <p:cNvPr id="280578" name="Rectangle 2"/>
          <p:cNvSpPr>
            <a:spLocks noGrp="1" noRot="1" noChangeAspect="1" noChangeArrowheads="1"/>
          </p:cNvSpPr>
          <p:nvPr>
            <p:ph type="sldImg"/>
          </p:nvPr>
        </p:nvSpPr>
        <p:spPr>
          <a:xfrm>
            <a:off x="1076325" y="862013"/>
            <a:ext cx="4645025" cy="3484562"/>
          </a:xfrm>
          <a:solidFill>
            <a:srgbClr val="FFFFFF"/>
          </a:solidFill>
          <a:ln/>
          <a:extLst>
            <a:ext uri="{FAA26D3D-D897-4be2-8F04-BA451C77F1D7}">
              <ma14:placeholderFlag xmlns="" xmlns:ma14="http://schemas.microsoft.com/office/mac/drawingml/2011/main" val="1"/>
            </a:ext>
          </a:extLst>
        </p:spPr>
      </p:sp>
      <p:sp>
        <p:nvSpPr>
          <p:cNvPr id="51203" name="Rectangle 3"/>
          <p:cNvSpPr>
            <a:spLocks noGrp="1" noChangeArrowheads="1"/>
          </p:cNvSpPr>
          <p:nvPr>
            <p:ph type="body" idx="1"/>
          </p:nvPr>
        </p:nvSpPr>
        <p:spPr>
          <a:xfrm>
            <a:off x="906357" y="4718600"/>
            <a:ext cx="4984962" cy="4182631"/>
          </a:xfrm>
          <a:solidFill>
            <a:srgbClr val="FFFFFF"/>
          </a:solidFill>
          <a:ln>
            <a:solidFill>
              <a:srgbClr val="000000"/>
            </a:solidFill>
            <a:miter lim="800000"/>
            <a:headEnd/>
            <a:tailEnd/>
          </a:ln>
        </p:spPr>
        <p:txBody>
          <a:bodyPr/>
          <a:lstStyle/>
          <a:p>
            <a:r>
              <a:rPr lang="en-GB" dirty="0" err="1"/>
              <a:t>Ju</a:t>
            </a:r>
            <a:r>
              <a:rPr lang="en-GB" dirty="0"/>
              <a:t> </a:t>
            </a:r>
            <a:r>
              <a:rPr lang="en-GB" dirty="0" err="1"/>
              <a:t>äldre</a:t>
            </a:r>
            <a:r>
              <a:rPr lang="en-GB" dirty="0"/>
              <a:t> vi </a:t>
            </a:r>
            <a:r>
              <a:rPr lang="en-GB" dirty="0" err="1"/>
              <a:t>blir</a:t>
            </a:r>
            <a:r>
              <a:rPr lang="en-GB" dirty="0"/>
              <a:t> </a:t>
            </a:r>
            <a:r>
              <a:rPr lang="en-GB" dirty="0" err="1"/>
              <a:t>desto</a:t>
            </a:r>
            <a:r>
              <a:rPr lang="en-GB" dirty="0"/>
              <a:t> </a:t>
            </a:r>
            <a:r>
              <a:rPr lang="en-GB" dirty="0" err="1"/>
              <a:t>sämre</a:t>
            </a:r>
            <a:r>
              <a:rPr lang="en-GB" dirty="0"/>
              <a:t> </a:t>
            </a:r>
            <a:r>
              <a:rPr lang="en-GB" dirty="0" err="1"/>
              <a:t>plasticitet</a:t>
            </a:r>
            <a:r>
              <a:rPr lang="en-GB" dirty="0"/>
              <a:t>. </a:t>
            </a:r>
            <a:r>
              <a:rPr lang="en-GB" dirty="0" err="1"/>
              <a:t>Glest</a:t>
            </a:r>
            <a:r>
              <a:rPr lang="en-GB" dirty="0"/>
              <a:t> </a:t>
            </a:r>
            <a:r>
              <a:rPr lang="en-GB" dirty="0" err="1"/>
              <a:t>nätverk</a:t>
            </a:r>
            <a:r>
              <a:rPr lang="en-GB" dirty="0"/>
              <a:t>,  </a:t>
            </a:r>
            <a:r>
              <a:rPr lang="en-GB" dirty="0" err="1"/>
              <a:t>minnet</a:t>
            </a:r>
            <a:r>
              <a:rPr lang="en-GB" dirty="0"/>
              <a:t> </a:t>
            </a:r>
            <a:r>
              <a:rPr lang="en-GB" dirty="0" err="1"/>
              <a:t>långsammare</a:t>
            </a: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E34F2981-51D8-A747-9055-A0EB9C494B81}" type="slidenum">
              <a:rPr kumimoji="0" lang="sv-SE" sz="1200">
                <a:latin typeface="Times" charset="0"/>
              </a:rPr>
              <a:pPr/>
              <a:t>10</a:t>
            </a:fld>
            <a:endParaRPr kumimoji="0" lang="sv-SE" sz="1200">
              <a:latin typeface="Times" charset="0"/>
            </a:endParaRPr>
          </a:p>
        </p:txBody>
      </p:sp>
      <p:sp>
        <p:nvSpPr>
          <p:cNvPr id="31334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60419" name="Rectangle 3"/>
          <p:cNvSpPr>
            <a:spLocks noGrp="1" noChangeArrowheads="1"/>
          </p:cNvSpPr>
          <p:nvPr>
            <p:ph type="body" idx="1"/>
          </p:nvPr>
        </p:nvSpPr>
        <p:spPr>
          <a:xfrm>
            <a:off x="906357" y="4715153"/>
            <a:ext cx="4984962" cy="4466987"/>
          </a:xfrm>
          <a:solidFill>
            <a:srgbClr val="FFFFFF"/>
          </a:solidFill>
          <a:ln>
            <a:solidFill>
              <a:srgbClr val="000000"/>
            </a:solidFill>
            <a:miter lim="800000"/>
            <a:headEnd/>
            <a:tailEnd/>
          </a:ln>
        </p:spPr>
        <p:txBody>
          <a:bodyPr/>
          <a:lstStyle/>
          <a:p>
            <a:r>
              <a:rPr lang="sv-SE" dirty="0"/>
              <a:t>Minnet centralt. Minne intellekt som sviktar stort handikapp. Kanske det allra svåraste. Kroppslig svaghet lättare att handskas med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dirty="0"/>
              <a:t>Vad händer då med hjärnans funktioner? Intelligens t ex</a:t>
            </a:r>
          </a:p>
          <a:p>
            <a:pPr eaLnBrk="1" hangingPunct="1"/>
            <a:r>
              <a:rPr lang="sv-SE" dirty="0" err="1"/>
              <a:t>Crystallized</a:t>
            </a:r>
            <a:r>
              <a:rPr lang="sv-SE" dirty="0"/>
              <a:t> - bygger på inlärt material, kunskap, ordförråd</a:t>
            </a:r>
          </a:p>
          <a:p>
            <a:pPr eaLnBrk="1" hangingPunct="1"/>
            <a:r>
              <a:rPr lang="sv-SE" dirty="0"/>
              <a:t>Fluid – problemlösning</a:t>
            </a:r>
          </a:p>
          <a:p>
            <a:pPr eaLnBrk="1" hangingPunct="1"/>
            <a:endParaRPr lang="sv-SE" dirty="0"/>
          </a:p>
          <a:p>
            <a:pPr eaLnBrk="1" hangingPunct="1"/>
            <a:r>
              <a:rPr lang="sv-SE" dirty="0"/>
              <a:t>Men </a:t>
            </a:r>
            <a:r>
              <a:rPr lang="sv-SE" noProof="0" dirty="0"/>
              <a:t>erfarenhet</a:t>
            </a:r>
            <a:r>
              <a:rPr lang="sv-SE" dirty="0"/>
              <a:t>, </a:t>
            </a:r>
            <a:r>
              <a:rPr lang="sv-SE" noProof="0" dirty="0"/>
              <a:t>svår mätt</a:t>
            </a:r>
            <a:r>
              <a:rPr lang="sv-SE" dirty="0"/>
              <a:t>,  gör att vi fungerar på en högre nivå än om man bara tittar på problemlösning.</a:t>
            </a:r>
          </a:p>
          <a:p>
            <a:pPr eaLnBrk="1" hangingPunct="1"/>
            <a:r>
              <a:rPr lang="sv-SE" dirty="0"/>
              <a:t>Erfarenheterna gör att vi kan reagera snabbt då vi blir bättre på att förutse vad som håller på att hända</a:t>
            </a:r>
          </a:p>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11</a:t>
            </a:fld>
            <a:endParaRPr lang="sv-SE"/>
          </a:p>
        </p:txBody>
      </p:sp>
    </p:spTree>
    <p:extLst>
      <p:ext uri="{BB962C8B-B14F-4D97-AF65-F5344CB8AC3E}">
        <p14:creationId xmlns:p14="http://schemas.microsoft.com/office/powerpoint/2010/main" val="609171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6779703" y="6364739"/>
            <a:ext cx="2133600" cy="365125"/>
          </a:xfrm>
          <a:prstGeom prst="rect">
            <a:avLst/>
          </a:prstGeom>
        </p:spPr>
        <p:txBody>
          <a:bodyPr/>
          <a:lstStyle/>
          <a:p>
            <a:fld id="{332063FA-F158-B145-A53C-EFD7E6C84CF7}" type="slidenum">
              <a:rPr lang="sv-SE" smtClean="0"/>
              <a:t>‹#›</a:t>
            </a:fld>
            <a:endParaRPr lang="sv-SE"/>
          </a:p>
        </p:txBody>
      </p:sp>
      <p:pic>
        <p:nvPicPr>
          <p:cNvPr id="7" name="Bildobjekt 6" descr="SPF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150" y="2255540"/>
            <a:ext cx="4606593" cy="1934145"/>
          </a:xfrm>
          <a:prstGeom prst="rect">
            <a:avLst/>
          </a:prstGeom>
        </p:spPr>
      </p:pic>
    </p:spTree>
    <p:extLst>
      <p:ext uri="{BB962C8B-B14F-4D97-AF65-F5344CB8AC3E}">
        <p14:creationId xmlns:p14="http://schemas.microsoft.com/office/powerpoint/2010/main" val="324437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5431068" y="2505620"/>
            <a:ext cx="3323465"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7" name="Platshållare för rubrik 1"/>
          <p:cNvSpPr>
            <a:spLocks noGrp="1"/>
          </p:cNvSpPr>
          <p:nvPr>
            <p:ph type="title"/>
          </p:nvPr>
        </p:nvSpPr>
        <p:spPr>
          <a:xfrm>
            <a:off x="5422601" y="1338890"/>
            <a:ext cx="3323465" cy="775136"/>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3" name="Platshållare för bild 2"/>
          <p:cNvSpPr>
            <a:spLocks noGrp="1"/>
          </p:cNvSpPr>
          <p:nvPr>
            <p:ph type="pic" sz="quarter" idx="14"/>
          </p:nvPr>
        </p:nvSpPr>
        <p:spPr>
          <a:xfrm>
            <a:off x="0" y="-8466"/>
            <a:ext cx="5224463"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600"/>
            </a:lvl1pPr>
          </a:lstStyle>
          <a:p>
            <a:r>
              <a:rPr lang="sv-SE"/>
              <a:t>Klicka på ikonen för att lägga till en bild</a:t>
            </a:r>
            <a:endParaRPr lang="nn-NO"/>
          </a:p>
        </p:txBody>
      </p:sp>
    </p:spTree>
    <p:extLst>
      <p:ext uri="{BB962C8B-B14F-4D97-AF65-F5344CB8AC3E}">
        <p14:creationId xmlns:p14="http://schemas.microsoft.com/office/powerpoint/2010/main" val="28420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380900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12" name="Platshållare för bild 2"/>
          <p:cNvSpPr>
            <a:spLocks noGrp="1"/>
          </p:cNvSpPr>
          <p:nvPr>
            <p:ph type="pic" sz="quarter" idx="14"/>
          </p:nvPr>
        </p:nvSpPr>
        <p:spPr>
          <a:xfrm>
            <a:off x="5307013" y="2622550"/>
            <a:ext cx="2670175"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300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4285627" y="2547955"/>
            <a:ext cx="380900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2" name="Platshållare för bild 2"/>
          <p:cNvSpPr>
            <a:spLocks noGrp="1"/>
          </p:cNvSpPr>
          <p:nvPr>
            <p:ph type="pic" sz="quarter" idx="14"/>
          </p:nvPr>
        </p:nvSpPr>
        <p:spPr>
          <a:xfrm>
            <a:off x="1291499" y="2622550"/>
            <a:ext cx="2670175"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058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2_Endast rubrik">
    <p:spTree>
      <p:nvGrpSpPr>
        <p:cNvPr id="1" name=""/>
        <p:cNvGrpSpPr/>
        <p:nvPr/>
      </p:nvGrpSpPr>
      <p:grpSpPr>
        <a:xfrm>
          <a:off x="0" y="0"/>
          <a:ext cx="0" cy="0"/>
          <a:chOff x="0" y="0"/>
          <a:chExt cx="0" cy="0"/>
        </a:xfrm>
      </p:grpSpPr>
      <p:pic>
        <p:nvPicPr>
          <p:cNvPr id="237" name="Picture 2" descr="Picture 2"/>
          <p:cNvPicPr>
            <a:picLocks noChangeAspect="1"/>
          </p:cNvPicPr>
          <p:nvPr/>
        </p:nvPicPr>
        <p:blipFill>
          <a:blip r:embed="rId2"/>
          <a:stretch>
            <a:fillRect/>
          </a:stretch>
        </p:blipFill>
        <p:spPr>
          <a:xfrm>
            <a:off x="8280401" y="235597"/>
            <a:ext cx="686697" cy="960001"/>
          </a:xfrm>
          <a:prstGeom prst="rect">
            <a:avLst/>
          </a:prstGeom>
          <a:ln w="12700">
            <a:miter lim="400000"/>
          </a:ln>
        </p:spPr>
      </p:pic>
      <p:sp>
        <p:nvSpPr>
          <p:cNvPr id="238" name="Rektangel 7"/>
          <p:cNvSpPr/>
          <p:nvPr/>
        </p:nvSpPr>
        <p:spPr>
          <a:xfrm>
            <a:off x="0" y="6790267"/>
            <a:ext cx="9144000" cy="67733"/>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39" name="Titeltext"/>
          <p:cNvSpPr txBox="1">
            <a:spLocks noGrp="1"/>
          </p:cNvSpPr>
          <p:nvPr>
            <p:ph type="title"/>
          </p:nvPr>
        </p:nvSpPr>
        <p:spPr>
          <a:xfrm>
            <a:off x="863600" y="628913"/>
            <a:ext cx="7416801" cy="736339"/>
          </a:xfrm>
          <a:prstGeom prst="rect">
            <a:avLst/>
          </a:prstGeom>
        </p:spPr>
        <p:txBody>
          <a:bodyPr>
            <a:normAutofit/>
          </a:bodyPr>
          <a:lstStyle/>
          <a:p>
            <a:r>
              <a:t>Titeltext</a:t>
            </a:r>
          </a:p>
        </p:txBody>
      </p:sp>
      <p:sp>
        <p:nvSpPr>
          <p:cNvPr id="240" name="Brödtext nivå ett…"/>
          <p:cNvSpPr txBox="1">
            <a:spLocks noGrp="1"/>
          </p:cNvSpPr>
          <p:nvPr>
            <p:ph type="body" sz="quarter" idx="1"/>
          </p:nvPr>
        </p:nvSpPr>
        <p:spPr>
          <a:xfrm>
            <a:off x="457978" y="1412877"/>
            <a:ext cx="8219672" cy="360364"/>
          </a:xfrm>
          <a:prstGeom prst="rect">
            <a:avLst/>
          </a:prstGeom>
          <a:solidFill>
            <a:srgbClr val="FFFFFF"/>
          </a:solidFill>
        </p:spPr>
        <p:txBody>
          <a:bodyPr/>
          <a:lstStyle>
            <a:lvl1pPr marL="0" indent="0">
              <a:buSzTx/>
              <a:buFontTx/>
              <a:buNone/>
              <a:defRPr sz="1300" b="1"/>
            </a:lvl1pPr>
            <a:lvl2pPr marL="476999" indent="-116999">
              <a:buFontTx/>
              <a:defRPr sz="1300" b="1"/>
            </a:lvl2pPr>
            <a:lvl3pPr marL="669999" indent="-130000">
              <a:buFontTx/>
              <a:defRPr sz="1300" b="1"/>
            </a:lvl3pPr>
            <a:lvl4pPr marL="866250" indent="-146250">
              <a:buFontTx/>
              <a:defRPr sz="1300" b="1"/>
            </a:lvl4pPr>
            <a:lvl5pPr marL="1046249" indent="-146249">
              <a:buFontTx/>
              <a:defRPr sz="1300" b="1"/>
            </a:lvl5pPr>
          </a:lstStyle>
          <a:p>
            <a:r>
              <a:t>Brödtext nivå ett</a:t>
            </a:r>
          </a:p>
          <a:p>
            <a:pPr lvl="1"/>
            <a:r>
              <a:t>Brödtext nivå två</a:t>
            </a:r>
          </a:p>
          <a:p>
            <a:pPr lvl="2"/>
            <a:r>
              <a:t>Brödtext nivå tre</a:t>
            </a:r>
          </a:p>
          <a:p>
            <a:pPr lvl="3"/>
            <a:r>
              <a:t>Brödtext nivå fyra</a:t>
            </a:r>
          </a:p>
          <a:p>
            <a:pPr lvl="4"/>
            <a:r>
              <a:t>Brödtext nivå fem</a:t>
            </a:r>
          </a:p>
        </p:txBody>
      </p:sp>
      <p:sp>
        <p:nvSpPr>
          <p:cNvPr id="241" name="Platshållare för text 4"/>
          <p:cNvSpPr>
            <a:spLocks noGrp="1"/>
          </p:cNvSpPr>
          <p:nvPr>
            <p:ph type="body" sz="quarter" idx="13"/>
          </p:nvPr>
        </p:nvSpPr>
        <p:spPr>
          <a:xfrm>
            <a:off x="6481764" y="110533"/>
            <a:ext cx="2195886" cy="197448"/>
          </a:xfrm>
          <a:prstGeom prst="rect">
            <a:avLst/>
          </a:prstGeom>
        </p:spPr>
        <p:txBody>
          <a:bodyPr anchor="ctr"/>
          <a:lstStyle/>
          <a:p>
            <a:pPr marL="0" indent="0" algn="r">
              <a:buSzTx/>
              <a:buFontTx/>
              <a:buNone/>
              <a:defRPr sz="600">
                <a:solidFill>
                  <a:schemeClr val="accent6"/>
                </a:solidFill>
              </a:defRPr>
            </a:pPr>
            <a:endParaRPr/>
          </a:p>
        </p:txBody>
      </p:sp>
      <p:sp>
        <p:nvSpPr>
          <p:cNvPr id="242" name="Platshållare för text 14"/>
          <p:cNvSpPr>
            <a:spLocks noGrp="1"/>
          </p:cNvSpPr>
          <p:nvPr>
            <p:ph type="body" sz="quarter" idx="14"/>
          </p:nvPr>
        </p:nvSpPr>
        <p:spPr>
          <a:xfrm>
            <a:off x="469107" y="5856289"/>
            <a:ext cx="4721319" cy="231776"/>
          </a:xfrm>
          <a:prstGeom prst="rect">
            <a:avLst/>
          </a:prstGeom>
        </p:spPr>
        <p:txBody>
          <a:bodyPr/>
          <a:lstStyle/>
          <a:p>
            <a:pPr marL="0" indent="0">
              <a:buSzTx/>
              <a:buFontTx/>
              <a:buNone/>
              <a:defRPr sz="600"/>
            </a:pPr>
            <a:endParaRPr/>
          </a:p>
        </p:txBody>
      </p:sp>
      <p:sp>
        <p:nvSpPr>
          <p:cNvPr id="243" name="Diabildsnummer"/>
          <p:cNvSpPr txBox="1">
            <a:spLocks noGrp="1"/>
          </p:cNvSpPr>
          <p:nvPr>
            <p:ph type="sldNum" sz="quarter" idx="2"/>
          </p:nvPr>
        </p:nvSpPr>
        <p:spPr>
          <a:xfrm>
            <a:off x="9017000" y="6537325"/>
            <a:ext cx="127001" cy="16933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768965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a:xfrm>
            <a:off x="457200" y="6356350"/>
            <a:ext cx="2133600" cy="365125"/>
          </a:xfrm>
          <a:prstGeom prst="rect">
            <a:avLst/>
          </a:prstGeom>
        </p:spPr>
        <p:txBody>
          <a:bodyPr/>
          <a:lstStyle/>
          <a:p>
            <a:fld id="{3F7F1F7E-B7DE-4813-8483-B75470505F64}" type="datetimeFigureOut">
              <a:rPr lang="sv-SE" smtClean="0"/>
              <a:t>2020-10-18</a:t>
            </a:fld>
            <a:endParaRPr lang="sv-SE"/>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p>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a:lstStyle/>
          <a:p>
            <a:fld id="{D71179CC-12DF-4212-B858-03EBF59C5F9D}" type="slidenum">
              <a:rPr lang="sv-SE" smtClean="0"/>
              <a:t>‹#›</a:t>
            </a:fld>
            <a:endParaRPr lang="sv-SE"/>
          </a:p>
        </p:txBody>
      </p:sp>
    </p:spTree>
    <p:extLst>
      <p:ext uri="{BB962C8B-B14F-4D97-AF65-F5344CB8AC3E}">
        <p14:creationId xmlns:p14="http://schemas.microsoft.com/office/powerpoint/2010/main" val="3992670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Rubrik och innehåll">
    <p:spTree>
      <p:nvGrpSpPr>
        <p:cNvPr id="1" name=""/>
        <p:cNvGrpSpPr/>
        <p:nvPr/>
      </p:nvGrpSpPr>
      <p:grpSpPr>
        <a:xfrm>
          <a:off x="0" y="0"/>
          <a:ext cx="0" cy="0"/>
          <a:chOff x="0" y="0"/>
          <a:chExt cx="0" cy="0"/>
        </a:xfrm>
      </p:grpSpPr>
      <p:pic>
        <p:nvPicPr>
          <p:cNvPr id="98" name="Picture 2" descr="Picture 2"/>
          <p:cNvPicPr>
            <a:picLocks noChangeAspect="1"/>
          </p:cNvPicPr>
          <p:nvPr/>
        </p:nvPicPr>
        <p:blipFill>
          <a:blip r:embed="rId2"/>
          <a:stretch>
            <a:fillRect/>
          </a:stretch>
        </p:blipFill>
        <p:spPr>
          <a:xfrm>
            <a:off x="8280401" y="235597"/>
            <a:ext cx="686697" cy="960001"/>
          </a:xfrm>
          <a:prstGeom prst="rect">
            <a:avLst/>
          </a:prstGeom>
          <a:ln w="12700">
            <a:miter lim="400000"/>
          </a:ln>
        </p:spPr>
      </p:pic>
      <p:sp>
        <p:nvSpPr>
          <p:cNvPr id="99" name="Rektangel 7"/>
          <p:cNvSpPr/>
          <p:nvPr/>
        </p:nvSpPr>
        <p:spPr>
          <a:xfrm>
            <a:off x="0" y="6790267"/>
            <a:ext cx="9144000" cy="67733"/>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00" name="Brödtext nivå ett…"/>
          <p:cNvSpPr txBox="1">
            <a:spLocks noGrp="1"/>
          </p:cNvSpPr>
          <p:nvPr>
            <p:ph type="body" idx="1"/>
          </p:nvPr>
        </p:nvSpPr>
        <p:spPr>
          <a:xfrm>
            <a:off x="863600" y="1365250"/>
            <a:ext cx="7416800" cy="4751919"/>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101" name="Titeltext"/>
          <p:cNvSpPr txBox="1">
            <a:spLocks noGrp="1"/>
          </p:cNvSpPr>
          <p:nvPr>
            <p:ph type="title"/>
          </p:nvPr>
        </p:nvSpPr>
        <p:spPr>
          <a:xfrm>
            <a:off x="863600" y="628913"/>
            <a:ext cx="7416801" cy="736339"/>
          </a:xfrm>
          <a:prstGeom prst="rect">
            <a:avLst/>
          </a:prstGeom>
        </p:spPr>
        <p:txBody>
          <a:bodyPr>
            <a:normAutofit/>
          </a:bodyPr>
          <a:lstStyle/>
          <a:p>
            <a:r>
              <a:t>Titeltext</a:t>
            </a:r>
          </a:p>
        </p:txBody>
      </p:sp>
      <p:sp>
        <p:nvSpPr>
          <p:cNvPr id="102" name="Diabildsnummer"/>
          <p:cNvSpPr txBox="1">
            <a:spLocks noGrp="1"/>
          </p:cNvSpPr>
          <p:nvPr>
            <p:ph type="sldNum" sz="quarter" idx="2"/>
          </p:nvPr>
        </p:nvSpPr>
        <p:spPr>
          <a:xfrm>
            <a:off x="9017000" y="6537325"/>
            <a:ext cx="127001" cy="16933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8423573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En spalt ">
    <p:spTree>
      <p:nvGrpSpPr>
        <p:cNvPr id="1" name=""/>
        <p:cNvGrpSpPr/>
        <p:nvPr/>
      </p:nvGrpSpPr>
      <p:grpSpPr>
        <a:xfrm>
          <a:off x="0" y="0"/>
          <a:ext cx="0" cy="0"/>
          <a:chOff x="0" y="0"/>
          <a:chExt cx="0" cy="0"/>
        </a:xfrm>
      </p:grpSpPr>
      <p:pic>
        <p:nvPicPr>
          <p:cNvPr id="250" name="Picture 2" descr="Picture 2"/>
          <p:cNvPicPr>
            <a:picLocks noChangeAspect="1"/>
          </p:cNvPicPr>
          <p:nvPr/>
        </p:nvPicPr>
        <p:blipFill>
          <a:blip r:embed="rId2"/>
          <a:stretch>
            <a:fillRect/>
          </a:stretch>
        </p:blipFill>
        <p:spPr>
          <a:xfrm>
            <a:off x="8280401" y="235597"/>
            <a:ext cx="686697" cy="960001"/>
          </a:xfrm>
          <a:prstGeom prst="rect">
            <a:avLst/>
          </a:prstGeom>
          <a:ln w="12700">
            <a:miter lim="400000"/>
          </a:ln>
        </p:spPr>
      </p:pic>
      <p:sp>
        <p:nvSpPr>
          <p:cNvPr id="251" name="Rektangel 7"/>
          <p:cNvSpPr/>
          <p:nvPr/>
        </p:nvSpPr>
        <p:spPr>
          <a:xfrm>
            <a:off x="0" y="6790267"/>
            <a:ext cx="9144000" cy="67733"/>
          </a:xfrm>
          <a:prstGeom prst="rect">
            <a:avLst/>
          </a:prstGeom>
          <a:solidFill>
            <a:schemeClr val="accent1"/>
          </a:solidFill>
          <a:ln w="12700">
            <a:miter lim="400000"/>
          </a:ln>
        </p:spPr>
        <p:txBody>
          <a:bodyPr lIns="45719" rIns="45719" anchor="ctr"/>
          <a:lstStyle/>
          <a:p>
            <a:pPr algn="ctr">
              <a:defRPr>
                <a:solidFill>
                  <a:srgbClr val="FFFFFF"/>
                </a:solidFill>
              </a:defRPr>
            </a:pPr>
            <a:endParaRPr sz="1800"/>
          </a:p>
        </p:txBody>
      </p:sp>
      <p:sp>
        <p:nvSpPr>
          <p:cNvPr id="252" name="Brödtext nivå ett…"/>
          <p:cNvSpPr txBox="1">
            <a:spLocks noGrp="1"/>
          </p:cNvSpPr>
          <p:nvPr>
            <p:ph type="body" idx="1"/>
          </p:nvPr>
        </p:nvSpPr>
        <p:spPr>
          <a:xfrm>
            <a:off x="863600" y="1365250"/>
            <a:ext cx="7416800" cy="4751919"/>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253" name="Titeltext"/>
          <p:cNvSpPr txBox="1">
            <a:spLocks noGrp="1"/>
          </p:cNvSpPr>
          <p:nvPr>
            <p:ph type="title"/>
          </p:nvPr>
        </p:nvSpPr>
        <p:spPr>
          <a:xfrm>
            <a:off x="863600" y="628913"/>
            <a:ext cx="7416801" cy="736339"/>
          </a:xfrm>
          <a:prstGeom prst="rect">
            <a:avLst/>
          </a:prstGeom>
        </p:spPr>
        <p:txBody>
          <a:bodyPr>
            <a:normAutofit/>
          </a:bodyPr>
          <a:lstStyle/>
          <a:p>
            <a:r>
              <a:t>Titeltext</a:t>
            </a:r>
          </a:p>
        </p:txBody>
      </p:sp>
      <p:sp>
        <p:nvSpPr>
          <p:cNvPr id="254" name="Platshållare för text 7"/>
          <p:cNvSpPr>
            <a:spLocks noGrp="1"/>
          </p:cNvSpPr>
          <p:nvPr>
            <p:ph type="body" sz="quarter" idx="13"/>
          </p:nvPr>
        </p:nvSpPr>
        <p:spPr>
          <a:xfrm>
            <a:off x="457976" y="1412877"/>
            <a:ext cx="8216918" cy="360364"/>
          </a:xfrm>
          <a:prstGeom prst="rect">
            <a:avLst/>
          </a:prstGeom>
          <a:solidFill>
            <a:srgbClr val="FFFFFF"/>
          </a:solidFill>
        </p:spPr>
        <p:txBody>
          <a:bodyPr/>
          <a:lstStyle>
            <a:lvl1pPr marL="0" indent="0">
              <a:buSzTx/>
              <a:buFontTx/>
              <a:buNone/>
              <a:defRPr sz="1300" b="1"/>
            </a:lvl1pPr>
          </a:lstStyle>
          <a:p>
            <a:pPr marL="0" indent="0">
              <a:buSzTx/>
              <a:buFontTx/>
              <a:buNone/>
              <a:defRPr sz="1300" b="1"/>
            </a:pPr>
            <a:endParaRPr/>
          </a:p>
        </p:txBody>
      </p:sp>
      <p:sp>
        <p:nvSpPr>
          <p:cNvPr id="255" name="Platshållare för text 4"/>
          <p:cNvSpPr>
            <a:spLocks noGrp="1"/>
          </p:cNvSpPr>
          <p:nvPr>
            <p:ph type="body" sz="quarter" idx="14"/>
          </p:nvPr>
        </p:nvSpPr>
        <p:spPr>
          <a:xfrm>
            <a:off x="6481764" y="110533"/>
            <a:ext cx="2195886" cy="197448"/>
          </a:xfrm>
          <a:prstGeom prst="rect">
            <a:avLst/>
          </a:prstGeom>
        </p:spPr>
        <p:txBody>
          <a:bodyPr anchor="ctr"/>
          <a:lstStyle>
            <a:lvl1pPr marL="0" indent="0" algn="r">
              <a:buSzTx/>
              <a:buFontTx/>
              <a:buNone/>
              <a:defRPr sz="600">
                <a:solidFill>
                  <a:schemeClr val="accent6"/>
                </a:solidFill>
              </a:defRPr>
            </a:lvl1pPr>
          </a:lstStyle>
          <a:p>
            <a:pPr marL="0" indent="0" algn="r">
              <a:buSzTx/>
              <a:buFontTx/>
              <a:buNone/>
              <a:defRPr sz="600">
                <a:solidFill>
                  <a:schemeClr val="accent6"/>
                </a:solidFill>
              </a:defRPr>
            </a:pPr>
            <a:endParaRPr/>
          </a:p>
        </p:txBody>
      </p:sp>
      <p:sp>
        <p:nvSpPr>
          <p:cNvPr id="256" name="Platshållare för text 14"/>
          <p:cNvSpPr>
            <a:spLocks noGrp="1"/>
          </p:cNvSpPr>
          <p:nvPr>
            <p:ph type="body" sz="quarter" idx="15"/>
          </p:nvPr>
        </p:nvSpPr>
        <p:spPr>
          <a:xfrm>
            <a:off x="469107" y="5856289"/>
            <a:ext cx="4721319" cy="231776"/>
          </a:xfrm>
          <a:prstGeom prst="rect">
            <a:avLst/>
          </a:prstGeom>
        </p:spPr>
        <p:txBody>
          <a:bodyPr/>
          <a:lstStyle>
            <a:lvl1pPr marL="0" indent="0">
              <a:buSzTx/>
              <a:buFontTx/>
              <a:buNone/>
              <a:defRPr sz="600"/>
            </a:lvl1pPr>
          </a:lstStyle>
          <a:p>
            <a:pPr marL="0" indent="0">
              <a:buSzTx/>
              <a:buFontTx/>
              <a:buNone/>
              <a:defRPr sz="600"/>
            </a:pPr>
            <a:endParaRPr/>
          </a:p>
        </p:txBody>
      </p:sp>
      <p:sp>
        <p:nvSpPr>
          <p:cNvPr id="257" name="Diabildsnummer"/>
          <p:cNvSpPr txBox="1">
            <a:spLocks noGrp="1"/>
          </p:cNvSpPr>
          <p:nvPr>
            <p:ph type="sldNum" sz="quarter" idx="2"/>
          </p:nvPr>
        </p:nvSpPr>
        <p:spPr>
          <a:xfrm>
            <a:off x="9017000" y="6537325"/>
            <a:ext cx="127001" cy="16933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8197508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pic>
        <p:nvPicPr>
          <p:cNvPr id="7" name="Bildobjekt 6"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8150" y="2255540"/>
            <a:ext cx="4606593" cy="1934145"/>
          </a:xfrm>
          <a:prstGeom prst="rect">
            <a:avLst/>
          </a:prstGeom>
        </p:spPr>
      </p:pic>
      <p:sp>
        <p:nvSpPr>
          <p:cNvPr id="10" name="Platshållare för bildnummer 5"/>
          <p:cNvSpPr>
            <a:spLocks noGrp="1"/>
          </p:cNvSpPr>
          <p:nvPr>
            <p:ph type="sldNum" sz="quarter" idx="12"/>
          </p:nvPr>
        </p:nvSpPr>
        <p:spPr>
          <a:xfrm>
            <a:off x="7222921" y="6451134"/>
            <a:ext cx="1690382" cy="186451"/>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Tree>
    <p:extLst>
      <p:ext uri="{BB962C8B-B14F-4D97-AF65-F5344CB8AC3E}">
        <p14:creationId xmlns:p14="http://schemas.microsoft.com/office/powerpoint/2010/main" val="3844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ubrik 1"/>
          <p:cNvSpPr>
            <a:spLocks noGrp="1"/>
          </p:cNvSpPr>
          <p:nvPr>
            <p:ph type="ctrTitle"/>
          </p:nvPr>
        </p:nvSpPr>
        <p:spPr>
          <a:xfrm rot="21240000">
            <a:off x="2043513" y="1808744"/>
            <a:ext cx="6475042" cy="2781538"/>
          </a:xfrm>
          <a:prstGeom prst="rect">
            <a:avLst/>
          </a:prstGeom>
        </p:spPr>
        <p:txBody>
          <a:bodyPr anchor="t" anchorCtr="0"/>
          <a:lstStyle>
            <a:lvl1pPr>
              <a:lnSpc>
                <a:spcPct val="90000"/>
              </a:lnSpc>
              <a:defRPr sz="6000" b="0" cap="all" baseline="0">
                <a:latin typeface="Impact" panose="020B0806030902050204" pitchFamily="34" charset="0"/>
              </a:defRPr>
            </a:lvl1pPr>
          </a:lstStyle>
          <a:p>
            <a:r>
              <a:rPr lang="sv-SE"/>
              <a:t>Klicka här för att ändra format</a:t>
            </a:r>
          </a:p>
        </p:txBody>
      </p:sp>
      <p:pic>
        <p:nvPicPr>
          <p:cNvPr id="8" name="Bildobjekt 7"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7223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63829" r="4337"/>
          <a:stretch/>
        </p:blipFill>
        <p:spPr>
          <a:xfrm flipH="1">
            <a:off x="-2" y="0"/>
            <a:ext cx="9144001" cy="2593042"/>
          </a:xfrm>
          <a:prstGeom prst="rect">
            <a:avLst/>
          </a:prstGeom>
          <a:effectLst/>
        </p:spPr>
      </p:pic>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77150"/>
          <a:stretch/>
        </p:blipFill>
        <p:spPr>
          <a:xfrm flipH="1">
            <a:off x="0" y="2480588"/>
            <a:ext cx="9144000" cy="4377412"/>
          </a:xfrm>
          <a:prstGeom prst="rect">
            <a:avLst/>
          </a:prstGeom>
        </p:spPr>
      </p:pic>
      <p:sp>
        <p:nvSpPr>
          <p:cNvPr id="2" name="Rubrik 1"/>
          <p:cNvSpPr>
            <a:spLocks noGrp="1"/>
          </p:cNvSpPr>
          <p:nvPr userDrawn="1">
            <p:ph type="ctrTitle"/>
          </p:nvPr>
        </p:nvSpPr>
        <p:spPr>
          <a:xfrm>
            <a:off x="1278915" y="3063289"/>
            <a:ext cx="6648681" cy="1030539"/>
          </a:xfrm>
          <a:prstGeom prst="rect">
            <a:avLst/>
          </a:prstGeom>
        </p:spPr>
        <p:txBody>
          <a:bodyPr/>
          <a:lstStyle>
            <a:lvl1pPr>
              <a:defRPr>
                <a:solidFill>
                  <a:schemeClr val="bg1"/>
                </a:solidFill>
              </a:defRPr>
            </a:lvl1pPr>
          </a:lstStyle>
          <a:p>
            <a:r>
              <a:rPr lang="sv-SE"/>
              <a:t>Klicka här för att ändra format</a:t>
            </a:r>
          </a:p>
        </p:txBody>
      </p:sp>
      <p:sp>
        <p:nvSpPr>
          <p:cNvPr id="11"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pic>
        <p:nvPicPr>
          <p:cNvPr id="6" name="Bildobjekt 5"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19557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19464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1"/>
            <a:ext cx="677871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6105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18130"/>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30442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1"/>
            <a:ext cx="677871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17824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1"/>
            <a:ext cx="9144908"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a:t>Klicka på ikonen för att lägga till en bild</a:t>
            </a:r>
            <a:endParaRPr lang="nn-NO"/>
          </a:p>
        </p:txBody>
      </p:sp>
      <p:sp>
        <p:nvSpPr>
          <p:cNvPr id="7" name="Platshållare för rubrik 1"/>
          <p:cNvSpPr>
            <a:spLocks noGrp="1"/>
          </p:cNvSpPr>
          <p:nvPr>
            <p:ph type="title"/>
          </p:nvPr>
        </p:nvSpPr>
        <p:spPr>
          <a:xfrm rot="21120000">
            <a:off x="3435249" y="1025464"/>
            <a:ext cx="4587702" cy="1453748"/>
          </a:xfrm>
          <a:prstGeom prst="rect">
            <a:avLst/>
          </a:prstGeom>
        </p:spPr>
        <p:txBody>
          <a:bodyPr vert="horz" lIns="0" tIns="0" rIns="0" bIns="0" rtlCol="0" anchor="t" anchorCtr="0">
            <a:noAutofit/>
          </a:bodyPr>
          <a:lstStyle>
            <a:lvl1pPr>
              <a:defRPr sz="3600" b="0">
                <a:latin typeface="Impact" panose="020B0806030902050204" pitchFamily="34" charset="0"/>
              </a:defRPr>
            </a:lvl1pPr>
          </a:lstStyle>
          <a:p>
            <a:r>
              <a:rPr lang="sv-SE"/>
              <a:t>Klicka här för att ändra format</a:t>
            </a:r>
            <a:endParaRPr lang="nn-NO"/>
          </a:p>
        </p:txBody>
      </p:sp>
      <p:pic>
        <p:nvPicPr>
          <p:cNvPr id="12" name="Bildobjekt 11" descr="SPF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Tree>
    <p:extLst>
      <p:ext uri="{BB962C8B-B14F-4D97-AF65-F5344CB8AC3E}">
        <p14:creationId xmlns:p14="http://schemas.microsoft.com/office/powerpoint/2010/main" val="375736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2" name="Platshållare för rubrik 1"/>
          <p:cNvSpPr>
            <a:spLocks noGrp="1"/>
          </p:cNvSpPr>
          <p:nvPr>
            <p:ph type="title"/>
          </p:nvPr>
        </p:nvSpPr>
        <p:spPr>
          <a:xfrm>
            <a:off x="1291499" y="1253952"/>
            <a:ext cx="6778710" cy="918797"/>
          </a:xfrm>
          <a:prstGeom prst="rect">
            <a:avLst/>
          </a:prstGeom>
        </p:spPr>
        <p:txBody>
          <a:bodyPr vert="horz" lIns="0" tIns="0" rIns="0" bIns="0" rtlCol="0" anchor="t" anchorCtr="0">
            <a:noAutofit/>
          </a:bodyPr>
          <a:lstStyle/>
          <a:p>
            <a:r>
              <a:rPr lang="sv-SE"/>
              <a:t>Klicka här för att ändra format</a:t>
            </a:r>
            <a:endParaRPr lang="nn-NO"/>
          </a:p>
        </p:txBody>
      </p:sp>
      <p:sp>
        <p:nvSpPr>
          <p:cNvPr id="3" name="Platshållare för text 2"/>
          <p:cNvSpPr>
            <a:spLocks noGrp="1"/>
          </p:cNvSpPr>
          <p:nvPr>
            <p:ph type="body" idx="1"/>
          </p:nvPr>
        </p:nvSpPr>
        <p:spPr>
          <a:xfrm>
            <a:off x="1291499" y="2547955"/>
            <a:ext cx="6778710" cy="335789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8" name="Platshållare för bildnummer 5"/>
          <p:cNvSpPr>
            <a:spLocks noGrp="1"/>
          </p:cNvSpPr>
          <p:nvPr>
            <p:ph type="sldNum" sz="quarter" idx="4"/>
          </p:nvPr>
        </p:nvSpPr>
        <p:spPr>
          <a:xfrm>
            <a:off x="7826927" y="6473797"/>
            <a:ext cx="1086375" cy="170284"/>
          </a:xfrm>
          <a:prstGeom prst="rect">
            <a:avLst/>
          </a:prstGeom>
        </p:spPr>
        <p:txBody>
          <a:bodyPr vert="horz" lIns="91440" tIns="45720" rIns="91440" bIns="45720" rtlCol="0" anchor="ctr"/>
          <a:lstStyle>
            <a:lvl1pPr algn="r">
              <a:defRPr sz="900">
                <a:solidFill>
                  <a:schemeClr val="tx1"/>
                </a:solidFill>
              </a:defRPr>
            </a:lvl1pPr>
          </a:lstStyle>
          <a:p>
            <a:fld id="{332063FA-F158-B145-A53C-EFD7E6C84CF7}" type="slidenum">
              <a:rPr lang="sv-SE" smtClean="0"/>
              <a:pPr/>
              <a:t>‹#›</a:t>
            </a:fld>
            <a:endParaRPr lang="sv-SE"/>
          </a:p>
        </p:txBody>
      </p:sp>
      <p:pic>
        <p:nvPicPr>
          <p:cNvPr id="9" name="Bildobjekt 8" descr="SPF_Logo_RGB.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2803947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71" r:id="rId6"/>
    <p:sldLayoutId id="2147483665" r:id="rId7"/>
    <p:sldLayoutId id="2147483664" r:id="rId8"/>
    <p:sldLayoutId id="2147483667" r:id="rId9"/>
    <p:sldLayoutId id="2147483660" r:id="rId10"/>
    <p:sldLayoutId id="2147483669" r:id="rId11"/>
    <p:sldLayoutId id="2147483670" r:id="rId12"/>
    <p:sldLayoutId id="2147483681" r:id="rId13"/>
    <p:sldLayoutId id="2147483682" r:id="rId14"/>
    <p:sldLayoutId id="2147483683" r:id="rId15"/>
    <p:sldLayoutId id="214748368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rot="21240000">
            <a:off x="982753" y="1464385"/>
            <a:ext cx="7384390" cy="4820002"/>
          </a:xfrm>
        </p:spPr>
        <p:txBody>
          <a:bodyPr/>
          <a:lstStyle/>
          <a:p>
            <a:pPr algn="ctr">
              <a:spcBef>
                <a:spcPts val="0"/>
              </a:spcBef>
            </a:pPr>
            <a:r>
              <a:rPr lang="sv-SE" sz="5400" dirty="0"/>
              <a:t>Ett gott  Åldrande</a:t>
            </a:r>
            <a:br>
              <a:rPr lang="sv-SE" sz="5400" dirty="0"/>
            </a:br>
            <a:r>
              <a:rPr lang="sv-SE" sz="3200" dirty="0"/>
              <a:t>att leva frisk länge – möjligheter och risker</a:t>
            </a:r>
            <a:br>
              <a:rPr lang="sv-SE" sz="3200" dirty="0"/>
            </a:br>
            <a:br>
              <a:rPr lang="sv-SE" sz="3200" dirty="0"/>
            </a:br>
            <a:r>
              <a:rPr lang="nn-NO" sz="3200" dirty="0">
                <a:solidFill>
                  <a:srgbClr val="FF0000"/>
                </a:solidFill>
              </a:rPr>
              <a:t>SPF Seniorerna Sörmland 19 oktober 2020</a:t>
            </a:r>
            <a:br>
              <a:rPr lang="nn-NO" sz="3200" dirty="0">
                <a:solidFill>
                  <a:srgbClr val="FF0000"/>
                </a:solidFill>
              </a:rPr>
            </a:br>
            <a:br>
              <a:rPr lang="nn-NO" sz="3200" dirty="0">
                <a:solidFill>
                  <a:srgbClr val="FF0000"/>
                </a:solidFill>
              </a:rPr>
            </a:br>
            <a:r>
              <a:rPr lang="sv-SE" sz="3200" cap="none" dirty="0"/>
              <a:t>Gösta Bucht, sakkunnig vård och omsorg </a:t>
            </a:r>
            <a:br>
              <a:rPr lang="sv-SE" sz="3200" cap="none" dirty="0"/>
            </a:br>
            <a:r>
              <a:rPr lang="nn-NO" sz="3200" dirty="0"/>
              <a:t>SPF Seniorerna</a:t>
            </a:r>
            <a:endParaRPr lang="nn-NO" sz="3200" dirty="0">
              <a:solidFill>
                <a:srgbClr val="EB6909"/>
              </a:solidFill>
            </a:endParaRPr>
          </a:p>
        </p:txBody>
      </p:sp>
      <p:sp>
        <p:nvSpPr>
          <p:cNvPr id="5" name="Rectangle 1028"/>
          <p:cNvSpPr>
            <a:spLocks noChangeArrowheads="1"/>
          </p:cNvSpPr>
          <p:nvPr/>
        </p:nvSpPr>
        <p:spPr bwMode="auto">
          <a:xfrm>
            <a:off x="8598829" y="6424111"/>
            <a:ext cx="313396" cy="2330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3600" tIns="46800" rIns="93600" bIns="46800" anchor="b">
            <a:spAutoFit/>
          </a:bodyPr>
          <a:lstStyle/>
          <a:p>
            <a:pPr algn="r" defTabSz="762000" eaLnBrk="0" hangingPunct="0">
              <a:spcBef>
                <a:spcPct val="50000"/>
              </a:spcBef>
              <a:buClrTx/>
              <a:buSzTx/>
              <a:buFontTx/>
              <a:buNone/>
            </a:pPr>
            <a:fld id="{57F281BD-FB49-48F6-A477-55EBB2E162A6}" type="slidenum">
              <a:rPr lang="en-GB" sz="900" smtClean="0">
                <a:latin typeface="Arial"/>
                <a:cs typeface="Arial"/>
              </a:rPr>
              <a:t>1</a:t>
            </a:fld>
            <a:endParaRPr lang="en-GB" sz="900" b="1" dirty="0">
              <a:latin typeface="Arial"/>
              <a:cs typeface="Arial"/>
            </a:endParaRPr>
          </a:p>
        </p:txBody>
      </p:sp>
    </p:spTree>
    <p:extLst>
      <p:ext uri="{BB962C8B-B14F-4D97-AF65-F5344CB8AC3E}">
        <p14:creationId xmlns:p14="http://schemas.microsoft.com/office/powerpoint/2010/main" val="50214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quarter" idx="4294967295"/>
          </p:nvPr>
        </p:nvSpPr>
        <p:spPr>
          <a:xfrm>
            <a:off x="457200" y="6356350"/>
            <a:ext cx="2133600" cy="365125"/>
          </a:xfrm>
          <a:prstGeom prst="rect">
            <a:avLst/>
          </a:prstGeom>
        </p:spPr>
        <p:txBody>
          <a:bodyPr/>
          <a:lstStyle/>
          <a:p>
            <a:pPr>
              <a:defRPr/>
            </a:pPr>
            <a:fld id="{1FAE1FC2-BAFF-D944-95B6-955FF12F9437}" type="datetime1">
              <a:rPr lang="sv-SE"/>
              <a:pPr>
                <a:defRPr/>
              </a:pPr>
              <a:t>2020-10-18</a:t>
            </a:fld>
            <a:endParaRPr lang="sv-SE"/>
          </a:p>
        </p:txBody>
      </p:sp>
      <p:sp>
        <p:nvSpPr>
          <p:cNvPr id="312322" name="Rectangle 2"/>
          <p:cNvSpPr>
            <a:spLocks noGrp="1" noChangeArrowheads="1"/>
          </p:cNvSpPr>
          <p:nvPr>
            <p:ph type="title"/>
          </p:nvPr>
        </p:nvSpPr>
        <p:spPr>
          <a:xfrm>
            <a:off x="979488" y="609600"/>
            <a:ext cx="7475537" cy="685800"/>
          </a:xfrm>
          <a:extLs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nchor="b">
            <a:normAutofit fontScale="90000"/>
          </a:bodyPr>
          <a:lstStyle/>
          <a:p>
            <a:pPr>
              <a:defRPr/>
            </a:pPr>
            <a:r>
              <a:rPr lang="sv-SE" sz="4000" b="1" dirty="0">
                <a:solidFill>
                  <a:srgbClr val="008FCB"/>
                </a:solidFill>
                <a:cs typeface="+mj-cs"/>
              </a:rPr>
              <a:t>Minne</a:t>
            </a:r>
            <a:endParaRPr lang="sv-SE" sz="3600" b="1" dirty="0">
              <a:solidFill>
                <a:srgbClr val="008FCB"/>
              </a:solidFill>
              <a:cs typeface="+mj-cs"/>
            </a:endParaRPr>
          </a:p>
        </p:txBody>
      </p:sp>
      <p:sp>
        <p:nvSpPr>
          <p:cNvPr id="312323" name="Rectangle 3"/>
          <p:cNvSpPr>
            <a:spLocks noGrp="1" noChangeArrowheads="1"/>
          </p:cNvSpPr>
          <p:nvPr>
            <p:ph type="body" idx="1"/>
          </p:nvPr>
        </p:nvSpPr>
        <p:spPr>
          <a:xfrm>
            <a:off x="1110325" y="1920467"/>
            <a:ext cx="7543800" cy="4343400"/>
          </a:xfrm>
          <a:extLs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lstStyle/>
          <a:p>
            <a:pPr marL="609600" indent="-609600">
              <a:buFont typeface="Monotype Sorts" charset="0"/>
              <a:buNone/>
              <a:defRPr/>
            </a:pPr>
            <a:r>
              <a:rPr lang="sv-SE" sz="2400" dirty="0">
                <a:solidFill>
                  <a:srgbClr val="000000"/>
                </a:solidFill>
                <a:cs typeface="+mn-cs"/>
              </a:rPr>
              <a:t>Arbetsminne (Primärminne )</a:t>
            </a:r>
          </a:p>
          <a:p>
            <a:pPr marL="609600" indent="-609600">
              <a:buFont typeface="Monotype Sorts" charset="0"/>
              <a:buNone/>
              <a:defRPr/>
            </a:pPr>
            <a:r>
              <a:rPr lang="sv-SE" sz="2400" dirty="0">
                <a:solidFill>
                  <a:srgbClr val="000000"/>
                </a:solidFill>
                <a:cs typeface="+mn-cs"/>
              </a:rPr>
              <a:t>Episodiskt minne</a:t>
            </a:r>
          </a:p>
          <a:p>
            <a:pPr marL="609600" indent="-609600">
              <a:buFont typeface="Monotype Sorts" charset="0"/>
              <a:buNone/>
              <a:defRPr/>
            </a:pPr>
            <a:r>
              <a:rPr lang="sv-SE" sz="2400" dirty="0">
                <a:solidFill>
                  <a:srgbClr val="000000"/>
                </a:solidFill>
                <a:cs typeface="+mn-cs"/>
              </a:rPr>
              <a:t>	korttids</a:t>
            </a:r>
          </a:p>
          <a:p>
            <a:pPr marL="609600" indent="-609600">
              <a:buFont typeface="Monotype Sorts" charset="0"/>
              <a:buNone/>
              <a:defRPr/>
            </a:pPr>
            <a:r>
              <a:rPr lang="sv-SE" sz="2400" dirty="0">
                <a:solidFill>
                  <a:srgbClr val="000000"/>
                </a:solidFill>
                <a:cs typeface="+mn-cs"/>
              </a:rPr>
              <a:t>	långtids</a:t>
            </a:r>
          </a:p>
          <a:p>
            <a:pPr marL="609600" indent="-609600">
              <a:buFont typeface="Monotype Sorts" charset="0"/>
              <a:buNone/>
              <a:defRPr/>
            </a:pPr>
            <a:r>
              <a:rPr lang="sv-SE" sz="2400" dirty="0">
                <a:solidFill>
                  <a:srgbClr val="000000"/>
                </a:solidFill>
                <a:cs typeface="+mn-cs"/>
              </a:rPr>
              <a:t>Semantiskt minne</a:t>
            </a:r>
          </a:p>
          <a:p>
            <a:pPr marL="609600" indent="-609600">
              <a:buFont typeface="Monotype Sorts" charset="0"/>
              <a:buNone/>
              <a:defRPr/>
            </a:pPr>
            <a:r>
              <a:rPr lang="sv-SE" sz="2400" dirty="0">
                <a:solidFill>
                  <a:srgbClr val="000000"/>
                </a:solidFill>
                <a:cs typeface="+mn-cs"/>
              </a:rPr>
              <a:t>Perceptuellt minne</a:t>
            </a:r>
          </a:p>
          <a:p>
            <a:pPr marL="609600" indent="-609600">
              <a:buFont typeface="Monotype Sorts" charset="0"/>
              <a:buNone/>
              <a:defRPr/>
            </a:pPr>
            <a:r>
              <a:rPr lang="sv-SE" sz="2400" dirty="0">
                <a:solidFill>
                  <a:srgbClr val="000000"/>
                </a:solidFill>
                <a:cs typeface="+mn-cs"/>
              </a:rPr>
              <a:t>Procedurminne</a:t>
            </a:r>
          </a:p>
        </p:txBody>
      </p:sp>
    </p:spTree>
    <p:extLst>
      <p:ext uri="{BB962C8B-B14F-4D97-AF65-F5344CB8AC3E}">
        <p14:creationId xmlns:p14="http://schemas.microsoft.com/office/powerpoint/2010/main" val="32465940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11</a:t>
            </a:fld>
            <a:endParaRPr lang="sv-SE"/>
          </a:p>
        </p:txBody>
      </p:sp>
      <p:sp>
        <p:nvSpPr>
          <p:cNvPr id="2" name="Rubrik 1"/>
          <p:cNvSpPr>
            <a:spLocks noGrp="1"/>
          </p:cNvSpPr>
          <p:nvPr>
            <p:ph type="title"/>
          </p:nvPr>
        </p:nvSpPr>
        <p:spPr>
          <a:xfrm>
            <a:off x="1291499" y="699360"/>
            <a:ext cx="6778710" cy="885242"/>
          </a:xfrm>
        </p:spPr>
        <p:txBody>
          <a:bodyPr/>
          <a:lstStyle/>
          <a:p>
            <a:r>
              <a:rPr lang="en-US" dirty="0">
                <a:solidFill>
                  <a:srgbClr val="008FCB"/>
                </a:solidFill>
                <a:effectLst>
                  <a:outerShdw blurRad="38100" dist="38100" dir="2700000" algn="tl">
                    <a:srgbClr val="FFFFFF"/>
                  </a:outerShdw>
                </a:effectLst>
                <a:latin typeface="Arial" charset="0"/>
              </a:rPr>
              <a:t>Minne/Intelligens</a:t>
            </a:r>
            <a:endParaRPr lang="nn-NO" dirty="0">
              <a:solidFill>
                <a:srgbClr val="008FCB"/>
              </a:solidFill>
            </a:endParaRPr>
          </a:p>
        </p:txBody>
      </p:sp>
      <p:sp>
        <p:nvSpPr>
          <p:cNvPr id="5" name="Rectangle 2"/>
          <p:cNvSpPr txBox="1">
            <a:spLocks noChangeArrowheads="1"/>
          </p:cNvSpPr>
          <p:nvPr/>
        </p:nvSpPr>
        <p:spPr>
          <a:xfrm>
            <a:off x="1035844" y="342900"/>
            <a:ext cx="7793037" cy="1143000"/>
          </a:xfrm>
          <a:prstGeom prst="rect">
            <a:avLst/>
          </a:prstGeom>
        </p:spPr>
        <p:txBody>
          <a:bodyPr vert="horz" lIns="0" tIns="0" rIns="0" bIns="0" rtlCol="0" anchor="t" anchorCtr="0">
            <a:noAutofit/>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pPr>
              <a:defRPr/>
            </a:pPr>
            <a:endParaRPr lang="en-US" dirty="0">
              <a:solidFill>
                <a:srgbClr val="000000"/>
              </a:solidFill>
              <a:effectLst>
                <a:outerShdw blurRad="38100" dist="38100" dir="2700000" algn="tl">
                  <a:srgbClr val="FFFFFF"/>
                </a:outerShdw>
              </a:effectLst>
              <a:latin typeface="Arial" charset="0"/>
            </a:endParaRPr>
          </a:p>
        </p:txBody>
      </p:sp>
      <p:sp>
        <p:nvSpPr>
          <p:cNvPr id="7" name="Line 3"/>
          <p:cNvSpPr>
            <a:spLocks noChangeShapeType="1"/>
          </p:cNvSpPr>
          <p:nvPr/>
        </p:nvSpPr>
        <p:spPr bwMode="auto">
          <a:xfrm>
            <a:off x="1524000" y="2209800"/>
            <a:ext cx="0" cy="3962400"/>
          </a:xfrm>
          <a:prstGeom prst="line">
            <a:avLst/>
          </a:prstGeom>
          <a:noFill/>
          <a:ln w="38100" cmpd="dbl">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sv-SE"/>
          </a:p>
        </p:txBody>
      </p:sp>
      <p:sp>
        <p:nvSpPr>
          <p:cNvPr id="8" name="Line 4"/>
          <p:cNvSpPr>
            <a:spLocks noChangeShapeType="1"/>
          </p:cNvSpPr>
          <p:nvPr/>
        </p:nvSpPr>
        <p:spPr bwMode="auto">
          <a:xfrm>
            <a:off x="1524000" y="6136665"/>
            <a:ext cx="4724400" cy="0"/>
          </a:xfrm>
          <a:prstGeom prst="line">
            <a:avLst/>
          </a:prstGeom>
          <a:noFill/>
          <a:ln w="38100" cmpd="dbl">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sv-SE"/>
          </a:p>
        </p:txBody>
      </p:sp>
      <p:sp>
        <p:nvSpPr>
          <p:cNvPr id="9" name="Line 5"/>
          <p:cNvSpPr>
            <a:spLocks noChangeShapeType="1"/>
          </p:cNvSpPr>
          <p:nvPr/>
        </p:nvSpPr>
        <p:spPr bwMode="auto">
          <a:xfrm>
            <a:off x="1524000" y="2438400"/>
            <a:ext cx="4724400" cy="304800"/>
          </a:xfrm>
          <a:prstGeom prst="line">
            <a:avLst/>
          </a:prstGeom>
          <a:noFill/>
          <a:ln w="28575">
            <a:solidFill>
              <a:srgbClr val="0D0D0D"/>
            </a:solidFill>
            <a:round/>
            <a:headEnd/>
            <a:tailEnd/>
          </a:ln>
          <a:extLst>
            <a:ext uri="{909E8E84-426E-40dd-AFC4-6F175D3DCCD1}">
              <a14:hiddenFill xmlns="" xmlns:a14="http://schemas.microsoft.com/office/drawing/2010/main">
                <a:noFill/>
              </a14:hiddenFill>
            </a:ext>
          </a:extLst>
        </p:spPr>
        <p:txBody>
          <a:bodyPr wrap="none" anchor="ctr"/>
          <a:lstStyle/>
          <a:p>
            <a:endParaRPr lang="sv-SE"/>
          </a:p>
        </p:txBody>
      </p:sp>
      <p:sp>
        <p:nvSpPr>
          <p:cNvPr id="10" name="Line 6"/>
          <p:cNvSpPr>
            <a:spLocks noChangeShapeType="1"/>
          </p:cNvSpPr>
          <p:nvPr/>
        </p:nvSpPr>
        <p:spPr bwMode="auto">
          <a:xfrm>
            <a:off x="1524000" y="2438400"/>
            <a:ext cx="2590800" cy="609600"/>
          </a:xfrm>
          <a:prstGeom prst="line">
            <a:avLst/>
          </a:prstGeom>
          <a:noFill/>
          <a:ln w="28575">
            <a:solidFill>
              <a:srgbClr val="0D0D0D"/>
            </a:solidFill>
            <a:round/>
            <a:headEnd/>
            <a:tailEnd/>
          </a:ln>
          <a:extLst>
            <a:ext uri="{909E8E84-426E-40dd-AFC4-6F175D3DCCD1}">
              <a14:hiddenFill xmlns="" xmlns:a14="http://schemas.microsoft.com/office/drawing/2010/main">
                <a:noFill/>
              </a14:hiddenFill>
            </a:ext>
          </a:extLst>
        </p:spPr>
        <p:txBody>
          <a:bodyPr wrap="none" anchor="ctr"/>
          <a:lstStyle/>
          <a:p>
            <a:endParaRPr lang="sv-SE"/>
          </a:p>
        </p:txBody>
      </p:sp>
      <p:sp>
        <p:nvSpPr>
          <p:cNvPr id="11" name="Line 7"/>
          <p:cNvSpPr>
            <a:spLocks noChangeShapeType="1"/>
          </p:cNvSpPr>
          <p:nvPr/>
        </p:nvSpPr>
        <p:spPr bwMode="auto">
          <a:xfrm>
            <a:off x="4114800" y="3048000"/>
            <a:ext cx="2133600" cy="685800"/>
          </a:xfrm>
          <a:prstGeom prst="line">
            <a:avLst/>
          </a:prstGeom>
          <a:noFill/>
          <a:ln w="28575">
            <a:solidFill>
              <a:srgbClr val="0D0D0D"/>
            </a:solidFill>
            <a:round/>
            <a:headEnd/>
            <a:tailEnd/>
          </a:ln>
          <a:extLst>
            <a:ext uri="{909E8E84-426E-40dd-AFC4-6F175D3DCCD1}">
              <a14:hiddenFill xmlns="" xmlns:a14="http://schemas.microsoft.com/office/drawing/2010/main">
                <a:noFill/>
              </a14:hiddenFill>
            </a:ext>
          </a:extLst>
        </p:spPr>
        <p:txBody>
          <a:bodyPr wrap="none" anchor="ctr"/>
          <a:lstStyle/>
          <a:p>
            <a:endParaRPr lang="sv-SE"/>
          </a:p>
        </p:txBody>
      </p:sp>
      <p:sp>
        <p:nvSpPr>
          <p:cNvPr id="12" name="Text Box 8"/>
          <p:cNvSpPr txBox="1">
            <a:spLocks noChangeArrowheads="1"/>
          </p:cNvSpPr>
          <p:nvPr/>
        </p:nvSpPr>
        <p:spPr bwMode="auto">
          <a:xfrm>
            <a:off x="1431925" y="6224588"/>
            <a:ext cx="48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en-US" sz="1800">
                <a:solidFill>
                  <a:schemeClr val="bg1"/>
                </a:solidFill>
                <a:latin typeface="Arial" charset="0"/>
              </a:rPr>
              <a:t>60</a:t>
            </a:r>
            <a:endParaRPr lang="en-US" sz="1800">
              <a:latin typeface="Arial" charset="0"/>
            </a:endParaRPr>
          </a:p>
        </p:txBody>
      </p:sp>
      <p:sp>
        <p:nvSpPr>
          <p:cNvPr id="13" name="Text Box 9"/>
          <p:cNvSpPr txBox="1">
            <a:spLocks noChangeArrowheads="1"/>
          </p:cNvSpPr>
          <p:nvPr/>
        </p:nvSpPr>
        <p:spPr bwMode="auto">
          <a:xfrm>
            <a:off x="4932363" y="6092825"/>
            <a:ext cx="78418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en-US" sz="2000" dirty="0" err="1">
                <a:solidFill>
                  <a:srgbClr val="333333"/>
                </a:solidFill>
                <a:latin typeface="Arial" charset="0"/>
              </a:rPr>
              <a:t>Ålder</a:t>
            </a:r>
            <a:endParaRPr lang="en-US" dirty="0">
              <a:solidFill>
                <a:srgbClr val="333333"/>
              </a:solidFill>
              <a:latin typeface="Arial" charset="0"/>
            </a:endParaRPr>
          </a:p>
        </p:txBody>
      </p:sp>
      <p:sp>
        <p:nvSpPr>
          <p:cNvPr id="14" name="Text Box 10"/>
          <p:cNvSpPr txBox="1">
            <a:spLocks noChangeArrowheads="1"/>
          </p:cNvSpPr>
          <p:nvPr/>
        </p:nvSpPr>
        <p:spPr bwMode="auto">
          <a:xfrm>
            <a:off x="5867400" y="6248400"/>
            <a:ext cx="48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en-US" sz="1800">
                <a:solidFill>
                  <a:schemeClr val="bg1"/>
                </a:solidFill>
                <a:latin typeface="Arial" charset="0"/>
              </a:rPr>
              <a:t>80</a:t>
            </a:r>
            <a:endParaRPr lang="en-US" sz="1800">
              <a:latin typeface="Arial" charset="0"/>
            </a:endParaRPr>
          </a:p>
        </p:txBody>
      </p:sp>
      <p:sp>
        <p:nvSpPr>
          <p:cNvPr id="15" name="Rectangle 11"/>
          <p:cNvSpPr>
            <a:spLocks noChangeArrowheads="1"/>
          </p:cNvSpPr>
          <p:nvPr/>
        </p:nvSpPr>
        <p:spPr bwMode="auto">
          <a:xfrm>
            <a:off x="6542088" y="5862638"/>
            <a:ext cx="8778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solidFill>
                  <a:schemeClr val="bg1"/>
                </a:solidFill>
              </a:rPr>
              <a:t>Ålder</a:t>
            </a:r>
            <a:endParaRPr lang="en-US"/>
          </a:p>
        </p:txBody>
      </p:sp>
      <p:cxnSp>
        <p:nvCxnSpPr>
          <p:cNvPr id="16" name="Rak 15"/>
          <p:cNvCxnSpPr>
            <a:stCxn id="10" idx="0"/>
          </p:cNvCxnSpPr>
          <p:nvPr/>
        </p:nvCxnSpPr>
        <p:spPr>
          <a:xfrm rot="5400000" flipH="1" flipV="1">
            <a:off x="3657600" y="-76200"/>
            <a:ext cx="381000" cy="4648200"/>
          </a:xfrm>
          <a:prstGeom prst="line">
            <a:avLst/>
          </a:prstGeom>
          <a:ln>
            <a:solidFill>
              <a:srgbClr val="0D0D0D"/>
            </a:solidFill>
          </a:ln>
        </p:spPr>
        <p:style>
          <a:lnRef idx="2">
            <a:schemeClr val="accent1"/>
          </a:lnRef>
          <a:fillRef idx="0">
            <a:schemeClr val="accent1"/>
          </a:fillRef>
          <a:effectRef idx="1">
            <a:schemeClr val="accent1"/>
          </a:effectRef>
          <a:fontRef idx="minor">
            <a:schemeClr val="tx1"/>
          </a:fontRef>
        </p:style>
      </p:cxnSp>
      <p:sp>
        <p:nvSpPr>
          <p:cNvPr id="17" name="textruta 15"/>
          <p:cNvSpPr txBox="1">
            <a:spLocks noChangeArrowheads="1"/>
          </p:cNvSpPr>
          <p:nvPr/>
        </p:nvSpPr>
        <p:spPr bwMode="auto">
          <a:xfrm>
            <a:off x="6311978" y="1825327"/>
            <a:ext cx="2362200" cy="400110"/>
          </a:xfrm>
          <a:prstGeom prst="rect">
            <a:avLst/>
          </a:prstGeom>
          <a:noFill/>
          <a:ln w="9525">
            <a:noFill/>
            <a:miter lim="800000"/>
            <a:headEnd/>
            <a:tailEnd/>
          </a:ln>
        </p:spPr>
        <p:txBody>
          <a:bodyPr>
            <a:spAutoFit/>
          </a:bodyPr>
          <a:lstStyle/>
          <a:p>
            <a:pPr>
              <a:defRPr/>
            </a:pPr>
            <a:r>
              <a:rPr lang="sv-SE" sz="2000" dirty="0">
                <a:ln>
                  <a:solidFill>
                    <a:srgbClr val="0D0D0D"/>
                  </a:solidFill>
                </a:ln>
                <a:solidFill>
                  <a:srgbClr val="000000"/>
                </a:solidFill>
                <a:ea typeface="+mn-ea"/>
                <a:cs typeface="+mn-cs"/>
              </a:rPr>
              <a:t>Erfarenhet?</a:t>
            </a:r>
          </a:p>
        </p:txBody>
      </p:sp>
      <p:sp>
        <p:nvSpPr>
          <p:cNvPr id="18" name="textruta 17"/>
          <p:cNvSpPr txBox="1"/>
          <p:nvPr/>
        </p:nvSpPr>
        <p:spPr>
          <a:xfrm>
            <a:off x="6248400" y="3581400"/>
            <a:ext cx="1954381" cy="400110"/>
          </a:xfrm>
          <a:prstGeom prst="rect">
            <a:avLst/>
          </a:prstGeom>
          <a:noFill/>
        </p:spPr>
        <p:txBody>
          <a:bodyPr wrap="none">
            <a:spAutoFit/>
          </a:bodyPr>
          <a:lstStyle/>
          <a:p>
            <a:pPr>
              <a:defRPr/>
            </a:pPr>
            <a:r>
              <a:rPr lang="sv-SE" sz="2000" dirty="0">
                <a:ln>
                  <a:solidFill>
                    <a:schemeClr val="tx1"/>
                  </a:solidFill>
                </a:ln>
                <a:ea typeface="+mn-ea"/>
                <a:cs typeface="+mn-cs"/>
              </a:rPr>
              <a:t>Problemlösning</a:t>
            </a:r>
          </a:p>
        </p:txBody>
      </p:sp>
      <p:sp>
        <p:nvSpPr>
          <p:cNvPr id="19" name="textruta 18"/>
          <p:cNvSpPr txBox="1"/>
          <p:nvPr/>
        </p:nvSpPr>
        <p:spPr>
          <a:xfrm>
            <a:off x="6248400" y="2590800"/>
            <a:ext cx="1736373" cy="400110"/>
          </a:xfrm>
          <a:prstGeom prst="rect">
            <a:avLst/>
          </a:prstGeom>
          <a:noFill/>
        </p:spPr>
        <p:txBody>
          <a:bodyPr wrap="none">
            <a:spAutoFit/>
          </a:bodyPr>
          <a:lstStyle/>
          <a:p>
            <a:pPr>
              <a:defRPr/>
            </a:pPr>
            <a:r>
              <a:rPr lang="sv-SE" sz="2000" dirty="0">
                <a:ln>
                  <a:solidFill>
                    <a:schemeClr val="tx1">
                      <a:lumMod val="95000"/>
                      <a:lumOff val="5000"/>
                    </a:schemeClr>
                  </a:solidFill>
                </a:ln>
                <a:solidFill>
                  <a:srgbClr val="000000"/>
                </a:solidFill>
                <a:ea typeface="+mn-ea"/>
                <a:cs typeface="+mn-cs"/>
              </a:rPr>
              <a:t>Inlärt material</a:t>
            </a:r>
          </a:p>
        </p:txBody>
      </p:sp>
      <p:cxnSp>
        <p:nvCxnSpPr>
          <p:cNvPr id="20" name="Rak 19"/>
          <p:cNvCxnSpPr/>
          <p:nvPr/>
        </p:nvCxnSpPr>
        <p:spPr>
          <a:xfrm>
            <a:off x="900113" y="1676400"/>
            <a:ext cx="0" cy="4273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Rak 20"/>
          <p:cNvCxnSpPr/>
          <p:nvPr/>
        </p:nvCxnSpPr>
        <p:spPr>
          <a:xfrm>
            <a:off x="971550" y="5949950"/>
            <a:ext cx="68405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495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12</a:t>
            </a:fld>
            <a:endParaRPr lang="sv-SE"/>
          </a:p>
        </p:txBody>
      </p:sp>
      <p:sp>
        <p:nvSpPr>
          <p:cNvPr id="2" name="Rubrik 1"/>
          <p:cNvSpPr>
            <a:spLocks noGrp="1"/>
          </p:cNvSpPr>
          <p:nvPr>
            <p:ph type="title"/>
          </p:nvPr>
        </p:nvSpPr>
        <p:spPr>
          <a:xfrm>
            <a:off x="1204252" y="420480"/>
            <a:ext cx="6778710" cy="885242"/>
          </a:xfrm>
        </p:spPr>
        <p:txBody>
          <a:bodyPr/>
          <a:lstStyle/>
          <a:p>
            <a:pPr algn="ctr"/>
            <a:r>
              <a:rPr lang="sv-SE" sz="3600" dirty="0"/>
              <a:t>Minnesträning</a:t>
            </a:r>
            <a:endParaRPr lang="nn-NO" sz="3600" dirty="0"/>
          </a:p>
        </p:txBody>
      </p:sp>
      <p:sp>
        <p:nvSpPr>
          <p:cNvPr id="3" name="Platshållare för innehåll 2"/>
          <p:cNvSpPr>
            <a:spLocks noGrp="1"/>
          </p:cNvSpPr>
          <p:nvPr>
            <p:ph sz="quarter" idx="13"/>
          </p:nvPr>
        </p:nvSpPr>
        <p:spPr>
          <a:xfrm>
            <a:off x="894039" y="1462114"/>
            <a:ext cx="6778710" cy="4112509"/>
          </a:xfrm>
        </p:spPr>
        <p:txBody>
          <a:bodyPr/>
          <a:lstStyle/>
          <a:p>
            <a:pPr>
              <a:defRPr/>
            </a:pPr>
            <a:r>
              <a:rPr lang="sv-SE" sz="2800" dirty="0"/>
              <a:t>Associera</a:t>
            </a:r>
          </a:p>
          <a:p>
            <a:pPr>
              <a:defRPr/>
            </a:pPr>
            <a:r>
              <a:rPr lang="sv-SE" sz="2800" dirty="0"/>
              <a:t>Visualisera </a:t>
            </a:r>
          </a:p>
          <a:p>
            <a:pPr>
              <a:defRPr/>
            </a:pPr>
            <a:r>
              <a:rPr lang="sv-SE" sz="2800" dirty="0"/>
              <a:t>Placera</a:t>
            </a:r>
          </a:p>
          <a:p>
            <a:pPr>
              <a:defRPr/>
            </a:pPr>
            <a:endParaRPr lang="sv-SE" sz="2800" dirty="0"/>
          </a:p>
          <a:p>
            <a:pPr>
              <a:defRPr/>
            </a:pPr>
            <a:r>
              <a:rPr lang="sv-SE" sz="2800" dirty="0"/>
              <a:t>Roligt, förenat med känslor, i samband med fysisk aktivitet</a:t>
            </a:r>
          </a:p>
          <a:p>
            <a:pPr marL="0" indent="0">
              <a:buNone/>
            </a:pPr>
            <a:endParaRPr lang="sv-SE" sz="2800" dirty="0"/>
          </a:p>
        </p:txBody>
      </p:sp>
    </p:spTree>
    <p:extLst>
      <p:ext uri="{BB962C8B-B14F-4D97-AF65-F5344CB8AC3E}">
        <p14:creationId xmlns:p14="http://schemas.microsoft.com/office/powerpoint/2010/main" val="18292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13</a:t>
            </a:fld>
            <a:endParaRPr lang="sv-SE"/>
          </a:p>
        </p:txBody>
      </p:sp>
      <p:sp>
        <p:nvSpPr>
          <p:cNvPr id="2" name="Rubrik 1"/>
          <p:cNvSpPr>
            <a:spLocks noGrp="1"/>
          </p:cNvSpPr>
          <p:nvPr>
            <p:ph type="title"/>
          </p:nvPr>
        </p:nvSpPr>
        <p:spPr>
          <a:xfrm>
            <a:off x="1182645" y="261986"/>
            <a:ext cx="6778710" cy="1547764"/>
          </a:xfrm>
        </p:spPr>
        <p:txBody>
          <a:bodyPr/>
          <a:lstStyle/>
          <a:p>
            <a:r>
              <a:rPr lang="sv-SE" sz="3600" dirty="0"/>
              <a:t>Vi blir allt friskare!</a:t>
            </a:r>
            <a:br>
              <a:rPr lang="sv-SE" sz="3600" dirty="0"/>
            </a:br>
            <a:r>
              <a:rPr lang="sv-SE" dirty="0"/>
              <a:t>men en del sjukdomar ökar och åldrandets gissel är framför allt:</a:t>
            </a:r>
            <a:br>
              <a:rPr lang="sv-SE" sz="3600" dirty="0"/>
            </a:br>
            <a:endParaRPr lang="nn-NO" sz="3600" dirty="0"/>
          </a:p>
        </p:txBody>
      </p:sp>
      <p:sp>
        <p:nvSpPr>
          <p:cNvPr id="3" name="Platshållare för innehåll 2"/>
          <p:cNvSpPr>
            <a:spLocks noGrp="1"/>
          </p:cNvSpPr>
          <p:nvPr>
            <p:ph sz="quarter" idx="13"/>
          </p:nvPr>
        </p:nvSpPr>
        <p:spPr>
          <a:xfrm>
            <a:off x="352425" y="2138380"/>
            <a:ext cx="8791575" cy="3357896"/>
          </a:xfrm>
        </p:spPr>
        <p:txBody>
          <a:bodyPr/>
          <a:lstStyle/>
          <a:p>
            <a:pPr marL="0" indent="0">
              <a:buNone/>
            </a:pPr>
            <a:r>
              <a:rPr lang="sv-SE" sz="3200" dirty="0"/>
              <a:t>Psykisk ohälsa, Depression </a:t>
            </a:r>
          </a:p>
          <a:p>
            <a:pPr marL="0" indent="0">
              <a:buNone/>
            </a:pPr>
            <a:r>
              <a:rPr lang="sv-SE" sz="3200" dirty="0"/>
              <a:t>Neurokognitiva sjukdomar (demenssjukdomar) </a:t>
            </a:r>
          </a:p>
          <a:p>
            <a:pPr marL="0" indent="0">
              <a:buNone/>
            </a:pPr>
            <a:r>
              <a:rPr lang="sv-SE" sz="3200" dirty="0"/>
              <a:t>Fall och fallskador</a:t>
            </a:r>
          </a:p>
          <a:p>
            <a:pPr marL="0" indent="0">
              <a:buNone/>
            </a:pPr>
            <a:r>
              <a:rPr lang="sv-SE" sz="3200" dirty="0"/>
              <a:t>Hotande infektioner </a:t>
            </a:r>
          </a:p>
          <a:p>
            <a:pPr marL="0" indent="0">
              <a:buNone/>
            </a:pPr>
            <a:r>
              <a:rPr lang="sv-SE" sz="3200" dirty="0"/>
              <a:t>Olämplig läkemedelsbehandling</a:t>
            </a:r>
          </a:p>
        </p:txBody>
      </p:sp>
    </p:spTree>
    <p:extLst>
      <p:ext uri="{BB962C8B-B14F-4D97-AF65-F5344CB8AC3E}">
        <p14:creationId xmlns:p14="http://schemas.microsoft.com/office/powerpoint/2010/main" val="132818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14</a:t>
            </a:fld>
            <a:endParaRPr lang="sv-SE"/>
          </a:p>
        </p:txBody>
      </p:sp>
      <p:sp>
        <p:nvSpPr>
          <p:cNvPr id="3" name="Rubrik 2"/>
          <p:cNvSpPr>
            <a:spLocks noGrp="1"/>
          </p:cNvSpPr>
          <p:nvPr>
            <p:ph type="title"/>
          </p:nvPr>
        </p:nvSpPr>
        <p:spPr>
          <a:xfrm>
            <a:off x="1053794" y="640227"/>
            <a:ext cx="6778710" cy="885242"/>
          </a:xfrm>
        </p:spPr>
        <p:txBody>
          <a:bodyPr/>
          <a:lstStyle/>
          <a:p>
            <a:pPr algn="ctr"/>
            <a:r>
              <a:rPr lang="en-GB" sz="3600" dirty="0" err="1"/>
              <a:t>Ensamhet</a:t>
            </a:r>
            <a:endParaRPr lang="en-GB" sz="3600" dirty="0"/>
          </a:p>
        </p:txBody>
      </p:sp>
      <p:sp>
        <p:nvSpPr>
          <p:cNvPr id="4" name="Platshållare för innehåll 3"/>
          <p:cNvSpPr>
            <a:spLocks noGrp="1"/>
          </p:cNvSpPr>
          <p:nvPr>
            <p:ph sz="quarter" idx="13"/>
          </p:nvPr>
        </p:nvSpPr>
        <p:spPr>
          <a:xfrm>
            <a:off x="1053794" y="1321079"/>
            <a:ext cx="6778710" cy="4839269"/>
          </a:xfrm>
        </p:spPr>
        <p:txBody>
          <a:bodyPr>
            <a:normAutofit fontScale="92500" lnSpcReduction="10000"/>
          </a:bodyPr>
          <a:lstStyle/>
          <a:p>
            <a:pPr marL="0" indent="0">
              <a:buNone/>
            </a:pPr>
            <a:endParaRPr lang="en-GB" dirty="0"/>
          </a:p>
          <a:p>
            <a:r>
              <a:rPr lang="sv-SE" sz="2800" dirty="0"/>
              <a:t>Var tredje 65+ lever ensam</a:t>
            </a:r>
          </a:p>
          <a:p>
            <a:r>
              <a:rPr lang="sv-SE" sz="2800" dirty="0"/>
              <a:t>65-74 10% känt sig ensam fler ggr senaste veckorna, 75-84 20% och 85+ 50%, </a:t>
            </a:r>
          </a:p>
          <a:p>
            <a:r>
              <a:rPr lang="sv-SE" sz="2800" dirty="0"/>
              <a:t>Dvs 300 000 65+ upplever ofta ensamhet</a:t>
            </a:r>
          </a:p>
          <a:p>
            <a:r>
              <a:rPr lang="sv-SE" sz="2800" dirty="0"/>
              <a:t>Upplevd ensamhet leder till psykisk ohälsa (även kroppslig ohälsa)</a:t>
            </a:r>
          </a:p>
          <a:p>
            <a:r>
              <a:rPr lang="sv-SE" sz="2800" dirty="0"/>
              <a:t>Depression och psykisk ohälsa leder till ensamhet</a:t>
            </a:r>
          </a:p>
          <a:p>
            <a:r>
              <a:rPr lang="sv-SE" sz="2800" dirty="0"/>
              <a:t>Ond cirkel </a:t>
            </a:r>
            <a:r>
              <a:rPr lang="mr-IN" sz="2800" dirty="0"/>
              <a:t>–</a:t>
            </a:r>
            <a:r>
              <a:rPr lang="sv-SE" sz="2800" dirty="0"/>
              <a:t> omänsklig och dyr</a:t>
            </a:r>
          </a:p>
          <a:p>
            <a:endParaRPr lang="en-GB" sz="2800" dirty="0"/>
          </a:p>
        </p:txBody>
      </p:sp>
    </p:spTree>
    <p:extLst>
      <p:ext uri="{BB962C8B-B14F-4D97-AF65-F5344CB8AC3E}">
        <p14:creationId xmlns:p14="http://schemas.microsoft.com/office/powerpoint/2010/main" val="6575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15</a:t>
            </a:fld>
            <a:endParaRPr lang="sv-SE"/>
          </a:p>
        </p:txBody>
      </p:sp>
      <p:sp>
        <p:nvSpPr>
          <p:cNvPr id="3" name="Rubrik 2"/>
          <p:cNvSpPr>
            <a:spLocks noGrp="1"/>
          </p:cNvSpPr>
          <p:nvPr>
            <p:ph type="title"/>
          </p:nvPr>
        </p:nvSpPr>
        <p:spPr>
          <a:xfrm>
            <a:off x="1291499" y="631651"/>
            <a:ext cx="6778710" cy="818130"/>
          </a:xfrm>
        </p:spPr>
        <p:txBody>
          <a:bodyPr/>
          <a:lstStyle/>
          <a:p>
            <a:r>
              <a:rPr lang="sv-SE" sz="3200" dirty="0"/>
              <a:t>Psykisk ohälsa hos äldre</a:t>
            </a:r>
          </a:p>
        </p:txBody>
      </p:sp>
      <p:sp>
        <p:nvSpPr>
          <p:cNvPr id="4" name="Platshållare för innehåll 3"/>
          <p:cNvSpPr>
            <a:spLocks noGrp="1"/>
          </p:cNvSpPr>
          <p:nvPr>
            <p:ph sz="quarter" idx="13"/>
          </p:nvPr>
        </p:nvSpPr>
        <p:spPr>
          <a:xfrm>
            <a:off x="901700" y="1549400"/>
            <a:ext cx="7168509" cy="4356451"/>
          </a:xfrm>
        </p:spPr>
        <p:txBody>
          <a:bodyPr/>
          <a:lstStyle/>
          <a:p>
            <a:r>
              <a:rPr lang="sv-SE" sz="2400" dirty="0"/>
              <a:t>Ökad risk och många bakomliggande faktorer</a:t>
            </a:r>
          </a:p>
          <a:p>
            <a:pPr lvl="1"/>
            <a:r>
              <a:rPr lang="sv-SE" sz="2200" dirty="0"/>
              <a:t>Hjärnans åldrande (biokemi)</a:t>
            </a:r>
          </a:p>
          <a:p>
            <a:pPr lvl="1"/>
            <a:r>
              <a:rPr lang="sv-SE" sz="2200" dirty="0"/>
              <a:t>Somatisk sjukdom</a:t>
            </a:r>
          </a:p>
          <a:p>
            <a:pPr lvl="1"/>
            <a:r>
              <a:rPr lang="sv-SE" sz="2200" dirty="0"/>
              <a:t>Exit faktorer</a:t>
            </a:r>
          </a:p>
          <a:p>
            <a:pPr lvl="2"/>
            <a:r>
              <a:rPr lang="sv-SE" sz="2200" dirty="0"/>
              <a:t>Psykisk belastning</a:t>
            </a:r>
          </a:p>
          <a:p>
            <a:pPr lvl="2"/>
            <a:r>
              <a:rPr lang="sv-SE" sz="2200" dirty="0"/>
              <a:t>Social belastning</a:t>
            </a:r>
          </a:p>
          <a:p>
            <a:pPr lvl="1"/>
            <a:r>
              <a:rPr lang="sv-SE" sz="2200" dirty="0"/>
              <a:t>Under och felnutrition</a:t>
            </a:r>
          </a:p>
          <a:p>
            <a:pPr lvl="1"/>
            <a:r>
              <a:rPr lang="sv-SE" sz="2200" dirty="0"/>
              <a:t>Läkemedel</a:t>
            </a:r>
          </a:p>
          <a:p>
            <a:pPr lvl="1"/>
            <a:endParaRPr lang="sv-SE" sz="2200" dirty="0"/>
          </a:p>
        </p:txBody>
      </p:sp>
    </p:spTree>
    <p:extLst>
      <p:ext uri="{BB962C8B-B14F-4D97-AF65-F5344CB8AC3E}">
        <p14:creationId xmlns:p14="http://schemas.microsoft.com/office/powerpoint/2010/main" val="288546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16</a:t>
            </a:fld>
            <a:endParaRPr lang="sv-SE"/>
          </a:p>
        </p:txBody>
      </p:sp>
      <p:sp>
        <p:nvSpPr>
          <p:cNvPr id="3" name="Rubrik 2"/>
          <p:cNvSpPr>
            <a:spLocks noGrp="1"/>
          </p:cNvSpPr>
          <p:nvPr>
            <p:ph type="title"/>
          </p:nvPr>
        </p:nvSpPr>
        <p:spPr>
          <a:xfrm>
            <a:off x="1067793" y="445484"/>
            <a:ext cx="6778710" cy="1154716"/>
          </a:xfrm>
        </p:spPr>
        <p:txBody>
          <a:bodyPr/>
          <a:lstStyle/>
          <a:p>
            <a:pPr algn="ctr"/>
            <a:r>
              <a:rPr lang="sv-SE" sz="4000" dirty="0"/>
              <a:t>Depression hos äldre</a:t>
            </a:r>
            <a:br>
              <a:rPr lang="sv-SE" sz="4000" dirty="0"/>
            </a:br>
            <a:r>
              <a:rPr lang="sv-SE" dirty="0"/>
              <a:t>Inte samma symtom som hos yngre</a:t>
            </a:r>
            <a:endParaRPr lang="sv-SE" sz="4000" dirty="0"/>
          </a:p>
        </p:txBody>
      </p:sp>
      <p:sp>
        <p:nvSpPr>
          <p:cNvPr id="4" name="Platshållare för innehåll 3"/>
          <p:cNvSpPr>
            <a:spLocks noGrp="1"/>
          </p:cNvSpPr>
          <p:nvPr>
            <p:ph sz="quarter" idx="13"/>
          </p:nvPr>
        </p:nvSpPr>
        <p:spPr>
          <a:xfrm>
            <a:off x="1067793" y="2003826"/>
            <a:ext cx="6778710" cy="3357896"/>
          </a:xfrm>
        </p:spPr>
        <p:txBody>
          <a:bodyPr/>
          <a:lstStyle/>
          <a:p>
            <a:r>
              <a:rPr lang="sv-SE" sz="2400" dirty="0"/>
              <a:t>Låg självkänsla, drar sig undan</a:t>
            </a:r>
          </a:p>
          <a:p>
            <a:r>
              <a:rPr lang="sv-SE" sz="2400" dirty="0"/>
              <a:t>Energilöshet/trötthet, vill inte vara med</a:t>
            </a:r>
          </a:p>
          <a:p>
            <a:r>
              <a:rPr lang="sv-SE" sz="2400" dirty="0"/>
              <a:t>Aptitlöshet</a:t>
            </a:r>
          </a:p>
          <a:p>
            <a:r>
              <a:rPr lang="sv-SE" sz="2400" dirty="0"/>
              <a:t>Svårt att sova/somna</a:t>
            </a:r>
          </a:p>
          <a:p>
            <a:r>
              <a:rPr lang="sv-SE" sz="2400" dirty="0"/>
              <a:t>Koncentrationssvårigheter, minnesstörning, obeslutsamhet</a:t>
            </a:r>
          </a:p>
          <a:p>
            <a:r>
              <a:rPr lang="sv-SE" sz="2400" dirty="0"/>
              <a:t>Ont, värk, smärta</a:t>
            </a:r>
          </a:p>
          <a:p>
            <a:endParaRPr lang="sv-SE" dirty="0"/>
          </a:p>
        </p:txBody>
      </p:sp>
    </p:spTree>
    <p:extLst>
      <p:ext uri="{BB962C8B-B14F-4D97-AF65-F5344CB8AC3E}">
        <p14:creationId xmlns:p14="http://schemas.microsoft.com/office/powerpoint/2010/main" val="313482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pPr lvl="1">
              <a:defRPr/>
            </a:pPr>
            <a:fld id="{D1B7276E-CDED-5B43-AEC0-5D2279A79E3F}" type="slidenum">
              <a:rPr lang="sv-SE" smtClean="0"/>
              <a:pPr lvl="1">
                <a:defRPr/>
              </a:pPr>
              <a:t>17</a:t>
            </a:fld>
            <a:endParaRPr lang="sv-SE">
              <a:latin typeface="+mn-lt"/>
            </a:endParaRPr>
          </a:p>
        </p:txBody>
      </p:sp>
      <p:sp>
        <p:nvSpPr>
          <p:cNvPr id="5" name="Rubrik 4">
            <a:extLst>
              <a:ext uri="{FF2B5EF4-FFF2-40B4-BE49-F238E27FC236}">
                <a16:creationId xmlns:a16="http://schemas.microsoft.com/office/drawing/2014/main" id="{0A09DE6D-F2F3-6543-86E7-A19359483F40}"/>
              </a:ext>
            </a:extLst>
          </p:cNvPr>
          <p:cNvSpPr>
            <a:spLocks noGrp="1"/>
          </p:cNvSpPr>
          <p:nvPr>
            <p:ph type="title"/>
          </p:nvPr>
        </p:nvSpPr>
        <p:spPr>
          <a:xfrm>
            <a:off x="1113060" y="502885"/>
            <a:ext cx="6778710" cy="885242"/>
          </a:xfrm>
        </p:spPr>
        <p:txBody>
          <a:bodyPr/>
          <a:lstStyle/>
          <a:p>
            <a:pPr algn="ctr"/>
            <a:r>
              <a:rPr lang="sv-SE" sz="4000" dirty="0"/>
              <a:t>Depression</a:t>
            </a:r>
          </a:p>
        </p:txBody>
      </p:sp>
      <p:sp>
        <p:nvSpPr>
          <p:cNvPr id="6" name="Platshållare för innehåll 5">
            <a:extLst>
              <a:ext uri="{FF2B5EF4-FFF2-40B4-BE49-F238E27FC236}">
                <a16:creationId xmlns:a16="http://schemas.microsoft.com/office/drawing/2014/main" id="{C73B5F93-2AC6-9340-A490-7C1493C2C38A}"/>
              </a:ext>
            </a:extLst>
          </p:cNvPr>
          <p:cNvSpPr>
            <a:spLocks noGrp="1"/>
          </p:cNvSpPr>
          <p:nvPr>
            <p:ph sz="quarter" idx="13"/>
          </p:nvPr>
        </p:nvSpPr>
        <p:spPr>
          <a:xfrm>
            <a:off x="1309606" y="1615448"/>
            <a:ext cx="6778710" cy="3671776"/>
          </a:xfrm>
        </p:spPr>
        <p:txBody>
          <a:bodyPr/>
          <a:lstStyle/>
          <a:p>
            <a:r>
              <a:rPr lang="sv-SE" sz="3200" dirty="0"/>
              <a:t>300 000 äldre lider just nu av depression</a:t>
            </a:r>
          </a:p>
          <a:p>
            <a:r>
              <a:rPr lang="sv-SE" sz="3200" dirty="0"/>
              <a:t>Sannolikt är hälften inte ens medvetna om det</a:t>
            </a:r>
          </a:p>
          <a:p>
            <a:r>
              <a:rPr lang="sv-SE" sz="3200" dirty="0"/>
              <a:t>Bara tio procent får en bra och riktig behandling</a:t>
            </a:r>
          </a:p>
        </p:txBody>
      </p:sp>
    </p:spTree>
    <p:extLst>
      <p:ext uri="{BB962C8B-B14F-4D97-AF65-F5344CB8AC3E}">
        <p14:creationId xmlns:p14="http://schemas.microsoft.com/office/powerpoint/2010/main" val="304852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pPr lvl="1">
              <a:defRPr/>
            </a:pPr>
            <a:fld id="{D1B7276E-CDED-5B43-AEC0-5D2279A79E3F}" type="slidenum">
              <a:rPr lang="sv-SE" smtClean="0"/>
              <a:pPr lvl="1">
                <a:defRPr/>
              </a:pPr>
              <a:t>18</a:t>
            </a:fld>
            <a:endParaRPr lang="sv-SE">
              <a:latin typeface="+mn-lt"/>
            </a:endParaRPr>
          </a:p>
        </p:txBody>
      </p:sp>
      <p:sp>
        <p:nvSpPr>
          <p:cNvPr id="3" name="Rubrik 2"/>
          <p:cNvSpPr>
            <a:spLocks noGrp="1"/>
          </p:cNvSpPr>
          <p:nvPr>
            <p:ph type="title"/>
          </p:nvPr>
        </p:nvSpPr>
        <p:spPr>
          <a:xfrm>
            <a:off x="1291499" y="576618"/>
            <a:ext cx="6778710" cy="885242"/>
          </a:xfrm>
        </p:spPr>
        <p:txBody>
          <a:bodyPr/>
          <a:lstStyle/>
          <a:p>
            <a:pPr algn="ctr"/>
            <a:r>
              <a:rPr lang="sv-SE" sz="4000" dirty="0"/>
              <a:t>Konsekvenser</a:t>
            </a:r>
          </a:p>
        </p:txBody>
      </p:sp>
      <p:sp>
        <p:nvSpPr>
          <p:cNvPr id="4" name="Platshållare för innehåll 3"/>
          <p:cNvSpPr>
            <a:spLocks noGrp="1"/>
          </p:cNvSpPr>
          <p:nvPr>
            <p:ph sz="quarter" idx="13"/>
          </p:nvPr>
        </p:nvSpPr>
        <p:spPr>
          <a:xfrm>
            <a:off x="321733" y="1650488"/>
            <a:ext cx="7748476" cy="4496311"/>
          </a:xfrm>
        </p:spPr>
        <p:txBody>
          <a:bodyPr/>
          <a:lstStyle/>
          <a:p>
            <a:r>
              <a:rPr lang="sv-SE" sz="3200" dirty="0"/>
              <a:t>Ökad dödlighet vid ett flertal kroniska  sjukdomar som t ex diabetes, hjärt-kärlsjukdomar, cancer.</a:t>
            </a:r>
          </a:p>
          <a:p>
            <a:r>
              <a:rPr lang="sv-SE" sz="3200" dirty="0"/>
              <a:t>Ökning av osteoporos, höftfraktur</a:t>
            </a:r>
          </a:p>
          <a:p>
            <a:r>
              <a:rPr lang="sv-SE" sz="3200" dirty="0"/>
              <a:t>Nedsatt funktionsförmåga, nedsatt livskvalitet, ökad användning av sjukvård</a:t>
            </a:r>
          </a:p>
          <a:p>
            <a:endParaRPr lang="sv-SE" sz="3200" dirty="0"/>
          </a:p>
        </p:txBody>
      </p:sp>
    </p:spTree>
    <p:extLst>
      <p:ext uri="{BB962C8B-B14F-4D97-AF65-F5344CB8AC3E}">
        <p14:creationId xmlns:p14="http://schemas.microsoft.com/office/powerpoint/2010/main" val="96997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pPr lvl="1">
              <a:defRPr/>
            </a:pPr>
            <a:fld id="{D1B7276E-CDED-5B43-AEC0-5D2279A79E3F}" type="slidenum">
              <a:rPr lang="sv-SE" smtClean="0"/>
              <a:pPr lvl="1">
                <a:defRPr/>
              </a:pPr>
              <a:t>19</a:t>
            </a:fld>
            <a:endParaRPr lang="sv-SE">
              <a:latin typeface="+mn-lt"/>
            </a:endParaRPr>
          </a:p>
        </p:txBody>
      </p:sp>
      <p:sp>
        <p:nvSpPr>
          <p:cNvPr id="3" name="Rubrik 2"/>
          <p:cNvSpPr>
            <a:spLocks noGrp="1"/>
          </p:cNvSpPr>
          <p:nvPr>
            <p:ph type="title"/>
          </p:nvPr>
        </p:nvSpPr>
        <p:spPr>
          <a:xfrm>
            <a:off x="961299" y="459698"/>
            <a:ext cx="6778710" cy="725851"/>
          </a:xfrm>
        </p:spPr>
        <p:txBody>
          <a:bodyPr/>
          <a:lstStyle/>
          <a:p>
            <a:pPr algn="ctr"/>
            <a:r>
              <a:rPr lang="sv-SE" sz="4000" dirty="0"/>
              <a:t>Självmord</a:t>
            </a:r>
          </a:p>
        </p:txBody>
      </p:sp>
      <p:sp>
        <p:nvSpPr>
          <p:cNvPr id="4" name="Platshållare för innehåll 3"/>
          <p:cNvSpPr>
            <a:spLocks noGrp="1"/>
          </p:cNvSpPr>
          <p:nvPr>
            <p:ph sz="quarter" idx="13"/>
          </p:nvPr>
        </p:nvSpPr>
        <p:spPr>
          <a:xfrm>
            <a:off x="548236" y="1412911"/>
            <a:ext cx="8365067" cy="5177878"/>
          </a:xfrm>
        </p:spPr>
        <p:txBody>
          <a:bodyPr/>
          <a:lstStyle/>
          <a:p>
            <a:r>
              <a:rPr lang="sv-SE" sz="3200" dirty="0"/>
              <a:t>1268 år 2018 varav 321 är över 65 år (26%)</a:t>
            </a:r>
          </a:p>
          <a:p>
            <a:r>
              <a:rPr lang="sv-SE" sz="3200" dirty="0"/>
              <a:t>Äldre män &gt;85  	45 per 100.000 invånare</a:t>
            </a:r>
          </a:p>
          <a:p>
            <a:r>
              <a:rPr lang="sv-SE" sz="3200" dirty="0"/>
              <a:t>Alla män 				17 per 100.000 invånare</a:t>
            </a:r>
          </a:p>
          <a:p>
            <a:endParaRPr lang="sv-SE" sz="3200" dirty="0"/>
          </a:p>
          <a:p>
            <a:r>
              <a:rPr lang="sv-SE" sz="3200" dirty="0"/>
              <a:t>Isolering, ensamhet, utanförskap och förlorat egenvärde</a:t>
            </a:r>
          </a:p>
        </p:txBody>
      </p:sp>
    </p:spTree>
    <p:extLst>
      <p:ext uri="{BB962C8B-B14F-4D97-AF65-F5344CB8AC3E}">
        <p14:creationId xmlns:p14="http://schemas.microsoft.com/office/powerpoint/2010/main" val="73307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1"/>
          <p:cNvGrpSpPr>
            <a:grpSpLocks/>
          </p:cNvGrpSpPr>
          <p:nvPr/>
        </p:nvGrpSpPr>
        <p:grpSpPr bwMode="auto">
          <a:xfrm>
            <a:off x="-4763" y="276225"/>
            <a:ext cx="8691563" cy="3252788"/>
            <a:chOff x="0" y="0"/>
            <a:chExt cx="974" cy="365"/>
          </a:xfrm>
        </p:grpSpPr>
        <p:sp>
          <p:nvSpPr>
            <p:cNvPr id="6146" name="AutoShape 2"/>
            <p:cNvSpPr>
              <a:spLocks/>
            </p:cNvSpPr>
            <p:nvPr/>
          </p:nvSpPr>
          <p:spPr bwMode="auto">
            <a:xfrm>
              <a:off x="0" y="77"/>
              <a:ext cx="99" cy="288"/>
            </a:xfrm>
            <a:custGeom>
              <a:avLst/>
              <a:gdLst>
                <a:gd name="T0" fmla="*/ 8196 w 16392"/>
                <a:gd name="T1" fmla="*/ 10800 h 21600"/>
                <a:gd name="T2" fmla="*/ 8196 w 16392"/>
                <a:gd name="T3" fmla="*/ 10800 h 21600"/>
                <a:gd name="T4" fmla="*/ 8196 w 16392"/>
                <a:gd name="T5" fmla="*/ 10800 h 21600"/>
                <a:gd name="T6" fmla="*/ 8196 w 16392"/>
                <a:gd name="T7" fmla="*/ 10800 h 21600"/>
              </a:gdLst>
              <a:ahLst/>
              <a:cxnLst>
                <a:cxn ang="0">
                  <a:pos x="T0" y="T1"/>
                </a:cxn>
                <a:cxn ang="0">
                  <a:pos x="T2" y="T3"/>
                </a:cxn>
                <a:cxn ang="0">
                  <a:pos x="T4" y="T5"/>
                </a:cxn>
                <a:cxn ang="0">
                  <a:pos x="T6" y="T7"/>
                </a:cxn>
              </a:cxnLst>
              <a:rect l="0" t="0" r="r" b="b"/>
              <a:pathLst>
                <a:path w="16392" h="21600">
                  <a:moveTo>
                    <a:pt x="0" y="0"/>
                  </a:moveTo>
                  <a:lnTo>
                    <a:pt x="0" y="0"/>
                  </a:lnTo>
                  <a:cubicBezTo>
                    <a:pt x="17339" y="4156"/>
                    <a:pt x="21600" y="12361"/>
                    <a:pt x="9516" y="18326"/>
                  </a:cubicBezTo>
                  <a:cubicBezTo>
                    <a:pt x="6931" y="19601"/>
                    <a:pt x="3709" y="20710"/>
                    <a:pt x="0" y="21599"/>
                  </a:cubicBezTo>
                  <a:cubicBezTo>
                    <a:pt x="0" y="21599"/>
                    <a:pt x="0" y="21599"/>
                    <a:pt x="0" y="21599"/>
                  </a:cubicBezTo>
                  <a:lnTo>
                    <a:pt x="0" y="21600"/>
                  </a:lnTo>
                  <a:lnTo>
                    <a:pt x="0" y="0"/>
                  </a:lnTo>
                  <a:cubicBezTo>
                    <a:pt x="0" y="0"/>
                    <a:pt x="0" y="0"/>
                    <a:pt x="0" y="0"/>
                  </a:cubicBezTo>
                  <a:close/>
                </a:path>
              </a:pathLst>
            </a:custGeom>
            <a:solidFill>
              <a:srgbClr val="99CCCC"/>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72248" tIns="72248" rIns="72248" bIns="72248" anchor="ctr"/>
            <a:lstStyle/>
            <a:p>
              <a:pPr defTabSz="583758">
                <a:defRPr/>
              </a:pPr>
              <a:endParaRPr lang="sv-SE">
                <a:solidFill>
                  <a:srgbClr val="FFFFFF"/>
                </a:solidFill>
              </a:endParaRPr>
            </a:p>
          </p:txBody>
        </p:sp>
        <p:sp>
          <p:nvSpPr>
            <p:cNvPr id="6147" name="AutoShape 3"/>
            <p:cNvSpPr>
              <a:spLocks/>
            </p:cNvSpPr>
            <p:nvPr/>
          </p:nvSpPr>
          <p:spPr bwMode="auto">
            <a:xfrm>
              <a:off x="0" y="0"/>
              <a:ext cx="76" cy="292"/>
            </a:xfrm>
            <a:custGeom>
              <a:avLst/>
              <a:gdLst>
                <a:gd name="T0" fmla="*/ 8213 w 16427"/>
                <a:gd name="T1" fmla="*/ 10800 h 21600"/>
                <a:gd name="T2" fmla="*/ 8213 w 16427"/>
                <a:gd name="T3" fmla="*/ 10800 h 21600"/>
                <a:gd name="T4" fmla="*/ 8213 w 16427"/>
                <a:gd name="T5" fmla="*/ 10800 h 21600"/>
                <a:gd name="T6" fmla="*/ 8213 w 16427"/>
                <a:gd name="T7" fmla="*/ 10800 h 21600"/>
              </a:gdLst>
              <a:ahLst/>
              <a:cxnLst>
                <a:cxn ang="0">
                  <a:pos x="T0" y="T1"/>
                </a:cxn>
                <a:cxn ang="0">
                  <a:pos x="T2" y="T3"/>
                </a:cxn>
                <a:cxn ang="0">
                  <a:pos x="T4" y="T5"/>
                </a:cxn>
                <a:cxn ang="0">
                  <a:pos x="T6" y="T7"/>
                </a:cxn>
              </a:cxnLst>
              <a:rect l="0" t="0" r="r" b="b"/>
              <a:pathLst>
                <a:path w="16427" h="21600">
                  <a:moveTo>
                    <a:pt x="0" y="0"/>
                  </a:moveTo>
                  <a:lnTo>
                    <a:pt x="0" y="0"/>
                  </a:lnTo>
                  <a:cubicBezTo>
                    <a:pt x="17201" y="4083"/>
                    <a:pt x="21600" y="12229"/>
                    <a:pt x="9823" y="18193"/>
                  </a:cubicBezTo>
                  <a:cubicBezTo>
                    <a:pt x="7185" y="19529"/>
                    <a:pt x="3854" y="20684"/>
                    <a:pt x="0" y="21599"/>
                  </a:cubicBezTo>
                  <a:cubicBezTo>
                    <a:pt x="0" y="21599"/>
                    <a:pt x="0" y="21599"/>
                    <a:pt x="0" y="21599"/>
                  </a:cubicBezTo>
                  <a:lnTo>
                    <a:pt x="0" y="21600"/>
                  </a:lnTo>
                  <a:lnTo>
                    <a:pt x="0" y="0"/>
                  </a:lnTo>
                  <a:cubicBezTo>
                    <a:pt x="0" y="0"/>
                    <a:pt x="0" y="0"/>
                    <a:pt x="0" y="0"/>
                  </a:cubicBezTo>
                  <a:close/>
                </a:path>
              </a:pathLst>
            </a:custGeom>
            <a:solidFill>
              <a:srgbClr val="006666"/>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72248" tIns="72248" rIns="72248" bIns="72248" anchor="ctr"/>
            <a:lstStyle/>
            <a:p>
              <a:pPr defTabSz="583758">
                <a:defRPr/>
              </a:pPr>
              <a:endParaRPr lang="sv-SE">
                <a:solidFill>
                  <a:srgbClr val="FFFFFF"/>
                </a:solidFill>
              </a:endParaRPr>
            </a:p>
          </p:txBody>
        </p:sp>
        <p:sp>
          <p:nvSpPr>
            <p:cNvPr id="6148" name="Line 4"/>
            <p:cNvSpPr>
              <a:spLocks noChangeShapeType="1"/>
            </p:cNvSpPr>
            <p:nvPr/>
          </p:nvSpPr>
          <p:spPr bwMode="auto">
            <a:xfrm>
              <a:off x="154" y="139"/>
              <a:ext cx="820" cy="1"/>
            </a:xfrm>
            <a:prstGeom prst="line">
              <a:avLst/>
            </a:prstGeom>
            <a:noFill/>
            <a:ln w="18062" cap="flat" cmpd="sng">
              <a:solidFill>
                <a:srgbClr val="000000"/>
              </a:solidFill>
              <a:prstDash val="solid"/>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sv-SE"/>
            </a:p>
          </p:txBody>
        </p:sp>
      </p:grpSp>
      <p:sp>
        <p:nvSpPr>
          <p:cNvPr id="6149" name="Rectangle 5"/>
          <p:cNvSpPr>
            <a:spLocks noGrp="1" noChangeArrowheads="1"/>
          </p:cNvSpPr>
          <p:nvPr>
            <p:ph type="title"/>
          </p:nvPr>
        </p:nvSpPr>
        <p:spPr>
          <a:xfrm>
            <a:off x="1498087" y="12124"/>
            <a:ext cx="7313612" cy="2087625"/>
          </a:xfrm>
        </p:spPr>
        <p:txBody>
          <a:bodyPr lIns="88896" tIns="50798" rIns="88896" bIns="50798" anchor="b"/>
          <a:lstStyle/>
          <a:p>
            <a:pPr defTabSz="914145">
              <a:defRPr/>
            </a:pPr>
            <a:r>
              <a:rPr lang="sv-SE" sz="4000" dirty="0">
                <a:solidFill>
                  <a:srgbClr val="000000"/>
                </a:solidFill>
                <a:latin typeface="Arial" charset="0"/>
                <a:cs typeface="Arial" charset="0"/>
                <a:sym typeface="Arial" charset="0"/>
              </a:rPr>
              <a:t>Vem är gammal?</a:t>
            </a:r>
            <a:br>
              <a:rPr lang="sv-SE" sz="4000" dirty="0">
                <a:solidFill>
                  <a:srgbClr val="000000"/>
                </a:solidFill>
                <a:latin typeface="Arial" charset="0"/>
                <a:cs typeface="Arial" charset="0"/>
                <a:sym typeface="Arial" charset="0"/>
              </a:rPr>
            </a:br>
            <a:r>
              <a:rPr lang="sv-SE" dirty="0">
                <a:solidFill>
                  <a:schemeClr val="tx1"/>
                </a:solidFill>
                <a:latin typeface="Verdana" charset="0"/>
                <a:cs typeface="Verdana" charset="0"/>
                <a:sym typeface="Verdana" charset="0"/>
              </a:rPr>
              <a:t>50+?, 60+?, 70+?. 80+?, 90+?</a:t>
            </a:r>
            <a:br>
              <a:rPr lang="sv-SE" sz="4000" dirty="0">
                <a:latin typeface="Verdana" charset="0"/>
                <a:cs typeface="Verdana" charset="0"/>
                <a:sym typeface="Verdana" charset="0"/>
              </a:rPr>
            </a:br>
            <a:endParaRPr lang="sv-SE" sz="4000" dirty="0">
              <a:solidFill>
                <a:srgbClr val="000000"/>
              </a:solidFill>
            </a:endParaRPr>
          </a:p>
        </p:txBody>
      </p:sp>
      <p:sp>
        <p:nvSpPr>
          <p:cNvPr id="6150" name="Rectangle 6"/>
          <p:cNvSpPr>
            <a:spLocks noGrp="1" noChangeArrowheads="1"/>
          </p:cNvSpPr>
          <p:nvPr>
            <p:ph type="body" idx="1"/>
          </p:nvPr>
        </p:nvSpPr>
        <p:spPr>
          <a:xfrm>
            <a:off x="1258888" y="1744475"/>
            <a:ext cx="7313612" cy="4338250"/>
          </a:xfrm>
        </p:spPr>
        <p:txBody>
          <a:bodyPr lIns="88896" tIns="50798" rIns="88896" bIns="50798"/>
          <a:lstStyle/>
          <a:p>
            <a:pPr marL="0" indent="0" defTabSz="914145">
              <a:spcBef>
                <a:spcPts val="422"/>
              </a:spcBef>
              <a:buFont typeface="Monotype Sorts" charset="0"/>
              <a:buNone/>
              <a:defRPr/>
            </a:pPr>
            <a:r>
              <a:rPr lang="sv-SE" sz="2100" dirty="0">
                <a:latin typeface="Verdana" charset="0"/>
                <a:cs typeface="Verdana" charset="0"/>
                <a:sym typeface="Verdana" charset="0"/>
              </a:rPr>
              <a:t>Man förstår att man är gammal när man inte orkar gå dit man ska</a:t>
            </a:r>
          </a:p>
          <a:p>
            <a:pPr marL="0" indent="0" defTabSz="914145">
              <a:spcBef>
                <a:spcPts val="422"/>
              </a:spcBef>
              <a:buFont typeface="Monotype Sorts" charset="0"/>
              <a:buNone/>
              <a:defRPr/>
            </a:pPr>
            <a:r>
              <a:rPr lang="sv-SE" sz="2100" b="1" i="1" dirty="0">
                <a:latin typeface="Verdana" charset="0"/>
                <a:cs typeface="Verdana" charset="0"/>
                <a:sym typeface="Verdana" charset="0"/>
              </a:rPr>
              <a:t>Viktor, 7 år</a:t>
            </a:r>
          </a:p>
          <a:p>
            <a:pPr marL="0" indent="0" defTabSz="914145">
              <a:spcBef>
                <a:spcPts val="422"/>
              </a:spcBef>
              <a:buFont typeface="Monotype Sorts" charset="0"/>
              <a:buNone/>
              <a:defRPr/>
            </a:pPr>
            <a:r>
              <a:rPr lang="sv-SE" sz="2100" dirty="0">
                <a:latin typeface="Verdana" charset="0"/>
                <a:cs typeface="Verdana" charset="0"/>
                <a:sym typeface="Verdana" charset="0"/>
              </a:rPr>
              <a:t>När man inte längre är nyfiken på morgondagen: </a:t>
            </a:r>
            <a:r>
              <a:rPr lang="sv-SE" sz="2100" b="1" i="1" dirty="0">
                <a:latin typeface="Verdana" charset="0"/>
                <a:cs typeface="Verdana" charset="0"/>
                <a:sym typeface="Verdana" charset="0"/>
              </a:rPr>
              <a:t>Barbro Westerholm</a:t>
            </a:r>
          </a:p>
          <a:p>
            <a:pPr marL="0" indent="0" defTabSz="914145">
              <a:spcBef>
                <a:spcPts val="422"/>
              </a:spcBef>
              <a:buFont typeface="Monotype Sorts" charset="0"/>
              <a:buNone/>
              <a:defRPr/>
            </a:pPr>
            <a:endParaRPr lang="sv-SE" sz="2100" b="1" dirty="0">
              <a:latin typeface="Verdana" charset="0"/>
              <a:cs typeface="Verdana" charset="0"/>
              <a:sym typeface="Verdana" charset="0"/>
            </a:endParaRPr>
          </a:p>
          <a:p>
            <a:pPr marL="0" indent="0" defTabSz="914145">
              <a:spcBef>
                <a:spcPts val="422"/>
              </a:spcBef>
              <a:buFont typeface="Monotype Sorts" charset="0"/>
              <a:buNone/>
              <a:defRPr/>
            </a:pPr>
            <a:r>
              <a:rPr lang="sv-SE" sz="2100" b="1" dirty="0">
                <a:latin typeface="Verdana" charset="0"/>
                <a:cs typeface="Verdana" charset="0"/>
                <a:sym typeface="Verdana" charset="0"/>
              </a:rPr>
              <a:t>75 år idag motsvarar 55 år för två-tre generationer sedan</a:t>
            </a:r>
          </a:p>
          <a:p>
            <a:pPr marL="0" indent="0" defTabSz="914145">
              <a:spcBef>
                <a:spcPts val="422"/>
              </a:spcBef>
              <a:buFont typeface="Monotype Sorts" charset="0"/>
              <a:buNone/>
              <a:defRPr/>
            </a:pPr>
            <a:endParaRPr lang="sv-SE" sz="2100" b="1" dirty="0">
              <a:latin typeface="Verdana" charset="0"/>
              <a:cs typeface="Verdana" charset="0"/>
              <a:sym typeface="Verdana" charset="0"/>
            </a:endParaRPr>
          </a:p>
          <a:p>
            <a:pPr marL="0" indent="0" defTabSz="914145">
              <a:spcBef>
                <a:spcPts val="422"/>
              </a:spcBef>
              <a:buNone/>
              <a:defRPr/>
            </a:pPr>
            <a:r>
              <a:rPr lang="sv-SE" sz="2400" i="1" dirty="0">
                <a:latin typeface="Verdana" charset="0"/>
                <a:cs typeface="Verdana" charset="0"/>
              </a:rPr>
              <a:t>Vi föds som kopior men dör som original!</a:t>
            </a:r>
          </a:p>
          <a:p>
            <a:pPr marL="0" indent="0" defTabSz="914145">
              <a:spcBef>
                <a:spcPts val="422"/>
              </a:spcBef>
              <a:buFont typeface="Monotype Sorts" charset="0"/>
              <a:buNone/>
              <a:defRPr/>
            </a:pPr>
            <a:endParaRPr lang="sv-SE" sz="2100" b="1" dirty="0">
              <a:latin typeface="Verdana" charset="0"/>
              <a:cs typeface="Verdana" charset="0"/>
              <a:sym typeface="Verdana" charset="0"/>
            </a:endParaRPr>
          </a:p>
          <a:p>
            <a:pPr marL="0" indent="0" defTabSz="914145">
              <a:spcBef>
                <a:spcPts val="422"/>
              </a:spcBef>
              <a:buFont typeface="Monotype Sorts" charset="0"/>
              <a:buNone/>
              <a:defRPr/>
            </a:pPr>
            <a:endParaRPr lang="sv-SE" sz="2400" dirty="0"/>
          </a:p>
          <a:p>
            <a:pPr marL="0" indent="0" defTabSz="914145">
              <a:spcBef>
                <a:spcPts val="422"/>
              </a:spcBef>
              <a:buFont typeface="Monotype Sorts" charset="0"/>
              <a:buNone/>
              <a:defRPr/>
            </a:pPr>
            <a:endParaRPr lang="sv-SE" sz="2000" dirty="0">
              <a:latin typeface="Verdana"/>
              <a:cs typeface="Verdana"/>
              <a:sym typeface="Verdana" charset="0"/>
            </a:endParaRPr>
          </a:p>
        </p:txBody>
      </p:sp>
    </p:spTree>
    <p:extLst>
      <p:ext uri="{BB962C8B-B14F-4D97-AF65-F5344CB8AC3E}">
        <p14:creationId xmlns:p14="http://schemas.microsoft.com/office/powerpoint/2010/main" val="224587814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67797" y="434228"/>
            <a:ext cx="6778710" cy="918797"/>
          </a:xfrm>
        </p:spPr>
        <p:txBody>
          <a:bodyPr>
            <a:normAutofit fontScale="90000"/>
          </a:bodyPr>
          <a:lstStyle/>
          <a:p>
            <a:pPr algn="ctr"/>
            <a:r>
              <a:rPr lang="sv-SE" sz="3600" dirty="0"/>
              <a:t>Neurokognitiva sjukdomar</a:t>
            </a:r>
            <a:br>
              <a:rPr lang="sv-SE" sz="3600" dirty="0"/>
            </a:br>
            <a:r>
              <a:rPr lang="sv-SE" sz="3600" dirty="0"/>
              <a:t>(Demenssjukdomar)</a:t>
            </a:r>
          </a:p>
        </p:txBody>
      </p:sp>
      <p:sp>
        <p:nvSpPr>
          <p:cNvPr id="21507" name="Rectangle 3"/>
          <p:cNvSpPr>
            <a:spLocks noGrp="1" noChangeArrowheads="1"/>
          </p:cNvSpPr>
          <p:nvPr>
            <p:ph type="body" idx="1"/>
          </p:nvPr>
        </p:nvSpPr>
        <p:spPr>
          <a:xfrm>
            <a:off x="470952" y="1499191"/>
            <a:ext cx="7772400" cy="4784651"/>
          </a:xfrm>
        </p:spPr>
        <p:txBody>
          <a:bodyPr/>
          <a:lstStyle/>
          <a:p>
            <a:pPr marL="0" indent="0">
              <a:buNone/>
            </a:pPr>
            <a:endParaRPr lang="sv-SE" sz="2400" dirty="0"/>
          </a:p>
          <a:p>
            <a:r>
              <a:rPr lang="sv-SE" sz="2800" dirty="0"/>
              <a:t>Sjukdomsprocesser som drabbar hjärnan</a:t>
            </a:r>
          </a:p>
          <a:p>
            <a:r>
              <a:rPr lang="sv-SE" sz="2800" dirty="0"/>
              <a:t>Fortskridande</a:t>
            </a:r>
          </a:p>
          <a:p>
            <a:r>
              <a:rPr lang="sv-SE" sz="2800" dirty="0"/>
              <a:t>Påverkar högre kortikala (hjärnbarken) funktioner</a:t>
            </a:r>
          </a:p>
          <a:p>
            <a:pPr lvl="1"/>
            <a:r>
              <a:rPr lang="sv-SE" sz="2800" dirty="0"/>
              <a:t>intellekt, personlighet, minne, tal, praktiska funktioner, rumslig förmåga mm</a:t>
            </a:r>
          </a:p>
          <a:p>
            <a:pPr marL="342900" lvl="1" indent="-342900">
              <a:spcBef>
                <a:spcPct val="20000"/>
              </a:spcBef>
              <a:buClr>
                <a:schemeClr val="accent2"/>
              </a:buClr>
              <a:buFont typeface="Wingdings" panose="05000000000000000000" pitchFamily="2" charset="2"/>
              <a:buChar char="§"/>
            </a:pPr>
            <a:r>
              <a:rPr lang="sv-SE" sz="2800" dirty="0"/>
              <a:t>Symptom beror på vilka delar av hjärnan som drabbas</a:t>
            </a:r>
          </a:p>
          <a:p>
            <a:endParaRPr lang="sv-SE" sz="2800" dirty="0"/>
          </a:p>
          <a:p>
            <a:endParaRPr lang="sv-SE" sz="2400" dirty="0"/>
          </a:p>
          <a:p>
            <a:endParaRPr lang="sv-SE" dirty="0"/>
          </a:p>
        </p:txBody>
      </p:sp>
    </p:spTree>
    <p:extLst>
      <p:ext uri="{BB962C8B-B14F-4D97-AF65-F5344CB8AC3E}">
        <p14:creationId xmlns:p14="http://schemas.microsoft.com/office/powerpoint/2010/main" val="3971435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21</a:t>
            </a:fld>
            <a:endParaRPr lang="sv-SE"/>
          </a:p>
        </p:txBody>
      </p:sp>
      <p:sp>
        <p:nvSpPr>
          <p:cNvPr id="3" name="Rubrik 2"/>
          <p:cNvSpPr>
            <a:spLocks noGrp="1"/>
          </p:cNvSpPr>
          <p:nvPr>
            <p:ph type="title"/>
          </p:nvPr>
        </p:nvSpPr>
        <p:spPr>
          <a:xfrm>
            <a:off x="1160598" y="510244"/>
            <a:ext cx="6778710" cy="885242"/>
          </a:xfrm>
        </p:spPr>
        <p:txBody>
          <a:bodyPr/>
          <a:lstStyle/>
          <a:p>
            <a:r>
              <a:rPr lang="sv-SE" dirty="0"/>
              <a:t>Fysisk och psykisk aktivitet vid demenssjukdom och psykisk ohälsa</a:t>
            </a:r>
            <a:br>
              <a:rPr lang="sv-SE" dirty="0"/>
            </a:br>
            <a:endParaRPr lang="sv-SE" sz="2400" dirty="0"/>
          </a:p>
        </p:txBody>
      </p:sp>
      <p:sp>
        <p:nvSpPr>
          <p:cNvPr id="4" name="Platshållare för innehåll 3"/>
          <p:cNvSpPr>
            <a:spLocks noGrp="1"/>
          </p:cNvSpPr>
          <p:nvPr>
            <p:ph sz="quarter" idx="13"/>
          </p:nvPr>
        </p:nvSpPr>
        <p:spPr>
          <a:xfrm>
            <a:off x="1067793" y="1614087"/>
            <a:ext cx="6778710" cy="3357896"/>
          </a:xfrm>
        </p:spPr>
        <p:txBody>
          <a:bodyPr/>
          <a:lstStyle/>
          <a:p>
            <a:r>
              <a:rPr lang="sv-SE" sz="2400" dirty="0"/>
              <a:t>Minskar risk för insjuknande i Alzheimers sjukdom och depression</a:t>
            </a:r>
          </a:p>
          <a:p>
            <a:r>
              <a:rPr lang="sv-SE" sz="2400" dirty="0"/>
              <a:t>Vid begynnande demens och depression förbättras kognitiva förmågor och depressionssymtom</a:t>
            </a:r>
          </a:p>
          <a:p>
            <a:r>
              <a:rPr lang="sv-SE" sz="2400" dirty="0"/>
              <a:t>Påverkar</a:t>
            </a:r>
          </a:p>
          <a:p>
            <a:pPr lvl="1"/>
            <a:r>
              <a:rPr lang="sv-SE" altLang="sv-SE" sz="2400" dirty="0">
                <a:latin typeface="Calibri" pitchFamily="34" charset="0"/>
              </a:rPr>
              <a:t>Kognitiv förmåga</a:t>
            </a:r>
          </a:p>
          <a:p>
            <a:pPr lvl="1"/>
            <a:r>
              <a:rPr lang="sv-SE" altLang="sv-SE" sz="2400" dirty="0">
                <a:latin typeface="Calibri" pitchFamily="34" charset="0"/>
              </a:rPr>
              <a:t>Depression</a:t>
            </a:r>
          </a:p>
          <a:p>
            <a:pPr lvl="1"/>
            <a:r>
              <a:rPr lang="sv-SE" altLang="sv-SE" sz="2400" dirty="0">
                <a:latin typeface="Calibri" pitchFamily="34" charset="0"/>
              </a:rPr>
              <a:t>Ångest</a:t>
            </a:r>
          </a:p>
          <a:p>
            <a:pPr lvl="1"/>
            <a:r>
              <a:rPr lang="sv-SE" altLang="sv-SE" sz="2400" dirty="0">
                <a:latin typeface="Calibri" pitchFamily="34" charset="0"/>
              </a:rPr>
              <a:t>Sömn</a:t>
            </a:r>
          </a:p>
          <a:p>
            <a:endParaRPr lang="sv-SE" sz="2400" dirty="0"/>
          </a:p>
          <a:p>
            <a:endParaRPr lang="sv-SE" sz="2400" dirty="0"/>
          </a:p>
          <a:p>
            <a:endParaRPr lang="sv-SE" sz="2400" dirty="0"/>
          </a:p>
          <a:p>
            <a:pPr marL="0" indent="0">
              <a:buNone/>
            </a:pPr>
            <a:endParaRPr lang="sv-SE" dirty="0"/>
          </a:p>
        </p:txBody>
      </p:sp>
    </p:spTree>
    <p:extLst>
      <p:ext uri="{BB962C8B-B14F-4D97-AF65-F5344CB8AC3E}">
        <p14:creationId xmlns:p14="http://schemas.microsoft.com/office/powerpoint/2010/main" val="383389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p:cNvSpPr>
            <a:spLocks noGrp="1"/>
          </p:cNvSpPr>
          <p:nvPr>
            <p:ph sz="quarter" idx="13"/>
          </p:nvPr>
        </p:nvSpPr>
        <p:spPr>
          <a:xfrm>
            <a:off x="993130" y="1270109"/>
            <a:ext cx="8426414" cy="4480797"/>
          </a:xfrm>
        </p:spPr>
        <p:txBody>
          <a:bodyPr/>
          <a:lstStyle/>
          <a:p>
            <a:r>
              <a:rPr lang="sv-SE" sz="2800" dirty="0"/>
              <a:t>Förebygga</a:t>
            </a:r>
          </a:p>
          <a:p>
            <a:pPr lvl="1"/>
            <a:r>
              <a:rPr lang="sv-SE" sz="2800" dirty="0"/>
              <a:t>”ett gott liv”</a:t>
            </a:r>
          </a:p>
          <a:p>
            <a:pPr lvl="1"/>
            <a:r>
              <a:rPr lang="sv-SE" sz="2800" dirty="0"/>
              <a:t>fysisk och psykisk aktivitet</a:t>
            </a:r>
          </a:p>
          <a:p>
            <a:pPr lvl="1"/>
            <a:r>
              <a:rPr lang="sv-SE" sz="2800" dirty="0"/>
              <a:t>kunskap, känna igen</a:t>
            </a:r>
          </a:p>
          <a:p>
            <a:r>
              <a:rPr lang="sv-SE" sz="2800" dirty="0"/>
              <a:t>Psykologisk, social behandling</a:t>
            </a:r>
          </a:p>
          <a:p>
            <a:pPr lvl="1"/>
            <a:r>
              <a:rPr lang="sv-SE" sz="2800" dirty="0"/>
              <a:t>Möten, samtal, gemenskap</a:t>
            </a:r>
          </a:p>
          <a:p>
            <a:pPr lvl="1"/>
            <a:r>
              <a:rPr lang="sv-SE" sz="2800" dirty="0"/>
              <a:t>KBT, psykoterapi, psykodynamiska metoder</a:t>
            </a:r>
          </a:p>
          <a:p>
            <a:r>
              <a:rPr lang="sv-SE" sz="2800" dirty="0"/>
              <a:t>Behandla bakomliggande sjukdomar</a:t>
            </a:r>
          </a:p>
          <a:p>
            <a:r>
              <a:rPr lang="sv-SE" sz="2800" dirty="0"/>
              <a:t>Sanera medicinerna</a:t>
            </a:r>
          </a:p>
          <a:p>
            <a:r>
              <a:rPr lang="sv-SE" sz="2800" dirty="0"/>
              <a:t>Antidepressiv behandling</a:t>
            </a:r>
          </a:p>
        </p:txBody>
      </p:sp>
      <p:sp>
        <p:nvSpPr>
          <p:cNvPr id="2" name="Platshållare för bildnummer 1"/>
          <p:cNvSpPr>
            <a:spLocks noGrp="1"/>
          </p:cNvSpPr>
          <p:nvPr>
            <p:ph type="sldNum" sz="quarter" idx="12"/>
          </p:nvPr>
        </p:nvSpPr>
        <p:spPr/>
        <p:txBody>
          <a:bodyPr/>
          <a:lstStyle/>
          <a:p>
            <a:fld id="{332063FA-F158-B145-A53C-EFD7E6C84CF7}" type="slidenum">
              <a:rPr lang="sv-SE" smtClean="0"/>
              <a:pPr/>
              <a:t>22</a:t>
            </a:fld>
            <a:endParaRPr lang="sv-SE"/>
          </a:p>
        </p:txBody>
      </p:sp>
      <p:sp>
        <p:nvSpPr>
          <p:cNvPr id="6" name="Rubrik 5"/>
          <p:cNvSpPr>
            <a:spLocks noGrp="1"/>
          </p:cNvSpPr>
          <p:nvPr>
            <p:ph type="title"/>
          </p:nvPr>
        </p:nvSpPr>
        <p:spPr>
          <a:xfrm>
            <a:off x="1229155" y="128136"/>
            <a:ext cx="6685689" cy="885242"/>
          </a:xfrm>
        </p:spPr>
        <p:txBody>
          <a:bodyPr/>
          <a:lstStyle/>
          <a:p>
            <a:pPr algn="ctr"/>
            <a:r>
              <a:rPr lang="sv-SE" sz="3600" dirty="0"/>
              <a:t>Psykisk ohälsa</a:t>
            </a:r>
            <a:br>
              <a:rPr lang="sv-SE" sz="3600" dirty="0"/>
            </a:br>
            <a:r>
              <a:rPr lang="sv-SE" sz="3600" dirty="0"/>
              <a:t>ensamhet, ångest, depression</a:t>
            </a:r>
          </a:p>
        </p:txBody>
      </p:sp>
      <p:sp>
        <p:nvSpPr>
          <p:cNvPr id="12" name="textruta 11"/>
          <p:cNvSpPr txBox="1"/>
          <p:nvPr/>
        </p:nvSpPr>
        <p:spPr>
          <a:xfrm>
            <a:off x="2362319" y="763727"/>
            <a:ext cx="1294779" cy="413734"/>
          </a:xfrm>
          <a:prstGeom prst="rect">
            <a:avLst/>
          </a:prstGeom>
          <a:noFill/>
        </p:spPr>
        <p:txBody>
          <a:bodyPr wrap="square" rtlCol="0">
            <a:spAutoFit/>
          </a:bodyPr>
          <a:lstStyle/>
          <a:p>
            <a:endParaRPr lang="sv-SE" dirty="0"/>
          </a:p>
        </p:txBody>
      </p:sp>
    </p:spTree>
    <p:extLst>
      <p:ext uri="{BB962C8B-B14F-4D97-AF65-F5344CB8AC3E}">
        <p14:creationId xmlns:p14="http://schemas.microsoft.com/office/powerpoint/2010/main" val="222322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23</a:t>
            </a:fld>
            <a:endParaRPr lang="sv-SE"/>
          </a:p>
        </p:txBody>
      </p:sp>
      <p:sp>
        <p:nvSpPr>
          <p:cNvPr id="2" name="Rubrik 1"/>
          <p:cNvSpPr>
            <a:spLocks noGrp="1"/>
          </p:cNvSpPr>
          <p:nvPr>
            <p:ph type="title"/>
          </p:nvPr>
        </p:nvSpPr>
        <p:spPr>
          <a:xfrm>
            <a:off x="201168" y="517330"/>
            <a:ext cx="8975166" cy="885242"/>
          </a:xfrm>
        </p:spPr>
        <p:txBody>
          <a:bodyPr/>
          <a:lstStyle/>
          <a:p>
            <a:pPr algn="ctr"/>
            <a:r>
              <a:rPr lang="sv-SE" sz="3600" dirty="0"/>
              <a:t>Fysisk aktivitet - Livslängd</a:t>
            </a:r>
            <a:br>
              <a:rPr lang="sv-SE" sz="3600" dirty="0"/>
            </a:br>
            <a:r>
              <a:rPr lang="sv-SE" dirty="0"/>
              <a:t>Måttlig ansträngning men gör det regelbundet 5- 6 ggr per vecka</a:t>
            </a:r>
            <a:endParaRPr lang="nn-NO" dirty="0"/>
          </a:p>
        </p:txBody>
      </p:sp>
      <p:sp>
        <p:nvSpPr>
          <p:cNvPr id="3" name="Platshållare för innehåll 2"/>
          <p:cNvSpPr>
            <a:spLocks noGrp="1"/>
          </p:cNvSpPr>
          <p:nvPr>
            <p:ph sz="quarter" idx="13"/>
          </p:nvPr>
        </p:nvSpPr>
        <p:spPr>
          <a:xfrm>
            <a:off x="89884" y="3230275"/>
            <a:ext cx="4436061" cy="3357896"/>
          </a:xfrm>
        </p:spPr>
        <p:txBody>
          <a:bodyPr/>
          <a:lstStyle/>
          <a:p>
            <a:r>
              <a:rPr lang="sv-SE" dirty="0"/>
              <a:t>DNA påverkas av måttlig fysisk aktivitet</a:t>
            </a:r>
          </a:p>
          <a:p>
            <a:endParaRPr lang="sv-SE" dirty="0"/>
          </a:p>
        </p:txBody>
      </p:sp>
      <p:pic>
        <p:nvPicPr>
          <p:cNvPr id="5" name="Bildobjekt 4"/>
          <p:cNvPicPr>
            <a:picLocks noChangeAspect="1"/>
          </p:cNvPicPr>
          <p:nvPr/>
        </p:nvPicPr>
        <p:blipFill>
          <a:blip r:embed="rId3"/>
          <a:stretch>
            <a:fillRect/>
          </a:stretch>
        </p:blipFill>
        <p:spPr>
          <a:xfrm>
            <a:off x="1086127" y="4203441"/>
            <a:ext cx="2092764" cy="2092764"/>
          </a:xfrm>
          <a:prstGeom prst="rect">
            <a:avLst/>
          </a:prstGeom>
        </p:spPr>
      </p:pic>
      <p:sp>
        <p:nvSpPr>
          <p:cNvPr id="4" name="Rektangel 3"/>
          <p:cNvSpPr/>
          <p:nvPr/>
        </p:nvSpPr>
        <p:spPr>
          <a:xfrm>
            <a:off x="5333562" y="2310558"/>
            <a:ext cx="2736647" cy="369332"/>
          </a:xfrm>
          <a:prstGeom prst="rect">
            <a:avLst/>
          </a:prstGeom>
        </p:spPr>
        <p:txBody>
          <a:bodyPr wrap="none">
            <a:spAutoFit/>
          </a:bodyPr>
          <a:lstStyle/>
          <a:p>
            <a:r>
              <a:rPr lang="sv-SE" b="1" dirty="0"/>
              <a:t>Promenad 10 km/vecka</a:t>
            </a:r>
          </a:p>
        </p:txBody>
      </p:sp>
      <p:pic>
        <p:nvPicPr>
          <p:cNvPr id="7" name="Picture 2" descr="Untitled-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9362" y="2864557"/>
            <a:ext cx="4406972" cy="3993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ktangel 7"/>
          <p:cNvSpPr/>
          <p:nvPr/>
        </p:nvSpPr>
        <p:spPr>
          <a:xfrm>
            <a:off x="929820" y="2331776"/>
            <a:ext cx="2198251" cy="369332"/>
          </a:xfrm>
          <a:prstGeom prst="rect">
            <a:avLst/>
          </a:prstGeom>
        </p:spPr>
        <p:txBody>
          <a:bodyPr wrap="none">
            <a:spAutoFit/>
          </a:bodyPr>
          <a:lstStyle/>
          <a:p>
            <a:r>
              <a:rPr lang="sv-SE" b="1" dirty="0"/>
              <a:t>Stå upp för hälsan</a:t>
            </a:r>
          </a:p>
        </p:txBody>
      </p:sp>
    </p:spTree>
    <p:extLst>
      <p:ext uri="{BB962C8B-B14F-4D97-AF65-F5344CB8AC3E}">
        <p14:creationId xmlns:p14="http://schemas.microsoft.com/office/powerpoint/2010/main" val="19706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24</a:t>
            </a:fld>
            <a:endParaRPr lang="sv-SE"/>
          </a:p>
        </p:txBody>
      </p:sp>
      <p:sp>
        <p:nvSpPr>
          <p:cNvPr id="3" name="Rubrik 2"/>
          <p:cNvSpPr>
            <a:spLocks noGrp="1"/>
          </p:cNvSpPr>
          <p:nvPr>
            <p:ph type="title"/>
          </p:nvPr>
        </p:nvSpPr>
        <p:spPr>
          <a:xfrm>
            <a:off x="2365290" y="128136"/>
            <a:ext cx="6778710" cy="818130"/>
          </a:xfrm>
        </p:spPr>
        <p:txBody>
          <a:bodyPr/>
          <a:lstStyle/>
          <a:p>
            <a:r>
              <a:rPr lang="sv-SE" sz="3200" dirty="0"/>
              <a:t>Fallolyckor</a:t>
            </a:r>
          </a:p>
        </p:txBody>
      </p:sp>
      <p:sp>
        <p:nvSpPr>
          <p:cNvPr id="4" name="Platshållare för innehåll 3"/>
          <p:cNvSpPr>
            <a:spLocks noGrp="1"/>
          </p:cNvSpPr>
          <p:nvPr>
            <p:ph sz="quarter" idx="13"/>
          </p:nvPr>
        </p:nvSpPr>
        <p:spPr>
          <a:xfrm>
            <a:off x="1037224" y="4240402"/>
            <a:ext cx="7399566" cy="2617598"/>
          </a:xfrm>
        </p:spPr>
        <p:txBody>
          <a:bodyPr/>
          <a:lstStyle/>
          <a:p>
            <a:r>
              <a:rPr lang="sv-SE" sz="2400" dirty="0"/>
              <a:t>Antal döda = nästan 1 700 per år</a:t>
            </a:r>
          </a:p>
          <a:p>
            <a:r>
              <a:rPr lang="sv-SE" sz="2400" dirty="0"/>
              <a:t>Antal vårdade i slutenvård = 74 000 per år</a:t>
            </a:r>
          </a:p>
          <a:p>
            <a:r>
              <a:rPr lang="sv-SE" sz="2400" dirty="0"/>
              <a:t>Antal besök på akutmottagningar = 240 000 per år.  Varav 31 000 i halkolyckor (snö/is). 	</a:t>
            </a:r>
          </a:p>
          <a:p>
            <a:pPr marL="0" indent="0">
              <a:buNone/>
            </a:pPr>
            <a:r>
              <a:rPr lang="sv-SE" sz="2400" dirty="0"/>
              <a:t>Mänskligt lidande + kostar samhället 24 miljarder</a:t>
            </a:r>
          </a:p>
        </p:txBody>
      </p:sp>
      <p:pic>
        <p:nvPicPr>
          <p:cNvPr id="7" name="Picture 3">
            <a:extLst>
              <a:ext uri="{FF2B5EF4-FFF2-40B4-BE49-F238E27FC236}">
                <a16:creationId xmlns:a16="http://schemas.microsoft.com/office/drawing/2014/main" id="{F0570EE1-4A5E-5E44-B71D-041459640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361" y="-513278"/>
            <a:ext cx="5895835" cy="3571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ktangel 7">
            <a:extLst>
              <a:ext uri="{FF2B5EF4-FFF2-40B4-BE49-F238E27FC236}">
                <a16:creationId xmlns:a16="http://schemas.microsoft.com/office/drawing/2014/main" id="{72CDB871-31C8-614A-BBE6-3B3B30FCCE8C}"/>
              </a:ext>
            </a:extLst>
          </p:cNvPr>
          <p:cNvSpPr/>
          <p:nvPr/>
        </p:nvSpPr>
        <p:spPr>
          <a:xfrm>
            <a:off x="2033145" y="3214610"/>
            <a:ext cx="4668266" cy="584775"/>
          </a:xfrm>
          <a:prstGeom prst="rect">
            <a:avLst/>
          </a:prstGeom>
        </p:spPr>
        <p:txBody>
          <a:bodyPr wrap="none">
            <a:spAutoFit/>
          </a:bodyPr>
          <a:lstStyle/>
          <a:p>
            <a:r>
              <a:rPr lang="sv-SE" sz="3200" b="1" dirty="0">
                <a:solidFill>
                  <a:schemeClr val="accent1"/>
                </a:solidFill>
              </a:rPr>
              <a:t>Fall – den äldres gissel</a:t>
            </a:r>
          </a:p>
        </p:txBody>
      </p:sp>
    </p:spTree>
    <p:extLst>
      <p:ext uri="{BB962C8B-B14F-4D97-AF65-F5344CB8AC3E}">
        <p14:creationId xmlns:p14="http://schemas.microsoft.com/office/powerpoint/2010/main" val="25473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127C-6A2B-F84E-A629-334911EC06FB}"/>
              </a:ext>
            </a:extLst>
          </p:cNvPr>
          <p:cNvSpPr>
            <a:spLocks noGrp="1"/>
          </p:cNvSpPr>
          <p:nvPr>
            <p:ph type="title"/>
          </p:nvPr>
        </p:nvSpPr>
        <p:spPr/>
        <p:txBody>
          <a:bodyPr/>
          <a:lstStyle/>
          <a:p>
            <a:endParaRPr lang="sv-SE"/>
          </a:p>
        </p:txBody>
      </p:sp>
      <p:pic>
        <p:nvPicPr>
          <p:cNvPr id="3" name="Picture 2">
            <a:extLst>
              <a:ext uri="{FF2B5EF4-FFF2-40B4-BE49-F238E27FC236}">
                <a16:creationId xmlns:a16="http://schemas.microsoft.com/office/drawing/2014/main" id="{A8E0938B-FD11-FD4E-BEFF-FE7C295C86D3}"/>
              </a:ext>
            </a:extLst>
          </p:cNvPr>
          <p:cNvPicPr>
            <a:picLocks noChangeAspect="1"/>
          </p:cNvPicPr>
          <p:nvPr/>
        </p:nvPicPr>
        <p:blipFill>
          <a:blip r:embed="rId3"/>
          <a:stretch>
            <a:fillRect/>
          </a:stretch>
        </p:blipFill>
        <p:spPr>
          <a:xfrm>
            <a:off x="434608" y="694805"/>
            <a:ext cx="8986838" cy="5143500"/>
          </a:xfrm>
          <a:prstGeom prst="rect">
            <a:avLst/>
          </a:prstGeom>
        </p:spPr>
      </p:pic>
    </p:spTree>
    <p:extLst>
      <p:ext uri="{BB962C8B-B14F-4D97-AF65-F5344CB8AC3E}">
        <p14:creationId xmlns:p14="http://schemas.microsoft.com/office/powerpoint/2010/main" val="1352380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Rubrik 1"/>
          <p:cNvSpPr txBox="1">
            <a:spLocks noGrp="1"/>
          </p:cNvSpPr>
          <p:nvPr>
            <p:ph type="title"/>
          </p:nvPr>
        </p:nvSpPr>
        <p:spPr>
          <a:xfrm>
            <a:off x="232979" y="306870"/>
            <a:ext cx="5850246" cy="918031"/>
          </a:xfrm>
          <a:prstGeom prst="rect">
            <a:avLst/>
          </a:prstGeom>
        </p:spPr>
        <p:txBody>
          <a:bodyPr>
            <a:noAutofit/>
          </a:bodyPr>
          <a:lstStyle/>
          <a:p>
            <a:pPr algn="ctr"/>
            <a:r>
              <a:rPr lang="sv-SE" sz="3200" dirty="0"/>
              <a:t>Äldre är känsligare för läkemedel</a:t>
            </a:r>
            <a:endParaRPr sz="3200" dirty="0"/>
          </a:p>
        </p:txBody>
      </p:sp>
      <p:sp>
        <p:nvSpPr>
          <p:cNvPr id="619" name="Platshållare för text 4"/>
          <p:cNvSpPr/>
          <p:nvPr/>
        </p:nvSpPr>
        <p:spPr>
          <a:xfrm>
            <a:off x="2256579" y="2763187"/>
            <a:ext cx="1393881" cy="1331626"/>
          </a:xfrm>
          <a:prstGeom prst="ellipse">
            <a:avLst/>
          </a:prstGeom>
          <a:solidFill>
            <a:schemeClr val="accent6"/>
          </a:solidFill>
          <a:ln w="12700">
            <a:miter lim="400000"/>
          </a:ln>
        </p:spPr>
        <p:txBody>
          <a:bodyPr lIns="45719" rIns="45719" anchor="ctr"/>
          <a:lstStyle/>
          <a:p>
            <a:pPr algn="ctr" defTabSz="914377">
              <a:defRPr sz="1400" b="1">
                <a:solidFill>
                  <a:srgbClr val="FFFFFF"/>
                </a:solidFill>
              </a:defRPr>
            </a:pPr>
            <a:endParaRPr sz="1400"/>
          </a:p>
        </p:txBody>
      </p:sp>
      <p:sp>
        <p:nvSpPr>
          <p:cNvPr id="620" name="Freeform 7"/>
          <p:cNvSpPr/>
          <p:nvPr/>
        </p:nvSpPr>
        <p:spPr>
          <a:xfrm rot="3514503">
            <a:off x="3768335" y="2222217"/>
            <a:ext cx="389336" cy="723722"/>
          </a:xfrm>
          <a:custGeom>
            <a:avLst/>
            <a:gdLst/>
            <a:ahLst/>
            <a:cxnLst>
              <a:cxn ang="0">
                <a:pos x="wd2" y="hd2"/>
              </a:cxn>
              <a:cxn ang="5400000">
                <a:pos x="wd2" y="hd2"/>
              </a:cxn>
              <a:cxn ang="10800000">
                <a:pos x="wd2" y="hd2"/>
              </a:cxn>
              <a:cxn ang="16200000">
                <a:pos x="wd2" y="hd2"/>
              </a:cxn>
            </a:cxnLst>
            <a:rect l="0" t="0" r="r" b="b"/>
            <a:pathLst>
              <a:path w="21600" h="21453" extrusionOk="0">
                <a:moveTo>
                  <a:pt x="8765" y="439"/>
                </a:moveTo>
                <a:cubicBezTo>
                  <a:pt x="0" y="5127"/>
                  <a:pt x="0" y="5127"/>
                  <a:pt x="0" y="5127"/>
                </a:cubicBezTo>
                <a:cubicBezTo>
                  <a:pt x="6104" y="5127"/>
                  <a:pt x="6104" y="5127"/>
                  <a:pt x="6104" y="5127"/>
                </a:cubicBezTo>
                <a:cubicBezTo>
                  <a:pt x="6104" y="18858"/>
                  <a:pt x="6104" y="18858"/>
                  <a:pt x="6104" y="18858"/>
                </a:cubicBezTo>
                <a:cubicBezTo>
                  <a:pt x="6104" y="20281"/>
                  <a:pt x="8139" y="21453"/>
                  <a:pt x="10800" y="21453"/>
                </a:cubicBezTo>
                <a:cubicBezTo>
                  <a:pt x="13461" y="21453"/>
                  <a:pt x="15496" y="20281"/>
                  <a:pt x="15496" y="18858"/>
                </a:cubicBezTo>
                <a:cubicBezTo>
                  <a:pt x="15496" y="5127"/>
                  <a:pt x="15496" y="5127"/>
                  <a:pt x="15496" y="5127"/>
                </a:cubicBezTo>
                <a:cubicBezTo>
                  <a:pt x="21600" y="5127"/>
                  <a:pt x="21600" y="5127"/>
                  <a:pt x="21600" y="5127"/>
                </a:cubicBezTo>
                <a:cubicBezTo>
                  <a:pt x="12835" y="439"/>
                  <a:pt x="12835" y="439"/>
                  <a:pt x="12835" y="439"/>
                </a:cubicBezTo>
                <a:cubicBezTo>
                  <a:pt x="11739" y="-147"/>
                  <a:pt x="9861" y="-147"/>
                  <a:pt x="8765" y="439"/>
                </a:cubicBezTo>
              </a:path>
            </a:pathLst>
          </a:custGeom>
          <a:solidFill>
            <a:schemeClr val="accent1"/>
          </a:solidFill>
          <a:ln w="12700">
            <a:miter lim="400000"/>
          </a:ln>
        </p:spPr>
        <p:txBody>
          <a:bodyPr lIns="45719" rIns="45719"/>
          <a:lstStyle/>
          <a:p>
            <a:pPr>
              <a:defRPr sz="1300"/>
            </a:pPr>
            <a:endParaRPr sz="1300"/>
          </a:p>
        </p:txBody>
      </p:sp>
      <p:sp>
        <p:nvSpPr>
          <p:cNvPr id="621" name="Freeform 7"/>
          <p:cNvSpPr/>
          <p:nvPr/>
        </p:nvSpPr>
        <p:spPr>
          <a:xfrm>
            <a:off x="2760634" y="1979207"/>
            <a:ext cx="389336" cy="661328"/>
          </a:xfrm>
          <a:custGeom>
            <a:avLst/>
            <a:gdLst/>
            <a:ahLst/>
            <a:cxnLst>
              <a:cxn ang="0">
                <a:pos x="wd2" y="hd2"/>
              </a:cxn>
              <a:cxn ang="5400000">
                <a:pos x="wd2" y="hd2"/>
              </a:cxn>
              <a:cxn ang="10800000">
                <a:pos x="wd2" y="hd2"/>
              </a:cxn>
              <a:cxn ang="16200000">
                <a:pos x="wd2" y="hd2"/>
              </a:cxn>
            </a:cxnLst>
            <a:rect l="0" t="0" r="r" b="b"/>
            <a:pathLst>
              <a:path w="21600" h="21453" extrusionOk="0">
                <a:moveTo>
                  <a:pt x="8765" y="439"/>
                </a:moveTo>
                <a:cubicBezTo>
                  <a:pt x="0" y="5127"/>
                  <a:pt x="0" y="5127"/>
                  <a:pt x="0" y="5127"/>
                </a:cubicBezTo>
                <a:cubicBezTo>
                  <a:pt x="6104" y="5127"/>
                  <a:pt x="6104" y="5127"/>
                  <a:pt x="6104" y="5127"/>
                </a:cubicBezTo>
                <a:cubicBezTo>
                  <a:pt x="6104" y="18858"/>
                  <a:pt x="6104" y="18858"/>
                  <a:pt x="6104" y="18858"/>
                </a:cubicBezTo>
                <a:cubicBezTo>
                  <a:pt x="6104" y="20281"/>
                  <a:pt x="8139" y="21453"/>
                  <a:pt x="10800" y="21453"/>
                </a:cubicBezTo>
                <a:cubicBezTo>
                  <a:pt x="13461" y="21453"/>
                  <a:pt x="15496" y="20281"/>
                  <a:pt x="15496" y="18858"/>
                </a:cubicBezTo>
                <a:cubicBezTo>
                  <a:pt x="15496" y="5127"/>
                  <a:pt x="15496" y="5127"/>
                  <a:pt x="15496" y="5127"/>
                </a:cubicBezTo>
                <a:cubicBezTo>
                  <a:pt x="21600" y="5127"/>
                  <a:pt x="21600" y="5127"/>
                  <a:pt x="21600" y="5127"/>
                </a:cubicBezTo>
                <a:cubicBezTo>
                  <a:pt x="12835" y="439"/>
                  <a:pt x="12835" y="439"/>
                  <a:pt x="12835" y="439"/>
                </a:cubicBezTo>
                <a:cubicBezTo>
                  <a:pt x="11739" y="-147"/>
                  <a:pt x="9861" y="-147"/>
                  <a:pt x="8765" y="439"/>
                </a:cubicBezTo>
              </a:path>
            </a:pathLst>
          </a:custGeom>
          <a:solidFill>
            <a:schemeClr val="accent1"/>
          </a:solidFill>
          <a:ln w="12700">
            <a:miter lim="400000"/>
          </a:ln>
        </p:spPr>
        <p:txBody>
          <a:bodyPr lIns="45719" rIns="45719"/>
          <a:lstStyle/>
          <a:p>
            <a:pPr>
              <a:defRPr sz="1300"/>
            </a:pPr>
            <a:endParaRPr sz="1300"/>
          </a:p>
        </p:txBody>
      </p:sp>
      <p:sp>
        <p:nvSpPr>
          <p:cNvPr id="622" name="Freeform 7"/>
          <p:cNvSpPr/>
          <p:nvPr/>
        </p:nvSpPr>
        <p:spPr>
          <a:xfrm rot="7772737">
            <a:off x="3761035" y="3929479"/>
            <a:ext cx="389336" cy="723721"/>
          </a:xfrm>
          <a:custGeom>
            <a:avLst/>
            <a:gdLst/>
            <a:ahLst/>
            <a:cxnLst>
              <a:cxn ang="0">
                <a:pos x="wd2" y="hd2"/>
              </a:cxn>
              <a:cxn ang="5400000">
                <a:pos x="wd2" y="hd2"/>
              </a:cxn>
              <a:cxn ang="10800000">
                <a:pos x="wd2" y="hd2"/>
              </a:cxn>
              <a:cxn ang="16200000">
                <a:pos x="wd2" y="hd2"/>
              </a:cxn>
            </a:cxnLst>
            <a:rect l="0" t="0" r="r" b="b"/>
            <a:pathLst>
              <a:path w="21600" h="21453" extrusionOk="0">
                <a:moveTo>
                  <a:pt x="8765" y="439"/>
                </a:moveTo>
                <a:cubicBezTo>
                  <a:pt x="0" y="5127"/>
                  <a:pt x="0" y="5127"/>
                  <a:pt x="0" y="5127"/>
                </a:cubicBezTo>
                <a:cubicBezTo>
                  <a:pt x="6104" y="5127"/>
                  <a:pt x="6104" y="5127"/>
                  <a:pt x="6104" y="5127"/>
                </a:cubicBezTo>
                <a:cubicBezTo>
                  <a:pt x="6104" y="18858"/>
                  <a:pt x="6104" y="18858"/>
                  <a:pt x="6104" y="18858"/>
                </a:cubicBezTo>
                <a:cubicBezTo>
                  <a:pt x="6104" y="20281"/>
                  <a:pt x="8139" y="21453"/>
                  <a:pt x="10800" y="21453"/>
                </a:cubicBezTo>
                <a:cubicBezTo>
                  <a:pt x="13461" y="21453"/>
                  <a:pt x="15496" y="20281"/>
                  <a:pt x="15496" y="18858"/>
                </a:cubicBezTo>
                <a:cubicBezTo>
                  <a:pt x="15496" y="5127"/>
                  <a:pt x="15496" y="5127"/>
                  <a:pt x="15496" y="5127"/>
                </a:cubicBezTo>
                <a:cubicBezTo>
                  <a:pt x="21600" y="5127"/>
                  <a:pt x="21600" y="5127"/>
                  <a:pt x="21600" y="5127"/>
                </a:cubicBezTo>
                <a:cubicBezTo>
                  <a:pt x="12835" y="439"/>
                  <a:pt x="12835" y="439"/>
                  <a:pt x="12835" y="439"/>
                </a:cubicBezTo>
                <a:cubicBezTo>
                  <a:pt x="11739" y="-147"/>
                  <a:pt x="9861" y="-147"/>
                  <a:pt x="8765" y="439"/>
                </a:cubicBezTo>
              </a:path>
            </a:pathLst>
          </a:custGeom>
          <a:solidFill>
            <a:schemeClr val="accent1"/>
          </a:solidFill>
          <a:ln w="12700">
            <a:miter lim="400000"/>
          </a:ln>
        </p:spPr>
        <p:txBody>
          <a:bodyPr lIns="45719" rIns="45719"/>
          <a:lstStyle/>
          <a:p>
            <a:pPr>
              <a:defRPr sz="1300"/>
            </a:pPr>
            <a:endParaRPr sz="1300"/>
          </a:p>
        </p:txBody>
      </p:sp>
      <p:sp>
        <p:nvSpPr>
          <p:cNvPr id="623" name="Text Box 22"/>
          <p:cNvSpPr txBox="1"/>
          <p:nvPr/>
        </p:nvSpPr>
        <p:spPr>
          <a:xfrm>
            <a:off x="2112562" y="1492118"/>
            <a:ext cx="1759354"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a:latin typeface="Arial"/>
                <a:ea typeface="Arial"/>
                <a:cs typeface="Arial"/>
                <a:sym typeface="Arial"/>
              </a:defRPr>
            </a:lvl1pPr>
          </a:lstStyle>
          <a:p>
            <a:r>
              <a:t>Yrsel</a:t>
            </a:r>
          </a:p>
        </p:txBody>
      </p:sp>
      <p:sp>
        <p:nvSpPr>
          <p:cNvPr id="624" name="Text Box 25"/>
          <p:cNvSpPr txBox="1"/>
          <p:nvPr/>
        </p:nvSpPr>
        <p:spPr>
          <a:xfrm>
            <a:off x="4300624" y="2125205"/>
            <a:ext cx="1053523"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a:latin typeface="Arial"/>
                <a:ea typeface="Arial"/>
                <a:cs typeface="Arial"/>
                <a:sym typeface="Arial"/>
              </a:defRPr>
            </a:lvl1pPr>
          </a:lstStyle>
          <a:p>
            <a:r>
              <a:rPr dirty="0" err="1"/>
              <a:t>Trötthet</a:t>
            </a:r>
            <a:endParaRPr dirty="0"/>
          </a:p>
        </p:txBody>
      </p:sp>
      <p:sp>
        <p:nvSpPr>
          <p:cNvPr id="625" name="Text Box 3"/>
          <p:cNvSpPr txBox="1"/>
          <p:nvPr/>
        </p:nvSpPr>
        <p:spPr>
          <a:xfrm>
            <a:off x="4323871" y="3012603"/>
            <a:ext cx="1759354"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a:latin typeface="Arial"/>
                <a:ea typeface="Arial"/>
                <a:cs typeface="Arial"/>
                <a:sym typeface="Arial"/>
              </a:defRPr>
            </a:lvl1pPr>
          </a:lstStyle>
          <a:p>
            <a:r>
              <a:rPr dirty="0" err="1"/>
              <a:t>Förvirring</a:t>
            </a:r>
            <a:endParaRPr dirty="0"/>
          </a:p>
        </p:txBody>
      </p:sp>
      <p:sp>
        <p:nvSpPr>
          <p:cNvPr id="626" name="Text Box 20"/>
          <p:cNvSpPr txBox="1"/>
          <p:nvPr/>
        </p:nvSpPr>
        <p:spPr>
          <a:xfrm>
            <a:off x="4264039" y="4136241"/>
            <a:ext cx="1176581"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a:latin typeface="Arial"/>
                <a:ea typeface="Arial"/>
                <a:cs typeface="Arial"/>
                <a:sym typeface="Arial"/>
              </a:defRPr>
            </a:lvl1pPr>
          </a:lstStyle>
          <a:p>
            <a:r>
              <a:rPr dirty="0" err="1"/>
              <a:t>Dålig</a:t>
            </a:r>
            <a:r>
              <a:rPr dirty="0"/>
              <a:t> </a:t>
            </a:r>
            <a:r>
              <a:rPr dirty="0" err="1"/>
              <a:t>aptit</a:t>
            </a:r>
            <a:endParaRPr dirty="0"/>
          </a:p>
        </p:txBody>
      </p:sp>
      <p:sp>
        <p:nvSpPr>
          <p:cNvPr id="627" name="Text Box 21"/>
          <p:cNvSpPr txBox="1"/>
          <p:nvPr/>
        </p:nvSpPr>
        <p:spPr>
          <a:xfrm>
            <a:off x="2180461" y="5025739"/>
            <a:ext cx="1623559"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a:latin typeface="Arial"/>
                <a:ea typeface="Arial"/>
                <a:cs typeface="Arial"/>
                <a:sym typeface="Arial"/>
              </a:defRPr>
            </a:lvl1pPr>
          </a:lstStyle>
          <a:p>
            <a:r>
              <a:t>Förstoppning</a:t>
            </a:r>
          </a:p>
        </p:txBody>
      </p:sp>
      <p:sp>
        <p:nvSpPr>
          <p:cNvPr id="628" name="Text Box 26"/>
          <p:cNvSpPr txBox="1"/>
          <p:nvPr/>
        </p:nvSpPr>
        <p:spPr>
          <a:xfrm>
            <a:off x="169335" y="4465233"/>
            <a:ext cx="1759355"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r">
              <a:defRPr>
                <a:latin typeface="Arial"/>
                <a:ea typeface="Arial"/>
                <a:cs typeface="Arial"/>
                <a:sym typeface="Arial"/>
              </a:defRPr>
            </a:lvl1pPr>
          </a:lstStyle>
          <a:p>
            <a:r>
              <a:rPr dirty="0" err="1"/>
              <a:t>Muntorrhet</a:t>
            </a:r>
            <a:endParaRPr dirty="0"/>
          </a:p>
        </p:txBody>
      </p:sp>
      <p:sp>
        <p:nvSpPr>
          <p:cNvPr id="629" name="Text Box 23"/>
          <p:cNvSpPr txBox="1"/>
          <p:nvPr/>
        </p:nvSpPr>
        <p:spPr>
          <a:xfrm>
            <a:off x="232979" y="3231482"/>
            <a:ext cx="1759354"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r">
              <a:defRPr>
                <a:latin typeface="Arial"/>
                <a:ea typeface="Arial"/>
                <a:cs typeface="Arial"/>
                <a:sym typeface="Arial"/>
              </a:defRPr>
            </a:lvl1pPr>
          </a:lstStyle>
          <a:p>
            <a:r>
              <a:t>Restless legs</a:t>
            </a:r>
          </a:p>
        </p:txBody>
      </p:sp>
      <p:sp>
        <p:nvSpPr>
          <p:cNvPr id="630" name="Text Box 24"/>
          <p:cNvSpPr txBox="1"/>
          <p:nvPr/>
        </p:nvSpPr>
        <p:spPr>
          <a:xfrm>
            <a:off x="389212" y="1991638"/>
            <a:ext cx="1867367"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r">
              <a:defRPr>
                <a:latin typeface="Arial"/>
                <a:ea typeface="Arial"/>
                <a:cs typeface="Arial"/>
                <a:sym typeface="Arial"/>
              </a:defRPr>
            </a:lvl1pPr>
          </a:lstStyle>
          <a:p>
            <a:r>
              <a:rPr dirty="0" err="1"/>
              <a:t>Muskelsvaghet</a:t>
            </a:r>
            <a:endParaRPr dirty="0"/>
          </a:p>
        </p:txBody>
      </p:sp>
      <p:sp>
        <p:nvSpPr>
          <p:cNvPr id="631" name="Freeform 7"/>
          <p:cNvSpPr/>
          <p:nvPr/>
        </p:nvSpPr>
        <p:spPr>
          <a:xfrm rot="18251552">
            <a:off x="1797213" y="2232014"/>
            <a:ext cx="389336" cy="723721"/>
          </a:xfrm>
          <a:custGeom>
            <a:avLst/>
            <a:gdLst/>
            <a:ahLst/>
            <a:cxnLst>
              <a:cxn ang="0">
                <a:pos x="wd2" y="hd2"/>
              </a:cxn>
              <a:cxn ang="5400000">
                <a:pos x="wd2" y="hd2"/>
              </a:cxn>
              <a:cxn ang="10800000">
                <a:pos x="wd2" y="hd2"/>
              </a:cxn>
              <a:cxn ang="16200000">
                <a:pos x="wd2" y="hd2"/>
              </a:cxn>
            </a:cxnLst>
            <a:rect l="0" t="0" r="r" b="b"/>
            <a:pathLst>
              <a:path w="21600" h="21453" extrusionOk="0">
                <a:moveTo>
                  <a:pt x="8765" y="439"/>
                </a:moveTo>
                <a:cubicBezTo>
                  <a:pt x="0" y="5127"/>
                  <a:pt x="0" y="5127"/>
                  <a:pt x="0" y="5127"/>
                </a:cubicBezTo>
                <a:cubicBezTo>
                  <a:pt x="6104" y="5127"/>
                  <a:pt x="6104" y="5127"/>
                  <a:pt x="6104" y="5127"/>
                </a:cubicBezTo>
                <a:cubicBezTo>
                  <a:pt x="6104" y="18858"/>
                  <a:pt x="6104" y="18858"/>
                  <a:pt x="6104" y="18858"/>
                </a:cubicBezTo>
                <a:cubicBezTo>
                  <a:pt x="6104" y="20281"/>
                  <a:pt x="8139" y="21453"/>
                  <a:pt x="10800" y="21453"/>
                </a:cubicBezTo>
                <a:cubicBezTo>
                  <a:pt x="13461" y="21453"/>
                  <a:pt x="15496" y="20281"/>
                  <a:pt x="15496" y="18858"/>
                </a:cubicBezTo>
                <a:cubicBezTo>
                  <a:pt x="15496" y="5127"/>
                  <a:pt x="15496" y="5127"/>
                  <a:pt x="15496" y="5127"/>
                </a:cubicBezTo>
                <a:cubicBezTo>
                  <a:pt x="21600" y="5127"/>
                  <a:pt x="21600" y="5127"/>
                  <a:pt x="21600" y="5127"/>
                </a:cubicBezTo>
                <a:cubicBezTo>
                  <a:pt x="12835" y="439"/>
                  <a:pt x="12835" y="439"/>
                  <a:pt x="12835" y="439"/>
                </a:cubicBezTo>
                <a:cubicBezTo>
                  <a:pt x="11739" y="-147"/>
                  <a:pt x="9861" y="-147"/>
                  <a:pt x="8765" y="439"/>
                </a:cubicBezTo>
              </a:path>
            </a:pathLst>
          </a:custGeom>
          <a:solidFill>
            <a:schemeClr val="accent1"/>
          </a:solidFill>
          <a:ln w="12700">
            <a:miter lim="400000"/>
          </a:ln>
        </p:spPr>
        <p:txBody>
          <a:bodyPr lIns="45719" rIns="45719"/>
          <a:lstStyle/>
          <a:p>
            <a:pPr>
              <a:defRPr sz="1300"/>
            </a:pPr>
            <a:endParaRPr sz="1300"/>
          </a:p>
        </p:txBody>
      </p:sp>
      <p:sp>
        <p:nvSpPr>
          <p:cNvPr id="632" name="Freeform 7"/>
          <p:cNvSpPr/>
          <p:nvPr/>
        </p:nvSpPr>
        <p:spPr>
          <a:xfrm rot="14008822">
            <a:off x="1824467" y="3938401"/>
            <a:ext cx="389336" cy="723722"/>
          </a:xfrm>
          <a:custGeom>
            <a:avLst/>
            <a:gdLst/>
            <a:ahLst/>
            <a:cxnLst>
              <a:cxn ang="0">
                <a:pos x="wd2" y="hd2"/>
              </a:cxn>
              <a:cxn ang="5400000">
                <a:pos x="wd2" y="hd2"/>
              </a:cxn>
              <a:cxn ang="10800000">
                <a:pos x="wd2" y="hd2"/>
              </a:cxn>
              <a:cxn ang="16200000">
                <a:pos x="wd2" y="hd2"/>
              </a:cxn>
            </a:cxnLst>
            <a:rect l="0" t="0" r="r" b="b"/>
            <a:pathLst>
              <a:path w="21600" h="21453" extrusionOk="0">
                <a:moveTo>
                  <a:pt x="8765" y="439"/>
                </a:moveTo>
                <a:cubicBezTo>
                  <a:pt x="0" y="5127"/>
                  <a:pt x="0" y="5127"/>
                  <a:pt x="0" y="5127"/>
                </a:cubicBezTo>
                <a:cubicBezTo>
                  <a:pt x="6104" y="5127"/>
                  <a:pt x="6104" y="5127"/>
                  <a:pt x="6104" y="5127"/>
                </a:cubicBezTo>
                <a:cubicBezTo>
                  <a:pt x="6104" y="18858"/>
                  <a:pt x="6104" y="18858"/>
                  <a:pt x="6104" y="18858"/>
                </a:cubicBezTo>
                <a:cubicBezTo>
                  <a:pt x="6104" y="20281"/>
                  <a:pt x="8139" y="21453"/>
                  <a:pt x="10800" y="21453"/>
                </a:cubicBezTo>
                <a:cubicBezTo>
                  <a:pt x="13461" y="21453"/>
                  <a:pt x="15496" y="20281"/>
                  <a:pt x="15496" y="18858"/>
                </a:cubicBezTo>
                <a:cubicBezTo>
                  <a:pt x="15496" y="5127"/>
                  <a:pt x="15496" y="5127"/>
                  <a:pt x="15496" y="5127"/>
                </a:cubicBezTo>
                <a:cubicBezTo>
                  <a:pt x="21600" y="5127"/>
                  <a:pt x="21600" y="5127"/>
                  <a:pt x="21600" y="5127"/>
                </a:cubicBezTo>
                <a:cubicBezTo>
                  <a:pt x="12835" y="439"/>
                  <a:pt x="12835" y="439"/>
                  <a:pt x="12835" y="439"/>
                </a:cubicBezTo>
                <a:cubicBezTo>
                  <a:pt x="11739" y="-147"/>
                  <a:pt x="9861" y="-147"/>
                  <a:pt x="8765" y="439"/>
                </a:cubicBezTo>
              </a:path>
            </a:pathLst>
          </a:custGeom>
          <a:solidFill>
            <a:schemeClr val="accent1"/>
          </a:solidFill>
          <a:ln w="12700">
            <a:miter lim="400000"/>
          </a:ln>
        </p:spPr>
        <p:txBody>
          <a:bodyPr lIns="45719" rIns="45719"/>
          <a:lstStyle/>
          <a:p>
            <a:pPr>
              <a:defRPr sz="1300"/>
            </a:pPr>
            <a:endParaRPr sz="1300"/>
          </a:p>
        </p:txBody>
      </p:sp>
      <p:sp>
        <p:nvSpPr>
          <p:cNvPr id="633" name="Freeform 7"/>
          <p:cNvSpPr/>
          <p:nvPr/>
        </p:nvSpPr>
        <p:spPr>
          <a:xfrm rot="10800000">
            <a:off x="2760635" y="4270364"/>
            <a:ext cx="389336" cy="723721"/>
          </a:xfrm>
          <a:custGeom>
            <a:avLst/>
            <a:gdLst/>
            <a:ahLst/>
            <a:cxnLst>
              <a:cxn ang="0">
                <a:pos x="wd2" y="hd2"/>
              </a:cxn>
              <a:cxn ang="5400000">
                <a:pos x="wd2" y="hd2"/>
              </a:cxn>
              <a:cxn ang="10800000">
                <a:pos x="wd2" y="hd2"/>
              </a:cxn>
              <a:cxn ang="16200000">
                <a:pos x="wd2" y="hd2"/>
              </a:cxn>
            </a:cxnLst>
            <a:rect l="0" t="0" r="r" b="b"/>
            <a:pathLst>
              <a:path w="21600" h="21453" extrusionOk="0">
                <a:moveTo>
                  <a:pt x="8765" y="439"/>
                </a:moveTo>
                <a:cubicBezTo>
                  <a:pt x="0" y="5127"/>
                  <a:pt x="0" y="5127"/>
                  <a:pt x="0" y="5127"/>
                </a:cubicBezTo>
                <a:cubicBezTo>
                  <a:pt x="6104" y="5127"/>
                  <a:pt x="6104" y="5127"/>
                  <a:pt x="6104" y="5127"/>
                </a:cubicBezTo>
                <a:cubicBezTo>
                  <a:pt x="6104" y="18858"/>
                  <a:pt x="6104" y="18858"/>
                  <a:pt x="6104" y="18858"/>
                </a:cubicBezTo>
                <a:cubicBezTo>
                  <a:pt x="6104" y="20281"/>
                  <a:pt x="8139" y="21453"/>
                  <a:pt x="10800" y="21453"/>
                </a:cubicBezTo>
                <a:cubicBezTo>
                  <a:pt x="13461" y="21453"/>
                  <a:pt x="15496" y="20281"/>
                  <a:pt x="15496" y="18858"/>
                </a:cubicBezTo>
                <a:cubicBezTo>
                  <a:pt x="15496" y="5127"/>
                  <a:pt x="15496" y="5127"/>
                  <a:pt x="15496" y="5127"/>
                </a:cubicBezTo>
                <a:cubicBezTo>
                  <a:pt x="21600" y="5127"/>
                  <a:pt x="21600" y="5127"/>
                  <a:pt x="21600" y="5127"/>
                </a:cubicBezTo>
                <a:cubicBezTo>
                  <a:pt x="12835" y="439"/>
                  <a:pt x="12835" y="439"/>
                  <a:pt x="12835" y="439"/>
                </a:cubicBezTo>
                <a:cubicBezTo>
                  <a:pt x="11739" y="-147"/>
                  <a:pt x="9861" y="-147"/>
                  <a:pt x="8765" y="439"/>
                </a:cubicBezTo>
              </a:path>
            </a:pathLst>
          </a:custGeom>
          <a:solidFill>
            <a:schemeClr val="accent1"/>
          </a:solidFill>
          <a:ln w="12700">
            <a:miter lim="400000"/>
          </a:ln>
        </p:spPr>
        <p:txBody>
          <a:bodyPr lIns="45719" rIns="45719"/>
          <a:lstStyle/>
          <a:p>
            <a:pPr>
              <a:defRPr sz="1300"/>
            </a:pPr>
            <a:endParaRPr sz="1300"/>
          </a:p>
        </p:txBody>
      </p:sp>
      <p:sp>
        <p:nvSpPr>
          <p:cNvPr id="634" name="Freeform 7"/>
          <p:cNvSpPr/>
          <p:nvPr/>
        </p:nvSpPr>
        <p:spPr>
          <a:xfrm rot="16200000">
            <a:off x="1564617" y="3067640"/>
            <a:ext cx="389336" cy="723721"/>
          </a:xfrm>
          <a:custGeom>
            <a:avLst/>
            <a:gdLst/>
            <a:ahLst/>
            <a:cxnLst>
              <a:cxn ang="0">
                <a:pos x="wd2" y="hd2"/>
              </a:cxn>
              <a:cxn ang="5400000">
                <a:pos x="wd2" y="hd2"/>
              </a:cxn>
              <a:cxn ang="10800000">
                <a:pos x="wd2" y="hd2"/>
              </a:cxn>
              <a:cxn ang="16200000">
                <a:pos x="wd2" y="hd2"/>
              </a:cxn>
            </a:cxnLst>
            <a:rect l="0" t="0" r="r" b="b"/>
            <a:pathLst>
              <a:path w="21600" h="21453" extrusionOk="0">
                <a:moveTo>
                  <a:pt x="8765" y="439"/>
                </a:moveTo>
                <a:cubicBezTo>
                  <a:pt x="0" y="5127"/>
                  <a:pt x="0" y="5127"/>
                  <a:pt x="0" y="5127"/>
                </a:cubicBezTo>
                <a:cubicBezTo>
                  <a:pt x="6104" y="5127"/>
                  <a:pt x="6104" y="5127"/>
                  <a:pt x="6104" y="5127"/>
                </a:cubicBezTo>
                <a:cubicBezTo>
                  <a:pt x="6104" y="18858"/>
                  <a:pt x="6104" y="18858"/>
                  <a:pt x="6104" y="18858"/>
                </a:cubicBezTo>
                <a:cubicBezTo>
                  <a:pt x="6104" y="20281"/>
                  <a:pt x="8139" y="21453"/>
                  <a:pt x="10800" y="21453"/>
                </a:cubicBezTo>
                <a:cubicBezTo>
                  <a:pt x="13461" y="21453"/>
                  <a:pt x="15496" y="20281"/>
                  <a:pt x="15496" y="18858"/>
                </a:cubicBezTo>
                <a:cubicBezTo>
                  <a:pt x="15496" y="5127"/>
                  <a:pt x="15496" y="5127"/>
                  <a:pt x="15496" y="5127"/>
                </a:cubicBezTo>
                <a:cubicBezTo>
                  <a:pt x="21600" y="5127"/>
                  <a:pt x="21600" y="5127"/>
                  <a:pt x="21600" y="5127"/>
                </a:cubicBezTo>
                <a:cubicBezTo>
                  <a:pt x="12835" y="439"/>
                  <a:pt x="12835" y="439"/>
                  <a:pt x="12835" y="439"/>
                </a:cubicBezTo>
                <a:cubicBezTo>
                  <a:pt x="11739" y="-147"/>
                  <a:pt x="9861" y="-147"/>
                  <a:pt x="8765" y="439"/>
                </a:cubicBezTo>
              </a:path>
            </a:pathLst>
          </a:custGeom>
          <a:solidFill>
            <a:schemeClr val="accent1"/>
          </a:solidFill>
          <a:ln w="12700">
            <a:miter lim="400000"/>
          </a:ln>
        </p:spPr>
        <p:txBody>
          <a:bodyPr lIns="45719" rIns="45719"/>
          <a:lstStyle/>
          <a:p>
            <a:pPr>
              <a:defRPr sz="1300"/>
            </a:pPr>
            <a:endParaRPr sz="1300"/>
          </a:p>
        </p:txBody>
      </p:sp>
      <p:sp>
        <p:nvSpPr>
          <p:cNvPr id="635" name="Freeform 7"/>
          <p:cNvSpPr/>
          <p:nvPr/>
        </p:nvSpPr>
        <p:spPr>
          <a:xfrm rot="5400000">
            <a:off x="4002217" y="3067639"/>
            <a:ext cx="389336" cy="723721"/>
          </a:xfrm>
          <a:custGeom>
            <a:avLst/>
            <a:gdLst/>
            <a:ahLst/>
            <a:cxnLst>
              <a:cxn ang="0">
                <a:pos x="wd2" y="hd2"/>
              </a:cxn>
              <a:cxn ang="5400000">
                <a:pos x="wd2" y="hd2"/>
              </a:cxn>
              <a:cxn ang="10800000">
                <a:pos x="wd2" y="hd2"/>
              </a:cxn>
              <a:cxn ang="16200000">
                <a:pos x="wd2" y="hd2"/>
              </a:cxn>
            </a:cxnLst>
            <a:rect l="0" t="0" r="r" b="b"/>
            <a:pathLst>
              <a:path w="21600" h="21453" extrusionOk="0">
                <a:moveTo>
                  <a:pt x="8765" y="439"/>
                </a:moveTo>
                <a:cubicBezTo>
                  <a:pt x="0" y="5127"/>
                  <a:pt x="0" y="5127"/>
                  <a:pt x="0" y="5127"/>
                </a:cubicBezTo>
                <a:cubicBezTo>
                  <a:pt x="6104" y="5127"/>
                  <a:pt x="6104" y="5127"/>
                  <a:pt x="6104" y="5127"/>
                </a:cubicBezTo>
                <a:cubicBezTo>
                  <a:pt x="6104" y="18858"/>
                  <a:pt x="6104" y="18858"/>
                  <a:pt x="6104" y="18858"/>
                </a:cubicBezTo>
                <a:cubicBezTo>
                  <a:pt x="6104" y="20281"/>
                  <a:pt x="8139" y="21453"/>
                  <a:pt x="10800" y="21453"/>
                </a:cubicBezTo>
                <a:cubicBezTo>
                  <a:pt x="13461" y="21453"/>
                  <a:pt x="15496" y="20281"/>
                  <a:pt x="15496" y="18858"/>
                </a:cubicBezTo>
                <a:cubicBezTo>
                  <a:pt x="15496" y="5127"/>
                  <a:pt x="15496" y="5127"/>
                  <a:pt x="15496" y="5127"/>
                </a:cubicBezTo>
                <a:cubicBezTo>
                  <a:pt x="21600" y="5127"/>
                  <a:pt x="21600" y="5127"/>
                  <a:pt x="21600" y="5127"/>
                </a:cubicBezTo>
                <a:cubicBezTo>
                  <a:pt x="12835" y="439"/>
                  <a:pt x="12835" y="439"/>
                  <a:pt x="12835" y="439"/>
                </a:cubicBezTo>
                <a:cubicBezTo>
                  <a:pt x="11739" y="-147"/>
                  <a:pt x="9861" y="-147"/>
                  <a:pt x="8765" y="439"/>
                </a:cubicBezTo>
              </a:path>
            </a:pathLst>
          </a:custGeom>
          <a:solidFill>
            <a:schemeClr val="accent1"/>
          </a:solidFill>
          <a:ln w="12700">
            <a:miter lim="400000"/>
          </a:ln>
        </p:spPr>
        <p:txBody>
          <a:bodyPr lIns="45719" rIns="45719"/>
          <a:lstStyle/>
          <a:p>
            <a:pPr>
              <a:defRPr sz="1300"/>
            </a:pPr>
            <a:endParaRPr sz="1300"/>
          </a:p>
        </p:txBody>
      </p:sp>
      <p:sp>
        <p:nvSpPr>
          <p:cNvPr id="636" name="Platshållare för bildnummer 2"/>
          <p:cNvSpPr txBox="1">
            <a:spLocks noGrp="1"/>
          </p:cNvSpPr>
          <p:nvPr>
            <p:ph type="sldNum" sz="quarter" idx="4294967295"/>
          </p:nvPr>
        </p:nvSpPr>
        <p:spPr>
          <a:xfrm>
            <a:off x="42334" y="5823744"/>
            <a:ext cx="127001" cy="1270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26</a:t>
            </a:fld>
            <a:endParaRPr/>
          </a:p>
        </p:txBody>
      </p:sp>
      <p:pic>
        <p:nvPicPr>
          <p:cNvPr id="21" name="Picture 3" descr="Picture 3">
            <a:extLst>
              <a:ext uri="{FF2B5EF4-FFF2-40B4-BE49-F238E27FC236}">
                <a16:creationId xmlns:a16="http://schemas.microsoft.com/office/drawing/2014/main" id="{664E5DA0-FE2C-F24E-93F8-AC4B49D136C3}"/>
              </a:ext>
            </a:extLst>
          </p:cNvPr>
          <p:cNvPicPr>
            <a:picLocks noChangeAspect="1"/>
          </p:cNvPicPr>
          <p:nvPr/>
        </p:nvPicPr>
        <p:blipFill>
          <a:blip r:embed="rId3"/>
          <a:srcRect t="17043" b="17043"/>
          <a:stretch>
            <a:fillRect/>
          </a:stretch>
        </p:blipFill>
        <p:spPr>
          <a:xfrm>
            <a:off x="5994032" y="135113"/>
            <a:ext cx="3292869" cy="2617676"/>
          </a:xfrm>
          <a:prstGeom prst="rect">
            <a:avLst/>
          </a:prstGeom>
        </p:spPr>
      </p:pic>
      <p:grpSp>
        <p:nvGrpSpPr>
          <p:cNvPr id="22" name="Platshållare för text 4">
            <a:extLst>
              <a:ext uri="{FF2B5EF4-FFF2-40B4-BE49-F238E27FC236}">
                <a16:creationId xmlns:a16="http://schemas.microsoft.com/office/drawing/2014/main" id="{D740BFC9-D614-F14D-8124-A15795302B3A}"/>
              </a:ext>
            </a:extLst>
          </p:cNvPr>
          <p:cNvGrpSpPr/>
          <p:nvPr/>
        </p:nvGrpSpPr>
        <p:grpSpPr>
          <a:xfrm>
            <a:off x="6199601" y="3443552"/>
            <a:ext cx="2580474" cy="2295147"/>
            <a:chOff x="-97983" y="-1"/>
            <a:chExt cx="1646518" cy="1479376"/>
          </a:xfrm>
        </p:grpSpPr>
        <p:sp>
          <p:nvSpPr>
            <p:cNvPr id="23" name="Oval">
              <a:extLst>
                <a:ext uri="{FF2B5EF4-FFF2-40B4-BE49-F238E27FC236}">
                  <a16:creationId xmlns:a16="http://schemas.microsoft.com/office/drawing/2014/main" id="{8B4F3235-B831-C542-B2C6-C5882610C6AB}"/>
                </a:ext>
              </a:extLst>
            </p:cNvPr>
            <p:cNvSpPr/>
            <p:nvPr/>
          </p:nvSpPr>
          <p:spPr>
            <a:xfrm>
              <a:off x="-1" y="-1"/>
              <a:ext cx="1548536" cy="1479376"/>
            </a:xfrm>
            <a:prstGeom prst="ellipse">
              <a:avLst/>
            </a:prstGeom>
            <a:solidFill>
              <a:schemeClr val="accent6"/>
            </a:solidFill>
            <a:ln w="12700" cap="flat">
              <a:noFill/>
              <a:miter lim="400000"/>
            </a:ln>
            <a:effectLst/>
          </p:spPr>
          <p:txBody>
            <a:bodyPr wrap="square" lIns="45719" tIns="45719" rIns="45719" bIns="45719" numCol="1" anchor="ctr">
              <a:noAutofit/>
            </a:bodyPr>
            <a:lstStyle/>
            <a:p>
              <a:pPr algn="ctr" defTabSz="914377">
                <a:defRPr b="1">
                  <a:solidFill>
                    <a:srgbClr val="FFFFFF"/>
                  </a:solidFill>
                </a:defRPr>
              </a:pPr>
              <a:endParaRPr/>
            </a:p>
          </p:txBody>
        </p:sp>
        <p:sp>
          <p:nvSpPr>
            <p:cNvPr id="24" name="Utvärdera">
              <a:extLst>
                <a:ext uri="{FF2B5EF4-FFF2-40B4-BE49-F238E27FC236}">
                  <a16:creationId xmlns:a16="http://schemas.microsoft.com/office/drawing/2014/main" id="{30791F92-1924-2C46-AEAE-C3D78217E6F0}"/>
                </a:ext>
              </a:extLst>
            </p:cNvPr>
            <p:cNvSpPr txBox="1"/>
            <p:nvPr/>
          </p:nvSpPr>
          <p:spPr>
            <a:xfrm>
              <a:off x="-97983" y="397449"/>
              <a:ext cx="1635172" cy="6348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914377">
                <a:defRPr b="1">
                  <a:solidFill>
                    <a:srgbClr val="FFFFFF"/>
                  </a:solidFill>
                </a:defRPr>
              </a:lvl1pPr>
            </a:lstStyle>
            <a:p>
              <a:r>
                <a:rPr sz="3200" dirty="0">
                  <a:solidFill>
                    <a:schemeClr val="accent2"/>
                  </a:solidFill>
                </a:rPr>
                <a:t>Utvärdera</a:t>
              </a:r>
              <a:r>
                <a:rPr lang="sv-SE" sz="3200" dirty="0">
                  <a:solidFill>
                    <a:schemeClr val="accent2"/>
                  </a:solidFill>
                </a:rPr>
                <a:t>!!</a:t>
              </a:r>
              <a:endParaRPr sz="3200" dirty="0">
                <a:solidFill>
                  <a:schemeClr val="accent2"/>
                </a:solidFill>
              </a:endParaRPr>
            </a:p>
          </p:txBody>
        </p:sp>
      </p:grpSp>
    </p:spTree>
    <p:extLst>
      <p:ext uri="{BB962C8B-B14F-4D97-AF65-F5344CB8AC3E}">
        <p14:creationId xmlns:p14="http://schemas.microsoft.com/office/powerpoint/2010/main" val="27850917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textruta 3"/>
          <p:cNvSpPr txBox="1"/>
          <p:nvPr/>
        </p:nvSpPr>
        <p:spPr>
          <a:xfrm>
            <a:off x="863601" y="2557463"/>
            <a:ext cx="6894329" cy="220559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160421" lvl="1" indent="-160421">
              <a:spcBef>
                <a:spcPts val="1000"/>
              </a:spcBef>
              <a:buSzPct val="100000"/>
              <a:buChar char="•"/>
              <a:defRPr sz="1600"/>
            </a:pPr>
            <a:r>
              <a:rPr sz="1600"/>
              <a:t>Rådgivning med specialutbildad farmaceut</a:t>
            </a:r>
          </a:p>
          <a:p>
            <a:pPr marL="160421" lvl="1" indent="-160421">
              <a:spcBef>
                <a:spcPts val="1000"/>
              </a:spcBef>
              <a:buSzPct val="100000"/>
              <a:buChar char="•"/>
              <a:defRPr sz="1600"/>
            </a:pPr>
            <a:r>
              <a:rPr sz="1600"/>
              <a:t>För dig som vill veta mer om dina mediciner </a:t>
            </a:r>
          </a:p>
          <a:p>
            <a:pPr marL="160421" lvl="1" indent="-160421">
              <a:spcBef>
                <a:spcPts val="1000"/>
              </a:spcBef>
              <a:buSzPct val="100000"/>
              <a:buChar char="•"/>
              <a:defRPr sz="1600"/>
            </a:pPr>
            <a:r>
              <a:rPr sz="1600"/>
              <a:t>Ca 15 minuter</a:t>
            </a:r>
          </a:p>
          <a:p>
            <a:pPr marL="160421" lvl="1" indent="-160421">
              <a:spcBef>
                <a:spcPts val="1000"/>
              </a:spcBef>
              <a:buSzPct val="100000"/>
              <a:buChar char="•"/>
              <a:defRPr sz="1600"/>
            </a:pPr>
            <a:r>
              <a:rPr sz="1600"/>
              <a:t>Kan bokas i förväg</a:t>
            </a:r>
          </a:p>
          <a:p>
            <a:pPr marL="160421" lvl="1" indent="-160421">
              <a:spcBef>
                <a:spcPts val="1000"/>
              </a:spcBef>
              <a:buSzPct val="100000"/>
              <a:buChar char="•"/>
              <a:defRPr sz="1600"/>
            </a:pPr>
            <a:r>
              <a:rPr sz="1600"/>
              <a:t>Utförs i avskild miljö</a:t>
            </a:r>
          </a:p>
          <a:p>
            <a:pPr marL="160421" lvl="1" indent="-160421">
              <a:spcBef>
                <a:spcPts val="1000"/>
              </a:spcBef>
              <a:buSzPct val="100000"/>
              <a:buChar char="•"/>
              <a:defRPr sz="1600"/>
            </a:pPr>
            <a:r>
              <a:rPr sz="1600"/>
              <a:t>Kostnadsfritt</a:t>
            </a:r>
          </a:p>
        </p:txBody>
      </p:sp>
      <p:sp>
        <p:nvSpPr>
          <p:cNvPr id="725" name="Rubrik 4"/>
          <p:cNvSpPr txBox="1"/>
          <p:nvPr/>
        </p:nvSpPr>
        <p:spPr>
          <a:xfrm>
            <a:off x="863600" y="1328936"/>
            <a:ext cx="7416801" cy="11679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a:lnSpc>
                <a:spcPct val="80000"/>
              </a:lnSpc>
              <a:defRPr sz="3600" b="1">
                <a:solidFill>
                  <a:schemeClr val="accent5"/>
                </a:solidFill>
              </a:defRPr>
            </a:pPr>
            <a:r>
              <a:rPr sz="3600" dirty="0" err="1">
                <a:solidFill>
                  <a:schemeClr val="accent3"/>
                </a:solidFill>
              </a:rPr>
              <a:t>Personlig</a:t>
            </a:r>
            <a:r>
              <a:rPr sz="3600" dirty="0">
                <a:solidFill>
                  <a:schemeClr val="accent3"/>
                </a:solidFill>
              </a:rPr>
              <a:t> </a:t>
            </a:r>
            <a:r>
              <a:rPr sz="3600" dirty="0" err="1">
                <a:solidFill>
                  <a:schemeClr val="accent3"/>
                </a:solidFill>
              </a:rPr>
              <a:t>läkemedelsrådgivning</a:t>
            </a:r>
            <a:r>
              <a:rPr sz="3600" dirty="0">
                <a:solidFill>
                  <a:schemeClr val="accent3"/>
                </a:solidFill>
              </a:rPr>
              <a:t> </a:t>
            </a:r>
            <a:br>
              <a:rPr sz="3600" dirty="0">
                <a:solidFill>
                  <a:schemeClr val="accent3"/>
                </a:solidFill>
              </a:rPr>
            </a:br>
            <a:r>
              <a:rPr sz="3600" dirty="0" err="1">
                <a:solidFill>
                  <a:schemeClr val="accent3"/>
                </a:solidFill>
              </a:rPr>
              <a:t>på</a:t>
            </a:r>
            <a:r>
              <a:rPr sz="3600" dirty="0">
                <a:solidFill>
                  <a:schemeClr val="accent3"/>
                </a:solidFill>
              </a:rPr>
              <a:t> </a:t>
            </a:r>
            <a:r>
              <a:rPr sz="3600" dirty="0" err="1">
                <a:solidFill>
                  <a:schemeClr val="accent3"/>
                </a:solidFill>
              </a:rPr>
              <a:t>Apoteket</a:t>
            </a:r>
            <a:endParaRPr sz="3600" dirty="0">
              <a:solidFill>
                <a:schemeClr val="accent3"/>
              </a:solidFill>
            </a:endParaRPr>
          </a:p>
        </p:txBody>
      </p:sp>
      <p:pic>
        <p:nvPicPr>
          <p:cNvPr id="726" name="Picture 2" descr="Picture 2"/>
          <p:cNvPicPr>
            <a:picLocks noChangeAspect="1"/>
          </p:cNvPicPr>
          <p:nvPr/>
        </p:nvPicPr>
        <p:blipFill>
          <a:blip r:embed="rId3"/>
          <a:srcRect l="3300" t="2381" r="3300" b="6261"/>
          <a:stretch>
            <a:fillRect/>
          </a:stretch>
        </p:blipFill>
        <p:spPr>
          <a:xfrm>
            <a:off x="5643571" y="3088962"/>
            <a:ext cx="3114473" cy="2100062"/>
          </a:xfrm>
          <a:prstGeom prst="rect">
            <a:avLst/>
          </a:prstGeom>
          <a:ln w="12700">
            <a:miter lim="400000"/>
          </a:ln>
        </p:spPr>
      </p:pic>
      <p:sp>
        <p:nvSpPr>
          <p:cNvPr id="727" name="Platshållare för bildnummer 1"/>
          <p:cNvSpPr txBox="1"/>
          <p:nvPr/>
        </p:nvSpPr>
        <p:spPr>
          <a:xfrm>
            <a:off x="490731" y="7017371"/>
            <a:ext cx="144270" cy="12311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algn="r">
              <a:defRPr sz="800">
                <a:solidFill>
                  <a:schemeClr val="accent2"/>
                </a:solidFill>
              </a:defRPr>
            </a:pPr>
            <a:fld id="{86CB4B4D-7CA3-9044-876B-883B54F8677D}" type="slidenum">
              <a:rPr sz="800"/>
              <a:t>27</a:t>
            </a:fld>
            <a:r>
              <a:rPr sz="800"/>
              <a:t>￼</a:t>
            </a:r>
          </a:p>
        </p:txBody>
      </p:sp>
      <p:sp>
        <p:nvSpPr>
          <p:cNvPr id="728" name="Rektangel"/>
          <p:cNvSpPr/>
          <p:nvPr/>
        </p:nvSpPr>
        <p:spPr>
          <a:xfrm>
            <a:off x="-1537547" y="1980850"/>
            <a:ext cx="1270001" cy="406163"/>
          </a:xfrm>
          <a:prstGeom prst="rect">
            <a:avLst/>
          </a:prstGeom>
          <a:solidFill>
            <a:srgbClr val="FFFFFF"/>
          </a:solidFill>
          <a:ln w="25400">
            <a:solidFill>
              <a:schemeClr val="accent1"/>
            </a:solidFill>
          </a:ln>
          <a:effectLst>
            <a:outerShdw blurRad="38100" dist="23000" dir="5400000" rotWithShape="0">
              <a:srgbClr val="000000">
                <a:alpha val="35000"/>
              </a:srgbClr>
            </a:outerShdw>
          </a:effectLst>
        </p:spPr>
        <p:txBody>
          <a:bodyPr lIns="45719" rIns="45719" anchor="ctr"/>
          <a:lstStyle/>
          <a:p>
            <a:endParaRPr/>
          </a:p>
        </p:txBody>
      </p:sp>
      <p:sp>
        <p:nvSpPr>
          <p:cNvPr id="729" name="Platshållare för bildnummer 2"/>
          <p:cNvSpPr txBox="1">
            <a:spLocks noGrp="1"/>
          </p:cNvSpPr>
          <p:nvPr>
            <p:ph type="sldNum" sz="quarter" idx="4294967295"/>
          </p:nvPr>
        </p:nvSpPr>
        <p:spPr>
          <a:xfrm>
            <a:off x="42334" y="5823744"/>
            <a:ext cx="127001" cy="1270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27</a:t>
            </a:fld>
            <a:endParaRPr/>
          </a:p>
        </p:txBody>
      </p:sp>
    </p:spTree>
    <p:extLst>
      <p:ext uri="{BB962C8B-B14F-4D97-AF65-F5344CB8AC3E}">
        <p14:creationId xmlns:p14="http://schemas.microsoft.com/office/powerpoint/2010/main" val="250824700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Rubrik 1"/>
          <p:cNvSpPr txBox="1">
            <a:spLocks noGrp="1"/>
          </p:cNvSpPr>
          <p:nvPr>
            <p:ph type="title"/>
          </p:nvPr>
        </p:nvSpPr>
        <p:spPr>
          <a:xfrm>
            <a:off x="863600" y="628914"/>
            <a:ext cx="7416801" cy="1342060"/>
          </a:xfrm>
          <a:prstGeom prst="rect">
            <a:avLst/>
          </a:prstGeom>
        </p:spPr>
        <p:txBody>
          <a:bodyPr/>
          <a:lstStyle>
            <a:lvl1pPr defTabSz="896111">
              <a:defRPr sz="3528"/>
            </a:lvl1pPr>
          </a:lstStyle>
          <a:p>
            <a:r>
              <a:t>EES – ett elektroniskt expertstöd för kundens lagrade recept</a:t>
            </a:r>
          </a:p>
        </p:txBody>
      </p:sp>
      <p:sp>
        <p:nvSpPr>
          <p:cNvPr id="734" name="Form"/>
          <p:cNvSpPr/>
          <p:nvPr/>
        </p:nvSpPr>
        <p:spPr>
          <a:xfrm>
            <a:off x="632691" y="3441625"/>
            <a:ext cx="1280953" cy="1279832"/>
          </a:xfrm>
          <a:custGeom>
            <a:avLst/>
            <a:gdLst/>
            <a:ahLst/>
            <a:cxnLst>
              <a:cxn ang="0">
                <a:pos x="wd2" y="hd2"/>
              </a:cxn>
              <a:cxn ang="5400000">
                <a:pos x="wd2" y="hd2"/>
              </a:cxn>
              <a:cxn ang="10800000">
                <a:pos x="wd2" y="hd2"/>
              </a:cxn>
              <a:cxn ang="16200000">
                <a:pos x="wd2" y="hd2"/>
              </a:cxn>
            </a:cxnLst>
            <a:rect l="0" t="0" r="r" b="b"/>
            <a:pathLst>
              <a:path w="21385" h="21600" extrusionOk="0">
                <a:moveTo>
                  <a:pt x="20739" y="8671"/>
                </a:moveTo>
                <a:cubicBezTo>
                  <a:pt x="21600" y="9832"/>
                  <a:pt x="21600" y="11729"/>
                  <a:pt x="20739" y="12890"/>
                </a:cubicBezTo>
                <a:cubicBezTo>
                  <a:pt x="14314" y="21600"/>
                  <a:pt x="14314" y="21600"/>
                  <a:pt x="14314" y="21600"/>
                </a:cubicBezTo>
                <a:cubicBezTo>
                  <a:pt x="14314" y="16761"/>
                  <a:pt x="14314" y="16761"/>
                  <a:pt x="14314" y="16761"/>
                </a:cubicBezTo>
                <a:cubicBezTo>
                  <a:pt x="4446" y="16761"/>
                  <a:pt x="4446" y="16761"/>
                  <a:pt x="4446" y="16761"/>
                </a:cubicBezTo>
                <a:cubicBezTo>
                  <a:pt x="1979" y="16761"/>
                  <a:pt x="0" y="14090"/>
                  <a:pt x="0" y="10800"/>
                </a:cubicBezTo>
                <a:cubicBezTo>
                  <a:pt x="0" y="7471"/>
                  <a:pt x="1979" y="4800"/>
                  <a:pt x="4446" y="4800"/>
                </a:cubicBezTo>
                <a:cubicBezTo>
                  <a:pt x="14314" y="4800"/>
                  <a:pt x="14314" y="4800"/>
                  <a:pt x="14314" y="4800"/>
                </a:cubicBezTo>
                <a:cubicBezTo>
                  <a:pt x="14314" y="0"/>
                  <a:pt x="14314" y="0"/>
                  <a:pt x="14314" y="0"/>
                </a:cubicBezTo>
                <a:lnTo>
                  <a:pt x="20739" y="8671"/>
                </a:lnTo>
                <a:close/>
              </a:path>
            </a:pathLst>
          </a:custGeom>
          <a:solidFill>
            <a:schemeClr val="accent1"/>
          </a:solidFill>
          <a:ln w="12700">
            <a:miter lim="400000"/>
          </a:ln>
        </p:spPr>
        <p:txBody>
          <a:bodyPr lIns="45719" rIns="45719" anchor="ctr"/>
          <a:lstStyle/>
          <a:p>
            <a:pPr algn="ctr"/>
            <a:endParaRPr/>
          </a:p>
        </p:txBody>
      </p:sp>
      <p:sp>
        <p:nvSpPr>
          <p:cNvPr id="735" name="EES"/>
          <p:cNvSpPr txBox="1"/>
          <p:nvPr/>
        </p:nvSpPr>
        <p:spPr>
          <a:xfrm>
            <a:off x="632691" y="3893029"/>
            <a:ext cx="1293839" cy="377026"/>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nchor="ctr">
            <a:spAutoFit/>
          </a:bodyPr>
          <a:lstStyle>
            <a:lvl1pPr algn="ctr">
              <a:defRPr sz="1500" b="1">
                <a:solidFill>
                  <a:srgbClr val="FFFFFF"/>
                </a:solidFill>
              </a:defRPr>
            </a:lvl1pPr>
          </a:lstStyle>
          <a:p>
            <a:r>
              <a:rPr sz="2000" dirty="0">
                <a:solidFill>
                  <a:srgbClr val="000000"/>
                </a:solidFill>
              </a:rPr>
              <a:t>EES</a:t>
            </a:r>
          </a:p>
        </p:txBody>
      </p:sp>
      <p:pic>
        <p:nvPicPr>
          <p:cNvPr id="736" name="Picture 2" descr="Picture 2"/>
          <p:cNvPicPr>
            <a:picLocks noChangeAspect="1"/>
          </p:cNvPicPr>
          <p:nvPr/>
        </p:nvPicPr>
        <p:blipFill>
          <a:blip r:embed="rId3"/>
          <a:srcRect l="4969" t="1641" r="4969" b="7562"/>
          <a:stretch>
            <a:fillRect/>
          </a:stretch>
        </p:blipFill>
        <p:spPr>
          <a:xfrm>
            <a:off x="6247535" y="2947110"/>
            <a:ext cx="2735598" cy="2168655"/>
          </a:xfrm>
          <a:prstGeom prst="rect">
            <a:avLst/>
          </a:prstGeom>
          <a:ln w="12700">
            <a:miter lim="400000"/>
          </a:ln>
        </p:spPr>
      </p:pic>
      <p:sp>
        <p:nvSpPr>
          <p:cNvPr id="737" name="Oval"/>
          <p:cNvSpPr/>
          <p:nvPr/>
        </p:nvSpPr>
        <p:spPr>
          <a:xfrm>
            <a:off x="1867991" y="2407421"/>
            <a:ext cx="1310854" cy="1669744"/>
          </a:xfrm>
          <a:prstGeom prst="ellipse">
            <a:avLst/>
          </a:prstGeom>
          <a:solidFill>
            <a:schemeClr val="accent4"/>
          </a:solidFill>
          <a:ln w="12700">
            <a:miter lim="400000"/>
          </a:ln>
        </p:spPr>
        <p:txBody>
          <a:bodyPr lIns="45719" rIns="45719" anchor="ctr"/>
          <a:lstStyle/>
          <a:p>
            <a:pPr algn="ctr" defTabSz="914377">
              <a:defRPr sz="1600">
                <a:solidFill>
                  <a:srgbClr val="FFFFFF"/>
                </a:solidFill>
              </a:defRPr>
            </a:pPr>
            <a:endParaRPr/>
          </a:p>
        </p:txBody>
      </p:sp>
      <p:sp>
        <p:nvSpPr>
          <p:cNvPr id="738" name="Dubbel…"/>
          <p:cNvSpPr txBox="1"/>
          <p:nvPr/>
        </p:nvSpPr>
        <p:spPr>
          <a:xfrm>
            <a:off x="1854089" y="2762072"/>
            <a:ext cx="1338659" cy="960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algn="ctr" defTabSz="914377">
              <a:defRPr sz="1400">
                <a:solidFill>
                  <a:srgbClr val="FFFFFF"/>
                </a:solidFill>
              </a:defRPr>
            </a:pPr>
            <a:r>
              <a:rPr sz="1600" dirty="0">
                <a:solidFill>
                  <a:srgbClr val="000000"/>
                </a:solidFill>
              </a:rPr>
              <a:t>Dubbel</a:t>
            </a:r>
          </a:p>
          <a:p>
            <a:pPr algn="ctr" defTabSz="914377">
              <a:defRPr sz="1400">
                <a:solidFill>
                  <a:srgbClr val="FFFFFF"/>
                </a:solidFill>
              </a:defRPr>
            </a:pPr>
            <a:r>
              <a:rPr sz="1600" dirty="0">
                <a:solidFill>
                  <a:srgbClr val="000000"/>
                </a:solidFill>
              </a:rPr>
              <a:t>medicinering</a:t>
            </a:r>
          </a:p>
        </p:txBody>
      </p:sp>
      <p:sp>
        <p:nvSpPr>
          <p:cNvPr id="739" name="Oval"/>
          <p:cNvSpPr/>
          <p:nvPr/>
        </p:nvSpPr>
        <p:spPr>
          <a:xfrm>
            <a:off x="3339190" y="2420725"/>
            <a:ext cx="1289967" cy="1643136"/>
          </a:xfrm>
          <a:prstGeom prst="ellipse">
            <a:avLst/>
          </a:prstGeom>
          <a:solidFill>
            <a:schemeClr val="accent4"/>
          </a:solidFill>
          <a:ln w="12700">
            <a:miter lim="400000"/>
          </a:ln>
        </p:spPr>
        <p:txBody>
          <a:bodyPr lIns="45719" rIns="45719" anchor="ctr"/>
          <a:lstStyle/>
          <a:p>
            <a:pPr algn="ctr" defTabSz="914377">
              <a:defRPr sz="1000">
                <a:solidFill>
                  <a:srgbClr val="FFFFFF"/>
                </a:solidFill>
              </a:defRPr>
            </a:pPr>
            <a:endParaRPr/>
          </a:p>
        </p:txBody>
      </p:sp>
      <p:sp>
        <p:nvSpPr>
          <p:cNvPr id="740" name="Interaktion"/>
          <p:cNvSpPr txBox="1"/>
          <p:nvPr/>
        </p:nvSpPr>
        <p:spPr>
          <a:xfrm>
            <a:off x="3510885" y="3045382"/>
            <a:ext cx="1118272" cy="3962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ctr" defTabSz="914377">
              <a:defRPr sz="1400">
                <a:solidFill>
                  <a:srgbClr val="FFFFFF"/>
                </a:solidFill>
              </a:defRPr>
            </a:lvl1pPr>
          </a:lstStyle>
          <a:p>
            <a:r>
              <a:rPr sz="1600" dirty="0">
                <a:solidFill>
                  <a:srgbClr val="000000"/>
                </a:solidFill>
              </a:rPr>
              <a:t>Interaktion</a:t>
            </a:r>
          </a:p>
        </p:txBody>
      </p:sp>
      <p:sp>
        <p:nvSpPr>
          <p:cNvPr id="741" name="Oval"/>
          <p:cNvSpPr/>
          <p:nvPr/>
        </p:nvSpPr>
        <p:spPr>
          <a:xfrm>
            <a:off x="4772068" y="4159273"/>
            <a:ext cx="1338659" cy="1705160"/>
          </a:xfrm>
          <a:prstGeom prst="ellipse">
            <a:avLst/>
          </a:prstGeom>
          <a:solidFill>
            <a:schemeClr val="accent4"/>
          </a:solidFill>
          <a:ln w="12700">
            <a:miter lim="400000"/>
          </a:ln>
        </p:spPr>
        <p:txBody>
          <a:bodyPr lIns="45719" rIns="45719" anchor="ctr"/>
          <a:lstStyle/>
          <a:p>
            <a:pPr algn="ctr" defTabSz="914377">
              <a:defRPr sz="1600">
                <a:solidFill>
                  <a:srgbClr val="FFFFFF"/>
                </a:solidFill>
              </a:defRPr>
            </a:pPr>
            <a:endParaRPr/>
          </a:p>
        </p:txBody>
      </p:sp>
      <p:sp>
        <p:nvSpPr>
          <p:cNvPr id="742" name="Köns-…"/>
          <p:cNvSpPr txBox="1"/>
          <p:nvPr/>
        </p:nvSpPr>
        <p:spPr>
          <a:xfrm>
            <a:off x="4968110" y="4680868"/>
            <a:ext cx="946575" cy="66197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algn="ctr" defTabSz="914377">
              <a:defRPr sz="1400">
                <a:solidFill>
                  <a:srgbClr val="FFFFFF"/>
                </a:solidFill>
              </a:defRPr>
            </a:pPr>
            <a:r>
              <a:rPr sz="1600" dirty="0">
                <a:solidFill>
                  <a:srgbClr val="000000"/>
                </a:solidFill>
              </a:rPr>
              <a:t>Köns-</a:t>
            </a:r>
          </a:p>
          <a:p>
            <a:pPr algn="ctr" defTabSz="914377">
              <a:defRPr sz="1400">
                <a:solidFill>
                  <a:srgbClr val="FFFFFF"/>
                </a:solidFill>
              </a:defRPr>
            </a:pPr>
            <a:r>
              <a:rPr sz="1600" dirty="0">
                <a:solidFill>
                  <a:srgbClr val="000000"/>
                </a:solidFill>
              </a:rPr>
              <a:t>specifikt</a:t>
            </a:r>
          </a:p>
        </p:txBody>
      </p:sp>
      <p:sp>
        <p:nvSpPr>
          <p:cNvPr id="743" name="Oval"/>
          <p:cNvSpPr/>
          <p:nvPr/>
        </p:nvSpPr>
        <p:spPr>
          <a:xfrm>
            <a:off x="4796454" y="2420776"/>
            <a:ext cx="1289887" cy="1643037"/>
          </a:xfrm>
          <a:prstGeom prst="ellipse">
            <a:avLst/>
          </a:prstGeom>
          <a:solidFill>
            <a:schemeClr val="accent4"/>
          </a:solidFill>
          <a:ln w="12700">
            <a:miter lim="400000"/>
          </a:ln>
        </p:spPr>
        <p:txBody>
          <a:bodyPr lIns="45719" rIns="45719" anchor="ctr"/>
          <a:lstStyle/>
          <a:p>
            <a:pPr algn="ctr" defTabSz="914377">
              <a:defRPr sz="1000">
                <a:solidFill>
                  <a:srgbClr val="FFFFFF"/>
                </a:solidFill>
              </a:defRPr>
            </a:pPr>
            <a:endParaRPr/>
          </a:p>
        </p:txBody>
      </p:sp>
      <p:sp>
        <p:nvSpPr>
          <p:cNvPr id="744" name="Hög dos"/>
          <p:cNvSpPr txBox="1"/>
          <p:nvPr/>
        </p:nvSpPr>
        <p:spPr>
          <a:xfrm>
            <a:off x="4985354" y="3044173"/>
            <a:ext cx="912087" cy="396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ctr" defTabSz="914377">
              <a:defRPr sz="1400">
                <a:solidFill>
                  <a:srgbClr val="FFFFFF"/>
                </a:solidFill>
              </a:defRPr>
            </a:lvl1pPr>
          </a:lstStyle>
          <a:p>
            <a:r>
              <a:rPr sz="1600" dirty="0">
                <a:solidFill>
                  <a:srgbClr val="000000"/>
                </a:solidFill>
              </a:rPr>
              <a:t>Hög dos</a:t>
            </a:r>
          </a:p>
        </p:txBody>
      </p:sp>
      <p:sp>
        <p:nvSpPr>
          <p:cNvPr id="745" name="Oval"/>
          <p:cNvSpPr/>
          <p:nvPr/>
        </p:nvSpPr>
        <p:spPr>
          <a:xfrm>
            <a:off x="3290499" y="4145761"/>
            <a:ext cx="1338658" cy="1705160"/>
          </a:xfrm>
          <a:prstGeom prst="ellipse">
            <a:avLst/>
          </a:prstGeom>
          <a:solidFill>
            <a:schemeClr val="accent4"/>
          </a:solidFill>
          <a:ln w="12700">
            <a:miter lim="400000"/>
          </a:ln>
        </p:spPr>
        <p:txBody>
          <a:bodyPr lIns="45719" rIns="45719" anchor="ctr"/>
          <a:lstStyle/>
          <a:p>
            <a:pPr algn="ctr" defTabSz="914377">
              <a:defRPr sz="1000">
                <a:solidFill>
                  <a:srgbClr val="FFFFFF"/>
                </a:solidFill>
              </a:defRPr>
            </a:pPr>
            <a:endParaRPr/>
          </a:p>
        </p:txBody>
      </p:sp>
      <p:sp>
        <p:nvSpPr>
          <p:cNvPr id="746" name="Påverkar…"/>
          <p:cNvSpPr txBox="1"/>
          <p:nvPr/>
        </p:nvSpPr>
        <p:spPr>
          <a:xfrm>
            <a:off x="3510885" y="4680868"/>
            <a:ext cx="946574" cy="66197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algn="ctr" defTabSz="914377">
              <a:defRPr sz="1400">
                <a:solidFill>
                  <a:srgbClr val="FFFFFF"/>
                </a:solidFill>
              </a:defRPr>
            </a:pPr>
            <a:r>
              <a:rPr sz="1600" dirty="0">
                <a:solidFill>
                  <a:srgbClr val="000000"/>
                </a:solidFill>
              </a:rPr>
              <a:t>Påverkar</a:t>
            </a:r>
          </a:p>
          <a:p>
            <a:pPr algn="ctr" defTabSz="914377">
              <a:defRPr sz="1400">
                <a:solidFill>
                  <a:srgbClr val="FFFFFF"/>
                </a:solidFill>
              </a:defRPr>
            </a:pPr>
            <a:r>
              <a:rPr sz="1600" dirty="0">
                <a:solidFill>
                  <a:srgbClr val="000000"/>
                </a:solidFill>
              </a:rPr>
              <a:t>sjukdom</a:t>
            </a:r>
          </a:p>
        </p:txBody>
      </p:sp>
      <p:sp>
        <p:nvSpPr>
          <p:cNvPr id="747" name="Oval"/>
          <p:cNvSpPr/>
          <p:nvPr/>
        </p:nvSpPr>
        <p:spPr>
          <a:xfrm>
            <a:off x="1864698" y="4172789"/>
            <a:ext cx="1317440" cy="1678132"/>
          </a:xfrm>
          <a:prstGeom prst="ellipse">
            <a:avLst/>
          </a:prstGeom>
          <a:solidFill>
            <a:schemeClr val="accent4"/>
          </a:solidFill>
          <a:ln w="12700">
            <a:miter lim="400000"/>
          </a:ln>
        </p:spPr>
        <p:txBody>
          <a:bodyPr lIns="45719" rIns="45719" anchor="ctr"/>
          <a:lstStyle/>
          <a:p>
            <a:pPr algn="ctr" defTabSz="914377">
              <a:defRPr sz="1000">
                <a:solidFill>
                  <a:srgbClr val="FFFFFF"/>
                </a:solidFill>
              </a:defRPr>
            </a:pPr>
            <a:endParaRPr/>
          </a:p>
        </p:txBody>
      </p:sp>
      <p:sp>
        <p:nvSpPr>
          <p:cNvPr id="748" name="Äldre"/>
          <p:cNvSpPr txBox="1"/>
          <p:nvPr/>
        </p:nvSpPr>
        <p:spPr>
          <a:xfrm>
            <a:off x="2057633" y="4944637"/>
            <a:ext cx="931571" cy="23229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ctr" defTabSz="914377">
              <a:defRPr sz="1400">
                <a:solidFill>
                  <a:srgbClr val="FFFFFF"/>
                </a:solidFill>
              </a:defRPr>
            </a:lvl1pPr>
          </a:lstStyle>
          <a:p>
            <a:r>
              <a:rPr sz="1600" dirty="0">
                <a:solidFill>
                  <a:srgbClr val="000000"/>
                </a:solidFill>
              </a:rPr>
              <a:t>Äldre</a:t>
            </a:r>
          </a:p>
        </p:txBody>
      </p:sp>
      <p:sp>
        <p:nvSpPr>
          <p:cNvPr id="749" name="Platshållare för bildnummer 2"/>
          <p:cNvSpPr txBox="1">
            <a:spLocks noGrp="1"/>
          </p:cNvSpPr>
          <p:nvPr>
            <p:ph type="sldNum" sz="quarter" idx="4294967295"/>
          </p:nvPr>
        </p:nvSpPr>
        <p:spPr>
          <a:xfrm>
            <a:off x="42334" y="6621991"/>
            <a:ext cx="127001" cy="16933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28</a:t>
            </a:fld>
            <a:endParaRPr/>
          </a:p>
        </p:txBody>
      </p:sp>
    </p:spTree>
    <p:extLst>
      <p:ext uri="{BB962C8B-B14F-4D97-AF65-F5344CB8AC3E}">
        <p14:creationId xmlns:p14="http://schemas.microsoft.com/office/powerpoint/2010/main" val="35693862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3</a:t>
            </a:fld>
            <a:endParaRPr lang="sv-SE"/>
          </a:p>
        </p:txBody>
      </p:sp>
      <p:sp>
        <p:nvSpPr>
          <p:cNvPr id="2" name="Rubrik 1"/>
          <p:cNvSpPr>
            <a:spLocks noGrp="1"/>
          </p:cNvSpPr>
          <p:nvPr>
            <p:ph type="title"/>
          </p:nvPr>
        </p:nvSpPr>
        <p:spPr>
          <a:xfrm>
            <a:off x="1291499" y="197556"/>
            <a:ext cx="6778710" cy="1298222"/>
          </a:xfrm>
        </p:spPr>
        <p:txBody>
          <a:bodyPr/>
          <a:lstStyle/>
          <a:p>
            <a:pPr algn="ctr"/>
            <a:r>
              <a:rPr lang="sv-SE" sz="3600" dirty="0">
                <a:latin typeface="Arial" pitchFamily="34" charset="0"/>
                <a:cs typeface="Arial" pitchFamily="34" charset="0"/>
              </a:rPr>
              <a:t>Vågar jag bli gammal?</a:t>
            </a:r>
            <a:br>
              <a:rPr lang="sv-SE" sz="3600" dirty="0">
                <a:latin typeface="Arial" pitchFamily="34" charset="0"/>
                <a:cs typeface="Arial" pitchFamily="34" charset="0"/>
              </a:rPr>
            </a:br>
            <a:r>
              <a:rPr lang="sv-SE" sz="3600" dirty="0">
                <a:solidFill>
                  <a:srgbClr val="219BD3"/>
                </a:solidFill>
              </a:rPr>
              <a:t>Ålderism i vård och omsorg</a:t>
            </a:r>
            <a:endParaRPr lang="nn-NO" sz="3600" dirty="0">
              <a:solidFill>
                <a:srgbClr val="219BD3"/>
              </a:solidFill>
            </a:endParaRPr>
          </a:p>
        </p:txBody>
      </p:sp>
      <p:sp>
        <p:nvSpPr>
          <p:cNvPr id="3" name="Platshållare för innehåll 2"/>
          <p:cNvSpPr>
            <a:spLocks noGrp="1"/>
          </p:cNvSpPr>
          <p:nvPr>
            <p:ph sz="quarter" idx="13"/>
          </p:nvPr>
        </p:nvSpPr>
        <p:spPr>
          <a:xfrm>
            <a:off x="546100" y="1875104"/>
            <a:ext cx="8367203" cy="4982896"/>
          </a:xfrm>
        </p:spPr>
        <p:txBody>
          <a:bodyPr/>
          <a:lstStyle/>
          <a:p>
            <a:r>
              <a:rPr lang="sv-SE" sz="2400" dirty="0"/>
              <a:t>Åldersgränser i vården</a:t>
            </a:r>
          </a:p>
          <a:p>
            <a:pPr lvl="1"/>
            <a:r>
              <a:rPr lang="sv-SE" sz="2400" dirty="0"/>
              <a:t>Screening - Mammografi, livmoderhalscancer , mag-tarmcancer, prostatacancer</a:t>
            </a:r>
          </a:p>
          <a:p>
            <a:pPr lvl="1"/>
            <a:r>
              <a:rPr lang="sv-SE" sz="2400" dirty="0"/>
              <a:t>”äldre” behandlingsmetoder och läkemedel</a:t>
            </a:r>
          </a:p>
          <a:p>
            <a:pPr>
              <a:defRPr/>
            </a:pPr>
            <a:r>
              <a:rPr lang="sv-SE" sz="2400" dirty="0"/>
              <a:t>Omsorgslagarna</a:t>
            </a:r>
          </a:p>
          <a:p>
            <a:pPr lvl="1">
              <a:defRPr/>
            </a:pPr>
            <a:r>
              <a:rPr lang="sv-SE" sz="2200" dirty="0"/>
              <a:t>SoL (Socialtjänstlagen)</a:t>
            </a:r>
          </a:p>
          <a:p>
            <a:pPr lvl="2">
              <a:defRPr/>
            </a:pPr>
            <a:r>
              <a:rPr lang="sv-SE" sz="2200" dirty="0"/>
              <a:t>Äldre – skälig levnadsstandard</a:t>
            </a:r>
          </a:p>
          <a:p>
            <a:pPr lvl="1">
              <a:defRPr/>
            </a:pPr>
            <a:r>
              <a:rPr lang="sv-SE" sz="2200" dirty="0"/>
              <a:t>LSS (lagen om särskilt stöd)</a:t>
            </a:r>
          </a:p>
          <a:p>
            <a:pPr lvl="2">
              <a:defRPr/>
            </a:pPr>
            <a:r>
              <a:rPr lang="sv-SE" sz="2200" dirty="0"/>
              <a:t>Yngre - goda levnadsvillkor</a:t>
            </a:r>
          </a:p>
          <a:p>
            <a:pPr marL="457200" lvl="1" indent="0">
              <a:buNone/>
            </a:pPr>
            <a:endParaRPr lang="sv-SE" sz="2400" dirty="0"/>
          </a:p>
          <a:p>
            <a:pPr lvl="1"/>
            <a:endParaRPr lang="sv-SE" dirty="0"/>
          </a:p>
          <a:p>
            <a:pPr marL="0" indent="0">
              <a:buNone/>
            </a:pPr>
            <a:endParaRPr lang="sv-SE" dirty="0"/>
          </a:p>
        </p:txBody>
      </p:sp>
    </p:spTree>
    <p:extLst>
      <p:ext uri="{BB962C8B-B14F-4D97-AF65-F5344CB8AC3E}">
        <p14:creationId xmlns:p14="http://schemas.microsoft.com/office/powerpoint/2010/main" val="206313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8DE0A4F-C7EE-B14A-ADE2-A4CE45BF479B}"/>
              </a:ext>
            </a:extLst>
          </p:cNvPr>
          <p:cNvSpPr>
            <a:spLocks noGrp="1"/>
          </p:cNvSpPr>
          <p:nvPr>
            <p:ph type="sldNum" sz="quarter" idx="12"/>
          </p:nvPr>
        </p:nvSpPr>
        <p:spPr/>
        <p:txBody>
          <a:bodyPr/>
          <a:lstStyle/>
          <a:p>
            <a:fld id="{332063FA-F158-B145-A53C-EFD7E6C84CF7}" type="slidenum">
              <a:rPr lang="sv-SE" smtClean="0"/>
              <a:pPr/>
              <a:t>4</a:t>
            </a:fld>
            <a:endParaRPr lang="sv-SE"/>
          </a:p>
        </p:txBody>
      </p:sp>
      <p:sp>
        <p:nvSpPr>
          <p:cNvPr id="3" name="Rubrik 2">
            <a:extLst>
              <a:ext uri="{FF2B5EF4-FFF2-40B4-BE49-F238E27FC236}">
                <a16:creationId xmlns:a16="http://schemas.microsoft.com/office/drawing/2014/main" id="{E35D829C-69FD-AF49-ADD9-5BDC90490229}"/>
              </a:ext>
            </a:extLst>
          </p:cNvPr>
          <p:cNvSpPr>
            <a:spLocks noGrp="1"/>
          </p:cNvSpPr>
          <p:nvPr>
            <p:ph type="title"/>
          </p:nvPr>
        </p:nvSpPr>
        <p:spPr>
          <a:xfrm>
            <a:off x="686635" y="357288"/>
            <a:ext cx="6778710" cy="1776003"/>
          </a:xfrm>
        </p:spPr>
        <p:txBody>
          <a:bodyPr/>
          <a:lstStyle/>
          <a:p>
            <a:pPr algn="ctr"/>
            <a:r>
              <a:rPr lang="sv-SE" sz="3600" dirty="0">
                <a:latin typeface="Arial" pitchFamily="34" charset="0"/>
                <a:cs typeface="Arial" pitchFamily="34" charset="0"/>
              </a:rPr>
              <a:t>Vågar jag bli gammal?</a:t>
            </a:r>
            <a:br>
              <a:rPr lang="sv-SE" sz="3600" dirty="0">
                <a:latin typeface="Arial" pitchFamily="34" charset="0"/>
                <a:cs typeface="Arial" pitchFamily="34" charset="0"/>
              </a:rPr>
            </a:br>
            <a:r>
              <a:rPr lang="sv-SE" dirty="0">
                <a:solidFill>
                  <a:srgbClr val="219BD3"/>
                </a:solidFill>
              </a:rPr>
              <a:t>Värdegrunden – portal paragraf</a:t>
            </a:r>
            <a:br>
              <a:rPr lang="sv-SE" dirty="0">
                <a:solidFill>
                  <a:srgbClr val="219BD3"/>
                </a:solidFill>
              </a:rPr>
            </a:br>
            <a:r>
              <a:rPr lang="sv-SE" dirty="0">
                <a:solidFill>
                  <a:srgbClr val="219BD3"/>
                </a:solidFill>
              </a:rPr>
              <a:t> i socialtjänstlagen</a:t>
            </a:r>
            <a:endParaRPr lang="en-GB" dirty="0"/>
          </a:p>
        </p:txBody>
      </p:sp>
      <p:sp>
        <p:nvSpPr>
          <p:cNvPr id="4" name="Platshållare för innehåll 3">
            <a:extLst>
              <a:ext uri="{FF2B5EF4-FFF2-40B4-BE49-F238E27FC236}">
                <a16:creationId xmlns:a16="http://schemas.microsoft.com/office/drawing/2014/main" id="{213E3B33-40F5-F64D-92B2-2F126D01CA84}"/>
              </a:ext>
            </a:extLst>
          </p:cNvPr>
          <p:cNvSpPr>
            <a:spLocks noGrp="1"/>
          </p:cNvSpPr>
          <p:nvPr>
            <p:ph sz="quarter" idx="13"/>
          </p:nvPr>
        </p:nvSpPr>
        <p:spPr>
          <a:xfrm>
            <a:off x="371259" y="1846688"/>
            <a:ext cx="8283388" cy="4229407"/>
          </a:xfrm>
        </p:spPr>
        <p:txBody>
          <a:bodyPr/>
          <a:lstStyle/>
          <a:p>
            <a:pPr marL="400050" lvl="1" indent="0">
              <a:spcBef>
                <a:spcPct val="20000"/>
              </a:spcBef>
              <a:buClr>
                <a:schemeClr val="accent2"/>
              </a:buClr>
              <a:buNone/>
              <a:defRPr/>
            </a:pPr>
            <a:endParaRPr lang="sv-SE" dirty="0"/>
          </a:p>
          <a:p>
            <a:pPr marL="400050" lvl="1" indent="0">
              <a:spcBef>
                <a:spcPct val="20000"/>
              </a:spcBef>
              <a:buClr>
                <a:schemeClr val="accent2"/>
              </a:buClr>
              <a:buNone/>
              <a:defRPr/>
            </a:pPr>
            <a:r>
              <a:rPr lang="sv-SE" sz="2000" dirty="0"/>
              <a:t>5 kap. 4§ socialtjänstlagen (SoL): </a:t>
            </a:r>
          </a:p>
          <a:p>
            <a:pPr marL="400050" lvl="1" indent="0">
              <a:spcBef>
                <a:spcPct val="20000"/>
              </a:spcBef>
              <a:buClr>
                <a:schemeClr val="accent2"/>
              </a:buClr>
              <a:buNone/>
              <a:defRPr/>
            </a:pPr>
            <a:endParaRPr lang="sv-SE" sz="2400" dirty="0"/>
          </a:p>
          <a:p>
            <a:pPr marL="400050" lvl="1" indent="0">
              <a:spcBef>
                <a:spcPct val="20000"/>
              </a:spcBef>
              <a:buClr>
                <a:schemeClr val="accent2"/>
              </a:buClr>
              <a:buNone/>
              <a:defRPr/>
            </a:pPr>
            <a:r>
              <a:rPr lang="sv-SE" sz="2400" dirty="0"/>
              <a:t>”</a:t>
            </a:r>
            <a:r>
              <a:rPr lang="sv-SE" sz="3200" b="1" i="1" dirty="0"/>
              <a:t>Värdigt liv och välbefinnande, leva och bo självständigt under trygga förhållanden och ha en aktiv och meningsfull tillvaro i gemenskap”</a:t>
            </a:r>
            <a:endParaRPr lang="en-GB" sz="3200" b="1" i="1" dirty="0"/>
          </a:p>
        </p:txBody>
      </p:sp>
    </p:spTree>
    <p:extLst>
      <p:ext uri="{BB962C8B-B14F-4D97-AF65-F5344CB8AC3E}">
        <p14:creationId xmlns:p14="http://schemas.microsoft.com/office/powerpoint/2010/main" val="171965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5</a:t>
            </a:fld>
            <a:endParaRPr lang="sv-SE"/>
          </a:p>
        </p:txBody>
      </p:sp>
      <p:sp>
        <p:nvSpPr>
          <p:cNvPr id="2" name="Rubrik 1"/>
          <p:cNvSpPr>
            <a:spLocks noGrp="1"/>
          </p:cNvSpPr>
          <p:nvPr>
            <p:ph type="title"/>
          </p:nvPr>
        </p:nvSpPr>
        <p:spPr>
          <a:xfrm>
            <a:off x="839322" y="415956"/>
            <a:ext cx="6778710" cy="885242"/>
          </a:xfrm>
        </p:spPr>
        <p:txBody>
          <a:bodyPr/>
          <a:lstStyle/>
          <a:p>
            <a:pPr algn="ctr"/>
            <a:r>
              <a:rPr lang="sv-SE" sz="3600" dirty="0">
                <a:solidFill>
                  <a:srgbClr val="219BD3"/>
                </a:solidFill>
                <a:latin typeface="Arial" pitchFamily="34" charset="0"/>
                <a:cs typeface="Arial" pitchFamily="34" charset="0"/>
              </a:rPr>
              <a:t>Demografisk förändring</a:t>
            </a:r>
            <a:br>
              <a:rPr lang="sv-SE" dirty="0">
                <a:solidFill>
                  <a:srgbClr val="0070C0"/>
                </a:solidFill>
                <a:latin typeface="Arial" pitchFamily="34" charset="0"/>
                <a:cs typeface="Arial" pitchFamily="34" charset="0"/>
              </a:rPr>
            </a:br>
            <a:endParaRPr lang="nn-NO" dirty="0"/>
          </a:p>
        </p:txBody>
      </p:sp>
      <p:pic>
        <p:nvPicPr>
          <p:cNvPr id="5" name="Picture 1026" descr="Untitled-4"/>
          <p:cNvPicPr>
            <a:picLocks noChangeAspect="1" noChangeArrowheads="1"/>
          </p:cNvPicPr>
          <p:nvPr/>
        </p:nvPicPr>
        <p:blipFill>
          <a:blip r:embed="rId3">
            <a:extLst>
              <a:ext uri="{28A0092B-C50C-407E-A947-70E740481C1C}">
                <a14:useLocalDpi xmlns:a14="http://schemas.microsoft.com/office/drawing/2010/main" val="0"/>
              </a:ext>
            </a:extLst>
          </a:blip>
          <a:srcRect t="19748" b="19748"/>
          <a:stretch>
            <a:fillRect/>
          </a:stretch>
        </p:blipFill>
        <p:spPr bwMode="auto">
          <a:xfrm>
            <a:off x="742478" y="1957383"/>
            <a:ext cx="7682013" cy="40675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9104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77199" y="456345"/>
            <a:ext cx="6778710" cy="918797"/>
          </a:xfrm>
        </p:spPr>
        <p:txBody>
          <a:bodyPr/>
          <a:lstStyle/>
          <a:p>
            <a:pPr eaLnBrk="1" hangingPunct="1"/>
            <a:r>
              <a:rPr lang="en-GB" sz="3600" dirty="0" err="1">
                <a:latin typeface="Arial" charset="0"/>
              </a:rPr>
              <a:t>Några</a:t>
            </a:r>
            <a:r>
              <a:rPr lang="en-GB" sz="3600" dirty="0">
                <a:latin typeface="Arial" charset="0"/>
              </a:rPr>
              <a:t> </a:t>
            </a:r>
            <a:r>
              <a:rPr lang="en-GB" sz="3600" dirty="0" err="1">
                <a:latin typeface="Arial" charset="0"/>
              </a:rPr>
              <a:t>fakta</a:t>
            </a:r>
            <a:r>
              <a:rPr lang="en-GB" sz="3600" dirty="0">
                <a:latin typeface="Arial" charset="0"/>
              </a:rPr>
              <a:t> </a:t>
            </a:r>
            <a:r>
              <a:rPr lang="en-GB" sz="3600" dirty="0" err="1">
                <a:latin typeface="Arial" charset="0"/>
              </a:rPr>
              <a:t>om</a:t>
            </a:r>
            <a:r>
              <a:rPr lang="en-GB" sz="3600" dirty="0">
                <a:latin typeface="Arial" charset="0"/>
              </a:rPr>
              <a:t> </a:t>
            </a:r>
            <a:r>
              <a:rPr lang="en-GB" sz="3600" dirty="0" err="1">
                <a:latin typeface="Arial" charset="0"/>
              </a:rPr>
              <a:t>åldrandet</a:t>
            </a:r>
            <a:endParaRPr lang="en-GB" sz="3600" dirty="0">
              <a:latin typeface="Arial" charset="0"/>
            </a:endParaRPr>
          </a:p>
        </p:txBody>
      </p:sp>
      <p:sp>
        <p:nvSpPr>
          <p:cNvPr id="7171" name="Rectangle 3"/>
          <p:cNvSpPr>
            <a:spLocks noGrp="1" noChangeArrowheads="1"/>
          </p:cNvSpPr>
          <p:nvPr>
            <p:ph type="body" idx="1"/>
          </p:nvPr>
        </p:nvSpPr>
        <p:spPr>
          <a:xfrm>
            <a:off x="1020566" y="1375142"/>
            <a:ext cx="6778710" cy="5349162"/>
          </a:xfrm>
        </p:spPr>
        <p:txBody>
          <a:bodyPr/>
          <a:lstStyle/>
          <a:p>
            <a:pPr eaLnBrk="1" hangingPunct="1">
              <a:lnSpc>
                <a:spcPct val="80000"/>
              </a:lnSpc>
            </a:pPr>
            <a:r>
              <a:rPr lang="sv-SE" sz="2800" dirty="0">
                <a:latin typeface="Arial"/>
                <a:cs typeface="Arial"/>
              </a:rPr>
              <a:t>Idag lever vi ett kvarts sekel längre än för 100 år sedan</a:t>
            </a:r>
          </a:p>
          <a:p>
            <a:pPr eaLnBrk="1" hangingPunct="1">
              <a:lnSpc>
                <a:spcPct val="80000"/>
              </a:lnSpc>
            </a:pPr>
            <a:endParaRPr lang="sv-SE" sz="2800" dirty="0">
              <a:latin typeface="Arial"/>
              <a:cs typeface="Arial"/>
            </a:endParaRPr>
          </a:p>
          <a:p>
            <a:pPr eaLnBrk="1" hangingPunct="1">
              <a:lnSpc>
                <a:spcPct val="80000"/>
              </a:lnSpc>
            </a:pPr>
            <a:r>
              <a:rPr lang="sv-SE" sz="2800" dirty="0">
                <a:latin typeface="Arial"/>
                <a:cs typeface="Arial"/>
              </a:rPr>
              <a:t>Medellivslängden för </a:t>
            </a:r>
          </a:p>
          <a:p>
            <a:pPr lvl="1">
              <a:lnSpc>
                <a:spcPct val="80000"/>
              </a:lnSpc>
            </a:pPr>
            <a:r>
              <a:rPr lang="sv-SE" sz="2800" dirty="0">
                <a:latin typeface="Arial"/>
                <a:cs typeface="Arial"/>
              </a:rPr>
              <a:t>män är 80,6 år </a:t>
            </a:r>
          </a:p>
          <a:p>
            <a:pPr lvl="1">
              <a:lnSpc>
                <a:spcPct val="80000"/>
              </a:lnSpc>
            </a:pPr>
            <a:r>
              <a:rPr lang="sv-SE" sz="2800" dirty="0">
                <a:latin typeface="Arial"/>
                <a:cs typeface="Arial"/>
              </a:rPr>
              <a:t>för kvinnor 84,1 år </a:t>
            </a:r>
          </a:p>
          <a:p>
            <a:pPr lvl="1">
              <a:lnSpc>
                <a:spcPct val="80000"/>
              </a:lnSpc>
            </a:pPr>
            <a:r>
              <a:rPr lang="sv-SE" sz="2800" dirty="0">
                <a:latin typeface="Arial"/>
                <a:cs typeface="Arial"/>
              </a:rPr>
              <a:t>För riket har det ökat med 1,5 år de senaste 10 åren</a:t>
            </a:r>
          </a:p>
          <a:p>
            <a:pPr eaLnBrk="1" hangingPunct="1">
              <a:lnSpc>
                <a:spcPct val="80000"/>
              </a:lnSpc>
            </a:pPr>
            <a:endParaRPr lang="sv-SE" sz="2800" dirty="0">
              <a:latin typeface="Arial"/>
              <a:cs typeface="Arial"/>
            </a:endParaRPr>
          </a:p>
          <a:p>
            <a:pPr eaLnBrk="1" hangingPunct="1">
              <a:lnSpc>
                <a:spcPct val="80000"/>
              </a:lnSpc>
            </a:pPr>
            <a:r>
              <a:rPr lang="sv-SE" sz="2800" dirty="0">
                <a:latin typeface="Arial"/>
                <a:cs typeface="Arial"/>
              </a:rPr>
              <a:t>Hälften av de som föds idag antas komma bli 100 år</a:t>
            </a:r>
          </a:p>
          <a:p>
            <a:pPr eaLnBrk="1" hangingPunct="1">
              <a:lnSpc>
                <a:spcPct val="80000"/>
              </a:lnSpc>
            </a:pPr>
            <a:endParaRPr lang="sv-SE" sz="2800" dirty="0">
              <a:latin typeface="Arial"/>
              <a:cs typeface="Arial"/>
            </a:endParaRPr>
          </a:p>
          <a:p>
            <a:pPr eaLnBrk="1" hangingPunct="1">
              <a:lnSpc>
                <a:spcPct val="80000"/>
              </a:lnSpc>
            </a:pPr>
            <a:r>
              <a:rPr lang="sv-SE" sz="2800" dirty="0">
                <a:latin typeface="Arial"/>
                <a:cs typeface="Arial"/>
              </a:rPr>
              <a:t>Den första 200 åringen är född?</a:t>
            </a:r>
          </a:p>
          <a:p>
            <a:pPr eaLnBrk="1" hangingPunct="1">
              <a:lnSpc>
                <a:spcPct val="80000"/>
              </a:lnSpc>
            </a:pPr>
            <a:endParaRPr lang="sv-SE" sz="2800" dirty="0">
              <a:latin typeface="Arial"/>
              <a:cs typeface="Arial"/>
            </a:endParaRPr>
          </a:p>
          <a:p>
            <a:pPr eaLnBrk="1" hangingPunct="1">
              <a:lnSpc>
                <a:spcPct val="80000"/>
              </a:lnSpc>
            </a:pPr>
            <a:endParaRPr lang="sv-SE" sz="2800" dirty="0">
              <a:latin typeface="+mj-lt"/>
            </a:endParaRPr>
          </a:p>
          <a:p>
            <a:pPr eaLnBrk="1" hangingPunct="1">
              <a:lnSpc>
                <a:spcPct val="80000"/>
              </a:lnSpc>
            </a:pPr>
            <a:endParaRPr lang="sv-SE" sz="1900" dirty="0">
              <a:latin typeface="Verdana" charset="0"/>
            </a:endParaRPr>
          </a:p>
        </p:txBody>
      </p:sp>
    </p:spTree>
    <p:extLst>
      <p:ext uri="{BB962C8B-B14F-4D97-AF65-F5344CB8AC3E}">
        <p14:creationId xmlns:p14="http://schemas.microsoft.com/office/powerpoint/2010/main" val="245723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9A4701BE-EB9B-064A-A212-5BBF2F32FE95}"/>
              </a:ext>
            </a:extLst>
          </p:cNvPr>
          <p:cNvSpPr>
            <a:spLocks noGrp="1"/>
          </p:cNvSpPr>
          <p:nvPr>
            <p:ph type="sldNum" sz="quarter" idx="12"/>
          </p:nvPr>
        </p:nvSpPr>
        <p:spPr/>
        <p:txBody>
          <a:bodyPr/>
          <a:lstStyle/>
          <a:p>
            <a:fld id="{C4C904A6-E4AF-7B40-8A9D-55F741ABEFCC}" type="slidenum">
              <a:rPr lang="sv-SE" altLang="ja-JP" smtClean="0">
                <a:solidFill>
                  <a:srgbClr val="000000"/>
                </a:solidFill>
              </a:rPr>
              <a:pPr/>
              <a:t>7</a:t>
            </a:fld>
            <a:endParaRPr lang="sv-SE" altLang="ja-JP">
              <a:solidFill>
                <a:srgbClr val="000000"/>
              </a:solidFill>
              <a:latin typeface="Times" charset="0"/>
            </a:endParaRPr>
          </a:p>
        </p:txBody>
      </p:sp>
      <p:sp>
        <p:nvSpPr>
          <p:cNvPr id="4" name="Rubrik 3">
            <a:extLst>
              <a:ext uri="{FF2B5EF4-FFF2-40B4-BE49-F238E27FC236}">
                <a16:creationId xmlns:a16="http://schemas.microsoft.com/office/drawing/2014/main" id="{4FAC4590-2BAA-4845-A271-756D60CF6DAB}"/>
              </a:ext>
            </a:extLst>
          </p:cNvPr>
          <p:cNvSpPr>
            <a:spLocks noGrp="1"/>
          </p:cNvSpPr>
          <p:nvPr>
            <p:ph type="title"/>
          </p:nvPr>
        </p:nvSpPr>
        <p:spPr>
          <a:xfrm>
            <a:off x="1182645" y="543084"/>
            <a:ext cx="6778710" cy="818130"/>
          </a:xfrm>
        </p:spPr>
        <p:txBody>
          <a:bodyPr/>
          <a:lstStyle/>
          <a:p>
            <a:r>
              <a:rPr lang="sv-SE" sz="3600" dirty="0">
                <a:latin typeface="Avenir Black Oblique"/>
                <a:cs typeface="Avenir Black Oblique"/>
              </a:rPr>
              <a:t>Attityder - Ålderism</a:t>
            </a:r>
            <a:br>
              <a:rPr lang="sv-SE" dirty="0">
                <a:latin typeface="Avenir Black Oblique"/>
                <a:cs typeface="Avenir Black Oblique"/>
              </a:rPr>
            </a:br>
            <a:endParaRPr lang="sv-SE" dirty="0"/>
          </a:p>
        </p:txBody>
      </p:sp>
      <p:sp>
        <p:nvSpPr>
          <p:cNvPr id="5" name="Platshållare för innehåll 4">
            <a:extLst>
              <a:ext uri="{FF2B5EF4-FFF2-40B4-BE49-F238E27FC236}">
                <a16:creationId xmlns:a16="http://schemas.microsoft.com/office/drawing/2014/main" id="{4B4C6C31-3B4D-7347-91D2-F655D6048F93}"/>
              </a:ext>
            </a:extLst>
          </p:cNvPr>
          <p:cNvSpPr>
            <a:spLocks noGrp="1"/>
          </p:cNvSpPr>
          <p:nvPr>
            <p:ph sz="quarter" idx="13"/>
          </p:nvPr>
        </p:nvSpPr>
        <p:spPr>
          <a:xfrm>
            <a:off x="90229" y="1203249"/>
            <a:ext cx="6938100" cy="5111667"/>
          </a:xfrm>
        </p:spPr>
        <p:txBody>
          <a:bodyPr/>
          <a:lstStyle/>
          <a:p>
            <a:r>
              <a:rPr lang="sv-SE" sz="2800" b="1" i="1" dirty="0">
                <a:solidFill>
                  <a:schemeClr val="accent1"/>
                </a:solidFill>
                <a:latin typeface="Avenir Book" panose="02000503020000020003" pitchFamily="2" charset="0"/>
              </a:rPr>
              <a:t>Hur betraktas vi och hur vill vi ha det?</a:t>
            </a:r>
          </a:p>
          <a:p>
            <a:r>
              <a:rPr lang="sv-SE" sz="2400" dirty="0"/>
              <a:t>Mängder av myter och okunskap om äldre och åldrandet</a:t>
            </a:r>
          </a:p>
          <a:p>
            <a:r>
              <a:rPr lang="sv-SE" dirty="0"/>
              <a:t>”</a:t>
            </a:r>
            <a:r>
              <a:rPr lang="sv-SE" sz="2400" dirty="0"/>
              <a:t>Pensionärer” betraktas som en homogen massa som måste tas om hand. Minns 40-talisterna – ”köttberg” och 70+ i Coronapandemin</a:t>
            </a:r>
          </a:p>
          <a:p>
            <a:pPr marL="0" indent="0">
              <a:buNone/>
            </a:pPr>
            <a:r>
              <a:rPr lang="sv-SE" dirty="0"/>
              <a:t>	</a:t>
            </a:r>
            <a:r>
              <a:rPr lang="sv-SE" sz="2800" b="1" i="1" dirty="0">
                <a:solidFill>
                  <a:schemeClr val="accent1"/>
                </a:solidFill>
                <a:latin typeface="Avenir Book" panose="02000503020000020003" pitchFamily="2" charset="0"/>
              </a:rPr>
              <a:t>Eller</a:t>
            </a:r>
          </a:p>
          <a:p>
            <a:r>
              <a:rPr lang="sv-SE" dirty="0"/>
              <a:t>”</a:t>
            </a:r>
            <a:r>
              <a:rPr lang="sv-SE" sz="2400" dirty="0"/>
              <a:t>Pensionärer” är individer de flesta friska kunniga, erfarna och kloka som kan tillföra samhället massor om det bara tas tillvara</a:t>
            </a:r>
          </a:p>
          <a:p>
            <a:endParaRPr lang="sv-SE" sz="2400" dirty="0"/>
          </a:p>
          <a:p>
            <a:pPr lvl="1"/>
            <a:endParaRPr lang="sv-SE" dirty="0"/>
          </a:p>
          <a:p>
            <a:pPr lvl="1"/>
            <a:endParaRPr lang="sv-SE" dirty="0"/>
          </a:p>
          <a:p>
            <a:pPr lvl="1"/>
            <a:endParaRPr lang="sv-SE" dirty="0"/>
          </a:p>
          <a:p>
            <a:pPr lvl="1"/>
            <a:endParaRPr lang="sv-SE" dirty="0"/>
          </a:p>
        </p:txBody>
      </p:sp>
      <p:pic>
        <p:nvPicPr>
          <p:cNvPr id="6" name="Picture 2" descr="4">
            <a:extLst>
              <a:ext uri="{FF2B5EF4-FFF2-40B4-BE49-F238E27FC236}">
                <a16:creationId xmlns:a16="http://schemas.microsoft.com/office/drawing/2014/main" id="{175B6542-5E89-EE4C-93FA-C3500F032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367420" y="4071102"/>
            <a:ext cx="2776580" cy="350795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30932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8</a:t>
            </a:fld>
            <a:endParaRPr lang="sv-SE"/>
          </a:p>
        </p:txBody>
      </p:sp>
      <p:sp>
        <p:nvSpPr>
          <p:cNvPr id="2" name="Rubrik 1"/>
          <p:cNvSpPr>
            <a:spLocks noGrp="1"/>
          </p:cNvSpPr>
          <p:nvPr>
            <p:ph type="title"/>
          </p:nvPr>
        </p:nvSpPr>
        <p:spPr>
          <a:xfrm>
            <a:off x="1119624" y="709703"/>
            <a:ext cx="6778710" cy="885242"/>
          </a:xfrm>
        </p:spPr>
        <p:txBody>
          <a:bodyPr/>
          <a:lstStyle/>
          <a:p>
            <a:pPr algn="ctr"/>
            <a:r>
              <a:rPr lang="sv-SE" sz="3600" dirty="0">
                <a:solidFill>
                  <a:srgbClr val="008FCB"/>
                </a:solidFill>
                <a:latin typeface="Arial" pitchFamily="34" charset="0"/>
                <a:cs typeface="Arial" pitchFamily="34" charset="0"/>
              </a:rPr>
              <a:t>Den ”nya” tredje åldern</a:t>
            </a:r>
            <a:br>
              <a:rPr lang="sv-SE" sz="3600" dirty="0">
                <a:solidFill>
                  <a:srgbClr val="008FCB"/>
                </a:solidFill>
                <a:latin typeface="Arial" pitchFamily="34" charset="0"/>
                <a:cs typeface="Arial" pitchFamily="34" charset="0"/>
              </a:rPr>
            </a:br>
            <a:endParaRPr lang="nn-NO" sz="2400" i="1" dirty="0">
              <a:solidFill>
                <a:srgbClr val="000000"/>
              </a:solidFill>
            </a:endParaRPr>
          </a:p>
        </p:txBody>
      </p:sp>
      <p:sp>
        <p:nvSpPr>
          <p:cNvPr id="3" name="Platshållare för innehåll 2"/>
          <p:cNvSpPr>
            <a:spLocks noGrp="1"/>
          </p:cNvSpPr>
          <p:nvPr>
            <p:ph sz="quarter" idx="13"/>
          </p:nvPr>
        </p:nvSpPr>
        <p:spPr>
          <a:xfrm>
            <a:off x="1119624" y="1984610"/>
            <a:ext cx="6778710" cy="3983019"/>
          </a:xfrm>
        </p:spPr>
        <p:txBody>
          <a:bodyPr/>
          <a:lstStyle/>
          <a:p>
            <a:r>
              <a:rPr lang="sv-SE" sz="2800" dirty="0">
                <a:latin typeface="Arial" pitchFamily="34" charset="0"/>
                <a:cs typeface="Arial" pitchFamily="34" charset="0"/>
              </a:rPr>
              <a:t>Första åldern: beroende, socialisering, omognad och utbildning</a:t>
            </a:r>
          </a:p>
          <a:p>
            <a:r>
              <a:rPr lang="sv-SE" sz="2800" dirty="0">
                <a:latin typeface="Arial" pitchFamily="34" charset="0"/>
                <a:cs typeface="Arial" pitchFamily="34" charset="0"/>
              </a:rPr>
              <a:t>Andra åldern: oberoende, mognad, ansvar, förtjänst och sparande</a:t>
            </a:r>
          </a:p>
          <a:p>
            <a:r>
              <a:rPr lang="sv-SE" sz="2800" dirty="0">
                <a:latin typeface="Arial" pitchFamily="34" charset="0"/>
                <a:cs typeface="Arial" pitchFamily="34" charset="0"/>
              </a:rPr>
              <a:t>TREDJE ÅLDERN: PERSONLIG FULLBORDAN? </a:t>
            </a:r>
            <a:r>
              <a:rPr lang="sv-SE" sz="2800">
                <a:latin typeface="Arial" pitchFamily="34" charset="0"/>
                <a:cs typeface="Arial" pitchFamily="34" charset="0"/>
              </a:rPr>
              <a:t>VARA BEHÖVD</a:t>
            </a:r>
            <a:r>
              <a:rPr lang="sv-SE" sz="2800" dirty="0">
                <a:latin typeface="Arial" pitchFamily="34" charset="0"/>
                <a:cs typeface="Arial" pitchFamily="34" charset="0"/>
              </a:rPr>
              <a:t>?</a:t>
            </a:r>
          </a:p>
          <a:p>
            <a:r>
              <a:rPr lang="sv-SE" sz="2800" dirty="0">
                <a:latin typeface="Arial" pitchFamily="34" charset="0"/>
                <a:cs typeface="Arial" pitchFamily="34" charset="0"/>
              </a:rPr>
              <a:t>Fjärde åldern: slutligt beroende</a:t>
            </a:r>
          </a:p>
          <a:p>
            <a:endParaRPr lang="sv-SE" dirty="0"/>
          </a:p>
        </p:txBody>
      </p:sp>
    </p:spTree>
    <p:extLst>
      <p:ext uri="{BB962C8B-B14F-4D97-AF65-F5344CB8AC3E}">
        <p14:creationId xmlns:p14="http://schemas.microsoft.com/office/powerpoint/2010/main" val="395147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590728" y="250822"/>
            <a:ext cx="6261732" cy="1432605"/>
          </a:xfrm>
        </p:spPr>
        <p:txBody>
          <a:bodyPr/>
          <a:lstStyle/>
          <a:p>
            <a:pPr lvl="0" algn="ctr"/>
            <a:r>
              <a:rPr lang="sv-SE" sz="3600" dirty="0"/>
              <a:t>Centrala nervsystemet</a:t>
            </a:r>
            <a:br>
              <a:rPr lang="sv-SE" sz="3600" dirty="0"/>
            </a:br>
            <a:r>
              <a:rPr lang="sv-SE" sz="3200" dirty="0">
                <a:solidFill>
                  <a:srgbClr val="008FCB"/>
                </a:solidFill>
              </a:rPr>
              <a:t>Åldrande nervceller</a:t>
            </a:r>
            <a:endParaRPr lang="sv-SE" sz="3200" dirty="0"/>
          </a:p>
        </p:txBody>
      </p:sp>
      <p:sp>
        <p:nvSpPr>
          <p:cNvPr id="6" name="Platshållare för innehåll 5"/>
          <p:cNvSpPr>
            <a:spLocks noGrp="1"/>
          </p:cNvSpPr>
          <p:nvPr>
            <p:ph sz="quarter" idx="13"/>
          </p:nvPr>
        </p:nvSpPr>
        <p:spPr>
          <a:xfrm>
            <a:off x="482600" y="1937588"/>
            <a:ext cx="4086249" cy="4133011"/>
          </a:xfrm>
        </p:spPr>
        <p:txBody>
          <a:bodyPr/>
          <a:lstStyle/>
          <a:p>
            <a:pPr>
              <a:defRPr/>
            </a:pPr>
            <a:r>
              <a:rPr lang="sv-SE" sz="2400" dirty="0"/>
              <a:t>Nervceller  				</a:t>
            </a:r>
          </a:p>
          <a:p>
            <a:pPr marL="0" indent="0">
              <a:buNone/>
              <a:defRPr/>
            </a:pPr>
            <a:r>
              <a:rPr lang="sv-SE" sz="2400" dirty="0"/>
              <a:t>	100 miljarder (10</a:t>
            </a:r>
            <a:r>
              <a:rPr lang="sv-SE" sz="2400" baseline="30000" dirty="0"/>
              <a:t>11</a:t>
            </a:r>
            <a:r>
              <a:rPr lang="sv-SE" sz="2400" dirty="0"/>
              <a:t>)</a:t>
            </a:r>
          </a:p>
          <a:p>
            <a:pPr>
              <a:defRPr/>
            </a:pPr>
            <a:r>
              <a:rPr lang="sv-SE" sz="2400" dirty="0"/>
              <a:t>Synapser					10.000/cell</a:t>
            </a:r>
          </a:p>
          <a:p>
            <a:pPr>
              <a:defRPr/>
            </a:pPr>
            <a:r>
              <a:rPr lang="sv-SE" sz="2400" dirty="0"/>
              <a:t>Signalsubstanser 		</a:t>
            </a:r>
          </a:p>
          <a:p>
            <a:pPr marL="0" indent="0">
              <a:buNone/>
              <a:defRPr/>
            </a:pPr>
            <a:r>
              <a:rPr lang="sv-SE" sz="2400" dirty="0"/>
              <a:t>	ca 70 olika</a:t>
            </a:r>
          </a:p>
          <a:p>
            <a:pPr>
              <a:defRPr/>
            </a:pPr>
            <a:r>
              <a:rPr lang="sv-SE" sz="2400" dirty="0"/>
              <a:t>Informationsenheter 		</a:t>
            </a:r>
          </a:p>
          <a:p>
            <a:pPr marL="0" indent="0">
              <a:buNone/>
              <a:defRPr/>
            </a:pPr>
            <a:r>
              <a:rPr lang="sv-SE" sz="2400" dirty="0"/>
              <a:t>	100 biljoner (10</a:t>
            </a:r>
            <a:r>
              <a:rPr lang="sv-SE" sz="2400" baseline="30000" dirty="0"/>
              <a:t>15</a:t>
            </a:r>
            <a:r>
              <a:rPr lang="sv-SE" sz="2400" dirty="0"/>
              <a:t>)</a:t>
            </a:r>
          </a:p>
          <a:p>
            <a:endParaRPr lang="sv-SE" sz="2400" dirty="0"/>
          </a:p>
        </p:txBody>
      </p:sp>
      <p:sp>
        <p:nvSpPr>
          <p:cNvPr id="3" name="Platshållare för datum 1"/>
          <p:cNvSpPr>
            <a:spLocks noGrp="1"/>
          </p:cNvSpPr>
          <p:nvPr>
            <p:ph type="dt" sz="quarter" idx="4294967295"/>
          </p:nvPr>
        </p:nvSpPr>
        <p:spPr>
          <a:xfrm>
            <a:off x="0" y="6356350"/>
            <a:ext cx="2133600" cy="365125"/>
          </a:xfrm>
        </p:spPr>
        <p:txBody>
          <a:bodyPr/>
          <a:lstStyle/>
          <a:p>
            <a:pPr>
              <a:defRPr/>
            </a:pPr>
            <a:fld id="{9D9FB2F9-E791-6940-AC74-725720A28C8D}" type="datetime1">
              <a:rPr lang="sv-SE"/>
              <a:pPr>
                <a:defRPr/>
              </a:pPr>
              <a:t>2020-10-18</a:t>
            </a:fld>
            <a:endParaRPr lang="sv-SE"/>
          </a:p>
        </p:txBody>
      </p:sp>
      <p:pic>
        <p:nvPicPr>
          <p:cNvPr id="50178" name="Picture 2" descr="Untitled-3"/>
          <p:cNvPicPr>
            <a:picLocks noChangeAspect="1" noChangeArrowheads="1"/>
          </p:cNvPicPr>
          <p:nvPr/>
        </p:nvPicPr>
        <p:blipFill>
          <a:blip r:embed="rId3">
            <a:lum bright="-10000" contrast="30000"/>
            <a:extLst>
              <a:ext uri="{28A0092B-C50C-407E-A947-70E740481C1C}">
                <a14:useLocalDpi xmlns:a14="http://schemas.microsoft.com/office/drawing/2010/main" val="0"/>
              </a:ext>
            </a:extLst>
          </a:blip>
          <a:srcRect/>
          <a:stretch>
            <a:fillRect/>
          </a:stretch>
        </p:blipFill>
        <p:spPr bwMode="auto">
          <a:xfrm>
            <a:off x="4568849" y="967002"/>
            <a:ext cx="7999051" cy="599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990748"/>
      </p:ext>
    </p:extLst>
  </p:cSld>
  <p:clrMapOvr>
    <a:masterClrMapping/>
  </p:clrMapOvr>
  <p:transition/>
</p:sld>
</file>

<file path=ppt/theme/theme1.xml><?xml version="1.0" encoding="utf-8"?>
<a:theme xmlns:a="http://schemas.openxmlformats.org/drawingml/2006/main" name="SPF_mallpres_20141216_REN">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7457</TotalTime>
  <Words>1964</Words>
  <Application>Microsoft Macintosh PowerPoint</Application>
  <PresentationFormat>Bildspel på skärmen (4:3)</PresentationFormat>
  <Paragraphs>299</Paragraphs>
  <Slides>28</Slides>
  <Notes>19</Notes>
  <HiddenSlides>0</HiddenSlides>
  <MMClips>0</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28</vt:i4>
      </vt:variant>
    </vt:vector>
  </HeadingPairs>
  <TitlesOfParts>
    <vt:vector size="40" baseType="lpstr">
      <vt:lpstr>Arial</vt:lpstr>
      <vt:lpstr>Avenir Black Oblique</vt:lpstr>
      <vt:lpstr>Avenir Book</vt:lpstr>
      <vt:lpstr>Calibri</vt:lpstr>
      <vt:lpstr>Impact</vt:lpstr>
      <vt:lpstr>Monotype Sorts</vt:lpstr>
      <vt:lpstr>Roboto Lt</vt:lpstr>
      <vt:lpstr>Times</vt:lpstr>
      <vt:lpstr>Times New Roman</vt:lpstr>
      <vt:lpstr>Verdana</vt:lpstr>
      <vt:lpstr>Wingdings</vt:lpstr>
      <vt:lpstr>SPF_mallpres_20141216_REN</vt:lpstr>
      <vt:lpstr>Ett gott  Åldrande att leva frisk länge – möjligheter och risker  SPF Seniorerna Sörmland 19 oktober 2020  Gösta Bucht, sakkunnig vård och omsorg  SPF Seniorerna</vt:lpstr>
      <vt:lpstr>Vem är gammal? 50+?, 60+?, 70+?. 80+?, 90+? </vt:lpstr>
      <vt:lpstr>Vågar jag bli gammal? Ålderism i vård och omsorg</vt:lpstr>
      <vt:lpstr>Vågar jag bli gammal? Värdegrunden – portal paragraf  i socialtjänstlagen</vt:lpstr>
      <vt:lpstr>Demografisk förändring </vt:lpstr>
      <vt:lpstr>Några fakta om åldrandet</vt:lpstr>
      <vt:lpstr>Attityder - Ålderism </vt:lpstr>
      <vt:lpstr>Den ”nya” tredje åldern </vt:lpstr>
      <vt:lpstr>Centrala nervsystemet Åldrande nervceller</vt:lpstr>
      <vt:lpstr>Minne</vt:lpstr>
      <vt:lpstr>Minne/Intelligens</vt:lpstr>
      <vt:lpstr>Minnesträning</vt:lpstr>
      <vt:lpstr>Vi blir allt friskare! men en del sjukdomar ökar och åldrandets gissel är framför allt: </vt:lpstr>
      <vt:lpstr>Ensamhet</vt:lpstr>
      <vt:lpstr>Psykisk ohälsa hos äldre</vt:lpstr>
      <vt:lpstr>Depression hos äldre Inte samma symtom som hos yngre</vt:lpstr>
      <vt:lpstr>Depression</vt:lpstr>
      <vt:lpstr>Konsekvenser</vt:lpstr>
      <vt:lpstr>Självmord</vt:lpstr>
      <vt:lpstr>Neurokognitiva sjukdomar (Demenssjukdomar)</vt:lpstr>
      <vt:lpstr>Fysisk och psykisk aktivitet vid demenssjukdom och psykisk ohälsa </vt:lpstr>
      <vt:lpstr>Psykisk ohälsa ensamhet, ångest, depression</vt:lpstr>
      <vt:lpstr>Fysisk aktivitet - Livslängd Måttlig ansträngning men gör det regelbundet 5- 6 ggr per vecka</vt:lpstr>
      <vt:lpstr>Fallolyckor</vt:lpstr>
      <vt:lpstr>PowerPoint-presentation</vt:lpstr>
      <vt:lpstr>Äldre är känsligare för läkemedel</vt:lpstr>
      <vt:lpstr>PowerPoint-presentation</vt:lpstr>
      <vt:lpstr>EES – ett elektroniskt expertstöd för kundens lagrade recept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Eriksson</dc:creator>
  <cp:lastModifiedBy>Gustaf Bucht</cp:lastModifiedBy>
  <cp:revision>466</cp:revision>
  <cp:lastPrinted>2015-02-23T10:04:58Z</cp:lastPrinted>
  <dcterms:created xsi:type="dcterms:W3CDTF">2015-02-23T08:23:01Z</dcterms:created>
  <dcterms:modified xsi:type="dcterms:W3CDTF">2020-10-18T15:51:45Z</dcterms:modified>
</cp:coreProperties>
</file>