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312" r:id="rId4"/>
    <p:sldId id="317" r:id="rId5"/>
    <p:sldId id="318" r:id="rId6"/>
    <p:sldId id="258" r:id="rId7"/>
    <p:sldId id="256" r:id="rId8"/>
    <p:sldId id="319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590"/>
  </p:normalViewPr>
  <p:slideViewPr>
    <p:cSldViewPr snapToGrid="0">
      <p:cViewPr varScale="1">
        <p:scale>
          <a:sx n="99" d="100"/>
          <a:sy n="99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87DF4-C9C2-4752-86BB-83ED8AE74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94" y="584200"/>
            <a:ext cx="5224420" cy="1026000"/>
          </a:xfrm>
        </p:spPr>
        <p:txBody>
          <a:bodyPr/>
          <a:lstStyle/>
          <a:p>
            <a:r>
              <a:rPr lang="sv-SE" dirty="0"/>
              <a:t>Rubrik på en eller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2F6372FC-A46A-4D8F-A9B5-905B4EF37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392" y="1773238"/>
            <a:ext cx="5224420" cy="4446591"/>
          </a:xfrm>
        </p:spPr>
        <p:txBody>
          <a:bodyPr lIns="0"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1330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, 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CAF69A-6EBF-49AE-9AAE-C69410CA1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9778" y="584200"/>
            <a:ext cx="5220872" cy="102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43026CD7-1452-4A2F-B52E-D613FF7AE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9778" y="1773238"/>
            <a:ext cx="5220872" cy="3420000"/>
          </a:xfrm>
        </p:spPr>
        <p:txBody>
          <a:bodyPr tIns="0"/>
          <a:lstStyle>
            <a:lvl1pPr marL="144000" indent="-144000">
              <a:defRPr sz="1800"/>
            </a:lvl1pPr>
            <a:lvl2pPr marL="180000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media 3">
            <a:extLst>
              <a:ext uri="{FF2B5EF4-FFF2-40B4-BE49-F238E27FC236}">
                <a16:creationId xmlns:a16="http://schemas.microsoft.com/office/drawing/2014/main" id="{B6B34EA3-E614-41B9-9C23-FFBAF229641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1350" y="584199"/>
            <a:ext cx="5454650" cy="5689601"/>
          </a:xfrm>
          <a:solidFill>
            <a:srgbClr val="D0D0D0"/>
          </a:solidFill>
        </p:spPr>
        <p:txBody>
          <a:bodyPr tIns="360000"/>
          <a:lstStyle>
            <a:lvl1pPr marL="0" indent="0" algn="ctr">
              <a:buNone/>
              <a:defRPr sz="1200">
                <a:solidFill>
                  <a:srgbClr val="00A2FA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699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C2456-6C1C-4917-AF7A-E77C9AF26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Regionstyrelsens pensionärsråd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34823B-C572-4164-8984-230AD40FB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25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08251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14333C5-6224-46D4-B059-6D4FC4D0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539" y="515825"/>
            <a:ext cx="8544551" cy="755203"/>
          </a:xfrm>
        </p:spPr>
        <p:txBody>
          <a:bodyPr/>
          <a:lstStyle/>
          <a:p>
            <a:r>
              <a:rPr lang="sv-SE" dirty="0"/>
              <a:t>Primärvårdsnämnden 15 miljarder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43A800-3A3F-F1ED-263B-8E2165284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31" y="1886673"/>
            <a:ext cx="4271468" cy="352231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FD79FAE-F296-1E68-06A3-717B4907AE52}"/>
              </a:ext>
            </a:extLst>
          </p:cNvPr>
          <p:cNvSpPr txBox="1"/>
          <p:nvPr/>
        </p:nvSpPr>
        <p:spPr>
          <a:xfrm>
            <a:off x="5507000" y="766104"/>
            <a:ext cx="618774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dirty="0"/>
          </a:p>
          <a:p>
            <a:endParaRPr lang="sv-SE" dirty="0"/>
          </a:p>
          <a:p>
            <a:r>
              <a:rPr lang="sv-SE" sz="1900" dirty="0"/>
              <a:t>Husläkarmottagning med basal hemsjukvård </a:t>
            </a:r>
          </a:p>
          <a:p>
            <a:r>
              <a:rPr lang="sv-SE" sz="1900" dirty="0"/>
              <a:t>1177 på Telefon </a:t>
            </a:r>
          </a:p>
          <a:p>
            <a:r>
              <a:rPr lang="sv-SE" sz="1900" dirty="0"/>
              <a:t>Läkarinsatser i särskilda boenden för äldre </a:t>
            </a:r>
          </a:p>
          <a:p>
            <a:r>
              <a:rPr lang="sv-SE" sz="1900" dirty="0"/>
              <a:t>BVC </a:t>
            </a:r>
          </a:p>
          <a:p>
            <a:r>
              <a:rPr lang="sv-SE" sz="1900" dirty="0"/>
              <a:t>Vaccination </a:t>
            </a:r>
          </a:p>
          <a:p>
            <a:r>
              <a:rPr lang="sv-SE" sz="1900" dirty="0"/>
              <a:t>Ungdomsmottagningar </a:t>
            </a:r>
          </a:p>
          <a:p>
            <a:r>
              <a:rPr lang="sv-SE" sz="1900" dirty="0"/>
              <a:t>Primärvårdsrehabilitering </a:t>
            </a:r>
          </a:p>
          <a:p>
            <a:r>
              <a:rPr lang="sv-SE" sz="1900" dirty="0"/>
              <a:t>Sexuell hälsa  </a:t>
            </a:r>
          </a:p>
          <a:p>
            <a:r>
              <a:rPr lang="sv-SE" sz="1900" dirty="0"/>
              <a:t>Synrehabilitering </a:t>
            </a:r>
          </a:p>
          <a:p>
            <a:r>
              <a:rPr lang="sv-SE" sz="1900" dirty="0"/>
              <a:t>Primär hörselrehabilitering </a:t>
            </a:r>
          </a:p>
          <a:p>
            <a:r>
              <a:rPr lang="sv-SE" sz="1900" dirty="0"/>
              <a:t>Logopedi </a:t>
            </a:r>
          </a:p>
          <a:p>
            <a:r>
              <a:rPr lang="sv-SE" sz="1900" dirty="0"/>
              <a:t>Specialiserad fysioterapi </a:t>
            </a:r>
          </a:p>
          <a:p>
            <a:r>
              <a:rPr lang="sv-SE" sz="1900" dirty="0" err="1"/>
              <a:t>Malinamottagningar</a:t>
            </a:r>
            <a:r>
              <a:rPr lang="sv-SE" sz="1900" dirty="0"/>
              <a:t> </a:t>
            </a:r>
          </a:p>
          <a:p>
            <a:r>
              <a:rPr lang="sv-SE" sz="1900" dirty="0"/>
              <a:t>Basal hemsjukvård kvällar, nätter, helger </a:t>
            </a:r>
          </a:p>
          <a:p>
            <a:r>
              <a:rPr lang="sv-SE" sz="1900" dirty="0"/>
              <a:t>Mansmottagning  </a:t>
            </a:r>
          </a:p>
          <a:p>
            <a:r>
              <a:rPr lang="sv-SE" sz="1900" dirty="0"/>
              <a:t>Tandvård för asylsökande </a:t>
            </a:r>
          </a:p>
          <a:p>
            <a:r>
              <a:rPr lang="sv-SE" sz="1900" dirty="0"/>
              <a:t>Logopedi </a:t>
            </a:r>
          </a:p>
          <a:p>
            <a:r>
              <a:rPr lang="sv-SE" sz="1900" dirty="0"/>
              <a:t>All regionfinansierad tandvård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02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2650" y="445052"/>
            <a:ext cx="11158000" cy="1026000"/>
          </a:xfrm>
        </p:spPr>
        <p:txBody>
          <a:bodyPr/>
          <a:lstStyle/>
          <a:p>
            <a:r>
              <a:rPr lang="sv-SE" dirty="0"/>
              <a:t>Vårdcentralen och fast läkare är navet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53023" y="1474753"/>
            <a:ext cx="6813594" cy="42555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sz="3300" dirty="0"/>
              <a:t>Vårdcentralen ska vara den första självklara kontakten med sjukvården, med snabb hjälp i tidigt skede kan svårare sjukdom undvikas!</a:t>
            </a:r>
          </a:p>
          <a:p>
            <a:r>
              <a:rPr lang="sv-SE" sz="3300" dirty="0"/>
              <a:t>Från 17 % -&gt; 25 % till 2030 Alla stora utredningar- effektiv vård, God o Nära vård pekar hitåt!</a:t>
            </a:r>
          </a:p>
          <a:p>
            <a:r>
              <a:rPr lang="sv-SE" sz="3300" dirty="0"/>
              <a:t>Ge vårdcentralerna förutsättningar att utföra sitt uppdrag- forskning visar nyttan! </a:t>
            </a:r>
          </a:p>
          <a:p>
            <a:r>
              <a:rPr lang="sv-SE" sz="3300" dirty="0"/>
              <a:t>En allmänspecialist per 1100 invånare.</a:t>
            </a:r>
          </a:p>
          <a:p>
            <a:r>
              <a:rPr lang="sv-SE" sz="3300" dirty="0"/>
              <a:t>Sjukvårdsrådgivning under öppettiderna.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2F912C-4B5F-F7CB-1B13-BDC47DB3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83" y="1763298"/>
            <a:ext cx="3556613" cy="39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01589A-8128-4288-F5EA-3A4E42C9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Handlingsplan för fast läkarkontakt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C5F6CE-A9E1-4088-72E8-8C37443CC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614" y="1854260"/>
            <a:ext cx="5816815" cy="4257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sz="2000" dirty="0"/>
              <a:t>Socialstyrelsens riktvärde</a:t>
            </a:r>
          </a:p>
          <a:p>
            <a:r>
              <a:rPr lang="sv-SE" sz="2000" dirty="0"/>
              <a:t>Jämlik vård och bättre folkhälsa</a:t>
            </a:r>
          </a:p>
          <a:p>
            <a:r>
              <a:rPr lang="sv-SE" sz="2000" dirty="0"/>
              <a:t>Ersättning utifrån förutsättningar</a:t>
            </a:r>
          </a:p>
          <a:p>
            <a:r>
              <a:rPr lang="sv-SE" sz="2000" dirty="0"/>
              <a:t>Utbilda nya – från ca 100 -&gt; ca 150 per år</a:t>
            </a:r>
          </a:p>
          <a:p>
            <a:r>
              <a:rPr lang="sv-SE" sz="2000" dirty="0"/>
              <a:t>Arbetsmiljö- fast patientlista, fortbildning, minskad administration och välfungerande it/journalsystem</a:t>
            </a:r>
          </a:p>
        </p:txBody>
      </p:sp>
      <p:pic>
        <p:nvPicPr>
          <p:cNvPr id="5" name="Platshållare för media 4">
            <a:extLst>
              <a:ext uri="{FF2B5EF4-FFF2-40B4-BE49-F238E27FC236}">
                <a16:creationId xmlns:a16="http://schemas.microsoft.com/office/drawing/2014/main" id="{DBC163EE-D46D-9772-24D6-9B1B59BBF0A9}"/>
              </a:ext>
            </a:extLst>
          </p:cNvPr>
          <p:cNvPicPr>
            <a:picLocks noGrp="1" noChangeAspect="1"/>
          </p:cNvPicPr>
          <p:nvPr>
            <p:ph type="media" sz="quarter" idx="14"/>
          </p:nvPr>
        </p:nvPicPr>
        <p:blipFill>
          <a:blip r:embed="rId2"/>
          <a:stretch>
            <a:fillRect/>
          </a:stretch>
        </p:blipFill>
        <p:spPr>
          <a:xfrm>
            <a:off x="1305858" y="584200"/>
            <a:ext cx="4125634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D86944-FF60-8B99-3B21-25C58300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224" y="220294"/>
            <a:ext cx="5220872" cy="1026000"/>
          </a:xfrm>
        </p:spPr>
        <p:txBody>
          <a:bodyPr/>
          <a:lstStyle/>
          <a:p>
            <a:r>
              <a:rPr lang="sv-SE" dirty="0"/>
              <a:t>Primär </a:t>
            </a:r>
            <a:r>
              <a:rPr lang="sv-SE" dirty="0" err="1"/>
              <a:t>hörselrehab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A0AFDF-25C7-3DAD-FD1E-748D67F41A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9778" y="1246293"/>
            <a:ext cx="5220872" cy="4216957"/>
          </a:xfrm>
        </p:spPr>
        <p:txBody>
          <a:bodyPr>
            <a:noAutofit/>
          </a:bodyPr>
          <a:lstStyle/>
          <a:p>
            <a:endParaRPr lang="sv-SE" dirty="0"/>
          </a:p>
          <a:p>
            <a:pPr marL="0" indent="0">
              <a:buNone/>
            </a:pPr>
            <a:r>
              <a:rPr lang="sv-SE" sz="2200" dirty="0"/>
              <a:t>Förändringar från nyår:</a:t>
            </a:r>
          </a:p>
          <a:p>
            <a:r>
              <a:rPr lang="sv-SE" dirty="0"/>
              <a:t>Hörapparater kommer förskrivas som hjälpmedel som hyrs av regionen, att köpa med check försvinner. </a:t>
            </a:r>
          </a:p>
          <a:p>
            <a:r>
              <a:rPr lang="sv-SE" dirty="0"/>
              <a:t>Ersättningen för själva vården höjd rejält, från att ligga lägst i landet till att ligga högst</a:t>
            </a:r>
          </a:p>
          <a:p>
            <a:r>
              <a:rPr lang="sv-SE" dirty="0"/>
              <a:t>Både ersättning för utprovning men sen också en listningsersättning för att hjälpa till efteråt</a:t>
            </a:r>
          </a:p>
        </p:txBody>
      </p:sp>
      <p:pic>
        <p:nvPicPr>
          <p:cNvPr id="1026" name="Picture 2" descr="Habilitering och rehabilitering vid hörselnedsättning - 1177">
            <a:extLst>
              <a:ext uri="{FF2B5EF4-FFF2-40B4-BE49-F238E27FC236}">
                <a16:creationId xmlns:a16="http://schemas.microsoft.com/office/drawing/2014/main" id="{1E3B7705-B48E-386F-FB1D-0C4AB57A35EB}"/>
              </a:ext>
            </a:extLst>
          </p:cNvPr>
          <p:cNvPicPr>
            <a:picLocks noGrp="1" noChangeAspect="1" noChangeArrowheads="1"/>
          </p:cNvPicPr>
          <p:nvPr>
            <p:ph type="media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9" y="1610200"/>
            <a:ext cx="6002259" cy="40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C2843E-AD24-1376-20FC-0D6936A1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D14CD8-1096-D234-ADE2-F4880D1B8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795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66033-5B78-5514-05E7-DBD924938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B7F47B-1077-D148-BE0B-C3C3883A44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01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565AE0B-BC57-48AF-BC16-C6E076171B1F}"/>
              </a:ext>
            </a:extLst>
          </p:cNvPr>
          <p:cNvSpPr txBox="1"/>
          <p:nvPr/>
        </p:nvSpPr>
        <p:spPr>
          <a:xfrm>
            <a:off x="751647" y="387626"/>
            <a:ext cx="1037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0" i="0" u="none" strike="noStrike" dirty="0">
                <a:effectLst/>
                <a:latin typeface="Arial" panose="020B0604020202020204" pitchFamily="34" charset="0"/>
              </a:rPr>
              <a:t>Varför är förebyggande och hälsofrämjande arbete viktigt?</a:t>
            </a:r>
            <a:endParaRPr lang="sv-SE" sz="28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2559A49-EF19-914E-8BDC-897A48B1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47" y="1133954"/>
            <a:ext cx="4539422" cy="533642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71B4A6-9185-0242-9322-42326FBE4150}"/>
              </a:ext>
            </a:extLst>
          </p:cNvPr>
          <p:cNvSpPr txBox="1"/>
          <p:nvPr/>
        </p:nvSpPr>
        <p:spPr>
          <a:xfrm>
            <a:off x="5592417" y="1780856"/>
            <a:ext cx="6215271" cy="32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Av hälso- och sjukvårdens samlade resurser går 85 procent till behandling av kroniska sjukdomar och följd­sjukdomar.</a:t>
            </a:r>
          </a:p>
          <a:p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Enligt WHO kan 80 procent av de kroniska sjuk­domarna förebyggas med hälso­främjande insatser.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764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E99243-5FB8-5C11-1BDA-70EA1711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288D90-7683-11E1-6FB4-7202924B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569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Krets</Template>
  <TotalTime>7</TotalTime>
  <Words>257</Words>
  <Application>Microsoft Macintosh PowerPoint</Application>
  <PresentationFormat>Bredbild</PresentationFormat>
  <Paragraphs>48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Tw Cen MT</vt:lpstr>
      <vt:lpstr>Krets</vt:lpstr>
      <vt:lpstr>Regionstyrelsens pensionärsråd</vt:lpstr>
      <vt:lpstr>Primärvårdsnämnden 15 miljarder</vt:lpstr>
      <vt:lpstr>Vårdcentralen och fast läkare är navet</vt:lpstr>
      <vt:lpstr>Handlingsplan för fast läkarkontakt</vt:lpstr>
      <vt:lpstr>Primär hörselrehab</vt:lpstr>
      <vt:lpstr>Frågor!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Regionstyrelsens pensionärsråd</dc:title>
  <dc:creator>Christine Lorne</dc:creator>
  <cp:lastModifiedBy>Frida Johansson</cp:lastModifiedBy>
  <cp:revision>2</cp:revision>
  <dcterms:created xsi:type="dcterms:W3CDTF">2024-11-25T12:30:00Z</dcterms:created>
  <dcterms:modified xsi:type="dcterms:W3CDTF">2024-12-02T09:37:16Z</dcterms:modified>
</cp:coreProperties>
</file>