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83" r:id="rId5"/>
    <p:sldMasterId id="2147483790" r:id="rId6"/>
    <p:sldMasterId id="2147483795" r:id="rId7"/>
    <p:sldMasterId id="2147483803" r:id="rId8"/>
  </p:sldMasterIdLst>
  <p:notesMasterIdLst>
    <p:notesMasterId r:id="rId23"/>
  </p:notesMasterIdLst>
  <p:sldIdLst>
    <p:sldId id="4085" r:id="rId9"/>
    <p:sldId id="4072" r:id="rId10"/>
    <p:sldId id="4068" r:id="rId11"/>
    <p:sldId id="4069" r:id="rId12"/>
    <p:sldId id="274" r:id="rId13"/>
    <p:sldId id="291" r:id="rId14"/>
    <p:sldId id="4065" r:id="rId15"/>
    <p:sldId id="4075" r:id="rId16"/>
    <p:sldId id="4078" r:id="rId17"/>
    <p:sldId id="260" r:id="rId18"/>
    <p:sldId id="4083" r:id="rId19"/>
    <p:sldId id="4076" r:id="rId20"/>
    <p:sldId id="4084" r:id="rId21"/>
    <p:sldId id="4082" r:id="rId2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638B91-7BEA-386A-439F-01F5B4BD8C88}" name="Josefin Hägvide" initials="JH" userId="S::josefin.hagvide@regionstockholm.se::0d22c90c-ad79-4112-ba98-67776f9213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fia Kialt" initials="SK" lastIdx="1" clrIdx="0">
    <p:extLst>
      <p:ext uri="{19B8F6BF-5375-455C-9EA6-DF929625EA0E}">
        <p15:presenceInfo xmlns:p15="http://schemas.microsoft.com/office/powerpoint/2012/main" userId="S::sofia.kialt@sll.se::09974a37-5402-4a94-9d9a-a012f8f22f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36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64128-12A2-40E5-B922-631CA7658D2E}" v="71" dt="2023-12-03T16:25:46.53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mzd\AppData\Local\Microsoft\Windows\INetCache\Content.Outlook\E2BBMPO9\Befolkning%2075+%202000-204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1879243839459"/>
          <c:y val="2.7415958675738223E-2"/>
          <c:w val="0.85097296296296299"/>
          <c:h val="0.90475308641975305"/>
        </c:manualLayout>
      </c:layout>
      <c:scatterChart>
        <c:scatterStyle val="lineMarker"/>
        <c:varyColors val="0"/>
        <c:ser>
          <c:idx val="0"/>
          <c:order val="0"/>
          <c:tx>
            <c:strRef>
              <c:f>Befolkning!$B$3:$B$4</c:f>
              <c:strCache>
                <c:ptCount val="2"/>
                <c:pt idx="0">
                  <c:v>75-79 år</c:v>
                </c:pt>
                <c:pt idx="1">
                  <c:v>Observerat</c:v>
                </c:pt>
              </c:strCache>
            </c:strRef>
          </c:tx>
          <c:spPr>
            <a:ln w="19050" cap="rnd">
              <a:solidFill>
                <a:schemeClr val="tx2"/>
              </a:solidFill>
              <a:round/>
            </a:ln>
            <a:effectLst/>
          </c:spPr>
          <c:marker>
            <c:symbol val="none"/>
          </c:marker>
          <c:xVal>
            <c:numRef>
              <c:f>Befolkning!$A$5:$A$45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xVal>
          <c:yVal>
            <c:numRef>
              <c:f>Befolkning!$B$5:$B$45</c:f>
              <c:numCache>
                <c:formatCode>#,##0</c:formatCode>
                <c:ptCount val="41"/>
                <c:pt idx="0">
                  <c:v>57528</c:v>
                </c:pt>
                <c:pt idx="1">
                  <c:v>55490</c:v>
                </c:pt>
                <c:pt idx="2">
                  <c:v>53904</c:v>
                </c:pt>
                <c:pt idx="3">
                  <c:v>52679</c:v>
                </c:pt>
                <c:pt idx="4">
                  <c:v>51196</c:v>
                </c:pt>
                <c:pt idx="5">
                  <c:v>50341</c:v>
                </c:pt>
                <c:pt idx="6">
                  <c:v>49922</c:v>
                </c:pt>
                <c:pt idx="7">
                  <c:v>49932</c:v>
                </c:pt>
                <c:pt idx="8">
                  <c:v>49356</c:v>
                </c:pt>
                <c:pt idx="9">
                  <c:v>49470</c:v>
                </c:pt>
                <c:pt idx="10">
                  <c:v>49692</c:v>
                </c:pt>
                <c:pt idx="11">
                  <c:v>50820</c:v>
                </c:pt>
                <c:pt idx="12">
                  <c:v>52185</c:v>
                </c:pt>
                <c:pt idx="13">
                  <c:v>54764</c:v>
                </c:pt>
                <c:pt idx="14">
                  <c:v>57652</c:v>
                </c:pt>
                <c:pt idx="15">
                  <c:v>60288</c:v>
                </c:pt>
                <c:pt idx="16">
                  <c:v>63368</c:v>
                </c:pt>
                <c:pt idx="17">
                  <c:v>68139</c:v>
                </c:pt>
                <c:pt idx="18">
                  <c:v>73639</c:v>
                </c:pt>
                <c:pt idx="19">
                  <c:v>80128</c:v>
                </c:pt>
                <c:pt idx="20">
                  <c:v>86046</c:v>
                </c:pt>
                <c:pt idx="21">
                  <c:v>90906</c:v>
                </c:pt>
              </c:numCache>
            </c:numRef>
          </c:yVal>
          <c:smooth val="0"/>
          <c:extLst>
            <c:ext xmlns:c16="http://schemas.microsoft.com/office/drawing/2014/chart" uri="{C3380CC4-5D6E-409C-BE32-E72D297353CC}">
              <c16:uniqueId val="{00000000-5887-4847-88A3-BBB988B2684D}"/>
            </c:ext>
          </c:extLst>
        </c:ser>
        <c:ser>
          <c:idx val="1"/>
          <c:order val="1"/>
          <c:tx>
            <c:strRef>
              <c:f>Befolkning!$C$3:$C$4</c:f>
              <c:strCache>
                <c:ptCount val="2"/>
                <c:pt idx="0">
                  <c:v>75-79 år</c:v>
                </c:pt>
                <c:pt idx="1">
                  <c:v>Prognos</c:v>
                </c:pt>
              </c:strCache>
            </c:strRef>
          </c:tx>
          <c:spPr>
            <a:ln w="19050" cap="rnd">
              <a:solidFill>
                <a:schemeClr val="tx2"/>
              </a:solidFill>
              <a:prstDash val="dash"/>
              <a:round/>
            </a:ln>
            <a:effectLst/>
          </c:spPr>
          <c:marker>
            <c:symbol val="none"/>
          </c:marker>
          <c:xVal>
            <c:numRef>
              <c:f>Befolkning!$A$5:$A$45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xVal>
          <c:yVal>
            <c:numRef>
              <c:f>Befolkning!$C$5:$C$45</c:f>
              <c:numCache>
                <c:formatCode>General</c:formatCode>
                <c:ptCount val="41"/>
                <c:pt idx="21" formatCode="#,##0">
                  <c:v>90906</c:v>
                </c:pt>
                <c:pt idx="22" formatCode="#,##0">
                  <c:v>93698.796393139623</c:v>
                </c:pt>
                <c:pt idx="23" formatCode="#,##0">
                  <c:v>94312.073701176734</c:v>
                </c:pt>
                <c:pt idx="24" formatCode="#,##0">
                  <c:v>92852.313164541236</c:v>
                </c:pt>
                <c:pt idx="25" formatCode="#,##0">
                  <c:v>90926.56747649092</c:v>
                </c:pt>
                <c:pt idx="26" formatCode="#,##0">
                  <c:v>88519.824011628487</c:v>
                </c:pt>
                <c:pt idx="27" formatCode="#,##0">
                  <c:v>86756.724164255691</c:v>
                </c:pt>
                <c:pt idx="28" formatCode="#,##0">
                  <c:v>85721.244524422029</c:v>
                </c:pt>
                <c:pt idx="29" formatCode="#,##0">
                  <c:v>85381.771093892952</c:v>
                </c:pt>
                <c:pt idx="30" formatCode="#,##0">
                  <c:v>85923.79802854755</c:v>
                </c:pt>
                <c:pt idx="31" formatCode="#,##0">
                  <c:v>87808.671592492203</c:v>
                </c:pt>
                <c:pt idx="32" formatCode="#,##0">
                  <c:v>89524.839102665355</c:v>
                </c:pt>
                <c:pt idx="33" formatCode="#,##0">
                  <c:v>91179.900372200224</c:v>
                </c:pt>
                <c:pt idx="34" formatCode="#,##0">
                  <c:v>92982.007467311632</c:v>
                </c:pt>
                <c:pt idx="35" formatCode="#,##0">
                  <c:v>94745.346503681605</c:v>
                </c:pt>
                <c:pt idx="36" formatCode="#,##0">
                  <c:v>96434.625878359351</c:v>
                </c:pt>
                <c:pt idx="37" formatCode="#,##0">
                  <c:v>98896.016136453778</c:v>
                </c:pt>
                <c:pt idx="38" formatCode="#,##0">
                  <c:v>102321.16345869155</c:v>
                </c:pt>
                <c:pt idx="39" formatCode="#,##0">
                  <c:v>107591.78709864654</c:v>
                </c:pt>
                <c:pt idx="40" formatCode="#,##0">
                  <c:v>112196.76037609708</c:v>
                </c:pt>
              </c:numCache>
            </c:numRef>
          </c:yVal>
          <c:smooth val="0"/>
          <c:extLst>
            <c:ext xmlns:c16="http://schemas.microsoft.com/office/drawing/2014/chart" uri="{C3380CC4-5D6E-409C-BE32-E72D297353CC}">
              <c16:uniqueId val="{00000001-5887-4847-88A3-BBB988B2684D}"/>
            </c:ext>
          </c:extLst>
        </c:ser>
        <c:ser>
          <c:idx val="2"/>
          <c:order val="2"/>
          <c:tx>
            <c:strRef>
              <c:f>Befolkning!$D$3:$D$4</c:f>
              <c:strCache>
                <c:ptCount val="2"/>
                <c:pt idx="0">
                  <c:v>80-84 år</c:v>
                </c:pt>
                <c:pt idx="1">
                  <c:v>Observerat</c:v>
                </c:pt>
              </c:strCache>
            </c:strRef>
          </c:tx>
          <c:spPr>
            <a:ln w="19050" cap="rnd">
              <a:solidFill>
                <a:schemeClr val="accent5"/>
              </a:solidFill>
              <a:round/>
            </a:ln>
            <a:effectLst/>
          </c:spPr>
          <c:marker>
            <c:symbol val="none"/>
          </c:marker>
          <c:xVal>
            <c:numRef>
              <c:f>Befolkning!$A$5:$A$45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xVal>
          <c:yVal>
            <c:numRef>
              <c:f>Befolkning!$D$5:$D$45</c:f>
              <c:numCache>
                <c:formatCode>#,##0</c:formatCode>
                <c:ptCount val="41"/>
                <c:pt idx="0">
                  <c:v>42119</c:v>
                </c:pt>
                <c:pt idx="1">
                  <c:v>43942</c:v>
                </c:pt>
                <c:pt idx="2">
                  <c:v>44485</c:v>
                </c:pt>
                <c:pt idx="3">
                  <c:v>45007</c:v>
                </c:pt>
                <c:pt idx="4">
                  <c:v>45372</c:v>
                </c:pt>
                <c:pt idx="5">
                  <c:v>44048</c:v>
                </c:pt>
                <c:pt idx="6">
                  <c:v>42686</c:v>
                </c:pt>
                <c:pt idx="7">
                  <c:v>41699</c:v>
                </c:pt>
                <c:pt idx="8">
                  <c:v>40993</c:v>
                </c:pt>
                <c:pt idx="9">
                  <c:v>40271</c:v>
                </c:pt>
                <c:pt idx="10">
                  <c:v>39873</c:v>
                </c:pt>
                <c:pt idx="11">
                  <c:v>39672</c:v>
                </c:pt>
                <c:pt idx="12">
                  <c:v>39989</c:v>
                </c:pt>
                <c:pt idx="13">
                  <c:v>39820</c:v>
                </c:pt>
                <c:pt idx="14">
                  <c:v>39911</c:v>
                </c:pt>
                <c:pt idx="15">
                  <c:v>40254</c:v>
                </c:pt>
                <c:pt idx="16">
                  <c:v>41291</c:v>
                </c:pt>
                <c:pt idx="17">
                  <c:v>42632</c:v>
                </c:pt>
                <c:pt idx="18">
                  <c:v>44859</c:v>
                </c:pt>
                <c:pt idx="19">
                  <c:v>47419</c:v>
                </c:pt>
                <c:pt idx="20">
                  <c:v>49140</c:v>
                </c:pt>
                <c:pt idx="21">
                  <c:v>51828</c:v>
                </c:pt>
              </c:numCache>
            </c:numRef>
          </c:yVal>
          <c:smooth val="0"/>
          <c:extLst>
            <c:ext xmlns:c16="http://schemas.microsoft.com/office/drawing/2014/chart" uri="{C3380CC4-5D6E-409C-BE32-E72D297353CC}">
              <c16:uniqueId val="{00000002-5887-4847-88A3-BBB988B2684D}"/>
            </c:ext>
          </c:extLst>
        </c:ser>
        <c:ser>
          <c:idx val="3"/>
          <c:order val="3"/>
          <c:tx>
            <c:strRef>
              <c:f>Befolkning!$E$3:$E$4</c:f>
              <c:strCache>
                <c:ptCount val="2"/>
                <c:pt idx="0">
                  <c:v>80-84 år</c:v>
                </c:pt>
                <c:pt idx="1">
                  <c:v>Prognos</c:v>
                </c:pt>
              </c:strCache>
            </c:strRef>
          </c:tx>
          <c:spPr>
            <a:ln w="19050" cap="rnd">
              <a:solidFill>
                <a:schemeClr val="accent5"/>
              </a:solidFill>
              <a:prstDash val="dash"/>
              <a:round/>
            </a:ln>
            <a:effectLst/>
          </c:spPr>
          <c:marker>
            <c:symbol val="none"/>
          </c:marker>
          <c:xVal>
            <c:numRef>
              <c:f>Befolkning!$A$5:$A$45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xVal>
          <c:yVal>
            <c:numRef>
              <c:f>Befolkning!$E$5:$E$45</c:f>
              <c:numCache>
                <c:formatCode>General</c:formatCode>
                <c:ptCount val="41"/>
                <c:pt idx="21" formatCode="#,##0">
                  <c:v>51828</c:v>
                </c:pt>
                <c:pt idx="22" formatCode="#,##0">
                  <c:v>55978.982524154002</c:v>
                </c:pt>
                <c:pt idx="23" formatCode="#,##0">
                  <c:v>60725.897970890161</c:v>
                </c:pt>
                <c:pt idx="24" formatCode="#,##0">
                  <c:v>66266.562536221565</c:v>
                </c:pt>
                <c:pt idx="25" formatCode="#,##0">
                  <c:v>71607.334308075995</c:v>
                </c:pt>
                <c:pt idx="26" formatCode="#,##0">
                  <c:v>75732.796928550029</c:v>
                </c:pt>
                <c:pt idx="27" formatCode="#,##0">
                  <c:v>78246.676530170851</c:v>
                </c:pt>
                <c:pt idx="28" formatCode="#,##0">
                  <c:v>78941.986088600635</c:v>
                </c:pt>
                <c:pt idx="29" formatCode="#,##0">
                  <c:v>77922.947722386394</c:v>
                </c:pt>
                <c:pt idx="30" formatCode="#,##0">
                  <c:v>76506.700093931402</c:v>
                </c:pt>
                <c:pt idx="31" formatCode="#,##0">
                  <c:v>74672.659548594893</c:v>
                </c:pt>
                <c:pt idx="32" formatCode="#,##0">
                  <c:v>73422.584226326828</c:v>
                </c:pt>
                <c:pt idx="33" formatCode="#,##0">
                  <c:v>72767.040329652693</c:v>
                </c:pt>
                <c:pt idx="34" formatCode="#,##0">
                  <c:v>72667.58333983038</c:v>
                </c:pt>
                <c:pt idx="35" formatCode="#,##0">
                  <c:v>73338.194881603427</c:v>
                </c:pt>
                <c:pt idx="36" formatCode="#,##0">
                  <c:v>75113.609720694323</c:v>
                </c:pt>
                <c:pt idx="37" formatCode="#,##0">
                  <c:v>76767.947114126189</c:v>
                </c:pt>
                <c:pt idx="38" formatCode="#,##0">
                  <c:v>78353.313958480096</c:v>
                </c:pt>
                <c:pt idx="39" formatCode="#,##0">
                  <c:v>80048.347409269467</c:v>
                </c:pt>
                <c:pt idx="40" formatCode="#,##0">
                  <c:v>81720.052511197311</c:v>
                </c:pt>
              </c:numCache>
            </c:numRef>
          </c:yVal>
          <c:smooth val="0"/>
          <c:extLst>
            <c:ext xmlns:c16="http://schemas.microsoft.com/office/drawing/2014/chart" uri="{C3380CC4-5D6E-409C-BE32-E72D297353CC}">
              <c16:uniqueId val="{00000003-5887-4847-88A3-BBB988B2684D}"/>
            </c:ext>
          </c:extLst>
        </c:ser>
        <c:ser>
          <c:idx val="4"/>
          <c:order val="4"/>
          <c:tx>
            <c:strRef>
              <c:f>Befolkning!$F$3:$F$4</c:f>
              <c:strCache>
                <c:ptCount val="2"/>
                <c:pt idx="0">
                  <c:v>85+ år</c:v>
                </c:pt>
                <c:pt idx="1">
                  <c:v>Observerat</c:v>
                </c:pt>
              </c:strCache>
            </c:strRef>
          </c:tx>
          <c:spPr>
            <a:ln w="19050" cap="rnd">
              <a:solidFill>
                <a:schemeClr val="accent3">
                  <a:lumMod val="75000"/>
                </a:schemeClr>
              </a:solidFill>
              <a:round/>
            </a:ln>
            <a:effectLst/>
          </c:spPr>
          <c:marker>
            <c:symbol val="none"/>
          </c:marker>
          <c:xVal>
            <c:numRef>
              <c:f>Befolkning!$A$5:$A$45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xVal>
          <c:yVal>
            <c:numRef>
              <c:f>Befolkning!$F$5:$F$45</c:f>
              <c:numCache>
                <c:formatCode>#,##0</c:formatCode>
                <c:ptCount val="41"/>
                <c:pt idx="0">
                  <c:v>35898</c:v>
                </c:pt>
                <c:pt idx="1">
                  <c:v>36589</c:v>
                </c:pt>
                <c:pt idx="2">
                  <c:v>37111</c:v>
                </c:pt>
                <c:pt idx="3">
                  <c:v>37850</c:v>
                </c:pt>
                <c:pt idx="4">
                  <c:v>38732</c:v>
                </c:pt>
                <c:pt idx="5">
                  <c:v>40813</c:v>
                </c:pt>
                <c:pt idx="6">
                  <c:v>42438</c:v>
                </c:pt>
                <c:pt idx="7">
                  <c:v>43029</c:v>
                </c:pt>
                <c:pt idx="8">
                  <c:v>43916</c:v>
                </c:pt>
                <c:pt idx="9">
                  <c:v>44809</c:v>
                </c:pt>
                <c:pt idx="10">
                  <c:v>45319</c:v>
                </c:pt>
                <c:pt idx="11">
                  <c:v>45378</c:v>
                </c:pt>
                <c:pt idx="12">
                  <c:v>45121</c:v>
                </c:pt>
                <c:pt idx="13">
                  <c:v>45397</c:v>
                </c:pt>
                <c:pt idx="14">
                  <c:v>45265</c:v>
                </c:pt>
                <c:pt idx="15">
                  <c:v>45321</c:v>
                </c:pt>
                <c:pt idx="16">
                  <c:v>45353</c:v>
                </c:pt>
                <c:pt idx="17">
                  <c:v>45473</c:v>
                </c:pt>
                <c:pt idx="18">
                  <c:v>45417</c:v>
                </c:pt>
                <c:pt idx="19">
                  <c:v>45829</c:v>
                </c:pt>
                <c:pt idx="20">
                  <c:v>45120</c:v>
                </c:pt>
                <c:pt idx="21">
                  <c:v>46641</c:v>
                </c:pt>
              </c:numCache>
            </c:numRef>
          </c:yVal>
          <c:smooth val="0"/>
          <c:extLst>
            <c:ext xmlns:c16="http://schemas.microsoft.com/office/drawing/2014/chart" uri="{C3380CC4-5D6E-409C-BE32-E72D297353CC}">
              <c16:uniqueId val="{00000004-5887-4847-88A3-BBB988B2684D}"/>
            </c:ext>
          </c:extLst>
        </c:ser>
        <c:ser>
          <c:idx val="5"/>
          <c:order val="5"/>
          <c:tx>
            <c:strRef>
              <c:f>Befolkning!$G$3:$G$4</c:f>
              <c:strCache>
                <c:ptCount val="2"/>
                <c:pt idx="0">
                  <c:v>85+ år</c:v>
                </c:pt>
                <c:pt idx="1">
                  <c:v>Prognos</c:v>
                </c:pt>
              </c:strCache>
            </c:strRef>
          </c:tx>
          <c:spPr>
            <a:ln w="19050" cap="rnd">
              <a:solidFill>
                <a:schemeClr val="accent3">
                  <a:lumMod val="75000"/>
                </a:schemeClr>
              </a:solidFill>
              <a:prstDash val="dash"/>
              <a:round/>
            </a:ln>
            <a:effectLst/>
          </c:spPr>
          <c:marker>
            <c:symbol val="none"/>
          </c:marker>
          <c:xVal>
            <c:numRef>
              <c:f>Befolkning!$A$5:$A$45</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xVal>
          <c:yVal>
            <c:numRef>
              <c:f>Befolkning!$G$5:$G$45</c:f>
              <c:numCache>
                <c:formatCode>General</c:formatCode>
                <c:ptCount val="41"/>
                <c:pt idx="21" formatCode="#,##0">
                  <c:v>46641</c:v>
                </c:pt>
                <c:pt idx="22" formatCode="#,##0">
                  <c:v>47638.323766142064</c:v>
                </c:pt>
                <c:pt idx="23" formatCode="#,##0">
                  <c:v>49449.13590941111</c:v>
                </c:pt>
                <c:pt idx="24" formatCode="#,##0">
                  <c:v>51454.143755530335</c:v>
                </c:pt>
                <c:pt idx="25" formatCode="#,##0">
                  <c:v>53508.442205537649</c:v>
                </c:pt>
                <c:pt idx="26" formatCode="#,##0">
                  <c:v>56222.088350648817</c:v>
                </c:pt>
                <c:pt idx="27" formatCode="#,##0">
                  <c:v>60127.874556844348</c:v>
                </c:pt>
                <c:pt idx="28" formatCode="#,##0">
                  <c:v>64818.647271328358</c:v>
                </c:pt>
                <c:pt idx="29" formatCode="#,##0">
                  <c:v>70140.348130545928</c:v>
                </c:pt>
                <c:pt idx="30" formatCode="#,##0">
                  <c:v>75192.296377520761</c:v>
                </c:pt>
                <c:pt idx="31" formatCode="#,##0">
                  <c:v>79673.066357303338</c:v>
                </c:pt>
                <c:pt idx="32" formatCode="#,##0">
                  <c:v>83711.840109929006</c:v>
                </c:pt>
                <c:pt idx="33" formatCode="#,##0">
                  <c:v>86868.87882861527</c:v>
                </c:pt>
                <c:pt idx="34" formatCode="#,##0">
                  <c:v>89129.661363835869</c:v>
                </c:pt>
                <c:pt idx="35" formatCode="#,##0">
                  <c:v>90856.326354833072</c:v>
                </c:pt>
                <c:pt idx="36" formatCode="#,##0">
                  <c:v>91850.249982893991</c:v>
                </c:pt>
                <c:pt idx="37" formatCode="#,##0">
                  <c:v>93038.716150867302</c:v>
                </c:pt>
                <c:pt idx="38" formatCode="#,##0">
                  <c:v>94105.368488808846</c:v>
                </c:pt>
                <c:pt idx="39" formatCode="#,##0">
                  <c:v>95022.663427808817</c:v>
                </c:pt>
                <c:pt idx="40" formatCode="#,##0">
                  <c:v>96270.138875987905</c:v>
                </c:pt>
              </c:numCache>
            </c:numRef>
          </c:yVal>
          <c:smooth val="0"/>
          <c:extLst>
            <c:ext xmlns:c16="http://schemas.microsoft.com/office/drawing/2014/chart" uri="{C3380CC4-5D6E-409C-BE32-E72D297353CC}">
              <c16:uniqueId val="{00000005-5887-4847-88A3-BBB988B2684D}"/>
            </c:ext>
          </c:extLst>
        </c:ser>
        <c:ser>
          <c:idx val="6"/>
          <c:order val="6"/>
          <c:spPr>
            <a:ln w="12700" cap="rnd">
              <a:solidFill>
                <a:schemeClr val="tx1"/>
              </a:solidFill>
              <a:round/>
            </a:ln>
            <a:effectLst/>
          </c:spPr>
          <c:marker>
            <c:symbol val="none"/>
          </c:marker>
          <c:xVal>
            <c:numRef>
              <c:f>Befolkning!$Z$3:$Z$4</c:f>
              <c:numCache>
                <c:formatCode>General</c:formatCode>
                <c:ptCount val="2"/>
                <c:pt idx="0">
                  <c:v>2021</c:v>
                </c:pt>
                <c:pt idx="1">
                  <c:v>2021</c:v>
                </c:pt>
              </c:numCache>
            </c:numRef>
          </c:xVal>
          <c:yVal>
            <c:numRef>
              <c:f>Befolkning!$AA$3:$AA$4</c:f>
              <c:numCache>
                <c:formatCode>General</c:formatCode>
                <c:ptCount val="2"/>
                <c:pt idx="0">
                  <c:v>0</c:v>
                </c:pt>
                <c:pt idx="1">
                  <c:v>120000</c:v>
                </c:pt>
              </c:numCache>
            </c:numRef>
          </c:yVal>
          <c:smooth val="0"/>
          <c:extLst>
            <c:ext xmlns:c16="http://schemas.microsoft.com/office/drawing/2014/chart" uri="{C3380CC4-5D6E-409C-BE32-E72D297353CC}">
              <c16:uniqueId val="{00000006-5887-4847-88A3-BBB988B2684D}"/>
            </c:ext>
          </c:extLst>
        </c:ser>
        <c:dLbls>
          <c:showLegendKey val="0"/>
          <c:showVal val="0"/>
          <c:showCatName val="0"/>
          <c:showSerName val="0"/>
          <c:showPercent val="0"/>
          <c:showBubbleSize val="0"/>
        </c:dLbls>
        <c:axId val="907686768"/>
        <c:axId val="907686112"/>
      </c:scatterChart>
      <c:valAx>
        <c:axId val="907686768"/>
        <c:scaling>
          <c:orientation val="minMax"/>
          <c:max val="2040"/>
          <c:min val="2000"/>
        </c:scaling>
        <c:delete val="0"/>
        <c:axPos val="b"/>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907686112"/>
        <c:crosses val="autoZero"/>
        <c:crossBetween val="midCat"/>
      </c:valAx>
      <c:valAx>
        <c:axId val="907686112"/>
        <c:scaling>
          <c:orientation val="minMax"/>
          <c:max val="12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9076867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b="0">
          <a:solidFill>
            <a:sysClr val="windowText" lastClr="000000"/>
          </a:solidFill>
          <a:latin typeface="Arial" panose="020B0604020202020204" pitchFamily="34" charset="0"/>
          <a:cs typeface="Arial" panose="020B0604020202020204" pitchFamily="34" charset="0"/>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480D5-AAAD-4F0A-8D4F-2A11757F7A3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sv-SE"/>
        </a:p>
      </dgm:t>
    </dgm:pt>
    <dgm:pt modelId="{4585799D-00F5-470B-958B-4FCD7214A96E}">
      <dgm:prSet phldrT="[Text]"/>
      <dgm:spPr/>
      <dgm:t>
        <a:bodyPr/>
        <a:lstStyle/>
        <a:p>
          <a:r>
            <a:rPr lang="sv-SE" b="1" dirty="0">
              <a:solidFill>
                <a:schemeClr val="bg1"/>
              </a:solidFill>
            </a:rPr>
            <a:t>Äldre blir fler - och mer olika</a:t>
          </a:r>
        </a:p>
      </dgm:t>
    </dgm:pt>
    <dgm:pt modelId="{1A8639F4-F60C-4909-81B5-63B425FEEA5A}" type="parTrans" cxnId="{D76F564C-8FA7-4F6D-B72B-DFD590A18658}">
      <dgm:prSet/>
      <dgm:spPr/>
      <dgm:t>
        <a:bodyPr/>
        <a:lstStyle/>
        <a:p>
          <a:endParaRPr lang="sv-SE"/>
        </a:p>
      </dgm:t>
    </dgm:pt>
    <dgm:pt modelId="{1A45F722-751F-4AA1-8BF8-6EC649E984C1}" type="sibTrans" cxnId="{D76F564C-8FA7-4F6D-B72B-DFD590A18658}">
      <dgm:prSet/>
      <dgm:spPr/>
      <dgm:t>
        <a:bodyPr/>
        <a:lstStyle/>
        <a:p>
          <a:endParaRPr lang="sv-SE"/>
        </a:p>
      </dgm:t>
    </dgm:pt>
    <dgm:pt modelId="{4C02BE83-0F50-45AA-8187-83D40E9DF833}">
      <dgm:prSet phldrT="[Text]" custT="1"/>
      <dgm:spPr/>
      <dgm:t>
        <a:bodyPr/>
        <a:lstStyle/>
        <a:p>
          <a:r>
            <a:rPr lang="sv-SE" sz="1600" dirty="0"/>
            <a:t>Förebyggande och hälso-främjande</a:t>
          </a:r>
        </a:p>
      </dgm:t>
    </dgm:pt>
    <dgm:pt modelId="{2CB2A9E6-C4B1-423A-8F4A-49CFE5893984}" type="parTrans" cxnId="{E9BC70E1-E8A4-41C8-A513-7D624566E55D}">
      <dgm:prSet/>
      <dgm:spPr/>
      <dgm:t>
        <a:bodyPr/>
        <a:lstStyle/>
        <a:p>
          <a:endParaRPr lang="sv-SE"/>
        </a:p>
      </dgm:t>
    </dgm:pt>
    <dgm:pt modelId="{411FCDEC-0143-42B7-9477-7B1117EC1EC1}" type="sibTrans" cxnId="{E9BC70E1-E8A4-41C8-A513-7D624566E55D}">
      <dgm:prSet/>
      <dgm:spPr/>
      <dgm:t>
        <a:bodyPr/>
        <a:lstStyle/>
        <a:p>
          <a:endParaRPr lang="sv-SE"/>
        </a:p>
      </dgm:t>
    </dgm:pt>
    <dgm:pt modelId="{D4525C77-2CB6-417A-944A-63DC5BF0D7B9}">
      <dgm:prSet phldrT="[Text]" custT="1"/>
      <dgm:spPr/>
      <dgm:t>
        <a:bodyPr/>
        <a:lstStyle/>
        <a:p>
          <a:r>
            <a:rPr lang="sv-SE" sz="1600" dirty="0"/>
            <a:t>Samverkan region och kommun</a:t>
          </a:r>
        </a:p>
      </dgm:t>
    </dgm:pt>
    <dgm:pt modelId="{89E9508B-6C56-44E8-9901-EEBCBDC81B5C}" type="parTrans" cxnId="{3E70A36D-DB14-4071-AAD2-D4DF3ED0E6A7}">
      <dgm:prSet/>
      <dgm:spPr/>
      <dgm:t>
        <a:bodyPr/>
        <a:lstStyle/>
        <a:p>
          <a:endParaRPr lang="sv-SE"/>
        </a:p>
      </dgm:t>
    </dgm:pt>
    <dgm:pt modelId="{22BD76A4-46CE-4CD7-978F-9215F96F66DC}" type="sibTrans" cxnId="{3E70A36D-DB14-4071-AAD2-D4DF3ED0E6A7}">
      <dgm:prSet/>
      <dgm:spPr/>
      <dgm:t>
        <a:bodyPr/>
        <a:lstStyle/>
        <a:p>
          <a:endParaRPr lang="sv-SE"/>
        </a:p>
      </dgm:t>
    </dgm:pt>
    <dgm:pt modelId="{B64ADA68-6FD3-4A13-9ED8-6D015D086024}">
      <dgm:prSet phldrT="[Text]" custT="1"/>
      <dgm:spPr>
        <a:solidFill>
          <a:srgbClr val="00B0F0"/>
        </a:solidFill>
      </dgm:spPr>
      <dgm:t>
        <a:bodyPr/>
        <a:lstStyle/>
        <a:p>
          <a:r>
            <a:rPr lang="sv-SE" sz="1400" dirty="0"/>
            <a:t>Geriatrik på akutsjukhus</a:t>
          </a:r>
        </a:p>
      </dgm:t>
    </dgm:pt>
    <dgm:pt modelId="{AAEC0764-56E2-49EC-BE4E-8B9C5F858CB5}" type="parTrans" cxnId="{10B8FCAD-40DF-41A7-8790-68EA9443D8D7}">
      <dgm:prSet/>
      <dgm:spPr/>
      <dgm:t>
        <a:bodyPr/>
        <a:lstStyle/>
        <a:p>
          <a:endParaRPr lang="sv-SE"/>
        </a:p>
      </dgm:t>
    </dgm:pt>
    <dgm:pt modelId="{6C119C46-BC28-487E-B7B4-E3737382AD13}" type="sibTrans" cxnId="{10B8FCAD-40DF-41A7-8790-68EA9443D8D7}">
      <dgm:prSet/>
      <dgm:spPr/>
      <dgm:t>
        <a:bodyPr/>
        <a:lstStyle/>
        <a:p>
          <a:endParaRPr lang="sv-SE"/>
        </a:p>
      </dgm:t>
    </dgm:pt>
    <dgm:pt modelId="{60A1CB1C-F61C-4432-942E-1C6CF783C5F3}">
      <dgm:prSet phldrT="[Text]" phldr="1" custRadScaleRad="139507" custRadScaleInc="91293"/>
      <dgm:spPr/>
      <dgm:t>
        <a:bodyPr/>
        <a:lstStyle/>
        <a:p>
          <a:endParaRPr lang="sv-SE"/>
        </a:p>
      </dgm:t>
    </dgm:pt>
    <dgm:pt modelId="{F941C41E-33F1-46FE-832E-A622D2D06DAA}" type="parTrans" cxnId="{8BDF652D-0DF0-496E-8689-A55030CB7B61}">
      <dgm:prSet/>
      <dgm:spPr/>
      <dgm:t>
        <a:bodyPr/>
        <a:lstStyle/>
        <a:p>
          <a:endParaRPr lang="sv-SE"/>
        </a:p>
      </dgm:t>
    </dgm:pt>
    <dgm:pt modelId="{E3EF2EB6-2A7A-4895-B7CD-908FAD2FF8B7}" type="sibTrans" cxnId="{8BDF652D-0DF0-496E-8689-A55030CB7B61}">
      <dgm:prSet/>
      <dgm:spPr/>
      <dgm:t>
        <a:bodyPr/>
        <a:lstStyle/>
        <a:p>
          <a:endParaRPr lang="sv-SE"/>
        </a:p>
      </dgm:t>
    </dgm:pt>
    <dgm:pt modelId="{E6654AC4-5E42-4703-BAA4-25762B2F6ABB}">
      <dgm:prSet phldrT="[Text]" custT="1"/>
      <dgm:spPr/>
      <dgm:t>
        <a:bodyPr/>
        <a:lstStyle/>
        <a:p>
          <a:r>
            <a:rPr lang="sv-SE" sz="1600" dirty="0"/>
            <a:t>Digitalisering</a:t>
          </a:r>
        </a:p>
      </dgm:t>
    </dgm:pt>
    <dgm:pt modelId="{3BDDEE4A-1E68-46DD-A5FC-8EAFA71B229E}" type="parTrans" cxnId="{6E238B75-1873-42E2-BCBA-E9EA3C0AF820}">
      <dgm:prSet/>
      <dgm:spPr/>
      <dgm:t>
        <a:bodyPr/>
        <a:lstStyle/>
        <a:p>
          <a:endParaRPr lang="sv-SE"/>
        </a:p>
      </dgm:t>
    </dgm:pt>
    <dgm:pt modelId="{E23C3886-F68C-4B9C-A38A-002FE1D01B3A}" type="sibTrans" cxnId="{6E238B75-1873-42E2-BCBA-E9EA3C0AF820}">
      <dgm:prSet/>
      <dgm:spPr/>
      <dgm:t>
        <a:bodyPr/>
        <a:lstStyle/>
        <a:p>
          <a:endParaRPr lang="sv-SE"/>
        </a:p>
      </dgm:t>
    </dgm:pt>
    <dgm:pt modelId="{35896D03-1A1D-4771-9467-61EA61056E09}">
      <dgm:prSet phldrT="[Text]" custT="1"/>
      <dgm:spPr>
        <a:solidFill>
          <a:srgbClr val="00B0F0"/>
        </a:solidFill>
      </dgm:spPr>
      <dgm:t>
        <a:bodyPr/>
        <a:lstStyle/>
        <a:p>
          <a:r>
            <a:rPr lang="sv-SE" sz="1400" dirty="0"/>
            <a:t>Olika avtalsformer</a:t>
          </a:r>
        </a:p>
      </dgm:t>
    </dgm:pt>
    <dgm:pt modelId="{C119D66E-8CEC-46F1-99DD-7469EAABC1BF}" type="parTrans" cxnId="{33F921AE-CBE8-4C03-90D5-B87C86E76D72}">
      <dgm:prSet/>
      <dgm:spPr/>
      <dgm:t>
        <a:bodyPr/>
        <a:lstStyle/>
        <a:p>
          <a:endParaRPr lang="sv-SE"/>
        </a:p>
      </dgm:t>
    </dgm:pt>
    <dgm:pt modelId="{936A5048-D32B-4196-8150-45892E997963}" type="sibTrans" cxnId="{33F921AE-CBE8-4C03-90D5-B87C86E76D72}">
      <dgm:prSet/>
      <dgm:spPr/>
      <dgm:t>
        <a:bodyPr/>
        <a:lstStyle/>
        <a:p>
          <a:endParaRPr lang="sv-SE"/>
        </a:p>
      </dgm:t>
    </dgm:pt>
    <dgm:pt modelId="{317FF6F1-6097-43EE-9538-8BC6A2AF8E63}">
      <dgm:prSet phldrT="[Text]" custT="1"/>
      <dgm:spPr/>
      <dgm:t>
        <a:bodyPr/>
        <a:lstStyle/>
        <a:p>
          <a:r>
            <a:rPr lang="sv-SE" sz="1600" dirty="0"/>
            <a:t>Kompetens-försörjning</a:t>
          </a:r>
        </a:p>
      </dgm:t>
    </dgm:pt>
    <dgm:pt modelId="{48B3C26B-25DD-4CEA-966E-318DD0F96ED0}" type="parTrans" cxnId="{FBDFAA46-23B8-40F9-80CD-BDAAE58C2094}">
      <dgm:prSet/>
      <dgm:spPr/>
      <dgm:t>
        <a:bodyPr/>
        <a:lstStyle/>
        <a:p>
          <a:endParaRPr lang="sv-SE"/>
        </a:p>
      </dgm:t>
    </dgm:pt>
    <dgm:pt modelId="{FE942BB4-2F4A-4809-A1F4-267631C5BF02}" type="sibTrans" cxnId="{FBDFAA46-23B8-40F9-80CD-BDAAE58C2094}">
      <dgm:prSet/>
      <dgm:spPr/>
      <dgm:t>
        <a:bodyPr/>
        <a:lstStyle/>
        <a:p>
          <a:endParaRPr lang="sv-SE"/>
        </a:p>
      </dgm:t>
    </dgm:pt>
    <dgm:pt modelId="{FC7BD6E2-B74B-47DB-9B7C-D521F5E64418}">
      <dgm:prSet phldrT="[Text]" custT="1"/>
      <dgm:spPr/>
      <dgm:t>
        <a:bodyPr/>
        <a:lstStyle/>
        <a:p>
          <a:r>
            <a:rPr lang="sv-SE" sz="1600" dirty="0"/>
            <a:t>Samverkan mellan vårdområden</a:t>
          </a:r>
        </a:p>
      </dgm:t>
    </dgm:pt>
    <dgm:pt modelId="{5A795898-CD5E-4682-9DB1-BBB678F8A3B4}" type="parTrans" cxnId="{E2BB659E-B2B0-496D-A71E-1C11D7B30368}">
      <dgm:prSet/>
      <dgm:spPr/>
      <dgm:t>
        <a:bodyPr/>
        <a:lstStyle/>
        <a:p>
          <a:endParaRPr lang="sv-SE"/>
        </a:p>
      </dgm:t>
    </dgm:pt>
    <dgm:pt modelId="{737EDCD3-BEE2-44F1-A69C-AEE170AD34AE}" type="sibTrans" cxnId="{E2BB659E-B2B0-496D-A71E-1C11D7B30368}">
      <dgm:prSet/>
      <dgm:spPr/>
      <dgm:t>
        <a:bodyPr/>
        <a:lstStyle/>
        <a:p>
          <a:endParaRPr lang="sv-SE"/>
        </a:p>
      </dgm:t>
    </dgm:pt>
    <dgm:pt modelId="{CE64307B-134F-477B-B504-FB2D0164B777}">
      <dgm:prSet phldrT="[Text]" custT="1"/>
      <dgm:spPr/>
      <dgm:t>
        <a:bodyPr/>
        <a:lstStyle/>
        <a:p>
          <a:r>
            <a:rPr lang="sv-SE" sz="1600" dirty="0"/>
            <a:t>Förstärkt utskrivning Sammanhållen geriatrisk vård</a:t>
          </a:r>
        </a:p>
      </dgm:t>
    </dgm:pt>
    <dgm:pt modelId="{4AEA52FC-5B57-4AFA-868B-64E54B0A4A4E}" type="parTrans" cxnId="{468DBB36-8A30-436A-9603-F17EA44AF33A}">
      <dgm:prSet/>
      <dgm:spPr/>
      <dgm:t>
        <a:bodyPr/>
        <a:lstStyle/>
        <a:p>
          <a:endParaRPr lang="sv-SE"/>
        </a:p>
      </dgm:t>
    </dgm:pt>
    <dgm:pt modelId="{301DE5B5-62FB-4B00-AC97-4A262077FEB3}" type="sibTrans" cxnId="{468DBB36-8A30-436A-9603-F17EA44AF33A}">
      <dgm:prSet/>
      <dgm:spPr/>
      <dgm:t>
        <a:bodyPr/>
        <a:lstStyle/>
        <a:p>
          <a:endParaRPr lang="sv-SE"/>
        </a:p>
      </dgm:t>
    </dgm:pt>
    <dgm:pt modelId="{5FFC404E-9863-41A4-9605-2D40E3A12384}">
      <dgm:prSet phldrT="[Text]" custT="1"/>
      <dgm:spPr>
        <a:solidFill>
          <a:srgbClr val="00B0F0"/>
        </a:solidFill>
      </dgm:spPr>
      <dgm:t>
        <a:bodyPr/>
        <a:lstStyle/>
        <a:p>
          <a:r>
            <a:rPr lang="sv-SE" sz="1400" dirty="0"/>
            <a:t>Medicinsk service</a:t>
          </a:r>
        </a:p>
      </dgm:t>
    </dgm:pt>
    <dgm:pt modelId="{3C0E66FD-F535-4D71-A8D0-071088A10ACB}" type="parTrans" cxnId="{24454A25-EB8E-463F-80BF-138E37904AE1}">
      <dgm:prSet/>
      <dgm:spPr/>
      <dgm:t>
        <a:bodyPr/>
        <a:lstStyle/>
        <a:p>
          <a:endParaRPr lang="sv-SE"/>
        </a:p>
      </dgm:t>
    </dgm:pt>
    <dgm:pt modelId="{0D6044DC-9F84-420F-8F00-31437A362A06}" type="sibTrans" cxnId="{24454A25-EB8E-463F-80BF-138E37904AE1}">
      <dgm:prSet/>
      <dgm:spPr/>
      <dgm:t>
        <a:bodyPr/>
        <a:lstStyle/>
        <a:p>
          <a:endParaRPr lang="sv-SE"/>
        </a:p>
      </dgm:t>
    </dgm:pt>
    <dgm:pt modelId="{A396C9FF-DB92-485A-BD35-6A5DF73B42F4}">
      <dgm:prSet phldrT="[Text]" custT="1"/>
      <dgm:spPr>
        <a:solidFill>
          <a:srgbClr val="00B0F0"/>
        </a:solidFill>
      </dgm:spPr>
      <dgm:t>
        <a:bodyPr/>
        <a:lstStyle/>
        <a:p>
          <a:r>
            <a:rPr lang="sv-SE" sz="1400" dirty="0"/>
            <a:t>Lokaler</a:t>
          </a:r>
        </a:p>
      </dgm:t>
    </dgm:pt>
    <dgm:pt modelId="{B49C29D9-9A89-4C0E-99A7-7E7B4218FB49}" type="parTrans" cxnId="{94D1A171-E5B6-44D8-8BD9-84323DFE7BA7}">
      <dgm:prSet/>
      <dgm:spPr/>
      <dgm:t>
        <a:bodyPr/>
        <a:lstStyle/>
        <a:p>
          <a:endParaRPr lang="sv-SE"/>
        </a:p>
      </dgm:t>
    </dgm:pt>
    <dgm:pt modelId="{5011FD61-01D1-4B72-ADE4-B55F4338022C}" type="sibTrans" cxnId="{94D1A171-E5B6-44D8-8BD9-84323DFE7BA7}">
      <dgm:prSet/>
      <dgm:spPr/>
      <dgm:t>
        <a:bodyPr/>
        <a:lstStyle/>
        <a:p>
          <a:endParaRPr lang="sv-SE"/>
        </a:p>
      </dgm:t>
    </dgm:pt>
    <dgm:pt modelId="{27BB85FA-8D8F-41A6-90C9-D00989AC329A}" type="pres">
      <dgm:prSet presAssocID="{599480D5-AAAD-4F0A-8D4F-2A11757F7A39}" presName="cycle" presStyleCnt="0">
        <dgm:presLayoutVars>
          <dgm:chMax val="1"/>
          <dgm:dir/>
          <dgm:animLvl val="ctr"/>
          <dgm:resizeHandles val="exact"/>
        </dgm:presLayoutVars>
      </dgm:prSet>
      <dgm:spPr/>
    </dgm:pt>
    <dgm:pt modelId="{75AB9EC1-19FB-452A-B13D-F5AE24721CBB}" type="pres">
      <dgm:prSet presAssocID="{4585799D-00F5-470B-958B-4FCD7214A96E}" presName="centerShape" presStyleLbl="node0" presStyleIdx="0" presStyleCnt="1" custScaleX="213147" custScaleY="165243" custLinFactNeighborX="-2389" custLinFactNeighborY="-1485"/>
      <dgm:spPr/>
    </dgm:pt>
    <dgm:pt modelId="{F5B14C32-B8B1-45B4-8356-1063A6D7D807}" type="pres">
      <dgm:prSet presAssocID="{2CB2A9E6-C4B1-423A-8F4A-49CFE5893984}" presName="Name9" presStyleLbl="parChTrans1D2" presStyleIdx="0" presStyleCnt="10"/>
      <dgm:spPr/>
    </dgm:pt>
    <dgm:pt modelId="{C4482E3C-3CE3-4EED-AAD7-D9B8B9689D2F}" type="pres">
      <dgm:prSet presAssocID="{2CB2A9E6-C4B1-423A-8F4A-49CFE5893984}" presName="connTx" presStyleLbl="parChTrans1D2" presStyleIdx="0" presStyleCnt="10"/>
      <dgm:spPr/>
    </dgm:pt>
    <dgm:pt modelId="{DDC55CFA-2160-4C76-8C6D-5596AD3F7DE1}" type="pres">
      <dgm:prSet presAssocID="{4C02BE83-0F50-45AA-8187-83D40E9DF833}" presName="node" presStyleLbl="node1" presStyleIdx="0" presStyleCnt="10" custScaleX="234666" custScaleY="143209" custRadScaleRad="103673" custRadScaleInc="-73263">
        <dgm:presLayoutVars>
          <dgm:bulletEnabled val="1"/>
        </dgm:presLayoutVars>
      </dgm:prSet>
      <dgm:spPr/>
    </dgm:pt>
    <dgm:pt modelId="{7AFA76D0-C797-40A8-B334-DCC786742F5E}" type="pres">
      <dgm:prSet presAssocID="{5A795898-CD5E-4682-9DB1-BBB678F8A3B4}" presName="Name9" presStyleLbl="parChTrans1D2" presStyleIdx="1" presStyleCnt="10"/>
      <dgm:spPr/>
    </dgm:pt>
    <dgm:pt modelId="{9FC33A1D-BF79-44FC-92B8-FC32B031B27B}" type="pres">
      <dgm:prSet presAssocID="{5A795898-CD5E-4682-9DB1-BBB678F8A3B4}" presName="connTx" presStyleLbl="parChTrans1D2" presStyleIdx="1" presStyleCnt="10"/>
      <dgm:spPr/>
    </dgm:pt>
    <dgm:pt modelId="{CB0ADAEF-5CAD-4391-957D-7BFEC68127F2}" type="pres">
      <dgm:prSet presAssocID="{FC7BD6E2-B74B-47DB-9B7C-D521F5E64418}" presName="node" presStyleLbl="node1" presStyleIdx="1" presStyleCnt="10" custScaleX="249190" custScaleY="124455" custRadScaleRad="155690" custRadScaleInc="76702">
        <dgm:presLayoutVars>
          <dgm:bulletEnabled val="1"/>
        </dgm:presLayoutVars>
      </dgm:prSet>
      <dgm:spPr/>
    </dgm:pt>
    <dgm:pt modelId="{5C24E312-FD33-4C12-ABDD-ACAA28371FDC}" type="pres">
      <dgm:prSet presAssocID="{89E9508B-6C56-44E8-9901-EEBCBDC81B5C}" presName="Name9" presStyleLbl="parChTrans1D2" presStyleIdx="2" presStyleCnt="10"/>
      <dgm:spPr/>
    </dgm:pt>
    <dgm:pt modelId="{7239D69B-C421-46E1-B2F9-6D1FB1F06779}" type="pres">
      <dgm:prSet presAssocID="{89E9508B-6C56-44E8-9901-EEBCBDC81B5C}" presName="connTx" presStyleLbl="parChTrans1D2" presStyleIdx="2" presStyleCnt="10"/>
      <dgm:spPr/>
    </dgm:pt>
    <dgm:pt modelId="{D09B2529-78A8-4959-8526-D05565F2F429}" type="pres">
      <dgm:prSet presAssocID="{D4525C77-2CB6-417A-944A-63DC5BF0D7B9}" presName="node" presStyleLbl="node1" presStyleIdx="2" presStyleCnt="10" custScaleX="249280" custScaleY="119964" custRadScaleRad="155980" custRadScaleInc="41756">
        <dgm:presLayoutVars>
          <dgm:bulletEnabled val="1"/>
        </dgm:presLayoutVars>
      </dgm:prSet>
      <dgm:spPr/>
    </dgm:pt>
    <dgm:pt modelId="{5807403A-1F48-4AFB-9852-D500920FCD5B}" type="pres">
      <dgm:prSet presAssocID="{AAEC0764-56E2-49EC-BE4E-8B9C5F858CB5}" presName="Name9" presStyleLbl="parChTrans1D2" presStyleIdx="3" presStyleCnt="10"/>
      <dgm:spPr/>
    </dgm:pt>
    <dgm:pt modelId="{4E0D63F9-367E-47B3-BB50-79BA3D3A010A}" type="pres">
      <dgm:prSet presAssocID="{AAEC0764-56E2-49EC-BE4E-8B9C5F858CB5}" presName="connTx" presStyleLbl="parChTrans1D2" presStyleIdx="3" presStyleCnt="10"/>
      <dgm:spPr/>
    </dgm:pt>
    <dgm:pt modelId="{C986CEE7-A860-4CF0-BE4D-7FB18F0296E3}" type="pres">
      <dgm:prSet presAssocID="{B64ADA68-6FD3-4A13-9ED8-6D015D086024}" presName="node" presStyleLbl="node1" presStyleIdx="3" presStyleCnt="10" custScaleX="162253" custRadScaleRad="120598" custRadScaleInc="173157">
        <dgm:presLayoutVars>
          <dgm:bulletEnabled val="1"/>
        </dgm:presLayoutVars>
      </dgm:prSet>
      <dgm:spPr/>
    </dgm:pt>
    <dgm:pt modelId="{BDD90820-F665-443B-A14D-EA31E6839114}" type="pres">
      <dgm:prSet presAssocID="{4AEA52FC-5B57-4AFA-868B-64E54B0A4A4E}" presName="Name9" presStyleLbl="parChTrans1D2" presStyleIdx="4" presStyleCnt="10"/>
      <dgm:spPr/>
    </dgm:pt>
    <dgm:pt modelId="{246E0914-B695-4C41-9260-6808C9181641}" type="pres">
      <dgm:prSet presAssocID="{4AEA52FC-5B57-4AFA-868B-64E54B0A4A4E}" presName="connTx" presStyleLbl="parChTrans1D2" presStyleIdx="4" presStyleCnt="10"/>
      <dgm:spPr/>
    </dgm:pt>
    <dgm:pt modelId="{CE2FF3E5-43C8-438E-8BF7-77B1F3D555EB}" type="pres">
      <dgm:prSet presAssocID="{CE64307B-134F-477B-B504-FB2D0164B777}" presName="node" presStyleLbl="node1" presStyleIdx="4" presStyleCnt="10" custScaleX="284745" custScaleY="122099" custRadScaleRad="161232" custRadScaleInc="-224917">
        <dgm:presLayoutVars>
          <dgm:bulletEnabled val="1"/>
        </dgm:presLayoutVars>
      </dgm:prSet>
      <dgm:spPr/>
    </dgm:pt>
    <dgm:pt modelId="{88A765A8-F13E-4E7C-9EEB-190D373F89B0}" type="pres">
      <dgm:prSet presAssocID="{C119D66E-8CEC-46F1-99DD-7469EAABC1BF}" presName="Name9" presStyleLbl="parChTrans1D2" presStyleIdx="5" presStyleCnt="10"/>
      <dgm:spPr/>
    </dgm:pt>
    <dgm:pt modelId="{CF2136AC-BC21-46CB-AEA6-C9042B30465F}" type="pres">
      <dgm:prSet presAssocID="{C119D66E-8CEC-46F1-99DD-7469EAABC1BF}" presName="connTx" presStyleLbl="parChTrans1D2" presStyleIdx="5" presStyleCnt="10"/>
      <dgm:spPr/>
    </dgm:pt>
    <dgm:pt modelId="{FA80D6FE-50EF-4980-B411-72A900A7361F}" type="pres">
      <dgm:prSet presAssocID="{35896D03-1A1D-4771-9467-61EA61056E09}" presName="node" presStyleLbl="node1" presStyleIdx="5" presStyleCnt="10" custScaleX="167685" custRadScaleRad="94726" custRadScaleInc="33664">
        <dgm:presLayoutVars>
          <dgm:bulletEnabled val="1"/>
        </dgm:presLayoutVars>
      </dgm:prSet>
      <dgm:spPr/>
    </dgm:pt>
    <dgm:pt modelId="{408DCC54-0BCA-468E-ABDE-A984D052D5B4}" type="pres">
      <dgm:prSet presAssocID="{3C0E66FD-F535-4D71-A8D0-071088A10ACB}" presName="Name9" presStyleLbl="parChTrans1D2" presStyleIdx="6" presStyleCnt="10"/>
      <dgm:spPr/>
    </dgm:pt>
    <dgm:pt modelId="{24471F48-3302-4AC7-B8E8-B73C753CB28A}" type="pres">
      <dgm:prSet presAssocID="{3C0E66FD-F535-4D71-A8D0-071088A10ACB}" presName="connTx" presStyleLbl="parChTrans1D2" presStyleIdx="6" presStyleCnt="10"/>
      <dgm:spPr/>
    </dgm:pt>
    <dgm:pt modelId="{DC566E75-D4DB-4FC7-87DA-7068624E2C9C}" type="pres">
      <dgm:prSet presAssocID="{5FFC404E-9863-41A4-9605-2D40E3A12384}" presName="node" presStyleLbl="node1" presStyleIdx="6" presStyleCnt="10" custScaleX="169991" custScaleY="89468" custRadScaleRad="133309" custRadScaleInc="65514">
        <dgm:presLayoutVars>
          <dgm:bulletEnabled val="1"/>
        </dgm:presLayoutVars>
      </dgm:prSet>
      <dgm:spPr/>
    </dgm:pt>
    <dgm:pt modelId="{AD4B1A8E-0561-457D-B554-15E5383FA203}" type="pres">
      <dgm:prSet presAssocID="{B49C29D9-9A89-4C0E-99A7-7E7B4218FB49}" presName="Name9" presStyleLbl="parChTrans1D2" presStyleIdx="7" presStyleCnt="10"/>
      <dgm:spPr/>
    </dgm:pt>
    <dgm:pt modelId="{68B023B5-D8CB-4C08-B1EE-974F106CE095}" type="pres">
      <dgm:prSet presAssocID="{B49C29D9-9A89-4C0E-99A7-7E7B4218FB49}" presName="connTx" presStyleLbl="parChTrans1D2" presStyleIdx="7" presStyleCnt="10"/>
      <dgm:spPr/>
    </dgm:pt>
    <dgm:pt modelId="{345A8E20-27A2-43FC-9DAE-15AFDDD8E5DD}" type="pres">
      <dgm:prSet presAssocID="{A396C9FF-DB92-485A-BD35-6A5DF73B42F4}" presName="node" presStyleLbl="node1" presStyleIdx="7" presStyleCnt="10" custScaleX="136470" custScaleY="86120" custRadScaleRad="143798" custRadScaleInc="-612">
        <dgm:presLayoutVars>
          <dgm:bulletEnabled val="1"/>
        </dgm:presLayoutVars>
      </dgm:prSet>
      <dgm:spPr/>
    </dgm:pt>
    <dgm:pt modelId="{E80794E9-D95B-4AFF-99DA-B18EA7BDAB7F}" type="pres">
      <dgm:prSet presAssocID="{48B3C26B-25DD-4CEA-966E-318DD0F96ED0}" presName="Name9" presStyleLbl="parChTrans1D2" presStyleIdx="8" presStyleCnt="10"/>
      <dgm:spPr/>
    </dgm:pt>
    <dgm:pt modelId="{788CE078-9BE3-4D82-9EC4-18F463CB1BAD}" type="pres">
      <dgm:prSet presAssocID="{48B3C26B-25DD-4CEA-966E-318DD0F96ED0}" presName="connTx" presStyleLbl="parChTrans1D2" presStyleIdx="8" presStyleCnt="10"/>
      <dgm:spPr/>
    </dgm:pt>
    <dgm:pt modelId="{7301A1D7-5B86-4A00-BACA-BAC2C3C1E8CE}" type="pres">
      <dgm:prSet presAssocID="{317FF6F1-6097-43EE-9538-8BC6A2AF8E63}" presName="node" presStyleLbl="node1" presStyleIdx="8" presStyleCnt="10" custScaleX="223095" custScaleY="115040" custRadScaleRad="157694" custRadScaleInc="-46879">
        <dgm:presLayoutVars>
          <dgm:bulletEnabled val="1"/>
        </dgm:presLayoutVars>
      </dgm:prSet>
      <dgm:spPr/>
    </dgm:pt>
    <dgm:pt modelId="{9B0440E7-8771-4FB1-A602-9BD9037F79EC}" type="pres">
      <dgm:prSet presAssocID="{3BDDEE4A-1E68-46DD-A5FC-8EAFA71B229E}" presName="Name9" presStyleLbl="parChTrans1D2" presStyleIdx="9" presStyleCnt="10"/>
      <dgm:spPr/>
    </dgm:pt>
    <dgm:pt modelId="{BD9C7C2A-9FF3-4148-8847-F7D516BAEA52}" type="pres">
      <dgm:prSet presAssocID="{3BDDEE4A-1E68-46DD-A5FC-8EAFA71B229E}" presName="connTx" presStyleLbl="parChTrans1D2" presStyleIdx="9" presStyleCnt="10"/>
      <dgm:spPr/>
    </dgm:pt>
    <dgm:pt modelId="{8D92AE26-3EE7-4E32-B59E-E8B9A4535210}" type="pres">
      <dgm:prSet presAssocID="{E6654AC4-5E42-4703-BAA4-25762B2F6ABB}" presName="node" presStyleLbl="node1" presStyleIdx="9" presStyleCnt="10" custScaleX="224020" custScaleY="104944" custRadScaleRad="172758" custRadScaleInc="-125783">
        <dgm:presLayoutVars>
          <dgm:bulletEnabled val="1"/>
        </dgm:presLayoutVars>
      </dgm:prSet>
      <dgm:spPr/>
    </dgm:pt>
  </dgm:ptLst>
  <dgm:cxnLst>
    <dgm:cxn modelId="{1A1FE00C-868D-432B-B506-BBBA615DA0A1}" type="presOf" srcId="{A396C9FF-DB92-485A-BD35-6A5DF73B42F4}" destId="{345A8E20-27A2-43FC-9DAE-15AFDDD8E5DD}" srcOrd="0" destOrd="0" presId="urn:microsoft.com/office/officeart/2005/8/layout/radial1"/>
    <dgm:cxn modelId="{2A5BBC1F-747A-4915-B3CE-B6C761368124}" type="presOf" srcId="{CE64307B-134F-477B-B504-FB2D0164B777}" destId="{CE2FF3E5-43C8-438E-8BF7-77B1F3D555EB}" srcOrd="0" destOrd="0" presId="urn:microsoft.com/office/officeart/2005/8/layout/radial1"/>
    <dgm:cxn modelId="{6E95E623-E34A-49DC-ADDC-6938A9DB55B6}" type="presOf" srcId="{D4525C77-2CB6-417A-944A-63DC5BF0D7B9}" destId="{D09B2529-78A8-4959-8526-D05565F2F429}" srcOrd="0" destOrd="0" presId="urn:microsoft.com/office/officeart/2005/8/layout/radial1"/>
    <dgm:cxn modelId="{24454A25-EB8E-463F-80BF-138E37904AE1}" srcId="{4585799D-00F5-470B-958B-4FCD7214A96E}" destId="{5FFC404E-9863-41A4-9605-2D40E3A12384}" srcOrd="6" destOrd="0" parTransId="{3C0E66FD-F535-4D71-A8D0-071088A10ACB}" sibTransId="{0D6044DC-9F84-420F-8F00-31437A362A06}"/>
    <dgm:cxn modelId="{8BDF652D-0DF0-496E-8689-A55030CB7B61}" srcId="{599480D5-AAAD-4F0A-8D4F-2A11757F7A39}" destId="{60A1CB1C-F61C-4432-942E-1C6CF783C5F3}" srcOrd="1" destOrd="0" parTransId="{F941C41E-33F1-46FE-832E-A622D2D06DAA}" sibTransId="{E3EF2EB6-2A7A-4895-B7CD-908FAD2FF8B7}"/>
    <dgm:cxn modelId="{CB0ACF2E-064F-4A27-86F4-7E8EFBBBD61F}" type="presOf" srcId="{35896D03-1A1D-4771-9467-61EA61056E09}" destId="{FA80D6FE-50EF-4980-B411-72A900A7361F}" srcOrd="0" destOrd="0" presId="urn:microsoft.com/office/officeart/2005/8/layout/radial1"/>
    <dgm:cxn modelId="{A1B2142F-BCA3-4B26-83D1-20D6F42DFDC4}" type="presOf" srcId="{3C0E66FD-F535-4D71-A8D0-071088A10ACB}" destId="{24471F48-3302-4AC7-B8E8-B73C753CB28A}" srcOrd="1" destOrd="0" presId="urn:microsoft.com/office/officeart/2005/8/layout/radial1"/>
    <dgm:cxn modelId="{B8881B2F-3CF2-488D-B805-DD772F74D132}" type="presOf" srcId="{AAEC0764-56E2-49EC-BE4E-8B9C5F858CB5}" destId="{4E0D63F9-367E-47B3-BB50-79BA3D3A010A}" srcOrd="1" destOrd="0" presId="urn:microsoft.com/office/officeart/2005/8/layout/radial1"/>
    <dgm:cxn modelId="{468DBB36-8A30-436A-9603-F17EA44AF33A}" srcId="{4585799D-00F5-470B-958B-4FCD7214A96E}" destId="{CE64307B-134F-477B-B504-FB2D0164B777}" srcOrd="4" destOrd="0" parTransId="{4AEA52FC-5B57-4AFA-868B-64E54B0A4A4E}" sibTransId="{301DE5B5-62FB-4B00-AC97-4A262077FEB3}"/>
    <dgm:cxn modelId="{51CF0A3E-B8E2-41C7-88D9-912E051CFFE9}" type="presOf" srcId="{4AEA52FC-5B57-4AFA-868B-64E54B0A4A4E}" destId="{BDD90820-F665-443B-A14D-EA31E6839114}" srcOrd="0" destOrd="0" presId="urn:microsoft.com/office/officeart/2005/8/layout/radial1"/>
    <dgm:cxn modelId="{54A86661-F06E-4024-B61C-F42D8547520F}" type="presOf" srcId="{48B3C26B-25DD-4CEA-966E-318DD0F96ED0}" destId="{788CE078-9BE3-4D82-9EC4-18F463CB1BAD}" srcOrd="1" destOrd="0" presId="urn:microsoft.com/office/officeart/2005/8/layout/radial1"/>
    <dgm:cxn modelId="{5A0D1862-FF19-4789-874C-E301D9B92627}" type="presOf" srcId="{2CB2A9E6-C4B1-423A-8F4A-49CFE5893984}" destId="{C4482E3C-3CE3-4EED-AAD7-D9B8B9689D2F}" srcOrd="1" destOrd="0" presId="urn:microsoft.com/office/officeart/2005/8/layout/radial1"/>
    <dgm:cxn modelId="{FBDFAA46-23B8-40F9-80CD-BDAAE58C2094}" srcId="{4585799D-00F5-470B-958B-4FCD7214A96E}" destId="{317FF6F1-6097-43EE-9538-8BC6A2AF8E63}" srcOrd="8" destOrd="0" parTransId="{48B3C26B-25DD-4CEA-966E-318DD0F96ED0}" sibTransId="{FE942BB4-2F4A-4809-A1F4-267631C5BF02}"/>
    <dgm:cxn modelId="{462D2149-8CE3-4849-857E-995919277CFC}" type="presOf" srcId="{3BDDEE4A-1E68-46DD-A5FC-8EAFA71B229E}" destId="{BD9C7C2A-9FF3-4148-8847-F7D516BAEA52}" srcOrd="1" destOrd="0" presId="urn:microsoft.com/office/officeart/2005/8/layout/radial1"/>
    <dgm:cxn modelId="{696DF249-7C6B-4C2B-BF29-2817E84B4629}" type="presOf" srcId="{2CB2A9E6-C4B1-423A-8F4A-49CFE5893984}" destId="{F5B14C32-B8B1-45B4-8356-1063A6D7D807}" srcOrd="0" destOrd="0" presId="urn:microsoft.com/office/officeart/2005/8/layout/radial1"/>
    <dgm:cxn modelId="{7901676A-CD16-4030-A8D9-38165E7D955B}" type="presOf" srcId="{B49C29D9-9A89-4C0E-99A7-7E7B4218FB49}" destId="{AD4B1A8E-0561-457D-B554-15E5383FA203}" srcOrd="0" destOrd="0" presId="urn:microsoft.com/office/officeart/2005/8/layout/radial1"/>
    <dgm:cxn modelId="{6ED14C6A-5E42-4641-983A-6B8069B2E8EC}" type="presOf" srcId="{317FF6F1-6097-43EE-9538-8BC6A2AF8E63}" destId="{7301A1D7-5B86-4A00-BACA-BAC2C3C1E8CE}" srcOrd="0" destOrd="0" presId="urn:microsoft.com/office/officeart/2005/8/layout/radial1"/>
    <dgm:cxn modelId="{E169D94B-029A-4F57-B6FE-5648F2AD0720}" type="presOf" srcId="{3C0E66FD-F535-4D71-A8D0-071088A10ACB}" destId="{408DCC54-0BCA-468E-ABDE-A984D052D5B4}" srcOrd="0" destOrd="0" presId="urn:microsoft.com/office/officeart/2005/8/layout/radial1"/>
    <dgm:cxn modelId="{D76F564C-8FA7-4F6D-B72B-DFD590A18658}" srcId="{599480D5-AAAD-4F0A-8D4F-2A11757F7A39}" destId="{4585799D-00F5-470B-958B-4FCD7214A96E}" srcOrd="0" destOrd="0" parTransId="{1A8639F4-F60C-4909-81B5-63B425FEEA5A}" sibTransId="{1A45F722-751F-4AA1-8BF8-6EC649E984C1}"/>
    <dgm:cxn modelId="{11FF874C-5F27-43E0-BB50-ED4C98004158}" type="presOf" srcId="{AAEC0764-56E2-49EC-BE4E-8B9C5F858CB5}" destId="{5807403A-1F48-4AFB-9852-D500920FCD5B}" srcOrd="0" destOrd="0" presId="urn:microsoft.com/office/officeart/2005/8/layout/radial1"/>
    <dgm:cxn modelId="{3E70A36D-DB14-4071-AAD2-D4DF3ED0E6A7}" srcId="{4585799D-00F5-470B-958B-4FCD7214A96E}" destId="{D4525C77-2CB6-417A-944A-63DC5BF0D7B9}" srcOrd="2" destOrd="0" parTransId="{89E9508B-6C56-44E8-9901-EEBCBDC81B5C}" sibTransId="{22BD76A4-46CE-4CD7-978F-9215F96F66DC}"/>
    <dgm:cxn modelId="{94D1A171-E5B6-44D8-8BD9-84323DFE7BA7}" srcId="{4585799D-00F5-470B-958B-4FCD7214A96E}" destId="{A396C9FF-DB92-485A-BD35-6A5DF73B42F4}" srcOrd="7" destOrd="0" parTransId="{B49C29D9-9A89-4C0E-99A7-7E7B4218FB49}" sibTransId="{5011FD61-01D1-4B72-ADE4-B55F4338022C}"/>
    <dgm:cxn modelId="{82417672-985F-4EC1-A72C-D54D7801B98D}" type="presOf" srcId="{4AEA52FC-5B57-4AFA-868B-64E54B0A4A4E}" destId="{246E0914-B695-4C41-9260-6808C9181641}" srcOrd="1" destOrd="0" presId="urn:microsoft.com/office/officeart/2005/8/layout/radial1"/>
    <dgm:cxn modelId="{184D1653-D0B3-48FD-9F55-521ABE00A8DB}" type="presOf" srcId="{599480D5-AAAD-4F0A-8D4F-2A11757F7A39}" destId="{27BB85FA-8D8F-41A6-90C9-D00989AC329A}" srcOrd="0" destOrd="0" presId="urn:microsoft.com/office/officeart/2005/8/layout/radial1"/>
    <dgm:cxn modelId="{6DABBE53-9BEA-4FA9-B184-A0E9E63CC8F9}" type="presOf" srcId="{FC7BD6E2-B74B-47DB-9B7C-D521F5E64418}" destId="{CB0ADAEF-5CAD-4391-957D-7BFEC68127F2}" srcOrd="0" destOrd="0" presId="urn:microsoft.com/office/officeart/2005/8/layout/radial1"/>
    <dgm:cxn modelId="{6E238B75-1873-42E2-BCBA-E9EA3C0AF820}" srcId="{4585799D-00F5-470B-958B-4FCD7214A96E}" destId="{E6654AC4-5E42-4703-BAA4-25762B2F6ABB}" srcOrd="9" destOrd="0" parTransId="{3BDDEE4A-1E68-46DD-A5FC-8EAFA71B229E}" sibTransId="{E23C3886-F68C-4B9C-A38A-002FE1D01B3A}"/>
    <dgm:cxn modelId="{92B03F59-438B-444C-9E3C-7770222705FF}" type="presOf" srcId="{4C02BE83-0F50-45AA-8187-83D40E9DF833}" destId="{DDC55CFA-2160-4C76-8C6D-5596AD3F7DE1}" srcOrd="0" destOrd="0" presId="urn:microsoft.com/office/officeart/2005/8/layout/radial1"/>
    <dgm:cxn modelId="{84F4727B-CD8A-4983-AFA9-5CD9FABAB906}" type="presOf" srcId="{48B3C26B-25DD-4CEA-966E-318DD0F96ED0}" destId="{E80794E9-D95B-4AFF-99DA-B18EA7BDAB7F}" srcOrd="0" destOrd="0" presId="urn:microsoft.com/office/officeart/2005/8/layout/radial1"/>
    <dgm:cxn modelId="{F556047D-596B-4366-B96C-48932EE05025}" type="presOf" srcId="{B64ADA68-6FD3-4A13-9ED8-6D015D086024}" destId="{C986CEE7-A860-4CF0-BE4D-7FB18F0296E3}" srcOrd="0" destOrd="0" presId="urn:microsoft.com/office/officeart/2005/8/layout/radial1"/>
    <dgm:cxn modelId="{33EE2F93-3B98-4817-ADD3-58FBE86EDF92}" type="presOf" srcId="{B49C29D9-9A89-4C0E-99A7-7E7B4218FB49}" destId="{68B023B5-D8CB-4C08-B1EE-974F106CE095}" srcOrd="1" destOrd="0" presId="urn:microsoft.com/office/officeart/2005/8/layout/radial1"/>
    <dgm:cxn modelId="{1DDC1F97-3AF2-40EA-8072-1E695132A24F}" type="presOf" srcId="{3BDDEE4A-1E68-46DD-A5FC-8EAFA71B229E}" destId="{9B0440E7-8771-4FB1-A602-9BD9037F79EC}" srcOrd="0" destOrd="0" presId="urn:microsoft.com/office/officeart/2005/8/layout/radial1"/>
    <dgm:cxn modelId="{3965069B-2A48-46F8-ADFD-0F528D85C336}" type="presOf" srcId="{C119D66E-8CEC-46F1-99DD-7469EAABC1BF}" destId="{88A765A8-F13E-4E7C-9EEB-190D373F89B0}" srcOrd="0" destOrd="0" presId="urn:microsoft.com/office/officeart/2005/8/layout/radial1"/>
    <dgm:cxn modelId="{5D76DC9B-4AE3-44AF-A647-F4461BCF0EEA}" type="presOf" srcId="{4585799D-00F5-470B-958B-4FCD7214A96E}" destId="{75AB9EC1-19FB-452A-B13D-F5AE24721CBB}" srcOrd="0" destOrd="0" presId="urn:microsoft.com/office/officeart/2005/8/layout/radial1"/>
    <dgm:cxn modelId="{C8556E9C-B1E8-4834-9842-0BAA874519E9}" type="presOf" srcId="{89E9508B-6C56-44E8-9901-EEBCBDC81B5C}" destId="{5C24E312-FD33-4C12-ABDD-ACAA28371FDC}" srcOrd="0" destOrd="0" presId="urn:microsoft.com/office/officeart/2005/8/layout/radial1"/>
    <dgm:cxn modelId="{E2BB659E-B2B0-496D-A71E-1C11D7B30368}" srcId="{4585799D-00F5-470B-958B-4FCD7214A96E}" destId="{FC7BD6E2-B74B-47DB-9B7C-D521F5E64418}" srcOrd="1" destOrd="0" parTransId="{5A795898-CD5E-4682-9DB1-BBB678F8A3B4}" sibTransId="{737EDCD3-BEE2-44F1-A69C-AEE170AD34AE}"/>
    <dgm:cxn modelId="{B2FBEBA2-70AC-45E9-9AAB-EAD486589D24}" type="presOf" srcId="{C119D66E-8CEC-46F1-99DD-7469EAABC1BF}" destId="{CF2136AC-BC21-46CB-AEA6-C9042B30465F}" srcOrd="1" destOrd="0" presId="urn:microsoft.com/office/officeart/2005/8/layout/radial1"/>
    <dgm:cxn modelId="{10B8FCAD-40DF-41A7-8790-68EA9443D8D7}" srcId="{4585799D-00F5-470B-958B-4FCD7214A96E}" destId="{B64ADA68-6FD3-4A13-9ED8-6D015D086024}" srcOrd="3" destOrd="0" parTransId="{AAEC0764-56E2-49EC-BE4E-8B9C5F858CB5}" sibTransId="{6C119C46-BC28-487E-B7B4-E3737382AD13}"/>
    <dgm:cxn modelId="{33F921AE-CBE8-4C03-90D5-B87C86E76D72}" srcId="{4585799D-00F5-470B-958B-4FCD7214A96E}" destId="{35896D03-1A1D-4771-9467-61EA61056E09}" srcOrd="5" destOrd="0" parTransId="{C119D66E-8CEC-46F1-99DD-7469EAABC1BF}" sibTransId="{936A5048-D32B-4196-8150-45892E997963}"/>
    <dgm:cxn modelId="{7BD8F7B2-B33A-4496-AB56-E1DEC5B95F5C}" type="presOf" srcId="{5A795898-CD5E-4682-9DB1-BBB678F8A3B4}" destId="{7AFA76D0-C797-40A8-B334-DCC786742F5E}" srcOrd="0" destOrd="0" presId="urn:microsoft.com/office/officeart/2005/8/layout/radial1"/>
    <dgm:cxn modelId="{FBE9CBBF-FE66-4D9D-ABE7-4A251C414255}" type="presOf" srcId="{5FFC404E-9863-41A4-9605-2D40E3A12384}" destId="{DC566E75-D4DB-4FC7-87DA-7068624E2C9C}" srcOrd="0" destOrd="0" presId="urn:microsoft.com/office/officeart/2005/8/layout/radial1"/>
    <dgm:cxn modelId="{25AB7DD4-4BE0-44E3-88B1-F0A958E7111E}" type="presOf" srcId="{89E9508B-6C56-44E8-9901-EEBCBDC81B5C}" destId="{7239D69B-C421-46E1-B2F9-6D1FB1F06779}" srcOrd="1" destOrd="0" presId="urn:microsoft.com/office/officeart/2005/8/layout/radial1"/>
    <dgm:cxn modelId="{E9BC70E1-E8A4-41C8-A513-7D624566E55D}" srcId="{4585799D-00F5-470B-958B-4FCD7214A96E}" destId="{4C02BE83-0F50-45AA-8187-83D40E9DF833}" srcOrd="0" destOrd="0" parTransId="{2CB2A9E6-C4B1-423A-8F4A-49CFE5893984}" sibTransId="{411FCDEC-0143-42B7-9477-7B1117EC1EC1}"/>
    <dgm:cxn modelId="{5200AFEB-306C-4D15-A801-F36330FCDF19}" type="presOf" srcId="{E6654AC4-5E42-4703-BAA4-25762B2F6ABB}" destId="{8D92AE26-3EE7-4E32-B59E-E8B9A4535210}" srcOrd="0" destOrd="0" presId="urn:microsoft.com/office/officeart/2005/8/layout/radial1"/>
    <dgm:cxn modelId="{7FF5A0FE-9EC5-4749-B2D2-897657972D47}" type="presOf" srcId="{5A795898-CD5E-4682-9DB1-BBB678F8A3B4}" destId="{9FC33A1D-BF79-44FC-92B8-FC32B031B27B}" srcOrd="1" destOrd="0" presId="urn:microsoft.com/office/officeart/2005/8/layout/radial1"/>
    <dgm:cxn modelId="{1B70FD11-99E5-4D1F-9C14-A791D8003728}" type="presParOf" srcId="{27BB85FA-8D8F-41A6-90C9-D00989AC329A}" destId="{75AB9EC1-19FB-452A-B13D-F5AE24721CBB}" srcOrd="0" destOrd="0" presId="urn:microsoft.com/office/officeart/2005/8/layout/radial1"/>
    <dgm:cxn modelId="{971C9903-0E3E-4177-9437-48991DCE5CB9}" type="presParOf" srcId="{27BB85FA-8D8F-41A6-90C9-D00989AC329A}" destId="{F5B14C32-B8B1-45B4-8356-1063A6D7D807}" srcOrd="1" destOrd="0" presId="urn:microsoft.com/office/officeart/2005/8/layout/radial1"/>
    <dgm:cxn modelId="{2CB0F3E8-EBAE-4785-B27E-BE43E7A826D0}" type="presParOf" srcId="{F5B14C32-B8B1-45B4-8356-1063A6D7D807}" destId="{C4482E3C-3CE3-4EED-AAD7-D9B8B9689D2F}" srcOrd="0" destOrd="0" presId="urn:microsoft.com/office/officeart/2005/8/layout/radial1"/>
    <dgm:cxn modelId="{B6BC4F3A-27DA-4A75-B626-7FBD85502AD9}" type="presParOf" srcId="{27BB85FA-8D8F-41A6-90C9-D00989AC329A}" destId="{DDC55CFA-2160-4C76-8C6D-5596AD3F7DE1}" srcOrd="2" destOrd="0" presId="urn:microsoft.com/office/officeart/2005/8/layout/radial1"/>
    <dgm:cxn modelId="{9ED5542A-9BE1-422F-9C23-C3026805C6B6}" type="presParOf" srcId="{27BB85FA-8D8F-41A6-90C9-D00989AC329A}" destId="{7AFA76D0-C797-40A8-B334-DCC786742F5E}" srcOrd="3" destOrd="0" presId="urn:microsoft.com/office/officeart/2005/8/layout/radial1"/>
    <dgm:cxn modelId="{4BC5A878-5EBE-4F83-AE5F-26572EA27C3A}" type="presParOf" srcId="{7AFA76D0-C797-40A8-B334-DCC786742F5E}" destId="{9FC33A1D-BF79-44FC-92B8-FC32B031B27B}" srcOrd="0" destOrd="0" presId="urn:microsoft.com/office/officeart/2005/8/layout/radial1"/>
    <dgm:cxn modelId="{7AF302F5-EA3A-479D-B1CA-35FE1A1D717E}" type="presParOf" srcId="{27BB85FA-8D8F-41A6-90C9-D00989AC329A}" destId="{CB0ADAEF-5CAD-4391-957D-7BFEC68127F2}" srcOrd="4" destOrd="0" presId="urn:microsoft.com/office/officeart/2005/8/layout/radial1"/>
    <dgm:cxn modelId="{BB303E13-B67F-4DEA-929F-5B736BC41FF6}" type="presParOf" srcId="{27BB85FA-8D8F-41A6-90C9-D00989AC329A}" destId="{5C24E312-FD33-4C12-ABDD-ACAA28371FDC}" srcOrd="5" destOrd="0" presId="urn:microsoft.com/office/officeart/2005/8/layout/radial1"/>
    <dgm:cxn modelId="{4CBF9F0A-BB4C-4B84-85A1-CE14B56D59AB}" type="presParOf" srcId="{5C24E312-FD33-4C12-ABDD-ACAA28371FDC}" destId="{7239D69B-C421-46E1-B2F9-6D1FB1F06779}" srcOrd="0" destOrd="0" presId="urn:microsoft.com/office/officeart/2005/8/layout/radial1"/>
    <dgm:cxn modelId="{EE5A5EAB-0D09-4C5B-A093-D81988EAA247}" type="presParOf" srcId="{27BB85FA-8D8F-41A6-90C9-D00989AC329A}" destId="{D09B2529-78A8-4959-8526-D05565F2F429}" srcOrd="6" destOrd="0" presId="urn:microsoft.com/office/officeart/2005/8/layout/radial1"/>
    <dgm:cxn modelId="{7F7E32D7-BF96-4178-8A1C-2E74D92F755D}" type="presParOf" srcId="{27BB85FA-8D8F-41A6-90C9-D00989AC329A}" destId="{5807403A-1F48-4AFB-9852-D500920FCD5B}" srcOrd="7" destOrd="0" presId="urn:microsoft.com/office/officeart/2005/8/layout/radial1"/>
    <dgm:cxn modelId="{EC42B450-EFDB-47D5-B247-B63A084BD5D2}" type="presParOf" srcId="{5807403A-1F48-4AFB-9852-D500920FCD5B}" destId="{4E0D63F9-367E-47B3-BB50-79BA3D3A010A}" srcOrd="0" destOrd="0" presId="urn:microsoft.com/office/officeart/2005/8/layout/radial1"/>
    <dgm:cxn modelId="{626B0D32-01D5-4B5D-A0C3-35107CF3EA01}" type="presParOf" srcId="{27BB85FA-8D8F-41A6-90C9-D00989AC329A}" destId="{C986CEE7-A860-4CF0-BE4D-7FB18F0296E3}" srcOrd="8" destOrd="0" presId="urn:microsoft.com/office/officeart/2005/8/layout/radial1"/>
    <dgm:cxn modelId="{E2F9DA94-B041-441C-9DB9-3EC9B84776D0}" type="presParOf" srcId="{27BB85FA-8D8F-41A6-90C9-D00989AC329A}" destId="{BDD90820-F665-443B-A14D-EA31E6839114}" srcOrd="9" destOrd="0" presId="urn:microsoft.com/office/officeart/2005/8/layout/radial1"/>
    <dgm:cxn modelId="{8F0F60D2-7603-40F6-88E9-8CE7D52854B6}" type="presParOf" srcId="{BDD90820-F665-443B-A14D-EA31E6839114}" destId="{246E0914-B695-4C41-9260-6808C9181641}" srcOrd="0" destOrd="0" presId="urn:microsoft.com/office/officeart/2005/8/layout/radial1"/>
    <dgm:cxn modelId="{8F6ABDB8-92BD-4978-991D-6739663B4AC2}" type="presParOf" srcId="{27BB85FA-8D8F-41A6-90C9-D00989AC329A}" destId="{CE2FF3E5-43C8-438E-8BF7-77B1F3D555EB}" srcOrd="10" destOrd="0" presId="urn:microsoft.com/office/officeart/2005/8/layout/radial1"/>
    <dgm:cxn modelId="{1E36FBD9-4B94-4B85-B62A-325730B2B05E}" type="presParOf" srcId="{27BB85FA-8D8F-41A6-90C9-D00989AC329A}" destId="{88A765A8-F13E-4E7C-9EEB-190D373F89B0}" srcOrd="11" destOrd="0" presId="urn:microsoft.com/office/officeart/2005/8/layout/radial1"/>
    <dgm:cxn modelId="{BAF6FF25-0F58-449F-9DDD-EA1F69AFD0BF}" type="presParOf" srcId="{88A765A8-F13E-4E7C-9EEB-190D373F89B0}" destId="{CF2136AC-BC21-46CB-AEA6-C9042B30465F}" srcOrd="0" destOrd="0" presId="urn:microsoft.com/office/officeart/2005/8/layout/radial1"/>
    <dgm:cxn modelId="{F1699D01-7DC2-48AB-B00A-F0208A70B82D}" type="presParOf" srcId="{27BB85FA-8D8F-41A6-90C9-D00989AC329A}" destId="{FA80D6FE-50EF-4980-B411-72A900A7361F}" srcOrd="12" destOrd="0" presId="urn:microsoft.com/office/officeart/2005/8/layout/radial1"/>
    <dgm:cxn modelId="{C9348632-869F-481D-80C0-3AC9675ABE33}" type="presParOf" srcId="{27BB85FA-8D8F-41A6-90C9-D00989AC329A}" destId="{408DCC54-0BCA-468E-ABDE-A984D052D5B4}" srcOrd="13" destOrd="0" presId="urn:microsoft.com/office/officeart/2005/8/layout/radial1"/>
    <dgm:cxn modelId="{324D88F7-2A48-41DF-984E-3020A197F78C}" type="presParOf" srcId="{408DCC54-0BCA-468E-ABDE-A984D052D5B4}" destId="{24471F48-3302-4AC7-B8E8-B73C753CB28A}" srcOrd="0" destOrd="0" presId="urn:microsoft.com/office/officeart/2005/8/layout/radial1"/>
    <dgm:cxn modelId="{604F5E71-F451-4CC8-9AC2-2E0EF54CC4BC}" type="presParOf" srcId="{27BB85FA-8D8F-41A6-90C9-D00989AC329A}" destId="{DC566E75-D4DB-4FC7-87DA-7068624E2C9C}" srcOrd="14" destOrd="0" presId="urn:microsoft.com/office/officeart/2005/8/layout/radial1"/>
    <dgm:cxn modelId="{00863363-CE3F-4F1F-8457-05BACDDDAE4D}" type="presParOf" srcId="{27BB85FA-8D8F-41A6-90C9-D00989AC329A}" destId="{AD4B1A8E-0561-457D-B554-15E5383FA203}" srcOrd="15" destOrd="0" presId="urn:microsoft.com/office/officeart/2005/8/layout/radial1"/>
    <dgm:cxn modelId="{B60BA66A-95F7-4F7A-A84B-D0A03AE046B6}" type="presParOf" srcId="{AD4B1A8E-0561-457D-B554-15E5383FA203}" destId="{68B023B5-D8CB-4C08-B1EE-974F106CE095}" srcOrd="0" destOrd="0" presId="urn:microsoft.com/office/officeart/2005/8/layout/radial1"/>
    <dgm:cxn modelId="{D6335531-56A9-485F-9BBE-6FEC11180C30}" type="presParOf" srcId="{27BB85FA-8D8F-41A6-90C9-D00989AC329A}" destId="{345A8E20-27A2-43FC-9DAE-15AFDDD8E5DD}" srcOrd="16" destOrd="0" presId="urn:microsoft.com/office/officeart/2005/8/layout/radial1"/>
    <dgm:cxn modelId="{F6597275-893D-4CEE-BCA9-DF6F02F691E8}" type="presParOf" srcId="{27BB85FA-8D8F-41A6-90C9-D00989AC329A}" destId="{E80794E9-D95B-4AFF-99DA-B18EA7BDAB7F}" srcOrd="17" destOrd="0" presId="urn:microsoft.com/office/officeart/2005/8/layout/radial1"/>
    <dgm:cxn modelId="{99E02303-4125-4B54-AE1A-1D6C0D29C0D7}" type="presParOf" srcId="{E80794E9-D95B-4AFF-99DA-B18EA7BDAB7F}" destId="{788CE078-9BE3-4D82-9EC4-18F463CB1BAD}" srcOrd="0" destOrd="0" presId="urn:microsoft.com/office/officeart/2005/8/layout/radial1"/>
    <dgm:cxn modelId="{D7BD6E90-26E9-4D69-B731-31D4EDB0129A}" type="presParOf" srcId="{27BB85FA-8D8F-41A6-90C9-D00989AC329A}" destId="{7301A1D7-5B86-4A00-BACA-BAC2C3C1E8CE}" srcOrd="18" destOrd="0" presId="urn:microsoft.com/office/officeart/2005/8/layout/radial1"/>
    <dgm:cxn modelId="{C2169DA7-A388-4E82-9650-08737DE21315}" type="presParOf" srcId="{27BB85FA-8D8F-41A6-90C9-D00989AC329A}" destId="{9B0440E7-8771-4FB1-A602-9BD9037F79EC}" srcOrd="19" destOrd="0" presId="urn:microsoft.com/office/officeart/2005/8/layout/radial1"/>
    <dgm:cxn modelId="{7A57412D-C8BF-418A-9FE1-91E45834D3C0}" type="presParOf" srcId="{9B0440E7-8771-4FB1-A602-9BD9037F79EC}" destId="{BD9C7C2A-9FF3-4148-8847-F7D516BAEA52}" srcOrd="0" destOrd="0" presId="urn:microsoft.com/office/officeart/2005/8/layout/radial1"/>
    <dgm:cxn modelId="{C72B02E7-32CF-484C-B890-E1C14048C58C}" type="presParOf" srcId="{27BB85FA-8D8F-41A6-90C9-D00989AC329A}" destId="{8D92AE26-3EE7-4E32-B59E-E8B9A4535210}"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B9EC1-19FB-452A-B13D-F5AE24721CBB}">
      <dsp:nvSpPr>
        <dsp:cNvPr id="0" name=""/>
        <dsp:cNvSpPr/>
      </dsp:nvSpPr>
      <dsp:spPr>
        <a:xfrm>
          <a:off x="4380687" y="2030510"/>
          <a:ext cx="2345720" cy="18185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sv-SE" sz="2300" b="1" kern="1200" dirty="0">
              <a:solidFill>
                <a:schemeClr val="bg1"/>
              </a:solidFill>
            </a:rPr>
            <a:t>Äldre blir fler - och mer olika</a:t>
          </a:r>
        </a:p>
      </dsp:txBody>
      <dsp:txXfrm>
        <a:off x="4724210" y="2296827"/>
        <a:ext cx="1658674" cy="1285894"/>
      </dsp:txXfrm>
    </dsp:sp>
    <dsp:sp modelId="{F5B14C32-B8B1-45B4-8356-1063A6D7D807}">
      <dsp:nvSpPr>
        <dsp:cNvPr id="0" name=""/>
        <dsp:cNvSpPr/>
      </dsp:nvSpPr>
      <dsp:spPr>
        <a:xfrm rot="15539563">
          <a:off x="5033916" y="1747892"/>
          <a:ext cx="578950" cy="17266"/>
        </a:xfrm>
        <a:custGeom>
          <a:avLst/>
          <a:gdLst/>
          <a:ahLst/>
          <a:cxnLst/>
          <a:rect l="0" t="0" r="0" b="0"/>
          <a:pathLst>
            <a:path>
              <a:moveTo>
                <a:pt x="0" y="8633"/>
              </a:moveTo>
              <a:lnTo>
                <a:pt x="578950" y="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5308918" y="1742051"/>
        <a:ext cx="28947" cy="28947"/>
      </dsp:txXfrm>
    </dsp:sp>
    <dsp:sp modelId="{DDC55CFA-2160-4C76-8C6D-5596AD3F7DE1}">
      <dsp:nvSpPr>
        <dsp:cNvPr id="0" name=""/>
        <dsp:cNvSpPr/>
      </dsp:nvSpPr>
      <dsp:spPr>
        <a:xfrm>
          <a:off x="3824639" y="-98170"/>
          <a:ext cx="2582541" cy="1576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t>Förebyggande och hälso-främjande</a:t>
          </a:r>
        </a:p>
      </dsp:txBody>
      <dsp:txXfrm>
        <a:off x="4202843" y="132636"/>
        <a:ext cx="1826133" cy="1114428"/>
      </dsp:txXfrm>
    </dsp:sp>
    <dsp:sp modelId="{7AFA76D0-C797-40A8-B334-DCC786742F5E}">
      <dsp:nvSpPr>
        <dsp:cNvPr id="0" name=""/>
        <dsp:cNvSpPr/>
      </dsp:nvSpPr>
      <dsp:spPr>
        <a:xfrm rot="19309703">
          <a:off x="6198986" y="1768980"/>
          <a:ext cx="1665822" cy="17266"/>
        </a:xfrm>
        <a:custGeom>
          <a:avLst/>
          <a:gdLst/>
          <a:ahLst/>
          <a:cxnLst/>
          <a:rect l="0" t="0" r="0" b="0"/>
          <a:pathLst>
            <a:path>
              <a:moveTo>
                <a:pt x="0" y="8633"/>
              </a:moveTo>
              <a:lnTo>
                <a:pt x="1665822" y="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6990252" y="1735967"/>
        <a:ext cx="83291" cy="83291"/>
      </dsp:txXfrm>
    </dsp:sp>
    <dsp:sp modelId="{CB0ADAEF-5CAD-4391-957D-7BFEC68127F2}">
      <dsp:nvSpPr>
        <dsp:cNvPr id="0" name=""/>
        <dsp:cNvSpPr/>
      </dsp:nvSpPr>
      <dsp:spPr>
        <a:xfrm>
          <a:off x="7050811" y="0"/>
          <a:ext cx="2742380" cy="13696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t>Samverkan mellan vårdområden</a:t>
          </a:r>
        </a:p>
      </dsp:txBody>
      <dsp:txXfrm>
        <a:off x="7452423" y="200580"/>
        <a:ext cx="1939156" cy="968489"/>
      </dsp:txXfrm>
    </dsp:sp>
    <dsp:sp modelId="{5C24E312-FD33-4C12-ABDD-ACAA28371FDC}">
      <dsp:nvSpPr>
        <dsp:cNvPr id="0" name=""/>
        <dsp:cNvSpPr/>
      </dsp:nvSpPr>
      <dsp:spPr>
        <a:xfrm rot="21052307">
          <a:off x="6694191" y="2648776"/>
          <a:ext cx="1233352" cy="17266"/>
        </a:xfrm>
        <a:custGeom>
          <a:avLst/>
          <a:gdLst/>
          <a:ahLst/>
          <a:cxnLst/>
          <a:rect l="0" t="0" r="0" b="0"/>
          <a:pathLst>
            <a:path>
              <a:moveTo>
                <a:pt x="0" y="8633"/>
              </a:moveTo>
              <a:lnTo>
                <a:pt x="1233352" y="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280034" y="2626576"/>
        <a:ext cx="61667" cy="61667"/>
      </dsp:txXfrm>
    </dsp:sp>
    <dsp:sp modelId="{D09B2529-78A8-4959-8526-D05565F2F429}">
      <dsp:nvSpPr>
        <dsp:cNvPr id="0" name=""/>
        <dsp:cNvSpPr/>
      </dsp:nvSpPr>
      <dsp:spPr>
        <a:xfrm>
          <a:off x="7849128" y="1690408"/>
          <a:ext cx="2743371" cy="13202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t>Samverkan region och kommun</a:t>
          </a:r>
        </a:p>
      </dsp:txBody>
      <dsp:txXfrm>
        <a:off x="8250885" y="1883750"/>
        <a:ext cx="1939857" cy="933541"/>
      </dsp:txXfrm>
    </dsp:sp>
    <dsp:sp modelId="{5807403A-1F48-4AFB-9852-D500920FCD5B}">
      <dsp:nvSpPr>
        <dsp:cNvPr id="0" name=""/>
        <dsp:cNvSpPr/>
      </dsp:nvSpPr>
      <dsp:spPr>
        <a:xfrm rot="2904434">
          <a:off x="6004250" y="4156660"/>
          <a:ext cx="1274176" cy="17266"/>
        </a:xfrm>
        <a:custGeom>
          <a:avLst/>
          <a:gdLst/>
          <a:ahLst/>
          <a:cxnLst/>
          <a:rect l="0" t="0" r="0" b="0"/>
          <a:pathLst>
            <a:path>
              <a:moveTo>
                <a:pt x="0" y="8633"/>
              </a:moveTo>
              <a:lnTo>
                <a:pt x="1274176" y="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6609484" y="4133439"/>
        <a:ext cx="63708" cy="63708"/>
      </dsp:txXfrm>
    </dsp:sp>
    <dsp:sp modelId="{C986CEE7-A860-4CF0-BE4D-7FB18F0296E3}">
      <dsp:nvSpPr>
        <dsp:cNvPr id="0" name=""/>
        <dsp:cNvSpPr/>
      </dsp:nvSpPr>
      <dsp:spPr>
        <a:xfrm>
          <a:off x="6599938" y="4574245"/>
          <a:ext cx="1785623" cy="1100517"/>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Geriatrik på akutsjukhus</a:t>
          </a:r>
        </a:p>
      </dsp:txBody>
      <dsp:txXfrm>
        <a:off x="6861436" y="4735412"/>
        <a:ext cx="1262627" cy="778183"/>
      </dsp:txXfrm>
    </dsp:sp>
    <dsp:sp modelId="{BDD90820-F665-443B-A14D-EA31E6839114}">
      <dsp:nvSpPr>
        <dsp:cNvPr id="0" name=""/>
        <dsp:cNvSpPr/>
      </dsp:nvSpPr>
      <dsp:spPr>
        <a:xfrm rot="847448">
          <a:off x="6649181" y="3372769"/>
          <a:ext cx="1318862" cy="17266"/>
        </a:xfrm>
        <a:custGeom>
          <a:avLst/>
          <a:gdLst/>
          <a:ahLst/>
          <a:cxnLst/>
          <a:rect l="0" t="0" r="0" b="0"/>
          <a:pathLst>
            <a:path>
              <a:moveTo>
                <a:pt x="0" y="8633"/>
              </a:moveTo>
              <a:lnTo>
                <a:pt x="1318862" y="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275641" y="3348430"/>
        <a:ext cx="65943" cy="65943"/>
      </dsp:txXfrm>
    </dsp:sp>
    <dsp:sp modelId="{CE2FF3E5-43C8-438E-8BF7-77B1F3D555EB}">
      <dsp:nvSpPr>
        <dsp:cNvPr id="0" name=""/>
        <dsp:cNvSpPr/>
      </dsp:nvSpPr>
      <dsp:spPr>
        <a:xfrm>
          <a:off x="7732615" y="3210497"/>
          <a:ext cx="3133669" cy="13437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t>Förstärkt utskrivning Sammanhållen geriatrisk vård</a:t>
          </a:r>
        </a:p>
      </dsp:txBody>
      <dsp:txXfrm>
        <a:off x="8191530" y="3407280"/>
        <a:ext cx="2215839" cy="950155"/>
      </dsp:txXfrm>
    </dsp:sp>
    <dsp:sp modelId="{88A765A8-F13E-4E7C-9EEB-190D373F89B0}">
      <dsp:nvSpPr>
        <dsp:cNvPr id="0" name=""/>
        <dsp:cNvSpPr/>
      </dsp:nvSpPr>
      <dsp:spPr>
        <a:xfrm rot="5584556">
          <a:off x="5085484" y="4236939"/>
          <a:ext cx="795789" cy="17266"/>
        </a:xfrm>
        <a:custGeom>
          <a:avLst/>
          <a:gdLst/>
          <a:ahLst/>
          <a:cxnLst/>
          <a:rect l="0" t="0" r="0" b="0"/>
          <a:pathLst>
            <a:path>
              <a:moveTo>
                <a:pt x="0" y="8633"/>
              </a:moveTo>
              <a:lnTo>
                <a:pt x="795789" y="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5463484" y="4225677"/>
        <a:ext cx="39789" cy="39789"/>
      </dsp:txXfrm>
    </dsp:sp>
    <dsp:sp modelId="{FA80D6FE-50EF-4980-B411-72A900A7361F}">
      <dsp:nvSpPr>
        <dsp:cNvPr id="0" name=""/>
        <dsp:cNvSpPr/>
      </dsp:nvSpPr>
      <dsp:spPr>
        <a:xfrm>
          <a:off x="4509772" y="4642611"/>
          <a:ext cx="1845403" cy="1100517"/>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Olika avtalsformer</a:t>
          </a:r>
        </a:p>
      </dsp:txBody>
      <dsp:txXfrm>
        <a:off x="4780025" y="4803778"/>
        <a:ext cx="1304897" cy="778183"/>
      </dsp:txXfrm>
    </dsp:sp>
    <dsp:sp modelId="{408DCC54-0BCA-468E-ABDE-A984D052D5B4}">
      <dsp:nvSpPr>
        <dsp:cNvPr id="0" name=""/>
        <dsp:cNvSpPr/>
      </dsp:nvSpPr>
      <dsp:spPr>
        <a:xfrm rot="8126487">
          <a:off x="3611357" y="4144044"/>
          <a:ext cx="1420904" cy="17266"/>
        </a:xfrm>
        <a:custGeom>
          <a:avLst/>
          <a:gdLst/>
          <a:ahLst/>
          <a:cxnLst/>
          <a:rect l="0" t="0" r="0" b="0"/>
          <a:pathLst>
            <a:path>
              <a:moveTo>
                <a:pt x="0" y="8633"/>
              </a:moveTo>
              <a:lnTo>
                <a:pt x="1420904" y="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4286286" y="4117155"/>
        <a:ext cx="71045" cy="71045"/>
      </dsp:txXfrm>
    </dsp:sp>
    <dsp:sp modelId="{DC566E75-D4DB-4FC7-87DA-7068624E2C9C}">
      <dsp:nvSpPr>
        <dsp:cNvPr id="0" name=""/>
        <dsp:cNvSpPr/>
      </dsp:nvSpPr>
      <dsp:spPr>
        <a:xfrm>
          <a:off x="2439275" y="4593031"/>
          <a:ext cx="1870781" cy="984611"/>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Medicinsk service</a:t>
          </a:r>
        </a:p>
      </dsp:txBody>
      <dsp:txXfrm>
        <a:off x="2713245" y="4737224"/>
        <a:ext cx="1322841" cy="696225"/>
      </dsp:txXfrm>
    </dsp:sp>
    <dsp:sp modelId="{AD4B1A8E-0561-457D-B554-15E5383FA203}">
      <dsp:nvSpPr>
        <dsp:cNvPr id="0" name=""/>
        <dsp:cNvSpPr/>
      </dsp:nvSpPr>
      <dsp:spPr>
        <a:xfrm rot="9607773">
          <a:off x="3104248" y="3558152"/>
          <a:ext cx="1428810" cy="17266"/>
        </a:xfrm>
        <a:custGeom>
          <a:avLst/>
          <a:gdLst/>
          <a:ahLst/>
          <a:cxnLst/>
          <a:rect l="0" t="0" r="0" b="0"/>
          <a:pathLst>
            <a:path>
              <a:moveTo>
                <a:pt x="0" y="8633"/>
              </a:moveTo>
              <a:lnTo>
                <a:pt x="1428810" y="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782933" y="3531065"/>
        <a:ext cx="71440" cy="71440"/>
      </dsp:txXfrm>
    </dsp:sp>
    <dsp:sp modelId="{345A8E20-27A2-43FC-9DAE-15AFDDD8E5DD}">
      <dsp:nvSpPr>
        <dsp:cNvPr id="0" name=""/>
        <dsp:cNvSpPr/>
      </dsp:nvSpPr>
      <dsp:spPr>
        <a:xfrm>
          <a:off x="1744206" y="3571234"/>
          <a:ext cx="1501876" cy="947766"/>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Lokaler</a:t>
          </a:r>
        </a:p>
      </dsp:txBody>
      <dsp:txXfrm>
        <a:off x="1964151" y="3710031"/>
        <a:ext cx="1061986" cy="670172"/>
      </dsp:txXfrm>
    </dsp:sp>
    <dsp:sp modelId="{E80794E9-D95B-4AFF-99DA-B18EA7BDAB7F}">
      <dsp:nvSpPr>
        <dsp:cNvPr id="0" name=""/>
        <dsp:cNvSpPr/>
      </dsp:nvSpPr>
      <dsp:spPr>
        <a:xfrm rot="11325577">
          <a:off x="3227858" y="2663866"/>
          <a:ext cx="1182225" cy="17266"/>
        </a:xfrm>
        <a:custGeom>
          <a:avLst/>
          <a:gdLst/>
          <a:ahLst/>
          <a:cxnLst/>
          <a:rect l="0" t="0" r="0" b="0"/>
          <a:pathLst>
            <a:path>
              <a:moveTo>
                <a:pt x="0" y="8633"/>
              </a:moveTo>
              <a:lnTo>
                <a:pt x="1182225" y="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789415" y="2642944"/>
        <a:ext cx="59111" cy="59111"/>
      </dsp:txXfrm>
    </dsp:sp>
    <dsp:sp modelId="{7301A1D7-5B86-4A00-BACA-BAC2C3C1E8CE}">
      <dsp:nvSpPr>
        <dsp:cNvPr id="0" name=""/>
        <dsp:cNvSpPr/>
      </dsp:nvSpPr>
      <dsp:spPr>
        <a:xfrm>
          <a:off x="830943" y="1768223"/>
          <a:ext cx="2455200" cy="12660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t>Kompetens-försörjning</a:t>
          </a:r>
        </a:p>
      </dsp:txBody>
      <dsp:txXfrm>
        <a:off x="1190499" y="1953630"/>
        <a:ext cx="1736088" cy="895221"/>
      </dsp:txXfrm>
    </dsp:sp>
    <dsp:sp modelId="{9B0440E7-8771-4FB1-A602-9BD9037F79EC}">
      <dsp:nvSpPr>
        <dsp:cNvPr id="0" name=""/>
        <dsp:cNvSpPr/>
      </dsp:nvSpPr>
      <dsp:spPr>
        <a:xfrm rot="12680522">
          <a:off x="2855415" y="1871250"/>
          <a:ext cx="1915589" cy="17266"/>
        </a:xfrm>
        <a:custGeom>
          <a:avLst/>
          <a:gdLst/>
          <a:ahLst/>
          <a:cxnLst/>
          <a:rect l="0" t="0" r="0" b="0"/>
          <a:pathLst>
            <a:path>
              <a:moveTo>
                <a:pt x="0" y="8633"/>
              </a:moveTo>
              <a:lnTo>
                <a:pt x="1915589" y="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rot="10800000">
        <a:off x="3765320" y="1831993"/>
        <a:ext cx="95779" cy="95779"/>
      </dsp:txXfrm>
    </dsp:sp>
    <dsp:sp modelId="{8D92AE26-3EE7-4E32-B59E-E8B9A4535210}">
      <dsp:nvSpPr>
        <dsp:cNvPr id="0" name=""/>
        <dsp:cNvSpPr/>
      </dsp:nvSpPr>
      <dsp:spPr>
        <a:xfrm>
          <a:off x="1010919" y="346509"/>
          <a:ext cx="2465380" cy="11549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t>Digitalisering</a:t>
          </a:r>
        </a:p>
      </dsp:txBody>
      <dsp:txXfrm>
        <a:off x="1371966" y="515644"/>
        <a:ext cx="1743286" cy="81665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0.54681</cdr:x>
      <cdr:y>0.02058</cdr:y>
    </cdr:from>
    <cdr:to>
      <cdr:x>0.72496</cdr:x>
      <cdr:y>0.10583</cdr:y>
    </cdr:to>
    <cdr:sp macro="" textlink="">
      <cdr:nvSpPr>
        <cdr:cNvPr id="2" name="textruta 1">
          <a:extLst xmlns:a="http://schemas.openxmlformats.org/drawingml/2006/main">
            <a:ext uri="{FF2B5EF4-FFF2-40B4-BE49-F238E27FC236}">
              <a16:creationId xmlns:a16="http://schemas.microsoft.com/office/drawing/2014/main" id="{9C84934A-1437-4D17-9AA6-00F1589A51CD}"/>
            </a:ext>
          </a:extLst>
        </cdr:cNvPr>
        <cdr:cNvSpPr txBox="1"/>
      </cdr:nvSpPr>
      <cdr:spPr>
        <a:xfrm xmlns:a="http://schemas.openxmlformats.org/drawingml/2006/main">
          <a:off x="2952749" y="66675"/>
          <a:ext cx="96202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900">
              <a:latin typeface="Arial" panose="020B0604020202020204" pitchFamily="34" charset="0"/>
              <a:cs typeface="Arial" panose="020B0604020202020204" pitchFamily="34" charset="0"/>
            </a:rPr>
            <a:t>Framskrivning</a:t>
          </a:r>
        </a:p>
      </cdr:txBody>
    </cdr:sp>
  </cdr:relSizeAnchor>
  <cdr:relSizeAnchor xmlns:cdr="http://schemas.openxmlformats.org/drawingml/2006/chartDrawing">
    <cdr:from>
      <cdr:x>0.41687</cdr:x>
      <cdr:y>0.24792</cdr:y>
    </cdr:from>
    <cdr:to>
      <cdr:x>0.59502</cdr:x>
      <cdr:y>0.33318</cdr:y>
    </cdr:to>
    <cdr:sp macro="" textlink="">
      <cdr:nvSpPr>
        <cdr:cNvPr id="3" name="textruta 1">
          <a:extLst xmlns:a="http://schemas.openxmlformats.org/drawingml/2006/main">
            <a:ext uri="{FF2B5EF4-FFF2-40B4-BE49-F238E27FC236}">
              <a16:creationId xmlns:a16="http://schemas.microsoft.com/office/drawing/2014/main" id="{78FAF35D-5939-4C04-95C9-89B2B0D648A0}"/>
            </a:ext>
          </a:extLst>
        </cdr:cNvPr>
        <cdr:cNvSpPr txBox="1"/>
      </cdr:nvSpPr>
      <cdr:spPr>
        <a:xfrm xmlns:a="http://schemas.openxmlformats.org/drawingml/2006/main">
          <a:off x="2251075" y="803275"/>
          <a:ext cx="962025" cy="2762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sv-SE" sz="1000" b="1" dirty="0">
              <a:solidFill>
                <a:schemeClr val="tx2"/>
              </a:solidFill>
              <a:effectLst/>
              <a:latin typeface="Arial" panose="020B0604020202020204" pitchFamily="34" charset="0"/>
              <a:cs typeface="Arial" panose="020B0604020202020204" pitchFamily="34" charset="0"/>
            </a:rPr>
            <a:t>75–</a:t>
          </a:r>
          <a:r>
            <a:rPr lang="sv-SE" sz="1000" b="1" baseline="0" dirty="0">
              <a:solidFill>
                <a:schemeClr val="tx2"/>
              </a:solidFill>
              <a:effectLst/>
              <a:latin typeface="Arial" panose="020B0604020202020204" pitchFamily="34" charset="0"/>
              <a:cs typeface="Arial" panose="020B0604020202020204" pitchFamily="34" charset="0"/>
            </a:rPr>
            <a:t>79 år</a:t>
          </a:r>
          <a:endParaRPr lang="sv-SE" sz="1000" b="1" dirty="0">
            <a:solidFill>
              <a:schemeClr val="tx2"/>
            </a:solidFill>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0.34807</cdr:x>
      <cdr:y>0.52427</cdr:y>
    </cdr:from>
    <cdr:to>
      <cdr:x>0.52623</cdr:x>
      <cdr:y>0.60952</cdr:y>
    </cdr:to>
    <cdr:sp macro="" textlink="">
      <cdr:nvSpPr>
        <cdr:cNvPr id="5" name="textruta 1">
          <a:extLst xmlns:a="http://schemas.openxmlformats.org/drawingml/2006/main">
            <a:ext uri="{FF2B5EF4-FFF2-40B4-BE49-F238E27FC236}">
              <a16:creationId xmlns:a16="http://schemas.microsoft.com/office/drawing/2014/main" id="{78FAF35D-5939-4C04-95C9-89B2B0D648A0}"/>
            </a:ext>
          </a:extLst>
        </cdr:cNvPr>
        <cdr:cNvSpPr txBox="1"/>
      </cdr:nvSpPr>
      <cdr:spPr>
        <a:xfrm xmlns:a="http://schemas.openxmlformats.org/drawingml/2006/main">
          <a:off x="1879600" y="1698625"/>
          <a:ext cx="962025" cy="2762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sv-SE" sz="1000" b="1" baseline="0" dirty="0">
              <a:solidFill>
                <a:schemeClr val="accent3">
                  <a:lumMod val="75000"/>
                </a:schemeClr>
              </a:solidFill>
              <a:latin typeface="Arial" panose="020B0604020202020204" pitchFamily="34" charset="0"/>
              <a:cs typeface="Arial" panose="020B0604020202020204" pitchFamily="34" charset="0"/>
            </a:rPr>
            <a:t>85+ år</a:t>
          </a:r>
          <a:endParaRPr lang="sv-SE" sz="1000" b="1" dirty="0">
            <a:solidFill>
              <a:schemeClr val="accent3">
                <a:lumMod val="7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0.44156</cdr:x>
      <cdr:y>0.48899</cdr:y>
    </cdr:from>
    <cdr:to>
      <cdr:x>0.55739</cdr:x>
      <cdr:y>0.57424</cdr:y>
    </cdr:to>
    <cdr:sp macro="" textlink="">
      <cdr:nvSpPr>
        <cdr:cNvPr id="6" name="textruta 1">
          <a:extLst xmlns:a="http://schemas.openxmlformats.org/drawingml/2006/main">
            <a:ext uri="{FF2B5EF4-FFF2-40B4-BE49-F238E27FC236}">
              <a16:creationId xmlns:a16="http://schemas.microsoft.com/office/drawing/2014/main" id="{AEADAAE0-A2E5-4F7F-9ABA-A00ECF89DB58}"/>
            </a:ext>
          </a:extLst>
        </cdr:cNvPr>
        <cdr:cNvSpPr txBox="1"/>
      </cdr:nvSpPr>
      <cdr:spPr>
        <a:xfrm xmlns:a="http://schemas.openxmlformats.org/drawingml/2006/main">
          <a:off x="1880413" y="1216095"/>
          <a:ext cx="493270" cy="2120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sv-SE" sz="1000" b="1" dirty="0">
              <a:solidFill>
                <a:schemeClr val="accent5"/>
              </a:solidFill>
              <a:effectLst/>
              <a:latin typeface="Arial" panose="020B0604020202020204" pitchFamily="34" charset="0"/>
              <a:cs typeface="Arial" panose="020B0604020202020204" pitchFamily="34" charset="0"/>
            </a:rPr>
            <a:t>80–84</a:t>
          </a:r>
          <a:r>
            <a:rPr lang="sv-SE" sz="1000" b="1" baseline="0" dirty="0">
              <a:solidFill>
                <a:schemeClr val="accent5"/>
              </a:solidFill>
              <a:effectLst/>
              <a:latin typeface="Arial" panose="020B0604020202020204" pitchFamily="34" charset="0"/>
              <a:cs typeface="Arial" panose="020B0604020202020204" pitchFamily="34" charset="0"/>
            </a:rPr>
            <a:t> år</a:t>
          </a:r>
          <a:endParaRPr lang="sv-SE" sz="1000" b="1" dirty="0">
            <a:solidFill>
              <a:schemeClr val="accent5"/>
            </a:solidFill>
            <a:effectLst/>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8A40795-F3DC-48DA-9101-B5271F0CDFE3}" type="datetimeFigureOut">
              <a:rPr lang="sv-SE" smtClean="0"/>
              <a:t>2023-12-04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F7F7596-682C-4C37-96BB-496AE571BEDC}" type="slidenum">
              <a:rPr lang="sv-SE" smtClean="0"/>
              <a:t>‹#›</a:t>
            </a:fld>
            <a:endParaRPr lang="sv-SE"/>
          </a:p>
        </p:txBody>
      </p:sp>
    </p:spTree>
    <p:extLst>
      <p:ext uri="{BB962C8B-B14F-4D97-AF65-F5344CB8AC3E}">
        <p14:creationId xmlns:p14="http://schemas.microsoft.com/office/powerpoint/2010/main" val="211552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10</a:t>
            </a:fld>
            <a:endParaRPr lang="sv-SE"/>
          </a:p>
        </p:txBody>
      </p:sp>
    </p:spTree>
    <p:extLst>
      <p:ext uri="{BB962C8B-B14F-4D97-AF65-F5344CB8AC3E}">
        <p14:creationId xmlns:p14="http://schemas.microsoft.com/office/powerpoint/2010/main" val="4101551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sv-SE" noProof="0"/>
              <a:t>Klicka här för att ändra mall för rubrikformat</a:t>
            </a:r>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sv-SE" noProof="0"/>
              <a:t>Klicka här för att ändra mall för underrubrikformat</a:t>
            </a:r>
          </a:p>
        </p:txBody>
      </p:sp>
      <p:sp>
        <p:nvSpPr>
          <p:cNvPr id="13321" name="Rectangle 9"/>
          <p:cNvSpPr>
            <a:spLocks noGrp="1" noChangeArrowheads="1"/>
          </p:cNvSpPr>
          <p:nvPr>
            <p:ph type="dt" sz="half" idx="2"/>
          </p:nvPr>
        </p:nvSpPr>
        <p:spPr>
          <a:xfrm>
            <a:off x="8534401" y="237635"/>
            <a:ext cx="3359151" cy="130175"/>
          </a:xfrm>
          <a:prstGeom prst="rect">
            <a:avLst/>
          </a:prstGeom>
        </p:spPr>
        <p:txBody>
          <a:bodyPr/>
          <a:lstStyle>
            <a:lvl1pPr>
              <a:defRPr/>
            </a:lvl1pPr>
          </a:lstStyle>
          <a:p>
            <a:fld id="{94448978-DC3C-4E78-8CA2-6E088D336F95}" type="datetime1">
              <a:rPr lang="sv-SE" smtClean="0"/>
              <a:t>2023-12-04</a:t>
            </a:fld>
            <a:endParaRPr lang="sv-SE"/>
          </a:p>
        </p:txBody>
      </p:sp>
      <p:sp>
        <p:nvSpPr>
          <p:cNvPr id="13322" name="Rectangle 10"/>
          <p:cNvSpPr>
            <a:spLocks noGrp="1" noChangeArrowheads="1"/>
          </p:cNvSpPr>
          <p:nvPr>
            <p:ph type="ftr" sz="quarter" idx="3"/>
          </p:nvPr>
        </p:nvSpPr>
        <p:spPr/>
        <p:txBody>
          <a:bodyPr/>
          <a:lstStyle>
            <a:lvl1pPr>
              <a:defRPr/>
            </a:lvl1pPr>
          </a:lstStyle>
          <a:p>
            <a:r>
              <a:rPr lang="sv-SE"/>
              <a:t>Hälso- och sjukvårdsförvaltningen</a:t>
            </a:r>
          </a:p>
        </p:txBody>
      </p:sp>
      <p:sp>
        <p:nvSpPr>
          <p:cNvPr id="13323" name="Rectangle 11"/>
          <p:cNvSpPr>
            <a:spLocks noGrp="1" noChangeArrowheads="1"/>
          </p:cNvSpPr>
          <p:nvPr>
            <p:ph type="sldNum" sz="quarter" idx="4"/>
          </p:nvPr>
        </p:nvSpPr>
        <p:spPr>
          <a:xfrm>
            <a:off x="8534401" y="446332"/>
            <a:ext cx="3359151" cy="130175"/>
          </a:xfrm>
          <a:prstGeom prst="rect">
            <a:avLst/>
          </a:prstGeom>
        </p:spPr>
        <p:txBody>
          <a:bodyPr/>
          <a:lstStyle>
            <a:lvl1pPr>
              <a:defRPr/>
            </a:lvl1pPr>
          </a:lstStyle>
          <a:p>
            <a:fld id="{C1A088CD-CCDE-49E5-84E6-67161CD99BDA}" type="slidenum">
              <a:rPr lang="sv-SE"/>
              <a:pPr/>
              <a:t>‹#›</a:t>
            </a:fld>
            <a:endParaRPr lang="sv-SE"/>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285071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958851" y="2159000"/>
            <a:ext cx="4957317" cy="3937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C23BB3C2-7603-4F57-96C0-3DF94807A177}"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6139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fld id="{1F9068AB-9E74-42EF-B864-431B7C13AC5A}" type="datetime1">
              <a:rPr lang="sv-SE" smtClean="0"/>
              <a:t>2023-12-04</a:t>
            </a:fld>
            <a:endParaRPr lang="sv-SE"/>
          </a:p>
        </p:txBody>
      </p:sp>
      <p:sp>
        <p:nvSpPr>
          <p:cNvPr id="4" name="Platshållare för sidfot 3"/>
          <p:cNvSpPr>
            <a:spLocks noGrp="1"/>
          </p:cNvSpPr>
          <p:nvPr>
            <p:ph type="ftr" sz="quarter" idx="11"/>
          </p:nvPr>
        </p:nvSpPr>
        <p:spPr/>
        <p:txBody>
          <a:bodyPr/>
          <a:lstStyle>
            <a:lvl1pPr>
              <a:defRPr/>
            </a:lvl1pPr>
          </a:lstStyle>
          <a:p>
            <a:r>
              <a:rPr lang="sv-SE"/>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3596596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054DF53F-370E-424A-8CDD-BF393589E6EA}" type="datetime1">
              <a:rPr lang="sv-SE" smtClean="0"/>
              <a:t>2023-12-04</a:t>
            </a:fld>
            <a:endParaRPr lang="sv-SE"/>
          </a:p>
        </p:txBody>
      </p:sp>
      <p:sp>
        <p:nvSpPr>
          <p:cNvPr id="3" name="Platshållare för sidfot 2"/>
          <p:cNvSpPr>
            <a:spLocks noGrp="1"/>
          </p:cNvSpPr>
          <p:nvPr>
            <p:ph type="ftr" sz="quarter" idx="11"/>
          </p:nvPr>
        </p:nvSpPr>
        <p:spPr/>
        <p:txBody>
          <a:bodyPr/>
          <a:lstStyle>
            <a:lvl1pPr>
              <a:defRPr/>
            </a:lvl1pPr>
          </a:lstStyle>
          <a:p>
            <a:r>
              <a:rPr lang="sv-SE"/>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1102470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3316" name="Rectangle 4"/>
          <p:cNvSpPr>
            <a:spLocks noGrp="1" noChangeArrowheads="1"/>
          </p:cNvSpPr>
          <p:nvPr userDrawn="1">
            <p:ph type="subTitle" idx="1"/>
          </p:nvPr>
        </p:nvSpPr>
        <p:spPr>
          <a:xfrm>
            <a:off x="1828800" y="3606781"/>
            <a:ext cx="8534400" cy="1001683"/>
          </a:xfrm>
        </p:spPr>
        <p:txBody>
          <a:bodyPr/>
          <a:lstStyle>
            <a:lvl1pPr marL="0" indent="0" algn="ctr">
              <a:buFont typeface="Wingdings" pitchFamily="2" charset="2"/>
              <a:buNone/>
              <a:defRPr sz="2667">
                <a:solidFill>
                  <a:schemeClr val="tx1"/>
                </a:solidFill>
              </a:defRPr>
            </a:lvl1pPr>
          </a:lstStyle>
          <a:p>
            <a:pPr lvl="0"/>
            <a:r>
              <a:rPr lang="sv-SE" noProof="0"/>
              <a:t>Klicka här för att ändra mall för underrubrikformat</a:t>
            </a:r>
          </a:p>
        </p:txBody>
      </p:sp>
      <p:sp>
        <p:nvSpPr>
          <p:cNvPr id="13" name="Rectangle 3"/>
          <p:cNvSpPr>
            <a:spLocks noGrp="1" noChangeArrowheads="1"/>
          </p:cNvSpPr>
          <p:nvPr userDrawn="1">
            <p:ph type="ctrTitle"/>
          </p:nvPr>
        </p:nvSpPr>
        <p:spPr>
          <a:xfrm>
            <a:off x="914400" y="1933257"/>
            <a:ext cx="10363200" cy="1284865"/>
          </a:xfrm>
        </p:spPr>
        <p:txBody>
          <a:bodyPr/>
          <a:lstStyle>
            <a:lvl1pPr algn="ctr">
              <a:defRPr b="0">
                <a:solidFill>
                  <a:schemeClr val="tx1"/>
                </a:solidFill>
              </a:defRPr>
            </a:lvl1pPr>
          </a:lstStyle>
          <a:p>
            <a:pPr lvl="0"/>
            <a:r>
              <a:rPr lang="sv-SE" noProof="0"/>
              <a:t>Klicka här för att ändra mall för rubrikformat</a:t>
            </a:r>
            <a:endParaRPr lang="en-GB" noProof="0"/>
          </a:p>
        </p:txBody>
      </p:sp>
      <p:sp>
        <p:nvSpPr>
          <p:cNvPr id="17" name="Rectangle 4"/>
          <p:cNvSpPr>
            <a:spLocks noGrp="1" noChangeArrowheads="1"/>
          </p:cNvSpPr>
          <p:nvPr>
            <p:ph type="dt" sz="half" idx="2"/>
          </p:nvPr>
        </p:nvSpPr>
        <p:spPr bwMode="auto">
          <a:xfrm>
            <a:off x="8534402" y="30709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1200"/>
            </a:lvl1pPr>
          </a:lstStyle>
          <a:p>
            <a:pPr eaLnBrk="0" fontAlgn="base" hangingPunct="0">
              <a:spcAft>
                <a:spcPct val="0"/>
              </a:spcAft>
            </a:pPr>
            <a:fld id="{6F3E91DA-E88B-41CA-9C3C-97A1DFBAEB0D}" type="datetime1">
              <a:rPr lang="sv-SE" smtClean="0">
                <a:solidFill>
                  <a:srgbClr val="000000"/>
                </a:solidFill>
              </a:rPr>
              <a:t>2023-12-04</a:t>
            </a:fld>
            <a:endParaRPr lang="sv-SE">
              <a:solidFill>
                <a:srgbClr val="000000"/>
              </a:solidFill>
            </a:endParaRPr>
          </a:p>
        </p:txBody>
      </p:sp>
      <p:sp>
        <p:nvSpPr>
          <p:cNvPr id="18" name="Rectangle 5"/>
          <p:cNvSpPr>
            <a:spLocks noGrp="1" noChangeArrowheads="1"/>
          </p:cNvSpPr>
          <p:nvPr>
            <p:ph type="ftr" sz="quarter" idx="3"/>
          </p:nvPr>
        </p:nvSpPr>
        <p:spPr bwMode="auto">
          <a:xfrm>
            <a:off x="8534402" y="883843"/>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1200"/>
            </a:lvl1pPr>
          </a:lstStyle>
          <a:p>
            <a:pPr eaLnBrk="0" fontAlgn="base" hangingPunct="0">
              <a:spcAft>
                <a:spcPct val="0"/>
              </a:spcAft>
            </a:pPr>
            <a:r>
              <a:rPr lang="sv-SE">
                <a:solidFill>
                  <a:srgbClr val="000000"/>
                </a:solidFill>
              </a:rPr>
              <a:t>Hälso- och sjukvårdsförvaltningen </a:t>
            </a:r>
          </a:p>
        </p:txBody>
      </p:sp>
      <p:sp>
        <p:nvSpPr>
          <p:cNvPr id="19" name="Rectangle 6"/>
          <p:cNvSpPr>
            <a:spLocks noGrp="1" noChangeArrowheads="1"/>
          </p:cNvSpPr>
          <p:nvPr>
            <p:ph type="sldNum" sz="quarter" idx="4"/>
          </p:nvPr>
        </p:nvSpPr>
        <p:spPr bwMode="auto">
          <a:xfrm>
            <a:off x="8534402" y="60964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1200"/>
            </a:lvl1pPr>
          </a:lstStyle>
          <a:p>
            <a:pPr eaLnBrk="0" fontAlgn="base" hangingPunct="0">
              <a:spcAft>
                <a:spcPct val="0"/>
              </a:spcAft>
            </a:pPr>
            <a:fld id="{CDC485B4-DBEF-4EA9-BD23-2BC24DEFB4AE}" type="slidenum">
              <a:rPr lang="sv-SE">
                <a:solidFill>
                  <a:srgbClr val="000000"/>
                </a:solidFill>
              </a:rPr>
              <a:pPr eaLnBrk="0" fontAlgn="base" hangingPunct="0">
                <a:spcAft>
                  <a:spcPct val="0"/>
                </a:spcAft>
              </a:pPr>
              <a:t>‹#›</a:t>
            </a:fld>
            <a:endParaRPr lang="sv-SE">
              <a:solidFill>
                <a:srgbClr val="000000"/>
              </a:solidFill>
            </a:endParaRPr>
          </a:p>
        </p:txBody>
      </p:sp>
    </p:spTree>
    <p:extLst>
      <p:ext uri="{BB962C8B-B14F-4D97-AF65-F5344CB8AC3E}">
        <p14:creationId xmlns:p14="http://schemas.microsoft.com/office/powerpoint/2010/main" val="1900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endParaRPr lang="en-GB"/>
          </a:p>
        </p:txBody>
      </p:sp>
      <p:sp>
        <p:nvSpPr>
          <p:cNvPr id="3" name="Platshållare för datum 2"/>
          <p:cNvSpPr>
            <a:spLocks noGrp="1"/>
          </p:cNvSpPr>
          <p:nvPr>
            <p:ph type="dt" sz="half" idx="10"/>
          </p:nvPr>
        </p:nvSpPr>
        <p:spPr>
          <a:xfrm>
            <a:off x="8534402" y="307095"/>
            <a:ext cx="3359151" cy="130175"/>
          </a:xfrm>
          <a:prstGeom prst="rect">
            <a:avLst/>
          </a:prstGeom>
        </p:spPr>
        <p:txBody>
          <a:bodyPr/>
          <a:lstStyle/>
          <a:p>
            <a:pPr eaLnBrk="0" fontAlgn="base" hangingPunct="0">
              <a:spcAft>
                <a:spcPct val="0"/>
              </a:spcAft>
            </a:pPr>
            <a:fld id="{623E7183-1E29-46D1-851F-2DAFE5B9D5AB}" type="datetime1">
              <a:rPr lang="sv-SE" smtClean="0">
                <a:solidFill>
                  <a:srgbClr val="000000"/>
                </a:solidFill>
              </a:rPr>
              <a:t>2023-12-04</a:t>
            </a:fld>
            <a:endParaRPr lang="sv-SE">
              <a:solidFill>
                <a:srgbClr val="000000"/>
              </a:solidFill>
            </a:endParaRPr>
          </a:p>
        </p:txBody>
      </p:sp>
      <p:sp>
        <p:nvSpPr>
          <p:cNvPr id="4" name="Platshållare för sidfot 3"/>
          <p:cNvSpPr>
            <a:spLocks noGrp="1"/>
          </p:cNvSpPr>
          <p:nvPr>
            <p:ph type="ftr" sz="quarter" idx="11"/>
          </p:nvPr>
        </p:nvSpPr>
        <p:spPr>
          <a:xfrm>
            <a:off x="8534402" y="883843"/>
            <a:ext cx="3359151" cy="130175"/>
          </a:xfrm>
          <a:prstGeom prst="rect">
            <a:avLst/>
          </a:prstGeom>
        </p:spPr>
        <p:txBody>
          <a:bodyPr/>
          <a:lstStyle/>
          <a:p>
            <a:pPr eaLnBrk="0" fontAlgn="base" hangingPunct="0">
              <a:spcAft>
                <a:spcPct val="0"/>
              </a:spcAft>
            </a:pPr>
            <a:r>
              <a:rPr lang="sv-SE">
                <a:solidFill>
                  <a:srgbClr val="000000"/>
                </a:solidFill>
              </a:rPr>
              <a:t>Hälso- och sjukvårdsförvaltningen </a:t>
            </a:r>
          </a:p>
        </p:txBody>
      </p:sp>
      <p:sp>
        <p:nvSpPr>
          <p:cNvPr id="5" name="Platshållare för bildnummer 4"/>
          <p:cNvSpPr>
            <a:spLocks noGrp="1"/>
          </p:cNvSpPr>
          <p:nvPr>
            <p:ph type="sldNum" sz="quarter" idx="12"/>
          </p:nvPr>
        </p:nvSpPr>
        <p:spPr>
          <a:xfrm>
            <a:off x="8534402" y="609647"/>
            <a:ext cx="3359151" cy="130175"/>
          </a:xfrm>
          <a:prstGeom prst="rect">
            <a:avLst/>
          </a:prstGeom>
        </p:spPr>
        <p:txBody>
          <a:bodyPr/>
          <a:lstStyle/>
          <a:p>
            <a:pPr eaLnBrk="0" fontAlgn="base" hangingPunct="0">
              <a:spcAft>
                <a:spcPct val="0"/>
              </a:spcAft>
            </a:pPr>
            <a:fld id="{CDC485B4-DBEF-4EA9-BD23-2BC24DEFB4AE}" type="slidenum">
              <a:rPr lang="sv-SE" smtClean="0">
                <a:solidFill>
                  <a:srgbClr val="000000"/>
                </a:solidFill>
              </a:rPr>
              <a:pPr eaLnBrk="0" fontAlgn="base" hangingPunct="0">
                <a:spcAft>
                  <a:spcPct val="0"/>
                </a:spcAft>
              </a:pPr>
              <a:t>‹#›</a:t>
            </a:fld>
            <a:endParaRPr lang="sv-SE">
              <a:solidFill>
                <a:srgbClr val="000000"/>
              </a:solidFill>
            </a:endParaRPr>
          </a:p>
        </p:txBody>
      </p:sp>
      <p:sp>
        <p:nvSpPr>
          <p:cNvPr id="6" name="Platshållare för innehåll 2"/>
          <p:cNvSpPr>
            <a:spLocks noGrp="1"/>
          </p:cNvSpPr>
          <p:nvPr>
            <p:ph idx="1"/>
          </p:nvPr>
        </p:nvSpPr>
        <p:spPr>
          <a:xfrm>
            <a:off x="1015560" y="2594343"/>
            <a:ext cx="10267949" cy="34449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3530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8534402" y="307095"/>
            <a:ext cx="3359151" cy="130175"/>
          </a:xfrm>
          <a:prstGeom prst="rect">
            <a:avLst/>
          </a:prstGeom>
        </p:spPr>
        <p:txBody>
          <a:bodyPr/>
          <a:lstStyle>
            <a:lvl1pPr>
              <a:defRPr/>
            </a:lvl1pPr>
          </a:lstStyle>
          <a:p>
            <a:fld id="{0832EEDB-5E89-4E06-8FF7-91D033773B7D}" type="datetime1">
              <a:rPr lang="sv-SE" smtClean="0">
                <a:solidFill>
                  <a:srgbClr val="000000"/>
                </a:solidFill>
              </a:rPr>
              <a:t>2023-12-04</a:t>
            </a:fld>
            <a:endParaRPr lang="sv-SE">
              <a:solidFill>
                <a:srgbClr val="000000"/>
              </a:solidFill>
            </a:endParaRPr>
          </a:p>
        </p:txBody>
      </p:sp>
      <p:sp>
        <p:nvSpPr>
          <p:cNvPr id="4" name="Platshållare för sidfot 3"/>
          <p:cNvSpPr>
            <a:spLocks noGrp="1"/>
          </p:cNvSpPr>
          <p:nvPr>
            <p:ph type="ftr" sz="quarter" idx="11"/>
          </p:nvPr>
        </p:nvSpPr>
        <p:spPr>
          <a:xfrm>
            <a:off x="8534402" y="883843"/>
            <a:ext cx="3359151" cy="130175"/>
          </a:xfrm>
          <a:prstGeom prst="rect">
            <a:avLst/>
          </a:prstGeom>
        </p:spPr>
        <p:txBody>
          <a:bodyPr/>
          <a:lstStyle>
            <a:lvl1pPr>
              <a:defRPr/>
            </a:lvl1pPr>
          </a:lstStyle>
          <a:p>
            <a:r>
              <a:rPr lang="sv-SE">
                <a:solidFill>
                  <a:srgbClr val="000000"/>
                </a:solidFill>
              </a:rPr>
              <a:t>Hälso- och sjukvårdsförvaltningen </a:t>
            </a:r>
          </a:p>
        </p:txBody>
      </p:sp>
      <p:sp>
        <p:nvSpPr>
          <p:cNvPr id="5" name="Platshållare för bildnummer 4"/>
          <p:cNvSpPr>
            <a:spLocks noGrp="1"/>
          </p:cNvSpPr>
          <p:nvPr>
            <p:ph type="sldNum" sz="quarter" idx="12"/>
          </p:nvPr>
        </p:nvSpPr>
        <p:spPr>
          <a:xfrm>
            <a:off x="8534402" y="609647"/>
            <a:ext cx="3359151" cy="130175"/>
          </a:xfrm>
          <a:prstGeom prst="rect">
            <a:avLst/>
          </a:prstGeom>
        </p:spPr>
        <p:txBody>
          <a:bodyPr/>
          <a:lstStyle>
            <a:lvl1pPr>
              <a:defRPr/>
            </a:lvl1pPr>
          </a:lstStyle>
          <a:p>
            <a:fld id="{68ACE7DA-BB3C-4A4F-9C65-83AC921851AA}" type="slidenum">
              <a:rPr lang="sv-SE">
                <a:solidFill>
                  <a:srgbClr val="000000"/>
                </a:solidFill>
              </a:rPr>
              <a:pPr/>
              <a:t>‹#›</a:t>
            </a:fld>
            <a:endParaRPr lang="sv-SE">
              <a:solidFill>
                <a:srgbClr val="000000"/>
              </a:solidFill>
            </a:endParaRPr>
          </a:p>
        </p:txBody>
      </p:sp>
      <p:sp>
        <p:nvSpPr>
          <p:cNvPr id="6" name="Rubrik 1"/>
          <p:cNvSpPr>
            <a:spLocks noGrp="1"/>
          </p:cNvSpPr>
          <p:nvPr>
            <p:ph type="title"/>
          </p:nvPr>
        </p:nvSpPr>
        <p:spPr>
          <a:xfrm>
            <a:off x="1014271" y="1594358"/>
            <a:ext cx="10267949" cy="836613"/>
          </a:xfrm>
        </p:spPr>
        <p:txBody>
          <a:bodyPr/>
          <a:lstStyle/>
          <a:p>
            <a:r>
              <a:rPr lang="sv-SE"/>
              <a:t>Klicka här för att ändra mall för rubrikformat</a:t>
            </a:r>
            <a:endParaRPr lang="en-GB"/>
          </a:p>
        </p:txBody>
      </p:sp>
    </p:spTree>
    <p:extLst>
      <p:ext uri="{BB962C8B-B14F-4D97-AF65-F5344CB8AC3E}">
        <p14:creationId xmlns:p14="http://schemas.microsoft.com/office/powerpoint/2010/main" val="213669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8534402" y="307095"/>
            <a:ext cx="3359151" cy="130175"/>
          </a:xfrm>
          <a:prstGeom prst="rect">
            <a:avLst/>
          </a:prstGeom>
        </p:spPr>
        <p:txBody>
          <a:bodyPr/>
          <a:lstStyle>
            <a:lvl1pPr>
              <a:defRPr/>
            </a:lvl1pPr>
          </a:lstStyle>
          <a:p>
            <a:fld id="{3193A65E-61B0-459A-B515-F0F59EB00F41}" type="datetime1">
              <a:rPr lang="sv-SE" smtClean="0">
                <a:solidFill>
                  <a:srgbClr val="000000"/>
                </a:solidFill>
              </a:rPr>
              <a:t>2023-12-04</a:t>
            </a:fld>
            <a:endParaRPr lang="sv-SE">
              <a:solidFill>
                <a:srgbClr val="000000"/>
              </a:solidFill>
            </a:endParaRPr>
          </a:p>
        </p:txBody>
      </p:sp>
      <p:sp>
        <p:nvSpPr>
          <p:cNvPr id="3" name="Platshållare för sidfot 2"/>
          <p:cNvSpPr>
            <a:spLocks noGrp="1"/>
          </p:cNvSpPr>
          <p:nvPr>
            <p:ph type="ftr" sz="quarter" idx="11"/>
          </p:nvPr>
        </p:nvSpPr>
        <p:spPr>
          <a:xfrm>
            <a:off x="8534402" y="883843"/>
            <a:ext cx="3359151" cy="130175"/>
          </a:xfrm>
          <a:prstGeom prst="rect">
            <a:avLst/>
          </a:prstGeom>
        </p:spPr>
        <p:txBody>
          <a:bodyPr/>
          <a:lstStyle>
            <a:lvl1pPr>
              <a:defRPr/>
            </a:lvl1pPr>
          </a:lstStyle>
          <a:p>
            <a:r>
              <a:rPr lang="sv-SE">
                <a:solidFill>
                  <a:srgbClr val="000000"/>
                </a:solidFill>
              </a:rPr>
              <a:t>Hälso- och sjukvårdsförvaltningen </a:t>
            </a:r>
          </a:p>
        </p:txBody>
      </p:sp>
      <p:sp>
        <p:nvSpPr>
          <p:cNvPr id="4" name="Platshållare för bildnummer 3"/>
          <p:cNvSpPr>
            <a:spLocks noGrp="1"/>
          </p:cNvSpPr>
          <p:nvPr>
            <p:ph type="sldNum" sz="quarter" idx="12"/>
          </p:nvPr>
        </p:nvSpPr>
        <p:spPr>
          <a:xfrm>
            <a:off x="8534402" y="609647"/>
            <a:ext cx="3359151" cy="130175"/>
          </a:xfrm>
          <a:prstGeom prst="rect">
            <a:avLst/>
          </a:prstGeom>
        </p:spPr>
        <p:txBody>
          <a:bodyPr/>
          <a:lstStyle>
            <a:lvl1pPr>
              <a:defRPr/>
            </a:lvl1pPr>
          </a:lstStyle>
          <a:p>
            <a:fld id="{7AE6D90C-5F49-4ED0-8EE8-4F0D6D9C5CE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8891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sv-SE" noProof="0"/>
              <a:t>Klicka här för att ändra format</a:t>
            </a:r>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sv-SE" noProof="0"/>
              <a:t>Klicka om du vill redigera mall för underrubrikformat</a:t>
            </a:r>
          </a:p>
        </p:txBody>
      </p:sp>
      <p:sp>
        <p:nvSpPr>
          <p:cNvPr id="13321" name="Rectangle 9"/>
          <p:cNvSpPr>
            <a:spLocks noGrp="1" noChangeArrowheads="1"/>
          </p:cNvSpPr>
          <p:nvPr>
            <p:ph type="dt" sz="half" idx="2"/>
          </p:nvPr>
        </p:nvSpPr>
        <p:spPr/>
        <p:txBody>
          <a:bodyPr/>
          <a:lstStyle>
            <a:lvl1pPr>
              <a:defRPr/>
            </a:lvl1pPr>
          </a:lstStyle>
          <a:p>
            <a:fld id="{B4781F09-E4C5-467E-A707-026A443D9A40}" type="datetime1">
              <a:rPr lang="sv-SE" smtClean="0"/>
              <a:t>2023-12-04</a:t>
            </a:fld>
            <a:endParaRPr lang="sv-SE"/>
          </a:p>
        </p:txBody>
      </p:sp>
      <p:sp>
        <p:nvSpPr>
          <p:cNvPr id="13322" name="Rectangle 10"/>
          <p:cNvSpPr>
            <a:spLocks noGrp="1" noChangeArrowheads="1"/>
          </p:cNvSpPr>
          <p:nvPr>
            <p:ph type="ftr" sz="quarter" idx="3"/>
          </p:nvPr>
        </p:nvSpPr>
        <p:spPr/>
        <p:txBody>
          <a:bodyPr/>
          <a:lstStyle>
            <a:lvl1pPr>
              <a:defRPr/>
            </a:lvl1pPr>
          </a:lstStyle>
          <a:p>
            <a:r>
              <a:rPr lang="sv-SE"/>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2153811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280984F6-D71A-4BA3-AC18-9CF551AC297B}"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3498692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p:txBody>
          <a:bodyPr/>
          <a:lstStyle>
            <a:lvl1pPr marL="0" indent="0">
              <a:buNone/>
              <a:defRPr/>
            </a:lvl1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23F598EA-294A-43FA-A724-F6DBD0CBDF46}"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327403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8534401" y="237635"/>
            <a:ext cx="3359151" cy="130175"/>
          </a:xfrm>
          <a:prstGeom prst="rect">
            <a:avLst/>
          </a:prstGeom>
        </p:spPr>
        <p:txBody>
          <a:bodyPr/>
          <a:lstStyle>
            <a:lvl1pPr>
              <a:defRPr/>
            </a:lvl1pPr>
          </a:lstStyle>
          <a:p>
            <a:fld id="{B629FEB4-5118-4A9F-9F01-D5022EE59EE8}"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a:xfrm>
            <a:off x="8534401" y="446332"/>
            <a:ext cx="3359151" cy="130175"/>
          </a:xfrm>
          <a:prstGeom prst="rect">
            <a:avLst/>
          </a:prstGeom>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1314750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958851" y="2159000"/>
            <a:ext cx="4957317" cy="3937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FDDE9D29-841F-4C25-8AE4-6A2E72D9C32B}"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7237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fld id="{9414F71B-E089-46F8-9346-A79D19D3FA05}" type="datetime1">
              <a:rPr lang="sv-SE" smtClean="0"/>
              <a:t>2023-12-04</a:t>
            </a:fld>
            <a:endParaRPr lang="sv-SE"/>
          </a:p>
        </p:txBody>
      </p:sp>
      <p:sp>
        <p:nvSpPr>
          <p:cNvPr id="4" name="Platshållare för sidfot 3"/>
          <p:cNvSpPr>
            <a:spLocks noGrp="1"/>
          </p:cNvSpPr>
          <p:nvPr>
            <p:ph type="ftr" sz="quarter" idx="11"/>
          </p:nvPr>
        </p:nvSpPr>
        <p:spPr/>
        <p:txBody>
          <a:bodyPr/>
          <a:lstStyle>
            <a:lvl1pPr>
              <a:defRPr/>
            </a:lvl1pPr>
          </a:lstStyle>
          <a:p>
            <a:r>
              <a:rPr lang="sv-SE"/>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4020973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3282BB72-1C4A-416D-A31B-AEB3B4D1E9E7}" type="datetime1">
              <a:rPr lang="sv-SE" smtClean="0"/>
              <a:t>2023-12-04</a:t>
            </a:fld>
            <a:endParaRPr lang="sv-SE"/>
          </a:p>
        </p:txBody>
      </p:sp>
      <p:sp>
        <p:nvSpPr>
          <p:cNvPr id="3" name="Platshållare för sidfot 2"/>
          <p:cNvSpPr>
            <a:spLocks noGrp="1"/>
          </p:cNvSpPr>
          <p:nvPr>
            <p:ph type="ftr" sz="quarter" idx="11"/>
          </p:nvPr>
        </p:nvSpPr>
        <p:spPr/>
        <p:txBody>
          <a:bodyPr/>
          <a:lstStyle>
            <a:lvl1pPr>
              <a:defRPr/>
            </a:lvl1pPr>
          </a:lstStyle>
          <a:p>
            <a:r>
              <a:rPr lang="sv-SE"/>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3653351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endParaRPr lang="en-GB"/>
          </a:p>
        </p:txBody>
      </p:sp>
      <p:sp>
        <p:nvSpPr>
          <p:cNvPr id="3" name="Platshållare för datum 2"/>
          <p:cNvSpPr>
            <a:spLocks noGrp="1"/>
          </p:cNvSpPr>
          <p:nvPr>
            <p:ph type="dt" sz="half" idx="10"/>
          </p:nvPr>
        </p:nvSpPr>
        <p:spPr>
          <a:xfrm>
            <a:off x="8534402" y="307095"/>
            <a:ext cx="3359151" cy="130175"/>
          </a:xfrm>
          <a:prstGeom prst="rect">
            <a:avLst/>
          </a:prstGeom>
        </p:spPr>
        <p:txBody>
          <a:bodyPr/>
          <a:lstStyle/>
          <a:p>
            <a:pPr eaLnBrk="0" fontAlgn="base" hangingPunct="0">
              <a:spcAft>
                <a:spcPct val="0"/>
              </a:spcAft>
            </a:pPr>
            <a:fld id="{55B3661C-AB38-4207-A42F-3D59CDEDDCCA}" type="datetime1">
              <a:rPr lang="sv-SE" smtClean="0">
                <a:solidFill>
                  <a:srgbClr val="000000"/>
                </a:solidFill>
              </a:rPr>
              <a:t>2023-12-04</a:t>
            </a:fld>
            <a:endParaRPr lang="sv-SE">
              <a:solidFill>
                <a:srgbClr val="000000"/>
              </a:solidFill>
            </a:endParaRPr>
          </a:p>
        </p:txBody>
      </p:sp>
      <p:sp>
        <p:nvSpPr>
          <p:cNvPr id="4" name="Platshållare för sidfot 3"/>
          <p:cNvSpPr>
            <a:spLocks noGrp="1"/>
          </p:cNvSpPr>
          <p:nvPr>
            <p:ph type="ftr" sz="quarter" idx="11"/>
          </p:nvPr>
        </p:nvSpPr>
        <p:spPr>
          <a:xfrm>
            <a:off x="8534402" y="883843"/>
            <a:ext cx="3359151" cy="130175"/>
          </a:xfrm>
          <a:prstGeom prst="rect">
            <a:avLst/>
          </a:prstGeom>
        </p:spPr>
        <p:txBody>
          <a:bodyPr/>
          <a:lstStyle/>
          <a:p>
            <a:pPr eaLnBrk="0" fontAlgn="base" hangingPunct="0">
              <a:spcAft>
                <a:spcPct val="0"/>
              </a:spcAft>
            </a:pPr>
            <a:r>
              <a:rPr lang="sv-SE">
                <a:solidFill>
                  <a:srgbClr val="000000"/>
                </a:solidFill>
              </a:rPr>
              <a:t>Hälso- och sjukvårdsförvaltningen</a:t>
            </a:r>
          </a:p>
        </p:txBody>
      </p:sp>
      <p:sp>
        <p:nvSpPr>
          <p:cNvPr id="5" name="Platshållare för bildnummer 4"/>
          <p:cNvSpPr>
            <a:spLocks noGrp="1"/>
          </p:cNvSpPr>
          <p:nvPr>
            <p:ph type="sldNum" sz="quarter" idx="12"/>
          </p:nvPr>
        </p:nvSpPr>
        <p:spPr>
          <a:xfrm>
            <a:off x="8534402" y="609647"/>
            <a:ext cx="3359151" cy="130175"/>
          </a:xfrm>
          <a:prstGeom prst="rect">
            <a:avLst/>
          </a:prstGeom>
        </p:spPr>
        <p:txBody>
          <a:bodyPr/>
          <a:lstStyle/>
          <a:p>
            <a:pPr eaLnBrk="0" fontAlgn="base" hangingPunct="0">
              <a:spcAft>
                <a:spcPct val="0"/>
              </a:spcAft>
            </a:pPr>
            <a:fld id="{CDC485B4-DBEF-4EA9-BD23-2BC24DEFB4AE}" type="slidenum">
              <a:rPr lang="sv-SE" smtClean="0">
                <a:solidFill>
                  <a:srgbClr val="000000"/>
                </a:solidFill>
              </a:rPr>
              <a:pPr eaLnBrk="0" fontAlgn="base" hangingPunct="0">
                <a:spcAft>
                  <a:spcPct val="0"/>
                </a:spcAft>
              </a:pPr>
              <a:t>‹#›</a:t>
            </a:fld>
            <a:endParaRPr lang="sv-SE">
              <a:solidFill>
                <a:srgbClr val="000000"/>
              </a:solidFill>
            </a:endParaRPr>
          </a:p>
        </p:txBody>
      </p:sp>
      <p:sp>
        <p:nvSpPr>
          <p:cNvPr id="6" name="Platshållare för innehåll 2"/>
          <p:cNvSpPr>
            <a:spLocks noGrp="1"/>
          </p:cNvSpPr>
          <p:nvPr>
            <p:ph idx="1"/>
          </p:nvPr>
        </p:nvSpPr>
        <p:spPr>
          <a:xfrm>
            <a:off x="1015560" y="2594343"/>
            <a:ext cx="10267949" cy="34449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7246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sv-SE" noProof="0"/>
              <a:t>Klicka här för att ändra mall för rubrikformat</a:t>
            </a:r>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sv-SE" noProof="0"/>
              <a:t>Klicka här för att ändra mall för underrubrikformat</a:t>
            </a:r>
          </a:p>
        </p:txBody>
      </p:sp>
      <p:sp>
        <p:nvSpPr>
          <p:cNvPr id="13321" name="Rectangle 9"/>
          <p:cNvSpPr>
            <a:spLocks noGrp="1" noChangeArrowheads="1"/>
          </p:cNvSpPr>
          <p:nvPr>
            <p:ph type="dt" sz="half" idx="2"/>
          </p:nvPr>
        </p:nvSpPr>
        <p:spPr/>
        <p:txBody>
          <a:bodyPr/>
          <a:lstStyle>
            <a:lvl1pPr>
              <a:defRPr/>
            </a:lvl1pPr>
          </a:lstStyle>
          <a:p>
            <a:fld id="{F150485E-DBBC-4AD4-BC6B-726557A64EF3}" type="datetime1">
              <a:rPr lang="sv-SE" smtClean="0"/>
              <a:t>2023-12-04</a:t>
            </a:fld>
            <a:endParaRPr lang="sv-SE"/>
          </a:p>
        </p:txBody>
      </p:sp>
      <p:sp>
        <p:nvSpPr>
          <p:cNvPr id="13322" name="Rectangle 10"/>
          <p:cNvSpPr>
            <a:spLocks noGrp="1" noChangeArrowheads="1"/>
          </p:cNvSpPr>
          <p:nvPr>
            <p:ph type="ftr" sz="quarter" idx="3"/>
          </p:nvPr>
        </p:nvSpPr>
        <p:spPr/>
        <p:txBody>
          <a:bodyPr/>
          <a:lstStyle>
            <a:lvl1pPr>
              <a:defRPr/>
            </a:lvl1pPr>
          </a:lstStyle>
          <a:p>
            <a:r>
              <a:rPr lang="sv-SE"/>
              <a:t>2022-12-10                                         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730072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86F08A6F-E66A-4EEB-9101-5A870012D9A4}"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2022-12-10                                         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1691451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hasCustomPrompt="1"/>
          </p:nvPr>
        </p:nvSpPr>
        <p:spPr/>
        <p:txBody>
          <a:bodyPr/>
          <a:lstStyle>
            <a:lvl1pPr marL="0" indent="0">
              <a:buNone/>
              <a:defRPr/>
            </a:lvl1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24229B64-DB4B-4C71-A7CB-89DBEF0E2846}"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2022-12-10                                         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228384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958851" y="2159000"/>
            <a:ext cx="4957317" cy="3937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4E128CE9-3948-4E2A-8972-3A2800DBF857}"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2022-12-10                                         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50912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lvl1pPr>
          </a:lstStyle>
          <a:p>
            <a:fld id="{27864AED-6F30-40DC-97EF-10944198CD19}" type="datetime1">
              <a:rPr lang="sv-SE" smtClean="0"/>
              <a:t>2023-12-04</a:t>
            </a:fld>
            <a:endParaRPr lang="sv-SE"/>
          </a:p>
        </p:txBody>
      </p:sp>
      <p:sp>
        <p:nvSpPr>
          <p:cNvPr id="4" name="Platshållare för sidfot 3"/>
          <p:cNvSpPr>
            <a:spLocks noGrp="1"/>
          </p:cNvSpPr>
          <p:nvPr>
            <p:ph type="ftr" sz="quarter" idx="11"/>
          </p:nvPr>
        </p:nvSpPr>
        <p:spPr/>
        <p:txBody>
          <a:bodyPr/>
          <a:lstStyle>
            <a:lvl1pPr>
              <a:defRPr/>
            </a:lvl1pPr>
          </a:lstStyle>
          <a:p>
            <a:r>
              <a:rPr lang="sv-SE"/>
              <a:t>2022-12-10                                         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1321664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5C77304A-EDAA-41CF-A5A8-6CE7EA21555E}" type="datetime1">
              <a:rPr lang="sv-SE" smtClean="0"/>
              <a:t>2023-12-04</a:t>
            </a:fld>
            <a:endParaRPr lang="sv-SE"/>
          </a:p>
        </p:txBody>
      </p:sp>
      <p:sp>
        <p:nvSpPr>
          <p:cNvPr id="3" name="Platshållare för sidfot 2"/>
          <p:cNvSpPr>
            <a:spLocks noGrp="1"/>
          </p:cNvSpPr>
          <p:nvPr>
            <p:ph type="ftr" sz="quarter" idx="11"/>
          </p:nvPr>
        </p:nvSpPr>
        <p:spPr/>
        <p:txBody>
          <a:bodyPr/>
          <a:lstStyle>
            <a:lvl1pPr>
              <a:defRPr/>
            </a:lvl1pPr>
          </a:lstStyle>
          <a:p>
            <a:r>
              <a:rPr lang="sv-SE"/>
              <a:t>2022-12-10                                         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39440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hasCustomPrompt="1"/>
          </p:nvPr>
        </p:nvSpPr>
        <p:spPr/>
        <p:txBody>
          <a:bodyPr/>
          <a:lstStyle>
            <a:lvl1pPr marL="0" indent="0">
              <a:buNone/>
              <a:defRPr/>
            </a:lvl1pPr>
          </a:lstStyle>
          <a:p>
            <a:pPr lvl="0"/>
            <a:r>
              <a:rPr lang="sv-SE"/>
              <a:t>Klicka här för att ändra format på bakgrundstexten</a:t>
            </a:r>
          </a:p>
        </p:txBody>
      </p:sp>
      <p:sp>
        <p:nvSpPr>
          <p:cNvPr id="4" name="Platshållare för datum 3"/>
          <p:cNvSpPr>
            <a:spLocks noGrp="1"/>
          </p:cNvSpPr>
          <p:nvPr>
            <p:ph type="dt" sz="half" idx="10"/>
          </p:nvPr>
        </p:nvSpPr>
        <p:spPr>
          <a:xfrm>
            <a:off x="8534401" y="237635"/>
            <a:ext cx="3359151" cy="130175"/>
          </a:xfrm>
          <a:prstGeom prst="rect">
            <a:avLst/>
          </a:prstGeom>
        </p:spPr>
        <p:txBody>
          <a:bodyPr/>
          <a:lstStyle>
            <a:lvl1pPr>
              <a:defRPr/>
            </a:lvl1pPr>
          </a:lstStyle>
          <a:p>
            <a:fld id="{E90A6607-A440-487D-9CBA-D05EA572D515}"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Tree>
    <p:extLst>
      <p:ext uri="{BB962C8B-B14F-4D97-AF65-F5344CB8AC3E}">
        <p14:creationId xmlns:p14="http://schemas.microsoft.com/office/powerpoint/2010/main" val="187027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958851" y="2159000"/>
            <a:ext cx="4957317" cy="3937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8534401" y="237635"/>
            <a:ext cx="3359151" cy="130175"/>
          </a:xfrm>
          <a:prstGeom prst="rect">
            <a:avLst/>
          </a:prstGeom>
        </p:spPr>
        <p:txBody>
          <a:bodyPr/>
          <a:lstStyle>
            <a:lvl1pPr>
              <a:defRPr/>
            </a:lvl1pPr>
          </a:lstStyle>
          <a:p>
            <a:fld id="{3C4E138B-C6A0-49EB-822C-0C9113080F97}"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a:xfrm>
            <a:off x="8534401" y="446332"/>
            <a:ext cx="3359151" cy="130175"/>
          </a:xfrm>
          <a:prstGeom prst="rect">
            <a:avLst/>
          </a:prstGeom>
        </p:spPr>
        <p:txBody>
          <a:bodyPr/>
          <a:lstStyle>
            <a:lvl1pPr>
              <a:defRPr/>
            </a:lvl1pPr>
          </a:lstStyle>
          <a:p>
            <a:fld id="{DDBEBB44-B4B5-45AD-87A9-3B8A569A17F0}" type="slidenum">
              <a:rPr lang="sv-SE"/>
              <a:pPr/>
              <a:t>‹#›</a:t>
            </a:fld>
            <a:endParaRPr lang="sv-SE"/>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0533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a:xfrm>
            <a:off x="8534401" y="237635"/>
            <a:ext cx="3359151" cy="130175"/>
          </a:xfrm>
          <a:prstGeom prst="rect">
            <a:avLst/>
          </a:prstGeom>
        </p:spPr>
        <p:txBody>
          <a:bodyPr/>
          <a:lstStyle>
            <a:lvl1pPr>
              <a:defRPr/>
            </a:lvl1pPr>
          </a:lstStyle>
          <a:p>
            <a:fld id="{C3124F66-1A6A-4E27-9EBB-334E2E4408D5}" type="datetime1">
              <a:rPr lang="sv-SE" smtClean="0"/>
              <a:t>2023-12-04</a:t>
            </a:fld>
            <a:endParaRPr lang="sv-SE"/>
          </a:p>
        </p:txBody>
      </p:sp>
      <p:sp>
        <p:nvSpPr>
          <p:cNvPr id="4" name="Platshållare för sidfot 3"/>
          <p:cNvSpPr>
            <a:spLocks noGrp="1"/>
          </p:cNvSpPr>
          <p:nvPr>
            <p:ph type="ftr" sz="quarter" idx="11"/>
          </p:nvPr>
        </p:nvSpPr>
        <p:spPr/>
        <p:txBody>
          <a:bodyPr/>
          <a:lstStyle>
            <a:lvl1pPr>
              <a:defRPr/>
            </a:lvl1pPr>
          </a:lstStyle>
          <a:p>
            <a:r>
              <a:rPr lang="sv-SE"/>
              <a:t>Hälso- och sjukvårdsförvaltningen</a:t>
            </a:r>
          </a:p>
        </p:txBody>
      </p:sp>
      <p:sp>
        <p:nvSpPr>
          <p:cNvPr id="5" name="Platshållare för bildnummer 4"/>
          <p:cNvSpPr>
            <a:spLocks noGrp="1"/>
          </p:cNvSpPr>
          <p:nvPr>
            <p:ph type="sldNum" sz="quarter" idx="12"/>
          </p:nvPr>
        </p:nvSpPr>
        <p:spPr>
          <a:xfrm>
            <a:off x="8534401" y="446332"/>
            <a:ext cx="3359151" cy="130175"/>
          </a:xfrm>
          <a:prstGeom prst="rect">
            <a:avLst/>
          </a:prstGeom>
        </p:spPr>
        <p:txBody>
          <a:bodyPr/>
          <a:lstStyle>
            <a:lvl1pPr>
              <a:defRPr/>
            </a:lvl1pPr>
          </a:lstStyle>
          <a:p>
            <a:fld id="{76A35897-AA38-4E5A-9DD3-4A40406CD6F6}" type="slidenum">
              <a:rPr lang="sv-SE"/>
              <a:pPr/>
              <a:t>‹#›</a:t>
            </a:fld>
            <a:endParaRPr lang="sv-SE"/>
          </a:p>
        </p:txBody>
      </p:sp>
    </p:spTree>
    <p:extLst>
      <p:ext uri="{BB962C8B-B14F-4D97-AF65-F5344CB8AC3E}">
        <p14:creationId xmlns:p14="http://schemas.microsoft.com/office/powerpoint/2010/main" val="73459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8534401" y="237635"/>
            <a:ext cx="3359151" cy="130175"/>
          </a:xfrm>
          <a:prstGeom prst="rect">
            <a:avLst/>
          </a:prstGeom>
        </p:spPr>
        <p:txBody>
          <a:bodyPr/>
          <a:lstStyle>
            <a:lvl1pPr>
              <a:defRPr/>
            </a:lvl1pPr>
          </a:lstStyle>
          <a:p>
            <a:fld id="{01CAAD0E-21D5-4C6E-9F45-E712F0A5AE23}" type="datetime1">
              <a:rPr lang="sv-SE" smtClean="0"/>
              <a:t>2023-12-04</a:t>
            </a:fld>
            <a:endParaRPr lang="sv-SE"/>
          </a:p>
        </p:txBody>
      </p:sp>
      <p:sp>
        <p:nvSpPr>
          <p:cNvPr id="3" name="Platshållare för sidfot 2"/>
          <p:cNvSpPr>
            <a:spLocks noGrp="1"/>
          </p:cNvSpPr>
          <p:nvPr>
            <p:ph type="ftr" sz="quarter" idx="11"/>
          </p:nvPr>
        </p:nvSpPr>
        <p:spPr/>
        <p:txBody>
          <a:bodyPr/>
          <a:lstStyle>
            <a:lvl1pPr>
              <a:defRPr/>
            </a:lvl1pPr>
          </a:lstStyle>
          <a:p>
            <a:r>
              <a:rPr lang="sv-SE"/>
              <a:t>Hälso- och sjukvårdsförvaltningen</a:t>
            </a:r>
          </a:p>
        </p:txBody>
      </p:sp>
      <p:sp>
        <p:nvSpPr>
          <p:cNvPr id="4" name="Platshållare för bildnummer 3"/>
          <p:cNvSpPr>
            <a:spLocks noGrp="1"/>
          </p:cNvSpPr>
          <p:nvPr>
            <p:ph type="sldNum" sz="quarter" idx="12"/>
          </p:nvPr>
        </p:nvSpPr>
        <p:spPr>
          <a:xfrm>
            <a:off x="8534401" y="446332"/>
            <a:ext cx="3359151" cy="130175"/>
          </a:xfrm>
          <a:prstGeom prst="rect">
            <a:avLst/>
          </a:prstGeom>
        </p:spPr>
        <p:txBody>
          <a:bodyPr/>
          <a:lstStyle>
            <a:lvl1pPr>
              <a:defRPr/>
            </a:lvl1pPr>
          </a:lstStyle>
          <a:p>
            <a:fld id="{288147F2-D839-401F-8B8C-3CAF295340B5}" type="slidenum">
              <a:rPr lang="sv-SE"/>
              <a:pPr/>
              <a:t>‹#›</a:t>
            </a:fld>
            <a:endParaRPr lang="sv-SE"/>
          </a:p>
        </p:txBody>
      </p:sp>
    </p:spTree>
    <p:extLst>
      <p:ext uri="{BB962C8B-B14F-4D97-AF65-F5344CB8AC3E}">
        <p14:creationId xmlns:p14="http://schemas.microsoft.com/office/powerpoint/2010/main" val="274811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sv-SE" noProof="0"/>
              <a:t>Klicka här för att ändra format</a:t>
            </a:r>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sv-SE" noProof="0"/>
              <a:t>Klicka om du vill redigera mall för underrubrikformat</a:t>
            </a:r>
          </a:p>
        </p:txBody>
      </p:sp>
      <p:sp>
        <p:nvSpPr>
          <p:cNvPr id="13321" name="Rectangle 9"/>
          <p:cNvSpPr>
            <a:spLocks noGrp="1" noChangeArrowheads="1"/>
          </p:cNvSpPr>
          <p:nvPr>
            <p:ph type="dt" sz="half" idx="2"/>
          </p:nvPr>
        </p:nvSpPr>
        <p:spPr/>
        <p:txBody>
          <a:bodyPr/>
          <a:lstStyle>
            <a:lvl1pPr>
              <a:defRPr/>
            </a:lvl1pPr>
          </a:lstStyle>
          <a:p>
            <a:fld id="{9E68C255-1EAD-4988-AC6A-F3B18471256C}" type="datetime1">
              <a:rPr lang="sv-SE" smtClean="0"/>
              <a:t>2023-12-04</a:t>
            </a:fld>
            <a:endParaRPr lang="sv-SE"/>
          </a:p>
        </p:txBody>
      </p:sp>
      <p:sp>
        <p:nvSpPr>
          <p:cNvPr id="13322" name="Rectangle 10"/>
          <p:cNvSpPr>
            <a:spLocks noGrp="1" noChangeArrowheads="1"/>
          </p:cNvSpPr>
          <p:nvPr>
            <p:ph type="ftr" sz="quarter" idx="3"/>
          </p:nvPr>
        </p:nvSpPr>
        <p:spPr/>
        <p:txBody>
          <a:bodyPr/>
          <a:lstStyle>
            <a:lvl1pPr>
              <a:defRPr/>
            </a:lvl1pPr>
          </a:lstStyle>
          <a:p>
            <a:r>
              <a:rPr lang="sv-SE"/>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243711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3D4076D2-9B3A-43F3-8161-7BE7F39A432F}"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23684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hasCustomPrompt="1"/>
          </p:nvPr>
        </p:nvSpPr>
        <p:spPr/>
        <p:txBody>
          <a:bodyPr/>
          <a:lstStyle>
            <a:lvl1pPr marL="0" indent="0">
              <a:buNone/>
              <a:defRPr/>
            </a:lvl1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FD0B7864-10B5-483B-8C8A-F3257C6DF11B}" type="datetime1">
              <a:rPr lang="sv-SE" smtClean="0"/>
              <a:t>2023-12-04</a:t>
            </a:fld>
            <a:endParaRPr lang="sv-SE"/>
          </a:p>
        </p:txBody>
      </p:sp>
      <p:sp>
        <p:nvSpPr>
          <p:cNvPr id="5" name="Platshållare för sidfot 4"/>
          <p:cNvSpPr>
            <a:spLocks noGrp="1"/>
          </p:cNvSpPr>
          <p:nvPr>
            <p:ph type="ftr" sz="quarter" idx="11"/>
          </p:nvPr>
        </p:nvSpPr>
        <p:spPr/>
        <p:txBody>
          <a:bodyPr/>
          <a:lstStyle>
            <a:lvl1pPr>
              <a:defRPr/>
            </a:lvl1pPr>
          </a:lstStyle>
          <a:p>
            <a:r>
              <a:rPr lang="sv-SE"/>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a:p>
        </p:txBody>
      </p:sp>
    </p:spTree>
    <p:extLst>
      <p:ext uri="{BB962C8B-B14F-4D97-AF65-F5344CB8AC3E}">
        <p14:creationId xmlns:p14="http://schemas.microsoft.com/office/powerpoint/2010/main" val="190313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svg"/><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33BD2369-0EDB-4C68-9456-5BA5E5D39A5C}" type="datetime1">
              <a:rPr lang="sv-SE" smtClean="0"/>
              <a:t>2023-12-04</a:t>
            </a:fld>
            <a:endParaRPr lang="sv-SE"/>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1806929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B3799A6F-71D7-46F7-936A-ACBA37460A8B}" type="datetime1">
              <a:rPr lang="sv-SE" smtClean="0"/>
              <a:t>2023-12-04</a:t>
            </a:fld>
            <a:endParaRPr lang="sv-SE"/>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352114863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4271" y="1594358"/>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1014271" y="2594345"/>
            <a:ext cx="10267949" cy="346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Rektangel 14">
            <a:extLst>
              <a:ext uri="{FF2B5EF4-FFF2-40B4-BE49-F238E27FC236}">
                <a16:creationId xmlns:a16="http://schemas.microsoft.com/office/drawing/2014/main" id="{025103D9-8F0B-4FA3-9B09-8B6F22EED0E7}"/>
              </a:ext>
            </a:extLst>
          </p:cNvPr>
          <p:cNvSpPr/>
          <p:nvPr userDrawn="1"/>
        </p:nvSpPr>
        <p:spPr bwMode="auto">
          <a:xfrm>
            <a:off x="-192" y="348106"/>
            <a:ext cx="12192000" cy="574453"/>
          </a:xfrm>
          <a:prstGeom prst="rect">
            <a:avLst/>
          </a:prstGeom>
          <a:solidFill>
            <a:srgbClr val="EAE3DD"/>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marL="0" marR="0" indent="0" algn="ctr" defTabSz="1219170" rtl="0" eaLnBrk="0" fontAlgn="base" latinLnBrk="0" hangingPunct="0">
              <a:lnSpc>
                <a:spcPct val="100000"/>
              </a:lnSpc>
              <a:spcBef>
                <a:spcPct val="50000"/>
              </a:spcBef>
              <a:spcAft>
                <a:spcPct val="0"/>
              </a:spcAft>
              <a:buClrTx/>
              <a:buSzTx/>
              <a:buFontTx/>
              <a:buNone/>
              <a:tabLst/>
            </a:pPr>
            <a:endParaRPr kumimoji="0" lang="sv-SE" sz="2933" b="0" i="0" u="none" strike="noStrike" cap="none" normalizeH="0" baseline="0">
              <a:ln>
                <a:noFill/>
              </a:ln>
              <a:solidFill>
                <a:schemeClr val="tx1"/>
              </a:solidFill>
              <a:effectLst/>
              <a:latin typeface="Verdana" pitchFamily="34" charset="0"/>
              <a:ea typeface="Geneva" pitchFamily="1" charset="-128"/>
            </a:endParaRPr>
          </a:p>
        </p:txBody>
      </p:sp>
      <p:sp>
        <p:nvSpPr>
          <p:cNvPr id="16" name="Rektangel 15">
            <a:extLst>
              <a:ext uri="{FF2B5EF4-FFF2-40B4-BE49-F238E27FC236}">
                <a16:creationId xmlns:a16="http://schemas.microsoft.com/office/drawing/2014/main" id="{9BEFD7B4-2B6C-48AE-9CCF-A3D1A6AA9458}"/>
              </a:ext>
            </a:extLst>
          </p:cNvPr>
          <p:cNvSpPr/>
          <p:nvPr userDrawn="1"/>
        </p:nvSpPr>
        <p:spPr bwMode="auto">
          <a:xfrm>
            <a:off x="-192" y="348106"/>
            <a:ext cx="12192000" cy="574453"/>
          </a:xfrm>
          <a:prstGeom prst="rect">
            <a:avLst/>
          </a:prstGeom>
          <a:solidFill>
            <a:srgbClr val="EAE3DD"/>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marL="0" marR="0" indent="0" algn="ctr" defTabSz="1219170" rtl="0" eaLnBrk="0" fontAlgn="base" latinLnBrk="0" hangingPunct="0">
              <a:lnSpc>
                <a:spcPct val="100000"/>
              </a:lnSpc>
              <a:spcBef>
                <a:spcPct val="50000"/>
              </a:spcBef>
              <a:spcAft>
                <a:spcPct val="0"/>
              </a:spcAft>
              <a:buClrTx/>
              <a:buSzTx/>
              <a:buFontTx/>
              <a:buNone/>
              <a:tabLst/>
            </a:pPr>
            <a:endParaRPr kumimoji="0" lang="sv-SE" sz="2933" b="0" i="0" u="none" strike="noStrike" cap="none" normalizeH="0" baseline="0">
              <a:ln>
                <a:noFill/>
              </a:ln>
              <a:solidFill>
                <a:schemeClr val="tx1"/>
              </a:solidFill>
              <a:effectLst/>
              <a:latin typeface="Verdana" pitchFamily="34" charset="0"/>
              <a:ea typeface="Geneva" pitchFamily="1" charset="-128"/>
            </a:endParaRPr>
          </a:p>
        </p:txBody>
      </p:sp>
      <p:sp>
        <p:nvSpPr>
          <p:cNvPr id="17" name="Rectangle 4">
            <a:extLst>
              <a:ext uri="{FF2B5EF4-FFF2-40B4-BE49-F238E27FC236}">
                <a16:creationId xmlns:a16="http://schemas.microsoft.com/office/drawing/2014/main" id="{68070FCC-1A32-4F1A-872D-C31EC7B2B569}"/>
              </a:ext>
            </a:extLst>
          </p:cNvPr>
          <p:cNvSpPr>
            <a:spLocks noGrp="1" noChangeArrowheads="1"/>
          </p:cNvSpPr>
          <p:nvPr>
            <p:ph type="dt" sz="half" idx="2"/>
          </p:nvPr>
        </p:nvSpPr>
        <p:spPr bwMode="auto">
          <a:xfrm>
            <a:off x="8534402" y="30709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1200"/>
            </a:lvl1pPr>
          </a:lstStyle>
          <a:p>
            <a:pPr eaLnBrk="0" fontAlgn="base" hangingPunct="0">
              <a:spcAft>
                <a:spcPct val="0"/>
              </a:spcAft>
            </a:pPr>
            <a:fld id="{4EEBCE29-D014-4469-898A-12D5E1FD22A7}" type="datetime1">
              <a:rPr lang="sv-SE" smtClean="0">
                <a:solidFill>
                  <a:srgbClr val="000000"/>
                </a:solidFill>
              </a:rPr>
              <a:t>2023-12-04</a:t>
            </a:fld>
            <a:endParaRPr lang="sv-SE">
              <a:solidFill>
                <a:srgbClr val="000000"/>
              </a:solidFill>
            </a:endParaRPr>
          </a:p>
        </p:txBody>
      </p:sp>
      <p:sp>
        <p:nvSpPr>
          <p:cNvPr id="18" name="Rectangle 5">
            <a:extLst>
              <a:ext uri="{FF2B5EF4-FFF2-40B4-BE49-F238E27FC236}">
                <a16:creationId xmlns:a16="http://schemas.microsoft.com/office/drawing/2014/main" id="{7BE02059-57DB-47A5-BEAF-C252DB62926D}"/>
              </a:ext>
            </a:extLst>
          </p:cNvPr>
          <p:cNvSpPr>
            <a:spLocks noGrp="1" noChangeArrowheads="1"/>
          </p:cNvSpPr>
          <p:nvPr>
            <p:ph type="ftr" sz="quarter" idx="3"/>
          </p:nvPr>
        </p:nvSpPr>
        <p:spPr bwMode="auto">
          <a:xfrm>
            <a:off x="8534402" y="883843"/>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1200"/>
            </a:lvl1pPr>
          </a:lstStyle>
          <a:p>
            <a:pPr eaLnBrk="0" fontAlgn="base" hangingPunct="0">
              <a:spcAft>
                <a:spcPct val="0"/>
              </a:spcAft>
            </a:pPr>
            <a:r>
              <a:rPr lang="sv-SE">
                <a:solidFill>
                  <a:srgbClr val="000000"/>
                </a:solidFill>
              </a:rPr>
              <a:t>Hälso- och sjukvårdsförvaltningen </a:t>
            </a:r>
          </a:p>
        </p:txBody>
      </p:sp>
      <p:sp>
        <p:nvSpPr>
          <p:cNvPr id="19" name="Rectangle 6">
            <a:extLst>
              <a:ext uri="{FF2B5EF4-FFF2-40B4-BE49-F238E27FC236}">
                <a16:creationId xmlns:a16="http://schemas.microsoft.com/office/drawing/2014/main" id="{1228993F-F98F-48F5-8ACB-11D493D13E8F}"/>
              </a:ext>
            </a:extLst>
          </p:cNvPr>
          <p:cNvSpPr>
            <a:spLocks noGrp="1" noChangeArrowheads="1"/>
          </p:cNvSpPr>
          <p:nvPr>
            <p:ph type="sldNum" sz="quarter" idx="4"/>
          </p:nvPr>
        </p:nvSpPr>
        <p:spPr bwMode="auto">
          <a:xfrm>
            <a:off x="8534402" y="60964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1200"/>
            </a:lvl1pPr>
          </a:lstStyle>
          <a:p>
            <a:pPr eaLnBrk="0" fontAlgn="base" hangingPunct="0">
              <a:spcAft>
                <a:spcPct val="0"/>
              </a:spcAft>
            </a:pPr>
            <a:fld id="{CDC485B4-DBEF-4EA9-BD23-2BC24DEFB4AE}" type="slidenum">
              <a:rPr lang="sv-SE" smtClean="0">
                <a:solidFill>
                  <a:srgbClr val="000000"/>
                </a:solidFill>
              </a:rPr>
              <a:pPr eaLnBrk="0" fontAlgn="base" hangingPunct="0">
                <a:spcAft>
                  <a:spcPct val="0"/>
                </a:spcAft>
              </a:pPr>
              <a:t>‹#›</a:t>
            </a:fld>
            <a:endParaRPr lang="sv-SE">
              <a:solidFill>
                <a:srgbClr val="000000"/>
              </a:solidFill>
            </a:endParaRPr>
          </a:p>
        </p:txBody>
      </p:sp>
      <p:sp>
        <p:nvSpPr>
          <p:cNvPr id="25" name="Rectangle 30">
            <a:extLst>
              <a:ext uri="{FF2B5EF4-FFF2-40B4-BE49-F238E27FC236}">
                <a16:creationId xmlns:a16="http://schemas.microsoft.com/office/drawing/2014/main" id="{9DFB33B3-9411-4B6D-AC53-93F19BB98763}"/>
              </a:ext>
            </a:extLst>
          </p:cNvPr>
          <p:cNvSpPr>
            <a:spLocks noChangeAspect="1" noChangeArrowheads="1"/>
          </p:cNvSpPr>
          <p:nvPr userDrawn="1"/>
        </p:nvSpPr>
        <p:spPr bwMode="auto">
          <a:xfrm>
            <a:off x="11999385" y="-130290"/>
            <a:ext cx="192617" cy="461665"/>
          </a:xfrm>
          <a:prstGeom prst="rect">
            <a:avLst/>
          </a:prstGeom>
          <a:solidFill>
            <a:schemeClr val="accent2"/>
          </a:solidFill>
          <a:ln>
            <a:noFill/>
          </a:ln>
          <a:effectLst/>
          <a:extLst>
            <a:ext uri="{91240B29-F687-4F45-9708-019B960494DF}">
              <a14:hiddenLine xmlns:a14="http://schemas.microsoft.com/office/drawing/2010/main" w="3175">
                <a:solidFill>
                  <a:srgbClr val="E9E3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sv-SE" sz="2400"/>
          </a:p>
        </p:txBody>
      </p:sp>
      <p:sp>
        <p:nvSpPr>
          <p:cNvPr id="26" name="Rectangle 31">
            <a:extLst>
              <a:ext uri="{FF2B5EF4-FFF2-40B4-BE49-F238E27FC236}">
                <a16:creationId xmlns:a16="http://schemas.microsoft.com/office/drawing/2014/main" id="{4AC1B280-960A-40F1-9C4C-6A48900DDD65}"/>
              </a:ext>
            </a:extLst>
          </p:cNvPr>
          <p:cNvSpPr>
            <a:spLocks noChangeAspect="1" noChangeArrowheads="1"/>
          </p:cNvSpPr>
          <p:nvPr userDrawn="1"/>
        </p:nvSpPr>
        <p:spPr bwMode="auto">
          <a:xfrm>
            <a:off x="11999385" y="161810"/>
            <a:ext cx="192617" cy="461665"/>
          </a:xfrm>
          <a:prstGeom prst="rect">
            <a:avLst/>
          </a:prstGeom>
          <a:solidFill>
            <a:schemeClr val="accent2"/>
          </a:solidFill>
          <a:ln>
            <a:noFill/>
          </a:ln>
          <a:effectLst/>
          <a:extLst>
            <a:ext uri="{91240B29-F687-4F45-9708-019B960494DF}">
              <a14:hiddenLine xmlns:a14="http://schemas.microsoft.com/office/drawing/2010/main" w="3175">
                <a:solidFill>
                  <a:srgbClr val="E9E3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sv-SE" sz="2400"/>
          </a:p>
        </p:txBody>
      </p:sp>
      <p:sp>
        <p:nvSpPr>
          <p:cNvPr id="27" name="Rectangle 32">
            <a:extLst>
              <a:ext uri="{FF2B5EF4-FFF2-40B4-BE49-F238E27FC236}">
                <a16:creationId xmlns:a16="http://schemas.microsoft.com/office/drawing/2014/main" id="{C02F78C2-E030-4C9D-B30E-83294C6E1AB2}"/>
              </a:ext>
            </a:extLst>
          </p:cNvPr>
          <p:cNvSpPr>
            <a:spLocks noChangeAspect="1" noChangeArrowheads="1"/>
          </p:cNvSpPr>
          <p:nvPr userDrawn="1"/>
        </p:nvSpPr>
        <p:spPr bwMode="auto">
          <a:xfrm>
            <a:off x="11999385" y="445444"/>
            <a:ext cx="192617" cy="461665"/>
          </a:xfrm>
          <a:prstGeom prst="rect">
            <a:avLst/>
          </a:prstGeom>
          <a:solidFill>
            <a:srgbClr val="002D5A"/>
          </a:solidFill>
          <a:ln>
            <a:noFill/>
          </a:ln>
          <a:effectLst/>
        </p:spPr>
        <p:txBody>
          <a:bodyPr anchor="ctr">
            <a:spAutoFit/>
          </a:bodyPr>
          <a:lstStyle/>
          <a:p>
            <a:endParaRPr lang="sv-SE" sz="2400"/>
          </a:p>
        </p:txBody>
      </p:sp>
      <p:sp>
        <p:nvSpPr>
          <p:cNvPr id="28" name="Rectangle 33">
            <a:extLst>
              <a:ext uri="{FF2B5EF4-FFF2-40B4-BE49-F238E27FC236}">
                <a16:creationId xmlns:a16="http://schemas.microsoft.com/office/drawing/2014/main" id="{78978A18-F7E6-4DBB-B9F7-D81E29BD399C}"/>
              </a:ext>
            </a:extLst>
          </p:cNvPr>
          <p:cNvSpPr>
            <a:spLocks noChangeAspect="1" noChangeArrowheads="1"/>
          </p:cNvSpPr>
          <p:nvPr userDrawn="1"/>
        </p:nvSpPr>
        <p:spPr bwMode="auto">
          <a:xfrm>
            <a:off x="11999385" y="729077"/>
            <a:ext cx="192617" cy="461665"/>
          </a:xfrm>
          <a:prstGeom prst="rect">
            <a:avLst/>
          </a:prstGeom>
          <a:solidFill>
            <a:schemeClr val="accent2"/>
          </a:solidFill>
          <a:ln>
            <a:noFill/>
          </a:ln>
          <a:effectLst/>
          <a:extLst>
            <a:ext uri="{91240B29-F687-4F45-9708-019B960494DF}">
              <a14:hiddenLine xmlns:a14="http://schemas.microsoft.com/office/drawing/2010/main" w="3175">
                <a:solidFill>
                  <a:srgbClr val="E9E3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sv-SE" sz="2400"/>
          </a:p>
        </p:txBody>
      </p:sp>
      <p:sp>
        <p:nvSpPr>
          <p:cNvPr id="29" name="Rectangle 30">
            <a:extLst>
              <a:ext uri="{FF2B5EF4-FFF2-40B4-BE49-F238E27FC236}">
                <a16:creationId xmlns:a16="http://schemas.microsoft.com/office/drawing/2014/main" id="{933EE8F4-1BC5-4D12-A924-EA6F1982C3B3}"/>
              </a:ext>
            </a:extLst>
          </p:cNvPr>
          <p:cNvSpPr>
            <a:spLocks noChangeAspect="1" noChangeArrowheads="1"/>
          </p:cNvSpPr>
          <p:nvPr userDrawn="1"/>
        </p:nvSpPr>
        <p:spPr bwMode="auto">
          <a:xfrm>
            <a:off x="11999385" y="-130290"/>
            <a:ext cx="192617" cy="461665"/>
          </a:xfrm>
          <a:prstGeom prst="rect">
            <a:avLst/>
          </a:prstGeom>
          <a:solidFill>
            <a:schemeClr val="accent2"/>
          </a:solidFill>
          <a:ln>
            <a:noFill/>
          </a:ln>
          <a:effectLst/>
          <a:extLst>
            <a:ext uri="{91240B29-F687-4F45-9708-019B960494DF}">
              <a14:hiddenLine xmlns:a14="http://schemas.microsoft.com/office/drawing/2010/main" w="3175">
                <a:solidFill>
                  <a:srgbClr val="E9E3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sv-SE" sz="2400"/>
          </a:p>
        </p:txBody>
      </p:sp>
      <p:sp>
        <p:nvSpPr>
          <p:cNvPr id="30" name="Rectangle 31">
            <a:extLst>
              <a:ext uri="{FF2B5EF4-FFF2-40B4-BE49-F238E27FC236}">
                <a16:creationId xmlns:a16="http://schemas.microsoft.com/office/drawing/2014/main" id="{B14A5BAB-BFA8-4A8B-AA52-494AB6CE0990}"/>
              </a:ext>
            </a:extLst>
          </p:cNvPr>
          <p:cNvSpPr>
            <a:spLocks noChangeAspect="1" noChangeArrowheads="1"/>
          </p:cNvSpPr>
          <p:nvPr userDrawn="1"/>
        </p:nvSpPr>
        <p:spPr bwMode="auto">
          <a:xfrm>
            <a:off x="11999385" y="161810"/>
            <a:ext cx="192617" cy="461665"/>
          </a:xfrm>
          <a:prstGeom prst="rect">
            <a:avLst/>
          </a:prstGeom>
          <a:solidFill>
            <a:schemeClr val="accent2"/>
          </a:solidFill>
          <a:ln>
            <a:noFill/>
          </a:ln>
          <a:effectLst/>
          <a:extLst>
            <a:ext uri="{91240B29-F687-4F45-9708-019B960494DF}">
              <a14:hiddenLine xmlns:a14="http://schemas.microsoft.com/office/drawing/2010/main" w="3175">
                <a:solidFill>
                  <a:srgbClr val="E9E3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sv-SE" sz="2400"/>
          </a:p>
        </p:txBody>
      </p:sp>
      <p:sp>
        <p:nvSpPr>
          <p:cNvPr id="31" name="Rectangle 32">
            <a:extLst>
              <a:ext uri="{FF2B5EF4-FFF2-40B4-BE49-F238E27FC236}">
                <a16:creationId xmlns:a16="http://schemas.microsoft.com/office/drawing/2014/main" id="{9D2BA345-4FCF-471A-A0E4-17795A7981DE}"/>
              </a:ext>
            </a:extLst>
          </p:cNvPr>
          <p:cNvSpPr>
            <a:spLocks noChangeAspect="1" noChangeArrowheads="1"/>
          </p:cNvSpPr>
          <p:nvPr userDrawn="1"/>
        </p:nvSpPr>
        <p:spPr bwMode="auto">
          <a:xfrm>
            <a:off x="11999385" y="445444"/>
            <a:ext cx="192617" cy="461665"/>
          </a:xfrm>
          <a:prstGeom prst="rect">
            <a:avLst/>
          </a:prstGeom>
          <a:solidFill>
            <a:srgbClr val="002D5A"/>
          </a:solidFill>
          <a:ln>
            <a:noFill/>
          </a:ln>
          <a:effectLst/>
        </p:spPr>
        <p:txBody>
          <a:bodyPr anchor="ctr">
            <a:spAutoFit/>
          </a:bodyPr>
          <a:lstStyle/>
          <a:p>
            <a:endParaRPr lang="sv-SE" sz="2400"/>
          </a:p>
        </p:txBody>
      </p:sp>
      <p:pic>
        <p:nvPicPr>
          <p:cNvPr id="32" name="Picture 25" descr="HSN_förvaltning_transparent_rgb">
            <a:extLst>
              <a:ext uri="{FF2B5EF4-FFF2-40B4-BE49-F238E27FC236}">
                <a16:creationId xmlns:a16="http://schemas.microsoft.com/office/drawing/2014/main" id="{BFCC9A12-FD99-401C-A4B6-0D14293217E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31801" y="431800"/>
            <a:ext cx="4646084" cy="4318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3">
            <a:extLst>
              <a:ext uri="{FF2B5EF4-FFF2-40B4-BE49-F238E27FC236}">
                <a16:creationId xmlns:a16="http://schemas.microsoft.com/office/drawing/2014/main" id="{F0B64733-1637-4671-916A-312C038A5C9A}"/>
              </a:ext>
            </a:extLst>
          </p:cNvPr>
          <p:cNvSpPr>
            <a:spLocks noChangeAspect="1" noChangeArrowheads="1"/>
          </p:cNvSpPr>
          <p:nvPr userDrawn="1"/>
        </p:nvSpPr>
        <p:spPr bwMode="auto">
          <a:xfrm>
            <a:off x="11999385" y="729077"/>
            <a:ext cx="192617" cy="461665"/>
          </a:xfrm>
          <a:prstGeom prst="rect">
            <a:avLst/>
          </a:prstGeom>
          <a:solidFill>
            <a:schemeClr val="accent2"/>
          </a:solidFill>
          <a:ln>
            <a:noFill/>
          </a:ln>
          <a:effectLst/>
          <a:extLst>
            <a:ext uri="{91240B29-F687-4F45-9708-019B960494DF}">
              <a14:hiddenLine xmlns:a14="http://schemas.microsoft.com/office/drawing/2010/main" w="3175">
                <a:solidFill>
                  <a:srgbClr val="E9E3D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sv-SE" sz="2400"/>
          </a:p>
        </p:txBody>
      </p:sp>
      <p:grpSp>
        <p:nvGrpSpPr>
          <p:cNvPr id="20" name="Grupp 19">
            <a:extLst>
              <a:ext uri="{FF2B5EF4-FFF2-40B4-BE49-F238E27FC236}">
                <a16:creationId xmlns:a16="http://schemas.microsoft.com/office/drawing/2014/main" id="{58E58F2F-F78D-4353-BF1D-3FAFC4F02D1F}"/>
              </a:ext>
            </a:extLst>
          </p:cNvPr>
          <p:cNvGrpSpPr/>
          <p:nvPr userDrawn="1"/>
        </p:nvGrpSpPr>
        <p:grpSpPr>
          <a:xfrm>
            <a:off x="392630" y="351521"/>
            <a:ext cx="5072749" cy="563352"/>
            <a:chOff x="294472" y="263640"/>
            <a:chExt cx="3804562" cy="422514"/>
          </a:xfrm>
        </p:grpSpPr>
        <p:sp>
          <p:nvSpPr>
            <p:cNvPr id="21" name="Rektangel 20">
              <a:extLst>
                <a:ext uri="{FF2B5EF4-FFF2-40B4-BE49-F238E27FC236}">
                  <a16:creationId xmlns:a16="http://schemas.microsoft.com/office/drawing/2014/main" id="{24CD8661-9216-4378-8C42-FEE225C0F560}"/>
                </a:ext>
              </a:extLst>
            </p:cNvPr>
            <p:cNvSpPr/>
            <p:nvPr userDrawn="1"/>
          </p:nvSpPr>
          <p:spPr bwMode="auto">
            <a:xfrm>
              <a:off x="294472" y="263640"/>
              <a:ext cx="3804562" cy="407756"/>
            </a:xfrm>
            <a:prstGeom prst="rect">
              <a:avLst/>
            </a:prstGeom>
            <a:solidFill>
              <a:srgbClr val="EAE3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1219170" rtl="0" eaLnBrk="0" fontAlgn="base" latinLnBrk="0" hangingPunct="0">
                <a:lnSpc>
                  <a:spcPct val="100000"/>
                </a:lnSpc>
                <a:spcBef>
                  <a:spcPct val="50000"/>
                </a:spcBef>
                <a:spcAft>
                  <a:spcPct val="0"/>
                </a:spcAft>
                <a:buClrTx/>
                <a:buSzTx/>
                <a:buFontTx/>
                <a:buNone/>
                <a:tabLst/>
              </a:pPr>
              <a:endParaRPr kumimoji="0" lang="sv-SE" sz="2933" b="0" i="0" u="none" strike="noStrike" cap="none" normalizeH="0" baseline="0">
                <a:ln>
                  <a:noFill/>
                </a:ln>
                <a:solidFill>
                  <a:schemeClr val="tx1"/>
                </a:solidFill>
                <a:effectLst/>
                <a:latin typeface="Verdana" pitchFamily="34" charset="0"/>
                <a:ea typeface="Geneva" pitchFamily="1" charset="-128"/>
              </a:endParaRPr>
            </a:p>
          </p:txBody>
        </p:sp>
        <p:pic>
          <p:nvPicPr>
            <p:cNvPr id="22" name="Bildobjekt 21">
              <a:extLst>
                <a:ext uri="{FF2B5EF4-FFF2-40B4-BE49-F238E27FC236}">
                  <a16:creationId xmlns:a16="http://schemas.microsoft.com/office/drawing/2014/main" id="{3C97D2D3-7C04-4B24-A92C-342894C62EF6}"/>
                </a:ext>
              </a:extLst>
            </p:cNvPr>
            <p:cNvPicPr>
              <a:picLocks noChangeAspect="1"/>
            </p:cNvPicPr>
            <p:nvPr userDrawn="1"/>
          </p:nvPicPr>
          <p:blipFill>
            <a:blip r:embed="rId7"/>
            <a:stretch>
              <a:fillRect/>
            </a:stretch>
          </p:blipFill>
          <p:spPr>
            <a:xfrm>
              <a:off x="325941" y="326489"/>
              <a:ext cx="2020828" cy="359665"/>
            </a:xfrm>
            <a:prstGeom prst="rect">
              <a:avLst/>
            </a:prstGeom>
          </p:spPr>
        </p:pic>
      </p:grpSp>
    </p:spTree>
    <p:extLst>
      <p:ext uri="{BB962C8B-B14F-4D97-AF65-F5344CB8AC3E}">
        <p14:creationId xmlns:p14="http://schemas.microsoft.com/office/powerpoint/2010/main" val="216728719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4000"/>
        </a:lnSpc>
        <a:spcBef>
          <a:spcPct val="0"/>
        </a:spcBef>
        <a:spcAft>
          <a:spcPct val="0"/>
        </a:spcAft>
        <a:defRPr sz="3467" b="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ea typeface="Geneva" pitchFamily="1" charset="-128"/>
        </a:defRPr>
      </a:lvl2pPr>
      <a:lvl3pPr algn="l" rtl="0" eaLnBrk="1" fontAlgn="base" hangingPunct="1">
        <a:spcBef>
          <a:spcPct val="0"/>
        </a:spcBef>
        <a:spcAft>
          <a:spcPct val="0"/>
        </a:spcAft>
        <a:defRPr sz="4000">
          <a:solidFill>
            <a:schemeClr val="tx2"/>
          </a:solidFill>
          <a:latin typeface="Verdana" pitchFamily="34" charset="0"/>
          <a:ea typeface="Geneva" pitchFamily="1" charset="-128"/>
        </a:defRPr>
      </a:lvl3pPr>
      <a:lvl4pPr algn="l" rtl="0" eaLnBrk="1" fontAlgn="base" hangingPunct="1">
        <a:spcBef>
          <a:spcPct val="0"/>
        </a:spcBef>
        <a:spcAft>
          <a:spcPct val="0"/>
        </a:spcAft>
        <a:defRPr sz="4000">
          <a:solidFill>
            <a:schemeClr val="tx2"/>
          </a:solidFill>
          <a:latin typeface="Verdana" pitchFamily="34" charset="0"/>
          <a:ea typeface="Geneva" pitchFamily="1" charset="-128"/>
        </a:defRPr>
      </a:lvl4pPr>
      <a:lvl5pPr algn="l" rtl="0" eaLnBrk="1" fontAlgn="base" hangingPunct="1">
        <a:spcBef>
          <a:spcPct val="0"/>
        </a:spcBef>
        <a:spcAft>
          <a:spcPct val="0"/>
        </a:spcAft>
        <a:defRPr sz="4000">
          <a:solidFill>
            <a:schemeClr val="tx2"/>
          </a:solidFill>
          <a:latin typeface="Verdana" pitchFamily="34" charset="0"/>
          <a:ea typeface="Geneva" pitchFamily="1" charset="-128"/>
        </a:defRPr>
      </a:lvl5pPr>
      <a:lvl6pPr marL="609585" algn="l" rtl="0" eaLnBrk="1" fontAlgn="base" hangingPunct="1">
        <a:spcBef>
          <a:spcPct val="0"/>
        </a:spcBef>
        <a:spcAft>
          <a:spcPct val="0"/>
        </a:spcAft>
        <a:defRPr sz="4000">
          <a:solidFill>
            <a:schemeClr val="tx2"/>
          </a:solidFill>
          <a:latin typeface="Verdana" pitchFamily="34" charset="0"/>
          <a:ea typeface="Geneva" pitchFamily="1" charset="-128"/>
        </a:defRPr>
      </a:lvl6pPr>
      <a:lvl7pPr marL="1219170" algn="l" rtl="0" eaLnBrk="1" fontAlgn="base" hangingPunct="1">
        <a:spcBef>
          <a:spcPct val="0"/>
        </a:spcBef>
        <a:spcAft>
          <a:spcPct val="0"/>
        </a:spcAft>
        <a:defRPr sz="4000">
          <a:solidFill>
            <a:schemeClr val="tx2"/>
          </a:solidFill>
          <a:latin typeface="Verdana" pitchFamily="34" charset="0"/>
          <a:ea typeface="Geneva" pitchFamily="1" charset="-128"/>
        </a:defRPr>
      </a:lvl7pPr>
      <a:lvl8pPr marL="1828754" algn="l" rtl="0" eaLnBrk="1" fontAlgn="base" hangingPunct="1">
        <a:spcBef>
          <a:spcPct val="0"/>
        </a:spcBef>
        <a:spcAft>
          <a:spcPct val="0"/>
        </a:spcAft>
        <a:defRPr sz="4000">
          <a:solidFill>
            <a:schemeClr val="tx2"/>
          </a:solidFill>
          <a:latin typeface="Verdana" pitchFamily="34" charset="0"/>
          <a:ea typeface="Geneva" pitchFamily="1" charset="-128"/>
        </a:defRPr>
      </a:lvl8pPr>
      <a:lvl9pPr marL="2438339" algn="l" rtl="0" eaLnBrk="1" fontAlgn="base" hangingPunct="1">
        <a:spcBef>
          <a:spcPct val="0"/>
        </a:spcBef>
        <a:spcAft>
          <a:spcPct val="0"/>
        </a:spcAft>
        <a:defRPr sz="4000">
          <a:solidFill>
            <a:schemeClr val="tx2"/>
          </a:solidFill>
          <a:latin typeface="Verdana" pitchFamily="34" charset="0"/>
          <a:ea typeface="Geneva" pitchFamily="1" charset="-128"/>
        </a:defRPr>
      </a:lvl9pPr>
    </p:titleStyle>
    <p:bodyStyle>
      <a:lvl1pPr marL="480472" indent="-480472" algn="l" rtl="0" eaLnBrk="1" fontAlgn="base" hangingPunct="1">
        <a:lnSpc>
          <a:spcPts val="3200"/>
        </a:lnSpc>
        <a:spcBef>
          <a:spcPts val="667"/>
        </a:spcBef>
        <a:spcAft>
          <a:spcPts val="0"/>
        </a:spcAft>
        <a:buSzPct val="124000"/>
        <a:buFont typeface="Wingdings" panose="05000000000000000000" pitchFamily="2" charset="2"/>
        <a:buChar char="§"/>
        <a:defRPr sz="2400">
          <a:solidFill>
            <a:schemeClr val="tx1"/>
          </a:solidFill>
          <a:latin typeface="+mn-lt"/>
          <a:ea typeface="+mn-ea"/>
          <a:cs typeface="+mn-cs"/>
        </a:defRPr>
      </a:lvl1pPr>
      <a:lvl2pPr marL="959976" indent="-479988" algn="l" rtl="0" eaLnBrk="1" fontAlgn="base" hangingPunct="1">
        <a:lnSpc>
          <a:spcPct val="100000"/>
        </a:lnSpc>
        <a:spcBef>
          <a:spcPts val="0"/>
        </a:spcBef>
        <a:spcAft>
          <a:spcPts val="0"/>
        </a:spcAft>
        <a:buFont typeface="Verdana" panose="020B0604030504040204" pitchFamily="34" charset="0"/>
        <a:buChar char="–"/>
        <a:defRPr sz="2133">
          <a:solidFill>
            <a:schemeClr val="tx1"/>
          </a:solidFill>
          <a:latin typeface="+mn-lt"/>
          <a:ea typeface="+mn-ea"/>
        </a:defRPr>
      </a:lvl2pPr>
      <a:lvl3pPr marL="1439964" indent="-479988" algn="l" rtl="0" eaLnBrk="1" fontAlgn="base" hangingPunct="1">
        <a:lnSpc>
          <a:spcPct val="100000"/>
        </a:lnSpc>
        <a:spcBef>
          <a:spcPts val="0"/>
        </a:spcBef>
        <a:spcAft>
          <a:spcPts val="0"/>
        </a:spcAft>
        <a:buFont typeface="Verdana" panose="020B0604030504040204" pitchFamily="34" charset="0"/>
        <a:buChar char="–"/>
        <a:defRPr sz="2133">
          <a:solidFill>
            <a:schemeClr val="tx1"/>
          </a:solidFill>
          <a:latin typeface="+mn-lt"/>
          <a:ea typeface="+mn-ea"/>
        </a:defRPr>
      </a:lvl3pPr>
      <a:lvl4pPr marL="1919952" indent="-479988" algn="l" rtl="0" eaLnBrk="1" fontAlgn="base" hangingPunct="1">
        <a:lnSpc>
          <a:spcPct val="100000"/>
        </a:lnSpc>
        <a:spcBef>
          <a:spcPts val="0"/>
        </a:spcBef>
        <a:spcAft>
          <a:spcPts val="0"/>
        </a:spcAft>
        <a:buFont typeface="Verdana" panose="020B0604030504040204" pitchFamily="34" charset="0"/>
        <a:buChar char="–"/>
        <a:defRPr sz="2133">
          <a:solidFill>
            <a:schemeClr val="tx1"/>
          </a:solidFill>
          <a:latin typeface="+mn-lt"/>
          <a:ea typeface="+mn-ea"/>
        </a:defRPr>
      </a:lvl4pPr>
      <a:lvl5pPr marL="2399940" indent="-479988" algn="l" rtl="0" eaLnBrk="1" fontAlgn="base" hangingPunct="1">
        <a:lnSpc>
          <a:spcPct val="100000"/>
        </a:lnSpc>
        <a:spcBef>
          <a:spcPts val="0"/>
        </a:spcBef>
        <a:spcAft>
          <a:spcPts val="0"/>
        </a:spcAft>
        <a:buFont typeface="Verdana" panose="020B0604030504040204" pitchFamily="34" charset="0"/>
        <a:buChar char="–"/>
        <a:defRPr sz="2133">
          <a:solidFill>
            <a:schemeClr val="tx1"/>
          </a:solidFill>
          <a:latin typeface="+mn-lt"/>
          <a:ea typeface="+mn-ea"/>
        </a:defRPr>
      </a:lvl5pPr>
      <a:lvl6pPr marL="3352716" indent="-304792" algn="l" rtl="0" eaLnBrk="1" fontAlgn="base" hangingPunct="1">
        <a:lnSpc>
          <a:spcPct val="120000"/>
        </a:lnSpc>
        <a:spcBef>
          <a:spcPts val="533"/>
        </a:spcBef>
        <a:spcAft>
          <a:spcPts val="133"/>
        </a:spcAft>
        <a:buChar char="»"/>
        <a:defRPr>
          <a:solidFill>
            <a:schemeClr val="tx1"/>
          </a:solidFill>
          <a:latin typeface="+mn-lt"/>
          <a:ea typeface="+mn-ea"/>
        </a:defRPr>
      </a:lvl6pPr>
      <a:lvl7pPr marL="3962301" indent="-304792" algn="l" rtl="0" eaLnBrk="1" fontAlgn="base" hangingPunct="1">
        <a:lnSpc>
          <a:spcPct val="120000"/>
        </a:lnSpc>
        <a:spcBef>
          <a:spcPts val="533"/>
        </a:spcBef>
        <a:spcAft>
          <a:spcPts val="133"/>
        </a:spcAft>
        <a:buChar char="»"/>
        <a:defRPr>
          <a:solidFill>
            <a:schemeClr val="tx1"/>
          </a:solidFill>
          <a:latin typeface="+mn-lt"/>
          <a:ea typeface="+mn-ea"/>
        </a:defRPr>
      </a:lvl7pPr>
      <a:lvl8pPr marL="4571886" indent="-304792" algn="l" rtl="0" eaLnBrk="1" fontAlgn="base" hangingPunct="1">
        <a:lnSpc>
          <a:spcPct val="120000"/>
        </a:lnSpc>
        <a:spcBef>
          <a:spcPts val="533"/>
        </a:spcBef>
        <a:spcAft>
          <a:spcPts val="133"/>
        </a:spcAft>
        <a:buChar char="»"/>
        <a:defRPr>
          <a:solidFill>
            <a:schemeClr val="tx1"/>
          </a:solidFill>
          <a:latin typeface="+mn-lt"/>
          <a:ea typeface="+mn-ea"/>
        </a:defRPr>
      </a:lvl8pPr>
      <a:lvl9pPr marL="5181470" indent="-304792" algn="l" rtl="0" eaLnBrk="1" fontAlgn="base" hangingPunct="1">
        <a:lnSpc>
          <a:spcPct val="120000"/>
        </a:lnSpc>
        <a:spcBef>
          <a:spcPts val="533"/>
        </a:spcBef>
        <a:spcAft>
          <a:spcPts val="133"/>
        </a:spcAft>
        <a:buChar char="»"/>
        <a:defRPr>
          <a:solidFill>
            <a:schemeClr val="tx1"/>
          </a:solidFill>
          <a:latin typeface="+mn-lt"/>
          <a:ea typeface="+mn-ea"/>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A9D043D0-DE7F-4E25-A2A7-00FB7A8CF6C0}" type="datetime1">
              <a:rPr lang="sv-SE" smtClean="0"/>
              <a:t>2023-12-04</a:t>
            </a:fld>
            <a:endParaRPr lang="sv-SE"/>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421475275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B7365B-8068-4587-89E1-1D03A4D12666}" type="datetime1">
              <a:rPr lang="sv-SE" smtClean="0"/>
              <a:t>2023-12-04</a:t>
            </a:fld>
            <a:endParaRPr lang="sv-SE"/>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a:t>2022-12-10                                         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a:p>
          </p:txBody>
        </p:sp>
      </p:grpSp>
    </p:spTree>
    <p:extLst>
      <p:ext uri="{BB962C8B-B14F-4D97-AF65-F5344CB8AC3E}">
        <p14:creationId xmlns:p14="http://schemas.microsoft.com/office/powerpoint/2010/main" val="187081184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Lst>
  <p:hf sldNum="0" hdr="0" ftr="0" dt="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C817EC-6585-B9FE-1DE8-17E22B26C411}"/>
              </a:ext>
            </a:extLst>
          </p:cNvPr>
          <p:cNvSpPr>
            <a:spLocks noGrp="1"/>
          </p:cNvSpPr>
          <p:nvPr>
            <p:ph type="title"/>
          </p:nvPr>
        </p:nvSpPr>
        <p:spPr>
          <a:xfrm>
            <a:off x="598715" y="1110344"/>
            <a:ext cx="11139714" cy="1182864"/>
          </a:xfrm>
        </p:spPr>
        <p:txBody>
          <a:bodyPr/>
          <a:lstStyle/>
          <a:p>
            <a:pPr algn="ctr"/>
            <a:r>
              <a:rPr lang="sv-SE" dirty="0">
                <a:solidFill>
                  <a:schemeClr val="accent1">
                    <a:lumMod val="90000"/>
                    <a:lumOff val="10000"/>
                  </a:schemeClr>
                </a:solidFill>
              </a:rPr>
              <a:t>Beställarplan vård av äldre </a:t>
            </a:r>
            <a:br>
              <a:rPr lang="sv-SE" dirty="0">
                <a:solidFill>
                  <a:schemeClr val="accent1">
                    <a:lumMod val="90000"/>
                    <a:lumOff val="10000"/>
                  </a:schemeClr>
                </a:solidFill>
              </a:rPr>
            </a:br>
            <a:r>
              <a:rPr lang="sv-SE" dirty="0">
                <a:solidFill>
                  <a:schemeClr val="accent1">
                    <a:lumMod val="90000"/>
                    <a:lumOff val="10000"/>
                  </a:schemeClr>
                </a:solidFill>
              </a:rPr>
              <a:t>Sammanhållen vård i hemmet</a:t>
            </a:r>
            <a:br>
              <a:rPr lang="sv-SE" dirty="0"/>
            </a:br>
            <a:r>
              <a:rPr lang="sv-SE" sz="2000" dirty="0"/>
              <a:t>Två projekt med inriktning mot Nära vård</a:t>
            </a:r>
            <a:endParaRPr lang="sv-SE" dirty="0"/>
          </a:p>
        </p:txBody>
      </p:sp>
      <p:sp>
        <p:nvSpPr>
          <p:cNvPr id="3" name="Platshållare för innehåll 2">
            <a:extLst>
              <a:ext uri="{FF2B5EF4-FFF2-40B4-BE49-F238E27FC236}">
                <a16:creationId xmlns:a16="http://schemas.microsoft.com/office/drawing/2014/main" id="{3DEBF705-36D7-9ACF-DAC8-AF160329B8D0}"/>
              </a:ext>
            </a:extLst>
          </p:cNvPr>
          <p:cNvSpPr>
            <a:spLocks noGrp="1"/>
          </p:cNvSpPr>
          <p:nvPr>
            <p:ph idx="1"/>
          </p:nvPr>
        </p:nvSpPr>
        <p:spPr>
          <a:xfrm>
            <a:off x="1470480" y="2169886"/>
            <a:ext cx="10267949" cy="3937000"/>
          </a:xfrm>
        </p:spPr>
        <p:txBody>
          <a:bodyPr/>
          <a:lstStyle/>
          <a:p>
            <a:r>
              <a:rPr lang="sv-SE" dirty="0"/>
              <a:t> </a:t>
            </a:r>
          </a:p>
        </p:txBody>
      </p:sp>
      <p:sp>
        <p:nvSpPr>
          <p:cNvPr id="4" name="Platshållare för datum 3">
            <a:extLst>
              <a:ext uri="{FF2B5EF4-FFF2-40B4-BE49-F238E27FC236}">
                <a16:creationId xmlns:a16="http://schemas.microsoft.com/office/drawing/2014/main" id="{E158E102-E484-0AC4-3C9A-01D7E7E98327}"/>
              </a:ext>
            </a:extLst>
          </p:cNvPr>
          <p:cNvSpPr>
            <a:spLocks noGrp="1"/>
          </p:cNvSpPr>
          <p:nvPr>
            <p:ph type="dt" sz="half" idx="10"/>
          </p:nvPr>
        </p:nvSpPr>
        <p:spPr/>
        <p:txBody>
          <a:bodyPr/>
          <a:lstStyle/>
          <a:p>
            <a:fld id="{FD0B7864-10B5-483B-8C8A-F3257C6DF11B}" type="datetime1">
              <a:rPr lang="sv-SE" smtClean="0"/>
              <a:t>2023-12-04</a:t>
            </a:fld>
            <a:endParaRPr lang="sv-SE"/>
          </a:p>
        </p:txBody>
      </p:sp>
      <p:sp>
        <p:nvSpPr>
          <p:cNvPr id="5" name="Platshållare för sidfot 4">
            <a:extLst>
              <a:ext uri="{FF2B5EF4-FFF2-40B4-BE49-F238E27FC236}">
                <a16:creationId xmlns:a16="http://schemas.microsoft.com/office/drawing/2014/main" id="{BFDBD88F-C03F-DCC9-9E83-9579F1139B1D}"/>
              </a:ext>
            </a:extLst>
          </p:cNvPr>
          <p:cNvSpPr>
            <a:spLocks noGrp="1"/>
          </p:cNvSpPr>
          <p:nvPr>
            <p:ph type="ftr" sz="quarter" idx="11"/>
          </p:nvPr>
        </p:nvSpPr>
        <p:spPr/>
        <p:txBody>
          <a:bodyPr/>
          <a:lstStyle/>
          <a:p>
            <a:r>
              <a:rPr lang="sv-SE"/>
              <a:t>Hälso- och sjukvårdsförvaltningen</a:t>
            </a:r>
          </a:p>
        </p:txBody>
      </p:sp>
      <p:sp>
        <p:nvSpPr>
          <p:cNvPr id="6" name="Platshållare för bildnummer 5">
            <a:extLst>
              <a:ext uri="{FF2B5EF4-FFF2-40B4-BE49-F238E27FC236}">
                <a16:creationId xmlns:a16="http://schemas.microsoft.com/office/drawing/2014/main" id="{CEA777CA-70E2-CBEA-0822-D0AE541E4BE2}"/>
              </a:ext>
            </a:extLst>
          </p:cNvPr>
          <p:cNvSpPr>
            <a:spLocks noGrp="1"/>
          </p:cNvSpPr>
          <p:nvPr>
            <p:ph type="sldNum" sz="quarter" idx="12"/>
          </p:nvPr>
        </p:nvSpPr>
        <p:spPr/>
        <p:txBody>
          <a:bodyPr/>
          <a:lstStyle/>
          <a:p>
            <a:fld id="{DDBEBB44-B4B5-45AD-87A9-3B8A569A17F0}" type="slidenum">
              <a:rPr lang="sv-SE" smtClean="0"/>
              <a:pPr/>
              <a:t>1</a:t>
            </a:fld>
            <a:endParaRPr lang="sv-SE"/>
          </a:p>
        </p:txBody>
      </p:sp>
      <p:sp>
        <p:nvSpPr>
          <p:cNvPr id="7" name="textruta 6">
            <a:extLst>
              <a:ext uri="{FF2B5EF4-FFF2-40B4-BE49-F238E27FC236}">
                <a16:creationId xmlns:a16="http://schemas.microsoft.com/office/drawing/2014/main" id="{7F6C7F75-0D22-69CE-BCDC-F48362DC97A1}"/>
              </a:ext>
            </a:extLst>
          </p:cNvPr>
          <p:cNvSpPr txBox="1"/>
          <p:nvPr/>
        </p:nvSpPr>
        <p:spPr>
          <a:xfrm>
            <a:off x="1132114" y="2634343"/>
            <a:ext cx="10606315" cy="3472543"/>
          </a:xfrm>
          <a:prstGeom prst="rect">
            <a:avLst/>
          </a:prstGeom>
          <a:noFill/>
        </p:spPr>
        <p:txBody>
          <a:bodyPr wrap="square" rtlCol="0">
            <a:noAutofit/>
          </a:bodyPr>
          <a:lstStyle/>
          <a:p>
            <a:pPr algn="l"/>
            <a:endParaRPr lang="sv-SE" dirty="0"/>
          </a:p>
        </p:txBody>
      </p:sp>
      <p:pic>
        <p:nvPicPr>
          <p:cNvPr id="9" name="Bildobjekt 8">
            <a:extLst>
              <a:ext uri="{FF2B5EF4-FFF2-40B4-BE49-F238E27FC236}">
                <a16:creationId xmlns:a16="http://schemas.microsoft.com/office/drawing/2014/main" id="{F203F041-BF30-9CC3-F0E4-D3C4E4BAF23A}"/>
              </a:ext>
            </a:extLst>
          </p:cNvPr>
          <p:cNvPicPr>
            <a:picLocks noChangeAspect="1"/>
          </p:cNvPicPr>
          <p:nvPr/>
        </p:nvPicPr>
        <p:blipFill>
          <a:blip r:embed="rId2"/>
          <a:stretch>
            <a:fillRect/>
          </a:stretch>
        </p:blipFill>
        <p:spPr>
          <a:xfrm>
            <a:off x="2289856" y="2390970"/>
            <a:ext cx="7757432" cy="4347645"/>
          </a:xfrm>
          <a:prstGeom prst="rect">
            <a:avLst/>
          </a:prstGeom>
        </p:spPr>
      </p:pic>
    </p:spTree>
    <p:extLst>
      <p:ext uri="{BB962C8B-B14F-4D97-AF65-F5344CB8AC3E}">
        <p14:creationId xmlns:p14="http://schemas.microsoft.com/office/powerpoint/2010/main" val="55695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A6DBFC-AE6A-4F89-82DC-2A3B764B80F9}"/>
              </a:ext>
            </a:extLst>
          </p:cNvPr>
          <p:cNvSpPr>
            <a:spLocks noGrp="1"/>
          </p:cNvSpPr>
          <p:nvPr>
            <p:ph type="title"/>
          </p:nvPr>
        </p:nvSpPr>
        <p:spPr>
          <a:xfrm>
            <a:off x="520776" y="1400774"/>
            <a:ext cx="11137824" cy="589768"/>
          </a:xfrm>
        </p:spPr>
        <p:txBody>
          <a:bodyPr/>
          <a:lstStyle/>
          <a:p>
            <a:pPr algn="ctr"/>
            <a:r>
              <a:rPr lang="sv-SE" kern="1200" dirty="0">
                <a:solidFill>
                  <a:schemeClr val="accent1">
                    <a:lumMod val="90000"/>
                    <a:lumOff val="10000"/>
                  </a:schemeClr>
                </a:solidFill>
              </a:rPr>
              <a:t>Utredning: sammanhållen vård i hemmet</a:t>
            </a:r>
            <a:br>
              <a:rPr lang="sv-SE" sz="1800" dirty="0">
                <a:solidFill>
                  <a:srgbClr val="FF0000"/>
                </a:solidFill>
              </a:rPr>
            </a:br>
            <a:br>
              <a:rPr lang="sv-SE" sz="3200" dirty="0"/>
            </a:br>
            <a:endParaRPr lang="sv-SE" dirty="0"/>
          </a:p>
        </p:txBody>
      </p:sp>
      <p:sp>
        <p:nvSpPr>
          <p:cNvPr id="3" name="Platshållare för innehåll 2">
            <a:extLst>
              <a:ext uri="{FF2B5EF4-FFF2-40B4-BE49-F238E27FC236}">
                <a16:creationId xmlns:a16="http://schemas.microsoft.com/office/drawing/2014/main" id="{9C82C3C8-2667-4611-9917-3ED588881690}"/>
              </a:ext>
            </a:extLst>
          </p:cNvPr>
          <p:cNvSpPr>
            <a:spLocks noGrp="1"/>
          </p:cNvSpPr>
          <p:nvPr>
            <p:ph idx="1"/>
          </p:nvPr>
        </p:nvSpPr>
        <p:spPr>
          <a:xfrm>
            <a:off x="520776" y="2201664"/>
            <a:ext cx="4800161" cy="4260095"/>
          </a:xfrm>
        </p:spPr>
        <p:txBody>
          <a:bodyPr/>
          <a:lstStyle/>
          <a:p>
            <a:pPr marL="0" indent="0">
              <a:buNone/>
            </a:pPr>
            <a:r>
              <a:rPr lang="sv-SE" sz="1800" kern="0" dirty="0">
                <a:solidFill>
                  <a:srgbClr val="000000"/>
                </a:solidFill>
                <a:latin typeface="Verdana"/>
                <a:ea typeface="Geneva"/>
              </a:rPr>
              <a:t>Omställningsplan</a:t>
            </a:r>
            <a:r>
              <a:rPr kumimoji="0" lang="sv-SE" sz="1800" b="0" i="0" u="none" strike="noStrike" kern="0" cap="none" spc="0" normalizeH="0" baseline="0" noProof="0" dirty="0">
                <a:ln>
                  <a:noFill/>
                </a:ln>
                <a:solidFill>
                  <a:srgbClr val="000000"/>
                </a:solidFill>
                <a:effectLst/>
                <a:uLnTx/>
                <a:uFillTx/>
                <a:latin typeface="Verdana"/>
                <a:ea typeface="Geneva"/>
                <a:cs typeface="+mn-cs"/>
              </a:rPr>
              <a:t> vårdval 2023 utmynnade bl.a. i ett förslag om utreda </a:t>
            </a:r>
            <a:r>
              <a:rPr kumimoji="0" lang="sv-SE" sz="1800" b="1" i="0" u="none" strike="noStrike" kern="0" cap="none" spc="0" normalizeH="0" baseline="0" noProof="0" dirty="0">
                <a:ln>
                  <a:noFill/>
                </a:ln>
                <a:solidFill>
                  <a:srgbClr val="000000"/>
                </a:solidFill>
                <a:effectLst/>
                <a:uLnTx/>
                <a:uFillTx/>
                <a:latin typeface="Verdana"/>
                <a:ea typeface="Geneva"/>
                <a:cs typeface="+mn-cs"/>
              </a:rPr>
              <a:t>om</a:t>
            </a:r>
            <a:r>
              <a:rPr kumimoji="0" lang="sv-SE" sz="1800" b="0" i="0" u="none" strike="noStrike" kern="0" cap="none" spc="0" normalizeH="0" baseline="0" noProof="0" dirty="0">
                <a:ln>
                  <a:noFill/>
                </a:ln>
                <a:solidFill>
                  <a:srgbClr val="000000"/>
                </a:solidFill>
                <a:effectLst/>
                <a:uLnTx/>
                <a:uFillTx/>
                <a:latin typeface="Verdana"/>
                <a:ea typeface="Geneva"/>
                <a:cs typeface="+mn-cs"/>
              </a:rPr>
              <a:t> all vård som utförs i hemmet i ska samlas i ett nytt uppdrag</a:t>
            </a:r>
            <a:r>
              <a:rPr kumimoji="0" lang="sv-SE" sz="2000" b="0" i="0" u="none" strike="noStrike" kern="0" cap="none" spc="0" normalizeH="0" baseline="0" noProof="0" dirty="0">
                <a:ln>
                  <a:noFill/>
                </a:ln>
                <a:solidFill>
                  <a:srgbClr val="000000"/>
                </a:solidFill>
                <a:effectLst/>
                <a:uLnTx/>
                <a:uFillTx/>
                <a:latin typeface="Verdana"/>
                <a:ea typeface="Geneva"/>
                <a:cs typeface="+mn-cs"/>
              </a:rPr>
              <a:t>. </a:t>
            </a:r>
            <a:r>
              <a:rPr lang="sv-SE" sz="1800" dirty="0">
                <a:solidFill>
                  <a:srgbClr val="000000"/>
                </a:solidFill>
                <a:latin typeface="Verdana"/>
                <a:ea typeface="Geneva"/>
              </a:rPr>
              <a:t>Utredningen pågår september 2023 – juni 2024.</a:t>
            </a:r>
          </a:p>
        </p:txBody>
      </p:sp>
      <p:sp>
        <p:nvSpPr>
          <p:cNvPr id="8" name="textruta 7">
            <a:extLst>
              <a:ext uri="{FF2B5EF4-FFF2-40B4-BE49-F238E27FC236}">
                <a16:creationId xmlns:a16="http://schemas.microsoft.com/office/drawing/2014/main" id="{017E35E4-6116-769E-F87A-88D146428532}"/>
              </a:ext>
            </a:extLst>
          </p:cNvPr>
          <p:cNvSpPr txBox="1"/>
          <p:nvPr/>
        </p:nvSpPr>
        <p:spPr>
          <a:xfrm>
            <a:off x="5772423" y="2023772"/>
            <a:ext cx="5992858" cy="4040530"/>
          </a:xfrm>
          <a:prstGeom prst="rect">
            <a:avLst/>
          </a:prstGeom>
          <a:solidFill>
            <a:srgbClr val="FFFFFF"/>
          </a:solidFill>
          <a:ln>
            <a:noFill/>
          </a:ln>
        </p:spPr>
        <p:txBody>
          <a:bodyPr wrap="square" lIns="121920" tIns="60960" rIns="121920" bIns="60960" rtlCol="0" anchor="t">
            <a:spAutoFit/>
          </a:bodyPr>
          <a:lstStyle/>
          <a:p>
            <a:pPr marL="0" marR="0" lvl="0" indent="0" algn="l" defTabSz="1219170" eaLnBrk="1" fontAlgn="auto" latinLnBrk="0" hangingPunct="1">
              <a:lnSpc>
                <a:spcPct val="100000"/>
              </a:lnSpc>
              <a:spcBef>
                <a:spcPts val="0"/>
              </a:spcBef>
              <a:spcAft>
                <a:spcPts val="0"/>
              </a:spcAft>
              <a:buClrTx/>
              <a:buSzTx/>
              <a:buFontTx/>
              <a:buNone/>
              <a:tabLst/>
              <a:defRPr/>
            </a:pPr>
            <a:r>
              <a:rPr kumimoji="0" lang="sv-SE" sz="2000" b="1" i="0" strike="noStrike" kern="0" cap="none" spc="0" normalizeH="0" baseline="0" noProof="0" dirty="0">
                <a:ln>
                  <a:noFill/>
                </a:ln>
                <a:solidFill>
                  <a:srgbClr val="000000"/>
                </a:solidFill>
                <a:effectLst/>
                <a:uLnTx/>
                <a:uFillTx/>
              </a:rPr>
              <a:t>Vårdtjänster som kan komma att ingå:</a:t>
            </a:r>
          </a:p>
          <a:p>
            <a:pPr marL="227965" marR="0" lvl="0" indent="-227965" algn="l" defTabSz="121917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700" b="0" i="0" u="none" strike="noStrike" kern="0" cap="none" spc="0" normalizeH="0" baseline="0" noProof="0" dirty="0">
                <a:ln>
                  <a:noFill/>
                </a:ln>
                <a:solidFill>
                  <a:srgbClr val="000000"/>
                </a:solidFill>
                <a:effectLst/>
                <a:uLnTx/>
                <a:uFillTx/>
              </a:rPr>
              <a:t>ASIH</a:t>
            </a:r>
            <a:endParaRPr lang="sv-SE" sz="1700" b="0" i="0" u="none" strike="noStrike" kern="0" cap="none" spc="0" normalizeH="0" baseline="0" noProof="0" dirty="0">
              <a:ln>
                <a:noFill/>
              </a:ln>
              <a:solidFill>
                <a:srgbClr val="000000"/>
              </a:solidFill>
              <a:effectLst/>
              <a:uLnTx/>
              <a:uFillTx/>
            </a:endParaRPr>
          </a:p>
          <a:p>
            <a:pPr marL="227965" marR="0" lvl="0" indent="-227965" algn="l" defTabSz="121917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700" b="0" i="0" u="none" strike="noStrike" kern="0" cap="none" spc="0" normalizeH="0" baseline="0" noProof="0" dirty="0">
                <a:ln>
                  <a:noFill/>
                </a:ln>
                <a:solidFill>
                  <a:srgbClr val="000000"/>
                </a:solidFill>
                <a:effectLst/>
                <a:uLnTx/>
                <a:uFillTx/>
              </a:rPr>
              <a:t>Läkarinsatser i SÄBO</a:t>
            </a:r>
            <a:endParaRPr lang="sv-SE" sz="1700" b="0" i="0" u="none" strike="noStrike" kern="0" cap="none" spc="0" normalizeH="0" baseline="0" noProof="0" dirty="0">
              <a:ln>
                <a:noFill/>
              </a:ln>
              <a:solidFill>
                <a:srgbClr val="000000"/>
              </a:solidFill>
              <a:effectLst/>
              <a:uLnTx/>
              <a:uFillTx/>
            </a:endParaRPr>
          </a:p>
          <a:p>
            <a:pPr marL="227965" marR="0" lvl="0" indent="-227965" algn="l" defTabSz="121917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700" b="0" i="0" u="none" strike="noStrike" kern="0" cap="none" spc="0" normalizeH="0" baseline="0" noProof="0" dirty="0">
                <a:ln>
                  <a:noFill/>
                </a:ln>
                <a:solidFill>
                  <a:srgbClr val="000000"/>
                </a:solidFill>
                <a:effectLst/>
                <a:uLnTx/>
                <a:uFillTx/>
              </a:rPr>
              <a:t>Basal hemsjukvård</a:t>
            </a:r>
            <a:endParaRPr lang="sv-SE" sz="1700" b="0" i="0" u="none" strike="noStrike" kern="0" cap="none" spc="0" normalizeH="0" baseline="0" noProof="0" dirty="0">
              <a:ln>
                <a:noFill/>
              </a:ln>
              <a:solidFill>
                <a:srgbClr val="000000"/>
              </a:solidFill>
              <a:effectLst/>
              <a:uLnTx/>
              <a:uFillTx/>
            </a:endParaRPr>
          </a:p>
          <a:p>
            <a:pPr marL="227965" marR="0" lvl="0" indent="-227965" algn="l" defTabSz="121917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700" b="0" i="0" u="none" strike="noStrike" kern="0" cap="none" spc="0" normalizeH="0" baseline="0" noProof="0" dirty="0">
                <a:ln>
                  <a:noFill/>
                </a:ln>
                <a:solidFill>
                  <a:srgbClr val="000000"/>
                </a:solidFill>
                <a:effectLst/>
                <a:uLnTx/>
                <a:uFillTx/>
              </a:rPr>
              <a:t>Basal hemsjukvård kvällar, nätter och helger</a:t>
            </a:r>
            <a:endParaRPr lang="sv-SE" sz="1700" kern="0" dirty="0">
              <a:solidFill>
                <a:srgbClr val="000000"/>
              </a:solidFill>
            </a:endParaRPr>
          </a:p>
          <a:p>
            <a:pPr marL="227965" marR="0" lvl="0" indent="-227965" algn="l" defTabSz="121917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700" b="0" i="0" u="none" strike="noStrike" kern="0" cap="none" spc="0" normalizeH="0" baseline="0" noProof="0" dirty="0">
                <a:ln>
                  <a:noFill/>
                </a:ln>
                <a:solidFill>
                  <a:srgbClr val="000000"/>
                </a:solidFill>
                <a:effectLst/>
                <a:uLnTx/>
                <a:uFillTx/>
              </a:rPr>
              <a:t>Primärvårdsrehabilitering i hemmet</a:t>
            </a:r>
            <a:r>
              <a:rPr lang="sv-SE" sz="1700" kern="0" dirty="0">
                <a:solidFill>
                  <a:srgbClr val="000000"/>
                </a:solidFill>
              </a:rPr>
              <a:t> </a:t>
            </a:r>
          </a:p>
          <a:p>
            <a:pPr marL="227965" marR="0" lvl="0" indent="-227965" algn="l" defTabSz="121917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700" b="0" i="0" u="none" strike="noStrike" kern="0" cap="none" spc="0" normalizeH="0" baseline="0" noProof="0" dirty="0">
                <a:ln>
                  <a:noFill/>
                </a:ln>
                <a:solidFill>
                  <a:srgbClr val="000000"/>
                </a:solidFill>
                <a:effectLst/>
                <a:uLnTx/>
                <a:uFillTx/>
              </a:rPr>
              <a:t>Förstärkt utskrivning</a:t>
            </a:r>
            <a:r>
              <a:rPr lang="sv-SE" sz="1700" kern="0" dirty="0">
                <a:solidFill>
                  <a:srgbClr val="000000"/>
                </a:solidFill>
              </a:rPr>
              <a:t> </a:t>
            </a:r>
            <a:endParaRPr lang="sv-SE" sz="1700" b="0" i="0" u="none" strike="noStrike" kern="0" cap="none" spc="0" normalizeH="0" baseline="0" noProof="0" dirty="0">
              <a:ln>
                <a:noFill/>
              </a:ln>
              <a:solidFill>
                <a:srgbClr val="000000"/>
              </a:solidFill>
              <a:effectLst/>
              <a:uLnTx/>
              <a:uFillTx/>
            </a:endParaRPr>
          </a:p>
          <a:p>
            <a:pPr marL="227965" marR="0" lvl="0" indent="-227965" algn="l" defTabSz="121917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700" b="0" i="0" u="none" strike="noStrike" kern="0" cap="none" spc="0" normalizeH="0" baseline="0" noProof="0" dirty="0">
                <a:ln>
                  <a:noFill/>
                </a:ln>
                <a:solidFill>
                  <a:srgbClr val="000000"/>
                </a:solidFill>
                <a:effectLst/>
                <a:uLnTx/>
                <a:uFillTx/>
              </a:rPr>
              <a:t>Hospital at </a:t>
            </a:r>
            <a:r>
              <a:rPr kumimoji="0" lang="sv-SE" sz="1700" b="0" i="0" u="none" strike="noStrike" kern="0" cap="none" spc="0" normalizeH="0" baseline="0" noProof="0" dirty="0" err="1">
                <a:ln>
                  <a:noFill/>
                </a:ln>
                <a:solidFill>
                  <a:srgbClr val="000000"/>
                </a:solidFill>
                <a:effectLst/>
                <a:uLnTx/>
                <a:uFillTx/>
              </a:rPr>
              <a:t>home</a:t>
            </a:r>
            <a:r>
              <a:rPr kumimoji="0" lang="sv-SE" sz="1700" b="0" i="0" u="none" strike="noStrike" kern="0" cap="none" spc="0" normalizeH="0" baseline="0" noProof="0" dirty="0">
                <a:ln>
                  <a:noFill/>
                </a:ln>
                <a:solidFill>
                  <a:srgbClr val="000000"/>
                </a:solidFill>
                <a:effectLst/>
                <a:uLnTx/>
                <a:uFillTx/>
              </a:rPr>
              <a:t> (tex. distansmonitorering)</a:t>
            </a:r>
            <a:endParaRPr lang="sv-SE" sz="1700" b="0" i="0" u="none" strike="noStrike" kern="0" cap="none" spc="0" normalizeH="0" baseline="0" noProof="0" dirty="0">
              <a:ln>
                <a:noFill/>
              </a:ln>
              <a:solidFill>
                <a:srgbClr val="000000"/>
              </a:solidFill>
              <a:effectLst/>
              <a:uLnTx/>
              <a:uFillTx/>
            </a:endParaRPr>
          </a:p>
          <a:p>
            <a:pPr marL="227965" marR="0" lvl="0" indent="-227965" algn="l" defTabSz="1219170" eaLnBrk="1" fontAlgn="auto" latinLnBrk="0" hangingPunct="1">
              <a:lnSpc>
                <a:spcPct val="150000"/>
              </a:lnSpc>
              <a:spcBef>
                <a:spcPts val="0"/>
              </a:spcBef>
              <a:spcAft>
                <a:spcPts val="0"/>
              </a:spcAft>
              <a:buClrTx/>
              <a:buSzTx/>
              <a:buFont typeface="Arial" panose="020B0604020202020204" pitchFamily="34" charset="0"/>
              <a:buChar char="•"/>
              <a:tabLst/>
              <a:defRPr/>
            </a:pPr>
            <a:r>
              <a:rPr lang="sv-SE" sz="1700" kern="0" dirty="0">
                <a:solidFill>
                  <a:srgbClr val="000000"/>
                </a:solidFill>
              </a:rPr>
              <a:t>Akutläkarbilar</a:t>
            </a:r>
            <a:endParaRPr lang="sv-SE" sz="1700" b="0" i="0" u="none" strike="noStrike" kern="0" cap="none" spc="0" normalizeH="0" baseline="0" noProof="0" dirty="0">
              <a:ln>
                <a:noFill/>
              </a:ln>
              <a:solidFill>
                <a:srgbClr val="000000"/>
              </a:solidFill>
              <a:effectLst/>
              <a:uLnTx/>
              <a:uFillTx/>
            </a:endParaRPr>
          </a:p>
          <a:p>
            <a:pPr marL="227965" marR="0" lvl="0" indent="-227965" algn="l" defTabSz="121917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700" b="0" i="0" u="none" strike="noStrike" kern="0" cap="none" spc="0" normalizeH="0" baseline="0" noProof="0" dirty="0">
                <a:ln>
                  <a:noFill/>
                </a:ln>
                <a:solidFill>
                  <a:srgbClr val="000000"/>
                </a:solidFill>
                <a:effectLst/>
                <a:uLnTx/>
                <a:uFillTx/>
              </a:rPr>
              <a:t>Psykiatri (där vårdkontakten sker i hemmet)</a:t>
            </a:r>
            <a:endParaRPr lang="sv-SE" sz="17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76500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37A41A-373C-2445-848A-6C3CF46F1B5B}"/>
              </a:ext>
            </a:extLst>
          </p:cNvPr>
          <p:cNvSpPr>
            <a:spLocks noGrp="1"/>
          </p:cNvSpPr>
          <p:nvPr>
            <p:ph type="title"/>
          </p:nvPr>
        </p:nvSpPr>
        <p:spPr>
          <a:xfrm>
            <a:off x="771525" y="1113690"/>
            <a:ext cx="10267949" cy="534135"/>
          </a:xfrm>
        </p:spPr>
        <p:txBody>
          <a:bodyPr/>
          <a:lstStyle/>
          <a:p>
            <a:pPr algn="ctr"/>
            <a:r>
              <a:rPr lang="sv-SE" kern="1200" dirty="0">
                <a:solidFill>
                  <a:schemeClr val="accent1">
                    <a:lumMod val="90000"/>
                    <a:lumOff val="10000"/>
                  </a:schemeClr>
                </a:solidFill>
              </a:rPr>
              <a:t>Bakgrund och syfte</a:t>
            </a:r>
          </a:p>
        </p:txBody>
      </p:sp>
      <p:sp>
        <p:nvSpPr>
          <p:cNvPr id="3" name="Platshållare för innehåll 2">
            <a:extLst>
              <a:ext uri="{FF2B5EF4-FFF2-40B4-BE49-F238E27FC236}">
                <a16:creationId xmlns:a16="http://schemas.microsoft.com/office/drawing/2014/main" id="{44288322-D68E-AA9C-40AA-D9EA1783128D}"/>
              </a:ext>
            </a:extLst>
          </p:cNvPr>
          <p:cNvSpPr>
            <a:spLocks noGrp="1"/>
          </p:cNvSpPr>
          <p:nvPr>
            <p:ph idx="1"/>
          </p:nvPr>
        </p:nvSpPr>
        <p:spPr>
          <a:xfrm>
            <a:off x="754698" y="1725130"/>
            <a:ext cx="10914788" cy="5132869"/>
          </a:xfrm>
        </p:spPr>
        <p:txBody>
          <a:bodyPr/>
          <a:lstStyle/>
          <a:p>
            <a:pPr marL="0" indent="0">
              <a:lnSpc>
                <a:spcPct val="100000"/>
              </a:lnSpc>
              <a:spcBef>
                <a:spcPts val="667"/>
              </a:spcBef>
              <a:spcAft>
                <a:spcPts val="1200"/>
              </a:spcAft>
              <a:buNone/>
              <a:defRPr/>
            </a:pPr>
            <a:r>
              <a:rPr lang="sv-SE" sz="2000" dirty="0"/>
              <a:t>Antalet äldre ökar kraftigt de kommande åren - vi kan inte göra så mkt mer av samma vård - mer vård behöver kunna ges i hemmet, men vården i hemmet behöver då;</a:t>
            </a:r>
          </a:p>
          <a:p>
            <a:pPr marL="480472" indent="-480472" defTabSz="1219170">
              <a:lnSpc>
                <a:spcPct val="100000"/>
              </a:lnSpc>
              <a:spcBef>
                <a:spcPts val="0"/>
              </a:spcBef>
              <a:spcAft>
                <a:spcPts val="600"/>
              </a:spcAft>
              <a:buSzPct val="124000"/>
              <a:buFontTx/>
              <a:buChar char="-"/>
              <a:defRPr/>
            </a:pPr>
            <a:r>
              <a:rPr lang="sv-SE" sz="1800" dirty="0">
                <a:solidFill>
                  <a:srgbClr val="000000"/>
                </a:solidFill>
                <a:latin typeface="Verdana"/>
                <a:ea typeface="Geneva"/>
              </a:rPr>
              <a:t>upplevas mindre splittrad, mer sammanhållen och robust</a:t>
            </a:r>
          </a:p>
          <a:p>
            <a:pPr marL="480472" indent="-480472" defTabSz="1219170">
              <a:lnSpc>
                <a:spcPct val="100000"/>
              </a:lnSpc>
              <a:spcBef>
                <a:spcPts val="0"/>
              </a:spcBef>
              <a:spcAft>
                <a:spcPts val="600"/>
              </a:spcAft>
              <a:buSzPct val="124000"/>
              <a:buFontTx/>
              <a:buChar char="-"/>
              <a:defRPr/>
            </a:pPr>
            <a:r>
              <a:rPr lang="sv-SE" sz="1800" dirty="0">
                <a:solidFill>
                  <a:srgbClr val="000000"/>
                </a:solidFill>
                <a:latin typeface="Verdana"/>
                <a:ea typeface="Geneva"/>
              </a:rPr>
              <a:t>ha mindre glapp i vårdövergångar och vårdflöden</a:t>
            </a:r>
          </a:p>
          <a:p>
            <a:pPr marL="480472" indent="-480472" defTabSz="1219170">
              <a:lnSpc>
                <a:spcPct val="100000"/>
              </a:lnSpc>
              <a:spcBef>
                <a:spcPts val="0"/>
              </a:spcBef>
              <a:spcAft>
                <a:spcPts val="600"/>
              </a:spcAft>
              <a:buSzPct val="124000"/>
              <a:buFontTx/>
              <a:buChar char="-"/>
              <a:defRPr/>
            </a:pPr>
            <a:r>
              <a:rPr lang="sv-SE" sz="1800" dirty="0">
                <a:solidFill>
                  <a:srgbClr val="000000"/>
                </a:solidFill>
                <a:latin typeface="Verdana"/>
                <a:ea typeface="Geneva"/>
              </a:rPr>
              <a:t>ha förutsättningar för en god geografisk täckning</a:t>
            </a:r>
          </a:p>
          <a:p>
            <a:pPr marL="480472" indent="-480472" defTabSz="1219170">
              <a:lnSpc>
                <a:spcPct val="100000"/>
              </a:lnSpc>
              <a:spcBef>
                <a:spcPts val="0"/>
              </a:spcBef>
              <a:spcAft>
                <a:spcPts val="600"/>
              </a:spcAft>
              <a:buSzPct val="124000"/>
              <a:buFontTx/>
              <a:buChar char="-"/>
              <a:defRPr/>
            </a:pPr>
            <a:r>
              <a:rPr lang="sv-SE" sz="1800" dirty="0">
                <a:solidFill>
                  <a:srgbClr val="000000"/>
                </a:solidFill>
                <a:latin typeface="Verdana"/>
                <a:ea typeface="Geneva"/>
              </a:rPr>
              <a:t>ha en utvecklad samverkan mellan vårdgivare inom och mellan vårdnivåer - liksom mellan huvudmän</a:t>
            </a:r>
          </a:p>
          <a:p>
            <a:pPr marL="480472" indent="-480472" defTabSz="1219170">
              <a:lnSpc>
                <a:spcPct val="100000"/>
              </a:lnSpc>
              <a:spcBef>
                <a:spcPts val="0"/>
              </a:spcBef>
              <a:spcAft>
                <a:spcPts val="600"/>
              </a:spcAft>
              <a:buSzPct val="124000"/>
              <a:buFontTx/>
              <a:buChar char="-"/>
              <a:defRPr/>
            </a:pPr>
            <a:r>
              <a:rPr lang="sv-SE" sz="1800" dirty="0">
                <a:solidFill>
                  <a:srgbClr val="000000"/>
                </a:solidFill>
                <a:latin typeface="Verdana"/>
                <a:ea typeface="Geneva"/>
              </a:rPr>
              <a:t>öppna upp för omhändertagande av vårdbehov som idag inte tillgodoses</a:t>
            </a:r>
          </a:p>
          <a:p>
            <a:pPr marL="480472" indent="-480472" defTabSz="1219170">
              <a:lnSpc>
                <a:spcPct val="100000"/>
              </a:lnSpc>
              <a:spcBef>
                <a:spcPts val="0"/>
              </a:spcBef>
              <a:spcAft>
                <a:spcPts val="600"/>
              </a:spcAft>
              <a:buSzPct val="124000"/>
              <a:buFontTx/>
              <a:buChar char="-"/>
              <a:defRPr/>
            </a:pPr>
            <a:r>
              <a:rPr lang="sv-SE" sz="1800" dirty="0">
                <a:solidFill>
                  <a:srgbClr val="000000"/>
                </a:solidFill>
                <a:latin typeface="Verdana"/>
                <a:ea typeface="Geneva"/>
              </a:rPr>
              <a:t>ha färre gränser mot primärvård, kommun och sjukhus </a:t>
            </a:r>
          </a:p>
          <a:p>
            <a:pPr marL="480472" indent="-480472" defTabSz="1219170">
              <a:lnSpc>
                <a:spcPct val="100000"/>
              </a:lnSpc>
              <a:spcBef>
                <a:spcPts val="0"/>
              </a:spcBef>
              <a:spcAft>
                <a:spcPts val="600"/>
              </a:spcAft>
              <a:buSzPct val="124000"/>
              <a:buFontTx/>
              <a:buChar char="-"/>
              <a:defRPr/>
            </a:pPr>
            <a:r>
              <a:rPr lang="sv-SE" sz="1800" dirty="0">
                <a:solidFill>
                  <a:srgbClr val="000000"/>
                </a:solidFill>
                <a:latin typeface="Verdana"/>
                <a:ea typeface="Geneva"/>
              </a:rPr>
              <a:t>bättre förutsättningar för kompetensförsörjningen</a:t>
            </a:r>
            <a:endParaRPr lang="sv-SE" sz="2400" kern="0" dirty="0">
              <a:solidFill>
                <a:srgbClr val="000000"/>
              </a:solidFill>
              <a:latin typeface="Verdana"/>
            </a:endParaRPr>
          </a:p>
          <a:p>
            <a:pPr marL="480472" marR="0" lvl="0" indent="-480472" algn="l" defTabSz="1219170" rtl="0" eaLnBrk="1" fontAlgn="base" latinLnBrk="0" hangingPunct="1">
              <a:lnSpc>
                <a:spcPct val="100000"/>
              </a:lnSpc>
              <a:spcBef>
                <a:spcPts val="0"/>
              </a:spcBef>
              <a:spcAft>
                <a:spcPts val="0"/>
              </a:spcAft>
              <a:buClrTx/>
              <a:buSzPct val="124000"/>
              <a:buFontTx/>
              <a:buChar char="-"/>
              <a:tabLst/>
              <a:defRPr/>
            </a:pPr>
            <a:endParaRPr lang="sv-SE" sz="1400" dirty="0">
              <a:solidFill>
                <a:srgbClr val="000000"/>
              </a:solidFill>
              <a:latin typeface="Verdana"/>
              <a:ea typeface="Geneva"/>
            </a:endParaRPr>
          </a:p>
          <a:p>
            <a:pPr marL="0" indent="0" defTabSz="1219170">
              <a:lnSpc>
                <a:spcPct val="100000"/>
              </a:lnSpc>
              <a:spcBef>
                <a:spcPts val="0"/>
              </a:spcBef>
              <a:spcAft>
                <a:spcPts val="0"/>
              </a:spcAft>
              <a:buSzPct val="124000"/>
              <a:buNone/>
              <a:defRPr/>
            </a:pPr>
            <a:r>
              <a:rPr lang="sv-SE" sz="1800" dirty="0"/>
              <a:t>Samverkan mellan region/kommun är en förutsättning för sammanhållen vård i hemmet </a:t>
            </a:r>
          </a:p>
          <a:p>
            <a:pPr marL="480472" marR="0" lvl="0" indent="-480472" algn="l" defTabSz="1219170" rtl="0" eaLnBrk="1" fontAlgn="base" latinLnBrk="0" hangingPunct="1">
              <a:lnSpc>
                <a:spcPct val="100000"/>
              </a:lnSpc>
              <a:spcBef>
                <a:spcPts val="0"/>
              </a:spcBef>
              <a:spcAft>
                <a:spcPts val="0"/>
              </a:spcAft>
              <a:buClrTx/>
              <a:buSzPct val="124000"/>
              <a:buFontTx/>
              <a:buChar char="-"/>
              <a:tabLst/>
              <a:defRPr/>
            </a:pPr>
            <a:endParaRPr kumimoji="0" lang="sv-SE" sz="1400" b="0" i="0" u="none" strike="noStrike" kern="0" cap="none" spc="0" normalizeH="0" baseline="0" noProof="0" dirty="0">
              <a:ln>
                <a:noFill/>
              </a:ln>
              <a:solidFill>
                <a:srgbClr val="000000"/>
              </a:solidFill>
              <a:effectLst/>
              <a:uLnTx/>
              <a:uFillTx/>
              <a:latin typeface="Verdana"/>
              <a:ea typeface="Geneva"/>
              <a:cs typeface="+mn-cs"/>
            </a:endParaRPr>
          </a:p>
          <a:p>
            <a:endParaRPr lang="sv-SE" sz="1400" dirty="0"/>
          </a:p>
        </p:txBody>
      </p:sp>
      <p:sp>
        <p:nvSpPr>
          <p:cNvPr id="4" name="Platshållare för datum 3">
            <a:extLst>
              <a:ext uri="{FF2B5EF4-FFF2-40B4-BE49-F238E27FC236}">
                <a16:creationId xmlns:a16="http://schemas.microsoft.com/office/drawing/2014/main" id="{33BDECF3-21EC-5E9D-CEEB-A877D58600CB}"/>
              </a:ext>
            </a:extLst>
          </p:cNvPr>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29FEB4-5118-4A9F-9F01-D5022EE59EE8}" type="datetime1">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2023-12-04</a:t>
            </a:fld>
            <a:endParaRPr kumimoji="0" lang="sv-SE" sz="900" b="0" i="0" u="none" strike="noStrike" kern="1200" cap="none" spc="0" normalizeH="0" baseline="0" noProof="0" dirty="0">
              <a:ln>
                <a:noFill/>
              </a:ln>
              <a:solidFill>
                <a:srgbClr val="000000"/>
              </a:solidFill>
              <a:effectLst/>
              <a:uLnTx/>
              <a:uFillTx/>
              <a:latin typeface="Verdana" pitchFamily="34" charset="0"/>
              <a:ea typeface="Geneva" pitchFamily="1" charset="-128"/>
              <a:cs typeface="+mn-cs"/>
            </a:endParaRPr>
          </a:p>
        </p:txBody>
      </p:sp>
      <p:sp>
        <p:nvSpPr>
          <p:cNvPr id="5" name="Platshållare för sidfot 4">
            <a:extLst>
              <a:ext uri="{FF2B5EF4-FFF2-40B4-BE49-F238E27FC236}">
                <a16:creationId xmlns:a16="http://schemas.microsoft.com/office/drawing/2014/main" id="{94A1AC14-DBAE-DE87-1D70-4BC2F1C66115}"/>
              </a:ext>
            </a:extLst>
          </p:cNvPr>
          <p:cNvSpPr>
            <a:spLocks noGrp="1"/>
          </p:cNvSpPr>
          <p:nvPr>
            <p:ph type="ftr"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Verdana" pitchFamily="34" charset="0"/>
                <a:ea typeface="Geneva" pitchFamily="1" charset="-128"/>
                <a:cs typeface="+mn-cs"/>
              </a:rPr>
              <a:t>Hälso- och sjukvårdsförvaltningen</a:t>
            </a:r>
          </a:p>
        </p:txBody>
      </p:sp>
      <p:sp>
        <p:nvSpPr>
          <p:cNvPr id="6" name="Platshållare för bildnummer 5">
            <a:extLst>
              <a:ext uri="{FF2B5EF4-FFF2-40B4-BE49-F238E27FC236}">
                <a16:creationId xmlns:a16="http://schemas.microsoft.com/office/drawing/2014/main" id="{D7CD2C18-9092-5086-5954-19F718E6E645}"/>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BEBB44-B4B5-45AD-87A9-3B8A569A17F0}" type="slidenum">
              <a:rPr kumimoji="0" lang="sv-SE" sz="900" b="0" i="0" u="none" strike="noStrike" kern="1200" cap="none" spc="0" normalizeH="0" baseline="0" noProof="0" smtClean="0">
                <a:ln>
                  <a:noFill/>
                </a:ln>
                <a:solidFill>
                  <a:srgbClr val="000000"/>
                </a:solidFill>
                <a:effectLst/>
                <a:uLnTx/>
                <a:uFillTx/>
                <a:latin typeface="Verdana" pitchFamily="34" charset="0"/>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sv-SE" sz="900" b="0" i="0" u="none" strike="noStrike" kern="1200" cap="none" spc="0" normalizeH="0" baseline="0" noProof="0">
              <a:ln>
                <a:noFill/>
              </a:ln>
              <a:solidFill>
                <a:srgbClr val="000000"/>
              </a:solidFill>
              <a:effectLst/>
              <a:uLnTx/>
              <a:uFillTx/>
              <a:latin typeface="Verdana" pitchFamily="34" charset="0"/>
              <a:ea typeface="Geneva" pitchFamily="1" charset="-128"/>
              <a:cs typeface="+mn-cs"/>
            </a:endParaRPr>
          </a:p>
        </p:txBody>
      </p:sp>
    </p:spTree>
    <p:extLst>
      <p:ext uri="{BB962C8B-B14F-4D97-AF65-F5344CB8AC3E}">
        <p14:creationId xmlns:p14="http://schemas.microsoft.com/office/powerpoint/2010/main" val="143383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B5454F-4D3A-2708-81D5-D6CEE8329CB9}"/>
              </a:ext>
            </a:extLst>
          </p:cNvPr>
          <p:cNvSpPr>
            <a:spLocks noGrp="1"/>
          </p:cNvSpPr>
          <p:nvPr>
            <p:ph type="title"/>
          </p:nvPr>
        </p:nvSpPr>
        <p:spPr>
          <a:xfrm>
            <a:off x="958851" y="1108251"/>
            <a:ext cx="10267949" cy="836613"/>
          </a:xfrm>
        </p:spPr>
        <p:txBody>
          <a:bodyPr/>
          <a:lstStyle/>
          <a:p>
            <a:pPr algn="ctr"/>
            <a:r>
              <a:rPr lang="sv-SE" kern="1200" dirty="0">
                <a:solidFill>
                  <a:schemeClr val="accent1">
                    <a:lumMod val="90000"/>
                    <a:lumOff val="10000"/>
                  </a:schemeClr>
                </a:solidFill>
              </a:rPr>
              <a:t>Mål och leverans</a:t>
            </a:r>
          </a:p>
        </p:txBody>
      </p:sp>
      <p:sp>
        <p:nvSpPr>
          <p:cNvPr id="3" name="Platshållare för innehåll 2">
            <a:extLst>
              <a:ext uri="{FF2B5EF4-FFF2-40B4-BE49-F238E27FC236}">
                <a16:creationId xmlns:a16="http://schemas.microsoft.com/office/drawing/2014/main" id="{B7967B09-2F66-7331-BC8E-EE338B895792}"/>
              </a:ext>
            </a:extLst>
          </p:cNvPr>
          <p:cNvSpPr>
            <a:spLocks noGrp="1"/>
          </p:cNvSpPr>
          <p:nvPr>
            <p:ph idx="1"/>
          </p:nvPr>
        </p:nvSpPr>
        <p:spPr>
          <a:xfrm>
            <a:off x="958850" y="1669142"/>
            <a:ext cx="10373179" cy="3937000"/>
          </a:xfrm>
        </p:spPr>
        <p:txBody>
          <a:bodyPr/>
          <a:lstStyle/>
          <a:p>
            <a:pPr marL="0" indent="0">
              <a:lnSpc>
                <a:spcPct val="107000"/>
              </a:lnSpc>
              <a:spcAft>
                <a:spcPts val="1200"/>
              </a:spcAft>
              <a:buNone/>
            </a:pPr>
            <a:r>
              <a:rPr lang="sv-SE" sz="2000" dirty="0"/>
              <a:t>HSN/PVN ska ha ett kunskaps- och informationsunderlag för ett eventuellt införande av ett nytt uppdrag - </a:t>
            </a:r>
            <a:r>
              <a:rPr lang="sv-SE" sz="2000" i="1" dirty="0"/>
              <a:t>Vård i hemmet</a:t>
            </a:r>
            <a:r>
              <a:rPr lang="sv-SE" sz="2400" dirty="0">
                <a:latin typeface="Calibri" panose="020F0502020204030204" pitchFamily="34" charset="0"/>
                <a:ea typeface="Calibri" panose="020F0502020204030204" pitchFamily="34" charset="0"/>
                <a:cs typeface="Times New Roman" panose="02020603050405020304" pitchFamily="18" charset="0"/>
              </a:rPr>
              <a:t>.</a:t>
            </a:r>
            <a:endParaRPr lang="sv-SE" sz="2400" dirty="0">
              <a:solidFill>
                <a:srgbClr val="000000"/>
              </a:solidFill>
              <a:latin typeface="Verdana"/>
              <a:ea typeface="Calibri" panose="020F0502020204030204" pitchFamily="34" charset="0"/>
              <a:cs typeface="Times New Roman" panose="02020603050405020304" pitchFamily="18" charset="0"/>
            </a:endParaRPr>
          </a:p>
          <a:p>
            <a:pPr lvl="0" defTabSz="1219170">
              <a:lnSpc>
                <a:spcPct val="100000"/>
              </a:lnSpc>
              <a:spcBef>
                <a:spcPts val="0"/>
              </a:spcBef>
              <a:spcAft>
                <a:spcPts val="1200"/>
              </a:spcAft>
              <a:buSzPct val="124000"/>
              <a:defRPr/>
            </a:pPr>
            <a:r>
              <a:rPr lang="sv-SE" sz="1800" dirty="0">
                <a:solidFill>
                  <a:srgbClr val="000000"/>
                </a:solidFill>
                <a:latin typeface="Verdana"/>
                <a:ea typeface="Geneva"/>
              </a:rPr>
              <a:t>Kartläggning och nulägesanalys av nuvarande vårdstruktur - dess styrkor och svagheter.</a:t>
            </a:r>
          </a:p>
          <a:p>
            <a:pPr lvl="0" defTabSz="1219170">
              <a:lnSpc>
                <a:spcPct val="100000"/>
              </a:lnSpc>
              <a:spcBef>
                <a:spcPts val="0"/>
              </a:spcBef>
              <a:spcAft>
                <a:spcPts val="1200"/>
              </a:spcAft>
              <a:buSzPct val="124000"/>
              <a:defRPr/>
            </a:pPr>
            <a:r>
              <a:rPr lang="sv-SE" sz="1800" dirty="0">
                <a:solidFill>
                  <a:srgbClr val="000000"/>
                </a:solidFill>
                <a:latin typeface="Verdana"/>
                <a:ea typeface="Geneva"/>
              </a:rPr>
              <a:t>Analys av vårdbehov.</a:t>
            </a:r>
          </a:p>
          <a:p>
            <a:pPr lvl="0" defTabSz="1219170">
              <a:lnSpc>
                <a:spcPct val="100000"/>
              </a:lnSpc>
              <a:spcBef>
                <a:spcPts val="0"/>
              </a:spcBef>
              <a:spcAft>
                <a:spcPts val="1200"/>
              </a:spcAft>
              <a:buSzPct val="124000"/>
              <a:defRPr/>
            </a:pPr>
            <a:r>
              <a:rPr lang="sv-SE" sz="1800" dirty="0">
                <a:solidFill>
                  <a:srgbClr val="000000"/>
                </a:solidFill>
                <a:latin typeface="Verdana"/>
                <a:ea typeface="Geneva"/>
              </a:rPr>
              <a:t>Förslag om och hur ett uppdrag för sammanhållen vård i hemmet kan utformas.</a:t>
            </a:r>
          </a:p>
          <a:p>
            <a:pPr lvl="0" defTabSz="1219170">
              <a:lnSpc>
                <a:spcPct val="100000"/>
              </a:lnSpc>
              <a:spcBef>
                <a:spcPts val="0"/>
              </a:spcBef>
              <a:spcAft>
                <a:spcPts val="1200"/>
              </a:spcAft>
              <a:buSzPct val="124000"/>
              <a:defRPr/>
            </a:pPr>
            <a:r>
              <a:rPr lang="sv-SE" sz="1800" dirty="0">
                <a:solidFill>
                  <a:srgbClr val="000000"/>
                </a:solidFill>
                <a:latin typeface="Verdana"/>
                <a:ea typeface="Geneva"/>
              </a:rPr>
              <a:t>Plan för ett genomförande.</a:t>
            </a:r>
          </a:p>
          <a:p>
            <a:pPr lvl="0" defTabSz="1219170">
              <a:lnSpc>
                <a:spcPct val="100000"/>
              </a:lnSpc>
              <a:spcBef>
                <a:spcPts val="0"/>
              </a:spcBef>
              <a:spcAft>
                <a:spcPts val="1200"/>
              </a:spcAft>
              <a:buSzPct val="124000"/>
              <a:defRPr/>
            </a:pPr>
            <a:r>
              <a:rPr lang="sv-SE" sz="1800" dirty="0">
                <a:solidFill>
                  <a:srgbClr val="000000"/>
                </a:solidFill>
                <a:latin typeface="Verdana"/>
                <a:ea typeface="Geneva"/>
              </a:rPr>
              <a:t>Förankrat och riskbedömt förslag till utformning och genomförande.</a:t>
            </a:r>
          </a:p>
          <a:p>
            <a:pPr defTabSz="1219170">
              <a:lnSpc>
                <a:spcPct val="100000"/>
              </a:lnSpc>
              <a:spcBef>
                <a:spcPts val="0"/>
              </a:spcBef>
              <a:spcAft>
                <a:spcPts val="1200"/>
              </a:spcAft>
              <a:buSzPct val="124000"/>
              <a:defRPr/>
            </a:pPr>
            <a:r>
              <a:rPr lang="sv-SE" sz="1800" dirty="0">
                <a:solidFill>
                  <a:srgbClr val="000000"/>
                </a:solidFill>
                <a:latin typeface="Verdana"/>
                <a:ea typeface="Geneva"/>
              </a:rPr>
              <a:t>Bedömning av kostnadspåverkan.</a:t>
            </a:r>
          </a:p>
        </p:txBody>
      </p:sp>
      <p:sp>
        <p:nvSpPr>
          <p:cNvPr id="4" name="Platshållare för datum 3">
            <a:extLst>
              <a:ext uri="{FF2B5EF4-FFF2-40B4-BE49-F238E27FC236}">
                <a16:creationId xmlns:a16="http://schemas.microsoft.com/office/drawing/2014/main" id="{667A80EB-3EE1-1F23-1A78-C7EFDEA2C6F3}"/>
              </a:ext>
            </a:extLst>
          </p:cNvPr>
          <p:cNvSpPr>
            <a:spLocks noGrp="1"/>
          </p:cNvSpPr>
          <p:nvPr>
            <p:ph type="dt" sz="half" idx="10"/>
          </p:nvPr>
        </p:nvSpPr>
        <p:spPr/>
        <p:txBody>
          <a:bodyPr/>
          <a:lstStyle/>
          <a:p>
            <a:fld id="{B629FEB4-5118-4A9F-9F01-D5022EE59EE8}" type="datetime1">
              <a:rPr lang="sv-SE" smtClean="0"/>
              <a:t>2023-12-04</a:t>
            </a:fld>
            <a:endParaRPr lang="sv-SE"/>
          </a:p>
        </p:txBody>
      </p:sp>
      <p:sp>
        <p:nvSpPr>
          <p:cNvPr id="5" name="Platshållare för sidfot 4">
            <a:extLst>
              <a:ext uri="{FF2B5EF4-FFF2-40B4-BE49-F238E27FC236}">
                <a16:creationId xmlns:a16="http://schemas.microsoft.com/office/drawing/2014/main" id="{E2C0AC54-3922-DE36-2214-C3B6BC2005F3}"/>
              </a:ext>
            </a:extLst>
          </p:cNvPr>
          <p:cNvSpPr>
            <a:spLocks noGrp="1"/>
          </p:cNvSpPr>
          <p:nvPr>
            <p:ph type="ftr" sz="quarter" idx="11"/>
          </p:nvPr>
        </p:nvSpPr>
        <p:spPr/>
        <p:txBody>
          <a:bodyPr/>
          <a:lstStyle/>
          <a:p>
            <a:r>
              <a:rPr lang="sv-SE"/>
              <a:t>Hälso- och sjukvårdsförvaltningen</a:t>
            </a:r>
          </a:p>
        </p:txBody>
      </p:sp>
      <p:sp>
        <p:nvSpPr>
          <p:cNvPr id="6" name="Platshållare för bildnummer 5">
            <a:extLst>
              <a:ext uri="{FF2B5EF4-FFF2-40B4-BE49-F238E27FC236}">
                <a16:creationId xmlns:a16="http://schemas.microsoft.com/office/drawing/2014/main" id="{5D445DA0-0752-0E4B-97CC-9643CE9811DD}"/>
              </a:ext>
            </a:extLst>
          </p:cNvPr>
          <p:cNvSpPr>
            <a:spLocks noGrp="1"/>
          </p:cNvSpPr>
          <p:nvPr>
            <p:ph type="sldNum" sz="quarter" idx="12"/>
          </p:nvPr>
        </p:nvSpPr>
        <p:spPr/>
        <p:txBody>
          <a:bodyPr/>
          <a:lstStyle/>
          <a:p>
            <a:fld id="{DDBEBB44-B4B5-45AD-87A9-3B8A569A17F0}" type="slidenum">
              <a:rPr lang="sv-SE" smtClean="0"/>
              <a:pPr/>
              <a:t>12</a:t>
            </a:fld>
            <a:endParaRPr lang="sv-SE"/>
          </a:p>
        </p:txBody>
      </p:sp>
    </p:spTree>
    <p:extLst>
      <p:ext uri="{BB962C8B-B14F-4D97-AF65-F5344CB8AC3E}">
        <p14:creationId xmlns:p14="http://schemas.microsoft.com/office/powerpoint/2010/main" val="411622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0244BB-91D7-0F2E-D3D6-02CE815A79E5}"/>
              </a:ext>
            </a:extLst>
          </p:cNvPr>
          <p:cNvSpPr>
            <a:spLocks noGrp="1"/>
          </p:cNvSpPr>
          <p:nvPr>
            <p:ph type="title"/>
          </p:nvPr>
        </p:nvSpPr>
        <p:spPr>
          <a:xfrm>
            <a:off x="958850" y="1206222"/>
            <a:ext cx="10267949" cy="836613"/>
          </a:xfrm>
        </p:spPr>
        <p:txBody>
          <a:bodyPr/>
          <a:lstStyle/>
          <a:p>
            <a:pPr algn="ctr"/>
            <a:r>
              <a:rPr lang="sv-SE" kern="1200" dirty="0">
                <a:solidFill>
                  <a:schemeClr val="accent1">
                    <a:lumMod val="90000"/>
                    <a:lumOff val="10000"/>
                  </a:schemeClr>
                </a:solidFill>
              </a:rPr>
              <a:t>Intressenter som involverats i arbetet hittills</a:t>
            </a:r>
          </a:p>
        </p:txBody>
      </p:sp>
      <p:sp>
        <p:nvSpPr>
          <p:cNvPr id="3" name="Platshållare för innehåll 2">
            <a:extLst>
              <a:ext uri="{FF2B5EF4-FFF2-40B4-BE49-F238E27FC236}">
                <a16:creationId xmlns:a16="http://schemas.microsoft.com/office/drawing/2014/main" id="{7CA57F81-DC31-70B5-BEE9-7CB14CCDC4D6}"/>
              </a:ext>
            </a:extLst>
          </p:cNvPr>
          <p:cNvSpPr>
            <a:spLocks noGrp="1"/>
          </p:cNvSpPr>
          <p:nvPr>
            <p:ph idx="1"/>
          </p:nvPr>
        </p:nvSpPr>
        <p:spPr>
          <a:xfrm>
            <a:off x="958850" y="1830234"/>
            <a:ext cx="10267949" cy="4581434"/>
          </a:xfrm>
        </p:spPr>
        <p:txBody>
          <a:bodyPr/>
          <a:lstStyle/>
          <a:p>
            <a:r>
              <a:rPr lang="sv-SE" sz="1800" dirty="0"/>
              <a:t>Bred insamling av synpunkter och medskick från intressenter samlas in via en enkät på Vårdgivarguiden mellan 22 november – 1 december</a:t>
            </a:r>
          </a:p>
          <a:p>
            <a:r>
              <a:rPr lang="sv-SE" sz="1800" dirty="0"/>
              <a:t>Ett urval av vårdgivare inom berörda avtalsområden intervjuas, därutöver hålls dialog via branschrådet samt samverkansråd NSV </a:t>
            </a:r>
          </a:p>
          <a:p>
            <a:r>
              <a:rPr lang="sv-SE" sz="1800" dirty="0"/>
              <a:t>Kommunrepresentanter involveras i olika skeden bl.a. genom Samrådsgrupp Äldres hälsa samt Samrådsgrupp psykisk ohälsa och beroende</a:t>
            </a:r>
          </a:p>
          <a:p>
            <a:r>
              <a:rPr lang="sv-SE" sz="1800" dirty="0"/>
              <a:t>Dialog med </a:t>
            </a:r>
            <a:r>
              <a:rPr lang="sv-SE" sz="1800" dirty="0">
                <a:solidFill>
                  <a:srgbClr val="000000"/>
                </a:solidFill>
                <a:latin typeface="Verdana"/>
                <a:ea typeface="Geneva"/>
              </a:rPr>
              <a:t>fackliga</a:t>
            </a:r>
            <a:r>
              <a:rPr lang="sv-SE" sz="1800" dirty="0"/>
              <a:t> organisationer (BESP) och patient- </a:t>
            </a:r>
            <a:r>
              <a:rPr lang="sv-SE" sz="1800"/>
              <a:t>och pensionärsföreningar </a:t>
            </a:r>
            <a:r>
              <a:rPr lang="sv-SE" sz="1800" dirty="0"/>
              <a:t>genom förvaltningens upparbetade forum och rutiner</a:t>
            </a:r>
          </a:p>
          <a:p>
            <a:r>
              <a:rPr lang="sv-SE" sz="1800" dirty="0"/>
              <a:t>Övriga intressenter HSF har haft dialog med hittills: Äldrecentrum, </a:t>
            </a:r>
            <a:r>
              <a:rPr lang="sv-SE" sz="1800" dirty="0" err="1"/>
              <a:t>StorSTHLM</a:t>
            </a:r>
            <a:r>
              <a:rPr lang="sv-SE" sz="1800" dirty="0"/>
              <a:t> och Kommunalförbundet sjukvård och omsorg i Norrtälje</a:t>
            </a:r>
          </a:p>
        </p:txBody>
      </p:sp>
      <p:sp>
        <p:nvSpPr>
          <p:cNvPr id="4" name="Platshållare för datum 3">
            <a:extLst>
              <a:ext uri="{FF2B5EF4-FFF2-40B4-BE49-F238E27FC236}">
                <a16:creationId xmlns:a16="http://schemas.microsoft.com/office/drawing/2014/main" id="{2CA0D8D1-EC03-F05F-9054-413AF9F895A7}"/>
              </a:ext>
            </a:extLst>
          </p:cNvPr>
          <p:cNvSpPr>
            <a:spLocks noGrp="1"/>
          </p:cNvSpPr>
          <p:nvPr>
            <p:ph type="dt" sz="half" idx="10"/>
          </p:nvPr>
        </p:nvSpPr>
        <p:spPr/>
        <p:txBody>
          <a:bodyPr/>
          <a:lstStyle/>
          <a:p>
            <a:fld id="{B629FEB4-5118-4A9F-9F01-D5022EE59EE8}" type="datetime1">
              <a:rPr lang="sv-SE" smtClean="0"/>
              <a:t>2023-12-04</a:t>
            </a:fld>
            <a:endParaRPr lang="sv-SE"/>
          </a:p>
        </p:txBody>
      </p:sp>
      <p:sp>
        <p:nvSpPr>
          <p:cNvPr id="5" name="Platshållare för sidfot 4">
            <a:extLst>
              <a:ext uri="{FF2B5EF4-FFF2-40B4-BE49-F238E27FC236}">
                <a16:creationId xmlns:a16="http://schemas.microsoft.com/office/drawing/2014/main" id="{C3C643C4-0CA0-AA07-EB3F-E364F5F4274F}"/>
              </a:ext>
            </a:extLst>
          </p:cNvPr>
          <p:cNvSpPr>
            <a:spLocks noGrp="1"/>
          </p:cNvSpPr>
          <p:nvPr>
            <p:ph type="ftr" sz="quarter" idx="11"/>
          </p:nvPr>
        </p:nvSpPr>
        <p:spPr/>
        <p:txBody>
          <a:bodyPr/>
          <a:lstStyle/>
          <a:p>
            <a:r>
              <a:rPr lang="sv-SE"/>
              <a:t>Hälso- och sjukvårdsförvaltningen</a:t>
            </a:r>
          </a:p>
        </p:txBody>
      </p:sp>
      <p:sp>
        <p:nvSpPr>
          <p:cNvPr id="6" name="Platshållare för bildnummer 5">
            <a:extLst>
              <a:ext uri="{FF2B5EF4-FFF2-40B4-BE49-F238E27FC236}">
                <a16:creationId xmlns:a16="http://schemas.microsoft.com/office/drawing/2014/main" id="{11F6E53E-AFC1-103E-F549-242D43797768}"/>
              </a:ext>
            </a:extLst>
          </p:cNvPr>
          <p:cNvSpPr>
            <a:spLocks noGrp="1"/>
          </p:cNvSpPr>
          <p:nvPr>
            <p:ph type="sldNum" sz="quarter" idx="12"/>
          </p:nvPr>
        </p:nvSpPr>
        <p:spPr/>
        <p:txBody>
          <a:bodyPr/>
          <a:lstStyle/>
          <a:p>
            <a:fld id="{DDBEBB44-B4B5-45AD-87A9-3B8A569A17F0}" type="slidenum">
              <a:rPr lang="sv-SE" smtClean="0"/>
              <a:pPr/>
              <a:t>13</a:t>
            </a:fld>
            <a:endParaRPr lang="sv-SE"/>
          </a:p>
        </p:txBody>
      </p:sp>
    </p:spTree>
    <p:extLst>
      <p:ext uri="{BB962C8B-B14F-4D97-AF65-F5344CB8AC3E}">
        <p14:creationId xmlns:p14="http://schemas.microsoft.com/office/powerpoint/2010/main" val="91367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7B615C-154C-B309-C5E6-6A2405FBA08F}"/>
              </a:ext>
            </a:extLst>
          </p:cNvPr>
          <p:cNvSpPr>
            <a:spLocks noGrp="1"/>
          </p:cNvSpPr>
          <p:nvPr>
            <p:ph type="title"/>
          </p:nvPr>
        </p:nvSpPr>
        <p:spPr>
          <a:xfrm>
            <a:off x="962025" y="1174605"/>
            <a:ext cx="10267949" cy="836613"/>
          </a:xfrm>
        </p:spPr>
        <p:txBody>
          <a:bodyPr/>
          <a:lstStyle/>
          <a:p>
            <a:pPr algn="ctr"/>
            <a:r>
              <a:rPr lang="sv-SE" kern="1200" dirty="0">
                <a:solidFill>
                  <a:schemeClr val="accent1">
                    <a:lumMod val="90000"/>
                    <a:lumOff val="10000"/>
                  </a:schemeClr>
                </a:solidFill>
              </a:rPr>
              <a:t>Genomförande och tidplan</a:t>
            </a:r>
          </a:p>
        </p:txBody>
      </p:sp>
      <p:sp>
        <p:nvSpPr>
          <p:cNvPr id="4" name="Platshållare för datum 3">
            <a:extLst>
              <a:ext uri="{FF2B5EF4-FFF2-40B4-BE49-F238E27FC236}">
                <a16:creationId xmlns:a16="http://schemas.microsoft.com/office/drawing/2014/main" id="{2AB650F1-E2A9-BAB1-6E2B-7A14FEA364F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B629FEB4-5118-4A9F-9F01-D5022EE59EE8}" type="datetime1">
              <a:rPr kumimoji="0" lang="sv-SE" sz="900" b="0" i="0" u="none" strike="noStrike" kern="1200" cap="none" spc="0" normalizeH="0" baseline="0" noProof="0" smtClean="0">
                <a:ln>
                  <a:noFill/>
                </a:ln>
                <a:solidFill>
                  <a:srgbClr val="000000"/>
                </a:solidFill>
                <a:effectLst/>
                <a:uLnTx/>
                <a:uFillTx/>
                <a:latin typeface="Verdana"/>
                <a:ea typeface="Geneva"/>
                <a:cs typeface="+mn-cs"/>
              </a:rPr>
              <a:pPr marL="0" marR="0" lvl="0" indent="0" algn="r" defTabSz="914400" rtl="0" eaLnBrk="1" fontAlgn="auto" latinLnBrk="0" hangingPunct="1">
                <a:lnSpc>
                  <a:spcPct val="100000"/>
                </a:lnSpc>
                <a:spcBef>
                  <a:spcPct val="0"/>
                </a:spcBef>
                <a:spcAft>
                  <a:spcPts val="0"/>
                </a:spcAft>
                <a:buClrTx/>
                <a:buSzTx/>
                <a:buFontTx/>
                <a:buNone/>
                <a:tabLst/>
                <a:defRPr/>
              </a:pPr>
              <a:t>2023-12-04</a:t>
            </a:fld>
            <a:endParaRPr kumimoji="0" lang="sv-SE" sz="900" b="0" i="0" u="none" strike="noStrike" kern="1200" cap="none" spc="0" normalizeH="0" baseline="0" noProof="0">
              <a:ln>
                <a:noFill/>
              </a:ln>
              <a:solidFill>
                <a:srgbClr val="000000"/>
              </a:solidFill>
              <a:effectLst/>
              <a:uLnTx/>
              <a:uFillTx/>
              <a:latin typeface="Verdana"/>
              <a:ea typeface="Geneva"/>
              <a:cs typeface="+mn-cs"/>
            </a:endParaRPr>
          </a:p>
        </p:txBody>
      </p:sp>
      <p:sp>
        <p:nvSpPr>
          <p:cNvPr id="5" name="Platshållare för sidfot 4">
            <a:extLst>
              <a:ext uri="{FF2B5EF4-FFF2-40B4-BE49-F238E27FC236}">
                <a16:creationId xmlns:a16="http://schemas.microsoft.com/office/drawing/2014/main" id="{C124277E-077B-C145-B68D-9576E8DA317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Verdana"/>
                <a:ea typeface="Geneva"/>
                <a:cs typeface="+mn-cs"/>
              </a:rPr>
              <a:t>Hälso- och sjukvårdsförvaltningen</a:t>
            </a:r>
          </a:p>
        </p:txBody>
      </p:sp>
      <p:sp>
        <p:nvSpPr>
          <p:cNvPr id="6" name="Platshållare för bildnummer 5">
            <a:extLst>
              <a:ext uri="{FF2B5EF4-FFF2-40B4-BE49-F238E27FC236}">
                <a16:creationId xmlns:a16="http://schemas.microsoft.com/office/drawing/2014/main" id="{6E94BAE0-9C74-3BA5-9AFC-5A17472B2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DDBEBB44-B4B5-45AD-87A9-3B8A569A17F0}" type="slidenum">
              <a:rPr kumimoji="0" lang="sv-SE" sz="900" b="0" i="0" u="none" strike="noStrike" kern="1200" cap="none" spc="0" normalizeH="0" baseline="0" noProof="0" smtClean="0">
                <a:ln>
                  <a:noFill/>
                </a:ln>
                <a:solidFill>
                  <a:srgbClr val="000000"/>
                </a:solidFill>
                <a:effectLst/>
                <a:uLnTx/>
                <a:uFillTx/>
                <a:latin typeface="Verdana"/>
                <a:ea typeface="Genev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sv-SE" sz="900" b="0" i="0" u="none" strike="noStrike" kern="1200" cap="none" spc="0" normalizeH="0" baseline="0" noProof="0">
              <a:ln>
                <a:noFill/>
              </a:ln>
              <a:solidFill>
                <a:srgbClr val="000000"/>
              </a:solidFill>
              <a:effectLst/>
              <a:uLnTx/>
              <a:uFillTx/>
              <a:latin typeface="Verdana"/>
              <a:ea typeface="Geneva"/>
              <a:cs typeface="+mn-cs"/>
            </a:endParaRPr>
          </a:p>
        </p:txBody>
      </p:sp>
      <p:grpSp>
        <p:nvGrpSpPr>
          <p:cNvPr id="3" name="Grupp 2">
            <a:extLst>
              <a:ext uri="{FF2B5EF4-FFF2-40B4-BE49-F238E27FC236}">
                <a16:creationId xmlns:a16="http://schemas.microsoft.com/office/drawing/2014/main" id="{493110F9-97B0-90DC-CBE2-25FB818A0D70}"/>
              </a:ext>
            </a:extLst>
          </p:cNvPr>
          <p:cNvGrpSpPr/>
          <p:nvPr/>
        </p:nvGrpSpPr>
        <p:grpSpPr>
          <a:xfrm>
            <a:off x="298451" y="2152904"/>
            <a:ext cx="11736833" cy="3595188"/>
            <a:chOff x="298451" y="2405453"/>
            <a:chExt cx="11736833" cy="3595188"/>
          </a:xfrm>
        </p:grpSpPr>
        <p:sp>
          <p:nvSpPr>
            <p:cNvPr id="11" name="Rektangel: rundade hörn 10">
              <a:extLst>
                <a:ext uri="{FF2B5EF4-FFF2-40B4-BE49-F238E27FC236}">
                  <a16:creationId xmlns:a16="http://schemas.microsoft.com/office/drawing/2014/main" id="{3E1472D4-25EE-96ED-3B22-A4975078BF31}"/>
                </a:ext>
              </a:extLst>
            </p:cNvPr>
            <p:cNvSpPr/>
            <p:nvPr/>
          </p:nvSpPr>
          <p:spPr bwMode="auto">
            <a:xfrm>
              <a:off x="3313248" y="2419968"/>
              <a:ext cx="2698750" cy="3570514"/>
            </a:xfrm>
            <a:prstGeom prst="roundRect">
              <a:avLst/>
            </a:prstGeom>
            <a:solidFill>
              <a:schemeClr val="accent1">
                <a:alpha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FFFFFF"/>
                </a:solidFill>
                <a:effectLst/>
                <a:uLnTx/>
                <a:uFillTx/>
                <a:latin typeface="Verdana" pitchFamily="34" charset="0"/>
                <a:ea typeface="Geneva" pitchFamily="1" charset="-128"/>
                <a:cs typeface="+mn-cs"/>
              </a:endParaRPr>
            </a:p>
          </p:txBody>
        </p:sp>
        <p:grpSp>
          <p:nvGrpSpPr>
            <p:cNvPr id="10" name="Grupp 9">
              <a:extLst>
                <a:ext uri="{FF2B5EF4-FFF2-40B4-BE49-F238E27FC236}">
                  <a16:creationId xmlns:a16="http://schemas.microsoft.com/office/drawing/2014/main" id="{4BCB7D8A-3321-7E7B-6F36-92F9EA39720C}"/>
                </a:ext>
              </a:extLst>
            </p:cNvPr>
            <p:cNvGrpSpPr/>
            <p:nvPr/>
          </p:nvGrpSpPr>
          <p:grpSpPr>
            <a:xfrm>
              <a:off x="298451" y="2405453"/>
              <a:ext cx="2698749" cy="3570514"/>
              <a:chOff x="1436914" y="2751909"/>
              <a:chExt cx="3135086" cy="3570514"/>
            </a:xfrm>
          </p:grpSpPr>
          <p:sp>
            <p:nvSpPr>
              <p:cNvPr id="8" name="Rektangel: rundade hörn 7">
                <a:extLst>
                  <a:ext uri="{FF2B5EF4-FFF2-40B4-BE49-F238E27FC236}">
                    <a16:creationId xmlns:a16="http://schemas.microsoft.com/office/drawing/2014/main" id="{965E450F-3E14-EEDE-C20C-5C6C4E6AC334}"/>
                  </a:ext>
                </a:extLst>
              </p:cNvPr>
              <p:cNvSpPr/>
              <p:nvPr/>
            </p:nvSpPr>
            <p:spPr bwMode="auto">
              <a:xfrm>
                <a:off x="1436914" y="2751909"/>
                <a:ext cx="3135086" cy="3570514"/>
              </a:xfrm>
              <a:prstGeom prst="roundRect">
                <a:avLst/>
              </a:prstGeom>
              <a:solidFill>
                <a:schemeClr val="accent1">
                  <a:alpha val="2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FFFFFF"/>
                  </a:solidFill>
                  <a:effectLst/>
                  <a:uLnTx/>
                  <a:uFillTx/>
                  <a:latin typeface="Verdana" pitchFamily="34" charset="0"/>
                  <a:ea typeface="Geneva" pitchFamily="1" charset="-128"/>
                  <a:cs typeface="+mn-cs"/>
                </a:endParaRPr>
              </a:p>
            </p:txBody>
          </p:sp>
          <p:sp>
            <p:nvSpPr>
              <p:cNvPr id="9" name="textruta 8">
                <a:extLst>
                  <a:ext uri="{FF2B5EF4-FFF2-40B4-BE49-F238E27FC236}">
                    <a16:creationId xmlns:a16="http://schemas.microsoft.com/office/drawing/2014/main" id="{71D4F7E1-EC57-1AD6-C7BA-9B99BF0A044E}"/>
                  </a:ext>
                </a:extLst>
              </p:cNvPr>
              <p:cNvSpPr txBox="1"/>
              <p:nvPr/>
            </p:nvSpPr>
            <p:spPr>
              <a:xfrm>
                <a:off x="1688736" y="2992920"/>
                <a:ext cx="2631440" cy="2987040"/>
              </a:xfrm>
              <a:prstGeom prst="rect">
                <a:avLst/>
              </a:prstGeom>
              <a:noFill/>
            </p:spPr>
            <p:txBody>
              <a:bodyPr wrap="square" t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Verdana"/>
                    <a:ea typeface="Geneva"/>
                    <a:cs typeface="+mn-cs"/>
                  </a:rPr>
                  <a:t>Kartläggning</a:t>
                </a:r>
                <a:r>
                  <a:rPr kumimoji="0" lang="sv-SE" sz="1600" b="0" i="0" u="none" strike="noStrike" kern="1200" cap="none" spc="0" normalizeH="0" baseline="0" noProof="0" dirty="0">
                    <a:ln>
                      <a:noFill/>
                    </a:ln>
                    <a:solidFill>
                      <a:srgbClr val="000000"/>
                    </a:solidFill>
                    <a:effectLst/>
                    <a:uLnTx/>
                    <a:uFillTx/>
                    <a:latin typeface="Verdana"/>
                    <a:ea typeface="Genev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Verdana"/>
                    <a:ea typeface="Geneva"/>
                    <a:cs typeface="+mn-cs"/>
                  </a:rPr>
                  <a:t>av vården som ges hemma hos patienter idag</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Verdana"/>
                    <a:ea typeface="Geneva"/>
                    <a:cs typeface="+mn-cs"/>
                  </a:rPr>
                  <a:t>Definition av vård i hemmet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Verdana"/>
                    <a:ea typeface="Geneva"/>
                    <a:cs typeface="+mn-cs"/>
                  </a:rPr>
                  <a:t>Hur bedrivs vård i hemmet idag, av vem?</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Verdana"/>
                    <a:ea typeface="Geneva"/>
                    <a:cs typeface="+mn-cs"/>
                  </a:rPr>
                  <a:t>Vad fungerar bra/mindre bra?</a:t>
                </a:r>
              </a:p>
            </p:txBody>
          </p:sp>
        </p:grpSp>
        <p:sp>
          <p:nvSpPr>
            <p:cNvPr id="12" name="textruta 11">
              <a:extLst>
                <a:ext uri="{FF2B5EF4-FFF2-40B4-BE49-F238E27FC236}">
                  <a16:creationId xmlns:a16="http://schemas.microsoft.com/office/drawing/2014/main" id="{45244865-0A5B-D0DC-3CF9-51EF8FC7959A}"/>
                </a:ext>
              </a:extLst>
            </p:cNvPr>
            <p:cNvSpPr txBox="1"/>
            <p:nvPr/>
          </p:nvSpPr>
          <p:spPr>
            <a:xfrm>
              <a:off x="3455682" y="2642305"/>
              <a:ext cx="2413882" cy="2987040"/>
            </a:xfrm>
            <a:prstGeom prst="rect">
              <a:avLst/>
            </a:prstGeom>
            <a:noFill/>
          </p:spPr>
          <p:txBody>
            <a:bodyPr wrap="square" t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effectLst/>
                  <a:uLnTx/>
                  <a:uFillTx/>
                  <a:latin typeface="Verdana"/>
                  <a:ea typeface="Geneva"/>
                  <a:cs typeface="+mn-cs"/>
                </a:rPr>
                <a:t>Prognostisering</a:t>
              </a:r>
              <a:r>
                <a:rPr kumimoji="0" lang="sv-SE" sz="1600" b="0" i="0" u="none" strike="noStrike" kern="1200" cap="none" spc="0" normalizeH="0" baseline="0" noProof="0" dirty="0">
                  <a:ln>
                    <a:noFill/>
                  </a:ln>
                  <a:effectLst/>
                  <a:uLnTx/>
                  <a:uFillTx/>
                  <a:latin typeface="Verdana"/>
                  <a:ea typeface="Genev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effectLst/>
                  <a:uLnTx/>
                  <a:uFillTx/>
                  <a:latin typeface="Verdana"/>
                  <a:ea typeface="Geneva"/>
                  <a:cs typeface="+mn-cs"/>
                </a:rPr>
                <a:t>av framtida vårdkonsumtion av vård i hemmet - i ett samlat uppdrag med hänsyn till bl.a.:</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effectLst/>
                  <a:uLnTx/>
                  <a:uFillTx/>
                  <a:latin typeface="Verdana"/>
                  <a:ea typeface="Geneva"/>
                  <a:cs typeface="+mn-cs"/>
                </a:rPr>
                <a:t>Demografi</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effectLst/>
                  <a:uLnTx/>
                  <a:uFillTx/>
                  <a:latin typeface="Verdana"/>
                  <a:ea typeface="Geneva"/>
                  <a:cs typeface="+mn-cs"/>
                </a:rPr>
                <a:t>Utveckling mot mer öppna vårdformer </a:t>
              </a:r>
            </a:p>
          </p:txBody>
        </p:sp>
        <p:grpSp>
          <p:nvGrpSpPr>
            <p:cNvPr id="20" name="Grupp 19">
              <a:extLst>
                <a:ext uri="{FF2B5EF4-FFF2-40B4-BE49-F238E27FC236}">
                  <a16:creationId xmlns:a16="http://schemas.microsoft.com/office/drawing/2014/main" id="{ED76FAF8-DEF9-2EF0-F0FF-56037F9D8B05}"/>
                </a:ext>
              </a:extLst>
            </p:cNvPr>
            <p:cNvGrpSpPr/>
            <p:nvPr/>
          </p:nvGrpSpPr>
          <p:grpSpPr>
            <a:xfrm>
              <a:off x="9339689" y="2419968"/>
              <a:ext cx="2695595" cy="3570514"/>
              <a:chOff x="9385300" y="2439852"/>
              <a:chExt cx="2695595" cy="3570514"/>
            </a:xfrm>
          </p:grpSpPr>
          <p:sp>
            <p:nvSpPr>
              <p:cNvPr id="18" name="Rektangel: rundade hörn 17">
                <a:extLst>
                  <a:ext uri="{FF2B5EF4-FFF2-40B4-BE49-F238E27FC236}">
                    <a16:creationId xmlns:a16="http://schemas.microsoft.com/office/drawing/2014/main" id="{FED8A81E-72BA-2F53-BC5E-70793A6C2809}"/>
                  </a:ext>
                </a:extLst>
              </p:cNvPr>
              <p:cNvSpPr/>
              <p:nvPr/>
            </p:nvSpPr>
            <p:spPr bwMode="auto">
              <a:xfrm>
                <a:off x="9385300" y="2439852"/>
                <a:ext cx="2695595" cy="3570514"/>
              </a:xfrm>
              <a:prstGeom prst="roundRect">
                <a:avLst/>
              </a:prstGeom>
              <a:solidFill>
                <a:schemeClr val="accent1">
                  <a:alpha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FFFFFF"/>
                  </a:solidFill>
                  <a:effectLst/>
                  <a:uLnTx/>
                  <a:uFillTx/>
                  <a:latin typeface="Verdana" pitchFamily="34" charset="0"/>
                  <a:ea typeface="Geneva" pitchFamily="1" charset="-128"/>
                  <a:cs typeface="+mn-cs"/>
                </a:endParaRPr>
              </a:p>
            </p:txBody>
          </p:sp>
          <p:sp>
            <p:nvSpPr>
              <p:cNvPr id="19" name="textruta 18">
                <a:extLst>
                  <a:ext uri="{FF2B5EF4-FFF2-40B4-BE49-F238E27FC236}">
                    <a16:creationId xmlns:a16="http://schemas.microsoft.com/office/drawing/2014/main" id="{45B3125D-1140-2F6A-C741-EB9C5806BAA2}"/>
                  </a:ext>
                </a:extLst>
              </p:cNvPr>
              <p:cNvSpPr txBox="1"/>
              <p:nvPr/>
            </p:nvSpPr>
            <p:spPr>
              <a:xfrm>
                <a:off x="9515911" y="2537097"/>
                <a:ext cx="2564984" cy="2956560"/>
              </a:xfrm>
              <a:prstGeom prst="rect">
                <a:avLst/>
              </a:prstGeom>
              <a:noFill/>
            </p:spPr>
            <p:txBody>
              <a:bodyPr wrap="square" t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Verdana"/>
                    <a:ea typeface="Geneva"/>
                    <a:cs typeface="+mn-cs"/>
                  </a:rPr>
                  <a:t>Färdplan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FFFFFF"/>
                    </a:solidFill>
                    <a:effectLst/>
                    <a:uLnTx/>
                    <a:uFillTx/>
                    <a:latin typeface="Verdana"/>
                    <a:ea typeface="Geneva"/>
                    <a:cs typeface="+mn-cs"/>
                  </a:rPr>
                  <a:t>Vad behöver göras, av vem, när?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FFFFFF"/>
                    </a:solidFill>
                    <a:effectLst/>
                    <a:uLnTx/>
                    <a:uFillTx/>
                    <a:latin typeface="Verdana"/>
                    <a:ea typeface="Geneva"/>
                    <a:cs typeface="+mn-cs"/>
                  </a:rPr>
                  <a:t>Hänsyn behöver tas till gällande avtalsperioder + andra pågående förändringar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FFFFFF"/>
                    </a:solidFill>
                    <a:effectLst/>
                    <a:uLnTx/>
                    <a:uFillTx/>
                    <a:latin typeface="Verdana"/>
                    <a:ea typeface="Geneva"/>
                    <a:cs typeface="+mn-cs"/>
                  </a:rPr>
                  <a:t>Möjliga avtalsformer?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FFFFFF"/>
                    </a:solidFill>
                    <a:effectLst/>
                    <a:uLnTx/>
                    <a:uFillTx/>
                    <a:latin typeface="Verdana"/>
                    <a:ea typeface="Geneva"/>
                    <a:cs typeface="+mn-cs"/>
                  </a:rPr>
                  <a:t>Riskanalys</a:t>
                </a:r>
              </a:p>
            </p:txBody>
          </p:sp>
        </p:grpSp>
        <p:grpSp>
          <p:nvGrpSpPr>
            <p:cNvPr id="17" name="Grupp 16">
              <a:extLst>
                <a:ext uri="{FF2B5EF4-FFF2-40B4-BE49-F238E27FC236}">
                  <a16:creationId xmlns:a16="http://schemas.microsoft.com/office/drawing/2014/main" id="{F5005AA5-BFF7-E2DA-3F8A-E168C36774F3}"/>
                </a:ext>
              </a:extLst>
            </p:cNvPr>
            <p:cNvGrpSpPr/>
            <p:nvPr/>
          </p:nvGrpSpPr>
          <p:grpSpPr>
            <a:xfrm>
              <a:off x="6328046" y="2430127"/>
              <a:ext cx="2695595" cy="3570514"/>
              <a:chOff x="6989191" y="2420983"/>
              <a:chExt cx="2695595" cy="3570514"/>
            </a:xfrm>
          </p:grpSpPr>
          <p:sp>
            <p:nvSpPr>
              <p:cNvPr id="15" name="Rektangel: rundade hörn 14">
                <a:extLst>
                  <a:ext uri="{FF2B5EF4-FFF2-40B4-BE49-F238E27FC236}">
                    <a16:creationId xmlns:a16="http://schemas.microsoft.com/office/drawing/2014/main" id="{5B0F1928-34AF-E605-A9D8-2E954E347FEC}"/>
                  </a:ext>
                </a:extLst>
              </p:cNvPr>
              <p:cNvSpPr/>
              <p:nvPr/>
            </p:nvSpPr>
            <p:spPr bwMode="auto">
              <a:xfrm>
                <a:off x="6989191" y="2420983"/>
                <a:ext cx="2695595" cy="3570514"/>
              </a:xfrm>
              <a:prstGeom prst="roundRect">
                <a:avLst/>
              </a:prstGeom>
              <a:solidFill>
                <a:schemeClr val="accent1">
                  <a:alpha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FFFFFF"/>
                  </a:solidFill>
                  <a:effectLst/>
                  <a:uLnTx/>
                  <a:uFillTx/>
                  <a:latin typeface="Verdana" pitchFamily="34" charset="0"/>
                  <a:ea typeface="Geneva" pitchFamily="1" charset="-128"/>
                  <a:cs typeface="+mn-cs"/>
                </a:endParaRPr>
              </a:p>
            </p:txBody>
          </p:sp>
          <p:sp>
            <p:nvSpPr>
              <p:cNvPr id="16" name="textruta 15">
                <a:extLst>
                  <a:ext uri="{FF2B5EF4-FFF2-40B4-BE49-F238E27FC236}">
                    <a16:creationId xmlns:a16="http://schemas.microsoft.com/office/drawing/2014/main" id="{A48953B6-55F3-E1DE-D1FA-9827DC36D076}"/>
                  </a:ext>
                </a:extLst>
              </p:cNvPr>
              <p:cNvSpPr txBox="1"/>
              <p:nvPr/>
            </p:nvSpPr>
            <p:spPr>
              <a:xfrm>
                <a:off x="7054496" y="2636189"/>
                <a:ext cx="2564984" cy="2956560"/>
              </a:xfrm>
              <a:prstGeom prst="rect">
                <a:avLst/>
              </a:prstGeom>
              <a:noFill/>
            </p:spPr>
            <p:txBody>
              <a:bodyPr wrap="square" t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Verdana"/>
                    <a:ea typeface="Geneva"/>
                    <a:cs typeface="+mn-cs"/>
                  </a:rPr>
                  <a:t>Målbild</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FFFFFF"/>
                    </a:solidFill>
                    <a:effectLst/>
                    <a:uLnTx/>
                    <a:uFillTx/>
                    <a:latin typeface="Verdana"/>
                    <a:ea typeface="Geneva"/>
                    <a:cs typeface="+mn-cs"/>
                  </a:rPr>
                  <a:t>Vad bör ingå i uppdraget?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FFFFFF"/>
                    </a:solidFill>
                    <a:effectLst/>
                    <a:uLnTx/>
                    <a:uFillTx/>
                    <a:latin typeface="Verdana"/>
                    <a:ea typeface="Geneva"/>
                    <a:cs typeface="+mn-cs"/>
                  </a:rPr>
                  <a:t>Vilka kompetenser behövs?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FFFFFF"/>
                    </a:solidFill>
                    <a:effectLst/>
                    <a:uLnTx/>
                    <a:uFillTx/>
                    <a:latin typeface="Verdana"/>
                    <a:ea typeface="Geneva"/>
                    <a:cs typeface="+mn-cs"/>
                  </a:rPr>
                  <a:t>Hur säkra samverkan med vårdgrannar, kommun osv?</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FFFFFF"/>
                    </a:solidFill>
                    <a:effectLst/>
                    <a:uLnTx/>
                    <a:uFillTx/>
                    <a:latin typeface="Verdana"/>
                    <a:ea typeface="Geneva"/>
                    <a:cs typeface="+mn-cs"/>
                  </a:rPr>
                  <a:t>Riskanalys</a:t>
                </a:r>
              </a:p>
            </p:txBody>
          </p:sp>
        </p:grpSp>
        <p:cxnSp>
          <p:nvCxnSpPr>
            <p:cNvPr id="25" name="Rak koppling 24">
              <a:extLst>
                <a:ext uri="{FF2B5EF4-FFF2-40B4-BE49-F238E27FC236}">
                  <a16:creationId xmlns:a16="http://schemas.microsoft.com/office/drawing/2014/main" id="{2B68AA05-9819-9189-C064-AEA6089FD148}"/>
                </a:ext>
              </a:extLst>
            </p:cNvPr>
            <p:cNvCxnSpPr/>
            <p:nvPr/>
          </p:nvCxnSpPr>
          <p:spPr bwMode="auto">
            <a:xfrm>
              <a:off x="2997200" y="4178010"/>
              <a:ext cx="321960" cy="0"/>
            </a:xfrm>
            <a:prstGeom prst="line">
              <a:avLst/>
            </a:prstGeom>
            <a:noFill/>
            <a:ln w="412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Rak koppling 38">
              <a:extLst>
                <a:ext uri="{FF2B5EF4-FFF2-40B4-BE49-F238E27FC236}">
                  <a16:creationId xmlns:a16="http://schemas.microsoft.com/office/drawing/2014/main" id="{F8147692-66D4-FF7A-1017-78AAE530D70A}"/>
                </a:ext>
              </a:extLst>
            </p:cNvPr>
            <p:cNvCxnSpPr/>
            <p:nvPr/>
          </p:nvCxnSpPr>
          <p:spPr bwMode="auto">
            <a:xfrm>
              <a:off x="6011998" y="4178010"/>
              <a:ext cx="321960" cy="0"/>
            </a:xfrm>
            <a:prstGeom prst="line">
              <a:avLst/>
            </a:prstGeom>
            <a:noFill/>
            <a:ln w="412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Rak koppling 39">
              <a:extLst>
                <a:ext uri="{FF2B5EF4-FFF2-40B4-BE49-F238E27FC236}">
                  <a16:creationId xmlns:a16="http://schemas.microsoft.com/office/drawing/2014/main" id="{73CE15CF-F276-3DBD-5667-670C3CF396EA}"/>
                </a:ext>
              </a:extLst>
            </p:cNvPr>
            <p:cNvCxnSpPr/>
            <p:nvPr/>
          </p:nvCxnSpPr>
          <p:spPr bwMode="auto">
            <a:xfrm>
              <a:off x="9023641" y="4083522"/>
              <a:ext cx="321960" cy="0"/>
            </a:xfrm>
            <a:prstGeom prst="line">
              <a:avLst/>
            </a:prstGeom>
            <a:noFill/>
            <a:ln w="412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3" name="Rak pilkoppling 12">
            <a:extLst>
              <a:ext uri="{FF2B5EF4-FFF2-40B4-BE49-F238E27FC236}">
                <a16:creationId xmlns:a16="http://schemas.microsoft.com/office/drawing/2014/main" id="{F27BE774-6FAD-4661-971F-6CD2937DB47C}"/>
              </a:ext>
            </a:extLst>
          </p:cNvPr>
          <p:cNvCxnSpPr/>
          <p:nvPr/>
        </p:nvCxnSpPr>
        <p:spPr bwMode="auto">
          <a:xfrm>
            <a:off x="111760" y="6202973"/>
            <a:ext cx="10948126" cy="0"/>
          </a:xfrm>
          <a:prstGeom prst="straightConnector1">
            <a:avLst/>
          </a:prstGeom>
          <a:noFill/>
          <a:ln w="41275"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ktangel: rundade hörn 13">
            <a:extLst>
              <a:ext uri="{FF2B5EF4-FFF2-40B4-BE49-F238E27FC236}">
                <a16:creationId xmlns:a16="http://schemas.microsoft.com/office/drawing/2014/main" id="{E84BC987-CDF9-EE66-66E6-B6C18E34AC0C}"/>
              </a:ext>
            </a:extLst>
          </p:cNvPr>
          <p:cNvSpPr/>
          <p:nvPr/>
        </p:nvSpPr>
        <p:spPr bwMode="auto">
          <a:xfrm>
            <a:off x="11059886" y="5764393"/>
            <a:ext cx="975398" cy="1049304"/>
          </a:xfrm>
          <a:prstGeom prst="roundRect">
            <a:avLst/>
          </a:prstGeom>
          <a:solidFill>
            <a:schemeClr val="tx2">
              <a:lumMod val="20000"/>
              <a:lumOff val="80000"/>
            </a:schemeClr>
          </a:solidFill>
          <a:ln w="12700" cap="flat" cmpd="sng" algn="ctr">
            <a:solidFill>
              <a:srgbClr val="A79D96"/>
            </a:solidFill>
            <a:prstDash val="solid"/>
            <a:headEnd type="none" w="med" len="med"/>
            <a:tailEnd type="none" w="med" len="med"/>
          </a:ln>
          <a:effectLst/>
        </p:spPr>
        <p:txBody>
          <a:bodyPr vert="horz" wrap="square" lIns="36000" tIns="108000" rIns="36000" bIns="10800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0" cap="none" spc="0" normalizeH="0" baseline="0" noProof="0" dirty="0">
                <a:ln>
                  <a:noFill/>
                </a:ln>
                <a:solidFill>
                  <a:srgbClr val="000000"/>
                </a:solidFill>
                <a:effectLst/>
                <a:uLnTx/>
                <a:uFillTx/>
                <a:latin typeface="Verdana"/>
                <a:ea typeface="Geneva"/>
                <a:cs typeface="+mn-cs"/>
              </a:rPr>
              <a:t>Förslag</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kern="0" dirty="0">
                <a:solidFill>
                  <a:srgbClr val="000000"/>
                </a:solidFill>
                <a:latin typeface="Verdana"/>
                <a:ea typeface="Geneva"/>
              </a:rPr>
              <a:t>Juni 2024</a:t>
            </a:r>
            <a:endParaRPr kumimoji="0" lang="sv-SE" sz="900" b="0" i="0" u="none" strike="noStrike" kern="0" cap="none" spc="0" normalizeH="0" baseline="0" noProof="0" dirty="0">
              <a:ln>
                <a:noFill/>
              </a:ln>
              <a:solidFill>
                <a:srgbClr val="000000"/>
              </a:solidFill>
              <a:effectLst/>
              <a:uLnTx/>
              <a:uFillTx/>
              <a:latin typeface="Verdana"/>
              <a:ea typeface="Geneva"/>
              <a:cs typeface="+mn-cs"/>
            </a:endParaRPr>
          </a:p>
        </p:txBody>
      </p:sp>
      <p:sp>
        <p:nvSpPr>
          <p:cNvPr id="23" name="Rektangel: rundade hörn 22">
            <a:extLst>
              <a:ext uri="{FF2B5EF4-FFF2-40B4-BE49-F238E27FC236}">
                <a16:creationId xmlns:a16="http://schemas.microsoft.com/office/drawing/2014/main" id="{E09A9440-5C8D-CBD1-E221-40FA6B314231}"/>
              </a:ext>
            </a:extLst>
          </p:cNvPr>
          <p:cNvSpPr/>
          <p:nvPr/>
        </p:nvSpPr>
        <p:spPr bwMode="auto">
          <a:xfrm>
            <a:off x="6393350" y="5978517"/>
            <a:ext cx="4169547" cy="47024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bg1"/>
              </a:solidFill>
              <a:effectLst/>
              <a:latin typeface="Verdana" pitchFamily="34" charset="0"/>
              <a:ea typeface="Geneva" pitchFamily="1" charset="-128"/>
            </a:endParaRPr>
          </a:p>
        </p:txBody>
      </p:sp>
      <p:sp>
        <p:nvSpPr>
          <p:cNvPr id="21" name="textruta 20">
            <a:extLst>
              <a:ext uri="{FF2B5EF4-FFF2-40B4-BE49-F238E27FC236}">
                <a16:creationId xmlns:a16="http://schemas.microsoft.com/office/drawing/2014/main" id="{AC91E698-7B83-2F63-2FB0-FD9A57E6ECF6}"/>
              </a:ext>
            </a:extLst>
          </p:cNvPr>
          <p:cNvSpPr txBox="1"/>
          <p:nvPr/>
        </p:nvSpPr>
        <p:spPr>
          <a:xfrm>
            <a:off x="7505182" y="6017251"/>
            <a:ext cx="2197514" cy="466569"/>
          </a:xfrm>
          <a:prstGeom prst="rect">
            <a:avLst/>
          </a:prstGeom>
          <a:noFill/>
        </p:spPr>
        <p:txBody>
          <a:bodyPr wrap="square" rtlCol="0">
            <a:noAutofit/>
          </a:bodyPr>
          <a:lstStyle/>
          <a:p>
            <a:pPr algn="l"/>
            <a:r>
              <a:rPr lang="sv-SE" dirty="0"/>
              <a:t>januari - juni</a:t>
            </a:r>
          </a:p>
        </p:txBody>
      </p:sp>
      <p:sp>
        <p:nvSpPr>
          <p:cNvPr id="26" name="Rektangel: rundade hörn 25">
            <a:extLst>
              <a:ext uri="{FF2B5EF4-FFF2-40B4-BE49-F238E27FC236}">
                <a16:creationId xmlns:a16="http://schemas.microsoft.com/office/drawing/2014/main" id="{E7529C95-4D1C-EB4A-895B-C79AC319948B}"/>
              </a:ext>
            </a:extLst>
          </p:cNvPr>
          <p:cNvSpPr/>
          <p:nvPr/>
        </p:nvSpPr>
        <p:spPr bwMode="auto">
          <a:xfrm>
            <a:off x="3602258" y="5967852"/>
            <a:ext cx="2120730" cy="47024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bg1"/>
              </a:solidFill>
              <a:effectLst/>
              <a:latin typeface="Verdana" pitchFamily="34" charset="0"/>
              <a:ea typeface="Geneva" pitchFamily="1" charset="-128"/>
            </a:endParaRPr>
          </a:p>
        </p:txBody>
      </p:sp>
      <p:sp>
        <p:nvSpPr>
          <p:cNvPr id="22" name="textruta 21">
            <a:extLst>
              <a:ext uri="{FF2B5EF4-FFF2-40B4-BE49-F238E27FC236}">
                <a16:creationId xmlns:a16="http://schemas.microsoft.com/office/drawing/2014/main" id="{7A08F044-94B5-1996-AA7C-606807D3254A}"/>
              </a:ext>
            </a:extLst>
          </p:cNvPr>
          <p:cNvSpPr txBox="1"/>
          <p:nvPr/>
        </p:nvSpPr>
        <p:spPr>
          <a:xfrm>
            <a:off x="4033848" y="6017251"/>
            <a:ext cx="1493191" cy="319222"/>
          </a:xfrm>
          <a:prstGeom prst="rect">
            <a:avLst/>
          </a:prstGeom>
          <a:noFill/>
        </p:spPr>
        <p:txBody>
          <a:bodyPr wrap="square" rtlCol="0">
            <a:noAutofit/>
          </a:bodyPr>
          <a:lstStyle/>
          <a:p>
            <a:pPr algn="l"/>
            <a:r>
              <a:rPr lang="sv-SE"/>
              <a:t>december</a:t>
            </a:r>
          </a:p>
        </p:txBody>
      </p:sp>
      <p:sp>
        <p:nvSpPr>
          <p:cNvPr id="30" name="Rektangel: rundade hörn 29">
            <a:extLst>
              <a:ext uri="{FF2B5EF4-FFF2-40B4-BE49-F238E27FC236}">
                <a16:creationId xmlns:a16="http://schemas.microsoft.com/office/drawing/2014/main" id="{11E0E9C4-D1EA-C57D-8216-8B5D1F52E144}"/>
              </a:ext>
            </a:extLst>
          </p:cNvPr>
          <p:cNvSpPr/>
          <p:nvPr/>
        </p:nvSpPr>
        <p:spPr bwMode="auto">
          <a:xfrm>
            <a:off x="319276" y="5988511"/>
            <a:ext cx="2799844" cy="47024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bg1"/>
              </a:solidFill>
              <a:effectLst/>
              <a:latin typeface="Verdana" pitchFamily="34" charset="0"/>
              <a:ea typeface="Geneva" pitchFamily="1" charset="-128"/>
            </a:endParaRPr>
          </a:p>
        </p:txBody>
      </p:sp>
      <p:sp>
        <p:nvSpPr>
          <p:cNvPr id="28" name="textruta 27">
            <a:extLst>
              <a:ext uri="{FF2B5EF4-FFF2-40B4-BE49-F238E27FC236}">
                <a16:creationId xmlns:a16="http://schemas.microsoft.com/office/drawing/2014/main" id="{A10D4A59-C52D-3864-1297-D84FDE4DBE89}"/>
              </a:ext>
            </a:extLst>
          </p:cNvPr>
          <p:cNvSpPr txBox="1"/>
          <p:nvPr/>
        </p:nvSpPr>
        <p:spPr>
          <a:xfrm>
            <a:off x="463092" y="6028533"/>
            <a:ext cx="2512211" cy="473663"/>
          </a:xfrm>
          <a:prstGeom prst="rect">
            <a:avLst/>
          </a:prstGeom>
          <a:noFill/>
        </p:spPr>
        <p:txBody>
          <a:bodyPr wrap="square" rtlCol="0">
            <a:noAutofit/>
          </a:bodyPr>
          <a:lstStyle/>
          <a:p>
            <a:pPr algn="l"/>
            <a:r>
              <a:rPr lang="sv-SE"/>
              <a:t>oktober - november</a:t>
            </a:r>
          </a:p>
        </p:txBody>
      </p:sp>
    </p:spTree>
    <p:extLst>
      <p:ext uri="{BB962C8B-B14F-4D97-AF65-F5344CB8AC3E}">
        <p14:creationId xmlns:p14="http://schemas.microsoft.com/office/powerpoint/2010/main" val="53581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84DDBD-0EAE-58CA-A1F5-5CD02BFD6A83}"/>
              </a:ext>
            </a:extLst>
          </p:cNvPr>
          <p:cNvSpPr txBox="1">
            <a:spLocks/>
          </p:cNvSpPr>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ctr">
              <a:spcAft>
                <a:spcPts val="600"/>
              </a:spcAft>
            </a:pPr>
            <a:r>
              <a:rPr lang="sv-SE" dirty="0">
                <a:solidFill>
                  <a:schemeClr val="accent1">
                    <a:lumMod val="90000"/>
                    <a:lumOff val="10000"/>
                  </a:schemeClr>
                </a:solidFill>
              </a:rPr>
              <a:t>Beställarplan vård av äldre</a:t>
            </a:r>
          </a:p>
        </p:txBody>
      </p:sp>
      <p:pic>
        <p:nvPicPr>
          <p:cNvPr id="5" name="Platshållare för innehåll 4" descr="Pappers klipp som fastnat">
            <a:extLst>
              <a:ext uri="{FF2B5EF4-FFF2-40B4-BE49-F238E27FC236}">
                <a16:creationId xmlns:a16="http://schemas.microsoft.com/office/drawing/2014/main" id="{7B628073-551C-94FE-AF88-6D8B7D4DC4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68" b="27990"/>
          <a:stretch/>
        </p:blipFill>
        <p:spPr>
          <a:xfrm>
            <a:off x="958851" y="2159000"/>
            <a:ext cx="10267949" cy="3937000"/>
          </a:xfrm>
          <a:noFill/>
        </p:spPr>
      </p:pic>
      <p:sp>
        <p:nvSpPr>
          <p:cNvPr id="8" name="Platshållare för datum 7">
            <a:extLst>
              <a:ext uri="{FF2B5EF4-FFF2-40B4-BE49-F238E27FC236}">
                <a16:creationId xmlns:a16="http://schemas.microsoft.com/office/drawing/2014/main" id="{30FCB40F-3E4F-227F-9FE4-E8F66248A4FE}"/>
              </a:ext>
            </a:extLst>
          </p:cNvPr>
          <p:cNvSpPr>
            <a:spLocks noGrp="1"/>
          </p:cNvSpPr>
          <p:nvPr>
            <p:ph type="dt" sz="half" idx="10"/>
          </p:nvPr>
        </p:nvSpPr>
        <p:spPr>
          <a:xfrm>
            <a:off x="8534401" y="237635"/>
            <a:ext cx="3359151" cy="130175"/>
          </a:xfrm>
        </p:spPr>
        <p:txBody>
          <a:bodyPr vert="horz" wrap="square" lIns="0" tIns="0" rIns="0" bIns="0" numCol="1" anchor="t" anchorCtr="0" compatLnSpc="1">
            <a:prstTxWarp prst="textNoShape">
              <a:avLst/>
            </a:prstTxWarp>
            <a:normAutofit/>
          </a:bodyPr>
          <a:lstStyle/>
          <a:p>
            <a:pPr>
              <a:lnSpc>
                <a:spcPct val="90000"/>
              </a:lnSpc>
              <a:spcAft>
                <a:spcPts val="600"/>
              </a:spcAft>
            </a:pPr>
            <a:fld id="{5A19ED38-F6E9-4B39-88A2-B84819B3307B}" type="datetime1">
              <a:rPr lang="sv-SE" smtClean="0"/>
              <a:t>2023-12-04</a:t>
            </a:fld>
            <a:endParaRPr lang="sv-SE"/>
          </a:p>
        </p:txBody>
      </p:sp>
      <p:sp>
        <p:nvSpPr>
          <p:cNvPr id="14" name="Footer Placeholder 4">
            <a:extLst>
              <a:ext uri="{FF2B5EF4-FFF2-40B4-BE49-F238E27FC236}">
                <a16:creationId xmlns:a16="http://schemas.microsoft.com/office/drawing/2014/main" id="{97D7BC72-AD69-8395-B52A-3D5A70E360FB}"/>
              </a:ext>
            </a:extLst>
          </p:cNvPr>
          <p:cNvSpPr>
            <a:spLocks noGrp="1"/>
          </p:cNvSpPr>
          <p:nvPr>
            <p:ph type="ftr" sz="quarter" idx="11"/>
          </p:nvPr>
        </p:nvSpPr>
        <p:spPr>
          <a:xfrm>
            <a:off x="8534401" y="655027"/>
            <a:ext cx="3359151" cy="130175"/>
          </a:xfrm>
        </p:spPr>
        <p:txBody>
          <a:bodyPr/>
          <a:lstStyle/>
          <a:p>
            <a:pPr>
              <a:spcAft>
                <a:spcPts val="600"/>
              </a:spcAft>
            </a:pPr>
            <a:r>
              <a:rPr lang="sv-SE"/>
              <a:t>Hälso- och sjukvårdsförvaltningen</a:t>
            </a:r>
          </a:p>
        </p:txBody>
      </p:sp>
      <p:sp>
        <p:nvSpPr>
          <p:cNvPr id="9" name="Platshållare för bildnummer 8">
            <a:extLst>
              <a:ext uri="{FF2B5EF4-FFF2-40B4-BE49-F238E27FC236}">
                <a16:creationId xmlns:a16="http://schemas.microsoft.com/office/drawing/2014/main" id="{1E3468F6-478E-DB8F-A695-D7A12F501AC0}"/>
              </a:ext>
            </a:extLst>
          </p:cNvPr>
          <p:cNvSpPr>
            <a:spLocks noGrp="1"/>
          </p:cNvSpPr>
          <p:nvPr>
            <p:ph type="sldNum" sz="quarter" idx="12"/>
          </p:nvPr>
        </p:nvSpPr>
        <p:spPr bwMode="auto">
          <a:xfrm>
            <a:off x="8534401" y="446332"/>
            <a:ext cx="3359151" cy="1301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rmAutofit/>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pPr eaLnBrk="1" hangingPunct="1">
              <a:lnSpc>
                <a:spcPct val="90000"/>
              </a:lnSpc>
              <a:spcAft>
                <a:spcPts val="600"/>
              </a:spcAft>
            </a:pPr>
            <a:fld id="{2E573C5E-DD6E-4089-B230-6BAE99AECEF8}" type="slidenum">
              <a:rPr lang="sv-SE" kern="1200">
                <a:latin typeface="+mn-lt"/>
                <a:ea typeface="+mn-ea"/>
                <a:cs typeface="+mn-cs"/>
              </a:rPr>
              <a:pPr eaLnBrk="1" hangingPunct="1">
                <a:lnSpc>
                  <a:spcPct val="90000"/>
                </a:lnSpc>
                <a:spcAft>
                  <a:spcPts val="600"/>
                </a:spcAft>
              </a:pPr>
              <a:t>2</a:t>
            </a:fld>
            <a:endParaRPr lang="sv-SE" kern="1200">
              <a:latin typeface="+mn-lt"/>
              <a:ea typeface="+mn-ea"/>
              <a:cs typeface="+mn-cs"/>
            </a:endParaRPr>
          </a:p>
        </p:txBody>
      </p:sp>
    </p:spTree>
    <p:extLst>
      <p:ext uri="{BB962C8B-B14F-4D97-AF65-F5344CB8AC3E}">
        <p14:creationId xmlns:p14="http://schemas.microsoft.com/office/powerpoint/2010/main" val="138211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1CE2F2-A644-A48A-2924-438B47629EAB}"/>
              </a:ext>
            </a:extLst>
          </p:cNvPr>
          <p:cNvSpPr>
            <a:spLocks noGrp="1"/>
          </p:cNvSpPr>
          <p:nvPr>
            <p:ph type="title"/>
          </p:nvPr>
        </p:nvSpPr>
        <p:spPr>
          <a:xfrm>
            <a:off x="543016" y="1102298"/>
            <a:ext cx="11039383" cy="692057"/>
          </a:xfrm>
        </p:spPr>
        <p:txBody>
          <a:bodyPr/>
          <a:lstStyle/>
          <a:p>
            <a:pPr algn="ctr">
              <a:spcAft>
                <a:spcPts val="600"/>
              </a:spcAft>
            </a:pPr>
            <a:r>
              <a:rPr lang="sv-SE" kern="1200" dirty="0">
                <a:solidFill>
                  <a:schemeClr val="accent1">
                    <a:lumMod val="90000"/>
                    <a:lumOff val="10000"/>
                  </a:schemeClr>
                </a:solidFill>
              </a:rPr>
              <a:t>Bakgrund</a:t>
            </a:r>
          </a:p>
        </p:txBody>
      </p:sp>
      <p:sp>
        <p:nvSpPr>
          <p:cNvPr id="3" name="Platshållare för innehåll 2">
            <a:extLst>
              <a:ext uri="{FF2B5EF4-FFF2-40B4-BE49-F238E27FC236}">
                <a16:creationId xmlns:a16="http://schemas.microsoft.com/office/drawing/2014/main" id="{C6F39067-6DFE-6D14-28B1-797669D94972}"/>
              </a:ext>
            </a:extLst>
          </p:cNvPr>
          <p:cNvSpPr>
            <a:spLocks noGrp="1"/>
          </p:cNvSpPr>
          <p:nvPr>
            <p:ph idx="1"/>
          </p:nvPr>
        </p:nvSpPr>
        <p:spPr>
          <a:xfrm>
            <a:off x="390525" y="1701876"/>
            <a:ext cx="11670846" cy="4788313"/>
          </a:xfrm>
          <a:solidFill>
            <a:schemeClr val="bg1">
              <a:lumMod val="95000"/>
            </a:schemeClr>
          </a:solidFill>
          <a:effectLst>
            <a:outerShdw blurRad="50800" dist="38100" dir="2700000" algn="tl" rotWithShape="0">
              <a:prstClr val="black">
                <a:alpha val="40000"/>
              </a:prstClr>
            </a:outerShdw>
            <a:softEdge rad="12700"/>
          </a:effectLst>
        </p:spPr>
        <p:style>
          <a:lnRef idx="1">
            <a:schemeClr val="accent1"/>
          </a:lnRef>
          <a:fillRef idx="2">
            <a:schemeClr val="accent1"/>
          </a:fillRef>
          <a:effectRef idx="1">
            <a:schemeClr val="accent1"/>
          </a:effectRef>
          <a:fontRef idx="minor">
            <a:schemeClr val="dk1"/>
          </a:fontRef>
        </p:style>
        <p:txBody>
          <a:bodyPr lIns="180000" tIns="288000" rIns="180000"/>
          <a:lstStyle/>
          <a:p>
            <a:r>
              <a:rPr lang="sv-SE" sz="1800" dirty="0"/>
              <a:t>Nuvarande geriatrikplan gäller för perioden 2018-2026. Sedan planen togs fram har bland annat vårdtider kortats och omställning mot god och nära vård inletts. Finns behov av att ta fram en långsiktiga plan för hur vård för äldre bör utformas för att vi ska kunna omhänderta en växande andel äldre med sammansatta vårdbehov. Under 2022 inledde förvaltningen arbetet som genomförs i tre steg.</a:t>
            </a:r>
          </a:p>
          <a:p>
            <a:pPr marL="285750" indent="-285750">
              <a:buFont typeface="Wingdings" panose="05000000000000000000" pitchFamily="2" charset="2"/>
              <a:buChar char="ü"/>
            </a:pPr>
            <a:r>
              <a:rPr lang="sv-SE" sz="1800" dirty="0"/>
              <a:t>Kartläggning, nulägesanalys och prognos till 2031</a:t>
            </a:r>
          </a:p>
          <a:p>
            <a:pPr marL="285750" indent="-285750">
              <a:buFont typeface="Wingdings" panose="05000000000000000000" pitchFamily="2" charset="2"/>
              <a:buChar char="ü"/>
            </a:pPr>
            <a:r>
              <a:rPr lang="sv-SE" sz="1800" dirty="0"/>
              <a:t>Omställningsplan vårdval</a:t>
            </a:r>
          </a:p>
          <a:p>
            <a:pPr marL="285750" indent="-285750">
              <a:buFont typeface="Wingdings" panose="05000000000000000000" pitchFamily="2" charset="2"/>
              <a:buChar char="§"/>
            </a:pPr>
            <a:r>
              <a:rPr lang="sv-SE" sz="1800" dirty="0"/>
              <a:t>Beställarplan vård av äldre</a:t>
            </a:r>
          </a:p>
          <a:p>
            <a:endParaRPr lang="sv-SE" sz="1600" dirty="0"/>
          </a:p>
          <a:p>
            <a:endParaRPr lang="sv-SE" sz="1600" dirty="0"/>
          </a:p>
        </p:txBody>
      </p:sp>
      <p:sp>
        <p:nvSpPr>
          <p:cNvPr id="4" name="Platshållare för datum 3">
            <a:extLst>
              <a:ext uri="{FF2B5EF4-FFF2-40B4-BE49-F238E27FC236}">
                <a16:creationId xmlns:a16="http://schemas.microsoft.com/office/drawing/2014/main" id="{4B0AF8E9-8177-D766-A78D-8F5B0FB90663}"/>
              </a:ext>
            </a:extLst>
          </p:cNvPr>
          <p:cNvSpPr>
            <a:spLocks noGrp="1"/>
          </p:cNvSpPr>
          <p:nvPr>
            <p:ph type="dt" sz="half" idx="10"/>
          </p:nvPr>
        </p:nvSpPr>
        <p:spPr/>
        <p:txBody>
          <a:bodyPr/>
          <a:lstStyle/>
          <a:p>
            <a:fld id="{207DFECA-F5B5-4D6B-AC8D-44FFFF4E097B}" type="datetime1">
              <a:rPr lang="sv-SE" smtClean="0"/>
              <a:t>2023-12-04</a:t>
            </a:fld>
            <a:endParaRPr lang="sv-SE"/>
          </a:p>
        </p:txBody>
      </p:sp>
      <p:sp>
        <p:nvSpPr>
          <p:cNvPr id="5" name="Platshållare för sidfot 4">
            <a:extLst>
              <a:ext uri="{FF2B5EF4-FFF2-40B4-BE49-F238E27FC236}">
                <a16:creationId xmlns:a16="http://schemas.microsoft.com/office/drawing/2014/main" id="{3CE5BC27-97B5-ED1B-62CA-0ED98D3E6470}"/>
              </a:ext>
            </a:extLst>
          </p:cNvPr>
          <p:cNvSpPr>
            <a:spLocks noGrp="1"/>
          </p:cNvSpPr>
          <p:nvPr>
            <p:ph type="ftr" sz="quarter" idx="11"/>
          </p:nvPr>
        </p:nvSpPr>
        <p:spPr/>
        <p:txBody>
          <a:bodyPr/>
          <a:lstStyle/>
          <a:p>
            <a:r>
              <a:rPr lang="sv-SE"/>
              <a:t>Hälso- och sjukvårdsförvaltningen</a:t>
            </a:r>
          </a:p>
        </p:txBody>
      </p:sp>
      <p:graphicFrame>
        <p:nvGraphicFramePr>
          <p:cNvPr id="7" name="Diagram 6">
            <a:extLst>
              <a:ext uri="{FF2B5EF4-FFF2-40B4-BE49-F238E27FC236}">
                <a16:creationId xmlns:a16="http://schemas.microsoft.com/office/drawing/2014/main" id="{C2253C8F-7FB1-9201-E5C2-EEE0A0EE47B5}"/>
              </a:ext>
            </a:extLst>
          </p:cNvPr>
          <p:cNvGraphicFramePr>
            <a:graphicFrameLocks/>
          </p:cNvGraphicFramePr>
          <p:nvPr>
            <p:extLst>
              <p:ext uri="{D42A27DB-BD31-4B8C-83A1-F6EECF244321}">
                <p14:modId xmlns:p14="http://schemas.microsoft.com/office/powerpoint/2010/main" val="2184007687"/>
              </p:ext>
            </p:extLst>
          </p:nvPr>
        </p:nvGraphicFramePr>
        <p:xfrm>
          <a:off x="6704545" y="3706115"/>
          <a:ext cx="5356826" cy="2705553"/>
        </p:xfrm>
        <a:graphic>
          <a:graphicData uri="http://schemas.openxmlformats.org/drawingml/2006/chart">
            <c:chart xmlns:c="http://schemas.openxmlformats.org/drawingml/2006/chart" xmlns:r="http://schemas.openxmlformats.org/officeDocument/2006/relationships" r:id="rId2"/>
          </a:graphicData>
        </a:graphic>
      </p:graphicFrame>
      <p:sp>
        <p:nvSpPr>
          <p:cNvPr id="8" name="Platshållare för bildnummer 7">
            <a:extLst>
              <a:ext uri="{FF2B5EF4-FFF2-40B4-BE49-F238E27FC236}">
                <a16:creationId xmlns:a16="http://schemas.microsoft.com/office/drawing/2014/main" id="{A90AD217-CBD1-E57A-7F06-66EBAF46FCE5}"/>
              </a:ext>
            </a:extLst>
          </p:cNvPr>
          <p:cNvSpPr>
            <a:spLocks noGrp="1"/>
          </p:cNvSpPr>
          <p:nvPr>
            <p:ph type="sldNum" sz="quarter" idx="12"/>
          </p:nvPr>
        </p:nvSpPr>
        <p:spPr/>
        <p:txBody>
          <a:bodyPr/>
          <a:lstStyle/>
          <a:p>
            <a:fld id="{DDBEBB44-B4B5-45AD-87A9-3B8A569A17F0}" type="slidenum">
              <a:rPr lang="sv-SE" smtClean="0"/>
              <a:pPr/>
              <a:t>3</a:t>
            </a:fld>
            <a:endParaRPr lang="sv-SE"/>
          </a:p>
        </p:txBody>
      </p:sp>
    </p:spTree>
    <p:extLst>
      <p:ext uri="{BB962C8B-B14F-4D97-AF65-F5344CB8AC3E}">
        <p14:creationId xmlns:p14="http://schemas.microsoft.com/office/powerpoint/2010/main" val="302182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0237E7CF-1E8A-EB06-2503-05CB208967C7}"/>
              </a:ext>
            </a:extLst>
          </p:cNvPr>
          <p:cNvSpPr>
            <a:spLocks noGrp="1"/>
          </p:cNvSpPr>
          <p:nvPr>
            <p:ph idx="1"/>
          </p:nvPr>
        </p:nvSpPr>
        <p:spPr>
          <a:xfrm>
            <a:off x="845640" y="1925162"/>
            <a:ext cx="10849972" cy="4192609"/>
          </a:xfrm>
        </p:spPr>
        <p:txBody>
          <a:bodyPr/>
          <a:lstStyle/>
          <a:p>
            <a:pPr marL="0" indent="0">
              <a:lnSpc>
                <a:spcPct val="107000"/>
              </a:lnSpc>
              <a:spcAft>
                <a:spcPts val="800"/>
              </a:spcAft>
              <a:buNone/>
            </a:pPr>
            <a:r>
              <a:rPr lang="sv-SE" sz="2000" dirty="0"/>
              <a:t>Skapa förutsättningar att utifrån principen om sammanhållen vård och Nära vård kunna möta det framtida vårdbehovet hos äldre med sammansatta vårdbehov i ett 10-årsperspektiv. Omfattar merparten av vårdområdena som möter äldre med sammansatta vårdbehov. </a:t>
            </a:r>
          </a:p>
          <a:p>
            <a:pPr marL="0" indent="0">
              <a:lnSpc>
                <a:spcPct val="107000"/>
              </a:lnSpc>
              <a:spcAft>
                <a:spcPts val="500"/>
              </a:spcAft>
              <a:buNone/>
            </a:pPr>
            <a:r>
              <a:rPr lang="sv-SE" sz="2000" b="1" dirty="0"/>
              <a:t>Beställarplan för vård av äldre kommer att omfatta:</a:t>
            </a:r>
          </a:p>
          <a:p>
            <a:pPr marL="742950" lvl="1" indent="-285750">
              <a:buFont typeface="+mj-lt"/>
              <a:buAutoNum type="arabicPeriod"/>
              <a:tabLst>
                <a:tab pos="914400" algn="l"/>
              </a:tabLst>
            </a:pPr>
            <a:r>
              <a:rPr lang="sv-SE" dirty="0">
                <a:cs typeface="+mn-cs"/>
              </a:rPr>
              <a:t>En beskrivning av nuläget </a:t>
            </a:r>
          </a:p>
          <a:p>
            <a:pPr marL="742950" lvl="1" indent="-285750">
              <a:buFont typeface="+mj-lt"/>
              <a:buAutoNum type="arabicPeriod"/>
              <a:tabLst>
                <a:tab pos="914400" algn="l"/>
              </a:tabLst>
            </a:pPr>
            <a:r>
              <a:rPr lang="sv-SE" dirty="0">
                <a:cs typeface="+mn-cs"/>
              </a:rPr>
              <a:t>Analys av vårdbehov</a:t>
            </a:r>
          </a:p>
          <a:p>
            <a:pPr marL="742950" lvl="1" indent="-285750">
              <a:spcAft>
                <a:spcPts val="600"/>
              </a:spcAft>
              <a:buFont typeface="+mj-lt"/>
              <a:buAutoNum type="arabicPeriod"/>
              <a:tabLst>
                <a:tab pos="914400" algn="l"/>
              </a:tabLst>
            </a:pPr>
            <a:r>
              <a:rPr lang="sv-SE" dirty="0">
                <a:cs typeface="+mn-cs"/>
              </a:rPr>
              <a:t>Ett förslag på vårdstruktur för att tillgodose behov framöver</a:t>
            </a:r>
          </a:p>
          <a:p>
            <a:pPr lvl="1">
              <a:spcAft>
                <a:spcPts val="600"/>
              </a:spcAft>
              <a:buFont typeface="+mj-lt"/>
              <a:buAutoNum type="arabicPeriod"/>
              <a:tabLst>
                <a:tab pos="914400" algn="l"/>
              </a:tabLst>
            </a:pPr>
            <a:r>
              <a:rPr lang="sv-SE" dirty="0">
                <a:cs typeface="+mn-cs"/>
              </a:rPr>
              <a:t>Konkret plan för vad som behöver göras, när och av vem</a:t>
            </a:r>
          </a:p>
        </p:txBody>
      </p:sp>
      <p:sp>
        <p:nvSpPr>
          <p:cNvPr id="2" name="Rubrik 1">
            <a:extLst>
              <a:ext uri="{FF2B5EF4-FFF2-40B4-BE49-F238E27FC236}">
                <a16:creationId xmlns:a16="http://schemas.microsoft.com/office/drawing/2014/main" id="{50436A45-C297-100B-1CA0-8A1BCD6FB5C2}"/>
              </a:ext>
            </a:extLst>
          </p:cNvPr>
          <p:cNvSpPr>
            <a:spLocks noGrp="1"/>
          </p:cNvSpPr>
          <p:nvPr>
            <p:ph type="title"/>
          </p:nvPr>
        </p:nvSpPr>
        <p:spPr>
          <a:xfrm>
            <a:off x="845640" y="1156567"/>
            <a:ext cx="10267949" cy="702405"/>
          </a:xfrm>
        </p:spPr>
        <p:txBody>
          <a:bodyPr/>
          <a:lstStyle/>
          <a:p>
            <a:pPr algn="ctr">
              <a:spcAft>
                <a:spcPts val="600"/>
              </a:spcAft>
            </a:pPr>
            <a:r>
              <a:rPr lang="sv-SE" kern="1200" dirty="0">
                <a:solidFill>
                  <a:schemeClr val="accent1">
                    <a:lumMod val="90000"/>
                    <a:lumOff val="10000"/>
                  </a:schemeClr>
                </a:solidFill>
              </a:rPr>
              <a:t>Uppdrag </a:t>
            </a:r>
            <a:r>
              <a:rPr lang="sv-SE" i="1" kern="1200" dirty="0">
                <a:solidFill>
                  <a:schemeClr val="accent1">
                    <a:lumMod val="90000"/>
                    <a:lumOff val="10000"/>
                  </a:schemeClr>
                </a:solidFill>
              </a:rPr>
              <a:t>Beställarplan</a:t>
            </a:r>
            <a:r>
              <a:rPr lang="sv-SE" kern="1200" dirty="0">
                <a:solidFill>
                  <a:schemeClr val="accent1">
                    <a:lumMod val="90000"/>
                    <a:lumOff val="10000"/>
                  </a:schemeClr>
                </a:solidFill>
              </a:rPr>
              <a:t> 10-årsperspektiv</a:t>
            </a:r>
          </a:p>
        </p:txBody>
      </p:sp>
      <p:sp>
        <p:nvSpPr>
          <p:cNvPr id="4" name="Platshållare för datum 3">
            <a:extLst>
              <a:ext uri="{FF2B5EF4-FFF2-40B4-BE49-F238E27FC236}">
                <a16:creationId xmlns:a16="http://schemas.microsoft.com/office/drawing/2014/main" id="{2A43C122-D04C-6FE1-BD6C-B79BC1DD44B5}"/>
              </a:ext>
            </a:extLst>
          </p:cNvPr>
          <p:cNvSpPr>
            <a:spLocks noGrp="1"/>
          </p:cNvSpPr>
          <p:nvPr>
            <p:ph type="dt" sz="half" idx="10"/>
          </p:nvPr>
        </p:nvSpPr>
        <p:spPr/>
        <p:txBody>
          <a:bodyPr/>
          <a:lstStyle/>
          <a:p>
            <a:fld id="{B10C3938-ABAF-4C79-9777-F0C3567C0180}" type="datetime1">
              <a:rPr lang="sv-SE" smtClean="0"/>
              <a:t>2023-12-04</a:t>
            </a:fld>
            <a:endParaRPr lang="sv-SE"/>
          </a:p>
        </p:txBody>
      </p:sp>
      <p:sp>
        <p:nvSpPr>
          <p:cNvPr id="5" name="Platshållare för sidfot 4">
            <a:extLst>
              <a:ext uri="{FF2B5EF4-FFF2-40B4-BE49-F238E27FC236}">
                <a16:creationId xmlns:a16="http://schemas.microsoft.com/office/drawing/2014/main" id="{0C7EFD5E-D1EE-29B7-2E71-FC822063ED10}"/>
              </a:ext>
            </a:extLst>
          </p:cNvPr>
          <p:cNvSpPr>
            <a:spLocks noGrp="1"/>
          </p:cNvSpPr>
          <p:nvPr>
            <p:ph type="ftr" sz="quarter" idx="11"/>
          </p:nvPr>
        </p:nvSpPr>
        <p:spPr/>
        <p:txBody>
          <a:bodyPr/>
          <a:lstStyle/>
          <a:p>
            <a:r>
              <a:rPr lang="sv-SE"/>
              <a:t>Hälso- och sjukvårdsförvaltningen</a:t>
            </a:r>
          </a:p>
        </p:txBody>
      </p:sp>
      <p:sp>
        <p:nvSpPr>
          <p:cNvPr id="3" name="Platshållare för bildnummer 2">
            <a:extLst>
              <a:ext uri="{FF2B5EF4-FFF2-40B4-BE49-F238E27FC236}">
                <a16:creationId xmlns:a16="http://schemas.microsoft.com/office/drawing/2014/main" id="{1FAC47ED-0B69-7D4F-3128-B9C5B19BF00C}"/>
              </a:ext>
            </a:extLst>
          </p:cNvPr>
          <p:cNvSpPr>
            <a:spLocks noGrp="1"/>
          </p:cNvSpPr>
          <p:nvPr>
            <p:ph type="sldNum" sz="quarter" idx="12"/>
          </p:nvPr>
        </p:nvSpPr>
        <p:spPr/>
        <p:txBody>
          <a:bodyPr/>
          <a:lstStyle/>
          <a:p>
            <a:fld id="{DDBEBB44-B4B5-45AD-87A9-3B8A569A17F0}" type="slidenum">
              <a:rPr lang="sv-SE" smtClean="0"/>
              <a:pPr/>
              <a:t>4</a:t>
            </a:fld>
            <a:endParaRPr lang="sv-SE"/>
          </a:p>
        </p:txBody>
      </p:sp>
    </p:spTree>
    <p:extLst>
      <p:ext uri="{BB962C8B-B14F-4D97-AF65-F5344CB8AC3E}">
        <p14:creationId xmlns:p14="http://schemas.microsoft.com/office/powerpoint/2010/main" val="246109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4D55CE-795D-460B-ACD2-94BC89519067}"/>
              </a:ext>
            </a:extLst>
          </p:cNvPr>
          <p:cNvSpPr>
            <a:spLocks noGrp="1"/>
          </p:cNvSpPr>
          <p:nvPr>
            <p:ph type="title"/>
          </p:nvPr>
        </p:nvSpPr>
        <p:spPr>
          <a:xfrm>
            <a:off x="593416" y="1267928"/>
            <a:ext cx="11005168" cy="836613"/>
          </a:xfrm>
        </p:spPr>
        <p:txBody>
          <a:bodyPr/>
          <a:lstStyle/>
          <a:p>
            <a:pPr algn="ctr">
              <a:spcAft>
                <a:spcPts val="600"/>
              </a:spcAft>
            </a:pPr>
            <a:r>
              <a:rPr lang="sv-SE" kern="1200" dirty="0">
                <a:solidFill>
                  <a:schemeClr val="accent1">
                    <a:lumMod val="90000"/>
                    <a:lumOff val="10000"/>
                  </a:schemeClr>
                </a:solidFill>
              </a:rPr>
              <a:t>Samverkan med vårdgivare och patienter i </a:t>
            </a:r>
            <a:r>
              <a:rPr lang="sv-SE" i="1" kern="1200" dirty="0">
                <a:solidFill>
                  <a:schemeClr val="accent1">
                    <a:lumMod val="90000"/>
                    <a:lumOff val="10000"/>
                  </a:schemeClr>
                </a:solidFill>
              </a:rPr>
              <a:t>Kartläggning och nulägesanalys</a:t>
            </a:r>
          </a:p>
        </p:txBody>
      </p:sp>
      <p:sp>
        <p:nvSpPr>
          <p:cNvPr id="3" name="Platshållare för innehåll 2">
            <a:extLst>
              <a:ext uri="{FF2B5EF4-FFF2-40B4-BE49-F238E27FC236}">
                <a16:creationId xmlns:a16="http://schemas.microsoft.com/office/drawing/2014/main" id="{2F542E58-10F0-4695-A627-FDC5C3F42E59}"/>
              </a:ext>
            </a:extLst>
          </p:cNvPr>
          <p:cNvSpPr>
            <a:spLocks noGrp="1"/>
          </p:cNvSpPr>
          <p:nvPr>
            <p:ph idx="1"/>
          </p:nvPr>
        </p:nvSpPr>
        <p:spPr>
          <a:xfrm>
            <a:off x="1197621" y="2481943"/>
            <a:ext cx="9960284" cy="3559598"/>
          </a:xfrm>
        </p:spPr>
        <p:txBody>
          <a:bodyPr/>
          <a:lstStyle/>
          <a:p>
            <a:pPr marL="285750" indent="-285750">
              <a:buFont typeface="Arial" panose="020B0604020202020204" pitchFamily="34" charset="0"/>
              <a:buChar char="•"/>
            </a:pPr>
            <a:r>
              <a:rPr lang="sv-SE" sz="2000" dirty="0"/>
              <a:t>Workshop fokus farhågor och förhoppningar 5-10 års sikt med företrädare för vårdgivare; geriatrik, primärvård, akutsjukhus, rehabilitering, kommunal vård.</a:t>
            </a:r>
          </a:p>
          <a:p>
            <a:pPr marL="285750" indent="-285750">
              <a:buFont typeface="Arial" panose="020B0604020202020204" pitchFamily="34" charset="0"/>
              <a:buChar char="•"/>
            </a:pPr>
            <a:r>
              <a:rPr lang="sv-SE" sz="2000" dirty="0"/>
              <a:t>Workshop fokus kompetensförsörjning med företrädare för vårdgivare; geriatrik, primärvård, akutsjukhus, rehabilitering, ASIH, psykiatri, kommunal vård</a:t>
            </a:r>
          </a:p>
          <a:p>
            <a:pPr marL="285750" indent="-285750">
              <a:buFont typeface="Arial" panose="020B0604020202020204" pitchFamily="34" charset="0"/>
              <a:buChar char="•"/>
            </a:pPr>
            <a:r>
              <a:rPr lang="sv-SE" sz="2000" dirty="0"/>
              <a:t>Workshop fokus farhågor och förhoppningar 5-10 års sikt med pensionärsföreträdare.</a:t>
            </a:r>
          </a:p>
        </p:txBody>
      </p:sp>
      <p:sp>
        <p:nvSpPr>
          <p:cNvPr id="6" name="Platshållare för bildnummer 5">
            <a:extLst>
              <a:ext uri="{FF2B5EF4-FFF2-40B4-BE49-F238E27FC236}">
                <a16:creationId xmlns:a16="http://schemas.microsoft.com/office/drawing/2014/main" id="{BB62F7B4-154A-47E4-9506-E8ECC948A174}"/>
              </a:ext>
            </a:extLst>
          </p:cNvPr>
          <p:cNvSpPr>
            <a:spLocks noGrp="1"/>
          </p:cNvSpPr>
          <p:nvPr>
            <p:ph type="sldNum" sz="quarter" idx="10"/>
          </p:nvPr>
        </p:nvSpPr>
        <p:spPr/>
        <p:txBody>
          <a:bodyPr/>
          <a:lstStyle/>
          <a:p>
            <a:fld id="{95D030B9-2D5D-4145-9A31-E6F09FE79D3D}" type="slidenum">
              <a:rPr lang="sv-SE" smtClean="0"/>
              <a:pPr/>
              <a:t>5</a:t>
            </a:fld>
            <a:endParaRPr lang="sv-SE"/>
          </a:p>
        </p:txBody>
      </p:sp>
    </p:spTree>
    <p:extLst>
      <p:ext uri="{BB962C8B-B14F-4D97-AF65-F5344CB8AC3E}">
        <p14:creationId xmlns:p14="http://schemas.microsoft.com/office/powerpoint/2010/main" val="264755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FDF15CE-07F9-4B0E-8E81-56CA43599AE6}"/>
              </a:ext>
            </a:extLst>
          </p:cNvPr>
          <p:cNvSpPr>
            <a:spLocks noGrp="1"/>
          </p:cNvSpPr>
          <p:nvPr>
            <p:ph type="dt" sz="half" idx="10"/>
          </p:nvPr>
        </p:nvSpPr>
        <p:spPr/>
        <p:txBody>
          <a:bodyPr/>
          <a:lstStyle/>
          <a:p>
            <a:fld id="{722133AA-9CA0-477C-B684-B718E7E9A5FC}" type="datetime1">
              <a:rPr lang="sv-SE" smtClean="0"/>
              <a:t>2023-12-04</a:t>
            </a:fld>
            <a:endParaRPr lang="sv-SE"/>
          </a:p>
        </p:txBody>
      </p:sp>
      <p:sp>
        <p:nvSpPr>
          <p:cNvPr id="3" name="Platshållare för sidfot 2">
            <a:extLst>
              <a:ext uri="{FF2B5EF4-FFF2-40B4-BE49-F238E27FC236}">
                <a16:creationId xmlns:a16="http://schemas.microsoft.com/office/drawing/2014/main" id="{3C03BF5A-6BA1-458F-B282-615AB160A020}"/>
              </a:ext>
            </a:extLst>
          </p:cNvPr>
          <p:cNvSpPr>
            <a:spLocks noGrp="1"/>
          </p:cNvSpPr>
          <p:nvPr>
            <p:ph type="ftr" sz="quarter" idx="11"/>
          </p:nvPr>
        </p:nvSpPr>
        <p:spPr/>
        <p:txBody>
          <a:bodyPr/>
          <a:lstStyle/>
          <a:p>
            <a:r>
              <a:rPr lang="sv-SE"/>
              <a:t>Hälso- och sjukvårdsförvaltningen</a:t>
            </a:r>
          </a:p>
        </p:txBody>
      </p:sp>
      <p:graphicFrame>
        <p:nvGraphicFramePr>
          <p:cNvPr id="4" name="Platshållare för innehåll 2">
            <a:extLst>
              <a:ext uri="{FF2B5EF4-FFF2-40B4-BE49-F238E27FC236}">
                <a16:creationId xmlns:a16="http://schemas.microsoft.com/office/drawing/2014/main" id="{4DD3413B-1A30-42B9-8A86-A85562051E0E}"/>
              </a:ext>
            </a:extLst>
          </p:cNvPr>
          <p:cNvGraphicFramePr>
            <a:graphicFrameLocks/>
          </p:cNvGraphicFramePr>
          <p:nvPr>
            <p:extLst>
              <p:ext uri="{D42A27DB-BD31-4B8C-83A1-F6EECF244321}">
                <p14:modId xmlns:p14="http://schemas.microsoft.com/office/powerpoint/2010/main" val="621123042"/>
              </p:ext>
            </p:extLst>
          </p:nvPr>
        </p:nvGraphicFramePr>
        <p:xfrm>
          <a:off x="420786" y="1078476"/>
          <a:ext cx="11472766" cy="5779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99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B5EC0-EA20-061B-D1A1-39201AED352E}"/>
              </a:ext>
            </a:extLst>
          </p:cNvPr>
          <p:cNvSpPr>
            <a:spLocks noGrp="1"/>
          </p:cNvSpPr>
          <p:nvPr>
            <p:ph type="title"/>
          </p:nvPr>
        </p:nvSpPr>
        <p:spPr>
          <a:xfrm>
            <a:off x="553875" y="1076958"/>
            <a:ext cx="10466832" cy="606959"/>
          </a:xfrm>
        </p:spPr>
        <p:txBody>
          <a:bodyPr/>
          <a:lstStyle/>
          <a:p>
            <a:pPr algn="ctr">
              <a:spcAft>
                <a:spcPts val="600"/>
              </a:spcAft>
            </a:pPr>
            <a:r>
              <a:rPr lang="sv-SE" kern="1200" dirty="0">
                <a:solidFill>
                  <a:schemeClr val="accent1">
                    <a:lumMod val="90000"/>
                    <a:lumOff val="10000"/>
                  </a:schemeClr>
                </a:solidFill>
              </a:rPr>
              <a:t>Genomförande projekt </a:t>
            </a:r>
            <a:r>
              <a:rPr lang="sv-SE" i="1" kern="1200" dirty="0">
                <a:solidFill>
                  <a:schemeClr val="accent1">
                    <a:lumMod val="90000"/>
                    <a:lumOff val="10000"/>
                  </a:schemeClr>
                </a:solidFill>
              </a:rPr>
              <a:t>Beställarplan vård av äldre</a:t>
            </a:r>
          </a:p>
        </p:txBody>
      </p:sp>
      <p:sp>
        <p:nvSpPr>
          <p:cNvPr id="32" name="Platshållare för datum 3">
            <a:extLst>
              <a:ext uri="{FF2B5EF4-FFF2-40B4-BE49-F238E27FC236}">
                <a16:creationId xmlns:a16="http://schemas.microsoft.com/office/drawing/2014/main" id="{F272CCA4-1884-EEBF-5BB9-3C3B64BBDD12}"/>
              </a:ext>
            </a:extLst>
          </p:cNvPr>
          <p:cNvSpPr>
            <a:spLocks noGrp="1"/>
          </p:cNvSpPr>
          <p:nvPr>
            <p:ph type="dt" sz="half" idx="10"/>
          </p:nvPr>
        </p:nvSpPr>
        <p:spPr>
          <a:xfrm>
            <a:off x="8534401" y="237635"/>
            <a:ext cx="3359151" cy="130175"/>
          </a:xfr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937AA711-CDBC-4899-967C-72B505C571DD}" type="datetime1">
              <a:rPr kumimoji="0" lang="sv-SE" sz="900" b="0" i="0" u="none" strike="noStrike" kern="1200" cap="none" spc="0" normalizeH="0" baseline="0" noProof="0" smtClean="0">
                <a:ln>
                  <a:noFill/>
                </a:ln>
                <a:solidFill>
                  <a:srgbClr val="000000"/>
                </a:solidFill>
                <a:effectLst/>
                <a:uLnTx/>
                <a:uFillTx/>
                <a:latin typeface="Verdana"/>
                <a:cs typeface="+mn-cs"/>
              </a:rPr>
              <a:pPr marL="0" marR="0" lvl="0" indent="0" algn="r" defTabSz="914400" rtl="0" eaLnBrk="1" fontAlgn="auto" latinLnBrk="0" hangingPunct="1">
                <a:lnSpc>
                  <a:spcPct val="100000"/>
                </a:lnSpc>
                <a:spcBef>
                  <a:spcPct val="0"/>
                </a:spcBef>
                <a:spcAft>
                  <a:spcPts val="0"/>
                </a:spcAft>
                <a:buClrTx/>
                <a:buSzTx/>
                <a:buFontTx/>
                <a:buNone/>
                <a:tabLst/>
                <a:defRPr/>
              </a:pPr>
              <a:t>2023-12-04</a:t>
            </a:fld>
            <a:endParaRPr kumimoji="0" lang="sv-SE" sz="900" b="0" i="0" u="none" strike="noStrike" kern="1200" cap="none" spc="0" normalizeH="0" baseline="0" noProof="0">
              <a:ln>
                <a:noFill/>
              </a:ln>
              <a:solidFill>
                <a:srgbClr val="000000"/>
              </a:solidFill>
              <a:effectLst/>
              <a:uLnTx/>
              <a:uFillTx/>
              <a:latin typeface="Verdana"/>
              <a:cs typeface="+mn-cs"/>
            </a:endParaRPr>
          </a:p>
        </p:txBody>
      </p:sp>
      <p:sp>
        <p:nvSpPr>
          <p:cNvPr id="33" name="Platshållare för sidfot 4">
            <a:extLst>
              <a:ext uri="{FF2B5EF4-FFF2-40B4-BE49-F238E27FC236}">
                <a16:creationId xmlns:a16="http://schemas.microsoft.com/office/drawing/2014/main" id="{934DD98C-1AD1-FEC7-1BC0-C405DEEF700E}"/>
              </a:ext>
            </a:extLst>
          </p:cNvPr>
          <p:cNvSpPr>
            <a:spLocks noGrp="1"/>
          </p:cNvSpPr>
          <p:nvPr>
            <p:ph type="ftr" sz="quarter" idx="11"/>
          </p:nvPr>
        </p:nvSpPr>
        <p:spPr>
          <a:xfrm>
            <a:off x="8534401" y="655027"/>
            <a:ext cx="3359151" cy="130175"/>
          </a:xfr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Verdana"/>
                <a:cs typeface="+mn-cs"/>
              </a:rPr>
              <a:t>Hälso- och sjukvårdsförvaltningen</a:t>
            </a:r>
          </a:p>
        </p:txBody>
      </p:sp>
      <p:sp>
        <p:nvSpPr>
          <p:cNvPr id="34" name="Platshållare för bildnummer 5">
            <a:extLst>
              <a:ext uri="{FF2B5EF4-FFF2-40B4-BE49-F238E27FC236}">
                <a16:creationId xmlns:a16="http://schemas.microsoft.com/office/drawing/2014/main" id="{9C91677B-6B0A-A10F-B339-DA0F12093C42}"/>
              </a:ext>
            </a:extLst>
          </p:cNvPr>
          <p:cNvSpPr>
            <a:spLocks noGrp="1"/>
          </p:cNvSpPr>
          <p:nvPr>
            <p:ph type="sldNum" sz="quarter" idx="12"/>
          </p:nvPr>
        </p:nvSpPr>
        <p:spPr>
          <a:xfrm>
            <a:off x="8534401" y="446332"/>
            <a:ext cx="3359151" cy="130175"/>
          </a:xfr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DDBEBB44-B4B5-45AD-87A9-3B8A569A17F0}" type="slidenum">
              <a:rPr kumimoji="0" lang="sv-SE" sz="900" b="0" i="0" u="none" strike="noStrike" kern="1200" cap="none" spc="0" normalizeH="0" baseline="0" noProof="0" smtClean="0">
                <a:ln>
                  <a:noFill/>
                </a:ln>
                <a:solidFill>
                  <a:srgbClr val="000000"/>
                </a:solidFill>
                <a:effectLst/>
                <a:uLnTx/>
                <a:uFillTx/>
                <a:latin typeface="Verdan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sv-SE" sz="900" b="0" i="0" u="none" strike="noStrike" kern="1200" cap="none" spc="0" normalizeH="0" baseline="0" noProof="0">
              <a:ln>
                <a:noFill/>
              </a:ln>
              <a:solidFill>
                <a:srgbClr val="000000"/>
              </a:solidFill>
              <a:effectLst/>
              <a:uLnTx/>
              <a:uFillTx/>
              <a:latin typeface="Verdana"/>
              <a:cs typeface="+mn-cs"/>
            </a:endParaRPr>
          </a:p>
        </p:txBody>
      </p:sp>
      <p:sp>
        <p:nvSpPr>
          <p:cNvPr id="8" name="textruta 7">
            <a:extLst>
              <a:ext uri="{FF2B5EF4-FFF2-40B4-BE49-F238E27FC236}">
                <a16:creationId xmlns:a16="http://schemas.microsoft.com/office/drawing/2014/main" id="{2E0CEF2C-47A6-E514-8A2A-9CAE15A9EEF1}"/>
              </a:ext>
            </a:extLst>
          </p:cNvPr>
          <p:cNvSpPr txBox="1"/>
          <p:nvPr/>
        </p:nvSpPr>
        <p:spPr>
          <a:xfrm>
            <a:off x="4756334" y="5264319"/>
            <a:ext cx="2343140" cy="996683"/>
          </a:xfrm>
          <a:prstGeom prst="rect">
            <a:avLst/>
          </a:prstGeom>
          <a:noFill/>
          <a:ln>
            <a:solidFill>
              <a:schemeClr val="accent1"/>
            </a:solidFill>
            <a:prstDash val="dash"/>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Verdana"/>
                <a:cs typeface="+mn-cs"/>
              </a:rPr>
              <a:t>Nuläge</a:t>
            </a:r>
          </a:p>
        </p:txBody>
      </p:sp>
      <p:sp>
        <p:nvSpPr>
          <p:cNvPr id="9" name="textruta 8">
            <a:extLst>
              <a:ext uri="{FF2B5EF4-FFF2-40B4-BE49-F238E27FC236}">
                <a16:creationId xmlns:a16="http://schemas.microsoft.com/office/drawing/2014/main" id="{1628E0EC-6CD6-D534-84EF-7203B11F7CCB}"/>
              </a:ext>
            </a:extLst>
          </p:cNvPr>
          <p:cNvSpPr txBox="1"/>
          <p:nvPr/>
        </p:nvSpPr>
        <p:spPr>
          <a:xfrm>
            <a:off x="8223932" y="5263449"/>
            <a:ext cx="3359150" cy="996683"/>
          </a:xfrm>
          <a:prstGeom prst="rect">
            <a:avLst/>
          </a:prstGeom>
          <a:noFill/>
          <a:ln>
            <a:solidFill>
              <a:schemeClr val="accent1"/>
            </a:solidFill>
            <a:prstDash val="dash"/>
          </a:ln>
        </p:spPr>
        <p:txBody>
          <a:bodyPr wrap="square" rtlCol="0" anchor="ctr">
            <a:noAutofit/>
          </a:bodyPr>
          <a:lstStyle>
            <a:defPPr>
              <a:defRPr lang="sv-SE"/>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Verdana"/>
                <a:cs typeface="+mn-cs"/>
              </a:rPr>
              <a:t>Målbild för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Verdana"/>
                <a:cs typeface="+mn-cs"/>
              </a:rPr>
              <a:t>vård av äldre</a:t>
            </a:r>
            <a:endParaRPr kumimoji="0" lang="sv-SE" sz="1800" b="1" i="0" u="none" strike="noStrike" kern="1200" cap="none" spc="0" normalizeH="0" baseline="0" noProof="0">
              <a:ln>
                <a:noFill/>
              </a:ln>
              <a:solidFill>
                <a:srgbClr val="000000"/>
              </a:solidFill>
              <a:effectLst/>
              <a:uLnTx/>
              <a:uFillTx/>
              <a:latin typeface="Verdana"/>
              <a:cs typeface="+mn-cs"/>
            </a:endParaRPr>
          </a:p>
        </p:txBody>
      </p:sp>
      <p:sp>
        <p:nvSpPr>
          <p:cNvPr id="10" name="textruta 9">
            <a:extLst>
              <a:ext uri="{FF2B5EF4-FFF2-40B4-BE49-F238E27FC236}">
                <a16:creationId xmlns:a16="http://schemas.microsoft.com/office/drawing/2014/main" id="{B492BE3E-A0D1-6C72-9F77-0C8ADC01D5A5}"/>
              </a:ext>
            </a:extLst>
          </p:cNvPr>
          <p:cNvSpPr txBox="1"/>
          <p:nvPr/>
        </p:nvSpPr>
        <p:spPr>
          <a:xfrm>
            <a:off x="6456147" y="3763649"/>
            <a:ext cx="2343140" cy="836614"/>
          </a:xfrm>
          <a:prstGeom prst="rect">
            <a:avLst/>
          </a:prstGeom>
          <a:noFill/>
          <a:ln>
            <a:solidFill>
              <a:schemeClr val="accent1"/>
            </a:solidFill>
            <a:prstDash val="dash"/>
          </a:ln>
        </p:spPr>
        <p:txBody>
          <a:bodyPr wrap="square" tIns="144000" bIns="144000" rtlCol="0" anchor="ctr">
            <a:noAutofit/>
          </a:bodyPr>
          <a:lstStyle>
            <a:defPPr>
              <a:defRPr lang="sv-SE"/>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Verdana"/>
                <a:cs typeface="+mn-cs"/>
              </a:rPr>
              <a:t>GAP-analys: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Verdana"/>
                <a:cs typeface="+mn-cs"/>
              </a:rPr>
              <a:t>glapp mellan nuläge och målbild</a:t>
            </a:r>
          </a:p>
        </p:txBody>
      </p:sp>
      <p:sp>
        <p:nvSpPr>
          <p:cNvPr id="14" name="Höger klammerparentes 13">
            <a:extLst>
              <a:ext uri="{FF2B5EF4-FFF2-40B4-BE49-F238E27FC236}">
                <a16:creationId xmlns:a16="http://schemas.microsoft.com/office/drawing/2014/main" id="{254F339F-AAB3-A8DE-AC19-F72F7D1DED33}"/>
              </a:ext>
            </a:extLst>
          </p:cNvPr>
          <p:cNvSpPr/>
          <p:nvPr/>
        </p:nvSpPr>
        <p:spPr bwMode="auto">
          <a:xfrm rot="16200000">
            <a:off x="7438013" y="3934630"/>
            <a:ext cx="483234" cy="1907280"/>
          </a:xfrm>
          <a:prstGeom prst="rightBrace">
            <a:avLst/>
          </a:pr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Verdana"/>
              <a:cs typeface="+mn-cs"/>
            </a:endParaRPr>
          </a:p>
        </p:txBody>
      </p:sp>
      <p:cxnSp>
        <p:nvCxnSpPr>
          <p:cNvPr id="22" name="Rak koppling 21">
            <a:extLst>
              <a:ext uri="{FF2B5EF4-FFF2-40B4-BE49-F238E27FC236}">
                <a16:creationId xmlns:a16="http://schemas.microsoft.com/office/drawing/2014/main" id="{F3EDD5C1-77FD-F5EC-605D-DD78C778CF44}"/>
              </a:ext>
            </a:extLst>
          </p:cNvPr>
          <p:cNvCxnSpPr/>
          <p:nvPr/>
        </p:nvCxnSpPr>
        <p:spPr bwMode="auto">
          <a:xfrm>
            <a:off x="10063858" y="3622221"/>
            <a:ext cx="0" cy="1641228"/>
          </a:xfrm>
          <a:prstGeom prst="line">
            <a:avLst/>
          </a:prstGeom>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ruta 10">
            <a:extLst>
              <a:ext uri="{FF2B5EF4-FFF2-40B4-BE49-F238E27FC236}">
                <a16:creationId xmlns:a16="http://schemas.microsoft.com/office/drawing/2014/main" id="{EA5BF70B-C09F-098F-8195-188AE2905A97}"/>
              </a:ext>
            </a:extLst>
          </p:cNvPr>
          <p:cNvSpPr txBox="1"/>
          <p:nvPr/>
        </p:nvSpPr>
        <p:spPr>
          <a:xfrm>
            <a:off x="8641527" y="2176494"/>
            <a:ext cx="2844662" cy="1436370"/>
          </a:xfrm>
          <a:prstGeom prst="rect">
            <a:avLst/>
          </a:prstGeom>
          <a:noFill/>
          <a:ln>
            <a:solidFill>
              <a:schemeClr val="accent1"/>
            </a:solidFill>
            <a:prstDash val="dash"/>
          </a:ln>
        </p:spPr>
        <p:txBody>
          <a:bodyPr wrap="square" bIns="0" rtlCol="0" anchor="ctr">
            <a:noAutofit/>
          </a:bodyPr>
          <a:lstStyle>
            <a:defPPr>
              <a:defRPr lang="sv-SE"/>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Verdana"/>
                <a:cs typeface="+mn-cs"/>
              </a:rPr>
              <a:t>Färdplan: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sv-SE" sz="1800" b="0" i="0" u="none" strike="noStrike" kern="1200" cap="none" spc="0" normalizeH="0" baseline="0" noProof="0">
                <a:ln>
                  <a:noFill/>
                </a:ln>
                <a:solidFill>
                  <a:srgbClr val="000000"/>
                </a:solidFill>
                <a:effectLst/>
                <a:uLnTx/>
                <a:uFillTx/>
                <a:latin typeface="Verdana"/>
                <a:cs typeface="+mn-cs"/>
              </a:rPr>
              <a:t>från nuläge till målbild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Verdana"/>
                <a:cs typeface="+mn-cs"/>
              </a:rPr>
              <a:t>Vad behöver göras?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Verdana"/>
                <a:cs typeface="+mn-cs"/>
              </a:rPr>
              <a:t>Av vem?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Verdana"/>
                <a:cs typeface="+mn-cs"/>
              </a:rPr>
              <a:t>När?</a:t>
            </a:r>
          </a:p>
        </p:txBody>
      </p:sp>
      <p:sp>
        <p:nvSpPr>
          <p:cNvPr id="20" name="textruta 19">
            <a:extLst>
              <a:ext uri="{FF2B5EF4-FFF2-40B4-BE49-F238E27FC236}">
                <a16:creationId xmlns:a16="http://schemas.microsoft.com/office/drawing/2014/main" id="{9645F010-5B45-5C95-4A20-BA5EBD7EBBBF}"/>
              </a:ext>
            </a:extLst>
          </p:cNvPr>
          <p:cNvSpPr txBox="1"/>
          <p:nvPr/>
        </p:nvSpPr>
        <p:spPr>
          <a:xfrm>
            <a:off x="9266487" y="4139888"/>
            <a:ext cx="1594742" cy="596537"/>
          </a:xfrm>
          <a:prstGeom prst="rect">
            <a:avLst/>
          </a:prstGeom>
          <a:solidFill>
            <a:schemeClr val="bg1"/>
          </a:solidFill>
          <a:ln w="19050">
            <a:solidFill>
              <a:srgbClr val="C00000"/>
            </a:solidFill>
            <a:prstDash val="sysDash"/>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Verdana"/>
                <a:cs typeface="+mn-cs"/>
              </a:rPr>
              <a:t>Riskanalys</a:t>
            </a:r>
          </a:p>
        </p:txBody>
      </p:sp>
      <p:sp>
        <p:nvSpPr>
          <p:cNvPr id="21" name="textruta 20">
            <a:extLst>
              <a:ext uri="{FF2B5EF4-FFF2-40B4-BE49-F238E27FC236}">
                <a16:creationId xmlns:a16="http://schemas.microsoft.com/office/drawing/2014/main" id="{F3AFD98B-C50C-52DF-1086-CC2467DDF2E8}"/>
              </a:ext>
            </a:extLst>
          </p:cNvPr>
          <p:cNvSpPr txBox="1"/>
          <p:nvPr/>
        </p:nvSpPr>
        <p:spPr>
          <a:xfrm>
            <a:off x="553875" y="1758715"/>
            <a:ext cx="6350409" cy="4762346"/>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sv-SE" sz="1800" b="0" i="0" u="none" strike="noStrike" kern="1200" cap="none" spc="0" normalizeH="0" baseline="0" noProof="0" dirty="0">
                <a:ln>
                  <a:noFill/>
                </a:ln>
                <a:solidFill>
                  <a:srgbClr val="000000"/>
                </a:solidFill>
                <a:effectLst/>
                <a:uLnTx/>
                <a:uFillTx/>
                <a:latin typeface="Verdana"/>
                <a:cs typeface="+mn-cs"/>
              </a:rPr>
              <a:t>Hur behöver vården för äldre patienter med sammansatta behov se ut om 10 år? </a:t>
            </a:r>
          </a:p>
          <a:p>
            <a:pPr marL="285750" marR="0" lvl="0"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sv-SE" sz="1800" b="0" i="0" u="none" strike="noStrike" kern="1200" cap="none" spc="0" normalizeH="0" baseline="0" noProof="0" dirty="0">
                <a:ln>
                  <a:noFill/>
                </a:ln>
                <a:solidFill>
                  <a:srgbClr val="000000"/>
                </a:solidFill>
                <a:effectLst/>
                <a:uLnTx/>
                <a:uFillTx/>
                <a:latin typeface="Verdana"/>
                <a:cs typeface="+mn-cs"/>
              </a:rPr>
              <a:t>Vilka behov har vi att möta? </a:t>
            </a:r>
          </a:p>
          <a:p>
            <a:pPr marL="285750" marR="0" lvl="0" indent="-2857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sv-SE" sz="1800" b="0" i="0" u="none" strike="noStrike" kern="1200" cap="none" spc="0" normalizeH="0" baseline="0" noProof="0" dirty="0">
                <a:ln>
                  <a:noFill/>
                </a:ln>
                <a:solidFill>
                  <a:srgbClr val="000000"/>
                </a:solidFill>
                <a:effectLst/>
                <a:uLnTx/>
                <a:uFillTx/>
                <a:latin typeface="Verdana"/>
                <a:cs typeface="+mn-cs"/>
              </a:rPr>
              <a:t>I vilken riktning behöver vården utvecklas?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noProof="0" dirty="0">
              <a:solidFill>
                <a:srgbClr val="000000"/>
              </a:solidFill>
              <a:latin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solidFill>
                  <a:srgbClr val="000000"/>
                </a:solidFill>
                <a:latin typeface="Verdana"/>
              </a:rPr>
              <a:t>R</a:t>
            </a:r>
            <a:r>
              <a:rPr kumimoji="0" lang="sv-SE" sz="1800" i="0" u="sng" strike="noStrike" kern="1200" cap="none" spc="0" normalizeH="0" baseline="0" noProof="0" dirty="0" err="1">
                <a:ln>
                  <a:noFill/>
                </a:ln>
                <a:solidFill>
                  <a:srgbClr val="000000"/>
                </a:solidFill>
                <a:effectLst/>
                <a:uLnTx/>
                <a:uFillTx/>
                <a:latin typeface="Verdana"/>
                <a:cs typeface="+mn-cs"/>
              </a:rPr>
              <a:t>iskbedömma</a:t>
            </a:r>
            <a:r>
              <a:rPr kumimoji="0" lang="sv-SE" sz="1800" i="0" u="sng" strike="noStrike" kern="1200" cap="none" spc="0" normalizeH="0" baseline="0" noProof="0" dirty="0">
                <a:ln>
                  <a:noFill/>
                </a:ln>
                <a:solidFill>
                  <a:srgbClr val="000000"/>
                </a:solidFill>
                <a:effectLst/>
                <a:uLnTx/>
                <a:uFillTx/>
                <a:latin typeface="Verdana"/>
                <a:cs typeface="+mn-cs"/>
              </a:rPr>
              <a:t> målbild och resan dit</a:t>
            </a:r>
            <a:r>
              <a:rPr kumimoji="0" lang="sv-SE" i="0" u="sng" strike="noStrike" kern="1200" cap="none" spc="0" normalizeH="0" baseline="0" noProof="0" dirty="0">
                <a:ln>
                  <a:noFill/>
                </a:ln>
                <a:solidFill>
                  <a:srgbClr val="000000"/>
                </a:solidFill>
                <a:effectLst/>
                <a:uLnTx/>
                <a:uFillTx/>
                <a:latin typeface="Verdana"/>
                <a:cs typeface="+mn-cs"/>
              </a:rPr>
              <a:t> utifrån: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Verdana"/>
                <a:cs typeface="+mn-cs"/>
              </a:rPr>
              <a:t>Patientsäkerhet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Verdana"/>
                <a:cs typeface="+mn-cs"/>
              </a:rPr>
              <a:t>Jämlik vård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Verdana"/>
                <a:cs typeface="+mn-cs"/>
              </a:rPr>
              <a:t>Tillgänglighet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Verdana"/>
                <a:cs typeface="+mn-cs"/>
              </a:rPr>
              <a:t>Verksamhetsperspektiv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rgbClr val="000000"/>
                </a:solidFill>
                <a:latin typeface="Verdana"/>
              </a:rPr>
              <a:t>Samverkan</a:t>
            </a:r>
          </a:p>
          <a:p>
            <a:pPr marL="285750" indent="-285750">
              <a:buFont typeface="Arial" panose="020B0604020202020204" pitchFamily="34" charset="0"/>
              <a:buChar char="•"/>
              <a:defRPr/>
            </a:pPr>
            <a:r>
              <a:rPr lang="sv-SE" dirty="0">
                <a:solidFill>
                  <a:srgbClr val="000000"/>
                </a:solidFill>
                <a:latin typeface="Verdana"/>
              </a:rPr>
              <a:t>Kompetensförsörjning</a:t>
            </a:r>
            <a:endParaRPr kumimoji="0" lang="sv-SE" b="0" i="0" u="none" strike="noStrike" kern="1200" cap="none" spc="0" normalizeH="0" baseline="0" noProof="0" dirty="0">
              <a:ln>
                <a:noFill/>
              </a:ln>
              <a:solidFill>
                <a:srgbClr val="000000"/>
              </a:solidFill>
              <a:effectLst/>
              <a:uLnTx/>
              <a:uFillTx/>
              <a:latin typeface="Verdan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Verdana"/>
                <a:cs typeface="+mn-cs"/>
              </a:rPr>
              <a:t>Styrning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Verdana"/>
                <a:cs typeface="+mn-cs"/>
              </a:rPr>
              <a:t>Ekonomi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Verdan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Verdan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Verdana"/>
              <a:cs typeface="+mn-cs"/>
            </a:endParaRPr>
          </a:p>
        </p:txBody>
      </p:sp>
      <p:cxnSp>
        <p:nvCxnSpPr>
          <p:cNvPr id="29" name="Koppling: vinklad 28">
            <a:extLst>
              <a:ext uri="{FF2B5EF4-FFF2-40B4-BE49-F238E27FC236}">
                <a16:creationId xmlns:a16="http://schemas.microsoft.com/office/drawing/2014/main" id="{99653A31-B90A-F990-248A-CC8BD2E76927}"/>
              </a:ext>
            </a:extLst>
          </p:cNvPr>
          <p:cNvCxnSpPr>
            <a:cxnSpLocks/>
          </p:cNvCxnSpPr>
          <p:nvPr/>
        </p:nvCxnSpPr>
        <p:spPr bwMode="auto">
          <a:xfrm flipV="1">
            <a:off x="7646124" y="3046938"/>
            <a:ext cx="898511" cy="691753"/>
          </a:xfrm>
          <a:prstGeom prst="bentConnector3">
            <a:avLst>
              <a:gd name="adj1" fmla="val 570"/>
            </a:avLst>
          </a:prstGeom>
          <a:noFill/>
          <a:ln w="9525"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Rak pilkoppling 3">
            <a:extLst>
              <a:ext uri="{FF2B5EF4-FFF2-40B4-BE49-F238E27FC236}">
                <a16:creationId xmlns:a16="http://schemas.microsoft.com/office/drawing/2014/main" id="{B254F1CA-BE98-9474-73AA-F0771B455FA5}"/>
              </a:ext>
            </a:extLst>
          </p:cNvPr>
          <p:cNvCxnSpPr/>
          <p:nvPr/>
        </p:nvCxnSpPr>
        <p:spPr bwMode="auto">
          <a:xfrm flipV="1">
            <a:off x="7166911" y="5761791"/>
            <a:ext cx="1007326" cy="7032"/>
          </a:xfrm>
          <a:prstGeom prst="straightConnector1">
            <a:avLst/>
          </a:prstGeom>
          <a:noFill/>
          <a:ln w="5715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3089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FACCB6-03E7-6417-0DC9-B96F90F65D10}"/>
              </a:ext>
            </a:extLst>
          </p:cNvPr>
          <p:cNvSpPr>
            <a:spLocks noGrp="1"/>
          </p:cNvSpPr>
          <p:nvPr>
            <p:ph type="title"/>
          </p:nvPr>
        </p:nvSpPr>
        <p:spPr/>
        <p:txBody>
          <a:bodyPr/>
          <a:lstStyle/>
          <a:p>
            <a:pPr algn="ctr">
              <a:spcAft>
                <a:spcPts val="600"/>
              </a:spcAft>
            </a:pPr>
            <a:r>
              <a:rPr lang="sv-SE" kern="1200" dirty="0">
                <a:solidFill>
                  <a:schemeClr val="accent1">
                    <a:lumMod val="90000"/>
                    <a:lumOff val="10000"/>
                  </a:schemeClr>
                </a:solidFill>
              </a:rPr>
              <a:t>Tidplan och samordning</a:t>
            </a:r>
          </a:p>
        </p:txBody>
      </p:sp>
      <p:sp>
        <p:nvSpPr>
          <p:cNvPr id="8" name="Platshållare för innehåll 7">
            <a:extLst>
              <a:ext uri="{FF2B5EF4-FFF2-40B4-BE49-F238E27FC236}">
                <a16:creationId xmlns:a16="http://schemas.microsoft.com/office/drawing/2014/main" id="{0C7C9DBE-5D88-1928-8A38-667A1ED58E1B}"/>
              </a:ext>
            </a:extLst>
          </p:cNvPr>
          <p:cNvSpPr>
            <a:spLocks noGrp="1"/>
          </p:cNvSpPr>
          <p:nvPr>
            <p:ph idx="1"/>
          </p:nvPr>
        </p:nvSpPr>
        <p:spPr>
          <a:xfrm>
            <a:off x="958851" y="2293206"/>
            <a:ext cx="10267949" cy="4264347"/>
          </a:xfrm>
        </p:spPr>
        <p:txBody>
          <a:bodyPr/>
          <a:lstStyle/>
          <a:p>
            <a:pPr marL="0" indent="0">
              <a:spcAft>
                <a:spcPts val="1200"/>
              </a:spcAft>
              <a:buNone/>
            </a:pPr>
            <a:r>
              <a:rPr lang="sv-SE" sz="2000" dirty="0"/>
              <a:t>Arbetet pågår under hösten 2023 och planeras för beslut i HSN/PVN i mars 2024. Arbetet samordnas med pågående utredning om </a:t>
            </a:r>
            <a:r>
              <a:rPr lang="sv-SE" sz="2000" i="1" dirty="0"/>
              <a:t>Sammanhållen vård i hemmet.</a:t>
            </a:r>
          </a:p>
          <a:p>
            <a:pPr marL="0" indent="0">
              <a:buNone/>
            </a:pPr>
            <a:r>
              <a:rPr lang="sv-SE" sz="2000" dirty="0"/>
              <a:t>Intressenter som på olika sätt involveras i arbetet:</a:t>
            </a:r>
          </a:p>
          <a:p>
            <a:r>
              <a:rPr lang="sv-SE" sz="1800" dirty="0"/>
              <a:t>Kunskapsorganisationer</a:t>
            </a:r>
          </a:p>
          <a:p>
            <a:r>
              <a:rPr lang="sv-SE" sz="1800" dirty="0"/>
              <a:t>Vårdgivare</a:t>
            </a:r>
          </a:p>
          <a:p>
            <a:r>
              <a:rPr lang="sv-SE" sz="1800" dirty="0"/>
              <a:t>Patient- och närståendeföreträdare</a:t>
            </a:r>
          </a:p>
          <a:p>
            <a:r>
              <a:rPr lang="sv-SE" sz="1800" dirty="0"/>
              <a:t>Kommunföreträdare</a:t>
            </a:r>
          </a:p>
          <a:p>
            <a:pPr marL="0" indent="0">
              <a:buNone/>
            </a:pPr>
            <a:endParaRPr lang="sv-SE" sz="1600" dirty="0"/>
          </a:p>
        </p:txBody>
      </p:sp>
      <p:sp>
        <p:nvSpPr>
          <p:cNvPr id="4" name="Platshållare för datum 3">
            <a:extLst>
              <a:ext uri="{FF2B5EF4-FFF2-40B4-BE49-F238E27FC236}">
                <a16:creationId xmlns:a16="http://schemas.microsoft.com/office/drawing/2014/main" id="{F9BE199E-39BD-6F72-1088-50A104A788C6}"/>
              </a:ext>
            </a:extLst>
          </p:cNvPr>
          <p:cNvSpPr>
            <a:spLocks noGrp="1"/>
          </p:cNvSpPr>
          <p:nvPr>
            <p:ph type="dt" sz="half" idx="10"/>
          </p:nvPr>
        </p:nvSpPr>
        <p:spPr/>
        <p:txBody>
          <a:bodyPr/>
          <a:lstStyle/>
          <a:p>
            <a:fld id="{21F9B523-66B3-48DA-B8FA-573292CA7814}" type="datetime1">
              <a:rPr lang="sv-SE" smtClean="0"/>
              <a:t>2023-12-04</a:t>
            </a:fld>
            <a:endParaRPr lang="sv-SE"/>
          </a:p>
        </p:txBody>
      </p:sp>
      <p:sp>
        <p:nvSpPr>
          <p:cNvPr id="5" name="Platshållare för sidfot 4">
            <a:extLst>
              <a:ext uri="{FF2B5EF4-FFF2-40B4-BE49-F238E27FC236}">
                <a16:creationId xmlns:a16="http://schemas.microsoft.com/office/drawing/2014/main" id="{B6E35A1E-389C-FB45-F47B-D03CA818E211}"/>
              </a:ext>
            </a:extLst>
          </p:cNvPr>
          <p:cNvSpPr>
            <a:spLocks noGrp="1"/>
          </p:cNvSpPr>
          <p:nvPr>
            <p:ph type="ftr" sz="quarter" idx="11"/>
          </p:nvPr>
        </p:nvSpPr>
        <p:spPr/>
        <p:txBody>
          <a:bodyPr/>
          <a:lstStyle/>
          <a:p>
            <a:r>
              <a:rPr lang="sv-SE"/>
              <a:t>Hälso- och sjukvårdsförvaltningen</a:t>
            </a:r>
          </a:p>
        </p:txBody>
      </p:sp>
      <p:sp>
        <p:nvSpPr>
          <p:cNvPr id="6" name="Platshållare för bildnummer 5">
            <a:extLst>
              <a:ext uri="{FF2B5EF4-FFF2-40B4-BE49-F238E27FC236}">
                <a16:creationId xmlns:a16="http://schemas.microsoft.com/office/drawing/2014/main" id="{014709BD-F6A4-6B68-A862-1C7485695D54}"/>
              </a:ext>
            </a:extLst>
          </p:cNvPr>
          <p:cNvSpPr>
            <a:spLocks noGrp="1"/>
          </p:cNvSpPr>
          <p:nvPr>
            <p:ph type="sldNum" sz="quarter" idx="12"/>
          </p:nvPr>
        </p:nvSpPr>
        <p:spPr/>
        <p:txBody>
          <a:bodyPr/>
          <a:lstStyle/>
          <a:p>
            <a:fld id="{DDBEBB44-B4B5-45AD-87A9-3B8A569A17F0}" type="slidenum">
              <a:rPr lang="sv-SE" smtClean="0"/>
              <a:pPr/>
              <a:t>8</a:t>
            </a:fld>
            <a:endParaRPr lang="sv-SE"/>
          </a:p>
        </p:txBody>
      </p:sp>
    </p:spTree>
    <p:extLst>
      <p:ext uri="{BB962C8B-B14F-4D97-AF65-F5344CB8AC3E}">
        <p14:creationId xmlns:p14="http://schemas.microsoft.com/office/powerpoint/2010/main" val="112779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A9BE6122-3AC6-1004-7040-AE71E564D463}"/>
              </a:ext>
            </a:extLst>
          </p:cNvPr>
          <p:cNvSpPr>
            <a:spLocks noGrp="1"/>
          </p:cNvSpPr>
          <p:nvPr>
            <p:ph type="dt" sz="half" idx="10"/>
          </p:nvPr>
        </p:nvSpPr>
        <p:spPr/>
        <p:txBody>
          <a:bodyPr/>
          <a:lstStyle/>
          <a:p>
            <a:fld id="{B629FEB4-5118-4A9F-9F01-D5022EE59EE8}" type="datetime1">
              <a:rPr lang="sv-SE" smtClean="0"/>
              <a:t>2023-12-04</a:t>
            </a:fld>
            <a:endParaRPr lang="sv-SE"/>
          </a:p>
        </p:txBody>
      </p:sp>
      <p:sp>
        <p:nvSpPr>
          <p:cNvPr id="5" name="Platshållare för sidfot 4">
            <a:extLst>
              <a:ext uri="{FF2B5EF4-FFF2-40B4-BE49-F238E27FC236}">
                <a16:creationId xmlns:a16="http://schemas.microsoft.com/office/drawing/2014/main" id="{3E5CF5AD-2874-1761-205E-4E29824DA95C}"/>
              </a:ext>
            </a:extLst>
          </p:cNvPr>
          <p:cNvSpPr>
            <a:spLocks noGrp="1"/>
          </p:cNvSpPr>
          <p:nvPr>
            <p:ph type="ftr" sz="quarter" idx="11"/>
          </p:nvPr>
        </p:nvSpPr>
        <p:spPr/>
        <p:txBody>
          <a:bodyPr/>
          <a:lstStyle/>
          <a:p>
            <a:r>
              <a:rPr lang="sv-SE"/>
              <a:t>Hälso- och sjukvårdsförvaltningen</a:t>
            </a:r>
          </a:p>
        </p:txBody>
      </p:sp>
      <p:sp>
        <p:nvSpPr>
          <p:cNvPr id="6" name="Platshållare för bildnummer 5">
            <a:extLst>
              <a:ext uri="{FF2B5EF4-FFF2-40B4-BE49-F238E27FC236}">
                <a16:creationId xmlns:a16="http://schemas.microsoft.com/office/drawing/2014/main" id="{AC568537-4896-BFF4-4FCD-1F186FAAA05D}"/>
              </a:ext>
            </a:extLst>
          </p:cNvPr>
          <p:cNvSpPr>
            <a:spLocks noGrp="1"/>
          </p:cNvSpPr>
          <p:nvPr>
            <p:ph type="sldNum" sz="quarter" idx="12"/>
          </p:nvPr>
        </p:nvSpPr>
        <p:spPr/>
        <p:txBody>
          <a:bodyPr/>
          <a:lstStyle/>
          <a:p>
            <a:fld id="{DDBEBB44-B4B5-45AD-87A9-3B8A569A17F0}" type="slidenum">
              <a:rPr lang="sv-SE" smtClean="0"/>
              <a:pPr/>
              <a:t>9</a:t>
            </a:fld>
            <a:endParaRPr lang="sv-SE"/>
          </a:p>
        </p:txBody>
      </p:sp>
      <p:pic>
        <p:nvPicPr>
          <p:cNvPr id="7" name="Bildobjekt 6" descr="Kugghjul i stål">
            <a:extLst>
              <a:ext uri="{FF2B5EF4-FFF2-40B4-BE49-F238E27FC236}">
                <a16:creationId xmlns:a16="http://schemas.microsoft.com/office/drawing/2014/main" id="{D7B03DC9-19BF-490B-3C95-E362572437A7}"/>
              </a:ext>
            </a:extLst>
          </p:cNvPr>
          <p:cNvPicPr>
            <a:picLocks noChangeAspect="1"/>
          </p:cNvPicPr>
          <p:nvPr/>
        </p:nvPicPr>
        <p:blipFill>
          <a:blip r:embed="rId2"/>
          <a:stretch>
            <a:fillRect/>
          </a:stretch>
        </p:blipFill>
        <p:spPr>
          <a:xfrm>
            <a:off x="0" y="949234"/>
            <a:ext cx="12192000" cy="5908766"/>
          </a:xfrm>
          <a:prstGeom prst="rect">
            <a:avLst/>
          </a:prstGeom>
        </p:spPr>
      </p:pic>
      <p:sp>
        <p:nvSpPr>
          <p:cNvPr id="8" name="Rubrik 1">
            <a:extLst>
              <a:ext uri="{FF2B5EF4-FFF2-40B4-BE49-F238E27FC236}">
                <a16:creationId xmlns:a16="http://schemas.microsoft.com/office/drawing/2014/main" id="{AF7CAFBA-FAD0-4CBF-FF3A-1524A9854838}"/>
              </a:ext>
            </a:extLst>
          </p:cNvPr>
          <p:cNvSpPr txBox="1">
            <a:spLocks/>
          </p:cNvSpPr>
          <p:nvPr/>
        </p:nvSpPr>
        <p:spPr bwMode="auto">
          <a:xfrm>
            <a:off x="2429487" y="2915547"/>
            <a:ext cx="10238537" cy="153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rtl="0" eaLnBrk="1" fontAlgn="base" hangingPunct="1">
              <a:lnSpc>
                <a:spcPts val="3000"/>
              </a:lnSpc>
              <a:spcBef>
                <a:spcPct val="0"/>
              </a:spcBef>
              <a:spcAft>
                <a:spcPct val="0"/>
              </a:spcAft>
              <a:defRPr sz="26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defTabSz="1219170">
              <a:lnSpc>
                <a:spcPts val="4000"/>
              </a:lnSpc>
            </a:pPr>
            <a:r>
              <a:rPr lang="sv-SE" sz="3467" kern="0">
                <a:solidFill>
                  <a:srgbClr val="FFFFFF"/>
                </a:solidFill>
                <a:latin typeface="Verdana"/>
                <a:ea typeface="Geneva"/>
              </a:rPr>
              <a:t>Utredning </a:t>
            </a:r>
            <a:br>
              <a:rPr lang="sv-SE" sz="3467" kern="0">
                <a:solidFill>
                  <a:srgbClr val="FFFFFF"/>
                </a:solidFill>
                <a:latin typeface="Verdana"/>
                <a:ea typeface="Geneva"/>
              </a:rPr>
            </a:br>
            <a:r>
              <a:rPr lang="sv-SE" sz="3467" kern="0">
                <a:solidFill>
                  <a:srgbClr val="FFFFFF"/>
                </a:solidFill>
                <a:latin typeface="Verdana"/>
                <a:ea typeface="Geneva"/>
              </a:rPr>
              <a:t>sammanhållen vård i hemmet</a:t>
            </a:r>
          </a:p>
        </p:txBody>
      </p:sp>
    </p:spTree>
    <p:extLst>
      <p:ext uri="{BB962C8B-B14F-4D97-AF65-F5344CB8AC3E}">
        <p14:creationId xmlns:p14="http://schemas.microsoft.com/office/powerpoint/2010/main" val="2377662295"/>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potx  -  Skrivskyddad" id="{65F84254-49DD-4503-BCBD-AE518230D416}" vid="{644E7D22-21FD-4007-9E38-EE4FB3D9B58E}"/>
    </a:ext>
  </a:extLst>
</a:theme>
</file>

<file path=ppt/theme/theme2.xml><?xml version="1.0" encoding="utf-8"?>
<a:theme xmlns:a="http://schemas.openxmlformats.org/drawingml/2006/main" name="1_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potx [Skrivskyddad]" id="{A100D9C2-5799-4F59-958F-2378A13CCBE8}" vid="{E5FD517E-4F99-4529-8BCA-2015C754F087}"/>
    </a:ext>
  </a:extLst>
</a:theme>
</file>

<file path=ppt/theme/theme3.xml><?xml version="1.0" encoding="utf-8"?>
<a:theme xmlns:a="http://schemas.openxmlformats.org/drawingml/2006/main" name="2_Standardformgivning">
  <a:themeElements>
    <a:clrScheme name="Standardformgivning 4">
      <a:dk1>
        <a:srgbClr val="000000"/>
      </a:dk1>
      <a:lt1>
        <a:srgbClr val="FFFFFF"/>
      </a:lt1>
      <a:dk2>
        <a:srgbClr val="002D5A"/>
      </a:dk2>
      <a:lt2>
        <a:srgbClr val="FFFFFF"/>
      </a:lt2>
      <a:accent1>
        <a:srgbClr val="A79D96"/>
      </a:accent1>
      <a:accent2>
        <a:srgbClr val="00AEEF"/>
      </a:accent2>
      <a:accent3>
        <a:srgbClr val="66CFF6"/>
      </a:accent3>
      <a:accent4>
        <a:srgbClr val="B2E7FB"/>
      </a:accent4>
      <a:accent5>
        <a:srgbClr val="66819C"/>
      </a:accent5>
      <a:accent6>
        <a:srgbClr val="B2C0CD"/>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_HSF_vit_li_16x9_SE.potx" id="{5ABFCFC5-0379-4B34-B856-BCE7C1857C30}" vid="{E917FD0B-0663-4619-98A8-7E8CF3A726DA}"/>
    </a:ext>
  </a:extLst>
</a:theme>
</file>

<file path=ppt/theme/theme4.xml><?xml version="1.0" encoding="utf-8"?>
<a:theme xmlns:a="http://schemas.openxmlformats.org/drawingml/2006/main" name="3_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potx [Skrivskyddad]" id="{A100D9C2-5799-4F59-958F-2378A13CCBE8}" vid="{E5FD517E-4F99-4529-8BCA-2015C754F087}"/>
    </a:ext>
  </a:extLst>
</a:theme>
</file>

<file path=ppt/theme/theme5.xml><?xml version="1.0" encoding="utf-8"?>
<a:theme xmlns:a="http://schemas.openxmlformats.org/drawingml/2006/main" name="4_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L 16x9 ppt mall_VIT_181212.potx" id="{155DA866-98B1-4288-97A5-1CA9687EEC84}" vid="{C0B46598-2CCD-470A-ABED-D69E18ACF784}"/>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eaa9a5f-5ce7-4e3a-a8fb-44abc688ee06">
      <UserInfo>
        <DisplayName>SharingLinks.a9d97e87-f919-4078-b803-a82ba5bebb6e.Flexible.8110426b-c2c5-425f-81d9-b9273d6164d0</DisplayName>
        <AccountId>46</AccountId>
        <AccountType/>
      </UserInfo>
      <UserInfo>
        <DisplayName>Malin Bonin</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6468C8A05D29E4DABC19471F57B1627" ma:contentTypeVersion="5" ma:contentTypeDescription="Skapa ett nytt dokument." ma:contentTypeScope="" ma:versionID="284fb578fabb84393f53b807f170d3ec">
  <xsd:schema xmlns:xsd="http://www.w3.org/2001/XMLSchema" xmlns:xs="http://www.w3.org/2001/XMLSchema" xmlns:p="http://schemas.microsoft.com/office/2006/metadata/properties" xmlns:ns2="9d68ec03-d3c1-41a9-91b2-8c2a89b31e9d" xmlns:ns3="6eaa9a5f-5ce7-4e3a-a8fb-44abc688ee06" targetNamespace="http://schemas.microsoft.com/office/2006/metadata/properties" ma:root="true" ma:fieldsID="5d8717f35ecdc2e77f654be06b4a011a" ns2:_="" ns3:_="">
    <xsd:import namespace="9d68ec03-d3c1-41a9-91b2-8c2a89b31e9d"/>
    <xsd:import namespace="6eaa9a5f-5ce7-4e3a-a8fb-44abc688ee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8ec03-d3c1-41a9-91b2-8c2a89b31e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aa9a5f-5ce7-4e3a-a8fb-44abc688ee06"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DDA3F0-F275-4E38-B213-111E6BB4DEBB}">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9d68ec03-d3c1-41a9-91b2-8c2a89b31e9d"/>
    <ds:schemaRef ds:uri="http://purl.org/dc/terms/"/>
    <ds:schemaRef ds:uri="http://schemas.openxmlformats.org/package/2006/metadata/core-properties"/>
    <ds:schemaRef ds:uri="6eaa9a5f-5ce7-4e3a-a8fb-44abc688ee06"/>
    <ds:schemaRef ds:uri="http://www.w3.org/XML/1998/namespace"/>
    <ds:schemaRef ds:uri="http://purl.org/dc/elements/1.1/"/>
  </ds:schemaRefs>
</ds:datastoreItem>
</file>

<file path=customXml/itemProps2.xml><?xml version="1.0" encoding="utf-8"?>
<ds:datastoreItem xmlns:ds="http://schemas.openxmlformats.org/officeDocument/2006/customXml" ds:itemID="{FD93BEBD-091C-47A7-AA27-9ED53D55716B}">
  <ds:schemaRefs>
    <ds:schemaRef ds:uri="6eaa9a5f-5ce7-4e3a-a8fb-44abc688ee06"/>
    <ds:schemaRef ds:uri="9d68ec03-d3c1-41a9-91b2-8c2a89b31e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C9E9CE-BEFA-4BFF-B33A-103A67B13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TotalTime>
  <Words>959</Words>
  <Application>Microsoft Office PowerPoint</Application>
  <PresentationFormat>Bredbild</PresentationFormat>
  <Paragraphs>167</Paragraphs>
  <Slides>14</Slides>
  <Notes>1</Notes>
  <HiddenSlides>0</HiddenSlides>
  <MMClips>0</MMClips>
  <ScaleCrop>false</ScaleCrop>
  <HeadingPairs>
    <vt:vector size="6" baseType="variant">
      <vt:variant>
        <vt:lpstr>Använt teckensnitt</vt:lpstr>
      </vt:variant>
      <vt:variant>
        <vt:i4>5</vt:i4>
      </vt:variant>
      <vt:variant>
        <vt:lpstr>Tema</vt:lpstr>
      </vt:variant>
      <vt:variant>
        <vt:i4>5</vt:i4>
      </vt:variant>
      <vt:variant>
        <vt:lpstr>Bildrubriker</vt:lpstr>
      </vt:variant>
      <vt:variant>
        <vt:i4>14</vt:i4>
      </vt:variant>
    </vt:vector>
  </HeadingPairs>
  <TitlesOfParts>
    <vt:vector size="24" baseType="lpstr">
      <vt:lpstr>Arial</vt:lpstr>
      <vt:lpstr>Calibri</vt:lpstr>
      <vt:lpstr>Courier New</vt:lpstr>
      <vt:lpstr>Verdana</vt:lpstr>
      <vt:lpstr>Wingdings</vt:lpstr>
      <vt:lpstr>Standardformgivning</vt:lpstr>
      <vt:lpstr>1_Standardformgivning</vt:lpstr>
      <vt:lpstr>2_Standardformgivning</vt:lpstr>
      <vt:lpstr>3_Standardformgivning</vt:lpstr>
      <vt:lpstr>4_Standardformgivning</vt:lpstr>
      <vt:lpstr>Beställarplan vård av äldre  Sammanhållen vård i hemmet Två projekt med inriktning mot Nära vård</vt:lpstr>
      <vt:lpstr>PowerPoint-presentation</vt:lpstr>
      <vt:lpstr>Bakgrund</vt:lpstr>
      <vt:lpstr>Uppdrag Beställarplan 10-årsperspektiv</vt:lpstr>
      <vt:lpstr>Samverkan med vårdgivare och patienter i Kartläggning och nulägesanalys</vt:lpstr>
      <vt:lpstr>PowerPoint-presentation</vt:lpstr>
      <vt:lpstr>Genomförande projekt Beställarplan vård av äldre</vt:lpstr>
      <vt:lpstr>Tidplan och samordning</vt:lpstr>
      <vt:lpstr>PowerPoint-presentation</vt:lpstr>
      <vt:lpstr>Utredning: sammanhållen vård i hemmet  </vt:lpstr>
      <vt:lpstr>Bakgrund och syfte</vt:lpstr>
      <vt:lpstr>Mål och leverans</vt:lpstr>
      <vt:lpstr>Intressenter som involverats i arbetet hittills</vt:lpstr>
      <vt:lpstr>Genomförande och tidplan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Lena Söderqvist</dc:creator>
  <cp:lastModifiedBy>Eva Printz</cp:lastModifiedBy>
  <cp:revision>3</cp:revision>
  <cp:lastPrinted>2021-08-25T06:21:02Z</cp:lastPrinted>
  <dcterms:created xsi:type="dcterms:W3CDTF">2021-05-24T14:02:05Z</dcterms:created>
  <dcterms:modified xsi:type="dcterms:W3CDTF">2023-12-04T15:09:23Z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0x010100A6468C8A05D29E4DABC19471F57B1627</vt:lpwstr>
  </property>
</Properties>
</file>