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007" r:id="rId2"/>
    <p:sldId id="5028" r:id="rId3"/>
    <p:sldId id="5025" r:id="rId4"/>
    <p:sldId id="5009" r:id="rId5"/>
    <p:sldId id="5026" r:id="rId6"/>
    <p:sldId id="4998" r:id="rId7"/>
    <p:sldId id="5027" r:id="rId8"/>
    <p:sldId id="5024" r:id="rId9"/>
  </p:sldIdLst>
  <p:sldSz cx="12192000" cy="6858000"/>
  <p:notesSz cx="6797675" cy="9926638"/>
  <p:defaultTextStyle>
    <a:defPPr>
      <a:defRPr lang="sv-SE"/>
    </a:defPPr>
    <a:lvl1pPr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3DC"/>
    <a:srgbClr val="003468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3" autoAdjust="0"/>
    <p:restoredTop sz="94565" autoAdjust="0"/>
  </p:normalViewPr>
  <p:slideViewPr>
    <p:cSldViewPr snapToGrid="0">
      <p:cViewPr varScale="1">
        <p:scale>
          <a:sx n="59" d="100"/>
          <a:sy n="59" d="100"/>
        </p:scale>
        <p:origin x="84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44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2B9375D-17F0-AE66-59CD-036D0C520F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AF6B7F7-A771-9C8D-1067-0D6436B3BF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/>
              <a:t>2023-08-25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A6154AB-E2F1-E873-456E-2D46D235CF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CF0F9D-7FCD-00AA-420E-7B0B51A5A6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3E4BD-485C-463D-9D40-D9F211A061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0983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r>
              <a:rPr lang="sv-SE"/>
              <a:t>2023-08-25</a:t>
            </a:r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39F56C83-3508-4DF3-A02B-BBBCC8BE386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8365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42A589B-5378-DF7A-63BF-E5D54AEA1C6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v-SE"/>
              <a:t>2023-08-25</a:t>
            </a:r>
          </a:p>
        </p:txBody>
      </p:sp>
    </p:spTree>
    <p:extLst>
      <p:ext uri="{BB962C8B-B14F-4D97-AF65-F5344CB8AC3E}">
        <p14:creationId xmlns:p14="http://schemas.microsoft.com/office/powerpoint/2010/main" val="88281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031FFD-FF84-0ACC-5050-C4003E0EE13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v-SE"/>
              <a:t>2023-08-25</a:t>
            </a:r>
          </a:p>
        </p:txBody>
      </p:sp>
    </p:spTree>
    <p:extLst>
      <p:ext uri="{BB962C8B-B14F-4D97-AF65-F5344CB8AC3E}">
        <p14:creationId xmlns:p14="http://schemas.microsoft.com/office/powerpoint/2010/main" val="427852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B5C970-AE6E-2111-0623-37C200E1FE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v-SE"/>
              <a:t>2023-08-25</a:t>
            </a:r>
          </a:p>
        </p:txBody>
      </p:sp>
    </p:spTree>
    <p:extLst>
      <p:ext uri="{BB962C8B-B14F-4D97-AF65-F5344CB8AC3E}">
        <p14:creationId xmlns:p14="http://schemas.microsoft.com/office/powerpoint/2010/main" val="264867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DB9C1F0-EAC0-70D7-7C42-A8A0DF940FA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v-SE"/>
              <a:t>2023-08-25</a:t>
            </a:r>
          </a:p>
        </p:txBody>
      </p:sp>
    </p:spTree>
    <p:extLst>
      <p:ext uri="{BB962C8B-B14F-4D97-AF65-F5344CB8AC3E}">
        <p14:creationId xmlns:p14="http://schemas.microsoft.com/office/powerpoint/2010/main" val="1087781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8A729C7-4E4B-50CC-E71A-1A9EA7FED4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v-SE"/>
              <a:t>2023-08-25</a:t>
            </a:r>
          </a:p>
        </p:txBody>
      </p:sp>
    </p:spTree>
    <p:extLst>
      <p:ext uri="{BB962C8B-B14F-4D97-AF65-F5344CB8AC3E}">
        <p14:creationId xmlns:p14="http://schemas.microsoft.com/office/powerpoint/2010/main" val="791163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284798B-4290-EB87-6637-AEE6CBA028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v-SE"/>
              <a:t>2023-08-25</a:t>
            </a:r>
          </a:p>
        </p:txBody>
      </p:sp>
    </p:spTree>
    <p:extLst>
      <p:ext uri="{BB962C8B-B14F-4D97-AF65-F5344CB8AC3E}">
        <p14:creationId xmlns:p14="http://schemas.microsoft.com/office/powerpoint/2010/main" val="38511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1AAEDD4-F26E-4CF3-B054-5A094C52B91E}"/>
              </a:ext>
            </a:extLst>
          </p:cNvPr>
          <p:cNvSpPr/>
          <p:nvPr userDrawn="1"/>
        </p:nvSpPr>
        <p:spPr bwMode="auto">
          <a:xfrm>
            <a:off x="6003637" y="259176"/>
            <a:ext cx="184731" cy="430887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3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2023-09-25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Regionledningskontoret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A088CD-CCDE-49E5-84E6-67161CD99BDA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3E4ABABA-B778-46F8-93DF-7E9E6BAF7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646" y="287742"/>
            <a:ext cx="1997319" cy="357545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20A207A8-0708-468F-BF80-AD994789F8F2}"/>
              </a:ext>
            </a:extLst>
          </p:cNvPr>
          <p:cNvGrpSpPr/>
          <p:nvPr userDrawn="1"/>
        </p:nvGrpSpPr>
        <p:grpSpPr>
          <a:xfrm>
            <a:off x="12047538" y="-140036"/>
            <a:ext cx="144463" cy="1075411"/>
            <a:chOff x="12047537" y="-140036"/>
            <a:chExt cx="144463" cy="1075411"/>
          </a:xfrm>
        </p:grpSpPr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111A3A82-8E07-4095-B962-5BDEF6B5F7F4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-140036"/>
              <a:ext cx="144463" cy="4308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sz="2200"/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94455EC7-1624-43B4-AF71-2F2E75FD83EC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79039"/>
              <a:ext cx="144463" cy="4308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sz="2200"/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B3368510-A07F-40B2-88D9-EEDA1946AC00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91763"/>
              <a:ext cx="144463" cy="4308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sz="2200"/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FCF97724-B74E-4897-A525-4DA03173708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504488"/>
              <a:ext cx="144463" cy="4308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sz="22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Regionledningskontoret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75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Regionledningskontoret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227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2 innehållsdelar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8854" y="2159000"/>
            <a:ext cx="4957317" cy="3937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Regionledningskontoret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FC4FDA7-B96F-420F-97B3-6843B108A8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662" y="2159000"/>
            <a:ext cx="4957317" cy="3937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562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2023-09-25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Regionledningskontoret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35897-AA38-4E5A-9DD3-4A40406CD6F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61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2023-09-25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Regionledningskontoret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147F2-D839-401F-8B8C-3CAF295340B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926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2023-09-25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Regionledningskontoret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fld id="{CDC485B4-DBEF-4EA9-BD23-2BC24DEFB4AE}" type="slidenum">
              <a:rPr lang="sv-SE" smtClean="0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1015563" y="2594345"/>
            <a:ext cx="10267948" cy="34449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713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6377734-D027-417D-9B38-6A99ADA49896}"/>
              </a:ext>
            </a:extLst>
          </p:cNvPr>
          <p:cNvSpPr/>
          <p:nvPr userDrawn="1"/>
        </p:nvSpPr>
        <p:spPr bwMode="auto">
          <a:xfrm>
            <a:off x="6003637" y="259176"/>
            <a:ext cx="184731" cy="430887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38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8854" y="1456596"/>
            <a:ext cx="1026794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4" y="2159000"/>
            <a:ext cx="1026794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34402" y="23763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r>
              <a:rPr lang="sv-SE"/>
              <a:t>2023-09-25</a:t>
            </a:r>
            <a:endParaRPr lang="sv-S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2" y="655029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r>
              <a:rPr lang="sv-SE"/>
              <a:t>Regionledningskontoret</a:t>
            </a:r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2" y="446334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65EAC295-B5BC-4B98-BE11-8B11DB9261CC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3F9ED0BF-B3A6-4BC7-B609-557DDADF82D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2646" y="287742"/>
            <a:ext cx="1997319" cy="357545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C70EBA9E-AE82-42A5-8CD1-200207F90F49}"/>
              </a:ext>
            </a:extLst>
          </p:cNvPr>
          <p:cNvGrpSpPr/>
          <p:nvPr userDrawn="1"/>
        </p:nvGrpSpPr>
        <p:grpSpPr>
          <a:xfrm>
            <a:off x="12047538" y="-140036"/>
            <a:ext cx="144463" cy="1075411"/>
            <a:chOff x="12047537" y="-140036"/>
            <a:chExt cx="144463" cy="1075411"/>
          </a:xfrm>
        </p:grpSpPr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B9ECAAA0-1422-45F4-9A1E-03CF5A1F5668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-140036"/>
              <a:ext cx="144463" cy="4308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sz="2200"/>
            </a:p>
          </p:txBody>
        </p:sp>
        <p:sp>
          <p:nvSpPr>
            <p:cNvPr id="12" name="Rectangle 31">
              <a:extLst>
                <a:ext uri="{FF2B5EF4-FFF2-40B4-BE49-F238E27FC236}">
                  <a16:creationId xmlns:a16="http://schemas.microsoft.com/office/drawing/2014/main" id="{A31D8A10-BC81-4F7F-97EA-5197AEBEE131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79039"/>
              <a:ext cx="144463" cy="4308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sz="2200"/>
            </a:p>
          </p:txBody>
        </p:sp>
        <p:sp>
          <p:nvSpPr>
            <p:cNvPr id="13" name="Rectangle 32">
              <a:extLst>
                <a:ext uri="{FF2B5EF4-FFF2-40B4-BE49-F238E27FC236}">
                  <a16:creationId xmlns:a16="http://schemas.microsoft.com/office/drawing/2014/main" id="{6365EC3A-FE76-4F6D-896A-5E594C635E3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91763"/>
              <a:ext cx="144463" cy="4308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sz="2200"/>
            </a:p>
          </p:txBody>
        </p:sp>
        <p:sp>
          <p:nvSpPr>
            <p:cNvPr id="14" name="Rectangle 33">
              <a:extLst>
                <a:ext uri="{FF2B5EF4-FFF2-40B4-BE49-F238E27FC236}">
                  <a16:creationId xmlns:a16="http://schemas.microsoft.com/office/drawing/2014/main" id="{30CB5A33-CE48-453A-A29D-59CA54870638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504488"/>
              <a:ext cx="144463" cy="4308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sz="22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7" r:id="rId4"/>
    <p:sldLayoutId id="2147483654" r:id="rId5"/>
    <p:sldLayoutId id="2147483655" r:id="rId6"/>
    <p:sldLayoutId id="2147483659" r:id="rId7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5pPr>
      <a:lvl6pPr marL="457195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6pPr>
      <a:lvl7pPr marL="91438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7pPr>
      <a:lvl8pPr marL="1371583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8pPr>
      <a:lvl9pPr marL="1828777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9pPr>
    </p:titleStyle>
    <p:bodyStyle>
      <a:lvl1pPr marL="342897" indent="-342897" algn="l" rtl="0" eaLnBrk="1" fontAlgn="base" hangingPunct="1">
        <a:lnSpc>
          <a:spcPct val="130000"/>
        </a:lnSpc>
        <a:spcBef>
          <a:spcPts val="500"/>
        </a:spcBef>
        <a:spcAft>
          <a:spcPts val="20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41" indent="-285746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2986" indent="-209548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180" indent="-228597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375" indent="-228597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69" indent="-228597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63" indent="-228597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57" indent="-228597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51" indent="-228597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C63DA2-3FF8-D5AF-7E1B-FF4D7571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2023-09-25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2D95B61-F0F0-DC13-9F7F-3ECBB871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Regionledningskontoret</a:t>
            </a:r>
          </a:p>
        </p:txBody>
      </p:sp>
      <p:pic>
        <p:nvPicPr>
          <p:cNvPr id="5" name="Bildobjekt 4" descr="En bild som visar publik, person, Människoansikte, klädsel&#10;&#10;Automatiskt genererad beskrivning">
            <a:extLst>
              <a:ext uri="{FF2B5EF4-FFF2-40B4-BE49-F238E27FC236}">
                <a16:creationId xmlns:a16="http://schemas.microsoft.com/office/drawing/2014/main" id="{9C78AF4D-4ED7-5D5F-1AD1-C39AE4CE3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2290" r="-12703" b="-2290"/>
          <a:stretch/>
        </p:blipFill>
        <p:spPr>
          <a:xfrm>
            <a:off x="0" y="1294647"/>
            <a:ext cx="13883925" cy="568498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088DC46-7194-2EB5-F3AA-C5F8D61A761E}"/>
              </a:ext>
            </a:extLst>
          </p:cNvPr>
          <p:cNvSpPr txBox="1"/>
          <p:nvPr/>
        </p:nvSpPr>
        <p:spPr>
          <a:xfrm>
            <a:off x="4562475" y="169545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sv-SE" dirty="0"/>
          </a:p>
        </p:txBody>
      </p:sp>
      <p:sp>
        <p:nvSpPr>
          <p:cNvPr id="11" name="Flödesschema: Alternativ process 10">
            <a:extLst>
              <a:ext uri="{FF2B5EF4-FFF2-40B4-BE49-F238E27FC236}">
                <a16:creationId xmlns:a16="http://schemas.microsoft.com/office/drawing/2014/main" id="{06827F80-08E7-34C4-E3E1-45C7F7F7B2C4}"/>
              </a:ext>
            </a:extLst>
          </p:cNvPr>
          <p:cNvSpPr/>
          <p:nvPr/>
        </p:nvSpPr>
        <p:spPr bwMode="auto">
          <a:xfrm>
            <a:off x="785723" y="1538242"/>
            <a:ext cx="10913469" cy="1435693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rgbClr val="00346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2400" b="1" dirty="0">
              <a:solidFill>
                <a:srgbClr val="E9E3DC"/>
              </a:solidFill>
            </a:endParaRPr>
          </a:p>
          <a:p>
            <a:pPr algn="l"/>
            <a:r>
              <a:rPr lang="sv-SE" sz="2800" dirty="0">
                <a:solidFill>
                  <a:srgbClr val="E9E3DC"/>
                </a:solidFill>
              </a:rPr>
              <a:t>Revidering och utveckling av rådande samverkansmodeller</a:t>
            </a:r>
          </a:p>
          <a:p>
            <a:pPr algn="l"/>
            <a:endParaRPr lang="sv-SE" sz="1600" dirty="0">
              <a:solidFill>
                <a:srgbClr val="E9E3DC"/>
              </a:solidFill>
            </a:endParaRPr>
          </a:p>
          <a:p>
            <a:pPr algn="l"/>
            <a:r>
              <a:rPr lang="sv-SE" sz="1600" dirty="0">
                <a:solidFill>
                  <a:srgbClr val="E9E3DC"/>
                </a:solidFill>
              </a:rPr>
              <a:t>Ludmilla von Zweigbergk, Eva Olofsson, Helena Hjertstrand Sandberg </a:t>
            </a:r>
            <a:br>
              <a:rPr lang="sv-SE" sz="1600" dirty="0">
                <a:solidFill>
                  <a:srgbClr val="E9E3DC"/>
                </a:solidFill>
              </a:rPr>
            </a:br>
            <a:r>
              <a:rPr lang="sv-SE" sz="1600" dirty="0">
                <a:solidFill>
                  <a:srgbClr val="E9E3DC"/>
                </a:solidFill>
              </a:rPr>
              <a:t>Hållbarhet och internationella frågor, Social hållbarhet och strategi</a:t>
            </a:r>
          </a:p>
          <a:p>
            <a:pPr algn="l"/>
            <a:endParaRPr lang="sv-SE" sz="2400" b="1" dirty="0">
              <a:solidFill>
                <a:srgbClr val="E9E3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5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41A942-D460-76DA-A0B9-D4211F66B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4" y="1181478"/>
            <a:ext cx="10267948" cy="571822"/>
          </a:xfrm>
        </p:spPr>
        <p:txBody>
          <a:bodyPr/>
          <a:lstStyle/>
          <a:p>
            <a:r>
              <a:rPr lang="sv-SE" sz="2800" dirty="0"/>
              <a:t>Revidering av:</a:t>
            </a:r>
            <a:endParaRPr lang="en-US" sz="2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72C5CCE-F869-BF3F-57A0-A3513550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4" y="1979802"/>
            <a:ext cx="4957317" cy="41161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/>
              <a:t>Modell för samverkan mellan </a:t>
            </a:r>
            <a:br>
              <a:rPr lang="sv-SE" sz="1800" dirty="0"/>
            </a:br>
            <a:r>
              <a:rPr lang="sv-SE" sz="1800" dirty="0"/>
              <a:t>Region Stockholm och länets pensionärsorganisationer </a:t>
            </a:r>
            <a:br>
              <a:rPr lang="sv-SE" sz="1800" dirty="0"/>
            </a:br>
            <a:r>
              <a:rPr lang="sv-SE" sz="1800" dirty="0"/>
              <a:t>RS 2019-0382</a:t>
            </a:r>
            <a:br>
              <a:rPr lang="sv-SE" sz="1800" dirty="0"/>
            </a:br>
            <a:endParaRPr lang="sv-S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/>
              <a:t>Modell för samverkan mellan Stockholms läns landsting och organisationer som företräder </a:t>
            </a:r>
            <a:br>
              <a:rPr lang="sv-SE" sz="1800" dirty="0"/>
            </a:br>
            <a:r>
              <a:rPr lang="sv-SE" sz="1800" dirty="0"/>
              <a:t>personer med funktionsnedsättning </a:t>
            </a:r>
            <a:br>
              <a:rPr lang="sv-SE" sz="1800" dirty="0"/>
            </a:br>
            <a:r>
              <a:rPr lang="sv-SE" sz="1800" dirty="0"/>
              <a:t>i Stockholms län LS 2015-1012</a:t>
            </a:r>
          </a:p>
          <a:p>
            <a:pPr marL="0" indent="0">
              <a:buNone/>
            </a:pPr>
            <a:endParaRPr lang="sv-SE" sz="1800" dirty="0"/>
          </a:p>
          <a:p>
            <a:pPr>
              <a:buFont typeface="Arial" panose="020B0604020202020204" pitchFamily="34" charset="0"/>
              <a:buChar char="•"/>
            </a:pPr>
            <a:endParaRPr lang="sv-SE" sz="2000" dirty="0"/>
          </a:p>
          <a:p>
            <a:pPr>
              <a:buFont typeface="Arial" panose="020B0604020202020204" pitchFamily="34" charset="0"/>
              <a:buChar char="•"/>
            </a:pPr>
            <a:endParaRPr lang="sv-SE" sz="2000" dirty="0"/>
          </a:p>
          <a:p>
            <a:endParaRPr lang="en-US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6DF4F5-C56E-801E-EE3D-A2274142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2" y="237637"/>
            <a:ext cx="3359151" cy="1301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/>
              <a:t>2023-09-25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6E1D946-45DD-8035-6B1F-3B0ED741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34402" y="655029"/>
            <a:ext cx="3359151" cy="1301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/>
              <a:t>Regionledningskontoret</a:t>
            </a:r>
          </a:p>
        </p:txBody>
      </p:sp>
      <p:pic>
        <p:nvPicPr>
          <p:cNvPr id="5" name="Bildobjekt 4" descr="En bild som visar klädsel, person, utomhus, gräs&#10;&#10;Automatiskt genererad beskrivning">
            <a:extLst>
              <a:ext uri="{FF2B5EF4-FFF2-40B4-BE49-F238E27FC236}">
                <a16:creationId xmlns:a16="http://schemas.microsoft.com/office/drawing/2014/main" id="{98F34F63-3663-7F57-40E4-11EF3EA8B2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t="2270" r="19232" b="-2272"/>
          <a:stretch/>
        </p:blipFill>
        <p:spPr>
          <a:xfrm>
            <a:off x="5916170" y="1181478"/>
            <a:ext cx="6275830" cy="5785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699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2EB684-BEAF-961E-9A8A-78E600B8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4" y="1072421"/>
            <a:ext cx="10267948" cy="924160"/>
          </a:xfrm>
        </p:spPr>
        <p:txBody>
          <a:bodyPr/>
          <a:lstStyle/>
          <a:p>
            <a:r>
              <a:rPr lang="sv-SE" sz="2800" dirty="0"/>
              <a:t>Koppling till Hållbarhetsstrategin</a:t>
            </a:r>
            <a:endParaRPr lang="sv-SE" sz="1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B86131-E620-FDE9-6DD9-875F3F186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5" y="1853967"/>
            <a:ext cx="6851295" cy="4874003"/>
          </a:xfrm>
        </p:spPr>
        <p:txBody>
          <a:bodyPr/>
          <a:lstStyle/>
          <a:p>
            <a:r>
              <a:rPr lang="sv-SE" sz="1800" b="0" i="0" u="none" strike="noStrike" baseline="0" dirty="0">
                <a:solidFill>
                  <a:srgbClr val="000000"/>
                </a:solidFill>
              </a:rPr>
              <a:t>Samverkan med invånare och intresseorganisationer utvecklas för att tillvarata synpunkter och sakkunskap. </a:t>
            </a:r>
            <a:br>
              <a:rPr lang="sv-SE" sz="1800" b="0" i="0" u="none" strike="noStrike" baseline="0" dirty="0">
                <a:solidFill>
                  <a:srgbClr val="000000"/>
                </a:solidFill>
              </a:rPr>
            </a:br>
            <a:br>
              <a:rPr lang="sv-SE" sz="1800" b="0" i="0" u="none" strike="noStrike" baseline="0" dirty="0">
                <a:solidFill>
                  <a:srgbClr val="000000"/>
                </a:solidFill>
              </a:rPr>
            </a:br>
            <a:r>
              <a:rPr lang="sv-SE" sz="1800" b="0" i="0" u="none" strike="noStrike" baseline="0" dirty="0">
                <a:solidFill>
                  <a:srgbClr val="000000"/>
                </a:solidFill>
              </a:rPr>
              <a:t>Nya och befintliga samverkansprocesser utvecklas så att så många som möjligt kan ta del av information och medverka i samverkan. </a:t>
            </a:r>
            <a:br>
              <a:rPr lang="sv-SE" sz="1800" b="0" i="0" u="none" strike="noStrike" baseline="0" dirty="0">
                <a:solidFill>
                  <a:srgbClr val="000000"/>
                </a:solidFill>
              </a:rPr>
            </a:br>
            <a:endParaRPr lang="sv-SE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</a:rPr>
              <a:t>Samverkansmodellen mellan Region Stockholm och de intresseorganisationer som företräder personer med funktionsnedsättning och pensionärer uppdateras och en modell för samverkan mellan Region Stockholm och de nationella minoriteterna tas fram. 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C93C4F-6F74-39F5-9D21-58B111BB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2023-09-25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39A343-E0E8-6BB2-2007-6293E17F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Regionledningskontoret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9C40D0-1ADC-7B95-CE31-109BE1994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742" y="1072421"/>
            <a:ext cx="4091258" cy="57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5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0256F0-3EBB-16E1-5735-E4E3A9FD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i="0" u="none" strike="noStrike" baseline="0" dirty="0"/>
              <a:t>Verksamhetsplan 2023 för regionstyrelsen</a:t>
            </a: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1D1F76-1A32-D7A7-40A3-E4B8542F8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b="0" i="0" u="none" strike="noStrike" baseline="0" dirty="0"/>
              <a:t>Regionstyrelsen ska genomföra insatser för att utveckla Region Stockholms samrådsmodeller kopplade till social hållbarhet, med fokus på samverkan med barn, unga och nationella minoriteteter.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b="0" i="0" u="none" strike="noStrike" baseline="0" dirty="0"/>
              <a:t>Samverkansprocessen för organisationer som företräder personer med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sv-SE" sz="2000" dirty="0"/>
              <a:t>    </a:t>
            </a:r>
            <a:r>
              <a:rPr lang="sv-SE" sz="2000" b="0" i="0" u="none" strike="noStrike" baseline="0" dirty="0"/>
              <a:t>funktionsnedsättning (LS 2015–1012) och pensionärer (RS 2019-0382) ska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sv-SE" sz="2000" b="0" i="0" u="none" strike="noStrike" baseline="0" dirty="0"/>
              <a:t>    ses över.</a:t>
            </a:r>
            <a:endParaRPr lang="sv-SE" sz="20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1BFC94-2767-E2DA-F7A1-3F343F38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2023-09-25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18798C-A497-D0A5-F93B-D10B9702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Regionledningskontoret</a:t>
            </a:r>
          </a:p>
        </p:txBody>
      </p:sp>
    </p:spTree>
    <p:extLst>
      <p:ext uri="{BB962C8B-B14F-4D97-AF65-F5344CB8AC3E}">
        <p14:creationId xmlns:p14="http://schemas.microsoft.com/office/powerpoint/2010/main" val="67550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BE4B22-3ED3-B029-1D33-EA3CD045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4" y="1456597"/>
            <a:ext cx="10267948" cy="771830"/>
          </a:xfrm>
        </p:spPr>
        <p:txBody>
          <a:bodyPr/>
          <a:lstStyle/>
          <a:p>
            <a:r>
              <a:rPr lang="sv-SE" sz="2800" dirty="0"/>
              <a:t>Upplägg, två delar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57AE62-183B-E360-1C23-D007EC1C3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4" y="2079413"/>
            <a:ext cx="10267948" cy="40165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dirty="0"/>
              <a:t>En grundmodell för samverkan, som kan användas till fler målgrupper</a:t>
            </a:r>
          </a:p>
          <a:p>
            <a:pPr marL="0" indent="0">
              <a:buNone/>
            </a:pPr>
            <a:r>
              <a:rPr lang="sv-SE" sz="2000" dirty="0"/>
              <a:t>	- information 25 september</a:t>
            </a:r>
          </a:p>
          <a:p>
            <a:pPr marL="0" indent="0">
              <a:buNone/>
            </a:pPr>
            <a:r>
              <a:rPr lang="sv-SE" sz="2000" dirty="0"/>
              <a:t>	- beslut i regionfullmäktige 23 april 2024 (se tidplan)</a:t>
            </a:r>
            <a:br>
              <a:rPr lang="sv-SE" sz="2000" dirty="0"/>
            </a:br>
            <a:endParaRPr lang="sv-S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/>
              <a:t>Överenskommelse för regionstyrelsens samverkanråd med antal möten och representation mm.</a:t>
            </a:r>
          </a:p>
          <a:p>
            <a:pPr marL="0" indent="0">
              <a:buNone/>
            </a:pPr>
            <a:r>
              <a:rPr lang="sv-SE" sz="2000" dirty="0"/>
              <a:t>	- workshop efter årsskiftet</a:t>
            </a:r>
          </a:p>
          <a:p>
            <a:pPr marL="0" indent="0">
              <a:buNone/>
            </a:pPr>
            <a:r>
              <a:rPr lang="sv-SE" sz="2000" dirty="0"/>
              <a:t>	- nuvarande överenskommelse gäller tills ny är beslutad i</a:t>
            </a:r>
            <a:br>
              <a:rPr lang="sv-SE" sz="2000" dirty="0"/>
            </a:br>
            <a:r>
              <a:rPr lang="sv-SE" sz="2000" dirty="0"/>
              <a:t>	  regionstyrelsen under våren/hösten 2024 (se tidplan)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448AB4-F63B-CE56-90B9-4E0905FC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2023-09-25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38F035-B349-908C-F0EA-79BF715F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Regionledningskontoret</a:t>
            </a:r>
          </a:p>
        </p:txBody>
      </p:sp>
    </p:spTree>
    <p:extLst>
      <p:ext uri="{BB962C8B-B14F-4D97-AF65-F5344CB8AC3E}">
        <p14:creationId xmlns:p14="http://schemas.microsoft.com/office/powerpoint/2010/main" val="218976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9D29A-50E0-2EAE-0F24-DC5771BE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8" y="974786"/>
            <a:ext cx="10267949" cy="876261"/>
          </a:xfrm>
        </p:spPr>
        <p:txBody>
          <a:bodyPr/>
          <a:lstStyle/>
          <a:p>
            <a:r>
              <a:rPr lang="sv-SE" sz="2400" dirty="0"/>
              <a:t>Tidplan – </a:t>
            </a:r>
            <a:r>
              <a:rPr lang="sv-SE" sz="2800" dirty="0"/>
              <a:t>process </a:t>
            </a:r>
            <a:br>
              <a:rPr lang="sv-SE" sz="2800" dirty="0"/>
            </a:br>
            <a:r>
              <a:rPr lang="sv-SE" sz="2600" dirty="0"/>
              <a:t>Samverkansmodell Region Stockholm</a:t>
            </a:r>
            <a:br>
              <a:rPr lang="sv-SE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v-SE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v-SE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v-SE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441E53-6C8C-E675-5543-32AF6461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2023-09-25</a:t>
            </a:r>
          </a:p>
        </p:txBody>
      </p:sp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295009FB-EAAF-B34D-1741-0EFBBD2B0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083168"/>
              </p:ext>
            </p:extLst>
          </p:nvPr>
        </p:nvGraphicFramePr>
        <p:xfrm>
          <a:off x="1022773" y="1991847"/>
          <a:ext cx="7728469" cy="3800437"/>
        </p:xfrm>
        <a:graphic>
          <a:graphicData uri="http://schemas.openxmlformats.org/drawingml/2006/table">
            <a:tbl>
              <a:tblPr/>
              <a:tblGrid>
                <a:gridCol w="5425440">
                  <a:extLst>
                    <a:ext uri="{9D8B030D-6E8A-4147-A177-3AD203B41FA5}">
                      <a16:colId xmlns:a16="http://schemas.microsoft.com/office/drawing/2014/main" val="2201383191"/>
                    </a:ext>
                  </a:extLst>
                </a:gridCol>
                <a:gridCol w="2303029">
                  <a:extLst>
                    <a:ext uri="{9D8B030D-6E8A-4147-A177-3AD203B41FA5}">
                      <a16:colId xmlns:a16="http://schemas.microsoft.com/office/drawing/2014/main" val="3956049621"/>
                    </a:ext>
                  </a:extLst>
                </a:gridCol>
              </a:tblGrid>
              <a:tr h="36726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Aktivitet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Tid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75919"/>
                  </a:ext>
                </a:extLst>
              </a:tr>
              <a:tr h="466874">
                <a:tc>
                  <a:txBody>
                    <a:bodyPr/>
                    <a:lstStyle/>
                    <a:p>
                      <a:pPr marL="0" marR="0" lvl="0" indent="0" algn="l" defTabSz="91438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Framtagande av förslag utifrån rådande modeller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Vår-höst 2023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145514"/>
                  </a:ext>
                </a:extLst>
              </a:tr>
              <a:tr h="36726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Workshop med samverkansråden 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25/9 och 6/10 2023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47941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Justera modell utifrån input från workshop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oktober 2023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725978"/>
                  </a:ext>
                </a:extLst>
              </a:tr>
              <a:tr h="36726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Remiss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November-december 2023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500516"/>
                  </a:ext>
                </a:extLst>
              </a:tr>
              <a:tr h="36726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Remissbearbetning 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vintern 2024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440671"/>
                  </a:ext>
                </a:extLst>
              </a:tr>
              <a:tr h="36726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Slutversion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vintern 2024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994628"/>
                  </a:ext>
                </a:extLst>
              </a:tr>
              <a:tr h="36726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Ärendeberedning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våren 2024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023835"/>
                  </a:ext>
                </a:extLst>
              </a:tr>
              <a:tr h="36726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Regionfullmäktige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23/4 2024</a:t>
                      </a:r>
                    </a:p>
                  </a:txBody>
                  <a:tcPr marL="67733" marR="67733" marT="67733" marB="677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250356"/>
                  </a:ext>
                </a:extLst>
              </a:tr>
            </a:tbl>
          </a:graphicData>
        </a:graphic>
      </p:graphicFrame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556360-EC20-5990-E1E7-0C89519C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Regionledningskontoret</a:t>
            </a:r>
          </a:p>
        </p:txBody>
      </p:sp>
    </p:spTree>
    <p:extLst>
      <p:ext uri="{BB962C8B-B14F-4D97-AF65-F5344CB8AC3E}">
        <p14:creationId xmlns:p14="http://schemas.microsoft.com/office/powerpoint/2010/main" val="182131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66FFDE-7B98-4AB5-E18B-FDD4CA19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4" y="941494"/>
            <a:ext cx="10267948" cy="914399"/>
          </a:xfrm>
        </p:spPr>
        <p:txBody>
          <a:bodyPr/>
          <a:lstStyle/>
          <a:p>
            <a:r>
              <a:rPr lang="sv-SE" sz="2800" dirty="0"/>
              <a:t>Tidplan – process </a:t>
            </a:r>
            <a:br>
              <a:rPr lang="sv-SE" sz="2800" dirty="0"/>
            </a:br>
            <a:r>
              <a:rPr lang="sv-SE" sz="2600" dirty="0"/>
              <a:t>Överenskommelse regionstyrelsens samverkansråd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B94F9C-12E2-49CB-AFBE-E1A2238A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2023-09-25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5F6ADE6-6A3D-BE28-6A83-0166A01F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Regionledningskontoret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E7F63B84-8FA6-824D-79FA-720EB63CD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853122"/>
              </p:ext>
            </p:extLst>
          </p:nvPr>
        </p:nvGraphicFramePr>
        <p:xfrm>
          <a:off x="1022773" y="2003635"/>
          <a:ext cx="8791787" cy="3742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8156">
                  <a:extLst>
                    <a:ext uri="{9D8B030D-6E8A-4147-A177-3AD203B41FA5}">
                      <a16:colId xmlns:a16="http://schemas.microsoft.com/office/drawing/2014/main" val="1155337890"/>
                    </a:ext>
                  </a:extLst>
                </a:gridCol>
                <a:gridCol w="2013631">
                  <a:extLst>
                    <a:ext uri="{9D8B030D-6E8A-4147-A177-3AD203B41FA5}">
                      <a16:colId xmlns:a16="http://schemas.microsoft.com/office/drawing/2014/main" val="1942961556"/>
                    </a:ext>
                  </a:extLst>
                </a:gridCol>
              </a:tblGrid>
              <a:tr h="436854">
                <a:tc>
                  <a:txBody>
                    <a:bodyPr/>
                    <a:lstStyle/>
                    <a:p>
                      <a:r>
                        <a:rPr lang="sv-SE" sz="1600" b="1" dirty="0"/>
                        <a:t>Aktivitet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 dirty="0"/>
                        <a:t>Tid</a:t>
                      </a:r>
                      <a:r>
                        <a:rPr lang="sv-SE" sz="1600" dirty="0"/>
                        <a:t> </a:t>
                      </a:r>
                      <a:r>
                        <a:rPr lang="sv-SE" sz="1600" b="1" dirty="0"/>
                        <a:t>2024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54889"/>
                  </a:ext>
                </a:extLst>
              </a:tr>
              <a:tr h="389492">
                <a:tc>
                  <a:txBody>
                    <a:bodyPr/>
                    <a:lstStyle/>
                    <a:p>
                      <a:pPr marL="0" marR="0" lvl="0" indent="0" algn="l" defTabSz="914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Framtagande av överenskommelse samverkansråd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vinter</a:t>
                      </a:r>
                      <a:r>
                        <a:rPr lang="sv-S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239510"/>
                  </a:ext>
                </a:extLst>
              </a:tr>
              <a:tr h="436854">
                <a:tc>
                  <a:txBody>
                    <a:bodyPr/>
                    <a:lstStyle/>
                    <a:p>
                      <a:pPr marL="0" marR="0" lvl="0" indent="0" algn="l" defTabSz="914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Workshop med samverkansråden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vinter </a:t>
                      </a:r>
                      <a:br>
                        <a:rPr lang="sv-SE" sz="1400" dirty="0"/>
                      </a:br>
                      <a:r>
                        <a:rPr lang="sv-SE" sz="1400" dirty="0"/>
                        <a:t>första mötet för samverkansråden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810"/>
                  </a:ext>
                </a:extLst>
              </a:tr>
              <a:tr h="436854">
                <a:tc>
                  <a:txBody>
                    <a:bodyPr/>
                    <a:lstStyle/>
                    <a:p>
                      <a:pPr marL="0" marR="0" lvl="0" indent="0" algn="l" defTabSz="914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Justera överenskommelse utifrån input från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våren</a:t>
                      </a:r>
                      <a:r>
                        <a:rPr lang="sv-S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281312"/>
                  </a:ext>
                </a:extLst>
              </a:tr>
              <a:tr h="436854">
                <a:tc>
                  <a:txBody>
                    <a:bodyPr/>
                    <a:lstStyle/>
                    <a:p>
                      <a:pPr marL="0" marR="0" lvl="0" indent="0" algn="l" defTabSz="914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Slutversion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våren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313155"/>
                  </a:ext>
                </a:extLst>
              </a:tr>
              <a:tr h="436854">
                <a:tc>
                  <a:txBody>
                    <a:bodyPr/>
                    <a:lstStyle/>
                    <a:p>
                      <a:pPr marL="0" marR="0" lvl="0" indent="0" algn="l" defTabSz="914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Ärendeberedning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våren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168839"/>
                  </a:ext>
                </a:extLst>
              </a:tr>
              <a:tr h="436854">
                <a:tc>
                  <a:txBody>
                    <a:bodyPr/>
                    <a:lstStyle/>
                    <a:p>
                      <a:pPr marL="0" marR="0" lvl="0" indent="0" algn="l" defTabSz="914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Miljö- och hållbarhetsberedningen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våren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16434"/>
                  </a:ext>
                </a:extLst>
              </a:tr>
              <a:tr h="436854">
                <a:tc>
                  <a:txBody>
                    <a:bodyPr/>
                    <a:lstStyle/>
                    <a:p>
                      <a:pPr marL="0" marR="0" lvl="0" indent="0" algn="l" defTabSz="914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Regionstyrelsen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Vår/höst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157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7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F808D49-195E-E55D-81DA-15C859D2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2023-09-25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7064233-0674-CDEE-F034-92C6AE04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Regionledningskontoret</a:t>
            </a:r>
          </a:p>
        </p:txBody>
      </p:sp>
      <p:pic>
        <p:nvPicPr>
          <p:cNvPr id="4" name="Bildobjekt 3" descr="En bild som visar klädsel, person, utomhus, gräs&#10;&#10;Automatiskt genererad beskrivning">
            <a:extLst>
              <a:ext uri="{FF2B5EF4-FFF2-40B4-BE49-F238E27FC236}">
                <a16:creationId xmlns:a16="http://schemas.microsoft.com/office/drawing/2014/main" id="{935FF253-C4E0-FAEB-E24B-0D34C3383B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13089" r="12204" b="48054"/>
          <a:stretch/>
        </p:blipFill>
        <p:spPr>
          <a:xfrm>
            <a:off x="0" y="1072421"/>
            <a:ext cx="12226212" cy="6503437"/>
          </a:xfrm>
          <a:prstGeom prst="rect">
            <a:avLst/>
          </a:prstGeom>
          <a:noFill/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15778ED-2265-6CC3-E3A6-58C3E52E43A1}"/>
              </a:ext>
            </a:extLst>
          </p:cNvPr>
          <p:cNvSpPr txBox="1"/>
          <p:nvPr/>
        </p:nvSpPr>
        <p:spPr>
          <a:xfrm>
            <a:off x="556181" y="2337847"/>
            <a:ext cx="2592371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sv-SE" sz="3200" dirty="0">
                <a:solidFill>
                  <a:srgbClr val="E9E3DC"/>
                </a:solidFill>
              </a:rPr>
              <a:t>Frågor</a:t>
            </a:r>
          </a:p>
        </p:txBody>
      </p:sp>
    </p:spTree>
    <p:extLst>
      <p:ext uri="{BB962C8B-B14F-4D97-AF65-F5344CB8AC3E}">
        <p14:creationId xmlns:p14="http://schemas.microsoft.com/office/powerpoint/2010/main" val="250408943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LL">
      <a:dk1>
        <a:srgbClr val="000000"/>
      </a:dk1>
      <a:lt1>
        <a:srgbClr val="FFFFFF"/>
      </a:lt1>
      <a:dk2>
        <a:srgbClr val="406618"/>
      </a:dk2>
      <a:lt2>
        <a:srgbClr val="78BE00"/>
      </a:lt2>
      <a:accent1>
        <a:srgbClr val="002D5A"/>
      </a:accent1>
      <a:accent2>
        <a:srgbClr val="00AEEF"/>
      </a:accent2>
      <a:accent3>
        <a:srgbClr val="9A0932"/>
      </a:accent3>
      <a:accent4>
        <a:srgbClr val="E1056D"/>
      </a:accent4>
      <a:accent5>
        <a:srgbClr val="EB9100"/>
      </a:accent5>
      <a:accent6>
        <a:srgbClr val="FFD400"/>
      </a:accent6>
      <a:hlink>
        <a:srgbClr val="034EA2"/>
      </a:hlink>
      <a:folHlink>
        <a:srgbClr val="034EA2"/>
      </a:folHlink>
    </a:clrScheme>
    <a:fontScheme name="Standardformgivning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Geneva" pitchFamily="1" charset="-128"/>
          </a:defRPr>
        </a:defPPr>
      </a:lst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smtClean="0"/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BAB0B9"/>
        </a:lt2>
        <a:accent1>
          <a:srgbClr val="003468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EB9"/>
        </a:accent5>
        <a:accent6>
          <a:srgbClr val="009DD9"/>
        </a:accent6>
        <a:hlink>
          <a:srgbClr val="B30538"/>
        </a:hlink>
        <a:folHlink>
          <a:srgbClr val="E2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L 16x9 ppt mall_VIT_181212.potx" id="{155DA866-98B1-4288-97A5-1CA9687EEC84}" vid="{C0B46598-2CCD-470A-ABED-D69E18ACF784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powerpoint-mall-bredformat-region-stockholm-vit (2)</Template>
  <TotalTime>2566</TotalTime>
  <Words>383</Words>
  <Application>Microsoft Office PowerPoint</Application>
  <PresentationFormat>Bredbild</PresentationFormat>
  <Paragraphs>89</Paragraphs>
  <Slides>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Verdana</vt:lpstr>
      <vt:lpstr>Wingdings</vt:lpstr>
      <vt:lpstr>Standardformgivning</vt:lpstr>
      <vt:lpstr>PowerPoint-presentation</vt:lpstr>
      <vt:lpstr>Revidering av:</vt:lpstr>
      <vt:lpstr>Koppling till Hållbarhetsstrategin</vt:lpstr>
      <vt:lpstr>Verksamhetsplan 2023 för regionstyrelsen</vt:lpstr>
      <vt:lpstr>Upplägg, två delar</vt:lpstr>
      <vt:lpstr>Tidplan – process  Samverkansmodell Region Stockholm   </vt:lpstr>
      <vt:lpstr>Tidplan – process  Överenskommelse regionstyrelsens samverkansråd</vt:lpstr>
      <vt:lpstr>PowerPoint-presentation</vt:lpstr>
    </vt:vector>
  </TitlesOfParts>
  <Company>Torev TextDesign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Ludmilla von Zweigbergk</dc:creator>
  <cp:lastModifiedBy>Eva Olofsson</cp:lastModifiedBy>
  <cp:revision>38</cp:revision>
  <cp:lastPrinted>2023-09-06T12:27:32Z</cp:lastPrinted>
  <dcterms:created xsi:type="dcterms:W3CDTF">2021-11-04T10:48:43Z</dcterms:created>
  <dcterms:modified xsi:type="dcterms:W3CDTF">2023-09-11T15:54:45Z</dcterms:modified>
</cp:coreProperties>
</file>