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811" r:id="rId2"/>
  </p:sldIdLst>
  <p:sldSz cx="9144000" cy="6858000" type="screen4x3"/>
  <p:notesSz cx="6797675" cy="9926638"/>
  <p:defaultTextStyle>
    <a:defPPr>
      <a:defRPr lang="sv-SE"/>
    </a:defPPr>
    <a:lvl1pPr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E9E3DC"/>
    <a:srgbClr val="003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4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FC966-C2F7-4D27-B912-DFB5DC99B15D}" type="datetimeFigureOut">
              <a:rPr lang="sv-SE" smtClean="0"/>
              <a:t>2024-03-06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B50FD-5119-48C9-B1FB-7FE0375AC56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7987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39F56C83-3508-4DF3-A02B-BBBCC8BE386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836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54F1F192-917D-44EE-9330-50224318389F}"/>
              </a:ext>
            </a:extLst>
          </p:cNvPr>
          <p:cNvSpPr/>
          <p:nvPr userDrawn="1"/>
        </p:nvSpPr>
        <p:spPr bwMode="auto">
          <a:xfrm>
            <a:off x="0" y="0"/>
            <a:ext cx="9144000" cy="972000"/>
          </a:xfrm>
          <a:prstGeom prst="rect">
            <a:avLst/>
          </a:prstGeom>
          <a:solidFill>
            <a:srgbClr val="E9E3D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  <p:pic>
        <p:nvPicPr>
          <p:cNvPr id="20" name="Bild 19">
            <a:extLst>
              <a:ext uri="{FF2B5EF4-FFF2-40B4-BE49-F238E27FC236}">
                <a16:creationId xmlns:a16="http://schemas.microsoft.com/office/drawing/2014/main" id="{01EFBFFE-FAB1-45A9-A57E-155DF9007B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2643" y="287739"/>
            <a:ext cx="1997319" cy="357545"/>
          </a:xfrm>
          <a:prstGeom prst="rect">
            <a:avLst/>
          </a:prstGeom>
        </p:spPr>
      </p:pic>
      <p:grpSp>
        <p:nvGrpSpPr>
          <p:cNvPr id="21" name="Grupp 20">
            <a:extLst>
              <a:ext uri="{FF2B5EF4-FFF2-40B4-BE49-F238E27FC236}">
                <a16:creationId xmlns:a16="http://schemas.microsoft.com/office/drawing/2014/main" id="{A5EE197A-2218-490C-B910-50D02DE869E9}"/>
              </a:ext>
            </a:extLst>
          </p:cNvPr>
          <p:cNvGrpSpPr/>
          <p:nvPr userDrawn="1"/>
        </p:nvGrpSpPr>
        <p:grpSpPr>
          <a:xfrm>
            <a:off x="8999538" y="3175"/>
            <a:ext cx="144463" cy="788988"/>
            <a:chOff x="8999538" y="3175"/>
            <a:chExt cx="144463" cy="788988"/>
          </a:xfrm>
        </p:grpSpPr>
        <p:sp>
          <p:nvSpPr>
            <p:cNvPr id="22" name="Rectangle 30">
              <a:extLst>
                <a:ext uri="{FF2B5EF4-FFF2-40B4-BE49-F238E27FC236}">
                  <a16:creationId xmlns:a16="http://schemas.microsoft.com/office/drawing/2014/main" id="{5BF1DE56-4FC2-4C94-A969-E8D1A58B6751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3175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3" name="Rectangle 31">
              <a:extLst>
                <a:ext uri="{FF2B5EF4-FFF2-40B4-BE49-F238E27FC236}">
                  <a16:creationId xmlns:a16="http://schemas.microsoft.com/office/drawing/2014/main" id="{34485709-C896-4731-9C30-270E246602C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22225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4" name="Rectangle 32">
              <a:extLst>
                <a:ext uri="{FF2B5EF4-FFF2-40B4-BE49-F238E27FC236}">
                  <a16:creationId xmlns:a16="http://schemas.microsoft.com/office/drawing/2014/main" id="{AEC58057-F316-49ED-81A9-D948AF099990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434975"/>
              <a:ext cx="144463" cy="14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5" name="Rectangle 33">
              <a:extLst>
                <a:ext uri="{FF2B5EF4-FFF2-40B4-BE49-F238E27FC236}">
                  <a16:creationId xmlns:a16="http://schemas.microsoft.com/office/drawing/2014/main" id="{911914C6-C46E-436E-9A4C-E9EC2C6CB4FE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64770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</p:grp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sv-SE" noProof="0"/>
              <a:t>Klicka här för att ändra format</a:t>
            </a:r>
            <a:endParaRPr lang="sv-SE" noProof="0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sv-SE" noProof="0"/>
              <a:t>Klicka om du vill redigera mall för underrubrikformat</a:t>
            </a:r>
            <a:endParaRPr lang="sv-SE" noProof="0" dirty="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FA9319E-DAB2-45D1-9F7E-D70CB4DCAD67}" type="datetime1">
              <a:rPr lang="sv-SE" smtClean="0"/>
              <a:t>2024-03-06</a:t>
            </a:fld>
            <a:endParaRPr lang="sv-SE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A088CD-CCDE-49E5-84E6-67161CD99BDA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58BE6F-F8EE-446C-B5A8-8C942869B239}" type="datetime1">
              <a:rPr lang="sv-SE" smtClean="0"/>
              <a:t>2024-03-06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EBB44-B4B5-45AD-87A9-3B8A569A17F0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475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BA8226-E5AA-4733-BB2E-E8719B6C2885}" type="datetime1">
              <a:rPr lang="sv-SE" smtClean="0"/>
              <a:t>2024-03-06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EBB44-B4B5-45AD-87A9-3B8A569A17F0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227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2 innehållsdelar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19138" y="2159000"/>
            <a:ext cx="3717988" cy="3937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41FC60-4871-4662-8F97-F883C3DF7156}" type="datetime1">
              <a:rPr lang="sv-SE" smtClean="0"/>
              <a:t>2024-03-06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EBB44-B4B5-45AD-87A9-3B8A569A17F0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EFC4FDA7-B96F-420F-97B3-6843B108A8E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10495" y="2159000"/>
            <a:ext cx="3717988" cy="3937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562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660C5-7426-49D4-9D3A-1E01530826A8}" type="datetime1">
              <a:rPr lang="sv-SE" smtClean="0"/>
              <a:t>2024-03-06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35897-AA38-4E5A-9DD3-4A40406CD6F6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961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14A84-9F17-4195-A690-6F9559FE6654}" type="datetime1">
              <a:rPr lang="sv-SE" smtClean="0"/>
              <a:t>2024-03-06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147F2-D839-401F-8B8C-3CAF295340B5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9269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6377734-D027-417D-9B38-6A99ADA49896}"/>
              </a:ext>
            </a:extLst>
          </p:cNvPr>
          <p:cNvSpPr/>
          <p:nvPr userDrawn="1"/>
        </p:nvSpPr>
        <p:spPr bwMode="auto">
          <a:xfrm>
            <a:off x="0" y="0"/>
            <a:ext cx="9144000" cy="972000"/>
          </a:xfrm>
          <a:prstGeom prst="rect">
            <a:avLst/>
          </a:prstGeom>
          <a:solidFill>
            <a:srgbClr val="E9E3D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9" y="1456595"/>
            <a:ext cx="7700962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9" y="2159000"/>
            <a:ext cx="7700962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1" y="237636"/>
            <a:ext cx="251936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/>
            </a:lvl1pPr>
          </a:lstStyle>
          <a:p>
            <a:fld id="{66050396-6503-46F2-AADF-2772554AC8B6}" type="datetime1">
              <a:rPr lang="sv-SE" smtClean="0"/>
              <a:t>2024-03-06</a:t>
            </a:fld>
            <a:endParaRPr lang="sv-S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00801" y="655028"/>
            <a:ext cx="251936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/>
            </a:lvl1pPr>
          </a:lstStyle>
          <a:p>
            <a:r>
              <a:rPr lang="sv-SE"/>
              <a:t>Stockholms läns sjukvårdsområde</a:t>
            </a:r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1" y="446333"/>
            <a:ext cx="251936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/>
            </a:lvl1pPr>
          </a:lstStyle>
          <a:p>
            <a:fld id="{65EAC295-B5BC-4B98-BE11-8B11DB9261CC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15" name="Bild 14">
            <a:extLst>
              <a:ext uri="{FF2B5EF4-FFF2-40B4-BE49-F238E27FC236}">
                <a16:creationId xmlns:a16="http://schemas.microsoft.com/office/drawing/2014/main" id="{05116325-B406-460C-9ADB-106E06DDABD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2643" y="287739"/>
            <a:ext cx="1997319" cy="357545"/>
          </a:xfrm>
          <a:prstGeom prst="rect">
            <a:avLst/>
          </a:prstGeom>
        </p:spPr>
      </p:pic>
      <p:grpSp>
        <p:nvGrpSpPr>
          <p:cNvPr id="16" name="Grupp 15">
            <a:extLst>
              <a:ext uri="{FF2B5EF4-FFF2-40B4-BE49-F238E27FC236}">
                <a16:creationId xmlns:a16="http://schemas.microsoft.com/office/drawing/2014/main" id="{92489088-1FA7-43DD-AC2E-192A613A9A23}"/>
              </a:ext>
            </a:extLst>
          </p:cNvPr>
          <p:cNvGrpSpPr/>
          <p:nvPr userDrawn="1"/>
        </p:nvGrpSpPr>
        <p:grpSpPr>
          <a:xfrm>
            <a:off x="8999538" y="3175"/>
            <a:ext cx="144463" cy="788988"/>
            <a:chOff x="8999538" y="3175"/>
            <a:chExt cx="144463" cy="788988"/>
          </a:xfrm>
        </p:grpSpPr>
        <p:sp>
          <p:nvSpPr>
            <p:cNvPr id="17" name="Rectangle 30">
              <a:extLst>
                <a:ext uri="{FF2B5EF4-FFF2-40B4-BE49-F238E27FC236}">
                  <a16:creationId xmlns:a16="http://schemas.microsoft.com/office/drawing/2014/main" id="{A7A15648-6A42-4897-ABAF-4E8D40D46218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3175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18" name="Rectangle 31">
              <a:extLst>
                <a:ext uri="{FF2B5EF4-FFF2-40B4-BE49-F238E27FC236}">
                  <a16:creationId xmlns:a16="http://schemas.microsoft.com/office/drawing/2014/main" id="{D87C648E-60C3-40BD-81D5-9E16C2E0FBC5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22225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19" name="Rectangle 32">
              <a:extLst>
                <a:ext uri="{FF2B5EF4-FFF2-40B4-BE49-F238E27FC236}">
                  <a16:creationId xmlns:a16="http://schemas.microsoft.com/office/drawing/2014/main" id="{6BB8206F-75FF-4C3A-98FA-C6D5F5E0C30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434975"/>
              <a:ext cx="144463" cy="14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0" name="Rectangle 33">
              <a:extLst>
                <a:ext uri="{FF2B5EF4-FFF2-40B4-BE49-F238E27FC236}">
                  <a16:creationId xmlns:a16="http://schemas.microsoft.com/office/drawing/2014/main" id="{105FD4D1-BBCE-438E-B4FB-7D9D37E5A0E9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64770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7" r:id="rId4"/>
    <p:sldLayoutId id="2147483654" r:id="rId5"/>
    <p:sldLayoutId id="2147483655" r:id="rId6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9pPr>
    </p:titleStyle>
    <p:bodyStyle>
      <a:lvl1pPr marL="342900" indent="-342900" algn="l" rtl="0" eaLnBrk="1" fontAlgn="base" hangingPunct="1">
        <a:lnSpc>
          <a:spcPct val="130000"/>
        </a:lnSpc>
        <a:spcBef>
          <a:spcPts val="500"/>
        </a:spcBef>
        <a:spcAft>
          <a:spcPts val="200"/>
        </a:spcAft>
        <a:buFont typeface="Wingdings" pitchFamily="2" charset="2"/>
        <a:buChar char="§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095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58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0C8662-7426-48DF-76D2-294B72047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885" y="1078787"/>
            <a:ext cx="4227610" cy="503433"/>
          </a:xfrm>
        </p:spPr>
        <p:txBody>
          <a:bodyPr/>
          <a:lstStyle/>
          <a:p>
            <a:r>
              <a:rPr lang="sv-SE" dirty="0"/>
              <a:t>Styrningsutredningen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9D4C1D-1E5A-B7AB-7823-8D367302A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85" y="1921268"/>
            <a:ext cx="3954241" cy="4654194"/>
          </a:xfrm>
        </p:spPr>
        <p:txBody>
          <a:bodyPr/>
          <a:lstStyle/>
          <a:p>
            <a:pPr marL="228600" indent="-228600">
              <a:lnSpc>
                <a:spcPts val="1415"/>
              </a:lnSpc>
              <a:spcBef>
                <a:spcPts val="100"/>
              </a:spcBef>
              <a:buFont typeface="+mj-lt"/>
              <a:buAutoNum type="arabicPeriod"/>
              <a:tabLst>
                <a:tab pos="354965" algn="l"/>
              </a:tabLst>
            </a:pPr>
            <a:r>
              <a:rPr lang="sv-SE" sz="1200" b="1" dirty="0">
                <a:latin typeface="Verdana"/>
                <a:cs typeface="Verdana"/>
              </a:rPr>
              <a:t>Avbolagisering</a:t>
            </a:r>
            <a:r>
              <a:rPr lang="sv-SE" sz="1200" b="1" spc="-2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av</a:t>
            </a:r>
            <a:r>
              <a:rPr lang="sv-SE" sz="1200" b="1" spc="-20" dirty="0">
                <a:latin typeface="Verdana"/>
                <a:cs typeface="Verdana"/>
              </a:rPr>
              <a:t> </a:t>
            </a:r>
            <a:r>
              <a:rPr lang="sv-SE" sz="1200" b="1" spc="-10" dirty="0">
                <a:latin typeface="Verdana"/>
                <a:cs typeface="Verdana"/>
              </a:rPr>
              <a:t>sjukvård</a:t>
            </a:r>
          </a:p>
          <a:p>
            <a:pPr marL="0" indent="0">
              <a:lnSpc>
                <a:spcPts val="1415"/>
              </a:lnSpc>
              <a:spcBef>
                <a:spcPts val="100"/>
              </a:spcBef>
              <a:buNone/>
              <a:tabLst>
                <a:tab pos="354965" algn="l"/>
              </a:tabLst>
            </a:pPr>
            <a:endParaRPr lang="sv-SE" sz="1200" dirty="0">
              <a:latin typeface="Verdana"/>
              <a:cs typeface="Verdana"/>
            </a:endParaRPr>
          </a:p>
          <a:p>
            <a:pPr marL="0" indent="0">
              <a:lnSpc>
                <a:spcPts val="1415"/>
              </a:lnSpc>
              <a:spcBef>
                <a:spcPts val="100"/>
              </a:spcBef>
              <a:buNone/>
              <a:tabLst>
                <a:tab pos="354965" algn="l"/>
              </a:tabLst>
            </a:pPr>
            <a:r>
              <a:rPr lang="sv-SE" sz="1200" dirty="0">
                <a:latin typeface="Verdana"/>
                <a:cs typeface="Verdana"/>
              </a:rPr>
              <a:t>Akutsjukhusen</a:t>
            </a:r>
            <a:r>
              <a:rPr lang="sv-SE" sz="1200" spc="30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görs</a:t>
            </a:r>
            <a:r>
              <a:rPr lang="sv-SE" sz="1200" spc="-20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till</a:t>
            </a:r>
            <a:r>
              <a:rPr lang="sv-SE" sz="1200" spc="-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egna</a:t>
            </a:r>
            <a:r>
              <a:rPr lang="sv-SE" sz="1200" spc="-1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förvaltningar</a:t>
            </a:r>
            <a:r>
              <a:rPr lang="sv-SE" sz="1200" spc="1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under</a:t>
            </a:r>
            <a:r>
              <a:rPr lang="sv-SE" sz="1200" spc="-1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en</a:t>
            </a:r>
            <a:r>
              <a:rPr lang="sv-SE" sz="1200" spc="-20" dirty="0">
                <a:latin typeface="Verdana"/>
                <a:cs typeface="Verdana"/>
              </a:rPr>
              <a:t> </a:t>
            </a:r>
            <a:r>
              <a:rPr lang="sv-SE" sz="1200" spc="-10" dirty="0">
                <a:latin typeface="Verdana"/>
                <a:cs typeface="Verdana"/>
              </a:rPr>
              <a:t>nämnd, </a:t>
            </a:r>
            <a:r>
              <a:rPr lang="sv-SE" sz="1200" dirty="0">
                <a:latin typeface="Verdana"/>
                <a:cs typeface="Verdana"/>
              </a:rPr>
              <a:t>akutsjukhusnämnden,</a:t>
            </a:r>
            <a:r>
              <a:rPr lang="sv-SE" sz="1200" spc="1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och</a:t>
            </a:r>
            <a:r>
              <a:rPr lang="sv-SE" sz="1200" spc="-2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behåller</a:t>
            </a:r>
            <a:r>
              <a:rPr lang="sv-SE" sz="1200" spc="-1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varumärken</a:t>
            </a:r>
            <a:r>
              <a:rPr lang="sv-SE" sz="1200" spc="-5" dirty="0">
                <a:latin typeface="Verdana"/>
                <a:cs typeface="Verdana"/>
              </a:rPr>
              <a:t> </a:t>
            </a:r>
            <a:r>
              <a:rPr lang="sv-SE" sz="1200" spc="-25" dirty="0">
                <a:latin typeface="Verdana"/>
                <a:cs typeface="Verdana"/>
              </a:rPr>
              <a:t>och </a:t>
            </a:r>
            <a:r>
              <a:rPr lang="sv-SE" sz="1200" dirty="0">
                <a:latin typeface="Verdana"/>
                <a:cs typeface="Verdana"/>
              </a:rPr>
              <a:t>organisationsstruktur.</a:t>
            </a:r>
            <a:r>
              <a:rPr lang="sv-SE" sz="1200" spc="2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AISAB</a:t>
            </a:r>
            <a:r>
              <a:rPr lang="sv-SE" sz="1200" spc="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avbolagiseras</a:t>
            </a:r>
            <a:r>
              <a:rPr lang="sv-SE" sz="1200" spc="-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2026</a:t>
            </a:r>
            <a:r>
              <a:rPr lang="sv-SE" sz="1200" spc="-4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och</a:t>
            </a:r>
            <a:r>
              <a:rPr lang="sv-SE" sz="1200" spc="-2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blir</a:t>
            </a:r>
            <a:r>
              <a:rPr lang="sv-SE" sz="1200" spc="-10" dirty="0">
                <a:latin typeface="Verdana"/>
                <a:cs typeface="Verdana"/>
              </a:rPr>
              <a:t> </a:t>
            </a:r>
            <a:r>
              <a:rPr lang="sv-SE" sz="1200" spc="-25" dirty="0">
                <a:latin typeface="Verdana"/>
                <a:cs typeface="Verdana"/>
              </a:rPr>
              <a:t>en </a:t>
            </a:r>
            <a:r>
              <a:rPr lang="sv-SE" sz="1200" dirty="0">
                <a:latin typeface="Verdana"/>
                <a:cs typeface="Verdana"/>
              </a:rPr>
              <a:t>egen</a:t>
            </a:r>
            <a:r>
              <a:rPr lang="sv-SE" sz="1200" spc="-10" dirty="0">
                <a:latin typeface="Verdana"/>
                <a:cs typeface="Verdana"/>
              </a:rPr>
              <a:t> nämnd.</a:t>
            </a:r>
          </a:p>
          <a:p>
            <a:pPr marL="12700" marR="5080" indent="0">
              <a:lnSpc>
                <a:spcPct val="97200"/>
              </a:lnSpc>
              <a:spcBef>
                <a:spcPts val="15"/>
              </a:spcBef>
              <a:buNone/>
            </a:pPr>
            <a:endParaRPr lang="sv-SE" sz="1200" b="1" dirty="0">
              <a:latin typeface="Verdana"/>
              <a:cs typeface="Verdana"/>
            </a:endParaRPr>
          </a:p>
          <a:p>
            <a:pPr marL="241300" marR="5080" indent="-228600">
              <a:lnSpc>
                <a:spcPct val="97200"/>
              </a:lnSpc>
              <a:spcBef>
                <a:spcPts val="15"/>
              </a:spcBef>
              <a:buFont typeface="+mj-lt"/>
              <a:buAutoNum type="arabicPeriod" startAt="2"/>
            </a:pPr>
            <a:endParaRPr lang="sv-SE" sz="1200" b="1" dirty="0">
              <a:latin typeface="Verdana"/>
              <a:cs typeface="Verdana"/>
            </a:endParaRPr>
          </a:p>
          <a:p>
            <a:pPr marL="241300" marR="5080" indent="-228600">
              <a:lnSpc>
                <a:spcPct val="97200"/>
              </a:lnSpc>
              <a:spcBef>
                <a:spcPts val="15"/>
              </a:spcBef>
              <a:buFont typeface="+mj-lt"/>
              <a:buAutoNum type="arabicPeriod" startAt="2"/>
            </a:pPr>
            <a:endParaRPr lang="sv-SE" sz="1200" b="1" dirty="0">
              <a:latin typeface="Verdana"/>
              <a:cs typeface="Verdana"/>
            </a:endParaRPr>
          </a:p>
          <a:p>
            <a:pPr marL="241300" marR="5080" indent="-228600">
              <a:lnSpc>
                <a:spcPct val="97200"/>
              </a:lnSpc>
              <a:spcBef>
                <a:spcPts val="15"/>
              </a:spcBef>
              <a:buFont typeface="+mj-lt"/>
              <a:buAutoNum type="arabicPeriod" startAt="2"/>
            </a:pPr>
            <a:endParaRPr lang="sv-SE" sz="1200" b="1" dirty="0">
              <a:latin typeface="Verdana"/>
              <a:cs typeface="Verdana"/>
            </a:endParaRPr>
          </a:p>
          <a:p>
            <a:pPr marL="241300" marR="5080" indent="-228600">
              <a:lnSpc>
                <a:spcPct val="97200"/>
              </a:lnSpc>
              <a:spcBef>
                <a:spcPts val="15"/>
              </a:spcBef>
              <a:buFont typeface="+mj-lt"/>
              <a:buAutoNum type="arabicPeriod" startAt="2"/>
            </a:pPr>
            <a:r>
              <a:rPr lang="sv-SE" sz="1200" b="1" dirty="0">
                <a:latin typeface="Verdana"/>
                <a:cs typeface="Verdana"/>
              </a:rPr>
              <a:t>LISAB</a:t>
            </a:r>
            <a:r>
              <a:rPr lang="sv-SE" sz="1200" b="1" spc="-3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återgår till</a:t>
            </a:r>
            <a:r>
              <a:rPr lang="sv-SE" sz="1200" b="1" spc="-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att</a:t>
            </a:r>
            <a:r>
              <a:rPr lang="sv-SE" sz="1200" b="1" spc="-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vara</a:t>
            </a:r>
            <a:r>
              <a:rPr lang="sv-SE" sz="1200" b="1" spc="-20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ett</a:t>
            </a:r>
            <a:r>
              <a:rPr lang="sv-SE" sz="1200" b="1" spc="10" dirty="0">
                <a:latin typeface="Verdana"/>
                <a:cs typeface="Verdana"/>
              </a:rPr>
              <a:t> </a:t>
            </a:r>
            <a:r>
              <a:rPr lang="sv-SE" sz="1200" b="1" spc="-10" dirty="0">
                <a:latin typeface="Verdana"/>
                <a:cs typeface="Verdana"/>
              </a:rPr>
              <a:t>holdingbolag </a:t>
            </a:r>
          </a:p>
          <a:p>
            <a:pPr marL="12700" marR="5080" indent="0">
              <a:lnSpc>
                <a:spcPct val="97200"/>
              </a:lnSpc>
              <a:spcBef>
                <a:spcPts val="15"/>
              </a:spcBef>
              <a:buNone/>
            </a:pPr>
            <a:endParaRPr lang="sv-SE" sz="1200" b="1" spc="-10" dirty="0">
              <a:latin typeface="Verdana"/>
              <a:cs typeface="Verdana"/>
            </a:endParaRPr>
          </a:p>
          <a:p>
            <a:pPr marL="12700" marR="5080" indent="0">
              <a:lnSpc>
                <a:spcPct val="97200"/>
              </a:lnSpc>
              <a:spcBef>
                <a:spcPts val="15"/>
              </a:spcBef>
              <a:buNone/>
            </a:pPr>
            <a:r>
              <a:rPr lang="sv-SE" sz="1200" dirty="0">
                <a:latin typeface="Verdana"/>
                <a:cs typeface="Verdana"/>
              </a:rPr>
              <a:t>Styrning</a:t>
            </a:r>
            <a:r>
              <a:rPr lang="sv-SE" sz="1200" spc="-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av</a:t>
            </a:r>
            <a:r>
              <a:rPr lang="sv-SE" sz="1200" spc="-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Region</a:t>
            </a:r>
            <a:r>
              <a:rPr lang="sv-SE" sz="1200" spc="-20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Stockholms</a:t>
            </a:r>
            <a:r>
              <a:rPr lang="sv-SE" sz="1200" spc="-1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aktiebolag</a:t>
            </a:r>
            <a:r>
              <a:rPr lang="sv-SE" sz="1200" spc="10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ska</a:t>
            </a:r>
            <a:r>
              <a:rPr lang="sv-SE" sz="1200" spc="-1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ske</a:t>
            </a:r>
            <a:r>
              <a:rPr lang="sv-SE" sz="1200" spc="-15" dirty="0">
                <a:latin typeface="Verdana"/>
                <a:cs typeface="Verdana"/>
              </a:rPr>
              <a:t> </a:t>
            </a:r>
            <a:r>
              <a:rPr lang="sv-SE" sz="1200" spc="-25" dirty="0">
                <a:latin typeface="Verdana"/>
                <a:cs typeface="Verdana"/>
              </a:rPr>
              <a:t>via </a:t>
            </a:r>
            <a:r>
              <a:rPr lang="sv-SE" sz="1200" spc="-10" dirty="0">
                <a:latin typeface="Verdana"/>
                <a:cs typeface="Verdana"/>
              </a:rPr>
              <a:t>regionstyrelsen.</a:t>
            </a:r>
          </a:p>
          <a:p>
            <a:pPr marL="0" indent="0">
              <a:lnSpc>
                <a:spcPts val="1420"/>
              </a:lnSpc>
              <a:spcBef>
                <a:spcPts val="100"/>
              </a:spcBef>
              <a:buNone/>
              <a:tabLst>
                <a:tab pos="354965" algn="l"/>
              </a:tabLst>
            </a:pPr>
            <a:endParaRPr lang="sv-SE" sz="1200" b="1" dirty="0">
              <a:latin typeface="Verdana"/>
              <a:cs typeface="Verdana"/>
            </a:endParaRPr>
          </a:p>
          <a:p>
            <a:pPr marL="228600" indent="-228600">
              <a:lnSpc>
                <a:spcPts val="1420"/>
              </a:lnSpc>
              <a:spcBef>
                <a:spcPts val="100"/>
              </a:spcBef>
              <a:buFont typeface="+mj-lt"/>
              <a:buAutoNum type="arabicPeriod" startAt="3"/>
              <a:tabLst>
                <a:tab pos="354965" algn="l"/>
              </a:tabLst>
            </a:pPr>
            <a:r>
              <a:rPr lang="sv-SE" sz="1200" b="1" dirty="0">
                <a:latin typeface="Verdana"/>
                <a:cs typeface="Verdana"/>
              </a:rPr>
              <a:t>Vårdavtal</a:t>
            </a:r>
            <a:r>
              <a:rPr lang="sv-SE" sz="1200" b="1" spc="-30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blir uppdrag</a:t>
            </a:r>
            <a:r>
              <a:rPr lang="sv-SE" sz="1200" b="1" spc="-2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i</a:t>
            </a:r>
            <a:r>
              <a:rPr lang="sv-SE" sz="1200" b="1" spc="-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Budget</a:t>
            </a:r>
            <a:r>
              <a:rPr lang="sv-SE" sz="1200" b="1" spc="-10" dirty="0">
                <a:latin typeface="Verdana"/>
                <a:cs typeface="Verdana"/>
              </a:rPr>
              <a:t> </a:t>
            </a:r>
            <a:r>
              <a:rPr lang="sv-SE" sz="1200" b="1" spc="-20" dirty="0">
                <a:latin typeface="Verdana"/>
                <a:cs typeface="Verdana"/>
              </a:rPr>
              <a:t>2026</a:t>
            </a:r>
            <a:endParaRPr lang="sv-SE" sz="1200" dirty="0">
              <a:latin typeface="Verdana"/>
              <a:cs typeface="Verdana"/>
            </a:endParaRPr>
          </a:p>
          <a:p>
            <a:pPr marL="12700" marR="5080" indent="0">
              <a:lnSpc>
                <a:spcPts val="1400"/>
              </a:lnSpc>
              <a:spcBef>
                <a:spcPts val="60"/>
              </a:spcBef>
              <a:buNone/>
            </a:pPr>
            <a:endParaRPr lang="sv-SE" sz="1200" dirty="0">
              <a:latin typeface="Verdana"/>
              <a:cs typeface="Verdana"/>
            </a:endParaRPr>
          </a:p>
          <a:p>
            <a:pPr marL="12700" marR="5080" indent="0">
              <a:lnSpc>
                <a:spcPts val="1400"/>
              </a:lnSpc>
              <a:spcBef>
                <a:spcPts val="60"/>
              </a:spcBef>
              <a:buNone/>
            </a:pPr>
            <a:r>
              <a:rPr lang="sv-SE" sz="1200" dirty="0">
                <a:latin typeface="Verdana"/>
                <a:cs typeface="Verdana"/>
              </a:rPr>
              <a:t>Den</a:t>
            </a:r>
            <a:r>
              <a:rPr lang="sv-SE" sz="1200" spc="-30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egenägda</a:t>
            </a:r>
            <a:r>
              <a:rPr lang="sv-SE" sz="1200" spc="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vården ges</a:t>
            </a:r>
            <a:r>
              <a:rPr lang="sv-SE" sz="1200" spc="-20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uppdrag</a:t>
            </a:r>
            <a:r>
              <a:rPr lang="sv-SE" sz="1200" spc="1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i</a:t>
            </a:r>
            <a:r>
              <a:rPr lang="sv-SE" sz="1200" spc="-1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budget.</a:t>
            </a:r>
            <a:r>
              <a:rPr lang="sv-SE" sz="1200" spc="10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HSN/PVN</a:t>
            </a:r>
            <a:r>
              <a:rPr lang="sv-SE" sz="1200" spc="20" dirty="0">
                <a:latin typeface="Verdana"/>
                <a:cs typeface="Verdana"/>
              </a:rPr>
              <a:t> </a:t>
            </a:r>
            <a:r>
              <a:rPr lang="sv-SE" sz="1200" spc="-10" dirty="0">
                <a:latin typeface="Verdana"/>
                <a:cs typeface="Verdana"/>
              </a:rPr>
              <a:t>bereder </a:t>
            </a:r>
            <a:r>
              <a:rPr lang="sv-SE" sz="1200" dirty="0">
                <a:latin typeface="Verdana"/>
                <a:cs typeface="Verdana"/>
              </a:rPr>
              <a:t>underlag</a:t>
            </a:r>
            <a:r>
              <a:rPr lang="sv-SE" sz="1200" spc="-10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och</a:t>
            </a:r>
            <a:r>
              <a:rPr lang="sv-SE" sz="1200" spc="-2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följer</a:t>
            </a:r>
            <a:r>
              <a:rPr lang="sv-SE" sz="1200" spc="-3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upp</a:t>
            </a:r>
            <a:r>
              <a:rPr lang="sv-SE" sz="1200" spc="-5" dirty="0">
                <a:latin typeface="Verdana"/>
                <a:cs typeface="Verdana"/>
              </a:rPr>
              <a:t> </a:t>
            </a:r>
            <a:r>
              <a:rPr lang="sv-SE" sz="1200" dirty="0">
                <a:latin typeface="Verdana"/>
                <a:cs typeface="Verdana"/>
              </a:rPr>
              <a:t>fullmäktiges</a:t>
            </a:r>
            <a:r>
              <a:rPr lang="sv-SE" sz="1200" spc="5" dirty="0">
                <a:latin typeface="Verdana"/>
                <a:cs typeface="Verdana"/>
              </a:rPr>
              <a:t> </a:t>
            </a:r>
            <a:r>
              <a:rPr lang="sv-SE" sz="1200" spc="-10" dirty="0">
                <a:latin typeface="Verdana"/>
                <a:cs typeface="Verdana"/>
              </a:rPr>
              <a:t>beslut.</a:t>
            </a:r>
            <a:endParaRPr lang="sv-SE" sz="1200" dirty="0">
              <a:latin typeface="Verdana"/>
              <a:cs typeface="Verdana"/>
            </a:endParaRPr>
          </a:p>
          <a:p>
            <a:pPr marL="355600" marR="5080">
              <a:lnSpc>
                <a:spcPct val="97200"/>
              </a:lnSpc>
              <a:spcBef>
                <a:spcPts val="15"/>
              </a:spcBef>
              <a:buFont typeface="+mj-lt"/>
              <a:buAutoNum type="arabicPeriod"/>
            </a:pPr>
            <a:endParaRPr lang="sv-SE" sz="1200" dirty="0">
              <a:latin typeface="Verdana"/>
              <a:cs typeface="Verdana"/>
            </a:endParaRPr>
          </a:p>
          <a:p>
            <a:endParaRPr lang="sv-SE" sz="1200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54B435-F122-3C58-FC92-5158ADB0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1FC60-4871-4662-8F97-F883C3DF7156}" type="datetime1">
              <a:rPr lang="sv-SE" smtClean="0"/>
              <a:t>2024-03-06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141A3C-DF9F-018F-FC34-71524457D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Stockholms läns sjukvårdsområde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1D74AB-EA43-0110-5F7F-B8496A7F9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BB44-B4B5-45AD-87A9-3B8A569A17F0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9F14F098-7FB6-C96D-BF3A-2E063EE305A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06876" y="1759130"/>
            <a:ext cx="4213287" cy="4477283"/>
          </a:xfrm>
        </p:spPr>
        <p:txBody>
          <a:bodyPr/>
          <a:lstStyle/>
          <a:p>
            <a:pPr marL="12700" indent="0">
              <a:lnSpc>
                <a:spcPct val="100000"/>
              </a:lnSpc>
              <a:spcBef>
                <a:spcPts val="665"/>
              </a:spcBef>
              <a:buNone/>
              <a:tabLst>
                <a:tab pos="299085" algn="l"/>
              </a:tabLst>
            </a:pPr>
            <a:r>
              <a:rPr lang="sv-SE" sz="1400" b="1" dirty="0">
                <a:cs typeface="Georgia"/>
              </a:rPr>
              <a:t>Varför föreslås förändringarna</a:t>
            </a:r>
          </a:p>
          <a:p>
            <a:pPr marL="241300" indent="-228600">
              <a:lnSpc>
                <a:spcPct val="100000"/>
              </a:lnSpc>
              <a:spcBef>
                <a:spcPts val="665"/>
              </a:spcBef>
              <a:buFont typeface="+mj-lt"/>
              <a:buAutoNum type="arabicPeriod"/>
              <a:tabLst>
                <a:tab pos="299085" algn="l"/>
              </a:tabLst>
            </a:pPr>
            <a:r>
              <a:rPr lang="sv-SE" sz="1200" b="1" dirty="0">
                <a:cs typeface="Georgia"/>
              </a:rPr>
              <a:t>Avbolagisering av sjukvård</a:t>
            </a:r>
          </a:p>
          <a:p>
            <a:pPr marL="184150" indent="-171450">
              <a:lnSpc>
                <a:spcPts val="800"/>
              </a:lnSpc>
              <a:spcBef>
                <a:spcPts val="665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hälso-</a:t>
            </a:r>
            <a:r>
              <a:rPr lang="sv-SE" sz="1000" spc="-3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och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sjukvårdens</a:t>
            </a:r>
            <a:r>
              <a:rPr lang="sv-SE" sz="1000" spc="-5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medarbetare</a:t>
            </a:r>
            <a:r>
              <a:rPr lang="sv-SE" sz="1000" spc="-2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får</a:t>
            </a:r>
            <a:r>
              <a:rPr lang="sv-SE" sz="1000" spc="-3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samma</a:t>
            </a:r>
            <a:r>
              <a:rPr lang="sv-SE" sz="1000" spc="-30" dirty="0">
                <a:cs typeface="Georgia"/>
              </a:rPr>
              <a:t> </a:t>
            </a:r>
            <a:r>
              <a:rPr lang="sv-SE" sz="1000" spc="-10" dirty="0">
                <a:cs typeface="Georgia"/>
              </a:rPr>
              <a:t>arbetsgivare</a:t>
            </a:r>
          </a:p>
          <a:p>
            <a:pPr marL="184150" indent="-171450">
              <a:lnSpc>
                <a:spcPts val="800"/>
              </a:lnSpc>
              <a:spcBef>
                <a:spcPts val="665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en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vårdgivare</a:t>
            </a:r>
            <a:r>
              <a:rPr lang="sv-SE" sz="1000" spc="-10" dirty="0">
                <a:cs typeface="Georgia"/>
              </a:rPr>
              <a:t> underlättar</a:t>
            </a:r>
            <a:r>
              <a:rPr lang="sv-SE" sz="1000" spc="-4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delning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av</a:t>
            </a:r>
            <a:r>
              <a:rPr lang="sv-SE" sz="1000" spc="-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patientinformation</a:t>
            </a:r>
            <a:r>
              <a:rPr lang="sv-SE" sz="1000" spc="-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(inre</a:t>
            </a:r>
            <a:r>
              <a:rPr lang="sv-SE" sz="1000" spc="-25" dirty="0">
                <a:cs typeface="Georgia"/>
              </a:rPr>
              <a:t> </a:t>
            </a:r>
            <a:r>
              <a:rPr lang="sv-SE" sz="1000" spc="-10" dirty="0">
                <a:cs typeface="Georgia"/>
              </a:rPr>
              <a:t>sekretessen)</a:t>
            </a:r>
          </a:p>
          <a:p>
            <a:pPr marL="184150" indent="-171450">
              <a:lnSpc>
                <a:spcPts val="800"/>
              </a:lnSpc>
              <a:spcBef>
                <a:spcPts val="665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utlämning</a:t>
            </a:r>
            <a:r>
              <a:rPr lang="sv-SE" sz="1000" spc="-3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av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hälsodata</a:t>
            </a:r>
            <a:r>
              <a:rPr lang="sv-SE" sz="1000" spc="-3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kan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spc="-10" dirty="0">
                <a:cs typeface="Georgia"/>
              </a:rPr>
              <a:t>förenklas</a:t>
            </a:r>
          </a:p>
          <a:p>
            <a:pPr marL="184150" indent="-171450">
              <a:lnSpc>
                <a:spcPts val="800"/>
              </a:lnSpc>
              <a:spcBef>
                <a:spcPts val="665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tre</a:t>
            </a:r>
            <a:r>
              <a:rPr lang="sv-SE" sz="1000" spc="-3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jämnstora</a:t>
            </a:r>
            <a:r>
              <a:rPr lang="sv-SE" sz="1000" spc="-1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vårdgivarnämnder ger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bättre</a:t>
            </a:r>
            <a:r>
              <a:rPr lang="sv-SE" sz="1000" spc="-25" dirty="0">
                <a:cs typeface="Georgia"/>
              </a:rPr>
              <a:t> </a:t>
            </a:r>
            <a:r>
              <a:rPr lang="sv-SE" sz="1000" spc="-10" dirty="0">
                <a:cs typeface="Georgia"/>
              </a:rPr>
              <a:t>förutsättningar</a:t>
            </a:r>
            <a:r>
              <a:rPr lang="sv-SE" sz="1000" spc="-4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för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spc="-10" dirty="0">
                <a:cs typeface="Georgia"/>
              </a:rPr>
              <a:t>samordning</a:t>
            </a:r>
          </a:p>
          <a:p>
            <a:pPr marL="184150" indent="-171450">
              <a:lnSpc>
                <a:spcPts val="800"/>
              </a:lnSpc>
              <a:spcBef>
                <a:spcPts val="665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en</a:t>
            </a:r>
            <a:r>
              <a:rPr lang="sv-SE" sz="1000" spc="-2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legal</a:t>
            </a:r>
            <a:r>
              <a:rPr lang="sv-SE" sz="1000" spc="-4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struktur</a:t>
            </a:r>
            <a:r>
              <a:rPr lang="sv-SE" sz="1000" spc="-5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minskar</a:t>
            </a:r>
            <a:r>
              <a:rPr lang="sv-SE" sz="1000" spc="-3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administration</a:t>
            </a:r>
            <a:r>
              <a:rPr lang="sv-SE" sz="1000" spc="-1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och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ökar</a:t>
            </a:r>
            <a:r>
              <a:rPr lang="sv-SE" sz="1000" spc="-25" dirty="0">
                <a:cs typeface="Georgia"/>
              </a:rPr>
              <a:t> </a:t>
            </a:r>
            <a:r>
              <a:rPr lang="sv-SE" sz="1000" spc="-10" dirty="0">
                <a:cs typeface="Georgia"/>
              </a:rPr>
              <a:t>transparensen</a:t>
            </a:r>
          </a:p>
          <a:p>
            <a:pPr marL="241300" indent="-228600">
              <a:lnSpc>
                <a:spcPts val="1415"/>
              </a:lnSpc>
              <a:spcBef>
                <a:spcPts val="100"/>
              </a:spcBef>
              <a:buFont typeface="+mj-lt"/>
              <a:buAutoNum type="arabicPeriod" startAt="2"/>
              <a:tabLst>
                <a:tab pos="299085" algn="l"/>
              </a:tabLst>
            </a:pPr>
            <a:endParaRPr lang="sv-SE" sz="1200" b="1" dirty="0">
              <a:latin typeface="Verdana"/>
              <a:cs typeface="Verdana"/>
            </a:endParaRPr>
          </a:p>
          <a:p>
            <a:pPr marL="241300" indent="-228600">
              <a:lnSpc>
                <a:spcPts val="1415"/>
              </a:lnSpc>
              <a:spcBef>
                <a:spcPts val="100"/>
              </a:spcBef>
              <a:buFont typeface="+mj-lt"/>
              <a:buAutoNum type="arabicPeriod" startAt="2"/>
              <a:tabLst>
                <a:tab pos="299085" algn="l"/>
              </a:tabLst>
            </a:pPr>
            <a:endParaRPr lang="sv-SE" sz="1200" b="1" dirty="0">
              <a:latin typeface="Verdana"/>
              <a:cs typeface="Verdana"/>
            </a:endParaRPr>
          </a:p>
          <a:p>
            <a:pPr marL="241300" indent="-228600">
              <a:lnSpc>
                <a:spcPts val="1415"/>
              </a:lnSpc>
              <a:spcBef>
                <a:spcPts val="100"/>
              </a:spcBef>
              <a:buFont typeface="+mj-lt"/>
              <a:buAutoNum type="arabicPeriod" startAt="2"/>
              <a:tabLst>
                <a:tab pos="299085" algn="l"/>
              </a:tabLst>
            </a:pPr>
            <a:r>
              <a:rPr lang="sv-SE" sz="1200" b="1" dirty="0">
                <a:latin typeface="Verdana"/>
                <a:cs typeface="Verdana"/>
              </a:rPr>
              <a:t>LISAB</a:t>
            </a:r>
            <a:r>
              <a:rPr lang="sv-SE" sz="1200" b="1" spc="-3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återgår till</a:t>
            </a:r>
            <a:r>
              <a:rPr lang="sv-SE" sz="1200" b="1" spc="-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att</a:t>
            </a:r>
            <a:r>
              <a:rPr lang="sv-SE" sz="1200" b="1" spc="-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vara</a:t>
            </a:r>
            <a:r>
              <a:rPr lang="sv-SE" sz="1200" b="1" spc="-20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ett</a:t>
            </a:r>
            <a:r>
              <a:rPr lang="sv-SE" sz="1200" b="1" spc="10" dirty="0">
                <a:latin typeface="Verdana"/>
                <a:cs typeface="Verdana"/>
              </a:rPr>
              <a:t> </a:t>
            </a:r>
            <a:r>
              <a:rPr lang="sv-SE" sz="1200" b="1" spc="-10" dirty="0">
                <a:latin typeface="Verdana"/>
                <a:cs typeface="Verdana"/>
              </a:rPr>
              <a:t>holdingbolag </a:t>
            </a:r>
          </a:p>
          <a:p>
            <a:pPr marL="184150" indent="-171450">
              <a:lnSpc>
                <a:spcPts val="1415"/>
              </a:lnSpc>
              <a:spcBef>
                <a:spcPts val="100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minskat</a:t>
            </a:r>
            <a:r>
              <a:rPr lang="sv-SE" sz="1000" spc="-3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dubbelarbete</a:t>
            </a:r>
            <a:r>
              <a:rPr lang="sv-SE" sz="1000" spc="-3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-</a:t>
            </a:r>
            <a:r>
              <a:rPr lang="sv-SE" sz="1000" spc="-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i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princip</a:t>
            </a:r>
            <a:r>
              <a:rPr lang="sv-SE" sz="1000" spc="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alla</a:t>
            </a:r>
            <a:r>
              <a:rPr lang="sv-SE" sz="1000" spc="-4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frågor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som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tas</a:t>
            </a:r>
            <a:r>
              <a:rPr lang="sv-SE" sz="1000" spc="-3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upp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i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LISAB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i</a:t>
            </a:r>
            <a:r>
              <a:rPr lang="sv-SE" sz="1000" spc="-1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dag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spc="-25" dirty="0">
                <a:cs typeface="Georgia"/>
              </a:rPr>
              <a:t>tas </a:t>
            </a:r>
            <a:r>
              <a:rPr lang="sv-SE" sz="1000" dirty="0">
                <a:cs typeface="Georgia"/>
              </a:rPr>
              <a:t>också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upp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i</a:t>
            </a:r>
            <a:r>
              <a:rPr lang="sv-SE" sz="1000" spc="-10" dirty="0">
                <a:cs typeface="Georgia"/>
              </a:rPr>
              <a:t> regionstyrelsen</a:t>
            </a:r>
          </a:p>
          <a:p>
            <a:pPr marL="184150" indent="-171450">
              <a:lnSpc>
                <a:spcPts val="1415"/>
              </a:lnSpc>
              <a:spcBef>
                <a:spcPts val="100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minskad</a:t>
            </a:r>
            <a:r>
              <a:rPr lang="sv-SE" sz="1000" spc="-4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administration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för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LISAB</a:t>
            </a:r>
            <a:r>
              <a:rPr lang="sv-SE" sz="1000" spc="-2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och</a:t>
            </a:r>
            <a:r>
              <a:rPr lang="sv-SE" sz="1000" spc="-1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för</a:t>
            </a:r>
            <a:r>
              <a:rPr lang="sv-SE" sz="1000" spc="-3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verksamheter</a:t>
            </a:r>
            <a:r>
              <a:rPr lang="sv-SE" sz="1000" spc="-45" dirty="0">
                <a:cs typeface="Georgia"/>
              </a:rPr>
              <a:t> </a:t>
            </a:r>
            <a:r>
              <a:rPr lang="sv-SE" sz="1000" spc="-25" dirty="0">
                <a:cs typeface="Georgia"/>
              </a:rPr>
              <a:t>som </a:t>
            </a:r>
            <a:r>
              <a:rPr lang="sv-SE" sz="1000" spc="-10" dirty="0">
                <a:cs typeface="Georgia"/>
              </a:rPr>
              <a:t>avbolagiseras</a:t>
            </a:r>
          </a:p>
          <a:p>
            <a:pPr marL="240665" marR="777875" indent="-228600">
              <a:lnSpc>
                <a:spcPts val="1400"/>
              </a:lnSpc>
              <a:spcBef>
                <a:spcPts val="645"/>
              </a:spcBef>
              <a:buFont typeface="+mj-lt"/>
              <a:buAutoNum type="arabicPeriod" startAt="3"/>
              <a:tabLst>
                <a:tab pos="299085" algn="l"/>
              </a:tabLst>
            </a:pPr>
            <a:r>
              <a:rPr lang="sv-SE" sz="1200" b="1" dirty="0">
                <a:latin typeface="Verdana"/>
                <a:cs typeface="Verdana"/>
              </a:rPr>
              <a:t>Vårdavtal</a:t>
            </a:r>
            <a:r>
              <a:rPr lang="sv-SE" sz="1200" b="1" spc="-30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blir uppdrag</a:t>
            </a:r>
            <a:r>
              <a:rPr lang="sv-SE" sz="1200" b="1" spc="-2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i</a:t>
            </a:r>
            <a:r>
              <a:rPr lang="sv-SE" sz="1200" b="1" spc="-5" dirty="0">
                <a:latin typeface="Verdana"/>
                <a:cs typeface="Verdana"/>
              </a:rPr>
              <a:t> </a:t>
            </a:r>
            <a:r>
              <a:rPr lang="sv-SE" sz="1200" b="1" dirty="0">
                <a:latin typeface="Verdana"/>
                <a:cs typeface="Verdana"/>
              </a:rPr>
              <a:t>Budget</a:t>
            </a:r>
            <a:r>
              <a:rPr lang="sv-SE" sz="1200" b="1" spc="-10" dirty="0">
                <a:latin typeface="Verdana"/>
                <a:cs typeface="Verdana"/>
              </a:rPr>
              <a:t> </a:t>
            </a:r>
            <a:r>
              <a:rPr lang="sv-SE" sz="1200" b="1" spc="-20" dirty="0">
                <a:latin typeface="Verdana"/>
                <a:cs typeface="Verdana"/>
              </a:rPr>
              <a:t>2026</a:t>
            </a:r>
          </a:p>
          <a:p>
            <a:pPr marL="240665" marR="777875" indent="-228600">
              <a:lnSpc>
                <a:spcPts val="1400"/>
              </a:lnSpc>
              <a:spcBef>
                <a:spcPts val="645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inordnande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i</a:t>
            </a:r>
            <a:r>
              <a:rPr lang="sv-SE" sz="1000" spc="-2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budget,</a:t>
            </a:r>
            <a:r>
              <a:rPr lang="sv-SE" sz="1000" spc="-4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färre</a:t>
            </a:r>
            <a:r>
              <a:rPr lang="sv-SE" sz="1000" spc="-50" dirty="0">
                <a:cs typeface="Georgia"/>
              </a:rPr>
              <a:t> </a:t>
            </a:r>
            <a:r>
              <a:rPr lang="sv-SE" sz="1000" spc="-10" dirty="0">
                <a:cs typeface="Georgia"/>
              </a:rPr>
              <a:t>styrsignaler</a:t>
            </a:r>
          </a:p>
          <a:p>
            <a:pPr marL="240665" marR="777875" indent="-228600">
              <a:lnSpc>
                <a:spcPts val="1400"/>
              </a:lnSpc>
              <a:spcBef>
                <a:spcPts val="645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enhetlig</a:t>
            </a:r>
            <a:r>
              <a:rPr lang="sv-SE" sz="1000" spc="-4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styrning,</a:t>
            </a:r>
            <a:r>
              <a:rPr lang="sv-SE" sz="1000" spc="-2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alla</a:t>
            </a:r>
            <a:r>
              <a:rPr lang="sv-SE" sz="1000" spc="-5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nämnder/bolag</a:t>
            </a:r>
            <a:r>
              <a:rPr lang="sv-SE" sz="1000" spc="-1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får</a:t>
            </a:r>
            <a:r>
              <a:rPr lang="sv-SE" sz="1000" spc="-30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uppdrag</a:t>
            </a:r>
            <a:r>
              <a:rPr lang="sv-SE" sz="1000" spc="-3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från</a:t>
            </a:r>
            <a:r>
              <a:rPr lang="sv-SE" sz="1000" spc="-15" dirty="0">
                <a:cs typeface="Georgia"/>
              </a:rPr>
              <a:t> </a:t>
            </a:r>
            <a:r>
              <a:rPr lang="sv-SE" sz="1000" spc="-10" dirty="0">
                <a:cs typeface="Georgia"/>
              </a:rPr>
              <a:t>fullmäktig</a:t>
            </a:r>
          </a:p>
          <a:p>
            <a:pPr marL="240665" marR="777875" indent="-228600">
              <a:lnSpc>
                <a:spcPts val="1400"/>
              </a:lnSpc>
              <a:spcBef>
                <a:spcPts val="645"/>
              </a:spcBef>
              <a:tabLst>
                <a:tab pos="299085" algn="l"/>
              </a:tabLst>
            </a:pPr>
            <a:r>
              <a:rPr lang="sv-SE" sz="1000" dirty="0">
                <a:cs typeface="Georgia"/>
              </a:rPr>
              <a:t>ökad</a:t>
            </a:r>
            <a:r>
              <a:rPr lang="sv-SE" sz="1000" spc="-2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transparens</a:t>
            </a:r>
            <a:r>
              <a:rPr lang="sv-SE" sz="1000" spc="-45" dirty="0">
                <a:cs typeface="Georgia"/>
              </a:rPr>
              <a:t> </a:t>
            </a:r>
            <a:r>
              <a:rPr lang="sv-SE" sz="1000" dirty="0">
                <a:cs typeface="Georgia"/>
              </a:rPr>
              <a:t>och</a:t>
            </a:r>
            <a:r>
              <a:rPr lang="sv-SE" sz="1000" spc="5" dirty="0">
                <a:cs typeface="Georgia"/>
              </a:rPr>
              <a:t> </a:t>
            </a:r>
            <a:r>
              <a:rPr lang="sv-SE" sz="1000" spc="-10" dirty="0">
                <a:cs typeface="Georgia"/>
              </a:rPr>
              <a:t>begriplighet</a:t>
            </a:r>
            <a:endParaRPr lang="sv-SE" sz="1000" dirty="0">
              <a:cs typeface="Georgia"/>
            </a:endParaRPr>
          </a:p>
          <a:p>
            <a:pPr marL="12700" indent="0">
              <a:lnSpc>
                <a:spcPct val="100000"/>
              </a:lnSpc>
              <a:spcBef>
                <a:spcPts val="565"/>
              </a:spcBef>
              <a:buNone/>
              <a:tabLst>
                <a:tab pos="299085" algn="l"/>
              </a:tabLst>
            </a:pPr>
            <a:endParaRPr lang="sv-SE" sz="1200" dirty="0">
              <a:cs typeface="Georgia"/>
            </a:endParaRPr>
          </a:p>
          <a:p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43336858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LL">
      <a:dk1>
        <a:srgbClr val="000000"/>
      </a:dk1>
      <a:lt1>
        <a:srgbClr val="FFFFFF"/>
      </a:lt1>
      <a:dk2>
        <a:srgbClr val="406618"/>
      </a:dk2>
      <a:lt2>
        <a:srgbClr val="78BE00"/>
      </a:lt2>
      <a:accent1>
        <a:srgbClr val="002D5A"/>
      </a:accent1>
      <a:accent2>
        <a:srgbClr val="00AEEF"/>
      </a:accent2>
      <a:accent3>
        <a:srgbClr val="9A0932"/>
      </a:accent3>
      <a:accent4>
        <a:srgbClr val="E1056D"/>
      </a:accent4>
      <a:accent5>
        <a:srgbClr val="EB9100"/>
      </a:accent5>
      <a:accent6>
        <a:srgbClr val="FFD400"/>
      </a:accent6>
      <a:hlink>
        <a:srgbClr val="034EA2"/>
      </a:hlink>
      <a:folHlink>
        <a:srgbClr val="034EA2"/>
      </a:folHlink>
    </a:clrScheme>
    <a:fontScheme name="Standardformgivning">
      <a:majorFont>
        <a:latin typeface="Verdana"/>
        <a:ea typeface="Geneva"/>
        <a:cs typeface=""/>
      </a:majorFont>
      <a:minorFont>
        <a:latin typeface="Verdana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rgbClr val="003468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  <a:ea typeface="Geneva" pitchFamily="1" charset="-128"/>
          </a:defRPr>
        </a:defPPr>
      </a:lstStyle>
    </a:spDef>
    <a:lnDef>
      <a:spPr bwMode="auto">
        <a:noFill/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AEE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rtlCol="0">
        <a:noAutofit/>
      </a:bodyPr>
      <a:lstStyle>
        <a:defPPr algn="l">
          <a:defRPr smtClean="0"/>
        </a:defPPr>
      </a:lstStyle>
    </a:tx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BAB0B9"/>
        </a:lt2>
        <a:accent1>
          <a:srgbClr val="003468"/>
        </a:accent1>
        <a:accent2>
          <a:srgbClr val="00AEEF"/>
        </a:accent2>
        <a:accent3>
          <a:srgbClr val="FFFFFF"/>
        </a:accent3>
        <a:accent4>
          <a:srgbClr val="000000"/>
        </a:accent4>
        <a:accent5>
          <a:srgbClr val="AAAEB9"/>
        </a:accent5>
        <a:accent6>
          <a:srgbClr val="009DD9"/>
        </a:accent6>
        <a:hlink>
          <a:srgbClr val="B30538"/>
        </a:hlink>
        <a:folHlink>
          <a:srgbClr val="E200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LL 4x3_VIT_181212.potx" id="{022201C5-7D37-4B93-975C-AA51E2F6D945}" vid="{5ADBE9A1-4E41-40E5-9A0C-8EE841C6E39D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powerpoint-mall-region-stockholm-vit</Template>
  <TotalTime>8950</TotalTime>
  <Words>183</Words>
  <Application>Microsoft Office PowerPoint</Application>
  <PresentationFormat>Bildspel på skärmen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Verdana</vt:lpstr>
      <vt:lpstr>Wingdings</vt:lpstr>
      <vt:lpstr>Standardformgivning</vt:lpstr>
      <vt:lpstr>Styrningsutredningen</vt:lpstr>
    </vt:vector>
  </TitlesOfParts>
  <Company>SLSO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Aila Holappa 1TQ5</dc:creator>
  <cp:lastModifiedBy>Henrik Gouali</cp:lastModifiedBy>
  <cp:revision>326</cp:revision>
  <cp:lastPrinted>2022-09-28T06:21:24Z</cp:lastPrinted>
  <dcterms:created xsi:type="dcterms:W3CDTF">2019-05-08T12:37:40Z</dcterms:created>
  <dcterms:modified xsi:type="dcterms:W3CDTF">2024-03-06T09:24:13Z</dcterms:modified>
</cp:coreProperties>
</file>