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60" r:id="rId5"/>
    <p:sldId id="261" r:id="rId6"/>
    <p:sldId id="262" r:id="rId7"/>
    <p:sldId id="263" r:id="rId8"/>
    <p:sldId id="264"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5226" autoAdjust="0"/>
  </p:normalViewPr>
  <p:slideViewPr>
    <p:cSldViewPr snapToGrid="0">
      <p:cViewPr varScale="1">
        <p:scale>
          <a:sx n="105" d="100"/>
          <a:sy n="105" d="100"/>
        </p:scale>
        <p:origin x="1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CD1840-424D-40FC-8787-D187AD3781C9}" type="datetimeFigureOut">
              <a:rPr lang="sv-SE" smtClean="0"/>
              <a:t>2024-05-07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73A130-C217-49A4-BF3C-8614C415A01F}" type="slidenum">
              <a:rPr lang="sv-SE" smtClean="0"/>
              <a:t>‹#›</a:t>
            </a:fld>
            <a:endParaRPr lang="sv-SE"/>
          </a:p>
        </p:txBody>
      </p:sp>
    </p:spTree>
    <p:extLst>
      <p:ext uri="{BB962C8B-B14F-4D97-AF65-F5344CB8AC3E}">
        <p14:creationId xmlns:p14="http://schemas.microsoft.com/office/powerpoint/2010/main" val="2334826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673A130-C217-49A4-BF3C-8614C415A01F}" type="slidenum">
              <a:rPr lang="sv-SE" smtClean="0"/>
              <a:t>1</a:t>
            </a:fld>
            <a:endParaRPr lang="sv-SE"/>
          </a:p>
        </p:txBody>
      </p:sp>
    </p:spTree>
    <p:extLst>
      <p:ext uri="{BB962C8B-B14F-4D97-AF65-F5344CB8AC3E}">
        <p14:creationId xmlns:p14="http://schemas.microsoft.com/office/powerpoint/2010/main" val="3288321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E673A130-C217-49A4-BF3C-8614C415A01F}" type="slidenum">
              <a:rPr lang="sv-SE" smtClean="0"/>
              <a:t>3</a:t>
            </a:fld>
            <a:endParaRPr lang="sv-SE"/>
          </a:p>
        </p:txBody>
      </p:sp>
    </p:spTree>
    <p:extLst>
      <p:ext uri="{BB962C8B-B14F-4D97-AF65-F5344CB8AC3E}">
        <p14:creationId xmlns:p14="http://schemas.microsoft.com/office/powerpoint/2010/main" val="1218457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E917E7-B70A-2D04-1CD6-6D1CF4B5CD87}"/>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DCB5F15-BF21-1A86-8706-02406D607A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21D4B410-407F-657E-3212-8424E747D81A}"/>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5" name="Platshållare för sidfot 4">
            <a:extLst>
              <a:ext uri="{FF2B5EF4-FFF2-40B4-BE49-F238E27FC236}">
                <a16:creationId xmlns:a16="http://schemas.microsoft.com/office/drawing/2014/main" id="{B235B1F7-31DD-4A5D-3592-90FFC49BE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0CA4C6-6E5C-758A-CD4C-21D2250347C2}"/>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1778925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A8A5AC-6577-7470-52A2-DB78541C934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29AFC97-A20B-694B-F313-08E3B63B70AC}"/>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C17351F-E931-1468-4B9A-700133B88ABA}"/>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5" name="Platshållare för sidfot 4">
            <a:extLst>
              <a:ext uri="{FF2B5EF4-FFF2-40B4-BE49-F238E27FC236}">
                <a16:creationId xmlns:a16="http://schemas.microsoft.com/office/drawing/2014/main" id="{4A29D761-B582-4131-3A3B-C718C210D40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4911FA6-7328-FA3C-C598-1EF602362567}"/>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3481015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3AB272B-3828-9E40-47B4-0565EBF9AEC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B844FB8-364C-CC68-6D59-28D40C106619}"/>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0CED6BA-D19A-BF47-C219-C36114ABB629}"/>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5" name="Platshållare för sidfot 4">
            <a:extLst>
              <a:ext uri="{FF2B5EF4-FFF2-40B4-BE49-F238E27FC236}">
                <a16:creationId xmlns:a16="http://schemas.microsoft.com/office/drawing/2014/main" id="{0C190788-95B9-4B08-0E4B-E6F4C9E532A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DA94D99-0404-6BC8-D33C-E11DDFF095A1}"/>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71333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2995AF-87B7-A444-C07C-9128E53EEE7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F93DF53-B093-2711-0738-D3938AA4436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2602EAF-FE0C-7187-8748-764D2C08D50E}"/>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5" name="Platshållare för sidfot 4">
            <a:extLst>
              <a:ext uri="{FF2B5EF4-FFF2-40B4-BE49-F238E27FC236}">
                <a16:creationId xmlns:a16="http://schemas.microsoft.com/office/drawing/2014/main" id="{AF4C673D-4473-3A82-8D6E-0D0C8135477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F1CDD83-5E86-E6CF-FDEF-EEEEF5D4B137}"/>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2377179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5F951A-3361-FF25-EE55-EDAEE849C06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55A93C3-7CEA-3B52-BF08-EAC529E365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701FEE5-685A-BB01-F35B-EAE483B122F7}"/>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5" name="Platshållare för sidfot 4">
            <a:extLst>
              <a:ext uri="{FF2B5EF4-FFF2-40B4-BE49-F238E27FC236}">
                <a16:creationId xmlns:a16="http://schemas.microsoft.com/office/drawing/2014/main" id="{C6002E53-0F6D-2FB2-6DAD-135CEEE50C0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44F126-592D-F77A-7CFC-087FCAAEA949}"/>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236803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44E6FB-5FC2-C26C-B02C-F44B51640E2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9B4BF3D-E27A-EF30-98BB-88A3F86C1EE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33CA428-9383-2BEC-D646-94E7C229447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237D3C8-2196-F0E4-4B8B-FB9A4A79B945}"/>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6" name="Platshållare för sidfot 5">
            <a:extLst>
              <a:ext uri="{FF2B5EF4-FFF2-40B4-BE49-F238E27FC236}">
                <a16:creationId xmlns:a16="http://schemas.microsoft.com/office/drawing/2014/main" id="{C9BACFB4-C8BD-D693-9FFB-B48AAB65F01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4103291-F297-A5B9-3651-B0BCA96EE4D2}"/>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2527934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B993B5-89BB-2FAB-021C-2FF60CB0A31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93B3304-144B-B1E6-1AFE-272B2C946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BA21A28-A020-D8DB-251B-B298722C8580}"/>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9EC5875E-2E4A-4CBF-14C7-24E3EBF42B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131736D-15E3-3953-CA38-2B574E198183}"/>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09C4063-0C4C-F6EF-0BFD-8524B9A203C9}"/>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8" name="Platshållare för sidfot 7">
            <a:extLst>
              <a:ext uri="{FF2B5EF4-FFF2-40B4-BE49-F238E27FC236}">
                <a16:creationId xmlns:a16="http://schemas.microsoft.com/office/drawing/2014/main" id="{B08B3D7E-5C20-3064-06B1-E83B0958906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6C1DD85-E625-B51B-A79B-06BF0AF1DCDE}"/>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3575273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ACE2C9-FA79-B876-6756-2CD29C6F110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97D8F02D-AB1F-2F98-71EA-6FD3FE608DC5}"/>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4" name="Platshållare för sidfot 3">
            <a:extLst>
              <a:ext uri="{FF2B5EF4-FFF2-40B4-BE49-F238E27FC236}">
                <a16:creationId xmlns:a16="http://schemas.microsoft.com/office/drawing/2014/main" id="{41A9CBAB-CCA2-8207-D3C5-9AFD8BDEB797}"/>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7F7F39D-7CAB-8C1E-3605-60BEA0BB38EE}"/>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1618233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A4D5504-2037-D5C3-46B8-3A77DB0F0B6D}"/>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3" name="Platshållare för sidfot 2">
            <a:extLst>
              <a:ext uri="{FF2B5EF4-FFF2-40B4-BE49-F238E27FC236}">
                <a16:creationId xmlns:a16="http://schemas.microsoft.com/office/drawing/2014/main" id="{70151AFA-88F8-0906-41A1-C4C522696E0E}"/>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252E672C-03BD-A2A6-9D39-8093BF8C8E2E}"/>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4009565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82F284-8931-A8D9-2397-CC8CBBC1702F}"/>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8379513-C081-DDE9-616A-DC00DFE613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E5ABB13-FA8B-3087-866B-510CB489C2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37F5CA9-4DBA-DAF6-8B94-F0E27E430380}"/>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6" name="Platshållare för sidfot 5">
            <a:extLst>
              <a:ext uri="{FF2B5EF4-FFF2-40B4-BE49-F238E27FC236}">
                <a16:creationId xmlns:a16="http://schemas.microsoft.com/office/drawing/2014/main" id="{46F11EA7-4FD8-7985-FFF0-8DFAE2CF12D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78229F-58AD-C5FA-0B36-1AD1547664F1}"/>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1231221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08F9D6-D70B-7E60-FF0A-149E999B7D7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3BC6E41-4556-F362-E51D-5AA01EA950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99D6503-7448-30F9-B2E6-BD9A9136B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39758F5-CD46-0579-65CA-4BB281153E6E}"/>
              </a:ext>
            </a:extLst>
          </p:cNvPr>
          <p:cNvSpPr>
            <a:spLocks noGrp="1"/>
          </p:cNvSpPr>
          <p:nvPr>
            <p:ph type="dt" sz="half" idx="10"/>
          </p:nvPr>
        </p:nvSpPr>
        <p:spPr/>
        <p:txBody>
          <a:bodyPr/>
          <a:lstStyle/>
          <a:p>
            <a:fld id="{6B400AA8-25A1-42A9-9337-C6AA9802F95A}" type="datetimeFigureOut">
              <a:rPr lang="sv-SE" smtClean="0"/>
              <a:t>2024-05-07</a:t>
            </a:fld>
            <a:endParaRPr lang="sv-SE"/>
          </a:p>
        </p:txBody>
      </p:sp>
      <p:sp>
        <p:nvSpPr>
          <p:cNvPr id="6" name="Platshållare för sidfot 5">
            <a:extLst>
              <a:ext uri="{FF2B5EF4-FFF2-40B4-BE49-F238E27FC236}">
                <a16:creationId xmlns:a16="http://schemas.microsoft.com/office/drawing/2014/main" id="{D1B09679-355C-E0ED-0713-A55F61F610B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F87F69-2A86-211C-9C7B-BC190A124EA3}"/>
              </a:ext>
            </a:extLst>
          </p:cNvPr>
          <p:cNvSpPr>
            <a:spLocks noGrp="1"/>
          </p:cNvSpPr>
          <p:nvPr>
            <p:ph type="sldNum" sz="quarter" idx="12"/>
          </p:nvPr>
        </p:nvSpPr>
        <p:spPr/>
        <p:txBody>
          <a:bodyPr/>
          <a:lstStyle/>
          <a:p>
            <a:fld id="{6A13C9A5-0801-457B-AAAE-46EED592CA23}" type="slidenum">
              <a:rPr lang="sv-SE" smtClean="0"/>
              <a:t>‹#›</a:t>
            </a:fld>
            <a:endParaRPr lang="sv-SE"/>
          </a:p>
        </p:txBody>
      </p:sp>
    </p:spTree>
    <p:extLst>
      <p:ext uri="{BB962C8B-B14F-4D97-AF65-F5344CB8AC3E}">
        <p14:creationId xmlns:p14="http://schemas.microsoft.com/office/powerpoint/2010/main" val="4189362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87E4298-41FD-E221-94E9-09F43B17F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87F8174-45B4-D44E-56CE-F6D4F45EFB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D4742D-0D6F-3B8D-BE31-E5AFB66771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400AA8-25A1-42A9-9337-C6AA9802F95A}" type="datetimeFigureOut">
              <a:rPr lang="sv-SE" smtClean="0"/>
              <a:t>2024-05-07</a:t>
            </a:fld>
            <a:endParaRPr lang="sv-SE"/>
          </a:p>
        </p:txBody>
      </p:sp>
      <p:sp>
        <p:nvSpPr>
          <p:cNvPr id="5" name="Platshållare för sidfot 4">
            <a:extLst>
              <a:ext uri="{FF2B5EF4-FFF2-40B4-BE49-F238E27FC236}">
                <a16:creationId xmlns:a16="http://schemas.microsoft.com/office/drawing/2014/main" id="{DAD485D3-A7D7-2541-FFB6-832278AAE5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A22E0FCD-0D24-6903-7918-F4A73B0C62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3C9A5-0801-457B-AAAE-46EED592CA23}" type="slidenum">
              <a:rPr lang="sv-SE" smtClean="0"/>
              <a:t>‹#›</a:t>
            </a:fld>
            <a:endParaRPr lang="sv-SE"/>
          </a:p>
        </p:txBody>
      </p:sp>
    </p:spTree>
    <p:extLst>
      <p:ext uri="{BB962C8B-B14F-4D97-AF65-F5344CB8AC3E}">
        <p14:creationId xmlns:p14="http://schemas.microsoft.com/office/powerpoint/2010/main" val="1343798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kvalitetsbokslutslso.s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858DDE-A09A-8C98-1B49-CCF383F7030F}"/>
              </a:ext>
            </a:extLst>
          </p:cNvPr>
          <p:cNvSpPr>
            <a:spLocks noGrp="1"/>
          </p:cNvSpPr>
          <p:nvPr>
            <p:ph type="ctrTitle"/>
          </p:nvPr>
        </p:nvSpPr>
        <p:spPr>
          <a:xfrm>
            <a:off x="1524000" y="1122363"/>
            <a:ext cx="9144000" cy="2862408"/>
          </a:xfrm>
        </p:spPr>
        <p:txBody>
          <a:bodyPr>
            <a:normAutofit/>
          </a:bodyPr>
          <a:lstStyle/>
          <a:p>
            <a:br>
              <a:rPr lang="sv-SE" dirty="0"/>
            </a:br>
            <a:r>
              <a:rPr lang="sv-SE" dirty="0"/>
              <a:t>SLSO Kvalitetsbokslut </a:t>
            </a:r>
            <a:br>
              <a:rPr lang="sv-SE" dirty="0"/>
            </a:br>
            <a:r>
              <a:rPr lang="sv-SE" dirty="0"/>
              <a:t>2023</a:t>
            </a:r>
          </a:p>
        </p:txBody>
      </p:sp>
      <p:sp>
        <p:nvSpPr>
          <p:cNvPr id="3" name="Underrubrik 2">
            <a:extLst>
              <a:ext uri="{FF2B5EF4-FFF2-40B4-BE49-F238E27FC236}">
                <a16:creationId xmlns:a16="http://schemas.microsoft.com/office/drawing/2014/main" id="{3DFA6226-5DCE-22DD-7A30-7B3923DD6E5F}"/>
              </a:ext>
            </a:extLst>
          </p:cNvPr>
          <p:cNvSpPr>
            <a:spLocks noGrp="1"/>
          </p:cNvSpPr>
          <p:nvPr>
            <p:ph type="subTitle" idx="1"/>
          </p:nvPr>
        </p:nvSpPr>
        <p:spPr>
          <a:xfrm>
            <a:off x="1524000" y="4546832"/>
            <a:ext cx="9144000" cy="710967"/>
          </a:xfrm>
        </p:spPr>
        <p:txBody>
          <a:bodyPr/>
          <a:lstStyle/>
          <a:p>
            <a:r>
              <a:rPr lang="sv-SE" dirty="0"/>
              <a:t>2024-05-07</a:t>
            </a:r>
          </a:p>
        </p:txBody>
      </p:sp>
    </p:spTree>
    <p:extLst>
      <p:ext uri="{BB962C8B-B14F-4D97-AF65-F5344CB8AC3E}">
        <p14:creationId xmlns:p14="http://schemas.microsoft.com/office/powerpoint/2010/main" val="805495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96B8E7-9447-B3B6-BAE5-1DEAEA9C3C0A}"/>
              </a:ext>
            </a:extLst>
          </p:cNvPr>
          <p:cNvSpPr>
            <a:spLocks noGrp="1"/>
          </p:cNvSpPr>
          <p:nvPr>
            <p:ph type="title"/>
          </p:nvPr>
        </p:nvSpPr>
        <p:spPr/>
        <p:txBody>
          <a:bodyPr/>
          <a:lstStyle/>
          <a:p>
            <a:r>
              <a:rPr lang="sv-SE" dirty="0"/>
              <a:t>KBS 2023</a:t>
            </a:r>
          </a:p>
        </p:txBody>
      </p:sp>
      <p:sp>
        <p:nvSpPr>
          <p:cNvPr id="3" name="Platshållare för innehåll 2">
            <a:extLst>
              <a:ext uri="{FF2B5EF4-FFF2-40B4-BE49-F238E27FC236}">
                <a16:creationId xmlns:a16="http://schemas.microsoft.com/office/drawing/2014/main" id="{FA988928-5F0E-7262-3B49-6AB1D2D49C3A}"/>
              </a:ext>
            </a:extLst>
          </p:cNvPr>
          <p:cNvSpPr>
            <a:spLocks noGrp="1"/>
          </p:cNvSpPr>
          <p:nvPr>
            <p:ph idx="1"/>
          </p:nvPr>
        </p:nvSpPr>
        <p:spPr/>
        <p:txBody>
          <a:bodyPr>
            <a:normAutofit fontScale="92500" lnSpcReduction="20000"/>
          </a:bodyPr>
          <a:lstStyle/>
          <a:p>
            <a:pPr marL="0" indent="0">
              <a:buNone/>
            </a:pPr>
            <a:r>
              <a:rPr lang="sv-SE" dirty="0"/>
              <a:t>Sex kapitel:</a:t>
            </a:r>
          </a:p>
          <a:p>
            <a:pPr marL="514350" indent="-514350">
              <a:buFont typeface="+mj-lt"/>
              <a:buAutoNum type="arabicPeriod"/>
            </a:pPr>
            <a:r>
              <a:rPr lang="sv-SE" dirty="0"/>
              <a:t>Kunskapsbaserad och ändamålsenlig hälso- och sjukvård</a:t>
            </a:r>
          </a:p>
          <a:p>
            <a:pPr marL="514350" indent="-514350">
              <a:buFont typeface="+mj-lt"/>
              <a:buAutoNum type="arabicPeriod"/>
            </a:pPr>
            <a:r>
              <a:rPr lang="sv-SE" dirty="0"/>
              <a:t>Säker hälso- och sjukvård</a:t>
            </a:r>
          </a:p>
          <a:p>
            <a:pPr marL="514350" indent="-514350">
              <a:buFont typeface="+mj-lt"/>
              <a:buAutoNum type="arabicPeriod"/>
            </a:pPr>
            <a:r>
              <a:rPr lang="sv-SE" dirty="0"/>
              <a:t>Personcentrerad hälso- och sjukvård</a:t>
            </a:r>
          </a:p>
          <a:p>
            <a:pPr marL="514350" indent="-514350">
              <a:buFont typeface="+mj-lt"/>
              <a:buAutoNum type="arabicPeriod"/>
            </a:pPr>
            <a:r>
              <a:rPr lang="sv-SE" dirty="0"/>
              <a:t>Effektiv hälso- och sjukvård</a:t>
            </a:r>
          </a:p>
          <a:p>
            <a:pPr marL="514350" indent="-514350">
              <a:buFont typeface="+mj-lt"/>
              <a:buAutoNum type="arabicPeriod"/>
            </a:pPr>
            <a:r>
              <a:rPr lang="sv-SE" dirty="0"/>
              <a:t>Jämlik hälso- och sjukvård</a:t>
            </a:r>
          </a:p>
          <a:p>
            <a:pPr marL="514350" indent="-514350">
              <a:buFont typeface="+mj-lt"/>
              <a:buAutoNum type="arabicPeriod"/>
            </a:pPr>
            <a:r>
              <a:rPr lang="sv-SE" dirty="0"/>
              <a:t>Hälso- och sjukvård i rimlig tid</a:t>
            </a:r>
          </a:p>
          <a:p>
            <a:pPr marL="0" indent="0">
              <a:buNone/>
            </a:pPr>
            <a:endParaRPr lang="sv-SE" dirty="0"/>
          </a:p>
          <a:p>
            <a:pPr marL="0" indent="0">
              <a:buNone/>
            </a:pPr>
            <a:r>
              <a:rPr lang="sv-SE" dirty="0"/>
              <a:t>Tidigare trycksak, webbversion från 2020 </a:t>
            </a:r>
            <a:r>
              <a:rPr lang="sv-SE" dirty="0">
                <a:hlinkClick r:id="rId2"/>
              </a:rPr>
              <a:t>https://www.kvalitetsbokslutslso.se/</a:t>
            </a:r>
            <a:r>
              <a:rPr lang="sv-SE" dirty="0"/>
              <a:t> </a:t>
            </a:r>
          </a:p>
          <a:p>
            <a:pPr marL="0" indent="0">
              <a:buNone/>
            </a:pPr>
            <a:r>
              <a:rPr lang="sv-SE" dirty="0"/>
              <a:t>Resultaten hämtas bl. a från patientjournaler och olika register</a:t>
            </a:r>
          </a:p>
          <a:p>
            <a:pPr marL="0" indent="0">
              <a:buNone/>
            </a:pPr>
            <a:endParaRPr lang="sv-SE" dirty="0"/>
          </a:p>
          <a:p>
            <a:pPr marL="514350" indent="-514350">
              <a:buFont typeface="+mj-lt"/>
              <a:buAutoNum type="arabicPeriod"/>
            </a:pPr>
            <a:endParaRPr lang="sv-SE" dirty="0"/>
          </a:p>
          <a:p>
            <a:pPr marL="0" indent="0">
              <a:buNone/>
            </a:pPr>
            <a:endParaRPr lang="sv-SE" dirty="0"/>
          </a:p>
        </p:txBody>
      </p:sp>
    </p:spTree>
    <p:extLst>
      <p:ext uri="{BB962C8B-B14F-4D97-AF65-F5344CB8AC3E}">
        <p14:creationId xmlns:p14="http://schemas.microsoft.com/office/powerpoint/2010/main" val="2381376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FA7BD3-4783-02DD-FBBB-AE4991A4E38A}"/>
              </a:ext>
            </a:extLst>
          </p:cNvPr>
          <p:cNvSpPr>
            <a:spLocks noGrp="1"/>
          </p:cNvSpPr>
          <p:nvPr>
            <p:ph type="title"/>
          </p:nvPr>
        </p:nvSpPr>
        <p:spPr/>
        <p:txBody>
          <a:bodyPr>
            <a:normAutofit/>
          </a:bodyPr>
          <a:lstStyle/>
          <a:p>
            <a:r>
              <a:rPr lang="sv-SE" sz="3600" dirty="0"/>
              <a:t>KBS 2023</a:t>
            </a:r>
          </a:p>
        </p:txBody>
      </p:sp>
      <p:sp>
        <p:nvSpPr>
          <p:cNvPr id="3" name="Platshållare för innehåll 2">
            <a:extLst>
              <a:ext uri="{FF2B5EF4-FFF2-40B4-BE49-F238E27FC236}">
                <a16:creationId xmlns:a16="http://schemas.microsoft.com/office/drawing/2014/main" id="{1AA78369-9879-0E88-9898-006DD1E4278B}"/>
              </a:ext>
            </a:extLst>
          </p:cNvPr>
          <p:cNvSpPr>
            <a:spLocks noGrp="1"/>
          </p:cNvSpPr>
          <p:nvPr>
            <p:ph idx="1"/>
          </p:nvPr>
        </p:nvSpPr>
        <p:spPr/>
        <p:txBody>
          <a:bodyPr/>
          <a:lstStyle/>
          <a:p>
            <a:pPr marL="0" indent="0">
              <a:buNone/>
            </a:pPr>
            <a:r>
              <a:rPr lang="sv-SE" sz="2800" dirty="0"/>
              <a:t>Kunskapsbaserad och ändamålsenlig hälso- och sjukvård</a:t>
            </a:r>
          </a:p>
          <a:p>
            <a:pPr marL="0" indent="0">
              <a:buNone/>
            </a:pPr>
            <a:r>
              <a:rPr lang="sv-SE" dirty="0"/>
              <a:t>Vården vi erbjuder ska bygga på kunskap och erfarenhet om vad som är god vård. Varje patient ska få sakkunnig och omsorgsfull vård utifrån sina individuella behov.</a:t>
            </a:r>
          </a:p>
          <a:p>
            <a:pPr marL="0" indent="0">
              <a:buNone/>
            </a:pPr>
            <a:r>
              <a:rPr lang="sv-SE" dirty="0"/>
              <a:t>Exempel:</a:t>
            </a:r>
          </a:p>
          <a:p>
            <a:r>
              <a:rPr lang="sv-SE" dirty="0"/>
              <a:t>Primärvården följer upp levnadsvanor </a:t>
            </a:r>
          </a:p>
          <a:p>
            <a:r>
              <a:rPr lang="sv-SE" dirty="0"/>
              <a:t>Psykiatrin arbetar för att höja kontinuiteten </a:t>
            </a:r>
          </a:p>
          <a:p>
            <a:endParaRPr lang="sv-SE" dirty="0"/>
          </a:p>
        </p:txBody>
      </p:sp>
    </p:spTree>
    <p:extLst>
      <p:ext uri="{BB962C8B-B14F-4D97-AF65-F5344CB8AC3E}">
        <p14:creationId xmlns:p14="http://schemas.microsoft.com/office/powerpoint/2010/main" val="1269833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559EAE-1A19-B6C0-3DA6-37D08070C825}"/>
              </a:ext>
            </a:extLst>
          </p:cNvPr>
          <p:cNvSpPr>
            <a:spLocks noGrp="1"/>
          </p:cNvSpPr>
          <p:nvPr>
            <p:ph type="title"/>
          </p:nvPr>
        </p:nvSpPr>
        <p:spPr/>
        <p:txBody>
          <a:bodyPr/>
          <a:lstStyle/>
          <a:p>
            <a:r>
              <a:rPr lang="sv-SE" dirty="0"/>
              <a:t>KBS 2023</a:t>
            </a:r>
          </a:p>
        </p:txBody>
      </p:sp>
      <p:sp>
        <p:nvSpPr>
          <p:cNvPr id="3" name="Platshållare för innehåll 2">
            <a:extLst>
              <a:ext uri="{FF2B5EF4-FFF2-40B4-BE49-F238E27FC236}">
                <a16:creationId xmlns:a16="http://schemas.microsoft.com/office/drawing/2014/main" id="{B9EFCFD2-9811-4ADD-0C91-BDCBBAA2053E}"/>
              </a:ext>
            </a:extLst>
          </p:cNvPr>
          <p:cNvSpPr>
            <a:spLocks noGrp="1"/>
          </p:cNvSpPr>
          <p:nvPr>
            <p:ph idx="1"/>
          </p:nvPr>
        </p:nvSpPr>
        <p:spPr/>
        <p:txBody>
          <a:bodyPr>
            <a:normAutofit/>
          </a:bodyPr>
          <a:lstStyle/>
          <a:p>
            <a:pPr marL="0" indent="0">
              <a:buNone/>
            </a:pPr>
            <a:r>
              <a:rPr lang="sv-SE" dirty="0"/>
              <a:t>Säker hälso- och sjukvård</a:t>
            </a:r>
          </a:p>
          <a:p>
            <a:pPr marL="0" indent="0">
              <a:buNone/>
            </a:pPr>
            <a:r>
              <a:rPr lang="sv-SE" dirty="0"/>
              <a:t>En säker vård förutsätter att vi systematiskt arbetar med att uppmärksamma och åtgärda tänkbara risker. Målet är att öka medarbetarnas engagemang och minska antalet </a:t>
            </a:r>
            <a:r>
              <a:rPr lang="sv-SE" dirty="0" err="1"/>
              <a:t>vårdskador</a:t>
            </a:r>
            <a:endParaRPr lang="sv-SE" dirty="0"/>
          </a:p>
          <a:p>
            <a:pPr marL="0" indent="0">
              <a:buNone/>
            </a:pPr>
            <a:r>
              <a:rPr lang="sv-SE" dirty="0"/>
              <a:t>Exempel:</a:t>
            </a:r>
          </a:p>
          <a:p>
            <a:r>
              <a:rPr lang="sv-SE" dirty="0"/>
              <a:t>Patientsäkerhetskulturen via medarbetarenkäten</a:t>
            </a:r>
          </a:p>
          <a:p>
            <a:r>
              <a:rPr lang="sv-SE" dirty="0"/>
              <a:t>Antal uthämtade antibiotikarecept/1000 </a:t>
            </a:r>
            <a:r>
              <a:rPr lang="sv-SE"/>
              <a:t>listade patienter</a:t>
            </a:r>
            <a:endParaRPr lang="sv-SE" dirty="0"/>
          </a:p>
          <a:p>
            <a:r>
              <a:rPr lang="sv-SE" dirty="0"/>
              <a:t>Hygienrutiner och klädregler</a:t>
            </a:r>
          </a:p>
          <a:p>
            <a:pPr marL="0" indent="0">
              <a:buNone/>
            </a:pPr>
            <a:endParaRPr lang="sv-SE" dirty="0"/>
          </a:p>
        </p:txBody>
      </p:sp>
    </p:spTree>
    <p:extLst>
      <p:ext uri="{BB962C8B-B14F-4D97-AF65-F5344CB8AC3E}">
        <p14:creationId xmlns:p14="http://schemas.microsoft.com/office/powerpoint/2010/main" val="1846033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C78899-3F26-4617-8735-3993485762AB}"/>
              </a:ext>
            </a:extLst>
          </p:cNvPr>
          <p:cNvSpPr>
            <a:spLocks noGrp="1"/>
          </p:cNvSpPr>
          <p:nvPr>
            <p:ph type="title"/>
          </p:nvPr>
        </p:nvSpPr>
        <p:spPr/>
        <p:txBody>
          <a:bodyPr/>
          <a:lstStyle/>
          <a:p>
            <a:r>
              <a:rPr lang="sv-SE" dirty="0"/>
              <a:t>KBS 2023</a:t>
            </a:r>
          </a:p>
        </p:txBody>
      </p:sp>
      <p:sp>
        <p:nvSpPr>
          <p:cNvPr id="3" name="Platshållare för innehåll 2">
            <a:extLst>
              <a:ext uri="{FF2B5EF4-FFF2-40B4-BE49-F238E27FC236}">
                <a16:creationId xmlns:a16="http://schemas.microsoft.com/office/drawing/2014/main" id="{9666D7B8-0CFB-8E35-94A5-C2F86EBE127F}"/>
              </a:ext>
            </a:extLst>
          </p:cNvPr>
          <p:cNvSpPr>
            <a:spLocks noGrp="1"/>
          </p:cNvSpPr>
          <p:nvPr>
            <p:ph idx="1"/>
          </p:nvPr>
        </p:nvSpPr>
        <p:spPr/>
        <p:txBody>
          <a:bodyPr/>
          <a:lstStyle/>
          <a:p>
            <a:pPr marL="0" indent="0">
              <a:buNone/>
            </a:pPr>
            <a:r>
              <a:rPr lang="sv-SE" dirty="0"/>
              <a:t>Personcentrerad hälso- och sjukvård</a:t>
            </a:r>
          </a:p>
          <a:p>
            <a:pPr marL="0" indent="0">
              <a:buNone/>
            </a:pPr>
            <a:r>
              <a:rPr lang="sv-SE" dirty="0"/>
              <a:t>Vi ska alltid ha patientens bästa för våra ögon. Respekt och lyhördhet för individens specifika behov har högsta prioritet</a:t>
            </a:r>
          </a:p>
          <a:p>
            <a:pPr marL="0" indent="0">
              <a:buNone/>
            </a:pPr>
            <a:r>
              <a:rPr lang="sv-SE" dirty="0"/>
              <a:t>Exempel: </a:t>
            </a:r>
          </a:p>
          <a:p>
            <a:r>
              <a:rPr lang="sv-SE" dirty="0"/>
              <a:t>Uppföljning av tvångsvård i Psykiatrin</a:t>
            </a:r>
          </a:p>
          <a:p>
            <a:r>
              <a:rPr lang="sv-SE" dirty="0"/>
              <a:t>Patientenkäter (Psykiatrin, ASIH, Geriatrik, Somatisk specialistvård)</a:t>
            </a:r>
          </a:p>
          <a:p>
            <a:endParaRPr lang="sv-SE" dirty="0"/>
          </a:p>
          <a:p>
            <a:pPr marL="0" indent="0">
              <a:buNone/>
            </a:pPr>
            <a:r>
              <a:rPr lang="sv-SE" dirty="0"/>
              <a:t>Delaktighetsfrågan 2023: 83 % svarade 4 eller 5 på en femgradig skala</a:t>
            </a:r>
          </a:p>
        </p:txBody>
      </p:sp>
    </p:spTree>
    <p:extLst>
      <p:ext uri="{BB962C8B-B14F-4D97-AF65-F5344CB8AC3E}">
        <p14:creationId xmlns:p14="http://schemas.microsoft.com/office/powerpoint/2010/main" val="3739518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84F673-F14C-4628-937F-2B3CA21E9ECA}"/>
              </a:ext>
            </a:extLst>
          </p:cNvPr>
          <p:cNvSpPr>
            <a:spLocks noGrp="1"/>
          </p:cNvSpPr>
          <p:nvPr>
            <p:ph type="title"/>
          </p:nvPr>
        </p:nvSpPr>
        <p:spPr/>
        <p:txBody>
          <a:bodyPr/>
          <a:lstStyle/>
          <a:p>
            <a:r>
              <a:rPr lang="sv-SE" dirty="0"/>
              <a:t>KBS 2023</a:t>
            </a:r>
          </a:p>
        </p:txBody>
      </p:sp>
      <p:sp>
        <p:nvSpPr>
          <p:cNvPr id="3" name="Platshållare för innehåll 2">
            <a:extLst>
              <a:ext uri="{FF2B5EF4-FFF2-40B4-BE49-F238E27FC236}">
                <a16:creationId xmlns:a16="http://schemas.microsoft.com/office/drawing/2014/main" id="{3CBEA660-6AFD-7C99-1F48-EF0BFDF68976}"/>
              </a:ext>
            </a:extLst>
          </p:cNvPr>
          <p:cNvSpPr>
            <a:spLocks noGrp="1"/>
          </p:cNvSpPr>
          <p:nvPr>
            <p:ph idx="1"/>
          </p:nvPr>
        </p:nvSpPr>
        <p:spPr/>
        <p:txBody>
          <a:bodyPr/>
          <a:lstStyle/>
          <a:p>
            <a:pPr marL="0" indent="0">
              <a:buNone/>
            </a:pPr>
            <a:r>
              <a:rPr lang="sv-SE" dirty="0"/>
              <a:t>Effektiv hälso- och sjukvård</a:t>
            </a:r>
          </a:p>
          <a:p>
            <a:pPr marL="0" indent="0">
              <a:buNone/>
            </a:pPr>
            <a:r>
              <a:rPr lang="sv-SE" dirty="0"/>
              <a:t>Vi ska använda våra resurser så kostnadseffektivt som möjligt utan att göra avkall på hög säkerhet och god vårdkvalitet</a:t>
            </a:r>
          </a:p>
          <a:p>
            <a:pPr marL="0" indent="0">
              <a:buNone/>
            </a:pPr>
            <a:r>
              <a:rPr lang="sv-SE" dirty="0"/>
              <a:t>Exempel: </a:t>
            </a:r>
          </a:p>
          <a:p>
            <a:r>
              <a:rPr lang="sv-SE" dirty="0"/>
              <a:t>Behandlingseffekt mäts inom Barn- och ungdomspsykiatrin</a:t>
            </a:r>
          </a:p>
          <a:p>
            <a:r>
              <a:rPr lang="sv-SE" dirty="0"/>
              <a:t>Skriftlig vårdplan inom Habilitering och hälsa </a:t>
            </a:r>
          </a:p>
          <a:p>
            <a:endParaRPr lang="sv-SE" dirty="0"/>
          </a:p>
          <a:p>
            <a:pPr marL="0" indent="0">
              <a:buNone/>
            </a:pPr>
            <a:endParaRPr lang="sv-SE" dirty="0"/>
          </a:p>
        </p:txBody>
      </p:sp>
    </p:spTree>
    <p:extLst>
      <p:ext uri="{BB962C8B-B14F-4D97-AF65-F5344CB8AC3E}">
        <p14:creationId xmlns:p14="http://schemas.microsoft.com/office/powerpoint/2010/main" val="1880406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0616FA2-5D3E-D8DF-FE41-EA0B512EFCA1}"/>
              </a:ext>
            </a:extLst>
          </p:cNvPr>
          <p:cNvSpPr>
            <a:spLocks noGrp="1"/>
          </p:cNvSpPr>
          <p:nvPr>
            <p:ph type="title"/>
          </p:nvPr>
        </p:nvSpPr>
        <p:spPr/>
        <p:txBody>
          <a:bodyPr/>
          <a:lstStyle/>
          <a:p>
            <a:r>
              <a:rPr lang="sv-SE" dirty="0"/>
              <a:t>KBS 2023</a:t>
            </a:r>
          </a:p>
        </p:txBody>
      </p:sp>
      <p:sp>
        <p:nvSpPr>
          <p:cNvPr id="3" name="Platshållare för innehåll 2">
            <a:extLst>
              <a:ext uri="{FF2B5EF4-FFF2-40B4-BE49-F238E27FC236}">
                <a16:creationId xmlns:a16="http://schemas.microsoft.com/office/drawing/2014/main" id="{B0204AB4-C741-659E-690A-CB98F984440E}"/>
              </a:ext>
            </a:extLst>
          </p:cNvPr>
          <p:cNvSpPr>
            <a:spLocks noGrp="1"/>
          </p:cNvSpPr>
          <p:nvPr>
            <p:ph idx="1"/>
          </p:nvPr>
        </p:nvSpPr>
        <p:spPr/>
        <p:txBody>
          <a:bodyPr/>
          <a:lstStyle/>
          <a:p>
            <a:pPr marL="0" indent="0">
              <a:buNone/>
            </a:pPr>
            <a:r>
              <a:rPr lang="sv-SE" dirty="0"/>
              <a:t>Jämlik hälso- och sjukvård</a:t>
            </a:r>
          </a:p>
          <a:p>
            <a:pPr marL="0" indent="0">
              <a:buNone/>
            </a:pPr>
            <a:r>
              <a:rPr lang="sv-SE" dirty="0"/>
              <a:t>Rätten till hälso- och sjukvård ska vara oberoende av exempelvis kön, ålder eller funktionsnivå</a:t>
            </a:r>
          </a:p>
          <a:p>
            <a:pPr marL="0" indent="0">
              <a:buNone/>
            </a:pPr>
            <a:r>
              <a:rPr lang="sv-SE" dirty="0"/>
              <a:t>Exempel: </a:t>
            </a:r>
          </a:p>
          <a:p>
            <a:r>
              <a:rPr lang="sv-SE" dirty="0"/>
              <a:t>Primärvården följer behandling av blodtryck och frågor som ställs om depression ur ett genusperspektiv</a:t>
            </a:r>
          </a:p>
          <a:p>
            <a:endParaRPr lang="sv-SE" dirty="0"/>
          </a:p>
          <a:p>
            <a:endParaRPr lang="sv-SE" dirty="0"/>
          </a:p>
        </p:txBody>
      </p:sp>
    </p:spTree>
    <p:extLst>
      <p:ext uri="{BB962C8B-B14F-4D97-AF65-F5344CB8AC3E}">
        <p14:creationId xmlns:p14="http://schemas.microsoft.com/office/powerpoint/2010/main" val="2875700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7A3125-A3F7-FDDE-7B22-3AF9ACA9F8EA}"/>
              </a:ext>
            </a:extLst>
          </p:cNvPr>
          <p:cNvSpPr>
            <a:spLocks noGrp="1"/>
          </p:cNvSpPr>
          <p:nvPr>
            <p:ph type="title"/>
          </p:nvPr>
        </p:nvSpPr>
        <p:spPr/>
        <p:txBody>
          <a:bodyPr/>
          <a:lstStyle/>
          <a:p>
            <a:r>
              <a:rPr lang="sv-SE" dirty="0"/>
              <a:t>KBS 2023</a:t>
            </a:r>
          </a:p>
        </p:txBody>
      </p:sp>
      <p:sp>
        <p:nvSpPr>
          <p:cNvPr id="3" name="Platshållare för innehåll 2">
            <a:extLst>
              <a:ext uri="{FF2B5EF4-FFF2-40B4-BE49-F238E27FC236}">
                <a16:creationId xmlns:a16="http://schemas.microsoft.com/office/drawing/2014/main" id="{FB942585-30D1-43E5-1DDB-C57D1FE6C6DB}"/>
              </a:ext>
            </a:extLst>
          </p:cNvPr>
          <p:cNvSpPr>
            <a:spLocks noGrp="1"/>
          </p:cNvSpPr>
          <p:nvPr>
            <p:ph idx="1"/>
          </p:nvPr>
        </p:nvSpPr>
        <p:spPr/>
        <p:txBody>
          <a:bodyPr/>
          <a:lstStyle/>
          <a:p>
            <a:pPr marL="0" indent="0">
              <a:buNone/>
            </a:pPr>
            <a:r>
              <a:rPr lang="sv-SE" sz="2800" dirty="0"/>
              <a:t>Hälso- och sjukvård i rimlig tid</a:t>
            </a:r>
          </a:p>
          <a:p>
            <a:pPr marL="0" indent="0">
              <a:buNone/>
            </a:pPr>
            <a:r>
              <a:rPr lang="sv-SE" sz="2800" dirty="0"/>
              <a:t>Vår strävan är att våra patienter alltid ska få vård när de behöver den. En god tillgänglighet innebär bland annat att det är lätt att nå fram och att snabbt få tillgång till vård</a:t>
            </a:r>
          </a:p>
          <a:p>
            <a:pPr marL="0" indent="0">
              <a:buNone/>
            </a:pPr>
            <a:r>
              <a:rPr lang="sv-SE" sz="2800" dirty="0"/>
              <a:t>Exempel: </a:t>
            </a:r>
          </a:p>
          <a:p>
            <a:r>
              <a:rPr lang="sv-SE" sz="2800" dirty="0"/>
              <a:t>Väntetider rapporteras i KBS t ex husläkarmottagningar, primärvårdsrehabilitering, Psykiatrisk akutmottagning, </a:t>
            </a:r>
            <a:r>
              <a:rPr lang="sv-SE" sz="2800" dirty="0" err="1"/>
              <a:t>närakuterna</a:t>
            </a:r>
            <a:r>
              <a:rPr lang="sv-SE" sz="2800" dirty="0"/>
              <a:t> och Hjälpmedelsverksamheterna. </a:t>
            </a:r>
          </a:p>
          <a:p>
            <a:endParaRPr lang="sv-SE" dirty="0"/>
          </a:p>
        </p:txBody>
      </p:sp>
    </p:spTree>
    <p:extLst>
      <p:ext uri="{BB962C8B-B14F-4D97-AF65-F5344CB8AC3E}">
        <p14:creationId xmlns:p14="http://schemas.microsoft.com/office/powerpoint/2010/main" val="108398561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588</TotalTime>
  <Words>356</Words>
  <Application>Microsoft Office PowerPoint</Application>
  <PresentationFormat>Bredbild</PresentationFormat>
  <Paragraphs>53</Paragraphs>
  <Slides>8</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8</vt:i4>
      </vt:variant>
    </vt:vector>
  </HeadingPairs>
  <TitlesOfParts>
    <vt:vector size="12" baseType="lpstr">
      <vt:lpstr>Arial</vt:lpstr>
      <vt:lpstr>Calibri</vt:lpstr>
      <vt:lpstr>Calibri Light</vt:lpstr>
      <vt:lpstr>Office-tema</vt:lpstr>
      <vt:lpstr> SLSO Kvalitetsbokslut  2023</vt:lpstr>
      <vt:lpstr>KBS 2023</vt:lpstr>
      <vt:lpstr>KBS 2023</vt:lpstr>
      <vt:lpstr>KBS 2023</vt:lpstr>
      <vt:lpstr>KBS 2023</vt:lpstr>
      <vt:lpstr>KBS 2023</vt:lpstr>
      <vt:lpstr>KBS 2023</vt:lpstr>
      <vt:lpstr>KBS 2023</vt:lpstr>
    </vt:vector>
  </TitlesOfParts>
  <Company>SLSO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SLSO Kvalitetsbokslut  2023</dc:title>
  <dc:creator>Karin Hassler</dc:creator>
  <cp:lastModifiedBy>Karin Hassler</cp:lastModifiedBy>
  <cp:revision>8</cp:revision>
  <dcterms:created xsi:type="dcterms:W3CDTF">2024-05-03T07:39:13Z</dcterms:created>
  <dcterms:modified xsi:type="dcterms:W3CDTF">2024-05-07T12:18:51Z</dcterms:modified>
</cp:coreProperties>
</file>