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56"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30" d="100"/>
          <a:sy n="130" d="100"/>
        </p:scale>
        <p:origin x="37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0E74DC-AE46-4EFD-A721-0A4BD9DB0399}" type="datetimeFigureOut">
              <a:rPr lang="sv-SE" smtClean="0"/>
              <a:t>2023-11-07</a:t>
            </a:fld>
            <a:endParaRPr lang="sv-SE"/>
          </a:p>
        </p:txBody>
      </p:sp>
      <p:sp>
        <p:nvSpPr>
          <p:cNvPr id="4" name="Platshållare för bildobjekt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038526-2766-4F72-848C-F93C0C1EF3A9}" type="slidenum">
              <a:rPr lang="sv-SE" smtClean="0"/>
              <a:t>‹#›</a:t>
            </a:fld>
            <a:endParaRPr lang="sv-SE"/>
          </a:p>
        </p:txBody>
      </p:sp>
    </p:spTree>
    <p:extLst>
      <p:ext uri="{BB962C8B-B14F-4D97-AF65-F5344CB8AC3E}">
        <p14:creationId xmlns:p14="http://schemas.microsoft.com/office/powerpoint/2010/main" val="486296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9249B815-0858-4D93-94D1-8AABBFDB9AF1}" type="datetimeFigureOut">
              <a:rPr lang="sv-SE" smtClean="0"/>
              <a:t>2023-11-07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1739155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249B815-0858-4D93-94D1-8AABBFDB9AF1}" type="datetimeFigureOut">
              <a:rPr lang="sv-SE" smtClean="0"/>
              <a:t>2023-11-07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2834144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249B815-0858-4D93-94D1-8AABBFDB9AF1}" type="datetimeFigureOut">
              <a:rPr lang="sv-SE" smtClean="0"/>
              <a:t>2023-11-07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2068796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249B815-0858-4D93-94D1-8AABBFDB9AF1}" type="datetimeFigureOut">
              <a:rPr lang="sv-SE" smtClean="0"/>
              <a:t>2023-11-07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1285260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9249B815-0858-4D93-94D1-8AABBFDB9AF1}" type="datetimeFigureOut">
              <a:rPr lang="sv-SE" smtClean="0"/>
              <a:t>2023-11-07</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318333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249B815-0858-4D93-94D1-8AABBFDB9AF1}" type="datetimeFigureOut">
              <a:rPr lang="sv-SE" smtClean="0"/>
              <a:t>2023-11-07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156156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29842" y="2505075"/>
            <a:ext cx="3868340"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4629150" y="2505075"/>
            <a:ext cx="3887391"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249B815-0858-4D93-94D1-8AABBFDB9AF1}" type="datetimeFigureOut">
              <a:rPr lang="sv-SE" smtClean="0"/>
              <a:t>2023-11-07</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1849903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249B815-0858-4D93-94D1-8AABBFDB9AF1}" type="datetimeFigureOut">
              <a:rPr lang="sv-SE" smtClean="0"/>
              <a:t>2023-11-07</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3968408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49B815-0858-4D93-94D1-8AABBFDB9AF1}" type="datetimeFigureOut">
              <a:rPr lang="sv-SE" smtClean="0"/>
              <a:t>2023-11-07</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315647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249B815-0858-4D93-94D1-8AABBFDB9AF1}" type="datetimeFigureOut">
              <a:rPr lang="sv-SE" smtClean="0"/>
              <a:t>2023-11-07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1026994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9249B815-0858-4D93-94D1-8AABBFDB9AF1}" type="datetimeFigureOut">
              <a:rPr lang="sv-SE" smtClean="0"/>
              <a:t>2023-11-07</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183211B-DB07-4CB4-8941-97DCACA3C3EA}" type="slidenum">
              <a:rPr lang="sv-SE" smtClean="0"/>
              <a:t>‹#›</a:t>
            </a:fld>
            <a:endParaRPr lang="sv-SE"/>
          </a:p>
        </p:txBody>
      </p:sp>
    </p:spTree>
    <p:extLst>
      <p:ext uri="{BB962C8B-B14F-4D97-AF65-F5344CB8AC3E}">
        <p14:creationId xmlns:p14="http://schemas.microsoft.com/office/powerpoint/2010/main" val="777589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9B815-0858-4D93-94D1-8AABBFDB9AF1}" type="datetimeFigureOut">
              <a:rPr lang="sv-SE" smtClean="0"/>
              <a:t>2023-11-07</a:t>
            </a:fld>
            <a:endParaRPr lang="sv-S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3211B-DB07-4CB4-8941-97DCACA3C3EA}" type="slidenum">
              <a:rPr lang="sv-SE" smtClean="0"/>
              <a:t>‹#›</a:t>
            </a:fld>
            <a:endParaRPr lang="sv-SE"/>
          </a:p>
        </p:txBody>
      </p:sp>
    </p:spTree>
    <p:extLst>
      <p:ext uri="{BB962C8B-B14F-4D97-AF65-F5344CB8AC3E}">
        <p14:creationId xmlns:p14="http://schemas.microsoft.com/office/powerpoint/2010/main" val="35219410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4F7B74-E12B-A6E1-0591-F5C14A23D31B}"/>
              </a:ext>
            </a:extLst>
          </p:cNvPr>
          <p:cNvSpPr>
            <a:spLocks noGrp="1"/>
          </p:cNvSpPr>
          <p:nvPr>
            <p:ph type="title"/>
          </p:nvPr>
        </p:nvSpPr>
        <p:spPr>
          <a:xfrm>
            <a:off x="628650" y="346077"/>
            <a:ext cx="7886700" cy="949323"/>
          </a:xfrm>
        </p:spPr>
        <p:txBody>
          <a:bodyPr>
            <a:normAutofit/>
          </a:bodyPr>
          <a:lstStyle/>
          <a:p>
            <a:pPr algn="ctr"/>
            <a:r>
              <a:rPr lang="sv-SE" sz="3200" b="1" dirty="0"/>
              <a:t>Resursteamet/Funkis nuläge</a:t>
            </a:r>
          </a:p>
        </p:txBody>
      </p:sp>
      <p:sp>
        <p:nvSpPr>
          <p:cNvPr id="3" name="Platshållare för innehåll 2">
            <a:extLst>
              <a:ext uri="{FF2B5EF4-FFF2-40B4-BE49-F238E27FC236}">
                <a16:creationId xmlns:a16="http://schemas.microsoft.com/office/drawing/2014/main" id="{7BAD8B0C-A3B5-11EE-DF27-E1D356DCA289}"/>
              </a:ext>
            </a:extLst>
          </p:cNvPr>
          <p:cNvSpPr>
            <a:spLocks noGrp="1"/>
          </p:cNvSpPr>
          <p:nvPr>
            <p:ph idx="1"/>
          </p:nvPr>
        </p:nvSpPr>
        <p:spPr>
          <a:xfrm>
            <a:off x="628650" y="1295400"/>
            <a:ext cx="7886700" cy="4881563"/>
          </a:xfrm>
        </p:spPr>
        <p:txBody>
          <a:bodyPr/>
          <a:lstStyle/>
          <a:p>
            <a:r>
              <a:rPr lang="sv-SE" sz="2000" dirty="0"/>
              <a:t>Totalt 131 patienter (Resurs: 52, Funkis: 79)</a:t>
            </a:r>
          </a:p>
          <a:p>
            <a:pPr marL="0" indent="0">
              <a:buNone/>
            </a:pPr>
            <a:r>
              <a:rPr lang="sv-SE" sz="2000" dirty="0"/>
              <a:t>    28 är mellan 60-65. 31 är &gt;65. Den äldsta är 81 år. </a:t>
            </a:r>
          </a:p>
          <a:p>
            <a:r>
              <a:rPr lang="sv-SE" sz="2000" dirty="0"/>
              <a:t>Många är multisjuka med diagnoser som diabetes typ-2, kol, högt blodtryck, hepatit C, hiv och olika former av cancer. En stor del av patientgruppen har inga andra fasta vårdkontakter.</a:t>
            </a:r>
          </a:p>
          <a:p>
            <a:r>
              <a:rPr lang="sv-SE" sz="2000" dirty="0"/>
              <a:t>Majoriteten har psykiatrisk samsjuklighet med komplexa vårdbehov. Diagnoserna försvårar funktion i sociala sammanhang. Vanliga diagnoser är PTSD, personlighetsstörningar, psykos, generaliserat ångestsyndrom, depression mm.</a:t>
            </a:r>
          </a:p>
          <a:p>
            <a:r>
              <a:rPr lang="sv-SE" sz="2000" dirty="0"/>
              <a:t>Vi har noterat en ökande grad av kognitiva funktionsnedsättningar och minnessvårigheter som kan tyda på risk för demensutveckling. </a:t>
            </a:r>
            <a:endParaRPr lang="sv-SE" dirty="0"/>
          </a:p>
          <a:p>
            <a:endParaRPr lang="sv-SE" dirty="0"/>
          </a:p>
        </p:txBody>
      </p:sp>
    </p:spTree>
    <p:extLst>
      <p:ext uri="{BB962C8B-B14F-4D97-AF65-F5344CB8AC3E}">
        <p14:creationId xmlns:p14="http://schemas.microsoft.com/office/powerpoint/2010/main" val="2152771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8FEB43DB-3045-FAD2-CE48-7396FE5DEB66}"/>
              </a:ext>
            </a:extLst>
          </p:cNvPr>
          <p:cNvSpPr>
            <a:spLocks noGrp="1"/>
          </p:cNvSpPr>
          <p:nvPr>
            <p:ph type="title"/>
          </p:nvPr>
        </p:nvSpPr>
        <p:spPr>
          <a:xfrm>
            <a:off x="628650" y="365126"/>
            <a:ext cx="7886700" cy="920749"/>
          </a:xfrm>
        </p:spPr>
        <p:txBody>
          <a:bodyPr>
            <a:normAutofit/>
          </a:bodyPr>
          <a:lstStyle/>
          <a:p>
            <a:pPr algn="ctr"/>
            <a:r>
              <a:rPr lang="sv-SE" sz="3200" b="1" dirty="0"/>
              <a:t>Resursteamet/Funkis BCS – framtidsspaning</a:t>
            </a:r>
          </a:p>
        </p:txBody>
      </p:sp>
      <p:sp>
        <p:nvSpPr>
          <p:cNvPr id="5" name="Platshållare för innehåll 4">
            <a:extLst>
              <a:ext uri="{FF2B5EF4-FFF2-40B4-BE49-F238E27FC236}">
                <a16:creationId xmlns:a16="http://schemas.microsoft.com/office/drawing/2014/main" id="{DF0915D5-1BC8-7869-F9E1-9F628F95257B}"/>
              </a:ext>
            </a:extLst>
          </p:cNvPr>
          <p:cNvSpPr>
            <a:spLocks noGrp="1"/>
          </p:cNvSpPr>
          <p:nvPr>
            <p:ph idx="1"/>
          </p:nvPr>
        </p:nvSpPr>
        <p:spPr>
          <a:xfrm>
            <a:off x="628650" y="1285875"/>
            <a:ext cx="7886700" cy="4891088"/>
          </a:xfrm>
        </p:spPr>
        <p:txBody>
          <a:bodyPr>
            <a:normAutofit/>
          </a:bodyPr>
          <a:lstStyle/>
          <a:p>
            <a:r>
              <a:rPr lang="sv-SE" sz="2000" dirty="0"/>
              <a:t>Vi vill ge ökade förutsättningar att åldras på ett hälsosamt sätt och att få tillgång till den bästa möjliga vården om så behövs. </a:t>
            </a:r>
          </a:p>
          <a:p>
            <a:r>
              <a:rPr lang="sv-SE" sz="2000" dirty="0"/>
              <a:t>Vi vill förebygga det som är möjligt. Kvalitetsregistret Bättre Beroendevård ger oss verktyg att identifiera/kartlägga risker som kan förebyggas. </a:t>
            </a:r>
          </a:p>
          <a:p>
            <a:r>
              <a:rPr lang="sv-SE" sz="2000" dirty="0"/>
              <a:t>Kognitiva funktionshinder av olika slag ökar. Det gör att patienter har svårt att lämna sitt drogbruk. Det behövs anpassade miljöer för att stödja och underlägga en drogfri tillvaro och underlätta återhämtning.</a:t>
            </a:r>
          </a:p>
          <a:p>
            <a:r>
              <a:rPr lang="sv-SE" sz="2000" dirty="0"/>
              <a:t>Resursteamet försöker möta dessa behov genom att öka patientens delaktighet i vårdplanering och genom lokala aktiviteter såsom gemensam frukost, gymnastik, skapande, med mera. </a:t>
            </a:r>
          </a:p>
          <a:p>
            <a:r>
              <a:rPr lang="sv-SE" sz="2000" dirty="0"/>
              <a:t>Överlevnaden i LARO-programmen är idag mycket hög och i nivå med befolkningen. </a:t>
            </a:r>
          </a:p>
        </p:txBody>
      </p:sp>
    </p:spTree>
    <p:extLst>
      <p:ext uri="{BB962C8B-B14F-4D97-AF65-F5344CB8AC3E}">
        <p14:creationId xmlns:p14="http://schemas.microsoft.com/office/powerpoint/2010/main" val="2131596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D2E79E-8C00-8B13-8F62-B7AFAE378555}"/>
              </a:ext>
            </a:extLst>
          </p:cNvPr>
          <p:cNvSpPr>
            <a:spLocks noGrp="1"/>
          </p:cNvSpPr>
          <p:nvPr>
            <p:ph type="title"/>
          </p:nvPr>
        </p:nvSpPr>
        <p:spPr/>
        <p:txBody>
          <a:bodyPr/>
          <a:lstStyle/>
          <a:p>
            <a:r>
              <a:rPr lang="sv-SE" dirty="0"/>
              <a:t>Magnus Huss-mottagningen</a:t>
            </a:r>
          </a:p>
        </p:txBody>
      </p:sp>
      <p:sp>
        <p:nvSpPr>
          <p:cNvPr id="3" name="Platshållare för innehåll 2">
            <a:extLst>
              <a:ext uri="{FF2B5EF4-FFF2-40B4-BE49-F238E27FC236}">
                <a16:creationId xmlns:a16="http://schemas.microsoft.com/office/drawing/2014/main" id="{1C7F2782-76AD-88F0-E89C-61C76F324683}"/>
              </a:ext>
            </a:extLst>
          </p:cNvPr>
          <p:cNvSpPr>
            <a:spLocks noGrp="1"/>
          </p:cNvSpPr>
          <p:nvPr>
            <p:ph idx="1"/>
          </p:nvPr>
        </p:nvSpPr>
        <p:spPr/>
        <p:txBody>
          <a:bodyPr>
            <a:noAutofit/>
          </a:bodyPr>
          <a:lstStyle/>
          <a:p>
            <a:pPr marL="0" indent="0">
              <a:buNone/>
            </a:pPr>
            <a:r>
              <a:rPr lang="sv-SE" sz="1800" dirty="0"/>
              <a:t>Patienten över 65 år. Oftast via remiss från vårdcentralen eller somatisk slutenvård/beroende. Några få via egenanmälan.</a:t>
            </a:r>
          </a:p>
          <a:p>
            <a:pPr marL="0" indent="0">
              <a:buNone/>
            </a:pPr>
            <a:endParaRPr lang="sv-SE" sz="1800" dirty="0"/>
          </a:p>
          <a:p>
            <a:pPr marL="0" indent="0">
              <a:buNone/>
            </a:pPr>
            <a:r>
              <a:rPr lang="sv-SE" sz="1800" dirty="0"/>
              <a:t>Många är multisjuka och vanliga diagnoser är hjärt-/kärlsjukdomar, höga blodfetter, högt blodtryck, minnessvårigheter, cancer i olika former, depression/ångest</a:t>
            </a:r>
          </a:p>
          <a:p>
            <a:pPr marL="0" indent="0">
              <a:buNone/>
            </a:pPr>
            <a:endParaRPr lang="sv-SE" sz="1800" dirty="0"/>
          </a:p>
          <a:p>
            <a:pPr marL="0" indent="0">
              <a:buNone/>
            </a:pPr>
            <a:r>
              <a:rPr lang="sv-SE" sz="1800" dirty="0"/>
              <a:t>Att bli senior är en ny fas i livet som för många kan vara ”jobbig”. Ensamhet och isolering är vanligt och pandemin har påverkat många.</a:t>
            </a:r>
          </a:p>
          <a:p>
            <a:pPr marL="0" indent="0">
              <a:buNone/>
            </a:pPr>
            <a:endParaRPr lang="sv-SE" sz="1800" dirty="0"/>
          </a:p>
          <a:p>
            <a:pPr marL="0" indent="0">
              <a:buNone/>
            </a:pPr>
            <a:r>
              <a:rPr lang="sv-SE" sz="1800" dirty="0"/>
              <a:t>Några bär på skam och skuldkänslor, så att komma till en beroendemottagning kan vara ett stort steg. </a:t>
            </a:r>
          </a:p>
        </p:txBody>
      </p:sp>
      <p:pic>
        <p:nvPicPr>
          <p:cNvPr id="4" name="Bildobjekt 3">
            <a:extLst>
              <a:ext uri="{FF2B5EF4-FFF2-40B4-BE49-F238E27FC236}">
                <a16:creationId xmlns:a16="http://schemas.microsoft.com/office/drawing/2014/main" id="{EBBFDD06-7E70-590D-439E-335C487950D3}"/>
              </a:ext>
            </a:extLst>
          </p:cNvPr>
          <p:cNvPicPr>
            <a:picLocks noChangeAspect="1"/>
          </p:cNvPicPr>
          <p:nvPr/>
        </p:nvPicPr>
        <p:blipFill>
          <a:blip r:embed="rId2"/>
          <a:stretch>
            <a:fillRect/>
          </a:stretch>
        </p:blipFill>
        <p:spPr>
          <a:xfrm>
            <a:off x="7467123" y="202811"/>
            <a:ext cx="1468556" cy="1921076"/>
          </a:xfrm>
          <a:prstGeom prst="rect">
            <a:avLst/>
          </a:prstGeom>
        </p:spPr>
      </p:pic>
    </p:spTree>
    <p:extLst>
      <p:ext uri="{BB962C8B-B14F-4D97-AF65-F5344CB8AC3E}">
        <p14:creationId xmlns:p14="http://schemas.microsoft.com/office/powerpoint/2010/main" val="2798668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56E2378E-888D-462C-B16D-CC6EAF74783F}"/>
              </a:ext>
            </a:extLst>
          </p:cNvPr>
          <p:cNvSpPr>
            <a:spLocks noGrp="1"/>
          </p:cNvSpPr>
          <p:nvPr>
            <p:ph idx="1"/>
          </p:nvPr>
        </p:nvSpPr>
        <p:spPr/>
        <p:txBody>
          <a:bodyPr>
            <a:normAutofit fontScale="62500" lnSpcReduction="20000"/>
          </a:bodyPr>
          <a:lstStyle/>
          <a:p>
            <a:pPr marL="0" indent="0">
              <a:buNone/>
            </a:pPr>
            <a:r>
              <a:rPr lang="sv-SE" dirty="0"/>
              <a:t>Där fyller idag terapihunden Bertil en roll! Besöket upplevs av många som mer avdramatiserat med en hund i rummet. </a:t>
            </a:r>
          </a:p>
          <a:p>
            <a:pPr marL="0" indent="0">
              <a:buNone/>
            </a:pPr>
            <a:r>
              <a:rPr lang="sv-SE" dirty="0"/>
              <a:t>Vi hjälper till att boka sjukresor om det behövs.</a:t>
            </a:r>
          </a:p>
          <a:p>
            <a:pPr marL="0" indent="0">
              <a:buNone/>
            </a:pPr>
            <a:endParaRPr lang="sv-SE" dirty="0"/>
          </a:p>
          <a:p>
            <a:pPr marL="0" indent="0">
              <a:buNone/>
            </a:pPr>
            <a:r>
              <a:rPr lang="sv-SE" dirty="0"/>
              <a:t>Anhöriga vill ofta vara delaktiga vilket är till stor hjälp i vårdplaneringen. Finns det inga anhöriga så har vi kontakt med hemtjänst/hemsjukvård och samordnar med dem. Samordnad individuell plan (SIP) är vanligt.</a:t>
            </a:r>
          </a:p>
          <a:p>
            <a:pPr marL="0" indent="0">
              <a:buNone/>
            </a:pPr>
            <a:endParaRPr lang="sv-SE" dirty="0"/>
          </a:p>
          <a:p>
            <a:pPr marL="0" indent="0">
              <a:buNone/>
            </a:pPr>
            <a:r>
              <a:rPr lang="sv-SE" dirty="0"/>
              <a:t>Besöken är vanligen 60 min, samma sjuksköterska och läkare i möjligaste mån.</a:t>
            </a:r>
          </a:p>
          <a:p>
            <a:pPr marL="0" indent="0">
              <a:buNone/>
            </a:pPr>
            <a:endParaRPr lang="sv-SE" dirty="0"/>
          </a:p>
          <a:p>
            <a:pPr marL="0" indent="0">
              <a:buNone/>
            </a:pPr>
            <a:r>
              <a:rPr lang="sv-SE" dirty="0"/>
              <a:t>På mottagning erbjuder vi olika gruppbehandlingar </a:t>
            </a:r>
            <a:r>
              <a:rPr lang="sv-SE" dirty="0" err="1"/>
              <a:t>somåterfallsprevention</a:t>
            </a:r>
            <a:r>
              <a:rPr lang="sv-SE" dirty="0"/>
              <a:t>, kontrollerat drickande, </a:t>
            </a:r>
            <a:r>
              <a:rPr lang="sv-SE" dirty="0" err="1"/>
              <a:t>mindfulness</a:t>
            </a:r>
            <a:r>
              <a:rPr lang="sv-SE" dirty="0"/>
              <a:t>-baserad återfallsprevention och yoga.</a:t>
            </a:r>
          </a:p>
          <a:p>
            <a:pPr marL="0" indent="0">
              <a:buNone/>
            </a:pPr>
            <a:endParaRPr lang="sv-SE" dirty="0"/>
          </a:p>
          <a:p>
            <a:pPr marL="0" indent="0">
              <a:buNone/>
            </a:pPr>
            <a:r>
              <a:rPr lang="sv-SE" dirty="0"/>
              <a:t>Nedsatt syn och hörsel kan ibland vara ett hinder att delta i grupp och då kan man få individuell behandling. </a:t>
            </a:r>
          </a:p>
          <a:p>
            <a:pPr marL="0" indent="0">
              <a:buNone/>
            </a:pPr>
            <a:endParaRPr lang="sv-SE" dirty="0"/>
          </a:p>
        </p:txBody>
      </p:sp>
    </p:spTree>
    <p:extLst>
      <p:ext uri="{BB962C8B-B14F-4D97-AF65-F5344CB8AC3E}">
        <p14:creationId xmlns:p14="http://schemas.microsoft.com/office/powerpoint/2010/main" val="701012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9E1C6478-B89F-8258-384A-0A58942544B4}"/>
              </a:ext>
            </a:extLst>
          </p:cNvPr>
          <p:cNvSpPr>
            <a:spLocks noGrp="1"/>
          </p:cNvSpPr>
          <p:nvPr>
            <p:ph idx="1"/>
          </p:nvPr>
        </p:nvSpPr>
        <p:spPr>
          <a:xfrm>
            <a:off x="532786" y="505644"/>
            <a:ext cx="7886700" cy="4351338"/>
          </a:xfrm>
        </p:spPr>
        <p:txBody>
          <a:bodyPr>
            <a:noAutofit/>
          </a:bodyPr>
          <a:lstStyle/>
          <a:p>
            <a:pPr marL="0" indent="0">
              <a:buNone/>
            </a:pPr>
            <a:r>
              <a:rPr lang="sv-SE" sz="1800" dirty="0"/>
              <a:t>Stödsamtal/motiverande samtal och provtagning hos sjuksköterska. </a:t>
            </a:r>
          </a:p>
          <a:p>
            <a:pPr marL="0" indent="0">
              <a:buNone/>
            </a:pPr>
            <a:endParaRPr lang="sv-SE" sz="1800" dirty="0"/>
          </a:p>
          <a:p>
            <a:pPr marL="0" indent="0">
              <a:buNone/>
            </a:pPr>
            <a:r>
              <a:rPr lang="sv-SE" sz="1800" dirty="0"/>
              <a:t>Vi har en </a:t>
            </a:r>
            <a:r>
              <a:rPr lang="sv-SE" sz="1800" i="1" dirty="0"/>
              <a:t>Hälsa och välmåendegrupp </a:t>
            </a:r>
            <a:r>
              <a:rPr lang="sv-SE" sz="1800" dirty="0"/>
              <a:t>samt </a:t>
            </a:r>
            <a:r>
              <a:rPr lang="sv-SE" sz="1800" i="1" dirty="0"/>
              <a:t>Kravlös dans </a:t>
            </a:r>
            <a:r>
              <a:rPr lang="sv-SE" sz="1800" dirty="0"/>
              <a:t>som är särskilt riktade till seniorer. Kravlös dans är ett samarbete med Balettakademin och som är mycket uppskattat. Man får dansa och röra sig fysiskt utan krav och man får även den sociala biten, att träffa andra seniorer. Man upplever en känsla av tillhörighet och gemenskap.</a:t>
            </a:r>
          </a:p>
          <a:p>
            <a:pPr marL="0" indent="0">
              <a:buNone/>
            </a:pPr>
            <a:endParaRPr lang="sv-SE" sz="1800" dirty="0"/>
          </a:p>
          <a:p>
            <a:pPr marL="0" indent="0">
              <a:buNone/>
            </a:pPr>
            <a:r>
              <a:rPr lang="sv-SE" sz="1800" i="1" dirty="0"/>
              <a:t>Hälsogruppen</a:t>
            </a:r>
            <a:r>
              <a:rPr lang="sv-SE" sz="1800" dirty="0"/>
              <a:t> är en grupp där man träffas och pratar kring hälsosamma levnadsvanor. Syftet är att hitta motivation och glädje till att vilja leva mer hälsosamt. Att ta sig ur isolering och ensamhet, vad finns för aktiviteter för seniorer på stan osv. Promenad och fika tillsammans är ett stående inslag.</a:t>
            </a:r>
          </a:p>
          <a:p>
            <a:pPr marL="0" indent="0">
              <a:buNone/>
            </a:pPr>
            <a:endParaRPr lang="sv-SE" sz="1800" dirty="0"/>
          </a:p>
        </p:txBody>
      </p:sp>
    </p:spTree>
    <p:extLst>
      <p:ext uri="{BB962C8B-B14F-4D97-AF65-F5344CB8AC3E}">
        <p14:creationId xmlns:p14="http://schemas.microsoft.com/office/powerpoint/2010/main" val="385609603"/>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TotalTime>
  <Words>585</Words>
  <Application>Microsoft Office PowerPoint</Application>
  <PresentationFormat>Bildspel på skärmen (4:3)</PresentationFormat>
  <Paragraphs>35</Paragraphs>
  <Slides>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5</vt:i4>
      </vt:variant>
    </vt:vector>
  </HeadingPairs>
  <TitlesOfParts>
    <vt:vector size="9" baseType="lpstr">
      <vt:lpstr>Arial</vt:lpstr>
      <vt:lpstr>Calibri</vt:lpstr>
      <vt:lpstr>Calibri Light</vt:lpstr>
      <vt:lpstr>Office-tema</vt:lpstr>
      <vt:lpstr>Resursteamet/Funkis nuläge</vt:lpstr>
      <vt:lpstr>Resursteamet/Funkis BCS – framtidsspaning</vt:lpstr>
      <vt:lpstr>Magnus Huss-mottagningen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Resursteamet/Funkis. BCS – Nutid</dc:title>
  <dc:creator>Bjarne Ekholm 2G0X</dc:creator>
  <cp:lastModifiedBy>Johan Franck 2FVZ</cp:lastModifiedBy>
  <cp:revision>5</cp:revision>
  <dcterms:created xsi:type="dcterms:W3CDTF">2023-11-03T11:33:46Z</dcterms:created>
  <dcterms:modified xsi:type="dcterms:W3CDTF">2023-11-07T12:33:52Z</dcterms:modified>
</cp:coreProperties>
</file>