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330" r:id="rId3"/>
    <p:sldId id="307" r:id="rId4"/>
    <p:sldId id="322" r:id="rId5"/>
    <p:sldId id="342" r:id="rId6"/>
    <p:sldId id="332" r:id="rId7"/>
    <p:sldId id="333" r:id="rId8"/>
    <p:sldId id="324" r:id="rId9"/>
    <p:sldId id="326" r:id="rId10"/>
    <p:sldId id="325" r:id="rId11"/>
    <p:sldId id="338" r:id="rId12"/>
    <p:sldId id="339" r:id="rId13"/>
    <p:sldId id="341" r:id="rId14"/>
    <p:sldId id="343" r:id="rId15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 Fors" initials="SF" lastIdx="1" clrIdx="0">
    <p:extLst>
      <p:ext uri="{19B8F6BF-5375-455C-9EA6-DF929625EA0E}">
        <p15:presenceInfo xmlns:p15="http://schemas.microsoft.com/office/powerpoint/2012/main" userId="Stefan Fo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71C"/>
    <a:srgbClr val="4F6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213" autoAdjust="0"/>
  </p:normalViewPr>
  <p:slideViewPr>
    <p:cSldViewPr>
      <p:cViewPr varScale="1">
        <p:scale>
          <a:sx n="108" d="100"/>
          <a:sy n="108" d="100"/>
        </p:scale>
        <p:origin x="16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1">
                  <a:lumMod val="50000"/>
                </a:schemeClr>
              </a:solidFill>
            </a:ln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C-4A0D-ABE7-DE5F37B8BA5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F8971C"/>
            </a:solidFill>
            <a:ln>
              <a:solidFill>
                <a:schemeClr val="accent2">
                  <a:lumMod val="50000"/>
                </a:schemeClr>
              </a:solidFill>
            </a:ln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7C-4A0D-ABE7-DE5F37B8BA5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E9E3DC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7C-4A0D-ABE7-DE5F37B8B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867968"/>
        <c:axId val="70894336"/>
      </c:barChart>
      <c:catAx>
        <c:axId val="7086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0894336"/>
        <c:crosses val="autoZero"/>
        <c:auto val="1"/>
        <c:lblAlgn val="ctr"/>
        <c:lblOffset val="100"/>
        <c:noMultiLvlLbl val="0"/>
      </c:catAx>
      <c:valAx>
        <c:axId val="70894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8679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Civilstånd i Stockhol</a:t>
            </a:r>
            <a:r>
              <a:rPr lang="sv-SE" baseline="0"/>
              <a:t>ms län 31 december 2022: 85+ år </a:t>
            </a: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BE0101N1!$J$4</c:f>
              <c:strCache>
                <c:ptCount val="1"/>
                <c:pt idx="0">
                  <c:v>Kvinnor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 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998-40B7-9C83-3FDA7B3C085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998-40B7-9C83-3FDA7B3C085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998-40B7-9C83-3FDA7B3C085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998-40B7-9C83-3FDA7B3C085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998-40B7-9C83-3FDA7B3C0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BE0101N1!$K$3:$O$3</c:f>
              <c:strCache>
                <c:ptCount val="5"/>
                <c:pt idx="0">
                  <c:v>Ogifta</c:v>
                </c:pt>
                <c:pt idx="1">
                  <c:v>Gifta</c:v>
                </c:pt>
                <c:pt idx="2">
                  <c:v>Skilda</c:v>
                </c:pt>
                <c:pt idx="3">
                  <c:v>Änklingar/änkor</c:v>
                </c:pt>
                <c:pt idx="4">
                  <c:v>Alla</c:v>
                </c:pt>
              </c:strCache>
            </c:strRef>
          </c:cat>
          <c:val>
            <c:numRef>
              <c:f>BE0101N1!$K$4:$O$4</c:f>
              <c:numCache>
                <c:formatCode>General</c:formatCode>
                <c:ptCount val="5"/>
                <c:pt idx="0">
                  <c:v>1879</c:v>
                </c:pt>
                <c:pt idx="1">
                  <c:v>5059</c:v>
                </c:pt>
                <c:pt idx="2" formatCode="0">
                  <c:v>5803</c:v>
                </c:pt>
                <c:pt idx="3" formatCode="0">
                  <c:v>18291</c:v>
                </c:pt>
                <c:pt idx="4" formatCode="0">
                  <c:v>31032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98-40B7-9C83-3FDA7B3C085D}"/>
            </c:ext>
          </c:extLst>
        </c:ser>
        <c:ser>
          <c:idx val="1"/>
          <c:order val="1"/>
          <c:tx>
            <c:strRef>
              <c:f>BE0101N1!$J$5</c:f>
              <c:strCache>
                <c:ptCount val="1"/>
                <c:pt idx="0">
                  <c:v>Män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998-40B7-9C83-3FDA7B3C085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998-40B7-9C83-3FDA7B3C085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998-40B7-9C83-3FDA7B3C085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998-40B7-9C83-3FDA7B3C085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0998-40B7-9C83-3FDA7B3C08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BE0101N1!$K$3:$O$3</c:f>
              <c:strCache>
                <c:ptCount val="5"/>
                <c:pt idx="0">
                  <c:v>Ogifta</c:v>
                </c:pt>
                <c:pt idx="1">
                  <c:v>Gifta</c:v>
                </c:pt>
                <c:pt idx="2">
                  <c:v>Skilda</c:v>
                </c:pt>
                <c:pt idx="3">
                  <c:v>Änklingar/änkor</c:v>
                </c:pt>
                <c:pt idx="4">
                  <c:v>Alla</c:v>
                </c:pt>
              </c:strCache>
            </c:strRef>
          </c:cat>
          <c:val>
            <c:numRef>
              <c:f>BE0101N1!$K$5:$O$5</c:f>
              <c:numCache>
                <c:formatCode>General</c:formatCode>
                <c:ptCount val="5"/>
                <c:pt idx="0">
                  <c:v>890</c:v>
                </c:pt>
                <c:pt idx="1">
                  <c:v>8938</c:v>
                </c:pt>
                <c:pt idx="2" formatCode="0">
                  <c:v>2294</c:v>
                </c:pt>
                <c:pt idx="3" formatCode="0">
                  <c:v>4916</c:v>
                </c:pt>
                <c:pt idx="4" formatCode="0">
                  <c:v>17038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998-40B7-9C83-3FDA7B3C0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1689951"/>
        <c:axId val="1190484911"/>
      </c:barChart>
      <c:catAx>
        <c:axId val="1291689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90484911"/>
        <c:crosses val="autoZero"/>
        <c:auto val="1"/>
        <c:lblAlgn val="ctr"/>
        <c:lblOffset val="100"/>
        <c:noMultiLvlLbl val="0"/>
      </c:catAx>
      <c:valAx>
        <c:axId val="11904849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91689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21794-E6DC-4646-9E57-E8B7835190DD}" type="datetimeFigureOut">
              <a:rPr lang="sv-SE" smtClean="0"/>
              <a:t>2023-11-07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966A0-6670-4B71-AEB9-748C052AE1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631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966A0-6670-4B71-AEB9-748C052AE113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5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>
            <a:lvl1pPr>
              <a:defRPr>
                <a:solidFill>
                  <a:srgbClr val="4F6F1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rgbClr val="F8971C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052" y="6172"/>
            <a:ext cx="181575" cy="9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3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124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 userDrawn="1">
            <p:extLst>
              <p:ext uri="{D42A27DB-BD31-4B8C-83A1-F6EECF244321}">
                <p14:modId xmlns:p14="http://schemas.microsoft.com/office/powerpoint/2010/main" val="392361942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771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9371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7746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05652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4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63888" y="100488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67544" y="213285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62127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835696" y="105273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8425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/>
          <p:cNvSpPr/>
          <p:nvPr userDrawn="1"/>
        </p:nvSpPr>
        <p:spPr bwMode="auto">
          <a:xfrm>
            <a:off x="0" y="0"/>
            <a:ext cx="9144000" cy="969963"/>
          </a:xfrm>
          <a:prstGeom prst="rect">
            <a:avLst/>
          </a:prstGeom>
          <a:solidFill>
            <a:srgbClr val="E9E3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 userDrawn="1"/>
        </p:nvSpPr>
        <p:spPr>
          <a:xfrm>
            <a:off x="8244408" y="260648"/>
            <a:ext cx="685800" cy="228600"/>
          </a:xfrm>
          <a:prstGeom prst="rect">
            <a:avLst/>
          </a:prstGeom>
          <a:ln/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9C839AF-4BAF-4AAF-A53B-7B88E51862FD}" type="slidenum">
              <a:rPr lang="sv-SE" sz="800" b="1" smtClean="0">
                <a:latin typeface="+mn-lt"/>
              </a:rPr>
              <a:pPr algn="r">
                <a:defRPr/>
              </a:pPr>
              <a:t>‹#›</a:t>
            </a:fld>
            <a:endParaRPr lang="sv-SE" sz="800" b="1" dirty="0">
              <a:latin typeface="+mn-lt"/>
            </a:endParaRP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488" y="6172"/>
            <a:ext cx="181575" cy="9684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8" y="260648"/>
            <a:ext cx="278181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9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F6F1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79512" y="3140968"/>
            <a:ext cx="8784976" cy="1470025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Hur mår de allra äldsta i Stockholm?</a:t>
            </a:r>
            <a:br>
              <a:rPr lang="sv-SE" b="1" dirty="0"/>
            </a:br>
            <a:br>
              <a:rPr lang="sv-SE" sz="2800" b="1" dirty="0"/>
            </a:br>
            <a:r>
              <a:rPr lang="sv-SE" sz="2200" b="1" dirty="0"/>
              <a:t>Anton Lager</a:t>
            </a:r>
            <a:br>
              <a:rPr lang="sv-SE" sz="2700" dirty="0"/>
            </a:br>
            <a:r>
              <a:rPr lang="sv-SE" sz="2200" dirty="0"/>
              <a:t>Chef, enheten för hälsoläge och vårdbehov, CES;</a:t>
            </a:r>
            <a:br>
              <a:rPr lang="sv-SE" sz="2200" dirty="0"/>
            </a:br>
            <a:r>
              <a:rPr lang="sv-SE" sz="2200" dirty="0"/>
              <a:t>Docent i epidemiologi, Institutionen för global folkhälsa, Karolinska Institutet</a:t>
            </a:r>
            <a:endParaRPr lang="sv-SE" sz="2200" b="1" dirty="0"/>
          </a:p>
        </p:txBody>
      </p:sp>
    </p:spTree>
    <p:extLst>
      <p:ext uri="{BB962C8B-B14F-4D97-AF65-F5344CB8AC3E}">
        <p14:creationId xmlns:p14="http://schemas.microsoft.com/office/powerpoint/2010/main" val="183785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414071-E407-62FD-B66F-AF0605DE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Psykisk ohälsa och suicid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8C5BEFD-1838-351D-8C3A-67070389E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01" t="20794" r="63124" b="23207"/>
          <a:stretch/>
        </p:blipFill>
        <p:spPr>
          <a:xfrm>
            <a:off x="179512" y="2060848"/>
            <a:ext cx="3967640" cy="2736304"/>
          </a:xfr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7B5E5F2-BCB5-ECE9-E334-C2C0B48E00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3" t="15738" r="65750" b="29839"/>
          <a:stretch/>
        </p:blipFill>
        <p:spPr>
          <a:xfrm>
            <a:off x="4147152" y="2011003"/>
            <a:ext cx="4805768" cy="415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42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414071-E407-62FD-B66F-AF0605DE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Boendemiljö och hälsa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7DD4EC8-6FBC-BB7D-0D98-6B1A83923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22281" r="62600" b="19761"/>
          <a:stretch/>
        </p:blipFill>
        <p:spPr>
          <a:xfrm>
            <a:off x="1475655" y="2195736"/>
            <a:ext cx="6192689" cy="43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29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DD3219-F69D-0F2F-DC13-C974CEB5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Slutsatser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8AB340-0C33-1CE3-32A2-C5A55A481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Antalet personer som är 85 år och äldre kommer att öka kraftigt i länet under kommande årtionden;</a:t>
            </a:r>
          </a:p>
          <a:p>
            <a:pPr marL="0" indent="0">
              <a:buNone/>
            </a:pPr>
            <a:endParaRPr lang="sv-SE" sz="1200" dirty="0"/>
          </a:p>
          <a:p>
            <a:r>
              <a:rPr lang="sv-SE" sz="2000" dirty="0"/>
              <a:t>Trots positiva hälsotrender är sjukdomsbördan hög i gruppen;</a:t>
            </a:r>
          </a:p>
          <a:p>
            <a:pPr marL="0" indent="0">
              <a:buNone/>
            </a:pPr>
            <a:endParaRPr lang="sv-SE" sz="1100" dirty="0"/>
          </a:p>
          <a:p>
            <a:r>
              <a:rPr lang="sv-SE" sz="2000" dirty="0"/>
              <a:t>Funktionsnedsättningar vanliga och innebär ett stort behov av omsorg;</a:t>
            </a:r>
          </a:p>
          <a:p>
            <a:pPr marL="0" indent="0">
              <a:buNone/>
            </a:pPr>
            <a:endParaRPr lang="sv-SE" sz="1100" dirty="0"/>
          </a:p>
          <a:p>
            <a:r>
              <a:rPr lang="sv-SE" sz="2000" dirty="0"/>
              <a:t>Psykisk ohälsa och självmordstankar är vanligt förekommande i gruppen;</a:t>
            </a:r>
          </a:p>
          <a:p>
            <a:pPr marL="0" indent="0">
              <a:buNone/>
            </a:pPr>
            <a:endParaRPr lang="sv-SE" sz="1100" dirty="0"/>
          </a:p>
          <a:p>
            <a:r>
              <a:rPr lang="sv-SE" sz="2000" dirty="0"/>
              <a:t>Mer kunskap behövs om den sexuella hälsan i gruppen;</a:t>
            </a:r>
          </a:p>
          <a:p>
            <a:pPr marL="0" indent="0">
              <a:buNone/>
            </a:pPr>
            <a:endParaRPr lang="sv-SE" sz="1100" dirty="0"/>
          </a:p>
          <a:p>
            <a:r>
              <a:rPr lang="sv-SE" sz="2000" dirty="0"/>
              <a:t>Vanligt med brister i äldre personers boendemiljö.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21575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F6532EF-2449-A4B7-22CF-2ED86F39F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028" y="1196752"/>
            <a:ext cx="6705943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85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79512" y="3140968"/>
            <a:ext cx="8784976" cy="1470025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TACK!</a:t>
            </a:r>
            <a:br>
              <a:rPr lang="sv-SE" b="1" dirty="0"/>
            </a:br>
            <a:br>
              <a:rPr lang="sv-SE" sz="2800" b="1" dirty="0"/>
            </a:br>
            <a:r>
              <a:rPr lang="sv-SE" sz="2200" b="1" dirty="0"/>
              <a:t>Anton Lager</a:t>
            </a:r>
            <a:br>
              <a:rPr lang="sv-SE" sz="2700" dirty="0"/>
            </a:br>
            <a:r>
              <a:rPr lang="sv-SE" sz="2200" dirty="0"/>
              <a:t>Chef, enheten för hälsoläge och vårdbehov, CES;</a:t>
            </a:r>
            <a:br>
              <a:rPr lang="sv-SE" sz="2200" dirty="0"/>
            </a:br>
            <a:r>
              <a:rPr lang="sv-SE" sz="2200" dirty="0"/>
              <a:t>Docent i epidemiologi, Institutionen för global folkhälsa, Karolinska Institutet</a:t>
            </a:r>
            <a:endParaRPr lang="sv-SE" sz="2200" b="1" dirty="0"/>
          </a:p>
        </p:txBody>
      </p:sp>
    </p:spTree>
    <p:extLst>
      <p:ext uri="{BB962C8B-B14F-4D97-AF65-F5344CB8AC3E}">
        <p14:creationId xmlns:p14="http://schemas.microsoft.com/office/powerpoint/2010/main" val="215254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D8D002B-FC72-5F8D-3737-7E4AB2CCA4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50" t="16240" r="70475" b="30778"/>
          <a:stretch/>
        </p:blipFill>
        <p:spPr>
          <a:xfrm rot="21281242">
            <a:off x="288126" y="1052736"/>
            <a:ext cx="3486698" cy="4944686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C2DAF4D-53F7-780D-8462-30C4F3F6C35A}"/>
              </a:ext>
            </a:extLst>
          </p:cNvPr>
          <p:cNvSpPr txBox="1"/>
          <p:nvPr/>
        </p:nvSpPr>
        <p:spPr>
          <a:xfrm>
            <a:off x="457539" y="6381328"/>
            <a:ext cx="3168352" cy="36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sv-SE" sz="2000" dirty="0">
                <a:latin typeface="Arial" pitchFamily="34" charset="0"/>
                <a:cs typeface="Arial" pitchFamily="34" charset="0"/>
              </a:rPr>
              <a:t>www.folkhalsoguiden.se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EEA6BA2-4153-1041-06D2-AF1D47BBF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2" y="5956061"/>
            <a:ext cx="3672408" cy="5381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v-SE" sz="1800" dirty="0"/>
              <a:t>Fors S, </a:t>
            </a:r>
            <a:r>
              <a:rPr lang="sv-SE" sz="1800" dirty="0" err="1"/>
              <a:t>Georgelis</a:t>
            </a:r>
            <a:r>
              <a:rPr lang="sv-SE" sz="1800" dirty="0"/>
              <a:t> A, </a:t>
            </a:r>
            <a:r>
              <a:rPr lang="sv-SE" sz="1800" dirty="0" err="1"/>
              <a:t>Hadlaczky</a:t>
            </a:r>
            <a:r>
              <a:rPr lang="sv-SE" sz="1800" dirty="0"/>
              <a:t> G, </a:t>
            </a:r>
            <a:r>
              <a:rPr lang="sv-SE" sz="1800" dirty="0" err="1"/>
              <a:t>Hökby</a:t>
            </a:r>
            <a:r>
              <a:rPr lang="sv-SE" sz="1800" dirty="0"/>
              <a:t> S, </a:t>
            </a:r>
            <a:r>
              <a:rPr lang="sv-SE" sz="1800" dirty="0" err="1"/>
              <a:t>Kosidou</a:t>
            </a:r>
            <a:r>
              <a:rPr lang="sv-SE" sz="1800" dirty="0"/>
              <a:t> K, Nord M, </a:t>
            </a:r>
            <a:r>
              <a:rPr lang="sv-SE" sz="1800" dirty="0" err="1"/>
              <a:t>Pyko</a:t>
            </a:r>
            <a:r>
              <a:rPr lang="sv-SE" sz="1800" dirty="0"/>
              <a:t> A, </a:t>
            </a:r>
            <a:r>
              <a:rPr lang="sv-SE" sz="1800" b="1" dirty="0"/>
              <a:t>Lager A</a:t>
            </a:r>
          </a:p>
          <a:p>
            <a:pPr marL="0" indent="0">
              <a:buNone/>
            </a:pPr>
            <a:endParaRPr lang="sv-SE" sz="1050" b="1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D7049BA-B9E9-3E5E-8076-C1F4F6AE77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13" t="30727" r="64174" b="22280"/>
          <a:stretch/>
        </p:blipFill>
        <p:spPr>
          <a:xfrm>
            <a:off x="4097556" y="2110359"/>
            <a:ext cx="4979744" cy="299558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A1BF02E-2218-D091-D4EA-8B445C61B071}"/>
              </a:ext>
            </a:extLst>
          </p:cNvPr>
          <p:cNvSpPr txBox="1"/>
          <p:nvPr/>
        </p:nvSpPr>
        <p:spPr>
          <a:xfrm>
            <a:off x="7421116" y="3608149"/>
            <a:ext cx="1656184" cy="2880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2000" i="1" dirty="0">
                <a:latin typeface="Arial" pitchFamily="34" charset="0"/>
                <a:cs typeface="Arial" pitchFamily="34" charset="0"/>
              </a:rPr>
              <a:t>(&lt;37%)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958ED16-2AC4-86F1-6A49-3DD68BFA0ED6}"/>
              </a:ext>
            </a:extLst>
          </p:cNvPr>
          <p:cNvSpPr txBox="1"/>
          <p:nvPr/>
        </p:nvSpPr>
        <p:spPr>
          <a:xfrm>
            <a:off x="4128760" y="130993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dirty="0"/>
              <a:t>Registerdata och telefonintervjuer under hösten 2021 och våren 2022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86A561A-CFFA-571C-AEBF-F850887C5335}"/>
              </a:ext>
            </a:extLst>
          </p:cNvPr>
          <p:cNvSpPr txBox="1"/>
          <p:nvPr/>
        </p:nvSpPr>
        <p:spPr>
          <a:xfrm>
            <a:off x="4128760" y="5373216"/>
            <a:ext cx="506294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2000" dirty="0">
                <a:latin typeface="Arial" pitchFamily="34" charset="0"/>
                <a:cs typeface="Arial" pitchFamily="34" charset="0"/>
              </a:rPr>
              <a:t>Genomförd vid ARC, KI, på uppdrag av oss, och kompletterar den landsomfattande studien SWEOLD</a:t>
            </a:r>
          </a:p>
        </p:txBody>
      </p:sp>
    </p:spTree>
    <p:extLst>
      <p:ext uri="{BB962C8B-B14F-4D97-AF65-F5344CB8AC3E}">
        <p14:creationId xmlns:p14="http://schemas.microsoft.com/office/powerpoint/2010/main" val="375718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598C1DDE-3FA5-8ADF-EC85-B32709125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6" t="22281" r="61811" b="17241"/>
          <a:stretch/>
        </p:blipFill>
        <p:spPr>
          <a:xfrm>
            <a:off x="1474156" y="2195736"/>
            <a:ext cx="6195688" cy="4248472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2A2B8169-DBB9-04A5-CCF6-6400E5FFB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4" y="1052736"/>
            <a:ext cx="8363272" cy="1143000"/>
          </a:xfrm>
        </p:spPr>
        <p:txBody>
          <a:bodyPr>
            <a:normAutofit/>
          </a:bodyPr>
          <a:lstStyle/>
          <a:p>
            <a:r>
              <a:rPr lang="sv-SE" sz="3200" b="1" dirty="0"/>
              <a:t>De allra äldsta blir fler</a:t>
            </a:r>
          </a:p>
        </p:txBody>
      </p:sp>
    </p:spTree>
    <p:extLst>
      <p:ext uri="{BB962C8B-B14F-4D97-AF65-F5344CB8AC3E}">
        <p14:creationId xmlns:p14="http://schemas.microsoft.com/office/powerpoint/2010/main" val="251977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07F472-FA57-4CCF-AD8A-89CC5E39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4" y="1052736"/>
            <a:ext cx="8363272" cy="1143000"/>
          </a:xfrm>
        </p:spPr>
        <p:txBody>
          <a:bodyPr>
            <a:normAutofit/>
          </a:bodyPr>
          <a:lstStyle/>
          <a:p>
            <a:r>
              <a:rPr lang="sv-SE" sz="3200" b="1" dirty="0"/>
              <a:t>Efter 85-89-vågen kommer 95+ år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CCA6CBB-A3E2-7631-7915-ED93F4E404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5" t="19760" r="61025" b="19761"/>
          <a:stretch/>
        </p:blipFill>
        <p:spPr>
          <a:xfrm>
            <a:off x="1529662" y="2420888"/>
            <a:ext cx="6084676" cy="405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0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5A35084-5FC8-71CF-C022-8F57E1355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Kvinnorna är nästan dubbelt så många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A85CB3C-8266-7436-301C-D97CDD245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68" y="5085184"/>
            <a:ext cx="8291264" cy="158417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2400" dirty="0"/>
              <a:t>Och 39% av alla 85+ år är änk</a:t>
            </a:r>
            <a:r>
              <a:rPr lang="sv-SE" sz="2400" i="1" dirty="0"/>
              <a:t>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sz="2400" dirty="0"/>
              <a:t>Kvinnorna samtidigt bara lite äldre i genomsnitt (+1 år)</a:t>
            </a:r>
          </a:p>
          <a:p>
            <a:pPr>
              <a:buFont typeface="Wingdings" panose="05000000000000000000" pitchFamily="2" charset="2"/>
              <a:buChar char="§"/>
            </a:pPr>
            <a:endParaRPr lang="sv-SE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sv-SE" sz="2400" i="1" dirty="0"/>
              <a:t>Den 31 oktober 2022 bodde en sjättedel (16,6%) av alla i särskilt boende: Ytterligare 27,3% har hemtjänst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42155BC-E1D2-AAFE-4A61-1B48663A45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925294"/>
              </p:ext>
            </p:extLst>
          </p:nvPr>
        </p:nvGraphicFramePr>
        <p:xfrm>
          <a:off x="611560" y="2195736"/>
          <a:ext cx="7632848" cy="293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47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2CAF88-286F-43BC-B782-EA9EEE757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SWEOLD-Stockholm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782AF70-3532-2DD8-2D77-F56458CDA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19760" r="63387" b="24801"/>
          <a:stretch/>
        </p:blipFill>
        <p:spPr>
          <a:xfrm>
            <a:off x="1547664" y="2195736"/>
            <a:ext cx="6048672" cy="41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8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B31678-9886-6DBB-59E5-D987F108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Hjärtinfarkter och mortalitet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BEBE2D7-AA54-02FF-4ABA-1E59576B6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24800" r="64962" b="17240"/>
          <a:stretch/>
        </p:blipFill>
        <p:spPr>
          <a:xfrm>
            <a:off x="0" y="2213640"/>
            <a:ext cx="4414403" cy="3384376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4D87475-B4B6-DA8E-2FFB-75B02CEEF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13640"/>
            <a:ext cx="425920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4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B31678-9886-6DBB-59E5-D987F108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Fysisk och sexuell hälsa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11BF8F9-D638-714E-CF6A-4279261C1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3" t="17240" r="63387" b="17240"/>
          <a:stretch/>
        </p:blipFill>
        <p:spPr>
          <a:xfrm>
            <a:off x="157512" y="2132856"/>
            <a:ext cx="4414488" cy="358677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E928467-D8D4-A5E8-D722-26F1AEFEA7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13" t="24801" r="63387" b="22280"/>
          <a:stretch/>
        </p:blipFill>
        <p:spPr>
          <a:xfrm>
            <a:off x="4571183" y="2509178"/>
            <a:ext cx="4414488" cy="289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18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134FF7-C68B-2CC3-3B87-9B0C7C086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/>
              <a:t>Funktionsnedsättningar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5CC2A13-0634-201E-E29B-4DA7239A8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01" t="23594" r="63124" b="17607"/>
          <a:stretch/>
        </p:blipFill>
        <p:spPr>
          <a:xfrm>
            <a:off x="251520" y="2348880"/>
            <a:ext cx="4387949" cy="3177480"/>
          </a:xfr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5D08BD38-DCEA-0078-F83C-ADE300665F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13" t="17240" r="64174" b="17240"/>
          <a:stretch/>
        </p:blipFill>
        <p:spPr>
          <a:xfrm>
            <a:off x="4662488" y="2328511"/>
            <a:ext cx="4100352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39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npass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971C"/>
      </a:accent1>
      <a:accent2>
        <a:srgbClr val="8DC63F"/>
      </a:accent2>
      <a:accent3>
        <a:srgbClr val="FFFFFF"/>
      </a:accent3>
      <a:accent4>
        <a:srgbClr val="000000"/>
      </a:accent4>
      <a:accent5>
        <a:srgbClr val="C3AAB3"/>
      </a:accent5>
      <a:accent6>
        <a:srgbClr val="FFDD00"/>
      </a:accent6>
      <a:hlink>
        <a:srgbClr val="0070C0"/>
      </a:hlink>
      <a:folHlink>
        <a:srgbClr val="CBCBC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sz="2000" dirty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3C0E3781-24A8-4743-8CC0-E027665997B0}" vid="{8DCFD79D-7644-4286-B7AE-7F61743C5E7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PP-mall CES sv</Template>
  <TotalTime>1601</TotalTime>
  <Words>295</Words>
  <Application>Microsoft Office PowerPoint</Application>
  <PresentationFormat>Bildspel på skärmen (4:3)</PresentationFormat>
  <Paragraphs>44</Paragraphs>
  <Slides>14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</vt:lpstr>
      <vt:lpstr>Wingdings</vt:lpstr>
      <vt:lpstr>Office-tema</vt:lpstr>
      <vt:lpstr>Hur mår de allra äldsta i Stockholm?  Anton Lager Chef, enheten för hälsoläge och vårdbehov, CES; Docent i epidemiologi, Institutionen för global folkhälsa, Karolinska Institutet</vt:lpstr>
      <vt:lpstr>PowerPoint-presentation</vt:lpstr>
      <vt:lpstr>De allra äldsta blir fler</vt:lpstr>
      <vt:lpstr>Efter 85-89-vågen kommer 95+ år</vt:lpstr>
      <vt:lpstr>Kvinnorna är nästan dubbelt så många</vt:lpstr>
      <vt:lpstr>SWEOLD-Stockholm</vt:lpstr>
      <vt:lpstr>Hjärtinfarkter och mortalitet</vt:lpstr>
      <vt:lpstr>Fysisk och sexuell hälsa</vt:lpstr>
      <vt:lpstr>Funktionsnedsättningar</vt:lpstr>
      <vt:lpstr>Psykisk ohälsa och suicid</vt:lpstr>
      <vt:lpstr>Boendemiljö och hälsa</vt:lpstr>
      <vt:lpstr>Slutsatser</vt:lpstr>
      <vt:lpstr>PowerPoint-presentation</vt:lpstr>
      <vt:lpstr>TACK!  Anton Lager Chef, enheten för hälsoläge och vårdbehov, CES; Docent i epidemiologi, Institutionen för global folkhälsa, Karolinska Institutet</vt:lpstr>
    </vt:vector>
  </TitlesOfParts>
  <Company>SLSO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Viktoria Jonze</dc:creator>
  <cp:lastModifiedBy>Anton Lager</cp:lastModifiedBy>
  <cp:revision>85</cp:revision>
  <cp:lastPrinted>2013-05-16T13:58:54Z</cp:lastPrinted>
  <dcterms:created xsi:type="dcterms:W3CDTF">2021-03-19T14:05:39Z</dcterms:created>
  <dcterms:modified xsi:type="dcterms:W3CDTF">2023-11-07T13:50:59Z</dcterms:modified>
</cp:coreProperties>
</file>