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2" r:id="rId2"/>
    <p:sldId id="293" r:id="rId3"/>
    <p:sldId id="294" r:id="rId4"/>
  </p:sldIdLst>
  <p:sldSz cx="9144000" cy="6858000" type="screen4x3"/>
  <p:notesSz cx="6797675" cy="9926638"/>
  <p:defaultTextStyle>
    <a:defPPr>
      <a:defRPr lang="sv-SE"/>
    </a:defPPr>
    <a:lvl1pPr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1pPr>
    <a:lvl2pPr marL="4572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2pPr>
    <a:lvl3pPr marL="9144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3pPr>
    <a:lvl4pPr marL="13716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4pPr>
    <a:lvl5pPr marL="1828800" algn="ctr" rtl="0" eaLnBrk="0" fontAlgn="base" hangingPunct="0">
      <a:spcBef>
        <a:spcPct val="5000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Geneva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E9E3DC"/>
    <a:srgbClr val="003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9" autoAdjust="0"/>
    <p:restoredTop sz="76851" autoAdjust="0"/>
  </p:normalViewPr>
  <p:slideViewPr>
    <p:cSldViewPr snapToGrid="0">
      <p:cViewPr varScale="1">
        <p:scale>
          <a:sx n="51" d="100"/>
          <a:sy n="51" d="100"/>
        </p:scale>
        <p:origin x="162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FC966-C2F7-4D27-B912-DFB5DC99B15D}" type="datetimeFigureOut">
              <a:rPr lang="sv-SE" smtClean="0"/>
              <a:t>2023-09-05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B50FD-5119-48C9-B1FB-7FE0375AC56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7987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sv-S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39F56C83-3508-4DF3-A02B-BBBCC8BE386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836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Geneva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54F1F192-917D-44EE-9330-50224318389F}"/>
              </a:ext>
            </a:extLst>
          </p:cNvPr>
          <p:cNvSpPr/>
          <p:nvPr userDrawn="1"/>
        </p:nvSpPr>
        <p:spPr bwMode="auto">
          <a:xfrm>
            <a:off x="0" y="0"/>
            <a:ext cx="9144000" cy="972000"/>
          </a:xfrm>
          <a:prstGeom prst="rect">
            <a:avLst/>
          </a:prstGeom>
          <a:solidFill>
            <a:srgbClr val="E9E3D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pic>
        <p:nvPicPr>
          <p:cNvPr id="20" name="Bild 19">
            <a:extLst>
              <a:ext uri="{FF2B5EF4-FFF2-40B4-BE49-F238E27FC236}">
                <a16:creationId xmlns:a16="http://schemas.microsoft.com/office/drawing/2014/main" id="{01EFBFFE-FAB1-45A9-A57E-155DF9007B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2643" y="287739"/>
            <a:ext cx="1997319" cy="357545"/>
          </a:xfrm>
          <a:prstGeom prst="rect">
            <a:avLst/>
          </a:prstGeom>
        </p:spPr>
      </p:pic>
      <p:grpSp>
        <p:nvGrpSpPr>
          <p:cNvPr id="21" name="Grupp 20">
            <a:extLst>
              <a:ext uri="{FF2B5EF4-FFF2-40B4-BE49-F238E27FC236}">
                <a16:creationId xmlns:a16="http://schemas.microsoft.com/office/drawing/2014/main" id="{A5EE197A-2218-490C-B910-50D02DE869E9}"/>
              </a:ext>
            </a:extLst>
          </p:cNvPr>
          <p:cNvGrpSpPr/>
          <p:nvPr userDrawn="1"/>
        </p:nvGrpSpPr>
        <p:grpSpPr>
          <a:xfrm>
            <a:off x="8999538" y="3175"/>
            <a:ext cx="144463" cy="788988"/>
            <a:chOff x="8999538" y="3175"/>
            <a:chExt cx="144463" cy="788988"/>
          </a:xfrm>
        </p:grpSpPr>
        <p:sp>
          <p:nvSpPr>
            <p:cNvPr id="22" name="Rectangle 30">
              <a:extLst>
                <a:ext uri="{FF2B5EF4-FFF2-40B4-BE49-F238E27FC236}">
                  <a16:creationId xmlns:a16="http://schemas.microsoft.com/office/drawing/2014/main" id="{5BF1DE56-4FC2-4C94-A969-E8D1A58B6751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3175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3" name="Rectangle 31">
              <a:extLst>
                <a:ext uri="{FF2B5EF4-FFF2-40B4-BE49-F238E27FC236}">
                  <a16:creationId xmlns:a16="http://schemas.microsoft.com/office/drawing/2014/main" id="{34485709-C896-4731-9C30-270E246602C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22225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4" name="Rectangle 32">
              <a:extLst>
                <a:ext uri="{FF2B5EF4-FFF2-40B4-BE49-F238E27FC236}">
                  <a16:creationId xmlns:a16="http://schemas.microsoft.com/office/drawing/2014/main" id="{AEC58057-F316-49ED-81A9-D948AF099990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434975"/>
              <a:ext cx="144463" cy="14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5" name="Rectangle 33">
              <a:extLst>
                <a:ext uri="{FF2B5EF4-FFF2-40B4-BE49-F238E27FC236}">
                  <a16:creationId xmlns:a16="http://schemas.microsoft.com/office/drawing/2014/main" id="{911914C6-C46E-436E-9A4C-E9EC2C6CB4FE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64770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</p:grp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sv-SE" noProof="0"/>
              <a:t>Klicka här för att ändra format</a:t>
            </a:r>
            <a:endParaRPr lang="sv-SE" noProof="0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v-SE" noProof="0"/>
              <a:t>Klicka om du vill redigera mall för underrubrikformat</a:t>
            </a:r>
            <a:endParaRPr lang="sv-SE" noProof="0" dirty="0"/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FA9319E-DAB2-45D1-9F7E-D70CB4DCAD67}" type="datetime1">
              <a:rPr lang="sv-SE" smtClean="0"/>
              <a:t>2023-09-05</a:t>
            </a:fld>
            <a:endParaRPr lang="sv-SE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A088CD-CCDE-49E5-84E6-67161CD99BDA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58BE6F-F8EE-446C-B5A8-8C942869B239}" type="datetime1">
              <a:rPr lang="sv-SE" smtClean="0"/>
              <a:t>2023-09-05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475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BA8226-E5AA-4733-BB2E-E8719B6C2885}" type="datetime1">
              <a:rPr lang="sv-SE" smtClean="0"/>
              <a:t>2023-09-05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227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2 innehållsdelar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19138" y="2159000"/>
            <a:ext cx="3717988" cy="3937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41FC60-4871-4662-8F97-F883C3DF7156}" type="datetime1">
              <a:rPr lang="sv-SE" smtClean="0"/>
              <a:t>2023-09-05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EBB44-B4B5-45AD-87A9-3B8A569A17F0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EFC4FDA7-B96F-420F-97B3-6843B108A8E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710495" y="2159000"/>
            <a:ext cx="3717988" cy="39370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562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660C5-7426-49D4-9D3A-1E01530826A8}" type="datetime1">
              <a:rPr lang="sv-SE" smtClean="0"/>
              <a:t>2023-09-05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35897-AA38-4E5A-9DD3-4A40406CD6F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961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114A84-9F17-4195-A690-6F9559FE6654}" type="datetime1">
              <a:rPr lang="sv-SE" smtClean="0"/>
              <a:t>2023-09-05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Stockholms läns sjukvårdsområde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147F2-D839-401F-8B8C-3CAF295340B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9269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6377734-D027-417D-9B38-6A99ADA49896}"/>
              </a:ext>
            </a:extLst>
          </p:cNvPr>
          <p:cNvSpPr/>
          <p:nvPr userDrawn="1"/>
        </p:nvSpPr>
        <p:spPr bwMode="auto">
          <a:xfrm>
            <a:off x="0" y="0"/>
            <a:ext cx="9144000" cy="972000"/>
          </a:xfrm>
          <a:prstGeom prst="rect">
            <a:avLst/>
          </a:prstGeom>
          <a:solidFill>
            <a:srgbClr val="E9E3D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9139" y="1456595"/>
            <a:ext cx="7700962" cy="8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9" y="2159000"/>
            <a:ext cx="7700962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00801" y="237636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fld id="{66050396-6503-46F2-AADF-2772554AC8B6}" type="datetime1">
              <a:rPr lang="sv-SE" smtClean="0"/>
              <a:t>2023-09-05</a:t>
            </a:fld>
            <a:endParaRPr lang="sv-S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00801" y="655028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r>
              <a:rPr lang="sv-SE"/>
              <a:t>Stockholms läns sjukvårdsområde</a:t>
            </a:r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1" y="446333"/>
            <a:ext cx="2519363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/>
            </a:lvl1pPr>
          </a:lstStyle>
          <a:p>
            <a:fld id="{65EAC295-B5BC-4B98-BE11-8B11DB9261CC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15" name="Bild 14">
            <a:extLst>
              <a:ext uri="{FF2B5EF4-FFF2-40B4-BE49-F238E27FC236}">
                <a16:creationId xmlns:a16="http://schemas.microsoft.com/office/drawing/2014/main" id="{05116325-B406-460C-9ADB-106E06DDABD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2643" y="287739"/>
            <a:ext cx="1997319" cy="357545"/>
          </a:xfrm>
          <a:prstGeom prst="rect">
            <a:avLst/>
          </a:prstGeom>
        </p:spPr>
      </p:pic>
      <p:grpSp>
        <p:nvGrpSpPr>
          <p:cNvPr id="16" name="Grupp 15">
            <a:extLst>
              <a:ext uri="{FF2B5EF4-FFF2-40B4-BE49-F238E27FC236}">
                <a16:creationId xmlns:a16="http://schemas.microsoft.com/office/drawing/2014/main" id="{92489088-1FA7-43DD-AC2E-192A613A9A23}"/>
              </a:ext>
            </a:extLst>
          </p:cNvPr>
          <p:cNvGrpSpPr/>
          <p:nvPr userDrawn="1"/>
        </p:nvGrpSpPr>
        <p:grpSpPr>
          <a:xfrm>
            <a:off x="8999538" y="3175"/>
            <a:ext cx="144463" cy="788988"/>
            <a:chOff x="8999538" y="3175"/>
            <a:chExt cx="144463" cy="788988"/>
          </a:xfrm>
        </p:grpSpPr>
        <p:sp>
          <p:nvSpPr>
            <p:cNvPr id="17" name="Rectangle 30">
              <a:extLst>
                <a:ext uri="{FF2B5EF4-FFF2-40B4-BE49-F238E27FC236}">
                  <a16:creationId xmlns:a16="http://schemas.microsoft.com/office/drawing/2014/main" id="{A7A15648-6A42-4897-ABAF-4E8D40D46218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3175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18" name="Rectangle 31">
              <a:extLst>
                <a:ext uri="{FF2B5EF4-FFF2-40B4-BE49-F238E27FC236}">
                  <a16:creationId xmlns:a16="http://schemas.microsoft.com/office/drawing/2014/main" id="{D87C648E-60C3-40BD-81D5-9E16C2E0FBC5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22225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19" name="Rectangle 32">
              <a:extLst>
                <a:ext uri="{FF2B5EF4-FFF2-40B4-BE49-F238E27FC236}">
                  <a16:creationId xmlns:a16="http://schemas.microsoft.com/office/drawing/2014/main" id="{6BB8206F-75FF-4C3A-98FA-C6D5F5E0C304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434975"/>
              <a:ext cx="144463" cy="14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  <p:sp>
          <p:nvSpPr>
            <p:cNvPr id="20" name="Rectangle 33">
              <a:extLst>
                <a:ext uri="{FF2B5EF4-FFF2-40B4-BE49-F238E27FC236}">
                  <a16:creationId xmlns:a16="http://schemas.microsoft.com/office/drawing/2014/main" id="{105FD4D1-BBCE-438E-B4FB-7D9D37E5A0E9}"/>
                </a:ext>
              </a:extLst>
            </p:cNvPr>
            <p:cNvSpPr>
              <a:spLocks noChangeAspect="1" noChangeArrowheads="1"/>
            </p:cNvSpPr>
            <p:nvPr userDrawn="1"/>
          </p:nvSpPr>
          <p:spPr bwMode="auto">
            <a:xfrm>
              <a:off x="8999538" y="647700"/>
              <a:ext cx="144463" cy="14446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anchor="ctr">
              <a:spAutoFit/>
            </a:bodyPr>
            <a:lstStyle/>
            <a:p>
              <a:endParaRPr lang="sv-S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7" r:id="rId4"/>
    <p:sldLayoutId id="2147483654" r:id="rId5"/>
    <p:sldLayoutId id="2147483655" r:id="rId6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Verdana" pitchFamily="34" charset="0"/>
          <a:ea typeface="Geneva" pitchFamily="1" charset="-128"/>
        </a:defRPr>
      </a:lvl9pPr>
    </p:titleStyle>
    <p:bodyStyle>
      <a:lvl1pPr marL="342900" indent="-342900" algn="l" rtl="0" eaLnBrk="1" fontAlgn="base" hangingPunct="1">
        <a:lnSpc>
          <a:spcPct val="130000"/>
        </a:lnSpc>
        <a:spcBef>
          <a:spcPts val="500"/>
        </a:spcBef>
        <a:spcAft>
          <a:spcPts val="200"/>
        </a:spcAft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0955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120000"/>
        </a:lnSpc>
        <a:spcBef>
          <a:spcPts val="400"/>
        </a:spcBef>
        <a:spcAft>
          <a:spcPts val="10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8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19139" y="1073140"/>
            <a:ext cx="7700962" cy="600805"/>
          </a:xfrm>
        </p:spPr>
        <p:txBody>
          <a:bodyPr/>
          <a:lstStyle/>
          <a:p>
            <a:pPr algn="ctr"/>
            <a:r>
              <a:rPr lang="sv-SE" dirty="0"/>
              <a:t>HSN 20 juni 2023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91729" y="1607575"/>
            <a:ext cx="8841657" cy="5139812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Förslag i ny beställarplan för specialistpsykiatrin för vuxna och ny nivåstruktur för regionens ätstörningsvård </a:t>
            </a:r>
          </a:p>
          <a:p>
            <a:pPr marL="0" indent="0">
              <a:buNone/>
            </a:pPr>
            <a:r>
              <a:rPr lang="sv-SE" sz="1400" dirty="0"/>
              <a:t>SLSO föreslås få i uppdrag att</a:t>
            </a:r>
          </a:p>
          <a:p>
            <a:r>
              <a:rPr lang="sv-SE" sz="1400" dirty="0"/>
              <a:t>driva all slutenvård; psykiatri, beroendevård och akutmottagningar </a:t>
            </a:r>
          </a:p>
          <a:p>
            <a:r>
              <a:rPr lang="sv-SE" sz="1400" dirty="0"/>
              <a:t>uppdrag om utveckling av mer intensiv öppenvård – beräknas minska behov av slutenvård </a:t>
            </a:r>
          </a:p>
          <a:p>
            <a:r>
              <a:rPr lang="sv-SE" sz="1400" dirty="0"/>
              <a:t>Tio föreslagna geografiska ansvarsområdena -  specialiserad vuxenpsykiatrisk öppenvård </a:t>
            </a:r>
          </a:p>
          <a:p>
            <a:endParaRPr lang="sv-SE" sz="1400" dirty="0"/>
          </a:p>
          <a:p>
            <a:pPr marL="0" indent="0">
              <a:buNone/>
            </a:pPr>
            <a:endParaRPr lang="sv-SE" sz="1400" dirty="0"/>
          </a:p>
          <a:p>
            <a:endParaRPr lang="sv-SE" sz="1400" dirty="0"/>
          </a:p>
          <a:p>
            <a:r>
              <a:rPr lang="sv-SE" sz="1400" dirty="0"/>
              <a:t>Viss öppen ätstörningsvård ska bedrivas av specialistpsykiatrin för vuxna och barn med geografiskt områdesansvar </a:t>
            </a:r>
          </a:p>
          <a:p>
            <a:r>
              <a:rPr lang="sv-SE" sz="1400" dirty="0"/>
              <a:t>Den regionalt specialiserade ätstörningsvården ska ha ett konsultationsuppdrag till övriga vårdverksamheter. </a:t>
            </a:r>
          </a:p>
          <a:p>
            <a:pPr marL="0" indent="0">
              <a:buNone/>
            </a:pPr>
            <a:endParaRPr lang="sv-SE" sz="1400" dirty="0"/>
          </a:p>
          <a:p>
            <a:endParaRPr lang="sv-SE" sz="1400" dirty="0">
              <a:highlight>
                <a:srgbClr val="FFFF00"/>
              </a:highlight>
            </a:endParaRP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BE6F-F8EE-446C-B5A8-8C942869B239}" type="datetime1">
              <a:rPr lang="sv-SE" smtClean="0"/>
              <a:t>2023-09-05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Stockholms läns sjukvårdsområde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BB44-B4B5-45AD-87A9-3B8A569A17F0}" type="slidenum">
              <a:rPr lang="sv-SE" smtClean="0"/>
              <a:pPr/>
              <a:t>1</a:t>
            </a:fld>
            <a:endParaRPr lang="sv-SE"/>
          </a:p>
        </p:txBody>
      </p:sp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53252D59-1C52-C70F-65EE-AC323EA18B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84338" y="4088424"/>
          <a:ext cx="5775325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75241" imgH="1159246" progId="Word.Document.12">
                  <p:embed/>
                </p:oleObj>
              </mc:Choice>
              <mc:Fallback>
                <p:oleObj name="Document" r:id="rId2" imgW="5775241" imgH="1159246" progId="Word.Document.12">
                  <p:embed/>
                  <p:pic>
                    <p:nvPicPr>
                      <p:cNvPr id="10" name="Objekt 9">
                        <a:extLst>
                          <a:ext uri="{FF2B5EF4-FFF2-40B4-BE49-F238E27FC236}">
                            <a16:creationId xmlns:a16="http://schemas.microsoft.com/office/drawing/2014/main" id="{53252D59-1C52-C70F-65EE-AC323EA18B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84338" y="4088424"/>
                        <a:ext cx="5775325" cy="1158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7264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5BB623-69C1-1F35-ACF3-8D7F55DE2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519" y="988142"/>
            <a:ext cx="7618694" cy="468454"/>
          </a:xfrm>
        </p:spPr>
        <p:txBody>
          <a:bodyPr/>
          <a:lstStyle/>
          <a:p>
            <a:r>
              <a:rPr lang="sv-SE" dirty="0"/>
              <a:t>Vad innebär detta för SLSO? 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0C8809C-5CE8-85B6-CC02-F773D047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60C5-7426-49D4-9D3A-1E01530826A8}" type="datetime1">
              <a:rPr lang="sv-SE" smtClean="0"/>
              <a:t>2023-09-05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2C9A2D9-D2C2-730D-D6FF-AD43F0819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Stockholms läns sjukvårdsområde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E16493-70ED-302A-216E-9CB95A78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897-AA38-4E5A-9DD3-4A40406CD6F6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159F0AA-D807-FAD2-089A-B0D9294B7D0F}"/>
              </a:ext>
            </a:extLst>
          </p:cNvPr>
          <p:cNvSpPr txBox="1"/>
          <p:nvPr/>
        </p:nvSpPr>
        <p:spPr>
          <a:xfrm>
            <a:off x="412961" y="1748909"/>
            <a:ext cx="8436070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i="1" dirty="0"/>
              <a:t>De tio föreslagna geografiska ansvarsområdena -  specialiserad vuxenpsykiatrisk öppenvård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i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i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i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i="1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39D947E1-B698-EC9C-2675-C2C815461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1" y="2578088"/>
            <a:ext cx="8202020" cy="4212000"/>
          </a:xfrm>
          <a:prstGeom prst="rect">
            <a:avLst/>
          </a:prstGeom>
        </p:spPr>
      </p:pic>
      <p:sp>
        <p:nvSpPr>
          <p:cNvPr id="7" name="Cirkel: ihålig 6">
            <a:extLst>
              <a:ext uri="{FF2B5EF4-FFF2-40B4-BE49-F238E27FC236}">
                <a16:creationId xmlns:a16="http://schemas.microsoft.com/office/drawing/2014/main" id="{A5F27F38-6A98-0964-41AE-23C8EE7F87AA}"/>
              </a:ext>
            </a:extLst>
          </p:cNvPr>
          <p:cNvSpPr>
            <a:spLocks/>
          </p:cNvSpPr>
          <p:nvPr/>
        </p:nvSpPr>
        <p:spPr bwMode="auto">
          <a:xfrm rot="5400000">
            <a:off x="7317025" y="2988377"/>
            <a:ext cx="530538" cy="2415482"/>
          </a:xfrm>
          <a:prstGeom prst="donut">
            <a:avLst>
              <a:gd name="adj" fmla="val 3969"/>
            </a:avLst>
          </a:prstGeom>
          <a:solidFill>
            <a:srgbClr val="FF0000"/>
          </a:solidFill>
          <a:ln w="9525" cap="flat" cmpd="sng" algn="ctr">
            <a:solidFill>
              <a:srgbClr val="00346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  <a:ea typeface="Geneva" pitchFamily="1" charset="-128"/>
            </a:endParaRPr>
          </a:p>
        </p:txBody>
      </p:sp>
      <p:pic>
        <p:nvPicPr>
          <p:cNvPr id="13" name="Bild 12" descr="Bock med hel fyllning">
            <a:extLst>
              <a:ext uri="{FF2B5EF4-FFF2-40B4-BE49-F238E27FC236}">
                <a16:creationId xmlns:a16="http://schemas.microsoft.com/office/drawing/2014/main" id="{D4A14920-DEA0-82FC-F1FA-51B7CC4FB1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64477" y="3716593"/>
            <a:ext cx="252000" cy="252000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52275741-7B2C-8BF1-2EFE-AE106D02B3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8115" y="3709602"/>
            <a:ext cx="256054" cy="249958"/>
          </a:xfrm>
          <a:prstGeom prst="rect">
            <a:avLst/>
          </a:prstGeom>
        </p:spPr>
      </p:pic>
      <p:pic>
        <p:nvPicPr>
          <p:cNvPr id="17" name="Bild 16" descr="Bock med hel fyllning">
            <a:extLst>
              <a:ext uri="{FF2B5EF4-FFF2-40B4-BE49-F238E27FC236}">
                <a16:creationId xmlns:a16="http://schemas.microsoft.com/office/drawing/2014/main" id="{6E345749-26DE-28BF-FE11-0A513BA299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18321" y="4510548"/>
            <a:ext cx="252000" cy="252000"/>
          </a:xfrm>
          <a:prstGeom prst="rect">
            <a:avLst/>
          </a:prstGeom>
        </p:spPr>
      </p:pic>
      <p:pic>
        <p:nvPicPr>
          <p:cNvPr id="18" name="Bild 17" descr="Bock med hel fyllning">
            <a:extLst>
              <a:ext uri="{FF2B5EF4-FFF2-40B4-BE49-F238E27FC236}">
                <a16:creationId xmlns:a16="http://schemas.microsoft.com/office/drawing/2014/main" id="{64C0E469-CCCD-0BDE-9C70-86F9B89A88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66933" y="4500712"/>
            <a:ext cx="252000" cy="252000"/>
          </a:xfrm>
          <a:prstGeom prst="rect">
            <a:avLst/>
          </a:prstGeom>
        </p:spPr>
      </p:pic>
      <p:pic>
        <p:nvPicPr>
          <p:cNvPr id="19" name="Bild 18" descr="Bock med hel fyllning">
            <a:extLst>
              <a:ext uri="{FF2B5EF4-FFF2-40B4-BE49-F238E27FC236}">
                <a16:creationId xmlns:a16="http://schemas.microsoft.com/office/drawing/2014/main" id="{DC2BAEE3-7BB1-4F5B-099E-4378EE2418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32525" y="6095998"/>
            <a:ext cx="252000" cy="252000"/>
          </a:xfrm>
          <a:prstGeom prst="rect">
            <a:avLst/>
          </a:prstGeom>
        </p:spPr>
      </p:pic>
      <p:pic>
        <p:nvPicPr>
          <p:cNvPr id="20" name="Bild 19" descr="Bock med hel fyllning">
            <a:extLst>
              <a:ext uri="{FF2B5EF4-FFF2-40B4-BE49-F238E27FC236}">
                <a16:creationId xmlns:a16="http://schemas.microsoft.com/office/drawing/2014/main" id="{C91604FC-2E6A-4CF3-6F22-CA635AFAE0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30610" y="6366383"/>
            <a:ext cx="252000" cy="252000"/>
          </a:xfrm>
          <a:prstGeom prst="rect">
            <a:avLst/>
          </a:prstGeom>
        </p:spPr>
      </p:pic>
      <p:pic>
        <p:nvPicPr>
          <p:cNvPr id="21" name="Bild 20" descr="Bock med hel fyllning">
            <a:extLst>
              <a:ext uri="{FF2B5EF4-FFF2-40B4-BE49-F238E27FC236}">
                <a16:creationId xmlns:a16="http://schemas.microsoft.com/office/drawing/2014/main" id="{1DEF2E97-C68B-3306-B7B7-85D1351DA8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49729" y="6371302"/>
            <a:ext cx="252000" cy="252000"/>
          </a:xfrm>
          <a:prstGeom prst="rect">
            <a:avLst/>
          </a:prstGeom>
        </p:spPr>
      </p:pic>
      <p:pic>
        <p:nvPicPr>
          <p:cNvPr id="22" name="Bild 21" descr="Bock med hel fyllning">
            <a:extLst>
              <a:ext uri="{FF2B5EF4-FFF2-40B4-BE49-F238E27FC236}">
                <a16:creationId xmlns:a16="http://schemas.microsoft.com/office/drawing/2014/main" id="{49BAB86D-B13F-480C-6B5B-AD2F7A5D1B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39895" y="5247967"/>
            <a:ext cx="252000" cy="252000"/>
          </a:xfrm>
          <a:prstGeom prst="rect">
            <a:avLst/>
          </a:prstGeom>
        </p:spPr>
      </p:pic>
      <p:pic>
        <p:nvPicPr>
          <p:cNvPr id="23" name="Bild 22" descr="Bock med hel fyllning">
            <a:extLst>
              <a:ext uri="{FF2B5EF4-FFF2-40B4-BE49-F238E27FC236}">
                <a16:creationId xmlns:a16="http://schemas.microsoft.com/office/drawing/2014/main" id="{A5FE89AA-01E7-4A6F-CDE4-3A1ACE1FF6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08491" y="5252884"/>
            <a:ext cx="252000" cy="252000"/>
          </a:xfrm>
          <a:prstGeom prst="rect">
            <a:avLst/>
          </a:prstGeom>
        </p:spPr>
      </p:pic>
      <p:pic>
        <p:nvPicPr>
          <p:cNvPr id="24" name="Bild 23" descr="Bock med hel fyllning">
            <a:extLst>
              <a:ext uri="{FF2B5EF4-FFF2-40B4-BE49-F238E27FC236}">
                <a16:creationId xmlns:a16="http://schemas.microsoft.com/office/drawing/2014/main" id="{0C629974-F8C9-6357-6547-4A067AF7FA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28154" y="6098456"/>
            <a:ext cx="252000" cy="252000"/>
          </a:xfrm>
          <a:prstGeom prst="rect">
            <a:avLst/>
          </a:prstGeom>
        </p:spPr>
      </p:pic>
      <p:pic>
        <p:nvPicPr>
          <p:cNvPr id="26" name="Bildobjekt 25">
            <a:extLst>
              <a:ext uri="{FF2B5EF4-FFF2-40B4-BE49-F238E27FC236}">
                <a16:creationId xmlns:a16="http://schemas.microsoft.com/office/drawing/2014/main" id="{87B0DDED-2524-56D1-420F-EBA054603F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2816" y="5463096"/>
            <a:ext cx="2016000" cy="35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48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5BB623-69C1-1F35-ACF3-8D7F55DE2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519" y="988142"/>
            <a:ext cx="7618694" cy="468454"/>
          </a:xfrm>
        </p:spPr>
        <p:txBody>
          <a:bodyPr/>
          <a:lstStyle/>
          <a:p>
            <a:r>
              <a:rPr lang="sv-SE" dirty="0"/>
              <a:t>Vad innebär detta för SLSO? 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0C8809C-5CE8-85B6-CC02-F773D047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660C5-7426-49D4-9D3A-1E01530826A8}" type="datetime1">
              <a:rPr lang="sv-SE" smtClean="0"/>
              <a:t>2023-09-05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2C9A2D9-D2C2-730D-D6FF-AD43F0819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Stockholms läns sjukvårdsområde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1E16493-70ED-302A-216E-9CB95A78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897-AA38-4E5A-9DD3-4A40406CD6F6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159F0AA-D807-FAD2-089A-B0D9294B7D0F}"/>
              </a:ext>
            </a:extLst>
          </p:cNvPr>
          <p:cNvSpPr txBox="1"/>
          <p:nvPr/>
        </p:nvSpPr>
        <p:spPr>
          <a:xfrm>
            <a:off x="457199" y="1659534"/>
            <a:ext cx="8462965" cy="7155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Omställnings- och planeringsarbete behöver starta upp efter sommaren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SLSO ska utöka antalet vårdplatser (nuvarande Aleris Danderyds sjukhus, Capio Jakobsbergs sjukhus, Mando Huddinge sjukhus + Sophiahemmet)  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Utökat samlat uppdrag till SLSO om beroendevård, slutenvård och akutmottagning på S:t Görans sjukhusområde ( nuvarande Prima Maria sjukhus)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Översyn av nuvarande lokalbestånd och nyttjande/samlokalisering, ny inhyrning samt planera för verksamhetsanspassningar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600" dirty="0"/>
              <a:t>Flera av förändringarna träder i kraft i samband med att nuvarande avtal löper ut </a:t>
            </a:r>
            <a:r>
              <a:rPr lang="sv-SE" sz="1600" dirty="0">
                <a:highlight>
                  <a:srgbClr val="FFFF00"/>
                </a:highlight>
              </a:rPr>
              <a:t>våren 2025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600" i="1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746372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LL">
      <a:dk1>
        <a:srgbClr val="000000"/>
      </a:dk1>
      <a:lt1>
        <a:srgbClr val="FFFFFF"/>
      </a:lt1>
      <a:dk2>
        <a:srgbClr val="406618"/>
      </a:dk2>
      <a:lt2>
        <a:srgbClr val="78BE00"/>
      </a:lt2>
      <a:accent1>
        <a:srgbClr val="002D5A"/>
      </a:accent1>
      <a:accent2>
        <a:srgbClr val="00AEEF"/>
      </a:accent2>
      <a:accent3>
        <a:srgbClr val="9A0932"/>
      </a:accent3>
      <a:accent4>
        <a:srgbClr val="E1056D"/>
      </a:accent4>
      <a:accent5>
        <a:srgbClr val="EB9100"/>
      </a:accent5>
      <a:accent6>
        <a:srgbClr val="FFD400"/>
      </a:accent6>
      <a:hlink>
        <a:srgbClr val="034EA2"/>
      </a:hlink>
      <a:folHlink>
        <a:srgbClr val="034EA2"/>
      </a:folHlink>
    </a:clrScheme>
    <a:fontScheme name="Standardformgivning">
      <a:majorFont>
        <a:latin typeface="Verdana"/>
        <a:ea typeface="Geneva"/>
        <a:cs typeface=""/>
      </a:majorFont>
      <a:minorFont>
        <a:latin typeface="Verdana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rgbClr val="003468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2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ea typeface="Geneva" pitchFamily="1" charset="-128"/>
          </a:defRPr>
        </a:defPPr>
      </a:lstStyle>
    </a:spDef>
    <a:lnDef>
      <a:spPr bwMode="auto">
        <a:noFill/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AEE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rtlCol="0">
        <a:noAutofit/>
      </a:bodyPr>
      <a:lstStyle>
        <a:defPPr algn="l">
          <a:defRPr smtClean="0"/>
        </a:defPPr>
      </a:lstStyle>
    </a:tx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BAB0B9"/>
        </a:lt2>
        <a:accent1>
          <a:srgbClr val="003468"/>
        </a:accent1>
        <a:accent2>
          <a:srgbClr val="00AEEF"/>
        </a:accent2>
        <a:accent3>
          <a:srgbClr val="FFFFFF"/>
        </a:accent3>
        <a:accent4>
          <a:srgbClr val="000000"/>
        </a:accent4>
        <a:accent5>
          <a:srgbClr val="AAAEB9"/>
        </a:accent5>
        <a:accent6>
          <a:srgbClr val="009DD9"/>
        </a:accent6>
        <a:hlink>
          <a:srgbClr val="B30538"/>
        </a:hlink>
        <a:folHlink>
          <a:srgbClr val="E200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L 4x3_VIT_181212.potx" id="{022201C5-7D37-4B93-975C-AA51E2F6D945}" vid="{5ADBE9A1-4E41-40E5-9A0C-8EE841C6E39D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powerpoint-mall-region-stockholm-vit</Template>
  <TotalTime>9075</TotalTime>
  <Words>199</Words>
  <Application>Microsoft Office PowerPoint</Application>
  <PresentationFormat>Bildspel på skärmen (4:3)</PresentationFormat>
  <Paragraphs>45</Paragraphs>
  <Slides>3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Arial</vt:lpstr>
      <vt:lpstr>Verdana</vt:lpstr>
      <vt:lpstr>Wingdings</vt:lpstr>
      <vt:lpstr>Standardformgivning</vt:lpstr>
      <vt:lpstr>Document</vt:lpstr>
      <vt:lpstr>HSN 20 juni 2023</vt:lpstr>
      <vt:lpstr>Vad innebär detta för SLSO? </vt:lpstr>
      <vt:lpstr>Vad innebär detta för SLSO? </vt:lpstr>
    </vt:vector>
  </TitlesOfParts>
  <Company>SLSO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Aila Holappa 1TQ5</dc:creator>
  <cp:lastModifiedBy>Karin Persson 1Q52</cp:lastModifiedBy>
  <cp:revision>275</cp:revision>
  <cp:lastPrinted>2022-09-28T06:21:24Z</cp:lastPrinted>
  <dcterms:created xsi:type="dcterms:W3CDTF">2019-05-08T12:37:40Z</dcterms:created>
  <dcterms:modified xsi:type="dcterms:W3CDTF">2023-09-05T12:53:22Z</dcterms:modified>
</cp:coreProperties>
</file>