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61" r:id="rId2"/>
    <p:sldId id="267" r:id="rId3"/>
    <p:sldId id="270" r:id="rId4"/>
    <p:sldId id="269" r:id="rId5"/>
    <p:sldId id="265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sv-SE"/>
    </a:defPPr>
    <a:lvl1pPr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3DC"/>
    <a:srgbClr val="003468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24" autoAdjust="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39F56C83-3508-4DF3-A02B-BBBCC8BE386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836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54F1F192-917D-44EE-9330-50224318389F}"/>
              </a:ext>
            </a:extLst>
          </p:cNvPr>
          <p:cNvSpPr/>
          <p:nvPr userDrawn="1"/>
        </p:nvSpPr>
        <p:spPr bwMode="auto">
          <a:xfrm>
            <a:off x="0" y="0"/>
            <a:ext cx="9144000" cy="972000"/>
          </a:xfrm>
          <a:prstGeom prst="rect">
            <a:avLst/>
          </a:prstGeom>
          <a:solidFill>
            <a:srgbClr val="E9E3D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pic>
        <p:nvPicPr>
          <p:cNvPr id="20" name="Bild 19">
            <a:extLst>
              <a:ext uri="{FF2B5EF4-FFF2-40B4-BE49-F238E27FC236}">
                <a16:creationId xmlns:a16="http://schemas.microsoft.com/office/drawing/2014/main" id="{01EFBFFE-FAB1-45A9-A57E-155DF9007B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2643" y="287739"/>
            <a:ext cx="1997319" cy="357545"/>
          </a:xfrm>
          <a:prstGeom prst="rect">
            <a:avLst/>
          </a:prstGeom>
        </p:spPr>
      </p:pic>
      <p:grpSp>
        <p:nvGrpSpPr>
          <p:cNvPr id="21" name="Grupp 20">
            <a:extLst>
              <a:ext uri="{FF2B5EF4-FFF2-40B4-BE49-F238E27FC236}">
                <a16:creationId xmlns:a16="http://schemas.microsoft.com/office/drawing/2014/main" id="{A5EE197A-2218-490C-B910-50D02DE869E9}"/>
              </a:ext>
            </a:extLst>
          </p:cNvPr>
          <p:cNvGrpSpPr/>
          <p:nvPr userDrawn="1"/>
        </p:nvGrpSpPr>
        <p:grpSpPr>
          <a:xfrm>
            <a:off x="8999538" y="3175"/>
            <a:ext cx="144463" cy="788988"/>
            <a:chOff x="8999538" y="3175"/>
            <a:chExt cx="144463" cy="788988"/>
          </a:xfrm>
        </p:grpSpPr>
        <p:sp>
          <p:nvSpPr>
            <p:cNvPr id="22" name="Rectangle 30">
              <a:extLst>
                <a:ext uri="{FF2B5EF4-FFF2-40B4-BE49-F238E27FC236}">
                  <a16:creationId xmlns:a16="http://schemas.microsoft.com/office/drawing/2014/main" id="{5BF1DE56-4FC2-4C94-A969-E8D1A58B675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3175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3" name="Rectangle 31">
              <a:extLst>
                <a:ext uri="{FF2B5EF4-FFF2-40B4-BE49-F238E27FC236}">
                  <a16:creationId xmlns:a16="http://schemas.microsoft.com/office/drawing/2014/main" id="{34485709-C896-4731-9C30-270E246602C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22225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4" name="Rectangle 32">
              <a:extLst>
                <a:ext uri="{FF2B5EF4-FFF2-40B4-BE49-F238E27FC236}">
                  <a16:creationId xmlns:a16="http://schemas.microsoft.com/office/drawing/2014/main" id="{AEC58057-F316-49ED-81A9-D948AF099990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434975"/>
              <a:ext cx="144463" cy="14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5" name="Rectangle 33">
              <a:extLst>
                <a:ext uri="{FF2B5EF4-FFF2-40B4-BE49-F238E27FC236}">
                  <a16:creationId xmlns:a16="http://schemas.microsoft.com/office/drawing/2014/main" id="{911914C6-C46E-436E-9A4C-E9EC2C6CB4FE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64770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</p:grp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D3DB8B6-3223-481D-88DB-B8AC641C411F}" type="datetime1">
              <a:rPr lang="sv-SE" smtClean="0"/>
              <a:t>2023-01-04</a:t>
            </a:fld>
            <a:endParaRPr lang="sv-SE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Organisation/Namn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A088CD-CCDE-49E5-84E6-67161CD99BDA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13B87F-F3BA-4563-817A-C9033C870D2C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Organisation/Namn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475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6E31FF-D028-4626-A5B0-E5DE5AB9E7C3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Organisation/Namn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227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2 innehållsdelar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19138" y="2159000"/>
            <a:ext cx="3717988" cy="3937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FC44D6-C370-4186-9A67-19E6E4756C97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Organisation/Namn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EFC4FDA7-B96F-420F-97B3-6843B108A8E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10495" y="2159000"/>
            <a:ext cx="3717988" cy="3937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562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E096C8-3213-45AC-9B68-F0E8D1AE272E}" type="datetime1">
              <a:rPr lang="sv-SE" smtClean="0"/>
              <a:t>2023-01-04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Organisation/Namn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35897-AA38-4E5A-9DD3-4A40406CD6F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961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B54B9-164F-4A9E-A906-96C1E6432984}" type="datetime1">
              <a:rPr lang="sv-SE" smtClean="0"/>
              <a:t>2023-01-04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Organisation/Namn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147F2-D839-401F-8B8C-3CAF295340B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926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6377734-D027-417D-9B38-6A99ADA49896}"/>
              </a:ext>
            </a:extLst>
          </p:cNvPr>
          <p:cNvSpPr/>
          <p:nvPr userDrawn="1"/>
        </p:nvSpPr>
        <p:spPr bwMode="auto">
          <a:xfrm>
            <a:off x="0" y="0"/>
            <a:ext cx="9144000" cy="972000"/>
          </a:xfrm>
          <a:prstGeom prst="rect">
            <a:avLst/>
          </a:prstGeom>
          <a:solidFill>
            <a:srgbClr val="E9E3D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9" y="1456595"/>
            <a:ext cx="770096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9" y="2159000"/>
            <a:ext cx="7700962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1" y="237636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fld id="{8A320C7F-CAA0-4199-B0EE-E7AD69B082A7}" type="datetime1">
              <a:rPr lang="sv-SE" smtClean="0"/>
              <a:t>2023-01-04</a:t>
            </a:fld>
            <a:endParaRPr lang="sv-S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00801" y="655028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r>
              <a:rPr lang="sv-SE"/>
              <a:t>Organisation/Namn</a:t>
            </a:r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1" y="446333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fld id="{65EAC295-B5BC-4B98-BE11-8B11DB9261CC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15" name="Bild 14">
            <a:extLst>
              <a:ext uri="{FF2B5EF4-FFF2-40B4-BE49-F238E27FC236}">
                <a16:creationId xmlns:a16="http://schemas.microsoft.com/office/drawing/2014/main" id="{05116325-B406-460C-9ADB-106E06DDABD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2643" y="287739"/>
            <a:ext cx="1997319" cy="357545"/>
          </a:xfrm>
          <a:prstGeom prst="rect">
            <a:avLst/>
          </a:prstGeom>
        </p:spPr>
      </p:pic>
      <p:grpSp>
        <p:nvGrpSpPr>
          <p:cNvPr id="16" name="Grupp 15">
            <a:extLst>
              <a:ext uri="{FF2B5EF4-FFF2-40B4-BE49-F238E27FC236}">
                <a16:creationId xmlns:a16="http://schemas.microsoft.com/office/drawing/2014/main" id="{92489088-1FA7-43DD-AC2E-192A613A9A23}"/>
              </a:ext>
            </a:extLst>
          </p:cNvPr>
          <p:cNvGrpSpPr/>
          <p:nvPr userDrawn="1"/>
        </p:nvGrpSpPr>
        <p:grpSpPr>
          <a:xfrm>
            <a:off x="8999538" y="3175"/>
            <a:ext cx="144463" cy="788988"/>
            <a:chOff x="8999538" y="3175"/>
            <a:chExt cx="144463" cy="788988"/>
          </a:xfrm>
        </p:grpSpPr>
        <p:sp>
          <p:nvSpPr>
            <p:cNvPr id="17" name="Rectangle 30">
              <a:extLst>
                <a:ext uri="{FF2B5EF4-FFF2-40B4-BE49-F238E27FC236}">
                  <a16:creationId xmlns:a16="http://schemas.microsoft.com/office/drawing/2014/main" id="{A7A15648-6A42-4897-ABAF-4E8D40D46218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3175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18" name="Rectangle 31">
              <a:extLst>
                <a:ext uri="{FF2B5EF4-FFF2-40B4-BE49-F238E27FC236}">
                  <a16:creationId xmlns:a16="http://schemas.microsoft.com/office/drawing/2014/main" id="{D87C648E-60C3-40BD-81D5-9E16C2E0FBC5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22225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19" name="Rectangle 32">
              <a:extLst>
                <a:ext uri="{FF2B5EF4-FFF2-40B4-BE49-F238E27FC236}">
                  <a16:creationId xmlns:a16="http://schemas.microsoft.com/office/drawing/2014/main" id="{6BB8206F-75FF-4C3A-98FA-C6D5F5E0C30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434975"/>
              <a:ext cx="144463" cy="14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0" name="Rectangle 33">
              <a:extLst>
                <a:ext uri="{FF2B5EF4-FFF2-40B4-BE49-F238E27FC236}">
                  <a16:creationId xmlns:a16="http://schemas.microsoft.com/office/drawing/2014/main" id="{105FD4D1-BBCE-438E-B4FB-7D9D37E5A0E9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64770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7" r:id="rId4"/>
    <p:sldLayoutId id="2147483654" r:id="rId5"/>
    <p:sldLayoutId id="2147483655" r:id="rId6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9pPr>
    </p:titleStyle>
    <p:bodyStyle>
      <a:lvl1pPr marL="342900" indent="-342900" algn="l" rtl="0" eaLnBrk="1" fontAlgn="base" hangingPunct="1">
        <a:lnSpc>
          <a:spcPct val="130000"/>
        </a:lnSpc>
        <a:spcBef>
          <a:spcPts val="500"/>
        </a:spcBef>
        <a:spcAft>
          <a:spcPts val="200"/>
        </a:spcAft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095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8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C010C8-9AB8-4A41-AB9B-B757C1A82F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Presentation förslag</a:t>
            </a:r>
            <a:br>
              <a:rPr lang="sv-SE" sz="3600" dirty="0"/>
            </a:br>
            <a:r>
              <a:rPr lang="sv-SE" sz="3600" dirty="0"/>
              <a:t>organisation APC</a:t>
            </a:r>
            <a:br>
              <a:rPr lang="sv-SE" sz="3600" dirty="0"/>
            </a:br>
            <a:br>
              <a:rPr lang="sv-SE" sz="3600" dirty="0"/>
            </a:br>
            <a:r>
              <a:rPr lang="sv-SE" sz="2000" dirty="0"/>
              <a:t>2023-01-04</a:t>
            </a:r>
            <a:endParaRPr lang="sv-SE" sz="3600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5FCF62-F1D0-4D32-B2A4-B4536050B6F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D3DB8B6-3223-481D-88DB-B8AC641C411F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F9F152-7A12-44C0-9331-ACC2966D5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dirty="0"/>
              <a:t>Akademiskt primärvårdscentrum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A49B31-9607-403D-A708-36C88AA77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1A088CD-CCDE-49E5-84E6-67161CD99BDA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917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40B455-9465-4D13-ADC9-26D403A74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2E6E-160B-4B9C-9110-B1CA32564990}" type="datetime1">
              <a:rPr lang="sv-SE" smtClean="0"/>
              <a:t>2023-01-04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A725021-F593-4465-8554-212EADD7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Akademiskt primärvårdscentrum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3A1785-4263-48C6-A19B-3FBC12A1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21" name="Rubrik 9">
            <a:extLst>
              <a:ext uri="{FF2B5EF4-FFF2-40B4-BE49-F238E27FC236}">
                <a16:creationId xmlns:a16="http://schemas.microsoft.com/office/drawing/2014/main" id="{D1906E8D-22C3-453F-A9B1-E63B915CF36F}"/>
              </a:ext>
            </a:extLst>
          </p:cNvPr>
          <p:cNvSpPr txBox="1">
            <a:spLocks/>
          </p:cNvSpPr>
          <p:nvPr/>
        </p:nvSpPr>
        <p:spPr bwMode="auto">
          <a:xfrm>
            <a:off x="719139" y="1456595"/>
            <a:ext cx="770096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9pPr>
          </a:lstStyle>
          <a:p>
            <a:r>
              <a:rPr lang="sv-SE" sz="3200" dirty="0"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D</a:t>
            </a:r>
            <a:r>
              <a:rPr lang="sv-SE" sz="32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irektiv (SLSO 2021-0355) som u</a:t>
            </a:r>
            <a:r>
              <a:rPr lang="sv-SE" dirty="0"/>
              <a:t>tgångspunkt</a:t>
            </a:r>
            <a:endParaRPr lang="sv-SE" kern="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E016AA8-51D9-4DE0-94B8-24D812A71517}"/>
              </a:ext>
            </a:extLst>
          </p:cNvPr>
          <p:cNvSpPr txBox="1"/>
          <p:nvPr/>
        </p:nvSpPr>
        <p:spPr>
          <a:xfrm>
            <a:off x="719139" y="2772602"/>
            <a:ext cx="7585969" cy="3423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28040" algn="l">
              <a:lnSpc>
                <a:spcPct val="115000"/>
              </a:lnSpc>
              <a:spcAft>
                <a:spcPts val="800"/>
              </a:spcAft>
            </a:pP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1) Organisationen ska uppfylla kraven enligt </a:t>
            </a:r>
            <a:r>
              <a:rPr lang="sv-SE" sz="1400" dirty="0" err="1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SLSO:s</a:t>
            </a: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 reglemente samt de nationella och regionala direktiv som givits avseende USV-enheter.</a:t>
            </a:r>
            <a:endParaRPr lang="sv-SE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28040" algn="l">
              <a:lnSpc>
                <a:spcPct val="115000"/>
              </a:lnSpc>
              <a:spcAft>
                <a:spcPts val="800"/>
              </a:spcAft>
            </a:pP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2) </a:t>
            </a:r>
            <a:r>
              <a:rPr lang="sv-SE" sz="1400" dirty="0"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K</a:t>
            </a: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onsolidera nuvarande resurser inom APC/AVC med ett kliniskt verksamhetsnära </a:t>
            </a:r>
            <a:r>
              <a:rPr lang="sv-SE" sz="1400" dirty="0" err="1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FoUU-uppdrag</a:t>
            </a: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 i fokus. Driftsformsoberoende </a:t>
            </a:r>
            <a:r>
              <a:rPr lang="sv-SE" sz="1400" dirty="0" err="1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FoUU</a:t>
            </a: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-stöd, bidra till stärkt implementeringsförmåga. Länkning till olika regionala programområden och andra delar av kunskapsstyrningen.</a:t>
            </a:r>
            <a:endParaRPr lang="sv-SE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28040" algn="l">
              <a:lnSpc>
                <a:spcPct val="115000"/>
              </a:lnSpc>
              <a:spcAft>
                <a:spcPts val="800"/>
              </a:spcAft>
            </a:pP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3) Tydliggörande av eventuella förändringar som krävs i avtal med beställare eller andra huvudmän för att genomföra organisationsförändringar inom befintliga ekonomiska utrymmen.</a:t>
            </a:r>
            <a:endParaRPr lang="sv-SE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28040" algn="l">
              <a:lnSpc>
                <a:spcPct val="115000"/>
              </a:lnSpc>
              <a:spcAft>
                <a:spcPts val="800"/>
              </a:spcAft>
            </a:pP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4) </a:t>
            </a:r>
            <a:r>
              <a:rPr lang="sv-SE" sz="1400" dirty="0"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S</a:t>
            </a: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tärka samverkan med </a:t>
            </a:r>
            <a:r>
              <a:rPr lang="sv-SE" sz="1400" dirty="0" err="1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Kl</a:t>
            </a:r>
            <a:r>
              <a:rPr lang="sv-SE" sz="140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 genom bland annat inrättande av förenade anställningar inom identifierade områden.</a:t>
            </a:r>
            <a:endParaRPr lang="sv-SE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4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61CE65-F77D-48B1-A6A7-4EEE2C6E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Tillvägagångssätt</a:t>
            </a:r>
            <a:br>
              <a:rPr lang="sv-SE" kern="0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E8FD90-589F-4314-AFFB-D7C22F002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39" y="2159000"/>
            <a:ext cx="6818003" cy="3937000"/>
          </a:xfrm>
        </p:spPr>
        <p:txBody>
          <a:bodyPr/>
          <a:lstStyle/>
          <a:p>
            <a:r>
              <a:rPr lang="sv-SE" sz="1400" dirty="0">
                <a:cs typeface="Times New Roman" panose="02020603050405020304" pitchFamily="18" charset="0"/>
              </a:rPr>
              <a:t>Workshop med </a:t>
            </a:r>
            <a:r>
              <a:rPr lang="sv-SE" sz="1400" dirty="0" err="1">
                <a:cs typeface="Times New Roman" panose="02020603050405020304" pitchFamily="18" charset="0"/>
              </a:rPr>
              <a:t>SLSO:s</a:t>
            </a:r>
            <a:r>
              <a:rPr lang="sv-SE" sz="1400" dirty="0">
                <a:cs typeface="Times New Roman" panose="02020603050405020304" pitchFamily="18" charset="0"/>
              </a:rPr>
              <a:t> ledning, AVC-chefer samt APC:s verksamhetschef (maj -21)</a:t>
            </a:r>
          </a:p>
          <a:p>
            <a:r>
              <a:rPr lang="sv-SE" sz="1400" dirty="0">
                <a:cs typeface="Times New Roman" panose="02020603050405020304" pitchFamily="18" charset="0"/>
              </a:rPr>
              <a:t>Workshop med </a:t>
            </a:r>
            <a:r>
              <a:rPr lang="sv-SE" sz="1400" dirty="0" err="1">
                <a:cs typeface="Times New Roman" panose="02020603050405020304" pitchFamily="18" charset="0"/>
              </a:rPr>
              <a:t>SLSO:s</a:t>
            </a:r>
            <a:r>
              <a:rPr lang="sv-SE" sz="1400" dirty="0">
                <a:cs typeface="Times New Roman" panose="02020603050405020304" pitchFamily="18" charset="0"/>
              </a:rPr>
              <a:t> ledning och APC:s ledningsgrupp (maj -22) </a:t>
            </a:r>
          </a:p>
          <a:p>
            <a:r>
              <a:rPr lang="sv-SE" sz="1400" dirty="0">
                <a:cs typeface="Times New Roman" panose="02020603050405020304" pitchFamily="18" charset="0"/>
              </a:rPr>
              <a:t>Planeringsdag APC/AVC (aug -22)</a:t>
            </a:r>
          </a:p>
          <a:p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Två workshops med </a:t>
            </a:r>
            <a:r>
              <a:rPr lang="sv-SE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AVC:s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verksamhetschefer, APC:s samt </a:t>
            </a:r>
            <a:r>
              <a:rPr lang="sv-SE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SLSO:s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ledning, inklusive medverkan från KI och HSF vid det första tillfället (sep och okt -22)</a:t>
            </a:r>
          </a:p>
          <a:p>
            <a:r>
              <a:rPr lang="sv-SE" sz="14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krivelser med synpunkter på tidigare presenterat utredningsförslag</a:t>
            </a:r>
            <a:endParaRPr lang="sv-SE" sz="1400" dirty="0"/>
          </a:p>
          <a:p>
            <a:r>
              <a:rPr lang="sv-SE" sz="1400" dirty="0"/>
              <a:t>Konkretisering förslag (Håkan U, Ylva EN och Maria H)</a:t>
            </a:r>
          </a:p>
          <a:p>
            <a:r>
              <a:rPr lang="sv-SE" sz="1400" dirty="0"/>
              <a:t>Avstämningar och dialog (internt dec -22, extern jan -23)</a:t>
            </a:r>
          </a:p>
          <a:p>
            <a:r>
              <a:rPr lang="sv-SE" sz="1400" dirty="0"/>
              <a:t>Förtydligande av förslag</a:t>
            </a:r>
          </a:p>
          <a:p>
            <a:r>
              <a:rPr lang="sv-SE" sz="1400" dirty="0"/>
              <a:t>Beslut SLSO våren 2023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F8A6B0C-70E7-492E-8508-6BB7D550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B87F-F3BA-4563-817A-C9033C870D2C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CED433-BC05-4665-B2BB-13C2C64E7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Akademiskt primärvårdscentrum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4AB5C8-54C6-46ED-BB3B-0C0627E2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60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D0CB14-764A-4126-A12F-91D4C1C13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Huvudsakliga punkter i förslaget</a:t>
            </a:r>
            <a:br>
              <a:rPr lang="sv-SE" kern="0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8C3E6A-F535-49EA-AEA8-65734FD39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39" y="2166374"/>
            <a:ext cx="7700962" cy="3937000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 gemensam ledning för primärvårdens </a:t>
            </a:r>
            <a:r>
              <a:rPr lang="sv-SE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FoUU</a:t>
            </a: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-verksamhet</a:t>
            </a: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Tydlig struktur för kontinuerlig dialog och involvering av primärvårdens olika utförare</a:t>
            </a: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Konsolidering av resurser och stegvis etablering av universitetsvårdcentraler i enlighet med USV-kriterier, vilket möjliggör stärkt samverkan med KI och inrättande av fler </a:t>
            </a:r>
            <a:r>
              <a:rPr lang="sv-SE" sz="1200" dirty="0">
                <a:effectLst/>
                <a:ea typeface="Calibri" panose="020F0502020204030204" pitchFamily="34" charset="0"/>
                <a:cs typeface="Calibri Light" panose="020F0302020204030204" pitchFamily="34" charset="0"/>
              </a:rPr>
              <a:t>förenade anställningar</a:t>
            </a:r>
            <a:endParaRPr lang="sv-S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Funktionella nätverk i </a:t>
            </a:r>
            <a:r>
              <a:rPr lang="sv-SE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FoUU</a:t>
            </a: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-arbetet och ökat samarbete med andra vårdgrenar och sjukhus</a:t>
            </a: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Diagnosrelaterade kunskapsteam integreras närmare klinik, där förutsättningar finns</a:t>
            </a: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delar som utifrån direktiv och uppdrag har ett övergripande uppdrag förblir kvar centralt i organisationen</a:t>
            </a: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Införandet av informationsläkarteam möjliggör snabbt föränderligt stöd och, tillsammans med kunskapsteamen och professionsnätverken, stärkt implementeringsförmåga i praktiken</a:t>
            </a: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Calibri Light" panose="020F0302020204030204" pitchFamily="34" charset="0"/>
              </a:rPr>
              <a:t>Länkning till olika regionala programområden och andra delar av kunskapsstyrningen tydliggörs</a:t>
            </a:r>
            <a:endParaRPr lang="sv-S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Calibri Light" panose="020F0302020204030204" pitchFamily="34" charset="0"/>
              </a:rPr>
              <a:t>Förstärkt pedagogiskt fokus och stöd till primärvården, utifrån grundutbildningsuppdraget</a:t>
            </a:r>
          </a:p>
          <a:p>
            <a:pPr marL="342900" lvl="0" indent="-342900">
              <a:lnSpc>
                <a:spcPct val="115000"/>
              </a:lnSpc>
              <a:spcAft>
                <a:spcPts val="400"/>
              </a:spcAft>
              <a:buFont typeface="Symbol" panose="05050102010706020507" pitchFamily="18" charset="2"/>
              <a:buChar char=""/>
            </a:pPr>
            <a:r>
              <a:rPr lang="sv-S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Tidsplan, förutsättningar och fortsatt utveckling av organisationen beskrivs inte i detalj i detta läge utan kommer att förtydligas och hanteras allt eftersom processen pågår</a:t>
            </a:r>
            <a:endParaRPr lang="sv-SE" sz="1200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AD955-D349-4340-9101-F8923438C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B87F-F3BA-4563-817A-C9033C870D2C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72B7EE-98FD-428E-AA46-399D9F486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Akademiskt primärvårdscentrum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EDB512-3F60-45A9-AF02-C605E7FB9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196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40B455-9465-4D13-ADC9-26D403A74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2E6E-160B-4B9C-9110-B1CA32564990}" type="datetime1">
              <a:rPr lang="sv-SE" smtClean="0"/>
              <a:t>2023-01-04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A725021-F593-4465-8554-212EADD7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Akademiskt primärvårdscentrum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3A1785-4263-48C6-A19B-3FBC12A1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21" name="Rubrik 9">
            <a:extLst>
              <a:ext uri="{FF2B5EF4-FFF2-40B4-BE49-F238E27FC236}">
                <a16:creationId xmlns:a16="http://schemas.microsoft.com/office/drawing/2014/main" id="{D1906E8D-22C3-453F-A9B1-E63B915CF36F}"/>
              </a:ext>
            </a:extLst>
          </p:cNvPr>
          <p:cNvSpPr txBox="1">
            <a:spLocks/>
          </p:cNvSpPr>
          <p:nvPr/>
        </p:nvSpPr>
        <p:spPr bwMode="auto">
          <a:xfrm>
            <a:off x="719139" y="1456595"/>
            <a:ext cx="770096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9pPr>
          </a:lstStyle>
          <a:p>
            <a:r>
              <a:rPr lang="sv-SE" dirty="0"/>
              <a:t>Förslag till organisation</a:t>
            </a:r>
            <a:endParaRPr lang="sv-SE" kern="0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81E39257-28B5-483A-9A55-794804639B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16" y="2458411"/>
            <a:ext cx="7613265" cy="40400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93071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40B455-9465-4D13-ADC9-26D403A74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2E6E-160B-4B9C-9110-B1CA32564990}" type="datetime1">
              <a:rPr lang="sv-SE" smtClean="0"/>
              <a:t>2023-01-04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A725021-F593-4465-8554-212EADD7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Akademiskt primärvårdscentrum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3A1785-4263-48C6-A19B-3FBC12A1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1" name="Rubrik 9">
            <a:extLst>
              <a:ext uri="{FF2B5EF4-FFF2-40B4-BE49-F238E27FC236}">
                <a16:creationId xmlns:a16="http://schemas.microsoft.com/office/drawing/2014/main" id="{D1906E8D-22C3-453F-A9B1-E63B915CF36F}"/>
              </a:ext>
            </a:extLst>
          </p:cNvPr>
          <p:cNvSpPr txBox="1">
            <a:spLocks/>
          </p:cNvSpPr>
          <p:nvPr/>
        </p:nvSpPr>
        <p:spPr bwMode="auto">
          <a:xfrm>
            <a:off x="719139" y="1456595"/>
            <a:ext cx="770096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Verdana" pitchFamily="34" charset="0"/>
                <a:ea typeface="Geneva" pitchFamily="1" charset="-128"/>
              </a:defRPr>
            </a:lvl9pPr>
          </a:lstStyle>
          <a:p>
            <a:r>
              <a:rPr lang="sv-SE" dirty="0"/>
              <a:t>Förslag till organisation</a:t>
            </a:r>
            <a:endParaRPr lang="sv-SE" kern="0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AB51EE0E-5EB3-4360-A801-06D00EA57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139" y="2336271"/>
            <a:ext cx="7368466" cy="428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34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61CE65-F77D-48B1-A6A7-4EEE2C6E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Fördelar</a:t>
            </a:r>
            <a:br>
              <a:rPr lang="sv-SE" kern="0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E8FD90-589F-4314-AFFB-D7C22F002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261" y="2141244"/>
            <a:ext cx="8362717" cy="3937000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Ger förutsättningar för att stärka driftsformsoberoende </a:t>
            </a:r>
            <a:r>
              <a:rPr lang="sv-SE" sz="1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FoUU</a:t>
            </a: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 primärvården och den nära vården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Beaktar centrala synpunkter inkomna via externa skrivelser, omfattande arbete inom ramen för nuvarande APC/AVC-system, KI och </a:t>
            </a:r>
            <a:r>
              <a:rPr lang="sv-SE" sz="1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SLSO:s</a:t>
            </a: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ledning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Stärker uppbyggnaden av kliniska forskningsprojekt i </a:t>
            </a:r>
            <a:r>
              <a:rPr lang="sv-SE" sz="1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FoUU</a:t>
            </a: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-verksamhetens klinik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Möjliggör stärkt samverkan med KI och att etablera forskargrupper i primärvården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Skapar förutsättningar för effektiv resursprioritering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Ett externt verksamhetsråd som kopplas till </a:t>
            </a:r>
            <a:r>
              <a:rPr lang="sv-SE" sz="1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FoUU</a:t>
            </a: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-enhetens ledningsgrupp skapar förutsättningar för bättre informationsutbyte, dialog och legitimitet inom primärvårdens alla delar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Förändrar inte de delar i den nuvarande organisationen som fungerar väl samtidigt som det ges förutsättningar för en </a:t>
            </a:r>
            <a:r>
              <a:rPr lang="sv-SE" sz="1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agil</a:t>
            </a: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organisation där flexibla omprioriteringar kan göras utifrån uppdrag och behov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 gemensam ledning med en central verksamhetschef möjliggör ett gemensamt ansvarstagande för hela USV-enhetens uppdrag och möjliggör successiva förändringar i en ordnad process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Stärker förutsättningarna för flexibel samverkan med stora delar av primärvården genom funktionella nätverk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Förtydligande av USV-uppdraget samt HSF-uppdraget och var dessa behöver avgränsas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Effektiv och sammanhängande fortbildningsstruktur där lokalt verksamma diagnosrelaterade kunskapsteam förstärker den informationsstruktur som informationsapotekare och läkare utgör med kvalificerat implementeringsstöd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Uppdraget att utgöra universitetsvårdcentral bygger på kända kriterier och kan på sikt utvidgas till att omfatta fler enheter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Nuvarande avtal och uppdrag kan följas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F8A6B0C-70E7-492E-8508-6BB7D550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B87F-F3BA-4563-817A-C9033C870D2C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CED433-BC05-4665-B2BB-13C2C64E7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Akademiskt primärvårdscentrum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4AB5C8-54C6-46ED-BB3B-0C0627E2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2800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61CE65-F77D-48B1-A6A7-4EEE2C6E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Risker</a:t>
            </a:r>
            <a:br>
              <a:rPr lang="sv-SE" kern="0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E8FD90-589F-4314-AFFB-D7C22F002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263" y="2141244"/>
            <a:ext cx="6882550" cy="3937000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 eftersträvad förändring/utveckling inte får de effekter som eftersträvas, att den organisatoriska förändringen är för begränsad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 kunskap som byggts upp under lång tid i de olika teamen försvinner 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Risk för att bilden av en driftformsoberoende </a:t>
            </a:r>
            <a:r>
              <a:rPr lang="sv-SE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FoUU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äventyras, minskad vilja att låna ut medarbetare från vården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Risk att universitetsvårdcentralerna blir tre isolerade öar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Bygger på stegvis utveckling vilket tar tid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Erforderligt externt resurstillskott uteblir</a:t>
            </a:r>
          </a:p>
          <a:p>
            <a:pPr lvl="0">
              <a:lnSpc>
                <a:spcPct val="115000"/>
              </a:lnSpc>
              <a:spcAft>
                <a:spcPts val="4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Riskerar att bryta upp befintliga synergier mellan de olika delarna i nuvarande APC-struktur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F8A6B0C-70E7-492E-8508-6BB7D550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B87F-F3BA-4563-817A-C9033C870D2C}" type="datetime1">
              <a:rPr lang="sv-SE" smtClean="0"/>
              <a:t>2023-01-04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CED433-BC05-4665-B2BB-13C2C64E7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Akademiskt primärvårdscentrum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4AB5C8-54C6-46ED-BB3B-0C0627E2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61210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LL">
      <a:dk1>
        <a:srgbClr val="000000"/>
      </a:dk1>
      <a:lt1>
        <a:srgbClr val="FFFFFF"/>
      </a:lt1>
      <a:dk2>
        <a:srgbClr val="406618"/>
      </a:dk2>
      <a:lt2>
        <a:srgbClr val="78BE00"/>
      </a:lt2>
      <a:accent1>
        <a:srgbClr val="002D5A"/>
      </a:accent1>
      <a:accent2>
        <a:srgbClr val="00AEEF"/>
      </a:accent2>
      <a:accent3>
        <a:srgbClr val="9A0932"/>
      </a:accent3>
      <a:accent4>
        <a:srgbClr val="E1056D"/>
      </a:accent4>
      <a:accent5>
        <a:srgbClr val="EB9100"/>
      </a:accent5>
      <a:accent6>
        <a:srgbClr val="FFD400"/>
      </a:accent6>
      <a:hlink>
        <a:srgbClr val="034EA2"/>
      </a:hlink>
      <a:folHlink>
        <a:srgbClr val="034EA2"/>
      </a:folHlink>
    </a:clrScheme>
    <a:fontScheme name="Standardformgivning">
      <a:majorFont>
        <a:latin typeface="Verdana"/>
        <a:ea typeface="Geneva"/>
        <a:cs typeface=""/>
      </a:majorFont>
      <a:minorFont>
        <a:latin typeface="Verdana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rgbClr val="003468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ea typeface="Geneva" pitchFamily="1" charset="-128"/>
          </a:defRPr>
        </a:defPPr>
      </a:lstStyle>
    </a:spDef>
    <a:lnDef>
      <a:spPr bwMode="auto"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AEE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noAutofit/>
      </a:bodyPr>
      <a:lstStyle>
        <a:defPPr algn="l">
          <a:defRPr smtClean="0"/>
        </a:defPPr>
      </a:lstStyle>
    </a:tx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BAB0B9"/>
        </a:lt2>
        <a:accent1>
          <a:srgbClr val="003468"/>
        </a:accent1>
        <a:accent2>
          <a:srgbClr val="00AEEF"/>
        </a:accent2>
        <a:accent3>
          <a:srgbClr val="FFFFFF"/>
        </a:accent3>
        <a:accent4>
          <a:srgbClr val="000000"/>
        </a:accent4>
        <a:accent5>
          <a:srgbClr val="AAAEB9"/>
        </a:accent5>
        <a:accent6>
          <a:srgbClr val="009DD9"/>
        </a:accent6>
        <a:hlink>
          <a:srgbClr val="B30538"/>
        </a:hlink>
        <a:folHlink>
          <a:srgbClr val="E200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L 4x3_VIT_181212.potx" id="{022201C5-7D37-4B93-975C-AA51E2F6D945}" vid="{5ADBE9A1-4E41-40E5-9A0C-8EE841C6E39D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powerpoint-mall-region-stockholm-vit (1)</Template>
  <TotalTime>709</TotalTime>
  <Words>706</Words>
  <Application>Microsoft Office PowerPoint</Application>
  <PresentationFormat>Bildspel på skärmen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Symbol</vt:lpstr>
      <vt:lpstr>Verdana</vt:lpstr>
      <vt:lpstr>Wingdings</vt:lpstr>
      <vt:lpstr>Standardformgivning</vt:lpstr>
      <vt:lpstr>Presentation förslag organisation APC  2023-01-04</vt:lpstr>
      <vt:lpstr>PowerPoint-presentation</vt:lpstr>
      <vt:lpstr>Tillvägagångssätt </vt:lpstr>
      <vt:lpstr>Huvudsakliga punkter i förslaget </vt:lpstr>
      <vt:lpstr>PowerPoint-presentation</vt:lpstr>
      <vt:lpstr>PowerPoint-presentation</vt:lpstr>
      <vt:lpstr>Fördelar </vt:lpstr>
      <vt:lpstr>Risker </vt:lpstr>
    </vt:vector>
  </TitlesOfParts>
  <Company>SLSO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Håkan Uvhagen</dc:creator>
  <cp:lastModifiedBy>Håkan Uvhagen</cp:lastModifiedBy>
  <cp:revision>39</cp:revision>
  <dcterms:created xsi:type="dcterms:W3CDTF">2022-09-13T14:13:31Z</dcterms:created>
  <dcterms:modified xsi:type="dcterms:W3CDTF">2023-01-04T07:58:28Z</dcterms:modified>
</cp:coreProperties>
</file>