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6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7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8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9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0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11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2" r:id="rId4"/>
    <p:sldMasterId id="2147483835" r:id="rId5"/>
    <p:sldMasterId id="2147483841" r:id="rId6"/>
    <p:sldMasterId id="2147483853" r:id="rId7"/>
    <p:sldMasterId id="2147483859" r:id="rId8"/>
    <p:sldMasterId id="2147483847" r:id="rId9"/>
    <p:sldMasterId id="2147483865" r:id="rId10"/>
    <p:sldMasterId id="2147483871" r:id="rId11"/>
    <p:sldMasterId id="2147483877" r:id="rId12"/>
    <p:sldMasterId id="2147483883" r:id="rId13"/>
    <p:sldMasterId id="2147483889" r:id="rId14"/>
    <p:sldMasterId id="2147483895" r:id="rId15"/>
  </p:sldMasterIdLst>
  <p:notesMasterIdLst>
    <p:notesMasterId r:id="rId21"/>
  </p:notesMasterIdLst>
  <p:handoutMasterIdLst>
    <p:handoutMasterId r:id="rId22"/>
  </p:handoutMasterIdLst>
  <p:sldIdLst>
    <p:sldId id="399" r:id="rId16"/>
    <p:sldId id="402" r:id="rId17"/>
    <p:sldId id="406" r:id="rId18"/>
    <p:sldId id="404" r:id="rId19"/>
    <p:sldId id="405" r:id="rId20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llinge kommun" id="{82863FC1-15CD-8345-AC3D-6BCA293D1E55}">
          <p14:sldIdLst>
            <p14:sldId id="399"/>
            <p14:sldId id="402"/>
            <p14:sldId id="406"/>
            <p14:sldId id="404"/>
            <p14:sldId id="4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i Andersin" initials="TA" lastIdx="8" clrIdx="0">
    <p:extLst>
      <p:ext uri="{19B8F6BF-5375-455C-9EA6-DF929625EA0E}">
        <p15:presenceInfo xmlns:p15="http://schemas.microsoft.com/office/powerpoint/2012/main" userId="9182407032cdfe8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8F3"/>
    <a:srgbClr val="A8C4E0"/>
    <a:srgbClr val="74A0CD"/>
    <a:srgbClr val="6793B8"/>
    <a:srgbClr val="B8B8BA"/>
    <a:srgbClr val="C1B9A3"/>
    <a:srgbClr val="6EB055"/>
    <a:srgbClr val="B1AA90"/>
    <a:srgbClr val="F39CA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381145-188A-4E32-A981-90109290F2D2}" v="5" dt="2026-05-27T14:35:37.9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0024" autoAdjust="0"/>
  </p:normalViewPr>
  <p:slideViewPr>
    <p:cSldViewPr snapToGrid="0" snapToObjects="1">
      <p:cViewPr varScale="1">
        <p:scale>
          <a:sx n="117" d="100"/>
          <a:sy n="117" d="100"/>
        </p:scale>
        <p:origin x="1410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06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8DD0B-15FA-41FB-8E93-CF8547D72401}" type="datetimeFigureOut">
              <a:rPr lang="sv-SE" smtClean="0"/>
              <a:t>2026-05-28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28403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899" y="9428403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872D7-4BC3-4B07-A976-D65E366D97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434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68DDD-9423-2F46-9603-24E02E5413F1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A5C42-F04B-D34B-BD7F-34F7A34438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05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20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7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F1989-DD61-01A1-7E6E-3156156C1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255FDD5-8FB9-CF5A-6BE4-6176756BD7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25C4EB4-F216-8997-1889-17075E8BAD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492BDAE-A099-47F3-4310-072D86B95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92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28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125C5-6CCE-5CB4-E7D9-FCA4E7D2A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B770DA2-C6B4-B203-1D2C-CDAABDD6D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0BE22DC-EFA0-DE74-85DE-42C0E2D5FF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997E448-1478-0582-B26A-F08D63459D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6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60121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6005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27875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94032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486818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62471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556996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69251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358814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170359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0393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407539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63061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6726344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88450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737109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2120418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326594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729266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499294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218548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34386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081741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975377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8018858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732231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6758626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338441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893193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994485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781591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886052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0890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571525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6075265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6216796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303249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25288495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145650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869370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823607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solidFill>
                  <a:schemeClr val="bg2"/>
                </a:solidFill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>
                <a:solidFill>
                  <a:schemeClr val="bg2"/>
                </a:solidFill>
              </a:defRPr>
            </a:lvl5pPr>
            <a:lvl6pPr marL="488950" indent="-130175">
              <a:tabLst/>
              <a:defRPr sz="1200">
                <a:solidFill>
                  <a:schemeClr val="bg2"/>
                </a:solidFill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3144664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40038748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7728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209235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6562944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64707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solidFill>
                  <a:schemeClr val="bg2"/>
                </a:solidFill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>
                <a:solidFill>
                  <a:schemeClr val="bg2"/>
                </a:solidFill>
              </a:defRPr>
            </a:lvl5pPr>
            <a:lvl6pPr marL="488950" indent="-130175">
              <a:tabLst/>
              <a:defRPr sz="1200">
                <a:solidFill>
                  <a:schemeClr val="bg2"/>
                </a:solidFill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9681931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7734172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187919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1942509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900457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432115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403206404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08850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tbild - bildbakgrund/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0F6E533-8EAE-6C4C-ADFC-F590378405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160A1"/>
          </a:solidFill>
        </p:spPr>
        <p:txBody>
          <a:bodyPr lIns="0" tIns="0" rIns="0" bIns="0"/>
          <a:lstStyle>
            <a:lvl1pPr marL="0" indent="0" algn="ctr">
              <a:buNone/>
              <a:defRPr sz="1200" b="0" i="0">
                <a:latin typeface="+mn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20104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9757442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0635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89087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00016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56995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theme" Target="../theme/theme10.xml"/><Relationship Id="rId5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4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theme" Target="../theme/theme11.xml"/><Relationship Id="rId5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5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theme" Target="../theme/theme1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720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63" r:id="rId5"/>
    <p:sldLayoutId id="2147483901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bg2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2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97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bg2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2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685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017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4A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11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4A0CD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009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041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980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EB0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07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9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512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9A3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836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225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EBA44-6D7F-15D9-1CB6-F7256721A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0E9F7852-1D3B-A3F2-55C6-84660ED311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54C0F588-839C-7543-9909-D266B178C066}"/>
              </a:ext>
            </a:extLst>
          </p:cNvPr>
          <p:cNvSpPr txBox="1"/>
          <p:nvPr/>
        </p:nvSpPr>
        <p:spPr>
          <a:xfrm>
            <a:off x="7344229" y="193136"/>
            <a:ext cx="1561654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00" err="1">
                <a:solidFill>
                  <a:schemeClr val="bg1"/>
                </a:solidFill>
                <a:cs typeface="Arial"/>
              </a:rPr>
              <a:t>Vellinge.se</a:t>
            </a:r>
            <a:r>
              <a:rPr lang="en-US" sz="700" b="0" i="0">
                <a:solidFill>
                  <a:schemeClr val="bg1"/>
                </a:solidFill>
                <a:latin typeface="+mn-lt"/>
                <a:cs typeface="Arial"/>
              </a:rPr>
              <a:t>  |  #</a:t>
            </a:r>
            <a:r>
              <a:rPr lang="en-US" sz="700" b="0" i="0" err="1">
                <a:solidFill>
                  <a:schemeClr val="bg1"/>
                </a:solidFill>
                <a:latin typeface="+mn-lt"/>
                <a:cs typeface="Arial"/>
              </a:rPr>
              <a:t>bättreutsiktervellinge</a:t>
            </a:r>
            <a:endParaRPr lang="en-US" sz="700" b="0" i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8AB96012-2134-2369-9033-B702312CB869}"/>
              </a:ext>
            </a:extLst>
          </p:cNvPr>
          <p:cNvSpPr txBox="1">
            <a:spLocks/>
          </p:cNvSpPr>
          <p:nvPr/>
        </p:nvSpPr>
        <p:spPr>
          <a:xfrm>
            <a:off x="1260000" y="1217657"/>
            <a:ext cx="6624000" cy="1311363"/>
          </a:xfrm>
          <a:prstGeom prst="rect">
            <a:avLst/>
          </a:prstGeom>
          <a:effectLst/>
        </p:spPr>
        <p:txBody>
          <a:bodyPr vert="horz" lIns="0" tIns="0" rIns="0" bIns="0" anchor="ctr">
            <a:noAutofit/>
          </a:bodyPr>
          <a:lstStyle>
            <a:lvl1pPr marL="0" indent="0" algn="ctr" defTabSz="457200" rtl="0" eaLnBrk="1" latinLnBrk="0" hangingPunct="1">
              <a:lnSpc>
                <a:spcPts val="4600"/>
              </a:lnSpc>
              <a:spcBef>
                <a:spcPts val="0"/>
              </a:spcBef>
              <a:buFont typeface="Arial"/>
              <a:buNone/>
              <a:defRPr sz="4200" b="0" i="0" kern="1200" cap="none" baseline="0">
                <a:solidFill>
                  <a:schemeClr val="bg1"/>
                </a:solidFill>
                <a:effectLst/>
                <a:latin typeface="Gill Sans Nova SemiBold" panose="020B0502020204020203" pitchFamily="34" charset="0"/>
                <a:ea typeface="+mn-ea"/>
                <a:cs typeface="Gill Sans Std"/>
              </a:defRPr>
            </a:lvl1pPr>
            <a:lvl2pPr marL="742950" indent="-28575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600"/>
              </a:lnSpc>
            </a:pPr>
            <a:r>
              <a:rPr lang="sv-SE" sz="5400" b="1" dirty="0">
                <a:latin typeface="+mj-lt"/>
              </a:rPr>
              <a:t>Kvalitetsuppföljning vård och omsorg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92F7048-1A80-6E46-D128-FE53C08C8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1871" y="-37068"/>
            <a:ext cx="1389403" cy="114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5676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79440-5E51-03A1-7B50-37A27C6D7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74EB8A9-01D8-EB10-F166-970D0C21AD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615553"/>
          </a:xfrm>
        </p:spPr>
        <p:txBody>
          <a:bodyPr/>
          <a:lstStyle/>
          <a:p>
            <a:r>
              <a:rPr lang="sv-SE" sz="2000" dirty="0"/>
              <a:t>Omsorgsnämndens plan för uppföljning av kommunala och privata utförare 2026 - äldreomsorg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12200431-CF1B-D10F-9626-714823315CC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415925" y="1681133"/>
            <a:ext cx="8304213" cy="2683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2811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38F12-906C-A337-2A6D-AF10FD3A3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4F527DE3-151A-01FA-C20B-BE59B2A9BD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615553"/>
          </a:xfrm>
        </p:spPr>
        <p:txBody>
          <a:bodyPr/>
          <a:lstStyle/>
          <a:p>
            <a:r>
              <a:rPr lang="sv-SE" sz="2000" dirty="0"/>
              <a:t>Omsorgsnämndens plan för uppföljning av kommunala och privata utförare 2026 - funktionsstöd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A653D95-EB46-7B7E-9C6E-ED5D7CB1282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415925" y="1948071"/>
            <a:ext cx="8304213" cy="186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96065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C90ED-6EFC-E4D0-D0C4-B19A4AA92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456E9EAE-2A6A-D923-52F0-48EF05030D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307777"/>
          </a:xfrm>
        </p:spPr>
        <p:txBody>
          <a:bodyPr/>
          <a:lstStyle/>
          <a:p>
            <a:r>
              <a:rPr lang="sv-SE" sz="2000" dirty="0"/>
              <a:t>Genomförda uppföljningar </a:t>
            </a:r>
            <a:endParaRPr lang="sv-SE" sz="2000" b="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C889AC-9AC5-CB8B-EE43-D04ED64F84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5926" y="1158563"/>
            <a:ext cx="8304213" cy="3559437"/>
          </a:xfrm>
        </p:spPr>
        <p:txBody>
          <a:bodyPr/>
          <a:lstStyle/>
          <a:p>
            <a:r>
              <a:rPr lang="sv-SE" sz="1800" dirty="0"/>
              <a:t>Rapporterade till omsorgsnämnden 2026-04-23 och 2026-05-26</a:t>
            </a:r>
          </a:p>
          <a:p>
            <a:endParaRPr lang="sv-SE" sz="18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Systematiskt kvalitetsarbete </a:t>
            </a:r>
            <a:r>
              <a:rPr lang="sv-SE" sz="1800" dirty="0"/>
              <a:t>(granskning av kvalitetsberättelser, patientsäkerhetsberättelser, frågor direkt till personal m.m.) </a:t>
            </a:r>
            <a:r>
              <a:rPr lang="sv-SE" sz="1800" b="1" dirty="0"/>
              <a:t>Resultat</a:t>
            </a:r>
            <a:r>
              <a:rPr lang="sv-SE" sz="1800" dirty="0"/>
              <a:t>: vissa utvecklingsbehov både för den kommunala verksamheten och de privata utförarna</a:t>
            </a:r>
            <a:endParaRPr lang="sv-SE" sz="16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Hälso- och sjukvårdsdokumentation </a:t>
            </a:r>
            <a:r>
              <a:rPr lang="sv-SE" sz="1800" dirty="0"/>
              <a:t>(journalgranskning, stickprovskontroll). </a:t>
            </a:r>
            <a:r>
              <a:rPr lang="sv-SE" sz="1800" b="1" dirty="0"/>
              <a:t>Resultat</a:t>
            </a:r>
            <a:r>
              <a:rPr lang="sv-SE" sz="1800" dirty="0"/>
              <a:t>: Månstorps ängar har god följsamhet på samtliga punkter, övriga verksamheter har vissa utvecklingsbehov</a:t>
            </a:r>
          </a:p>
        </p:txBody>
      </p:sp>
    </p:spTree>
    <p:extLst>
      <p:ext uri="{BB962C8B-B14F-4D97-AF65-F5344CB8AC3E}">
        <p14:creationId xmlns:p14="http://schemas.microsoft.com/office/powerpoint/2010/main" val="158204312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2A140-B4F4-8708-5012-D31ED56ED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4B14E235-6DF2-7276-1B49-2FB9080050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5925" y="592138"/>
            <a:ext cx="8304214" cy="307777"/>
          </a:xfrm>
        </p:spPr>
        <p:txBody>
          <a:bodyPr/>
          <a:lstStyle/>
          <a:p>
            <a:r>
              <a:rPr lang="sv-SE" sz="2000" dirty="0"/>
              <a:t>Genomförda uppföljningar </a:t>
            </a:r>
            <a:endParaRPr lang="sv-SE" sz="2000" b="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28EDA0-7D8D-5F05-ECEF-13DB474975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5926" y="1158563"/>
            <a:ext cx="8304213" cy="3559437"/>
          </a:xfrm>
        </p:spPr>
        <p:txBody>
          <a:bodyPr/>
          <a:lstStyle/>
          <a:p>
            <a:r>
              <a:rPr lang="sv-SE" sz="1800" dirty="0"/>
              <a:t>Rapporterade till omsorgsnämnden 2026-04-23 och 2026-05-26</a:t>
            </a:r>
          </a:p>
          <a:p>
            <a:endParaRPr lang="sv-SE" sz="18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Bemanningskontroll nr 2 </a:t>
            </a:r>
            <a:r>
              <a:rPr lang="sv-SE" sz="1800" dirty="0"/>
              <a:t>(oanmäld, på samtliga särskilda boenden, kvällstid) </a:t>
            </a:r>
            <a:r>
              <a:rPr lang="sv-SE" sz="1800" b="1" dirty="0"/>
              <a:t>Resultat</a:t>
            </a:r>
            <a:r>
              <a:rPr lang="sv-SE" sz="1800" dirty="0"/>
              <a:t>: följer avtal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Genomförandeplaner och dokumentation (</a:t>
            </a:r>
            <a:r>
              <a:rPr lang="sv-SE" sz="1800" b="1" dirty="0" err="1"/>
              <a:t>SoL</a:t>
            </a:r>
            <a:r>
              <a:rPr lang="sv-SE" sz="1800" b="1" dirty="0"/>
              <a:t>/LSS) </a:t>
            </a:r>
            <a:r>
              <a:rPr lang="sv-SE" sz="1800" dirty="0"/>
              <a:t>(granskning av genomförandeplaner och löpande dokumentation, stickprovskontroll, frågor direkt till personal). </a:t>
            </a:r>
            <a:r>
              <a:rPr lang="sv-SE" sz="1800" b="1" dirty="0"/>
              <a:t>Resultat</a:t>
            </a:r>
            <a:r>
              <a:rPr lang="sv-SE" sz="1800" dirty="0"/>
              <a:t>: god kvalitet i dokumentationen inom både privat och kommunal regi.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800" b="1" dirty="0"/>
              <a:t>Kvalitetsobservationer</a:t>
            </a:r>
            <a:r>
              <a:rPr lang="sv-SE" sz="1800" dirty="0"/>
              <a:t> på särskilda boenden och i hemtjänsten. </a:t>
            </a:r>
            <a:r>
              <a:rPr lang="sv-SE" sz="1800" b="1" dirty="0"/>
              <a:t>Resultat</a:t>
            </a:r>
            <a:r>
              <a:rPr lang="sv-SE" sz="1800" dirty="0"/>
              <a:t>: verksamheterna har ett personcentrerat arbetssätt, fortsatt utvecklingsbehov när det gäller måltidssituationen</a:t>
            </a:r>
          </a:p>
        </p:txBody>
      </p:sp>
    </p:spTree>
    <p:extLst>
      <p:ext uri="{BB962C8B-B14F-4D97-AF65-F5344CB8AC3E}">
        <p14:creationId xmlns:p14="http://schemas.microsoft.com/office/powerpoint/2010/main" val="201013991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Vi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785D24C4-2C58-434E-B43E-B693D1B4FB3A}"/>
    </a:ext>
  </a:extLst>
</a:theme>
</file>

<file path=ppt/theme/theme10.xml><?xml version="1.0" encoding="utf-8"?>
<a:theme xmlns:a="http://schemas.openxmlformats.org/drawingml/2006/main" name="Lil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E170E5F4-5314-4029-9ADE-CB02BF7B1B5B}"/>
    </a:ext>
  </a:extLst>
</a:theme>
</file>

<file path=ppt/theme/theme11.xml><?xml version="1.0" encoding="utf-8"?>
<a:theme xmlns:a="http://schemas.openxmlformats.org/drawingml/2006/main" name="Mörkgr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99D9E612-D2D7-45BC-9941-FF17CACB5BA8}"/>
    </a:ext>
  </a:extLst>
</a:theme>
</file>

<file path=ppt/theme/theme12.xml><?xml version="1.0" encoding="utf-8"?>
<a:theme xmlns:a="http://schemas.openxmlformats.org/drawingml/2006/main" name="Ljusgr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92380367-5A57-4EB5-B11A-5EE2D24EB60D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B8E4068B-5D17-43F4-8BF5-3A83BABCC1D8}"/>
    </a:ext>
  </a:extLst>
</a:theme>
</file>

<file path=ppt/theme/theme3.xml><?xml version="1.0" encoding="utf-8"?>
<a:theme xmlns:a="http://schemas.openxmlformats.org/drawingml/2006/main" name="Ljusbl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6822E50A-D162-4532-9DC8-A14DD1D42A20}"/>
    </a:ext>
  </a:extLst>
</a:theme>
</file>

<file path=ppt/theme/theme4.xml><?xml version="1.0" encoding="utf-8"?>
<a:theme xmlns:a="http://schemas.openxmlformats.org/drawingml/2006/main" name="Ros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EC198FA4-E582-4045-BE77-BFEFB4ADA7DE}"/>
    </a:ext>
  </a:extLst>
</a:theme>
</file>

<file path=ppt/theme/theme5.xml><?xml version="1.0" encoding="utf-8"?>
<a:theme xmlns:a="http://schemas.openxmlformats.org/drawingml/2006/main" name="Ljusros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D7793AC1-B2FB-4DF2-B9E7-1B4B12E8BE42}"/>
    </a:ext>
  </a:extLst>
</a:theme>
</file>

<file path=ppt/theme/theme6.xml><?xml version="1.0" encoding="utf-8"?>
<a:theme xmlns:a="http://schemas.openxmlformats.org/drawingml/2006/main" name="Grön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2C0E4955-74D4-4656-8DA1-960F3A93D038}"/>
    </a:ext>
  </a:extLst>
</a:theme>
</file>

<file path=ppt/theme/theme7.xml><?xml version="1.0" encoding="utf-8"?>
<a:theme xmlns:a="http://schemas.openxmlformats.org/drawingml/2006/main" name="Greige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2CD68118-0E1E-4B99-8515-404109649E91}"/>
    </a:ext>
  </a:extLst>
</a:theme>
</file>

<file path=ppt/theme/theme8.xml><?xml version="1.0" encoding="utf-8"?>
<a:theme xmlns:a="http://schemas.openxmlformats.org/drawingml/2006/main" name="Ljusgreige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F05096FD-A33B-4717-86F1-1FC65F3003C2}"/>
    </a:ext>
  </a:extLst>
</a:theme>
</file>

<file path=ppt/theme/theme9.xml><?xml version="1.0" encoding="utf-8"?>
<a:theme xmlns:a="http://schemas.openxmlformats.org/drawingml/2006/main" name="Gul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60CF8915-5062-4748-965D-25655FF6033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46D71A7F27334EB5B6BB8D37AC3CF9" ma:contentTypeVersion="8" ma:contentTypeDescription="Create a new document." ma:contentTypeScope="" ma:versionID="cbc892270e810d2ef06f42ca58c8e972">
  <xsd:schema xmlns:xsd="http://www.w3.org/2001/XMLSchema" xmlns:xs="http://www.w3.org/2001/XMLSchema" xmlns:p="http://schemas.microsoft.com/office/2006/metadata/properties" xmlns:ns3="7aad4423-15b7-4578-aafd-6d0267735ee8" targetNamespace="http://schemas.microsoft.com/office/2006/metadata/properties" ma:root="true" ma:fieldsID="51f51e9d2158935f6742b60cd410cb48" ns3:_="">
    <xsd:import namespace="7aad4423-15b7-4578-aafd-6d0267735e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4423-15b7-4578-aafd-6d0267735e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F96D83-90BA-4A8C-B2CD-48A62F0F7AA2}">
  <ds:schemaRefs>
    <ds:schemaRef ds:uri="http://schemas.microsoft.com/office/infopath/2007/PartnerControls"/>
    <ds:schemaRef ds:uri="7aad4423-15b7-4578-aafd-6d0267735ee8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A2BB7F-19E4-4CE8-A340-269253392D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9B04A0-8B1B-41EA-9337-BA429776F0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ad4423-15b7-4578-aafd-6d0267735e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Vellinge</Template>
  <TotalTime>1782</TotalTime>
  <Words>184</Words>
  <Application>Microsoft Office PowerPoint</Application>
  <PresentationFormat>Bildspel på skärmen (16:9)</PresentationFormat>
  <Paragraphs>20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12</vt:i4>
      </vt:variant>
      <vt:variant>
        <vt:lpstr>Bildrubriker</vt:lpstr>
      </vt:variant>
      <vt:variant>
        <vt:i4>5</vt:i4>
      </vt:variant>
    </vt:vector>
  </HeadingPairs>
  <TitlesOfParts>
    <vt:vector size="20" baseType="lpstr">
      <vt:lpstr>Arial</vt:lpstr>
      <vt:lpstr>Calibri</vt:lpstr>
      <vt:lpstr>Gill Sans MT</vt:lpstr>
      <vt:lpstr>Vitt tema</vt:lpstr>
      <vt:lpstr>Blått tema</vt:lpstr>
      <vt:lpstr>Ljusblått tema</vt:lpstr>
      <vt:lpstr>Rosa tema</vt:lpstr>
      <vt:lpstr>Ljusrosa tema</vt:lpstr>
      <vt:lpstr>Grönt tema</vt:lpstr>
      <vt:lpstr>Greige tema</vt:lpstr>
      <vt:lpstr>Ljusgreige tema</vt:lpstr>
      <vt:lpstr>Gult tema</vt:lpstr>
      <vt:lpstr>Lila tema</vt:lpstr>
      <vt:lpstr>Mörkgrått tema</vt:lpstr>
      <vt:lpstr>Ljusgrått 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Vellinge Kommun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Persson, Christina</dc:creator>
  <cp:keywords/>
  <cp:lastModifiedBy>Persson, Christina</cp:lastModifiedBy>
  <cp:revision>4</cp:revision>
  <cp:lastPrinted>2026-03-05T09:02:52Z</cp:lastPrinted>
  <dcterms:created xsi:type="dcterms:W3CDTF">2026-02-05T12:02:47Z</dcterms:created>
  <dcterms:modified xsi:type="dcterms:W3CDTF">2026-05-29T06:55:43Z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0x0101001146D71A7F27334EB5B6BB8D37AC3CF9</vt:lpwstr>
  </property>
</Properties>
</file>