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 id="2147483685" r:id="rId3"/>
  </p:sldMasterIdLst>
  <p:notesMasterIdLst>
    <p:notesMasterId r:id="rId25"/>
  </p:notesMasterIdLst>
  <p:handoutMasterIdLst>
    <p:handoutMasterId r:id="rId26"/>
  </p:handoutMasterIdLst>
  <p:sldIdLst>
    <p:sldId id="692" r:id="rId4"/>
    <p:sldId id="590" r:id="rId5"/>
    <p:sldId id="288" r:id="rId6"/>
    <p:sldId id="286" r:id="rId7"/>
    <p:sldId id="754" r:id="rId8"/>
    <p:sldId id="556" r:id="rId9"/>
    <p:sldId id="766" r:id="rId10"/>
    <p:sldId id="767" r:id="rId11"/>
    <p:sldId id="768" r:id="rId12"/>
    <p:sldId id="769" r:id="rId13"/>
    <p:sldId id="756" r:id="rId14"/>
    <p:sldId id="765" r:id="rId15"/>
    <p:sldId id="774" r:id="rId16"/>
    <p:sldId id="775" r:id="rId17"/>
    <p:sldId id="770" r:id="rId18"/>
    <p:sldId id="379" r:id="rId19"/>
    <p:sldId id="771" r:id="rId20"/>
    <p:sldId id="772" r:id="rId21"/>
    <p:sldId id="776" r:id="rId22"/>
    <p:sldId id="287" r:id="rId23"/>
    <p:sldId id="502" r:id="rId24"/>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B"/>
    <a:srgbClr val="219BD3"/>
    <a:srgbClr val="EB6909"/>
    <a:srgbClr val="FFCC00"/>
    <a:srgbClr val="BDE4F7"/>
    <a:srgbClr val="E751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99466-8F6B-4313-A640-2598D1C0DC95}" v="1" dt="2026-04-14T06:11:21.26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75" autoAdjust="0"/>
    <p:restoredTop sz="86341" autoAdjust="0"/>
  </p:normalViewPr>
  <p:slideViewPr>
    <p:cSldViewPr snapToGrid="0" snapToObjects="1">
      <p:cViewPr varScale="1">
        <p:scale>
          <a:sx n="46" d="100"/>
          <a:sy n="46" d="100"/>
        </p:scale>
        <p:origin x="1156" y="264"/>
      </p:cViewPr>
      <p:guideLst>
        <p:guide orient="horz" pos="2160"/>
        <p:guide orient="horz" pos="1014"/>
        <p:guide pos="2880"/>
      </p:guideLst>
    </p:cSldViewPr>
  </p:slideViewPr>
  <p:outlineViewPr>
    <p:cViewPr>
      <p:scale>
        <a:sx n="33" d="100"/>
        <a:sy n="33" d="100"/>
      </p:scale>
      <p:origin x="0" y="-15112"/>
    </p:cViewPr>
  </p:outlin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arsson" userId="10fd506dddcc05dc" providerId="LiveId" clId="{00ED30C0-EA17-4F57-810D-F93C24D2FCA0}"/>
    <pc:docChg chg="addSld delSld modSld">
      <pc:chgData name="Maria Larsson" userId="10fd506dddcc05dc" providerId="LiveId" clId="{00ED30C0-EA17-4F57-810D-F93C24D2FCA0}" dt="2026-04-14T06:11:49.209" v="66" actId="20577"/>
      <pc:docMkLst>
        <pc:docMk/>
      </pc:docMkLst>
      <pc:sldChg chg="modSp mod">
        <pc:chgData name="Maria Larsson" userId="10fd506dddcc05dc" providerId="LiveId" clId="{00ED30C0-EA17-4F57-810D-F93C24D2FCA0}" dt="2026-04-09T12:53:02.272" v="16" actId="113"/>
        <pc:sldMkLst>
          <pc:docMk/>
          <pc:sldMk cId="233773206" sldId="556"/>
        </pc:sldMkLst>
        <pc:spChg chg="mod">
          <ac:chgData name="Maria Larsson" userId="10fd506dddcc05dc" providerId="LiveId" clId="{00ED30C0-EA17-4F57-810D-F93C24D2FCA0}" dt="2026-04-09T12:53:02.272" v="16" actId="113"/>
          <ac:spMkLst>
            <pc:docMk/>
            <pc:sldMk cId="233773206" sldId="556"/>
            <ac:spMk id="4" creationId="{92C4542B-9EE4-8D8A-F0F3-4C1FCA263760}"/>
          </ac:spMkLst>
        </pc:spChg>
      </pc:sldChg>
      <pc:sldChg chg="modSp mod">
        <pc:chgData name="Maria Larsson" userId="10fd506dddcc05dc" providerId="LiveId" clId="{00ED30C0-EA17-4F57-810D-F93C24D2FCA0}" dt="2026-04-09T12:52:38.373" v="14" actId="20577"/>
        <pc:sldMkLst>
          <pc:docMk/>
          <pc:sldMk cId="1070829523" sldId="692"/>
        </pc:sldMkLst>
        <pc:spChg chg="mod">
          <ac:chgData name="Maria Larsson" userId="10fd506dddcc05dc" providerId="LiveId" clId="{00ED30C0-EA17-4F57-810D-F93C24D2FCA0}" dt="2026-04-09T12:52:38.373" v="14" actId="20577"/>
          <ac:spMkLst>
            <pc:docMk/>
            <pc:sldMk cId="1070829523" sldId="692"/>
            <ac:spMk id="2" creationId="{00000000-0000-0000-0000-000000000000}"/>
          </ac:spMkLst>
        </pc:spChg>
      </pc:sldChg>
      <pc:sldChg chg="add">
        <pc:chgData name="Maria Larsson" userId="10fd506dddcc05dc" providerId="LiveId" clId="{00ED30C0-EA17-4F57-810D-F93C24D2FCA0}" dt="2026-04-09T12:55:43.882" v="22"/>
        <pc:sldMkLst>
          <pc:docMk/>
          <pc:sldMk cId="3031295587" sldId="765"/>
        </pc:sldMkLst>
      </pc:sldChg>
      <pc:sldChg chg="add">
        <pc:chgData name="Maria Larsson" userId="10fd506dddcc05dc" providerId="LiveId" clId="{00ED30C0-EA17-4F57-810D-F93C24D2FCA0}" dt="2026-04-09T12:53:45.436" v="17"/>
        <pc:sldMkLst>
          <pc:docMk/>
          <pc:sldMk cId="1195127062" sldId="774"/>
        </pc:sldMkLst>
      </pc:sldChg>
      <pc:sldChg chg="add modNotesTx">
        <pc:chgData name="Maria Larsson" userId="10fd506dddcc05dc" providerId="LiveId" clId="{00ED30C0-EA17-4F57-810D-F93C24D2FCA0}" dt="2026-04-09T12:56:55.114" v="54" actId="20577"/>
        <pc:sldMkLst>
          <pc:docMk/>
          <pc:sldMk cId="413155756" sldId="775"/>
        </pc:sldMkLst>
      </pc:sldChg>
      <pc:sldChg chg="modSp add mod">
        <pc:chgData name="Maria Larsson" userId="10fd506dddcc05dc" providerId="LiveId" clId="{00ED30C0-EA17-4F57-810D-F93C24D2FCA0}" dt="2026-04-14T06:11:49.209" v="66" actId="20577"/>
        <pc:sldMkLst>
          <pc:docMk/>
          <pc:sldMk cId="1614063750" sldId="776"/>
        </pc:sldMkLst>
        <pc:spChg chg="mod">
          <ac:chgData name="Maria Larsson" userId="10fd506dddcc05dc" providerId="LiveId" clId="{00ED30C0-EA17-4F57-810D-F93C24D2FCA0}" dt="2026-04-14T06:11:49.209" v="66" actId="20577"/>
          <ac:spMkLst>
            <pc:docMk/>
            <pc:sldMk cId="1614063750" sldId="776"/>
            <ac:spMk id="4" creationId="{BAB71A98-77D6-C219-8FA3-254318ABCD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8A7CE-6300-4FCE-BD2F-30AF6CB86B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189D41-C613-4B13-A91A-62BE34EB4873}">
      <dgm:prSet/>
      <dgm:spPr/>
      <dgm:t>
        <a:bodyPr/>
        <a:lstStyle/>
        <a:p>
          <a:r>
            <a:rPr lang="en-US"/>
            <a:t>Fast läkarkontakt för en trygg vård</a:t>
          </a:r>
        </a:p>
      </dgm:t>
    </dgm:pt>
    <dgm:pt modelId="{A84A0DFB-C8DB-47CE-9D20-AA0868A755E9}" type="parTrans" cxnId="{88A89ADD-295A-4869-BC96-B5F079626922}">
      <dgm:prSet/>
      <dgm:spPr/>
      <dgm:t>
        <a:bodyPr/>
        <a:lstStyle/>
        <a:p>
          <a:endParaRPr lang="en-US"/>
        </a:p>
      </dgm:t>
    </dgm:pt>
    <dgm:pt modelId="{8991777A-6FA5-473F-9BD3-E70D3FDF59D1}" type="sibTrans" cxnId="{88A89ADD-295A-4869-BC96-B5F079626922}">
      <dgm:prSet/>
      <dgm:spPr/>
      <dgm:t>
        <a:bodyPr/>
        <a:lstStyle/>
        <a:p>
          <a:endParaRPr lang="en-US"/>
        </a:p>
      </dgm:t>
    </dgm:pt>
    <dgm:pt modelId="{B7BE32B1-E505-4745-9796-E4FBC3AFB51E}">
      <dgm:prSet/>
      <dgm:spPr/>
      <dgm:t>
        <a:bodyPr/>
        <a:lstStyle/>
        <a:p>
          <a:r>
            <a:rPr lang="en-US"/>
            <a:t>Äldreomsorg med kvalitet</a:t>
          </a:r>
        </a:p>
      </dgm:t>
    </dgm:pt>
    <dgm:pt modelId="{A204FDEB-6DCA-4922-AFE6-D65A32A976CC}" type="parTrans" cxnId="{B40F1A96-A2B2-48E0-BFB7-98E9D2587587}">
      <dgm:prSet/>
      <dgm:spPr/>
      <dgm:t>
        <a:bodyPr/>
        <a:lstStyle/>
        <a:p>
          <a:endParaRPr lang="en-US"/>
        </a:p>
      </dgm:t>
    </dgm:pt>
    <dgm:pt modelId="{0B46DE59-8D70-4BA1-AE29-F7069A911DB7}" type="sibTrans" cxnId="{B40F1A96-A2B2-48E0-BFB7-98E9D2587587}">
      <dgm:prSet/>
      <dgm:spPr/>
      <dgm:t>
        <a:bodyPr/>
        <a:lstStyle/>
        <a:p>
          <a:endParaRPr lang="en-US"/>
        </a:p>
      </dgm:t>
    </dgm:pt>
    <dgm:pt modelId="{ADB4BC24-D039-47DE-B448-9B6D3408427D}">
      <dgm:prSet/>
      <dgm:spPr/>
      <dgm:t>
        <a:bodyPr/>
        <a:lstStyle/>
        <a:p>
          <a:r>
            <a:rPr lang="en-US"/>
            <a:t>Höj pensionerna – det ska löna sig att ha arbetat</a:t>
          </a:r>
        </a:p>
      </dgm:t>
    </dgm:pt>
    <dgm:pt modelId="{1D7BF5EA-6777-448E-B531-F9B6579E83BF}" type="parTrans" cxnId="{E883B05D-0715-4A80-B4CB-4409A11EFCD1}">
      <dgm:prSet/>
      <dgm:spPr/>
      <dgm:t>
        <a:bodyPr/>
        <a:lstStyle/>
        <a:p>
          <a:endParaRPr lang="en-US"/>
        </a:p>
      </dgm:t>
    </dgm:pt>
    <dgm:pt modelId="{014434D6-3137-4074-A3F5-A94C0F749418}" type="sibTrans" cxnId="{E883B05D-0715-4A80-B4CB-4409A11EFCD1}">
      <dgm:prSet/>
      <dgm:spPr/>
      <dgm:t>
        <a:bodyPr/>
        <a:lstStyle/>
        <a:p>
          <a:endParaRPr lang="en-US"/>
        </a:p>
      </dgm:t>
    </dgm:pt>
    <dgm:pt modelId="{C66E7FB8-30E3-4594-AA83-49A2387A8B10}">
      <dgm:prSet/>
      <dgm:spPr/>
      <dgm:t>
        <a:bodyPr/>
        <a:lstStyle/>
        <a:p>
          <a:r>
            <a:rPr lang="en-US"/>
            <a:t>Bygg fler bostäder för seniorer</a:t>
          </a:r>
        </a:p>
      </dgm:t>
    </dgm:pt>
    <dgm:pt modelId="{23CDBB99-2578-4B80-81DD-801E0AD8AA1C}" type="parTrans" cxnId="{A7A0E00D-2B7E-44FC-9667-86702303475E}">
      <dgm:prSet/>
      <dgm:spPr/>
      <dgm:t>
        <a:bodyPr/>
        <a:lstStyle/>
        <a:p>
          <a:endParaRPr lang="en-US"/>
        </a:p>
      </dgm:t>
    </dgm:pt>
    <dgm:pt modelId="{0621B9FC-E19D-48E3-AACB-17A4CEB8EDE0}" type="sibTrans" cxnId="{A7A0E00D-2B7E-44FC-9667-86702303475E}">
      <dgm:prSet/>
      <dgm:spPr/>
      <dgm:t>
        <a:bodyPr/>
        <a:lstStyle/>
        <a:p>
          <a:endParaRPr lang="en-US"/>
        </a:p>
      </dgm:t>
    </dgm:pt>
    <dgm:pt modelId="{0C7B0396-117C-41CC-9AA1-54ABA6005313}">
      <dgm:prSet/>
      <dgm:spPr/>
      <dgm:t>
        <a:bodyPr/>
        <a:lstStyle/>
        <a:p>
          <a:r>
            <a:rPr lang="en-US"/>
            <a:t>Kryssa en senior</a:t>
          </a:r>
        </a:p>
      </dgm:t>
    </dgm:pt>
    <dgm:pt modelId="{A0D23F71-BE7F-4737-835B-58AAE0A68064}" type="parTrans" cxnId="{18B94481-21CD-47F2-B3BF-8463877A00F7}">
      <dgm:prSet/>
      <dgm:spPr/>
      <dgm:t>
        <a:bodyPr/>
        <a:lstStyle/>
        <a:p>
          <a:endParaRPr lang="en-US"/>
        </a:p>
      </dgm:t>
    </dgm:pt>
    <dgm:pt modelId="{FB271B38-3895-4BD0-B03A-086A626D4FC8}" type="sibTrans" cxnId="{18B94481-21CD-47F2-B3BF-8463877A00F7}">
      <dgm:prSet/>
      <dgm:spPr/>
      <dgm:t>
        <a:bodyPr/>
        <a:lstStyle/>
        <a:p>
          <a:endParaRPr lang="en-US"/>
        </a:p>
      </dgm:t>
    </dgm:pt>
    <dgm:pt modelId="{E0487A2F-0754-4915-BC98-105A90F6943E}" type="pres">
      <dgm:prSet presAssocID="{A458A7CE-6300-4FCE-BD2F-30AF6CB86BC0}" presName="linear" presStyleCnt="0">
        <dgm:presLayoutVars>
          <dgm:animLvl val="lvl"/>
          <dgm:resizeHandles val="exact"/>
        </dgm:presLayoutVars>
      </dgm:prSet>
      <dgm:spPr/>
    </dgm:pt>
    <dgm:pt modelId="{5851E5C2-36B6-415D-9111-C7444079A7B4}" type="pres">
      <dgm:prSet presAssocID="{A1189D41-C613-4B13-A91A-62BE34EB4873}" presName="parentText" presStyleLbl="node1" presStyleIdx="0" presStyleCnt="5">
        <dgm:presLayoutVars>
          <dgm:chMax val="0"/>
          <dgm:bulletEnabled val="1"/>
        </dgm:presLayoutVars>
      </dgm:prSet>
      <dgm:spPr/>
    </dgm:pt>
    <dgm:pt modelId="{E359794A-4C02-48DA-8EB1-BEDFA8F027A5}" type="pres">
      <dgm:prSet presAssocID="{8991777A-6FA5-473F-9BD3-E70D3FDF59D1}" presName="spacer" presStyleCnt="0"/>
      <dgm:spPr/>
    </dgm:pt>
    <dgm:pt modelId="{BEB4BEA2-70E5-439C-8670-BDBF2EC99FCA}" type="pres">
      <dgm:prSet presAssocID="{B7BE32B1-E505-4745-9796-E4FBC3AFB51E}" presName="parentText" presStyleLbl="node1" presStyleIdx="1" presStyleCnt="5">
        <dgm:presLayoutVars>
          <dgm:chMax val="0"/>
          <dgm:bulletEnabled val="1"/>
        </dgm:presLayoutVars>
      </dgm:prSet>
      <dgm:spPr/>
    </dgm:pt>
    <dgm:pt modelId="{3E25F900-2E26-46D1-ACB6-F12EFE42D359}" type="pres">
      <dgm:prSet presAssocID="{0B46DE59-8D70-4BA1-AE29-F7069A911DB7}" presName="spacer" presStyleCnt="0"/>
      <dgm:spPr/>
    </dgm:pt>
    <dgm:pt modelId="{229712C4-408B-4296-9A54-3FAF5FF94F4E}" type="pres">
      <dgm:prSet presAssocID="{ADB4BC24-D039-47DE-B448-9B6D3408427D}" presName="parentText" presStyleLbl="node1" presStyleIdx="2" presStyleCnt="5">
        <dgm:presLayoutVars>
          <dgm:chMax val="0"/>
          <dgm:bulletEnabled val="1"/>
        </dgm:presLayoutVars>
      </dgm:prSet>
      <dgm:spPr/>
    </dgm:pt>
    <dgm:pt modelId="{036B7E2D-A241-4631-A66C-F58E1876049D}" type="pres">
      <dgm:prSet presAssocID="{014434D6-3137-4074-A3F5-A94C0F749418}" presName="spacer" presStyleCnt="0"/>
      <dgm:spPr/>
    </dgm:pt>
    <dgm:pt modelId="{A154DD18-D9B6-49B0-AA46-88CD92714393}" type="pres">
      <dgm:prSet presAssocID="{C66E7FB8-30E3-4594-AA83-49A2387A8B10}" presName="parentText" presStyleLbl="node1" presStyleIdx="3" presStyleCnt="5">
        <dgm:presLayoutVars>
          <dgm:chMax val="0"/>
          <dgm:bulletEnabled val="1"/>
        </dgm:presLayoutVars>
      </dgm:prSet>
      <dgm:spPr/>
    </dgm:pt>
    <dgm:pt modelId="{837C63A4-1DBE-45F0-A76A-0EE87C192501}" type="pres">
      <dgm:prSet presAssocID="{0621B9FC-E19D-48E3-AACB-17A4CEB8EDE0}" presName="spacer" presStyleCnt="0"/>
      <dgm:spPr/>
    </dgm:pt>
    <dgm:pt modelId="{76D6A6C2-8BA4-4F16-9FE1-1182DA371312}" type="pres">
      <dgm:prSet presAssocID="{0C7B0396-117C-41CC-9AA1-54ABA6005313}" presName="parentText" presStyleLbl="node1" presStyleIdx="4" presStyleCnt="5">
        <dgm:presLayoutVars>
          <dgm:chMax val="0"/>
          <dgm:bulletEnabled val="1"/>
        </dgm:presLayoutVars>
      </dgm:prSet>
      <dgm:spPr/>
    </dgm:pt>
  </dgm:ptLst>
  <dgm:cxnLst>
    <dgm:cxn modelId="{A7A0E00D-2B7E-44FC-9667-86702303475E}" srcId="{A458A7CE-6300-4FCE-BD2F-30AF6CB86BC0}" destId="{C66E7FB8-30E3-4594-AA83-49A2387A8B10}" srcOrd="3" destOrd="0" parTransId="{23CDBB99-2578-4B80-81DD-801E0AD8AA1C}" sibTransId="{0621B9FC-E19D-48E3-AACB-17A4CEB8EDE0}"/>
    <dgm:cxn modelId="{693BCB21-4189-43D6-8400-655B1BD28797}" type="presOf" srcId="{B7BE32B1-E505-4745-9796-E4FBC3AFB51E}" destId="{BEB4BEA2-70E5-439C-8670-BDBF2EC99FCA}" srcOrd="0" destOrd="0" presId="urn:microsoft.com/office/officeart/2005/8/layout/vList2"/>
    <dgm:cxn modelId="{E883B05D-0715-4A80-B4CB-4409A11EFCD1}" srcId="{A458A7CE-6300-4FCE-BD2F-30AF6CB86BC0}" destId="{ADB4BC24-D039-47DE-B448-9B6D3408427D}" srcOrd="2" destOrd="0" parTransId="{1D7BF5EA-6777-448E-B531-F9B6579E83BF}" sibTransId="{014434D6-3137-4074-A3F5-A94C0F749418}"/>
    <dgm:cxn modelId="{6F82F442-A1E2-44BC-AEB9-2E19D7FB67B7}" type="presOf" srcId="{0C7B0396-117C-41CC-9AA1-54ABA6005313}" destId="{76D6A6C2-8BA4-4F16-9FE1-1182DA371312}" srcOrd="0" destOrd="0" presId="urn:microsoft.com/office/officeart/2005/8/layout/vList2"/>
    <dgm:cxn modelId="{18B94481-21CD-47F2-B3BF-8463877A00F7}" srcId="{A458A7CE-6300-4FCE-BD2F-30AF6CB86BC0}" destId="{0C7B0396-117C-41CC-9AA1-54ABA6005313}" srcOrd="4" destOrd="0" parTransId="{A0D23F71-BE7F-4737-835B-58AAE0A68064}" sibTransId="{FB271B38-3895-4BD0-B03A-086A626D4FC8}"/>
    <dgm:cxn modelId="{B40F1A96-A2B2-48E0-BFB7-98E9D2587587}" srcId="{A458A7CE-6300-4FCE-BD2F-30AF6CB86BC0}" destId="{B7BE32B1-E505-4745-9796-E4FBC3AFB51E}" srcOrd="1" destOrd="0" parTransId="{A204FDEB-6DCA-4922-AFE6-D65A32A976CC}" sibTransId="{0B46DE59-8D70-4BA1-AE29-F7069A911DB7}"/>
    <dgm:cxn modelId="{85E74AA1-7CED-4141-B47B-4A7EF4DACB03}" type="presOf" srcId="{A458A7CE-6300-4FCE-BD2F-30AF6CB86BC0}" destId="{E0487A2F-0754-4915-BC98-105A90F6943E}" srcOrd="0" destOrd="0" presId="urn:microsoft.com/office/officeart/2005/8/layout/vList2"/>
    <dgm:cxn modelId="{31E67AA5-A5DC-4555-8F1B-4C9E2C713CF6}" type="presOf" srcId="{C66E7FB8-30E3-4594-AA83-49A2387A8B10}" destId="{A154DD18-D9B6-49B0-AA46-88CD92714393}" srcOrd="0" destOrd="0" presId="urn:microsoft.com/office/officeart/2005/8/layout/vList2"/>
    <dgm:cxn modelId="{B3952FC4-0548-4178-A3EB-CBDD813704B6}" type="presOf" srcId="{A1189D41-C613-4B13-A91A-62BE34EB4873}" destId="{5851E5C2-36B6-415D-9111-C7444079A7B4}" srcOrd="0" destOrd="0" presId="urn:microsoft.com/office/officeart/2005/8/layout/vList2"/>
    <dgm:cxn modelId="{88A89ADD-295A-4869-BC96-B5F079626922}" srcId="{A458A7CE-6300-4FCE-BD2F-30AF6CB86BC0}" destId="{A1189D41-C613-4B13-A91A-62BE34EB4873}" srcOrd="0" destOrd="0" parTransId="{A84A0DFB-C8DB-47CE-9D20-AA0868A755E9}" sibTransId="{8991777A-6FA5-473F-9BD3-E70D3FDF59D1}"/>
    <dgm:cxn modelId="{56BBB7F4-6517-47A3-B71B-8989DF104D39}" type="presOf" srcId="{ADB4BC24-D039-47DE-B448-9B6D3408427D}" destId="{229712C4-408B-4296-9A54-3FAF5FF94F4E}" srcOrd="0" destOrd="0" presId="urn:microsoft.com/office/officeart/2005/8/layout/vList2"/>
    <dgm:cxn modelId="{B1E8067B-0706-4888-8828-D3483CADDCEB}" type="presParOf" srcId="{E0487A2F-0754-4915-BC98-105A90F6943E}" destId="{5851E5C2-36B6-415D-9111-C7444079A7B4}" srcOrd="0" destOrd="0" presId="urn:microsoft.com/office/officeart/2005/8/layout/vList2"/>
    <dgm:cxn modelId="{CC161AE1-F6C4-4C13-8080-FDAE8A090D34}" type="presParOf" srcId="{E0487A2F-0754-4915-BC98-105A90F6943E}" destId="{E359794A-4C02-48DA-8EB1-BEDFA8F027A5}" srcOrd="1" destOrd="0" presId="urn:microsoft.com/office/officeart/2005/8/layout/vList2"/>
    <dgm:cxn modelId="{108AF1A0-3E5F-4C78-80EC-9495CCD96693}" type="presParOf" srcId="{E0487A2F-0754-4915-BC98-105A90F6943E}" destId="{BEB4BEA2-70E5-439C-8670-BDBF2EC99FCA}" srcOrd="2" destOrd="0" presId="urn:microsoft.com/office/officeart/2005/8/layout/vList2"/>
    <dgm:cxn modelId="{8A6A3ECF-1411-4703-9468-1AA942D624B4}" type="presParOf" srcId="{E0487A2F-0754-4915-BC98-105A90F6943E}" destId="{3E25F900-2E26-46D1-ACB6-F12EFE42D359}" srcOrd="3" destOrd="0" presId="urn:microsoft.com/office/officeart/2005/8/layout/vList2"/>
    <dgm:cxn modelId="{4ED4F3D8-A828-4195-B7E5-68E98FCA2126}" type="presParOf" srcId="{E0487A2F-0754-4915-BC98-105A90F6943E}" destId="{229712C4-408B-4296-9A54-3FAF5FF94F4E}" srcOrd="4" destOrd="0" presId="urn:microsoft.com/office/officeart/2005/8/layout/vList2"/>
    <dgm:cxn modelId="{5394CB7E-1D60-4739-911A-4A2A0EC15CAA}" type="presParOf" srcId="{E0487A2F-0754-4915-BC98-105A90F6943E}" destId="{036B7E2D-A241-4631-A66C-F58E1876049D}" srcOrd="5" destOrd="0" presId="urn:microsoft.com/office/officeart/2005/8/layout/vList2"/>
    <dgm:cxn modelId="{C3007D14-832A-4801-ABBB-FE88022DD49D}" type="presParOf" srcId="{E0487A2F-0754-4915-BC98-105A90F6943E}" destId="{A154DD18-D9B6-49B0-AA46-88CD92714393}" srcOrd="6" destOrd="0" presId="urn:microsoft.com/office/officeart/2005/8/layout/vList2"/>
    <dgm:cxn modelId="{C920BC5C-D7E4-40D4-8719-0BDADADC5970}" type="presParOf" srcId="{E0487A2F-0754-4915-BC98-105A90F6943E}" destId="{837C63A4-1DBE-45F0-A76A-0EE87C192501}" srcOrd="7" destOrd="0" presId="urn:microsoft.com/office/officeart/2005/8/layout/vList2"/>
    <dgm:cxn modelId="{C4D2B186-1BD1-45C1-8E82-08BBAB987E82}" type="presParOf" srcId="{E0487A2F-0754-4915-BC98-105A90F6943E}" destId="{76D6A6C2-8BA4-4F16-9FE1-1182DA3713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1E5C2-36B6-415D-9111-C7444079A7B4}">
      <dsp:nvSpPr>
        <dsp:cNvPr id="0" name=""/>
        <dsp:cNvSpPr/>
      </dsp:nvSpPr>
      <dsp:spPr>
        <a:xfrm>
          <a:off x="0" y="200967"/>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Fast läkarkontakt för en trygg vård</a:t>
          </a:r>
        </a:p>
      </dsp:txBody>
      <dsp:txXfrm>
        <a:off x="26273" y="227240"/>
        <a:ext cx="6726164" cy="485654"/>
      </dsp:txXfrm>
    </dsp:sp>
    <dsp:sp modelId="{BEB4BEA2-70E5-439C-8670-BDBF2EC99FCA}">
      <dsp:nvSpPr>
        <dsp:cNvPr id="0" name=""/>
        <dsp:cNvSpPr/>
      </dsp:nvSpPr>
      <dsp:spPr>
        <a:xfrm>
          <a:off x="0" y="80540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Äldreomsorg med kvalitet</a:t>
          </a:r>
        </a:p>
      </dsp:txBody>
      <dsp:txXfrm>
        <a:off x="26273" y="831681"/>
        <a:ext cx="6726164" cy="485654"/>
      </dsp:txXfrm>
    </dsp:sp>
    <dsp:sp modelId="{229712C4-408B-4296-9A54-3FAF5FF94F4E}">
      <dsp:nvSpPr>
        <dsp:cNvPr id="0" name=""/>
        <dsp:cNvSpPr/>
      </dsp:nvSpPr>
      <dsp:spPr>
        <a:xfrm>
          <a:off x="0" y="140984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Höj pensionerna – det ska löna sig att ha arbetat</a:t>
          </a:r>
        </a:p>
      </dsp:txBody>
      <dsp:txXfrm>
        <a:off x="26273" y="1436121"/>
        <a:ext cx="6726164" cy="485654"/>
      </dsp:txXfrm>
    </dsp:sp>
    <dsp:sp modelId="{A154DD18-D9B6-49B0-AA46-88CD92714393}">
      <dsp:nvSpPr>
        <dsp:cNvPr id="0" name=""/>
        <dsp:cNvSpPr/>
      </dsp:nvSpPr>
      <dsp:spPr>
        <a:xfrm>
          <a:off x="0" y="201428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Bygg fler bostäder för seniorer</a:t>
          </a:r>
        </a:p>
      </dsp:txBody>
      <dsp:txXfrm>
        <a:off x="26273" y="2040561"/>
        <a:ext cx="6726164" cy="485654"/>
      </dsp:txXfrm>
    </dsp:sp>
    <dsp:sp modelId="{76D6A6C2-8BA4-4F16-9FE1-1182DA371312}">
      <dsp:nvSpPr>
        <dsp:cNvPr id="0" name=""/>
        <dsp:cNvSpPr/>
      </dsp:nvSpPr>
      <dsp:spPr>
        <a:xfrm>
          <a:off x="0" y="261872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Kryssa en senior</a:t>
          </a:r>
        </a:p>
      </dsp:txBody>
      <dsp:txXfrm>
        <a:off x="26273" y="2645001"/>
        <a:ext cx="672616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85F8D88-3BB6-4C81-8885-F8403792AEC7}" type="datetimeFigureOut">
              <a:rPr lang="sv-SE" smtClean="0"/>
              <a:t>2026-04-14</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FEEB5B0-6804-4BDA-A3B6-479DBD8BA102}" type="slidenum">
              <a:rPr lang="sv-SE" smtClean="0"/>
              <a:t>‹#›</a:t>
            </a:fld>
            <a:endParaRPr lang="sv-SE"/>
          </a:p>
        </p:txBody>
      </p:sp>
    </p:spTree>
    <p:extLst>
      <p:ext uri="{BB962C8B-B14F-4D97-AF65-F5344CB8AC3E}">
        <p14:creationId xmlns:p14="http://schemas.microsoft.com/office/powerpoint/2010/main" val="3673835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52154E-6706-1242-B5E1-43A53DF99EE7}" type="datetimeFigureOut">
              <a:rPr lang="sv-SE" smtClean="0"/>
              <a:t>2026-04-14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a:p>
        </p:txBody>
      </p:sp>
    </p:spTree>
    <p:extLst>
      <p:ext uri="{BB962C8B-B14F-4D97-AF65-F5344CB8AC3E}">
        <p14:creationId xmlns:p14="http://schemas.microsoft.com/office/powerpoint/2010/main" val="127410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171450" indent="-171450">
              <a:buFontTx/>
              <a:buChar char="-"/>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405307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9F7AD-BB4A-DAA6-D8BE-E95E65A9B2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920E39F-17B1-E7F1-CBE6-FCFF4FC55D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0B57984-260D-885C-4395-EA397BCF9B3D}"/>
              </a:ext>
            </a:extLst>
          </p:cNvPr>
          <p:cNvSpPr>
            <a:spLocks noGrp="1"/>
          </p:cNvSpPr>
          <p:nvPr>
            <p:ph type="body" idx="1"/>
          </p:nvPr>
        </p:nvSpPr>
        <p:spPr/>
        <p:txBody>
          <a:bodyPr/>
          <a:lstStyle/>
          <a:p>
            <a:pPr marL="0" indent="0">
              <a:buFontTx/>
              <a:buNone/>
            </a:pPr>
            <a:endParaRPr lang="sv-SE" sz="1200" b="0" dirty="0">
              <a:solidFill>
                <a:schemeClr val="tx1"/>
              </a:solidFill>
            </a:endParaRPr>
          </a:p>
          <a:p>
            <a:endParaRPr lang="sv-SE" sz="1200" dirty="0">
              <a:solidFill>
                <a:schemeClr val="tx1"/>
              </a:solidFill>
            </a:endParaRPr>
          </a:p>
        </p:txBody>
      </p:sp>
      <p:sp>
        <p:nvSpPr>
          <p:cNvPr id="4" name="Platshållare för bildnummer 3">
            <a:extLst>
              <a:ext uri="{FF2B5EF4-FFF2-40B4-BE49-F238E27FC236}">
                <a16:creationId xmlns:a16="http://schemas.microsoft.com/office/drawing/2014/main" id="{188D3CD1-FB2B-EE33-9D4D-96C0A873C511}"/>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69580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528C8-219D-8FFB-83D5-9D90464439A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5E6DEA-AF02-C07D-8599-BC1C3F7F55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B0B0A6-96BD-C751-30F8-DA565B911C1A}"/>
              </a:ext>
            </a:extLst>
          </p:cNvPr>
          <p:cNvSpPr>
            <a:spLocks noGrp="1"/>
          </p:cNvSpPr>
          <p:nvPr>
            <p:ph type="body" idx="1"/>
          </p:nvPr>
        </p:nvSpPr>
        <p:spPr/>
        <p:txBody>
          <a:bodyPr/>
          <a:lstStyle/>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1"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E618F977-4C29-BF40-8096-2FCA617152D4}"/>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75509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71372-59BB-4738-B50C-D840235D563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476145-4FB2-8B07-1CB8-E2326180D3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E96EC2-DA49-D2D2-638A-452B639033BC}"/>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0" i="0" u="none" strike="noStrike"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D09CDD5F-C075-2CFE-0FCF-831C00FD364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884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997D-99FB-E9A4-4A80-0C0A9968C83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D3CF62-DEA2-91B6-6237-282CC88A221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28D3781-59F7-9426-006E-497C228B83AC}"/>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0" i="0" u="none" strike="noStrike"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48453056-AD0B-7D61-A334-EF3B229E4B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443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70A2-0636-F1C2-977C-D92787C25B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F885E3-4CB7-B924-866A-1DBF6E9E52A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FFAB12-9F4C-03C6-F7DB-ED91404C2D40}"/>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0" i="0" u="none" strike="noStrike" kern="1200" baseline="0" dirty="0">
              <a:solidFill>
                <a:schemeClr val="tx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Genomsnittlig </a:t>
            </a:r>
            <a:r>
              <a:rPr lang="sv-SE" sz="1200" b="0" i="0" u="none" strike="noStrike" kern="1200" baseline="0" dirty="0" err="1">
                <a:solidFill>
                  <a:schemeClr val="tx1"/>
                </a:solidFill>
                <a:effectLst/>
                <a:latin typeface="+mn-lt"/>
                <a:ea typeface="+mn-ea"/>
                <a:cs typeface="+mn-cs"/>
              </a:rPr>
              <a:t>boendekostad</a:t>
            </a:r>
            <a:r>
              <a:rPr lang="sv-SE" sz="1200" b="0" i="0" u="none" strike="noStrike" kern="1200" baseline="0" dirty="0">
                <a:solidFill>
                  <a:schemeClr val="tx1"/>
                </a:solidFill>
                <a:effectLst/>
                <a:latin typeface="+mn-lt"/>
                <a:ea typeface="+mn-ea"/>
                <a:cs typeface="+mn-cs"/>
              </a:rPr>
              <a:t> per kvm, i särskilt boende</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Genomsnittlig </a:t>
            </a:r>
            <a:r>
              <a:rPr lang="sv-SE" sz="1200" b="0" i="0" u="none" strike="noStrike" kern="1200" baseline="0" dirty="0" err="1">
                <a:solidFill>
                  <a:schemeClr val="tx1"/>
                </a:solidFill>
                <a:effectLst/>
                <a:latin typeface="+mn-lt"/>
                <a:ea typeface="+mn-ea"/>
                <a:cs typeface="+mn-cs"/>
              </a:rPr>
              <a:t>boendekostad</a:t>
            </a:r>
            <a:r>
              <a:rPr lang="sv-SE" sz="1200" b="0" i="0" u="none" strike="noStrike" kern="1200" baseline="0" dirty="0">
                <a:solidFill>
                  <a:schemeClr val="tx1"/>
                </a:solidFill>
                <a:effectLst/>
                <a:latin typeface="+mn-lt"/>
                <a:ea typeface="+mn-ea"/>
                <a:cs typeface="+mn-cs"/>
              </a:rPr>
              <a:t> per kvm, i vanlig hyrd bostad</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Differens hyra i särskilda boenden jämfört med i vanliga lägenheter</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0" i="0" u="none" strike="noStrike"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52068518-BB5F-9960-1C36-A3F2D5AB720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36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https://www.spfseniorerna.se/globalassets/forbund/dokument-2025/superseniorer-som-jobbar.pdf</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153142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3424083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a:t>
            </a:fld>
            <a:endParaRPr lang="sv-SE"/>
          </a:p>
        </p:txBody>
      </p:sp>
      <p:pic>
        <p:nvPicPr>
          <p:cNvPr id="7" name="Bildobjekt 6"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41"/>
            <a:ext cx="21336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2344608" y="2182063"/>
            <a:ext cx="4454785" cy="2493875"/>
          </a:xfrm>
          <a:prstGeom prst="rect">
            <a:avLst/>
          </a:prstGeom>
        </p:spPr>
      </p:pic>
    </p:spTree>
    <p:extLst>
      <p:ext uri="{BB962C8B-B14F-4D97-AF65-F5344CB8AC3E}">
        <p14:creationId xmlns:p14="http://schemas.microsoft.com/office/powerpoint/2010/main" val="5894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10" name="Platshållare för bildnummer 5"/>
          <p:cNvSpPr>
            <a:spLocks noGrp="1"/>
          </p:cNvSpPr>
          <p:nvPr>
            <p:ph type="sldNum" sz="quarter" idx="12"/>
          </p:nvPr>
        </p:nvSpPr>
        <p:spPr>
          <a:xfrm>
            <a:off x="7222921" y="6451136"/>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2344608" y="2182063"/>
            <a:ext cx="4454785" cy="2493875"/>
          </a:xfrm>
          <a:prstGeom prst="rect">
            <a:avLst/>
          </a:prstGeom>
        </p:spPr>
      </p:pic>
    </p:spTree>
    <p:extLst>
      <p:ext uri="{BB962C8B-B14F-4D97-AF65-F5344CB8AC3E}">
        <p14:creationId xmlns:p14="http://schemas.microsoft.com/office/powerpoint/2010/main" val="28096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45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8071925" y="214265"/>
            <a:ext cx="842669" cy="471742"/>
          </a:xfrm>
          <a:prstGeom prst="rect">
            <a:avLst/>
          </a:prstGeom>
        </p:spPr>
      </p:pic>
    </p:spTree>
    <p:extLst>
      <p:ext uri="{BB962C8B-B14F-4D97-AF65-F5344CB8AC3E}">
        <p14:creationId xmlns:p14="http://schemas.microsoft.com/office/powerpoint/2010/main" val="413938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1"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6" y="3063291"/>
            <a:ext cx="6648681"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8071925" y="214265"/>
            <a:ext cx="842669" cy="471742"/>
          </a:xfrm>
          <a:prstGeom prst="rect">
            <a:avLst/>
          </a:prstGeom>
        </p:spPr>
      </p:pic>
    </p:spTree>
    <p:extLst>
      <p:ext uri="{BB962C8B-B14F-4D97-AF65-F5344CB8AC3E}">
        <p14:creationId xmlns:p14="http://schemas.microsoft.com/office/powerpoint/2010/main" val="17230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230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3"/>
            <a:ext cx="6778710" cy="725851"/>
          </a:xfrm>
          <a:prstGeom prst="rect">
            <a:avLst/>
          </a:prstGeom>
        </p:spPr>
        <p:txBody>
          <a:bodyPr vert="horz" lIns="0" tIns="0" rIns="0" bIns="0" rtlCol="0" anchor="t" anchorCtr="0">
            <a:noAutofit/>
          </a:bodyPr>
          <a:lstStyle>
            <a:lvl1pPr>
              <a:lnSpc>
                <a:spcPct val="80000"/>
              </a:lnSpc>
              <a:spcBef>
                <a:spcPts val="504"/>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364515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75844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3"/>
            <a:ext cx="6778710" cy="725851"/>
          </a:xfrm>
          <a:prstGeom prst="rect">
            <a:avLst/>
          </a:prstGeom>
        </p:spPr>
        <p:txBody>
          <a:bodyPr vert="horz" lIns="0" tIns="0" rIns="0" bIns="0" rtlCol="0" anchor="t" anchorCtr="0">
            <a:noAutofit/>
          </a:bodyPr>
          <a:lstStyle>
            <a:lvl1pPr>
              <a:lnSpc>
                <a:spcPct val="80000"/>
              </a:lnSpc>
              <a:spcBef>
                <a:spcPts val="504"/>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5658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1"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27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8071925" y="214265"/>
            <a:ext cx="842669" cy="471742"/>
          </a:xfrm>
          <a:prstGeom prst="rect">
            <a:avLst/>
          </a:prstGeom>
        </p:spPr>
      </p:pic>
    </p:spTree>
    <p:extLst>
      <p:ext uri="{BB962C8B-B14F-4D97-AF65-F5344CB8AC3E}">
        <p14:creationId xmlns:p14="http://schemas.microsoft.com/office/powerpoint/2010/main" val="15154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9" y="2505620"/>
            <a:ext cx="3323465"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2" y="1338890"/>
            <a:ext cx="3323465" cy="775136"/>
          </a:xfrm>
          <a:prstGeom prst="rect">
            <a:avLst/>
          </a:prstGeom>
        </p:spPr>
        <p:txBody>
          <a:bodyPr vert="horz" lIns="0" tIns="0" rIns="0" bIns="0" rtlCol="0" anchor="t" anchorCtr="0">
            <a:noAutofit/>
          </a:bodyPr>
          <a:lstStyle>
            <a:lvl1pPr>
              <a:lnSpc>
                <a:spcPct val="80000"/>
              </a:lnSpc>
              <a:spcBef>
                <a:spcPts val="504"/>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1"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200"/>
            </a:lvl1pPr>
          </a:lstStyle>
          <a:p>
            <a:r>
              <a:rPr lang="sv-SE"/>
              <a:t>Klicka på ikonen för att lägga till en bild</a:t>
            </a:r>
            <a:endParaRPr lang="nn-NO"/>
          </a:p>
        </p:txBody>
      </p:sp>
    </p:spTree>
    <p:extLst>
      <p:ext uri="{BB962C8B-B14F-4D97-AF65-F5344CB8AC3E}">
        <p14:creationId xmlns:p14="http://schemas.microsoft.com/office/powerpoint/2010/main" val="33267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4"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19135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8"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291500"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22177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59E806-3833-B21F-A6ED-85ADE3F324E2}"/>
              </a:ext>
            </a:extLst>
          </p:cNvPr>
          <p:cNvSpPr>
            <a:spLocks noChangeArrowheads="1"/>
          </p:cNvSpPr>
          <p:nvPr/>
        </p:nvSpPr>
        <p:spPr bwMode="auto">
          <a:xfrm>
            <a:off x="0" y="5943600"/>
            <a:ext cx="9144000" cy="914400"/>
          </a:xfrm>
          <a:prstGeom prst="rect">
            <a:avLst/>
          </a:prstGeom>
          <a:gradFill rotWithShape="0">
            <a:gsLst>
              <a:gs pos="0">
                <a:srgbClr val="00308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pic>
        <p:nvPicPr>
          <p:cNvPr id="3" name="Picture 5">
            <a:extLst>
              <a:ext uri="{FF2B5EF4-FFF2-40B4-BE49-F238E27FC236}">
                <a16:creationId xmlns:a16="http://schemas.microsoft.com/office/drawing/2014/main" id="{D1AE2194-8401-EBA2-0B5A-ABE2B1512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048375"/>
            <a:ext cx="13922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1585A11-41FD-C72E-AAA4-97579745FD64}"/>
              </a:ext>
            </a:extLst>
          </p:cNvPr>
          <p:cNvSpPr txBox="1">
            <a:spLocks noChangeArrowheads="1"/>
          </p:cNvSpPr>
          <p:nvPr/>
        </p:nvSpPr>
        <p:spPr bwMode="auto">
          <a:xfrm>
            <a:off x="200025" y="6440488"/>
            <a:ext cx="4857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1000" b="1">
                <a:solidFill>
                  <a:schemeClr val="bg1"/>
                </a:solidFill>
                <a:latin typeface="TradeGothic" pitchFamily="2" charset="0"/>
              </a:rPr>
              <a:t>Socialdepartementet</a:t>
            </a:r>
          </a:p>
        </p:txBody>
      </p:sp>
      <p:sp>
        <p:nvSpPr>
          <p:cNvPr id="15362" name="Rectangle 2"/>
          <p:cNvSpPr>
            <a:spLocks noGrp="1" noChangeArrowheads="1"/>
          </p:cNvSpPr>
          <p:nvPr>
            <p:ph type="ctrTitle" sz="quarter"/>
          </p:nvPr>
        </p:nvSpPr>
        <p:spPr>
          <a:xfrm>
            <a:off x="703263" y="2286000"/>
            <a:ext cx="7737475" cy="1143000"/>
          </a:xfrm>
        </p:spPr>
        <p:txBody>
          <a:bodyPr/>
          <a:lstStyle>
            <a:lvl1pPr>
              <a:defRPr/>
            </a:lvl1pPr>
          </a:lstStyle>
          <a:p>
            <a:pPr lvl="0"/>
            <a:r>
              <a:rPr lang="sv-SE" altLang="sv-SE" noProof="0"/>
              <a:t>Klicka här för att ändra format på bakgrundsrubriken</a:t>
            </a:r>
          </a:p>
        </p:txBody>
      </p:sp>
      <p:sp>
        <p:nvSpPr>
          <p:cNvPr id="15363" name="Rectangle 3"/>
          <p:cNvSpPr>
            <a:spLocks noGrp="1" noChangeArrowheads="1"/>
          </p:cNvSpPr>
          <p:nvPr>
            <p:ph type="subTitle" sz="quarter" idx="1"/>
          </p:nvPr>
        </p:nvSpPr>
        <p:spPr>
          <a:xfrm>
            <a:off x="1336675" y="3886200"/>
            <a:ext cx="6470650" cy="1752600"/>
          </a:xfrm>
        </p:spPr>
        <p:txBody>
          <a:bodyPr/>
          <a:lstStyle>
            <a:lvl1pPr marL="0" indent="0" algn="ctr">
              <a:buFontTx/>
              <a:buNone/>
              <a:defRPr/>
            </a:lvl1pPr>
          </a:lstStyle>
          <a:p>
            <a:pPr lvl="0"/>
            <a:r>
              <a:rPr lang="sv-SE" altLang="sv-SE" noProof="0"/>
              <a:t>Klicka här för att ändra format på underrubrik i bakgrunden</a:t>
            </a:r>
          </a:p>
        </p:txBody>
      </p:sp>
    </p:spTree>
    <p:extLst>
      <p:ext uri="{BB962C8B-B14F-4D97-AF65-F5344CB8AC3E}">
        <p14:creationId xmlns:p14="http://schemas.microsoft.com/office/powerpoint/2010/main" val="672800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68457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Tree>
    <p:extLst>
      <p:ext uri="{BB962C8B-B14F-4D97-AF65-F5344CB8AC3E}">
        <p14:creationId xmlns:p14="http://schemas.microsoft.com/office/powerpoint/2010/main" val="3147923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90588" y="1981200"/>
            <a:ext cx="3681412" cy="38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1981200"/>
            <a:ext cx="3681413" cy="38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5852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2464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format</a:t>
            </a:r>
          </a:p>
        </p:txBody>
      </p:sp>
      <p:pic>
        <p:nvPicPr>
          <p:cNvPr id="8" name="Bildobjekt 7"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19471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0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628066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861933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48934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27800" y="609600"/>
            <a:ext cx="1878013" cy="5232400"/>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90588" y="609600"/>
            <a:ext cx="5484812" cy="5232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2226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a:t>Klicka här för att ändra format</a:t>
            </a:r>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6" name="Bildobjekt 5"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format</a:t>
            </a:r>
            <a:endParaRPr lang="nn-NO"/>
          </a:p>
        </p:txBody>
      </p:sp>
      <p:pic>
        <p:nvPicPr>
          <p:cNvPr id="12" name="Bildobjekt 11"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9" name="Bildobjekt 8" descr="SPF_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4"/>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675">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4"/>
          <a:stretch>
            <a:fillRect/>
          </a:stretch>
        </p:blipFill>
        <p:spPr>
          <a:xfrm>
            <a:off x="8071925" y="214265"/>
            <a:ext cx="842669" cy="471742"/>
          </a:xfrm>
          <a:prstGeom prst="rect">
            <a:avLst/>
          </a:prstGeom>
        </p:spPr>
      </p:pic>
    </p:spTree>
    <p:extLst>
      <p:ext uri="{BB962C8B-B14F-4D97-AF65-F5344CB8AC3E}">
        <p14:creationId xmlns:p14="http://schemas.microsoft.com/office/powerpoint/2010/main" val="354969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00" rtl="0" eaLnBrk="1" latinLnBrk="0" hangingPunct="1">
        <a:spcBef>
          <a:spcPct val="0"/>
        </a:spcBef>
        <a:buNone/>
        <a:defRPr sz="2100" b="1" kern="1200">
          <a:solidFill>
            <a:schemeClr val="accent1"/>
          </a:solidFill>
          <a:latin typeface="+mj-lt"/>
          <a:ea typeface="+mj-ea"/>
          <a:cs typeface="+mj-cs"/>
        </a:defRPr>
      </a:lvl1pPr>
    </p:titleStyle>
    <p:bodyStyle>
      <a:lvl1pPr marL="257175" indent="-257175" algn="l" defTabSz="342900" rtl="0" eaLnBrk="1" latinLnBrk="0" hangingPunct="1">
        <a:lnSpc>
          <a:spcPct val="120000"/>
        </a:lnSpc>
        <a:spcBef>
          <a:spcPct val="20000"/>
        </a:spcBef>
        <a:buClr>
          <a:schemeClr val="accent2"/>
        </a:buClr>
        <a:buFont typeface="Wingdings" panose="05000000000000000000" pitchFamily="2" charset="2"/>
        <a:buChar char="§"/>
        <a:defRPr sz="1350" kern="1200">
          <a:solidFill>
            <a:schemeClr val="tx1"/>
          </a:solidFill>
          <a:latin typeface="+mn-lt"/>
          <a:ea typeface="+mn-ea"/>
          <a:cs typeface="+mn-cs"/>
        </a:defRPr>
      </a:lvl1pPr>
      <a:lvl2pPr marL="557213" indent="-214313"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2pPr>
      <a:lvl3pPr marL="857250" indent="-171450"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3pPr>
      <a:lvl4pPr marL="1200150" indent="-171450"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4pPr>
      <a:lvl5pPr marL="1543050" indent="-171450"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9950D2-146D-6325-2130-B9C620FBEA3C}"/>
              </a:ext>
            </a:extLst>
          </p:cNvPr>
          <p:cNvSpPr>
            <a:spLocks noGrp="1" noChangeArrowheads="1"/>
          </p:cNvSpPr>
          <p:nvPr>
            <p:ph type="title"/>
          </p:nvPr>
        </p:nvSpPr>
        <p:spPr bwMode="auto">
          <a:xfrm>
            <a:off x="890588" y="609600"/>
            <a:ext cx="7386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sv-SE" altLang="sv-SE"/>
              <a:t>Klicka här för att ändra format på bakgrundsrubriken</a:t>
            </a:r>
          </a:p>
        </p:txBody>
      </p:sp>
      <p:sp>
        <p:nvSpPr>
          <p:cNvPr id="2051" name="Rectangle 3">
            <a:extLst>
              <a:ext uri="{FF2B5EF4-FFF2-40B4-BE49-F238E27FC236}">
                <a16:creationId xmlns:a16="http://schemas.microsoft.com/office/drawing/2014/main" id="{76BA106B-9897-87BB-4F2A-E9E7357C74AE}"/>
              </a:ext>
            </a:extLst>
          </p:cNvPr>
          <p:cNvSpPr>
            <a:spLocks noGrp="1" noChangeArrowheads="1"/>
          </p:cNvSpPr>
          <p:nvPr>
            <p:ph type="body" idx="1"/>
          </p:nvPr>
        </p:nvSpPr>
        <p:spPr bwMode="auto">
          <a:xfrm>
            <a:off x="890588" y="1981200"/>
            <a:ext cx="7515225"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052" name="Rectangle 4">
            <a:extLst>
              <a:ext uri="{FF2B5EF4-FFF2-40B4-BE49-F238E27FC236}">
                <a16:creationId xmlns:a16="http://schemas.microsoft.com/office/drawing/2014/main" id="{5B9B9138-469C-E03D-7906-D66003FC889F}"/>
              </a:ext>
            </a:extLst>
          </p:cNvPr>
          <p:cNvSpPr>
            <a:spLocks noChangeArrowheads="1"/>
          </p:cNvSpPr>
          <p:nvPr/>
        </p:nvSpPr>
        <p:spPr bwMode="auto">
          <a:xfrm>
            <a:off x="0" y="5943600"/>
            <a:ext cx="9144000" cy="914400"/>
          </a:xfrm>
          <a:prstGeom prst="rect">
            <a:avLst/>
          </a:prstGeom>
          <a:gradFill rotWithShape="0">
            <a:gsLst>
              <a:gs pos="0">
                <a:srgbClr val="00308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pic>
        <p:nvPicPr>
          <p:cNvPr id="2053" name="Picture 5">
            <a:extLst>
              <a:ext uri="{FF2B5EF4-FFF2-40B4-BE49-F238E27FC236}">
                <a16:creationId xmlns:a16="http://schemas.microsoft.com/office/drawing/2014/main" id="{61144E99-0444-6B14-9477-0E85350F13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6048375"/>
            <a:ext cx="13922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a:extLst>
              <a:ext uri="{FF2B5EF4-FFF2-40B4-BE49-F238E27FC236}">
                <a16:creationId xmlns:a16="http://schemas.microsoft.com/office/drawing/2014/main" id="{E7D50E8E-F96F-3488-557B-6094CD5B9B76}"/>
              </a:ext>
            </a:extLst>
          </p:cNvPr>
          <p:cNvSpPr txBox="1">
            <a:spLocks noChangeArrowheads="1"/>
          </p:cNvSpPr>
          <p:nvPr/>
        </p:nvSpPr>
        <p:spPr bwMode="auto">
          <a:xfrm>
            <a:off x="200025" y="6440488"/>
            <a:ext cx="4857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1000" b="1">
                <a:solidFill>
                  <a:schemeClr val="bg1"/>
                </a:solidFill>
                <a:latin typeface="TradeGothic" pitchFamily="2" charset="0"/>
              </a:rPr>
              <a:t>Socialdepartementet</a:t>
            </a:r>
          </a:p>
        </p:txBody>
      </p:sp>
      <p:sp>
        <p:nvSpPr>
          <p:cNvPr id="2" name="textruta 3">
            <a:extLst>
              <a:ext uri="{FF2B5EF4-FFF2-40B4-BE49-F238E27FC236}">
                <a16:creationId xmlns:a16="http://schemas.microsoft.com/office/drawing/2014/main" id="{6793E4C8-C544-76CB-65CD-AD88708C69D5}"/>
              </a:ext>
            </a:extLst>
          </p:cNvPr>
          <p:cNvSpPr txBox="1"/>
          <p:nvPr userDrawn="1">
            <p:extLst>
              <p:ext uri="{1162E1C5-73C7-4A58-AE30-91384D911F3F}">
                <p184:classification xmlns:p184="http://schemas.microsoft.com/office/powerpoint/2018/4/main" val="ftr"/>
              </p:ext>
            </p:extLst>
          </p:nvPr>
        </p:nvSpPr>
        <p:spPr>
          <a:xfrm>
            <a:off x="4188619" y="6672581"/>
            <a:ext cx="783431" cy="92333"/>
          </a:xfrm>
          <a:prstGeom prst="rect">
            <a:avLst/>
          </a:prstGeom>
        </p:spPr>
        <p:txBody>
          <a:bodyPr horzOverflow="overflow" lIns="0" tIns="0" rIns="0" bIns="0">
            <a:spAutoFit/>
          </a:bodyPr>
          <a:lstStyle/>
          <a:p>
            <a:pPr algn="l"/>
            <a:r>
              <a:rPr lang="sv-SE" sz="600">
                <a:solidFill>
                  <a:srgbClr val="000000"/>
                </a:solidFill>
                <a:latin typeface="Calibri" panose="020F0502020204030204" pitchFamily="34" charset="0"/>
                <a:cs typeface="Calibri" panose="020F0502020204030204" pitchFamily="34" charset="0"/>
              </a:rPr>
              <a:t>Informationsklass: Privat</a:t>
            </a:r>
          </a:p>
        </p:txBody>
      </p:sp>
    </p:spTree>
    <p:extLst>
      <p:ext uri="{BB962C8B-B14F-4D97-AF65-F5344CB8AC3E}">
        <p14:creationId xmlns:p14="http://schemas.microsoft.com/office/powerpoint/2010/main" val="32623043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762000" rtl="0" eaLnBrk="0" fontAlgn="base" hangingPunct="0">
        <a:spcBef>
          <a:spcPct val="0"/>
        </a:spcBef>
        <a:spcAft>
          <a:spcPct val="0"/>
        </a:spcAft>
        <a:defRPr sz="3600" b="1" kern="1200">
          <a:solidFill>
            <a:srgbClr val="042896"/>
          </a:solidFill>
          <a:latin typeface="+mj-lt"/>
          <a:ea typeface="+mj-ea"/>
          <a:cs typeface="+mj-cs"/>
        </a:defRPr>
      </a:lvl1pPr>
      <a:lvl2pPr algn="l" defTabSz="762000" rtl="0" eaLnBrk="0" fontAlgn="base" hangingPunct="0">
        <a:spcBef>
          <a:spcPct val="0"/>
        </a:spcBef>
        <a:spcAft>
          <a:spcPct val="0"/>
        </a:spcAft>
        <a:defRPr sz="3600" b="1">
          <a:solidFill>
            <a:srgbClr val="042896"/>
          </a:solidFill>
          <a:latin typeface="TradeGothic" pitchFamily="2" charset="0"/>
        </a:defRPr>
      </a:lvl2pPr>
      <a:lvl3pPr algn="l" defTabSz="762000" rtl="0" eaLnBrk="0" fontAlgn="base" hangingPunct="0">
        <a:spcBef>
          <a:spcPct val="0"/>
        </a:spcBef>
        <a:spcAft>
          <a:spcPct val="0"/>
        </a:spcAft>
        <a:defRPr sz="3600" b="1">
          <a:solidFill>
            <a:srgbClr val="042896"/>
          </a:solidFill>
          <a:latin typeface="TradeGothic" pitchFamily="2" charset="0"/>
        </a:defRPr>
      </a:lvl3pPr>
      <a:lvl4pPr algn="l" defTabSz="762000" rtl="0" eaLnBrk="0" fontAlgn="base" hangingPunct="0">
        <a:spcBef>
          <a:spcPct val="0"/>
        </a:spcBef>
        <a:spcAft>
          <a:spcPct val="0"/>
        </a:spcAft>
        <a:defRPr sz="3600" b="1">
          <a:solidFill>
            <a:srgbClr val="042896"/>
          </a:solidFill>
          <a:latin typeface="TradeGothic" pitchFamily="2" charset="0"/>
        </a:defRPr>
      </a:lvl4pPr>
      <a:lvl5pPr algn="l" defTabSz="762000" rtl="0" eaLnBrk="0" fontAlgn="base" hangingPunct="0">
        <a:spcBef>
          <a:spcPct val="0"/>
        </a:spcBef>
        <a:spcAft>
          <a:spcPct val="0"/>
        </a:spcAft>
        <a:defRPr sz="3600" b="1">
          <a:solidFill>
            <a:srgbClr val="042896"/>
          </a:solidFill>
          <a:latin typeface="TradeGothic" pitchFamily="2" charset="0"/>
        </a:defRPr>
      </a:lvl5pPr>
      <a:lvl6pPr marL="457200" algn="l" defTabSz="762000" rtl="0" eaLnBrk="0" fontAlgn="base" hangingPunct="0">
        <a:spcBef>
          <a:spcPct val="0"/>
        </a:spcBef>
        <a:spcAft>
          <a:spcPct val="0"/>
        </a:spcAft>
        <a:defRPr sz="3600" b="1">
          <a:solidFill>
            <a:srgbClr val="042896"/>
          </a:solidFill>
          <a:latin typeface="TradeGothic" pitchFamily="2" charset="0"/>
        </a:defRPr>
      </a:lvl6pPr>
      <a:lvl7pPr marL="914400" algn="l" defTabSz="762000" rtl="0" eaLnBrk="0" fontAlgn="base" hangingPunct="0">
        <a:spcBef>
          <a:spcPct val="0"/>
        </a:spcBef>
        <a:spcAft>
          <a:spcPct val="0"/>
        </a:spcAft>
        <a:defRPr sz="3600" b="1">
          <a:solidFill>
            <a:srgbClr val="042896"/>
          </a:solidFill>
          <a:latin typeface="TradeGothic" pitchFamily="2" charset="0"/>
        </a:defRPr>
      </a:lvl7pPr>
      <a:lvl8pPr marL="1371600" algn="l" defTabSz="762000" rtl="0" eaLnBrk="0" fontAlgn="base" hangingPunct="0">
        <a:spcBef>
          <a:spcPct val="0"/>
        </a:spcBef>
        <a:spcAft>
          <a:spcPct val="0"/>
        </a:spcAft>
        <a:defRPr sz="3600" b="1">
          <a:solidFill>
            <a:srgbClr val="042896"/>
          </a:solidFill>
          <a:latin typeface="TradeGothic" pitchFamily="2" charset="0"/>
        </a:defRPr>
      </a:lvl8pPr>
      <a:lvl9pPr marL="1828800" algn="l" defTabSz="762000" rtl="0" eaLnBrk="0" fontAlgn="base" hangingPunct="0">
        <a:spcBef>
          <a:spcPct val="0"/>
        </a:spcBef>
        <a:spcAft>
          <a:spcPct val="0"/>
        </a:spcAft>
        <a:defRPr sz="3600" b="1">
          <a:solidFill>
            <a:srgbClr val="042896"/>
          </a:solidFill>
          <a:latin typeface="TradeGothic" pitchFamily="2" charset="0"/>
        </a:defRPr>
      </a:lvl9pPr>
    </p:titleStyle>
    <p:bodyStyle>
      <a:lvl1pPr marL="342900" indent="-342900" algn="l" defTabSz="762000" rtl="0" eaLnBrk="0" fontAlgn="base" hangingPunct="0">
        <a:spcBef>
          <a:spcPct val="20000"/>
        </a:spcBef>
        <a:spcAft>
          <a:spcPct val="0"/>
        </a:spcAft>
        <a:buChar char="•"/>
        <a:defRPr sz="2600" b="1" kern="1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600" kern="1200">
          <a:solidFill>
            <a:schemeClr val="tx1"/>
          </a:solidFill>
          <a:latin typeface="TradeGothic Light" pitchFamily="2" charset="0"/>
          <a:ea typeface="+mn-ea"/>
          <a:cs typeface="+mn-cs"/>
        </a:defRPr>
      </a:lvl2pPr>
      <a:lvl3pPr marL="1143000" indent="-228600" algn="l" defTabSz="762000" rtl="0" eaLnBrk="0" fontAlgn="base" hangingPunct="0">
        <a:spcBef>
          <a:spcPct val="20000"/>
        </a:spcBef>
        <a:spcAft>
          <a:spcPct val="0"/>
        </a:spcAft>
        <a:buChar char="•"/>
        <a:defRPr sz="2400" kern="1200">
          <a:solidFill>
            <a:schemeClr val="tx1"/>
          </a:solidFill>
          <a:latin typeface="TradeGothic Light" pitchFamily="2" charset="0"/>
          <a:ea typeface="+mn-ea"/>
          <a:cs typeface="+mn-cs"/>
        </a:defRPr>
      </a:lvl3pPr>
      <a:lvl4pPr marL="1600200" indent="-228600" algn="l" defTabSz="762000" rtl="0" eaLnBrk="0" fontAlgn="base" hangingPunct="0">
        <a:spcBef>
          <a:spcPct val="20000"/>
        </a:spcBef>
        <a:spcAft>
          <a:spcPct val="0"/>
        </a:spcAft>
        <a:buChar char="–"/>
        <a:defRPr sz="2000" kern="1200">
          <a:solidFill>
            <a:schemeClr val="tx1"/>
          </a:solidFill>
          <a:latin typeface="TradeGothic Light" pitchFamily="2" charset="0"/>
          <a:ea typeface="+mn-ea"/>
          <a:cs typeface="+mn-cs"/>
        </a:defRPr>
      </a:lvl4pPr>
      <a:lvl5pPr marL="2057400" indent="-228600" algn="l" defTabSz="762000" rtl="0" eaLnBrk="0" fontAlgn="base" hangingPunct="0">
        <a:spcBef>
          <a:spcPct val="20000"/>
        </a:spcBef>
        <a:spcAft>
          <a:spcPct val="0"/>
        </a:spcAft>
        <a:buChar char="•"/>
        <a:defRPr sz="2000" kern="1200">
          <a:solidFill>
            <a:schemeClr val="tx1"/>
          </a:solidFill>
          <a:latin typeface="TradeGothic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271887" y="1602237"/>
            <a:ext cx="6011289" cy="3984510"/>
          </a:xfrm>
        </p:spPr>
        <p:txBody>
          <a:bodyPr/>
          <a:lstStyle/>
          <a:p>
            <a:pPr>
              <a:spcBef>
                <a:spcPts val="0"/>
              </a:spcBef>
            </a:pPr>
            <a:r>
              <a:rPr lang="nn-NO" sz="5000" dirty="0"/>
              <a:t>skåne</a:t>
            </a:r>
            <a:br>
              <a:rPr lang="nn-NO" sz="5000" dirty="0"/>
            </a:br>
            <a:r>
              <a:rPr lang="nn-NO" sz="5000" dirty="0" err="1">
                <a:solidFill>
                  <a:srgbClr val="EB6909"/>
                </a:solidFill>
              </a:rPr>
              <a:t>Distriktsbesök</a:t>
            </a:r>
            <a:br>
              <a:rPr lang="nn-NO" sz="5300" dirty="0">
                <a:solidFill>
                  <a:srgbClr val="EB6909"/>
                </a:solidFill>
              </a:rPr>
            </a:br>
            <a:r>
              <a:rPr lang="nn-NO" sz="3600" dirty="0">
                <a:solidFill>
                  <a:srgbClr val="EB6909"/>
                </a:solidFill>
              </a:rPr>
              <a:t>14 april 2026</a:t>
            </a:r>
            <a:br>
              <a:rPr lang="nn-NO" dirty="0">
                <a:solidFill>
                  <a:srgbClr val="EB6909"/>
                </a:solidFill>
              </a:rPr>
            </a:br>
            <a:br>
              <a:rPr lang="nn-NO" dirty="0">
                <a:solidFill>
                  <a:srgbClr val="EB6909"/>
                </a:solidFill>
              </a:rPr>
            </a:br>
            <a:r>
              <a:rPr lang="nn-NO" sz="4000" dirty="0" err="1">
                <a:solidFill>
                  <a:srgbClr val="008FCB"/>
                </a:solidFill>
              </a:rPr>
              <a:t>maria</a:t>
            </a:r>
            <a:r>
              <a:rPr lang="nn-NO" sz="4000" dirty="0">
                <a:solidFill>
                  <a:srgbClr val="008FCB"/>
                </a:solidFill>
              </a:rPr>
              <a:t> </a:t>
            </a:r>
            <a:r>
              <a:rPr lang="nn-NO" sz="4000" dirty="0" err="1">
                <a:solidFill>
                  <a:srgbClr val="008FCB"/>
                </a:solidFill>
              </a:rPr>
              <a:t>larsson</a:t>
            </a:r>
            <a:r>
              <a:rPr lang="nn-NO" sz="4000" dirty="0">
                <a:solidFill>
                  <a:srgbClr val="008FCB"/>
                </a:solidFill>
              </a:rPr>
              <a:t> </a:t>
            </a:r>
            <a:br>
              <a:rPr lang="nn-NO" sz="8800" dirty="0">
                <a:solidFill>
                  <a:srgbClr val="008FCB"/>
                </a:solidFill>
              </a:rPr>
            </a:br>
            <a:r>
              <a:rPr lang="sv-SE" sz="2400" cap="none" dirty="0">
                <a:solidFill>
                  <a:srgbClr val="EB6909"/>
                </a:solidFill>
              </a:rPr>
              <a:t>Förbundsordförande</a:t>
            </a:r>
            <a:endParaRPr lang="nn-NO" sz="4000" dirty="0">
              <a:solidFill>
                <a:srgbClr val="EB6909"/>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1</a:t>
            </a:fld>
            <a:endParaRPr lang="en-GB" sz="900" b="1" dirty="0">
              <a:latin typeface="Arial"/>
              <a:cs typeface="Arial"/>
            </a:endParaRPr>
          </a:p>
        </p:txBody>
      </p:sp>
    </p:spTree>
    <p:extLst>
      <p:ext uri="{BB962C8B-B14F-4D97-AF65-F5344CB8AC3E}">
        <p14:creationId xmlns:p14="http://schemas.microsoft.com/office/powerpoint/2010/main" val="107082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B3F23E5-65DE-685E-47C3-589FD952D8E5}"/>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3" name="Rubrik 2">
            <a:extLst>
              <a:ext uri="{FF2B5EF4-FFF2-40B4-BE49-F238E27FC236}">
                <a16:creationId xmlns:a16="http://schemas.microsoft.com/office/drawing/2014/main" id="{F344EF2A-D0CB-8656-92DE-81B3A37DBA9E}"/>
              </a:ext>
            </a:extLst>
          </p:cNvPr>
          <p:cNvSpPr>
            <a:spLocks noGrp="1"/>
          </p:cNvSpPr>
          <p:nvPr>
            <p:ph type="title"/>
          </p:nvPr>
        </p:nvSpPr>
        <p:spPr/>
        <p:txBody>
          <a:bodyPr/>
          <a:lstStyle/>
          <a:p>
            <a:r>
              <a:rPr lang="sv-SE" dirty="0"/>
              <a:t>Äldreomsorg med kvalitet</a:t>
            </a:r>
          </a:p>
        </p:txBody>
      </p:sp>
      <p:sp>
        <p:nvSpPr>
          <p:cNvPr id="4" name="Platshållare för innehåll 3">
            <a:extLst>
              <a:ext uri="{FF2B5EF4-FFF2-40B4-BE49-F238E27FC236}">
                <a16:creationId xmlns:a16="http://schemas.microsoft.com/office/drawing/2014/main" id="{E55DA313-BD51-949B-0FB0-13E7B9A5EC6E}"/>
              </a:ext>
            </a:extLst>
          </p:cNvPr>
          <p:cNvSpPr>
            <a:spLocks noGrp="1"/>
          </p:cNvSpPr>
          <p:nvPr>
            <p:ph sz="quarter" idx="13"/>
          </p:nvPr>
        </p:nvSpPr>
        <p:spPr/>
        <p:txBody>
          <a:bodyPr/>
          <a:lstStyle/>
          <a:p>
            <a:r>
              <a:rPr lang="sv-SE" sz="2000" dirty="0"/>
              <a:t>God omsorg, ansikten man känner igen, vällagad mat och personal som har tid. Se Hemtjänstindex!</a:t>
            </a:r>
          </a:p>
          <a:p>
            <a:endParaRPr lang="sv-SE" sz="2000" dirty="0"/>
          </a:p>
          <a:p>
            <a:r>
              <a:rPr lang="sv-SE" sz="2000" dirty="0"/>
              <a:t>Hyrorna i särskilda boenden ska vara rimliga. </a:t>
            </a:r>
          </a:p>
          <a:p>
            <a:endParaRPr lang="sv-SE" sz="2000" dirty="0"/>
          </a:p>
          <a:p>
            <a:r>
              <a:rPr lang="sv-SE" sz="2000" dirty="0"/>
              <a:t>Tillämpa nya socialtjänstlagen.</a:t>
            </a:r>
          </a:p>
          <a:p>
            <a:endParaRPr lang="sv-SE" sz="2000" dirty="0"/>
          </a:p>
          <a:p>
            <a:pPr marL="0" indent="0">
              <a:buNone/>
            </a:pPr>
            <a:r>
              <a:rPr lang="sv-SE" sz="2400" dirty="0"/>
              <a:t>   </a:t>
            </a:r>
            <a:r>
              <a:rPr lang="sv-SE" sz="2400" b="1" dirty="0"/>
              <a:t>EFTERFRÅGA DETTA PÅ KPR!</a:t>
            </a:r>
          </a:p>
        </p:txBody>
      </p:sp>
    </p:spTree>
    <p:extLst>
      <p:ext uri="{BB962C8B-B14F-4D97-AF65-F5344CB8AC3E}">
        <p14:creationId xmlns:p14="http://schemas.microsoft.com/office/powerpoint/2010/main" val="4554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7EEA5-0BCB-BDEC-C42F-6C384DD202DB}"/>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664C136-E54F-BA21-5474-C515036F584A}"/>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3" name="Rubrik 2">
            <a:extLst>
              <a:ext uri="{FF2B5EF4-FFF2-40B4-BE49-F238E27FC236}">
                <a16:creationId xmlns:a16="http://schemas.microsoft.com/office/drawing/2014/main" id="{95C29D17-B5F0-7928-75BF-060165A0242E}"/>
              </a:ext>
            </a:extLst>
          </p:cNvPr>
          <p:cNvSpPr>
            <a:spLocks noGrp="1"/>
          </p:cNvSpPr>
          <p:nvPr>
            <p:ph type="title"/>
          </p:nvPr>
        </p:nvSpPr>
        <p:spPr>
          <a:xfrm>
            <a:off x="1260000" y="900000"/>
            <a:ext cx="6778710" cy="945129"/>
          </a:xfrm>
        </p:spPr>
        <p:txBody>
          <a:bodyPr/>
          <a:lstStyle/>
          <a:p>
            <a:pPr>
              <a:lnSpc>
                <a:spcPct val="100000"/>
              </a:lnSpc>
            </a:pPr>
            <a:br>
              <a:rPr lang="sv-SE" sz="1000" dirty="0">
                <a:solidFill>
                  <a:srgbClr val="FF0000"/>
                </a:solidFill>
              </a:rPr>
            </a:br>
            <a:r>
              <a:rPr lang="sv-SE" sz="4400" dirty="0">
                <a:solidFill>
                  <a:schemeClr val="accent5">
                    <a:lumMod val="50000"/>
                  </a:schemeClr>
                </a:solidFill>
              </a:rPr>
              <a:t>Ny socialtjänstlag </a:t>
            </a:r>
          </a:p>
        </p:txBody>
      </p:sp>
      <p:sp>
        <p:nvSpPr>
          <p:cNvPr id="4" name="Platshållare för innehåll 3">
            <a:extLst>
              <a:ext uri="{FF2B5EF4-FFF2-40B4-BE49-F238E27FC236}">
                <a16:creationId xmlns:a16="http://schemas.microsoft.com/office/drawing/2014/main" id="{4DCB8C32-4736-5CEC-9DA6-EC450080FC2D}"/>
              </a:ext>
            </a:extLst>
          </p:cNvPr>
          <p:cNvSpPr>
            <a:spLocks noGrp="1"/>
          </p:cNvSpPr>
          <p:nvPr>
            <p:ph sz="quarter" idx="13"/>
          </p:nvPr>
        </p:nvSpPr>
        <p:spPr>
          <a:xfrm>
            <a:off x="1260000" y="1845129"/>
            <a:ext cx="7177418" cy="3975451"/>
          </a:xfrm>
        </p:spPr>
        <p:txBody>
          <a:bodyPr/>
          <a:lstStyle/>
          <a:p>
            <a:endParaRPr lang="sv-SE" dirty="0"/>
          </a:p>
          <a:p>
            <a:pPr marL="285750" indent="-285750">
              <a:buFont typeface="Wingdings" panose="05000000000000000000" pitchFamily="2" charset="2"/>
              <a:buChar char="§"/>
            </a:pPr>
            <a:r>
              <a:rPr lang="sv-SE" sz="2000" dirty="0"/>
              <a:t>Övergripande mål: Få leva ett värdigt liv och känna välbefinnande</a:t>
            </a:r>
          </a:p>
          <a:p>
            <a:pPr marL="285750" indent="-285750">
              <a:buFont typeface="Wingdings" panose="05000000000000000000" pitchFamily="2" charset="2"/>
              <a:buChar char="§"/>
            </a:pPr>
            <a:r>
              <a:rPr lang="sv-SE" sz="2000" dirty="0"/>
              <a:t>Delaktighet och inflytande</a:t>
            </a:r>
          </a:p>
          <a:p>
            <a:pPr marL="285750" indent="-285750">
              <a:buFont typeface="Wingdings" panose="05000000000000000000" pitchFamily="2" charset="2"/>
              <a:buChar char="§"/>
            </a:pPr>
            <a:r>
              <a:rPr lang="sv-SE" sz="2000" dirty="0"/>
              <a:t>Stärka det tidiga förebyggande arbetet</a:t>
            </a:r>
          </a:p>
          <a:p>
            <a:pPr marL="285750" indent="-285750">
              <a:buFont typeface="Wingdings" panose="05000000000000000000" pitchFamily="2" charset="2"/>
              <a:buChar char="§"/>
            </a:pPr>
            <a:r>
              <a:rPr lang="sv-SE" sz="2000" dirty="0"/>
              <a:t>Icke biståndsbedömda insatser</a:t>
            </a:r>
          </a:p>
          <a:p>
            <a:pPr marL="285750" indent="-285750">
              <a:buFont typeface="Wingdings" panose="05000000000000000000" pitchFamily="2" charset="2"/>
              <a:buChar char="§"/>
            </a:pPr>
            <a:r>
              <a:rPr lang="sv-SE" sz="2000" dirty="0"/>
              <a:t>Bygga på vetenskaplig forskning och beprövad erfarenhet</a:t>
            </a:r>
          </a:p>
          <a:p>
            <a:pPr marL="285750" indent="-285750">
              <a:buFont typeface="Wingdings" panose="05000000000000000000" pitchFamily="2" charset="2"/>
              <a:buChar char="§"/>
            </a:pPr>
            <a:endParaRPr lang="sv-SE" sz="2000" dirty="0"/>
          </a:p>
          <a:p>
            <a:r>
              <a:rPr lang="sv-SE" sz="2000" dirty="0"/>
              <a:t>    </a:t>
            </a:r>
            <a:r>
              <a:rPr lang="sv-SE" sz="2400" b="1" dirty="0"/>
              <a:t>EFTERFRÅGA DETTA PÅ KPR!</a:t>
            </a:r>
            <a:endParaRPr lang="sv-SE" sz="2000" dirty="0"/>
          </a:p>
        </p:txBody>
      </p:sp>
    </p:spTree>
    <p:extLst>
      <p:ext uri="{BB962C8B-B14F-4D97-AF65-F5344CB8AC3E}">
        <p14:creationId xmlns:p14="http://schemas.microsoft.com/office/powerpoint/2010/main" val="57344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A6C4-96F8-20CF-9F9F-C0A90432B213}"/>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84A3691-8BB3-27BE-EB0B-0FCB86B0CA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
        <p:nvSpPr>
          <p:cNvPr id="3" name="Rubrik 2">
            <a:extLst>
              <a:ext uri="{FF2B5EF4-FFF2-40B4-BE49-F238E27FC236}">
                <a16:creationId xmlns:a16="http://schemas.microsoft.com/office/drawing/2014/main" id="{8539C802-26AB-DE9C-874C-37106684FCD0}"/>
              </a:ext>
            </a:extLst>
          </p:cNvPr>
          <p:cNvSpPr>
            <a:spLocks noGrp="1"/>
          </p:cNvSpPr>
          <p:nvPr>
            <p:ph type="title"/>
          </p:nvPr>
        </p:nvSpPr>
        <p:spPr>
          <a:xfrm>
            <a:off x="1259999" y="699724"/>
            <a:ext cx="7154479" cy="945129"/>
          </a:xfrm>
        </p:spPr>
        <p:txBody>
          <a:bodyPr/>
          <a:lstStyle/>
          <a:p>
            <a:pPr fontAlgn="b"/>
            <a:r>
              <a:rPr lang="sv-SE" b="0" dirty="0"/>
              <a:t>Topplista 2025: Hemtjänstindex - per län</a:t>
            </a:r>
            <a:br>
              <a:rPr lang="sv-SE" b="0" dirty="0"/>
            </a:br>
            <a:br>
              <a:rPr lang="sv-SE" b="0" dirty="0"/>
            </a:br>
            <a:r>
              <a:rPr lang="sv-SE" sz="900" b="0" dirty="0"/>
              <a:t>Not: När data saknas påverkar det Hemtjänstindexresultatet negativt </a:t>
            </a:r>
            <a:br>
              <a:rPr lang="sv-SE" b="0" dirty="0"/>
            </a:br>
            <a:br>
              <a:rPr lang="sv-SE" sz="1000" dirty="0">
                <a:solidFill>
                  <a:srgbClr val="FF0000"/>
                </a:solidFill>
              </a:rPr>
            </a:br>
            <a:endParaRPr lang="sv-SE" dirty="0"/>
          </a:p>
        </p:txBody>
      </p:sp>
      <p:sp>
        <p:nvSpPr>
          <p:cNvPr id="7" name="Rectangle 1">
            <a:extLst>
              <a:ext uri="{FF2B5EF4-FFF2-40B4-BE49-F238E27FC236}">
                <a16:creationId xmlns:a16="http://schemas.microsoft.com/office/drawing/2014/main" id="{2AFBA142-0A30-FA81-4C18-60744B70FEB6}"/>
              </a:ext>
            </a:extLst>
          </p:cNvPr>
          <p:cNvSpPr>
            <a:spLocks noChangeArrowheads="1"/>
          </p:cNvSpPr>
          <p:nvPr/>
        </p:nvSpPr>
        <p:spPr bwMode="auto">
          <a:xfrm>
            <a:off x="226291" y="2698101"/>
            <a:ext cx="12949444" cy="6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2">
            <a:extLst>
              <a:ext uri="{FF2B5EF4-FFF2-40B4-BE49-F238E27FC236}">
                <a16:creationId xmlns:a16="http://schemas.microsoft.com/office/drawing/2014/main" id="{94DC8658-6A51-6101-7DC7-7299A770A8BF}"/>
              </a:ext>
            </a:extLst>
          </p:cNvPr>
          <p:cNvSpPr>
            <a:spLocks noChangeArrowheads="1"/>
          </p:cNvSpPr>
          <p:nvPr/>
        </p:nvSpPr>
        <p:spPr bwMode="auto">
          <a:xfrm>
            <a:off x="1260043" y="1747838"/>
            <a:ext cx="14075202" cy="4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Platshållare för innehåll 12">
            <a:extLst>
              <a:ext uri="{FF2B5EF4-FFF2-40B4-BE49-F238E27FC236}">
                <a16:creationId xmlns:a16="http://schemas.microsoft.com/office/drawing/2014/main" id="{21B56DFC-A698-3980-1DA3-F824D5DA1518}"/>
              </a:ext>
            </a:extLst>
          </p:cNvPr>
          <p:cNvSpPr>
            <a:spLocks noGrp="1"/>
          </p:cNvSpPr>
          <p:nvPr>
            <p:ph sz="quarter" idx="13"/>
          </p:nvPr>
        </p:nvSpPr>
        <p:spPr>
          <a:xfrm>
            <a:off x="564909" y="6365272"/>
            <a:ext cx="4134940" cy="526621"/>
          </a:xfrm>
        </p:spPr>
        <p:txBody>
          <a:bodyPr/>
          <a:lstStyle/>
          <a:p>
            <a:pPr fontAlgn="b"/>
            <a:r>
              <a:rPr lang="sv-SE" sz="900" dirty="0"/>
              <a:t>EH: Data saknas från Socialstyrelsens E-hälsoenkät</a:t>
            </a:r>
          </a:p>
          <a:p>
            <a:pPr fontAlgn="b"/>
            <a:r>
              <a:rPr lang="sv-SE" sz="900" dirty="0"/>
              <a:t>EI: Enstaka Indikatorer saknas</a:t>
            </a:r>
          </a:p>
          <a:p>
            <a:endParaRPr lang="sv-SE" dirty="0"/>
          </a:p>
        </p:txBody>
      </p:sp>
      <p:graphicFrame>
        <p:nvGraphicFramePr>
          <p:cNvPr id="14" name="Tabell 13">
            <a:extLst>
              <a:ext uri="{FF2B5EF4-FFF2-40B4-BE49-F238E27FC236}">
                <a16:creationId xmlns:a16="http://schemas.microsoft.com/office/drawing/2014/main" id="{84EDE2F9-8913-8018-DE1E-21024C73D8BA}"/>
              </a:ext>
            </a:extLst>
          </p:cNvPr>
          <p:cNvGraphicFramePr>
            <a:graphicFrameLocks noGrp="1"/>
          </p:cNvGraphicFramePr>
          <p:nvPr/>
        </p:nvGraphicFramePr>
        <p:xfrm>
          <a:off x="514942" y="1585673"/>
          <a:ext cx="7782702" cy="4670217"/>
        </p:xfrm>
        <a:graphic>
          <a:graphicData uri="http://schemas.openxmlformats.org/drawingml/2006/table">
            <a:tbl>
              <a:tblPr firstRow="1" firstCol="1" bandRow="1">
                <a:tableStyleId>{5C22544A-7EE6-4342-B048-85BDC9FD1C3A}</a:tableStyleId>
              </a:tblPr>
              <a:tblGrid>
                <a:gridCol w="923644">
                  <a:extLst>
                    <a:ext uri="{9D8B030D-6E8A-4147-A177-3AD203B41FA5}">
                      <a16:colId xmlns:a16="http://schemas.microsoft.com/office/drawing/2014/main" val="3054849677"/>
                    </a:ext>
                  </a:extLst>
                </a:gridCol>
                <a:gridCol w="987370">
                  <a:extLst>
                    <a:ext uri="{9D8B030D-6E8A-4147-A177-3AD203B41FA5}">
                      <a16:colId xmlns:a16="http://schemas.microsoft.com/office/drawing/2014/main" val="2010069718"/>
                    </a:ext>
                  </a:extLst>
                </a:gridCol>
                <a:gridCol w="906283">
                  <a:extLst>
                    <a:ext uri="{9D8B030D-6E8A-4147-A177-3AD203B41FA5}">
                      <a16:colId xmlns:a16="http://schemas.microsoft.com/office/drawing/2014/main" val="1315112035"/>
                    </a:ext>
                  </a:extLst>
                </a:gridCol>
                <a:gridCol w="1101242">
                  <a:extLst>
                    <a:ext uri="{9D8B030D-6E8A-4147-A177-3AD203B41FA5}">
                      <a16:colId xmlns:a16="http://schemas.microsoft.com/office/drawing/2014/main" val="2667131586"/>
                    </a:ext>
                  </a:extLst>
                </a:gridCol>
                <a:gridCol w="1218842">
                  <a:extLst>
                    <a:ext uri="{9D8B030D-6E8A-4147-A177-3AD203B41FA5}">
                      <a16:colId xmlns:a16="http://schemas.microsoft.com/office/drawing/2014/main" val="1949082586"/>
                    </a:ext>
                  </a:extLst>
                </a:gridCol>
                <a:gridCol w="1040825">
                  <a:extLst>
                    <a:ext uri="{9D8B030D-6E8A-4147-A177-3AD203B41FA5}">
                      <a16:colId xmlns:a16="http://schemas.microsoft.com/office/drawing/2014/main" val="3802441311"/>
                    </a:ext>
                  </a:extLst>
                </a:gridCol>
                <a:gridCol w="807994">
                  <a:extLst>
                    <a:ext uri="{9D8B030D-6E8A-4147-A177-3AD203B41FA5}">
                      <a16:colId xmlns:a16="http://schemas.microsoft.com/office/drawing/2014/main" val="3709223746"/>
                    </a:ext>
                  </a:extLst>
                </a:gridCol>
                <a:gridCol w="796502">
                  <a:extLst>
                    <a:ext uri="{9D8B030D-6E8A-4147-A177-3AD203B41FA5}">
                      <a16:colId xmlns:a16="http://schemas.microsoft.com/office/drawing/2014/main" val="35697584"/>
                    </a:ext>
                  </a:extLst>
                </a:gridCol>
              </a:tblGrid>
              <a:tr h="807252">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2025</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2024</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 2023</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Kommun</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Hemtjänstindex</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2025</a:t>
                      </a:r>
                    </a:p>
                    <a:p>
                      <a:pPr algn="ctr">
                        <a:buNone/>
                      </a:pPr>
                      <a:r>
                        <a:rPr lang="sv-SE" sz="1000" kern="100" dirty="0">
                          <a:effectLst/>
                          <a:latin typeface="Aptos" panose="020B0004020202020204" pitchFamily="34" charset="0"/>
                          <a:ea typeface="Aptos" panose="020B0004020202020204" pitchFamily="34" charset="0"/>
                          <a:cs typeface="Times New Roman" panose="02020603050405020304" pitchFamily="18" charset="0"/>
                        </a:rPr>
                        <a:t>(genomsnitt=68,9%)</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Resultat</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Index</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förändring</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Data</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saknas</a:t>
                      </a:r>
                    </a:p>
                  </a:txBody>
                  <a:tcPr marL="44245" marR="44245" marT="0" marB="0" anchor="b"/>
                </a:tc>
                <a:extLst>
                  <a:ext uri="{0D108BD9-81ED-4DB2-BD59-A6C34878D82A}">
                    <a16:rowId xmlns:a16="http://schemas.microsoft.com/office/drawing/2014/main" val="581630568"/>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35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57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Kristianstad</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83,6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Högt</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10,2</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87541785"/>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6</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11</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51</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Kävlinge</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80,5</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Högt</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3,4</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834225803"/>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122</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Klippan</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80,3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Högt*</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4,6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EI</a:t>
                      </a:r>
                    </a:p>
                  </a:txBody>
                  <a:tcPr marL="0" marR="0" marT="0" marB="0" anchor="b"/>
                </a:tc>
                <a:extLst>
                  <a:ext uri="{0D108BD9-81ED-4DB2-BD59-A6C34878D82A}">
                    <a16:rowId xmlns:a16="http://schemas.microsoft.com/office/drawing/2014/main" val="145837011"/>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10</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Lund</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79,6</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Högt</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2,1</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20709574"/>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20</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127</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80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Örkelljunga</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78,5</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Högt</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11,4</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87910648"/>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29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14</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29</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Vellinge</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77,8</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448031781"/>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32</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Landskrona</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77,1</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12,2</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EI</a:t>
                      </a:r>
                    </a:p>
                  </a:txBody>
                  <a:tcPr marL="0" marR="0" marT="0" marB="0" anchor="b"/>
                </a:tc>
                <a:extLst>
                  <a:ext uri="{0D108BD9-81ED-4DB2-BD59-A6C34878D82A}">
                    <a16:rowId xmlns:a16="http://schemas.microsoft.com/office/drawing/2014/main" val="3424784107"/>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36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100</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Svedala</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76,8</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7,8</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EI</a:t>
                      </a:r>
                    </a:p>
                  </a:txBody>
                  <a:tcPr marL="0" marR="0" marT="0" marB="0" anchor="b"/>
                </a:tc>
                <a:extLst>
                  <a:ext uri="{0D108BD9-81ED-4DB2-BD59-A6C34878D82A}">
                    <a16:rowId xmlns:a16="http://schemas.microsoft.com/office/drawing/2014/main" val="584983958"/>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45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141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114</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Simrishamn</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75,7</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9,4</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EH</a:t>
                      </a:r>
                    </a:p>
                  </a:txBody>
                  <a:tcPr marL="0" marR="0" marT="0" marB="0" anchor="b"/>
                </a:tc>
                <a:extLst>
                  <a:ext uri="{0D108BD9-81ED-4DB2-BD59-A6C34878D82A}">
                    <a16:rowId xmlns:a16="http://schemas.microsoft.com/office/drawing/2014/main" val="172387718"/>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54</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5</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Staffanstorp</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74,5</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-1,1</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EI</a:t>
                      </a:r>
                    </a:p>
                  </a:txBody>
                  <a:tcPr marL="0" marR="0" marT="0" marB="0" anchor="b"/>
                </a:tc>
                <a:extLst>
                  <a:ext uri="{0D108BD9-81ED-4DB2-BD59-A6C34878D82A}">
                    <a16:rowId xmlns:a16="http://schemas.microsoft.com/office/drawing/2014/main" val="3459223190"/>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61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228</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Malmö</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73,7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3,2</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814755626"/>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63</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99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97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Höganäs</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73,7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4,5</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051331433"/>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73</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4</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Helsingborg</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73,2</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Över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5,1</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EI</a:t>
                      </a:r>
                    </a:p>
                  </a:txBody>
                  <a:tcPr marL="0" marR="0" marT="0" marB="0" anchor="b"/>
                </a:tc>
                <a:extLst>
                  <a:ext uri="{0D108BD9-81ED-4DB2-BD59-A6C34878D82A}">
                    <a16:rowId xmlns:a16="http://schemas.microsoft.com/office/drawing/2014/main" val="3607799229"/>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118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37</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183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Osby</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70,7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-2,2</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524707858"/>
                  </a:ext>
                </a:extLst>
              </a:tr>
              <a:tr h="257531">
                <a:tc>
                  <a:txBody>
                    <a:bodyPr/>
                    <a:lstStyle/>
                    <a:p>
                      <a:pPr algn="ctr" fontAlgn="b">
                        <a:buNone/>
                      </a:pPr>
                      <a:r>
                        <a:rPr lang="sv-SE" sz="1200" b="1" i="0" u="none" strike="noStrike" dirty="0">
                          <a:solidFill>
                            <a:schemeClr val="bg1"/>
                          </a:solidFill>
                          <a:effectLst/>
                          <a:latin typeface="Calibri Light" panose="020F0302020204030204" pitchFamily="34" charset="0"/>
                        </a:rPr>
                        <a:t>128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238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Höör</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70,0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11,0</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23006971"/>
                  </a:ext>
                </a:extLst>
              </a:tr>
            </a:tbl>
          </a:graphicData>
        </a:graphic>
      </p:graphicFrame>
    </p:spTree>
    <p:extLst>
      <p:ext uri="{BB962C8B-B14F-4D97-AF65-F5344CB8AC3E}">
        <p14:creationId xmlns:p14="http://schemas.microsoft.com/office/powerpoint/2010/main" val="303129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422C-4387-21C2-F23D-00EC6720493E}"/>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3E2BBFA-3ED8-CFDD-5C1A-0C40BE7199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
        <p:nvSpPr>
          <p:cNvPr id="3" name="Rubrik 2">
            <a:extLst>
              <a:ext uri="{FF2B5EF4-FFF2-40B4-BE49-F238E27FC236}">
                <a16:creationId xmlns:a16="http://schemas.microsoft.com/office/drawing/2014/main" id="{70108BE5-6853-FD29-6237-8CC309E716CE}"/>
              </a:ext>
            </a:extLst>
          </p:cNvPr>
          <p:cNvSpPr>
            <a:spLocks noGrp="1"/>
          </p:cNvSpPr>
          <p:nvPr>
            <p:ph type="title"/>
          </p:nvPr>
        </p:nvSpPr>
        <p:spPr>
          <a:xfrm>
            <a:off x="1259999" y="699724"/>
            <a:ext cx="7154479" cy="945129"/>
          </a:xfrm>
        </p:spPr>
        <p:txBody>
          <a:bodyPr/>
          <a:lstStyle/>
          <a:p>
            <a:pPr fontAlgn="b"/>
            <a:r>
              <a:rPr lang="sv-SE" b="0" dirty="0"/>
              <a:t>Topplista 2025: Hemtjänstindex - per län</a:t>
            </a:r>
            <a:br>
              <a:rPr lang="sv-SE" b="0" dirty="0"/>
            </a:br>
            <a:br>
              <a:rPr lang="sv-SE" b="0" dirty="0"/>
            </a:br>
            <a:r>
              <a:rPr lang="sv-SE" sz="900" b="0" dirty="0"/>
              <a:t>Not: När data saknas påverkar det Hemtjänstindexresultatet negativt </a:t>
            </a:r>
            <a:br>
              <a:rPr lang="sv-SE" b="0" dirty="0"/>
            </a:br>
            <a:br>
              <a:rPr lang="sv-SE" sz="1000" dirty="0">
                <a:solidFill>
                  <a:srgbClr val="FF0000"/>
                </a:solidFill>
              </a:rPr>
            </a:br>
            <a:endParaRPr lang="sv-SE" dirty="0"/>
          </a:p>
        </p:txBody>
      </p:sp>
      <p:sp>
        <p:nvSpPr>
          <p:cNvPr id="7" name="Rectangle 1">
            <a:extLst>
              <a:ext uri="{FF2B5EF4-FFF2-40B4-BE49-F238E27FC236}">
                <a16:creationId xmlns:a16="http://schemas.microsoft.com/office/drawing/2014/main" id="{ADFE2F98-AD1C-4F8F-F42F-D5387F690481}"/>
              </a:ext>
            </a:extLst>
          </p:cNvPr>
          <p:cNvSpPr>
            <a:spLocks noChangeArrowheads="1"/>
          </p:cNvSpPr>
          <p:nvPr/>
        </p:nvSpPr>
        <p:spPr bwMode="auto">
          <a:xfrm>
            <a:off x="226291" y="2698101"/>
            <a:ext cx="12949444" cy="6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2">
            <a:extLst>
              <a:ext uri="{FF2B5EF4-FFF2-40B4-BE49-F238E27FC236}">
                <a16:creationId xmlns:a16="http://schemas.microsoft.com/office/drawing/2014/main" id="{8425855F-4E52-37CE-CC4F-1FD515B91555}"/>
              </a:ext>
            </a:extLst>
          </p:cNvPr>
          <p:cNvSpPr>
            <a:spLocks noChangeArrowheads="1"/>
          </p:cNvSpPr>
          <p:nvPr/>
        </p:nvSpPr>
        <p:spPr bwMode="auto">
          <a:xfrm>
            <a:off x="1260043" y="1747838"/>
            <a:ext cx="14075202" cy="4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Platshållare för innehåll 12">
            <a:extLst>
              <a:ext uri="{FF2B5EF4-FFF2-40B4-BE49-F238E27FC236}">
                <a16:creationId xmlns:a16="http://schemas.microsoft.com/office/drawing/2014/main" id="{4BAD3DED-11C5-6891-C79E-FF62CD53986F}"/>
              </a:ext>
            </a:extLst>
          </p:cNvPr>
          <p:cNvSpPr>
            <a:spLocks noGrp="1"/>
          </p:cNvSpPr>
          <p:nvPr>
            <p:ph sz="quarter" idx="13"/>
          </p:nvPr>
        </p:nvSpPr>
        <p:spPr>
          <a:xfrm>
            <a:off x="702298" y="6307804"/>
            <a:ext cx="4134940" cy="1026666"/>
          </a:xfrm>
        </p:spPr>
        <p:txBody>
          <a:bodyPr/>
          <a:lstStyle/>
          <a:p>
            <a:pPr fontAlgn="b"/>
            <a:r>
              <a:rPr lang="sv-SE" sz="900" dirty="0"/>
              <a:t>KÄ: Data saknas från Socialstyrelsens Kommunenkät Äldreomsorg</a:t>
            </a:r>
          </a:p>
          <a:p>
            <a:pPr fontAlgn="b"/>
            <a:r>
              <a:rPr lang="sv-SE" sz="900" dirty="0"/>
              <a:t>EH: Data saknas från Socialstyrelsens E-hälsoenkät</a:t>
            </a:r>
          </a:p>
          <a:p>
            <a:pPr fontAlgn="b"/>
            <a:r>
              <a:rPr lang="sv-SE" sz="900" dirty="0"/>
              <a:t>EI: Enstaka Indikatorer saknas</a:t>
            </a:r>
          </a:p>
          <a:p>
            <a:endParaRPr lang="sv-SE" dirty="0"/>
          </a:p>
        </p:txBody>
      </p:sp>
      <p:graphicFrame>
        <p:nvGraphicFramePr>
          <p:cNvPr id="14" name="Tabell 13">
            <a:extLst>
              <a:ext uri="{FF2B5EF4-FFF2-40B4-BE49-F238E27FC236}">
                <a16:creationId xmlns:a16="http://schemas.microsoft.com/office/drawing/2014/main" id="{D89A79AF-3BB9-FFA7-C0E2-663BB1F1A7A0}"/>
              </a:ext>
            </a:extLst>
          </p:cNvPr>
          <p:cNvGraphicFramePr>
            <a:graphicFrameLocks noGrp="1"/>
          </p:cNvGraphicFramePr>
          <p:nvPr/>
        </p:nvGraphicFramePr>
        <p:xfrm>
          <a:off x="665657" y="1551392"/>
          <a:ext cx="7893726" cy="4679515"/>
        </p:xfrm>
        <a:graphic>
          <a:graphicData uri="http://schemas.openxmlformats.org/drawingml/2006/table">
            <a:tbl>
              <a:tblPr firstRow="1" firstCol="1" bandRow="1">
                <a:tableStyleId>{5C22544A-7EE6-4342-B048-85BDC9FD1C3A}</a:tableStyleId>
              </a:tblPr>
              <a:tblGrid>
                <a:gridCol w="983563">
                  <a:extLst>
                    <a:ext uri="{9D8B030D-6E8A-4147-A177-3AD203B41FA5}">
                      <a16:colId xmlns:a16="http://schemas.microsoft.com/office/drawing/2014/main" val="3054849677"/>
                    </a:ext>
                  </a:extLst>
                </a:gridCol>
                <a:gridCol w="954712">
                  <a:extLst>
                    <a:ext uri="{9D8B030D-6E8A-4147-A177-3AD203B41FA5}">
                      <a16:colId xmlns:a16="http://schemas.microsoft.com/office/drawing/2014/main" val="2010069718"/>
                    </a:ext>
                  </a:extLst>
                </a:gridCol>
                <a:gridCol w="919211">
                  <a:extLst>
                    <a:ext uri="{9D8B030D-6E8A-4147-A177-3AD203B41FA5}">
                      <a16:colId xmlns:a16="http://schemas.microsoft.com/office/drawing/2014/main" val="1315112035"/>
                    </a:ext>
                  </a:extLst>
                </a:gridCol>
                <a:gridCol w="1116953">
                  <a:extLst>
                    <a:ext uri="{9D8B030D-6E8A-4147-A177-3AD203B41FA5}">
                      <a16:colId xmlns:a16="http://schemas.microsoft.com/office/drawing/2014/main" val="2667131586"/>
                    </a:ext>
                  </a:extLst>
                </a:gridCol>
                <a:gridCol w="1236230">
                  <a:extLst>
                    <a:ext uri="{9D8B030D-6E8A-4147-A177-3AD203B41FA5}">
                      <a16:colId xmlns:a16="http://schemas.microsoft.com/office/drawing/2014/main" val="1949082586"/>
                    </a:ext>
                  </a:extLst>
                </a:gridCol>
                <a:gridCol w="1055673">
                  <a:extLst>
                    <a:ext uri="{9D8B030D-6E8A-4147-A177-3AD203B41FA5}">
                      <a16:colId xmlns:a16="http://schemas.microsoft.com/office/drawing/2014/main" val="3802441311"/>
                    </a:ext>
                  </a:extLst>
                </a:gridCol>
                <a:gridCol w="819520">
                  <a:extLst>
                    <a:ext uri="{9D8B030D-6E8A-4147-A177-3AD203B41FA5}">
                      <a16:colId xmlns:a16="http://schemas.microsoft.com/office/drawing/2014/main" val="3709223746"/>
                    </a:ext>
                  </a:extLst>
                </a:gridCol>
                <a:gridCol w="807864">
                  <a:extLst>
                    <a:ext uri="{9D8B030D-6E8A-4147-A177-3AD203B41FA5}">
                      <a16:colId xmlns:a16="http://schemas.microsoft.com/office/drawing/2014/main" val="35697584"/>
                    </a:ext>
                  </a:extLst>
                </a:gridCol>
              </a:tblGrid>
              <a:tr h="888157">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2025</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2024</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 2023</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Kommun</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Hemtjänstindex</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2025</a:t>
                      </a:r>
                    </a:p>
                    <a:p>
                      <a:pPr algn="ctr">
                        <a:buNone/>
                      </a:pPr>
                      <a:r>
                        <a:rPr lang="sv-SE" sz="1000" kern="100" dirty="0">
                          <a:effectLst/>
                          <a:latin typeface="Aptos" panose="020B0004020202020204" pitchFamily="34" charset="0"/>
                          <a:ea typeface="Aptos" panose="020B0004020202020204" pitchFamily="34" charset="0"/>
                          <a:cs typeface="Times New Roman" panose="02020603050405020304" pitchFamily="18" charset="0"/>
                        </a:rPr>
                        <a:t>(genomsnitt=68,9%)</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Resultat</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Index</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förändring</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Data</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saknas</a:t>
                      </a:r>
                    </a:p>
                  </a:txBody>
                  <a:tcPr marL="44245" marR="44245" marT="0" marB="0" anchor="b"/>
                </a:tc>
                <a:extLst>
                  <a:ext uri="{0D108BD9-81ED-4DB2-BD59-A6C34878D82A}">
                    <a16:rowId xmlns:a16="http://schemas.microsoft.com/office/drawing/2014/main" val="581630568"/>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142</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Sjöbo</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69,2</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-1,7</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141929895"/>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145</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206</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107</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Ängelholm</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69,0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7,2</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656872978"/>
                  </a:ext>
                </a:extLst>
              </a:tr>
              <a:tr h="210631">
                <a:tc>
                  <a:txBody>
                    <a:bodyPr/>
                    <a:lstStyle/>
                    <a:p>
                      <a:pPr algn="ctr" fontAlgn="b">
                        <a:buNone/>
                      </a:pPr>
                      <a:r>
                        <a:rPr lang="sv-SE" sz="1200" b="1" i="0" u="none" strike="noStrike">
                          <a:solidFill>
                            <a:schemeClr val="bg1"/>
                          </a:solidFill>
                          <a:effectLst/>
                          <a:latin typeface="Calibri Light" panose="020F0302020204030204" pitchFamily="34" charset="0"/>
                        </a:rPr>
                        <a:t>148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129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113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Tomelilla</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68,9</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1,8</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506734004"/>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155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273</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268</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Burlöv</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68,4</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13,1</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469520543"/>
                  </a:ext>
                </a:extLst>
              </a:tr>
              <a:tr h="210631">
                <a:tc>
                  <a:txBody>
                    <a:bodyPr/>
                    <a:lstStyle/>
                    <a:p>
                      <a:pPr algn="ctr" fontAlgn="b">
                        <a:buNone/>
                      </a:pPr>
                      <a:r>
                        <a:rPr lang="sv-SE" sz="1200" b="1" i="0" u="none" strike="noStrike">
                          <a:solidFill>
                            <a:schemeClr val="bg1"/>
                          </a:solidFill>
                          <a:effectLst/>
                          <a:latin typeface="Calibri Light" panose="020F0302020204030204" pitchFamily="34" charset="0"/>
                        </a:rPr>
                        <a:t>156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221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100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Bromölla</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68,3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7,8</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EI</a:t>
                      </a:r>
                    </a:p>
                  </a:txBody>
                  <a:tcPr marL="0" marR="0" marT="0" marB="0" anchor="b"/>
                </a:tc>
                <a:extLst>
                  <a:ext uri="{0D108BD9-81ED-4DB2-BD59-A6C34878D82A}">
                    <a16:rowId xmlns:a16="http://schemas.microsoft.com/office/drawing/2014/main" val="2285762332"/>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171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272</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261</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Hörby</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67,8</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12,5</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287442941"/>
                  </a:ext>
                </a:extLst>
              </a:tr>
              <a:tr h="210631">
                <a:tc>
                  <a:txBody>
                    <a:bodyPr/>
                    <a:lstStyle/>
                    <a:p>
                      <a:pPr algn="ctr" fontAlgn="b">
                        <a:buNone/>
                      </a:pPr>
                      <a:r>
                        <a:rPr lang="sv-SE" sz="1200" b="1" i="0" u="none" strike="noStrike">
                          <a:solidFill>
                            <a:schemeClr val="bg1"/>
                          </a:solidFill>
                          <a:effectLst/>
                          <a:latin typeface="Calibri Light" panose="020F0302020204030204" pitchFamily="34" charset="0"/>
                        </a:rPr>
                        <a:t>175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159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106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Båstad</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67,6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2,0</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52244019"/>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178</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189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253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Svalöv</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67,4</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3,9</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331681436"/>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182</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177</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173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Eslöv</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67,2</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2,8</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469362304"/>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191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131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71</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Bjuv</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66,9</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0,0</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EH, EI</a:t>
                      </a:r>
                    </a:p>
                  </a:txBody>
                  <a:tcPr marL="0" marR="0" marT="0" marB="0" anchor="b"/>
                </a:tc>
                <a:extLst>
                  <a:ext uri="{0D108BD9-81ED-4DB2-BD59-A6C34878D82A}">
                    <a16:rowId xmlns:a16="http://schemas.microsoft.com/office/drawing/2014/main" val="1613763246"/>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194</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162</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195</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Hässleholm</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66,6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125302423"/>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230</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181</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263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Lomma</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63,6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-0,5</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KÄ</a:t>
                      </a:r>
                    </a:p>
                  </a:txBody>
                  <a:tcPr marL="0" marR="0" marT="0" marB="0" anchor="b"/>
                </a:tc>
                <a:extLst>
                  <a:ext uri="{0D108BD9-81ED-4DB2-BD59-A6C34878D82A}">
                    <a16:rowId xmlns:a16="http://schemas.microsoft.com/office/drawing/2014/main" val="3730802234"/>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235</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163</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175</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Trelleborg</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63,4</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395557324"/>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236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86</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130</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Östra Göinge</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63,4</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-6,5</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166367769"/>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239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275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290</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Perstorp</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63,1</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8,3</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29037829"/>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247</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255</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226</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Skurup</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62,5</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5,5</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172092828"/>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266</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254</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187</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Åstorp</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60,7</a:t>
                      </a:r>
                    </a:p>
                  </a:txBody>
                  <a:tcPr marL="0" marR="0" marT="0" marB="0" anchor="b"/>
                </a:tc>
                <a:tc>
                  <a:txBody>
                    <a:bodyPr/>
                    <a:lstStyle/>
                    <a:p>
                      <a:pPr algn="l" fontAlgn="b">
                        <a:buNone/>
                      </a:pPr>
                      <a:r>
                        <a:rPr lang="sv-SE" sz="1200" b="1" i="0" u="none" strike="noStrike" dirty="0">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3,6</a:t>
                      </a:r>
                    </a:p>
                  </a:txBody>
                  <a:tcPr marL="0" marR="0" marT="0" marB="0" anchor="b"/>
                </a:tc>
                <a:tc>
                  <a:txBody>
                    <a:bodyPr/>
                    <a:lstStyle/>
                    <a:p>
                      <a:pPr algn="l" fontAlgn="b">
                        <a:buNone/>
                      </a:pPr>
                      <a:endParaRPr lang="sv-SE" sz="1200" b="1" i="0" u="none" strike="noStrike">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83970939"/>
                  </a:ext>
                </a:extLst>
              </a:tr>
              <a:tr h="210631">
                <a:tc>
                  <a:txBody>
                    <a:bodyPr/>
                    <a:lstStyle/>
                    <a:p>
                      <a:pPr algn="ctr" fontAlgn="b">
                        <a:buNone/>
                      </a:pPr>
                      <a:r>
                        <a:rPr lang="sv-SE" sz="1200" b="1" i="0" u="none" strike="noStrike" dirty="0">
                          <a:solidFill>
                            <a:schemeClr val="bg1"/>
                          </a:solidFill>
                          <a:effectLst/>
                          <a:latin typeface="Calibri Light" panose="020F0302020204030204" pitchFamily="34" charset="0"/>
                        </a:rPr>
                        <a:t>269</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157</a:t>
                      </a:r>
                    </a:p>
                  </a:txBody>
                  <a:tcPr marL="0" marR="0" marT="0" marB="0" anchor="b"/>
                </a:tc>
                <a:tc>
                  <a:txBody>
                    <a:bodyPr/>
                    <a:lstStyle/>
                    <a:p>
                      <a:pPr algn="ctr" fontAlgn="b">
                        <a:buNone/>
                      </a:pPr>
                      <a:r>
                        <a:rPr lang="sv-SE" sz="1200" b="1" i="0" u="none" strike="noStrike">
                          <a:solidFill>
                            <a:srgbClr val="000000"/>
                          </a:solidFill>
                          <a:effectLst/>
                          <a:latin typeface="Calibri Light" panose="020F0302020204030204" pitchFamily="34" charset="0"/>
                        </a:rPr>
                        <a:t>163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Ystad</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60,3</a:t>
                      </a:r>
                    </a:p>
                  </a:txBody>
                  <a:tcPr marL="0" marR="0" marT="0" marB="0" anchor="b"/>
                </a:tc>
                <a:tc>
                  <a:txBody>
                    <a:bodyPr/>
                    <a:lstStyle/>
                    <a:p>
                      <a:pPr algn="l" fontAlgn="b">
                        <a:buNone/>
                      </a:pPr>
                      <a:r>
                        <a:rPr lang="sv-SE" sz="1200" b="1" i="0" u="none" strike="noStrike">
                          <a:solidFill>
                            <a:srgbClr val="000000"/>
                          </a:solidFill>
                          <a:effectLst/>
                          <a:latin typeface="Calibri Light" panose="020F0302020204030204" pitchFamily="34" charset="0"/>
                        </a:rPr>
                        <a:t>Under medel</a:t>
                      </a:r>
                    </a:p>
                  </a:txBody>
                  <a:tcPr marL="0" marR="0" marT="0" marB="0" anchor="b"/>
                </a:tc>
                <a:tc>
                  <a:txBody>
                    <a:bodyPr/>
                    <a:lstStyle/>
                    <a:p>
                      <a:pPr algn="ctr" fontAlgn="b">
                        <a:buNone/>
                      </a:pPr>
                      <a:r>
                        <a:rPr lang="sv-SE" sz="1200" b="1" i="0" u="none" strike="noStrike" dirty="0">
                          <a:solidFill>
                            <a:srgbClr val="000000"/>
                          </a:solidFill>
                          <a:effectLst/>
                          <a:latin typeface="Calibri Light" panose="020F0302020204030204" pitchFamily="34" charset="0"/>
                        </a:rPr>
                        <a:t>-5,4</a:t>
                      </a:r>
                    </a:p>
                  </a:txBody>
                  <a:tcPr marL="0" marR="0" marT="0" marB="0" anchor="b"/>
                </a:tc>
                <a:tc>
                  <a:txBody>
                    <a:bodyPr/>
                    <a:lstStyle/>
                    <a:p>
                      <a:pPr algn="l" fontAlgn="b">
                        <a:buNone/>
                      </a:pPr>
                      <a:endParaRPr lang="sv-SE" sz="1200" b="1"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90766159"/>
                  </a:ext>
                </a:extLst>
              </a:tr>
            </a:tbl>
          </a:graphicData>
        </a:graphic>
      </p:graphicFrame>
    </p:spTree>
    <p:extLst>
      <p:ext uri="{BB962C8B-B14F-4D97-AF65-F5344CB8AC3E}">
        <p14:creationId xmlns:p14="http://schemas.microsoft.com/office/powerpoint/2010/main" val="11951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980D-A0EA-0614-3D2E-9DF542439587}"/>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1262750-B13A-635E-875D-BCFA9FB4BF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
        <p:nvSpPr>
          <p:cNvPr id="3" name="Rubrik 2">
            <a:extLst>
              <a:ext uri="{FF2B5EF4-FFF2-40B4-BE49-F238E27FC236}">
                <a16:creationId xmlns:a16="http://schemas.microsoft.com/office/drawing/2014/main" id="{8CDC715B-3B1A-9A54-6A19-73EBA8D55BC9}"/>
              </a:ext>
            </a:extLst>
          </p:cNvPr>
          <p:cNvSpPr>
            <a:spLocks noGrp="1"/>
          </p:cNvSpPr>
          <p:nvPr>
            <p:ph type="title"/>
          </p:nvPr>
        </p:nvSpPr>
        <p:spPr>
          <a:xfrm>
            <a:off x="6026554" y="1092648"/>
            <a:ext cx="2961803" cy="3046471"/>
          </a:xfrm>
        </p:spPr>
        <p:txBody>
          <a:bodyPr/>
          <a:lstStyle/>
          <a:p>
            <a:pPr>
              <a:lnSpc>
                <a:spcPct val="100000"/>
              </a:lnSpc>
            </a:pPr>
            <a:r>
              <a:rPr lang="sv-SE" dirty="0"/>
              <a:t>Hyror i särsk. boende för äldre</a:t>
            </a:r>
            <a:br>
              <a:rPr lang="sv-SE" dirty="0"/>
            </a:br>
            <a:r>
              <a:rPr lang="sv-SE" dirty="0">
                <a:solidFill>
                  <a:srgbClr val="EB6909"/>
                </a:solidFill>
              </a:rPr>
              <a:t>Skåne – minst diff. till högst </a:t>
            </a:r>
            <a:endParaRPr lang="sv-SE" dirty="0"/>
          </a:p>
        </p:txBody>
      </p:sp>
      <p:sp>
        <p:nvSpPr>
          <p:cNvPr id="4" name="Platshållare för innehåll 3">
            <a:extLst>
              <a:ext uri="{FF2B5EF4-FFF2-40B4-BE49-F238E27FC236}">
                <a16:creationId xmlns:a16="http://schemas.microsoft.com/office/drawing/2014/main" id="{5FCB9887-F644-F2C1-0897-590DC83092B9}"/>
              </a:ext>
            </a:extLst>
          </p:cNvPr>
          <p:cNvSpPr>
            <a:spLocks noGrp="1"/>
          </p:cNvSpPr>
          <p:nvPr>
            <p:ph sz="quarter" idx="13"/>
          </p:nvPr>
        </p:nvSpPr>
        <p:spPr>
          <a:xfrm>
            <a:off x="1260000" y="1980000"/>
            <a:ext cx="6778710" cy="4614764"/>
          </a:xfrm>
        </p:spPr>
        <p:txBody>
          <a:bodyPr/>
          <a:lstStyle/>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p:txBody>
      </p:sp>
      <p:graphicFrame>
        <p:nvGraphicFramePr>
          <p:cNvPr id="5" name="Tabell 4">
            <a:extLst>
              <a:ext uri="{FF2B5EF4-FFF2-40B4-BE49-F238E27FC236}">
                <a16:creationId xmlns:a16="http://schemas.microsoft.com/office/drawing/2014/main" id="{7A6FDFAC-0E59-A8A8-838A-60A806E3EE0F}"/>
              </a:ext>
            </a:extLst>
          </p:cNvPr>
          <p:cNvGraphicFramePr>
            <a:graphicFrameLocks noGrp="1"/>
          </p:cNvGraphicFramePr>
          <p:nvPr/>
        </p:nvGraphicFramePr>
        <p:xfrm>
          <a:off x="248744" y="274724"/>
          <a:ext cx="5656366" cy="6397981"/>
        </p:xfrm>
        <a:graphic>
          <a:graphicData uri="http://schemas.openxmlformats.org/drawingml/2006/table">
            <a:tbl>
              <a:tblPr firstRow="1" firstCol="1" bandRow="1">
                <a:tableStyleId>{5C22544A-7EE6-4342-B048-85BDC9FD1C3A}</a:tableStyleId>
              </a:tblPr>
              <a:tblGrid>
                <a:gridCol w="1388613">
                  <a:extLst>
                    <a:ext uri="{9D8B030D-6E8A-4147-A177-3AD203B41FA5}">
                      <a16:colId xmlns:a16="http://schemas.microsoft.com/office/drawing/2014/main" val="2085368041"/>
                    </a:ext>
                  </a:extLst>
                </a:gridCol>
                <a:gridCol w="1414090">
                  <a:extLst>
                    <a:ext uri="{9D8B030D-6E8A-4147-A177-3AD203B41FA5}">
                      <a16:colId xmlns:a16="http://schemas.microsoft.com/office/drawing/2014/main" val="1126756057"/>
                    </a:ext>
                  </a:extLst>
                </a:gridCol>
                <a:gridCol w="1401353">
                  <a:extLst>
                    <a:ext uri="{9D8B030D-6E8A-4147-A177-3AD203B41FA5}">
                      <a16:colId xmlns:a16="http://schemas.microsoft.com/office/drawing/2014/main" val="1582198893"/>
                    </a:ext>
                  </a:extLst>
                </a:gridCol>
                <a:gridCol w="1452310">
                  <a:extLst>
                    <a:ext uri="{9D8B030D-6E8A-4147-A177-3AD203B41FA5}">
                      <a16:colId xmlns:a16="http://schemas.microsoft.com/office/drawing/2014/main" val="607572284"/>
                    </a:ext>
                  </a:extLst>
                </a:gridCol>
              </a:tblGrid>
              <a:tr h="450412">
                <a:tc>
                  <a:txBody>
                    <a:bodyPr/>
                    <a:lstStyle/>
                    <a:p>
                      <a:pPr>
                        <a:buNone/>
                      </a:pPr>
                      <a:r>
                        <a:rPr lang="sv-SE" sz="1300" kern="0" dirty="0">
                          <a:effectLst/>
                        </a:rPr>
                        <a:t>Kommun</a:t>
                      </a:r>
                      <a:endParaRPr lang="sv-SE" sz="1100" kern="100" dirty="0">
                        <a:effectLst/>
                      </a:endParaRPr>
                    </a:p>
                    <a:p>
                      <a:pPr>
                        <a:buNone/>
                      </a:pPr>
                      <a:r>
                        <a:rPr lang="sv-SE" sz="1200" kern="0" dirty="0">
                          <a:effectLst/>
                        </a:rPr>
                        <a:t>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tc>
                  <a:txBody>
                    <a:bodyPr/>
                    <a:lstStyle/>
                    <a:p>
                      <a:pPr>
                        <a:buNone/>
                      </a:pPr>
                      <a:r>
                        <a:rPr lang="sv-SE" sz="1200" kern="0" dirty="0" err="1">
                          <a:effectLst/>
                        </a:rPr>
                        <a:t>Bokostad</a:t>
                      </a:r>
                      <a:r>
                        <a:rPr lang="sv-SE" sz="1200" kern="0" dirty="0">
                          <a:effectLst/>
                        </a:rPr>
                        <a:t>/kvm </a:t>
                      </a:r>
                      <a:endParaRPr lang="sv-SE" sz="1100" kern="100" dirty="0">
                        <a:effectLst/>
                      </a:endParaRPr>
                    </a:p>
                    <a:p>
                      <a:pPr>
                        <a:buNone/>
                      </a:pPr>
                      <a:r>
                        <a:rPr lang="sv-SE" sz="1200" kern="0" dirty="0">
                          <a:effectLst/>
                        </a:rPr>
                        <a:t>SÄBO</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tc>
                  <a:txBody>
                    <a:bodyPr/>
                    <a:lstStyle/>
                    <a:p>
                      <a:pPr>
                        <a:buNone/>
                      </a:pPr>
                      <a:r>
                        <a:rPr lang="sv-SE" sz="1200" kern="0">
                          <a:effectLst/>
                        </a:rPr>
                        <a:t>Bokostad/kvm </a:t>
                      </a:r>
                      <a:endParaRPr lang="sv-SE" sz="1100" kern="100">
                        <a:effectLst/>
                      </a:endParaRPr>
                    </a:p>
                    <a:p>
                      <a:pPr>
                        <a:buNone/>
                      </a:pPr>
                      <a:r>
                        <a:rPr lang="sv-SE" sz="1200" kern="0">
                          <a:effectLst/>
                        </a:rPr>
                        <a:t>vanlig hyrd bostad</a:t>
                      </a:r>
                      <a:endParaRPr lang="sv-SE" sz="1100" kern="10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tc>
                  <a:txBody>
                    <a:bodyPr/>
                    <a:lstStyle/>
                    <a:p>
                      <a:pPr>
                        <a:buNone/>
                      </a:pPr>
                      <a:r>
                        <a:rPr lang="sv-SE" sz="1200" kern="0" dirty="0">
                          <a:effectLst/>
                        </a:rPr>
                        <a:t>Differens hyra </a:t>
                      </a:r>
                      <a:endParaRPr lang="sv-SE" sz="1100" kern="100" dirty="0">
                        <a:effectLst/>
                      </a:endParaRPr>
                    </a:p>
                    <a:p>
                      <a:pPr>
                        <a:buNone/>
                      </a:pPr>
                      <a:r>
                        <a:rPr lang="sv-SE" sz="1200" kern="0" dirty="0">
                          <a:effectLst/>
                        </a:rPr>
                        <a:t>SÄBO vs vanlig </a:t>
                      </a:r>
                      <a:r>
                        <a:rPr lang="sv-SE" sz="1200" kern="0" dirty="0" err="1">
                          <a:effectLst/>
                        </a:rPr>
                        <a:t>bost</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extLst>
                  <a:ext uri="{0D108BD9-81ED-4DB2-BD59-A6C34878D82A}">
                    <a16:rowId xmlns:a16="http://schemas.microsoft.com/office/drawing/2014/main" val="786520205"/>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Perstorp</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124,3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216,9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-42,7%</a:t>
                      </a:r>
                    </a:p>
                  </a:txBody>
                  <a:tcPr marL="9525" marR="9525" marT="9525" marB="0" anchor="b"/>
                </a:tc>
                <a:extLst>
                  <a:ext uri="{0D108BD9-81ED-4DB2-BD59-A6C34878D82A}">
                    <a16:rowId xmlns:a16="http://schemas.microsoft.com/office/drawing/2014/main" val="172265216"/>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Eslöv</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162,5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188,1</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-13,6%</a:t>
                      </a:r>
                    </a:p>
                  </a:txBody>
                  <a:tcPr marL="9525" marR="9525" marT="9525" marB="0" anchor="b"/>
                </a:tc>
                <a:extLst>
                  <a:ext uri="{0D108BD9-81ED-4DB2-BD59-A6C34878D82A}">
                    <a16:rowId xmlns:a16="http://schemas.microsoft.com/office/drawing/2014/main" val="2989668059"/>
                  </a:ext>
                </a:extLst>
              </a:tr>
              <a:tr h="145445">
                <a:tc>
                  <a:txBody>
                    <a:bodyPr/>
                    <a:lstStyle/>
                    <a:p>
                      <a:pPr algn="l" fontAlgn="b">
                        <a:buNone/>
                      </a:pPr>
                      <a:r>
                        <a:rPr lang="sv-SE" sz="1100" b="0" i="0" u="none" strike="noStrike">
                          <a:solidFill>
                            <a:schemeClr val="bg1"/>
                          </a:solidFill>
                          <a:effectLst/>
                          <a:latin typeface="Calibri" panose="020F0502020204030204" pitchFamily="34" charset="0"/>
                        </a:rPr>
                        <a:t>Bjuv</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148,4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167,9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-11,7%</a:t>
                      </a:r>
                    </a:p>
                  </a:txBody>
                  <a:tcPr marL="9525" marR="9525" marT="9525" marB="0" anchor="b"/>
                </a:tc>
                <a:extLst>
                  <a:ext uri="{0D108BD9-81ED-4DB2-BD59-A6C34878D82A}">
                    <a16:rowId xmlns:a16="http://schemas.microsoft.com/office/drawing/2014/main" val="3426238260"/>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Helsingborg</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155,4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162,8</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-4,6%</a:t>
                      </a:r>
                    </a:p>
                  </a:txBody>
                  <a:tcPr marL="9525" marR="9525" marT="9525" marB="0" anchor="b"/>
                </a:tc>
                <a:extLst>
                  <a:ext uri="{0D108BD9-81ED-4DB2-BD59-A6C34878D82A}">
                    <a16:rowId xmlns:a16="http://schemas.microsoft.com/office/drawing/2014/main" val="2638765751"/>
                  </a:ext>
                </a:extLst>
              </a:tr>
              <a:tr h="145445">
                <a:tc>
                  <a:txBody>
                    <a:bodyPr/>
                    <a:lstStyle/>
                    <a:p>
                      <a:pPr algn="l" fontAlgn="b">
                        <a:buNone/>
                      </a:pPr>
                      <a:r>
                        <a:rPr lang="sv-SE" sz="1100" b="0" i="0" u="none" strike="noStrike">
                          <a:solidFill>
                            <a:schemeClr val="bg1"/>
                          </a:solidFill>
                          <a:effectLst/>
                          <a:latin typeface="Calibri" panose="020F0502020204030204" pitchFamily="34" charset="0"/>
                        </a:rPr>
                        <a:t>Örkelljunga</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165,9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168,0</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1822560224"/>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Vellinge</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183,4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185,2</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894108185"/>
                  </a:ext>
                </a:extLst>
              </a:tr>
              <a:tr h="145445">
                <a:tc>
                  <a:txBody>
                    <a:bodyPr/>
                    <a:lstStyle/>
                    <a:p>
                      <a:pPr algn="l" fontAlgn="b">
                        <a:buNone/>
                      </a:pPr>
                      <a:r>
                        <a:rPr lang="sv-SE" sz="1100" b="0" i="0" u="none" strike="noStrike">
                          <a:solidFill>
                            <a:schemeClr val="bg1"/>
                          </a:solidFill>
                          <a:effectLst/>
                          <a:latin typeface="Calibri" panose="020F0502020204030204" pitchFamily="34" charset="0"/>
                        </a:rPr>
                        <a:t>Ystad</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169,3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170,1</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1093814815"/>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Landskrona</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159,5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158,2</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1232927856"/>
                  </a:ext>
                </a:extLst>
              </a:tr>
              <a:tr h="145445">
                <a:tc>
                  <a:txBody>
                    <a:bodyPr/>
                    <a:lstStyle/>
                    <a:p>
                      <a:pPr algn="l" fontAlgn="b">
                        <a:buNone/>
                      </a:pPr>
                      <a:r>
                        <a:rPr lang="sv-SE" sz="1100" b="0" i="0" u="none" strike="noStrike">
                          <a:solidFill>
                            <a:schemeClr val="bg1"/>
                          </a:solidFill>
                          <a:effectLst/>
                          <a:latin typeface="Calibri" panose="020F0502020204030204" pitchFamily="34" charset="0"/>
                        </a:rPr>
                        <a:t>Höör</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193,6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188,5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2605249142"/>
                  </a:ext>
                </a:extLst>
              </a:tr>
              <a:tr h="145445">
                <a:tc>
                  <a:txBody>
                    <a:bodyPr/>
                    <a:lstStyle/>
                    <a:p>
                      <a:pPr algn="l" fontAlgn="b">
                        <a:buNone/>
                      </a:pPr>
                      <a:r>
                        <a:rPr lang="sv-SE" sz="1100" b="0" i="0" u="none" strike="noStrike">
                          <a:solidFill>
                            <a:schemeClr val="bg1"/>
                          </a:solidFill>
                          <a:effectLst/>
                          <a:latin typeface="Calibri" panose="020F0502020204030204" pitchFamily="34" charset="0"/>
                        </a:rPr>
                        <a:t>Höganäs</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180,6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175,6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val="3207002997"/>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Hörby</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154,4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147,2</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4,9%</a:t>
                      </a:r>
                    </a:p>
                  </a:txBody>
                  <a:tcPr marL="9525" marR="9525" marT="9525" marB="0" anchor="b"/>
                </a:tc>
                <a:extLst>
                  <a:ext uri="{0D108BD9-81ED-4DB2-BD59-A6C34878D82A}">
                    <a16:rowId xmlns:a16="http://schemas.microsoft.com/office/drawing/2014/main" val="4279160485"/>
                  </a:ext>
                </a:extLst>
              </a:tr>
              <a:tr h="145445">
                <a:tc>
                  <a:txBody>
                    <a:bodyPr/>
                    <a:lstStyle/>
                    <a:p>
                      <a:pPr algn="l" fontAlgn="b">
                        <a:buNone/>
                      </a:pPr>
                      <a:r>
                        <a:rPr lang="sv-SE" sz="1100" b="0" i="0" u="none" strike="noStrike">
                          <a:solidFill>
                            <a:schemeClr val="bg1"/>
                          </a:solidFill>
                          <a:effectLst/>
                          <a:latin typeface="Calibri" panose="020F0502020204030204" pitchFamily="34" charset="0"/>
                        </a:rPr>
                        <a:t>Åstorp</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163,7</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153,4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6,7%</a:t>
                      </a:r>
                    </a:p>
                  </a:txBody>
                  <a:tcPr marL="9525" marR="9525" marT="9525" marB="0" anchor="b"/>
                </a:tc>
                <a:extLst>
                  <a:ext uri="{0D108BD9-81ED-4DB2-BD59-A6C34878D82A}">
                    <a16:rowId xmlns:a16="http://schemas.microsoft.com/office/drawing/2014/main" val="349353814"/>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Malmö</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193,7</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176,3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9,9%</a:t>
                      </a:r>
                    </a:p>
                  </a:txBody>
                  <a:tcPr marL="9525" marR="9525" marT="9525" marB="0" anchor="b"/>
                </a:tc>
                <a:extLst>
                  <a:ext uri="{0D108BD9-81ED-4DB2-BD59-A6C34878D82A}">
                    <a16:rowId xmlns:a16="http://schemas.microsoft.com/office/drawing/2014/main" val="3672338392"/>
                  </a:ext>
                </a:extLst>
              </a:tr>
              <a:tr h="145445">
                <a:tc>
                  <a:txBody>
                    <a:bodyPr/>
                    <a:lstStyle/>
                    <a:p>
                      <a:pPr algn="l" fontAlgn="b">
                        <a:buNone/>
                      </a:pPr>
                      <a:r>
                        <a:rPr lang="sv-SE" sz="1100" b="0" i="0" u="none" strike="noStrike">
                          <a:solidFill>
                            <a:schemeClr val="bg1"/>
                          </a:solidFill>
                          <a:effectLst/>
                          <a:latin typeface="Calibri" panose="020F0502020204030204" pitchFamily="34" charset="0"/>
                        </a:rPr>
                        <a:t>Svedala</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182,3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162,3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12,3%</a:t>
                      </a:r>
                    </a:p>
                  </a:txBody>
                  <a:tcPr marL="9525" marR="9525" marT="9525" marB="0" anchor="b"/>
                </a:tc>
                <a:extLst>
                  <a:ext uri="{0D108BD9-81ED-4DB2-BD59-A6C34878D82A}">
                    <a16:rowId xmlns:a16="http://schemas.microsoft.com/office/drawing/2014/main" val="2490300848"/>
                  </a:ext>
                </a:extLst>
              </a:tr>
              <a:tr h="145445">
                <a:tc>
                  <a:txBody>
                    <a:bodyPr/>
                    <a:lstStyle/>
                    <a:p>
                      <a:pPr algn="l" fontAlgn="b">
                        <a:buNone/>
                      </a:pPr>
                      <a:r>
                        <a:rPr lang="sv-SE" sz="1100" b="0" i="0" u="none" strike="noStrike">
                          <a:solidFill>
                            <a:schemeClr val="bg1"/>
                          </a:solidFill>
                          <a:effectLst/>
                          <a:latin typeface="Calibri" panose="020F0502020204030204" pitchFamily="34" charset="0"/>
                        </a:rPr>
                        <a:t>Kristianstad</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168,0</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149,5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12,4%</a:t>
                      </a:r>
                    </a:p>
                  </a:txBody>
                  <a:tcPr marL="9525" marR="9525" marT="9525" marB="0" anchor="b"/>
                </a:tc>
                <a:extLst>
                  <a:ext uri="{0D108BD9-81ED-4DB2-BD59-A6C34878D82A}">
                    <a16:rowId xmlns:a16="http://schemas.microsoft.com/office/drawing/2014/main" val="3041177315"/>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Trelleborg</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170,3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151,5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12,4%</a:t>
                      </a:r>
                    </a:p>
                  </a:txBody>
                  <a:tcPr marL="9525" marR="9525" marT="9525" marB="0" anchor="b"/>
                </a:tc>
                <a:extLst>
                  <a:ext uri="{0D108BD9-81ED-4DB2-BD59-A6C34878D82A}">
                    <a16:rowId xmlns:a16="http://schemas.microsoft.com/office/drawing/2014/main" val="3507998267"/>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Svalöv</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171,7</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150,4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14,2%</a:t>
                      </a:r>
                    </a:p>
                  </a:txBody>
                  <a:tcPr marL="9525" marR="9525" marT="9525" marB="0" anchor="b"/>
                </a:tc>
                <a:extLst>
                  <a:ext uri="{0D108BD9-81ED-4DB2-BD59-A6C34878D82A}">
                    <a16:rowId xmlns:a16="http://schemas.microsoft.com/office/drawing/2014/main" val="429380384"/>
                  </a:ext>
                </a:extLst>
              </a:tr>
              <a:tr h="145445">
                <a:tc>
                  <a:txBody>
                    <a:bodyPr/>
                    <a:lstStyle/>
                    <a:p>
                      <a:pPr algn="l" fontAlgn="b">
                        <a:buNone/>
                      </a:pPr>
                      <a:r>
                        <a:rPr lang="sv-SE" sz="1100" b="0" i="0" u="none" strike="noStrike">
                          <a:solidFill>
                            <a:schemeClr val="bg1"/>
                          </a:solidFill>
                          <a:effectLst/>
                          <a:latin typeface="Calibri" panose="020F0502020204030204" pitchFamily="34" charset="0"/>
                        </a:rPr>
                        <a:t>Staffanstorp</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206,6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176,3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17,1%</a:t>
                      </a:r>
                    </a:p>
                  </a:txBody>
                  <a:tcPr marL="9525" marR="9525" marT="9525" marB="0" anchor="b"/>
                </a:tc>
                <a:extLst>
                  <a:ext uri="{0D108BD9-81ED-4DB2-BD59-A6C34878D82A}">
                    <a16:rowId xmlns:a16="http://schemas.microsoft.com/office/drawing/2014/main" val="2010311142"/>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Burlöv</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191,6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158,2</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21,1%</a:t>
                      </a:r>
                    </a:p>
                  </a:txBody>
                  <a:tcPr marL="9525" marR="9525" marT="9525" marB="0" anchor="b"/>
                </a:tc>
                <a:extLst>
                  <a:ext uri="{0D108BD9-81ED-4DB2-BD59-A6C34878D82A}">
                    <a16:rowId xmlns:a16="http://schemas.microsoft.com/office/drawing/2014/main" val="3480070351"/>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Klippan</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180,1</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146,9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22,6%</a:t>
                      </a:r>
                    </a:p>
                  </a:txBody>
                  <a:tcPr marL="9525" marR="9525" marT="9525" marB="0" anchor="b"/>
                </a:tc>
                <a:extLst>
                  <a:ext uri="{0D108BD9-81ED-4DB2-BD59-A6C34878D82A}">
                    <a16:rowId xmlns:a16="http://schemas.microsoft.com/office/drawing/2014/main" val="2667373956"/>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Hässleholm</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156,6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127,5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22,8%</a:t>
                      </a:r>
                    </a:p>
                  </a:txBody>
                  <a:tcPr marL="9525" marR="9525" marT="9525" marB="0" anchor="b"/>
                </a:tc>
                <a:extLst>
                  <a:ext uri="{0D108BD9-81ED-4DB2-BD59-A6C34878D82A}">
                    <a16:rowId xmlns:a16="http://schemas.microsoft.com/office/drawing/2014/main" val="3712306368"/>
                  </a:ext>
                </a:extLst>
              </a:tr>
              <a:tr h="145445">
                <a:tc>
                  <a:txBody>
                    <a:bodyPr/>
                    <a:lstStyle/>
                    <a:p>
                      <a:pPr algn="l" fontAlgn="b">
                        <a:buNone/>
                      </a:pPr>
                      <a:r>
                        <a:rPr lang="sv-SE" sz="1100" b="0" i="0" u="none" strike="noStrike">
                          <a:solidFill>
                            <a:schemeClr val="bg1"/>
                          </a:solidFill>
                          <a:effectLst/>
                          <a:latin typeface="Calibri" panose="020F0502020204030204" pitchFamily="34" charset="0"/>
                        </a:rPr>
                        <a:t>Sjöbo</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199,2</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161,6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23,2%</a:t>
                      </a:r>
                    </a:p>
                  </a:txBody>
                  <a:tcPr marL="9525" marR="9525" marT="9525" marB="0" anchor="b"/>
                </a:tc>
                <a:extLst>
                  <a:ext uri="{0D108BD9-81ED-4DB2-BD59-A6C34878D82A}">
                    <a16:rowId xmlns:a16="http://schemas.microsoft.com/office/drawing/2014/main" val="3226899253"/>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Tomelilla</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214,0</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172,6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24,0%</a:t>
                      </a:r>
                    </a:p>
                  </a:txBody>
                  <a:tcPr marL="9525" marR="9525" marT="9525" marB="0" anchor="b"/>
                </a:tc>
                <a:extLst>
                  <a:ext uri="{0D108BD9-81ED-4DB2-BD59-A6C34878D82A}">
                    <a16:rowId xmlns:a16="http://schemas.microsoft.com/office/drawing/2014/main" val="3254655169"/>
                  </a:ext>
                </a:extLst>
              </a:tr>
              <a:tr h="145445">
                <a:tc>
                  <a:txBody>
                    <a:bodyPr/>
                    <a:lstStyle/>
                    <a:p>
                      <a:pPr algn="l" fontAlgn="b">
                        <a:buNone/>
                      </a:pPr>
                      <a:r>
                        <a:rPr lang="sv-SE" sz="1100" b="0" i="0" u="none" strike="noStrike">
                          <a:solidFill>
                            <a:schemeClr val="bg1"/>
                          </a:solidFill>
                          <a:effectLst/>
                          <a:latin typeface="Calibri" panose="020F0502020204030204" pitchFamily="34" charset="0"/>
                        </a:rPr>
                        <a:t>Lomma</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215,0</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172,6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24,6%</a:t>
                      </a:r>
                    </a:p>
                  </a:txBody>
                  <a:tcPr marL="9525" marR="9525" marT="9525" marB="0" anchor="b"/>
                </a:tc>
                <a:extLst>
                  <a:ext uri="{0D108BD9-81ED-4DB2-BD59-A6C34878D82A}">
                    <a16:rowId xmlns:a16="http://schemas.microsoft.com/office/drawing/2014/main" val="2973138987"/>
                  </a:ext>
                </a:extLst>
              </a:tr>
              <a:tr h="145445">
                <a:tc>
                  <a:txBody>
                    <a:bodyPr/>
                    <a:lstStyle/>
                    <a:p>
                      <a:pPr algn="l" fontAlgn="b">
                        <a:buNone/>
                      </a:pPr>
                      <a:r>
                        <a:rPr lang="sv-SE" sz="1100" b="0" i="0" u="none" strike="noStrike">
                          <a:solidFill>
                            <a:schemeClr val="bg1"/>
                          </a:solidFill>
                          <a:effectLst/>
                          <a:latin typeface="Calibri" panose="020F0502020204030204" pitchFamily="34" charset="0"/>
                        </a:rPr>
                        <a:t>Lund</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228,1</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178,0</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28,2%</a:t>
                      </a:r>
                    </a:p>
                  </a:txBody>
                  <a:tcPr marL="9525" marR="9525" marT="9525" marB="0" anchor="b"/>
                </a:tc>
                <a:extLst>
                  <a:ext uri="{0D108BD9-81ED-4DB2-BD59-A6C34878D82A}">
                    <a16:rowId xmlns:a16="http://schemas.microsoft.com/office/drawing/2014/main" val="3450116402"/>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Skurup</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212,1</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161,6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31,2%</a:t>
                      </a:r>
                    </a:p>
                  </a:txBody>
                  <a:tcPr marL="9525" marR="9525" marT="9525" marB="0" anchor="b"/>
                </a:tc>
                <a:extLst>
                  <a:ext uri="{0D108BD9-81ED-4DB2-BD59-A6C34878D82A}">
                    <a16:rowId xmlns:a16="http://schemas.microsoft.com/office/drawing/2014/main" val="439014101"/>
                  </a:ext>
                </a:extLst>
              </a:tr>
              <a:tr h="145445">
                <a:tc>
                  <a:txBody>
                    <a:bodyPr/>
                    <a:lstStyle/>
                    <a:p>
                      <a:pPr algn="l" fontAlgn="b">
                        <a:buNone/>
                      </a:pPr>
                      <a:r>
                        <a:rPr lang="sv-SE" sz="1100" b="0" i="0" u="none" strike="noStrike">
                          <a:solidFill>
                            <a:schemeClr val="bg1"/>
                          </a:solidFill>
                          <a:effectLst/>
                          <a:latin typeface="Calibri" panose="020F0502020204030204" pitchFamily="34" charset="0"/>
                        </a:rPr>
                        <a:t>Båstad</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191,6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143,7</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33,4%</a:t>
                      </a:r>
                    </a:p>
                  </a:txBody>
                  <a:tcPr marL="9525" marR="9525" marT="9525" marB="0" anchor="b"/>
                </a:tc>
                <a:extLst>
                  <a:ext uri="{0D108BD9-81ED-4DB2-BD59-A6C34878D82A}">
                    <a16:rowId xmlns:a16="http://schemas.microsoft.com/office/drawing/2014/main" val="1691509441"/>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Ängelholm</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188,0</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140,6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2441013719"/>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Osby</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184,3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129,3</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42,5%</a:t>
                      </a:r>
                    </a:p>
                  </a:txBody>
                  <a:tcPr marL="9525" marR="9525" marT="9525" marB="0" anchor="b"/>
                </a:tc>
                <a:extLst>
                  <a:ext uri="{0D108BD9-81ED-4DB2-BD59-A6C34878D82A}">
                    <a16:rowId xmlns:a16="http://schemas.microsoft.com/office/drawing/2014/main" val="100968301"/>
                  </a:ext>
                </a:extLst>
              </a:tr>
              <a:tr h="145445">
                <a:tc>
                  <a:txBody>
                    <a:bodyPr/>
                    <a:lstStyle/>
                    <a:p>
                      <a:pPr algn="l" fontAlgn="b">
                        <a:buNone/>
                      </a:pPr>
                      <a:r>
                        <a:rPr lang="sv-SE" sz="1100" b="0" i="0" u="none" strike="noStrike">
                          <a:solidFill>
                            <a:schemeClr val="bg1"/>
                          </a:solidFill>
                          <a:effectLst/>
                          <a:latin typeface="Calibri" panose="020F0502020204030204" pitchFamily="34" charset="0"/>
                        </a:rPr>
                        <a:t>Bromölla</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198,9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133,6</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48,9%</a:t>
                      </a:r>
                    </a:p>
                  </a:txBody>
                  <a:tcPr marL="9525" marR="9525" marT="9525" marB="0" anchor="b"/>
                </a:tc>
                <a:extLst>
                  <a:ext uri="{0D108BD9-81ED-4DB2-BD59-A6C34878D82A}">
                    <a16:rowId xmlns:a16="http://schemas.microsoft.com/office/drawing/2014/main" val="4014579226"/>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Simrishamn</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276,5</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178,9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54,5%</a:t>
                      </a:r>
                    </a:p>
                  </a:txBody>
                  <a:tcPr marL="9525" marR="9525" marT="9525" marB="0" anchor="b"/>
                </a:tc>
                <a:extLst>
                  <a:ext uri="{0D108BD9-81ED-4DB2-BD59-A6C34878D82A}">
                    <a16:rowId xmlns:a16="http://schemas.microsoft.com/office/drawing/2014/main" val="251262280"/>
                  </a:ext>
                </a:extLst>
              </a:tr>
              <a:tr h="180061">
                <a:tc>
                  <a:txBody>
                    <a:bodyPr/>
                    <a:lstStyle/>
                    <a:p>
                      <a:pPr algn="l" fontAlgn="b">
                        <a:buNone/>
                      </a:pPr>
                      <a:r>
                        <a:rPr lang="sv-SE" sz="1100" b="0" i="0" u="none" strike="noStrike" dirty="0">
                          <a:solidFill>
                            <a:schemeClr val="bg1"/>
                          </a:solidFill>
                          <a:effectLst/>
                          <a:latin typeface="Calibri" panose="020F0502020204030204" pitchFamily="34" charset="0"/>
                        </a:rPr>
                        <a:t>Kävlinge</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223,4</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141,9</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57,4%</a:t>
                      </a:r>
                    </a:p>
                  </a:txBody>
                  <a:tcPr marL="9525" marR="9525" marT="9525" marB="0" anchor="b"/>
                </a:tc>
                <a:extLst>
                  <a:ext uri="{0D108BD9-81ED-4DB2-BD59-A6C34878D82A}">
                    <a16:rowId xmlns:a16="http://schemas.microsoft.com/office/drawing/2014/main" val="406584896"/>
                  </a:ext>
                </a:extLst>
              </a:tr>
              <a:tr h="145445">
                <a:tc>
                  <a:txBody>
                    <a:bodyPr/>
                    <a:lstStyle/>
                    <a:p>
                      <a:pPr algn="l" fontAlgn="b">
                        <a:buNone/>
                      </a:pPr>
                      <a:r>
                        <a:rPr lang="sv-SE" sz="1100" b="0" i="0" u="none" strike="noStrike" dirty="0">
                          <a:solidFill>
                            <a:schemeClr val="bg1"/>
                          </a:solidFill>
                          <a:effectLst/>
                          <a:latin typeface="Calibri" panose="020F0502020204030204" pitchFamily="34" charset="0"/>
                        </a:rPr>
                        <a:t>Östra Göinge</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190,2</a:t>
                      </a:r>
                    </a:p>
                  </a:txBody>
                  <a:tcPr marL="9525" marR="9525" marT="9525" marB="0" anchor="b"/>
                </a:tc>
                <a:tc>
                  <a:txBody>
                    <a:bodyPr/>
                    <a:lstStyle/>
                    <a:p>
                      <a:pPr algn="r" fontAlgn="b">
                        <a:buNone/>
                      </a:pPr>
                      <a:r>
                        <a:rPr lang="sv-SE" sz="1100" b="0" i="0" u="none" strike="noStrike">
                          <a:solidFill>
                            <a:srgbClr val="000000"/>
                          </a:solidFill>
                          <a:effectLst/>
                          <a:latin typeface="Calibri" panose="020F0502020204030204" pitchFamily="34" charset="0"/>
                        </a:rPr>
                        <a:t>116,3</a:t>
                      </a:r>
                    </a:p>
                  </a:txBody>
                  <a:tcPr marL="9525" marR="9525" marT="9525" marB="0" anchor="b"/>
                </a:tc>
                <a:tc>
                  <a:txBody>
                    <a:bodyPr/>
                    <a:lstStyle/>
                    <a:p>
                      <a:pPr algn="r" fontAlgn="b">
                        <a:buNone/>
                      </a:pPr>
                      <a:r>
                        <a:rPr lang="sv-SE" sz="1100" b="0" i="0" u="none" strike="noStrike" dirty="0">
                          <a:solidFill>
                            <a:srgbClr val="000000"/>
                          </a:solidFill>
                          <a:effectLst/>
                          <a:latin typeface="Calibri" panose="020F0502020204030204" pitchFamily="34" charset="0"/>
                        </a:rPr>
                        <a:t>63,5%</a:t>
                      </a:r>
                    </a:p>
                  </a:txBody>
                  <a:tcPr marL="9525" marR="9525" marT="9525" marB="0" anchor="b"/>
                </a:tc>
                <a:extLst>
                  <a:ext uri="{0D108BD9-81ED-4DB2-BD59-A6C34878D82A}">
                    <a16:rowId xmlns:a16="http://schemas.microsoft.com/office/drawing/2014/main" val="1088547696"/>
                  </a:ext>
                </a:extLst>
              </a:tr>
            </a:tbl>
          </a:graphicData>
        </a:graphic>
      </p:graphicFrame>
    </p:spTree>
    <p:extLst>
      <p:ext uri="{BB962C8B-B14F-4D97-AF65-F5344CB8AC3E}">
        <p14:creationId xmlns:p14="http://schemas.microsoft.com/office/powerpoint/2010/main" val="41315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5BD5FA3-9607-83E3-F9FA-43DFB3A1CBB4}"/>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3" name="Rubrik 2">
            <a:extLst>
              <a:ext uri="{FF2B5EF4-FFF2-40B4-BE49-F238E27FC236}">
                <a16:creationId xmlns:a16="http://schemas.microsoft.com/office/drawing/2014/main" id="{A8AA475F-435F-37EA-6045-9007067D3838}"/>
              </a:ext>
            </a:extLst>
          </p:cNvPr>
          <p:cNvSpPr>
            <a:spLocks noGrp="1"/>
          </p:cNvSpPr>
          <p:nvPr>
            <p:ph type="title"/>
          </p:nvPr>
        </p:nvSpPr>
        <p:spPr/>
        <p:txBody>
          <a:bodyPr/>
          <a:lstStyle/>
          <a:p>
            <a:r>
              <a:rPr lang="sv-SE" dirty="0"/>
              <a:t>Höj Pensionerna – det ska löna sig att ha jobbat!</a:t>
            </a:r>
          </a:p>
        </p:txBody>
      </p:sp>
      <p:sp>
        <p:nvSpPr>
          <p:cNvPr id="4" name="Platshållare för innehåll 3">
            <a:extLst>
              <a:ext uri="{FF2B5EF4-FFF2-40B4-BE49-F238E27FC236}">
                <a16:creationId xmlns:a16="http://schemas.microsoft.com/office/drawing/2014/main" id="{9D4FFDCF-EFF4-1C69-9D40-BDC4C0D1B7ED}"/>
              </a:ext>
            </a:extLst>
          </p:cNvPr>
          <p:cNvSpPr>
            <a:spLocks noGrp="1"/>
          </p:cNvSpPr>
          <p:nvPr>
            <p:ph sz="quarter" idx="13"/>
          </p:nvPr>
        </p:nvSpPr>
        <p:spPr/>
        <p:txBody>
          <a:bodyPr/>
          <a:lstStyle/>
          <a:p>
            <a:r>
              <a:rPr lang="sv-SE" sz="2000" dirty="0"/>
              <a:t>Sju av tio SPF Seniorernas medlemmar säger att de ej klarar sig på enbart allmän pension. Den skulle vara basen.</a:t>
            </a:r>
          </a:p>
          <a:p>
            <a:r>
              <a:rPr lang="sv-SE" sz="2000" dirty="0"/>
              <a:t>Pensionssystemet bör ses över.</a:t>
            </a:r>
          </a:p>
          <a:p>
            <a:r>
              <a:rPr lang="sv-SE" sz="2000" dirty="0"/>
              <a:t>Höj </a:t>
            </a:r>
            <a:r>
              <a:rPr lang="sv-SE" sz="2000"/>
              <a:t>inbetalning till pensionsavgiften</a:t>
            </a:r>
            <a:r>
              <a:rPr lang="sv-SE" sz="2000" dirty="0"/>
              <a:t>.</a:t>
            </a:r>
          </a:p>
          <a:p>
            <a:r>
              <a:rPr lang="sv-SE" sz="2000" dirty="0"/>
              <a:t>Längre arbetsliv för den som kan och vill – seniorer är en resurs på arbetsmarknaden.</a:t>
            </a:r>
          </a:p>
        </p:txBody>
      </p:sp>
    </p:spTree>
    <p:extLst>
      <p:ext uri="{BB962C8B-B14F-4D97-AF65-F5344CB8AC3E}">
        <p14:creationId xmlns:p14="http://schemas.microsoft.com/office/powerpoint/2010/main" val="153938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11EB3B7-E77E-6B0C-7908-0FAF19443423}"/>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3" name="Rubrik 2">
            <a:extLst>
              <a:ext uri="{FF2B5EF4-FFF2-40B4-BE49-F238E27FC236}">
                <a16:creationId xmlns:a16="http://schemas.microsoft.com/office/drawing/2014/main" id="{2CFC65E2-1C84-05F0-9DD9-9F7997BE10A0}"/>
              </a:ext>
            </a:extLst>
          </p:cNvPr>
          <p:cNvSpPr>
            <a:spLocks noGrp="1"/>
          </p:cNvSpPr>
          <p:nvPr>
            <p:ph type="title"/>
          </p:nvPr>
        </p:nvSpPr>
        <p:spPr>
          <a:xfrm>
            <a:off x="1310160" y="832589"/>
            <a:ext cx="6778710" cy="885242"/>
          </a:xfrm>
        </p:spPr>
        <p:txBody>
          <a:bodyPr/>
          <a:lstStyle/>
          <a:p>
            <a:r>
              <a:rPr lang="sv-SE" dirty="0"/>
              <a:t>Rapport: Superseniorer som jobbar</a:t>
            </a:r>
          </a:p>
        </p:txBody>
      </p:sp>
      <p:sp>
        <p:nvSpPr>
          <p:cNvPr id="4" name="Platshållare för innehåll 3">
            <a:extLst>
              <a:ext uri="{FF2B5EF4-FFF2-40B4-BE49-F238E27FC236}">
                <a16:creationId xmlns:a16="http://schemas.microsoft.com/office/drawing/2014/main" id="{ABC1EB4E-D1A1-B778-E85C-4C13EDE5C36B}"/>
              </a:ext>
            </a:extLst>
          </p:cNvPr>
          <p:cNvSpPr>
            <a:spLocks noGrp="1"/>
          </p:cNvSpPr>
          <p:nvPr>
            <p:ph sz="quarter" idx="13"/>
          </p:nvPr>
        </p:nvSpPr>
        <p:spPr>
          <a:xfrm>
            <a:off x="1310160" y="1717831"/>
            <a:ext cx="6778710" cy="3633770"/>
          </a:xfrm>
        </p:spPr>
        <p:txBody>
          <a:bodyPr/>
          <a:lstStyle/>
          <a:p>
            <a:r>
              <a:rPr lang="sv-SE" dirty="0"/>
              <a:t>2024 var 62 000 personer (75–89 år) sysselsatta = 6,2 procent</a:t>
            </a:r>
          </a:p>
          <a:p>
            <a:endParaRPr lang="sv-SE" dirty="0"/>
          </a:p>
          <a:p>
            <a:r>
              <a:rPr lang="sv-SE" dirty="0"/>
              <a:t>Många är företagare    </a:t>
            </a:r>
          </a:p>
          <a:p>
            <a:pPr marL="0" indent="0">
              <a:buNone/>
            </a:pPr>
            <a:r>
              <a:rPr lang="sv-SE" dirty="0"/>
              <a:t>                      </a:t>
            </a:r>
          </a:p>
          <a:p>
            <a:r>
              <a:rPr lang="sv-SE" dirty="0"/>
              <a:t>Vanligare i Sverige än i andra europeiska länder</a:t>
            </a:r>
          </a:p>
          <a:p>
            <a:endParaRPr lang="sv-SE" dirty="0"/>
          </a:p>
          <a:p>
            <a:r>
              <a:rPr lang="sv-SE" dirty="0"/>
              <a:t>Seniorer har enorm kompetens, ska ses </a:t>
            </a:r>
            <a:br>
              <a:rPr lang="sv-SE" dirty="0"/>
            </a:br>
            <a:r>
              <a:rPr lang="sv-SE" dirty="0"/>
              <a:t>som en resurs.</a:t>
            </a:r>
          </a:p>
          <a:p>
            <a:endParaRPr lang="sv-SE" dirty="0"/>
          </a:p>
          <a:p>
            <a:r>
              <a:rPr lang="sv-SE" dirty="0"/>
              <a:t>Bra genomslag i media:                                              Expressen, SVT Rapport, ledarsidor</a:t>
            </a:r>
          </a:p>
        </p:txBody>
      </p:sp>
      <p:pic>
        <p:nvPicPr>
          <p:cNvPr id="8" name="Bildobjekt 7">
            <a:extLst>
              <a:ext uri="{FF2B5EF4-FFF2-40B4-BE49-F238E27FC236}">
                <a16:creationId xmlns:a16="http://schemas.microsoft.com/office/drawing/2014/main" id="{49DF6788-F4B3-41D1-149F-7CDA4F5CD866}"/>
              </a:ext>
            </a:extLst>
          </p:cNvPr>
          <p:cNvPicPr>
            <a:picLocks noChangeAspect="1"/>
          </p:cNvPicPr>
          <p:nvPr/>
        </p:nvPicPr>
        <p:blipFill>
          <a:blip r:embed="rId3"/>
          <a:stretch>
            <a:fillRect/>
          </a:stretch>
        </p:blipFill>
        <p:spPr>
          <a:xfrm>
            <a:off x="6092579" y="3534716"/>
            <a:ext cx="1996291" cy="2632248"/>
          </a:xfrm>
          <a:prstGeom prst="rect">
            <a:avLst/>
          </a:prstGeom>
          <a:ln>
            <a:solidFill>
              <a:schemeClr val="accent1"/>
            </a:solidFill>
          </a:ln>
        </p:spPr>
      </p:pic>
    </p:spTree>
    <p:extLst>
      <p:ext uri="{BB962C8B-B14F-4D97-AF65-F5344CB8AC3E}">
        <p14:creationId xmlns:p14="http://schemas.microsoft.com/office/powerpoint/2010/main" val="269235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CE27A7B-14E1-118B-2750-96870DB583BF}"/>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3" name="Rubrik 2">
            <a:extLst>
              <a:ext uri="{FF2B5EF4-FFF2-40B4-BE49-F238E27FC236}">
                <a16:creationId xmlns:a16="http://schemas.microsoft.com/office/drawing/2014/main" id="{7F5AA06F-B111-00C9-5239-991E068526D2}"/>
              </a:ext>
            </a:extLst>
          </p:cNvPr>
          <p:cNvSpPr>
            <a:spLocks noGrp="1"/>
          </p:cNvSpPr>
          <p:nvPr>
            <p:ph type="title"/>
          </p:nvPr>
        </p:nvSpPr>
        <p:spPr/>
        <p:txBody>
          <a:bodyPr/>
          <a:lstStyle/>
          <a:p>
            <a:r>
              <a:rPr lang="sv-SE" dirty="0"/>
              <a:t>Bygg fler bostäder för seniorer</a:t>
            </a:r>
          </a:p>
        </p:txBody>
      </p:sp>
      <p:sp>
        <p:nvSpPr>
          <p:cNvPr id="4" name="Platshållare för innehåll 3">
            <a:extLst>
              <a:ext uri="{FF2B5EF4-FFF2-40B4-BE49-F238E27FC236}">
                <a16:creationId xmlns:a16="http://schemas.microsoft.com/office/drawing/2014/main" id="{E1EBE436-1EAD-B0DB-0338-F93405154D45}"/>
              </a:ext>
            </a:extLst>
          </p:cNvPr>
          <p:cNvSpPr>
            <a:spLocks noGrp="1"/>
          </p:cNvSpPr>
          <p:nvPr>
            <p:ph sz="quarter" idx="13"/>
          </p:nvPr>
        </p:nvSpPr>
        <p:spPr/>
        <p:txBody>
          <a:bodyPr/>
          <a:lstStyle/>
          <a:p>
            <a:r>
              <a:rPr lang="sv-SE" sz="2000" dirty="0"/>
              <a:t>Kommuner bör inventera bostadsbeståndet med anledning av demografiska förändringar</a:t>
            </a:r>
          </a:p>
          <a:p>
            <a:endParaRPr lang="sv-SE" sz="2000" dirty="0"/>
          </a:p>
          <a:p>
            <a:r>
              <a:rPr lang="sv-SE" sz="2000" dirty="0"/>
              <a:t>Återinför statligt investeringsstöd för seniorbostäder och för tillgänglighetsåtgärder.</a:t>
            </a:r>
          </a:p>
          <a:p>
            <a:endParaRPr lang="sv-SE" sz="2000" dirty="0"/>
          </a:p>
          <a:p>
            <a:r>
              <a:rPr lang="sv-SE" sz="2000" dirty="0"/>
              <a:t>Bygg med gemensamhetslokaler och utemiljö.</a:t>
            </a:r>
          </a:p>
          <a:p>
            <a:r>
              <a:rPr lang="sv-SE" sz="2000" b="1" dirty="0"/>
              <a:t>EFTERFRÅGA DETTA PÅ KPR!</a:t>
            </a:r>
          </a:p>
        </p:txBody>
      </p:sp>
    </p:spTree>
    <p:extLst>
      <p:ext uri="{BB962C8B-B14F-4D97-AF65-F5344CB8AC3E}">
        <p14:creationId xmlns:p14="http://schemas.microsoft.com/office/powerpoint/2010/main" val="16048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343CA44-7CC1-30D0-B38D-812BAF890311}"/>
              </a:ext>
            </a:extLst>
          </p:cNvPr>
          <p:cNvSpPr>
            <a:spLocks noGrp="1"/>
          </p:cNvSpPr>
          <p:nvPr>
            <p:ph type="sldNum" sz="quarter" idx="12"/>
          </p:nvPr>
        </p:nvSpPr>
        <p:spPr/>
        <p:txBody>
          <a:bodyPr/>
          <a:lstStyle/>
          <a:p>
            <a:fld id="{332063FA-F158-B145-A53C-EFD7E6C84CF7}" type="slidenum">
              <a:rPr lang="sv-SE" smtClean="0"/>
              <a:pPr/>
              <a:t>18</a:t>
            </a:fld>
            <a:endParaRPr lang="sv-SE"/>
          </a:p>
        </p:txBody>
      </p:sp>
      <p:sp>
        <p:nvSpPr>
          <p:cNvPr id="3" name="Rubrik 2">
            <a:extLst>
              <a:ext uri="{FF2B5EF4-FFF2-40B4-BE49-F238E27FC236}">
                <a16:creationId xmlns:a16="http://schemas.microsoft.com/office/drawing/2014/main" id="{28831C7F-EF9E-B387-F8FC-07B2CDBA2B5E}"/>
              </a:ext>
            </a:extLst>
          </p:cNvPr>
          <p:cNvSpPr>
            <a:spLocks noGrp="1"/>
          </p:cNvSpPr>
          <p:nvPr>
            <p:ph type="title"/>
          </p:nvPr>
        </p:nvSpPr>
        <p:spPr/>
        <p:txBody>
          <a:bodyPr/>
          <a:lstStyle/>
          <a:p>
            <a:r>
              <a:rPr lang="sv-SE" dirty="0"/>
              <a:t>Kryssa en senior till riksdagen</a:t>
            </a:r>
          </a:p>
        </p:txBody>
      </p:sp>
      <p:sp>
        <p:nvSpPr>
          <p:cNvPr id="4" name="Platshållare för innehåll 3">
            <a:extLst>
              <a:ext uri="{FF2B5EF4-FFF2-40B4-BE49-F238E27FC236}">
                <a16:creationId xmlns:a16="http://schemas.microsoft.com/office/drawing/2014/main" id="{D0ECF8BC-1903-DB50-603D-53A317E75474}"/>
              </a:ext>
            </a:extLst>
          </p:cNvPr>
          <p:cNvSpPr>
            <a:spLocks noGrp="1"/>
          </p:cNvSpPr>
          <p:nvPr>
            <p:ph sz="quarter" idx="13"/>
          </p:nvPr>
        </p:nvSpPr>
        <p:spPr/>
        <p:txBody>
          <a:bodyPr/>
          <a:lstStyle/>
          <a:p>
            <a:r>
              <a:rPr lang="sv-SE" sz="2000" dirty="0"/>
              <a:t>29 procent av valmanskåren är 65+, nästan 2,3 miljoner.</a:t>
            </a:r>
          </a:p>
          <a:p>
            <a:r>
              <a:rPr lang="sv-SE" sz="2000" dirty="0"/>
              <a:t>I valet 2022 var 3,7 procent av riksdagsledamöterna 65+,     dvs 13 av 349 ledamöter.</a:t>
            </a:r>
          </a:p>
          <a:p>
            <a:r>
              <a:rPr lang="sv-SE" sz="2000" dirty="0"/>
              <a:t>Ålder bör skrivas ut på valsedlarna.</a:t>
            </a:r>
          </a:p>
          <a:p>
            <a:endParaRPr lang="sv-SE" sz="2000" dirty="0"/>
          </a:p>
          <a:p>
            <a:r>
              <a:rPr lang="sv-SE" sz="2000" dirty="0"/>
              <a:t>Behövs för att äldre är unika med mycket erfarenhet och kunskap och kan utifrån det fatta kloka beslut. </a:t>
            </a:r>
          </a:p>
          <a:p>
            <a:r>
              <a:rPr lang="sv-SE" sz="2000" dirty="0"/>
              <a:t>Riksdagen behöver bättre avspegla demografin.</a:t>
            </a:r>
          </a:p>
          <a:p>
            <a:endParaRPr lang="sv-SE" dirty="0"/>
          </a:p>
        </p:txBody>
      </p:sp>
    </p:spTree>
    <p:extLst>
      <p:ext uri="{BB962C8B-B14F-4D97-AF65-F5344CB8AC3E}">
        <p14:creationId xmlns:p14="http://schemas.microsoft.com/office/powerpoint/2010/main" val="21681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250A7E3-18C3-6F3D-0193-F1A3D77085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sv-SE" sz="900" b="0" i="0" u="none" strike="noStrike" kern="1200" cap="none" spc="0" normalizeH="0" baseline="0" noProof="0">
              <a:ln>
                <a:noFill/>
              </a:ln>
              <a:solidFill>
                <a:srgbClr val="FFFFFF"/>
              </a:solidFill>
              <a:effectLst/>
              <a:uLnTx/>
              <a:uFillTx/>
              <a:latin typeface="Arial"/>
              <a:ea typeface="+mn-ea"/>
              <a:cs typeface="+mn-cs"/>
            </a:endParaRPr>
          </a:p>
        </p:txBody>
      </p:sp>
      <p:sp>
        <p:nvSpPr>
          <p:cNvPr id="3" name="Rubrik 2">
            <a:extLst>
              <a:ext uri="{FF2B5EF4-FFF2-40B4-BE49-F238E27FC236}">
                <a16:creationId xmlns:a16="http://schemas.microsoft.com/office/drawing/2014/main" id="{E0DAB8E1-6046-7139-BACA-416FE9C23F10}"/>
              </a:ext>
            </a:extLst>
          </p:cNvPr>
          <p:cNvSpPr>
            <a:spLocks noGrp="1"/>
          </p:cNvSpPr>
          <p:nvPr>
            <p:ph type="title"/>
          </p:nvPr>
        </p:nvSpPr>
        <p:spPr/>
        <p:txBody>
          <a:bodyPr/>
          <a:lstStyle/>
          <a:p>
            <a:r>
              <a:rPr lang="sv-SE" dirty="0"/>
              <a:t>Vårbudget presenterad </a:t>
            </a:r>
          </a:p>
        </p:txBody>
      </p:sp>
      <p:sp>
        <p:nvSpPr>
          <p:cNvPr id="4" name="Platshållare för innehåll 3">
            <a:extLst>
              <a:ext uri="{FF2B5EF4-FFF2-40B4-BE49-F238E27FC236}">
                <a16:creationId xmlns:a16="http://schemas.microsoft.com/office/drawing/2014/main" id="{BAB71A98-77D6-C219-8FA3-254318ABCDF7}"/>
              </a:ext>
            </a:extLst>
          </p:cNvPr>
          <p:cNvSpPr>
            <a:spLocks noGrp="1"/>
          </p:cNvSpPr>
          <p:nvPr>
            <p:ph sz="quarter" idx="13"/>
          </p:nvPr>
        </p:nvSpPr>
        <p:spPr/>
        <p:txBody>
          <a:bodyPr/>
          <a:lstStyle/>
          <a:p>
            <a:pPr marL="0" indent="0">
              <a:buNone/>
            </a:pPr>
            <a:endParaRPr lang="sv-SE" dirty="0"/>
          </a:p>
          <a:p>
            <a:r>
              <a:rPr lang="sv-SE" dirty="0"/>
              <a:t>Utredning om obligatorisk ledarskapsutbildning i äldreomsorgen</a:t>
            </a:r>
          </a:p>
          <a:p>
            <a:r>
              <a:rPr lang="sv-SE" dirty="0"/>
              <a:t>Pneumokockvaccin till alla +65 – 112 miljoner</a:t>
            </a:r>
          </a:p>
          <a:p>
            <a:r>
              <a:rPr lang="sv-SE" dirty="0"/>
              <a:t>Apotek i glesbygder-10 miljoner</a:t>
            </a:r>
          </a:p>
          <a:p>
            <a:r>
              <a:rPr lang="sv-SE" dirty="0"/>
              <a:t>Uppdrag till Livsmedelsverket om mat på äldreboenden</a:t>
            </a:r>
          </a:p>
          <a:p>
            <a:r>
              <a:rPr lang="sv-SE"/>
              <a:t>Nytt </a:t>
            </a:r>
            <a:r>
              <a:rPr lang="sv-SE" dirty="0"/>
              <a:t>tillfälligt el-och </a:t>
            </a:r>
            <a:r>
              <a:rPr lang="sv-SE" dirty="0" err="1"/>
              <a:t>gasstöd</a:t>
            </a:r>
            <a:r>
              <a:rPr lang="sv-SE" dirty="0"/>
              <a:t> för hushållen</a:t>
            </a:r>
          </a:p>
          <a:p>
            <a:endParaRPr lang="sv-SE" dirty="0"/>
          </a:p>
          <a:p>
            <a:endParaRPr lang="sv-SE" dirty="0"/>
          </a:p>
        </p:txBody>
      </p:sp>
    </p:spTree>
    <p:extLst>
      <p:ext uri="{BB962C8B-B14F-4D97-AF65-F5344CB8AC3E}">
        <p14:creationId xmlns:p14="http://schemas.microsoft.com/office/powerpoint/2010/main" val="16140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333189" y="52604"/>
            <a:ext cx="1810811" cy="964488"/>
          </a:xfrm>
          <a:solidFill>
            <a:schemeClr val="bg1"/>
          </a:solidFill>
        </p:spPr>
        <p:txBody>
          <a:bodyPr/>
          <a:lstStyle/>
          <a:p>
            <a:r>
              <a:rPr lang="sv-SE" sz="3200" dirty="0">
                <a:solidFill>
                  <a:srgbClr val="008FCB"/>
                </a:solidFill>
              </a:rPr>
              <a:t> </a:t>
            </a:r>
          </a:p>
        </p:txBody>
      </p:sp>
      <p:sp>
        <p:nvSpPr>
          <p:cNvPr id="4" name="Platshållare för innehåll 3"/>
          <p:cNvSpPr>
            <a:spLocks noGrp="1"/>
          </p:cNvSpPr>
          <p:nvPr>
            <p:ph sz="quarter" idx="13"/>
          </p:nvPr>
        </p:nvSpPr>
        <p:spPr>
          <a:xfrm>
            <a:off x="1260000" y="3047956"/>
            <a:ext cx="6888320" cy="1904993"/>
          </a:xfrm>
        </p:spPr>
        <p:txBody>
          <a:bodyPr/>
          <a:lstStyle/>
          <a:p>
            <a:r>
              <a:rPr lang="sv-SE" sz="2400" dirty="0"/>
              <a:t>En av Sveriges största ideella organisationer, närmare en kvarts miljon medlemmar i 700 lokala föreningar över hela landet, samt Sveriges äldsta seniororganisation, bildad 1939. Partipolitiskt och religiöst obunden. Och vi växer!!! För att vi har roligt! Och för att vi gör viktiga saker!</a:t>
            </a:r>
          </a:p>
          <a:p>
            <a:endParaRPr lang="sv-SE" sz="1800" dirty="0"/>
          </a:p>
        </p:txBody>
      </p:sp>
      <p:pic>
        <p:nvPicPr>
          <p:cNvPr id="6" name="Bildobjekt 5">
            <a:extLst>
              <a:ext uri="{FF2B5EF4-FFF2-40B4-BE49-F238E27FC236}">
                <a16:creationId xmlns:a16="http://schemas.microsoft.com/office/drawing/2014/main" id="{289C1828-7808-466D-9A12-8A835F4E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480" y="900000"/>
            <a:ext cx="3601040" cy="1507936"/>
          </a:xfrm>
          <a:prstGeom prst="rect">
            <a:avLst/>
          </a:prstGeom>
        </p:spPr>
      </p:pic>
      <p:sp>
        <p:nvSpPr>
          <p:cNvPr id="2" name="Platshållare för bildnummer 1">
            <a:extLst>
              <a:ext uri="{FF2B5EF4-FFF2-40B4-BE49-F238E27FC236}">
                <a16:creationId xmlns:a16="http://schemas.microsoft.com/office/drawing/2014/main" id="{13B08827-AC77-47FB-8A41-F6445CDAE1DF}"/>
              </a:ext>
            </a:extLst>
          </p:cNvPr>
          <p:cNvSpPr>
            <a:spLocks noGrp="1"/>
          </p:cNvSpPr>
          <p:nvPr>
            <p:ph type="sldNum" sz="quarter" idx="12"/>
          </p:nvPr>
        </p:nvSpPr>
        <p:spPr/>
        <p:txBody>
          <a:bodyPr/>
          <a:lstStyle/>
          <a:p>
            <a:fld id="{332063FA-F158-B145-A53C-EFD7E6C84CF7}" type="slidenum">
              <a:rPr lang="sv-SE" smtClean="0"/>
              <a:pPr/>
              <a:t>2</a:t>
            </a:fld>
            <a:endParaRPr lang="sv-SE"/>
          </a:p>
        </p:txBody>
      </p:sp>
    </p:spTree>
    <p:extLst>
      <p:ext uri="{BB962C8B-B14F-4D97-AF65-F5344CB8AC3E}">
        <p14:creationId xmlns:p14="http://schemas.microsoft.com/office/powerpoint/2010/main" val="24357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F691CAF-C419-4DCA-B1DA-EF932B386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68400"/>
            <a:ext cx="3962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6AD701-20B2-797C-4DBD-5A9A9F4EC867}"/>
              </a:ext>
            </a:extLst>
          </p:cNvPr>
          <p:cNvSpPr>
            <a:spLocks noGrp="1" noChangeArrowheads="1"/>
          </p:cNvSpPr>
          <p:nvPr>
            <p:ph type="title"/>
          </p:nvPr>
        </p:nvSpPr>
        <p:spPr/>
        <p:txBody>
          <a:bodyPr/>
          <a:lstStyle/>
          <a:p>
            <a:endParaRPr lang="sv-SE" altLang="sv-SE"/>
          </a:p>
        </p:txBody>
      </p:sp>
      <p:pic>
        <p:nvPicPr>
          <p:cNvPr id="23555" name="Picture 5">
            <a:extLst>
              <a:ext uri="{FF2B5EF4-FFF2-40B4-BE49-F238E27FC236}">
                <a16:creationId xmlns:a16="http://schemas.microsoft.com/office/drawing/2014/main" id="{9BEE58FC-E6AE-8555-1ACE-95E06348C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F2C2EEE-39D3-F40B-4E6D-857ED0DDCF77}"/>
              </a:ext>
            </a:extLst>
          </p:cNvPr>
          <p:cNvSpPr>
            <a:spLocks noGrp="1" noChangeArrowheads="1"/>
          </p:cNvSpPr>
          <p:nvPr>
            <p:ph type="title"/>
          </p:nvPr>
        </p:nvSpPr>
        <p:spPr/>
        <p:txBody>
          <a:bodyPr/>
          <a:lstStyle/>
          <a:p>
            <a:endParaRPr lang="sv-SE" altLang="sv-SE" dirty="0"/>
          </a:p>
        </p:txBody>
      </p:sp>
      <p:pic>
        <p:nvPicPr>
          <p:cNvPr id="25604" name="Picture 4">
            <a:extLst>
              <a:ext uri="{FF2B5EF4-FFF2-40B4-BE49-F238E27FC236}">
                <a16:creationId xmlns:a16="http://schemas.microsoft.com/office/drawing/2014/main" id="{7CFEA15D-3C7B-E028-2685-0B3E7075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0"/>
            <a:ext cx="12192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1D9F8-22F4-B261-D6D1-BB042BDC8AFF}"/>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1064281-16AD-3461-CD22-902B3D9D74CE}"/>
              </a:ext>
            </a:extLst>
          </p:cNvPr>
          <p:cNvSpPr>
            <a:spLocks noGrp="1"/>
          </p:cNvSpPr>
          <p:nvPr>
            <p:ph type="title"/>
          </p:nvPr>
        </p:nvSpPr>
        <p:spPr>
          <a:xfrm>
            <a:off x="1260000" y="900000"/>
            <a:ext cx="6778710" cy="760124"/>
          </a:xfrm>
        </p:spPr>
        <p:txBody>
          <a:bodyPr/>
          <a:lstStyle/>
          <a:p>
            <a:r>
              <a:rPr lang="nn-NO" dirty="0">
                <a:solidFill>
                  <a:srgbClr val="008FCB"/>
                </a:solidFill>
              </a:rPr>
              <a:t>Kongress 2025</a:t>
            </a:r>
            <a:br>
              <a:rPr lang="nn-NO" dirty="0">
                <a:solidFill>
                  <a:srgbClr val="EB6909"/>
                </a:solidFill>
              </a:rPr>
            </a:br>
            <a:r>
              <a:rPr lang="nn-NO" dirty="0">
                <a:solidFill>
                  <a:srgbClr val="EB6909"/>
                </a:solidFill>
              </a:rPr>
              <a:t>Mål </a:t>
            </a:r>
            <a:r>
              <a:rPr lang="nn-NO" dirty="0" err="1">
                <a:solidFill>
                  <a:srgbClr val="EB6909"/>
                </a:solidFill>
              </a:rPr>
              <a:t>och</a:t>
            </a:r>
            <a:r>
              <a:rPr lang="nn-NO" dirty="0">
                <a:solidFill>
                  <a:srgbClr val="EB6909"/>
                </a:solidFill>
              </a:rPr>
              <a:t> </a:t>
            </a:r>
            <a:r>
              <a:rPr lang="nn-NO" dirty="0" err="1">
                <a:solidFill>
                  <a:srgbClr val="EB6909"/>
                </a:solidFill>
              </a:rPr>
              <a:t>strategier</a:t>
            </a:r>
            <a:r>
              <a:rPr lang="nn-NO" dirty="0">
                <a:solidFill>
                  <a:srgbClr val="EB6909"/>
                </a:solidFill>
              </a:rPr>
              <a:t> 2026–2029</a:t>
            </a:r>
            <a:r>
              <a:rPr lang="nn-NO" dirty="0">
                <a:solidFill>
                  <a:srgbClr val="008FCB"/>
                </a:solidFill>
              </a:rPr>
              <a:t> </a:t>
            </a:r>
            <a:endParaRPr lang="sv-SE" dirty="0">
              <a:solidFill>
                <a:srgbClr val="008FCB"/>
              </a:solidFill>
            </a:endParaRPr>
          </a:p>
        </p:txBody>
      </p:sp>
      <p:sp>
        <p:nvSpPr>
          <p:cNvPr id="4" name="Platshållare för innehåll 3">
            <a:extLst>
              <a:ext uri="{FF2B5EF4-FFF2-40B4-BE49-F238E27FC236}">
                <a16:creationId xmlns:a16="http://schemas.microsoft.com/office/drawing/2014/main" id="{C36E5A39-A85A-9D11-9562-9BC5DA22E917}"/>
              </a:ext>
            </a:extLst>
          </p:cNvPr>
          <p:cNvSpPr>
            <a:spLocks noGrp="1"/>
          </p:cNvSpPr>
          <p:nvPr>
            <p:ph sz="quarter" idx="13"/>
          </p:nvPr>
        </p:nvSpPr>
        <p:spPr>
          <a:xfrm>
            <a:off x="1260000" y="2214880"/>
            <a:ext cx="6778710" cy="4056731"/>
          </a:xfrm>
        </p:spPr>
        <p:txBody>
          <a:bodyPr/>
          <a:lstStyle/>
          <a:p>
            <a:pPr marL="0" indent="0">
              <a:buNone/>
            </a:pPr>
            <a:r>
              <a:rPr lang="sv-SE" sz="2400" dirty="0"/>
              <a:t>1. En stark och inkluderande organisation </a:t>
            </a:r>
          </a:p>
          <a:p>
            <a:pPr marL="0" indent="0">
              <a:buNone/>
            </a:pPr>
            <a:r>
              <a:rPr lang="sv-SE" sz="2400" dirty="0"/>
              <a:t>2. Seniorers inflytande i samhället – KPR/RPR</a:t>
            </a:r>
          </a:p>
          <a:p>
            <a:pPr marL="0" indent="0">
              <a:buNone/>
            </a:pPr>
            <a:r>
              <a:rPr lang="sv-SE" sz="2400" dirty="0"/>
              <a:t>3. Motverka ålderism, ofrivillig ensamhet och digitalt utanförskap</a:t>
            </a:r>
          </a:p>
          <a:p>
            <a:pPr marL="0" indent="0">
              <a:buNone/>
            </a:pPr>
            <a:r>
              <a:rPr lang="sv-SE" sz="2400" dirty="0"/>
              <a:t>4. Tillväxt och medlemsutveckling </a:t>
            </a:r>
          </a:p>
          <a:p>
            <a:pPr marL="0" indent="0">
              <a:buNone/>
            </a:pPr>
            <a:r>
              <a:rPr lang="sv-SE" sz="2400" dirty="0"/>
              <a:t>5. Synlighet och kommunikation </a:t>
            </a:r>
          </a:p>
          <a:p>
            <a:pPr marL="0" indent="0">
              <a:buNone/>
            </a:pPr>
            <a:endParaRPr lang="sv-SE" sz="2200" b="1" dirty="0"/>
          </a:p>
        </p:txBody>
      </p:sp>
      <p:sp>
        <p:nvSpPr>
          <p:cNvPr id="2" name="Platshållare för bildnummer 1">
            <a:extLst>
              <a:ext uri="{FF2B5EF4-FFF2-40B4-BE49-F238E27FC236}">
                <a16:creationId xmlns:a16="http://schemas.microsoft.com/office/drawing/2014/main" id="{67323946-2FDE-5B1A-EC48-14CD454E7DCB}"/>
              </a:ext>
            </a:extLst>
          </p:cNvPr>
          <p:cNvSpPr>
            <a:spLocks noGrp="1"/>
          </p:cNvSpPr>
          <p:nvPr>
            <p:ph type="sldNum" sz="quarter" idx="12"/>
          </p:nvPr>
        </p:nvSpPr>
        <p:spPr/>
        <p:txBody>
          <a:bodyPr/>
          <a:lstStyle/>
          <a:p>
            <a:fld id="{332063FA-F158-B145-A53C-EFD7E6C84CF7}" type="slidenum">
              <a:rPr lang="sv-SE" smtClean="0"/>
              <a:pPr/>
              <a:t>5</a:t>
            </a:fld>
            <a:endParaRPr lang="sv-SE"/>
          </a:p>
        </p:txBody>
      </p:sp>
    </p:spTree>
    <p:extLst>
      <p:ext uri="{BB962C8B-B14F-4D97-AF65-F5344CB8AC3E}">
        <p14:creationId xmlns:p14="http://schemas.microsoft.com/office/powerpoint/2010/main" val="15970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0F320B3-865A-09B3-238B-AAD096E7AF4F}"/>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675" b="0" i="0" u="none" strike="noStrike" kern="1200" cap="none" spc="0" normalizeH="0" baseline="0" noProof="0">
                <a:ln>
                  <a:noFill/>
                </a:ln>
                <a:solidFill>
                  <a:prstClr val="black"/>
                </a:solidFill>
                <a:effectLst/>
                <a:uLnTx/>
                <a:uFillTx/>
                <a:latin typeface="Arial"/>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sv-SE" sz="675"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2">
            <a:extLst>
              <a:ext uri="{FF2B5EF4-FFF2-40B4-BE49-F238E27FC236}">
                <a16:creationId xmlns:a16="http://schemas.microsoft.com/office/drawing/2014/main" id="{A6DF6617-870D-8B69-FFEA-0C6C848B09DA}"/>
              </a:ext>
            </a:extLst>
          </p:cNvPr>
          <p:cNvSpPr>
            <a:spLocks noGrp="1"/>
          </p:cNvSpPr>
          <p:nvPr>
            <p:ph type="title"/>
          </p:nvPr>
        </p:nvSpPr>
        <p:spPr>
          <a:xfrm>
            <a:off x="1291499" y="1571362"/>
            <a:ext cx="7621804" cy="493182"/>
          </a:xfrm>
        </p:spPr>
        <p:txBody>
          <a:bodyPr/>
          <a:lstStyle/>
          <a:p>
            <a:r>
              <a:rPr lang="sv-SE" sz="3000" dirty="0"/>
              <a:t>Förbundsstyrelse - distrikt</a:t>
            </a:r>
            <a:br>
              <a:rPr lang="sv-SE" sz="3000" dirty="0"/>
            </a:br>
            <a:br>
              <a:rPr lang="sv-SE" sz="3000" dirty="0"/>
            </a:br>
            <a:br>
              <a:rPr lang="sv-SE" sz="3000" dirty="0"/>
            </a:br>
            <a:r>
              <a:rPr lang="sv-SE" sz="3000" dirty="0"/>
              <a:t> </a:t>
            </a:r>
            <a:br>
              <a:rPr lang="sv-SE" sz="3000" dirty="0"/>
            </a:br>
            <a:endParaRPr lang="sv-SE" sz="3000" dirty="0"/>
          </a:p>
        </p:txBody>
      </p:sp>
      <p:sp>
        <p:nvSpPr>
          <p:cNvPr id="4" name="Platshållare för innehåll 3">
            <a:extLst>
              <a:ext uri="{FF2B5EF4-FFF2-40B4-BE49-F238E27FC236}">
                <a16:creationId xmlns:a16="http://schemas.microsoft.com/office/drawing/2014/main" id="{92C4542B-9EE4-8D8A-F0F3-4C1FCA263760}"/>
              </a:ext>
            </a:extLst>
          </p:cNvPr>
          <p:cNvSpPr>
            <a:spLocks noGrp="1"/>
          </p:cNvSpPr>
          <p:nvPr>
            <p:ph sz="quarter" idx="13"/>
          </p:nvPr>
        </p:nvSpPr>
        <p:spPr>
          <a:xfrm>
            <a:off x="1291499" y="2143126"/>
            <a:ext cx="6778710" cy="3143513"/>
          </a:xfrm>
        </p:spPr>
        <p:txBody>
          <a:bodyPr/>
          <a:lstStyle/>
          <a:p>
            <a:r>
              <a:rPr lang="sv-SE" dirty="0">
                <a:solidFill>
                  <a:srgbClr val="000000"/>
                </a:solidFill>
                <a:latin typeface="Aptos" panose="020B0004020202020204" pitchFamily="34" charset="0"/>
              </a:rPr>
              <a:t>Ann Hedberg Balkå 		Stockholm, Gotland </a:t>
            </a:r>
          </a:p>
          <a:p>
            <a:r>
              <a:rPr lang="sv-SE" dirty="0">
                <a:solidFill>
                  <a:srgbClr val="000000"/>
                </a:solidFill>
                <a:latin typeface="Aptos" panose="020B0004020202020204" pitchFamily="34" charset="0"/>
              </a:rPr>
              <a:t>Nils Ingemar Thorell 	Blekinge, Kronoberg </a:t>
            </a:r>
          </a:p>
          <a:p>
            <a:r>
              <a:rPr lang="sv-SE" dirty="0">
                <a:solidFill>
                  <a:srgbClr val="000000"/>
                </a:solidFill>
                <a:latin typeface="Aptos" panose="020B0004020202020204" pitchFamily="34" charset="0"/>
              </a:rPr>
              <a:t>Ann-Christine Baar 		Bohuslän, Halland </a:t>
            </a:r>
          </a:p>
          <a:p>
            <a:r>
              <a:rPr lang="sv-SE" dirty="0">
                <a:solidFill>
                  <a:srgbClr val="000000"/>
                </a:solidFill>
                <a:latin typeface="Aptos" panose="020B0004020202020204" pitchFamily="34" charset="0"/>
              </a:rPr>
              <a:t>Ingemar Sandström 	Västerbotten, Norrbotten </a:t>
            </a:r>
          </a:p>
          <a:p>
            <a:r>
              <a:rPr lang="sv-SE" dirty="0">
                <a:solidFill>
                  <a:srgbClr val="000000"/>
                </a:solidFill>
                <a:latin typeface="Aptos" panose="020B0004020202020204" pitchFamily="34" charset="0"/>
              </a:rPr>
              <a:t>Martin Rolén 			Jämtland-Härjedalen, Västernorrland </a:t>
            </a:r>
          </a:p>
          <a:p>
            <a:r>
              <a:rPr lang="sv-SE" dirty="0">
                <a:solidFill>
                  <a:srgbClr val="000000"/>
                </a:solidFill>
                <a:latin typeface="Aptos" panose="020B0004020202020204" pitchFamily="34" charset="0"/>
              </a:rPr>
              <a:t>Christer Eliasson 		Skaraborg, Norra Älvsborg </a:t>
            </a:r>
          </a:p>
          <a:p>
            <a:r>
              <a:rPr lang="sv-SE" dirty="0">
                <a:solidFill>
                  <a:srgbClr val="000000"/>
                </a:solidFill>
                <a:latin typeface="Aptos" panose="020B0004020202020204" pitchFamily="34" charset="0"/>
              </a:rPr>
              <a:t>Lars Nyström 			Göteborg, Södra Älvsborg </a:t>
            </a:r>
          </a:p>
          <a:p>
            <a:r>
              <a:rPr lang="sv-SE" dirty="0">
                <a:solidFill>
                  <a:srgbClr val="000000"/>
                </a:solidFill>
                <a:latin typeface="Aptos" panose="020B0004020202020204" pitchFamily="34" charset="0"/>
              </a:rPr>
              <a:t>Gunnel Axelsson 		Dalarna, Värmland, Västmanland </a:t>
            </a:r>
          </a:p>
          <a:p>
            <a:r>
              <a:rPr lang="sv-SE" dirty="0">
                <a:solidFill>
                  <a:srgbClr val="000000"/>
                </a:solidFill>
                <a:latin typeface="Aptos" panose="020B0004020202020204" pitchFamily="34" charset="0"/>
              </a:rPr>
              <a:t>Monica Falk 			Sörmland, Gästrikland/Hälsingland </a:t>
            </a:r>
          </a:p>
          <a:p>
            <a:r>
              <a:rPr lang="sv-SE" dirty="0">
                <a:solidFill>
                  <a:srgbClr val="000000"/>
                </a:solidFill>
                <a:latin typeface="Aptos" panose="020B0004020202020204" pitchFamily="34" charset="0"/>
              </a:rPr>
              <a:t>Tomas Hagenfors 		Örebro, Jönköping </a:t>
            </a:r>
          </a:p>
          <a:p>
            <a:r>
              <a:rPr lang="sv-SE" dirty="0">
                <a:solidFill>
                  <a:srgbClr val="000000"/>
                </a:solidFill>
                <a:latin typeface="Aptos" panose="020B0004020202020204" pitchFamily="34" charset="0"/>
              </a:rPr>
              <a:t>Barbro Rhodin 			Östergötland, Uppsala </a:t>
            </a:r>
          </a:p>
          <a:p>
            <a:r>
              <a:rPr lang="sv-SE" b="1" dirty="0">
                <a:solidFill>
                  <a:srgbClr val="000000"/>
                </a:solidFill>
                <a:latin typeface="Aptos" panose="020B0004020202020204" pitchFamily="34" charset="0"/>
              </a:rPr>
              <a:t>Anna-Stina Karlsson 	Skåne, Kalmar </a:t>
            </a:r>
            <a:endParaRPr lang="sv-SE" b="1" dirty="0"/>
          </a:p>
        </p:txBody>
      </p:sp>
    </p:spTree>
    <p:extLst>
      <p:ext uri="{BB962C8B-B14F-4D97-AF65-F5344CB8AC3E}">
        <p14:creationId xmlns:p14="http://schemas.microsoft.com/office/powerpoint/2010/main" val="23377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33494-F26E-9557-A5B5-67FF2C7CC1E3}"/>
              </a:ext>
            </a:extLst>
          </p:cNvPr>
          <p:cNvSpPr>
            <a:spLocks noGrp="1"/>
          </p:cNvSpPr>
          <p:nvPr>
            <p:ph type="ctrTitle"/>
          </p:nvPr>
        </p:nvSpPr>
        <p:spPr/>
        <p:txBody>
          <a:bodyPr/>
          <a:lstStyle/>
          <a:p>
            <a:r>
              <a:rPr lang="sv-SE" dirty="0"/>
              <a:t>Allmänna val 2026</a:t>
            </a:r>
            <a:br>
              <a:rPr lang="sv-SE" dirty="0"/>
            </a:br>
            <a:br>
              <a:rPr lang="sv-SE" dirty="0"/>
            </a:br>
            <a:r>
              <a:rPr lang="sv-SE" sz="4800" dirty="0">
                <a:solidFill>
                  <a:srgbClr val="FF0000"/>
                </a:solidFill>
              </a:rPr>
              <a:t>en möjlighet för oss!</a:t>
            </a:r>
          </a:p>
        </p:txBody>
      </p:sp>
    </p:spTree>
    <p:extLst>
      <p:ext uri="{BB962C8B-B14F-4D97-AF65-F5344CB8AC3E}">
        <p14:creationId xmlns:p14="http://schemas.microsoft.com/office/powerpoint/2010/main" val="13224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E6A0BD9-5CD9-2F1A-75A7-5524DF15B03B}"/>
              </a:ext>
            </a:extLst>
          </p:cNvPr>
          <p:cNvSpPr>
            <a:spLocks noGrp="1"/>
          </p:cNvSpPr>
          <p:nvPr>
            <p:ph type="sldNum" sz="quarter" idx="12"/>
          </p:nvPr>
        </p:nvSpPr>
        <p:spPr>
          <a:xfrm>
            <a:off x="6779703" y="6364739"/>
            <a:ext cx="2133600" cy="365125"/>
          </a:xfrm>
        </p:spPr>
        <p:txBody>
          <a:bodyPr anchor="ctr">
            <a:normAutofit/>
          </a:bodyPr>
          <a:lstStyle/>
          <a:p>
            <a:pPr>
              <a:spcAft>
                <a:spcPts val="600"/>
              </a:spcAft>
            </a:pPr>
            <a:fld id="{332063FA-F158-B145-A53C-EFD7E6C84CF7}" type="slidenum">
              <a:rPr lang="sv-SE" smtClean="0"/>
              <a:pPr>
                <a:spcAft>
                  <a:spcPts val="600"/>
                </a:spcAft>
              </a:pPr>
              <a:t>8</a:t>
            </a:fld>
            <a:endParaRPr lang="sv-SE"/>
          </a:p>
        </p:txBody>
      </p:sp>
      <p:sp>
        <p:nvSpPr>
          <p:cNvPr id="3" name="Rubrik 2">
            <a:extLst>
              <a:ext uri="{FF2B5EF4-FFF2-40B4-BE49-F238E27FC236}">
                <a16:creationId xmlns:a16="http://schemas.microsoft.com/office/drawing/2014/main" id="{55DD2C09-A29E-6BFD-643A-9ECF7B6E183B}"/>
              </a:ext>
            </a:extLst>
          </p:cNvPr>
          <p:cNvSpPr>
            <a:spLocks noGrp="1"/>
          </p:cNvSpPr>
          <p:nvPr>
            <p:ph type="title"/>
          </p:nvPr>
        </p:nvSpPr>
        <p:spPr>
          <a:xfrm>
            <a:off x="1291499" y="1253951"/>
            <a:ext cx="6778710" cy="885242"/>
          </a:xfrm>
        </p:spPr>
        <p:txBody>
          <a:bodyPr anchor="t">
            <a:normAutofit/>
          </a:bodyPr>
          <a:lstStyle/>
          <a:p>
            <a:r>
              <a:rPr lang="sv-SE"/>
              <a:t>Våra valfrågor</a:t>
            </a:r>
          </a:p>
        </p:txBody>
      </p:sp>
      <p:graphicFrame>
        <p:nvGraphicFramePr>
          <p:cNvPr id="6" name="Platshållare för innehåll 3">
            <a:extLst>
              <a:ext uri="{FF2B5EF4-FFF2-40B4-BE49-F238E27FC236}">
                <a16:creationId xmlns:a16="http://schemas.microsoft.com/office/drawing/2014/main" id="{0FF6B5F7-DD4E-5550-20C8-77ADE92E6C7A}"/>
              </a:ext>
            </a:extLst>
          </p:cNvPr>
          <p:cNvGraphicFramePr>
            <a:graphicFrameLocks noGrp="1"/>
          </p:cNvGraphicFramePr>
          <p:nvPr>
            <p:ph sz="quarter" idx="13"/>
            <p:extLst>
              <p:ext uri="{D42A27DB-BD31-4B8C-83A1-F6EECF244321}">
                <p14:modId xmlns:p14="http://schemas.microsoft.com/office/powerpoint/2010/main" val="193272335"/>
              </p:ext>
            </p:extLst>
          </p:nvPr>
        </p:nvGraphicFramePr>
        <p:xfrm>
          <a:off x="1291499" y="2547955"/>
          <a:ext cx="6778710" cy="335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0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74A61E3-15B0-A7AD-9FC1-1AA8E9705E7A}"/>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3" name="Rubrik 2">
            <a:extLst>
              <a:ext uri="{FF2B5EF4-FFF2-40B4-BE49-F238E27FC236}">
                <a16:creationId xmlns:a16="http://schemas.microsoft.com/office/drawing/2014/main" id="{1F6163BB-B43D-F691-9664-A73EC69778DB}"/>
              </a:ext>
            </a:extLst>
          </p:cNvPr>
          <p:cNvSpPr>
            <a:spLocks noGrp="1"/>
          </p:cNvSpPr>
          <p:nvPr>
            <p:ph type="title"/>
          </p:nvPr>
        </p:nvSpPr>
        <p:spPr/>
        <p:txBody>
          <a:bodyPr/>
          <a:lstStyle/>
          <a:p>
            <a:r>
              <a:rPr lang="sv-SE" dirty="0"/>
              <a:t>Fast läkarkontakt för en trygg vård</a:t>
            </a:r>
          </a:p>
        </p:txBody>
      </p:sp>
      <p:sp>
        <p:nvSpPr>
          <p:cNvPr id="4" name="Platshållare för innehåll 3">
            <a:extLst>
              <a:ext uri="{FF2B5EF4-FFF2-40B4-BE49-F238E27FC236}">
                <a16:creationId xmlns:a16="http://schemas.microsoft.com/office/drawing/2014/main" id="{125921F5-29C0-D3AA-C1F0-9D29A0ED6E94}"/>
              </a:ext>
            </a:extLst>
          </p:cNvPr>
          <p:cNvSpPr>
            <a:spLocks noGrp="1"/>
          </p:cNvSpPr>
          <p:nvPr>
            <p:ph sz="quarter" idx="13"/>
          </p:nvPr>
        </p:nvSpPr>
        <p:spPr/>
        <p:txBody>
          <a:bodyPr/>
          <a:lstStyle/>
          <a:p>
            <a:r>
              <a:rPr lang="sv-SE" sz="2000" dirty="0"/>
              <a:t>”God och nära vård” ska erbjuda en namngiven läkare i primärvården. Fungerar inte överallt! I Norge minskade akutbesöken med 30 procent vid fastläkare i 15 år.</a:t>
            </a:r>
          </a:p>
          <a:p>
            <a:r>
              <a:rPr lang="sv-SE" sz="2000" dirty="0"/>
              <a:t>Säkerställ tillgänglighet för alla, även icke digitala seniorer.</a:t>
            </a:r>
          </a:p>
          <a:p>
            <a:r>
              <a:rPr lang="sv-SE" sz="2000" dirty="0"/>
              <a:t>Läkemedelsgenomgångar för alla 75+ med fler än 5 läkemedel. Fungerar inte överallt.</a:t>
            </a:r>
          </a:p>
          <a:p>
            <a:endParaRPr lang="sv-SE" sz="2000" dirty="0"/>
          </a:p>
          <a:p>
            <a:r>
              <a:rPr lang="sv-SE" sz="2400" b="1" dirty="0"/>
              <a:t>EFTERFRÅGA DETTA PÅ RPR!</a:t>
            </a:r>
          </a:p>
        </p:txBody>
      </p:sp>
    </p:spTree>
    <p:extLst>
      <p:ext uri="{BB962C8B-B14F-4D97-AF65-F5344CB8AC3E}">
        <p14:creationId xmlns:p14="http://schemas.microsoft.com/office/powerpoint/2010/main" val="32466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1_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3.xml><?xml version="1.0" encoding="utf-8"?>
<a:theme xmlns:a="http://schemas.openxmlformats.org/drawingml/2006/main" name="1_Standardformgivning">
  <a:themeElements>
    <a:clrScheme name="1_Standardformgivning 1">
      <a:dk1>
        <a:srgbClr val="000000"/>
      </a:dk1>
      <a:lt1>
        <a:srgbClr val="FFFFFF"/>
      </a:lt1>
      <a:dk2>
        <a:srgbClr val="000000"/>
      </a:dk2>
      <a:lt2>
        <a:srgbClr val="969696"/>
      </a:lt2>
      <a:accent1>
        <a:srgbClr val="0033CC"/>
      </a:accent1>
      <a:accent2>
        <a:srgbClr val="FFCC00"/>
      </a:accent2>
      <a:accent3>
        <a:srgbClr val="FFFFFF"/>
      </a:accent3>
      <a:accent4>
        <a:srgbClr val="000000"/>
      </a:accent4>
      <a:accent5>
        <a:srgbClr val="AAADE2"/>
      </a:accent5>
      <a:accent6>
        <a:srgbClr val="E7B900"/>
      </a:accent6>
      <a:hlink>
        <a:srgbClr val="CC0000"/>
      </a:hlink>
      <a:folHlink>
        <a:srgbClr val="009966"/>
      </a:folHlink>
    </a:clrScheme>
    <a:fontScheme name="1_Standardformgivning">
      <a:majorFont>
        <a:latin typeface="TradeGothic"/>
        <a:ea typeface=""/>
        <a:cs typeface=""/>
      </a:majorFont>
      <a:minorFont>
        <a:latin typeface="Trade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andardformgivning 1">
        <a:dk1>
          <a:srgbClr val="000000"/>
        </a:dk1>
        <a:lt1>
          <a:srgbClr val="FFFFFF"/>
        </a:lt1>
        <a:dk2>
          <a:srgbClr val="000000"/>
        </a:dk2>
        <a:lt2>
          <a:srgbClr val="969696"/>
        </a:lt2>
        <a:accent1>
          <a:srgbClr val="0033CC"/>
        </a:accent1>
        <a:accent2>
          <a:srgbClr val="FFCC00"/>
        </a:accent2>
        <a:accent3>
          <a:srgbClr val="FFFFFF"/>
        </a:accent3>
        <a:accent4>
          <a:srgbClr val="000000"/>
        </a:accent4>
        <a:accent5>
          <a:srgbClr val="AAADE2"/>
        </a:accent5>
        <a:accent6>
          <a:srgbClr val="E7B900"/>
        </a:accent6>
        <a:hlink>
          <a:srgbClr val="CC0000"/>
        </a:hlink>
        <a:folHlink>
          <a:srgbClr val="009966"/>
        </a:folHlink>
      </a:clrScheme>
      <a:clrMap bg1="lt1" tx1="dk1" bg2="lt2" tx2="dk2" accent1="accent1" accent2="accent2" accent3="accent3" accent4="accent4" accent5="accent5" accent6="accent6" hlink="hlink" folHlink="folHlink"/>
    </a:extraClrScheme>
    <a:extraClrScheme>
      <a:clrScheme name="1_Standardformgivning 2">
        <a:dk1>
          <a:srgbClr val="000000"/>
        </a:dk1>
        <a:lt1>
          <a:srgbClr val="FFFFFF"/>
        </a:lt1>
        <a:dk2>
          <a:srgbClr val="000000"/>
        </a:dk2>
        <a:lt2>
          <a:srgbClr val="969696"/>
        </a:lt2>
        <a:accent1>
          <a:srgbClr val="0000FF"/>
        </a:accent1>
        <a:accent2>
          <a:srgbClr val="00CCFF"/>
        </a:accent2>
        <a:accent3>
          <a:srgbClr val="FFFFFF"/>
        </a:accent3>
        <a:accent4>
          <a:srgbClr val="000000"/>
        </a:accent4>
        <a:accent5>
          <a:srgbClr val="AAAAFF"/>
        </a:accent5>
        <a:accent6>
          <a:srgbClr val="00B9E7"/>
        </a:accent6>
        <a:hlink>
          <a:srgbClr val="FFCC00"/>
        </a:hlink>
        <a:folHlink>
          <a:srgbClr val="CC3300"/>
        </a:folHlink>
      </a:clrScheme>
      <a:clrMap bg1="lt1" tx1="dk1" bg2="lt2" tx2="dk2" accent1="accent1" accent2="accent2" accent3="accent3" accent4="accent4" accent5="accent5" accent6="accent6" hlink="hlink" folHlink="folHlink"/>
    </a:extraClrScheme>
    <a:extraClrScheme>
      <a:clrScheme name="1_Standardformgivning 3">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FFFF00"/>
        </a:hlink>
        <a:folHlink>
          <a:srgbClr val="B2B2B2"/>
        </a:folHlink>
      </a:clrScheme>
      <a:clrMap bg1="lt1" tx1="dk1" bg2="lt2" tx2="dk2" accent1="accent1" accent2="accent2" accent3="accent3" accent4="accent4" accent5="accent5" accent6="accent6" hlink="hlink" folHlink="folHlink"/>
    </a:extraClrScheme>
    <a:extraClrScheme>
      <a:clrScheme name="1_Standardformgivning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formgivning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formgivning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formgivning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tandardformgivning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38860</TotalTime>
  <Words>1298</Words>
  <Application>Microsoft Office PowerPoint</Application>
  <PresentationFormat>Bildspel på skärmen (4:3)</PresentationFormat>
  <Paragraphs>548</Paragraphs>
  <Slides>21</Slides>
  <Notes>9</Notes>
  <HiddenSlides>0</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21</vt:i4>
      </vt:variant>
    </vt:vector>
  </HeadingPairs>
  <TitlesOfParts>
    <vt:vector size="33" baseType="lpstr">
      <vt:lpstr>Aptos</vt:lpstr>
      <vt:lpstr>Arial</vt:lpstr>
      <vt:lpstr>Calibri</vt:lpstr>
      <vt:lpstr>Calibri Light</vt:lpstr>
      <vt:lpstr>Impact</vt:lpstr>
      <vt:lpstr>Roboto Lt</vt:lpstr>
      <vt:lpstr>TradeGothic</vt:lpstr>
      <vt:lpstr>TradeGothic Light</vt:lpstr>
      <vt:lpstr>Wingdings</vt:lpstr>
      <vt:lpstr>SPF_mallpres_20141216_REN</vt:lpstr>
      <vt:lpstr>1_SPF_mallpres_20141216_REN</vt:lpstr>
      <vt:lpstr>1_Standardformgivning</vt:lpstr>
      <vt:lpstr>skåne Distriktsbesök 14 april 2026  maria larsson  Förbundsordförande</vt:lpstr>
      <vt:lpstr> </vt:lpstr>
      <vt:lpstr>PowerPoint-presentation</vt:lpstr>
      <vt:lpstr>PowerPoint-presentation</vt:lpstr>
      <vt:lpstr>Kongress 2025 Mål och strategier 2026–2029 </vt:lpstr>
      <vt:lpstr>Förbundsstyrelse - distrikt     </vt:lpstr>
      <vt:lpstr>Allmänna val 2026  en möjlighet för oss!</vt:lpstr>
      <vt:lpstr>Våra valfrågor</vt:lpstr>
      <vt:lpstr>Fast läkarkontakt för en trygg vård</vt:lpstr>
      <vt:lpstr>Äldreomsorg med kvalitet</vt:lpstr>
      <vt:lpstr> Ny socialtjänstlag </vt:lpstr>
      <vt:lpstr>Topplista 2025: Hemtjänstindex - per län  Not: När data saknas påverkar det Hemtjänstindexresultatet negativt   </vt:lpstr>
      <vt:lpstr>Topplista 2025: Hemtjänstindex - per län  Not: När data saknas påverkar det Hemtjänstindexresultatet negativt   </vt:lpstr>
      <vt:lpstr>Hyror i särsk. boende för äldre Skåne – minst diff. till högst </vt:lpstr>
      <vt:lpstr>Höj Pensionerna – det ska löna sig att ha jobbat!</vt:lpstr>
      <vt:lpstr>Rapport: Superseniorer som jobbar</vt:lpstr>
      <vt:lpstr>Bygg fler bostäder för seniorer</vt:lpstr>
      <vt:lpstr>Kryssa en senior till riksdagen</vt:lpstr>
      <vt:lpstr>Vårbudget presenterad </vt:lpstr>
      <vt:lpstr>PowerPoint-presentation</vt:lpstr>
      <vt:lpstr>PowerPoint-presentation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Eriksson</dc:creator>
  <cp:lastModifiedBy>Maria Larsson</cp:lastModifiedBy>
  <cp:revision>304</cp:revision>
  <cp:lastPrinted>2019-05-08T09:42:30Z</cp:lastPrinted>
  <dcterms:created xsi:type="dcterms:W3CDTF">2016-01-25T12:37:18Z</dcterms:created>
  <dcterms:modified xsi:type="dcterms:W3CDTF">2026-04-14T06:11:49Z</dcterms:modified>
</cp:coreProperties>
</file>