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4.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6.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7.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8.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9.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10.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11.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12.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22" r:id="rId5"/>
    <p:sldMasterId id="2147483835" r:id="rId6"/>
    <p:sldMasterId id="2147483841" r:id="rId7"/>
    <p:sldMasterId id="2147483853" r:id="rId8"/>
    <p:sldMasterId id="2147483859" r:id="rId9"/>
    <p:sldMasterId id="2147483847" r:id="rId10"/>
    <p:sldMasterId id="2147483865" r:id="rId11"/>
    <p:sldMasterId id="2147483871" r:id="rId12"/>
    <p:sldMasterId id="2147483877" r:id="rId13"/>
    <p:sldMasterId id="2147483883" r:id="rId14"/>
    <p:sldMasterId id="2147483889" r:id="rId15"/>
    <p:sldMasterId id="2147483895" r:id="rId16"/>
  </p:sldMasterIdLst>
  <p:notesMasterIdLst>
    <p:notesMasterId r:id="rId29"/>
  </p:notesMasterIdLst>
  <p:handoutMasterIdLst>
    <p:handoutMasterId r:id="rId30"/>
  </p:handoutMasterIdLst>
  <p:sldIdLst>
    <p:sldId id="399" r:id="rId17"/>
    <p:sldId id="402" r:id="rId18"/>
    <p:sldId id="403" r:id="rId19"/>
    <p:sldId id="404" r:id="rId20"/>
    <p:sldId id="341" r:id="rId21"/>
    <p:sldId id="351" r:id="rId22"/>
    <p:sldId id="352" r:id="rId23"/>
    <p:sldId id="353" r:id="rId24"/>
    <p:sldId id="354" r:id="rId25"/>
    <p:sldId id="355" r:id="rId26"/>
    <p:sldId id="356" r:id="rId27"/>
    <p:sldId id="357" r:id="rId28"/>
  </p:sldIdLst>
  <p:sldSz cx="9144000" cy="5143500" type="screen16x9"/>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ellinge kommun" id="{82863FC1-15CD-8345-AC3D-6BCA293D1E55}">
          <p14:sldIdLst>
            <p14:sldId id="399"/>
            <p14:sldId id="402"/>
            <p14:sldId id="403"/>
            <p14:sldId id="404"/>
            <p14:sldId id="341"/>
            <p14:sldId id="351"/>
            <p14:sldId id="352"/>
            <p14:sldId id="353"/>
            <p14:sldId id="354"/>
            <p14:sldId id="355"/>
            <p14:sldId id="356"/>
            <p14:sldId id="357"/>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mi Andersin" initials="TA" lastIdx="8" clrIdx="0">
    <p:extLst>
      <p:ext uri="{19B8F6BF-5375-455C-9EA6-DF929625EA0E}">
        <p15:presenceInfo xmlns:p15="http://schemas.microsoft.com/office/powerpoint/2012/main" userId="9182407032cdfe8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E8F3"/>
    <a:srgbClr val="A8C4E0"/>
    <a:srgbClr val="74A0CD"/>
    <a:srgbClr val="6793B8"/>
    <a:srgbClr val="B8B8BA"/>
    <a:srgbClr val="C1B9A3"/>
    <a:srgbClr val="6EB055"/>
    <a:srgbClr val="B1AA90"/>
    <a:srgbClr val="F39CA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65BEA6-B9F7-45AB-B87D-7974CA33DAB0}" v="38" dt="2026-03-05T09:02:45.397"/>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80024" autoAdjust="0"/>
  </p:normalViewPr>
  <p:slideViewPr>
    <p:cSldViewPr snapToGrid="0" snapToObjects="1">
      <p:cViewPr varScale="1">
        <p:scale>
          <a:sx n="157" d="100"/>
          <a:sy n="157" d="100"/>
        </p:scale>
        <p:origin x="1884" y="354"/>
      </p:cViewPr>
      <p:guideLst>
        <p:guide orient="horz" pos="1620"/>
        <p:guide pos="2880"/>
      </p:guideLst>
    </p:cSldViewPr>
  </p:slideViewPr>
  <p:outlineViewPr>
    <p:cViewPr>
      <p:scale>
        <a:sx n="33" d="100"/>
        <a:sy n="33" d="100"/>
      </p:scale>
      <p:origin x="0" y="-3067"/>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slide" Target="slides/slide2.xml"/><Relationship Id="rId26" Type="http://schemas.openxmlformats.org/officeDocument/2006/relationships/slide" Target="slides/slide10.xml"/><Relationship Id="rId3" Type="http://schemas.openxmlformats.org/officeDocument/2006/relationships/customXml" Target="../customXml/item3.xml"/><Relationship Id="rId21" Type="http://schemas.openxmlformats.org/officeDocument/2006/relationships/slide" Target="slides/slide5.xml"/><Relationship Id="rId34"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Master" Target="slideMasters/slideMaster13.xml"/><Relationship Id="rId20" Type="http://schemas.openxmlformats.org/officeDocument/2006/relationships/slide" Target="slides/slide4.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8.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Master" Target="slideMasters/slideMaster12.xml"/><Relationship Id="rId23" Type="http://schemas.openxmlformats.org/officeDocument/2006/relationships/slide" Target="slides/slide7.xml"/><Relationship Id="rId28" Type="http://schemas.openxmlformats.org/officeDocument/2006/relationships/slide" Target="slides/slide12.xml"/><Relationship Id="rId36" Type="http://schemas.microsoft.com/office/2016/11/relationships/changesInfo" Target="changesInfos/changesInfo1.xml"/><Relationship Id="rId10" Type="http://schemas.openxmlformats.org/officeDocument/2006/relationships/slideMaster" Target="slideMasters/slideMaster7.xml"/><Relationship Id="rId19" Type="http://schemas.openxmlformats.org/officeDocument/2006/relationships/slide" Target="slides/slide3.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rsson, Christina" userId="a9a17b6a-4501-45e9-adc2-8ef93d278f25" providerId="ADAL" clId="{D6C55280-03C8-4085-A048-DB540168D8F8}"/>
    <pc:docChg chg="undo custSel addSld delSld modSld sldOrd modSection modNotesMaster modHandout">
      <pc:chgData name="Persson, Christina" userId="a9a17b6a-4501-45e9-adc2-8ef93d278f25" providerId="ADAL" clId="{D6C55280-03C8-4085-A048-DB540168D8F8}" dt="2026-03-09T12:37:52.909" v="1574" actId="20577"/>
      <pc:docMkLst>
        <pc:docMk/>
      </pc:docMkLst>
      <pc:sldChg chg="ord">
        <pc:chgData name="Persson, Christina" userId="a9a17b6a-4501-45e9-adc2-8ef93d278f25" providerId="ADAL" clId="{D6C55280-03C8-4085-A048-DB540168D8F8}" dt="2026-03-03T14:21:23.846" v="32"/>
        <pc:sldMkLst>
          <pc:docMk/>
          <pc:sldMk cId="337714884" sldId="341"/>
        </pc:sldMkLst>
      </pc:sldChg>
      <pc:sldChg chg="modSp mod modNotesTx">
        <pc:chgData name="Persson, Christina" userId="a9a17b6a-4501-45e9-adc2-8ef93d278f25" providerId="ADAL" clId="{D6C55280-03C8-4085-A048-DB540168D8F8}" dt="2026-03-09T12:36:54.322" v="1567" actId="6549"/>
        <pc:sldMkLst>
          <pc:docMk/>
          <pc:sldMk cId="482971431" sldId="351"/>
        </pc:sldMkLst>
        <pc:spChg chg="mod">
          <ac:chgData name="Persson, Christina" userId="a9a17b6a-4501-45e9-adc2-8ef93d278f25" providerId="ADAL" clId="{D6C55280-03C8-4085-A048-DB540168D8F8}" dt="2026-02-23T14:28:03.098" v="22" actId="13926"/>
          <ac:spMkLst>
            <pc:docMk/>
            <pc:sldMk cId="482971431" sldId="351"/>
            <ac:spMk id="4" creationId="{E7836B66-B8B9-C441-8C48-191E0D895DD2}"/>
          </ac:spMkLst>
        </pc:spChg>
      </pc:sldChg>
      <pc:sldChg chg="modSp mod modNotesTx">
        <pc:chgData name="Persson, Christina" userId="a9a17b6a-4501-45e9-adc2-8ef93d278f25" providerId="ADAL" clId="{D6C55280-03C8-4085-A048-DB540168D8F8}" dt="2026-03-09T12:37:14.292" v="1571" actId="20577"/>
        <pc:sldMkLst>
          <pc:docMk/>
          <pc:sldMk cId="3073513304" sldId="352"/>
        </pc:sldMkLst>
        <pc:spChg chg="mod">
          <ac:chgData name="Persson, Christina" userId="a9a17b6a-4501-45e9-adc2-8ef93d278f25" providerId="ADAL" clId="{D6C55280-03C8-4085-A048-DB540168D8F8}" dt="2026-03-05T12:25:27.072" v="1564" actId="20577"/>
          <ac:spMkLst>
            <pc:docMk/>
            <pc:sldMk cId="3073513304" sldId="352"/>
            <ac:spMk id="4" creationId="{A276763F-5B74-8C61-5243-AE82E9B725D7}"/>
          </ac:spMkLst>
        </pc:spChg>
      </pc:sldChg>
      <pc:sldChg chg="modNotesTx">
        <pc:chgData name="Persson, Christina" userId="a9a17b6a-4501-45e9-adc2-8ef93d278f25" providerId="ADAL" clId="{D6C55280-03C8-4085-A048-DB540168D8F8}" dt="2026-03-09T12:37:49.779" v="1573" actId="6549"/>
        <pc:sldMkLst>
          <pc:docMk/>
          <pc:sldMk cId="2562223535" sldId="354"/>
        </pc:sldMkLst>
      </pc:sldChg>
      <pc:sldChg chg="modNotesTx">
        <pc:chgData name="Persson, Christina" userId="a9a17b6a-4501-45e9-adc2-8ef93d278f25" providerId="ADAL" clId="{D6C55280-03C8-4085-A048-DB540168D8F8}" dt="2026-03-09T12:37:52.909" v="1574" actId="20577"/>
        <pc:sldMkLst>
          <pc:docMk/>
          <pc:sldMk cId="953416700" sldId="355"/>
        </pc:sldMkLst>
      </pc:sldChg>
      <pc:sldChg chg="ord modNotesTx">
        <pc:chgData name="Persson, Christina" userId="a9a17b6a-4501-45e9-adc2-8ef93d278f25" providerId="ADAL" clId="{D6C55280-03C8-4085-A048-DB540168D8F8}" dt="2026-03-09T12:37:24.006" v="1572" actId="6549"/>
        <pc:sldMkLst>
          <pc:docMk/>
          <pc:sldMk cId="3786361352" sldId="356"/>
        </pc:sldMkLst>
      </pc:sldChg>
      <pc:sldChg chg="modSp mod modNotesTx">
        <pc:chgData name="Persson, Christina" userId="a9a17b6a-4501-45e9-adc2-8ef93d278f25" providerId="ADAL" clId="{D6C55280-03C8-4085-A048-DB540168D8F8}" dt="2026-03-03T14:58:28.757" v="947" actId="6549"/>
        <pc:sldMkLst>
          <pc:docMk/>
          <pc:sldMk cId="1678851504" sldId="357"/>
        </pc:sldMkLst>
        <pc:spChg chg="mod">
          <ac:chgData name="Persson, Christina" userId="a9a17b6a-4501-45e9-adc2-8ef93d278f25" providerId="ADAL" clId="{D6C55280-03C8-4085-A048-DB540168D8F8}" dt="2026-03-03T14:58:24.495" v="946" actId="403"/>
          <ac:spMkLst>
            <pc:docMk/>
            <pc:sldMk cId="1678851504" sldId="357"/>
            <ac:spMk id="4" creationId="{47157DCF-E161-B3E5-4324-768715E20AFE}"/>
          </ac:spMkLst>
        </pc:spChg>
      </pc:sldChg>
      <pc:sldChg chg="ord">
        <pc:chgData name="Persson, Christina" userId="a9a17b6a-4501-45e9-adc2-8ef93d278f25" providerId="ADAL" clId="{D6C55280-03C8-4085-A048-DB540168D8F8}" dt="2026-03-03T14:21:21.744" v="30"/>
        <pc:sldMkLst>
          <pc:docMk/>
          <pc:sldMk cId="1606256764" sldId="399"/>
        </pc:sldMkLst>
      </pc:sldChg>
      <pc:sldChg chg="ord">
        <pc:chgData name="Persson, Christina" userId="a9a17b6a-4501-45e9-adc2-8ef93d278f25" providerId="ADAL" clId="{D6C55280-03C8-4085-A048-DB540168D8F8}" dt="2026-03-03T14:22:20.454" v="46"/>
        <pc:sldMkLst>
          <pc:docMk/>
          <pc:sldMk cId="2500028113" sldId="402"/>
        </pc:sldMkLst>
      </pc:sldChg>
      <pc:sldChg chg="del">
        <pc:chgData name="Persson, Christina" userId="a9a17b6a-4501-45e9-adc2-8ef93d278f25" providerId="ADAL" clId="{D6C55280-03C8-4085-A048-DB540168D8F8}" dt="2026-03-03T14:22:32.011" v="47" actId="2696"/>
        <pc:sldMkLst>
          <pc:docMk/>
          <pc:sldMk cId="1580679131" sldId="403"/>
        </pc:sldMkLst>
      </pc:sldChg>
      <pc:sldChg chg="add">
        <pc:chgData name="Persson, Christina" userId="a9a17b6a-4501-45e9-adc2-8ef93d278f25" providerId="ADAL" clId="{D6C55280-03C8-4085-A048-DB540168D8F8}" dt="2026-03-03T14:22:34.900" v="48"/>
        <pc:sldMkLst>
          <pc:docMk/>
          <pc:sldMk cId="1620974471" sldId="403"/>
        </pc:sldMkLst>
      </pc:sldChg>
      <pc:sldChg chg="add modNotesTx">
        <pc:chgData name="Persson, Christina" userId="a9a17b6a-4501-45e9-adc2-8ef93d278f25" providerId="ADAL" clId="{D6C55280-03C8-4085-A048-DB540168D8F8}" dt="2026-03-09T12:36:46.842" v="1566" actId="5793"/>
        <pc:sldMkLst>
          <pc:docMk/>
          <pc:sldMk cId="1582043124" sldId="404"/>
        </pc:sldMkLst>
      </pc:sldChg>
      <pc:sldChg chg="del">
        <pc:chgData name="Persson, Christina" userId="a9a17b6a-4501-45e9-adc2-8ef93d278f25" providerId="ADAL" clId="{D6C55280-03C8-4085-A048-DB540168D8F8}" dt="2026-03-03T14:22:42.637" v="49" actId="2696"/>
        <pc:sldMkLst>
          <pc:docMk/>
          <pc:sldMk cId="2331516067" sldId="40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1" y="0"/>
            <a:ext cx="2946189" cy="49823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9899" y="0"/>
            <a:ext cx="2946189" cy="498236"/>
          </a:xfrm>
          <a:prstGeom prst="rect">
            <a:avLst/>
          </a:prstGeom>
        </p:spPr>
        <p:txBody>
          <a:bodyPr vert="horz" lIns="91440" tIns="45720" rIns="91440" bIns="45720" rtlCol="0"/>
          <a:lstStyle>
            <a:lvl1pPr algn="r">
              <a:defRPr sz="1200"/>
            </a:lvl1pPr>
          </a:lstStyle>
          <a:p>
            <a:fld id="{A268DD0B-15FA-41FB-8E93-CF8547D72401}" type="datetimeFigureOut">
              <a:rPr lang="sv-SE" smtClean="0"/>
              <a:t>2026-03-09</a:t>
            </a:fld>
            <a:endParaRPr lang="sv-SE"/>
          </a:p>
        </p:txBody>
      </p:sp>
      <p:sp>
        <p:nvSpPr>
          <p:cNvPr id="4" name="Platshållare för sidfot 3"/>
          <p:cNvSpPr>
            <a:spLocks noGrp="1"/>
          </p:cNvSpPr>
          <p:nvPr>
            <p:ph type="ftr" sz="quarter" idx="2"/>
          </p:nvPr>
        </p:nvSpPr>
        <p:spPr>
          <a:xfrm>
            <a:off x="1" y="9428403"/>
            <a:ext cx="2946189" cy="498236"/>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9899" y="9428403"/>
            <a:ext cx="2946189" cy="498236"/>
          </a:xfrm>
          <a:prstGeom prst="rect">
            <a:avLst/>
          </a:prstGeom>
        </p:spPr>
        <p:txBody>
          <a:bodyPr vert="horz" lIns="91440" tIns="45720" rIns="91440" bIns="45720" rtlCol="0" anchor="b"/>
          <a:lstStyle>
            <a:lvl1pPr algn="r">
              <a:defRPr sz="1200"/>
            </a:lvl1pPr>
          </a:lstStyle>
          <a:p>
            <a:fld id="{016872D7-4BC3-4B07-A976-D65E366D9716}" type="slidenum">
              <a:rPr lang="sv-SE" smtClean="0"/>
              <a:t>‹#›</a:t>
            </a:fld>
            <a:endParaRPr lang="sv-SE"/>
          </a:p>
        </p:txBody>
      </p:sp>
    </p:spTree>
    <p:extLst>
      <p:ext uri="{BB962C8B-B14F-4D97-AF65-F5344CB8AC3E}">
        <p14:creationId xmlns:p14="http://schemas.microsoft.com/office/powerpoint/2010/main" val="13964347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C8068DDD-9423-2F46-9603-24E02E5413F1}" type="datetimeFigureOut">
              <a:rPr lang="en-US" smtClean="0"/>
              <a:t>3/9/2026</a:t>
            </a:fld>
            <a:endParaRPr lang="en-US" dirty="0"/>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B8DA5C42-F04B-D34B-BD7F-34F7A34438FA}" type="slidenum">
              <a:rPr lang="en-US" smtClean="0"/>
              <a:t>‹#›</a:t>
            </a:fld>
            <a:endParaRPr lang="en-US" dirty="0"/>
          </a:p>
        </p:txBody>
      </p:sp>
    </p:spTree>
    <p:extLst>
      <p:ext uri="{BB962C8B-B14F-4D97-AF65-F5344CB8AC3E}">
        <p14:creationId xmlns:p14="http://schemas.microsoft.com/office/powerpoint/2010/main" val="413870529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8DA5C42-F04B-D34B-BD7F-34F7A34438FA}" type="slidenum">
              <a:rPr lang="en-US" smtClean="0"/>
              <a:t>1</a:t>
            </a:fld>
            <a:endParaRPr lang="en-US"/>
          </a:p>
        </p:txBody>
      </p:sp>
    </p:spTree>
    <p:extLst>
      <p:ext uri="{BB962C8B-B14F-4D97-AF65-F5344CB8AC3E}">
        <p14:creationId xmlns:p14="http://schemas.microsoft.com/office/powerpoint/2010/main" val="24085204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8F327-ABAF-B3C2-7242-4452B3A5CD3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8663109-433D-668B-9418-E9FA191FF25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3281BCDA-5132-8E27-6511-EF3028CCC78F}"/>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F3499AC-821F-C8E9-3B46-8874EA8C1F69}"/>
              </a:ext>
            </a:extLst>
          </p:cNvPr>
          <p:cNvSpPr>
            <a:spLocks noGrp="1"/>
          </p:cNvSpPr>
          <p:nvPr>
            <p:ph type="sldNum" sz="quarter" idx="5"/>
          </p:nvPr>
        </p:nvSpPr>
        <p:spPr/>
        <p:txBody>
          <a:bodyPr/>
          <a:lstStyle/>
          <a:p>
            <a:fld id="{B8DA5C42-F04B-D34B-BD7F-34F7A34438FA}" type="slidenum">
              <a:rPr lang="en-US" smtClean="0"/>
              <a:t>10</a:t>
            </a:fld>
            <a:endParaRPr lang="en-US" dirty="0"/>
          </a:p>
        </p:txBody>
      </p:sp>
    </p:spTree>
    <p:extLst>
      <p:ext uri="{BB962C8B-B14F-4D97-AF65-F5344CB8AC3E}">
        <p14:creationId xmlns:p14="http://schemas.microsoft.com/office/powerpoint/2010/main" val="1136188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2A1C2-D70D-732A-BC40-7CF61A6083C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80C9794-2DF9-BA05-5E95-CCEB71CD273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65C2A02-9C6D-22CC-F03F-D8DD5EB220CA}"/>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60293DA-057C-883A-9A75-16010F10EA05}"/>
              </a:ext>
            </a:extLst>
          </p:cNvPr>
          <p:cNvSpPr>
            <a:spLocks noGrp="1"/>
          </p:cNvSpPr>
          <p:nvPr>
            <p:ph type="sldNum" sz="quarter" idx="5"/>
          </p:nvPr>
        </p:nvSpPr>
        <p:spPr/>
        <p:txBody>
          <a:bodyPr/>
          <a:lstStyle/>
          <a:p>
            <a:fld id="{B8DA5C42-F04B-D34B-BD7F-34F7A34438FA}" type="slidenum">
              <a:rPr lang="en-US" smtClean="0"/>
              <a:t>11</a:t>
            </a:fld>
            <a:endParaRPr lang="en-US" dirty="0"/>
          </a:p>
        </p:txBody>
      </p:sp>
    </p:spTree>
    <p:extLst>
      <p:ext uri="{BB962C8B-B14F-4D97-AF65-F5344CB8AC3E}">
        <p14:creationId xmlns:p14="http://schemas.microsoft.com/office/powerpoint/2010/main" val="27834460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80355-8262-0D47-FF07-C4E307BD5C3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3C11402-397B-930D-D362-E2FFB2F513E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5B2C922-92F0-2A35-A23A-732B0F88C80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3085C78-11B4-1FD7-A1D3-29CD115B36BF}"/>
              </a:ext>
            </a:extLst>
          </p:cNvPr>
          <p:cNvSpPr>
            <a:spLocks noGrp="1"/>
          </p:cNvSpPr>
          <p:nvPr>
            <p:ph type="sldNum" sz="quarter" idx="5"/>
          </p:nvPr>
        </p:nvSpPr>
        <p:spPr/>
        <p:txBody>
          <a:bodyPr/>
          <a:lstStyle/>
          <a:p>
            <a:fld id="{B8DA5C42-F04B-D34B-BD7F-34F7A34438FA}" type="slidenum">
              <a:rPr lang="en-US" smtClean="0"/>
              <a:t>12</a:t>
            </a:fld>
            <a:endParaRPr lang="en-US" dirty="0"/>
          </a:p>
        </p:txBody>
      </p:sp>
    </p:spTree>
    <p:extLst>
      <p:ext uri="{BB962C8B-B14F-4D97-AF65-F5344CB8AC3E}">
        <p14:creationId xmlns:p14="http://schemas.microsoft.com/office/powerpoint/2010/main" val="435248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B8DA5C42-F04B-D34B-BD7F-34F7A34438FA}" type="slidenum">
              <a:rPr lang="en-US" smtClean="0"/>
              <a:t>2</a:t>
            </a:fld>
            <a:endParaRPr lang="en-US"/>
          </a:p>
        </p:txBody>
      </p:sp>
    </p:spTree>
    <p:extLst>
      <p:ext uri="{BB962C8B-B14F-4D97-AF65-F5344CB8AC3E}">
        <p14:creationId xmlns:p14="http://schemas.microsoft.com/office/powerpoint/2010/main" val="3039773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8DA5C42-F04B-D34B-BD7F-34F7A34438FA}" type="slidenum">
              <a:rPr lang="en-US" smtClean="0"/>
              <a:t>3</a:t>
            </a:fld>
            <a:endParaRPr lang="en-US"/>
          </a:p>
        </p:txBody>
      </p:sp>
    </p:spTree>
    <p:extLst>
      <p:ext uri="{BB962C8B-B14F-4D97-AF65-F5344CB8AC3E}">
        <p14:creationId xmlns:p14="http://schemas.microsoft.com/office/powerpoint/2010/main" val="4281952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endParaRPr lang="sv-SE" dirty="0"/>
          </a:p>
        </p:txBody>
      </p:sp>
      <p:sp>
        <p:nvSpPr>
          <p:cNvPr id="4" name="Platshållare för bildnummer 3"/>
          <p:cNvSpPr>
            <a:spLocks noGrp="1"/>
          </p:cNvSpPr>
          <p:nvPr>
            <p:ph type="sldNum" sz="quarter" idx="5"/>
          </p:nvPr>
        </p:nvSpPr>
        <p:spPr/>
        <p:txBody>
          <a:bodyPr/>
          <a:lstStyle/>
          <a:p>
            <a:fld id="{B8DA5C42-F04B-D34B-BD7F-34F7A34438FA}" type="slidenum">
              <a:rPr lang="en-US" smtClean="0"/>
              <a:t>4</a:t>
            </a:fld>
            <a:endParaRPr lang="en-US"/>
          </a:p>
        </p:txBody>
      </p:sp>
    </p:spTree>
    <p:extLst>
      <p:ext uri="{BB962C8B-B14F-4D97-AF65-F5344CB8AC3E}">
        <p14:creationId xmlns:p14="http://schemas.microsoft.com/office/powerpoint/2010/main" val="3593328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B8DA5C42-F04B-D34B-BD7F-34F7A34438FA}" type="slidenum">
              <a:rPr lang="en-US" smtClean="0"/>
              <a:t>5</a:t>
            </a:fld>
            <a:endParaRPr lang="en-US" dirty="0"/>
          </a:p>
        </p:txBody>
      </p:sp>
    </p:spTree>
    <p:extLst>
      <p:ext uri="{BB962C8B-B14F-4D97-AF65-F5344CB8AC3E}">
        <p14:creationId xmlns:p14="http://schemas.microsoft.com/office/powerpoint/2010/main" val="2425659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B8DA5C42-F04B-D34B-BD7F-34F7A34438FA}" type="slidenum">
              <a:rPr lang="en-US" smtClean="0"/>
              <a:t>6</a:t>
            </a:fld>
            <a:endParaRPr lang="en-US" dirty="0"/>
          </a:p>
        </p:txBody>
      </p:sp>
    </p:spTree>
    <p:extLst>
      <p:ext uri="{BB962C8B-B14F-4D97-AF65-F5344CB8AC3E}">
        <p14:creationId xmlns:p14="http://schemas.microsoft.com/office/powerpoint/2010/main" val="2103722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6D798-FCCD-A740-9216-23582AD4AB5A}"/>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F189DA7-00B6-1620-91E6-C8FC40469E1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D3642A8-E386-2A28-8A8A-FCD7D1D17D41}"/>
              </a:ext>
            </a:extLst>
          </p:cNvPr>
          <p:cNvSpPr>
            <a:spLocks noGrp="1"/>
          </p:cNvSpPr>
          <p:nvPr>
            <p:ph type="body" idx="1"/>
          </p:nvPr>
        </p:nvSpPr>
        <p:spPr/>
        <p:txBody>
          <a:bodyPr/>
          <a:lstStyle/>
          <a:p>
            <a:pPr marL="0" indent="0">
              <a:buFont typeface="Arial" panose="020B0604020202020204" pitchFamily="34" charset="0"/>
              <a:buNone/>
            </a:pPr>
            <a:endParaRPr lang="sv-SE" dirty="0"/>
          </a:p>
        </p:txBody>
      </p:sp>
      <p:sp>
        <p:nvSpPr>
          <p:cNvPr id="4" name="Platshållare för bildnummer 3">
            <a:extLst>
              <a:ext uri="{FF2B5EF4-FFF2-40B4-BE49-F238E27FC236}">
                <a16:creationId xmlns:a16="http://schemas.microsoft.com/office/drawing/2014/main" id="{F4C730B9-4B2E-E438-8A7C-9AEF94337E41}"/>
              </a:ext>
            </a:extLst>
          </p:cNvPr>
          <p:cNvSpPr>
            <a:spLocks noGrp="1"/>
          </p:cNvSpPr>
          <p:nvPr>
            <p:ph type="sldNum" sz="quarter" idx="5"/>
          </p:nvPr>
        </p:nvSpPr>
        <p:spPr/>
        <p:txBody>
          <a:bodyPr/>
          <a:lstStyle/>
          <a:p>
            <a:fld id="{B8DA5C42-F04B-D34B-BD7F-34F7A34438FA}" type="slidenum">
              <a:rPr lang="en-US" smtClean="0"/>
              <a:t>7</a:t>
            </a:fld>
            <a:endParaRPr lang="en-US" dirty="0"/>
          </a:p>
        </p:txBody>
      </p:sp>
    </p:spTree>
    <p:extLst>
      <p:ext uri="{BB962C8B-B14F-4D97-AF65-F5344CB8AC3E}">
        <p14:creationId xmlns:p14="http://schemas.microsoft.com/office/powerpoint/2010/main" val="3584340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B8DA5C42-F04B-D34B-BD7F-34F7A34438FA}" type="slidenum">
              <a:rPr lang="en-US" smtClean="0"/>
              <a:t>8</a:t>
            </a:fld>
            <a:endParaRPr lang="en-US" dirty="0"/>
          </a:p>
        </p:txBody>
      </p:sp>
    </p:spTree>
    <p:extLst>
      <p:ext uri="{BB962C8B-B14F-4D97-AF65-F5344CB8AC3E}">
        <p14:creationId xmlns:p14="http://schemas.microsoft.com/office/powerpoint/2010/main" val="31787688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7EC08-79BB-B378-DED2-6BDB2110A44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55FFB15-4A11-244C-F015-F5C9DD22722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D8C9CAD-A8E5-4EBD-FCC7-EC0A8DD43FC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BC8AF9B-3BE8-8155-FEF0-EBF38965DC30}"/>
              </a:ext>
            </a:extLst>
          </p:cNvPr>
          <p:cNvSpPr>
            <a:spLocks noGrp="1"/>
          </p:cNvSpPr>
          <p:nvPr>
            <p:ph type="sldNum" sz="quarter" idx="5"/>
          </p:nvPr>
        </p:nvSpPr>
        <p:spPr/>
        <p:txBody>
          <a:bodyPr/>
          <a:lstStyle/>
          <a:p>
            <a:fld id="{B8DA5C42-F04B-D34B-BD7F-34F7A34438FA}" type="slidenum">
              <a:rPr lang="en-US" smtClean="0"/>
              <a:t>9</a:t>
            </a:fld>
            <a:endParaRPr lang="en-US" dirty="0"/>
          </a:p>
        </p:txBody>
      </p:sp>
    </p:spTree>
    <p:extLst>
      <p:ext uri="{BB962C8B-B14F-4D97-AF65-F5344CB8AC3E}">
        <p14:creationId xmlns:p14="http://schemas.microsoft.com/office/powerpoint/2010/main" val="4057004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bild - bildbakgrund/färgplatta">
    <p:spTree>
      <p:nvGrpSpPr>
        <p:cNvPr id="1" name=""/>
        <p:cNvGrpSpPr/>
        <p:nvPr/>
      </p:nvGrpSpPr>
      <p:grpSpPr>
        <a:xfrm>
          <a:off x="0" y="0"/>
          <a:ext cx="0" cy="0"/>
          <a:chOff x="0" y="0"/>
          <a:chExt cx="0" cy="0"/>
        </a:xfrm>
      </p:grpSpPr>
      <p:sp>
        <p:nvSpPr>
          <p:cNvPr id="7" name="Platshållare för bild 6">
            <a:extLst>
              <a:ext uri="{FF2B5EF4-FFF2-40B4-BE49-F238E27FC236}">
                <a16:creationId xmlns:a16="http://schemas.microsoft.com/office/drawing/2014/main" id="{10F6E533-8EAE-6C4C-ADFC-F5903784051E}"/>
              </a:ext>
            </a:extLst>
          </p:cNvPr>
          <p:cNvSpPr>
            <a:spLocks noGrp="1"/>
          </p:cNvSpPr>
          <p:nvPr>
            <p:ph type="pic" sz="quarter" idx="11"/>
          </p:nvPr>
        </p:nvSpPr>
        <p:spPr>
          <a:xfrm>
            <a:off x="0" y="0"/>
            <a:ext cx="9144000" cy="5143500"/>
          </a:xfrm>
          <a:prstGeom prst="rect">
            <a:avLst/>
          </a:prstGeom>
          <a:solidFill>
            <a:srgbClr val="0160A1"/>
          </a:solidFill>
        </p:spPr>
        <p:txBody>
          <a:bodyPr lIns="0" tIns="0" rIns="0" bIns="0"/>
          <a:lstStyle>
            <a:lvl1pPr marL="0" indent="0" algn="ctr">
              <a:buNone/>
              <a:defRPr sz="1200" b="0" i="0">
                <a:latin typeface="+mn-lt"/>
              </a:defRPr>
            </a:lvl1pPr>
          </a:lstStyle>
          <a:p>
            <a:r>
              <a:rPr lang="sv-SE"/>
              <a:t>Klicka på ikonen för att lägga till en bild</a:t>
            </a:r>
            <a:endParaRPr lang="sv-SE" dirty="0"/>
          </a:p>
        </p:txBody>
      </p:sp>
    </p:spTree>
    <p:extLst>
      <p:ext uri="{BB962C8B-B14F-4D97-AF65-F5344CB8AC3E}">
        <p14:creationId xmlns:p14="http://schemas.microsoft.com/office/powerpoint/2010/main" val="4018334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569954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660056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427875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0940323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rgbClr val="0061A1"/>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latin typeface="+mn-lt"/>
              </a:defRPr>
            </a:lvl1pPr>
          </a:lstStyle>
          <a:p>
            <a:pPr lvl="0"/>
            <a:r>
              <a:rPr lang="sv-SE" dirty="0"/>
              <a:t>Klicka för att lägga till objekt</a:t>
            </a:r>
          </a:p>
        </p:txBody>
      </p:sp>
    </p:spTree>
    <p:extLst>
      <p:ext uri="{BB962C8B-B14F-4D97-AF65-F5344CB8AC3E}">
        <p14:creationId xmlns:p14="http://schemas.microsoft.com/office/powerpoint/2010/main" val="1486818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0624719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556996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1692516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3588142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rgbClr val="0061A1"/>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latin typeface="+mn-lt"/>
              </a:defRPr>
            </a:lvl1pPr>
          </a:lstStyle>
          <a:p>
            <a:pPr lvl="0"/>
            <a:r>
              <a:rPr lang="sv-SE" dirty="0"/>
              <a:t>Klicka för att lägga till objekt</a:t>
            </a:r>
          </a:p>
        </p:txBody>
      </p:sp>
    </p:spTree>
    <p:extLst>
      <p:ext uri="{BB962C8B-B14F-4D97-AF65-F5344CB8AC3E}">
        <p14:creationId xmlns:p14="http://schemas.microsoft.com/office/powerpoint/2010/main" val="1170359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6012118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5039373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5630614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6726344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8845010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rgbClr val="0061A1"/>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latin typeface="+mn-lt"/>
              </a:defRPr>
            </a:lvl1pPr>
          </a:lstStyle>
          <a:p>
            <a:pPr lvl="0"/>
            <a:r>
              <a:rPr lang="sv-SE" dirty="0"/>
              <a:t>Klicka för att lägga till objekt</a:t>
            </a:r>
          </a:p>
        </p:txBody>
      </p:sp>
    </p:spTree>
    <p:extLst>
      <p:ext uri="{BB962C8B-B14F-4D97-AF65-F5344CB8AC3E}">
        <p14:creationId xmlns:p14="http://schemas.microsoft.com/office/powerpoint/2010/main" val="37371090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2120418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7326594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7292668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4992940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rgbClr val="0061A1"/>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latin typeface="+mn-lt"/>
              </a:defRPr>
            </a:lvl1pPr>
          </a:lstStyle>
          <a:p>
            <a:pPr lvl="0"/>
            <a:r>
              <a:rPr lang="sv-SE" dirty="0"/>
              <a:t>Klicka för att lägga till objekt</a:t>
            </a:r>
          </a:p>
        </p:txBody>
      </p:sp>
    </p:spTree>
    <p:extLst>
      <p:ext uri="{BB962C8B-B14F-4D97-AF65-F5344CB8AC3E}">
        <p14:creationId xmlns:p14="http://schemas.microsoft.com/office/powerpoint/2010/main" val="121854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rgbClr val="0061A1"/>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latin typeface="+mn-lt"/>
              </a:defRPr>
            </a:lvl1pPr>
          </a:lstStyle>
          <a:p>
            <a:pPr lvl="0"/>
            <a:r>
              <a:rPr lang="sv-SE" dirty="0"/>
              <a:t>Klicka för att lägga till objekt</a:t>
            </a:r>
          </a:p>
        </p:txBody>
      </p:sp>
    </p:spTree>
    <p:extLst>
      <p:ext uri="{BB962C8B-B14F-4D97-AF65-F5344CB8AC3E}">
        <p14:creationId xmlns:p14="http://schemas.microsoft.com/office/powerpoint/2010/main" val="34075396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3438650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4975377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80188584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732231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rgbClr val="0061A1"/>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latin typeface="+mn-lt"/>
              </a:defRPr>
            </a:lvl1pPr>
          </a:lstStyle>
          <a:p>
            <a:pPr lvl="0"/>
            <a:r>
              <a:rPr lang="sv-SE" dirty="0"/>
              <a:t>Klicka för att lägga till objekt</a:t>
            </a:r>
          </a:p>
        </p:txBody>
      </p:sp>
    </p:spTree>
    <p:extLst>
      <p:ext uri="{BB962C8B-B14F-4D97-AF65-F5344CB8AC3E}">
        <p14:creationId xmlns:p14="http://schemas.microsoft.com/office/powerpoint/2010/main" val="67586269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3384412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18931939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9944850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6781591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rgbClr val="0061A1"/>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latin typeface="+mn-lt"/>
              </a:defRPr>
            </a:lvl1pPr>
          </a:lstStyle>
          <a:p>
            <a:pPr lvl="0"/>
            <a:r>
              <a:rPr lang="sv-SE" dirty="0"/>
              <a:t>Klicka för att lägga till objekt</a:t>
            </a:r>
          </a:p>
        </p:txBody>
      </p:sp>
    </p:spTree>
    <p:extLst>
      <p:ext uri="{BB962C8B-B14F-4D97-AF65-F5344CB8AC3E}">
        <p14:creationId xmlns:p14="http://schemas.microsoft.com/office/powerpoint/2010/main" val="886052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08174139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08900399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60752656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62167967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1303249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rgbClr val="0061A1"/>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latin typeface="+mn-lt"/>
              </a:defRPr>
            </a:lvl1pPr>
          </a:lstStyle>
          <a:p>
            <a:pPr lvl="0"/>
            <a:r>
              <a:rPr lang="sv-SE" dirty="0"/>
              <a:t>Klicka för att lägga till objekt</a:t>
            </a:r>
          </a:p>
        </p:txBody>
      </p:sp>
    </p:spTree>
    <p:extLst>
      <p:ext uri="{BB962C8B-B14F-4D97-AF65-F5344CB8AC3E}">
        <p14:creationId xmlns:p14="http://schemas.microsoft.com/office/powerpoint/2010/main" val="25288495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411456501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08693706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68236079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chemeClr val="bg2"/>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chemeClr val="bg2"/>
                </a:solidFill>
                <a:latin typeface="+mn-lt"/>
              </a:defRPr>
            </a:lvl1pPr>
            <a:lvl2pPr marL="355600" indent="-177800">
              <a:spcBef>
                <a:spcPts val="0"/>
              </a:spcBef>
              <a:tabLst/>
              <a:defRPr sz="1400" b="0" i="0">
                <a:solidFill>
                  <a:schemeClr val="bg2"/>
                </a:solidFill>
                <a:latin typeface="+mn-lt"/>
              </a:defRPr>
            </a:lvl2pPr>
            <a:lvl3pPr marL="488950" indent="-130175">
              <a:spcBef>
                <a:spcPts val="0"/>
              </a:spcBef>
              <a:buFont typeface="Arial" panose="020B0604020202020204" pitchFamily="34" charset="0"/>
              <a:buChar char="•"/>
              <a:tabLst/>
              <a:defRPr sz="1200" b="0" i="0">
                <a:solidFill>
                  <a:schemeClr val="bg2"/>
                </a:solidFill>
                <a:latin typeface="+mn-lt"/>
              </a:defRPr>
            </a:lvl3pPr>
            <a:lvl4pPr marL="488950" indent="-130175">
              <a:spcBef>
                <a:spcPts val="0"/>
              </a:spcBef>
              <a:buFont typeface="Arial" panose="020B0604020202020204" pitchFamily="34" charset="0"/>
              <a:buChar char="•"/>
              <a:tabLst/>
              <a:defRPr sz="1200" b="0" i="0">
                <a:solidFill>
                  <a:schemeClr val="bg2"/>
                </a:solidFill>
                <a:latin typeface="+mn-lt"/>
              </a:defRPr>
            </a:lvl4pPr>
            <a:lvl5pPr marL="488950" indent="-130175">
              <a:buFont typeface="Arial" panose="020B0604020202020204" pitchFamily="34" charset="0"/>
              <a:buChar char="•"/>
              <a:tabLst/>
              <a:defRPr sz="1200">
                <a:solidFill>
                  <a:schemeClr val="bg2"/>
                </a:solidFill>
              </a:defRPr>
            </a:lvl5pPr>
            <a:lvl6pPr marL="488950" indent="-130175">
              <a:tabLst/>
              <a:defRPr sz="1200">
                <a:solidFill>
                  <a:schemeClr val="bg2"/>
                </a:solidFill>
                <a:latin typeface="+mn-lt"/>
              </a:defRPr>
            </a:lvl6pPr>
          </a:lstStyle>
          <a:p>
            <a:pPr lvl="0"/>
            <a:r>
              <a:rPr lang="sv-SE" dirty="0"/>
              <a:t>Text eller punktlista</a:t>
            </a:r>
          </a:p>
        </p:txBody>
      </p:sp>
    </p:spTree>
    <p:extLst>
      <p:ext uri="{BB962C8B-B14F-4D97-AF65-F5344CB8AC3E}">
        <p14:creationId xmlns:p14="http://schemas.microsoft.com/office/powerpoint/2010/main" val="331446641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chemeClr val="bg2"/>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solidFill>
                  <a:schemeClr val="bg2"/>
                </a:solidFill>
                <a:latin typeface="+mn-lt"/>
              </a:defRPr>
            </a:lvl1pPr>
          </a:lstStyle>
          <a:p>
            <a:pPr lvl="0"/>
            <a:r>
              <a:rPr lang="sv-SE" dirty="0"/>
              <a:t>Klicka för att lägga till objekt</a:t>
            </a:r>
          </a:p>
        </p:txBody>
      </p:sp>
    </p:spTree>
    <p:extLst>
      <p:ext uri="{BB962C8B-B14F-4D97-AF65-F5344CB8AC3E}">
        <p14:creationId xmlns:p14="http://schemas.microsoft.com/office/powerpoint/2010/main" val="4003874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415715252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chemeClr val="bg2"/>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chemeClr val="bg2"/>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chemeClr val="bg2"/>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chemeClr val="bg2"/>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47728799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chemeClr val="bg2"/>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chemeClr val="bg2"/>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65629447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chemeClr val="bg2"/>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chemeClr val="bg2"/>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1647070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chemeClr val="bg2"/>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chemeClr val="bg2"/>
                </a:solidFill>
                <a:latin typeface="+mn-lt"/>
              </a:defRPr>
            </a:lvl1pPr>
            <a:lvl2pPr marL="355600" indent="-177800">
              <a:spcBef>
                <a:spcPts val="0"/>
              </a:spcBef>
              <a:tabLst/>
              <a:defRPr sz="1400" b="0" i="0">
                <a:solidFill>
                  <a:schemeClr val="bg2"/>
                </a:solidFill>
                <a:latin typeface="+mn-lt"/>
              </a:defRPr>
            </a:lvl2pPr>
            <a:lvl3pPr marL="488950" indent="-130175">
              <a:spcBef>
                <a:spcPts val="0"/>
              </a:spcBef>
              <a:buFont typeface="Arial" panose="020B0604020202020204" pitchFamily="34" charset="0"/>
              <a:buChar char="•"/>
              <a:tabLst/>
              <a:defRPr sz="1200" b="0" i="0">
                <a:solidFill>
                  <a:schemeClr val="bg2"/>
                </a:solidFill>
                <a:latin typeface="+mn-lt"/>
              </a:defRPr>
            </a:lvl3pPr>
            <a:lvl4pPr marL="488950" indent="-130175">
              <a:spcBef>
                <a:spcPts val="0"/>
              </a:spcBef>
              <a:buFont typeface="Arial" panose="020B0604020202020204" pitchFamily="34" charset="0"/>
              <a:buChar char="•"/>
              <a:tabLst/>
              <a:defRPr sz="1200" b="0" i="0">
                <a:solidFill>
                  <a:schemeClr val="bg2"/>
                </a:solidFill>
                <a:latin typeface="+mn-lt"/>
              </a:defRPr>
            </a:lvl4pPr>
            <a:lvl5pPr marL="488950" indent="-130175">
              <a:buFont typeface="Arial" panose="020B0604020202020204" pitchFamily="34" charset="0"/>
              <a:buChar char="•"/>
              <a:tabLst/>
              <a:defRPr sz="1200">
                <a:solidFill>
                  <a:schemeClr val="bg2"/>
                </a:solidFill>
              </a:defRPr>
            </a:lvl5pPr>
            <a:lvl6pPr marL="488950" indent="-130175">
              <a:tabLst/>
              <a:defRPr sz="1200">
                <a:solidFill>
                  <a:schemeClr val="bg2"/>
                </a:solidFill>
                <a:latin typeface="+mn-lt"/>
              </a:defRPr>
            </a:lvl6pPr>
          </a:lstStyle>
          <a:p>
            <a:pPr lvl="0"/>
            <a:r>
              <a:rPr lang="sv-SE" dirty="0"/>
              <a:t>Text eller punktlista</a:t>
            </a:r>
          </a:p>
        </p:txBody>
      </p:sp>
    </p:spTree>
    <p:extLst>
      <p:ext uri="{BB962C8B-B14F-4D97-AF65-F5344CB8AC3E}">
        <p14:creationId xmlns:p14="http://schemas.microsoft.com/office/powerpoint/2010/main" val="396819310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chemeClr val="bg2"/>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solidFill>
                  <a:schemeClr val="bg2"/>
                </a:solidFill>
                <a:latin typeface="+mn-lt"/>
              </a:defRPr>
            </a:lvl1pPr>
          </a:lstStyle>
          <a:p>
            <a:pPr lvl="0"/>
            <a:r>
              <a:rPr lang="sv-SE" dirty="0"/>
              <a:t>Klicka för att lägga till objekt</a:t>
            </a:r>
          </a:p>
        </p:txBody>
      </p:sp>
    </p:spTree>
    <p:extLst>
      <p:ext uri="{BB962C8B-B14F-4D97-AF65-F5344CB8AC3E}">
        <p14:creationId xmlns:p14="http://schemas.microsoft.com/office/powerpoint/2010/main" val="377341720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chemeClr val="bg2"/>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chemeClr val="bg2"/>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chemeClr val="bg2"/>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chemeClr val="bg2"/>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11879196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chemeClr val="bg2"/>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chemeClr val="bg2"/>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11942509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chemeClr val="bg2"/>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chemeClr val="bg2"/>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419004574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74321151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rgbClr val="0061A1"/>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latin typeface="+mn-lt"/>
              </a:defRPr>
            </a:lvl1pPr>
          </a:lstStyle>
          <a:p>
            <a:pPr lvl="0"/>
            <a:r>
              <a:rPr lang="sv-SE" dirty="0"/>
              <a:t>Klicka för att lägga till objekt</a:t>
            </a:r>
          </a:p>
        </p:txBody>
      </p:sp>
    </p:spTree>
    <p:extLst>
      <p:ext uri="{BB962C8B-B14F-4D97-AF65-F5344CB8AC3E}">
        <p14:creationId xmlns:p14="http://schemas.microsoft.com/office/powerpoint/2010/main" val="4032064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72092357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innehåll 2">
    <p:spTree>
      <p:nvGrpSpPr>
        <p:cNvPr id="1" name=""/>
        <p:cNvGrpSpPr/>
        <p:nvPr/>
      </p:nvGrpSpPr>
      <p:grpSpPr>
        <a:xfrm>
          <a:off x="0" y="0"/>
          <a:ext cx="0" cy="0"/>
          <a:chOff x="0" y="0"/>
          <a:chExt cx="0" cy="0"/>
        </a:xfrm>
      </p:grpSpPr>
      <p:sp>
        <p:nvSpPr>
          <p:cNvPr id="6" name="Platshållare för text 10">
            <a:extLst>
              <a:ext uri="{FF2B5EF4-FFF2-40B4-BE49-F238E27FC236}">
                <a16:creationId xmlns:a16="http://schemas.microsoft.com/office/drawing/2014/main" id="{0084E63B-66CF-A341-9FC5-240E02C87426}"/>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5" name="Platshållare för text 3"/>
          <p:cNvSpPr>
            <a:spLocks noGrp="1"/>
          </p:cNvSpPr>
          <p:nvPr>
            <p:ph type="body" sz="quarter" idx="14" hasCustomPrompt="1"/>
          </p:nvPr>
        </p:nvSpPr>
        <p:spPr>
          <a:xfrm>
            <a:off x="4571999"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err="1"/>
              <a:t>Ev</a:t>
            </a:r>
            <a:r>
              <a:rPr lang="sv-SE" dirty="0"/>
              <a:t> ny rubrik</a:t>
            </a:r>
          </a:p>
        </p:txBody>
      </p:sp>
      <p:sp>
        <p:nvSpPr>
          <p:cNvPr id="9" name="Platshållare för text 10">
            <a:extLst>
              <a:ext uri="{FF2B5EF4-FFF2-40B4-BE49-F238E27FC236}">
                <a16:creationId xmlns:a16="http://schemas.microsoft.com/office/drawing/2014/main" id="{EF431B08-222E-6D46-8E08-2EC9D8D173C4}"/>
              </a:ext>
            </a:extLst>
          </p:cNvPr>
          <p:cNvSpPr>
            <a:spLocks noGrp="1"/>
          </p:cNvSpPr>
          <p:nvPr>
            <p:ph type="body" sz="quarter" idx="17" hasCustomPrompt="1"/>
          </p:nvPr>
        </p:nvSpPr>
        <p:spPr>
          <a:xfrm>
            <a:off x="4572000" y="1168137"/>
            <a:ext cx="415834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08850661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1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15924" y="592138"/>
            <a:ext cx="395535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457200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1783E8AB-8E79-EB4F-A035-CD2FCBB6EB84}"/>
              </a:ext>
            </a:extLst>
          </p:cNvPr>
          <p:cNvSpPr>
            <a:spLocks noGrp="1"/>
          </p:cNvSpPr>
          <p:nvPr>
            <p:ph type="body" sz="quarter" idx="16" hasCustomPrompt="1"/>
          </p:nvPr>
        </p:nvSpPr>
        <p:spPr>
          <a:xfrm>
            <a:off x="415925" y="1168137"/>
            <a:ext cx="3967390"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197574427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2_innehåll 2">
    <p:spTree>
      <p:nvGrpSpPr>
        <p:cNvPr id="1" name=""/>
        <p:cNvGrpSpPr/>
        <p:nvPr/>
      </p:nvGrpSpPr>
      <p:grpSpPr>
        <a:xfrm>
          <a:off x="0" y="0"/>
          <a:ext cx="0" cy="0"/>
          <a:chOff x="0" y="0"/>
          <a:chExt cx="0" cy="0"/>
        </a:xfrm>
      </p:grpSpPr>
      <p:sp>
        <p:nvSpPr>
          <p:cNvPr id="15" name="Platshållare för text 3"/>
          <p:cNvSpPr>
            <a:spLocks noGrp="1"/>
          </p:cNvSpPr>
          <p:nvPr>
            <p:ph type="body" sz="quarter" idx="12" hasCustomPrompt="1"/>
          </p:nvPr>
        </p:nvSpPr>
        <p:spPr>
          <a:xfrm>
            <a:off x="4989601" y="592138"/>
            <a:ext cx="3730538"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7" name="Platshållare för bild 6">
            <a:extLst>
              <a:ext uri="{FF2B5EF4-FFF2-40B4-BE49-F238E27FC236}">
                <a16:creationId xmlns:a16="http://schemas.microsoft.com/office/drawing/2014/main" id="{91FC86A7-903C-2949-B0D8-CC3BAE4CDFFF}"/>
              </a:ext>
            </a:extLst>
          </p:cNvPr>
          <p:cNvSpPr>
            <a:spLocks noGrp="1"/>
          </p:cNvSpPr>
          <p:nvPr>
            <p:ph type="pic" sz="quarter" idx="13"/>
          </p:nvPr>
        </p:nvSpPr>
        <p:spPr>
          <a:xfrm>
            <a:off x="0" y="0"/>
            <a:ext cx="4572000" cy="5143500"/>
          </a:xfrm>
          <a:prstGeom prst="rect">
            <a:avLst/>
          </a:prstGeom>
          <a:solidFill>
            <a:schemeClr val="bg1"/>
          </a:solidFill>
        </p:spPr>
        <p:txBody>
          <a:bodyPr lIns="0" tIns="0" rIns="0" bIns="0"/>
          <a:lstStyle>
            <a:lvl1pPr marL="0" indent="0">
              <a:buNone/>
              <a:defRPr sz="1200" b="0" i="0">
                <a:latin typeface="+mn-lt"/>
              </a:defRPr>
            </a:lvl1pPr>
          </a:lstStyle>
          <a:p>
            <a:endParaRPr lang="sv-SE" dirty="0"/>
          </a:p>
        </p:txBody>
      </p:sp>
      <p:sp>
        <p:nvSpPr>
          <p:cNvPr id="8" name="Platshållare för text 10">
            <a:extLst>
              <a:ext uri="{FF2B5EF4-FFF2-40B4-BE49-F238E27FC236}">
                <a16:creationId xmlns:a16="http://schemas.microsoft.com/office/drawing/2014/main" id="{5A0BCBC7-0A06-5E4E-90B8-5ABE70D10CCF}"/>
              </a:ext>
            </a:extLst>
          </p:cNvPr>
          <p:cNvSpPr>
            <a:spLocks noGrp="1"/>
          </p:cNvSpPr>
          <p:nvPr>
            <p:ph type="body" sz="quarter" idx="17" hasCustomPrompt="1"/>
          </p:nvPr>
        </p:nvSpPr>
        <p:spPr>
          <a:xfrm>
            <a:off x="4992914" y="1168137"/>
            <a:ext cx="3737429"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2506354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tartbild - bildbakgrund/färgplatta">
    <p:spTree>
      <p:nvGrpSpPr>
        <p:cNvPr id="1" name=""/>
        <p:cNvGrpSpPr/>
        <p:nvPr/>
      </p:nvGrpSpPr>
      <p:grpSpPr>
        <a:xfrm>
          <a:off x="0" y="0"/>
          <a:ext cx="0" cy="0"/>
          <a:chOff x="0" y="0"/>
          <a:chExt cx="0" cy="0"/>
        </a:xfrm>
      </p:grpSpPr>
      <p:sp>
        <p:nvSpPr>
          <p:cNvPr id="7" name="Platshållare för bild 6">
            <a:extLst>
              <a:ext uri="{FF2B5EF4-FFF2-40B4-BE49-F238E27FC236}">
                <a16:creationId xmlns:a16="http://schemas.microsoft.com/office/drawing/2014/main" id="{10F6E533-8EAE-6C4C-ADFC-F5903784051E}"/>
              </a:ext>
            </a:extLst>
          </p:cNvPr>
          <p:cNvSpPr>
            <a:spLocks noGrp="1"/>
          </p:cNvSpPr>
          <p:nvPr>
            <p:ph type="pic" sz="quarter" idx="11"/>
          </p:nvPr>
        </p:nvSpPr>
        <p:spPr>
          <a:xfrm>
            <a:off x="0" y="0"/>
            <a:ext cx="9144000" cy="5143500"/>
          </a:xfrm>
          <a:prstGeom prst="rect">
            <a:avLst/>
          </a:prstGeom>
          <a:solidFill>
            <a:srgbClr val="0160A1"/>
          </a:solidFill>
        </p:spPr>
        <p:txBody>
          <a:bodyPr lIns="0" tIns="0" rIns="0" bIns="0"/>
          <a:lstStyle>
            <a:lvl1pPr marL="0" indent="0" algn="ctr">
              <a:buNone/>
              <a:defRPr sz="1200" b="0" i="0">
                <a:latin typeface="+mn-lt"/>
              </a:defRPr>
            </a:lvl1pPr>
          </a:lstStyle>
          <a:p>
            <a:r>
              <a:rPr lang="sv-SE"/>
              <a:t>Klicka på ikonen för att lägga till en bild</a:t>
            </a:r>
            <a:endParaRPr lang="sv-SE" dirty="0"/>
          </a:p>
        </p:txBody>
      </p:sp>
    </p:spTree>
    <p:extLst>
      <p:ext uri="{BB962C8B-B14F-4D97-AF65-F5344CB8AC3E}">
        <p14:creationId xmlns:p14="http://schemas.microsoft.com/office/powerpoint/2010/main" val="1972010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text 3"/>
          <p:cNvSpPr>
            <a:spLocks noGrp="1"/>
          </p:cNvSpPr>
          <p:nvPr>
            <p:ph type="body" sz="quarter" idx="12" hasCustomPrompt="1"/>
          </p:nvPr>
        </p:nvSpPr>
        <p:spPr>
          <a:xfrm>
            <a:off x="415924" y="592138"/>
            <a:ext cx="8304213" cy="384721"/>
          </a:xfrm>
          <a:prstGeom prst="rect">
            <a:avLst/>
          </a:prstGeom>
        </p:spPr>
        <p:txBody>
          <a:bodyPr vert="horz" wrap="square" lIns="0" tIns="0" rIns="0" bIns="0">
            <a:noAutofit/>
          </a:bodyPr>
          <a:lstStyle>
            <a:lvl1pPr marL="0" indent="0">
              <a:buNone/>
              <a:defRPr sz="3000" b="1" i="0">
                <a:solidFill>
                  <a:srgbClr val="0061A1"/>
                </a:solidFill>
                <a:latin typeface="+mj-lt"/>
              </a:defRPr>
            </a:lvl1pPr>
          </a:lstStyle>
          <a:p>
            <a:pPr lvl="0"/>
            <a:r>
              <a:rPr lang="sv-SE" dirty="0"/>
              <a:t>Rubrik</a:t>
            </a:r>
          </a:p>
        </p:txBody>
      </p:sp>
      <p:sp>
        <p:nvSpPr>
          <p:cNvPr id="12" name="Platshållare för text 10"/>
          <p:cNvSpPr>
            <a:spLocks noGrp="1"/>
          </p:cNvSpPr>
          <p:nvPr>
            <p:ph type="body" sz="quarter" idx="10" hasCustomPrompt="1"/>
          </p:nvPr>
        </p:nvSpPr>
        <p:spPr>
          <a:xfrm>
            <a:off x="415924" y="1168137"/>
            <a:ext cx="8304213" cy="3559437"/>
          </a:xfrm>
          <a:prstGeom prst="rect">
            <a:avLst/>
          </a:prstGeom>
        </p:spPr>
        <p:txBody>
          <a:bodyPr vert="horz" wrap="square" lIns="0" tIns="0" rIns="0" bIns="0">
            <a:noAutofit/>
          </a:bodyPr>
          <a:lstStyle>
            <a:lvl1pPr marL="0" indent="-180000">
              <a:lnSpc>
                <a:spcPts val="1800"/>
              </a:lnSpc>
              <a:spcBef>
                <a:spcPts val="200"/>
              </a:spcBef>
              <a:spcAft>
                <a:spcPts val="200"/>
              </a:spcAft>
              <a:buFont typeface="Arial"/>
              <a:buChar char="•"/>
              <a:defRPr sz="1800" b="0" i="0" baseline="0">
                <a:solidFill>
                  <a:srgbClr val="000000"/>
                </a:solidFill>
                <a:latin typeface="+mn-lt"/>
              </a:defRPr>
            </a:lvl1pPr>
            <a:lvl2pPr marL="355600" indent="-177800">
              <a:spcBef>
                <a:spcPts val="0"/>
              </a:spcBef>
              <a:tabLst/>
              <a:defRPr sz="1400" b="0" i="0">
                <a:latin typeface="+mn-lt"/>
              </a:defRPr>
            </a:lvl2pPr>
            <a:lvl3pPr marL="488950" indent="-130175">
              <a:spcBef>
                <a:spcPts val="0"/>
              </a:spcBef>
              <a:buFont typeface="Arial" panose="020B0604020202020204" pitchFamily="34" charset="0"/>
              <a:buChar char="•"/>
              <a:tabLst/>
              <a:defRPr sz="1200" b="0" i="0">
                <a:latin typeface="+mn-lt"/>
              </a:defRPr>
            </a:lvl3pPr>
            <a:lvl4pPr marL="488950" indent="-130175">
              <a:spcBef>
                <a:spcPts val="0"/>
              </a:spcBef>
              <a:buFont typeface="Arial" panose="020B0604020202020204" pitchFamily="34" charset="0"/>
              <a:buChar char="•"/>
              <a:tabLst/>
              <a:defRPr sz="1200" b="0" i="0">
                <a:latin typeface="+mn-lt"/>
              </a:defRPr>
            </a:lvl4pPr>
            <a:lvl5pPr marL="488950" indent="-130175">
              <a:buFont typeface="Arial" panose="020B0604020202020204" pitchFamily="34" charset="0"/>
              <a:buChar char="•"/>
              <a:tabLst/>
              <a:defRPr sz="1200"/>
            </a:lvl5pPr>
            <a:lvl6pPr marL="488950" indent="-130175">
              <a:tabLst/>
              <a:defRPr sz="1200">
                <a:latin typeface="+mn-lt"/>
              </a:defRPr>
            </a:lvl6pPr>
          </a:lstStyle>
          <a:p>
            <a:pPr lvl="0"/>
            <a:r>
              <a:rPr lang="sv-SE" dirty="0"/>
              <a:t>Text eller punktlista</a:t>
            </a:r>
          </a:p>
        </p:txBody>
      </p:sp>
    </p:spTree>
    <p:extLst>
      <p:ext uri="{BB962C8B-B14F-4D97-AF65-F5344CB8AC3E}">
        <p14:creationId xmlns:p14="http://schemas.microsoft.com/office/powerpoint/2010/main" val="3890871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nehåll 4">
    <p:spTree>
      <p:nvGrpSpPr>
        <p:cNvPr id="1" name=""/>
        <p:cNvGrpSpPr/>
        <p:nvPr/>
      </p:nvGrpSpPr>
      <p:grpSpPr>
        <a:xfrm>
          <a:off x="0" y="0"/>
          <a:ext cx="0" cy="0"/>
          <a:chOff x="0" y="0"/>
          <a:chExt cx="0" cy="0"/>
        </a:xfrm>
      </p:grpSpPr>
      <p:sp>
        <p:nvSpPr>
          <p:cNvPr id="12" name="Platshållare för text 3"/>
          <p:cNvSpPr>
            <a:spLocks noGrp="1"/>
          </p:cNvSpPr>
          <p:nvPr>
            <p:ph type="body" sz="quarter" idx="12" hasCustomPrompt="1"/>
          </p:nvPr>
        </p:nvSpPr>
        <p:spPr>
          <a:xfrm>
            <a:off x="415925" y="592138"/>
            <a:ext cx="8304214" cy="461665"/>
          </a:xfrm>
          <a:prstGeom prst="rect">
            <a:avLst/>
          </a:prstGeom>
        </p:spPr>
        <p:txBody>
          <a:bodyPr vert="horz" wrap="square" lIns="0" tIns="0" rIns="0" bIns="0">
            <a:spAutoFit/>
          </a:bodyPr>
          <a:lstStyle>
            <a:lvl1pPr marL="0" indent="0">
              <a:buNone/>
              <a:defRPr sz="3000" b="1" i="0">
                <a:solidFill>
                  <a:srgbClr val="0061A1"/>
                </a:solidFill>
                <a:latin typeface="+mj-lt"/>
              </a:defRPr>
            </a:lvl1pPr>
          </a:lstStyle>
          <a:p>
            <a:pPr lvl="0"/>
            <a:r>
              <a:rPr lang="sv-SE" dirty="0"/>
              <a:t>Rubrik</a:t>
            </a:r>
          </a:p>
        </p:txBody>
      </p:sp>
      <p:sp>
        <p:nvSpPr>
          <p:cNvPr id="14" name="Platshållare för innehåll 2"/>
          <p:cNvSpPr>
            <a:spLocks noGrp="1"/>
          </p:cNvSpPr>
          <p:nvPr>
            <p:ph sz="quarter" idx="13" hasCustomPrompt="1"/>
          </p:nvPr>
        </p:nvSpPr>
        <p:spPr>
          <a:xfrm>
            <a:off x="415925" y="1168137"/>
            <a:ext cx="8304213" cy="3559437"/>
          </a:xfrm>
          <a:prstGeom prst="rect">
            <a:avLst/>
          </a:prstGeom>
        </p:spPr>
        <p:txBody>
          <a:bodyPr vert="horz" lIns="0" tIns="0" rIns="0" bIns="0"/>
          <a:lstStyle>
            <a:lvl1pPr marL="0" indent="0">
              <a:lnSpc>
                <a:spcPts val="1800"/>
              </a:lnSpc>
              <a:spcBef>
                <a:spcPts val="0"/>
              </a:spcBef>
              <a:spcAft>
                <a:spcPts val="400"/>
              </a:spcAft>
              <a:buNone/>
              <a:defRPr sz="1200" b="0" i="0">
                <a:latin typeface="+mn-lt"/>
              </a:defRPr>
            </a:lvl1pPr>
          </a:lstStyle>
          <a:p>
            <a:pPr lvl="0"/>
            <a:r>
              <a:rPr lang="sv-SE" dirty="0"/>
              <a:t>Klicka för att lägga till objekt</a:t>
            </a:r>
          </a:p>
        </p:txBody>
      </p:sp>
    </p:spTree>
    <p:extLst>
      <p:ext uri="{BB962C8B-B14F-4D97-AF65-F5344CB8AC3E}">
        <p14:creationId xmlns:p14="http://schemas.microsoft.com/office/powerpoint/2010/main" val="100016648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theme" Target="../theme/theme10.xml"/><Relationship Id="rId5" Type="http://schemas.openxmlformats.org/officeDocument/2006/relationships/slideLayout" Target="../slideLayouts/slideLayout47.xml"/><Relationship Id="rId4" Type="http://schemas.openxmlformats.org/officeDocument/2006/relationships/slideLayout" Target="../slideLayouts/slideLayout46.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50.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theme" Target="../theme/theme11.xml"/><Relationship Id="rId5" Type="http://schemas.openxmlformats.org/officeDocument/2006/relationships/slideLayout" Target="../slideLayouts/slideLayout52.xml"/><Relationship Id="rId4" Type="http://schemas.openxmlformats.org/officeDocument/2006/relationships/slideLayout" Target="../slideLayouts/slideLayout51.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55.xml"/><Relationship Id="rId2" Type="http://schemas.openxmlformats.org/officeDocument/2006/relationships/slideLayout" Target="../slideLayouts/slideLayout54.xml"/><Relationship Id="rId1" Type="http://schemas.openxmlformats.org/officeDocument/2006/relationships/slideLayout" Target="../slideLayouts/slideLayout53.xml"/><Relationship Id="rId6" Type="http://schemas.openxmlformats.org/officeDocument/2006/relationships/theme" Target="../theme/theme12.xml"/><Relationship Id="rId5" Type="http://schemas.openxmlformats.org/officeDocument/2006/relationships/slideLayout" Target="../slideLayouts/slideLayout57.xml"/><Relationship Id="rId4" Type="http://schemas.openxmlformats.org/officeDocument/2006/relationships/slideLayout" Target="../slideLayouts/slideLayout56.xml"/></Relationships>
</file>

<file path=ppt/slideMasters/_rels/slideMaster13.xml.rels><?xml version="1.0" encoding="UTF-8" standalone="yes"?>
<Relationships xmlns="http://schemas.openxmlformats.org/package/2006/relationships"><Relationship Id="rId3" Type="http://schemas.openxmlformats.org/officeDocument/2006/relationships/slideLayout" Target="../slideLayouts/slideLayout60.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theme" Target="../theme/theme13.xml"/><Relationship Id="rId5" Type="http://schemas.openxmlformats.org/officeDocument/2006/relationships/slideLayout" Target="../slideLayouts/slideLayout62.xml"/><Relationship Id="rId4" Type="http://schemas.openxmlformats.org/officeDocument/2006/relationships/slideLayout" Target="../slideLayouts/slideLayout6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heme" Target="../theme/theme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4.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heme" Target="../theme/theme5.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theme" Target="../theme/theme6.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7.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5.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theme" Target="../theme/theme8.xml"/><Relationship Id="rId5" Type="http://schemas.openxmlformats.org/officeDocument/2006/relationships/slideLayout" Target="../slideLayouts/slideLayout37.xml"/><Relationship Id="rId4" Type="http://schemas.openxmlformats.org/officeDocument/2006/relationships/slideLayout" Target="../slideLayouts/slideLayout36.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theme" Target="../theme/theme9.xml"/><Relationship Id="rId5" Type="http://schemas.openxmlformats.org/officeDocument/2006/relationships/slideLayout" Target="../slideLayouts/slideLayout42.xml"/><Relationship Id="rId4"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20000"/>
          </a:schemeClr>
        </a:solidFill>
        <a:effectLst/>
      </p:bgPr>
    </p:bg>
    <p:spTree>
      <p:nvGrpSpPr>
        <p:cNvPr id="1" name=""/>
        <p:cNvGrpSpPr/>
        <p:nvPr/>
      </p:nvGrpSpPr>
      <p:grpSpPr>
        <a:xfrm>
          <a:off x="0" y="0"/>
          <a:ext cx="0" cy="0"/>
          <a:chOff x="0" y="0"/>
          <a:chExt cx="0" cy="0"/>
        </a:xfrm>
      </p:grpSpPr>
      <p:sp>
        <p:nvSpPr>
          <p:cNvPr id="12" name="TextBox 9">
            <a:extLst>
              <a:ext uri="{FF2B5EF4-FFF2-40B4-BE49-F238E27FC236}">
                <a16:creationId xmlns:a16="http://schemas.microsoft.com/office/drawing/2014/main" id="{4182E333-AF22-2649-A23F-541A06FEAEEF}"/>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accent1">
                    <a:lumMod val="50000"/>
                  </a:schemeClr>
                </a:solidFill>
                <a:latin typeface="+mn-lt"/>
                <a:cs typeface="Arial"/>
              </a:rPr>
              <a:t>Vellinge.se</a:t>
            </a:r>
            <a:r>
              <a:rPr lang="en-US" sz="700" b="0" i="0" dirty="0">
                <a:solidFill>
                  <a:schemeClr val="accent1">
                    <a:lumMod val="50000"/>
                  </a:schemeClr>
                </a:solidFill>
                <a:latin typeface="+mn-lt"/>
                <a:cs typeface="Arial"/>
              </a:rPr>
              <a:t>  |  #</a:t>
            </a:r>
            <a:r>
              <a:rPr lang="en-US" sz="700" b="0" i="0" dirty="0" err="1">
                <a:solidFill>
                  <a:schemeClr val="accent1">
                    <a:lumMod val="50000"/>
                  </a:schemeClr>
                </a:solidFill>
                <a:latin typeface="+mn-lt"/>
                <a:cs typeface="Arial"/>
              </a:rPr>
              <a:t>bättreutsiktervellinge</a:t>
            </a:r>
            <a:endParaRPr lang="en-US" sz="700" b="0" i="0" dirty="0">
              <a:solidFill>
                <a:schemeClr val="accent1">
                  <a:lumMod val="50000"/>
                </a:schemeClr>
              </a:solidFill>
              <a:latin typeface="+mn-lt"/>
              <a:cs typeface="Arial"/>
            </a:endParaRPr>
          </a:p>
        </p:txBody>
      </p:sp>
    </p:spTree>
    <p:extLst>
      <p:ext uri="{BB962C8B-B14F-4D97-AF65-F5344CB8AC3E}">
        <p14:creationId xmlns:p14="http://schemas.microsoft.com/office/powerpoint/2010/main" val="1668462239"/>
      </p:ext>
    </p:extLst>
  </p:cSld>
  <p:clrMap bg1="lt1" tx1="dk1" bg2="lt2" tx2="dk2" accent1="accent1" accent2="accent2" accent3="accent3" accent4="accent4" accent5="accent5" accent6="accent6" hlink="hlink" folHlink="folHlink"/>
  <p:sldLayoutIdLst>
    <p:sldLayoutId id="2147483665"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guide id="3" orient="horz" pos="123" userDrawn="1">
          <p15:clr>
            <a:srgbClr val="F26B43"/>
          </p15:clr>
        </p15:guide>
        <p15:guide id="4" pos="136" userDrawn="1">
          <p15:clr>
            <a:srgbClr val="F26B43"/>
          </p15:clr>
        </p15:guide>
        <p15:guide id="5" pos="5624" userDrawn="1">
          <p15:clr>
            <a:srgbClr val="F26B43"/>
          </p15:clr>
        </p15:guide>
        <p15:guide id="6" orient="horz" pos="3106" userDrawn="1">
          <p15:clr>
            <a:srgbClr val="F26B43"/>
          </p15:clr>
        </p15:guide>
      </p15:sldGuideLst>
    </p:ext>
  </p:extLst>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accent1">
                    <a:lumMod val="50000"/>
                  </a:schemeClr>
                </a:solidFill>
                <a:latin typeface="+mn-lt"/>
                <a:cs typeface="Arial"/>
              </a:rPr>
              <a:t>Vellinge.se</a:t>
            </a:r>
            <a:r>
              <a:rPr lang="en-US" sz="700" b="0" i="0" dirty="0">
                <a:solidFill>
                  <a:schemeClr val="accent1">
                    <a:lumMod val="50000"/>
                  </a:schemeClr>
                </a:solidFill>
                <a:latin typeface="+mn-lt"/>
                <a:cs typeface="Arial"/>
              </a:rPr>
              <a:t>  |  #</a:t>
            </a:r>
            <a:r>
              <a:rPr lang="en-US" sz="700" b="0" i="0" dirty="0" err="1">
                <a:solidFill>
                  <a:schemeClr val="accent1">
                    <a:lumMod val="50000"/>
                  </a:schemeClr>
                </a:solidFill>
                <a:latin typeface="+mn-lt"/>
                <a:cs typeface="Arial"/>
              </a:rPr>
              <a:t>bättreutsiktervellinge</a:t>
            </a:r>
            <a:endParaRPr lang="en-US" sz="700" b="0" i="0" dirty="0">
              <a:solidFill>
                <a:schemeClr val="accent1">
                  <a:lumMod val="50000"/>
                </a:schemeClr>
              </a:solidFill>
              <a:latin typeface="+mn-lt"/>
              <a:cs typeface="Arial"/>
            </a:endParaRPr>
          </a:p>
        </p:txBody>
      </p:sp>
    </p:spTree>
    <p:extLst>
      <p:ext uri="{BB962C8B-B14F-4D97-AF65-F5344CB8AC3E}">
        <p14:creationId xmlns:p14="http://schemas.microsoft.com/office/powerpoint/2010/main" val="2322253234"/>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bg2"/>
                </a:solidFill>
                <a:latin typeface="+mn-lt"/>
                <a:cs typeface="Arial"/>
              </a:rPr>
              <a:t>Vellinge.se</a:t>
            </a:r>
            <a:r>
              <a:rPr lang="en-US" sz="700" b="0" i="0" dirty="0">
                <a:solidFill>
                  <a:schemeClr val="bg2"/>
                </a:solidFill>
                <a:latin typeface="+mn-lt"/>
                <a:cs typeface="Arial"/>
              </a:rPr>
              <a:t>  |  #</a:t>
            </a:r>
            <a:r>
              <a:rPr lang="en-US" sz="700" b="0" i="0" dirty="0" err="1">
                <a:solidFill>
                  <a:schemeClr val="bg2"/>
                </a:solidFill>
                <a:latin typeface="+mn-lt"/>
                <a:cs typeface="Arial"/>
              </a:rPr>
              <a:t>bättreutsiktervellinge</a:t>
            </a:r>
            <a:endParaRPr lang="en-US" sz="700" b="0" i="0" dirty="0">
              <a:solidFill>
                <a:schemeClr val="bg2"/>
              </a:solidFill>
              <a:latin typeface="+mn-lt"/>
              <a:cs typeface="Arial"/>
            </a:endParaRPr>
          </a:p>
        </p:txBody>
      </p:sp>
    </p:spTree>
    <p:extLst>
      <p:ext uri="{BB962C8B-B14F-4D97-AF65-F5344CB8AC3E}">
        <p14:creationId xmlns:p14="http://schemas.microsoft.com/office/powerpoint/2010/main" val="2988979764"/>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bg2"/>
                </a:solidFill>
                <a:latin typeface="+mn-lt"/>
                <a:cs typeface="Arial"/>
              </a:rPr>
              <a:t>Vellinge.se</a:t>
            </a:r>
            <a:r>
              <a:rPr lang="en-US" sz="700" b="0" i="0" dirty="0">
                <a:solidFill>
                  <a:schemeClr val="bg2"/>
                </a:solidFill>
                <a:latin typeface="+mn-lt"/>
                <a:cs typeface="Arial"/>
              </a:rPr>
              <a:t>  |  #</a:t>
            </a:r>
            <a:r>
              <a:rPr lang="en-US" sz="700" b="0" i="0" dirty="0" err="1">
                <a:solidFill>
                  <a:schemeClr val="bg2"/>
                </a:solidFill>
                <a:latin typeface="+mn-lt"/>
                <a:cs typeface="Arial"/>
              </a:rPr>
              <a:t>bättreutsiktervellinge</a:t>
            </a:r>
            <a:endParaRPr lang="en-US" sz="700" b="0" i="0" dirty="0">
              <a:solidFill>
                <a:schemeClr val="bg2"/>
              </a:solidFill>
              <a:latin typeface="+mn-lt"/>
              <a:cs typeface="Arial"/>
            </a:endParaRPr>
          </a:p>
        </p:txBody>
      </p:sp>
    </p:spTree>
    <p:extLst>
      <p:ext uri="{BB962C8B-B14F-4D97-AF65-F5344CB8AC3E}">
        <p14:creationId xmlns:p14="http://schemas.microsoft.com/office/powerpoint/2010/main" val="2676852173"/>
      </p:ext>
    </p:extLst>
  </p:cSld>
  <p:clrMap bg1="lt1" tx1="dk1" bg2="lt2" tx2="dk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tx2">
            <a:alpha val="40000"/>
          </a:schemeClr>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accent1">
                    <a:lumMod val="50000"/>
                  </a:schemeClr>
                </a:solidFill>
                <a:latin typeface="+mn-lt"/>
                <a:cs typeface="Arial"/>
              </a:rPr>
              <a:t>Vellinge.se</a:t>
            </a:r>
            <a:r>
              <a:rPr lang="en-US" sz="700" b="0" i="0" dirty="0">
                <a:solidFill>
                  <a:schemeClr val="accent1">
                    <a:lumMod val="50000"/>
                  </a:schemeClr>
                </a:solidFill>
                <a:latin typeface="+mn-lt"/>
                <a:cs typeface="Arial"/>
              </a:rPr>
              <a:t>  |  #</a:t>
            </a:r>
            <a:r>
              <a:rPr lang="en-US" sz="700" b="0" i="0" dirty="0" err="1">
                <a:solidFill>
                  <a:schemeClr val="accent1">
                    <a:lumMod val="50000"/>
                  </a:schemeClr>
                </a:solidFill>
                <a:latin typeface="+mn-lt"/>
                <a:cs typeface="Arial"/>
              </a:rPr>
              <a:t>bättreutsiktervellinge</a:t>
            </a:r>
            <a:endParaRPr lang="en-US" sz="700" b="0" i="0" dirty="0">
              <a:solidFill>
                <a:schemeClr val="accent1">
                  <a:lumMod val="50000"/>
                </a:schemeClr>
              </a:solidFill>
              <a:latin typeface="+mn-lt"/>
              <a:cs typeface="Arial"/>
            </a:endParaRPr>
          </a:p>
        </p:txBody>
      </p:sp>
    </p:spTree>
    <p:extLst>
      <p:ext uri="{BB962C8B-B14F-4D97-AF65-F5344CB8AC3E}">
        <p14:creationId xmlns:p14="http://schemas.microsoft.com/office/powerpoint/2010/main" val="490175039"/>
      </p:ext>
    </p:extLst>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accent1">
                    <a:lumMod val="50000"/>
                  </a:schemeClr>
                </a:solidFill>
                <a:latin typeface="+mn-lt"/>
                <a:cs typeface="Arial"/>
              </a:rPr>
              <a:t>Vellinge.se</a:t>
            </a:r>
            <a:r>
              <a:rPr lang="en-US" sz="700" b="0" i="0" dirty="0">
                <a:solidFill>
                  <a:schemeClr val="accent1">
                    <a:lumMod val="50000"/>
                  </a:schemeClr>
                </a:solidFill>
                <a:latin typeface="+mn-lt"/>
                <a:cs typeface="Arial"/>
              </a:rPr>
              <a:t>  |  #</a:t>
            </a:r>
            <a:r>
              <a:rPr lang="en-US" sz="700" b="0" i="0" dirty="0" err="1">
                <a:solidFill>
                  <a:schemeClr val="accent1">
                    <a:lumMod val="50000"/>
                  </a:schemeClr>
                </a:solidFill>
                <a:latin typeface="+mn-lt"/>
                <a:cs typeface="Arial"/>
              </a:rPr>
              <a:t>bättreutsiktervellinge</a:t>
            </a:r>
            <a:endParaRPr lang="en-US" sz="700" b="0" i="0" dirty="0">
              <a:solidFill>
                <a:schemeClr val="accent1">
                  <a:lumMod val="50000"/>
                </a:schemeClr>
              </a:solidFill>
              <a:latin typeface="+mn-lt"/>
              <a:cs typeface="Arial"/>
            </a:endParaRPr>
          </a:p>
        </p:txBody>
      </p:sp>
    </p:spTree>
    <p:extLst>
      <p:ext uri="{BB962C8B-B14F-4D97-AF65-F5344CB8AC3E}">
        <p14:creationId xmlns:p14="http://schemas.microsoft.com/office/powerpoint/2010/main" val="2937201729"/>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63" r:id="rId5"/>
    <p:sldLayoutId id="2147483901"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74A0CD"/>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accent1">
                    <a:lumMod val="50000"/>
                  </a:schemeClr>
                </a:solidFill>
                <a:latin typeface="+mn-lt"/>
                <a:cs typeface="Arial"/>
              </a:rPr>
              <a:t>Vellinge.se</a:t>
            </a:r>
            <a:r>
              <a:rPr lang="en-US" sz="700" b="0" i="0" dirty="0">
                <a:solidFill>
                  <a:schemeClr val="accent1">
                    <a:lumMod val="50000"/>
                  </a:schemeClr>
                </a:solidFill>
                <a:latin typeface="+mn-lt"/>
                <a:cs typeface="Arial"/>
              </a:rPr>
              <a:t>  |  #</a:t>
            </a:r>
            <a:r>
              <a:rPr lang="en-US" sz="700" b="0" i="0" dirty="0" err="1">
                <a:solidFill>
                  <a:schemeClr val="accent1">
                    <a:lumMod val="50000"/>
                  </a:schemeClr>
                </a:solidFill>
                <a:latin typeface="+mn-lt"/>
                <a:cs typeface="Arial"/>
              </a:rPr>
              <a:t>bättreutsiktervellinge</a:t>
            </a:r>
            <a:endParaRPr lang="en-US" sz="700" b="0" i="0" dirty="0">
              <a:solidFill>
                <a:schemeClr val="accent1">
                  <a:lumMod val="50000"/>
                </a:schemeClr>
              </a:solidFill>
              <a:latin typeface="+mn-lt"/>
              <a:cs typeface="Arial"/>
            </a:endParaRPr>
          </a:p>
        </p:txBody>
      </p:sp>
    </p:spTree>
    <p:extLst>
      <p:ext uri="{BB962C8B-B14F-4D97-AF65-F5344CB8AC3E}">
        <p14:creationId xmlns:p14="http://schemas.microsoft.com/office/powerpoint/2010/main" val="317110355"/>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74A0CD">
            <a:alpha val="50000"/>
          </a:srgbClr>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accent1">
                    <a:lumMod val="50000"/>
                  </a:schemeClr>
                </a:solidFill>
                <a:latin typeface="+mn-lt"/>
                <a:cs typeface="Arial"/>
              </a:rPr>
              <a:t>Vellinge.se</a:t>
            </a:r>
            <a:r>
              <a:rPr lang="en-US" sz="700" b="0" i="0" dirty="0">
                <a:solidFill>
                  <a:schemeClr val="accent1">
                    <a:lumMod val="50000"/>
                  </a:schemeClr>
                </a:solidFill>
                <a:latin typeface="+mn-lt"/>
                <a:cs typeface="Arial"/>
              </a:rPr>
              <a:t>  |  #</a:t>
            </a:r>
            <a:r>
              <a:rPr lang="en-US" sz="700" b="0" i="0" dirty="0" err="1">
                <a:solidFill>
                  <a:schemeClr val="accent1">
                    <a:lumMod val="50000"/>
                  </a:schemeClr>
                </a:solidFill>
                <a:latin typeface="+mn-lt"/>
                <a:cs typeface="Arial"/>
              </a:rPr>
              <a:t>bättreutsiktervellinge</a:t>
            </a:r>
            <a:endParaRPr lang="en-US" sz="700" b="0" i="0" dirty="0">
              <a:solidFill>
                <a:schemeClr val="accent1">
                  <a:lumMod val="50000"/>
                </a:schemeClr>
              </a:solidFill>
              <a:latin typeface="+mn-lt"/>
              <a:cs typeface="Arial"/>
            </a:endParaRPr>
          </a:p>
        </p:txBody>
      </p:sp>
    </p:spTree>
    <p:extLst>
      <p:ext uri="{BB962C8B-B14F-4D97-AF65-F5344CB8AC3E}">
        <p14:creationId xmlns:p14="http://schemas.microsoft.com/office/powerpoint/2010/main" val="4190097909"/>
      </p:ext>
    </p:extLst>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6"/>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accent1">
                    <a:lumMod val="50000"/>
                  </a:schemeClr>
                </a:solidFill>
                <a:latin typeface="+mn-lt"/>
                <a:cs typeface="Arial"/>
              </a:rPr>
              <a:t>Vellinge.se</a:t>
            </a:r>
            <a:r>
              <a:rPr lang="en-US" sz="700" b="0" i="0" dirty="0">
                <a:solidFill>
                  <a:schemeClr val="accent1">
                    <a:lumMod val="50000"/>
                  </a:schemeClr>
                </a:solidFill>
                <a:latin typeface="+mn-lt"/>
                <a:cs typeface="Arial"/>
              </a:rPr>
              <a:t>  |  #</a:t>
            </a:r>
            <a:r>
              <a:rPr lang="en-US" sz="700" b="0" i="0" dirty="0" err="1">
                <a:solidFill>
                  <a:schemeClr val="accent1">
                    <a:lumMod val="50000"/>
                  </a:schemeClr>
                </a:solidFill>
                <a:latin typeface="+mn-lt"/>
                <a:cs typeface="Arial"/>
              </a:rPr>
              <a:t>bättreutsiktervellinge</a:t>
            </a:r>
            <a:endParaRPr lang="en-US" sz="700" b="0" i="0" dirty="0">
              <a:solidFill>
                <a:schemeClr val="accent1">
                  <a:lumMod val="50000"/>
                </a:schemeClr>
              </a:solidFill>
              <a:latin typeface="+mn-lt"/>
              <a:cs typeface="Arial"/>
            </a:endParaRPr>
          </a:p>
        </p:txBody>
      </p:sp>
    </p:spTree>
    <p:extLst>
      <p:ext uri="{BB962C8B-B14F-4D97-AF65-F5344CB8AC3E}">
        <p14:creationId xmlns:p14="http://schemas.microsoft.com/office/powerpoint/2010/main" val="1720411148"/>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accent6">
            <a:alpha val="50000"/>
          </a:schemeClr>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accent1">
                    <a:lumMod val="50000"/>
                  </a:schemeClr>
                </a:solidFill>
                <a:latin typeface="+mn-lt"/>
                <a:cs typeface="Arial"/>
              </a:rPr>
              <a:t>Vellinge.se</a:t>
            </a:r>
            <a:r>
              <a:rPr lang="en-US" sz="700" b="0" i="0" dirty="0">
                <a:solidFill>
                  <a:schemeClr val="accent1">
                    <a:lumMod val="50000"/>
                  </a:schemeClr>
                </a:solidFill>
                <a:latin typeface="+mn-lt"/>
                <a:cs typeface="Arial"/>
              </a:rPr>
              <a:t>  |  #</a:t>
            </a:r>
            <a:r>
              <a:rPr lang="en-US" sz="700" b="0" i="0" dirty="0" err="1">
                <a:solidFill>
                  <a:schemeClr val="accent1">
                    <a:lumMod val="50000"/>
                  </a:schemeClr>
                </a:solidFill>
                <a:latin typeface="+mn-lt"/>
                <a:cs typeface="Arial"/>
              </a:rPr>
              <a:t>bättreutsiktervellinge</a:t>
            </a:r>
            <a:endParaRPr lang="en-US" sz="700" b="0" i="0" dirty="0">
              <a:solidFill>
                <a:schemeClr val="accent1">
                  <a:lumMod val="50000"/>
                </a:schemeClr>
              </a:solidFill>
              <a:latin typeface="+mn-lt"/>
              <a:cs typeface="Arial"/>
            </a:endParaRPr>
          </a:p>
        </p:txBody>
      </p:sp>
    </p:spTree>
    <p:extLst>
      <p:ext uri="{BB962C8B-B14F-4D97-AF65-F5344CB8AC3E}">
        <p14:creationId xmlns:p14="http://schemas.microsoft.com/office/powerpoint/2010/main" val="1029808359"/>
      </p:ext>
    </p:extLst>
  </p:cSld>
  <p:clrMap bg1="lt1" tx1="dk1" bg2="lt2" tx2="dk2" accent1="accent1" accent2="accent2" accent3="accent3" accent4="accent4" accent5="accent5" accent6="accent6" hlink="hlink" folHlink="folHlink"/>
  <p:sldLayoutIdLst>
    <p:sldLayoutId id="2147483860" r:id="rId1"/>
    <p:sldLayoutId id="2147483861" r:id="rId2"/>
    <p:sldLayoutId id="2147483862" r:id="rId3"/>
    <p:sldLayoutId id="2147483863" r:id="rId4"/>
    <p:sldLayoutId id="2147483864"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6EB055"/>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accent1">
                    <a:lumMod val="50000"/>
                  </a:schemeClr>
                </a:solidFill>
                <a:latin typeface="+mn-lt"/>
                <a:cs typeface="Arial"/>
              </a:rPr>
              <a:t>Vellinge.se</a:t>
            </a:r>
            <a:r>
              <a:rPr lang="en-US" sz="700" b="0" i="0" dirty="0">
                <a:solidFill>
                  <a:schemeClr val="accent1">
                    <a:lumMod val="50000"/>
                  </a:schemeClr>
                </a:solidFill>
                <a:latin typeface="+mn-lt"/>
                <a:cs typeface="Arial"/>
              </a:rPr>
              <a:t>  |  #</a:t>
            </a:r>
            <a:r>
              <a:rPr lang="en-US" sz="700" b="0" i="0" dirty="0" err="1">
                <a:solidFill>
                  <a:schemeClr val="accent1">
                    <a:lumMod val="50000"/>
                  </a:schemeClr>
                </a:solidFill>
                <a:latin typeface="+mn-lt"/>
                <a:cs typeface="Arial"/>
              </a:rPr>
              <a:t>bättreutsiktervellinge</a:t>
            </a:r>
            <a:endParaRPr lang="en-US" sz="700" b="0" i="0" dirty="0">
              <a:solidFill>
                <a:schemeClr val="accent1">
                  <a:lumMod val="50000"/>
                </a:schemeClr>
              </a:solidFill>
              <a:latin typeface="+mn-lt"/>
              <a:cs typeface="Arial"/>
            </a:endParaRPr>
          </a:p>
        </p:txBody>
      </p:sp>
    </p:spTree>
    <p:extLst>
      <p:ext uri="{BB962C8B-B14F-4D97-AF65-F5344CB8AC3E}">
        <p14:creationId xmlns:p14="http://schemas.microsoft.com/office/powerpoint/2010/main" val="754074540"/>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rgbClr val="C1B9A3"/>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accent1">
                    <a:lumMod val="50000"/>
                  </a:schemeClr>
                </a:solidFill>
                <a:latin typeface="+mn-lt"/>
                <a:cs typeface="Arial"/>
              </a:rPr>
              <a:t>Vellinge.se</a:t>
            </a:r>
            <a:r>
              <a:rPr lang="en-US" sz="700" b="0" i="0" dirty="0">
                <a:solidFill>
                  <a:schemeClr val="accent1">
                    <a:lumMod val="50000"/>
                  </a:schemeClr>
                </a:solidFill>
                <a:latin typeface="+mn-lt"/>
                <a:cs typeface="Arial"/>
              </a:rPr>
              <a:t>  |  #</a:t>
            </a:r>
            <a:r>
              <a:rPr lang="en-US" sz="700" b="0" i="0" dirty="0" err="1">
                <a:solidFill>
                  <a:schemeClr val="accent1">
                    <a:lumMod val="50000"/>
                  </a:schemeClr>
                </a:solidFill>
                <a:latin typeface="+mn-lt"/>
                <a:cs typeface="Arial"/>
              </a:rPr>
              <a:t>bättreutsiktervellinge</a:t>
            </a:r>
            <a:endParaRPr lang="en-US" sz="700" b="0" i="0" dirty="0">
              <a:solidFill>
                <a:schemeClr val="accent1">
                  <a:lumMod val="50000"/>
                </a:schemeClr>
              </a:solidFill>
              <a:latin typeface="+mn-lt"/>
              <a:cs typeface="Arial"/>
            </a:endParaRPr>
          </a:p>
        </p:txBody>
      </p:sp>
    </p:spTree>
    <p:extLst>
      <p:ext uri="{BB962C8B-B14F-4D97-AF65-F5344CB8AC3E}">
        <p14:creationId xmlns:p14="http://schemas.microsoft.com/office/powerpoint/2010/main" val="2735124446"/>
      </p:ext>
    </p:extLst>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rgbClr val="C1B9A3">
            <a:alpha val="60000"/>
          </a:srgbClr>
        </a:solidFill>
        <a:effectLst/>
      </p:bgPr>
    </p:bg>
    <p:spTree>
      <p:nvGrpSpPr>
        <p:cNvPr id="1" name=""/>
        <p:cNvGrpSpPr/>
        <p:nvPr/>
      </p:nvGrpSpPr>
      <p:grpSpPr>
        <a:xfrm>
          <a:off x="0" y="0"/>
          <a:ext cx="0" cy="0"/>
          <a:chOff x="0" y="0"/>
          <a:chExt cx="0" cy="0"/>
        </a:xfrm>
      </p:grpSpPr>
      <p:sp>
        <p:nvSpPr>
          <p:cNvPr id="17" name="TextBox 9">
            <a:extLst>
              <a:ext uri="{FF2B5EF4-FFF2-40B4-BE49-F238E27FC236}">
                <a16:creationId xmlns:a16="http://schemas.microsoft.com/office/drawing/2014/main" id="{F35685FF-1C9B-5045-9F8C-786708EE45E8}"/>
              </a:ext>
            </a:extLst>
          </p:cNvPr>
          <p:cNvSpPr txBox="1"/>
          <p:nvPr userDrawn="1"/>
        </p:nvSpPr>
        <p:spPr>
          <a:xfrm>
            <a:off x="7405007" y="193136"/>
            <a:ext cx="1500876" cy="107722"/>
          </a:xfrm>
          <a:prstGeom prst="rect">
            <a:avLst/>
          </a:prstGeom>
          <a:noFill/>
        </p:spPr>
        <p:txBody>
          <a:bodyPr wrap="square" lIns="0" tIns="0" rIns="0" b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700" b="0" i="0" dirty="0" err="1">
                <a:solidFill>
                  <a:schemeClr val="accent1">
                    <a:lumMod val="50000"/>
                  </a:schemeClr>
                </a:solidFill>
                <a:latin typeface="+mn-lt"/>
                <a:cs typeface="Arial"/>
              </a:rPr>
              <a:t>Vellinge.se</a:t>
            </a:r>
            <a:r>
              <a:rPr lang="en-US" sz="700" b="0" i="0" dirty="0">
                <a:solidFill>
                  <a:schemeClr val="accent1">
                    <a:lumMod val="50000"/>
                  </a:schemeClr>
                </a:solidFill>
                <a:latin typeface="+mn-lt"/>
                <a:cs typeface="Arial"/>
              </a:rPr>
              <a:t>  |  #</a:t>
            </a:r>
            <a:r>
              <a:rPr lang="en-US" sz="700" b="0" i="0" dirty="0" err="1">
                <a:solidFill>
                  <a:schemeClr val="accent1">
                    <a:lumMod val="50000"/>
                  </a:schemeClr>
                </a:solidFill>
                <a:latin typeface="+mn-lt"/>
                <a:cs typeface="Arial"/>
              </a:rPr>
              <a:t>bättreutsiktervellinge</a:t>
            </a:r>
            <a:endParaRPr lang="en-US" sz="700" b="0" i="0" dirty="0">
              <a:solidFill>
                <a:schemeClr val="accent1">
                  <a:lumMod val="50000"/>
                </a:schemeClr>
              </a:solidFill>
              <a:latin typeface="+mn-lt"/>
              <a:cs typeface="Arial"/>
            </a:endParaRPr>
          </a:p>
        </p:txBody>
      </p:sp>
    </p:spTree>
    <p:extLst>
      <p:ext uri="{BB962C8B-B14F-4D97-AF65-F5344CB8AC3E}">
        <p14:creationId xmlns:p14="http://schemas.microsoft.com/office/powerpoint/2010/main" val="3178360336"/>
      </p:ext>
    </p:extLst>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5" r:id="rId4"/>
    <p:sldLayoutId id="2147483876"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262">
          <p15:clr>
            <a:srgbClr val="F26B43"/>
          </p15:clr>
        </p15:guide>
        <p15:guide id="4" pos="5493">
          <p15:clr>
            <a:srgbClr val="F26B43"/>
          </p15:clr>
        </p15:guide>
        <p15:guide id="5" orient="horz" pos="373">
          <p15:clr>
            <a:srgbClr val="F26B43"/>
          </p15:clr>
        </p15:guide>
        <p15:guide id="6" orient="horz" pos="297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EBA44-6D7F-15D9-1CB6-F7256721AC49}"/>
            </a:ext>
          </a:extLst>
        </p:cNvPr>
        <p:cNvGrpSpPr/>
        <p:nvPr/>
      </p:nvGrpSpPr>
      <p:grpSpPr>
        <a:xfrm>
          <a:off x="0" y="0"/>
          <a:ext cx="0" cy="0"/>
          <a:chOff x="0" y="0"/>
          <a:chExt cx="0" cy="0"/>
        </a:xfrm>
      </p:grpSpPr>
      <p:sp>
        <p:nvSpPr>
          <p:cNvPr id="11" name="Platshållare för bild 10">
            <a:extLst>
              <a:ext uri="{FF2B5EF4-FFF2-40B4-BE49-F238E27FC236}">
                <a16:creationId xmlns:a16="http://schemas.microsoft.com/office/drawing/2014/main" id="{0E9F7852-1D3B-A3F2-55C6-84660ED3118A}"/>
              </a:ext>
            </a:extLst>
          </p:cNvPr>
          <p:cNvSpPr>
            <a:spLocks noGrp="1"/>
          </p:cNvSpPr>
          <p:nvPr>
            <p:ph type="pic" sz="quarter" idx="11"/>
          </p:nvPr>
        </p:nvSpPr>
        <p:spPr/>
        <p:txBody>
          <a:bodyPr/>
          <a:lstStyle/>
          <a:p>
            <a:endParaRPr lang="sv-SE" dirty="0"/>
          </a:p>
        </p:txBody>
      </p:sp>
      <p:sp>
        <p:nvSpPr>
          <p:cNvPr id="15" name="TextBox 9">
            <a:extLst>
              <a:ext uri="{FF2B5EF4-FFF2-40B4-BE49-F238E27FC236}">
                <a16:creationId xmlns:a16="http://schemas.microsoft.com/office/drawing/2014/main" id="{54C0F588-839C-7543-9909-D266B178C066}"/>
              </a:ext>
            </a:extLst>
          </p:cNvPr>
          <p:cNvSpPr txBox="1"/>
          <p:nvPr/>
        </p:nvSpPr>
        <p:spPr>
          <a:xfrm>
            <a:off x="7344229" y="193136"/>
            <a:ext cx="1561654" cy="107722"/>
          </a:xfrm>
          <a:prstGeom prst="rect">
            <a:avLst/>
          </a:prstGeom>
          <a:noFill/>
        </p:spPr>
        <p:txBody>
          <a:bodyPr wrap="square" lIns="0" tIns="0" rIns="0" bIns="0" rtlCol="0">
            <a:spAutoFit/>
          </a:bodyPr>
          <a:lstStyle/>
          <a:p>
            <a:pPr algn="r"/>
            <a:r>
              <a:rPr lang="en-US" sz="700" err="1">
                <a:solidFill>
                  <a:schemeClr val="bg1"/>
                </a:solidFill>
                <a:cs typeface="Arial"/>
              </a:rPr>
              <a:t>Vellinge.se</a:t>
            </a:r>
            <a:r>
              <a:rPr lang="en-US" sz="700" b="0" i="0">
                <a:solidFill>
                  <a:schemeClr val="bg1"/>
                </a:solidFill>
                <a:latin typeface="+mn-lt"/>
                <a:cs typeface="Arial"/>
              </a:rPr>
              <a:t>  |  #</a:t>
            </a:r>
            <a:r>
              <a:rPr lang="en-US" sz="700" b="0" i="0" err="1">
                <a:solidFill>
                  <a:schemeClr val="bg1"/>
                </a:solidFill>
                <a:latin typeface="+mn-lt"/>
                <a:cs typeface="Arial"/>
              </a:rPr>
              <a:t>bättreutsiktervellinge</a:t>
            </a:r>
            <a:endParaRPr lang="en-US" sz="700" b="0" i="0">
              <a:solidFill>
                <a:schemeClr val="bg1"/>
              </a:solidFill>
              <a:latin typeface="+mn-lt"/>
              <a:cs typeface="Arial"/>
            </a:endParaRPr>
          </a:p>
        </p:txBody>
      </p:sp>
      <p:sp>
        <p:nvSpPr>
          <p:cNvPr id="16" name="Platshållare för text 3">
            <a:extLst>
              <a:ext uri="{FF2B5EF4-FFF2-40B4-BE49-F238E27FC236}">
                <a16:creationId xmlns:a16="http://schemas.microsoft.com/office/drawing/2014/main" id="{8AB96012-2134-2369-9033-B702312CB869}"/>
              </a:ext>
            </a:extLst>
          </p:cNvPr>
          <p:cNvSpPr txBox="1">
            <a:spLocks/>
          </p:cNvSpPr>
          <p:nvPr/>
        </p:nvSpPr>
        <p:spPr>
          <a:xfrm>
            <a:off x="1260000" y="1217657"/>
            <a:ext cx="6624000" cy="1311363"/>
          </a:xfrm>
          <a:prstGeom prst="rect">
            <a:avLst/>
          </a:prstGeom>
          <a:effectLst/>
        </p:spPr>
        <p:txBody>
          <a:bodyPr vert="horz" lIns="0" tIns="0" rIns="0" bIns="0" anchor="ctr">
            <a:noAutofit/>
          </a:bodyPr>
          <a:lstStyle>
            <a:lvl1pPr marL="0" indent="0" algn="ctr" defTabSz="457200" rtl="0" eaLnBrk="1" latinLnBrk="0" hangingPunct="1">
              <a:lnSpc>
                <a:spcPts val="4600"/>
              </a:lnSpc>
              <a:spcBef>
                <a:spcPts val="0"/>
              </a:spcBef>
              <a:buFont typeface="Arial"/>
              <a:buNone/>
              <a:defRPr sz="4200" b="0" i="0" kern="1200" cap="none" baseline="0">
                <a:solidFill>
                  <a:schemeClr val="bg1"/>
                </a:solidFill>
                <a:effectLst/>
                <a:latin typeface="Gill Sans Nova SemiBold" panose="020B0502020204020203" pitchFamily="34" charset="0"/>
                <a:ea typeface="+mn-ea"/>
                <a:cs typeface="Gill Sans Std"/>
              </a:defRPr>
            </a:lvl1pPr>
            <a:lvl2pPr marL="742950" indent="-285750" algn="ctr"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ctr"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ctr"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ctr"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ts val="5600"/>
              </a:lnSpc>
            </a:pPr>
            <a:r>
              <a:rPr lang="sv-SE" sz="5400" b="1" dirty="0">
                <a:latin typeface="+mj-lt"/>
              </a:rPr>
              <a:t>Kvalitetsuppföljning vård och omsorg</a:t>
            </a:r>
          </a:p>
        </p:txBody>
      </p:sp>
      <p:pic>
        <p:nvPicPr>
          <p:cNvPr id="6" name="Bildobjekt 5">
            <a:extLst>
              <a:ext uri="{FF2B5EF4-FFF2-40B4-BE49-F238E27FC236}">
                <a16:creationId xmlns:a16="http://schemas.microsoft.com/office/drawing/2014/main" id="{D92F7048-1A80-6E46-D128-FE53C08C8778}"/>
              </a:ext>
            </a:extLst>
          </p:cNvPr>
          <p:cNvPicPr>
            <a:picLocks noChangeAspect="1"/>
          </p:cNvPicPr>
          <p:nvPr/>
        </p:nvPicPr>
        <p:blipFill>
          <a:blip r:embed="rId3"/>
          <a:stretch>
            <a:fillRect/>
          </a:stretch>
        </p:blipFill>
        <p:spPr>
          <a:xfrm>
            <a:off x="-51871" y="-37068"/>
            <a:ext cx="1389403" cy="1147768"/>
          </a:xfrm>
          <a:prstGeom prst="rect">
            <a:avLst/>
          </a:prstGeom>
        </p:spPr>
      </p:pic>
    </p:spTree>
    <p:extLst>
      <p:ext uri="{BB962C8B-B14F-4D97-AF65-F5344CB8AC3E}">
        <p14:creationId xmlns:p14="http://schemas.microsoft.com/office/powerpoint/2010/main" val="160625676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A9410-E506-1D85-BAF5-1BAD882BA35D}"/>
            </a:ext>
          </a:extLst>
        </p:cNvPr>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87745F8E-4F3C-CC66-96B5-7DDED82E92D5}"/>
              </a:ext>
            </a:extLst>
          </p:cNvPr>
          <p:cNvSpPr>
            <a:spLocks noGrp="1"/>
          </p:cNvSpPr>
          <p:nvPr>
            <p:ph type="body" sz="quarter" idx="12"/>
          </p:nvPr>
        </p:nvSpPr>
        <p:spPr/>
        <p:txBody>
          <a:bodyPr/>
          <a:lstStyle/>
          <a:p>
            <a:r>
              <a:rPr lang="sv-SE" dirty="0"/>
              <a:t>Hantera avvikelser</a:t>
            </a:r>
          </a:p>
        </p:txBody>
      </p:sp>
      <p:sp>
        <p:nvSpPr>
          <p:cNvPr id="4" name="Platshållare för innehåll 3">
            <a:extLst>
              <a:ext uri="{FF2B5EF4-FFF2-40B4-BE49-F238E27FC236}">
                <a16:creationId xmlns:a16="http://schemas.microsoft.com/office/drawing/2014/main" id="{4B47ED72-CDA0-DF88-B37C-BA816A833832}"/>
              </a:ext>
            </a:extLst>
          </p:cNvPr>
          <p:cNvSpPr>
            <a:spLocks noGrp="1"/>
          </p:cNvSpPr>
          <p:nvPr>
            <p:ph sz="quarter" idx="13"/>
          </p:nvPr>
        </p:nvSpPr>
        <p:spPr/>
        <p:txBody>
          <a:bodyPr/>
          <a:lstStyle/>
          <a:p>
            <a:r>
              <a:rPr lang="sv-SE" dirty="0"/>
              <a:t>	</a:t>
            </a:r>
          </a:p>
          <a:p>
            <a:r>
              <a:rPr lang="sv-SE" dirty="0"/>
              <a:t>	</a:t>
            </a:r>
          </a:p>
          <a:p>
            <a:endParaRPr lang="sv-SE" dirty="0"/>
          </a:p>
          <a:p>
            <a:endParaRPr lang="sv-SE" dirty="0"/>
          </a:p>
        </p:txBody>
      </p:sp>
      <p:sp>
        <p:nvSpPr>
          <p:cNvPr id="3" name="Likbent triangel 2">
            <a:extLst>
              <a:ext uri="{FF2B5EF4-FFF2-40B4-BE49-F238E27FC236}">
                <a16:creationId xmlns:a16="http://schemas.microsoft.com/office/drawing/2014/main" id="{E4829332-5CB9-FFE2-77B1-548086EFC510}"/>
              </a:ext>
            </a:extLst>
          </p:cNvPr>
          <p:cNvSpPr/>
          <p:nvPr/>
        </p:nvSpPr>
        <p:spPr>
          <a:xfrm>
            <a:off x="3618383" y="936266"/>
            <a:ext cx="4882101" cy="3937884"/>
          </a:xfrm>
          <a:prstGeom prst="triangle">
            <a:avLst/>
          </a:prstGeom>
          <a:solidFill>
            <a:srgbClr val="74A0C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sz="1400" dirty="0"/>
          </a:p>
          <a:p>
            <a:pPr algn="ctr"/>
            <a:endParaRPr lang="sv-SE" sz="1400" dirty="0"/>
          </a:p>
          <a:p>
            <a:pPr algn="ctr"/>
            <a:endParaRPr lang="sv-SE" sz="1200" dirty="0">
              <a:solidFill>
                <a:schemeClr val="tx1"/>
              </a:solidFill>
            </a:endParaRPr>
          </a:p>
          <a:p>
            <a:pPr algn="ctr"/>
            <a:r>
              <a:rPr lang="sv-SE" sz="1200" dirty="0">
                <a:solidFill>
                  <a:schemeClr val="tx1"/>
                </a:solidFill>
              </a:rPr>
              <a:t>Klagomål och synpunkter</a:t>
            </a:r>
          </a:p>
          <a:p>
            <a:pPr algn="ctr"/>
            <a:r>
              <a:rPr lang="sv-SE" sz="1200" dirty="0">
                <a:solidFill>
                  <a:schemeClr val="tx1"/>
                </a:solidFill>
              </a:rPr>
              <a:t>Avvikelserapportering från personal</a:t>
            </a:r>
          </a:p>
        </p:txBody>
      </p:sp>
      <p:sp>
        <p:nvSpPr>
          <p:cNvPr id="5" name="Likbent triangel 4">
            <a:extLst>
              <a:ext uri="{FF2B5EF4-FFF2-40B4-BE49-F238E27FC236}">
                <a16:creationId xmlns:a16="http://schemas.microsoft.com/office/drawing/2014/main" id="{74428C10-A105-676A-8DD2-C3BF9956B647}"/>
              </a:ext>
            </a:extLst>
          </p:cNvPr>
          <p:cNvSpPr/>
          <p:nvPr/>
        </p:nvSpPr>
        <p:spPr>
          <a:xfrm>
            <a:off x="4491287" y="793819"/>
            <a:ext cx="3137219" cy="2667296"/>
          </a:xfrm>
          <a:prstGeom prst="triangle">
            <a:avLst/>
          </a:prstGeom>
          <a:solidFill>
            <a:srgbClr val="A8C4E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sz="1400" dirty="0"/>
          </a:p>
          <a:p>
            <a:pPr algn="ctr"/>
            <a:r>
              <a:rPr lang="sv-SE" sz="1200" dirty="0">
                <a:solidFill>
                  <a:schemeClr val="tx1"/>
                </a:solidFill>
              </a:rPr>
              <a:t>lex Sarah-rapporter </a:t>
            </a:r>
            <a:r>
              <a:rPr lang="sv-SE" sz="1100" dirty="0">
                <a:solidFill>
                  <a:schemeClr val="tx1"/>
                </a:solidFill>
              </a:rPr>
              <a:t>(missförhållande/risk för missförhållande)</a:t>
            </a:r>
            <a:endParaRPr lang="sv-SE" sz="1200" dirty="0">
              <a:solidFill>
                <a:schemeClr val="tx1"/>
              </a:solidFill>
            </a:endParaRPr>
          </a:p>
        </p:txBody>
      </p:sp>
      <p:sp>
        <p:nvSpPr>
          <p:cNvPr id="6" name="Likbent triangel 5">
            <a:extLst>
              <a:ext uri="{FF2B5EF4-FFF2-40B4-BE49-F238E27FC236}">
                <a16:creationId xmlns:a16="http://schemas.microsoft.com/office/drawing/2014/main" id="{629B1807-937B-3883-CC50-AD981705324C}"/>
              </a:ext>
            </a:extLst>
          </p:cNvPr>
          <p:cNvSpPr/>
          <p:nvPr/>
        </p:nvSpPr>
        <p:spPr>
          <a:xfrm>
            <a:off x="5152938" y="793819"/>
            <a:ext cx="1818449" cy="1532722"/>
          </a:xfrm>
          <a:prstGeom prst="triangle">
            <a:avLst/>
          </a:prstGeom>
          <a:solidFill>
            <a:srgbClr val="DDE8F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dirty="0">
                <a:solidFill>
                  <a:schemeClr val="tx1"/>
                </a:solidFill>
              </a:rPr>
              <a:t>Lex Sarah-anmälan</a:t>
            </a:r>
            <a:endParaRPr lang="sv-SE" sz="900" dirty="0">
              <a:solidFill>
                <a:schemeClr val="tx1"/>
              </a:solidFill>
            </a:endParaRPr>
          </a:p>
        </p:txBody>
      </p:sp>
      <p:sp>
        <p:nvSpPr>
          <p:cNvPr id="7" name="textruta 6">
            <a:extLst>
              <a:ext uri="{FF2B5EF4-FFF2-40B4-BE49-F238E27FC236}">
                <a16:creationId xmlns:a16="http://schemas.microsoft.com/office/drawing/2014/main" id="{B56B9303-92F9-9B52-D552-47F5DFE10EF5}"/>
              </a:ext>
            </a:extLst>
          </p:cNvPr>
          <p:cNvSpPr txBox="1"/>
          <p:nvPr/>
        </p:nvSpPr>
        <p:spPr>
          <a:xfrm>
            <a:off x="5459110" y="1978925"/>
            <a:ext cx="914400" cy="914400"/>
          </a:xfrm>
          <a:prstGeom prst="rect">
            <a:avLst/>
          </a:prstGeom>
          <a:noFill/>
        </p:spPr>
        <p:txBody>
          <a:bodyPr wrap="square" lIns="0" bIns="0" rtlCol="0">
            <a:noAutofit/>
          </a:bodyPr>
          <a:lstStyle/>
          <a:p>
            <a:endParaRPr lang="sv-SE" dirty="0">
              <a:latin typeface="Arial"/>
              <a:cs typeface="Arial"/>
            </a:endParaRPr>
          </a:p>
        </p:txBody>
      </p:sp>
      <p:sp>
        <p:nvSpPr>
          <p:cNvPr id="8" name="textruta 7">
            <a:extLst>
              <a:ext uri="{FF2B5EF4-FFF2-40B4-BE49-F238E27FC236}">
                <a16:creationId xmlns:a16="http://schemas.microsoft.com/office/drawing/2014/main" id="{1DFAB2E9-7301-13F3-DB7B-7F505A36DFDA}"/>
              </a:ext>
            </a:extLst>
          </p:cNvPr>
          <p:cNvSpPr txBox="1"/>
          <p:nvPr/>
        </p:nvSpPr>
        <p:spPr>
          <a:xfrm>
            <a:off x="8079475" y="4981433"/>
            <a:ext cx="914400" cy="914400"/>
          </a:xfrm>
          <a:prstGeom prst="rect">
            <a:avLst/>
          </a:prstGeom>
          <a:noFill/>
        </p:spPr>
        <p:txBody>
          <a:bodyPr wrap="none" lIns="0" bIns="0" rtlCol="0">
            <a:noAutofit/>
          </a:bodyPr>
          <a:lstStyle/>
          <a:p>
            <a:endParaRPr lang="sv-SE" dirty="0">
              <a:latin typeface="Arial"/>
              <a:cs typeface="Arial"/>
            </a:endParaRPr>
          </a:p>
        </p:txBody>
      </p:sp>
      <p:sp>
        <p:nvSpPr>
          <p:cNvPr id="9" name="textruta 8">
            <a:extLst>
              <a:ext uri="{FF2B5EF4-FFF2-40B4-BE49-F238E27FC236}">
                <a16:creationId xmlns:a16="http://schemas.microsoft.com/office/drawing/2014/main" id="{0F637A14-5B29-32FD-C28F-6844C03E97B1}"/>
              </a:ext>
            </a:extLst>
          </p:cNvPr>
          <p:cNvSpPr txBox="1"/>
          <p:nvPr/>
        </p:nvSpPr>
        <p:spPr>
          <a:xfrm>
            <a:off x="320725" y="3810770"/>
            <a:ext cx="3698544" cy="986415"/>
          </a:xfrm>
          <a:prstGeom prst="rect">
            <a:avLst/>
          </a:prstGeom>
          <a:noFill/>
        </p:spPr>
        <p:txBody>
          <a:bodyPr wrap="square" lIns="0" bIns="0" rtlCol="0">
            <a:noAutofit/>
          </a:bodyPr>
          <a:lstStyle/>
          <a:p>
            <a:r>
              <a:rPr lang="sv-SE" sz="1100" dirty="0">
                <a:latin typeface="Arial"/>
                <a:cs typeface="Arial"/>
              </a:rPr>
              <a:t>Rapporter tas emot av berörd verksamhet som utreder händelsen, analyserar bakomliggande orsaker och </a:t>
            </a:r>
          </a:p>
          <a:p>
            <a:r>
              <a:rPr lang="sv-SE" sz="1100" dirty="0">
                <a:latin typeface="Arial"/>
                <a:cs typeface="Arial"/>
              </a:rPr>
              <a:t>vidtar åtgärder. Ska även sammanställas och </a:t>
            </a:r>
          </a:p>
          <a:p>
            <a:r>
              <a:rPr lang="sv-SE" sz="1100" dirty="0">
                <a:latin typeface="Arial"/>
                <a:cs typeface="Arial"/>
              </a:rPr>
              <a:t>analyseras på aggregerad nivå för att hitta </a:t>
            </a:r>
          </a:p>
          <a:p>
            <a:r>
              <a:rPr lang="sv-SE" sz="1100" dirty="0">
                <a:latin typeface="Arial"/>
                <a:cs typeface="Arial"/>
              </a:rPr>
              <a:t>mönster/brister som behöver åtgärdas.</a:t>
            </a:r>
          </a:p>
        </p:txBody>
      </p:sp>
      <p:sp>
        <p:nvSpPr>
          <p:cNvPr id="12" name="textruta 11">
            <a:extLst>
              <a:ext uri="{FF2B5EF4-FFF2-40B4-BE49-F238E27FC236}">
                <a16:creationId xmlns:a16="http://schemas.microsoft.com/office/drawing/2014/main" id="{9CDF8969-CF53-BA89-9F29-F60088EC588A}"/>
              </a:ext>
            </a:extLst>
          </p:cNvPr>
          <p:cNvSpPr txBox="1"/>
          <p:nvPr/>
        </p:nvSpPr>
        <p:spPr>
          <a:xfrm>
            <a:off x="715778" y="2415218"/>
            <a:ext cx="4026086" cy="986415"/>
          </a:xfrm>
          <a:prstGeom prst="rect">
            <a:avLst/>
          </a:prstGeom>
          <a:noFill/>
        </p:spPr>
        <p:txBody>
          <a:bodyPr wrap="square" lIns="0" bIns="0" rtlCol="0">
            <a:noAutofit/>
          </a:bodyPr>
          <a:lstStyle/>
          <a:p>
            <a:r>
              <a:rPr lang="sv-SE" sz="1100" dirty="0">
                <a:latin typeface="Arial"/>
                <a:cs typeface="Arial"/>
              </a:rPr>
              <a:t>Rapporter tas emot av berörd verksamhet som tillsammans med kvalitetsansvarig/SAS utreder händelsen, analyserar bakomliggande orsaker och fattar beslut om åtgärder. Bedömning av allvarlighetsgrad (allvarligt eller inte). </a:t>
            </a:r>
          </a:p>
          <a:p>
            <a:r>
              <a:rPr lang="sv-SE" sz="1100" dirty="0">
                <a:latin typeface="Arial"/>
                <a:cs typeface="Arial"/>
              </a:rPr>
              <a:t>Beslut fattas i samråd med vård- och omsorgschef.</a:t>
            </a:r>
          </a:p>
        </p:txBody>
      </p:sp>
      <p:sp>
        <p:nvSpPr>
          <p:cNvPr id="13" name="textruta 12">
            <a:extLst>
              <a:ext uri="{FF2B5EF4-FFF2-40B4-BE49-F238E27FC236}">
                <a16:creationId xmlns:a16="http://schemas.microsoft.com/office/drawing/2014/main" id="{931936D0-3767-4D8A-5034-19AB353343B8}"/>
              </a:ext>
            </a:extLst>
          </p:cNvPr>
          <p:cNvSpPr txBox="1"/>
          <p:nvPr/>
        </p:nvSpPr>
        <p:spPr>
          <a:xfrm>
            <a:off x="1460902" y="1187244"/>
            <a:ext cx="3398293" cy="986415"/>
          </a:xfrm>
          <a:prstGeom prst="rect">
            <a:avLst/>
          </a:prstGeom>
          <a:noFill/>
        </p:spPr>
        <p:txBody>
          <a:bodyPr wrap="square" lIns="0" bIns="0" rtlCol="0">
            <a:noAutofit/>
          </a:bodyPr>
          <a:lstStyle/>
          <a:p>
            <a:r>
              <a:rPr lang="sv-SE" sz="1100" dirty="0">
                <a:latin typeface="Arial"/>
                <a:cs typeface="Arial"/>
              </a:rPr>
              <a:t>Vid bedömning att händelsen/bristen är allvarlig ska anmälan skickas till Inspektionen för vård och omsorg/IVO, som bedömer om utredning </a:t>
            </a:r>
          </a:p>
          <a:p>
            <a:r>
              <a:rPr lang="sv-SE" sz="1100" dirty="0">
                <a:latin typeface="Arial"/>
                <a:cs typeface="Arial"/>
              </a:rPr>
              <a:t>och åtgärder är tillräckliga och att </a:t>
            </a:r>
          </a:p>
          <a:p>
            <a:r>
              <a:rPr lang="sv-SE" sz="1100" dirty="0">
                <a:latin typeface="Arial"/>
                <a:cs typeface="Arial"/>
              </a:rPr>
              <a:t>hanteringen följer regelverket.</a:t>
            </a:r>
          </a:p>
        </p:txBody>
      </p:sp>
    </p:spTree>
    <p:extLst>
      <p:ext uri="{BB962C8B-B14F-4D97-AF65-F5344CB8AC3E}">
        <p14:creationId xmlns:p14="http://schemas.microsoft.com/office/powerpoint/2010/main" val="95341670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89615-07EA-B796-0F6E-505AC0E410E2}"/>
            </a:ext>
          </a:extLst>
        </p:cNvPr>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7C1E4D7C-073F-DB72-CE90-CC8BCEA0E970}"/>
              </a:ext>
            </a:extLst>
          </p:cNvPr>
          <p:cNvSpPr>
            <a:spLocks noGrp="1"/>
          </p:cNvSpPr>
          <p:nvPr>
            <p:ph type="body" sz="quarter" idx="12"/>
          </p:nvPr>
        </p:nvSpPr>
        <p:spPr>
          <a:xfrm>
            <a:off x="415925" y="592138"/>
            <a:ext cx="8304214" cy="307777"/>
          </a:xfrm>
        </p:spPr>
        <p:txBody>
          <a:bodyPr/>
          <a:lstStyle/>
          <a:p>
            <a:r>
              <a:rPr lang="sv-SE" sz="2000" dirty="0"/>
              <a:t>Statistik klagomål/synpunkter, avvikelser vård och omsorg 2025</a:t>
            </a:r>
          </a:p>
        </p:txBody>
      </p:sp>
      <p:sp>
        <p:nvSpPr>
          <p:cNvPr id="4" name="Platshållare för innehåll 3">
            <a:extLst>
              <a:ext uri="{FF2B5EF4-FFF2-40B4-BE49-F238E27FC236}">
                <a16:creationId xmlns:a16="http://schemas.microsoft.com/office/drawing/2014/main" id="{13EF3843-A6F1-3CF2-533A-7C735464CEBF}"/>
              </a:ext>
            </a:extLst>
          </p:cNvPr>
          <p:cNvSpPr>
            <a:spLocks noGrp="1"/>
          </p:cNvSpPr>
          <p:nvPr>
            <p:ph sz="quarter" idx="13"/>
          </p:nvPr>
        </p:nvSpPr>
        <p:spPr/>
        <p:txBody>
          <a:bodyPr/>
          <a:lstStyle/>
          <a:p>
            <a:r>
              <a:rPr lang="sv-SE" dirty="0"/>
              <a:t>	</a:t>
            </a:r>
          </a:p>
          <a:p>
            <a:r>
              <a:rPr lang="sv-SE" dirty="0"/>
              <a:t>	</a:t>
            </a:r>
          </a:p>
          <a:p>
            <a:endParaRPr lang="sv-SE" dirty="0"/>
          </a:p>
          <a:p>
            <a:endParaRPr lang="sv-SE" dirty="0"/>
          </a:p>
        </p:txBody>
      </p:sp>
      <p:graphicFrame>
        <p:nvGraphicFramePr>
          <p:cNvPr id="3" name="Tabell 2">
            <a:extLst>
              <a:ext uri="{FF2B5EF4-FFF2-40B4-BE49-F238E27FC236}">
                <a16:creationId xmlns:a16="http://schemas.microsoft.com/office/drawing/2014/main" id="{DDE6EB7B-9380-5A72-8FED-FA72FBC31E07}"/>
              </a:ext>
            </a:extLst>
          </p:cNvPr>
          <p:cNvGraphicFramePr>
            <a:graphicFrameLocks noGrp="1"/>
          </p:cNvGraphicFramePr>
          <p:nvPr>
            <p:extLst>
              <p:ext uri="{D42A27DB-BD31-4B8C-83A1-F6EECF244321}">
                <p14:modId xmlns:p14="http://schemas.microsoft.com/office/powerpoint/2010/main" val="3733726701"/>
              </p:ext>
            </p:extLst>
          </p:nvPr>
        </p:nvGraphicFramePr>
        <p:xfrm>
          <a:off x="871312" y="1093781"/>
          <a:ext cx="4803811" cy="3656137"/>
        </p:xfrm>
        <a:graphic>
          <a:graphicData uri="http://schemas.openxmlformats.org/drawingml/2006/table">
            <a:tbl>
              <a:tblPr/>
              <a:tblGrid>
                <a:gridCol w="1761776">
                  <a:extLst>
                    <a:ext uri="{9D8B030D-6E8A-4147-A177-3AD203B41FA5}">
                      <a16:colId xmlns:a16="http://schemas.microsoft.com/office/drawing/2014/main" val="597752857"/>
                    </a:ext>
                  </a:extLst>
                </a:gridCol>
                <a:gridCol w="584067">
                  <a:extLst>
                    <a:ext uri="{9D8B030D-6E8A-4147-A177-3AD203B41FA5}">
                      <a16:colId xmlns:a16="http://schemas.microsoft.com/office/drawing/2014/main" val="3169933422"/>
                    </a:ext>
                  </a:extLst>
                </a:gridCol>
                <a:gridCol w="617579">
                  <a:extLst>
                    <a:ext uri="{9D8B030D-6E8A-4147-A177-3AD203B41FA5}">
                      <a16:colId xmlns:a16="http://schemas.microsoft.com/office/drawing/2014/main" val="2644075247"/>
                    </a:ext>
                  </a:extLst>
                </a:gridCol>
                <a:gridCol w="617579">
                  <a:extLst>
                    <a:ext uri="{9D8B030D-6E8A-4147-A177-3AD203B41FA5}">
                      <a16:colId xmlns:a16="http://schemas.microsoft.com/office/drawing/2014/main" val="574967960"/>
                    </a:ext>
                  </a:extLst>
                </a:gridCol>
                <a:gridCol w="580518">
                  <a:extLst>
                    <a:ext uri="{9D8B030D-6E8A-4147-A177-3AD203B41FA5}">
                      <a16:colId xmlns:a16="http://schemas.microsoft.com/office/drawing/2014/main" val="217873868"/>
                    </a:ext>
                  </a:extLst>
                </a:gridCol>
                <a:gridCol w="642292">
                  <a:extLst>
                    <a:ext uri="{9D8B030D-6E8A-4147-A177-3AD203B41FA5}">
                      <a16:colId xmlns:a16="http://schemas.microsoft.com/office/drawing/2014/main" val="2025580358"/>
                    </a:ext>
                  </a:extLst>
                </a:gridCol>
              </a:tblGrid>
              <a:tr h="346418">
                <a:tc>
                  <a:txBody>
                    <a:bodyPr/>
                    <a:lstStyle/>
                    <a:p>
                      <a:pPr algn="l" fontAlgn="ctr">
                        <a:buNone/>
                      </a:pPr>
                      <a:r>
                        <a:rPr lang="sv-SE" sz="1000" b="1" i="0" u="none" strike="noStrike" dirty="0">
                          <a:solidFill>
                            <a:srgbClr val="000000"/>
                          </a:solidFill>
                          <a:effectLst/>
                          <a:latin typeface="Times New Roman" panose="02020603050405020304" pitchFamily="18" charset="0"/>
                        </a:rPr>
                        <a:t>Rapporterade avvikelser, klagomål och synpunkter per verksamhet</a:t>
                      </a:r>
                    </a:p>
                  </a:txBody>
                  <a:tcPr marL="7250" marR="7250" marT="72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Kvartal 1 2025</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fontAlgn="ctr">
                        <a:buNone/>
                      </a:pPr>
                      <a:r>
                        <a:rPr lang="sv-SE" sz="1000" b="1" i="0" u="none" strike="noStrike" dirty="0">
                          <a:solidFill>
                            <a:srgbClr val="000000"/>
                          </a:solidFill>
                          <a:effectLst/>
                          <a:latin typeface="Times New Roman" panose="02020603050405020304" pitchFamily="18" charset="0"/>
                        </a:rPr>
                        <a:t>Kvartal 2 2025</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Kvartal 3 2025</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Kvartal 4 2025</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fontAlgn="ctr">
                        <a:buNone/>
                      </a:pPr>
                      <a:r>
                        <a:rPr lang="sv-SE" sz="1000" b="1" i="0" u="none" strike="noStrike" dirty="0">
                          <a:solidFill>
                            <a:srgbClr val="000000"/>
                          </a:solidFill>
                          <a:effectLst/>
                          <a:latin typeface="Times New Roman" panose="02020603050405020304" pitchFamily="18" charset="0"/>
                          <a:cs typeface="Times New Roman" panose="02020603050405020304" pitchFamily="18" charset="0"/>
                        </a:rPr>
                        <a:t>Kvartals-genomsnitt 2024</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2019827089"/>
                  </a:ext>
                </a:extLst>
              </a:tr>
              <a:tr h="153964">
                <a:tc>
                  <a:txBody>
                    <a:bodyPr/>
                    <a:lstStyle/>
                    <a:p>
                      <a:pPr algn="l" fontAlgn="b">
                        <a:buNone/>
                      </a:pPr>
                      <a:r>
                        <a:rPr lang="sv-SE" sz="1000" b="1" i="0" u="none" strike="noStrike">
                          <a:solidFill>
                            <a:srgbClr val="000000"/>
                          </a:solidFill>
                          <a:effectLst/>
                          <a:latin typeface="Times New Roman" panose="02020603050405020304" pitchFamily="18" charset="0"/>
                        </a:rPr>
                        <a:t>Avvikelser SoL/LSS</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1" i="0" u="none" strike="noStrike">
                          <a:solidFill>
                            <a:srgbClr val="000000"/>
                          </a:solidFill>
                          <a:effectLst/>
                          <a:latin typeface="Times New Roman" panose="02020603050405020304" pitchFamily="18" charset="0"/>
                        </a:rPr>
                        <a:t> </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1" i="0" u="none" strike="noStrike">
                          <a:solidFill>
                            <a:srgbClr val="000000"/>
                          </a:solidFill>
                          <a:effectLst/>
                          <a:latin typeface="Times New Roman" panose="02020603050405020304" pitchFamily="18" charset="0"/>
                        </a:rPr>
                        <a:t> </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1" i="0" u="none" strike="noStrike">
                          <a:solidFill>
                            <a:srgbClr val="000000"/>
                          </a:solidFill>
                          <a:effectLst/>
                          <a:latin typeface="Times New Roman" panose="02020603050405020304" pitchFamily="18" charset="0"/>
                        </a:rPr>
                        <a:t> </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1" i="0" u="none" strike="noStrike">
                          <a:solidFill>
                            <a:srgbClr val="000000"/>
                          </a:solidFill>
                          <a:effectLst/>
                          <a:latin typeface="Times New Roman" panose="02020603050405020304" pitchFamily="18" charset="0"/>
                        </a:rPr>
                        <a:t> </a:t>
                      </a:r>
                    </a:p>
                  </a:txBody>
                  <a:tcPr marL="7250" marR="7250" marT="72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1" i="0" u="none" strike="noStrike">
                          <a:solidFill>
                            <a:srgbClr val="000000"/>
                          </a:solidFill>
                          <a:effectLst/>
                          <a:latin typeface="Times New Roman" panose="02020603050405020304" pitchFamily="18" charset="0"/>
                        </a:rPr>
                        <a:t> </a:t>
                      </a:r>
                    </a:p>
                  </a:txBody>
                  <a:tcPr marL="7250" marR="7250" marT="72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543154655"/>
                  </a:ext>
                </a:extLst>
              </a:tr>
              <a:tr h="153964">
                <a:tc>
                  <a:txBody>
                    <a:bodyPr/>
                    <a:lstStyle/>
                    <a:p>
                      <a:pPr algn="l" fontAlgn="b">
                        <a:buNone/>
                      </a:pPr>
                      <a:r>
                        <a:rPr lang="sv-SE" sz="1000" b="0" i="0" u="none" strike="noStrike">
                          <a:solidFill>
                            <a:srgbClr val="000000"/>
                          </a:solidFill>
                          <a:effectLst/>
                          <a:latin typeface="Times New Roman" panose="02020603050405020304" pitchFamily="18" charset="0"/>
                        </a:rPr>
                        <a:t>Hemtjänst</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37</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37</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26</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24</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23</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1923084412"/>
                  </a:ext>
                </a:extLst>
              </a:tr>
              <a:tr h="153964">
                <a:tc>
                  <a:txBody>
                    <a:bodyPr/>
                    <a:lstStyle/>
                    <a:p>
                      <a:pPr algn="l" fontAlgn="b">
                        <a:buNone/>
                      </a:pPr>
                      <a:r>
                        <a:rPr lang="sv-SE" sz="1000" b="0" i="0" u="none" strike="noStrike">
                          <a:solidFill>
                            <a:srgbClr val="000000"/>
                          </a:solidFill>
                          <a:effectLst/>
                          <a:latin typeface="Times New Roman" panose="02020603050405020304" pitchFamily="18" charset="0"/>
                        </a:rPr>
                        <a:t>Särskilt boende</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89</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122</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130</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135</a:t>
                      </a:r>
                    </a:p>
                  </a:txBody>
                  <a:tcPr marL="7250" marR="7250" marT="72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76</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03373662"/>
                  </a:ext>
                </a:extLst>
              </a:tr>
              <a:tr h="153964">
                <a:tc>
                  <a:txBody>
                    <a:bodyPr/>
                    <a:lstStyle/>
                    <a:p>
                      <a:pPr algn="l" fontAlgn="b">
                        <a:buNone/>
                      </a:pPr>
                      <a:r>
                        <a:rPr lang="sv-SE" sz="1000" b="0" i="0" u="none" strike="noStrike">
                          <a:solidFill>
                            <a:srgbClr val="000000"/>
                          </a:solidFill>
                          <a:effectLst/>
                          <a:latin typeface="Times New Roman" panose="02020603050405020304" pitchFamily="18" charset="0"/>
                        </a:rPr>
                        <a:t>LSS/Socialpsykiatri</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22</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25</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17</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21</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14</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59820838"/>
                  </a:ext>
                </a:extLst>
              </a:tr>
              <a:tr h="153964">
                <a:tc>
                  <a:txBody>
                    <a:bodyPr/>
                    <a:lstStyle/>
                    <a:p>
                      <a:pPr algn="l" fontAlgn="b">
                        <a:buNone/>
                      </a:pPr>
                      <a:r>
                        <a:rPr lang="sv-SE" sz="1000" b="0" i="0" u="none" strike="noStrike">
                          <a:solidFill>
                            <a:srgbClr val="000000"/>
                          </a:solidFill>
                          <a:effectLst/>
                          <a:latin typeface="Times New Roman" panose="02020603050405020304" pitchFamily="18" charset="0"/>
                        </a:rPr>
                        <a:t>Myndighet</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4</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11</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2</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11</a:t>
                      </a:r>
                    </a:p>
                  </a:txBody>
                  <a:tcPr marL="7250" marR="7250" marT="72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2</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637801000"/>
                  </a:ext>
                </a:extLst>
              </a:tr>
              <a:tr h="153964">
                <a:tc>
                  <a:txBody>
                    <a:bodyPr/>
                    <a:lstStyle/>
                    <a:p>
                      <a:pPr algn="l" fontAlgn="b">
                        <a:buNone/>
                      </a:pPr>
                      <a:r>
                        <a:rPr lang="sv-SE" sz="1000" b="1" i="0" u="none" strike="noStrike">
                          <a:solidFill>
                            <a:srgbClr val="000000"/>
                          </a:solidFill>
                          <a:effectLst/>
                          <a:latin typeface="Times New Roman" panose="02020603050405020304" pitchFamily="18" charset="0"/>
                        </a:rPr>
                        <a:t>Avvikelser HSL</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 </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 </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 </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 </a:t>
                      </a:r>
                    </a:p>
                  </a:txBody>
                  <a:tcPr marL="7250" marR="7250" marT="72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 </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2113273444"/>
                  </a:ext>
                </a:extLst>
              </a:tr>
              <a:tr h="153964">
                <a:tc>
                  <a:txBody>
                    <a:bodyPr/>
                    <a:lstStyle/>
                    <a:p>
                      <a:pPr algn="l" fontAlgn="b">
                        <a:buNone/>
                      </a:pPr>
                      <a:r>
                        <a:rPr lang="sv-SE" sz="1000" b="0" i="0" u="none" strike="noStrike">
                          <a:solidFill>
                            <a:srgbClr val="000000"/>
                          </a:solidFill>
                          <a:effectLst/>
                          <a:latin typeface="Times New Roman" panose="02020603050405020304" pitchFamily="18" charset="0"/>
                        </a:rPr>
                        <a:t>Hemtjänst</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34</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48</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46</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44</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45</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962119557"/>
                  </a:ext>
                </a:extLst>
              </a:tr>
              <a:tr h="153964">
                <a:tc>
                  <a:txBody>
                    <a:bodyPr/>
                    <a:lstStyle/>
                    <a:p>
                      <a:pPr algn="l" fontAlgn="b">
                        <a:buNone/>
                      </a:pPr>
                      <a:r>
                        <a:rPr lang="sv-SE" sz="1000" b="0" i="0" u="none" strike="noStrike">
                          <a:solidFill>
                            <a:srgbClr val="000000"/>
                          </a:solidFill>
                          <a:effectLst/>
                          <a:latin typeface="Times New Roman" panose="02020603050405020304" pitchFamily="18" charset="0"/>
                        </a:rPr>
                        <a:t>Särskilt boende</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115</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145</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133</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174</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122</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546546098"/>
                  </a:ext>
                </a:extLst>
              </a:tr>
              <a:tr h="153964">
                <a:tc>
                  <a:txBody>
                    <a:bodyPr/>
                    <a:lstStyle/>
                    <a:p>
                      <a:pPr algn="l" fontAlgn="b">
                        <a:buNone/>
                      </a:pPr>
                      <a:r>
                        <a:rPr lang="sv-SE" sz="1000" b="0" i="0" u="none" strike="noStrike">
                          <a:solidFill>
                            <a:srgbClr val="000000"/>
                          </a:solidFill>
                          <a:effectLst/>
                          <a:latin typeface="Times New Roman" panose="02020603050405020304" pitchFamily="18" charset="0"/>
                        </a:rPr>
                        <a:t>Hemsjukvård</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10</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10</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6</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9</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15</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517516871"/>
                  </a:ext>
                </a:extLst>
              </a:tr>
              <a:tr h="161662">
                <a:tc>
                  <a:txBody>
                    <a:bodyPr/>
                    <a:lstStyle/>
                    <a:p>
                      <a:pPr algn="l" fontAlgn="b">
                        <a:buNone/>
                      </a:pPr>
                      <a:r>
                        <a:rPr lang="sv-SE" sz="1000" b="0" i="0" u="none" strike="noStrike">
                          <a:solidFill>
                            <a:srgbClr val="000000"/>
                          </a:solidFill>
                          <a:effectLst/>
                          <a:latin typeface="Times New Roman" panose="02020603050405020304" pitchFamily="18" charset="0"/>
                        </a:rPr>
                        <a:t>LSS</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4</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29</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10</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16</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17</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3992074588"/>
                  </a:ext>
                </a:extLst>
              </a:tr>
              <a:tr h="161662">
                <a:tc>
                  <a:txBody>
                    <a:bodyPr/>
                    <a:lstStyle/>
                    <a:p>
                      <a:pPr algn="l" fontAlgn="b">
                        <a:buNone/>
                      </a:pPr>
                      <a:r>
                        <a:rPr lang="sv-SE" sz="1000" b="1" i="0" u="none" strike="noStrike">
                          <a:solidFill>
                            <a:srgbClr val="000000"/>
                          </a:solidFill>
                          <a:effectLst/>
                          <a:latin typeface="Times New Roman" panose="02020603050405020304" pitchFamily="18" charset="0"/>
                        </a:rPr>
                        <a:t>Avvikelser totalt</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315</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427</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370</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434</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313</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93484402"/>
                  </a:ext>
                </a:extLst>
              </a:tr>
              <a:tr h="230945">
                <a:tc>
                  <a:txBody>
                    <a:bodyPr/>
                    <a:lstStyle/>
                    <a:p>
                      <a:pPr algn="l" fontAlgn="b">
                        <a:buNone/>
                      </a:pPr>
                      <a:r>
                        <a:rPr lang="sv-SE" sz="1000" b="1" i="0" u="none" strike="noStrike">
                          <a:solidFill>
                            <a:srgbClr val="000000"/>
                          </a:solidFill>
                          <a:effectLst/>
                          <a:latin typeface="Times New Roman" panose="02020603050405020304" pitchFamily="18" charset="0"/>
                        </a:rPr>
                        <a:t>Klagomål och synpunkter</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 </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 </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 </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 </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 </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1575710979"/>
                  </a:ext>
                </a:extLst>
              </a:tr>
              <a:tr h="153964">
                <a:tc>
                  <a:txBody>
                    <a:bodyPr/>
                    <a:lstStyle/>
                    <a:p>
                      <a:pPr algn="l" fontAlgn="b">
                        <a:buNone/>
                      </a:pPr>
                      <a:r>
                        <a:rPr lang="sv-SE" sz="1000" b="0" i="0" u="none" strike="noStrike">
                          <a:solidFill>
                            <a:srgbClr val="000000"/>
                          </a:solidFill>
                          <a:effectLst/>
                          <a:latin typeface="Times New Roman" panose="02020603050405020304" pitchFamily="18" charset="0"/>
                        </a:rPr>
                        <a:t>Hemtjänst</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22</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28</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43</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29</a:t>
                      </a:r>
                    </a:p>
                  </a:txBody>
                  <a:tcPr marL="7250" marR="7250" marT="72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29</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847029774"/>
                  </a:ext>
                </a:extLst>
              </a:tr>
              <a:tr h="153964">
                <a:tc>
                  <a:txBody>
                    <a:bodyPr/>
                    <a:lstStyle/>
                    <a:p>
                      <a:pPr algn="l" fontAlgn="b">
                        <a:buNone/>
                      </a:pPr>
                      <a:r>
                        <a:rPr lang="sv-SE" sz="1000" b="0" i="0" u="none" strike="noStrike">
                          <a:solidFill>
                            <a:srgbClr val="000000"/>
                          </a:solidFill>
                          <a:effectLst/>
                          <a:latin typeface="Times New Roman" panose="02020603050405020304" pitchFamily="18" charset="0"/>
                        </a:rPr>
                        <a:t>Särskilt boende</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17</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7</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12</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6</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7</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625668036"/>
                  </a:ext>
                </a:extLst>
              </a:tr>
              <a:tr h="153964">
                <a:tc>
                  <a:txBody>
                    <a:bodyPr/>
                    <a:lstStyle/>
                    <a:p>
                      <a:pPr algn="l" fontAlgn="b">
                        <a:buNone/>
                      </a:pPr>
                      <a:r>
                        <a:rPr lang="sv-SE" sz="1000" b="0" i="0" u="none" strike="noStrike">
                          <a:solidFill>
                            <a:srgbClr val="000000"/>
                          </a:solidFill>
                          <a:effectLst/>
                          <a:latin typeface="Times New Roman" panose="02020603050405020304" pitchFamily="18" charset="0"/>
                        </a:rPr>
                        <a:t>Hemsjukvård</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5</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4</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4</a:t>
                      </a:r>
                    </a:p>
                  </a:txBody>
                  <a:tcPr marL="7250" marR="7250" marT="72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buNone/>
                      </a:pPr>
                      <a:r>
                        <a:rPr lang="sv-SE" sz="1000" b="0" i="0" u="none" strike="noStrike">
                          <a:solidFill>
                            <a:srgbClr val="000000"/>
                          </a:solidFill>
                          <a:effectLst/>
                          <a:latin typeface="Times New Roman" panose="02020603050405020304" pitchFamily="18" charset="0"/>
                        </a:rPr>
                        <a:t>3</a:t>
                      </a:r>
                    </a:p>
                  </a:txBody>
                  <a:tcPr marL="7250" marR="7250" marT="72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3</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368115574"/>
                  </a:ext>
                </a:extLst>
              </a:tr>
              <a:tr h="153964">
                <a:tc>
                  <a:txBody>
                    <a:bodyPr/>
                    <a:lstStyle/>
                    <a:p>
                      <a:pPr algn="l" fontAlgn="b">
                        <a:buNone/>
                      </a:pPr>
                      <a:r>
                        <a:rPr lang="sv-SE" sz="1000" b="0" i="0" u="none" strike="noStrike">
                          <a:solidFill>
                            <a:srgbClr val="000000"/>
                          </a:solidFill>
                          <a:effectLst/>
                          <a:latin typeface="Times New Roman" panose="02020603050405020304" pitchFamily="18" charset="0"/>
                        </a:rPr>
                        <a:t>LSS/Socialpsykiatri</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2</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4</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4</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2</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3</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748733138"/>
                  </a:ext>
                </a:extLst>
              </a:tr>
              <a:tr h="161662">
                <a:tc>
                  <a:txBody>
                    <a:bodyPr/>
                    <a:lstStyle/>
                    <a:p>
                      <a:pPr algn="l" fontAlgn="b">
                        <a:buNone/>
                      </a:pPr>
                      <a:r>
                        <a:rPr lang="sv-SE" sz="1000" b="0" i="0" u="none" strike="noStrike">
                          <a:solidFill>
                            <a:srgbClr val="000000"/>
                          </a:solidFill>
                          <a:effectLst/>
                          <a:latin typeface="Times New Roman" panose="02020603050405020304" pitchFamily="18" charset="0"/>
                        </a:rPr>
                        <a:t>Myndighet</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2</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4</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7</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4</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0" i="0" u="none" strike="noStrike">
                          <a:solidFill>
                            <a:srgbClr val="000000"/>
                          </a:solidFill>
                          <a:effectLst/>
                          <a:latin typeface="Times New Roman" panose="02020603050405020304" pitchFamily="18" charset="0"/>
                        </a:rPr>
                        <a:t>4</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814934647"/>
                  </a:ext>
                </a:extLst>
              </a:tr>
              <a:tr h="238644">
                <a:tc>
                  <a:txBody>
                    <a:bodyPr/>
                    <a:lstStyle/>
                    <a:p>
                      <a:pPr algn="l" fontAlgn="b">
                        <a:buNone/>
                      </a:pPr>
                      <a:r>
                        <a:rPr lang="sv-SE" sz="1000" b="1" i="0" u="none" strike="noStrike">
                          <a:solidFill>
                            <a:srgbClr val="000000"/>
                          </a:solidFill>
                          <a:effectLst/>
                          <a:latin typeface="Times New Roman" panose="02020603050405020304" pitchFamily="18" charset="0"/>
                        </a:rPr>
                        <a:t>Klagomål och synpunkter totalt</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48</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47</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70</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44</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45</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3304608687"/>
                  </a:ext>
                </a:extLst>
              </a:tr>
              <a:tr h="161662">
                <a:tc>
                  <a:txBody>
                    <a:bodyPr/>
                    <a:lstStyle/>
                    <a:p>
                      <a:pPr algn="l" fontAlgn="b">
                        <a:buNone/>
                      </a:pPr>
                      <a:r>
                        <a:rPr lang="sv-SE" sz="1000" b="1" i="0" u="none" strike="noStrike">
                          <a:solidFill>
                            <a:srgbClr val="000000"/>
                          </a:solidFill>
                          <a:effectLst/>
                          <a:latin typeface="Times New Roman" panose="02020603050405020304" pitchFamily="18" charset="0"/>
                        </a:rPr>
                        <a:t>VoO totalt</a:t>
                      </a:r>
                    </a:p>
                  </a:txBody>
                  <a:tcPr marL="7250" marR="7250" marT="72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363</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474</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440</a:t>
                      </a:r>
                    </a:p>
                  </a:txBody>
                  <a:tcPr marL="7250" marR="7250" marT="7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1" i="0" u="none" strike="noStrike">
                          <a:solidFill>
                            <a:srgbClr val="000000"/>
                          </a:solidFill>
                          <a:effectLst/>
                          <a:latin typeface="Times New Roman" panose="02020603050405020304" pitchFamily="18" charset="0"/>
                        </a:rPr>
                        <a:t>478</a:t>
                      </a:r>
                    </a:p>
                  </a:txBody>
                  <a:tcPr marL="7250" marR="7250" marT="72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buNone/>
                      </a:pPr>
                      <a:r>
                        <a:rPr lang="sv-SE" sz="1000" b="1" i="0" u="none" strike="noStrike" dirty="0">
                          <a:solidFill>
                            <a:srgbClr val="000000"/>
                          </a:solidFill>
                          <a:effectLst/>
                          <a:latin typeface="Times New Roman" panose="02020603050405020304" pitchFamily="18" charset="0"/>
                        </a:rPr>
                        <a:t>357</a:t>
                      </a:r>
                    </a:p>
                  </a:txBody>
                  <a:tcPr marL="7250" marR="7250" marT="72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235602406"/>
                  </a:ext>
                </a:extLst>
              </a:tr>
            </a:tbl>
          </a:graphicData>
        </a:graphic>
      </p:graphicFrame>
      <p:sp>
        <p:nvSpPr>
          <p:cNvPr id="5" name="textruta 4">
            <a:extLst>
              <a:ext uri="{FF2B5EF4-FFF2-40B4-BE49-F238E27FC236}">
                <a16:creationId xmlns:a16="http://schemas.microsoft.com/office/drawing/2014/main" id="{9FADB29F-4D30-3EB9-D181-C5FF994E8392}"/>
              </a:ext>
            </a:extLst>
          </p:cNvPr>
          <p:cNvSpPr txBox="1"/>
          <p:nvPr/>
        </p:nvSpPr>
        <p:spPr>
          <a:xfrm>
            <a:off x="6113554" y="1871887"/>
            <a:ext cx="2293181" cy="1776138"/>
          </a:xfrm>
          <a:prstGeom prst="rect">
            <a:avLst/>
          </a:prstGeom>
          <a:noFill/>
        </p:spPr>
        <p:txBody>
          <a:bodyPr wrap="square" lIns="0" bIns="0" rtlCol="0">
            <a:noAutofit/>
          </a:bodyPr>
          <a:lstStyle/>
          <a:p>
            <a:r>
              <a:rPr lang="sv-SE" sz="1050" b="1" dirty="0">
                <a:latin typeface="Arial"/>
                <a:cs typeface="Arial"/>
              </a:rPr>
              <a:t>Lex Sarah-utredningar</a:t>
            </a:r>
          </a:p>
          <a:p>
            <a:r>
              <a:rPr lang="sv-SE" sz="1050" dirty="0">
                <a:latin typeface="Arial"/>
                <a:cs typeface="Arial"/>
              </a:rPr>
              <a:t>Hemtjänst: 2</a:t>
            </a:r>
          </a:p>
          <a:p>
            <a:r>
              <a:rPr lang="sv-SE" sz="1050" dirty="0">
                <a:latin typeface="Arial"/>
                <a:cs typeface="Arial"/>
              </a:rPr>
              <a:t>Särskilt boende: 8</a:t>
            </a:r>
          </a:p>
          <a:p>
            <a:r>
              <a:rPr lang="sv-SE" sz="1050" dirty="0">
                <a:latin typeface="Arial"/>
                <a:cs typeface="Arial"/>
              </a:rPr>
              <a:t>LSS: 4</a:t>
            </a:r>
          </a:p>
          <a:p>
            <a:endParaRPr lang="sv-SE" sz="1050" dirty="0">
              <a:latin typeface="Arial"/>
              <a:cs typeface="Arial"/>
            </a:endParaRPr>
          </a:p>
          <a:p>
            <a:r>
              <a:rPr lang="sv-SE" sz="1050" b="1" dirty="0">
                <a:latin typeface="Arial"/>
                <a:cs typeface="Arial"/>
              </a:rPr>
              <a:t>Varav anmälts till IVO</a:t>
            </a:r>
          </a:p>
          <a:p>
            <a:r>
              <a:rPr lang="sv-SE" sz="1050" dirty="0">
                <a:latin typeface="Arial"/>
                <a:cs typeface="Arial"/>
              </a:rPr>
              <a:t>2 </a:t>
            </a:r>
            <a:r>
              <a:rPr lang="sv-SE" sz="1050" dirty="0" err="1">
                <a:latin typeface="Arial"/>
                <a:cs typeface="Arial"/>
              </a:rPr>
              <a:t>st</a:t>
            </a:r>
            <a:r>
              <a:rPr lang="sv-SE" sz="1050" dirty="0">
                <a:latin typeface="Arial"/>
                <a:cs typeface="Arial"/>
              </a:rPr>
              <a:t> (LSS) </a:t>
            </a:r>
          </a:p>
        </p:txBody>
      </p:sp>
    </p:spTree>
    <p:extLst>
      <p:ext uri="{BB962C8B-B14F-4D97-AF65-F5344CB8AC3E}">
        <p14:creationId xmlns:p14="http://schemas.microsoft.com/office/powerpoint/2010/main" val="378636135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B31A7-6F20-6040-4254-E5E347B6C6A7}"/>
            </a:ext>
          </a:extLst>
        </p:cNvPr>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BF54B0CC-D3F6-C484-0FE8-2871EB9773EA}"/>
              </a:ext>
            </a:extLst>
          </p:cNvPr>
          <p:cNvSpPr>
            <a:spLocks noGrp="1"/>
          </p:cNvSpPr>
          <p:nvPr>
            <p:ph type="body" sz="quarter" idx="12"/>
          </p:nvPr>
        </p:nvSpPr>
        <p:spPr>
          <a:xfrm>
            <a:off x="415925" y="592138"/>
            <a:ext cx="8304214" cy="369332"/>
          </a:xfrm>
        </p:spPr>
        <p:txBody>
          <a:bodyPr/>
          <a:lstStyle/>
          <a:p>
            <a:r>
              <a:rPr lang="sv-SE" sz="2400" dirty="0"/>
              <a:t>Förbättringsarbete kopplat till avvikelser, exempel:</a:t>
            </a:r>
          </a:p>
        </p:txBody>
      </p:sp>
      <p:sp>
        <p:nvSpPr>
          <p:cNvPr id="4" name="Platshållare för innehåll 3">
            <a:extLst>
              <a:ext uri="{FF2B5EF4-FFF2-40B4-BE49-F238E27FC236}">
                <a16:creationId xmlns:a16="http://schemas.microsoft.com/office/drawing/2014/main" id="{47157DCF-E161-B3E5-4324-768715E20AFE}"/>
              </a:ext>
            </a:extLst>
          </p:cNvPr>
          <p:cNvSpPr>
            <a:spLocks noGrp="1"/>
          </p:cNvSpPr>
          <p:nvPr>
            <p:ph sz="quarter" idx="13"/>
          </p:nvPr>
        </p:nvSpPr>
        <p:spPr/>
        <p:txBody>
          <a:bodyPr/>
          <a:lstStyle/>
          <a:p>
            <a:pPr marL="171450" indent="-171450">
              <a:lnSpc>
                <a:spcPct val="100000"/>
              </a:lnSpc>
              <a:spcAft>
                <a:spcPts val="0"/>
              </a:spcAft>
              <a:buFont typeface="Arial" panose="020B0604020202020204" pitchFamily="34" charset="0"/>
              <a:buChar char="•"/>
            </a:pPr>
            <a:r>
              <a:rPr lang="sv-SE" sz="1800" dirty="0"/>
              <a:t>Vid flera tillfällen 2025 avvek boende från </a:t>
            </a:r>
            <a:r>
              <a:rPr lang="sv-SE" sz="1800" dirty="0" err="1"/>
              <a:t>St</a:t>
            </a:r>
            <a:r>
              <a:rPr lang="sv-SE" sz="1800" dirty="0"/>
              <a:t> Knut. Tidigare vidtagna åtgärder inte tillräckliga i alla situationer. </a:t>
            </a:r>
            <a:r>
              <a:rPr lang="sv-SE" sz="1800" i="1" dirty="0"/>
              <a:t>Åtgärd</a:t>
            </a:r>
            <a:r>
              <a:rPr lang="sv-SE" sz="1800" dirty="0"/>
              <a:t>: installation av extra larm vid avdelningsdörrarna som ger en indikation till personalen (i larmtelefonerna) när någon är på väg ut. Uppföljning hittills visar bra resultat. </a:t>
            </a:r>
          </a:p>
          <a:p>
            <a:pPr marL="171450" indent="-171450">
              <a:lnSpc>
                <a:spcPct val="100000"/>
              </a:lnSpc>
              <a:spcAft>
                <a:spcPts val="0"/>
              </a:spcAft>
              <a:buFont typeface="Arial" panose="020B0604020202020204" pitchFamily="34" charset="0"/>
              <a:buChar char="•"/>
            </a:pPr>
            <a:endParaRPr lang="sv-SE" sz="1800" dirty="0"/>
          </a:p>
          <a:p>
            <a:pPr marL="171450" indent="-171450">
              <a:lnSpc>
                <a:spcPct val="100000"/>
              </a:lnSpc>
              <a:spcAft>
                <a:spcPts val="0"/>
              </a:spcAft>
              <a:buFont typeface="Arial" panose="020B0604020202020204" pitchFamily="34" charset="0"/>
              <a:buChar char="•"/>
            </a:pPr>
            <a:r>
              <a:rPr lang="sv-SE" sz="1800" dirty="0"/>
              <a:t>Flertal avvikelser och klagomål/synpunkter inom hemtjänst avseende brister i kompetens och bemötande. </a:t>
            </a:r>
            <a:r>
              <a:rPr lang="sv-SE" sz="1800" i="1" dirty="0"/>
              <a:t>Åtgärd</a:t>
            </a:r>
            <a:r>
              <a:rPr lang="sv-SE" sz="1800" dirty="0"/>
              <a:t>: En utbildare har anställts som observerar, utbildar och handleder personal, enskilt och i grupp.</a:t>
            </a:r>
          </a:p>
          <a:p>
            <a:pPr marL="171450" indent="-171450">
              <a:lnSpc>
                <a:spcPct val="100000"/>
              </a:lnSpc>
              <a:spcAft>
                <a:spcPts val="0"/>
              </a:spcAft>
              <a:buFont typeface="Arial" panose="020B0604020202020204" pitchFamily="34" charset="0"/>
              <a:buChar char="•"/>
            </a:pPr>
            <a:r>
              <a:rPr lang="sv-SE" sz="1800" dirty="0"/>
              <a:t>Ett flertal klagomål/synpunkter inom hemtjänst avseende tillgänglighet (svårt att nå hemtjänsten, olika kontaktuppgifter, ingen återkoppling). </a:t>
            </a:r>
            <a:r>
              <a:rPr lang="sv-SE" sz="1800" i="1" dirty="0"/>
              <a:t>Åtgärd</a:t>
            </a:r>
            <a:r>
              <a:rPr lang="sv-SE" sz="1800" dirty="0"/>
              <a:t>: ”En väg in” till hemtjänsten. Uppföljning hittills visar bra resultat.</a:t>
            </a:r>
          </a:p>
          <a:p>
            <a:pPr marL="171450" indent="-171450">
              <a:lnSpc>
                <a:spcPct val="100000"/>
              </a:lnSpc>
              <a:spcAft>
                <a:spcPts val="0"/>
              </a:spcAft>
              <a:buFont typeface="Arial" panose="020B0604020202020204" pitchFamily="34" charset="0"/>
              <a:buChar char="•"/>
            </a:pPr>
            <a:endParaRPr lang="sv-SE" sz="1600" dirty="0"/>
          </a:p>
          <a:p>
            <a:pPr>
              <a:lnSpc>
                <a:spcPct val="100000"/>
              </a:lnSpc>
              <a:spcAft>
                <a:spcPts val="0"/>
              </a:spcAft>
            </a:pPr>
            <a:r>
              <a:rPr lang="sv-SE" sz="1100" dirty="0"/>
              <a:t>	</a:t>
            </a:r>
          </a:p>
          <a:p>
            <a:pPr>
              <a:lnSpc>
                <a:spcPct val="100000"/>
              </a:lnSpc>
              <a:spcAft>
                <a:spcPts val="0"/>
              </a:spcAft>
            </a:pPr>
            <a:endParaRPr lang="sv-SE" sz="1100" dirty="0"/>
          </a:p>
          <a:p>
            <a:endParaRPr lang="sv-SE" dirty="0"/>
          </a:p>
        </p:txBody>
      </p:sp>
    </p:spTree>
    <p:extLst>
      <p:ext uri="{BB962C8B-B14F-4D97-AF65-F5344CB8AC3E}">
        <p14:creationId xmlns:p14="http://schemas.microsoft.com/office/powerpoint/2010/main" val="167885150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79440-5E51-03A1-7B50-37A27C6D7CEB}"/>
            </a:ext>
          </a:extLst>
        </p:cNvPr>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C74EB8A9-01D8-EB10-F166-970D0C21AD42}"/>
              </a:ext>
            </a:extLst>
          </p:cNvPr>
          <p:cNvSpPr>
            <a:spLocks noGrp="1"/>
          </p:cNvSpPr>
          <p:nvPr>
            <p:ph type="body" sz="quarter" idx="12"/>
          </p:nvPr>
        </p:nvSpPr>
        <p:spPr>
          <a:xfrm>
            <a:off x="415925" y="592138"/>
            <a:ext cx="8304214" cy="615553"/>
          </a:xfrm>
        </p:spPr>
        <p:txBody>
          <a:bodyPr/>
          <a:lstStyle/>
          <a:p>
            <a:r>
              <a:rPr lang="sv-SE" sz="2000" dirty="0"/>
              <a:t>Omsorgsnämndens plan för uppföljning av kommunala och privata utförare 2026 - äldreomsorg</a:t>
            </a:r>
          </a:p>
        </p:txBody>
      </p:sp>
      <p:pic>
        <p:nvPicPr>
          <p:cNvPr id="6" name="Platshållare för innehåll 5">
            <a:extLst>
              <a:ext uri="{FF2B5EF4-FFF2-40B4-BE49-F238E27FC236}">
                <a16:creationId xmlns:a16="http://schemas.microsoft.com/office/drawing/2014/main" id="{21C08BB3-89A2-EDC6-5BB1-1F79D954E222}"/>
              </a:ext>
            </a:extLst>
          </p:cNvPr>
          <p:cNvPicPr>
            <a:picLocks noGrp="1" noChangeAspect="1"/>
          </p:cNvPicPr>
          <p:nvPr>
            <p:ph sz="quarter" idx="13"/>
          </p:nvPr>
        </p:nvPicPr>
        <p:blipFill>
          <a:blip r:embed="rId3"/>
          <a:stretch>
            <a:fillRect/>
          </a:stretch>
        </p:blipFill>
        <p:spPr>
          <a:xfrm>
            <a:off x="415925" y="1531332"/>
            <a:ext cx="8304213" cy="2833311"/>
          </a:xfrm>
          <a:prstGeom prst="rect">
            <a:avLst/>
          </a:prstGeom>
        </p:spPr>
      </p:pic>
    </p:spTree>
    <p:extLst>
      <p:ext uri="{BB962C8B-B14F-4D97-AF65-F5344CB8AC3E}">
        <p14:creationId xmlns:p14="http://schemas.microsoft.com/office/powerpoint/2010/main" val="2500028113"/>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A1693-3D8B-873C-94F6-5C61950DD445}"/>
            </a:ext>
          </a:extLst>
        </p:cNvPr>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C99BA6A1-1F6B-490A-CC5C-EA51727E6502}"/>
              </a:ext>
            </a:extLst>
          </p:cNvPr>
          <p:cNvSpPr>
            <a:spLocks noGrp="1"/>
          </p:cNvSpPr>
          <p:nvPr>
            <p:ph type="body" sz="quarter" idx="12"/>
          </p:nvPr>
        </p:nvSpPr>
        <p:spPr>
          <a:xfrm>
            <a:off x="415925" y="592138"/>
            <a:ext cx="8304214" cy="615553"/>
          </a:xfrm>
        </p:spPr>
        <p:txBody>
          <a:bodyPr/>
          <a:lstStyle/>
          <a:p>
            <a:r>
              <a:rPr lang="sv-SE" sz="2000" dirty="0"/>
              <a:t>Omsorgsnämndens plan för uppföljning av kommunala och privata utförare 2026 - funktionsstöd</a:t>
            </a:r>
          </a:p>
        </p:txBody>
      </p:sp>
      <p:pic>
        <p:nvPicPr>
          <p:cNvPr id="5" name="Platshållare för innehåll 4">
            <a:extLst>
              <a:ext uri="{FF2B5EF4-FFF2-40B4-BE49-F238E27FC236}">
                <a16:creationId xmlns:a16="http://schemas.microsoft.com/office/drawing/2014/main" id="{9B9899A7-C6E4-1058-4F1F-BAE9FA39DA25}"/>
              </a:ext>
            </a:extLst>
          </p:cNvPr>
          <p:cNvPicPr>
            <a:picLocks noGrp="1" noChangeAspect="1"/>
          </p:cNvPicPr>
          <p:nvPr>
            <p:ph sz="quarter" idx="13"/>
          </p:nvPr>
        </p:nvPicPr>
        <p:blipFill>
          <a:blip r:embed="rId3"/>
          <a:stretch>
            <a:fillRect/>
          </a:stretch>
        </p:blipFill>
        <p:spPr>
          <a:xfrm>
            <a:off x="287867" y="2057655"/>
            <a:ext cx="8432272" cy="1754027"/>
          </a:xfrm>
          <a:prstGeom prst="rect">
            <a:avLst/>
          </a:prstGeom>
        </p:spPr>
      </p:pic>
    </p:spTree>
    <p:extLst>
      <p:ext uri="{BB962C8B-B14F-4D97-AF65-F5344CB8AC3E}">
        <p14:creationId xmlns:p14="http://schemas.microsoft.com/office/powerpoint/2010/main" val="1620974471"/>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2C90ED-6EFC-E4D0-D0C4-B19A4AA92517}"/>
            </a:ext>
          </a:extLst>
        </p:cNvPr>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456E9EAE-2A6A-D923-52F0-48EF05030D0C}"/>
              </a:ext>
            </a:extLst>
          </p:cNvPr>
          <p:cNvSpPr>
            <a:spLocks noGrp="1"/>
          </p:cNvSpPr>
          <p:nvPr>
            <p:ph type="body" sz="quarter" idx="12"/>
          </p:nvPr>
        </p:nvSpPr>
        <p:spPr>
          <a:xfrm>
            <a:off x="415925" y="592138"/>
            <a:ext cx="8304214" cy="307777"/>
          </a:xfrm>
        </p:spPr>
        <p:txBody>
          <a:bodyPr/>
          <a:lstStyle/>
          <a:p>
            <a:r>
              <a:rPr lang="sv-SE" sz="2000" dirty="0"/>
              <a:t>Genomförda uppföljningar </a:t>
            </a:r>
            <a:endParaRPr lang="sv-SE" sz="2000" b="0" dirty="0"/>
          </a:p>
        </p:txBody>
      </p:sp>
      <p:sp>
        <p:nvSpPr>
          <p:cNvPr id="4" name="Platshållare för innehåll 3">
            <a:extLst>
              <a:ext uri="{FF2B5EF4-FFF2-40B4-BE49-F238E27FC236}">
                <a16:creationId xmlns:a16="http://schemas.microsoft.com/office/drawing/2014/main" id="{77C889AC-9AC5-CB8B-EE43-D04ED64F8427}"/>
              </a:ext>
            </a:extLst>
          </p:cNvPr>
          <p:cNvSpPr>
            <a:spLocks noGrp="1"/>
          </p:cNvSpPr>
          <p:nvPr>
            <p:ph sz="quarter" idx="13"/>
          </p:nvPr>
        </p:nvSpPr>
        <p:spPr>
          <a:xfrm>
            <a:off x="415926" y="1158563"/>
            <a:ext cx="8304213" cy="3559437"/>
          </a:xfrm>
        </p:spPr>
        <p:txBody>
          <a:bodyPr/>
          <a:lstStyle/>
          <a:p>
            <a:r>
              <a:rPr lang="sv-SE" sz="1800" dirty="0"/>
              <a:t>Rapporterade till omsorgsnämnden 2026-02-24</a:t>
            </a:r>
          </a:p>
          <a:p>
            <a:endParaRPr lang="sv-SE" sz="1800" dirty="0"/>
          </a:p>
          <a:p>
            <a:pPr marL="285750" indent="-285750">
              <a:spcAft>
                <a:spcPts val="1200"/>
              </a:spcAft>
              <a:buFont typeface="Arial" panose="020B0604020202020204" pitchFamily="34" charset="0"/>
              <a:buChar char="•"/>
            </a:pPr>
            <a:r>
              <a:rPr lang="sv-SE" sz="1800" b="1" dirty="0"/>
              <a:t>Inre tillsyn </a:t>
            </a:r>
            <a:r>
              <a:rPr lang="sv-SE" sz="1800" dirty="0"/>
              <a:t>(kontroll att utförarna fullgjort sina skyldigheter när det gäller registrering, inbetalning av skatter och socialförsäkringsavgifter m.m.) </a:t>
            </a:r>
            <a:r>
              <a:rPr lang="sv-SE" sz="1800" b="1" dirty="0"/>
              <a:t>Resultat</a:t>
            </a:r>
            <a:r>
              <a:rPr lang="sv-SE" sz="1800" dirty="0"/>
              <a:t>: inga avvikelser</a:t>
            </a:r>
            <a:endParaRPr lang="sv-SE" sz="1600" dirty="0"/>
          </a:p>
          <a:p>
            <a:pPr marL="285750" indent="-285750">
              <a:spcAft>
                <a:spcPts val="1200"/>
              </a:spcAft>
              <a:buFont typeface="Arial" panose="020B0604020202020204" pitchFamily="34" charset="0"/>
              <a:buChar char="•"/>
            </a:pPr>
            <a:r>
              <a:rPr lang="sv-SE" sz="1800" b="1" dirty="0"/>
              <a:t>Bemanningskontroll nr 1 </a:t>
            </a:r>
            <a:r>
              <a:rPr lang="sv-SE" sz="1800" dirty="0"/>
              <a:t>(oanmäld, på samtliga särskilda boenden). </a:t>
            </a:r>
            <a:r>
              <a:rPr lang="sv-SE" sz="1800" b="1" dirty="0"/>
              <a:t>Resultat</a:t>
            </a:r>
            <a:r>
              <a:rPr lang="sv-SE" sz="1800" dirty="0"/>
              <a:t>: följer avtal</a:t>
            </a:r>
          </a:p>
        </p:txBody>
      </p:sp>
    </p:spTree>
    <p:extLst>
      <p:ext uri="{BB962C8B-B14F-4D97-AF65-F5344CB8AC3E}">
        <p14:creationId xmlns:p14="http://schemas.microsoft.com/office/powerpoint/2010/main" val="158204312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latshållare för bild 10">
            <a:extLst>
              <a:ext uri="{FF2B5EF4-FFF2-40B4-BE49-F238E27FC236}">
                <a16:creationId xmlns:a16="http://schemas.microsoft.com/office/drawing/2014/main" id="{833DC305-55D7-F047-93A2-F6C79E6AE961}"/>
              </a:ext>
            </a:extLst>
          </p:cNvPr>
          <p:cNvSpPr>
            <a:spLocks noGrp="1"/>
          </p:cNvSpPr>
          <p:nvPr>
            <p:ph type="pic" sz="quarter" idx="11"/>
          </p:nvPr>
        </p:nvSpPr>
        <p:spPr/>
        <p:txBody>
          <a:bodyPr/>
          <a:lstStyle/>
          <a:p>
            <a:endParaRPr lang="sv-SE"/>
          </a:p>
        </p:txBody>
      </p:sp>
      <p:sp>
        <p:nvSpPr>
          <p:cNvPr id="15" name="TextBox 9">
            <a:extLst>
              <a:ext uri="{FF2B5EF4-FFF2-40B4-BE49-F238E27FC236}">
                <a16:creationId xmlns:a16="http://schemas.microsoft.com/office/drawing/2014/main" id="{0B47C763-D6CE-8347-A792-79E76155E0F4}"/>
              </a:ext>
            </a:extLst>
          </p:cNvPr>
          <p:cNvSpPr txBox="1"/>
          <p:nvPr/>
        </p:nvSpPr>
        <p:spPr>
          <a:xfrm>
            <a:off x="7344229" y="193136"/>
            <a:ext cx="1561654" cy="107722"/>
          </a:xfrm>
          <a:prstGeom prst="rect">
            <a:avLst/>
          </a:prstGeom>
          <a:noFill/>
        </p:spPr>
        <p:txBody>
          <a:bodyPr wrap="square" lIns="0" tIns="0" rIns="0" bIns="0" rtlCol="0">
            <a:spAutoFit/>
          </a:bodyPr>
          <a:lstStyle/>
          <a:p>
            <a:pPr algn="r"/>
            <a:r>
              <a:rPr lang="en-US" sz="700" dirty="0" err="1">
                <a:solidFill>
                  <a:schemeClr val="bg1"/>
                </a:solidFill>
                <a:cs typeface="Arial"/>
              </a:rPr>
              <a:t>Vellinge.se</a:t>
            </a:r>
            <a:r>
              <a:rPr lang="en-US" sz="700" b="0" i="0" dirty="0">
                <a:solidFill>
                  <a:schemeClr val="bg1"/>
                </a:solidFill>
                <a:latin typeface="+mn-lt"/>
                <a:cs typeface="Arial"/>
              </a:rPr>
              <a:t>  |  #</a:t>
            </a:r>
            <a:r>
              <a:rPr lang="en-US" sz="700" b="0" i="0" dirty="0" err="1">
                <a:solidFill>
                  <a:schemeClr val="bg1"/>
                </a:solidFill>
                <a:latin typeface="+mn-lt"/>
                <a:cs typeface="Arial"/>
              </a:rPr>
              <a:t>bättreutsiktervellinge</a:t>
            </a:r>
            <a:endParaRPr lang="en-US" sz="700" b="0" i="0" dirty="0">
              <a:solidFill>
                <a:schemeClr val="bg1"/>
              </a:solidFill>
              <a:latin typeface="+mn-lt"/>
              <a:cs typeface="Arial"/>
            </a:endParaRPr>
          </a:p>
        </p:txBody>
      </p:sp>
      <p:sp>
        <p:nvSpPr>
          <p:cNvPr id="16" name="Platshållare för text 3">
            <a:extLst>
              <a:ext uri="{FF2B5EF4-FFF2-40B4-BE49-F238E27FC236}">
                <a16:creationId xmlns:a16="http://schemas.microsoft.com/office/drawing/2014/main" id="{A8EC0D06-E7A7-BC43-82CF-B5361DEE7B1D}"/>
              </a:ext>
            </a:extLst>
          </p:cNvPr>
          <p:cNvSpPr txBox="1">
            <a:spLocks/>
          </p:cNvSpPr>
          <p:nvPr/>
        </p:nvSpPr>
        <p:spPr>
          <a:xfrm>
            <a:off x="1260000" y="1836782"/>
            <a:ext cx="6624000" cy="1311363"/>
          </a:xfrm>
          <a:prstGeom prst="rect">
            <a:avLst/>
          </a:prstGeom>
          <a:effectLst/>
        </p:spPr>
        <p:txBody>
          <a:bodyPr vert="horz" lIns="0" tIns="0" rIns="0" bIns="0" anchor="ctr">
            <a:noAutofit/>
          </a:bodyPr>
          <a:lstStyle>
            <a:lvl1pPr marL="0" indent="0" algn="ctr" defTabSz="457200" rtl="0" eaLnBrk="1" latinLnBrk="0" hangingPunct="1">
              <a:lnSpc>
                <a:spcPts val="4600"/>
              </a:lnSpc>
              <a:spcBef>
                <a:spcPts val="0"/>
              </a:spcBef>
              <a:buFont typeface="Arial"/>
              <a:buNone/>
              <a:defRPr sz="4200" b="0" i="0" kern="1200" cap="none" baseline="0">
                <a:solidFill>
                  <a:schemeClr val="bg1"/>
                </a:solidFill>
                <a:effectLst/>
                <a:latin typeface="Gill Sans Nova SemiBold" panose="020B0502020204020203" pitchFamily="34" charset="0"/>
                <a:ea typeface="+mn-ea"/>
                <a:cs typeface="Gill Sans Std"/>
              </a:defRPr>
            </a:lvl1pPr>
            <a:lvl2pPr marL="742950" indent="-285750" algn="ctr"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ctr"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ctr"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ctr"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ts val="5600"/>
              </a:lnSpc>
            </a:pPr>
            <a:r>
              <a:rPr lang="sv-SE" sz="5400" b="1" dirty="0">
                <a:latin typeface="+mj-lt"/>
              </a:rPr>
              <a:t>Nyheter inom omsorg 2026 – lagändringar, statsbidrag m.m.</a:t>
            </a:r>
          </a:p>
        </p:txBody>
      </p:sp>
      <p:pic>
        <p:nvPicPr>
          <p:cNvPr id="6" name="Bildobjekt 5">
            <a:extLst>
              <a:ext uri="{FF2B5EF4-FFF2-40B4-BE49-F238E27FC236}">
                <a16:creationId xmlns:a16="http://schemas.microsoft.com/office/drawing/2014/main" id="{8616F91C-57EA-41EC-8458-E6B9117B269F}"/>
              </a:ext>
            </a:extLst>
          </p:cNvPr>
          <p:cNvPicPr>
            <a:picLocks noChangeAspect="1"/>
          </p:cNvPicPr>
          <p:nvPr/>
        </p:nvPicPr>
        <p:blipFill>
          <a:blip r:embed="rId3"/>
          <a:stretch>
            <a:fillRect/>
          </a:stretch>
        </p:blipFill>
        <p:spPr>
          <a:xfrm>
            <a:off x="-51871" y="-37068"/>
            <a:ext cx="1389403" cy="1147768"/>
          </a:xfrm>
          <a:prstGeom prst="rect">
            <a:avLst/>
          </a:prstGeom>
        </p:spPr>
      </p:pic>
    </p:spTree>
    <p:extLst>
      <p:ext uri="{BB962C8B-B14F-4D97-AF65-F5344CB8AC3E}">
        <p14:creationId xmlns:p14="http://schemas.microsoft.com/office/powerpoint/2010/main" val="33771488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78A953D9-AB02-2B48-9B16-7728EC1D4F0E}"/>
              </a:ext>
            </a:extLst>
          </p:cNvPr>
          <p:cNvSpPr>
            <a:spLocks noGrp="1"/>
          </p:cNvSpPr>
          <p:nvPr>
            <p:ph type="body" sz="quarter" idx="12"/>
          </p:nvPr>
        </p:nvSpPr>
        <p:spPr/>
        <p:txBody>
          <a:bodyPr/>
          <a:lstStyle/>
          <a:p>
            <a:r>
              <a:rPr lang="sv-SE" dirty="0"/>
              <a:t>Ny lagstiftning som berör vård och omsorg</a:t>
            </a:r>
          </a:p>
        </p:txBody>
      </p:sp>
      <p:sp>
        <p:nvSpPr>
          <p:cNvPr id="4" name="Platshållare för innehåll 3">
            <a:extLst>
              <a:ext uri="{FF2B5EF4-FFF2-40B4-BE49-F238E27FC236}">
                <a16:creationId xmlns:a16="http://schemas.microsoft.com/office/drawing/2014/main" id="{E7836B66-B8B9-C441-8C48-191E0D895DD2}"/>
              </a:ext>
            </a:extLst>
          </p:cNvPr>
          <p:cNvSpPr>
            <a:spLocks noGrp="1"/>
          </p:cNvSpPr>
          <p:nvPr>
            <p:ph sz="quarter" idx="13"/>
          </p:nvPr>
        </p:nvSpPr>
        <p:spPr/>
        <p:txBody>
          <a:bodyPr/>
          <a:lstStyle/>
          <a:p>
            <a:pPr marL="171450" indent="-171450">
              <a:lnSpc>
                <a:spcPct val="150000"/>
              </a:lnSpc>
              <a:buFont typeface="Arial" panose="020B0604020202020204" pitchFamily="34" charset="0"/>
              <a:buChar char="•"/>
            </a:pPr>
            <a:r>
              <a:rPr lang="sv-SE" sz="2000" dirty="0"/>
              <a:t>Hälso- och sjukvårdens beredskap, 1 jan 2026 och 1 jan 2027</a:t>
            </a:r>
          </a:p>
          <a:p>
            <a:pPr marL="171450" indent="-171450">
              <a:lnSpc>
                <a:spcPct val="150000"/>
              </a:lnSpc>
              <a:buFont typeface="Arial" panose="020B0604020202020204" pitchFamily="34" charset="0"/>
              <a:buChar char="•"/>
            </a:pPr>
            <a:r>
              <a:rPr lang="sv-SE" sz="2000" dirty="0"/>
              <a:t>Utökade registerkontroller vid anställning i kommun, 1 mars 2026</a:t>
            </a:r>
          </a:p>
          <a:p>
            <a:pPr marL="171450" indent="-171450">
              <a:lnSpc>
                <a:spcPct val="150000"/>
              </a:lnSpc>
              <a:buFont typeface="Arial" panose="020B0604020202020204" pitchFamily="34" charset="0"/>
              <a:buChar char="•"/>
            </a:pPr>
            <a:r>
              <a:rPr lang="sv-SE" sz="2000" dirty="0"/>
              <a:t>Ett språkkrav inom äldreomsorgen, 1 juli 2026</a:t>
            </a:r>
          </a:p>
          <a:p>
            <a:pPr marL="171450" indent="-171450">
              <a:lnSpc>
                <a:spcPct val="150000"/>
              </a:lnSpc>
              <a:buFont typeface="Arial" panose="020B0604020202020204" pitchFamily="34" charset="0"/>
              <a:buChar char="•"/>
            </a:pPr>
            <a:r>
              <a:rPr lang="sv-SE" sz="2000" dirty="0"/>
              <a:t>Stärkta insatser för äldre och för dem som vårdar eller stöder närstående,      1 juli 2026</a:t>
            </a:r>
          </a:p>
          <a:p>
            <a:pPr marL="171450" indent="-171450">
              <a:lnSpc>
                <a:spcPct val="150000"/>
              </a:lnSpc>
              <a:buFont typeface="Arial" panose="020B0604020202020204" pitchFamily="34" charset="0"/>
              <a:buChar char="•"/>
            </a:pPr>
            <a:r>
              <a:rPr lang="sv-SE" sz="2000" dirty="0"/>
              <a:t>Nästa steg för en god och nära vård, 1 juli 2026</a:t>
            </a:r>
          </a:p>
          <a:p>
            <a:endParaRPr lang="sv-SE" dirty="0"/>
          </a:p>
          <a:p>
            <a:r>
              <a:rPr lang="sv-SE" dirty="0"/>
              <a:t>	</a:t>
            </a:r>
          </a:p>
          <a:p>
            <a:r>
              <a:rPr lang="sv-SE" dirty="0"/>
              <a:t>	</a:t>
            </a:r>
          </a:p>
          <a:p>
            <a:endParaRPr lang="sv-SE" dirty="0"/>
          </a:p>
          <a:p>
            <a:endParaRPr lang="sv-SE" dirty="0"/>
          </a:p>
        </p:txBody>
      </p:sp>
    </p:spTree>
    <p:extLst>
      <p:ext uri="{BB962C8B-B14F-4D97-AF65-F5344CB8AC3E}">
        <p14:creationId xmlns:p14="http://schemas.microsoft.com/office/powerpoint/2010/main" val="48297143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464A1-8187-B7DA-718F-BC0EBC5E5FE6}"/>
            </a:ext>
          </a:extLst>
        </p:cNvPr>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2A8BFAF6-6653-542A-180B-5CA369486805}"/>
              </a:ext>
            </a:extLst>
          </p:cNvPr>
          <p:cNvSpPr>
            <a:spLocks noGrp="1"/>
          </p:cNvSpPr>
          <p:nvPr>
            <p:ph type="body" sz="quarter" idx="12"/>
          </p:nvPr>
        </p:nvSpPr>
        <p:spPr/>
        <p:txBody>
          <a:bodyPr/>
          <a:lstStyle/>
          <a:p>
            <a:r>
              <a:rPr lang="sv-SE" dirty="0"/>
              <a:t>Riktade statsbidrag 2026</a:t>
            </a:r>
          </a:p>
        </p:txBody>
      </p:sp>
      <p:sp>
        <p:nvSpPr>
          <p:cNvPr id="4" name="Platshållare för innehåll 3">
            <a:extLst>
              <a:ext uri="{FF2B5EF4-FFF2-40B4-BE49-F238E27FC236}">
                <a16:creationId xmlns:a16="http://schemas.microsoft.com/office/drawing/2014/main" id="{A276763F-5B74-8C61-5243-AE82E9B725D7}"/>
              </a:ext>
            </a:extLst>
          </p:cNvPr>
          <p:cNvSpPr>
            <a:spLocks noGrp="1"/>
          </p:cNvSpPr>
          <p:nvPr>
            <p:ph sz="quarter" idx="13"/>
          </p:nvPr>
        </p:nvSpPr>
        <p:spPr/>
        <p:txBody>
          <a:bodyPr/>
          <a:lstStyle/>
          <a:p>
            <a:pPr>
              <a:lnSpc>
                <a:spcPct val="150000"/>
              </a:lnSpc>
            </a:pPr>
            <a:r>
              <a:rPr lang="sv-SE" sz="1800" b="1" dirty="0"/>
              <a:t>Kopplade till lagändringar/reformer:</a:t>
            </a:r>
          </a:p>
          <a:p>
            <a:pPr marL="171450" indent="-171450">
              <a:lnSpc>
                <a:spcPct val="100000"/>
              </a:lnSpc>
              <a:buFont typeface="Arial" panose="020B0604020202020204" pitchFamily="34" charset="0"/>
              <a:buChar char="•"/>
            </a:pPr>
            <a:r>
              <a:rPr lang="sv-SE" sz="1800" dirty="0"/>
              <a:t>Hälso- och sjukvårdens beredskap</a:t>
            </a:r>
          </a:p>
          <a:p>
            <a:pPr marL="171450" indent="-171450">
              <a:lnSpc>
                <a:spcPct val="100000"/>
              </a:lnSpc>
              <a:buFont typeface="Arial" panose="020B0604020202020204" pitchFamily="34" charset="0"/>
              <a:buChar char="•"/>
            </a:pPr>
            <a:r>
              <a:rPr lang="sv-SE" sz="1800" dirty="0"/>
              <a:t>Ett språkkrav inom äldreomsorgen, genom utökning av Äldreomsorgslyftet med 1,8 miljarder kr per år (2026 och 2027)</a:t>
            </a:r>
          </a:p>
          <a:p>
            <a:pPr>
              <a:lnSpc>
                <a:spcPct val="150000"/>
              </a:lnSpc>
            </a:pPr>
            <a:r>
              <a:rPr lang="sv-SE" sz="1800" b="1" dirty="0"/>
              <a:t>Övriga riktade statsbidrag:</a:t>
            </a:r>
          </a:p>
          <a:p>
            <a:pPr marL="285750" indent="-285750">
              <a:lnSpc>
                <a:spcPct val="100000"/>
              </a:lnSpc>
              <a:buFont typeface="Arial" panose="020B0604020202020204" pitchFamily="34" charset="0"/>
              <a:buChar char="•"/>
            </a:pPr>
            <a:r>
              <a:rPr lang="sv-SE" sz="1800" dirty="0"/>
              <a:t>Äldreomsorgslyftet</a:t>
            </a:r>
          </a:p>
          <a:p>
            <a:pPr marL="285750" indent="-285750">
              <a:lnSpc>
                <a:spcPct val="100000"/>
              </a:lnSpc>
              <a:buFont typeface="Arial" panose="020B0604020202020204" pitchFamily="34" charset="0"/>
              <a:buChar char="•"/>
            </a:pPr>
            <a:r>
              <a:rPr lang="sv-SE" sz="1800" dirty="0"/>
              <a:t>Arbete med hälsosamtal för äldre</a:t>
            </a:r>
          </a:p>
          <a:p>
            <a:pPr marL="285750" indent="-285750">
              <a:lnSpc>
                <a:spcPct val="100000"/>
              </a:lnSpc>
              <a:buFont typeface="Arial" panose="020B0604020202020204" pitchFamily="34" charset="0"/>
              <a:buChar char="•"/>
            </a:pPr>
            <a:r>
              <a:rPr lang="sv-SE" sz="1800" dirty="0"/>
              <a:t>Socialtjänstens och hälso- och sjukvårdens beredskap</a:t>
            </a:r>
          </a:p>
          <a:p>
            <a:pPr marL="285750" indent="-285750">
              <a:lnSpc>
                <a:spcPct val="100000"/>
              </a:lnSpc>
              <a:buFont typeface="Arial" panose="020B0604020202020204" pitchFamily="34" charset="0"/>
              <a:buChar char="•"/>
            </a:pPr>
            <a:r>
              <a:rPr lang="sv-SE" sz="1800" dirty="0"/>
              <a:t>Säkerställa en god omsorg och hälso- och sjukvård för äldre personer</a:t>
            </a:r>
          </a:p>
          <a:p>
            <a:pPr marL="285750" indent="-285750">
              <a:lnSpc>
                <a:spcPct val="100000"/>
              </a:lnSpc>
              <a:buFont typeface="Arial" panose="020B0604020202020204" pitchFamily="34" charset="0"/>
              <a:buChar char="•"/>
            </a:pPr>
            <a:r>
              <a:rPr lang="sv-SE" sz="1800" dirty="0"/>
              <a:t>God och nära vård</a:t>
            </a:r>
          </a:p>
          <a:p>
            <a:pPr marL="171450" indent="-171450">
              <a:lnSpc>
                <a:spcPct val="150000"/>
              </a:lnSpc>
              <a:buFont typeface="Arial" panose="020B0604020202020204" pitchFamily="34" charset="0"/>
              <a:buChar char="•"/>
            </a:pPr>
            <a:endParaRPr lang="sv-SE" dirty="0"/>
          </a:p>
          <a:p>
            <a:r>
              <a:rPr lang="sv-SE" dirty="0"/>
              <a:t>	</a:t>
            </a:r>
          </a:p>
          <a:p>
            <a:r>
              <a:rPr lang="sv-SE" dirty="0"/>
              <a:t>	</a:t>
            </a:r>
          </a:p>
          <a:p>
            <a:endParaRPr lang="sv-SE" dirty="0"/>
          </a:p>
          <a:p>
            <a:endParaRPr lang="sv-SE" dirty="0"/>
          </a:p>
        </p:txBody>
      </p:sp>
    </p:spTree>
    <p:extLst>
      <p:ext uri="{BB962C8B-B14F-4D97-AF65-F5344CB8AC3E}">
        <p14:creationId xmlns:p14="http://schemas.microsoft.com/office/powerpoint/2010/main" val="3073513304"/>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E7FD2-E3E6-1D90-2741-FC2B2C73B533}"/>
            </a:ext>
          </a:extLst>
        </p:cNvPr>
        <p:cNvGrpSpPr/>
        <p:nvPr/>
      </p:nvGrpSpPr>
      <p:grpSpPr>
        <a:xfrm>
          <a:off x="0" y="0"/>
          <a:ext cx="0" cy="0"/>
          <a:chOff x="0" y="0"/>
          <a:chExt cx="0" cy="0"/>
        </a:xfrm>
      </p:grpSpPr>
      <p:sp>
        <p:nvSpPr>
          <p:cNvPr id="11" name="Platshållare för bild 10">
            <a:extLst>
              <a:ext uri="{FF2B5EF4-FFF2-40B4-BE49-F238E27FC236}">
                <a16:creationId xmlns:a16="http://schemas.microsoft.com/office/drawing/2014/main" id="{8CA9DB5C-1F68-26B9-9DCA-198DEE7D6FB4}"/>
              </a:ext>
            </a:extLst>
          </p:cNvPr>
          <p:cNvSpPr>
            <a:spLocks noGrp="1"/>
          </p:cNvSpPr>
          <p:nvPr>
            <p:ph type="pic" sz="quarter" idx="11"/>
          </p:nvPr>
        </p:nvSpPr>
        <p:spPr/>
        <p:txBody>
          <a:bodyPr/>
          <a:lstStyle/>
          <a:p>
            <a:endParaRPr lang="sv-SE"/>
          </a:p>
        </p:txBody>
      </p:sp>
      <p:sp>
        <p:nvSpPr>
          <p:cNvPr id="15" name="TextBox 9">
            <a:extLst>
              <a:ext uri="{FF2B5EF4-FFF2-40B4-BE49-F238E27FC236}">
                <a16:creationId xmlns:a16="http://schemas.microsoft.com/office/drawing/2014/main" id="{39549522-1BE1-ED02-33DE-13390CD6191A}"/>
              </a:ext>
            </a:extLst>
          </p:cNvPr>
          <p:cNvSpPr txBox="1"/>
          <p:nvPr/>
        </p:nvSpPr>
        <p:spPr>
          <a:xfrm>
            <a:off x="7344229" y="193136"/>
            <a:ext cx="1561654" cy="107722"/>
          </a:xfrm>
          <a:prstGeom prst="rect">
            <a:avLst/>
          </a:prstGeom>
          <a:noFill/>
        </p:spPr>
        <p:txBody>
          <a:bodyPr wrap="square" lIns="0" tIns="0" rIns="0" bIns="0" rtlCol="0">
            <a:spAutoFit/>
          </a:bodyPr>
          <a:lstStyle/>
          <a:p>
            <a:pPr algn="r"/>
            <a:r>
              <a:rPr lang="en-US" sz="700" dirty="0" err="1">
                <a:solidFill>
                  <a:schemeClr val="bg1"/>
                </a:solidFill>
                <a:cs typeface="Arial"/>
              </a:rPr>
              <a:t>Vellinge.se</a:t>
            </a:r>
            <a:r>
              <a:rPr lang="en-US" sz="700" b="0" i="0" dirty="0">
                <a:solidFill>
                  <a:schemeClr val="bg1"/>
                </a:solidFill>
                <a:latin typeface="+mn-lt"/>
                <a:cs typeface="Arial"/>
              </a:rPr>
              <a:t>  |  #</a:t>
            </a:r>
            <a:r>
              <a:rPr lang="en-US" sz="700" b="0" i="0" dirty="0" err="1">
                <a:solidFill>
                  <a:schemeClr val="bg1"/>
                </a:solidFill>
                <a:latin typeface="+mn-lt"/>
                <a:cs typeface="Arial"/>
              </a:rPr>
              <a:t>bättreutsiktervellinge</a:t>
            </a:r>
            <a:endParaRPr lang="en-US" sz="700" b="0" i="0" dirty="0">
              <a:solidFill>
                <a:schemeClr val="bg1"/>
              </a:solidFill>
              <a:latin typeface="+mn-lt"/>
              <a:cs typeface="Arial"/>
            </a:endParaRPr>
          </a:p>
        </p:txBody>
      </p:sp>
      <p:sp>
        <p:nvSpPr>
          <p:cNvPr id="16" name="Platshållare för text 3">
            <a:extLst>
              <a:ext uri="{FF2B5EF4-FFF2-40B4-BE49-F238E27FC236}">
                <a16:creationId xmlns:a16="http://schemas.microsoft.com/office/drawing/2014/main" id="{0B2A22B4-65CC-0BF2-3BEE-42EBF19E33C9}"/>
              </a:ext>
            </a:extLst>
          </p:cNvPr>
          <p:cNvSpPr txBox="1">
            <a:spLocks/>
          </p:cNvSpPr>
          <p:nvPr/>
        </p:nvSpPr>
        <p:spPr>
          <a:xfrm>
            <a:off x="1260000" y="1836782"/>
            <a:ext cx="6624000" cy="1311363"/>
          </a:xfrm>
          <a:prstGeom prst="rect">
            <a:avLst/>
          </a:prstGeom>
          <a:effectLst/>
        </p:spPr>
        <p:txBody>
          <a:bodyPr vert="horz" lIns="0" tIns="0" rIns="0" bIns="0" anchor="ctr">
            <a:noAutofit/>
          </a:bodyPr>
          <a:lstStyle>
            <a:lvl1pPr marL="0" indent="0" algn="ctr" defTabSz="457200" rtl="0" eaLnBrk="1" latinLnBrk="0" hangingPunct="1">
              <a:lnSpc>
                <a:spcPts val="4600"/>
              </a:lnSpc>
              <a:spcBef>
                <a:spcPts val="0"/>
              </a:spcBef>
              <a:buFont typeface="Arial"/>
              <a:buNone/>
              <a:defRPr sz="4200" b="0" i="0" kern="1200" cap="none" baseline="0">
                <a:solidFill>
                  <a:schemeClr val="bg1"/>
                </a:solidFill>
                <a:effectLst/>
                <a:latin typeface="Gill Sans Nova SemiBold" panose="020B0502020204020203" pitchFamily="34" charset="0"/>
                <a:ea typeface="+mn-ea"/>
                <a:cs typeface="Gill Sans Std"/>
              </a:defRPr>
            </a:lvl1pPr>
            <a:lvl2pPr marL="742950" indent="-285750" algn="ctr"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ctr"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ctr"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ctr"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ts val="5600"/>
              </a:lnSpc>
            </a:pPr>
            <a:r>
              <a:rPr lang="sv-SE" sz="4800" b="1" dirty="0">
                <a:latin typeface="+mj-lt"/>
              </a:rPr>
              <a:t>Systematiskt kvalitetsarbete inom vård och omsorg </a:t>
            </a:r>
            <a:r>
              <a:rPr lang="sv-SE" sz="4800" dirty="0">
                <a:latin typeface="+mj-lt"/>
              </a:rPr>
              <a:t>klagomål/synpunkter, avvikelser, lex Sarah </a:t>
            </a:r>
          </a:p>
        </p:txBody>
      </p:sp>
      <p:pic>
        <p:nvPicPr>
          <p:cNvPr id="6" name="Bildobjekt 5">
            <a:extLst>
              <a:ext uri="{FF2B5EF4-FFF2-40B4-BE49-F238E27FC236}">
                <a16:creationId xmlns:a16="http://schemas.microsoft.com/office/drawing/2014/main" id="{E7418D60-3F01-249A-3895-FFC2BC600D50}"/>
              </a:ext>
            </a:extLst>
          </p:cNvPr>
          <p:cNvPicPr>
            <a:picLocks noChangeAspect="1"/>
          </p:cNvPicPr>
          <p:nvPr/>
        </p:nvPicPr>
        <p:blipFill>
          <a:blip r:embed="rId3"/>
          <a:stretch>
            <a:fillRect/>
          </a:stretch>
        </p:blipFill>
        <p:spPr>
          <a:xfrm>
            <a:off x="-51871" y="-37068"/>
            <a:ext cx="1389403" cy="1147768"/>
          </a:xfrm>
          <a:prstGeom prst="rect">
            <a:avLst/>
          </a:prstGeom>
        </p:spPr>
      </p:pic>
    </p:spTree>
    <p:extLst>
      <p:ext uri="{BB962C8B-B14F-4D97-AF65-F5344CB8AC3E}">
        <p14:creationId xmlns:p14="http://schemas.microsoft.com/office/powerpoint/2010/main" val="45139510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42DD1-7287-F281-6457-2E11E3435ECC}"/>
            </a:ext>
          </a:extLst>
        </p:cNvPr>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1936276F-3971-775A-D40C-7B246A473F2C}"/>
              </a:ext>
            </a:extLst>
          </p:cNvPr>
          <p:cNvSpPr>
            <a:spLocks noGrp="1"/>
          </p:cNvSpPr>
          <p:nvPr>
            <p:ph type="body" sz="quarter" idx="12"/>
          </p:nvPr>
        </p:nvSpPr>
        <p:spPr/>
        <p:txBody>
          <a:bodyPr/>
          <a:lstStyle/>
          <a:p>
            <a:r>
              <a:rPr lang="sv-SE" dirty="0"/>
              <a:t>Systematiskt kvalitetsarbete, vård och omsorg</a:t>
            </a:r>
          </a:p>
        </p:txBody>
      </p:sp>
      <p:sp>
        <p:nvSpPr>
          <p:cNvPr id="4" name="Platshållare för innehåll 3">
            <a:extLst>
              <a:ext uri="{FF2B5EF4-FFF2-40B4-BE49-F238E27FC236}">
                <a16:creationId xmlns:a16="http://schemas.microsoft.com/office/drawing/2014/main" id="{0C057BC8-792E-5050-7BD6-F49AA9AB50FB}"/>
              </a:ext>
            </a:extLst>
          </p:cNvPr>
          <p:cNvSpPr>
            <a:spLocks noGrp="1"/>
          </p:cNvSpPr>
          <p:nvPr>
            <p:ph sz="quarter" idx="13"/>
          </p:nvPr>
        </p:nvSpPr>
        <p:spPr/>
        <p:txBody>
          <a:bodyPr/>
          <a:lstStyle/>
          <a:p>
            <a:pPr marL="171450" indent="-171450">
              <a:lnSpc>
                <a:spcPct val="150000"/>
              </a:lnSpc>
              <a:buFont typeface="Arial" panose="020B0604020202020204" pitchFamily="34" charset="0"/>
              <a:buChar char="•"/>
            </a:pPr>
            <a:r>
              <a:rPr lang="sv-SE" sz="2000" dirty="0"/>
              <a:t>En föreskrift från Socialstyrelsen (SOSFS 2011:9) om att alla som bedriver verksamhet enligt socialtjänstlagen, LSS och hälso- och sjukvård ska arbeta systematiskt och fortlöpande för att utveckla och säkra kvaliteten i verksamheten. </a:t>
            </a:r>
          </a:p>
          <a:p>
            <a:pPr marL="171450" indent="-171450">
              <a:lnSpc>
                <a:spcPct val="150000"/>
              </a:lnSpc>
              <a:buFont typeface="Arial" panose="020B0604020202020204" pitchFamily="34" charset="0"/>
              <a:buChar char="•"/>
            </a:pPr>
            <a:r>
              <a:rPr lang="sv-SE" sz="2000" dirty="0"/>
              <a:t>Innebär att man ska upprätta de rutiner som behövs för att säkra verksamhetens kvalitet (hur ska vi arbeta), genomföra egenkontroller (gör vi som vi bestämt?) och riskanalyser (vad skulle kunna gå fel?) samt hantera avvikelser (utreda och åtgärda brister i kvaliteten).</a:t>
            </a:r>
            <a:endParaRPr lang="sv-SE" dirty="0"/>
          </a:p>
          <a:p>
            <a:r>
              <a:rPr lang="sv-SE" dirty="0"/>
              <a:t>	</a:t>
            </a:r>
          </a:p>
          <a:p>
            <a:r>
              <a:rPr lang="sv-SE" dirty="0"/>
              <a:t>	</a:t>
            </a:r>
          </a:p>
          <a:p>
            <a:endParaRPr lang="sv-SE" dirty="0"/>
          </a:p>
          <a:p>
            <a:endParaRPr lang="sv-SE" dirty="0"/>
          </a:p>
        </p:txBody>
      </p:sp>
    </p:spTree>
    <p:extLst>
      <p:ext uri="{BB962C8B-B14F-4D97-AF65-F5344CB8AC3E}">
        <p14:creationId xmlns:p14="http://schemas.microsoft.com/office/powerpoint/2010/main" val="2562223535"/>
      </p:ext>
    </p:extLst>
  </p:cSld>
  <p:clrMapOvr>
    <a:masterClrMapping/>
  </p:clrMapOvr>
  <p:transition>
    <p:fade/>
  </p:transition>
</p:sld>
</file>

<file path=ppt/theme/theme1.xml><?xml version="1.0" encoding="utf-8"?>
<a:theme xmlns:a="http://schemas.openxmlformats.org/drawingml/2006/main" name="Startbild - blank">
  <a:themeElements>
    <a:clrScheme name="Anpassad 2">
      <a:dk1>
        <a:srgbClr val="24100C"/>
      </a:dk1>
      <a:lt1>
        <a:sysClr val="window" lastClr="FFFFFF"/>
      </a:lt1>
      <a:dk2>
        <a:srgbClr val="747476"/>
      </a:dk2>
      <a:lt2>
        <a:srgbClr val="FFFFFF"/>
      </a:lt2>
      <a:accent1>
        <a:srgbClr val="747476"/>
      </a:accent1>
      <a:accent2>
        <a:srgbClr val="0061A1"/>
      </a:accent2>
      <a:accent3>
        <a:srgbClr val="76405D"/>
      </a:accent3>
      <a:accent4>
        <a:srgbClr val="71AE52"/>
      </a:accent4>
      <a:accent5>
        <a:srgbClr val="FFD64D"/>
      </a:accent5>
      <a:accent6>
        <a:srgbClr val="F3A8AE"/>
      </a:accent6>
      <a:hlink>
        <a:srgbClr val="000000"/>
      </a:hlink>
      <a:folHlink>
        <a:srgbClr val="74A0CA"/>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algn="l">
          <a:defRPr sz="1400" dirty="0" smtClean="0">
            <a:latin typeface="Gill Sans Nova Book" panose="020B0502020204020203" pitchFamily="34" charset="0"/>
            <a:cs typeface="Arial"/>
          </a:defRPr>
        </a:defPPr>
      </a:lstStyle>
    </a:txDef>
  </a:objectDefaults>
  <a:extraClrSchemeLst/>
  <a:extLst>
    <a:ext uri="{05A4C25C-085E-4340-85A3-A5531E510DB2}">
      <thm15:themeFamily xmlns:thm15="http://schemas.microsoft.com/office/thememl/2012/main" name="Presentation1" id="{A518899D-A3FB-4512-BAC3-1A562AF9F7C3}" vid="{BDF6E549-B3C0-4187-BF5E-0B9C44DE65BB}"/>
    </a:ext>
  </a:extLst>
</a:theme>
</file>

<file path=ppt/theme/theme10.xml><?xml version="1.0" encoding="utf-8"?>
<a:theme xmlns:a="http://schemas.openxmlformats.org/drawingml/2006/main" name="Gult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60CF8915-5062-4748-965D-25655FF60333}"/>
    </a:ext>
  </a:extLst>
</a:theme>
</file>

<file path=ppt/theme/theme11.xml><?xml version="1.0" encoding="utf-8"?>
<a:theme xmlns:a="http://schemas.openxmlformats.org/drawingml/2006/main" name="Lila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E170E5F4-5314-4029-9ADE-CB02BF7B1B5B}"/>
    </a:ext>
  </a:extLst>
</a:theme>
</file>

<file path=ppt/theme/theme12.xml><?xml version="1.0" encoding="utf-8"?>
<a:theme xmlns:a="http://schemas.openxmlformats.org/drawingml/2006/main" name="Mörkgrått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99D9E612-D2D7-45BC-9941-FF17CACB5BA8}"/>
    </a:ext>
  </a:extLst>
</a:theme>
</file>

<file path=ppt/theme/theme13.xml><?xml version="1.0" encoding="utf-8"?>
<a:theme xmlns:a="http://schemas.openxmlformats.org/drawingml/2006/main" name="Ljusgrått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92380367-5A57-4EB5-B11A-5EE2D24EB60D}"/>
    </a:ext>
  </a:ext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5.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itt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785D24C4-2C58-434E-B43E-B693D1B4FB3A}"/>
    </a:ext>
  </a:extLst>
</a:theme>
</file>

<file path=ppt/theme/theme3.xml><?xml version="1.0" encoding="utf-8"?>
<a:theme xmlns:a="http://schemas.openxmlformats.org/drawingml/2006/main" name="Blått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B8E4068B-5D17-43F4-8BF5-3A83BABCC1D8}"/>
    </a:ext>
  </a:extLst>
</a:theme>
</file>

<file path=ppt/theme/theme4.xml><?xml version="1.0" encoding="utf-8"?>
<a:theme xmlns:a="http://schemas.openxmlformats.org/drawingml/2006/main" name="Ljusblått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6822E50A-D162-4532-9DC8-A14DD1D42A20}"/>
    </a:ext>
  </a:extLst>
</a:theme>
</file>

<file path=ppt/theme/theme5.xml><?xml version="1.0" encoding="utf-8"?>
<a:theme xmlns:a="http://schemas.openxmlformats.org/drawingml/2006/main" name="Rosa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EC198FA4-E582-4045-BE77-BFEFB4ADA7DE}"/>
    </a:ext>
  </a:extLst>
</a:theme>
</file>

<file path=ppt/theme/theme6.xml><?xml version="1.0" encoding="utf-8"?>
<a:theme xmlns:a="http://schemas.openxmlformats.org/drawingml/2006/main" name="Ljusrosa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D7793AC1-B2FB-4DF2-B9E7-1B4B12E8BE42}"/>
    </a:ext>
  </a:extLst>
</a:theme>
</file>

<file path=ppt/theme/theme7.xml><?xml version="1.0" encoding="utf-8"?>
<a:theme xmlns:a="http://schemas.openxmlformats.org/drawingml/2006/main" name="Grönt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2C0E4955-74D4-4656-8DA1-960F3A93D038}"/>
    </a:ext>
  </a:extLst>
</a:theme>
</file>

<file path=ppt/theme/theme8.xml><?xml version="1.0" encoding="utf-8"?>
<a:theme xmlns:a="http://schemas.openxmlformats.org/drawingml/2006/main" name="Greige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2CD68118-0E1E-4B99-8515-404109649E91}"/>
    </a:ext>
  </a:extLst>
</a:theme>
</file>

<file path=ppt/theme/theme9.xml><?xml version="1.0" encoding="utf-8"?>
<a:theme xmlns:a="http://schemas.openxmlformats.org/drawingml/2006/main" name="Ljusgreige tema">
  <a:themeElements>
    <a:clrScheme name="Vellinge">
      <a:dk1>
        <a:srgbClr val="24100C"/>
      </a:dk1>
      <a:lt1>
        <a:srgbClr val="FFFFFF"/>
      </a:lt1>
      <a:dk2>
        <a:srgbClr val="747476"/>
      </a:dk2>
      <a:lt2>
        <a:srgbClr val="FFFFFF"/>
      </a:lt2>
      <a:accent1>
        <a:srgbClr val="747476"/>
      </a:accent1>
      <a:accent2>
        <a:srgbClr val="005FA0"/>
      </a:accent2>
      <a:accent3>
        <a:srgbClr val="76405D"/>
      </a:accent3>
      <a:accent4>
        <a:srgbClr val="629D4B"/>
      </a:accent4>
      <a:accent5>
        <a:srgbClr val="FFD54D"/>
      </a:accent5>
      <a:accent6>
        <a:srgbClr val="F3A6AF"/>
      </a:accent6>
      <a:hlink>
        <a:srgbClr val="C1B9A3"/>
      </a:hlink>
      <a:folHlink>
        <a:srgbClr val="74A0CC"/>
      </a:folHlink>
    </a:clrScheme>
    <a:fontScheme name="Solstånd">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bIns="0" rtlCol="0">
        <a:noAutofit/>
      </a:bodyPr>
      <a:lstStyle>
        <a:defPPr>
          <a:defRPr dirty="0" smtClean="0">
            <a:latin typeface="Arial"/>
            <a:cs typeface="Arial"/>
          </a:defRPr>
        </a:defPPr>
      </a:lstStyle>
    </a:txDef>
  </a:objectDefaults>
  <a:extraClrSchemeLst/>
  <a:extLst>
    <a:ext uri="{05A4C25C-085E-4340-85A3-A5531E510DB2}">
      <thm15:themeFamily xmlns:thm15="http://schemas.microsoft.com/office/thememl/2012/main" name="Presentation1" id="{A518899D-A3FB-4512-BAC3-1A562AF9F7C3}" vid="{F05096FD-A33B-4717-86F1-1FC65F3003C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46D71A7F27334EB5B6BB8D37AC3CF9" ma:contentTypeVersion="8" ma:contentTypeDescription="Create a new document." ma:contentTypeScope="" ma:versionID="cbc892270e810d2ef06f42ca58c8e972">
  <xsd:schema xmlns:xsd="http://www.w3.org/2001/XMLSchema" xmlns:xs="http://www.w3.org/2001/XMLSchema" xmlns:p="http://schemas.microsoft.com/office/2006/metadata/properties" xmlns:ns3="7aad4423-15b7-4578-aafd-6d0267735ee8" targetNamespace="http://schemas.microsoft.com/office/2006/metadata/properties" ma:root="true" ma:fieldsID="51f51e9d2158935f6742b60cd410cb48" ns3:_="">
    <xsd:import namespace="7aad4423-15b7-4578-aafd-6d0267735ee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ad4423-15b7-4578-aafd-6d0267735ee8"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DA2BB7F-19E4-4CE8-A340-269253392DF0}">
  <ds:schemaRefs>
    <ds:schemaRef ds:uri="http://schemas.microsoft.com/sharepoint/v3/contenttype/forms"/>
  </ds:schemaRefs>
</ds:datastoreItem>
</file>

<file path=customXml/itemProps2.xml><?xml version="1.0" encoding="utf-8"?>
<ds:datastoreItem xmlns:ds="http://schemas.openxmlformats.org/officeDocument/2006/customXml" ds:itemID="{539B04A0-8B1B-41EA-9337-BA429776F0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ad4423-15b7-4578-aafd-6d0267735e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F96D83-90BA-4A8C-B2CD-48A62F0F7AA2}">
  <ds:schemaRefs>
    <ds:schemaRef ds:uri="http://schemas.microsoft.com/office/infopath/2007/PartnerControls"/>
    <ds:schemaRef ds:uri="7aad4423-15b7-4578-aafd-6d0267735ee8"/>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Vellinge</Template>
  <TotalTime>515</TotalTime>
  <Words>805</Words>
  <Application>Microsoft Office PowerPoint</Application>
  <PresentationFormat>Bildspel på skärmen (16:9)</PresentationFormat>
  <Paragraphs>209</Paragraphs>
  <Slides>12</Slides>
  <Notes>12</Notes>
  <HiddenSlides>0</HiddenSlides>
  <MMClips>0</MMClips>
  <ScaleCrop>false</ScaleCrop>
  <HeadingPairs>
    <vt:vector size="6" baseType="variant">
      <vt:variant>
        <vt:lpstr>Använt teckensnitt</vt:lpstr>
      </vt:variant>
      <vt:variant>
        <vt:i4>4</vt:i4>
      </vt:variant>
      <vt:variant>
        <vt:lpstr>Tema</vt:lpstr>
      </vt:variant>
      <vt:variant>
        <vt:i4>13</vt:i4>
      </vt:variant>
      <vt:variant>
        <vt:lpstr>Bildrubriker</vt:lpstr>
      </vt:variant>
      <vt:variant>
        <vt:i4>12</vt:i4>
      </vt:variant>
    </vt:vector>
  </HeadingPairs>
  <TitlesOfParts>
    <vt:vector size="29" baseType="lpstr">
      <vt:lpstr>Arial</vt:lpstr>
      <vt:lpstr>Calibri</vt:lpstr>
      <vt:lpstr>Gill Sans MT</vt:lpstr>
      <vt:lpstr>Times New Roman</vt:lpstr>
      <vt:lpstr>Startbild - blank</vt:lpstr>
      <vt:lpstr>Vitt tema</vt:lpstr>
      <vt:lpstr>Blått tema</vt:lpstr>
      <vt:lpstr>Ljusblått tema</vt:lpstr>
      <vt:lpstr>Rosa tema</vt:lpstr>
      <vt:lpstr>Ljusrosa tema</vt:lpstr>
      <vt:lpstr>Grönt tema</vt:lpstr>
      <vt:lpstr>Greige tema</vt:lpstr>
      <vt:lpstr>Ljusgreige tema</vt:lpstr>
      <vt:lpstr>Gult tema</vt:lpstr>
      <vt:lpstr>Lila tema</vt:lpstr>
      <vt:lpstr>Mörkgrått tema</vt:lpstr>
      <vt:lpstr>Ljusgrått 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Vellinge Kommun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Persson, Christina</dc:creator>
  <cp:keywords/>
  <cp:lastModifiedBy>Persson, Christina</cp:lastModifiedBy>
  <cp:revision>2</cp:revision>
  <cp:lastPrinted>2026-03-05T09:02:52Z</cp:lastPrinted>
  <dcterms:created xsi:type="dcterms:W3CDTF">2026-02-05T12:02:47Z</dcterms:created>
  <dcterms:modified xsi:type="dcterms:W3CDTF">2026-03-09T12:37:59Z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0x0101001146D71A7F27334EB5B6BB8D37AC3CF9</vt:lpwstr>
  </property>
</Properties>
</file>