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55" r:id="rId2"/>
    <p:sldId id="357" r:id="rId3"/>
    <p:sldId id="269" r:id="rId4"/>
    <p:sldId id="271" r:id="rId5"/>
    <p:sldId id="272" r:id="rId6"/>
    <p:sldId id="273" r:id="rId7"/>
    <p:sldId id="276" r:id="rId8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87"/>
    <p:restoredTop sz="94555"/>
  </p:normalViewPr>
  <p:slideViewPr>
    <p:cSldViewPr snapToGrid="0">
      <p:cViewPr varScale="1">
        <p:scale>
          <a:sx n="105" d="100"/>
          <a:sy n="105" d="100"/>
        </p:scale>
        <p:origin x="2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kalkylblad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Alla</c:v>
                </c:pt>
              </c:strCache>
            </c:strRef>
          </c:tx>
          <c:invertIfNegative val="1"/>
          <c:cat>
            <c:strRef>
              <c:f>Sheet1!$A$2:$A$10</c:f>
              <c:strCache>
                <c:ptCount val="9"/>
                <c:pt idx="0">
                  <c:v>Kontroll</c:v>
                </c:pt>
                <c:pt idx="1">
                  <c:v>Ren och presentabel</c:v>
                </c:pt>
                <c:pt idx="2">
                  <c:v>Mat och dryck</c:v>
                </c:pt>
                <c:pt idx="3">
                  <c:v>Trygghet</c:v>
                </c:pt>
                <c:pt idx="4">
                  <c:v>Sociala kontakter</c:v>
                </c:pt>
                <c:pt idx="5">
                  <c:v>Tillbringad tid</c:v>
                </c:pt>
                <c:pt idx="6">
                  <c:v>Rent hem</c:v>
                </c:pt>
                <c:pt idx="7">
                  <c:v>Om hjälp</c:v>
                </c:pt>
                <c:pt idx="8">
                  <c:v>Av hjälp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0.84199999999999997</c:v>
                </c:pt>
                <c:pt idx="1">
                  <c:v>0.97699999999999998</c:v>
                </c:pt>
                <c:pt idx="2">
                  <c:v>0.83699999999999997</c:v>
                </c:pt>
                <c:pt idx="3">
                  <c:v>0.80200000000000005</c:v>
                </c:pt>
                <c:pt idx="4">
                  <c:v>0.83899999999999997</c:v>
                </c:pt>
                <c:pt idx="5">
                  <c:v>0.90100000000000002</c:v>
                </c:pt>
                <c:pt idx="6">
                  <c:v>0.87</c:v>
                </c:pt>
                <c:pt idx="7">
                  <c:v>0.82399999999999995</c:v>
                </c:pt>
                <c:pt idx="8">
                  <c:v>0.92800000000000005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D7-FA41-9917-AD552CF28FF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Män</c:v>
                </c:pt>
              </c:strCache>
            </c:strRef>
          </c:tx>
          <c:invertIfNegative val="1"/>
          <c:cat>
            <c:strRef>
              <c:f>Sheet1!$A$2:$A$10</c:f>
              <c:strCache>
                <c:ptCount val="9"/>
                <c:pt idx="0">
                  <c:v>Kontroll</c:v>
                </c:pt>
                <c:pt idx="1">
                  <c:v>Ren och presentabel</c:v>
                </c:pt>
                <c:pt idx="2">
                  <c:v>Mat och dryck</c:v>
                </c:pt>
                <c:pt idx="3">
                  <c:v>Trygghet</c:v>
                </c:pt>
                <c:pt idx="4">
                  <c:v>Sociala kontakter</c:v>
                </c:pt>
                <c:pt idx="5">
                  <c:v>Tillbringad tid</c:v>
                </c:pt>
                <c:pt idx="6">
                  <c:v>Rent hem</c:v>
                </c:pt>
                <c:pt idx="7">
                  <c:v>Om hjälp</c:v>
                </c:pt>
                <c:pt idx="8">
                  <c:v>Av hjälp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0.84199999999999997</c:v>
                </c:pt>
                <c:pt idx="1">
                  <c:v>0.97599999999999998</c:v>
                </c:pt>
                <c:pt idx="2">
                  <c:v>0.84099999999999997</c:v>
                </c:pt>
                <c:pt idx="3">
                  <c:v>0.81299999999999994</c:v>
                </c:pt>
                <c:pt idx="4">
                  <c:v>0.84199999999999997</c:v>
                </c:pt>
                <c:pt idx="5">
                  <c:v>0.89800000000000002</c:v>
                </c:pt>
                <c:pt idx="6">
                  <c:v>0.871</c:v>
                </c:pt>
                <c:pt idx="7">
                  <c:v>0.82199999999999995</c:v>
                </c:pt>
                <c:pt idx="8">
                  <c:v>0.92800000000000005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D7-FA41-9917-AD552CF28FF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Kvinnor</c:v>
                </c:pt>
              </c:strCache>
            </c:strRef>
          </c:tx>
          <c:invertIfNegative val="1"/>
          <c:cat>
            <c:strRef>
              <c:f>Sheet1!$A$2:$A$10</c:f>
              <c:strCache>
                <c:ptCount val="9"/>
                <c:pt idx="0">
                  <c:v>Kontroll</c:v>
                </c:pt>
                <c:pt idx="1">
                  <c:v>Ren och presentabel</c:v>
                </c:pt>
                <c:pt idx="2">
                  <c:v>Mat och dryck</c:v>
                </c:pt>
                <c:pt idx="3">
                  <c:v>Trygghet</c:v>
                </c:pt>
                <c:pt idx="4">
                  <c:v>Sociala kontakter</c:v>
                </c:pt>
                <c:pt idx="5">
                  <c:v>Tillbringad tid</c:v>
                </c:pt>
                <c:pt idx="6">
                  <c:v>Rent hem</c:v>
                </c:pt>
                <c:pt idx="7">
                  <c:v>Om hjälp</c:v>
                </c:pt>
                <c:pt idx="8">
                  <c:v>Av hjälp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0.84299999999999997</c:v>
                </c:pt>
                <c:pt idx="1">
                  <c:v>0.97799999999999998</c:v>
                </c:pt>
                <c:pt idx="2">
                  <c:v>0.83299999999999996</c:v>
                </c:pt>
                <c:pt idx="3">
                  <c:v>0.79200000000000004</c:v>
                </c:pt>
                <c:pt idx="4">
                  <c:v>0.83499999999999996</c:v>
                </c:pt>
                <c:pt idx="5">
                  <c:v>0.90300000000000002</c:v>
                </c:pt>
                <c:pt idx="6">
                  <c:v>0.87</c:v>
                </c:pt>
                <c:pt idx="7">
                  <c:v>0.82599999999999996</c:v>
                </c:pt>
                <c:pt idx="8">
                  <c:v>0.92800000000000005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D7-FA41-9917-AD552CF28F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  <c:max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5E740-BB7B-4247-9EB1-4B5193554E04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1D236-3B97-4E4F-9D1B-54DED6A9EF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278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9FEFA-E046-FB4C-BD4D-41486AF5161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8222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26826-E5EB-FB96-3DC2-08C7A7FB5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CACE1B-05CA-8407-2DD2-8C6E992E4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76B49-A9B4-1011-4063-5955C7C11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C9D08-793A-AC52-E91E-B37B55A6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8F59C-1794-142A-21A2-8A4D4A1E4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1850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8F00B-1E0C-DA4B-1BD3-945D8F8CF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97EEE-2752-C538-AF10-D17666658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34B24-0A63-FDE2-EAB2-B893B391C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41239-9ECB-3B28-18B0-52152A2B5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6FF8E-5FA9-F971-53F6-2196CD90E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0103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857E61-CA72-AB0C-C3ED-CEE9A992A9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041A8-276A-27BE-86A0-CF11E9F94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17304-1D39-08DB-71D7-C4133F95E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78C77-49A2-244F-B776-48A0404D9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BC0D-A9AA-865B-B3F5-6380BF2AC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072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3C8B9-6B9E-7A9C-92DD-4DF44192F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AFC1E-9EB9-9FEF-6E59-8DC5328C1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0A2D3-654D-AD88-F34B-65B82168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5716B-905A-CC66-7D5E-68A164ACF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AE79F-3A97-6836-65FB-AD87A4F93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257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551DA-DB75-07A5-03CF-E9FE285FA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14A8C-DC06-CDE9-3CDC-77F211698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238C6-135D-8B3C-7891-0E32358D6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D56A1-90D0-A582-9DDA-1FD164D3C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0DF10-5831-4752-7728-28B4D9A52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42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7C34F-157B-9671-49C7-6BD06FEE7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F5A0C-A6CE-218E-A5E0-31D9E5DEB0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25334F-2F33-5973-D0CD-00828C783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DBFF9-E6A2-208D-2437-C28A68691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38BB85-D00C-8CDD-6BDD-AB007B524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CEE1AE-7AD4-570C-5BAA-831AA3A02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858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B27AA-E009-3597-1D6B-3F8B92FD9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F050F-8178-9C29-CAED-4D469956B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60AA20-FF22-5546-2E35-8CDC2C34F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6AE1EB-F03C-BE26-BB8B-9CB7BE26CA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B26727-F468-06F5-E3D5-7B4DF062A1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0BB5FD-B376-18DB-4214-3A92330AB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8CA25F-2CDA-7F0C-8CAC-16CFDDDFC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E6E9AA-E277-ADB6-A29E-55F3D3F85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438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3DB01-1E98-760B-7493-CF46673B8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C6F417-7A75-EA35-EA46-93CEDF140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1E023E-39C1-AF52-824B-CB0E4C2A4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F8F548-6762-68E1-E996-7BD564490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043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015F0A-44A5-382F-1EDF-5CECEECB4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CE04FD-6575-8FFF-60E5-8E1C95DC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15B66F-F082-EAC5-30A7-DE3F34EA4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2520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EAF4B-1FD9-A3C0-6302-4C57F9956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35A6A-5C63-875F-0932-781B14EF9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BE1F41-C48F-123C-96A6-A9BB94506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A237A-CCBE-BDA8-8DDF-773037365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0097C-CF7E-D70A-6DB0-029236BB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B40C3-84BA-8D31-E50A-358178917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992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8CDB5-FF44-5065-CB78-506AE341F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06663E-5D88-EE80-B446-AC64E61906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3A1F42-33C4-2043-92AC-16798988A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E1906-2950-2D0B-E107-8D3BD9EB1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66113-A687-0A5D-D5D7-22B106F8A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F3668-8CDC-8A60-A3A8-F8EBF519D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371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AE2400-45B4-292D-1159-80C2302D9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1B7D1-C428-AE0D-0824-127AC7245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A142A-BCD2-08F9-53F8-9D6940C9F0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126451-8F82-8544-82DD-2DD9C16E0347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560C7-201D-E314-4F04-E21DBEFB3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906A5-224D-1A7C-816F-214682D0D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1CCCA0-4EE5-B749-80F3-5BA6436603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676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persimonsson/Library/Containers/com.microsoft.Outlook/Data/Library/Caches/Signatures/signature_81694200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//Users/persimonsson/Library/Containers/com.microsoft.Outlook/Data/Library/Caches/Signatures/signature_81694200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file:////Users/persimonsson/Library/Containers/com.microsoft.Outlook/Data/Library/Caches/Signatures/signature_81694200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//Users/persimonsson/Library/Containers/com.microsoft.Outlook/Data/Library/Caches/Signatures/signature_81694200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file:////Users/persimonsson/Library/Containers/com.microsoft.Outlook/Data/Library/Caches/Signatures/signature_81694200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file:////Users/persimonsson/Library/Containers/com.microsoft.Outlook/Data/Library/Caches/Signatures/signature_81694200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ue sky over a snowy landscape&#10;&#10;AI-generated content may be incorrect.">
            <a:extLst>
              <a:ext uri="{FF2B5EF4-FFF2-40B4-BE49-F238E27FC236}">
                <a16:creationId xmlns:a16="http://schemas.microsoft.com/office/drawing/2014/main" id="{02E4294A-77BC-9928-C64C-4D5CD8D452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6E2816CE-46CA-2E73-0C5D-1AFC938F4B37}"/>
              </a:ext>
            </a:extLst>
          </p:cNvPr>
          <p:cNvSpPr txBox="1"/>
          <p:nvPr/>
        </p:nvSpPr>
        <p:spPr>
          <a:xfrm>
            <a:off x="5847906" y="2144855"/>
            <a:ext cx="5656522" cy="449206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4800" b="1" dirty="0" err="1">
                <a:solidFill>
                  <a:schemeClr val="bg1"/>
                </a:solidFill>
              </a:rPr>
              <a:t>Livskvalitetsmätning</a:t>
            </a:r>
            <a:r>
              <a:rPr lang="en-US" sz="4800" b="1" dirty="0">
                <a:solidFill>
                  <a:schemeClr val="bg1"/>
                </a:solidFill>
              </a:rPr>
              <a:t> av </a:t>
            </a:r>
            <a:r>
              <a:rPr lang="en-US" sz="4800" b="1" dirty="0" err="1">
                <a:solidFill>
                  <a:schemeClr val="bg1"/>
                </a:solidFill>
              </a:rPr>
              <a:t>seniorer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br>
              <a:rPr lang="en-US" sz="4800" b="1" dirty="0">
                <a:solidFill>
                  <a:schemeClr val="bg1"/>
                </a:solidFill>
              </a:rPr>
            </a:b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3300" b="1" dirty="0">
                <a:solidFill>
                  <a:schemeClr val="bg1"/>
                </a:solidFill>
              </a:rPr>
              <a:t>Presentation av rapport </a:t>
            </a:r>
            <a:br>
              <a:rPr lang="en-US" sz="3300" b="1" dirty="0">
                <a:solidFill>
                  <a:schemeClr val="bg1"/>
                </a:solidFill>
              </a:rPr>
            </a:br>
            <a:br>
              <a:rPr lang="en-US" sz="3300" b="1">
                <a:solidFill>
                  <a:schemeClr val="bg1"/>
                </a:solidFill>
              </a:rPr>
            </a:br>
            <a:r>
              <a:rPr lang="en-US" sz="3300" b="1">
                <a:solidFill>
                  <a:schemeClr val="bg1"/>
                </a:solidFill>
              </a:rPr>
              <a:t>2026-03-05</a:t>
            </a:r>
            <a:endParaRPr lang="en-US" sz="3300" b="1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br>
              <a:rPr lang="en-US" sz="2400" b="1" dirty="0">
                <a:solidFill>
                  <a:schemeClr val="bg1"/>
                </a:solidFill>
              </a:rPr>
            </a:b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11" name="Picture 10" descr="A black and white logo&#10;&#10;AI-generated content may be incorrect.">
            <a:extLst>
              <a:ext uri="{FF2B5EF4-FFF2-40B4-BE49-F238E27FC236}">
                <a16:creationId xmlns:a16="http://schemas.microsoft.com/office/drawing/2014/main" id="{7C5D69DE-AACF-70C2-D45C-9346429C72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9967" y="325159"/>
            <a:ext cx="2692399" cy="1598612"/>
          </a:xfrm>
          <a:prstGeom prst="rect">
            <a:avLst/>
          </a:prstGeom>
        </p:spPr>
      </p:pic>
      <p:pic>
        <p:nvPicPr>
          <p:cNvPr id="3" name="Bildobjekt 2" descr="En bild som visar logotyp, Teckensnitt, Grafik, design&#10;&#10;AI-genererat innehåll kan vara felaktigt.">
            <a:extLst>
              <a:ext uri="{FF2B5EF4-FFF2-40B4-BE49-F238E27FC236}">
                <a16:creationId xmlns:a16="http://schemas.microsoft.com/office/drawing/2014/main" id="{7DACD5A2-197B-21C0-44C6-511E101DF0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12278" y="5854700"/>
            <a:ext cx="1384300" cy="10033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1385172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3953D-E092-87A2-DC9D-36DFB75CE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D34E6AEF-9B1A-9652-BD5E-7F35924366A6}"/>
              </a:ext>
            </a:extLst>
          </p:cNvPr>
          <p:cNvSpPr txBox="1"/>
          <p:nvPr/>
        </p:nvSpPr>
        <p:spPr>
          <a:xfrm>
            <a:off x="510639" y="1971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A4320F4-F0F8-350C-859B-50ADA6DB03D0}"/>
              </a:ext>
            </a:extLst>
          </p:cNvPr>
          <p:cNvSpPr txBox="1"/>
          <p:nvPr/>
        </p:nvSpPr>
        <p:spPr>
          <a:xfrm>
            <a:off x="3669474" y="292507"/>
            <a:ext cx="81806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2400" dirty="0"/>
          </a:p>
          <a:p>
            <a:endParaRPr lang="en-GB" sz="2400" dirty="0"/>
          </a:p>
          <a:p>
            <a:endParaRPr lang="sv-SE" sz="2400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678235C-8D1E-A91F-54CE-00758B58C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0124" y="171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5" name="Bildobjekt 1" descr="signature_816942000">
            <a:extLst>
              <a:ext uri="{FF2B5EF4-FFF2-40B4-BE49-F238E27FC236}">
                <a16:creationId xmlns:a16="http://schemas.microsoft.com/office/drawing/2014/main" id="{48DC2233-7A01-E6F9-6725-2E751F64B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0124" y="171450"/>
            <a:ext cx="10953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5F42FEAD-4ABC-0708-FB6B-684536B95208}"/>
              </a:ext>
            </a:extLst>
          </p:cNvPr>
          <p:cNvSpPr txBox="1"/>
          <p:nvPr/>
        </p:nvSpPr>
        <p:spPr>
          <a:xfrm>
            <a:off x="695370" y="1457504"/>
            <a:ext cx="10985991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dirty="0"/>
              <a:t>Livskvaliteten i Vellinge kommun är hög och jämn bland era seniorer.</a:t>
            </a:r>
          </a:p>
          <a:p>
            <a:endParaRPr lang="sv-SE" sz="2400" dirty="0"/>
          </a:p>
          <a:p>
            <a:r>
              <a:rPr lang="sv-SE" sz="2400" dirty="0"/>
              <a:t>Kommunen har ett snitt på 0,87 – mycket bra</a:t>
            </a:r>
          </a:p>
          <a:p>
            <a:endParaRPr lang="sv-SE" sz="2400" dirty="0"/>
          </a:p>
          <a:p>
            <a:r>
              <a:rPr lang="sv-SE" sz="2400" dirty="0"/>
              <a:t>Genom mätningen har ni nått grupper ni som kommun inte har en regelbunden kontakt med.</a:t>
            </a:r>
          </a:p>
          <a:p>
            <a:endParaRPr lang="sv-SE" sz="2400" dirty="0"/>
          </a:p>
          <a:p>
            <a:r>
              <a:rPr lang="sv-SE" sz="2400" dirty="0"/>
              <a:t>Alla som svarat har fått individuella tips från kommunen, för att kunna bibehålla sin livskvalitet, beroende på hur man har svarat.</a:t>
            </a:r>
          </a:p>
          <a:p>
            <a:endParaRPr lang="sv-SE" sz="2400" dirty="0"/>
          </a:p>
          <a:p>
            <a:r>
              <a:rPr lang="sv-SE" sz="2400" dirty="0"/>
              <a:t>Många beslut som har tagits har varit rätt</a:t>
            </a:r>
          </a:p>
          <a:p>
            <a:endParaRPr lang="sv-SE" sz="2400" dirty="0"/>
          </a:p>
          <a:p>
            <a:r>
              <a:rPr lang="sv-SE" sz="2400" dirty="0"/>
              <a:t>Mätningen ger möjlighet att bli ännu bättre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E7AD93EC-A847-20B6-FCF9-A66334A0FBFE}"/>
              </a:ext>
            </a:extLst>
          </p:cNvPr>
          <p:cNvSpPr txBox="1"/>
          <p:nvPr/>
        </p:nvSpPr>
        <p:spPr>
          <a:xfrm>
            <a:off x="0" y="292507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dirty="0"/>
              <a:t>Grattis</a:t>
            </a:r>
          </a:p>
        </p:txBody>
      </p:sp>
    </p:spTree>
    <p:extLst>
      <p:ext uri="{BB962C8B-B14F-4D97-AF65-F5344CB8AC3E}">
        <p14:creationId xmlns:p14="http://schemas.microsoft.com/office/powerpoint/2010/main" val="50274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55232-9AE5-F0C6-B7DB-2B9786B3D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EA7FBCF5-BED2-A661-D1BA-CAF56C0BC4C1}"/>
              </a:ext>
            </a:extLst>
          </p:cNvPr>
          <p:cNvSpPr txBox="1"/>
          <p:nvPr/>
        </p:nvSpPr>
        <p:spPr>
          <a:xfrm>
            <a:off x="510639" y="1971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523C8AF-572A-B09B-1DF1-EC712376B437}"/>
              </a:ext>
            </a:extLst>
          </p:cNvPr>
          <p:cNvSpPr txBox="1"/>
          <p:nvPr/>
        </p:nvSpPr>
        <p:spPr>
          <a:xfrm>
            <a:off x="3669474" y="292507"/>
            <a:ext cx="8180655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 err="1"/>
              <a:t>Livskvalitetsmätningen</a:t>
            </a:r>
            <a:r>
              <a:rPr lang="en-GB" sz="2400" dirty="0"/>
              <a:t> </a:t>
            </a:r>
            <a:r>
              <a:rPr lang="en-GB" sz="2400" dirty="0" err="1"/>
              <a:t>genomfördes</a:t>
            </a:r>
            <a:r>
              <a:rPr lang="en-GB" sz="2400" dirty="0"/>
              <a:t> </a:t>
            </a:r>
            <a:r>
              <a:rPr lang="en-GB" sz="2400" dirty="0" err="1"/>
              <a:t>maj</a:t>
            </a:r>
            <a:r>
              <a:rPr lang="en-GB" sz="2400" dirty="0"/>
              <a:t> - </a:t>
            </a:r>
            <a:r>
              <a:rPr lang="en-GB" sz="2400" dirty="0" err="1"/>
              <a:t>juni</a:t>
            </a:r>
            <a:r>
              <a:rPr lang="en-GB" sz="2400" dirty="0"/>
              <a:t> 2025</a:t>
            </a:r>
          </a:p>
          <a:p>
            <a:endParaRPr lang="en-GB" sz="2400" dirty="0"/>
          </a:p>
          <a:p>
            <a:r>
              <a:rPr lang="sv-SE" sz="2400" dirty="0"/>
              <a:t>ASCOT plus Vellinges egna frågor</a:t>
            </a:r>
          </a:p>
          <a:p>
            <a:endParaRPr lang="en-GB" sz="2400" dirty="0"/>
          </a:p>
          <a:p>
            <a:r>
              <a:rPr lang="en-GB" sz="2400" dirty="0" err="1"/>
              <a:t>Skickades</a:t>
            </a:r>
            <a:r>
              <a:rPr lang="en-GB" sz="2400" dirty="0"/>
              <a:t> till </a:t>
            </a:r>
            <a:r>
              <a:rPr lang="en-GB" sz="2400" dirty="0" err="1"/>
              <a:t>alla</a:t>
            </a:r>
            <a:r>
              <a:rPr lang="en-GB" sz="2400" dirty="0"/>
              <a:t> 65 </a:t>
            </a:r>
            <a:r>
              <a:rPr lang="en-GB" sz="2400" dirty="0" err="1"/>
              <a:t>år</a:t>
            </a:r>
            <a:r>
              <a:rPr lang="en-GB" sz="2400" dirty="0"/>
              <a:t> </a:t>
            </a:r>
            <a:r>
              <a:rPr lang="en-GB" sz="2400" dirty="0" err="1"/>
              <a:t>och</a:t>
            </a:r>
            <a:r>
              <a:rPr lang="en-GB" sz="2400" dirty="0"/>
              <a:t> </a:t>
            </a:r>
            <a:r>
              <a:rPr lang="en-GB" sz="2400" dirty="0" err="1"/>
              <a:t>äldre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Vellinge </a:t>
            </a:r>
            <a:r>
              <a:rPr lang="en-GB" sz="2400" dirty="0" err="1"/>
              <a:t>kommun</a:t>
            </a:r>
            <a:endParaRPr lang="en-GB" sz="2400" dirty="0"/>
          </a:p>
          <a:p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Digital version via QR-</a:t>
            </a:r>
            <a:r>
              <a:rPr lang="en-GB" sz="2400" dirty="0" err="1"/>
              <a:t>kod</a:t>
            </a:r>
            <a:r>
              <a:rPr lang="en-GB" sz="2400" dirty="0"/>
              <a:t> </a:t>
            </a:r>
            <a:r>
              <a:rPr lang="en-GB" sz="2400" dirty="0" err="1"/>
              <a:t>och</a:t>
            </a:r>
            <a:r>
              <a:rPr lang="en-GB" sz="2400" dirty="0"/>
              <a:t> </a:t>
            </a:r>
            <a:r>
              <a:rPr lang="en-GB" sz="2400" dirty="0" err="1"/>
              <a:t>länk</a:t>
            </a:r>
            <a:r>
              <a:rPr lang="en-GB" sz="2400" dirty="0"/>
              <a:t> </a:t>
            </a:r>
            <a:r>
              <a:rPr lang="en-GB" sz="2400" dirty="0" err="1"/>
              <a:t>genom</a:t>
            </a:r>
            <a:r>
              <a:rPr lang="en-GB" sz="2400" dirty="0"/>
              <a:t> </a:t>
            </a:r>
            <a:r>
              <a:rPr lang="en-GB" sz="2400" dirty="0" err="1"/>
              <a:t>Kivra</a:t>
            </a:r>
            <a:r>
              <a:rPr lang="en-GB" sz="24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Posters med QR </a:t>
            </a:r>
            <a:r>
              <a:rPr lang="en-GB" sz="2400" dirty="0" err="1"/>
              <a:t>kod</a:t>
            </a:r>
            <a:r>
              <a:rPr lang="en-GB" sz="2400" dirty="0"/>
              <a:t> </a:t>
            </a:r>
            <a:r>
              <a:rPr lang="en-GB" sz="2400" dirty="0" err="1"/>
              <a:t>och</a:t>
            </a:r>
            <a:r>
              <a:rPr lang="en-GB" sz="2400" dirty="0"/>
              <a:t> </a:t>
            </a:r>
            <a:r>
              <a:rPr lang="en-GB" sz="2400" dirty="0" err="1"/>
              <a:t>länk</a:t>
            </a:r>
            <a:r>
              <a:rPr lang="en-GB" sz="2400" dirty="0"/>
              <a:t> </a:t>
            </a:r>
            <a:r>
              <a:rPr lang="en-GB" sz="2400" dirty="0" err="1"/>
              <a:t>på</a:t>
            </a:r>
            <a:r>
              <a:rPr lang="en-GB" sz="2400" dirty="0"/>
              <a:t> </a:t>
            </a:r>
            <a:r>
              <a:rPr lang="en-GB" sz="2400" dirty="0" err="1"/>
              <a:t>vårdcentral</a:t>
            </a:r>
            <a:r>
              <a:rPr lang="en-GB" sz="2400" dirty="0"/>
              <a:t>, </a:t>
            </a:r>
            <a:r>
              <a:rPr lang="en-GB" sz="2400" dirty="0" err="1"/>
              <a:t>träffpunkter</a:t>
            </a:r>
            <a:r>
              <a:rPr lang="en-GB" sz="2400" dirty="0"/>
              <a:t>, </a:t>
            </a:r>
            <a:r>
              <a:rPr lang="en-GB" sz="2400" dirty="0" err="1"/>
              <a:t>bibliotek</a:t>
            </a:r>
            <a:r>
              <a:rPr lang="en-GB" sz="2400" dirty="0"/>
              <a:t>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QR </a:t>
            </a:r>
            <a:r>
              <a:rPr lang="en-GB" sz="2400" dirty="0" err="1"/>
              <a:t>kod</a:t>
            </a:r>
            <a:r>
              <a:rPr lang="en-GB" sz="2400" dirty="0"/>
              <a:t> </a:t>
            </a:r>
            <a:r>
              <a:rPr lang="en-GB" sz="2400" dirty="0" err="1"/>
              <a:t>och</a:t>
            </a:r>
            <a:r>
              <a:rPr lang="en-GB" sz="2400" dirty="0"/>
              <a:t> </a:t>
            </a:r>
            <a:r>
              <a:rPr lang="en-GB" sz="2400" dirty="0" err="1"/>
              <a:t>länk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kommunens</a:t>
            </a:r>
            <a:r>
              <a:rPr lang="en-GB" sz="2400" dirty="0"/>
              <a:t> </a:t>
            </a:r>
            <a:r>
              <a:rPr lang="en-GB" sz="2400" dirty="0" err="1"/>
              <a:t>tidning</a:t>
            </a:r>
            <a:r>
              <a:rPr lang="en-GB" sz="2400" dirty="0"/>
              <a:t> Vellinge </a:t>
            </a:r>
            <a:r>
              <a:rPr lang="en-GB" sz="2400" dirty="0" err="1"/>
              <a:t>Kommuniké</a:t>
            </a:r>
            <a:r>
              <a:rPr lang="en-GB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err="1"/>
              <a:t>Pappersversion</a:t>
            </a:r>
            <a:r>
              <a:rPr lang="en-GB" sz="2400" dirty="0"/>
              <a:t> </a:t>
            </a:r>
            <a:r>
              <a:rPr lang="en-GB" sz="2400" dirty="0" err="1"/>
              <a:t>fanns</a:t>
            </a:r>
            <a:r>
              <a:rPr lang="en-GB" sz="2400" dirty="0"/>
              <a:t> </a:t>
            </a:r>
            <a:r>
              <a:rPr lang="en-GB" sz="2400" dirty="0" err="1"/>
              <a:t>tillgänglig</a:t>
            </a:r>
            <a:r>
              <a:rPr lang="en-GB" sz="2400" dirty="0"/>
              <a:t> för de </a:t>
            </a:r>
            <a:r>
              <a:rPr lang="en-GB" sz="2400" dirty="0" err="1"/>
              <a:t>som</a:t>
            </a:r>
            <a:r>
              <a:rPr lang="en-GB" sz="2400" dirty="0"/>
              <a:t> </a:t>
            </a:r>
            <a:r>
              <a:rPr lang="en-GB" sz="2400" dirty="0" err="1"/>
              <a:t>inte</a:t>
            </a:r>
            <a:r>
              <a:rPr lang="en-GB" sz="2400" dirty="0"/>
              <a:t> </a:t>
            </a:r>
            <a:r>
              <a:rPr lang="en-GB" sz="2400" dirty="0" err="1"/>
              <a:t>ville</a:t>
            </a:r>
            <a:r>
              <a:rPr lang="en-GB" sz="2400" dirty="0"/>
              <a:t> </a:t>
            </a:r>
            <a:r>
              <a:rPr lang="en-GB" sz="2400" dirty="0" err="1"/>
              <a:t>svara</a:t>
            </a:r>
            <a:r>
              <a:rPr lang="en-GB" sz="2400" dirty="0"/>
              <a:t> </a:t>
            </a:r>
            <a:r>
              <a:rPr lang="en-GB" sz="2400" dirty="0" err="1"/>
              <a:t>digitalt</a:t>
            </a:r>
            <a:r>
              <a:rPr lang="en-GB" sz="2400" dirty="0"/>
              <a:t>.</a:t>
            </a:r>
          </a:p>
          <a:p>
            <a:endParaRPr lang="en-GB" sz="2400" dirty="0"/>
          </a:p>
          <a:p>
            <a:r>
              <a:rPr lang="sv-SE" sz="2400" dirty="0"/>
              <a:t>Svar från 2 094 seniorer vilket är nästan 25 procent.</a:t>
            </a:r>
          </a:p>
          <a:p>
            <a:r>
              <a:rPr lang="sv-SE" sz="2400" dirty="0"/>
              <a:t>Högst svarsfrekvens i åldrarna 65-74 år där nästan 35 procent svarade.</a:t>
            </a:r>
          </a:p>
          <a:p>
            <a:endParaRPr lang="en-GB" sz="2400" dirty="0"/>
          </a:p>
          <a:p>
            <a:endParaRPr lang="en-GB" sz="2400" dirty="0"/>
          </a:p>
          <a:p>
            <a:endParaRPr lang="sv-SE" sz="2400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B43743C-75D2-EC9F-8BB3-BCC1BA84A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0124" y="171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5" name="Bildobjekt 1" descr="signature_816942000">
            <a:extLst>
              <a:ext uri="{FF2B5EF4-FFF2-40B4-BE49-F238E27FC236}">
                <a16:creationId xmlns:a16="http://schemas.microsoft.com/office/drawing/2014/main" id="{9C590F60-7C77-C1B1-074D-76568FFCB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0124" y="171450"/>
            <a:ext cx="10953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9597E22D-B74A-A70D-B4EB-CC1AE67F0EB2}"/>
              </a:ext>
            </a:extLst>
          </p:cNvPr>
          <p:cNvSpPr/>
          <p:nvPr/>
        </p:nvSpPr>
        <p:spPr>
          <a:xfrm>
            <a:off x="1" y="0"/>
            <a:ext cx="3158836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3200" dirty="0"/>
              <a:t>Idéer till fler funktioner  - </a:t>
            </a:r>
          </a:p>
          <a:p>
            <a:r>
              <a:rPr lang="sv-SE" sz="3200" dirty="0"/>
              <a:t>Vellinge 23 september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FA207BB-AEF1-5E6F-D8AF-4DA62A9A75FC}"/>
              </a:ext>
            </a:extLst>
          </p:cNvPr>
          <p:cNvSpPr/>
          <p:nvPr/>
        </p:nvSpPr>
        <p:spPr>
          <a:xfrm>
            <a:off x="1" y="0"/>
            <a:ext cx="3249826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3200" dirty="0"/>
              <a:t>Syftet var att fånga seniorers uppfattning av sin livskvalitet för underlag till rätt förebyggande insatser</a:t>
            </a:r>
          </a:p>
        </p:txBody>
      </p:sp>
    </p:spTree>
    <p:extLst>
      <p:ext uri="{BB962C8B-B14F-4D97-AF65-F5344CB8AC3E}">
        <p14:creationId xmlns:p14="http://schemas.microsoft.com/office/powerpoint/2010/main" val="732009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8E1D3-2DFD-F0DD-BB7C-18CD55034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E0BFE148-001B-BF93-BC82-94F2026D3042}"/>
              </a:ext>
            </a:extLst>
          </p:cNvPr>
          <p:cNvSpPr txBox="1"/>
          <p:nvPr/>
        </p:nvSpPr>
        <p:spPr>
          <a:xfrm>
            <a:off x="510639" y="1971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0D45016-357D-8229-AFA2-4F9F22EAF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0124" y="171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5" name="Bildobjekt 1" descr="signature_816942000">
            <a:extLst>
              <a:ext uri="{FF2B5EF4-FFF2-40B4-BE49-F238E27FC236}">
                <a16:creationId xmlns:a16="http://schemas.microsoft.com/office/drawing/2014/main" id="{ACFAD5A5-5464-D4B7-5209-EDD14D0ED4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0124" y="171450"/>
            <a:ext cx="10953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C2897A53-8378-0F6F-B0C5-153EE7A6C6A3}"/>
              </a:ext>
            </a:extLst>
          </p:cNvPr>
          <p:cNvSpPr/>
          <p:nvPr/>
        </p:nvSpPr>
        <p:spPr>
          <a:xfrm>
            <a:off x="1" y="0"/>
            <a:ext cx="3158836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3200" dirty="0"/>
              <a:t>Idéer till fler funktioner  - </a:t>
            </a:r>
          </a:p>
          <a:p>
            <a:r>
              <a:rPr lang="sv-SE" sz="3200" dirty="0"/>
              <a:t>Vellinge 23 september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C28BF0AC-D734-D1A1-4E30-3A629772B2D8}"/>
              </a:ext>
            </a:extLst>
          </p:cNvPr>
          <p:cNvSpPr/>
          <p:nvPr/>
        </p:nvSpPr>
        <p:spPr>
          <a:xfrm>
            <a:off x="0" y="0"/>
            <a:ext cx="3158836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3200" dirty="0"/>
              <a:t>Resultat mätning våren 2025. Genomsnittlig livskvalitet (ASCOT)</a:t>
            </a:r>
          </a:p>
        </p:txBody>
      </p:sp>
      <p:graphicFrame>
        <p:nvGraphicFramePr>
          <p:cNvPr id="9" name="Chart 2">
            <a:extLst>
              <a:ext uri="{FF2B5EF4-FFF2-40B4-BE49-F238E27FC236}">
                <a16:creationId xmlns:a16="http://schemas.microsoft.com/office/drawing/2014/main" id="{E5CC7F06-8512-7CC0-DCBD-7119C25831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825795"/>
              </p:ext>
            </p:extLst>
          </p:nvPr>
        </p:nvGraphicFramePr>
        <p:xfrm>
          <a:off x="3611437" y="1020269"/>
          <a:ext cx="7836374" cy="4886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4948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31D64-3C91-0064-EF9A-2D3903221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BA3B8514-EB13-965C-1EFC-3C15D3E4AC2E}"/>
              </a:ext>
            </a:extLst>
          </p:cNvPr>
          <p:cNvSpPr txBox="1"/>
          <p:nvPr/>
        </p:nvSpPr>
        <p:spPr>
          <a:xfrm>
            <a:off x="510639" y="1971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ECE4B98-9D78-6048-211D-0E69E6D64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0124" y="171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5" name="Bildobjekt 1" descr="signature_816942000">
            <a:extLst>
              <a:ext uri="{FF2B5EF4-FFF2-40B4-BE49-F238E27FC236}">
                <a16:creationId xmlns:a16="http://schemas.microsoft.com/office/drawing/2014/main" id="{F4C8E84E-428E-6970-1AE9-9DFF355E4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0124" y="171450"/>
            <a:ext cx="10953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0F26C42A-2866-09A6-9F76-FD437770DED1}"/>
              </a:ext>
            </a:extLst>
          </p:cNvPr>
          <p:cNvSpPr/>
          <p:nvPr/>
        </p:nvSpPr>
        <p:spPr>
          <a:xfrm>
            <a:off x="1" y="0"/>
            <a:ext cx="3158836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3200" dirty="0"/>
              <a:t>Idéer till fler funktioner  - </a:t>
            </a:r>
          </a:p>
          <a:p>
            <a:r>
              <a:rPr lang="sv-SE" sz="3200" dirty="0"/>
              <a:t>Vellinge 23 september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8731B9ED-70CE-2CF9-DF46-F69FA3CE9DB1}"/>
              </a:ext>
            </a:extLst>
          </p:cNvPr>
          <p:cNvSpPr/>
          <p:nvPr/>
        </p:nvSpPr>
        <p:spPr>
          <a:xfrm>
            <a:off x="0" y="0"/>
            <a:ext cx="3158836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3200" dirty="0"/>
              <a:t>Resultat mätning våren 2025. Vellinge kommun egna frågor</a:t>
            </a:r>
          </a:p>
        </p:txBody>
      </p:sp>
      <p:sp>
        <p:nvSpPr>
          <p:cNvPr id="10" name="Platshållare för innehåll 3">
            <a:extLst>
              <a:ext uri="{FF2B5EF4-FFF2-40B4-BE49-F238E27FC236}">
                <a16:creationId xmlns:a16="http://schemas.microsoft.com/office/drawing/2014/main" id="{907F2789-451E-EC6C-9636-AB1251B867E9}"/>
              </a:ext>
            </a:extLst>
          </p:cNvPr>
          <p:cNvSpPr txBox="1">
            <a:spLocks/>
          </p:cNvSpPr>
          <p:nvPr/>
        </p:nvSpPr>
        <p:spPr>
          <a:xfrm>
            <a:off x="3538845" y="768749"/>
            <a:ext cx="8326025" cy="4928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err="1"/>
              <a:t>Hög</a:t>
            </a:r>
            <a:r>
              <a:rPr lang="en-GB" dirty="0"/>
              <a:t> </a:t>
            </a:r>
            <a:r>
              <a:rPr lang="en-GB" dirty="0" err="1"/>
              <a:t>fysisk</a:t>
            </a:r>
            <a:r>
              <a:rPr lang="en-GB" dirty="0"/>
              <a:t> </a:t>
            </a:r>
            <a:r>
              <a:rPr lang="en-GB" dirty="0" err="1"/>
              <a:t>aktivitet</a:t>
            </a:r>
            <a:r>
              <a:rPr lang="en-GB" dirty="0"/>
              <a:t> </a:t>
            </a:r>
            <a:r>
              <a:rPr lang="en-GB" dirty="0" err="1"/>
              <a:t>upp</a:t>
            </a:r>
            <a:r>
              <a:rPr lang="en-GB" dirty="0"/>
              <a:t> till 90 </a:t>
            </a:r>
            <a:r>
              <a:rPr lang="en-GB" dirty="0" err="1"/>
              <a:t>år</a:t>
            </a:r>
            <a:endParaRPr lang="en-GB" dirty="0"/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Goda </a:t>
            </a:r>
            <a:r>
              <a:rPr lang="en-GB" dirty="0" err="1"/>
              <a:t>sociala</a:t>
            </a:r>
            <a:r>
              <a:rPr lang="en-GB" dirty="0"/>
              <a:t> </a:t>
            </a:r>
            <a:r>
              <a:rPr lang="en-GB" dirty="0" err="1"/>
              <a:t>nätverk</a:t>
            </a:r>
            <a:r>
              <a:rPr lang="en-GB" dirty="0"/>
              <a:t> – men 15 </a:t>
            </a:r>
            <a:r>
              <a:rPr lang="en-GB" dirty="0" err="1"/>
              <a:t>procent</a:t>
            </a:r>
            <a:r>
              <a:rPr lang="en-GB" dirty="0"/>
              <a:t> </a:t>
            </a:r>
            <a:r>
              <a:rPr lang="en-GB" dirty="0" err="1"/>
              <a:t>vill</a:t>
            </a:r>
            <a:r>
              <a:rPr lang="en-GB" dirty="0"/>
              <a:t> ha </a:t>
            </a:r>
            <a:r>
              <a:rPr lang="en-GB" dirty="0" err="1"/>
              <a:t>fler</a:t>
            </a:r>
            <a:r>
              <a:rPr lang="en-GB" dirty="0"/>
              <a:t> </a:t>
            </a:r>
            <a:r>
              <a:rPr lang="en-GB" dirty="0" err="1"/>
              <a:t>kontakter</a:t>
            </a:r>
            <a:endParaRPr lang="en-GB" dirty="0"/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err="1"/>
              <a:t>Största</a:t>
            </a:r>
            <a:r>
              <a:rPr lang="en-GB" dirty="0"/>
              <a:t> </a:t>
            </a:r>
            <a:r>
              <a:rPr lang="en-GB" dirty="0" err="1"/>
              <a:t>utmaningar</a:t>
            </a:r>
            <a:r>
              <a:rPr lang="en-GB" dirty="0"/>
              <a:t>: </a:t>
            </a:r>
            <a:r>
              <a:rPr lang="en-GB" dirty="0" err="1"/>
              <a:t>fysisk</a:t>
            </a:r>
            <a:r>
              <a:rPr lang="en-GB" dirty="0"/>
              <a:t> </a:t>
            </a:r>
            <a:r>
              <a:rPr lang="en-GB" dirty="0" err="1"/>
              <a:t>rörlighet</a:t>
            </a:r>
            <a:r>
              <a:rPr lang="en-GB" dirty="0"/>
              <a:t> </a:t>
            </a:r>
            <a:r>
              <a:rPr lang="en-GB" dirty="0" err="1"/>
              <a:t>och</a:t>
            </a:r>
            <a:r>
              <a:rPr lang="en-GB" dirty="0"/>
              <a:t> </a:t>
            </a:r>
            <a:r>
              <a:rPr lang="en-GB" dirty="0" err="1"/>
              <a:t>hälsa</a:t>
            </a:r>
            <a:endParaRPr lang="en-GB" dirty="0"/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75 </a:t>
            </a:r>
            <a:r>
              <a:rPr lang="en-GB" dirty="0" err="1"/>
              <a:t>procent</a:t>
            </a:r>
            <a:r>
              <a:rPr lang="en-GB" dirty="0"/>
              <a:t> </a:t>
            </a:r>
            <a:r>
              <a:rPr lang="en-GB" dirty="0" err="1"/>
              <a:t>vill</a:t>
            </a:r>
            <a:r>
              <a:rPr lang="en-GB" dirty="0"/>
              <a:t> </a:t>
            </a:r>
            <a:r>
              <a:rPr lang="en-GB" dirty="0" err="1"/>
              <a:t>bo</a:t>
            </a:r>
            <a:r>
              <a:rPr lang="en-GB" dirty="0"/>
              <a:t> </a:t>
            </a:r>
            <a:r>
              <a:rPr lang="en-GB" dirty="0" err="1"/>
              <a:t>kvar</a:t>
            </a:r>
            <a:r>
              <a:rPr lang="en-GB" dirty="0"/>
              <a:t> </a:t>
            </a:r>
            <a:r>
              <a:rPr lang="en-GB" dirty="0" err="1"/>
              <a:t>hemma</a:t>
            </a:r>
            <a:r>
              <a:rPr lang="en-GB" dirty="0"/>
              <a:t> </a:t>
            </a:r>
            <a:r>
              <a:rPr lang="en-GB" dirty="0" err="1"/>
              <a:t>inom</a:t>
            </a:r>
            <a:r>
              <a:rPr lang="en-GB" dirty="0"/>
              <a:t> 5 </a:t>
            </a:r>
            <a:r>
              <a:rPr lang="en-GB" dirty="0" err="1"/>
              <a:t>år</a:t>
            </a:r>
            <a:endParaRPr lang="en-GB" dirty="0"/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err="1"/>
              <a:t>Kontakt</a:t>
            </a:r>
            <a:r>
              <a:rPr lang="en-GB" dirty="0"/>
              <a:t> med </a:t>
            </a:r>
            <a:r>
              <a:rPr lang="en-GB" dirty="0" err="1"/>
              <a:t>kommunen</a:t>
            </a:r>
            <a:r>
              <a:rPr lang="en-GB" dirty="0"/>
              <a:t>: </a:t>
            </a:r>
            <a:r>
              <a:rPr lang="en-GB" dirty="0" err="1"/>
              <a:t>helst</a:t>
            </a:r>
            <a:r>
              <a:rPr lang="en-GB" dirty="0"/>
              <a:t> </a:t>
            </a:r>
            <a:r>
              <a:rPr lang="en-GB" dirty="0" err="1"/>
              <a:t>telefon</a:t>
            </a:r>
            <a:r>
              <a:rPr lang="en-GB" dirty="0"/>
              <a:t>, sedan e-post, </a:t>
            </a:r>
            <a:r>
              <a:rPr lang="en-GB" dirty="0" err="1"/>
              <a:t>lägst</a:t>
            </a:r>
            <a:r>
              <a:rPr lang="en-GB" dirty="0"/>
              <a:t> </a:t>
            </a:r>
            <a:r>
              <a:rPr lang="en-GB" dirty="0" err="1"/>
              <a:t>chatt</a:t>
            </a:r>
            <a:r>
              <a:rPr lang="en-GB" dirty="0"/>
              <a:t>/e-</a:t>
            </a:r>
            <a:r>
              <a:rPr lang="en-GB" dirty="0" err="1"/>
              <a:t>tjänst</a:t>
            </a:r>
            <a:endParaRPr lang="en-GB" dirty="0"/>
          </a:p>
          <a:p>
            <a:endParaRPr lang="sv-SE" sz="2200" dirty="0"/>
          </a:p>
          <a:p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560612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E4748-C74B-CB25-599B-74892D9CB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35EADD8C-1B62-3DF6-E62D-C3FBF9243422}"/>
              </a:ext>
            </a:extLst>
          </p:cNvPr>
          <p:cNvSpPr txBox="1"/>
          <p:nvPr/>
        </p:nvSpPr>
        <p:spPr>
          <a:xfrm>
            <a:off x="510639" y="1971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407FBE8-7C01-DDDE-849A-34A35F8AF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0124" y="171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5" name="Bildobjekt 1" descr="signature_816942000">
            <a:extLst>
              <a:ext uri="{FF2B5EF4-FFF2-40B4-BE49-F238E27FC236}">
                <a16:creationId xmlns:a16="http://schemas.microsoft.com/office/drawing/2014/main" id="{DF530CD3-0DD8-871D-BC4D-0F64F7386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0124" y="171450"/>
            <a:ext cx="10953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D7C72AB4-83EB-AAC2-2B2F-87900662C2E1}"/>
              </a:ext>
            </a:extLst>
          </p:cNvPr>
          <p:cNvSpPr/>
          <p:nvPr/>
        </p:nvSpPr>
        <p:spPr>
          <a:xfrm>
            <a:off x="1" y="0"/>
            <a:ext cx="3158836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3200" dirty="0"/>
              <a:t>Idéer till fler funktioner  - </a:t>
            </a:r>
          </a:p>
          <a:p>
            <a:r>
              <a:rPr lang="sv-SE" sz="3200" dirty="0"/>
              <a:t>Vellinge 23 september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86C610F-C71F-765F-C8FC-ABCF9B5B90E5}"/>
              </a:ext>
            </a:extLst>
          </p:cNvPr>
          <p:cNvSpPr/>
          <p:nvPr/>
        </p:nvSpPr>
        <p:spPr>
          <a:xfrm>
            <a:off x="0" y="0"/>
            <a:ext cx="3158836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3200" dirty="0"/>
              <a:t>Sammanfattning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28C0B85-987B-71AF-6252-3DDC581FBE0E}"/>
              </a:ext>
            </a:extLst>
          </p:cNvPr>
          <p:cNvSpPr txBox="1"/>
          <p:nvPr/>
        </p:nvSpPr>
        <p:spPr>
          <a:xfrm>
            <a:off x="4524499" y="757793"/>
            <a:ext cx="692331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400" dirty="0"/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ABD06DF5-E00A-44C9-692B-8F40A7658DA9}"/>
              </a:ext>
            </a:extLst>
          </p:cNvPr>
          <p:cNvSpPr txBox="1">
            <a:spLocks/>
          </p:cNvSpPr>
          <p:nvPr/>
        </p:nvSpPr>
        <p:spPr>
          <a:xfrm>
            <a:off x="3518590" y="464628"/>
            <a:ext cx="8387443" cy="5928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000" b="1" dirty="0" err="1"/>
              <a:t>Styrkor</a:t>
            </a:r>
            <a:r>
              <a:rPr lang="en-GB" sz="2000" b="1" dirty="0"/>
              <a:t> </a:t>
            </a:r>
            <a:r>
              <a:rPr lang="en-GB" sz="2000" b="1" dirty="0" err="1"/>
              <a:t>att</a:t>
            </a:r>
            <a:r>
              <a:rPr lang="en-GB" sz="2000" b="1" dirty="0"/>
              <a:t> </a:t>
            </a:r>
            <a:r>
              <a:rPr lang="en-GB" sz="2000" b="1" dirty="0" err="1"/>
              <a:t>bygga</a:t>
            </a:r>
            <a:r>
              <a:rPr lang="en-GB" sz="2000" b="1" dirty="0"/>
              <a:t> </a:t>
            </a:r>
            <a:r>
              <a:rPr lang="en-GB" sz="2000" b="1" dirty="0" err="1"/>
              <a:t>på</a:t>
            </a:r>
            <a:endParaRPr lang="en-GB" sz="20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err="1"/>
              <a:t>Hög</a:t>
            </a:r>
            <a:r>
              <a:rPr lang="en-GB" sz="2000" dirty="0"/>
              <a:t> motivation till </a:t>
            </a:r>
            <a:r>
              <a:rPr lang="en-GB" sz="2000" dirty="0" err="1"/>
              <a:t>träning</a:t>
            </a:r>
            <a:endParaRPr lang="en-GB" sz="20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err="1"/>
              <a:t>Många</a:t>
            </a:r>
            <a:r>
              <a:rPr lang="en-GB" sz="2000" dirty="0"/>
              <a:t> </a:t>
            </a:r>
            <a:r>
              <a:rPr lang="en-GB" sz="2000" dirty="0" err="1"/>
              <a:t>vill</a:t>
            </a:r>
            <a:r>
              <a:rPr lang="en-GB" sz="2000" dirty="0"/>
              <a:t> </a:t>
            </a:r>
            <a:r>
              <a:rPr lang="en-GB" sz="2000" dirty="0" err="1"/>
              <a:t>bo</a:t>
            </a:r>
            <a:r>
              <a:rPr lang="en-GB" sz="2000" dirty="0"/>
              <a:t> </a:t>
            </a:r>
            <a:r>
              <a:rPr lang="en-GB" sz="2000" dirty="0" err="1"/>
              <a:t>kvar</a:t>
            </a:r>
            <a:r>
              <a:rPr lang="en-GB" sz="2000" dirty="0"/>
              <a:t> </a:t>
            </a:r>
            <a:r>
              <a:rPr lang="en-GB" sz="2000" dirty="0" err="1"/>
              <a:t>hemma</a:t>
            </a:r>
            <a:endParaRPr lang="en-GB" sz="20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/>
              <a:t>God digital </a:t>
            </a:r>
            <a:r>
              <a:rPr lang="en-GB" sz="2000" dirty="0" err="1"/>
              <a:t>vana</a:t>
            </a:r>
            <a:endParaRPr lang="en-GB" sz="20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000" dirty="0"/>
          </a:p>
          <a:p>
            <a:pPr algn="l"/>
            <a:r>
              <a:rPr lang="en-GB" sz="2000" b="1" dirty="0" err="1"/>
              <a:t>Preferenser</a:t>
            </a:r>
            <a:r>
              <a:rPr lang="en-GB" sz="2000" b="1" dirty="0"/>
              <a:t> </a:t>
            </a:r>
            <a:r>
              <a:rPr lang="en-GB" sz="2000" b="1" dirty="0" err="1"/>
              <a:t>och</a:t>
            </a:r>
            <a:r>
              <a:rPr lang="en-GB" sz="2000" b="1" dirty="0"/>
              <a:t> </a:t>
            </a:r>
            <a:r>
              <a:rPr lang="en-GB" sz="2000" b="1" dirty="0" err="1"/>
              <a:t>kontaktvägar</a:t>
            </a:r>
            <a:endParaRPr lang="en-GB" sz="20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/>
              <a:t>Telefonkontakt </a:t>
            </a:r>
            <a:r>
              <a:rPr lang="en-GB" sz="2000" dirty="0" err="1"/>
              <a:t>högst</a:t>
            </a:r>
            <a:r>
              <a:rPr lang="en-GB" sz="2000" dirty="0"/>
              <a:t> </a:t>
            </a:r>
            <a:r>
              <a:rPr lang="en-GB" sz="2000" dirty="0" err="1"/>
              <a:t>rankad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alla</a:t>
            </a:r>
            <a:r>
              <a:rPr lang="en-GB" sz="2000" dirty="0"/>
              <a:t> </a:t>
            </a:r>
            <a:r>
              <a:rPr lang="en-GB" sz="2000" dirty="0" err="1"/>
              <a:t>åldrar</a:t>
            </a:r>
            <a:endParaRPr lang="en-GB" sz="20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err="1"/>
              <a:t>Digitala</a:t>
            </a:r>
            <a:r>
              <a:rPr lang="en-GB" sz="2000" dirty="0"/>
              <a:t> </a:t>
            </a:r>
            <a:r>
              <a:rPr lang="en-GB" sz="2000" dirty="0" err="1"/>
              <a:t>kanaler</a:t>
            </a:r>
            <a:r>
              <a:rPr lang="en-GB" sz="2000" dirty="0"/>
              <a:t> </a:t>
            </a:r>
            <a:r>
              <a:rPr lang="en-GB" sz="2000" dirty="0" err="1"/>
              <a:t>som</a:t>
            </a:r>
            <a:r>
              <a:rPr lang="en-GB" sz="2000" dirty="0"/>
              <a:t> </a:t>
            </a:r>
            <a:r>
              <a:rPr lang="en-GB" sz="2000" dirty="0" err="1"/>
              <a:t>komplement</a:t>
            </a:r>
            <a:endParaRPr lang="en-GB" sz="20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err="1"/>
              <a:t>Personlig</a:t>
            </a:r>
            <a:r>
              <a:rPr lang="en-GB" sz="2000" dirty="0"/>
              <a:t> </a:t>
            </a:r>
            <a:r>
              <a:rPr lang="en-GB" sz="2000" dirty="0" err="1"/>
              <a:t>kontakt</a:t>
            </a:r>
            <a:r>
              <a:rPr lang="en-GB" sz="2000" dirty="0"/>
              <a:t> </a:t>
            </a:r>
            <a:r>
              <a:rPr lang="en-GB" sz="2000" dirty="0" err="1"/>
              <a:t>skapar</a:t>
            </a:r>
            <a:r>
              <a:rPr lang="en-GB" sz="2000" dirty="0"/>
              <a:t> </a:t>
            </a:r>
            <a:r>
              <a:rPr lang="en-GB" sz="2000" dirty="0" err="1"/>
              <a:t>trygghet</a:t>
            </a:r>
            <a:r>
              <a:rPr lang="en-GB" sz="2000" dirty="0"/>
              <a:t> </a:t>
            </a:r>
            <a:r>
              <a:rPr lang="en-GB" sz="2000" dirty="0" err="1"/>
              <a:t>och</a:t>
            </a:r>
            <a:r>
              <a:rPr lang="en-GB" sz="2000" dirty="0"/>
              <a:t> </a:t>
            </a:r>
            <a:r>
              <a:rPr lang="en-GB" sz="2000" dirty="0" err="1"/>
              <a:t>kontinuitet</a:t>
            </a:r>
            <a:endParaRPr lang="en-GB" sz="2000" dirty="0"/>
          </a:p>
          <a:p>
            <a:pPr lvl="1" algn="l"/>
            <a:endParaRPr lang="en-GB" dirty="0"/>
          </a:p>
          <a:p>
            <a:pPr algn="l"/>
            <a:r>
              <a:rPr lang="en-GB" sz="2000" b="1" dirty="0" err="1"/>
              <a:t>Förebyggande</a:t>
            </a:r>
            <a:r>
              <a:rPr lang="en-GB" sz="2000" b="1" dirty="0"/>
              <a:t> potential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err="1"/>
              <a:t>Få</a:t>
            </a:r>
            <a:r>
              <a:rPr lang="en-GB" sz="2000" dirty="0"/>
              <a:t> </a:t>
            </a:r>
            <a:r>
              <a:rPr lang="en-GB" sz="2000" dirty="0" err="1"/>
              <a:t>förväntar</a:t>
            </a:r>
            <a:r>
              <a:rPr lang="en-GB" sz="2000" dirty="0"/>
              <a:t> sig </a:t>
            </a:r>
            <a:r>
              <a:rPr lang="en-GB" sz="2000" dirty="0" err="1"/>
              <a:t>behov</a:t>
            </a:r>
            <a:r>
              <a:rPr lang="en-GB" sz="2000" dirty="0"/>
              <a:t> </a:t>
            </a:r>
            <a:r>
              <a:rPr lang="en-GB" sz="2000" dirty="0" err="1"/>
              <a:t>av</a:t>
            </a:r>
            <a:r>
              <a:rPr lang="en-GB" sz="2000" dirty="0"/>
              <a:t> </a:t>
            </a:r>
            <a:r>
              <a:rPr lang="en-GB" sz="2000" dirty="0" err="1"/>
              <a:t>omfattande</a:t>
            </a:r>
            <a:r>
              <a:rPr lang="en-GB" sz="2000" dirty="0"/>
              <a:t> </a:t>
            </a:r>
            <a:r>
              <a:rPr lang="en-GB" sz="2000" dirty="0" err="1"/>
              <a:t>stöd</a:t>
            </a:r>
            <a:r>
              <a:rPr lang="en-GB" sz="2000" dirty="0"/>
              <a:t> </a:t>
            </a:r>
            <a:r>
              <a:rPr lang="en-GB" sz="2000" dirty="0" err="1"/>
              <a:t>från</a:t>
            </a:r>
            <a:r>
              <a:rPr lang="en-GB" sz="2000" dirty="0"/>
              <a:t> </a:t>
            </a:r>
            <a:r>
              <a:rPr lang="en-GB" sz="2000" dirty="0" err="1"/>
              <a:t>hemtjänst</a:t>
            </a:r>
            <a:r>
              <a:rPr lang="en-GB" sz="2000" dirty="0"/>
              <a:t>/</a:t>
            </a:r>
            <a:r>
              <a:rPr lang="en-GB" sz="2000" dirty="0" err="1"/>
              <a:t>socialtjänst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närtid</a:t>
            </a:r>
            <a:endParaRPr lang="en-GB" sz="20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err="1"/>
              <a:t>Kombinerade</a:t>
            </a:r>
            <a:r>
              <a:rPr lang="en-GB" sz="2000" dirty="0"/>
              <a:t> </a:t>
            </a:r>
            <a:r>
              <a:rPr lang="en-GB" sz="2000" dirty="0" err="1"/>
              <a:t>satsningar</a:t>
            </a:r>
            <a:r>
              <a:rPr lang="en-GB" sz="2000" dirty="0"/>
              <a:t> </a:t>
            </a:r>
            <a:r>
              <a:rPr lang="en-GB" sz="2000" dirty="0" err="1"/>
              <a:t>på</a:t>
            </a:r>
            <a:r>
              <a:rPr lang="en-GB" sz="2000" dirty="0"/>
              <a:t> </a:t>
            </a:r>
            <a:r>
              <a:rPr lang="en-GB" sz="2000" dirty="0" err="1"/>
              <a:t>träning</a:t>
            </a:r>
            <a:r>
              <a:rPr lang="en-GB" sz="2000" dirty="0"/>
              <a:t>, </a:t>
            </a:r>
            <a:r>
              <a:rPr lang="en-GB" sz="2000" dirty="0" err="1"/>
              <a:t>boende</a:t>
            </a:r>
            <a:r>
              <a:rPr lang="en-GB" sz="2000" dirty="0"/>
              <a:t> </a:t>
            </a:r>
            <a:r>
              <a:rPr lang="en-GB" sz="2000" dirty="0" err="1"/>
              <a:t>och</a:t>
            </a:r>
            <a:r>
              <a:rPr lang="en-GB" sz="2000" dirty="0"/>
              <a:t> </a:t>
            </a:r>
            <a:r>
              <a:rPr lang="en-GB" sz="2000" dirty="0" err="1"/>
              <a:t>flexibla</a:t>
            </a:r>
            <a:r>
              <a:rPr lang="en-GB" sz="2000" dirty="0"/>
              <a:t> </a:t>
            </a:r>
            <a:r>
              <a:rPr lang="en-GB" sz="2000" dirty="0" err="1"/>
              <a:t>kontaktvägar</a:t>
            </a:r>
            <a:r>
              <a:rPr lang="en-GB" sz="2000" dirty="0"/>
              <a:t> </a:t>
            </a:r>
            <a:r>
              <a:rPr lang="en-GB" sz="2000" dirty="0" err="1"/>
              <a:t>kan</a:t>
            </a:r>
            <a:r>
              <a:rPr lang="en-GB" sz="2000" dirty="0"/>
              <a:t> </a:t>
            </a:r>
            <a:r>
              <a:rPr lang="en-GB" sz="2000" dirty="0" err="1"/>
              <a:t>höja</a:t>
            </a:r>
            <a:r>
              <a:rPr lang="en-GB" sz="2000" dirty="0"/>
              <a:t> </a:t>
            </a:r>
            <a:r>
              <a:rPr lang="en-GB" sz="2000" dirty="0" err="1"/>
              <a:t>livskvalitet</a:t>
            </a:r>
            <a:r>
              <a:rPr lang="en-GB" sz="2000" dirty="0"/>
              <a:t> </a:t>
            </a:r>
            <a:r>
              <a:rPr lang="en-GB" sz="2000" dirty="0" err="1"/>
              <a:t>och</a:t>
            </a:r>
            <a:r>
              <a:rPr lang="en-GB" sz="2000" dirty="0"/>
              <a:t> </a:t>
            </a:r>
            <a:r>
              <a:rPr lang="en-GB" sz="2000" dirty="0" err="1"/>
              <a:t>minska</a:t>
            </a:r>
            <a:r>
              <a:rPr lang="en-GB" sz="2000" dirty="0"/>
              <a:t> </a:t>
            </a:r>
            <a:r>
              <a:rPr lang="en-GB" sz="2000" dirty="0" err="1"/>
              <a:t>framtida</a:t>
            </a:r>
            <a:r>
              <a:rPr lang="en-GB" sz="2000" dirty="0"/>
              <a:t> </a:t>
            </a:r>
            <a:r>
              <a:rPr lang="en-GB" sz="2000" dirty="0" err="1"/>
              <a:t>stödbehov</a:t>
            </a:r>
            <a:endParaRPr lang="en-GB" sz="2000" dirty="0"/>
          </a:p>
          <a:p>
            <a:pPr algn="l"/>
            <a:endParaRPr lang="sv-SE" sz="2200" dirty="0"/>
          </a:p>
          <a:p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59887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D4639-31B4-A044-4FF7-55C8383F6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B12D6F57-7506-ADE4-4A29-19AACF276BD7}"/>
              </a:ext>
            </a:extLst>
          </p:cNvPr>
          <p:cNvSpPr txBox="1"/>
          <p:nvPr/>
        </p:nvSpPr>
        <p:spPr>
          <a:xfrm>
            <a:off x="510639" y="1971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B7EF29B-C8E7-390C-4FCC-FACF4BB66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0124" y="171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5" name="Bildobjekt 1" descr="signature_816942000">
            <a:extLst>
              <a:ext uri="{FF2B5EF4-FFF2-40B4-BE49-F238E27FC236}">
                <a16:creationId xmlns:a16="http://schemas.microsoft.com/office/drawing/2014/main" id="{EF3C6DAB-4D7A-0EB8-B79A-3A74B0A48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0124" y="171450"/>
            <a:ext cx="10953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2FE1D663-15B1-2929-F371-9CB2C92B5D48}"/>
              </a:ext>
            </a:extLst>
          </p:cNvPr>
          <p:cNvSpPr/>
          <p:nvPr/>
        </p:nvSpPr>
        <p:spPr>
          <a:xfrm>
            <a:off x="1" y="0"/>
            <a:ext cx="3158836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3200" dirty="0"/>
              <a:t>Idéer till fler funktioner  - </a:t>
            </a:r>
          </a:p>
          <a:p>
            <a:r>
              <a:rPr lang="sv-SE" sz="3200" dirty="0"/>
              <a:t>Vellinge 23 september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FB941EC5-B2E3-A7F6-21FC-EFB0C8448D80}"/>
              </a:ext>
            </a:extLst>
          </p:cNvPr>
          <p:cNvSpPr/>
          <p:nvPr/>
        </p:nvSpPr>
        <p:spPr>
          <a:xfrm>
            <a:off x="1" y="0"/>
            <a:ext cx="3158836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3200" dirty="0"/>
              <a:t>Nästa mätning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6631D3D8-2291-2B77-29BF-4212B44E343B}"/>
              </a:ext>
            </a:extLst>
          </p:cNvPr>
          <p:cNvSpPr txBox="1"/>
          <p:nvPr/>
        </p:nvSpPr>
        <p:spPr>
          <a:xfrm>
            <a:off x="4155449" y="1700598"/>
            <a:ext cx="729236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 err="1"/>
              <a:t>Genomförs</a:t>
            </a:r>
            <a:r>
              <a:rPr lang="en-GB" sz="2400" dirty="0"/>
              <a:t> </a:t>
            </a:r>
            <a:r>
              <a:rPr lang="en-GB" sz="2400" dirty="0" err="1"/>
              <a:t>inom</a:t>
            </a:r>
            <a:r>
              <a:rPr lang="en-GB" sz="2400" dirty="0"/>
              <a:t> 12-24 </a:t>
            </a:r>
            <a:r>
              <a:rPr lang="en-GB" sz="2400" dirty="0" err="1"/>
              <a:t>månader</a:t>
            </a:r>
            <a:r>
              <a:rPr lang="en-GB" sz="2400" dirty="0"/>
              <a:t>.</a:t>
            </a:r>
          </a:p>
          <a:p>
            <a:endParaRPr lang="en-GB" sz="2400" dirty="0"/>
          </a:p>
          <a:p>
            <a:r>
              <a:rPr lang="en-GB" sz="2400" dirty="0" err="1"/>
              <a:t>Uppföljning</a:t>
            </a:r>
            <a:r>
              <a:rPr lang="en-GB" sz="2400" dirty="0"/>
              <a:t> </a:t>
            </a:r>
            <a:r>
              <a:rPr lang="en-GB" sz="2400" dirty="0" err="1"/>
              <a:t>av</a:t>
            </a:r>
            <a:r>
              <a:rPr lang="en-GB" sz="2400" dirty="0"/>
              <a:t> </a:t>
            </a:r>
            <a:r>
              <a:rPr lang="en-GB" sz="2400" dirty="0" err="1"/>
              <a:t>insatser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 err="1"/>
              <a:t>Jämförelser</a:t>
            </a:r>
            <a:r>
              <a:rPr lang="en-GB" sz="2400" dirty="0"/>
              <a:t> med </a:t>
            </a:r>
            <a:r>
              <a:rPr lang="en-GB" sz="2400" dirty="0" err="1"/>
              <a:t>nuvarande</a:t>
            </a:r>
            <a:r>
              <a:rPr lang="en-GB" sz="2400" dirty="0"/>
              <a:t> </a:t>
            </a:r>
            <a:r>
              <a:rPr lang="en-GB" sz="2400" dirty="0" err="1"/>
              <a:t>resultat</a:t>
            </a:r>
            <a:r>
              <a:rPr lang="en-GB" sz="2400" dirty="0"/>
              <a:t>.</a:t>
            </a:r>
          </a:p>
          <a:p>
            <a:endParaRPr lang="en-GB" sz="2400" dirty="0"/>
          </a:p>
          <a:p>
            <a:r>
              <a:rPr lang="en-GB" sz="2400" dirty="0" err="1"/>
              <a:t>Kommunikation</a:t>
            </a:r>
            <a:r>
              <a:rPr lang="en-GB" sz="2400" dirty="0"/>
              <a:t> till </a:t>
            </a:r>
            <a:r>
              <a:rPr lang="en-GB" sz="2400" dirty="0" err="1"/>
              <a:t>seniorer</a:t>
            </a:r>
            <a:r>
              <a:rPr lang="en-GB" sz="2400" dirty="0"/>
              <a:t> om </a:t>
            </a:r>
            <a:r>
              <a:rPr lang="en-GB" sz="2400" dirty="0" err="1"/>
              <a:t>resultat</a:t>
            </a:r>
            <a:r>
              <a:rPr lang="en-GB" sz="2400" dirty="0"/>
              <a:t> </a:t>
            </a:r>
            <a:r>
              <a:rPr lang="en-GB" sz="2400" dirty="0" err="1"/>
              <a:t>och</a:t>
            </a:r>
            <a:r>
              <a:rPr lang="en-GB" sz="2400" dirty="0"/>
              <a:t> </a:t>
            </a:r>
            <a:r>
              <a:rPr lang="en-GB" sz="2400" dirty="0" err="1"/>
              <a:t>insatser</a:t>
            </a:r>
            <a:r>
              <a:rPr lang="en-GB" sz="2400" dirty="0"/>
              <a:t> för </a:t>
            </a:r>
            <a:r>
              <a:rPr lang="en-GB" sz="2400" dirty="0" err="1"/>
              <a:t>bibehållen</a:t>
            </a:r>
            <a:r>
              <a:rPr lang="en-GB" sz="2400" dirty="0"/>
              <a:t> </a:t>
            </a:r>
            <a:r>
              <a:rPr lang="en-GB" sz="2400" dirty="0" err="1"/>
              <a:t>eller</a:t>
            </a:r>
            <a:r>
              <a:rPr lang="en-GB" sz="2400" dirty="0"/>
              <a:t> </a:t>
            </a:r>
            <a:r>
              <a:rPr lang="en-GB" sz="2400" dirty="0" err="1"/>
              <a:t>ökad</a:t>
            </a:r>
            <a:r>
              <a:rPr lang="en-GB" sz="2400" dirty="0"/>
              <a:t> </a:t>
            </a:r>
            <a:r>
              <a:rPr lang="en-GB" sz="2400" dirty="0" err="1"/>
              <a:t>svarfrekvens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95349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391</Words>
  <Application>Microsoft Macintosh PowerPoint</Application>
  <PresentationFormat>Bredbild</PresentationFormat>
  <Paragraphs>77</Paragraphs>
  <Slides>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oscar gynning</dc:creator>
  <cp:lastModifiedBy>Per  Simonsson</cp:lastModifiedBy>
  <cp:revision>16</cp:revision>
  <dcterms:created xsi:type="dcterms:W3CDTF">2025-09-19T09:00:36Z</dcterms:created>
  <dcterms:modified xsi:type="dcterms:W3CDTF">2026-03-04T14:50:26Z</dcterms:modified>
</cp:coreProperties>
</file>