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6"/>
  </p:sldMasterIdLst>
  <p:notesMasterIdLst>
    <p:notesMasterId r:id="rId22"/>
  </p:notesMasterIdLst>
  <p:handoutMasterIdLst>
    <p:handoutMasterId r:id="rId23"/>
  </p:handoutMasterIdLst>
  <p:sldIdLst>
    <p:sldId id="289" r:id="rId7"/>
    <p:sldId id="290" r:id="rId8"/>
    <p:sldId id="291" r:id="rId9"/>
    <p:sldId id="292" r:id="rId10"/>
    <p:sldId id="293" r:id="rId11"/>
    <p:sldId id="294" r:id="rId12"/>
    <p:sldId id="296" r:id="rId13"/>
    <p:sldId id="295" r:id="rId14"/>
    <p:sldId id="298" r:id="rId15"/>
    <p:sldId id="297" r:id="rId16"/>
    <p:sldId id="299" r:id="rId17"/>
    <p:sldId id="303" r:id="rId18"/>
    <p:sldId id="300" r:id="rId19"/>
    <p:sldId id="301" r:id="rId20"/>
    <p:sldId id="302" r:id="rId21"/>
  </p:sldIdLst>
  <p:sldSz cx="12192000" cy="6858000"/>
  <p:notesSz cx="6858000" cy="9144000"/>
  <p:embeddedFontLst>
    <p:embeddedFont>
      <p:font typeface="Pensio Sans Normal" panose="00000500000000000000" pitchFamily="50" charset="0"/>
      <p:regular r:id="rId24"/>
      <p:italic r:id="rId2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ldId id="289"/>
            <p14:sldId id="290"/>
            <p14:sldId id="291"/>
            <p14:sldId id="292"/>
            <p14:sldId id="293"/>
            <p14:sldId id="294"/>
            <p14:sldId id="296"/>
            <p14:sldId id="295"/>
            <p14:sldId id="298"/>
            <p14:sldId id="297"/>
            <p14:sldId id="299"/>
            <p14:sldId id="303"/>
            <p14:sldId id="300"/>
            <p14:sldId id="301"/>
            <p14:sldId id="3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1818" autoAdjust="0"/>
  </p:normalViewPr>
  <p:slideViewPr>
    <p:cSldViewPr snapToGrid="0">
      <p:cViewPr varScale="1">
        <p:scale>
          <a:sx n="88" d="100"/>
          <a:sy n="88" d="100"/>
        </p:scale>
        <p:origin x="1218" y="84"/>
      </p:cViewPr>
      <p:guideLst/>
    </p:cSldViewPr>
  </p:slideViewPr>
  <p:notesTextViewPr>
    <p:cViewPr>
      <p:scale>
        <a:sx n="3" d="2"/>
        <a:sy n="3" d="2"/>
      </p:scale>
      <p:origin x="0" y="0"/>
    </p:cViewPr>
  </p:notesTextViewPr>
  <p:notesViewPr>
    <p:cSldViewPr snapToGrid="0" showGuides="1">
      <p:cViewPr varScale="1">
        <p:scale>
          <a:sx n="92" d="100"/>
          <a:sy n="92" d="100"/>
        </p:scale>
        <p:origin x="28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font" Target="fonts/font1.fntdata"/><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2021-01-15</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2021-01-15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pensionsmyndigheten.se/ansokb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pensionsmyndigheten.se/beraknab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sv-SE" dirty="0" err="1">
                <a:latin typeface="Arial" panose="020B0604020202020204" pitchFamily="34" charset="0"/>
                <a:cs typeface="Arial" panose="020B0604020202020204" pitchFamily="34" charset="0"/>
              </a:rPr>
              <a:t>Pensionsmyndigheten</a:t>
            </a:r>
            <a:r>
              <a:rPr lang="en-US" altLang="sv-SE" baseline="0" dirty="0">
                <a:latin typeface="Arial" panose="020B0604020202020204" pitchFamily="34" charset="0"/>
                <a:cs typeface="Arial" panose="020B0604020202020204" pitchFamily="34" charset="0"/>
              </a:rPr>
              <a:t> har </a:t>
            </a:r>
            <a:r>
              <a:rPr lang="en-US" altLang="sv-SE" baseline="0" dirty="0" err="1">
                <a:latin typeface="Arial" panose="020B0604020202020204" pitchFamily="34" charset="0"/>
                <a:cs typeface="Arial" panose="020B0604020202020204" pitchFamily="34" charset="0"/>
              </a:rPr>
              <a:t>i</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uppdrag</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att</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verka</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för</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att</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mörkertalet</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inom</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bostadstillägg</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minskar</a:t>
            </a:r>
            <a:r>
              <a:rPr lang="en-US" altLang="sv-SE" baseline="0" dirty="0">
                <a:latin typeface="Arial" panose="020B0604020202020204" pitchFamily="34" charset="0"/>
                <a:cs typeface="Arial" panose="020B0604020202020204" pitchFamily="34" charset="0"/>
              </a:rPr>
              <a:t>.  Med </a:t>
            </a:r>
            <a:r>
              <a:rPr lang="en-US" altLang="sv-SE" baseline="0" dirty="0" err="1">
                <a:latin typeface="Arial" panose="020B0604020202020204" pitchFamily="34" charset="0"/>
                <a:cs typeface="Arial" panose="020B0604020202020204" pitchFamily="34" charset="0"/>
              </a:rPr>
              <a:t>mörkertalet</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menar</a:t>
            </a:r>
            <a:r>
              <a:rPr lang="en-US" altLang="sv-SE" baseline="0" dirty="0">
                <a:latin typeface="Arial" panose="020B0604020202020204" pitchFamily="34" charset="0"/>
                <a:cs typeface="Arial" panose="020B0604020202020204" pitchFamily="34" charset="0"/>
              </a:rPr>
              <a:t> man den </a:t>
            </a:r>
            <a:r>
              <a:rPr lang="en-US" altLang="sv-SE" baseline="0" dirty="0" err="1">
                <a:latin typeface="Arial" panose="020B0604020202020204" pitchFamily="34" charset="0"/>
                <a:cs typeface="Arial" panose="020B0604020202020204" pitchFamily="34" charset="0"/>
              </a:rPr>
              <a:t>grupp</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pensionärer</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som</a:t>
            </a:r>
            <a:r>
              <a:rPr lang="en-US" altLang="sv-SE" baseline="0" dirty="0">
                <a:latin typeface="Arial" panose="020B0604020202020204" pitchFamily="34" charset="0"/>
                <a:cs typeface="Arial" panose="020B0604020202020204" pitchFamily="34" charset="0"/>
              </a:rPr>
              <a:t> har </a:t>
            </a:r>
            <a:r>
              <a:rPr lang="en-US" altLang="sv-SE" baseline="0" dirty="0" err="1">
                <a:latin typeface="Arial" panose="020B0604020202020204" pitchFamily="34" charset="0"/>
                <a:cs typeface="Arial" panose="020B0604020202020204" pitchFamily="34" charset="0"/>
              </a:rPr>
              <a:t>rätt</a:t>
            </a:r>
            <a:r>
              <a:rPr lang="en-US" altLang="sv-SE" baseline="0" dirty="0">
                <a:latin typeface="Arial" panose="020B0604020202020204" pitchFamily="34" charset="0"/>
                <a:cs typeface="Arial" panose="020B0604020202020204" pitchFamily="34" charset="0"/>
              </a:rPr>
              <a:t> till </a:t>
            </a:r>
            <a:r>
              <a:rPr lang="en-US" altLang="sv-SE" baseline="0" dirty="0" err="1">
                <a:latin typeface="Arial" panose="020B0604020202020204" pitchFamily="34" charset="0"/>
                <a:cs typeface="Arial" panose="020B0604020202020204" pitchFamily="34" charset="0"/>
              </a:rPr>
              <a:t>bostadstillägg</a:t>
            </a:r>
            <a:r>
              <a:rPr lang="en-US" altLang="sv-SE" baseline="0" dirty="0">
                <a:latin typeface="Arial" panose="020B0604020202020204" pitchFamily="34" charset="0"/>
                <a:cs typeface="Arial" panose="020B0604020202020204" pitchFamily="34" charset="0"/>
              </a:rPr>
              <a:t> men </a:t>
            </a:r>
            <a:r>
              <a:rPr lang="en-US" altLang="sv-SE" baseline="0" dirty="0" err="1">
                <a:latin typeface="Arial" panose="020B0604020202020204" pitchFamily="34" charset="0"/>
                <a:cs typeface="Arial" panose="020B0604020202020204" pitchFamily="34" charset="0"/>
              </a:rPr>
              <a:t>som</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inte</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ansöker</a:t>
            </a:r>
            <a:r>
              <a:rPr lang="en-US" altLang="sv-SE" baseline="0" dirty="0">
                <a:latin typeface="Arial" panose="020B0604020202020204" pitchFamily="34" charset="0"/>
                <a:cs typeface="Arial" panose="020B0604020202020204" pitchFamily="34" charset="0"/>
              </a:rPr>
              <a:t> om </a:t>
            </a:r>
            <a:r>
              <a:rPr lang="en-US" altLang="sv-SE" baseline="0" dirty="0" err="1">
                <a:latin typeface="Arial" panose="020B0604020202020204" pitchFamily="34" charset="0"/>
                <a:cs typeface="Arial" panose="020B0604020202020204" pitchFamily="34" charset="0"/>
              </a:rPr>
              <a:t>förmånen</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Syftet</a:t>
            </a:r>
            <a:r>
              <a:rPr lang="en-US" altLang="sv-SE" baseline="0" dirty="0">
                <a:latin typeface="Arial" panose="020B0604020202020204" pitchFamily="34" charset="0"/>
                <a:cs typeface="Arial" panose="020B0604020202020204" pitchFamily="34" charset="0"/>
              </a:rPr>
              <a:t> med </a:t>
            </a:r>
            <a:r>
              <a:rPr lang="en-US" altLang="sv-SE" baseline="0" dirty="0" err="1">
                <a:latin typeface="Arial" panose="020B0604020202020204" pitchFamily="34" charset="0"/>
                <a:cs typeface="Arial" panose="020B0604020202020204" pitchFamily="34" charset="0"/>
              </a:rPr>
              <a:t>materialet</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som</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ni</a:t>
            </a:r>
            <a:r>
              <a:rPr lang="en-US" altLang="sv-SE" baseline="0" dirty="0">
                <a:latin typeface="Arial" panose="020B0604020202020204" pitchFamily="34" charset="0"/>
                <a:cs typeface="Arial" panose="020B0604020202020204" pitchFamily="34" charset="0"/>
              </a:rPr>
              <a:t> nu ska </a:t>
            </a:r>
            <a:r>
              <a:rPr lang="en-US" altLang="sv-SE" baseline="0" dirty="0" err="1">
                <a:latin typeface="Arial" panose="020B0604020202020204" pitchFamily="34" charset="0"/>
                <a:cs typeface="Arial" panose="020B0604020202020204" pitchFamily="34" charset="0"/>
              </a:rPr>
              <a:t>få</a:t>
            </a:r>
            <a:r>
              <a:rPr lang="en-US" altLang="sv-SE" baseline="0" dirty="0">
                <a:latin typeface="Arial" panose="020B0604020202020204" pitchFamily="34" charset="0"/>
                <a:cs typeface="Arial" panose="020B0604020202020204" pitchFamily="34" charset="0"/>
              </a:rPr>
              <a:t> ta del av </a:t>
            </a:r>
            <a:r>
              <a:rPr lang="en-US" altLang="sv-SE" baseline="0" dirty="0" err="1">
                <a:latin typeface="Arial" panose="020B0604020202020204" pitchFamily="34" charset="0"/>
                <a:cs typeface="Arial" panose="020B0604020202020204" pitchFamily="34" charset="0"/>
              </a:rPr>
              <a:t>är</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att</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skapa</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förståelse</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för</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vilka</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som</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kan</a:t>
            </a:r>
            <a:r>
              <a:rPr lang="en-US" altLang="sv-SE" baseline="0" dirty="0">
                <a:latin typeface="Arial" panose="020B0604020202020204" pitchFamily="34" charset="0"/>
                <a:cs typeface="Arial" panose="020B0604020202020204" pitchFamily="34" charset="0"/>
              </a:rPr>
              <a:t> ha </a:t>
            </a:r>
            <a:r>
              <a:rPr lang="en-US" altLang="sv-SE" baseline="0" dirty="0" err="1">
                <a:latin typeface="Arial" panose="020B0604020202020204" pitchFamily="34" charset="0"/>
                <a:cs typeface="Arial" panose="020B0604020202020204" pitchFamily="34" charset="0"/>
              </a:rPr>
              <a:t>rätt</a:t>
            </a:r>
            <a:r>
              <a:rPr lang="en-US" altLang="sv-SE" baseline="0" dirty="0">
                <a:latin typeface="Arial" panose="020B0604020202020204" pitchFamily="34" charset="0"/>
                <a:cs typeface="Arial" panose="020B0604020202020204" pitchFamily="34" charset="0"/>
              </a:rPr>
              <a:t> till </a:t>
            </a:r>
            <a:r>
              <a:rPr lang="en-US" altLang="sv-SE" baseline="0" dirty="0" err="1">
                <a:latin typeface="Arial" panose="020B0604020202020204" pitchFamily="34" charset="0"/>
                <a:cs typeface="Arial" panose="020B0604020202020204" pitchFamily="34" charset="0"/>
              </a:rPr>
              <a:t>bostadstillägg</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hur</a:t>
            </a:r>
            <a:r>
              <a:rPr lang="en-US" altLang="sv-SE" baseline="0" dirty="0">
                <a:latin typeface="Arial" panose="020B0604020202020204" pitchFamily="34" charset="0"/>
                <a:cs typeface="Arial" panose="020B0604020202020204" pitchFamily="34" charset="0"/>
              </a:rPr>
              <a:t> man </a:t>
            </a:r>
            <a:r>
              <a:rPr lang="en-US" altLang="sv-SE" baseline="0" dirty="0" err="1">
                <a:latin typeface="Arial" panose="020B0604020202020204" pitchFamily="34" charset="0"/>
                <a:cs typeface="Arial" panose="020B0604020202020204" pitchFamily="34" charset="0"/>
              </a:rPr>
              <a:t>själv</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kan</a:t>
            </a:r>
            <a:r>
              <a:rPr lang="en-US" altLang="sv-SE" baseline="0" dirty="0">
                <a:latin typeface="Arial" panose="020B0604020202020204" pitchFamily="34" charset="0"/>
                <a:cs typeface="Arial" panose="020B0604020202020204" pitchFamily="34" charset="0"/>
              </a:rPr>
              <a:t> se om man har </a:t>
            </a:r>
            <a:r>
              <a:rPr lang="en-US" altLang="sv-SE" baseline="0" dirty="0" err="1">
                <a:latin typeface="Arial" panose="020B0604020202020204" pitchFamily="34" charset="0"/>
                <a:cs typeface="Arial" panose="020B0604020202020204" pitchFamily="34" charset="0"/>
              </a:rPr>
              <a:t>rätt</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och</a:t>
            </a:r>
            <a:r>
              <a:rPr lang="en-US" altLang="sv-SE" baseline="0" dirty="0">
                <a:latin typeface="Arial" panose="020B0604020202020204" pitchFamily="34" charset="0"/>
                <a:cs typeface="Arial" panose="020B0604020202020204" pitchFamily="34" charset="0"/>
              </a:rPr>
              <a:t> </a:t>
            </a:r>
            <a:r>
              <a:rPr lang="en-US" altLang="sv-SE" baseline="0" dirty="0" err="1">
                <a:latin typeface="Arial" panose="020B0604020202020204" pitchFamily="34" charset="0"/>
                <a:cs typeface="Arial" panose="020B0604020202020204" pitchFamily="34" charset="0"/>
              </a:rPr>
              <a:t>hur</a:t>
            </a:r>
            <a:r>
              <a:rPr lang="en-US" altLang="sv-SE" baseline="0" dirty="0">
                <a:latin typeface="Arial" panose="020B0604020202020204" pitchFamily="34" charset="0"/>
                <a:cs typeface="Arial" panose="020B0604020202020204" pitchFamily="34" charset="0"/>
              </a:rPr>
              <a:t> man </a:t>
            </a:r>
            <a:r>
              <a:rPr lang="en-US" altLang="sv-SE" baseline="0" dirty="0" err="1">
                <a:latin typeface="Arial" panose="020B0604020202020204" pitchFamily="34" charset="0"/>
                <a:cs typeface="Arial" panose="020B0604020202020204" pitchFamily="34" charset="0"/>
              </a:rPr>
              <a:t>ansöker</a:t>
            </a:r>
            <a:r>
              <a:rPr lang="en-US" altLang="sv-SE" baseline="0" dirty="0">
                <a:latin typeface="Arial" panose="020B0604020202020204" pitchFamily="34" charset="0"/>
                <a:cs typeface="Arial" panose="020B0604020202020204" pitchFamily="34" charset="0"/>
              </a:rPr>
              <a:t> om </a:t>
            </a:r>
            <a:r>
              <a:rPr lang="en-US" altLang="sv-SE" baseline="0" dirty="0" err="1">
                <a:latin typeface="Arial" panose="020B0604020202020204" pitchFamily="34" charset="0"/>
                <a:cs typeface="Arial" panose="020B0604020202020204" pitchFamily="34" charset="0"/>
              </a:rPr>
              <a:t>förmånen</a:t>
            </a:r>
            <a:r>
              <a:rPr lang="en-US" altLang="sv-SE" baseline="0" dirty="0">
                <a:latin typeface="Arial" panose="020B0604020202020204" pitchFamily="34" charset="0"/>
                <a:cs typeface="Arial" panose="020B0604020202020204" pitchFamily="34" charset="0"/>
              </a:rPr>
              <a:t>.</a:t>
            </a:r>
            <a:endParaRPr lang="en-US" altLang="sv-SE" dirty="0">
              <a:latin typeface="Arial" panose="020B060402020202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44926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Enklast ansöker du på Pensionsmyndighetens webbplats </a:t>
            </a:r>
            <a:r>
              <a:rPr lang="sv-SE" i="1" dirty="0">
                <a:hlinkClick r:id="rId3"/>
              </a:rPr>
              <a:t>www.pensionsmyndigheten.se/ansokbt</a:t>
            </a:r>
            <a:r>
              <a:rPr lang="sv-SE" dirty="0"/>
              <a:t> med en e-legitimation.</a:t>
            </a:r>
          </a:p>
          <a:p>
            <a:r>
              <a:rPr lang="sv-SE" dirty="0"/>
              <a:t>En behörig anhörig kan sköta ansökan, vi återkommer om detta här längre fram.</a:t>
            </a:r>
          </a:p>
          <a:p>
            <a:r>
              <a:rPr lang="sv-SE" dirty="0"/>
              <a:t>Du kan även ansöka via blankett som du laddar ner från webbplatsen eller beställer från kundservice. Inga handlingar behöver bifogas. Det finns en blanketthjälp på pensionsmyndigheten.se med exempel för hur du fyller i ansökan rätt.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3168213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Fyll i alla uppgifter noga för ett snabbare beslut. Om Pensionsmyndigheten behöver komplettera ansökan tar handläggningen längre tid.</a:t>
            </a:r>
          </a:p>
          <a:p>
            <a:r>
              <a:rPr lang="sv-SE" dirty="0"/>
              <a:t>Ring gärna kundservice eller besök ett servicekontor för att få hjälp. </a:t>
            </a:r>
          </a:p>
          <a:p>
            <a:r>
              <a:rPr lang="sv-SE" dirty="0"/>
              <a:t>Kanske även någon närstående kan hjälpa till?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går också att besöka ett servicekontor för att få hjälp med ansökan.</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328015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 Läsa upp bildtexten.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kern="0" dirty="0"/>
              <a:t>En ny lagstiftning om anhörigas behörighet att rättshandla infördes 1 juli 2017. Läs mer på pensionsmyndigheten.se.</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3631748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aseline="0" dirty="0"/>
              <a:t>Sammanfattningsvis, genom en beräkning så kan du se om det är någon idé att gå vidare och ansöka om bostadstillägg. Om du inte är bekväm med datorer så får du givetvis hjälp på annat sätt.</a:t>
            </a:r>
          </a:p>
          <a:p>
            <a:r>
              <a:rPr lang="sv-SE" dirty="0"/>
              <a:t>Och du är förstås välkommen att kontakta Pensionsmyndigheten</a:t>
            </a:r>
            <a:r>
              <a:rPr lang="sv-SE" baseline="0" dirty="0"/>
              <a:t> för alla slags frågor om pension och bostadstillägg.</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1361631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Sprid gärna den här</a:t>
            </a:r>
            <a:r>
              <a:rPr lang="sv-SE" baseline="0" dirty="0"/>
              <a:t> informationen vidare till andra. Stort tack från Pensionsmyndigheten.</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52102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Idag får ca 290 000 pensionärer bostadstillägg och medelbeloppet är ungefär 2 800 kr per månad.</a:t>
            </a:r>
          </a:p>
          <a:p>
            <a:endParaRPr lang="sv-SE" dirty="0"/>
          </a:p>
          <a:p>
            <a:r>
              <a:rPr lang="sv-SE" dirty="0"/>
              <a:t>Pensionsmyndighetens</a:t>
            </a:r>
            <a:r>
              <a:rPr lang="sv-SE" baseline="0" dirty="0"/>
              <a:t> uppskattning är att det kan finnas ytterligare omkring 100 000 pensionärer som skulle kunna få bostadstillägg men som av olika anledningar inte har ansökt och därmed går miste om pengar de har rätt till.</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315097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latin typeface="Arial" panose="020B0604020202020204" pitchFamily="34" charset="0"/>
                <a:cs typeface="Arial" panose="020B0604020202020204" pitchFamily="34" charset="0"/>
              </a:rPr>
              <a:t>Bostadstillägg är ett skattefritt tillägg till den allmänna pensionen. Bostadstillägget är en</a:t>
            </a:r>
            <a:r>
              <a:rPr lang="sv-SE" altLang="sv-SE" baseline="0" dirty="0">
                <a:latin typeface="Arial" panose="020B0604020202020204" pitchFamily="34" charset="0"/>
                <a:cs typeface="Arial" panose="020B0604020202020204" pitchFamily="34" charset="0"/>
              </a:rPr>
              <a:t> del av grundskyddet precis som garantipension.</a:t>
            </a:r>
            <a:endParaRPr lang="sv-SE" altLang="sv-SE" dirty="0">
              <a:latin typeface="Arial" panose="020B0604020202020204" pitchFamily="34" charset="0"/>
              <a:cs typeface="Arial" panose="020B0604020202020204" pitchFamily="34" charset="0"/>
            </a:endParaRPr>
          </a:p>
          <a:p>
            <a:pPr eaLnBrk="1" hangingPunct="1"/>
            <a:endParaRPr lang="sv-SE" altLang="sv-SE"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sz="1200" b="0" dirty="0">
                <a:latin typeface="Arial" panose="020B0604020202020204" pitchFamily="34" charset="0"/>
                <a:cs typeface="Arial" panose="020B0604020202020204" pitchFamily="34" charset="0"/>
              </a:rPr>
              <a:t>Det</a:t>
            </a:r>
            <a:r>
              <a:rPr lang="sv-SE" altLang="sv-SE" sz="1200" b="0" baseline="0" dirty="0">
                <a:latin typeface="Arial" panose="020B0604020202020204" pitchFamily="34" charset="0"/>
                <a:cs typeface="Arial" panose="020B0604020202020204" pitchFamily="34" charset="0"/>
              </a:rPr>
              <a:t> som avgör om du har rätt till bostadstillägg är din familjesituation och kombinationen mellan din bostadskostnad, din inkomst och eventuella tillgångar.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66416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80000"/>
              </a:lnSpc>
              <a:spcBef>
                <a:spcPct val="30000"/>
              </a:spcBef>
              <a:spcAft>
                <a:spcPct val="0"/>
              </a:spcAft>
              <a:buClrTx/>
              <a:buSzTx/>
              <a:buFontTx/>
              <a:buNone/>
              <a:tabLst/>
              <a:defRPr/>
            </a:pPr>
            <a:r>
              <a:rPr lang="sv-SE" dirty="0"/>
              <a:t>Du kan ansöka om du bor i Sverige, är över 65 år och tar ut hela din pension. Du ansöker för din permanentbostad.</a:t>
            </a:r>
          </a:p>
          <a:p>
            <a:pPr eaLnBrk="1" hangingPunct="1">
              <a:lnSpc>
                <a:spcPct val="80000"/>
              </a:lnSpc>
            </a:pPr>
            <a:endParaRPr lang="sv-SE" altLang="sv-SE" sz="1200" b="0" baseline="0" dirty="0">
              <a:latin typeface="Arial" panose="020B0604020202020204" pitchFamily="34" charset="0"/>
              <a:cs typeface="Arial" panose="020B0604020202020204" pitchFamily="34" charset="0"/>
            </a:endParaRPr>
          </a:p>
          <a:p>
            <a:pPr eaLnBrk="1" hangingPunct="1"/>
            <a:r>
              <a:rPr lang="sv-SE" altLang="sv-SE" dirty="0">
                <a:latin typeface="Arial" panose="020B0604020202020204" pitchFamily="34" charset="0"/>
                <a:cs typeface="Arial" panose="020B0604020202020204" pitchFamily="34" charset="0"/>
              </a:rPr>
              <a:t>Är man gift så söker man gemensamt om</a:t>
            </a:r>
            <a:r>
              <a:rPr lang="sv-SE" altLang="sv-SE" baseline="0" dirty="0">
                <a:latin typeface="Arial" panose="020B0604020202020204" pitchFamily="34" charset="0"/>
                <a:cs typeface="Arial" panose="020B0604020202020204" pitchFamily="34" charset="0"/>
              </a:rPr>
              <a:t> </a:t>
            </a:r>
            <a:r>
              <a:rPr lang="sv-SE" altLang="sv-SE" dirty="0">
                <a:latin typeface="Arial" panose="020B0604020202020204" pitchFamily="34" charset="0"/>
                <a:cs typeface="Arial" panose="020B0604020202020204" pitchFamily="34" charset="0"/>
              </a:rPr>
              <a:t>bostadstillägg men i de fall man lever isär, t.ex. om en av makarna bor på äldreboende, söker makarna var och en för sig.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339940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förekommer</a:t>
            </a:r>
            <a:r>
              <a:rPr lang="sv-SE" baseline="0" dirty="0"/>
              <a:t> ett antal påståenden eller myter som gör att man kanske inte ansöker om bostadstillägg. Här är några exempel som Pensionsmyndigheten stöter på ibland som skapar en felaktig bild av bostadstillägget och faktiskt göra att en del inte ansöker om en förmån som de kan har rätt till. </a:t>
            </a:r>
          </a:p>
          <a:p>
            <a:endParaRPr lang="sv-SE" baseline="0" dirty="0"/>
          </a:p>
          <a:p>
            <a:r>
              <a:rPr lang="sv-SE" baseline="0" dirty="0"/>
              <a:t>+ Läsa upp bildtexten.</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113901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 Läsa upp bildtexten.</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49623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man inte har rätt till bostadstillägg när man går i pension behöver inte betyda att man inte</a:t>
            </a:r>
            <a:r>
              <a:rPr lang="sv-SE" baseline="0" dirty="0"/>
              <a:t> kan få bostadstillägg i framtiden. När något förändras som har påverkan på de tre ingående delarna i beräkningen: bostadskostnad, inkomster och tillgångar så kan det vara så att man har möjlighet att få bostadstillägg.  Det är färre som kan få bostadstillägg som gift eller sambo då bådas inkomster räknas med. Av de som har bostadstillägg är flest ensamstående, ca 90 procent. Tänk därför på att bostadstillägg kan vara aktuellt efter separation, om man </a:t>
            </a:r>
            <a:r>
              <a:rPr lang="sv-SE" dirty="0"/>
              <a:t>blir änka eller änkling</a:t>
            </a:r>
            <a:r>
              <a:rPr lang="sv-SE" baseline="0" dirty="0"/>
              <a:t> eller när </a:t>
            </a:r>
            <a:r>
              <a:rPr lang="sv-SE" dirty="0"/>
              <a:t>en av makarna flyttar in på äldreboende.</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7700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Dessa</a:t>
            </a:r>
            <a:r>
              <a:rPr lang="sv-SE" baseline="0" dirty="0"/>
              <a:t> steg förklarar hur du går till väga för att se om du kan ha rätt till bostadstillägg och hur du då gör för att ansöka.</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273674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Gör alltid en beräkning innan du ansöker. Beräkningen gör du enklast på </a:t>
            </a:r>
            <a:r>
              <a:rPr lang="sv-SE" dirty="0">
                <a:hlinkClick r:id="rId3"/>
              </a:rPr>
              <a:t>www.</a:t>
            </a:r>
            <a:r>
              <a:rPr lang="sv-SE" i="1" dirty="0">
                <a:hlinkClick r:id="rId3"/>
              </a:rPr>
              <a:t>pensionsmyndigheten.se/beraknabt</a:t>
            </a:r>
            <a:endParaRPr lang="sv-SE" i="1" dirty="0"/>
          </a:p>
          <a:p>
            <a:pPr marL="0" indent="0">
              <a:buNone/>
            </a:pPr>
            <a:r>
              <a:rPr lang="sv-SE" dirty="0"/>
              <a:t>Beräkningen visar om du, utifrån din bostadskostnad, inkomster och tillgångar, bör ansöka om bostadstillägg. Inga uppgifter sparas i beräkningen. Om det behövs kanske någon i din närhet kan hjälpa till med beräkningen.</a:t>
            </a:r>
          </a:p>
          <a:p>
            <a:pPr marL="352425" indent="-342900"/>
            <a:r>
              <a:rPr lang="sv-SE" dirty="0"/>
              <a:t>Du kan även ringa kundservice på 0771- 776 776 så får du hjälp.</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2236344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örstasida">
    <p:bg bwMode="invGray">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3C51B7E-A69A-4977-B011-7DE53316E8E9}"/>
              </a:ext>
            </a:extLst>
          </p:cNvPr>
          <p:cNvPicPr>
            <a:picLocks noChangeAspect="1"/>
          </p:cNvPicPr>
          <p:nvPr userDrawn="1"/>
        </p:nvPicPr>
        <p:blipFill>
          <a:blip r:embed="rId2"/>
          <a:stretch>
            <a:fillRect/>
          </a:stretch>
        </p:blipFill>
        <p:spPr>
          <a:xfrm>
            <a:off x="2923624" y="1831277"/>
            <a:ext cx="6344752" cy="2983898"/>
          </a:xfrm>
          <a:prstGeom prst="rect">
            <a:avLst/>
          </a:prstGeom>
        </p:spPr>
      </p:pic>
    </p:spTree>
    <p:extLst>
      <p:ext uri="{BB962C8B-B14F-4D97-AF65-F5344CB8AC3E}">
        <p14:creationId xmlns:p14="http://schemas.microsoft.com/office/powerpoint/2010/main" val="145325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med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A9DDED-84FA-49AE-B165-FBAA7019E998}"/>
              </a:ext>
            </a:extLst>
          </p:cNvPr>
          <p:cNvSpPr>
            <a:spLocks noGrp="1"/>
          </p:cNvSpPr>
          <p:nvPr>
            <p:ph type="title"/>
          </p:nvPr>
        </p:nvSpPr>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1DD24D5C-C726-4F64-8181-4D412AFBDF94}"/>
              </a:ext>
            </a:extLst>
          </p:cNvPr>
          <p:cNvSpPr>
            <a:spLocks noGrp="1"/>
          </p:cNvSpPr>
          <p:nvPr>
            <p:ph type="body" sz="quarter" idx="13"/>
          </p:nvPr>
        </p:nvSpPr>
        <p:spPr>
          <a:xfrm>
            <a:off x="785814" y="1463502"/>
            <a:ext cx="8910636" cy="42481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B6743C9A-9B87-4C04-B527-8A846891E45E}"/>
              </a:ext>
            </a:extLst>
          </p:cNvPr>
          <p:cNvSpPr>
            <a:spLocks noGrp="1"/>
          </p:cNvSpPr>
          <p:nvPr>
            <p:ph type="dt" sz="half" idx="10"/>
          </p:nvPr>
        </p:nvSpPr>
        <p:spPr>
          <a:xfrm>
            <a:off x="2685796" y="6334671"/>
            <a:ext cx="1022437" cy="253636"/>
          </a:xfrm>
        </p:spPr>
        <p:txBody>
          <a:bodyPr/>
          <a:lstStyle/>
          <a:p>
            <a:r>
              <a:rPr lang="sv-SE"/>
              <a:t>20xx-xx-xx</a:t>
            </a:r>
            <a:endParaRPr lang="sv-SE" dirty="0"/>
          </a:p>
        </p:txBody>
      </p:sp>
      <p:sp>
        <p:nvSpPr>
          <p:cNvPr id="4" name="Platshållare för sidfot 3">
            <a:extLst>
              <a:ext uri="{FF2B5EF4-FFF2-40B4-BE49-F238E27FC236}">
                <a16:creationId xmlns:a16="http://schemas.microsoft.com/office/drawing/2014/main" id="{DE9220B0-514A-4780-9333-DC42852E0C77}"/>
              </a:ext>
            </a:extLst>
          </p:cNvPr>
          <p:cNvSpPr>
            <a:spLocks noGrp="1"/>
          </p:cNvSpPr>
          <p:nvPr>
            <p:ph type="ftr" sz="quarter" idx="11"/>
          </p:nvPr>
        </p:nvSpPr>
        <p:spPr>
          <a:xfrm>
            <a:off x="4178777" y="6334671"/>
            <a:ext cx="4114800" cy="253636"/>
          </a:xfrm>
        </p:spPr>
        <p:txBody>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5CD76230-C181-4444-A530-C171CFBCECAA}"/>
              </a:ext>
            </a:extLst>
          </p:cNvPr>
          <p:cNvSpPr>
            <a:spLocks noGrp="1"/>
          </p:cNvSpPr>
          <p:nvPr>
            <p:ph type="sldNum" sz="quarter" idx="12"/>
          </p:nvPr>
        </p:nvSpPr>
        <p:spPr>
          <a:xfrm>
            <a:off x="8764121" y="6334671"/>
            <a:ext cx="752786" cy="253636"/>
          </a:xfrm>
        </p:spPr>
        <p:txBody>
          <a:bodyPr/>
          <a:lstStyle/>
          <a:p>
            <a:fld id="{D4F2D9EE-6B8C-483D-9859-9311F6459255}" type="slidenum">
              <a:rPr lang="sv-SE" smtClean="0"/>
              <a:pPr/>
              <a:t>‹#›</a:t>
            </a:fld>
            <a:endParaRPr lang="sv-SE"/>
          </a:p>
        </p:txBody>
      </p:sp>
    </p:spTree>
    <p:extLst>
      <p:ext uri="{BB962C8B-B14F-4D97-AF65-F5344CB8AC3E}">
        <p14:creationId xmlns:p14="http://schemas.microsoft.com/office/powerpoint/2010/main" val="50707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avgränsare">
    <p:bg bwMode="invGray">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CF357A-5E06-4259-93BF-B552660D5EE3}"/>
              </a:ext>
            </a:extLst>
          </p:cNvPr>
          <p:cNvSpPr>
            <a:spLocks noGrp="1"/>
          </p:cNvSpPr>
          <p:nvPr>
            <p:ph type="title"/>
          </p:nvPr>
        </p:nvSpPr>
        <p:spPr>
          <a:xfrm>
            <a:off x="785813" y="3072951"/>
            <a:ext cx="10620375" cy="712098"/>
          </a:xfrm>
        </p:spPr>
        <p:txBody>
          <a:bodyPr/>
          <a:lstStyle>
            <a:lvl1pPr algn="ctr">
              <a:defRPr sz="440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31236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punktlista med tvåspalt">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29E1B5AE-1DB5-4402-A704-9EDD9603B5C8}"/>
              </a:ext>
            </a:extLst>
          </p:cNvPr>
          <p:cNvSpPr>
            <a:spLocks noGrp="1"/>
          </p:cNvSpPr>
          <p:nvPr>
            <p:ph type="body" sz="quarter" idx="13"/>
          </p:nvPr>
        </p:nvSpPr>
        <p:spPr>
          <a:xfrm>
            <a:off x="785813" y="1463502"/>
            <a:ext cx="5190114" cy="423403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text 10">
            <a:extLst>
              <a:ext uri="{FF2B5EF4-FFF2-40B4-BE49-F238E27FC236}">
                <a16:creationId xmlns:a16="http://schemas.microsoft.com/office/drawing/2014/main" id="{C99A4D09-23FE-4A74-9D42-DFADF1D2AAFC}"/>
              </a:ext>
            </a:extLst>
          </p:cNvPr>
          <p:cNvSpPr>
            <a:spLocks noGrp="1"/>
          </p:cNvSpPr>
          <p:nvPr>
            <p:ph type="body" sz="quarter" idx="14"/>
          </p:nvPr>
        </p:nvSpPr>
        <p:spPr>
          <a:xfrm>
            <a:off x="6216074" y="1463502"/>
            <a:ext cx="5190114" cy="423403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646FFBBE-FDF9-4B87-9762-AC4D4B4AE130}"/>
              </a:ext>
            </a:extLst>
          </p:cNvPr>
          <p:cNvSpPr>
            <a:spLocks noGrp="1"/>
          </p:cNvSpPr>
          <p:nvPr>
            <p:ph type="dt" sz="half" idx="10"/>
          </p:nvPr>
        </p:nvSpPr>
        <p:spPr/>
        <p:txBody>
          <a:bodyPr/>
          <a:lstStyle/>
          <a:p>
            <a:r>
              <a:rPr lang="sv-SE"/>
              <a:t>20xx-xx-xx</a:t>
            </a:r>
          </a:p>
        </p:txBody>
      </p:sp>
      <p:sp>
        <p:nvSpPr>
          <p:cNvPr id="4" name="Platshållare för sidfot 3">
            <a:extLst>
              <a:ext uri="{FF2B5EF4-FFF2-40B4-BE49-F238E27FC236}">
                <a16:creationId xmlns:a16="http://schemas.microsoft.com/office/drawing/2014/main" id="{A99FBE6C-3C8B-4808-ACD4-303EDEE980D7}"/>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96BFDCB4-74B3-44AC-89B2-046B8E4B78E5}"/>
              </a:ext>
            </a:extLst>
          </p:cNvPr>
          <p:cNvSpPr>
            <a:spLocks noGrp="1"/>
          </p:cNvSpPr>
          <p:nvPr>
            <p:ph type="sldNum" sz="quarter" idx="12"/>
          </p:nvPr>
        </p:nvSpPr>
        <p:spPr/>
        <p:txBody>
          <a:bodyPr/>
          <a:lstStyle/>
          <a:p>
            <a:fld id="{D4F2D9EE-6B8C-483D-9859-9311F6459255}" type="slidenum">
              <a:rPr lang="sv-SE" smtClean="0"/>
              <a:pPr/>
              <a:t>‹#›</a:t>
            </a:fld>
            <a:endParaRPr lang="sv-SE"/>
          </a:p>
        </p:txBody>
      </p:sp>
      <p:sp>
        <p:nvSpPr>
          <p:cNvPr id="6" name="Rubrik 5">
            <a:extLst>
              <a:ext uri="{FF2B5EF4-FFF2-40B4-BE49-F238E27FC236}">
                <a16:creationId xmlns:a16="http://schemas.microsoft.com/office/drawing/2014/main" id="{4767D498-7A52-4858-ABDA-0ECF75BF98C5}"/>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5458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834A179F-3E6C-47DF-A628-69A51F980E58}"/>
              </a:ext>
            </a:extLst>
          </p:cNvPr>
          <p:cNvSpPr>
            <a:spLocks noGrp="1"/>
          </p:cNvSpPr>
          <p:nvPr>
            <p:ph type="pic" sz="quarter" idx="10"/>
          </p:nvPr>
        </p:nvSpPr>
        <p:spPr>
          <a:xfrm>
            <a:off x="0" y="0"/>
            <a:ext cx="12192000" cy="6858000"/>
          </a:xfrm>
          <a:solidFill>
            <a:schemeClr val="bg1">
              <a:lumMod val="95000"/>
            </a:schemeClr>
          </a:solidFill>
        </p:spPr>
        <p:txBody>
          <a:bodyPr lIns="0" tIns="2376000" anchor="t" anchorCtr="1"/>
          <a:lstStyle>
            <a:lvl1pPr marL="0" indent="0">
              <a:buNone/>
              <a:defRPr/>
            </a:lvl1pPr>
          </a:lstStyle>
          <a:p>
            <a:r>
              <a:rPr lang="sv-SE"/>
              <a:t>Klicka på ikonen för att lägga till en bild</a:t>
            </a:r>
          </a:p>
        </p:txBody>
      </p:sp>
    </p:spTree>
    <p:extLst>
      <p:ext uri="{BB962C8B-B14F-4D97-AF65-F5344CB8AC3E}">
        <p14:creationId xmlns:p14="http://schemas.microsoft.com/office/powerpoint/2010/main" val="383694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med bi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553B8A4E-F935-4BB8-A64F-F3066F011AD2}"/>
              </a:ext>
            </a:extLst>
          </p:cNvPr>
          <p:cNvSpPr>
            <a:spLocks noGrp="1"/>
          </p:cNvSpPr>
          <p:nvPr>
            <p:ph type="body" sz="quarter" idx="12"/>
          </p:nvPr>
        </p:nvSpPr>
        <p:spPr>
          <a:xfrm>
            <a:off x="785813" y="1463502"/>
            <a:ext cx="5190114" cy="423403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bild 8">
            <a:extLst>
              <a:ext uri="{FF2B5EF4-FFF2-40B4-BE49-F238E27FC236}">
                <a16:creationId xmlns:a16="http://schemas.microsoft.com/office/drawing/2014/main" id="{2D8E5086-C253-44E0-BA04-B808A7306F43}"/>
              </a:ext>
            </a:extLst>
          </p:cNvPr>
          <p:cNvSpPr>
            <a:spLocks noGrp="1"/>
          </p:cNvSpPr>
          <p:nvPr>
            <p:ph type="pic" sz="quarter" idx="11"/>
          </p:nvPr>
        </p:nvSpPr>
        <p:spPr>
          <a:xfrm>
            <a:off x="6096000" y="0"/>
            <a:ext cx="6096000" cy="6858000"/>
          </a:xfrm>
          <a:solidFill>
            <a:schemeClr val="bg1">
              <a:lumMod val="95000"/>
            </a:schemeClr>
          </a:solidFill>
        </p:spPr>
        <p:txBody>
          <a:bodyPr vert="horz" lIns="0" tIns="2376000" rIns="0" bIns="0" rtlCol="0" anchor="t" anchorCtr="1">
            <a:normAutofit/>
          </a:bodyPr>
          <a:lstStyle>
            <a:lvl1pPr marL="0" indent="0">
              <a:buNone/>
              <a:defRPr lang="sv-SE"/>
            </a:lvl1pPr>
          </a:lstStyle>
          <a:p>
            <a:pPr marL="228600" lvl="0" indent="-228600"/>
            <a:r>
              <a:rPr lang="sv-SE"/>
              <a:t>Klicka på ikonen för att lägga till en bild</a:t>
            </a:r>
          </a:p>
        </p:txBody>
      </p:sp>
      <p:sp>
        <p:nvSpPr>
          <p:cNvPr id="2" name="Rubrik 1">
            <a:extLst>
              <a:ext uri="{FF2B5EF4-FFF2-40B4-BE49-F238E27FC236}">
                <a16:creationId xmlns:a16="http://schemas.microsoft.com/office/drawing/2014/main" id="{15213A28-80EA-42A1-B5EE-9673DFE1B4D4}"/>
              </a:ext>
            </a:extLst>
          </p:cNvPr>
          <p:cNvSpPr>
            <a:spLocks noGrp="1"/>
          </p:cNvSpPr>
          <p:nvPr>
            <p:ph type="title"/>
          </p:nvPr>
        </p:nvSpPr>
        <p:spPr>
          <a:xfrm>
            <a:off x="785814" y="396511"/>
            <a:ext cx="5190114" cy="799132"/>
          </a:xfrm>
        </p:spPr>
        <p:txBody>
          <a:bodyPr/>
          <a:lstStyle/>
          <a:p>
            <a:r>
              <a:rPr lang="sv-SE"/>
              <a:t>Klicka här för att ändra mall för rubrikformat</a:t>
            </a:r>
          </a:p>
        </p:txBody>
      </p:sp>
    </p:spTree>
    <p:extLst>
      <p:ext uri="{BB962C8B-B14F-4D97-AF65-F5344CB8AC3E}">
        <p14:creationId xmlns:p14="http://schemas.microsoft.com/office/powerpoint/2010/main" val="313914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med Diagram">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9F14097-41CE-4EF3-A628-7E3521E2B1FB}"/>
              </a:ext>
            </a:extLst>
          </p:cNvPr>
          <p:cNvSpPr>
            <a:spLocks noGrp="1"/>
          </p:cNvSpPr>
          <p:nvPr>
            <p:ph type="body" sz="quarter" idx="12"/>
          </p:nvPr>
        </p:nvSpPr>
        <p:spPr>
          <a:xfrm>
            <a:off x="785813" y="1463502"/>
            <a:ext cx="5190114" cy="423403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a:extLst>
              <a:ext uri="{FF2B5EF4-FFF2-40B4-BE49-F238E27FC236}">
                <a16:creationId xmlns:a16="http://schemas.microsoft.com/office/drawing/2014/main" id="{58DC0106-EA68-40C7-BFC2-E1F976F3DD5E}"/>
              </a:ext>
            </a:extLst>
          </p:cNvPr>
          <p:cNvSpPr>
            <a:spLocks noGrp="1"/>
          </p:cNvSpPr>
          <p:nvPr>
            <p:ph sz="quarter" idx="11"/>
          </p:nvPr>
        </p:nvSpPr>
        <p:spPr>
          <a:xfrm>
            <a:off x="6216074" y="1463502"/>
            <a:ext cx="5190114" cy="4234036"/>
          </a:xfrm>
          <a:solidFill>
            <a:schemeClr val="bg1">
              <a:lumMod val="95000"/>
            </a:schemeClr>
          </a:solidFill>
        </p:spPr>
        <p:txBody>
          <a:bodyPr vert="horz" lIns="0" tIns="1332000" rIns="0" bIns="0" rtlCol="0" anchor="t" anchorCtr="1">
            <a:normAutofit/>
          </a:bodyPr>
          <a:lstStyle>
            <a:lvl1pPr marL="0" indent="0">
              <a:buNone/>
              <a:defRPr lang="sv-SE" dirty="0"/>
            </a:lvl1pPr>
          </a:lstStyle>
          <a:p>
            <a:pPr marL="228600" lvl="0" indent="-228600"/>
            <a:r>
              <a:rPr lang="sv-SE"/>
              <a:t>Redigera format för bakgrundstext</a:t>
            </a:r>
          </a:p>
        </p:txBody>
      </p:sp>
      <p:sp>
        <p:nvSpPr>
          <p:cNvPr id="2" name="Platshållare för datum 1">
            <a:extLst>
              <a:ext uri="{FF2B5EF4-FFF2-40B4-BE49-F238E27FC236}">
                <a16:creationId xmlns:a16="http://schemas.microsoft.com/office/drawing/2014/main" id="{1F6139F6-2811-458F-8775-4ACD4FD1E415}"/>
              </a:ext>
            </a:extLst>
          </p:cNvPr>
          <p:cNvSpPr>
            <a:spLocks noGrp="1"/>
          </p:cNvSpPr>
          <p:nvPr>
            <p:ph type="dt" sz="half" idx="13"/>
          </p:nvPr>
        </p:nvSpPr>
        <p:spPr/>
        <p:txBody>
          <a:bodyPr/>
          <a:lstStyle/>
          <a:p>
            <a:r>
              <a:rPr lang="sv-SE"/>
              <a:t>20xx-xx-xx</a:t>
            </a:r>
          </a:p>
        </p:txBody>
      </p:sp>
      <p:sp>
        <p:nvSpPr>
          <p:cNvPr id="3" name="Platshållare för sidfot 2">
            <a:extLst>
              <a:ext uri="{FF2B5EF4-FFF2-40B4-BE49-F238E27FC236}">
                <a16:creationId xmlns:a16="http://schemas.microsoft.com/office/drawing/2014/main" id="{9E766070-8C19-49E3-9718-F5D505ACF32D}"/>
              </a:ext>
            </a:extLst>
          </p:cNvPr>
          <p:cNvSpPr>
            <a:spLocks noGrp="1"/>
          </p:cNvSpPr>
          <p:nvPr>
            <p:ph type="ftr" sz="quarter" idx="14"/>
          </p:nvPr>
        </p:nvSpPr>
        <p:spPr/>
        <p:txBody>
          <a:bodyPr/>
          <a:lstStyle/>
          <a:p>
            <a:r>
              <a:rPr lang="sv-SE"/>
              <a:t>Sidfot om man väljer att infoga en sådan i sin presentation</a:t>
            </a:r>
            <a:endParaRPr lang="sv-SE" dirty="0"/>
          </a:p>
        </p:txBody>
      </p:sp>
      <p:sp>
        <p:nvSpPr>
          <p:cNvPr id="7" name="Platshållare för bildnummer 6">
            <a:extLst>
              <a:ext uri="{FF2B5EF4-FFF2-40B4-BE49-F238E27FC236}">
                <a16:creationId xmlns:a16="http://schemas.microsoft.com/office/drawing/2014/main" id="{1389C36E-DDEA-4BE2-BCB9-3BF2BC6F1C45}"/>
              </a:ext>
            </a:extLst>
          </p:cNvPr>
          <p:cNvSpPr>
            <a:spLocks noGrp="1"/>
          </p:cNvSpPr>
          <p:nvPr>
            <p:ph type="sldNum" sz="quarter" idx="15"/>
          </p:nvPr>
        </p:nvSpPr>
        <p:spPr/>
        <p:txBody>
          <a:bodyPr/>
          <a:lstStyle/>
          <a:p>
            <a:fld id="{D4F2D9EE-6B8C-483D-9859-9311F6459255}" type="slidenum">
              <a:rPr lang="sv-SE" smtClean="0"/>
              <a:pPr/>
              <a:t>‹#›</a:t>
            </a:fld>
            <a:endParaRPr lang="sv-SE"/>
          </a:p>
        </p:txBody>
      </p:sp>
      <p:sp>
        <p:nvSpPr>
          <p:cNvPr id="8" name="Rubrik 7">
            <a:extLst>
              <a:ext uri="{FF2B5EF4-FFF2-40B4-BE49-F238E27FC236}">
                <a16:creationId xmlns:a16="http://schemas.microsoft.com/office/drawing/2014/main" id="{3BE0EEC8-6FD7-44DA-ABFD-FCC89023D34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17212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85813" y="396511"/>
            <a:ext cx="10620375" cy="799132"/>
          </a:xfrm>
          <a:prstGeom prst="rect">
            <a:avLst/>
          </a:prstGeom>
        </p:spPr>
        <p:txBody>
          <a:bodyPr vert="horz" lIns="0" tIns="0" rIns="0" bIns="0" rtlCol="0" anchor="b">
            <a:noAutofit/>
          </a:bodyPr>
          <a:lstStyle/>
          <a:p>
            <a:r>
              <a:rPr lang="sv-SE" dirty="0"/>
              <a:t>Klicka här för att ändra format</a:t>
            </a:r>
          </a:p>
        </p:txBody>
      </p:sp>
      <p:sp>
        <p:nvSpPr>
          <p:cNvPr id="3" name="Platshållare för text 2"/>
          <p:cNvSpPr>
            <a:spLocks noGrp="1"/>
          </p:cNvSpPr>
          <p:nvPr>
            <p:ph type="body" idx="1"/>
          </p:nvPr>
        </p:nvSpPr>
        <p:spPr>
          <a:xfrm>
            <a:off x="785814" y="1463502"/>
            <a:ext cx="10620374" cy="4248150"/>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2CB52027-62D7-4051-92A5-5F8CF69A6708}"/>
              </a:ext>
            </a:extLst>
          </p:cNvPr>
          <p:cNvSpPr>
            <a:spLocks noGrp="1"/>
          </p:cNvSpPr>
          <p:nvPr>
            <p:ph type="dt" sz="half" idx="2"/>
          </p:nvPr>
        </p:nvSpPr>
        <p:spPr>
          <a:xfrm>
            <a:off x="2685796" y="6334671"/>
            <a:ext cx="1022437" cy="253636"/>
          </a:xfrm>
          <a:prstGeom prst="rect">
            <a:avLst/>
          </a:prstGeom>
        </p:spPr>
        <p:txBody>
          <a:bodyPr vert="horz" lIns="91440" tIns="45720" rIns="91440" bIns="45720" rtlCol="0" anchor="ctr"/>
          <a:lstStyle>
            <a:lvl1pPr algn="l">
              <a:defRPr sz="800">
                <a:solidFill>
                  <a:schemeClr val="tx2">
                    <a:lumMod val="75000"/>
                    <a:lumOff val="25000"/>
                  </a:schemeClr>
                </a:solidFill>
              </a:defRPr>
            </a:lvl1pPr>
          </a:lstStyle>
          <a:p>
            <a:r>
              <a:rPr lang="sv-SE"/>
              <a:t>20xx-xx-xx</a:t>
            </a:r>
          </a:p>
        </p:txBody>
      </p:sp>
      <p:sp>
        <p:nvSpPr>
          <p:cNvPr id="8" name="Platshållare för sidfot 7">
            <a:extLst>
              <a:ext uri="{FF2B5EF4-FFF2-40B4-BE49-F238E27FC236}">
                <a16:creationId xmlns:a16="http://schemas.microsoft.com/office/drawing/2014/main" id="{4C2F6E3E-902C-4B96-A2CF-FD3ABE010C4F}"/>
              </a:ext>
            </a:extLst>
          </p:cNvPr>
          <p:cNvSpPr>
            <a:spLocks noGrp="1"/>
          </p:cNvSpPr>
          <p:nvPr>
            <p:ph type="ftr" sz="quarter" idx="3"/>
          </p:nvPr>
        </p:nvSpPr>
        <p:spPr>
          <a:xfrm>
            <a:off x="4178777" y="6334671"/>
            <a:ext cx="4114800" cy="253636"/>
          </a:xfrm>
          <a:prstGeom prst="rect">
            <a:avLst/>
          </a:prstGeom>
        </p:spPr>
        <p:txBody>
          <a:bodyPr vert="horz" lIns="91440" tIns="45720" rIns="91440" bIns="45720" rtlCol="0" anchor="ctr"/>
          <a:lstStyle>
            <a:lvl1pPr algn="ctr">
              <a:defRPr sz="800">
                <a:solidFill>
                  <a:schemeClr val="tx2">
                    <a:lumMod val="75000"/>
                    <a:lumOff val="25000"/>
                  </a:schemeClr>
                </a:solidFill>
              </a:defRPr>
            </a:lvl1pPr>
          </a:lstStyle>
          <a:p>
            <a:r>
              <a:rPr lang="sv-SE"/>
              <a:t>Sidfot om man väljer att infoga en sådan i sin presentation</a:t>
            </a:r>
            <a:endParaRPr lang="sv-SE" dirty="0"/>
          </a:p>
        </p:txBody>
      </p:sp>
      <p:sp>
        <p:nvSpPr>
          <p:cNvPr id="9" name="Platshållare för bildnummer 8">
            <a:extLst>
              <a:ext uri="{FF2B5EF4-FFF2-40B4-BE49-F238E27FC236}">
                <a16:creationId xmlns:a16="http://schemas.microsoft.com/office/drawing/2014/main" id="{A7009B1D-B0C1-4070-9DB7-CC7571761B12}"/>
              </a:ext>
            </a:extLst>
          </p:cNvPr>
          <p:cNvSpPr>
            <a:spLocks noGrp="1"/>
          </p:cNvSpPr>
          <p:nvPr>
            <p:ph type="sldNum" sz="quarter" idx="4"/>
          </p:nvPr>
        </p:nvSpPr>
        <p:spPr>
          <a:xfrm>
            <a:off x="8764122" y="6334671"/>
            <a:ext cx="752786" cy="253636"/>
          </a:xfrm>
          <a:prstGeom prst="rect">
            <a:avLst/>
          </a:prstGeom>
        </p:spPr>
        <p:txBody>
          <a:bodyPr vert="horz" lIns="91440" tIns="45720" rIns="91440" bIns="45720" rtlCol="0" anchor="ctr"/>
          <a:lstStyle>
            <a:lvl1pPr algn="r">
              <a:defRPr sz="800">
                <a:solidFill>
                  <a:schemeClr val="tx2">
                    <a:lumMod val="75000"/>
                    <a:lumOff val="25000"/>
                  </a:schemeClr>
                </a:solidFill>
              </a:defRPr>
            </a:lvl1pPr>
          </a:lstStyle>
          <a:p>
            <a:fld id="{D4F2D9EE-6B8C-483D-9859-9311F6459255}" type="slidenum">
              <a:rPr lang="sv-SE" smtClean="0"/>
              <a:pPr/>
              <a:t>‹#›</a:t>
            </a:fld>
            <a:endParaRPr lang="sv-SE"/>
          </a:p>
        </p:txBody>
      </p:sp>
      <p:pic>
        <p:nvPicPr>
          <p:cNvPr id="11" name="Bildobjekt 10">
            <a:extLst>
              <a:ext uri="{FF2B5EF4-FFF2-40B4-BE49-F238E27FC236}">
                <a16:creationId xmlns:a16="http://schemas.microsoft.com/office/drawing/2014/main" id="{5D3BE665-6410-4DE8-AEE4-1C03F9995139}"/>
              </a:ext>
            </a:extLst>
          </p:cNvPr>
          <p:cNvPicPr>
            <a:picLocks noChangeAspect="1"/>
          </p:cNvPicPr>
          <p:nvPr userDrawn="1"/>
        </p:nvPicPr>
        <p:blipFill>
          <a:blip r:embed="rId9"/>
          <a:stretch>
            <a:fillRect/>
          </a:stretch>
        </p:blipFill>
        <p:spPr>
          <a:xfrm>
            <a:off x="10835668" y="6160621"/>
            <a:ext cx="1215995" cy="571875"/>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58" r:id="rId3"/>
    <p:sldLayoutId id="2147483665" r:id="rId4"/>
    <p:sldLayoutId id="2147483662" r:id="rId5"/>
    <p:sldLayoutId id="2147483663" r:id="rId6"/>
    <p:sldLayoutId id="2147483664" r:id="rId7"/>
  </p:sldLayoutIdLs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400"/>
        </a:spcAft>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4608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2000" kern="1200">
          <a:solidFill>
            <a:schemeClr val="tx2">
              <a:lumMod val="75000"/>
              <a:lumOff val="25000"/>
            </a:schemeClr>
          </a:solidFill>
          <a:latin typeface="+mn-lt"/>
          <a:ea typeface="+mn-ea"/>
          <a:cs typeface="+mn-cs"/>
        </a:defRPr>
      </a:lvl2pPr>
      <a:lvl3pPr marL="6912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800" kern="1200">
          <a:solidFill>
            <a:schemeClr val="tx2">
              <a:lumMod val="75000"/>
              <a:lumOff val="25000"/>
            </a:schemeClr>
          </a:solidFill>
          <a:latin typeface="+mn-lt"/>
          <a:ea typeface="+mn-ea"/>
          <a:cs typeface="+mn-cs"/>
        </a:defRPr>
      </a:lvl3pPr>
      <a:lvl4pPr marL="9216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600" kern="1200">
          <a:solidFill>
            <a:schemeClr val="tx2">
              <a:lumMod val="75000"/>
              <a:lumOff val="25000"/>
            </a:schemeClr>
          </a:solidFill>
          <a:latin typeface="+mn-lt"/>
          <a:ea typeface="+mn-ea"/>
          <a:cs typeface="+mn-cs"/>
        </a:defRPr>
      </a:lvl4pPr>
      <a:lvl5pPr marL="11160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600" kern="1200">
          <a:solidFill>
            <a:schemeClr val="tx2">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95" userDrawn="1">
          <p15:clr>
            <a:srgbClr val="F26B43"/>
          </p15:clr>
        </p15:guide>
        <p15:guide id="4" pos="6108" userDrawn="1">
          <p15:clr>
            <a:srgbClr val="F26B43"/>
          </p15:clr>
        </p15:guide>
        <p15:guide id="5" orient="horz" pos="3990" userDrawn="1">
          <p15:clr>
            <a:srgbClr val="F26B43"/>
          </p15:clr>
        </p15:guide>
        <p15:guide id="6" orient="horz" pos="3589" userDrawn="1">
          <p15:clr>
            <a:srgbClr val="F26B43"/>
          </p15:clr>
        </p15:guide>
        <p15:guide id="7" orient="horz" pos="913" userDrawn="1">
          <p15:clr>
            <a:srgbClr val="F26B43"/>
          </p15:clr>
        </p15:guide>
        <p15:guide id="8" orient="horz" pos="832" userDrawn="1">
          <p15:clr>
            <a:srgbClr val="F26B43"/>
          </p15:clr>
        </p15:guide>
        <p15:guide id="9" orient="horz" pos="233" userDrawn="1">
          <p15:clr>
            <a:srgbClr val="F26B43"/>
          </p15:clr>
        </p15:guide>
        <p15:guide id="10" orient="horz" pos="4156" userDrawn="1">
          <p15:clr>
            <a:srgbClr val="F26B43"/>
          </p15:clr>
        </p15:guide>
        <p15:guide id="11" pos="718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ensionmyndigheten.se/beraknab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www.pensionsmyndigheten.se/ansokb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pensionsmyndigheten.se/blanketthjal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pensionsmyndigheten.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86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E4FED3-D145-4D0B-B72F-FDB0A1E1E026}"/>
              </a:ext>
            </a:extLst>
          </p:cNvPr>
          <p:cNvSpPr>
            <a:spLocks noGrp="1"/>
          </p:cNvSpPr>
          <p:nvPr>
            <p:ph type="title"/>
          </p:nvPr>
        </p:nvSpPr>
        <p:spPr/>
        <p:txBody>
          <a:bodyPr/>
          <a:lstStyle/>
          <a:p>
            <a:r>
              <a:rPr lang="sv-SE" dirty="0"/>
              <a:t>1. Gör en beräkning innan du ansöker</a:t>
            </a:r>
          </a:p>
        </p:txBody>
      </p:sp>
      <p:sp>
        <p:nvSpPr>
          <p:cNvPr id="3" name="Platshållare för text 2">
            <a:extLst>
              <a:ext uri="{FF2B5EF4-FFF2-40B4-BE49-F238E27FC236}">
                <a16:creationId xmlns:a16="http://schemas.microsoft.com/office/drawing/2014/main" id="{9DE31EBB-6363-4F21-A117-9AB42223BF99}"/>
              </a:ext>
            </a:extLst>
          </p:cNvPr>
          <p:cNvSpPr>
            <a:spLocks noGrp="1"/>
          </p:cNvSpPr>
          <p:nvPr>
            <p:ph type="body" sz="quarter" idx="13"/>
          </p:nvPr>
        </p:nvSpPr>
        <p:spPr/>
        <p:txBody>
          <a:bodyPr/>
          <a:lstStyle/>
          <a:p>
            <a:r>
              <a:rPr lang="sv-SE" dirty="0"/>
              <a:t>Besök </a:t>
            </a:r>
            <a:r>
              <a:rPr lang="sv-SE" dirty="0">
                <a:hlinkClick r:id="rId3"/>
              </a:rPr>
              <a:t>www.pensionmyndigheten.se/beraknabt</a:t>
            </a:r>
            <a:endParaRPr lang="sv-SE" dirty="0"/>
          </a:p>
          <a:p>
            <a:pPr lvl="1"/>
            <a:r>
              <a:rPr lang="sv-SE" dirty="0"/>
              <a:t>En beräkning kan visa om du bör ansöka.</a:t>
            </a:r>
          </a:p>
          <a:p>
            <a:pPr lvl="1"/>
            <a:r>
              <a:rPr lang="sv-SE" dirty="0"/>
              <a:t>Om du är ovan vid dator och internet kanske du kan be någon i din närhet om hjälp.</a:t>
            </a:r>
          </a:p>
          <a:p>
            <a:r>
              <a:rPr lang="sv-SE" dirty="0"/>
              <a:t>Du kan också ringa kundservice 0771 - 776 776 så hjälper Pensionsmyndigheten dig.</a:t>
            </a:r>
          </a:p>
        </p:txBody>
      </p:sp>
      <p:pic>
        <p:nvPicPr>
          <p:cNvPr id="4" name="Bildobjekt 3">
            <a:extLst>
              <a:ext uri="{FF2B5EF4-FFF2-40B4-BE49-F238E27FC236}">
                <a16:creationId xmlns:a16="http://schemas.microsoft.com/office/drawing/2014/main" id="{D8D698EC-B436-4531-AA78-ABC1CF3FFD14}"/>
              </a:ext>
            </a:extLst>
          </p:cNvPr>
          <p:cNvPicPr/>
          <p:nvPr/>
        </p:nvPicPr>
        <p:blipFill rotWithShape="1">
          <a:blip r:embed="rId4"/>
          <a:srcRect l="11419" r="17592" b="6191"/>
          <a:stretch/>
        </p:blipFill>
        <p:spPr>
          <a:xfrm>
            <a:off x="4477814" y="4120444"/>
            <a:ext cx="3029297" cy="2737556"/>
          </a:xfrm>
          <a:prstGeom prst="rect">
            <a:avLst/>
          </a:prstGeom>
        </p:spPr>
      </p:pic>
    </p:spTree>
    <p:extLst>
      <p:ext uri="{BB962C8B-B14F-4D97-AF65-F5344CB8AC3E}">
        <p14:creationId xmlns:p14="http://schemas.microsoft.com/office/powerpoint/2010/main" val="1133462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0C5812-B965-467F-B284-8FCBA0E7C41A}"/>
              </a:ext>
            </a:extLst>
          </p:cNvPr>
          <p:cNvSpPr>
            <a:spLocks noGrp="1"/>
          </p:cNvSpPr>
          <p:nvPr>
            <p:ph type="title"/>
          </p:nvPr>
        </p:nvSpPr>
        <p:spPr/>
        <p:txBody>
          <a:bodyPr/>
          <a:lstStyle/>
          <a:p>
            <a:r>
              <a:rPr lang="sv-SE" dirty="0"/>
              <a:t>2. Gör din ansökan</a:t>
            </a:r>
          </a:p>
        </p:txBody>
      </p:sp>
      <p:sp>
        <p:nvSpPr>
          <p:cNvPr id="3" name="Platshållare för text 2">
            <a:extLst>
              <a:ext uri="{FF2B5EF4-FFF2-40B4-BE49-F238E27FC236}">
                <a16:creationId xmlns:a16="http://schemas.microsoft.com/office/drawing/2014/main" id="{7E83C1CB-8A18-4D26-911F-44DE0CDE282B}"/>
              </a:ext>
            </a:extLst>
          </p:cNvPr>
          <p:cNvSpPr>
            <a:spLocks noGrp="1"/>
          </p:cNvSpPr>
          <p:nvPr>
            <p:ph type="body" sz="quarter" idx="13"/>
          </p:nvPr>
        </p:nvSpPr>
        <p:spPr/>
        <p:txBody>
          <a:bodyPr/>
          <a:lstStyle/>
          <a:p>
            <a:r>
              <a:rPr lang="sv-SE" dirty="0"/>
              <a:t>Ansök enkelt på </a:t>
            </a:r>
            <a:r>
              <a:rPr lang="sv-SE" dirty="0">
                <a:hlinkClick r:id="rId3"/>
              </a:rPr>
              <a:t>www.pensionsmyndigheten.se/ansokbt</a:t>
            </a:r>
            <a:r>
              <a:rPr lang="sv-SE" dirty="0"/>
              <a:t> med en e-legitimation såsom bankID. </a:t>
            </a:r>
          </a:p>
          <a:p>
            <a:r>
              <a:rPr lang="sv-SE" dirty="0"/>
              <a:t>Behörig anhörig kan ansöka åt en närstående.</a:t>
            </a:r>
          </a:p>
          <a:p>
            <a:r>
              <a:rPr lang="sv-SE" dirty="0"/>
              <a:t>Du kan också ansöka via blankett. Mer hjälp för att fylla i alla uppgifter finns på </a:t>
            </a:r>
            <a:r>
              <a:rPr lang="sv-SE" dirty="0">
                <a:hlinkClick r:id="rId4"/>
              </a:rPr>
              <a:t>www.pensionsmyndigheten.se/blanketthjalp</a:t>
            </a:r>
            <a:endParaRPr lang="sv-SE" dirty="0"/>
          </a:p>
          <a:p>
            <a:pPr marL="0" indent="0">
              <a:buNone/>
            </a:pPr>
            <a:endParaRPr lang="sv-SE" dirty="0"/>
          </a:p>
        </p:txBody>
      </p:sp>
      <p:pic>
        <p:nvPicPr>
          <p:cNvPr id="4" name="Bildobjekt 3">
            <a:extLst>
              <a:ext uri="{FF2B5EF4-FFF2-40B4-BE49-F238E27FC236}">
                <a16:creationId xmlns:a16="http://schemas.microsoft.com/office/drawing/2014/main" id="{5A13932C-9122-472D-B3F0-B401373D4D5C}"/>
              </a:ext>
            </a:extLst>
          </p:cNvPr>
          <p:cNvPicPr/>
          <p:nvPr/>
        </p:nvPicPr>
        <p:blipFill rotWithShape="1">
          <a:blip r:embed="rId5"/>
          <a:srcRect l="32256" t="32309" r="42943" b="28566"/>
          <a:stretch/>
        </p:blipFill>
        <p:spPr bwMode="auto">
          <a:xfrm>
            <a:off x="4482552" y="4037995"/>
            <a:ext cx="3226895" cy="27130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1714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70ADD6-A3BE-4167-AA04-5E6881936F00}"/>
              </a:ext>
            </a:extLst>
          </p:cNvPr>
          <p:cNvSpPr>
            <a:spLocks noGrp="1"/>
          </p:cNvSpPr>
          <p:nvPr>
            <p:ph type="title"/>
          </p:nvPr>
        </p:nvSpPr>
        <p:spPr/>
        <p:txBody>
          <a:bodyPr/>
          <a:lstStyle/>
          <a:p>
            <a:r>
              <a:rPr lang="sv-SE" dirty="0"/>
              <a:t>Fyll i ansökan fullständigt</a:t>
            </a:r>
          </a:p>
        </p:txBody>
      </p:sp>
      <p:sp>
        <p:nvSpPr>
          <p:cNvPr id="3" name="Platshållare för text 2">
            <a:extLst>
              <a:ext uri="{FF2B5EF4-FFF2-40B4-BE49-F238E27FC236}">
                <a16:creationId xmlns:a16="http://schemas.microsoft.com/office/drawing/2014/main" id="{765370CF-29C8-4F93-BECD-304B30ED8BD4}"/>
              </a:ext>
            </a:extLst>
          </p:cNvPr>
          <p:cNvSpPr>
            <a:spLocks noGrp="1"/>
          </p:cNvSpPr>
          <p:nvPr>
            <p:ph type="body" sz="quarter" idx="13"/>
          </p:nvPr>
        </p:nvSpPr>
        <p:spPr/>
        <p:txBody>
          <a:bodyPr/>
          <a:lstStyle/>
          <a:p>
            <a:r>
              <a:rPr lang="sv-SE" dirty="0"/>
              <a:t>Fyll i alla uppgifter noga för ett snabbare beslut. </a:t>
            </a:r>
          </a:p>
          <a:p>
            <a:r>
              <a:rPr lang="sv-SE" dirty="0"/>
              <a:t>Ring gärna Pensionsmyndighetens kundservice eller besök ett servicekontor för att få hjälp. </a:t>
            </a:r>
          </a:p>
          <a:p>
            <a:r>
              <a:rPr lang="sv-SE" dirty="0"/>
              <a:t>Kanske även någon närstående kan hjälpa till?</a:t>
            </a:r>
          </a:p>
        </p:txBody>
      </p:sp>
      <p:pic>
        <p:nvPicPr>
          <p:cNvPr id="4" name="Bildobjekt 3">
            <a:extLst>
              <a:ext uri="{FF2B5EF4-FFF2-40B4-BE49-F238E27FC236}">
                <a16:creationId xmlns:a16="http://schemas.microsoft.com/office/drawing/2014/main" id="{FFDC1364-BD48-4EC8-A0E8-AE9C9D5DE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646" y="2772921"/>
            <a:ext cx="3206590" cy="3206590"/>
          </a:xfrm>
          <a:prstGeom prst="rect">
            <a:avLst/>
          </a:prstGeom>
        </p:spPr>
      </p:pic>
    </p:spTree>
    <p:extLst>
      <p:ext uri="{BB962C8B-B14F-4D97-AF65-F5344CB8AC3E}">
        <p14:creationId xmlns:p14="http://schemas.microsoft.com/office/powerpoint/2010/main" val="2979626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B1DBD3-4208-4262-9944-D236FA32A92B}"/>
              </a:ext>
            </a:extLst>
          </p:cNvPr>
          <p:cNvSpPr>
            <a:spLocks noGrp="1"/>
          </p:cNvSpPr>
          <p:nvPr>
            <p:ph type="title"/>
          </p:nvPr>
        </p:nvSpPr>
        <p:spPr/>
        <p:txBody>
          <a:bodyPr/>
          <a:lstStyle/>
          <a:p>
            <a:r>
              <a:rPr lang="sv-SE" dirty="0"/>
              <a:t>Behörig anhörig kan ansöka åt en närstående</a:t>
            </a:r>
          </a:p>
        </p:txBody>
      </p:sp>
      <p:sp>
        <p:nvSpPr>
          <p:cNvPr id="3" name="Platshållare för text 2">
            <a:extLst>
              <a:ext uri="{FF2B5EF4-FFF2-40B4-BE49-F238E27FC236}">
                <a16:creationId xmlns:a16="http://schemas.microsoft.com/office/drawing/2014/main" id="{D40E4A6C-12DC-45B9-B613-986742DA8561}"/>
              </a:ext>
            </a:extLst>
          </p:cNvPr>
          <p:cNvSpPr>
            <a:spLocks noGrp="1"/>
          </p:cNvSpPr>
          <p:nvPr>
            <p:ph type="body" sz="quarter" idx="13"/>
          </p:nvPr>
        </p:nvSpPr>
        <p:spPr/>
        <p:txBody>
          <a:bodyPr/>
          <a:lstStyle/>
          <a:p>
            <a:r>
              <a:rPr lang="sv-SE" dirty="0"/>
              <a:t>En anhörig kan vara behörig att företräda en släkting som inte längre själv klarar av sina ekonomiska angelägenheter.</a:t>
            </a:r>
          </a:p>
          <a:p>
            <a:r>
              <a:rPr lang="sv-SE" dirty="0"/>
              <a:t>Enkelt att ansöka på webben med egen e-legitimation såsom bankID.</a:t>
            </a:r>
          </a:p>
          <a:p>
            <a:endParaRPr lang="sv-SE" dirty="0"/>
          </a:p>
        </p:txBody>
      </p:sp>
      <p:pic>
        <p:nvPicPr>
          <p:cNvPr id="4" name="Bildobjekt 3">
            <a:extLst>
              <a:ext uri="{FF2B5EF4-FFF2-40B4-BE49-F238E27FC236}">
                <a16:creationId xmlns:a16="http://schemas.microsoft.com/office/drawing/2014/main" id="{0B185871-3947-4C80-BF91-8F776B930BE8}"/>
              </a:ext>
            </a:extLst>
          </p:cNvPr>
          <p:cNvPicPr>
            <a:picLocks noChangeAspect="1"/>
          </p:cNvPicPr>
          <p:nvPr/>
        </p:nvPicPr>
        <p:blipFill>
          <a:blip r:embed="rId3"/>
          <a:stretch>
            <a:fillRect/>
          </a:stretch>
        </p:blipFill>
        <p:spPr>
          <a:xfrm>
            <a:off x="1755422" y="3231444"/>
            <a:ext cx="7620000" cy="3352800"/>
          </a:xfrm>
          <a:prstGeom prst="rect">
            <a:avLst/>
          </a:prstGeom>
        </p:spPr>
      </p:pic>
    </p:spTree>
    <p:extLst>
      <p:ext uri="{BB962C8B-B14F-4D97-AF65-F5344CB8AC3E}">
        <p14:creationId xmlns:p14="http://schemas.microsoft.com/office/powerpoint/2010/main" val="3362466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7">
            <a:extLst>
              <a:ext uri="{FF2B5EF4-FFF2-40B4-BE49-F238E27FC236}">
                <a16:creationId xmlns:a16="http://schemas.microsoft.com/office/drawing/2014/main" id="{0E9EAA32-BAD3-49CD-A7C1-5D70B317F747}"/>
              </a:ext>
            </a:extLst>
          </p:cNvPr>
          <p:cNvPicPr>
            <a:picLocks noChangeAspect="1"/>
          </p:cNvPicPr>
          <p:nvPr/>
        </p:nvPicPr>
        <p:blipFill>
          <a:blip r:embed="rId3"/>
          <a:stretch>
            <a:fillRect/>
          </a:stretch>
        </p:blipFill>
        <p:spPr>
          <a:xfrm>
            <a:off x="7799859" y="1612380"/>
            <a:ext cx="3025481" cy="3633240"/>
          </a:xfrm>
          <a:prstGeom prst="rect">
            <a:avLst/>
          </a:prstGeom>
        </p:spPr>
      </p:pic>
      <p:sp>
        <p:nvSpPr>
          <p:cNvPr id="2" name="Rubrik 1">
            <a:extLst>
              <a:ext uri="{FF2B5EF4-FFF2-40B4-BE49-F238E27FC236}">
                <a16:creationId xmlns:a16="http://schemas.microsoft.com/office/drawing/2014/main" id="{4DE61AA8-E5FE-4E20-BC3A-86249EABF8B5}"/>
              </a:ext>
            </a:extLst>
          </p:cNvPr>
          <p:cNvSpPr>
            <a:spLocks noGrp="1"/>
          </p:cNvSpPr>
          <p:nvPr>
            <p:ph type="title"/>
          </p:nvPr>
        </p:nvSpPr>
        <p:spPr/>
        <p:txBody>
          <a:bodyPr/>
          <a:lstStyle/>
          <a:p>
            <a:r>
              <a:rPr lang="sv-SE" dirty="0"/>
              <a:t>Mer information eller hjälp</a:t>
            </a:r>
          </a:p>
        </p:txBody>
      </p:sp>
      <p:sp>
        <p:nvSpPr>
          <p:cNvPr id="3" name="Platshållare för text 2">
            <a:extLst>
              <a:ext uri="{FF2B5EF4-FFF2-40B4-BE49-F238E27FC236}">
                <a16:creationId xmlns:a16="http://schemas.microsoft.com/office/drawing/2014/main" id="{0D2FCC58-CC35-42AF-A39D-65D5421DC555}"/>
              </a:ext>
            </a:extLst>
          </p:cNvPr>
          <p:cNvSpPr>
            <a:spLocks noGrp="1"/>
          </p:cNvSpPr>
          <p:nvPr>
            <p:ph type="body" sz="quarter" idx="13"/>
          </p:nvPr>
        </p:nvSpPr>
        <p:spPr/>
        <p:txBody>
          <a:bodyPr/>
          <a:lstStyle/>
          <a:p>
            <a:r>
              <a:rPr lang="sv-SE" dirty="0"/>
              <a:t>Besök webbplatsen </a:t>
            </a:r>
            <a:r>
              <a:rPr lang="sv-SE" dirty="0">
                <a:hlinkClick r:id="rId4"/>
              </a:rPr>
              <a:t>www.pensionsmyndigheten.se</a:t>
            </a:r>
            <a:endParaRPr lang="sv-SE" dirty="0"/>
          </a:p>
          <a:p>
            <a:endParaRPr lang="sv-SE" dirty="0"/>
          </a:p>
          <a:p>
            <a:r>
              <a:rPr lang="sv-SE" dirty="0"/>
              <a:t>Ring kundservice via 0771 - 776 776</a:t>
            </a:r>
          </a:p>
          <a:p>
            <a:endParaRPr lang="sv-SE" dirty="0"/>
          </a:p>
          <a:p>
            <a:r>
              <a:rPr lang="sv-SE" dirty="0"/>
              <a:t>Personlig hjälp vid servicekontor</a:t>
            </a:r>
          </a:p>
          <a:p>
            <a:pPr lvl="1"/>
            <a:r>
              <a:rPr lang="sv-SE" dirty="0"/>
              <a:t>På pensionsmyndighetens hemsida hittar du adress till närmaste servicekontor.</a:t>
            </a:r>
          </a:p>
          <a:p>
            <a:endParaRPr lang="sv-SE" dirty="0"/>
          </a:p>
        </p:txBody>
      </p:sp>
    </p:spTree>
    <p:extLst>
      <p:ext uri="{BB962C8B-B14F-4D97-AF65-F5344CB8AC3E}">
        <p14:creationId xmlns:p14="http://schemas.microsoft.com/office/powerpoint/2010/main" val="57894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6368D5-7F55-4A19-9E17-12780B9645FB}"/>
              </a:ext>
            </a:extLst>
          </p:cNvPr>
          <p:cNvSpPr>
            <a:spLocks noGrp="1"/>
          </p:cNvSpPr>
          <p:nvPr>
            <p:ph type="title"/>
          </p:nvPr>
        </p:nvSpPr>
        <p:spPr/>
        <p:txBody>
          <a:bodyPr/>
          <a:lstStyle/>
          <a:p>
            <a:r>
              <a:rPr lang="sv-SE" dirty="0"/>
              <a:t>Sprid gärna informationen vidare…</a:t>
            </a:r>
          </a:p>
        </p:txBody>
      </p:sp>
      <p:sp>
        <p:nvSpPr>
          <p:cNvPr id="3" name="Platshållare för text 2">
            <a:extLst>
              <a:ext uri="{FF2B5EF4-FFF2-40B4-BE49-F238E27FC236}">
                <a16:creationId xmlns:a16="http://schemas.microsoft.com/office/drawing/2014/main" id="{C7728D3D-48EB-4B8C-89C5-CB934BE3FD5B}"/>
              </a:ext>
            </a:extLst>
          </p:cNvPr>
          <p:cNvSpPr>
            <a:spLocks noGrp="1"/>
          </p:cNvSpPr>
          <p:nvPr>
            <p:ph type="body" sz="quarter" idx="13"/>
          </p:nvPr>
        </p:nvSpPr>
        <p:spPr/>
        <p:txBody>
          <a:bodyPr/>
          <a:lstStyle/>
          <a:p>
            <a:endParaRPr lang="sv-SE" dirty="0"/>
          </a:p>
          <a:p>
            <a:endParaRPr lang="sv-SE" dirty="0"/>
          </a:p>
          <a:p>
            <a:endParaRPr lang="sv-SE" dirty="0"/>
          </a:p>
          <a:p>
            <a:endParaRPr lang="sv-SE" dirty="0"/>
          </a:p>
          <a:p>
            <a:endParaRPr lang="sv-SE" dirty="0"/>
          </a:p>
          <a:p>
            <a:endParaRPr lang="sv-SE" dirty="0"/>
          </a:p>
          <a:p>
            <a:pPr marL="0" indent="0">
              <a:buNone/>
            </a:pPr>
            <a:endParaRPr lang="sv-SE" dirty="0"/>
          </a:p>
          <a:p>
            <a:pPr marL="0" indent="0" algn="r">
              <a:buNone/>
            </a:pPr>
            <a:r>
              <a:rPr lang="sv-SE" dirty="0"/>
              <a:t>Stort tack från Pensionsmyndigheten!</a:t>
            </a:r>
          </a:p>
        </p:txBody>
      </p:sp>
      <p:pic>
        <p:nvPicPr>
          <p:cNvPr id="4" name="Bildobjekt 3">
            <a:extLst>
              <a:ext uri="{FF2B5EF4-FFF2-40B4-BE49-F238E27FC236}">
                <a16:creationId xmlns:a16="http://schemas.microsoft.com/office/drawing/2014/main" id="{7914CD06-ADA6-426D-A1D4-CEF404FBE351}"/>
              </a:ext>
            </a:extLst>
          </p:cNvPr>
          <p:cNvPicPr>
            <a:picLocks noChangeAspect="1"/>
          </p:cNvPicPr>
          <p:nvPr/>
        </p:nvPicPr>
        <p:blipFill>
          <a:blip r:embed="rId3"/>
          <a:stretch>
            <a:fillRect/>
          </a:stretch>
        </p:blipFill>
        <p:spPr>
          <a:xfrm>
            <a:off x="1719829" y="1638393"/>
            <a:ext cx="3618640" cy="2542509"/>
          </a:xfrm>
          <a:prstGeom prst="rect">
            <a:avLst/>
          </a:prstGeom>
          <a:ln w="3175">
            <a:solidFill>
              <a:schemeClr val="tx1">
                <a:lumMod val="50000"/>
                <a:lumOff val="50000"/>
                <a:alpha val="50000"/>
              </a:schemeClr>
            </a:solidFill>
          </a:ln>
          <a:effectLst>
            <a:outerShdw blurRad="50800" dist="38100" dir="2700000" algn="tl" rotWithShape="0">
              <a:prstClr val="black">
                <a:alpha val="40000"/>
              </a:prstClr>
            </a:outerShdw>
          </a:effectLst>
        </p:spPr>
      </p:pic>
      <p:pic>
        <p:nvPicPr>
          <p:cNvPr id="9" name="Bildobjekt 8">
            <a:extLst>
              <a:ext uri="{FF2B5EF4-FFF2-40B4-BE49-F238E27FC236}">
                <a16:creationId xmlns:a16="http://schemas.microsoft.com/office/drawing/2014/main" id="{53B52B4B-B0B6-422D-9534-CE2C49405F15}"/>
              </a:ext>
            </a:extLst>
          </p:cNvPr>
          <p:cNvPicPr>
            <a:picLocks noChangeAspect="1"/>
          </p:cNvPicPr>
          <p:nvPr/>
        </p:nvPicPr>
        <p:blipFill>
          <a:blip r:embed="rId3"/>
          <a:stretch>
            <a:fillRect/>
          </a:stretch>
        </p:blipFill>
        <p:spPr>
          <a:xfrm>
            <a:off x="2808080" y="2021080"/>
            <a:ext cx="3618640" cy="2542509"/>
          </a:xfrm>
          <a:prstGeom prst="rect">
            <a:avLst/>
          </a:prstGeom>
          <a:ln w="3175">
            <a:solidFill>
              <a:schemeClr val="tx1">
                <a:lumMod val="50000"/>
                <a:lumOff val="50000"/>
                <a:alpha val="50000"/>
              </a:schemeClr>
            </a:solidFill>
          </a:ln>
          <a:effectLst>
            <a:outerShdw blurRad="50800" dist="38100" dir="2700000" algn="tl" rotWithShape="0">
              <a:prstClr val="black">
                <a:alpha val="40000"/>
              </a:prstClr>
            </a:outerShdw>
          </a:effectLst>
        </p:spPr>
      </p:pic>
      <p:pic>
        <p:nvPicPr>
          <p:cNvPr id="10" name="Bildobjekt 9">
            <a:extLst>
              <a:ext uri="{FF2B5EF4-FFF2-40B4-BE49-F238E27FC236}">
                <a16:creationId xmlns:a16="http://schemas.microsoft.com/office/drawing/2014/main" id="{74E0CBA6-5549-445C-BF4B-74EE6D24C20C}"/>
              </a:ext>
            </a:extLst>
          </p:cNvPr>
          <p:cNvPicPr>
            <a:picLocks noChangeAspect="1"/>
          </p:cNvPicPr>
          <p:nvPr/>
        </p:nvPicPr>
        <p:blipFill>
          <a:blip r:embed="rId3"/>
          <a:stretch>
            <a:fillRect/>
          </a:stretch>
        </p:blipFill>
        <p:spPr>
          <a:xfrm>
            <a:off x="4106817" y="2403768"/>
            <a:ext cx="3618640" cy="2542509"/>
          </a:xfrm>
          <a:prstGeom prst="rect">
            <a:avLst/>
          </a:prstGeom>
          <a:ln w="3175">
            <a:solidFill>
              <a:schemeClr val="tx1">
                <a:lumMod val="50000"/>
                <a:lumOff val="50000"/>
                <a:alpha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55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42078B-D75F-4506-9B31-B869A190C0AE}"/>
              </a:ext>
            </a:extLst>
          </p:cNvPr>
          <p:cNvSpPr>
            <a:spLocks noGrp="1"/>
          </p:cNvSpPr>
          <p:nvPr>
            <p:ph type="title"/>
          </p:nvPr>
        </p:nvSpPr>
        <p:spPr>
          <a:xfrm>
            <a:off x="785812" y="2629868"/>
            <a:ext cx="10620375" cy="799132"/>
          </a:xfrm>
        </p:spPr>
        <p:txBody>
          <a:bodyPr/>
          <a:lstStyle/>
          <a:p>
            <a:pPr algn="ctr"/>
            <a:r>
              <a:rPr lang="sv-SE" dirty="0"/>
              <a:t>Bostadstillägg till pensionärer</a:t>
            </a:r>
          </a:p>
        </p:txBody>
      </p:sp>
    </p:spTree>
    <p:extLst>
      <p:ext uri="{BB962C8B-B14F-4D97-AF65-F5344CB8AC3E}">
        <p14:creationId xmlns:p14="http://schemas.microsoft.com/office/powerpoint/2010/main" val="34006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54FCFC-0DAE-4B7A-89E8-F58E02E929B1}"/>
              </a:ext>
            </a:extLst>
          </p:cNvPr>
          <p:cNvSpPr>
            <a:spLocks noGrp="1"/>
          </p:cNvSpPr>
          <p:nvPr>
            <p:ph type="title"/>
          </p:nvPr>
        </p:nvSpPr>
        <p:spPr/>
        <p:txBody>
          <a:bodyPr/>
          <a:lstStyle/>
          <a:p>
            <a:r>
              <a:rPr lang="sv-SE" dirty="0"/>
              <a:t>Pensionärer som går miste om pengar</a:t>
            </a:r>
          </a:p>
        </p:txBody>
      </p:sp>
      <p:sp>
        <p:nvSpPr>
          <p:cNvPr id="3" name="Platshållare för text 2">
            <a:extLst>
              <a:ext uri="{FF2B5EF4-FFF2-40B4-BE49-F238E27FC236}">
                <a16:creationId xmlns:a16="http://schemas.microsoft.com/office/drawing/2014/main" id="{4200E0DC-D4A2-4B59-8082-91CE5613C408}"/>
              </a:ext>
            </a:extLst>
          </p:cNvPr>
          <p:cNvSpPr>
            <a:spLocks noGrp="1"/>
          </p:cNvSpPr>
          <p:nvPr>
            <p:ph type="body" sz="quarter" idx="13"/>
          </p:nvPr>
        </p:nvSpPr>
        <p:spPr/>
        <p:txBody>
          <a:bodyPr/>
          <a:lstStyle/>
          <a:p>
            <a:endParaRPr lang="sv-SE" dirty="0"/>
          </a:p>
          <a:p>
            <a:endParaRPr lang="sv-SE" dirty="0"/>
          </a:p>
          <a:p>
            <a:endParaRPr lang="sv-SE" dirty="0"/>
          </a:p>
          <a:p>
            <a:endParaRPr lang="sv-SE" dirty="0"/>
          </a:p>
          <a:p>
            <a:endParaRPr lang="sv-SE" dirty="0"/>
          </a:p>
          <a:p>
            <a:r>
              <a:rPr lang="sv-SE" dirty="0"/>
              <a:t>Bostadstillägg utbetalas i snitt med cirka 2 800 kronor per månad.</a:t>
            </a:r>
          </a:p>
        </p:txBody>
      </p:sp>
      <p:pic>
        <p:nvPicPr>
          <p:cNvPr id="4" name="Bildobjekt 3">
            <a:extLst>
              <a:ext uri="{FF2B5EF4-FFF2-40B4-BE49-F238E27FC236}">
                <a16:creationId xmlns:a16="http://schemas.microsoft.com/office/drawing/2014/main" id="{0B8D4460-9F59-4D4B-BA90-7E54A78D043A}"/>
              </a:ext>
            </a:extLst>
          </p:cNvPr>
          <p:cNvPicPr/>
          <p:nvPr/>
        </p:nvPicPr>
        <p:blipFill rotWithShape="1">
          <a:blip r:embed="rId3"/>
          <a:srcRect l="5126" t="44066" r="5919" b="12917"/>
          <a:stretch/>
        </p:blipFill>
        <p:spPr bwMode="auto">
          <a:xfrm>
            <a:off x="1296194" y="1737529"/>
            <a:ext cx="7889875" cy="18500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779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BF80-1F58-4088-802A-61871BE6100A}"/>
              </a:ext>
            </a:extLst>
          </p:cNvPr>
          <p:cNvSpPr>
            <a:spLocks noGrp="1"/>
          </p:cNvSpPr>
          <p:nvPr>
            <p:ph type="title"/>
          </p:nvPr>
        </p:nvSpPr>
        <p:spPr/>
        <p:txBody>
          <a:bodyPr/>
          <a:lstStyle/>
          <a:p>
            <a:r>
              <a:rPr lang="sv-SE" dirty="0"/>
              <a:t>Vad är bostadstillägg?</a:t>
            </a:r>
          </a:p>
        </p:txBody>
      </p:sp>
      <p:sp>
        <p:nvSpPr>
          <p:cNvPr id="3" name="Platshållare för text 2">
            <a:extLst>
              <a:ext uri="{FF2B5EF4-FFF2-40B4-BE49-F238E27FC236}">
                <a16:creationId xmlns:a16="http://schemas.microsoft.com/office/drawing/2014/main" id="{428D7D9D-F666-4D5A-942A-47A46584D134}"/>
              </a:ext>
            </a:extLst>
          </p:cNvPr>
          <p:cNvSpPr>
            <a:spLocks noGrp="1"/>
          </p:cNvSpPr>
          <p:nvPr>
            <p:ph type="body" sz="quarter" idx="13"/>
          </p:nvPr>
        </p:nvSpPr>
        <p:spPr/>
        <p:txBody>
          <a:bodyPr/>
          <a:lstStyle/>
          <a:p>
            <a:r>
              <a:rPr lang="sv-SE" dirty="0"/>
              <a:t>Ett skattefritt tillägg till pensionen.</a:t>
            </a:r>
          </a:p>
          <a:p>
            <a:r>
              <a:rPr lang="sv-SE" dirty="0"/>
              <a:t>En del av grundskyddet, liksom garantipensionen.</a:t>
            </a:r>
          </a:p>
          <a:p>
            <a:r>
              <a:rPr lang="sv-SE" dirty="0"/>
              <a:t>Ett inkomstprövat tillägg som beror på bostadskostnad, familjesituation, inkomst och tillgångar.</a:t>
            </a:r>
          </a:p>
        </p:txBody>
      </p:sp>
      <p:pic>
        <p:nvPicPr>
          <p:cNvPr id="1026" name="Picture 2" descr="https://www.pensionsmyndigheten.se/content/dam/pensionsmyndigheten/pressmeddelanden/Bostadstillagg1_2500x977.jpg">
            <a:extLst>
              <a:ext uri="{FF2B5EF4-FFF2-40B4-BE49-F238E27FC236}">
                <a16:creationId xmlns:a16="http://schemas.microsoft.com/office/drawing/2014/main" id="{5FABDBDE-659E-499F-B4F8-67F9A0B872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589" b="15628"/>
          <a:stretch/>
        </p:blipFill>
        <p:spPr bwMode="auto">
          <a:xfrm>
            <a:off x="1417136" y="3834881"/>
            <a:ext cx="7647992" cy="163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70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F4AFD4-DA9C-4F98-835C-692713BCA7BC}"/>
              </a:ext>
            </a:extLst>
          </p:cNvPr>
          <p:cNvSpPr>
            <a:spLocks noGrp="1"/>
          </p:cNvSpPr>
          <p:nvPr>
            <p:ph type="title"/>
          </p:nvPr>
        </p:nvSpPr>
        <p:spPr/>
        <p:txBody>
          <a:bodyPr/>
          <a:lstStyle/>
          <a:p>
            <a:r>
              <a:rPr lang="sv-SE" dirty="0"/>
              <a:t>Vem kan ansöka om bostadstillägg?</a:t>
            </a:r>
          </a:p>
        </p:txBody>
      </p:sp>
      <p:pic>
        <p:nvPicPr>
          <p:cNvPr id="4" name="Platshållare för innehåll 4">
            <a:extLst>
              <a:ext uri="{FF2B5EF4-FFF2-40B4-BE49-F238E27FC236}">
                <a16:creationId xmlns:a16="http://schemas.microsoft.com/office/drawing/2014/main" id="{4CE2FFDD-BB5C-462A-B24B-68D877A6B520}"/>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8455" t="6004" r="8273" b="11997"/>
          <a:stretch/>
        </p:blipFill>
        <p:spPr bwMode="auto">
          <a:xfrm>
            <a:off x="2370487" y="2303585"/>
            <a:ext cx="7451025" cy="2250830"/>
          </a:xfrm>
          <a:prstGeom prst="rect">
            <a:avLst/>
          </a:prstGeom>
          <a:noFill/>
          <a:ln w="9525">
            <a:noFill/>
            <a:miter lim="800000"/>
            <a:headEnd/>
            <a:tailEnd/>
          </a:ln>
          <a:effectLst>
            <a:outerShdw blurRad="50800" dist="38100" dir="2700000" algn="tl" rotWithShape="0">
              <a:prstClr val="black">
                <a:alpha val="40000"/>
              </a:prstClr>
            </a:outerShdw>
            <a:softEdge rad="25400"/>
          </a:effectLst>
          <a:extLst>
            <a:ext uri="{909E8E84-426E-40DD-AFC4-6F175D3DCCD1}">
              <a14:hiddenFill xmlns:a14="http://schemas.microsoft.com/office/drawing/2010/main">
                <a:solidFill>
                  <a:schemeClr val="accent1"/>
                </a:solidFill>
              </a14:hiddenFill>
            </a:ext>
          </a:extLst>
        </p:spPr>
      </p:pic>
      <p:sp>
        <p:nvSpPr>
          <p:cNvPr id="5" name="Flödesschema: Koppling 4">
            <a:extLst>
              <a:ext uri="{FF2B5EF4-FFF2-40B4-BE49-F238E27FC236}">
                <a16:creationId xmlns:a16="http://schemas.microsoft.com/office/drawing/2014/main" id="{70BEF592-88AF-4ABC-AFA8-B8941A6BF85F}"/>
              </a:ext>
            </a:extLst>
          </p:cNvPr>
          <p:cNvSpPr/>
          <p:nvPr/>
        </p:nvSpPr>
        <p:spPr>
          <a:xfrm>
            <a:off x="6022621" y="2393244"/>
            <a:ext cx="163690" cy="174979"/>
          </a:xfrm>
          <a:prstGeom prst="flowChartConnector">
            <a:avLst/>
          </a:prstGeom>
          <a:solidFill>
            <a:schemeClr val="dk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00249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B45C5522-3C80-4F3A-AA51-65D9614B84BC}"/>
              </a:ext>
            </a:extLst>
          </p:cNvPr>
          <p:cNvPicPr/>
          <p:nvPr/>
        </p:nvPicPr>
        <p:blipFill rotWithShape="1">
          <a:blip r:embed="rId3"/>
          <a:srcRect l="30583" r="30617"/>
          <a:stretch/>
        </p:blipFill>
        <p:spPr>
          <a:xfrm>
            <a:off x="10305612" y="2243875"/>
            <a:ext cx="932476" cy="1179571"/>
          </a:xfrm>
          <a:prstGeom prst="rect">
            <a:avLst/>
          </a:prstGeom>
        </p:spPr>
      </p:pic>
      <p:sp>
        <p:nvSpPr>
          <p:cNvPr id="2" name="Rubrik 1">
            <a:extLst>
              <a:ext uri="{FF2B5EF4-FFF2-40B4-BE49-F238E27FC236}">
                <a16:creationId xmlns:a16="http://schemas.microsoft.com/office/drawing/2014/main" id="{58AD41AC-7D37-4D88-A790-5BA73F2C7C7D}"/>
              </a:ext>
            </a:extLst>
          </p:cNvPr>
          <p:cNvSpPr>
            <a:spLocks noGrp="1"/>
          </p:cNvSpPr>
          <p:nvPr>
            <p:ph type="title"/>
          </p:nvPr>
        </p:nvSpPr>
        <p:spPr/>
        <p:txBody>
          <a:bodyPr/>
          <a:lstStyle/>
          <a:p>
            <a:r>
              <a:rPr lang="sv-SE" dirty="0"/>
              <a:t>Myter om bostadstillägg</a:t>
            </a:r>
          </a:p>
        </p:txBody>
      </p:sp>
      <p:sp>
        <p:nvSpPr>
          <p:cNvPr id="3" name="Platshållare för text 2">
            <a:extLst>
              <a:ext uri="{FF2B5EF4-FFF2-40B4-BE49-F238E27FC236}">
                <a16:creationId xmlns:a16="http://schemas.microsoft.com/office/drawing/2014/main" id="{D518A07E-1D89-41E6-B9AF-03E7D27358B1}"/>
              </a:ext>
            </a:extLst>
          </p:cNvPr>
          <p:cNvSpPr>
            <a:spLocks noGrp="1"/>
          </p:cNvSpPr>
          <p:nvPr>
            <p:ph type="body" sz="quarter" idx="13"/>
          </p:nvPr>
        </p:nvSpPr>
        <p:spPr>
          <a:xfrm>
            <a:off x="785812" y="1195643"/>
            <a:ext cx="9046810" cy="4248150"/>
          </a:xfrm>
        </p:spPr>
        <p:txBody>
          <a:bodyPr/>
          <a:lstStyle/>
          <a:p>
            <a:pPr marL="0" indent="0" algn="ctr">
              <a:buNone/>
            </a:pPr>
            <a:endParaRPr lang="sv-SE" dirty="0"/>
          </a:p>
          <a:p>
            <a:pPr marL="0" indent="0" algn="r">
              <a:buNone/>
            </a:pPr>
            <a:r>
              <a:rPr lang="sv-SE" dirty="0"/>
              <a:t>”Det är så mycket papper som ska skickas in”</a:t>
            </a:r>
          </a:p>
          <a:p>
            <a:pPr marL="232200" lvl="1" indent="0" algn="ctr">
              <a:buNone/>
            </a:pPr>
            <a:endParaRPr lang="sv-SE" i="1" dirty="0"/>
          </a:p>
          <a:p>
            <a:pPr marL="232200" lvl="1" indent="0">
              <a:buNone/>
            </a:pPr>
            <a:r>
              <a:rPr lang="sv-SE" i="1" dirty="0"/>
              <a:t>Du behöver i regel inte skicka in några underlag med ansökan. </a:t>
            </a:r>
          </a:p>
          <a:p>
            <a:pPr marL="232200" lvl="1" indent="0">
              <a:spcBef>
                <a:spcPts val="0"/>
              </a:spcBef>
              <a:buNone/>
            </a:pPr>
            <a:r>
              <a:rPr lang="sv-SE" i="1" dirty="0"/>
              <a:t>Du fyller i belopp för bostadskostnad, inkomster och tillgångar.</a:t>
            </a:r>
          </a:p>
          <a:p>
            <a:pPr marL="232200" lvl="1" indent="0" algn="ctr">
              <a:spcBef>
                <a:spcPts val="0"/>
              </a:spcBef>
              <a:buNone/>
            </a:pPr>
            <a:endParaRPr lang="sv-SE" i="1" dirty="0"/>
          </a:p>
          <a:p>
            <a:pPr marL="232200" lvl="1" indent="0" algn="ctr">
              <a:spcBef>
                <a:spcPts val="0"/>
              </a:spcBef>
              <a:buNone/>
            </a:pPr>
            <a:endParaRPr lang="sv-SE" i="1" dirty="0"/>
          </a:p>
          <a:p>
            <a:pPr marL="232200" lvl="1" indent="0" algn="r">
              <a:spcBef>
                <a:spcPts val="0"/>
              </a:spcBef>
              <a:buNone/>
            </a:pPr>
            <a:r>
              <a:rPr lang="sv-SE" i="1" dirty="0"/>
              <a:t>			</a:t>
            </a:r>
            <a:r>
              <a:rPr lang="sv-SE" sz="2400" dirty="0"/>
              <a:t>”Jag kan inte få bostadstillägg, </a:t>
            </a:r>
          </a:p>
          <a:p>
            <a:pPr marL="232200" lvl="1" indent="0" algn="r">
              <a:spcBef>
                <a:spcPts val="0"/>
              </a:spcBef>
              <a:buNone/>
            </a:pPr>
            <a:r>
              <a:rPr lang="sv-SE" sz="2400" dirty="0"/>
              <a:t>jag bor ju i eget hus”</a:t>
            </a:r>
          </a:p>
          <a:p>
            <a:pPr marL="232200" lvl="1" indent="0" algn="r">
              <a:spcBef>
                <a:spcPts val="0"/>
              </a:spcBef>
              <a:buNone/>
            </a:pPr>
            <a:endParaRPr lang="sv-SE" sz="2400" dirty="0"/>
          </a:p>
          <a:p>
            <a:pPr marL="232200" lvl="1" indent="0">
              <a:spcBef>
                <a:spcPts val="0"/>
              </a:spcBef>
              <a:buNone/>
            </a:pPr>
            <a:r>
              <a:rPr lang="sv-SE" i="1" dirty="0"/>
              <a:t>Du kan ansöka oavsett boendeform, även för egen fastighet eller bostadsrätt. Bostaden du bor i räknas inte med som tillgång.</a:t>
            </a:r>
          </a:p>
          <a:p>
            <a:pPr marL="232200" lvl="1" indent="0" algn="ctr">
              <a:spcBef>
                <a:spcPts val="0"/>
              </a:spcBef>
              <a:buNone/>
            </a:pPr>
            <a:endParaRPr lang="sv-SE" sz="2400" i="1" dirty="0"/>
          </a:p>
          <a:p>
            <a:endParaRPr lang="sv-SE" dirty="0"/>
          </a:p>
        </p:txBody>
      </p:sp>
      <p:sp>
        <p:nvSpPr>
          <p:cNvPr id="5" name="Pratbubbla: oval 4">
            <a:extLst>
              <a:ext uri="{FF2B5EF4-FFF2-40B4-BE49-F238E27FC236}">
                <a16:creationId xmlns:a16="http://schemas.microsoft.com/office/drawing/2014/main" id="{3E1C558C-D7B2-4C5F-B3E7-CFD501136012}"/>
              </a:ext>
            </a:extLst>
          </p:cNvPr>
          <p:cNvSpPr/>
          <p:nvPr/>
        </p:nvSpPr>
        <p:spPr>
          <a:xfrm>
            <a:off x="3688908" y="1348577"/>
            <a:ext cx="6301757" cy="1292395"/>
          </a:xfrm>
          <a:prstGeom prst="wedgeEllipseCallout">
            <a:avLst>
              <a:gd name="adj1" fmla="val 47111"/>
              <a:gd name="adj2" fmla="val 56934"/>
            </a:avLst>
          </a:prstGeom>
          <a:noFill/>
          <a:ln>
            <a:solidFill>
              <a:srgbClr val="D5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ratbubbla: oval 5">
            <a:extLst>
              <a:ext uri="{FF2B5EF4-FFF2-40B4-BE49-F238E27FC236}">
                <a16:creationId xmlns:a16="http://schemas.microsoft.com/office/drawing/2014/main" id="{35A565DA-7CEE-4C0B-B519-2EA8AD8CBCC9}"/>
              </a:ext>
            </a:extLst>
          </p:cNvPr>
          <p:cNvSpPr/>
          <p:nvPr/>
        </p:nvSpPr>
        <p:spPr>
          <a:xfrm>
            <a:off x="4936331" y="3787422"/>
            <a:ext cx="6301757" cy="1292395"/>
          </a:xfrm>
          <a:prstGeom prst="wedgeEllipseCallout">
            <a:avLst>
              <a:gd name="adj1" fmla="val 29913"/>
              <a:gd name="adj2" fmla="val -99418"/>
            </a:avLst>
          </a:prstGeom>
          <a:noFill/>
          <a:ln>
            <a:solidFill>
              <a:srgbClr val="D5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6144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AD41AC-7D37-4D88-A790-5BA73F2C7C7D}"/>
              </a:ext>
            </a:extLst>
          </p:cNvPr>
          <p:cNvSpPr>
            <a:spLocks noGrp="1"/>
          </p:cNvSpPr>
          <p:nvPr>
            <p:ph type="title"/>
          </p:nvPr>
        </p:nvSpPr>
        <p:spPr/>
        <p:txBody>
          <a:bodyPr/>
          <a:lstStyle/>
          <a:p>
            <a:r>
              <a:rPr lang="sv-SE" dirty="0"/>
              <a:t>Myter om bostadstillägg</a:t>
            </a:r>
          </a:p>
        </p:txBody>
      </p:sp>
      <p:sp>
        <p:nvSpPr>
          <p:cNvPr id="3" name="Platshållare för text 2">
            <a:extLst>
              <a:ext uri="{FF2B5EF4-FFF2-40B4-BE49-F238E27FC236}">
                <a16:creationId xmlns:a16="http://schemas.microsoft.com/office/drawing/2014/main" id="{D518A07E-1D89-41E6-B9AF-03E7D27358B1}"/>
              </a:ext>
            </a:extLst>
          </p:cNvPr>
          <p:cNvSpPr>
            <a:spLocks noGrp="1"/>
          </p:cNvSpPr>
          <p:nvPr>
            <p:ph type="body" sz="quarter" idx="13"/>
          </p:nvPr>
        </p:nvSpPr>
        <p:spPr>
          <a:xfrm>
            <a:off x="785811" y="1195643"/>
            <a:ext cx="9848321" cy="4248150"/>
          </a:xfrm>
        </p:spPr>
        <p:txBody>
          <a:bodyPr/>
          <a:lstStyle/>
          <a:p>
            <a:pPr marL="0" indent="0" algn="ctr">
              <a:buNone/>
            </a:pPr>
            <a:endParaRPr lang="sv-SE" dirty="0"/>
          </a:p>
          <a:p>
            <a:pPr marL="0" indent="0" algn="ctr">
              <a:buNone/>
            </a:pPr>
            <a:r>
              <a:rPr lang="sv-SE" dirty="0"/>
              <a:t>                                ”Det är ingen idé, jag har pengar på banken”</a:t>
            </a:r>
          </a:p>
          <a:p>
            <a:pPr marL="232200" lvl="1" indent="0" algn="ctr">
              <a:buNone/>
            </a:pPr>
            <a:endParaRPr lang="sv-SE" i="1" dirty="0"/>
          </a:p>
          <a:p>
            <a:pPr marL="232200" lvl="1" indent="0" algn="ctr">
              <a:buNone/>
            </a:pPr>
            <a:endParaRPr lang="sv-SE" i="1" dirty="0"/>
          </a:p>
          <a:p>
            <a:pPr marL="232200" lvl="1" indent="0">
              <a:buNone/>
            </a:pPr>
            <a:r>
              <a:rPr lang="sv-SE" i="1" dirty="0"/>
              <a:t>Det finns många pensionärer som får bostadstillägg trots att de har tillgångar, </a:t>
            </a:r>
          </a:p>
          <a:p>
            <a:pPr marL="232200" lvl="1" indent="0">
              <a:spcBef>
                <a:spcPts val="0"/>
              </a:spcBef>
              <a:buNone/>
            </a:pPr>
            <a:r>
              <a:rPr lang="sv-SE" i="1" dirty="0"/>
              <a:t>det som avgör är den totala ekonomin.</a:t>
            </a:r>
          </a:p>
          <a:p>
            <a:pPr marL="232200" lvl="1" indent="0" algn="ctr">
              <a:spcBef>
                <a:spcPts val="0"/>
              </a:spcBef>
              <a:buNone/>
            </a:pPr>
            <a:endParaRPr lang="sv-SE" i="1" dirty="0"/>
          </a:p>
          <a:p>
            <a:pPr marL="232200" lvl="1" indent="0" algn="r">
              <a:spcBef>
                <a:spcPts val="0"/>
              </a:spcBef>
              <a:buNone/>
            </a:pPr>
            <a:r>
              <a:rPr lang="sv-SE" i="1" dirty="0"/>
              <a:t>			</a:t>
            </a:r>
            <a:r>
              <a:rPr lang="sv-SE" sz="2400" dirty="0"/>
              <a:t>”Om man har sommarstuga, så får man väl </a:t>
            </a:r>
          </a:p>
          <a:p>
            <a:pPr marL="232200" lvl="1" indent="0" algn="r">
              <a:spcBef>
                <a:spcPts val="0"/>
              </a:spcBef>
              <a:buNone/>
            </a:pPr>
            <a:r>
              <a:rPr lang="sv-SE" sz="2400" dirty="0"/>
              <a:t>inte ansöka om bostadstillägg”</a:t>
            </a:r>
          </a:p>
          <a:p>
            <a:pPr marL="232200" lvl="1" indent="0" algn="r">
              <a:spcBef>
                <a:spcPts val="0"/>
              </a:spcBef>
              <a:buNone/>
            </a:pPr>
            <a:endParaRPr lang="sv-SE" sz="2400" dirty="0"/>
          </a:p>
          <a:p>
            <a:pPr marL="232200" lvl="1" indent="0">
              <a:spcBef>
                <a:spcPts val="0"/>
              </a:spcBef>
              <a:buNone/>
            </a:pPr>
            <a:r>
              <a:rPr lang="sv-SE" i="1" dirty="0"/>
              <a:t>Taxeringsvärdet och eventuella bolån tas med i beräkningen av tillgångarna, det som avgör är den totala ekonomin.</a:t>
            </a:r>
          </a:p>
          <a:p>
            <a:pPr marL="232200" lvl="1" indent="0" algn="ctr">
              <a:spcBef>
                <a:spcPts val="0"/>
              </a:spcBef>
              <a:buNone/>
            </a:pPr>
            <a:endParaRPr lang="sv-SE" sz="2400" i="1" dirty="0"/>
          </a:p>
          <a:p>
            <a:endParaRPr lang="sv-SE" dirty="0"/>
          </a:p>
        </p:txBody>
      </p:sp>
      <p:sp>
        <p:nvSpPr>
          <p:cNvPr id="5" name="Pratbubbla: oval 4">
            <a:extLst>
              <a:ext uri="{FF2B5EF4-FFF2-40B4-BE49-F238E27FC236}">
                <a16:creationId xmlns:a16="http://schemas.microsoft.com/office/drawing/2014/main" id="{3E1C558C-D7B2-4C5F-B3E7-CFD501136012}"/>
              </a:ext>
            </a:extLst>
          </p:cNvPr>
          <p:cNvSpPr/>
          <p:nvPr/>
        </p:nvSpPr>
        <p:spPr>
          <a:xfrm>
            <a:off x="3688908" y="1348577"/>
            <a:ext cx="6301757" cy="1292395"/>
          </a:xfrm>
          <a:prstGeom prst="wedgeEllipseCallout">
            <a:avLst>
              <a:gd name="adj1" fmla="val 47111"/>
              <a:gd name="adj2" fmla="val 56934"/>
            </a:avLst>
          </a:prstGeom>
          <a:noFill/>
          <a:ln>
            <a:solidFill>
              <a:srgbClr val="D5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ratbubbla: oval 5">
            <a:extLst>
              <a:ext uri="{FF2B5EF4-FFF2-40B4-BE49-F238E27FC236}">
                <a16:creationId xmlns:a16="http://schemas.microsoft.com/office/drawing/2014/main" id="{35A565DA-7CEE-4C0B-B519-2EA8AD8CBCC9}"/>
              </a:ext>
            </a:extLst>
          </p:cNvPr>
          <p:cNvSpPr/>
          <p:nvPr/>
        </p:nvSpPr>
        <p:spPr>
          <a:xfrm>
            <a:off x="4639733" y="3825480"/>
            <a:ext cx="6598355" cy="1292395"/>
          </a:xfrm>
          <a:prstGeom prst="wedgeEllipseCallout">
            <a:avLst>
              <a:gd name="adj1" fmla="val 29913"/>
              <a:gd name="adj2" fmla="val -99418"/>
            </a:avLst>
          </a:prstGeom>
          <a:noFill/>
          <a:ln>
            <a:solidFill>
              <a:srgbClr val="D5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80187647-439B-4185-BA2C-2CF39C60E051}"/>
              </a:ext>
            </a:extLst>
          </p:cNvPr>
          <p:cNvPicPr/>
          <p:nvPr/>
        </p:nvPicPr>
        <p:blipFill rotWithShape="1">
          <a:blip r:embed="rId3"/>
          <a:srcRect l="26879" r="26604"/>
          <a:stretch/>
        </p:blipFill>
        <p:spPr>
          <a:xfrm>
            <a:off x="10220943" y="2246343"/>
            <a:ext cx="1034077" cy="1179571"/>
          </a:xfrm>
          <a:prstGeom prst="rect">
            <a:avLst/>
          </a:prstGeom>
        </p:spPr>
      </p:pic>
    </p:spTree>
    <p:extLst>
      <p:ext uri="{BB962C8B-B14F-4D97-AF65-F5344CB8AC3E}">
        <p14:creationId xmlns:p14="http://schemas.microsoft.com/office/powerpoint/2010/main" val="270473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2BDA3E-297E-41D1-9042-F4A16830A655}"/>
              </a:ext>
            </a:extLst>
          </p:cNvPr>
          <p:cNvSpPr>
            <a:spLocks noGrp="1"/>
          </p:cNvSpPr>
          <p:nvPr>
            <p:ph type="title"/>
          </p:nvPr>
        </p:nvSpPr>
        <p:spPr/>
        <p:txBody>
          <a:bodyPr/>
          <a:lstStyle/>
          <a:p>
            <a:r>
              <a:rPr lang="sv-SE" dirty="0"/>
              <a:t>Möjlighet att få bostadstillägg senare i livet</a:t>
            </a:r>
          </a:p>
        </p:txBody>
      </p:sp>
      <p:sp>
        <p:nvSpPr>
          <p:cNvPr id="3" name="Platshållare för text 2">
            <a:extLst>
              <a:ext uri="{FF2B5EF4-FFF2-40B4-BE49-F238E27FC236}">
                <a16:creationId xmlns:a16="http://schemas.microsoft.com/office/drawing/2014/main" id="{1C4890A6-1F65-4320-B500-5913B5E9F8C9}"/>
              </a:ext>
            </a:extLst>
          </p:cNvPr>
          <p:cNvSpPr>
            <a:spLocks noGrp="1"/>
          </p:cNvSpPr>
          <p:nvPr>
            <p:ph type="body" sz="quarter" idx="13"/>
          </p:nvPr>
        </p:nvSpPr>
        <p:spPr>
          <a:xfrm>
            <a:off x="785814" y="1474791"/>
            <a:ext cx="8910636" cy="4248150"/>
          </a:xfrm>
        </p:spPr>
        <p:txBody>
          <a:bodyPr/>
          <a:lstStyle/>
          <a:p>
            <a:r>
              <a:rPr lang="sv-SE" dirty="0"/>
              <a:t>Förändringar i ekonomin</a:t>
            </a:r>
          </a:p>
          <a:p>
            <a:pPr lvl="1"/>
            <a:r>
              <a:rPr lang="sv-SE" dirty="0"/>
              <a:t>Bostadskostnaden ökar</a:t>
            </a:r>
          </a:p>
          <a:p>
            <a:pPr lvl="1"/>
            <a:r>
              <a:rPr lang="sv-SE" dirty="0"/>
              <a:t>Tjänstepensionen upphör</a:t>
            </a:r>
          </a:p>
          <a:p>
            <a:pPr lvl="1"/>
            <a:r>
              <a:rPr lang="sv-SE" dirty="0"/>
              <a:t>Tillgångarna minskar</a:t>
            </a:r>
          </a:p>
          <a:p>
            <a:endParaRPr lang="sv-SE" dirty="0"/>
          </a:p>
          <a:p>
            <a:r>
              <a:rPr lang="sv-SE" dirty="0"/>
              <a:t>Ensamstående</a:t>
            </a:r>
          </a:p>
          <a:p>
            <a:pPr lvl="1"/>
            <a:r>
              <a:rPr lang="sv-SE" dirty="0"/>
              <a:t>Vid separation</a:t>
            </a:r>
          </a:p>
          <a:p>
            <a:pPr lvl="1"/>
            <a:r>
              <a:rPr lang="sv-SE" dirty="0"/>
              <a:t>Änka eller änkling</a:t>
            </a:r>
          </a:p>
          <a:p>
            <a:pPr lvl="1"/>
            <a:r>
              <a:rPr lang="sv-SE" dirty="0"/>
              <a:t>Flytt till äldreboende för endera part</a:t>
            </a:r>
          </a:p>
          <a:p>
            <a:endParaRPr lang="sv-SE" dirty="0"/>
          </a:p>
        </p:txBody>
      </p:sp>
      <p:pic>
        <p:nvPicPr>
          <p:cNvPr id="6" name="Bildobjekt 1">
            <a:extLst>
              <a:ext uri="{FF2B5EF4-FFF2-40B4-BE49-F238E27FC236}">
                <a16:creationId xmlns:a16="http://schemas.microsoft.com/office/drawing/2014/main" id="{8DC946E6-4ED1-4B30-87CE-DC707D4CBB28}"/>
              </a:ext>
            </a:extLst>
          </p:cNvPr>
          <p:cNvPicPr>
            <a:picLocks noChangeAspect="1"/>
          </p:cNvPicPr>
          <p:nvPr/>
        </p:nvPicPr>
        <p:blipFill rotWithShape="1">
          <a:blip r:embed="rId3">
            <a:extLst>
              <a:ext uri="{28A0092B-C50C-407E-A947-70E740481C1C}">
                <a14:useLocalDpi xmlns:a14="http://schemas.microsoft.com/office/drawing/2010/main" val="0"/>
              </a:ext>
            </a:extLst>
          </a:blip>
          <a:srcRect l="10164" t="16130" r="15714"/>
          <a:stretch/>
        </p:blipFill>
        <p:spPr bwMode="auto">
          <a:xfrm>
            <a:off x="6420228" y="2034861"/>
            <a:ext cx="3110957" cy="23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859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42078B-D75F-4506-9B31-B869A190C0AE}"/>
              </a:ext>
            </a:extLst>
          </p:cNvPr>
          <p:cNvSpPr>
            <a:spLocks noGrp="1"/>
          </p:cNvSpPr>
          <p:nvPr>
            <p:ph type="title"/>
          </p:nvPr>
        </p:nvSpPr>
        <p:spPr>
          <a:xfrm>
            <a:off x="785812" y="2629868"/>
            <a:ext cx="10620375" cy="799132"/>
          </a:xfrm>
        </p:spPr>
        <p:txBody>
          <a:bodyPr/>
          <a:lstStyle/>
          <a:p>
            <a:pPr algn="ctr"/>
            <a:r>
              <a:rPr lang="sv-SE" dirty="0"/>
              <a:t>Två steg för att ansöka</a:t>
            </a:r>
          </a:p>
        </p:txBody>
      </p:sp>
    </p:spTree>
    <p:extLst>
      <p:ext uri="{BB962C8B-B14F-4D97-AF65-F5344CB8AC3E}">
        <p14:creationId xmlns:p14="http://schemas.microsoft.com/office/powerpoint/2010/main" val="2093943934"/>
      </p:ext>
    </p:extLst>
  </p:cSld>
  <p:clrMapOvr>
    <a:masterClrMapping/>
  </p:clrMapOvr>
</p:sld>
</file>

<file path=ppt/theme/theme1.xml><?xml version="1.0" encoding="utf-8"?>
<a:theme xmlns:a="http://schemas.openxmlformats.org/drawingml/2006/main" name="Pensionsmyndigheten">
  <a:themeElements>
    <a:clrScheme name="Pensions Myndigheten Font">
      <a:dk1>
        <a:srgbClr val="000000"/>
      </a:dk1>
      <a:lt1>
        <a:srgbClr val="FFFFFF"/>
      </a:lt1>
      <a:dk2>
        <a:srgbClr val="000000"/>
      </a:dk2>
      <a:lt2>
        <a:srgbClr val="FFFFFF"/>
      </a:lt2>
      <a:accent1>
        <a:srgbClr val="DC4912"/>
      </a:accent1>
      <a:accent2>
        <a:srgbClr val="FFB70F"/>
      </a:accent2>
      <a:accent3>
        <a:srgbClr val="125687"/>
      </a:accent3>
      <a:accent4>
        <a:srgbClr val="EF8200"/>
      </a:accent4>
      <a:accent5>
        <a:srgbClr val="870150"/>
      </a:accent5>
      <a:accent6>
        <a:srgbClr val="AFA500"/>
      </a:accent6>
      <a:hlink>
        <a:srgbClr val="000000"/>
      </a:hlink>
      <a:folHlink>
        <a:srgbClr val="000000"/>
      </a:folHlink>
    </a:clrScheme>
    <a:fontScheme name="Pensionsmyndigheten_Font">
      <a:majorFont>
        <a:latin typeface="Pensio Sans Normal"/>
        <a:ea typeface=""/>
        <a:cs typeface=""/>
      </a:majorFont>
      <a:minorFont>
        <a:latin typeface="Pensio Sans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örkorange">
      <a:srgbClr val="D54C16"/>
    </a:custClr>
    <a:custClr name="gladorange">
      <a:srgbClr val="EF8200"/>
    </a:custClr>
    <a:custClr>
      <a:srgbClr val="FFFFFF"/>
    </a:custClr>
    <a:custClr>
      <a:srgbClr val="FFFFFF"/>
    </a:custClr>
    <a:custClr name="mörkgul">
      <a:srgbClr val="FFB70F"/>
    </a:custClr>
    <a:custClr name="ljusgul">
      <a:srgbClr val="F6CF47"/>
    </a:custClr>
    <a:custClr>
      <a:srgbClr val="FFFFFF"/>
    </a:custClr>
    <a:custClr>
      <a:srgbClr val="FFFFFF"/>
    </a:custClr>
    <a:custClr name="mörkröd">
      <a:srgbClr val="AC1A2F"/>
    </a:custClr>
    <a:custClr name="ljusröd">
      <a:srgbClr val="D53044"/>
    </a:custClr>
    <a:custClr name="mörkorange 80%">
      <a:srgbClr val="EF6734"/>
    </a:custClr>
    <a:custClr name="gladorange 80%">
      <a:srgbClr val="FF9C24"/>
    </a:custClr>
    <a:custClr>
      <a:srgbClr val="FFFFFF"/>
    </a:custClr>
    <a:custClr>
      <a:srgbClr val="FFFFFF"/>
    </a:custClr>
    <a:custClr name="mörklila">
      <a:srgbClr val="870150"/>
    </a:custClr>
    <a:custClr name="rosalila">
      <a:srgbClr val="C42695"/>
    </a:custClr>
    <a:custClr>
      <a:srgbClr val="FFFFFF"/>
    </a:custClr>
    <a:custClr>
      <a:srgbClr val="FFFFFF"/>
    </a:custClr>
    <a:custClr name="mörkgrön">
      <a:srgbClr val="545F1D"/>
    </a:custClr>
    <a:custClr name="ljusgrön">
      <a:srgbClr val="AFA500"/>
    </a:custClr>
    <a:custClr name="mörkorange 60%">
      <a:srgbClr val="F28E68"/>
    </a:custClr>
    <a:custClr name="gladorange 60%">
      <a:srgbClr val="FFB65B"/>
    </a:custClr>
    <a:custClr>
      <a:srgbClr val="FFFFFF"/>
    </a:custClr>
    <a:custClr>
      <a:srgbClr val="FFFFFF"/>
    </a:custClr>
    <a:custClr name="mörkblå">
      <a:srgbClr val="125687"/>
    </a:custClr>
    <a:custClr name="ljusblå">
      <a:srgbClr val="5EB0E6"/>
    </a:custClr>
    <a:custClr>
      <a:srgbClr val="FFFFFF"/>
    </a:custClr>
    <a:custClr>
      <a:srgbClr val="FFFFFF"/>
    </a:custClr>
    <a:custClr name="mörkgrå">
      <a:srgbClr val="766A63"/>
    </a:custClr>
    <a:custClr name="ljusgrå">
      <a:srgbClr val="B9B1A9"/>
    </a:custClr>
    <a:custClr name="mörkorange 40%">
      <a:srgbClr val="F7B399"/>
    </a:custClr>
    <a:custClr name="gladorange 40%">
      <a:srgbClr val="FFCD9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mörkorange 20%">
      <a:srgbClr val="FBD9CC"/>
    </a:custClr>
    <a:custClr name="gladorange 20%">
      <a:srgbClr val="FFE7C8"/>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ensionsmyndigheten.potx" id="{F9F4DE01-4F64-410B-AAD5-F6CE64855DD0}" vid="{1A79DEF5-E8B5-4D7D-B325-1F2CB0FFF430}"/>
    </a:ext>
  </a:extLst>
</a:theme>
</file>

<file path=ppt/theme/theme2.xml><?xml version="1.0" encoding="utf-8"?>
<a:theme xmlns:a="http://schemas.openxmlformats.org/drawingml/2006/main" name="Office-tema">
  <a:themeElements>
    <a:clrScheme name="Pensions Myndigheten Font">
      <a:dk1>
        <a:srgbClr val="000000"/>
      </a:dk1>
      <a:lt1>
        <a:srgbClr val="FFFFFF"/>
      </a:lt1>
      <a:dk2>
        <a:srgbClr val="000000"/>
      </a:dk2>
      <a:lt2>
        <a:srgbClr val="FFFFFF"/>
      </a:lt2>
      <a:accent1>
        <a:srgbClr val="DC4912"/>
      </a:accent1>
      <a:accent2>
        <a:srgbClr val="FFB70F"/>
      </a:accent2>
      <a:accent3>
        <a:srgbClr val="125687"/>
      </a:accent3>
      <a:accent4>
        <a:srgbClr val="EF8200"/>
      </a:accent4>
      <a:accent5>
        <a:srgbClr val="870150"/>
      </a:accent5>
      <a:accent6>
        <a:srgbClr val="AFA500"/>
      </a:accent6>
      <a:hlink>
        <a:srgbClr val="000000"/>
      </a:hlink>
      <a:folHlink>
        <a:srgbClr val="000000"/>
      </a:folHlink>
    </a:clrScheme>
    <a:fontScheme name="Pensionsmyndigheten_Font">
      <a:majorFont>
        <a:latin typeface="Pensio Sans Normal"/>
        <a:ea typeface=""/>
        <a:cs typeface=""/>
      </a:majorFont>
      <a:minorFont>
        <a:latin typeface="Pensio Sans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Pensions Myndigheten Font">
      <a:dk1>
        <a:srgbClr val="000000"/>
      </a:dk1>
      <a:lt1>
        <a:srgbClr val="FFFFFF"/>
      </a:lt1>
      <a:dk2>
        <a:srgbClr val="000000"/>
      </a:dk2>
      <a:lt2>
        <a:srgbClr val="FFFFFF"/>
      </a:lt2>
      <a:accent1>
        <a:srgbClr val="DC4912"/>
      </a:accent1>
      <a:accent2>
        <a:srgbClr val="FFB70F"/>
      </a:accent2>
      <a:accent3>
        <a:srgbClr val="125687"/>
      </a:accent3>
      <a:accent4>
        <a:srgbClr val="EF8200"/>
      </a:accent4>
      <a:accent5>
        <a:srgbClr val="870150"/>
      </a:accent5>
      <a:accent6>
        <a:srgbClr val="AFA500"/>
      </a:accent6>
      <a:hlink>
        <a:srgbClr val="000000"/>
      </a:hlink>
      <a:folHlink>
        <a:srgbClr val="000000"/>
      </a:folHlink>
    </a:clrScheme>
    <a:fontScheme name="Pensionsmyndigheten_Font">
      <a:majorFont>
        <a:latin typeface="Pensio Sans Normal"/>
        <a:ea typeface=""/>
        <a:cs typeface=""/>
      </a:majorFont>
      <a:minorFont>
        <a:latin typeface="Pensio Sans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Sekretessmarkering xmlns="465edb57-3a11-4ff8-9c43-7dc2da403828"/>
    <_dlc_DocId xmlns="465edb57-3a11-4ff8-9c43-7dc2da403828">ZED34NCF56HX-2116910973-341</_dlc_DocId>
    <Säkerhetsklass xmlns="465edb57-3a11-4ff8-9c43-7dc2da403828">Oklassificerad</Säkerhetsklass>
    <TaxCatchAll xmlns="465edb57-3a11-4ff8-9c43-7dc2da403828">
      <Value>15</Value>
      <Value>16</Value>
      <Value>1</Value>
      <Value>14</Value>
    </TaxCatchAll>
    <TaxKeywordTaxHTField xmlns="465edb57-3a11-4ff8-9c43-7dc2da403828">
      <Terms xmlns="http://schemas.microsoft.com/office/infopath/2007/PartnerControls">
        <TermInfo xmlns="http://schemas.microsoft.com/office/infopath/2007/PartnerControls">
          <TermName xmlns="http://schemas.microsoft.com/office/infopath/2007/PartnerControls">class='Open'</TermName>
          <TermId xmlns="http://schemas.microsoft.com/office/infopath/2007/PartnerControls">108b9a83-6191-4fed-b3ce-c2bf5280cfd3</TermId>
        </TermInfo>
      </Terms>
    </TaxKeywordTaxHTField>
    <c611286023d1454ea232712bcb235812 xmlns="465edb57-3a11-4ff8-9c43-7dc2da403828">
      <Terms xmlns="http://schemas.microsoft.com/office/infopath/2007/PartnerControls">
        <TermInfo xmlns="http://schemas.microsoft.com/office/infopath/2007/PartnerControls">
          <TermName xmlns="http://schemas.microsoft.com/office/infopath/2007/PartnerControls">3.2 Handlägga bostadstillägg och äldreförsörjningsstöd</TermName>
          <TermId xmlns="http://schemas.microsoft.com/office/infopath/2007/PartnerControls">ef96ad8d-a7b4-4132-a20c-54c4cb508870</TermId>
        </TermInfo>
        <TermInfo xmlns="http://schemas.microsoft.com/office/infopath/2007/PartnerControls">
          <TermName xmlns="http://schemas.microsoft.com/office/infopath/2007/PartnerControls">5.2.2 Produkt- och förmånsspecifik utveckling</TermName>
          <TermId xmlns="http://schemas.microsoft.com/office/infopath/2007/PartnerControls">1997f7fd-3cff-41fc-b73b-e3a515938d07</TermId>
        </TermInfo>
      </Terms>
    </c611286023d1454ea232712bcb235812>
    <Dokumentstatus xmlns="465edb57-3a11-4ff8-9c43-7dc2da403828">UTKAST</Dokumentstatus>
    <_dlc_DocIdUrl xmlns="465edb57-3a11-4ff8-9c43-7dc2da403828">
      <Url>https://sp.pensionsmyndigheten.se/ovr/MTAL/_layouts/15/DocIdRedir.aspx?ID=ZED34NCF56HX-2116910973-341</Url>
      <Description>ZED34NCF56HX-2116910973-341</Description>
    </_dlc_DocIdUrl>
  </documentManagement>
</p:properties>
</file>

<file path=customXml/item2.xml><?xml version="1.0" encoding="utf-8"?>
<?mso-contentType ?>
<SharedContentType xmlns="Microsoft.SharePoint.Taxonomy.ContentTypeSync" SourceId="70cc9aaf-3c20-4758-af7f-200ca945dcd1" ContentTypeId="0x010100502CDB7A0A91F2418536AA9171EEDEB526" PreviousValue="false"/>
</file>

<file path=customXml/item3.xml><?xml version="1.0" encoding="utf-8"?>
<ct:contentTypeSchema xmlns:ct="http://schemas.microsoft.com/office/2006/metadata/contentType" xmlns:ma="http://schemas.microsoft.com/office/2006/metadata/properties/metaAttributes" ct:_="" ma:_="" ma:contentTypeName="Underlag" ma:contentTypeID="0x010100502CDB7A0A91F2418536AA9171EEDEB52600929533C3BA86F243920BDB588775D2C5" ma:contentTypeVersion="23" ma:contentTypeDescription="" ma:contentTypeScope="" ma:versionID="984391679c60e6fffe8fc0a34d8b9a08">
  <xsd:schema xmlns:xsd="http://www.w3.org/2001/XMLSchema" xmlns:xs="http://www.w3.org/2001/XMLSchema" xmlns:p="http://schemas.microsoft.com/office/2006/metadata/properties" xmlns:ns2="465edb57-3a11-4ff8-9c43-7dc2da403828" targetNamespace="http://schemas.microsoft.com/office/2006/metadata/properties" ma:root="true" ma:fieldsID="a52956cf4f915bfbadbd3d0413723ac6" ns2:_="">
    <xsd:import namespace="465edb57-3a11-4ff8-9c43-7dc2da403828"/>
    <xsd:element name="properties">
      <xsd:complexType>
        <xsd:sequence>
          <xsd:element name="documentManagement">
            <xsd:complexType>
              <xsd:all>
                <xsd:element ref="ns2:Säkerhetsklass" minOccurs="0"/>
                <xsd:element ref="ns2:Dokumentstatus" minOccurs="0"/>
                <xsd:element ref="ns2:Sekretessmarkering" minOccurs="0"/>
                <xsd:element ref="ns2:_dlc_DocId" minOccurs="0"/>
                <xsd:element ref="ns2:_dlc_DocIdUrl" minOccurs="0"/>
                <xsd:element ref="ns2:_dlc_DocIdPersistId" minOccurs="0"/>
                <xsd:element ref="ns2:c611286023d1454ea232712bcb235812" minOccurs="0"/>
                <xsd:element ref="ns2:TaxCatchAll" minOccurs="0"/>
                <xsd:element ref="ns2:TaxCatchAllLabel"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edb57-3a11-4ff8-9c43-7dc2da403828" elementFormDefault="qualified">
    <xsd:import namespace="http://schemas.microsoft.com/office/2006/documentManagement/types"/>
    <xsd:import namespace="http://schemas.microsoft.com/office/infopath/2007/PartnerControls"/>
    <xsd:element name="Säkerhetsklass" ma:index="1" nillable="true" ma:displayName="Informationsklass" ma:default="Oklassificerad" ma:description="Anger vilken typ av information dokumentet innehåller och hur spridning får ske. Se PID109393 Informationsklassning – Anvisning.&#10;http://orangeriet/download/18.3ebb74d13a5948e7343154/1372924502831/PID109393_v1.0+Anvisning+informationsklassning.pdf" ma:format="Dropdown" ma:internalName="S_x00e4_kerhetsklass" ma:readOnly="false">
      <xsd:simpleType>
        <xsd:restriction base="dms:Choice">
          <xsd:enumeration value="Oklassificerad"/>
          <xsd:enumeration value="Publik"/>
          <xsd:enumeration value="Intern"/>
          <xsd:enumeration value="Känslig"/>
          <xsd:enumeration value="Mycket känslig"/>
        </xsd:restriction>
      </xsd:simpleType>
    </xsd:element>
    <xsd:element name="Dokumentstatus" ma:index="2" nillable="true" ma:displayName="Dokumentstatus" ma:default="UTKAST" ma:description="Ett dokument ska ha status utkast fram till att det godkänns av dokumentägaren." ma:format="Dropdown" ma:internalName="Dokumentstatus" ma:readOnly="false">
      <xsd:simpleType>
        <xsd:restriction base="dms:Choice">
          <xsd:enumeration value="UTKAST"/>
          <xsd:enumeration value="GODKÄND"/>
          <xsd:enumeration value="INAKTUELL"/>
        </xsd:restriction>
      </xsd:simpleType>
    </xsd:element>
    <xsd:element name="Sekretessmarkering" ma:index="5" nillable="true" ma:displayName="Sekretessmarkering" ma:description="Ange vilken typ av sekretess dokumentet omfattas av. om Ingen, lämna fältet blankt." ma:internalName="Sekretessmarkering">
      <xsd:complexType>
        <xsd:complexContent>
          <xsd:extension base="dms:MultiChoice">
            <xsd:sequence>
              <xsd:element name="Value" maxOccurs="unbounded" minOccurs="0" nillable="true">
                <xsd:simpleType>
                  <xsd:restriction base="dms:Choice">
                    <xsd:enumeration value="18 kap. 1 § (förundersökningssekretess)"/>
                    <xsd:enumeration value="18 kap. 3 § (Misstanke om brott)"/>
                    <xsd:enumeration value="18 kap. 8 §  eller 9 § (Informationssäkerhet)"/>
                    <xsd:enumeration value="21 kap. 3 § (Förföljda personer)"/>
                    <xsd:enumeration value="21 kap. 7 § (Risk för behandling i strid med GDPR)"/>
                    <xsd:enumeration value="24 kap. 8 § (Statistiksekretess)"/>
                    <xsd:enumeration value="28 kap. 1 § (Allmän socialförsäkringssekretess)"/>
                    <xsd:enumeration value="28 kap. 5 § (Socialförsäkringssekretess - fondval, efterlevandeskydd)"/>
                    <xsd:enumeration value="39 kap. 1 – 3 §§ (Sekretess i personaladministrativ verksamhet)"/>
                    <xsd:enumeration value="Annat"/>
                  </xsd:restriction>
                </xsd:simpleType>
              </xsd:element>
            </xsd:sequence>
          </xsd:extension>
        </xsd:complexContent>
      </xsd:complexType>
    </xsd:element>
    <xsd:element name="_dlc_DocId" ma:index="10" nillable="true" ma:displayName="Dokument-ID-värde" ma:description="Värdet för dokument-ID som tilldelats till det här objektet." ma:internalName="_dlc_DocId" ma:readOnly="true">
      <xsd:simpleType>
        <xsd:restriction base="dms:Text"/>
      </xsd:simpleType>
    </xsd:element>
    <xsd:element name="_dlc_DocIdUrl" ma:index="11"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c611286023d1454ea232712bcb235812" ma:index="13" nillable="true" ma:taxonomy="true" ma:internalName="c611286023d1454ea232712bcb235812" ma:taxonomyFieldName="Processgrupp" ma:displayName="Processgrupp" ma:default="" ma:fieldId="{c6112860-23d1-454e-a232-712bcb235812}" ma:taxonomyMulti="true" ma:sspId="70cc9aaf-3c20-4758-af7f-200ca945dcd1" ma:termSetId="62fad8cf-4564-4199-a752-5142b1e49d95"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68ac23b3-87df-4628-9e46-1aaf80c52b68}" ma:internalName="TaxCatchAll" ma:showField="CatchAllData" ma:web="c25370be-310c-43ae-82fe-b77bb8245f21">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68ac23b3-87df-4628-9e46-1aaf80c52b68}" ma:internalName="TaxCatchAllLabel" ma:readOnly="true" ma:showField="CatchAllDataLabel" ma:web="c25370be-310c-43ae-82fe-b77bb8245f21">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Företagsnyckelord"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2AFDFC3-3501-404C-87FD-2C211ADAFC5B}">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 ds:uri="465edb57-3a11-4ff8-9c43-7dc2da403828"/>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5FDDDE2-B838-4BE5-9296-561C4BBA34E6}">
  <ds:schemaRefs>
    <ds:schemaRef ds:uri="Microsoft.SharePoint.Taxonomy.ContentTypeSync"/>
  </ds:schemaRefs>
</ds:datastoreItem>
</file>

<file path=customXml/itemProps3.xml><?xml version="1.0" encoding="utf-8"?>
<ds:datastoreItem xmlns:ds="http://schemas.openxmlformats.org/officeDocument/2006/customXml" ds:itemID="{6E2431BD-3BFF-4C86-80B9-8D7E6B5CC0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5edb57-3a11-4ff8-9c43-7dc2da4038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F42AA6D-EC63-4585-8C1E-161484495F46}">
  <ds:schemaRefs>
    <ds:schemaRef ds:uri="http://schemas.microsoft.com/sharepoint/v3/contenttype/forms"/>
  </ds:schemaRefs>
</ds:datastoreItem>
</file>

<file path=customXml/itemProps5.xml><?xml version="1.0" encoding="utf-8"?>
<ds:datastoreItem xmlns:ds="http://schemas.openxmlformats.org/officeDocument/2006/customXml" ds:itemID="{A25034E4-0CA3-4216-859E-8EB79EBB9B0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PM_16_9_sv</Template>
  <TotalTime>1058</TotalTime>
  <Words>1207</Words>
  <Application>Microsoft Office PowerPoint</Application>
  <PresentationFormat>Bredbild</PresentationFormat>
  <Paragraphs>125</Paragraphs>
  <Slides>15</Slides>
  <Notes>14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15</vt:i4>
      </vt:variant>
    </vt:vector>
  </HeadingPairs>
  <TitlesOfParts>
    <vt:vector size="18" baseType="lpstr">
      <vt:lpstr>Pensio Sans Normal</vt:lpstr>
      <vt:lpstr>Arial</vt:lpstr>
      <vt:lpstr>Pensionsmyndigheten</vt:lpstr>
      <vt:lpstr>PowerPoint-presentation</vt:lpstr>
      <vt:lpstr>Bostadstillägg till pensionärer</vt:lpstr>
      <vt:lpstr>Pensionärer som går miste om pengar</vt:lpstr>
      <vt:lpstr>Vad är bostadstillägg?</vt:lpstr>
      <vt:lpstr>Vem kan ansöka om bostadstillägg?</vt:lpstr>
      <vt:lpstr>Myter om bostadstillägg</vt:lpstr>
      <vt:lpstr>Myter om bostadstillägg</vt:lpstr>
      <vt:lpstr>Möjlighet att få bostadstillägg senare i livet</vt:lpstr>
      <vt:lpstr>Två steg för att ansöka</vt:lpstr>
      <vt:lpstr>1. Gör en beräkning innan du ansöker</vt:lpstr>
      <vt:lpstr>2. Gör din ansökan</vt:lpstr>
      <vt:lpstr>Fyll i ansökan fullständigt</vt:lpstr>
      <vt:lpstr>Behörig anhörig kan ansöka åt en närstående</vt:lpstr>
      <vt:lpstr>Mer information eller hjälp</vt:lpstr>
      <vt:lpstr>Sprid gärna informationen vidare…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Dold sida, visas inte vid utskrift</dc:title>
  <dc:creator>Linda Nygren</dc:creator>
  <cp:keywords>class='Open'</cp:keywords>
  <cp:lastModifiedBy>Liselott Keinprecht</cp:lastModifiedBy>
  <cp:revision>48</cp:revision>
  <dcterms:created xsi:type="dcterms:W3CDTF">2020-11-17T10:04:13Z</dcterms:created>
  <dcterms:modified xsi:type="dcterms:W3CDTF">2021-01-15T12:47:16Z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16;#class='Open'|108b9a83-6191-4fed-b3ce-c2bf5280cfd3</vt:lpwstr>
  </property>
  <property fmtid="{D5CDD505-2E9C-101B-9397-08002B2CF9AE}" pid="3" name="Gäller för0">
    <vt:lpwstr>1;#Hela Pensionsmyndigheten|1eaa11e7-d736-4537-b624-27e16bb1c838</vt:lpwstr>
  </property>
  <property fmtid="{D5CDD505-2E9C-101B-9397-08002B2CF9AE}" pid="4" name="Processgrupp">
    <vt:lpwstr>14;#3.2 Handlägga bostadstillägg och äldreförsörjningsstöd|ef96ad8d-a7b4-4132-a20c-54c4cb508870;#15;#5.2.2 Produkt- och förmånsspecifik utveckling|1997f7fd-3cff-41fc-b73b-e3a515938d07</vt:lpwstr>
  </property>
  <property fmtid="{D5CDD505-2E9C-101B-9397-08002B2CF9AE}" pid="5" name="hf95c8e4ce864401a0ed1e6e433dc46e">
    <vt:lpwstr/>
  </property>
  <property fmtid="{D5CDD505-2E9C-101B-9397-08002B2CF9AE}" pid="6" name="ContentTypeId">
    <vt:lpwstr>0x010100502CDB7A0A91F2418536AA9171EEDEB52600929533C3BA86F243920BDB588775D2C5</vt:lpwstr>
  </property>
  <property fmtid="{D5CDD505-2E9C-101B-9397-08002B2CF9AE}" pid="7" name="abc491f40c194aeca9d489bc3b2652f5">
    <vt:lpwstr>Hela Pensionsmyndigheten|1eaa11e7-d736-4537-b624-27e16bb1c838</vt:lpwstr>
  </property>
  <property fmtid="{D5CDD505-2E9C-101B-9397-08002B2CF9AE}" pid="8" name="_dlc_DocIdItemGuid">
    <vt:lpwstr>1210575c-d96a-4b67-a8e1-a330a3159a15</vt:lpwstr>
  </property>
  <property fmtid="{D5CDD505-2E9C-101B-9397-08002B2CF9AE}" pid="9" name="Beslutsfattare0">
    <vt:lpwstr/>
  </property>
</Properties>
</file>