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4" r:id="rId3"/>
    <p:sldId id="257" r:id="rId4"/>
    <p:sldId id="258" r:id="rId5"/>
    <p:sldId id="263" r:id="rId6"/>
    <p:sldId id="259" r:id="rId7"/>
    <p:sldId id="262" r:id="rId8"/>
    <p:sldId id="261"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55" d="100"/>
          <a:sy n="155" d="100"/>
        </p:scale>
        <p:origin x="46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FF420-A36B-4848-A6A9-6040EE153250}" type="datetimeFigureOut">
              <a:rPr lang="sv-SE" smtClean="0"/>
              <a:t>2025-09-17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ED09A-E880-4576-B9B7-ADC354F691E1}" type="slidenum">
              <a:rPr lang="sv-SE" smtClean="0"/>
              <a:t>‹#›</a:t>
            </a:fld>
            <a:endParaRPr lang="sv-SE"/>
          </a:p>
        </p:txBody>
      </p:sp>
    </p:spTree>
    <p:extLst>
      <p:ext uri="{BB962C8B-B14F-4D97-AF65-F5344CB8AC3E}">
        <p14:creationId xmlns:p14="http://schemas.microsoft.com/office/powerpoint/2010/main" val="397064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FFED09A-E880-4576-B9B7-ADC354F691E1}" type="slidenum">
              <a:rPr lang="sv-SE" smtClean="0"/>
              <a:t>1</a:t>
            </a:fld>
            <a:endParaRPr lang="sv-SE"/>
          </a:p>
        </p:txBody>
      </p:sp>
    </p:spTree>
    <p:extLst>
      <p:ext uri="{BB962C8B-B14F-4D97-AF65-F5344CB8AC3E}">
        <p14:creationId xmlns:p14="http://schemas.microsoft.com/office/powerpoint/2010/main" val="139855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FFED09A-E880-4576-B9B7-ADC354F691E1}" type="slidenum">
              <a:rPr lang="sv-SE" smtClean="0"/>
              <a:t>5</a:t>
            </a:fld>
            <a:endParaRPr lang="sv-SE"/>
          </a:p>
        </p:txBody>
      </p:sp>
    </p:spTree>
    <p:extLst>
      <p:ext uri="{BB962C8B-B14F-4D97-AF65-F5344CB8AC3E}">
        <p14:creationId xmlns:p14="http://schemas.microsoft.com/office/powerpoint/2010/main" val="366443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FFED09A-E880-4576-B9B7-ADC354F691E1}" type="slidenum">
              <a:rPr lang="sv-SE" smtClean="0"/>
              <a:t>6</a:t>
            </a:fld>
            <a:endParaRPr lang="sv-SE"/>
          </a:p>
        </p:txBody>
      </p:sp>
    </p:spTree>
    <p:extLst>
      <p:ext uri="{BB962C8B-B14F-4D97-AF65-F5344CB8AC3E}">
        <p14:creationId xmlns:p14="http://schemas.microsoft.com/office/powerpoint/2010/main" val="141465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98148A-CF43-CA6A-C441-661901FA0B9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2E18E2C-E1BA-AE4B-B9F9-D8390917A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BA940C9-15B7-B23F-207C-D048D0293414}"/>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5" name="Platshållare för sidfot 4">
            <a:extLst>
              <a:ext uri="{FF2B5EF4-FFF2-40B4-BE49-F238E27FC236}">
                <a16:creationId xmlns:a16="http://schemas.microsoft.com/office/drawing/2014/main" id="{64497EE2-2F76-D07B-1546-860F50133E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382DE29-E991-893F-E37B-E540D3956615}"/>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20319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464787-755D-B1CC-D3DE-EF71B8EF2E1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1A70E6E-7A21-617C-5793-C360D1FE754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C2F3C65-600E-6E70-FE86-21469D830AB3}"/>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5" name="Platshållare för sidfot 4">
            <a:extLst>
              <a:ext uri="{FF2B5EF4-FFF2-40B4-BE49-F238E27FC236}">
                <a16:creationId xmlns:a16="http://schemas.microsoft.com/office/drawing/2014/main" id="{C904522D-CCD2-CE96-5E82-C3E38AEC658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F87490E-B7A3-0C46-AA79-A9087D8FDFC1}"/>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366526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404E063-5AB0-FADB-790A-E0E64BEF2BEF}"/>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5C009D7-0A43-49D5-61FF-C45613004F7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3834996-F86C-3D70-D9EE-D94393291D9B}"/>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5" name="Platshållare för sidfot 4">
            <a:extLst>
              <a:ext uri="{FF2B5EF4-FFF2-40B4-BE49-F238E27FC236}">
                <a16:creationId xmlns:a16="http://schemas.microsoft.com/office/drawing/2014/main" id="{E85A828C-6255-D327-18EF-05626B2B0B1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5BE05C7-AC7B-D327-95B6-04D2A50E39C0}"/>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25638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049D0A-E57F-8E9E-5CF4-E98ECBD0DB0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570628B-EE07-66B0-401F-0C32441EB1F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1DB4FD6-6635-FA95-9F67-0ABED9F0304C}"/>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5" name="Platshållare för sidfot 4">
            <a:extLst>
              <a:ext uri="{FF2B5EF4-FFF2-40B4-BE49-F238E27FC236}">
                <a16:creationId xmlns:a16="http://schemas.microsoft.com/office/drawing/2014/main" id="{A5E292E5-F974-4854-78B3-3D674BBD3E3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9C56DC1-A83F-5BFD-87FA-53932292C4B4}"/>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206522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5E99C3-E926-3E4B-5272-C7E27270037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9DC5C2A1-E9C8-F5D0-83AF-BEB86A77EC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074EE91-1566-95AB-BF58-BD9486D5A8BB}"/>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5" name="Platshållare för sidfot 4">
            <a:extLst>
              <a:ext uri="{FF2B5EF4-FFF2-40B4-BE49-F238E27FC236}">
                <a16:creationId xmlns:a16="http://schemas.microsoft.com/office/drawing/2014/main" id="{000A2411-0569-D2DD-1745-60185CCD20E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C82FB20-DB72-DD9E-EF5A-119C43C6C6ED}"/>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1391255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7FA0D3-33D5-420C-9FF4-885513BF67C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C51B510-9395-C0CB-4C98-6C599063F9B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B716035-27B5-3084-350D-24B7751FA3F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99A74AD-D5BD-4400-DF9C-6F6C39427E2E}"/>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6" name="Platshållare för sidfot 5">
            <a:extLst>
              <a:ext uri="{FF2B5EF4-FFF2-40B4-BE49-F238E27FC236}">
                <a16:creationId xmlns:a16="http://schemas.microsoft.com/office/drawing/2014/main" id="{D5B646AF-145C-CDCD-61A4-0B426969C17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64EB619-9853-EB6E-2129-E1F200A4DFAD}"/>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240258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70368A-FDB8-B500-DAB2-4CC63CE826B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6E7B050-0292-789E-C576-1B1F1030D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01931F4-75F4-93D0-4EA1-D74F8524522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B1E0B56-F287-A960-4AF3-9AC11EDBA6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C6201B1-2C0B-3440-0213-8E9AFFBD7B1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AB41BD1-306B-EB04-4F08-8DBAA12524DF}"/>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8" name="Platshållare för sidfot 7">
            <a:extLst>
              <a:ext uri="{FF2B5EF4-FFF2-40B4-BE49-F238E27FC236}">
                <a16:creationId xmlns:a16="http://schemas.microsoft.com/office/drawing/2014/main" id="{39C59909-336C-7E90-54CD-97A4C453652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CD5633AB-2434-48CB-D40F-1CFEF616D0CA}"/>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326746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66115D-47D1-E061-9579-DCCBE19760A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03BAE06-1748-98F0-BE25-73D4DB660927}"/>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4" name="Platshållare för sidfot 3">
            <a:extLst>
              <a:ext uri="{FF2B5EF4-FFF2-40B4-BE49-F238E27FC236}">
                <a16:creationId xmlns:a16="http://schemas.microsoft.com/office/drawing/2014/main" id="{335F9C4F-8FCD-BA1F-36B1-0BA25E56897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0B64A06-7913-C3CE-C045-DAA48681458E}"/>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1057203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3A5F287-10D3-D853-B659-C44D5D8DCA69}"/>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3" name="Platshållare för sidfot 2">
            <a:extLst>
              <a:ext uri="{FF2B5EF4-FFF2-40B4-BE49-F238E27FC236}">
                <a16:creationId xmlns:a16="http://schemas.microsoft.com/office/drawing/2014/main" id="{EEAE894C-7BB6-1F8C-DC9D-5F132BB2429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1C572EC-A730-072D-CD2F-595C851491DE}"/>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226885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D2F39F-571A-CBBD-921A-71468970763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EE432BE-1B76-5241-38D7-15CF6872BD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E44016C-EA0B-864D-30C7-EA1AFBFF4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2B9B01E-20F2-5262-24AF-DED9E3984D41}"/>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6" name="Platshållare för sidfot 5">
            <a:extLst>
              <a:ext uri="{FF2B5EF4-FFF2-40B4-BE49-F238E27FC236}">
                <a16:creationId xmlns:a16="http://schemas.microsoft.com/office/drawing/2014/main" id="{E185AA3A-1D82-7F6E-4824-62B83A7EF4F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104DE2A-50CF-988F-4019-D5AD636DEE61}"/>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351627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9EB32A-AE50-BB70-A3A4-3210B53BA49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9E9D7D91-A89D-1AEA-5588-CF3D5D5DE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37D50862-24B1-466B-5477-55FAC6C08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B4394C5-94D1-36FB-48AB-9F9126B52EB3}"/>
              </a:ext>
            </a:extLst>
          </p:cNvPr>
          <p:cNvSpPr>
            <a:spLocks noGrp="1"/>
          </p:cNvSpPr>
          <p:nvPr>
            <p:ph type="dt" sz="half" idx="10"/>
          </p:nvPr>
        </p:nvSpPr>
        <p:spPr/>
        <p:txBody>
          <a:bodyPr/>
          <a:lstStyle/>
          <a:p>
            <a:fld id="{F679D7AE-AF7F-4B12-8873-490D7138235E}" type="datetimeFigureOut">
              <a:rPr lang="sv-SE" smtClean="0"/>
              <a:t>2025-09-17</a:t>
            </a:fld>
            <a:endParaRPr lang="sv-SE"/>
          </a:p>
        </p:txBody>
      </p:sp>
      <p:sp>
        <p:nvSpPr>
          <p:cNvPr id="6" name="Platshållare för sidfot 5">
            <a:extLst>
              <a:ext uri="{FF2B5EF4-FFF2-40B4-BE49-F238E27FC236}">
                <a16:creationId xmlns:a16="http://schemas.microsoft.com/office/drawing/2014/main" id="{793F5873-FDEA-463B-36CE-7249F91C036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3500043-BF69-20C3-144D-A0CD6028E41E}"/>
              </a:ext>
            </a:extLst>
          </p:cNvPr>
          <p:cNvSpPr>
            <a:spLocks noGrp="1"/>
          </p:cNvSpPr>
          <p:nvPr>
            <p:ph type="sldNum" sz="quarter" idx="12"/>
          </p:nvPr>
        </p:nvSpPr>
        <p:spPr/>
        <p:txBody>
          <a:bodyPr/>
          <a:lstStyle/>
          <a:p>
            <a:fld id="{E2B18D20-11FB-4EAB-90FB-ACDD628794FF}" type="slidenum">
              <a:rPr lang="sv-SE" smtClean="0"/>
              <a:t>‹#›</a:t>
            </a:fld>
            <a:endParaRPr lang="sv-SE"/>
          </a:p>
        </p:txBody>
      </p:sp>
    </p:spTree>
    <p:extLst>
      <p:ext uri="{BB962C8B-B14F-4D97-AF65-F5344CB8AC3E}">
        <p14:creationId xmlns:p14="http://schemas.microsoft.com/office/powerpoint/2010/main" val="196846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1CB305D-5385-7690-4503-CEB63D4B34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10A31C0-E40E-D157-60AF-76BB0F2E18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DC8E529-4039-2A26-347D-B266EC36DA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79D7AE-AF7F-4B12-8873-490D7138235E}" type="datetimeFigureOut">
              <a:rPr lang="sv-SE" smtClean="0"/>
              <a:t>2025-09-17</a:t>
            </a:fld>
            <a:endParaRPr lang="sv-SE"/>
          </a:p>
        </p:txBody>
      </p:sp>
      <p:sp>
        <p:nvSpPr>
          <p:cNvPr id="5" name="Platshållare för sidfot 4">
            <a:extLst>
              <a:ext uri="{FF2B5EF4-FFF2-40B4-BE49-F238E27FC236}">
                <a16:creationId xmlns:a16="http://schemas.microsoft.com/office/drawing/2014/main" id="{EB051522-4870-52F3-4CDE-BFF8283C8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286EC9E2-B9C3-CBC9-3E3F-28E9DABD0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B18D20-11FB-4EAB-90FB-ACDD628794FF}" type="slidenum">
              <a:rPr lang="sv-SE" smtClean="0"/>
              <a:t>‹#›</a:t>
            </a:fld>
            <a:endParaRPr lang="sv-SE"/>
          </a:p>
        </p:txBody>
      </p:sp>
    </p:spTree>
    <p:extLst>
      <p:ext uri="{BB962C8B-B14F-4D97-AF65-F5344CB8AC3E}">
        <p14:creationId xmlns:p14="http://schemas.microsoft.com/office/powerpoint/2010/main" val="1427575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utomhus, vatten, himmel, sjö&#10;&#10;AI-genererat innehåll kan vara felaktigt.">
            <a:extLst>
              <a:ext uri="{FF2B5EF4-FFF2-40B4-BE49-F238E27FC236}">
                <a16:creationId xmlns:a16="http://schemas.microsoft.com/office/drawing/2014/main" id="{94E84249-274C-465B-9029-3DE8C8B51AB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25"/>
          <a:stretch>
            <a:fillRect/>
          </a:stretch>
        </p:blipFill>
        <p:spPr>
          <a:xfrm>
            <a:off x="20" y="10"/>
            <a:ext cx="12188931" cy="6857990"/>
          </a:xfrm>
          <a:prstGeom prst="rect">
            <a:avLst/>
          </a:prstGeom>
        </p:spPr>
      </p:pic>
      <p:sp>
        <p:nvSpPr>
          <p:cNvPr id="2" name="Rubrik 1">
            <a:extLst>
              <a:ext uri="{FF2B5EF4-FFF2-40B4-BE49-F238E27FC236}">
                <a16:creationId xmlns:a16="http://schemas.microsoft.com/office/drawing/2014/main" id="{C1D52A44-E4EB-C4A4-AF14-0000EF96E4E6}"/>
              </a:ext>
            </a:extLst>
          </p:cNvPr>
          <p:cNvSpPr>
            <a:spLocks noGrp="1"/>
          </p:cNvSpPr>
          <p:nvPr>
            <p:ph type="ctrTitle"/>
          </p:nvPr>
        </p:nvSpPr>
        <p:spPr>
          <a:xfrm>
            <a:off x="1527048" y="1124712"/>
            <a:ext cx="9144000" cy="3063240"/>
          </a:xfrm>
        </p:spPr>
        <p:txBody>
          <a:bodyPr>
            <a:normAutofit/>
          </a:bodyPr>
          <a:lstStyle/>
          <a:p>
            <a:r>
              <a:rPr lang="sv-SE" sz="6600">
                <a:solidFill>
                  <a:schemeClr val="bg1"/>
                </a:solidFill>
              </a:rPr>
              <a:t>FRISKVÅRD PÅ GULLMARSBORG</a:t>
            </a:r>
          </a:p>
        </p:txBody>
      </p:sp>
      <p:sp>
        <p:nvSpPr>
          <p:cNvPr id="3" name="Underrubrik 2">
            <a:extLst>
              <a:ext uri="{FF2B5EF4-FFF2-40B4-BE49-F238E27FC236}">
                <a16:creationId xmlns:a16="http://schemas.microsoft.com/office/drawing/2014/main" id="{BAC2B740-81AA-8E6C-1AAF-CC94464F629F}"/>
              </a:ext>
            </a:extLst>
          </p:cNvPr>
          <p:cNvSpPr>
            <a:spLocks noGrp="1"/>
          </p:cNvSpPr>
          <p:nvPr>
            <p:ph type="subTitle" idx="1"/>
          </p:nvPr>
        </p:nvSpPr>
        <p:spPr>
          <a:xfrm>
            <a:off x="1527048" y="4599432"/>
            <a:ext cx="9144000" cy="1227520"/>
          </a:xfrm>
        </p:spPr>
        <p:txBody>
          <a:bodyPr>
            <a:normAutofit/>
          </a:bodyPr>
          <a:lstStyle/>
          <a:p>
            <a:r>
              <a:rPr lang="sv-SE" dirty="0">
                <a:solidFill>
                  <a:schemeClr val="bg1"/>
                </a:solidFill>
              </a:rPr>
              <a:t>SOM ÄR TILLGÄNGLIG ÄVEN FÖR </a:t>
            </a:r>
          </a:p>
          <a:p>
            <a:r>
              <a:rPr lang="sv-SE" dirty="0">
                <a:solidFill>
                  <a:schemeClr val="bg1"/>
                </a:solidFill>
              </a:rPr>
              <a:t>ÄLDRE OCH FUNKTIONSHINDRADE.</a:t>
            </a:r>
          </a:p>
        </p:txBody>
      </p:sp>
      <p:sp>
        <p:nvSpPr>
          <p:cNvPr id="16"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7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A946A50-5C08-719A-1715-40AE4D2F0BCB}"/>
              </a:ext>
            </a:extLst>
          </p:cNvPr>
          <p:cNvSpPr>
            <a:spLocks noGrp="1"/>
          </p:cNvSpPr>
          <p:nvPr>
            <p:ph type="title"/>
          </p:nvPr>
        </p:nvSpPr>
        <p:spPr>
          <a:xfrm>
            <a:off x="838200" y="630795"/>
            <a:ext cx="10515600" cy="1325563"/>
          </a:xfrm>
        </p:spPr>
        <p:txBody>
          <a:bodyPr>
            <a:normAutofit/>
          </a:bodyPr>
          <a:lstStyle/>
          <a:p>
            <a:pPr algn="ctr"/>
            <a:r>
              <a:rPr lang="en-US" sz="8800" b="1" dirty="0"/>
              <a:t>SAMTYCKE</a:t>
            </a:r>
            <a:endParaRPr lang="sv-SE" sz="8800" b="1" dirty="0"/>
          </a:p>
        </p:txBody>
      </p:sp>
      <p:sp>
        <p:nvSpPr>
          <p:cNvPr id="5" name="Platshållare för innehåll 4">
            <a:extLst>
              <a:ext uri="{FF2B5EF4-FFF2-40B4-BE49-F238E27FC236}">
                <a16:creationId xmlns:a16="http://schemas.microsoft.com/office/drawing/2014/main" id="{59F964D7-3A8F-63C1-D3D5-DBDB58BDB2A3}"/>
              </a:ext>
            </a:extLst>
          </p:cNvPr>
          <p:cNvSpPr>
            <a:spLocks noGrp="1"/>
          </p:cNvSpPr>
          <p:nvPr>
            <p:ph idx="1"/>
          </p:nvPr>
        </p:nvSpPr>
        <p:spPr>
          <a:xfrm>
            <a:off x="838200" y="2811161"/>
            <a:ext cx="10515600" cy="3365801"/>
          </a:xfrm>
        </p:spPr>
        <p:txBody>
          <a:bodyPr>
            <a:normAutofit/>
          </a:bodyPr>
          <a:lstStyle/>
          <a:p>
            <a:pPr marL="0" indent="0" algn="ctr">
              <a:buNone/>
            </a:pPr>
            <a:r>
              <a:rPr lang="en-US" sz="5400" dirty="0"/>
              <a:t>SAMTLIGA PERSONER PÅ BILD OCH NÄMNDA VID NAMN HAR LÄMNAT SITT SAMTYCKE TILL ATT VARA MED I DENNA PRESENTATION.</a:t>
            </a:r>
            <a:endParaRPr lang="sv-SE" sz="5400" dirty="0"/>
          </a:p>
        </p:txBody>
      </p:sp>
    </p:spTree>
    <p:extLst>
      <p:ext uri="{BB962C8B-B14F-4D97-AF65-F5344CB8AC3E}">
        <p14:creationId xmlns:p14="http://schemas.microsoft.com/office/powerpoint/2010/main" val="192683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180B0900-FCF9-D64C-2204-F5C4BA7121EF}"/>
              </a:ext>
            </a:extLst>
          </p:cNvPr>
          <p:cNvSpPr>
            <a:spLocks noGrp="1"/>
          </p:cNvSpPr>
          <p:nvPr>
            <p:ph type="title"/>
          </p:nvPr>
        </p:nvSpPr>
        <p:spPr>
          <a:xfrm>
            <a:off x="386407" y="172872"/>
            <a:ext cx="4784796" cy="1330840"/>
          </a:xfrm>
        </p:spPr>
        <p:txBody>
          <a:bodyPr>
            <a:normAutofit/>
          </a:bodyPr>
          <a:lstStyle/>
          <a:p>
            <a:r>
              <a:rPr lang="sv-SE" dirty="0"/>
              <a:t>SIMNING</a:t>
            </a:r>
          </a:p>
        </p:txBody>
      </p:sp>
      <p:sp>
        <p:nvSpPr>
          <p:cNvPr id="3" name="Platshållare för innehåll 2">
            <a:extLst>
              <a:ext uri="{FF2B5EF4-FFF2-40B4-BE49-F238E27FC236}">
                <a16:creationId xmlns:a16="http://schemas.microsoft.com/office/drawing/2014/main" id="{6A13F81E-E01B-20DA-30B3-E21F61F7AAA0}"/>
              </a:ext>
            </a:extLst>
          </p:cNvPr>
          <p:cNvSpPr>
            <a:spLocks noGrp="1"/>
          </p:cNvSpPr>
          <p:nvPr>
            <p:ph idx="1"/>
          </p:nvPr>
        </p:nvSpPr>
        <p:spPr>
          <a:xfrm>
            <a:off x="386407" y="1323634"/>
            <a:ext cx="5008688" cy="4790562"/>
          </a:xfrm>
        </p:spPr>
        <p:txBody>
          <a:bodyPr>
            <a:normAutofit fontScale="85000" lnSpcReduction="20000"/>
          </a:bodyPr>
          <a:lstStyle/>
          <a:p>
            <a:pPr marL="0" indent="0">
              <a:buNone/>
            </a:pPr>
            <a:r>
              <a:rPr lang="sv-SE" sz="2000" dirty="0"/>
              <a:t>Simhallen är öppen 65 timmar varje vecka.</a:t>
            </a:r>
          </a:p>
          <a:p>
            <a:pPr marL="0" indent="0">
              <a:buNone/>
            </a:pPr>
            <a:r>
              <a:rPr lang="sv-SE" sz="2000" dirty="0"/>
              <a:t>Vi har öppet alla helger och storhelger – jul, nyår och påsk. (På sommaren har vi stängt på helgerna.)</a:t>
            </a:r>
          </a:p>
          <a:p>
            <a:pPr marL="0" indent="0">
              <a:buNone/>
            </a:pPr>
            <a:r>
              <a:rPr lang="sv-SE" sz="2000" dirty="0"/>
              <a:t>Simning är en skonsam motionsform som kan utövas enskilt eller tillsammans med andra.</a:t>
            </a:r>
          </a:p>
          <a:p>
            <a:pPr marL="0" indent="0">
              <a:buNone/>
            </a:pPr>
            <a:r>
              <a:rPr lang="sv-SE" sz="2000" dirty="0"/>
              <a:t>Vi har </a:t>
            </a:r>
            <a:r>
              <a:rPr lang="sv-SE" sz="2000" dirty="0" err="1"/>
              <a:t>morgonsim</a:t>
            </a:r>
            <a:r>
              <a:rPr lang="sv-SE" sz="2000" dirty="0"/>
              <a:t> måndag, tisdag, torsdag och fredag </a:t>
            </a:r>
            <a:r>
              <a:rPr lang="sv-SE" sz="2000" dirty="0" err="1"/>
              <a:t>kl</a:t>
            </a:r>
            <a:r>
              <a:rPr lang="sv-SE" sz="2000" dirty="0"/>
              <a:t> 6.30-8.30. Då är det mys i simhallen med tända lampor och musik.</a:t>
            </a:r>
          </a:p>
          <a:p>
            <a:pPr marL="0" indent="0">
              <a:buNone/>
            </a:pPr>
            <a:r>
              <a:rPr lang="sv-SE" sz="2000" dirty="0"/>
              <a:t>Måndag, onsdag, torsdag och fredag är simhallen öppen till </a:t>
            </a:r>
            <a:r>
              <a:rPr lang="sv-SE" sz="2000" dirty="0" err="1"/>
              <a:t>kl</a:t>
            </a:r>
            <a:r>
              <a:rPr lang="sv-SE" sz="2000" dirty="0"/>
              <a:t> 20.30.</a:t>
            </a:r>
          </a:p>
          <a:p>
            <a:pPr marL="0" indent="0">
              <a:buNone/>
            </a:pPr>
            <a:r>
              <a:rPr lang="sv-SE" sz="2000" dirty="0"/>
              <a:t>Under våra öppettider kan vi alltid garantera minst en </a:t>
            </a:r>
            <a:r>
              <a:rPr lang="sv-SE" sz="2000" dirty="0" err="1"/>
              <a:t>motionsbana</a:t>
            </a:r>
            <a:r>
              <a:rPr lang="sv-SE" sz="2000" dirty="0"/>
              <a:t> – oftast fler.</a:t>
            </a:r>
          </a:p>
          <a:p>
            <a:pPr marL="0" indent="0">
              <a:buNone/>
            </a:pPr>
            <a:r>
              <a:rPr lang="sv-SE" sz="2000" dirty="0"/>
              <a:t>Vi har också MILSIMMET. Varje gång skriver man upp hur många meter man har simmat hos personalen. Varje månad drar vi två vinnare som vinner ett 10-kort till simhallen.</a:t>
            </a:r>
          </a:p>
          <a:p>
            <a:pPr marL="0" indent="0">
              <a:buNone/>
            </a:pPr>
            <a:r>
              <a:rPr lang="sv-SE" sz="2000" dirty="0"/>
              <a:t>Ingår i pensionärskortet. Pensionärskort: 100 ggr bad och gym för 1400 kr, giltigt 2 år från inköpsdatum. Är inte personligt och kan delas med annan pensionär. (Förtidspensionärer tar också del av detta.)</a:t>
            </a:r>
          </a:p>
        </p:txBody>
      </p:sp>
      <p:pic>
        <p:nvPicPr>
          <p:cNvPr id="5" name="Bildobjekt 4" descr="En bild som visar belysning, ljus, bowling, innertak&#10;&#10;AI-genererat innehåll kan vara felaktigt.">
            <a:extLst>
              <a:ext uri="{FF2B5EF4-FFF2-40B4-BE49-F238E27FC236}">
                <a16:creationId xmlns:a16="http://schemas.microsoft.com/office/drawing/2014/main" id="{959578B8-EFF4-F62A-646A-57728594B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074" y="717012"/>
            <a:ext cx="4152722" cy="5446191"/>
          </a:xfrm>
          <a:prstGeom prst="rect">
            <a:avLst/>
          </a:prstGeom>
        </p:spPr>
      </p:pic>
    </p:spTree>
    <p:extLst>
      <p:ext uri="{BB962C8B-B14F-4D97-AF65-F5344CB8AC3E}">
        <p14:creationId xmlns:p14="http://schemas.microsoft.com/office/powerpoint/2010/main" val="57221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17">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19">
            <a:extLst>
              <a:ext uri="{FF2B5EF4-FFF2-40B4-BE49-F238E27FC236}">
                <a16:creationId xmlns:a16="http://schemas.microsoft.com/office/drawing/2014/main" id="{B908E8DC-1025-4FCC-873D-DC5C2ADE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BE7B905-7463-5598-25ED-56A930C00601}"/>
              </a:ext>
            </a:extLst>
          </p:cNvPr>
          <p:cNvSpPr>
            <a:spLocks noGrp="1"/>
          </p:cNvSpPr>
          <p:nvPr>
            <p:ph type="title"/>
          </p:nvPr>
        </p:nvSpPr>
        <p:spPr>
          <a:xfrm>
            <a:off x="422899" y="540167"/>
            <a:ext cx="4274607" cy="1466433"/>
          </a:xfrm>
        </p:spPr>
        <p:txBody>
          <a:bodyPr anchor="b">
            <a:normAutofit/>
          </a:bodyPr>
          <a:lstStyle/>
          <a:p>
            <a:r>
              <a:rPr lang="sv-SE" sz="4800" dirty="0"/>
              <a:t>GYM</a:t>
            </a:r>
          </a:p>
        </p:txBody>
      </p:sp>
      <p:sp>
        <p:nvSpPr>
          <p:cNvPr id="3" name="Platshållare för innehåll 2">
            <a:extLst>
              <a:ext uri="{FF2B5EF4-FFF2-40B4-BE49-F238E27FC236}">
                <a16:creationId xmlns:a16="http://schemas.microsoft.com/office/drawing/2014/main" id="{D9312FAE-4F20-B338-67F5-590ED757790E}"/>
              </a:ext>
            </a:extLst>
          </p:cNvPr>
          <p:cNvSpPr>
            <a:spLocks noGrp="1"/>
          </p:cNvSpPr>
          <p:nvPr>
            <p:ph idx="1"/>
          </p:nvPr>
        </p:nvSpPr>
        <p:spPr>
          <a:xfrm>
            <a:off x="422899" y="2108200"/>
            <a:ext cx="4193551" cy="3867697"/>
          </a:xfrm>
        </p:spPr>
        <p:txBody>
          <a:bodyPr anchor="t">
            <a:normAutofit/>
          </a:bodyPr>
          <a:lstStyle/>
          <a:p>
            <a:pPr marL="0" indent="0">
              <a:buNone/>
            </a:pPr>
            <a:r>
              <a:rPr lang="sv-SE" sz="1200" dirty="0"/>
              <a:t>Gymmet är öppet 75,5 timmar varje vecka.</a:t>
            </a:r>
          </a:p>
          <a:p>
            <a:pPr marL="0" indent="0">
              <a:buNone/>
            </a:pPr>
            <a:r>
              <a:rPr lang="sv-SE" sz="1200" dirty="0"/>
              <a:t>Vi har öppet </a:t>
            </a:r>
            <a:r>
              <a:rPr lang="sv-SE" sz="1200" dirty="0" err="1"/>
              <a:t>kl</a:t>
            </a:r>
            <a:r>
              <a:rPr lang="sv-SE" sz="1200" dirty="0"/>
              <a:t> 6.30-20.30 måndag, tisdag, torsdag och fredag, 9.00-20.30 onsdagar och 11-15 lördagar och söndagar.</a:t>
            </a:r>
          </a:p>
          <a:p>
            <a:pPr marL="0" indent="0">
              <a:buNone/>
            </a:pPr>
            <a:r>
              <a:rPr lang="sv-SE" sz="1200" dirty="0"/>
              <a:t>Vi har öppet alla helger och storhelger – jul, nyår och påsk. (På sommaren har vi stängt på helgerna.)</a:t>
            </a:r>
          </a:p>
          <a:p>
            <a:pPr marL="0" indent="0">
              <a:buNone/>
            </a:pPr>
            <a:r>
              <a:rPr lang="sv-SE" sz="1200" dirty="0"/>
              <a:t>På gymmet tränar man helt efter egen förmåga och dagsform. Basfunktioner finns såsom löp/</a:t>
            </a:r>
            <a:r>
              <a:rPr lang="sv-SE" sz="1200" dirty="0" err="1"/>
              <a:t>gåband</a:t>
            </a:r>
            <a:r>
              <a:rPr lang="sv-SE" sz="1200" dirty="0"/>
              <a:t>, </a:t>
            </a:r>
            <a:r>
              <a:rPr lang="sv-SE" sz="1200" dirty="0" err="1"/>
              <a:t>crosstrainer</a:t>
            </a:r>
            <a:r>
              <a:rPr lang="sv-SE" sz="1200" dirty="0"/>
              <a:t>, motionscykel, </a:t>
            </a:r>
            <a:r>
              <a:rPr lang="sv-SE" sz="1200" dirty="0" err="1"/>
              <a:t>stakmaskin</a:t>
            </a:r>
            <a:r>
              <a:rPr lang="sv-SE" sz="1200" dirty="0"/>
              <a:t>, roddmaskin, fria vikter samt styrkemaskiner.</a:t>
            </a:r>
          </a:p>
          <a:p>
            <a:pPr marL="0" indent="0">
              <a:buNone/>
            </a:pPr>
            <a:r>
              <a:rPr lang="sv-SE" sz="1200" dirty="0"/>
              <a:t>Vi har AC i gymmet, vilket gör att många kommer till oss när det är varmt för att få lite svalka.</a:t>
            </a:r>
          </a:p>
          <a:p>
            <a:pPr marL="0" indent="0">
              <a:buNone/>
            </a:pPr>
            <a:r>
              <a:rPr lang="sv-SE" sz="1200" dirty="0"/>
              <a:t>Vid behov finns ett enskilt omklädningsrum för bad- och gymbesökare.</a:t>
            </a:r>
          </a:p>
          <a:p>
            <a:pPr marL="0" indent="0">
              <a:buNone/>
            </a:pPr>
            <a:r>
              <a:rPr lang="sv-SE" sz="1200" dirty="0"/>
              <a:t>Ingår i pensionärskortet. Pensionärskort: 100 ggr bad och gym för 1400 kr, giltigt 2 år från inköpsdatum. Är inte personligt och kan delas med annan pensionär. (Förtidspensionärer tar också del av detta.)</a:t>
            </a:r>
          </a:p>
          <a:p>
            <a:endParaRPr lang="sv-SE" sz="1100" dirty="0"/>
          </a:p>
        </p:txBody>
      </p:sp>
      <p:pic>
        <p:nvPicPr>
          <p:cNvPr id="9" name="Bildobjekt 8" descr="En bild som visar ingenjörskonst, maskin, person, verktyg&#10;&#10;AI-genererat innehåll kan vara felaktigt.">
            <a:extLst>
              <a:ext uri="{FF2B5EF4-FFF2-40B4-BE49-F238E27FC236}">
                <a16:creationId xmlns:a16="http://schemas.microsoft.com/office/drawing/2014/main" id="{3008C06E-447D-A221-FACC-AEB0FB338BF7}"/>
              </a:ext>
            </a:extLst>
          </p:cNvPr>
          <p:cNvPicPr>
            <a:picLocks noChangeAspect="1"/>
          </p:cNvPicPr>
          <p:nvPr/>
        </p:nvPicPr>
        <p:blipFill>
          <a:blip r:embed="rId2">
            <a:extLst>
              <a:ext uri="{28A0092B-C50C-407E-A947-70E740481C1C}">
                <a14:useLocalDpi xmlns:a14="http://schemas.microsoft.com/office/drawing/2010/main" val="0"/>
              </a:ext>
            </a:extLst>
          </a:blip>
          <a:srcRect t="20704" r="3" b="673"/>
          <a:stretch>
            <a:fillRect/>
          </a:stretch>
        </p:blipFill>
        <p:spPr>
          <a:xfrm rot="5400000">
            <a:off x="4094243" y="1817150"/>
            <a:ext cx="5445836" cy="3211333"/>
          </a:xfrm>
          <a:prstGeom prst="rect">
            <a:avLst/>
          </a:prstGeom>
        </p:spPr>
      </p:pic>
      <p:pic>
        <p:nvPicPr>
          <p:cNvPr id="11" name="Bildobjekt 10" descr="En bild som visar mark, möbler, bord, golv&#10;&#10;AI-genererat innehåll kan vara felaktigt.">
            <a:extLst>
              <a:ext uri="{FF2B5EF4-FFF2-40B4-BE49-F238E27FC236}">
                <a16:creationId xmlns:a16="http://schemas.microsoft.com/office/drawing/2014/main" id="{F830AD94-C5B3-E327-233C-5CCCF5B86FD5}"/>
              </a:ext>
            </a:extLst>
          </p:cNvPr>
          <p:cNvPicPr>
            <a:picLocks noChangeAspect="1"/>
          </p:cNvPicPr>
          <p:nvPr/>
        </p:nvPicPr>
        <p:blipFill>
          <a:blip r:embed="rId3">
            <a:extLst>
              <a:ext uri="{28A0092B-C50C-407E-A947-70E740481C1C}">
                <a14:useLocalDpi xmlns:a14="http://schemas.microsoft.com/office/drawing/2010/main" val="0"/>
              </a:ext>
            </a:extLst>
          </a:blip>
          <a:srcRect t="21375" r="3" b="3"/>
          <a:stretch>
            <a:fillRect/>
          </a:stretch>
        </p:blipFill>
        <p:spPr>
          <a:xfrm rot="5400000">
            <a:off x="7417828" y="1817150"/>
            <a:ext cx="5445836" cy="3211333"/>
          </a:xfrm>
          <a:prstGeom prst="rect">
            <a:avLst/>
          </a:prstGeom>
        </p:spPr>
      </p:pic>
      <p:cxnSp>
        <p:nvCxnSpPr>
          <p:cNvPr id="29" name="Straight Connector 21">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7856" y="706072"/>
            <a:ext cx="445586" cy="54458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26" name="Straight Connector 25">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632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10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C9B43D6-3CE5-BB6C-1F5E-517BA62F7C95}"/>
              </a:ext>
            </a:extLst>
          </p:cNvPr>
          <p:cNvSpPr>
            <a:spLocks noGrp="1"/>
          </p:cNvSpPr>
          <p:nvPr>
            <p:ph type="title"/>
          </p:nvPr>
        </p:nvSpPr>
        <p:spPr>
          <a:xfrm>
            <a:off x="1137035" y="609600"/>
            <a:ext cx="3595678" cy="1330839"/>
          </a:xfrm>
        </p:spPr>
        <p:txBody>
          <a:bodyPr>
            <a:normAutofit/>
          </a:bodyPr>
          <a:lstStyle/>
          <a:p>
            <a:r>
              <a:rPr lang="en-US"/>
              <a:t>BASTU</a:t>
            </a:r>
            <a:endParaRPr lang="sv-SE" dirty="0"/>
          </a:p>
        </p:txBody>
      </p:sp>
      <p:sp>
        <p:nvSpPr>
          <p:cNvPr id="3" name="Platshållare för innehåll 2">
            <a:extLst>
              <a:ext uri="{FF2B5EF4-FFF2-40B4-BE49-F238E27FC236}">
                <a16:creationId xmlns:a16="http://schemas.microsoft.com/office/drawing/2014/main" id="{F8F00BDE-EF74-307E-5E93-EEE935D6991B}"/>
              </a:ext>
            </a:extLst>
          </p:cNvPr>
          <p:cNvSpPr>
            <a:spLocks noGrp="1"/>
          </p:cNvSpPr>
          <p:nvPr>
            <p:ph idx="1"/>
          </p:nvPr>
        </p:nvSpPr>
        <p:spPr>
          <a:xfrm>
            <a:off x="302740" y="2373663"/>
            <a:ext cx="4005391" cy="2989557"/>
          </a:xfrm>
        </p:spPr>
        <p:txBody>
          <a:bodyPr>
            <a:normAutofit lnSpcReduction="10000"/>
          </a:bodyPr>
          <a:lstStyle/>
          <a:p>
            <a:pPr marL="0" indent="0">
              <a:buNone/>
            </a:pPr>
            <a:r>
              <a:rPr lang="en-US" sz="1700" dirty="0"/>
              <a:t>Vår </a:t>
            </a:r>
            <a:r>
              <a:rPr lang="en-US" sz="1700" dirty="0" err="1"/>
              <a:t>bastu</a:t>
            </a:r>
            <a:r>
              <a:rPr lang="en-US" sz="1700" dirty="0"/>
              <a:t> </a:t>
            </a:r>
            <a:r>
              <a:rPr lang="en-US" sz="1700" dirty="0" err="1"/>
              <a:t>är</a:t>
            </a:r>
            <a:r>
              <a:rPr lang="en-US" sz="1700" dirty="0"/>
              <a:t> </a:t>
            </a:r>
            <a:r>
              <a:rPr lang="en-US" sz="1700" dirty="0" err="1"/>
              <a:t>välbesökt</a:t>
            </a:r>
            <a:r>
              <a:rPr lang="en-US" sz="1700" dirty="0"/>
              <a:t> </a:t>
            </a:r>
            <a:r>
              <a:rPr lang="en-US" sz="1700" dirty="0" err="1"/>
              <a:t>och</a:t>
            </a:r>
            <a:r>
              <a:rPr lang="en-US" sz="1700" dirty="0"/>
              <a:t> </a:t>
            </a:r>
            <a:r>
              <a:rPr lang="en-US" sz="1700" dirty="0" err="1"/>
              <a:t>omtyckt</a:t>
            </a:r>
            <a:r>
              <a:rPr lang="en-US" sz="1700" dirty="0"/>
              <a:t>.</a:t>
            </a:r>
          </a:p>
          <a:p>
            <a:pPr marL="0" indent="0">
              <a:buNone/>
            </a:pPr>
            <a:r>
              <a:rPr lang="en-US" sz="1700" dirty="0"/>
              <a:t>Det </a:t>
            </a:r>
            <a:r>
              <a:rPr lang="en-US" sz="1700" dirty="0" err="1"/>
              <a:t>är</a:t>
            </a:r>
            <a:r>
              <a:rPr lang="en-US" sz="1700" dirty="0"/>
              <a:t> </a:t>
            </a:r>
            <a:r>
              <a:rPr lang="en-US" sz="1700" dirty="0" err="1"/>
              <a:t>en</a:t>
            </a:r>
            <a:r>
              <a:rPr lang="en-US" sz="1700" dirty="0"/>
              <a:t> </a:t>
            </a:r>
            <a:r>
              <a:rPr lang="en-US" sz="1700" dirty="0" err="1"/>
              <a:t>mötesplats</a:t>
            </a:r>
            <a:r>
              <a:rPr lang="en-US" sz="1700" dirty="0"/>
              <a:t> </a:t>
            </a:r>
            <a:r>
              <a:rPr lang="en-US" sz="1700" dirty="0" err="1"/>
              <a:t>som</a:t>
            </a:r>
            <a:r>
              <a:rPr lang="en-US" sz="1700" dirty="0"/>
              <a:t> </a:t>
            </a:r>
            <a:r>
              <a:rPr lang="en-US" sz="1700" dirty="0" err="1"/>
              <a:t>fyller</a:t>
            </a:r>
            <a:r>
              <a:rPr lang="en-US" sz="1700" dirty="0"/>
              <a:t> </a:t>
            </a:r>
            <a:r>
              <a:rPr lang="en-US" sz="1700" dirty="0" err="1"/>
              <a:t>en</a:t>
            </a:r>
            <a:r>
              <a:rPr lang="en-US" sz="1700" dirty="0"/>
              <a:t> </a:t>
            </a:r>
            <a:r>
              <a:rPr lang="en-US" sz="1700" dirty="0" err="1"/>
              <a:t>stor</a:t>
            </a:r>
            <a:r>
              <a:rPr lang="en-US" sz="1700" dirty="0"/>
              <a:t> social </a:t>
            </a:r>
            <a:r>
              <a:rPr lang="en-US" sz="1700" dirty="0" err="1"/>
              <a:t>funktion</a:t>
            </a:r>
            <a:r>
              <a:rPr lang="en-US" sz="1700" dirty="0"/>
              <a:t> </a:t>
            </a:r>
            <a:r>
              <a:rPr lang="en-US" sz="1700" dirty="0" err="1"/>
              <a:t>där</a:t>
            </a:r>
            <a:r>
              <a:rPr lang="en-US" sz="1700" dirty="0"/>
              <a:t> man </a:t>
            </a:r>
            <a:r>
              <a:rPr lang="en-US" sz="1700" dirty="0" err="1"/>
              <a:t>träffas</a:t>
            </a:r>
            <a:r>
              <a:rPr lang="en-US" sz="1700" dirty="0"/>
              <a:t> för </a:t>
            </a:r>
            <a:r>
              <a:rPr lang="en-US" sz="1700" dirty="0" err="1"/>
              <a:t>att</a:t>
            </a:r>
            <a:r>
              <a:rPr lang="en-US" sz="1700" dirty="0"/>
              <a:t> basta </a:t>
            </a:r>
            <a:r>
              <a:rPr lang="en-US" sz="1700" dirty="0" err="1"/>
              <a:t>tillsammans</a:t>
            </a:r>
            <a:r>
              <a:rPr lang="en-US" sz="1700" dirty="0"/>
              <a:t>. </a:t>
            </a:r>
            <a:r>
              <a:rPr lang="en-US" sz="1700" dirty="0" err="1"/>
              <a:t>På</a:t>
            </a:r>
            <a:r>
              <a:rPr lang="en-US" sz="1700" dirty="0"/>
              <a:t> </a:t>
            </a:r>
            <a:r>
              <a:rPr lang="en-US" sz="1700" dirty="0" err="1"/>
              <a:t>fredagarna</a:t>
            </a:r>
            <a:r>
              <a:rPr lang="en-US" sz="1700" dirty="0"/>
              <a:t> </a:t>
            </a:r>
            <a:r>
              <a:rPr lang="en-US" sz="1700" dirty="0" err="1"/>
              <a:t>är</a:t>
            </a:r>
            <a:r>
              <a:rPr lang="en-US" sz="1700" dirty="0"/>
              <a:t> det extra </a:t>
            </a:r>
            <a:r>
              <a:rPr lang="en-US" sz="1700" dirty="0" err="1"/>
              <a:t>välbesökt</a:t>
            </a:r>
            <a:r>
              <a:rPr lang="en-US" sz="1700" dirty="0"/>
              <a:t>.</a:t>
            </a:r>
          </a:p>
          <a:p>
            <a:pPr marL="0" indent="0">
              <a:buNone/>
            </a:pPr>
            <a:r>
              <a:rPr lang="en-US" sz="1700" dirty="0" err="1"/>
              <a:t>Periodvis</a:t>
            </a:r>
            <a:r>
              <a:rPr lang="en-US" sz="1700" dirty="0"/>
              <a:t> </a:t>
            </a:r>
            <a:r>
              <a:rPr lang="en-US" sz="1700" dirty="0" err="1"/>
              <a:t>har</a:t>
            </a:r>
            <a:r>
              <a:rPr lang="en-US" sz="1700" dirty="0"/>
              <a:t> vi </a:t>
            </a:r>
            <a:r>
              <a:rPr lang="en-US" sz="1700" dirty="0" err="1"/>
              <a:t>aktiviteten</a:t>
            </a:r>
            <a:r>
              <a:rPr lang="en-US" sz="1700" dirty="0"/>
              <a:t> </a:t>
            </a:r>
            <a:r>
              <a:rPr lang="en-US" sz="1700" dirty="0" err="1"/>
              <a:t>Aufguss</a:t>
            </a:r>
            <a:r>
              <a:rPr lang="en-US" sz="1700" dirty="0"/>
              <a:t> </a:t>
            </a:r>
            <a:r>
              <a:rPr lang="en-US" sz="1700" dirty="0" err="1"/>
              <a:t>i</a:t>
            </a:r>
            <a:r>
              <a:rPr lang="en-US" sz="1700" dirty="0"/>
              <a:t> </a:t>
            </a:r>
            <a:r>
              <a:rPr lang="en-US" sz="1700" dirty="0" err="1"/>
              <a:t>bastun</a:t>
            </a:r>
            <a:r>
              <a:rPr lang="en-US" sz="1700" dirty="0"/>
              <a:t> </a:t>
            </a:r>
            <a:r>
              <a:rPr lang="en-US" sz="1700" dirty="0" err="1"/>
              <a:t>som</a:t>
            </a:r>
            <a:r>
              <a:rPr lang="en-US" sz="1700" dirty="0"/>
              <a:t> </a:t>
            </a:r>
            <a:r>
              <a:rPr lang="en-US" sz="1700" dirty="0" err="1"/>
              <a:t>också</a:t>
            </a:r>
            <a:r>
              <a:rPr lang="en-US" sz="1700" dirty="0"/>
              <a:t> </a:t>
            </a:r>
            <a:r>
              <a:rPr lang="en-US" sz="1700" dirty="0" err="1"/>
              <a:t>är</a:t>
            </a:r>
            <a:r>
              <a:rPr lang="en-US" sz="1700" dirty="0"/>
              <a:t> </a:t>
            </a:r>
            <a:r>
              <a:rPr lang="en-US" sz="1700" dirty="0" err="1"/>
              <a:t>mycket</a:t>
            </a:r>
            <a:r>
              <a:rPr lang="en-US" sz="1700" dirty="0"/>
              <a:t> </a:t>
            </a:r>
            <a:r>
              <a:rPr lang="en-US" sz="1700" dirty="0" err="1"/>
              <a:t>omtyckt</a:t>
            </a:r>
            <a:r>
              <a:rPr lang="en-US" sz="1700" dirty="0"/>
              <a:t>.</a:t>
            </a:r>
          </a:p>
          <a:p>
            <a:pPr marL="0" indent="0">
              <a:buNone/>
            </a:pPr>
            <a:r>
              <a:rPr lang="sv-SE" sz="1700" dirty="0"/>
              <a:t>Ingår i pensionärskortet. Pensionärskort: 100 ggr bad och gym för 1400 kr, giltigt 2 år från inköpsdatum. Är inte personligt och kan delas med annan pensionär. (Förtidspensionärer tar också del av detta.)</a:t>
            </a:r>
          </a:p>
          <a:p>
            <a:pPr marL="0" indent="0">
              <a:buNone/>
            </a:pPr>
            <a:endParaRPr lang="en-US" sz="1700" dirty="0"/>
          </a:p>
          <a:p>
            <a:pPr marL="0" indent="0">
              <a:buNone/>
            </a:pPr>
            <a:endParaRPr lang="sv-SE" sz="1700" dirty="0"/>
          </a:p>
        </p:txBody>
      </p:sp>
      <p:pic>
        <p:nvPicPr>
          <p:cNvPr id="5" name="Bildobjekt 4" descr="En bild som visar inomhus, lövträ, plywood, Plank&#10;&#10;AI-genererat innehåll kan vara felaktigt.">
            <a:extLst>
              <a:ext uri="{FF2B5EF4-FFF2-40B4-BE49-F238E27FC236}">
                <a16:creationId xmlns:a16="http://schemas.microsoft.com/office/drawing/2014/main" id="{D55DB745-4F8F-48D3-A652-731DFA450429}"/>
              </a:ext>
            </a:extLst>
          </p:cNvPr>
          <p:cNvPicPr>
            <a:picLocks noChangeAspect="1"/>
          </p:cNvPicPr>
          <p:nvPr/>
        </p:nvPicPr>
        <p:blipFill>
          <a:blip r:embed="rId3">
            <a:extLst>
              <a:ext uri="{28A0092B-C50C-407E-A947-70E740481C1C}">
                <a14:useLocalDpi xmlns:a14="http://schemas.microsoft.com/office/drawing/2010/main" val="0"/>
              </a:ext>
            </a:extLst>
          </a:blip>
          <a:srcRect r="20781"/>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56199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Rubrik 1">
            <a:extLst>
              <a:ext uri="{FF2B5EF4-FFF2-40B4-BE49-F238E27FC236}">
                <a16:creationId xmlns:a16="http://schemas.microsoft.com/office/drawing/2014/main" id="{05C5B193-72B9-849B-E006-B56A36B6CC5C}"/>
              </a:ext>
            </a:extLst>
          </p:cNvPr>
          <p:cNvSpPr>
            <a:spLocks noGrp="1"/>
          </p:cNvSpPr>
          <p:nvPr>
            <p:ph type="title"/>
          </p:nvPr>
        </p:nvSpPr>
        <p:spPr>
          <a:xfrm>
            <a:off x="971368" y="371719"/>
            <a:ext cx="6125964" cy="1906863"/>
          </a:xfrm>
        </p:spPr>
        <p:txBody>
          <a:bodyPr anchor="b">
            <a:normAutofit/>
          </a:bodyPr>
          <a:lstStyle/>
          <a:p>
            <a:r>
              <a:rPr lang="sv-SE"/>
              <a:t>VATTENTRÄNING </a:t>
            </a:r>
            <a:br>
              <a:rPr lang="sv-SE"/>
            </a:br>
            <a:r>
              <a:rPr lang="sv-SE"/>
              <a:t>&amp; SPINNING</a:t>
            </a:r>
          </a:p>
        </p:txBody>
      </p:sp>
      <p:sp>
        <p:nvSpPr>
          <p:cNvPr id="3" name="Platshållare för innehåll 2">
            <a:extLst>
              <a:ext uri="{FF2B5EF4-FFF2-40B4-BE49-F238E27FC236}">
                <a16:creationId xmlns:a16="http://schemas.microsoft.com/office/drawing/2014/main" id="{F7A87702-7119-EBFA-4B14-AF9390EA99C3}"/>
              </a:ext>
            </a:extLst>
          </p:cNvPr>
          <p:cNvSpPr>
            <a:spLocks noGrp="1"/>
          </p:cNvSpPr>
          <p:nvPr>
            <p:ph idx="1"/>
          </p:nvPr>
        </p:nvSpPr>
        <p:spPr>
          <a:xfrm>
            <a:off x="971368" y="2358412"/>
            <a:ext cx="4114801" cy="3861413"/>
          </a:xfrm>
        </p:spPr>
        <p:txBody>
          <a:bodyPr>
            <a:noAutofit/>
          </a:bodyPr>
          <a:lstStyle/>
          <a:p>
            <a:pPr marL="0" indent="0">
              <a:buNone/>
            </a:pPr>
            <a:r>
              <a:rPr lang="sv-SE" sz="1600" dirty="0"/>
              <a:t>Vi har två pass med vattenträning och två pass med spinning varje vecka.</a:t>
            </a:r>
          </a:p>
          <a:p>
            <a:pPr marL="0" indent="0">
              <a:buNone/>
            </a:pPr>
            <a:r>
              <a:rPr lang="sv-SE" sz="1600" dirty="0"/>
              <a:t>Vattenträning har vi på måndag </a:t>
            </a:r>
            <a:r>
              <a:rPr lang="sv-SE" sz="1600" dirty="0" err="1"/>
              <a:t>kl</a:t>
            </a:r>
            <a:r>
              <a:rPr lang="sv-SE" sz="1600" dirty="0"/>
              <a:t> 6.45 och onsdag </a:t>
            </a:r>
            <a:r>
              <a:rPr lang="sv-SE" sz="1600" dirty="0" err="1"/>
              <a:t>kl</a:t>
            </a:r>
            <a:r>
              <a:rPr lang="sv-SE" sz="1600" dirty="0"/>
              <a:t> 19.30.</a:t>
            </a:r>
          </a:p>
          <a:p>
            <a:pPr marL="0" indent="0">
              <a:buNone/>
            </a:pPr>
            <a:r>
              <a:rPr lang="sv-SE" sz="1600" dirty="0"/>
              <a:t>Spinning har vi på tisdag </a:t>
            </a:r>
            <a:r>
              <a:rPr lang="sv-SE" sz="1600" dirty="0" err="1"/>
              <a:t>kl</a:t>
            </a:r>
            <a:r>
              <a:rPr lang="sv-SE" sz="1600" dirty="0"/>
              <a:t> 18.00 och fredag </a:t>
            </a:r>
            <a:r>
              <a:rPr lang="sv-SE" sz="1600" dirty="0" err="1"/>
              <a:t>kl</a:t>
            </a:r>
            <a:r>
              <a:rPr lang="sv-SE" sz="1600" dirty="0"/>
              <a:t> 9.00.</a:t>
            </a:r>
          </a:p>
          <a:p>
            <a:pPr marL="0" indent="0">
              <a:buNone/>
            </a:pPr>
            <a:r>
              <a:rPr lang="sv-SE" sz="1600" dirty="0"/>
              <a:t>Det är en mycket skonsam träning som man enkelt anpassar till sin egen förmåga. Helt otränade äldre kan delta på samma pass om </a:t>
            </a:r>
            <a:r>
              <a:rPr lang="sv-SE" sz="1600" dirty="0" err="1"/>
              <a:t>elittränade</a:t>
            </a:r>
            <a:r>
              <a:rPr lang="sv-SE" sz="1600" dirty="0"/>
              <a:t> ungdomar. </a:t>
            </a:r>
          </a:p>
          <a:p>
            <a:pPr marL="0" indent="0">
              <a:buNone/>
            </a:pPr>
            <a:r>
              <a:rPr lang="sv-SE" sz="1600" dirty="0"/>
              <a:t>Det kostar 70 kr att vara med en gång. Ett 10-kort kostar 490 kr och är inte personligt – man kan dela det med sin partner eller en kompis. 10-kortet gäller för både vattenträning och spinning.</a:t>
            </a:r>
          </a:p>
        </p:txBody>
      </p:sp>
      <p:pic>
        <p:nvPicPr>
          <p:cNvPr id="7" name="Bildobjekt 6" descr="En bild som visar byggnad, utomhus, vatten, gata&#10;&#10;AI-genererat innehåll kan vara felaktigt.">
            <a:extLst>
              <a:ext uri="{FF2B5EF4-FFF2-40B4-BE49-F238E27FC236}">
                <a16:creationId xmlns:a16="http://schemas.microsoft.com/office/drawing/2014/main" id="{3C924950-C952-AC75-5EF5-4EF4EFF1BD58}"/>
              </a:ext>
            </a:extLst>
          </p:cNvPr>
          <p:cNvPicPr>
            <a:picLocks noChangeAspect="1"/>
          </p:cNvPicPr>
          <p:nvPr/>
        </p:nvPicPr>
        <p:blipFill>
          <a:blip r:embed="rId3">
            <a:extLst>
              <a:ext uri="{28A0092B-C50C-407E-A947-70E740481C1C}">
                <a14:useLocalDpi xmlns:a14="http://schemas.microsoft.com/office/drawing/2010/main" val="0"/>
              </a:ext>
            </a:extLst>
          </a:blip>
          <a:srcRect l="29764" r="29767" b="2"/>
          <a:stretch>
            <a:fillRect/>
          </a:stretch>
        </p:blipFill>
        <p:spPr>
          <a:xfrm rot="5400000">
            <a:off x="9575008" y="141251"/>
            <a:ext cx="1554140" cy="2880182"/>
          </a:xfrm>
          <a:prstGeom prst="rect">
            <a:avLst/>
          </a:prstGeom>
        </p:spPr>
      </p:pic>
      <p:pic>
        <p:nvPicPr>
          <p:cNvPr id="9" name="Bildobjekt 8" descr="En bild som visar inomhus, klädsel, vägg, person&#10;&#10;AI-genererat innehåll kan vara felaktigt.">
            <a:extLst>
              <a:ext uri="{FF2B5EF4-FFF2-40B4-BE49-F238E27FC236}">
                <a16:creationId xmlns:a16="http://schemas.microsoft.com/office/drawing/2014/main" id="{EE83EACB-DA9E-02C0-F80A-1641F958571B}"/>
              </a:ext>
            </a:extLst>
          </p:cNvPr>
          <p:cNvPicPr>
            <a:picLocks noChangeAspect="1"/>
          </p:cNvPicPr>
          <p:nvPr/>
        </p:nvPicPr>
        <p:blipFill>
          <a:blip r:embed="rId4">
            <a:extLst>
              <a:ext uri="{28A0092B-C50C-407E-A947-70E740481C1C}">
                <a14:useLocalDpi xmlns:a14="http://schemas.microsoft.com/office/drawing/2010/main" val="0"/>
              </a:ext>
            </a:extLst>
          </a:blip>
          <a:srcRect t="13267" r="-3" b="9690"/>
          <a:stretch>
            <a:fillRect/>
          </a:stretch>
        </p:blipFill>
        <p:spPr>
          <a:xfrm>
            <a:off x="6410002" y="3306702"/>
            <a:ext cx="1743398" cy="1946559"/>
          </a:xfrm>
          <a:prstGeom prst="rect">
            <a:avLst/>
          </a:prstGeom>
        </p:spPr>
      </p:pic>
      <p:pic>
        <p:nvPicPr>
          <p:cNvPr id="5" name="Bildobjekt 4" descr="En bild som visar sport, simning, bassäng, vatten&#10;&#10;AI-genererat innehåll kan vara felaktigt.">
            <a:extLst>
              <a:ext uri="{FF2B5EF4-FFF2-40B4-BE49-F238E27FC236}">
                <a16:creationId xmlns:a16="http://schemas.microsoft.com/office/drawing/2014/main" id="{55EEE370-D78E-3B2C-9052-1F5BC2302B00}"/>
              </a:ext>
            </a:extLst>
          </p:cNvPr>
          <p:cNvPicPr>
            <a:picLocks noChangeAspect="1"/>
          </p:cNvPicPr>
          <p:nvPr/>
        </p:nvPicPr>
        <p:blipFill>
          <a:blip r:embed="rId5">
            <a:extLst>
              <a:ext uri="{28A0092B-C50C-407E-A947-70E740481C1C}">
                <a14:useLocalDpi xmlns:a14="http://schemas.microsoft.com/office/drawing/2010/main" val="0"/>
              </a:ext>
            </a:extLst>
          </a:blip>
          <a:srcRect l="8339" r="8337" b="-2"/>
          <a:stretch>
            <a:fillRect/>
          </a:stretch>
        </p:blipFill>
        <p:spPr>
          <a:xfrm rot="5400000">
            <a:off x="9787199" y="4674078"/>
            <a:ext cx="1770701" cy="1593840"/>
          </a:xfrm>
          <a:prstGeom prst="rect">
            <a:avLst/>
          </a:prstGeom>
        </p:spPr>
      </p:pic>
    </p:spTree>
    <p:extLst>
      <p:ext uri="{BB962C8B-B14F-4D97-AF65-F5344CB8AC3E}">
        <p14:creationId xmlns:p14="http://schemas.microsoft.com/office/powerpoint/2010/main" val="7546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1C848422-CF82-B231-3A6D-041901FED5A2}"/>
              </a:ext>
            </a:extLst>
          </p:cNvPr>
          <p:cNvSpPr>
            <a:spLocks noGrp="1"/>
          </p:cNvSpPr>
          <p:nvPr>
            <p:ph type="title"/>
          </p:nvPr>
        </p:nvSpPr>
        <p:spPr>
          <a:xfrm>
            <a:off x="466722" y="586855"/>
            <a:ext cx="3201366" cy="4339987"/>
          </a:xfrm>
        </p:spPr>
        <p:txBody>
          <a:bodyPr anchor="b">
            <a:noAutofit/>
          </a:bodyPr>
          <a:lstStyle/>
          <a:p>
            <a:pPr algn="r"/>
            <a:r>
              <a:rPr lang="sv-SE" sz="3200" dirty="0">
                <a:solidFill>
                  <a:srgbClr val="FFFFFF"/>
                </a:solidFill>
              </a:rPr>
              <a:t>NÅGRA KUNDRÖSTER</a:t>
            </a:r>
            <a:br>
              <a:rPr lang="sv-SE" sz="3200" dirty="0">
                <a:solidFill>
                  <a:srgbClr val="FFFFFF"/>
                </a:solidFill>
              </a:rPr>
            </a:br>
            <a:br>
              <a:rPr lang="sv-SE" sz="3200" dirty="0">
                <a:solidFill>
                  <a:srgbClr val="FFFFFF"/>
                </a:solidFill>
              </a:rPr>
            </a:br>
            <a:r>
              <a:rPr lang="sv-SE" sz="3200" dirty="0">
                <a:solidFill>
                  <a:srgbClr val="FFFFFF"/>
                </a:solidFill>
              </a:rPr>
              <a:t>GULLMARSBORG BLIR SOM </a:t>
            </a:r>
            <a:br>
              <a:rPr lang="sv-SE" sz="3200" dirty="0">
                <a:solidFill>
                  <a:srgbClr val="FFFFFF"/>
                </a:solidFill>
              </a:rPr>
            </a:br>
            <a:r>
              <a:rPr lang="sv-SE" sz="3200" dirty="0">
                <a:solidFill>
                  <a:srgbClr val="FFFFFF"/>
                </a:solidFill>
              </a:rPr>
              <a:t>EN LIVBOJ</a:t>
            </a:r>
          </a:p>
        </p:txBody>
      </p:sp>
      <p:sp>
        <p:nvSpPr>
          <p:cNvPr id="3" name="Platshållare för innehåll 2">
            <a:extLst>
              <a:ext uri="{FF2B5EF4-FFF2-40B4-BE49-F238E27FC236}">
                <a16:creationId xmlns:a16="http://schemas.microsoft.com/office/drawing/2014/main" id="{B7947DEC-9678-90D7-67BC-1F896B195326}"/>
              </a:ext>
            </a:extLst>
          </p:cNvPr>
          <p:cNvSpPr>
            <a:spLocks noGrp="1"/>
          </p:cNvSpPr>
          <p:nvPr>
            <p:ph idx="1"/>
          </p:nvPr>
        </p:nvSpPr>
        <p:spPr>
          <a:xfrm>
            <a:off x="4581727" y="197894"/>
            <a:ext cx="3025303" cy="6475862"/>
          </a:xfrm>
        </p:spPr>
        <p:txBody>
          <a:bodyPr anchor="ctr">
            <a:normAutofit/>
          </a:bodyPr>
          <a:lstStyle/>
          <a:p>
            <a:pPr marL="0" indent="0">
              <a:buNone/>
            </a:pPr>
            <a:r>
              <a:rPr lang="sv-SE" sz="1050" dirty="0"/>
              <a:t>Kamilla Olsson</a:t>
            </a:r>
          </a:p>
          <a:p>
            <a:pPr marL="0" indent="0">
              <a:buNone/>
            </a:pPr>
            <a:r>
              <a:rPr lang="sv-SE" sz="1050" dirty="0"/>
              <a:t>52 år, förtidspensionär.</a:t>
            </a:r>
          </a:p>
          <a:p>
            <a:pPr marL="0" indent="0">
              <a:buNone/>
            </a:pPr>
            <a:r>
              <a:rPr lang="sv-SE" sz="1050" dirty="0"/>
              <a:t>Kamilla går hit ca 4 ggr/vecka. Har tidigare haft daglig sysselsättning på Coop, men vill av olika skäl inte vara kvar där. Kamillas dagar blir oftast en tur med moppen till Gullmarsborg där hon simmar en timma och tar sedan en bastu. Efter det åker hon hem och tvättar, städar och lagar mat. Vi brukar alltid få en trevlig pratstund vid hennes besök.</a:t>
            </a:r>
          </a:p>
          <a:p>
            <a:pPr marL="0" indent="0">
              <a:buNone/>
            </a:pPr>
            <a:r>
              <a:rPr lang="sv-SE" sz="1050" dirty="0"/>
              <a:t> </a:t>
            </a:r>
          </a:p>
          <a:p>
            <a:pPr marL="0" indent="0">
              <a:buNone/>
            </a:pPr>
            <a:r>
              <a:rPr lang="sv-SE" sz="1050" dirty="0"/>
              <a:t>Gerd Thorngren</a:t>
            </a:r>
          </a:p>
          <a:p>
            <a:pPr marL="0" indent="0">
              <a:buNone/>
            </a:pPr>
            <a:r>
              <a:rPr lang="sv-SE" sz="1050" dirty="0"/>
              <a:t>81 år, pensionär.</a:t>
            </a:r>
          </a:p>
          <a:p>
            <a:pPr marL="0" indent="0">
              <a:buNone/>
            </a:pPr>
            <a:r>
              <a:rPr lang="sv-SE" sz="1050" dirty="0"/>
              <a:t>Gerd fick en MS-diagnos 1987. Hon letade efter olika sätt att må bättre. 1992 började hon simma 2 ggr/vecka – 1000 meter varje gång. Sedan hon började simma, har hon inte haft så stora besvär av sin sjukdom. Hennes man är sjuk i blodcancer och har stora omsorgsbehov. Huset och trädgården kräver också sitt. Detta orkar hon med tack vare sin goda fysik. Vi pratar ofta med Gerd och har koll på hur hon har det. </a:t>
            </a:r>
          </a:p>
          <a:p>
            <a:pPr marL="0" indent="0">
              <a:buNone/>
            </a:pPr>
            <a:r>
              <a:rPr lang="sv-SE" sz="1050" dirty="0"/>
              <a:t> </a:t>
            </a:r>
          </a:p>
          <a:p>
            <a:pPr marL="0" indent="0">
              <a:buNone/>
            </a:pPr>
            <a:r>
              <a:rPr lang="sv-SE" sz="1050" dirty="0"/>
              <a:t>Leif Ahl</a:t>
            </a:r>
          </a:p>
          <a:p>
            <a:pPr marL="0" indent="0">
              <a:buNone/>
            </a:pPr>
            <a:r>
              <a:rPr lang="sv-SE" sz="1050" dirty="0"/>
              <a:t>75 år, pensionär.</a:t>
            </a:r>
          </a:p>
          <a:p>
            <a:pPr marL="0" indent="0">
              <a:buNone/>
            </a:pPr>
            <a:r>
              <a:rPr lang="sv-SE" sz="1050" dirty="0"/>
              <a:t>Leif går till gymmet några gånger i veckan. Han har tränat i hela sitt liv och det gör att han fortsatt mår bra – både fysiskt och psykiskt. Han har haft en del skador som hade kunnat göra att han blivit beroende av mycket sjukvård, men tack vare träningen har han kunnat vara fortsatt självständig. Det är också en mycket viktig social del i Leifs liv då han träffar kompisar flera gånger i veckan på gymmet. Det blir en del fotbollssnack när Leif kommer till oss.</a:t>
            </a:r>
          </a:p>
          <a:p>
            <a:pPr marL="0" indent="0">
              <a:buNone/>
            </a:pPr>
            <a:endParaRPr lang="sv-SE" sz="800" dirty="0"/>
          </a:p>
        </p:txBody>
      </p:sp>
      <p:pic>
        <p:nvPicPr>
          <p:cNvPr id="5" name="Bildobjekt 4" descr="En bild som visar utomhus, himmel, Livboj, båt&#10;&#10;AI-genererat innehåll kan vara felaktigt.">
            <a:extLst>
              <a:ext uri="{FF2B5EF4-FFF2-40B4-BE49-F238E27FC236}">
                <a16:creationId xmlns:a16="http://schemas.microsoft.com/office/drawing/2014/main" id="{45725920-8C3E-CD4D-5029-296B7FC9D570}"/>
              </a:ext>
            </a:extLst>
          </p:cNvPr>
          <p:cNvPicPr>
            <a:picLocks noChangeAspect="1"/>
          </p:cNvPicPr>
          <p:nvPr/>
        </p:nvPicPr>
        <p:blipFill>
          <a:blip r:embed="rId2">
            <a:extLst>
              <a:ext uri="{28A0092B-C50C-407E-A947-70E740481C1C}">
                <a14:useLocalDpi xmlns:a14="http://schemas.microsoft.com/office/drawing/2010/main" val="0"/>
              </a:ext>
            </a:extLst>
          </a:blip>
          <a:srcRect t="20628"/>
          <a:stretch>
            <a:fillRect/>
          </a:stretch>
        </p:blipFill>
        <p:spPr>
          <a:xfrm rot="5400000">
            <a:off x="6721751" y="1387751"/>
            <a:ext cx="6858000" cy="4082498"/>
          </a:xfrm>
          <a:prstGeom prst="rect">
            <a:avLst/>
          </a:prstGeom>
        </p:spPr>
      </p:pic>
    </p:spTree>
    <p:extLst>
      <p:ext uri="{BB962C8B-B14F-4D97-AF65-F5344CB8AC3E}">
        <p14:creationId xmlns:p14="http://schemas.microsoft.com/office/powerpoint/2010/main" val="29951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FA495DB-A3F3-03ED-5669-4504924621ED}"/>
              </a:ext>
            </a:extLst>
          </p:cNvPr>
          <p:cNvSpPr>
            <a:spLocks noGrp="1"/>
          </p:cNvSpPr>
          <p:nvPr>
            <p:ph type="title"/>
          </p:nvPr>
        </p:nvSpPr>
        <p:spPr>
          <a:xfrm>
            <a:off x="7320466" y="609600"/>
            <a:ext cx="4140014" cy="1330839"/>
          </a:xfrm>
        </p:spPr>
        <p:txBody>
          <a:bodyPr>
            <a:normAutofit/>
          </a:bodyPr>
          <a:lstStyle/>
          <a:p>
            <a:r>
              <a:rPr lang="sv-SE" sz="3700"/>
              <a:t>SAMMANFATTNING</a:t>
            </a:r>
          </a:p>
        </p:txBody>
      </p:sp>
      <p:pic>
        <p:nvPicPr>
          <p:cNvPr id="5" name="Bildobjekt 4" descr="En bild som visar utomhus, himmel, moln, vatten&#10;&#10;AI-genererat innehåll kan vara felaktigt.">
            <a:extLst>
              <a:ext uri="{FF2B5EF4-FFF2-40B4-BE49-F238E27FC236}">
                <a16:creationId xmlns:a16="http://schemas.microsoft.com/office/drawing/2014/main" id="{7994EC19-3BD4-FB18-2310-0DC6F82C8D33}"/>
              </a:ext>
            </a:extLst>
          </p:cNvPr>
          <p:cNvPicPr>
            <a:picLocks noChangeAspect="1"/>
          </p:cNvPicPr>
          <p:nvPr/>
        </p:nvPicPr>
        <p:blipFill>
          <a:blip r:embed="rId2">
            <a:extLst>
              <a:ext uri="{28A0092B-C50C-407E-A947-70E740481C1C}">
                <a14:useLocalDpi xmlns:a14="http://schemas.microsoft.com/office/drawing/2010/main" val="0"/>
              </a:ext>
            </a:extLst>
          </a:blip>
          <a:srcRect l="32424" r="10968"/>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Platshållare för innehåll 2">
            <a:extLst>
              <a:ext uri="{FF2B5EF4-FFF2-40B4-BE49-F238E27FC236}">
                <a16:creationId xmlns:a16="http://schemas.microsoft.com/office/drawing/2014/main" id="{58257845-01FE-2D41-791C-3A964CBB71E7}"/>
              </a:ext>
            </a:extLst>
          </p:cNvPr>
          <p:cNvSpPr>
            <a:spLocks noGrp="1"/>
          </p:cNvSpPr>
          <p:nvPr>
            <p:ph idx="1"/>
          </p:nvPr>
        </p:nvSpPr>
        <p:spPr>
          <a:xfrm>
            <a:off x="7320465" y="1753737"/>
            <a:ext cx="4140013" cy="4494663"/>
          </a:xfrm>
        </p:spPr>
        <p:txBody>
          <a:bodyPr>
            <a:normAutofit lnSpcReduction="10000"/>
          </a:bodyPr>
          <a:lstStyle/>
          <a:p>
            <a:pPr marL="0" indent="0">
              <a:buNone/>
            </a:pPr>
            <a:r>
              <a:rPr lang="sv-SE" sz="2400" b="1" dirty="0"/>
              <a:t>Kompensatoriskt uppdrag</a:t>
            </a:r>
            <a:br>
              <a:rPr lang="sv-SE" sz="1400" dirty="0"/>
            </a:br>
            <a:endParaRPr lang="sv-SE" sz="1400" dirty="0"/>
          </a:p>
          <a:p>
            <a:pPr marL="0" indent="0">
              <a:buNone/>
            </a:pPr>
            <a:r>
              <a:rPr lang="sv-SE" sz="1400" i="1" dirty="0"/>
              <a:t>Skollagen säger; I all utbildning inom skolväsendet ska hänsyn tas till barns och elevers olika behov. En strävan ska vara att uppväga skillnader i barns och elevers förutsättningar att tillgodogöra sig utbildningen.</a:t>
            </a:r>
          </a:p>
          <a:p>
            <a:pPr marL="0" indent="0">
              <a:buNone/>
            </a:pPr>
            <a:br>
              <a:rPr lang="sv-SE" sz="1400" i="1" dirty="0"/>
            </a:br>
            <a:r>
              <a:rPr lang="sv-SE" sz="1800" dirty="0"/>
              <a:t>På Gullmarsborg tänker vi på ett liknande sätt med friskvård för framförallt äldre och funktionshindrade. Vi erbjuder enklare friskvård för att minska klyftan mellan resursstarka och mindre resursstarka individer. </a:t>
            </a:r>
            <a:br>
              <a:rPr lang="sv-SE" sz="1800" dirty="0"/>
            </a:br>
            <a:r>
              <a:rPr lang="sv-SE" sz="1800" dirty="0"/>
              <a:t>Detta gör att vi spar in på samhällsresurser till dyr sjukvård. Det möjliggör också för fler individer att få mer livskvalitet med bättre hälsa. </a:t>
            </a:r>
          </a:p>
          <a:p>
            <a:pPr marL="0" indent="0">
              <a:buNone/>
            </a:pPr>
            <a:r>
              <a:rPr lang="sv-SE" sz="1800" b="1" dirty="0"/>
              <a:t>Friskvård blir inte en klassfråga i Lysekil!</a:t>
            </a:r>
            <a:endParaRPr lang="sv-SE" sz="1400" b="1" dirty="0"/>
          </a:p>
        </p:txBody>
      </p:sp>
    </p:spTree>
    <p:extLst>
      <p:ext uri="{BB962C8B-B14F-4D97-AF65-F5344CB8AC3E}">
        <p14:creationId xmlns:p14="http://schemas.microsoft.com/office/powerpoint/2010/main" val="22629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253</TotalTime>
  <Words>946</Words>
  <Application>Microsoft Office PowerPoint</Application>
  <PresentationFormat>Bredbild</PresentationFormat>
  <Paragraphs>53</Paragraphs>
  <Slides>8</Slides>
  <Notes>3</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8</vt:i4>
      </vt:variant>
    </vt:vector>
  </HeadingPairs>
  <TitlesOfParts>
    <vt:vector size="13" baseType="lpstr">
      <vt:lpstr>Aptos</vt:lpstr>
      <vt:lpstr>Aptos Display</vt:lpstr>
      <vt:lpstr>Arial</vt:lpstr>
      <vt:lpstr>Helvetica Neue Medium</vt:lpstr>
      <vt:lpstr>Office-tema</vt:lpstr>
      <vt:lpstr>FRISKVÅRD PÅ GULLMARSBORG</vt:lpstr>
      <vt:lpstr>SAMTYCKE</vt:lpstr>
      <vt:lpstr>SIMNING</vt:lpstr>
      <vt:lpstr>GYM</vt:lpstr>
      <vt:lpstr>BASTU</vt:lpstr>
      <vt:lpstr>VATTENTRÄNING  &amp; SPINNING</vt:lpstr>
      <vt:lpstr>NÅGRA KUNDRÖSTER  GULLMARSBORG BLIR SOM  EN LIVBOJ</vt:lpstr>
      <vt:lpstr>SAMMANFATTNING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Therése Bengtsson</dc:creator>
  <cp:lastModifiedBy>Therése Bengtsson</cp:lastModifiedBy>
  <cp:revision>23</cp:revision>
  <dcterms:created xsi:type="dcterms:W3CDTF">2025-09-17T08:47:07Z</dcterms:created>
  <dcterms:modified xsi:type="dcterms:W3CDTF">2025-09-17T15:18:23Z</dcterms:modified>
</cp:coreProperties>
</file>