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8" r:id="rId2"/>
    <p:sldId id="270" r:id="rId3"/>
    <p:sldId id="271" r:id="rId4"/>
    <p:sldId id="266" r:id="rId5"/>
    <p:sldId id="267" r:id="rId6"/>
    <p:sldId id="262" r:id="rId7"/>
    <p:sldId id="263" r:id="rId8"/>
    <p:sldId id="264" r:id="rId9"/>
    <p:sldId id="265" r:id="rId10"/>
    <p:sldId id="258" r:id="rId11"/>
    <p:sldId id="259" r:id="rId12"/>
    <p:sldId id="273" r:id="rId13"/>
    <p:sldId id="274" r:id="rId14"/>
    <p:sldId id="276" r:id="rId15"/>
    <p:sldId id="277" r:id="rId16"/>
    <p:sldId id="257" r:id="rId17"/>
    <p:sldId id="275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3"/>
    <p:restoredTop sz="95135"/>
  </p:normalViewPr>
  <p:slideViewPr>
    <p:cSldViewPr snapToGrid="0" snapToObjects="1">
      <p:cViewPr varScale="1">
        <p:scale>
          <a:sx n="66" d="100"/>
          <a:sy n="66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554E-B1ED-5C4B-9672-C2A6ED1AD919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6471-E9A4-B541-975F-128654A17A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9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.lansstyrelsen.se/store/26/resource/2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Exempel på verksamheter med insatser för digital delaktighet. Hur ser det ut hos er?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26471-E9A4-B541-975F-128654A17A4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43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(1)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www.lansstyrelsen.se</a:t>
            </a:r>
            <a:r>
              <a:rPr lang="sv-SE" dirty="0"/>
              <a:t>/</a:t>
            </a:r>
            <a:r>
              <a:rPr lang="sv-SE" dirty="0" err="1"/>
              <a:t>orebro</a:t>
            </a:r>
            <a:r>
              <a:rPr lang="sv-SE" dirty="0"/>
              <a:t>/</a:t>
            </a:r>
            <a:r>
              <a:rPr lang="sv-SE" dirty="0" err="1"/>
              <a:t>tjanster</a:t>
            </a:r>
            <a:r>
              <a:rPr lang="sv-SE" dirty="0"/>
              <a:t>/publikationer/2019/</a:t>
            </a:r>
            <a:r>
              <a:rPr lang="sv-SE" dirty="0" err="1"/>
              <a:t>betaltjanster</a:t>
            </a:r>
            <a:r>
              <a:rPr lang="sv-SE" dirty="0"/>
              <a:t>-kom-</a:t>
            </a:r>
            <a:r>
              <a:rPr lang="sv-SE" dirty="0" err="1"/>
              <a:t>igang</a:t>
            </a:r>
            <a:r>
              <a:rPr lang="sv-SE" dirty="0"/>
              <a:t>-</a:t>
            </a:r>
            <a:r>
              <a:rPr lang="sv-SE" dirty="0" err="1"/>
              <a:t>med-kort</a:t>
            </a:r>
            <a:r>
              <a:rPr lang="sv-SE" dirty="0"/>
              <a:t>--och-digitala-</a:t>
            </a:r>
            <a:r>
              <a:rPr lang="sv-SE" dirty="0" err="1"/>
              <a:t>betalningar.html</a:t>
            </a:r>
            <a:endParaRPr lang="sv-SE" dirty="0"/>
          </a:p>
          <a:p>
            <a:r>
              <a:rPr lang="sv-SE" dirty="0"/>
              <a:t>(2)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www.statensmedierad.se</a:t>
            </a:r>
            <a:r>
              <a:rPr lang="sv-SE" dirty="0"/>
              <a:t>/pedagogiska-verktyg/tips-till-</a:t>
            </a:r>
            <a:r>
              <a:rPr lang="sv-SE" dirty="0" err="1"/>
              <a:t>vardnadshavare</a:t>
            </a:r>
            <a:endParaRPr lang="sv-SE" dirty="0"/>
          </a:p>
          <a:p>
            <a:r>
              <a:rPr lang="sv-SE" dirty="0"/>
              <a:t>(3)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liu.se</a:t>
            </a:r>
            <a:r>
              <a:rPr lang="sv-SE" dirty="0"/>
              <a:t>/forskning/digitala-kompetenser</a:t>
            </a:r>
          </a:p>
          <a:p>
            <a:r>
              <a:rPr lang="sv-SE" dirty="0"/>
              <a:t>(4)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www.miun.se</a:t>
            </a:r>
            <a:r>
              <a:rPr lang="sv-SE" dirty="0"/>
              <a:t>/</a:t>
            </a:r>
            <a:r>
              <a:rPr lang="sv-SE" dirty="0" err="1"/>
              <a:t>fodi</a:t>
            </a:r>
            <a:r>
              <a:rPr lang="sv-SE" dirty="0"/>
              <a:t>/</a:t>
            </a:r>
          </a:p>
          <a:p>
            <a:r>
              <a:rPr lang="sv-SE" dirty="0"/>
              <a:t>(5) I nära samverkan med målgruppen studerar Ulli tillsammans med forskare från Malmö Universitet och Linnéuniversitet vad som kan möjliggöra digital delaktighet bland äldre personer. </a:t>
            </a:r>
          </a:p>
          <a:p>
            <a:r>
              <a:rPr lang="sv-SE" dirty="0"/>
              <a:t>(6)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forte.se</a:t>
            </a:r>
            <a:r>
              <a:rPr lang="sv-SE" dirty="0"/>
              <a:t>/</a:t>
            </a:r>
            <a:r>
              <a:rPr lang="sv-SE" dirty="0" err="1"/>
              <a:t>app</a:t>
            </a:r>
            <a:r>
              <a:rPr lang="sv-SE" dirty="0"/>
              <a:t>/</a:t>
            </a:r>
            <a:r>
              <a:rPr lang="sv-SE" dirty="0" err="1"/>
              <a:t>uploads</a:t>
            </a:r>
            <a:r>
              <a:rPr lang="sv-SE" dirty="0"/>
              <a:t>/2021/11/rapport-e-socialt-arbete-inom-socialtjanstens-individ-och-familjeomsorg.pdf</a:t>
            </a:r>
          </a:p>
          <a:p>
            <a:r>
              <a:rPr lang="sv-SE" dirty="0"/>
              <a:t>(7)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www.minabibliotek.se</a:t>
            </a:r>
            <a:r>
              <a:rPr lang="sv-SE" dirty="0"/>
              <a:t>/</a:t>
            </a:r>
            <a:r>
              <a:rPr lang="sv-SE" dirty="0" err="1"/>
              <a:t>merforfler</a:t>
            </a:r>
            <a:endParaRPr lang="sv-SE" dirty="0"/>
          </a:p>
          <a:p>
            <a:r>
              <a:rPr lang="sv-SE" dirty="0"/>
              <a:t>(8)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www.mfd.se</a:t>
            </a:r>
            <a:r>
              <a:rPr lang="sv-SE" dirty="0"/>
              <a:t>/verktyg/arbeta-med-digital-teknik/digital-inkludering/</a:t>
            </a:r>
          </a:p>
          <a:p>
            <a:r>
              <a:rPr lang="sv-SE" dirty="0"/>
              <a:t>(9)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digiguiden.se</a:t>
            </a:r>
            <a:r>
              <a:rPr lang="sv-SE" dirty="0"/>
              <a:t>/katalog/ (under utveckling)</a:t>
            </a:r>
            <a:br>
              <a:rPr lang="sv-SE" dirty="0"/>
            </a:br>
            <a:r>
              <a:rPr lang="sv-SE" dirty="0"/>
              <a:t>(10)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digidel.se</a:t>
            </a:r>
            <a:r>
              <a:rPr lang="sv-SE" dirty="0"/>
              <a:t>/data-</a:t>
            </a:r>
            <a:r>
              <a:rPr lang="sv-SE" dirty="0" err="1"/>
              <a:t>detox</a:t>
            </a:r>
            <a:r>
              <a:rPr lang="sv-SE" dirty="0"/>
              <a:t>-kit/</a:t>
            </a:r>
          </a:p>
          <a:p>
            <a:r>
              <a:rPr lang="sv-SE" dirty="0"/>
              <a:t>(11)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luleaext.guidecloud.se</a:t>
            </a:r>
            <a:r>
              <a:rPr lang="sv-SE" dirty="0"/>
              <a:t>/media/20201201/59/scorm_2020-12-01/</a:t>
            </a:r>
            <a:r>
              <a:rPr lang="sv-SE" dirty="0" err="1"/>
              <a:t>story.html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26471-E9A4-B541-975F-128654A17A4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94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Tillgänglighetsdirektivet SOU 2021:44</a:t>
            </a:r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www.regeringen.se</a:t>
            </a:r>
            <a:r>
              <a:rPr lang="sv-SE" dirty="0"/>
              <a:t>/</a:t>
            </a:r>
            <a:r>
              <a:rPr lang="sv-SE" dirty="0" err="1"/>
              <a:t>rattsliga</a:t>
            </a:r>
            <a:r>
              <a:rPr lang="sv-SE" dirty="0"/>
              <a:t>-dokument/statens-offentliga-utredningar/2021/05/sou-202144/</a:t>
            </a:r>
          </a:p>
          <a:p>
            <a:endParaRPr lang="sv-SE" dirty="0"/>
          </a:p>
          <a:p>
            <a:r>
              <a:rPr lang="sv-SE" dirty="0"/>
              <a:t>Var god dröj, myndigheterna digitaliserar – service till enskilda som inte kan eller vill vara digitala. RIR 2021:8</a:t>
            </a:r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www.riksrevisionen.se</a:t>
            </a:r>
            <a:r>
              <a:rPr lang="sv-SE" dirty="0"/>
              <a:t>/</a:t>
            </a:r>
            <a:r>
              <a:rPr lang="sv-SE" dirty="0" err="1"/>
              <a:t>download</a:t>
            </a:r>
            <a:r>
              <a:rPr lang="sv-SE" dirty="0"/>
              <a:t>/18.49c45ac6178c1dc264a39429/1618839800079/RiR%202021_08%20Anpassad.pdf</a:t>
            </a:r>
          </a:p>
          <a:p>
            <a:endParaRPr lang="sv-SE" dirty="0"/>
          </a:p>
          <a:p>
            <a:r>
              <a:rPr lang="sv-SE" dirty="0"/>
              <a:t>E-hälsa och välfärdsteknik i kommunerna 2021, Socialstyrelsen</a:t>
            </a:r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www.socialstyrelsen.se</a:t>
            </a:r>
            <a:r>
              <a:rPr lang="sv-SE" dirty="0"/>
              <a:t>/globalassets/</a:t>
            </a:r>
            <a:r>
              <a:rPr lang="sv-SE" dirty="0" err="1"/>
              <a:t>sharepoint</a:t>
            </a:r>
            <a:r>
              <a:rPr lang="sv-SE" dirty="0"/>
              <a:t>-dokument/artikelkatalog/</a:t>
            </a:r>
            <a:r>
              <a:rPr lang="sv-SE" dirty="0" err="1"/>
              <a:t>ovrigt</a:t>
            </a:r>
            <a:r>
              <a:rPr lang="sv-SE" dirty="0"/>
              <a:t>/2021-5-7384.pdf</a:t>
            </a:r>
          </a:p>
          <a:p>
            <a:endParaRPr lang="sv-SE" dirty="0"/>
          </a:p>
          <a:p>
            <a:r>
              <a:rPr lang="sv-SE" dirty="0"/>
              <a:t>Bevakning av grundläggande betaltjänster 2021, Länsstyrelserna</a:t>
            </a:r>
          </a:p>
          <a:p>
            <a:r>
              <a:rPr lang="sv-SE" dirty="0">
                <a:hlinkClick r:id="rId3"/>
              </a:rPr>
              <a:t>https://catalog.lansstyrelsen.se/store/26/resource/28</a:t>
            </a:r>
            <a:endParaRPr lang="sv-SE" dirty="0"/>
          </a:p>
          <a:p>
            <a:endParaRPr lang="sv-SE" dirty="0"/>
          </a:p>
          <a:p>
            <a:r>
              <a:rPr lang="sv-SE" dirty="0"/>
              <a:t>Bryt isoleringen – så kan vi minska det digitala utanförskapet för äldre</a:t>
            </a:r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www.pts.se</a:t>
            </a:r>
            <a:r>
              <a:rPr lang="sv-SE" dirty="0"/>
              <a:t>/</a:t>
            </a:r>
            <a:r>
              <a:rPr lang="sv-SE" dirty="0" err="1"/>
              <a:t>sv</a:t>
            </a:r>
            <a:r>
              <a:rPr lang="sv-SE" dirty="0"/>
              <a:t>/dokument/rapporter/internet/2021/bryt-isoleringen--sa-kan-vi-minska-det-digitala-utanforskapet-for-aldre-pts-er-202118/</a:t>
            </a:r>
          </a:p>
          <a:p>
            <a:endParaRPr lang="sv-SE" dirty="0"/>
          </a:p>
          <a:p>
            <a:r>
              <a:rPr lang="sv-SE" dirty="0"/>
              <a:t>Genomförandeplan för införandet av bevisutbyte enligt engångsprincipen, DIGG (2021)</a:t>
            </a:r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www.digg.se</a:t>
            </a:r>
            <a:r>
              <a:rPr lang="sv-SE" dirty="0"/>
              <a:t>/4af4dc/globalassets/dokument/publicerat/publikationer/</a:t>
            </a:r>
            <a:r>
              <a:rPr lang="sv-SE" dirty="0" err="1"/>
              <a:t>genomforandeplan</a:t>
            </a:r>
            <a:r>
              <a:rPr lang="sv-SE" dirty="0"/>
              <a:t>-for-</a:t>
            </a:r>
            <a:r>
              <a:rPr lang="sv-SE" dirty="0" err="1"/>
              <a:t>inforandet</a:t>
            </a:r>
            <a:r>
              <a:rPr lang="sv-SE" dirty="0"/>
              <a:t>-</a:t>
            </a:r>
            <a:r>
              <a:rPr lang="sv-SE" dirty="0" err="1"/>
              <a:t>av-bevisutbyte.pdf</a:t>
            </a:r>
            <a:endParaRPr lang="sv-SE" dirty="0"/>
          </a:p>
          <a:p>
            <a:endParaRPr lang="sv-SE" dirty="0"/>
          </a:p>
          <a:p>
            <a:r>
              <a:rPr lang="sv-SE" dirty="0"/>
              <a:t>Ett säkert statligt ID-kort – med e-legitimation, SOU 2019:14</a:t>
            </a:r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www.regeringen.se</a:t>
            </a:r>
            <a:r>
              <a:rPr lang="sv-SE" dirty="0"/>
              <a:t>/</a:t>
            </a:r>
            <a:r>
              <a:rPr lang="sv-SE" dirty="0" err="1"/>
              <a:t>rattsliga</a:t>
            </a:r>
            <a:r>
              <a:rPr lang="sv-SE" dirty="0"/>
              <a:t>-dokument/statens-offentliga-utredningar/2019/03/sou-201914/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demokratiska samtalet i en </a:t>
            </a:r>
            <a:r>
              <a:rPr lang="sv-SE" b="0" dirty="0"/>
              <a:t>digital tid SOU 2020:56</a:t>
            </a:r>
            <a:endParaRPr lang="sv-SE" dirty="0"/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demokratiskasamtalet.se</a:t>
            </a:r>
            <a:r>
              <a:rPr lang="sv-SE" dirty="0"/>
              <a:t>/media/</a:t>
            </a:r>
            <a:r>
              <a:rPr lang="sv-SE" dirty="0" err="1"/>
              <a:t>uploads</a:t>
            </a:r>
            <a:r>
              <a:rPr lang="sv-SE" dirty="0"/>
              <a:t>/</a:t>
            </a:r>
            <a:r>
              <a:rPr lang="sv-SE" dirty="0" err="1"/>
              <a:t>det_demokratiska_samtalet_i_en_digital_tid.pdf</a:t>
            </a:r>
            <a:endParaRPr lang="sv-SE" dirty="0"/>
          </a:p>
          <a:p>
            <a:endParaRPr lang="sv-SE" dirty="0"/>
          </a:p>
          <a:p>
            <a:r>
              <a:rPr lang="sv-SE" dirty="0"/>
              <a:t>Delaktighet i en digital tid. En fördjupning med förslag, Digitaliseringsrådet (2019)</a:t>
            </a:r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digitaliseringsradet.se</a:t>
            </a:r>
            <a:r>
              <a:rPr lang="sv-SE" dirty="0"/>
              <a:t>/aktuellt/foerdjupningsomraaden-2019/</a:t>
            </a:r>
            <a:r>
              <a:rPr lang="sv-SE" dirty="0" err="1"/>
              <a:t>delaktighet-i-en-digital-tid</a:t>
            </a:r>
            <a:r>
              <a:rPr lang="sv-SE" dirty="0"/>
              <a:t>/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26471-E9A4-B541-975F-128654A17A4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03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108DE5-CF31-AE4B-A899-D616DBAC7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4136843-1DB3-A045-9BCA-1C09AA4C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62CDAA-75A6-8444-B0FA-641A8AA3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F87919-70EC-3841-A2C6-C7C06528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BB2954-4314-4440-8E05-4207D340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65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B48C1-B99E-6641-BF11-F535F127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21D9390-E8D1-1646-8AD5-350C5A3E6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50E41F-7C0D-404C-AC7D-B274E5F6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582DDB-70EE-F34C-B48C-C9687A0D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97B323-3F29-5845-A487-81FD3EC9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79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2C284FD-A81F-814A-A697-AD0FCF621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5238E89-E50C-574B-BC69-945A48EA0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ACFF14-5C9F-7B45-B946-F72FA668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5B8176-8E08-C64C-9883-A57D1D67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EEA0E3-AEC2-E443-B16B-2137BE52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08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06A88E-418D-CE41-941F-C2695437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75585E-6F40-AB4E-B663-6BF6373C2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5E36BC-4098-CE47-A882-A865CD0D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3BB0AF-D07D-2B48-9F02-3DE9355E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BE6586-4C4D-F84D-8E25-B7678B65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6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87CE84-64F6-3540-B996-040D5307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B7461C-FEA1-994D-8627-22C0834A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FE6DBA-CE5D-854B-8638-D4E056CBB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A1D023-D06C-3848-BAE0-85E9D1B2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F552E1-0590-B144-9C75-1B625C0A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82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08E33-B667-6846-B5A1-4ED08912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83BC3-E2B4-3044-9A1D-6D8F67BCF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4FF141-DB99-AC4D-A23E-E15981145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8D5259E-73FD-6148-9FF0-B99B8149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CABC11-BF8F-594A-B10D-E31DB1AD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141D725-C1D5-C044-887C-3121E6AB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668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6C6B62-BA18-D646-B613-144E5F81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599AA80-6C96-E74B-99F8-375DD27BF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E019CD1-B9A1-4643-AB1B-69859A268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7406E9-8718-F647-B88E-7FFD398A1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C94B57-3FAE-A44C-A3B8-91599B5EE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543A5AE-43E8-034D-B73A-90F74271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76AEED0-BCDE-0A4C-9D99-5DB9C39F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3EADBF-86F5-604A-88AD-158E8FBD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388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C15A1-15E2-AF42-8689-019EE4DF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4D203FD-8CBA-EB4E-A144-D2FF29CC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E5B393D-81F5-B34A-8F47-F2C4166C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33CC2C3-58E5-E547-8F0E-4692A288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621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1EB0671-0578-5E43-AC84-B6810315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4A816B4-1F23-9A46-8465-FC4FD36C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C83191-49CA-354A-A612-7D9DF5F4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67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2848E7-54C2-B94A-B812-C698237D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C6D1FE-FBEE-8849-9B81-B4C023F2E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EC00E0-8C7B-AC43-B423-3C570D360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83011C-9751-3446-9675-13DE0A67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C3089FF-AE36-C741-8BFC-6D2C3380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5B00E6D-1D31-A142-AAD1-566F90CA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7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71844-D0F1-EA4D-B805-364F99D6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2178F72-B820-BE41-A3B0-635705538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766200-5AEA-9147-8AC4-AF90BB95A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6D9DC0-D082-8B47-9FCB-95DD8462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CA33A7-3EBF-9040-B905-5944BF95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74FA73-42F5-934E-BAB8-2831583B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045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0B21CF6-A6E3-924C-B9E2-BC437246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929D4A-FA00-604F-AF6B-5F9B11588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93836D-3EBF-7E46-AF5B-B1932CBFC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E903-E7A1-204E-974E-CE075A606C98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0D8635-4C4D-F945-932D-545E08A86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BD9CF7-8760-FE47-BC5F-96E27FE0C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582E-CD91-EA4E-ADE4-155F6BADEE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93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og.lansstyrelsen.se/store/26/resource/2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oteksforeningen.se/nyheter/ny-rapport-biblioteken-som-medborgarkonto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oteksforeningen.se/nyheter/ny-rapport-biblioteken-som-medborgarkonto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oteksforeningen.se/nyheter/ny-rapport-biblioteken-som-medborgarkonto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B58D6A1D-E491-B842-B3C8-09F8766A9633}"/>
              </a:ext>
            </a:extLst>
          </p:cNvPr>
          <p:cNvSpPr txBox="1">
            <a:spLocks/>
          </p:cNvSpPr>
          <p:nvPr/>
        </p:nvSpPr>
        <p:spPr>
          <a:xfrm>
            <a:off x="1451579" y="950397"/>
            <a:ext cx="9603274" cy="101266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SzPts val="990"/>
            </a:pPr>
            <a:r>
              <a:rPr lang="en-US" sz="4000" b="1" kern="1200" dirty="0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DigidelCenter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5863A0-0EBC-4C9B-958B-06AD3E75B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81807" y="2056720"/>
            <a:ext cx="947304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79;p16">
            <a:extLst>
              <a:ext uri="{FF2B5EF4-FFF2-40B4-BE49-F238E27FC236}">
                <a16:creationId xmlns:a16="http://schemas.microsoft.com/office/drawing/2014/main" id="{26412B60-3509-0C42-9609-076B9561F80D}"/>
              </a:ext>
            </a:extLst>
          </p:cNvPr>
          <p:cNvSpPr txBox="1">
            <a:spLocks/>
          </p:cNvSpPr>
          <p:nvPr/>
        </p:nvSpPr>
        <p:spPr>
          <a:xfrm>
            <a:off x="1451578" y="2150379"/>
            <a:ext cx="9603274" cy="58649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Ett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b="1" dirty="0" err="1">
                <a:latin typeface="Avenir Next" panose="020B0503020202020204" pitchFamily="34" charset="0"/>
                <a:sym typeface="Montserrat"/>
              </a:rPr>
              <a:t>trettiotal</a:t>
            </a:r>
            <a:r>
              <a:rPr lang="en-US" sz="2400" b="1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DigidelCenter </a:t>
            </a:r>
            <a:br>
              <a:rPr lang="en-US" sz="2400" dirty="0">
                <a:latin typeface="Avenir Next" panose="020B0503020202020204" pitchFamily="34" charset="0"/>
                <a:sym typeface="Montserrat"/>
              </a:rPr>
            </a:b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runtom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i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landet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br>
              <a:rPr lang="en-US" sz="2400" dirty="0">
                <a:latin typeface="Avenir Next" panose="020B0503020202020204" pitchFamily="34" charset="0"/>
                <a:sym typeface="Montserrat"/>
              </a:rPr>
            </a:b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bygger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upp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b="1" dirty="0" err="1">
                <a:latin typeface="Avenir Next" panose="020B0503020202020204" pitchFamily="34" charset="0"/>
                <a:sym typeface="Montserrat"/>
              </a:rPr>
              <a:t>en</a:t>
            </a:r>
            <a:r>
              <a:rPr lang="en-US" sz="2400" b="1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b="1" dirty="0" err="1">
                <a:latin typeface="Avenir Next" panose="020B0503020202020204" pitchFamily="34" charset="0"/>
                <a:sym typeface="Montserrat"/>
              </a:rPr>
              <a:t>modell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br>
              <a:rPr lang="en-US" sz="2400" dirty="0">
                <a:latin typeface="Avenir Next" panose="020B0503020202020204" pitchFamily="34" charset="0"/>
                <a:sym typeface="Montserrat"/>
              </a:rPr>
            </a:b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för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att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vara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en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b="1" dirty="0" err="1">
                <a:latin typeface="Avenir Next" panose="020B0503020202020204" pitchFamily="34" charset="0"/>
                <a:sym typeface="Montserrat"/>
              </a:rPr>
              <a:t>inkluderande</a:t>
            </a:r>
            <a:r>
              <a:rPr lang="en-US" sz="2400" b="1" dirty="0">
                <a:latin typeface="Avenir Next" panose="020B0503020202020204" pitchFamily="34" charset="0"/>
                <a:sym typeface="Montserrat"/>
              </a:rPr>
              <a:t> nod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br>
              <a:rPr lang="en-US" sz="2400" dirty="0">
                <a:latin typeface="Avenir Next" panose="020B0503020202020204" pitchFamily="34" charset="0"/>
                <a:sym typeface="Montserrat"/>
              </a:rPr>
            </a:b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i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samhällets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digitalisering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. </a:t>
            </a:r>
            <a:endParaRPr lang="en-US" sz="2400" b="1" dirty="0">
              <a:latin typeface="Avenir Next" panose="020B0503020202020204" pitchFamily="34" charset="0"/>
              <a:sym typeface="Montserrat"/>
            </a:endParaRPr>
          </a:p>
        </p:txBody>
      </p:sp>
      <p:pic>
        <p:nvPicPr>
          <p:cNvPr id="4" name="Google Shape;81;p16">
            <a:extLst>
              <a:ext uri="{FF2B5EF4-FFF2-40B4-BE49-F238E27FC236}">
                <a16:creationId xmlns:a16="http://schemas.microsoft.com/office/drawing/2014/main" id="{2E215E74-7E9F-C541-A8FA-71E296E0F285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451578" y="4121123"/>
            <a:ext cx="9603274" cy="1776604"/>
          </a:xfrm>
          <a:prstGeom prst="rect">
            <a:avLst/>
          </a:prstGeom>
          <a:noFill/>
        </p:spPr>
      </p:pic>
      <p:pic>
        <p:nvPicPr>
          <p:cNvPr id="7" name="Google Shape;56;p13">
            <a:extLst>
              <a:ext uri="{FF2B5EF4-FFF2-40B4-BE49-F238E27FC236}">
                <a16:creationId xmlns:a16="http://schemas.microsoft.com/office/drawing/2014/main" id="{900299CC-44CF-4D4D-8446-F0067D36B0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4252" y="405535"/>
            <a:ext cx="1230600" cy="451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81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undad rektangulär pratbubbla 40">
            <a:extLst>
              <a:ext uri="{FF2B5EF4-FFF2-40B4-BE49-F238E27FC236}">
                <a16:creationId xmlns:a16="http://schemas.microsoft.com/office/drawing/2014/main" id="{0AACD2FC-E5A5-B64B-845B-707339A16D1A}"/>
              </a:ext>
            </a:extLst>
          </p:cNvPr>
          <p:cNvSpPr/>
          <p:nvPr/>
        </p:nvSpPr>
        <p:spPr>
          <a:xfrm>
            <a:off x="2149347" y="795083"/>
            <a:ext cx="7893305" cy="4072753"/>
          </a:xfrm>
          <a:prstGeom prst="wedgeRoundRectCallout">
            <a:avLst>
              <a:gd name="adj1" fmla="val -38182"/>
              <a:gd name="adj2" fmla="val 69733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900" dirty="0"/>
          </a:p>
          <a:p>
            <a:r>
              <a:rPr lang="sv-SE" sz="2400" dirty="0">
                <a:latin typeface="Avenir Next" panose="020B0503020202020204" pitchFamily="34" charset="0"/>
              </a:rPr>
              <a:t>”I dag </a:t>
            </a:r>
            <a:r>
              <a:rPr lang="sv-SE" sz="2400" dirty="0" err="1">
                <a:latin typeface="Avenir Next" panose="020B0503020202020204" pitchFamily="34" charset="0"/>
              </a:rPr>
              <a:t>gör</a:t>
            </a:r>
            <a:r>
              <a:rPr lang="sv-SE" sz="2400" dirty="0">
                <a:latin typeface="Avenir Next" panose="020B0503020202020204" pitchFamily="34" charset="0"/>
              </a:rPr>
              <a:t> vi knappt annat </a:t>
            </a:r>
            <a:r>
              <a:rPr lang="sv-SE" sz="2400" dirty="0" err="1">
                <a:latin typeface="Avenir Next" panose="020B0503020202020204" pitchFamily="34" charset="0"/>
              </a:rPr>
              <a:t>än</a:t>
            </a:r>
            <a:r>
              <a:rPr lang="sv-SE" sz="2400" dirty="0">
                <a:latin typeface="Avenir Next" panose="020B0503020202020204" pitchFamily="34" charset="0"/>
              </a:rPr>
              <a:t> att sitta bredvid </a:t>
            </a:r>
            <a:r>
              <a:rPr lang="sv-SE" sz="2400" dirty="0" err="1">
                <a:latin typeface="Avenir Next" panose="020B0503020202020204" pitchFamily="34" charset="0"/>
              </a:rPr>
              <a:t>människor</a:t>
            </a:r>
            <a:r>
              <a:rPr lang="sv-SE" sz="2400" dirty="0">
                <a:latin typeface="Avenir Next" panose="020B0503020202020204" pitchFamily="34" charset="0"/>
              </a:rPr>
              <a:t> och </a:t>
            </a:r>
            <a:r>
              <a:rPr lang="sv-SE" sz="2400" dirty="0" err="1">
                <a:latin typeface="Avenir Next" panose="020B0503020202020204" pitchFamily="34" charset="0"/>
              </a:rPr>
              <a:t>hjälpa</a:t>
            </a:r>
            <a:r>
              <a:rPr lang="sv-SE" sz="2400" dirty="0">
                <a:latin typeface="Avenir Next" panose="020B0503020202020204" pitchFamily="34" charset="0"/>
              </a:rPr>
              <a:t> dem att fylla i </a:t>
            </a:r>
            <a:r>
              <a:rPr lang="sv-SE" sz="2400" dirty="0" err="1">
                <a:latin typeface="Avenir Next" panose="020B0503020202020204" pitchFamily="34" charset="0"/>
              </a:rPr>
              <a:t>ansökningar</a:t>
            </a:r>
            <a:r>
              <a:rPr lang="sv-SE" sz="2400" dirty="0">
                <a:latin typeface="Avenir Next" panose="020B0503020202020204" pitchFamily="34" charset="0"/>
              </a:rPr>
              <a:t> eller </a:t>
            </a:r>
            <a:r>
              <a:rPr lang="sv-SE" sz="2400" dirty="0" err="1">
                <a:latin typeface="Avenir Next" panose="020B0503020202020204" pitchFamily="34" charset="0"/>
              </a:rPr>
              <a:t>förklara</a:t>
            </a:r>
            <a:r>
              <a:rPr lang="sv-SE" sz="2400" dirty="0">
                <a:latin typeface="Avenir Next" panose="020B0503020202020204" pitchFamily="34" charset="0"/>
              </a:rPr>
              <a:t> hur de </a:t>
            </a:r>
            <a:r>
              <a:rPr lang="sv-SE" sz="2400" dirty="0" err="1">
                <a:latin typeface="Avenir Next" panose="020B0503020202020204" pitchFamily="34" charset="0"/>
              </a:rPr>
              <a:t>gör</a:t>
            </a:r>
            <a:r>
              <a:rPr lang="sv-SE" sz="2400" dirty="0">
                <a:latin typeface="Avenir Next" panose="020B0503020202020204" pitchFamily="34" charset="0"/>
              </a:rPr>
              <a:t> en betalning, </a:t>
            </a:r>
            <a:r>
              <a:rPr lang="sv-SE" sz="2400" dirty="0" err="1">
                <a:latin typeface="Avenir Next" panose="020B0503020202020204" pitchFamily="34" charset="0"/>
              </a:rPr>
              <a:t>förut</a:t>
            </a:r>
            <a:r>
              <a:rPr lang="sv-SE" sz="2400" dirty="0">
                <a:latin typeface="Avenir Next" panose="020B0503020202020204" pitchFamily="34" charset="0"/>
              </a:rPr>
              <a:t> satt vi och samtalade </a:t>
            </a:r>
            <a:r>
              <a:rPr lang="sv-SE" sz="2400" dirty="0" err="1">
                <a:latin typeface="Avenir Next" panose="020B0503020202020204" pitchFamily="34" charset="0"/>
              </a:rPr>
              <a:t>över</a:t>
            </a:r>
            <a:r>
              <a:rPr lang="sv-SE" sz="2400" dirty="0">
                <a:latin typeface="Avenir Next" panose="020B0503020202020204" pitchFamily="34" charset="0"/>
              </a:rPr>
              <a:t> en kopp kaffe.” </a:t>
            </a:r>
          </a:p>
          <a:p>
            <a:endParaRPr lang="sv-SE" sz="2400" dirty="0">
              <a:latin typeface="Avenir Next" panose="020B0503020202020204" pitchFamily="34" charset="0"/>
            </a:endParaRPr>
          </a:p>
          <a:p>
            <a:r>
              <a:rPr lang="sv-SE" sz="2400" dirty="0">
                <a:latin typeface="Avenir Next" panose="020B0503020202020204" pitchFamily="34" charset="0"/>
              </a:rPr>
              <a:t>Citat </a:t>
            </a:r>
            <a:r>
              <a:rPr lang="sv-SE" sz="2400" dirty="0" err="1">
                <a:latin typeface="Avenir Next" panose="020B0503020202020204" pitchFamily="34" charset="0"/>
              </a:rPr>
              <a:t>från</a:t>
            </a:r>
            <a:r>
              <a:rPr lang="sv-SE" sz="2400" dirty="0">
                <a:latin typeface="Avenir Next" panose="020B0503020202020204" pitchFamily="34" charset="0"/>
              </a:rPr>
              <a:t> verksamhetsansvarig vid </a:t>
            </a:r>
            <a:r>
              <a:rPr lang="sv-SE" sz="2400" dirty="0" err="1">
                <a:latin typeface="Avenir Next" panose="020B0503020202020204" pitchFamily="34" charset="0"/>
              </a:rPr>
              <a:t>Röda</a:t>
            </a:r>
            <a:r>
              <a:rPr lang="sv-SE" sz="2400" dirty="0">
                <a:latin typeface="Avenir Next" panose="020B0503020202020204" pitchFamily="34" charset="0"/>
              </a:rPr>
              <a:t> Korset i </a:t>
            </a:r>
            <a:r>
              <a:rPr lang="sv-SE" sz="2400" dirty="0" err="1">
                <a:latin typeface="Avenir Next" panose="020B0503020202020204" pitchFamily="34" charset="0"/>
              </a:rPr>
              <a:t>Västerås</a:t>
            </a:r>
            <a:r>
              <a:rPr lang="sv-SE" sz="2400" dirty="0">
                <a:latin typeface="Avenir Next" panose="020B0503020202020204" pitchFamily="34" charset="0"/>
              </a:rPr>
              <a:t> om konsekvenser av pandemin.</a:t>
            </a:r>
          </a:p>
          <a:p>
            <a:pPr algn="ctr"/>
            <a:endParaRPr lang="sv-SE" dirty="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92032340-AD7A-3F42-8524-2E04FEE9CB2B}"/>
              </a:ext>
            </a:extLst>
          </p:cNvPr>
          <p:cNvSpPr/>
          <p:nvPr/>
        </p:nvSpPr>
        <p:spPr>
          <a:xfrm>
            <a:off x="0" y="6062917"/>
            <a:ext cx="9241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Avenir Next" panose="020B0503020202020204" pitchFamily="34" charset="0"/>
              </a:rPr>
              <a:t>Källa: Bevakning av </a:t>
            </a:r>
            <a:r>
              <a:rPr lang="sv-SE" dirty="0" err="1">
                <a:latin typeface="Avenir Next" panose="020B0503020202020204" pitchFamily="34" charset="0"/>
              </a:rPr>
              <a:t>grundläggande</a:t>
            </a:r>
            <a:r>
              <a:rPr lang="sv-SE" dirty="0">
                <a:latin typeface="Avenir Next" panose="020B0503020202020204" pitchFamily="34" charset="0"/>
              </a:rPr>
              <a:t> </a:t>
            </a:r>
            <a:r>
              <a:rPr lang="sv-SE" dirty="0" err="1">
                <a:latin typeface="Avenir Next" panose="020B0503020202020204" pitchFamily="34" charset="0"/>
              </a:rPr>
              <a:t>betaltjänster</a:t>
            </a:r>
            <a:r>
              <a:rPr lang="sv-SE" dirty="0">
                <a:latin typeface="Avenir Next" panose="020B0503020202020204" pitchFamily="34" charset="0"/>
              </a:rPr>
              <a:t> 2021, Länsstyrelserna, </a:t>
            </a:r>
            <a:r>
              <a:rPr lang="sv-SE" dirty="0">
                <a:latin typeface="Avenir Next" panose="020B0503020202020204" pitchFamily="34" charset="0"/>
                <a:hlinkClick r:id="rId2"/>
              </a:rPr>
              <a:t>https://catalog.lansstyrelsen.se/store/26/resource/28</a:t>
            </a:r>
            <a:endParaRPr lang="sv-SE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0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em med hel fyllning">
            <a:extLst>
              <a:ext uri="{FF2B5EF4-FFF2-40B4-BE49-F238E27FC236}">
                <a16:creationId xmlns:a16="http://schemas.microsoft.com/office/drawing/2014/main" id="{DBF7C61A-CA1A-FC43-83F6-75770F8A9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295" y="1049760"/>
            <a:ext cx="914400" cy="9144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ECDDDA2-DA9F-B444-B189-684A07A9BB86}"/>
              </a:ext>
            </a:extLst>
          </p:cNvPr>
          <p:cNvSpPr txBox="1"/>
          <p:nvPr/>
        </p:nvSpPr>
        <p:spPr>
          <a:xfrm>
            <a:off x="1326089" y="1090220"/>
            <a:ext cx="4703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Sambiblioteket</a:t>
            </a:r>
            <a:r>
              <a:rPr lang="sv-SE" sz="1600" dirty="0">
                <a:latin typeface="Avenir Next" panose="020B0503020202020204" pitchFamily="34" charset="0"/>
              </a:rPr>
              <a:t> </a:t>
            </a:r>
            <a:br>
              <a:rPr lang="sv-SE" sz="1600" dirty="0">
                <a:latin typeface="Avenir Next" panose="020B0503020202020204" pitchFamily="34" charset="0"/>
              </a:rPr>
            </a:br>
            <a:r>
              <a:rPr lang="sv-SE" sz="1600" dirty="0">
                <a:latin typeface="Avenir Next" panose="020B0503020202020204" pitchFamily="34" charset="0"/>
              </a:rPr>
              <a:t>Plan 1. Kommunens servicecenter</a:t>
            </a:r>
            <a:br>
              <a:rPr lang="sv-SE" sz="1600" dirty="0">
                <a:latin typeface="Avenir Next" panose="020B0503020202020204" pitchFamily="34" charset="0"/>
              </a:rPr>
            </a:br>
            <a:r>
              <a:rPr lang="sv-SE" sz="1600" dirty="0">
                <a:latin typeface="Avenir Next" panose="020B0503020202020204" pitchFamily="34" charset="0"/>
              </a:rPr>
              <a:t>Plan 2. Härnösands bibliotek med DigidelCenter</a:t>
            </a:r>
          </a:p>
          <a:p>
            <a:r>
              <a:rPr lang="sv-SE" sz="1600" dirty="0">
                <a:latin typeface="Avenir Next" panose="020B0503020202020204" pitchFamily="34" charset="0"/>
              </a:rPr>
              <a:t>Plan 3. Lärcentrum / Campus Härnösand</a:t>
            </a:r>
          </a:p>
        </p:txBody>
      </p:sp>
      <p:pic>
        <p:nvPicPr>
          <p:cNvPr id="4" name="Bild 3" descr="Hem med hel fyllning">
            <a:extLst>
              <a:ext uri="{FF2B5EF4-FFF2-40B4-BE49-F238E27FC236}">
                <a16:creationId xmlns:a16="http://schemas.microsoft.com/office/drawing/2014/main" id="{64DEF087-7A77-AA40-96AD-8CDCF1530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062" y="2324170"/>
            <a:ext cx="914400" cy="9144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AAE112C-E2CC-9F4E-A0D8-A13B07ACAAED}"/>
              </a:ext>
            </a:extLst>
          </p:cNvPr>
          <p:cNvSpPr txBox="1"/>
          <p:nvPr/>
        </p:nvSpPr>
        <p:spPr>
          <a:xfrm>
            <a:off x="1366288" y="2529520"/>
            <a:ext cx="2494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Hälso- och </a:t>
            </a:r>
            <a:br>
              <a:rPr lang="sv-SE" sz="1600" b="1" dirty="0">
                <a:latin typeface="Avenir Next" panose="020B0503020202020204" pitchFamily="34" charset="0"/>
              </a:rPr>
            </a:br>
            <a:r>
              <a:rPr lang="sv-SE" sz="1600" b="1" dirty="0">
                <a:latin typeface="Avenir Next" panose="020B0503020202020204" pitchFamily="34" charset="0"/>
              </a:rPr>
              <a:t>sjukvårdsmottagningar</a:t>
            </a:r>
            <a:endParaRPr lang="sv-SE" sz="1600" dirty="0">
              <a:latin typeface="Avenir Next" panose="020B0503020202020204" pitchFamily="34" charset="0"/>
            </a:endParaRPr>
          </a:p>
          <a:p>
            <a:endParaRPr lang="sv-SE" sz="1600" dirty="0">
              <a:latin typeface="Avenir Next" panose="020B0503020202020204" pitchFamily="34" charset="0"/>
            </a:endParaRPr>
          </a:p>
        </p:txBody>
      </p:sp>
      <p:pic>
        <p:nvPicPr>
          <p:cNvPr id="6" name="Bild 5" descr="Hem med hel fyllning">
            <a:extLst>
              <a:ext uri="{FF2B5EF4-FFF2-40B4-BE49-F238E27FC236}">
                <a16:creationId xmlns:a16="http://schemas.microsoft.com/office/drawing/2014/main" id="{F5715389-9B4F-2046-9CDC-72B7CB005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4267" y="5553666"/>
            <a:ext cx="914400" cy="9144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4B22F72-D46E-AB48-A586-55529453653B}"/>
              </a:ext>
            </a:extLst>
          </p:cNvPr>
          <p:cNvSpPr txBox="1"/>
          <p:nvPr/>
        </p:nvSpPr>
        <p:spPr>
          <a:xfrm>
            <a:off x="1415331" y="5389478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Studieförbund</a:t>
            </a:r>
          </a:p>
          <a:p>
            <a:r>
              <a:rPr lang="sv-SE" sz="1600" dirty="0">
                <a:latin typeface="Avenir Next" panose="020B0503020202020204" pitchFamily="34" charset="0"/>
              </a:rPr>
              <a:t>ABF, Bilda, </a:t>
            </a:r>
            <a:r>
              <a:rPr lang="sv-SE" sz="1600" dirty="0" err="1">
                <a:latin typeface="Avenir Next" panose="020B0503020202020204" pitchFamily="34" charset="0"/>
              </a:rPr>
              <a:t>Senus</a:t>
            </a:r>
            <a:r>
              <a:rPr lang="sv-SE" sz="1600" dirty="0">
                <a:latin typeface="Avenir Next" panose="020B0503020202020204" pitchFamily="34" charset="0"/>
              </a:rPr>
              <a:t>	</a:t>
            </a:r>
          </a:p>
          <a:p>
            <a:r>
              <a:rPr lang="sv-SE" sz="1600" dirty="0">
                <a:latin typeface="Avenir Next" panose="020B0503020202020204" pitchFamily="34" charset="0"/>
              </a:rPr>
              <a:t>Folkuniversitetet		</a:t>
            </a:r>
            <a:br>
              <a:rPr lang="sv-SE" sz="1600" dirty="0">
                <a:latin typeface="Avenir Next" panose="020B0503020202020204" pitchFamily="34" charset="0"/>
              </a:rPr>
            </a:br>
            <a:r>
              <a:rPr lang="sv-SE" sz="1600" dirty="0">
                <a:latin typeface="Avenir Next" panose="020B0503020202020204" pitchFamily="34" charset="0"/>
              </a:rPr>
              <a:t>Studiefrämjandet	</a:t>
            </a:r>
          </a:p>
        </p:txBody>
      </p:sp>
      <p:pic>
        <p:nvPicPr>
          <p:cNvPr id="8" name="Bild 7" descr="Hem med hel fyllning">
            <a:extLst>
              <a:ext uri="{FF2B5EF4-FFF2-40B4-BE49-F238E27FC236}">
                <a16:creationId xmlns:a16="http://schemas.microsoft.com/office/drawing/2014/main" id="{1EC3BDB4-9E6F-D744-9768-F801DD715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8153" y="2198581"/>
            <a:ext cx="914400" cy="914400"/>
          </a:xfrm>
          <a:prstGeom prst="rect">
            <a:avLst/>
          </a:prstGeom>
        </p:spPr>
      </p:pic>
      <p:pic>
        <p:nvPicPr>
          <p:cNvPr id="9" name="Bild 8" descr="Hem med hel fyllning">
            <a:extLst>
              <a:ext uri="{FF2B5EF4-FFF2-40B4-BE49-F238E27FC236}">
                <a16:creationId xmlns:a16="http://schemas.microsoft.com/office/drawing/2014/main" id="{9EEC7A6C-2F10-3E44-8AA2-867B15F6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8153" y="883087"/>
            <a:ext cx="914400" cy="9144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DAB872B5-E3B9-DC45-ACB4-21468DFC864F}"/>
              </a:ext>
            </a:extLst>
          </p:cNvPr>
          <p:cNvSpPr txBox="1"/>
          <p:nvPr/>
        </p:nvSpPr>
        <p:spPr>
          <a:xfrm>
            <a:off x="8945320" y="855568"/>
            <a:ext cx="2634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Härnösandshus</a:t>
            </a:r>
          </a:p>
          <a:p>
            <a:r>
              <a:rPr lang="sv-SE" sz="1600" b="1" dirty="0" err="1">
                <a:latin typeface="Avenir Next" panose="020B0503020202020204" pitchFamily="34" charset="0"/>
              </a:rPr>
              <a:t>Technichus</a:t>
            </a:r>
            <a:r>
              <a:rPr lang="sv-SE" sz="1600" dirty="0">
                <a:latin typeface="Avenir Next" panose="020B0503020202020204" pitchFamily="34" charset="0"/>
              </a:rPr>
              <a:t> med Science center och Resurscentrum </a:t>
            </a:r>
            <a:br>
              <a:rPr lang="sv-SE" sz="1600" dirty="0">
                <a:latin typeface="Avenir Next" panose="020B0503020202020204" pitchFamily="34" charset="0"/>
              </a:rPr>
            </a:br>
            <a:r>
              <a:rPr lang="sv-SE" sz="1600" dirty="0">
                <a:latin typeface="Avenir Next" panose="020B0503020202020204" pitchFamily="34" charset="0"/>
              </a:rPr>
              <a:t>   </a:t>
            </a:r>
          </a:p>
        </p:txBody>
      </p:sp>
      <p:pic>
        <p:nvPicPr>
          <p:cNvPr id="11" name="Bild 10" descr="Hem med hel fyllning">
            <a:extLst>
              <a:ext uri="{FF2B5EF4-FFF2-40B4-BE49-F238E27FC236}">
                <a16:creationId xmlns:a16="http://schemas.microsoft.com/office/drawing/2014/main" id="{122AD735-2C01-F448-A7A0-F65931C06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3714" y="4631642"/>
            <a:ext cx="914400" cy="91440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A738EC97-7AFD-7342-83B9-542B8898C519}"/>
              </a:ext>
            </a:extLst>
          </p:cNvPr>
          <p:cNvSpPr txBox="1"/>
          <p:nvPr/>
        </p:nvSpPr>
        <p:spPr>
          <a:xfrm>
            <a:off x="8918114" y="1840641"/>
            <a:ext cx="3575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Näringslivsenheten</a:t>
            </a:r>
          </a:p>
          <a:p>
            <a:r>
              <a:rPr lang="sv-SE" sz="1600" dirty="0">
                <a:latin typeface="Avenir Next" panose="020B0503020202020204" pitchFamily="34" charset="0"/>
              </a:rPr>
              <a:t>- Bredband och skogs-</a:t>
            </a:r>
            <a:r>
              <a:rPr lang="sv-SE" sz="1600" dirty="0" err="1">
                <a:latin typeface="Avenir Next" panose="020B0503020202020204" pitchFamily="34" charset="0"/>
              </a:rPr>
              <a:t>wifi</a:t>
            </a:r>
            <a:r>
              <a:rPr lang="sv-SE" sz="1600" dirty="0">
                <a:latin typeface="Avenir Next" panose="020B0503020202020204" pitchFamily="34" charset="0"/>
              </a:rPr>
              <a:t> </a:t>
            </a:r>
          </a:p>
          <a:p>
            <a:r>
              <a:rPr lang="sv-SE" sz="1600" b="1" dirty="0">
                <a:latin typeface="Avenir Next" panose="020B0503020202020204" pitchFamily="34" charset="0"/>
              </a:rPr>
              <a:t>Socialförvaltningen</a:t>
            </a:r>
          </a:p>
          <a:p>
            <a:r>
              <a:rPr lang="sv-SE" sz="1600" dirty="0">
                <a:latin typeface="Avenir Next" panose="020B0503020202020204" pitchFamily="34" charset="0"/>
              </a:rPr>
              <a:t>- Välfärdsteknologi </a:t>
            </a:r>
            <a:br>
              <a:rPr lang="sv-SE" sz="1600" dirty="0">
                <a:latin typeface="Avenir Next" panose="020B0503020202020204" pitchFamily="34" charset="0"/>
              </a:rPr>
            </a:br>
            <a:r>
              <a:rPr lang="sv-SE" sz="1600" b="1" dirty="0">
                <a:latin typeface="Avenir Next" panose="020B0503020202020204" pitchFamily="34" charset="0"/>
              </a:rPr>
              <a:t>Samhällsförvaltningen</a:t>
            </a:r>
          </a:p>
          <a:p>
            <a:r>
              <a:rPr lang="sv-SE" sz="1600" dirty="0">
                <a:latin typeface="Avenir Next" panose="020B0503020202020204" pitchFamily="34" charset="0"/>
              </a:rPr>
              <a:t>- Digitaliseringsgruppen </a:t>
            </a:r>
          </a:p>
        </p:txBody>
      </p:sp>
      <p:pic>
        <p:nvPicPr>
          <p:cNvPr id="13" name="Bild 12" descr="Hem med hel fyllning">
            <a:extLst>
              <a:ext uri="{FF2B5EF4-FFF2-40B4-BE49-F238E27FC236}">
                <a16:creationId xmlns:a16="http://schemas.microsoft.com/office/drawing/2014/main" id="{3533E0F1-B2FE-524C-8161-3D000D400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4926" y="2168271"/>
            <a:ext cx="914400" cy="91440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CD2D52A-2CE9-AC43-B8FD-4DB51F0B2032}"/>
              </a:ext>
            </a:extLst>
          </p:cNvPr>
          <p:cNvSpPr txBox="1"/>
          <p:nvPr/>
        </p:nvSpPr>
        <p:spPr>
          <a:xfrm>
            <a:off x="1366288" y="4680467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Trossamfund**</a:t>
            </a:r>
            <a:endParaRPr lang="sv-SE" sz="1600" dirty="0">
              <a:latin typeface="Avenir Next" panose="020B0503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67D92C8-7C7F-0A47-92C5-1B811CC30673}"/>
              </a:ext>
            </a:extLst>
          </p:cNvPr>
          <p:cNvSpPr txBox="1"/>
          <p:nvPr/>
        </p:nvSpPr>
        <p:spPr>
          <a:xfrm>
            <a:off x="5239297" y="5914702"/>
            <a:ext cx="2698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Banker: </a:t>
            </a:r>
            <a:r>
              <a:rPr lang="sv-SE" sz="1600" dirty="0">
                <a:latin typeface="Avenir Next" panose="020B0503020202020204" pitchFamily="34" charset="0"/>
              </a:rPr>
              <a:t>Handelsbanken, Swedbank, Nordea</a:t>
            </a:r>
          </a:p>
        </p:txBody>
      </p:sp>
      <p:pic>
        <p:nvPicPr>
          <p:cNvPr id="16" name="Bild 15" descr="Hem med hel fyllning">
            <a:extLst>
              <a:ext uri="{FF2B5EF4-FFF2-40B4-BE49-F238E27FC236}">
                <a16:creationId xmlns:a16="http://schemas.microsoft.com/office/drawing/2014/main" id="{DCC4AEB8-DD27-A845-B182-518736A18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419" y="4472665"/>
            <a:ext cx="914400" cy="9144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23D692F8-678F-8546-AF22-B80BAF790EF6}"/>
              </a:ext>
            </a:extLst>
          </p:cNvPr>
          <p:cNvSpPr txBox="1"/>
          <p:nvPr/>
        </p:nvSpPr>
        <p:spPr>
          <a:xfrm>
            <a:off x="1354892" y="3720527"/>
            <a:ext cx="2375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Civilsamhällets </a:t>
            </a:r>
            <a:br>
              <a:rPr lang="sv-SE" sz="1600" b="1" dirty="0">
                <a:latin typeface="Avenir Next" panose="020B0503020202020204" pitchFamily="34" charset="0"/>
              </a:rPr>
            </a:br>
            <a:r>
              <a:rPr lang="sv-SE" sz="1600" b="1" dirty="0">
                <a:latin typeface="Avenir Next" panose="020B0503020202020204" pitchFamily="34" charset="0"/>
              </a:rPr>
              <a:t>organisationer **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C89ECFFE-0E16-2D4F-978B-0DBE680FCEF4}"/>
              </a:ext>
            </a:extLst>
          </p:cNvPr>
          <p:cNvSpPr txBox="1"/>
          <p:nvPr/>
        </p:nvSpPr>
        <p:spPr>
          <a:xfrm>
            <a:off x="8945320" y="4834094"/>
            <a:ext cx="289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Statens servicecenter</a:t>
            </a:r>
          </a:p>
          <a:p>
            <a:r>
              <a:rPr lang="sv-SE" sz="1600" dirty="0">
                <a:latin typeface="Avenir Next" panose="020B0503020202020204" pitchFamily="34" charset="0"/>
              </a:rPr>
              <a:t>AF, FK, PM och Skatteverket</a:t>
            </a:r>
          </a:p>
        </p:txBody>
      </p:sp>
      <p:pic>
        <p:nvPicPr>
          <p:cNvPr id="20" name="Bild 19" descr="Hem med hel fyllning">
            <a:extLst>
              <a:ext uri="{FF2B5EF4-FFF2-40B4-BE49-F238E27FC236}">
                <a16:creationId xmlns:a16="http://schemas.microsoft.com/office/drawing/2014/main" id="{A6A4D6C1-0B13-B441-8999-2F9C4D338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0920" y="5664490"/>
            <a:ext cx="914400" cy="914400"/>
          </a:xfrm>
          <a:prstGeom prst="rect">
            <a:avLst/>
          </a:prstGeom>
        </p:spPr>
      </p:pic>
      <p:pic>
        <p:nvPicPr>
          <p:cNvPr id="21" name="Bild 20" descr="Hem med hel fyllning">
            <a:extLst>
              <a:ext uri="{FF2B5EF4-FFF2-40B4-BE49-F238E27FC236}">
                <a16:creationId xmlns:a16="http://schemas.microsoft.com/office/drawing/2014/main" id="{0D450E20-6060-BD4E-A89C-C2CD1AF28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8527" y="3051208"/>
            <a:ext cx="914400" cy="914400"/>
          </a:xfrm>
          <a:prstGeom prst="rect">
            <a:avLst/>
          </a:prstGeom>
        </p:spPr>
      </p:pic>
      <p:pic>
        <p:nvPicPr>
          <p:cNvPr id="22" name="Bild 21" descr="Hem med hel fyllning">
            <a:extLst>
              <a:ext uri="{FF2B5EF4-FFF2-40B4-BE49-F238E27FC236}">
                <a16:creationId xmlns:a16="http://schemas.microsoft.com/office/drawing/2014/main" id="{3A5D911D-BE10-1843-99BF-60C2812B0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3691" y="4844167"/>
            <a:ext cx="914400" cy="914400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5040B2B0-DD69-6549-92B5-C106E547ABC7}"/>
              </a:ext>
            </a:extLst>
          </p:cNvPr>
          <p:cNvSpPr txBox="1"/>
          <p:nvPr/>
        </p:nvSpPr>
        <p:spPr>
          <a:xfrm>
            <a:off x="8945320" y="5742974"/>
            <a:ext cx="209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Kommunala råd</a:t>
            </a:r>
            <a:br>
              <a:rPr lang="sv-SE" sz="1600" dirty="0">
                <a:latin typeface="Avenir Next" panose="020B0503020202020204" pitchFamily="34" charset="0"/>
              </a:rPr>
            </a:br>
            <a:r>
              <a:rPr lang="sv-SE" sz="1600" dirty="0">
                <a:latin typeface="Avenir Next" panose="020B0503020202020204" pitchFamily="34" charset="0"/>
              </a:rPr>
              <a:t>Tillgänglighetsrådet</a:t>
            </a:r>
          </a:p>
          <a:p>
            <a:r>
              <a:rPr lang="sv-SE" sz="1600" dirty="0">
                <a:latin typeface="Avenir Next" panose="020B0503020202020204" pitchFamily="34" charset="0"/>
              </a:rPr>
              <a:t>Pensionärsrådet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4C24EF4-1CBA-A24B-B210-1475AC02D15A}"/>
              </a:ext>
            </a:extLst>
          </p:cNvPr>
          <p:cNvSpPr txBox="1"/>
          <p:nvPr/>
        </p:nvSpPr>
        <p:spPr>
          <a:xfrm>
            <a:off x="5239297" y="2379585"/>
            <a:ext cx="1702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Servicepunkter</a:t>
            </a:r>
            <a:br>
              <a:rPr lang="sv-SE" sz="1600" dirty="0">
                <a:latin typeface="Avenir Next" panose="020B0503020202020204" pitchFamily="34" charset="0"/>
              </a:rPr>
            </a:br>
            <a:r>
              <a:rPr lang="sv-SE" sz="1600" dirty="0">
                <a:latin typeface="Avenir Next" panose="020B0503020202020204" pitchFamily="34" charset="0"/>
              </a:rPr>
              <a:t>Coop, Brunne</a:t>
            </a:r>
          </a:p>
          <a:p>
            <a:r>
              <a:rPr lang="sv-SE" sz="1600" dirty="0">
                <a:latin typeface="Avenir Next" panose="020B0503020202020204" pitchFamily="34" charset="0"/>
              </a:rPr>
              <a:t>Mat &amp; Nostalgi, </a:t>
            </a:r>
          </a:p>
          <a:p>
            <a:r>
              <a:rPr lang="sv-SE" sz="1600" dirty="0">
                <a:latin typeface="Avenir Next" panose="020B0503020202020204" pitchFamily="34" charset="0"/>
              </a:rPr>
              <a:t>Viksjö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FBA0FD04-359B-8945-B414-B41D20D70349}"/>
              </a:ext>
            </a:extLst>
          </p:cNvPr>
          <p:cNvSpPr txBox="1"/>
          <p:nvPr/>
        </p:nvSpPr>
        <p:spPr>
          <a:xfrm>
            <a:off x="5256637" y="3584585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Boendeformer </a:t>
            </a:r>
          </a:p>
          <a:p>
            <a:r>
              <a:rPr lang="sv-SE" sz="1600" b="1" dirty="0">
                <a:latin typeface="Avenir Next" panose="020B0503020202020204" pitchFamily="34" charset="0"/>
              </a:rPr>
              <a:t>med stöd</a:t>
            </a:r>
            <a:endParaRPr lang="sv-SE" sz="1600" dirty="0">
              <a:latin typeface="Avenir Next" panose="020B0503020202020204" pitchFamily="34" charset="0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6C44CCB-D9BA-7548-8C9A-D1BAB765F861}"/>
              </a:ext>
            </a:extLst>
          </p:cNvPr>
          <p:cNvSpPr txBox="1"/>
          <p:nvPr/>
        </p:nvSpPr>
        <p:spPr>
          <a:xfrm>
            <a:off x="5239297" y="5063899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Träffpunkter och</a:t>
            </a:r>
          </a:p>
          <a:p>
            <a:r>
              <a:rPr lang="sv-SE" sz="1600" b="1" dirty="0">
                <a:latin typeface="Avenir Next" panose="020B0503020202020204" pitchFamily="34" charset="0"/>
              </a:rPr>
              <a:t>mötesplatser (5)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C726FB0F-3914-6440-8EC9-7742E9DD18E3}"/>
              </a:ext>
            </a:extLst>
          </p:cNvPr>
          <p:cNvSpPr txBox="1"/>
          <p:nvPr/>
        </p:nvSpPr>
        <p:spPr>
          <a:xfrm>
            <a:off x="5278091" y="4441460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Hemtjänsten</a:t>
            </a:r>
          </a:p>
        </p:txBody>
      </p:sp>
      <p:pic>
        <p:nvPicPr>
          <p:cNvPr id="29" name="Bild 28" descr="Hem med hel fyllning">
            <a:extLst>
              <a:ext uri="{FF2B5EF4-FFF2-40B4-BE49-F238E27FC236}">
                <a16:creationId xmlns:a16="http://schemas.microsoft.com/office/drawing/2014/main" id="{7F43F56E-127B-FD48-B2C6-F925D6F20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062" y="3401658"/>
            <a:ext cx="914400" cy="914400"/>
          </a:xfrm>
          <a:prstGeom prst="rect">
            <a:avLst/>
          </a:prstGeom>
        </p:spPr>
      </p:pic>
      <p:pic>
        <p:nvPicPr>
          <p:cNvPr id="30" name="Bild 29" descr="Hem med hel fyllning">
            <a:extLst>
              <a:ext uri="{FF2B5EF4-FFF2-40B4-BE49-F238E27FC236}">
                <a16:creationId xmlns:a16="http://schemas.microsoft.com/office/drawing/2014/main" id="{8B8C41C0-2156-5F4B-8D33-65B0D29D7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3691" y="3976815"/>
            <a:ext cx="914400" cy="914400"/>
          </a:xfrm>
          <a:prstGeom prst="rect">
            <a:avLst/>
          </a:prstGeom>
        </p:spPr>
      </p:pic>
      <p:pic>
        <p:nvPicPr>
          <p:cNvPr id="31" name="Bild 30" descr="Hem med hel fyllning">
            <a:extLst>
              <a:ext uri="{FF2B5EF4-FFF2-40B4-BE49-F238E27FC236}">
                <a16:creationId xmlns:a16="http://schemas.microsoft.com/office/drawing/2014/main" id="{353C1595-8AD4-244F-A379-822F07138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2519" y="5675407"/>
            <a:ext cx="914400" cy="914400"/>
          </a:xfrm>
          <a:prstGeom prst="rect">
            <a:avLst/>
          </a:prstGeom>
        </p:spPr>
      </p:pic>
      <p:pic>
        <p:nvPicPr>
          <p:cNvPr id="32" name="Bild 31" descr="Hem med hel fyllning">
            <a:extLst>
              <a:ext uri="{FF2B5EF4-FFF2-40B4-BE49-F238E27FC236}">
                <a16:creationId xmlns:a16="http://schemas.microsoft.com/office/drawing/2014/main" id="{906B8CED-C0F2-8F4C-A11A-83E406B4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5119" y="3342698"/>
            <a:ext cx="914400" cy="914400"/>
          </a:xfrm>
          <a:prstGeom prst="rect">
            <a:avLst/>
          </a:prstGeom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3908062D-4425-414A-9672-374513E84B2B}"/>
              </a:ext>
            </a:extLst>
          </p:cNvPr>
          <p:cNvSpPr txBox="1"/>
          <p:nvPr/>
        </p:nvSpPr>
        <p:spPr>
          <a:xfrm>
            <a:off x="8929190" y="3519105"/>
            <a:ext cx="2891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venir Next" panose="020B0503020202020204" pitchFamily="34" charset="0"/>
              </a:rPr>
              <a:t>Vuxenutbildningen</a:t>
            </a:r>
          </a:p>
          <a:p>
            <a:r>
              <a:rPr lang="sv-SE" sz="1600" b="1" dirty="0">
                <a:latin typeface="Avenir Next" panose="020B0503020202020204" pitchFamily="34" charset="0"/>
              </a:rPr>
              <a:t>Samhällsorientering</a:t>
            </a:r>
            <a:r>
              <a:rPr lang="sv-SE" sz="1600" dirty="0">
                <a:latin typeface="Avenir Next" panose="020B0503020202020204" pitchFamily="34" charset="0"/>
              </a:rPr>
              <a:t> </a:t>
            </a:r>
          </a:p>
          <a:p>
            <a:r>
              <a:rPr lang="sv-SE" sz="1600" dirty="0">
                <a:latin typeface="Avenir Next" panose="020B0503020202020204" pitchFamily="34" charset="0"/>
              </a:rPr>
              <a:t>för nyanlända</a:t>
            </a:r>
          </a:p>
          <a:p>
            <a:r>
              <a:rPr lang="sv-SE" sz="1600" b="1" dirty="0">
                <a:latin typeface="Avenir Next" panose="020B0503020202020204" pitchFamily="34" charset="0"/>
              </a:rPr>
              <a:t>SFI</a:t>
            </a:r>
          </a:p>
          <a:p>
            <a:endParaRPr lang="sv-SE" sz="1600" b="1" dirty="0">
              <a:latin typeface="Avenir Next" panose="020B0503020202020204" pitchFamily="34" charset="0"/>
            </a:endParaRPr>
          </a:p>
        </p:txBody>
      </p:sp>
      <p:sp>
        <p:nvSpPr>
          <p:cNvPr id="34" name="Rubrik 1">
            <a:extLst>
              <a:ext uri="{FF2B5EF4-FFF2-40B4-BE49-F238E27FC236}">
                <a16:creationId xmlns:a16="http://schemas.microsoft.com/office/drawing/2014/main" id="{5010DDF8-FF14-8447-9DA0-0F5D24C35524}"/>
              </a:ext>
            </a:extLst>
          </p:cNvPr>
          <p:cNvSpPr txBox="1">
            <a:spLocks/>
          </p:cNvSpPr>
          <p:nvPr/>
        </p:nvSpPr>
        <p:spPr>
          <a:xfrm>
            <a:off x="350311" y="708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A8D4BC00-7503-4142-AFBD-0A3174E730A9}"/>
              </a:ext>
            </a:extLst>
          </p:cNvPr>
          <p:cNvSpPr txBox="1"/>
          <p:nvPr/>
        </p:nvSpPr>
        <p:spPr>
          <a:xfrm>
            <a:off x="350311" y="131227"/>
            <a:ext cx="8686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latin typeface="Avenir Next" panose="020B0503020202020204" pitchFamily="34" charset="0"/>
              </a:rPr>
              <a:t>Kartläggning (</a:t>
            </a:r>
            <a:r>
              <a:rPr lang="sv-SE" sz="2000" b="1" dirty="0" err="1">
                <a:latin typeface="Avenir Next" panose="020B0503020202020204" pitchFamily="34" charset="0"/>
              </a:rPr>
              <a:t>work</a:t>
            </a:r>
            <a:r>
              <a:rPr lang="sv-SE" sz="2000" b="1" dirty="0">
                <a:latin typeface="Avenir Next" panose="020B0503020202020204" pitchFamily="34" charset="0"/>
              </a:rPr>
              <a:t> in progress) | Region Västernorrland | Härnösand</a:t>
            </a:r>
          </a:p>
        </p:txBody>
      </p:sp>
    </p:spTree>
    <p:extLst>
      <p:ext uri="{BB962C8B-B14F-4D97-AF65-F5344CB8AC3E}">
        <p14:creationId xmlns:p14="http://schemas.microsoft.com/office/powerpoint/2010/main" val="244012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B58D6A1D-E491-B842-B3C8-09F8766A9633}"/>
              </a:ext>
            </a:extLst>
          </p:cNvPr>
          <p:cNvSpPr txBox="1">
            <a:spLocks/>
          </p:cNvSpPr>
          <p:nvPr/>
        </p:nvSpPr>
        <p:spPr>
          <a:xfrm>
            <a:off x="1451579" y="950397"/>
            <a:ext cx="9603274" cy="101266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SzPts val="990"/>
            </a:pPr>
            <a:r>
              <a:rPr lang="en-US" sz="4000" b="1" kern="1200" dirty="0" err="1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Studieförbundet</a:t>
            </a:r>
            <a:r>
              <a:rPr lang="en-US" sz="4000" b="1" kern="1200" dirty="0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vuxenskolan</a:t>
            </a:r>
            <a:endParaRPr lang="en-US" sz="4000" b="1" kern="1200" dirty="0">
              <a:solidFill>
                <a:schemeClr val="tx1"/>
              </a:solidFill>
              <a:latin typeface="Avenir Next" panose="020B0503020202020204" pitchFamily="34" charset="0"/>
              <a:sym typeface="Montserrat"/>
            </a:endParaRPr>
          </a:p>
        </p:txBody>
      </p:sp>
      <p:sp>
        <p:nvSpPr>
          <p:cNvPr id="3" name="Google Shape;79;p16">
            <a:extLst>
              <a:ext uri="{FF2B5EF4-FFF2-40B4-BE49-F238E27FC236}">
                <a16:creationId xmlns:a16="http://schemas.microsoft.com/office/drawing/2014/main" id="{26412B60-3509-0C42-9609-076B9561F80D}"/>
              </a:ext>
            </a:extLst>
          </p:cNvPr>
          <p:cNvSpPr txBox="1">
            <a:spLocks/>
          </p:cNvSpPr>
          <p:nvPr/>
        </p:nvSpPr>
        <p:spPr>
          <a:xfrm>
            <a:off x="1451578" y="2358461"/>
            <a:ext cx="8660610" cy="274456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sz="2400" dirty="0">
                <a:latin typeface="Mangal Pro" pitchFamily="2" charset="0"/>
              </a:rPr>
              <a:t>Ställa om från fysisk till digital verksamhet</a:t>
            </a:r>
          </a:p>
          <a:p>
            <a:pPr marL="285750" indent="-285750"/>
            <a:r>
              <a:rPr lang="sv-SE" sz="2400" dirty="0">
                <a:latin typeface="Mangal Pro" pitchFamily="2" charset="0"/>
              </a:rPr>
              <a:t>Erbjuda, introducera och utbilda i digitala plattformar och mötesteknik</a:t>
            </a:r>
          </a:p>
          <a:p>
            <a:pPr marL="285750" indent="-285750"/>
            <a:r>
              <a:rPr lang="sv-SE" sz="2400" dirty="0">
                <a:latin typeface="Mangal Pro" pitchFamily="2" charset="0"/>
              </a:rPr>
              <a:t>Studiecirklar i användandet av Apple och </a:t>
            </a:r>
            <a:r>
              <a:rPr lang="sv-SE" sz="2400" dirty="0" err="1">
                <a:latin typeface="Mangal Pro" pitchFamily="2" charset="0"/>
              </a:rPr>
              <a:t>Androida</a:t>
            </a:r>
            <a:r>
              <a:rPr lang="sv-SE" sz="2400" dirty="0">
                <a:latin typeface="Mangal Pro" pitchFamily="2" charset="0"/>
              </a:rPr>
              <a:t> enheter (telefoner och läsplattor) och även rena datacirklar</a:t>
            </a:r>
          </a:p>
          <a:p>
            <a:pPr marL="285750" indent="-285750"/>
            <a:r>
              <a:rPr lang="sv-SE" sz="2400" dirty="0">
                <a:latin typeface="Mangal Pro" pitchFamily="2" charset="0"/>
              </a:rPr>
              <a:t>Möjliggöra för hybridmöten när restriktioner så småningom lättades </a:t>
            </a:r>
            <a:endParaRPr lang="en-US" sz="2000" dirty="0" err="1">
              <a:latin typeface="Avenir Next" panose="020B0503020202020204" pitchFamily="34" charset="0"/>
              <a:sym typeface="Montserra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FCF085B-D92B-644E-937C-8B2935C51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196" y="4390846"/>
            <a:ext cx="4569314" cy="238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8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B58D6A1D-E491-B842-B3C8-09F8766A9633}"/>
              </a:ext>
            </a:extLst>
          </p:cNvPr>
          <p:cNvSpPr txBox="1">
            <a:spLocks/>
          </p:cNvSpPr>
          <p:nvPr/>
        </p:nvSpPr>
        <p:spPr>
          <a:xfrm>
            <a:off x="1451579" y="950397"/>
            <a:ext cx="9603274" cy="101266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SzPts val="990"/>
            </a:pPr>
            <a:r>
              <a:rPr lang="en-US" sz="4000" b="1" kern="1200" dirty="0" err="1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Studieförbundet</a:t>
            </a:r>
            <a:r>
              <a:rPr lang="en-US" sz="4000" b="1" kern="1200" dirty="0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vuxenskolan</a:t>
            </a:r>
            <a:endParaRPr lang="en-US" sz="4000" b="1" kern="1200" dirty="0">
              <a:solidFill>
                <a:schemeClr val="tx1"/>
              </a:solidFill>
              <a:latin typeface="Avenir Next" panose="020B0503020202020204" pitchFamily="34" charset="0"/>
              <a:sym typeface="Montserrat"/>
            </a:endParaRPr>
          </a:p>
        </p:txBody>
      </p:sp>
      <p:sp>
        <p:nvSpPr>
          <p:cNvPr id="3" name="Google Shape;79;p16">
            <a:extLst>
              <a:ext uri="{FF2B5EF4-FFF2-40B4-BE49-F238E27FC236}">
                <a16:creationId xmlns:a16="http://schemas.microsoft.com/office/drawing/2014/main" id="{26412B60-3509-0C42-9609-076B9561F80D}"/>
              </a:ext>
            </a:extLst>
          </p:cNvPr>
          <p:cNvSpPr txBox="1">
            <a:spLocks/>
          </p:cNvSpPr>
          <p:nvPr/>
        </p:nvSpPr>
        <p:spPr>
          <a:xfrm>
            <a:off x="1451578" y="2358461"/>
            <a:ext cx="6724234" cy="274456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Avenir Next" panose="020B0503020202020204" pitchFamily="34" charset="0"/>
                <a:sym typeface="Montserrat"/>
              </a:rPr>
              <a:t>Projektet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b="1" dirty="0" err="1">
                <a:latin typeface="Avenir Next" panose="020B0503020202020204" pitchFamily="34" charset="0"/>
                <a:sym typeface="Montserrat"/>
              </a:rPr>
              <a:t>Digivän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som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är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ett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samarbete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mellan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Gävle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kommun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,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Studieförbundet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Vuxenskolan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, ABF, PRO, SPF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Seniorerna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, Digital Studio,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Sparbankstiftelsen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, Microsoft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och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Samorganisation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dirty="0" err="1">
                <a:latin typeface="Avenir Next" panose="020B0503020202020204" pitchFamily="34" charset="0"/>
                <a:sym typeface="Montserrat"/>
              </a:rPr>
              <a:t>Gävle</a:t>
            </a:r>
            <a:r>
              <a:rPr lang="en-US" dirty="0">
                <a:latin typeface="Avenir Next" panose="020B0503020202020204" pitchFamily="34" charset="0"/>
                <a:sym typeface="Montserrat"/>
              </a:rPr>
              <a:t>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FCF085B-D92B-644E-937C-8B2935C51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196" y="4390846"/>
            <a:ext cx="4569314" cy="238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0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78;p16">
            <a:extLst>
              <a:ext uri="{FF2B5EF4-FFF2-40B4-BE49-F238E27FC236}">
                <a16:creationId xmlns:a16="http://schemas.microsoft.com/office/drawing/2014/main" id="{7EA6532A-D8A1-974E-844E-A55B715D245F}"/>
              </a:ext>
            </a:extLst>
          </p:cNvPr>
          <p:cNvSpPr txBox="1">
            <a:spLocks/>
          </p:cNvSpPr>
          <p:nvPr/>
        </p:nvSpPr>
        <p:spPr>
          <a:xfrm>
            <a:off x="836675" y="5859635"/>
            <a:ext cx="10515600" cy="94266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  <a:buSzPts val="990"/>
            </a:pPr>
            <a:r>
              <a:rPr lang="en-US" sz="3200" kern="1200" dirty="0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Digital </a:t>
            </a:r>
            <a:r>
              <a:rPr lang="en-US" sz="3200" kern="1200" dirty="0" err="1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delaktighet</a:t>
            </a:r>
            <a:r>
              <a:rPr lang="en-US" sz="3200" kern="1200" dirty="0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 – </a:t>
            </a:r>
            <a:r>
              <a:rPr lang="en-US" sz="3200" kern="1200" dirty="0" err="1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resurser</a:t>
            </a:r>
            <a:endParaRPr lang="en-US" sz="3200" kern="1200" dirty="0">
              <a:solidFill>
                <a:schemeClr val="tx1"/>
              </a:solidFill>
              <a:latin typeface="Avenir Next" panose="020B0503020202020204" pitchFamily="34" charset="0"/>
              <a:sym typeface="Montserrat"/>
            </a:endParaRPr>
          </a:p>
        </p:txBody>
      </p:sp>
      <p:graphicFrame>
        <p:nvGraphicFramePr>
          <p:cNvPr id="6" name="Tabell 2">
            <a:extLst>
              <a:ext uri="{FF2B5EF4-FFF2-40B4-BE49-F238E27FC236}">
                <a16:creationId xmlns:a16="http://schemas.microsoft.com/office/drawing/2014/main" id="{2E3C517E-48AC-9F48-81F0-D00C3D8FE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68928"/>
              </p:ext>
            </p:extLst>
          </p:nvPr>
        </p:nvGraphicFramePr>
        <p:xfrm>
          <a:off x="643467" y="727538"/>
          <a:ext cx="10905068" cy="497161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54455">
                  <a:extLst>
                    <a:ext uri="{9D8B030D-6E8A-4147-A177-3AD203B41FA5}">
                      <a16:colId xmlns:a16="http://schemas.microsoft.com/office/drawing/2014/main" val="1984628442"/>
                    </a:ext>
                  </a:extLst>
                </a:gridCol>
                <a:gridCol w="2138903">
                  <a:extLst>
                    <a:ext uri="{9D8B030D-6E8A-4147-A177-3AD203B41FA5}">
                      <a16:colId xmlns:a16="http://schemas.microsoft.com/office/drawing/2014/main" val="504064982"/>
                    </a:ext>
                  </a:extLst>
                </a:gridCol>
                <a:gridCol w="2619945">
                  <a:extLst>
                    <a:ext uri="{9D8B030D-6E8A-4147-A177-3AD203B41FA5}">
                      <a16:colId xmlns:a16="http://schemas.microsoft.com/office/drawing/2014/main" val="2513398932"/>
                    </a:ext>
                  </a:extLst>
                </a:gridCol>
                <a:gridCol w="3191765">
                  <a:extLst>
                    <a:ext uri="{9D8B030D-6E8A-4147-A177-3AD203B41FA5}">
                      <a16:colId xmlns:a16="http://schemas.microsoft.com/office/drawing/2014/main" val="2583941998"/>
                    </a:ext>
                  </a:extLst>
                </a:gridCol>
              </a:tblGrid>
              <a:tr h="450547">
                <a:tc>
                  <a:txBody>
                    <a:bodyPr/>
                    <a:lstStyle/>
                    <a:p>
                      <a:r>
                        <a:rPr lang="sv-SE" sz="1400" b="1">
                          <a:latin typeface="Avenir Next" panose="020B0503020202020204" pitchFamily="34" charset="0"/>
                        </a:rPr>
                        <a:t>Kunskapsstöd till handledare</a:t>
                      </a:r>
                      <a:endParaRPr lang="sv-SE" sz="1400" b="1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1">
                          <a:latin typeface="Avenir Next" panose="020B0503020202020204" pitchFamily="34" charset="0"/>
                        </a:rPr>
                        <a:t>Kunskapsstöd till medborgaren </a:t>
                      </a:r>
                      <a:endParaRPr lang="sv-SE" sz="1400" b="1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1">
                          <a:latin typeface="Avenir Next" panose="020B0503020202020204" pitchFamily="34" charset="0"/>
                        </a:rPr>
                        <a:t>Urval av forskning/kartläggningar</a:t>
                      </a:r>
                      <a:endParaRPr lang="sv-SE" sz="1400" b="1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1">
                          <a:latin typeface="Avenir Next" panose="020B0503020202020204" pitchFamily="34" charset="0"/>
                        </a:rPr>
                        <a:t>Temadagar, konferenser och kampanjer</a:t>
                      </a:r>
                      <a:endParaRPr lang="sv-SE" sz="1400" b="1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7386515"/>
                  </a:ext>
                </a:extLst>
              </a:tr>
              <a:tr h="450547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Digiteket.se 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Internetkunskap.se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Digitalisering i nya offentligheter, DINO (3)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ALL DIGITAL Weeks (mars-april)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56666046"/>
                  </a:ext>
                </a:extLst>
              </a:tr>
              <a:tr h="450547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Digitalhjälpen.se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dirty="0" err="1">
                          <a:latin typeface="Avenir Next" panose="020B0503020202020204" pitchFamily="34" charset="0"/>
                        </a:rPr>
                        <a:t>Digitalhjälpen.se</a:t>
                      </a:r>
                      <a:endParaRPr lang="sv-SE" sz="1400" b="0" i="0" dirty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Forum för digitalisering, Fodi (4)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Global Media and Information Literacy Week (okt)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07238365"/>
                  </a:ext>
                </a:extLst>
              </a:tr>
              <a:tr h="450547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Handledarguidenseniorer.se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Säkerhetskollen.se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Samuelsson, U,. Martínez, C., Olsson, T,. Viscovi, D., (5)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Europeiska informations-säkerhetsmånaden, Tänk säkert (okt)</a:t>
                      </a:r>
                      <a:endParaRPr lang="sv-SE" sz="1400" b="0" i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5774372"/>
                  </a:ext>
                </a:extLst>
              </a:tr>
              <a:tr h="450547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Betaltjänster - kom i gång med kort och digitala betalningar (1)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Tips till vårdnadshavare (2)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E-socialt arbete inom socialtjänstens individ- och familjeomsorg (6)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eMedborgarveckan (okt)</a:t>
                      </a:r>
                      <a:endParaRPr lang="sv-SE" sz="1400" b="0" i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7048076"/>
                  </a:ext>
                </a:extLst>
              </a:tr>
              <a:tr h="450547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Digitalvårdochomsorg.se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Funkabutiken.se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Svenskarna och internet 2021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European Digital Days</a:t>
                      </a:r>
                    </a:p>
                    <a:p>
                      <a:r>
                        <a:rPr lang="sv-SE" sz="1400" b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Digital idag (okt)</a:t>
                      </a:r>
                      <a:endParaRPr lang="sv-SE" sz="1400" b="0" i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5816817"/>
                  </a:ext>
                </a:extLst>
              </a:tr>
              <a:tr h="450547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Respektive studieförbund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Betalningshjälpen.se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Svenskarna med funktionshinder och internet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EU Code Week (okt)</a:t>
                      </a:r>
                      <a:endParaRPr lang="sv-SE" sz="1400" b="0" i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48857030"/>
                  </a:ext>
                </a:extLst>
              </a:tr>
              <a:tr h="283678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Teknikjakten (7)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Data detox kit (10)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Ungas mediavanor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Innovationsveckan (okt)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6181016"/>
                  </a:ext>
                </a:extLst>
              </a:tr>
              <a:tr h="283678">
                <a:tc>
                  <a:txBody>
                    <a:bodyPr/>
                    <a:lstStyle/>
                    <a:p>
                      <a:r>
                        <a:rPr lang="sv-SE" sz="1400" b="0">
                          <a:latin typeface="Avenir Next" panose="020B0503020202020204" pitchFamily="34" charset="0"/>
                        </a:rPr>
                        <a:t>Digital inkludering, MFD (8)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>
                          <a:latin typeface="Avenir Next" panose="020B0503020202020204" pitchFamily="34" charset="0"/>
                        </a:rPr>
                        <a:t>Internetdagarna (nov)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35675160"/>
                  </a:ext>
                </a:extLst>
              </a:tr>
              <a:tr h="283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>
                          <a:latin typeface="Avenir Next" panose="020B0503020202020204" pitchFamily="34" charset="0"/>
                        </a:rPr>
                        <a:t>Digin.nu</a:t>
                      </a: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30035009"/>
                  </a:ext>
                </a:extLst>
              </a:tr>
              <a:tr h="283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>
                          <a:latin typeface="Avenir Next" panose="020B0503020202020204" pitchFamily="34" charset="0"/>
                        </a:rPr>
                        <a:t>Handled i digital delaktighet (11)</a:t>
                      </a:r>
                    </a:p>
                  </a:txBody>
                  <a:tcPr marL="83435" marR="83435" marT="41717" marB="417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v-SE" sz="1400" b="0" i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0" i="0" dirty="0">
                        <a:latin typeface="Avenir Next" panose="020B0503020202020204" pitchFamily="34" charset="0"/>
                      </a:endParaRPr>
                    </a:p>
                  </a:txBody>
                  <a:tcPr marL="83435" marR="83435" marT="41717" marB="41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083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531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8DACCA2-CFA5-A64A-96F6-2066F7A43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855"/>
            <a:ext cx="12192000" cy="59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4">
            <a:extLst>
              <a:ext uri="{FF2B5EF4-FFF2-40B4-BE49-F238E27FC236}">
                <a16:creationId xmlns:a16="http://schemas.microsoft.com/office/drawing/2014/main" id="{ED23CBF9-3AB6-E34D-B1C7-A778A9C9162A}"/>
              </a:ext>
            </a:extLst>
          </p:cNvPr>
          <p:cNvSpPr txBox="1"/>
          <p:nvPr/>
        </p:nvSpPr>
        <p:spPr>
          <a:xfrm>
            <a:off x="784006" y="1746606"/>
            <a:ext cx="2956385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  <a:t>Digitala coacher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  <a:t>Support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" b="1" dirty="0">
              <a:solidFill>
                <a:schemeClr val="dk1"/>
              </a:solidFill>
              <a:latin typeface="Avenir Next" panose="020B0503020202020204" pitchFamily="3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i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  <a:t>Närbyråkrater</a:t>
            </a:r>
            <a:r>
              <a:rPr lang="sv" b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i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  <a:t>Civilsamhället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i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  <a:t>P</a:t>
            </a:r>
            <a:r>
              <a:rPr lang="sv" i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  <a:t>rivata aktörer</a:t>
            </a:r>
          </a:p>
        </p:txBody>
      </p:sp>
      <p:sp>
        <p:nvSpPr>
          <p:cNvPr id="3" name="Google Shape;146;p24">
            <a:extLst>
              <a:ext uri="{FF2B5EF4-FFF2-40B4-BE49-F238E27FC236}">
                <a16:creationId xmlns:a16="http://schemas.microsoft.com/office/drawing/2014/main" id="{04ECCE37-5F8B-0E40-8C40-FF117A1C514A}"/>
              </a:ext>
            </a:extLst>
          </p:cNvPr>
          <p:cNvSpPr txBox="1"/>
          <p:nvPr/>
        </p:nvSpPr>
        <p:spPr>
          <a:xfrm>
            <a:off x="9125427" y="1746606"/>
            <a:ext cx="2656033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sv-SE" b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  <a:t>Rutiner för </a:t>
            </a:r>
          </a:p>
          <a:p>
            <a:pPr lvl="0"/>
            <a:r>
              <a:rPr lang="sv-SE" b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  <a:t>ständiga </a:t>
            </a:r>
            <a:br>
              <a:rPr lang="sv-SE" b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</a:br>
            <a:r>
              <a:rPr lang="sv-SE" b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  <a:t>förbättringar </a:t>
            </a:r>
          </a:p>
          <a:p>
            <a:pPr lvl="0"/>
            <a:endParaRPr lang="sv-SE" b="1" dirty="0">
              <a:solidFill>
                <a:schemeClr val="dk1"/>
              </a:solidFill>
              <a:latin typeface="Avenir Next" panose="020B0503020202020204" pitchFamily="34" charset="0"/>
              <a:ea typeface="Montserrat"/>
              <a:cs typeface="Montserrat"/>
              <a:sym typeface="Montserrat"/>
            </a:endParaRPr>
          </a:p>
          <a:p>
            <a:pPr lvl="0"/>
            <a:r>
              <a:rPr lang="sv-SE" i="1" dirty="0">
                <a:solidFill>
                  <a:schemeClr val="dk1"/>
                </a:solidFill>
                <a:latin typeface="Avenir Next" panose="020B0503020202020204" pitchFamily="34" charset="0"/>
                <a:ea typeface="Montserrat"/>
                <a:cs typeface="Montserrat"/>
                <a:sym typeface="Montserrat"/>
              </a:rPr>
              <a:t>E-förvaltning</a:t>
            </a:r>
            <a:endParaRPr i="1" dirty="0">
              <a:solidFill>
                <a:schemeClr val="dk1"/>
              </a:solidFill>
              <a:latin typeface="Avenir Next" panose="020B0503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56C5F772-1A1B-324A-BC4F-532B056BA1B6}"/>
              </a:ext>
            </a:extLst>
          </p:cNvPr>
          <p:cNvSpPr/>
          <p:nvPr/>
        </p:nvSpPr>
        <p:spPr>
          <a:xfrm>
            <a:off x="2718173" y="1264868"/>
            <a:ext cx="3446689" cy="30411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52002397-D8AC-7F45-9461-A7AB63070195}"/>
              </a:ext>
            </a:extLst>
          </p:cNvPr>
          <p:cNvSpPr/>
          <p:nvPr/>
        </p:nvSpPr>
        <p:spPr>
          <a:xfrm>
            <a:off x="5501640" y="1240861"/>
            <a:ext cx="3446689" cy="30411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62D949B-3D28-5245-A200-F68B2F7ACE71}"/>
              </a:ext>
            </a:extLst>
          </p:cNvPr>
          <p:cNvSpPr txBox="1"/>
          <p:nvPr/>
        </p:nvSpPr>
        <p:spPr>
          <a:xfrm>
            <a:off x="3740391" y="552039"/>
            <a:ext cx="151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venir Next" panose="020B0503020202020204" pitchFamily="34" charset="0"/>
              </a:rPr>
              <a:t>MÄNNISKA</a:t>
            </a:r>
          </a:p>
        </p:txBody>
      </p:sp>
      <p:pic>
        <p:nvPicPr>
          <p:cNvPr id="7" name="Platshållare för innehåll 5">
            <a:extLst>
              <a:ext uri="{FF2B5EF4-FFF2-40B4-BE49-F238E27FC236}">
                <a16:creationId xmlns:a16="http://schemas.microsoft.com/office/drawing/2014/main" id="{B218AFE0-64A0-C946-8AE5-54E134060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042" y="2300603"/>
            <a:ext cx="1269373" cy="738633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FD89379F-449D-3F4D-8DCF-461B7905C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8735" y="4877087"/>
            <a:ext cx="1380475" cy="110438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DD057674-A023-3C44-9871-216D03DB4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9644" y="5032073"/>
            <a:ext cx="1549533" cy="1239626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8516A073-6280-0F42-A552-724228BE7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333600">
            <a:off x="5113173" y="5666535"/>
            <a:ext cx="1125446" cy="900356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7A1B5F1C-D9DF-2340-ADB4-9356B4245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312418" y="4877087"/>
            <a:ext cx="1380473" cy="1104378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9BC3CDE1-D1C2-7148-8475-8BF43E6FD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64599">
            <a:off x="828969" y="5203223"/>
            <a:ext cx="1196453" cy="957163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8ABF1BBA-E8AA-B04D-8B22-B667D7826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4894" y="4877087"/>
            <a:ext cx="1549533" cy="1239626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B43CA7FB-4248-6F43-8EEC-30ABED8C1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8758" y="5169371"/>
            <a:ext cx="1549533" cy="1239626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14EAEF7E-D9DD-264D-A994-6B5B9992B186}"/>
              </a:ext>
            </a:extLst>
          </p:cNvPr>
          <p:cNvSpPr txBox="1"/>
          <p:nvPr/>
        </p:nvSpPr>
        <p:spPr>
          <a:xfrm>
            <a:off x="6933960" y="521278"/>
            <a:ext cx="132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venir Next" panose="020B0503020202020204" pitchFamily="34" charset="0"/>
              </a:rPr>
              <a:t>TEKNIK</a:t>
            </a:r>
          </a:p>
        </p:txBody>
      </p:sp>
    </p:spTree>
    <p:extLst>
      <p:ext uri="{BB962C8B-B14F-4D97-AF65-F5344CB8AC3E}">
        <p14:creationId xmlns:p14="http://schemas.microsoft.com/office/powerpoint/2010/main" val="299327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241DB5E-A0C8-0E4C-9A1C-78D681D4C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85" r="23863" b="-1"/>
          <a:stretch/>
        </p:blipFill>
        <p:spPr>
          <a:xfrm>
            <a:off x="1488039" y="1123527"/>
            <a:ext cx="4370569" cy="4604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A49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94;p18">
            <a:extLst>
              <a:ext uri="{FF2B5EF4-FFF2-40B4-BE49-F238E27FC236}">
                <a16:creationId xmlns:a16="http://schemas.microsoft.com/office/drawing/2014/main" id="{50D61CB8-C7C5-3147-8820-BC5C9CB128E6}"/>
              </a:ext>
            </a:extLst>
          </p:cNvPr>
          <p:cNvPicPr preferRelativeResize="0"/>
          <p:nvPr/>
        </p:nvPicPr>
        <p:blipFill rotWithShape="1">
          <a:blip r:embed="rId3"/>
          <a:srcRect t="5237" r="-2" b="9998"/>
          <a:stretch/>
        </p:blipFill>
        <p:spPr>
          <a:xfrm>
            <a:off x="6343240" y="2263717"/>
            <a:ext cx="4728015" cy="2324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12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9;p16">
            <a:extLst>
              <a:ext uri="{FF2B5EF4-FFF2-40B4-BE49-F238E27FC236}">
                <a16:creationId xmlns:a16="http://schemas.microsoft.com/office/drawing/2014/main" id="{26412B60-3509-0C42-9609-076B9561F80D}"/>
              </a:ext>
            </a:extLst>
          </p:cNvPr>
          <p:cNvSpPr txBox="1">
            <a:spLocks/>
          </p:cNvSpPr>
          <p:nvPr/>
        </p:nvSpPr>
        <p:spPr>
          <a:xfrm>
            <a:off x="1451578" y="2150379"/>
            <a:ext cx="6993175" cy="274456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En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del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i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regeringens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digitaliseringsstrategi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2017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latin typeface="Avenir Next" panose="020B0503020202020204" pitchFamily="34" charset="0"/>
              <a:sym typeface="Montserrat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Avenir Next" panose="020B0503020202020204" pitchFamily="34" charset="0"/>
                <a:sym typeface="Montserrat"/>
              </a:rPr>
              <a:t>Syftet med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uppdraget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(2018-2020) var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att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br>
              <a:rPr lang="en-US" sz="2400" dirty="0">
                <a:latin typeface="Avenir Next" panose="020B0503020202020204" pitchFamily="34" charset="0"/>
                <a:sym typeface="Montserrat"/>
              </a:rPr>
            </a:b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främja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en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ökad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digital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kompetens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hos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allmänheten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genom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att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de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regionala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biblioteksverksamheterna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samordnar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en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utbildning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av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landets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2400" dirty="0" err="1">
                <a:latin typeface="Avenir Next" panose="020B0503020202020204" pitchFamily="34" charset="0"/>
                <a:sym typeface="Montserrat"/>
              </a:rPr>
              <a:t>folkbibliotekarier</a:t>
            </a:r>
            <a:r>
              <a:rPr lang="en-US" sz="2400" dirty="0">
                <a:latin typeface="Avenir Next" panose="020B0503020202020204" pitchFamily="34" charset="0"/>
                <a:sym typeface="Montserrat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err="1">
              <a:latin typeface="Avenir Next" panose="020B0503020202020204" pitchFamily="34" charset="0"/>
              <a:sym typeface="Montserra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1B9BBED-C467-3744-9DB3-78DCB6773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826" y="3012141"/>
            <a:ext cx="3556768" cy="3362762"/>
          </a:xfrm>
          <a:prstGeom prst="rect">
            <a:avLst/>
          </a:prstGeom>
        </p:spPr>
      </p:pic>
      <p:sp>
        <p:nvSpPr>
          <p:cNvPr id="11" name="Google Shape;78;p16">
            <a:extLst>
              <a:ext uri="{FF2B5EF4-FFF2-40B4-BE49-F238E27FC236}">
                <a16:creationId xmlns:a16="http://schemas.microsoft.com/office/drawing/2014/main" id="{5608926D-998C-9043-B43D-EB50CCA00D90}"/>
              </a:ext>
            </a:extLst>
          </p:cNvPr>
          <p:cNvSpPr txBox="1">
            <a:spLocks/>
          </p:cNvSpPr>
          <p:nvPr/>
        </p:nvSpPr>
        <p:spPr>
          <a:xfrm>
            <a:off x="1451579" y="950397"/>
            <a:ext cx="9603274" cy="101266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SzPts val="990"/>
            </a:pPr>
            <a:r>
              <a:rPr lang="en-US" sz="4000" b="1" kern="1200" dirty="0" err="1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Digitalt</a:t>
            </a:r>
            <a:r>
              <a:rPr lang="en-US" sz="4000" b="1" kern="1200" dirty="0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först</a:t>
            </a:r>
            <a:endParaRPr lang="en-US" sz="4000" b="1" kern="1200" dirty="0">
              <a:solidFill>
                <a:schemeClr val="tx1"/>
              </a:solidFill>
              <a:latin typeface="Avenir Next" panose="020B0503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5002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B58D6A1D-E491-B842-B3C8-09F8766A9633}"/>
              </a:ext>
            </a:extLst>
          </p:cNvPr>
          <p:cNvSpPr txBox="1">
            <a:spLocks/>
          </p:cNvSpPr>
          <p:nvPr/>
        </p:nvSpPr>
        <p:spPr>
          <a:xfrm>
            <a:off x="1451579" y="950397"/>
            <a:ext cx="9603274" cy="101266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SzPts val="990"/>
            </a:pPr>
            <a:r>
              <a:rPr lang="en-US" sz="4000" b="1" kern="1200" dirty="0" err="1">
                <a:solidFill>
                  <a:schemeClr val="tx1"/>
                </a:solidFill>
                <a:latin typeface="Avenir Next" panose="020B0503020202020204" pitchFamily="34" charset="0"/>
                <a:sym typeface="Montserrat"/>
              </a:rPr>
              <a:t>Digiteket</a:t>
            </a:r>
            <a:endParaRPr lang="en-US" sz="4000" b="1" kern="1200" dirty="0">
              <a:solidFill>
                <a:schemeClr val="tx1"/>
              </a:solidFill>
              <a:latin typeface="Avenir Next" panose="020B0503020202020204" pitchFamily="34" charset="0"/>
              <a:sym typeface="Montserrat"/>
            </a:endParaRPr>
          </a:p>
        </p:txBody>
      </p:sp>
      <p:sp>
        <p:nvSpPr>
          <p:cNvPr id="3" name="Google Shape;79;p16">
            <a:extLst>
              <a:ext uri="{FF2B5EF4-FFF2-40B4-BE49-F238E27FC236}">
                <a16:creationId xmlns:a16="http://schemas.microsoft.com/office/drawing/2014/main" id="{26412B60-3509-0C42-9609-076B9561F80D}"/>
              </a:ext>
            </a:extLst>
          </p:cNvPr>
          <p:cNvSpPr txBox="1">
            <a:spLocks/>
          </p:cNvSpPr>
          <p:nvPr/>
        </p:nvSpPr>
        <p:spPr>
          <a:xfrm>
            <a:off x="1451578" y="2358461"/>
            <a:ext cx="8660610" cy="274456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sz="2400" dirty="0">
                <a:latin typeface="Mangal Pro" pitchFamily="2" charset="0"/>
              </a:rPr>
              <a:t>Digitala </a:t>
            </a:r>
            <a:r>
              <a:rPr lang="sv-SE" sz="2400" dirty="0" err="1">
                <a:latin typeface="Mangal Pro" pitchFamily="2" charset="0"/>
              </a:rPr>
              <a:t>lärresurser</a:t>
            </a:r>
            <a:r>
              <a:rPr lang="sv-SE" sz="2400" dirty="0">
                <a:latin typeface="Mangal Pro" pitchFamily="2" charset="0"/>
              </a:rPr>
              <a:t> med målgruppen bibliotekspersonal</a:t>
            </a:r>
          </a:p>
          <a:p>
            <a:pPr marL="285750" indent="-285750"/>
            <a:r>
              <a:rPr lang="sv-SE" sz="2400" dirty="0">
                <a:latin typeface="Mangal Pro" pitchFamily="2" charset="0"/>
              </a:rPr>
              <a:t>Kurser och artiklar – öppet för alla</a:t>
            </a:r>
          </a:p>
          <a:p>
            <a:pPr marL="285750" indent="-285750"/>
            <a:r>
              <a:rPr lang="sv-SE" sz="2400" dirty="0">
                <a:latin typeface="Mangal Pro" pitchFamily="2" charset="0"/>
              </a:rPr>
              <a:t>Fylls på gemensamt</a:t>
            </a:r>
          </a:p>
          <a:p>
            <a:pPr marL="285750" indent="-285750"/>
            <a:r>
              <a:rPr lang="sv-SE" sz="2400" dirty="0">
                <a:latin typeface="Mangal Pro" pitchFamily="2" charset="0"/>
              </a:rPr>
              <a:t>Redaktion i Malmö</a:t>
            </a:r>
          </a:p>
          <a:p>
            <a:pPr marL="285750" indent="-285750"/>
            <a:r>
              <a:rPr lang="sv-SE" sz="2400" dirty="0">
                <a:latin typeface="Mangal Pro" pitchFamily="2" charset="0"/>
              </a:rPr>
              <a:t>Finns kvar efter Digitalt först med användaren i fokus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err="1">
              <a:latin typeface="Avenir Next" panose="020B0503020202020204" pitchFamily="34" charset="0"/>
              <a:sym typeface="Montserrat"/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C73026E-F11F-9B45-A3E4-478D56436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5498427"/>
            <a:ext cx="10004612" cy="3808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95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0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9C813DD5-D148-514D-9A3C-7920C779D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3" r="1" b="1"/>
          <a:stretch/>
        </p:blipFill>
        <p:spPr>
          <a:xfrm>
            <a:off x="8188032" y="10"/>
            <a:ext cx="4003968" cy="2228747"/>
          </a:xfrm>
          <a:prstGeom prst="rect">
            <a:avLst/>
          </a:prstGeom>
        </p:spPr>
      </p:pic>
      <p:pic>
        <p:nvPicPr>
          <p:cNvPr id="3" name="Google Shape;94;p18">
            <a:extLst>
              <a:ext uri="{FF2B5EF4-FFF2-40B4-BE49-F238E27FC236}">
                <a16:creationId xmlns:a16="http://schemas.microsoft.com/office/drawing/2014/main" id="{8089FDEA-998B-5E4F-9C9F-18FFA968FF3B}"/>
              </a:ext>
            </a:extLst>
          </p:cNvPr>
          <p:cNvPicPr preferRelativeResize="0"/>
          <p:nvPr/>
        </p:nvPicPr>
        <p:blipFill rotWithShape="1">
          <a:blip r:embed="rId3"/>
          <a:srcRect t="3330" r="1" b="8093"/>
          <a:stretch/>
        </p:blipFill>
        <p:spPr>
          <a:xfrm>
            <a:off x="8188029" y="2400472"/>
            <a:ext cx="4003969" cy="2057046"/>
          </a:xfrm>
          <a:prstGeom prst="rect">
            <a:avLst/>
          </a:prstGeom>
          <a:noFill/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D097EA8-74A8-3B49-B02D-1870E7032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601"/>
          <a:stretch/>
        </p:blipFill>
        <p:spPr>
          <a:xfrm>
            <a:off x="8188029" y="4629229"/>
            <a:ext cx="4003969" cy="2228771"/>
          </a:xfrm>
          <a:prstGeom prst="rect">
            <a:avLst/>
          </a:prstGeom>
        </p:spPr>
      </p:pic>
      <p:pic>
        <p:nvPicPr>
          <p:cNvPr id="22" name="Google Shape;96;p18">
            <a:extLst>
              <a:ext uri="{FF2B5EF4-FFF2-40B4-BE49-F238E27FC236}">
                <a16:creationId xmlns:a16="http://schemas.microsoft.com/office/drawing/2014/main" id="{FE0E5DDF-F295-794D-898F-5FC361CC80B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0"/>
            <a:ext cx="7960659" cy="10488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7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AEA020-F47C-4D8F-B20C-E5BDB814A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oogle Shape;103;p19">
            <a:extLst>
              <a:ext uri="{FF2B5EF4-FFF2-40B4-BE49-F238E27FC236}">
                <a16:creationId xmlns:a16="http://schemas.microsoft.com/office/drawing/2014/main" id="{29AEB9B0-71AF-9249-9107-8A9E196D0BBB}"/>
              </a:ext>
            </a:extLst>
          </p:cNvPr>
          <p:cNvPicPr preferRelativeResize="0"/>
          <p:nvPr/>
        </p:nvPicPr>
        <p:blipFill rotWithShape="1">
          <a:blip r:embed="rId2"/>
          <a:srcRect t="4532" r="1" b="21836"/>
          <a:stretch/>
        </p:blipFill>
        <p:spPr>
          <a:xfrm>
            <a:off x="1005840" y="545007"/>
            <a:ext cx="4990352" cy="2801817"/>
          </a:xfrm>
          <a:prstGeom prst="rect">
            <a:avLst/>
          </a:prstGeom>
          <a:noFill/>
        </p:spPr>
      </p:pic>
      <p:pic>
        <p:nvPicPr>
          <p:cNvPr id="2" name="Google Shape;101;p19">
            <a:extLst>
              <a:ext uri="{FF2B5EF4-FFF2-40B4-BE49-F238E27FC236}">
                <a16:creationId xmlns:a16="http://schemas.microsoft.com/office/drawing/2014/main" id="{E0AB8426-69B8-A14E-A232-3218F1F81D2F}"/>
              </a:ext>
            </a:extLst>
          </p:cNvPr>
          <p:cNvPicPr preferRelativeResize="0"/>
          <p:nvPr/>
        </p:nvPicPr>
        <p:blipFill rotWithShape="1">
          <a:blip r:embed="rId3"/>
          <a:srcRect t="187" r="1" b="1"/>
          <a:stretch/>
        </p:blipFill>
        <p:spPr>
          <a:xfrm>
            <a:off x="6184526" y="545007"/>
            <a:ext cx="4990352" cy="2801817"/>
          </a:xfrm>
          <a:prstGeom prst="rect">
            <a:avLst/>
          </a:prstGeom>
          <a:noFill/>
        </p:spPr>
      </p:pic>
      <p:pic>
        <p:nvPicPr>
          <p:cNvPr id="3" name="Google Shape;102;p19">
            <a:extLst>
              <a:ext uri="{FF2B5EF4-FFF2-40B4-BE49-F238E27FC236}">
                <a16:creationId xmlns:a16="http://schemas.microsoft.com/office/drawing/2014/main" id="{A9B79DB8-C6EB-5B48-8683-AA63A70765A4}"/>
              </a:ext>
            </a:extLst>
          </p:cNvPr>
          <p:cNvPicPr preferRelativeResize="0"/>
          <p:nvPr/>
        </p:nvPicPr>
        <p:blipFill rotWithShape="1">
          <a:blip r:embed="rId4"/>
          <a:srcRect l="2580" r="7955" b="2"/>
          <a:stretch/>
        </p:blipFill>
        <p:spPr>
          <a:xfrm>
            <a:off x="1005840" y="3518539"/>
            <a:ext cx="4990352" cy="2788943"/>
          </a:xfrm>
          <a:prstGeom prst="rect">
            <a:avLst/>
          </a:prstGeom>
          <a:noFill/>
        </p:spPr>
      </p:pic>
      <p:pic>
        <p:nvPicPr>
          <p:cNvPr id="5" name="Google Shape;104;p19">
            <a:extLst>
              <a:ext uri="{FF2B5EF4-FFF2-40B4-BE49-F238E27FC236}">
                <a16:creationId xmlns:a16="http://schemas.microsoft.com/office/drawing/2014/main" id="{AC510922-1E79-554F-AE4D-9C91C5045981}"/>
              </a:ext>
            </a:extLst>
          </p:cNvPr>
          <p:cNvPicPr preferRelativeResize="0"/>
          <p:nvPr/>
        </p:nvPicPr>
        <p:blipFill rotWithShape="1">
          <a:blip r:embed="rId5"/>
          <a:srcRect t="646" r="1" b="1"/>
          <a:stretch/>
        </p:blipFill>
        <p:spPr>
          <a:xfrm>
            <a:off x="6184526" y="3518539"/>
            <a:ext cx="4990352" cy="2788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13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063C7E-E946-AC4C-AD64-388B7CDE5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64" y="643467"/>
            <a:ext cx="718847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1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6A95E6-629F-3F43-A1BB-E6FF1911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100" b="1" dirty="0">
                <a:latin typeface="Avenir Next" panose="020B0503020202020204" pitchFamily="34" charset="0"/>
              </a:rPr>
              <a:t>Rapporten visar att biblioteken erbjuder en stor variation av samhällsservice till invånarna.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273965-C21B-2D40-8B52-EFB856A7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496"/>
            <a:ext cx="10515600" cy="3085433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Avenir Next" panose="020B0503020202020204" pitchFamily="34" charset="0"/>
              </a:rPr>
              <a:t>Två av tre erbjuder </a:t>
            </a:r>
            <a:r>
              <a:rPr lang="sv-SE" sz="2400" dirty="0" err="1">
                <a:latin typeface="Avenir Next" panose="020B0503020202020204" pitchFamily="34" charset="0"/>
              </a:rPr>
              <a:t>drop</a:t>
            </a:r>
            <a:r>
              <a:rPr lang="sv-SE" sz="2400" dirty="0">
                <a:latin typeface="Avenir Next" panose="020B0503020202020204" pitchFamily="34" charset="0"/>
              </a:rPr>
              <a:t>-in-hjälp med teknik och nästan alla hjälper till med användarnas egen tekniska utrustning</a:t>
            </a:r>
          </a:p>
          <a:p>
            <a:r>
              <a:rPr lang="sv-SE" sz="2400" dirty="0">
                <a:latin typeface="Avenir Next" panose="020B0503020202020204" pitchFamily="34" charset="0"/>
              </a:rPr>
              <a:t>Hälften hjälper till med andra aktörers digitala tjänster</a:t>
            </a:r>
          </a:p>
          <a:p>
            <a:r>
              <a:rPr lang="sv-SE" sz="2400" dirty="0">
                <a:latin typeface="Avenir Next" panose="020B0503020202020204" pitchFamily="34" charset="0"/>
              </a:rPr>
              <a:t>Var femte bibliotek hjälper till med att förstå och översätta myndighetsbeslut</a:t>
            </a:r>
          </a:p>
          <a:p>
            <a:r>
              <a:rPr lang="sv-SE" sz="2400" dirty="0">
                <a:latin typeface="Avenir Next" panose="020B0503020202020204" pitchFamily="34" charset="0"/>
              </a:rPr>
              <a:t>Hälften uppger att de saknar tillräckliga resurser för att kunna ge den service som kommuninvånarna efterfrågar.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4E02125-928F-0941-8B07-04BA53FB9D01}"/>
              </a:ext>
            </a:extLst>
          </p:cNvPr>
          <p:cNvSpPr txBox="1"/>
          <p:nvPr/>
        </p:nvSpPr>
        <p:spPr>
          <a:xfrm>
            <a:off x="0" y="6169709"/>
            <a:ext cx="992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Avenir Next" panose="020B0503020202020204" pitchFamily="34" charset="0"/>
              </a:rPr>
              <a:t>Källa: Bibliotek som medborgarkontor, 2021, Svensk biblioteksförening</a:t>
            </a:r>
            <a:br>
              <a:rPr lang="sv-SE" dirty="0">
                <a:latin typeface="Avenir Next" panose="020B0503020202020204" pitchFamily="34" charset="0"/>
              </a:rPr>
            </a:br>
            <a:r>
              <a:rPr lang="sv-SE" dirty="0">
                <a:latin typeface="Avenir Next" panose="020B0503020202020204" pitchFamily="34" charset="0"/>
                <a:hlinkClick r:id="rId2"/>
              </a:rPr>
              <a:t>https://www.biblioteksforeningen.se/nyheter/ny-rapport-biblioteken-som-medborgarkontor/</a:t>
            </a:r>
            <a:endParaRPr lang="sv-SE" dirty="0">
              <a:latin typeface="Avenir Next" panose="020B0503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36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6A95E6-629F-3F43-A1BB-E6FF1911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sz="3100" b="1" dirty="0">
                <a:latin typeface="Avenir Next" panose="020B0503020202020204" pitchFamily="34" charset="0"/>
              </a:rPr>
              <a:t>Många av de tillfrågade bibliotekscheferna anser att biblioteken handhar ärenden som inte hör hemma på biblioteket. Det handlar om exempelvis: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273965-C21B-2D40-8B52-EFB856A7B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7888"/>
            <a:ext cx="10515600" cy="4351338"/>
          </a:xfrm>
        </p:spPr>
        <p:txBody>
          <a:bodyPr>
            <a:normAutofit/>
          </a:bodyPr>
          <a:lstStyle/>
          <a:p>
            <a:endParaRPr lang="sv-SE" sz="2400" dirty="0">
              <a:latin typeface="Avenir Next" panose="020B0503020202020204" pitchFamily="34" charset="0"/>
            </a:endParaRPr>
          </a:p>
          <a:p>
            <a:r>
              <a:rPr lang="sv-SE" sz="2400" dirty="0">
                <a:latin typeface="Avenir Next" panose="020B0503020202020204" pitchFamily="34" charset="0"/>
              </a:rPr>
              <a:t>Allt som rör bankärenden</a:t>
            </a:r>
          </a:p>
          <a:p>
            <a:r>
              <a:rPr lang="sv-SE" sz="2400" dirty="0">
                <a:latin typeface="Avenir Next" panose="020B0503020202020204" pitchFamily="34" charset="0"/>
              </a:rPr>
              <a:t>Ekonomiska transaktioner och sådant som kräver integritetskänsliga personuppgifter</a:t>
            </a:r>
          </a:p>
          <a:p>
            <a:r>
              <a:rPr lang="sv-SE" sz="2400" dirty="0">
                <a:latin typeface="Avenir Next" panose="020B0503020202020204" pitchFamily="34" charset="0"/>
              </a:rPr>
              <a:t>Allt som rör Socialtjänst, Försäkringskassan och Skatteverket</a:t>
            </a:r>
          </a:p>
          <a:p>
            <a:r>
              <a:rPr lang="sv-SE" sz="2400" dirty="0">
                <a:latin typeface="Avenir Next" panose="020B0503020202020204" pitchFamily="34" charset="0"/>
              </a:rPr>
              <a:t>Tolkning/översättning av myndighetsbeslut</a:t>
            </a:r>
          </a:p>
          <a:p>
            <a:r>
              <a:rPr lang="sv-SE" sz="2400" dirty="0">
                <a:latin typeface="Avenir Next" panose="020B0503020202020204" pitchFamily="34" charset="0"/>
              </a:rPr>
              <a:t>Hjälp att fylla i myndighetsblanketter</a:t>
            </a:r>
          </a:p>
          <a:p>
            <a:r>
              <a:rPr lang="sv-SE" sz="2400" dirty="0">
                <a:latin typeface="Avenir Next" panose="020B0503020202020204" pitchFamily="34" charset="0"/>
              </a:rPr>
              <a:t>Hjälp att skriva CV och ansöka om arbete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66072A1-AC19-E842-A689-CF2E1E2A9FCF}"/>
              </a:ext>
            </a:extLst>
          </p:cNvPr>
          <p:cNvSpPr txBox="1"/>
          <p:nvPr/>
        </p:nvSpPr>
        <p:spPr>
          <a:xfrm>
            <a:off x="0" y="6169709"/>
            <a:ext cx="992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Avenir Next" panose="020B0503020202020204" pitchFamily="34" charset="0"/>
              </a:rPr>
              <a:t>Källa: Bibliotek som medborgarkontor, 2021, Svensk biblioteksförening</a:t>
            </a:r>
            <a:br>
              <a:rPr lang="sv-SE" dirty="0">
                <a:latin typeface="Avenir Next" panose="020B0503020202020204" pitchFamily="34" charset="0"/>
              </a:rPr>
            </a:br>
            <a:r>
              <a:rPr lang="sv-SE" dirty="0">
                <a:latin typeface="Avenir Next" panose="020B0503020202020204" pitchFamily="34" charset="0"/>
                <a:hlinkClick r:id="rId2"/>
              </a:rPr>
              <a:t>https://www.biblioteksforeningen.se/nyheter/ny-rapport-biblioteken-som-medborgarkontor/</a:t>
            </a:r>
            <a:endParaRPr lang="sv-SE" dirty="0">
              <a:latin typeface="Avenir Next" panose="020B0503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256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ndad rektangulär pratbubbla 2">
            <a:extLst>
              <a:ext uri="{FF2B5EF4-FFF2-40B4-BE49-F238E27FC236}">
                <a16:creationId xmlns:a16="http://schemas.microsoft.com/office/drawing/2014/main" id="{86BE873E-B3C3-4F42-88E5-C6A83E908DE4}"/>
              </a:ext>
            </a:extLst>
          </p:cNvPr>
          <p:cNvSpPr/>
          <p:nvPr/>
        </p:nvSpPr>
        <p:spPr>
          <a:xfrm>
            <a:off x="2149347" y="606824"/>
            <a:ext cx="7893305" cy="4072753"/>
          </a:xfrm>
          <a:prstGeom prst="wedgeRoundRectCallout">
            <a:avLst>
              <a:gd name="adj1" fmla="val -38182"/>
              <a:gd name="adj2" fmla="val 69733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900" dirty="0"/>
          </a:p>
          <a:p>
            <a:r>
              <a:rPr lang="sv-SE" sz="2400" dirty="0">
                <a:latin typeface="Avenir Next" panose="020B0503020202020204" pitchFamily="34" charset="0"/>
              </a:rPr>
              <a:t>– Huvudmännen måste se till att folkbiblioteken har rätt uppdrag och rätt resurser kopplade till det uppdraget. Ska biblioteket arbeta med medborgar- och samhällsinformation ska det vara via ett uppdrag och inte för att alla andra aktörer tappar den bollen, säger Karin Linder generalsekreterare på Svensk biblioteksförening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EC3B33B-AFCF-D542-B1B3-A9BFA5D32DA8}"/>
              </a:ext>
            </a:extLst>
          </p:cNvPr>
          <p:cNvSpPr txBox="1"/>
          <p:nvPr/>
        </p:nvSpPr>
        <p:spPr>
          <a:xfrm>
            <a:off x="0" y="6169709"/>
            <a:ext cx="9921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Avenir Next" panose="020B0503020202020204" pitchFamily="34" charset="0"/>
              </a:rPr>
              <a:t>Källa: Bibliotek som medborgarkontor, 2021, Svensk biblioteksförening</a:t>
            </a:r>
            <a:br>
              <a:rPr lang="sv-SE" dirty="0">
                <a:latin typeface="Avenir Next" panose="020B0503020202020204" pitchFamily="34" charset="0"/>
              </a:rPr>
            </a:br>
            <a:r>
              <a:rPr lang="sv-SE" dirty="0">
                <a:latin typeface="Avenir Next" panose="020B0503020202020204" pitchFamily="34" charset="0"/>
                <a:hlinkClick r:id="rId2"/>
              </a:rPr>
              <a:t>https://www.biblioteksforeningen.se/nyheter/ny-rapport-biblioteken-som-medborgarkontor/</a:t>
            </a:r>
            <a:endParaRPr lang="sv-SE" dirty="0">
              <a:latin typeface="Avenir Next" panose="020B0503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829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12162</TotalTime>
  <Words>1319</Words>
  <Application>Microsoft Macintosh PowerPoint</Application>
  <PresentationFormat>Bredbild</PresentationFormat>
  <Paragraphs>165</Paragraphs>
  <Slides>17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Avenir Next</vt:lpstr>
      <vt:lpstr>Calibri</vt:lpstr>
      <vt:lpstr>Calibri Light</vt:lpstr>
      <vt:lpstr>Mangal Pro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Rapporten visar att biblioteken erbjuder en stor variation av samhällsservice till invånarna.</vt:lpstr>
      <vt:lpstr>Många av de tillfrågade bibliotekscheferna anser att biblioteken handhar ärenden som inte hör hemma på biblioteket. Det handlar om exempelvis: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Terese Raymond</dc:creator>
  <cp:lastModifiedBy>Terese Raymond</cp:lastModifiedBy>
  <cp:revision>13</cp:revision>
  <dcterms:created xsi:type="dcterms:W3CDTF">2022-03-22T00:26:56Z</dcterms:created>
  <dcterms:modified xsi:type="dcterms:W3CDTF">2022-04-04T06:59:29Z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1970226340</vt:i4>
  </property>
  <property fmtid="{D5CDD505-2E9C-101B-9397-08002B2CF9AE}" pid="3" name="_NewReviewCycle">
    <vt:lpwstr/>
  </property>
  <property fmtid="{D5CDD505-2E9C-101B-9397-08002B2CF9AE}" pid="4" name="_EmailSubject">
    <vt:lpwstr>Dokumentation från konferens Digital delaktighet - en demokratifråga</vt:lpwstr>
  </property>
  <property fmtid="{D5CDD505-2E9C-101B-9397-08002B2CF9AE}" pid="5" name="_AuthorEmail">
    <vt:lpwstr>anders.kungsman.florman@regiongavleborg.se</vt:lpwstr>
  </property>
  <property fmtid="{D5CDD505-2E9C-101B-9397-08002B2CF9AE}" pid="6" name="_AuthorEmailDisplayName">
    <vt:lpwstr>Kungsman Florman Anders - KKF - Film hemslöjd regional biblioteksverksamhet kultur Gävle</vt:lpwstr>
  </property>
</Properties>
</file>