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6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7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8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9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10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11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12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22" r:id="rId5"/>
    <p:sldMasterId id="2147483835" r:id="rId6"/>
    <p:sldMasterId id="2147483841" r:id="rId7"/>
    <p:sldMasterId id="2147483853" r:id="rId8"/>
    <p:sldMasterId id="2147483859" r:id="rId9"/>
    <p:sldMasterId id="2147483847" r:id="rId10"/>
    <p:sldMasterId id="2147483865" r:id="rId11"/>
    <p:sldMasterId id="2147483871" r:id="rId12"/>
    <p:sldMasterId id="2147483877" r:id="rId13"/>
    <p:sldMasterId id="2147483883" r:id="rId14"/>
    <p:sldMasterId id="2147483889" r:id="rId15"/>
    <p:sldMasterId id="2147483895" r:id="rId16"/>
  </p:sldMasterIdLst>
  <p:notesMasterIdLst>
    <p:notesMasterId r:id="rId29"/>
  </p:notesMasterIdLst>
  <p:handoutMasterIdLst>
    <p:handoutMasterId r:id="rId30"/>
  </p:handoutMasterIdLst>
  <p:sldIdLst>
    <p:sldId id="341" r:id="rId17"/>
    <p:sldId id="366" r:id="rId18"/>
    <p:sldId id="363" r:id="rId19"/>
    <p:sldId id="365" r:id="rId20"/>
    <p:sldId id="364" r:id="rId21"/>
    <p:sldId id="399" r:id="rId22"/>
    <p:sldId id="402" r:id="rId23"/>
    <p:sldId id="403" r:id="rId24"/>
    <p:sldId id="404" r:id="rId25"/>
    <p:sldId id="405" r:id="rId26"/>
    <p:sldId id="478" r:id="rId27"/>
    <p:sldId id="479" r:id="rId28"/>
  </p:sldIdLst>
  <p:sldSz cx="9144000" cy="5143500" type="screen16x9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ellinge kommun" id="{82863FC1-15CD-8345-AC3D-6BCA293D1E55}">
          <p14:sldIdLst>
            <p14:sldId id="341"/>
            <p14:sldId id="366"/>
            <p14:sldId id="363"/>
            <p14:sldId id="365"/>
            <p14:sldId id="364"/>
            <p14:sldId id="399"/>
            <p14:sldId id="402"/>
            <p14:sldId id="403"/>
            <p14:sldId id="404"/>
            <p14:sldId id="405"/>
            <p14:sldId id="478"/>
            <p14:sldId id="4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i Andersin" initials="TA" lastIdx="8" clrIdx="0">
    <p:extLst>
      <p:ext uri="{19B8F6BF-5375-455C-9EA6-DF929625EA0E}">
        <p15:presenceInfo xmlns:p15="http://schemas.microsoft.com/office/powerpoint/2012/main" userId="9182407032cdfe8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B9A3"/>
    <a:srgbClr val="6EB055"/>
    <a:srgbClr val="74A0CD"/>
    <a:srgbClr val="B1AA90"/>
    <a:srgbClr val="F39CA2"/>
    <a:srgbClr val="000000"/>
    <a:srgbClr val="FBBA02"/>
    <a:srgbClr val="0160A1"/>
    <a:srgbClr val="6793B8"/>
    <a:srgbClr val="81C8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C0ADD5-CA2F-4191-B883-61330D462463}" v="1" dt="2025-11-27T10:09:27.0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1054" autoAdjust="0"/>
  </p:normalViewPr>
  <p:slideViewPr>
    <p:cSldViewPr snapToGrid="0" snapToObjects="1">
      <p:cViewPr varScale="1">
        <p:scale>
          <a:sx n="199" d="100"/>
          <a:sy n="199" d="100"/>
        </p:scale>
        <p:origin x="654" y="3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306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2.xml"/><Relationship Id="rId26" Type="http://schemas.openxmlformats.org/officeDocument/2006/relationships/slide" Target="slides/slide10.xml"/><Relationship Id="rId3" Type="http://schemas.openxmlformats.org/officeDocument/2006/relationships/customXml" Target="../customXml/item3.xml"/><Relationship Id="rId21" Type="http://schemas.openxmlformats.org/officeDocument/2006/relationships/slide" Target="slides/slide5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3.xml"/><Relationship Id="rId20" Type="http://schemas.openxmlformats.org/officeDocument/2006/relationships/slide" Target="slides/slide4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8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Master" Target="slideMasters/slideMaster12.xml"/><Relationship Id="rId23" Type="http://schemas.openxmlformats.org/officeDocument/2006/relationships/slide" Target="slides/slide7.xml"/><Relationship Id="rId28" Type="http://schemas.openxmlformats.org/officeDocument/2006/relationships/slide" Target="slides/slide12.xml"/><Relationship Id="rId36" Type="http://schemas.microsoft.com/office/2015/10/relationships/revisionInfo" Target="revisionInfo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3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82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899" y="0"/>
            <a:ext cx="2946189" cy="4982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68DD0B-15FA-41FB-8E93-CF8547D72401}" type="datetimeFigureOut">
              <a:rPr lang="sv-SE" smtClean="0"/>
              <a:t>2025-11-27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1" y="9428403"/>
            <a:ext cx="2946189" cy="4982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899" y="9428403"/>
            <a:ext cx="2946189" cy="4982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872D7-4BC3-4B07-A976-D65E366D97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64347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68DDD-9423-2F46-9603-24E02E5413F1}" type="datetimeFigureOut">
              <a:rPr lang="en-US" smtClean="0"/>
              <a:t>11/27/2025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A5C42-F04B-D34B-BD7F-34F7A34438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705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DA5C42-F04B-D34B-BD7F-34F7A34438F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20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DA5C42-F04B-D34B-BD7F-34F7A34438F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773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DA5C42-F04B-D34B-BD7F-34F7A34438F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9957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Bemanningskontroll (eftermiddag)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Trygghetslarmssystemet från </a:t>
            </a:r>
            <a:r>
              <a:rPr lang="sv-SE" dirty="0" err="1"/>
              <a:t>Sensio</a:t>
            </a:r>
            <a:r>
              <a:rPr lang="sv-SE" dirty="0"/>
              <a:t> (leverantör av larmsystem) används för att utföra kvalitetskontroll genom att undersöka genomsnittlig svarstid respektive åtgärdstid på larm. Årets uppföljning omfattar perioden 2024-09-01—2025-08-10. Resultatet av kontrollen stäms av mot avtalskrav: Alla larm ska besvaras omgående. Larmet ska åtgärdas skyndsamt, senast inom 30 minuter, dygnet runt.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Verksamheterna ska ha en följsamhet till ”Aktivitets- och tidplan i Vellinge avseende god och nära vård inom ramen för Vårdsamverkan Skåne 2022–2025”. Ett gemensamt initiativ mellan Region Skåne och kommunerna i Skåne för att utveckla hälso- och sjukvården</a:t>
            </a:r>
            <a:r>
              <a:rPr lang="sv-S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Säkerställa god och jämlik vård för medborgarna genom att förbättra samarbetet mellan regionen och kommunerna. Läkemedelsgenomgång utvecklingsbehov på Omtankens Hus, Månstorps ängar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DA5C42-F04B-D34B-BD7F-34F7A34438F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21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55 Plus: successivt växande verksamhet, i nuläget 15-20 kunder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DA5C42-F04B-D34B-BD7F-34F7A34438F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7624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10348-420D-20FF-1697-728D087B8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13E50B80-6450-C63C-92E4-481D8482EB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D6A2957-43B7-76DE-74A9-784F336FF1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55 Plus: successivt växande verksamhet, i nuläget 15-20 kunder</a:t>
            </a:r>
          </a:p>
          <a:p>
            <a:r>
              <a:rPr lang="sv-SE" dirty="0"/>
              <a:t>SKOA: 2 deltagare</a:t>
            </a:r>
          </a:p>
          <a:p>
            <a:r>
              <a:rPr lang="sv-SE" dirty="0"/>
              <a:t>Frösunda Annorlunda: 19 deltagare</a:t>
            </a:r>
          </a:p>
          <a:p>
            <a:r>
              <a:rPr lang="sv-SE" dirty="0"/>
              <a:t>Nordström: 30-35 brukare</a:t>
            </a:r>
          </a:p>
          <a:p>
            <a:r>
              <a:rPr lang="sv-SE" dirty="0"/>
              <a:t>F Care: 30 brukare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2808A6C-1E38-165E-13AF-C19E315BBD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DA5C42-F04B-D34B-BD7F-34F7A34438F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748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92AF8-F098-596F-9E76-E5ADBF14A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D3B98865-3634-C10A-996E-5E0711BA1F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FFCB68FE-0D4F-C429-F9B3-45312447F3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55 Plus: successivt växande verksamhet, i nuläget 15-20 kunder</a:t>
            </a:r>
          </a:p>
          <a:p>
            <a:r>
              <a:rPr lang="sv-SE" dirty="0"/>
              <a:t>SKOA: 2 deltagare</a:t>
            </a:r>
          </a:p>
          <a:p>
            <a:r>
              <a:rPr lang="sv-SE" dirty="0"/>
              <a:t>Frösunda Annorlunda: 19 deltagare</a:t>
            </a:r>
          </a:p>
          <a:p>
            <a:r>
              <a:rPr lang="sv-SE" dirty="0"/>
              <a:t>Nordström: 30-35 brukare</a:t>
            </a:r>
          </a:p>
          <a:p>
            <a:r>
              <a:rPr lang="sv-SE" dirty="0"/>
              <a:t>F Care: 30 brukare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84685DA-5A40-72CA-D353-F279CD67CB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DA5C42-F04B-D34B-BD7F-34F7A34438F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10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bild - bildbakgrund/färg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0F6E533-8EAE-6C4C-ADFC-F5903784051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160A1"/>
          </a:solidFill>
        </p:spPr>
        <p:txBody>
          <a:bodyPr lIns="0" tIns="0" rIns="0" bIns="0"/>
          <a:lstStyle>
            <a:lvl1pPr marL="0" indent="0" algn="ctr">
              <a:buNone/>
              <a:defRPr sz="1200" b="0" i="0">
                <a:latin typeface="+mn-lt"/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8334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569954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660056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427875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094032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1486818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062471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5569966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1692516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3588142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1170359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6012118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5039373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5630614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6726344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8845010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37371090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2120418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7326594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7292668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4992940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121854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34075396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3438650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4975377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8018858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7322314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67586269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33844126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18931939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9944850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6781591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886052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08174139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08900399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60752656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62167967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1303249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25288495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411456501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08693706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68236079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solidFill>
                  <a:schemeClr val="bg2"/>
                </a:solidFill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solidFill>
                  <a:schemeClr val="bg2"/>
                </a:solidFill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solidFill>
                  <a:schemeClr val="bg2"/>
                </a:solidFill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>
                <a:solidFill>
                  <a:schemeClr val="bg2"/>
                </a:solidFill>
              </a:defRPr>
            </a:lvl5pPr>
            <a:lvl6pPr marL="488950" indent="-130175">
              <a:tabLst/>
              <a:defRPr sz="1200">
                <a:solidFill>
                  <a:schemeClr val="bg2"/>
                </a:solidFill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314466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solidFill>
                  <a:schemeClr val="bg2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400387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415715252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47728799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6562944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1647070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solidFill>
                  <a:schemeClr val="bg2"/>
                </a:solidFill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solidFill>
                  <a:schemeClr val="bg2"/>
                </a:solidFill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solidFill>
                  <a:schemeClr val="bg2"/>
                </a:solidFill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>
                <a:solidFill>
                  <a:schemeClr val="bg2"/>
                </a:solidFill>
              </a:defRPr>
            </a:lvl5pPr>
            <a:lvl6pPr marL="488950" indent="-130175">
              <a:tabLst/>
              <a:defRPr sz="1200">
                <a:solidFill>
                  <a:schemeClr val="bg2"/>
                </a:solidFill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9681931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solidFill>
                  <a:schemeClr val="bg2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377341720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1187919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11942509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419004574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74321151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4032064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72092357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08850661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97574427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506354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rtbild - bildbakgrund/färg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0F6E533-8EAE-6C4C-ADFC-F5903784051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160A1"/>
          </a:solidFill>
        </p:spPr>
        <p:txBody>
          <a:bodyPr lIns="0" tIns="0" rIns="0" bIns="0"/>
          <a:lstStyle>
            <a:lvl1pPr marL="0" indent="0" algn="ctr">
              <a:buNone/>
              <a:defRPr sz="1200" b="0" i="0">
                <a:latin typeface="+mn-lt"/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867425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890871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1000166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theme" Target="../theme/theme10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theme" Target="../theme/theme11.xml"/><Relationship Id="rId5" Type="http://schemas.openxmlformats.org/officeDocument/2006/relationships/slideLayout" Target="../slideLayouts/slideLayout52.xml"/><Relationship Id="rId4" Type="http://schemas.openxmlformats.org/officeDocument/2006/relationships/slideLayout" Target="../slideLayouts/slideLayout51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5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theme" Target="../theme/theme12.xml"/><Relationship Id="rId5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6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theme" Target="../theme/theme13.xml"/><Relationship Id="rId5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theme" Target="../theme/theme7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theme" Target="../theme/theme8.xml"/><Relationship Id="rId5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6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theme" Target="../theme/theme9.xml"/><Relationship Id="rId5" Type="http://schemas.openxmlformats.org/officeDocument/2006/relationships/slideLayout" Target="../slideLayouts/slideLayout42.xml"/><Relationship Id="rId4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9">
            <a:extLst>
              <a:ext uri="{FF2B5EF4-FFF2-40B4-BE49-F238E27FC236}">
                <a16:creationId xmlns:a16="http://schemas.microsoft.com/office/drawing/2014/main" id="{4182E333-AF22-2649-A23F-541A06FEAEEF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6846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orient="horz" pos="123" userDrawn="1">
          <p15:clr>
            <a:srgbClr val="F26B43"/>
          </p15:clr>
        </p15:guide>
        <p15:guide id="4" pos="136" userDrawn="1">
          <p15:clr>
            <a:srgbClr val="F26B43"/>
          </p15:clr>
        </p15:guide>
        <p15:guide id="5" pos="5624" userDrawn="1">
          <p15:clr>
            <a:srgbClr val="F26B43"/>
          </p15:clr>
        </p15:guide>
        <p15:guide id="6" orient="horz" pos="3106" userDrawn="1">
          <p15:clr>
            <a:srgbClr val="F26B43"/>
          </p15:clr>
        </p15:guide>
      </p15:sldGuideLst>
    </p:ext>
  </p:extLst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2253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bg2"/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bg2"/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bg2"/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bg2"/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8979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bg2"/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bg2"/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bg2"/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bg2"/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6852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0175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7201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63" r:id="rId5"/>
    <p:sldLayoutId id="2147483901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4A0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110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4A0CD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0097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041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980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6EB0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5407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C1B9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5124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C1B9A3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8360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833DC305-55D7-F047-93A2-F6C79E6AE96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0B47C763-D6CE-8347-A792-79E76155E0F4}"/>
              </a:ext>
            </a:extLst>
          </p:cNvPr>
          <p:cNvSpPr txBox="1"/>
          <p:nvPr/>
        </p:nvSpPr>
        <p:spPr>
          <a:xfrm>
            <a:off x="7344229" y="193136"/>
            <a:ext cx="1561654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00" dirty="0" err="1">
                <a:solidFill>
                  <a:schemeClr val="bg1"/>
                </a:solidFill>
                <a:cs typeface="Arial"/>
              </a:rPr>
              <a:t>Vellinge.se</a:t>
            </a:r>
            <a:r>
              <a:rPr lang="en-US" sz="700" b="0" i="0" dirty="0">
                <a:solidFill>
                  <a:schemeClr val="bg1"/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bg1"/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bg1"/>
              </a:solidFill>
              <a:latin typeface="+mn-lt"/>
              <a:cs typeface="Arial"/>
            </a:endParaRPr>
          </a:p>
        </p:txBody>
      </p:sp>
      <p:sp>
        <p:nvSpPr>
          <p:cNvPr id="16" name="Platshållare för text 3">
            <a:extLst>
              <a:ext uri="{FF2B5EF4-FFF2-40B4-BE49-F238E27FC236}">
                <a16:creationId xmlns:a16="http://schemas.microsoft.com/office/drawing/2014/main" id="{A8EC0D06-E7A7-BC43-82CF-B5361DEE7B1D}"/>
              </a:ext>
            </a:extLst>
          </p:cNvPr>
          <p:cNvSpPr txBox="1">
            <a:spLocks/>
          </p:cNvSpPr>
          <p:nvPr/>
        </p:nvSpPr>
        <p:spPr>
          <a:xfrm>
            <a:off x="1260000" y="1217657"/>
            <a:ext cx="6624000" cy="1311363"/>
          </a:xfrm>
          <a:prstGeom prst="rect">
            <a:avLst/>
          </a:prstGeom>
          <a:effectLst/>
        </p:spPr>
        <p:txBody>
          <a:bodyPr vert="horz" lIns="0" tIns="0" rIns="0" bIns="0" anchor="ctr">
            <a:noAutofit/>
          </a:bodyPr>
          <a:lstStyle>
            <a:lvl1pPr marL="0" indent="0" algn="ctr" defTabSz="457200" rtl="0" eaLnBrk="1" latinLnBrk="0" hangingPunct="1">
              <a:lnSpc>
                <a:spcPts val="4600"/>
              </a:lnSpc>
              <a:spcBef>
                <a:spcPts val="0"/>
              </a:spcBef>
              <a:buFont typeface="Arial"/>
              <a:buNone/>
              <a:defRPr sz="4200" b="0" i="0" kern="1200" cap="none" baseline="0">
                <a:solidFill>
                  <a:schemeClr val="bg1"/>
                </a:solidFill>
                <a:effectLst/>
                <a:latin typeface="Gill Sans Nova SemiBold" panose="020B0502020204020203" pitchFamily="34" charset="0"/>
                <a:ea typeface="+mn-ea"/>
                <a:cs typeface="Gill Sans Std"/>
              </a:defRPr>
            </a:lvl1pPr>
            <a:lvl2pPr marL="742950" indent="-285750" algn="ctr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5600"/>
              </a:lnSpc>
            </a:pPr>
            <a:r>
              <a:rPr lang="sv-SE" sz="5400" b="1" dirty="0">
                <a:latin typeface="+mj-lt"/>
              </a:rPr>
              <a:t>KPR </a:t>
            </a:r>
          </a:p>
          <a:p>
            <a:pPr>
              <a:lnSpc>
                <a:spcPts val="5600"/>
              </a:lnSpc>
            </a:pPr>
            <a:r>
              <a:rPr lang="sv-SE" sz="3200" b="1" dirty="0">
                <a:latin typeface="+mj-lt"/>
              </a:rPr>
              <a:t>2025-11-27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8616F91C-57EA-41EC-8458-E6B9117B26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1871" y="-37068"/>
            <a:ext cx="1389403" cy="1147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14884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5BD5A-58CB-8639-D0D6-71A3AEB8A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A2C51611-62AF-DFBC-D58F-ABF2DC56E0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5925" y="592138"/>
            <a:ext cx="8304214" cy="307777"/>
          </a:xfrm>
        </p:spPr>
        <p:txBody>
          <a:bodyPr/>
          <a:lstStyle/>
          <a:p>
            <a:r>
              <a:rPr lang="sv-SE" sz="2000" dirty="0"/>
              <a:t>Genomförda uppföljningar </a:t>
            </a:r>
            <a:endParaRPr lang="sv-SE" sz="2000" b="0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19E0192-AE38-4CFC-5000-833FD9787C2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15926" y="1158563"/>
            <a:ext cx="8304213" cy="3559437"/>
          </a:xfrm>
        </p:spPr>
        <p:txBody>
          <a:bodyPr/>
          <a:lstStyle/>
          <a:p>
            <a:r>
              <a:rPr lang="sv-SE" sz="1800" dirty="0"/>
              <a:t>Rapporterade till omsorgsnämnden 2025-10-07:</a:t>
            </a:r>
          </a:p>
          <a:p>
            <a:endParaRPr lang="sv-SE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b="1" dirty="0"/>
              <a:t>Avtalsuppföljningar</a:t>
            </a:r>
            <a:endParaRPr lang="sv-SE" sz="1800" dirty="0"/>
          </a:p>
          <a:p>
            <a:pPr marL="1028700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sz="1800" i="1" dirty="0"/>
              <a:t>Hemtjänst</a:t>
            </a:r>
            <a:r>
              <a:rPr lang="sv-SE" sz="1800" dirty="0"/>
              <a:t> (Forenede Care) </a:t>
            </a:r>
            <a:r>
              <a:rPr lang="sv-SE" sz="1800" b="1" dirty="0"/>
              <a:t>Resultat</a:t>
            </a:r>
            <a:r>
              <a:rPr lang="sv-SE" sz="1800" dirty="0"/>
              <a:t>: har under året fortsatt att utveckla arbetssätten och personalens kompetens, både för att säkra en basnivå och för att möta de utmaningar som hemtjänst står inför. Ett fortsatt utvecklingsarbete behövs.</a:t>
            </a:r>
          </a:p>
          <a:p>
            <a:pPr lvl="1" indent="0">
              <a:spcBef>
                <a:spcPts val="0"/>
              </a:spcBef>
              <a:buNone/>
            </a:pPr>
            <a:endParaRPr lang="sv-SE" sz="1800" dirty="0"/>
          </a:p>
          <a:p>
            <a:pPr marL="1028700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sz="1800" i="1" dirty="0"/>
              <a:t>Serviceinsatser</a:t>
            </a:r>
            <a:r>
              <a:rPr lang="sv-SE" sz="1800" dirty="0"/>
              <a:t> (55Plus) </a:t>
            </a:r>
            <a:r>
              <a:rPr lang="sv-SE" sz="1800" b="1" dirty="0"/>
              <a:t>Resultat</a:t>
            </a:r>
            <a:r>
              <a:rPr lang="sv-SE" sz="1800" dirty="0"/>
              <a:t>: individens behov i fokus och strävar efter hög personalkontinuitet, för att bygga relationer och skapa trygghet för den enskilde</a:t>
            </a:r>
          </a:p>
        </p:txBody>
      </p:sp>
    </p:spTree>
    <p:extLst>
      <p:ext uri="{BB962C8B-B14F-4D97-AF65-F5344CB8AC3E}">
        <p14:creationId xmlns:p14="http://schemas.microsoft.com/office/powerpoint/2010/main" val="2811974407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3ACEE4-A473-35CF-80BE-CAC8A5A2D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DCA971FF-7EF4-EBBA-276D-754E73A6629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5925" y="592138"/>
            <a:ext cx="8304214" cy="307777"/>
          </a:xfrm>
        </p:spPr>
        <p:txBody>
          <a:bodyPr/>
          <a:lstStyle/>
          <a:p>
            <a:r>
              <a:rPr lang="sv-SE" sz="2000" dirty="0"/>
              <a:t>Genomförda uppföljningar </a:t>
            </a:r>
            <a:endParaRPr lang="sv-SE" sz="2000" b="0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F260F99-DC49-8825-95D8-D108CADC91F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15926" y="1158563"/>
            <a:ext cx="8304213" cy="3559437"/>
          </a:xfrm>
        </p:spPr>
        <p:txBody>
          <a:bodyPr/>
          <a:lstStyle/>
          <a:p>
            <a:r>
              <a:rPr lang="sv-SE" sz="1800" dirty="0"/>
              <a:t>Rapporterade till omsorgsnämnden 2025-10-07:</a:t>
            </a:r>
          </a:p>
          <a:p>
            <a:endParaRPr lang="sv-SE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b="1" dirty="0"/>
              <a:t>Avtalsuppföljningar</a:t>
            </a:r>
            <a:endParaRPr lang="sv-SE" sz="1800" dirty="0"/>
          </a:p>
          <a:p>
            <a:pPr marL="1028700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sz="1800" i="1" dirty="0"/>
              <a:t>Daglig verksamhet LSS </a:t>
            </a:r>
            <a:r>
              <a:rPr lang="sv-SE" sz="1800" dirty="0"/>
              <a:t>(Frösunda Annorlunda, SKOA) </a:t>
            </a:r>
            <a:r>
              <a:rPr lang="sv-SE" sz="1800" b="1" dirty="0"/>
              <a:t>Resultat</a:t>
            </a:r>
            <a:r>
              <a:rPr lang="sv-SE" sz="1800" dirty="0"/>
              <a:t>: individanpassade verksamheter med stort brukarinflytande, hög brukarnöjdhet och god samverkan och kommunikation runt den enskilde</a:t>
            </a:r>
          </a:p>
          <a:p>
            <a:pPr lvl="1" indent="0">
              <a:spcBef>
                <a:spcPts val="0"/>
              </a:spcBef>
              <a:buNone/>
            </a:pPr>
            <a:endParaRPr lang="sv-SE" sz="1800" dirty="0"/>
          </a:p>
          <a:p>
            <a:pPr marL="1028700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sz="1800" i="1" dirty="0"/>
              <a:t>Ledsagarservice/avlösarservice LSS </a:t>
            </a:r>
            <a:r>
              <a:rPr lang="sv-SE" sz="1800" dirty="0"/>
              <a:t>(Nordström Assistans, Forenede Care) </a:t>
            </a:r>
            <a:r>
              <a:rPr lang="sv-SE" sz="1800" b="1" dirty="0"/>
              <a:t>Resultat</a:t>
            </a:r>
            <a:r>
              <a:rPr lang="sv-SE" sz="1800" dirty="0"/>
              <a:t>: året har inneburit ett inflöde av nya brukare där man snabbt kunnat matcha brukarnas önskemål med lämplig personal. Verksamheterna är stabila och har byggt upp ett förtroende hos brukarna.</a:t>
            </a:r>
          </a:p>
        </p:txBody>
      </p:sp>
    </p:spTree>
    <p:extLst>
      <p:ext uri="{BB962C8B-B14F-4D97-AF65-F5344CB8AC3E}">
        <p14:creationId xmlns:p14="http://schemas.microsoft.com/office/powerpoint/2010/main" val="1645442220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5F003-E7B0-B314-9C9C-51A183FE3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7CA32A17-7926-0F36-9CB8-0E8621A6B1E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5925" y="592138"/>
            <a:ext cx="8304214" cy="307777"/>
          </a:xfrm>
        </p:spPr>
        <p:txBody>
          <a:bodyPr/>
          <a:lstStyle/>
          <a:p>
            <a:r>
              <a:rPr lang="sv-SE" sz="2000" dirty="0"/>
              <a:t>Genomförda uppföljningar </a:t>
            </a:r>
            <a:endParaRPr lang="sv-SE" sz="2000" b="0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8EB6E64-1368-AF48-2D91-26FE827ABCE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15926" y="1158563"/>
            <a:ext cx="8304213" cy="3559437"/>
          </a:xfrm>
        </p:spPr>
        <p:txBody>
          <a:bodyPr/>
          <a:lstStyle/>
          <a:p>
            <a:r>
              <a:rPr lang="sv-SE" sz="1800" dirty="0"/>
              <a:t>Rapporterade till omsorgsnämnden 2025-10-07:</a:t>
            </a:r>
          </a:p>
          <a:p>
            <a:endParaRPr lang="sv-SE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b="1" dirty="0"/>
              <a:t>Personalkontinuitet i hemtjänsten 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sv-SE" sz="1800" i="1" dirty="0"/>
              <a:t>Mätning av kontinuiteten under en två veckors-period. </a:t>
            </a:r>
            <a:r>
              <a:rPr lang="sv-SE" sz="1800" b="1" dirty="0"/>
              <a:t>Resultat: </a:t>
            </a:r>
            <a:r>
              <a:rPr lang="sv-SE" sz="1800" dirty="0"/>
              <a:t>personalkontinuiteten i hemtjänsten har successivt försämrats. Denna utveckling behöver brytas för att nå en relations- och kontinuitetsskapande hemtjänst. 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sv-SE" sz="1800" dirty="0"/>
              <a:t>Åtgärd: begäran om plan från Forenede Care med konkreta åtgärder för att nå effekt </a:t>
            </a:r>
            <a:r>
              <a:rPr lang="sv-SE" sz="1800"/>
              <a:t>i förändringsarbetet</a:t>
            </a:r>
            <a:endParaRPr lang="sv-SE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418989098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D749325F-C5D2-0938-74C6-65939256A7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/>
              <a:t>Förebygga stölder riktade mot äldre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C7736B9-FCF8-FDB0-4059-B98492C91A1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sv-SE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/>
              <a:t>Vid anställning tas alltid belastningsregisterutdrag.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/>
              <a:t>Referenser tas alltid vid anställning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/>
              <a:t>Rutiner för hantering av </a:t>
            </a:r>
            <a:r>
              <a:rPr lang="sv-SE" sz="1400" dirty="0" err="1"/>
              <a:t>kontantamedel</a:t>
            </a:r>
            <a:r>
              <a:rPr lang="sv-SE" sz="1400" dirty="0"/>
              <a:t>, helst inköp digitalt alt med t ex Ica kort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/>
              <a:t>Information om att undvika värdesaker t ex vid </a:t>
            </a:r>
            <a:r>
              <a:rPr lang="sv-SE" sz="1400" dirty="0" err="1"/>
              <a:t>inflytt</a:t>
            </a:r>
            <a:r>
              <a:rPr lang="sv-SE" sz="1400" dirty="0"/>
              <a:t> i särskilt boende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/>
              <a:t>Vara där brukaren befinner sig om möjligt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/>
              <a:t>Utbildning i värdegrund och etik/moral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/>
              <a:t>Vid misstanke om stöld ska anmälan om Lex Sarah upprättas där man i utredningen </a:t>
            </a:r>
            <a:r>
              <a:rPr lang="sv-SE" sz="1400" dirty="0" err="1"/>
              <a:t>bl</a:t>
            </a:r>
            <a:r>
              <a:rPr lang="sv-SE" sz="1400" dirty="0"/>
              <a:t> a tittar på arbetsrutiner för att förebygga exempelvis rutiner för att hantera kontanta medel </a:t>
            </a:r>
            <a:r>
              <a:rPr lang="sv-SE" sz="1400" dirty="0" err="1"/>
              <a:t>etc</a:t>
            </a:r>
            <a:endParaRPr lang="sv-SE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/>
              <a:t>Polisanmälan görs av den enskilde då denna är målsägande.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/>
              <a:t>Bedrägerier riktad mot äldre allt vanligare– info från polisen till vårdtagare i hemtjänst med denna information. Polisen har också ofta riktad information via t ex </a:t>
            </a:r>
            <a:r>
              <a:rPr lang="sv-SE" sz="1400" dirty="0" err="1"/>
              <a:t>facebook</a:t>
            </a:r>
            <a:r>
              <a:rPr lang="sv-SE" sz="1400" dirty="0"/>
              <a:t> eller liknande.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5528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447F123-F7B3-9628-0095-07DC0EDBF5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/>
              <a:t>Bo tryggt hemma 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1DA25C0-5204-5F65-7EEB-C447580A03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indent="0">
              <a:buNone/>
            </a:pPr>
            <a:r>
              <a:rPr lang="sv-SE" sz="1400" dirty="0"/>
              <a:t>Projektinsatser för att främja kvarboende: </a:t>
            </a:r>
          </a:p>
          <a:p>
            <a:pPr marL="285750" indent="-285750"/>
            <a:r>
              <a:rPr lang="sv-SE" sz="1400" b="1" dirty="0"/>
              <a:t>Tryggt hemma team </a:t>
            </a:r>
            <a:r>
              <a:rPr lang="sv-SE" sz="1400" dirty="0"/>
              <a:t>– Resurser för en trygg start efter SVU i ordinärt boende. Legitimerad personal som besöker personerna varje dag och arbetar med att hålla samman hemtjänst/hemsjukvård för en trygghet hemma. </a:t>
            </a:r>
          </a:p>
          <a:p>
            <a:pPr marL="285750" indent="-285750"/>
            <a:r>
              <a:rPr lang="sv-SE" sz="1400" b="1" dirty="0"/>
              <a:t>En väg in </a:t>
            </a:r>
            <a:r>
              <a:rPr lang="sv-SE" sz="1400" dirty="0"/>
              <a:t>- dit vårdtagare och anhöriga kan ringa vardagar, med syftet att skapa god kommunikation och information samt återkoppling</a:t>
            </a:r>
          </a:p>
          <a:p>
            <a:pPr marL="285750" indent="-285750"/>
            <a:r>
              <a:rPr lang="sv-SE" sz="1400" b="1" dirty="0"/>
              <a:t>Utbildare/handledare </a:t>
            </a:r>
            <a:r>
              <a:rPr lang="sv-SE" sz="1400" dirty="0"/>
              <a:t>- Utbildare/handledare i bemötande och omvårdnad med syfte att säkerställa god kvalité i utförandet  </a:t>
            </a:r>
          </a:p>
          <a:p>
            <a:pPr marL="285750" indent="-285750"/>
            <a:r>
              <a:rPr lang="sv-SE" sz="1400" b="1" dirty="0"/>
              <a:t>Digital hemtjänst </a:t>
            </a:r>
            <a:r>
              <a:rPr lang="sv-SE" sz="1400" dirty="0"/>
              <a:t>– tillsyn ofta om behov finns, kan också vara trygghetsskapande t ex osäkerhet vid dusch </a:t>
            </a:r>
          </a:p>
          <a:p>
            <a:pPr marL="285750" indent="-285750"/>
            <a:r>
              <a:rPr lang="sv-SE" sz="1400" b="1" dirty="0"/>
              <a:t>Språksatsning</a:t>
            </a:r>
            <a:r>
              <a:rPr lang="sv-SE" sz="1400" dirty="0"/>
              <a:t> – utbildning i vårdsvenska </a:t>
            </a:r>
          </a:p>
          <a:p>
            <a:pPr marL="285750" indent="-285750"/>
            <a:r>
              <a:rPr lang="sv-SE" sz="1400" b="1" dirty="0"/>
              <a:t>Anhörigcoachning</a:t>
            </a:r>
            <a:r>
              <a:rPr lang="sv-SE" sz="1400" dirty="0"/>
              <a:t> - Anhörigcoach för att arbeta individuellt med att trygga anhöriga i rollen som anhörig </a:t>
            </a:r>
          </a:p>
          <a:p>
            <a:pPr marL="285750" indent="-285750"/>
            <a:r>
              <a:rPr lang="sv-SE" sz="1400" b="1" dirty="0"/>
              <a:t>Grupp för personer med ny demensdiagnos</a:t>
            </a:r>
            <a:r>
              <a:rPr lang="sv-SE" sz="1400" dirty="0"/>
              <a:t> -  Information/utbildning samt aktivitet och samvaro</a:t>
            </a:r>
          </a:p>
          <a:p>
            <a:pPr marL="285750" indent="-285750"/>
            <a:endParaRPr lang="sv-SE" dirty="0"/>
          </a:p>
          <a:p>
            <a:pPr marL="285750" indent="-28575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6305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79F33391-474E-4F32-E014-598715638C6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/>
              <a:t>Stjärnmärkning demensvård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A5DEA69-F439-3F88-5668-DBE063BE578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Utbildningsmodell av svenskt demenscentrum, för en personcentrerad demensvård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Syftet är att ge personalen kunskap och verktyg för att kunna utveckla det personcentrerade arbetet på sin arbetsplats.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>
                <a:cs typeface="Arial" panose="020B0604020202020204" pitchFamily="34" charset="0"/>
              </a:rPr>
              <a:t>Utbildningsmodellen omfattar fyra undervisningstillfällen med reflektion. Inför varje tillfälle ska deltagarna förbereda sig med en webbutbildning och hemuppgift. Webbutbildningarna som ingår i Stjärnmärkt:</a:t>
            </a:r>
          </a:p>
          <a:p>
            <a:r>
              <a:rPr lang="sv-SE" sz="1400" dirty="0">
                <a:cs typeface="Arial" panose="020B0604020202020204" pitchFamily="34" charset="0"/>
              </a:rPr>
              <a:t>			- Demens ABC</a:t>
            </a:r>
          </a:p>
          <a:p>
            <a:r>
              <a:rPr lang="sv-SE" sz="1400" dirty="0">
                <a:cs typeface="Arial" panose="020B0604020202020204" pitchFamily="34" charset="0"/>
              </a:rPr>
              <a:t>			- Demens ABC plus Hemtjänst eller Särskilt boende</a:t>
            </a:r>
          </a:p>
          <a:p>
            <a:r>
              <a:rPr lang="sv-SE" sz="1400" dirty="0">
                <a:cs typeface="Arial" panose="020B0604020202020204" pitchFamily="34" charset="0"/>
              </a:rPr>
              <a:t>			- Nollvision – för en demensvård utan tvång och begränsningar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80 % av personalen måste ha genomgått utbildningen i sin helhet för att verksamheten ska kunna bli </a:t>
            </a:r>
            <a:r>
              <a:rPr lang="sv-SE" sz="1400" dirty="0" err="1"/>
              <a:t>stjärnmärkt</a:t>
            </a:r>
            <a:r>
              <a:rPr lang="sv-SE" sz="1400" dirty="0"/>
              <a:t>. </a:t>
            </a:r>
            <a:r>
              <a:rPr lang="sv-SE" sz="1400" dirty="0" err="1"/>
              <a:t>Återcertifiering</a:t>
            </a:r>
            <a:r>
              <a:rPr lang="sv-SE" sz="1400" dirty="0"/>
              <a:t> genomförs årligen.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Svenskt demenscentrum har varit på plats här i Vellinge och utbildat 18 instruktörer </a:t>
            </a:r>
            <a:r>
              <a:rPr lang="sv-SE" sz="1400"/>
              <a:t>fördelat på alla </a:t>
            </a:r>
            <a:r>
              <a:rPr lang="sv-SE" sz="1400" dirty="0"/>
              <a:t>verksamheter under 2023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Sedan 2023/2024 är samtliga verksamheter </a:t>
            </a:r>
            <a:r>
              <a:rPr lang="sv-SE" sz="1400" dirty="0" err="1"/>
              <a:t>stjärnmärkta</a:t>
            </a:r>
            <a:r>
              <a:rPr lang="sv-SE" sz="1400" dirty="0"/>
              <a:t> inom äldreomsorgen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03943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0510333D-68FA-2282-93DA-B1F5B75BC1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/>
              <a:t>Möte mellan </a:t>
            </a:r>
            <a:r>
              <a:rPr lang="sv-SE" dirty="0" err="1"/>
              <a:t>Forenede</a:t>
            </a:r>
            <a:r>
              <a:rPr lang="sv-SE" dirty="0"/>
              <a:t> Care och KPR au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2D3D95-FD65-C160-73F4-AF09C785AE5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sz="1400" dirty="0"/>
              <a:t>På kommunala pensionärsrådets arbetsutskott 2025-08-21 beslutades att arbetsutskottet och ledningen för </a:t>
            </a:r>
            <a:r>
              <a:rPr lang="sv-SE" sz="1400" dirty="0" err="1"/>
              <a:t>Forenade</a:t>
            </a:r>
            <a:r>
              <a:rPr lang="sv-SE" sz="1400" dirty="0"/>
              <a:t> Cares hemtjänst skulle bjudas in för gemensam dialog om hemtjänstens verksamhet. </a:t>
            </a:r>
          </a:p>
          <a:p>
            <a:r>
              <a:rPr lang="sv-SE" sz="1400" dirty="0"/>
              <a:t>Några områden som </a:t>
            </a:r>
            <a:r>
              <a:rPr lang="sv-SE" sz="1400"/>
              <a:t>diskuterades var:  </a:t>
            </a:r>
            <a:endParaRPr lang="sv-SE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/>
              <a:t>Kontinuitet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/>
              <a:t>Omvårdnadskunskap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/>
              <a:t>Språk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/>
              <a:t>Hålla tider och informera förseningar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/>
              <a:t>Handhygien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/>
              <a:t>Synlig namnskylt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400" dirty="0"/>
          </a:p>
          <a:p>
            <a:r>
              <a:rPr lang="sv-SE" sz="1400" dirty="0"/>
              <a:t>Uppföljning kommer ske 2026-01-27 där </a:t>
            </a:r>
            <a:r>
              <a:rPr lang="sv-SE" sz="1400" dirty="0" err="1"/>
              <a:t>Forenede</a:t>
            </a:r>
            <a:r>
              <a:rPr lang="sv-SE" sz="1400" dirty="0"/>
              <a:t> Care ska presentera hur de arbetat vidare.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33708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EBA44-6D7F-15D9-1CB6-F7256721A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0E9F7852-1D3B-A3F2-55C6-84660ED3118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54C0F588-839C-7543-9909-D266B178C066}"/>
              </a:ext>
            </a:extLst>
          </p:cNvPr>
          <p:cNvSpPr txBox="1"/>
          <p:nvPr/>
        </p:nvSpPr>
        <p:spPr>
          <a:xfrm>
            <a:off x="7344229" y="193136"/>
            <a:ext cx="1561654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00" err="1">
                <a:solidFill>
                  <a:schemeClr val="bg1"/>
                </a:solidFill>
                <a:cs typeface="Arial"/>
              </a:rPr>
              <a:t>Vellinge.se</a:t>
            </a:r>
            <a:r>
              <a:rPr lang="en-US" sz="700" b="0" i="0">
                <a:solidFill>
                  <a:schemeClr val="bg1"/>
                </a:solidFill>
                <a:latin typeface="+mn-lt"/>
                <a:cs typeface="Arial"/>
              </a:rPr>
              <a:t>  |  #</a:t>
            </a:r>
            <a:r>
              <a:rPr lang="en-US" sz="700" b="0" i="0" err="1">
                <a:solidFill>
                  <a:schemeClr val="bg1"/>
                </a:solidFill>
                <a:latin typeface="+mn-lt"/>
                <a:cs typeface="Arial"/>
              </a:rPr>
              <a:t>bättreutsiktervellinge</a:t>
            </a:r>
            <a:endParaRPr lang="en-US" sz="700" b="0" i="0">
              <a:solidFill>
                <a:schemeClr val="bg1"/>
              </a:solidFill>
              <a:latin typeface="+mn-lt"/>
              <a:cs typeface="Arial"/>
            </a:endParaRPr>
          </a:p>
        </p:txBody>
      </p:sp>
      <p:sp>
        <p:nvSpPr>
          <p:cNvPr id="16" name="Platshållare för text 3">
            <a:extLst>
              <a:ext uri="{FF2B5EF4-FFF2-40B4-BE49-F238E27FC236}">
                <a16:creationId xmlns:a16="http://schemas.microsoft.com/office/drawing/2014/main" id="{8AB96012-2134-2369-9033-B702312CB869}"/>
              </a:ext>
            </a:extLst>
          </p:cNvPr>
          <p:cNvSpPr txBox="1">
            <a:spLocks/>
          </p:cNvSpPr>
          <p:nvPr/>
        </p:nvSpPr>
        <p:spPr>
          <a:xfrm>
            <a:off x="1260000" y="1217657"/>
            <a:ext cx="6624000" cy="1311363"/>
          </a:xfrm>
          <a:prstGeom prst="rect">
            <a:avLst/>
          </a:prstGeom>
          <a:effectLst/>
        </p:spPr>
        <p:txBody>
          <a:bodyPr vert="horz" lIns="0" tIns="0" rIns="0" bIns="0" anchor="ctr">
            <a:noAutofit/>
          </a:bodyPr>
          <a:lstStyle>
            <a:lvl1pPr marL="0" indent="0" algn="ctr" defTabSz="457200" rtl="0" eaLnBrk="1" latinLnBrk="0" hangingPunct="1">
              <a:lnSpc>
                <a:spcPts val="4600"/>
              </a:lnSpc>
              <a:spcBef>
                <a:spcPts val="0"/>
              </a:spcBef>
              <a:buFont typeface="Arial"/>
              <a:buNone/>
              <a:defRPr sz="4200" b="0" i="0" kern="1200" cap="none" baseline="0">
                <a:solidFill>
                  <a:schemeClr val="bg1"/>
                </a:solidFill>
                <a:effectLst/>
                <a:latin typeface="Gill Sans Nova SemiBold" panose="020B0502020204020203" pitchFamily="34" charset="0"/>
                <a:ea typeface="+mn-ea"/>
                <a:cs typeface="Gill Sans Std"/>
              </a:defRPr>
            </a:lvl1pPr>
            <a:lvl2pPr marL="742950" indent="-285750" algn="ctr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5600"/>
              </a:lnSpc>
            </a:pPr>
            <a:r>
              <a:rPr lang="sv-SE" sz="5400" b="1" dirty="0">
                <a:latin typeface="+mj-lt"/>
              </a:rPr>
              <a:t>Kvalitetsuppföljning vård och omsorg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D92F7048-1A80-6E46-D128-FE53C08C87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1871" y="-37068"/>
            <a:ext cx="1389403" cy="1147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25676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79440-5E51-03A1-7B50-37A27C6D7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C74EB8A9-01D8-EB10-F166-970D0C21AD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5925" y="592138"/>
            <a:ext cx="8304214" cy="615553"/>
          </a:xfrm>
        </p:spPr>
        <p:txBody>
          <a:bodyPr/>
          <a:lstStyle/>
          <a:p>
            <a:r>
              <a:rPr lang="sv-SE" sz="2000" dirty="0"/>
              <a:t>Omsorgsnämndens plan för uppföljning av kommunala och privata utförare 2025 - äldreomsorg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68D20635-8B6C-E79B-4475-ED94AEC9B332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/>
          <a:stretch>
            <a:fillRect/>
          </a:stretch>
        </p:blipFill>
        <p:spPr>
          <a:xfrm>
            <a:off x="415925" y="1644803"/>
            <a:ext cx="8304213" cy="2544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02811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A1693-3D8B-873C-94F6-5C61950DD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C99BA6A1-1F6B-490A-CC5C-EA51727E650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5925" y="592138"/>
            <a:ext cx="8304214" cy="615553"/>
          </a:xfrm>
        </p:spPr>
        <p:txBody>
          <a:bodyPr/>
          <a:lstStyle/>
          <a:p>
            <a:r>
              <a:rPr lang="sv-SE" sz="2000" dirty="0"/>
              <a:t>Omsorgsnämndens plan för uppföljning av kommunala och privata utförare 2025 - funktionsstöd</a:t>
            </a:r>
          </a:p>
        </p:txBody>
      </p:sp>
      <p:pic>
        <p:nvPicPr>
          <p:cNvPr id="10" name="Platshållare för innehåll 9">
            <a:extLst>
              <a:ext uri="{FF2B5EF4-FFF2-40B4-BE49-F238E27FC236}">
                <a16:creationId xmlns:a16="http://schemas.microsoft.com/office/drawing/2014/main" id="{A933D1A6-32E4-E7CD-4DF0-9F5E6E080157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/>
          <a:stretch>
            <a:fillRect/>
          </a:stretch>
        </p:blipFill>
        <p:spPr>
          <a:xfrm>
            <a:off x="315013" y="1987160"/>
            <a:ext cx="8405126" cy="1898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67913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C90ED-6EFC-E4D0-D0C4-B19A4AA92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456E9EAE-2A6A-D923-52F0-48EF05030D0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5925" y="592138"/>
            <a:ext cx="8304214" cy="307777"/>
          </a:xfrm>
        </p:spPr>
        <p:txBody>
          <a:bodyPr/>
          <a:lstStyle/>
          <a:p>
            <a:r>
              <a:rPr lang="sv-SE" sz="2000" dirty="0"/>
              <a:t>Genomförda uppföljningar </a:t>
            </a:r>
            <a:endParaRPr lang="sv-SE" sz="2000" b="0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7C889AC-9AC5-CB8B-EE43-D04ED64F842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15926" y="1158563"/>
            <a:ext cx="8304213" cy="3559437"/>
          </a:xfrm>
        </p:spPr>
        <p:txBody>
          <a:bodyPr/>
          <a:lstStyle/>
          <a:p>
            <a:r>
              <a:rPr lang="sv-SE" sz="1800" dirty="0"/>
              <a:t>Rapporterade till omsorgsnämnden 2025-10-07: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800" b="1" dirty="0"/>
              <a:t>Bemanningskontroll nr 3 </a:t>
            </a:r>
            <a:r>
              <a:rPr lang="sv-SE" sz="1800" dirty="0"/>
              <a:t>(oanmäld, på samtliga särskilda boenden). </a:t>
            </a:r>
            <a:r>
              <a:rPr lang="sv-SE" sz="1800" b="1" dirty="0"/>
              <a:t>Resultat</a:t>
            </a:r>
            <a:r>
              <a:rPr lang="sv-SE" sz="1800" dirty="0"/>
              <a:t>: följer avtal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800" b="1" dirty="0"/>
              <a:t>Hantering av trygghetslarm </a:t>
            </a:r>
            <a:r>
              <a:rPr lang="sv-SE" sz="1800" dirty="0"/>
              <a:t>(hemtjänst). </a:t>
            </a:r>
            <a:r>
              <a:rPr lang="sv-SE" sz="1800" b="1" dirty="0"/>
              <a:t>Resultat</a:t>
            </a:r>
            <a:r>
              <a:rPr lang="sv-SE" sz="1800" dirty="0"/>
              <a:t>: svarstiden generellt snabb för den stora majoriteten av larm, åtgärdstiden snabb och inställelsetiden är enligt avtal.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800" b="1" dirty="0"/>
              <a:t>Nära vård</a:t>
            </a:r>
            <a:r>
              <a:rPr lang="sv-SE" sz="1800" dirty="0"/>
              <a:t>, uppföljning utifrån avtal om god och nära vård med fokus på:</a:t>
            </a:r>
          </a:p>
          <a:p>
            <a:pPr marL="1028700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sz="1600" dirty="0"/>
              <a:t>Samordnad individuell plan (SIP)</a:t>
            </a:r>
          </a:p>
          <a:p>
            <a:pPr marL="1028700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sz="1600" dirty="0"/>
              <a:t>Läkemedelsgenomgångar</a:t>
            </a:r>
          </a:p>
          <a:p>
            <a:pPr marL="1028700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sz="1600" dirty="0"/>
              <a:t>Nationell vårdplan vid palliativ vård</a:t>
            </a:r>
          </a:p>
          <a:p>
            <a:pPr marL="1028700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sz="1600" dirty="0"/>
              <a:t>Samverkan mellan kommunens vård och omsorg och vårdcentraler</a:t>
            </a:r>
          </a:p>
        </p:txBody>
      </p:sp>
      <p:sp>
        <p:nvSpPr>
          <p:cNvPr id="3" name="Platshållare för innehåll 3">
            <a:extLst>
              <a:ext uri="{FF2B5EF4-FFF2-40B4-BE49-F238E27FC236}">
                <a16:creationId xmlns:a16="http://schemas.microsoft.com/office/drawing/2014/main" id="{41F4F972-99E7-2973-960D-27FC80751985}"/>
              </a:ext>
            </a:extLst>
          </p:cNvPr>
          <p:cNvSpPr txBox="1">
            <a:spLocks/>
          </p:cNvSpPr>
          <p:nvPr/>
        </p:nvSpPr>
        <p:spPr>
          <a:xfrm>
            <a:off x="664969" y="3905468"/>
            <a:ext cx="7579498" cy="978754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1" latinLnBrk="0" hangingPunct="1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Font typeface="Arial"/>
              <a:buNone/>
              <a:defRPr sz="12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800" b="1" dirty="0"/>
              <a:t>Resultat</a:t>
            </a:r>
            <a:r>
              <a:rPr lang="sv-SE" sz="1800" dirty="0"/>
              <a:t>: kommunen och vårdcentralerna har god samverkan och ger goda förutsättningar för att skapa en god och trygg vård för patienterna. Några verksamheter behöver förbättra samverkan när det gäller läkemedelsgenom-gångar och det finns planer för detta</a:t>
            </a:r>
          </a:p>
        </p:txBody>
      </p:sp>
    </p:spTree>
    <p:extLst>
      <p:ext uri="{BB962C8B-B14F-4D97-AF65-F5344CB8AC3E}">
        <p14:creationId xmlns:p14="http://schemas.microsoft.com/office/powerpoint/2010/main" val="233151606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Startbild - blank">
  <a:themeElements>
    <a:clrScheme name="Anpassad 2">
      <a:dk1>
        <a:srgbClr val="24100C"/>
      </a:dk1>
      <a:lt1>
        <a:sysClr val="window" lastClr="FFFFFF"/>
      </a:lt1>
      <a:dk2>
        <a:srgbClr val="747476"/>
      </a:dk2>
      <a:lt2>
        <a:srgbClr val="FFFFFF"/>
      </a:lt2>
      <a:accent1>
        <a:srgbClr val="747476"/>
      </a:accent1>
      <a:accent2>
        <a:srgbClr val="0061A1"/>
      </a:accent2>
      <a:accent3>
        <a:srgbClr val="76405D"/>
      </a:accent3>
      <a:accent4>
        <a:srgbClr val="71AE52"/>
      </a:accent4>
      <a:accent5>
        <a:srgbClr val="FFD64D"/>
      </a:accent5>
      <a:accent6>
        <a:srgbClr val="F3A8AE"/>
      </a:accent6>
      <a:hlink>
        <a:srgbClr val="000000"/>
      </a:hlink>
      <a:folHlink>
        <a:srgbClr val="74A0CA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defRPr sz="1400" dirty="0" smtClean="0">
            <a:latin typeface="Gill Sans Nova Book" panose="020B0502020204020203" pitchFamily="34" charset="0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BDF6E549-B3C0-4187-BF5E-0B9C44DE65BB}"/>
    </a:ext>
  </a:extLst>
</a:theme>
</file>

<file path=ppt/theme/theme10.xml><?xml version="1.0" encoding="utf-8"?>
<a:theme xmlns:a="http://schemas.openxmlformats.org/drawingml/2006/main" name="Gul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60CF8915-5062-4748-965D-25655FF60333}"/>
    </a:ext>
  </a:extLst>
</a:theme>
</file>

<file path=ppt/theme/theme11.xml><?xml version="1.0" encoding="utf-8"?>
<a:theme xmlns:a="http://schemas.openxmlformats.org/drawingml/2006/main" name="Lila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E170E5F4-5314-4029-9ADE-CB02BF7B1B5B}"/>
    </a:ext>
  </a:extLst>
</a:theme>
</file>

<file path=ppt/theme/theme12.xml><?xml version="1.0" encoding="utf-8"?>
<a:theme xmlns:a="http://schemas.openxmlformats.org/drawingml/2006/main" name="Mörkgråt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99D9E612-D2D7-45BC-9941-FF17CACB5BA8}"/>
    </a:ext>
  </a:extLst>
</a:theme>
</file>

<file path=ppt/theme/theme13.xml><?xml version="1.0" encoding="utf-8"?>
<a:theme xmlns:a="http://schemas.openxmlformats.org/drawingml/2006/main" name="Ljusgråt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92380367-5A57-4EB5-B11A-5EE2D24EB60D}"/>
    </a:ext>
  </a:extLst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Vit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785D24C4-2C58-434E-B43E-B693D1B4FB3A}"/>
    </a:ext>
  </a:extLst>
</a:theme>
</file>

<file path=ppt/theme/theme3.xml><?xml version="1.0" encoding="utf-8"?>
<a:theme xmlns:a="http://schemas.openxmlformats.org/drawingml/2006/main" name="Blåt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B8E4068B-5D17-43F4-8BF5-3A83BABCC1D8}"/>
    </a:ext>
  </a:extLst>
</a:theme>
</file>

<file path=ppt/theme/theme4.xml><?xml version="1.0" encoding="utf-8"?>
<a:theme xmlns:a="http://schemas.openxmlformats.org/drawingml/2006/main" name="Ljusblåt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6822E50A-D162-4532-9DC8-A14DD1D42A20}"/>
    </a:ext>
  </a:extLst>
</a:theme>
</file>

<file path=ppt/theme/theme5.xml><?xml version="1.0" encoding="utf-8"?>
<a:theme xmlns:a="http://schemas.openxmlformats.org/drawingml/2006/main" name="Rosa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EC198FA4-E582-4045-BE77-BFEFB4ADA7DE}"/>
    </a:ext>
  </a:extLst>
</a:theme>
</file>

<file path=ppt/theme/theme6.xml><?xml version="1.0" encoding="utf-8"?>
<a:theme xmlns:a="http://schemas.openxmlformats.org/drawingml/2006/main" name="Ljusrosa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D7793AC1-B2FB-4DF2-B9E7-1B4B12E8BE42}"/>
    </a:ext>
  </a:extLst>
</a:theme>
</file>

<file path=ppt/theme/theme7.xml><?xml version="1.0" encoding="utf-8"?>
<a:theme xmlns:a="http://schemas.openxmlformats.org/drawingml/2006/main" name="Grön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2C0E4955-74D4-4656-8DA1-960F3A93D038}"/>
    </a:ext>
  </a:extLst>
</a:theme>
</file>

<file path=ppt/theme/theme8.xml><?xml version="1.0" encoding="utf-8"?>
<a:theme xmlns:a="http://schemas.openxmlformats.org/drawingml/2006/main" name="Greige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2CD68118-0E1E-4B99-8515-404109649E91}"/>
    </a:ext>
  </a:extLst>
</a:theme>
</file>

<file path=ppt/theme/theme9.xml><?xml version="1.0" encoding="utf-8"?>
<a:theme xmlns:a="http://schemas.openxmlformats.org/drawingml/2006/main" name="Ljusgreige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F05096FD-A33B-4717-86F1-1FC65F3003C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46D71A7F27334EB5B6BB8D37AC3CF9" ma:contentTypeVersion="8" ma:contentTypeDescription="Create a new document." ma:contentTypeScope="" ma:versionID="cbc892270e810d2ef06f42ca58c8e972">
  <xsd:schema xmlns:xsd="http://www.w3.org/2001/XMLSchema" xmlns:xs="http://www.w3.org/2001/XMLSchema" xmlns:p="http://schemas.microsoft.com/office/2006/metadata/properties" xmlns:ns3="7aad4423-15b7-4578-aafd-6d0267735ee8" targetNamespace="http://schemas.microsoft.com/office/2006/metadata/properties" ma:root="true" ma:fieldsID="51f51e9d2158935f6742b60cd410cb48" ns3:_="">
    <xsd:import namespace="7aad4423-15b7-4578-aafd-6d0267735ee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ad4423-15b7-4578-aafd-6d0267735e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DA2BB7F-19E4-4CE8-A340-269253392D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9B04A0-8B1B-41EA-9337-BA429776F0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ad4423-15b7-4578-aafd-6d0267735e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F96D83-90BA-4A8C-B2CD-48A62F0F7AA2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7aad4423-15b7-4578-aafd-6d0267735ee8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Vellinge</Template>
  <TotalTime>2585</TotalTime>
  <Words>1038</Words>
  <Application>Microsoft Office PowerPoint</Application>
  <PresentationFormat>Bildspel på skärmen (16:9)</PresentationFormat>
  <Paragraphs>99</Paragraphs>
  <Slides>12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13</vt:i4>
      </vt:variant>
      <vt:variant>
        <vt:lpstr>Bildrubriker</vt:lpstr>
      </vt:variant>
      <vt:variant>
        <vt:i4>12</vt:i4>
      </vt:variant>
    </vt:vector>
  </HeadingPairs>
  <TitlesOfParts>
    <vt:vector size="28" baseType="lpstr">
      <vt:lpstr>Arial</vt:lpstr>
      <vt:lpstr>Calibri</vt:lpstr>
      <vt:lpstr>Gill Sans MT</vt:lpstr>
      <vt:lpstr>Startbild - blank</vt:lpstr>
      <vt:lpstr>Vitt tema</vt:lpstr>
      <vt:lpstr>Blått tema</vt:lpstr>
      <vt:lpstr>Ljusblått tema</vt:lpstr>
      <vt:lpstr>Rosa tema</vt:lpstr>
      <vt:lpstr>Ljusrosa tema</vt:lpstr>
      <vt:lpstr>Grönt tema</vt:lpstr>
      <vt:lpstr>Greige tema</vt:lpstr>
      <vt:lpstr>Ljusgreige tema</vt:lpstr>
      <vt:lpstr>Gult tema</vt:lpstr>
      <vt:lpstr>Lila tema</vt:lpstr>
      <vt:lpstr>Mörkgrått tema</vt:lpstr>
      <vt:lpstr>Ljusgrått 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Vellinge Kommun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Greco, Johan</dc:creator>
  <cp:keywords/>
  <cp:lastModifiedBy>Persson, Christina</cp:lastModifiedBy>
  <cp:revision>3</cp:revision>
  <cp:lastPrinted>2025-11-27T10:14:00Z</cp:lastPrinted>
  <dcterms:created xsi:type="dcterms:W3CDTF">2025-11-06T13:00:21Z</dcterms:created>
  <dcterms:modified xsi:type="dcterms:W3CDTF">2025-11-27T15:36:09Z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0x0101001146D71A7F27334EB5B6BB8D37AC3CF9</vt:lpwstr>
  </property>
</Properties>
</file>