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8">
  <p:sldMasterIdLst>
    <p:sldMasterId id="2147484417" r:id="rId1"/>
    <p:sldMasterId id="2147484578" r:id="rId2"/>
    <p:sldMasterId id="2147484595" r:id="rId3"/>
    <p:sldMasterId id="2147484612" r:id="rId4"/>
    <p:sldMasterId id="2147484629" r:id="rId5"/>
    <p:sldMasterId id="2147484680" r:id="rId6"/>
  </p:sldMasterIdLst>
  <p:notesMasterIdLst>
    <p:notesMasterId r:id="rId27"/>
  </p:notesMasterIdLst>
  <p:handoutMasterIdLst>
    <p:handoutMasterId r:id="rId28"/>
  </p:handoutMasterIdLst>
  <p:sldIdLst>
    <p:sldId id="256" r:id="rId7"/>
    <p:sldId id="404" r:id="rId8"/>
    <p:sldId id="345" r:id="rId9"/>
    <p:sldId id="362" r:id="rId10"/>
    <p:sldId id="351" r:id="rId11"/>
    <p:sldId id="375" r:id="rId12"/>
    <p:sldId id="358" r:id="rId13"/>
    <p:sldId id="406" r:id="rId14"/>
    <p:sldId id="376" r:id="rId15"/>
    <p:sldId id="381" r:id="rId16"/>
    <p:sldId id="377" r:id="rId17"/>
    <p:sldId id="378" r:id="rId18"/>
    <p:sldId id="379" r:id="rId19"/>
    <p:sldId id="380" r:id="rId20"/>
    <p:sldId id="382" r:id="rId21"/>
    <p:sldId id="407" r:id="rId22"/>
    <p:sldId id="408" r:id="rId23"/>
    <p:sldId id="383" r:id="rId24"/>
    <p:sldId id="384" r:id="rId25"/>
    <p:sldId id="34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2B4"/>
    <a:srgbClr val="3F5564"/>
    <a:srgbClr val="0077BC"/>
    <a:srgbClr val="D53878"/>
    <a:srgbClr val="008391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 autoAdjust="0"/>
    <p:restoredTop sz="88718" autoAdjust="0"/>
  </p:normalViewPr>
  <p:slideViewPr>
    <p:cSldViewPr snapToGrid="0">
      <p:cViewPr>
        <p:scale>
          <a:sx n="106" d="100"/>
          <a:sy n="106" d="100"/>
        </p:scale>
        <p:origin x="-186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194"/>
    </p:cViewPr>
  </p:sorterViewPr>
  <p:notesViewPr>
    <p:cSldViewPr snapToGrid="0">
      <p:cViewPr varScale="1">
        <p:scale>
          <a:sx n="96" d="100"/>
          <a:sy n="96" d="100"/>
        </p:scale>
        <p:origin x="3573" y="4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Relationship Id="rId4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s002af23\&#214;rgryte%20H&#228;rlanda_Data$\&#196;ldreboendesamordning\&#196;ldreboendeplan%202020-2023\&#196;ldreboendeplan%202020-2023\Diagram%20till%20&#228;boplan%202020-20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s002af23\&#214;rgryte%20H&#228;rlanda_Data$\&#196;ldreboendesamordning\&#196;ldreboendeplan%202020-2023\&#196;ldreboendeplan%202020-2023\Diagram%20till%20&#228;boplan%202020-20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k2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s002af23\&#214;rgryte%20H&#228;rlanda_Data$\&#196;ldreboendesamordning\&#196;ldreboendeplan%202020-2023\&#196;ldreboendeplan%202020-2023\Diagram%20till%20&#228;boplan%202020-202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0" i="0" baseline="0">
                <a:effectLst/>
              </a:rPr>
              <a:t>Göteborgs stad</a:t>
            </a:r>
            <a:endParaRPr lang="sv-SE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b="0" i="0" baseline="0">
                <a:effectLst/>
              </a:rPr>
              <a:t>inkl Ramavtal och Tre Stiftelser</a:t>
            </a:r>
            <a:endParaRPr lang="sv-SE" sz="105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äldreboende'!$AL$4:$AL$5</c:f>
              <c:strCache>
                <c:ptCount val="2"/>
                <c:pt idx="0">
                  <c:v>Platser</c:v>
                </c:pt>
                <c:pt idx="1">
                  <c:v>Somatik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'Diagram äldreboende'!$AJ$6:$AK$9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äldreboende'!$AL$6:$AL$9</c:f>
              <c:numCache>
                <c:formatCode>General</c:formatCode>
                <c:ptCount val="4"/>
                <c:pt idx="0">
                  <c:v>2091</c:v>
                </c:pt>
                <c:pt idx="1">
                  <c:v>2072</c:v>
                </c:pt>
                <c:pt idx="2">
                  <c:v>2162</c:v>
                </c:pt>
                <c:pt idx="3">
                  <c:v>2261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83-4807-A9CF-1DB81EAF2951}"/>
            </c:ext>
          </c:extLst>
        </c:ser>
        <c:ser>
          <c:idx val="1"/>
          <c:order val="1"/>
          <c:tx>
            <c:strRef>
              <c:f>'Diagram äldreboende'!$AM$4:$AM$5</c:f>
              <c:strCache>
                <c:ptCount val="2"/>
                <c:pt idx="0">
                  <c:v>Platser</c:v>
                </c:pt>
                <c:pt idx="1">
                  <c:v>Demens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'Diagram äldreboende'!$AJ$6:$AK$9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äldreboende'!$AM$6:$AM$9</c:f>
              <c:numCache>
                <c:formatCode>General</c:formatCode>
                <c:ptCount val="4"/>
                <c:pt idx="0">
                  <c:v>1875</c:v>
                </c:pt>
                <c:pt idx="1">
                  <c:v>1875</c:v>
                </c:pt>
                <c:pt idx="2">
                  <c:v>1909</c:v>
                </c:pt>
                <c:pt idx="3">
                  <c:v>1990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83-4807-A9CF-1DB81EAF2951}"/>
            </c:ext>
          </c:extLst>
        </c:ser>
        <c:ser>
          <c:idx val="2"/>
          <c:order val="2"/>
          <c:tx>
            <c:strRef>
              <c:f>'Diagram äldreboende'!$AN$4:$AN$5</c:f>
              <c:strCache>
                <c:ptCount val="2"/>
                <c:pt idx="0">
                  <c:v>Platser</c:v>
                </c:pt>
                <c:pt idx="1">
                  <c:v>Psykoger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'Diagram äldreboende'!$AJ$6:$AK$9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äldreboende'!$AN$6:$AN$9</c:f>
              <c:numCache>
                <c:formatCode>General</c:formatCode>
                <c:ptCount val="4"/>
                <c:pt idx="0">
                  <c:v>144</c:v>
                </c:pt>
                <c:pt idx="1">
                  <c:v>144</c:v>
                </c:pt>
                <c:pt idx="2">
                  <c:v>144</c:v>
                </c:pt>
                <c:pt idx="3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83-4807-A9CF-1DB81EAF2951}"/>
            </c:ext>
          </c:extLst>
        </c:ser>
        <c:ser>
          <c:idx val="7"/>
          <c:order val="7"/>
          <c:tx>
            <c:strRef>
              <c:f>'Diagram äldreboende'!$AS$4:$AS$5</c:f>
              <c:strCache>
                <c:ptCount val="2"/>
                <c:pt idx="0">
                  <c:v>Platser</c:v>
                </c:pt>
                <c:pt idx="1">
                  <c:v>Totalt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'Diagram äldreboende'!$AJ$6:$AK$9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äldreboende'!$AS$6:$AS$9</c:f>
              <c:numCache>
                <c:formatCode>General</c:formatCode>
                <c:ptCount val="4"/>
                <c:pt idx="0">
                  <c:v>4110</c:v>
                </c:pt>
                <c:pt idx="1">
                  <c:v>4091</c:v>
                </c:pt>
                <c:pt idx="2">
                  <c:v>4215</c:v>
                </c:pt>
                <c:pt idx="3">
                  <c:v>4395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83-4807-A9CF-1DB81EAF2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79680"/>
        <c:axId val="212693760"/>
      </c:barChart>
      <c:lineChart>
        <c:grouping val="standard"/>
        <c:varyColors val="0"/>
        <c:ser>
          <c:idx val="3"/>
          <c:order val="3"/>
          <c:tx>
            <c:strRef>
              <c:f>'Diagram äldreboende'!$AO$4:$AO$5</c:f>
              <c:strCache>
                <c:ptCount val="2"/>
                <c:pt idx="0">
                  <c:v>Behov</c:v>
                </c:pt>
                <c:pt idx="1">
                  <c:v>Somatik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äldreboende'!$AJ$6:$AK$9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äldreboende'!$AO$6:$AO$9</c:f>
              <c:numCache>
                <c:formatCode>General</c:formatCode>
                <c:ptCount val="4"/>
                <c:pt idx="0">
                  <c:v>2067</c:v>
                </c:pt>
                <c:pt idx="1">
                  <c:v>2081</c:v>
                </c:pt>
                <c:pt idx="2">
                  <c:v>2108</c:v>
                </c:pt>
                <c:pt idx="3">
                  <c:v>2123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883-4807-A9CF-1DB81EAF2951}"/>
            </c:ext>
          </c:extLst>
        </c:ser>
        <c:ser>
          <c:idx val="4"/>
          <c:order val="4"/>
          <c:tx>
            <c:strRef>
              <c:f>'Diagram äldreboende'!$AP$4:$AP$5</c:f>
              <c:strCache>
                <c:ptCount val="2"/>
                <c:pt idx="0">
                  <c:v>Behov</c:v>
                </c:pt>
                <c:pt idx="1">
                  <c:v>Demens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äldreboende'!$AJ$6:$AK$9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äldreboende'!$AP$6:$AP$9</c:f>
              <c:numCache>
                <c:formatCode>General</c:formatCode>
                <c:ptCount val="4"/>
                <c:pt idx="0">
                  <c:v>1882</c:v>
                </c:pt>
                <c:pt idx="1">
                  <c:v>1912</c:v>
                </c:pt>
                <c:pt idx="2">
                  <c:v>1936</c:v>
                </c:pt>
                <c:pt idx="3">
                  <c:v>1946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883-4807-A9CF-1DB81EAF2951}"/>
            </c:ext>
          </c:extLst>
        </c:ser>
        <c:ser>
          <c:idx val="5"/>
          <c:order val="5"/>
          <c:tx>
            <c:strRef>
              <c:f>'Diagram äldreboende'!$AQ$4:$AQ$5</c:f>
              <c:strCache>
                <c:ptCount val="2"/>
                <c:pt idx="0">
                  <c:v>Behov</c:v>
                </c:pt>
                <c:pt idx="1">
                  <c:v>Psykoger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'Diagram äldreboende'!$AJ$6:$AK$9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äldreboende'!$AQ$6:$AQ$9</c:f>
              <c:numCache>
                <c:formatCode>General</c:formatCode>
                <c:ptCount val="4"/>
                <c:pt idx="0">
                  <c:v>150</c:v>
                </c:pt>
                <c:pt idx="1">
                  <c:v>154</c:v>
                </c:pt>
                <c:pt idx="2">
                  <c:v>157</c:v>
                </c:pt>
                <c:pt idx="3">
                  <c:v>159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883-4807-A9CF-1DB81EAF2951}"/>
            </c:ext>
          </c:extLst>
        </c:ser>
        <c:ser>
          <c:idx val="6"/>
          <c:order val="6"/>
          <c:tx>
            <c:strRef>
              <c:f>'Diagram äldreboende'!$AR$4:$AR$5</c:f>
              <c:strCache>
                <c:ptCount val="2"/>
                <c:pt idx="0">
                  <c:v>Behov</c:v>
                </c:pt>
                <c:pt idx="1">
                  <c:v>Totalt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äldreboende'!$AJ$6:$AK$9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äldreboende'!$AR$6:$AR$9</c:f>
              <c:numCache>
                <c:formatCode>General</c:formatCode>
                <c:ptCount val="4"/>
                <c:pt idx="0">
                  <c:v>4099</c:v>
                </c:pt>
                <c:pt idx="1">
                  <c:v>4147</c:v>
                </c:pt>
                <c:pt idx="2">
                  <c:v>4201</c:v>
                </c:pt>
                <c:pt idx="3">
                  <c:v>4228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883-4807-A9CF-1DB81EAF2951}"/>
            </c:ext>
          </c:extLst>
        </c:ser>
        <c:ser>
          <c:idx val="8"/>
          <c:order val="8"/>
          <c:tx>
            <c:strRef>
              <c:f>'Diagram äldreboende'!$AT$4:$AT$5</c:f>
              <c:strCache>
                <c:ptCount val="2"/>
                <c:pt idx="0">
                  <c:v>Behov</c:v>
                </c:pt>
                <c:pt idx="1">
                  <c:v>Befolkningsprognos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'Diagram äldreboende'!$AJ$6:$AK$9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äldreboende'!$AT$6:$AT$9</c:f>
              <c:numCache>
                <c:formatCode>General</c:formatCode>
                <c:ptCount val="4"/>
                <c:pt idx="0">
                  <c:v>4122</c:v>
                </c:pt>
                <c:pt idx="1">
                  <c:v>4185</c:v>
                </c:pt>
                <c:pt idx="2">
                  <c:v>4252</c:v>
                </c:pt>
                <c:pt idx="3">
                  <c:v>4325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883-4807-A9CF-1DB81EAF2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679680"/>
        <c:axId val="212693760"/>
      </c:lineChart>
      <c:catAx>
        <c:axId val="21267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2693760"/>
        <c:crosses val="autoZero"/>
        <c:auto val="1"/>
        <c:lblAlgn val="ctr"/>
        <c:lblOffset val="100"/>
        <c:noMultiLvlLbl val="0"/>
      </c:catAx>
      <c:valAx>
        <c:axId val="21269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267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0" i="0" baseline="0">
                <a:effectLst/>
              </a:rPr>
              <a:t>Lundby/Västra Hisingen/Norra Hisingen</a:t>
            </a:r>
            <a:endParaRPr lang="sv-SE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b="0" i="0" baseline="0">
                <a:effectLst/>
              </a:rPr>
              <a:t>inkl Sankt Jörgen, Skrabro, Postflyget, Lundby Park, Litteraturgatan</a:t>
            </a:r>
            <a:endParaRPr lang="sv-SE" sz="105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inkl prospekts'!$U$104:$U$105</c:f>
              <c:strCache>
                <c:ptCount val="2"/>
                <c:pt idx="0">
                  <c:v>Platser</c:v>
                </c:pt>
                <c:pt idx="1">
                  <c:v>Somatik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'Diagram inkl prospekts'!$S$106:$T$109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prospekts'!$U$106:$U$109</c:f>
              <c:numCache>
                <c:formatCode>General</c:formatCode>
                <c:ptCount val="4"/>
                <c:pt idx="0">
                  <c:v>449</c:v>
                </c:pt>
                <c:pt idx="1">
                  <c:v>550</c:v>
                </c:pt>
                <c:pt idx="2">
                  <c:v>550</c:v>
                </c:pt>
                <c:pt idx="3">
                  <c:v>590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E1-439B-BE16-F51404F054BC}"/>
            </c:ext>
          </c:extLst>
        </c:ser>
        <c:ser>
          <c:idx val="1"/>
          <c:order val="1"/>
          <c:tx>
            <c:strRef>
              <c:f>'Diagram inkl prospekts'!$V$104:$V$105</c:f>
              <c:strCache>
                <c:ptCount val="2"/>
                <c:pt idx="0">
                  <c:v>Platser</c:v>
                </c:pt>
                <c:pt idx="1">
                  <c:v>Demens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'Diagram inkl prospekts'!$S$106:$T$109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prospekts'!$V$106:$V$109</c:f>
              <c:numCache>
                <c:formatCode>General</c:formatCode>
                <c:ptCount val="4"/>
                <c:pt idx="0">
                  <c:v>455</c:v>
                </c:pt>
                <c:pt idx="1">
                  <c:v>605</c:v>
                </c:pt>
                <c:pt idx="2">
                  <c:v>605</c:v>
                </c:pt>
                <c:pt idx="3">
                  <c:v>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E1-439B-BE16-F51404F054BC}"/>
            </c:ext>
          </c:extLst>
        </c:ser>
        <c:ser>
          <c:idx val="2"/>
          <c:order val="2"/>
          <c:tx>
            <c:strRef>
              <c:f>'Diagram inkl prospekts'!$W$104:$W$105</c:f>
              <c:strCache>
                <c:ptCount val="2"/>
                <c:pt idx="0">
                  <c:v>Platser</c:v>
                </c:pt>
                <c:pt idx="1">
                  <c:v>Psykoger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'Diagram inkl prospekts'!$S$106:$T$109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prospekts'!$W$106:$W$109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E1-439B-BE16-F51404F054BC}"/>
            </c:ext>
          </c:extLst>
        </c:ser>
        <c:ser>
          <c:idx val="7"/>
          <c:order val="7"/>
          <c:tx>
            <c:strRef>
              <c:f>'Diagram inkl prospekts'!$AB$104:$AB$105</c:f>
              <c:strCache>
                <c:ptCount val="2"/>
                <c:pt idx="0">
                  <c:v>Platser</c:v>
                </c:pt>
                <c:pt idx="1">
                  <c:v>Totalt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'Diagram inkl prospekts'!$S$106:$T$109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prospekts'!$AB$106:$AB$109</c:f>
              <c:numCache>
                <c:formatCode>General</c:formatCode>
                <c:ptCount val="4"/>
                <c:pt idx="0">
                  <c:v>934</c:v>
                </c:pt>
                <c:pt idx="1">
                  <c:v>1185</c:v>
                </c:pt>
                <c:pt idx="2">
                  <c:v>1185</c:v>
                </c:pt>
                <c:pt idx="3">
                  <c:v>1264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E1-439B-BE16-F51404F05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478080"/>
        <c:axId val="216479616"/>
      </c:barChart>
      <c:lineChart>
        <c:grouping val="standard"/>
        <c:varyColors val="0"/>
        <c:ser>
          <c:idx val="3"/>
          <c:order val="3"/>
          <c:tx>
            <c:strRef>
              <c:f>'Diagram inkl prospekts'!$X$104:$X$105</c:f>
              <c:strCache>
                <c:ptCount val="2"/>
                <c:pt idx="0">
                  <c:v>Behov</c:v>
                </c:pt>
                <c:pt idx="1">
                  <c:v>Somatik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prospekts'!$S$106:$T$109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prospekts'!$X$106:$X$109</c:f>
              <c:numCache>
                <c:formatCode>General</c:formatCode>
                <c:ptCount val="4"/>
                <c:pt idx="0">
                  <c:v>514</c:v>
                </c:pt>
                <c:pt idx="1">
                  <c:v>521</c:v>
                </c:pt>
                <c:pt idx="2">
                  <c:v>528</c:v>
                </c:pt>
                <c:pt idx="3">
                  <c:v>535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CE1-439B-BE16-F51404F054BC}"/>
            </c:ext>
          </c:extLst>
        </c:ser>
        <c:ser>
          <c:idx val="4"/>
          <c:order val="4"/>
          <c:tx>
            <c:strRef>
              <c:f>'Diagram inkl prospekts'!$Y$104:$Y$105</c:f>
              <c:strCache>
                <c:ptCount val="2"/>
                <c:pt idx="0">
                  <c:v>Behov</c:v>
                </c:pt>
                <c:pt idx="1">
                  <c:v>Demens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prospekts'!$S$106:$T$109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prospekts'!$Y$106:$Y$109</c:f>
              <c:numCache>
                <c:formatCode>General</c:formatCode>
                <c:ptCount val="4"/>
                <c:pt idx="0">
                  <c:v>558</c:v>
                </c:pt>
                <c:pt idx="1">
                  <c:v>574</c:v>
                </c:pt>
                <c:pt idx="2">
                  <c:v>583</c:v>
                </c:pt>
                <c:pt idx="3">
                  <c:v>586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CE1-439B-BE16-F51404F054BC}"/>
            </c:ext>
          </c:extLst>
        </c:ser>
        <c:ser>
          <c:idx val="5"/>
          <c:order val="5"/>
          <c:tx>
            <c:strRef>
              <c:f>'Diagram inkl prospekts'!$Z$104:$Z$105</c:f>
              <c:strCache>
                <c:ptCount val="2"/>
                <c:pt idx="0">
                  <c:v>Behov</c:v>
                </c:pt>
                <c:pt idx="1">
                  <c:v>Psykoger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prospekts'!$S$106:$T$109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prospekts'!$Z$106:$Z$109</c:f>
              <c:numCache>
                <c:formatCode>General</c:formatCode>
                <c:ptCount val="4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CE1-439B-BE16-F51404F054BC}"/>
            </c:ext>
          </c:extLst>
        </c:ser>
        <c:ser>
          <c:idx val="6"/>
          <c:order val="6"/>
          <c:tx>
            <c:strRef>
              <c:f>'Diagram inkl prospekts'!$AA$104:$AA$105</c:f>
              <c:strCache>
                <c:ptCount val="2"/>
                <c:pt idx="0">
                  <c:v>Behov</c:v>
                </c:pt>
                <c:pt idx="1">
                  <c:v>Totalt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prospekts'!$S$106:$T$109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prospekts'!$AA$106:$AA$109</c:f>
              <c:numCache>
                <c:formatCode>General</c:formatCode>
                <c:ptCount val="4"/>
                <c:pt idx="0">
                  <c:v>1108</c:v>
                </c:pt>
                <c:pt idx="1">
                  <c:v>1132</c:v>
                </c:pt>
                <c:pt idx="2">
                  <c:v>1149</c:v>
                </c:pt>
                <c:pt idx="3">
                  <c:v>1160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CE1-439B-BE16-F51404F054BC}"/>
            </c:ext>
          </c:extLst>
        </c:ser>
        <c:ser>
          <c:idx val="8"/>
          <c:order val="8"/>
          <c:tx>
            <c:strRef>
              <c:f>'Diagram inkl prospekts'!$AC$104:$AC$105</c:f>
              <c:strCache>
                <c:ptCount val="2"/>
                <c:pt idx="0">
                  <c:v>Behov</c:v>
                </c:pt>
                <c:pt idx="1">
                  <c:v>Befolkningsprognos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'Diagram inkl prospekts'!$S$106:$T$109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prospekts'!$AC$106:$AC$109</c:f>
              <c:numCache>
                <c:formatCode>General</c:formatCode>
                <c:ptCount val="4"/>
                <c:pt idx="0">
                  <c:v>1122</c:v>
                </c:pt>
                <c:pt idx="1">
                  <c:v>1157</c:v>
                </c:pt>
                <c:pt idx="2">
                  <c:v>1171</c:v>
                </c:pt>
                <c:pt idx="3">
                  <c:v>1190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6CE1-439B-BE16-F51404F05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478080"/>
        <c:axId val="216479616"/>
      </c:lineChart>
      <c:catAx>
        <c:axId val="21647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6479616"/>
        <c:crosses val="autoZero"/>
        <c:auto val="1"/>
        <c:lblAlgn val="ctr"/>
        <c:lblOffset val="100"/>
        <c:noMultiLvlLbl val="0"/>
      </c:catAx>
      <c:valAx>
        <c:axId val="21647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647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0" i="0" baseline="0">
                <a:effectLst/>
              </a:rPr>
              <a:t>Göteborgs stad</a:t>
            </a:r>
            <a:endParaRPr lang="sv-SE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b="0" i="0" baseline="0">
                <a:effectLst/>
              </a:rPr>
              <a:t>inkl Ramavtal, Tre Stiftelser, privata leverantörer och intressenter</a:t>
            </a:r>
            <a:endParaRPr lang="sv-SE" sz="105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inkl prospekts'!$AL$4:$AL$5</c:f>
              <c:strCache>
                <c:ptCount val="2"/>
                <c:pt idx="0">
                  <c:v>Platser</c:v>
                </c:pt>
                <c:pt idx="1">
                  <c:v>Somatik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'Diagram inkl prospekts'!$AJ$6:$AK$12</c:f>
              <c:multiLvlStrCache>
                <c:ptCount val="7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2025</c:v>
                  </c:pt>
                  <c:pt idx="5">
                    <c:v>2030</c:v>
                  </c:pt>
                  <c:pt idx="6">
                    <c:v>2035</c:v>
                  </c:pt>
                </c:lvl>
              </c:multiLvlStrCache>
            </c:multiLvlStrRef>
          </c:cat>
          <c:val>
            <c:numRef>
              <c:f>'Diagram inkl prospekts'!$AL$6:$AL$12</c:f>
              <c:numCache>
                <c:formatCode>General</c:formatCode>
                <c:ptCount val="7"/>
                <c:pt idx="0">
                  <c:v>2158</c:v>
                </c:pt>
                <c:pt idx="1">
                  <c:v>2341</c:v>
                </c:pt>
                <c:pt idx="2">
                  <c:v>2408</c:v>
                </c:pt>
                <c:pt idx="3">
                  <c:v>2498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E2-4779-BBA0-6E989FD883A5}"/>
            </c:ext>
          </c:extLst>
        </c:ser>
        <c:ser>
          <c:idx val="1"/>
          <c:order val="1"/>
          <c:tx>
            <c:strRef>
              <c:f>'Diagram inkl prospekts'!$AM$4:$AM$5</c:f>
              <c:strCache>
                <c:ptCount val="2"/>
                <c:pt idx="0">
                  <c:v>Platser</c:v>
                </c:pt>
                <c:pt idx="1">
                  <c:v>Demens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'Diagram inkl prospekts'!$AJ$6:$AK$12</c:f>
              <c:multiLvlStrCache>
                <c:ptCount val="7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2025</c:v>
                  </c:pt>
                  <c:pt idx="5">
                    <c:v>2030</c:v>
                  </c:pt>
                  <c:pt idx="6">
                    <c:v>2035</c:v>
                  </c:pt>
                </c:lvl>
              </c:multiLvlStrCache>
            </c:multiLvlStrRef>
          </c:cat>
          <c:val>
            <c:numRef>
              <c:f>'Diagram inkl prospekts'!$AM$6:$AM$12</c:f>
              <c:numCache>
                <c:formatCode>General</c:formatCode>
                <c:ptCount val="7"/>
                <c:pt idx="0">
                  <c:v>1986</c:v>
                </c:pt>
                <c:pt idx="1">
                  <c:v>2242</c:v>
                </c:pt>
                <c:pt idx="2">
                  <c:v>2296</c:v>
                </c:pt>
                <c:pt idx="3">
                  <c:v>2376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E2-4779-BBA0-6E989FD883A5}"/>
            </c:ext>
          </c:extLst>
        </c:ser>
        <c:ser>
          <c:idx val="2"/>
          <c:order val="2"/>
          <c:tx>
            <c:strRef>
              <c:f>'Diagram inkl prospekts'!$AN$4:$AN$5</c:f>
              <c:strCache>
                <c:ptCount val="2"/>
                <c:pt idx="0">
                  <c:v>Platser</c:v>
                </c:pt>
                <c:pt idx="1">
                  <c:v>Psykoger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'Diagram inkl prospekts'!$AJ$6:$AK$12</c:f>
              <c:multiLvlStrCache>
                <c:ptCount val="7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2025</c:v>
                  </c:pt>
                  <c:pt idx="5">
                    <c:v>2030</c:v>
                  </c:pt>
                  <c:pt idx="6">
                    <c:v>2035</c:v>
                  </c:pt>
                </c:lvl>
              </c:multiLvlStrCache>
            </c:multiLvlStrRef>
          </c:cat>
          <c:val>
            <c:numRef>
              <c:f>'Diagram inkl prospekts'!$AN$6:$AN$12</c:f>
              <c:numCache>
                <c:formatCode>General</c:formatCode>
                <c:ptCount val="7"/>
                <c:pt idx="0">
                  <c:v>144</c:v>
                </c:pt>
                <c:pt idx="1">
                  <c:v>144</c:v>
                </c:pt>
                <c:pt idx="2">
                  <c:v>144</c:v>
                </c:pt>
                <c:pt idx="3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E2-4779-BBA0-6E989FD883A5}"/>
            </c:ext>
          </c:extLst>
        </c:ser>
        <c:ser>
          <c:idx val="7"/>
          <c:order val="7"/>
          <c:tx>
            <c:strRef>
              <c:f>'Diagram inkl prospekts'!$AS$4:$AS$5</c:f>
              <c:strCache>
                <c:ptCount val="2"/>
                <c:pt idx="0">
                  <c:v>Platser</c:v>
                </c:pt>
                <c:pt idx="1">
                  <c:v>Totalt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9E2-4779-BBA0-6E989FD883A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9E2-4779-BBA0-6E989FD883A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9E2-4779-BBA0-6E989FD883A5}"/>
              </c:ext>
            </c:extLst>
          </c:dPt>
          <c:cat>
            <c:multiLvlStrRef>
              <c:f>'Diagram inkl prospekts'!$AJ$6:$AK$12</c:f>
              <c:multiLvlStrCache>
                <c:ptCount val="7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2025</c:v>
                  </c:pt>
                  <c:pt idx="5">
                    <c:v>2030</c:v>
                  </c:pt>
                  <c:pt idx="6">
                    <c:v>2035</c:v>
                  </c:pt>
                </c:lvl>
              </c:multiLvlStrCache>
            </c:multiLvlStrRef>
          </c:cat>
          <c:val>
            <c:numRef>
              <c:f>'Diagram inkl prospekts'!$AS$6:$AS$12</c:f>
              <c:numCache>
                <c:formatCode>General</c:formatCode>
                <c:ptCount val="7"/>
                <c:pt idx="0">
                  <c:v>4288</c:v>
                </c:pt>
                <c:pt idx="1">
                  <c:v>4727</c:v>
                </c:pt>
                <c:pt idx="2">
                  <c:v>4848</c:v>
                </c:pt>
                <c:pt idx="3">
                  <c:v>5018</c:v>
                </c:pt>
                <c:pt idx="4">
                  <c:v>5633</c:v>
                </c:pt>
                <c:pt idx="5">
                  <c:v>5633</c:v>
                </c:pt>
                <c:pt idx="6">
                  <c:v>5633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9E2-4779-BBA0-6E989FD88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268160"/>
        <c:axId val="217060480"/>
      </c:barChart>
      <c:lineChart>
        <c:grouping val="standard"/>
        <c:varyColors val="0"/>
        <c:ser>
          <c:idx val="3"/>
          <c:order val="3"/>
          <c:tx>
            <c:strRef>
              <c:f>'Diagram inkl prospekts'!$AO$4:$AO$5</c:f>
              <c:strCache>
                <c:ptCount val="2"/>
                <c:pt idx="0">
                  <c:v>Behov</c:v>
                </c:pt>
                <c:pt idx="1">
                  <c:v>Somatik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prospekts'!$AJ$6:$AK$12</c:f>
              <c:multiLvlStrCache>
                <c:ptCount val="7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2025</c:v>
                  </c:pt>
                  <c:pt idx="5">
                    <c:v>2030</c:v>
                  </c:pt>
                  <c:pt idx="6">
                    <c:v>2035</c:v>
                  </c:pt>
                </c:lvl>
              </c:multiLvlStrCache>
            </c:multiLvlStrRef>
          </c:cat>
          <c:val>
            <c:numRef>
              <c:f>'Diagram inkl prospekts'!$AO$6:$AO$12</c:f>
              <c:numCache>
                <c:formatCode>General</c:formatCode>
                <c:ptCount val="7"/>
                <c:pt idx="0">
                  <c:v>2062</c:v>
                </c:pt>
                <c:pt idx="1">
                  <c:v>2076</c:v>
                </c:pt>
                <c:pt idx="2">
                  <c:v>2103</c:v>
                </c:pt>
                <c:pt idx="3">
                  <c:v>2118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29E2-4779-BBA0-6E989FD883A5}"/>
            </c:ext>
          </c:extLst>
        </c:ser>
        <c:ser>
          <c:idx val="4"/>
          <c:order val="4"/>
          <c:tx>
            <c:strRef>
              <c:f>'Diagram inkl prospekts'!$AP$4:$AP$5</c:f>
              <c:strCache>
                <c:ptCount val="2"/>
                <c:pt idx="0">
                  <c:v>Behov</c:v>
                </c:pt>
                <c:pt idx="1">
                  <c:v>Demens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prospekts'!$AJ$6:$AK$12</c:f>
              <c:multiLvlStrCache>
                <c:ptCount val="7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2025</c:v>
                  </c:pt>
                  <c:pt idx="5">
                    <c:v>2030</c:v>
                  </c:pt>
                  <c:pt idx="6">
                    <c:v>2035</c:v>
                  </c:pt>
                </c:lvl>
              </c:multiLvlStrCache>
            </c:multiLvlStrRef>
          </c:cat>
          <c:val>
            <c:numRef>
              <c:f>'Diagram inkl prospekts'!$AP$6:$AP$12</c:f>
              <c:numCache>
                <c:formatCode>General</c:formatCode>
                <c:ptCount val="7"/>
                <c:pt idx="0">
                  <c:v>1882</c:v>
                </c:pt>
                <c:pt idx="1">
                  <c:v>1912</c:v>
                </c:pt>
                <c:pt idx="2">
                  <c:v>1936</c:v>
                </c:pt>
                <c:pt idx="3">
                  <c:v>1946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29E2-4779-BBA0-6E989FD883A5}"/>
            </c:ext>
          </c:extLst>
        </c:ser>
        <c:ser>
          <c:idx val="5"/>
          <c:order val="5"/>
          <c:tx>
            <c:strRef>
              <c:f>'Diagram inkl prospekts'!$AQ$4:$AQ$5</c:f>
              <c:strCache>
                <c:ptCount val="2"/>
                <c:pt idx="0">
                  <c:v>Behov</c:v>
                </c:pt>
                <c:pt idx="1">
                  <c:v>Psykoger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prospekts'!$AJ$6:$AK$12</c:f>
              <c:multiLvlStrCache>
                <c:ptCount val="7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2025</c:v>
                  </c:pt>
                  <c:pt idx="5">
                    <c:v>2030</c:v>
                  </c:pt>
                  <c:pt idx="6">
                    <c:v>2035</c:v>
                  </c:pt>
                </c:lvl>
              </c:multiLvlStrCache>
            </c:multiLvlStrRef>
          </c:cat>
          <c:val>
            <c:numRef>
              <c:f>'Diagram inkl prospekts'!$AQ$6:$AQ$12</c:f>
              <c:numCache>
                <c:formatCode>General</c:formatCode>
                <c:ptCount val="7"/>
                <c:pt idx="0">
                  <c:v>150</c:v>
                </c:pt>
                <c:pt idx="1">
                  <c:v>154</c:v>
                </c:pt>
                <c:pt idx="2">
                  <c:v>157</c:v>
                </c:pt>
                <c:pt idx="3">
                  <c:v>159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29E2-4779-BBA0-6E989FD883A5}"/>
            </c:ext>
          </c:extLst>
        </c:ser>
        <c:ser>
          <c:idx val="6"/>
          <c:order val="6"/>
          <c:tx>
            <c:strRef>
              <c:f>'Diagram inkl prospekts'!$AR$4:$AR$5</c:f>
              <c:strCache>
                <c:ptCount val="2"/>
                <c:pt idx="0">
                  <c:v>Behov</c:v>
                </c:pt>
                <c:pt idx="1">
                  <c:v>Totalt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prospekts'!$AJ$6:$AK$12</c:f>
              <c:multiLvlStrCache>
                <c:ptCount val="7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2025</c:v>
                  </c:pt>
                  <c:pt idx="5">
                    <c:v>2030</c:v>
                  </c:pt>
                  <c:pt idx="6">
                    <c:v>2035</c:v>
                  </c:pt>
                </c:lvl>
              </c:multiLvlStrCache>
            </c:multiLvlStrRef>
          </c:cat>
          <c:val>
            <c:numRef>
              <c:f>'Diagram inkl prospekts'!$AR$6:$AR$12</c:f>
              <c:numCache>
                <c:formatCode>General</c:formatCode>
                <c:ptCount val="7"/>
                <c:pt idx="0">
                  <c:v>4094</c:v>
                </c:pt>
                <c:pt idx="1">
                  <c:v>4142</c:v>
                </c:pt>
                <c:pt idx="2">
                  <c:v>4196</c:v>
                </c:pt>
                <c:pt idx="3">
                  <c:v>4223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29E2-4779-BBA0-6E989FD883A5}"/>
            </c:ext>
          </c:extLst>
        </c:ser>
        <c:ser>
          <c:idx val="8"/>
          <c:order val="8"/>
          <c:tx>
            <c:strRef>
              <c:f>'Diagram inkl prospekts'!$AT$4:$AT$5</c:f>
              <c:strCache>
                <c:ptCount val="2"/>
                <c:pt idx="0">
                  <c:v>Behov</c:v>
                </c:pt>
                <c:pt idx="1">
                  <c:v>Befolkningsprognos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'Diagram inkl prospekts'!$AJ$6:$AK$12</c:f>
              <c:multiLvlStrCache>
                <c:ptCount val="7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2025</c:v>
                  </c:pt>
                  <c:pt idx="5">
                    <c:v>2030</c:v>
                  </c:pt>
                  <c:pt idx="6">
                    <c:v>2035</c:v>
                  </c:pt>
                </c:lvl>
              </c:multiLvlStrCache>
            </c:multiLvlStrRef>
          </c:cat>
          <c:val>
            <c:numRef>
              <c:f>'Diagram inkl prospekts'!$AT$6:$AT$12</c:f>
              <c:numCache>
                <c:formatCode>General</c:formatCode>
                <c:ptCount val="7"/>
                <c:pt idx="0">
                  <c:v>4122</c:v>
                </c:pt>
                <c:pt idx="1">
                  <c:v>4185</c:v>
                </c:pt>
                <c:pt idx="2">
                  <c:v>4252</c:v>
                </c:pt>
                <c:pt idx="3">
                  <c:v>4325</c:v>
                </c:pt>
                <c:pt idx="4">
                  <c:v>4500</c:v>
                </c:pt>
                <c:pt idx="5">
                  <c:v>5200</c:v>
                </c:pt>
                <c:pt idx="6">
                  <c:v>6200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29E2-4779-BBA0-6E989FD88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268160"/>
        <c:axId val="217060480"/>
      </c:lineChart>
      <c:catAx>
        <c:axId val="21626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7060480"/>
        <c:crosses val="autoZero"/>
        <c:auto val="1"/>
        <c:lblAlgn val="ctr"/>
        <c:lblOffset val="100"/>
        <c:noMultiLvlLbl val="0"/>
      </c:catAx>
      <c:valAx>
        <c:axId val="21706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626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0" i="0" baseline="0">
                <a:effectLst/>
              </a:rPr>
              <a:t>Göteborgs stad</a:t>
            </a:r>
            <a:endParaRPr lang="sv-SE" sz="1400" b="0" i="0" baseline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100" b="0" i="0" baseline="0">
                <a:effectLst/>
              </a:rPr>
              <a:t>Korttidsplatser i e</a:t>
            </a:r>
            <a:r>
              <a:rPr lang="sv-SE" sz="1050" b="0" i="0" baseline="0">
                <a:effectLst/>
              </a:rPr>
              <a:t>gen</a:t>
            </a:r>
            <a:r>
              <a:rPr lang="sv-SE" sz="1200" b="0" i="0" baseline="0">
                <a:effectLst/>
              </a:rPr>
              <a:t> regi</a:t>
            </a:r>
            <a:endParaRPr lang="sv-SE" sz="105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korttid'!$AE$4:$AE$5</c:f>
              <c:strCache>
                <c:ptCount val="2"/>
                <c:pt idx="0">
                  <c:v>Korttidsplatser</c:v>
                </c:pt>
                <c:pt idx="1">
                  <c:v>Tillfällig vård och omsorg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'Diagram korttid'!$AD$6:$AD$9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'Diagram korttid'!$AE$6:$AE$9</c:f>
              <c:numCache>
                <c:formatCode>General</c:formatCode>
                <c:ptCount val="4"/>
                <c:pt idx="0">
                  <c:v>282</c:v>
                </c:pt>
                <c:pt idx="1">
                  <c:v>282</c:v>
                </c:pt>
                <c:pt idx="2">
                  <c:v>282</c:v>
                </c:pt>
                <c:pt idx="3">
                  <c:v>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F4-4B20-BA81-C52DF208265C}"/>
            </c:ext>
          </c:extLst>
        </c:ser>
        <c:ser>
          <c:idx val="1"/>
          <c:order val="1"/>
          <c:tx>
            <c:strRef>
              <c:f>'Diagram korttid'!$AF$4:$AF$5</c:f>
              <c:strCache>
                <c:ptCount val="2"/>
                <c:pt idx="0">
                  <c:v>Korttidsplatser</c:v>
                </c:pt>
                <c:pt idx="1">
                  <c:v>Avlösning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'Diagram korttid'!$AD$6:$AD$9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'Diagram korttid'!$AF$6:$AF$9</c:f>
              <c:numCache>
                <c:formatCode>General</c:formatCode>
                <c:ptCount val="4"/>
                <c:pt idx="0">
                  <c:v>61</c:v>
                </c:pt>
                <c:pt idx="1">
                  <c:v>61</c:v>
                </c:pt>
                <c:pt idx="2">
                  <c:v>61</c:v>
                </c:pt>
                <c:pt idx="3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F4-4B20-BA81-C52DF208265C}"/>
            </c:ext>
          </c:extLst>
        </c:ser>
        <c:ser>
          <c:idx val="7"/>
          <c:order val="5"/>
          <c:tx>
            <c:strRef>
              <c:f>'Diagram korttid'!$AJ$4:$AJ$5</c:f>
              <c:strCache>
                <c:ptCount val="2"/>
                <c:pt idx="0">
                  <c:v>Korttidsplatser</c:v>
                </c:pt>
                <c:pt idx="1">
                  <c:v>Totalt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'Diagram korttid'!$AD$6:$AD$9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'Diagram korttid'!$AJ$6:$AJ$9</c:f>
              <c:numCache>
                <c:formatCode>General</c:formatCode>
                <c:ptCount val="4"/>
                <c:pt idx="0">
                  <c:v>343</c:v>
                </c:pt>
                <c:pt idx="1">
                  <c:v>343</c:v>
                </c:pt>
                <c:pt idx="2">
                  <c:v>343</c:v>
                </c:pt>
                <c:pt idx="3">
                  <c:v>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F4-4B20-BA81-C52DF2082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144320"/>
        <c:axId val="217645824"/>
      </c:barChart>
      <c:lineChart>
        <c:grouping val="standard"/>
        <c:varyColors val="0"/>
        <c:ser>
          <c:idx val="3"/>
          <c:order val="2"/>
          <c:tx>
            <c:strRef>
              <c:f>'Diagram korttid'!$AG$4:$AG$5</c:f>
              <c:strCache>
                <c:ptCount val="2"/>
                <c:pt idx="0">
                  <c:v>Behov korttidsplats</c:v>
                </c:pt>
                <c:pt idx="1">
                  <c:v>Tillfällig vård och omsorg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'Diagram korttid'!$AD$6:$AD$9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'Diagram korttid'!$AG$6:$AG$9</c:f>
              <c:numCache>
                <c:formatCode>General</c:formatCode>
                <c:ptCount val="4"/>
                <c:pt idx="0">
                  <c:v>316</c:v>
                </c:pt>
                <c:pt idx="1">
                  <c:v>306</c:v>
                </c:pt>
                <c:pt idx="2">
                  <c:v>306</c:v>
                </c:pt>
                <c:pt idx="3">
                  <c:v>306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AF4-4B20-BA81-C52DF208265C}"/>
            </c:ext>
          </c:extLst>
        </c:ser>
        <c:ser>
          <c:idx val="4"/>
          <c:order val="3"/>
          <c:tx>
            <c:strRef>
              <c:f>'Diagram korttid'!$AH$4:$AH$5</c:f>
              <c:strCache>
                <c:ptCount val="2"/>
                <c:pt idx="0">
                  <c:v>Behov korttidsplats</c:v>
                </c:pt>
                <c:pt idx="1">
                  <c:v>Avlösning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'Diagram korttid'!$AD$6:$AD$9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'Diagram korttid'!$AH$6:$AH$9</c:f>
              <c:numCache>
                <c:formatCode>General</c:formatCode>
                <c:ptCount val="4"/>
                <c:pt idx="0">
                  <c:v>68</c:v>
                </c:pt>
                <c:pt idx="1">
                  <c:v>70</c:v>
                </c:pt>
                <c:pt idx="2">
                  <c:v>72</c:v>
                </c:pt>
                <c:pt idx="3">
                  <c:v>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AF4-4B20-BA81-C52DF208265C}"/>
            </c:ext>
          </c:extLst>
        </c:ser>
        <c:ser>
          <c:idx val="6"/>
          <c:order val="4"/>
          <c:tx>
            <c:strRef>
              <c:f>'Diagram korttid'!$AI$4:$AI$5</c:f>
              <c:strCache>
                <c:ptCount val="2"/>
                <c:pt idx="0">
                  <c:v>Behov korttidsplatser</c:v>
                </c:pt>
                <c:pt idx="1">
                  <c:v>Totalt Enl stadsdel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'Diagram korttid'!$AD$6:$AD$9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'Diagram korttid'!$AI$6:$AI$9</c:f>
              <c:numCache>
                <c:formatCode>General</c:formatCode>
                <c:ptCount val="4"/>
                <c:pt idx="0">
                  <c:v>384</c:v>
                </c:pt>
                <c:pt idx="1">
                  <c:v>376</c:v>
                </c:pt>
                <c:pt idx="2">
                  <c:v>378</c:v>
                </c:pt>
                <c:pt idx="3">
                  <c:v>380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AF4-4B20-BA81-C52DF2082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144320"/>
        <c:axId val="217645824"/>
      </c:lineChart>
      <c:catAx>
        <c:axId val="21714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7645824"/>
        <c:crosses val="autoZero"/>
        <c:auto val="1"/>
        <c:lblAlgn val="ctr"/>
        <c:lblOffset val="100"/>
        <c:noMultiLvlLbl val="0"/>
      </c:catAx>
      <c:valAx>
        <c:axId val="21764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714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Förekommande omnämnda äldreboenden i väntlista</a:t>
            </a:r>
          </a:p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Enligt Bentes utredning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'Önskat boende  11 sep 2018'!$CU$5:$CW$5</c:f>
              <c:strCache>
                <c:ptCount val="1"/>
                <c:pt idx="0">
                  <c:v>Sökt sig till äldreboende egen stadsdel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'Önskat boende  11 sep 2018'!$CT$7:$CT$16</c:f>
              <c:strCache>
                <c:ptCount val="10"/>
                <c:pt idx="0">
                  <c:v>Angered</c:v>
                </c:pt>
                <c:pt idx="1">
                  <c:v>Östra Göteborg</c:v>
                </c:pt>
                <c:pt idx="2">
                  <c:v>Örgryte/Härlanda</c:v>
                </c:pt>
                <c:pt idx="3">
                  <c:v>Centrum</c:v>
                </c:pt>
                <c:pt idx="4">
                  <c:v>Majorna/Linné</c:v>
                </c:pt>
                <c:pt idx="5">
                  <c:v>AFH</c:v>
                </c:pt>
                <c:pt idx="6">
                  <c:v>Västra Göteborg</c:v>
                </c:pt>
                <c:pt idx="7">
                  <c:v>Västra Hisingen</c:v>
                </c:pt>
                <c:pt idx="8">
                  <c:v>Lundby</c:v>
                </c:pt>
                <c:pt idx="9">
                  <c:v>Norra Hisingen</c:v>
                </c:pt>
              </c:strCache>
            </c:strRef>
          </c:cat>
          <c:val>
            <c:numRef>
              <c:f>'Önskat boende  11 sep 2018'!$CW$7:$CW$16</c:f>
              <c:numCache>
                <c:formatCode>General</c:formatCode>
                <c:ptCount val="10"/>
                <c:pt idx="0">
                  <c:v>14</c:v>
                </c:pt>
                <c:pt idx="1">
                  <c:v>20</c:v>
                </c:pt>
                <c:pt idx="2">
                  <c:v>35</c:v>
                </c:pt>
                <c:pt idx="3">
                  <c:v>30</c:v>
                </c:pt>
                <c:pt idx="4">
                  <c:v>98</c:v>
                </c:pt>
                <c:pt idx="5">
                  <c:v>76</c:v>
                </c:pt>
                <c:pt idx="6">
                  <c:v>78</c:v>
                </c:pt>
                <c:pt idx="7">
                  <c:v>17</c:v>
                </c:pt>
                <c:pt idx="8">
                  <c:v>43</c:v>
                </c:pt>
                <c:pt idx="9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5A-4B31-AA7C-29C81A8D7C8B}"/>
            </c:ext>
          </c:extLst>
        </c:ser>
        <c:ser>
          <c:idx val="1"/>
          <c:order val="1"/>
          <c:tx>
            <c:strRef>
              <c:f>'Önskat boende  11 sep 2018'!$CX$5:$DB$5</c:f>
              <c:strCache>
                <c:ptCount val="1"/>
                <c:pt idx="0">
                  <c:v>Sökt sig till äldreboenden i andra stadsdelar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'Önskat boende  11 sep 2018'!$CT$7:$CT$16</c:f>
              <c:strCache>
                <c:ptCount val="10"/>
                <c:pt idx="0">
                  <c:v>Angered</c:v>
                </c:pt>
                <c:pt idx="1">
                  <c:v>Östra Göteborg</c:v>
                </c:pt>
                <c:pt idx="2">
                  <c:v>Örgryte/Härlanda</c:v>
                </c:pt>
                <c:pt idx="3">
                  <c:v>Centrum</c:v>
                </c:pt>
                <c:pt idx="4">
                  <c:v>Majorna/Linné</c:v>
                </c:pt>
                <c:pt idx="5">
                  <c:v>AFH</c:v>
                </c:pt>
                <c:pt idx="6">
                  <c:v>Västra Göteborg</c:v>
                </c:pt>
                <c:pt idx="7">
                  <c:v>Västra Hisingen</c:v>
                </c:pt>
                <c:pt idx="8">
                  <c:v>Lundby</c:v>
                </c:pt>
                <c:pt idx="9">
                  <c:v>Norra Hisingen</c:v>
                </c:pt>
              </c:strCache>
            </c:strRef>
          </c:cat>
          <c:val>
            <c:numRef>
              <c:f>'Önskat boende  11 sep 2018'!$DB$7:$DB$16</c:f>
              <c:numCache>
                <c:formatCode>General</c:formatCode>
                <c:ptCount val="10"/>
                <c:pt idx="0">
                  <c:v>14</c:v>
                </c:pt>
                <c:pt idx="1">
                  <c:v>27</c:v>
                </c:pt>
                <c:pt idx="2">
                  <c:v>19</c:v>
                </c:pt>
                <c:pt idx="3">
                  <c:v>26</c:v>
                </c:pt>
                <c:pt idx="4">
                  <c:v>18</c:v>
                </c:pt>
                <c:pt idx="5">
                  <c:v>18</c:v>
                </c:pt>
                <c:pt idx="6">
                  <c:v>28</c:v>
                </c:pt>
                <c:pt idx="7">
                  <c:v>23</c:v>
                </c:pt>
                <c:pt idx="8">
                  <c:v>12</c:v>
                </c:pt>
                <c:pt idx="9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5A-4B31-AA7C-29C81A8D7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742720"/>
        <c:axId val="211744256"/>
      </c:barChart>
      <c:catAx>
        <c:axId val="21174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1744256"/>
        <c:crosses val="autoZero"/>
        <c:auto val="1"/>
        <c:lblAlgn val="ctr"/>
        <c:lblOffset val="100"/>
        <c:noMultiLvlLbl val="0"/>
      </c:catAx>
      <c:valAx>
        <c:axId val="21174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174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Omnämnda/önskade äldreboende fördelat per region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'Önskat boende  11 sep 2018'!$AE$23</c:f>
              <c:strCache>
                <c:ptCount val="1"/>
                <c:pt idx="0">
                  <c:v>Från egen stadsdel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'Önskat boende  11 sep 2018'!$B$24:$B$27</c:f>
              <c:strCache>
                <c:ptCount val="4"/>
                <c:pt idx="0">
                  <c:v>Angered/Ö Gbg</c:v>
                </c:pt>
                <c:pt idx="1">
                  <c:v>ÖH/Centrum/ML</c:v>
                </c:pt>
                <c:pt idx="2">
                  <c:v>AFH/V Gbg</c:v>
                </c:pt>
                <c:pt idx="3">
                  <c:v>Hisingen</c:v>
                </c:pt>
              </c:strCache>
            </c:strRef>
          </c:cat>
          <c:val>
            <c:numRef>
              <c:f>'Önskat boende  11 sep 2018'!$J$24:$J$27</c:f>
              <c:numCache>
                <c:formatCode>General</c:formatCode>
                <c:ptCount val="4"/>
                <c:pt idx="0">
                  <c:v>32</c:v>
                </c:pt>
                <c:pt idx="1">
                  <c:v>67</c:v>
                </c:pt>
                <c:pt idx="2">
                  <c:v>72</c:v>
                </c:pt>
                <c:pt idx="3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02-4147-83BB-108EEBB1925E}"/>
            </c:ext>
          </c:extLst>
        </c:ser>
        <c:ser>
          <c:idx val="1"/>
          <c:order val="1"/>
          <c:tx>
            <c:strRef>
              <c:f>'Önskat boende  11 sep 2018'!$AF$23</c:f>
              <c:strCache>
                <c:ptCount val="1"/>
                <c:pt idx="0">
                  <c:v>Från andra stadsdelar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'Önskat boende  11 sep 2018'!$B$24:$B$27</c:f>
              <c:strCache>
                <c:ptCount val="4"/>
                <c:pt idx="0">
                  <c:v>Angered/Ö Gbg</c:v>
                </c:pt>
                <c:pt idx="1">
                  <c:v>ÖH/Centrum/ML</c:v>
                </c:pt>
                <c:pt idx="2">
                  <c:v>AFH/V Gbg</c:v>
                </c:pt>
                <c:pt idx="3">
                  <c:v>Hisingen</c:v>
                </c:pt>
              </c:strCache>
            </c:strRef>
          </c:cat>
          <c:val>
            <c:numRef>
              <c:f>'Önskat boende  11 sep 2018'!$S$24:$S$27</c:f>
              <c:numCache>
                <c:formatCode>General</c:formatCode>
                <c:ptCount val="4"/>
                <c:pt idx="0">
                  <c:v>2</c:v>
                </c:pt>
                <c:pt idx="1">
                  <c:v>96</c:v>
                </c:pt>
                <c:pt idx="2">
                  <c:v>82</c:v>
                </c:pt>
                <c:pt idx="3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02-4147-83BB-108EEBB19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78944"/>
        <c:axId val="211780736"/>
      </c:barChart>
      <c:catAx>
        <c:axId val="21177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1780736"/>
        <c:crosses val="autoZero"/>
        <c:auto val="1"/>
        <c:lblAlgn val="ctr"/>
        <c:lblOffset val="100"/>
        <c:noMultiLvlLbl val="0"/>
      </c:catAx>
      <c:valAx>
        <c:axId val="21178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177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Mest förekommande omnämnda</a:t>
            </a:r>
            <a:r>
              <a:rPr lang="sv-SE" baseline="0" dirty="0"/>
              <a:t> äldreboende fördelat på sökandes hemmastadsdel</a:t>
            </a:r>
            <a:endParaRPr lang="sv-SE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Blad5!$A$2</c:f>
              <c:strCache>
                <c:ptCount val="1"/>
                <c:pt idx="0">
                  <c:v>Angered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Blad5!$B$1:$G$1</c:f>
              <c:strCache>
                <c:ptCount val="6"/>
                <c:pt idx="0">
                  <c:v>Vegahusen</c:v>
                </c:pt>
                <c:pt idx="1">
                  <c:v>Änggårdsbacken</c:v>
                </c:pt>
                <c:pt idx="2">
                  <c:v>Gerdas gård</c:v>
                </c:pt>
                <c:pt idx="3">
                  <c:v>Fiskebäck</c:v>
                </c:pt>
                <c:pt idx="4">
                  <c:v>Åkerhus</c:v>
                </c:pt>
                <c:pt idx="5">
                  <c:v>Sehlstedtsgatan</c:v>
                </c:pt>
              </c:strCache>
            </c:strRef>
          </c:cat>
          <c:val>
            <c:numRef>
              <c:f>Blad5!$B$2:$G$2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2A-42AD-88B6-7EE996F49A1A}"/>
            </c:ext>
          </c:extLst>
        </c:ser>
        <c:ser>
          <c:idx val="1"/>
          <c:order val="1"/>
          <c:tx>
            <c:strRef>
              <c:f>Blad5!$A$3</c:f>
              <c:strCache>
                <c:ptCount val="1"/>
                <c:pt idx="0">
                  <c:v>Östra Göteborg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Blad5!$B$1:$G$1</c:f>
              <c:strCache>
                <c:ptCount val="6"/>
                <c:pt idx="0">
                  <c:v>Vegahusen</c:v>
                </c:pt>
                <c:pt idx="1">
                  <c:v>Änggårdsbacken</c:v>
                </c:pt>
                <c:pt idx="2">
                  <c:v>Gerdas gård</c:v>
                </c:pt>
                <c:pt idx="3">
                  <c:v>Fiskebäck</c:v>
                </c:pt>
                <c:pt idx="4">
                  <c:v>Åkerhus</c:v>
                </c:pt>
                <c:pt idx="5">
                  <c:v>Sehlstedtsgatan</c:v>
                </c:pt>
              </c:strCache>
            </c:strRef>
          </c:cat>
          <c:val>
            <c:numRef>
              <c:f>Blad5!$B$3:$G$3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2A-42AD-88B6-7EE996F49A1A}"/>
            </c:ext>
          </c:extLst>
        </c:ser>
        <c:ser>
          <c:idx val="2"/>
          <c:order val="2"/>
          <c:tx>
            <c:strRef>
              <c:f>Blad5!$A$4</c:f>
              <c:strCache>
                <c:ptCount val="1"/>
                <c:pt idx="0">
                  <c:v>Örgryte-Härlanda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Blad5!$B$1:$G$1</c:f>
              <c:strCache>
                <c:ptCount val="6"/>
                <c:pt idx="0">
                  <c:v>Vegahusen</c:v>
                </c:pt>
                <c:pt idx="1">
                  <c:v>Änggårdsbacken</c:v>
                </c:pt>
                <c:pt idx="2">
                  <c:v>Gerdas gård</c:v>
                </c:pt>
                <c:pt idx="3">
                  <c:v>Fiskebäck</c:v>
                </c:pt>
                <c:pt idx="4">
                  <c:v>Åkerhus</c:v>
                </c:pt>
                <c:pt idx="5">
                  <c:v>Sehlstedtsgatan</c:v>
                </c:pt>
              </c:strCache>
            </c:strRef>
          </c:cat>
          <c:val>
            <c:numRef>
              <c:f>Blad5!$B$4:$G$4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2A-42AD-88B6-7EE996F49A1A}"/>
            </c:ext>
          </c:extLst>
        </c:ser>
        <c:ser>
          <c:idx val="3"/>
          <c:order val="3"/>
          <c:tx>
            <c:strRef>
              <c:f>Blad5!$A$5</c:f>
              <c:strCache>
                <c:ptCount val="1"/>
                <c:pt idx="0">
                  <c:v>Centrum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Blad5!$B$1:$G$1</c:f>
              <c:strCache>
                <c:ptCount val="6"/>
                <c:pt idx="0">
                  <c:v>Vegahusen</c:v>
                </c:pt>
                <c:pt idx="1">
                  <c:v>Änggårdsbacken</c:v>
                </c:pt>
                <c:pt idx="2">
                  <c:v>Gerdas gård</c:v>
                </c:pt>
                <c:pt idx="3">
                  <c:v>Fiskebäck</c:v>
                </c:pt>
                <c:pt idx="4">
                  <c:v>Åkerhus</c:v>
                </c:pt>
                <c:pt idx="5">
                  <c:v>Sehlstedtsgatan</c:v>
                </c:pt>
              </c:strCache>
            </c:strRef>
          </c:cat>
          <c:val>
            <c:numRef>
              <c:f>Blad5!$B$5:$G$5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2A-42AD-88B6-7EE996F49A1A}"/>
            </c:ext>
          </c:extLst>
        </c:ser>
        <c:ser>
          <c:idx val="4"/>
          <c:order val="4"/>
          <c:tx>
            <c:strRef>
              <c:f>Blad5!$A$6</c:f>
              <c:strCache>
                <c:ptCount val="1"/>
                <c:pt idx="0">
                  <c:v>majorna-Linné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Blad5!$B$1:$G$1</c:f>
              <c:strCache>
                <c:ptCount val="6"/>
                <c:pt idx="0">
                  <c:v>Vegahusen</c:v>
                </c:pt>
                <c:pt idx="1">
                  <c:v>Änggårdsbacken</c:v>
                </c:pt>
                <c:pt idx="2">
                  <c:v>Gerdas gård</c:v>
                </c:pt>
                <c:pt idx="3">
                  <c:v>Fiskebäck</c:v>
                </c:pt>
                <c:pt idx="4">
                  <c:v>Åkerhus</c:v>
                </c:pt>
                <c:pt idx="5">
                  <c:v>Sehlstedtsgatan</c:v>
                </c:pt>
              </c:strCache>
            </c:strRef>
          </c:cat>
          <c:val>
            <c:numRef>
              <c:f>Blad5!$B$6:$G$6</c:f>
              <c:numCache>
                <c:formatCode>General</c:formatCode>
                <c:ptCount val="6"/>
                <c:pt idx="0">
                  <c:v>11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2A-42AD-88B6-7EE996F49A1A}"/>
            </c:ext>
          </c:extLst>
        </c:ser>
        <c:ser>
          <c:idx val="5"/>
          <c:order val="5"/>
          <c:tx>
            <c:strRef>
              <c:f>Blad5!$A$7</c:f>
              <c:strCache>
                <c:ptCount val="1"/>
                <c:pt idx="0">
                  <c:v>AFH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Blad5!$B$1:$G$1</c:f>
              <c:strCache>
                <c:ptCount val="6"/>
                <c:pt idx="0">
                  <c:v>Vegahusen</c:v>
                </c:pt>
                <c:pt idx="1">
                  <c:v>Änggårdsbacken</c:v>
                </c:pt>
                <c:pt idx="2">
                  <c:v>Gerdas gård</c:v>
                </c:pt>
                <c:pt idx="3">
                  <c:v>Fiskebäck</c:v>
                </c:pt>
                <c:pt idx="4">
                  <c:v>Åkerhus</c:v>
                </c:pt>
                <c:pt idx="5">
                  <c:v>Sehlstedtsgatan</c:v>
                </c:pt>
              </c:strCache>
            </c:strRef>
          </c:cat>
          <c:val>
            <c:numRef>
              <c:f>Blad5!$B$7:$G$7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8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B2A-42AD-88B6-7EE996F49A1A}"/>
            </c:ext>
          </c:extLst>
        </c:ser>
        <c:ser>
          <c:idx val="6"/>
          <c:order val="6"/>
          <c:tx>
            <c:strRef>
              <c:f>Blad5!$A$8</c:f>
              <c:strCache>
                <c:ptCount val="1"/>
                <c:pt idx="0">
                  <c:v>Västra Göteborg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Blad5!$B$1:$G$1</c:f>
              <c:strCache>
                <c:ptCount val="6"/>
                <c:pt idx="0">
                  <c:v>Vegahusen</c:v>
                </c:pt>
                <c:pt idx="1">
                  <c:v>Änggårdsbacken</c:v>
                </c:pt>
                <c:pt idx="2">
                  <c:v>Gerdas gård</c:v>
                </c:pt>
                <c:pt idx="3">
                  <c:v>Fiskebäck</c:v>
                </c:pt>
                <c:pt idx="4">
                  <c:v>Åkerhus</c:v>
                </c:pt>
                <c:pt idx="5">
                  <c:v>Sehlstedtsgatan</c:v>
                </c:pt>
              </c:strCache>
            </c:strRef>
          </c:cat>
          <c:val>
            <c:numRef>
              <c:f>Blad5!$B$8:$G$8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  <c:pt idx="4">
                  <c:v>12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B2A-42AD-88B6-7EE996F49A1A}"/>
            </c:ext>
          </c:extLst>
        </c:ser>
        <c:ser>
          <c:idx val="7"/>
          <c:order val="7"/>
          <c:tx>
            <c:strRef>
              <c:f>Blad5!$A$9</c:f>
              <c:strCache>
                <c:ptCount val="1"/>
                <c:pt idx="0">
                  <c:v>Västra Hisingen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Blad5!$B$1:$G$1</c:f>
              <c:strCache>
                <c:ptCount val="6"/>
                <c:pt idx="0">
                  <c:v>Vegahusen</c:v>
                </c:pt>
                <c:pt idx="1">
                  <c:v>Änggårdsbacken</c:v>
                </c:pt>
                <c:pt idx="2">
                  <c:v>Gerdas gård</c:v>
                </c:pt>
                <c:pt idx="3">
                  <c:v>Fiskebäck</c:v>
                </c:pt>
                <c:pt idx="4">
                  <c:v>Åkerhus</c:v>
                </c:pt>
                <c:pt idx="5">
                  <c:v>Sehlstedtsgatan</c:v>
                </c:pt>
              </c:strCache>
            </c:strRef>
          </c:cat>
          <c:val>
            <c:numRef>
              <c:f>Blad5!$B$9:$G$9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B2A-42AD-88B6-7EE996F49A1A}"/>
            </c:ext>
          </c:extLst>
        </c:ser>
        <c:ser>
          <c:idx val="8"/>
          <c:order val="8"/>
          <c:tx>
            <c:strRef>
              <c:f>Blad5!$A$10</c:f>
              <c:strCache>
                <c:ptCount val="1"/>
                <c:pt idx="0">
                  <c:v>Lundby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Blad5!$B$1:$G$1</c:f>
              <c:strCache>
                <c:ptCount val="6"/>
                <c:pt idx="0">
                  <c:v>Vegahusen</c:v>
                </c:pt>
                <c:pt idx="1">
                  <c:v>Änggårdsbacken</c:v>
                </c:pt>
                <c:pt idx="2">
                  <c:v>Gerdas gård</c:v>
                </c:pt>
                <c:pt idx="3">
                  <c:v>Fiskebäck</c:v>
                </c:pt>
                <c:pt idx="4">
                  <c:v>Åkerhus</c:v>
                </c:pt>
                <c:pt idx="5">
                  <c:v>Sehlstedtsgatan</c:v>
                </c:pt>
              </c:strCache>
            </c:strRef>
          </c:cat>
          <c:val>
            <c:numRef>
              <c:f>Blad5!$B$10:$G$10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B2A-42AD-88B6-7EE996F49A1A}"/>
            </c:ext>
          </c:extLst>
        </c:ser>
        <c:ser>
          <c:idx val="9"/>
          <c:order val="9"/>
          <c:tx>
            <c:strRef>
              <c:f>Blad5!$A$11</c:f>
              <c:strCache>
                <c:ptCount val="1"/>
                <c:pt idx="0">
                  <c:v>Norra Hisingen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Blad5!$B$1:$G$1</c:f>
              <c:strCache>
                <c:ptCount val="6"/>
                <c:pt idx="0">
                  <c:v>Vegahusen</c:v>
                </c:pt>
                <c:pt idx="1">
                  <c:v>Änggårdsbacken</c:v>
                </c:pt>
                <c:pt idx="2">
                  <c:v>Gerdas gård</c:v>
                </c:pt>
                <c:pt idx="3">
                  <c:v>Fiskebäck</c:v>
                </c:pt>
                <c:pt idx="4">
                  <c:v>Åkerhus</c:v>
                </c:pt>
                <c:pt idx="5">
                  <c:v>Sehlstedtsgatan</c:v>
                </c:pt>
              </c:strCache>
            </c:strRef>
          </c:cat>
          <c:val>
            <c:numRef>
              <c:f>Blad5!$B$11:$G$11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B2A-42AD-88B6-7EE996F49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770624"/>
        <c:axId val="213772160"/>
      </c:barChart>
      <c:catAx>
        <c:axId val="2137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3772160"/>
        <c:crosses val="autoZero"/>
        <c:auto val="1"/>
        <c:lblAlgn val="ctr"/>
        <c:lblOffset val="100"/>
        <c:noMultiLvlLbl val="0"/>
      </c:catAx>
      <c:valAx>
        <c:axId val="21377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377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Nöjdhet 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enligt socialstyrelsens äldreenkät 2018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äldreboende'!$BJ$28</c:f>
              <c:strCache>
                <c:ptCount val="1"/>
                <c:pt idx="0">
                  <c:v>Nöjdhet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'Diagram äldreboende'!$BG$29:$BI$33</c:f>
              <c:multiLvlStrCache>
                <c:ptCount val="5"/>
                <c:lvl>
                  <c:pt idx="0">
                    <c:v>Svartedalsgatan 13</c:v>
                  </c:pt>
                  <c:pt idx="1">
                    <c:v>Solängsvägen 57</c:v>
                  </c:pt>
                  <c:pt idx="2">
                    <c:v>Kaggeleds äldreboende</c:v>
                  </c:pt>
                  <c:pt idx="3">
                    <c:v>Uggledals äldreboende</c:v>
                  </c:pt>
                  <c:pt idx="4">
                    <c:v>Vasahemmet</c:v>
                  </c:pt>
                </c:lvl>
                <c:lvl>
                  <c:pt idx="0">
                    <c:v>Västra Hisingen</c:v>
                  </c:pt>
                  <c:pt idx="1">
                    <c:v>Västra Hisingen</c:v>
                  </c:pt>
                  <c:pt idx="2">
                    <c:v>Örgryte-Härlanda</c:v>
                  </c:pt>
                  <c:pt idx="3">
                    <c:v>Askim-Frölunda-Högsbo</c:v>
                  </c:pt>
                  <c:pt idx="4">
                    <c:v>Centrum</c:v>
                  </c:pt>
                </c:lvl>
                <c:lvl>
                  <c:pt idx="0">
                    <c:v>Egen regi</c:v>
                  </c:pt>
                  <c:pt idx="1">
                    <c:v>Egen regi</c:v>
                  </c:pt>
                  <c:pt idx="2">
                    <c:v>Egen regi</c:v>
                  </c:pt>
                  <c:pt idx="3">
                    <c:v>Egen regi</c:v>
                  </c:pt>
                  <c:pt idx="4">
                    <c:v>Ramavtal</c:v>
                  </c:pt>
                </c:lvl>
              </c:multiLvlStrCache>
            </c:multiLvlStrRef>
          </c:cat>
          <c:val>
            <c:numRef>
              <c:f>'Diagram äldreboende'!$BJ$29:$BJ$33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AC-4079-80A3-0DE3FD1C4F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796736"/>
        <c:axId val="213814656"/>
      </c:barChart>
      <c:catAx>
        <c:axId val="21379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3814656"/>
        <c:crosses val="autoZero"/>
        <c:auto val="1"/>
        <c:lblAlgn val="ctr"/>
        <c:lblOffset val="100"/>
        <c:noMultiLvlLbl val="0"/>
      </c:catAx>
      <c:valAx>
        <c:axId val="21381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379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0">
          <a:latin typeface="+mn-lt"/>
        </a:defRPr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Göteborgs</a:t>
            </a:r>
            <a:r>
              <a:rPr lang="sv-SE" baseline="0"/>
              <a:t> Stad</a:t>
            </a:r>
            <a:endParaRPr lang="sv-SE"/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100"/>
              <a:t>inkl</a:t>
            </a:r>
            <a:r>
              <a:rPr lang="sv-SE" sz="1100" baseline="0"/>
              <a:t> Ramavtal och Tre Stiftelser, privata leverantörer</a:t>
            </a:r>
            <a:endParaRPr lang="sv-SE" sz="1100"/>
          </a:p>
        </c:rich>
      </c:tx>
      <c:layout>
        <c:manualLayout>
          <c:xMode val="edge"/>
          <c:yMode val="edge"/>
          <c:x val="0.20442208024561775"/>
          <c:y val="3.308433640210091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inkl prospekts'!$AL$4:$AL$5</c:f>
              <c:strCache>
                <c:ptCount val="2"/>
                <c:pt idx="0">
                  <c:v>Platser</c:v>
                </c:pt>
                <c:pt idx="1">
                  <c:v>Somatik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'Diagram inkl prospekts'!$AJ$6:$AK$9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prospekts'!$AL$6:$AL$9</c:f>
              <c:numCache>
                <c:formatCode>General</c:formatCode>
                <c:ptCount val="4"/>
                <c:pt idx="0">
                  <c:v>2158</c:v>
                </c:pt>
                <c:pt idx="1">
                  <c:v>2321</c:v>
                </c:pt>
                <c:pt idx="2">
                  <c:v>2388</c:v>
                </c:pt>
                <c:pt idx="3">
                  <c:v>2478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16-4FE2-B129-B18A98687EE2}"/>
            </c:ext>
          </c:extLst>
        </c:ser>
        <c:ser>
          <c:idx val="1"/>
          <c:order val="1"/>
          <c:tx>
            <c:strRef>
              <c:f>'Diagram inkl prospekts'!$AM$4:$AM$5</c:f>
              <c:strCache>
                <c:ptCount val="2"/>
                <c:pt idx="0">
                  <c:v>Platser</c:v>
                </c:pt>
                <c:pt idx="1">
                  <c:v>Demens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'Diagram inkl prospekts'!$AJ$6:$AK$9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prospekts'!$AM$6:$AM$9</c:f>
              <c:numCache>
                <c:formatCode>General</c:formatCode>
                <c:ptCount val="4"/>
                <c:pt idx="0">
                  <c:v>1986</c:v>
                </c:pt>
                <c:pt idx="1">
                  <c:v>2222</c:v>
                </c:pt>
                <c:pt idx="2">
                  <c:v>2276</c:v>
                </c:pt>
                <c:pt idx="3">
                  <c:v>2356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16-4FE2-B129-B18A98687EE2}"/>
            </c:ext>
          </c:extLst>
        </c:ser>
        <c:ser>
          <c:idx val="2"/>
          <c:order val="2"/>
          <c:tx>
            <c:strRef>
              <c:f>'Diagram inkl prospekts'!$AN$4:$AN$5</c:f>
              <c:strCache>
                <c:ptCount val="2"/>
                <c:pt idx="0">
                  <c:v>Platser</c:v>
                </c:pt>
                <c:pt idx="1">
                  <c:v>Psykoger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'Diagram inkl prospekts'!$AJ$6:$AK$9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prospekts'!$AN$6:$AN$9</c:f>
              <c:numCache>
                <c:formatCode>General</c:formatCode>
                <c:ptCount val="4"/>
                <c:pt idx="0">
                  <c:v>144</c:v>
                </c:pt>
                <c:pt idx="1">
                  <c:v>144</c:v>
                </c:pt>
                <c:pt idx="2">
                  <c:v>144</c:v>
                </c:pt>
                <c:pt idx="3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16-4FE2-B129-B18A98687EE2}"/>
            </c:ext>
          </c:extLst>
        </c:ser>
        <c:ser>
          <c:idx val="7"/>
          <c:order val="7"/>
          <c:tx>
            <c:strRef>
              <c:f>'Diagram inkl prospekts'!$AS$4:$AS$5</c:f>
              <c:strCache>
                <c:ptCount val="2"/>
                <c:pt idx="0">
                  <c:v>Platser</c:v>
                </c:pt>
                <c:pt idx="1">
                  <c:v>Totalt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'Diagram inkl prospekts'!$AJ$6:$AK$9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prospekts'!$AS$6:$AS$9</c:f>
              <c:numCache>
                <c:formatCode>General</c:formatCode>
                <c:ptCount val="4"/>
                <c:pt idx="0">
                  <c:v>4288</c:v>
                </c:pt>
                <c:pt idx="1">
                  <c:v>4687</c:v>
                </c:pt>
                <c:pt idx="2">
                  <c:v>4808</c:v>
                </c:pt>
                <c:pt idx="3">
                  <c:v>4978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516-4FE2-B129-B18A98687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615360"/>
        <c:axId val="213616896"/>
      </c:barChart>
      <c:lineChart>
        <c:grouping val="standard"/>
        <c:varyColors val="0"/>
        <c:ser>
          <c:idx val="3"/>
          <c:order val="3"/>
          <c:tx>
            <c:strRef>
              <c:f>'Diagram inkl prospekts'!$AO$4:$AO$5</c:f>
              <c:strCache>
                <c:ptCount val="2"/>
                <c:pt idx="0">
                  <c:v>Behov</c:v>
                </c:pt>
                <c:pt idx="1">
                  <c:v>Somatik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prospekts'!$AO$6:$AO$9</c:f>
              <c:numCache>
                <c:formatCode>General</c:formatCode>
                <c:ptCount val="4"/>
                <c:pt idx="0">
                  <c:v>2062</c:v>
                </c:pt>
                <c:pt idx="1">
                  <c:v>2076</c:v>
                </c:pt>
                <c:pt idx="2">
                  <c:v>2103</c:v>
                </c:pt>
                <c:pt idx="3">
                  <c:v>2118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516-4FE2-B129-B18A98687EE2}"/>
            </c:ext>
          </c:extLst>
        </c:ser>
        <c:ser>
          <c:idx val="4"/>
          <c:order val="4"/>
          <c:tx>
            <c:strRef>
              <c:f>'Diagram inkl prospekts'!$AP$4:$AP$5</c:f>
              <c:strCache>
                <c:ptCount val="2"/>
                <c:pt idx="0">
                  <c:v>Behov</c:v>
                </c:pt>
                <c:pt idx="1">
                  <c:v>Demens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prospekts'!$AP$6:$AP$9</c:f>
              <c:numCache>
                <c:formatCode>General</c:formatCode>
                <c:ptCount val="4"/>
                <c:pt idx="0">
                  <c:v>1882</c:v>
                </c:pt>
                <c:pt idx="1">
                  <c:v>1912</c:v>
                </c:pt>
                <c:pt idx="2">
                  <c:v>1936</c:v>
                </c:pt>
                <c:pt idx="3">
                  <c:v>1946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516-4FE2-B129-B18A98687EE2}"/>
            </c:ext>
          </c:extLst>
        </c:ser>
        <c:ser>
          <c:idx val="5"/>
          <c:order val="5"/>
          <c:tx>
            <c:strRef>
              <c:f>'Diagram inkl prospekts'!$AQ$4:$AQ$5</c:f>
              <c:strCache>
                <c:ptCount val="2"/>
                <c:pt idx="0">
                  <c:v>Behov</c:v>
                </c:pt>
                <c:pt idx="1">
                  <c:v>Psykoger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prospekts'!$AQ$6:$AQ$9</c:f>
              <c:numCache>
                <c:formatCode>General</c:formatCode>
                <c:ptCount val="4"/>
                <c:pt idx="0">
                  <c:v>150</c:v>
                </c:pt>
                <c:pt idx="1">
                  <c:v>154</c:v>
                </c:pt>
                <c:pt idx="2">
                  <c:v>157</c:v>
                </c:pt>
                <c:pt idx="3">
                  <c:v>159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516-4FE2-B129-B18A98687EE2}"/>
            </c:ext>
          </c:extLst>
        </c:ser>
        <c:ser>
          <c:idx val="6"/>
          <c:order val="6"/>
          <c:tx>
            <c:strRef>
              <c:f>'Diagram inkl prospekts'!$AR$4:$AR$5</c:f>
              <c:strCache>
                <c:ptCount val="2"/>
                <c:pt idx="0">
                  <c:v>Behov</c:v>
                </c:pt>
                <c:pt idx="1">
                  <c:v>Totalt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prospekts'!$AR$6:$AR$9</c:f>
              <c:numCache>
                <c:formatCode>General</c:formatCode>
                <c:ptCount val="4"/>
                <c:pt idx="0">
                  <c:v>4094</c:v>
                </c:pt>
                <c:pt idx="1">
                  <c:v>4142</c:v>
                </c:pt>
                <c:pt idx="2">
                  <c:v>4196</c:v>
                </c:pt>
                <c:pt idx="3">
                  <c:v>4223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516-4FE2-B129-B18A98687EE2}"/>
            </c:ext>
          </c:extLst>
        </c:ser>
        <c:ser>
          <c:idx val="8"/>
          <c:order val="8"/>
          <c:tx>
            <c:strRef>
              <c:f>'Diagram inkl prospekts'!$AT$4:$AT$5</c:f>
              <c:strCache>
                <c:ptCount val="2"/>
                <c:pt idx="0">
                  <c:v>Behov</c:v>
                </c:pt>
                <c:pt idx="1">
                  <c:v>Befolkningsprognos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'Diagram inkl prospekts'!$AJ$6:$AK$9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prospekts'!$AT$6:$AT$9</c:f>
              <c:numCache>
                <c:formatCode>General</c:formatCode>
                <c:ptCount val="4"/>
                <c:pt idx="0">
                  <c:v>4122</c:v>
                </c:pt>
                <c:pt idx="1">
                  <c:v>4185</c:v>
                </c:pt>
                <c:pt idx="2">
                  <c:v>4252</c:v>
                </c:pt>
                <c:pt idx="3">
                  <c:v>4325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516-4FE2-B129-B18A98687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15360"/>
        <c:axId val="213616896"/>
      </c:lineChart>
      <c:catAx>
        <c:axId val="21361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3616896"/>
        <c:crosses val="autoZero"/>
        <c:auto val="1"/>
        <c:lblAlgn val="ctr"/>
        <c:lblOffset val="100"/>
        <c:noMultiLvlLbl val="0"/>
      </c:catAx>
      <c:valAx>
        <c:axId val="21361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361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Angered/Östra Göteborg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100" dirty="0" err="1"/>
              <a:t>inkl</a:t>
            </a:r>
            <a:r>
              <a:rPr lang="sv-SE" sz="1100" baseline="0" dirty="0"/>
              <a:t> Villa Ekeberg, Utby samt Kvibergs ängar</a:t>
            </a:r>
            <a:endParaRPr lang="sv-SE" sz="11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inkl prospekts'!$U$4:$U$5</c:f>
              <c:strCache>
                <c:ptCount val="2"/>
                <c:pt idx="0">
                  <c:v>Platser</c:v>
                </c:pt>
                <c:pt idx="1">
                  <c:v>Somatik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'Diagram inkl prospekts'!$S$6:$T$9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prospekts'!$U$6:$U$9</c:f>
              <c:numCache>
                <c:formatCode>General</c:formatCode>
                <c:ptCount val="4"/>
                <c:pt idx="0">
                  <c:v>284</c:v>
                </c:pt>
                <c:pt idx="1">
                  <c:v>323</c:v>
                </c:pt>
                <c:pt idx="2">
                  <c:v>323</c:v>
                </c:pt>
                <c:pt idx="3">
                  <c:v>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11-4533-AAFE-DF0F3B0E2B91}"/>
            </c:ext>
          </c:extLst>
        </c:ser>
        <c:ser>
          <c:idx val="1"/>
          <c:order val="1"/>
          <c:tx>
            <c:strRef>
              <c:f>'Diagram inkl prospekts'!$V$4:$V$5</c:f>
              <c:strCache>
                <c:ptCount val="2"/>
                <c:pt idx="0">
                  <c:v>Platser</c:v>
                </c:pt>
                <c:pt idx="1">
                  <c:v>Demens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'Diagram inkl prospekts'!$S$6:$T$9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prospekts'!$V$6:$V$9</c:f>
              <c:numCache>
                <c:formatCode>General</c:formatCode>
                <c:ptCount val="4"/>
                <c:pt idx="0">
                  <c:v>266</c:v>
                </c:pt>
                <c:pt idx="1">
                  <c:v>304</c:v>
                </c:pt>
                <c:pt idx="2">
                  <c:v>304</c:v>
                </c:pt>
                <c:pt idx="3">
                  <c:v>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11-4533-AAFE-DF0F3B0E2B91}"/>
            </c:ext>
          </c:extLst>
        </c:ser>
        <c:ser>
          <c:idx val="2"/>
          <c:order val="2"/>
          <c:tx>
            <c:strRef>
              <c:f>'Diagram inkl prospekts'!$W$4:$W$5</c:f>
              <c:strCache>
                <c:ptCount val="2"/>
                <c:pt idx="0">
                  <c:v>Platser</c:v>
                </c:pt>
                <c:pt idx="1">
                  <c:v>Psykoger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'Diagram inkl prospekts'!$S$6:$T$9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prospekts'!$W$6:$W$9</c:f>
              <c:numCache>
                <c:formatCode>General</c:formatCode>
                <c:ptCount val="4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11-4533-AAFE-DF0F3B0E2B91}"/>
            </c:ext>
          </c:extLst>
        </c:ser>
        <c:ser>
          <c:idx val="7"/>
          <c:order val="7"/>
          <c:tx>
            <c:strRef>
              <c:f>'Diagram inkl prospekts'!$AB$4:$AB$5</c:f>
              <c:strCache>
                <c:ptCount val="2"/>
                <c:pt idx="0">
                  <c:v>Platser</c:v>
                </c:pt>
                <c:pt idx="1">
                  <c:v>Totalt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'Diagram inkl prospekts'!$S$6:$T$9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prospekts'!$AB$6:$AB$9</c:f>
              <c:numCache>
                <c:formatCode>General</c:formatCode>
                <c:ptCount val="4"/>
                <c:pt idx="0">
                  <c:v>581</c:v>
                </c:pt>
                <c:pt idx="1">
                  <c:v>658</c:v>
                </c:pt>
                <c:pt idx="2">
                  <c:v>658</c:v>
                </c:pt>
                <c:pt idx="3">
                  <c:v>758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11-4533-AAFE-DF0F3B0E2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33088"/>
        <c:axId val="214647168"/>
      </c:barChart>
      <c:lineChart>
        <c:grouping val="standard"/>
        <c:varyColors val="0"/>
        <c:ser>
          <c:idx val="3"/>
          <c:order val="3"/>
          <c:tx>
            <c:strRef>
              <c:f>'Diagram inkl prospekts'!$X$4:$X$5</c:f>
              <c:strCache>
                <c:ptCount val="2"/>
                <c:pt idx="0">
                  <c:v>Behov</c:v>
                </c:pt>
                <c:pt idx="1">
                  <c:v>Somatik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prospekts'!$S$6:$T$9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prospekts'!$X$6:$X$9</c:f>
              <c:numCache>
                <c:formatCode>General</c:formatCode>
                <c:ptCount val="4"/>
                <c:pt idx="0">
                  <c:v>305</c:v>
                </c:pt>
                <c:pt idx="1">
                  <c:v>309</c:v>
                </c:pt>
                <c:pt idx="2">
                  <c:v>314</c:v>
                </c:pt>
                <c:pt idx="3">
                  <c:v>314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911-4533-AAFE-DF0F3B0E2B91}"/>
            </c:ext>
          </c:extLst>
        </c:ser>
        <c:ser>
          <c:idx val="4"/>
          <c:order val="4"/>
          <c:tx>
            <c:strRef>
              <c:f>'Diagram inkl prospekts'!$Y$4:$Y$5</c:f>
              <c:strCache>
                <c:ptCount val="2"/>
                <c:pt idx="0">
                  <c:v>Behov</c:v>
                </c:pt>
                <c:pt idx="1">
                  <c:v>Demens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prospekts'!$S$6:$T$9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prospekts'!$Y$6:$Y$9</c:f>
              <c:numCache>
                <c:formatCode>General</c:formatCode>
                <c:ptCount val="4"/>
                <c:pt idx="0">
                  <c:v>232</c:v>
                </c:pt>
                <c:pt idx="1">
                  <c:v>234</c:v>
                </c:pt>
                <c:pt idx="2">
                  <c:v>238</c:v>
                </c:pt>
                <c:pt idx="3">
                  <c:v>238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911-4533-AAFE-DF0F3B0E2B91}"/>
            </c:ext>
          </c:extLst>
        </c:ser>
        <c:ser>
          <c:idx val="5"/>
          <c:order val="5"/>
          <c:tx>
            <c:strRef>
              <c:f>'Diagram inkl prospekts'!$Z$4:$Z$5</c:f>
              <c:strCache>
                <c:ptCount val="2"/>
                <c:pt idx="0">
                  <c:v>Behov</c:v>
                </c:pt>
                <c:pt idx="1">
                  <c:v>Psykoger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prospekts'!$S$6:$T$9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prospekts'!$Z$6:$Z$9</c:f>
              <c:numCache>
                <c:formatCode>General</c:formatCode>
                <c:ptCount val="4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911-4533-AAFE-DF0F3B0E2B91}"/>
            </c:ext>
          </c:extLst>
        </c:ser>
        <c:ser>
          <c:idx val="6"/>
          <c:order val="6"/>
          <c:tx>
            <c:strRef>
              <c:f>'Diagram inkl prospekts'!$AA$4:$AA$5</c:f>
              <c:strCache>
                <c:ptCount val="2"/>
                <c:pt idx="0">
                  <c:v>Behov</c:v>
                </c:pt>
                <c:pt idx="1">
                  <c:v>Totalt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prospekts'!$S$6:$T$9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prospekts'!$AA$6:$AA$9</c:f>
              <c:numCache>
                <c:formatCode>General</c:formatCode>
                <c:ptCount val="4"/>
                <c:pt idx="0">
                  <c:v>575</c:v>
                </c:pt>
                <c:pt idx="1">
                  <c:v>583</c:v>
                </c:pt>
                <c:pt idx="2">
                  <c:v>594</c:v>
                </c:pt>
                <c:pt idx="3">
                  <c:v>594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911-4533-AAFE-DF0F3B0E2B91}"/>
            </c:ext>
          </c:extLst>
        </c:ser>
        <c:ser>
          <c:idx val="8"/>
          <c:order val="8"/>
          <c:tx>
            <c:strRef>
              <c:f>'Diagram inkl prospekts'!$AC$4:$AC$5</c:f>
              <c:strCache>
                <c:ptCount val="2"/>
                <c:pt idx="0">
                  <c:v>Behov</c:v>
                </c:pt>
                <c:pt idx="1">
                  <c:v>Befolkningsprognos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'Diagram inkl prospekts'!$S$6:$T$9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prospekts'!$AC$6:$AC$9</c:f>
              <c:numCache>
                <c:formatCode>General</c:formatCode>
                <c:ptCount val="4"/>
                <c:pt idx="0">
                  <c:v>610</c:v>
                </c:pt>
                <c:pt idx="1">
                  <c:v>626</c:v>
                </c:pt>
                <c:pt idx="2">
                  <c:v>636</c:v>
                </c:pt>
                <c:pt idx="3">
                  <c:v>643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911-4533-AAFE-DF0F3B0E2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33088"/>
        <c:axId val="214647168"/>
      </c:lineChart>
      <c:catAx>
        <c:axId val="21463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4647168"/>
        <c:crosses val="autoZero"/>
        <c:auto val="1"/>
        <c:lblAlgn val="ctr"/>
        <c:lblOffset val="100"/>
        <c:noMultiLvlLbl val="0"/>
      </c:catAx>
      <c:valAx>
        <c:axId val="21464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463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600" b="0" i="0" baseline="0" dirty="0">
                <a:effectLst/>
              </a:rPr>
              <a:t>Örgryte-Härlanda/Centrum/Majorna-Linné</a:t>
            </a:r>
            <a:endParaRPr lang="sv-SE" sz="120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b="0" i="0" baseline="0" dirty="0" err="1">
                <a:effectLst/>
              </a:rPr>
              <a:t>inkl</a:t>
            </a:r>
            <a:r>
              <a:rPr lang="sv-SE" sz="1200" b="0" i="0" baseline="0" dirty="0">
                <a:effectLst/>
              </a:rPr>
              <a:t> Otium, Kallebäck, Agaten, </a:t>
            </a:r>
            <a:r>
              <a:rPr lang="sv-SE" sz="1200" b="0" i="0" baseline="0" dirty="0" err="1">
                <a:effectLst/>
              </a:rPr>
              <a:t>Neuberghska</a:t>
            </a:r>
            <a:r>
              <a:rPr lang="sv-SE" sz="1200" b="0" i="0" baseline="0" dirty="0">
                <a:effectLst/>
              </a:rPr>
              <a:t>, Vasahemmet, Änggårdsbacken och Vegahusen, Sandarna</a:t>
            </a:r>
            <a:endParaRPr lang="sv-SE" sz="105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inkl prospekts'!$U$35:$U$36</c:f>
              <c:strCache>
                <c:ptCount val="2"/>
                <c:pt idx="0">
                  <c:v>Platser</c:v>
                </c:pt>
                <c:pt idx="1">
                  <c:v>Somatik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'Diagram inkl prospekts'!$S$37:$T$40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prospekts'!$U$37:$U$40</c:f>
              <c:numCache>
                <c:formatCode>General</c:formatCode>
                <c:ptCount val="4"/>
                <c:pt idx="0">
                  <c:v>795</c:v>
                </c:pt>
                <c:pt idx="1">
                  <c:v>795</c:v>
                </c:pt>
                <c:pt idx="2">
                  <c:v>862</c:v>
                </c:pt>
                <c:pt idx="3">
                  <c:v>862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CF-47E1-9ACF-5F48CC8DD8C3}"/>
            </c:ext>
          </c:extLst>
        </c:ser>
        <c:ser>
          <c:idx val="1"/>
          <c:order val="1"/>
          <c:tx>
            <c:strRef>
              <c:f>'Diagram inkl prospekts'!$V$35:$V$36</c:f>
              <c:strCache>
                <c:ptCount val="2"/>
                <c:pt idx="0">
                  <c:v>Platser</c:v>
                </c:pt>
                <c:pt idx="1">
                  <c:v>Demens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'Diagram inkl prospekts'!$S$37:$T$40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prospekts'!$V$37:$V$40</c:f>
              <c:numCache>
                <c:formatCode>General</c:formatCode>
                <c:ptCount val="4"/>
                <c:pt idx="0">
                  <c:v>713</c:v>
                </c:pt>
                <c:pt idx="1">
                  <c:v>713</c:v>
                </c:pt>
                <c:pt idx="2">
                  <c:v>776</c:v>
                </c:pt>
                <c:pt idx="3">
                  <c:v>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CF-47E1-9ACF-5F48CC8DD8C3}"/>
            </c:ext>
          </c:extLst>
        </c:ser>
        <c:ser>
          <c:idx val="2"/>
          <c:order val="2"/>
          <c:tx>
            <c:strRef>
              <c:f>'Diagram inkl prospekts'!$W$35:$W$36</c:f>
              <c:strCache>
                <c:ptCount val="2"/>
                <c:pt idx="0">
                  <c:v>Platser</c:v>
                </c:pt>
                <c:pt idx="1">
                  <c:v>Psykoger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'Diagram inkl prospekts'!$S$37:$T$40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prospekts'!$W$37:$W$40</c:f>
              <c:numCache>
                <c:formatCode>General</c:formatCode>
                <c:ptCount val="4"/>
                <c:pt idx="0">
                  <c:v>51</c:v>
                </c:pt>
                <c:pt idx="1">
                  <c:v>51</c:v>
                </c:pt>
                <c:pt idx="2">
                  <c:v>51</c:v>
                </c:pt>
                <c:pt idx="3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CF-47E1-9ACF-5F48CC8DD8C3}"/>
            </c:ext>
          </c:extLst>
        </c:ser>
        <c:ser>
          <c:idx val="7"/>
          <c:order val="7"/>
          <c:tx>
            <c:strRef>
              <c:f>'Diagram inkl prospekts'!$AB$35:$AB$36</c:f>
              <c:strCache>
                <c:ptCount val="2"/>
                <c:pt idx="0">
                  <c:v>Platser</c:v>
                </c:pt>
                <c:pt idx="1">
                  <c:v>Totalt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'Diagram inkl prospekts'!$S$37:$T$40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prospekts'!$AB$37:$AB$40</c:f>
              <c:numCache>
                <c:formatCode>General</c:formatCode>
                <c:ptCount val="4"/>
                <c:pt idx="0">
                  <c:v>1559</c:v>
                </c:pt>
                <c:pt idx="1">
                  <c:v>1559</c:v>
                </c:pt>
                <c:pt idx="2">
                  <c:v>1689</c:v>
                </c:pt>
                <c:pt idx="3">
                  <c:v>1689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CF-47E1-9ACF-5F48CC8DD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813696"/>
        <c:axId val="215286528"/>
      </c:barChart>
      <c:lineChart>
        <c:grouping val="standard"/>
        <c:varyColors val="0"/>
        <c:ser>
          <c:idx val="3"/>
          <c:order val="3"/>
          <c:tx>
            <c:strRef>
              <c:f>'Diagram inkl prospekts'!$X$35:$X$36</c:f>
              <c:strCache>
                <c:ptCount val="2"/>
                <c:pt idx="0">
                  <c:v>Behov</c:v>
                </c:pt>
                <c:pt idx="1">
                  <c:v>Somatik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prospekts'!$S$37:$T$40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prospekts'!$X$37:$X$40</c:f>
              <c:numCache>
                <c:formatCode>General</c:formatCode>
                <c:ptCount val="4"/>
                <c:pt idx="0">
                  <c:v>695</c:v>
                </c:pt>
                <c:pt idx="1">
                  <c:v>692</c:v>
                </c:pt>
                <c:pt idx="2">
                  <c:v>698</c:v>
                </c:pt>
                <c:pt idx="3">
                  <c:v>703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6CF-47E1-9ACF-5F48CC8DD8C3}"/>
            </c:ext>
          </c:extLst>
        </c:ser>
        <c:ser>
          <c:idx val="4"/>
          <c:order val="4"/>
          <c:tx>
            <c:strRef>
              <c:f>'Diagram inkl prospekts'!$Y$35:$Y$36</c:f>
              <c:strCache>
                <c:ptCount val="2"/>
                <c:pt idx="0">
                  <c:v>Behov</c:v>
                </c:pt>
                <c:pt idx="1">
                  <c:v>Demens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prospekts'!$S$37:$T$40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prospekts'!$Y$37:$Y$40</c:f>
              <c:numCache>
                <c:formatCode>General</c:formatCode>
                <c:ptCount val="4"/>
                <c:pt idx="0">
                  <c:v>613</c:v>
                </c:pt>
                <c:pt idx="1">
                  <c:v>619</c:v>
                </c:pt>
                <c:pt idx="2">
                  <c:v>622</c:v>
                </c:pt>
                <c:pt idx="3">
                  <c:v>626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6CF-47E1-9ACF-5F48CC8DD8C3}"/>
            </c:ext>
          </c:extLst>
        </c:ser>
        <c:ser>
          <c:idx val="5"/>
          <c:order val="5"/>
          <c:tx>
            <c:strRef>
              <c:f>'Diagram inkl prospekts'!$Z$35:$Z$36</c:f>
              <c:strCache>
                <c:ptCount val="2"/>
                <c:pt idx="0">
                  <c:v>Behov</c:v>
                </c:pt>
                <c:pt idx="1">
                  <c:v>Psykoger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prospekts'!$S$37:$T$40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prospekts'!$Z$37:$Z$40</c:f>
              <c:numCache>
                <c:formatCode>General</c:formatCode>
                <c:ptCount val="4"/>
                <c:pt idx="0">
                  <c:v>39</c:v>
                </c:pt>
                <c:pt idx="1">
                  <c:v>39</c:v>
                </c:pt>
                <c:pt idx="2">
                  <c:v>39</c:v>
                </c:pt>
                <c:pt idx="3">
                  <c:v>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6CF-47E1-9ACF-5F48CC8DD8C3}"/>
            </c:ext>
          </c:extLst>
        </c:ser>
        <c:ser>
          <c:idx val="6"/>
          <c:order val="6"/>
          <c:tx>
            <c:strRef>
              <c:f>'Diagram inkl prospekts'!$AA$35:$AA$36</c:f>
              <c:strCache>
                <c:ptCount val="2"/>
                <c:pt idx="0">
                  <c:v>Behov</c:v>
                </c:pt>
                <c:pt idx="1">
                  <c:v>Totalt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prospekts'!$S$37:$T$40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prospekts'!$AA$37:$AA$40</c:f>
              <c:numCache>
                <c:formatCode>General</c:formatCode>
                <c:ptCount val="4"/>
                <c:pt idx="0">
                  <c:v>1347</c:v>
                </c:pt>
                <c:pt idx="1">
                  <c:v>1350</c:v>
                </c:pt>
                <c:pt idx="2">
                  <c:v>1359</c:v>
                </c:pt>
                <c:pt idx="3">
                  <c:v>1368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26CF-47E1-9ACF-5F48CC8DD8C3}"/>
            </c:ext>
          </c:extLst>
        </c:ser>
        <c:ser>
          <c:idx val="8"/>
          <c:order val="8"/>
          <c:tx>
            <c:strRef>
              <c:f>'Diagram inkl prospekts'!$AC$35:$AC$36</c:f>
              <c:strCache>
                <c:ptCount val="2"/>
                <c:pt idx="0">
                  <c:v>Behov</c:v>
                </c:pt>
                <c:pt idx="1">
                  <c:v>Befolkningsprognos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'Diagram inkl prospekts'!$S$37:$T$40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prospekts'!$AC$37:$AC$40</c:f>
              <c:numCache>
                <c:formatCode>General</c:formatCode>
                <c:ptCount val="4"/>
                <c:pt idx="0">
                  <c:v>1356</c:v>
                </c:pt>
                <c:pt idx="1">
                  <c:v>1346</c:v>
                </c:pt>
                <c:pt idx="2">
                  <c:v>1365</c:v>
                </c:pt>
                <c:pt idx="3">
                  <c:v>1383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26CF-47E1-9ACF-5F48CC8DD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813696"/>
        <c:axId val="215286528"/>
      </c:lineChart>
      <c:catAx>
        <c:axId val="21481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5286528"/>
        <c:crosses val="autoZero"/>
        <c:auto val="1"/>
        <c:lblAlgn val="ctr"/>
        <c:lblOffset val="100"/>
        <c:noMultiLvlLbl val="0"/>
      </c:catAx>
      <c:valAx>
        <c:axId val="2152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481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0" i="0" baseline="0">
                <a:effectLst/>
              </a:rPr>
              <a:t>AFH/Västra Göteborg</a:t>
            </a:r>
            <a:endParaRPr lang="sv-SE" sz="16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b="0" i="0" baseline="0">
                <a:effectLst/>
              </a:rPr>
              <a:t>inkl Hovås, Sisjödahl, Ekebäckshöjd, Fiskebäck samt Smaragdgatan</a:t>
            </a:r>
            <a:endParaRPr lang="sv-SE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inkl prospekts'!$U$69:$U$70</c:f>
              <c:strCache>
                <c:ptCount val="2"/>
                <c:pt idx="0">
                  <c:v>Platser</c:v>
                </c:pt>
                <c:pt idx="1">
                  <c:v>Somatik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'Diagram inkl prospekts'!$S$71:$T$74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prospekts'!$U$71:$U$74</c:f>
              <c:numCache>
                <c:formatCode>General</c:formatCode>
                <c:ptCount val="4"/>
                <c:pt idx="0">
                  <c:v>630</c:v>
                </c:pt>
                <c:pt idx="1">
                  <c:v>653</c:v>
                </c:pt>
                <c:pt idx="2">
                  <c:v>653</c:v>
                </c:pt>
                <c:pt idx="3">
                  <c:v>653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9C-423E-870A-E8F3DDB6D250}"/>
            </c:ext>
          </c:extLst>
        </c:ser>
        <c:ser>
          <c:idx val="1"/>
          <c:order val="1"/>
          <c:tx>
            <c:strRef>
              <c:f>'Diagram inkl prospekts'!$V$69:$V$70</c:f>
              <c:strCache>
                <c:ptCount val="2"/>
                <c:pt idx="0">
                  <c:v>Platser</c:v>
                </c:pt>
                <c:pt idx="1">
                  <c:v>Demens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'Diagram inkl prospekts'!$S$71:$T$74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prospekts'!$V$71:$V$74</c:f>
              <c:numCache>
                <c:formatCode>General</c:formatCode>
                <c:ptCount val="4"/>
                <c:pt idx="0">
                  <c:v>552</c:v>
                </c:pt>
                <c:pt idx="1">
                  <c:v>600</c:v>
                </c:pt>
                <c:pt idx="2">
                  <c:v>591</c:v>
                </c:pt>
                <c:pt idx="3">
                  <c:v>582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9C-423E-870A-E8F3DDB6D250}"/>
            </c:ext>
          </c:extLst>
        </c:ser>
        <c:ser>
          <c:idx val="2"/>
          <c:order val="2"/>
          <c:tx>
            <c:strRef>
              <c:f>'Diagram inkl prospekts'!$W$69:$W$70</c:f>
              <c:strCache>
                <c:ptCount val="2"/>
                <c:pt idx="0">
                  <c:v>Platser</c:v>
                </c:pt>
                <c:pt idx="1">
                  <c:v>Psykoger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'Diagram inkl prospekts'!$S$71:$T$74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prospekts'!$W$71:$W$74</c:f>
              <c:numCache>
                <c:formatCode>General</c:formatCode>
                <c:ptCount val="4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9C-423E-870A-E8F3DDB6D250}"/>
            </c:ext>
          </c:extLst>
        </c:ser>
        <c:ser>
          <c:idx val="7"/>
          <c:order val="7"/>
          <c:tx>
            <c:strRef>
              <c:f>'Diagram inkl prospekts'!$AB$69:$AB$70</c:f>
              <c:strCache>
                <c:ptCount val="2"/>
                <c:pt idx="0">
                  <c:v>Platser</c:v>
                </c:pt>
                <c:pt idx="1">
                  <c:v>Totalt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'Diagram inkl prospekts'!$S$71:$T$74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prospekts'!$AB$71:$AB$74</c:f>
              <c:numCache>
                <c:formatCode>General</c:formatCode>
                <c:ptCount val="4"/>
                <c:pt idx="0">
                  <c:v>1214</c:v>
                </c:pt>
                <c:pt idx="1">
                  <c:v>1285</c:v>
                </c:pt>
                <c:pt idx="2">
                  <c:v>1276</c:v>
                </c:pt>
                <c:pt idx="3">
                  <c:v>1267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9C-423E-870A-E8F3DDB6D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071744"/>
        <c:axId val="215073536"/>
      </c:barChart>
      <c:lineChart>
        <c:grouping val="standard"/>
        <c:varyColors val="0"/>
        <c:ser>
          <c:idx val="3"/>
          <c:order val="3"/>
          <c:tx>
            <c:strRef>
              <c:f>'Diagram inkl prospekts'!$X$69:$X$70</c:f>
              <c:strCache>
                <c:ptCount val="2"/>
                <c:pt idx="0">
                  <c:v>Behov</c:v>
                </c:pt>
                <c:pt idx="1">
                  <c:v>Somatik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prospekts'!$S$71:$T$74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prospekts'!$X$71:$X$74</c:f>
              <c:numCache>
                <c:formatCode>General</c:formatCode>
                <c:ptCount val="4"/>
                <c:pt idx="0">
                  <c:v>548</c:v>
                </c:pt>
                <c:pt idx="1">
                  <c:v>554</c:v>
                </c:pt>
                <c:pt idx="2">
                  <c:v>563</c:v>
                </c:pt>
                <c:pt idx="3">
                  <c:v>566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C9C-423E-870A-E8F3DDB6D250}"/>
            </c:ext>
          </c:extLst>
        </c:ser>
        <c:ser>
          <c:idx val="4"/>
          <c:order val="4"/>
          <c:tx>
            <c:strRef>
              <c:f>'Diagram inkl prospekts'!$Y$69:$Y$70</c:f>
              <c:strCache>
                <c:ptCount val="2"/>
                <c:pt idx="0">
                  <c:v>Behov</c:v>
                </c:pt>
                <c:pt idx="1">
                  <c:v>Demens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prospekts'!$S$71:$T$74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prospekts'!$Y$71:$Y$74</c:f>
              <c:numCache>
                <c:formatCode>General</c:formatCode>
                <c:ptCount val="4"/>
                <c:pt idx="0">
                  <c:v>479</c:v>
                </c:pt>
                <c:pt idx="1">
                  <c:v>485</c:v>
                </c:pt>
                <c:pt idx="2">
                  <c:v>493</c:v>
                </c:pt>
                <c:pt idx="3">
                  <c:v>496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C9C-423E-870A-E8F3DDB6D250}"/>
            </c:ext>
          </c:extLst>
        </c:ser>
        <c:ser>
          <c:idx val="5"/>
          <c:order val="5"/>
          <c:tx>
            <c:strRef>
              <c:f>'Diagram inkl prospekts'!$Z$69:$Z$70</c:f>
              <c:strCache>
                <c:ptCount val="2"/>
                <c:pt idx="0">
                  <c:v>Behov</c:v>
                </c:pt>
                <c:pt idx="1">
                  <c:v>Psykoger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prospekts'!$S$71:$T$74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prospekts'!$Z$71:$Z$74</c:f>
              <c:numCache>
                <c:formatCode>General</c:formatCode>
                <c:ptCount val="4"/>
                <c:pt idx="0">
                  <c:v>37</c:v>
                </c:pt>
                <c:pt idx="1">
                  <c:v>38</c:v>
                </c:pt>
                <c:pt idx="2">
                  <c:v>38</c:v>
                </c:pt>
                <c:pt idx="3">
                  <c:v>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3C9C-423E-870A-E8F3DDB6D250}"/>
            </c:ext>
          </c:extLst>
        </c:ser>
        <c:ser>
          <c:idx val="6"/>
          <c:order val="6"/>
          <c:tx>
            <c:strRef>
              <c:f>'Diagram inkl prospekts'!$AA$69:$AA$70</c:f>
              <c:strCache>
                <c:ptCount val="2"/>
                <c:pt idx="0">
                  <c:v>Behov</c:v>
                </c:pt>
                <c:pt idx="1">
                  <c:v>Totalt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'Diagram inkl prospekts'!$S$71:$T$74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prospekts'!$AA$71:$AA$74</c:f>
              <c:numCache>
                <c:formatCode>General</c:formatCode>
                <c:ptCount val="4"/>
                <c:pt idx="0">
                  <c:v>1064</c:v>
                </c:pt>
                <c:pt idx="1">
                  <c:v>1077</c:v>
                </c:pt>
                <c:pt idx="2">
                  <c:v>1094</c:v>
                </c:pt>
                <c:pt idx="3">
                  <c:v>1101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C9C-423E-870A-E8F3DDB6D250}"/>
            </c:ext>
          </c:extLst>
        </c:ser>
        <c:ser>
          <c:idx val="8"/>
          <c:order val="8"/>
          <c:tx>
            <c:strRef>
              <c:f>'Diagram inkl prospekts'!$AC$69:$AC$70</c:f>
              <c:strCache>
                <c:ptCount val="2"/>
                <c:pt idx="0">
                  <c:v>Behov</c:v>
                </c:pt>
                <c:pt idx="1">
                  <c:v>Befolkningsprognos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'Diagram inkl prospekts'!$S$71:$T$74</c:f>
              <c:multiLvlStrCache>
                <c:ptCount val="4"/>
                <c:lvl>
                  <c:pt idx="0">
                    <c:v>Egen regi samt ramavtal</c:v>
                  </c:pt>
                  <c:pt idx="1">
                    <c:v>Egen regi samt ramavtal</c:v>
                  </c:pt>
                  <c:pt idx="2">
                    <c:v>Egen regi samt ramavtal</c:v>
                  </c:pt>
                  <c:pt idx="3">
                    <c:v>Egen regi samt ramavtal</c:v>
                  </c:pt>
                </c:lvl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'Diagram inkl prospekts'!$AC$71:$AC$74</c:f>
              <c:numCache>
                <c:formatCode>General</c:formatCode>
                <c:ptCount val="4"/>
                <c:pt idx="0">
                  <c:v>1034</c:v>
                </c:pt>
                <c:pt idx="1">
                  <c:v>1056</c:v>
                </c:pt>
                <c:pt idx="2">
                  <c:v>1080</c:v>
                </c:pt>
                <c:pt idx="3">
                  <c:v>1109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C9C-423E-870A-E8F3DDB6D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71744"/>
        <c:axId val="215073536"/>
      </c:lineChart>
      <c:catAx>
        <c:axId val="2150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5073536"/>
        <c:crosses val="autoZero"/>
        <c:auto val="1"/>
        <c:lblAlgn val="ctr"/>
        <c:lblOffset val="100"/>
        <c:noMultiLvlLbl val="0"/>
      </c:catAx>
      <c:valAx>
        <c:axId val="21507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507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xmlns="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2AA02-D1F4-46F5-A799-714674EB97C9}" type="datetime1">
              <a:rPr lang="sv-SE" smtClean="0"/>
              <a:t>2019-11-18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BA35B-1191-4174-B153-7DD1424FD990}" type="datetime1">
              <a:rPr lang="sv-SE" smtClean="0"/>
              <a:t>2019-11-18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Ramavtal och Tre Stiftelser fördelade geografiskt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933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4651-F873-4560-AD1A-70F058F27413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687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23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324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Ramavtal och Tre Stiftelser fördelade geografiskt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499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Ramavtal samt Tre Stiftelser fördelade geografiskt.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09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Ramavtal samt Tre Stiftelser fördelade geografiskt.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598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Ramavtal samt Tre Stiftelser fördelade geografiskt.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993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Ramavtal samt Tre Stiftelser fördelade geografiskt.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7301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Nytt ramavtal startar jan 2020 vilket ger 84 platser </a:t>
            </a:r>
            <a:r>
              <a:rPr lang="sv-SE"/>
              <a:t>hos externa leverantörer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99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>
            <a:extLst>
              <a:ext uri="{FF2B5EF4-FFF2-40B4-BE49-F238E27FC236}">
                <a16:creationId xmlns:a16="http://schemas.microsoft.com/office/drawing/2014/main" xmlns="" id="{845BF0CD-078F-4660-BEC8-7DD2D33A3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9998" y="1144860"/>
            <a:ext cx="8408507" cy="5353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109" y="1738313"/>
            <a:ext cx="7541315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110" y="3277761"/>
            <a:ext cx="5704252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xmlns="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110" y="3718797"/>
            <a:ext cx="5704252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647DE4A7-0441-4412-B638-1EF142FA53A7}"/>
              </a:ext>
            </a:extLst>
          </p:cNvPr>
          <p:cNvSpPr txBox="1"/>
          <p:nvPr userDrawn="1"/>
        </p:nvSpPr>
        <p:spPr>
          <a:xfrm>
            <a:off x="360000" y="360008"/>
            <a:ext cx="655515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 dirty="0"/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637AC6A1-93A6-440F-B595-3FDDD89354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xmlns="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31" y="2404809"/>
            <a:ext cx="6850742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4">
            <a:extLst>
              <a:ext uri="{FF2B5EF4-FFF2-40B4-BE49-F238E27FC236}">
                <a16:creationId xmlns:a16="http://schemas.microsoft.com/office/drawing/2014/main" xmlns="" id="{B851DC25-71EE-400B-A003-222F40CC6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7728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385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360000"/>
            <a:ext cx="8432285" cy="552645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AB74EFB-B5F9-4503-84BF-A1C8C3809B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9700" y="1973603"/>
            <a:ext cx="636273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E03C4AA-7F69-47DB-B0C7-C398C29343E8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3AF72ABB-DE93-48B4-BD27-5BEC10C75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6508" y="616468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>
            <a:extLst>
              <a:ext uri="{FF2B5EF4-FFF2-40B4-BE49-F238E27FC236}">
                <a16:creationId xmlns:a16="http://schemas.microsoft.com/office/drawing/2014/main" xmlns="" id="{78D8EB6A-8F73-4C07-A4E7-E3687E8AE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0000" y="341339"/>
            <a:ext cx="8408508" cy="5526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631" y="2404808"/>
            <a:ext cx="6850742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26C13080-EE61-4752-AF76-A4F88152AD21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xmlns="" id="{92D890B9-13EE-4D91-9C80-F4A0F46AD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508" y="616468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20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>
            <a:extLst>
              <a:ext uri="{FF2B5EF4-FFF2-40B4-BE49-F238E27FC236}">
                <a16:creationId xmlns:a16="http://schemas.microsoft.com/office/drawing/2014/main" xmlns="" id="{98E04F8F-CE83-4EA3-A241-421D9112E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9998" y="1144860"/>
            <a:ext cx="8408507" cy="5353142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xmlns="" id="{527D8E7C-BB63-4107-AE9F-73C9EC9FEA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50" y="2830623"/>
            <a:ext cx="6294600" cy="2370028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647DE4A7-0441-4412-B638-1EF142FA53A7}"/>
              </a:ext>
            </a:extLst>
          </p:cNvPr>
          <p:cNvSpPr txBox="1"/>
          <p:nvPr userDrawn="1"/>
        </p:nvSpPr>
        <p:spPr>
          <a:xfrm>
            <a:off x="360000" y="360008"/>
            <a:ext cx="655515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 dirty="0"/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DB19EC1B-923F-4489-8A9E-C185B834DC9A}"/>
              </a:ext>
            </a:extLst>
          </p:cNvPr>
          <p:cNvSpPr txBox="1"/>
          <p:nvPr userDrawn="1"/>
        </p:nvSpPr>
        <p:spPr>
          <a:xfrm>
            <a:off x="1420650" y="2405064"/>
            <a:ext cx="3456150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76BBA63B-3BC2-4AE2-A819-07AC6FD7E7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05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" title="Logo">
            <a:extLst>
              <a:ext uri="{FF2B5EF4-FFF2-40B4-BE49-F238E27FC236}">
                <a16:creationId xmlns:a16="http://schemas.microsoft.com/office/drawing/2014/main" xmlns="" id="{97335437-7608-4080-8D62-8EE78291A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1862" y="2345323"/>
            <a:ext cx="1365622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86878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>
            <a:extLst>
              <a:ext uri="{FF2B5EF4-FFF2-40B4-BE49-F238E27FC236}">
                <a16:creationId xmlns:a16="http://schemas.microsoft.com/office/drawing/2014/main" xmlns="" id="{39F53C04-2AE7-4E7D-9E0E-B24200194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9998" y="1144859"/>
            <a:ext cx="8408509" cy="5353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109" y="1738313"/>
            <a:ext cx="7541315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110" y="3277761"/>
            <a:ext cx="5704252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xmlns="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110" y="3718797"/>
            <a:ext cx="5704252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647DE4A7-0441-4412-B638-1EF142FA53A7}"/>
              </a:ext>
            </a:extLst>
          </p:cNvPr>
          <p:cNvSpPr txBox="1"/>
          <p:nvPr userDrawn="1"/>
        </p:nvSpPr>
        <p:spPr>
          <a:xfrm>
            <a:off x="360000" y="360008"/>
            <a:ext cx="655515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 dirty="0"/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E896E903-E639-4D42-A572-6FC06CC08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97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2000" y="1736725"/>
            <a:ext cx="75519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Platshållare för bildnummer 4">
            <a:extLst>
              <a:ext uri="{FF2B5EF4-FFF2-40B4-BE49-F238E27FC236}">
                <a16:creationId xmlns:a16="http://schemas.microsoft.com/office/drawing/2014/main" xmlns="" id="{96844D57-35FB-4D90-93A1-C0625586F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1803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736728"/>
            <a:ext cx="395856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5734" y="1736728"/>
            <a:ext cx="395827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83BEB39F-2BC9-4A1A-88DF-6122BB4E0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494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2000" y="1736725"/>
            <a:ext cx="75519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bildnummer 4">
            <a:extLst>
              <a:ext uri="{FF2B5EF4-FFF2-40B4-BE49-F238E27FC236}">
                <a16:creationId xmlns:a16="http://schemas.microsoft.com/office/drawing/2014/main" xmlns="" id="{802A0B32-1274-4348-AA4A-ADA363D23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9173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xmlns="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1588563"/>
            <a:ext cx="395856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2281031"/>
            <a:ext cx="395856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591385"/>
            <a:ext cx="396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2281035"/>
            <a:ext cx="3960000" cy="352468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xmlns="" id="{81B39812-3618-4BF5-93DB-58B726FA01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5792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4">
            <a:extLst>
              <a:ext uri="{FF2B5EF4-FFF2-40B4-BE49-F238E27FC236}">
                <a16:creationId xmlns:a16="http://schemas.microsoft.com/office/drawing/2014/main" xmlns="" id="{F47BCB5E-EA48-4059-B4D1-D2F90B784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8497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20000" y="1736728"/>
            <a:ext cx="3564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035ECBB-3AD1-4BD8-A68D-6D8280C92C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0000" y="1736728"/>
            <a:ext cx="430200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xmlns="" id="{396D5918-6540-45E7-9D5A-9A51C0012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9729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000" y="1736731"/>
            <a:ext cx="3564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BD080CD-995E-421E-B8CD-90E9BFA77E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89200" y="1736728"/>
            <a:ext cx="430200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xmlns="" id="{57EE3326-C124-403D-9A57-BC88004F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446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22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222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84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84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xmlns="" id="{B2D46AFE-A919-4825-AC8A-2DA5DEF1D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0620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68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xmlns="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31" y="2404809"/>
            <a:ext cx="6850742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12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4">
            <a:extLst>
              <a:ext uri="{FF2B5EF4-FFF2-40B4-BE49-F238E27FC236}">
                <a16:creationId xmlns:a16="http://schemas.microsoft.com/office/drawing/2014/main" xmlns="" id="{FE59226A-53B6-492A-8C32-A883E5F69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7625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52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360000"/>
            <a:ext cx="8432285" cy="552645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AB74EFB-B5F9-4503-84BF-A1C8C3809B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9700" y="1973603"/>
            <a:ext cx="636273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E03C4AA-7F69-47DB-B0C7-C398C29343E8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E4B3F4BD-A4C9-445A-BDD6-B19A09538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6508" y="616468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4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736728"/>
            <a:ext cx="395856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5734" y="1736728"/>
            <a:ext cx="395827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7A8D327A-EB78-41B8-BB27-5B5BBC992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9506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>
            <a:extLst>
              <a:ext uri="{FF2B5EF4-FFF2-40B4-BE49-F238E27FC236}">
                <a16:creationId xmlns:a16="http://schemas.microsoft.com/office/drawing/2014/main" xmlns="" id="{79016662-4B53-45C1-8FCA-2171A95472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9999" y="341339"/>
            <a:ext cx="8424002" cy="5526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631" y="2404808"/>
            <a:ext cx="6850742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26C13080-EE61-4752-AF76-A4F88152AD21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B244E965-7A8C-49A1-8767-62F49B43A9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508" y="616468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6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>
            <a:extLst>
              <a:ext uri="{FF2B5EF4-FFF2-40B4-BE49-F238E27FC236}">
                <a16:creationId xmlns:a16="http://schemas.microsoft.com/office/drawing/2014/main" xmlns="" id="{A0981F82-1301-4D56-8410-91FCA74F1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9998" y="1144859"/>
            <a:ext cx="8408509" cy="5353142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xmlns="" id="{527D8E7C-BB63-4107-AE9F-73C9EC9FEA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50" y="2830623"/>
            <a:ext cx="6294600" cy="2370028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647DE4A7-0441-4412-B638-1EF142FA53A7}"/>
              </a:ext>
            </a:extLst>
          </p:cNvPr>
          <p:cNvSpPr txBox="1"/>
          <p:nvPr userDrawn="1"/>
        </p:nvSpPr>
        <p:spPr>
          <a:xfrm>
            <a:off x="360000" y="360008"/>
            <a:ext cx="655515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 dirty="0"/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DB19EC1B-923F-4489-8A9E-C185B834DC9A}"/>
              </a:ext>
            </a:extLst>
          </p:cNvPr>
          <p:cNvSpPr txBox="1"/>
          <p:nvPr userDrawn="1"/>
        </p:nvSpPr>
        <p:spPr>
          <a:xfrm>
            <a:off x="1420650" y="2405064"/>
            <a:ext cx="3456150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F978030B-DB06-4810-967D-B86C695D22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46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xmlns="" id="{5DC9D28B-84AF-4395-A8E2-A6505CF1F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1862" y="2345323"/>
            <a:ext cx="1365622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48673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>
            <a:extLst>
              <a:ext uri="{FF2B5EF4-FFF2-40B4-BE49-F238E27FC236}">
                <a16:creationId xmlns:a16="http://schemas.microsoft.com/office/drawing/2014/main" xmlns="" id="{628F0EBE-9D5C-4C20-A363-FEDC40983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360000" y="1144858"/>
            <a:ext cx="8424001" cy="5353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109" y="1738313"/>
            <a:ext cx="7541315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110" y="3277761"/>
            <a:ext cx="5704252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xmlns="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110" y="3718797"/>
            <a:ext cx="5704252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647DE4A7-0441-4412-B638-1EF142FA53A7}"/>
              </a:ext>
            </a:extLst>
          </p:cNvPr>
          <p:cNvSpPr txBox="1"/>
          <p:nvPr userDrawn="1"/>
        </p:nvSpPr>
        <p:spPr>
          <a:xfrm>
            <a:off x="360000" y="360008"/>
            <a:ext cx="655515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 dirty="0"/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E0C7F385-3F60-4060-A9B6-18B2E9A4FD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66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2000" y="1736725"/>
            <a:ext cx="75519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Platshållare för bildnummer 4">
            <a:extLst>
              <a:ext uri="{FF2B5EF4-FFF2-40B4-BE49-F238E27FC236}">
                <a16:creationId xmlns:a16="http://schemas.microsoft.com/office/drawing/2014/main" xmlns="" id="{AFF42880-AFD1-45C9-AA83-1A1096DE6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3799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736728"/>
            <a:ext cx="395856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5734" y="1736728"/>
            <a:ext cx="395827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CA24996E-67D4-4A58-9B9E-3D2EA6E8B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8419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xmlns="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1588563"/>
            <a:ext cx="395856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2281031"/>
            <a:ext cx="395856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591385"/>
            <a:ext cx="396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2281035"/>
            <a:ext cx="3960000" cy="352468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xmlns="" id="{845A1A57-9903-40CC-B8FF-DC0D526EF2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0813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4">
            <a:extLst>
              <a:ext uri="{FF2B5EF4-FFF2-40B4-BE49-F238E27FC236}">
                <a16:creationId xmlns:a16="http://schemas.microsoft.com/office/drawing/2014/main" xmlns="" id="{C5601C4B-42B1-4CDD-B2F5-E8EF2548F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9750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20000" y="1736728"/>
            <a:ext cx="3564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035ECBB-3AD1-4BD8-A68D-6D8280C92C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0000" y="1736728"/>
            <a:ext cx="430200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xmlns="" id="{66B56762-BE4A-44E1-887B-4ABEB407F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981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000" y="1736731"/>
            <a:ext cx="3564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BD080CD-995E-421E-B8CD-90E9BFA77E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89200" y="1736728"/>
            <a:ext cx="430200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xmlns="" id="{8434F364-C07F-4AF6-AB9B-12A3AE64F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764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xmlns="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1588563"/>
            <a:ext cx="395856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2281031"/>
            <a:ext cx="395856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591385"/>
            <a:ext cx="396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2281035"/>
            <a:ext cx="396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xmlns="" id="{FB8ACD0A-AA2A-4873-8AFA-CD74E1A058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5471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22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222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84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84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xmlns="" id="{0F20388F-685A-4493-B30F-A898FF6C1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0549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27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xmlns="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31" y="2404809"/>
            <a:ext cx="6850742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52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4">
            <a:extLst>
              <a:ext uri="{FF2B5EF4-FFF2-40B4-BE49-F238E27FC236}">
                <a16:creationId xmlns:a16="http://schemas.microsoft.com/office/drawing/2014/main" xmlns="" id="{6D68C9C6-6122-4802-9CD8-541E703CD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1993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15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360000"/>
            <a:ext cx="8432285" cy="552645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AB74EFB-B5F9-4503-84BF-A1C8C3809B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9700" y="1973603"/>
            <a:ext cx="636273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E03C4AA-7F69-47DB-B0C7-C398C29343E8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772D0C87-41E9-46C2-9A59-C0B2598F4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6508" y="616468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8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>
            <a:extLst>
              <a:ext uri="{FF2B5EF4-FFF2-40B4-BE49-F238E27FC236}">
                <a16:creationId xmlns:a16="http://schemas.microsoft.com/office/drawing/2014/main" xmlns="" id="{1CF937AA-5572-4F4A-A01C-2EC81391D9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360000" y="341337"/>
            <a:ext cx="8424001" cy="5526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631" y="2404808"/>
            <a:ext cx="6850742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26C13080-EE61-4752-AF76-A4F88152AD21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B019F1C6-12FB-4EBF-A390-294C448774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508" y="616468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54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>
            <a:extLst>
              <a:ext uri="{FF2B5EF4-FFF2-40B4-BE49-F238E27FC236}">
                <a16:creationId xmlns:a16="http://schemas.microsoft.com/office/drawing/2014/main" xmlns="" id="{8B4A72C6-2FAB-49E1-B6BE-6A106D0A3B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360000" y="1144858"/>
            <a:ext cx="8424001" cy="5353143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xmlns="" id="{527D8E7C-BB63-4107-AE9F-73C9EC9FEA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50" y="2830623"/>
            <a:ext cx="6294600" cy="2370028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647DE4A7-0441-4412-B638-1EF142FA53A7}"/>
              </a:ext>
            </a:extLst>
          </p:cNvPr>
          <p:cNvSpPr txBox="1"/>
          <p:nvPr userDrawn="1"/>
        </p:nvSpPr>
        <p:spPr>
          <a:xfrm>
            <a:off x="360000" y="360008"/>
            <a:ext cx="655515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 dirty="0"/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DB19EC1B-923F-4489-8A9E-C185B834DC9A}"/>
              </a:ext>
            </a:extLst>
          </p:cNvPr>
          <p:cNvSpPr txBox="1"/>
          <p:nvPr userDrawn="1"/>
        </p:nvSpPr>
        <p:spPr>
          <a:xfrm>
            <a:off x="1420650" y="2405064"/>
            <a:ext cx="3456150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FF45B422-B2B9-4F03-A7C5-B0F644BD46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79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xmlns="" id="{5EB19547-C7FD-43A1-92E4-4B7693133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1862" y="2345323"/>
            <a:ext cx="1365622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4603"/>
      </p:ext>
    </p:extLst>
  </p:cSld>
  <p:clrMapOvr>
    <a:masterClrMapping/>
  </p:clrMapOvr>
  <p:hf sldNum="0"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  <p:pic>
        <p:nvPicPr>
          <p:cNvPr id="10" name="Bildobjekt 9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9385"/>
            <a:ext cx="898553" cy="1424063"/>
          </a:xfrm>
          <a:prstGeom prst="rect">
            <a:avLst/>
          </a:prstGeom>
        </p:spPr>
      </p:pic>
      <p:cxnSp>
        <p:nvCxnSpPr>
          <p:cNvPr id="12" name="Rak 11"/>
          <p:cNvCxnSpPr/>
          <p:nvPr userDrawn="1"/>
        </p:nvCxnSpPr>
        <p:spPr>
          <a:xfrm>
            <a:off x="2369561" y="2167941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93527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4">
            <a:extLst>
              <a:ext uri="{FF2B5EF4-FFF2-40B4-BE49-F238E27FC236}">
                <a16:creationId xmlns:a16="http://schemas.microsoft.com/office/drawing/2014/main" xmlns="" id="{8BB43D98-4EA4-4C60-B440-4FCB47F4A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0059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>
            <a:extLst>
              <a:ext uri="{FF2B5EF4-FFF2-40B4-BE49-F238E27FC236}">
                <a16:creationId xmlns:a16="http://schemas.microsoft.com/office/drawing/2014/main" xmlns="" id="{9A7F1E3B-4E97-4BEF-95A4-7841C3768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9998" y="1144858"/>
            <a:ext cx="8408509" cy="5353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109" y="1738313"/>
            <a:ext cx="7541315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110" y="3277761"/>
            <a:ext cx="5704252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xmlns="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110" y="3718797"/>
            <a:ext cx="5704252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647DE4A7-0441-4412-B638-1EF142FA53A7}"/>
              </a:ext>
            </a:extLst>
          </p:cNvPr>
          <p:cNvSpPr txBox="1"/>
          <p:nvPr userDrawn="1"/>
        </p:nvSpPr>
        <p:spPr>
          <a:xfrm>
            <a:off x="360000" y="360008"/>
            <a:ext cx="655515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 dirty="0"/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C486BEDC-0C59-4AE0-B75A-C3CCAEBC3D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17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2000" y="1736725"/>
            <a:ext cx="75519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Platshållare för bildnummer 4">
            <a:extLst>
              <a:ext uri="{FF2B5EF4-FFF2-40B4-BE49-F238E27FC236}">
                <a16:creationId xmlns:a16="http://schemas.microsoft.com/office/drawing/2014/main" xmlns="" id="{52B3E2B9-D448-4EE9-AF39-2EADE34D6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6563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736728"/>
            <a:ext cx="395856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5734" y="1736728"/>
            <a:ext cx="395827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5CCDACCE-84DC-4158-8617-4621C68EA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22223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xmlns="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1588563"/>
            <a:ext cx="395856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2281031"/>
            <a:ext cx="395856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591385"/>
            <a:ext cx="396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2281035"/>
            <a:ext cx="3960000" cy="352468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xmlns="" id="{96898C4A-9887-4D85-9872-F0329FC2CD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541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4">
            <a:extLst>
              <a:ext uri="{FF2B5EF4-FFF2-40B4-BE49-F238E27FC236}">
                <a16:creationId xmlns:a16="http://schemas.microsoft.com/office/drawing/2014/main" xmlns="" id="{B542FEB1-7FE0-4C1D-80FB-A59D2B9C2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8209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20000" y="1736728"/>
            <a:ext cx="3564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035ECBB-3AD1-4BD8-A68D-6D8280C92C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0000" y="1736728"/>
            <a:ext cx="430200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xmlns="" id="{E1C690CC-9374-4E57-8FCB-952960678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95900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000" y="1736731"/>
            <a:ext cx="3564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BD080CD-995E-421E-B8CD-90E9BFA77E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89200" y="1736728"/>
            <a:ext cx="430200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xmlns="" id="{3547A586-EFB5-48E7-861F-8678ADFE8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3172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22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222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84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84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xmlns="" id="{F721F449-263C-4743-BB98-86F43098E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9045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016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xmlns="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31" y="2404809"/>
            <a:ext cx="6850742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20000" y="1736728"/>
            <a:ext cx="3564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035ECBB-3AD1-4BD8-A68D-6D8280C92C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0000" y="1736728"/>
            <a:ext cx="43020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xmlns="" id="{3AFA4ADA-33D8-4AFF-B94D-09C77710F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5784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7235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4264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360000"/>
            <a:ext cx="8432285" cy="552645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AB74EFB-B5F9-4503-84BF-A1C8C3809B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9700" y="1973603"/>
            <a:ext cx="636273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E03C4AA-7F69-47DB-B0C7-C398C29343E8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1B7D091D-89D2-4A95-8B05-8B6441ABE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6508" y="616468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3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>
            <a:extLst>
              <a:ext uri="{FF2B5EF4-FFF2-40B4-BE49-F238E27FC236}">
                <a16:creationId xmlns:a16="http://schemas.microsoft.com/office/drawing/2014/main" xmlns="" id="{2D528A27-81F4-43C8-9ED9-13E1DE9DD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9997" y="341338"/>
            <a:ext cx="8408509" cy="5526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631" y="2404808"/>
            <a:ext cx="6850742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26C13080-EE61-4752-AF76-A4F88152AD21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6E509A2C-2872-415F-8A4B-05E413F1BD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508" y="616468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85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>
            <a:extLst>
              <a:ext uri="{FF2B5EF4-FFF2-40B4-BE49-F238E27FC236}">
                <a16:creationId xmlns:a16="http://schemas.microsoft.com/office/drawing/2014/main" xmlns="" id="{E346D2FC-4453-49B4-95CC-D074982EA9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9998" y="1144858"/>
            <a:ext cx="8408509" cy="5353143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xmlns="" id="{527D8E7C-BB63-4107-AE9F-73C9EC9FEA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50" y="2830623"/>
            <a:ext cx="6294600" cy="2370028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647DE4A7-0441-4412-B638-1EF142FA53A7}"/>
              </a:ext>
            </a:extLst>
          </p:cNvPr>
          <p:cNvSpPr txBox="1"/>
          <p:nvPr userDrawn="1"/>
        </p:nvSpPr>
        <p:spPr>
          <a:xfrm>
            <a:off x="360000" y="360008"/>
            <a:ext cx="655515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 dirty="0"/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DB19EC1B-923F-4489-8A9E-C185B834DC9A}"/>
              </a:ext>
            </a:extLst>
          </p:cNvPr>
          <p:cNvSpPr txBox="1"/>
          <p:nvPr userDrawn="1"/>
        </p:nvSpPr>
        <p:spPr>
          <a:xfrm>
            <a:off x="1420650" y="2405064"/>
            <a:ext cx="3456150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B9168FB8-F84F-4609-9592-B375AAC4A3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07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xmlns="" id="{A7543E22-4A20-4022-9728-EDA5B492C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1862" y="2345323"/>
            <a:ext cx="1365622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10941"/>
      </p:ext>
    </p:extLst>
  </p:cSld>
  <p:clrMapOvr>
    <a:masterClrMapping/>
  </p:clrMapOvr>
  <p:hf sldNum="0"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>
            <a:extLst>
              <a:ext uri="{FF2B5EF4-FFF2-40B4-BE49-F238E27FC236}">
                <a16:creationId xmlns:a16="http://schemas.microsoft.com/office/drawing/2014/main" xmlns="" id="{70849E2B-30E5-4B93-9154-AED0A1965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9998" y="1144859"/>
            <a:ext cx="8408509" cy="5353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109" y="1738313"/>
            <a:ext cx="7541315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110" y="3277761"/>
            <a:ext cx="5704252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xmlns="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110" y="3718797"/>
            <a:ext cx="5704252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647DE4A7-0441-4412-B638-1EF142FA53A7}"/>
              </a:ext>
            </a:extLst>
          </p:cNvPr>
          <p:cNvSpPr txBox="1"/>
          <p:nvPr userDrawn="1"/>
        </p:nvSpPr>
        <p:spPr>
          <a:xfrm>
            <a:off x="360000" y="360008"/>
            <a:ext cx="655515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 dirty="0"/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E89F1410-AF11-4F27-B107-C9AD0B045A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70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2000" y="1736725"/>
            <a:ext cx="75519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Platshållare för bildnummer 4">
            <a:extLst>
              <a:ext uri="{FF2B5EF4-FFF2-40B4-BE49-F238E27FC236}">
                <a16:creationId xmlns:a16="http://schemas.microsoft.com/office/drawing/2014/main" xmlns="" id="{B5298977-C375-4729-A821-6D5F5EE67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09050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736728"/>
            <a:ext cx="395856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5734" y="1736728"/>
            <a:ext cx="395827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3B6ECCAB-3E35-48AC-9A68-31D50D2E5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4813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xmlns="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1588563"/>
            <a:ext cx="395856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2281031"/>
            <a:ext cx="395856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591385"/>
            <a:ext cx="396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2281035"/>
            <a:ext cx="3960000" cy="352468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xmlns="" id="{34DDA63E-E076-4E50-9FC6-F385555577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52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000" y="1736731"/>
            <a:ext cx="3564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BD080CD-995E-421E-B8CD-90E9BFA77E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89200" y="1736728"/>
            <a:ext cx="43020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xmlns="" id="{0BCA9784-6569-4928-B8DC-1F597E424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1441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4">
            <a:extLst>
              <a:ext uri="{FF2B5EF4-FFF2-40B4-BE49-F238E27FC236}">
                <a16:creationId xmlns:a16="http://schemas.microsoft.com/office/drawing/2014/main" xmlns="" id="{6B52CF63-63F7-45DE-BF6B-0103DE128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31510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20000" y="1736728"/>
            <a:ext cx="3564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035ECBB-3AD1-4BD8-A68D-6D8280C92C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0000" y="1736728"/>
            <a:ext cx="430200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xmlns="" id="{AAC7C8D3-979B-402A-BDE7-25401D967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63049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000" y="1736731"/>
            <a:ext cx="3564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BD080CD-995E-421E-B8CD-90E9BFA77E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89200" y="1736728"/>
            <a:ext cx="430200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xmlns="" id="{3DF01ECF-49F2-483B-8589-D95EE9583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56476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22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222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84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84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xmlns="" id="{3949060E-3A97-4276-97B5-8F80423B2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16420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017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xmlns="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31" y="2404809"/>
            <a:ext cx="6850742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64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4">
            <a:extLst>
              <a:ext uri="{FF2B5EF4-FFF2-40B4-BE49-F238E27FC236}">
                <a16:creationId xmlns:a16="http://schemas.microsoft.com/office/drawing/2014/main" xmlns="" id="{F42808CD-9928-4946-A051-7DB571650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3221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9085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360000"/>
            <a:ext cx="8432285" cy="552645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AB74EFB-B5F9-4503-84BF-A1C8C3809B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9700" y="1973603"/>
            <a:ext cx="636273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E03C4AA-7F69-47DB-B0C7-C398C29343E8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199994AA-E120-4E49-B644-A2BD352A3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6508" y="616468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136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>
            <a:extLst>
              <a:ext uri="{FF2B5EF4-FFF2-40B4-BE49-F238E27FC236}">
                <a16:creationId xmlns:a16="http://schemas.microsoft.com/office/drawing/2014/main" xmlns="" id="{21B36595-79A2-4817-B40F-7994827F8F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0000" y="341337"/>
            <a:ext cx="8408508" cy="5526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631" y="2404808"/>
            <a:ext cx="6850742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26C13080-EE61-4752-AF76-A4F88152AD21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90FBDA9A-153E-4B61-B687-DD1FF2DEE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508" y="616468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22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222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84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84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xmlns="" id="{333F0784-5440-4BCB-BF9F-19A8A55E7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62702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>
            <a:extLst>
              <a:ext uri="{FF2B5EF4-FFF2-40B4-BE49-F238E27FC236}">
                <a16:creationId xmlns:a16="http://schemas.microsoft.com/office/drawing/2014/main" xmlns="" id="{83B61596-BE74-47DD-A24E-8A2E4C36D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9998" y="1144859"/>
            <a:ext cx="8408509" cy="5353142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xmlns="" id="{527D8E7C-BB63-4107-AE9F-73C9EC9FEA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50" y="2830623"/>
            <a:ext cx="6294600" cy="2370028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647DE4A7-0441-4412-B638-1EF142FA53A7}"/>
              </a:ext>
            </a:extLst>
          </p:cNvPr>
          <p:cNvSpPr txBox="1"/>
          <p:nvPr userDrawn="1"/>
        </p:nvSpPr>
        <p:spPr>
          <a:xfrm>
            <a:off x="360000" y="360008"/>
            <a:ext cx="655515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 dirty="0"/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DB19EC1B-923F-4489-8A9E-C185B834DC9A}"/>
              </a:ext>
            </a:extLst>
          </p:cNvPr>
          <p:cNvSpPr txBox="1"/>
          <p:nvPr userDrawn="1"/>
        </p:nvSpPr>
        <p:spPr>
          <a:xfrm>
            <a:off x="1420650" y="2405064"/>
            <a:ext cx="3456150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5290F232-ADE4-419F-B0AB-3F8367085D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980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xmlns="" id="{424C4C5B-F7F5-4B49-BE07-14E402D78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1862" y="2345323"/>
            <a:ext cx="1365622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01938"/>
      </p:ext>
    </p:extLst>
  </p:cSld>
  <p:clrMapOvr>
    <a:masterClrMapping/>
  </p:clrMapOvr>
  <p:hf sldNum="0"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E2D1B5D2-C43F-4C6B-A7FA-34DC90C6FADC}"/>
              </a:ext>
            </a:extLst>
          </p:cNvPr>
          <p:cNvSpPr/>
          <p:nvPr userDrawn="1"/>
        </p:nvSpPr>
        <p:spPr>
          <a:xfrm>
            <a:off x="360000" y="1144859"/>
            <a:ext cx="8424001" cy="5353142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109" y="1738313"/>
            <a:ext cx="7541315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110" y="3277761"/>
            <a:ext cx="5704252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xmlns="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110" y="3718797"/>
            <a:ext cx="5704252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647DE4A7-0441-4412-B638-1EF142FA53A7}"/>
              </a:ext>
            </a:extLst>
          </p:cNvPr>
          <p:cNvSpPr txBox="1"/>
          <p:nvPr userDrawn="1"/>
        </p:nvSpPr>
        <p:spPr>
          <a:xfrm>
            <a:off x="360000" y="360008"/>
            <a:ext cx="655515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 dirty="0"/>
              <a:t>Hållbar stad – öppen för världen</a:t>
            </a:r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xmlns="" id="{3C4FFF33-943C-48F8-8FC8-A10E9516D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11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2000" y="1736725"/>
            <a:ext cx="75519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Platshållare för bildnummer 4">
            <a:extLst>
              <a:ext uri="{FF2B5EF4-FFF2-40B4-BE49-F238E27FC236}">
                <a16:creationId xmlns:a16="http://schemas.microsoft.com/office/drawing/2014/main" xmlns="" id="{2F86FBF9-C080-4B67-8F00-65F1C42FC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591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736728"/>
            <a:ext cx="395856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5734" y="1736728"/>
            <a:ext cx="395827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92DDFEE8-E600-4A3A-B029-90BD85E93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15298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xmlns="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1588563"/>
            <a:ext cx="395856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2281031"/>
            <a:ext cx="395856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591385"/>
            <a:ext cx="396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2281035"/>
            <a:ext cx="3960000" cy="352468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xmlns="" id="{6AE654DB-07D5-4618-84EB-29B97A9F7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35681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4">
            <a:extLst>
              <a:ext uri="{FF2B5EF4-FFF2-40B4-BE49-F238E27FC236}">
                <a16:creationId xmlns:a16="http://schemas.microsoft.com/office/drawing/2014/main" xmlns="" id="{C29957A9-ED6F-4FD6-ADAC-65582C16B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52784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20000" y="1736728"/>
            <a:ext cx="3564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035ECBB-3AD1-4BD8-A68D-6D8280C92C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0000" y="1736728"/>
            <a:ext cx="430200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xmlns="" id="{A1444AB4-1773-42FF-8B5A-8CFE2F123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45880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000" y="1736731"/>
            <a:ext cx="3564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BD080CD-995E-421E-B8CD-90E9BFA77E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89200" y="1736728"/>
            <a:ext cx="4302000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xmlns="" id="{3506CA44-8F09-47CF-A92A-46CBA4A17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73842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22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222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84000" y="1736725"/>
            <a:ext cx="27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84000" y="5549755"/>
            <a:ext cx="27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xmlns="" id="{E8ABC27E-E7D5-49F6-9A8F-CC0EBF1E8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821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175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772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xmlns="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31" y="2404809"/>
            <a:ext cx="6850742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420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4">
            <a:extLst>
              <a:ext uri="{FF2B5EF4-FFF2-40B4-BE49-F238E27FC236}">
                <a16:creationId xmlns:a16="http://schemas.microsoft.com/office/drawing/2014/main" xmlns="" id="{C44005E4-4542-4961-9BFF-D17EFBC20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3097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644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360000"/>
            <a:ext cx="8432285" cy="552645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AB74EFB-B5F9-4503-84BF-A1C8C3809B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9700" y="1973603"/>
            <a:ext cx="636273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E03C4AA-7F69-47DB-B0C7-C398C29343E8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9CDD1805-561C-45A3-87A6-AA09F3330B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6508" y="616468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82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8966CA57-627C-4882-9601-245D15D92392}"/>
              </a:ext>
            </a:extLst>
          </p:cNvPr>
          <p:cNvSpPr/>
          <p:nvPr userDrawn="1"/>
        </p:nvSpPr>
        <p:spPr>
          <a:xfrm>
            <a:off x="360000" y="341338"/>
            <a:ext cx="8424001" cy="5526452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631" y="2404808"/>
            <a:ext cx="6850742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 baseline="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26C13080-EE61-4752-AF76-A4F88152AD21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28098CDB-EC37-4CF7-A1AB-3C1B8EE2ED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6508" y="616468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137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E2D1B5D2-C43F-4C6B-A7FA-34DC90C6FADC}"/>
              </a:ext>
            </a:extLst>
          </p:cNvPr>
          <p:cNvSpPr/>
          <p:nvPr userDrawn="1"/>
        </p:nvSpPr>
        <p:spPr>
          <a:xfrm>
            <a:off x="360000" y="1144859"/>
            <a:ext cx="8424001" cy="5353142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xmlns="" id="{527D8E7C-BB63-4107-AE9F-73C9EC9FEA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50" y="2830623"/>
            <a:ext cx="6294600" cy="2370028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647DE4A7-0441-4412-B638-1EF142FA53A7}"/>
              </a:ext>
            </a:extLst>
          </p:cNvPr>
          <p:cNvSpPr txBox="1"/>
          <p:nvPr userDrawn="1"/>
        </p:nvSpPr>
        <p:spPr>
          <a:xfrm>
            <a:off x="360000" y="360008"/>
            <a:ext cx="655515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 dirty="0"/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DB19EC1B-923F-4489-8A9E-C185B834DC9A}"/>
              </a:ext>
            </a:extLst>
          </p:cNvPr>
          <p:cNvSpPr txBox="1"/>
          <p:nvPr userDrawn="1"/>
        </p:nvSpPr>
        <p:spPr>
          <a:xfrm>
            <a:off x="1420650" y="2405064"/>
            <a:ext cx="3456150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ysClr val="windowText" lastClr="000000"/>
                </a:solidFill>
              </a:rPr>
              <a:t>Kontakt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022D60A7-3345-4D9F-860B-DF0958D885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773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xmlns="" id="{972C1763-4057-4E79-AF39-27C2D1E70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1862" y="2345323"/>
            <a:ext cx="1365622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33771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xmlns="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84250"/>
            <a:ext cx="6877709" cy="11479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744653"/>
            <a:ext cx="7560000" cy="403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CAEB2E3D-92F2-44E1-BB5F-C8FAE387A996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15" name="Bildobjekt 14" descr="Logo" title="Logo">
            <a:extLst>
              <a:ext uri="{FF2B5EF4-FFF2-40B4-BE49-F238E27FC236}">
                <a16:creationId xmlns:a16="http://schemas.microsoft.com/office/drawing/2014/main" xmlns="" id="{53DBAF1A-9C16-4587-BFC4-3086918DCB0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xmlns="" id="{917A3C4B-4F46-4AEB-9F63-806D752F6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1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  <p:sldLayoutId id="2147484429" r:id="rId12"/>
    <p:sldLayoutId id="2147484433" r:id="rId13"/>
    <p:sldLayoutId id="2147484434" r:id="rId14"/>
    <p:sldLayoutId id="2147484435" r:id="rId15"/>
    <p:sldLayoutId id="2147484430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8" pos="2880">
          <p15:clr>
            <a:srgbClr val="F26B43"/>
          </p15:clr>
        </p15:guide>
        <p15:guide id="9" orient="horz" pos="527">
          <p15:clr>
            <a:srgbClr val="F26B43"/>
          </p15:clr>
        </p15:guide>
        <p15:guide id="10" pos="226">
          <p15:clr>
            <a:srgbClr val="F26B43"/>
          </p15:clr>
        </p15:guide>
        <p15:guide id="11" pos="5534">
          <p15:clr>
            <a:srgbClr val="F26B43"/>
          </p15:clr>
        </p15:guide>
        <p15:guide id="12" orient="horz" pos="4179">
          <p15:clr>
            <a:srgbClr val="F26B43"/>
          </p15:clr>
        </p15:guide>
        <p15:guide id="13" orient="horz" pos="4111">
          <p15:clr>
            <a:srgbClr val="F26B43"/>
          </p15:clr>
        </p15:guide>
        <p15:guide id="14" orient="horz" pos="109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xmlns="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84250"/>
            <a:ext cx="6877709" cy="11479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744653"/>
            <a:ext cx="7560000" cy="403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CAEB2E3D-92F2-44E1-BB5F-C8FAE387A996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xmlns="" id="{360A078C-1164-4E93-92D6-B08D98CC8BE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xmlns="" id="{BE012F56-F9AB-4AB6-81A8-E8DD9928C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723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  <p:sldLayoutId id="2147484590" r:id="rId12"/>
    <p:sldLayoutId id="2147484591" r:id="rId13"/>
    <p:sldLayoutId id="2147484592" r:id="rId14"/>
    <p:sldLayoutId id="2147484593" r:id="rId15"/>
    <p:sldLayoutId id="2147484594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8" pos="2880">
          <p15:clr>
            <a:srgbClr val="F26B43"/>
          </p15:clr>
        </p15:guide>
        <p15:guide id="9" orient="horz" pos="527">
          <p15:clr>
            <a:srgbClr val="F26B43"/>
          </p15:clr>
        </p15:guide>
        <p15:guide id="10" pos="226">
          <p15:clr>
            <a:srgbClr val="F26B43"/>
          </p15:clr>
        </p15:guide>
        <p15:guide id="11" pos="5534">
          <p15:clr>
            <a:srgbClr val="F26B43"/>
          </p15:clr>
        </p15:guide>
        <p15:guide id="12" orient="horz" pos="4179">
          <p15:clr>
            <a:srgbClr val="F26B43"/>
          </p15:clr>
        </p15:guide>
        <p15:guide id="13" orient="horz" pos="4111">
          <p15:clr>
            <a:srgbClr val="F26B43"/>
          </p15:clr>
        </p15:guide>
        <p15:guide id="14" orient="horz" pos="10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xmlns="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84250"/>
            <a:ext cx="6877709" cy="11479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744653"/>
            <a:ext cx="7560000" cy="403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CAEB2E3D-92F2-44E1-BB5F-C8FAE387A996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xmlns="" id="{D1FDC868-8EE0-42D2-9485-4C94233EB1F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xmlns="" id="{0ED79D5C-BB3E-4AFD-94CE-5D1BF001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42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  <p:sldLayoutId id="2147484607" r:id="rId12"/>
    <p:sldLayoutId id="2147484608" r:id="rId13"/>
    <p:sldLayoutId id="2147484609" r:id="rId14"/>
    <p:sldLayoutId id="2147484610" r:id="rId15"/>
    <p:sldLayoutId id="2147484611" r:id="rId16"/>
    <p:sldLayoutId id="2147484699" r:id="rId17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8" pos="2880">
          <p15:clr>
            <a:srgbClr val="F26B43"/>
          </p15:clr>
        </p15:guide>
        <p15:guide id="9" orient="horz" pos="527">
          <p15:clr>
            <a:srgbClr val="F26B43"/>
          </p15:clr>
        </p15:guide>
        <p15:guide id="10" pos="226">
          <p15:clr>
            <a:srgbClr val="F26B43"/>
          </p15:clr>
        </p15:guide>
        <p15:guide id="11" pos="5534">
          <p15:clr>
            <a:srgbClr val="F26B43"/>
          </p15:clr>
        </p15:guide>
        <p15:guide id="12" orient="horz" pos="4179">
          <p15:clr>
            <a:srgbClr val="F26B43"/>
          </p15:clr>
        </p15:guide>
        <p15:guide id="13" orient="horz" pos="4111">
          <p15:clr>
            <a:srgbClr val="F26B43"/>
          </p15:clr>
        </p15:guide>
        <p15:guide id="14" orient="horz" pos="109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xmlns="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84250"/>
            <a:ext cx="6877709" cy="11479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744653"/>
            <a:ext cx="7560000" cy="403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CAEB2E3D-92F2-44E1-BB5F-C8FAE387A996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xmlns="" id="{23942B4A-B19C-4466-9524-CE90E54339C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xmlns="" id="{D12DC058-E4EB-43AA-856D-B6513A17C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924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  <p:sldLayoutId id="2147484625" r:id="rId13"/>
    <p:sldLayoutId id="2147484626" r:id="rId14"/>
    <p:sldLayoutId id="2147484627" r:id="rId15"/>
    <p:sldLayoutId id="2147484628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8" pos="2880">
          <p15:clr>
            <a:srgbClr val="F26B43"/>
          </p15:clr>
        </p15:guide>
        <p15:guide id="9" orient="horz" pos="527">
          <p15:clr>
            <a:srgbClr val="F26B43"/>
          </p15:clr>
        </p15:guide>
        <p15:guide id="10" pos="226">
          <p15:clr>
            <a:srgbClr val="F26B43"/>
          </p15:clr>
        </p15:guide>
        <p15:guide id="11" pos="5534">
          <p15:clr>
            <a:srgbClr val="F26B43"/>
          </p15:clr>
        </p15:guide>
        <p15:guide id="12" orient="horz" pos="4179">
          <p15:clr>
            <a:srgbClr val="F26B43"/>
          </p15:clr>
        </p15:guide>
        <p15:guide id="13" orient="horz" pos="4111">
          <p15:clr>
            <a:srgbClr val="F26B43"/>
          </p15:clr>
        </p15:guide>
        <p15:guide id="14" orient="horz" pos="109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xmlns="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84250"/>
            <a:ext cx="6877709" cy="11479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744653"/>
            <a:ext cx="7560000" cy="403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CAEB2E3D-92F2-44E1-BB5F-C8FAE387A996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xmlns="" id="{DA1A281C-8135-4CA9-BA04-2812783B9C1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xmlns="" id="{81D6B324-45C7-4E0E-8BD8-C62DD6EEE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330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  <p:sldLayoutId id="2147484641" r:id="rId12"/>
    <p:sldLayoutId id="2147484642" r:id="rId13"/>
    <p:sldLayoutId id="2147484643" r:id="rId14"/>
    <p:sldLayoutId id="2147484644" r:id="rId15"/>
    <p:sldLayoutId id="2147484645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8" pos="2880">
          <p15:clr>
            <a:srgbClr val="F26B43"/>
          </p15:clr>
        </p15:guide>
        <p15:guide id="9" orient="horz" pos="527">
          <p15:clr>
            <a:srgbClr val="F26B43"/>
          </p15:clr>
        </p15:guide>
        <p15:guide id="10" pos="226">
          <p15:clr>
            <a:srgbClr val="F26B43"/>
          </p15:clr>
        </p15:guide>
        <p15:guide id="11" pos="5534">
          <p15:clr>
            <a:srgbClr val="F26B43"/>
          </p15:clr>
        </p15:guide>
        <p15:guide id="12" orient="horz" pos="4179">
          <p15:clr>
            <a:srgbClr val="F26B43"/>
          </p15:clr>
        </p15:guide>
        <p15:guide id="13" orient="horz" pos="4111">
          <p15:clr>
            <a:srgbClr val="F26B43"/>
          </p15:clr>
        </p15:guide>
        <p15:guide id="14" orient="horz" pos="109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xmlns="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84250"/>
            <a:ext cx="6877709" cy="11479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744653"/>
            <a:ext cx="7560000" cy="403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CAEB2E3D-92F2-44E1-BB5F-C8FAE387A996}"/>
              </a:ext>
            </a:extLst>
          </p:cNvPr>
          <p:cNvSpPr txBox="1"/>
          <p:nvPr userDrawn="1"/>
        </p:nvSpPr>
        <p:spPr>
          <a:xfrm>
            <a:off x="360000" y="6376989"/>
            <a:ext cx="648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xmlns="" id="{BA99FCA0-8F1E-4B7B-8528-E4C5A1037D9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16264" y="387938"/>
            <a:ext cx="1152244" cy="384081"/>
          </a:xfrm>
          <a:prstGeom prst="rect">
            <a:avLst/>
          </a:prstGeom>
        </p:spPr>
      </p:pic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xmlns="" id="{E483C6B3-20A4-492C-BF41-A9C7B865F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999" y="6376989"/>
            <a:ext cx="433225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C35334-74D0-4DFF-B477-5D14C3FA108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265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  <p:sldLayoutId id="2147484693" r:id="rId13"/>
    <p:sldLayoutId id="2147484694" r:id="rId14"/>
    <p:sldLayoutId id="2147484695" r:id="rId15"/>
    <p:sldLayoutId id="2147484696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8" pos="2880">
          <p15:clr>
            <a:srgbClr val="F26B43"/>
          </p15:clr>
        </p15:guide>
        <p15:guide id="9" orient="horz" pos="527">
          <p15:clr>
            <a:srgbClr val="F26B43"/>
          </p15:clr>
        </p15:guide>
        <p15:guide id="10" pos="226">
          <p15:clr>
            <a:srgbClr val="F26B43"/>
          </p15:clr>
        </p15:guide>
        <p15:guide id="11" pos="5534">
          <p15:clr>
            <a:srgbClr val="F26B43"/>
          </p15:clr>
        </p15:guide>
        <p15:guide id="12" orient="horz" pos="4179">
          <p15:clr>
            <a:srgbClr val="F26B43"/>
          </p15:clr>
        </p15:guide>
        <p15:guide id="13" orient="horz" pos="4111">
          <p15:clr>
            <a:srgbClr val="F26B43"/>
          </p15:clr>
        </p15:guide>
        <p15:guide id="14" orient="horz" pos="10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openxmlformats.org/officeDocument/2006/relationships/image" Target="../media/image22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C43FCBD-8EA6-48AF-8DBF-82D5BC86F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Sammanställning äldreboendeplan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1B61081D-6774-4440-9170-B8E13C40A5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2020-2023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6AC66B83-D777-413E-A054-008AC44FC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Äldreboendesamordning</a:t>
            </a:r>
          </a:p>
        </p:txBody>
      </p:sp>
    </p:spTree>
    <p:extLst>
      <p:ext uri="{BB962C8B-B14F-4D97-AF65-F5344CB8AC3E}">
        <p14:creationId xmlns:p14="http://schemas.microsoft.com/office/powerpoint/2010/main" val="101388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1DC5234-BA38-4D9F-9493-FD0B213D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Göteborg stad– </a:t>
            </a:r>
            <a:r>
              <a:rPr lang="sv-SE" sz="3200" b="0" dirty="0"/>
              <a:t>behov gentemot produktion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4D114440-2DE1-422D-BD54-0E6D695FB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35334-74D0-4DFF-B477-5D14C3FA108D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8" name="Pratbubbla: rektangel med rundade hörn 7">
            <a:extLst>
              <a:ext uri="{FF2B5EF4-FFF2-40B4-BE49-F238E27FC236}">
                <a16:creationId xmlns:a16="http://schemas.microsoft.com/office/drawing/2014/main" xmlns="" id="{A4DEFA7D-D029-4047-B705-055C65F93181}"/>
              </a:ext>
            </a:extLst>
          </p:cNvPr>
          <p:cNvSpPr/>
          <p:nvPr/>
        </p:nvSpPr>
        <p:spPr>
          <a:xfrm>
            <a:off x="6524368" y="1400755"/>
            <a:ext cx="2401714" cy="741665"/>
          </a:xfrm>
          <a:prstGeom prst="wedgeRoundRectCallout">
            <a:avLst>
              <a:gd name="adj1" fmla="val 29546"/>
              <a:gd name="adj2" fmla="val 11703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ratbubbla: rektangel med rundade hörn 8">
            <a:extLst>
              <a:ext uri="{FF2B5EF4-FFF2-40B4-BE49-F238E27FC236}">
                <a16:creationId xmlns:a16="http://schemas.microsoft.com/office/drawing/2014/main" xmlns="" id="{4D2FCDCF-4EB4-4EC9-A322-7779D941EEEB}"/>
              </a:ext>
            </a:extLst>
          </p:cNvPr>
          <p:cNvSpPr/>
          <p:nvPr/>
        </p:nvSpPr>
        <p:spPr>
          <a:xfrm>
            <a:off x="6524368" y="1392194"/>
            <a:ext cx="2401714" cy="741665"/>
          </a:xfrm>
          <a:prstGeom prst="wedgeRoundRectCallout">
            <a:avLst>
              <a:gd name="adj1" fmla="val -50104"/>
              <a:gd name="adj2" fmla="val 11428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Pratbubbla: rektangel med rundade hörn 9">
            <a:extLst>
              <a:ext uri="{FF2B5EF4-FFF2-40B4-BE49-F238E27FC236}">
                <a16:creationId xmlns:a16="http://schemas.microsoft.com/office/drawing/2014/main" xmlns="" id="{381BD833-7F94-48A2-B2B5-7B279A4B1C4D}"/>
              </a:ext>
            </a:extLst>
          </p:cNvPr>
          <p:cNvSpPr/>
          <p:nvPr/>
        </p:nvSpPr>
        <p:spPr>
          <a:xfrm>
            <a:off x="6524368" y="1400755"/>
            <a:ext cx="2401714" cy="741665"/>
          </a:xfrm>
          <a:prstGeom prst="wedgeRoundRectCallout">
            <a:avLst>
              <a:gd name="adj1" fmla="val -132704"/>
              <a:gd name="adj2" fmla="val 13315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Pratbubbla: rektangel med rundade hörn 10">
            <a:extLst>
              <a:ext uri="{FF2B5EF4-FFF2-40B4-BE49-F238E27FC236}">
                <a16:creationId xmlns:a16="http://schemas.microsoft.com/office/drawing/2014/main" xmlns="" id="{5A5AC47C-D298-4307-BA97-18920154D9ED}"/>
              </a:ext>
            </a:extLst>
          </p:cNvPr>
          <p:cNvSpPr/>
          <p:nvPr/>
        </p:nvSpPr>
        <p:spPr>
          <a:xfrm>
            <a:off x="6524368" y="1392194"/>
            <a:ext cx="2401714" cy="741665"/>
          </a:xfrm>
          <a:prstGeom prst="wedgeRoundRectCallout">
            <a:avLst>
              <a:gd name="adj1" fmla="val -208196"/>
              <a:gd name="adj2" fmla="val 15417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Nya aktörer/projekt utan ramavtal omfattar ytterligare cirka 506 platser inom planperioden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="" id="{C09CA562-AB80-4D69-942A-20CF6F562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834976"/>
              </p:ext>
            </p:extLst>
          </p:nvPr>
        </p:nvGraphicFramePr>
        <p:xfrm>
          <a:off x="217918" y="1773523"/>
          <a:ext cx="8708164" cy="422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067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8CF900B3-3FA4-4A22-8EA1-E58B1B92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05654"/>
            <a:ext cx="6877709" cy="1147968"/>
          </a:xfrm>
        </p:spPr>
        <p:txBody>
          <a:bodyPr>
            <a:normAutofit/>
          </a:bodyPr>
          <a:lstStyle/>
          <a:p>
            <a:r>
              <a:rPr lang="sv-SE" sz="2800" dirty="0"/>
              <a:t>Behov gentemot produktion per region</a:t>
            </a:r>
          </a:p>
        </p:txBody>
      </p:sp>
      <p:sp>
        <p:nvSpPr>
          <p:cNvPr id="7" name="Pratbubbla: rektangel med rundade hörn 6">
            <a:extLst>
              <a:ext uri="{FF2B5EF4-FFF2-40B4-BE49-F238E27FC236}">
                <a16:creationId xmlns:a16="http://schemas.microsoft.com/office/drawing/2014/main" xmlns="" id="{14871F2A-43D0-4E63-8F24-8A5747CA3007}"/>
              </a:ext>
            </a:extLst>
          </p:cNvPr>
          <p:cNvSpPr/>
          <p:nvPr/>
        </p:nvSpPr>
        <p:spPr>
          <a:xfrm>
            <a:off x="5947873" y="1402453"/>
            <a:ext cx="2110810" cy="612648"/>
          </a:xfrm>
          <a:prstGeom prst="wedgeRoundRectCallout">
            <a:avLst>
              <a:gd name="adj1" fmla="val 58716"/>
              <a:gd name="adj2" fmla="val 14373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ratbubbla: rektangel med rundade hörn 7">
            <a:extLst>
              <a:ext uri="{FF2B5EF4-FFF2-40B4-BE49-F238E27FC236}">
                <a16:creationId xmlns:a16="http://schemas.microsoft.com/office/drawing/2014/main" xmlns="" id="{D62F8805-855A-4D42-9CC6-34981297E61A}"/>
              </a:ext>
            </a:extLst>
          </p:cNvPr>
          <p:cNvSpPr/>
          <p:nvPr/>
        </p:nvSpPr>
        <p:spPr>
          <a:xfrm>
            <a:off x="5947873" y="1402453"/>
            <a:ext cx="2110810" cy="612648"/>
          </a:xfrm>
          <a:prstGeom prst="wedgeRoundRectCallout">
            <a:avLst>
              <a:gd name="adj1" fmla="val -31643"/>
              <a:gd name="adj2" fmla="val 13591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Pratbubbla: rektangel med rundade hörn 9">
            <a:extLst>
              <a:ext uri="{FF2B5EF4-FFF2-40B4-BE49-F238E27FC236}">
                <a16:creationId xmlns:a16="http://schemas.microsoft.com/office/drawing/2014/main" xmlns="" id="{E6823BEF-FABC-4F8F-98A9-AA63A81DA16F}"/>
              </a:ext>
            </a:extLst>
          </p:cNvPr>
          <p:cNvSpPr/>
          <p:nvPr/>
        </p:nvSpPr>
        <p:spPr>
          <a:xfrm>
            <a:off x="5947873" y="1303232"/>
            <a:ext cx="2223854" cy="703308"/>
          </a:xfrm>
          <a:prstGeom prst="wedgeRoundRectCallout">
            <a:avLst>
              <a:gd name="adj1" fmla="val -124989"/>
              <a:gd name="adj2" fmla="val 16107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/>
              <a:t>Kvibergs Ängar </a:t>
            </a:r>
            <a:r>
              <a:rPr lang="sv-SE" sz="1000" dirty="0"/>
              <a:t>(</a:t>
            </a:r>
            <a:r>
              <a:rPr lang="sv-SE" sz="1000" dirty="0" err="1"/>
              <a:t>Vardaga</a:t>
            </a:r>
            <a:r>
              <a:rPr lang="sv-SE" sz="1000" dirty="0"/>
              <a:t>) 77 platser fr 2021 fördelat 50% demens och 50% </a:t>
            </a:r>
            <a:r>
              <a:rPr lang="sv-SE" sz="1000" dirty="0" err="1"/>
              <a:t>somatik</a:t>
            </a:r>
            <a:r>
              <a:rPr lang="sv-SE" sz="1000" dirty="0"/>
              <a:t>. Har ej ramavtal än.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2AF7794A-4863-4DC2-8CC1-431C6979D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879551"/>
              </p:ext>
            </p:extLst>
          </p:nvPr>
        </p:nvGraphicFramePr>
        <p:xfrm>
          <a:off x="119920" y="1526381"/>
          <a:ext cx="9024079" cy="380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846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8CF900B3-3FA4-4A22-8EA1-E58B1B92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8511"/>
            <a:ext cx="6877709" cy="1147968"/>
          </a:xfrm>
        </p:spPr>
        <p:txBody>
          <a:bodyPr>
            <a:normAutofit/>
          </a:bodyPr>
          <a:lstStyle/>
          <a:p>
            <a:r>
              <a:rPr lang="sv-SE" sz="2800" dirty="0"/>
              <a:t>Behov gentemot produktion per region</a:t>
            </a:r>
          </a:p>
        </p:txBody>
      </p:sp>
      <p:sp>
        <p:nvSpPr>
          <p:cNvPr id="10" name="Pratbubbla: rektangel med rundade hörn 9">
            <a:extLst>
              <a:ext uri="{FF2B5EF4-FFF2-40B4-BE49-F238E27FC236}">
                <a16:creationId xmlns:a16="http://schemas.microsoft.com/office/drawing/2014/main" xmlns="" id="{298B91CC-0175-47F2-8F87-83B6680815D8}"/>
              </a:ext>
            </a:extLst>
          </p:cNvPr>
          <p:cNvSpPr/>
          <p:nvPr/>
        </p:nvSpPr>
        <p:spPr>
          <a:xfrm>
            <a:off x="6637356" y="879598"/>
            <a:ext cx="2401714" cy="741665"/>
          </a:xfrm>
          <a:prstGeom prst="wedgeRoundRectCallout">
            <a:avLst>
              <a:gd name="adj1" fmla="val -57777"/>
              <a:gd name="adj2" fmla="val 4681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Ej några nya aktörer/projekt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5554CB62-7DD7-4810-A425-EF8D446944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07322"/>
              </p:ext>
            </p:extLst>
          </p:nvPr>
        </p:nvGraphicFramePr>
        <p:xfrm>
          <a:off x="104930" y="1295401"/>
          <a:ext cx="9039069" cy="422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239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8CF900B3-3FA4-4A22-8EA1-E58B1B92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52753"/>
            <a:ext cx="6877709" cy="1147968"/>
          </a:xfrm>
        </p:spPr>
        <p:txBody>
          <a:bodyPr>
            <a:normAutofit/>
          </a:bodyPr>
          <a:lstStyle/>
          <a:p>
            <a:r>
              <a:rPr lang="sv-SE" sz="2800" dirty="0"/>
              <a:t>Behov gentemot produktion per region</a:t>
            </a:r>
          </a:p>
        </p:txBody>
      </p:sp>
      <p:sp>
        <p:nvSpPr>
          <p:cNvPr id="9" name="Pratbubbla: rektangel med rundade hörn 8">
            <a:extLst>
              <a:ext uri="{FF2B5EF4-FFF2-40B4-BE49-F238E27FC236}">
                <a16:creationId xmlns:a16="http://schemas.microsoft.com/office/drawing/2014/main" xmlns="" id="{E47AA508-FD16-4115-ADE7-41FCABF84783}"/>
              </a:ext>
            </a:extLst>
          </p:cNvPr>
          <p:cNvSpPr/>
          <p:nvPr/>
        </p:nvSpPr>
        <p:spPr>
          <a:xfrm>
            <a:off x="5868366" y="994453"/>
            <a:ext cx="3057716" cy="1147968"/>
          </a:xfrm>
          <a:prstGeom prst="wedgeRoundRectCallout">
            <a:avLst>
              <a:gd name="adj1" fmla="val 29546"/>
              <a:gd name="adj2" fmla="val 12814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ratbubbla: rektangel med rundade hörn 11">
            <a:extLst>
              <a:ext uri="{FF2B5EF4-FFF2-40B4-BE49-F238E27FC236}">
                <a16:creationId xmlns:a16="http://schemas.microsoft.com/office/drawing/2014/main" xmlns="" id="{B86A5C99-372A-490D-98B3-825CB3062AE1}"/>
              </a:ext>
            </a:extLst>
          </p:cNvPr>
          <p:cNvSpPr/>
          <p:nvPr/>
        </p:nvSpPr>
        <p:spPr>
          <a:xfrm>
            <a:off x="5868366" y="985892"/>
            <a:ext cx="3057716" cy="1147968"/>
          </a:xfrm>
          <a:prstGeom prst="wedgeRoundRectCallout">
            <a:avLst>
              <a:gd name="adj1" fmla="val -37413"/>
              <a:gd name="adj2" fmla="val 13205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Pratbubbla: rektangel med rundade hörn 9">
            <a:extLst>
              <a:ext uri="{FF2B5EF4-FFF2-40B4-BE49-F238E27FC236}">
                <a16:creationId xmlns:a16="http://schemas.microsoft.com/office/drawing/2014/main" xmlns="" id="{165A9E0F-95A5-4914-B6FF-98DB22511173}"/>
              </a:ext>
            </a:extLst>
          </p:cNvPr>
          <p:cNvSpPr/>
          <p:nvPr/>
        </p:nvSpPr>
        <p:spPr>
          <a:xfrm>
            <a:off x="5868366" y="994453"/>
            <a:ext cx="3057716" cy="1147968"/>
          </a:xfrm>
          <a:prstGeom prst="wedgeRoundRectCallout">
            <a:avLst>
              <a:gd name="adj1" fmla="val -93602"/>
              <a:gd name="adj2" fmla="val 13204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Pratbubbla: rektangel med rundade hörn 10">
            <a:extLst>
              <a:ext uri="{FF2B5EF4-FFF2-40B4-BE49-F238E27FC236}">
                <a16:creationId xmlns:a16="http://schemas.microsoft.com/office/drawing/2014/main" xmlns="" id="{3B006E20-0A03-4FFE-BD8B-D28BC4579536}"/>
              </a:ext>
            </a:extLst>
          </p:cNvPr>
          <p:cNvSpPr/>
          <p:nvPr/>
        </p:nvSpPr>
        <p:spPr>
          <a:xfrm>
            <a:off x="5868366" y="977331"/>
            <a:ext cx="3057716" cy="1147968"/>
          </a:xfrm>
          <a:prstGeom prst="wedgeRoundRectCallout">
            <a:avLst>
              <a:gd name="adj1" fmla="val -162959"/>
              <a:gd name="adj2" fmla="val 14506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/>
              <a:t>Sisjövägen</a:t>
            </a:r>
            <a:r>
              <a:rPr lang="sv-SE" sz="1000" dirty="0"/>
              <a:t> (Astagården) 90 platser fr 2020 fördelade 60% demens 40% </a:t>
            </a:r>
            <a:r>
              <a:rPr lang="sv-SE" sz="1000" dirty="0" err="1"/>
              <a:t>somatik</a:t>
            </a:r>
            <a:endParaRPr lang="sv-SE" sz="1000" dirty="0"/>
          </a:p>
          <a:p>
            <a:pPr algn="ctr"/>
            <a:r>
              <a:rPr lang="sv-SE" sz="1000" b="1" dirty="0" err="1"/>
              <a:t>Ekebäckshöjd</a:t>
            </a:r>
            <a:r>
              <a:rPr lang="sv-SE" sz="1000" dirty="0"/>
              <a:t> (Stena) 90 platser fr 2020 fördelade 60% demens och 40% </a:t>
            </a:r>
            <a:r>
              <a:rPr lang="sv-SE" sz="1000" dirty="0" err="1"/>
              <a:t>somatik</a:t>
            </a:r>
            <a:endParaRPr lang="sv-SE" sz="1000" dirty="0"/>
          </a:p>
          <a:p>
            <a:pPr algn="ctr"/>
            <a:r>
              <a:rPr lang="sv-SE" sz="1000" b="1" dirty="0"/>
              <a:t>Smaragdgatan</a:t>
            </a:r>
            <a:r>
              <a:rPr lang="sv-SE" sz="1000" dirty="0"/>
              <a:t> (</a:t>
            </a:r>
            <a:r>
              <a:rPr lang="sv-SE" sz="1000" dirty="0" err="1"/>
              <a:t>Attendo</a:t>
            </a:r>
            <a:r>
              <a:rPr lang="sv-SE" sz="1000" dirty="0"/>
              <a:t>) 96 platser fr 2021 fördelade 50% demens och 50% </a:t>
            </a:r>
            <a:r>
              <a:rPr lang="sv-SE" sz="1000" dirty="0" err="1"/>
              <a:t>somatik</a:t>
            </a:r>
            <a:endParaRPr lang="sv-SE" sz="10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5184A194-5F58-458B-AEFD-CD6DC0ECB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471295"/>
              </p:ext>
            </p:extLst>
          </p:nvPr>
        </p:nvGraphicFramePr>
        <p:xfrm>
          <a:off x="33128" y="2179817"/>
          <a:ext cx="9057844" cy="420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2915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8CF900B3-3FA4-4A22-8EA1-E58B1B92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08844"/>
            <a:ext cx="6877709" cy="1147968"/>
          </a:xfrm>
        </p:spPr>
        <p:txBody>
          <a:bodyPr>
            <a:normAutofit/>
          </a:bodyPr>
          <a:lstStyle/>
          <a:p>
            <a:r>
              <a:rPr lang="sv-SE" sz="2800" dirty="0"/>
              <a:t>Behov gentemot produktion per region</a:t>
            </a:r>
          </a:p>
        </p:txBody>
      </p:sp>
      <p:sp>
        <p:nvSpPr>
          <p:cNvPr id="7" name="Pratbubbla: rektangel med rundade hörn 6">
            <a:extLst>
              <a:ext uri="{FF2B5EF4-FFF2-40B4-BE49-F238E27FC236}">
                <a16:creationId xmlns:a16="http://schemas.microsoft.com/office/drawing/2014/main" xmlns="" id="{0D469693-452B-4000-8550-0F0BA1D50F75}"/>
              </a:ext>
            </a:extLst>
          </p:cNvPr>
          <p:cNvSpPr/>
          <p:nvPr/>
        </p:nvSpPr>
        <p:spPr>
          <a:xfrm>
            <a:off x="5947873" y="1402453"/>
            <a:ext cx="2110810" cy="612648"/>
          </a:xfrm>
          <a:prstGeom prst="wedgeRoundRectCallout">
            <a:avLst>
              <a:gd name="adj1" fmla="val 57778"/>
              <a:gd name="adj2" fmla="val 19515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ratbubbla: rektangel med rundade hörn 7">
            <a:extLst>
              <a:ext uri="{FF2B5EF4-FFF2-40B4-BE49-F238E27FC236}">
                <a16:creationId xmlns:a16="http://schemas.microsoft.com/office/drawing/2014/main" xmlns="" id="{58D67BEE-9835-47E6-B64A-08E296144BD9}"/>
              </a:ext>
            </a:extLst>
          </p:cNvPr>
          <p:cNvSpPr/>
          <p:nvPr/>
        </p:nvSpPr>
        <p:spPr>
          <a:xfrm>
            <a:off x="5947873" y="1111170"/>
            <a:ext cx="2836128" cy="903931"/>
          </a:xfrm>
          <a:prstGeom prst="wedgeRoundRectCallout">
            <a:avLst>
              <a:gd name="adj1" fmla="val -27662"/>
              <a:gd name="adj2" fmla="val 13608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1000" b="1" dirty="0">
                <a:solidFill>
                  <a:prstClr val="white"/>
                </a:solidFill>
              </a:rPr>
              <a:t>Postflyget</a:t>
            </a:r>
            <a:r>
              <a:rPr lang="sv-SE" sz="1000" dirty="0">
                <a:solidFill>
                  <a:prstClr val="white"/>
                </a:solidFill>
              </a:rPr>
              <a:t> (</a:t>
            </a:r>
            <a:r>
              <a:rPr lang="sv-SE" sz="1000" dirty="0" err="1">
                <a:solidFill>
                  <a:prstClr val="white"/>
                </a:solidFill>
              </a:rPr>
              <a:t>Attendo</a:t>
            </a:r>
            <a:r>
              <a:rPr lang="sv-SE" sz="1000" dirty="0">
                <a:solidFill>
                  <a:prstClr val="white"/>
                </a:solidFill>
              </a:rPr>
              <a:t>) 54 platser fr 2020 fördelat 60% demens 40% </a:t>
            </a:r>
            <a:r>
              <a:rPr lang="sv-SE" sz="1000" dirty="0" err="1">
                <a:solidFill>
                  <a:prstClr val="white"/>
                </a:solidFill>
              </a:rPr>
              <a:t>somatik</a:t>
            </a:r>
            <a:r>
              <a:rPr lang="sv-SE" sz="1000" dirty="0">
                <a:solidFill>
                  <a:prstClr val="white"/>
                </a:solidFill>
              </a:rPr>
              <a:t>. </a:t>
            </a:r>
          </a:p>
          <a:p>
            <a:pPr lvl="0" algn="ctr"/>
            <a:r>
              <a:rPr lang="sv-SE" sz="1000" b="1" dirty="0">
                <a:solidFill>
                  <a:prstClr val="white"/>
                </a:solidFill>
              </a:rPr>
              <a:t>Lundbypark</a:t>
            </a:r>
            <a:r>
              <a:rPr lang="sv-SE" sz="1000" dirty="0">
                <a:solidFill>
                  <a:prstClr val="white"/>
                </a:solidFill>
              </a:rPr>
              <a:t> (</a:t>
            </a:r>
            <a:r>
              <a:rPr lang="sv-SE" sz="1000" dirty="0" err="1">
                <a:solidFill>
                  <a:prstClr val="white"/>
                </a:solidFill>
              </a:rPr>
              <a:t>Attendo</a:t>
            </a:r>
            <a:r>
              <a:rPr lang="sv-SE" sz="1000" dirty="0">
                <a:solidFill>
                  <a:prstClr val="white"/>
                </a:solidFill>
              </a:rPr>
              <a:t>) 99 platser fr 2021 fördelat på 70% demens och 30% </a:t>
            </a:r>
            <a:r>
              <a:rPr lang="sv-SE" sz="1000" dirty="0" err="1">
                <a:solidFill>
                  <a:prstClr val="white"/>
                </a:solidFill>
              </a:rPr>
              <a:t>somatik</a:t>
            </a:r>
            <a:endParaRPr lang="sv-SE" sz="1000" dirty="0">
              <a:solidFill>
                <a:prstClr val="white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CC7F27AA-B7F8-4E08-B838-FEC6D4D27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893142"/>
              </p:ext>
            </p:extLst>
          </p:nvPr>
        </p:nvGraphicFramePr>
        <p:xfrm>
          <a:off x="6025" y="1850036"/>
          <a:ext cx="9170831" cy="4160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959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xmlns="" id="{9C4B9692-8579-455A-B16B-BA65AE9F9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020559"/>
              </p:ext>
            </p:extLst>
          </p:nvPr>
        </p:nvGraphicFramePr>
        <p:xfrm>
          <a:off x="65903" y="1361304"/>
          <a:ext cx="8971006" cy="42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ubrik 2">
            <a:extLst>
              <a:ext uri="{FF2B5EF4-FFF2-40B4-BE49-F238E27FC236}">
                <a16:creationId xmlns:a16="http://schemas.microsoft.com/office/drawing/2014/main" xmlns="" id="{D7ED1323-40D9-4C00-B08B-CF87DD93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000" dirty="0"/>
              <a:t>Långsiktig befolkningsprognos i förhållande till produktion </a:t>
            </a:r>
            <a:r>
              <a:rPr lang="sv-SE" sz="2000" dirty="0" err="1"/>
              <a:t>inkl</a:t>
            </a:r>
            <a:r>
              <a:rPr lang="sv-SE" sz="2000" dirty="0"/>
              <a:t> kända nyetableringar och nya intressenter</a:t>
            </a:r>
          </a:p>
        </p:txBody>
      </p:sp>
      <p:sp>
        <p:nvSpPr>
          <p:cNvPr id="21" name="Vänster klammerparentes 20">
            <a:extLst>
              <a:ext uri="{FF2B5EF4-FFF2-40B4-BE49-F238E27FC236}">
                <a16:creationId xmlns:a16="http://schemas.microsoft.com/office/drawing/2014/main" xmlns="" id="{FCAE8DE5-2A18-4507-A961-3E4562BBA092}"/>
              </a:ext>
            </a:extLst>
          </p:cNvPr>
          <p:cNvSpPr/>
          <p:nvPr/>
        </p:nvSpPr>
        <p:spPr>
          <a:xfrm rot="5400000">
            <a:off x="3622367" y="-216415"/>
            <a:ext cx="226876" cy="5313513"/>
          </a:xfrm>
          <a:prstGeom prst="leftBrac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ruta 22">
            <a:extLst>
              <a:ext uri="{FF2B5EF4-FFF2-40B4-BE49-F238E27FC236}">
                <a16:creationId xmlns:a16="http://schemas.microsoft.com/office/drawing/2014/main" xmlns="" id="{BDC2162F-26E3-452C-ABFB-39E342AD3F88}"/>
              </a:ext>
            </a:extLst>
          </p:cNvPr>
          <p:cNvSpPr txBox="1"/>
          <p:nvPr/>
        </p:nvSpPr>
        <p:spPr>
          <a:xfrm>
            <a:off x="2050088" y="2054943"/>
            <a:ext cx="3744415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Möjlig period för renovering och upprustning av befintligt bestånd</a:t>
            </a:r>
          </a:p>
        </p:txBody>
      </p:sp>
      <p:sp>
        <p:nvSpPr>
          <p:cNvPr id="23" name="textruta 23">
            <a:extLst>
              <a:ext uri="{FF2B5EF4-FFF2-40B4-BE49-F238E27FC236}">
                <a16:creationId xmlns:a16="http://schemas.microsoft.com/office/drawing/2014/main" xmlns="" id="{A5E15F98-25B7-4288-8BD2-E50C71220BAF}"/>
              </a:ext>
            </a:extLst>
          </p:cNvPr>
          <p:cNvSpPr txBox="1"/>
          <p:nvPr/>
        </p:nvSpPr>
        <p:spPr>
          <a:xfrm>
            <a:off x="6543340" y="3821215"/>
            <a:ext cx="1392279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Obs! annat tidsintervall</a:t>
            </a:r>
          </a:p>
        </p:txBody>
      </p:sp>
      <p:sp>
        <p:nvSpPr>
          <p:cNvPr id="24" name="Vänster klammerparentes 23">
            <a:extLst>
              <a:ext uri="{FF2B5EF4-FFF2-40B4-BE49-F238E27FC236}">
                <a16:creationId xmlns:a16="http://schemas.microsoft.com/office/drawing/2014/main" xmlns="" id="{6C20CDA5-1197-4A6C-93BC-B416AC3CB482}"/>
              </a:ext>
            </a:extLst>
          </p:cNvPr>
          <p:cNvSpPr/>
          <p:nvPr/>
        </p:nvSpPr>
        <p:spPr>
          <a:xfrm rot="5400000">
            <a:off x="6934076" y="2447708"/>
            <a:ext cx="342226" cy="3566876"/>
          </a:xfrm>
          <a:prstGeom prst="leftBrac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D57526CA-C1C8-4D6A-9899-44CF9683D2F3}"/>
              </a:ext>
            </a:extLst>
          </p:cNvPr>
          <p:cNvSpPr/>
          <p:nvPr/>
        </p:nvSpPr>
        <p:spPr>
          <a:xfrm>
            <a:off x="6112475" y="2522549"/>
            <a:ext cx="222421" cy="226877"/>
          </a:xfrm>
          <a:prstGeom prst="rect">
            <a:avLst/>
          </a:prstGeom>
          <a:pattFill prst="wdDnDiag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6DF87FE4-094C-4AC8-94D4-83ADE18B72F0}"/>
              </a:ext>
            </a:extLst>
          </p:cNvPr>
          <p:cNvSpPr/>
          <p:nvPr/>
        </p:nvSpPr>
        <p:spPr>
          <a:xfrm>
            <a:off x="7315198" y="2521371"/>
            <a:ext cx="222421" cy="226877"/>
          </a:xfrm>
          <a:prstGeom prst="rect">
            <a:avLst/>
          </a:prstGeom>
          <a:pattFill prst="wdDnDiag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CBBC5E0E-CC9E-4A61-800D-EA5EB0CA25E1}"/>
              </a:ext>
            </a:extLst>
          </p:cNvPr>
          <p:cNvSpPr/>
          <p:nvPr/>
        </p:nvSpPr>
        <p:spPr>
          <a:xfrm>
            <a:off x="8517920" y="2521370"/>
            <a:ext cx="222421" cy="226877"/>
          </a:xfrm>
          <a:prstGeom prst="rect">
            <a:avLst/>
          </a:prstGeom>
          <a:pattFill prst="wdDnDiag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ratbubbla: oval 3">
            <a:extLst>
              <a:ext uri="{FF2B5EF4-FFF2-40B4-BE49-F238E27FC236}">
                <a16:creationId xmlns:a16="http://schemas.microsoft.com/office/drawing/2014/main" xmlns="" id="{0CBF5936-65D1-4497-B0B0-F59953C94CEE}"/>
              </a:ext>
            </a:extLst>
          </p:cNvPr>
          <p:cNvSpPr/>
          <p:nvPr/>
        </p:nvSpPr>
        <p:spPr>
          <a:xfrm>
            <a:off x="7389340" y="1522084"/>
            <a:ext cx="914400" cy="612648"/>
          </a:xfrm>
          <a:prstGeom prst="wedgeEllipseCallout">
            <a:avLst>
              <a:gd name="adj1" fmla="val -151464"/>
              <a:gd name="adj2" fmla="val 113596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Pratbubbla: oval 14">
            <a:extLst>
              <a:ext uri="{FF2B5EF4-FFF2-40B4-BE49-F238E27FC236}">
                <a16:creationId xmlns:a16="http://schemas.microsoft.com/office/drawing/2014/main" xmlns="" id="{72C02966-9CE9-474F-9ECD-0663F30AF4F1}"/>
              </a:ext>
            </a:extLst>
          </p:cNvPr>
          <p:cNvSpPr/>
          <p:nvPr/>
        </p:nvSpPr>
        <p:spPr>
          <a:xfrm>
            <a:off x="7387392" y="1532218"/>
            <a:ext cx="914400" cy="612648"/>
          </a:xfrm>
          <a:prstGeom prst="wedgeEllipseCallout">
            <a:avLst>
              <a:gd name="adj1" fmla="val -32545"/>
              <a:gd name="adj2" fmla="val 10687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Pratbubbla: oval 15">
            <a:extLst>
              <a:ext uri="{FF2B5EF4-FFF2-40B4-BE49-F238E27FC236}">
                <a16:creationId xmlns:a16="http://schemas.microsoft.com/office/drawing/2014/main" xmlns="" id="{146B6680-DEAF-4978-A556-6792815568C9}"/>
              </a:ext>
            </a:extLst>
          </p:cNvPr>
          <p:cNvSpPr/>
          <p:nvPr/>
        </p:nvSpPr>
        <p:spPr>
          <a:xfrm>
            <a:off x="7387392" y="1528034"/>
            <a:ext cx="914400" cy="612648"/>
          </a:xfrm>
          <a:prstGeom prst="wedgeEllipseCallout">
            <a:avLst>
              <a:gd name="adj1" fmla="val 84572"/>
              <a:gd name="adj2" fmla="val 9611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Prospekts</a:t>
            </a:r>
          </a:p>
        </p:txBody>
      </p:sp>
    </p:spTree>
    <p:extLst>
      <p:ext uri="{BB962C8B-B14F-4D97-AF65-F5344CB8AC3E}">
        <p14:creationId xmlns:p14="http://schemas.microsoft.com/office/powerpoint/2010/main" val="35793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020A9EB8-772F-4CC7-968D-932819F7E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Korttidsplatser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079312E6-8B55-41C9-9451-93AF65D94E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0613" y="6376988"/>
            <a:ext cx="433387" cy="149225"/>
          </a:xfrm>
        </p:spPr>
        <p:txBody>
          <a:bodyPr/>
          <a:lstStyle/>
          <a:p>
            <a:fld id="{7DC35334-74D0-4DFF-B477-5D14C3FA108D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606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1DC5234-BA38-4D9F-9493-FD0B213D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Göteborg stad – </a:t>
            </a:r>
            <a:r>
              <a:rPr lang="sv-SE" sz="2800" b="0" dirty="0"/>
              <a:t>behov gentemot produktion</a:t>
            </a:r>
            <a:endParaRPr lang="sv-SE" sz="28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4D114440-2DE1-422D-BD54-0E6D695FB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35334-74D0-4DFF-B477-5D14C3FA108D}" type="slidenum">
              <a:rPr lang="sv-SE" smtClean="0"/>
              <a:pPr/>
              <a:t>17</a:t>
            </a:fld>
            <a:endParaRPr lang="sv-SE" dirty="0"/>
          </a:p>
        </p:txBody>
      </p:sp>
      <p:graphicFrame>
        <p:nvGraphicFramePr>
          <p:cNvPr id="10" name="Diagram 9" descr="lskdfjl">
            <a:extLst>
              <a:ext uri="{FF2B5EF4-FFF2-40B4-BE49-F238E27FC236}">
                <a16:creationId xmlns:a16="http://schemas.microsoft.com/office/drawing/2014/main" xmlns="" id="{A7D8152D-1C70-4E88-94AA-6CF9BAD91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869799"/>
              </p:ext>
            </p:extLst>
          </p:nvPr>
        </p:nvGraphicFramePr>
        <p:xfrm>
          <a:off x="416348" y="1160488"/>
          <a:ext cx="8152263" cy="383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xmlns="" id="{5F89B3D4-0622-446B-9D6A-F60E963D0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963180"/>
              </p:ext>
            </p:extLst>
          </p:nvPr>
        </p:nvGraphicFramePr>
        <p:xfrm>
          <a:off x="2063750" y="5193598"/>
          <a:ext cx="5016500" cy="762000"/>
        </p:xfrm>
        <a:graphic>
          <a:graphicData uri="http://schemas.openxmlformats.org/drawingml/2006/table">
            <a:tbl>
              <a:tblPr/>
              <a:tblGrid>
                <a:gridCol w="2578100">
                  <a:extLst>
                    <a:ext uri="{9D8B030D-6E8A-4147-A177-3AD203B41FA5}">
                      <a16:colId xmlns:a16="http://schemas.microsoft.com/office/drawing/2014/main" xmlns="" val="26385109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2175299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444917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52278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4912830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Kolumn1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33941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Korttidsplats för tillfällig vård och omsorg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068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Korttidsplats för avlösning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6751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873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987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020A9EB8-772F-4CC7-968D-932819F7E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Underhållsbehov under planperioden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079312E6-8B55-41C9-9451-93AF65D94E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0613" y="6376988"/>
            <a:ext cx="433387" cy="149225"/>
          </a:xfrm>
        </p:spPr>
        <p:txBody>
          <a:bodyPr/>
          <a:lstStyle/>
          <a:p>
            <a:fld id="{7DC35334-74D0-4DFF-B477-5D14C3FA108D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0103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1265A83-07D6-42A7-BBE6-A392DA7E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Äldreboende vars underhåll kan kräva tomställning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BDBB7A54-A4F7-4052-B2C8-3E973C630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35334-74D0-4DFF-B477-5D14C3FA108D}" type="slidenum">
              <a:rPr lang="sv-SE" smtClean="0"/>
              <a:pPr/>
              <a:t>19</a:t>
            </a:fld>
            <a:endParaRPr lang="sv-SE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xmlns="" id="{E149EF85-3897-4257-A975-FF24710ED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32185"/>
              </p:ext>
            </p:extLst>
          </p:nvPr>
        </p:nvGraphicFramePr>
        <p:xfrm>
          <a:off x="884890" y="1637572"/>
          <a:ext cx="7467110" cy="4101471"/>
        </p:xfrm>
        <a:graphic>
          <a:graphicData uri="http://schemas.openxmlformats.org/drawingml/2006/table">
            <a:tbl>
              <a:tblPr/>
              <a:tblGrid>
                <a:gridCol w="1311036">
                  <a:extLst>
                    <a:ext uri="{9D8B030D-6E8A-4147-A177-3AD203B41FA5}">
                      <a16:colId xmlns:a16="http://schemas.microsoft.com/office/drawing/2014/main" xmlns="" val="1362029633"/>
                    </a:ext>
                  </a:extLst>
                </a:gridCol>
                <a:gridCol w="421404">
                  <a:extLst>
                    <a:ext uri="{9D8B030D-6E8A-4147-A177-3AD203B41FA5}">
                      <a16:colId xmlns:a16="http://schemas.microsoft.com/office/drawing/2014/main" xmlns="" val="401017220"/>
                    </a:ext>
                  </a:extLst>
                </a:gridCol>
                <a:gridCol w="365663">
                  <a:extLst>
                    <a:ext uri="{9D8B030D-6E8A-4147-A177-3AD203B41FA5}">
                      <a16:colId xmlns:a16="http://schemas.microsoft.com/office/drawing/2014/main" xmlns="" val="2026882122"/>
                    </a:ext>
                  </a:extLst>
                </a:gridCol>
                <a:gridCol w="347826">
                  <a:extLst>
                    <a:ext uri="{9D8B030D-6E8A-4147-A177-3AD203B41FA5}">
                      <a16:colId xmlns:a16="http://schemas.microsoft.com/office/drawing/2014/main" xmlns="" val="3048315515"/>
                    </a:ext>
                  </a:extLst>
                </a:gridCol>
                <a:gridCol w="499442">
                  <a:extLst>
                    <a:ext uri="{9D8B030D-6E8A-4147-A177-3AD203B41FA5}">
                      <a16:colId xmlns:a16="http://schemas.microsoft.com/office/drawing/2014/main" xmlns="" val="1693265033"/>
                    </a:ext>
                  </a:extLst>
                </a:gridCol>
                <a:gridCol w="481605">
                  <a:extLst>
                    <a:ext uri="{9D8B030D-6E8A-4147-A177-3AD203B41FA5}">
                      <a16:colId xmlns:a16="http://schemas.microsoft.com/office/drawing/2014/main" xmlns="" val="4202295598"/>
                    </a:ext>
                  </a:extLst>
                </a:gridCol>
                <a:gridCol w="383501">
                  <a:extLst>
                    <a:ext uri="{9D8B030D-6E8A-4147-A177-3AD203B41FA5}">
                      <a16:colId xmlns:a16="http://schemas.microsoft.com/office/drawing/2014/main" xmlns="" val="3488184414"/>
                    </a:ext>
                  </a:extLst>
                </a:gridCol>
                <a:gridCol w="535116">
                  <a:extLst>
                    <a:ext uri="{9D8B030D-6E8A-4147-A177-3AD203B41FA5}">
                      <a16:colId xmlns:a16="http://schemas.microsoft.com/office/drawing/2014/main" xmlns="" val="1079174757"/>
                    </a:ext>
                  </a:extLst>
                </a:gridCol>
                <a:gridCol w="294315">
                  <a:extLst>
                    <a:ext uri="{9D8B030D-6E8A-4147-A177-3AD203B41FA5}">
                      <a16:colId xmlns:a16="http://schemas.microsoft.com/office/drawing/2014/main" xmlns="" val="1531469486"/>
                    </a:ext>
                  </a:extLst>
                </a:gridCol>
                <a:gridCol w="668897">
                  <a:extLst>
                    <a:ext uri="{9D8B030D-6E8A-4147-A177-3AD203B41FA5}">
                      <a16:colId xmlns:a16="http://schemas.microsoft.com/office/drawing/2014/main" xmlns="" val="3266632976"/>
                    </a:ext>
                  </a:extLst>
                </a:gridCol>
                <a:gridCol w="668897">
                  <a:extLst>
                    <a:ext uri="{9D8B030D-6E8A-4147-A177-3AD203B41FA5}">
                      <a16:colId xmlns:a16="http://schemas.microsoft.com/office/drawing/2014/main" xmlns="" val="139850536"/>
                    </a:ext>
                  </a:extLst>
                </a:gridCol>
                <a:gridCol w="1489408">
                  <a:extLst>
                    <a:ext uri="{9D8B030D-6E8A-4147-A177-3AD203B41FA5}">
                      <a16:colId xmlns:a16="http://schemas.microsoft.com/office/drawing/2014/main" xmlns="" val="1664556887"/>
                    </a:ext>
                  </a:extLst>
                </a:gridCol>
              </a:tblGrid>
              <a:tr h="255822">
                <a:tc>
                  <a:txBody>
                    <a:bodyPr/>
                    <a:lstStyle/>
                    <a:p>
                      <a:pPr algn="ctr" fontAlgn="t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ÄLDREBOENDE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SDF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Byggår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Renov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 PL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KORT TID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 OK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SPRINKLER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Wifi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Föreläggande 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 kräva tomställning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Kommentar 2019-06-20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676930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Hammarhus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helt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Fasader bör vara under bevakning,</a:t>
                      </a:r>
                      <a:b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tomställning enligt plan när nya hus är upprättade</a:t>
                      </a:r>
                    </a:p>
                  </a:txBody>
                  <a:tcPr marL="6091" marR="6091" marT="6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035070"/>
                  </a:ext>
                </a:extLst>
              </a:tr>
              <a:tr h="365461"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Gerdas Gård 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AFH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delvis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Läckande fasader (infästningar till balkonger) Kan kräva  viss tomställning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2020</a:t>
                      </a:r>
                    </a:p>
                  </a:txBody>
                  <a:tcPr marL="6091" marR="6091" marT="6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603330"/>
                  </a:ext>
                </a:extLst>
              </a:tr>
              <a:tr h="365461"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Änggårdsbacken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2018-2019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delvis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Delvis evakuerad fr aug 2019 till 30 aug 2020 (Evakuerad till Lillekärr)</a:t>
                      </a:r>
                    </a:p>
                  </a:txBody>
                  <a:tcPr marL="6091" marR="6091" marT="6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3594649"/>
                  </a:ext>
                </a:extLst>
              </a:tr>
              <a:tr h="243640"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Kyrkbyhemmet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1965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helt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tomställning evakuering till Lillekärr dec 2020 till dec 2021</a:t>
                      </a:r>
                    </a:p>
                  </a:txBody>
                  <a:tcPr marL="6091" marR="6091" marT="6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963397"/>
                  </a:ext>
                </a:extLst>
              </a:tr>
              <a:tr h="730921"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Fyrväpplingen 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Helt på </a:t>
                      </a:r>
                      <a:b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gamla delen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På den nya delen fasadarbeten, kräver troligtvis ingen tomställning, På den gamla delen fasadarbete (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omfogning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samt takarbete kräver troligtvis  tomställning.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projektstart 2021</a:t>
                      </a:r>
                    </a:p>
                  </a:txBody>
                  <a:tcPr marL="6091" marR="6091" marT="6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6820485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Lotsen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1976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Räddnings-tjänsten Storgöteborg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Helt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över bygglov. Dåligt skick - Tankar om  att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tomställa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och lämna tillbaka till fastighetskontoret.</a:t>
                      </a:r>
                    </a:p>
                  </a:txBody>
                  <a:tcPr marL="6091" marR="6091" marT="6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9083456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Svaleboskogen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Delvis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Möjlighet till 10 nya lägenheter, Förslag stambyte för åtgärd 2021. Delvis (roterande) omställning krävs 2021 cirka 1 år fram</a:t>
                      </a:r>
                    </a:p>
                  </a:txBody>
                  <a:tcPr marL="6091" marR="6091" marT="6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003673"/>
                  </a:ext>
                </a:extLst>
              </a:tr>
              <a:tr h="121820"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Åkerhus 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VG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1976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helt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 ersättas när nytt hus står klart</a:t>
                      </a:r>
                    </a:p>
                  </a:txBody>
                  <a:tcPr marL="6091" marR="6091" marT="6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8666471"/>
                  </a:ext>
                </a:extLst>
              </a:tr>
              <a:tr h="243640"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Toftaåsen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VG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1969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helt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Förstudie total ombyggnation pågår</a:t>
                      </a:r>
                    </a:p>
                  </a:txBody>
                  <a:tcPr marL="6091" marR="6091" marT="6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5170021"/>
                  </a:ext>
                </a:extLst>
              </a:tr>
              <a:tr h="243640"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Dicksons Hus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ÖH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1978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2018-2021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Arbetsmiljö-verket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Delvis</a:t>
                      </a:r>
                    </a:p>
                  </a:txBody>
                  <a:tcPr marL="6091" marR="6091" marT="60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Evakuering pågår, löses i befintligt bestånd</a:t>
                      </a:r>
                    </a:p>
                  </a:txBody>
                  <a:tcPr marL="6091" marR="6091" marT="60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676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85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EC3B577B-FC21-4CF8-AC50-D1A002364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400" dirty="0"/>
              <a:t>Sammanställning av behov mot produktion samt </a:t>
            </a:r>
            <a:r>
              <a:rPr lang="sv-SE" sz="2400" dirty="0" err="1"/>
              <a:t>sökmönster</a:t>
            </a:r>
            <a:r>
              <a:rPr lang="sv-SE" sz="2400" dirty="0"/>
              <a:t> per region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F461E857-9E5E-4295-901B-E215B3B6B1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0613" y="6376988"/>
            <a:ext cx="433387" cy="149225"/>
          </a:xfrm>
        </p:spPr>
        <p:txBody>
          <a:bodyPr/>
          <a:lstStyle/>
          <a:p>
            <a:fld id="{7DC35334-74D0-4DFF-B477-5D14C3FA108D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0740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xmlns="" id="{B5A16954-974C-4C6A-827E-FB54C06705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Äldreboendesamordning</a:t>
            </a:r>
          </a:p>
          <a:p>
            <a:r>
              <a:rPr lang="sv-SE" dirty="0"/>
              <a:t>Göteborgs stad</a:t>
            </a:r>
          </a:p>
        </p:txBody>
      </p:sp>
    </p:spTree>
    <p:extLst>
      <p:ext uri="{BB962C8B-B14F-4D97-AF65-F5344CB8AC3E}">
        <p14:creationId xmlns:p14="http://schemas.microsoft.com/office/powerpoint/2010/main" val="408336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1DC5234-BA38-4D9F-9493-FD0B213D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Göteborg stad– </a:t>
            </a:r>
            <a:r>
              <a:rPr lang="sv-SE" sz="3200" b="0" dirty="0"/>
              <a:t>behov gentemot produktion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4D114440-2DE1-422D-BD54-0E6D695FB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35334-74D0-4DFF-B477-5D14C3FA108D}" type="slidenum">
              <a:rPr lang="sv-SE" smtClean="0"/>
              <a:pPr/>
              <a:t>3</a:t>
            </a:fld>
            <a:endParaRPr lang="sv-SE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55FAD8AD-7253-4992-81F6-2D7226EB6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340270"/>
              </p:ext>
            </p:extLst>
          </p:nvPr>
        </p:nvGraphicFramePr>
        <p:xfrm>
          <a:off x="205946" y="1315488"/>
          <a:ext cx="8732108" cy="366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xmlns="" id="{CEA63735-408B-429C-9F59-9880DCBB4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215623"/>
              </p:ext>
            </p:extLst>
          </p:nvPr>
        </p:nvGraphicFramePr>
        <p:xfrm>
          <a:off x="1646555" y="5262366"/>
          <a:ext cx="5850890" cy="578358"/>
        </p:xfrm>
        <a:graphic>
          <a:graphicData uri="http://schemas.openxmlformats.org/drawingml/2006/table">
            <a:tbl>
              <a:tblPr firstRow="1" firstCol="1" bandRow="1"/>
              <a:tblGrid>
                <a:gridCol w="2581499">
                  <a:extLst>
                    <a:ext uri="{9D8B030D-6E8A-4147-A177-3AD203B41FA5}">
                      <a16:colId xmlns:a16="http://schemas.microsoft.com/office/drawing/2014/main" xmlns="" val="3833870514"/>
                    </a:ext>
                  </a:extLst>
                </a:gridCol>
                <a:gridCol w="927131">
                  <a:extLst>
                    <a:ext uri="{9D8B030D-6E8A-4147-A177-3AD203B41FA5}">
                      <a16:colId xmlns:a16="http://schemas.microsoft.com/office/drawing/2014/main" xmlns="" val="4227729462"/>
                    </a:ext>
                  </a:extLst>
                </a:gridCol>
                <a:gridCol w="809098">
                  <a:extLst>
                    <a:ext uri="{9D8B030D-6E8A-4147-A177-3AD203B41FA5}">
                      <a16:colId xmlns:a16="http://schemas.microsoft.com/office/drawing/2014/main" xmlns="" val="260510006"/>
                    </a:ext>
                  </a:extLst>
                </a:gridCol>
                <a:gridCol w="809733">
                  <a:extLst>
                    <a:ext uri="{9D8B030D-6E8A-4147-A177-3AD203B41FA5}">
                      <a16:colId xmlns:a16="http://schemas.microsoft.com/office/drawing/2014/main" xmlns="" val="2380352340"/>
                    </a:ext>
                  </a:extLst>
                </a:gridCol>
                <a:gridCol w="723429">
                  <a:extLst>
                    <a:ext uri="{9D8B030D-6E8A-4147-A177-3AD203B41FA5}">
                      <a16:colId xmlns:a16="http://schemas.microsoft.com/office/drawing/2014/main" xmlns="" val="6957268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v-SE" sz="1100" b="1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Kolumn1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v-S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v-S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v-S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v-S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7277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Egen regi exkl ramavtal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-439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-481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-417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-264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9480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Egen regi inkl ramavtal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v-S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0601841"/>
                  </a:ext>
                </a:extLst>
              </a:tr>
            </a:tbl>
          </a:graphicData>
        </a:graphic>
      </p:graphicFrame>
      <p:sp>
        <p:nvSpPr>
          <p:cNvPr id="7" name="Pratbubbla: rektangel med rundade hörn 6">
            <a:extLst>
              <a:ext uri="{FF2B5EF4-FFF2-40B4-BE49-F238E27FC236}">
                <a16:creationId xmlns:a16="http://schemas.microsoft.com/office/drawing/2014/main" xmlns="" id="{DD993BB9-00D8-4E4D-973A-5BC3A47F0EB3}"/>
              </a:ext>
            </a:extLst>
          </p:cNvPr>
          <p:cNvSpPr/>
          <p:nvPr/>
        </p:nvSpPr>
        <p:spPr>
          <a:xfrm>
            <a:off x="5667632" y="958234"/>
            <a:ext cx="3451654" cy="855024"/>
          </a:xfrm>
          <a:prstGeom prst="wedgeRoundRectCallout">
            <a:avLst>
              <a:gd name="adj1" fmla="val 4456"/>
              <a:gd name="adj2" fmla="val 9071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tx1"/>
                </a:solidFill>
              </a:rPr>
              <a:t>Linje representerar stadsdelens uppskattade behov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tx1"/>
                </a:solidFill>
              </a:rPr>
              <a:t>Streckad linje representerar behov enligt befolkningsprognos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tx1"/>
                </a:solidFill>
              </a:rPr>
              <a:t>Stapel representerar platser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tx1"/>
                </a:solidFill>
              </a:rPr>
              <a:t>Ramavtal samt Tre Stiftelser är fördelade geografiskt</a:t>
            </a:r>
          </a:p>
        </p:txBody>
      </p:sp>
    </p:spTree>
    <p:extLst>
      <p:ext uri="{BB962C8B-B14F-4D97-AF65-F5344CB8AC3E}">
        <p14:creationId xmlns:p14="http://schemas.microsoft.com/office/powerpoint/2010/main" val="14466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B7DEA63F-B53E-4CDF-B86E-555A6868B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5" y="1129171"/>
            <a:ext cx="4686842" cy="235201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875D110-711C-4529-9E77-DC80522E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0"/>
            <a:ext cx="6877709" cy="1147968"/>
          </a:xfrm>
        </p:spPr>
        <p:txBody>
          <a:bodyPr/>
          <a:lstStyle/>
          <a:p>
            <a:r>
              <a:rPr lang="sv-SE" dirty="0"/>
              <a:t>Region AFH/Västra Göteborg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xmlns="" id="{52C94497-FACA-48DA-AA9F-B6E52926A4D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093273" y="1239510"/>
            <a:ext cx="3918922" cy="2189490"/>
          </a:xfrm>
        </p:spPr>
        <p:txBody>
          <a:bodyPr>
            <a:normAutofit fontScale="92500" lnSpcReduction="10000"/>
          </a:bodyPr>
          <a:lstStyle/>
          <a:p>
            <a:r>
              <a:rPr lang="sv-SE" sz="1000" dirty="0"/>
              <a:t>Regionen har en beräknat behovet i linje med befolkningsprognosen</a:t>
            </a:r>
          </a:p>
          <a:p>
            <a:r>
              <a:rPr lang="sv-SE" sz="1000" dirty="0"/>
              <a:t>Regionen har en underproduktion av platser i förhållande till deras egna behov</a:t>
            </a:r>
          </a:p>
          <a:p>
            <a:r>
              <a:rPr lang="sv-SE" sz="1000" dirty="0"/>
              <a:t>Regionen har en underproduktion av framförallt demensplatser i förhållande till deras behov</a:t>
            </a:r>
          </a:p>
          <a:p>
            <a:r>
              <a:rPr lang="sv-SE" sz="1000" dirty="0"/>
              <a:t>Västra Göteborg har en hög andel som önskar äldreboende i den egna stadsdelen</a:t>
            </a:r>
          </a:p>
          <a:p>
            <a:r>
              <a:rPr lang="sv-SE" sz="1000" dirty="0"/>
              <a:t>Askim-Frölunda-Högsbo har en hög andel som önskar äldreboende i den egna stadsdelen</a:t>
            </a:r>
          </a:p>
          <a:p>
            <a:r>
              <a:rPr lang="sv-SE" sz="1000" dirty="0"/>
              <a:t>Det är fler väntande från andra stadsdelar som önskar äldreboende i denna regionen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35FF108F-B797-49EE-B98B-BA34BA823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35334-74D0-4DFF-B477-5D14C3FA108D}" type="slidenum">
              <a:rPr lang="sv-SE" smtClean="0"/>
              <a:pPr/>
              <a:t>4</a:t>
            </a:fld>
            <a:endParaRPr lang="sv-SE" dirty="0"/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xmlns="" id="{9E7FF4F1-86BF-4435-9748-D77332992F39}"/>
              </a:ext>
            </a:extLst>
          </p:cNvPr>
          <p:cNvCxnSpPr>
            <a:cxnSpLocks/>
          </p:cNvCxnSpPr>
          <p:nvPr/>
        </p:nvCxnSpPr>
        <p:spPr>
          <a:xfrm flipH="1">
            <a:off x="4236627" y="1357151"/>
            <a:ext cx="739029" cy="243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xmlns="" id="{2B4226EF-07CE-4045-BD76-6987CE2E1516}"/>
              </a:ext>
            </a:extLst>
          </p:cNvPr>
          <p:cNvCxnSpPr>
            <a:cxnSpLocks/>
          </p:cNvCxnSpPr>
          <p:nvPr/>
        </p:nvCxnSpPr>
        <p:spPr>
          <a:xfrm flipH="1">
            <a:off x="4571999" y="1596249"/>
            <a:ext cx="395418" cy="11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xmlns="" id="{5170F275-332E-4791-B3C9-5758D860D3DC}"/>
              </a:ext>
            </a:extLst>
          </p:cNvPr>
          <p:cNvCxnSpPr>
            <a:cxnSpLocks/>
          </p:cNvCxnSpPr>
          <p:nvPr/>
        </p:nvCxnSpPr>
        <p:spPr>
          <a:xfrm flipH="1">
            <a:off x="3509320" y="1586823"/>
            <a:ext cx="1458096" cy="148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xmlns="" id="{F319501E-682C-4EFD-8407-304F47E23064}"/>
              </a:ext>
            </a:extLst>
          </p:cNvPr>
          <p:cNvCxnSpPr>
            <a:cxnSpLocks/>
          </p:cNvCxnSpPr>
          <p:nvPr/>
        </p:nvCxnSpPr>
        <p:spPr>
          <a:xfrm flipH="1">
            <a:off x="2486613" y="1596250"/>
            <a:ext cx="2480803" cy="121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xmlns="" id="{0B11CDA7-DBA3-4F1E-B8B5-B3F2106ACF85}"/>
              </a:ext>
            </a:extLst>
          </p:cNvPr>
          <p:cNvCxnSpPr>
            <a:cxnSpLocks/>
          </p:cNvCxnSpPr>
          <p:nvPr/>
        </p:nvCxnSpPr>
        <p:spPr>
          <a:xfrm flipH="1">
            <a:off x="1202236" y="1581324"/>
            <a:ext cx="3616412" cy="168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xmlns="" id="{BA12ED22-B6A9-4EDF-A45D-52347874B4A7}"/>
              </a:ext>
            </a:extLst>
          </p:cNvPr>
          <p:cNvCxnSpPr>
            <a:cxnSpLocks/>
          </p:cNvCxnSpPr>
          <p:nvPr/>
        </p:nvCxnSpPr>
        <p:spPr>
          <a:xfrm flipH="1">
            <a:off x="4482047" y="1956872"/>
            <a:ext cx="552418" cy="410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öger klammerparentes 34">
            <a:extLst>
              <a:ext uri="{FF2B5EF4-FFF2-40B4-BE49-F238E27FC236}">
                <a16:creationId xmlns:a16="http://schemas.microsoft.com/office/drawing/2014/main" xmlns="" id="{4CB19D70-720D-4C9F-8428-C4A75312E876}"/>
              </a:ext>
            </a:extLst>
          </p:cNvPr>
          <p:cNvSpPr/>
          <p:nvPr/>
        </p:nvSpPr>
        <p:spPr>
          <a:xfrm>
            <a:off x="4236627" y="2318415"/>
            <a:ext cx="168307" cy="978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8" name="Rak pilkoppling 37">
            <a:extLst>
              <a:ext uri="{FF2B5EF4-FFF2-40B4-BE49-F238E27FC236}">
                <a16:creationId xmlns:a16="http://schemas.microsoft.com/office/drawing/2014/main" xmlns="" id="{A62F44CC-C053-4BF8-8CDB-ECA49058B793}"/>
              </a:ext>
            </a:extLst>
          </p:cNvPr>
          <p:cNvCxnSpPr>
            <a:cxnSpLocks/>
          </p:cNvCxnSpPr>
          <p:nvPr/>
        </p:nvCxnSpPr>
        <p:spPr>
          <a:xfrm flipH="1">
            <a:off x="2636109" y="2334255"/>
            <a:ext cx="2339546" cy="235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xmlns="" id="{F2847499-5110-405F-A0F4-9D9989CDE385}"/>
              </a:ext>
            </a:extLst>
          </p:cNvPr>
          <p:cNvCxnSpPr>
            <a:cxnSpLocks/>
          </p:cNvCxnSpPr>
          <p:nvPr/>
        </p:nvCxnSpPr>
        <p:spPr>
          <a:xfrm flipH="1">
            <a:off x="2636109" y="2734286"/>
            <a:ext cx="2331307" cy="2142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pilkoppling 42">
            <a:extLst>
              <a:ext uri="{FF2B5EF4-FFF2-40B4-BE49-F238E27FC236}">
                <a16:creationId xmlns:a16="http://schemas.microsoft.com/office/drawing/2014/main" xmlns="" id="{EA92DEC2-7878-4484-9117-27A82DE8E575}"/>
              </a:ext>
            </a:extLst>
          </p:cNvPr>
          <p:cNvCxnSpPr>
            <a:cxnSpLocks/>
          </p:cNvCxnSpPr>
          <p:nvPr/>
        </p:nvCxnSpPr>
        <p:spPr>
          <a:xfrm>
            <a:off x="5165124" y="3216877"/>
            <a:ext cx="2306595" cy="135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327C8656-2CF1-4C62-88EA-7084E7B329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388173"/>
              </p:ext>
            </p:extLst>
          </p:nvPr>
        </p:nvGraphicFramePr>
        <p:xfrm>
          <a:off x="0" y="3647231"/>
          <a:ext cx="4818647" cy="268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xmlns="" id="{6E361DF4-6722-454B-9ACA-74E20487C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613947"/>
              </p:ext>
            </p:extLst>
          </p:nvPr>
        </p:nvGraphicFramePr>
        <p:xfrm>
          <a:off x="4867586" y="3675374"/>
          <a:ext cx="4208180" cy="267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428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xmlns="" id="{C50B717F-BF73-49D4-962B-9CDA5C1B6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49" y="3684839"/>
            <a:ext cx="4568468" cy="224296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31F733CB-FF27-4CD7-B28C-27A81479D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029" y="1417871"/>
            <a:ext cx="4628885" cy="225113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E669BE41-CF08-4DD0-9987-D6EF24A2E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2" y="1427686"/>
            <a:ext cx="4511555" cy="2232549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xmlns="" id="{DA78069F-C414-4F5F-8B88-91F25DC6E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6" y="3676711"/>
            <a:ext cx="4518577" cy="226756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2D5B771B-7EDA-4111-8E7C-B425045A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68" y="260134"/>
            <a:ext cx="6877709" cy="1147968"/>
          </a:xfrm>
        </p:spPr>
        <p:txBody>
          <a:bodyPr/>
          <a:lstStyle/>
          <a:p>
            <a:r>
              <a:rPr lang="sv-SE" dirty="0"/>
              <a:t>Per region – </a:t>
            </a:r>
            <a:r>
              <a:rPr lang="sv-SE" sz="2800" b="0" dirty="0"/>
              <a:t>behov gentemot produktion</a:t>
            </a:r>
            <a:endParaRPr lang="sv-SE" b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2C7BEBE8-548F-466B-8A3C-65470D41E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35334-74D0-4DFF-B477-5D14C3FA108D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21" name="Rektangel: ett hörn rundat 20">
            <a:extLst>
              <a:ext uri="{FF2B5EF4-FFF2-40B4-BE49-F238E27FC236}">
                <a16:creationId xmlns:a16="http://schemas.microsoft.com/office/drawing/2014/main" xmlns="" id="{F7DA265F-A273-481E-949E-6F67755C89B5}"/>
              </a:ext>
            </a:extLst>
          </p:cNvPr>
          <p:cNvSpPr/>
          <p:nvPr/>
        </p:nvSpPr>
        <p:spPr>
          <a:xfrm>
            <a:off x="4153307" y="4365035"/>
            <a:ext cx="2580483" cy="1104240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>
                <a:solidFill>
                  <a:schemeClr val="tx1"/>
                </a:solidFill>
              </a:rPr>
              <a:t>Obalansen medför ett flöde där väntande med framförallt demensinriktning från AFH/Västra Gbg och Hisingen via korttid kommer till Nordöstra delarna. Detta leder till ökat antal personer som önskar byta boende.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xmlns="" id="{CB645497-F7C8-45D1-B8B9-6EFC631C0460}"/>
              </a:ext>
            </a:extLst>
          </p:cNvPr>
          <p:cNvGrpSpPr/>
          <p:nvPr/>
        </p:nvGrpSpPr>
        <p:grpSpPr>
          <a:xfrm rot="20214102">
            <a:off x="3333567" y="3388204"/>
            <a:ext cx="1765924" cy="1421760"/>
            <a:chOff x="3728103" y="3040299"/>
            <a:chExt cx="1103634" cy="914400"/>
          </a:xfrm>
        </p:grpSpPr>
        <p:pic>
          <p:nvPicPr>
            <p:cNvPr id="17" name="Bild 16" descr="Pil: medsols böj">
              <a:extLst>
                <a:ext uri="{FF2B5EF4-FFF2-40B4-BE49-F238E27FC236}">
                  <a16:creationId xmlns:a16="http://schemas.microsoft.com/office/drawing/2014/main" xmlns="" id="{998CC353-912F-42F3-93DB-8679DD9C1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917337" y="3040299"/>
              <a:ext cx="914400" cy="914400"/>
            </a:xfrm>
            <a:prstGeom prst="rect">
              <a:avLst/>
            </a:prstGeom>
          </p:spPr>
        </p:pic>
        <p:pic>
          <p:nvPicPr>
            <p:cNvPr id="19" name="Bild 18" descr="Pil: motsols böj">
              <a:extLst>
                <a:ext uri="{FF2B5EF4-FFF2-40B4-BE49-F238E27FC236}">
                  <a16:creationId xmlns:a16="http://schemas.microsoft.com/office/drawing/2014/main" xmlns="" id="{E18E8446-AE77-464C-AB1A-EA628C63A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2772855">
              <a:off x="3728103" y="304029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1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D2C3C167-B89A-404C-B19E-FEBCEA685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Sökmönster</a:t>
            </a:r>
            <a:r>
              <a:rPr lang="sv-SE" dirty="0"/>
              <a:t/>
            </a:r>
            <a:br>
              <a:rPr lang="sv-SE" dirty="0"/>
            </a:br>
            <a:r>
              <a:rPr lang="sv-SE" sz="1800" dirty="0"/>
              <a:t>Mest omnämnda äldreboende i väntelistan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6E675185-1D38-416C-B133-4AAB335B94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0613" y="6376988"/>
            <a:ext cx="433387" cy="149225"/>
          </a:xfrm>
        </p:spPr>
        <p:txBody>
          <a:bodyPr/>
          <a:lstStyle/>
          <a:p>
            <a:fld id="{7DC35334-74D0-4DFF-B477-5D14C3FA108D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300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2F711519-A5D4-442A-B93B-3B72065E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Önskat äldreboende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B8FCA292-F54A-452C-B90A-79FBDE1A8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35334-74D0-4DFF-B477-5D14C3FA108D}" type="slidenum">
              <a:rPr lang="sv-SE" smtClean="0"/>
              <a:pPr/>
              <a:t>7</a:t>
            </a:fld>
            <a:endParaRPr lang="sv-SE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xmlns="" id="{68913921-944F-42D4-908D-D0DBF0E3B09C}"/>
              </a:ext>
            </a:extLst>
          </p:cNvPr>
          <p:cNvGrpSpPr/>
          <p:nvPr/>
        </p:nvGrpSpPr>
        <p:grpSpPr>
          <a:xfrm>
            <a:off x="609600" y="1697830"/>
            <a:ext cx="7448550" cy="4192223"/>
            <a:chOff x="609600" y="1697830"/>
            <a:chExt cx="7448550" cy="4192223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xmlns="" id="{EF8750FE-1927-4741-A654-92C1280A125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69606676"/>
                </p:ext>
              </p:extLst>
            </p:nvPr>
          </p:nvGraphicFramePr>
          <p:xfrm>
            <a:off x="609600" y="1697830"/>
            <a:ext cx="7448550" cy="41922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Vänster klammerparentes 5">
              <a:extLst>
                <a:ext uri="{FF2B5EF4-FFF2-40B4-BE49-F238E27FC236}">
                  <a16:creationId xmlns:a16="http://schemas.microsoft.com/office/drawing/2014/main" xmlns="" id="{AB4A5765-BB30-487E-87BA-8E9677EDA55D}"/>
                </a:ext>
              </a:extLst>
            </p:cNvPr>
            <p:cNvSpPr/>
            <p:nvPr/>
          </p:nvSpPr>
          <p:spPr>
            <a:xfrm rot="5400000">
              <a:off x="6702784" y="3259017"/>
              <a:ext cx="155448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Ellips 6">
              <a:extLst>
                <a:ext uri="{FF2B5EF4-FFF2-40B4-BE49-F238E27FC236}">
                  <a16:creationId xmlns:a16="http://schemas.microsoft.com/office/drawing/2014/main" xmlns="" id="{4FC1FD5C-2226-489E-94A6-DB5E840383CA}"/>
                </a:ext>
              </a:extLst>
            </p:cNvPr>
            <p:cNvSpPr/>
            <p:nvPr/>
          </p:nvSpPr>
          <p:spPr>
            <a:xfrm>
              <a:off x="6323308" y="2641287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Delad 5.e-plats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271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54B7180-F503-46D0-8488-55E750C4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Nöjdhet på äldreboende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09F887A6-A8DD-428F-9526-38325E402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C35334-74D0-4DFF-B477-5D14C3FA108D}" type="slidenum">
              <a:rPr lang="sv-SE" smtClean="0"/>
              <a:pPr/>
              <a:t>8</a:t>
            </a:fld>
            <a:endParaRPr lang="sv-SE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B64D9F88-89CB-4FD3-9890-46B624322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514572"/>
              </p:ext>
            </p:extLst>
          </p:nvPr>
        </p:nvGraphicFramePr>
        <p:xfrm>
          <a:off x="899410" y="1887537"/>
          <a:ext cx="7315200" cy="364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381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78C23134-DDFF-4A56-AF12-1122BD12B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Framtidsspaning</a:t>
            </a:r>
            <a:br>
              <a:rPr lang="sv-SE" dirty="0"/>
            </a:br>
            <a:r>
              <a:rPr lang="sv-SE" sz="1800" dirty="0"/>
              <a:t>Fördelning nya aktörer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73D8EE62-A188-4BE9-8716-4B7AE4BBEDD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0613" y="6376988"/>
            <a:ext cx="433387" cy="149225"/>
          </a:xfrm>
        </p:spPr>
        <p:txBody>
          <a:bodyPr/>
          <a:lstStyle/>
          <a:p>
            <a:fld id="{7DC35334-74D0-4DFF-B477-5D14C3FA108D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644873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Grön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gbgs_stad_4-3_mall_samtliga_dekorbilder_sv.potx" id="{0124CE33-4633-46AA-9CF1-3DDF863F3F25}" vid="{B46BF068-5061-423F-8DED-253AE3808015}"/>
    </a:ext>
  </a:extLst>
</a:theme>
</file>

<file path=ppt/theme/theme2.xml><?xml version="1.0" encoding="utf-8"?>
<a:theme xmlns:a="http://schemas.openxmlformats.org/drawingml/2006/main" name="Göteborgs Stad – Röd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gbgs_stad_4-3_mall_samtliga_dekorbilder_sv.potx" id="{0124CE33-4633-46AA-9CF1-3DDF863F3F25}" vid="{BB8055B6-61DD-45DC-804C-BBB74ECA82B2}"/>
    </a:ext>
  </a:extLst>
</a:theme>
</file>

<file path=ppt/theme/theme3.xml><?xml version="1.0" encoding="utf-8"?>
<a:theme xmlns:a="http://schemas.openxmlformats.org/drawingml/2006/main" name="Göteborgs Stad – Prickar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gbgs_stad_4-3_mall_samtliga_dekorbilder_sv.potx" id="{0124CE33-4633-46AA-9CF1-3DDF863F3F25}" vid="{809FD5C1-4137-4297-A427-4D56886E4C38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gbgs_stad_4-3_mall_samtliga_dekorbilder_sv.potx" id="{0124CE33-4633-46AA-9CF1-3DDF863F3F25}" vid="{F622EC13-DB82-4061-B67E-B2BF48AF380B}"/>
    </a:ext>
  </a:extLst>
</a:theme>
</file>

<file path=ppt/theme/theme5.xml><?xml version="1.0" encoding="utf-8"?>
<a:theme xmlns:a="http://schemas.openxmlformats.org/drawingml/2006/main" name="Göteborgs Stad – Lil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gbgs_stad_4-3_mall_samtliga_dekorbilder_sv.potx" id="{0124CE33-4633-46AA-9CF1-3DDF863F3F25}" vid="{33E5F2F4-BCD5-407E-8119-13451B667574}"/>
    </a:ext>
  </a:extLst>
</a:theme>
</file>

<file path=ppt/theme/theme6.xml><?xml version="1.0" encoding="utf-8"?>
<a:theme xmlns:a="http://schemas.openxmlformats.org/drawingml/2006/main" name="Göteborgs Stad – Gul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gbgs_stad_4-3_mall_samtliga_dekorbilder_sv.potx" id="{0124CE33-4633-46AA-9CF1-3DDF863F3F25}" vid="{5ED26B4F-5F1A-4114-BC84-9D080A3E745F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860</Words>
  <Application>Microsoft Office PowerPoint</Application>
  <PresentationFormat>Bildspel på skärmen (4:3)</PresentationFormat>
  <Paragraphs>274</Paragraphs>
  <Slides>20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Göteborgs Stad – Grön dekor</vt:lpstr>
      <vt:lpstr>Göteborgs Stad – Röd dekor</vt:lpstr>
      <vt:lpstr>Göteborgs Stad – Prickar dekor</vt:lpstr>
      <vt:lpstr>Göteborgs Stad – Turkos dekor</vt:lpstr>
      <vt:lpstr>Göteborgs Stad – Lila dekor</vt:lpstr>
      <vt:lpstr>Göteborgs Stad – Gul dekor</vt:lpstr>
      <vt:lpstr>Sammanställning äldreboendeplan</vt:lpstr>
      <vt:lpstr>Sammanställning av behov mot produktion samt sökmönster per region</vt:lpstr>
      <vt:lpstr>Göteborg stad– behov gentemot produktion</vt:lpstr>
      <vt:lpstr>Region AFH/Västra Göteborg</vt:lpstr>
      <vt:lpstr>Per region – behov gentemot produktion</vt:lpstr>
      <vt:lpstr>Sökmönster Mest omnämnda äldreboende i väntelistan</vt:lpstr>
      <vt:lpstr>Önskat äldreboende</vt:lpstr>
      <vt:lpstr>Nöjdhet på äldreboende</vt:lpstr>
      <vt:lpstr>Framtidsspaning Fördelning nya aktörer</vt:lpstr>
      <vt:lpstr>Göteborg stad– behov gentemot produktion</vt:lpstr>
      <vt:lpstr>Behov gentemot produktion per region</vt:lpstr>
      <vt:lpstr>Behov gentemot produktion per region</vt:lpstr>
      <vt:lpstr>Behov gentemot produktion per region</vt:lpstr>
      <vt:lpstr>Behov gentemot produktion per region</vt:lpstr>
      <vt:lpstr>Långsiktig befolkningsprognos i förhållande till produktion inkl kända nyetableringar och nya intressenter</vt:lpstr>
      <vt:lpstr>Korttidsplatser</vt:lpstr>
      <vt:lpstr>Göteborg stad – behov gentemot produktion</vt:lpstr>
      <vt:lpstr>Underhållsbehov under planperioden</vt:lpstr>
      <vt:lpstr>Äldreboende vars underhåll kan kräva tomställning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2018-04-04T11:44:01Z</dcterms:created>
  <dcterms:modified xsi:type="dcterms:W3CDTF">2019-11-18T18:30:13Z</dcterms:modified>
</cp:coreProperties>
</file>