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AB8D"/>
    <a:srgbClr val="01A08B"/>
    <a:srgbClr val="3983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62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9">
            <a:extLst>
              <a:ext uri="{FF2B5EF4-FFF2-40B4-BE49-F238E27FC236}">
                <a16:creationId xmlns:a16="http://schemas.microsoft.com/office/drawing/2014/main" id="{28AE3135-9BE3-DCBF-AEB9-AEEA94FF0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22"/>
          <a:stretch>
            <a:fillRect/>
          </a:stretch>
        </p:blipFill>
        <p:spPr bwMode="auto">
          <a:xfrm>
            <a:off x="3175" y="0"/>
            <a:ext cx="12199938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10">
            <a:extLst>
              <a:ext uri="{FF2B5EF4-FFF2-40B4-BE49-F238E27FC236}">
                <a16:creationId xmlns:a16="http://schemas.microsoft.com/office/drawing/2014/main" id="{6F014DCA-E514-D6F5-1F0C-C16A5E16BF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21" r="12804" b="33897"/>
          <a:stretch>
            <a:fillRect/>
          </a:stretch>
        </p:blipFill>
        <p:spPr bwMode="auto">
          <a:xfrm>
            <a:off x="0" y="3902075"/>
            <a:ext cx="12206288" cy="295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Bildobjekt 11" descr="Strängnäs kommun logotyp">
            <a:extLst>
              <a:ext uri="{FF2B5EF4-FFF2-40B4-BE49-F238E27FC236}">
                <a16:creationId xmlns:a16="http://schemas.microsoft.com/office/drawing/2014/main" id="{B675448D-C9E3-BD82-F7C0-95B521A43D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554038"/>
            <a:ext cx="4418012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ktangel 12" descr="Tillsammans och med invånarnyttan i fokus, &#10;skapar vi framtidens hållbara kommun &#10;i hjärtat av Mälardalen. ">
            <a:extLst>
              <a:ext uri="{FF2B5EF4-FFF2-40B4-BE49-F238E27FC236}">
                <a16:creationId xmlns:a16="http://schemas.microsoft.com/office/drawing/2014/main" id="{E3AD84DA-CCFA-3EE0-A2E4-31CB0819A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4981575"/>
            <a:ext cx="6886575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Tillsammans och med invånarnyttan i fokus,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skapar vi framtidens hållbara kommun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hjärtat av Mälardalen.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6181" y="2237969"/>
            <a:ext cx="9120187" cy="720725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6182" y="3048032"/>
            <a:ext cx="9120187" cy="109112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39836C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165650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3166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53562" y="645378"/>
            <a:ext cx="9084876" cy="720725"/>
          </a:xfrm>
        </p:spPr>
        <p:txBody>
          <a:bodyPr/>
          <a:lstStyle/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553564" y="1790700"/>
            <a:ext cx="4466238" cy="3276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790700"/>
            <a:ext cx="4466238" cy="3276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3832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53562" y="645378"/>
            <a:ext cx="9084876" cy="720725"/>
          </a:xfrm>
        </p:spPr>
        <p:txBody>
          <a:bodyPr/>
          <a:lstStyle/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53563" y="1790700"/>
            <a:ext cx="4466238" cy="655320"/>
          </a:xfrm>
        </p:spPr>
        <p:txBody>
          <a:bodyPr anchor="b"/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553563" y="2640970"/>
            <a:ext cx="4466238" cy="25450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790700"/>
            <a:ext cx="4466237" cy="655320"/>
          </a:xfrm>
        </p:spPr>
        <p:txBody>
          <a:bodyPr anchor="b"/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640970"/>
            <a:ext cx="4466237" cy="254508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7580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text</a:t>
            </a:r>
          </a:p>
        </p:txBody>
      </p:sp>
    </p:spTree>
    <p:extLst>
      <p:ext uri="{BB962C8B-B14F-4D97-AF65-F5344CB8AC3E}">
        <p14:creationId xmlns:p14="http://schemas.microsoft.com/office/powerpoint/2010/main" val="944220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1142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Rubrik och innehåll - enkel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8" name="Bildobjekt 7" descr="En bild som visar svart, mörker&#10;&#10;Automatiskt genererad beskrivning">
            <a:extLst>
              <a:ext uri="{FF2B5EF4-FFF2-40B4-BE49-F238E27FC236}">
                <a16:creationId xmlns:a16="http://schemas.microsoft.com/office/drawing/2014/main" id="{34F93839-BB21-2F92-A9D4-D8E9882FE0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8" y="6307835"/>
            <a:ext cx="1908053" cy="366972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F7231B89-3EFC-D8F0-5F7C-96771E71266C}"/>
              </a:ext>
            </a:extLst>
          </p:cNvPr>
          <p:cNvSpPr txBox="1"/>
          <p:nvPr userDrawn="1"/>
        </p:nvSpPr>
        <p:spPr>
          <a:xfrm>
            <a:off x="10394577" y="6404532"/>
            <a:ext cx="190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50" dirty="0"/>
              <a:t>WWW.STRANGNAS.SE</a:t>
            </a:r>
          </a:p>
        </p:txBody>
      </p:sp>
    </p:spTree>
    <p:extLst>
      <p:ext uri="{BB962C8B-B14F-4D97-AF65-F5344CB8AC3E}">
        <p14:creationId xmlns:p14="http://schemas.microsoft.com/office/powerpoint/2010/main" val="493616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 - enkelt sidhuv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svart, mörker&#10;&#10;Automatiskt genererad beskrivning">
            <a:extLst>
              <a:ext uri="{FF2B5EF4-FFF2-40B4-BE49-F238E27FC236}">
                <a16:creationId xmlns:a16="http://schemas.microsoft.com/office/drawing/2014/main" id="{34F93839-BB21-2F92-A9D4-D8E9882FE0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8" y="322665"/>
            <a:ext cx="1908053" cy="36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46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5" descr="Strängnäs kommun logotyp">
            <a:extLst>
              <a:ext uri="{FF2B5EF4-FFF2-40B4-BE49-F238E27FC236}">
                <a16:creationId xmlns:a16="http://schemas.microsoft.com/office/drawing/2014/main" id="{5A304C79-D50B-676D-9CAC-6EC288EA6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554038"/>
            <a:ext cx="4537075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ildobjekt 10">
            <a:extLst>
              <a:ext uri="{FF2B5EF4-FFF2-40B4-BE49-F238E27FC236}">
                <a16:creationId xmlns:a16="http://schemas.microsoft.com/office/drawing/2014/main" id="{72FE05B8-BDD0-008C-DAC6-3E13B1C3C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21" r="12804" b="33897"/>
          <a:stretch>
            <a:fillRect/>
          </a:stretch>
        </p:blipFill>
        <p:spPr bwMode="auto">
          <a:xfrm>
            <a:off x="0" y="3902075"/>
            <a:ext cx="12206288" cy="295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11" descr="Tillsammans och med invånarnyttan i fokus, &#10;skapar vi framtidens hållbara kommun &#10;i hjärtat av Mälardalen. ">
            <a:extLst>
              <a:ext uri="{FF2B5EF4-FFF2-40B4-BE49-F238E27FC236}">
                <a16:creationId xmlns:a16="http://schemas.microsoft.com/office/drawing/2014/main" id="{7DA77CCD-1B05-AB57-B3D5-0E4C9184D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4981575"/>
            <a:ext cx="6886575" cy="127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Tillsammans och med invånarnyttan i fokus,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skapar vi framtidens hållbara kommun </a:t>
            </a:r>
          </a:p>
          <a:p>
            <a:pPr algn="ctr" eaLnBrk="1" hangingPunct="1">
              <a:lnSpc>
                <a:spcPts val="3075"/>
              </a:lnSpc>
            </a:pPr>
            <a:r>
              <a:rPr lang="sv-SE" altLang="sv-SE" sz="240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hjärtat av Mälardalen.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6181" y="2237969"/>
            <a:ext cx="9120187" cy="720725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6182" y="3048032"/>
            <a:ext cx="9120187" cy="109112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39836C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598552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kvadra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 descr="En bild som visar text, skärmbild, design, Grafik&#10;&#10;Automatiskt genererad beskrivning">
            <a:extLst>
              <a:ext uri="{FF2B5EF4-FFF2-40B4-BE49-F238E27FC236}">
                <a16:creationId xmlns:a16="http://schemas.microsoft.com/office/drawing/2014/main" id="{B5A9A175-27B3-354A-F2CE-D8B487F038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" b="58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ktangel 12" descr="Tillsammans och med invånarnyttan i fokus, &#10;skapar vi framtidens hållbara kommun &#10;i hjärtat av Mälardalen. ">
            <a:extLst>
              <a:ext uri="{FF2B5EF4-FFF2-40B4-BE49-F238E27FC236}">
                <a16:creationId xmlns:a16="http://schemas.microsoft.com/office/drawing/2014/main" id="{E3AD84DA-CCFA-3EE0-A2E4-31CB0819A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548" y="4328014"/>
            <a:ext cx="8728363" cy="68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2300"/>
              </a:lnSpc>
            </a:pPr>
            <a:r>
              <a:rPr lang="sv-SE" altLang="sv-SE" sz="2000" dirty="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Tillsammans och med invånarnyttan i fokus, </a:t>
            </a:r>
          </a:p>
          <a:p>
            <a:pPr algn="ctr" eaLnBrk="1" hangingPunct="1">
              <a:lnSpc>
                <a:spcPts val="2300"/>
              </a:lnSpc>
            </a:pPr>
            <a:r>
              <a:rPr lang="sv-SE" altLang="sv-SE" sz="2000" dirty="0">
                <a:solidFill>
                  <a:srgbClr val="CFE5E3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skapar vi framtidens hållbara kommun i hjärtat av Mälardalen. 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2402773" y="2468191"/>
            <a:ext cx="7386453" cy="720725"/>
          </a:xfrm>
        </p:spPr>
        <p:txBody>
          <a:bodyPr anchor="b">
            <a:noAutofit/>
          </a:bodyPr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402773" y="3323826"/>
            <a:ext cx="7386453" cy="869278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lägga till underrubrik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3821711-9FC0-EA1B-0494-2FDB88F445B4}"/>
              </a:ext>
            </a:extLst>
          </p:cNvPr>
          <p:cNvSpPr/>
          <p:nvPr userDrawn="1"/>
        </p:nvSpPr>
        <p:spPr>
          <a:xfrm>
            <a:off x="0" y="0"/>
            <a:ext cx="1757548" cy="1698171"/>
          </a:xfrm>
          <a:prstGeom prst="rect">
            <a:avLst/>
          </a:prstGeom>
          <a:solidFill>
            <a:srgbClr val="01A0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 descr="En bild som visar text, Teckensnitt, affisch, Grafik&#10;&#10;Automatiskt genererad beskrivning">
            <a:extLst>
              <a:ext uri="{FF2B5EF4-FFF2-40B4-BE49-F238E27FC236}">
                <a16:creationId xmlns:a16="http://schemas.microsoft.com/office/drawing/2014/main" id="{80D68E05-F104-1267-0082-D19BAF7E510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298559"/>
            <a:ext cx="1235034" cy="109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14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rgbClr val="398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BCB5D85D-1B5E-CE42-852E-B0985EAE4FFF}"/>
              </a:ext>
            </a:extLst>
          </p:cNvPr>
          <p:cNvSpPr txBox="1"/>
          <p:nvPr/>
        </p:nvSpPr>
        <p:spPr>
          <a:xfrm>
            <a:off x="10302875" y="6407150"/>
            <a:ext cx="17129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100" spc="80" dirty="0">
                <a:solidFill>
                  <a:schemeClr val="bg1"/>
                </a:solidFill>
                <a:latin typeface="+mn-lt"/>
              </a:rPr>
              <a:t>WWW.STRANGNAS.SE</a:t>
            </a:r>
          </a:p>
        </p:txBody>
      </p:sp>
      <p:pic>
        <p:nvPicPr>
          <p:cNvPr id="5" name="Bildobjekt 10">
            <a:extLst>
              <a:ext uri="{FF2B5EF4-FFF2-40B4-BE49-F238E27FC236}">
                <a16:creationId xmlns:a16="http://schemas.microsoft.com/office/drawing/2014/main" id="{FACE93B2-0B9D-86C1-4EC7-ACD9996CA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6269038"/>
            <a:ext cx="2008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6182" y="2268537"/>
            <a:ext cx="9123561" cy="720725"/>
          </a:xfrm>
        </p:spPr>
        <p:txBody>
          <a:bodyPr anchor="b">
            <a:noAutofit/>
          </a:bodyPr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526182" y="3048032"/>
            <a:ext cx="9120187" cy="109112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250905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 vågor">
    <p:bg>
      <p:bgPr>
        <a:solidFill>
          <a:srgbClr val="398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C538898C-9E35-E3C0-BE57-8569C69F826E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pattFill prst="zigZag">
            <a:fgClr>
              <a:srgbClr val="39836C"/>
            </a:fgClr>
            <a:bgClr>
              <a:srgbClr val="4BAB8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BCB5D85D-1B5E-CE42-852E-B0985EAE4FFF}"/>
              </a:ext>
            </a:extLst>
          </p:cNvPr>
          <p:cNvSpPr txBox="1"/>
          <p:nvPr/>
        </p:nvSpPr>
        <p:spPr>
          <a:xfrm>
            <a:off x="10302875" y="6407150"/>
            <a:ext cx="17129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100" spc="80" dirty="0">
                <a:solidFill>
                  <a:schemeClr val="bg1"/>
                </a:solidFill>
                <a:latin typeface="+mn-lt"/>
              </a:rPr>
              <a:t>WWW.STRANGNAS.SE</a:t>
            </a:r>
          </a:p>
        </p:txBody>
      </p:sp>
      <p:pic>
        <p:nvPicPr>
          <p:cNvPr id="5" name="Bildobjekt 10">
            <a:extLst>
              <a:ext uri="{FF2B5EF4-FFF2-40B4-BE49-F238E27FC236}">
                <a16:creationId xmlns:a16="http://schemas.microsoft.com/office/drawing/2014/main" id="{FACE93B2-0B9D-86C1-4EC7-ACD9996CA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6269038"/>
            <a:ext cx="2008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9556" y="2268537"/>
            <a:ext cx="9120187" cy="720725"/>
          </a:xfrm>
        </p:spPr>
        <p:txBody>
          <a:bodyPr anchor="b">
            <a:noAutofit/>
          </a:bodyPr>
          <a:lstStyle>
            <a:lvl1pPr algn="ctr">
              <a:defRPr sz="5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1526182" y="3048032"/>
            <a:ext cx="9120187" cy="109112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här för att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74501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indelning">
    <p:bg>
      <p:bgPr>
        <a:solidFill>
          <a:srgbClr val="398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C538898C-9E35-E3C0-BE57-8569C69F826E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pattFill prst="zigZag">
            <a:fgClr>
              <a:srgbClr val="39836C"/>
            </a:fgClr>
            <a:bgClr>
              <a:srgbClr val="4BAB8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868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88DBAA7A-D694-1E97-A2BB-9B9B0FEA99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pattFill prst="zigZag">
            <a:fgClr>
              <a:srgbClr val="39836C"/>
            </a:fgClr>
            <a:bgClr>
              <a:srgbClr val="4BAB8D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10" descr="Agenda">
            <a:extLst>
              <a:ext uri="{FF2B5EF4-FFF2-40B4-BE49-F238E27FC236}">
                <a16:creationId xmlns:a16="http://schemas.microsoft.com/office/drawing/2014/main" id="{680046A0-BBBE-03F0-E898-2BF120E6F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163" y="646113"/>
            <a:ext cx="91201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sv-SE" altLang="sv-SE" sz="4000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652D3A7-A0DC-961F-6BDF-E795D34AC338}"/>
              </a:ext>
            </a:extLst>
          </p:cNvPr>
          <p:cNvSpPr txBox="1"/>
          <p:nvPr userDrawn="1"/>
        </p:nvSpPr>
        <p:spPr>
          <a:xfrm>
            <a:off x="10394577" y="6404532"/>
            <a:ext cx="19080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50" dirty="0">
                <a:solidFill>
                  <a:schemeClr val="bg1"/>
                </a:solidFill>
              </a:rPr>
              <a:t>WWW.STRANGNAS.SE</a:t>
            </a:r>
          </a:p>
        </p:txBody>
      </p:sp>
      <p:sp>
        <p:nvSpPr>
          <p:cNvPr id="10" name="Frihandsfigur: Form 9">
            <a:extLst>
              <a:ext uri="{FF2B5EF4-FFF2-40B4-BE49-F238E27FC236}">
                <a16:creationId xmlns:a16="http://schemas.microsoft.com/office/drawing/2014/main" id="{CBA61467-8465-4A68-00E2-0A85BDC9C7C8}"/>
              </a:ext>
            </a:extLst>
          </p:cNvPr>
          <p:cNvSpPr/>
          <p:nvPr userDrawn="1"/>
        </p:nvSpPr>
        <p:spPr>
          <a:xfrm>
            <a:off x="289169" y="6314831"/>
            <a:ext cx="277446" cy="324338"/>
          </a:xfrm>
          <a:custGeom>
            <a:avLst/>
            <a:gdLst>
              <a:gd name="connsiteX0" fmla="*/ 7816 w 277446"/>
              <a:gd name="connsiteY0" fmla="*/ 3907 h 324338"/>
              <a:gd name="connsiteX1" fmla="*/ 7816 w 277446"/>
              <a:gd name="connsiteY1" fmla="*/ 3907 h 324338"/>
              <a:gd name="connsiteX2" fmla="*/ 31262 w 277446"/>
              <a:gd name="connsiteY2" fmla="*/ 50800 h 324338"/>
              <a:gd name="connsiteX3" fmla="*/ 35169 w 277446"/>
              <a:gd name="connsiteY3" fmla="*/ 66431 h 324338"/>
              <a:gd name="connsiteX4" fmla="*/ 35169 w 277446"/>
              <a:gd name="connsiteY4" fmla="*/ 66431 h 324338"/>
              <a:gd name="connsiteX5" fmla="*/ 7816 w 277446"/>
              <a:gd name="connsiteY5" fmla="*/ 54707 h 324338"/>
              <a:gd name="connsiteX6" fmla="*/ 0 w 277446"/>
              <a:gd name="connsiteY6" fmla="*/ 171938 h 324338"/>
              <a:gd name="connsiteX7" fmla="*/ 23446 w 277446"/>
              <a:gd name="connsiteY7" fmla="*/ 277446 h 324338"/>
              <a:gd name="connsiteX8" fmla="*/ 89877 w 277446"/>
              <a:gd name="connsiteY8" fmla="*/ 324338 h 324338"/>
              <a:gd name="connsiteX9" fmla="*/ 164123 w 277446"/>
              <a:gd name="connsiteY9" fmla="*/ 324338 h 324338"/>
              <a:gd name="connsiteX10" fmla="*/ 218831 w 277446"/>
              <a:gd name="connsiteY10" fmla="*/ 316523 h 324338"/>
              <a:gd name="connsiteX11" fmla="*/ 277446 w 277446"/>
              <a:gd name="connsiteY11" fmla="*/ 261815 h 324338"/>
              <a:gd name="connsiteX12" fmla="*/ 277446 w 277446"/>
              <a:gd name="connsiteY12" fmla="*/ 144584 h 324338"/>
              <a:gd name="connsiteX13" fmla="*/ 277446 w 277446"/>
              <a:gd name="connsiteY13" fmla="*/ 7815 h 324338"/>
              <a:gd name="connsiteX14" fmla="*/ 82062 w 277446"/>
              <a:gd name="connsiteY14" fmla="*/ 0 h 324338"/>
              <a:gd name="connsiteX15" fmla="*/ 7816 w 277446"/>
              <a:gd name="connsiteY15" fmla="*/ 3907 h 32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7446" h="324338">
                <a:moveTo>
                  <a:pt x="7816" y="3907"/>
                </a:moveTo>
                <a:lnTo>
                  <a:pt x="7816" y="3907"/>
                </a:lnTo>
                <a:cubicBezTo>
                  <a:pt x="15631" y="19538"/>
                  <a:pt x="27024" y="33846"/>
                  <a:pt x="31262" y="50800"/>
                </a:cubicBezTo>
                <a:lnTo>
                  <a:pt x="35169" y="66431"/>
                </a:lnTo>
                <a:lnTo>
                  <a:pt x="35169" y="66431"/>
                </a:lnTo>
                <a:lnTo>
                  <a:pt x="7816" y="54707"/>
                </a:lnTo>
                <a:lnTo>
                  <a:pt x="0" y="171938"/>
                </a:lnTo>
                <a:lnTo>
                  <a:pt x="23446" y="277446"/>
                </a:lnTo>
                <a:lnTo>
                  <a:pt x="89877" y="324338"/>
                </a:lnTo>
                <a:lnTo>
                  <a:pt x="164123" y="324338"/>
                </a:lnTo>
                <a:lnTo>
                  <a:pt x="218831" y="316523"/>
                </a:lnTo>
                <a:lnTo>
                  <a:pt x="277446" y="261815"/>
                </a:lnTo>
                <a:lnTo>
                  <a:pt x="277446" y="144584"/>
                </a:lnTo>
                <a:lnTo>
                  <a:pt x="277446" y="7815"/>
                </a:lnTo>
                <a:lnTo>
                  <a:pt x="82062" y="0"/>
                </a:lnTo>
                <a:lnTo>
                  <a:pt x="7816" y="3907"/>
                </a:lnTo>
                <a:close/>
              </a:path>
            </a:pathLst>
          </a:custGeom>
          <a:solidFill>
            <a:srgbClr val="4BAB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 descr="En bild som visar text, Teckensnitt, Grafik, logotyp&#10;&#10;Automatiskt genererad beskrivning">
            <a:extLst>
              <a:ext uri="{FF2B5EF4-FFF2-40B4-BE49-F238E27FC236}">
                <a16:creationId xmlns:a16="http://schemas.microsoft.com/office/drawing/2014/main" id="{2167F846-C90A-F105-53DF-2AAF5A6796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17" y="6307834"/>
            <a:ext cx="1908053" cy="35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81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186B98DB-D836-2E79-C418-822A30FE15D4}"/>
              </a:ext>
            </a:extLst>
          </p:cNvPr>
          <p:cNvSpPr/>
          <p:nvPr/>
        </p:nvSpPr>
        <p:spPr>
          <a:xfrm rot="10800000">
            <a:off x="0" y="0"/>
            <a:ext cx="12192000" cy="5688013"/>
          </a:xfrm>
          <a:prstGeom prst="rect">
            <a:avLst/>
          </a:prstGeom>
          <a:gradFill>
            <a:gsLst>
              <a:gs pos="0">
                <a:schemeClr val="bg1">
                  <a:lumMod val="0"/>
                  <a:lumOff val="100000"/>
                </a:schemeClr>
              </a:gs>
              <a:gs pos="18000">
                <a:srgbClr val="BDD7F2">
                  <a:alpha val="35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v-SE" dirty="0"/>
          </a:p>
        </p:txBody>
      </p:sp>
      <p:sp>
        <p:nvSpPr>
          <p:cNvPr id="4" name="textruta 10" descr="Agenda">
            <a:extLst>
              <a:ext uri="{FF2B5EF4-FFF2-40B4-BE49-F238E27FC236}">
                <a16:creationId xmlns:a16="http://schemas.microsoft.com/office/drawing/2014/main" id="{680046A0-BBBE-03F0-E898-2BF120E6F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4163" y="646113"/>
            <a:ext cx="91201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sv-SE" altLang="sv-SE" sz="4000">
                <a:solidFill>
                  <a:srgbClr val="39836C"/>
                </a:solidFill>
              </a:rPr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50966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99D86E-8CB1-9ABC-9535-324E1A1FA787}"/>
              </a:ext>
            </a:extLst>
          </p:cNvPr>
          <p:cNvSpPr/>
          <p:nvPr/>
        </p:nvSpPr>
        <p:spPr>
          <a:xfrm rot="10800000">
            <a:off x="0" y="0"/>
            <a:ext cx="12192000" cy="5688013"/>
          </a:xfrm>
          <a:prstGeom prst="rect">
            <a:avLst/>
          </a:prstGeom>
          <a:gradFill>
            <a:gsLst>
              <a:gs pos="0">
                <a:schemeClr val="bg1">
                  <a:lumMod val="0"/>
                  <a:lumOff val="100000"/>
                </a:schemeClr>
              </a:gs>
              <a:gs pos="18000">
                <a:srgbClr val="BDD7F2">
                  <a:alpha val="35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huvudrubrik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8215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31">
            <a:extLst>
              <a:ext uri="{FF2B5EF4-FFF2-40B4-BE49-F238E27FC236}">
                <a16:creationId xmlns:a16="http://schemas.microsoft.com/office/drawing/2014/main" id="{EDCB8799-0FDE-4D9A-E893-2B9A43B52DA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" r="5833" b="63962"/>
          <a:stretch>
            <a:fillRect/>
          </a:stretch>
        </p:blipFill>
        <p:spPr bwMode="auto">
          <a:xfrm>
            <a:off x="0" y="5635625"/>
            <a:ext cx="121920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ruta 32">
            <a:extLst>
              <a:ext uri="{FF2B5EF4-FFF2-40B4-BE49-F238E27FC236}">
                <a16:creationId xmlns:a16="http://schemas.microsoft.com/office/drawing/2014/main" id="{22693135-C513-9521-E4BF-B516169E955C}"/>
              </a:ext>
            </a:extLst>
          </p:cNvPr>
          <p:cNvSpPr txBox="1"/>
          <p:nvPr/>
        </p:nvSpPr>
        <p:spPr>
          <a:xfrm>
            <a:off x="10302875" y="6407150"/>
            <a:ext cx="17129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100" spc="80" dirty="0">
                <a:solidFill>
                  <a:schemeClr val="bg1"/>
                </a:solidFill>
                <a:latin typeface="+mn-lt"/>
              </a:rPr>
              <a:t>WWW.STRANGNAS.SE</a:t>
            </a:r>
          </a:p>
        </p:txBody>
      </p:sp>
      <p:pic>
        <p:nvPicPr>
          <p:cNvPr id="1028" name="Bildobjekt 33">
            <a:extLst>
              <a:ext uri="{FF2B5EF4-FFF2-40B4-BE49-F238E27FC236}">
                <a16:creationId xmlns:a16="http://schemas.microsoft.com/office/drawing/2014/main" id="{1AC450FE-C3BC-5924-AB7D-9C8F1B58D8EF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6269038"/>
            <a:ext cx="2008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Platshållare för rubrik 1">
            <a:extLst>
              <a:ext uri="{FF2B5EF4-FFF2-40B4-BE49-F238E27FC236}">
                <a16:creationId xmlns:a16="http://schemas.microsoft.com/office/drawing/2014/main" id="{9426EC3A-810A-EDB0-4F9C-DDD0A2499092}"/>
              </a:ext>
            </a:extLst>
          </p:cNvPr>
          <p:cNvSpPr>
            <a:spLocks noGrp="1"/>
          </p:cNvSpPr>
          <p:nvPr userDrawn="1">
            <p:ph type="title"/>
          </p:nvPr>
        </p:nvSpPr>
        <p:spPr bwMode="auto">
          <a:xfrm>
            <a:off x="1554163" y="646113"/>
            <a:ext cx="91201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mall för rubrikformat</a:t>
            </a:r>
          </a:p>
        </p:txBody>
      </p:sp>
      <p:sp>
        <p:nvSpPr>
          <p:cNvPr id="1030" name="Platshållare för text 2">
            <a:extLst>
              <a:ext uri="{FF2B5EF4-FFF2-40B4-BE49-F238E27FC236}">
                <a16:creationId xmlns:a16="http://schemas.microsoft.com/office/drawing/2014/main" id="{4C45FDBC-9DCA-02FE-4B0B-8B4AEFD6312D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 bwMode="auto">
          <a:xfrm>
            <a:off x="1554163" y="1790700"/>
            <a:ext cx="9120187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3" r:id="rId2"/>
    <p:sldLayoutId id="2147483678" r:id="rId3"/>
    <p:sldLayoutId id="2147483671" r:id="rId4"/>
    <p:sldLayoutId id="2147483676" r:id="rId5"/>
    <p:sldLayoutId id="2147483677" r:id="rId6"/>
    <p:sldLayoutId id="2147483672" r:id="rId7"/>
    <p:sldLayoutId id="2147483679" r:id="rId8"/>
    <p:sldLayoutId id="2147483670" r:id="rId9"/>
    <p:sldLayoutId id="2147483668" r:id="rId10"/>
    <p:sldLayoutId id="2147483664" r:id="rId11"/>
    <p:sldLayoutId id="2147483665" r:id="rId12"/>
    <p:sldLayoutId id="2147483666" r:id="rId13"/>
    <p:sldLayoutId id="2147483667" r:id="rId14"/>
    <p:sldLayoutId id="2147483674" r:id="rId15"/>
    <p:sldLayoutId id="2147483675" r:id="rId1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rgbClr val="3983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rgbClr val="39836C"/>
          </a:solidFill>
          <a:latin typeface="Calibri" panose="020F05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39836C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F6AD4A-AB72-6CAE-B888-A7C0964931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Hemtjänst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45601E9-CCD3-1054-DA02-B0CB2E0D0D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Seniorrådet</a:t>
            </a:r>
          </a:p>
        </p:txBody>
      </p:sp>
    </p:spTree>
    <p:extLst>
      <p:ext uri="{BB962C8B-B14F-4D97-AF65-F5344CB8AC3E}">
        <p14:creationId xmlns:p14="http://schemas.microsoft.com/office/powerpoint/2010/main" val="1087147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1F4DBC-9410-6ADD-21FE-CAFA2E476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Från LOV till LOU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B065368-37B0-B196-263F-F95DD86EB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250206 övergick kommunen från </a:t>
            </a:r>
            <a:r>
              <a:rPr lang="sv-SE" sz="2000" dirty="0" err="1"/>
              <a:t>valfrihetssytemet</a:t>
            </a:r>
            <a:r>
              <a:rPr lang="sv-SE" sz="2000" dirty="0"/>
              <a:t> inom utförandet av hemtjänst till att upphandla hemtjänst enligt lagen om offentlig upphandling.</a:t>
            </a:r>
          </a:p>
          <a:p>
            <a:r>
              <a:rPr lang="sv-SE" sz="2000" dirty="0"/>
              <a:t>Det privata företaget </a:t>
            </a:r>
            <a:r>
              <a:rPr lang="sv-SE" sz="2000" dirty="0" err="1"/>
              <a:t>Eveo</a:t>
            </a:r>
            <a:r>
              <a:rPr lang="sv-SE" sz="2000" dirty="0"/>
              <a:t> </a:t>
            </a:r>
            <a:r>
              <a:rPr lang="sv-SE" sz="2000"/>
              <a:t>utför nu </a:t>
            </a:r>
            <a:r>
              <a:rPr lang="sv-SE" sz="2000" dirty="0"/>
              <a:t>all hemtjänst och larmhantering dag och kvällstid i kommundelarna Åker/</a:t>
            </a:r>
            <a:r>
              <a:rPr lang="sv-SE" sz="2000" dirty="0" err="1"/>
              <a:t>Länna</a:t>
            </a:r>
            <a:r>
              <a:rPr lang="sv-SE" sz="2000" dirty="0"/>
              <a:t>, Mariefred, Stallarholmen, </a:t>
            </a:r>
            <a:r>
              <a:rPr lang="sv-SE" sz="2000" dirty="0" err="1"/>
              <a:t>Malmby</a:t>
            </a:r>
            <a:r>
              <a:rPr lang="sv-SE" sz="2000" dirty="0"/>
              <a:t>, samt Tosterö och östra delarna av Strängnäs stad. </a:t>
            </a:r>
          </a:p>
          <a:p>
            <a:r>
              <a:rPr lang="sv-SE" sz="2000" dirty="0"/>
              <a:t>Den interna hemtjänsten utför hemtjänst och larmhantering dag och kvällstid i centrala Strängnäs samt Fogdö/Härad.</a:t>
            </a:r>
          </a:p>
          <a:p>
            <a:r>
              <a:rPr lang="sv-SE" sz="2000" dirty="0"/>
              <a:t>Den kommunala nattpatrullen utför hemtjänst nattetid samt hanterar larm i hela kommunen. </a:t>
            </a:r>
          </a:p>
        </p:txBody>
      </p:sp>
    </p:spTree>
    <p:extLst>
      <p:ext uri="{BB962C8B-B14F-4D97-AF65-F5344CB8AC3E}">
        <p14:creationId xmlns:p14="http://schemas.microsoft.com/office/powerpoint/2010/main" val="1625097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9844FC-52BB-FC59-5129-F7FBE1919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Förändringar i den interna hemtjänsten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296AF6-347B-632B-A982-633A2AD87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På grund av de nya geografiska förutsättningarna skedde en omorganisation i den interna hemtjänsten 250203.</a:t>
            </a:r>
          </a:p>
          <a:p>
            <a:r>
              <a:rPr lang="sv-SE" dirty="0"/>
              <a:t>Området delades in i tre enheter och larmhanteringen besvaras idag av hemtjänstenheterna.</a:t>
            </a:r>
          </a:p>
          <a:p>
            <a:r>
              <a:rPr lang="sv-SE" dirty="0"/>
              <a:t>Larmpatrullen som enhet avvecklades 250206.</a:t>
            </a:r>
          </a:p>
        </p:txBody>
      </p:sp>
    </p:spTree>
    <p:extLst>
      <p:ext uri="{BB962C8B-B14F-4D97-AF65-F5344CB8AC3E}">
        <p14:creationId xmlns:p14="http://schemas.microsoft.com/office/powerpoint/2010/main" val="89195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31E827-E0C0-B078-464A-2F9658929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Rördrommen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1A284F-2864-80C0-750E-F690554DD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Den 2 maj får den interna hemtjänsten tillgång till nya lokaler på Rördrommen 2-4.</a:t>
            </a:r>
          </a:p>
          <a:p>
            <a:r>
              <a:rPr lang="sv-SE" sz="2000" dirty="0"/>
              <a:t>Nattpatrull och de 3 enheterna kommer i maj succesivt flyttas in.</a:t>
            </a:r>
          </a:p>
          <a:p>
            <a:r>
              <a:rPr lang="sv-SE" sz="2000" dirty="0"/>
              <a:t>Utredningsenheten äldre kommer att förflyttas till Rördrommen under ombyggnation av kommunhuset.</a:t>
            </a:r>
          </a:p>
          <a:p>
            <a:r>
              <a:rPr lang="sv-SE" sz="2000" dirty="0"/>
              <a:t>I huset kommer även den kommunala </a:t>
            </a:r>
            <a:r>
              <a:rPr lang="sv-SE" sz="2000" dirty="0" err="1"/>
              <a:t>hälso</a:t>
            </a:r>
            <a:r>
              <a:rPr lang="sv-SE" sz="2000" dirty="0"/>
              <a:t> och sjukvården ha sina lokaler. </a:t>
            </a:r>
          </a:p>
          <a:p>
            <a:r>
              <a:rPr lang="sv-SE" sz="2000" dirty="0"/>
              <a:t>Förändringen kommer eventuellt påverka ruttplaneringen för medborgarna, men enheterna strävar efter att bibehålla samma tider och dagar för insatsernas utförande som innan flytten.  </a:t>
            </a:r>
          </a:p>
        </p:txBody>
      </p:sp>
    </p:spTree>
    <p:extLst>
      <p:ext uri="{BB962C8B-B14F-4D97-AF65-F5344CB8AC3E}">
        <p14:creationId xmlns:p14="http://schemas.microsoft.com/office/powerpoint/2010/main" val="2752244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D9677E-44FC-A741-DA11-C449EF807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Hemtjänstindex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45BCCF-62A0-15F6-2D29-7E21842E6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Strängnäs kommun har sjunkit i placeringen i hemtjänstindex från plats 175 till plats 225.</a:t>
            </a:r>
          </a:p>
          <a:p>
            <a:r>
              <a:rPr lang="sv-SE" dirty="0"/>
              <a:t>Efter analys av resultatet kan man se att de stora områdena som påverkar försämringen gäller biståndshandläggningen och utförandet.</a:t>
            </a:r>
          </a:p>
          <a:p>
            <a:r>
              <a:rPr lang="sv-SE" dirty="0"/>
              <a:t>Enkäten för e hälsa besvarades inte 2024. Vilket gjorde att poängen nollställdes, vilket även det förklarar det låga resultatet.</a:t>
            </a:r>
          </a:p>
        </p:txBody>
      </p:sp>
    </p:spTree>
    <p:extLst>
      <p:ext uri="{BB962C8B-B14F-4D97-AF65-F5344CB8AC3E}">
        <p14:creationId xmlns:p14="http://schemas.microsoft.com/office/powerpoint/2010/main" val="950795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90F8BD-144C-4D70-5DF1-B4DC39FF6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Förbättringsarbete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74C57AB-FB7A-0A69-EBAA-91075772F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 den fördjupande analysen framkommer det 17 rekommenderade förbättringspunkter.</a:t>
            </a:r>
          </a:p>
          <a:p>
            <a:r>
              <a:rPr lang="sv-SE" dirty="0"/>
              <a:t>En handlingsplan är upprättad med punkter för att förbättra mätpunkterna.</a:t>
            </a:r>
          </a:p>
          <a:p>
            <a:r>
              <a:rPr lang="sv-SE" dirty="0"/>
              <a:t>7 punkter handlar om hemsidans utformning , samt besvarande </a:t>
            </a:r>
            <a:r>
              <a:rPr lang="sv-SE"/>
              <a:t>av enkäten. 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5699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trängnäs">
      <a:dk1>
        <a:sysClr val="windowText" lastClr="000000"/>
      </a:dk1>
      <a:lt1>
        <a:sysClr val="window" lastClr="FFFFFF"/>
      </a:lt1>
      <a:dk2>
        <a:srgbClr val="3F3F3F"/>
      </a:dk2>
      <a:lt2>
        <a:srgbClr val="E7E6E6"/>
      </a:lt2>
      <a:accent1>
        <a:srgbClr val="006579"/>
      </a:accent1>
      <a:accent2>
        <a:srgbClr val="FFB60F"/>
      </a:accent2>
      <a:accent3>
        <a:srgbClr val="006544"/>
      </a:accent3>
      <a:accent4>
        <a:srgbClr val="33C1D4"/>
      </a:accent4>
      <a:accent5>
        <a:srgbClr val="AC1A2F"/>
      </a:accent5>
      <a:accent6>
        <a:srgbClr val="F9AA7B"/>
      </a:accent6>
      <a:hlink>
        <a:srgbClr val="0563C1"/>
      </a:hlink>
      <a:folHlink>
        <a:srgbClr val="954F72"/>
      </a:folHlink>
    </a:clrScheme>
    <a:fontScheme name="Strängnä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ängnäs kommun presentation mall 2024.pptx" id="{63862FBD-C7D6-4F60-B36C-033DCBD7DB01}" vid="{08E7B1F8-4CE1-494A-9392-B244BCB2DF0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5EE32CE9F43754E9807B6364B37DB70" ma:contentTypeVersion="14" ma:contentTypeDescription="Skapa ett nytt dokument." ma:contentTypeScope="" ma:versionID="3985bbc053c4b58f2e7f8048591aea54">
  <xsd:schema xmlns:xsd="http://www.w3.org/2001/XMLSchema" xmlns:xs="http://www.w3.org/2001/XMLSchema" xmlns:p="http://schemas.microsoft.com/office/2006/metadata/properties" xmlns:ns3="40fc6045-3a97-4c82-8b1a-d8e84391dfcd" xmlns:ns4="9fc90c20-3f24-4adc-8673-afc701c53864" targetNamespace="http://schemas.microsoft.com/office/2006/metadata/properties" ma:root="true" ma:fieldsID="cec090e4ab2b9e3284bd157ddff44b23" ns3:_="" ns4:_="">
    <xsd:import namespace="40fc6045-3a97-4c82-8b1a-d8e84391dfcd"/>
    <xsd:import namespace="9fc90c20-3f24-4adc-8673-afc701c5386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c6045-3a97-4c82-8b1a-d8e84391df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c90c20-3f24-4adc-8673-afc701c538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0fc6045-3a97-4c82-8b1a-d8e84391dfcd" xsi:nil="true"/>
  </documentManagement>
</p:properties>
</file>

<file path=customXml/itemProps1.xml><?xml version="1.0" encoding="utf-8"?>
<ds:datastoreItem xmlns:ds="http://schemas.openxmlformats.org/officeDocument/2006/customXml" ds:itemID="{24A6661F-CBD6-461D-B9A4-23CEA388EB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c6045-3a97-4c82-8b1a-d8e84391dfcd"/>
    <ds:schemaRef ds:uri="9fc90c20-3f24-4adc-8673-afc701c538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92E420-DD9E-4B70-AC12-4B0F4CFDCB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15D8E1-E310-4D35-BE9B-359A0C003C48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purl.org/dc/terms/"/>
    <ds:schemaRef ds:uri="40fc6045-3a97-4c82-8b1a-d8e84391dfcd"/>
    <ds:schemaRef ds:uri="http://schemas.microsoft.com/office/2006/documentManagement/types"/>
    <ds:schemaRef ds:uri="http://schemas.microsoft.com/office/2006/metadata/properties"/>
    <ds:schemaRef ds:uri="9fc90c20-3f24-4adc-8673-afc701c53864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Strängnäs kommun</Template>
  <TotalTime>28</TotalTime>
  <Words>299</Words>
  <Application>Microsoft Office PowerPoint</Application>
  <PresentationFormat>Bredbild</PresentationFormat>
  <Paragraphs>25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Hemtjänst</vt:lpstr>
      <vt:lpstr>Från LOV till LOU</vt:lpstr>
      <vt:lpstr>Förändringar i den interna hemtjänsten</vt:lpstr>
      <vt:lpstr>Rördrommen</vt:lpstr>
      <vt:lpstr>Hemtjänstindex</vt:lpstr>
      <vt:lpstr>Förbättringsarbete</vt:lpstr>
    </vt:vector>
  </TitlesOfParts>
  <Company>Strangnas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Vanja Pettersson</dc:creator>
  <cp:lastModifiedBy>Hanna Forsner Glaumann</cp:lastModifiedBy>
  <cp:revision>2</cp:revision>
  <dcterms:created xsi:type="dcterms:W3CDTF">2025-02-26T09:24:20Z</dcterms:created>
  <dcterms:modified xsi:type="dcterms:W3CDTF">2025-02-27T14:13:56Z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0x01010075EE32CE9F43754E9807B6364B37DB70</vt:lpwstr>
  </property>
</Properties>
</file>