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1"/>
  </p:notesMasterIdLst>
  <p:sldIdLst>
    <p:sldId id="257" r:id="rId3"/>
    <p:sldId id="261" r:id="rId4"/>
    <p:sldId id="260" r:id="rId5"/>
    <p:sldId id="259" r:id="rId6"/>
    <p:sldId id="258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B8D"/>
    <a:srgbClr val="01A08B"/>
    <a:srgbClr val="39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8B784-4D00-4D9E-BC7B-633F0AB1E491}" v="200" dt="2025-02-28T11:44:45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56174" autoAdjust="0"/>
  </p:normalViewPr>
  <p:slideViewPr>
    <p:cSldViewPr snapToGrid="0">
      <p:cViewPr varScale="1">
        <p:scale>
          <a:sx n="62" d="100"/>
          <a:sy n="62" d="100"/>
        </p:scale>
        <p:origin x="24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BFEFC-764E-46E6-9B70-A2D6943D3B9F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sv-SE"/>
        </a:p>
      </dgm:t>
    </dgm:pt>
    <dgm:pt modelId="{BC8FC7E7-7BCE-4BA5-BC83-EC52CA678493}">
      <dgm:prSet/>
      <dgm:spPr/>
      <dgm:t>
        <a:bodyPr/>
        <a:lstStyle/>
        <a:p>
          <a:r>
            <a:rPr lang="sv-SE" b="1"/>
            <a:t>Varför behövs en ny SoL?</a:t>
          </a:r>
          <a:endParaRPr lang="sv-SE"/>
        </a:p>
      </dgm:t>
    </dgm:pt>
    <dgm:pt modelId="{EC838CB3-1657-4240-84E7-9B07635D05B0}" type="parTrans" cxnId="{FAABA2A9-577D-4CF7-BF04-ECC16A60C361}">
      <dgm:prSet/>
      <dgm:spPr/>
      <dgm:t>
        <a:bodyPr/>
        <a:lstStyle/>
        <a:p>
          <a:endParaRPr lang="sv-SE"/>
        </a:p>
      </dgm:t>
    </dgm:pt>
    <dgm:pt modelId="{9CF7AD13-D12E-4092-8006-9326C7578EF6}" type="sibTrans" cxnId="{FAABA2A9-577D-4CF7-BF04-ECC16A60C361}">
      <dgm:prSet/>
      <dgm:spPr/>
      <dgm:t>
        <a:bodyPr/>
        <a:lstStyle/>
        <a:p>
          <a:endParaRPr lang="sv-SE"/>
        </a:p>
      </dgm:t>
    </dgm:pt>
    <dgm:pt modelId="{0662FFD0-235E-43EB-A537-77DB0657EDA2}">
      <dgm:prSet/>
      <dgm:spPr/>
      <dgm:t>
        <a:bodyPr/>
        <a:lstStyle/>
        <a:p>
          <a:r>
            <a:rPr lang="sv-SE" dirty="0"/>
            <a:t>Nya målgrupper – andra behov</a:t>
          </a:r>
        </a:p>
      </dgm:t>
    </dgm:pt>
    <dgm:pt modelId="{FDE96AAA-DDD6-46FF-B519-386810007022}" type="parTrans" cxnId="{76959493-ABBC-4EA0-9ED9-64BDCA3B47F4}">
      <dgm:prSet/>
      <dgm:spPr/>
      <dgm:t>
        <a:bodyPr/>
        <a:lstStyle/>
        <a:p>
          <a:endParaRPr lang="sv-SE"/>
        </a:p>
      </dgm:t>
    </dgm:pt>
    <dgm:pt modelId="{85D4F9E8-2127-49BD-8DBA-4B2E5E2EB463}" type="sibTrans" cxnId="{76959493-ABBC-4EA0-9ED9-64BDCA3B47F4}">
      <dgm:prSet/>
      <dgm:spPr/>
      <dgm:t>
        <a:bodyPr/>
        <a:lstStyle/>
        <a:p>
          <a:endParaRPr lang="sv-SE"/>
        </a:p>
      </dgm:t>
    </dgm:pt>
    <dgm:pt modelId="{D3182D28-0AA6-4EAD-A772-A280AF029884}">
      <dgm:prSet/>
      <dgm:spPr/>
      <dgm:t>
        <a:bodyPr/>
        <a:lstStyle/>
        <a:p>
          <a:r>
            <a:rPr lang="sv-SE"/>
            <a:t>Möjliggöra nya arbetssätt</a:t>
          </a:r>
        </a:p>
      </dgm:t>
    </dgm:pt>
    <dgm:pt modelId="{9944A260-838A-498D-B43A-E1312DCCDBA0}" type="parTrans" cxnId="{9420CB15-B7B9-4A50-88FF-34C14A21B151}">
      <dgm:prSet/>
      <dgm:spPr/>
      <dgm:t>
        <a:bodyPr/>
        <a:lstStyle/>
        <a:p>
          <a:endParaRPr lang="sv-SE"/>
        </a:p>
      </dgm:t>
    </dgm:pt>
    <dgm:pt modelId="{DED4168F-A0A4-4939-B602-2043C149925D}" type="sibTrans" cxnId="{9420CB15-B7B9-4A50-88FF-34C14A21B151}">
      <dgm:prSet/>
      <dgm:spPr/>
      <dgm:t>
        <a:bodyPr/>
        <a:lstStyle/>
        <a:p>
          <a:endParaRPr lang="sv-SE"/>
        </a:p>
      </dgm:t>
    </dgm:pt>
    <dgm:pt modelId="{4F62BDD5-343A-4653-B4FA-EF4260613259}">
      <dgm:prSet/>
      <dgm:spPr/>
      <dgm:t>
        <a:bodyPr/>
        <a:lstStyle/>
        <a:p>
          <a:r>
            <a:rPr lang="sv-SE"/>
            <a:t>Kompetensutmaningen – färre ska göra mer</a:t>
          </a:r>
        </a:p>
      </dgm:t>
    </dgm:pt>
    <dgm:pt modelId="{149DFBC5-679F-4064-A4E6-BD745E1D5ABD}" type="parTrans" cxnId="{996EA61A-86CB-401C-B223-7CE14D2FB100}">
      <dgm:prSet/>
      <dgm:spPr/>
      <dgm:t>
        <a:bodyPr/>
        <a:lstStyle/>
        <a:p>
          <a:endParaRPr lang="sv-SE"/>
        </a:p>
      </dgm:t>
    </dgm:pt>
    <dgm:pt modelId="{1B59B0A8-7692-4AE8-BA74-F24541B4DCB3}" type="sibTrans" cxnId="{996EA61A-86CB-401C-B223-7CE14D2FB100}">
      <dgm:prSet/>
      <dgm:spPr/>
      <dgm:t>
        <a:bodyPr/>
        <a:lstStyle/>
        <a:p>
          <a:endParaRPr lang="sv-SE"/>
        </a:p>
      </dgm:t>
    </dgm:pt>
    <dgm:pt modelId="{C98A89B5-4736-411A-830F-49680E328924}">
      <dgm:prSet/>
      <dgm:spPr/>
      <dgm:t>
        <a:bodyPr/>
        <a:lstStyle/>
        <a:p>
          <a:r>
            <a:rPr lang="sv-SE" dirty="0"/>
            <a:t>Digitaliseringen – nya beteenden och möjligheter</a:t>
          </a:r>
        </a:p>
      </dgm:t>
    </dgm:pt>
    <dgm:pt modelId="{80832200-E193-46CB-812E-9A05802E51D6}" type="parTrans" cxnId="{77A20ABB-7608-43D5-8780-F5DF1DB93388}">
      <dgm:prSet/>
      <dgm:spPr/>
      <dgm:t>
        <a:bodyPr/>
        <a:lstStyle/>
        <a:p>
          <a:endParaRPr lang="sv-SE"/>
        </a:p>
      </dgm:t>
    </dgm:pt>
    <dgm:pt modelId="{3835E140-841F-4493-91CF-A105F3C7CDF2}" type="sibTrans" cxnId="{77A20ABB-7608-43D5-8780-F5DF1DB93388}">
      <dgm:prSet/>
      <dgm:spPr/>
      <dgm:t>
        <a:bodyPr/>
        <a:lstStyle/>
        <a:p>
          <a:endParaRPr lang="sv-SE"/>
        </a:p>
      </dgm:t>
    </dgm:pt>
    <dgm:pt modelId="{A721DF65-B736-4F6E-883C-3E2B4146081A}" type="pres">
      <dgm:prSet presAssocID="{373BFEFC-764E-46E6-9B70-A2D6943D3B9F}" presName="Name0" presStyleCnt="0">
        <dgm:presLayoutVars>
          <dgm:dir/>
          <dgm:animLvl val="lvl"/>
          <dgm:resizeHandles val="exact"/>
        </dgm:presLayoutVars>
      </dgm:prSet>
      <dgm:spPr/>
    </dgm:pt>
    <dgm:pt modelId="{4D5E0F5D-2590-4E2E-8D73-D0A4FA0C0D9A}" type="pres">
      <dgm:prSet presAssocID="{BC8FC7E7-7BCE-4BA5-BC83-EC52CA678493}" presName="composite" presStyleCnt="0"/>
      <dgm:spPr/>
    </dgm:pt>
    <dgm:pt modelId="{E7785062-6765-412A-9D45-73672D0B81A7}" type="pres">
      <dgm:prSet presAssocID="{BC8FC7E7-7BCE-4BA5-BC83-EC52CA67849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EB7AE37-3666-4CD6-97A0-A2F7F78A662B}" type="pres">
      <dgm:prSet presAssocID="{BC8FC7E7-7BCE-4BA5-BC83-EC52CA67849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420CB15-B7B9-4A50-88FF-34C14A21B151}" srcId="{BC8FC7E7-7BCE-4BA5-BC83-EC52CA678493}" destId="{D3182D28-0AA6-4EAD-A772-A280AF029884}" srcOrd="1" destOrd="0" parTransId="{9944A260-838A-498D-B43A-E1312DCCDBA0}" sibTransId="{DED4168F-A0A4-4939-B602-2043C149925D}"/>
    <dgm:cxn modelId="{996EA61A-86CB-401C-B223-7CE14D2FB100}" srcId="{BC8FC7E7-7BCE-4BA5-BC83-EC52CA678493}" destId="{4F62BDD5-343A-4653-B4FA-EF4260613259}" srcOrd="2" destOrd="0" parTransId="{149DFBC5-679F-4064-A4E6-BD745E1D5ABD}" sibTransId="{1B59B0A8-7692-4AE8-BA74-F24541B4DCB3}"/>
    <dgm:cxn modelId="{2CB98545-D467-49AA-ACF3-61FBFEC52E1B}" type="presOf" srcId="{373BFEFC-764E-46E6-9B70-A2D6943D3B9F}" destId="{A721DF65-B736-4F6E-883C-3E2B4146081A}" srcOrd="0" destOrd="0" presId="urn:microsoft.com/office/officeart/2005/8/layout/hList1"/>
    <dgm:cxn modelId="{B741EB57-CD3F-464D-88FC-FA1019C027B2}" type="presOf" srcId="{BC8FC7E7-7BCE-4BA5-BC83-EC52CA678493}" destId="{E7785062-6765-412A-9D45-73672D0B81A7}" srcOrd="0" destOrd="0" presId="urn:microsoft.com/office/officeart/2005/8/layout/hList1"/>
    <dgm:cxn modelId="{76959493-ABBC-4EA0-9ED9-64BDCA3B47F4}" srcId="{BC8FC7E7-7BCE-4BA5-BC83-EC52CA678493}" destId="{0662FFD0-235E-43EB-A537-77DB0657EDA2}" srcOrd="0" destOrd="0" parTransId="{FDE96AAA-DDD6-46FF-B519-386810007022}" sibTransId="{85D4F9E8-2127-49BD-8DBA-4B2E5E2EB463}"/>
    <dgm:cxn modelId="{FAABA2A9-577D-4CF7-BF04-ECC16A60C361}" srcId="{373BFEFC-764E-46E6-9B70-A2D6943D3B9F}" destId="{BC8FC7E7-7BCE-4BA5-BC83-EC52CA678493}" srcOrd="0" destOrd="0" parTransId="{EC838CB3-1657-4240-84E7-9B07635D05B0}" sibTransId="{9CF7AD13-D12E-4092-8006-9326C7578EF6}"/>
    <dgm:cxn modelId="{77A20ABB-7608-43D5-8780-F5DF1DB93388}" srcId="{BC8FC7E7-7BCE-4BA5-BC83-EC52CA678493}" destId="{C98A89B5-4736-411A-830F-49680E328924}" srcOrd="3" destOrd="0" parTransId="{80832200-E193-46CB-812E-9A05802E51D6}" sibTransId="{3835E140-841F-4493-91CF-A105F3C7CDF2}"/>
    <dgm:cxn modelId="{F36E8CBD-6224-4DA5-A38E-E1A4FF857698}" type="presOf" srcId="{0662FFD0-235E-43EB-A537-77DB0657EDA2}" destId="{CEB7AE37-3666-4CD6-97A0-A2F7F78A662B}" srcOrd="0" destOrd="0" presId="urn:microsoft.com/office/officeart/2005/8/layout/hList1"/>
    <dgm:cxn modelId="{B054CFCD-0F70-4D36-B053-2B12C8115379}" type="presOf" srcId="{C98A89B5-4736-411A-830F-49680E328924}" destId="{CEB7AE37-3666-4CD6-97A0-A2F7F78A662B}" srcOrd="0" destOrd="3" presId="urn:microsoft.com/office/officeart/2005/8/layout/hList1"/>
    <dgm:cxn modelId="{E411B7E9-E8A5-42DC-B965-E9B090D39765}" type="presOf" srcId="{4F62BDD5-343A-4653-B4FA-EF4260613259}" destId="{CEB7AE37-3666-4CD6-97A0-A2F7F78A662B}" srcOrd="0" destOrd="2" presId="urn:microsoft.com/office/officeart/2005/8/layout/hList1"/>
    <dgm:cxn modelId="{7694D0EF-D2FA-45E6-AFB0-A5FC3AA9EB01}" type="presOf" srcId="{D3182D28-0AA6-4EAD-A772-A280AF029884}" destId="{CEB7AE37-3666-4CD6-97A0-A2F7F78A662B}" srcOrd="0" destOrd="1" presId="urn:microsoft.com/office/officeart/2005/8/layout/hList1"/>
    <dgm:cxn modelId="{F648EF28-03F7-45EF-9F42-DB3604EFE5E8}" type="presParOf" srcId="{A721DF65-B736-4F6E-883C-3E2B4146081A}" destId="{4D5E0F5D-2590-4E2E-8D73-D0A4FA0C0D9A}" srcOrd="0" destOrd="0" presId="urn:microsoft.com/office/officeart/2005/8/layout/hList1"/>
    <dgm:cxn modelId="{00F3B2C4-81FF-4466-997F-0AD02FE12F6D}" type="presParOf" srcId="{4D5E0F5D-2590-4E2E-8D73-D0A4FA0C0D9A}" destId="{E7785062-6765-412A-9D45-73672D0B81A7}" srcOrd="0" destOrd="0" presId="urn:microsoft.com/office/officeart/2005/8/layout/hList1"/>
    <dgm:cxn modelId="{EFEBCCCF-58B3-43D8-A966-522BE924784E}" type="presParOf" srcId="{4D5E0F5D-2590-4E2E-8D73-D0A4FA0C0D9A}" destId="{CEB7AE37-3666-4CD6-97A0-A2F7F78A6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DDF32-4E3C-4331-93E0-E850276CFD28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D2897021-9F52-422A-B697-0D37AB55A0C3}">
      <dgm:prSet phldrT="[Text]"/>
      <dgm:spPr/>
      <dgm:t>
        <a:bodyPr/>
        <a:lstStyle/>
        <a:p>
          <a:r>
            <a:rPr lang="sv-SE" b="1" dirty="0"/>
            <a:t>Förebyggande</a:t>
          </a:r>
        </a:p>
      </dgm:t>
    </dgm:pt>
    <dgm:pt modelId="{4E4E5698-9250-4DB5-8B06-B489413A954F}" type="parTrans" cxnId="{654B8953-3E9F-4251-9E03-7CF8E96C6348}">
      <dgm:prSet/>
      <dgm:spPr/>
      <dgm:t>
        <a:bodyPr/>
        <a:lstStyle/>
        <a:p>
          <a:endParaRPr lang="sv-SE"/>
        </a:p>
      </dgm:t>
    </dgm:pt>
    <dgm:pt modelId="{4217661C-B396-4826-8A5D-ACDDD0799860}" type="sibTrans" cxnId="{654B8953-3E9F-4251-9E03-7CF8E96C6348}">
      <dgm:prSet/>
      <dgm:spPr/>
      <dgm:t>
        <a:bodyPr/>
        <a:lstStyle/>
        <a:p>
          <a:endParaRPr lang="sv-SE"/>
        </a:p>
      </dgm:t>
    </dgm:pt>
    <dgm:pt modelId="{CD57E996-0FEE-44F0-89D5-BC33DE770045}">
      <dgm:prSet phldrT="[Text]"/>
      <dgm:spPr/>
      <dgm:t>
        <a:bodyPr/>
        <a:lstStyle/>
        <a:p>
          <a:r>
            <a:rPr lang="sv-SE" b="1" dirty="0"/>
            <a:t>Lätt</a:t>
          </a:r>
          <a:r>
            <a:rPr lang="sv-SE" dirty="0"/>
            <a:t> </a:t>
          </a:r>
          <a:r>
            <a:rPr lang="sv-SE" b="1" dirty="0"/>
            <a:t>tillgänglig</a:t>
          </a:r>
        </a:p>
      </dgm:t>
    </dgm:pt>
    <dgm:pt modelId="{758FEF1D-8CFF-4788-831F-AB530B6A070F}" type="parTrans" cxnId="{2FF3C1C3-DE95-4EF6-A802-AA72CBA566C0}">
      <dgm:prSet/>
      <dgm:spPr/>
      <dgm:t>
        <a:bodyPr/>
        <a:lstStyle/>
        <a:p>
          <a:endParaRPr lang="sv-SE"/>
        </a:p>
      </dgm:t>
    </dgm:pt>
    <dgm:pt modelId="{20D37C7E-E5B7-4B60-893B-8ABE96A13999}" type="sibTrans" cxnId="{2FF3C1C3-DE95-4EF6-A802-AA72CBA566C0}">
      <dgm:prSet/>
      <dgm:spPr/>
      <dgm:t>
        <a:bodyPr/>
        <a:lstStyle/>
        <a:p>
          <a:endParaRPr lang="sv-SE"/>
        </a:p>
      </dgm:t>
    </dgm:pt>
    <dgm:pt modelId="{BDE1D372-DE93-40C1-A7DE-2647CD65B821}">
      <dgm:prSet phldrT="[Text]"/>
      <dgm:spPr/>
      <dgm:t>
        <a:bodyPr/>
        <a:lstStyle/>
        <a:p>
          <a:r>
            <a:rPr lang="sv-SE" b="1" dirty="0"/>
            <a:t>Planering</a:t>
          </a:r>
        </a:p>
      </dgm:t>
    </dgm:pt>
    <dgm:pt modelId="{DCB5A58D-596C-4A6D-9E69-B04B6C6634B1}" type="parTrans" cxnId="{C561C229-78AD-48C4-943F-D9A50EB8090C}">
      <dgm:prSet/>
      <dgm:spPr/>
      <dgm:t>
        <a:bodyPr/>
        <a:lstStyle/>
        <a:p>
          <a:endParaRPr lang="sv-SE"/>
        </a:p>
      </dgm:t>
    </dgm:pt>
    <dgm:pt modelId="{D66371F5-9949-43CA-A139-F1AA9D7A9FD8}" type="sibTrans" cxnId="{C561C229-78AD-48C4-943F-D9A50EB8090C}">
      <dgm:prSet/>
      <dgm:spPr/>
      <dgm:t>
        <a:bodyPr/>
        <a:lstStyle/>
        <a:p>
          <a:endParaRPr lang="sv-SE"/>
        </a:p>
      </dgm:t>
    </dgm:pt>
    <dgm:pt modelId="{E5244E7C-92B6-49E0-856A-FC98C7E62960}">
      <dgm:prSet phldrT="[Text]"/>
      <dgm:spPr/>
      <dgm:t>
        <a:bodyPr/>
        <a:lstStyle/>
        <a:p>
          <a:r>
            <a:rPr lang="sv-SE" b="1" dirty="0"/>
            <a:t>Kunskapsbaserad</a:t>
          </a:r>
        </a:p>
      </dgm:t>
    </dgm:pt>
    <dgm:pt modelId="{D51D3640-CFE7-4048-9DAE-5920679EC61B}" type="parTrans" cxnId="{11AA93F6-21CB-4080-95FB-945413EA131F}">
      <dgm:prSet/>
      <dgm:spPr/>
      <dgm:t>
        <a:bodyPr/>
        <a:lstStyle/>
        <a:p>
          <a:endParaRPr lang="sv-SE"/>
        </a:p>
      </dgm:t>
    </dgm:pt>
    <dgm:pt modelId="{7563366D-94F5-4A95-BC13-0D6CD1D292BD}" type="sibTrans" cxnId="{11AA93F6-21CB-4080-95FB-945413EA131F}">
      <dgm:prSet/>
      <dgm:spPr/>
      <dgm:t>
        <a:bodyPr/>
        <a:lstStyle/>
        <a:p>
          <a:endParaRPr lang="sv-SE"/>
        </a:p>
      </dgm:t>
    </dgm:pt>
    <dgm:pt modelId="{B4E7FB37-009A-4B70-9E02-80C09CD96711}">
      <dgm:prSet phldrT="[Text]"/>
      <dgm:spPr/>
      <dgm:t>
        <a:bodyPr/>
        <a:lstStyle/>
        <a:p>
          <a:r>
            <a:rPr lang="sv-SE" b="1" dirty="0"/>
            <a:t>Insatser utan behovsprövning</a:t>
          </a:r>
        </a:p>
      </dgm:t>
    </dgm:pt>
    <dgm:pt modelId="{018FAD7A-C9C2-43D4-B561-86C88E09C265}" type="parTrans" cxnId="{8EBC2CCA-5067-43A1-AF6C-43AC08B3F469}">
      <dgm:prSet/>
      <dgm:spPr/>
      <dgm:t>
        <a:bodyPr/>
        <a:lstStyle/>
        <a:p>
          <a:endParaRPr lang="sv-SE"/>
        </a:p>
      </dgm:t>
    </dgm:pt>
    <dgm:pt modelId="{D7A96D0F-4AC2-468F-83A3-41F3899431D6}" type="sibTrans" cxnId="{8EBC2CCA-5067-43A1-AF6C-43AC08B3F469}">
      <dgm:prSet/>
      <dgm:spPr/>
      <dgm:t>
        <a:bodyPr/>
        <a:lstStyle/>
        <a:p>
          <a:endParaRPr lang="sv-SE"/>
        </a:p>
      </dgm:t>
    </dgm:pt>
    <dgm:pt modelId="{8DF13927-B31E-4FEE-9383-FD5C1F24C2F3}">
      <dgm:prSet/>
      <dgm:spPr/>
      <dgm:t>
        <a:bodyPr/>
        <a:lstStyle/>
        <a:p>
          <a:r>
            <a:rPr lang="sv-SE" b="1" dirty="0"/>
            <a:t>Värdigt liv, välbefinnande</a:t>
          </a:r>
        </a:p>
      </dgm:t>
    </dgm:pt>
    <dgm:pt modelId="{32634952-D6AC-4D30-B91A-93E8A5BCBE09}" type="parTrans" cxnId="{D0972DF5-F81A-4627-A331-9CE185E6558A}">
      <dgm:prSet/>
      <dgm:spPr/>
      <dgm:t>
        <a:bodyPr/>
        <a:lstStyle/>
        <a:p>
          <a:endParaRPr lang="sv-SE"/>
        </a:p>
      </dgm:t>
    </dgm:pt>
    <dgm:pt modelId="{234AE844-4AAE-4F96-BAFE-A006E465A5AB}" type="sibTrans" cxnId="{D0972DF5-F81A-4627-A331-9CE185E6558A}">
      <dgm:prSet/>
      <dgm:spPr/>
      <dgm:t>
        <a:bodyPr/>
        <a:lstStyle/>
        <a:p>
          <a:endParaRPr lang="sv-SE"/>
        </a:p>
      </dgm:t>
    </dgm:pt>
    <dgm:pt modelId="{2313B407-69D2-4DAF-BDF3-72FCC4268DE3}">
      <dgm:prSet/>
      <dgm:spPr/>
      <dgm:t>
        <a:bodyPr/>
        <a:lstStyle/>
        <a:p>
          <a:r>
            <a:rPr lang="sv-SE" b="1" dirty="0"/>
            <a:t>Jämlika, jämställda levnadsvillkor</a:t>
          </a:r>
        </a:p>
      </dgm:t>
    </dgm:pt>
    <dgm:pt modelId="{DDAC1A78-E803-43C2-8371-D3BAE7EB5014}" type="parTrans" cxnId="{5A9363A1-AE50-4F12-A162-DDBD255D9D08}">
      <dgm:prSet/>
      <dgm:spPr/>
      <dgm:t>
        <a:bodyPr/>
        <a:lstStyle/>
        <a:p>
          <a:endParaRPr lang="sv-SE"/>
        </a:p>
      </dgm:t>
    </dgm:pt>
    <dgm:pt modelId="{55617CB4-32F0-4F56-9D6D-EFA9CFE1D7EC}" type="sibTrans" cxnId="{5A9363A1-AE50-4F12-A162-DDBD255D9D08}">
      <dgm:prSet/>
      <dgm:spPr/>
      <dgm:t>
        <a:bodyPr/>
        <a:lstStyle/>
        <a:p>
          <a:endParaRPr lang="sv-SE"/>
        </a:p>
      </dgm:t>
    </dgm:pt>
    <dgm:pt modelId="{19E9EC36-BB9D-4639-AF66-933E31B78C97}" type="pres">
      <dgm:prSet presAssocID="{B5FDDF32-4E3C-4331-93E0-E850276CFD28}" presName="cycle" presStyleCnt="0">
        <dgm:presLayoutVars>
          <dgm:dir/>
          <dgm:resizeHandles val="exact"/>
        </dgm:presLayoutVars>
      </dgm:prSet>
      <dgm:spPr/>
    </dgm:pt>
    <dgm:pt modelId="{C22A8148-205E-401C-B1FF-8B78323584C3}" type="pres">
      <dgm:prSet presAssocID="{D2897021-9F52-422A-B697-0D37AB55A0C3}" presName="node" presStyleLbl="node1" presStyleIdx="0" presStyleCnt="7">
        <dgm:presLayoutVars>
          <dgm:bulletEnabled val="1"/>
        </dgm:presLayoutVars>
      </dgm:prSet>
      <dgm:spPr/>
    </dgm:pt>
    <dgm:pt modelId="{F09B0E67-D5B7-4849-9BC6-8C5F332CA627}" type="pres">
      <dgm:prSet presAssocID="{D2897021-9F52-422A-B697-0D37AB55A0C3}" presName="spNode" presStyleCnt="0"/>
      <dgm:spPr/>
    </dgm:pt>
    <dgm:pt modelId="{F9EA50A0-243C-4E58-81E3-ED8E2F2CC87B}" type="pres">
      <dgm:prSet presAssocID="{4217661C-B396-4826-8A5D-ACDDD0799860}" presName="sibTrans" presStyleLbl="sibTrans1D1" presStyleIdx="0" presStyleCnt="7"/>
      <dgm:spPr/>
    </dgm:pt>
    <dgm:pt modelId="{F37AA8C6-0113-4158-88FA-61A0F4D8C8FF}" type="pres">
      <dgm:prSet presAssocID="{CD57E996-0FEE-44F0-89D5-BC33DE770045}" presName="node" presStyleLbl="node1" presStyleIdx="1" presStyleCnt="7">
        <dgm:presLayoutVars>
          <dgm:bulletEnabled val="1"/>
        </dgm:presLayoutVars>
      </dgm:prSet>
      <dgm:spPr/>
    </dgm:pt>
    <dgm:pt modelId="{9FAE65A1-6CAD-4F25-B302-CE24FABFAB8E}" type="pres">
      <dgm:prSet presAssocID="{CD57E996-0FEE-44F0-89D5-BC33DE770045}" presName="spNode" presStyleCnt="0"/>
      <dgm:spPr/>
    </dgm:pt>
    <dgm:pt modelId="{477199E0-5631-47E4-9C45-60C4CB81A379}" type="pres">
      <dgm:prSet presAssocID="{20D37C7E-E5B7-4B60-893B-8ABE96A13999}" presName="sibTrans" presStyleLbl="sibTrans1D1" presStyleIdx="1" presStyleCnt="7"/>
      <dgm:spPr/>
    </dgm:pt>
    <dgm:pt modelId="{4C10C676-8445-45AF-9050-CCF44EACF433}" type="pres">
      <dgm:prSet presAssocID="{BDE1D372-DE93-40C1-A7DE-2647CD65B821}" presName="node" presStyleLbl="node1" presStyleIdx="2" presStyleCnt="7">
        <dgm:presLayoutVars>
          <dgm:bulletEnabled val="1"/>
        </dgm:presLayoutVars>
      </dgm:prSet>
      <dgm:spPr/>
    </dgm:pt>
    <dgm:pt modelId="{00AF18EE-B577-4C1A-8969-A5C63AEEBE92}" type="pres">
      <dgm:prSet presAssocID="{BDE1D372-DE93-40C1-A7DE-2647CD65B821}" presName="spNode" presStyleCnt="0"/>
      <dgm:spPr/>
    </dgm:pt>
    <dgm:pt modelId="{C4C56573-C928-4463-A342-2185205DA850}" type="pres">
      <dgm:prSet presAssocID="{D66371F5-9949-43CA-A139-F1AA9D7A9FD8}" presName="sibTrans" presStyleLbl="sibTrans1D1" presStyleIdx="2" presStyleCnt="7"/>
      <dgm:spPr/>
    </dgm:pt>
    <dgm:pt modelId="{79B6C3C1-D6DE-4A1D-AB32-027CAC7668C0}" type="pres">
      <dgm:prSet presAssocID="{E5244E7C-92B6-49E0-856A-FC98C7E62960}" presName="node" presStyleLbl="node1" presStyleIdx="3" presStyleCnt="7">
        <dgm:presLayoutVars>
          <dgm:bulletEnabled val="1"/>
        </dgm:presLayoutVars>
      </dgm:prSet>
      <dgm:spPr/>
    </dgm:pt>
    <dgm:pt modelId="{E72053BE-E5B4-4C39-9EF9-3D361E9FAA2E}" type="pres">
      <dgm:prSet presAssocID="{E5244E7C-92B6-49E0-856A-FC98C7E62960}" presName="spNode" presStyleCnt="0"/>
      <dgm:spPr/>
    </dgm:pt>
    <dgm:pt modelId="{6388F22B-2FD4-4E69-96DE-A0F91A93672D}" type="pres">
      <dgm:prSet presAssocID="{7563366D-94F5-4A95-BC13-0D6CD1D292BD}" presName="sibTrans" presStyleLbl="sibTrans1D1" presStyleIdx="3" presStyleCnt="7"/>
      <dgm:spPr/>
    </dgm:pt>
    <dgm:pt modelId="{0EF6C542-8B92-49B7-BD06-C9C83420A34D}" type="pres">
      <dgm:prSet presAssocID="{B4E7FB37-009A-4B70-9E02-80C09CD96711}" presName="node" presStyleLbl="node1" presStyleIdx="4" presStyleCnt="7">
        <dgm:presLayoutVars>
          <dgm:bulletEnabled val="1"/>
        </dgm:presLayoutVars>
      </dgm:prSet>
      <dgm:spPr/>
    </dgm:pt>
    <dgm:pt modelId="{F9D5915A-53EF-4AC0-84A3-91C593BE4D0F}" type="pres">
      <dgm:prSet presAssocID="{B4E7FB37-009A-4B70-9E02-80C09CD96711}" presName="spNode" presStyleCnt="0"/>
      <dgm:spPr/>
    </dgm:pt>
    <dgm:pt modelId="{A44E16AB-E5AF-4BCD-980B-8C8AFA8D6CCC}" type="pres">
      <dgm:prSet presAssocID="{D7A96D0F-4AC2-468F-83A3-41F3899431D6}" presName="sibTrans" presStyleLbl="sibTrans1D1" presStyleIdx="4" presStyleCnt="7"/>
      <dgm:spPr/>
    </dgm:pt>
    <dgm:pt modelId="{A3898158-EEEA-43FC-B377-E95587DB4456}" type="pres">
      <dgm:prSet presAssocID="{8DF13927-B31E-4FEE-9383-FD5C1F24C2F3}" presName="node" presStyleLbl="node1" presStyleIdx="5" presStyleCnt="7">
        <dgm:presLayoutVars>
          <dgm:bulletEnabled val="1"/>
        </dgm:presLayoutVars>
      </dgm:prSet>
      <dgm:spPr/>
    </dgm:pt>
    <dgm:pt modelId="{D3241450-4A36-4582-8D39-A795756AD4AF}" type="pres">
      <dgm:prSet presAssocID="{8DF13927-B31E-4FEE-9383-FD5C1F24C2F3}" presName="spNode" presStyleCnt="0"/>
      <dgm:spPr/>
    </dgm:pt>
    <dgm:pt modelId="{73A4A988-49B2-4E9B-96EE-DB478639FD0C}" type="pres">
      <dgm:prSet presAssocID="{234AE844-4AAE-4F96-BAFE-A006E465A5AB}" presName="sibTrans" presStyleLbl="sibTrans1D1" presStyleIdx="5" presStyleCnt="7"/>
      <dgm:spPr/>
    </dgm:pt>
    <dgm:pt modelId="{141CEF12-8034-4E8E-8580-4F19069A1ACA}" type="pres">
      <dgm:prSet presAssocID="{2313B407-69D2-4DAF-BDF3-72FCC4268DE3}" presName="node" presStyleLbl="node1" presStyleIdx="6" presStyleCnt="7">
        <dgm:presLayoutVars>
          <dgm:bulletEnabled val="1"/>
        </dgm:presLayoutVars>
      </dgm:prSet>
      <dgm:spPr/>
    </dgm:pt>
    <dgm:pt modelId="{DFF8FC1B-062A-4D97-BBE5-77705E4A9D04}" type="pres">
      <dgm:prSet presAssocID="{2313B407-69D2-4DAF-BDF3-72FCC4268DE3}" presName="spNode" presStyleCnt="0"/>
      <dgm:spPr/>
    </dgm:pt>
    <dgm:pt modelId="{EAB93E32-B744-4501-A9CD-F09954241664}" type="pres">
      <dgm:prSet presAssocID="{55617CB4-32F0-4F56-9D6D-EFA9CFE1D7EC}" presName="sibTrans" presStyleLbl="sibTrans1D1" presStyleIdx="6" presStyleCnt="7"/>
      <dgm:spPr/>
    </dgm:pt>
  </dgm:ptLst>
  <dgm:cxnLst>
    <dgm:cxn modelId="{8C005109-01F2-479C-A48E-CDEA173FB117}" type="presOf" srcId="{8DF13927-B31E-4FEE-9383-FD5C1F24C2F3}" destId="{A3898158-EEEA-43FC-B377-E95587DB4456}" srcOrd="0" destOrd="0" presId="urn:microsoft.com/office/officeart/2005/8/layout/cycle6"/>
    <dgm:cxn modelId="{20887712-7E9C-4601-8EE7-D89346C4E900}" type="presOf" srcId="{20D37C7E-E5B7-4B60-893B-8ABE96A13999}" destId="{477199E0-5631-47E4-9C45-60C4CB81A379}" srcOrd="0" destOrd="0" presId="urn:microsoft.com/office/officeart/2005/8/layout/cycle6"/>
    <dgm:cxn modelId="{8D684717-CA39-498D-83A7-2696050619E5}" type="presOf" srcId="{234AE844-4AAE-4F96-BAFE-A006E465A5AB}" destId="{73A4A988-49B2-4E9B-96EE-DB478639FD0C}" srcOrd="0" destOrd="0" presId="urn:microsoft.com/office/officeart/2005/8/layout/cycle6"/>
    <dgm:cxn modelId="{B684E31C-FB84-4A6C-AF55-0B451EC9047D}" type="presOf" srcId="{7563366D-94F5-4A95-BC13-0D6CD1D292BD}" destId="{6388F22B-2FD4-4E69-96DE-A0F91A93672D}" srcOrd="0" destOrd="0" presId="urn:microsoft.com/office/officeart/2005/8/layout/cycle6"/>
    <dgm:cxn modelId="{C561C229-78AD-48C4-943F-D9A50EB8090C}" srcId="{B5FDDF32-4E3C-4331-93E0-E850276CFD28}" destId="{BDE1D372-DE93-40C1-A7DE-2647CD65B821}" srcOrd="2" destOrd="0" parTransId="{DCB5A58D-596C-4A6D-9E69-B04B6C6634B1}" sibTransId="{D66371F5-9949-43CA-A139-F1AA9D7A9FD8}"/>
    <dgm:cxn modelId="{059F4736-F708-46BA-A774-FD1A0776179D}" type="presOf" srcId="{4217661C-B396-4826-8A5D-ACDDD0799860}" destId="{F9EA50A0-243C-4E58-81E3-ED8E2F2CC87B}" srcOrd="0" destOrd="0" presId="urn:microsoft.com/office/officeart/2005/8/layout/cycle6"/>
    <dgm:cxn modelId="{F9FDEF48-8102-454B-B44F-59BAB4C9342E}" type="presOf" srcId="{BDE1D372-DE93-40C1-A7DE-2647CD65B821}" destId="{4C10C676-8445-45AF-9050-CCF44EACF433}" srcOrd="0" destOrd="0" presId="urn:microsoft.com/office/officeart/2005/8/layout/cycle6"/>
    <dgm:cxn modelId="{C140B451-FBA6-4726-854A-881086D208BE}" type="presOf" srcId="{B5FDDF32-4E3C-4331-93E0-E850276CFD28}" destId="{19E9EC36-BB9D-4639-AF66-933E31B78C97}" srcOrd="0" destOrd="0" presId="urn:microsoft.com/office/officeart/2005/8/layout/cycle6"/>
    <dgm:cxn modelId="{9F7C9B72-EDEC-4596-826F-AFC5A441C463}" type="presOf" srcId="{B4E7FB37-009A-4B70-9E02-80C09CD96711}" destId="{0EF6C542-8B92-49B7-BD06-C9C83420A34D}" srcOrd="0" destOrd="0" presId="urn:microsoft.com/office/officeart/2005/8/layout/cycle6"/>
    <dgm:cxn modelId="{654B8953-3E9F-4251-9E03-7CF8E96C6348}" srcId="{B5FDDF32-4E3C-4331-93E0-E850276CFD28}" destId="{D2897021-9F52-422A-B697-0D37AB55A0C3}" srcOrd="0" destOrd="0" parTransId="{4E4E5698-9250-4DB5-8B06-B489413A954F}" sibTransId="{4217661C-B396-4826-8A5D-ACDDD0799860}"/>
    <dgm:cxn modelId="{A191EB59-EA06-40AC-8C90-EDB0DA4333AC}" type="presOf" srcId="{D2897021-9F52-422A-B697-0D37AB55A0C3}" destId="{C22A8148-205E-401C-B1FF-8B78323584C3}" srcOrd="0" destOrd="0" presId="urn:microsoft.com/office/officeart/2005/8/layout/cycle6"/>
    <dgm:cxn modelId="{A38A918F-D184-483E-BF06-198526FF492F}" type="presOf" srcId="{CD57E996-0FEE-44F0-89D5-BC33DE770045}" destId="{F37AA8C6-0113-4158-88FA-61A0F4D8C8FF}" srcOrd="0" destOrd="0" presId="urn:microsoft.com/office/officeart/2005/8/layout/cycle6"/>
    <dgm:cxn modelId="{5A9363A1-AE50-4F12-A162-DDBD255D9D08}" srcId="{B5FDDF32-4E3C-4331-93E0-E850276CFD28}" destId="{2313B407-69D2-4DAF-BDF3-72FCC4268DE3}" srcOrd="6" destOrd="0" parTransId="{DDAC1A78-E803-43C2-8371-D3BAE7EB5014}" sibTransId="{55617CB4-32F0-4F56-9D6D-EFA9CFE1D7EC}"/>
    <dgm:cxn modelId="{7A2014AF-A60A-4687-8E98-E0FFD69BD593}" type="presOf" srcId="{E5244E7C-92B6-49E0-856A-FC98C7E62960}" destId="{79B6C3C1-D6DE-4A1D-AB32-027CAC7668C0}" srcOrd="0" destOrd="0" presId="urn:microsoft.com/office/officeart/2005/8/layout/cycle6"/>
    <dgm:cxn modelId="{EF2E46BA-4BE1-4C2D-887E-201874E87B1B}" type="presOf" srcId="{D66371F5-9949-43CA-A139-F1AA9D7A9FD8}" destId="{C4C56573-C928-4463-A342-2185205DA850}" srcOrd="0" destOrd="0" presId="urn:microsoft.com/office/officeart/2005/8/layout/cycle6"/>
    <dgm:cxn modelId="{7E0BA3BF-3C40-4095-9F99-F1E817AA6618}" type="presOf" srcId="{55617CB4-32F0-4F56-9D6D-EFA9CFE1D7EC}" destId="{EAB93E32-B744-4501-A9CD-F09954241664}" srcOrd="0" destOrd="0" presId="urn:microsoft.com/office/officeart/2005/8/layout/cycle6"/>
    <dgm:cxn modelId="{2FF3C1C3-DE95-4EF6-A802-AA72CBA566C0}" srcId="{B5FDDF32-4E3C-4331-93E0-E850276CFD28}" destId="{CD57E996-0FEE-44F0-89D5-BC33DE770045}" srcOrd="1" destOrd="0" parTransId="{758FEF1D-8CFF-4788-831F-AB530B6A070F}" sibTransId="{20D37C7E-E5B7-4B60-893B-8ABE96A13999}"/>
    <dgm:cxn modelId="{8EBC2CCA-5067-43A1-AF6C-43AC08B3F469}" srcId="{B5FDDF32-4E3C-4331-93E0-E850276CFD28}" destId="{B4E7FB37-009A-4B70-9E02-80C09CD96711}" srcOrd="4" destOrd="0" parTransId="{018FAD7A-C9C2-43D4-B561-86C88E09C265}" sibTransId="{D7A96D0F-4AC2-468F-83A3-41F3899431D6}"/>
    <dgm:cxn modelId="{7C42C1E2-2CBE-40EA-9EFA-CB6B0ECBE9E8}" type="presOf" srcId="{2313B407-69D2-4DAF-BDF3-72FCC4268DE3}" destId="{141CEF12-8034-4E8E-8580-4F19069A1ACA}" srcOrd="0" destOrd="0" presId="urn:microsoft.com/office/officeart/2005/8/layout/cycle6"/>
    <dgm:cxn modelId="{EFFB73E3-A55A-4166-8C07-8311BBCCF1A3}" type="presOf" srcId="{D7A96D0F-4AC2-468F-83A3-41F3899431D6}" destId="{A44E16AB-E5AF-4BCD-980B-8C8AFA8D6CCC}" srcOrd="0" destOrd="0" presId="urn:microsoft.com/office/officeart/2005/8/layout/cycle6"/>
    <dgm:cxn modelId="{D0972DF5-F81A-4627-A331-9CE185E6558A}" srcId="{B5FDDF32-4E3C-4331-93E0-E850276CFD28}" destId="{8DF13927-B31E-4FEE-9383-FD5C1F24C2F3}" srcOrd="5" destOrd="0" parTransId="{32634952-D6AC-4D30-B91A-93E8A5BCBE09}" sibTransId="{234AE844-4AAE-4F96-BAFE-A006E465A5AB}"/>
    <dgm:cxn modelId="{11AA93F6-21CB-4080-95FB-945413EA131F}" srcId="{B5FDDF32-4E3C-4331-93E0-E850276CFD28}" destId="{E5244E7C-92B6-49E0-856A-FC98C7E62960}" srcOrd="3" destOrd="0" parTransId="{D51D3640-CFE7-4048-9DAE-5920679EC61B}" sibTransId="{7563366D-94F5-4A95-BC13-0D6CD1D292BD}"/>
    <dgm:cxn modelId="{3D4702FA-F1CC-4029-9C81-C7C2C9ED4A8C}" type="presParOf" srcId="{19E9EC36-BB9D-4639-AF66-933E31B78C97}" destId="{C22A8148-205E-401C-B1FF-8B78323584C3}" srcOrd="0" destOrd="0" presId="urn:microsoft.com/office/officeart/2005/8/layout/cycle6"/>
    <dgm:cxn modelId="{3F3AC269-A88F-4E64-BC5D-EC38AB821483}" type="presParOf" srcId="{19E9EC36-BB9D-4639-AF66-933E31B78C97}" destId="{F09B0E67-D5B7-4849-9BC6-8C5F332CA627}" srcOrd="1" destOrd="0" presId="urn:microsoft.com/office/officeart/2005/8/layout/cycle6"/>
    <dgm:cxn modelId="{254E080F-365D-46E9-A7A5-E3559547748C}" type="presParOf" srcId="{19E9EC36-BB9D-4639-AF66-933E31B78C97}" destId="{F9EA50A0-243C-4E58-81E3-ED8E2F2CC87B}" srcOrd="2" destOrd="0" presId="urn:microsoft.com/office/officeart/2005/8/layout/cycle6"/>
    <dgm:cxn modelId="{4929C8CF-8FDD-4D2D-AF65-9BC4C8F88D90}" type="presParOf" srcId="{19E9EC36-BB9D-4639-AF66-933E31B78C97}" destId="{F37AA8C6-0113-4158-88FA-61A0F4D8C8FF}" srcOrd="3" destOrd="0" presId="urn:microsoft.com/office/officeart/2005/8/layout/cycle6"/>
    <dgm:cxn modelId="{839F5DF4-AC16-4009-94A4-8626696059D6}" type="presParOf" srcId="{19E9EC36-BB9D-4639-AF66-933E31B78C97}" destId="{9FAE65A1-6CAD-4F25-B302-CE24FABFAB8E}" srcOrd="4" destOrd="0" presId="urn:microsoft.com/office/officeart/2005/8/layout/cycle6"/>
    <dgm:cxn modelId="{4C90AFB8-88FB-45AA-BD34-C471BC0B74A5}" type="presParOf" srcId="{19E9EC36-BB9D-4639-AF66-933E31B78C97}" destId="{477199E0-5631-47E4-9C45-60C4CB81A379}" srcOrd="5" destOrd="0" presId="urn:microsoft.com/office/officeart/2005/8/layout/cycle6"/>
    <dgm:cxn modelId="{E531439E-9F5B-4A50-A02A-665941340B8D}" type="presParOf" srcId="{19E9EC36-BB9D-4639-AF66-933E31B78C97}" destId="{4C10C676-8445-45AF-9050-CCF44EACF433}" srcOrd="6" destOrd="0" presId="urn:microsoft.com/office/officeart/2005/8/layout/cycle6"/>
    <dgm:cxn modelId="{7F96434F-29D9-4F06-91C7-6E7D6008F6DD}" type="presParOf" srcId="{19E9EC36-BB9D-4639-AF66-933E31B78C97}" destId="{00AF18EE-B577-4C1A-8969-A5C63AEEBE92}" srcOrd="7" destOrd="0" presId="urn:microsoft.com/office/officeart/2005/8/layout/cycle6"/>
    <dgm:cxn modelId="{35A19715-6E4E-4DA8-9BAB-FF7C72AC3931}" type="presParOf" srcId="{19E9EC36-BB9D-4639-AF66-933E31B78C97}" destId="{C4C56573-C928-4463-A342-2185205DA850}" srcOrd="8" destOrd="0" presId="urn:microsoft.com/office/officeart/2005/8/layout/cycle6"/>
    <dgm:cxn modelId="{9C196F7F-1852-46B3-B506-16E133C5306D}" type="presParOf" srcId="{19E9EC36-BB9D-4639-AF66-933E31B78C97}" destId="{79B6C3C1-D6DE-4A1D-AB32-027CAC7668C0}" srcOrd="9" destOrd="0" presId="urn:microsoft.com/office/officeart/2005/8/layout/cycle6"/>
    <dgm:cxn modelId="{70CFBE36-8587-46EE-97DD-2F273F0B07FA}" type="presParOf" srcId="{19E9EC36-BB9D-4639-AF66-933E31B78C97}" destId="{E72053BE-E5B4-4C39-9EF9-3D361E9FAA2E}" srcOrd="10" destOrd="0" presId="urn:microsoft.com/office/officeart/2005/8/layout/cycle6"/>
    <dgm:cxn modelId="{DB807D50-88B4-44F3-9E13-4A223092AE4B}" type="presParOf" srcId="{19E9EC36-BB9D-4639-AF66-933E31B78C97}" destId="{6388F22B-2FD4-4E69-96DE-A0F91A93672D}" srcOrd="11" destOrd="0" presId="urn:microsoft.com/office/officeart/2005/8/layout/cycle6"/>
    <dgm:cxn modelId="{D304D48E-23F0-4619-9F2E-59210032587E}" type="presParOf" srcId="{19E9EC36-BB9D-4639-AF66-933E31B78C97}" destId="{0EF6C542-8B92-49B7-BD06-C9C83420A34D}" srcOrd="12" destOrd="0" presId="urn:microsoft.com/office/officeart/2005/8/layout/cycle6"/>
    <dgm:cxn modelId="{527F7C1B-A7A3-43ED-883D-54FF343FB6E4}" type="presParOf" srcId="{19E9EC36-BB9D-4639-AF66-933E31B78C97}" destId="{F9D5915A-53EF-4AC0-84A3-91C593BE4D0F}" srcOrd="13" destOrd="0" presId="urn:microsoft.com/office/officeart/2005/8/layout/cycle6"/>
    <dgm:cxn modelId="{BA672646-145D-4F75-AAFF-94515623B79A}" type="presParOf" srcId="{19E9EC36-BB9D-4639-AF66-933E31B78C97}" destId="{A44E16AB-E5AF-4BCD-980B-8C8AFA8D6CCC}" srcOrd="14" destOrd="0" presId="urn:microsoft.com/office/officeart/2005/8/layout/cycle6"/>
    <dgm:cxn modelId="{462260CE-D066-4D64-9B58-37057C2F7FCA}" type="presParOf" srcId="{19E9EC36-BB9D-4639-AF66-933E31B78C97}" destId="{A3898158-EEEA-43FC-B377-E95587DB4456}" srcOrd="15" destOrd="0" presId="urn:microsoft.com/office/officeart/2005/8/layout/cycle6"/>
    <dgm:cxn modelId="{BF7C443B-4786-467B-88CF-3DAC4A281D87}" type="presParOf" srcId="{19E9EC36-BB9D-4639-AF66-933E31B78C97}" destId="{D3241450-4A36-4582-8D39-A795756AD4AF}" srcOrd="16" destOrd="0" presId="urn:microsoft.com/office/officeart/2005/8/layout/cycle6"/>
    <dgm:cxn modelId="{5680B651-9ECA-4CDC-B6A2-960DC0A6FE57}" type="presParOf" srcId="{19E9EC36-BB9D-4639-AF66-933E31B78C97}" destId="{73A4A988-49B2-4E9B-96EE-DB478639FD0C}" srcOrd="17" destOrd="0" presId="urn:microsoft.com/office/officeart/2005/8/layout/cycle6"/>
    <dgm:cxn modelId="{E934E219-60E5-4941-BD23-54AD60BDE14C}" type="presParOf" srcId="{19E9EC36-BB9D-4639-AF66-933E31B78C97}" destId="{141CEF12-8034-4E8E-8580-4F19069A1ACA}" srcOrd="18" destOrd="0" presId="urn:microsoft.com/office/officeart/2005/8/layout/cycle6"/>
    <dgm:cxn modelId="{A9DA33C7-7EF0-4E9A-8B30-0179D1546A8F}" type="presParOf" srcId="{19E9EC36-BB9D-4639-AF66-933E31B78C97}" destId="{DFF8FC1B-062A-4D97-BBE5-77705E4A9D04}" srcOrd="19" destOrd="0" presId="urn:microsoft.com/office/officeart/2005/8/layout/cycle6"/>
    <dgm:cxn modelId="{89579B12-EEE0-4611-9B58-07406F5C3175}" type="presParOf" srcId="{19E9EC36-BB9D-4639-AF66-933E31B78C97}" destId="{EAB93E32-B744-4501-A9CD-F09954241664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85062-6765-412A-9D45-73672D0B81A7}">
      <dsp:nvSpPr>
        <dsp:cNvPr id="0" name=""/>
        <dsp:cNvSpPr/>
      </dsp:nvSpPr>
      <dsp:spPr>
        <a:xfrm>
          <a:off x="0" y="40980"/>
          <a:ext cx="4465638" cy="6912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/>
            <a:t>Varför behövs en ny SoL?</a:t>
          </a:r>
          <a:endParaRPr lang="sv-SE" sz="2400" kern="1200"/>
        </a:p>
      </dsp:txBody>
      <dsp:txXfrm>
        <a:off x="0" y="40980"/>
        <a:ext cx="4465638" cy="691200"/>
      </dsp:txXfrm>
    </dsp:sp>
    <dsp:sp modelId="{CEB7AE37-3666-4CD6-97A0-A2F7F78A662B}">
      <dsp:nvSpPr>
        <dsp:cNvPr id="0" name=""/>
        <dsp:cNvSpPr/>
      </dsp:nvSpPr>
      <dsp:spPr>
        <a:xfrm>
          <a:off x="0" y="732180"/>
          <a:ext cx="4465638" cy="250343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Nya målgrupper – andra behov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/>
            <a:t>Möjliggöra nya arbetssätt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/>
            <a:t>Kompetensutmaningen – färre ska göra mer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Digitaliseringen – nya beteenden och möjligheter</a:t>
          </a:r>
        </a:p>
      </dsp:txBody>
      <dsp:txXfrm>
        <a:off x="0" y="732180"/>
        <a:ext cx="4465638" cy="250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A8148-205E-401C-B1FF-8B78323584C3}">
      <dsp:nvSpPr>
        <dsp:cNvPr id="0" name=""/>
        <dsp:cNvSpPr/>
      </dsp:nvSpPr>
      <dsp:spPr>
        <a:xfrm>
          <a:off x="4838470" y="3291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Förebyggande</a:t>
          </a:r>
        </a:p>
      </dsp:txBody>
      <dsp:txXfrm>
        <a:off x="4880097" y="44918"/>
        <a:ext cx="1228646" cy="769481"/>
      </dsp:txXfrm>
    </dsp:sp>
    <dsp:sp modelId="{F9EA50A0-243C-4E58-81E3-ED8E2F2CC87B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3099883" y="92455"/>
              </a:moveTo>
              <a:arcTo wR="2435237" hR="2435237" stAng="17150317" swAng="125729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AA8C6-0113-4158-88FA-61A0F4D8C8FF}">
      <dsp:nvSpPr>
        <dsp:cNvPr id="0" name=""/>
        <dsp:cNvSpPr/>
      </dsp:nvSpPr>
      <dsp:spPr>
        <a:xfrm>
          <a:off x="6742416" y="920183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Lätt</a:t>
          </a:r>
          <a:r>
            <a:rPr lang="sv-SE" sz="1200" kern="1200" dirty="0"/>
            <a:t> </a:t>
          </a:r>
          <a:r>
            <a:rPr lang="sv-SE" sz="1200" b="1" kern="1200" dirty="0"/>
            <a:t>tillgänglig</a:t>
          </a:r>
        </a:p>
      </dsp:txBody>
      <dsp:txXfrm>
        <a:off x="6784043" y="961810"/>
        <a:ext cx="1228646" cy="769481"/>
      </dsp:txXfrm>
    </dsp:sp>
    <dsp:sp modelId="{477199E0-5631-47E4-9C45-60C4CB81A379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4617431" y="1354305"/>
              </a:moveTo>
              <a:arcTo wR="2435237" hR="2435237" stAng="20018932" swAng="172678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0C676-8445-45AF-9050-CCF44EACF433}">
      <dsp:nvSpPr>
        <dsp:cNvPr id="0" name=""/>
        <dsp:cNvSpPr/>
      </dsp:nvSpPr>
      <dsp:spPr>
        <a:xfrm>
          <a:off x="7212651" y="2980420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Planering</a:t>
          </a:r>
        </a:p>
      </dsp:txBody>
      <dsp:txXfrm>
        <a:off x="7254278" y="3022047"/>
        <a:ext cx="1228646" cy="769481"/>
      </dsp:txXfrm>
    </dsp:sp>
    <dsp:sp modelId="{C4C56573-C928-4463-A342-2185205DA850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4665810" y="3412442"/>
              </a:moveTo>
              <a:arcTo wR="2435237" hR="2435237" stAng="1419481" swAng="135930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6C3C1-D6DE-4A1D-AB32-027CAC7668C0}">
      <dsp:nvSpPr>
        <dsp:cNvPr id="0" name=""/>
        <dsp:cNvSpPr/>
      </dsp:nvSpPr>
      <dsp:spPr>
        <a:xfrm>
          <a:off x="5895080" y="4632602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Kunskapsbaserad</a:t>
          </a:r>
        </a:p>
      </dsp:txBody>
      <dsp:txXfrm>
        <a:off x="5936707" y="4674229"/>
        <a:ext cx="1228646" cy="769481"/>
      </dsp:txXfrm>
    </dsp:sp>
    <dsp:sp modelId="{6388F22B-2FD4-4E69-96DE-A0F91A93672D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2827991" y="4838595"/>
              </a:moveTo>
              <a:arcTo wR="2435237" hR="2435237" stAng="4843130" swAng="111374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6C542-8B92-49B7-BD06-C9C83420A34D}">
      <dsp:nvSpPr>
        <dsp:cNvPr id="0" name=""/>
        <dsp:cNvSpPr/>
      </dsp:nvSpPr>
      <dsp:spPr>
        <a:xfrm>
          <a:off x="3781860" y="4632602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Insatser utan behovsprövning</a:t>
          </a:r>
        </a:p>
      </dsp:txBody>
      <dsp:txXfrm>
        <a:off x="3823487" y="4674229"/>
        <a:ext cx="1228646" cy="769481"/>
      </dsp:txXfrm>
    </dsp:sp>
    <dsp:sp modelId="{A44E16AB-E5AF-4BCD-980B-8C8AFA8D6CCC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753175" y="4196217"/>
              </a:moveTo>
              <a:arcTo wR="2435237" hR="2435237" stAng="8021217" swAng="135930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98158-EEEA-43FC-B377-E95587DB4456}">
      <dsp:nvSpPr>
        <dsp:cNvPr id="0" name=""/>
        <dsp:cNvSpPr/>
      </dsp:nvSpPr>
      <dsp:spPr>
        <a:xfrm>
          <a:off x="2464289" y="2980420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Värdigt liv, välbefinnande</a:t>
          </a:r>
        </a:p>
      </dsp:txBody>
      <dsp:txXfrm>
        <a:off x="2505916" y="3022047"/>
        <a:ext cx="1228646" cy="769481"/>
      </dsp:txXfrm>
    </dsp:sp>
    <dsp:sp modelId="{73A4A988-49B2-4E9B-96EE-DB478639FD0C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2187" y="2538430"/>
              </a:moveTo>
              <a:arcTo wR="2435237" hR="2435237" stAng="10654282" swAng="172678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CEF12-8034-4E8E-8580-4F19069A1ACA}">
      <dsp:nvSpPr>
        <dsp:cNvPr id="0" name=""/>
        <dsp:cNvSpPr/>
      </dsp:nvSpPr>
      <dsp:spPr>
        <a:xfrm>
          <a:off x="2934525" y="920183"/>
          <a:ext cx="1311900" cy="852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Jämlika, jämställda levnadsvillkor</a:t>
          </a:r>
        </a:p>
      </dsp:txBody>
      <dsp:txXfrm>
        <a:off x="2976152" y="961810"/>
        <a:ext cx="1228646" cy="769481"/>
      </dsp:txXfrm>
    </dsp:sp>
    <dsp:sp modelId="{EAB93E32-B744-4501-A9CD-F09954241664}">
      <dsp:nvSpPr>
        <dsp:cNvPr id="0" name=""/>
        <dsp:cNvSpPr/>
      </dsp:nvSpPr>
      <dsp:spPr>
        <a:xfrm>
          <a:off x="3059183" y="429659"/>
          <a:ext cx="4870475" cy="4870475"/>
        </a:xfrm>
        <a:custGeom>
          <a:avLst/>
          <a:gdLst/>
          <a:ahLst/>
          <a:cxnLst/>
          <a:rect l="0" t="0" r="0" b="0"/>
          <a:pathLst>
            <a:path>
              <a:moveTo>
                <a:pt x="976695" y="485099"/>
              </a:moveTo>
              <a:arcTo wR="2435237" hR="2435237" stAng="13992393" swAng="125729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913D-662B-4BA6-BC9C-85D0AE0CC33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D4835-ED9B-40C2-A01F-6CC0FCF5F6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4673-7C17-445C-9A27-FC8D5978205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28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28AE3135-9BE3-DCBF-AEB9-AEEA94FF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175" y="0"/>
            <a:ext cx="121999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6F014DCA-E514-D6F5-1F0C-C16A5E16B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trängnäs kommun logotyp">
            <a:extLst>
              <a:ext uri="{FF2B5EF4-FFF2-40B4-BE49-F238E27FC236}">
                <a16:creationId xmlns:a16="http://schemas.microsoft.com/office/drawing/2014/main" id="{B675448D-C9E3-BD82-F7C0-95B521A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4180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565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16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38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53563" y="1790700"/>
            <a:ext cx="4466238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53563" y="2640970"/>
            <a:ext cx="4466238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90700"/>
            <a:ext cx="4466237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640970"/>
            <a:ext cx="4466237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5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94422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14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enkel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6307835"/>
            <a:ext cx="1908053" cy="36697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7231B89-3EFC-D8F0-5F7C-96771E71266C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/>
              <a:t>WWW.STRANGNAS.SE</a:t>
            </a:r>
          </a:p>
        </p:txBody>
      </p:sp>
    </p:spTree>
    <p:extLst>
      <p:ext uri="{BB962C8B-B14F-4D97-AF65-F5344CB8AC3E}">
        <p14:creationId xmlns:p14="http://schemas.microsoft.com/office/powerpoint/2010/main" val="49361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- enkelt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322665"/>
            <a:ext cx="1908053" cy="3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A953418-AE62-5267-E262-A4C17130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C7C9-DD40-45A0-B420-844EAF9AAF3D}" type="datetimeFigureOut">
              <a:rPr lang="sv-SE"/>
              <a:pPr>
                <a:defRPr/>
              </a:pPr>
              <a:t>2025-03-04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85A3DB8-7B5F-B581-939D-C8E7357C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7E6DA25-7D18-7EFB-877E-AB164FBC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A78D8-B05D-4982-A6C7-CBE2B5D49BB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5383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Strängnäs kommun logotyp">
            <a:extLst>
              <a:ext uri="{FF2B5EF4-FFF2-40B4-BE49-F238E27FC236}">
                <a16:creationId xmlns:a16="http://schemas.microsoft.com/office/drawing/2014/main" id="{5A304C79-D50B-676D-9CAC-6EC288EA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53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2FE05B8-BDD0-008C-DAC6-3E13B1C3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7DA77CCD-1B05-AB57-B3D5-0E4C9184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985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kvadr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design, Grafik&#10;&#10;Automatiskt genererad beskrivning">
            <a:extLst>
              <a:ext uri="{FF2B5EF4-FFF2-40B4-BE49-F238E27FC236}">
                <a16:creationId xmlns:a16="http://schemas.microsoft.com/office/drawing/2014/main" id="{B5A9A175-27B3-354A-F2CE-D8B487F0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5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548" y="4328014"/>
            <a:ext cx="872836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02773" y="2468191"/>
            <a:ext cx="7386453" cy="720725"/>
          </a:xfrm>
        </p:spPr>
        <p:txBody>
          <a:bodyPr anchor="b">
            <a:no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02773" y="3323826"/>
            <a:ext cx="7386453" cy="8692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821711-9FC0-EA1B-0494-2FDB88F445B4}"/>
              </a:ext>
            </a:extLst>
          </p:cNvPr>
          <p:cNvSpPr/>
          <p:nvPr userDrawn="1"/>
        </p:nvSpPr>
        <p:spPr>
          <a:xfrm>
            <a:off x="0" y="0"/>
            <a:ext cx="1757548" cy="1698171"/>
          </a:xfrm>
          <a:prstGeom prst="rect">
            <a:avLst/>
          </a:prstGeom>
          <a:solidFill>
            <a:srgbClr val="01A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80D68E05-F104-1267-0082-D19BAF7E5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98559"/>
            <a:ext cx="1235034" cy="1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6182" y="2268537"/>
            <a:ext cx="9123561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090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vågor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9556" y="2268537"/>
            <a:ext cx="9120187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450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indelning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6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DBAA7A-D694-1E97-A2BB-9B9B0FEA9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52D3A7-A0DC-961F-6BDF-E795D34AC338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>
                <a:solidFill>
                  <a:schemeClr val="bg1"/>
                </a:solidFill>
              </a:rPr>
              <a:t>WWW.STRANGNAS.SE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BA61467-8465-4A68-00E2-0A85BDC9C7C8}"/>
              </a:ext>
            </a:extLst>
          </p:cNvPr>
          <p:cNvSpPr/>
          <p:nvPr userDrawn="1"/>
        </p:nvSpPr>
        <p:spPr>
          <a:xfrm>
            <a:off x="289169" y="6314831"/>
            <a:ext cx="277446" cy="324338"/>
          </a:xfrm>
          <a:custGeom>
            <a:avLst/>
            <a:gdLst>
              <a:gd name="connsiteX0" fmla="*/ 7816 w 277446"/>
              <a:gd name="connsiteY0" fmla="*/ 3907 h 324338"/>
              <a:gd name="connsiteX1" fmla="*/ 7816 w 277446"/>
              <a:gd name="connsiteY1" fmla="*/ 3907 h 324338"/>
              <a:gd name="connsiteX2" fmla="*/ 31262 w 277446"/>
              <a:gd name="connsiteY2" fmla="*/ 50800 h 324338"/>
              <a:gd name="connsiteX3" fmla="*/ 35169 w 277446"/>
              <a:gd name="connsiteY3" fmla="*/ 66431 h 324338"/>
              <a:gd name="connsiteX4" fmla="*/ 35169 w 277446"/>
              <a:gd name="connsiteY4" fmla="*/ 66431 h 324338"/>
              <a:gd name="connsiteX5" fmla="*/ 7816 w 277446"/>
              <a:gd name="connsiteY5" fmla="*/ 54707 h 324338"/>
              <a:gd name="connsiteX6" fmla="*/ 0 w 277446"/>
              <a:gd name="connsiteY6" fmla="*/ 171938 h 324338"/>
              <a:gd name="connsiteX7" fmla="*/ 23446 w 277446"/>
              <a:gd name="connsiteY7" fmla="*/ 277446 h 324338"/>
              <a:gd name="connsiteX8" fmla="*/ 89877 w 277446"/>
              <a:gd name="connsiteY8" fmla="*/ 324338 h 324338"/>
              <a:gd name="connsiteX9" fmla="*/ 164123 w 277446"/>
              <a:gd name="connsiteY9" fmla="*/ 324338 h 324338"/>
              <a:gd name="connsiteX10" fmla="*/ 218831 w 277446"/>
              <a:gd name="connsiteY10" fmla="*/ 316523 h 324338"/>
              <a:gd name="connsiteX11" fmla="*/ 277446 w 277446"/>
              <a:gd name="connsiteY11" fmla="*/ 261815 h 324338"/>
              <a:gd name="connsiteX12" fmla="*/ 277446 w 277446"/>
              <a:gd name="connsiteY12" fmla="*/ 144584 h 324338"/>
              <a:gd name="connsiteX13" fmla="*/ 277446 w 277446"/>
              <a:gd name="connsiteY13" fmla="*/ 7815 h 324338"/>
              <a:gd name="connsiteX14" fmla="*/ 82062 w 277446"/>
              <a:gd name="connsiteY14" fmla="*/ 0 h 324338"/>
              <a:gd name="connsiteX15" fmla="*/ 7816 w 277446"/>
              <a:gd name="connsiteY15" fmla="*/ 3907 h 3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446" h="324338">
                <a:moveTo>
                  <a:pt x="7816" y="3907"/>
                </a:moveTo>
                <a:lnTo>
                  <a:pt x="7816" y="3907"/>
                </a:lnTo>
                <a:cubicBezTo>
                  <a:pt x="15631" y="19538"/>
                  <a:pt x="27024" y="33846"/>
                  <a:pt x="31262" y="50800"/>
                </a:cubicBezTo>
                <a:lnTo>
                  <a:pt x="35169" y="66431"/>
                </a:lnTo>
                <a:lnTo>
                  <a:pt x="35169" y="66431"/>
                </a:lnTo>
                <a:lnTo>
                  <a:pt x="7816" y="54707"/>
                </a:lnTo>
                <a:lnTo>
                  <a:pt x="0" y="171938"/>
                </a:lnTo>
                <a:lnTo>
                  <a:pt x="23446" y="277446"/>
                </a:lnTo>
                <a:lnTo>
                  <a:pt x="89877" y="324338"/>
                </a:lnTo>
                <a:lnTo>
                  <a:pt x="164123" y="324338"/>
                </a:lnTo>
                <a:lnTo>
                  <a:pt x="218831" y="316523"/>
                </a:lnTo>
                <a:lnTo>
                  <a:pt x="277446" y="261815"/>
                </a:lnTo>
                <a:lnTo>
                  <a:pt x="277446" y="144584"/>
                </a:lnTo>
                <a:lnTo>
                  <a:pt x="277446" y="7815"/>
                </a:lnTo>
                <a:lnTo>
                  <a:pt x="82062" y="0"/>
                </a:lnTo>
                <a:lnTo>
                  <a:pt x="7816" y="3907"/>
                </a:lnTo>
                <a:close/>
              </a:path>
            </a:pathLst>
          </a:custGeom>
          <a:solidFill>
            <a:srgbClr val="4BA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167F846-C90A-F105-53DF-2AAF5A679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6307834"/>
            <a:ext cx="1908053" cy="3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6B98DB-D836-2E79-C418-822A30FE15D4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rgbClr val="39836C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96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99D86E-8CB1-9ABC-9535-324E1A1FA787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21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8" r:id="rId3"/>
    <p:sldLayoutId id="2147483671" r:id="rId4"/>
    <p:sldLayoutId id="2147483676" r:id="rId5"/>
    <p:sldLayoutId id="2147483677" r:id="rId6"/>
    <p:sldLayoutId id="2147483672" r:id="rId7"/>
    <p:sldLayoutId id="2147483679" r:id="rId8"/>
    <p:sldLayoutId id="2147483670" r:id="rId9"/>
    <p:sldLayoutId id="2147483668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0A79F7-3A07-E30C-A942-ECC2B8353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1113" y="6348413"/>
            <a:ext cx="993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6058DAB-0C2B-4BEE-ACC9-E647A33D08FD}" type="datetimeFigureOut">
              <a:rPr lang="sv-SE"/>
              <a:pPr>
                <a:defRPr/>
              </a:pPr>
              <a:t>2025-03-04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BF90C-F2EE-A84D-E92C-95AD20A00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0888" y="6354763"/>
            <a:ext cx="561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7C9DD2-11AF-0A7F-86A4-7D01E222C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4888" y="6348413"/>
            <a:ext cx="465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/>
                </a:solidFill>
              </a:defRPr>
            </a:lvl1pPr>
          </a:lstStyle>
          <a:p>
            <a:fld id="{DDD500FA-7F9C-4C34-B6C1-E77EC90EDB0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32EDA80-1BB1-07A4-D6CD-D4BD2AFE7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773" y="3068637"/>
            <a:ext cx="7386453" cy="720725"/>
          </a:xfrm>
        </p:spPr>
        <p:txBody>
          <a:bodyPr/>
          <a:lstStyle/>
          <a:p>
            <a:r>
              <a:rPr lang="sv-SE" sz="4000" dirty="0"/>
              <a:t>Framtidens Socialtjänst Strängnäs</a:t>
            </a:r>
          </a:p>
        </p:txBody>
      </p:sp>
    </p:spTree>
    <p:extLst>
      <p:ext uri="{BB962C8B-B14F-4D97-AF65-F5344CB8AC3E}">
        <p14:creationId xmlns:p14="http://schemas.microsoft.com/office/powerpoint/2010/main" val="12629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>
            <a:extLst>
              <a:ext uri="{FF2B5EF4-FFF2-40B4-BE49-F238E27FC236}">
                <a16:creationId xmlns:a16="http://schemas.microsoft.com/office/drawing/2014/main" id="{5175D2CC-C985-D4E3-B4EC-387F2A26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083675" cy="720725"/>
          </a:xfrm>
        </p:spPr>
        <p:txBody>
          <a:bodyPr/>
          <a:lstStyle/>
          <a:p>
            <a:r>
              <a:rPr lang="sv-SE" altLang="sv-SE" dirty="0"/>
              <a:t>Syftet med nya socialtjänstlagen?</a:t>
            </a:r>
          </a:p>
        </p:txBody>
      </p:sp>
      <p:sp>
        <p:nvSpPr>
          <p:cNvPr id="8195" name="Platshållare för innehåll 2">
            <a:extLst>
              <a:ext uri="{FF2B5EF4-FFF2-40B4-BE49-F238E27FC236}">
                <a16:creationId xmlns:a16="http://schemas.microsoft.com/office/drawing/2014/main" id="{488F02C3-08AE-6687-F4D0-DA4FAD570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163" y="1790700"/>
            <a:ext cx="4465637" cy="3276600"/>
          </a:xfrm>
        </p:spPr>
        <p:txBody>
          <a:bodyPr/>
          <a:lstStyle/>
          <a:p>
            <a:r>
              <a:rPr lang="sv-SE" altLang="sv-SE" sz="2400" dirty="0"/>
              <a:t>Nå människor tidigt, innan problem uppstått eller vuxit sig stora</a:t>
            </a:r>
          </a:p>
          <a:p>
            <a:r>
              <a:rPr lang="sv-SE" altLang="sv-SE" sz="2400" dirty="0"/>
              <a:t> Sänka trösklarna, erbjuda snabbare insatser på enklare sätt än idag </a:t>
            </a:r>
          </a:p>
          <a:p>
            <a:r>
              <a:rPr lang="sv-SE" altLang="sv-SE" sz="2400" dirty="0"/>
              <a:t>Verksamheten ska bedrivas i enlighet med vetenskap och beprövad erfarenhet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4012DF1E-96E7-5CF4-08FF-3436331DF7C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790700"/>
          <a:ext cx="4465638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38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D4BCF7-C818-8B9D-647B-64299FA4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Proposition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FBA1BE-ED40-AB00-48E8-59C4E2DDE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6223752" cy="3276600"/>
          </a:xfrm>
        </p:spPr>
        <p:txBody>
          <a:bodyPr/>
          <a:lstStyle/>
          <a:p>
            <a:r>
              <a:rPr lang="sv-SE" dirty="0"/>
              <a:t>Färdigt förslag på lag</a:t>
            </a:r>
          </a:p>
          <a:p>
            <a:r>
              <a:rPr lang="sv-SE" dirty="0"/>
              <a:t>Skickades till riksdagen 28 januari 2025</a:t>
            </a:r>
          </a:p>
          <a:p>
            <a:r>
              <a:rPr lang="sv-SE" dirty="0"/>
              <a:t>Ska träda i kraft 1 juli 2025</a:t>
            </a:r>
          </a:p>
        </p:txBody>
      </p:sp>
      <p:pic>
        <p:nvPicPr>
          <p:cNvPr id="1026" name="Picture 2" descr="Jag undrar vilken förändring som egentligen i praktiken kommer att ske på…  | Maria Lundberg | 28 kommentarer">
            <a:extLst>
              <a:ext uri="{FF2B5EF4-FFF2-40B4-BE49-F238E27FC236}">
                <a16:creationId xmlns:a16="http://schemas.microsoft.com/office/drawing/2014/main" id="{3C6C7487-8F83-BBF0-D6FB-BE16CFA3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53" y="645378"/>
            <a:ext cx="3191927" cy="47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1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C02077-6EC8-E742-0FBF-8EC73A1C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Övergripande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44C093-8BEC-1A1C-4FB4-DC9A807E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Fortsatt ramlag</a:t>
            </a:r>
            <a:br>
              <a:rPr lang="sv-SE" dirty="0"/>
            </a:br>
            <a:r>
              <a:rPr lang="sv-SE" i="1" dirty="0"/>
              <a:t>Ger riktning, ramar. Kommuner kan anpassa lösningar efter behov.  </a:t>
            </a:r>
          </a:p>
          <a:p>
            <a:r>
              <a:rPr lang="sv-SE" b="1" dirty="0"/>
              <a:t>Helhetssyn</a:t>
            </a:r>
            <a:br>
              <a:rPr lang="sv-SE" dirty="0"/>
            </a:br>
            <a:r>
              <a:rPr lang="sv-SE" i="1" dirty="0"/>
              <a:t>Målgrupper tonas ner. Fokus på hela individens behov, inte vem hen är/ett behov. </a:t>
            </a:r>
          </a:p>
          <a:p>
            <a:r>
              <a:rPr lang="sv-SE" b="1" dirty="0"/>
              <a:t>Enhetliga begrepp </a:t>
            </a:r>
            <a:br>
              <a:rPr lang="sv-SE" dirty="0"/>
            </a:br>
            <a:r>
              <a:rPr lang="sv-SE" i="1" dirty="0"/>
              <a:t>Hjälp, stöd, service ersätts konsekvent med insatser. </a:t>
            </a:r>
          </a:p>
        </p:txBody>
      </p:sp>
    </p:spTree>
    <p:extLst>
      <p:ext uri="{BB962C8B-B14F-4D97-AF65-F5344CB8AC3E}">
        <p14:creationId xmlns:p14="http://schemas.microsoft.com/office/powerpoint/2010/main" val="37406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33B5D8-8F58-AE7F-5FDD-603CADF7D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284741"/>
              </p:ext>
            </p:extLst>
          </p:nvPr>
        </p:nvGraphicFramePr>
        <p:xfrm>
          <a:off x="689811" y="270487"/>
          <a:ext cx="10988842" cy="548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6CAF643-218C-567A-A691-18037CF432FA}"/>
              </a:ext>
            </a:extLst>
          </p:cNvPr>
          <p:cNvSpPr txBox="1"/>
          <p:nvPr/>
        </p:nvSpPr>
        <p:spPr>
          <a:xfrm>
            <a:off x="4934309" y="2660858"/>
            <a:ext cx="295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accent3"/>
                </a:solidFill>
              </a:rPr>
              <a:t>Huvudförslagen i </a:t>
            </a:r>
          </a:p>
          <a:p>
            <a:r>
              <a:rPr lang="sv-SE" sz="2000" b="1" dirty="0">
                <a:solidFill>
                  <a:schemeClr val="accent3"/>
                </a:solidFill>
              </a:rPr>
              <a:t>den nya socialtjänstlagen</a:t>
            </a:r>
          </a:p>
        </p:txBody>
      </p:sp>
    </p:spTree>
    <p:extLst>
      <p:ext uri="{BB962C8B-B14F-4D97-AF65-F5344CB8AC3E}">
        <p14:creationId xmlns:p14="http://schemas.microsoft.com/office/powerpoint/2010/main" val="230302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638489-306D-4739-A3A7-867FA4D3B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/>
          <a:stretch/>
        </p:blipFill>
        <p:spPr bwMode="auto">
          <a:xfrm>
            <a:off x="284956" y="419441"/>
            <a:ext cx="7258843" cy="56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C84107A-9E68-0AD3-D451-5B803686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655" y="3429000"/>
            <a:ext cx="3417293" cy="1288225"/>
          </a:xfrm>
        </p:spPr>
        <p:txBody>
          <a:bodyPr/>
          <a:lstStyle/>
          <a:p>
            <a:pPr algn="l"/>
            <a:r>
              <a:rPr lang="sv-SE" dirty="0"/>
              <a:t>Fokus Äldre</a:t>
            </a:r>
          </a:p>
        </p:txBody>
      </p:sp>
    </p:spTree>
    <p:extLst>
      <p:ext uri="{BB962C8B-B14F-4D97-AF65-F5344CB8AC3E}">
        <p14:creationId xmlns:p14="http://schemas.microsoft.com/office/powerpoint/2010/main" val="30825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399BC-EB12-3B4D-E8E7-D426D99D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Nya </a:t>
            </a:r>
            <a:r>
              <a:rPr lang="sv-SE" dirty="0" err="1"/>
              <a:t>SoL</a:t>
            </a:r>
            <a:r>
              <a:rPr lang="sv-SE" dirty="0"/>
              <a:t> och Äldreomsorgen</a:t>
            </a:r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5CAD17F9-3BAC-86EA-A5D2-9A6B655BB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4" y="1790699"/>
            <a:ext cx="4466238" cy="3928175"/>
          </a:xfrm>
        </p:spPr>
        <p:txBody>
          <a:bodyPr/>
          <a:lstStyle/>
          <a:p>
            <a:r>
              <a:rPr lang="en-US" sz="2000" dirty="0" err="1"/>
              <a:t>Insatser</a:t>
            </a:r>
            <a:r>
              <a:rPr lang="en-US" sz="2000" dirty="0"/>
              <a:t> </a:t>
            </a:r>
            <a:r>
              <a:rPr lang="en-US" sz="2000" dirty="0" err="1"/>
              <a:t>utan</a:t>
            </a:r>
            <a:r>
              <a:rPr lang="en-US" sz="2000" dirty="0"/>
              <a:t> </a:t>
            </a:r>
            <a:r>
              <a:rPr lang="en-US" sz="2000" dirty="0" err="1"/>
              <a:t>behovsprövning</a:t>
            </a:r>
            <a:r>
              <a:rPr lang="en-US" sz="2000" dirty="0"/>
              <a:t> till </a:t>
            </a:r>
            <a:r>
              <a:rPr lang="en-US" sz="2000" dirty="0" err="1"/>
              <a:t>exempel</a:t>
            </a:r>
            <a:r>
              <a:rPr lang="en-US" sz="2000" dirty="0"/>
              <a:t> </a:t>
            </a:r>
            <a:r>
              <a:rPr lang="en-US" sz="2000" dirty="0" err="1"/>
              <a:t>trygghetslarm</a:t>
            </a:r>
            <a:r>
              <a:rPr lang="en-US" sz="2000" dirty="0"/>
              <a:t>, </a:t>
            </a:r>
            <a:r>
              <a:rPr lang="en-US" sz="2000" dirty="0" err="1"/>
              <a:t>måltid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Förebyggande</a:t>
            </a:r>
            <a:r>
              <a:rPr lang="en-US" sz="2000" dirty="0"/>
              <a:t> och </a:t>
            </a:r>
            <a:r>
              <a:rPr lang="en-US" sz="2000" dirty="0" err="1"/>
              <a:t>främjande</a:t>
            </a:r>
            <a:r>
              <a:rPr lang="en-US" sz="2000" dirty="0"/>
              <a:t> </a:t>
            </a:r>
            <a:r>
              <a:rPr lang="en-US" sz="2000" dirty="0" err="1"/>
              <a:t>insatser</a:t>
            </a:r>
            <a:r>
              <a:rPr lang="en-US" sz="2000" dirty="0"/>
              <a:t> till </a:t>
            </a:r>
            <a:r>
              <a:rPr lang="en-US" sz="2000" dirty="0" err="1"/>
              <a:t>exempel</a:t>
            </a:r>
            <a:r>
              <a:rPr lang="en-US" sz="2000" dirty="0"/>
              <a:t> </a:t>
            </a:r>
            <a:r>
              <a:rPr lang="en-US" sz="2000" dirty="0" err="1"/>
              <a:t>seniormottag</a:t>
            </a:r>
            <a:r>
              <a:rPr lang="en-US" sz="2000" dirty="0"/>
              <a:t>, </a:t>
            </a:r>
            <a:r>
              <a:rPr lang="en-US" sz="2000" dirty="0" err="1"/>
              <a:t>hembesök</a:t>
            </a:r>
            <a:r>
              <a:rPr lang="en-US" sz="2000" dirty="0"/>
              <a:t>, </a:t>
            </a:r>
            <a:r>
              <a:rPr lang="en-US" sz="2000" dirty="0" err="1"/>
              <a:t>aktiviteter</a:t>
            </a:r>
            <a:r>
              <a:rPr lang="en-US" sz="2000" dirty="0"/>
              <a:t> för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bryta</a:t>
            </a:r>
            <a:r>
              <a:rPr lang="en-US" sz="2000" dirty="0"/>
              <a:t> social </a:t>
            </a:r>
            <a:r>
              <a:rPr lang="en-US" sz="2000" dirty="0" err="1"/>
              <a:t>isolering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Utveckla</a:t>
            </a:r>
            <a:r>
              <a:rPr lang="en-US" sz="2000" dirty="0"/>
              <a:t> </a:t>
            </a:r>
            <a:r>
              <a:rPr lang="en-US" sz="2000" dirty="0" err="1"/>
              <a:t>mötesplatser</a:t>
            </a:r>
            <a:r>
              <a:rPr lang="en-US" sz="2000" dirty="0"/>
              <a:t> </a:t>
            </a:r>
            <a:r>
              <a:rPr lang="en-US" sz="2000" dirty="0" err="1"/>
              <a:t>nära</a:t>
            </a:r>
            <a:r>
              <a:rPr lang="en-US" sz="2000" dirty="0"/>
              <a:t> de </a:t>
            </a:r>
            <a:r>
              <a:rPr lang="en-US" sz="2000" dirty="0" err="1"/>
              <a:t>äldre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Välfärdsteknik</a:t>
            </a:r>
            <a:r>
              <a:rPr lang="en-US" sz="2000" dirty="0"/>
              <a:t>. </a:t>
            </a:r>
            <a:r>
              <a:rPr lang="en-US" sz="2000" dirty="0" err="1"/>
              <a:t>Bibliotek</a:t>
            </a:r>
            <a:r>
              <a:rPr lang="en-US" sz="2000" dirty="0"/>
              <a:t>, “</a:t>
            </a:r>
            <a:r>
              <a:rPr lang="en-US" sz="2000" dirty="0" err="1"/>
              <a:t>känna</a:t>
            </a:r>
            <a:r>
              <a:rPr lang="en-US" sz="2000" dirty="0"/>
              <a:t> och </a:t>
            </a:r>
            <a:r>
              <a:rPr lang="en-US" sz="2000" dirty="0" err="1"/>
              <a:t>klämma</a:t>
            </a:r>
            <a:r>
              <a:rPr lang="en-US" sz="2000" dirty="0"/>
              <a:t>”.</a:t>
            </a:r>
          </a:p>
          <a:p>
            <a:r>
              <a:rPr lang="en-US" sz="2000" dirty="0"/>
              <a:t>Digital </a:t>
            </a:r>
            <a:r>
              <a:rPr lang="en-US" sz="2000" dirty="0" err="1"/>
              <a:t>fixare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Flexibelt</a:t>
            </a:r>
            <a:r>
              <a:rPr lang="en-US" sz="2000" dirty="0"/>
              <a:t> social </a:t>
            </a:r>
            <a:r>
              <a:rPr lang="en-US" sz="2000" dirty="0" err="1"/>
              <a:t>stöd</a:t>
            </a:r>
            <a:endParaRPr lang="en-US" sz="2000" dirty="0"/>
          </a:p>
        </p:txBody>
      </p:sp>
      <p:pic>
        <p:nvPicPr>
          <p:cNvPr id="2052" name="Picture 4" descr="Nya socialtjänstlagen | Region Gotland">
            <a:extLst>
              <a:ext uri="{FF2B5EF4-FFF2-40B4-BE49-F238E27FC236}">
                <a16:creationId xmlns:a16="http://schemas.microsoft.com/office/drawing/2014/main" id="{CE702684-6C9A-3C74-E6D5-9F585056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15818" b="2"/>
          <a:stretch/>
        </p:blipFill>
        <p:spPr bwMode="auto">
          <a:xfrm>
            <a:off x="6172200" y="1790700"/>
            <a:ext cx="4466238" cy="3276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0678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613D-5794-53E2-0652-E1ECA7682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2261BF-D66A-E86C-53BD-5CA78F6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Nya </a:t>
            </a:r>
            <a:r>
              <a:rPr lang="sv-SE" dirty="0" err="1"/>
              <a:t>SoL</a:t>
            </a:r>
            <a:r>
              <a:rPr lang="sv-SE" dirty="0"/>
              <a:t> och Äldreomsorgen</a:t>
            </a:r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49675D52-CBE7-2313-963E-637A37141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Just nu </a:t>
            </a:r>
            <a:r>
              <a:rPr lang="en-US" dirty="0" err="1"/>
              <a:t>pågår</a:t>
            </a:r>
            <a:r>
              <a:rPr lang="en-US" dirty="0"/>
              <a:t> </a:t>
            </a:r>
            <a:r>
              <a:rPr lang="en-US" dirty="0" err="1"/>
              <a:t>kartläggning</a:t>
            </a:r>
            <a:r>
              <a:rPr lang="en-US" dirty="0"/>
              <a:t> av </a:t>
            </a:r>
            <a:r>
              <a:rPr lang="en-US" dirty="0" err="1"/>
              <a:t>nuläge</a:t>
            </a:r>
            <a:r>
              <a:rPr lang="en-US" dirty="0"/>
              <a:t> och </a:t>
            </a:r>
            <a:r>
              <a:rPr lang="en-US" dirty="0" err="1"/>
              <a:t>behov</a:t>
            </a:r>
            <a:r>
              <a:rPr lang="en-US" dirty="0"/>
              <a:t>. Rapport </a:t>
            </a:r>
            <a:r>
              <a:rPr lang="en-US" dirty="0" err="1"/>
              <a:t>klar</a:t>
            </a:r>
            <a:r>
              <a:rPr lang="en-US" dirty="0"/>
              <a:t> mars 2025</a:t>
            </a:r>
          </a:p>
          <a:p>
            <a:r>
              <a:rPr lang="en-US" dirty="0" err="1"/>
              <a:t>Nästa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omställningsarbetet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involvera</a:t>
            </a:r>
            <a:r>
              <a:rPr lang="en-US" dirty="0"/>
              <a:t> de </a:t>
            </a:r>
            <a:r>
              <a:rPr lang="en-US" dirty="0" err="1"/>
              <a:t>äldre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möta</a:t>
            </a:r>
            <a:r>
              <a:rPr lang="en-US" dirty="0"/>
              <a:t> </a:t>
            </a:r>
            <a:r>
              <a:rPr lang="en-US" dirty="0" err="1"/>
              <a:t>framtida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Strängnäs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latshållare för innehåll 4" descr="Rosa kort: bild händer som håller i ett hjärta. Text: Förebyggande.">
            <a:extLst>
              <a:ext uri="{FF2B5EF4-FFF2-40B4-BE49-F238E27FC236}">
                <a16:creationId xmlns:a16="http://schemas.microsoft.com/office/drawing/2014/main" id="{4F46F463-305D-7608-8D0F-4D0350934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94" y="1790700"/>
            <a:ext cx="1727889" cy="1727889"/>
          </a:xfrm>
          <a:prstGeom prst="rect">
            <a:avLst/>
          </a:prstGeom>
        </p:spPr>
      </p:pic>
      <p:pic>
        <p:nvPicPr>
          <p:cNvPr id="6" name="Bildobjekt 5" descr="Rosa kort med en öppen dörr, text: Lätt tillgänglig ">
            <a:extLst>
              <a:ext uri="{FF2B5EF4-FFF2-40B4-BE49-F238E27FC236}">
                <a16:creationId xmlns:a16="http://schemas.microsoft.com/office/drawing/2014/main" id="{37131BD4-9DBC-73DA-E614-C24294480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2" y="1790700"/>
            <a:ext cx="1727889" cy="1727889"/>
          </a:xfrm>
          <a:prstGeom prst="rect">
            <a:avLst/>
          </a:prstGeom>
        </p:spPr>
      </p:pic>
      <p:pic>
        <p:nvPicPr>
          <p:cNvPr id="7" name="Bildobjekt 6" descr="Rosa kort med en illustration över ett samhälle. Text: planering, helhetssyn">
            <a:extLst>
              <a:ext uri="{FF2B5EF4-FFF2-40B4-BE49-F238E27FC236}">
                <a16:creationId xmlns:a16="http://schemas.microsoft.com/office/drawing/2014/main" id="{D65B23C6-73EA-DF38-F37D-ADFE48D83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94" y="3784465"/>
            <a:ext cx="1703553" cy="1703555"/>
          </a:xfrm>
          <a:prstGeom prst="rect">
            <a:avLst/>
          </a:prstGeom>
        </p:spPr>
      </p:pic>
      <p:pic>
        <p:nvPicPr>
          <p:cNvPr id="8" name="Bildobjekt 7" descr="Ett rosa kort med illustration på en pojkes ansikte, text invånarens perspektiv. ">
            <a:extLst>
              <a:ext uri="{FF2B5EF4-FFF2-40B4-BE49-F238E27FC236}">
                <a16:creationId xmlns:a16="http://schemas.microsoft.com/office/drawing/2014/main" id="{FC7C2439-36A0-F6CC-85F1-50BCAF685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45" y="3784465"/>
            <a:ext cx="1692486" cy="16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ängnäs kommun presentation mall 2024.pptx" id="{63862FBD-C7D6-4F60-B36C-033DCBD7DB01}" vid="{08E7B1F8-4CE1-494A-9392-B244BCB2DF0B}"/>
    </a:ext>
  </a:extLst>
</a:theme>
</file>

<file path=ppt/theme/theme2.xml><?xml version="1.0" encoding="utf-8"?>
<a:theme xmlns:a="http://schemas.openxmlformats.org/drawingml/2006/main" name="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rängnäs kommun.pot  -  Kompatibilitetsläge" id="{86A08409-2E92-44BD-A84C-989B65ADE823}" vid="{3B51A7D6-E7CE-4510-B3A7-33F04F66094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Strängnäs kommun</Template>
  <TotalTime>159</TotalTime>
  <Words>242</Words>
  <Application>Microsoft Office PowerPoint</Application>
  <PresentationFormat>Bredbild</PresentationFormat>
  <Paragraphs>40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Office-tema</vt:lpstr>
      <vt:lpstr>Office-tema</vt:lpstr>
      <vt:lpstr>Framtidens Socialtjänst Strängnäs</vt:lpstr>
      <vt:lpstr>Syftet med nya socialtjänstlagen?</vt:lpstr>
      <vt:lpstr>Proposition</vt:lpstr>
      <vt:lpstr>Övergripande</vt:lpstr>
      <vt:lpstr>PowerPoint-presentation</vt:lpstr>
      <vt:lpstr>Fokus Äldre</vt:lpstr>
      <vt:lpstr>Nya SoL och Äldreomsorgen</vt:lpstr>
      <vt:lpstr>Nya SoL och Äldreomsorgen</vt:lpstr>
    </vt:vector>
  </TitlesOfParts>
  <Company>Strangnas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Tarkan Ruonala Sönmez</dc:creator>
  <cp:lastModifiedBy>Hanna Forsner Glaumann</cp:lastModifiedBy>
  <cp:revision>3</cp:revision>
  <dcterms:created xsi:type="dcterms:W3CDTF">2025-02-28T09:06:36Z</dcterms:created>
  <dcterms:modified xsi:type="dcterms:W3CDTF">2025-03-04T13:17:52Z</dcterms:modified>
</cp:coreProperties>
</file>