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705" r:id="rId5"/>
    <p:sldMasterId id="2147483717" r:id="rId6"/>
    <p:sldMasterId id="2147483729" r:id="rId7"/>
  </p:sldMasterIdLst>
  <p:notesMasterIdLst>
    <p:notesMasterId r:id="rId51"/>
  </p:notesMasterIdLst>
  <p:sldIdLst>
    <p:sldId id="406" r:id="rId8"/>
    <p:sldId id="495" r:id="rId9"/>
    <p:sldId id="496" r:id="rId10"/>
    <p:sldId id="497" r:id="rId11"/>
    <p:sldId id="438" r:id="rId12"/>
    <p:sldId id="419" r:id="rId13"/>
    <p:sldId id="420" r:id="rId14"/>
    <p:sldId id="494" r:id="rId15"/>
    <p:sldId id="490" r:id="rId16"/>
    <p:sldId id="491" r:id="rId17"/>
    <p:sldId id="492" r:id="rId18"/>
    <p:sldId id="422" r:id="rId19"/>
    <p:sldId id="423" r:id="rId20"/>
    <p:sldId id="443" r:id="rId21"/>
    <p:sldId id="444" r:id="rId22"/>
    <p:sldId id="433" r:id="rId23"/>
    <p:sldId id="447" r:id="rId24"/>
    <p:sldId id="448" r:id="rId25"/>
    <p:sldId id="488" r:id="rId26"/>
    <p:sldId id="449" r:id="rId27"/>
    <p:sldId id="478" r:id="rId28"/>
    <p:sldId id="473" r:id="rId29"/>
    <p:sldId id="429" r:id="rId30"/>
    <p:sldId id="464" r:id="rId31"/>
    <p:sldId id="465" r:id="rId32"/>
    <p:sldId id="466" r:id="rId33"/>
    <p:sldId id="467" r:id="rId34"/>
    <p:sldId id="468" r:id="rId35"/>
    <p:sldId id="469" r:id="rId36"/>
    <p:sldId id="482" r:id="rId37"/>
    <p:sldId id="483" r:id="rId38"/>
    <p:sldId id="484" r:id="rId39"/>
    <p:sldId id="477" r:id="rId40"/>
    <p:sldId id="470" r:id="rId41"/>
    <p:sldId id="471" r:id="rId42"/>
    <p:sldId id="414" r:id="rId43"/>
    <p:sldId id="428" r:id="rId44"/>
    <p:sldId id="480" r:id="rId45"/>
    <p:sldId id="485" r:id="rId46"/>
    <p:sldId id="426" r:id="rId47"/>
    <p:sldId id="493" r:id="rId48"/>
    <p:sldId id="498" r:id="rId49"/>
    <p:sldId id="487" r:id="rId5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D671D5-C980-4091-95E5-156BA3C28AB9}">
          <p14:sldIdLst>
            <p14:sldId id="406"/>
            <p14:sldId id="495"/>
            <p14:sldId id="496"/>
            <p14:sldId id="497"/>
            <p14:sldId id="438"/>
            <p14:sldId id="419"/>
            <p14:sldId id="420"/>
            <p14:sldId id="494"/>
            <p14:sldId id="490"/>
            <p14:sldId id="491"/>
            <p14:sldId id="492"/>
            <p14:sldId id="422"/>
            <p14:sldId id="423"/>
            <p14:sldId id="443"/>
            <p14:sldId id="444"/>
            <p14:sldId id="433"/>
            <p14:sldId id="447"/>
            <p14:sldId id="448"/>
            <p14:sldId id="488"/>
            <p14:sldId id="449"/>
            <p14:sldId id="478"/>
            <p14:sldId id="473"/>
            <p14:sldId id="429"/>
            <p14:sldId id="464"/>
            <p14:sldId id="465"/>
            <p14:sldId id="466"/>
            <p14:sldId id="467"/>
            <p14:sldId id="468"/>
            <p14:sldId id="469"/>
            <p14:sldId id="482"/>
            <p14:sldId id="483"/>
            <p14:sldId id="484"/>
            <p14:sldId id="477"/>
            <p14:sldId id="470"/>
            <p14:sldId id="471"/>
            <p14:sldId id="414"/>
            <p14:sldId id="428"/>
            <p14:sldId id="480"/>
            <p14:sldId id="485"/>
            <p14:sldId id="426"/>
            <p14:sldId id="493"/>
            <p14:sldId id="498"/>
            <p14:sldId id="4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63" autoAdjust="0"/>
    <p:restoredTop sz="87338" autoAdjust="0"/>
  </p:normalViewPr>
  <p:slideViewPr>
    <p:cSldViewPr>
      <p:cViewPr>
        <p:scale>
          <a:sx n="70" d="100"/>
          <a:sy n="70" d="100"/>
        </p:scale>
        <p:origin x="103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9A25-4813-4939-A2A7-12D07AE4EFCE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E3173-44E9-4945-9F60-9C48B586B6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259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nzyme" TargetMode="External"/><Relationship Id="rId3" Type="http://schemas.openxmlformats.org/officeDocument/2006/relationships/hyperlink" Target="https://en.wikipedia.org/wiki/Sulfoximine" TargetMode="External"/><Relationship Id="rId7" Type="http://schemas.openxmlformats.org/officeDocument/2006/relationships/hyperlink" Target="https://en.wikipedia.org/wiki/Gamma-glutamylcysteine_synthetase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uthionine_sulfoximine#cite_note-1" TargetMode="External"/><Relationship Id="rId5" Type="http://schemas.openxmlformats.org/officeDocument/2006/relationships/hyperlink" Target="https://en.wikipedia.org/wiki/Chemotherapy" TargetMode="External"/><Relationship Id="rId4" Type="http://schemas.openxmlformats.org/officeDocument/2006/relationships/hyperlink" Target="https://en.wikipedia.org/wiki/Glutathione" TargetMode="External"/><Relationship Id="rId9" Type="http://schemas.openxmlformats.org/officeDocument/2006/relationships/hyperlink" Target="https://en.wikipedia.org/wiki/Glutathione#Biosynthesis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-80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-80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-80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-80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-80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3F40D220-2C2F-4040-AD79-171C0A58D496}" type="slidenum">
              <a:rPr lang="en-US" sz="1100">
                <a:solidFill>
                  <a:prstClr val="black"/>
                </a:solidFill>
              </a:rPr>
              <a:pPr/>
              <a:t>5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sv-SE"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056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17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08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18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11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20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5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21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85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9B7BA0-4295-4A8B-B88D-1B16604EEDD1}" type="slidenum">
              <a:rPr lang="sv-SE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22</a:t>
            </a:fld>
            <a:endParaRPr lang="sv-SE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13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9B7BA0-4295-4A8B-B88D-1B16604EEDD1}" type="slidenum">
              <a:rPr lang="sv-SE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23</a:t>
            </a:fld>
            <a:endParaRPr lang="sv-SE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94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18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18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18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18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18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0F1C619-EA8B-4231-B7DD-7D977C3AF360}" type="slidenum">
              <a:rPr lang="en-US" sz="1100">
                <a:solidFill>
                  <a:prstClr val="black"/>
                </a:solidFill>
              </a:rPr>
              <a:pPr/>
              <a:t>24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683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18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18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18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18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18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0F1C619-EA8B-4231-B7DD-7D977C3AF360}" type="slidenum">
              <a:rPr lang="en-US" sz="1100">
                <a:solidFill>
                  <a:prstClr val="black"/>
                </a:solidFill>
              </a:rPr>
              <a:pPr/>
              <a:t>25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753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18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18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18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18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18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0F1C619-EA8B-4231-B7DD-7D977C3AF360}" type="slidenum">
              <a:rPr lang="en-US" sz="1100">
                <a:solidFill>
                  <a:prstClr val="black"/>
                </a:solidFill>
              </a:rPr>
              <a:pPr/>
              <a:t>26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448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18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18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18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18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18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0F1C619-EA8B-4231-B7DD-7D977C3AF360}" type="slidenum">
              <a:rPr lang="en-US" sz="1100">
                <a:solidFill>
                  <a:prstClr val="black"/>
                </a:solidFill>
              </a:rPr>
              <a:pPr/>
              <a:t>27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2248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-80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-80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-80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-80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-80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3F40D220-2C2F-4040-AD79-171C0A58D496}" type="slidenum">
              <a:rPr lang="en-US" sz="1100">
                <a:solidFill>
                  <a:prstClr val="black"/>
                </a:solidFill>
              </a:rPr>
              <a:pPr/>
              <a:t>8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sv-SE"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68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Buthionine sulfoximine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(BSO) is a 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ulfoximine"/>
              </a:rPr>
              <a:t>sulfoximine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which reduces levels of 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lutathione"/>
              </a:rPr>
              <a:t>glutathione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is being investigated as an adjunct with 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hemotherapy"/>
              </a:rPr>
              <a:t>chemotherapy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treatment of cancer.</a:t>
            </a:r>
            <a:r>
              <a:rPr lang="sv-SE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[1]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compound inhibits 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Gamma-glutamylcysteine synthetase"/>
              </a:rPr>
              <a:t>gamma-glutamylcysteine synthetase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 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Enzyme"/>
              </a:rPr>
              <a:t>enzyme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required in the first step of 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Glutathione"/>
              </a:rPr>
              <a:t>glutathione synthesis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32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95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9B7BA0-4295-4A8B-B88D-1B16604EEDD1}" type="slidenum">
              <a:rPr lang="sv-SE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33</a:t>
            </a:fld>
            <a:endParaRPr lang="sv-SE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81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-80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-80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-80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-80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-80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3F40D220-2C2F-4040-AD79-171C0A58D496}" type="slidenum">
              <a:rPr lang="en-US" sz="1100">
                <a:solidFill>
                  <a:prstClr val="black"/>
                </a:solidFill>
              </a:rPr>
              <a:pPr/>
              <a:t>39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sv-SE"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59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9B7BA0-4295-4A8B-B88D-1B16604EEDD1}" type="slidenum">
              <a:rPr lang="sv-SE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40</a:t>
            </a:fld>
            <a:endParaRPr lang="sv-SE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81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9B7BA0-4295-4A8B-B88D-1B16604EEDD1}" type="slidenum">
              <a:rPr lang="sv-SE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41</a:t>
            </a:fld>
            <a:endParaRPr lang="sv-SE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65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E3173-44E9-4945-9F60-9C48B586B60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77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A9B7BA0-4295-4A8B-B88D-1B16604EEDD1}" type="slidenum">
              <a:rPr lang="sv-SE" sz="1200">
                <a:solidFill>
                  <a:prstClr val="black"/>
                </a:solidFill>
                <a:latin typeface="Calibri" pitchFamily="34" charset="0"/>
              </a:rPr>
              <a:pPr eaLnBrk="1" hangingPunct="1"/>
              <a:t>43</a:t>
            </a:fld>
            <a:endParaRPr lang="sv-SE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1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-80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-80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-80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-80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-80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3F40D220-2C2F-4040-AD79-171C0A58D496}" type="slidenum">
              <a:rPr lang="en-US" sz="1100">
                <a:solidFill>
                  <a:prstClr val="black"/>
                </a:solidFill>
              </a:rPr>
              <a:pPr/>
              <a:t>9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sv-SE"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79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-80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-80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-80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-80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-80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3F40D220-2C2F-4040-AD79-171C0A58D496}" type="slidenum">
              <a:rPr lang="en-US" sz="1100">
                <a:solidFill>
                  <a:prstClr val="black"/>
                </a:solidFill>
              </a:rPr>
              <a:pPr/>
              <a:t>10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sv-SE"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3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-80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-80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-80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-80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-80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3F40D220-2C2F-4040-AD79-171C0A58D496}" type="slidenum">
              <a:rPr lang="en-US" sz="1100">
                <a:solidFill>
                  <a:prstClr val="black"/>
                </a:solidFill>
              </a:rPr>
              <a:pPr/>
              <a:t>11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sv-SE"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7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" pitchFamily="-80" charset="0"/>
              </a:defRPr>
            </a:lvl1pPr>
            <a:lvl2pPr marL="685817" indent="-263776">
              <a:defRPr sz="2200">
                <a:solidFill>
                  <a:schemeClr val="tx1"/>
                </a:solidFill>
                <a:latin typeface="Times" pitchFamily="-80" charset="0"/>
              </a:defRPr>
            </a:lvl2pPr>
            <a:lvl3pPr marL="1055103" indent="-211021">
              <a:defRPr sz="2200">
                <a:solidFill>
                  <a:schemeClr val="tx1"/>
                </a:solidFill>
                <a:latin typeface="Times" pitchFamily="-80" charset="0"/>
              </a:defRPr>
            </a:lvl3pPr>
            <a:lvl4pPr marL="1477145" indent="-211021">
              <a:defRPr sz="2200">
                <a:solidFill>
                  <a:schemeClr val="tx1"/>
                </a:solidFill>
                <a:latin typeface="Times" pitchFamily="-80" charset="0"/>
              </a:defRPr>
            </a:lvl4pPr>
            <a:lvl5pPr marL="1899186" indent="-211021">
              <a:defRPr sz="2200">
                <a:solidFill>
                  <a:schemeClr val="tx1"/>
                </a:solidFill>
                <a:latin typeface="Times" pitchFamily="-80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fld id="{3F40D220-2C2F-4040-AD79-171C0A58D496}" type="slidenum">
              <a:rPr lang="en-US" sz="1100">
                <a:solidFill>
                  <a:prstClr val="black"/>
                </a:solidFill>
              </a:rPr>
              <a:pPr/>
              <a:t>13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sv-SE">
              <a:latin typeface="Times" pitchFamily="-8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4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14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7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15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4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E3173-44E9-4945-9F60-9C48B586B607}" type="slidenum">
              <a:rPr lang="sv-SE" smtClean="0">
                <a:solidFill>
                  <a:prstClr val="black"/>
                </a:solidFill>
              </a:rPr>
              <a:pPr/>
              <a:t>16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8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406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842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1593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7056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6464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6705600" cy="76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0" baseline="0"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F9E02-5CF7-44EF-B45E-4ADBDFA2FE37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E4C0BDF-5A50-45C0-B328-EFCD893FF35C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1143000" y="2286000"/>
            <a:ext cx="6705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65940-77F0-4B0C-BE79-65794F1ED149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5654D0B-A679-481C-8136-5FCD1EE4A409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5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FBF502-6DC7-47DA-98C2-5A701B8530B7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5024E058-63F4-4E5C-A314-7517A343D799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3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143000" y="2209800"/>
            <a:ext cx="3276600" cy="3916363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0" y="2209801"/>
            <a:ext cx="3276600" cy="39163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A783B-BBC3-4646-BA0F-F5145DE4692A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80BE84E-B46F-4F84-99F6-4C7EB1037AA0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8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8FC-9816-49B8-A747-60E73193D752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BEBE7BCD-7AD4-4C8B-9DEC-F8D7F8D6F135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3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60B315-0038-4AC7-BE03-4DF8621FE62F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91C67BEE-7D00-4076-BAEB-F52AE44E1AAB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143000" y="1219199"/>
            <a:ext cx="5105400" cy="41148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143000" y="5562600"/>
            <a:ext cx="7315200" cy="609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0632A-2084-4A67-A83B-300D887582AA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AE7CAD0-C561-455B-8E4C-F9DFB779DE95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4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72096-3A8F-4A2E-BA97-1F3C74BB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6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187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326C2-A6D7-454A-A2F8-C8A9FA77A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6574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E3413-7589-47E2-8CDE-907693BE1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6868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53B8F-E37B-4878-9ECF-DFC6C0EBE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3613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7EB8-9F33-4040-A5F1-1AB2DC8B4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51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14F43-5371-4850-9032-F0751B18D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8814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D900-3E2D-45EC-8E7E-C3CBEB1ED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9237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A66CC-D5C9-42E1-8671-410F2F2EE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4906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6E62F-8D45-4EB5-85A8-1319CE669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9957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369E9-7F60-4A49-8C57-57B0A631E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487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BD30D-A91B-448D-93FA-327682A8F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274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2782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7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91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68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27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7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03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58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41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7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5818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05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048000"/>
            <a:ext cx="67056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6464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Platshållare för rubrik 1"/>
          <p:cNvSpPr>
            <a:spLocks noGrp="1"/>
          </p:cNvSpPr>
          <p:nvPr>
            <p:ph type="title"/>
          </p:nvPr>
        </p:nvSpPr>
        <p:spPr>
          <a:xfrm>
            <a:off x="1143000" y="2209800"/>
            <a:ext cx="6705600" cy="76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0" baseline="0"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F9E02-5CF7-44EF-B45E-4ADBDFA2FE37}" type="slidenum">
              <a:rPr lang="sv-SE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E4C0BDF-5A50-45C0-B328-EFCD893FF35C}" type="datetime1">
              <a:rPr lang="sv-SE">
                <a:solidFill>
                  <a:prstClr val="black"/>
                </a:solidFill>
              </a:rPr>
              <a:pPr/>
              <a:t>2017-04-24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55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72096-3A8F-4A2E-BA97-1F3C74BB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620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326C2-A6D7-454A-A2F8-C8A9FA77A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7072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E3413-7589-47E2-8CDE-907693BE1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4513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53B8F-E37B-4878-9ECF-DFC6C0EBE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211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7EB8-9F33-4040-A5F1-1AB2DC8B4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7433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14F43-5371-4850-9032-F0751B18D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159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D900-3E2D-45EC-8E7E-C3CBEB1ED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040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A66CC-D5C9-42E1-8671-410F2F2EE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7997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7839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6E62F-8D45-4EB5-85A8-1319CE669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695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369E9-7F60-4A49-8C57-57B0A631E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71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BD30D-A91B-448D-93FA-327682A8F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159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3A8BF-AF03-490E-BF04-04C51DA203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3181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DD4FF-B390-43C9-A04F-F1000423C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0294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B4B6C-077C-4F67-9139-CDFAE36575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3585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7EA71-60F2-470C-909C-D700348E52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508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8A943-2199-46AB-870B-B94425E51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2941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8EC0-7D20-43AF-81A8-12881BC541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3616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71EDE-18FF-45C4-B585-2FFC774C7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3916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7770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53C68-F35E-4DCB-9470-8FE3D2FDF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4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3D4E3-AD7D-4A6F-A72D-83400C4DC8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9593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4D254-01CE-4099-9F71-71FFE4F09C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8774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8F3BF-D084-4988-828F-DD2D4271DE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7136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1676400"/>
            <a:ext cx="7772400" cy="1143000"/>
          </a:xfrm>
        </p:spPr>
        <p:txBody>
          <a:bodyPr anchor="ctr"/>
          <a:lstStyle>
            <a:lvl1pPr>
              <a:defRPr sz="3200"/>
            </a:lvl1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write</a:t>
            </a:r>
            <a:r>
              <a:rPr lang="sv-SE" noProof="0" dirty="0"/>
              <a:t> </a:t>
            </a:r>
            <a:r>
              <a:rPr lang="sv-SE" noProof="0" dirty="0" err="1"/>
              <a:t>headline</a:t>
            </a:r>
            <a:r>
              <a:rPr lang="sv-SE" noProof="0" dirty="0"/>
              <a:t> </a:t>
            </a:r>
            <a:r>
              <a:rPr lang="sv-SE" noProof="0" dirty="0" err="1"/>
              <a:t>here</a:t>
            </a:r>
            <a:endParaRPr lang="sv-SE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2743200"/>
            <a:ext cx="7772400" cy="1752600"/>
          </a:xfrm>
        </p:spPr>
        <p:txBody>
          <a:bodyPr/>
          <a:lstStyle>
            <a:lvl1pPr marL="0" indent="0">
              <a:buFont typeface="Wingdings" charset="2"/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write</a:t>
            </a:r>
            <a:r>
              <a:rPr lang="sv-SE" noProof="0" dirty="0"/>
              <a:t> </a:t>
            </a:r>
            <a:r>
              <a:rPr lang="sv-SE" noProof="0" dirty="0" err="1"/>
              <a:t>subtitle</a:t>
            </a:r>
            <a:r>
              <a:rPr lang="sv-SE" noProof="0" dirty="0"/>
              <a:t> </a:t>
            </a:r>
            <a:r>
              <a:rPr lang="sv-SE" noProof="0" dirty="0" err="1"/>
              <a:t>here</a:t>
            </a:r>
            <a:endParaRPr lang="sv-SE" noProof="0" dirty="0"/>
          </a:p>
        </p:txBody>
      </p:sp>
      <p:pic>
        <p:nvPicPr>
          <p:cNvPr id="3088" name="Picture 16" descr="KI-Logo_rgb.tif                                                001030A5Macintosh HD                   BBA748F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66700"/>
            <a:ext cx="24669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739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write</a:t>
            </a:r>
            <a:r>
              <a:rPr lang="sv-SE" dirty="0"/>
              <a:t> </a:t>
            </a:r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here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write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14/10/2015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Surname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59C56-CB7E-413F-8971-4226A1EF6823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732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FD7644-3682-4529-B863-173C4F27A566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14/10/2015</a:t>
            </a: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Surname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2876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21209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02150" y="21209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C98C6-00F0-4387-A9BA-FB521E0564CA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14/10/2015</a:t>
            </a:r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Surname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644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EE0AE-C5F9-4DA8-9EF4-C3DD09B3F576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14/10/2015</a:t>
            </a:r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Surname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672A2-7A6E-4D96-9253-F8CDFE0E8C67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14/10/2015</a:t>
            </a:r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Surname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64269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570BB-7289-4069-9D4A-2FAE4107D42A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14/10/2015</a:t>
            </a:r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</a:t>
            </a: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Surname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11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F7FDE-2326-4C33-9302-481989129E64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datum 3"/>
          <p:cNvSpPr>
            <a:spLocks noGrp="1"/>
          </p:cNvSpPr>
          <p:nvPr>
            <p:ph type="dt" sz="quarter" idx="13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7909-CF85-4BB3-B36C-7BE28A56C9BE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24/04/2017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36645276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6EECC-44D8-4442-87AA-D47F74CC81A2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datum 3"/>
          <p:cNvSpPr>
            <a:spLocks noGrp="1"/>
          </p:cNvSpPr>
          <p:nvPr>
            <p:ph type="dt" sz="quarter" idx="13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7909-CF85-4BB3-B36C-7BE28A56C9BE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24/04/2017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370371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1F747-95F0-475F-A35A-D87D33D41CB3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latshållare för datum 3"/>
          <p:cNvSpPr>
            <a:spLocks noGrp="1"/>
          </p:cNvSpPr>
          <p:nvPr>
            <p:ph type="dt" sz="quarter" idx="2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7909-CF85-4BB3-B36C-7BE28A56C9BE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24/04/2017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2325673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369050" y="1054100"/>
            <a:ext cx="19431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539750" y="1054100"/>
            <a:ext cx="56769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F161A-FB90-4542-B16C-7A8DB2E421C3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latshållare för datum 3"/>
          <p:cNvSpPr>
            <a:spLocks noGrp="1"/>
          </p:cNvSpPr>
          <p:nvPr>
            <p:ph type="dt" sz="quarter" idx="2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537909-CF85-4BB3-B36C-7BE28A56C9BE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24/04/2017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99010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691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054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040D-104B-45DB-AD44-2CFABD7275E9}" type="datetimeFigureOut">
              <a:rPr lang="sv-SE" smtClean="0"/>
              <a:t>2017-04-24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AAF9-21D3-44CC-AC12-EFCF34C0583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043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1143000" y="1219200"/>
            <a:ext cx="6705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</a:t>
            </a:r>
            <a:r>
              <a:rPr lang="en-GB"/>
              <a:t>att</a:t>
            </a:r>
            <a:r>
              <a:rPr lang="sv-SE"/>
              <a:t>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1143000" y="2286000"/>
            <a:ext cx="67056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4</a:t>
            </a:r>
          </a:p>
          <a:p>
            <a:pPr lvl="4"/>
            <a:r>
              <a:rPr lang="sv-SE"/>
              <a:t>Nivå 5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491288"/>
            <a:ext cx="53975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92BE038-ABF1-4796-A78A-F67218A795C1}" type="slidenum">
              <a:rPr lang="sv-SE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sv-SE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804025" y="6492875"/>
            <a:ext cx="86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D8DF59F-6681-4FDB-B9F9-6185E919826B}" type="datetime1">
              <a:rPr lang="sv-SE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2017-04-24</a:t>
            </a:fld>
            <a:endParaRPr lang="sv-SE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886200" y="6492875"/>
            <a:ext cx="27733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prstClr val="black"/>
              </a:solidFill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7778750" y="6492875"/>
            <a:ext cx="82550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000" dirty="0" err="1">
                <a:solidFill>
                  <a:prstClr val="black"/>
                </a:solidFill>
              </a:rPr>
              <a:t>www.gu.se</a:t>
            </a:r>
            <a:endParaRPr lang="sv-SE" sz="1000" dirty="0">
              <a:solidFill>
                <a:prstClr val="black"/>
              </a:solidFill>
            </a:endParaRPr>
          </a:p>
        </p:txBody>
      </p:sp>
      <p:pic>
        <p:nvPicPr>
          <p:cNvPr id="1032" name="Bildobjekt 3" descr="LO_CancerCenter_2r_CMYK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7488"/>
            <a:ext cx="20891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ktangel 18"/>
          <p:cNvSpPr/>
          <p:nvPr/>
        </p:nvSpPr>
        <p:spPr bwMode="auto">
          <a:xfrm>
            <a:off x="6096000" y="0"/>
            <a:ext cx="3048000" cy="725488"/>
          </a:xfrm>
          <a:prstGeom prst="rect">
            <a:avLst/>
          </a:prstGeom>
          <a:solidFill>
            <a:srgbClr val="133E7D"/>
          </a:solidFill>
          <a:ln>
            <a:solidFill>
              <a:srgbClr val="133E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4" name="Bildobjekt 10" descr="LO_GU_leftNEG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5738"/>
            <a:ext cx="24463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20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464646"/>
          </a:solidFill>
          <a:latin typeface="Arial" pitchFamily="34" charset="0"/>
          <a:ea typeface="ＭＳ Ｐゴシック" pitchFamily="-65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64646"/>
          </a:solidFill>
          <a:latin typeface="Arial" charset="0"/>
          <a:ea typeface="ＭＳ Ｐゴシック" pitchFamily="-65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64646"/>
          </a:solidFill>
          <a:latin typeface="Arial" charset="0"/>
          <a:ea typeface="ＭＳ Ｐゴシック" pitchFamily="-65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64646"/>
          </a:solidFill>
          <a:latin typeface="Arial" charset="0"/>
          <a:ea typeface="ＭＳ Ｐゴシック" pitchFamily="-65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rgbClr val="464646"/>
          </a:solidFill>
          <a:latin typeface="Arial" charset="0"/>
          <a:ea typeface="ＭＳ Ｐゴシック" pitchFamily="-65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rgbClr val="464646"/>
          </a:solidFill>
          <a:latin typeface="Arial Bold" pitchFamily="-65" charset="0"/>
          <a:ea typeface="ＭＳ Ｐゴシック" pitchFamily="-65" charset="-128"/>
        </a:defRPr>
      </a:lvl9pPr>
    </p:titleStyle>
    <p:bodyStyle>
      <a:lvl1pPr marL="161925" indent="-161925" algn="l" defTabSz="457200" rtl="0" eaLnBrk="1" fontAlgn="base" hangingPunct="1">
        <a:spcBef>
          <a:spcPts val="350"/>
        </a:spcBef>
        <a:spcAft>
          <a:spcPct val="0"/>
        </a:spcAft>
        <a:buFont typeface="Arial" pitchFamily="34" charset="0"/>
        <a:buChar char="•"/>
        <a:defRPr kern="1200">
          <a:solidFill>
            <a:srgbClr val="464646"/>
          </a:solidFill>
          <a:latin typeface="Arial"/>
          <a:ea typeface="ＭＳ Ｐゴシック" pitchFamily="-65" charset="-128"/>
          <a:cs typeface="ＭＳ Ｐゴシック" charset="0"/>
        </a:defRPr>
      </a:lvl1pPr>
      <a:lvl2pPr marL="447675" indent="-182563" algn="l" defTabSz="457200" rtl="0" eaLnBrk="1" fontAlgn="base" hangingPunct="1">
        <a:spcBef>
          <a:spcPts val="350"/>
        </a:spcBef>
        <a:spcAft>
          <a:spcPct val="0"/>
        </a:spcAft>
        <a:buFont typeface="Arial" pitchFamily="34" charset="0"/>
        <a:buChar char="–"/>
        <a:defRPr kern="1200">
          <a:solidFill>
            <a:srgbClr val="464646"/>
          </a:solidFill>
          <a:latin typeface="Arial"/>
          <a:ea typeface="ＭＳ Ｐゴシック" pitchFamily="-65" charset="-128"/>
          <a:cs typeface="Arial"/>
        </a:defRPr>
      </a:lvl2pPr>
      <a:lvl3pPr marL="714375" indent="-180975" algn="l" defTabSz="457200" rtl="0" eaLnBrk="1" fontAlgn="base" hangingPunct="1">
        <a:spcBef>
          <a:spcPts val="350"/>
        </a:spcBef>
        <a:spcAft>
          <a:spcPct val="0"/>
        </a:spcAft>
        <a:buFont typeface="Lucida Grande" charset="0"/>
        <a:buChar char="–"/>
        <a:defRPr kern="1200">
          <a:solidFill>
            <a:srgbClr val="46464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46464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rgbClr val="46464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DF6C5A-FFD2-4B09-A015-699642E52CA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040D-104B-45DB-AD44-2CFABD7275E9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2017-04-24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AAF9-21D3-44CC-AC12-EFCF34C05838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3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DF6C5A-FFD2-4B09-A015-699642E52CA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6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072A3E-1D3F-4FD3-A606-27A6C155B76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5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KI-Logo_rgb.tif                                                001030A5Macintosh HD                   BBA748FD: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182563"/>
            <a:ext cx="1727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0541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bakgrundsrubriken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209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68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chemeClr val="bg2"/>
                </a:solidFill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C8723E-5A40-4F9A-B83B-0F0B7FEF2706}" type="slidenum">
              <a:rPr kumimoji="0" lang="sv-SE" sz="8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533400" y="6400800"/>
            <a:ext cx="83058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1" name="Platshållare för datum 3"/>
          <p:cNvSpPr>
            <a:spLocks noGrp="1"/>
          </p:cNvSpPr>
          <p:nvPr>
            <p:ph type="dt" sz="quarter" idx="2"/>
          </p:nvPr>
        </p:nvSpPr>
        <p:spPr>
          <a:xfrm>
            <a:off x="6553200" y="6477000"/>
            <a:ext cx="1905000" cy="228600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537909-CF85-4BB3-B36C-7BE28A56C9BE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24/04/2017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57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5003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à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1600">
          <a:solidFill>
            <a:schemeClr val="accent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à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defRPr sz="20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jpg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8.pn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6.png"/><Relationship Id="rId11" Type="http://schemas.microsoft.com/office/2007/relationships/hdphoto" Target="../media/hdphoto1.wdp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xbmarl\Cloudstation\Grants\KAW\KAW_Bergö_2015\CoverPic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 b="62199"/>
          <a:stretch/>
        </p:blipFill>
        <p:spPr bwMode="auto">
          <a:xfrm>
            <a:off x="2843808" y="3356992"/>
            <a:ext cx="1512168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1284307"/>
            <a:ext cx="9144000" cy="77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464646"/>
                </a:solidFill>
                <a:latin typeface="Arial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/>
            <a:r>
              <a:rPr lang="sv-SE" sz="3600" b="1" dirty="0">
                <a:solidFill>
                  <a:prstClr val="black"/>
                </a:solidFill>
                <a:cs typeface="Arial" pitchFamily="34" charset="0"/>
              </a:rPr>
              <a:t>Antioxidanter och cancer</a:t>
            </a:r>
          </a:p>
        </p:txBody>
      </p:sp>
      <p:sp>
        <p:nvSpPr>
          <p:cNvPr id="18" name="Explosion 2 17"/>
          <p:cNvSpPr/>
          <p:nvPr/>
        </p:nvSpPr>
        <p:spPr>
          <a:xfrm rot="1387635">
            <a:off x="4804989" y="2811059"/>
            <a:ext cx="1944216" cy="1584176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9" name="Group 18"/>
          <p:cNvGrpSpPr/>
          <p:nvPr/>
        </p:nvGrpSpPr>
        <p:grpSpPr>
          <a:xfrm>
            <a:off x="5156620" y="3486452"/>
            <a:ext cx="571786" cy="332719"/>
            <a:chOff x="911322" y="4069420"/>
            <a:chExt cx="2049774" cy="1192751"/>
          </a:xfrm>
        </p:grpSpPr>
        <p:grpSp>
          <p:nvGrpSpPr>
            <p:cNvPr id="20" name="Group 19"/>
            <p:cNvGrpSpPr/>
            <p:nvPr/>
          </p:nvGrpSpPr>
          <p:grpSpPr>
            <a:xfrm>
              <a:off x="911322" y="4069420"/>
              <a:ext cx="1752466" cy="1192751"/>
              <a:chOff x="1403648" y="4559669"/>
              <a:chExt cx="1752466" cy="1192751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403648" y="4574740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003986" y="4559669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373898" y="4113503"/>
              <a:ext cx="1587198" cy="88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sv-SE" sz="1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∙−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28406" y="3486452"/>
            <a:ext cx="571786" cy="332719"/>
            <a:chOff x="911322" y="4069420"/>
            <a:chExt cx="2049774" cy="1192751"/>
          </a:xfrm>
        </p:grpSpPr>
        <p:grpSp>
          <p:nvGrpSpPr>
            <p:cNvPr id="25" name="Group 24"/>
            <p:cNvGrpSpPr/>
            <p:nvPr/>
          </p:nvGrpSpPr>
          <p:grpSpPr>
            <a:xfrm>
              <a:off x="911322" y="4069420"/>
              <a:ext cx="1752466" cy="1192751"/>
              <a:chOff x="1403648" y="4559669"/>
              <a:chExt cx="1752466" cy="1192751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403648" y="4574740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003986" y="4559669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373898" y="4113503"/>
              <a:ext cx="1587198" cy="88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sv-SE" sz="1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∙−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932040" y="421179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Fria radikaler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55731" y="421179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Antioxidanter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90570" y="5157192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55976" y="4365104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94503" y="6453336"/>
            <a:ext cx="43140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Martin Bergö, prof. Molekylär medicin</a:t>
            </a:r>
          </a:p>
        </p:txBody>
      </p:sp>
    </p:spTree>
    <p:extLst>
      <p:ext uri="{BB962C8B-B14F-4D97-AF65-F5344CB8AC3E}">
        <p14:creationId xmlns:p14="http://schemas.microsoft.com/office/powerpoint/2010/main" val="222907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Forskningsfråga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34076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800" b="1" dirty="0">
                <a:solidFill>
                  <a:srgbClr val="000000"/>
                </a:solidFill>
              </a:rPr>
              <a:t>Skyddar antioxidander mot cancer?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12" y="249289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Anekdoter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Jag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åt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tillskott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 cancer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försvann</a:t>
            </a: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Fall-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studier,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mindre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kliniska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studier</a:t>
            </a:r>
          </a:p>
          <a:p>
            <a:pPr marL="522288"/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72000" y="1981673"/>
            <a:ext cx="0" cy="367207"/>
          </a:xfrm>
          <a:prstGeom prst="straightConnector1">
            <a:avLst/>
          </a:prstGeom>
          <a:ln w="666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Bildresultat för folksam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8532" r="5906" b="9296"/>
          <a:stretch/>
        </p:blipFill>
        <p:spPr bwMode="auto">
          <a:xfrm>
            <a:off x="6444208" y="3284984"/>
            <a:ext cx="1944216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resultat för folksam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32869" r="48088" b="9228"/>
          <a:stretch/>
        </p:blipFill>
        <p:spPr bwMode="auto">
          <a:xfrm>
            <a:off x="7164288" y="2296036"/>
            <a:ext cx="288032" cy="7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3109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Forskningsfråga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34076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800" b="1" dirty="0">
                <a:solidFill>
                  <a:srgbClr val="000000"/>
                </a:solidFill>
              </a:rPr>
              <a:t>Skyddar antioxidander mot cancer?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12" y="249289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Anekdoter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Jag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åt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tillskott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 cancer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försvann</a:t>
            </a: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Fall-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studier,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mindre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kliniska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studier</a:t>
            </a: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2288"/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randomiserade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placebokontrollerade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kliniska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studier</a:t>
            </a:r>
          </a:p>
          <a:p>
            <a:pPr algn="ctr"/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72000" y="1981673"/>
            <a:ext cx="0" cy="367207"/>
          </a:xfrm>
          <a:prstGeom prst="straightConnector1">
            <a:avLst/>
          </a:prstGeom>
          <a:ln w="666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Bildresultat för folksam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8532" r="5906" b="9296"/>
          <a:stretch/>
        </p:blipFill>
        <p:spPr bwMode="auto">
          <a:xfrm>
            <a:off x="6444208" y="3284984"/>
            <a:ext cx="1944216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resultat för folksam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32869" r="48088" b="9228"/>
          <a:stretch/>
        </p:blipFill>
        <p:spPr bwMode="auto">
          <a:xfrm>
            <a:off x="7164288" y="2296036"/>
            <a:ext cx="288032" cy="7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resultat för folksam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52078"/>
            <a:ext cx="3137545" cy="96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dresultat för folksaml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7" y="5539526"/>
            <a:ext cx="3137545" cy="9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75656" y="5250686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4168" y="5250686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Sockerpiller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536" y="4592938"/>
            <a:ext cx="8424936" cy="2148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51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576" y="1484783"/>
            <a:ext cx="8136904" cy="4464497"/>
          </a:xfrm>
        </p:spPr>
        <p:txBody>
          <a:bodyPr>
            <a:noAutofit/>
          </a:bodyPr>
          <a:lstStyle/>
          <a:p>
            <a:pPr marL="179388" lvl="0" indent="-179388" algn="just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Linxian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General Population Nutrition Intervention Trial.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sv-S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Natl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. Cancer Inst.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1993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Alpha-Tocopherol/Beta-Carotene Cancer Prevention Study (ATBC)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sv-S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. J. Med.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1994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Carotene and Retinol Efficacy Trial (CARET)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Cancer Res.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1996</a:t>
            </a:r>
          </a:p>
          <a:p>
            <a:pPr marL="179388" lvl="0" indent="-179388" algn="just"/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Physicians’ Health Study I (PHS I)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N. Engl. J. Med. 1996</a:t>
            </a:r>
          </a:p>
          <a:p>
            <a:pPr marL="179388" lvl="0" indent="-179388" algn="just">
              <a:buNone/>
            </a:pPr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Women’s Health Study.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sv-S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Natl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. Cancer Inst.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1999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EUROSCAN study.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Natl. Cancer Inst. 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Supplémentation en Vitamines et Minéraux Antioxydants (SU.VI.MAX)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Archives Int. Med. 2004</a:t>
            </a:r>
          </a:p>
          <a:p>
            <a:pPr marL="179388" lvl="0" indent="-179388" algn="just"/>
            <a:endParaRPr lang="sv-SE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Heart Outcomes Prevention Evaluation – The Ongoing Outcomes (HOPE-TOO) Study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Am. Med. Assoc. 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Physicians’ Health Study II (PHS II)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Am. Med. Assoc. 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Selenium and Vitamin E Cancer Prevention Trial (SELECT)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Am. Med. Assoc.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 2011</a:t>
            </a:r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0" y="44624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Resultaten från de stora kliniska antioxidant-studierna är inkonsekventa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9532" y="1916831"/>
            <a:ext cx="8460940" cy="3816424"/>
            <a:chOff x="359532" y="1700808"/>
            <a:chExt cx="8460940" cy="3816424"/>
          </a:xfrm>
        </p:grpSpPr>
        <p:sp>
          <p:nvSpPr>
            <p:cNvPr id="5" name="Rectangle 4"/>
            <p:cNvSpPr/>
            <p:nvPr/>
          </p:nvSpPr>
          <p:spPr>
            <a:xfrm>
              <a:off x="359532" y="1700808"/>
              <a:ext cx="842493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5536" y="5229200"/>
              <a:ext cx="842493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9532" y="2168860"/>
              <a:ext cx="842493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18679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studies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stoppades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förtid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personer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antioxidanter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diagnosticerades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högre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 med cancer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fick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placebo</a:t>
            </a:r>
            <a:endParaRPr lang="sv-S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04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Förtydligad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forskningsfråga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1560" y="3664188"/>
            <a:ext cx="37444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000" b="1" dirty="0">
                <a:solidFill>
                  <a:srgbClr val="000000"/>
                </a:solidFill>
              </a:rPr>
              <a:t>Skyddar antioxidanter en frisk person från att utveckla cancer i framtiden?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32040" y="3664188"/>
            <a:ext cx="360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000" b="1" dirty="0">
                <a:solidFill>
                  <a:srgbClr val="000000"/>
                </a:solidFill>
              </a:rPr>
              <a:t>Vad är effekten av antioxidanter hos en person som redan har cancer?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34076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800" b="1" dirty="0">
                <a:solidFill>
                  <a:srgbClr val="000000"/>
                </a:solidFill>
              </a:rPr>
              <a:t>Skyddar antioxidander mot cancer?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71800" y="1981673"/>
            <a:ext cx="1800200" cy="1447327"/>
          </a:xfrm>
          <a:prstGeom prst="straightConnector1">
            <a:avLst/>
          </a:prstGeom>
          <a:ln w="666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0" y="1988840"/>
            <a:ext cx="1656184" cy="1440160"/>
          </a:xfrm>
          <a:prstGeom prst="straightConnector1">
            <a:avLst/>
          </a:prstGeom>
          <a:ln w="666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0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sv-SE" sz="3600" b="1" dirty="0">
                <a:latin typeface="Arial" pitchFamily="34" charset="0"/>
                <a:cs typeface="Arial" pitchFamily="34" charset="0"/>
              </a:rPr>
              <a:t>Vi använder möss för att studera mekanismer och behandling av cancer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28" y="3742057"/>
            <a:ext cx="3949288" cy="20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9" t="30759" r="27542"/>
          <a:stretch/>
        </p:blipFill>
        <p:spPr bwMode="auto">
          <a:xfrm>
            <a:off x="3979143" y="1740768"/>
            <a:ext cx="1440160" cy="194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3001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sv-SE" sz="3600" b="1" dirty="0">
                <a:latin typeface="Arial" pitchFamily="34" charset="0"/>
                <a:cs typeface="Arial" pitchFamily="34" charset="0"/>
              </a:rPr>
              <a:t>Lungtumörer hos mus och människa är så gott som identiska</a:t>
            </a:r>
          </a:p>
        </p:txBody>
      </p:sp>
      <p:pic>
        <p:nvPicPr>
          <p:cNvPr id="4" name="Picture 26" descr="trivia-262-20071011231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t="6195" r="30435" b="10435"/>
          <a:stretch>
            <a:fillRect/>
          </a:stretch>
        </p:blipFill>
        <p:spPr bwMode="auto">
          <a:xfrm>
            <a:off x="268881" y="2013881"/>
            <a:ext cx="1838325" cy="45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33"/>
          <p:cNvSpPr>
            <a:spLocks noChangeShapeType="1"/>
          </p:cNvSpPr>
          <p:nvPr/>
        </p:nvSpPr>
        <p:spPr bwMode="auto">
          <a:xfrm flipH="1">
            <a:off x="1377616" y="2886086"/>
            <a:ext cx="1080303" cy="2722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>
              <a:solidFill>
                <a:srgbClr val="000000"/>
              </a:solidFill>
            </a:endParaRPr>
          </a:p>
        </p:txBody>
      </p:sp>
      <p:cxnSp>
        <p:nvCxnSpPr>
          <p:cNvPr id="7" name="Rak 6"/>
          <p:cNvCxnSpPr/>
          <p:nvPr/>
        </p:nvCxnSpPr>
        <p:spPr>
          <a:xfrm>
            <a:off x="4556097" y="1628800"/>
            <a:ext cx="0" cy="50667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08" y="4509120"/>
            <a:ext cx="3949288" cy="206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9" t="30759" r="27542"/>
          <a:stretch/>
        </p:blipFill>
        <p:spPr bwMode="auto">
          <a:xfrm>
            <a:off x="6372200" y="2564904"/>
            <a:ext cx="1440160" cy="194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ruta 7"/>
          <p:cNvSpPr txBox="1"/>
          <p:nvPr/>
        </p:nvSpPr>
        <p:spPr>
          <a:xfrm>
            <a:off x="2181193" y="2258766"/>
            <a:ext cx="2174783" cy="20159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sv-SE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Samma mutationer som driver cancerutvecklingen i möss driver utvecklingen av lungcancer hos människor</a:t>
            </a:r>
          </a:p>
          <a:p>
            <a:pPr>
              <a:lnSpc>
                <a:spcPts val="1500"/>
              </a:lnSpc>
            </a:pPr>
            <a:endParaRPr lang="sv-SE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500"/>
              </a:lnSpc>
            </a:pPr>
            <a:r>
              <a:rPr lang="sv-SE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Molekylärt</a:t>
            </a:r>
          </a:p>
          <a:p>
            <a:pPr>
              <a:lnSpc>
                <a:spcPts val="1500"/>
              </a:lnSpc>
            </a:pPr>
            <a:endParaRPr lang="sv-SE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500"/>
              </a:lnSpc>
            </a:pPr>
            <a:r>
              <a:rPr lang="sv-SE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Strukturellt</a:t>
            </a:r>
          </a:p>
          <a:p>
            <a:pPr>
              <a:lnSpc>
                <a:spcPts val="1500"/>
              </a:lnSpc>
            </a:pPr>
            <a:endParaRPr lang="sv-SE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1500"/>
              </a:lnSpc>
            </a:pPr>
            <a:r>
              <a:rPr lang="sv-SE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Behandlingssvar</a:t>
            </a:r>
          </a:p>
        </p:txBody>
      </p:sp>
    </p:spTree>
    <p:extLst>
      <p:ext uri="{BB962C8B-B14F-4D97-AF65-F5344CB8AC3E}">
        <p14:creationId xmlns:p14="http://schemas.microsoft.com/office/powerpoint/2010/main" val="9992633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20080"/>
          </a:xfrm>
        </p:spPr>
        <p:txBody>
          <a:bodyPr>
            <a:normAutofit/>
          </a:bodyPr>
          <a:lstStyle/>
          <a:p>
            <a:r>
              <a:rPr lang="sv-SE" sz="3600" b="1" dirty="0">
                <a:latin typeface="Arial" pitchFamily="34" charset="0"/>
                <a:cs typeface="Arial" pitchFamily="34" charset="0"/>
              </a:rPr>
              <a:t>Enkel studie-design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26804" y="5299668"/>
            <a:ext cx="6901580" cy="1225676"/>
            <a:chOff x="345344" y="4495801"/>
            <a:chExt cx="6901580" cy="1225676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142999" y="4495801"/>
              <a:ext cx="544733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919068" y="4495801"/>
              <a:ext cx="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590330" y="4495801"/>
              <a:ext cx="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42999" y="4495801"/>
              <a:ext cx="0" cy="533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828908" y="5075145"/>
              <a:ext cx="235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 veckor </a:t>
              </a:r>
            </a:p>
            <a:p>
              <a:pPr algn="ctr"/>
              <a:r>
                <a:rPr lang="sv-SE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Start lungcancer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3744" y="5075146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12 veckor </a:t>
              </a:r>
            </a:p>
            <a:p>
              <a:pPr algn="ctr"/>
              <a:r>
                <a:rPr lang="sv-SE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avslut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5344" y="5075145"/>
              <a:ext cx="15953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0 veckor </a:t>
              </a:r>
            </a:p>
            <a:p>
              <a:pPr algn="ctr"/>
              <a:r>
                <a:rPr lang="sv-SE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Mössen föds</a:t>
              </a:r>
            </a:p>
          </p:txBody>
        </p:sp>
      </p:grpSp>
      <p:cxnSp>
        <p:nvCxnSpPr>
          <p:cNvPr id="34" name="Straight Connector 5"/>
          <p:cNvCxnSpPr/>
          <p:nvPr/>
        </p:nvCxnSpPr>
        <p:spPr>
          <a:xfrm>
            <a:off x="4407177" y="5032968"/>
            <a:ext cx="0" cy="2667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2"/>
          <p:cNvSpPr txBox="1"/>
          <p:nvPr/>
        </p:nvSpPr>
        <p:spPr>
          <a:xfrm>
            <a:off x="3372283" y="4355924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Behandlingsstart</a:t>
            </a:r>
          </a:p>
          <a:p>
            <a:pPr algn="ctr"/>
            <a:r>
              <a:rPr lang="sv-SE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 veckor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269" y="1060281"/>
            <a:ext cx="324800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Antioxidanter</a:t>
            </a:r>
          </a:p>
          <a:p>
            <a:r>
              <a:rPr lang="sv-SE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sv-SE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N-Acetylcystein (NAC)</a:t>
            </a:r>
          </a:p>
          <a:p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1g/L in dricksvattnet</a:t>
            </a:r>
          </a:p>
          <a:p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</a:p>
          <a:p>
            <a:r>
              <a:rPr lang="sv-SE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E-vitamin</a:t>
            </a:r>
          </a:p>
          <a:p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0.1 och 0.5 g/kg i födan</a:t>
            </a:r>
          </a:p>
          <a:p>
            <a:r>
              <a:rPr lang="sv-SE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</a:p>
        </p:txBody>
      </p:sp>
      <p:cxnSp>
        <p:nvCxnSpPr>
          <p:cNvPr id="31" name="Straight Connector 4"/>
          <p:cNvCxnSpPr/>
          <p:nvPr/>
        </p:nvCxnSpPr>
        <p:spPr>
          <a:xfrm flipV="1">
            <a:off x="3127973" y="5299668"/>
            <a:ext cx="4243817" cy="9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objekt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99169"/>
            <a:ext cx="1519860" cy="968167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69907"/>
            <a:ext cx="4105275" cy="11144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flipH="1">
            <a:off x="1204747" y="4590055"/>
            <a:ext cx="1382713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9" t="30759" r="27542" b="8228"/>
          <a:stretch/>
        </p:blipFill>
        <p:spPr bwMode="auto">
          <a:xfrm>
            <a:off x="7668344" y="188640"/>
            <a:ext cx="1152128" cy="137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8812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" t="6681" r="14341" b="4917"/>
          <a:stretch/>
        </p:blipFill>
        <p:spPr bwMode="auto">
          <a:xfrm>
            <a:off x="6012161" y="2082257"/>
            <a:ext cx="2880319" cy="45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9591" y="2475458"/>
            <a:ext cx="351656" cy="41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1" y="2060849"/>
            <a:ext cx="2532355" cy="2365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0" y="188640"/>
            <a:ext cx="9144000" cy="1498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3600" b="1" dirty="0">
                <a:latin typeface="Arial" pitchFamily="34" charset="0"/>
                <a:cs typeface="Arial" pitchFamily="34" charset="0"/>
              </a:rPr>
              <a:t>Möss som behandlas med acetylcystein (NAC) eller E-vitamin utvecklar större och mer avancerade lungtumörer</a:t>
            </a:r>
            <a:endParaRPr lang="sv-SE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r="53564"/>
          <a:stretch/>
        </p:blipFill>
        <p:spPr bwMode="auto">
          <a:xfrm>
            <a:off x="1115615" y="2125787"/>
            <a:ext cx="2520281" cy="23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347865" y="2060848"/>
            <a:ext cx="288031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048943" y="2096888"/>
            <a:ext cx="1368152" cy="3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275856" y="2132856"/>
            <a:ext cx="136815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849143" y="2722910"/>
            <a:ext cx="720081" cy="17791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051720" y="2204864"/>
            <a:ext cx="1368152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 dirty="0">
              <a:solidFill>
                <a:srgbClr val="00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2"/>
          <a:stretch/>
        </p:blipFill>
        <p:spPr bwMode="auto">
          <a:xfrm>
            <a:off x="3176649" y="2125787"/>
            <a:ext cx="2475471" cy="23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3059832" y="2096888"/>
            <a:ext cx="1368152" cy="3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89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15" y="2060848"/>
            <a:ext cx="589550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0" y="116632"/>
            <a:ext cx="91440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3600" b="1" dirty="0">
                <a:latin typeface="Arial" pitchFamily="34" charset="0"/>
                <a:cs typeface="Arial" pitchFamily="34" charset="0"/>
              </a:rPr>
              <a:t>Behandling med NAC eller E-vitamin minskar överlevnaden hos möss med lungcancer</a:t>
            </a:r>
          </a:p>
        </p:txBody>
      </p:sp>
      <p:sp>
        <p:nvSpPr>
          <p:cNvPr id="2" name="textruta 1"/>
          <p:cNvSpPr txBox="1"/>
          <p:nvPr/>
        </p:nvSpPr>
        <p:spPr>
          <a:xfrm rot="16200000">
            <a:off x="257888" y="3765791"/>
            <a:ext cx="304121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sv-SE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Procent överlevnad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217242" y="5919663"/>
            <a:ext cx="365901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sv-SE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Veckor efter tumörstart</a:t>
            </a:r>
          </a:p>
        </p:txBody>
      </p:sp>
    </p:spTree>
    <p:extLst>
      <p:ext uri="{BB962C8B-B14F-4D97-AF65-F5344CB8AC3E}">
        <p14:creationId xmlns:p14="http://schemas.microsoft.com/office/powerpoint/2010/main" val="32471453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0" y="116632"/>
            <a:ext cx="91440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latin typeface="Symbol" panose="05050102010706020507" pitchFamily="18" charset="2"/>
                <a:cs typeface="Arial" pitchFamily="34" charset="0"/>
              </a:rPr>
              <a:t>b</a:t>
            </a:r>
            <a:r>
              <a:rPr lang="sv-SE" sz="3600" b="1" dirty="0">
                <a:latin typeface="Arial" pitchFamily="34" charset="0"/>
                <a:cs typeface="Arial" pitchFamily="34" charset="0"/>
              </a:rPr>
              <a:t>-carotene administration incesased mean KRAS-induced lung tumor burden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9556"/>
          <a:stretch/>
        </p:blipFill>
        <p:spPr>
          <a:xfrm>
            <a:off x="2483768" y="1988840"/>
            <a:ext cx="3528392" cy="4488970"/>
          </a:xfrm>
          <a:prstGeom prst="rect">
            <a:avLst/>
          </a:prstGeom>
        </p:spPr>
      </p:pic>
      <p:pic>
        <p:nvPicPr>
          <p:cNvPr id="2050" name="Picture 2" descr="http://i.stack.imgur.com/oWY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88124" y="3764789"/>
            <a:ext cx="2712367" cy="73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nutraingredients.com/var/plain_site/storage/images/publications/food-beverage-nutrition/nutraingredients.com/research/beta-carotene-may-offer-diabetes-protection-for-those-with-genetic-risk-study/7849695-2-eng-GB/Beta-carotene-may-offer-diabetes-protection-for-those-with-genetic-risk-Stud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9013" b="10303"/>
          <a:stretch/>
        </p:blipFill>
        <p:spPr bwMode="auto">
          <a:xfrm>
            <a:off x="6588224" y="1694719"/>
            <a:ext cx="211216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88964" y="1916832"/>
            <a:ext cx="2135164" cy="1067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275856" y="6474822"/>
            <a:ext cx="5832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Wiel et al., </a:t>
            </a:r>
            <a:r>
              <a:rPr lang="en-US" sz="14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preliminary observations</a:t>
            </a:r>
          </a:p>
        </p:txBody>
      </p:sp>
    </p:spTree>
    <p:extLst>
      <p:ext uri="{BB962C8B-B14F-4D97-AF65-F5344CB8AC3E}">
        <p14:creationId xmlns:p14="http://schemas.microsoft.com/office/powerpoint/2010/main" val="9929314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240225"/>
            <a:ext cx="9144000" cy="1754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Nyfikenhetsdriven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grundforskning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baserat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på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djupgående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studier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av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biokemisk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process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celler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5816" y="3429000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KOLESTEROL</a:t>
            </a:r>
          </a:p>
        </p:txBody>
      </p:sp>
    </p:spTree>
    <p:extLst>
      <p:ext uri="{BB962C8B-B14F-4D97-AF65-F5344CB8AC3E}">
        <p14:creationId xmlns:p14="http://schemas.microsoft.com/office/powerpoint/2010/main" val="37346776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1520" y="1505916"/>
            <a:ext cx="351656" cy="41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4099" y="1450354"/>
            <a:ext cx="351656" cy="41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728" y="1711373"/>
            <a:ext cx="792088" cy="2077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7684" y="1620416"/>
            <a:ext cx="792088" cy="296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60648"/>
            <a:ext cx="9144000" cy="1245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9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Antioxidanterna gör det vi förväntar oss:</a:t>
            </a:r>
          </a:p>
          <a:p>
            <a:endParaRPr lang="sv-SE" sz="9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sv-SE" sz="5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Sänker nivåerna av fria radikaler (ROS) i tumörerna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/>
          <a:stretch/>
        </p:blipFill>
        <p:spPr bwMode="auto">
          <a:xfrm>
            <a:off x="1112920" y="2122099"/>
            <a:ext cx="7346843" cy="345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 rot="16200000">
            <a:off x="-117928" y="3635616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ROS-nivåer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475656" y="5013176"/>
            <a:ext cx="792088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>
              <a:solidFill>
                <a:srgbClr val="000000"/>
              </a:solidFill>
            </a:endParaRPr>
          </a:p>
        </p:txBody>
      </p:sp>
      <p:sp>
        <p:nvSpPr>
          <p:cNvPr id="11" name="textruta 1"/>
          <p:cNvSpPr txBox="1"/>
          <p:nvPr/>
        </p:nvSpPr>
        <p:spPr>
          <a:xfrm rot="19050136">
            <a:off x="435263" y="5360351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Normal lunga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520" y="638132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Detta kan både naturliga, syntetiska och endogena antioxidanter åstadkomma.</a:t>
            </a:r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26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1520" y="1505916"/>
            <a:ext cx="351656" cy="41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4099" y="1450354"/>
            <a:ext cx="351656" cy="41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728" y="1711373"/>
            <a:ext cx="792088" cy="2077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7684" y="1620416"/>
            <a:ext cx="792088" cy="296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88640"/>
            <a:ext cx="9144000" cy="1134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Lungcancer-celler från människor växer snabbare om vi ger dom antioxidanter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475656" y="5013176"/>
            <a:ext cx="792088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2400">
              <a:solidFill>
                <a:srgbClr val="00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r="25080" b="54378"/>
          <a:stretch/>
        </p:blipFill>
        <p:spPr bwMode="auto">
          <a:xfrm>
            <a:off x="395536" y="2330894"/>
            <a:ext cx="8427390" cy="262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79512" y="3429000"/>
            <a:ext cx="360040" cy="19262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403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75656" y="2276872"/>
            <a:ext cx="76683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Antioxidanter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sänker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nivåer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av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fria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radikaler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lungcancerceller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08720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Slutsats 1</a:t>
            </a:r>
          </a:p>
        </p:txBody>
      </p:sp>
      <p:sp>
        <p:nvSpPr>
          <p:cNvPr id="4" name="Freeform 3"/>
          <p:cNvSpPr/>
          <p:nvPr/>
        </p:nvSpPr>
        <p:spPr>
          <a:xfrm rot="5400000" flipV="1">
            <a:off x="533664" y="2780927"/>
            <a:ext cx="952026" cy="663996"/>
          </a:xfrm>
          <a:custGeom>
            <a:avLst/>
            <a:gdLst>
              <a:gd name="connsiteX0" fmla="*/ 0 w 4221126"/>
              <a:gd name="connsiteY0" fmla="*/ 1020945 h 1095372"/>
              <a:gd name="connsiteX1" fmla="*/ 2094614 w 4221126"/>
              <a:gd name="connsiteY1" fmla="*/ 219 h 1095372"/>
              <a:gd name="connsiteX2" fmla="*/ 4221126 w 4221126"/>
              <a:gd name="connsiteY2" fmla="*/ 1095372 h 10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126" h="1095372">
                <a:moveTo>
                  <a:pt x="0" y="1020945"/>
                </a:moveTo>
                <a:cubicBezTo>
                  <a:pt x="695546" y="504379"/>
                  <a:pt x="1391093" y="-12186"/>
                  <a:pt x="2094614" y="219"/>
                </a:cubicBezTo>
                <a:cubicBezTo>
                  <a:pt x="2798135" y="12623"/>
                  <a:pt x="3509630" y="553997"/>
                  <a:pt x="4221126" y="1095372"/>
                </a:cubicBezTo>
              </a:path>
            </a:pathLst>
          </a:custGeom>
          <a:noFill/>
          <a:ln w="88900"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3284984"/>
            <a:ext cx="748883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som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därmed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skyddas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från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oxidativ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stress…</a:t>
            </a:r>
          </a:p>
        </p:txBody>
      </p:sp>
      <p:sp>
        <p:nvSpPr>
          <p:cNvPr id="8" name="Freeform 7"/>
          <p:cNvSpPr/>
          <p:nvPr/>
        </p:nvSpPr>
        <p:spPr>
          <a:xfrm rot="5400000" flipV="1">
            <a:off x="533664" y="3861047"/>
            <a:ext cx="952026" cy="663996"/>
          </a:xfrm>
          <a:custGeom>
            <a:avLst/>
            <a:gdLst>
              <a:gd name="connsiteX0" fmla="*/ 0 w 4221126"/>
              <a:gd name="connsiteY0" fmla="*/ 1020945 h 1095372"/>
              <a:gd name="connsiteX1" fmla="*/ 2094614 w 4221126"/>
              <a:gd name="connsiteY1" fmla="*/ 219 h 1095372"/>
              <a:gd name="connsiteX2" fmla="*/ 4221126 w 4221126"/>
              <a:gd name="connsiteY2" fmla="*/ 1095372 h 10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126" h="1095372">
                <a:moveTo>
                  <a:pt x="0" y="1020945"/>
                </a:moveTo>
                <a:cubicBezTo>
                  <a:pt x="695546" y="504379"/>
                  <a:pt x="1391093" y="-12186"/>
                  <a:pt x="2094614" y="219"/>
                </a:cubicBezTo>
                <a:cubicBezTo>
                  <a:pt x="2798135" y="12623"/>
                  <a:pt x="3509630" y="553997"/>
                  <a:pt x="4221126" y="1095372"/>
                </a:cubicBezTo>
              </a:path>
            </a:pathLst>
          </a:custGeom>
          <a:noFill/>
          <a:ln w="88900"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75656" y="4365104"/>
            <a:ext cx="748883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och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dela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sig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och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tillväxa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snabbare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sphweb.bumc.bu.edu/otlt/MPH-Modules/PH/PH709_Cancer/CancerEvolu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932040" y="5013176"/>
            <a:ext cx="4061389" cy="171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93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31640" y="2575445"/>
            <a:ext cx="6696744" cy="121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Är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antioxdanteffekten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begränsad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till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lungan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Hur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vid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malignt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melanom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179388" indent="-179388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sv-SE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08720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Nya frågeställningar</a:t>
            </a:r>
          </a:p>
        </p:txBody>
      </p:sp>
    </p:spTree>
    <p:extLst>
      <p:ext uri="{BB962C8B-B14F-4D97-AF65-F5344CB8AC3E}">
        <p14:creationId xmlns:p14="http://schemas.microsoft.com/office/powerpoint/2010/main" val="2842684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0" y="222513"/>
            <a:ext cx="9144000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Malignt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melanom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ökar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markant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frevkens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och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dödlighet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48880"/>
            <a:ext cx="335514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07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0" y="222513"/>
            <a:ext cx="9144000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hudtumör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kan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utsättas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för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antioxidanter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från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två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olika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källor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iyouwebuy.se/media/catalog/product/cache/2/image/650x650/9df78eab33525d08d6e5fb8d27136e95/d/m/dme-0048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4701"/>
            <a:ext cx="1277076" cy="14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4468" r="24478" b="2370"/>
          <a:stretch/>
        </p:blipFill>
        <p:spPr>
          <a:xfrm>
            <a:off x="4907800" y="1700808"/>
            <a:ext cx="966581" cy="16067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78821" y="4365104"/>
            <a:ext cx="717315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51816" y="2061592"/>
            <a:ext cx="648072" cy="296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93958"/>
            <a:ext cx="3059832" cy="203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73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0" y="222513"/>
            <a:ext cx="9144000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Mus-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modell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för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malignt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melanom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4128515" y="3058054"/>
            <a:ext cx="123557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67754" b="15662"/>
          <a:stretch/>
        </p:blipFill>
        <p:spPr bwMode="auto">
          <a:xfrm>
            <a:off x="5580112" y="2126711"/>
            <a:ext cx="2294203" cy="21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93958"/>
            <a:ext cx="3059832" cy="20357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06324" y="1052736"/>
            <a:ext cx="4042814" cy="1039225"/>
            <a:chOff x="2919412" y="2514598"/>
            <a:chExt cx="3025724" cy="77777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60" r="-1" b="39625"/>
            <a:stretch/>
          </p:blipFill>
          <p:spPr bwMode="auto">
            <a:xfrm>
              <a:off x="4320610" y="2514598"/>
              <a:ext cx="1624526" cy="77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971800" y="2853336"/>
              <a:ext cx="409575" cy="209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05401" y="2853336"/>
              <a:ext cx="266700" cy="209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19412" y="2910291"/>
              <a:ext cx="266700" cy="209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76587" y="2900766"/>
              <a:ext cx="266700" cy="209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903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0" y="222513"/>
            <a:ext cx="9144000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Antioxidanter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påverkade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den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primära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melanom-tumören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4128515" y="3058054"/>
            <a:ext cx="123557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67754" b="15662"/>
          <a:stretch/>
        </p:blipFill>
        <p:spPr bwMode="auto">
          <a:xfrm>
            <a:off x="5580112" y="2126711"/>
            <a:ext cx="2294203" cy="21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93958"/>
            <a:ext cx="3059832" cy="20357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/>
          <a:stretch/>
        </p:blipFill>
        <p:spPr>
          <a:xfrm>
            <a:off x="4644008" y="4512818"/>
            <a:ext cx="4104456" cy="20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12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4624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Antioxidanter ökade metastasering av melanom i kroppen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16016" y="5157192"/>
            <a:ext cx="3600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7" t="7028" r="50017" b="15663"/>
          <a:stretch/>
        </p:blipFill>
        <p:spPr bwMode="auto">
          <a:xfrm>
            <a:off x="3203848" y="2621165"/>
            <a:ext cx="15121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524390"/>
            <a:ext cx="2376264" cy="2776818"/>
          </a:xfrm>
          <a:prstGeom prst="rect">
            <a:avLst/>
          </a:prstGeom>
        </p:spPr>
      </p:pic>
      <p:pic>
        <p:nvPicPr>
          <p:cNvPr id="2050" name="Picture 2" descr="http://oncolex.org/~/media/Foflekk/stadier/melanom_lymfestadier_pN2_eng.ashx?w=550&amp;h=343&amp;as=1&amp;la=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15205" r="50285" b="5450"/>
          <a:stretch/>
        </p:blipFill>
        <p:spPr bwMode="auto">
          <a:xfrm>
            <a:off x="1331640" y="2636912"/>
            <a:ext cx="12241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26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16632"/>
            <a:ext cx="91440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Antioxidanter ökade metastaseringsförmågan hos melanomceller</a:t>
            </a:r>
          </a:p>
        </p:txBody>
      </p:sp>
      <p:pic>
        <p:nvPicPr>
          <p:cNvPr id="2050" name="Picture 2" descr="http://oncolex.org/~/media/Foflekk/stadier/melanom_lymfestadier_pN2_eng.ashx?w=550&amp;h=343&amp;as=1&amp;la=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15205" r="50285" b="5450"/>
          <a:stretch/>
        </p:blipFill>
        <p:spPr bwMode="auto">
          <a:xfrm>
            <a:off x="611560" y="2636912"/>
            <a:ext cx="12241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88840"/>
            <a:ext cx="6325786" cy="3636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648" y="6021288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Melanom-celler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2159732" y="5218294"/>
            <a:ext cx="576064" cy="80299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21696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240225"/>
            <a:ext cx="9144000" cy="1754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Nyfikenhetsdriven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grundforskning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baserat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på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djupgående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studier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av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biokemisk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process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celler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5816" y="3429000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KOLESTEROL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53518" y="3028890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Cancer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491880" y="249289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Åldrande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372200" y="3028890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Inflammation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60032" y="4469050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Hjärtsjukdom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79712" y="4469050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ct val="10000"/>
              </a:spcAft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Alzheimers</a:t>
            </a:r>
            <a:endParaRPr 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8736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88640"/>
            <a:ext cx="91440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NAC och E-vitamin har ingen effekt på proliferation av malignana melanomceller från människor...</a:t>
            </a:r>
          </a:p>
        </p:txBody>
      </p:sp>
      <p:pic>
        <p:nvPicPr>
          <p:cNvPr id="3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/>
          <a:stretch/>
        </p:blipFill>
        <p:spPr>
          <a:xfrm>
            <a:off x="254713" y="2060848"/>
            <a:ext cx="8709775" cy="3056965"/>
          </a:xfrm>
        </p:spPr>
      </p:pic>
    </p:spTree>
    <p:extLst>
      <p:ext uri="{BB962C8B-B14F-4D97-AF65-F5344CB8AC3E}">
        <p14:creationId xmlns:p14="http://schemas.microsoft.com/office/powerpoint/2010/main" val="202096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88640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...men ökade markant deras förmåga att röra sig och ”metastasera”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552" y="6381328"/>
            <a:ext cx="8673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Analyzed by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XCelligence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real-time cell invasion assay. Similar results with PDX models.</a:t>
            </a:r>
            <a:endParaRPr lang="sv-SE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7" r="43573"/>
          <a:stretch/>
        </p:blipFill>
        <p:spPr>
          <a:xfrm>
            <a:off x="257284" y="1988840"/>
            <a:ext cx="5250820" cy="288032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2" t="5843"/>
          <a:stretch/>
        </p:blipFill>
        <p:spPr>
          <a:xfrm>
            <a:off x="5752256" y="1916832"/>
            <a:ext cx="29242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41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4624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Antioxidanterna ökade aktiveringen av RHOA-proteinet (som styr cell-motilitet)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628800"/>
            <a:ext cx="3600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r="36294" b="47842"/>
          <a:stretch/>
        </p:blipFill>
        <p:spPr>
          <a:xfrm>
            <a:off x="1835696" y="1423418"/>
            <a:ext cx="5184576" cy="2509638"/>
          </a:xfr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32" r="36294"/>
          <a:stretch/>
        </p:blipFill>
        <p:spPr>
          <a:xfrm>
            <a:off x="1907704" y="3585102"/>
            <a:ext cx="5184576" cy="25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04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75656" y="2276872"/>
            <a:ext cx="76683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Antioxidanter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sänker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nivåer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av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fria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radikaler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melanom-celler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08720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Slutsats 2</a:t>
            </a:r>
          </a:p>
        </p:txBody>
      </p:sp>
      <p:sp>
        <p:nvSpPr>
          <p:cNvPr id="4" name="Freeform 3"/>
          <p:cNvSpPr/>
          <p:nvPr/>
        </p:nvSpPr>
        <p:spPr>
          <a:xfrm rot="5400000" flipV="1">
            <a:off x="533664" y="2780927"/>
            <a:ext cx="952026" cy="663996"/>
          </a:xfrm>
          <a:custGeom>
            <a:avLst/>
            <a:gdLst>
              <a:gd name="connsiteX0" fmla="*/ 0 w 4221126"/>
              <a:gd name="connsiteY0" fmla="*/ 1020945 h 1095372"/>
              <a:gd name="connsiteX1" fmla="*/ 2094614 w 4221126"/>
              <a:gd name="connsiteY1" fmla="*/ 219 h 1095372"/>
              <a:gd name="connsiteX2" fmla="*/ 4221126 w 4221126"/>
              <a:gd name="connsiteY2" fmla="*/ 1095372 h 10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126" h="1095372">
                <a:moveTo>
                  <a:pt x="0" y="1020945"/>
                </a:moveTo>
                <a:cubicBezTo>
                  <a:pt x="695546" y="504379"/>
                  <a:pt x="1391093" y="-12186"/>
                  <a:pt x="2094614" y="219"/>
                </a:cubicBezTo>
                <a:cubicBezTo>
                  <a:pt x="2798135" y="12623"/>
                  <a:pt x="3509630" y="553997"/>
                  <a:pt x="4221126" y="1095372"/>
                </a:cubicBezTo>
              </a:path>
            </a:pathLst>
          </a:custGeom>
          <a:noFill/>
          <a:ln w="88900"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475656" y="3284984"/>
            <a:ext cx="748883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som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därmed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skyddas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från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oxidativ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stress…</a:t>
            </a:r>
          </a:p>
        </p:txBody>
      </p:sp>
      <p:sp>
        <p:nvSpPr>
          <p:cNvPr id="8" name="Freeform 7"/>
          <p:cNvSpPr/>
          <p:nvPr/>
        </p:nvSpPr>
        <p:spPr>
          <a:xfrm rot="5400000" flipV="1">
            <a:off x="533664" y="3861047"/>
            <a:ext cx="952026" cy="663996"/>
          </a:xfrm>
          <a:custGeom>
            <a:avLst/>
            <a:gdLst>
              <a:gd name="connsiteX0" fmla="*/ 0 w 4221126"/>
              <a:gd name="connsiteY0" fmla="*/ 1020945 h 1095372"/>
              <a:gd name="connsiteX1" fmla="*/ 2094614 w 4221126"/>
              <a:gd name="connsiteY1" fmla="*/ 219 h 1095372"/>
              <a:gd name="connsiteX2" fmla="*/ 4221126 w 4221126"/>
              <a:gd name="connsiteY2" fmla="*/ 1095372 h 10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126" h="1095372">
                <a:moveTo>
                  <a:pt x="0" y="1020945"/>
                </a:moveTo>
                <a:cubicBezTo>
                  <a:pt x="695546" y="504379"/>
                  <a:pt x="1391093" y="-12186"/>
                  <a:pt x="2094614" y="219"/>
                </a:cubicBezTo>
                <a:cubicBezTo>
                  <a:pt x="2798135" y="12623"/>
                  <a:pt x="3509630" y="553997"/>
                  <a:pt x="4221126" y="1095372"/>
                </a:cubicBezTo>
              </a:path>
            </a:pathLst>
          </a:custGeom>
          <a:noFill/>
          <a:ln w="88900"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75656" y="4365104"/>
            <a:ext cx="352839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och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sprida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sig (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metastasera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mer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effektivt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metastasis - oncology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869846" cy="28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7504" y="6173160"/>
            <a:ext cx="3528392" cy="114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Vid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längre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studier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ser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samma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effect vid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lungcancer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82432"/>
            <a:ext cx="7704856" cy="1942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71" y="548680"/>
            <a:ext cx="756635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84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62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Forskargrupper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USA, England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nyligen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kommit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till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samma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slutsatser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oberoende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studier</a:t>
            </a:r>
            <a:endParaRPr lang="sv-SE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806" b="65892"/>
          <a:stretch/>
        </p:blipFill>
        <p:spPr>
          <a:xfrm>
            <a:off x="1187624" y="2239221"/>
            <a:ext cx="6840760" cy="2141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2455148"/>
            <a:ext cx="69847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Oxidative stress inhibits distant metastasis by human melanoma cells</a:t>
            </a:r>
          </a:p>
          <a:p>
            <a:pPr fontAlgn="base"/>
            <a:r>
              <a:rPr lang="sv-SE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Sean Morrisson</a:t>
            </a:r>
            <a:endParaRPr lang="sv-SE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7546" y="1909281"/>
            <a:ext cx="2562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endParaRPr lang="sv-SE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3806" b="65892"/>
          <a:stretch/>
        </p:blipFill>
        <p:spPr>
          <a:xfrm>
            <a:off x="1187624" y="3935475"/>
            <a:ext cx="6840760" cy="2141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87624" y="4151402"/>
            <a:ext cx="69847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Reactivation of p53 by a Cytoskeletal Sensor to Control the Balance Between DNA Damage and Tumor Dissemination</a:t>
            </a:r>
          </a:p>
          <a:p>
            <a:pPr fontAlgn="base"/>
            <a:r>
              <a:rPr lang="sv-SE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 Sanz-Moreno</a:t>
            </a:r>
            <a:endParaRPr lang="sv-SE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7546" y="3604954"/>
            <a:ext cx="4146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Natl. Cancer Inst.</a:t>
            </a:r>
            <a:endParaRPr lang="sv-SE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3806" b="65892"/>
          <a:stretch/>
        </p:blipFill>
        <p:spPr>
          <a:xfrm>
            <a:off x="1187624" y="5663667"/>
            <a:ext cx="6840760" cy="2141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87624" y="5879594"/>
            <a:ext cx="69847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NRF2 activation by antioxidant antidiabetic agents accelerates tumor metastasis</a:t>
            </a:r>
          </a:p>
          <a:p>
            <a:pPr fontAlgn="base"/>
            <a:r>
              <a:rPr lang="sv-SE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Hongting Zheng</a:t>
            </a:r>
            <a:endParaRPr lang="sv-SE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7546" y="5333146"/>
            <a:ext cx="4650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sz="20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Transl. Med.</a:t>
            </a:r>
            <a:endParaRPr lang="sv-SE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86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xbmarl\Cloudstation\Grants\KAW\KAW_Bergö_2015\CoverPic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 b="62199"/>
          <a:stretch/>
        </p:blipFill>
        <p:spPr bwMode="auto">
          <a:xfrm>
            <a:off x="1403648" y="3614906"/>
            <a:ext cx="1512168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-11837"/>
            <a:ext cx="9144000" cy="10645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464646"/>
                </a:solidFill>
                <a:latin typeface="Arial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/>
            <a:endParaRPr lang="sv-SE" sz="3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Explosion 2 17"/>
          <p:cNvSpPr/>
          <p:nvPr/>
        </p:nvSpPr>
        <p:spPr>
          <a:xfrm rot="1387635">
            <a:off x="3580853" y="3254853"/>
            <a:ext cx="1944216" cy="1584176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9" name="Group 18"/>
          <p:cNvGrpSpPr/>
          <p:nvPr/>
        </p:nvGrpSpPr>
        <p:grpSpPr>
          <a:xfrm>
            <a:off x="3948553" y="3930246"/>
            <a:ext cx="571786" cy="332719"/>
            <a:chOff x="911322" y="4069420"/>
            <a:chExt cx="2049774" cy="1192751"/>
          </a:xfrm>
        </p:grpSpPr>
        <p:grpSp>
          <p:nvGrpSpPr>
            <p:cNvPr id="20" name="Group 19"/>
            <p:cNvGrpSpPr/>
            <p:nvPr/>
          </p:nvGrpSpPr>
          <p:grpSpPr>
            <a:xfrm>
              <a:off x="911322" y="4069420"/>
              <a:ext cx="1752466" cy="1192751"/>
              <a:chOff x="1403648" y="4559669"/>
              <a:chExt cx="1752466" cy="1192751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403648" y="4574740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003986" y="4559669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373898" y="4113503"/>
              <a:ext cx="1587198" cy="88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sv-SE" sz="1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∙−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20339" y="3930246"/>
            <a:ext cx="571786" cy="332719"/>
            <a:chOff x="911322" y="4069420"/>
            <a:chExt cx="2049774" cy="1192751"/>
          </a:xfrm>
        </p:grpSpPr>
        <p:grpSp>
          <p:nvGrpSpPr>
            <p:cNvPr id="25" name="Group 24"/>
            <p:cNvGrpSpPr/>
            <p:nvPr/>
          </p:nvGrpSpPr>
          <p:grpSpPr>
            <a:xfrm>
              <a:off x="911322" y="4069420"/>
              <a:ext cx="1752466" cy="1192751"/>
              <a:chOff x="1403648" y="4559669"/>
              <a:chExt cx="1752466" cy="1192751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403648" y="4574740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003986" y="4559669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373898" y="4113503"/>
              <a:ext cx="1587198" cy="88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sv-SE" sz="1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sv-SE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∙−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723973" y="465559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Fria radikaler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15571" y="446971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Antioxidanter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8144" y="3801234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</p:txBody>
      </p:sp>
      <p:sp>
        <p:nvSpPr>
          <p:cNvPr id="9" name="Freeform 8"/>
          <p:cNvSpPr/>
          <p:nvPr/>
        </p:nvSpPr>
        <p:spPr>
          <a:xfrm>
            <a:off x="2411760" y="2750810"/>
            <a:ext cx="4238429" cy="919354"/>
          </a:xfrm>
          <a:custGeom>
            <a:avLst/>
            <a:gdLst>
              <a:gd name="connsiteX0" fmla="*/ 0 w 4221126"/>
              <a:gd name="connsiteY0" fmla="*/ 1020945 h 1095372"/>
              <a:gd name="connsiteX1" fmla="*/ 2094614 w 4221126"/>
              <a:gd name="connsiteY1" fmla="*/ 219 h 1095372"/>
              <a:gd name="connsiteX2" fmla="*/ 4221126 w 4221126"/>
              <a:gd name="connsiteY2" fmla="*/ 1095372 h 10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126" h="1095372">
                <a:moveTo>
                  <a:pt x="0" y="1020945"/>
                </a:moveTo>
                <a:cubicBezTo>
                  <a:pt x="695546" y="504379"/>
                  <a:pt x="1391093" y="-12186"/>
                  <a:pt x="2094614" y="219"/>
                </a:cubicBezTo>
                <a:cubicBezTo>
                  <a:pt x="2798135" y="12623"/>
                  <a:pt x="3509630" y="553997"/>
                  <a:pt x="4221126" y="1095372"/>
                </a:cubicBezTo>
              </a:path>
            </a:pathLst>
          </a:custGeom>
          <a:noFill/>
          <a:ln w="88900"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ubrik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591634"/>
          </a:xfrm>
        </p:spPr>
        <p:txBody>
          <a:bodyPr>
            <a:noAutofit/>
          </a:bodyPr>
          <a:lstStyle/>
          <a:p>
            <a:pPr algn="ctr"/>
            <a:r>
              <a:rPr lang="sv-SE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Hypotes: Antioxidanter hämmar framtida tumörer men påskyndar existerande tumörer</a:t>
            </a:r>
          </a:p>
        </p:txBody>
      </p:sp>
      <p:pic>
        <p:nvPicPr>
          <p:cNvPr id="4098" name="Picture 2" descr="http://upload.wikimedia.org/wikipedia/commons/thumb/c/c4/Sweden_road_sign_B2.svg/200px-Sweden_road_sign_B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68" y="2076211"/>
            <a:ext cx="750451" cy="7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771800" y="2172772"/>
            <a:ext cx="3113929" cy="523220"/>
          </a:xfrm>
          <a:prstGeom prst="rect">
            <a:avLst/>
          </a:prstGeom>
          <a:noFill/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sv-SE" sz="2800" b="1" dirty="0">
                <a:latin typeface="Arial" panose="020B0604020202020204" pitchFamily="34" charset="0"/>
                <a:cs typeface="Arial" panose="020B0604020202020204" pitchFamily="34" charset="0"/>
              </a:rPr>
              <a:t>Tumör-uppkomst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75856" y="5638589"/>
            <a:ext cx="2535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latin typeface="Arial" panose="020B0604020202020204" pitchFamily="34" charset="0"/>
                <a:cs typeface="Arial" panose="020B0604020202020204" pitchFamily="34" charset="0"/>
              </a:rPr>
              <a:t>Tumör-tillväxt</a:t>
            </a:r>
          </a:p>
        </p:txBody>
      </p:sp>
      <p:pic>
        <p:nvPicPr>
          <p:cNvPr id="4100" name="Picture 4" descr="https://encrypted-tbn2.gstatic.com/images?q=tbn:ANd9GcQCZ19m7wx1J-c9s1rMW1o9-UQqBpX8r3pVwdGyHJNvU8Nawg_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13039"/>
          <a:stretch/>
        </p:blipFill>
        <p:spPr bwMode="auto">
          <a:xfrm>
            <a:off x="5852854" y="5516945"/>
            <a:ext cx="735370" cy="7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35"/>
          <p:cNvSpPr/>
          <p:nvPr/>
        </p:nvSpPr>
        <p:spPr>
          <a:xfrm rot="10800000" flipH="1">
            <a:off x="2411761" y="4808493"/>
            <a:ext cx="4248472" cy="797557"/>
          </a:xfrm>
          <a:custGeom>
            <a:avLst/>
            <a:gdLst>
              <a:gd name="connsiteX0" fmla="*/ 0 w 4221126"/>
              <a:gd name="connsiteY0" fmla="*/ 1020945 h 1095372"/>
              <a:gd name="connsiteX1" fmla="*/ 2094614 w 4221126"/>
              <a:gd name="connsiteY1" fmla="*/ 219 h 1095372"/>
              <a:gd name="connsiteX2" fmla="*/ 4221126 w 4221126"/>
              <a:gd name="connsiteY2" fmla="*/ 1095372 h 10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126" h="1095372">
                <a:moveTo>
                  <a:pt x="0" y="1020945"/>
                </a:moveTo>
                <a:cubicBezTo>
                  <a:pt x="695546" y="504379"/>
                  <a:pt x="1391093" y="-12186"/>
                  <a:pt x="2094614" y="219"/>
                </a:cubicBezTo>
                <a:cubicBezTo>
                  <a:pt x="2798135" y="12623"/>
                  <a:pt x="3509630" y="553997"/>
                  <a:pt x="4221126" y="1095372"/>
                </a:cubicBezTo>
              </a:path>
            </a:pathLst>
          </a:custGeom>
          <a:noFill/>
          <a:ln w="88900"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404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5576" y="1484783"/>
            <a:ext cx="8136904" cy="4464497"/>
          </a:xfrm>
        </p:spPr>
        <p:txBody>
          <a:bodyPr>
            <a:noAutofit/>
          </a:bodyPr>
          <a:lstStyle/>
          <a:p>
            <a:pPr marL="179388" lvl="0" indent="-179388" algn="just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Linxian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General Population Nutrition Intervention Trial.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sv-S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Natl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. Cancer Inst.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1993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Alpha-Tocopherol/Beta-Carotene Cancer Prevention Study (ATBC)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sv-S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. J. Med.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1994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Carotene and Retinol Efficacy Trial (CARET)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Cancer Res.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1996</a:t>
            </a:r>
          </a:p>
          <a:p>
            <a:pPr marL="179388" lvl="0" indent="-179388" algn="just"/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Physicians’ Health Study I (PHS I)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N. Engl. J. Med. 1996</a:t>
            </a:r>
          </a:p>
          <a:p>
            <a:pPr marL="179388" lvl="0" indent="-179388" algn="just">
              <a:buNone/>
            </a:pPr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Women’s Health Study.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sv-S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Natl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. Cancer Inst.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1999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EUROSCAN study.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Natl. Cancer Inst. 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Supplémentation en Vitamines et Minéraux Antioxydants (SU.VI.MAX)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Archives Int. Med. 2004</a:t>
            </a:r>
          </a:p>
          <a:p>
            <a:pPr marL="179388" lvl="0" indent="-179388" algn="just"/>
            <a:endParaRPr lang="sv-SE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Heart Outcomes Prevention Evaluation – The Ongoing Outcomes (HOPE-TOO) Study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Am. Med. Assoc. 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0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Physicians’ Health Study II (PHS II)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Am. Med. Assoc. 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  <a:p>
            <a:pPr marL="179388" lvl="0" indent="-179388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just"/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Selenium and Vitamin E Cancer Prevention Trial (SELECT)</a:t>
            </a:r>
            <a:r>
              <a:rPr lang="sv-SE" sz="1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J. Am. Med. Assoc.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 2011</a:t>
            </a:r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endParaRPr lang="sv-S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0" y="116632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Enklaste förklaringen till de inkonsekventa resultaten från de kliniska studierna: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9532" y="1916831"/>
            <a:ext cx="8460940" cy="3816424"/>
            <a:chOff x="359532" y="1700808"/>
            <a:chExt cx="8460940" cy="3816424"/>
          </a:xfrm>
        </p:grpSpPr>
        <p:sp>
          <p:nvSpPr>
            <p:cNvPr id="5" name="Rectangle 4"/>
            <p:cNvSpPr/>
            <p:nvPr/>
          </p:nvSpPr>
          <p:spPr>
            <a:xfrm>
              <a:off x="359532" y="1700808"/>
              <a:ext cx="842493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5536" y="5229200"/>
              <a:ext cx="842493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9532" y="2168860"/>
              <a:ext cx="8424936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0932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b="1" i="1" dirty="0">
                <a:latin typeface="Arial" pitchFamily="34" charset="0"/>
                <a:cs typeface="Arial" pitchFamily="34" charset="0"/>
              </a:rPr>
              <a:t>Studierna inkluderade från start ett varierande antal tumörfria personer och personer med odiagnosticerade tumörer</a:t>
            </a:r>
          </a:p>
        </p:txBody>
      </p:sp>
    </p:spTree>
    <p:extLst>
      <p:ext uri="{BB962C8B-B14F-4D97-AF65-F5344CB8AC3E}">
        <p14:creationId xmlns:p14="http://schemas.microsoft.com/office/powerpoint/2010/main" val="199000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-11837"/>
            <a:ext cx="9144000" cy="10645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0" kern="1200" baseline="0">
                <a:solidFill>
                  <a:srgbClr val="464646"/>
                </a:solidFill>
                <a:latin typeface="Arial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/>
            <a:endParaRPr lang="sv-SE" sz="3600" b="1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5571" y="1526015"/>
            <a:ext cx="6930147" cy="4207241"/>
            <a:chOff x="1315571" y="2076211"/>
            <a:chExt cx="6930147" cy="4207241"/>
          </a:xfrm>
        </p:grpSpPr>
        <p:pic>
          <p:nvPicPr>
            <p:cNvPr id="5" name="Picture 4" descr="C:\Users\xbmarl\Cloudstation\Grants\KAW\KAW_Bergö_2015\CoverPic2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19" b="62199"/>
            <a:stretch/>
          </p:blipFill>
          <p:spPr bwMode="auto">
            <a:xfrm>
              <a:off x="1403648" y="3614906"/>
              <a:ext cx="1512168" cy="864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Explosion 2 17"/>
            <p:cNvSpPr/>
            <p:nvPr/>
          </p:nvSpPr>
          <p:spPr>
            <a:xfrm rot="1387635">
              <a:off x="3580853" y="3254853"/>
              <a:ext cx="1944216" cy="1584176"/>
            </a:xfrm>
            <a:prstGeom prst="irregularSeal2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48553" y="3930246"/>
              <a:ext cx="571786" cy="332719"/>
              <a:chOff x="911322" y="4069420"/>
              <a:chExt cx="2049774" cy="1192751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911322" y="4069420"/>
                <a:ext cx="1752466" cy="1192751"/>
                <a:chOff x="1403648" y="4559669"/>
                <a:chExt cx="1752466" cy="1192751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1403648" y="4574740"/>
                  <a:ext cx="1152128" cy="117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77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600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2003986" y="4559669"/>
                  <a:ext cx="1152128" cy="117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77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600"/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1373898" y="4113503"/>
                <a:ext cx="1587198" cy="882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sv-SE" sz="10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sv-S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∙−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20339" y="3930246"/>
              <a:ext cx="571786" cy="332719"/>
              <a:chOff x="911322" y="4069420"/>
              <a:chExt cx="2049774" cy="1192751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911322" y="4069420"/>
                <a:ext cx="1752466" cy="1192751"/>
                <a:chOff x="1403648" y="4559669"/>
                <a:chExt cx="1752466" cy="1192751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1403648" y="4574740"/>
                  <a:ext cx="1152128" cy="117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77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60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003986" y="4559669"/>
                  <a:ext cx="1152128" cy="11776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77000">
                      <a:srgbClr val="FF0000"/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 sz="1600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1373898" y="4113503"/>
                <a:ext cx="1587198" cy="8826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sv-SE" sz="10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sv-SE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∙−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723973" y="4655590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Fria radikaler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15571" y="4469710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Antioxidanter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68144" y="3801234"/>
              <a:ext cx="23775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CANCER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411760" y="2750810"/>
              <a:ext cx="4238429" cy="919354"/>
            </a:xfrm>
            <a:custGeom>
              <a:avLst/>
              <a:gdLst>
                <a:gd name="connsiteX0" fmla="*/ 0 w 4221126"/>
                <a:gd name="connsiteY0" fmla="*/ 1020945 h 1095372"/>
                <a:gd name="connsiteX1" fmla="*/ 2094614 w 4221126"/>
                <a:gd name="connsiteY1" fmla="*/ 219 h 1095372"/>
                <a:gd name="connsiteX2" fmla="*/ 4221126 w 4221126"/>
                <a:gd name="connsiteY2" fmla="*/ 1095372 h 109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1126" h="1095372">
                  <a:moveTo>
                    <a:pt x="0" y="1020945"/>
                  </a:moveTo>
                  <a:cubicBezTo>
                    <a:pt x="695546" y="504379"/>
                    <a:pt x="1391093" y="-12186"/>
                    <a:pt x="2094614" y="219"/>
                  </a:cubicBezTo>
                  <a:cubicBezTo>
                    <a:pt x="2798135" y="12623"/>
                    <a:pt x="3509630" y="553997"/>
                    <a:pt x="4221126" y="1095372"/>
                  </a:cubicBezTo>
                </a:path>
              </a:pathLst>
            </a:custGeom>
            <a:noFill/>
            <a:ln w="88900">
              <a:tailEnd type="triangle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4098" name="Picture 2" descr="http://upload.wikimedia.org/wikipedia/commons/thumb/c/c4/Sweden_road_sign_B2.svg/200px-Sweden_road_sign_B2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168" y="2076211"/>
              <a:ext cx="750451" cy="750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2771800" y="2172772"/>
              <a:ext cx="3113929" cy="523220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sv-S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Tumör-uppkomst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75856" y="5638589"/>
              <a:ext cx="2535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Tumör-tillväxt</a:t>
              </a:r>
            </a:p>
          </p:txBody>
        </p:sp>
        <p:pic>
          <p:nvPicPr>
            <p:cNvPr id="4100" name="Picture 4" descr="https://encrypted-tbn2.gstatic.com/images?q=tbn:ANd9GcQCZ19m7wx1J-c9s1rMW1o9-UQqBpX8r3pVwdGyHJNvU8Nawg_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4" r="13039"/>
            <a:stretch/>
          </p:blipFill>
          <p:spPr bwMode="auto">
            <a:xfrm>
              <a:off x="5852854" y="5516945"/>
              <a:ext cx="735370" cy="766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Freeform 35"/>
            <p:cNvSpPr/>
            <p:nvPr/>
          </p:nvSpPr>
          <p:spPr>
            <a:xfrm rot="10800000" flipH="1">
              <a:off x="2411761" y="4808493"/>
              <a:ext cx="4248472" cy="797557"/>
            </a:xfrm>
            <a:custGeom>
              <a:avLst/>
              <a:gdLst>
                <a:gd name="connsiteX0" fmla="*/ 0 w 4221126"/>
                <a:gd name="connsiteY0" fmla="*/ 1020945 h 1095372"/>
                <a:gd name="connsiteX1" fmla="*/ 2094614 w 4221126"/>
                <a:gd name="connsiteY1" fmla="*/ 219 h 1095372"/>
                <a:gd name="connsiteX2" fmla="*/ 4221126 w 4221126"/>
                <a:gd name="connsiteY2" fmla="*/ 1095372 h 109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1126" h="1095372">
                  <a:moveTo>
                    <a:pt x="0" y="1020945"/>
                  </a:moveTo>
                  <a:cubicBezTo>
                    <a:pt x="695546" y="504379"/>
                    <a:pt x="1391093" y="-12186"/>
                    <a:pt x="2094614" y="219"/>
                  </a:cubicBezTo>
                  <a:cubicBezTo>
                    <a:pt x="2798135" y="12623"/>
                    <a:pt x="3509630" y="553997"/>
                    <a:pt x="4221126" y="1095372"/>
                  </a:cubicBezTo>
                </a:path>
              </a:pathLst>
            </a:custGeom>
            <a:noFill/>
            <a:ln w="88900">
              <a:tailEnd type="triangle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3" name="Rubrik 1"/>
          <p:cNvSpPr txBox="1">
            <a:spLocks/>
          </p:cNvSpPr>
          <p:nvPr/>
        </p:nvSpPr>
        <p:spPr bwMode="auto">
          <a:xfrm>
            <a:off x="-36512" y="44624"/>
            <a:ext cx="914400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464646"/>
                </a:solidFill>
                <a:latin typeface="Arial" pitchFamily="34" charset="0"/>
                <a:ea typeface="ＭＳ Ｐゴシック" pitchFamily="-65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464646"/>
                </a:solidFill>
                <a:latin typeface="Arial" charset="0"/>
                <a:ea typeface="ＭＳ Ｐゴシック" pitchFamily="-65" charset="-128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rgbClr val="464646"/>
                </a:solidFill>
                <a:latin typeface="Arial Bold" pitchFamily="-65" charset="0"/>
                <a:ea typeface="ＭＳ Ｐゴシック" pitchFamily="-65" charset="-128"/>
              </a:defRPr>
            </a:lvl9pPr>
          </a:lstStyle>
          <a:p>
            <a:pPr algn="ctr"/>
            <a:r>
              <a:rPr lang="sv-SE" sz="3200" b="1" dirty="0">
                <a:solidFill>
                  <a:schemeClr val="tx1"/>
                </a:solidFill>
                <a:cs typeface="Arial" panose="020B0604020202020204" pitchFamily="34" charset="0"/>
              </a:rPr>
              <a:t>Vem skall ta extra antioxidanter för att minska sin risk för cancer?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6165304"/>
            <a:ext cx="9144000" cy="58477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Enligt vår hypotes: en tumörfri person</a:t>
            </a:r>
          </a:p>
        </p:txBody>
      </p:sp>
    </p:spTree>
    <p:extLst>
      <p:ext uri="{BB962C8B-B14F-4D97-AF65-F5344CB8AC3E}">
        <p14:creationId xmlns:p14="http://schemas.microsoft.com/office/powerpoint/2010/main" val="32354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18490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Folk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som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lever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blå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zoner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”,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och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äter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antioxiant-rik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kost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lever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länge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och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låg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incidens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av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cancer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43608" y="6290156"/>
            <a:ext cx="7083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800" b="1" dirty="0">
                <a:solidFill>
                  <a:srgbClr val="FFFFFF"/>
                </a:solidFill>
              </a:rPr>
              <a:t>Äter denna kost genom hela livet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40" y="1864320"/>
            <a:ext cx="787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240225"/>
            <a:ext cx="9144000" cy="1754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Finns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det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någon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länk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mellan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accelererat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åldrande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(progeria)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och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normalt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åldrande</a:t>
            </a:r>
            <a:r>
              <a:rPr lang="en-US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91490" name="Picture 2" descr="http://emmaankney.files.wordpress.com/2012/01/oldm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6" t="7132" r="9254" b="6359"/>
          <a:stretch/>
        </p:blipFill>
        <p:spPr bwMode="auto">
          <a:xfrm>
            <a:off x="4982293" y="2376909"/>
            <a:ext cx="2758059" cy="37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11035"/>
          <a:stretch/>
        </p:blipFill>
        <p:spPr bwMode="auto">
          <a:xfrm>
            <a:off x="1583828" y="2376909"/>
            <a:ext cx="2556124" cy="37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5200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326876"/>
            <a:ext cx="9144000" cy="102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Cancerpatienter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canceröverlevare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och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personer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med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ökad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risk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för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cancer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bör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undvika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tillskott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med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antioxidanter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sv-S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512" y="188640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Vår slutsats:</a:t>
            </a:r>
          </a:p>
        </p:txBody>
      </p:sp>
      <p:pic>
        <p:nvPicPr>
          <p:cNvPr id="4" name="Picture 3" descr="C:\Users\xbmarl\Cloudstation\Grants\KAW\KAW_Bergö_2015\CoverPic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 b="62199"/>
          <a:stretch/>
        </p:blipFill>
        <p:spPr bwMode="auto">
          <a:xfrm>
            <a:off x="3779912" y="4221088"/>
            <a:ext cx="1512168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730309" y="5085184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Antioxidant-</a:t>
            </a:r>
          </a:p>
          <a:p>
            <a:pPr algn="ctr"/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tillskott</a:t>
            </a:r>
          </a:p>
          <a:p>
            <a:pPr algn="ctr"/>
            <a:endParaRPr lang="sv-SE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68344" y="6525344"/>
            <a:ext cx="1224136" cy="21602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419872" y="3880212"/>
            <a:ext cx="2088232" cy="1565012"/>
            <a:chOff x="3563888" y="2080012"/>
            <a:chExt cx="1800200" cy="1204972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3635896" y="2080012"/>
              <a:ext cx="1728192" cy="1204972"/>
            </a:xfrm>
            <a:prstGeom prst="straightConnector1">
              <a:avLst/>
            </a:prstGeom>
            <a:solidFill>
              <a:schemeClr val="accent1"/>
            </a:solidFill>
            <a:ln w="60325" cap="flat" cmpd="sng" algn="ctr">
              <a:solidFill>
                <a:srgbClr val="C00000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H="1">
              <a:off x="3563888" y="2113692"/>
              <a:ext cx="1728192" cy="1152128"/>
            </a:xfrm>
            <a:prstGeom prst="straightConnector1">
              <a:avLst/>
            </a:prstGeom>
            <a:solidFill>
              <a:schemeClr val="accent1"/>
            </a:solidFill>
            <a:ln w="60325" cap="flat" cmpd="sng" algn="ctr">
              <a:solidFill>
                <a:srgbClr val="C00000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539552" y="5877272"/>
            <a:ext cx="279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 övertygande bevis för terapeutiska effekter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3447" y="5877272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Starka bevis för skadliga effekter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-36512" y="2479004"/>
            <a:ext cx="9144000" cy="102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800"/>
              </a:spcAft>
            </a:pPr>
            <a:endParaRPr lang="sv-S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512" y="188640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Ät en balanserad kost!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3568" y="590921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...och undvik stress, cigaretter, socker, och att bli överviktig.</a:t>
            </a:r>
          </a:p>
        </p:txBody>
      </p:sp>
      <p:pic>
        <p:nvPicPr>
          <p:cNvPr id="5122" name="Picture 2" descr="http://cliparts.co/cliparts/6Tr/6k4/6Tr6k4Gp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549017" cy="45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67650" y="6534150"/>
            <a:ext cx="704850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2" descr="http://www.gustafssonsstiftelse.se/images/logo_hea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11433" r="83253" b="19759"/>
          <a:stretch>
            <a:fillRect/>
          </a:stretch>
        </p:blipFill>
        <p:spPr bwMode="auto">
          <a:xfrm>
            <a:off x="2974403" y="5436790"/>
            <a:ext cx="1172813" cy="91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880973" y="5166106"/>
            <a:ext cx="1384994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Göran Gustafsson-stiftelsen</a:t>
            </a:r>
          </a:p>
        </p:txBody>
      </p:sp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4298976" y="4437113"/>
            <a:ext cx="4749344" cy="1944212"/>
            <a:chOff x="3721260" y="4600427"/>
            <a:chExt cx="5329863" cy="2253397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260" y="6323662"/>
              <a:ext cx="3215544" cy="530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" descr="http://www.barncancerfonden.se/Global/Webbplatsbilder/logo_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298" y="6148974"/>
              <a:ext cx="2028825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Vetenskapsrådet startsid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760" y="4600427"/>
              <a:ext cx="1485899" cy="140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 descr="http://scienceprize.scilifelab.se/wp-content/uploads/2015/02/logga-KAW-300x1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28638"/>
            <a:ext cx="2331525" cy="12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6053" y="598845"/>
            <a:ext cx="4249923" cy="59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325" algn="l"/>
                <a:tab pos="24003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Deltagare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Mohamed Ibrahim (postdoc)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Martin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(MD, postdoc)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Murali Akula (PhD student)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Christin Karlsson (postdoc)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Jaroslaw Cisowski (postdoc)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Ella Äng (MD/PhD student)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Emil Ivarsson (PhD student)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Oskar Persson (animal tech.)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Tony Zou (PhD student)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Xiufeng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Xiu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(senior scientist)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Kashif Muhammad (postdoc)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Xue Chen (PhD student)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 Haidong Yao (postdoc)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Elin Tüksammel (animal tech.)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 Lindahl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Jonas Nilsson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Mike Murphy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60325" algn="l"/>
                <a:tab pos="2400300" algn="l"/>
                <a:tab pos="86868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Tobias Dick </a:t>
            </a:r>
          </a:p>
        </p:txBody>
      </p:sp>
      <p:pic>
        <p:nvPicPr>
          <p:cNvPr id="1026" name="Picture 2" descr="https://kiedit.ki.se/sites/default/files/styles/adaptive/public/cimed_logo.jpg?itok=eff0EkF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73" y="52396"/>
            <a:ext cx="6227531" cy="103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364634B9-B9C3-4B86-9E14-60166410C650" descr="3A805396-7425-4446-8D65-5819F21C8507@mg1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8" t="24788" r="39926" b="48064"/>
          <a:stretch/>
        </p:blipFill>
        <p:spPr bwMode="auto">
          <a:xfrm>
            <a:off x="6948264" y="1310277"/>
            <a:ext cx="1666860" cy="219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4697" r="28783" b="35527"/>
          <a:stretch/>
        </p:blipFill>
        <p:spPr>
          <a:xfrm>
            <a:off x="3347864" y="1340768"/>
            <a:ext cx="1673339" cy="21602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0" r="7160" b="33620"/>
          <a:stretch/>
        </p:blipFill>
        <p:spPr>
          <a:xfrm>
            <a:off x="5148064" y="1340769"/>
            <a:ext cx="1687702" cy="2168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00211" y="3419708"/>
            <a:ext cx="160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Volkan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Sayin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20072" y="3429000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Kristell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 Gal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20272" y="3429000"/>
            <a:ext cx="1567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Clotilde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02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55576" y="2348880"/>
            <a:ext cx="7632848" cy="37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rgbClr val="46464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4572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Arial" pitchFamily="34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914400" indent="0" algn="ctr" defTabSz="457200" rtl="0" eaLnBrk="1" fontAlgn="base" hangingPunct="1">
              <a:spcBef>
                <a:spcPts val="350"/>
              </a:spcBef>
              <a:spcAft>
                <a:spcPct val="0"/>
              </a:spcAft>
              <a:buFont typeface="Lucida Grande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Swedish “Airway Registry” &gt; 9000 COPD patients 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(Bergman &amp; Ekberg Jansson)</a:t>
            </a:r>
          </a:p>
          <a:p>
            <a:pPr marL="179388" indent="-179388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NAC increased relative risk of lung cancer to </a:t>
            </a:r>
            <a:r>
              <a:rPr lang="en-US" sz="2000" b="1" dirty="0"/>
              <a:t>1.58                     (CI: 1.04 – 2.39), </a:t>
            </a:r>
            <a:r>
              <a:rPr lang="en-US" sz="2000" b="1" i="1" dirty="0"/>
              <a:t>P</a:t>
            </a:r>
            <a:r>
              <a:rPr lang="en-US" sz="2000" b="1" dirty="0"/>
              <a:t> &lt; 0.05</a:t>
            </a:r>
            <a:endParaRPr lang="en-US" sz="2000" dirty="0"/>
          </a:p>
          <a:p>
            <a:pPr marL="179388" indent="-179388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US" sz="2000" dirty="0"/>
          </a:p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Moderate but significant degree of support for the hypothesis that NAC increases lung cancer risk in COPD patients</a:t>
            </a:r>
          </a:p>
          <a:p>
            <a:pPr algn="ctr">
              <a:spcBef>
                <a:spcPts val="0"/>
              </a:spcBef>
              <a:spcAft>
                <a:spcPts val="1800"/>
              </a:spcAft>
            </a:pPr>
            <a:endParaRPr lang="sv-SE" sz="1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v-SE" sz="1400" b="1" dirty="0">
                <a:latin typeface="Arial" pitchFamily="34" charset="0"/>
                <a:cs typeface="Arial" pitchFamily="34" charset="0"/>
              </a:rPr>
              <a:t>Lindahl </a:t>
            </a:r>
            <a:r>
              <a:rPr lang="sv-SE" sz="1400" b="1" i="1" dirty="0">
                <a:latin typeface="Arial" pitchFamily="34" charset="0"/>
                <a:cs typeface="Arial" pitchFamily="34" charset="0"/>
              </a:rPr>
              <a:t>et al</a:t>
            </a:r>
            <a:r>
              <a:rPr lang="sv-SE" sz="1400" b="1" dirty="0">
                <a:latin typeface="Arial" pitchFamily="34" charset="0"/>
                <a:cs typeface="Arial" pitchFamily="34" charset="0"/>
              </a:rPr>
              <a:t>. (2016; preliminary observations)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052736"/>
            <a:ext cx="9144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Påverkar NAC lungcancerrisk hos KOL-Patienter?</a:t>
            </a:r>
          </a:p>
        </p:txBody>
      </p:sp>
    </p:spTree>
    <p:extLst>
      <p:ext uri="{BB962C8B-B14F-4D97-AF65-F5344CB8AC3E}">
        <p14:creationId xmlns:p14="http://schemas.microsoft.com/office/powerpoint/2010/main" val="255442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Dietära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och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kroppsegna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antioxidanter</a:t>
            </a:r>
            <a:r>
              <a:rPr lang="en-US" sz="3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 descr="Bildresultat för balanserad k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05" y="1227533"/>
            <a:ext cx="4754463" cy="464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9524" y="1679897"/>
            <a:ext cx="145424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Vitaminer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B5</a:t>
            </a:r>
          </a:p>
          <a:p>
            <a:endParaRPr lang="sv-SE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Mineraler</a:t>
            </a:r>
            <a:endParaRPr lang="sv-SE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Selen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Zink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Magnesium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Mangan</a:t>
            </a:r>
          </a:p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Koppar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6237889"/>
            <a:ext cx="910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Kroppseget</a:t>
            </a:r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Coenzym-Q   Glutation  Urinsyra   Tioredoxinsystemet  Katalas   SOD</a:t>
            </a:r>
          </a:p>
        </p:txBody>
      </p:sp>
    </p:spTree>
    <p:extLst>
      <p:ext uri="{BB962C8B-B14F-4D97-AF65-F5344CB8AC3E}">
        <p14:creationId xmlns:p14="http://schemas.microsoft.com/office/powerpoint/2010/main" val="1187415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268760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indent="-104775">
              <a:buFont typeface="Arial" pitchFamily="34" charset="0"/>
              <a:buChar char="•"/>
            </a:pPr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Fria syreradikaler orsakar DNA-skador</a:t>
            </a:r>
          </a:p>
          <a:p>
            <a:pPr marL="104775" indent="-104775">
              <a:buFont typeface="Arial" pitchFamily="34" charset="0"/>
              <a:buChar char="•"/>
            </a:pPr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DNA-skador kan leda till cancer</a:t>
            </a:r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7" name="Picture 2" descr="https://encrypted-tbn0.gstatic.com/images?q=tbn:ANd9GcR7-b1jv5NzXsXDuZo2RTmQXhABiOmhtxjxVV4ylbbbzxq2rH6e1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26245"/>
          <a:stretch/>
        </p:blipFill>
        <p:spPr bwMode="auto">
          <a:xfrm>
            <a:off x="3610778" y="2275131"/>
            <a:ext cx="673190" cy="6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n 16"/>
          <p:cNvSpPr/>
          <p:nvPr/>
        </p:nvSpPr>
        <p:spPr>
          <a:xfrm>
            <a:off x="827584" y="2100647"/>
            <a:ext cx="1018155" cy="1038580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0860" y="2435271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prstClr val="black"/>
                </a:solidFill>
              </a:rPr>
              <a:t>UV</a:t>
            </a:r>
          </a:p>
        </p:txBody>
      </p:sp>
      <p:pic>
        <p:nvPicPr>
          <p:cNvPr id="3074" name="30C6041C-C63C-490A-933F-A64B87A004EB" descr="30C6041C-C63C-490A-933F-A64B87A004EB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2" r="1305" b="30330"/>
          <a:stretch/>
        </p:blipFill>
        <p:spPr bwMode="auto">
          <a:xfrm>
            <a:off x="1979712" y="2203123"/>
            <a:ext cx="1401198" cy="90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Freeform 27"/>
          <p:cNvSpPr/>
          <p:nvPr/>
        </p:nvSpPr>
        <p:spPr>
          <a:xfrm rot="2100000">
            <a:off x="3531726" y="3092534"/>
            <a:ext cx="156337" cy="755459"/>
          </a:xfrm>
          <a:custGeom>
            <a:avLst/>
            <a:gdLst>
              <a:gd name="connsiteX0" fmla="*/ 14 w 191400"/>
              <a:gd name="connsiteY0" fmla="*/ 0 h 978195"/>
              <a:gd name="connsiteX1" fmla="*/ 191400 w 191400"/>
              <a:gd name="connsiteY1" fmla="*/ 116958 h 978195"/>
              <a:gd name="connsiteX2" fmla="*/ 14 w 191400"/>
              <a:gd name="connsiteY2" fmla="*/ 148856 h 978195"/>
              <a:gd name="connsiteX3" fmla="*/ 180767 w 191400"/>
              <a:gd name="connsiteY3" fmla="*/ 265814 h 978195"/>
              <a:gd name="connsiteX4" fmla="*/ 10646 w 191400"/>
              <a:gd name="connsiteY4" fmla="*/ 308344 h 978195"/>
              <a:gd name="connsiteX5" fmla="*/ 170135 w 191400"/>
              <a:gd name="connsiteY5" fmla="*/ 425302 h 978195"/>
              <a:gd name="connsiteX6" fmla="*/ 14 w 191400"/>
              <a:gd name="connsiteY6" fmla="*/ 446567 h 978195"/>
              <a:gd name="connsiteX7" fmla="*/ 170135 w 191400"/>
              <a:gd name="connsiteY7" fmla="*/ 574158 h 978195"/>
              <a:gd name="connsiteX8" fmla="*/ 14 w 191400"/>
              <a:gd name="connsiteY8" fmla="*/ 606056 h 978195"/>
              <a:gd name="connsiteX9" fmla="*/ 159502 w 191400"/>
              <a:gd name="connsiteY9" fmla="*/ 733646 h 978195"/>
              <a:gd name="connsiteX10" fmla="*/ 21279 w 191400"/>
              <a:gd name="connsiteY10" fmla="*/ 744279 h 978195"/>
              <a:gd name="connsiteX11" fmla="*/ 95707 w 191400"/>
              <a:gd name="connsiteY11" fmla="*/ 967563 h 978195"/>
              <a:gd name="connsiteX12" fmla="*/ 95707 w 191400"/>
              <a:gd name="connsiteY12" fmla="*/ 967563 h 978195"/>
              <a:gd name="connsiteX13" fmla="*/ 85074 w 191400"/>
              <a:gd name="connsiteY13" fmla="*/ 978195 h 97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00" h="978195">
                <a:moveTo>
                  <a:pt x="14" y="0"/>
                </a:moveTo>
                <a:cubicBezTo>
                  <a:pt x="95707" y="46074"/>
                  <a:pt x="191400" y="92149"/>
                  <a:pt x="191400" y="116958"/>
                </a:cubicBezTo>
                <a:cubicBezTo>
                  <a:pt x="191400" y="141767"/>
                  <a:pt x="1786" y="124047"/>
                  <a:pt x="14" y="148856"/>
                </a:cubicBezTo>
                <a:cubicBezTo>
                  <a:pt x="-1758" y="173665"/>
                  <a:pt x="178995" y="239233"/>
                  <a:pt x="180767" y="265814"/>
                </a:cubicBezTo>
                <a:cubicBezTo>
                  <a:pt x="182539" y="292395"/>
                  <a:pt x="12418" y="281763"/>
                  <a:pt x="10646" y="308344"/>
                </a:cubicBezTo>
                <a:cubicBezTo>
                  <a:pt x="8874" y="334925"/>
                  <a:pt x="171907" y="402265"/>
                  <a:pt x="170135" y="425302"/>
                </a:cubicBezTo>
                <a:cubicBezTo>
                  <a:pt x="168363" y="448339"/>
                  <a:pt x="14" y="421758"/>
                  <a:pt x="14" y="446567"/>
                </a:cubicBezTo>
                <a:cubicBezTo>
                  <a:pt x="14" y="471376"/>
                  <a:pt x="170135" y="547577"/>
                  <a:pt x="170135" y="574158"/>
                </a:cubicBezTo>
                <a:cubicBezTo>
                  <a:pt x="170135" y="600739"/>
                  <a:pt x="1786" y="579475"/>
                  <a:pt x="14" y="606056"/>
                </a:cubicBezTo>
                <a:cubicBezTo>
                  <a:pt x="-1758" y="632637"/>
                  <a:pt x="155958" y="710609"/>
                  <a:pt x="159502" y="733646"/>
                </a:cubicBezTo>
                <a:cubicBezTo>
                  <a:pt x="163046" y="756683"/>
                  <a:pt x="31911" y="705293"/>
                  <a:pt x="21279" y="744279"/>
                </a:cubicBezTo>
                <a:cubicBezTo>
                  <a:pt x="10647" y="783265"/>
                  <a:pt x="95707" y="967563"/>
                  <a:pt x="95707" y="967563"/>
                </a:cubicBezTo>
                <a:lnTo>
                  <a:pt x="95707" y="967563"/>
                </a:lnTo>
                <a:lnTo>
                  <a:pt x="85074" y="978195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590233" y="3139777"/>
            <a:ext cx="133825" cy="646676"/>
          </a:xfrm>
          <a:custGeom>
            <a:avLst/>
            <a:gdLst>
              <a:gd name="connsiteX0" fmla="*/ 14 w 191400"/>
              <a:gd name="connsiteY0" fmla="*/ 0 h 978195"/>
              <a:gd name="connsiteX1" fmla="*/ 191400 w 191400"/>
              <a:gd name="connsiteY1" fmla="*/ 116958 h 978195"/>
              <a:gd name="connsiteX2" fmla="*/ 14 w 191400"/>
              <a:gd name="connsiteY2" fmla="*/ 148856 h 978195"/>
              <a:gd name="connsiteX3" fmla="*/ 180767 w 191400"/>
              <a:gd name="connsiteY3" fmla="*/ 265814 h 978195"/>
              <a:gd name="connsiteX4" fmla="*/ 10646 w 191400"/>
              <a:gd name="connsiteY4" fmla="*/ 308344 h 978195"/>
              <a:gd name="connsiteX5" fmla="*/ 170135 w 191400"/>
              <a:gd name="connsiteY5" fmla="*/ 425302 h 978195"/>
              <a:gd name="connsiteX6" fmla="*/ 14 w 191400"/>
              <a:gd name="connsiteY6" fmla="*/ 446567 h 978195"/>
              <a:gd name="connsiteX7" fmla="*/ 170135 w 191400"/>
              <a:gd name="connsiteY7" fmla="*/ 574158 h 978195"/>
              <a:gd name="connsiteX8" fmla="*/ 14 w 191400"/>
              <a:gd name="connsiteY8" fmla="*/ 606056 h 978195"/>
              <a:gd name="connsiteX9" fmla="*/ 159502 w 191400"/>
              <a:gd name="connsiteY9" fmla="*/ 733646 h 978195"/>
              <a:gd name="connsiteX10" fmla="*/ 21279 w 191400"/>
              <a:gd name="connsiteY10" fmla="*/ 744279 h 978195"/>
              <a:gd name="connsiteX11" fmla="*/ 95707 w 191400"/>
              <a:gd name="connsiteY11" fmla="*/ 967563 h 978195"/>
              <a:gd name="connsiteX12" fmla="*/ 95707 w 191400"/>
              <a:gd name="connsiteY12" fmla="*/ 967563 h 978195"/>
              <a:gd name="connsiteX13" fmla="*/ 85074 w 191400"/>
              <a:gd name="connsiteY13" fmla="*/ 978195 h 97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00" h="978195">
                <a:moveTo>
                  <a:pt x="14" y="0"/>
                </a:moveTo>
                <a:cubicBezTo>
                  <a:pt x="95707" y="46074"/>
                  <a:pt x="191400" y="92149"/>
                  <a:pt x="191400" y="116958"/>
                </a:cubicBezTo>
                <a:cubicBezTo>
                  <a:pt x="191400" y="141767"/>
                  <a:pt x="1786" y="124047"/>
                  <a:pt x="14" y="148856"/>
                </a:cubicBezTo>
                <a:cubicBezTo>
                  <a:pt x="-1758" y="173665"/>
                  <a:pt x="178995" y="239233"/>
                  <a:pt x="180767" y="265814"/>
                </a:cubicBezTo>
                <a:cubicBezTo>
                  <a:pt x="182539" y="292395"/>
                  <a:pt x="12418" y="281763"/>
                  <a:pt x="10646" y="308344"/>
                </a:cubicBezTo>
                <a:cubicBezTo>
                  <a:pt x="8874" y="334925"/>
                  <a:pt x="171907" y="402265"/>
                  <a:pt x="170135" y="425302"/>
                </a:cubicBezTo>
                <a:cubicBezTo>
                  <a:pt x="168363" y="448339"/>
                  <a:pt x="14" y="421758"/>
                  <a:pt x="14" y="446567"/>
                </a:cubicBezTo>
                <a:cubicBezTo>
                  <a:pt x="14" y="471376"/>
                  <a:pt x="170135" y="547577"/>
                  <a:pt x="170135" y="574158"/>
                </a:cubicBezTo>
                <a:cubicBezTo>
                  <a:pt x="170135" y="600739"/>
                  <a:pt x="1786" y="579475"/>
                  <a:pt x="14" y="606056"/>
                </a:cubicBezTo>
                <a:cubicBezTo>
                  <a:pt x="-1758" y="632637"/>
                  <a:pt x="155958" y="710609"/>
                  <a:pt x="159502" y="733646"/>
                </a:cubicBezTo>
                <a:cubicBezTo>
                  <a:pt x="163046" y="756683"/>
                  <a:pt x="31911" y="705293"/>
                  <a:pt x="21279" y="744279"/>
                </a:cubicBezTo>
                <a:cubicBezTo>
                  <a:pt x="10647" y="783265"/>
                  <a:pt x="95707" y="967563"/>
                  <a:pt x="95707" y="967563"/>
                </a:cubicBezTo>
                <a:lnTo>
                  <a:pt x="95707" y="967563"/>
                </a:lnTo>
                <a:lnTo>
                  <a:pt x="85074" y="978195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 rot="-2160000">
            <a:off x="1743402" y="3069425"/>
            <a:ext cx="156337" cy="755459"/>
          </a:xfrm>
          <a:custGeom>
            <a:avLst/>
            <a:gdLst>
              <a:gd name="connsiteX0" fmla="*/ 14 w 191400"/>
              <a:gd name="connsiteY0" fmla="*/ 0 h 978195"/>
              <a:gd name="connsiteX1" fmla="*/ 191400 w 191400"/>
              <a:gd name="connsiteY1" fmla="*/ 116958 h 978195"/>
              <a:gd name="connsiteX2" fmla="*/ 14 w 191400"/>
              <a:gd name="connsiteY2" fmla="*/ 148856 h 978195"/>
              <a:gd name="connsiteX3" fmla="*/ 180767 w 191400"/>
              <a:gd name="connsiteY3" fmla="*/ 265814 h 978195"/>
              <a:gd name="connsiteX4" fmla="*/ 10646 w 191400"/>
              <a:gd name="connsiteY4" fmla="*/ 308344 h 978195"/>
              <a:gd name="connsiteX5" fmla="*/ 170135 w 191400"/>
              <a:gd name="connsiteY5" fmla="*/ 425302 h 978195"/>
              <a:gd name="connsiteX6" fmla="*/ 14 w 191400"/>
              <a:gd name="connsiteY6" fmla="*/ 446567 h 978195"/>
              <a:gd name="connsiteX7" fmla="*/ 170135 w 191400"/>
              <a:gd name="connsiteY7" fmla="*/ 574158 h 978195"/>
              <a:gd name="connsiteX8" fmla="*/ 14 w 191400"/>
              <a:gd name="connsiteY8" fmla="*/ 606056 h 978195"/>
              <a:gd name="connsiteX9" fmla="*/ 159502 w 191400"/>
              <a:gd name="connsiteY9" fmla="*/ 733646 h 978195"/>
              <a:gd name="connsiteX10" fmla="*/ 21279 w 191400"/>
              <a:gd name="connsiteY10" fmla="*/ 744279 h 978195"/>
              <a:gd name="connsiteX11" fmla="*/ 95707 w 191400"/>
              <a:gd name="connsiteY11" fmla="*/ 967563 h 978195"/>
              <a:gd name="connsiteX12" fmla="*/ 95707 w 191400"/>
              <a:gd name="connsiteY12" fmla="*/ 967563 h 978195"/>
              <a:gd name="connsiteX13" fmla="*/ 85074 w 191400"/>
              <a:gd name="connsiteY13" fmla="*/ 978195 h 97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00" h="978195">
                <a:moveTo>
                  <a:pt x="14" y="0"/>
                </a:moveTo>
                <a:cubicBezTo>
                  <a:pt x="95707" y="46074"/>
                  <a:pt x="191400" y="92149"/>
                  <a:pt x="191400" y="116958"/>
                </a:cubicBezTo>
                <a:cubicBezTo>
                  <a:pt x="191400" y="141767"/>
                  <a:pt x="1786" y="124047"/>
                  <a:pt x="14" y="148856"/>
                </a:cubicBezTo>
                <a:cubicBezTo>
                  <a:pt x="-1758" y="173665"/>
                  <a:pt x="178995" y="239233"/>
                  <a:pt x="180767" y="265814"/>
                </a:cubicBezTo>
                <a:cubicBezTo>
                  <a:pt x="182539" y="292395"/>
                  <a:pt x="12418" y="281763"/>
                  <a:pt x="10646" y="308344"/>
                </a:cubicBezTo>
                <a:cubicBezTo>
                  <a:pt x="8874" y="334925"/>
                  <a:pt x="171907" y="402265"/>
                  <a:pt x="170135" y="425302"/>
                </a:cubicBezTo>
                <a:cubicBezTo>
                  <a:pt x="168363" y="448339"/>
                  <a:pt x="14" y="421758"/>
                  <a:pt x="14" y="446567"/>
                </a:cubicBezTo>
                <a:cubicBezTo>
                  <a:pt x="14" y="471376"/>
                  <a:pt x="170135" y="547577"/>
                  <a:pt x="170135" y="574158"/>
                </a:cubicBezTo>
                <a:cubicBezTo>
                  <a:pt x="170135" y="600739"/>
                  <a:pt x="1786" y="579475"/>
                  <a:pt x="14" y="606056"/>
                </a:cubicBezTo>
                <a:cubicBezTo>
                  <a:pt x="-1758" y="632637"/>
                  <a:pt x="155958" y="710609"/>
                  <a:pt x="159502" y="733646"/>
                </a:cubicBezTo>
                <a:cubicBezTo>
                  <a:pt x="163046" y="756683"/>
                  <a:pt x="31911" y="705293"/>
                  <a:pt x="21279" y="744279"/>
                </a:cubicBezTo>
                <a:cubicBezTo>
                  <a:pt x="10647" y="783265"/>
                  <a:pt x="95707" y="967563"/>
                  <a:pt x="95707" y="967563"/>
                </a:cubicBezTo>
                <a:lnTo>
                  <a:pt x="95707" y="967563"/>
                </a:lnTo>
                <a:lnTo>
                  <a:pt x="85074" y="978195"/>
                </a:lnTo>
              </a:path>
            </a:pathLst>
          </a:cu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625044" y="4221088"/>
            <a:ext cx="0" cy="367207"/>
          </a:xfrm>
          <a:prstGeom prst="straightConnector1">
            <a:avLst/>
          </a:prstGeom>
          <a:ln w="666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627784" y="6014121"/>
            <a:ext cx="0" cy="367207"/>
          </a:xfrm>
          <a:prstGeom prst="straightConnector1">
            <a:avLst/>
          </a:prstGeom>
          <a:ln w="666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763688" y="6309320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132284" y="3861048"/>
            <a:ext cx="571786" cy="332719"/>
            <a:chOff x="911322" y="4069420"/>
            <a:chExt cx="2049774" cy="1192751"/>
          </a:xfrm>
        </p:grpSpPr>
        <p:grpSp>
          <p:nvGrpSpPr>
            <p:cNvPr id="26" name="Group 25"/>
            <p:cNvGrpSpPr/>
            <p:nvPr/>
          </p:nvGrpSpPr>
          <p:grpSpPr>
            <a:xfrm>
              <a:off x="911322" y="4069420"/>
              <a:ext cx="1752466" cy="1192751"/>
              <a:chOff x="1403648" y="4559669"/>
              <a:chExt cx="1752466" cy="1192751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1403648" y="4574740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003986" y="4559669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373898" y="4113503"/>
              <a:ext cx="1587198" cy="88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sv-SE" sz="1000" b="1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sv-SE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∙−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04070" y="3861048"/>
            <a:ext cx="571786" cy="332719"/>
            <a:chOff x="911322" y="4069420"/>
            <a:chExt cx="2049774" cy="1192751"/>
          </a:xfrm>
        </p:grpSpPr>
        <p:grpSp>
          <p:nvGrpSpPr>
            <p:cNvPr id="36" name="Group 35"/>
            <p:cNvGrpSpPr/>
            <p:nvPr/>
          </p:nvGrpSpPr>
          <p:grpSpPr>
            <a:xfrm>
              <a:off x="911322" y="4069420"/>
              <a:ext cx="1752466" cy="1192751"/>
              <a:chOff x="1403648" y="4559669"/>
              <a:chExt cx="1752466" cy="1192751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403648" y="4574740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003986" y="4559669"/>
                <a:ext cx="1152128" cy="11776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77000">
                    <a:srgbClr val="FF0000"/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1373898" y="4113503"/>
              <a:ext cx="1587198" cy="882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sv-SE" sz="1000" b="1" baseline="-25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sv-SE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∙−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64088" y="1268760"/>
            <a:ext cx="3312368" cy="4388404"/>
            <a:chOff x="5436096" y="1484784"/>
            <a:chExt cx="3312368" cy="4388404"/>
          </a:xfrm>
        </p:grpSpPr>
        <p:grpSp>
          <p:nvGrpSpPr>
            <p:cNvPr id="46" name="Group 45"/>
            <p:cNvGrpSpPr/>
            <p:nvPr/>
          </p:nvGrpSpPr>
          <p:grpSpPr>
            <a:xfrm>
              <a:off x="5901248" y="2132856"/>
              <a:ext cx="2343160" cy="3740332"/>
              <a:chOff x="5592743" y="2060848"/>
              <a:chExt cx="2579657" cy="4117846"/>
            </a:xfrm>
          </p:grpSpPr>
          <p:pic>
            <p:nvPicPr>
              <p:cNvPr id="48" name="Picture 6" descr="http://www.vitacost.com/Images/Products/1000/Dr-Linus-Pauling/Dr-Linus-Pauling-Vitamin-C-with-Bioflavonoid-Complex-71036325317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3933056"/>
                <a:ext cx="1224136" cy="2188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4" descr="https://encrypted-tbn3.gstatic.com/images?q=tbn:ANd9GcQMqJqgr_JqJrHVPzI-p_leUTdikL6DUznmsbnchxE9jUzylJnd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77" b="6713"/>
              <a:stretch/>
            </p:blipFill>
            <p:spPr bwMode="auto">
              <a:xfrm>
                <a:off x="5635574" y="2060848"/>
                <a:ext cx="2376264" cy="1806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61" t="4468" r="24478" b="2370"/>
              <a:stretch/>
            </p:blipFill>
            <p:spPr>
              <a:xfrm>
                <a:off x="5592743" y="3933056"/>
                <a:ext cx="1350949" cy="2245638"/>
              </a:xfrm>
              <a:prstGeom prst="rect">
                <a:avLst/>
              </a:prstGeom>
            </p:spPr>
          </p:pic>
        </p:grpSp>
        <p:sp>
          <p:nvSpPr>
            <p:cNvPr id="47" name="Rectangle 46"/>
            <p:cNvSpPr/>
            <p:nvPr/>
          </p:nvSpPr>
          <p:spPr>
            <a:xfrm>
              <a:off x="5436096" y="1484784"/>
              <a:ext cx="33123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...därför måste antioxidanter skydda mot cancer</a:t>
              </a:r>
              <a:endParaRPr lang="sv-SE" dirty="0">
                <a:solidFill>
                  <a:prstClr val="black"/>
                </a:solidFill>
              </a:endParaRPr>
            </a:p>
          </p:txBody>
        </p:sp>
      </p:grpSp>
      <p:sp>
        <p:nvSpPr>
          <p:cNvPr id="51" name="Rubrik 1"/>
          <p:cNvSpPr txBox="1">
            <a:spLocks/>
          </p:cNvSpPr>
          <p:nvPr/>
        </p:nvSpPr>
        <p:spPr>
          <a:xfrm>
            <a:off x="0" y="116632"/>
            <a:ext cx="9144000" cy="7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Trossatsen om antioxidanter och cancer</a:t>
            </a:r>
            <a:endParaRPr lang="sv-SE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8697" b="11504"/>
          <a:stretch/>
        </p:blipFill>
        <p:spPr>
          <a:xfrm>
            <a:off x="1626493" y="4581128"/>
            <a:ext cx="2657475" cy="136815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01308" y="507589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DNA-skador</a:t>
            </a:r>
          </a:p>
        </p:txBody>
      </p:sp>
      <p:sp>
        <p:nvSpPr>
          <p:cNvPr id="2" name="Rectangle 1"/>
          <p:cNvSpPr/>
          <p:nvPr/>
        </p:nvSpPr>
        <p:spPr>
          <a:xfrm>
            <a:off x="6084168" y="4189563"/>
            <a:ext cx="648072" cy="247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64288" y="4221088"/>
            <a:ext cx="864096" cy="295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899592" y="2064932"/>
            <a:ext cx="2343160" cy="3740332"/>
            <a:chOff x="5592743" y="2060848"/>
            <a:chExt cx="2579657" cy="4117846"/>
          </a:xfrm>
        </p:grpSpPr>
        <p:pic>
          <p:nvPicPr>
            <p:cNvPr id="48" name="Picture 6" descr="http://www.vitacost.com/Images/Products/1000/Dr-Linus-Pauling/Dr-Linus-Pauling-Vitamin-C-with-Bioflavonoid-Complex-71036325317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3933056"/>
              <a:ext cx="1224136" cy="218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s://encrypted-tbn3.gstatic.com/images?q=tbn:ANd9GcQMqJqgr_JqJrHVPzI-p_leUTdikL6DUznmsbnchxE9jUzylJn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7" b="6713"/>
            <a:stretch/>
          </p:blipFill>
          <p:spPr bwMode="auto">
            <a:xfrm>
              <a:off x="5635574" y="2060848"/>
              <a:ext cx="2376264" cy="180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1" t="4468" r="24478" b="2370"/>
            <a:stretch/>
          </p:blipFill>
          <p:spPr>
            <a:xfrm>
              <a:off x="5592743" y="3933056"/>
              <a:ext cx="1350949" cy="2245638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3563888" y="2959784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10–30% av populationer tar kosttillskott där antioxidanter är en viktig ingrediens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Cancerpatienter är storkonsumenter – läkare, internet, familj, vänner uppmuntrar...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1" name="Rubrik 1"/>
          <p:cNvSpPr txBox="1">
            <a:spLocks/>
          </p:cNvSpPr>
          <p:nvPr/>
        </p:nvSpPr>
        <p:spPr>
          <a:xfrm>
            <a:off x="0" y="116632"/>
            <a:ext cx="91440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Trossatsen om antioxidanter och cancer föder en världsomspännande mångmiljardindustri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5093" r="54815"/>
          <a:stretch/>
        </p:blipFill>
        <p:spPr>
          <a:xfrm>
            <a:off x="4180816" y="4894807"/>
            <a:ext cx="1543312" cy="1702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6382" t="25093"/>
          <a:stretch/>
        </p:blipFill>
        <p:spPr>
          <a:xfrm>
            <a:off x="6269048" y="4894807"/>
            <a:ext cx="1831344" cy="1702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976" y="460677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Frisk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70269" y="461101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</a:p>
        </p:txBody>
      </p:sp>
    </p:spTree>
    <p:extLst>
      <p:ext uri="{BB962C8B-B14F-4D97-AF65-F5344CB8AC3E}">
        <p14:creationId xmlns:p14="http://schemas.microsoft.com/office/powerpoint/2010/main" val="17599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Forskningsfråga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34076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800" b="1" dirty="0">
                <a:solidFill>
                  <a:srgbClr val="000000"/>
                </a:solidFill>
              </a:rPr>
              <a:t>Skyddar antioxidander mot cancer?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049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26238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80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80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0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Forskningsfråga</a:t>
            </a:r>
            <a:endParaRPr lang="en-US" sz="3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34076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/>
            <a:r>
              <a:rPr lang="sv-SE" sz="2800" b="1" dirty="0">
                <a:solidFill>
                  <a:srgbClr val="000000"/>
                </a:solidFill>
              </a:rPr>
              <a:t>Skyddar antioxidander mot cancer?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12" y="249289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indent="-285750">
              <a:buFont typeface="Arial" panose="020B0604020202020204" pitchFamily="34" charset="0"/>
              <a:buChar char="•"/>
            </a:pP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Anekdoter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Jag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åt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tillskott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 cancer </a:t>
            </a:r>
            <a:r>
              <a:rPr lang="en-US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försvann</a:t>
            </a: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72000" y="1981673"/>
            <a:ext cx="0" cy="367207"/>
          </a:xfrm>
          <a:prstGeom prst="straightConnector1">
            <a:avLst/>
          </a:prstGeom>
          <a:ln w="666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Bildresultat för folksam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4" t="32869" r="48088" b="9228"/>
          <a:stretch/>
        </p:blipFill>
        <p:spPr bwMode="auto">
          <a:xfrm>
            <a:off x="7164288" y="2296036"/>
            <a:ext cx="288032" cy="7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16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_Cancer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870052"/>
      </a:accent1>
      <a:accent2>
        <a:srgbClr val="9FE6E9"/>
      </a:accent2>
      <a:accent3>
        <a:srgbClr val="FFFFFF"/>
      </a:accent3>
      <a:accent4>
        <a:srgbClr val="000000"/>
      </a:accent4>
      <a:accent5>
        <a:srgbClr val="C3AAB3"/>
      </a:accent5>
      <a:accent6>
        <a:srgbClr val="90D0D3"/>
      </a:accent6>
      <a:hlink>
        <a:srgbClr val="D40963"/>
      </a:hlink>
      <a:folHlink>
        <a:srgbClr val="CBCBCB"/>
      </a:folHlink>
    </a:clrScheme>
    <a:fontScheme name="Office-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61B54"/>
        </a:accent1>
        <a:accent2>
          <a:srgbClr val="97D8DA"/>
        </a:accent2>
        <a:accent3>
          <a:srgbClr val="FFFFFF"/>
        </a:accent3>
        <a:accent4>
          <a:srgbClr val="000000"/>
        </a:accent4>
        <a:accent5>
          <a:srgbClr val="BDABB3"/>
        </a:accent5>
        <a:accent6>
          <a:srgbClr val="88C4C5"/>
        </a:accent6>
        <a:hlink>
          <a:srgbClr val="CF0063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22069</TotalTime>
  <Words>1347</Words>
  <Application>Microsoft Office PowerPoint</Application>
  <PresentationFormat>Bildspel på skärmen (4:3)</PresentationFormat>
  <Paragraphs>279</Paragraphs>
  <Slides>43</Slides>
  <Notes>26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7</vt:i4>
      </vt:variant>
      <vt:variant>
        <vt:lpstr>Bildrubriker</vt:lpstr>
      </vt:variant>
      <vt:variant>
        <vt:i4>43</vt:i4>
      </vt:variant>
    </vt:vector>
  </HeadingPairs>
  <TitlesOfParts>
    <vt:vector size="59" baseType="lpstr">
      <vt:lpstr>ＭＳ Ｐゴシック</vt:lpstr>
      <vt:lpstr>Arial</vt:lpstr>
      <vt:lpstr>Arial Bold</vt:lpstr>
      <vt:lpstr>Calibri</vt:lpstr>
      <vt:lpstr>Lucida Grande</vt:lpstr>
      <vt:lpstr>Symbol</vt:lpstr>
      <vt:lpstr>Times</vt:lpstr>
      <vt:lpstr>Wingdings</vt:lpstr>
      <vt:lpstr>ヒラギノ角ゴ Pro W3</vt:lpstr>
      <vt:lpstr>Office Theme</vt:lpstr>
      <vt:lpstr>PP_CancerCenter</vt:lpstr>
      <vt:lpstr>1_Blank</vt:lpstr>
      <vt:lpstr>1_Office Theme</vt:lpstr>
      <vt:lpstr>2_Blank</vt:lpstr>
      <vt:lpstr>Blank Presentation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 använder möss för att studera mekanismer och behandling av cancer</vt:lpstr>
      <vt:lpstr>Lungtumörer hos mus och människa är så gott som identiska</vt:lpstr>
      <vt:lpstr>Enkel studie-design</vt:lpstr>
      <vt:lpstr>Möss som behandlas med acetylcystein (NAC) eller E-vitamin utvecklar större och mer avancerade lungtumörer</vt:lpstr>
      <vt:lpstr>Behandling med NAC eller E-vitamin minskar överlevnaden hos möss med lungcancer</vt:lpstr>
      <vt:lpstr>b-carotene administration incesased mean KRAS-induced lung tumor burden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Hypotes: Antioxidanter hämmar framtida tumörer men påskyndar existerande tumörer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 AOx</dc:title>
  <dc:creator>Martin Bergö</dc:creator>
  <cp:lastModifiedBy>kurs</cp:lastModifiedBy>
  <cp:revision>278</cp:revision>
  <dcterms:created xsi:type="dcterms:W3CDTF">2013-01-17T16:33:34Z</dcterms:created>
  <dcterms:modified xsi:type="dcterms:W3CDTF">2017-04-24T10:18:40Z</dcterms:modified>
</cp:coreProperties>
</file>