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8"/>
  </p:notesMasterIdLst>
  <p:handoutMasterIdLst>
    <p:handoutMasterId r:id="rId9"/>
  </p:handoutMasterIdLst>
  <p:sldIdLst>
    <p:sldId id="261" r:id="rId5"/>
    <p:sldId id="262" r:id="rId6"/>
    <p:sldId id="263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" id="{6E6E6ECD-356C-4D49-9D22-22C3E7AF66C1}">
          <p14:sldIdLst/>
        </p14:section>
        <p14:section name="Presentation" id="{B972C155-D5BF-46A7-B591-A42909CFC1FA}">
          <p14:sldIdLst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58" autoAdjust="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2" d="100"/>
          <a:sy n="92" d="100"/>
        </p:scale>
        <p:origin x="354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302FD970-4676-496B-8E12-C545D680DA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0FB1DDF-5BB2-487A-8F67-F08629A425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5DEBC-2BEF-4C3E-A4EA-075F9067828E}" type="datetimeFigureOut">
              <a:rPr lang="sv-SE" smtClean="0"/>
              <a:t>2025-03-03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9C37F7E-97A7-419F-A95F-EEB280AF7B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1278DC0-78B7-46FD-84B8-8C29559972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A965F-6695-489B-89A7-9F7E4A49A2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26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523B8-763E-4ED6-BA79-DA70199052F1}" type="datetimeFigureOut">
              <a:rPr lang="sv-SE" smtClean="0"/>
              <a:t>2025-03-03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C584B-15AE-4ECC-ABC7-E738CF12621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011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0984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Flyern innehåller allmän info om evenemanget såsom när evenemanget äger rum och att det vänder sig till seniorer. Lite som en ”save the date”!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0538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jonkoping.se/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hyperlink" Target="https://www.jonkoping.se/" TargetMode="External"/><Relationship Id="rId4" Type="http://schemas.openxmlformats.org/officeDocument/2006/relationships/image" Target="../media/image7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hyperlink" Target="https://www.jonkoping.se/" TargetMode="External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419092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0336"/>
            <a:ext cx="9144000" cy="1417463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633EBF-12A9-4333-93D7-EE569DCAA127}" type="datetime1">
              <a:rPr lang="sv-SE" smtClean="0"/>
              <a:t>2025-03-03</a:t>
            </a:fld>
            <a:endParaRPr lang="sv-SE" dirty="0"/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F192A4F0-0C26-4503-85B7-90B501616B0D}"/>
              </a:ext>
            </a:extLst>
          </p:cNvPr>
          <p:cNvGrpSpPr/>
          <p:nvPr userDrawn="1"/>
        </p:nvGrpSpPr>
        <p:grpSpPr>
          <a:xfrm>
            <a:off x="276224" y="5972873"/>
            <a:ext cx="11610975" cy="635085"/>
            <a:chOff x="276224" y="5972873"/>
            <a:chExt cx="11610975" cy="635085"/>
          </a:xfrm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1B96648-2079-4202-A2DE-F814EED724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76224" y="5972873"/>
              <a:ext cx="11610975" cy="165190"/>
            </a:xfrm>
            <a:prstGeom prst="rect">
              <a:avLst/>
            </a:prstGeom>
          </p:spPr>
        </p:pic>
        <p:grpSp>
          <p:nvGrpSpPr>
            <p:cNvPr id="9" name="Bild 7">
              <a:extLst>
                <a:ext uri="{FF2B5EF4-FFF2-40B4-BE49-F238E27FC236}">
                  <a16:creationId xmlns:a16="http://schemas.microsoft.com/office/drawing/2014/main" id="{150B4389-83F3-4189-BB24-B08D93A63DE5}"/>
                </a:ext>
              </a:extLst>
            </p:cNvPr>
            <p:cNvGrpSpPr/>
            <p:nvPr userDrawn="1"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bg1"/>
            </a:solidFill>
          </p:grpSpPr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2E8F5777-8BD9-435F-806C-177DCC68CA6C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7D380169-0F98-4302-ACF3-27F23C467809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5CC73DAD-2B60-4111-93E8-17D2CCDA3ACF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DAF2CE0A-4302-44F3-93EC-9FD2D789D11B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7B4C2FCD-0DB9-456B-AA1B-57BF8F33D8B7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C23C41D0-BF90-4756-B081-B627AFD6E839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389F48B3-28CA-4400-97C2-7EC07E34E022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CE54994E-D617-489A-9DAC-D3CF9CD61BD7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D0BA2405-7988-419F-9B78-FA01C3C8FF7D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B7B6EF10-816C-41AA-9CCB-2554B9B2EDB0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BD709BE6-5372-43A6-B7E6-61121CE2E825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F7907C0C-33A8-48B1-9E7D-0BE5552AE4AF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58D2D300-BAF2-4DA0-9BC0-3915AD639A4C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77E3702B-59B4-4AE1-866C-3AD98BAD181B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0FE3E8CE-0BEB-4705-A673-1D722EA6D006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" name="Bild 7">
              <a:extLst>
                <a:ext uri="{FF2B5EF4-FFF2-40B4-BE49-F238E27FC236}">
                  <a16:creationId xmlns:a16="http://schemas.microsoft.com/office/drawing/2014/main" id="{DE546A68-5D30-44F2-812C-D8FC6D07CE56}"/>
                </a:ext>
              </a:extLst>
            </p:cNvPr>
            <p:cNvGrpSpPr/>
            <p:nvPr userDrawn="1"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bg1"/>
            </a:solidFill>
          </p:grpSpPr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E4B5585B-C9E0-4B16-B440-3C655C37D615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D3A4D2AE-12ED-4B29-918F-75BE794B5D0B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Bild 7">
              <a:extLst>
                <a:ext uri="{FF2B5EF4-FFF2-40B4-BE49-F238E27FC236}">
                  <a16:creationId xmlns:a16="http://schemas.microsoft.com/office/drawing/2014/main" id="{EF70DF54-2452-42CE-BECA-532BF1C99CAA}"/>
                </a:ext>
              </a:extLst>
            </p:cNvPr>
            <p:cNvGrpSpPr/>
            <p:nvPr userDrawn="1"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bg1"/>
            </a:solidFill>
          </p:grpSpPr>
          <p:sp>
            <p:nvSpPr>
              <p:cNvPr id="13" name="Frihandsfigur: Form 12">
                <a:extLst>
                  <a:ext uri="{FF2B5EF4-FFF2-40B4-BE49-F238E27FC236}">
                    <a16:creationId xmlns:a16="http://schemas.microsoft.com/office/drawing/2014/main" id="{B1B82D3D-4FFE-45F8-80EE-A8DA94233FFB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CE2ECDCB-0F05-48A5-BF4E-D9CFDFC0A6D3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8791D9C1-AAE8-4A73-B465-572C996CD8B4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CD133DEA-D5C6-46A7-B1FD-F6477BE245D0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4CB3D09B-DD73-437C-8206-94BF5F3130FF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14CB822D-AEA8-4388-B256-235EFC4EC5F1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59AED15C-3781-44FB-BF8E-2DBF461A1BBF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83EF87F3-0421-4A24-BEE1-9F76A18743E6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EFFF3147-B19F-43F2-8460-35239ECEA5F7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A70D4FCE-5842-4F79-A463-739EE91A05A3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539BB035-12BD-4F5D-A711-31C4A6309800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47B5247-350E-459E-B2C0-691FEB7D1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2" name="textruta 8" descr="Länk: jonkoping.se">
            <a:hlinkClick r:id="rId4"/>
            <a:extLst>
              <a:ext uri="{FF2B5EF4-FFF2-40B4-BE49-F238E27FC236}">
                <a16:creationId xmlns:a16="http://schemas.microsoft.com/office/drawing/2014/main" id="{4E747FF5-CF5D-0305-AC79-91744B40E017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>
                <a:solidFill>
                  <a:schemeClr val="bg1"/>
                </a:solidFill>
              </a:rPr>
              <a:t>jonkoping.se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C035CD86-22E7-6441-145F-B1A9F8160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85100" y="267742"/>
            <a:ext cx="4081463" cy="336557"/>
          </a:xfrm>
        </p:spPr>
        <p:txBody>
          <a:bodyPr/>
          <a:lstStyle>
            <a:lvl1pPr marL="0" indent="0" algn="r"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/>
              <a:t>Ange förvaltning som du önskar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7730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04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orient="horz" pos="410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C3A1-2214-468C-A435-98B360586B3A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98E9730-66CC-45EC-9536-C497FFB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212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597E-D89F-42AF-8EA0-33B21A34047C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736764-8F89-4D77-9DE9-F1EAD190A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37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275" y="2005965"/>
            <a:ext cx="10823575" cy="2419092"/>
          </a:xfrm>
        </p:spPr>
        <p:txBody>
          <a:bodyPr anchor="t"/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53A3AE-4E81-423E-B4CC-349497AE646E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Ange förvaltning som du önskar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645532E1-156E-44CD-8BC0-F0699272F806}"/>
              </a:ext>
            </a:extLst>
          </p:cNvPr>
          <p:cNvGrpSpPr/>
          <p:nvPr userDrawn="1"/>
        </p:nvGrpSpPr>
        <p:grpSpPr>
          <a:xfrm>
            <a:off x="276224" y="5972873"/>
            <a:ext cx="11610975" cy="635085"/>
            <a:chOff x="276224" y="5972873"/>
            <a:chExt cx="11610975" cy="635085"/>
          </a:xfrm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C4DB3386-209C-4789-A580-26CAC132EB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76224" y="5972873"/>
              <a:ext cx="11610975" cy="165190"/>
            </a:xfrm>
            <a:prstGeom prst="rect">
              <a:avLst/>
            </a:prstGeom>
          </p:spPr>
        </p:pic>
        <p:grpSp>
          <p:nvGrpSpPr>
            <p:cNvPr id="9" name="Bild 7">
              <a:extLst>
                <a:ext uri="{FF2B5EF4-FFF2-40B4-BE49-F238E27FC236}">
                  <a16:creationId xmlns:a16="http://schemas.microsoft.com/office/drawing/2014/main" id="{658EF493-3610-41E8-9226-C7E131027122}"/>
                </a:ext>
              </a:extLst>
            </p:cNvPr>
            <p:cNvGrpSpPr/>
            <p:nvPr userDrawn="1"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bg1"/>
            </a:solidFill>
          </p:grpSpPr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1622FAA5-748B-454F-8FB4-5333B356D873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555D7A21-F0CB-4C1B-8955-BCF7E49DD501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395CE7FA-DF40-49A8-86C5-D5E94CBE9844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CB1E8A3A-9781-484E-A8EC-E9273C25CFA8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23DBD1E6-8241-4705-BFB3-CD287171483B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DC8D5857-69C8-48E4-80BB-CAE2DD9C50C1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696DD17B-9DB2-4AE6-B0F6-8393643E71FB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272539BD-CD97-4C3B-A90D-0EE1DCE30491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9FE7B760-E61C-496C-872F-7C25FC7500A3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2D466CBF-0593-42AD-9910-11A2A369C280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E4B34ECA-0602-404D-9ABF-86B0A4FD8E39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50FFA9AF-C47A-4411-9415-ECE156FE1C89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A0C8632E-594C-4B8F-92BB-90996E73ABBF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AAF84DC5-A694-4242-AE56-9868613A74FA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0744EAA3-4687-468D-A294-931296FCEE2E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" name="Bild 7">
              <a:extLst>
                <a:ext uri="{FF2B5EF4-FFF2-40B4-BE49-F238E27FC236}">
                  <a16:creationId xmlns:a16="http://schemas.microsoft.com/office/drawing/2014/main" id="{53CCCB0D-AA43-4878-99C6-F70949415673}"/>
                </a:ext>
              </a:extLst>
            </p:cNvPr>
            <p:cNvGrpSpPr/>
            <p:nvPr userDrawn="1"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bg1"/>
            </a:solidFill>
          </p:grpSpPr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9DF975B9-42C7-4D6F-AE0A-2DC11828A074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60E6B767-B265-4043-A237-1B451F3EB0B2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Bild 7">
              <a:extLst>
                <a:ext uri="{FF2B5EF4-FFF2-40B4-BE49-F238E27FC236}">
                  <a16:creationId xmlns:a16="http://schemas.microsoft.com/office/drawing/2014/main" id="{3462C35B-9EF0-49C1-89A7-F9CBCD64817D}"/>
                </a:ext>
              </a:extLst>
            </p:cNvPr>
            <p:cNvGrpSpPr/>
            <p:nvPr userDrawn="1"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bg1"/>
            </a:solidFill>
          </p:grpSpPr>
          <p:sp>
            <p:nvSpPr>
              <p:cNvPr id="13" name="Frihandsfigur: Form 12">
                <a:extLst>
                  <a:ext uri="{FF2B5EF4-FFF2-40B4-BE49-F238E27FC236}">
                    <a16:creationId xmlns:a16="http://schemas.microsoft.com/office/drawing/2014/main" id="{80CF00D8-1CF0-4E1C-963E-C2C7F73CE23B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74FD56C0-C097-420B-99CB-C8416E32DDC5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FF6B067A-757B-4405-84D1-BEA494593A65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DEE9A78F-2628-46F0-9765-6CD8B360BE2D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6F9C94D5-3F06-4B36-AF58-C3503D0FA19C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C8C38619-0120-42B0-838F-1F45912A9340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B17F5927-D23A-424C-968D-095F11C08792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4ABB0C52-38A0-422C-BBF9-D2B361DB54AF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9500D5BC-6325-4A54-BA72-D4F36CBB3C91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32FA42BA-C5A1-4320-A4E0-4952013CC7F0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42CF23E1-9177-4860-A9C1-CE0D21A832B7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F72232E-5E66-401B-88FB-9A3C60140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58CB8DFA-FF8F-4343-B76C-AF4A91A17A62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462230" y="272535"/>
            <a:ext cx="340433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sv-SE" sz="1200" b="1">
                <a:solidFill>
                  <a:schemeClr val="bg1"/>
                </a:solidFill>
              </a:rPr>
              <a:t>SOC, Äo, Resurs, Dagverksamhet, Äldrekonsulenter</a:t>
            </a:r>
            <a:endParaRPr lang="sv-SE" sz="1200" b="1" dirty="0">
              <a:solidFill>
                <a:schemeClr val="bg1"/>
              </a:solidFill>
            </a:endParaRPr>
          </a:p>
        </p:txBody>
      </p:sp>
      <p:sp>
        <p:nvSpPr>
          <p:cNvPr id="42" name="textruta 8" descr="Länk: jonkoping.se">
            <a:hlinkClick r:id="rId5"/>
            <a:extLst>
              <a:ext uri="{FF2B5EF4-FFF2-40B4-BE49-F238E27FC236}">
                <a16:creationId xmlns:a16="http://schemas.microsoft.com/office/drawing/2014/main" id="{2E52E29F-0E69-590B-87F2-CFFDAB70DBBB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>
                <a:solidFill>
                  <a:schemeClr val="bg1"/>
                </a:solidFill>
              </a:rPr>
              <a:t>jonkoping.se</a:t>
            </a:r>
          </a:p>
        </p:txBody>
      </p:sp>
    </p:spTree>
    <p:extLst>
      <p:ext uri="{BB962C8B-B14F-4D97-AF65-F5344CB8AC3E}">
        <p14:creationId xmlns:p14="http://schemas.microsoft.com/office/powerpoint/2010/main" val="1383006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04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orient="horz" pos="4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Agenda 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78F968-75B3-4FF2-82AC-CC57650DA561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FA06CED9-8CD7-4FBF-9E6A-BA9FFE0F8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175" y="1930400"/>
            <a:ext cx="10861675" cy="3928961"/>
          </a:xfrm>
          <a:custGeom>
            <a:avLst/>
            <a:gdLst>
              <a:gd name="connsiteX0" fmla="*/ 0 w 10823575"/>
              <a:gd name="connsiteY0" fmla="*/ 0 h 3928961"/>
              <a:gd name="connsiteX1" fmla="*/ 10823575 w 10823575"/>
              <a:gd name="connsiteY1" fmla="*/ 0 h 3928961"/>
              <a:gd name="connsiteX2" fmla="*/ 10823575 w 10823575"/>
              <a:gd name="connsiteY2" fmla="*/ 3928961 h 3928961"/>
              <a:gd name="connsiteX3" fmla="*/ 0 w 10823575"/>
              <a:gd name="connsiteY3" fmla="*/ 3928961 h 392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23575" h="3928961">
                <a:moveTo>
                  <a:pt x="0" y="0"/>
                </a:moveTo>
                <a:lnTo>
                  <a:pt x="10823575" y="0"/>
                </a:lnTo>
                <a:lnTo>
                  <a:pt x="10823575" y="3928961"/>
                </a:lnTo>
                <a:lnTo>
                  <a:pt x="0" y="3928961"/>
                </a:lnTo>
                <a:close/>
              </a:path>
            </a:pathLst>
          </a:custGeom>
        </p:spPr>
        <p:txBody>
          <a:bodyPr wrap="square" numCol="2" spcCol="900000">
            <a:noAutofit/>
          </a:bodyPr>
          <a:lstStyle>
            <a:lvl1pPr marL="266700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542925" indent="-27622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2pPr>
            <a:lvl3pPr marL="809625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3pPr>
            <a:lvl4pPr marL="1076325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4pPr>
            <a:lvl5pPr marL="1343025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6A9CA4BC-5F6B-4B28-818A-33D7C68D01A1}"/>
              </a:ext>
            </a:extLst>
          </p:cNvPr>
          <p:cNvGrpSpPr/>
          <p:nvPr userDrawn="1"/>
        </p:nvGrpSpPr>
        <p:grpSpPr>
          <a:xfrm>
            <a:off x="276224" y="5972873"/>
            <a:ext cx="11610975" cy="635085"/>
            <a:chOff x="276224" y="5972873"/>
            <a:chExt cx="11610975" cy="635085"/>
          </a:xfrm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5C302DEC-A01F-473D-8D60-FD815D2C14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76224" y="5972873"/>
              <a:ext cx="11610975" cy="165190"/>
            </a:xfrm>
            <a:prstGeom prst="rect">
              <a:avLst/>
            </a:prstGeom>
          </p:spPr>
        </p:pic>
        <p:grpSp>
          <p:nvGrpSpPr>
            <p:cNvPr id="10" name="Bild 7">
              <a:extLst>
                <a:ext uri="{FF2B5EF4-FFF2-40B4-BE49-F238E27FC236}">
                  <a16:creationId xmlns:a16="http://schemas.microsoft.com/office/drawing/2014/main" id="{9E541FE2-AEF6-40AB-B653-DCD841E8337B}"/>
                </a:ext>
              </a:extLst>
            </p:cNvPr>
            <p:cNvGrpSpPr/>
            <p:nvPr userDrawn="1"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bg1"/>
            </a:solidFill>
          </p:grpSpPr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69AD36EB-7E8B-40C4-865C-D8596E65BF08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CBB50836-F733-4EA6-94EE-E7B2E9A360F6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75881654-DE7D-4DB6-B60C-AD0047CB3733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3C7A0227-308E-4FEF-8E15-5D1944C1816E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FE3A8E81-22DF-46F0-8318-8943DCEEAF09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4345D007-BBCF-4357-8B80-F469D55E481B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477280ED-39D3-40CE-895C-4BF3BAFA4F02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41E213E8-B8C2-43E0-B616-13F1AD554B3E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9E227985-42EE-45AD-8894-E7E1004AEDD5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32E0C8DA-CD54-43F2-9DEB-C08EE6CEC0D0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ACFDA698-6B79-4814-9B30-8090BC6E958F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CCDB6449-1D40-4814-AE9A-6AAEB06B0F79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6E893C25-E203-4397-B7DF-D168CB2AFE72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7A4378ED-6A41-4B4A-B8A0-ABDB634842FE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1" name="Frihandsfigur: Form 40">
                <a:extLst>
                  <a:ext uri="{FF2B5EF4-FFF2-40B4-BE49-F238E27FC236}">
                    <a16:creationId xmlns:a16="http://schemas.microsoft.com/office/drawing/2014/main" id="{4826F843-6E74-4EF1-BB83-3584B748D678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Bild 7">
              <a:extLst>
                <a:ext uri="{FF2B5EF4-FFF2-40B4-BE49-F238E27FC236}">
                  <a16:creationId xmlns:a16="http://schemas.microsoft.com/office/drawing/2014/main" id="{097CEED3-0545-4749-A4D7-BD3870D2CB93}"/>
                </a:ext>
              </a:extLst>
            </p:cNvPr>
            <p:cNvGrpSpPr/>
            <p:nvPr userDrawn="1"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bg1"/>
            </a:solidFill>
          </p:grpSpPr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B63F5D4E-5D30-4432-AA2D-0C048F47BE0B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0CC87584-0A7C-4925-AC37-8CEC8803DD23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Bild 7">
              <a:extLst>
                <a:ext uri="{FF2B5EF4-FFF2-40B4-BE49-F238E27FC236}">
                  <a16:creationId xmlns:a16="http://schemas.microsoft.com/office/drawing/2014/main" id="{92E277FB-753D-44CC-8655-7A87E3F3D54A}"/>
                </a:ext>
              </a:extLst>
            </p:cNvPr>
            <p:cNvGrpSpPr/>
            <p:nvPr userDrawn="1"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bg1"/>
            </a:solidFill>
          </p:grpSpPr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066822A5-746A-499E-97F6-E090038528F7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773DCCEB-39EB-4051-984D-72267217B3BB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2B0C0F92-F3CE-4C98-AA87-FAA52B4171F5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662C672A-D19D-4CDB-A7C3-2C3A9693CC79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0DB2EAE6-0223-4014-823C-53C7B25E5039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5A04D772-9CA4-4B5B-A361-241AF2A7EA6B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CAF48BBE-4B8E-458C-9F7A-C13CC229FBA4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6517A307-F87F-462B-898A-26BACC8F5AE8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2FAAF224-60C1-4BAC-B63B-35369EA02D43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7F20ACF4-A519-4F7C-86D5-58FC814C2188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4BD9E28B-7846-4110-AAFD-95BEA7BA10C8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9CEDAB95-56C3-4120-953B-189CB2B071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0864147F-ACEA-4390-B3C0-DEEE63F4A8D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462230" y="272535"/>
            <a:ext cx="340433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sv-SE" sz="1200" b="1">
                <a:solidFill>
                  <a:schemeClr val="bg1"/>
                </a:solidFill>
              </a:rPr>
              <a:t>SOC, Äo, Resurs, Dagverksamhet, Äldrekonsulenter</a:t>
            </a:r>
            <a:endParaRPr lang="sv-SE" sz="1200" b="1" dirty="0">
              <a:solidFill>
                <a:schemeClr val="bg1"/>
              </a:solidFill>
            </a:endParaRPr>
          </a:p>
        </p:txBody>
      </p:sp>
      <p:sp>
        <p:nvSpPr>
          <p:cNvPr id="43" name="textruta 8" descr="Länk: jonkoping.se">
            <a:hlinkClick r:id="rId5"/>
            <a:extLst>
              <a:ext uri="{FF2B5EF4-FFF2-40B4-BE49-F238E27FC236}">
                <a16:creationId xmlns:a16="http://schemas.microsoft.com/office/drawing/2014/main" id="{AFF0BDEA-7941-B5C6-2186-59814DA3E0EA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>
                <a:solidFill>
                  <a:schemeClr val="bg1"/>
                </a:solidFill>
              </a:rPr>
              <a:t>jonkoping.se</a:t>
            </a:r>
          </a:p>
        </p:txBody>
      </p:sp>
    </p:spTree>
    <p:extLst>
      <p:ext uri="{BB962C8B-B14F-4D97-AF65-F5344CB8AC3E}">
        <p14:creationId xmlns:p14="http://schemas.microsoft.com/office/powerpoint/2010/main" val="345042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35455EE5-ABF8-4A43-BF46-96898F11C49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76275" y="1962150"/>
            <a:ext cx="10823574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5"/>
            <a:ext cx="10823575" cy="3249511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03777C-CEA5-4EE1-A410-DA19C3DD9C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037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457200"/>
            <a:ext cx="10823575" cy="111923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F397-28C1-4B77-A71D-FD0AAEDB1CEC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83B90BA5-CBD5-4671-B4E8-EBC6F17DE4E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86513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innehåll 3">
            <a:extLst>
              <a:ext uri="{FF2B5EF4-FFF2-40B4-BE49-F238E27FC236}">
                <a16:creationId xmlns:a16="http://schemas.microsoft.com/office/drawing/2014/main" id="{21D41C3F-306B-408F-922C-5F4A2071C17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86513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C36B1136-0A53-4BD7-A925-CC9001BFB38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308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276" y="457200"/>
            <a:ext cx="5112000" cy="1119239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F1B6-EB36-4CAB-84D9-0A8447C019AE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F14E7B6-73EA-4AC9-8D8C-3260433206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104900"/>
            <a:ext cx="5770563" cy="4552950"/>
          </a:xfrm>
        </p:spPr>
        <p:txBody>
          <a:bodyPr/>
          <a:lstStyle/>
          <a:p>
            <a:endParaRPr lang="sv-SE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F7413C02-3664-48E5-915D-7BEF44A07C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16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statis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276" y="457200"/>
            <a:ext cx="5112000" cy="111923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3CD4-4740-42CC-9CDF-3F6BE4987443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94624273-12A6-434A-9183-70A1BB6424E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1104899"/>
            <a:ext cx="5770563" cy="4552950"/>
          </a:xfrm>
          <a:custGeom>
            <a:avLst/>
            <a:gdLst>
              <a:gd name="connsiteX0" fmla="*/ 0 w 5770563"/>
              <a:gd name="connsiteY0" fmla="*/ 0 h 4552950"/>
              <a:gd name="connsiteX1" fmla="*/ 5770563 w 5770563"/>
              <a:gd name="connsiteY1" fmla="*/ 0 h 4552950"/>
              <a:gd name="connsiteX2" fmla="*/ 5770563 w 5770563"/>
              <a:gd name="connsiteY2" fmla="*/ 4552950 h 4552950"/>
              <a:gd name="connsiteX3" fmla="*/ 0 w 5770563"/>
              <a:gd name="connsiteY3" fmla="*/ 4552950 h 455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70563" h="4552950">
                <a:moveTo>
                  <a:pt x="0" y="0"/>
                </a:moveTo>
                <a:lnTo>
                  <a:pt x="5770563" y="0"/>
                </a:lnTo>
                <a:lnTo>
                  <a:pt x="5770563" y="4552950"/>
                </a:lnTo>
                <a:lnTo>
                  <a:pt x="0" y="45529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83DD7E33-15F9-4850-92EB-DA58F7B1AA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659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895475"/>
            <a:ext cx="10823575" cy="386715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90F2-94F8-491F-A265-13C506D041A8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77ED7B-398B-4052-BE8B-721EF51BA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458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9D35-331A-49C9-9D6A-3913E05BE0E0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6C8DAF90-B733-4FFC-85F7-CEEDED8E8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0564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7AA1F10C-2C67-4F10-9366-9C58DB0DCF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0564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8A99E8BD-617F-4300-A4A2-9E5B65185F3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2457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63D604BC-42B6-48EA-B7D1-69B3CC5941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12457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B1793143-7DB8-4AC5-9A8C-AB8620C0B1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4350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E0D291EB-C215-4B27-98F4-32398C6491D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4350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BB68E84-1982-4D04-B3AD-70C339FBCE7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930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4913" y="1078706"/>
            <a:ext cx="9782175" cy="2852737"/>
          </a:xfrm>
        </p:spPr>
        <p:txBody>
          <a:bodyPr anchor="b"/>
          <a:lstStyle>
            <a:lvl1pPr algn="ctr">
              <a:defRPr sz="4000" i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”Citat”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04912" y="4179888"/>
            <a:ext cx="9782175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Förnamn Efternamn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1C7A1C-D259-4AC9-8E3F-20BEC7F25005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937F60-866A-4795-B191-917D0EEF5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939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s://www.jonkoping.se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457200"/>
            <a:ext cx="10823575" cy="1119239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1825625"/>
            <a:ext cx="10823575" cy="39289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6221" y="275693"/>
            <a:ext cx="896937" cy="1815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A34125AE-2850-4787-AD23-E962614F2CF8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14"/>
            </p:custDataLst>
          </p:nvPr>
        </p:nvSpPr>
        <p:spPr>
          <a:xfrm>
            <a:off x="7756357" y="206960"/>
            <a:ext cx="4114800" cy="250241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sv-SE"/>
              <a:t>SOC, Äo, Resurs, Dagverksamhet, Äldrekonsulenter</a:t>
            </a:r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71F6D87E-220B-4B3B-9634-C0AF34EC517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76224" y="5972873"/>
            <a:ext cx="11610975" cy="165190"/>
          </a:xfrm>
          <a:prstGeom prst="rect">
            <a:avLst/>
          </a:prstGeom>
        </p:spPr>
      </p:pic>
      <p:pic>
        <p:nvPicPr>
          <p:cNvPr id="10" name="Bild 9" descr="Logo: Jönköpings Kommun">
            <a:extLst>
              <a:ext uri="{FF2B5EF4-FFF2-40B4-BE49-F238E27FC236}">
                <a16:creationId xmlns:a16="http://schemas.microsoft.com/office/drawing/2014/main" id="{5F636279-2458-4537-8AB0-E32DC329529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962356" y="6187808"/>
            <a:ext cx="1597762" cy="421809"/>
          </a:xfrm>
          <a:prstGeom prst="rect">
            <a:avLst/>
          </a:prstGeom>
        </p:spPr>
      </p:pic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D00C8F-4F05-4E6D-A843-BF1F4263A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0639" y="6258969"/>
            <a:ext cx="5907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textruta 8" descr="Länk: jonkoping.se">
            <a:hlinkClick r:id="rId19"/>
            <a:extLst>
              <a:ext uri="{FF2B5EF4-FFF2-40B4-BE49-F238E27FC236}">
                <a16:creationId xmlns:a16="http://schemas.microsoft.com/office/drawing/2014/main" id="{9D0A0977-394D-AA0B-C344-303E03BB54A0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/>
              <a:t>jonkoping.se</a:t>
            </a:r>
          </a:p>
        </p:txBody>
      </p:sp>
    </p:spTree>
    <p:extLst>
      <p:ext uri="{BB962C8B-B14F-4D97-AF65-F5344CB8AC3E}">
        <p14:creationId xmlns:p14="http://schemas.microsoft.com/office/powerpoint/2010/main" val="228543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Tx/>
        <a:buBlip>
          <a:blip r:embed="rId2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37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26" userDrawn="1">
          <p15:clr>
            <a:srgbClr val="F26B43"/>
          </p15:clr>
        </p15:guide>
        <p15:guide id="4" pos="7244" userDrawn="1">
          <p15:clr>
            <a:srgbClr val="F26B43"/>
          </p15:clr>
        </p15:guide>
        <p15:guide id="5" pos="7475" userDrawn="1">
          <p15:clr>
            <a:srgbClr val="F26B43"/>
          </p15:clr>
        </p15:guide>
        <p15:guide id="6" pos="207" userDrawn="1">
          <p15:clr>
            <a:srgbClr val="F26B43"/>
          </p15:clr>
        </p15:guide>
        <p15:guide id="7" orient="horz" pos="930" userDrawn="1">
          <p15:clr>
            <a:srgbClr val="F26B43"/>
          </p15:clr>
        </p15:guide>
        <p15:guide id="8" orient="horz" pos="1236" userDrawn="1">
          <p15:clr>
            <a:srgbClr val="F26B43"/>
          </p15:clr>
        </p15:guide>
        <p15:guide id="9" orient="horz" pos="1578" userDrawn="1">
          <p15:clr>
            <a:srgbClr val="F26B43"/>
          </p15:clr>
        </p15:guide>
        <p15:guide id="10" orient="horz" pos="13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jonkoping.se/evenemangskalender/evenemangskalender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2464326-F135-4639-9679-82BF6B22B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C343-B454-483E-91FF-7A001E093D90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9B979B4-5B8E-6176-DCCD-1BC853FAF9F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36431" y="1797932"/>
            <a:ext cx="10823575" cy="2169475"/>
          </a:xfrm>
          <a:prstGeom prst="rect">
            <a:avLst/>
          </a:prstGeom>
          <a:solidFill>
            <a:srgbClr val="86479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20000"/>
              </a:lnSpc>
              <a:spcAft>
                <a:spcPts val="1200"/>
              </a:spcAft>
              <a:buNone/>
            </a:pPr>
            <a:endParaRPr lang="sv-S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Aft>
                <a:spcPts val="1200"/>
              </a:spcAft>
              <a:buNone/>
            </a:pPr>
            <a:r>
              <a:rPr lang="sv-SE" sz="6000" b="1" dirty="0">
                <a:solidFill>
                  <a:srgbClr val="FFFFFF"/>
                </a:solidFill>
                <a:effectLst/>
                <a:latin typeface="Open Sans bold" panose="020B08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Senior i fokus</a:t>
            </a:r>
            <a:endParaRPr lang="sv-S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923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B728E00C-3395-8CCA-EEF5-F5E0F0656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4689" y="1106920"/>
            <a:ext cx="4590875" cy="3618990"/>
          </a:xfrm>
        </p:spPr>
        <p:txBody>
          <a:bodyPr/>
          <a:lstStyle/>
          <a:p>
            <a:r>
              <a:rPr lang="en-US" dirty="0" err="1"/>
              <a:t>Inbjudan</a:t>
            </a:r>
            <a:r>
              <a:rPr lang="en-US" dirty="0"/>
              <a:t> </a:t>
            </a:r>
            <a:r>
              <a:rPr lang="en-US" dirty="0" err="1"/>
              <a:t>utskickad</a:t>
            </a:r>
            <a:r>
              <a:rPr lang="en-US" dirty="0"/>
              <a:t> v. 8-9</a:t>
            </a:r>
          </a:p>
          <a:p>
            <a:r>
              <a:rPr lang="en-US" dirty="0" err="1"/>
              <a:t>Sprids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nätverk</a:t>
            </a:r>
            <a:r>
              <a:rPr lang="en-US" dirty="0"/>
              <a:t>, </a:t>
            </a:r>
            <a:r>
              <a:rPr lang="en-US" dirty="0" err="1"/>
              <a:t>samverkansgrupper</a:t>
            </a:r>
            <a:r>
              <a:rPr lang="en-US" dirty="0"/>
              <a:t>, </a:t>
            </a:r>
            <a:r>
              <a:rPr lang="en-US" dirty="0" err="1"/>
              <a:t>kommunens</a:t>
            </a:r>
            <a:r>
              <a:rPr lang="en-US" dirty="0"/>
              <a:t> </a:t>
            </a:r>
            <a:r>
              <a:rPr lang="en-US" dirty="0" err="1"/>
              <a:t>föreningsregister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träffpunkter</a:t>
            </a:r>
            <a:r>
              <a:rPr lang="en-US" dirty="0"/>
              <a:t>.</a:t>
            </a:r>
          </a:p>
          <a:p>
            <a:r>
              <a:rPr lang="en-US" dirty="0"/>
              <a:t>Info om Senior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webbsidan</a:t>
            </a:r>
            <a:r>
              <a:rPr lang="en-US" dirty="0"/>
              <a:t> “</a:t>
            </a:r>
            <a:r>
              <a:rPr lang="en-US" dirty="0" err="1"/>
              <a:t>Aktiviteter</a:t>
            </a:r>
            <a:r>
              <a:rPr lang="en-US" dirty="0"/>
              <a:t> för </a:t>
            </a:r>
            <a:r>
              <a:rPr lang="en-US" dirty="0" err="1"/>
              <a:t>seniorer</a:t>
            </a:r>
            <a:r>
              <a:rPr lang="en-US" dirty="0"/>
              <a:t>”</a:t>
            </a:r>
          </a:p>
          <a:p>
            <a:r>
              <a:rPr lang="en-US" dirty="0" err="1"/>
              <a:t>Evenemangskalendern</a:t>
            </a:r>
            <a:r>
              <a:rPr lang="en-US" dirty="0"/>
              <a:t> - </a:t>
            </a:r>
            <a:r>
              <a:rPr lang="en-US" dirty="0">
                <a:hlinkClick r:id="rId2"/>
              </a:rPr>
              <a:t>https://www.jonkoping.se/evenemangskalender/evenemangskalender</a:t>
            </a:r>
            <a:endParaRPr lang="en-US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594865-488A-FCEF-D716-43174D9ED7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6221" y="275693"/>
            <a:ext cx="896937" cy="181508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7D42F397-28C1-4B77-A71D-FD0AAEDB1CEC}" type="datetime1">
              <a:rPr lang="sv-SE" smtClean="0"/>
              <a:pPr>
                <a:lnSpc>
                  <a:spcPct val="90000"/>
                </a:lnSpc>
                <a:spcAft>
                  <a:spcPts val="600"/>
                </a:spcAft>
              </a:pPr>
              <a:t>2025-03-03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00CA56E4-5AAE-704A-FAF1-990C0BBBE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5969" y="146337"/>
            <a:ext cx="4057020" cy="575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38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278080-F8D0-BA12-1DDC-A67C30BAF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212" y="275693"/>
            <a:ext cx="7350125" cy="1119239"/>
          </a:xfrm>
        </p:spPr>
        <p:txBody>
          <a:bodyPr/>
          <a:lstStyle/>
          <a:p>
            <a:pPr algn="ctr"/>
            <a:r>
              <a:rPr lang="sv-SE"/>
              <a:t>Tidsplan Senior i fokus 2025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7408A6-BCCA-AB23-5471-766A29D20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F397-28C1-4B77-A71D-FD0AAEDB1CEC}" type="datetime1">
              <a:rPr lang="sv-SE" smtClean="0"/>
              <a:t>2025-03-03</a:t>
            </a:fld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42DC260-D60F-2120-F5FC-B31D87E13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210" y="1598449"/>
            <a:ext cx="10005580" cy="416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082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VALUE" val="regFörvaltn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VALUE" val="regFörvaltni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VALUE" val="regFörvaltning"/>
</p:tagLst>
</file>

<file path=ppt/theme/theme1.xml><?xml version="1.0" encoding="utf-8"?>
<a:theme xmlns:a="http://schemas.openxmlformats.org/drawingml/2006/main" name="Jönköping - Light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ank.potx" id="{D5F05DC3-C30C-4779-9E94-27AE59BE5C2E}" vid="{8974CF26-F619-4011-BD97-AC72874A4F3F}"/>
    </a:ext>
  </a:extLst>
</a:theme>
</file>

<file path=ppt/theme/theme2.xml><?xml version="1.0" encoding="utf-8"?>
<a:theme xmlns:a="http://schemas.openxmlformats.org/drawingml/2006/main" name="Office-tema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8" ma:contentTypeDescription="Skapa ett nytt dokument." ma:contentTypeScope="" ma:versionID="de07cbac6bd0d35bc8266f7d6919dd5b">
  <xsd:schema xmlns:xsd="http://www.w3.org/2001/XMLSchema" xmlns:xs="http://www.w3.org/2001/XMLSchema" xmlns:p="http://schemas.microsoft.com/office/2006/metadata/properties" xmlns:ns2="10c3a147-0d64-46aa-a281-dc97358e8373" targetNamespace="http://schemas.microsoft.com/office/2006/metadata/properties" ma:root="true" ma:fieldsID="bc8de82323ef2b6b23e0013b35395849" ns2:_="">
    <xsd:import namespace="10c3a147-0d64-46aa-a281-dc97358e83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05979E-AE78-49BB-BD6E-34954F204B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ABDA6A-1F6C-4B42-8544-08E5AE6AC91F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17798c2e-8ec6-411a-92bf-42cada8c5360"/>
  </ds:schemaRefs>
</ds:datastoreItem>
</file>

<file path=customXml/itemProps3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82</Words>
  <Application>Microsoft Office PowerPoint</Application>
  <PresentationFormat>Bredbild</PresentationFormat>
  <Paragraphs>13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Open Sans bold</vt:lpstr>
      <vt:lpstr>Times New Roman</vt:lpstr>
      <vt:lpstr>Jönköping - Light</vt:lpstr>
      <vt:lpstr>PowerPoint-presentation</vt:lpstr>
      <vt:lpstr>PowerPoint-presentation</vt:lpstr>
      <vt:lpstr>Tidsplan Senior i fokus 2025</vt:lpstr>
    </vt:vector>
  </TitlesOfParts>
  <Company>Jönköping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Janeke</dc:creator>
  <cp:lastModifiedBy>Åsa Bolton</cp:lastModifiedBy>
  <cp:revision>7</cp:revision>
  <dcterms:created xsi:type="dcterms:W3CDTF">2025-02-26T09:23:29Z</dcterms:created>
  <dcterms:modified xsi:type="dcterms:W3CDTF">2025-03-03T12:53:48Z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5000</vt:r8>
  </property>
</Properties>
</file>