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80" r:id="rId2"/>
    <p:sldId id="256" r:id="rId3"/>
    <p:sldId id="257" r:id="rId4"/>
    <p:sldId id="273" r:id="rId5"/>
    <p:sldId id="275" r:id="rId6"/>
    <p:sldId id="261" r:id="rId7"/>
    <p:sldId id="279" r:id="rId8"/>
    <p:sldId id="277" r:id="rId9"/>
    <p:sldId id="278" r:id="rId10"/>
    <p:sldId id="271" r:id="rId11"/>
    <p:sldId id="276" r:id="rId12"/>
    <p:sldId id="281" r:id="rId1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4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4F7"/>
    <a:srgbClr val="E75113"/>
    <a:srgbClr val="008FCB"/>
    <a:srgbClr val="EB6909"/>
    <a:srgbClr val="21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1" autoAdjust="0"/>
  </p:normalViewPr>
  <p:slideViewPr>
    <p:cSldViewPr snapToGrid="0" snapToObjects="1">
      <p:cViewPr varScale="1">
        <p:scale>
          <a:sx n="72" d="100"/>
          <a:sy n="72" d="100"/>
        </p:scale>
        <p:origin x="1326" y="66"/>
      </p:cViewPr>
      <p:guideLst>
        <p:guide orient="horz" pos="2160"/>
        <p:guide orient="horz" pos="101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154E-6706-1242-B5E1-43A53DF99EE7}" type="datetimeFigureOut">
              <a:rPr lang="sv-SE" smtClean="0"/>
              <a:t>2021-09-18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164D-EE8D-B448-BE8E-A1520703B6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559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164D-EE8D-B448-BE8E-A1520703B60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187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1714" indent="-451714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164D-EE8D-B448-BE8E-A1520703B60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9269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1714" indent="-451714"/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164D-EE8D-B448-BE8E-A1520703B60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9192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1714" indent="-451714"/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164D-EE8D-B448-BE8E-A1520703B60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919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164D-EE8D-B448-BE8E-A1520703B60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02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164D-EE8D-B448-BE8E-A1520703B60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413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164D-EE8D-B448-BE8E-A1520703B60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2796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164D-EE8D-B448-BE8E-A1520703B60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2796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164D-EE8D-B448-BE8E-A1520703B60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279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1714" indent="-451714"/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164D-EE8D-B448-BE8E-A1520703B60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919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164D-EE8D-B448-BE8E-A1520703B60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2796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164D-EE8D-B448-BE8E-A1520703B60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988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779703" y="6364739"/>
            <a:ext cx="2133600" cy="365125"/>
          </a:xfrm>
          <a:prstGeom prst="rect">
            <a:avLst/>
          </a:prstGeom>
        </p:spPr>
        <p:txBody>
          <a:bodyPr/>
          <a:lstStyle/>
          <a:p>
            <a:fld id="{332063FA-F158-B145-A53C-EFD7E6C84CF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SPF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50" y="2255540"/>
            <a:ext cx="4606593" cy="19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5431068" y="2505620"/>
            <a:ext cx="3323465" cy="335789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422601" y="1338890"/>
            <a:ext cx="3323465" cy="775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spcBef>
                <a:spcPts val="672"/>
              </a:spcBef>
              <a:defRPr/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4"/>
          </p:nvPr>
        </p:nvSpPr>
        <p:spPr>
          <a:xfrm>
            <a:off x="0" y="-8466"/>
            <a:ext cx="5224463" cy="6866466"/>
          </a:xfrm>
          <a:custGeom>
            <a:avLst/>
            <a:gdLst>
              <a:gd name="connsiteX0" fmla="*/ 0 w 5224463"/>
              <a:gd name="connsiteY0" fmla="*/ 0 h 6858000"/>
              <a:gd name="connsiteX1" fmla="*/ 5224463 w 5224463"/>
              <a:gd name="connsiteY1" fmla="*/ 0 h 6858000"/>
              <a:gd name="connsiteX2" fmla="*/ 5224463 w 5224463"/>
              <a:gd name="connsiteY2" fmla="*/ 6858000 h 6858000"/>
              <a:gd name="connsiteX3" fmla="*/ 0 w 5224463"/>
              <a:gd name="connsiteY3" fmla="*/ 6858000 h 6858000"/>
              <a:gd name="connsiteX4" fmla="*/ 0 w 5224463"/>
              <a:gd name="connsiteY4" fmla="*/ 0 h 6858000"/>
              <a:gd name="connsiteX0" fmla="*/ 0 w 5224463"/>
              <a:gd name="connsiteY0" fmla="*/ 8466 h 6866466"/>
              <a:gd name="connsiteX1" fmla="*/ 4377796 w 5224463"/>
              <a:gd name="connsiteY1" fmla="*/ 0 h 6866466"/>
              <a:gd name="connsiteX2" fmla="*/ 5224463 w 5224463"/>
              <a:gd name="connsiteY2" fmla="*/ 6866466 h 6866466"/>
              <a:gd name="connsiteX3" fmla="*/ 0 w 5224463"/>
              <a:gd name="connsiteY3" fmla="*/ 6866466 h 6866466"/>
              <a:gd name="connsiteX4" fmla="*/ 0 w 5224463"/>
              <a:gd name="connsiteY4" fmla="*/ 8466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4463" h="6866466">
                <a:moveTo>
                  <a:pt x="0" y="8466"/>
                </a:moveTo>
                <a:lnTo>
                  <a:pt x="4377796" y="0"/>
                </a:lnTo>
                <a:lnTo>
                  <a:pt x="5224463" y="6866466"/>
                </a:lnTo>
                <a:lnTo>
                  <a:pt x="0" y="6866466"/>
                </a:lnTo>
                <a:lnTo>
                  <a:pt x="0" y="846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tIns="2124000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420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bakgrunder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9"/>
          <a:stretch/>
        </p:blipFill>
        <p:spPr>
          <a:xfrm>
            <a:off x="0" y="6123745"/>
            <a:ext cx="9144000" cy="734255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779703" y="636473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2063FA-F158-B145-A53C-EFD7E6C84CF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685689" cy="8852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3809007" cy="335789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12" name="Platshållare för bild 2"/>
          <p:cNvSpPr>
            <a:spLocks noGrp="1"/>
          </p:cNvSpPr>
          <p:nvPr>
            <p:ph type="pic" sz="quarter" idx="14"/>
          </p:nvPr>
        </p:nvSpPr>
        <p:spPr>
          <a:xfrm>
            <a:off x="5307013" y="2622550"/>
            <a:ext cx="2670175" cy="24304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3003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4285627" y="2547955"/>
            <a:ext cx="3809007" cy="335789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pic>
        <p:nvPicPr>
          <p:cNvPr id="10" name="Bildobjekt 9" descr="bakgrunder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9"/>
          <a:stretch/>
        </p:blipFill>
        <p:spPr>
          <a:xfrm>
            <a:off x="0" y="6123745"/>
            <a:ext cx="9144000" cy="734255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779703" y="636473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2063FA-F158-B145-A53C-EFD7E6C84CF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685689" cy="8852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2" name="Platshållare för bild 2"/>
          <p:cNvSpPr>
            <a:spLocks noGrp="1"/>
          </p:cNvSpPr>
          <p:nvPr>
            <p:ph type="pic" sz="quarter" idx="14"/>
          </p:nvPr>
        </p:nvSpPr>
        <p:spPr>
          <a:xfrm>
            <a:off x="1291499" y="2622550"/>
            <a:ext cx="2670175" cy="24304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058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bakgrunder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9"/>
          <a:stretch/>
        </p:blipFill>
        <p:spPr>
          <a:xfrm>
            <a:off x="0" y="6123745"/>
            <a:ext cx="9144000" cy="734255"/>
          </a:xfrm>
          <a:prstGeom prst="rect">
            <a:avLst/>
          </a:prstGeom>
        </p:spPr>
      </p:pic>
      <p:pic>
        <p:nvPicPr>
          <p:cNvPr id="7" name="Bildobjekt 6" descr="SPF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50" y="2255540"/>
            <a:ext cx="4606593" cy="1934145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222921" y="6451134"/>
            <a:ext cx="1690382" cy="1864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2063FA-F158-B145-A53C-EFD7E6C84CF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44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bakgrunder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 rot="21240000">
            <a:off x="2043513" y="1808744"/>
            <a:ext cx="6475042" cy="278153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90000"/>
              </a:lnSpc>
              <a:defRPr sz="6000" b="0" cap="all" baseline="0">
                <a:latin typeface="Impact" panose="020B080603090205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8" name="Bildobjekt 7" descr="SPF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78" y="250025"/>
            <a:ext cx="776140" cy="32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bakgrunder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29" r="4337"/>
          <a:stretch/>
        </p:blipFill>
        <p:spPr>
          <a:xfrm flipH="1">
            <a:off x="-2" y="0"/>
            <a:ext cx="9144001" cy="2593042"/>
          </a:xfrm>
          <a:prstGeom prst="rect">
            <a:avLst/>
          </a:prstGeom>
          <a:effectLst/>
        </p:spPr>
      </p:pic>
      <p:pic>
        <p:nvPicPr>
          <p:cNvPr id="9" name="Bildobjekt 8" descr="bakgrunder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0"/>
          <a:stretch/>
        </p:blipFill>
        <p:spPr>
          <a:xfrm flipH="1">
            <a:off x="0" y="2480588"/>
            <a:ext cx="9144000" cy="437741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 userDrawn="1">
            <p:ph type="ctrTitle"/>
          </p:nvPr>
        </p:nvSpPr>
        <p:spPr>
          <a:xfrm>
            <a:off x="1278915" y="3063289"/>
            <a:ext cx="6648681" cy="10305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779703" y="636473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2063FA-F158-B145-A53C-EFD7E6C84CF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 descr="SPF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78" y="250025"/>
            <a:ext cx="776140" cy="32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bakgrunder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2" b="29491"/>
          <a:stretch/>
        </p:blipFill>
        <p:spPr>
          <a:xfrm>
            <a:off x="0" y="6123745"/>
            <a:ext cx="9144000" cy="734255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779703" y="636473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2063FA-F158-B145-A53C-EFD7E6C84CF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778710" cy="8852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6778710" cy="335789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464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akgrunder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2" b="29491"/>
          <a:stretch/>
        </p:blipFill>
        <p:spPr>
          <a:xfrm>
            <a:off x="0" y="6123745"/>
            <a:ext cx="9144000" cy="734255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779703" y="636473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2063FA-F158-B145-A53C-EFD7E6C84CF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337841"/>
            <a:ext cx="6778710" cy="7258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spcBef>
                <a:spcPts val="672"/>
              </a:spcBef>
              <a:defRPr/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6778710" cy="335789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6105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akgrunder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9"/>
          <a:stretch/>
        </p:blipFill>
        <p:spPr>
          <a:xfrm>
            <a:off x="0" y="6123745"/>
            <a:ext cx="9144000" cy="734255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779703" y="636473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2063FA-F158-B145-A53C-EFD7E6C84CF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778710" cy="8181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6778710" cy="335789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4428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bakgrunder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9"/>
          <a:stretch/>
        </p:blipFill>
        <p:spPr>
          <a:xfrm>
            <a:off x="0" y="6123745"/>
            <a:ext cx="9144000" cy="734255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779703" y="636473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2063FA-F158-B145-A53C-EFD7E6C84CF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337841"/>
            <a:ext cx="6778710" cy="7258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spcBef>
                <a:spcPts val="672"/>
              </a:spcBef>
              <a:defRPr/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6778710" cy="335789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78244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908" cy="6860111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110095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9144000 w 9144000"/>
              <a:gd name="connsiteY3" fmla="*/ 6858000 h 6858000"/>
              <a:gd name="connsiteX4" fmla="*/ 3499034 w 9144000"/>
              <a:gd name="connsiteY4" fmla="*/ 6855357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4883848 w 9144000"/>
              <a:gd name="connsiteY3" fmla="*/ 6773431 h 6858000"/>
              <a:gd name="connsiteX4" fmla="*/ 3499034 w 9144000"/>
              <a:gd name="connsiteY4" fmla="*/ 6855357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4883848 w 9144000"/>
              <a:gd name="connsiteY3" fmla="*/ 6773431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3372181 w 9144000"/>
              <a:gd name="connsiteY3" fmla="*/ 6535582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926713"/>
              <a:gd name="connsiteX1" fmla="*/ 9144000 w 9144000"/>
              <a:gd name="connsiteY1" fmla="*/ 0 h 6926713"/>
              <a:gd name="connsiteX2" fmla="*/ 9144000 w 9144000"/>
              <a:gd name="connsiteY2" fmla="*/ 6221091 h 6926713"/>
              <a:gd name="connsiteX3" fmla="*/ 3472606 w 9144000"/>
              <a:gd name="connsiteY3" fmla="*/ 6926713 h 6926713"/>
              <a:gd name="connsiteX4" fmla="*/ 0 w 9144000"/>
              <a:gd name="connsiteY4" fmla="*/ 6858000 h 6926713"/>
              <a:gd name="connsiteX5" fmla="*/ 0 w 9144000"/>
              <a:gd name="connsiteY5" fmla="*/ 0 h 6926713"/>
              <a:gd name="connsiteX0" fmla="*/ 0 w 9144000"/>
              <a:gd name="connsiteY0" fmla="*/ 0 h 6863286"/>
              <a:gd name="connsiteX1" fmla="*/ 9144000 w 9144000"/>
              <a:gd name="connsiteY1" fmla="*/ 0 h 6863286"/>
              <a:gd name="connsiteX2" fmla="*/ 9144000 w 9144000"/>
              <a:gd name="connsiteY2" fmla="*/ 6221091 h 6863286"/>
              <a:gd name="connsiteX3" fmla="*/ 3499034 w 9144000"/>
              <a:gd name="connsiteY3" fmla="*/ 6863286 h 6863286"/>
              <a:gd name="connsiteX4" fmla="*/ 0 w 9144000"/>
              <a:gd name="connsiteY4" fmla="*/ 6858000 h 6863286"/>
              <a:gd name="connsiteX5" fmla="*/ 0 w 9144000"/>
              <a:gd name="connsiteY5" fmla="*/ 0 h 6863286"/>
              <a:gd name="connsiteX0" fmla="*/ 0 w 9154571"/>
              <a:gd name="connsiteY0" fmla="*/ 0 h 6863286"/>
              <a:gd name="connsiteX1" fmla="*/ 9144000 w 9154571"/>
              <a:gd name="connsiteY1" fmla="*/ 0 h 6863286"/>
              <a:gd name="connsiteX2" fmla="*/ 9154571 w 9154571"/>
              <a:gd name="connsiteY2" fmla="*/ 6221091 h 6863286"/>
              <a:gd name="connsiteX3" fmla="*/ 3499034 w 9154571"/>
              <a:gd name="connsiteY3" fmla="*/ 6863286 h 6863286"/>
              <a:gd name="connsiteX4" fmla="*/ 0 w 9154571"/>
              <a:gd name="connsiteY4" fmla="*/ 6858000 h 6863286"/>
              <a:gd name="connsiteX5" fmla="*/ 0 w 9154571"/>
              <a:gd name="connsiteY5" fmla="*/ 0 h 6863286"/>
              <a:gd name="connsiteX0" fmla="*/ 0 w 9149286"/>
              <a:gd name="connsiteY0" fmla="*/ 0 h 6863286"/>
              <a:gd name="connsiteX1" fmla="*/ 9144000 w 9149286"/>
              <a:gd name="connsiteY1" fmla="*/ 0 h 6863286"/>
              <a:gd name="connsiteX2" fmla="*/ 9149286 w 9149286"/>
              <a:gd name="connsiteY2" fmla="*/ 6210520 h 6863286"/>
              <a:gd name="connsiteX3" fmla="*/ 3499034 w 9149286"/>
              <a:gd name="connsiteY3" fmla="*/ 6863286 h 6863286"/>
              <a:gd name="connsiteX4" fmla="*/ 0 w 9149286"/>
              <a:gd name="connsiteY4" fmla="*/ 6858000 h 6863286"/>
              <a:gd name="connsiteX5" fmla="*/ 0 w 9149286"/>
              <a:gd name="connsiteY5" fmla="*/ 0 h 6863286"/>
              <a:gd name="connsiteX0" fmla="*/ 0 w 9144908"/>
              <a:gd name="connsiteY0" fmla="*/ 0 h 6863286"/>
              <a:gd name="connsiteX1" fmla="*/ 9144000 w 9144908"/>
              <a:gd name="connsiteY1" fmla="*/ 0 h 6863286"/>
              <a:gd name="connsiteX2" fmla="*/ 9142936 w 9144908"/>
              <a:gd name="connsiteY2" fmla="*/ 6194645 h 6863286"/>
              <a:gd name="connsiteX3" fmla="*/ 3499034 w 9144908"/>
              <a:gd name="connsiteY3" fmla="*/ 6863286 h 6863286"/>
              <a:gd name="connsiteX4" fmla="*/ 0 w 9144908"/>
              <a:gd name="connsiteY4" fmla="*/ 6858000 h 6863286"/>
              <a:gd name="connsiteX5" fmla="*/ 0 w 9144908"/>
              <a:gd name="connsiteY5" fmla="*/ 0 h 6863286"/>
              <a:gd name="connsiteX0" fmla="*/ 0 w 9144908"/>
              <a:gd name="connsiteY0" fmla="*/ 0 h 6860111"/>
              <a:gd name="connsiteX1" fmla="*/ 9144000 w 9144908"/>
              <a:gd name="connsiteY1" fmla="*/ 0 h 6860111"/>
              <a:gd name="connsiteX2" fmla="*/ 9142936 w 9144908"/>
              <a:gd name="connsiteY2" fmla="*/ 6194645 h 6860111"/>
              <a:gd name="connsiteX3" fmla="*/ 3470459 w 9144908"/>
              <a:gd name="connsiteY3" fmla="*/ 6860111 h 6860111"/>
              <a:gd name="connsiteX4" fmla="*/ 0 w 9144908"/>
              <a:gd name="connsiteY4" fmla="*/ 6858000 h 6860111"/>
              <a:gd name="connsiteX5" fmla="*/ 0 w 9144908"/>
              <a:gd name="connsiteY5" fmla="*/ 0 h 686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908" h="6860111">
                <a:moveTo>
                  <a:pt x="0" y="0"/>
                </a:moveTo>
                <a:lnTo>
                  <a:pt x="9144000" y="0"/>
                </a:lnTo>
                <a:cubicBezTo>
                  <a:pt x="9147524" y="2073697"/>
                  <a:pt x="9139412" y="4120948"/>
                  <a:pt x="9142936" y="6194645"/>
                </a:cubicBezTo>
                <a:lnTo>
                  <a:pt x="3470459" y="686011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nn-NO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 rot="21120000">
            <a:off x="3435249" y="1025464"/>
            <a:ext cx="4587702" cy="14537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 b="0">
                <a:latin typeface="Impact" panose="020B080603090205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pic>
        <p:nvPicPr>
          <p:cNvPr id="12" name="Bildobjekt 11" descr="SPF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78" y="250025"/>
            <a:ext cx="776140" cy="325874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779703" y="636473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2063FA-F158-B145-A53C-EFD7E6C84CF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73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2"/>
            <a:ext cx="6778710" cy="9187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91499" y="2547955"/>
            <a:ext cx="6778710" cy="3357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826927" y="6473797"/>
            <a:ext cx="1086375" cy="170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32063FA-F158-B145-A53C-EFD7E6C84CF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SPF_Logo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78" y="250025"/>
            <a:ext cx="776140" cy="32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4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63" r:id="rId4"/>
    <p:sldLayoutId id="2147483650" r:id="rId5"/>
    <p:sldLayoutId id="2147483671" r:id="rId6"/>
    <p:sldLayoutId id="2147483665" r:id="rId7"/>
    <p:sldLayoutId id="2147483664" r:id="rId8"/>
    <p:sldLayoutId id="2147483667" r:id="rId9"/>
    <p:sldLayoutId id="2147483660" r:id="rId10"/>
    <p:sldLayoutId id="2147483669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buFont typeface="Roboto Lt" pitchFamily="2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buFont typeface="Roboto Lt" pitchFamily="2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buFont typeface="Roboto Lt" pitchFamily="2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buFont typeface="Roboto Lt" pitchFamily="2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7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265 000 medlemmar</a:t>
            </a:r>
          </a:p>
          <a:p>
            <a:r>
              <a:rPr lang="sv-SE" dirty="0"/>
              <a:t>800 föreningar</a:t>
            </a:r>
          </a:p>
          <a:p>
            <a:r>
              <a:rPr lang="sv-SE" dirty="0"/>
              <a:t>27 distrikt</a:t>
            </a:r>
          </a:p>
          <a:p>
            <a:r>
              <a:rPr lang="sv-SE" dirty="0"/>
              <a:t>förbundskansli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Rubrik 1 text</a:t>
            </a:r>
            <a:br>
              <a:rPr lang="nn-NO"/>
            </a:br>
            <a:r>
              <a:rPr lang="nn-NO"/>
              <a:t>markering</a:t>
            </a:r>
          </a:p>
        </p:txBody>
      </p:sp>
      <p:sp>
        <p:nvSpPr>
          <p:cNvPr id="17" name="Rectangle 1028"/>
          <p:cNvSpPr>
            <a:spLocks noChangeArrowheads="1"/>
          </p:cNvSpPr>
          <p:nvPr/>
        </p:nvSpPr>
        <p:spPr bwMode="auto">
          <a:xfrm>
            <a:off x="6019800" y="6424111"/>
            <a:ext cx="2892425" cy="23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b">
            <a:spAutoFit/>
          </a:bodyPr>
          <a:lstStyle/>
          <a:p>
            <a:pPr algn="r" defTabSz="762000" eaLnBrk="0" hangingPunct="0">
              <a:spcBef>
                <a:spcPct val="50000"/>
              </a:spcBef>
              <a:buClrTx/>
              <a:buSzTx/>
              <a:buFontTx/>
              <a:buNone/>
            </a:pPr>
            <a:fld id="{57F281BD-FB49-48F6-A477-55EBB2E162A6}" type="slidenum">
              <a:rPr lang="en-GB" sz="900" smtClean="0"/>
              <a:t>10</a:t>
            </a:fld>
            <a:endParaRPr lang="en-GB" sz="900" b="1" dirty="0"/>
          </a:p>
        </p:txBody>
      </p:sp>
      <p:pic>
        <p:nvPicPr>
          <p:cNvPr id="25" name="Platshållare för bild 2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r="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40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Rubrik 1 textmarkering</a:t>
            </a:r>
            <a:br>
              <a:rPr lang="nn-NO"/>
            </a:br>
            <a:r>
              <a:rPr lang="nn-NO"/>
              <a:t>textmarkering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/>
              <a:t>Rubrik 2 textmarkering</a:t>
            </a:r>
          </a:p>
          <a:p>
            <a:pPr marL="0" indent="0">
              <a:buNone/>
            </a:pPr>
            <a:r>
              <a:rPr lang="sv-SE"/>
              <a:t>SPF Seniorerna är en politiskt och</a:t>
            </a:r>
            <a:br>
              <a:rPr lang="sv-SE"/>
            </a:br>
            <a:r>
              <a:rPr lang="sv-SE"/>
              <a:t>religiöst obunden medlems-organisation för personer berättigade till pension, oavsett ålder.</a:t>
            </a:r>
          </a:p>
        </p:txBody>
      </p:sp>
      <p:pic>
        <p:nvPicPr>
          <p:cNvPr id="7" name="Bildobjekt 6" descr="bakgrunde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9"/>
          <a:stretch/>
        </p:blipFill>
        <p:spPr>
          <a:xfrm>
            <a:off x="0" y="6123745"/>
            <a:ext cx="9144000" cy="734255"/>
          </a:xfrm>
          <a:prstGeom prst="rect">
            <a:avLst/>
          </a:prstGeom>
        </p:spPr>
      </p:pic>
      <p:sp>
        <p:nvSpPr>
          <p:cNvPr id="8" name="Rectangle 1028"/>
          <p:cNvSpPr>
            <a:spLocks noChangeArrowheads="1"/>
          </p:cNvSpPr>
          <p:nvPr/>
        </p:nvSpPr>
        <p:spPr bwMode="auto">
          <a:xfrm>
            <a:off x="6019800" y="6424111"/>
            <a:ext cx="2892425" cy="23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b">
            <a:spAutoFit/>
          </a:bodyPr>
          <a:lstStyle/>
          <a:p>
            <a:pPr algn="r" defTabSz="762000" eaLnBrk="0" hangingPunct="0">
              <a:spcBef>
                <a:spcPct val="50000"/>
              </a:spcBef>
              <a:buClrTx/>
              <a:buSzTx/>
              <a:buFontTx/>
              <a:buNone/>
            </a:pPr>
            <a:fld id="{57F281BD-FB49-48F6-A477-55EBB2E162A6}" type="slidenum">
              <a:rPr lang="en-GB" sz="900" smtClean="0"/>
              <a:t>11</a:t>
            </a:fld>
            <a:endParaRPr lang="en-GB" sz="900" b="1" dirty="0"/>
          </a:p>
        </p:txBody>
      </p:sp>
      <p:pic>
        <p:nvPicPr>
          <p:cNvPr id="12" name="Platshållare för bild 11" descr="A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r="8718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8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Rubrik 1 textmarkering</a:t>
            </a:r>
            <a:br>
              <a:rPr lang="nn-NO"/>
            </a:br>
            <a:r>
              <a:rPr lang="nn-NO"/>
              <a:t>textmarkering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/>
              <a:t>Rubrik 2 textmarkering</a:t>
            </a:r>
          </a:p>
          <a:p>
            <a:pPr marL="0" indent="0">
              <a:buNone/>
            </a:pPr>
            <a:r>
              <a:rPr lang="sv-SE"/>
              <a:t>SPF Seniorerna är en politiskt och religiöst obunden medlems-organisation för personer berättigade till pension, oavsett ålder.</a:t>
            </a:r>
          </a:p>
        </p:txBody>
      </p:sp>
      <p:pic>
        <p:nvPicPr>
          <p:cNvPr id="7" name="Bildobjekt 6" descr="bakgrunde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9"/>
          <a:stretch/>
        </p:blipFill>
        <p:spPr>
          <a:xfrm>
            <a:off x="0" y="6123745"/>
            <a:ext cx="9144000" cy="734255"/>
          </a:xfrm>
          <a:prstGeom prst="rect">
            <a:avLst/>
          </a:prstGeom>
        </p:spPr>
      </p:pic>
      <p:sp>
        <p:nvSpPr>
          <p:cNvPr id="8" name="Rectangle 1028"/>
          <p:cNvSpPr>
            <a:spLocks noChangeArrowheads="1"/>
          </p:cNvSpPr>
          <p:nvPr/>
        </p:nvSpPr>
        <p:spPr bwMode="auto">
          <a:xfrm>
            <a:off x="6019800" y="6424111"/>
            <a:ext cx="2892425" cy="23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b">
            <a:spAutoFit/>
          </a:bodyPr>
          <a:lstStyle/>
          <a:p>
            <a:pPr algn="r" defTabSz="762000" eaLnBrk="0" hangingPunct="0">
              <a:spcBef>
                <a:spcPct val="50000"/>
              </a:spcBef>
              <a:buClrTx/>
              <a:buSzTx/>
              <a:buFontTx/>
              <a:buNone/>
            </a:pPr>
            <a:fld id="{57F281BD-FB49-48F6-A477-55EBB2E162A6}" type="slidenum">
              <a:rPr lang="en-GB" sz="900" smtClean="0"/>
              <a:t>12</a:t>
            </a:fld>
            <a:endParaRPr lang="en-GB" sz="900" b="1" dirty="0"/>
          </a:p>
        </p:txBody>
      </p:sp>
      <p:pic>
        <p:nvPicPr>
          <p:cNvPr id="12" name="Platshållare för bild 11" descr="A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r="8718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3FA-F158-B145-A53C-EFD7E6C84CF7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801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v-SE">
                <a:solidFill>
                  <a:srgbClr val="219BD3"/>
                </a:solidFill>
                <a:latin typeface="Impact"/>
                <a:cs typeface="Impact"/>
              </a:rPr>
              <a:t>INFLYTANDE</a:t>
            </a:r>
            <a:br>
              <a:rPr lang="sv-SE">
                <a:solidFill>
                  <a:srgbClr val="219BD3"/>
                </a:solidFill>
                <a:latin typeface="Impact"/>
                <a:cs typeface="Impact"/>
              </a:rPr>
            </a:br>
            <a:r>
              <a:rPr lang="sv-SE">
                <a:solidFill>
                  <a:srgbClr val="219BD3"/>
                </a:solidFill>
                <a:latin typeface="Impact"/>
                <a:cs typeface="Impact"/>
              </a:rPr>
              <a:t>VALFRIHET</a:t>
            </a:r>
            <a:br>
              <a:rPr lang="sv-SE">
                <a:solidFill>
                  <a:srgbClr val="219BD3"/>
                </a:solidFill>
                <a:latin typeface="Impact"/>
                <a:cs typeface="Impact"/>
              </a:rPr>
            </a:br>
            <a:r>
              <a:rPr lang="sv-SE">
                <a:solidFill>
                  <a:srgbClr val="E75113"/>
                </a:solidFill>
                <a:latin typeface="Impact"/>
                <a:cs typeface="Impact"/>
              </a:rPr>
              <a:t>LIVSKVALITET</a:t>
            </a:r>
            <a:endParaRPr lang="nn-NO"/>
          </a:p>
        </p:txBody>
      </p:sp>
      <p:sp>
        <p:nvSpPr>
          <p:cNvPr id="5" name="Rectangle 1028"/>
          <p:cNvSpPr>
            <a:spLocks noChangeArrowheads="1"/>
          </p:cNvSpPr>
          <p:nvPr/>
        </p:nvSpPr>
        <p:spPr bwMode="auto">
          <a:xfrm>
            <a:off x="8598829" y="6424111"/>
            <a:ext cx="313396" cy="23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 anchor="b">
            <a:spAutoFit/>
          </a:bodyPr>
          <a:lstStyle/>
          <a:p>
            <a:pPr algn="r" defTabSz="762000" eaLnBrk="0" hangingPunct="0">
              <a:spcBef>
                <a:spcPct val="50000"/>
              </a:spcBef>
              <a:buClrTx/>
              <a:buSzTx/>
              <a:buFontTx/>
              <a:buNone/>
            </a:pPr>
            <a:fld id="{57F281BD-FB49-48F6-A477-55EBB2E162A6}" type="slidenum">
              <a:rPr lang="en-GB" sz="900" smtClean="0">
                <a:latin typeface="Arial"/>
                <a:cs typeface="Arial"/>
              </a:rPr>
              <a:t>3</a:t>
            </a:fld>
            <a:endParaRPr lang="en-GB" sz="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7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3FA-F158-B145-A53C-EFD7E6C84CF7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Vad är SPF Seniorerna?</a:t>
            </a:r>
            <a:endParaRPr lang="nn-NO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SPF Seniorerna är </a:t>
            </a:r>
            <a:r>
              <a:rPr lang="sv-SE"/>
              <a:t>en partipolitiskt </a:t>
            </a:r>
            <a:r>
              <a:rPr lang="sv-SE" dirty="0"/>
              <a:t>och religiöst obunden medlemsorganisation för personer berättigade till pension, oavsett ålder.</a:t>
            </a:r>
          </a:p>
        </p:txBody>
      </p:sp>
    </p:spTree>
    <p:extLst>
      <p:ext uri="{BB962C8B-B14F-4D97-AF65-F5344CB8AC3E}">
        <p14:creationId xmlns:p14="http://schemas.microsoft.com/office/powerpoint/2010/main" val="142570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3FA-F158-B145-A53C-EFD7E6C84CF7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Rubrik 1 textmarkering</a:t>
            </a:r>
            <a:br>
              <a:rPr lang="nn-NO"/>
            </a:br>
            <a:r>
              <a:rPr lang="nn-NO"/>
              <a:t>textmarkering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b="1"/>
              <a:t>Rubrik 2 textmarkering</a:t>
            </a:r>
            <a:br>
              <a:rPr lang="sv-SE"/>
            </a:br>
            <a:r>
              <a:rPr lang="sv-SE"/>
              <a:t>SPF Seniorerna är en politiskt och religiöst obunden</a:t>
            </a:r>
            <a:br>
              <a:rPr lang="sv-SE"/>
            </a:br>
            <a:r>
              <a:rPr lang="sv-SE"/>
              <a:t>medlemsorganisation för personer berättigade till pension, </a:t>
            </a:r>
            <a:br>
              <a:rPr lang="sv-SE"/>
            </a:br>
            <a:r>
              <a:rPr lang="sv-SE"/>
              <a:t>oavsett ålder.</a:t>
            </a:r>
          </a:p>
        </p:txBody>
      </p:sp>
    </p:spTree>
    <p:extLst>
      <p:ext uri="{BB962C8B-B14F-4D97-AF65-F5344CB8AC3E}">
        <p14:creationId xmlns:p14="http://schemas.microsoft.com/office/powerpoint/2010/main" val="911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3FA-F158-B145-A53C-EFD7E6C84CF7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2" name="Rubrik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SPF Seniorernas organisation</a:t>
            </a:r>
            <a:endParaRPr lang="nn-NO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265 000 medlemmar</a:t>
            </a:r>
          </a:p>
          <a:p>
            <a:r>
              <a:rPr lang="sv-SE" dirty="0"/>
              <a:t>800 föreningar</a:t>
            </a:r>
          </a:p>
          <a:p>
            <a:r>
              <a:rPr lang="sv-SE" dirty="0"/>
              <a:t>27 distrikt</a:t>
            </a:r>
          </a:p>
          <a:p>
            <a:r>
              <a:rPr lang="sv-SE" dirty="0"/>
              <a:t>förbundskansli</a:t>
            </a:r>
          </a:p>
        </p:txBody>
      </p:sp>
    </p:spTree>
    <p:extLst>
      <p:ext uri="{BB962C8B-B14F-4D97-AF65-F5344CB8AC3E}">
        <p14:creationId xmlns:p14="http://schemas.microsoft.com/office/powerpoint/2010/main" val="183397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b="1"/>
              <a:t>Rubrik 2 textmarkering</a:t>
            </a:r>
            <a:br>
              <a:rPr lang="sv-SE"/>
            </a:br>
            <a:r>
              <a:rPr lang="sv-SE"/>
              <a:t>SPF Seniorerna är en politiskt och religiöst obunden</a:t>
            </a:r>
            <a:br>
              <a:rPr lang="sv-SE"/>
            </a:br>
            <a:r>
              <a:rPr lang="sv-SE"/>
              <a:t>medlemsorganisation för personer berättigade till pension, </a:t>
            </a:r>
            <a:br>
              <a:rPr lang="sv-SE"/>
            </a:br>
            <a:r>
              <a:rPr lang="sv-SE"/>
              <a:t>oavsett ålder.</a:t>
            </a:r>
          </a:p>
        </p:txBody>
      </p:sp>
      <p:pic>
        <p:nvPicPr>
          <p:cNvPr id="3" name="Bildobjekt 2" descr="bakgrunde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9"/>
          <a:stretch/>
        </p:blipFill>
        <p:spPr>
          <a:xfrm>
            <a:off x="0" y="6123745"/>
            <a:ext cx="9144000" cy="734255"/>
          </a:xfrm>
          <a:prstGeom prst="rect">
            <a:avLst/>
          </a:prstGeom>
        </p:spPr>
      </p:pic>
      <p:sp>
        <p:nvSpPr>
          <p:cNvPr id="8" name="Rectangle 1028"/>
          <p:cNvSpPr>
            <a:spLocks noChangeArrowheads="1"/>
          </p:cNvSpPr>
          <p:nvPr/>
        </p:nvSpPr>
        <p:spPr bwMode="auto">
          <a:xfrm>
            <a:off x="6019800" y="6424111"/>
            <a:ext cx="2892425" cy="23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b">
            <a:spAutoFit/>
          </a:bodyPr>
          <a:lstStyle/>
          <a:p>
            <a:pPr algn="r" defTabSz="762000" eaLnBrk="0" hangingPunct="0">
              <a:spcBef>
                <a:spcPct val="50000"/>
              </a:spcBef>
              <a:buClrTx/>
              <a:buSzTx/>
              <a:buFontTx/>
              <a:buNone/>
            </a:pPr>
            <a:fld id="{57F281BD-FB49-48F6-A477-55EBB2E162A6}" type="slidenum">
              <a:rPr lang="en-GB" sz="900" smtClean="0">
                <a:latin typeface="Arial"/>
                <a:cs typeface="Arial"/>
              </a:rPr>
              <a:t>7</a:t>
            </a:fld>
            <a:endParaRPr lang="en-GB" sz="900" b="1" dirty="0">
              <a:latin typeface="Arial"/>
              <a:cs typeface="Arial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Rubrik 1 textmarkering</a:t>
            </a:r>
            <a:br>
              <a:rPr lang="nn-NO"/>
            </a:br>
            <a:r>
              <a:rPr lang="nn-NO"/>
              <a:t>textmarkering</a:t>
            </a:r>
          </a:p>
        </p:txBody>
      </p:sp>
    </p:spTree>
    <p:extLst>
      <p:ext uri="{BB962C8B-B14F-4D97-AF65-F5344CB8AC3E}">
        <p14:creationId xmlns:p14="http://schemas.microsoft.com/office/powerpoint/2010/main" val="12844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28"/>
          <p:cNvSpPr>
            <a:spLocks noChangeArrowheads="1"/>
          </p:cNvSpPr>
          <p:nvPr/>
        </p:nvSpPr>
        <p:spPr bwMode="auto">
          <a:xfrm>
            <a:off x="6019800" y="6424111"/>
            <a:ext cx="2892425" cy="23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b">
            <a:spAutoFit/>
          </a:bodyPr>
          <a:lstStyle/>
          <a:p>
            <a:pPr algn="r" defTabSz="762000" eaLnBrk="0" hangingPunct="0">
              <a:spcBef>
                <a:spcPct val="50000"/>
              </a:spcBef>
              <a:buClrTx/>
              <a:buSzTx/>
              <a:buFontTx/>
              <a:buNone/>
            </a:pPr>
            <a:fld id="{57F281BD-FB49-48F6-A477-55EBB2E162A6}" type="slidenum">
              <a:rPr lang="en-GB" sz="900" smtClean="0">
                <a:solidFill>
                  <a:schemeClr val="bg1"/>
                </a:solidFill>
              </a:rPr>
              <a:t>8</a:t>
            </a:fld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/>
              <a:t>Rubrik 1 textmarkering</a:t>
            </a:r>
            <a:br>
              <a:rPr lang="nn-NO"/>
            </a:br>
            <a:r>
              <a:rPr lang="nn-NO"/>
              <a:t>nytt kapitel</a:t>
            </a:r>
          </a:p>
        </p:txBody>
      </p:sp>
    </p:spTree>
    <p:extLst>
      <p:ext uri="{BB962C8B-B14F-4D97-AF65-F5344CB8AC3E}">
        <p14:creationId xmlns:p14="http://schemas.microsoft.com/office/powerpoint/2010/main" val="25956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/>
      </p:pic>
      <p:sp>
        <p:nvSpPr>
          <p:cNvPr id="16" name="Rubrik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chemeClr val="accent2"/>
                </a:solidFill>
              </a:rPr>
              <a:t>VARMT VÄLKOMMEN </a:t>
            </a:r>
            <a:br>
              <a:rPr lang="sv-SE"/>
            </a:br>
            <a:r>
              <a:rPr lang="sv-SE"/>
              <a:t>TILL SPF SENIORERNA</a:t>
            </a:r>
            <a:endParaRPr lang="nn-NO"/>
          </a:p>
        </p:txBody>
      </p:sp>
      <p:pic>
        <p:nvPicPr>
          <p:cNvPr id="11" name="Bildobjekt 10" descr="SPF_Logo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78" y="250025"/>
            <a:ext cx="776140" cy="325874"/>
          </a:xfrm>
          <a:prstGeom prst="rect">
            <a:avLst/>
          </a:prstGeom>
        </p:spPr>
      </p:pic>
      <p:sp>
        <p:nvSpPr>
          <p:cNvPr id="13" name="Rectangle 1028"/>
          <p:cNvSpPr>
            <a:spLocks noChangeArrowheads="1"/>
          </p:cNvSpPr>
          <p:nvPr/>
        </p:nvSpPr>
        <p:spPr bwMode="auto">
          <a:xfrm>
            <a:off x="6019800" y="6424111"/>
            <a:ext cx="2892425" cy="23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b">
            <a:spAutoFit/>
          </a:bodyPr>
          <a:lstStyle/>
          <a:p>
            <a:pPr algn="r" defTabSz="762000" eaLnBrk="0" hangingPunct="0">
              <a:spcBef>
                <a:spcPct val="50000"/>
              </a:spcBef>
              <a:buClrTx/>
              <a:buSzTx/>
              <a:buFontTx/>
              <a:buNone/>
            </a:pPr>
            <a:fld id="{57F281BD-FB49-48F6-A477-55EBB2E162A6}" type="slidenum">
              <a:rPr lang="en-GB" sz="900" smtClean="0"/>
              <a:t>9</a:t>
            </a:fld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94723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Fseniorerna_presentationsmall">
  <a:themeElements>
    <a:clrScheme name="SPF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FCB"/>
      </a:accent1>
      <a:accent2>
        <a:srgbClr val="E75113"/>
      </a:accent2>
      <a:accent3>
        <a:srgbClr val="004178"/>
      </a:accent3>
      <a:accent4>
        <a:srgbClr val="87C3E7"/>
      </a:accent4>
      <a:accent5>
        <a:srgbClr val="BDE4F7"/>
      </a:accent5>
      <a:accent6>
        <a:srgbClr val="EBF6FC"/>
      </a:accent6>
      <a:hlink>
        <a:srgbClr val="008FCB"/>
      </a:hlink>
      <a:folHlink>
        <a:srgbClr val="E75113"/>
      </a:folHlink>
    </a:clrScheme>
    <a:fontScheme name="SP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2CAA96C-93A1-4370-8D82-89184DEDAC6C}" vid="{8C269EAA-8607-48BD-A3D8-09FB60C9AF7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PresentationIntranätet</Template>
  <TotalTime>1</TotalTime>
  <Words>198</Words>
  <Application>Microsoft Office PowerPoint</Application>
  <PresentationFormat>Bildspel på skärmen (4:3)</PresentationFormat>
  <Paragraphs>48</Paragraphs>
  <Slides>12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8" baseType="lpstr">
      <vt:lpstr>Arial</vt:lpstr>
      <vt:lpstr>Calibri</vt:lpstr>
      <vt:lpstr>Impact</vt:lpstr>
      <vt:lpstr>Roboto Lt</vt:lpstr>
      <vt:lpstr>Wingdings</vt:lpstr>
      <vt:lpstr>SPFseniorerna_presentationsmall</vt:lpstr>
      <vt:lpstr>PowerPoint-presentation</vt:lpstr>
      <vt:lpstr>PowerPoint-presentation</vt:lpstr>
      <vt:lpstr>INFLYTANDE VALFRIHET LIVSKVALITET</vt:lpstr>
      <vt:lpstr>Vad är SPF Seniorerna?</vt:lpstr>
      <vt:lpstr>Rubrik 1 textmarkering textmarkering</vt:lpstr>
      <vt:lpstr>SPF Seniorernas organisation</vt:lpstr>
      <vt:lpstr>Rubrik 1 textmarkering textmarkering</vt:lpstr>
      <vt:lpstr>Rubrik 1 textmarkering nytt kapitel</vt:lpstr>
      <vt:lpstr>VARMT VÄLKOMMEN  TILL SPF SENIORERNA</vt:lpstr>
      <vt:lpstr>Rubrik 1 text markering</vt:lpstr>
      <vt:lpstr>Rubrik 1 textmarkering textmarkering</vt:lpstr>
      <vt:lpstr>Rubrik 1 textmarkering textmarkering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Krister Hörding</dc:creator>
  <cp:lastModifiedBy>Sonja Kantonen</cp:lastModifiedBy>
  <cp:revision>1</cp:revision>
  <dcterms:created xsi:type="dcterms:W3CDTF">2020-02-04T13:40:04Z</dcterms:created>
  <dcterms:modified xsi:type="dcterms:W3CDTF">2021-09-18T06:01:06Z</dcterms:modified>
</cp:coreProperties>
</file>