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</p:sldMasterIdLst>
  <p:notesMasterIdLst>
    <p:notesMasterId r:id="rId27"/>
  </p:notesMasterIdLst>
  <p:handoutMasterIdLst>
    <p:handoutMasterId r:id="rId28"/>
  </p:handoutMasterIdLst>
  <p:sldIdLst>
    <p:sldId id="268" r:id="rId12"/>
    <p:sldId id="269" r:id="rId13"/>
    <p:sldId id="270" r:id="rId14"/>
    <p:sldId id="267" r:id="rId15"/>
    <p:sldId id="276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2020-02-12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3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77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27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97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1410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25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4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05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59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54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65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Arial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3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38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2020-02-12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1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xmlns="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xmlns="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xmlns="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xmlns="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xmlns="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xmlns="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/>
            </a: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xmlns="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xmlns="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xmlns="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xmlns="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xmlns="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xmlns="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xmlns="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xmlns="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xmlns="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xmlns="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xmlns="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xmlns="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xmlns="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795CF9B0-2620-43CC-AD2B-9D7B98D53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Budget 2020</a:t>
            </a:r>
          </a:p>
        </p:txBody>
      </p:sp>
    </p:spTree>
    <p:extLst>
      <p:ext uri="{BB962C8B-B14F-4D97-AF65-F5344CB8AC3E}">
        <p14:creationId xmlns:p14="http://schemas.microsoft.com/office/powerpoint/2010/main" val="10364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Strategi 2020 Hälsofrämjande och förebyggande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Informationsutbyte kring medborgares behov och önskemål om vad som kan erbjudas</a:t>
            </a:r>
            <a:br>
              <a:rPr lang="sv-SE" dirty="0"/>
            </a:b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Skapa realistiska förväntningar</a:t>
            </a:r>
            <a:endParaRPr lang="sv-SE" dirty="0">
              <a:cs typeface="Arial" panose="020B0604020202020204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6498E0D6-64B2-4B72-8A4C-8A1FF14D04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2024856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183639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Myndighet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Rätt utformning av bistånd</a:t>
            </a:r>
            <a:br>
              <a:rPr lang="sv-SE" dirty="0"/>
            </a:b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Öka andelen trygghetskameror</a:t>
            </a:r>
            <a:endParaRPr lang="sv-SE" dirty="0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BEB87615-5425-457D-82FD-0CDBF76B5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6" y="1736725"/>
            <a:ext cx="4176713" cy="4176713"/>
          </a:xfrm>
        </p:spPr>
      </p:pic>
    </p:spTree>
    <p:extLst>
      <p:ext uri="{BB962C8B-B14F-4D97-AF65-F5344CB8AC3E}">
        <p14:creationId xmlns:p14="http://schemas.microsoft.com/office/powerpoint/2010/main" val="89223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Särskilt boende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>
                <a:ea typeface="+mn-lt"/>
                <a:cs typeface="+mn-lt"/>
              </a:rPr>
              <a:t>Minska antalet tomma dygn vid in och utflytt.</a:t>
            </a:r>
            <a:endParaRPr lang="sv-SE" dirty="0"/>
          </a:p>
          <a:p>
            <a:pPr marL="229870" indent="-229870"/>
            <a:endParaRPr lang="sv-SE" dirty="0">
              <a:ea typeface="+mn-lt"/>
              <a:cs typeface="+mn-lt"/>
            </a:endParaRPr>
          </a:p>
          <a:p>
            <a:pPr marL="229870" indent="-229870"/>
            <a:r>
              <a:rPr lang="sv-SE" dirty="0">
                <a:ea typeface="+mn-lt"/>
                <a:cs typeface="+mn-lt"/>
              </a:rPr>
              <a:t>Ekonomisk ersättning ges när någon bor i lägenheten</a:t>
            </a:r>
          </a:p>
          <a:p>
            <a:pPr marL="229870" indent="-229870"/>
            <a:endParaRPr lang="sv-SE" dirty="0">
              <a:ea typeface="+mn-lt"/>
              <a:cs typeface="+mn-lt"/>
            </a:endParaRPr>
          </a:p>
          <a:p>
            <a:pPr marL="229870" indent="-229870"/>
            <a:r>
              <a:rPr lang="sv-SE" dirty="0">
                <a:ea typeface="+mn-lt"/>
                <a:cs typeface="+mn-lt"/>
              </a:rPr>
              <a:t>Anpassa bemanning efter behov </a:t>
            </a:r>
            <a:br>
              <a:rPr lang="sv-SE" dirty="0">
                <a:ea typeface="+mn-lt"/>
                <a:cs typeface="+mn-lt"/>
              </a:rPr>
            </a:br>
            <a:endParaRPr lang="sv-SE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37A839B1-2367-4341-B6DA-F038883D2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2024856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75980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Ordinärt boende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Balans i beställd, planerad och utförd tid</a:t>
            </a:r>
          </a:p>
          <a:p>
            <a:r>
              <a:rPr lang="sv-SE"/>
              <a:t>Rätt avgifter och ersättning </a:t>
            </a:r>
          </a:p>
          <a:p>
            <a:r>
              <a:rPr lang="sv-SE"/>
              <a:t>Anpassa bemanning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6978E312-95FF-4CB2-9B61-B41B4A596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10" y="1736729"/>
            <a:ext cx="5121621" cy="2947031"/>
          </a:xfrm>
        </p:spPr>
      </p:pic>
    </p:spTree>
    <p:extLst>
      <p:ext uri="{BB962C8B-B14F-4D97-AF65-F5344CB8AC3E}">
        <p14:creationId xmlns:p14="http://schemas.microsoft.com/office/powerpoint/2010/main" val="307960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Hälso- och sjukvård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Rätt patient får rätt vård</a:t>
            </a:r>
          </a:p>
          <a:p>
            <a:r>
              <a:rPr lang="sv-SE"/>
              <a:t>Säkerställa rutin för avslutade ärenden</a:t>
            </a:r>
          </a:p>
          <a:p>
            <a:r>
              <a:rPr lang="sv-SE"/>
              <a:t>Minska användandet av bemanningssjuksköterskor</a:t>
            </a:r>
          </a:p>
          <a:p>
            <a:r>
              <a:rPr lang="sv-SE"/>
              <a:t>Anpassa bemanningen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D3BA11B3-7ECC-4741-A9CF-E1805162B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02" y="1736729"/>
            <a:ext cx="5566378" cy="3888577"/>
          </a:xfrm>
        </p:spPr>
      </p:pic>
    </p:spTree>
    <p:extLst>
      <p:ext uri="{BB962C8B-B14F-4D97-AF65-F5344CB8AC3E}">
        <p14:creationId xmlns:p14="http://schemas.microsoft.com/office/powerpoint/2010/main" val="175575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Strategi 2020 Hälsofrämjande och förebyggande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/>
              <a:t>Informationsutbyte kring medborgares behov och önskemål om vad som kan erbjudas</a:t>
            </a:r>
          </a:p>
          <a:p>
            <a:pPr marL="229870" indent="-229870"/>
            <a:r>
              <a:rPr lang="sv-SE"/>
              <a:t>Skapa realistiska förväntningar</a:t>
            </a:r>
            <a:endParaRPr lang="sv-SE">
              <a:cs typeface="Arial" panose="020B0604020202020204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0F980CF5-8838-43A1-9B2E-7EB4D11A5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2024856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419828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DEB7C613-E670-4146-84D6-4BC5C9E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 2020 Västra Göteborg </a:t>
            </a:r>
          </a:p>
        </p:txBody>
      </p:sp>
      <p:sp>
        <p:nvSpPr>
          <p:cNvPr id="23" name="Platshållare för innehåll 22">
            <a:extLst>
              <a:ext uri="{FF2B5EF4-FFF2-40B4-BE49-F238E27FC236}">
                <a16:creationId xmlns:a16="http://schemas.microsoft.com/office/drawing/2014/main" xmlns="" id="{3DE2677D-F728-4B59-883A-12A3813F62B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172403" indent="-172403"/>
            <a:r>
              <a:rPr lang="sv-SE">
                <a:solidFill>
                  <a:schemeClr val="tx1"/>
                </a:solidFill>
              </a:rPr>
              <a:t>Ekonomisk situationen fortsatt ansträngd</a:t>
            </a:r>
          </a:p>
          <a:p>
            <a:pPr marL="172403" indent="-172403"/>
            <a:r>
              <a:rPr lang="sv-SE">
                <a:solidFill>
                  <a:schemeClr val="tx1"/>
                </a:solidFill>
              </a:rPr>
              <a:t>Fördela och prioritera klokt </a:t>
            </a:r>
            <a:endParaRPr lang="sv-SE">
              <a:solidFill>
                <a:schemeClr val="tx1"/>
              </a:solidFill>
              <a:cs typeface="Arial" panose="020B0604020202020204"/>
            </a:endParaRPr>
          </a:p>
          <a:p>
            <a:pPr marL="172403" indent="-172403"/>
            <a:r>
              <a:rPr lang="sv-SE">
                <a:solidFill>
                  <a:schemeClr val="tx1"/>
                </a:solidFill>
              </a:rPr>
              <a:t>Leverera tillräckligt bra välfärd utifrån den ram vi har</a:t>
            </a:r>
            <a:endParaRPr lang="sv-SE">
              <a:solidFill>
                <a:schemeClr val="tx1"/>
              </a:solidFill>
              <a:cs typeface="Arial" panose="020B0604020202020204"/>
            </a:endParaRPr>
          </a:p>
          <a:p>
            <a:pPr marL="172403" indent="-172403"/>
            <a:r>
              <a:rPr lang="sv-SE">
                <a:solidFill>
                  <a:schemeClr val="tx1"/>
                </a:solidFill>
              </a:rPr>
              <a:t>Sektorerna tar fram strategier</a:t>
            </a:r>
            <a:endParaRPr lang="sv-SE">
              <a:solidFill>
                <a:schemeClr val="tx1"/>
              </a:solidFill>
              <a:cs typeface="Arial" panose="020B0604020202020204"/>
            </a:endParaRPr>
          </a:p>
          <a:p>
            <a:pPr marL="172403" indent="-172403"/>
            <a:r>
              <a:rPr lang="sv-SE">
                <a:solidFill>
                  <a:schemeClr val="tx1"/>
                </a:solidFill>
                <a:cs typeface="Calibri"/>
              </a:rPr>
              <a:t>Enheterna gör verksamhetsplaner för att konkretisera strategier och prioriteringar</a:t>
            </a:r>
          </a:p>
          <a:p>
            <a:pPr marL="172403" indent="-172403"/>
            <a:r>
              <a:rPr lang="sv-SE">
                <a:solidFill>
                  <a:schemeClr val="tx1"/>
                </a:solidFill>
              </a:rPr>
              <a:t>Arbetet följs upp kontinuerligt där vi blir kloka tillsammans</a:t>
            </a:r>
            <a:endParaRPr lang="sv-SE">
              <a:solidFill>
                <a:schemeClr val="tx1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xmlns="" id="{7E397590-BDE2-436C-A810-16432248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863" y="3919312"/>
            <a:ext cx="3018483" cy="2590666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CE665B04-9678-46E2-A9EF-09A182C15E99}"/>
              </a:ext>
            </a:extLst>
          </p:cNvPr>
          <p:cNvSpPr/>
          <p:nvPr/>
        </p:nvSpPr>
        <p:spPr>
          <a:xfrm>
            <a:off x="1056000" y="50979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>
                <a:ea typeface="+mn-lt"/>
                <a:cs typeface="+mn-lt"/>
              </a:rPr>
              <a:t>Vi ska arbeta utifrån vad verksamheten behöver samtidigt som vi håller oss inom ramen för de pengar vi har.</a:t>
            </a:r>
          </a:p>
        </p:txBody>
      </p:sp>
    </p:spTree>
    <p:extLst>
      <p:ext uri="{BB962C8B-B14F-4D97-AF65-F5344CB8AC3E}">
        <p14:creationId xmlns:p14="http://schemas.microsoft.com/office/powerpoint/2010/main" val="359211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xmlns="" id="{DEB7C613-E670-4146-84D6-4BC5C9E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Budget 2020 Västra Göteborg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xmlns="" id="{ED1048AD-30DE-40E5-93A6-475A87943E71}"/>
              </a:ext>
            </a:extLst>
          </p:cNvPr>
          <p:cNvGrpSpPr/>
          <p:nvPr/>
        </p:nvGrpSpPr>
        <p:grpSpPr>
          <a:xfrm>
            <a:off x="1632857" y="1141772"/>
            <a:ext cx="8083238" cy="5161163"/>
            <a:chOff x="1104688" y="1341010"/>
            <a:chExt cx="8823679" cy="5292956"/>
          </a:xfrm>
        </p:grpSpPr>
        <p:pic>
          <p:nvPicPr>
            <p:cNvPr id="5" name="Platshållare för innehåll 6">
              <a:extLst>
                <a:ext uri="{FF2B5EF4-FFF2-40B4-BE49-F238E27FC236}">
                  <a16:creationId xmlns:a16="http://schemas.microsoft.com/office/drawing/2014/main" xmlns="" id="{43A4539B-4FD9-4D11-93E2-3C0B8CB1A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829" y="1341010"/>
              <a:ext cx="7877009" cy="5121626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xmlns="" id="{5912B2B3-294C-46F7-BE3C-F11B89A519BF}"/>
                </a:ext>
              </a:extLst>
            </p:cNvPr>
            <p:cNvSpPr txBox="1"/>
            <p:nvPr/>
          </p:nvSpPr>
          <p:spPr>
            <a:xfrm>
              <a:off x="1104688" y="3901823"/>
              <a:ext cx="1921849" cy="191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accent2"/>
                  </a:solidFill>
                </a:rPr>
                <a:t>Besparing</a:t>
              </a:r>
            </a:p>
            <a:p>
              <a:r>
                <a:rPr lang="sv-SE" sz="1350"/>
                <a:t>Skjuta upp </a:t>
              </a:r>
            </a:p>
            <a:p>
              <a:r>
                <a:rPr lang="sv-SE" sz="1350"/>
                <a:t>Ta bort </a:t>
              </a:r>
            </a:p>
            <a:p>
              <a:r>
                <a:rPr lang="sv-SE" sz="1350"/>
                <a:t>Reducera</a:t>
              </a:r>
            </a:p>
            <a:p>
              <a:r>
                <a:rPr lang="sv-SE" sz="1350" b="1" u="sng">
                  <a:solidFill>
                    <a:schemeClr val="accent2"/>
                  </a:solidFill>
                </a:rPr>
                <a:t>Negativ organisations- utveckling</a:t>
              </a:r>
              <a:endParaRPr lang="sv-SE" sz="1350" u="sng">
                <a:solidFill>
                  <a:schemeClr val="accent2"/>
                </a:solidFill>
              </a:endParaRPr>
            </a:p>
            <a:p>
              <a:r>
                <a:rPr lang="sv-SE" sz="1350"/>
                <a:t> 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xmlns="" id="{5447E9BA-E9A2-4778-80BF-539698CE10A3}"/>
                </a:ext>
              </a:extLst>
            </p:cNvPr>
            <p:cNvSpPr txBox="1"/>
            <p:nvPr/>
          </p:nvSpPr>
          <p:spPr>
            <a:xfrm>
              <a:off x="7023667" y="3717545"/>
              <a:ext cx="29047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accent5"/>
                  </a:solidFill>
                </a:rPr>
                <a:t>Effektivisering</a:t>
              </a:r>
            </a:p>
            <a:p>
              <a:r>
                <a:rPr lang="sv-SE" sz="1350"/>
                <a:t>Minimera resursslöseri</a:t>
              </a:r>
            </a:p>
            <a:p>
              <a:r>
                <a:rPr lang="sv-SE" sz="1350"/>
                <a:t>Optimera produktion och bemanning</a:t>
              </a:r>
            </a:p>
            <a:p>
              <a:r>
                <a:rPr lang="sv-SE" sz="1350"/>
                <a:t>Förändra arbetssätt och metoder</a:t>
              </a:r>
            </a:p>
            <a:p>
              <a:r>
                <a:rPr lang="sv-SE" sz="1350"/>
                <a:t>Balans mellan kvalitet och kostnad</a:t>
              </a:r>
            </a:p>
            <a:p>
              <a:r>
                <a:rPr lang="sv-SE" sz="1350"/>
                <a:t>Avveckla när funktion spelat ut sin roll</a:t>
              </a:r>
            </a:p>
            <a:p>
              <a:r>
                <a:rPr lang="sv-SE" sz="1350" b="1" u="sng">
                  <a:solidFill>
                    <a:schemeClr val="accent5"/>
                  </a:solidFill>
                </a:rPr>
                <a:t>Värdeskapande organisationsutveckling</a:t>
              </a:r>
            </a:p>
            <a:p>
              <a:endParaRPr lang="sv-SE" sz="1350"/>
            </a:p>
            <a:p>
              <a:endParaRPr lang="sv-SE" sz="1350"/>
            </a:p>
            <a:p>
              <a:endParaRPr lang="sv-SE" sz="750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xmlns="" id="{E162AA24-A7F7-4EA0-A203-C3E6F408128D}"/>
                </a:ext>
              </a:extLst>
            </p:cNvPr>
            <p:cNvSpPr txBox="1"/>
            <p:nvPr/>
          </p:nvSpPr>
          <p:spPr>
            <a:xfrm>
              <a:off x="3470116" y="2375439"/>
              <a:ext cx="31268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>
                  <a:solidFill>
                    <a:schemeClr val="bg1"/>
                  </a:solidFill>
                </a:rPr>
                <a:t>Angreppssätt för ekonomi i balans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xmlns="" id="{B4383D95-C88A-474C-AB65-E3AA19894259}"/>
                </a:ext>
              </a:extLst>
            </p:cNvPr>
            <p:cNvSpPr txBox="1"/>
            <p:nvPr/>
          </p:nvSpPr>
          <p:spPr>
            <a:xfrm>
              <a:off x="3920714" y="3933227"/>
              <a:ext cx="2354477" cy="270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>
                  <a:solidFill>
                    <a:schemeClr val="bg2"/>
                  </a:solidFill>
                </a:rPr>
                <a:t>Anpassning</a:t>
              </a:r>
            </a:p>
            <a:p>
              <a:r>
                <a:rPr lang="sv-SE" sz="1350"/>
                <a:t>Tillvänja utifrån exp.</a:t>
              </a:r>
            </a:p>
            <a:p>
              <a:r>
                <a:rPr lang="sv-SE" sz="1350"/>
                <a:t>- Lagstiftning</a:t>
              </a:r>
            </a:p>
            <a:p>
              <a:r>
                <a:rPr lang="sv-SE" sz="1350"/>
                <a:t>- Jämförbara kommuner</a:t>
              </a:r>
            </a:p>
            <a:p>
              <a:r>
                <a:rPr lang="sv-SE" sz="1350"/>
                <a:t>- Skälig ambitionsnivå </a:t>
              </a:r>
            </a:p>
            <a:p>
              <a:r>
                <a:rPr lang="sv-SE" sz="1350"/>
                <a:t>- Rimlig kvalitetsnivå</a:t>
              </a:r>
              <a:endParaRPr lang="sv-SE" sz="1350">
                <a:solidFill>
                  <a:srgbClr val="FFC000"/>
                </a:solidFill>
              </a:endParaRPr>
            </a:p>
            <a:p>
              <a:r>
                <a:rPr lang="sv-SE" sz="1350" b="1" u="sng">
                  <a:solidFill>
                    <a:srgbClr val="FFC000"/>
                  </a:solidFill>
                </a:rPr>
                <a:t>Neutral organisationsutveckling </a:t>
              </a:r>
              <a:endParaRPr lang="sv-SE" sz="1350" u="sng">
                <a:solidFill>
                  <a:srgbClr val="FFC000"/>
                </a:solidFill>
              </a:endParaRPr>
            </a:p>
            <a:p>
              <a:endParaRPr lang="sv-SE" sz="1350"/>
            </a:p>
            <a:p>
              <a:endParaRPr lang="sv-SE" sz="1350"/>
            </a:p>
            <a:p>
              <a:endParaRPr lang="sv-SE" sz="2400"/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xmlns="" id="{080EAFFA-14AB-4D39-992B-947DCA15FE5B}"/>
                </a:ext>
              </a:extLst>
            </p:cNvPr>
            <p:cNvSpPr/>
            <p:nvPr/>
          </p:nvSpPr>
          <p:spPr>
            <a:xfrm>
              <a:off x="6699057" y="3574225"/>
              <a:ext cx="3126849" cy="286232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>
                <a:solidFill>
                  <a:schemeClr val="accent5"/>
                </a:solidFill>
              </a:endParaRPr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xmlns="" id="{1FF07FF0-2A9B-4E18-A7C4-2FCCC365C1C4}"/>
                </a:ext>
              </a:extLst>
            </p:cNvPr>
            <p:cNvSpPr/>
            <p:nvPr/>
          </p:nvSpPr>
          <p:spPr>
            <a:xfrm>
              <a:off x="3391283" y="3574225"/>
              <a:ext cx="3010633" cy="286232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</p:spTree>
    <p:extLst>
      <p:ext uri="{BB962C8B-B14F-4D97-AF65-F5344CB8AC3E}">
        <p14:creationId xmlns:p14="http://schemas.microsoft.com/office/powerpoint/2010/main" val="9735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FAEBA939-09E9-4768-BB70-5CAABC2C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ÄO-HS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7C4EF989-0C8A-4010-8A29-8B6E6A85FC7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>
                <a:ea typeface="+mn-lt"/>
                <a:cs typeface="+mn-lt"/>
              </a:rPr>
              <a:t>Planera vår bemanning så den är effektivt och hållbar. </a:t>
            </a:r>
          </a:p>
          <a:p>
            <a:pPr marL="0" indent="0">
              <a:buNone/>
            </a:pPr>
            <a:r>
              <a:rPr lang="sv-SE" b="1">
                <a:ea typeface="+mn-lt"/>
                <a:cs typeface="+mn-lt"/>
              </a:rPr>
              <a:t>Utveckla vårt arbete så att rätt person ska få rätt service i rätt tid på rätt sätt. </a:t>
            </a:r>
            <a:endParaRPr lang="sv-SE" b="1">
              <a:cs typeface="Arial" panose="020B0604020202020204"/>
            </a:endParaRPr>
          </a:p>
          <a:p>
            <a:pPr marL="229870" indent="-229870"/>
            <a:endParaRPr lang="sv-SE" sz="1600">
              <a:cs typeface="Arial"/>
            </a:endParaRPr>
          </a:p>
          <a:p>
            <a:endParaRPr lang="sv-SE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xmlns="" id="{F08ACEB5-807A-48C5-B64E-6EF05F743B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1474471"/>
            <a:ext cx="4438967" cy="4438967"/>
          </a:xfrm>
        </p:spPr>
      </p:pic>
    </p:spTree>
    <p:extLst>
      <p:ext uri="{BB962C8B-B14F-4D97-AF65-F5344CB8AC3E}">
        <p14:creationId xmlns:p14="http://schemas.microsoft.com/office/powerpoint/2010/main" val="119892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xmlns="" id="{9F09E1AA-8581-4784-A5E9-2991A43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>
                <a:ea typeface="+mn-lt"/>
                <a:cs typeface="+mn-lt"/>
              </a:rPr>
              <a:t>Det gör vi genom att:  </a:t>
            </a:r>
            <a:r>
              <a:rPr lang="sv-SE" sz="3200">
                <a:cs typeface="Arial" panose="020B0604020202020204"/>
              </a:rPr>
              <a:t/>
            </a:r>
            <a:br>
              <a:rPr lang="sv-SE" sz="3200">
                <a:cs typeface="Arial" panose="020B0604020202020204"/>
              </a:rPr>
            </a:br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DB8B0A85-BA5C-4450-86A0-5FF13CAE2394}"/>
              </a:ext>
            </a:extLst>
          </p:cNvPr>
          <p:cNvSpPr/>
          <p:nvPr/>
        </p:nvSpPr>
        <p:spPr>
          <a:xfrm>
            <a:off x="660941" y="1609297"/>
            <a:ext cx="7126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</a:rPr>
              <a:t>samarbeta mellan enheter bland annat med bemanning </a:t>
            </a:r>
            <a:endParaRPr lang="sv-SE" sz="2000">
              <a:cs typeface="Arial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AA54CDC0-698F-4DD2-900F-5F6B44322A8B}"/>
              </a:ext>
            </a:extLst>
          </p:cNvPr>
          <p:cNvSpPr/>
          <p:nvPr/>
        </p:nvSpPr>
        <p:spPr>
          <a:xfrm>
            <a:off x="660941" y="2191609"/>
            <a:ext cx="10909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</a:rPr>
              <a:t>ha bra rutiner, bland annat när vi anställer, planerar scheman och beslutar om insats. </a:t>
            </a:r>
            <a:endParaRPr lang="sv-SE" sz="2000">
              <a:cs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4C83DE99-2806-4C4B-9BD9-4B3F739CF686}"/>
              </a:ext>
            </a:extLst>
          </p:cNvPr>
          <p:cNvSpPr/>
          <p:nvPr/>
        </p:nvSpPr>
        <p:spPr>
          <a:xfrm>
            <a:off x="660941" y="2769849"/>
            <a:ext cx="1043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</a:rPr>
              <a:t>tydliggöra arbetsuppgifter och pröva nya roller för att möta de utmaningar vi har med att anställa rätt person till rätt uppdrag. 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0C893A9B-880D-4A8F-AABF-19D12FE9926B}"/>
              </a:ext>
            </a:extLst>
          </p:cNvPr>
          <p:cNvSpPr/>
          <p:nvPr/>
        </p:nvSpPr>
        <p:spPr>
          <a:xfrm>
            <a:off x="660941" y="3655865"/>
            <a:ext cx="1043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</a:rPr>
              <a:t>lyssnar på behov och arbetar för att skapa rätt förväntningar på vad våra verksamheter kan erbjuda </a:t>
            </a:r>
            <a:endParaRPr lang="en-US" sz="2000">
              <a:cs typeface="Arial" panose="020B0604020202020204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AF9332F3-A08B-46B3-AB3C-60820F789FC7}"/>
              </a:ext>
            </a:extLst>
          </p:cNvPr>
          <p:cNvSpPr/>
          <p:nvPr/>
        </p:nvSpPr>
        <p:spPr>
          <a:xfrm>
            <a:off x="660941" y="4541881"/>
            <a:ext cx="6982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</a:rPr>
              <a:t>använder tekniska lösningar så som trygghetskameror 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xmlns="" id="{917A62A7-7924-434A-9F9E-2429D63C1420}"/>
              </a:ext>
            </a:extLst>
          </p:cNvPr>
          <p:cNvSpPr/>
          <p:nvPr/>
        </p:nvSpPr>
        <p:spPr>
          <a:xfrm>
            <a:off x="660941" y="5120121"/>
            <a:ext cx="5366854" cy="101566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ea typeface="+mn-lt"/>
                <a:cs typeface="+mn-lt"/>
              </a:rPr>
              <a:t>arbeta för att ha färre tomma lägenheter </a:t>
            </a:r>
            <a:br>
              <a:rPr lang="sv-SE" sz="2000" dirty="0">
                <a:ea typeface="+mn-lt"/>
                <a:cs typeface="+mn-lt"/>
              </a:rPr>
            </a:br>
            <a:endParaRPr lang="sv-SE" sz="2000" dirty="0">
              <a:ea typeface="+mn-lt"/>
              <a:cs typeface="+mn-lt"/>
            </a:endParaRPr>
          </a:p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sv-SE" sz="2000" dirty="0">
                <a:cs typeface="Arial" panose="020B0604020202020204"/>
              </a:rPr>
              <a:t>Minskat behov av korttidsplatser</a:t>
            </a:r>
          </a:p>
        </p:txBody>
      </p:sp>
    </p:spTree>
    <p:extLst>
      <p:ext uri="{BB962C8B-B14F-4D97-AF65-F5344CB8AC3E}">
        <p14:creationId xmlns:p14="http://schemas.microsoft.com/office/powerpoint/2010/main" val="7468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Myndighet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Rätt utformning av bistånd</a:t>
            </a:r>
            <a:br>
              <a:rPr lang="sv-SE" dirty="0"/>
            </a:b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Öka andelen trygghetskameror</a:t>
            </a:r>
            <a:endParaRPr lang="sv-SE" dirty="0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DCEBA487-7D37-498E-ABA7-C96923B6A7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2024856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328722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Särskilt boende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>
                <a:cs typeface="Arial"/>
              </a:rPr>
              <a:t>Minska antalet tomma dygn vid in och utflytt.</a:t>
            </a:r>
          </a:p>
          <a:p>
            <a:pPr marL="229870" indent="-229870"/>
            <a:endParaRPr lang="sv-SE" dirty="0">
              <a:cs typeface="Arial"/>
            </a:endParaRPr>
          </a:p>
          <a:p>
            <a:pPr marL="229870" indent="-229870"/>
            <a:r>
              <a:rPr lang="sv-SE" dirty="0">
                <a:cs typeface="Arial"/>
              </a:rPr>
              <a:t>Prestationsbudget</a:t>
            </a:r>
          </a:p>
          <a:p>
            <a:pPr marL="229870" indent="-229870"/>
            <a:endParaRPr lang="sv-SE" dirty="0">
              <a:cs typeface="Arial"/>
            </a:endParaRPr>
          </a:p>
          <a:p>
            <a:pPr marL="229870" indent="-229870"/>
            <a:r>
              <a:rPr lang="sv-SE" dirty="0">
                <a:cs typeface="Arial"/>
              </a:rPr>
              <a:t>Anpassa bemanningen</a:t>
            </a:r>
            <a:endParaRPr lang="sv-SE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BF3E614F-B398-4ABF-88ED-EC6341F7FE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86" y="2024856"/>
            <a:ext cx="4978253" cy="3600450"/>
          </a:xfrm>
        </p:spPr>
      </p:pic>
    </p:spTree>
    <p:extLst>
      <p:ext uri="{BB962C8B-B14F-4D97-AF65-F5344CB8AC3E}">
        <p14:creationId xmlns:p14="http://schemas.microsoft.com/office/powerpoint/2010/main" val="370028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Ordinärt boende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Balans i beställd, planerad och utförd tid</a:t>
            </a:r>
            <a:br>
              <a:rPr lang="sv-SE" dirty="0"/>
            </a:b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Rätt avgifter och ersättning</a:t>
            </a:r>
            <a:br>
              <a:rPr lang="sv-SE" dirty="0"/>
            </a:br>
            <a:r>
              <a:rPr lang="sv-SE" dirty="0"/>
              <a:t> 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Anpassa bemanning</a:t>
            </a:r>
            <a:endParaRPr lang="sv-SE" dirty="0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6F66155D-FF31-41FF-A1A4-604B05ACD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1" y="1286193"/>
            <a:ext cx="3267710" cy="4901566"/>
          </a:xfrm>
        </p:spPr>
      </p:pic>
    </p:spTree>
    <p:extLst>
      <p:ext uri="{BB962C8B-B14F-4D97-AF65-F5344CB8AC3E}">
        <p14:creationId xmlns:p14="http://schemas.microsoft.com/office/powerpoint/2010/main" val="245751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51E5910-DE91-4897-985C-6DABAD20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Strategi 2020 Hälso- och sjukvård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B3D59A7-1278-451D-864D-E1FBDE94CB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Rätt patient får rätt vård - förtydligande av det kommunala hälso- och sjukvårdsuppdraget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Säkerställa rutin för avslutade ärenden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Minska användandet av bemanningssjuksköterskor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Anpassa bemanningen</a:t>
            </a:r>
            <a:endParaRPr lang="sv-SE" dirty="0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xmlns="" id="{C8549C3C-024E-47F3-B7B7-05B8E69A4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7" y="1736729"/>
            <a:ext cx="5109541" cy="3404231"/>
          </a:xfrm>
        </p:spPr>
      </p:pic>
    </p:spTree>
    <p:extLst>
      <p:ext uri="{BB962C8B-B14F-4D97-AF65-F5344CB8AC3E}">
        <p14:creationId xmlns:p14="http://schemas.microsoft.com/office/powerpoint/2010/main" val="235075219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A780EF4F-041D-4E92-8E0B-C6B33C409E65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94DEA2D6-1C08-490F-A9D8-32FF4CA4AB39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2854F965-9EAC-4E5F-B8AF-B71ED5AB23B8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4C6203C4-3FED-402C-BFDB-343DF11CC050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6BE225D3-E3D8-4F98-BC58-14F57109E87A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ADA556B8-FF6B-4366-842E-EA8543DF3513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0B6D1EB7-5461-4125-80A6-D2FDBBE7C78B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tandard 16_9.sv-SE.potx" id="{CEC1BE5D-A4E3-446B-B938-C51B58685301}" vid="{19238CDA-65F2-4987-8E1B-C34A43BAA2FC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74EA3B2CFBF04BB9E6CFBEC3ECE290" ma:contentTypeVersion="12" ma:contentTypeDescription="Skapa ett nytt dokument." ma:contentTypeScope="" ma:versionID="e9ee77954930162b080ec9eaf4afecc3">
  <xsd:schema xmlns:xsd="http://www.w3.org/2001/XMLSchema" xmlns:xs="http://www.w3.org/2001/XMLSchema" xmlns:p="http://schemas.microsoft.com/office/2006/metadata/properties" xmlns:ns2="9eb75927-9e2b-48cd-83a2-bd4ab9da5550" xmlns:ns3="deda3a21-cd2f-4ae6-a626-f08fb5671533" targetNamespace="http://schemas.microsoft.com/office/2006/metadata/properties" ma:root="true" ma:fieldsID="a7cedf53fea4e53702dbd628192fd021" ns2:_="" ns3:_="">
    <xsd:import namespace="9eb75927-9e2b-48cd-83a2-bd4ab9da5550"/>
    <xsd:import namespace="deda3a21-cd2f-4ae6-a626-f08fb567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75927-9e2b-48cd-83a2-bd4ab9da5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a3a21-cd2f-4ae6-a626-f08fb567153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12ED03-25A0-405C-BFC0-375BCC83B5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4AFD0-A8A3-4D92-8016-8D0FC3110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75927-9e2b-48cd-83a2-bd4ab9da5550"/>
    <ds:schemaRef ds:uri="deda3a21-cd2f-4ae6-a626-f08fb567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015555-B5EA-4346-9D36-84A27DD1FFFF}">
  <ds:schemaRefs>
    <ds:schemaRef ds:uri="http://purl.org/dc/terms/"/>
    <ds:schemaRef ds:uri="deda3a21-cd2f-4ae6-a626-f08fb567153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9eb75927-9e2b-48cd-83a2-bd4ab9da555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Anpassad</PresentationFormat>
  <Paragraphs>114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Budget 2020</vt:lpstr>
      <vt:lpstr>Budget 2020 Västra Göteborg </vt:lpstr>
      <vt:lpstr>Budget 2020 Västra Göteborg </vt:lpstr>
      <vt:lpstr>Strategi 2020 ÄO-HS</vt:lpstr>
      <vt:lpstr>Det gör vi genom att:   </vt:lpstr>
      <vt:lpstr>Strategi 2020 Myndighet</vt:lpstr>
      <vt:lpstr>Strategi 2020 Särskilt boende</vt:lpstr>
      <vt:lpstr>Strategi 2020 Ordinärt boende</vt:lpstr>
      <vt:lpstr>Strategi 2020 Hälso- och sjukvård</vt:lpstr>
      <vt:lpstr>Strategi 2020 Hälsofrämjande och förebyggande</vt:lpstr>
      <vt:lpstr>Strategi 2020 Myndighet</vt:lpstr>
      <vt:lpstr>Strategi 2020 Särskilt boende</vt:lpstr>
      <vt:lpstr>Strategi 2020 Ordinärt boende</vt:lpstr>
      <vt:lpstr>Strategi 2020 Hälso- och sjukvård</vt:lpstr>
      <vt:lpstr>Strategi 2020 Hälsofrämjande och förebyggande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245</cp:revision>
  <dcterms:created xsi:type="dcterms:W3CDTF">2018-09-13T15:17:52Z</dcterms:created>
  <dcterms:modified xsi:type="dcterms:W3CDTF">2020-02-12T18:08:30Z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0x0101001774EA3B2CFBF04BB9E6CFBEC3ECE290</vt:lpwstr>
  </property>
</Properties>
</file>