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2" r:id="rId3"/>
    <p:sldId id="346" r:id="rId4"/>
    <p:sldId id="347" r:id="rId5"/>
    <p:sldId id="309" r:id="rId6"/>
    <p:sldId id="310" r:id="rId7"/>
    <p:sldId id="323" r:id="rId8"/>
    <p:sldId id="311" r:id="rId9"/>
    <p:sldId id="312" r:id="rId10"/>
    <p:sldId id="318" r:id="rId11"/>
    <p:sldId id="296" r:id="rId12"/>
    <p:sldId id="344" r:id="rId13"/>
    <p:sldId id="345" r:id="rId14"/>
    <p:sldId id="298" r:id="rId15"/>
    <p:sldId id="300" r:id="rId16"/>
    <p:sldId id="348" r:id="rId17"/>
    <p:sldId id="321" r:id="rId18"/>
    <p:sldId id="313" r:id="rId19"/>
    <p:sldId id="320" r:id="rId20"/>
    <p:sldId id="303" r:id="rId21"/>
    <p:sldId id="314" r:id="rId22"/>
    <p:sldId id="324" r:id="rId23"/>
    <p:sldId id="315" r:id="rId24"/>
    <p:sldId id="316" r:id="rId25"/>
    <p:sldId id="319" r:id="rId26"/>
    <p:sldId id="322" r:id="rId27"/>
    <p:sldId id="304" r:id="rId28"/>
    <p:sldId id="305" r:id="rId29"/>
    <p:sldId id="329" r:id="rId30"/>
    <p:sldId id="317" r:id="rId31"/>
    <p:sldId id="328" r:id="rId32"/>
    <p:sldId id="349" r:id="rId33"/>
    <p:sldId id="350" r:id="rId34"/>
    <p:sldId id="325" r:id="rId35"/>
    <p:sldId id="354" r:id="rId36"/>
    <p:sldId id="326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4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4960-441A-4202-9F3F-1C1334377406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874B-DC88-4429-B1CB-EF0D7D41A4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45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A008F-1130-4041-9364-8CD70A7EE535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C9854-46FE-4D3F-A882-E85D8EFBF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23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9854-46FE-4D3F-A882-E85D8EFBF6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58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86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06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99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21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17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64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43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31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8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4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4D1E-6E23-4B1F-A0F2-5305A0B0BB02}" type="datetimeFigureOut">
              <a:rPr lang="sv-SE" smtClean="0"/>
              <a:t>2020-03-09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A698-D574-46C1-9D8F-098CCC34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2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v.wikipedia.org/wiki/Fetma#cite_note-HaslamJames-3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23544" y="950976"/>
            <a:ext cx="73792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200" dirty="0">
                <a:solidFill>
                  <a:schemeClr val="accent5"/>
                </a:solidFill>
                <a:latin typeface="Brush Script MT" panose="03060802040406070304" pitchFamily="66" charset="0"/>
              </a:rPr>
              <a:t>”Låt maten bli   din medicin”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335024" y="4477512"/>
            <a:ext cx="655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Hippokrates </a:t>
            </a:r>
          </a:p>
          <a:p>
            <a:pPr algn="ctr"/>
            <a:r>
              <a:rPr lang="sv-SE" sz="4800" dirty="0">
                <a:solidFill>
                  <a:schemeClr val="accent5"/>
                </a:solidFill>
              </a:rPr>
              <a:t>ca 400 år före Kristus</a:t>
            </a:r>
          </a:p>
        </p:txBody>
      </p:sp>
    </p:spTree>
    <p:extLst>
      <p:ext uri="{BB962C8B-B14F-4D97-AF65-F5344CB8AC3E}">
        <p14:creationId xmlns:p14="http://schemas.microsoft.com/office/powerpoint/2010/main" val="18953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269125" y="846082"/>
            <a:ext cx="6550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accent5"/>
                </a:solidFill>
              </a:rPr>
              <a:t>Spelar det någon roll </a:t>
            </a:r>
            <a:r>
              <a:rPr lang="sv-SE" sz="6600" u="sng" dirty="0">
                <a:solidFill>
                  <a:schemeClr val="accent5"/>
                </a:solidFill>
              </a:rPr>
              <a:t>vad</a:t>
            </a:r>
            <a:r>
              <a:rPr lang="sv-SE" sz="6600" dirty="0">
                <a:solidFill>
                  <a:schemeClr val="accent5"/>
                </a:solidFill>
              </a:rPr>
              <a:t> vi äter?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351894" y="3624009"/>
            <a:ext cx="6385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>
                <a:solidFill>
                  <a:schemeClr val="accent5"/>
                </a:solidFill>
                <a:latin typeface="Brush Script MT" panose="03060802040406070304" pitchFamily="66" charset="0"/>
              </a:rPr>
              <a:t>Ja, det gör det - sannerligen!!!</a:t>
            </a:r>
          </a:p>
        </p:txBody>
      </p:sp>
    </p:spTree>
    <p:extLst>
      <p:ext uri="{BB962C8B-B14F-4D97-AF65-F5344CB8AC3E}">
        <p14:creationId xmlns:p14="http://schemas.microsoft.com/office/powerpoint/2010/main" val="16116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15307" y="266763"/>
            <a:ext cx="627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accent5"/>
                </a:solidFill>
                <a:cs typeface="Arial" panose="020B0604020202020204" pitchFamily="34" charset="0"/>
              </a:rPr>
              <a:t>Vad är då mat?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15307" y="1729879"/>
            <a:ext cx="221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15307" y="3008328"/>
            <a:ext cx="1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15307" y="4286779"/>
            <a:ext cx="346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Kolhydrater</a:t>
            </a:r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15307" y="5565228"/>
            <a:ext cx="327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Vatten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01962" y="4379111"/>
            <a:ext cx="80877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inget livsnödvändigt</a:t>
            </a:r>
          </a:p>
        </p:txBody>
      </p:sp>
      <p:sp>
        <p:nvSpPr>
          <p:cNvPr id="2" name="Rektangel 1"/>
          <p:cNvSpPr/>
          <p:nvPr/>
        </p:nvSpPr>
        <p:spPr>
          <a:xfrm>
            <a:off x="4142834" y="1822211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Livsnödvändigt!</a:t>
            </a:r>
          </a:p>
        </p:txBody>
      </p:sp>
      <p:sp>
        <p:nvSpPr>
          <p:cNvPr id="9" name="Rektangel 8"/>
          <p:cNvSpPr/>
          <p:nvPr/>
        </p:nvSpPr>
        <p:spPr>
          <a:xfrm>
            <a:off x="4142834" y="3100661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Livsnödvändigt!</a:t>
            </a:r>
          </a:p>
        </p:txBody>
      </p:sp>
      <p:sp>
        <p:nvSpPr>
          <p:cNvPr id="10" name="Rektangel 9"/>
          <p:cNvSpPr/>
          <p:nvPr/>
        </p:nvSpPr>
        <p:spPr>
          <a:xfrm>
            <a:off x="4142834" y="5657561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Livsnödvändigt!</a:t>
            </a:r>
          </a:p>
        </p:txBody>
      </p:sp>
    </p:spTree>
    <p:extLst>
      <p:ext uri="{BB962C8B-B14F-4D97-AF65-F5344CB8AC3E}">
        <p14:creationId xmlns:p14="http://schemas.microsoft.com/office/powerpoint/2010/main" val="22545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5810" y="343479"/>
            <a:ext cx="8405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Kolhydrater = socker, mjöl (stärkelse)</a:t>
            </a:r>
            <a:endParaRPr lang="sv-SE" sz="3600" b="1" dirty="0">
              <a:solidFill>
                <a:schemeClr val="accent5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5810" y="5018318"/>
            <a:ext cx="8084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Socker (bit och strö) är en </a:t>
            </a:r>
            <a:r>
              <a:rPr lang="sv-SE" sz="36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disackarid</a:t>
            </a:r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bestående av Glukos och Fruktos  </a:t>
            </a:r>
            <a:endParaRPr lang="sv-SE" sz="3600" dirty="0"/>
          </a:p>
        </p:txBody>
      </p:sp>
      <p:sp>
        <p:nvSpPr>
          <p:cNvPr id="8" name="Rektangel 7"/>
          <p:cNvSpPr/>
          <p:nvPr/>
        </p:nvSpPr>
        <p:spPr>
          <a:xfrm>
            <a:off x="255810" y="1532427"/>
            <a:ext cx="8597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Enkla sockermolekyler (monosackarider) är Glukos, Fruktos, Laktos, Maltos</a:t>
            </a:r>
            <a:endParaRPr lang="sv-SE" sz="3600" dirty="0"/>
          </a:p>
        </p:txBody>
      </p:sp>
      <p:sp>
        <p:nvSpPr>
          <p:cNvPr id="11" name="Rektangel 10"/>
          <p:cNvSpPr/>
          <p:nvPr/>
        </p:nvSpPr>
        <p:spPr>
          <a:xfrm>
            <a:off x="255810" y="3275373"/>
            <a:ext cx="6596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Enkla sockermolekyler</a:t>
            </a:r>
          </a:p>
          <a:p>
            <a:r>
              <a:rPr lang="sv-SE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(monosackarider) kan jäsa !!!</a:t>
            </a:r>
            <a:endParaRPr lang="sv-SE" sz="3600" b="1" dirty="0"/>
          </a:p>
        </p:txBody>
      </p:sp>
      <p:sp>
        <p:nvSpPr>
          <p:cNvPr id="3" name="Rektangel 2"/>
          <p:cNvSpPr/>
          <p:nvPr/>
        </p:nvSpPr>
        <p:spPr>
          <a:xfrm>
            <a:off x="4343400" y="2136228"/>
            <a:ext cx="3003331" cy="59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4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92358" y="348902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Monosackarider</a:t>
            </a:r>
            <a:endParaRPr lang="sv-SE" sz="3600" b="1" dirty="0">
              <a:solidFill>
                <a:schemeClr val="accent5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92358" y="104903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Disackarider</a:t>
            </a:r>
            <a:endParaRPr lang="sv-SE" sz="3600" b="1" dirty="0">
              <a:solidFill>
                <a:schemeClr val="accent5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34668" y="3003287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Polysackarider</a:t>
            </a:r>
            <a:endParaRPr lang="sv-SE" sz="3600" b="1" dirty="0">
              <a:solidFill>
                <a:schemeClr val="accent5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34668" y="4957541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Oligosackarider</a:t>
            </a:r>
            <a:endParaRPr lang="sv-SE" sz="3600" b="1" dirty="0">
              <a:solidFill>
                <a:schemeClr val="accent5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060597" y="34890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jäsa!</a:t>
            </a:r>
            <a:endParaRPr lang="sv-SE" sz="3600" i="1" dirty="0">
              <a:solidFill>
                <a:schemeClr val="accent5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104424" y="348905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</a:t>
            </a:r>
            <a:r>
              <a:rPr lang="sv-SE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v-SE" sz="3600" dirty="0">
              <a:solidFill>
                <a:schemeClr val="accent5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922503" y="1049033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sockerbitar o strösocker</a:t>
            </a:r>
            <a:endParaRPr lang="sv-SE" sz="3600" i="1" dirty="0">
              <a:solidFill>
                <a:schemeClr val="accent5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92358" y="1749161"/>
            <a:ext cx="8951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vägen ner genom tarmen blir de mono- </a:t>
            </a:r>
          </a:p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sackarider, som kan jäsa i tjocktarmen</a:t>
            </a:r>
            <a:endParaRPr lang="sv-SE" sz="3600" i="1" dirty="0">
              <a:solidFill>
                <a:schemeClr val="accent5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941002" y="3003287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mjöl, potatis, pasta</a:t>
            </a:r>
            <a:endParaRPr lang="sv-SE" sz="3600" i="1" dirty="0">
              <a:solidFill>
                <a:schemeClr val="accent5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34668" y="3703415"/>
            <a:ext cx="8909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vägen ner genom tarmen blir de mono-  </a:t>
            </a:r>
          </a:p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sackarider, som kan jäsa i tjocktarmen</a:t>
            </a:r>
            <a:endParaRPr lang="sv-SE" sz="3600" dirty="0"/>
          </a:p>
        </p:txBody>
      </p:sp>
      <p:sp>
        <p:nvSpPr>
          <p:cNvPr id="14" name="Rektangel 13"/>
          <p:cNvSpPr/>
          <p:nvPr/>
        </p:nvSpPr>
        <p:spPr>
          <a:xfrm>
            <a:off x="3916454" y="4957540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fruktkött, fibrer</a:t>
            </a:r>
            <a:endParaRPr lang="sv-SE" sz="3600" i="1" dirty="0">
              <a:solidFill>
                <a:schemeClr val="accent5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92358" y="5657671"/>
            <a:ext cx="8563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vägen ner genom tarmen blir de </a:t>
            </a:r>
            <a:r>
              <a:rPr lang="sv-SE" sz="3600" i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endParaRPr lang="sv-SE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monosackarider och jäser alltså inte</a:t>
            </a:r>
            <a:endParaRPr lang="sv-SE" sz="3600" dirty="0"/>
          </a:p>
        </p:txBody>
      </p:sp>
      <p:cxnSp>
        <p:nvCxnSpPr>
          <p:cNvPr id="17" name="Rak 16"/>
          <p:cNvCxnSpPr/>
          <p:nvPr/>
        </p:nvCxnSpPr>
        <p:spPr>
          <a:xfrm>
            <a:off x="234668" y="995233"/>
            <a:ext cx="85209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192358" y="2949487"/>
            <a:ext cx="85209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192358" y="4957540"/>
            <a:ext cx="85209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 rot="21264182">
            <a:off x="1029875" y="1086181"/>
            <a:ext cx="6660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rgbClr val="FF0000"/>
                </a:solidFill>
              </a:rPr>
              <a:t>HFCS majssocker</a:t>
            </a:r>
          </a:p>
        </p:txBody>
      </p:sp>
    </p:spTree>
    <p:extLst>
      <p:ext uri="{BB962C8B-B14F-4D97-AF65-F5344CB8AC3E}">
        <p14:creationId xmlns:p14="http://schemas.microsoft.com/office/powerpoint/2010/main" val="33461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300"/>
            <a:ext cx="9144000" cy="562376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5180" y="3134037"/>
            <a:ext cx="281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sockerintaget</a:t>
            </a:r>
          </a:p>
        </p:txBody>
      </p:sp>
      <p:cxnSp>
        <p:nvCxnSpPr>
          <p:cNvPr id="6" name="Rak pil 5"/>
          <p:cNvCxnSpPr/>
          <p:nvPr/>
        </p:nvCxnSpPr>
        <p:spPr>
          <a:xfrm flipV="1">
            <a:off x="110359" y="6506648"/>
            <a:ext cx="6455979" cy="4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6448097" y="3854669"/>
            <a:ext cx="2577662" cy="2596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5180" y="407757"/>
            <a:ext cx="740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Människans utveckling fram till nu</a:t>
            </a:r>
          </a:p>
        </p:txBody>
      </p:sp>
      <p:pic>
        <p:nvPicPr>
          <p:cNvPr id="8" name="Picture 4" descr="Bildresultat för michelangelos dav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7300"/>
            <a:ext cx="3737629" cy="56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433961" y="5860317"/>
            <a:ext cx="119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1850</a:t>
            </a:r>
          </a:p>
        </p:txBody>
      </p:sp>
      <p:pic>
        <p:nvPicPr>
          <p:cNvPr id="2050" name="Picture 2" descr="fat_dav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32" y="1312222"/>
            <a:ext cx="3909848" cy="55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7655" y="2569780"/>
            <a:ext cx="9333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1970-talets kostrekommendationer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att minska intaget av animaliskt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fett och öka intaget av kolhydrater (mjölmat </a:t>
            </a:r>
            <a:r>
              <a:rPr lang="sv-SE" sz="4800" dirty="0" err="1">
                <a:solidFill>
                  <a:schemeClr val="accent5"/>
                </a:solidFill>
              </a:rPr>
              <a:t>exvis</a:t>
            </a:r>
            <a:r>
              <a:rPr lang="sv-SE" sz="4800" dirty="0">
                <a:solidFill>
                  <a:schemeClr val="accent5"/>
                </a:solidFill>
              </a:rPr>
              <a:t> bröd, söta drycker)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57655" y="874987"/>
            <a:ext cx="898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solidFill>
                  <a:schemeClr val="accent5"/>
                </a:solidFill>
                <a:latin typeface="Brush Script MT" panose="03060802040406070304" pitchFamily="66" charset="0"/>
              </a:rPr>
              <a:t>Varför började vi äta så mycket socker?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0" y="5860317"/>
            <a:ext cx="281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sockerintaget</a:t>
            </a:r>
          </a:p>
        </p:txBody>
      </p:sp>
      <p:cxnSp>
        <p:nvCxnSpPr>
          <p:cNvPr id="5" name="Rak pil 4"/>
          <p:cNvCxnSpPr/>
          <p:nvPr/>
        </p:nvCxnSpPr>
        <p:spPr>
          <a:xfrm>
            <a:off x="-7882" y="6589987"/>
            <a:ext cx="4485289" cy="78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 flipV="1">
            <a:off x="4359165" y="2388476"/>
            <a:ext cx="4784835" cy="4209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3547241" y="5901986"/>
            <a:ext cx="186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1976-77</a:t>
            </a:r>
          </a:p>
        </p:txBody>
      </p:sp>
    </p:spTree>
    <p:extLst>
      <p:ext uri="{BB962C8B-B14F-4D97-AF65-F5344CB8AC3E}">
        <p14:creationId xmlns:p14="http://schemas.microsoft.com/office/powerpoint/2010/main" val="40069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resultat för SEX TILL ÅTTA SKIVOR BRÖ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68"/>
            <a:ext cx="9317951" cy="75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89385" y="780391"/>
            <a:ext cx="1127234" cy="2364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1789385" y="3145219"/>
            <a:ext cx="1127234" cy="2364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1789385" y="5510047"/>
            <a:ext cx="1127234" cy="5360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268308" y="753363"/>
            <a:ext cx="1127234" cy="128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268308" y="2038255"/>
            <a:ext cx="1127234" cy="1198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268309" y="3277283"/>
            <a:ext cx="1127234" cy="2782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 rot="16200000">
            <a:off x="1280946" y="1529281"/>
            <a:ext cx="214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3600" dirty="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650885" y="3629486"/>
            <a:ext cx="112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    </a:t>
            </a:r>
            <a:r>
              <a:rPr lang="sv-SE" sz="3600" dirty="0"/>
              <a:t>FETT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63293" y="5593394"/>
            <a:ext cx="157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/>
              <a:t>KOLHYDRATER</a:t>
            </a:r>
          </a:p>
        </p:txBody>
      </p:sp>
      <p:sp>
        <p:nvSpPr>
          <p:cNvPr id="12" name="textruta 11"/>
          <p:cNvSpPr txBox="1"/>
          <p:nvPr/>
        </p:nvSpPr>
        <p:spPr>
          <a:xfrm rot="16200000">
            <a:off x="4297822" y="4206922"/>
            <a:ext cx="2864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3600" dirty="0"/>
              <a:t>KOLHYDRATER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268307" y="2065706"/>
            <a:ext cx="125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    </a:t>
            </a:r>
            <a:r>
              <a:rPr lang="sv-SE" sz="3600" dirty="0"/>
              <a:t>FETT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825165" y="1089511"/>
            <a:ext cx="214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3600" dirty="0"/>
              <a:t>PROTEIN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692102" y="161379"/>
            <a:ext cx="132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 FÖRR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685841" y="161379"/>
            <a:ext cx="242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 FRÅN 1976</a:t>
            </a:r>
          </a:p>
        </p:txBody>
      </p:sp>
    </p:spTree>
    <p:extLst>
      <p:ext uri="{BB962C8B-B14F-4D97-AF65-F5344CB8AC3E}">
        <p14:creationId xmlns:p14="http://schemas.microsoft.com/office/powerpoint/2010/main" val="16743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bullrande 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0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862"/>
            <a:ext cx="9166808" cy="50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9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hippoc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475" y="236483"/>
            <a:ext cx="11023104" cy="66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478" y="307428"/>
            <a:ext cx="897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</a:rPr>
              <a:t>Glukos</a:t>
            </a:r>
            <a:r>
              <a:rPr lang="sv-SE" sz="3600" dirty="0">
                <a:solidFill>
                  <a:schemeClr val="accent5"/>
                </a:solidFill>
              </a:rPr>
              <a:t> och </a:t>
            </a:r>
            <a:r>
              <a:rPr lang="sv-SE" sz="3600" b="1" dirty="0">
                <a:solidFill>
                  <a:schemeClr val="accent5"/>
                </a:solidFill>
              </a:rPr>
              <a:t>Fruktos</a:t>
            </a:r>
            <a:r>
              <a:rPr lang="sv-SE" sz="3600" dirty="0">
                <a:solidFill>
                  <a:schemeClr val="accent5"/>
                </a:solidFill>
              </a:rPr>
              <a:t> passerar igenom tarmslem- hinnan och tarmväggen och ut i blodbanan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69478" y="2990750"/>
            <a:ext cx="8434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När cellerna inte behöver mer glukos omvandlas </a:t>
            </a:r>
            <a:r>
              <a:rPr lang="sv-SE" sz="3600" dirty="0" err="1">
                <a:solidFill>
                  <a:schemeClr val="accent5"/>
                </a:solidFill>
              </a:rPr>
              <a:t>överskottsglukoset</a:t>
            </a:r>
            <a:r>
              <a:rPr lang="sv-SE" sz="3600" dirty="0">
                <a:solidFill>
                  <a:schemeClr val="accent5"/>
                </a:solidFill>
              </a:rPr>
              <a:t> med hjälp av insulinet till fett som lagras mellan cellerna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9478" y="4886407"/>
            <a:ext cx="8718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5"/>
                </a:solidFill>
              </a:rPr>
              <a:t>Fruktos</a:t>
            </a:r>
            <a:r>
              <a:rPr lang="sv-SE" sz="3600" dirty="0">
                <a:solidFill>
                  <a:schemeClr val="accent5"/>
                </a:solidFill>
              </a:rPr>
              <a:t> är något som cellerna inte vill ha. Därför omvandlar levern fruktos till fett, precis som levern omvandlar alkohol till fett</a:t>
            </a:r>
          </a:p>
        </p:txBody>
      </p:sp>
      <p:sp>
        <p:nvSpPr>
          <p:cNvPr id="6" name="textruta 1"/>
          <p:cNvSpPr txBox="1"/>
          <p:nvPr/>
        </p:nvSpPr>
        <p:spPr>
          <a:xfrm>
            <a:off x="169478" y="1649090"/>
            <a:ext cx="933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b="1" dirty="0">
                <a:solidFill>
                  <a:schemeClr val="accent5"/>
                </a:solidFill>
              </a:rPr>
              <a:t>Glukos</a:t>
            </a:r>
            <a:r>
              <a:rPr lang="sv-SE" sz="3600" dirty="0">
                <a:solidFill>
                  <a:schemeClr val="accent5"/>
                </a:solidFill>
              </a:rPr>
              <a:t> tar sig med hjälp av insulin från bukspottkörteln in i cellerna och blir energi ATP</a:t>
            </a:r>
          </a:p>
        </p:txBody>
      </p:sp>
    </p:spTree>
    <p:extLst>
      <p:ext uri="{BB962C8B-B14F-4D97-AF65-F5344CB8AC3E}">
        <p14:creationId xmlns:p14="http://schemas.microsoft.com/office/powerpoint/2010/main" val="5831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45" y="197069"/>
            <a:ext cx="4658710" cy="67631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4593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Låt oss följa maten på dess väg genom kroppen</a:t>
            </a:r>
          </a:p>
        </p:txBody>
      </p:sp>
    </p:spTree>
    <p:extLst>
      <p:ext uri="{BB962C8B-B14F-4D97-AF65-F5344CB8AC3E}">
        <p14:creationId xmlns:p14="http://schemas.microsoft.com/office/powerpoint/2010/main" val="13158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1" y="173421"/>
            <a:ext cx="4658710" cy="67631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04497" y="0"/>
            <a:ext cx="724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5"/>
                </a:solidFill>
              </a:rPr>
              <a:t>Vad händer när tjocktarmen fylls med </a:t>
            </a:r>
          </a:p>
          <a:p>
            <a:pPr algn="ctr"/>
            <a:r>
              <a:rPr lang="sv-SE" sz="3600" dirty="0">
                <a:solidFill>
                  <a:schemeClr val="accent5"/>
                </a:solidFill>
              </a:rPr>
              <a:t>monosackarider?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9545" y="1326931"/>
            <a:ext cx="854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Det jäser i tjocktarmen, vilket de dåliga bakterierna gillar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99545" y="2645980"/>
            <a:ext cx="854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Tarmslemhinnan skadas och släpper igenom sådant som inte ska släppas in i blodbanan</a:t>
            </a:r>
          </a:p>
        </p:txBody>
      </p:sp>
    </p:spTree>
    <p:extLst>
      <p:ext uri="{BB962C8B-B14F-4D97-AF65-F5344CB8AC3E}">
        <p14:creationId xmlns:p14="http://schemas.microsoft.com/office/powerpoint/2010/main" val="20926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åg 1"/>
          <p:cNvSpPr/>
          <p:nvPr/>
        </p:nvSpPr>
        <p:spPr>
          <a:xfrm>
            <a:off x="2" y="5155323"/>
            <a:ext cx="9143998" cy="8040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Våg 2"/>
          <p:cNvSpPr/>
          <p:nvPr/>
        </p:nvSpPr>
        <p:spPr>
          <a:xfrm>
            <a:off x="0" y="4566746"/>
            <a:ext cx="9143999" cy="804042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Våg 3"/>
          <p:cNvSpPr/>
          <p:nvPr/>
        </p:nvSpPr>
        <p:spPr>
          <a:xfrm>
            <a:off x="1" y="1870840"/>
            <a:ext cx="9144000" cy="8040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Våg 4"/>
          <p:cNvSpPr/>
          <p:nvPr/>
        </p:nvSpPr>
        <p:spPr>
          <a:xfrm>
            <a:off x="0" y="2398985"/>
            <a:ext cx="9143999" cy="804042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67558" y="325025"/>
            <a:ext cx="372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5"/>
                </a:solidFill>
              </a:rPr>
              <a:t>Blått är tarmväggen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992411" y="325025"/>
            <a:ext cx="376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6"/>
                </a:solidFill>
              </a:rPr>
              <a:t>Grönt är slemhinnan</a:t>
            </a:r>
          </a:p>
        </p:txBody>
      </p:sp>
      <p:sp>
        <p:nvSpPr>
          <p:cNvPr id="9" name="Våg 8"/>
          <p:cNvSpPr/>
          <p:nvPr/>
        </p:nvSpPr>
        <p:spPr>
          <a:xfrm>
            <a:off x="-1" y="5756124"/>
            <a:ext cx="9143999" cy="24436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åg 9"/>
          <p:cNvSpPr/>
          <p:nvPr/>
        </p:nvSpPr>
        <p:spPr>
          <a:xfrm>
            <a:off x="-2" y="1829715"/>
            <a:ext cx="9143999" cy="24436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3102395" y="931990"/>
            <a:ext cx="2939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Rött är blodkärl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58474" y="730340"/>
            <a:ext cx="17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tarmluddet</a:t>
            </a:r>
          </a:p>
        </p:txBody>
      </p:sp>
    </p:spTree>
    <p:extLst>
      <p:ext uri="{BB962C8B-B14F-4D97-AF65-F5344CB8AC3E}">
        <p14:creationId xmlns:p14="http://schemas.microsoft.com/office/powerpoint/2010/main" val="32545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åg 1"/>
          <p:cNvSpPr/>
          <p:nvPr/>
        </p:nvSpPr>
        <p:spPr>
          <a:xfrm>
            <a:off x="2" y="5155323"/>
            <a:ext cx="9143998" cy="8040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Våg 2"/>
          <p:cNvSpPr/>
          <p:nvPr/>
        </p:nvSpPr>
        <p:spPr>
          <a:xfrm>
            <a:off x="0" y="4970080"/>
            <a:ext cx="9143999" cy="40070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Våg 3"/>
          <p:cNvSpPr/>
          <p:nvPr/>
        </p:nvSpPr>
        <p:spPr>
          <a:xfrm>
            <a:off x="1" y="1870840"/>
            <a:ext cx="9144000" cy="8040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Våg 4"/>
          <p:cNvSpPr/>
          <p:nvPr/>
        </p:nvSpPr>
        <p:spPr>
          <a:xfrm>
            <a:off x="1" y="2489638"/>
            <a:ext cx="9143999" cy="370487"/>
          </a:xfrm>
          <a:prstGeom prst="wave">
            <a:avLst>
              <a:gd name="adj1" fmla="val 12500"/>
              <a:gd name="adj2" fmla="val 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67558" y="325025"/>
            <a:ext cx="372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5"/>
                </a:solidFill>
              </a:rPr>
              <a:t>Blått är tarmväggen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00294" y="325025"/>
            <a:ext cx="376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6"/>
                </a:solidFill>
              </a:rPr>
              <a:t>Grönt är slemhinnan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-39414" y="3615244"/>
            <a:ext cx="9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Ju mer socker- o mjölmat vi äter desto tunnare blir slemhinnan</a:t>
            </a:r>
          </a:p>
        </p:txBody>
      </p:sp>
      <p:sp>
        <p:nvSpPr>
          <p:cNvPr id="9" name="Våg 8"/>
          <p:cNvSpPr/>
          <p:nvPr/>
        </p:nvSpPr>
        <p:spPr>
          <a:xfrm>
            <a:off x="1" y="1829715"/>
            <a:ext cx="9143999" cy="24436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åg 9"/>
          <p:cNvSpPr/>
          <p:nvPr/>
        </p:nvSpPr>
        <p:spPr>
          <a:xfrm>
            <a:off x="-1" y="5756124"/>
            <a:ext cx="9143999" cy="24436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2998077" y="900729"/>
            <a:ext cx="290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Rött är blodkärl </a:t>
            </a:r>
          </a:p>
        </p:txBody>
      </p:sp>
      <p:sp>
        <p:nvSpPr>
          <p:cNvPr id="16" name="Upp 15"/>
          <p:cNvSpPr/>
          <p:nvPr/>
        </p:nvSpPr>
        <p:spPr>
          <a:xfrm>
            <a:off x="868415" y="1920963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Upp 17"/>
          <p:cNvSpPr/>
          <p:nvPr/>
        </p:nvSpPr>
        <p:spPr>
          <a:xfrm>
            <a:off x="4749363" y="1971251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Upp 18"/>
          <p:cNvSpPr/>
          <p:nvPr/>
        </p:nvSpPr>
        <p:spPr>
          <a:xfrm>
            <a:off x="2119147" y="1933535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Upp 19"/>
          <p:cNvSpPr/>
          <p:nvPr/>
        </p:nvSpPr>
        <p:spPr>
          <a:xfrm>
            <a:off x="3444759" y="1933535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Upp 20"/>
          <p:cNvSpPr/>
          <p:nvPr/>
        </p:nvSpPr>
        <p:spPr>
          <a:xfrm>
            <a:off x="6244455" y="1958679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Upp 21"/>
          <p:cNvSpPr/>
          <p:nvPr/>
        </p:nvSpPr>
        <p:spPr>
          <a:xfrm>
            <a:off x="7769771" y="1983825"/>
            <a:ext cx="338959" cy="98534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Ned 26"/>
          <p:cNvSpPr/>
          <p:nvPr/>
        </p:nvSpPr>
        <p:spPr>
          <a:xfrm>
            <a:off x="868415" y="4893583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Ned 27"/>
          <p:cNvSpPr/>
          <p:nvPr/>
        </p:nvSpPr>
        <p:spPr>
          <a:xfrm>
            <a:off x="2092871" y="4893583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Ned 28"/>
          <p:cNvSpPr/>
          <p:nvPr/>
        </p:nvSpPr>
        <p:spPr>
          <a:xfrm>
            <a:off x="3401405" y="4923897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Ned 29"/>
          <p:cNvSpPr/>
          <p:nvPr/>
        </p:nvSpPr>
        <p:spPr>
          <a:xfrm>
            <a:off x="4815703" y="4926526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Ned 30"/>
          <p:cNvSpPr/>
          <p:nvPr/>
        </p:nvSpPr>
        <p:spPr>
          <a:xfrm>
            <a:off x="6399480" y="4923897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Ned 31"/>
          <p:cNvSpPr/>
          <p:nvPr/>
        </p:nvSpPr>
        <p:spPr>
          <a:xfrm>
            <a:off x="7849911" y="4914698"/>
            <a:ext cx="338959" cy="9544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/>
          <p:cNvSpPr txBox="1"/>
          <p:nvPr/>
        </p:nvSpPr>
        <p:spPr>
          <a:xfrm>
            <a:off x="189184" y="6156406"/>
            <a:ext cx="876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5"/>
                </a:solidFill>
              </a:rPr>
              <a:t>Undvik socker-mjölmat för att få en frisk slemhinna!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995411" y="759658"/>
            <a:ext cx="177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tarmluddet</a:t>
            </a:r>
          </a:p>
        </p:txBody>
      </p:sp>
      <p:pic>
        <p:nvPicPr>
          <p:cNvPr id="1026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6" y="685755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52" y="713197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84" y="737595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4840" y="5869109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3164" y="5869109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ildresultat för immunförsva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18782" y="5869108"/>
            <a:ext cx="2102827" cy="13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8407" y="1442545"/>
            <a:ext cx="7378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Ät frukt, bär och grönsaker så att du får i dig fibrer (</a:t>
            </a:r>
            <a:r>
              <a:rPr lang="sv-SE" sz="4800" dirty="0" err="1">
                <a:solidFill>
                  <a:schemeClr val="accent5"/>
                </a:solidFill>
              </a:rPr>
              <a:t>oligosackarider</a:t>
            </a:r>
            <a:r>
              <a:rPr lang="sv-SE" sz="4800" dirty="0">
                <a:solidFill>
                  <a:schemeClr val="accent5"/>
                </a:solidFill>
              </a:rPr>
              <a:t>),</a:t>
            </a:r>
          </a:p>
          <a:p>
            <a:pPr algn="ctr"/>
            <a:r>
              <a:rPr lang="sv-SE" sz="4800" dirty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sv-SE" sz="4800" dirty="0">
                <a:solidFill>
                  <a:schemeClr val="accent5"/>
                </a:solidFill>
              </a:rPr>
              <a:t>vilket är rena gödningen för tarmslemhinnan</a:t>
            </a:r>
          </a:p>
        </p:txBody>
      </p:sp>
    </p:spTree>
    <p:extLst>
      <p:ext uri="{BB962C8B-B14F-4D97-AF65-F5344CB8AC3E}">
        <p14:creationId xmlns:p14="http://schemas.microsoft.com/office/powerpoint/2010/main" val="3019038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25669" y="1182414"/>
            <a:ext cx="8135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accent5"/>
                </a:solidFill>
                <a:latin typeface="Brush Script MT" panose="03060802040406070304" pitchFamily="66" charset="0"/>
              </a:rPr>
              <a:t>En välmående tarmslemhinna ger de bästa förutsättningarna </a:t>
            </a:r>
          </a:p>
          <a:p>
            <a:pPr algn="ctr"/>
            <a:r>
              <a:rPr lang="sv-SE" sz="6600" dirty="0">
                <a:solidFill>
                  <a:schemeClr val="accent5"/>
                </a:solidFill>
                <a:latin typeface="Brush Script MT" panose="03060802040406070304" pitchFamily="66" charset="0"/>
              </a:rPr>
              <a:t>för att vi ska må bra!</a:t>
            </a:r>
          </a:p>
        </p:txBody>
      </p:sp>
    </p:spTree>
    <p:extLst>
      <p:ext uri="{BB962C8B-B14F-4D97-AF65-F5344CB8AC3E}">
        <p14:creationId xmlns:p14="http://schemas.microsoft.com/office/powerpoint/2010/main" val="85900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40979" y="449317"/>
            <a:ext cx="585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accent5"/>
                </a:solidFill>
              </a:rPr>
              <a:t>Slutsats 1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40979" y="1572460"/>
            <a:ext cx="585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Minska intaget av sådant som innehåller </a:t>
            </a:r>
            <a:r>
              <a:rPr lang="sv-SE" sz="3600" b="1" dirty="0">
                <a:solidFill>
                  <a:schemeClr val="accent5"/>
                </a:solidFill>
              </a:rPr>
              <a:t>glukos</a:t>
            </a:r>
            <a:r>
              <a:rPr lang="sv-SE" sz="3600" dirty="0">
                <a:solidFill>
                  <a:schemeClr val="accent5"/>
                </a:solidFill>
              </a:rPr>
              <a:t> dvs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40978" y="3120115"/>
            <a:ext cx="670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Bröd, </a:t>
            </a:r>
            <a:r>
              <a:rPr lang="sv-SE" sz="3600" dirty="0" err="1">
                <a:solidFill>
                  <a:schemeClr val="accent5"/>
                </a:solidFill>
              </a:rPr>
              <a:t>bullar,kakor</a:t>
            </a:r>
            <a:r>
              <a:rPr lang="sv-SE" sz="3600" dirty="0">
                <a:solidFill>
                  <a:schemeClr val="accent5"/>
                </a:solidFill>
              </a:rPr>
              <a:t>,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pasta, ris, potatis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40978" y="4518252"/>
            <a:ext cx="794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så att inte det överskotts-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glukos, som cellerna inte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behöver, omvandlas till fett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mellan cellerna</a:t>
            </a:r>
          </a:p>
        </p:txBody>
      </p:sp>
      <p:pic>
        <p:nvPicPr>
          <p:cNvPr id="3088" name="Picture 16" descr="Bildresultat för kokt pot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09" y="2772789"/>
            <a:ext cx="2538142" cy="16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resultat för bu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6" y="2772789"/>
            <a:ext cx="2202188" cy="1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era 8"/>
          <p:cNvSpPr/>
          <p:nvPr/>
        </p:nvSpPr>
        <p:spPr>
          <a:xfrm>
            <a:off x="7005543" y="2736317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Multiplicera 11"/>
          <p:cNvSpPr/>
          <p:nvPr/>
        </p:nvSpPr>
        <p:spPr>
          <a:xfrm>
            <a:off x="4737844" y="2776171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6" name="Picture 4" descr="Bildresultat för brö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171990"/>
            <a:ext cx="2326039" cy="14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icera 9"/>
          <p:cNvSpPr/>
          <p:nvPr/>
        </p:nvSpPr>
        <p:spPr>
          <a:xfrm>
            <a:off x="6805274" y="52891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15" y="173194"/>
            <a:ext cx="1984760" cy="1466404"/>
          </a:xfrm>
          <a:prstGeom prst="rect">
            <a:avLst/>
          </a:prstGeom>
        </p:spPr>
      </p:pic>
      <p:sp>
        <p:nvSpPr>
          <p:cNvPr id="14" name="Multiplicera 13"/>
          <p:cNvSpPr/>
          <p:nvPr/>
        </p:nvSpPr>
        <p:spPr>
          <a:xfrm>
            <a:off x="4451258" y="91577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90" name="Picture 18" descr="Bildresultat för pas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35" y="4734022"/>
            <a:ext cx="2710139" cy="20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icera 22"/>
          <p:cNvSpPr/>
          <p:nvPr/>
        </p:nvSpPr>
        <p:spPr>
          <a:xfrm>
            <a:off x="6673136" y="4776955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2" grpId="0" animBg="1"/>
      <p:bldP spid="10" grpId="0" animBg="1"/>
      <p:bldP spid="14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07294" y="402020"/>
            <a:ext cx="280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accent5"/>
                </a:solidFill>
              </a:rPr>
              <a:t>Slutsats 2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07294" y="1636220"/>
            <a:ext cx="520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Minska intaget av sådant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som innehåller </a:t>
            </a:r>
            <a:r>
              <a:rPr lang="sv-SE" sz="3600" b="1" dirty="0">
                <a:solidFill>
                  <a:schemeClr val="accent5"/>
                </a:solidFill>
              </a:rPr>
              <a:t>fruktos</a:t>
            </a:r>
            <a:r>
              <a:rPr lang="sv-SE" sz="3600" dirty="0">
                <a:solidFill>
                  <a:schemeClr val="accent5"/>
                </a:solidFill>
              </a:rPr>
              <a:t> dvs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07294" y="3239752"/>
            <a:ext cx="507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Juice, godis, söta drycker,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sylt, marmelad, kakor </a:t>
            </a:r>
          </a:p>
        </p:txBody>
      </p:sp>
      <p:pic>
        <p:nvPicPr>
          <p:cNvPr id="5136" name="Picture 16" descr="Bildresultat för pe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64" y="2024625"/>
            <a:ext cx="3734534" cy="20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era 8"/>
          <p:cNvSpPr/>
          <p:nvPr/>
        </p:nvSpPr>
        <p:spPr>
          <a:xfrm>
            <a:off x="6522527" y="2195610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5" y="123880"/>
            <a:ext cx="3616925" cy="1482533"/>
          </a:xfrm>
          <a:prstGeom prst="rect">
            <a:avLst/>
          </a:prstGeom>
        </p:spPr>
      </p:pic>
      <p:sp>
        <p:nvSpPr>
          <p:cNvPr id="15" name="Multiplicera 14"/>
          <p:cNvSpPr/>
          <p:nvPr/>
        </p:nvSpPr>
        <p:spPr>
          <a:xfrm>
            <a:off x="6228490" y="123880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38" name="Picture 18" descr="Bildresultat för ju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9" y="4725061"/>
            <a:ext cx="3908318" cy="17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icera 10"/>
          <p:cNvSpPr/>
          <p:nvPr/>
        </p:nvSpPr>
        <p:spPr>
          <a:xfrm>
            <a:off x="1811601" y="4811675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AutoShape 4" descr="Bildresultat för marmel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32" name="Picture 12" descr="Bildresultat för marme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34" y="4480819"/>
            <a:ext cx="3026979" cy="20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icera 12"/>
          <p:cNvSpPr/>
          <p:nvPr/>
        </p:nvSpPr>
        <p:spPr>
          <a:xfrm>
            <a:off x="6522527" y="4606724"/>
            <a:ext cx="1707073" cy="16238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5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85345" y="449317"/>
            <a:ext cx="6976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För dig som absolut vill äta potatis, pasta och ris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708837" y="2482400"/>
            <a:ext cx="152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Koka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104493" y="3776820"/>
            <a:ext cx="2737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Låt kallna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614244" y="5173716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Värm</a:t>
            </a:r>
          </a:p>
        </p:txBody>
      </p:sp>
    </p:spTree>
    <p:extLst>
      <p:ext uri="{BB962C8B-B14F-4D97-AF65-F5344CB8AC3E}">
        <p14:creationId xmlns:p14="http://schemas.microsoft.com/office/powerpoint/2010/main" val="1549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2446" y="3829157"/>
            <a:ext cx="7945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”Läkarens första plikt är att uppfostra allmänheten till att inte ta mediciner”</a:t>
            </a:r>
          </a:p>
        </p:txBody>
      </p:sp>
      <p:sp>
        <p:nvSpPr>
          <p:cNvPr id="3" name="Rektangel 2"/>
          <p:cNvSpPr/>
          <p:nvPr/>
        </p:nvSpPr>
        <p:spPr>
          <a:xfrm>
            <a:off x="502446" y="754724"/>
            <a:ext cx="7874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William </a:t>
            </a:r>
            <a:r>
              <a:rPr lang="sv-SE" sz="3600" dirty="0" err="1">
                <a:solidFill>
                  <a:schemeClr val="accent5"/>
                </a:solidFill>
              </a:rPr>
              <a:t>Osler</a:t>
            </a:r>
            <a:r>
              <a:rPr lang="sv-SE" sz="3600" dirty="0">
                <a:solidFill>
                  <a:schemeClr val="accent5"/>
                </a:solidFill>
              </a:rPr>
              <a:t> 1849-1919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– världsberömd läkare som var en av fyra professorer som var med när Johns Hopkins Hospital grundades i Baltimore:</a:t>
            </a:r>
          </a:p>
        </p:txBody>
      </p:sp>
    </p:spTree>
    <p:extLst>
      <p:ext uri="{BB962C8B-B14F-4D97-AF65-F5344CB8AC3E}">
        <p14:creationId xmlns:p14="http://schemas.microsoft.com/office/powerpoint/2010/main" val="9037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22737" y="402020"/>
            <a:ext cx="585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accent5"/>
                </a:solidFill>
              </a:rPr>
              <a:t>Slutsats 3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22736" y="1664426"/>
            <a:ext cx="8205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Öka intaget av </a:t>
            </a:r>
            <a:r>
              <a:rPr lang="sv-SE" sz="3600" dirty="0" err="1">
                <a:solidFill>
                  <a:schemeClr val="accent5"/>
                </a:solidFill>
              </a:rPr>
              <a:t>oligosackarider</a:t>
            </a:r>
            <a:r>
              <a:rPr lang="sv-SE" sz="3600" dirty="0">
                <a:solidFill>
                  <a:schemeClr val="accent5"/>
                </a:solidFill>
              </a:rPr>
              <a:t> (frukt och grönsaker) dvs fibrer så att den skyddande tarmslemhinnan får näring och inte tunnas ut och börjar släppa igenom  sådant som inte ska in i blodbanan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22736" y="4958157"/>
            <a:ext cx="808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På så vis minskar risken för    				inflammatoriska sjukdomar</a:t>
            </a:r>
          </a:p>
        </p:txBody>
      </p:sp>
    </p:spTree>
    <p:extLst>
      <p:ext uri="{BB962C8B-B14F-4D97-AF65-F5344CB8AC3E}">
        <p14:creationId xmlns:p14="http://schemas.microsoft.com/office/powerpoint/2010/main" val="34695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9317" y="405605"/>
            <a:ext cx="83320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När du inte har någon övervikt att ta av, öka ditt intag av </a:t>
            </a:r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49317" y="2390820"/>
            <a:ext cx="8450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animaliska fetter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med grädde och smör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49317" y="4099035"/>
            <a:ext cx="7141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vegetabiliska fetter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med </a:t>
            </a:r>
            <a:r>
              <a:rPr lang="sv-SE" sz="4800" dirty="0" err="1">
                <a:solidFill>
                  <a:schemeClr val="accent5"/>
                </a:solidFill>
              </a:rPr>
              <a:t>avocado</a:t>
            </a:r>
            <a:r>
              <a:rPr lang="sv-SE" sz="4800" dirty="0">
                <a:solidFill>
                  <a:schemeClr val="accent5"/>
                </a:solidFill>
              </a:rPr>
              <a:t>, kokosolja och olivolja</a:t>
            </a:r>
          </a:p>
        </p:txBody>
      </p:sp>
    </p:spTree>
    <p:extLst>
      <p:ext uri="{BB962C8B-B14F-4D97-AF65-F5344CB8AC3E}">
        <p14:creationId xmlns:p14="http://schemas.microsoft.com/office/powerpoint/2010/main" val="34958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31075" y="405605"/>
            <a:ext cx="833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När du har övervikt att ta av, försvinner denna när du ”slutar” äta kolhydrater.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31075" y="2800649"/>
            <a:ext cx="8095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Cellerna börjar då att använda ditt eget fett istället för Glukos.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1075" y="4457030"/>
            <a:ext cx="833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Levern omvandlar ditt fett till </a:t>
            </a:r>
            <a:r>
              <a:rPr lang="sv-SE" sz="4800" dirty="0" err="1">
                <a:solidFill>
                  <a:schemeClr val="accent5"/>
                </a:solidFill>
              </a:rPr>
              <a:t>Ketoner</a:t>
            </a:r>
            <a:r>
              <a:rPr lang="sv-SE" sz="4800" dirty="0">
                <a:solidFill>
                  <a:schemeClr val="accent5"/>
                </a:solidFill>
              </a:rPr>
              <a:t> som alltså blir cellernas bränsle istället för Glukos.</a:t>
            </a:r>
          </a:p>
        </p:txBody>
      </p:sp>
    </p:spTree>
    <p:extLst>
      <p:ext uri="{BB962C8B-B14F-4D97-AF65-F5344CB8AC3E}">
        <p14:creationId xmlns:p14="http://schemas.microsoft.com/office/powerpoint/2010/main" val="8435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0196" y="405605"/>
            <a:ext cx="8332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När du har inte längre har något fett att göra om till </a:t>
            </a:r>
            <a:r>
              <a:rPr lang="sv-SE" sz="4800" dirty="0" err="1">
                <a:solidFill>
                  <a:schemeClr val="accent5"/>
                </a:solidFill>
              </a:rPr>
              <a:t>Ketoner</a:t>
            </a:r>
            <a:r>
              <a:rPr lang="sv-SE" sz="4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0196" y="2252320"/>
            <a:ext cx="8450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Ät animaliska fetter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som grädde och smör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90196" y="4099035"/>
            <a:ext cx="7141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och vegetabiliska fetter </a:t>
            </a:r>
          </a:p>
          <a:p>
            <a:r>
              <a:rPr lang="sv-SE" sz="4800" dirty="0">
                <a:solidFill>
                  <a:schemeClr val="accent5"/>
                </a:solidFill>
              </a:rPr>
              <a:t>som finns i </a:t>
            </a:r>
            <a:r>
              <a:rPr lang="sv-SE" sz="4800" dirty="0" err="1">
                <a:solidFill>
                  <a:schemeClr val="accent5"/>
                </a:solidFill>
              </a:rPr>
              <a:t>avocado</a:t>
            </a:r>
            <a:r>
              <a:rPr lang="sv-SE" sz="4800" dirty="0">
                <a:solidFill>
                  <a:schemeClr val="accent5"/>
                </a:solidFill>
              </a:rPr>
              <a:t>, kokosolja och olivolja</a:t>
            </a:r>
          </a:p>
        </p:txBody>
      </p:sp>
    </p:spTree>
    <p:extLst>
      <p:ext uri="{BB962C8B-B14F-4D97-AF65-F5344CB8AC3E}">
        <p14:creationId xmlns:p14="http://schemas.microsoft.com/office/powerpoint/2010/main" val="12336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8731" y="953815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Hippokrates skrev också:</a:t>
            </a:r>
          </a:p>
          <a:p>
            <a:pPr algn="ctr"/>
            <a:endParaRPr lang="sv-SE" sz="4800" dirty="0">
              <a:solidFill>
                <a:schemeClr val="accent5"/>
              </a:solidFill>
            </a:endParaRPr>
          </a:p>
          <a:p>
            <a:pPr algn="ctr"/>
            <a:r>
              <a:rPr lang="sv-SE" sz="6600" dirty="0">
                <a:solidFill>
                  <a:schemeClr val="accent5"/>
                </a:solidFill>
              </a:rPr>
              <a:t>"Korpulens är inte en sjukdom i sig själv, men förebud för andra"</a:t>
            </a:r>
            <a:r>
              <a:rPr lang="sv-SE" sz="6600" baseline="30000" dirty="0">
                <a:solidFill>
                  <a:schemeClr val="accent5"/>
                </a:solidFill>
                <a:hlinkClick r:id="rId2"/>
              </a:rPr>
              <a:t>[</a:t>
            </a:r>
            <a:endParaRPr lang="sv-SE" sz="6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1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4497" y="599091"/>
            <a:ext cx="81192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rgbClr val="404040"/>
                </a:solidFill>
                <a:latin typeface="Diet Doctor Sans"/>
              </a:rPr>
              <a:t>Metabola riskfaktorer är starkt kopplade till sjukdomar som typ 2-diabetes, hjärtsjukdom, stroke, demens och till och med cancer.</a:t>
            </a:r>
          </a:p>
          <a:p>
            <a:r>
              <a:rPr lang="sv-SE" sz="3600" b="1" baseline="30000" dirty="0">
                <a:solidFill>
                  <a:srgbClr val="FFFFFF"/>
                </a:solidFill>
              </a:rPr>
              <a:t>2</a:t>
            </a:r>
            <a:endParaRPr lang="sv-SE" sz="3600" dirty="0"/>
          </a:p>
          <a:p>
            <a:r>
              <a:rPr lang="sv-SE" sz="3600" dirty="0"/>
              <a:t>Det faktum att vi kan förbättra alla dessa faktorer med en enda livsstilsförändring (genom att </a:t>
            </a:r>
            <a:r>
              <a:rPr lang="sv-SE" sz="3600"/>
              <a:t>sluta äta kolhydrater</a:t>
            </a:r>
            <a:r>
              <a:rPr lang="sv-SE" sz="3600" dirty="0"/>
              <a:t>) kan alltså vara oerhört viktigt.</a:t>
            </a:r>
          </a:p>
        </p:txBody>
      </p:sp>
    </p:spTree>
    <p:extLst>
      <p:ext uri="{BB962C8B-B14F-4D97-AF65-F5344CB8AC3E}">
        <p14:creationId xmlns:p14="http://schemas.microsoft.com/office/powerpoint/2010/main" val="150385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72511" y="1836683"/>
            <a:ext cx="7401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dirty="0">
                <a:solidFill>
                  <a:schemeClr val="accent5"/>
                </a:solidFill>
                <a:latin typeface="Brush Script MT" panose="03060802040406070304" pitchFamily="66" charset="0"/>
              </a:rPr>
              <a:t>Tack för uppmärksamheten</a:t>
            </a:r>
          </a:p>
        </p:txBody>
      </p:sp>
    </p:spTree>
    <p:extLst>
      <p:ext uri="{BB962C8B-B14F-4D97-AF65-F5344CB8AC3E}">
        <p14:creationId xmlns:p14="http://schemas.microsoft.com/office/powerpoint/2010/main" val="1109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60128" y="1357002"/>
            <a:ext cx="897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Omkring 1850 kom sockret in i människans liv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60128" y="391037"/>
            <a:ext cx="897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Läkarna använde naturmedicin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60128" y="2322967"/>
            <a:ext cx="897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Rockefeller fick ögonen på medicinmarknaden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60128" y="3288932"/>
            <a:ext cx="897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Rockefeller tog sig in i läkarutbildningarna </a:t>
            </a:r>
          </a:p>
          <a:p>
            <a:r>
              <a:rPr lang="sv-SE" sz="3600" dirty="0">
                <a:solidFill>
                  <a:schemeClr val="accent5"/>
                </a:solidFill>
              </a:rPr>
              <a:t>och den s.k. skolmedicinen skapades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60128" y="4808895"/>
            <a:ext cx="897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Rockefeller skapade AMA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60128" y="5774858"/>
            <a:ext cx="897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5"/>
                </a:solidFill>
              </a:rPr>
              <a:t>Rockefeller skapade FDA</a:t>
            </a:r>
          </a:p>
        </p:txBody>
      </p:sp>
    </p:spTree>
    <p:extLst>
      <p:ext uri="{BB962C8B-B14F-4D97-AF65-F5344CB8AC3E}">
        <p14:creationId xmlns:p14="http://schemas.microsoft.com/office/powerpoint/2010/main" val="38478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02020" y="567558"/>
            <a:ext cx="8245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5"/>
                </a:solidFill>
              </a:rPr>
              <a:t>Nu lämnar vi medicinhistorian för en stund                               och funderar lite över              det skydd våra kroppar har     och måste ha                              för att inte få in sådant i blodet som kan orsaka sjukdom.</a:t>
            </a:r>
          </a:p>
        </p:txBody>
      </p:sp>
    </p:spTree>
    <p:extLst>
      <p:ext uri="{BB962C8B-B14F-4D97-AF65-F5344CB8AC3E}">
        <p14:creationId xmlns:p14="http://schemas.microsoft.com/office/powerpoint/2010/main" val="392225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17782" y="3626067"/>
            <a:ext cx="250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>
                <a:solidFill>
                  <a:schemeClr val="accent5"/>
                </a:solidFill>
              </a:rPr>
              <a:t>Huden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432034" y="1405759"/>
            <a:ext cx="5678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>
                <a:solidFill>
                  <a:schemeClr val="accent5"/>
                </a:solidFill>
              </a:rPr>
              <a:t>Vårt yttre skydd</a:t>
            </a:r>
          </a:p>
        </p:txBody>
      </p:sp>
    </p:spTree>
    <p:extLst>
      <p:ext uri="{BB962C8B-B14F-4D97-AF65-F5344CB8AC3E}">
        <p14:creationId xmlns:p14="http://schemas.microsoft.com/office/powerpoint/2010/main" val="21285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ildresultat för medeltida rus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6"/>
            <a:ext cx="8619737" cy="60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ör barnarbete sopti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38"/>
            <a:ext cx="9144001" cy="60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20262" y="1910255"/>
            <a:ext cx="8008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accent5"/>
                </a:solidFill>
              </a:rPr>
              <a:t>Kroppen har utsidor </a:t>
            </a:r>
          </a:p>
          <a:p>
            <a:pPr algn="ctr"/>
            <a:r>
              <a:rPr lang="sv-SE" sz="6600" dirty="0">
                <a:solidFill>
                  <a:schemeClr val="accent5"/>
                </a:solidFill>
              </a:rPr>
              <a:t>som vi inte kan se</a:t>
            </a:r>
          </a:p>
        </p:txBody>
      </p:sp>
    </p:spTree>
    <p:extLst>
      <p:ext uri="{BB962C8B-B14F-4D97-AF65-F5344CB8AC3E}">
        <p14:creationId xmlns:p14="http://schemas.microsoft.com/office/powerpoint/2010/main" val="335224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-1031"/>
            <a:ext cx="4800599" cy="696909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20878096">
            <a:off x="630621" y="1127235"/>
            <a:ext cx="7725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5"/>
                </a:solidFill>
              </a:rPr>
              <a:t>Vägen från mun till anus är faktiskt också kroppens </a:t>
            </a:r>
            <a:r>
              <a:rPr lang="sv-SE" sz="4800" u="sng" dirty="0">
                <a:solidFill>
                  <a:schemeClr val="accent5"/>
                </a:solidFill>
              </a:rPr>
              <a:t>utsida</a:t>
            </a:r>
          </a:p>
        </p:txBody>
      </p:sp>
    </p:spTree>
    <p:extLst>
      <p:ext uri="{BB962C8B-B14F-4D97-AF65-F5344CB8AC3E}">
        <p14:creationId xmlns:p14="http://schemas.microsoft.com/office/powerpoint/2010/main" val="421578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18671</TotalTime>
  <Words>821</Words>
  <Application>Microsoft Office PowerPoint</Application>
  <PresentationFormat>Bildspel på skärmen (4:3)</PresentationFormat>
  <Paragraphs>134</Paragraphs>
  <Slides>36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Arial</vt:lpstr>
      <vt:lpstr>Brush Script MT</vt:lpstr>
      <vt:lpstr>Calibri</vt:lpstr>
      <vt:lpstr>Calibri Light</vt:lpstr>
      <vt:lpstr>Diet Doctor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blomman39</dc:creator>
  <cp:lastModifiedBy>Anders Kinch</cp:lastModifiedBy>
  <cp:revision>245</cp:revision>
  <dcterms:created xsi:type="dcterms:W3CDTF">2019-04-04T15:32:43Z</dcterms:created>
  <dcterms:modified xsi:type="dcterms:W3CDTF">2020-03-09T23:07:39Z</dcterms:modified>
</cp:coreProperties>
</file>