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82" r:id="rId2"/>
    <p:sldId id="262" r:id="rId3"/>
    <p:sldId id="364" r:id="rId4"/>
    <p:sldId id="362" r:id="rId5"/>
    <p:sldId id="325" r:id="rId6"/>
    <p:sldId id="324" r:id="rId7"/>
    <p:sldId id="363" r:id="rId8"/>
    <p:sldId id="284" r:id="rId9"/>
    <p:sldId id="335" r:id="rId10"/>
    <p:sldId id="360" r:id="rId11"/>
    <p:sldId id="361" r:id="rId12"/>
    <p:sldId id="29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2" autoAdjust="0"/>
    <p:restoredTop sz="94694"/>
  </p:normalViewPr>
  <p:slideViewPr>
    <p:cSldViewPr snapToGrid="0">
      <p:cViewPr varScale="1">
        <p:scale>
          <a:sx n="123" d="100"/>
          <a:sy n="123" d="100"/>
        </p:scale>
        <p:origin x="25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29320-B9F5-4BFF-B885-35A3DB4ED386}" type="datetimeFigureOut">
              <a:rPr lang="sv-SE" smtClean="0"/>
              <a:t>2023-02-07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E635D-4D75-4753-8780-DBB2D339BDD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89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E164D-EE8D-B448-BE8E-A1520703B6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41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E635D-4D75-4753-8780-DBB2D339BDD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751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bild lil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5B12C4B9-D0A5-3843-82D1-31028D322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7167"/>
            <a:ext cx="12192000" cy="6885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1155700"/>
            <a:ext cx="9828212" cy="2387600"/>
          </a:xfrm>
        </p:spPr>
        <p:txBody>
          <a:bodyPr lIns="0" tIns="0" rIns="0" bIns="0" anchor="b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760635"/>
            <a:ext cx="9828212" cy="448110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B01A034-C6F4-864D-80BB-212174C4C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4" y="5629397"/>
            <a:ext cx="3406535" cy="7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05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iagram/tabe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9274"/>
            <a:ext cx="3932237" cy="150812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49275"/>
            <a:ext cx="6172200" cy="5580063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9500"/>
            <a:ext cx="3932237" cy="37798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1118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9274"/>
            <a:ext cx="3932237" cy="1508125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49275"/>
            <a:ext cx="6172200" cy="558006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9500"/>
            <a:ext cx="3932237" cy="37798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05515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577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tex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474A16-42B0-5F40-9DD6-2CE17F3C8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9274"/>
            <a:ext cx="10515600" cy="5580063"/>
          </a:xfrm>
        </p:spPr>
        <p:txBody>
          <a:bodyPr anchor="ctr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sv-SE"/>
              <a:t>Plats här för ett citat eller något annat viktigt i stort format som kan få vara flera rader.</a:t>
            </a:r>
          </a:p>
        </p:txBody>
      </p:sp>
    </p:spTree>
    <p:extLst>
      <p:ext uri="{BB962C8B-B14F-4D97-AF65-F5344CB8AC3E}">
        <p14:creationId xmlns:p14="http://schemas.microsoft.com/office/powerpoint/2010/main" val="317764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 text lil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474A16-42B0-5F40-9DD6-2CE17F3C8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9274"/>
            <a:ext cx="10515600" cy="5580063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Plats här för ett citat eller något annat viktigt i stort format som kan få vara flera rader.</a:t>
            </a:r>
          </a:p>
        </p:txBody>
      </p:sp>
    </p:spTree>
    <p:extLst>
      <p:ext uri="{BB962C8B-B14F-4D97-AF65-F5344CB8AC3E}">
        <p14:creationId xmlns:p14="http://schemas.microsoft.com/office/powerpoint/2010/main" val="451618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957CE9B-8C57-E841-B264-E2300BA9C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1F5B739-4803-1247-86F4-8B113C82DD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549276"/>
            <a:ext cx="6689004" cy="14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9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349C2F-DE0C-BD40-9076-BED885CCC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315"/>
            <a:ext cx="12192000" cy="688131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1F5B739-4803-1247-86F4-8B113C82DD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209" y="4631152"/>
            <a:ext cx="6689004" cy="14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34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/slut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D236FC5-294E-E24B-8D7E-B582B767A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41"/>
            <a:ext cx="12192000" cy="683745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1F5B739-4803-1247-86F4-8B113C82DD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78" y="549275"/>
            <a:ext cx="6689004" cy="14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72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bakgrunderD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2" b="29491"/>
          <a:stretch/>
        </p:blipFill>
        <p:spPr>
          <a:xfrm>
            <a:off x="0" y="6123746"/>
            <a:ext cx="12192000" cy="734255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9604" y="636474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2063FA-F158-B145-A53C-EFD7E6C84CF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1721999" y="1253951"/>
            <a:ext cx="9038280" cy="8852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format</a:t>
            </a:r>
            <a:endParaRPr lang="nn-NO"/>
          </a:p>
        </p:txBody>
      </p:sp>
      <p:sp>
        <p:nvSpPr>
          <p:cNvPr id="11" name="Platshållare för innehåll 9"/>
          <p:cNvSpPr>
            <a:spLocks noGrp="1"/>
          </p:cNvSpPr>
          <p:nvPr>
            <p:ph sz="quarter" idx="13"/>
          </p:nvPr>
        </p:nvSpPr>
        <p:spPr>
          <a:xfrm>
            <a:off x="1721999" y="2547955"/>
            <a:ext cx="9038280" cy="335789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929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llan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bakgrunder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 rot="21240000">
            <a:off x="2724684" y="1808744"/>
            <a:ext cx="8633389" cy="278153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90000"/>
              </a:lnSpc>
              <a:defRPr sz="6000" b="0" cap="all" baseline="0">
                <a:latin typeface="Impact" panose="020B080603090205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pic>
        <p:nvPicPr>
          <p:cNvPr id="8" name="Bildobjekt 7" descr="SPF_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571" y="250025"/>
            <a:ext cx="1034853" cy="3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tartbild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8B2BDD03-7A69-EB49-AB13-A5FF41716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49276"/>
            <a:ext cx="10515600" cy="3278682"/>
          </a:xfrm>
        </p:spPr>
        <p:txBody>
          <a:bodyPr lIns="0" tIns="0" rIns="0" bIns="0"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194313"/>
            <a:ext cx="10515600" cy="116081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AAB29E7-23DC-D14E-9C74-21EDEF8557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53" y="5620253"/>
            <a:ext cx="3447356" cy="7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8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å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15BCECB-3A4E-E945-BD27-6E50B30675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49275"/>
            <a:ext cx="12192001" cy="5580063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0083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å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4DF6170-338A-A443-B6CD-94556ED71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6891"/>
            <a:ext cx="12192000" cy="558244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3455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å 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8E473E-55E8-384F-A864-25D68A7C6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4879"/>
            <a:ext cx="12192000" cy="557634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7299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å bi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9EE0BD3-598A-9A4C-9E3F-F1FFD541C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9275"/>
            <a:ext cx="12082072" cy="5580063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5209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å bi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4C61D14-8544-634B-8420-87B9B2B9A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70876"/>
            <a:ext cx="12192001" cy="5588332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1382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å bil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C035D9-BC24-644D-AB81-1398DF1450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0876"/>
            <a:ext cx="12192000" cy="5558462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EB887F8-C66B-7D44-B726-1480712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87736"/>
            <a:ext cx="10514012" cy="1171003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5CF7F61-73EA-D949-B73D-F04E14A1F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817813"/>
            <a:ext cx="10512425" cy="2852451"/>
          </a:xfrm>
        </p:spPr>
        <p:txBody>
          <a:bodyPr lIns="0" tIns="0" rIns="0" bIns="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8480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9275"/>
            <a:ext cx="10515600" cy="126453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49500"/>
            <a:ext cx="10515600" cy="3779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6EB99F3-DD75-A141-B485-83A1D509582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6283673"/>
            <a:ext cx="1852895" cy="2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6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4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0" r:id="rId10"/>
    <p:sldLayoutId id="2147483681" r:id="rId11"/>
    <p:sldLayoutId id="2147483679" r:id="rId12"/>
    <p:sldLayoutId id="2147483691" r:id="rId13"/>
    <p:sldLayoutId id="2147483692" r:id="rId14"/>
    <p:sldLayoutId id="2147483688" r:id="rId15"/>
    <p:sldLayoutId id="2147483689" r:id="rId16"/>
    <p:sldLayoutId id="2147483690" r:id="rId17"/>
    <p:sldLayoutId id="2147483693" r:id="rId18"/>
    <p:sldLayoutId id="214748369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  <p15:guide id="5" orient="horz" pos="14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hemtjanstindex.se/" TargetMode="External"/><Relationship Id="rId5" Type="http://schemas.openxmlformats.org/officeDocument/2006/relationships/hyperlink" Target="mailto:info@hemtjanstindex.se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olada.se/verktyg/jamforaren/?focus=16671&amp;report=117467" TargetMode="External"/><Relationship Id="rId3" Type="http://schemas.openxmlformats.org/officeDocument/2006/relationships/hyperlink" Target="https://www.socialstyrelsen.se/statistik-och-data/oppna-jamforelser/socialtjanst/aldreomsorg/vad-tycker-de-aldre-om-aldreomsorgen/" TargetMode="External"/><Relationship Id="rId7" Type="http://schemas.openxmlformats.org/officeDocument/2006/relationships/hyperlink" Target="https://reg.ucr.uu.se/senioralertpublik/tufm;jsessionid=6766234AE5045A596A827B216EF2722C.senioralertpublik.jupiter?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ocialstyrelsen.se/kunskapsstod-och-regler/omraden/e-halsa/valfardsteknik/" TargetMode="External"/><Relationship Id="rId5" Type="http://schemas.openxmlformats.org/officeDocument/2006/relationships/hyperlink" Target="https://www.socialstyrelsen.se/statistik-och-data/oppna-jamforelser/socialtjanst/aldreomsorg/" TargetMode="External"/><Relationship Id="rId4" Type="http://schemas.openxmlformats.org/officeDocument/2006/relationships/hyperlink" Target="https://www.socialstyrelsen.se/statistik-och-data/oppna-jamforelser/socialtjanst/aldreomsorg/hemtjanst-och-sarskilt-boen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 rot="21267484">
            <a:off x="3567513" y="2056716"/>
            <a:ext cx="6475042" cy="27815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sv-SE" dirty="0">
                <a:solidFill>
                  <a:srgbClr val="219BD3"/>
                </a:solidFill>
                <a:latin typeface="Impact"/>
                <a:cs typeface="Impact"/>
              </a:rPr>
              <a:t>Hemtjänstindex</a:t>
            </a:r>
            <a:br>
              <a:rPr lang="sv-SE" dirty="0">
                <a:solidFill>
                  <a:srgbClr val="219BD3"/>
                </a:solidFill>
                <a:latin typeface="Impact"/>
                <a:cs typeface="Impact"/>
              </a:rPr>
            </a:br>
            <a:r>
              <a:rPr lang="sv-SE" dirty="0">
                <a:solidFill>
                  <a:srgbClr val="EB6909"/>
                </a:solidFill>
                <a:latin typeface="Impact"/>
                <a:cs typeface="Impact"/>
              </a:rPr>
              <a:t>Utvärdering</a:t>
            </a:r>
            <a:br>
              <a:rPr lang="sv-SE" dirty="0">
                <a:solidFill>
                  <a:srgbClr val="EB6909"/>
                </a:solidFill>
                <a:latin typeface="Impact"/>
                <a:cs typeface="Impact"/>
              </a:rPr>
            </a:br>
            <a:br>
              <a:rPr lang="sv-SE" dirty="0">
                <a:solidFill>
                  <a:srgbClr val="EB6909"/>
                </a:solidFill>
                <a:latin typeface="Impact"/>
                <a:cs typeface="Impact"/>
              </a:rPr>
            </a:br>
            <a:br>
              <a:rPr lang="sv-SE" dirty="0">
                <a:solidFill>
                  <a:srgbClr val="EB6909"/>
                </a:solidFill>
                <a:latin typeface="Impact"/>
                <a:cs typeface="Impact"/>
              </a:rPr>
            </a:br>
            <a:endParaRPr lang="nn-NO" dirty="0">
              <a:solidFill>
                <a:srgbClr val="EB6909"/>
              </a:solidFill>
            </a:endParaRPr>
          </a:p>
        </p:txBody>
      </p:sp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10122829" y="6424111"/>
            <a:ext cx="313396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3600" tIns="46800" rIns="93600" bIns="46800" anchor="b">
            <a:spAutoFit/>
          </a:bodyPr>
          <a:lstStyle/>
          <a:p>
            <a:pPr algn="r" defTabSz="762000" eaLnBrk="0" hangingPunct="0">
              <a:spcBef>
                <a:spcPct val="50000"/>
              </a:spcBef>
              <a:defRPr/>
            </a:pPr>
            <a:fld id="{57F281BD-FB49-48F6-A477-55EBB2E162A6}" type="slidenum">
              <a:rPr lang="en-GB" sz="900">
                <a:solidFill>
                  <a:prstClr val="black"/>
                </a:solidFill>
                <a:latin typeface="Arial"/>
                <a:cs typeface="Arial"/>
              </a:rPr>
              <a:pPr algn="r" defTabSz="762000" eaLnBrk="0" hangingPunct="0">
                <a:spcBef>
                  <a:spcPct val="50000"/>
                </a:spcBef>
                <a:defRPr/>
              </a:pPr>
              <a:t>1</a:t>
            </a:fld>
            <a:endParaRPr lang="en-GB" sz="9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80A2FC3-1E4D-C173-4FFB-E05D409CB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968" y="204961"/>
            <a:ext cx="1731414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1B6FD9D-A436-19A4-B2B5-16DA7D1EB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805"/>
            <a:ext cx="10515600" cy="3779838"/>
          </a:xfrm>
        </p:spPr>
        <p:txBody>
          <a:bodyPr>
            <a:normAutofit fontScale="77500" lnSpcReduction="20000"/>
          </a:bodyPr>
          <a:lstStyle/>
          <a:p>
            <a:r>
              <a:rPr lang="sv-SE" dirty="0"/>
              <a:t>Rapporten finansierar nästa års Hemtjänstindex</a:t>
            </a:r>
            <a:br>
              <a:rPr lang="sv-SE" dirty="0"/>
            </a:br>
            <a:endParaRPr lang="sv-SE" dirty="0"/>
          </a:p>
          <a:p>
            <a:r>
              <a:rPr lang="sv-SE" dirty="0"/>
              <a:t>Alla kommuners webbplatser granskas</a:t>
            </a:r>
            <a:br>
              <a:rPr lang="sv-SE" sz="1400" dirty="0"/>
            </a:br>
            <a:endParaRPr lang="sv-SE" dirty="0"/>
          </a:p>
          <a:p>
            <a:r>
              <a:rPr lang="sv-SE" dirty="0"/>
              <a:t>Data från samtliga undersökningar (nyckeltalen) samlas in och sammanställs</a:t>
            </a:r>
            <a:br>
              <a:rPr lang="sv-SE" dirty="0"/>
            </a:br>
            <a:endParaRPr lang="sv-SE" dirty="0"/>
          </a:p>
          <a:p>
            <a:r>
              <a:rPr lang="sv-SE" dirty="0"/>
              <a:t>RISE anlitas för att räkna om all data till ett enhetligt index</a:t>
            </a:r>
            <a:br>
              <a:rPr lang="sv-SE" dirty="0"/>
            </a:br>
            <a:endParaRPr lang="sv-SE" dirty="0"/>
          </a:p>
          <a:p>
            <a:r>
              <a:rPr lang="sv-SE" dirty="0"/>
              <a:t>SKI har byggt upp en avancerad databas. Ett årligt arbete sker när nya siffror ska in.</a:t>
            </a:r>
            <a:br>
              <a:rPr lang="sv-SE" dirty="0"/>
            </a:br>
            <a:endParaRPr lang="sv-SE" dirty="0"/>
          </a:p>
          <a:p>
            <a:r>
              <a:rPr lang="sv-SE" dirty="0"/>
              <a:t>Kommunrapporter finns inte färdiga utan sammanställs och skrivs efter beställning. Rapporten består av ett digitalt verktyg, en skriftlig analys och en PowerPoint. </a:t>
            </a:r>
          </a:p>
          <a:p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91A9C4-94E9-F575-AD57-AB8EA4FCF9EE}"/>
              </a:ext>
            </a:extLst>
          </p:cNvPr>
          <p:cNvSpPr/>
          <p:nvPr/>
        </p:nvSpPr>
        <p:spPr>
          <a:xfrm>
            <a:off x="697854" y="386322"/>
            <a:ext cx="10402455" cy="90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6D4B540-F625-8EE3-332E-93539E84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695"/>
            <a:ext cx="10515600" cy="66693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Varför kostar rapporten så mycket?</a:t>
            </a:r>
          </a:p>
        </p:txBody>
      </p:sp>
    </p:spTree>
    <p:extLst>
      <p:ext uri="{BB962C8B-B14F-4D97-AF65-F5344CB8AC3E}">
        <p14:creationId xmlns:p14="http://schemas.microsoft.com/office/powerpoint/2010/main" val="325648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31B5FF-76C4-6FD7-9327-3989B13B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56" y="1800308"/>
            <a:ext cx="10515600" cy="3779838"/>
          </a:xfrm>
        </p:spPr>
        <p:txBody>
          <a:bodyPr/>
          <a:lstStyle/>
          <a:p>
            <a:r>
              <a:rPr lang="sv-SE" dirty="0"/>
              <a:t>Rapporterna ska betala nästkommande års framtagande av Hemtjänstindex. Viktigt att inte ta bort incitamentet för att betala för rapporten.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Rapporten är ett verktyg som kommunen kan använda i sitt arbete med att förbättra kvalitéten i hemtjänsten.</a:t>
            </a:r>
          </a:p>
          <a:p>
            <a:endParaRPr lang="sv-SE" dirty="0"/>
          </a:p>
          <a:p>
            <a:r>
              <a:rPr lang="sv-SE" dirty="0"/>
              <a:t>Ett exklusivt arbetsredskap för kommunerna</a:t>
            </a:r>
          </a:p>
          <a:p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5A1B2F5-EFEB-2E91-F6B9-396F60FD5EED}"/>
              </a:ext>
            </a:extLst>
          </p:cNvPr>
          <p:cNvSpPr/>
          <p:nvPr/>
        </p:nvSpPr>
        <p:spPr>
          <a:xfrm>
            <a:off x="697854" y="386322"/>
            <a:ext cx="10402455" cy="90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5E1D911-80E8-612D-B70B-C15EE455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445"/>
            <a:ext cx="10515600" cy="581695"/>
          </a:xfrm>
        </p:spPr>
        <p:txBody>
          <a:bodyPr/>
          <a:lstStyle/>
          <a:p>
            <a:r>
              <a:rPr lang="sv-SE" sz="3600" dirty="0">
                <a:solidFill>
                  <a:schemeClr val="bg1"/>
                </a:solidFill>
              </a:rPr>
              <a:t>Varför kan bara kommunen köpa rapporten?</a:t>
            </a:r>
          </a:p>
        </p:txBody>
      </p:sp>
    </p:spTree>
    <p:extLst>
      <p:ext uri="{BB962C8B-B14F-4D97-AF65-F5344CB8AC3E}">
        <p14:creationId xmlns:p14="http://schemas.microsoft.com/office/powerpoint/2010/main" val="911107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A1154B3-53B3-38F5-7A93-9ADDB7843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46" y="5663158"/>
            <a:ext cx="2841470" cy="68195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E248FF0-EFCD-685E-C8AD-69A3BFF09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7"/>
          <a:stretch/>
        </p:blipFill>
        <p:spPr>
          <a:xfrm>
            <a:off x="3319358" y="5436578"/>
            <a:ext cx="1820897" cy="861279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D0510696-AB2B-5190-2FBA-E24F4CD33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5699071"/>
            <a:ext cx="2308824" cy="519486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E24A8DAA-B239-D05B-B9DB-A2ACA124E894}"/>
              </a:ext>
            </a:extLst>
          </p:cNvPr>
          <p:cNvSpPr txBox="1">
            <a:spLocks/>
          </p:cNvSpPr>
          <p:nvPr/>
        </p:nvSpPr>
        <p:spPr>
          <a:xfrm>
            <a:off x="2808277" y="1156692"/>
            <a:ext cx="6075542" cy="3540285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800" dirty="0">
                <a:latin typeface="+mn-lt"/>
                <a:hlinkClick r:id="rId5"/>
              </a:rPr>
              <a:t>helena.olsson@spfseniorerna.se</a:t>
            </a:r>
          </a:p>
          <a:p>
            <a:pPr algn="ctr"/>
            <a:endParaRPr lang="sv-SE" sz="2800" dirty="0">
              <a:latin typeface="+mn-lt"/>
              <a:hlinkClick r:id="rId5"/>
            </a:endParaRPr>
          </a:p>
          <a:p>
            <a:pPr algn="ctr"/>
            <a:br>
              <a:rPr lang="sv-SE" sz="2800" dirty="0">
                <a:latin typeface="+mn-lt"/>
                <a:hlinkClick r:id="rId5"/>
              </a:rPr>
            </a:br>
            <a:r>
              <a:rPr lang="sv-SE" sz="2800" dirty="0">
                <a:latin typeface="+mn-lt"/>
                <a:hlinkClick r:id="rId5"/>
              </a:rPr>
              <a:t>malin.wennberg@spfsenioreran.se</a:t>
            </a:r>
          </a:p>
          <a:p>
            <a:pPr algn="ctr"/>
            <a:endParaRPr lang="sv-SE" sz="2800" dirty="0">
              <a:latin typeface="+mn-lt"/>
              <a:hlinkClick r:id="rId5"/>
            </a:endParaRPr>
          </a:p>
          <a:p>
            <a:pPr algn="ctr"/>
            <a:br>
              <a:rPr lang="sv-SE" sz="2800" dirty="0">
                <a:latin typeface="+mn-lt"/>
                <a:hlinkClick r:id="rId5"/>
              </a:rPr>
            </a:br>
            <a:r>
              <a:rPr lang="sv-SE" sz="2800" dirty="0">
                <a:latin typeface="+mn-lt"/>
                <a:hlinkClick r:id="rId5"/>
              </a:rPr>
              <a:t>info@hemtjanstindex.se</a:t>
            </a:r>
            <a:endParaRPr lang="sv-SE" sz="2800" dirty="0">
              <a:latin typeface="+mn-lt"/>
            </a:endParaRPr>
          </a:p>
          <a:p>
            <a:pPr algn="ctr"/>
            <a:br>
              <a:rPr lang="sv-SE" sz="2800" dirty="0">
                <a:latin typeface="+mn-lt"/>
              </a:rPr>
            </a:br>
            <a:r>
              <a:rPr lang="sv-SE" sz="2800" dirty="0">
                <a:latin typeface="+mn-lt"/>
                <a:hlinkClick r:id="rId6"/>
              </a:rPr>
              <a:t>www.hemtjanstindex.se</a:t>
            </a:r>
            <a:br>
              <a:rPr lang="sv-SE" sz="2100" dirty="0"/>
            </a:br>
            <a:endParaRPr lang="sv-SE" sz="2100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9E377DD-4A44-CD4B-85C2-5B79FF64C38B}"/>
              </a:ext>
            </a:extLst>
          </p:cNvPr>
          <p:cNvSpPr txBox="1"/>
          <p:nvPr/>
        </p:nvSpPr>
        <p:spPr>
          <a:xfrm>
            <a:off x="3260901" y="1427687"/>
            <a:ext cx="3505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Projektledare Hemtjänstindex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E59F925-C7D2-2D5E-23D5-2AE9AA79D33D}"/>
              </a:ext>
            </a:extLst>
          </p:cNvPr>
          <p:cNvSpPr txBox="1"/>
          <p:nvPr/>
        </p:nvSpPr>
        <p:spPr>
          <a:xfrm>
            <a:off x="3220251" y="2442137"/>
            <a:ext cx="3080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Projektledare pensionärsråd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F3C7CFB-F176-3F5B-4351-44072AD116F4}"/>
              </a:ext>
            </a:extLst>
          </p:cNvPr>
          <p:cNvSpPr/>
          <p:nvPr/>
        </p:nvSpPr>
        <p:spPr>
          <a:xfrm>
            <a:off x="976824" y="3429000"/>
            <a:ext cx="10402455" cy="277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950047B-650B-59C3-6208-10C01BBFFC05}"/>
              </a:ext>
            </a:extLst>
          </p:cNvPr>
          <p:cNvSpPr txBox="1"/>
          <p:nvPr/>
        </p:nvSpPr>
        <p:spPr>
          <a:xfrm>
            <a:off x="0" y="3644610"/>
            <a:ext cx="118581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</a:rPr>
              <a:t>VÄLKOMMEN!</a:t>
            </a:r>
          </a:p>
          <a:p>
            <a:pPr algn="ctr"/>
            <a:endParaRPr lang="sv-SE" sz="1400" b="1" dirty="0">
              <a:solidFill>
                <a:schemeClr val="bg1"/>
              </a:solidFill>
            </a:endParaRPr>
          </a:p>
          <a:p>
            <a:pPr algn="ctr"/>
            <a:r>
              <a:rPr lang="sv-SE" sz="4400" b="1" dirty="0">
                <a:solidFill>
                  <a:schemeClr val="bg1"/>
                </a:solidFill>
              </a:rPr>
              <a:t>Utvärderingsmöte – SPF Seniorerna</a:t>
            </a:r>
          </a:p>
        </p:txBody>
      </p:sp>
    </p:spTree>
    <p:extLst>
      <p:ext uri="{BB962C8B-B14F-4D97-AF65-F5344CB8AC3E}">
        <p14:creationId xmlns:p14="http://schemas.microsoft.com/office/powerpoint/2010/main" val="400388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C816AD-0EC2-834E-80DA-C60F2B3F5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369"/>
            <a:ext cx="9654309" cy="430545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sz="2400" b="1" dirty="0"/>
              <a:t>Första gången som… </a:t>
            </a:r>
          </a:p>
          <a:p>
            <a:r>
              <a:rPr lang="sv-SE" sz="2400" b="1" dirty="0"/>
              <a:t>…</a:t>
            </a:r>
            <a:r>
              <a:rPr lang="sv-SE" sz="2400" dirty="0"/>
              <a:t>kvalitet inom vård/omsorg sammanställs, 			      baserat på </a:t>
            </a:r>
            <a:r>
              <a:rPr lang="sv-SE" sz="2400" b="1" i="1" dirty="0"/>
              <a:t>vetenskapliga metoder</a:t>
            </a:r>
            <a:r>
              <a:rPr lang="sv-SE" sz="2400" dirty="0"/>
              <a:t> och med hjälp av mätexpertis </a:t>
            </a:r>
          </a:p>
          <a:p>
            <a:endParaRPr lang="sv-SE" sz="2400" dirty="0"/>
          </a:p>
          <a:p>
            <a:r>
              <a:rPr lang="sv-SE" sz="2400" dirty="0"/>
              <a:t>…den </a:t>
            </a:r>
            <a:r>
              <a:rPr lang="sv-SE" sz="2400" b="1" i="1" dirty="0"/>
              <a:t>totala kvaliteten </a:t>
            </a:r>
            <a:r>
              <a:rPr lang="sv-SE" sz="2400" dirty="0"/>
              <a:t>inom hemtjänsten sammanställs per kommun</a:t>
            </a:r>
          </a:p>
          <a:p>
            <a:endParaRPr lang="sv-SE" sz="2400" dirty="0"/>
          </a:p>
          <a:p>
            <a:r>
              <a:rPr lang="sv-SE" sz="2400" dirty="0"/>
              <a:t>…</a:t>
            </a:r>
            <a:r>
              <a:rPr lang="sv-SE" sz="2400" b="1" i="1" dirty="0"/>
              <a:t>kommuner</a:t>
            </a:r>
            <a:r>
              <a:rPr lang="sv-SE" sz="2400" dirty="0"/>
              <a:t> ”på riktigt” </a:t>
            </a:r>
            <a:r>
              <a:rPr lang="sv-SE" sz="2400" b="1" i="1" dirty="0"/>
              <a:t>kan jämföra sig med varandra</a:t>
            </a:r>
          </a:p>
          <a:p>
            <a:endParaRPr lang="sv-SE" sz="2400" dirty="0"/>
          </a:p>
          <a:p>
            <a:r>
              <a:rPr lang="sv-SE" sz="2400" dirty="0"/>
              <a:t>…seniorer deltagit och pekat på vad som är </a:t>
            </a:r>
            <a:r>
              <a:rPr lang="sv-SE" sz="2400" b="1" i="1" dirty="0"/>
              <a:t>viktigast</a:t>
            </a:r>
            <a:r>
              <a:rPr lang="sv-SE" sz="2400" dirty="0"/>
              <a:t> och vad som är lite </a:t>
            </a:r>
            <a:r>
              <a:rPr lang="sv-SE" sz="2400" b="1" i="1" dirty="0"/>
              <a:t>mindre viktigt </a:t>
            </a:r>
            <a:r>
              <a:rPr lang="sv-SE" sz="2400" dirty="0"/>
              <a:t>inom hemtjänsten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615D0E7-DDEE-E4B7-4B34-AC6A1F5E102C}"/>
              </a:ext>
            </a:extLst>
          </p:cNvPr>
          <p:cNvSpPr/>
          <p:nvPr/>
        </p:nvSpPr>
        <p:spPr>
          <a:xfrm>
            <a:off x="721102" y="271285"/>
            <a:ext cx="10402455" cy="90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FC0B7CE-C708-D34A-A064-6B9EC94A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15"/>
            <a:ext cx="9654309" cy="1264535"/>
          </a:xfrm>
        </p:spPr>
        <p:txBody>
          <a:bodyPr/>
          <a:lstStyle/>
          <a:p>
            <a:r>
              <a:rPr lang="sv-SE" sz="4000" dirty="0">
                <a:solidFill>
                  <a:schemeClr val="bg1"/>
                </a:solidFill>
              </a:rPr>
              <a:t>Nyheten med Hemtjänstindex</a:t>
            </a:r>
            <a:br>
              <a:rPr lang="sv-SE" sz="4000" dirty="0"/>
            </a:br>
            <a:endParaRPr lang="sv-SE" sz="4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8E41F5E-6326-E721-9668-9B7E7B68D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578" y="5940326"/>
            <a:ext cx="1943979" cy="4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B5E36BC-5069-4EC6-4EDF-8C58B3CBC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6" t="10588" r="62647" b="40941"/>
          <a:stretch/>
        </p:blipFill>
        <p:spPr>
          <a:xfrm>
            <a:off x="1515034" y="753036"/>
            <a:ext cx="8588189" cy="49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2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6E6ACFF-5282-5B07-407A-63116E7C0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3" t="28950" r="62881" b="9017"/>
          <a:stretch/>
        </p:blipFill>
        <p:spPr>
          <a:xfrm>
            <a:off x="2177512" y="418454"/>
            <a:ext cx="7229959" cy="53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32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vägg, golv, inomhus&#10;&#10;Automatiskt genererad beskrivning">
            <a:extLst>
              <a:ext uri="{FF2B5EF4-FFF2-40B4-BE49-F238E27FC236}">
                <a16:creationId xmlns:a16="http://schemas.microsoft.com/office/drawing/2014/main" id="{F056B257-2008-6F78-773C-B724581DC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13056" b="11389"/>
          <a:stretch/>
        </p:blipFill>
        <p:spPr>
          <a:xfrm>
            <a:off x="6642960" y="687343"/>
            <a:ext cx="3648075" cy="51816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25D0CBC-1999-5B96-2D1F-433C68EAD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8" t="13492" r="68451" b="11574"/>
          <a:stretch/>
        </p:blipFill>
        <p:spPr>
          <a:xfrm>
            <a:off x="1449092" y="578855"/>
            <a:ext cx="3890074" cy="525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30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7F06CF3-AE79-528A-31DD-080ECE5B7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4" t="3807" r="65390" b="22554"/>
          <a:stretch/>
        </p:blipFill>
        <p:spPr>
          <a:xfrm>
            <a:off x="583879" y="297619"/>
            <a:ext cx="2952418" cy="233916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CDAE749-E42F-31E4-F1D8-6265E561D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3" t="7272" r="66290" b="5057"/>
          <a:stretch/>
        </p:blipFill>
        <p:spPr>
          <a:xfrm>
            <a:off x="7191644" y="297619"/>
            <a:ext cx="2334043" cy="233916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8F5AE14-7770-F04A-5C33-D81E17328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75" t="7618" r="39326" b="5550"/>
          <a:stretch/>
        </p:blipFill>
        <p:spPr>
          <a:xfrm>
            <a:off x="3536098" y="297619"/>
            <a:ext cx="1762846" cy="233916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B2359A9-64AA-C42C-4D88-6F67447536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0" t="7936" r="68528" b="3807"/>
          <a:stretch/>
        </p:blipFill>
        <p:spPr>
          <a:xfrm>
            <a:off x="9665028" y="233964"/>
            <a:ext cx="2206137" cy="2402816"/>
          </a:xfrm>
          <a:prstGeom prst="rect">
            <a:avLst/>
          </a:prstGeom>
        </p:spPr>
      </p:pic>
      <p:pic>
        <p:nvPicPr>
          <p:cNvPr id="9" name="Bildobjekt 8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9EE30201-09E7-42A1-507E-B85E64B4D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67" y="2938757"/>
            <a:ext cx="3887645" cy="3504063"/>
          </a:xfrm>
          <a:prstGeom prst="rect">
            <a:avLst/>
          </a:prstGeom>
        </p:spPr>
      </p:pic>
      <p:pic>
        <p:nvPicPr>
          <p:cNvPr id="10" name="Bildobjekt 4">
            <a:extLst>
              <a:ext uri="{FF2B5EF4-FFF2-40B4-BE49-F238E27FC236}">
                <a16:creationId xmlns:a16="http://schemas.microsoft.com/office/drawing/2014/main" id="{12DAD4DD-ADAC-A88E-9408-0A5905CB2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0" t="16941" r="24659" b="8804"/>
          <a:stretch/>
        </p:blipFill>
        <p:spPr bwMode="auto">
          <a:xfrm>
            <a:off x="5354967" y="297620"/>
            <a:ext cx="1782981" cy="24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4E3018F-B928-CFEE-F14B-C21972C987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847" t="19695" r="20339" b="19424"/>
          <a:stretch/>
        </p:blipFill>
        <p:spPr>
          <a:xfrm>
            <a:off x="558463" y="2826606"/>
            <a:ext cx="4740481" cy="306696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4BB91B1-B0A5-FE63-6832-ED17416FA8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84" t="2712" r="65988" b="3525"/>
          <a:stretch/>
        </p:blipFill>
        <p:spPr>
          <a:xfrm>
            <a:off x="9382661" y="2826606"/>
            <a:ext cx="2488504" cy="37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2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ABC2C497-FAEA-433F-AD68-3A5DDD8F6C6A}"/>
              </a:ext>
            </a:extLst>
          </p:cNvPr>
          <p:cNvSpPr/>
          <p:nvPr/>
        </p:nvSpPr>
        <p:spPr>
          <a:xfrm>
            <a:off x="3382706" y="2240404"/>
            <a:ext cx="2177592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Rektangel: rundade hörn 55">
            <a:extLst>
              <a:ext uri="{FF2B5EF4-FFF2-40B4-BE49-F238E27FC236}">
                <a16:creationId xmlns:a16="http://schemas.microsoft.com/office/drawing/2014/main" id="{832D13C4-F332-0A48-B0A1-292618F186CE}"/>
              </a:ext>
            </a:extLst>
          </p:cNvPr>
          <p:cNvSpPr/>
          <p:nvPr/>
        </p:nvSpPr>
        <p:spPr>
          <a:xfrm>
            <a:off x="4930508" y="2240427"/>
            <a:ext cx="621753" cy="6414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D6DBD34B-9CDF-46F9-9BDC-FD130E7BD4CA}"/>
              </a:ext>
            </a:extLst>
          </p:cNvPr>
          <p:cNvSpPr/>
          <p:nvPr/>
        </p:nvSpPr>
        <p:spPr>
          <a:xfrm>
            <a:off x="621413" y="2240404"/>
            <a:ext cx="2177592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7A05AAD7-BD51-CA0C-D052-B5B4D4B4DB35}"/>
              </a:ext>
            </a:extLst>
          </p:cNvPr>
          <p:cNvSpPr/>
          <p:nvPr/>
        </p:nvSpPr>
        <p:spPr>
          <a:xfrm>
            <a:off x="2177249" y="2240404"/>
            <a:ext cx="621753" cy="6414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FF6C3066-59BD-4C7C-894F-78E91CE471D6}"/>
              </a:ext>
            </a:extLst>
          </p:cNvPr>
          <p:cNvSpPr txBox="1">
            <a:spLocks/>
          </p:cNvSpPr>
          <p:nvPr/>
        </p:nvSpPr>
        <p:spPr>
          <a:xfrm>
            <a:off x="838200" y="464289"/>
            <a:ext cx="10515600" cy="1264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/>
              <a:t>Hemtjänstindex </a:t>
            </a:r>
          </a:p>
          <a:p>
            <a:r>
              <a:rPr lang="sv-SE" sz="2800" i="1" dirty="0"/>
              <a:t>- </a:t>
            </a:r>
            <a:r>
              <a:rPr lang="sv-SE" sz="2800" i="1" dirty="0" err="1"/>
              <a:t>mätmodell</a:t>
            </a:r>
            <a:endParaRPr lang="sv-SE" sz="2800" i="1" dirty="0"/>
          </a:p>
          <a:p>
            <a:r>
              <a:rPr lang="sv-SE" sz="2000" i="1" dirty="0"/>
              <a:t> </a:t>
            </a:r>
          </a:p>
        </p:txBody>
      </p:sp>
      <p:sp>
        <p:nvSpPr>
          <p:cNvPr id="2" name="Tolvhörning 1">
            <a:extLst>
              <a:ext uri="{FF2B5EF4-FFF2-40B4-BE49-F238E27FC236}">
                <a16:creationId xmlns:a16="http://schemas.microsoft.com/office/drawing/2014/main" id="{E700CEEC-0B2D-47AF-89C0-70204947B755}"/>
              </a:ext>
            </a:extLst>
          </p:cNvPr>
          <p:cNvSpPr/>
          <p:nvPr/>
        </p:nvSpPr>
        <p:spPr>
          <a:xfrm>
            <a:off x="4996206" y="1197749"/>
            <a:ext cx="2356701" cy="769279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9BFBB6A-A5E0-423D-A4FF-9BF1FE4DC5F3}"/>
              </a:ext>
            </a:extLst>
          </p:cNvPr>
          <p:cNvSpPr txBox="1"/>
          <p:nvPr/>
        </p:nvSpPr>
        <p:spPr>
          <a:xfrm>
            <a:off x="5373278" y="1397722"/>
            <a:ext cx="17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Hemtjänstindex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4CCEB3B-FE45-4353-ADF4-B6FBBBC64A85}"/>
              </a:ext>
            </a:extLst>
          </p:cNvPr>
          <p:cNvSpPr txBox="1"/>
          <p:nvPr/>
        </p:nvSpPr>
        <p:spPr>
          <a:xfrm>
            <a:off x="621411" y="2357397"/>
            <a:ext cx="15558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Information</a:t>
            </a:r>
          </a:p>
          <a:p>
            <a:r>
              <a:rPr lang="sv-SE" sz="900" dirty="0">
                <a:solidFill>
                  <a:schemeClr val="bg1"/>
                </a:solidFill>
              </a:rPr>
              <a:t>(på kommunens webbplats)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DE5658D-5BF2-4A1D-8BFC-2A4BE4CA18E9}"/>
              </a:ext>
            </a:extLst>
          </p:cNvPr>
          <p:cNvSpPr txBox="1"/>
          <p:nvPr/>
        </p:nvSpPr>
        <p:spPr>
          <a:xfrm>
            <a:off x="3382706" y="2297109"/>
            <a:ext cx="1454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Bistånds-handläggning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DEB5D25B-8A08-49A4-8A28-1FF53F529824}"/>
              </a:ext>
            </a:extLst>
          </p:cNvPr>
          <p:cNvSpPr/>
          <p:nvPr/>
        </p:nvSpPr>
        <p:spPr>
          <a:xfrm>
            <a:off x="6316957" y="2240404"/>
            <a:ext cx="2177592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779275A-CA55-4DDF-84F3-1AD71E4F3402}"/>
              </a:ext>
            </a:extLst>
          </p:cNvPr>
          <p:cNvSpPr txBox="1"/>
          <p:nvPr/>
        </p:nvSpPr>
        <p:spPr>
          <a:xfrm>
            <a:off x="6365662" y="2357397"/>
            <a:ext cx="1127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Utförande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530CBF78-1758-4D34-BA48-E136AE84BBC8}"/>
              </a:ext>
            </a:extLst>
          </p:cNvPr>
          <p:cNvSpPr/>
          <p:nvPr/>
        </p:nvSpPr>
        <p:spPr>
          <a:xfrm>
            <a:off x="9208563" y="2240404"/>
            <a:ext cx="2177592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BBFEC13-B2E4-47F8-9D3F-DC354FBFE03E}"/>
              </a:ext>
            </a:extLst>
          </p:cNvPr>
          <p:cNvSpPr txBox="1"/>
          <p:nvPr/>
        </p:nvSpPr>
        <p:spPr>
          <a:xfrm>
            <a:off x="9204799" y="2275660"/>
            <a:ext cx="122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Stöd, utveckling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454A8AFE-A74A-48BB-81E3-BDE935C00E6C}"/>
              </a:ext>
            </a:extLst>
          </p:cNvPr>
          <p:cNvSpPr txBox="1"/>
          <p:nvPr/>
        </p:nvSpPr>
        <p:spPr>
          <a:xfrm>
            <a:off x="1383836" y="2012332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/>
              <a:t>Delindex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E18503CA-B966-48DB-9BDE-C01B3AC4878F}"/>
              </a:ext>
            </a:extLst>
          </p:cNvPr>
          <p:cNvSpPr txBox="1"/>
          <p:nvPr/>
        </p:nvSpPr>
        <p:spPr>
          <a:xfrm>
            <a:off x="5180097" y="965105"/>
            <a:ext cx="2149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/>
              <a:t>Kommunens totala Hemtjänstindex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E5F57B4F-F261-4E30-BB1E-17238D081A06}"/>
              </a:ext>
            </a:extLst>
          </p:cNvPr>
          <p:cNvSpPr txBox="1"/>
          <p:nvPr/>
        </p:nvSpPr>
        <p:spPr>
          <a:xfrm>
            <a:off x="4175619" y="2016715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/>
              <a:t>Delindex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BDE93FA0-1210-4DF7-9A95-31DBB2B8BBB1}"/>
              </a:ext>
            </a:extLst>
          </p:cNvPr>
          <p:cNvSpPr txBox="1"/>
          <p:nvPr/>
        </p:nvSpPr>
        <p:spPr>
          <a:xfrm>
            <a:off x="7088292" y="2012332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/>
              <a:t>Delindex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F699C214-AD5F-4D12-A3E4-03D74215DD24}"/>
              </a:ext>
            </a:extLst>
          </p:cNvPr>
          <p:cNvSpPr txBox="1"/>
          <p:nvPr/>
        </p:nvSpPr>
        <p:spPr>
          <a:xfrm>
            <a:off x="9936316" y="2008072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/>
              <a:t>Delindex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CFD68E66-C061-453E-B476-B333DCC14439}"/>
              </a:ext>
            </a:extLst>
          </p:cNvPr>
          <p:cNvSpPr txBox="1"/>
          <p:nvPr/>
        </p:nvSpPr>
        <p:spPr>
          <a:xfrm>
            <a:off x="621413" y="2938687"/>
            <a:ext cx="2177592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sv-SE" sz="900" dirty="0">
                <a:latin typeface="Arial" panose="020B0604020202020204" pitchFamily="34" charset="0"/>
                <a:cs typeface="Times New Roman" panose="02020603050405020304" pitchFamily="18" charset="0"/>
              </a:rPr>
              <a:t>Det finns kontaktinformation på kommunens webb och det framgår vem du kontaktar om du är missnöjd 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4A06E7D8-16C1-48EE-96A2-0A6B686E0F46}"/>
              </a:ext>
            </a:extLst>
          </p:cNvPr>
          <p:cNvSpPr txBox="1"/>
          <p:nvPr/>
        </p:nvSpPr>
        <p:spPr>
          <a:xfrm>
            <a:off x="621411" y="4082364"/>
            <a:ext cx="21775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/>
              <a:t>Det finns information om vilka insatser som kan utföras och pris för detta</a:t>
            </a:r>
            <a:endParaRPr lang="sv-SE" dirty="0"/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29D9ECEC-E189-4675-AB46-4C734C3BAD3D}"/>
              </a:ext>
            </a:extLst>
          </p:cNvPr>
          <p:cNvSpPr txBox="1"/>
          <p:nvPr/>
        </p:nvSpPr>
        <p:spPr>
          <a:xfrm>
            <a:off x="621411" y="4927115"/>
            <a:ext cx="2177592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Det finns information om genomförandeplan, personalkontinuitet och kontaktmannaskap 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B76DAD19-929B-4B5A-9332-EC3BDB59FA63}"/>
              </a:ext>
            </a:extLst>
          </p:cNvPr>
          <p:cNvSpPr txBox="1"/>
          <p:nvPr/>
        </p:nvSpPr>
        <p:spPr>
          <a:xfrm>
            <a:off x="3382706" y="3653718"/>
            <a:ext cx="21775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Biståndsbeslutet är anpassat efter ditt behov och personalen har tillräckligt med tid för att kunna utföra sitt arbete hos dig</a:t>
            </a:r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AA4AED72-A486-4E35-95C1-784C00D2A20E}"/>
              </a:ext>
            </a:extLst>
          </p:cNvPr>
          <p:cNvSpPr txBox="1"/>
          <p:nvPr/>
        </p:nvSpPr>
        <p:spPr>
          <a:xfrm>
            <a:off x="3382706" y="2932538"/>
            <a:ext cx="21775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Det finns flexibilitet i biståndsbeslutet, du kan påverka vad hemtjänsten ska göra under den tid de hjälper dig och du får välja utförare av hemtjänsten</a:t>
            </a:r>
          </a:p>
        </p:txBody>
      </p:sp>
      <p:sp>
        <p:nvSpPr>
          <p:cNvPr id="49" name="textruta 48">
            <a:extLst>
              <a:ext uri="{FF2B5EF4-FFF2-40B4-BE49-F238E27FC236}">
                <a16:creationId xmlns:a16="http://schemas.microsoft.com/office/drawing/2014/main" id="{53FC88A0-78C8-40EC-9779-67D74DB4FED6}"/>
              </a:ext>
            </a:extLst>
          </p:cNvPr>
          <p:cNvSpPr txBox="1"/>
          <p:nvPr/>
        </p:nvSpPr>
        <p:spPr>
          <a:xfrm>
            <a:off x="3382706" y="4373167"/>
            <a:ext cx="21775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Kommunen har en systematik i biståndsprocessen och uppföljningen och kommunens biståndshandläggare har socionomexamen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F604EEDE-9B1F-87A3-4F33-23FF640AA80F}"/>
              </a:ext>
            </a:extLst>
          </p:cNvPr>
          <p:cNvSpPr txBox="1"/>
          <p:nvPr/>
        </p:nvSpPr>
        <p:spPr>
          <a:xfrm>
            <a:off x="621411" y="3513609"/>
            <a:ext cx="2177592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Det finns information om hur du söker bistånd och du får veta ungefärlig tid från ansökan till beslut</a:t>
            </a:r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D776337A-E3AD-2C37-F69E-1E51BE6359AF}"/>
              </a:ext>
            </a:extLst>
          </p:cNvPr>
          <p:cNvSpPr txBox="1"/>
          <p:nvPr/>
        </p:nvSpPr>
        <p:spPr>
          <a:xfrm>
            <a:off x="621411" y="4504607"/>
            <a:ext cx="21775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Det finns information om utförarna och hur du väljer utförare av hemtjänsten</a:t>
            </a:r>
          </a:p>
        </p:txBody>
      </p:sp>
      <p:sp>
        <p:nvSpPr>
          <p:cNvPr id="50" name="textruta 49">
            <a:extLst>
              <a:ext uri="{FF2B5EF4-FFF2-40B4-BE49-F238E27FC236}">
                <a16:creationId xmlns:a16="http://schemas.microsoft.com/office/drawing/2014/main" id="{1FD52C62-BFD3-C930-307D-72FF7B9B6EAF}"/>
              </a:ext>
            </a:extLst>
          </p:cNvPr>
          <p:cNvSpPr txBox="1"/>
          <p:nvPr/>
        </p:nvSpPr>
        <p:spPr>
          <a:xfrm>
            <a:off x="2177249" y="2405690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97A4C2C2-7608-B1AB-6DA1-A40E90642ECB}"/>
              </a:ext>
            </a:extLst>
          </p:cNvPr>
          <p:cNvSpPr txBox="1"/>
          <p:nvPr/>
        </p:nvSpPr>
        <p:spPr>
          <a:xfrm>
            <a:off x="4962512" y="2416599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ktangel: rundade hörn 57">
            <a:extLst>
              <a:ext uri="{FF2B5EF4-FFF2-40B4-BE49-F238E27FC236}">
                <a16:creationId xmlns:a16="http://schemas.microsoft.com/office/drawing/2014/main" id="{DB51D052-0563-88DC-A94F-09FD981C0628}"/>
              </a:ext>
            </a:extLst>
          </p:cNvPr>
          <p:cNvSpPr/>
          <p:nvPr/>
        </p:nvSpPr>
        <p:spPr>
          <a:xfrm>
            <a:off x="7888258" y="2239425"/>
            <a:ext cx="621753" cy="6414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0" name="textruta 59">
            <a:extLst>
              <a:ext uri="{FF2B5EF4-FFF2-40B4-BE49-F238E27FC236}">
                <a16:creationId xmlns:a16="http://schemas.microsoft.com/office/drawing/2014/main" id="{807D6E2F-6679-B4F7-B977-14BE58805A50}"/>
              </a:ext>
            </a:extLst>
          </p:cNvPr>
          <p:cNvSpPr txBox="1"/>
          <p:nvPr/>
        </p:nvSpPr>
        <p:spPr>
          <a:xfrm>
            <a:off x="7920262" y="2415597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ktangel: rundade hörn 60">
            <a:extLst>
              <a:ext uri="{FF2B5EF4-FFF2-40B4-BE49-F238E27FC236}">
                <a16:creationId xmlns:a16="http://schemas.microsoft.com/office/drawing/2014/main" id="{354110F3-E137-8CDE-F810-39147B44FC66}"/>
              </a:ext>
            </a:extLst>
          </p:cNvPr>
          <p:cNvSpPr/>
          <p:nvPr/>
        </p:nvSpPr>
        <p:spPr>
          <a:xfrm>
            <a:off x="10777013" y="2251714"/>
            <a:ext cx="621753" cy="6414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textruta 61">
            <a:extLst>
              <a:ext uri="{FF2B5EF4-FFF2-40B4-BE49-F238E27FC236}">
                <a16:creationId xmlns:a16="http://schemas.microsoft.com/office/drawing/2014/main" id="{4C2E6933-037F-3B63-76FC-7CC70250F2B7}"/>
              </a:ext>
            </a:extLst>
          </p:cNvPr>
          <p:cNvSpPr txBox="1"/>
          <p:nvPr/>
        </p:nvSpPr>
        <p:spPr>
          <a:xfrm>
            <a:off x="10809017" y="2427886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ktangel: rundade hörn 62">
            <a:extLst>
              <a:ext uri="{FF2B5EF4-FFF2-40B4-BE49-F238E27FC236}">
                <a16:creationId xmlns:a16="http://schemas.microsoft.com/office/drawing/2014/main" id="{8D7DA4FE-0CEC-B074-98E7-A9FAF5F48950}"/>
              </a:ext>
            </a:extLst>
          </p:cNvPr>
          <p:cNvSpPr/>
          <p:nvPr/>
        </p:nvSpPr>
        <p:spPr>
          <a:xfrm>
            <a:off x="2705228" y="2971076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D03DEEA5-6057-DAF7-DE6B-488B705CDD37}"/>
              </a:ext>
            </a:extLst>
          </p:cNvPr>
          <p:cNvSpPr txBox="1"/>
          <p:nvPr/>
        </p:nvSpPr>
        <p:spPr>
          <a:xfrm>
            <a:off x="2686756" y="3008792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ktangel: rundade hörn 72">
            <a:extLst>
              <a:ext uri="{FF2B5EF4-FFF2-40B4-BE49-F238E27FC236}">
                <a16:creationId xmlns:a16="http://schemas.microsoft.com/office/drawing/2014/main" id="{2AE2E22F-2CE0-C992-6746-3A675F78F419}"/>
              </a:ext>
            </a:extLst>
          </p:cNvPr>
          <p:cNvSpPr/>
          <p:nvPr/>
        </p:nvSpPr>
        <p:spPr>
          <a:xfrm>
            <a:off x="2714081" y="3540835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4" name="textruta 73">
            <a:extLst>
              <a:ext uri="{FF2B5EF4-FFF2-40B4-BE49-F238E27FC236}">
                <a16:creationId xmlns:a16="http://schemas.microsoft.com/office/drawing/2014/main" id="{284D5BAD-B964-93B8-DB0B-4EFA7899C77B}"/>
              </a:ext>
            </a:extLst>
          </p:cNvPr>
          <p:cNvSpPr txBox="1"/>
          <p:nvPr/>
        </p:nvSpPr>
        <p:spPr>
          <a:xfrm>
            <a:off x="2695609" y="3578551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ktangel: rundade hörn 74">
            <a:extLst>
              <a:ext uri="{FF2B5EF4-FFF2-40B4-BE49-F238E27FC236}">
                <a16:creationId xmlns:a16="http://schemas.microsoft.com/office/drawing/2014/main" id="{51C7D4D3-FF77-CE0D-924E-6B0D6528D173}"/>
              </a:ext>
            </a:extLst>
          </p:cNvPr>
          <p:cNvSpPr/>
          <p:nvPr/>
        </p:nvSpPr>
        <p:spPr>
          <a:xfrm>
            <a:off x="2714081" y="4026215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textruta 75">
            <a:extLst>
              <a:ext uri="{FF2B5EF4-FFF2-40B4-BE49-F238E27FC236}">
                <a16:creationId xmlns:a16="http://schemas.microsoft.com/office/drawing/2014/main" id="{ADA8E9E1-32F2-02EB-2017-13AEAF5EBB21}"/>
              </a:ext>
            </a:extLst>
          </p:cNvPr>
          <p:cNvSpPr txBox="1"/>
          <p:nvPr/>
        </p:nvSpPr>
        <p:spPr>
          <a:xfrm>
            <a:off x="2695609" y="4063931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ktangel: rundade hörn 76">
            <a:extLst>
              <a:ext uri="{FF2B5EF4-FFF2-40B4-BE49-F238E27FC236}">
                <a16:creationId xmlns:a16="http://schemas.microsoft.com/office/drawing/2014/main" id="{75517002-C799-26A3-FE31-8F35D14CEC02}"/>
              </a:ext>
            </a:extLst>
          </p:cNvPr>
          <p:cNvSpPr/>
          <p:nvPr/>
        </p:nvSpPr>
        <p:spPr>
          <a:xfrm>
            <a:off x="2714081" y="4493775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textruta 77">
            <a:extLst>
              <a:ext uri="{FF2B5EF4-FFF2-40B4-BE49-F238E27FC236}">
                <a16:creationId xmlns:a16="http://schemas.microsoft.com/office/drawing/2014/main" id="{C93494A9-CD70-34C0-0312-BCA7866FCA9D}"/>
              </a:ext>
            </a:extLst>
          </p:cNvPr>
          <p:cNvSpPr txBox="1"/>
          <p:nvPr/>
        </p:nvSpPr>
        <p:spPr>
          <a:xfrm>
            <a:off x="2695609" y="4531491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ktangel: rundade hörn 78">
            <a:extLst>
              <a:ext uri="{FF2B5EF4-FFF2-40B4-BE49-F238E27FC236}">
                <a16:creationId xmlns:a16="http://schemas.microsoft.com/office/drawing/2014/main" id="{9928F253-77DA-4511-F8B8-FF7ACD831B18}"/>
              </a:ext>
            </a:extLst>
          </p:cNvPr>
          <p:cNvSpPr/>
          <p:nvPr/>
        </p:nvSpPr>
        <p:spPr>
          <a:xfrm>
            <a:off x="2720300" y="4981060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0" name="textruta 79">
            <a:extLst>
              <a:ext uri="{FF2B5EF4-FFF2-40B4-BE49-F238E27FC236}">
                <a16:creationId xmlns:a16="http://schemas.microsoft.com/office/drawing/2014/main" id="{EAD97068-1346-495A-158C-A820C53E5C47}"/>
              </a:ext>
            </a:extLst>
          </p:cNvPr>
          <p:cNvSpPr txBox="1"/>
          <p:nvPr/>
        </p:nvSpPr>
        <p:spPr>
          <a:xfrm>
            <a:off x="2701828" y="5018776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ktangel: rundade hörn 82">
            <a:extLst>
              <a:ext uri="{FF2B5EF4-FFF2-40B4-BE49-F238E27FC236}">
                <a16:creationId xmlns:a16="http://schemas.microsoft.com/office/drawing/2014/main" id="{A84822F3-0861-94F6-4E2B-CF5602A3B2C1}"/>
              </a:ext>
            </a:extLst>
          </p:cNvPr>
          <p:cNvSpPr/>
          <p:nvPr/>
        </p:nvSpPr>
        <p:spPr>
          <a:xfrm>
            <a:off x="5507891" y="3068054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textruta 83">
            <a:extLst>
              <a:ext uri="{FF2B5EF4-FFF2-40B4-BE49-F238E27FC236}">
                <a16:creationId xmlns:a16="http://schemas.microsoft.com/office/drawing/2014/main" id="{60FBF17C-9608-078E-2A3D-4752E0C5AC68}"/>
              </a:ext>
            </a:extLst>
          </p:cNvPr>
          <p:cNvSpPr txBox="1"/>
          <p:nvPr/>
        </p:nvSpPr>
        <p:spPr>
          <a:xfrm>
            <a:off x="5489419" y="3105770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ktangel: rundade hörn 84">
            <a:extLst>
              <a:ext uri="{FF2B5EF4-FFF2-40B4-BE49-F238E27FC236}">
                <a16:creationId xmlns:a16="http://schemas.microsoft.com/office/drawing/2014/main" id="{3A021C70-A9EC-92DF-96CA-8A7F90C70279}"/>
              </a:ext>
            </a:extLst>
          </p:cNvPr>
          <p:cNvSpPr/>
          <p:nvPr/>
        </p:nvSpPr>
        <p:spPr>
          <a:xfrm>
            <a:off x="5516744" y="3776359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textruta 85">
            <a:extLst>
              <a:ext uri="{FF2B5EF4-FFF2-40B4-BE49-F238E27FC236}">
                <a16:creationId xmlns:a16="http://schemas.microsoft.com/office/drawing/2014/main" id="{11A213A5-11A2-2589-3A8F-23FC90089F41}"/>
              </a:ext>
            </a:extLst>
          </p:cNvPr>
          <p:cNvSpPr txBox="1"/>
          <p:nvPr/>
        </p:nvSpPr>
        <p:spPr>
          <a:xfrm>
            <a:off x="5498272" y="3814075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ktangel: rundade hörn 86">
            <a:extLst>
              <a:ext uri="{FF2B5EF4-FFF2-40B4-BE49-F238E27FC236}">
                <a16:creationId xmlns:a16="http://schemas.microsoft.com/office/drawing/2014/main" id="{C3ABA514-B7A5-A383-62E3-45A70E8046A3}"/>
              </a:ext>
            </a:extLst>
          </p:cNvPr>
          <p:cNvSpPr/>
          <p:nvPr/>
        </p:nvSpPr>
        <p:spPr>
          <a:xfrm>
            <a:off x="5516744" y="4447042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B75AF535-4C89-2A42-3911-E087779BB938}"/>
              </a:ext>
            </a:extLst>
          </p:cNvPr>
          <p:cNvSpPr txBox="1"/>
          <p:nvPr/>
        </p:nvSpPr>
        <p:spPr>
          <a:xfrm>
            <a:off x="5498272" y="4484758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ruta 88">
            <a:extLst>
              <a:ext uri="{FF2B5EF4-FFF2-40B4-BE49-F238E27FC236}">
                <a16:creationId xmlns:a16="http://schemas.microsoft.com/office/drawing/2014/main" id="{9339E002-F2DB-96BD-FB50-99A574FDF235}"/>
              </a:ext>
            </a:extLst>
          </p:cNvPr>
          <p:cNvSpPr txBox="1"/>
          <p:nvPr/>
        </p:nvSpPr>
        <p:spPr>
          <a:xfrm>
            <a:off x="9214845" y="2962965"/>
            <a:ext cx="21775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Du kan få stöd av digitala tjänster såsom nattkamera eller digitala lås och kommunen har garantier kring trygghetslarm</a:t>
            </a:r>
          </a:p>
        </p:txBody>
      </p:sp>
      <p:sp>
        <p:nvSpPr>
          <p:cNvPr id="90" name="textruta 89">
            <a:extLst>
              <a:ext uri="{FF2B5EF4-FFF2-40B4-BE49-F238E27FC236}">
                <a16:creationId xmlns:a16="http://schemas.microsoft.com/office/drawing/2014/main" id="{7EC9D5FC-7129-6773-19B4-77909E3FC14C}"/>
              </a:ext>
            </a:extLst>
          </p:cNvPr>
          <p:cNvSpPr txBox="1"/>
          <p:nvPr/>
        </p:nvSpPr>
        <p:spPr>
          <a:xfrm>
            <a:off x="9208562" y="4078502"/>
            <a:ext cx="217759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Kommunen arbetar med kvalitetsstyrning och förebyggande insatser, t ex för att minska risken att du ramlar och gör dig illa i ditt hem </a:t>
            </a:r>
          </a:p>
        </p:txBody>
      </p:sp>
      <p:sp>
        <p:nvSpPr>
          <p:cNvPr id="91" name="textruta 90">
            <a:extLst>
              <a:ext uri="{FF2B5EF4-FFF2-40B4-BE49-F238E27FC236}">
                <a16:creationId xmlns:a16="http://schemas.microsoft.com/office/drawing/2014/main" id="{F415AEC1-E348-6573-66A8-E83089C7B931}"/>
              </a:ext>
            </a:extLst>
          </p:cNvPr>
          <p:cNvSpPr txBox="1"/>
          <p:nvPr/>
        </p:nvSpPr>
        <p:spPr>
          <a:xfrm>
            <a:off x="9207724" y="3661514"/>
            <a:ext cx="217759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Kommunen har rutiner för samverkan och samarbete med anhöriga </a:t>
            </a:r>
          </a:p>
        </p:txBody>
      </p:sp>
      <p:sp>
        <p:nvSpPr>
          <p:cNvPr id="93" name="textruta 92">
            <a:extLst>
              <a:ext uri="{FF2B5EF4-FFF2-40B4-BE49-F238E27FC236}">
                <a16:creationId xmlns:a16="http://schemas.microsoft.com/office/drawing/2014/main" id="{2E543B16-A42D-A534-3F3D-224A5D5E1B0F}"/>
              </a:ext>
            </a:extLst>
          </p:cNvPr>
          <p:cNvSpPr txBox="1"/>
          <p:nvPr/>
        </p:nvSpPr>
        <p:spPr>
          <a:xfrm>
            <a:off x="9214845" y="4787786"/>
            <a:ext cx="217759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Kommunen har rutiner för säker vård och omsorg</a:t>
            </a: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C4B73331-F187-0149-607E-0E5EAA79AFC3}"/>
              </a:ext>
            </a:extLst>
          </p:cNvPr>
          <p:cNvSpPr txBox="1"/>
          <p:nvPr/>
        </p:nvSpPr>
        <p:spPr>
          <a:xfrm>
            <a:off x="9204798" y="5234069"/>
            <a:ext cx="217759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Kommunen har rutiner för samverkan och samarbete med primärvården</a:t>
            </a:r>
          </a:p>
        </p:txBody>
      </p:sp>
      <p:sp>
        <p:nvSpPr>
          <p:cNvPr id="99" name="Rektangel: rundade hörn 98">
            <a:extLst>
              <a:ext uri="{FF2B5EF4-FFF2-40B4-BE49-F238E27FC236}">
                <a16:creationId xmlns:a16="http://schemas.microsoft.com/office/drawing/2014/main" id="{9EE533C9-60EA-62E9-CCC5-6D81D126F4FB}"/>
              </a:ext>
            </a:extLst>
          </p:cNvPr>
          <p:cNvSpPr/>
          <p:nvPr/>
        </p:nvSpPr>
        <p:spPr>
          <a:xfrm>
            <a:off x="11341670" y="3063367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0" name="textruta 99">
            <a:extLst>
              <a:ext uri="{FF2B5EF4-FFF2-40B4-BE49-F238E27FC236}">
                <a16:creationId xmlns:a16="http://schemas.microsoft.com/office/drawing/2014/main" id="{5A67560C-7FEE-1235-76ED-8751F58C7A14}"/>
              </a:ext>
            </a:extLst>
          </p:cNvPr>
          <p:cNvSpPr txBox="1"/>
          <p:nvPr/>
        </p:nvSpPr>
        <p:spPr>
          <a:xfrm>
            <a:off x="11323198" y="3101083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ktangel: rundade hörn 106">
            <a:extLst>
              <a:ext uri="{FF2B5EF4-FFF2-40B4-BE49-F238E27FC236}">
                <a16:creationId xmlns:a16="http://schemas.microsoft.com/office/drawing/2014/main" id="{D22F0196-019F-A383-5C92-5A7AE9C62D77}"/>
              </a:ext>
            </a:extLst>
          </p:cNvPr>
          <p:cNvSpPr/>
          <p:nvPr/>
        </p:nvSpPr>
        <p:spPr>
          <a:xfrm>
            <a:off x="11350523" y="3630674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8" name="textruta 107">
            <a:extLst>
              <a:ext uri="{FF2B5EF4-FFF2-40B4-BE49-F238E27FC236}">
                <a16:creationId xmlns:a16="http://schemas.microsoft.com/office/drawing/2014/main" id="{19B7BBAA-7E29-056C-988E-0E36AF1EE250}"/>
              </a:ext>
            </a:extLst>
          </p:cNvPr>
          <p:cNvSpPr txBox="1"/>
          <p:nvPr/>
        </p:nvSpPr>
        <p:spPr>
          <a:xfrm>
            <a:off x="11332051" y="3668390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ektangel: rundade hörn 110">
            <a:extLst>
              <a:ext uri="{FF2B5EF4-FFF2-40B4-BE49-F238E27FC236}">
                <a16:creationId xmlns:a16="http://schemas.microsoft.com/office/drawing/2014/main" id="{08E7B339-89A4-7A07-1AAE-32D2B6193121}"/>
              </a:ext>
            </a:extLst>
          </p:cNvPr>
          <p:cNvSpPr/>
          <p:nvPr/>
        </p:nvSpPr>
        <p:spPr>
          <a:xfrm>
            <a:off x="11347217" y="4145198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4" name="Rektangel: rundade hörn 123">
            <a:extLst>
              <a:ext uri="{FF2B5EF4-FFF2-40B4-BE49-F238E27FC236}">
                <a16:creationId xmlns:a16="http://schemas.microsoft.com/office/drawing/2014/main" id="{CB51EF00-6551-1FBC-C459-D1E8FC1406AC}"/>
              </a:ext>
            </a:extLst>
          </p:cNvPr>
          <p:cNvSpPr/>
          <p:nvPr/>
        </p:nvSpPr>
        <p:spPr>
          <a:xfrm>
            <a:off x="11355442" y="5229268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5" name="textruta 124">
            <a:extLst>
              <a:ext uri="{FF2B5EF4-FFF2-40B4-BE49-F238E27FC236}">
                <a16:creationId xmlns:a16="http://schemas.microsoft.com/office/drawing/2014/main" id="{D3416428-5440-7A68-1896-B71CC64C6E2D}"/>
              </a:ext>
            </a:extLst>
          </p:cNvPr>
          <p:cNvSpPr txBox="1"/>
          <p:nvPr/>
        </p:nvSpPr>
        <p:spPr>
          <a:xfrm>
            <a:off x="11336970" y="5266984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ktangel: rundade hörn 125">
            <a:extLst>
              <a:ext uri="{FF2B5EF4-FFF2-40B4-BE49-F238E27FC236}">
                <a16:creationId xmlns:a16="http://schemas.microsoft.com/office/drawing/2014/main" id="{57C26F37-D984-8ADA-DE18-DE00CD731C88}"/>
              </a:ext>
            </a:extLst>
          </p:cNvPr>
          <p:cNvSpPr/>
          <p:nvPr/>
        </p:nvSpPr>
        <p:spPr>
          <a:xfrm>
            <a:off x="11349945" y="4734627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7" name="textruta 126">
            <a:extLst>
              <a:ext uri="{FF2B5EF4-FFF2-40B4-BE49-F238E27FC236}">
                <a16:creationId xmlns:a16="http://schemas.microsoft.com/office/drawing/2014/main" id="{C4FD38E3-D802-763F-178F-8F9A01162989}"/>
              </a:ext>
            </a:extLst>
          </p:cNvPr>
          <p:cNvSpPr txBox="1"/>
          <p:nvPr/>
        </p:nvSpPr>
        <p:spPr>
          <a:xfrm>
            <a:off x="11331473" y="4772343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ruta 127">
            <a:extLst>
              <a:ext uri="{FF2B5EF4-FFF2-40B4-BE49-F238E27FC236}">
                <a16:creationId xmlns:a16="http://schemas.microsoft.com/office/drawing/2014/main" id="{9AEDFC03-0BE9-3352-B766-423668AB044C}"/>
              </a:ext>
            </a:extLst>
          </p:cNvPr>
          <p:cNvSpPr txBox="1"/>
          <p:nvPr/>
        </p:nvSpPr>
        <p:spPr>
          <a:xfrm>
            <a:off x="11315334" y="4213236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ruta 129">
            <a:extLst>
              <a:ext uri="{FF2B5EF4-FFF2-40B4-BE49-F238E27FC236}">
                <a16:creationId xmlns:a16="http://schemas.microsoft.com/office/drawing/2014/main" id="{EFD3C4A0-D2F3-315A-98CD-A98BF2671897}"/>
              </a:ext>
            </a:extLst>
          </p:cNvPr>
          <p:cNvSpPr txBox="1"/>
          <p:nvPr/>
        </p:nvSpPr>
        <p:spPr>
          <a:xfrm>
            <a:off x="6315292" y="2954668"/>
            <a:ext cx="2177592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Hemtjänstpersonalen har ett respektfullt bemötande och tar hänsyn till din integritet</a:t>
            </a:r>
          </a:p>
        </p:txBody>
      </p:sp>
      <p:sp>
        <p:nvSpPr>
          <p:cNvPr id="131" name="textruta 130">
            <a:extLst>
              <a:ext uri="{FF2B5EF4-FFF2-40B4-BE49-F238E27FC236}">
                <a16:creationId xmlns:a16="http://schemas.microsoft.com/office/drawing/2014/main" id="{46F3F67A-0871-F934-7F29-C2DE05AD9D85}"/>
              </a:ext>
            </a:extLst>
          </p:cNvPr>
          <p:cNvSpPr txBox="1"/>
          <p:nvPr/>
        </p:nvSpPr>
        <p:spPr>
          <a:xfrm>
            <a:off x="6315292" y="3543492"/>
            <a:ext cx="21775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Hemtjänstpersonalen tar hänsyn till dina åsikter, de utför sina arbetsuppgifter som de ska och du är sammantaget nöjd med hemtjänsten</a:t>
            </a:r>
          </a:p>
        </p:txBody>
      </p:sp>
      <p:sp>
        <p:nvSpPr>
          <p:cNvPr id="132" name="textruta 131">
            <a:extLst>
              <a:ext uri="{FF2B5EF4-FFF2-40B4-BE49-F238E27FC236}">
                <a16:creationId xmlns:a16="http://schemas.microsoft.com/office/drawing/2014/main" id="{1746502C-5183-724F-6FC4-4D7ECF1DBA5A}"/>
              </a:ext>
            </a:extLst>
          </p:cNvPr>
          <p:cNvSpPr txBox="1"/>
          <p:nvPr/>
        </p:nvSpPr>
        <p:spPr>
          <a:xfrm>
            <a:off x="6315292" y="4850504"/>
            <a:ext cx="21775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Det känns tryggt att bo hemma, du känner förtroende för personalen som kommer hem till dig och de bemöter dig på ett bra sätt</a:t>
            </a:r>
          </a:p>
        </p:txBody>
      </p:sp>
      <p:sp>
        <p:nvSpPr>
          <p:cNvPr id="133" name="textruta 132">
            <a:extLst>
              <a:ext uri="{FF2B5EF4-FFF2-40B4-BE49-F238E27FC236}">
                <a16:creationId xmlns:a16="http://schemas.microsoft.com/office/drawing/2014/main" id="{8A416697-44C4-A6F9-A1FE-AA834087143F}"/>
              </a:ext>
            </a:extLst>
          </p:cNvPr>
          <p:cNvSpPr txBox="1"/>
          <p:nvPr/>
        </p:nvSpPr>
        <p:spPr>
          <a:xfrm>
            <a:off x="6315292" y="4266248"/>
            <a:ext cx="2177592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Hemtjänstpersonalen kommer på utsatt tid och om det blir förändringar så meddelar de dig</a:t>
            </a:r>
          </a:p>
        </p:txBody>
      </p:sp>
      <p:sp>
        <p:nvSpPr>
          <p:cNvPr id="134" name="textruta 133">
            <a:extLst>
              <a:ext uri="{FF2B5EF4-FFF2-40B4-BE49-F238E27FC236}">
                <a16:creationId xmlns:a16="http://schemas.microsoft.com/office/drawing/2014/main" id="{0D49116B-3343-C3D8-6079-8FF87C12F001}"/>
              </a:ext>
            </a:extLst>
          </p:cNvPr>
          <p:cNvSpPr txBox="1"/>
          <p:nvPr/>
        </p:nvSpPr>
        <p:spPr>
          <a:xfrm>
            <a:off x="6315292" y="5559930"/>
            <a:ext cx="217759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sv-SE" dirty="0"/>
              <a:t>Det är få olika personer som kommer hem till dig</a:t>
            </a: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A8CB93D7-4A62-B0D7-7F5E-74DD81DB4C0C}"/>
              </a:ext>
            </a:extLst>
          </p:cNvPr>
          <p:cNvSpPr txBox="1"/>
          <p:nvPr/>
        </p:nvSpPr>
        <p:spPr>
          <a:xfrm>
            <a:off x="4010025" y="6344451"/>
            <a:ext cx="8067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Totalt </a:t>
            </a:r>
            <a:r>
              <a:rPr lang="sv-SE" sz="1000" b="1" i="1" dirty="0"/>
              <a:t>18 </a:t>
            </a:r>
            <a:r>
              <a:rPr lang="sv-SE" sz="1000" b="1" i="1" dirty="0" err="1"/>
              <a:t>st</a:t>
            </a:r>
            <a:r>
              <a:rPr lang="sv-SE" sz="1000" b="1" i="1" dirty="0"/>
              <a:t> kvalitetsområden</a:t>
            </a:r>
            <a:r>
              <a:rPr lang="sv-SE" sz="1000" dirty="0"/>
              <a:t> och </a:t>
            </a:r>
            <a:r>
              <a:rPr lang="sv-SE" sz="1000" b="1" i="1" dirty="0"/>
              <a:t>71 </a:t>
            </a:r>
            <a:r>
              <a:rPr lang="sv-SE" sz="1000" b="1" i="1" dirty="0" err="1"/>
              <a:t>st</a:t>
            </a:r>
            <a:r>
              <a:rPr lang="sv-SE" sz="1000" b="1" i="1" dirty="0"/>
              <a:t> nyckeltal</a:t>
            </a:r>
            <a:r>
              <a:rPr lang="sv-SE" sz="1000" dirty="0"/>
              <a:t>, där data/nyckeltal/indikatorer kommer från Socialstyrelsens Nationella brukarundersökning, Enhetsundersökningen, kommunenkät äldreomsorg och kommunenkät e-hälsa, </a:t>
            </a:r>
            <a:r>
              <a:rPr lang="sv-SE" sz="1000" dirty="0" err="1"/>
              <a:t>Kolada</a:t>
            </a:r>
            <a:r>
              <a:rPr lang="sv-SE" sz="1000" dirty="0"/>
              <a:t>/KKIK, Senior Alert och Kommunernas webbplatser </a:t>
            </a:r>
          </a:p>
        </p:txBody>
      </p:sp>
      <p:sp>
        <p:nvSpPr>
          <p:cNvPr id="95" name="Rektangel: rundade hörn 94">
            <a:extLst>
              <a:ext uri="{FF2B5EF4-FFF2-40B4-BE49-F238E27FC236}">
                <a16:creationId xmlns:a16="http://schemas.microsoft.com/office/drawing/2014/main" id="{E17F30B1-6CEB-9B54-57AA-7A73EA4FA844}"/>
              </a:ext>
            </a:extLst>
          </p:cNvPr>
          <p:cNvSpPr/>
          <p:nvPr/>
        </p:nvSpPr>
        <p:spPr>
          <a:xfrm>
            <a:off x="8442432" y="2978019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6" name="textruta 95">
            <a:extLst>
              <a:ext uri="{FF2B5EF4-FFF2-40B4-BE49-F238E27FC236}">
                <a16:creationId xmlns:a16="http://schemas.microsoft.com/office/drawing/2014/main" id="{9CE727D8-DB34-C93C-4C24-CBCF7AD8326F}"/>
              </a:ext>
            </a:extLst>
          </p:cNvPr>
          <p:cNvSpPr txBox="1"/>
          <p:nvPr/>
        </p:nvSpPr>
        <p:spPr>
          <a:xfrm>
            <a:off x="8423960" y="3015735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ktangel: rundade hörn 96">
            <a:extLst>
              <a:ext uri="{FF2B5EF4-FFF2-40B4-BE49-F238E27FC236}">
                <a16:creationId xmlns:a16="http://schemas.microsoft.com/office/drawing/2014/main" id="{F90696C3-ED95-046A-A32D-8662AB453650}"/>
              </a:ext>
            </a:extLst>
          </p:cNvPr>
          <p:cNvSpPr/>
          <p:nvPr/>
        </p:nvSpPr>
        <p:spPr>
          <a:xfrm>
            <a:off x="8451285" y="3620847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textruta 97">
            <a:extLst>
              <a:ext uri="{FF2B5EF4-FFF2-40B4-BE49-F238E27FC236}">
                <a16:creationId xmlns:a16="http://schemas.microsoft.com/office/drawing/2014/main" id="{0CDB89CB-77DF-2322-2AB6-F5B7B17E5F0F}"/>
              </a:ext>
            </a:extLst>
          </p:cNvPr>
          <p:cNvSpPr txBox="1"/>
          <p:nvPr/>
        </p:nvSpPr>
        <p:spPr>
          <a:xfrm>
            <a:off x="8432813" y="3658563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ktangel: rundade hörn 100">
            <a:extLst>
              <a:ext uri="{FF2B5EF4-FFF2-40B4-BE49-F238E27FC236}">
                <a16:creationId xmlns:a16="http://schemas.microsoft.com/office/drawing/2014/main" id="{4D370C51-20DB-D4FF-2D71-A1409B83ACFC}"/>
              </a:ext>
            </a:extLst>
          </p:cNvPr>
          <p:cNvSpPr/>
          <p:nvPr/>
        </p:nvSpPr>
        <p:spPr>
          <a:xfrm>
            <a:off x="8451285" y="4277941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" name="textruta 101">
            <a:extLst>
              <a:ext uri="{FF2B5EF4-FFF2-40B4-BE49-F238E27FC236}">
                <a16:creationId xmlns:a16="http://schemas.microsoft.com/office/drawing/2014/main" id="{6C0EEA19-9E79-0D79-1021-5B8A7C8011B3}"/>
              </a:ext>
            </a:extLst>
          </p:cNvPr>
          <p:cNvSpPr txBox="1"/>
          <p:nvPr/>
        </p:nvSpPr>
        <p:spPr>
          <a:xfrm>
            <a:off x="8432813" y="4315657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ktangel: rundade hörn 102">
            <a:extLst>
              <a:ext uri="{FF2B5EF4-FFF2-40B4-BE49-F238E27FC236}">
                <a16:creationId xmlns:a16="http://schemas.microsoft.com/office/drawing/2014/main" id="{F07CA781-417A-0E80-1D4F-D017F6073BC4}"/>
              </a:ext>
            </a:extLst>
          </p:cNvPr>
          <p:cNvSpPr/>
          <p:nvPr/>
        </p:nvSpPr>
        <p:spPr>
          <a:xfrm>
            <a:off x="8447979" y="4941004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4" name="textruta 103">
            <a:extLst>
              <a:ext uri="{FF2B5EF4-FFF2-40B4-BE49-F238E27FC236}">
                <a16:creationId xmlns:a16="http://schemas.microsoft.com/office/drawing/2014/main" id="{A190F53E-0FD3-7864-679B-110B1882B6DD}"/>
              </a:ext>
            </a:extLst>
          </p:cNvPr>
          <p:cNvSpPr txBox="1"/>
          <p:nvPr/>
        </p:nvSpPr>
        <p:spPr>
          <a:xfrm>
            <a:off x="8429507" y="4969195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ktangel: rundade hörn 104">
            <a:extLst>
              <a:ext uri="{FF2B5EF4-FFF2-40B4-BE49-F238E27FC236}">
                <a16:creationId xmlns:a16="http://schemas.microsoft.com/office/drawing/2014/main" id="{A3917F52-F1ED-E5EE-8D7F-1841693540AE}"/>
              </a:ext>
            </a:extLst>
          </p:cNvPr>
          <p:cNvSpPr/>
          <p:nvPr/>
        </p:nvSpPr>
        <p:spPr>
          <a:xfrm>
            <a:off x="8456204" y="5552983"/>
            <a:ext cx="486543" cy="4330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6" name="textruta 105">
            <a:extLst>
              <a:ext uri="{FF2B5EF4-FFF2-40B4-BE49-F238E27FC236}">
                <a16:creationId xmlns:a16="http://schemas.microsoft.com/office/drawing/2014/main" id="{6B795A90-7CBC-D43E-F7E7-F0D25BD2BCDA}"/>
              </a:ext>
            </a:extLst>
          </p:cNvPr>
          <p:cNvSpPr txBox="1"/>
          <p:nvPr/>
        </p:nvSpPr>
        <p:spPr>
          <a:xfrm>
            <a:off x="8437732" y="5590699"/>
            <a:ext cx="6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sv-SE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ubrik 1">
            <a:extLst>
              <a:ext uri="{FF2B5EF4-FFF2-40B4-BE49-F238E27FC236}">
                <a16:creationId xmlns:a16="http://schemas.microsoft.com/office/drawing/2014/main" id="{2DA387C3-8C5C-41AC-937E-75BF0A86B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624"/>
            <a:ext cx="10515600" cy="1046682"/>
          </a:xfrm>
        </p:spPr>
        <p:txBody>
          <a:bodyPr/>
          <a:lstStyle/>
          <a:p>
            <a:r>
              <a:rPr lang="sv-SE" sz="3200" dirty="0"/>
              <a:t>Hemtjänstindex – en total summering av flera olika undersökningar, </a:t>
            </a:r>
            <a:r>
              <a:rPr lang="sv-SE" sz="3200" dirty="0" err="1"/>
              <a:t>bl</a:t>
            </a:r>
            <a:r>
              <a:rPr lang="sv-SE" sz="3200" dirty="0"/>
              <a:t> a från Socialstyrelsen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730171A-F575-7FB9-401B-B61496228FFD}"/>
              </a:ext>
            </a:extLst>
          </p:cNvPr>
          <p:cNvSpPr/>
          <p:nvPr/>
        </p:nvSpPr>
        <p:spPr>
          <a:xfrm>
            <a:off x="4876800" y="3128926"/>
            <a:ext cx="2171700" cy="78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Hemtjänstindex</a:t>
            </a:r>
          </a:p>
          <a:p>
            <a:pPr algn="ctr"/>
            <a:r>
              <a:rPr lang="sv-SE" dirty="0"/>
              <a:t>290 kommuner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27A1191-DDA7-26EB-3313-195B09789DE6}"/>
              </a:ext>
            </a:extLst>
          </p:cNvPr>
          <p:cNvSpPr txBox="1"/>
          <p:nvPr/>
        </p:nvSpPr>
        <p:spPr>
          <a:xfrm>
            <a:off x="561973" y="1885950"/>
            <a:ext cx="431482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Socialstyrelsen</a:t>
            </a:r>
          </a:p>
          <a:p>
            <a:r>
              <a:rPr lang="sv-SE" sz="1800" dirty="0"/>
              <a:t>Nationella brukarundersökningen 2022</a:t>
            </a:r>
          </a:p>
          <a:p>
            <a:r>
              <a:rPr lang="sv-SE" sz="900" dirty="0">
                <a:hlinkClick r:id="rId3"/>
              </a:rPr>
              <a:t>https://www.socialstyrelsen.se/statistik-och-data/oppna-jamforelser/socialtjanst/aldreomsorg/vad-tycker-de-aldre-om-aldreomsorgen/</a:t>
            </a:r>
            <a:endParaRPr lang="sv-SE" sz="900" dirty="0"/>
          </a:p>
          <a:p>
            <a:endParaRPr lang="sv-SE" sz="9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43B5C8B-AD91-0216-E3E0-98B1829194EC}"/>
              </a:ext>
            </a:extLst>
          </p:cNvPr>
          <p:cNvSpPr txBox="1"/>
          <p:nvPr/>
        </p:nvSpPr>
        <p:spPr>
          <a:xfrm>
            <a:off x="314324" y="3128926"/>
            <a:ext cx="364807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Socialstyrelsen</a:t>
            </a:r>
          </a:p>
          <a:p>
            <a:r>
              <a:rPr lang="sv-SE" sz="1800" dirty="0"/>
              <a:t>Enhetsundersökningen 2022</a:t>
            </a:r>
          </a:p>
          <a:p>
            <a:r>
              <a:rPr lang="sv-SE" sz="900" dirty="0">
                <a:hlinkClick r:id="rId4"/>
              </a:rPr>
              <a:t>https://www.socialstyrelsen.se/statistik-och-data/oppna-jamforelser/socialtjanst/aldreomsorg/hemtjanst-och-sarskilt-boende/</a:t>
            </a:r>
            <a:endParaRPr lang="sv-SE" sz="900" dirty="0"/>
          </a:p>
          <a:p>
            <a:endParaRPr lang="sv-SE" sz="9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136A294-4884-779A-31EA-CC0B19C7EADA}"/>
              </a:ext>
            </a:extLst>
          </p:cNvPr>
          <p:cNvSpPr txBox="1"/>
          <p:nvPr/>
        </p:nvSpPr>
        <p:spPr>
          <a:xfrm>
            <a:off x="723899" y="4462426"/>
            <a:ext cx="364807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Socialstyrelsen</a:t>
            </a:r>
          </a:p>
          <a:p>
            <a:r>
              <a:rPr lang="sv-SE" sz="1800" dirty="0"/>
              <a:t>Kommunenkät äldreomsorg 2022</a:t>
            </a:r>
          </a:p>
          <a:p>
            <a:r>
              <a:rPr lang="sv-SE" sz="900" dirty="0">
                <a:hlinkClick r:id="rId5"/>
              </a:rPr>
              <a:t>https://www.socialstyrelsen.se/statistik-och-data/oppna-jamforelser/socialtjanst/aldreomsorg/</a:t>
            </a:r>
            <a:endParaRPr lang="sv-SE" sz="900" dirty="0"/>
          </a:p>
          <a:p>
            <a:endParaRPr lang="sv-SE" sz="900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BED20ED-719C-7250-01EF-657B2D47D715}"/>
              </a:ext>
            </a:extLst>
          </p:cNvPr>
          <p:cNvSpPr txBox="1"/>
          <p:nvPr/>
        </p:nvSpPr>
        <p:spPr>
          <a:xfrm>
            <a:off x="4731035" y="1707305"/>
            <a:ext cx="364807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Socialstyrelsen </a:t>
            </a:r>
          </a:p>
          <a:p>
            <a:r>
              <a:rPr lang="sv-SE" sz="1800" dirty="0"/>
              <a:t>Kommunenkät e-hälsa 2022</a:t>
            </a:r>
          </a:p>
          <a:p>
            <a:r>
              <a:rPr lang="sv-SE" sz="900" dirty="0">
                <a:hlinkClick r:id="rId6"/>
              </a:rPr>
              <a:t>https://www.socialstyrelsen.se/kunskapsstod-och-regler/omraden/e-halsa/</a:t>
            </a:r>
            <a:r>
              <a:rPr lang="sv-SE" sz="900">
                <a:hlinkClick r:id="rId6"/>
              </a:rPr>
              <a:t>valfardsteknik/</a:t>
            </a:r>
            <a:endParaRPr lang="sv-SE" sz="900"/>
          </a:p>
          <a:p>
            <a:endParaRPr lang="sv-SE" sz="900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25EDC20-7352-EF1C-90C6-723BE642787E}"/>
              </a:ext>
            </a:extLst>
          </p:cNvPr>
          <p:cNvSpPr txBox="1"/>
          <p:nvPr/>
        </p:nvSpPr>
        <p:spPr>
          <a:xfrm>
            <a:off x="8334375" y="3128926"/>
            <a:ext cx="364807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Senior Alert  </a:t>
            </a:r>
          </a:p>
          <a:p>
            <a:r>
              <a:rPr lang="sv-SE" dirty="0"/>
              <a:t>Förebyggande insatser 2021</a:t>
            </a:r>
          </a:p>
          <a:p>
            <a:r>
              <a:rPr lang="sv-SE" sz="900" dirty="0">
                <a:hlinkClick r:id="rId7"/>
              </a:rPr>
              <a:t>https://reg.ucr.uu.se/senioralertpublik/tufm;jsessionid=6766234AE5045A596A827B216EF2722C.senioralertpublik.jupiter?0</a:t>
            </a:r>
            <a:endParaRPr lang="sv-SE" sz="900" dirty="0"/>
          </a:p>
          <a:p>
            <a:endParaRPr lang="sv-SE" sz="900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8688101-4D0B-3C4B-D210-72FE22FECA25}"/>
              </a:ext>
            </a:extLst>
          </p:cNvPr>
          <p:cNvSpPr txBox="1"/>
          <p:nvPr/>
        </p:nvSpPr>
        <p:spPr>
          <a:xfrm>
            <a:off x="7705724" y="4462426"/>
            <a:ext cx="4076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KOLADA</a:t>
            </a:r>
          </a:p>
          <a:p>
            <a:r>
              <a:rPr lang="sv-SE" sz="1800" dirty="0"/>
              <a:t>Personalkontinuitet 2021 </a:t>
            </a:r>
          </a:p>
          <a:p>
            <a:r>
              <a:rPr lang="sv-SE" sz="900" dirty="0">
                <a:hlinkClick r:id="rId8"/>
              </a:rPr>
              <a:t>https://www.kolada.se/verktyg/jamforaren/?focus=16671&amp;report=117467</a:t>
            </a:r>
            <a:endParaRPr lang="sv-SE" sz="900" dirty="0"/>
          </a:p>
          <a:p>
            <a:endParaRPr lang="sv-SE" sz="900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72FC994-CE12-A615-AA4E-8624547068AE}"/>
              </a:ext>
            </a:extLst>
          </p:cNvPr>
          <p:cNvSpPr txBox="1"/>
          <p:nvPr/>
        </p:nvSpPr>
        <p:spPr>
          <a:xfrm>
            <a:off x="4762498" y="5265882"/>
            <a:ext cx="3648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Respektive kommun</a:t>
            </a:r>
          </a:p>
          <a:p>
            <a:r>
              <a:rPr lang="sv-SE" sz="1800" dirty="0"/>
              <a:t>Information på sina webbplatser</a:t>
            </a:r>
          </a:p>
          <a:p>
            <a:r>
              <a:rPr lang="sv-SE" sz="1800" dirty="0"/>
              <a:t>Augusti/September 2022</a:t>
            </a:r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746D4E7E-2EE3-DC5B-4147-06D1C26FD454}"/>
              </a:ext>
            </a:extLst>
          </p:cNvPr>
          <p:cNvCxnSpPr>
            <a:cxnSpLocks/>
          </p:cNvCxnSpPr>
          <p:nvPr/>
        </p:nvCxnSpPr>
        <p:spPr>
          <a:xfrm>
            <a:off x="5940310" y="2600325"/>
            <a:ext cx="0" cy="35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47D7AE53-60C9-C8D5-9186-F747ADB25E93}"/>
              </a:ext>
            </a:extLst>
          </p:cNvPr>
          <p:cNvCxnSpPr/>
          <p:nvPr/>
        </p:nvCxnSpPr>
        <p:spPr>
          <a:xfrm flipH="1">
            <a:off x="7354111" y="3452091"/>
            <a:ext cx="7684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2A5A31D2-BD40-2035-6481-A3902CB57AFE}"/>
              </a:ext>
            </a:extLst>
          </p:cNvPr>
          <p:cNvCxnSpPr/>
          <p:nvPr/>
        </p:nvCxnSpPr>
        <p:spPr>
          <a:xfrm flipH="1" flipV="1">
            <a:off x="7266562" y="4134255"/>
            <a:ext cx="301557" cy="328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8154707D-9914-0A32-A4EF-AFA644ED1A45}"/>
              </a:ext>
            </a:extLst>
          </p:cNvPr>
          <p:cNvCxnSpPr/>
          <p:nvPr/>
        </p:nvCxnSpPr>
        <p:spPr>
          <a:xfrm flipV="1">
            <a:off x="5962650" y="4134255"/>
            <a:ext cx="0" cy="974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68809475-C4D6-F3C6-7344-7C43CDF2E397}"/>
              </a:ext>
            </a:extLst>
          </p:cNvPr>
          <p:cNvCxnSpPr/>
          <p:nvPr/>
        </p:nvCxnSpPr>
        <p:spPr>
          <a:xfrm flipV="1">
            <a:off x="4127971" y="4281038"/>
            <a:ext cx="486383" cy="340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pilkoppling 27">
            <a:extLst>
              <a:ext uri="{FF2B5EF4-FFF2-40B4-BE49-F238E27FC236}">
                <a16:creationId xmlns:a16="http://schemas.microsoft.com/office/drawing/2014/main" id="{E675D655-F190-F69F-EDC2-EE76CF083BDD}"/>
              </a:ext>
            </a:extLst>
          </p:cNvPr>
          <p:cNvCxnSpPr/>
          <p:nvPr/>
        </p:nvCxnSpPr>
        <p:spPr>
          <a:xfrm>
            <a:off x="3678751" y="3519451"/>
            <a:ext cx="9435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pilkoppling 29">
            <a:extLst>
              <a:ext uri="{FF2B5EF4-FFF2-40B4-BE49-F238E27FC236}">
                <a16:creationId xmlns:a16="http://schemas.microsoft.com/office/drawing/2014/main" id="{289B0A05-94E5-BC0B-B8CC-FC68D897C7D7}"/>
              </a:ext>
            </a:extLst>
          </p:cNvPr>
          <p:cNvCxnSpPr>
            <a:cxnSpLocks/>
          </p:cNvCxnSpPr>
          <p:nvPr/>
        </p:nvCxnSpPr>
        <p:spPr>
          <a:xfrm>
            <a:off x="4513634" y="2600325"/>
            <a:ext cx="217401" cy="25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">
            <a:extLst>
              <a:ext uri="{FF2B5EF4-FFF2-40B4-BE49-F238E27FC236}">
                <a16:creationId xmlns:a16="http://schemas.microsoft.com/office/drawing/2014/main" id="{1CBCE441-657E-6EFC-0C46-A2672AF8F546}"/>
              </a:ext>
            </a:extLst>
          </p:cNvPr>
          <p:cNvSpPr txBox="1"/>
          <p:nvPr/>
        </p:nvSpPr>
        <p:spPr>
          <a:xfrm>
            <a:off x="8379110" y="1424285"/>
            <a:ext cx="3321258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Sveriges främsta mätexpertis från statliga RISE beräknar hemtjänstindex</a:t>
            </a:r>
          </a:p>
        </p:txBody>
      </p:sp>
    </p:spTree>
    <p:extLst>
      <p:ext uri="{BB962C8B-B14F-4D97-AF65-F5344CB8AC3E}">
        <p14:creationId xmlns:p14="http://schemas.microsoft.com/office/powerpoint/2010/main" val="717387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Hemtjänstindex">
      <a:dk1>
        <a:srgbClr val="2E1133"/>
      </a:dk1>
      <a:lt1>
        <a:srgbClr val="FFFFFF"/>
      </a:lt1>
      <a:dk2>
        <a:srgbClr val="69245C"/>
      </a:dk2>
      <a:lt2>
        <a:srgbClr val="F7F6F7"/>
      </a:lt2>
      <a:accent1>
        <a:srgbClr val="69245C"/>
      </a:accent1>
      <a:accent2>
        <a:srgbClr val="A4A0AA"/>
      </a:accent2>
      <a:accent3>
        <a:srgbClr val="C8C6CC"/>
      </a:accent3>
      <a:accent4>
        <a:srgbClr val="EB9000"/>
      </a:accent4>
      <a:accent5>
        <a:srgbClr val="BD1521"/>
      </a:accent5>
      <a:accent6>
        <a:srgbClr val="FFCC00"/>
      </a:accent6>
      <a:hlink>
        <a:srgbClr val="69245B"/>
      </a:hlink>
      <a:folHlink>
        <a:srgbClr val="998BA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1233</TotalTime>
  <Words>801</Words>
  <Application>Microsoft Office PowerPoint</Application>
  <PresentationFormat>Bredbild</PresentationFormat>
  <Paragraphs>117</Paragraphs>
  <Slides>12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8" baseType="lpstr">
      <vt:lpstr>Arial</vt:lpstr>
      <vt:lpstr>Calibri</vt:lpstr>
      <vt:lpstr>Franklin Gothic Book</vt:lpstr>
      <vt:lpstr>Franklin Gothic Medium</vt:lpstr>
      <vt:lpstr>Impact</vt:lpstr>
      <vt:lpstr>Office-tema</vt:lpstr>
      <vt:lpstr>Hemtjänstindex Utvärdering   </vt:lpstr>
      <vt:lpstr>PowerPoint-presentation</vt:lpstr>
      <vt:lpstr>Nyheten med Hemtjänstindex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Hemtjänstindex – en total summering av flera olika undersökningar, bl a från Socialstyrelsen</vt:lpstr>
      <vt:lpstr>Varför kostar rapporten så mycket?</vt:lpstr>
      <vt:lpstr>Varför kan bara kommunen köpa rapporten?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Erika Jonés</dc:creator>
  <cp:lastModifiedBy>Helena Olsson</cp:lastModifiedBy>
  <cp:revision>47</cp:revision>
  <dcterms:created xsi:type="dcterms:W3CDTF">2022-02-11T10:07:51Z</dcterms:created>
  <dcterms:modified xsi:type="dcterms:W3CDTF">2023-02-07T12:38:51Z</dcterms:modified>
</cp:coreProperties>
</file>