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8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2" autoAdjust="0"/>
    <p:restoredTop sz="94694"/>
  </p:normalViewPr>
  <p:slideViewPr>
    <p:cSldViewPr snapToGrid="0">
      <p:cViewPr varScale="1">
        <p:scale>
          <a:sx n="123" d="100"/>
          <a:sy n="123" d="100"/>
        </p:scale>
        <p:origin x="2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29320-B9F5-4BFF-B885-35A3DB4ED386}" type="datetimeFigureOut">
              <a:rPr lang="sv-SE" smtClean="0"/>
              <a:t>2023-02-08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E635D-4D75-4753-8780-DBB2D339BD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9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 li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B12C4B9-D0A5-3843-82D1-31028D322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7167"/>
            <a:ext cx="12192000" cy="6885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55700"/>
            <a:ext cx="9828212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760635"/>
            <a:ext cx="9828212" cy="44811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01A034-C6F4-864D-80BB-212174C4CC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84" y="5629397"/>
            <a:ext cx="3406535" cy="7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iagram/tabe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9274"/>
            <a:ext cx="3932237" cy="150812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49275"/>
            <a:ext cx="6172200" cy="558006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3932237" cy="37798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1118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9274"/>
            <a:ext cx="3932237" cy="1508125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49275"/>
            <a:ext cx="6172200" cy="558006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3932237" cy="37798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551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577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x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474A16-42B0-5F40-9DD6-2CE17F3C8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9274"/>
            <a:ext cx="10515600" cy="5580063"/>
          </a:xfrm>
        </p:spPr>
        <p:txBody>
          <a:bodyPr anchor="ctr" anchorCtr="0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/>
              <a:t>Plats här för ett citat eller något annat viktigt i stort format som kan få vara flera rader.</a:t>
            </a:r>
          </a:p>
        </p:txBody>
      </p:sp>
    </p:spTree>
    <p:extLst>
      <p:ext uri="{BB962C8B-B14F-4D97-AF65-F5344CB8AC3E}">
        <p14:creationId xmlns:p14="http://schemas.microsoft.com/office/powerpoint/2010/main" val="317764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xt li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474A16-42B0-5F40-9DD6-2CE17F3C8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9274"/>
            <a:ext cx="10515600" cy="5580063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Plats här för ett citat eller något annat viktigt i stort format som kan få vara flera rader.</a:t>
            </a:r>
          </a:p>
        </p:txBody>
      </p:sp>
    </p:spTree>
    <p:extLst>
      <p:ext uri="{BB962C8B-B14F-4D97-AF65-F5344CB8AC3E}">
        <p14:creationId xmlns:p14="http://schemas.microsoft.com/office/powerpoint/2010/main" val="45161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957CE9B-8C57-E841-B264-E2300BA9C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1F5B739-4803-1247-86F4-8B113C82DD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549276"/>
            <a:ext cx="6689004" cy="14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8349C2F-DE0C-BD40-9076-BED885CCC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15"/>
            <a:ext cx="12192000" cy="688131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1F5B739-4803-1247-86F4-8B113C82DD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09" y="4631152"/>
            <a:ext cx="6689004" cy="14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34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/slu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D236FC5-294E-E24B-8D7E-B582B767A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41"/>
            <a:ext cx="12192000" cy="683745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1F5B739-4803-1247-86F4-8B113C82DD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78" y="549275"/>
            <a:ext cx="6689004" cy="14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rtbild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2BDD03-7A69-EB49-AB13-A5FF41716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9276"/>
            <a:ext cx="10515600" cy="3278682"/>
          </a:xfrm>
        </p:spPr>
        <p:txBody>
          <a:bodyPr lIns="0" tIns="0" rIns="0" bIns="0"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94313"/>
            <a:ext cx="10515600" cy="116081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AB29E7-23DC-D14E-9C74-21EDEF8557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53" y="5620253"/>
            <a:ext cx="3447356" cy="7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8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15BCECB-3A4E-E945-BD27-6E50B3067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49275"/>
            <a:ext cx="12192001" cy="5580063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008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4DF6170-338A-A443-B6CD-94556ED71B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891"/>
            <a:ext cx="12192000" cy="5582447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3455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28E473E-55E8-384F-A864-25D68A7C6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4879"/>
            <a:ext cx="12192000" cy="557634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7299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9EE0BD3-598A-9A4C-9E3F-F1FFD541C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9275"/>
            <a:ext cx="12082072" cy="5580063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5209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4C61D14-8544-634B-8420-87B9B2B9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70876"/>
            <a:ext cx="12192001" cy="558833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1382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BC035D9-BC24-644D-AB81-1398DF145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0876"/>
            <a:ext cx="12192000" cy="555846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EB887F8-C66B-7D44-B726-1480712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736"/>
            <a:ext cx="10514012" cy="1171003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CF7F61-73EA-D949-B73D-F04E14A1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817813"/>
            <a:ext cx="10512425" cy="2852451"/>
          </a:xfrm>
        </p:spPr>
        <p:txBody>
          <a:bodyPr lIns="0" tIns="0" rIns="0" bIns="0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8480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49275"/>
            <a:ext cx="10515600" cy="12645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49500"/>
            <a:ext cx="10515600" cy="3779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6EB99F3-DD75-A141-B485-83A1D50958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6283673"/>
            <a:ext cx="1852895" cy="2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0" r:id="rId10"/>
    <p:sldLayoutId id="2147483681" r:id="rId11"/>
    <p:sldLayoutId id="2147483679" r:id="rId12"/>
    <p:sldLayoutId id="2147483691" r:id="rId13"/>
    <p:sldLayoutId id="2147483692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ABC2C497-FAEA-433F-AD68-3A5DDD8F6C6A}"/>
              </a:ext>
            </a:extLst>
          </p:cNvPr>
          <p:cNvSpPr/>
          <p:nvPr/>
        </p:nvSpPr>
        <p:spPr>
          <a:xfrm>
            <a:off x="3382706" y="2240404"/>
            <a:ext cx="2177592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ektangel: rundade hörn 55">
            <a:extLst>
              <a:ext uri="{FF2B5EF4-FFF2-40B4-BE49-F238E27FC236}">
                <a16:creationId xmlns:a16="http://schemas.microsoft.com/office/drawing/2014/main" id="{832D13C4-F332-0A48-B0A1-292618F186CE}"/>
              </a:ext>
            </a:extLst>
          </p:cNvPr>
          <p:cNvSpPr/>
          <p:nvPr/>
        </p:nvSpPr>
        <p:spPr>
          <a:xfrm>
            <a:off x="4930508" y="2240427"/>
            <a:ext cx="621753" cy="6414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D6DBD34B-9CDF-46F9-9BDC-FD130E7BD4CA}"/>
              </a:ext>
            </a:extLst>
          </p:cNvPr>
          <p:cNvSpPr/>
          <p:nvPr/>
        </p:nvSpPr>
        <p:spPr>
          <a:xfrm>
            <a:off x="621413" y="2240404"/>
            <a:ext cx="2177592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7A05AAD7-BD51-CA0C-D052-B5B4D4B4DB35}"/>
              </a:ext>
            </a:extLst>
          </p:cNvPr>
          <p:cNvSpPr/>
          <p:nvPr/>
        </p:nvSpPr>
        <p:spPr>
          <a:xfrm>
            <a:off x="2177249" y="2240404"/>
            <a:ext cx="621753" cy="6414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FF6C3066-59BD-4C7C-894F-78E91CE471D6}"/>
              </a:ext>
            </a:extLst>
          </p:cNvPr>
          <p:cNvSpPr txBox="1">
            <a:spLocks/>
          </p:cNvSpPr>
          <p:nvPr/>
        </p:nvSpPr>
        <p:spPr>
          <a:xfrm>
            <a:off x="838200" y="464289"/>
            <a:ext cx="10515600" cy="1264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Hemtjänstindex </a:t>
            </a:r>
          </a:p>
          <a:p>
            <a:r>
              <a:rPr lang="sv-SE" sz="2800" i="1" dirty="0"/>
              <a:t>- </a:t>
            </a:r>
            <a:r>
              <a:rPr lang="sv-SE" sz="2800" i="1" dirty="0" err="1"/>
              <a:t>mätmodell</a:t>
            </a:r>
            <a:endParaRPr lang="sv-SE" sz="2800" i="1" dirty="0"/>
          </a:p>
          <a:p>
            <a:r>
              <a:rPr lang="sv-SE" sz="2000" i="1" dirty="0"/>
              <a:t> </a:t>
            </a:r>
          </a:p>
        </p:txBody>
      </p:sp>
      <p:sp>
        <p:nvSpPr>
          <p:cNvPr id="2" name="Tolvhörning 1">
            <a:extLst>
              <a:ext uri="{FF2B5EF4-FFF2-40B4-BE49-F238E27FC236}">
                <a16:creationId xmlns:a16="http://schemas.microsoft.com/office/drawing/2014/main" id="{E700CEEC-0B2D-47AF-89C0-70204947B755}"/>
              </a:ext>
            </a:extLst>
          </p:cNvPr>
          <p:cNvSpPr/>
          <p:nvPr/>
        </p:nvSpPr>
        <p:spPr>
          <a:xfrm>
            <a:off x="4996206" y="1197749"/>
            <a:ext cx="2356701" cy="769279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9BFBB6A-A5E0-423D-A4FF-9BF1FE4DC5F3}"/>
              </a:ext>
            </a:extLst>
          </p:cNvPr>
          <p:cNvSpPr txBox="1"/>
          <p:nvPr/>
        </p:nvSpPr>
        <p:spPr>
          <a:xfrm>
            <a:off x="5373278" y="1397722"/>
            <a:ext cx="176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Hemtjänstindex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4CCEB3B-FE45-4353-ADF4-B6FBBBC64A85}"/>
              </a:ext>
            </a:extLst>
          </p:cNvPr>
          <p:cNvSpPr txBox="1"/>
          <p:nvPr/>
        </p:nvSpPr>
        <p:spPr>
          <a:xfrm>
            <a:off x="621411" y="2357397"/>
            <a:ext cx="1555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Information</a:t>
            </a:r>
          </a:p>
          <a:p>
            <a:r>
              <a:rPr lang="sv-SE" sz="900" dirty="0">
                <a:solidFill>
                  <a:schemeClr val="bg1"/>
                </a:solidFill>
              </a:rPr>
              <a:t>(på kommunens webbplats)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DE5658D-5BF2-4A1D-8BFC-2A4BE4CA18E9}"/>
              </a:ext>
            </a:extLst>
          </p:cNvPr>
          <p:cNvSpPr txBox="1"/>
          <p:nvPr/>
        </p:nvSpPr>
        <p:spPr>
          <a:xfrm>
            <a:off x="3382706" y="2297109"/>
            <a:ext cx="145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Bistånds-handläggning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DEB5D25B-8A08-49A4-8A28-1FF53F529824}"/>
              </a:ext>
            </a:extLst>
          </p:cNvPr>
          <p:cNvSpPr/>
          <p:nvPr/>
        </p:nvSpPr>
        <p:spPr>
          <a:xfrm>
            <a:off x="6316957" y="2240404"/>
            <a:ext cx="2177592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779275A-CA55-4DDF-84F3-1AD71E4F3402}"/>
              </a:ext>
            </a:extLst>
          </p:cNvPr>
          <p:cNvSpPr txBox="1"/>
          <p:nvPr/>
        </p:nvSpPr>
        <p:spPr>
          <a:xfrm>
            <a:off x="6365662" y="2357397"/>
            <a:ext cx="112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Utförande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530CBF78-1758-4D34-BA48-E136AE84BBC8}"/>
              </a:ext>
            </a:extLst>
          </p:cNvPr>
          <p:cNvSpPr/>
          <p:nvPr/>
        </p:nvSpPr>
        <p:spPr>
          <a:xfrm>
            <a:off x="9208563" y="2240404"/>
            <a:ext cx="2177592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BBFEC13-B2E4-47F8-9D3F-DC354FBFE03E}"/>
              </a:ext>
            </a:extLst>
          </p:cNvPr>
          <p:cNvSpPr txBox="1"/>
          <p:nvPr/>
        </p:nvSpPr>
        <p:spPr>
          <a:xfrm>
            <a:off x="9204799" y="2275660"/>
            <a:ext cx="122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Stöd, utveckling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54A8AFE-A74A-48BB-81E3-BDE935C00E6C}"/>
              </a:ext>
            </a:extLst>
          </p:cNvPr>
          <p:cNvSpPr txBox="1"/>
          <p:nvPr/>
        </p:nvSpPr>
        <p:spPr>
          <a:xfrm>
            <a:off x="1383836" y="2012332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/>
              <a:t>Delindex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E18503CA-B966-48DB-9BDE-C01B3AC4878F}"/>
              </a:ext>
            </a:extLst>
          </p:cNvPr>
          <p:cNvSpPr txBox="1"/>
          <p:nvPr/>
        </p:nvSpPr>
        <p:spPr>
          <a:xfrm>
            <a:off x="5180097" y="965105"/>
            <a:ext cx="2149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/>
              <a:t>Kommunens totala Hemtjänstindex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E5F57B4F-F261-4E30-BB1E-17238D081A06}"/>
              </a:ext>
            </a:extLst>
          </p:cNvPr>
          <p:cNvSpPr txBox="1"/>
          <p:nvPr/>
        </p:nvSpPr>
        <p:spPr>
          <a:xfrm>
            <a:off x="4175619" y="2016715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/>
              <a:t>Delindex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BDE93FA0-1210-4DF7-9A95-31DBB2B8BBB1}"/>
              </a:ext>
            </a:extLst>
          </p:cNvPr>
          <p:cNvSpPr txBox="1"/>
          <p:nvPr/>
        </p:nvSpPr>
        <p:spPr>
          <a:xfrm>
            <a:off x="7088292" y="2012332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/>
              <a:t>Delindex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F699C214-AD5F-4D12-A3E4-03D74215DD24}"/>
              </a:ext>
            </a:extLst>
          </p:cNvPr>
          <p:cNvSpPr txBox="1"/>
          <p:nvPr/>
        </p:nvSpPr>
        <p:spPr>
          <a:xfrm>
            <a:off x="9936316" y="2008072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/>
              <a:t>Delindex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CFD68E66-C061-453E-B476-B333DCC14439}"/>
              </a:ext>
            </a:extLst>
          </p:cNvPr>
          <p:cNvSpPr txBox="1"/>
          <p:nvPr/>
        </p:nvSpPr>
        <p:spPr>
          <a:xfrm>
            <a:off x="621413" y="2938687"/>
            <a:ext cx="2177592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sv-SE" sz="900" dirty="0">
                <a:latin typeface="Arial" panose="020B0604020202020204" pitchFamily="34" charset="0"/>
                <a:cs typeface="Times New Roman" panose="02020603050405020304" pitchFamily="18" charset="0"/>
              </a:rPr>
              <a:t>Det finns kontaktinformation på kommunens webb och det framgår vem du kontaktar om du är missnöjd 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4A06E7D8-16C1-48EE-96A2-0A6B686E0F46}"/>
              </a:ext>
            </a:extLst>
          </p:cNvPr>
          <p:cNvSpPr txBox="1"/>
          <p:nvPr/>
        </p:nvSpPr>
        <p:spPr>
          <a:xfrm>
            <a:off x="621411" y="4082364"/>
            <a:ext cx="21775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Det finns information om vilka insatser som kan utföras och pris för detta</a:t>
            </a:r>
            <a:endParaRPr lang="sv-SE" dirty="0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29D9ECEC-E189-4675-AB46-4C734C3BAD3D}"/>
              </a:ext>
            </a:extLst>
          </p:cNvPr>
          <p:cNvSpPr txBox="1"/>
          <p:nvPr/>
        </p:nvSpPr>
        <p:spPr>
          <a:xfrm>
            <a:off x="621411" y="4927115"/>
            <a:ext cx="2177592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Det finns information om genomförandeplan, personalkontinuitet och kontaktmannaskap 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B76DAD19-929B-4B5A-9332-EC3BDB59FA63}"/>
              </a:ext>
            </a:extLst>
          </p:cNvPr>
          <p:cNvSpPr txBox="1"/>
          <p:nvPr/>
        </p:nvSpPr>
        <p:spPr>
          <a:xfrm>
            <a:off x="3382706" y="3653718"/>
            <a:ext cx="21775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Biståndsbeslutet är anpassat efter ditt behov och personalen har tillräckligt med tid för att kunna utföra sitt arbete hos dig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AA4AED72-A486-4E35-95C1-784C00D2A20E}"/>
              </a:ext>
            </a:extLst>
          </p:cNvPr>
          <p:cNvSpPr txBox="1"/>
          <p:nvPr/>
        </p:nvSpPr>
        <p:spPr>
          <a:xfrm>
            <a:off x="3382706" y="2932538"/>
            <a:ext cx="21775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Det finns flexibilitet i biståndsbeslutet, du kan påverka vad hemtjänsten ska göra under den tid de hjälper dig och du får välja utförare av hemtjänsten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53FC88A0-78C8-40EC-9779-67D74DB4FED6}"/>
              </a:ext>
            </a:extLst>
          </p:cNvPr>
          <p:cNvSpPr txBox="1"/>
          <p:nvPr/>
        </p:nvSpPr>
        <p:spPr>
          <a:xfrm>
            <a:off x="3382706" y="4373167"/>
            <a:ext cx="21775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Kommunen har en systematik i biståndsprocessen och uppföljningen och kommunens biståndshandläggare har socionomexamen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F604EEDE-9B1F-87A3-4F33-23FF640AA80F}"/>
              </a:ext>
            </a:extLst>
          </p:cNvPr>
          <p:cNvSpPr txBox="1"/>
          <p:nvPr/>
        </p:nvSpPr>
        <p:spPr>
          <a:xfrm>
            <a:off x="621411" y="3513609"/>
            <a:ext cx="2177592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Det finns information om hur du söker bistånd och du får veta ungefärlig tid från ansökan till beslut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D776337A-E3AD-2C37-F69E-1E51BE6359AF}"/>
              </a:ext>
            </a:extLst>
          </p:cNvPr>
          <p:cNvSpPr txBox="1"/>
          <p:nvPr/>
        </p:nvSpPr>
        <p:spPr>
          <a:xfrm>
            <a:off x="621411" y="4504607"/>
            <a:ext cx="21775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Det finns information om utförarna och hur du väljer utförare av hemtjänsten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1FD52C62-BFD3-C930-307D-72FF7B9B6EAF}"/>
              </a:ext>
            </a:extLst>
          </p:cNvPr>
          <p:cNvSpPr txBox="1"/>
          <p:nvPr/>
        </p:nvSpPr>
        <p:spPr>
          <a:xfrm>
            <a:off x="2177249" y="2405690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97A4C2C2-7608-B1AB-6DA1-A40E90642ECB}"/>
              </a:ext>
            </a:extLst>
          </p:cNvPr>
          <p:cNvSpPr txBox="1"/>
          <p:nvPr/>
        </p:nvSpPr>
        <p:spPr>
          <a:xfrm>
            <a:off x="4962512" y="2416599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ktangel: rundade hörn 57">
            <a:extLst>
              <a:ext uri="{FF2B5EF4-FFF2-40B4-BE49-F238E27FC236}">
                <a16:creationId xmlns:a16="http://schemas.microsoft.com/office/drawing/2014/main" id="{DB51D052-0563-88DC-A94F-09FD981C0628}"/>
              </a:ext>
            </a:extLst>
          </p:cNvPr>
          <p:cNvSpPr/>
          <p:nvPr/>
        </p:nvSpPr>
        <p:spPr>
          <a:xfrm>
            <a:off x="7888258" y="2239425"/>
            <a:ext cx="621753" cy="6414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807D6E2F-6679-B4F7-B977-14BE58805A50}"/>
              </a:ext>
            </a:extLst>
          </p:cNvPr>
          <p:cNvSpPr txBox="1"/>
          <p:nvPr/>
        </p:nvSpPr>
        <p:spPr>
          <a:xfrm>
            <a:off x="7920262" y="2415597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ktangel: rundade hörn 60">
            <a:extLst>
              <a:ext uri="{FF2B5EF4-FFF2-40B4-BE49-F238E27FC236}">
                <a16:creationId xmlns:a16="http://schemas.microsoft.com/office/drawing/2014/main" id="{354110F3-E137-8CDE-F810-39147B44FC66}"/>
              </a:ext>
            </a:extLst>
          </p:cNvPr>
          <p:cNvSpPr/>
          <p:nvPr/>
        </p:nvSpPr>
        <p:spPr>
          <a:xfrm>
            <a:off x="10777013" y="2251714"/>
            <a:ext cx="621753" cy="6414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4C2E6933-037F-3B63-76FC-7CC70250F2B7}"/>
              </a:ext>
            </a:extLst>
          </p:cNvPr>
          <p:cNvSpPr txBox="1"/>
          <p:nvPr/>
        </p:nvSpPr>
        <p:spPr>
          <a:xfrm>
            <a:off x="10809017" y="2427886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ktangel: rundade hörn 62">
            <a:extLst>
              <a:ext uri="{FF2B5EF4-FFF2-40B4-BE49-F238E27FC236}">
                <a16:creationId xmlns:a16="http://schemas.microsoft.com/office/drawing/2014/main" id="{8D7DA4FE-0CEC-B074-98E7-A9FAF5F48950}"/>
              </a:ext>
            </a:extLst>
          </p:cNvPr>
          <p:cNvSpPr/>
          <p:nvPr/>
        </p:nvSpPr>
        <p:spPr>
          <a:xfrm>
            <a:off x="2705228" y="2971076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D03DEEA5-6057-DAF7-DE6B-488B705CDD37}"/>
              </a:ext>
            </a:extLst>
          </p:cNvPr>
          <p:cNvSpPr txBox="1"/>
          <p:nvPr/>
        </p:nvSpPr>
        <p:spPr>
          <a:xfrm>
            <a:off x="2686756" y="3008792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ktangel: rundade hörn 72">
            <a:extLst>
              <a:ext uri="{FF2B5EF4-FFF2-40B4-BE49-F238E27FC236}">
                <a16:creationId xmlns:a16="http://schemas.microsoft.com/office/drawing/2014/main" id="{2AE2E22F-2CE0-C992-6746-3A675F78F419}"/>
              </a:ext>
            </a:extLst>
          </p:cNvPr>
          <p:cNvSpPr/>
          <p:nvPr/>
        </p:nvSpPr>
        <p:spPr>
          <a:xfrm>
            <a:off x="2714081" y="3540835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284D5BAD-B964-93B8-DB0B-4EFA7899C77B}"/>
              </a:ext>
            </a:extLst>
          </p:cNvPr>
          <p:cNvSpPr txBox="1"/>
          <p:nvPr/>
        </p:nvSpPr>
        <p:spPr>
          <a:xfrm>
            <a:off x="2695609" y="3578551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ktangel: rundade hörn 74">
            <a:extLst>
              <a:ext uri="{FF2B5EF4-FFF2-40B4-BE49-F238E27FC236}">
                <a16:creationId xmlns:a16="http://schemas.microsoft.com/office/drawing/2014/main" id="{51C7D4D3-FF77-CE0D-924E-6B0D6528D173}"/>
              </a:ext>
            </a:extLst>
          </p:cNvPr>
          <p:cNvSpPr/>
          <p:nvPr/>
        </p:nvSpPr>
        <p:spPr>
          <a:xfrm>
            <a:off x="2714081" y="4026215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ADA8E9E1-32F2-02EB-2017-13AEAF5EBB21}"/>
              </a:ext>
            </a:extLst>
          </p:cNvPr>
          <p:cNvSpPr txBox="1"/>
          <p:nvPr/>
        </p:nvSpPr>
        <p:spPr>
          <a:xfrm>
            <a:off x="2695609" y="4063931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ktangel: rundade hörn 76">
            <a:extLst>
              <a:ext uri="{FF2B5EF4-FFF2-40B4-BE49-F238E27FC236}">
                <a16:creationId xmlns:a16="http://schemas.microsoft.com/office/drawing/2014/main" id="{75517002-C799-26A3-FE31-8F35D14CEC02}"/>
              </a:ext>
            </a:extLst>
          </p:cNvPr>
          <p:cNvSpPr/>
          <p:nvPr/>
        </p:nvSpPr>
        <p:spPr>
          <a:xfrm>
            <a:off x="2714081" y="4493775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C93494A9-CD70-34C0-0312-BCA7866FCA9D}"/>
              </a:ext>
            </a:extLst>
          </p:cNvPr>
          <p:cNvSpPr txBox="1"/>
          <p:nvPr/>
        </p:nvSpPr>
        <p:spPr>
          <a:xfrm>
            <a:off x="2695609" y="4531491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ktangel: rundade hörn 78">
            <a:extLst>
              <a:ext uri="{FF2B5EF4-FFF2-40B4-BE49-F238E27FC236}">
                <a16:creationId xmlns:a16="http://schemas.microsoft.com/office/drawing/2014/main" id="{9928F253-77DA-4511-F8B8-FF7ACD831B18}"/>
              </a:ext>
            </a:extLst>
          </p:cNvPr>
          <p:cNvSpPr/>
          <p:nvPr/>
        </p:nvSpPr>
        <p:spPr>
          <a:xfrm>
            <a:off x="2720300" y="4981060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EAD97068-1346-495A-158C-A820C53E5C47}"/>
              </a:ext>
            </a:extLst>
          </p:cNvPr>
          <p:cNvSpPr txBox="1"/>
          <p:nvPr/>
        </p:nvSpPr>
        <p:spPr>
          <a:xfrm>
            <a:off x="2701828" y="5018776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ktangel: rundade hörn 82">
            <a:extLst>
              <a:ext uri="{FF2B5EF4-FFF2-40B4-BE49-F238E27FC236}">
                <a16:creationId xmlns:a16="http://schemas.microsoft.com/office/drawing/2014/main" id="{A84822F3-0861-94F6-4E2B-CF5602A3B2C1}"/>
              </a:ext>
            </a:extLst>
          </p:cNvPr>
          <p:cNvSpPr/>
          <p:nvPr/>
        </p:nvSpPr>
        <p:spPr>
          <a:xfrm>
            <a:off x="5507891" y="3068054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60FBF17C-9608-078E-2A3D-4752E0C5AC68}"/>
              </a:ext>
            </a:extLst>
          </p:cNvPr>
          <p:cNvSpPr txBox="1"/>
          <p:nvPr/>
        </p:nvSpPr>
        <p:spPr>
          <a:xfrm>
            <a:off x="5489419" y="3105770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ktangel: rundade hörn 84">
            <a:extLst>
              <a:ext uri="{FF2B5EF4-FFF2-40B4-BE49-F238E27FC236}">
                <a16:creationId xmlns:a16="http://schemas.microsoft.com/office/drawing/2014/main" id="{3A021C70-A9EC-92DF-96CA-8A7F90C70279}"/>
              </a:ext>
            </a:extLst>
          </p:cNvPr>
          <p:cNvSpPr/>
          <p:nvPr/>
        </p:nvSpPr>
        <p:spPr>
          <a:xfrm>
            <a:off x="5516744" y="3776359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11A213A5-11A2-2589-3A8F-23FC90089F41}"/>
              </a:ext>
            </a:extLst>
          </p:cNvPr>
          <p:cNvSpPr txBox="1"/>
          <p:nvPr/>
        </p:nvSpPr>
        <p:spPr>
          <a:xfrm>
            <a:off x="5498272" y="3814075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ktangel: rundade hörn 86">
            <a:extLst>
              <a:ext uri="{FF2B5EF4-FFF2-40B4-BE49-F238E27FC236}">
                <a16:creationId xmlns:a16="http://schemas.microsoft.com/office/drawing/2014/main" id="{C3ABA514-B7A5-A383-62E3-45A70E8046A3}"/>
              </a:ext>
            </a:extLst>
          </p:cNvPr>
          <p:cNvSpPr/>
          <p:nvPr/>
        </p:nvSpPr>
        <p:spPr>
          <a:xfrm>
            <a:off x="5516744" y="4447042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B75AF535-4C89-2A42-3911-E087779BB938}"/>
              </a:ext>
            </a:extLst>
          </p:cNvPr>
          <p:cNvSpPr txBox="1"/>
          <p:nvPr/>
        </p:nvSpPr>
        <p:spPr>
          <a:xfrm>
            <a:off x="5498272" y="4484758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9339E002-F2DB-96BD-FB50-99A574FDF235}"/>
              </a:ext>
            </a:extLst>
          </p:cNvPr>
          <p:cNvSpPr txBox="1"/>
          <p:nvPr/>
        </p:nvSpPr>
        <p:spPr>
          <a:xfrm>
            <a:off x="9214845" y="2962965"/>
            <a:ext cx="21775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Du kan få stöd av digitala tjänster såsom nattkamera eller digitala lås och kommunen har garantier kring trygghetslarm</a:t>
            </a:r>
          </a:p>
        </p:txBody>
      </p:sp>
      <p:sp>
        <p:nvSpPr>
          <p:cNvPr id="90" name="textruta 89">
            <a:extLst>
              <a:ext uri="{FF2B5EF4-FFF2-40B4-BE49-F238E27FC236}">
                <a16:creationId xmlns:a16="http://schemas.microsoft.com/office/drawing/2014/main" id="{7EC9D5FC-7129-6773-19B4-77909E3FC14C}"/>
              </a:ext>
            </a:extLst>
          </p:cNvPr>
          <p:cNvSpPr txBox="1"/>
          <p:nvPr/>
        </p:nvSpPr>
        <p:spPr>
          <a:xfrm>
            <a:off x="9208562" y="4078502"/>
            <a:ext cx="217759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Kommunen arbetar med kvalitetsstyrning och förebyggande insatser, t ex för att minska risken att du ramlar och gör dig illa i ditt hem </a:t>
            </a:r>
          </a:p>
        </p:txBody>
      </p:sp>
      <p:sp>
        <p:nvSpPr>
          <p:cNvPr id="91" name="textruta 90">
            <a:extLst>
              <a:ext uri="{FF2B5EF4-FFF2-40B4-BE49-F238E27FC236}">
                <a16:creationId xmlns:a16="http://schemas.microsoft.com/office/drawing/2014/main" id="{F415AEC1-E348-6573-66A8-E83089C7B931}"/>
              </a:ext>
            </a:extLst>
          </p:cNvPr>
          <p:cNvSpPr txBox="1"/>
          <p:nvPr/>
        </p:nvSpPr>
        <p:spPr>
          <a:xfrm>
            <a:off x="9207724" y="3661514"/>
            <a:ext cx="21775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Kommunen har rutiner för samverkan och samarbete med anhöriga </a:t>
            </a:r>
          </a:p>
        </p:txBody>
      </p:sp>
      <p:sp>
        <p:nvSpPr>
          <p:cNvPr id="93" name="textruta 92">
            <a:extLst>
              <a:ext uri="{FF2B5EF4-FFF2-40B4-BE49-F238E27FC236}">
                <a16:creationId xmlns:a16="http://schemas.microsoft.com/office/drawing/2014/main" id="{2E543B16-A42D-A534-3F3D-224A5D5E1B0F}"/>
              </a:ext>
            </a:extLst>
          </p:cNvPr>
          <p:cNvSpPr txBox="1"/>
          <p:nvPr/>
        </p:nvSpPr>
        <p:spPr>
          <a:xfrm>
            <a:off x="9214845" y="4787786"/>
            <a:ext cx="21775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Kommunen har rutiner för säker vård och omsorg</a:t>
            </a:r>
          </a:p>
        </p:txBody>
      </p:sp>
      <p:sp>
        <p:nvSpPr>
          <p:cNvPr id="94" name="textruta 93">
            <a:extLst>
              <a:ext uri="{FF2B5EF4-FFF2-40B4-BE49-F238E27FC236}">
                <a16:creationId xmlns:a16="http://schemas.microsoft.com/office/drawing/2014/main" id="{C4B73331-F187-0149-607E-0E5EAA79AFC3}"/>
              </a:ext>
            </a:extLst>
          </p:cNvPr>
          <p:cNvSpPr txBox="1"/>
          <p:nvPr/>
        </p:nvSpPr>
        <p:spPr>
          <a:xfrm>
            <a:off x="9204798" y="5234069"/>
            <a:ext cx="21775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Kommunen har rutiner för samverkan och samarbete med primärvården</a:t>
            </a:r>
          </a:p>
        </p:txBody>
      </p:sp>
      <p:sp>
        <p:nvSpPr>
          <p:cNvPr id="99" name="Rektangel: rundade hörn 98">
            <a:extLst>
              <a:ext uri="{FF2B5EF4-FFF2-40B4-BE49-F238E27FC236}">
                <a16:creationId xmlns:a16="http://schemas.microsoft.com/office/drawing/2014/main" id="{9EE533C9-60EA-62E9-CCC5-6D81D126F4FB}"/>
              </a:ext>
            </a:extLst>
          </p:cNvPr>
          <p:cNvSpPr/>
          <p:nvPr/>
        </p:nvSpPr>
        <p:spPr>
          <a:xfrm>
            <a:off x="11341670" y="3063367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5A67560C-7FEE-1235-76ED-8751F58C7A14}"/>
              </a:ext>
            </a:extLst>
          </p:cNvPr>
          <p:cNvSpPr txBox="1"/>
          <p:nvPr/>
        </p:nvSpPr>
        <p:spPr>
          <a:xfrm>
            <a:off x="11323198" y="3101083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ktangel: rundade hörn 106">
            <a:extLst>
              <a:ext uri="{FF2B5EF4-FFF2-40B4-BE49-F238E27FC236}">
                <a16:creationId xmlns:a16="http://schemas.microsoft.com/office/drawing/2014/main" id="{D22F0196-019F-A383-5C92-5A7AE9C62D77}"/>
              </a:ext>
            </a:extLst>
          </p:cNvPr>
          <p:cNvSpPr/>
          <p:nvPr/>
        </p:nvSpPr>
        <p:spPr>
          <a:xfrm>
            <a:off x="11350523" y="3630674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textruta 107">
            <a:extLst>
              <a:ext uri="{FF2B5EF4-FFF2-40B4-BE49-F238E27FC236}">
                <a16:creationId xmlns:a16="http://schemas.microsoft.com/office/drawing/2014/main" id="{19B7BBAA-7E29-056C-988E-0E36AF1EE250}"/>
              </a:ext>
            </a:extLst>
          </p:cNvPr>
          <p:cNvSpPr txBox="1"/>
          <p:nvPr/>
        </p:nvSpPr>
        <p:spPr>
          <a:xfrm>
            <a:off x="11332051" y="3668390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ktangel: rundade hörn 110">
            <a:extLst>
              <a:ext uri="{FF2B5EF4-FFF2-40B4-BE49-F238E27FC236}">
                <a16:creationId xmlns:a16="http://schemas.microsoft.com/office/drawing/2014/main" id="{08E7B339-89A4-7A07-1AAE-32D2B6193121}"/>
              </a:ext>
            </a:extLst>
          </p:cNvPr>
          <p:cNvSpPr/>
          <p:nvPr/>
        </p:nvSpPr>
        <p:spPr>
          <a:xfrm>
            <a:off x="11347217" y="4145198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Rektangel: rundade hörn 123">
            <a:extLst>
              <a:ext uri="{FF2B5EF4-FFF2-40B4-BE49-F238E27FC236}">
                <a16:creationId xmlns:a16="http://schemas.microsoft.com/office/drawing/2014/main" id="{CB51EF00-6551-1FBC-C459-D1E8FC1406AC}"/>
              </a:ext>
            </a:extLst>
          </p:cNvPr>
          <p:cNvSpPr/>
          <p:nvPr/>
        </p:nvSpPr>
        <p:spPr>
          <a:xfrm>
            <a:off x="11355442" y="5229268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D3416428-5440-7A68-1896-B71CC64C6E2D}"/>
              </a:ext>
            </a:extLst>
          </p:cNvPr>
          <p:cNvSpPr txBox="1"/>
          <p:nvPr/>
        </p:nvSpPr>
        <p:spPr>
          <a:xfrm>
            <a:off x="11336970" y="5266984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ktangel: rundade hörn 125">
            <a:extLst>
              <a:ext uri="{FF2B5EF4-FFF2-40B4-BE49-F238E27FC236}">
                <a16:creationId xmlns:a16="http://schemas.microsoft.com/office/drawing/2014/main" id="{57C26F37-D984-8ADA-DE18-DE00CD731C88}"/>
              </a:ext>
            </a:extLst>
          </p:cNvPr>
          <p:cNvSpPr/>
          <p:nvPr/>
        </p:nvSpPr>
        <p:spPr>
          <a:xfrm>
            <a:off x="11349945" y="4734627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textruta 126">
            <a:extLst>
              <a:ext uri="{FF2B5EF4-FFF2-40B4-BE49-F238E27FC236}">
                <a16:creationId xmlns:a16="http://schemas.microsoft.com/office/drawing/2014/main" id="{C4FD38E3-D802-763F-178F-8F9A01162989}"/>
              </a:ext>
            </a:extLst>
          </p:cNvPr>
          <p:cNvSpPr txBox="1"/>
          <p:nvPr/>
        </p:nvSpPr>
        <p:spPr>
          <a:xfrm>
            <a:off x="11331473" y="4772343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ruta 127">
            <a:extLst>
              <a:ext uri="{FF2B5EF4-FFF2-40B4-BE49-F238E27FC236}">
                <a16:creationId xmlns:a16="http://schemas.microsoft.com/office/drawing/2014/main" id="{9AEDFC03-0BE9-3352-B766-423668AB044C}"/>
              </a:ext>
            </a:extLst>
          </p:cNvPr>
          <p:cNvSpPr txBox="1"/>
          <p:nvPr/>
        </p:nvSpPr>
        <p:spPr>
          <a:xfrm>
            <a:off x="11315334" y="4213236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ruta 129">
            <a:extLst>
              <a:ext uri="{FF2B5EF4-FFF2-40B4-BE49-F238E27FC236}">
                <a16:creationId xmlns:a16="http://schemas.microsoft.com/office/drawing/2014/main" id="{EFD3C4A0-D2F3-315A-98CD-A98BF2671897}"/>
              </a:ext>
            </a:extLst>
          </p:cNvPr>
          <p:cNvSpPr txBox="1"/>
          <p:nvPr/>
        </p:nvSpPr>
        <p:spPr>
          <a:xfrm>
            <a:off x="6315292" y="2954668"/>
            <a:ext cx="2177592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Hemtjänstpersonalen har ett respektfullt bemötande och tar hänsyn till din integritet</a:t>
            </a:r>
          </a:p>
        </p:txBody>
      </p:sp>
      <p:sp>
        <p:nvSpPr>
          <p:cNvPr id="131" name="textruta 130">
            <a:extLst>
              <a:ext uri="{FF2B5EF4-FFF2-40B4-BE49-F238E27FC236}">
                <a16:creationId xmlns:a16="http://schemas.microsoft.com/office/drawing/2014/main" id="{46F3F67A-0871-F934-7F29-C2DE05AD9D85}"/>
              </a:ext>
            </a:extLst>
          </p:cNvPr>
          <p:cNvSpPr txBox="1"/>
          <p:nvPr/>
        </p:nvSpPr>
        <p:spPr>
          <a:xfrm>
            <a:off x="6315292" y="3543492"/>
            <a:ext cx="21775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Hemtjänstpersonalen tar hänsyn till dina åsikter, de utför sina arbetsuppgifter som de ska och du är sammantaget nöjd med hemtjänsten</a:t>
            </a:r>
          </a:p>
        </p:txBody>
      </p:sp>
      <p:sp>
        <p:nvSpPr>
          <p:cNvPr id="132" name="textruta 131">
            <a:extLst>
              <a:ext uri="{FF2B5EF4-FFF2-40B4-BE49-F238E27FC236}">
                <a16:creationId xmlns:a16="http://schemas.microsoft.com/office/drawing/2014/main" id="{1746502C-5183-724F-6FC4-4D7ECF1DBA5A}"/>
              </a:ext>
            </a:extLst>
          </p:cNvPr>
          <p:cNvSpPr txBox="1"/>
          <p:nvPr/>
        </p:nvSpPr>
        <p:spPr>
          <a:xfrm>
            <a:off x="6315292" y="4850504"/>
            <a:ext cx="21775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Det känns tryggt att bo hemma, du känner förtroende för personalen som kommer hem till dig och de bemöter dig på ett bra sätt</a:t>
            </a:r>
          </a:p>
        </p:txBody>
      </p:sp>
      <p:sp>
        <p:nvSpPr>
          <p:cNvPr id="133" name="textruta 132">
            <a:extLst>
              <a:ext uri="{FF2B5EF4-FFF2-40B4-BE49-F238E27FC236}">
                <a16:creationId xmlns:a16="http://schemas.microsoft.com/office/drawing/2014/main" id="{8A416697-44C4-A6F9-A1FE-AA834087143F}"/>
              </a:ext>
            </a:extLst>
          </p:cNvPr>
          <p:cNvSpPr txBox="1"/>
          <p:nvPr/>
        </p:nvSpPr>
        <p:spPr>
          <a:xfrm>
            <a:off x="6315292" y="4266248"/>
            <a:ext cx="2177592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Hemtjänstpersonalen kommer på utsatt tid och om det blir förändringar så meddelar de dig</a:t>
            </a:r>
          </a:p>
        </p:txBody>
      </p:sp>
      <p:sp>
        <p:nvSpPr>
          <p:cNvPr id="134" name="textruta 133">
            <a:extLst>
              <a:ext uri="{FF2B5EF4-FFF2-40B4-BE49-F238E27FC236}">
                <a16:creationId xmlns:a16="http://schemas.microsoft.com/office/drawing/2014/main" id="{0D49116B-3343-C3D8-6079-8FF87C12F001}"/>
              </a:ext>
            </a:extLst>
          </p:cNvPr>
          <p:cNvSpPr txBox="1"/>
          <p:nvPr/>
        </p:nvSpPr>
        <p:spPr>
          <a:xfrm>
            <a:off x="6315292" y="5559930"/>
            <a:ext cx="21775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9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Det är få olika personer som kommer hem till dig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A8CB93D7-4A62-B0D7-7F5E-74DD81DB4C0C}"/>
              </a:ext>
            </a:extLst>
          </p:cNvPr>
          <p:cNvSpPr txBox="1"/>
          <p:nvPr/>
        </p:nvSpPr>
        <p:spPr>
          <a:xfrm>
            <a:off x="4010025" y="6344451"/>
            <a:ext cx="806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Totalt </a:t>
            </a:r>
            <a:r>
              <a:rPr lang="sv-SE" sz="1000" b="1" i="1" dirty="0"/>
              <a:t>18 </a:t>
            </a:r>
            <a:r>
              <a:rPr lang="sv-SE" sz="1000" b="1" i="1" dirty="0" err="1"/>
              <a:t>st</a:t>
            </a:r>
            <a:r>
              <a:rPr lang="sv-SE" sz="1000" b="1" i="1" dirty="0"/>
              <a:t> kvalitetsområden</a:t>
            </a:r>
            <a:r>
              <a:rPr lang="sv-SE" sz="1000" dirty="0"/>
              <a:t> och </a:t>
            </a:r>
            <a:r>
              <a:rPr lang="sv-SE" sz="1000" b="1" i="1" dirty="0"/>
              <a:t>71 </a:t>
            </a:r>
            <a:r>
              <a:rPr lang="sv-SE" sz="1000" b="1" i="1" dirty="0" err="1"/>
              <a:t>st</a:t>
            </a:r>
            <a:r>
              <a:rPr lang="sv-SE" sz="1000" b="1" i="1" dirty="0"/>
              <a:t> nyckeltal</a:t>
            </a:r>
            <a:r>
              <a:rPr lang="sv-SE" sz="1000" dirty="0"/>
              <a:t>, där data/nyckeltal/indikatorer kommer från Socialstyrelsens Nationella brukarundersökning, Enhetsundersökningen, kommunenkät äldreomsorg och kommunenkät e-hälsa, </a:t>
            </a:r>
            <a:r>
              <a:rPr lang="sv-SE" sz="1000" dirty="0" err="1"/>
              <a:t>Kolada</a:t>
            </a:r>
            <a:r>
              <a:rPr lang="sv-SE" sz="1000" dirty="0"/>
              <a:t>/KKIK, Senior Alert och Kommunernas webbplatser </a:t>
            </a:r>
          </a:p>
        </p:txBody>
      </p:sp>
      <p:sp>
        <p:nvSpPr>
          <p:cNvPr id="95" name="Rektangel: rundade hörn 94">
            <a:extLst>
              <a:ext uri="{FF2B5EF4-FFF2-40B4-BE49-F238E27FC236}">
                <a16:creationId xmlns:a16="http://schemas.microsoft.com/office/drawing/2014/main" id="{E17F30B1-6CEB-9B54-57AA-7A73EA4FA844}"/>
              </a:ext>
            </a:extLst>
          </p:cNvPr>
          <p:cNvSpPr/>
          <p:nvPr/>
        </p:nvSpPr>
        <p:spPr>
          <a:xfrm>
            <a:off x="8442432" y="2978019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9CE727D8-DB34-C93C-4C24-CBCF7AD8326F}"/>
              </a:ext>
            </a:extLst>
          </p:cNvPr>
          <p:cNvSpPr txBox="1"/>
          <p:nvPr/>
        </p:nvSpPr>
        <p:spPr>
          <a:xfrm>
            <a:off x="8423960" y="3015735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ktangel: rundade hörn 96">
            <a:extLst>
              <a:ext uri="{FF2B5EF4-FFF2-40B4-BE49-F238E27FC236}">
                <a16:creationId xmlns:a16="http://schemas.microsoft.com/office/drawing/2014/main" id="{F90696C3-ED95-046A-A32D-8662AB453650}"/>
              </a:ext>
            </a:extLst>
          </p:cNvPr>
          <p:cNvSpPr/>
          <p:nvPr/>
        </p:nvSpPr>
        <p:spPr>
          <a:xfrm>
            <a:off x="8451285" y="3620847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textruta 97">
            <a:extLst>
              <a:ext uri="{FF2B5EF4-FFF2-40B4-BE49-F238E27FC236}">
                <a16:creationId xmlns:a16="http://schemas.microsoft.com/office/drawing/2014/main" id="{0CDB89CB-77DF-2322-2AB6-F5B7B17E5F0F}"/>
              </a:ext>
            </a:extLst>
          </p:cNvPr>
          <p:cNvSpPr txBox="1"/>
          <p:nvPr/>
        </p:nvSpPr>
        <p:spPr>
          <a:xfrm>
            <a:off x="8432813" y="3658563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ktangel: rundade hörn 100">
            <a:extLst>
              <a:ext uri="{FF2B5EF4-FFF2-40B4-BE49-F238E27FC236}">
                <a16:creationId xmlns:a16="http://schemas.microsoft.com/office/drawing/2014/main" id="{4D370C51-20DB-D4FF-2D71-A1409B83ACFC}"/>
              </a:ext>
            </a:extLst>
          </p:cNvPr>
          <p:cNvSpPr/>
          <p:nvPr/>
        </p:nvSpPr>
        <p:spPr>
          <a:xfrm>
            <a:off x="8451285" y="4277941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textruta 101">
            <a:extLst>
              <a:ext uri="{FF2B5EF4-FFF2-40B4-BE49-F238E27FC236}">
                <a16:creationId xmlns:a16="http://schemas.microsoft.com/office/drawing/2014/main" id="{6C0EEA19-9E79-0D79-1021-5B8A7C8011B3}"/>
              </a:ext>
            </a:extLst>
          </p:cNvPr>
          <p:cNvSpPr txBox="1"/>
          <p:nvPr/>
        </p:nvSpPr>
        <p:spPr>
          <a:xfrm>
            <a:off x="8432813" y="4315657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ktangel: rundade hörn 102">
            <a:extLst>
              <a:ext uri="{FF2B5EF4-FFF2-40B4-BE49-F238E27FC236}">
                <a16:creationId xmlns:a16="http://schemas.microsoft.com/office/drawing/2014/main" id="{F07CA781-417A-0E80-1D4F-D017F6073BC4}"/>
              </a:ext>
            </a:extLst>
          </p:cNvPr>
          <p:cNvSpPr/>
          <p:nvPr/>
        </p:nvSpPr>
        <p:spPr>
          <a:xfrm>
            <a:off x="8447979" y="4941004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A190F53E-0FD3-7864-679B-110B1882B6DD}"/>
              </a:ext>
            </a:extLst>
          </p:cNvPr>
          <p:cNvSpPr txBox="1"/>
          <p:nvPr/>
        </p:nvSpPr>
        <p:spPr>
          <a:xfrm>
            <a:off x="8429507" y="4969195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ktangel: rundade hörn 104">
            <a:extLst>
              <a:ext uri="{FF2B5EF4-FFF2-40B4-BE49-F238E27FC236}">
                <a16:creationId xmlns:a16="http://schemas.microsoft.com/office/drawing/2014/main" id="{A3917F52-F1ED-E5EE-8D7F-1841693540AE}"/>
              </a:ext>
            </a:extLst>
          </p:cNvPr>
          <p:cNvSpPr/>
          <p:nvPr/>
        </p:nvSpPr>
        <p:spPr>
          <a:xfrm>
            <a:off x="8456204" y="5552983"/>
            <a:ext cx="486543" cy="433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6B795A90-7CBC-D43E-F7E7-F0D25BD2BCDA}"/>
              </a:ext>
            </a:extLst>
          </p:cNvPr>
          <p:cNvSpPr txBox="1"/>
          <p:nvPr/>
        </p:nvSpPr>
        <p:spPr>
          <a:xfrm>
            <a:off x="8437732" y="5590699"/>
            <a:ext cx="62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sv-S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79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emtjänstindex">
      <a:dk1>
        <a:srgbClr val="2E1133"/>
      </a:dk1>
      <a:lt1>
        <a:srgbClr val="FFFFFF"/>
      </a:lt1>
      <a:dk2>
        <a:srgbClr val="69245C"/>
      </a:dk2>
      <a:lt2>
        <a:srgbClr val="F7F6F7"/>
      </a:lt2>
      <a:accent1>
        <a:srgbClr val="69245C"/>
      </a:accent1>
      <a:accent2>
        <a:srgbClr val="A4A0AA"/>
      </a:accent2>
      <a:accent3>
        <a:srgbClr val="C8C6CC"/>
      </a:accent3>
      <a:accent4>
        <a:srgbClr val="EB9000"/>
      </a:accent4>
      <a:accent5>
        <a:srgbClr val="BD1521"/>
      </a:accent5>
      <a:accent6>
        <a:srgbClr val="FFCC00"/>
      </a:accent6>
      <a:hlink>
        <a:srgbClr val="69245B"/>
      </a:hlink>
      <a:folHlink>
        <a:srgbClr val="998BA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381</Words>
  <Application>Microsoft Office PowerPoint</Application>
  <PresentationFormat>Bredbild</PresentationFormat>
  <Paragraphs>55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Medium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Erika Jonés</dc:creator>
  <cp:lastModifiedBy>Helena Olsson</cp:lastModifiedBy>
  <cp:revision>47</cp:revision>
  <dcterms:created xsi:type="dcterms:W3CDTF">2022-02-11T10:07:51Z</dcterms:created>
  <dcterms:modified xsi:type="dcterms:W3CDTF">2023-02-08T09:11:38Z</dcterms:modified>
</cp:coreProperties>
</file>