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691" r:id="rId3"/>
  </p:sldMasterIdLst>
  <p:notesMasterIdLst>
    <p:notesMasterId r:id="rId44"/>
  </p:notesMasterIdLst>
  <p:sldIdLst>
    <p:sldId id="256" r:id="rId4"/>
    <p:sldId id="257" r:id="rId5"/>
    <p:sldId id="270" r:id="rId6"/>
    <p:sldId id="485" r:id="rId7"/>
    <p:sldId id="516" r:id="rId8"/>
    <p:sldId id="517" r:id="rId9"/>
    <p:sldId id="508" r:id="rId10"/>
    <p:sldId id="474" r:id="rId11"/>
    <p:sldId id="475" r:id="rId12"/>
    <p:sldId id="467" r:id="rId13"/>
    <p:sldId id="499" r:id="rId14"/>
    <p:sldId id="286" r:id="rId15"/>
    <p:sldId id="510" r:id="rId16"/>
    <p:sldId id="511" r:id="rId17"/>
    <p:sldId id="512" r:id="rId18"/>
    <p:sldId id="514" r:id="rId19"/>
    <p:sldId id="258" r:id="rId20"/>
    <p:sldId id="518" r:id="rId21"/>
    <p:sldId id="519" r:id="rId22"/>
    <p:sldId id="520" r:id="rId23"/>
    <p:sldId id="521" r:id="rId24"/>
    <p:sldId id="522" r:id="rId25"/>
    <p:sldId id="523" r:id="rId26"/>
    <p:sldId id="524" r:id="rId27"/>
    <p:sldId id="525" r:id="rId28"/>
    <p:sldId id="526" r:id="rId29"/>
    <p:sldId id="275" r:id="rId30"/>
    <p:sldId id="513" r:id="rId31"/>
    <p:sldId id="278" r:id="rId32"/>
    <p:sldId id="280" r:id="rId33"/>
    <p:sldId id="277" r:id="rId34"/>
    <p:sldId id="281" r:id="rId35"/>
    <p:sldId id="279" r:id="rId36"/>
    <p:sldId id="282" r:id="rId37"/>
    <p:sldId id="283" r:id="rId38"/>
    <p:sldId id="284" r:id="rId39"/>
    <p:sldId id="285" r:id="rId40"/>
    <p:sldId id="515" r:id="rId41"/>
    <p:sldId id="260" r:id="rId42"/>
    <p:sldId id="469" r:id="rId43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B8D"/>
    <a:srgbClr val="01A08B"/>
    <a:srgbClr val="398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6077" autoAdjust="0"/>
  </p:normalViewPr>
  <p:slideViewPr>
    <p:cSldViewPr snapToGrid="0">
      <p:cViewPr varScale="1">
        <p:scale>
          <a:sx n="95" d="100"/>
          <a:sy n="95" d="100"/>
        </p:scale>
        <p:origin x="11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SRVFile\gemdok\SBK\05_Strategienheten\1_Personmappar\Daniel%20Artaeus\Prognoser\Prognoser%202026\Sammantag%20Prognoser%202026%20mf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824570121684883E-2"/>
          <c:y val="3.8288136643420186E-2"/>
          <c:w val="0.84883950945935438"/>
          <c:h val="0.81404227267480844"/>
        </c:manualLayout>
      </c:layout>
      <c:lineChart>
        <c:grouping val="standard"/>
        <c:varyColors val="0"/>
        <c:ser>
          <c:idx val="1"/>
          <c:order val="0"/>
          <c:tx>
            <c:strRef>
              <c:f>'Relativ och absolut utv.'!$G$4</c:f>
              <c:strCache>
                <c:ptCount val="1"/>
                <c:pt idx="0">
                  <c:v>relativ tillväxt i riket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33C1D4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50"/>
            <c:marker>
              <c:symbol val="square"/>
              <c:size val="4"/>
              <c:spPr>
                <a:solidFill>
                  <a:srgbClr val="33C1D4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4FF-45AA-ACCB-4C04AB79066F}"/>
              </c:ext>
            </c:extLst>
          </c:dPt>
          <c:cat>
            <c:strRef>
              <c:f>('Relativ och absolut utv.'!$C$10,'Relativ och absolut utv.'!$C$12:$C$72)</c:f>
              <c:strCache>
                <c:ptCount val="62"/>
                <c:pt idx="0">
                  <c:v>1973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pr 2026</c:v>
                </c:pt>
                <c:pt idx="53">
                  <c:v>pr 2027</c:v>
                </c:pt>
                <c:pt idx="54">
                  <c:v>pr 2028</c:v>
                </c:pt>
                <c:pt idx="55">
                  <c:v>pr 2029</c:v>
                </c:pt>
                <c:pt idx="56">
                  <c:v>pr 2030</c:v>
                </c:pt>
                <c:pt idx="57">
                  <c:v>pr 2031</c:v>
                </c:pt>
                <c:pt idx="58">
                  <c:v>pr 2032</c:v>
                </c:pt>
                <c:pt idx="59">
                  <c:v>pr 2033</c:v>
                </c:pt>
                <c:pt idx="60">
                  <c:v>pr 2034</c:v>
                </c:pt>
                <c:pt idx="61">
                  <c:v>pr 2035</c:v>
                </c:pt>
              </c:strCache>
              <c:extLst/>
            </c:strRef>
          </c:cat>
          <c:val>
            <c:numRef>
              <c:f>('Relativ och absolut utv.'!$G$10,'Relativ och absolut utv.'!$G$12:$G$72)</c:f>
              <c:numCache>
                <c:formatCode>General</c:formatCode>
                <c:ptCount val="62"/>
                <c:pt idx="0">
                  <c:v>1.0018819974440065</c:v>
                </c:pt>
                <c:pt idx="1">
                  <c:v>1.0038831111509534</c:v>
                </c:pt>
                <c:pt idx="2">
                  <c:v>1.003379082169308</c:v>
                </c:pt>
                <c:pt idx="3">
                  <c:v>1.0037562321071458</c:v>
                </c:pt>
                <c:pt idx="4">
                  <c:v>1.0020951683755255</c:v>
                </c:pt>
                <c:pt idx="5">
                  <c:v>1.002241914568244</c:v>
                </c:pt>
                <c:pt idx="6">
                  <c:v>1.0017977817682986</c:v>
                </c:pt>
                <c:pt idx="7">
                  <c:v>1.0006126519111649</c:v>
                </c:pt>
                <c:pt idx="8">
                  <c:v>1.0005347810107206</c:v>
                </c:pt>
                <c:pt idx="9">
                  <c:v>1.0003709403704648</c:v>
                </c:pt>
                <c:pt idx="10">
                  <c:v>1.0014462390522236</c:v>
                </c:pt>
                <c:pt idx="11">
                  <c:v>1.0018600868959526</c:v>
                </c:pt>
                <c:pt idx="12">
                  <c:v>1.0027967948367453</c:v>
                </c:pt>
                <c:pt idx="13">
                  <c:v>1.0038856936961873</c:v>
                </c:pt>
                <c:pt idx="14">
                  <c:v>1.0053250009537582</c:v>
                </c:pt>
                <c:pt idx="15">
                  <c:v>1.0080563780960334</c:v>
                </c:pt>
                <c:pt idx="16">
                  <c:v>1.0074579255910261</c:v>
                </c:pt>
                <c:pt idx="17">
                  <c:v>1.0062264350810126</c:v>
                </c:pt>
                <c:pt idx="18">
                  <c:v>1.0055406456111953</c:v>
                </c:pt>
                <c:pt idx="19">
                  <c:v>1.0061085964781691</c:v>
                </c:pt>
                <c:pt idx="20">
                  <c:v>1.0081499270049121</c:v>
                </c:pt>
                <c:pt idx="21">
                  <c:v>1.0023949736292024</c:v>
                </c:pt>
                <c:pt idx="22">
                  <c:v>1.0007924190291007</c:v>
                </c:pt>
                <c:pt idx="23">
                  <c:v>1.0003534400309164</c:v>
                </c:pt>
                <c:pt idx="24">
                  <c:v>1.0007569262937794</c:v>
                </c:pt>
                <c:pt idx="25">
                  <c:v>1.0008023200421219</c:v>
                </c:pt>
                <c:pt idx="26">
                  <c:v>1.0024111243495122</c:v>
                </c:pt>
                <c:pt idx="27">
                  <c:v>1.0029648335793522</c:v>
                </c:pt>
                <c:pt idx="28">
                  <c:v>1.0035536586745639</c:v>
                </c:pt>
                <c:pt idx="29">
                  <c:v>1.0039014458233435</c:v>
                </c:pt>
                <c:pt idx="30">
                  <c:v>1.0039798700264158</c:v>
                </c:pt>
                <c:pt idx="31">
                  <c:v>1.0040348927224563</c:v>
                </c:pt>
                <c:pt idx="32">
                  <c:v>1.0072399199270714</c:v>
                </c:pt>
                <c:pt idx="33">
                  <c:v>1.0076449067550712</c:v>
                </c:pt>
                <c:pt idx="34">
                  <c:v>1.0079952720957055</c:v>
                </c:pt>
                <c:pt idx="35">
                  <c:v>1.0091110456425196</c:v>
                </c:pt>
                <c:pt idx="36">
                  <c:v>1.0080174017271972</c:v>
                </c:pt>
                <c:pt idx="37">
                  <c:v>1.0071461419754726</c:v>
                </c:pt>
                <c:pt idx="38">
                  <c:v>1.0077021108094555</c:v>
                </c:pt>
                <c:pt idx="39">
                  <c:v>1.0093105898109156</c:v>
                </c:pt>
                <c:pt idx="40">
                  <c:v>1.0106264847280377</c:v>
                </c:pt>
                <c:pt idx="41">
                  <c:v>1.0106348850534324</c:v>
                </c:pt>
                <c:pt idx="42">
                  <c:v>1.0146315857540393</c:v>
                </c:pt>
                <c:pt idx="43">
                  <c:v>1.0125149660040222</c:v>
                </c:pt>
                <c:pt idx="44">
                  <c:v>1.0108636730228389</c:v>
                </c:pt>
                <c:pt idx="45">
                  <c:v>1.0095212354419789</c:v>
                </c:pt>
                <c:pt idx="46">
                  <c:v>1.005006589630939</c:v>
                </c:pt>
                <c:pt idx="47">
                  <c:v>1.0070362197047102</c:v>
                </c:pt>
                <c:pt idx="48">
                  <c:v>1.0065279249805259</c:v>
                </c:pt>
                <c:pt idx="49">
                  <c:v>1.0029607745140514</c:v>
                </c:pt>
                <c:pt idx="50">
                  <c:v>1.003461335687202</c:v>
                </c:pt>
                <c:pt idx="51">
                  <c:v>1.0016337952613421</c:v>
                </c:pt>
                <c:pt idx="52">
                  <c:v>0.99872274169445008</c:v>
                </c:pt>
                <c:pt idx="53">
                  <c:v>1.0014297606029012</c:v>
                </c:pt>
                <c:pt idx="54">
                  <c:v>1.0016957466427996</c:v>
                </c:pt>
                <c:pt idx="55">
                  <c:v>1.0022982341648288</c:v>
                </c:pt>
                <c:pt idx="56">
                  <c:v>1.0023596339858283</c:v>
                </c:pt>
                <c:pt idx="57">
                  <c:v>1.0024312713601611</c:v>
                </c:pt>
                <c:pt idx="58">
                  <c:v>1.00253022840276</c:v>
                </c:pt>
                <c:pt idx="59">
                  <c:v>1.0026533205191426</c:v>
                </c:pt>
                <c:pt idx="60">
                  <c:v>1.0026300292837012</c:v>
                </c:pt>
                <c:pt idx="61">
                  <c:v>1.0026512264008443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74FF-45AA-ACCB-4C04AB79066F}"/>
            </c:ext>
          </c:extLst>
        </c:ser>
        <c:ser>
          <c:idx val="4"/>
          <c:order val="1"/>
          <c:tx>
            <c:strRef>
              <c:f>'Relativ och absolut utv.'!$J$4</c:f>
              <c:strCache>
                <c:ptCount val="1"/>
                <c:pt idx="0">
                  <c:v>relativ tillväxt i Strängnäs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Pt>
            <c:idx val="50"/>
            <c:marker>
              <c:symbol val="circle"/>
              <c:size val="5"/>
              <c:spPr>
                <a:solidFill>
                  <a:schemeClr val="accent5">
                    <a:lumMod val="60000"/>
                  </a:schemeClr>
                </a:solidFill>
                <a:ln w="9525">
                  <a:solidFill>
                    <a:schemeClr val="accent5">
                      <a:lumMod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4FF-45AA-ACCB-4C04AB79066F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chemeClr val="accent5">
                    <a:lumMod val="60000"/>
                  </a:schemeClr>
                </a:solidFill>
                <a:ln w="9525">
                  <a:solidFill>
                    <a:schemeClr val="accent5">
                      <a:lumMod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4FF-45AA-ACCB-4C04AB79066F}"/>
              </c:ext>
            </c:extLst>
          </c:dPt>
          <c:cat>
            <c:strRef>
              <c:f>('Relativ och absolut utv.'!$C$10,'Relativ och absolut utv.'!$C$12:$C$72)</c:f>
              <c:strCache>
                <c:ptCount val="62"/>
                <c:pt idx="0">
                  <c:v>1973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pr 2026</c:v>
                </c:pt>
                <c:pt idx="53">
                  <c:v>pr 2027</c:v>
                </c:pt>
                <c:pt idx="54">
                  <c:v>pr 2028</c:v>
                </c:pt>
                <c:pt idx="55">
                  <c:v>pr 2029</c:v>
                </c:pt>
                <c:pt idx="56">
                  <c:v>pr 2030</c:v>
                </c:pt>
                <c:pt idx="57">
                  <c:v>pr 2031</c:v>
                </c:pt>
                <c:pt idx="58">
                  <c:v>pr 2032</c:v>
                </c:pt>
                <c:pt idx="59">
                  <c:v>pr 2033</c:v>
                </c:pt>
                <c:pt idx="60">
                  <c:v>pr 2034</c:v>
                </c:pt>
                <c:pt idx="61">
                  <c:v>pr 2035</c:v>
                </c:pt>
              </c:strCache>
              <c:extLst/>
            </c:strRef>
          </c:cat>
          <c:val>
            <c:numRef>
              <c:f>('Relativ och absolut utv.'!$J$10,'Relativ och absolut utv.'!$J$12:$J$72)</c:f>
              <c:numCache>
                <c:formatCode>General</c:formatCode>
                <c:ptCount val="62"/>
                <c:pt idx="0">
                  <c:v>1.0213784603716345</c:v>
                </c:pt>
                <c:pt idx="1">
                  <c:v>1.018543956043956</c:v>
                </c:pt>
                <c:pt idx="2">
                  <c:v>1.0108788491795908</c:v>
                </c:pt>
                <c:pt idx="3">
                  <c:v>1.0151643171610263</c:v>
                </c:pt>
                <c:pt idx="4">
                  <c:v>1.0111266865253197</c:v>
                </c:pt>
                <c:pt idx="5">
                  <c:v>1.0144268260982583</c:v>
                </c:pt>
                <c:pt idx="6">
                  <c:v>1.012385223147555</c:v>
                </c:pt>
                <c:pt idx="7">
                  <c:v>1.0168740771989031</c:v>
                </c:pt>
                <c:pt idx="8">
                  <c:v>1.0102053515868077</c:v>
                </c:pt>
                <c:pt idx="9">
                  <c:v>1.0066116381257444</c:v>
                </c:pt>
                <c:pt idx="10">
                  <c:v>1.0082816579634464</c:v>
                </c:pt>
                <c:pt idx="11">
                  <c:v>1.0076876390855756</c:v>
                </c:pt>
                <c:pt idx="12">
                  <c:v>1.0090343304557319</c:v>
                </c:pt>
                <c:pt idx="13">
                  <c:v>1.0141265419816952</c:v>
                </c:pt>
                <c:pt idx="14">
                  <c:v>1.0139690013733569</c:v>
                </c:pt>
                <c:pt idx="15">
                  <c:v>1.0121125343446462</c:v>
                </c:pt>
                <c:pt idx="16">
                  <c:v>1.0260380821289286</c:v>
                </c:pt>
                <c:pt idx="17">
                  <c:v>1.027426867896404</c:v>
                </c:pt>
                <c:pt idx="18">
                  <c:v>1.0135287077001196</c:v>
                </c:pt>
                <c:pt idx="19">
                  <c:v>1.0171772115659892</c:v>
                </c:pt>
                <c:pt idx="20">
                  <c:v>1.0064382212215031</c:v>
                </c:pt>
                <c:pt idx="21">
                  <c:v>1.0021673017093717</c:v>
                </c:pt>
                <c:pt idx="22">
                  <c:v>1.0033834455335031</c:v>
                </c:pt>
                <c:pt idx="23">
                  <c:v>1.0070569422234583</c:v>
                </c:pt>
                <c:pt idx="24">
                  <c:v>1.0066277745175878</c:v>
                </c:pt>
                <c:pt idx="25">
                  <c:v>1.00377216144851</c:v>
                </c:pt>
                <c:pt idx="26">
                  <c:v>1.0115814287178435</c:v>
                </c:pt>
                <c:pt idx="27">
                  <c:v>1.0052684903748734</c:v>
                </c:pt>
                <c:pt idx="28">
                  <c:v>1.0083652489417456</c:v>
                </c:pt>
                <c:pt idx="29">
                  <c:v>1.0065633849741795</c:v>
                </c:pt>
                <c:pt idx="30">
                  <c:v>1.0102608235138355</c:v>
                </c:pt>
                <c:pt idx="31">
                  <c:v>1.0043575126138522</c:v>
                </c:pt>
                <c:pt idx="32">
                  <c:v>1.0162126896101777</c:v>
                </c:pt>
                <c:pt idx="33">
                  <c:v>1.0090844889573702</c:v>
                </c:pt>
                <c:pt idx="34">
                  <c:v>1.0089072689677112</c:v>
                </c:pt>
                <c:pt idx="35">
                  <c:v>1.0097430238057701</c:v>
                </c:pt>
                <c:pt idx="36">
                  <c:v>1.0123344991256558</c:v>
                </c:pt>
                <c:pt idx="37">
                  <c:v>1.0082667571485857</c:v>
                </c:pt>
                <c:pt idx="38">
                  <c:v>1.0117783828433322</c:v>
                </c:pt>
                <c:pt idx="39">
                  <c:v>1.0095851475568456</c:v>
                </c:pt>
                <c:pt idx="40">
                  <c:v>1.0146455419449518</c:v>
                </c:pt>
                <c:pt idx="41">
                  <c:v>1.006611960564378</c:v>
                </c:pt>
                <c:pt idx="42">
                  <c:v>1.0148671632162336</c:v>
                </c:pt>
                <c:pt idx="43">
                  <c:v>1.0125978791643793</c:v>
                </c:pt>
                <c:pt idx="44">
                  <c:v>1.0204308745898132</c:v>
                </c:pt>
                <c:pt idx="45">
                  <c:v>1.0218953608679846</c:v>
                </c:pt>
                <c:pt idx="46">
                  <c:v>1.0204137478108581</c:v>
                </c:pt>
                <c:pt idx="47">
                  <c:v>1.0224993295789755</c:v>
                </c:pt>
                <c:pt idx="48">
                  <c:v>1.0104120223451967</c:v>
                </c:pt>
                <c:pt idx="49">
                  <c:v>1.0101489902922702</c:v>
                </c:pt>
                <c:pt idx="50">
                  <c:v>1.0101755017087648</c:v>
                </c:pt>
                <c:pt idx="51">
                  <c:v>1.0018823290005852</c:v>
                </c:pt>
                <c:pt idx="52">
                  <c:v>1.0015995125295147</c:v>
                </c:pt>
                <c:pt idx="53">
                  <c:v>1.005424588086185</c:v>
                </c:pt>
                <c:pt idx="54">
                  <c:v>1.008471157724889</c:v>
                </c:pt>
                <c:pt idx="55">
                  <c:v>1.011525</c:v>
                </c:pt>
                <c:pt idx="56">
                  <c:v>1.0150021007884136</c:v>
                </c:pt>
                <c:pt idx="57">
                  <c:v>1.0154378104606994</c:v>
                </c:pt>
                <c:pt idx="58">
                  <c:v>1.015131168768884</c:v>
                </c:pt>
                <c:pt idx="59">
                  <c:v>1.0125906503200812</c:v>
                </c:pt>
                <c:pt idx="60">
                  <c:v>1.0116875845658564</c:v>
                </c:pt>
                <c:pt idx="61">
                  <c:v>1.0092927802245948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74FF-45AA-ACCB-4C04AB790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6491576"/>
        <c:axId val="666495496"/>
      </c:lineChart>
      <c:catAx>
        <c:axId val="66649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66495496"/>
        <c:crosses val="autoZero"/>
        <c:auto val="1"/>
        <c:lblAlgn val="ctr"/>
        <c:lblOffset val="100"/>
        <c:noMultiLvlLbl val="0"/>
      </c:catAx>
      <c:valAx>
        <c:axId val="666495496"/>
        <c:scaling>
          <c:orientation val="minMax"/>
          <c:max val="1.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66491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legendEntry>
      <c:layout>
        <c:manualLayout>
          <c:xMode val="edge"/>
          <c:yMode val="edge"/>
          <c:x val="8.856932544154987E-2"/>
          <c:y val="0.92115171981996635"/>
          <c:w val="0.82286134911690023"/>
          <c:h val="7.8848280180033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Totalbefolkning 1968-2025 samt prognoser 2026-2035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5.3111379095631066E-2"/>
          <c:y val="0.12654671717171717"/>
          <c:w val="0.92086259487834288"/>
          <c:h val="0.79034463731806248"/>
        </c:manualLayout>
      </c:layout>
      <c:lineChart>
        <c:grouping val="standard"/>
        <c:varyColors val="0"/>
        <c:ser>
          <c:idx val="0"/>
          <c:order val="0"/>
          <c:tx>
            <c:strRef>
              <c:f>'Grafer prognos 26'!$A$9:$B$9</c:f>
              <c:strCache>
                <c:ptCount val="2"/>
                <c:pt idx="0">
                  <c:v>observ</c:v>
                </c:pt>
                <c:pt idx="1">
                  <c:v>Sum</c:v>
                </c:pt>
              </c:strCache>
            </c:strRef>
          </c:tx>
          <c:spPr>
            <a:ln w="22225" cap="rnd">
              <a:solidFill>
                <a:srgbClr val="3B689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5B9BD5">
                  <a:lumMod val="20000"/>
                  <a:lumOff val="80000"/>
                </a:srgbClr>
              </a:solidFill>
              <a:ln w="9525">
                <a:solidFill>
                  <a:schemeClr val="accent1">
                    <a:shade val="42000"/>
                  </a:schemeClr>
                </a:solidFill>
              </a:ln>
              <a:effectLst/>
            </c:spPr>
          </c:marker>
          <c:cat>
            <c:numRef>
              <c:f>'Grafer prognos 26'!$AR$7:$BR$7</c:f>
              <c:numCache>
                <c:formatCode>General</c:formatCode>
                <c:ptCount val="2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</c:numCache>
            </c:numRef>
          </c:cat>
          <c:val>
            <c:numRef>
              <c:f>'Grafer prognos 26'!$AR$9:$BQ$9</c:f>
              <c:numCache>
                <c:formatCode>General</c:formatCode>
                <c:ptCount val="26"/>
                <c:pt idx="0">
                  <c:v>32024</c:v>
                </c:pt>
                <c:pt idx="1">
                  <c:v>32419</c:v>
                </c:pt>
                <c:pt idx="2">
                  <c:v>32687</c:v>
                </c:pt>
                <c:pt idx="3">
                  <c:v>33072</c:v>
                </c:pt>
                <c:pt idx="4">
                  <c:v>33389</c:v>
                </c:pt>
                <c:pt idx="5">
                  <c:v>33878</c:v>
                </c:pt>
                <c:pt idx="6">
                  <c:v>34102</c:v>
                </c:pt>
                <c:pt idx="7">
                  <c:v>34609</c:v>
                </c:pt>
                <c:pt idx="8">
                  <c:v>35045</c:v>
                </c:pt>
                <c:pt idx="9">
                  <c:v>35761</c:v>
                </c:pt>
                <c:pt idx="10">
                  <c:v>36544</c:v>
                </c:pt>
                <c:pt idx="11">
                  <c:v>37290</c:v>
                </c:pt>
                <c:pt idx="12">
                  <c:v>38129</c:v>
                </c:pt>
                <c:pt idx="13" formatCode="#,##0">
                  <c:v>38526</c:v>
                </c:pt>
                <c:pt idx="14" formatCode="#,##0">
                  <c:v>38917</c:v>
                </c:pt>
                <c:pt idx="15" formatCode="#,##0">
                  <c:v>39313</c:v>
                </c:pt>
                <c:pt idx="16" formatCode="#,##0">
                  <c:v>39385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6D-409F-BA14-EAAE9F125D92}"/>
            </c:ext>
          </c:extLst>
        </c:ser>
        <c:ser>
          <c:idx val="1"/>
          <c:order val="1"/>
          <c:tx>
            <c:strRef>
              <c:f>'Grafer prognos 26'!$A$10:$B$10</c:f>
              <c:strCache>
                <c:ptCount val="2"/>
                <c:pt idx="0">
                  <c:v>prognos 2026 huv 2</c:v>
                </c:pt>
                <c:pt idx="1">
                  <c:v>Sum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6D-409F-BA14-EAAE9F125D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'Grafer prognos 26'!$AR$7:$BR$7</c:f>
              <c:numCache>
                <c:formatCode>General</c:formatCode>
                <c:ptCount val="2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</c:numCache>
            </c:numRef>
          </c:cat>
          <c:val>
            <c:numRef>
              <c:f>'Grafer prognos 26'!$AR$10:$BR$10</c:f>
              <c:numCache>
                <c:formatCode>General</c:formatCode>
                <c:ptCount val="27"/>
                <c:pt idx="16" formatCode="#,##0">
                  <c:v>39385</c:v>
                </c:pt>
                <c:pt idx="17" formatCode="#,##0">
                  <c:v>39450</c:v>
                </c:pt>
                <c:pt idx="18" formatCode="#,##0">
                  <c:v>39664</c:v>
                </c:pt>
                <c:pt idx="19" formatCode="#,##0">
                  <c:v>40000</c:v>
                </c:pt>
                <c:pt idx="20" formatCode="#,##0">
                  <c:v>40461</c:v>
                </c:pt>
                <c:pt idx="21" formatCode="#,##0">
                  <c:v>41068</c:v>
                </c:pt>
                <c:pt idx="22" formatCode="#,##0">
                  <c:v>41702</c:v>
                </c:pt>
                <c:pt idx="23" formatCode="#,##0">
                  <c:v>42333</c:v>
                </c:pt>
                <c:pt idx="24" formatCode="#,##0">
                  <c:v>42866</c:v>
                </c:pt>
                <c:pt idx="25" formatCode="#,##0">
                  <c:v>43367</c:v>
                </c:pt>
                <c:pt idx="26" formatCode="#,##0">
                  <c:v>43770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6D-409F-BA14-EAAE9F125D92}"/>
            </c:ext>
          </c:extLst>
        </c:ser>
        <c:ser>
          <c:idx val="2"/>
          <c:order val="2"/>
          <c:tx>
            <c:strRef>
              <c:f>'Grafer prognos 26'!$A$11:$B$11</c:f>
              <c:strCache>
                <c:ptCount val="2"/>
                <c:pt idx="0">
                  <c:v>prognos 2026  mål bf 1,5</c:v>
                </c:pt>
                <c:pt idx="1">
                  <c:v>Sum</c:v>
                </c:pt>
              </c:strCache>
            </c:strRef>
          </c:tx>
          <c:spPr>
            <a:ln w="19050" cap="rnd">
              <a:solidFill>
                <a:srgbClr val="E7E6E6">
                  <a:lumMod val="75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6D-409F-BA14-EAAE9F125D92}"/>
                </c:ext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6D-409F-BA14-EAAE9F125D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'Grafer prognos 26'!$AR$7:$BR$7</c:f>
              <c:numCache>
                <c:formatCode>General</c:formatCode>
                <c:ptCount val="2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</c:numCache>
            </c:numRef>
          </c:cat>
          <c:val>
            <c:numRef>
              <c:f>'Grafer prognos 26'!$AR$11:$BR$11</c:f>
              <c:numCache>
                <c:formatCode>General</c:formatCode>
                <c:ptCount val="27"/>
                <c:pt idx="16" formatCode="#,##0">
                  <c:v>39385</c:v>
                </c:pt>
                <c:pt idx="17" formatCode="#,##0">
                  <c:v>39976</c:v>
                </c:pt>
                <c:pt idx="18" formatCode="#,##0">
                  <c:v>40575</c:v>
                </c:pt>
                <c:pt idx="19" formatCode="#,##0">
                  <c:v>41184</c:v>
                </c:pt>
                <c:pt idx="20" formatCode="#,##0">
                  <c:v>41802</c:v>
                </c:pt>
                <c:pt idx="21" formatCode="#,##0">
                  <c:v>42429</c:v>
                </c:pt>
                <c:pt idx="22" formatCode="#,##0">
                  <c:v>43065</c:v>
                </c:pt>
                <c:pt idx="23" formatCode="#,##0">
                  <c:v>43711</c:v>
                </c:pt>
                <c:pt idx="24" formatCode="#,##0">
                  <c:v>44367</c:v>
                </c:pt>
                <c:pt idx="25" formatCode="#,##0">
                  <c:v>45032</c:v>
                </c:pt>
                <c:pt idx="26" formatCode="#,##0">
                  <c:v>45708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A6D-409F-BA14-EAAE9F125D92}"/>
            </c:ext>
          </c:extLst>
        </c:ser>
        <c:ser>
          <c:idx val="3"/>
          <c:order val="3"/>
          <c:tx>
            <c:strRef>
              <c:f>'Grafer prognos 26'!$A$12:$B$12</c:f>
              <c:strCache>
                <c:ptCount val="2"/>
                <c:pt idx="0">
                  <c:v>prognos 2026 hög 2,5</c:v>
                </c:pt>
                <c:pt idx="1">
                  <c:v>Sum</c:v>
                </c:pt>
              </c:strCache>
            </c:strRef>
          </c:tx>
          <c:spPr>
            <a:ln w="19050" cap="rnd">
              <a:solidFill>
                <a:sysClr val="window" lastClr="FFFFFF">
                  <a:lumMod val="65000"/>
                </a:sys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6D-409F-BA14-EAAE9F125D92}"/>
                </c:ext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6D-409F-BA14-EAAE9F125D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'Grafer prognos 26'!$AR$7:$BR$7</c:f>
              <c:numCache>
                <c:formatCode>General</c:formatCode>
                <c:ptCount val="2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</c:numCache>
            </c:numRef>
          </c:cat>
          <c:val>
            <c:numRef>
              <c:f>'Grafer prognos 26'!$AR$12:$BR$12</c:f>
              <c:numCache>
                <c:formatCode>General</c:formatCode>
                <c:ptCount val="27"/>
                <c:pt idx="16" formatCode="#,##0">
                  <c:v>39385</c:v>
                </c:pt>
                <c:pt idx="17" formatCode="#,##0">
                  <c:v>40370</c:v>
                </c:pt>
                <c:pt idx="18" formatCode="#,##0">
                  <c:v>41379</c:v>
                </c:pt>
                <c:pt idx="19" formatCode="#,##0">
                  <c:v>42413</c:v>
                </c:pt>
                <c:pt idx="20" formatCode="#,##0">
                  <c:v>43474</c:v>
                </c:pt>
                <c:pt idx="21" formatCode="#,##0">
                  <c:v>44561</c:v>
                </c:pt>
                <c:pt idx="22" formatCode="#,##0">
                  <c:v>45675</c:v>
                </c:pt>
                <c:pt idx="23" formatCode="#,##0">
                  <c:v>46816</c:v>
                </c:pt>
                <c:pt idx="24" formatCode="#,##0">
                  <c:v>47987</c:v>
                </c:pt>
                <c:pt idx="25" formatCode="#,##0">
                  <c:v>49186</c:v>
                </c:pt>
                <c:pt idx="26" formatCode="#,##0">
                  <c:v>50416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A6D-409F-BA14-EAAE9F125D92}"/>
            </c:ext>
          </c:extLst>
        </c:ser>
        <c:ser>
          <c:idx val="4"/>
          <c:order val="4"/>
          <c:tx>
            <c:strRef>
              <c:f>'Grafer prognos 26'!$A$13:$B$13</c:f>
              <c:strCache>
                <c:ptCount val="2"/>
                <c:pt idx="0">
                  <c:v>prognos 2026 låg 0,5</c:v>
                </c:pt>
                <c:pt idx="1">
                  <c:v>Sum</c:v>
                </c:pt>
              </c:strCache>
            </c:strRef>
          </c:tx>
          <c:spPr>
            <a:ln w="15875" cap="rnd">
              <a:solidFill>
                <a:srgbClr val="A5A5A5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6D-409F-BA14-EAAE9F125D92}"/>
                </c:ext>
              </c:extLst>
            </c:dLbl>
            <c:dLbl>
              <c:idx val="16"/>
              <c:layout>
                <c:manualLayout>
                  <c:x val="-3.0510587299633522E-2"/>
                  <c:y val="-5.006217924899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6D-409F-BA14-EAAE9F125D92}"/>
                </c:ext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6D-409F-BA14-EAAE9F125D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'Grafer prognos 26'!$AR$7:$BR$7</c:f>
              <c:numCache>
                <c:formatCode>General</c:formatCode>
                <c:ptCount val="2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</c:numCache>
            </c:numRef>
          </c:cat>
          <c:val>
            <c:numRef>
              <c:f>'Grafer prognos 26'!$AR$13:$BR$13</c:f>
              <c:numCache>
                <c:formatCode>General</c:formatCode>
                <c:ptCount val="27"/>
                <c:pt idx="16" formatCode="#,##0">
                  <c:v>39385</c:v>
                </c:pt>
                <c:pt idx="17" formatCode="#,##0">
                  <c:v>39582</c:v>
                </c:pt>
                <c:pt idx="18" formatCode="#,##0">
                  <c:v>39780</c:v>
                </c:pt>
                <c:pt idx="19" formatCode="#,##0">
                  <c:v>39979</c:v>
                </c:pt>
                <c:pt idx="20" formatCode="#,##0">
                  <c:v>40179</c:v>
                </c:pt>
                <c:pt idx="21" formatCode="#,##0">
                  <c:v>40380</c:v>
                </c:pt>
                <c:pt idx="22" formatCode="#,##0">
                  <c:v>40581</c:v>
                </c:pt>
                <c:pt idx="23" formatCode="#,##0">
                  <c:v>40784</c:v>
                </c:pt>
                <c:pt idx="24" formatCode="#,##0">
                  <c:v>40988</c:v>
                </c:pt>
                <c:pt idx="25" formatCode="#,##0">
                  <c:v>41193</c:v>
                </c:pt>
                <c:pt idx="26" formatCode="#,##0">
                  <c:v>41399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A6D-409F-BA14-EAAE9F125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783544"/>
        <c:axId val="433781584"/>
      </c:lineChart>
      <c:catAx>
        <c:axId val="433783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3781584"/>
        <c:crosses val="autoZero"/>
        <c:auto val="1"/>
        <c:lblAlgn val="ctr"/>
        <c:lblOffset val="100"/>
        <c:noMultiLvlLbl val="0"/>
      </c:catAx>
      <c:valAx>
        <c:axId val="43378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3783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133912795452483E-2"/>
          <c:y val="0.56148872235182568"/>
          <c:w val="0.78163240966045056"/>
          <c:h val="0.30276019311031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65-79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5.3111379095631066E-2"/>
          <c:y val="0.12654671717171717"/>
          <c:w val="0.92086259487834288"/>
          <c:h val="0.79034463731806248"/>
        </c:manualLayout>
      </c:layout>
      <c:lineChart>
        <c:grouping val="standard"/>
        <c:varyColors val="0"/>
        <c:ser>
          <c:idx val="0"/>
          <c:order val="0"/>
          <c:tx>
            <c:strRef>
              <c:f>'Grafer prognos 26'!$A$174:$B$174</c:f>
              <c:strCache>
                <c:ptCount val="2"/>
                <c:pt idx="0">
                  <c:v>observ</c:v>
                </c:pt>
                <c:pt idx="1">
                  <c:v>65-79 år</c:v>
                </c:pt>
              </c:strCache>
            </c:strRef>
          </c:tx>
          <c:spPr>
            <a:ln w="22225" cap="rnd">
              <a:solidFill>
                <a:srgbClr val="3B689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5B9BD5">
                  <a:lumMod val="20000"/>
                  <a:lumOff val="80000"/>
                </a:srgbClr>
              </a:solidFill>
              <a:ln w="9525">
                <a:solidFill>
                  <a:schemeClr val="accent1">
                    <a:shade val="42000"/>
                  </a:schemeClr>
                </a:solidFill>
              </a:ln>
              <a:effectLst/>
            </c:spPr>
          </c:marker>
          <c:cat>
            <c:numRef>
              <c:f>'Grafer prognos 26'!$C$39:$BR$39</c:f>
              <c:numCache>
                <c:formatCode>General</c:formatCode>
                <c:ptCount val="68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</c:numCache>
            </c:numRef>
          </c:cat>
          <c:val>
            <c:numRef>
              <c:f>'Grafer prognos 26'!$C$174:$BR$174</c:f>
              <c:numCache>
                <c:formatCode>General</c:formatCode>
                <c:ptCount val="68"/>
                <c:pt idx="0">
                  <c:v>2542</c:v>
                </c:pt>
                <c:pt idx="1">
                  <c:v>2579</c:v>
                </c:pt>
                <c:pt idx="2">
                  <c:v>2602</c:v>
                </c:pt>
                <c:pt idx="3">
                  <c:v>2639</c:v>
                </c:pt>
                <c:pt idx="4">
                  <c:v>2689</c:v>
                </c:pt>
                <c:pt idx="5">
                  <c:v>2806</c:v>
                </c:pt>
                <c:pt idx="6">
                  <c:v>2866</c:v>
                </c:pt>
                <c:pt idx="7">
                  <c:v>2925</c:v>
                </c:pt>
                <c:pt idx="8">
                  <c:v>2952</c:v>
                </c:pt>
                <c:pt idx="9">
                  <c:v>3030</c:v>
                </c:pt>
                <c:pt idx="10">
                  <c:v>3043</c:v>
                </c:pt>
                <c:pt idx="11">
                  <c:v>3146</c:v>
                </c:pt>
                <c:pt idx="12">
                  <c:v>3148</c:v>
                </c:pt>
                <c:pt idx="13">
                  <c:v>3194</c:v>
                </c:pt>
                <c:pt idx="14">
                  <c:v>3271</c:v>
                </c:pt>
                <c:pt idx="15">
                  <c:v>3333</c:v>
                </c:pt>
                <c:pt idx="16">
                  <c:v>3318</c:v>
                </c:pt>
                <c:pt idx="17">
                  <c:v>3405</c:v>
                </c:pt>
                <c:pt idx="18">
                  <c:v>3459</c:v>
                </c:pt>
                <c:pt idx="19">
                  <c:v>3502</c:v>
                </c:pt>
                <c:pt idx="20">
                  <c:v>3498</c:v>
                </c:pt>
                <c:pt idx="21">
                  <c:v>3563</c:v>
                </c:pt>
                <c:pt idx="22">
                  <c:v>3582</c:v>
                </c:pt>
                <c:pt idx="23">
                  <c:v>3606</c:v>
                </c:pt>
                <c:pt idx="24">
                  <c:v>3526</c:v>
                </c:pt>
                <c:pt idx="25">
                  <c:v>3507</c:v>
                </c:pt>
                <c:pt idx="26">
                  <c:v>3478</c:v>
                </c:pt>
                <c:pt idx="27">
                  <c:v>3507</c:v>
                </c:pt>
                <c:pt idx="28">
                  <c:v>3516</c:v>
                </c:pt>
                <c:pt idx="29">
                  <c:v>3545</c:v>
                </c:pt>
                <c:pt idx="30">
                  <c:v>3480</c:v>
                </c:pt>
                <c:pt idx="31">
                  <c:v>3484</c:v>
                </c:pt>
                <c:pt idx="32">
                  <c:v>3485</c:v>
                </c:pt>
                <c:pt idx="33">
                  <c:v>3481</c:v>
                </c:pt>
                <c:pt idx="34">
                  <c:v>3460</c:v>
                </c:pt>
                <c:pt idx="35">
                  <c:v>3470</c:v>
                </c:pt>
                <c:pt idx="36">
                  <c:v>3560</c:v>
                </c:pt>
                <c:pt idx="37">
                  <c:v>3673</c:v>
                </c:pt>
                <c:pt idx="38">
                  <c:v>3828</c:v>
                </c:pt>
                <c:pt idx="39">
                  <c:v>4012</c:v>
                </c:pt>
                <c:pt idx="40">
                  <c:v>4178</c:v>
                </c:pt>
                <c:pt idx="41">
                  <c:v>4476</c:v>
                </c:pt>
                <c:pt idx="42">
                  <c:v>4750</c:v>
                </c:pt>
                <c:pt idx="43">
                  <c:v>4956</c:v>
                </c:pt>
                <c:pt idx="44">
                  <c:v>5279</c:v>
                </c:pt>
                <c:pt idx="45">
                  <c:v>5465</c:v>
                </c:pt>
                <c:pt idx="46">
                  <c:v>5704</c:v>
                </c:pt>
                <c:pt idx="47">
                  <c:v>5824</c:v>
                </c:pt>
                <c:pt idx="48">
                  <c:v>5951</c:v>
                </c:pt>
                <c:pt idx="49">
                  <c:v>6135</c:v>
                </c:pt>
                <c:pt idx="50">
                  <c:v>6295</c:v>
                </c:pt>
                <c:pt idx="51">
                  <c:v>6355</c:v>
                </c:pt>
                <c:pt idx="52">
                  <c:v>6428</c:v>
                </c:pt>
                <c:pt idx="53">
                  <c:v>6538</c:v>
                </c:pt>
                <c:pt idx="54" formatCode="#,##0">
                  <c:v>6588</c:v>
                </c:pt>
                <c:pt idx="55" formatCode="#,##0">
                  <c:v>6621</c:v>
                </c:pt>
                <c:pt idx="56" formatCode="#,##0">
                  <c:v>6591</c:v>
                </c:pt>
                <c:pt idx="57" formatCode="#,##0">
                  <c:v>6511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6E-41BB-92E0-2309E22B4901}"/>
            </c:ext>
          </c:extLst>
        </c:ser>
        <c:ser>
          <c:idx val="1"/>
          <c:order val="1"/>
          <c:tx>
            <c:strRef>
              <c:f>'Grafer prognos 26'!$A$175:$B$175</c:f>
              <c:strCache>
                <c:ptCount val="2"/>
                <c:pt idx="0">
                  <c:v>prognos 2026 huv 2</c:v>
                </c:pt>
                <c:pt idx="1">
                  <c:v>65-79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'Grafer prognos 26'!$C$39:$BR$39</c:f>
              <c:numCache>
                <c:formatCode>General</c:formatCode>
                <c:ptCount val="68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</c:numCache>
            </c:numRef>
          </c:cat>
          <c:val>
            <c:numRef>
              <c:f>'Grafer prognos 26'!$C$175:$BR$175</c:f>
              <c:numCache>
                <c:formatCode>General</c:formatCode>
                <c:ptCount val="68"/>
                <c:pt idx="57" formatCode="#,##0">
                  <c:v>6511</c:v>
                </c:pt>
                <c:pt idx="58" formatCode="#,##0">
                  <c:v>6492</c:v>
                </c:pt>
                <c:pt idx="59" formatCode="#,##0">
                  <c:v>6450</c:v>
                </c:pt>
                <c:pt idx="60" formatCode="#,##0">
                  <c:v>6455</c:v>
                </c:pt>
                <c:pt idx="61" formatCode="#,##0">
                  <c:v>6520</c:v>
                </c:pt>
                <c:pt idx="62" formatCode="#,##0">
                  <c:v>6657</c:v>
                </c:pt>
                <c:pt idx="63" formatCode="#,##0">
                  <c:v>6850</c:v>
                </c:pt>
                <c:pt idx="64" formatCode="#,##0">
                  <c:v>6995</c:v>
                </c:pt>
                <c:pt idx="65" formatCode="#,##0">
                  <c:v>7085</c:v>
                </c:pt>
                <c:pt idx="66" formatCode="#,##0">
                  <c:v>7200</c:v>
                </c:pt>
                <c:pt idx="67" formatCode="#,##0">
                  <c:v>7307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6E-41BB-92E0-2309E22B4901}"/>
            </c:ext>
          </c:extLst>
        </c:ser>
        <c:ser>
          <c:idx val="2"/>
          <c:order val="2"/>
          <c:tx>
            <c:strRef>
              <c:f>'Grafer prognos 26'!$A$176:$B$176</c:f>
              <c:strCache>
                <c:ptCount val="2"/>
                <c:pt idx="0">
                  <c:v>prognos 2026  mål bf 1,5</c:v>
                </c:pt>
                <c:pt idx="1">
                  <c:v>65-79</c:v>
                </c:pt>
              </c:strCache>
            </c:strRef>
          </c:tx>
          <c:spPr>
            <a:ln w="19050" cap="rnd">
              <a:solidFill>
                <a:srgbClr val="E7E6E6">
                  <a:lumMod val="75000"/>
                </a:srgb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'Grafer prognos 26'!$C$39:$BR$39</c:f>
              <c:numCache>
                <c:formatCode>General</c:formatCode>
                <c:ptCount val="68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</c:numCache>
            </c:numRef>
          </c:cat>
          <c:val>
            <c:numRef>
              <c:f>'Grafer prognos 26'!$C$176:$BR$176</c:f>
              <c:numCache>
                <c:formatCode>General</c:formatCode>
                <c:ptCount val="68"/>
                <c:pt idx="57" formatCode="#,##0">
                  <c:v>6511</c:v>
                </c:pt>
                <c:pt idx="58" formatCode="#,##0">
                  <c:v>6534</c:v>
                </c:pt>
                <c:pt idx="59" formatCode="#,##0">
                  <c:v>6526</c:v>
                </c:pt>
                <c:pt idx="60" formatCode="#,##0">
                  <c:v>6557</c:v>
                </c:pt>
                <c:pt idx="61" formatCode="#,##0">
                  <c:v>6639</c:v>
                </c:pt>
                <c:pt idx="62" formatCode="#,##0">
                  <c:v>6784</c:v>
                </c:pt>
                <c:pt idx="63" formatCode="#,##0">
                  <c:v>6985</c:v>
                </c:pt>
                <c:pt idx="64" formatCode="#,##0">
                  <c:v>7137</c:v>
                </c:pt>
                <c:pt idx="65" formatCode="#,##0">
                  <c:v>7242</c:v>
                </c:pt>
                <c:pt idx="66" formatCode="#,##0">
                  <c:v>7376</c:v>
                </c:pt>
                <c:pt idx="67" formatCode="#,##0">
                  <c:v>7510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6E-41BB-92E0-2309E22B4901}"/>
            </c:ext>
          </c:extLst>
        </c:ser>
        <c:ser>
          <c:idx val="3"/>
          <c:order val="3"/>
          <c:tx>
            <c:strRef>
              <c:f>'Grafer prognos 26'!$A$177:$B$177</c:f>
              <c:strCache>
                <c:ptCount val="2"/>
                <c:pt idx="0">
                  <c:v>prognos 2026 hög 2,5</c:v>
                </c:pt>
                <c:pt idx="1">
                  <c:v>65-79</c:v>
                </c:pt>
              </c:strCache>
            </c:strRef>
          </c:tx>
          <c:spPr>
            <a:ln w="19050" cap="rnd">
              <a:solidFill>
                <a:sysClr val="window" lastClr="FFFFFF">
                  <a:lumMod val="65000"/>
                </a:sys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'Grafer prognos 26'!$C$39:$BR$39</c:f>
              <c:numCache>
                <c:formatCode>General</c:formatCode>
                <c:ptCount val="68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</c:numCache>
            </c:numRef>
          </c:cat>
          <c:val>
            <c:numRef>
              <c:f>'Grafer prognos 26'!$C$177:$BR$177</c:f>
              <c:numCache>
                <c:formatCode>General</c:formatCode>
                <c:ptCount val="68"/>
                <c:pt idx="57" formatCode="#,##0">
                  <c:v>6511</c:v>
                </c:pt>
                <c:pt idx="58" formatCode="#,##0">
                  <c:v>6566</c:v>
                </c:pt>
                <c:pt idx="59" formatCode="#,##0">
                  <c:v>6593</c:v>
                </c:pt>
                <c:pt idx="60" formatCode="#,##0">
                  <c:v>6659</c:v>
                </c:pt>
                <c:pt idx="61" formatCode="#,##0">
                  <c:v>6782</c:v>
                </c:pt>
                <c:pt idx="62" formatCode="#,##0">
                  <c:v>6971</c:v>
                </c:pt>
                <c:pt idx="63" formatCode="#,##0">
                  <c:v>7219</c:v>
                </c:pt>
                <c:pt idx="64" formatCode="#,##0">
                  <c:v>7423</c:v>
                </c:pt>
                <c:pt idx="65" formatCode="#,##0">
                  <c:v>7583</c:v>
                </c:pt>
                <c:pt idx="66" formatCode="#,##0">
                  <c:v>7776</c:v>
                </c:pt>
                <c:pt idx="67" formatCode="#,##0">
                  <c:v>7972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6E-41BB-92E0-2309E22B4901}"/>
            </c:ext>
          </c:extLst>
        </c:ser>
        <c:ser>
          <c:idx val="4"/>
          <c:order val="4"/>
          <c:tx>
            <c:strRef>
              <c:f>'Grafer prognos 26'!$A$178:$B$178</c:f>
              <c:strCache>
                <c:ptCount val="2"/>
                <c:pt idx="0">
                  <c:v>prognos 2026 låg 0,5</c:v>
                </c:pt>
                <c:pt idx="1">
                  <c:v>65-79</c:v>
                </c:pt>
              </c:strCache>
            </c:strRef>
          </c:tx>
          <c:spPr>
            <a:ln w="15875" cap="rnd">
              <a:solidFill>
                <a:srgbClr val="A5A5A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'Grafer prognos 26'!$C$39:$BR$39</c:f>
              <c:numCache>
                <c:formatCode>General</c:formatCode>
                <c:ptCount val="68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</c:numCache>
            </c:numRef>
          </c:cat>
          <c:val>
            <c:numRef>
              <c:f>'Grafer prognos 26'!$C$178:$BR$178</c:f>
              <c:numCache>
                <c:formatCode>General</c:formatCode>
                <c:ptCount val="68"/>
                <c:pt idx="57" formatCode="#,##0">
                  <c:v>6511</c:v>
                </c:pt>
                <c:pt idx="58" formatCode="#,##0">
                  <c:v>6503</c:v>
                </c:pt>
                <c:pt idx="59" formatCode="#,##0">
                  <c:v>6460</c:v>
                </c:pt>
                <c:pt idx="60" formatCode="#,##0">
                  <c:v>6456</c:v>
                </c:pt>
                <c:pt idx="61" formatCode="#,##0">
                  <c:v>6500</c:v>
                </c:pt>
                <c:pt idx="62" formatCode="#,##0">
                  <c:v>6604</c:v>
                </c:pt>
                <c:pt idx="63" formatCode="#,##0">
                  <c:v>6761</c:v>
                </c:pt>
                <c:pt idx="64" formatCode="#,##0">
                  <c:v>6866</c:v>
                </c:pt>
                <c:pt idx="65" formatCode="#,##0">
                  <c:v>6922</c:v>
                </c:pt>
                <c:pt idx="66" formatCode="#,##0">
                  <c:v>7004</c:v>
                </c:pt>
                <c:pt idx="67" formatCode="#,##0">
                  <c:v>7083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6E-41BB-92E0-2309E22B4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375200"/>
        <c:axId val="434374024"/>
      </c:lineChart>
      <c:catAx>
        <c:axId val="4343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374024"/>
        <c:crosses val="autoZero"/>
        <c:auto val="1"/>
        <c:lblAlgn val="ctr"/>
        <c:lblOffset val="100"/>
        <c:noMultiLvlLbl val="0"/>
      </c:catAx>
      <c:valAx>
        <c:axId val="434374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37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133912795452483E-2"/>
          <c:y val="0.56148872235182568"/>
          <c:w val="0.82049509132759368"/>
          <c:h val="0.24164351005010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80-89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5.3111379095631066E-2"/>
          <c:y val="0.12654671717171717"/>
          <c:w val="0.92086259487834288"/>
          <c:h val="0.79034463731806248"/>
        </c:manualLayout>
      </c:layout>
      <c:lineChart>
        <c:grouping val="standard"/>
        <c:varyColors val="0"/>
        <c:ser>
          <c:idx val="0"/>
          <c:order val="0"/>
          <c:tx>
            <c:strRef>
              <c:f>'Grafer prognos 26'!$A$191:$B$191</c:f>
              <c:strCache>
                <c:ptCount val="2"/>
                <c:pt idx="0">
                  <c:v>observ</c:v>
                </c:pt>
                <c:pt idx="1">
                  <c:v>80-89 år</c:v>
                </c:pt>
              </c:strCache>
            </c:strRef>
          </c:tx>
          <c:spPr>
            <a:ln w="22225" cap="rnd">
              <a:solidFill>
                <a:srgbClr val="3B689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5B9BD5">
                  <a:lumMod val="20000"/>
                  <a:lumOff val="80000"/>
                </a:srgbClr>
              </a:solidFill>
              <a:ln w="9525">
                <a:solidFill>
                  <a:schemeClr val="accent1">
                    <a:shade val="42000"/>
                  </a:schemeClr>
                </a:solidFill>
              </a:ln>
              <a:effectLst/>
            </c:spPr>
          </c:marker>
          <c:cat>
            <c:numRef>
              <c:f>'Grafer prognos 26'!$C$39:$BR$39</c:f>
              <c:numCache>
                <c:formatCode>General</c:formatCode>
                <c:ptCount val="68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</c:numCache>
            </c:numRef>
          </c:cat>
          <c:val>
            <c:numRef>
              <c:f>'Grafer prognos 26'!$C$191:$BO$191</c:f>
              <c:numCache>
                <c:formatCode>General</c:formatCode>
                <c:ptCount val="65"/>
                <c:pt idx="0">
                  <c:v>534</c:v>
                </c:pt>
                <c:pt idx="1">
                  <c:v>544</c:v>
                </c:pt>
                <c:pt idx="2">
                  <c:v>562</c:v>
                </c:pt>
                <c:pt idx="3">
                  <c:v>576</c:v>
                </c:pt>
                <c:pt idx="4">
                  <c:v>590</c:v>
                </c:pt>
                <c:pt idx="5">
                  <c:v>593</c:v>
                </c:pt>
                <c:pt idx="6">
                  <c:v>593</c:v>
                </c:pt>
                <c:pt idx="7">
                  <c:v>614</c:v>
                </c:pt>
                <c:pt idx="8">
                  <c:v>601</c:v>
                </c:pt>
                <c:pt idx="9">
                  <c:v>632</c:v>
                </c:pt>
                <c:pt idx="10">
                  <c:v>656</c:v>
                </c:pt>
                <c:pt idx="11">
                  <c:v>666</c:v>
                </c:pt>
                <c:pt idx="12">
                  <c:v>693</c:v>
                </c:pt>
                <c:pt idx="13">
                  <c:v>717</c:v>
                </c:pt>
                <c:pt idx="14">
                  <c:v>731</c:v>
                </c:pt>
                <c:pt idx="15">
                  <c:v>750</c:v>
                </c:pt>
                <c:pt idx="16">
                  <c:v>803</c:v>
                </c:pt>
                <c:pt idx="17">
                  <c:v>816</c:v>
                </c:pt>
                <c:pt idx="18">
                  <c:v>842</c:v>
                </c:pt>
                <c:pt idx="19">
                  <c:v>875</c:v>
                </c:pt>
                <c:pt idx="20">
                  <c:v>886</c:v>
                </c:pt>
                <c:pt idx="21">
                  <c:v>937</c:v>
                </c:pt>
                <c:pt idx="22">
                  <c:v>986</c:v>
                </c:pt>
                <c:pt idx="23">
                  <c:v>984</c:v>
                </c:pt>
                <c:pt idx="24">
                  <c:v>1024</c:v>
                </c:pt>
                <c:pt idx="25">
                  <c:v>1053</c:v>
                </c:pt>
                <c:pt idx="26">
                  <c:v>1093</c:v>
                </c:pt>
                <c:pt idx="27">
                  <c:v>1115</c:v>
                </c:pt>
                <c:pt idx="28">
                  <c:v>1149</c:v>
                </c:pt>
                <c:pt idx="29">
                  <c:v>1155</c:v>
                </c:pt>
                <c:pt idx="30">
                  <c:v>1218</c:v>
                </c:pt>
                <c:pt idx="31">
                  <c:v>1226</c:v>
                </c:pt>
                <c:pt idx="32">
                  <c:v>1275</c:v>
                </c:pt>
                <c:pt idx="33">
                  <c:v>1314</c:v>
                </c:pt>
                <c:pt idx="34">
                  <c:v>1305</c:v>
                </c:pt>
                <c:pt idx="35">
                  <c:v>1309</c:v>
                </c:pt>
                <c:pt idx="36">
                  <c:v>1323</c:v>
                </c:pt>
                <c:pt idx="37">
                  <c:v>1341</c:v>
                </c:pt>
                <c:pt idx="38">
                  <c:v>1324</c:v>
                </c:pt>
                <c:pt idx="39">
                  <c:v>1286</c:v>
                </c:pt>
                <c:pt idx="40">
                  <c:v>1297</c:v>
                </c:pt>
                <c:pt idx="41">
                  <c:v>1277</c:v>
                </c:pt>
                <c:pt idx="42">
                  <c:v>1303</c:v>
                </c:pt>
                <c:pt idx="43">
                  <c:v>1321</c:v>
                </c:pt>
                <c:pt idx="44">
                  <c:v>1316</c:v>
                </c:pt>
                <c:pt idx="45">
                  <c:v>1341</c:v>
                </c:pt>
                <c:pt idx="46">
                  <c:v>1360</c:v>
                </c:pt>
                <c:pt idx="47">
                  <c:v>1402</c:v>
                </c:pt>
                <c:pt idx="48">
                  <c:v>1431</c:v>
                </c:pt>
                <c:pt idx="49">
                  <c:v>1435</c:v>
                </c:pt>
                <c:pt idx="50">
                  <c:v>1496</c:v>
                </c:pt>
                <c:pt idx="51">
                  <c:v>1569</c:v>
                </c:pt>
                <c:pt idx="52">
                  <c:v>1666</c:v>
                </c:pt>
                <c:pt idx="53">
                  <c:v>1756</c:v>
                </c:pt>
                <c:pt idx="54" formatCode="#,##0">
                  <c:v>1860</c:v>
                </c:pt>
                <c:pt idx="55" formatCode="#,##0">
                  <c:v>2011</c:v>
                </c:pt>
                <c:pt idx="56" formatCode="#,##0">
                  <c:v>2227</c:v>
                </c:pt>
                <c:pt idx="57" formatCode="#,##0">
                  <c:v>2426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D1-46B2-8958-83B32EE81C30}"/>
            </c:ext>
          </c:extLst>
        </c:ser>
        <c:ser>
          <c:idx val="1"/>
          <c:order val="1"/>
          <c:tx>
            <c:strRef>
              <c:f>'Grafer prognos 26'!$A$192:$B$192</c:f>
              <c:strCache>
                <c:ptCount val="2"/>
                <c:pt idx="0">
                  <c:v>prognos 2026 huv 2</c:v>
                </c:pt>
                <c:pt idx="1">
                  <c:v>80-89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'Grafer prognos 26'!$C$39:$BR$39</c:f>
              <c:numCache>
                <c:formatCode>General</c:formatCode>
                <c:ptCount val="68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</c:numCache>
            </c:numRef>
          </c:cat>
          <c:val>
            <c:numRef>
              <c:f>'Grafer prognos 26'!$C$192:$BR$192</c:f>
              <c:numCache>
                <c:formatCode>General</c:formatCode>
                <c:ptCount val="68"/>
                <c:pt idx="57" formatCode="#,##0">
                  <c:v>2426</c:v>
                </c:pt>
                <c:pt idx="58" formatCode="#,##0">
                  <c:v>2562</c:v>
                </c:pt>
                <c:pt idx="59" formatCode="#,##0">
                  <c:v>2728</c:v>
                </c:pt>
                <c:pt idx="60" formatCode="#,##0">
                  <c:v>2839</c:v>
                </c:pt>
                <c:pt idx="61" formatCode="#,##0">
                  <c:v>2915</c:v>
                </c:pt>
                <c:pt idx="62" formatCode="#,##0">
                  <c:v>2930</c:v>
                </c:pt>
                <c:pt idx="63" formatCode="#,##0">
                  <c:v>2959</c:v>
                </c:pt>
                <c:pt idx="64" formatCode="#,##0">
                  <c:v>2982</c:v>
                </c:pt>
                <c:pt idx="65" formatCode="#,##0">
                  <c:v>2984</c:v>
                </c:pt>
                <c:pt idx="66" formatCode="#,##0">
                  <c:v>2938</c:v>
                </c:pt>
                <c:pt idx="67" formatCode="#,##0">
                  <c:v>2920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D1-46B2-8958-83B32EE81C30}"/>
            </c:ext>
          </c:extLst>
        </c:ser>
        <c:ser>
          <c:idx val="2"/>
          <c:order val="2"/>
          <c:tx>
            <c:strRef>
              <c:f>'Grafer prognos 26'!$A$193:$B$193</c:f>
              <c:strCache>
                <c:ptCount val="2"/>
                <c:pt idx="0">
                  <c:v>prognos 2026  mål bf 1,5</c:v>
                </c:pt>
                <c:pt idx="1">
                  <c:v>80-89</c:v>
                </c:pt>
              </c:strCache>
            </c:strRef>
          </c:tx>
          <c:spPr>
            <a:ln w="19050" cap="rnd">
              <a:solidFill>
                <a:srgbClr val="E7E6E6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'Grafer prognos 26'!$C$39:$BR$39</c:f>
              <c:numCache>
                <c:formatCode>General</c:formatCode>
                <c:ptCount val="68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</c:numCache>
            </c:numRef>
          </c:cat>
          <c:val>
            <c:numRef>
              <c:f>'Grafer prognos 26'!$C$193:$BR$193</c:f>
              <c:numCache>
                <c:formatCode>General</c:formatCode>
                <c:ptCount val="68"/>
                <c:pt idx="57" formatCode="#,##0">
                  <c:v>2426</c:v>
                </c:pt>
                <c:pt idx="58" formatCode="#,##0">
                  <c:v>2570</c:v>
                </c:pt>
                <c:pt idx="59" formatCode="#,##0">
                  <c:v>2742</c:v>
                </c:pt>
                <c:pt idx="60" formatCode="#,##0">
                  <c:v>2858</c:v>
                </c:pt>
                <c:pt idx="61" formatCode="#,##0">
                  <c:v>2939</c:v>
                </c:pt>
                <c:pt idx="62" formatCode="#,##0">
                  <c:v>2957</c:v>
                </c:pt>
                <c:pt idx="63" formatCode="#,##0">
                  <c:v>2988</c:v>
                </c:pt>
                <c:pt idx="64" formatCode="#,##0">
                  <c:v>3015</c:v>
                </c:pt>
                <c:pt idx="65" formatCode="#,##0">
                  <c:v>3020</c:v>
                </c:pt>
                <c:pt idx="66" formatCode="#,##0">
                  <c:v>2979</c:v>
                </c:pt>
                <c:pt idx="67" formatCode="#,##0">
                  <c:v>2967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D1-46B2-8958-83B32EE81C30}"/>
            </c:ext>
          </c:extLst>
        </c:ser>
        <c:ser>
          <c:idx val="3"/>
          <c:order val="3"/>
          <c:tx>
            <c:strRef>
              <c:f>'Grafer prognos 26'!$A$194:$B$194</c:f>
              <c:strCache>
                <c:ptCount val="2"/>
                <c:pt idx="0">
                  <c:v>prognos 2026 hög 2,5</c:v>
                </c:pt>
                <c:pt idx="1">
                  <c:v>80-89</c:v>
                </c:pt>
              </c:strCache>
            </c:strRef>
          </c:tx>
          <c:spPr>
            <a:ln w="15875" cap="rnd">
              <a:solidFill>
                <a:sysClr val="window" lastClr="FFFFFF">
                  <a:lumMod val="65000"/>
                </a:sys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'Grafer prognos 26'!$C$39:$BR$39</c:f>
              <c:numCache>
                <c:formatCode>General</c:formatCode>
                <c:ptCount val="68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</c:numCache>
            </c:numRef>
          </c:cat>
          <c:val>
            <c:numRef>
              <c:f>'Grafer prognos 26'!$C$194:$BR$194</c:f>
              <c:numCache>
                <c:formatCode>General</c:formatCode>
                <c:ptCount val="68"/>
                <c:pt idx="57" formatCode="#,##0">
                  <c:v>2426</c:v>
                </c:pt>
                <c:pt idx="58" formatCode="#,##0">
                  <c:v>2576</c:v>
                </c:pt>
                <c:pt idx="59" formatCode="#,##0">
                  <c:v>2754</c:v>
                </c:pt>
                <c:pt idx="60" formatCode="#,##0">
                  <c:v>2877</c:v>
                </c:pt>
                <c:pt idx="61" formatCode="#,##0">
                  <c:v>2965</c:v>
                </c:pt>
                <c:pt idx="62" formatCode="#,##0">
                  <c:v>2991</c:v>
                </c:pt>
                <c:pt idx="63" formatCode="#,##0">
                  <c:v>3032</c:v>
                </c:pt>
                <c:pt idx="64" formatCode="#,##0">
                  <c:v>3069</c:v>
                </c:pt>
                <c:pt idx="65" formatCode="#,##0">
                  <c:v>3086</c:v>
                </c:pt>
                <c:pt idx="66" formatCode="#,##0">
                  <c:v>3058</c:v>
                </c:pt>
                <c:pt idx="67" formatCode="#,##0">
                  <c:v>3060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D1-46B2-8958-83B32EE81C30}"/>
            </c:ext>
          </c:extLst>
        </c:ser>
        <c:ser>
          <c:idx val="4"/>
          <c:order val="4"/>
          <c:tx>
            <c:strRef>
              <c:f>'Grafer prognos 26'!$A$195:$B$195</c:f>
              <c:strCache>
                <c:ptCount val="2"/>
                <c:pt idx="0">
                  <c:v>prognos 2026 låg 0,5</c:v>
                </c:pt>
                <c:pt idx="1">
                  <c:v>80-89</c:v>
                </c:pt>
              </c:strCache>
            </c:strRef>
          </c:tx>
          <c:spPr>
            <a:ln w="15875" cap="rnd">
              <a:solidFill>
                <a:srgbClr val="A5A5A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'Grafer prognos 26'!$C$39:$BR$39</c:f>
              <c:numCache>
                <c:formatCode>General</c:formatCode>
                <c:ptCount val="68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</c:numCache>
            </c:numRef>
          </c:cat>
          <c:val>
            <c:numRef>
              <c:f>'Grafer prognos 26'!$C$195:$BR$195</c:f>
              <c:numCache>
                <c:formatCode>General</c:formatCode>
                <c:ptCount val="68"/>
                <c:pt idx="57" formatCode="#,##0">
                  <c:v>2426</c:v>
                </c:pt>
                <c:pt idx="58" formatCode="#,##0">
                  <c:v>2564</c:v>
                </c:pt>
                <c:pt idx="59" formatCode="#,##0">
                  <c:v>2731</c:v>
                </c:pt>
                <c:pt idx="60" formatCode="#,##0">
                  <c:v>2840</c:v>
                </c:pt>
                <c:pt idx="61" formatCode="#,##0">
                  <c:v>2913</c:v>
                </c:pt>
                <c:pt idx="62" formatCode="#,##0">
                  <c:v>2923</c:v>
                </c:pt>
                <c:pt idx="63" formatCode="#,##0">
                  <c:v>2946</c:v>
                </c:pt>
                <c:pt idx="64" formatCode="#,##0">
                  <c:v>2963</c:v>
                </c:pt>
                <c:pt idx="65" formatCode="#,##0">
                  <c:v>2958</c:v>
                </c:pt>
                <c:pt idx="66" formatCode="#,##0">
                  <c:v>2905</c:v>
                </c:pt>
                <c:pt idx="67" formatCode="#,##0">
                  <c:v>2881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D1-46B2-8958-83B32EE81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920520"/>
        <c:axId val="434916208"/>
      </c:lineChart>
      <c:catAx>
        <c:axId val="43492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916208"/>
        <c:crosses val="autoZero"/>
        <c:auto val="1"/>
        <c:lblAlgn val="ctr"/>
        <c:lblOffset val="100"/>
        <c:noMultiLvlLbl val="0"/>
      </c:catAx>
      <c:valAx>
        <c:axId val="43491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92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001055482758645E-2"/>
          <c:y val="0.29421832689445337"/>
          <c:w val="0.72624805754367572"/>
          <c:h val="0.30754581377669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90-w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5.3111379095631066E-2"/>
          <c:y val="0.12654671717171717"/>
          <c:w val="0.91695118553936261"/>
          <c:h val="0.7724706402924234"/>
        </c:manualLayout>
      </c:layout>
      <c:lineChart>
        <c:grouping val="standard"/>
        <c:varyColors val="0"/>
        <c:ser>
          <c:idx val="0"/>
          <c:order val="0"/>
          <c:tx>
            <c:strRef>
              <c:f>'Grafer prognos 26'!$A$208:$B$208</c:f>
              <c:strCache>
                <c:ptCount val="2"/>
                <c:pt idx="0">
                  <c:v>observ</c:v>
                </c:pt>
                <c:pt idx="1">
                  <c:v>90-w år</c:v>
                </c:pt>
              </c:strCache>
            </c:strRef>
          </c:tx>
          <c:spPr>
            <a:ln w="22225" cap="rnd">
              <a:solidFill>
                <a:srgbClr val="3B689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5B9BD5">
                  <a:lumMod val="20000"/>
                  <a:lumOff val="80000"/>
                </a:srgbClr>
              </a:solidFill>
              <a:ln w="9525">
                <a:solidFill>
                  <a:schemeClr val="accent1">
                    <a:shade val="42000"/>
                  </a:schemeClr>
                </a:solidFill>
              </a:ln>
              <a:effectLst/>
            </c:spPr>
          </c:marker>
          <c:cat>
            <c:numRef>
              <c:f>'Grafer prognos 26'!$C$39:$BR$39</c:f>
              <c:numCache>
                <c:formatCode>General</c:formatCode>
                <c:ptCount val="68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</c:numCache>
            </c:numRef>
          </c:cat>
          <c:val>
            <c:numRef>
              <c:f>'Grafer prognos 26'!$C$208:$BQ$208</c:f>
              <c:numCache>
                <c:formatCode>General</c:formatCode>
                <c:ptCount val="67"/>
                <c:pt idx="0">
                  <c:v>31</c:v>
                </c:pt>
                <c:pt idx="1">
                  <c:v>38</c:v>
                </c:pt>
                <c:pt idx="2">
                  <c:v>43</c:v>
                </c:pt>
                <c:pt idx="3">
                  <c:v>52</c:v>
                </c:pt>
                <c:pt idx="4">
                  <c:v>54</c:v>
                </c:pt>
                <c:pt idx="5">
                  <c:v>60</c:v>
                </c:pt>
                <c:pt idx="6">
                  <c:v>73</c:v>
                </c:pt>
                <c:pt idx="7">
                  <c:v>66</c:v>
                </c:pt>
                <c:pt idx="8">
                  <c:v>71</c:v>
                </c:pt>
                <c:pt idx="9">
                  <c:v>76</c:v>
                </c:pt>
                <c:pt idx="10">
                  <c:v>79</c:v>
                </c:pt>
                <c:pt idx="11">
                  <c:v>76</c:v>
                </c:pt>
                <c:pt idx="12">
                  <c:v>67</c:v>
                </c:pt>
                <c:pt idx="13">
                  <c:v>77</c:v>
                </c:pt>
                <c:pt idx="14">
                  <c:v>86</c:v>
                </c:pt>
                <c:pt idx="15">
                  <c:v>84</c:v>
                </c:pt>
                <c:pt idx="16">
                  <c:v>92</c:v>
                </c:pt>
                <c:pt idx="17">
                  <c:v>102</c:v>
                </c:pt>
                <c:pt idx="18">
                  <c:v>110</c:v>
                </c:pt>
                <c:pt idx="19">
                  <c:v>123</c:v>
                </c:pt>
                <c:pt idx="20">
                  <c:v>124</c:v>
                </c:pt>
                <c:pt idx="21">
                  <c:v>109</c:v>
                </c:pt>
                <c:pt idx="22">
                  <c:v>130</c:v>
                </c:pt>
                <c:pt idx="23">
                  <c:v>148</c:v>
                </c:pt>
                <c:pt idx="24">
                  <c:v>139</c:v>
                </c:pt>
                <c:pt idx="25">
                  <c:v>135</c:v>
                </c:pt>
                <c:pt idx="26">
                  <c:v>145</c:v>
                </c:pt>
                <c:pt idx="27">
                  <c:v>152</c:v>
                </c:pt>
                <c:pt idx="28">
                  <c:v>156</c:v>
                </c:pt>
                <c:pt idx="29">
                  <c:v>173</c:v>
                </c:pt>
                <c:pt idx="30">
                  <c:v>170</c:v>
                </c:pt>
                <c:pt idx="31">
                  <c:v>178</c:v>
                </c:pt>
                <c:pt idx="32">
                  <c:v>191</c:v>
                </c:pt>
                <c:pt idx="33">
                  <c:v>185</c:v>
                </c:pt>
                <c:pt idx="34">
                  <c:v>214</c:v>
                </c:pt>
                <c:pt idx="35">
                  <c:v>225</c:v>
                </c:pt>
                <c:pt idx="36">
                  <c:v>249</c:v>
                </c:pt>
                <c:pt idx="37">
                  <c:v>249</c:v>
                </c:pt>
                <c:pt idx="38">
                  <c:v>255</c:v>
                </c:pt>
                <c:pt idx="39">
                  <c:v>277</c:v>
                </c:pt>
                <c:pt idx="40">
                  <c:v>283</c:v>
                </c:pt>
                <c:pt idx="41">
                  <c:v>253</c:v>
                </c:pt>
                <c:pt idx="42">
                  <c:v>268</c:v>
                </c:pt>
                <c:pt idx="43">
                  <c:v>274</c:v>
                </c:pt>
                <c:pt idx="44">
                  <c:v>277</c:v>
                </c:pt>
                <c:pt idx="45">
                  <c:v>293</c:v>
                </c:pt>
                <c:pt idx="46">
                  <c:v>313</c:v>
                </c:pt>
                <c:pt idx="47">
                  <c:v>308</c:v>
                </c:pt>
                <c:pt idx="48">
                  <c:v>307</c:v>
                </c:pt>
                <c:pt idx="49">
                  <c:v>306</c:v>
                </c:pt>
                <c:pt idx="50">
                  <c:v>306</c:v>
                </c:pt>
                <c:pt idx="51" formatCode="0">
                  <c:v>304</c:v>
                </c:pt>
                <c:pt idx="52" formatCode="0">
                  <c:v>322</c:v>
                </c:pt>
                <c:pt idx="53">
                  <c:v>341</c:v>
                </c:pt>
                <c:pt idx="54" formatCode="#,##0">
                  <c:v>342</c:v>
                </c:pt>
                <c:pt idx="55" formatCode="#,##0">
                  <c:v>362</c:v>
                </c:pt>
                <c:pt idx="56" formatCode="#,##0">
                  <c:v>382</c:v>
                </c:pt>
                <c:pt idx="57" formatCode="#,##0">
                  <c:v>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7F-48BA-9137-AE96D032674D}"/>
            </c:ext>
          </c:extLst>
        </c:ser>
        <c:ser>
          <c:idx val="1"/>
          <c:order val="1"/>
          <c:tx>
            <c:strRef>
              <c:f>'Grafer prognos 26'!$A$209:$B$209</c:f>
              <c:strCache>
                <c:ptCount val="2"/>
                <c:pt idx="0">
                  <c:v>prognos 2026 huv 2</c:v>
                </c:pt>
                <c:pt idx="1">
                  <c:v>90-w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'Grafer prognos 26'!$C$39:$BR$39</c:f>
              <c:numCache>
                <c:formatCode>General</c:formatCode>
                <c:ptCount val="68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</c:numCache>
            </c:numRef>
          </c:cat>
          <c:val>
            <c:numRef>
              <c:f>'Grafer prognos 26'!$C$209:$BR$209</c:f>
              <c:numCache>
                <c:formatCode>General</c:formatCode>
                <c:ptCount val="68"/>
                <c:pt idx="57" formatCode="#,##0">
                  <c:v>386</c:v>
                </c:pt>
                <c:pt idx="58" formatCode="#,##0">
                  <c:v>385</c:v>
                </c:pt>
                <c:pt idx="59" formatCode="#,##0">
                  <c:v>379</c:v>
                </c:pt>
                <c:pt idx="60" formatCode="#,##0">
                  <c:v>403</c:v>
                </c:pt>
                <c:pt idx="61" formatCode="#,##0">
                  <c:v>429</c:v>
                </c:pt>
                <c:pt idx="62" formatCode="#,##0">
                  <c:v>462</c:v>
                </c:pt>
                <c:pt idx="63" formatCode="#,##0">
                  <c:v>477</c:v>
                </c:pt>
                <c:pt idx="64" formatCode="#,##0">
                  <c:v>508</c:v>
                </c:pt>
                <c:pt idx="65" formatCode="#,##0">
                  <c:v>548</c:v>
                </c:pt>
                <c:pt idx="66" formatCode="#,##0">
                  <c:v>615</c:v>
                </c:pt>
                <c:pt idx="67" formatCode="#,##0">
                  <c:v>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7F-48BA-9137-AE96D032674D}"/>
            </c:ext>
          </c:extLst>
        </c:ser>
        <c:ser>
          <c:idx val="2"/>
          <c:order val="2"/>
          <c:tx>
            <c:strRef>
              <c:f>'Grafer prognos 26'!$A$210:$B$210</c:f>
              <c:strCache>
                <c:ptCount val="2"/>
                <c:pt idx="0">
                  <c:v>prognos 2026  mål bf 1,5</c:v>
                </c:pt>
                <c:pt idx="1">
                  <c:v>90-w</c:v>
                </c:pt>
              </c:strCache>
            </c:strRef>
          </c:tx>
          <c:spPr>
            <a:ln w="19050" cap="rnd">
              <a:solidFill>
                <a:srgbClr val="E7E6E6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'Grafer prognos 26'!$C$39:$BR$39</c:f>
              <c:numCache>
                <c:formatCode>General</c:formatCode>
                <c:ptCount val="68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</c:numCache>
            </c:numRef>
          </c:cat>
          <c:val>
            <c:numRef>
              <c:f>'Grafer prognos 26'!$C$210:$BR$210</c:f>
              <c:numCache>
                <c:formatCode>General</c:formatCode>
                <c:ptCount val="68"/>
                <c:pt idx="57" formatCode="#,##0">
                  <c:v>386</c:v>
                </c:pt>
                <c:pt idx="58" formatCode="#,##0">
                  <c:v>385</c:v>
                </c:pt>
                <c:pt idx="59" formatCode="#,##0">
                  <c:v>380</c:v>
                </c:pt>
                <c:pt idx="60" formatCode="#,##0">
                  <c:v>405</c:v>
                </c:pt>
                <c:pt idx="61" formatCode="#,##0">
                  <c:v>432</c:v>
                </c:pt>
                <c:pt idx="62" formatCode="#,##0">
                  <c:v>465</c:v>
                </c:pt>
                <c:pt idx="63" formatCode="#,##0">
                  <c:v>480</c:v>
                </c:pt>
                <c:pt idx="64" formatCode="#,##0">
                  <c:v>511</c:v>
                </c:pt>
                <c:pt idx="65" formatCode="#,##0">
                  <c:v>552</c:v>
                </c:pt>
                <c:pt idx="66" formatCode="#,##0">
                  <c:v>620</c:v>
                </c:pt>
                <c:pt idx="67" formatCode="#,##0">
                  <c:v>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7F-48BA-9137-AE96D032674D}"/>
            </c:ext>
          </c:extLst>
        </c:ser>
        <c:ser>
          <c:idx val="3"/>
          <c:order val="3"/>
          <c:tx>
            <c:strRef>
              <c:f>'Grafer prognos 26'!$A$211:$B$211</c:f>
              <c:strCache>
                <c:ptCount val="2"/>
                <c:pt idx="0">
                  <c:v>prognos 2026 hög 2,5</c:v>
                </c:pt>
                <c:pt idx="1">
                  <c:v>90-w</c:v>
                </c:pt>
              </c:strCache>
            </c:strRef>
          </c:tx>
          <c:spPr>
            <a:ln w="15875" cap="rnd">
              <a:solidFill>
                <a:sysClr val="window" lastClr="FFFFFF">
                  <a:lumMod val="65000"/>
                </a:sys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'Grafer prognos 26'!$C$39:$BR$39</c:f>
              <c:numCache>
                <c:formatCode>General</c:formatCode>
                <c:ptCount val="68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</c:numCache>
            </c:numRef>
          </c:cat>
          <c:val>
            <c:numRef>
              <c:f>'Grafer prognos 26'!$C$211:$BR$211</c:f>
              <c:numCache>
                <c:formatCode>General</c:formatCode>
                <c:ptCount val="68"/>
                <c:pt idx="57" formatCode="#,##0">
                  <c:v>386</c:v>
                </c:pt>
                <c:pt idx="58" formatCode="#,##0">
                  <c:v>386</c:v>
                </c:pt>
                <c:pt idx="59" formatCode="#,##0">
                  <c:v>381</c:v>
                </c:pt>
                <c:pt idx="60" formatCode="#,##0">
                  <c:v>407</c:v>
                </c:pt>
                <c:pt idx="61" formatCode="#,##0">
                  <c:v>434</c:v>
                </c:pt>
                <c:pt idx="62" formatCode="#,##0">
                  <c:v>468</c:v>
                </c:pt>
                <c:pt idx="63" formatCode="#,##0">
                  <c:v>484</c:v>
                </c:pt>
                <c:pt idx="64" formatCode="#,##0">
                  <c:v>517</c:v>
                </c:pt>
                <c:pt idx="65" formatCode="#,##0">
                  <c:v>558</c:v>
                </c:pt>
                <c:pt idx="66" formatCode="#,##0">
                  <c:v>628</c:v>
                </c:pt>
                <c:pt idx="67" formatCode="#,##0">
                  <c:v>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7F-48BA-9137-AE96D032674D}"/>
            </c:ext>
          </c:extLst>
        </c:ser>
        <c:ser>
          <c:idx val="4"/>
          <c:order val="4"/>
          <c:tx>
            <c:strRef>
              <c:f>'Grafer prognos 26'!$A$212:$B$212</c:f>
              <c:strCache>
                <c:ptCount val="2"/>
                <c:pt idx="0">
                  <c:v>prognos 2026 låg 0,5</c:v>
                </c:pt>
                <c:pt idx="1">
                  <c:v>90-w</c:v>
                </c:pt>
              </c:strCache>
            </c:strRef>
          </c:tx>
          <c:spPr>
            <a:ln w="15875" cap="rnd">
              <a:solidFill>
                <a:srgbClr val="A5A5A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'Grafer prognos 26'!$C$39:$BR$39</c:f>
              <c:numCache>
                <c:formatCode>General</c:formatCode>
                <c:ptCount val="68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</c:numCache>
            </c:numRef>
          </c:cat>
          <c:val>
            <c:numRef>
              <c:f>'Grafer prognos 26'!$C$212:$BR$212</c:f>
              <c:numCache>
                <c:formatCode>General</c:formatCode>
                <c:ptCount val="68"/>
                <c:pt idx="57" formatCode="#,##0">
                  <c:v>386</c:v>
                </c:pt>
                <c:pt idx="58" formatCode="#,##0">
                  <c:v>385</c:v>
                </c:pt>
                <c:pt idx="59" formatCode="#,##0">
                  <c:v>379</c:v>
                </c:pt>
                <c:pt idx="60" formatCode="#,##0">
                  <c:v>403</c:v>
                </c:pt>
                <c:pt idx="61" formatCode="#,##0">
                  <c:v>429</c:v>
                </c:pt>
                <c:pt idx="62" formatCode="#,##0">
                  <c:v>462</c:v>
                </c:pt>
                <c:pt idx="63" formatCode="#,##0">
                  <c:v>476</c:v>
                </c:pt>
                <c:pt idx="64" formatCode="#,##0">
                  <c:v>506</c:v>
                </c:pt>
                <c:pt idx="65" formatCode="#,##0">
                  <c:v>545</c:v>
                </c:pt>
                <c:pt idx="66" formatCode="#,##0">
                  <c:v>612</c:v>
                </c:pt>
                <c:pt idx="67" formatCode="#,##0">
                  <c:v>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7F-48BA-9137-AE96D0326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916600"/>
        <c:axId val="434916992"/>
      </c:lineChart>
      <c:catAx>
        <c:axId val="43491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916992"/>
        <c:crosses val="autoZero"/>
        <c:auto val="1"/>
        <c:lblAlgn val="ctr"/>
        <c:lblOffset val="100"/>
        <c:noMultiLvlLbl val="0"/>
      </c:catAx>
      <c:valAx>
        <c:axId val="43491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916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342253451069823"/>
          <c:y val="0.5533017813704556"/>
          <c:w val="0.44657746548930188"/>
          <c:h val="0.30743347656881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sv-SE"/>
              <a:t>Byggvolymer</a:t>
            </a:r>
            <a:r>
              <a:rPr lang="sv-SE" baseline="0"/>
              <a:t> per år, faktiska och bedömda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Blad1!$S$260</c:f>
              <c:strCache>
                <c:ptCount val="1"/>
                <c:pt idx="0">
                  <c:v>Summa obs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Blad1!$T$258:$AR$258</c:f>
              <c:strCache>
                <c:ptCount val="2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pr 2026</c:v>
                </c:pt>
                <c:pt idx="15">
                  <c:v>pr 2027</c:v>
                </c:pt>
                <c:pt idx="16">
                  <c:v>pr 2028</c:v>
                </c:pt>
                <c:pt idx="17">
                  <c:v>pr 2029</c:v>
                </c:pt>
                <c:pt idx="18">
                  <c:v>pr 2030</c:v>
                </c:pt>
                <c:pt idx="19">
                  <c:v>pr 2031</c:v>
                </c:pt>
                <c:pt idx="20">
                  <c:v>pr 2032</c:v>
                </c:pt>
                <c:pt idx="21">
                  <c:v>pr 2033</c:v>
                </c:pt>
                <c:pt idx="22">
                  <c:v>pr 2034</c:v>
                </c:pt>
                <c:pt idx="23">
                  <c:v>pr 2035</c:v>
                </c:pt>
                <c:pt idx="24">
                  <c:v>pr 2036</c:v>
                </c:pt>
              </c:strCache>
            </c:strRef>
          </c:cat>
          <c:val>
            <c:numRef>
              <c:f>Blad1!$T$260:$AR$260</c:f>
              <c:numCache>
                <c:formatCode>General</c:formatCode>
                <c:ptCount val="25"/>
                <c:pt idx="0">
                  <c:v>96</c:v>
                </c:pt>
                <c:pt idx="1">
                  <c:v>70</c:v>
                </c:pt>
                <c:pt idx="2">
                  <c:v>93</c:v>
                </c:pt>
                <c:pt idx="3">
                  <c:v>136</c:v>
                </c:pt>
                <c:pt idx="4">
                  <c:v>209</c:v>
                </c:pt>
                <c:pt idx="5">
                  <c:v>227</c:v>
                </c:pt>
                <c:pt idx="6">
                  <c:v>457</c:v>
                </c:pt>
                <c:pt idx="7">
                  <c:v>319</c:v>
                </c:pt>
                <c:pt idx="8">
                  <c:v>409</c:v>
                </c:pt>
                <c:pt idx="9">
                  <c:v>227</c:v>
                </c:pt>
                <c:pt idx="10">
                  <c:v>489</c:v>
                </c:pt>
                <c:pt idx="11">
                  <c:v>665</c:v>
                </c:pt>
                <c:pt idx="12">
                  <c:v>218</c:v>
                </c:pt>
                <c:pt idx="13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9-4294-8900-0A5D3BBECE9F}"/>
            </c:ext>
          </c:extLst>
        </c:ser>
        <c:ser>
          <c:idx val="2"/>
          <c:order val="1"/>
          <c:tx>
            <c:strRef>
              <c:f>Blad1!$S$261</c:f>
              <c:strCache>
                <c:ptCount val="1"/>
                <c:pt idx="0">
                  <c:v>SCB tal 16-24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Blad1!$T$258:$AR$258</c:f>
              <c:strCache>
                <c:ptCount val="2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pr 2026</c:v>
                </c:pt>
                <c:pt idx="15">
                  <c:v>pr 2027</c:v>
                </c:pt>
                <c:pt idx="16">
                  <c:v>pr 2028</c:v>
                </c:pt>
                <c:pt idx="17">
                  <c:v>pr 2029</c:v>
                </c:pt>
                <c:pt idx="18">
                  <c:v>pr 2030</c:v>
                </c:pt>
                <c:pt idx="19">
                  <c:v>pr 2031</c:v>
                </c:pt>
                <c:pt idx="20">
                  <c:v>pr 2032</c:v>
                </c:pt>
                <c:pt idx="21">
                  <c:v>pr 2033</c:v>
                </c:pt>
                <c:pt idx="22">
                  <c:v>pr 2034</c:v>
                </c:pt>
                <c:pt idx="23">
                  <c:v>pr 2035</c:v>
                </c:pt>
                <c:pt idx="24">
                  <c:v>pr 2036</c:v>
                </c:pt>
              </c:strCache>
            </c:strRef>
          </c:cat>
          <c:val>
            <c:numRef>
              <c:f>Blad1!$T$261:$AR$261</c:f>
              <c:numCache>
                <c:formatCode>General</c:formatCode>
                <c:ptCount val="25"/>
                <c:pt idx="4">
                  <c:v>115</c:v>
                </c:pt>
                <c:pt idx="5">
                  <c:v>280</c:v>
                </c:pt>
                <c:pt idx="6">
                  <c:v>441</c:v>
                </c:pt>
                <c:pt idx="7">
                  <c:v>280</c:v>
                </c:pt>
                <c:pt idx="8">
                  <c:v>343</c:v>
                </c:pt>
                <c:pt idx="9">
                  <c:v>176</c:v>
                </c:pt>
                <c:pt idx="10">
                  <c:v>365</c:v>
                </c:pt>
                <c:pt idx="11" formatCode="0">
                  <c:v>736</c:v>
                </c:pt>
                <c:pt idx="12" formatCode="0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29-4294-8900-0A5D3BBECE9F}"/>
            </c:ext>
          </c:extLst>
        </c:ser>
        <c:ser>
          <c:idx val="3"/>
          <c:order val="2"/>
          <c:tx>
            <c:strRef>
              <c:f>Blad1!$S$262</c:f>
              <c:strCache>
                <c:ptCount val="1"/>
                <c:pt idx="0">
                  <c:v>Byggprognos 2024 oreducerad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Blad1!$T$258:$AR$258</c:f>
              <c:strCache>
                <c:ptCount val="2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pr 2026</c:v>
                </c:pt>
                <c:pt idx="15">
                  <c:v>pr 2027</c:v>
                </c:pt>
                <c:pt idx="16">
                  <c:v>pr 2028</c:v>
                </c:pt>
                <c:pt idx="17">
                  <c:v>pr 2029</c:v>
                </c:pt>
                <c:pt idx="18">
                  <c:v>pr 2030</c:v>
                </c:pt>
                <c:pt idx="19">
                  <c:v>pr 2031</c:v>
                </c:pt>
                <c:pt idx="20">
                  <c:v>pr 2032</c:v>
                </c:pt>
                <c:pt idx="21">
                  <c:v>pr 2033</c:v>
                </c:pt>
                <c:pt idx="22">
                  <c:v>pr 2034</c:v>
                </c:pt>
                <c:pt idx="23">
                  <c:v>pr 2035</c:v>
                </c:pt>
                <c:pt idx="24">
                  <c:v>pr 2036</c:v>
                </c:pt>
              </c:strCache>
            </c:strRef>
          </c:cat>
          <c:val>
            <c:numRef>
              <c:f>Blad1!$T$259:$AR$259</c:f>
              <c:numCache>
                <c:formatCode>General</c:formatCode>
                <c:ptCount val="25"/>
                <c:pt idx="14">
                  <c:v>131</c:v>
                </c:pt>
                <c:pt idx="15">
                  <c:v>172</c:v>
                </c:pt>
                <c:pt idx="16">
                  <c:v>206</c:v>
                </c:pt>
                <c:pt idx="17">
                  <c:v>275</c:v>
                </c:pt>
                <c:pt idx="18">
                  <c:v>379</c:v>
                </c:pt>
                <c:pt idx="19">
                  <c:v>403</c:v>
                </c:pt>
                <c:pt idx="20" formatCode="0">
                  <c:v>407.33333333333331</c:v>
                </c:pt>
                <c:pt idx="21">
                  <c:v>372</c:v>
                </c:pt>
                <c:pt idx="22" formatCode="0">
                  <c:v>289.33333333333331</c:v>
                </c:pt>
                <c:pt idx="23">
                  <c:v>245</c:v>
                </c:pt>
                <c:pt idx="24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29-4294-8900-0A5D3BBECE9F}"/>
            </c:ext>
          </c:extLst>
        </c:ser>
        <c:ser>
          <c:idx val="4"/>
          <c:order val="3"/>
          <c:tx>
            <c:strRef>
              <c:f>Blad1!$S$263</c:f>
              <c:strCache>
                <c:ptCount val="1"/>
                <c:pt idx="0">
                  <c:v>Byggprognos 2024 utjämnad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Blad1!$T$258:$AR$258</c:f>
              <c:strCache>
                <c:ptCount val="2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pr 2026</c:v>
                </c:pt>
                <c:pt idx="15">
                  <c:v>pr 2027</c:v>
                </c:pt>
                <c:pt idx="16">
                  <c:v>pr 2028</c:v>
                </c:pt>
                <c:pt idx="17">
                  <c:v>pr 2029</c:v>
                </c:pt>
                <c:pt idx="18">
                  <c:v>pr 2030</c:v>
                </c:pt>
                <c:pt idx="19">
                  <c:v>pr 2031</c:v>
                </c:pt>
                <c:pt idx="20">
                  <c:v>pr 2032</c:v>
                </c:pt>
                <c:pt idx="21">
                  <c:v>pr 2033</c:v>
                </c:pt>
                <c:pt idx="22">
                  <c:v>pr 2034</c:v>
                </c:pt>
                <c:pt idx="23">
                  <c:v>pr 2035</c:v>
                </c:pt>
                <c:pt idx="24">
                  <c:v>pr 2036</c:v>
                </c:pt>
              </c:strCache>
            </c:strRef>
          </c:cat>
          <c:val>
            <c:numRef>
              <c:f>Blad1!$T$263:$AR$263</c:f>
              <c:numCache>
                <c:formatCode>General</c:formatCode>
                <c:ptCount val="25"/>
                <c:pt idx="14">
                  <c:v>131</c:v>
                </c:pt>
                <c:pt idx="15">
                  <c:v>172</c:v>
                </c:pt>
                <c:pt idx="16" formatCode="0">
                  <c:v>206</c:v>
                </c:pt>
                <c:pt idx="17" formatCode="0">
                  <c:v>220</c:v>
                </c:pt>
                <c:pt idx="18" formatCode="0">
                  <c:v>303.2</c:v>
                </c:pt>
                <c:pt idx="19" formatCode="0">
                  <c:v>322.40000000000003</c:v>
                </c:pt>
                <c:pt idx="20" formatCode="0">
                  <c:v>325.86666666666667</c:v>
                </c:pt>
                <c:pt idx="21" formatCode="0">
                  <c:v>297.60000000000002</c:v>
                </c:pt>
                <c:pt idx="22" formatCode="0">
                  <c:v>231.46666666666667</c:v>
                </c:pt>
                <c:pt idx="23" formatCode="0">
                  <c:v>196</c:v>
                </c:pt>
                <c:pt idx="24" formatCode="0">
                  <c:v>134.4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29-4294-8900-0A5D3BBEC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98352928"/>
        <c:axId val="98339488"/>
      </c:barChart>
      <c:catAx>
        <c:axId val="983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8339488"/>
        <c:crosses val="autoZero"/>
        <c:auto val="1"/>
        <c:lblAlgn val="ctr"/>
        <c:lblOffset val="100"/>
        <c:noMultiLvlLbl val="0"/>
      </c:catAx>
      <c:valAx>
        <c:axId val="983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835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Blad1!$C$26</c:f>
              <c:strCache>
                <c:ptCount val="1"/>
                <c:pt idx="0">
                  <c:v>0486 Strängnäs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rgbClr val="70AD47">
                  <a:lumMod val="50000"/>
                </a:srgbClr>
              </a:solidFill>
              <a:round/>
            </a:ln>
            <a:effectLst/>
          </c:spPr>
          <c:invertIfNegative val="0"/>
          <c:cat>
            <c:strRef>
              <c:f>Blad1!$C$27:$C$38</c:f>
              <c:strCache>
                <c:ptCount val="12"/>
                <c:pt idx="0">
                  <c:v>Ensamstående kvinnor -64 år utan barn</c:v>
                </c:pt>
                <c:pt idx="1">
                  <c:v>Ensamstående kvinnor 65- år utan barn</c:v>
                </c:pt>
                <c:pt idx="2">
                  <c:v>Ensamstående män -64 år utan barn</c:v>
                </c:pt>
                <c:pt idx="3">
                  <c:v>Ensamstående män 65- år utan barn</c:v>
                </c:pt>
                <c:pt idx="4">
                  <c:v>Ensamstående kvinnor med barn 0-24 år</c:v>
                </c:pt>
                <c:pt idx="5">
                  <c:v>Ensamstående män med barn 0-24 år</c:v>
                </c:pt>
                <c:pt idx="6">
                  <c:v>Sammanboende utan barn</c:v>
                </c:pt>
                <c:pt idx="7">
                  <c:v>Sammanboende med barn 0-24 år, 1 barn</c:v>
                </c:pt>
                <c:pt idx="8">
                  <c:v>Sammanboende med barn 0-24 år, 2 barn</c:v>
                </c:pt>
                <c:pt idx="9">
                  <c:v>Sammanboende med barn 0-24 år, 3+ barn</c:v>
                </c:pt>
                <c:pt idx="10">
                  <c:v>Övriga hushåll utan barn 0-24 år</c:v>
                </c:pt>
                <c:pt idx="11">
                  <c:v>Övriga hushåll med barn 0-24 år</c:v>
                </c:pt>
              </c:strCache>
            </c:strRef>
          </c:cat>
          <c:val>
            <c:numRef>
              <c:f>Blad1!$N$27:$N$38</c:f>
              <c:numCache>
                <c:formatCode>0%</c:formatCode>
                <c:ptCount val="12"/>
                <c:pt idx="0">
                  <c:v>8.1672419552388381E-2</c:v>
                </c:pt>
                <c:pt idx="1">
                  <c:v>0.11179155995991538</c:v>
                </c:pt>
                <c:pt idx="2">
                  <c:v>0.12236944660950896</c:v>
                </c:pt>
                <c:pt idx="3">
                  <c:v>6.201981961919608E-2</c:v>
                </c:pt>
                <c:pt idx="4">
                  <c:v>4.7544816835541702E-2</c:v>
                </c:pt>
                <c:pt idx="5">
                  <c:v>1.9652599933192294E-2</c:v>
                </c:pt>
                <c:pt idx="6">
                  <c:v>0.26956909030174814</c:v>
                </c:pt>
                <c:pt idx="7">
                  <c:v>6.8143859258434469E-2</c:v>
                </c:pt>
                <c:pt idx="8">
                  <c:v>0.10555617414541811</c:v>
                </c:pt>
                <c:pt idx="9">
                  <c:v>4.069702705712059E-2</c:v>
                </c:pt>
                <c:pt idx="10">
                  <c:v>5.0272798129384254E-2</c:v>
                </c:pt>
                <c:pt idx="11">
                  <c:v>2.0710388598151653E-2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0-474A-91F4-073317CAB14A}"/>
            </c:ext>
          </c:extLst>
        </c:ser>
        <c:ser>
          <c:idx val="1"/>
          <c:order val="1"/>
          <c:tx>
            <c:strRef>
              <c:f>Blad1!$C$43</c:f>
              <c:strCache>
                <c:ptCount val="1"/>
                <c:pt idx="0">
                  <c:v>00 Riket</c:v>
                </c:pt>
              </c:strCache>
            </c:strRef>
          </c:tx>
          <c:spPr>
            <a:pattFill prst="ltVert">
              <a:fgClr>
                <a:srgbClr val="A5A5A5">
                  <a:lumMod val="75000"/>
                </a:srgbClr>
              </a:fgClr>
              <a:bgClr>
                <a:sysClr val="window" lastClr="FFFFFF"/>
              </a:bgClr>
            </a:pattFill>
            <a:ln w="9525" cap="flat" cmpd="sng" algn="ctr">
              <a:solidFill>
                <a:srgbClr val="4472C4">
                  <a:lumMod val="60000"/>
                  <a:lumOff val="40000"/>
                </a:srgbClr>
              </a:solidFill>
              <a:round/>
            </a:ln>
            <a:effectLst/>
          </c:spPr>
          <c:invertIfNegative val="0"/>
          <c:cat>
            <c:strRef>
              <c:f>Blad1!$C$27:$C$38</c:f>
              <c:strCache>
                <c:ptCount val="12"/>
                <c:pt idx="0">
                  <c:v>Ensamstående kvinnor -64 år utan barn</c:v>
                </c:pt>
                <c:pt idx="1">
                  <c:v>Ensamstående kvinnor 65- år utan barn</c:v>
                </c:pt>
                <c:pt idx="2">
                  <c:v>Ensamstående män -64 år utan barn</c:v>
                </c:pt>
                <c:pt idx="3">
                  <c:v>Ensamstående män 65- år utan barn</c:v>
                </c:pt>
                <c:pt idx="4">
                  <c:v>Ensamstående kvinnor med barn 0-24 år</c:v>
                </c:pt>
                <c:pt idx="5">
                  <c:v>Ensamstående män med barn 0-24 år</c:v>
                </c:pt>
                <c:pt idx="6">
                  <c:v>Sammanboende utan barn</c:v>
                </c:pt>
                <c:pt idx="7">
                  <c:v>Sammanboende med barn 0-24 år, 1 barn</c:v>
                </c:pt>
                <c:pt idx="8">
                  <c:v>Sammanboende med barn 0-24 år, 2 barn</c:v>
                </c:pt>
                <c:pt idx="9">
                  <c:v>Sammanboende med barn 0-24 år, 3+ barn</c:v>
                </c:pt>
                <c:pt idx="10">
                  <c:v>Övriga hushåll utan barn 0-24 år</c:v>
                </c:pt>
                <c:pt idx="11">
                  <c:v>Övriga hushåll med barn 0-24 år</c:v>
                </c:pt>
              </c:strCache>
            </c:strRef>
          </c:cat>
          <c:val>
            <c:numRef>
              <c:f>Blad1!$N$44:$N$55</c:f>
              <c:numCache>
                <c:formatCode>0%</c:formatCode>
                <c:ptCount val="12"/>
                <c:pt idx="0">
                  <c:v>0.10544763398850557</c:v>
                </c:pt>
                <c:pt idx="1">
                  <c:v>0.10631610175031049</c:v>
                </c:pt>
                <c:pt idx="2">
                  <c:v>0.1455769588543788</c:v>
                </c:pt>
                <c:pt idx="3">
                  <c:v>6.0511768462230803E-2</c:v>
                </c:pt>
                <c:pt idx="4">
                  <c:v>4.2783602089712838E-2</c:v>
                </c:pt>
                <c:pt idx="5">
                  <c:v>1.6188939003112444E-2</c:v>
                </c:pt>
                <c:pt idx="6">
                  <c:v>0.23825139909191015</c:v>
                </c:pt>
                <c:pt idx="7">
                  <c:v>6.6123622906390317E-2</c:v>
                </c:pt>
                <c:pt idx="8">
                  <c:v>9.7064245093750473E-2</c:v>
                </c:pt>
                <c:pt idx="9">
                  <c:v>3.9293238602366262E-2</c:v>
                </c:pt>
                <c:pt idx="10">
                  <c:v>5.9610114692853447E-2</c:v>
                </c:pt>
                <c:pt idx="11">
                  <c:v>2.2832375464478402E-2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E0-474A-91F4-073317CAB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88104480"/>
        <c:axId val="660561224"/>
      </c:barChart>
      <c:catAx>
        <c:axId val="68810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60561224"/>
        <c:crosses val="autoZero"/>
        <c:auto val="1"/>
        <c:lblAlgn val="ctr"/>
        <c:lblOffset val="100"/>
        <c:noMultiLvlLbl val="0"/>
      </c:catAx>
      <c:valAx>
        <c:axId val="660561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810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Blad1!$Q$7</c:f>
              <c:strCache>
                <c:ptCount val="1"/>
                <c:pt idx="0">
                  <c:v>Strängnäs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Blad1!$M$10:$M$23</c:f>
              <c:strCache>
                <c:ptCount val="14"/>
                <c:pt idx="0">
                  <c:v>Ensamstående utan barn</c:v>
                </c:pt>
                <c:pt idx="1">
                  <c:v>Ensamstående kvinnor utan barn</c:v>
                </c:pt>
                <c:pt idx="2">
                  <c:v>Ensamstående män utan barn</c:v>
                </c:pt>
                <c:pt idx="3">
                  <c:v>Ensamstående med barn 0-19 år</c:v>
                </c:pt>
                <c:pt idx="4">
                  <c:v>Ensamstående kvinnor med barn 0-19 år</c:v>
                </c:pt>
                <c:pt idx="5">
                  <c:v>Ensamstående män med barn 0-19 år</c:v>
                </c:pt>
                <c:pt idx="6">
                  <c:v>Ensamstående med kvarboende unga vuxna 20-29 år</c:v>
                </c:pt>
                <c:pt idx="7">
                  <c:v>Ensamstående kvinnor med kvarboende unga vuxna 20-29 år</c:v>
                </c:pt>
                <c:pt idx="8">
                  <c:v>Ensamstående män med kvarboende unga vuxna 20-29 år</c:v>
                </c:pt>
                <c:pt idx="9">
                  <c:v>Sammanboende utan barn</c:v>
                </c:pt>
                <c:pt idx="10">
                  <c:v>Sammanboende med barn 0-19 år</c:v>
                </c:pt>
                <c:pt idx="11">
                  <c:v>Sammanboende med kvarboende unga vuxna 20-29 år</c:v>
                </c:pt>
                <c:pt idx="12">
                  <c:v>Övriga hushåll utan barn</c:v>
                </c:pt>
                <c:pt idx="13">
                  <c:v>Övriga hushåll med barn 0-19 år</c:v>
                </c:pt>
              </c:strCache>
            </c:strRef>
          </c:cat>
          <c:val>
            <c:numRef>
              <c:f>Blad1!$Q$10:$Q$23</c:f>
              <c:numCache>
                <c:formatCode>General</c:formatCode>
                <c:ptCount val="14"/>
                <c:pt idx="0">
                  <c:v>256.3</c:v>
                </c:pt>
                <c:pt idx="1">
                  <c:v>236.4</c:v>
                </c:pt>
                <c:pt idx="2">
                  <c:v>285.8</c:v>
                </c:pt>
                <c:pt idx="3">
                  <c:v>240.9</c:v>
                </c:pt>
                <c:pt idx="4">
                  <c:v>223.3</c:v>
                </c:pt>
                <c:pt idx="5">
                  <c:v>276.7</c:v>
                </c:pt>
                <c:pt idx="6">
                  <c:v>332.2</c:v>
                </c:pt>
                <c:pt idx="7">
                  <c:v>300.39999999999998</c:v>
                </c:pt>
                <c:pt idx="8">
                  <c:v>345.5</c:v>
                </c:pt>
                <c:pt idx="9">
                  <c:v>406.7</c:v>
                </c:pt>
                <c:pt idx="10">
                  <c:v>342.7</c:v>
                </c:pt>
                <c:pt idx="11">
                  <c:v>454.2</c:v>
                </c:pt>
                <c:pt idx="12">
                  <c:v>341.9</c:v>
                </c:pt>
                <c:pt idx="13">
                  <c:v>312.2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8-4326-BB5F-A166A00CF840}"/>
            </c:ext>
          </c:extLst>
        </c:ser>
        <c:ser>
          <c:idx val="1"/>
          <c:order val="1"/>
          <c:tx>
            <c:strRef>
              <c:f>Blad1!$R$7</c:f>
              <c:strCache>
                <c:ptCount val="1"/>
                <c:pt idx="0">
                  <c:v>Södermanlands län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Blad1!$M$10:$M$23</c:f>
              <c:strCache>
                <c:ptCount val="14"/>
                <c:pt idx="0">
                  <c:v>Ensamstående utan barn</c:v>
                </c:pt>
                <c:pt idx="1">
                  <c:v>Ensamstående kvinnor utan barn</c:v>
                </c:pt>
                <c:pt idx="2">
                  <c:v>Ensamstående män utan barn</c:v>
                </c:pt>
                <c:pt idx="3">
                  <c:v>Ensamstående med barn 0-19 år</c:v>
                </c:pt>
                <c:pt idx="4">
                  <c:v>Ensamstående kvinnor med barn 0-19 år</c:v>
                </c:pt>
                <c:pt idx="5">
                  <c:v>Ensamstående män med barn 0-19 år</c:v>
                </c:pt>
                <c:pt idx="6">
                  <c:v>Ensamstående med kvarboende unga vuxna 20-29 år</c:v>
                </c:pt>
                <c:pt idx="7">
                  <c:v>Ensamstående kvinnor med kvarboende unga vuxna 20-29 år</c:v>
                </c:pt>
                <c:pt idx="8">
                  <c:v>Ensamstående män med kvarboende unga vuxna 20-29 år</c:v>
                </c:pt>
                <c:pt idx="9">
                  <c:v>Sammanboende utan barn</c:v>
                </c:pt>
                <c:pt idx="10">
                  <c:v>Sammanboende med barn 0-19 år</c:v>
                </c:pt>
                <c:pt idx="11">
                  <c:v>Sammanboende med kvarboende unga vuxna 20-29 år</c:v>
                </c:pt>
                <c:pt idx="12">
                  <c:v>Övriga hushåll utan barn</c:v>
                </c:pt>
                <c:pt idx="13">
                  <c:v>Övriga hushåll med barn 0-19 år</c:v>
                </c:pt>
              </c:strCache>
            </c:strRef>
          </c:cat>
          <c:val>
            <c:numRef>
              <c:f>Blad1!$R$10:$R$23</c:f>
              <c:numCache>
                <c:formatCode>General</c:formatCode>
                <c:ptCount val="14"/>
                <c:pt idx="0">
                  <c:v>240.8</c:v>
                </c:pt>
                <c:pt idx="1">
                  <c:v>227.3</c:v>
                </c:pt>
                <c:pt idx="2">
                  <c:v>265.2</c:v>
                </c:pt>
                <c:pt idx="3">
                  <c:v>219.9</c:v>
                </c:pt>
                <c:pt idx="4">
                  <c:v>205.5</c:v>
                </c:pt>
                <c:pt idx="5">
                  <c:v>255.5</c:v>
                </c:pt>
                <c:pt idx="6">
                  <c:v>287.60000000000002</c:v>
                </c:pt>
                <c:pt idx="7">
                  <c:v>283.8</c:v>
                </c:pt>
                <c:pt idx="8">
                  <c:v>294.39999999999998</c:v>
                </c:pt>
                <c:pt idx="9">
                  <c:v>380.2</c:v>
                </c:pt>
                <c:pt idx="10">
                  <c:v>313.2</c:v>
                </c:pt>
                <c:pt idx="11">
                  <c:v>416.5</c:v>
                </c:pt>
                <c:pt idx="12">
                  <c:v>317.8</c:v>
                </c:pt>
                <c:pt idx="13">
                  <c:v>270.3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8-4326-BB5F-A166A00CF840}"/>
            </c:ext>
          </c:extLst>
        </c:ser>
        <c:ser>
          <c:idx val="2"/>
          <c:order val="2"/>
          <c:tx>
            <c:strRef>
              <c:f>Blad1!$S$7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Blad1!$M$10:$M$23</c:f>
              <c:strCache>
                <c:ptCount val="14"/>
                <c:pt idx="0">
                  <c:v>Ensamstående utan barn</c:v>
                </c:pt>
                <c:pt idx="1">
                  <c:v>Ensamstående kvinnor utan barn</c:v>
                </c:pt>
                <c:pt idx="2">
                  <c:v>Ensamstående män utan barn</c:v>
                </c:pt>
                <c:pt idx="3">
                  <c:v>Ensamstående med barn 0-19 år</c:v>
                </c:pt>
                <c:pt idx="4">
                  <c:v>Ensamstående kvinnor med barn 0-19 år</c:v>
                </c:pt>
                <c:pt idx="5">
                  <c:v>Ensamstående män med barn 0-19 år</c:v>
                </c:pt>
                <c:pt idx="6">
                  <c:v>Ensamstående med kvarboende unga vuxna 20-29 år</c:v>
                </c:pt>
                <c:pt idx="7">
                  <c:v>Ensamstående kvinnor med kvarboende unga vuxna 20-29 år</c:v>
                </c:pt>
                <c:pt idx="8">
                  <c:v>Ensamstående män med kvarboende unga vuxna 20-29 år</c:v>
                </c:pt>
                <c:pt idx="9">
                  <c:v>Sammanboende utan barn</c:v>
                </c:pt>
                <c:pt idx="10">
                  <c:v>Sammanboende med barn 0-19 år</c:v>
                </c:pt>
                <c:pt idx="11">
                  <c:v>Sammanboende med kvarboende unga vuxna 20-29 år</c:v>
                </c:pt>
                <c:pt idx="12">
                  <c:v>Övriga hushåll utan barn</c:v>
                </c:pt>
                <c:pt idx="13">
                  <c:v>Övriga hushåll med barn 0-19 år</c:v>
                </c:pt>
              </c:strCache>
            </c:strRef>
          </c:cat>
          <c:val>
            <c:numRef>
              <c:f>Blad1!$S$10:$S$23</c:f>
              <c:numCache>
                <c:formatCode>General</c:formatCode>
                <c:ptCount val="14"/>
                <c:pt idx="0">
                  <c:v>253.4</c:v>
                </c:pt>
                <c:pt idx="1">
                  <c:v>234.2</c:v>
                </c:pt>
                <c:pt idx="2">
                  <c:v>281.39999999999998</c:v>
                </c:pt>
                <c:pt idx="3">
                  <c:v>240.4</c:v>
                </c:pt>
                <c:pt idx="4">
                  <c:v>224</c:v>
                </c:pt>
                <c:pt idx="5">
                  <c:v>272.2</c:v>
                </c:pt>
                <c:pt idx="6">
                  <c:v>325.60000000000002</c:v>
                </c:pt>
                <c:pt idx="7">
                  <c:v>320.89999999999998</c:v>
                </c:pt>
                <c:pt idx="8">
                  <c:v>331.7</c:v>
                </c:pt>
                <c:pt idx="9">
                  <c:v>400.3</c:v>
                </c:pt>
                <c:pt idx="10">
                  <c:v>334</c:v>
                </c:pt>
                <c:pt idx="11">
                  <c:v>447.5</c:v>
                </c:pt>
                <c:pt idx="12">
                  <c:v>328.7</c:v>
                </c:pt>
                <c:pt idx="13">
                  <c:v>284.7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8-4326-BB5F-A166A00CF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5739968"/>
        <c:axId val="1425757728"/>
      </c:barChart>
      <c:catAx>
        <c:axId val="142573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25757728"/>
        <c:crosses val="autoZero"/>
        <c:auto val="1"/>
        <c:lblAlgn val="ctr"/>
        <c:lblOffset val="100"/>
        <c:noMultiLvlLbl val="0"/>
      </c:catAx>
      <c:valAx>
        <c:axId val="1425757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2573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8FAA4-4D4B-4FBC-B24B-FC17481EDC2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3CC19A-1BBD-410C-9FCA-26DE9857E026}">
      <dgm:prSet/>
      <dgm:spPr/>
      <dgm:t>
        <a:bodyPr/>
        <a:lstStyle/>
        <a:p>
          <a:r>
            <a:rPr lang="en-US"/>
            <a:t>Blandade bostadsområden </a:t>
          </a:r>
        </a:p>
      </dgm:t>
    </dgm:pt>
    <dgm:pt modelId="{43573305-E10B-4708-BBF9-50511BA06505}" type="parTrans" cxnId="{97FD3F81-7FFC-4E8E-8A7B-37E4E0F371F3}">
      <dgm:prSet/>
      <dgm:spPr/>
      <dgm:t>
        <a:bodyPr/>
        <a:lstStyle/>
        <a:p>
          <a:endParaRPr lang="en-US"/>
        </a:p>
      </dgm:t>
    </dgm:pt>
    <dgm:pt modelId="{251659FE-E42D-4B67-8D2E-AF61292AB07E}" type="sibTrans" cxnId="{97FD3F81-7FFC-4E8E-8A7B-37E4E0F371F3}">
      <dgm:prSet/>
      <dgm:spPr/>
      <dgm:t>
        <a:bodyPr/>
        <a:lstStyle/>
        <a:p>
          <a:endParaRPr lang="en-US"/>
        </a:p>
      </dgm:t>
    </dgm:pt>
    <dgm:pt modelId="{E099F9F7-1671-4647-AAB0-F6E5A6CCA2C6}">
      <dgm:prSet/>
      <dgm:spPr/>
      <dgm:t>
        <a:bodyPr/>
        <a:lstStyle/>
        <a:p>
          <a:r>
            <a:rPr lang="en-US"/>
            <a:t>Kommunen ska verka för bostadsområden med en blandning av upplåtelseformer, bostadstyper och prissegment för att bidra till ökad valfrihet, rörlighet och minskad segregation </a:t>
          </a:r>
        </a:p>
      </dgm:t>
    </dgm:pt>
    <dgm:pt modelId="{3AA0A957-C233-45BE-A6A1-F3EDE7493885}" type="parTrans" cxnId="{A9EBD786-37F5-4BF3-A2F2-7A47E71B122D}">
      <dgm:prSet/>
      <dgm:spPr/>
      <dgm:t>
        <a:bodyPr/>
        <a:lstStyle/>
        <a:p>
          <a:endParaRPr lang="en-US"/>
        </a:p>
      </dgm:t>
    </dgm:pt>
    <dgm:pt modelId="{526DD88A-0D5A-4C40-9A98-4C8C92D782DC}" type="sibTrans" cxnId="{A9EBD786-37F5-4BF3-A2F2-7A47E71B122D}">
      <dgm:prSet/>
      <dgm:spPr/>
      <dgm:t>
        <a:bodyPr/>
        <a:lstStyle/>
        <a:p>
          <a:endParaRPr lang="en-US"/>
        </a:p>
      </dgm:t>
    </dgm:pt>
    <dgm:pt modelId="{484CBD54-0F6B-4271-9407-70C5396F5836}">
      <dgm:prSet/>
      <dgm:spPr/>
      <dgm:t>
        <a:bodyPr/>
        <a:lstStyle/>
        <a:p>
          <a:r>
            <a:rPr lang="en-US"/>
            <a:t>Bostäder för olika livssituationer </a:t>
          </a:r>
        </a:p>
      </dgm:t>
    </dgm:pt>
    <dgm:pt modelId="{21154AD8-D83D-4226-8115-A0EBE36242F5}" type="parTrans" cxnId="{01538E1A-3E6B-4B3A-BE26-E9E0755B9E84}">
      <dgm:prSet/>
      <dgm:spPr/>
      <dgm:t>
        <a:bodyPr/>
        <a:lstStyle/>
        <a:p>
          <a:endParaRPr lang="en-US"/>
        </a:p>
      </dgm:t>
    </dgm:pt>
    <dgm:pt modelId="{7F4700F1-18B7-4B25-AE0D-2EFF4037FC77}" type="sibTrans" cxnId="{01538E1A-3E6B-4B3A-BE26-E9E0755B9E84}">
      <dgm:prSet/>
      <dgm:spPr/>
      <dgm:t>
        <a:bodyPr/>
        <a:lstStyle/>
        <a:p>
          <a:endParaRPr lang="en-US"/>
        </a:p>
      </dgm:t>
    </dgm:pt>
    <dgm:pt modelId="{87354842-C1C6-4A1B-B13F-CE450AE80BAF}">
      <dgm:prSet/>
      <dgm:spPr/>
      <dgm:t>
        <a:bodyPr/>
        <a:lstStyle/>
        <a:p>
          <a:r>
            <a:rPr lang="en-US" dirty="0" err="1"/>
            <a:t>Kommunen</a:t>
          </a:r>
          <a:r>
            <a:rPr lang="en-US" dirty="0"/>
            <a:t> ska </a:t>
          </a:r>
          <a:r>
            <a:rPr lang="en-US" dirty="0" err="1"/>
            <a:t>säkerställa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bostadsutbudet</a:t>
          </a:r>
          <a:r>
            <a:rPr lang="en-US" dirty="0"/>
            <a:t> </a:t>
          </a:r>
          <a:r>
            <a:rPr lang="en-US" dirty="0" err="1"/>
            <a:t>möter</a:t>
          </a:r>
          <a:r>
            <a:rPr lang="en-US" dirty="0"/>
            <a:t> </a:t>
          </a:r>
          <a:r>
            <a:rPr lang="en-US" dirty="0" err="1"/>
            <a:t>behov</a:t>
          </a:r>
          <a:r>
            <a:rPr lang="en-US" dirty="0"/>
            <a:t> hos </a:t>
          </a:r>
          <a:r>
            <a:rPr lang="en-US" dirty="0" err="1"/>
            <a:t>olika</a:t>
          </a:r>
          <a:r>
            <a:rPr lang="en-US" dirty="0"/>
            <a:t> </a:t>
          </a:r>
          <a:r>
            <a:rPr lang="en-US" dirty="0" err="1"/>
            <a:t>grupper</a:t>
          </a:r>
          <a:r>
            <a:rPr lang="en-US" dirty="0"/>
            <a:t>, </a:t>
          </a:r>
          <a:r>
            <a:rPr lang="en-US" dirty="0" err="1"/>
            <a:t>såsom</a:t>
          </a:r>
          <a:r>
            <a:rPr lang="en-US" dirty="0"/>
            <a:t> </a:t>
          </a:r>
          <a:r>
            <a:rPr lang="en-US" dirty="0" err="1"/>
            <a:t>unga</a:t>
          </a:r>
          <a:r>
            <a:rPr lang="en-US" dirty="0"/>
            <a:t>, </a:t>
          </a:r>
          <a:r>
            <a:rPr lang="en-US" dirty="0" err="1"/>
            <a:t>barnfamiljer</a:t>
          </a:r>
          <a:r>
            <a:rPr lang="en-US" dirty="0"/>
            <a:t>, </a:t>
          </a:r>
          <a:r>
            <a:rPr lang="en-US" dirty="0" err="1"/>
            <a:t>äldre</a:t>
          </a:r>
          <a:r>
            <a:rPr lang="en-US" dirty="0"/>
            <a:t> och </a:t>
          </a:r>
          <a:r>
            <a:rPr lang="en-US" dirty="0" err="1"/>
            <a:t>personer</a:t>
          </a:r>
          <a:r>
            <a:rPr lang="en-US" dirty="0"/>
            <a:t> med </a:t>
          </a:r>
          <a:r>
            <a:rPr lang="en-US" dirty="0" err="1"/>
            <a:t>funktionsvariation</a:t>
          </a:r>
          <a:r>
            <a:rPr lang="en-US" dirty="0"/>
            <a:t>.</a:t>
          </a:r>
        </a:p>
      </dgm:t>
    </dgm:pt>
    <dgm:pt modelId="{9E372030-15D6-4C74-900A-AC00E7A69626}" type="parTrans" cxnId="{97DA2B2E-A512-4379-B089-1B37D487EC35}">
      <dgm:prSet/>
      <dgm:spPr/>
      <dgm:t>
        <a:bodyPr/>
        <a:lstStyle/>
        <a:p>
          <a:endParaRPr lang="en-US"/>
        </a:p>
      </dgm:t>
    </dgm:pt>
    <dgm:pt modelId="{5766C612-7B0B-45ED-AC30-CB1720C47804}" type="sibTrans" cxnId="{97DA2B2E-A512-4379-B089-1B37D487EC35}">
      <dgm:prSet/>
      <dgm:spPr/>
      <dgm:t>
        <a:bodyPr/>
        <a:lstStyle/>
        <a:p>
          <a:endParaRPr lang="en-US"/>
        </a:p>
      </dgm:t>
    </dgm:pt>
    <dgm:pt modelId="{953D303C-942C-422A-BC52-2624AC1616D3}" type="pres">
      <dgm:prSet presAssocID="{2FD8FAA4-4D4B-4FBC-B24B-FC17481EDC26}" presName="linear" presStyleCnt="0">
        <dgm:presLayoutVars>
          <dgm:dir/>
          <dgm:animLvl val="lvl"/>
          <dgm:resizeHandles val="exact"/>
        </dgm:presLayoutVars>
      </dgm:prSet>
      <dgm:spPr/>
    </dgm:pt>
    <dgm:pt modelId="{79E75FFE-6BB7-4821-80D6-B232CE786FC3}" type="pres">
      <dgm:prSet presAssocID="{333CC19A-1BBD-410C-9FCA-26DE9857E026}" presName="parentLin" presStyleCnt="0"/>
      <dgm:spPr/>
    </dgm:pt>
    <dgm:pt modelId="{6FC23CE3-2583-469B-8C68-EF2C5A9FC5A8}" type="pres">
      <dgm:prSet presAssocID="{333CC19A-1BBD-410C-9FCA-26DE9857E026}" presName="parentLeftMargin" presStyleLbl="node1" presStyleIdx="0" presStyleCnt="2"/>
      <dgm:spPr/>
    </dgm:pt>
    <dgm:pt modelId="{DEDC51E5-59D7-48B0-8800-C0E17704C02F}" type="pres">
      <dgm:prSet presAssocID="{333CC19A-1BBD-410C-9FCA-26DE9857E02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7BBC2FE-2D94-4E8E-BED2-B5FD394F29A6}" type="pres">
      <dgm:prSet presAssocID="{333CC19A-1BBD-410C-9FCA-26DE9857E026}" presName="negativeSpace" presStyleCnt="0"/>
      <dgm:spPr/>
    </dgm:pt>
    <dgm:pt modelId="{F921E4E8-AB70-4DB4-BD8C-B99F1FCE1DF1}" type="pres">
      <dgm:prSet presAssocID="{333CC19A-1BBD-410C-9FCA-26DE9857E026}" presName="childText" presStyleLbl="conFgAcc1" presStyleIdx="0" presStyleCnt="2">
        <dgm:presLayoutVars>
          <dgm:bulletEnabled val="1"/>
        </dgm:presLayoutVars>
      </dgm:prSet>
      <dgm:spPr/>
    </dgm:pt>
    <dgm:pt modelId="{0C4C38E0-4961-4D2E-B3F1-C151142E1B33}" type="pres">
      <dgm:prSet presAssocID="{251659FE-E42D-4B67-8D2E-AF61292AB07E}" presName="spaceBetweenRectangles" presStyleCnt="0"/>
      <dgm:spPr/>
    </dgm:pt>
    <dgm:pt modelId="{1B67EFAD-62AD-4C92-AE71-8F81980565C3}" type="pres">
      <dgm:prSet presAssocID="{484CBD54-0F6B-4271-9407-70C5396F5836}" presName="parentLin" presStyleCnt="0"/>
      <dgm:spPr/>
    </dgm:pt>
    <dgm:pt modelId="{31CFDC8B-E41C-4E4D-9BD3-D6A916A20DAC}" type="pres">
      <dgm:prSet presAssocID="{484CBD54-0F6B-4271-9407-70C5396F5836}" presName="parentLeftMargin" presStyleLbl="node1" presStyleIdx="0" presStyleCnt="2"/>
      <dgm:spPr/>
    </dgm:pt>
    <dgm:pt modelId="{897AEC66-3C61-4CCA-9017-1B053FE00770}" type="pres">
      <dgm:prSet presAssocID="{484CBD54-0F6B-4271-9407-70C5396F583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F422D79-8AD6-4193-BDEC-482D94491F3B}" type="pres">
      <dgm:prSet presAssocID="{484CBD54-0F6B-4271-9407-70C5396F5836}" presName="negativeSpace" presStyleCnt="0"/>
      <dgm:spPr/>
    </dgm:pt>
    <dgm:pt modelId="{6E9A3A4C-984E-4454-B7EF-1C037905A094}" type="pres">
      <dgm:prSet presAssocID="{484CBD54-0F6B-4271-9407-70C5396F583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1538E1A-3E6B-4B3A-BE26-E9E0755B9E84}" srcId="{2FD8FAA4-4D4B-4FBC-B24B-FC17481EDC26}" destId="{484CBD54-0F6B-4271-9407-70C5396F5836}" srcOrd="1" destOrd="0" parTransId="{21154AD8-D83D-4226-8115-A0EBE36242F5}" sibTransId="{7F4700F1-18B7-4B25-AE0D-2EFF4037FC77}"/>
    <dgm:cxn modelId="{97DA2B2E-A512-4379-B089-1B37D487EC35}" srcId="{484CBD54-0F6B-4271-9407-70C5396F5836}" destId="{87354842-C1C6-4A1B-B13F-CE450AE80BAF}" srcOrd="0" destOrd="0" parTransId="{9E372030-15D6-4C74-900A-AC00E7A69626}" sibTransId="{5766C612-7B0B-45ED-AC30-CB1720C47804}"/>
    <dgm:cxn modelId="{74318131-12AC-4601-9995-51E62F2FD4F7}" type="presOf" srcId="{484CBD54-0F6B-4271-9407-70C5396F5836}" destId="{897AEC66-3C61-4CCA-9017-1B053FE00770}" srcOrd="1" destOrd="0" presId="urn:microsoft.com/office/officeart/2005/8/layout/list1"/>
    <dgm:cxn modelId="{1E342276-44D3-495F-83FC-62B611E0275F}" type="presOf" srcId="{2FD8FAA4-4D4B-4FBC-B24B-FC17481EDC26}" destId="{953D303C-942C-422A-BC52-2624AC1616D3}" srcOrd="0" destOrd="0" presId="urn:microsoft.com/office/officeart/2005/8/layout/list1"/>
    <dgm:cxn modelId="{A8ADC07F-0CCC-47DE-91D5-2DFD8AFF0B1F}" type="presOf" srcId="{484CBD54-0F6B-4271-9407-70C5396F5836}" destId="{31CFDC8B-E41C-4E4D-9BD3-D6A916A20DAC}" srcOrd="0" destOrd="0" presId="urn:microsoft.com/office/officeart/2005/8/layout/list1"/>
    <dgm:cxn modelId="{EA40F67F-FB90-40F2-A067-539D7A6D3374}" type="presOf" srcId="{87354842-C1C6-4A1B-B13F-CE450AE80BAF}" destId="{6E9A3A4C-984E-4454-B7EF-1C037905A094}" srcOrd="0" destOrd="0" presId="urn:microsoft.com/office/officeart/2005/8/layout/list1"/>
    <dgm:cxn modelId="{97FD3F81-7FFC-4E8E-8A7B-37E4E0F371F3}" srcId="{2FD8FAA4-4D4B-4FBC-B24B-FC17481EDC26}" destId="{333CC19A-1BBD-410C-9FCA-26DE9857E026}" srcOrd="0" destOrd="0" parTransId="{43573305-E10B-4708-BBF9-50511BA06505}" sibTransId="{251659FE-E42D-4B67-8D2E-AF61292AB07E}"/>
    <dgm:cxn modelId="{A9EBD786-37F5-4BF3-A2F2-7A47E71B122D}" srcId="{333CC19A-1BBD-410C-9FCA-26DE9857E026}" destId="{E099F9F7-1671-4647-AAB0-F6E5A6CCA2C6}" srcOrd="0" destOrd="0" parTransId="{3AA0A957-C233-45BE-A6A1-F3EDE7493885}" sibTransId="{526DD88A-0D5A-4C40-9A98-4C8C92D782DC}"/>
    <dgm:cxn modelId="{5F713295-AD48-47BA-9FCA-EEDB2B1B2C64}" type="presOf" srcId="{333CC19A-1BBD-410C-9FCA-26DE9857E026}" destId="{DEDC51E5-59D7-48B0-8800-C0E17704C02F}" srcOrd="1" destOrd="0" presId="urn:microsoft.com/office/officeart/2005/8/layout/list1"/>
    <dgm:cxn modelId="{9831C4AE-7BFF-43E0-87BD-ED5ACF4DFD2F}" type="presOf" srcId="{333CC19A-1BBD-410C-9FCA-26DE9857E026}" destId="{6FC23CE3-2583-469B-8C68-EF2C5A9FC5A8}" srcOrd="0" destOrd="0" presId="urn:microsoft.com/office/officeart/2005/8/layout/list1"/>
    <dgm:cxn modelId="{BA3F4FB2-EE12-4C00-A775-0D487D562694}" type="presOf" srcId="{E099F9F7-1671-4647-AAB0-F6E5A6CCA2C6}" destId="{F921E4E8-AB70-4DB4-BD8C-B99F1FCE1DF1}" srcOrd="0" destOrd="0" presId="urn:microsoft.com/office/officeart/2005/8/layout/list1"/>
    <dgm:cxn modelId="{E10724D5-06D6-44A9-A9E0-45DF85BFF008}" type="presParOf" srcId="{953D303C-942C-422A-BC52-2624AC1616D3}" destId="{79E75FFE-6BB7-4821-80D6-B232CE786FC3}" srcOrd="0" destOrd="0" presId="urn:microsoft.com/office/officeart/2005/8/layout/list1"/>
    <dgm:cxn modelId="{5813AD75-2A7E-45F8-A135-F2F247C5D36D}" type="presParOf" srcId="{79E75FFE-6BB7-4821-80D6-B232CE786FC3}" destId="{6FC23CE3-2583-469B-8C68-EF2C5A9FC5A8}" srcOrd="0" destOrd="0" presId="urn:microsoft.com/office/officeart/2005/8/layout/list1"/>
    <dgm:cxn modelId="{D0A347F8-969B-4F71-B9F3-D2AF3ED61E99}" type="presParOf" srcId="{79E75FFE-6BB7-4821-80D6-B232CE786FC3}" destId="{DEDC51E5-59D7-48B0-8800-C0E17704C02F}" srcOrd="1" destOrd="0" presId="urn:microsoft.com/office/officeart/2005/8/layout/list1"/>
    <dgm:cxn modelId="{5BC5C694-5A8D-4787-909A-5C99405E93C8}" type="presParOf" srcId="{953D303C-942C-422A-BC52-2624AC1616D3}" destId="{77BBC2FE-2D94-4E8E-BED2-B5FD394F29A6}" srcOrd="1" destOrd="0" presId="urn:microsoft.com/office/officeart/2005/8/layout/list1"/>
    <dgm:cxn modelId="{4A60A373-15C4-411F-8985-EF4FE8E1C1FF}" type="presParOf" srcId="{953D303C-942C-422A-BC52-2624AC1616D3}" destId="{F921E4E8-AB70-4DB4-BD8C-B99F1FCE1DF1}" srcOrd="2" destOrd="0" presId="urn:microsoft.com/office/officeart/2005/8/layout/list1"/>
    <dgm:cxn modelId="{387A4105-4A95-49E3-ACE0-4F4087D8DAD6}" type="presParOf" srcId="{953D303C-942C-422A-BC52-2624AC1616D3}" destId="{0C4C38E0-4961-4D2E-B3F1-C151142E1B33}" srcOrd="3" destOrd="0" presId="urn:microsoft.com/office/officeart/2005/8/layout/list1"/>
    <dgm:cxn modelId="{5CED9350-99DE-4491-90D3-82893B9586AA}" type="presParOf" srcId="{953D303C-942C-422A-BC52-2624AC1616D3}" destId="{1B67EFAD-62AD-4C92-AE71-8F81980565C3}" srcOrd="4" destOrd="0" presId="urn:microsoft.com/office/officeart/2005/8/layout/list1"/>
    <dgm:cxn modelId="{F8D38D3F-D983-46F9-9998-81188F5772E4}" type="presParOf" srcId="{1B67EFAD-62AD-4C92-AE71-8F81980565C3}" destId="{31CFDC8B-E41C-4E4D-9BD3-D6A916A20DAC}" srcOrd="0" destOrd="0" presId="urn:microsoft.com/office/officeart/2005/8/layout/list1"/>
    <dgm:cxn modelId="{2932E637-9B9A-4EA5-B332-F621D3A171CB}" type="presParOf" srcId="{1B67EFAD-62AD-4C92-AE71-8F81980565C3}" destId="{897AEC66-3C61-4CCA-9017-1B053FE00770}" srcOrd="1" destOrd="0" presId="urn:microsoft.com/office/officeart/2005/8/layout/list1"/>
    <dgm:cxn modelId="{DA382FBB-53A9-44CE-88FD-33BD1C057DA5}" type="presParOf" srcId="{953D303C-942C-422A-BC52-2624AC1616D3}" destId="{EF422D79-8AD6-4193-BDEC-482D94491F3B}" srcOrd="5" destOrd="0" presId="urn:microsoft.com/office/officeart/2005/8/layout/list1"/>
    <dgm:cxn modelId="{9BAB7884-959B-4635-9120-E1453F7DE4C1}" type="presParOf" srcId="{953D303C-942C-422A-BC52-2624AC1616D3}" destId="{6E9A3A4C-984E-4454-B7EF-1C037905A0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E5171-DC6A-4FBA-BEDC-60E3B51F593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BA5CF831-C8D1-4135-9544-FE2FED786658}">
      <dgm:prSet phldrT="[Text]" custT="1"/>
      <dgm:spPr/>
      <dgm:t>
        <a:bodyPr/>
        <a:lstStyle/>
        <a:p>
          <a:r>
            <a:rPr lang="sv-SE" sz="1400" dirty="0"/>
            <a:t>Analysfas och Samrådshandling</a:t>
          </a:r>
        </a:p>
      </dgm:t>
    </dgm:pt>
    <dgm:pt modelId="{0EB11CFA-6B49-4A43-A6FC-B6B8B837A82D}" type="parTrans" cxnId="{F64604C3-FC68-4F5D-9D90-3FCB3E44D145}">
      <dgm:prSet/>
      <dgm:spPr/>
      <dgm:t>
        <a:bodyPr/>
        <a:lstStyle/>
        <a:p>
          <a:endParaRPr lang="sv-SE"/>
        </a:p>
      </dgm:t>
    </dgm:pt>
    <dgm:pt modelId="{CCCDDC26-4C7A-493C-94F1-A2A9662D72D1}" type="sibTrans" cxnId="{F64604C3-FC68-4F5D-9D90-3FCB3E44D145}">
      <dgm:prSet/>
      <dgm:spPr/>
      <dgm:t>
        <a:bodyPr/>
        <a:lstStyle/>
        <a:p>
          <a:endParaRPr lang="sv-SE"/>
        </a:p>
      </dgm:t>
    </dgm:pt>
    <dgm:pt modelId="{DACED737-74E8-44B8-91F6-C874836FF609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200" kern="1200" dirty="0"/>
            <a:t> </a:t>
          </a:r>
          <a:r>
            <a:rPr lang="sv-SE" sz="1000" kern="1200" dirty="0"/>
            <a:t>ANALYS</a:t>
          </a:r>
        </a:p>
      </dgm:t>
    </dgm:pt>
    <dgm:pt modelId="{68DA47EC-5ACC-49EC-9C67-3F237660CF25}" type="parTrans" cxnId="{7CCDE72E-7D22-4BF3-8884-955BF630B9DF}">
      <dgm:prSet/>
      <dgm:spPr/>
      <dgm:t>
        <a:bodyPr/>
        <a:lstStyle/>
        <a:p>
          <a:endParaRPr lang="sv-SE"/>
        </a:p>
      </dgm:t>
    </dgm:pt>
    <dgm:pt modelId="{1AE596AB-6532-4A47-8AF1-C20870496E56}" type="sibTrans" cxnId="{7CCDE72E-7D22-4BF3-8884-955BF630B9DF}">
      <dgm:prSet/>
      <dgm:spPr/>
      <dgm:t>
        <a:bodyPr/>
        <a:lstStyle/>
        <a:p>
          <a:endParaRPr lang="sv-SE"/>
        </a:p>
      </dgm:t>
    </dgm:pt>
    <dgm:pt modelId="{20E2D2CA-370A-41A6-A916-72FAFA54DD38}">
      <dgm:prSet custT="1"/>
      <dgm:spPr/>
      <dgm:t>
        <a:bodyPr/>
        <a:lstStyle/>
        <a:p>
          <a:r>
            <a:rPr lang="sv-SE" sz="1400" dirty="0"/>
            <a:t>Samråd och bearbetning</a:t>
          </a:r>
        </a:p>
      </dgm:t>
    </dgm:pt>
    <dgm:pt modelId="{18BAF67F-FBC1-407B-869C-77940D6566D6}" type="parTrans" cxnId="{DB123699-95CE-4CC0-8A4E-CEC78B58039A}">
      <dgm:prSet/>
      <dgm:spPr/>
      <dgm:t>
        <a:bodyPr/>
        <a:lstStyle/>
        <a:p>
          <a:endParaRPr lang="sv-SE"/>
        </a:p>
      </dgm:t>
    </dgm:pt>
    <dgm:pt modelId="{46CD344E-F68D-42C6-A284-A34282165733}" type="sibTrans" cxnId="{DB123699-95CE-4CC0-8A4E-CEC78B58039A}">
      <dgm:prSet/>
      <dgm:spPr/>
      <dgm:t>
        <a:bodyPr/>
        <a:lstStyle/>
        <a:p>
          <a:endParaRPr lang="sv-SE"/>
        </a:p>
      </dgm:t>
    </dgm:pt>
    <dgm:pt modelId="{B3B0D267-D71D-4291-9C49-30CEC898E877}">
      <dgm:prSet custT="1"/>
      <dgm:spPr/>
      <dgm:t>
        <a:bodyPr/>
        <a:lstStyle/>
        <a:p>
          <a:r>
            <a:rPr lang="sv-SE" sz="1400" dirty="0"/>
            <a:t>Antagande</a:t>
          </a:r>
        </a:p>
      </dgm:t>
    </dgm:pt>
    <dgm:pt modelId="{D53E697B-8C0D-4A61-A73A-E4D238B68462}" type="parTrans" cxnId="{4457188C-0C2A-4302-9149-5861690682B0}">
      <dgm:prSet/>
      <dgm:spPr/>
      <dgm:t>
        <a:bodyPr/>
        <a:lstStyle/>
        <a:p>
          <a:endParaRPr lang="sv-SE"/>
        </a:p>
      </dgm:t>
    </dgm:pt>
    <dgm:pt modelId="{33A09648-0CCA-40F2-BC94-200F83CAA899}" type="sibTrans" cxnId="{4457188C-0C2A-4302-9149-5861690682B0}">
      <dgm:prSet/>
      <dgm:spPr/>
      <dgm:t>
        <a:bodyPr/>
        <a:lstStyle/>
        <a:p>
          <a:endParaRPr lang="sv-SE"/>
        </a:p>
      </dgm:t>
    </dgm:pt>
    <dgm:pt modelId="{CFEFA62E-A799-49FC-B208-3EE4269B424D}">
      <dgm:prSet phldrT="[Text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v-SE" sz="1000" kern="1200" dirty="0"/>
            <a:t>Boverkets analys sociala faktorer</a:t>
          </a:r>
        </a:p>
      </dgm:t>
    </dgm:pt>
    <dgm:pt modelId="{825B5315-4857-4288-B5B9-6FCD1151CCF0}" type="parTrans" cxnId="{61804FFE-E315-45B4-A887-C5F1D1BEEBCA}">
      <dgm:prSet/>
      <dgm:spPr/>
      <dgm:t>
        <a:bodyPr/>
        <a:lstStyle/>
        <a:p>
          <a:endParaRPr lang="sv-SE"/>
        </a:p>
      </dgm:t>
    </dgm:pt>
    <dgm:pt modelId="{0F963D5F-E63E-4903-B6A2-88FEDB338458}" type="sibTrans" cxnId="{61804FFE-E315-45B4-A887-C5F1D1BEEBCA}">
      <dgm:prSet/>
      <dgm:spPr/>
      <dgm:t>
        <a:bodyPr/>
        <a:lstStyle/>
        <a:p>
          <a:endParaRPr lang="sv-SE"/>
        </a:p>
      </dgm:t>
    </dgm:pt>
    <dgm:pt modelId="{D5E0DEDF-2DB6-4986-B064-9028B5EEFB3F}">
      <dgm:prSet custT="1"/>
      <dgm:spPr/>
      <dgm:t>
        <a:bodyPr/>
        <a:lstStyle/>
        <a:p>
          <a:r>
            <a:rPr lang="sv-SE" sz="1200" dirty="0"/>
            <a:t>Hålls med berörda </a:t>
          </a:r>
          <a:r>
            <a:rPr lang="sv-SE" sz="1200" b="0" dirty="0"/>
            <a:t>nämnder, </a:t>
          </a:r>
          <a:r>
            <a:rPr lang="sv-SE" sz="1200" dirty="0"/>
            <a:t>allmänheten. Riktas också till intresse-organisationer, näringsliv, andra org. myndigheter</a:t>
          </a:r>
        </a:p>
      </dgm:t>
    </dgm:pt>
    <dgm:pt modelId="{F0ABD53D-2149-4904-9BE4-24665B0B167E}" type="parTrans" cxnId="{D05EE9C8-9D20-4806-B656-D3237D6BD840}">
      <dgm:prSet/>
      <dgm:spPr/>
      <dgm:t>
        <a:bodyPr/>
        <a:lstStyle/>
        <a:p>
          <a:endParaRPr lang="sv-SE"/>
        </a:p>
      </dgm:t>
    </dgm:pt>
    <dgm:pt modelId="{0793502F-ECEC-47E7-9EAB-EF1ACE3FFB85}" type="sibTrans" cxnId="{D05EE9C8-9D20-4806-B656-D3237D6BD840}">
      <dgm:prSet/>
      <dgm:spPr/>
      <dgm:t>
        <a:bodyPr/>
        <a:lstStyle/>
        <a:p>
          <a:endParaRPr lang="sv-SE"/>
        </a:p>
      </dgm:t>
    </dgm:pt>
    <dgm:pt modelId="{5E0E1DE5-F15A-4F01-AB00-8401401ACCF4}">
      <dgm:prSet custT="1"/>
      <dgm:spPr/>
      <dgm:t>
        <a:bodyPr/>
        <a:lstStyle/>
        <a:p>
          <a:endParaRPr lang="sv-SE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AC0ECBE-BD77-4BB4-B45D-A57002A2DA2D}" type="parTrans" cxnId="{473812D6-5898-4478-801E-BAAA4A506A63}">
      <dgm:prSet/>
      <dgm:spPr/>
      <dgm:t>
        <a:bodyPr/>
        <a:lstStyle/>
        <a:p>
          <a:endParaRPr lang="sv-SE"/>
        </a:p>
      </dgm:t>
    </dgm:pt>
    <dgm:pt modelId="{D88F56BF-D364-4923-B1C4-2D222172CCD9}" type="sibTrans" cxnId="{473812D6-5898-4478-801E-BAAA4A506A63}">
      <dgm:prSet/>
      <dgm:spPr/>
      <dgm:t>
        <a:bodyPr/>
        <a:lstStyle/>
        <a:p>
          <a:endParaRPr lang="sv-SE"/>
        </a:p>
      </dgm:t>
    </dgm:pt>
    <dgm:pt modelId="{9934156E-DA90-45D5-99F9-1B9DD0CF4A66}">
      <dgm:prSet phldrT="[Text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v-SE" sz="1200" i="1" kern="1200" dirty="0"/>
            <a:t>Uppföljning - följer vi riktningen i riktlinjerna?</a:t>
          </a:r>
          <a:endParaRPr lang="sv-SE" sz="1200" kern="1200" dirty="0"/>
        </a:p>
      </dgm:t>
    </dgm:pt>
    <dgm:pt modelId="{A7F33D0E-14D1-457E-A7B2-48A3D356B317}" type="parTrans" cxnId="{E8E53CAC-4131-480A-A668-CA2CC89CA84C}">
      <dgm:prSet/>
      <dgm:spPr/>
      <dgm:t>
        <a:bodyPr/>
        <a:lstStyle/>
        <a:p>
          <a:endParaRPr lang="sv-SE"/>
        </a:p>
      </dgm:t>
    </dgm:pt>
    <dgm:pt modelId="{F6CA570B-6ABF-4FB6-8744-47BE0FFFA9A4}" type="sibTrans" cxnId="{E8E53CAC-4131-480A-A668-CA2CC89CA84C}">
      <dgm:prSet/>
      <dgm:spPr/>
      <dgm:t>
        <a:bodyPr/>
        <a:lstStyle/>
        <a:p>
          <a:endParaRPr lang="sv-SE"/>
        </a:p>
      </dgm:t>
    </dgm:pt>
    <dgm:pt modelId="{35FFD320-BC90-40B4-8FDE-5F23D7A36CAA}">
      <dgm:prSet phldrT="[Text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v-SE" sz="1000" kern="1200" dirty="0"/>
            <a:t>ÖP-utvecklingsstrategi</a:t>
          </a:r>
        </a:p>
      </dgm:t>
    </dgm:pt>
    <dgm:pt modelId="{A60EEA63-FF66-43E0-982E-9ADD9E86BDAB}" type="parTrans" cxnId="{4CB7347D-0D00-4111-B89C-2A65BE434C70}">
      <dgm:prSet/>
      <dgm:spPr/>
      <dgm:t>
        <a:bodyPr/>
        <a:lstStyle/>
        <a:p>
          <a:endParaRPr lang="sv-SE"/>
        </a:p>
      </dgm:t>
    </dgm:pt>
    <dgm:pt modelId="{AD3042E9-4DAD-4188-8D2F-CB8F45668BA5}" type="sibTrans" cxnId="{4CB7347D-0D00-4111-B89C-2A65BE434C70}">
      <dgm:prSet/>
      <dgm:spPr/>
      <dgm:t>
        <a:bodyPr/>
        <a:lstStyle/>
        <a:p>
          <a:endParaRPr lang="sv-SE"/>
        </a:p>
      </dgm:t>
    </dgm:pt>
    <dgm:pt modelId="{EE18C727-1641-4EBF-A1D9-B2BB0558573D}">
      <dgm:prSet phldrT="[Text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sv-SE" sz="1200" kern="1200" dirty="0"/>
        </a:p>
      </dgm:t>
    </dgm:pt>
    <dgm:pt modelId="{25C302C1-865B-4126-997C-18627A185EBE}" type="parTrans" cxnId="{E60504BA-BDD3-42E0-B85C-2049676C0F5D}">
      <dgm:prSet/>
      <dgm:spPr/>
      <dgm:t>
        <a:bodyPr/>
        <a:lstStyle/>
        <a:p>
          <a:endParaRPr lang="sv-SE"/>
        </a:p>
      </dgm:t>
    </dgm:pt>
    <dgm:pt modelId="{0D89B71A-DEFD-421F-B289-C7E9FC6AF178}" type="sibTrans" cxnId="{E60504BA-BDD3-42E0-B85C-2049676C0F5D}">
      <dgm:prSet/>
      <dgm:spPr/>
      <dgm:t>
        <a:bodyPr/>
        <a:lstStyle/>
        <a:p>
          <a:endParaRPr lang="sv-SE"/>
        </a:p>
      </dgm:t>
    </dgm:pt>
    <dgm:pt modelId="{ECF39AA0-6814-49D3-85E8-B66CACD3294F}">
      <dgm:prSet phldrT="[Text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v-SE" sz="1200" kern="1200" dirty="0"/>
            <a:t>Uppföljning och uppdrag</a:t>
          </a:r>
        </a:p>
      </dgm:t>
    </dgm:pt>
    <dgm:pt modelId="{85B1DE73-8BE9-4EE2-AA3A-F7D45471DC0D}" type="parTrans" cxnId="{278FAF02-B434-4901-99B2-30F1AB458D3C}">
      <dgm:prSet/>
      <dgm:spPr/>
      <dgm:t>
        <a:bodyPr/>
        <a:lstStyle/>
        <a:p>
          <a:endParaRPr lang="sv-SE"/>
        </a:p>
      </dgm:t>
    </dgm:pt>
    <dgm:pt modelId="{560EF8CF-DE24-4300-AD6B-6F83442F0434}" type="sibTrans" cxnId="{278FAF02-B434-4901-99B2-30F1AB458D3C}">
      <dgm:prSet/>
      <dgm:spPr/>
      <dgm:t>
        <a:bodyPr/>
        <a:lstStyle/>
        <a:p>
          <a:endParaRPr lang="sv-SE"/>
        </a:p>
      </dgm:t>
    </dgm:pt>
    <dgm:pt modelId="{D86A2C4B-2189-49D6-BAB5-B0185D96679C}">
      <dgm:prSet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sv-SE" sz="1200" kern="1200" dirty="0"/>
        </a:p>
      </dgm:t>
    </dgm:pt>
    <dgm:pt modelId="{3807F297-A200-43AF-9442-CA1FD81BC964}" type="parTrans" cxnId="{B71E1014-C4C1-4FDC-AC09-E1752E173C07}">
      <dgm:prSet/>
      <dgm:spPr/>
      <dgm:t>
        <a:bodyPr/>
        <a:lstStyle/>
        <a:p>
          <a:endParaRPr lang="sv-SE"/>
        </a:p>
      </dgm:t>
    </dgm:pt>
    <dgm:pt modelId="{8110B5C7-599B-453E-A5B6-D610E11BC566}" type="sibTrans" cxnId="{B71E1014-C4C1-4FDC-AC09-E1752E173C07}">
      <dgm:prSet/>
      <dgm:spPr/>
      <dgm:t>
        <a:bodyPr/>
        <a:lstStyle/>
        <a:p>
          <a:endParaRPr lang="sv-SE"/>
        </a:p>
      </dgm:t>
    </dgm:pt>
    <dgm:pt modelId="{F66CCFBA-68BB-4B22-9F9A-FB5FA3E70DFD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sv-SE" sz="1000" kern="1200" dirty="0"/>
        </a:p>
      </dgm:t>
    </dgm:pt>
    <dgm:pt modelId="{A028BEF4-CD4E-4479-A4CB-233013210F54}" type="parTrans" cxnId="{AD60E55F-757F-491C-8B9C-41CCA43CA1E8}">
      <dgm:prSet/>
      <dgm:spPr/>
      <dgm:t>
        <a:bodyPr/>
        <a:lstStyle/>
        <a:p>
          <a:endParaRPr lang="sv-SE"/>
        </a:p>
      </dgm:t>
    </dgm:pt>
    <dgm:pt modelId="{B241E6DA-C36B-4151-858F-A2A80413878C}" type="sibTrans" cxnId="{AD60E55F-757F-491C-8B9C-41CCA43CA1E8}">
      <dgm:prSet/>
      <dgm:spPr/>
      <dgm:t>
        <a:bodyPr/>
        <a:lstStyle/>
        <a:p>
          <a:endParaRPr lang="sv-SE"/>
        </a:p>
      </dgm:t>
    </dgm:pt>
    <dgm:pt modelId="{B04FD019-F688-408A-AF1D-F687697BAC5E}">
      <dgm:prSet custT="1"/>
      <dgm:spPr/>
      <dgm:t>
        <a:bodyPr/>
        <a:lstStyle/>
        <a:p>
          <a:r>
            <a:rPr lang="sv-SE" sz="1200" dirty="0"/>
            <a:t>Extern Dialog</a:t>
          </a:r>
        </a:p>
      </dgm:t>
    </dgm:pt>
    <dgm:pt modelId="{073848F4-B400-4F8A-83B1-1A3BFB225864}" type="parTrans" cxnId="{5746CBE3-17F0-4708-92EF-7BF343600708}">
      <dgm:prSet/>
      <dgm:spPr/>
      <dgm:t>
        <a:bodyPr/>
        <a:lstStyle/>
        <a:p>
          <a:endParaRPr lang="sv-SE"/>
        </a:p>
      </dgm:t>
    </dgm:pt>
    <dgm:pt modelId="{31F165CD-65BD-4AEB-A17E-7409F5D73B14}" type="sibTrans" cxnId="{5746CBE3-17F0-4708-92EF-7BF343600708}">
      <dgm:prSet/>
      <dgm:spPr/>
      <dgm:t>
        <a:bodyPr/>
        <a:lstStyle/>
        <a:p>
          <a:endParaRPr lang="sv-SE"/>
        </a:p>
      </dgm:t>
    </dgm:pt>
    <dgm:pt modelId="{570719A0-289A-4B61-BCA3-3CB9922F604E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Särskilda delen – SN</a:t>
          </a:r>
        </a:p>
      </dgm:t>
    </dgm:pt>
    <dgm:pt modelId="{EA85BF19-05F0-4B76-BBC2-16BC39040A3F}" type="parTrans" cxnId="{8C000654-2E30-4E45-AD70-7B47E4633126}">
      <dgm:prSet/>
      <dgm:spPr/>
      <dgm:t>
        <a:bodyPr/>
        <a:lstStyle/>
        <a:p>
          <a:endParaRPr lang="sv-SE"/>
        </a:p>
      </dgm:t>
    </dgm:pt>
    <dgm:pt modelId="{C8C15EEA-0A24-4EB5-9817-A6A6E6AF6C34}" type="sibTrans" cxnId="{8C000654-2E30-4E45-AD70-7B47E4633126}">
      <dgm:prSet/>
      <dgm:spPr/>
      <dgm:t>
        <a:bodyPr/>
        <a:lstStyle/>
        <a:p>
          <a:endParaRPr lang="sv-SE"/>
        </a:p>
      </dgm:t>
    </dgm:pt>
    <dgm:pt modelId="{9327622F-FA84-473A-8497-C2D04B6484AD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v-SE" sz="1000" b="1" i="1" kern="1200" dirty="0"/>
            <a:t>Allmänna delen - MSN.</a:t>
          </a:r>
        </a:p>
      </dgm:t>
    </dgm:pt>
    <dgm:pt modelId="{9292B025-4EF0-47B3-998D-B2FDC13372C3}" type="parTrans" cxnId="{2FEE546D-E598-4359-B0BE-0EDEECADD95C}">
      <dgm:prSet/>
      <dgm:spPr/>
      <dgm:t>
        <a:bodyPr/>
        <a:lstStyle/>
        <a:p>
          <a:endParaRPr lang="sv-SE"/>
        </a:p>
      </dgm:t>
    </dgm:pt>
    <dgm:pt modelId="{795F3A48-0A33-49A8-8D81-2798557A03CA}" type="sibTrans" cxnId="{2FEE546D-E598-4359-B0BE-0EDEECADD95C}">
      <dgm:prSet/>
      <dgm:spPr/>
      <dgm:t>
        <a:bodyPr/>
        <a:lstStyle/>
        <a:p>
          <a:endParaRPr lang="sv-SE"/>
        </a:p>
      </dgm:t>
    </dgm:pt>
    <dgm:pt modelId="{7C00F099-2D1D-475E-A557-64FFB0A36F2A}">
      <dgm:prSet phldrT="[Text]" custT="1"/>
      <dgm:spPr/>
      <dgm:t>
        <a:bodyPr/>
        <a:lstStyle/>
        <a:p>
          <a:pPr marL="22860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v-SE" sz="1000" b="0" kern="1200" dirty="0"/>
            <a:t>Planberedning 2 februari. (KS-</a:t>
          </a:r>
          <a:r>
            <a:rPr lang="sv-SE" sz="1000" b="0" kern="1200" dirty="0" err="1"/>
            <a:t>persp</a:t>
          </a:r>
          <a:r>
            <a:rPr lang="sv-SE" sz="1000" b="0" kern="1200" dirty="0"/>
            <a:t>)</a:t>
          </a:r>
        </a:p>
      </dgm:t>
    </dgm:pt>
    <dgm:pt modelId="{878AAA30-53B1-4245-B16B-D280B889E6EF}" type="parTrans" cxnId="{CBFF8F94-D267-4396-BD08-81423DA2BCA2}">
      <dgm:prSet/>
      <dgm:spPr/>
      <dgm:t>
        <a:bodyPr/>
        <a:lstStyle/>
        <a:p>
          <a:endParaRPr lang="sv-SE"/>
        </a:p>
      </dgm:t>
    </dgm:pt>
    <dgm:pt modelId="{4F04B134-15D8-497C-8D66-9262FEAFE156}" type="sibTrans" cxnId="{CBFF8F94-D267-4396-BD08-81423DA2BCA2}">
      <dgm:prSet/>
      <dgm:spPr/>
      <dgm:t>
        <a:bodyPr/>
        <a:lstStyle/>
        <a:p>
          <a:endParaRPr lang="sv-SE"/>
        </a:p>
      </dgm:t>
    </dgm:pt>
    <dgm:pt modelId="{E6D6000D-8A2A-4014-8D97-877274FF114C}">
      <dgm:prSet phldrT="[Text]" custT="1"/>
      <dgm:spPr/>
      <dgm:t>
        <a:bodyPr/>
        <a:lstStyle/>
        <a:p>
          <a:pPr marL="228600" marR="0" lvl="2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Utskick gällande RL internt (och externt?)</a:t>
          </a:r>
        </a:p>
      </dgm:t>
    </dgm:pt>
    <dgm:pt modelId="{EE0B7DAE-4140-414B-9CCD-84C84198B267}" type="parTrans" cxnId="{9F1426CC-B469-4961-8B51-B594D7860D0D}">
      <dgm:prSet/>
      <dgm:spPr/>
      <dgm:t>
        <a:bodyPr/>
        <a:lstStyle/>
        <a:p>
          <a:endParaRPr lang="sv-SE"/>
        </a:p>
      </dgm:t>
    </dgm:pt>
    <dgm:pt modelId="{09E9EECC-2793-4FA4-B0AE-0796F670AC25}" type="sibTrans" cxnId="{9F1426CC-B469-4961-8B51-B594D7860D0D}">
      <dgm:prSet/>
      <dgm:spPr/>
      <dgm:t>
        <a:bodyPr/>
        <a:lstStyle/>
        <a:p>
          <a:endParaRPr lang="sv-SE"/>
        </a:p>
      </dgm:t>
    </dgm:pt>
    <dgm:pt modelId="{2CBFEC49-54AE-43AF-88B8-93D4C0CAF468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000" kern="1200" dirty="0"/>
            <a:t> POLITISK VÄGLEDNING</a:t>
          </a:r>
        </a:p>
      </dgm:t>
    </dgm:pt>
    <dgm:pt modelId="{80DEF4AC-2572-47F5-B102-8C4D23BBE75F}" type="parTrans" cxnId="{BEB9EF36-37F3-42AA-AA04-BE770F4EADC3}">
      <dgm:prSet/>
      <dgm:spPr/>
      <dgm:t>
        <a:bodyPr/>
        <a:lstStyle/>
        <a:p>
          <a:endParaRPr lang="sv-SE"/>
        </a:p>
      </dgm:t>
    </dgm:pt>
    <dgm:pt modelId="{CD373B9A-307A-45A3-BAB6-BCEE0C7A424E}" type="sibTrans" cxnId="{BEB9EF36-37F3-42AA-AA04-BE770F4EADC3}">
      <dgm:prSet/>
      <dgm:spPr/>
      <dgm:t>
        <a:bodyPr/>
        <a:lstStyle/>
        <a:p>
          <a:endParaRPr lang="sv-SE"/>
        </a:p>
      </dgm:t>
    </dgm:pt>
    <dgm:pt modelId="{40916E34-1D9D-4E41-83DA-D5122E179C64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rPr>
            <a:t>Inkl. prioriterade insatsområden</a:t>
          </a:r>
          <a:endParaRPr lang="sv-SE" sz="1000" b="1" kern="1200" dirty="0"/>
        </a:p>
      </dgm:t>
    </dgm:pt>
    <dgm:pt modelId="{112338E5-B294-4638-A45D-30FCFCA394D3}" type="parTrans" cxnId="{2B5679FD-1F64-4D82-8F60-DC2720CA358B}">
      <dgm:prSet/>
      <dgm:spPr/>
      <dgm:t>
        <a:bodyPr/>
        <a:lstStyle/>
        <a:p>
          <a:endParaRPr lang="sv-SE"/>
        </a:p>
      </dgm:t>
    </dgm:pt>
    <dgm:pt modelId="{ED4A9EC6-0239-40D0-BED1-0F0324ABB2AD}" type="sibTrans" cxnId="{2B5679FD-1F64-4D82-8F60-DC2720CA358B}">
      <dgm:prSet/>
      <dgm:spPr/>
      <dgm:t>
        <a:bodyPr/>
        <a:lstStyle/>
        <a:p>
          <a:endParaRPr lang="sv-SE"/>
        </a:p>
      </dgm:t>
    </dgm:pt>
    <dgm:pt modelId="{C6F3B3CA-9856-4EEB-BCF3-15FC237D2CB5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0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SAMRÅDSFÖRSLAG</a:t>
          </a:r>
          <a:endParaRPr lang="sv-SE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7393E5B3-A286-4CBA-9622-3D80923142BC}" type="parTrans" cxnId="{E9B64B15-6C3C-4D7D-AB01-8A51DEE42C29}">
      <dgm:prSet/>
      <dgm:spPr/>
      <dgm:t>
        <a:bodyPr/>
        <a:lstStyle/>
        <a:p>
          <a:endParaRPr lang="sv-SE"/>
        </a:p>
      </dgm:t>
    </dgm:pt>
    <dgm:pt modelId="{7E648160-5B98-45CF-94EB-DAFED30D76B8}" type="sibTrans" cxnId="{E9B64B15-6C3C-4D7D-AB01-8A51DEE42C29}">
      <dgm:prSet/>
      <dgm:spPr/>
      <dgm:t>
        <a:bodyPr/>
        <a:lstStyle/>
        <a:p>
          <a:endParaRPr lang="sv-SE"/>
        </a:p>
      </dgm:t>
    </dgm:pt>
    <dgm:pt modelId="{32FEAC3E-A74F-4C36-9515-2E552AF7908C}">
      <dgm:prSet phldrT="[Text]" custT="1"/>
      <dgm:spPr/>
      <dgm:t>
        <a:bodyPr/>
        <a:lstStyle/>
        <a:p>
          <a:pPr marL="22860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sv-SE" sz="1000" b="1" kern="1200" dirty="0"/>
        </a:p>
      </dgm:t>
    </dgm:pt>
    <dgm:pt modelId="{28DDD49A-1EEE-40AF-8EC4-7FA5D54636CD}" type="parTrans" cxnId="{456C43FF-F07C-45E1-BC6B-9A0877833CA2}">
      <dgm:prSet/>
      <dgm:spPr/>
      <dgm:t>
        <a:bodyPr/>
        <a:lstStyle/>
        <a:p>
          <a:endParaRPr lang="sv-SE"/>
        </a:p>
      </dgm:t>
    </dgm:pt>
    <dgm:pt modelId="{3FC4640A-B0FC-485E-AF61-45BD32529158}" type="sibTrans" cxnId="{456C43FF-F07C-45E1-BC6B-9A0877833CA2}">
      <dgm:prSet/>
      <dgm:spPr/>
      <dgm:t>
        <a:bodyPr/>
        <a:lstStyle/>
        <a:p>
          <a:endParaRPr lang="sv-SE"/>
        </a:p>
      </dgm:t>
    </dgm:pt>
    <dgm:pt modelId="{63E130F0-26BB-42EA-B06F-3E3F4FAB3FB9}">
      <dgm:prSet phldrT="[Text]" custT="1"/>
      <dgm:spPr/>
      <dgm:t>
        <a:bodyPr/>
        <a:lstStyle/>
        <a:p>
          <a:pPr marL="22860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sv-SE" sz="1000" b="0" kern="1200" dirty="0"/>
        </a:p>
      </dgm:t>
    </dgm:pt>
    <dgm:pt modelId="{90338B7B-D146-4CC6-8B1A-894362F4CF8C}" type="parTrans" cxnId="{53764155-0858-46E9-BEE2-18D8F2194FC4}">
      <dgm:prSet/>
      <dgm:spPr/>
      <dgm:t>
        <a:bodyPr/>
        <a:lstStyle/>
        <a:p>
          <a:endParaRPr lang="sv-SE"/>
        </a:p>
      </dgm:t>
    </dgm:pt>
    <dgm:pt modelId="{AB6A7C5B-ED28-440C-84BE-64B681B987EF}" type="sibTrans" cxnId="{53764155-0858-46E9-BEE2-18D8F2194FC4}">
      <dgm:prSet/>
      <dgm:spPr/>
      <dgm:t>
        <a:bodyPr/>
        <a:lstStyle/>
        <a:p>
          <a:endParaRPr lang="sv-SE"/>
        </a:p>
      </dgm:t>
    </dgm:pt>
    <dgm:pt modelId="{70F33EA7-7290-4BDA-830F-BB1162F01940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sv-SE" sz="1000" kern="1200" dirty="0"/>
        </a:p>
      </dgm:t>
    </dgm:pt>
    <dgm:pt modelId="{F92CD543-4224-4873-91D7-CD51F12E8030}" type="parTrans" cxnId="{45B3A746-BC0D-4E44-B91B-A7B21A56A056}">
      <dgm:prSet/>
      <dgm:spPr/>
      <dgm:t>
        <a:bodyPr/>
        <a:lstStyle/>
        <a:p>
          <a:endParaRPr lang="sv-SE"/>
        </a:p>
      </dgm:t>
    </dgm:pt>
    <dgm:pt modelId="{6012357D-EBF2-4FD7-9FE7-D1479E051DBA}" type="sibTrans" cxnId="{45B3A746-BC0D-4E44-B91B-A7B21A56A056}">
      <dgm:prSet/>
      <dgm:spPr/>
      <dgm:t>
        <a:bodyPr/>
        <a:lstStyle/>
        <a:p>
          <a:endParaRPr lang="sv-SE"/>
        </a:p>
      </dgm:t>
    </dgm:pt>
    <dgm:pt modelId="{C2CAC9AE-76FA-469B-B242-1C924144617D}">
      <dgm:prSet phldrT="[Text]" custT="1"/>
      <dgm:spPr/>
      <dgm:t>
        <a:bodyPr/>
        <a:lstStyle/>
        <a:p>
          <a:pPr marL="228600" marR="0" lvl="2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Analysen uppdateras.</a:t>
          </a:r>
        </a:p>
      </dgm:t>
    </dgm:pt>
    <dgm:pt modelId="{C839937D-68C3-4272-8061-C6AA812AA610}" type="parTrans" cxnId="{26B66A39-10D2-48C2-84B4-32AAC390D546}">
      <dgm:prSet/>
      <dgm:spPr/>
      <dgm:t>
        <a:bodyPr/>
        <a:lstStyle/>
        <a:p>
          <a:endParaRPr lang="sv-SE"/>
        </a:p>
      </dgm:t>
    </dgm:pt>
    <dgm:pt modelId="{8688BED2-4816-418A-BB3A-074793F9F4E8}" type="sibTrans" cxnId="{26B66A39-10D2-48C2-84B4-32AAC390D546}">
      <dgm:prSet/>
      <dgm:spPr/>
      <dgm:t>
        <a:bodyPr/>
        <a:lstStyle/>
        <a:p>
          <a:endParaRPr lang="sv-SE"/>
        </a:p>
      </dgm:t>
    </dgm:pt>
    <dgm:pt modelId="{33009C8B-6EC6-4A28-B5C6-B0AA6B766DF1}">
      <dgm:prSet phldrT="[Text]" custT="1"/>
      <dgm:spPr/>
      <dgm:t>
        <a:bodyPr/>
        <a:lstStyle/>
        <a:p>
          <a:pPr marL="22860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WS MSN au – 26 nov (</a:t>
          </a:r>
          <a:r>
            <a:rPr lang="sv-SE" sz="1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kl</a:t>
          </a:r>
          <a:r>
            <a:rPr lang="sv-SE" sz="1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13)</a:t>
          </a:r>
        </a:p>
      </dgm:t>
    </dgm:pt>
    <dgm:pt modelId="{A6DFCDAE-A86F-482A-9C36-003E6422F2CC}" type="parTrans" cxnId="{6326652D-BCD9-4690-80A5-21D70CEA37DC}">
      <dgm:prSet/>
      <dgm:spPr/>
      <dgm:t>
        <a:bodyPr/>
        <a:lstStyle/>
        <a:p>
          <a:endParaRPr lang="sv-SE"/>
        </a:p>
      </dgm:t>
    </dgm:pt>
    <dgm:pt modelId="{07E7A6A4-4D48-4392-85EC-90FBDCFE4EFC}" type="sibTrans" cxnId="{6326652D-BCD9-4690-80A5-21D70CEA37DC}">
      <dgm:prSet/>
      <dgm:spPr/>
      <dgm:t>
        <a:bodyPr/>
        <a:lstStyle/>
        <a:p>
          <a:endParaRPr lang="sv-SE"/>
        </a:p>
      </dgm:t>
    </dgm:pt>
    <dgm:pt modelId="{0A7BE493-F138-47AA-8B93-03957B055C43}">
      <dgm:prSet phldrT="[Text]" custT="1"/>
      <dgm:spPr/>
      <dgm:t>
        <a:bodyPr/>
        <a:lstStyle/>
        <a:p>
          <a:pPr marL="22860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Styrgrupp – 12 dec</a:t>
          </a:r>
        </a:p>
      </dgm:t>
    </dgm:pt>
    <dgm:pt modelId="{99D3FAC9-AFB3-4C71-82B6-7BD70484B82B}" type="parTrans" cxnId="{272105C1-0BDF-45AD-ACB1-FD17BFC0A965}">
      <dgm:prSet/>
      <dgm:spPr/>
      <dgm:t>
        <a:bodyPr/>
        <a:lstStyle/>
        <a:p>
          <a:endParaRPr lang="sv-SE"/>
        </a:p>
      </dgm:t>
    </dgm:pt>
    <dgm:pt modelId="{86370E7F-5D53-41AB-B4FE-F360128F5002}" type="sibTrans" cxnId="{272105C1-0BDF-45AD-ACB1-FD17BFC0A965}">
      <dgm:prSet/>
      <dgm:spPr/>
      <dgm:t>
        <a:bodyPr/>
        <a:lstStyle/>
        <a:p>
          <a:endParaRPr lang="sv-SE"/>
        </a:p>
      </dgm:t>
    </dgm:pt>
    <dgm:pt modelId="{AF4C3EF2-E1B9-4481-9793-000A0EC7CD3B}" type="pres">
      <dgm:prSet presAssocID="{03DE5171-DC6A-4FBA-BEDC-60E3B51F593F}" presName="Name0" presStyleCnt="0">
        <dgm:presLayoutVars>
          <dgm:dir/>
          <dgm:animLvl val="lvl"/>
          <dgm:resizeHandles val="exact"/>
        </dgm:presLayoutVars>
      </dgm:prSet>
      <dgm:spPr/>
    </dgm:pt>
    <dgm:pt modelId="{6E3030C9-2CA4-469A-B8CA-F10603F428C4}" type="pres">
      <dgm:prSet presAssocID="{ECF39AA0-6814-49D3-85E8-B66CACD3294F}" presName="composite" presStyleCnt="0"/>
      <dgm:spPr/>
    </dgm:pt>
    <dgm:pt modelId="{CDD65B20-0907-40AE-925A-8CB74C011053}" type="pres">
      <dgm:prSet presAssocID="{ECF39AA0-6814-49D3-85E8-B66CACD3294F}" presName="parTx" presStyleLbl="node1" presStyleIdx="0" presStyleCnt="5" custScaleY="100114" custLinFactY="-100000" custLinFactNeighborX="-10347" custLinFactNeighborY="-146527">
        <dgm:presLayoutVars>
          <dgm:chMax val="0"/>
          <dgm:chPref val="0"/>
          <dgm:bulletEnabled val="1"/>
        </dgm:presLayoutVars>
      </dgm:prSet>
      <dgm:spPr/>
    </dgm:pt>
    <dgm:pt modelId="{72C21CA9-B2E9-40AF-BBF2-AAB45F3F5375}" type="pres">
      <dgm:prSet presAssocID="{ECF39AA0-6814-49D3-85E8-B66CACD3294F}" presName="desTx" presStyleLbl="revTx" presStyleIdx="0" presStyleCnt="4" custScaleY="38899" custLinFactY="-1047722" custLinFactNeighborX="-3630" custLinFactNeighborY="-1100000">
        <dgm:presLayoutVars>
          <dgm:bulletEnabled val="1"/>
        </dgm:presLayoutVars>
      </dgm:prSet>
      <dgm:spPr/>
    </dgm:pt>
    <dgm:pt modelId="{B5BB1099-BBDA-467D-A7DD-1987F2901965}" type="pres">
      <dgm:prSet presAssocID="{560EF8CF-DE24-4300-AD6B-6F83442F0434}" presName="space" presStyleCnt="0"/>
      <dgm:spPr/>
    </dgm:pt>
    <dgm:pt modelId="{AAB960F6-4981-49B2-9A2A-21557132E8EC}" type="pres">
      <dgm:prSet presAssocID="{B04FD019-F688-408A-AF1D-F687697BAC5E}" presName="composite" presStyleCnt="0"/>
      <dgm:spPr/>
    </dgm:pt>
    <dgm:pt modelId="{EBBCCBA8-ABC4-4B3B-BCD4-557280798053}" type="pres">
      <dgm:prSet presAssocID="{B04FD019-F688-408A-AF1D-F687697BAC5E}" presName="parTx" presStyleLbl="node1" presStyleIdx="1" presStyleCnt="5" custScaleX="92302" custScaleY="99201" custLinFactY="-100000" custLinFactNeighborX="-15743" custLinFactNeighborY="-137568">
        <dgm:presLayoutVars>
          <dgm:chMax val="0"/>
          <dgm:chPref val="0"/>
          <dgm:bulletEnabled val="1"/>
        </dgm:presLayoutVars>
      </dgm:prSet>
      <dgm:spPr/>
    </dgm:pt>
    <dgm:pt modelId="{B1911170-822A-4C1B-A676-9D27417A7F8C}" type="pres">
      <dgm:prSet presAssocID="{B04FD019-F688-408A-AF1D-F687697BAC5E}" presName="desTx" presStyleLbl="revTx" presStyleIdx="0" presStyleCnt="4">
        <dgm:presLayoutVars>
          <dgm:bulletEnabled val="1"/>
        </dgm:presLayoutVars>
      </dgm:prSet>
      <dgm:spPr/>
    </dgm:pt>
    <dgm:pt modelId="{8C3FDF5A-A49C-443B-977A-FA9DE66983EF}" type="pres">
      <dgm:prSet presAssocID="{31F165CD-65BD-4AEB-A17E-7409F5D73B14}" presName="space" presStyleCnt="0"/>
      <dgm:spPr/>
    </dgm:pt>
    <dgm:pt modelId="{755B3C7B-352C-4A5C-92B1-B3715408923C}" type="pres">
      <dgm:prSet presAssocID="{BA5CF831-C8D1-4135-9544-FE2FED786658}" presName="composite" presStyleCnt="0"/>
      <dgm:spPr/>
    </dgm:pt>
    <dgm:pt modelId="{E49C0E6C-8545-44DE-A9D8-3359F152DBF4}" type="pres">
      <dgm:prSet presAssocID="{BA5CF831-C8D1-4135-9544-FE2FED786658}" presName="parTx" presStyleLbl="node1" presStyleIdx="2" presStyleCnt="5" custScaleX="226408" custScaleY="101511" custLinFactY="-31602" custLinFactNeighborX="-13114" custLinFactNeighborY="-100000">
        <dgm:presLayoutVars>
          <dgm:chMax val="0"/>
          <dgm:chPref val="0"/>
          <dgm:bulletEnabled val="1"/>
        </dgm:presLayoutVars>
      </dgm:prSet>
      <dgm:spPr/>
    </dgm:pt>
    <dgm:pt modelId="{08B31D32-9514-4C6F-872E-3C8C6F0FB24C}" type="pres">
      <dgm:prSet presAssocID="{BA5CF831-C8D1-4135-9544-FE2FED786658}" presName="desTx" presStyleLbl="revTx" presStyleIdx="1" presStyleCnt="4" custAng="10800000" custFlipVert="1" custScaleX="138782" custScaleY="257076" custLinFactY="723514" custLinFactNeighborX="12911" custLinFactNeighborY="800000">
        <dgm:presLayoutVars>
          <dgm:bulletEnabled val="1"/>
        </dgm:presLayoutVars>
      </dgm:prSet>
      <dgm:spPr/>
    </dgm:pt>
    <dgm:pt modelId="{1AC6CFF6-A165-490A-892D-F7AD2ECF62EE}" type="pres">
      <dgm:prSet presAssocID="{CCCDDC26-4C7A-493C-94F1-A2A9662D72D1}" presName="space" presStyleCnt="0"/>
      <dgm:spPr/>
    </dgm:pt>
    <dgm:pt modelId="{9EB4154A-6FFC-456C-BD64-B5FD1DFE519F}" type="pres">
      <dgm:prSet presAssocID="{20E2D2CA-370A-41A6-A916-72FAFA54DD38}" presName="composite" presStyleCnt="0"/>
      <dgm:spPr/>
    </dgm:pt>
    <dgm:pt modelId="{D18B0D6F-4EF1-409A-8A19-3573BEFD6980}" type="pres">
      <dgm:prSet presAssocID="{20E2D2CA-370A-41A6-A916-72FAFA54DD38}" presName="parTx" presStyleLbl="node1" presStyleIdx="3" presStyleCnt="5" custScaleX="99030" custScaleY="100000" custLinFactY="-86991" custLinFactNeighborX="-16251" custLinFactNeighborY="-100000">
        <dgm:presLayoutVars>
          <dgm:chMax val="0"/>
          <dgm:chPref val="0"/>
          <dgm:bulletEnabled val="1"/>
        </dgm:presLayoutVars>
      </dgm:prSet>
      <dgm:spPr/>
    </dgm:pt>
    <dgm:pt modelId="{DE357247-82B9-431E-AB28-332A10CD183E}" type="pres">
      <dgm:prSet presAssocID="{20E2D2CA-370A-41A6-A916-72FAFA54DD38}" presName="desTx" presStyleLbl="revTx" presStyleIdx="2" presStyleCnt="4" custLinFactY="-446655" custLinFactNeighborX="9385" custLinFactNeighborY="-500000">
        <dgm:presLayoutVars>
          <dgm:bulletEnabled val="1"/>
        </dgm:presLayoutVars>
      </dgm:prSet>
      <dgm:spPr/>
    </dgm:pt>
    <dgm:pt modelId="{95AA11F1-879F-41CB-8022-8D6527D1D8CA}" type="pres">
      <dgm:prSet presAssocID="{46CD344E-F68D-42C6-A284-A34282165733}" presName="space" presStyleCnt="0"/>
      <dgm:spPr/>
    </dgm:pt>
    <dgm:pt modelId="{6A9DCF65-E21F-4238-AC27-B4465609B823}" type="pres">
      <dgm:prSet presAssocID="{B3B0D267-D71D-4291-9C49-30CEC898E877}" presName="composite" presStyleCnt="0"/>
      <dgm:spPr/>
    </dgm:pt>
    <dgm:pt modelId="{61178E6F-588A-41E9-8326-CE3376504011}" type="pres">
      <dgm:prSet presAssocID="{B3B0D267-D71D-4291-9C49-30CEC898E877}" presName="parTx" presStyleLbl="node1" presStyleIdx="4" presStyleCnt="5" custScaleX="105783" custLinFactY="-86991" custLinFactNeighborX="-18032" custLinFactNeighborY="-100000">
        <dgm:presLayoutVars>
          <dgm:chMax val="0"/>
          <dgm:chPref val="0"/>
          <dgm:bulletEnabled val="1"/>
        </dgm:presLayoutVars>
      </dgm:prSet>
      <dgm:spPr/>
    </dgm:pt>
    <dgm:pt modelId="{8BD8AA5D-DB60-4522-8792-BFF413BF462A}" type="pres">
      <dgm:prSet presAssocID="{B3B0D267-D71D-4291-9C49-30CEC898E877}" presName="desTx" presStyleLbl="revTx" presStyleIdx="3" presStyleCnt="4" custScaleY="100000" custLinFactY="-670167" custLinFactNeighborX="7573" custLinFactNeighborY="-700000">
        <dgm:presLayoutVars>
          <dgm:bulletEnabled val="1"/>
        </dgm:presLayoutVars>
      </dgm:prSet>
      <dgm:spPr/>
    </dgm:pt>
  </dgm:ptLst>
  <dgm:cxnLst>
    <dgm:cxn modelId="{278FAF02-B434-4901-99B2-30F1AB458D3C}" srcId="{03DE5171-DC6A-4FBA-BEDC-60E3B51F593F}" destId="{ECF39AA0-6814-49D3-85E8-B66CACD3294F}" srcOrd="0" destOrd="0" parTransId="{85B1DE73-8BE9-4EE2-AA3A-F7D45471DC0D}" sibTransId="{560EF8CF-DE24-4300-AD6B-6F83442F0434}"/>
    <dgm:cxn modelId="{AE7CF40C-93B3-4D61-A24C-0B87576F1A25}" type="presOf" srcId="{DACED737-74E8-44B8-91F6-C874836FF609}" destId="{08B31D32-9514-4C6F-872E-3C8C6F0FB24C}" srcOrd="0" destOrd="0" presId="urn:microsoft.com/office/officeart/2005/8/layout/chevron1"/>
    <dgm:cxn modelId="{B71E1014-C4C1-4FDC-AC09-E1752E173C07}" srcId="{BA5CF831-C8D1-4135-9544-FE2FED786658}" destId="{D86A2C4B-2189-49D6-BAB5-B0185D96679C}" srcOrd="11" destOrd="0" parTransId="{3807F297-A200-43AF-9442-CA1FD81BC964}" sibTransId="{8110B5C7-599B-453E-A5B6-D610E11BC566}"/>
    <dgm:cxn modelId="{E9B64B15-6C3C-4D7D-AB01-8A51DEE42C29}" srcId="{570719A0-289A-4B61-BCA3-3CB9922F604E}" destId="{C6F3B3CA-9856-4EEB-BCF3-15FC237D2CB5}" srcOrd="1" destOrd="0" parTransId="{7393E5B3-A286-4CBA-9622-3D80923142BC}" sibTransId="{7E648160-5B98-45CF-94EB-DAFED30D76B8}"/>
    <dgm:cxn modelId="{3DC23F1F-6875-4871-B9F3-65A3D25F4D14}" type="presOf" srcId="{32FEAC3E-A74F-4C36-9515-2E552AF7908C}" destId="{08B31D32-9514-4C6F-872E-3C8C6F0FB24C}" srcOrd="0" destOrd="11" presId="urn:microsoft.com/office/officeart/2005/8/layout/chevron1"/>
    <dgm:cxn modelId="{17A0741F-D67F-462F-9B51-38CAE5EF08D5}" type="presOf" srcId="{2CBFEC49-54AE-43AF-88B8-93D4C0CAF468}" destId="{08B31D32-9514-4C6F-872E-3C8C6F0FB24C}" srcOrd="0" destOrd="4" presId="urn:microsoft.com/office/officeart/2005/8/layout/chevron1"/>
    <dgm:cxn modelId="{72482B24-D7D1-4F1C-97AF-F49FB8E6BA68}" type="presOf" srcId="{33009C8B-6EC6-4A28-B5C6-B0AA6B766DF1}" destId="{08B31D32-9514-4C6F-872E-3C8C6F0FB24C}" srcOrd="0" destOrd="6" presId="urn:microsoft.com/office/officeart/2005/8/layout/chevron1"/>
    <dgm:cxn modelId="{6326652D-BCD9-4690-80A5-21D70CEA37DC}" srcId="{BA5CF831-C8D1-4135-9544-FE2FED786658}" destId="{33009C8B-6EC6-4A28-B5C6-B0AA6B766DF1}" srcOrd="5" destOrd="0" parTransId="{A6DFCDAE-A86F-482A-9C36-003E6422F2CC}" sibTransId="{07E7A6A4-4D48-4392-85EC-90FBDCFE4EFC}"/>
    <dgm:cxn modelId="{7CCDE72E-7D22-4BF3-8884-955BF630B9DF}" srcId="{BA5CF831-C8D1-4135-9544-FE2FED786658}" destId="{DACED737-74E8-44B8-91F6-C874836FF609}" srcOrd="0" destOrd="0" parTransId="{68DA47EC-5ACC-49EC-9C67-3F237660CF25}" sibTransId="{1AE596AB-6532-4A47-8AF1-C20870496E56}"/>
    <dgm:cxn modelId="{BEB9EF36-37F3-42AA-AA04-BE770F4EADC3}" srcId="{BA5CF831-C8D1-4135-9544-FE2FED786658}" destId="{2CBFEC49-54AE-43AF-88B8-93D4C0CAF468}" srcOrd="3" destOrd="0" parTransId="{80DEF4AC-2572-47F5-B102-8C4D23BBE75F}" sibTransId="{CD373B9A-307A-45A3-BAB6-BCEE0C7A424E}"/>
    <dgm:cxn modelId="{26B66A39-10D2-48C2-84B4-32AAC390D546}" srcId="{DACED737-74E8-44B8-91F6-C874836FF609}" destId="{C2CAC9AE-76FA-469B-B242-1C924144617D}" srcOrd="0" destOrd="0" parTransId="{C839937D-68C3-4272-8061-C6AA812AA610}" sibTransId="{8688BED2-4816-418A-BB3A-074793F9F4E8}"/>
    <dgm:cxn modelId="{657C133F-D30B-463A-87FA-C13AD07FCC72}" type="presOf" srcId="{570719A0-289A-4B61-BCA3-3CB9922F604E}" destId="{08B31D32-9514-4C6F-872E-3C8C6F0FB24C}" srcOrd="0" destOrd="10" presId="urn:microsoft.com/office/officeart/2005/8/layout/chevron1"/>
    <dgm:cxn modelId="{FA46765B-40EE-41E7-8218-051E2B1AD4A8}" type="presOf" srcId="{70F33EA7-7290-4BDA-830F-BB1162F01940}" destId="{08B31D32-9514-4C6F-872E-3C8C6F0FB24C}" srcOrd="0" destOrd="3" presId="urn:microsoft.com/office/officeart/2005/8/layout/chevron1"/>
    <dgm:cxn modelId="{AD60E55F-757F-491C-8B9C-41CCA43CA1E8}" srcId="{BA5CF831-C8D1-4135-9544-FE2FED786658}" destId="{F66CCFBA-68BB-4B22-9F9A-FB5FA3E70DFD}" srcOrd="10" destOrd="0" parTransId="{A028BEF4-CD4E-4479-A4CB-233013210F54}" sibTransId="{B241E6DA-C36B-4151-858F-A2A80413878C}"/>
    <dgm:cxn modelId="{7A35C444-6688-415D-9EA5-2784DA1419E5}" type="presOf" srcId="{E6D6000D-8A2A-4014-8D97-877274FF114C}" destId="{08B31D32-9514-4C6F-872E-3C8C6F0FB24C}" srcOrd="0" destOrd="2" presId="urn:microsoft.com/office/officeart/2005/8/layout/chevron1"/>
    <dgm:cxn modelId="{45B3A746-BC0D-4E44-B91B-A7B21A56A056}" srcId="{BA5CF831-C8D1-4135-9544-FE2FED786658}" destId="{70F33EA7-7290-4BDA-830F-BB1162F01940}" srcOrd="2" destOrd="0" parTransId="{F92CD543-4224-4873-91D7-CD51F12E8030}" sibTransId="{6012357D-EBF2-4FD7-9FE7-D1479E051DBA}"/>
    <dgm:cxn modelId="{9C1EFF48-B64E-4B09-92C8-06B7C6B313DD}" type="presOf" srcId="{F66CCFBA-68BB-4B22-9F9A-FB5FA3E70DFD}" destId="{08B31D32-9514-4C6F-872E-3C8C6F0FB24C}" srcOrd="0" destOrd="14" presId="urn:microsoft.com/office/officeart/2005/8/layout/chevron1"/>
    <dgm:cxn modelId="{74872869-1F54-4739-B50B-945FC2641CD8}" type="presOf" srcId="{7C00F099-2D1D-475E-A557-64FFB0A36F2A}" destId="{08B31D32-9514-4C6F-872E-3C8C6F0FB24C}" srcOrd="0" destOrd="8" presId="urn:microsoft.com/office/officeart/2005/8/layout/chevron1"/>
    <dgm:cxn modelId="{A3C4EE69-0874-410B-883D-C0EF1317432E}" type="presOf" srcId="{BA5CF831-C8D1-4135-9544-FE2FED786658}" destId="{E49C0E6C-8545-44DE-A9D8-3359F152DBF4}" srcOrd="0" destOrd="0" presId="urn:microsoft.com/office/officeart/2005/8/layout/chevron1"/>
    <dgm:cxn modelId="{91AA926A-E83D-41F7-A680-8C07B7F55D1B}" type="presOf" srcId="{9327622F-FA84-473A-8497-C2D04B6484AD}" destId="{08B31D32-9514-4C6F-872E-3C8C6F0FB24C}" srcOrd="0" destOrd="5" presId="urn:microsoft.com/office/officeart/2005/8/layout/chevron1"/>
    <dgm:cxn modelId="{35B6CB4B-E71F-4E2D-90CD-6CD0F54550FE}" type="presOf" srcId="{0A7BE493-F138-47AA-8B93-03957B055C43}" destId="{08B31D32-9514-4C6F-872E-3C8C6F0FB24C}" srcOrd="0" destOrd="7" presId="urn:microsoft.com/office/officeart/2005/8/layout/chevron1"/>
    <dgm:cxn modelId="{2FEE546D-E598-4359-B0BE-0EDEECADD95C}" srcId="{BA5CF831-C8D1-4135-9544-FE2FED786658}" destId="{9327622F-FA84-473A-8497-C2D04B6484AD}" srcOrd="4" destOrd="0" parTransId="{9292B025-4EF0-47B3-998D-B2FDC13372C3}" sibTransId="{795F3A48-0A33-49A8-8D81-2798557A03CA}"/>
    <dgm:cxn modelId="{7B6FF36D-894F-4445-B50B-10E4249AF14C}" type="presOf" srcId="{20E2D2CA-370A-41A6-A916-72FAFA54DD38}" destId="{D18B0D6F-4EF1-409A-8A19-3573BEFD6980}" srcOrd="0" destOrd="0" presId="urn:microsoft.com/office/officeart/2005/8/layout/chevron1"/>
    <dgm:cxn modelId="{7BD96F6E-5534-40EB-920A-C869333F56FD}" type="presOf" srcId="{C6F3B3CA-9856-4EEB-BCF3-15FC237D2CB5}" destId="{08B31D32-9514-4C6F-872E-3C8C6F0FB24C}" srcOrd="0" destOrd="12" presId="urn:microsoft.com/office/officeart/2005/8/layout/chevron1"/>
    <dgm:cxn modelId="{A135D74E-0312-4A15-B9BB-5F58265A14FC}" type="presOf" srcId="{D5E0DEDF-2DB6-4986-B064-9028B5EEFB3F}" destId="{DE357247-82B9-431E-AB28-332A10CD183E}" srcOrd="0" destOrd="0" presId="urn:microsoft.com/office/officeart/2005/8/layout/chevron1"/>
    <dgm:cxn modelId="{B2F2EC6E-A358-452D-8778-6C0CF85510CF}" type="presOf" srcId="{9934156E-DA90-45D5-99F9-1B9DD0CF4A66}" destId="{72C21CA9-B2E9-40AF-BBF2-AAB45F3F5375}" srcOrd="0" destOrd="0" presId="urn:microsoft.com/office/officeart/2005/8/layout/chevron1"/>
    <dgm:cxn modelId="{B54FB96F-C873-4481-8844-CBA8BCF15536}" type="presOf" srcId="{B3B0D267-D71D-4291-9C49-30CEC898E877}" destId="{61178E6F-588A-41E9-8326-CE3376504011}" srcOrd="0" destOrd="0" presId="urn:microsoft.com/office/officeart/2005/8/layout/chevron1"/>
    <dgm:cxn modelId="{8C000654-2E30-4E45-AD70-7B47E4633126}" srcId="{BA5CF831-C8D1-4135-9544-FE2FED786658}" destId="{570719A0-289A-4B61-BCA3-3CB9922F604E}" srcOrd="8" destOrd="0" parTransId="{EA85BF19-05F0-4B76-BBC2-16BC39040A3F}" sibTransId="{C8C15EEA-0A24-4EB5-9817-A6A6E6AF6C34}"/>
    <dgm:cxn modelId="{C60F1D55-4993-4814-99D5-4C8EAF99DA53}" type="presOf" srcId="{B04FD019-F688-408A-AF1D-F687697BAC5E}" destId="{EBBCCBA8-ABC4-4B3B-BCD4-557280798053}" srcOrd="0" destOrd="0" presId="urn:microsoft.com/office/officeart/2005/8/layout/chevron1"/>
    <dgm:cxn modelId="{53764155-0858-46E9-BEE2-18D8F2194FC4}" srcId="{BA5CF831-C8D1-4135-9544-FE2FED786658}" destId="{63E130F0-26BB-42EA-B06F-3E3F4FAB3FB9}" srcOrd="7" destOrd="0" parTransId="{90338B7B-D146-4CC6-8B1A-894362F4CF8C}" sibTransId="{AB6A7C5B-ED28-440C-84BE-64B681B987EF}"/>
    <dgm:cxn modelId="{DCF53A7A-F0A8-4448-9B39-A8539DCB0FE7}" type="presOf" srcId="{03DE5171-DC6A-4FBA-BEDC-60E3B51F593F}" destId="{AF4C3EF2-E1B9-4481-9793-000A0EC7CD3B}" srcOrd="0" destOrd="0" presId="urn:microsoft.com/office/officeart/2005/8/layout/chevron1"/>
    <dgm:cxn modelId="{4CB7347D-0D00-4111-B89C-2A65BE434C70}" srcId="{ECF39AA0-6814-49D3-85E8-B66CACD3294F}" destId="{35FFD320-BC90-40B4-8FDE-5F23D7A36CAA}" srcOrd="2" destOrd="0" parTransId="{A60EEA63-FF66-43E0-982E-9ADD9E86BDAB}" sibTransId="{AD3042E9-4DAD-4188-8D2F-CB8F45668BA5}"/>
    <dgm:cxn modelId="{B3A30D81-8EBD-43E2-9519-240D7E99E601}" type="presOf" srcId="{40916E34-1D9D-4E41-83DA-D5122E179C64}" destId="{08B31D32-9514-4C6F-872E-3C8C6F0FB24C}" srcOrd="0" destOrd="13" presId="urn:microsoft.com/office/officeart/2005/8/layout/chevron1"/>
    <dgm:cxn modelId="{4457188C-0C2A-4302-9149-5861690682B0}" srcId="{03DE5171-DC6A-4FBA-BEDC-60E3B51F593F}" destId="{B3B0D267-D71D-4291-9C49-30CEC898E877}" srcOrd="4" destOrd="0" parTransId="{D53E697B-8C0D-4A61-A73A-E4D238B68462}" sibTransId="{33A09648-0CCA-40F2-BC94-200F83CAA899}"/>
    <dgm:cxn modelId="{13D75E8D-0007-48C9-AE2D-D1CA4579A25D}" type="presOf" srcId="{ECF39AA0-6814-49D3-85E8-B66CACD3294F}" destId="{CDD65B20-0907-40AE-925A-8CB74C011053}" srcOrd="0" destOrd="0" presId="urn:microsoft.com/office/officeart/2005/8/layout/chevron1"/>
    <dgm:cxn modelId="{CBFF8F94-D267-4396-BD08-81423DA2BCA2}" srcId="{0A7BE493-F138-47AA-8B93-03957B055C43}" destId="{7C00F099-2D1D-475E-A557-64FFB0A36F2A}" srcOrd="0" destOrd="0" parTransId="{878AAA30-53B1-4245-B16B-D280B889E6EF}" sibTransId="{4F04B134-15D8-497C-8D66-9262FEAFE156}"/>
    <dgm:cxn modelId="{D9AD9996-49A9-4F52-9E5D-215982F8DD3D}" type="presOf" srcId="{5E0E1DE5-F15A-4F01-AB00-8401401ACCF4}" destId="{8BD8AA5D-DB60-4522-8792-BFF413BF462A}" srcOrd="0" destOrd="0" presId="urn:microsoft.com/office/officeart/2005/8/layout/chevron1"/>
    <dgm:cxn modelId="{DB123699-95CE-4CC0-8A4E-CEC78B58039A}" srcId="{03DE5171-DC6A-4FBA-BEDC-60E3B51F593F}" destId="{20E2D2CA-370A-41A6-A916-72FAFA54DD38}" srcOrd="3" destOrd="0" parTransId="{18BAF67F-FBC1-407B-869C-77940D6566D6}" sibTransId="{46CD344E-F68D-42C6-A284-A34282165733}"/>
    <dgm:cxn modelId="{2E2B96A2-2301-4FF8-87C2-4322D9EBC669}" type="presOf" srcId="{C2CAC9AE-76FA-469B-B242-1C924144617D}" destId="{08B31D32-9514-4C6F-872E-3C8C6F0FB24C}" srcOrd="0" destOrd="1" presId="urn:microsoft.com/office/officeart/2005/8/layout/chevron1"/>
    <dgm:cxn modelId="{E8E53CAC-4131-480A-A668-CA2CC89CA84C}" srcId="{ECF39AA0-6814-49D3-85E8-B66CACD3294F}" destId="{9934156E-DA90-45D5-99F9-1B9DD0CF4A66}" srcOrd="0" destOrd="0" parTransId="{A7F33D0E-14D1-457E-A7B2-48A3D356B317}" sibTransId="{F6CA570B-6ABF-4FB6-8744-47BE0FFFA9A4}"/>
    <dgm:cxn modelId="{E709E4B8-94FA-4F14-8F0C-2B54303D0529}" type="presOf" srcId="{D86A2C4B-2189-49D6-BAB5-B0185D96679C}" destId="{08B31D32-9514-4C6F-872E-3C8C6F0FB24C}" srcOrd="0" destOrd="15" presId="urn:microsoft.com/office/officeart/2005/8/layout/chevron1"/>
    <dgm:cxn modelId="{E60504BA-BDD3-42E0-B85C-2049676C0F5D}" srcId="{ECF39AA0-6814-49D3-85E8-B66CACD3294F}" destId="{EE18C727-1641-4EBF-A1D9-B2BB0558573D}" srcOrd="1" destOrd="0" parTransId="{25C302C1-865B-4126-997C-18627A185EBE}" sibTransId="{0D89B71A-DEFD-421F-B289-C7E9FC6AF178}"/>
    <dgm:cxn modelId="{272105C1-0BDF-45AD-ACB1-FD17BFC0A965}" srcId="{BA5CF831-C8D1-4135-9544-FE2FED786658}" destId="{0A7BE493-F138-47AA-8B93-03957B055C43}" srcOrd="6" destOrd="0" parTransId="{99D3FAC9-AFB3-4C71-82B6-7BD70484B82B}" sibTransId="{86370E7F-5D53-41AB-B4FE-F360128F5002}"/>
    <dgm:cxn modelId="{F64604C3-FC68-4F5D-9D90-3FCB3E44D145}" srcId="{03DE5171-DC6A-4FBA-BEDC-60E3B51F593F}" destId="{BA5CF831-C8D1-4135-9544-FE2FED786658}" srcOrd="2" destOrd="0" parTransId="{0EB11CFA-6B49-4A43-A6FC-B6B8B837A82D}" sibTransId="{CCCDDC26-4C7A-493C-94F1-A2A9662D72D1}"/>
    <dgm:cxn modelId="{D2D570C7-2417-4E28-B131-387BA879C630}" type="presOf" srcId="{EE18C727-1641-4EBF-A1D9-B2BB0558573D}" destId="{72C21CA9-B2E9-40AF-BBF2-AAB45F3F5375}" srcOrd="0" destOrd="1" presId="urn:microsoft.com/office/officeart/2005/8/layout/chevron1"/>
    <dgm:cxn modelId="{D05EE9C8-9D20-4806-B656-D3237D6BD840}" srcId="{20E2D2CA-370A-41A6-A916-72FAFA54DD38}" destId="{D5E0DEDF-2DB6-4986-B064-9028B5EEFB3F}" srcOrd="0" destOrd="0" parTransId="{F0ABD53D-2149-4904-9BE4-24665B0B167E}" sibTransId="{0793502F-ECEC-47E7-9EAB-EF1ACE3FFB85}"/>
    <dgm:cxn modelId="{9F1426CC-B469-4961-8B51-B594D7860D0D}" srcId="{BA5CF831-C8D1-4135-9544-FE2FED786658}" destId="{E6D6000D-8A2A-4014-8D97-877274FF114C}" srcOrd="1" destOrd="0" parTransId="{EE0B7DAE-4140-414B-9CCD-84C84198B267}" sibTransId="{09E9EECC-2793-4FA4-B0AE-0796F670AC25}"/>
    <dgm:cxn modelId="{473812D6-5898-4478-801E-BAAA4A506A63}" srcId="{B3B0D267-D71D-4291-9C49-30CEC898E877}" destId="{5E0E1DE5-F15A-4F01-AB00-8401401ACCF4}" srcOrd="0" destOrd="0" parTransId="{6AC0ECBE-BD77-4BB4-B45D-A57002A2DA2D}" sibTransId="{D88F56BF-D364-4923-B1C4-2D222172CCD9}"/>
    <dgm:cxn modelId="{5746CBE3-17F0-4708-92EF-7BF343600708}" srcId="{03DE5171-DC6A-4FBA-BEDC-60E3B51F593F}" destId="{B04FD019-F688-408A-AF1D-F687697BAC5E}" srcOrd="1" destOrd="0" parTransId="{073848F4-B400-4F8A-83B1-1A3BFB225864}" sibTransId="{31F165CD-65BD-4AEB-A17E-7409F5D73B14}"/>
    <dgm:cxn modelId="{6C8A38F6-1161-4306-B0D6-E63EE154AC97}" type="presOf" srcId="{63E130F0-26BB-42EA-B06F-3E3F4FAB3FB9}" destId="{08B31D32-9514-4C6F-872E-3C8C6F0FB24C}" srcOrd="0" destOrd="9" presId="urn:microsoft.com/office/officeart/2005/8/layout/chevron1"/>
    <dgm:cxn modelId="{235CB4F7-B4FC-4F74-B6A8-03E953491ECC}" type="presOf" srcId="{CFEFA62E-A799-49FC-B208-3EE4269B424D}" destId="{72C21CA9-B2E9-40AF-BBF2-AAB45F3F5375}" srcOrd="0" destOrd="3" presId="urn:microsoft.com/office/officeart/2005/8/layout/chevron1"/>
    <dgm:cxn modelId="{E67FD4F9-24B0-4BE3-ADB9-5BF2F62C40FF}" type="presOf" srcId="{35FFD320-BC90-40B4-8FDE-5F23D7A36CAA}" destId="{72C21CA9-B2E9-40AF-BBF2-AAB45F3F5375}" srcOrd="0" destOrd="2" presId="urn:microsoft.com/office/officeart/2005/8/layout/chevron1"/>
    <dgm:cxn modelId="{2B5679FD-1F64-4D82-8F60-DC2720CA358B}" srcId="{BA5CF831-C8D1-4135-9544-FE2FED786658}" destId="{40916E34-1D9D-4E41-83DA-D5122E179C64}" srcOrd="9" destOrd="0" parTransId="{112338E5-B294-4638-A45D-30FCFCA394D3}" sibTransId="{ED4A9EC6-0239-40D0-BED1-0F0324ABB2AD}"/>
    <dgm:cxn modelId="{61804FFE-E315-45B4-A887-C5F1D1BEEBCA}" srcId="{ECF39AA0-6814-49D3-85E8-B66CACD3294F}" destId="{CFEFA62E-A799-49FC-B208-3EE4269B424D}" srcOrd="3" destOrd="0" parTransId="{825B5315-4857-4288-B5B9-6FCD1151CCF0}" sibTransId="{0F963D5F-E63E-4903-B6A2-88FEDB338458}"/>
    <dgm:cxn modelId="{456C43FF-F07C-45E1-BC6B-9A0877833CA2}" srcId="{570719A0-289A-4B61-BCA3-3CB9922F604E}" destId="{32FEAC3E-A74F-4C36-9515-2E552AF7908C}" srcOrd="0" destOrd="0" parTransId="{28DDD49A-1EEE-40AF-8EC4-7FA5D54636CD}" sibTransId="{3FC4640A-B0FC-485E-AF61-45BD32529158}"/>
    <dgm:cxn modelId="{24332C4D-91D9-4301-B53F-2F04DB36E2CB}" type="presParOf" srcId="{AF4C3EF2-E1B9-4481-9793-000A0EC7CD3B}" destId="{6E3030C9-2CA4-469A-B8CA-F10603F428C4}" srcOrd="0" destOrd="0" presId="urn:microsoft.com/office/officeart/2005/8/layout/chevron1"/>
    <dgm:cxn modelId="{C049A138-9DF2-4B0F-8847-702468F0A2DB}" type="presParOf" srcId="{6E3030C9-2CA4-469A-B8CA-F10603F428C4}" destId="{CDD65B20-0907-40AE-925A-8CB74C011053}" srcOrd="0" destOrd="0" presId="urn:microsoft.com/office/officeart/2005/8/layout/chevron1"/>
    <dgm:cxn modelId="{71BC0323-1B02-490E-B593-DFDD306EB873}" type="presParOf" srcId="{6E3030C9-2CA4-469A-B8CA-F10603F428C4}" destId="{72C21CA9-B2E9-40AF-BBF2-AAB45F3F5375}" srcOrd="1" destOrd="0" presId="urn:microsoft.com/office/officeart/2005/8/layout/chevron1"/>
    <dgm:cxn modelId="{491F5E8B-E3E6-4881-9FFC-4F7B9A25C031}" type="presParOf" srcId="{AF4C3EF2-E1B9-4481-9793-000A0EC7CD3B}" destId="{B5BB1099-BBDA-467D-A7DD-1987F2901965}" srcOrd="1" destOrd="0" presId="urn:microsoft.com/office/officeart/2005/8/layout/chevron1"/>
    <dgm:cxn modelId="{81255922-B8E0-4305-9187-E8CC9C3B82E6}" type="presParOf" srcId="{AF4C3EF2-E1B9-4481-9793-000A0EC7CD3B}" destId="{AAB960F6-4981-49B2-9A2A-21557132E8EC}" srcOrd="2" destOrd="0" presId="urn:microsoft.com/office/officeart/2005/8/layout/chevron1"/>
    <dgm:cxn modelId="{BC1A7C33-45F8-4073-A9C9-89B4FA1122F6}" type="presParOf" srcId="{AAB960F6-4981-49B2-9A2A-21557132E8EC}" destId="{EBBCCBA8-ABC4-4B3B-BCD4-557280798053}" srcOrd="0" destOrd="0" presId="urn:microsoft.com/office/officeart/2005/8/layout/chevron1"/>
    <dgm:cxn modelId="{228C264C-8063-4379-BF65-6EF59661F58A}" type="presParOf" srcId="{AAB960F6-4981-49B2-9A2A-21557132E8EC}" destId="{B1911170-822A-4C1B-A676-9D27417A7F8C}" srcOrd="1" destOrd="0" presId="urn:microsoft.com/office/officeart/2005/8/layout/chevron1"/>
    <dgm:cxn modelId="{5C7310A5-7137-470E-BD55-16BCEE678B75}" type="presParOf" srcId="{AF4C3EF2-E1B9-4481-9793-000A0EC7CD3B}" destId="{8C3FDF5A-A49C-443B-977A-FA9DE66983EF}" srcOrd="3" destOrd="0" presId="urn:microsoft.com/office/officeart/2005/8/layout/chevron1"/>
    <dgm:cxn modelId="{29A148DC-3397-41C5-970D-CBB0D64DD1F4}" type="presParOf" srcId="{AF4C3EF2-E1B9-4481-9793-000A0EC7CD3B}" destId="{755B3C7B-352C-4A5C-92B1-B3715408923C}" srcOrd="4" destOrd="0" presId="urn:microsoft.com/office/officeart/2005/8/layout/chevron1"/>
    <dgm:cxn modelId="{03331C09-8694-4E57-A17B-13C0486AEDDA}" type="presParOf" srcId="{755B3C7B-352C-4A5C-92B1-B3715408923C}" destId="{E49C0E6C-8545-44DE-A9D8-3359F152DBF4}" srcOrd="0" destOrd="0" presId="urn:microsoft.com/office/officeart/2005/8/layout/chevron1"/>
    <dgm:cxn modelId="{D13222CB-98A0-4F74-B21E-449EA6F14D85}" type="presParOf" srcId="{755B3C7B-352C-4A5C-92B1-B3715408923C}" destId="{08B31D32-9514-4C6F-872E-3C8C6F0FB24C}" srcOrd="1" destOrd="0" presId="urn:microsoft.com/office/officeart/2005/8/layout/chevron1"/>
    <dgm:cxn modelId="{7AD99AF3-05D2-4B19-878B-4A577C71430C}" type="presParOf" srcId="{AF4C3EF2-E1B9-4481-9793-000A0EC7CD3B}" destId="{1AC6CFF6-A165-490A-892D-F7AD2ECF62EE}" srcOrd="5" destOrd="0" presId="urn:microsoft.com/office/officeart/2005/8/layout/chevron1"/>
    <dgm:cxn modelId="{20644182-83F5-42E1-91F1-E2C99259694F}" type="presParOf" srcId="{AF4C3EF2-E1B9-4481-9793-000A0EC7CD3B}" destId="{9EB4154A-6FFC-456C-BD64-B5FD1DFE519F}" srcOrd="6" destOrd="0" presId="urn:microsoft.com/office/officeart/2005/8/layout/chevron1"/>
    <dgm:cxn modelId="{2D6EF6FE-C4DE-4A99-9BF7-B202257444CA}" type="presParOf" srcId="{9EB4154A-6FFC-456C-BD64-B5FD1DFE519F}" destId="{D18B0D6F-4EF1-409A-8A19-3573BEFD6980}" srcOrd="0" destOrd="0" presId="urn:microsoft.com/office/officeart/2005/8/layout/chevron1"/>
    <dgm:cxn modelId="{96678E8A-AD45-4DCD-9223-2B7E2001A481}" type="presParOf" srcId="{9EB4154A-6FFC-456C-BD64-B5FD1DFE519F}" destId="{DE357247-82B9-431E-AB28-332A10CD183E}" srcOrd="1" destOrd="0" presId="urn:microsoft.com/office/officeart/2005/8/layout/chevron1"/>
    <dgm:cxn modelId="{A6FFB5F6-3FC0-43FD-BFA0-B0BBC7195E34}" type="presParOf" srcId="{AF4C3EF2-E1B9-4481-9793-000A0EC7CD3B}" destId="{95AA11F1-879F-41CB-8022-8D6527D1D8CA}" srcOrd="7" destOrd="0" presId="urn:microsoft.com/office/officeart/2005/8/layout/chevron1"/>
    <dgm:cxn modelId="{72A1509E-3355-46F8-BC85-D34F98BA4C9A}" type="presParOf" srcId="{AF4C3EF2-E1B9-4481-9793-000A0EC7CD3B}" destId="{6A9DCF65-E21F-4238-AC27-B4465609B823}" srcOrd="8" destOrd="0" presId="urn:microsoft.com/office/officeart/2005/8/layout/chevron1"/>
    <dgm:cxn modelId="{C0DB2605-C7B2-41BD-A989-6E2E1352198A}" type="presParOf" srcId="{6A9DCF65-E21F-4238-AC27-B4465609B823}" destId="{61178E6F-588A-41E9-8326-CE3376504011}" srcOrd="0" destOrd="0" presId="urn:microsoft.com/office/officeart/2005/8/layout/chevron1"/>
    <dgm:cxn modelId="{60E83DDC-8D72-42CA-8A0F-E7E1A81B53A2}" type="presParOf" srcId="{6A9DCF65-E21F-4238-AC27-B4465609B823}" destId="{8BD8AA5D-DB60-4522-8792-BFF413BF462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1E4E8-AB70-4DB4-BD8C-B99F1FCE1DF1}">
      <dsp:nvSpPr>
        <dsp:cNvPr id="0" name=""/>
        <dsp:cNvSpPr/>
      </dsp:nvSpPr>
      <dsp:spPr>
        <a:xfrm>
          <a:off x="0" y="312823"/>
          <a:ext cx="9120187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828" tIns="437388" rIns="7078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Kommunen ska verka för bostadsområden med en blandning av upplåtelseformer, bostadstyper och prissegment för att bidra till ökad valfrihet, rörlighet och minskad segregation </a:t>
          </a:r>
        </a:p>
      </dsp:txBody>
      <dsp:txXfrm>
        <a:off x="0" y="312823"/>
        <a:ext cx="9120187" cy="1488374"/>
      </dsp:txXfrm>
    </dsp:sp>
    <dsp:sp modelId="{DEDC51E5-59D7-48B0-8800-C0E17704C02F}">
      <dsp:nvSpPr>
        <dsp:cNvPr id="0" name=""/>
        <dsp:cNvSpPr/>
      </dsp:nvSpPr>
      <dsp:spPr>
        <a:xfrm>
          <a:off x="456009" y="2863"/>
          <a:ext cx="63841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5" tIns="0" rIns="24130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Blandade bostadsområden </a:t>
          </a:r>
        </a:p>
      </dsp:txBody>
      <dsp:txXfrm>
        <a:off x="486271" y="33125"/>
        <a:ext cx="6323606" cy="559396"/>
      </dsp:txXfrm>
    </dsp:sp>
    <dsp:sp modelId="{6E9A3A4C-984E-4454-B7EF-1C037905A094}">
      <dsp:nvSpPr>
        <dsp:cNvPr id="0" name=""/>
        <dsp:cNvSpPr/>
      </dsp:nvSpPr>
      <dsp:spPr>
        <a:xfrm>
          <a:off x="0" y="2224558"/>
          <a:ext cx="9120187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828" tIns="437388" rIns="7078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Kommunen</a:t>
          </a:r>
          <a:r>
            <a:rPr lang="en-US" sz="2100" kern="1200" dirty="0"/>
            <a:t> ska </a:t>
          </a:r>
          <a:r>
            <a:rPr lang="en-US" sz="2100" kern="1200" dirty="0" err="1"/>
            <a:t>säkerställa</a:t>
          </a:r>
          <a:r>
            <a:rPr lang="en-US" sz="2100" kern="1200" dirty="0"/>
            <a:t> </a:t>
          </a:r>
          <a:r>
            <a:rPr lang="en-US" sz="2100" kern="1200" dirty="0" err="1"/>
            <a:t>att</a:t>
          </a:r>
          <a:r>
            <a:rPr lang="en-US" sz="2100" kern="1200" dirty="0"/>
            <a:t> </a:t>
          </a:r>
          <a:r>
            <a:rPr lang="en-US" sz="2100" kern="1200" dirty="0" err="1"/>
            <a:t>bostadsutbudet</a:t>
          </a:r>
          <a:r>
            <a:rPr lang="en-US" sz="2100" kern="1200" dirty="0"/>
            <a:t> </a:t>
          </a:r>
          <a:r>
            <a:rPr lang="en-US" sz="2100" kern="1200" dirty="0" err="1"/>
            <a:t>möter</a:t>
          </a:r>
          <a:r>
            <a:rPr lang="en-US" sz="2100" kern="1200" dirty="0"/>
            <a:t> </a:t>
          </a:r>
          <a:r>
            <a:rPr lang="en-US" sz="2100" kern="1200" dirty="0" err="1"/>
            <a:t>behov</a:t>
          </a:r>
          <a:r>
            <a:rPr lang="en-US" sz="2100" kern="1200" dirty="0"/>
            <a:t> hos </a:t>
          </a:r>
          <a:r>
            <a:rPr lang="en-US" sz="2100" kern="1200" dirty="0" err="1"/>
            <a:t>olika</a:t>
          </a:r>
          <a:r>
            <a:rPr lang="en-US" sz="2100" kern="1200" dirty="0"/>
            <a:t> </a:t>
          </a:r>
          <a:r>
            <a:rPr lang="en-US" sz="2100" kern="1200" dirty="0" err="1"/>
            <a:t>grupper</a:t>
          </a:r>
          <a:r>
            <a:rPr lang="en-US" sz="2100" kern="1200" dirty="0"/>
            <a:t>, </a:t>
          </a:r>
          <a:r>
            <a:rPr lang="en-US" sz="2100" kern="1200" dirty="0" err="1"/>
            <a:t>såsom</a:t>
          </a:r>
          <a:r>
            <a:rPr lang="en-US" sz="2100" kern="1200" dirty="0"/>
            <a:t> </a:t>
          </a:r>
          <a:r>
            <a:rPr lang="en-US" sz="2100" kern="1200" dirty="0" err="1"/>
            <a:t>unga</a:t>
          </a:r>
          <a:r>
            <a:rPr lang="en-US" sz="2100" kern="1200" dirty="0"/>
            <a:t>, </a:t>
          </a:r>
          <a:r>
            <a:rPr lang="en-US" sz="2100" kern="1200" dirty="0" err="1"/>
            <a:t>barnfamiljer</a:t>
          </a:r>
          <a:r>
            <a:rPr lang="en-US" sz="2100" kern="1200" dirty="0"/>
            <a:t>, </a:t>
          </a:r>
          <a:r>
            <a:rPr lang="en-US" sz="2100" kern="1200" dirty="0" err="1"/>
            <a:t>äldre</a:t>
          </a:r>
          <a:r>
            <a:rPr lang="en-US" sz="2100" kern="1200" dirty="0"/>
            <a:t> och </a:t>
          </a:r>
          <a:r>
            <a:rPr lang="en-US" sz="2100" kern="1200" dirty="0" err="1"/>
            <a:t>personer</a:t>
          </a:r>
          <a:r>
            <a:rPr lang="en-US" sz="2100" kern="1200" dirty="0"/>
            <a:t> med </a:t>
          </a:r>
          <a:r>
            <a:rPr lang="en-US" sz="2100" kern="1200" dirty="0" err="1"/>
            <a:t>funktionsvariation</a:t>
          </a:r>
          <a:r>
            <a:rPr lang="en-US" sz="2100" kern="1200" dirty="0"/>
            <a:t>.</a:t>
          </a:r>
        </a:p>
      </dsp:txBody>
      <dsp:txXfrm>
        <a:off x="0" y="2224558"/>
        <a:ext cx="9120187" cy="1488374"/>
      </dsp:txXfrm>
    </dsp:sp>
    <dsp:sp modelId="{897AEC66-3C61-4CCA-9017-1B053FE00770}">
      <dsp:nvSpPr>
        <dsp:cNvPr id="0" name=""/>
        <dsp:cNvSpPr/>
      </dsp:nvSpPr>
      <dsp:spPr>
        <a:xfrm>
          <a:off x="456009" y="1914598"/>
          <a:ext cx="63841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5" tIns="0" rIns="24130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Bostäder för olika livssituationer </a:t>
          </a:r>
        </a:p>
      </dsp:txBody>
      <dsp:txXfrm>
        <a:off x="486271" y="1944860"/>
        <a:ext cx="632360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65B20-0907-40AE-925A-8CB74C011053}">
      <dsp:nvSpPr>
        <dsp:cNvPr id="0" name=""/>
        <dsp:cNvSpPr/>
      </dsp:nvSpPr>
      <dsp:spPr>
        <a:xfrm>
          <a:off x="0" y="930732"/>
          <a:ext cx="1902119" cy="43932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11430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200" kern="1200" dirty="0"/>
            <a:t>Uppföljning och uppdrag</a:t>
          </a:r>
        </a:p>
      </dsp:txBody>
      <dsp:txXfrm>
        <a:off x="219661" y="930732"/>
        <a:ext cx="1462798" cy="439321"/>
      </dsp:txXfrm>
    </dsp:sp>
    <dsp:sp modelId="{72C21CA9-B2E9-40AF-BBF2-AAB45F3F5375}">
      <dsp:nvSpPr>
        <dsp:cNvPr id="0" name=""/>
        <dsp:cNvSpPr/>
      </dsp:nvSpPr>
      <dsp:spPr>
        <a:xfrm>
          <a:off x="104992" y="1818011"/>
          <a:ext cx="1521695" cy="10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i="1" kern="1200" dirty="0"/>
            <a:t>Uppföljning - följer vi riktningen i riktlinjerna?</a:t>
          </a:r>
          <a:endParaRPr lang="sv-SE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/>
            <a:t>ÖP-utvecklingsstrategi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/>
            <a:t>Boverkets analys sociala faktorer</a:t>
          </a:r>
        </a:p>
      </dsp:txBody>
      <dsp:txXfrm>
        <a:off x="104992" y="1818011"/>
        <a:ext cx="1521695" cy="107875"/>
      </dsp:txXfrm>
    </dsp:sp>
    <dsp:sp modelId="{EBBCCBA8-ABC4-4B3B-BCD4-557280798053}">
      <dsp:nvSpPr>
        <dsp:cNvPr id="0" name=""/>
        <dsp:cNvSpPr/>
      </dsp:nvSpPr>
      <dsp:spPr>
        <a:xfrm>
          <a:off x="1654023" y="930627"/>
          <a:ext cx="1495791" cy="434658"/>
        </a:xfrm>
        <a:prstGeom prst="chevr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Extern Dialog</a:t>
          </a:r>
        </a:p>
      </dsp:txBody>
      <dsp:txXfrm>
        <a:off x="1871352" y="930627"/>
        <a:ext cx="1061133" cy="434658"/>
      </dsp:txXfrm>
    </dsp:sp>
    <dsp:sp modelId="{E49C0E6C-8545-44DE-A9D8-3359F152DBF4}">
      <dsp:nvSpPr>
        <dsp:cNvPr id="0" name=""/>
        <dsp:cNvSpPr/>
      </dsp:nvSpPr>
      <dsp:spPr>
        <a:xfrm>
          <a:off x="2939914" y="923630"/>
          <a:ext cx="4306549" cy="445959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Analysfas och Samrådshandling</a:t>
          </a:r>
        </a:p>
      </dsp:txBody>
      <dsp:txXfrm>
        <a:off x="3162894" y="923630"/>
        <a:ext cx="3860590" cy="445959"/>
      </dsp:txXfrm>
    </dsp:sp>
    <dsp:sp modelId="{08B31D32-9514-4C6F-872E-3C8C6F0FB24C}">
      <dsp:nvSpPr>
        <dsp:cNvPr id="0" name=""/>
        <dsp:cNvSpPr/>
      </dsp:nvSpPr>
      <dsp:spPr>
        <a:xfrm rot="10800000" flipV="1">
          <a:off x="4292968" y="1987885"/>
          <a:ext cx="2111839" cy="183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200" kern="1200" dirty="0"/>
            <a:t> </a:t>
          </a:r>
          <a:r>
            <a:rPr lang="sv-SE" sz="1000" kern="1200" dirty="0"/>
            <a:t>ANALYS</a:t>
          </a:r>
        </a:p>
        <a:p>
          <a:pPr marL="228600" marR="0" lvl="2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Analysen uppdateras.</a:t>
          </a:r>
        </a:p>
        <a:p>
          <a:pPr marL="228600" marR="0" lvl="2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Utskick gällande RL internt (och externt?)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sv-SE" sz="1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000" kern="1200" dirty="0"/>
            <a:t> POLITISK VÄGLEDNING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b="1" i="1" kern="1200" dirty="0"/>
            <a:t>Allmänna delen - MSN.</a:t>
          </a:r>
        </a:p>
        <a:p>
          <a:pPr marL="22860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WS MSN au – 26 nov (</a:t>
          </a:r>
          <a:r>
            <a:rPr lang="sv-SE" sz="1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kl</a:t>
          </a:r>
          <a:r>
            <a:rPr lang="sv-SE" sz="1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13)</a:t>
          </a:r>
        </a:p>
        <a:p>
          <a:pPr marL="22860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Styrgrupp – 12 dec</a:t>
          </a:r>
        </a:p>
        <a:p>
          <a:pPr marL="22860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b="0" kern="1200" dirty="0"/>
            <a:t>Planberedning 2 februari. (KS-</a:t>
          </a:r>
          <a:r>
            <a:rPr lang="sv-SE" sz="1000" b="0" kern="1200" dirty="0" err="1"/>
            <a:t>persp</a:t>
          </a:r>
          <a:r>
            <a:rPr lang="sv-SE" sz="1000" b="0" kern="1200" dirty="0"/>
            <a:t>)</a:t>
          </a:r>
        </a:p>
        <a:p>
          <a:pPr marL="22860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000" b="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Särskilda delen – SN</a:t>
          </a:r>
        </a:p>
        <a:p>
          <a:pPr marL="22860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0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v-SE" sz="10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SAMRÅDSFÖRSLAG</a:t>
          </a:r>
          <a:endParaRPr lang="sv-SE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rPr>
            <a:t>Inkl. prioriterade insatsområden</a:t>
          </a:r>
          <a:endParaRPr lang="sv-SE" sz="1000" b="1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0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200" kern="1200" dirty="0"/>
        </a:p>
      </dsp:txBody>
      <dsp:txXfrm rot="-10800000">
        <a:off x="4292968" y="1987885"/>
        <a:ext cx="2111839" cy="1832769"/>
      </dsp:txXfrm>
    </dsp:sp>
    <dsp:sp modelId="{D18B0D6F-4EF1-409A-8A19-3573BEFD6980}">
      <dsp:nvSpPr>
        <dsp:cNvPr id="0" name=""/>
        <dsp:cNvSpPr/>
      </dsp:nvSpPr>
      <dsp:spPr>
        <a:xfrm>
          <a:off x="6986231" y="930731"/>
          <a:ext cx="1847302" cy="439321"/>
        </a:xfrm>
        <a:prstGeom prst="chevr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Samråd och bearbetning</a:t>
          </a:r>
        </a:p>
      </dsp:txBody>
      <dsp:txXfrm>
        <a:off x="7205892" y="930731"/>
        <a:ext cx="1407981" cy="439321"/>
      </dsp:txXfrm>
    </dsp:sp>
    <dsp:sp modelId="{DE357247-82B9-431E-AB28-332A10CD183E}">
      <dsp:nvSpPr>
        <dsp:cNvPr id="0" name=""/>
        <dsp:cNvSpPr/>
      </dsp:nvSpPr>
      <dsp:spPr>
        <a:xfrm>
          <a:off x="7423140" y="1905663"/>
          <a:ext cx="1521695" cy="71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 dirty="0"/>
            <a:t>Hålls med berörda </a:t>
          </a:r>
          <a:r>
            <a:rPr lang="sv-SE" sz="1200" b="0" kern="1200" dirty="0"/>
            <a:t>nämnder, </a:t>
          </a:r>
          <a:r>
            <a:rPr lang="sv-SE" sz="1200" kern="1200" dirty="0"/>
            <a:t>allmänheten. Riktas också till intresse-organisationer, näringsliv, andra org. myndigheter</a:t>
          </a:r>
        </a:p>
      </dsp:txBody>
      <dsp:txXfrm>
        <a:off x="7423140" y="1905663"/>
        <a:ext cx="1521695" cy="712929"/>
      </dsp:txXfrm>
    </dsp:sp>
    <dsp:sp modelId="{61178E6F-588A-41E9-8326-CE3376504011}">
      <dsp:nvSpPr>
        <dsp:cNvPr id="0" name=""/>
        <dsp:cNvSpPr/>
      </dsp:nvSpPr>
      <dsp:spPr>
        <a:xfrm>
          <a:off x="8578111" y="930731"/>
          <a:ext cx="2012118" cy="439321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Antagande</a:t>
          </a:r>
        </a:p>
      </dsp:txBody>
      <dsp:txXfrm>
        <a:off x="8797772" y="930731"/>
        <a:ext cx="1572797" cy="439321"/>
      </dsp:txXfrm>
    </dsp:sp>
    <dsp:sp modelId="{8BD8AA5D-DB60-4522-8792-BFF413BF462A}">
      <dsp:nvSpPr>
        <dsp:cNvPr id="0" name=""/>
        <dsp:cNvSpPr/>
      </dsp:nvSpPr>
      <dsp:spPr>
        <a:xfrm>
          <a:off x="9091338" y="1753198"/>
          <a:ext cx="1521695" cy="71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9091338" y="1753198"/>
        <a:ext cx="1521695" cy="712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0.77072</cdr:x>
      <cdr:y>0.88987</cdr:y>
    </cdr:from>
    <cdr:to>
      <cdr:x>0.85235</cdr:x>
      <cdr:y>0.92952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5006614" y="3848100"/>
          <a:ext cx="53029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/>
            <a:t>År</a:t>
          </a:r>
        </a:p>
      </cdr:txBody>
    </cdr:sp>
  </cdr:relSizeAnchor>
  <cdr:relSizeAnchor xmlns:cdr="http://schemas.openxmlformats.org/drawingml/2006/chartDrawing">
    <cdr:from>
      <cdr:x>0.79077</cdr:x>
      <cdr:y>0.44138</cdr:y>
    </cdr:from>
    <cdr:to>
      <cdr:x>0.85812</cdr:x>
      <cdr:y>0.48634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35E7CAC2-52B4-7AB7-FD21-999F11765137}"/>
            </a:ext>
          </a:extLst>
        </cdr:cNvPr>
        <cdr:cNvSpPr txBox="1"/>
      </cdr:nvSpPr>
      <cdr:spPr>
        <a:xfrm xmlns:a="http://schemas.openxmlformats.org/drawingml/2006/main">
          <a:off x="7239819" y="2100043"/>
          <a:ext cx="616591" cy="213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kern="1200" dirty="0"/>
            <a:t>0,15%</a:t>
          </a:r>
        </a:p>
      </cdr:txBody>
    </cdr:sp>
  </cdr:relSizeAnchor>
  <cdr:relSizeAnchor xmlns:cdr="http://schemas.openxmlformats.org/drawingml/2006/chartDrawing">
    <cdr:from>
      <cdr:x>0.85573</cdr:x>
      <cdr:y>0.26813</cdr:y>
    </cdr:from>
    <cdr:to>
      <cdr:x>0.913</cdr:x>
      <cdr:y>0.30956</cdr:y>
    </cdr:to>
    <cdr:sp macro="" textlink="">
      <cdr:nvSpPr>
        <cdr:cNvPr id="4" name="textruta 3">
          <a:extLst xmlns:a="http://schemas.openxmlformats.org/drawingml/2006/main">
            <a:ext uri="{FF2B5EF4-FFF2-40B4-BE49-F238E27FC236}">
              <a16:creationId xmlns:a16="http://schemas.microsoft.com/office/drawing/2014/main" id="{6A299295-5E54-E44C-FBDF-CB8DB5BCD94C}"/>
            </a:ext>
          </a:extLst>
        </cdr:cNvPr>
        <cdr:cNvSpPr txBox="1"/>
      </cdr:nvSpPr>
      <cdr:spPr>
        <a:xfrm xmlns:a="http://schemas.openxmlformats.org/drawingml/2006/main">
          <a:off x="9540525" y="1275752"/>
          <a:ext cx="638478" cy="1971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kern="1200" dirty="0"/>
            <a:t>1,5%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683D3-4B2B-496C-B6F8-B92D1714510D}" type="datetimeFigureOut">
              <a:rPr lang="sv-SE" smtClean="0"/>
              <a:t>2026-05-22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B239B-9036-49E6-9900-698FA7FB4E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46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58759-BA39-A19A-CD08-A984BC74D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7AB1124-C668-63FC-AD6F-3C7849474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DE6705D-65E3-3D21-269A-5FF8DA75F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Funktionsrådet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3537D7E-A044-1AE0-F245-B6BF150A5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20155F-B784-41B2-AFA3-F8EA52A7BAC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841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3933A-E1B0-F86E-C2E2-350D8E51C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942B8D5-032B-3A52-29A1-C2E0AE601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A9B333A-0D41-9D1E-FE06-8E1D5AF6A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Funktionsrådet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86E6DD8-A630-F0B3-8947-D600BABF8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0155F-B784-41B2-AFA3-F8EA52A7BAC2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114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1333D0-DCE2-44C1-9A02-AD61DD6B877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99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0155F-B784-41B2-AFA3-F8EA52A7BAC2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599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Funktionsrådet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0155F-B784-41B2-AFA3-F8EA52A7BAC2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484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Seniorrådet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0155F-B784-41B2-AFA3-F8EA52A7BAC2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089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0155F-B784-41B2-AFA3-F8EA52A7BAC2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125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Insatserna är främst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strukturella och planeringsinriktade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snarare än individnära åtgärder, och integreras i kommunens övergripande bostads- och samhällsutveckling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B239B-9036-49E6-9900-698FA7FB4EE0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07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Inga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direkt riktade insatser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äldre eller seniorer anges under denna rubrik.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B239B-9036-49E6-9900-698FA7FB4EE0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565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Indirekt berörs äldre genom ambitionen att utveckla attraktiva lägen.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B239B-9036-49E6-9900-698FA7FB4EE0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766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Inga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specifikt riktade insatser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äldre eller seniorer anges under denna rubrik.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B239B-9036-49E6-9900-698FA7FB4EE0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566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>
            <a:extLst>
              <a:ext uri="{FF2B5EF4-FFF2-40B4-BE49-F238E27FC236}">
                <a16:creationId xmlns:a16="http://schemas.microsoft.com/office/drawing/2014/main" id="{28AE3135-9BE3-DCBF-AEB9-AEEA94FF0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/>
          <a:stretch>
            <a:fillRect/>
          </a:stretch>
        </p:blipFill>
        <p:spPr bwMode="auto">
          <a:xfrm>
            <a:off x="3175" y="0"/>
            <a:ext cx="12199938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6F014DCA-E514-D6F5-1F0C-C16A5E16B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2804" b="33897"/>
          <a:stretch>
            <a:fillRect/>
          </a:stretch>
        </p:blipFill>
        <p:spPr bwMode="auto">
          <a:xfrm>
            <a:off x="0" y="3902075"/>
            <a:ext cx="122062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1" descr="Strängnäs kommun logotyp">
            <a:extLst>
              <a:ext uri="{FF2B5EF4-FFF2-40B4-BE49-F238E27FC236}">
                <a16:creationId xmlns:a16="http://schemas.microsoft.com/office/drawing/2014/main" id="{B675448D-C9E3-BD82-F7C0-95B521A43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54038"/>
            <a:ext cx="441801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12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E3AD84DA-CCFA-3EE0-A2E4-31CB0819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981575"/>
            <a:ext cx="68865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6181" y="2237969"/>
            <a:ext cx="9120187" cy="72072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6182" y="3048032"/>
            <a:ext cx="9120187" cy="10911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9836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65650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3166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53562" y="645378"/>
            <a:ext cx="9084876" cy="720725"/>
          </a:xfrm>
        </p:spPr>
        <p:txBody>
          <a:bodyPr/>
          <a:lstStyle/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53564" y="1790700"/>
            <a:ext cx="4466238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790700"/>
            <a:ext cx="4466238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383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53562" y="645378"/>
            <a:ext cx="9084876" cy="720725"/>
          </a:xfrm>
        </p:spPr>
        <p:txBody>
          <a:bodyPr/>
          <a:lstStyle/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53563" y="1790700"/>
            <a:ext cx="4466238" cy="655320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553563" y="2640970"/>
            <a:ext cx="4466238" cy="25450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790700"/>
            <a:ext cx="4466237" cy="655320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640970"/>
            <a:ext cx="4466237" cy="25450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758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94422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142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- enkel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34F93839-BB21-2F92-A9D4-D8E9882FE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8" y="6307835"/>
            <a:ext cx="1908053" cy="36697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7231B89-3EFC-D8F0-5F7C-96771E71266C}"/>
              </a:ext>
            </a:extLst>
          </p:cNvPr>
          <p:cNvSpPr txBox="1"/>
          <p:nvPr userDrawn="1"/>
        </p:nvSpPr>
        <p:spPr>
          <a:xfrm>
            <a:off x="10394577" y="6404532"/>
            <a:ext cx="190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" dirty="0"/>
              <a:t>WWW.STRANGNAS.SE</a:t>
            </a:r>
          </a:p>
        </p:txBody>
      </p:sp>
    </p:spTree>
    <p:extLst>
      <p:ext uri="{BB962C8B-B14F-4D97-AF65-F5344CB8AC3E}">
        <p14:creationId xmlns:p14="http://schemas.microsoft.com/office/powerpoint/2010/main" val="49361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- enkelt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34F93839-BB21-2F92-A9D4-D8E9882FE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8" y="322665"/>
            <a:ext cx="1908053" cy="3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>
            <a:extLst>
              <a:ext uri="{FF2B5EF4-FFF2-40B4-BE49-F238E27FC236}">
                <a16:creationId xmlns:a16="http://schemas.microsoft.com/office/drawing/2014/main" id="{28AE3135-9BE3-DCBF-AEB9-AEEA94FF0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/>
          <a:stretch>
            <a:fillRect/>
          </a:stretch>
        </p:blipFill>
        <p:spPr bwMode="auto">
          <a:xfrm>
            <a:off x="3175" y="0"/>
            <a:ext cx="12199938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6F014DCA-E514-D6F5-1F0C-C16A5E16B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2804" b="33897"/>
          <a:stretch>
            <a:fillRect/>
          </a:stretch>
        </p:blipFill>
        <p:spPr bwMode="auto">
          <a:xfrm>
            <a:off x="0" y="3902075"/>
            <a:ext cx="122062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1" descr="Strängnäs kommun logotyp">
            <a:extLst>
              <a:ext uri="{FF2B5EF4-FFF2-40B4-BE49-F238E27FC236}">
                <a16:creationId xmlns:a16="http://schemas.microsoft.com/office/drawing/2014/main" id="{B675448D-C9E3-BD82-F7C0-95B521A43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54038"/>
            <a:ext cx="441801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12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E3AD84DA-CCFA-3EE0-A2E4-31CB0819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981575"/>
            <a:ext cx="68865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6181" y="2237969"/>
            <a:ext cx="9120187" cy="72072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6182" y="3048032"/>
            <a:ext cx="9120187" cy="10911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9836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4567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F99D86E-8CB1-9ABC-9535-324E1A1FA787}"/>
              </a:ext>
            </a:extLst>
          </p:cNvPr>
          <p:cNvSpPr/>
          <p:nvPr/>
        </p:nvSpPr>
        <p:spPr>
          <a:xfrm rot="10800000">
            <a:off x="0" y="0"/>
            <a:ext cx="12192000" cy="5688013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8000">
                <a:srgbClr val="BDD7F2">
                  <a:alpha val="3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E744532-9C04-6AAB-69F8-2057C587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F303-9A1D-429A-985E-82B1C573DCF9}" type="datetimeFigureOut">
              <a:rPr lang="sv-SE"/>
              <a:pPr>
                <a:defRPr/>
              </a:pPr>
              <a:t>2026-05-22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1842B24-B281-1CC3-031D-1171C9E9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980F514-A6A6-D982-4744-C1AC2874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0809E-8FF7-48EE-893B-DC2E902B0CD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81693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BCB5D85D-1B5E-CE42-852E-B0985EAE4FFF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 dirty="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5" name="Bildobjekt 10">
            <a:extLst>
              <a:ext uri="{FF2B5EF4-FFF2-40B4-BE49-F238E27FC236}">
                <a16:creationId xmlns:a16="http://schemas.microsoft.com/office/drawing/2014/main" id="{FACE93B2-0B9D-86C1-4EC7-ACD9996C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9556" y="2268537"/>
            <a:ext cx="9120187" cy="72072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6182" y="3048032"/>
            <a:ext cx="9120187" cy="1091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F9DE93D-6381-EA46-FD4C-2B9E4F72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38475" y="6362700"/>
            <a:ext cx="6115050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FE23FD7-8114-4F23-80F2-FD3C7011BE16}" type="datetimeFigureOut">
              <a:rPr lang="sv-SE"/>
              <a:pPr>
                <a:defRPr/>
              </a:pPr>
              <a:t>2026-05-22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5120858F-2C15-0843-1CD6-632658D4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0888" y="6888163"/>
            <a:ext cx="5610225" cy="36512"/>
          </a:xfrm>
        </p:spPr>
        <p:txBody>
          <a:bodyPr/>
          <a:lstStyle>
            <a:lvl1pPr>
              <a:defRPr sz="1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40FD363-7B67-2D89-3F54-6B0E2906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6838" y="6888163"/>
            <a:ext cx="466725" cy="36512"/>
          </a:xfrm>
        </p:spPr>
        <p:txBody>
          <a:bodyPr/>
          <a:lstStyle>
            <a:lvl1pPr>
              <a:defRPr sz="100"/>
            </a:lvl1pPr>
          </a:lstStyle>
          <a:p>
            <a:fld id="{FBA97F0B-9F41-4982-B6C3-CD6CC44BB87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6881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Strängnäs kommun logotyp">
            <a:extLst>
              <a:ext uri="{FF2B5EF4-FFF2-40B4-BE49-F238E27FC236}">
                <a16:creationId xmlns:a16="http://schemas.microsoft.com/office/drawing/2014/main" id="{5A304C79-D50B-676D-9CAC-6EC288EA6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54038"/>
            <a:ext cx="45370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72FE05B8-BDD0-008C-DAC6-3E13B1C3C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2804" b="33897"/>
          <a:stretch>
            <a:fillRect/>
          </a:stretch>
        </p:blipFill>
        <p:spPr bwMode="auto">
          <a:xfrm>
            <a:off x="0" y="3902075"/>
            <a:ext cx="122062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11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7DA77CCD-1B05-AB57-B3D5-0E4C9184D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981575"/>
            <a:ext cx="68865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6181" y="2237969"/>
            <a:ext cx="9120187" cy="72072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6182" y="3048032"/>
            <a:ext cx="9120187" cy="10911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9836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598552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53562" y="645378"/>
            <a:ext cx="9084876" cy="7207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53564" y="1790700"/>
            <a:ext cx="4466238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790700"/>
            <a:ext cx="4466238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A953418-AE62-5267-E262-A4C171305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C7C9-DD40-45A0-B420-844EAF9AAF3D}" type="datetimeFigureOut">
              <a:rPr lang="sv-SE"/>
              <a:pPr>
                <a:defRPr/>
              </a:pPr>
              <a:t>2026-05-22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85A3DB8-7B5F-B581-939D-C8E7357C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7E6DA25-7D18-7EFB-877E-AB164FBC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A78D8-B05D-4982-A6C7-CBE2B5D49BB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52363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53562" y="645378"/>
            <a:ext cx="9084876" cy="7207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53563" y="1790700"/>
            <a:ext cx="4466238" cy="6553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553563" y="2522220"/>
            <a:ext cx="4466238" cy="25450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790700"/>
            <a:ext cx="4466237" cy="6553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22220"/>
            <a:ext cx="4466237" cy="25450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BF4D743E-A339-4421-E92D-7AA41FB6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5FC1-FEA7-4B64-9E30-416496E9C8E3}" type="datetimeFigureOut">
              <a:rPr lang="sv-SE"/>
              <a:pPr>
                <a:defRPr/>
              </a:pPr>
              <a:t>2026-05-22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4D6CAF2C-86C6-2846-9AE6-FFEC402F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EE789429-561E-2156-04E3-D6D1264D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1018C-089F-428F-9F97-21CD920E485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8316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94EFAD7-E26F-60F0-D7EB-C82D0566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1C98-37E3-45CD-BE1C-3A1A59365013}" type="datetimeFigureOut">
              <a:rPr lang="sv-SE"/>
              <a:pPr>
                <a:defRPr/>
              </a:pPr>
              <a:t>2026-05-22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A4BA171-4BDC-8F89-7672-83BBB0E6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6B869E08-BDB4-1F14-1F4F-DA3B0787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6BBCB-612F-41D6-8B9A-B38B4A48F87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23408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8763CF7A-27A4-818E-7B42-A42A1AD8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5676-8D3A-4406-8AAC-5B93D0B896C3}" type="datetimeFigureOut">
              <a:rPr lang="sv-SE"/>
              <a:pPr>
                <a:defRPr/>
              </a:pPr>
              <a:t>2026-05-22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745C29A-E2E7-FE50-7A4C-ED6549FC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EBAC267-1B61-E31B-BD26-04100AC6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FAA9D-3DB0-4E83-B1C1-DDD802125AD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37173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86B98DB-D836-2E79-C418-822A30FE15D4}"/>
              </a:ext>
            </a:extLst>
          </p:cNvPr>
          <p:cNvSpPr/>
          <p:nvPr/>
        </p:nvSpPr>
        <p:spPr>
          <a:xfrm rot="10800000">
            <a:off x="0" y="0"/>
            <a:ext cx="12192000" cy="5688013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8000">
                <a:srgbClr val="BDD7F2">
                  <a:alpha val="3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4" name="textruta 10" descr="Agenda">
            <a:extLst>
              <a:ext uri="{FF2B5EF4-FFF2-40B4-BE49-F238E27FC236}">
                <a16:creationId xmlns:a16="http://schemas.microsoft.com/office/drawing/2014/main" id="{680046A0-BBBE-03F0-E898-2BF120E6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4000">
                <a:solidFill>
                  <a:srgbClr val="39836C"/>
                </a:solidFill>
              </a:rPr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58C9A1C-087D-C609-8CDF-D90294B8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83B3-7F2F-4615-A51C-122541481861}" type="datetimeFigureOut">
              <a:rPr lang="sv-SE"/>
              <a:pPr>
                <a:defRPr/>
              </a:pPr>
              <a:t>2026-05-22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BF0D982-09D6-8A85-BEFC-903A18A4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BA2A75E-0FBC-0099-B3C4-82F2F88C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6D2D2-800A-4146-AD30-7B2A02A28AB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72056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Strängnäs kommun logotyp">
            <a:extLst>
              <a:ext uri="{FF2B5EF4-FFF2-40B4-BE49-F238E27FC236}">
                <a16:creationId xmlns:a16="http://schemas.microsoft.com/office/drawing/2014/main" id="{5A304C79-D50B-676D-9CAC-6EC288EA6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54038"/>
            <a:ext cx="45370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72FE05B8-BDD0-008C-DAC6-3E13B1C3C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2804" b="33897"/>
          <a:stretch>
            <a:fillRect/>
          </a:stretch>
        </p:blipFill>
        <p:spPr bwMode="auto">
          <a:xfrm>
            <a:off x="0" y="3902075"/>
            <a:ext cx="122062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11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7DA77CCD-1B05-AB57-B3D5-0E4C9184D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981575"/>
            <a:ext cx="68865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6181" y="2237969"/>
            <a:ext cx="9120187" cy="72072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6182" y="3048032"/>
            <a:ext cx="9120187" cy="10911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9836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3836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A77685-BAEB-5C2A-9F58-100D3CFB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91C5-E931-4A69-B41C-9C8BFABCD0BB}" type="datetimeFigureOut">
              <a:rPr lang="sv-SE"/>
              <a:pPr>
                <a:defRPr/>
              </a:pPr>
              <a:t>2026-05-22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1F9DAB-6853-7F44-D5F8-C2492EE6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C2561A-F878-21CF-8D2F-93D3C1C4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C9CDC-4F3A-4C50-A7F8-46DCE4E6ECE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56983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A8B144-745E-2166-7756-3F1166C4F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1725A1-756B-6A2C-BCF3-342058479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CF6922-818D-5DF3-3F99-5EEFD1E5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B514-9880-4F9F-967F-0811864CC8C1}" type="datetimeFigureOut">
              <a:rPr lang="sv-SE" smtClean="0"/>
              <a:t>2026-05-22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C09EDA-0EAF-E9D3-17D8-D846E237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094F0D-777A-C36E-94F0-A43354A8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E01-7158-41EF-920F-27AC9FAD0A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5843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C02B9E-4666-8CF1-4E13-35FA4ADB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9B0E28-535F-215B-B36A-FD8F7552F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534572-2FB0-D5C0-DD94-3374E923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B514-9880-4F9F-967F-0811864CC8C1}" type="datetimeFigureOut">
              <a:rPr lang="sv-SE" smtClean="0"/>
              <a:t>2026-05-22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D6DAA9-42D6-CECC-46B7-4CB5FA82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13392-99E0-21C7-5C8A-D01447D3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E01-7158-41EF-920F-27AC9FAD0A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608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CEEB35-F511-CB26-2AE6-EBE1099A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4B17ACA-FF39-6AAF-7C05-FB81681D1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421F37-E1DD-75C6-4808-AE1029E9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B514-9880-4F9F-967F-0811864CC8C1}" type="datetimeFigureOut">
              <a:rPr lang="sv-SE" smtClean="0"/>
              <a:t>2026-05-22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F3F71A-CAFD-27EF-DA06-37B759CC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A7F99C-CA86-72BF-35FD-937B7FA6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E01-7158-41EF-920F-27AC9FAD0A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432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kvadr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skärmbild, design, Grafik&#10;&#10;Automatiskt genererad beskrivning">
            <a:extLst>
              <a:ext uri="{FF2B5EF4-FFF2-40B4-BE49-F238E27FC236}">
                <a16:creationId xmlns:a16="http://schemas.microsoft.com/office/drawing/2014/main" id="{B5A9A175-27B3-354A-F2CE-D8B487F03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5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12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E3AD84DA-CCFA-3EE0-A2E4-31CB0819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548" y="4328014"/>
            <a:ext cx="8728363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</a:pPr>
            <a:r>
              <a:rPr lang="sv-SE" altLang="sv-SE" sz="2000" dirty="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2300"/>
              </a:lnSpc>
            </a:pPr>
            <a:r>
              <a:rPr lang="sv-SE" altLang="sv-SE" sz="2000" dirty="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402773" y="2468191"/>
            <a:ext cx="7386453" cy="720725"/>
          </a:xfrm>
        </p:spPr>
        <p:txBody>
          <a:bodyPr anchor="b">
            <a:no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402773" y="3323826"/>
            <a:ext cx="7386453" cy="86927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3821711-9FC0-EA1B-0494-2FDB88F445B4}"/>
              </a:ext>
            </a:extLst>
          </p:cNvPr>
          <p:cNvSpPr/>
          <p:nvPr userDrawn="1"/>
        </p:nvSpPr>
        <p:spPr>
          <a:xfrm>
            <a:off x="0" y="0"/>
            <a:ext cx="1757548" cy="1698171"/>
          </a:xfrm>
          <a:prstGeom prst="rect">
            <a:avLst/>
          </a:prstGeom>
          <a:solidFill>
            <a:srgbClr val="01A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 descr="En bild som visar text, Teckensnitt, affisch, Grafik&#10;&#10;Automatiskt genererad beskrivning">
            <a:extLst>
              <a:ext uri="{FF2B5EF4-FFF2-40B4-BE49-F238E27FC236}">
                <a16:creationId xmlns:a16="http://schemas.microsoft.com/office/drawing/2014/main" id="{80D68E05-F104-1267-0082-D19BAF7E5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98559"/>
            <a:ext cx="1235034" cy="10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0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DE692A-CDCE-7570-36DA-77F0B7E2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473083-F347-2A2E-1C12-854C8663B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0ABFE1C-4392-A210-78C7-A7276C682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8C3DDD2-D199-2419-A402-88E755DD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B514-9880-4F9F-967F-0811864CC8C1}" type="datetimeFigureOut">
              <a:rPr lang="sv-SE" smtClean="0"/>
              <a:t>2026-05-22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1B966A-63CA-B091-2347-C8CB12D6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B856D5B-024C-139C-91D9-A8F6ECD9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E01-7158-41EF-920F-27AC9FAD0A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73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887463-8D68-582D-4882-ECEADD20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921253-97AB-9D28-202C-D0D355425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0398D77-BFBA-1342-59E2-9E7FA9FB2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02AE4E-B466-38D7-EA32-CB4F999FF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1C3F28C-3BD3-A927-29EE-59E2690B4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2CC8236-6939-0505-A5E6-1046D2F4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B514-9880-4F9F-967F-0811864CC8C1}" type="datetimeFigureOut">
              <a:rPr lang="sv-SE" smtClean="0"/>
              <a:t>2026-05-22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910B1CA-7DB6-9EF9-1418-13331B26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F043AA3-ED1B-2475-0BFA-E4415933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E01-7158-41EF-920F-27AC9FAD0A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628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7EB28-D9D9-82A2-1592-78E97EC8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E47A54D-5396-9754-EA23-7EB3FDDB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B514-9880-4F9F-967F-0811864CC8C1}" type="datetimeFigureOut">
              <a:rPr lang="sv-SE" smtClean="0"/>
              <a:t>2026-05-22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B11B923-4BDF-B672-30D5-FACFF1509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72EC907-1C77-C330-27F2-3157B328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E01-7158-41EF-920F-27AC9FAD0A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571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52F55D7-DD29-D63C-93A5-1EC91C39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B514-9880-4F9F-967F-0811864CC8C1}" type="datetimeFigureOut">
              <a:rPr lang="sv-SE" smtClean="0"/>
              <a:t>2026-05-22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9F79E2B-4EC4-4DC4-3974-4051674E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C29B171-FA5A-052B-097F-87E47B83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E01-7158-41EF-920F-27AC9FAD0A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5348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907C16-95C7-3D68-FED1-59C26656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7B260B-7BEE-5F31-1F72-23F9C615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7BD13E-862F-3C68-8F5F-E1BD033CC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D227E30-6063-A476-E5CC-9532A2D2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B514-9880-4F9F-967F-0811864CC8C1}" type="datetimeFigureOut">
              <a:rPr lang="sv-SE" smtClean="0"/>
              <a:t>2026-05-22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BEFCD4-FB56-3ED9-75CD-46529F96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E3F1B5-1BED-6D02-C2DB-E75739FE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E01-7158-41EF-920F-27AC9FAD0A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7085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15F9FF-CBBE-2D3D-06E9-AD2861E2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F2A18B3-DC46-E4A6-0E02-FDE52CD17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E7E68A-A5C2-122C-BF79-9F6EC30D5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4F81076-70ED-C3FC-AAB9-4EBC7F8F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B514-9880-4F9F-967F-0811864CC8C1}" type="datetimeFigureOut">
              <a:rPr lang="sv-SE" smtClean="0"/>
              <a:t>2026-05-22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300AC8-C638-FC84-3999-E88DB286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522F84A-79EB-5311-3EA7-F8A3E03A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E01-7158-41EF-920F-27AC9FAD0A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146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251460-194B-6845-2859-62212457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7DA8781-1C6B-045F-34D8-BA89E58FD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9A99D0-9691-EA7D-9306-307F6955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B514-9880-4F9F-967F-0811864CC8C1}" type="datetimeFigureOut">
              <a:rPr lang="sv-SE" smtClean="0"/>
              <a:t>2026-05-22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B8DA87-6D98-D45E-9250-D7E7983E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67DAAB-07A9-D4F3-A7F4-53A877AC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E01-7158-41EF-920F-27AC9FAD0A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135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7516E6F-DD36-C3AE-8376-857178AF5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F917A80-B694-5020-C7A3-A12D6263A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F00A50-5617-975B-DEC3-53858714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B514-9880-4F9F-967F-0811864CC8C1}" type="datetimeFigureOut">
              <a:rPr lang="sv-SE" smtClean="0"/>
              <a:t>2026-05-22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F36FDE-95C1-00E0-93FB-BBB85931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DD30EF-C100-B8F9-BD63-194146F8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E01-7158-41EF-920F-27AC9FAD0A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265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BCB5D85D-1B5E-CE42-852E-B0985EAE4FFF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 dirty="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5" name="Bildobjekt 10">
            <a:extLst>
              <a:ext uri="{FF2B5EF4-FFF2-40B4-BE49-F238E27FC236}">
                <a16:creationId xmlns:a16="http://schemas.microsoft.com/office/drawing/2014/main" id="{FACE93B2-0B9D-86C1-4EC7-ACD9996C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6182" y="2268537"/>
            <a:ext cx="9123561" cy="720725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526182" y="3048032"/>
            <a:ext cx="9120187" cy="1091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50905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 vågor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538898C-9E35-E3C0-BE57-8569C69F826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pattFill prst="zigZag">
            <a:fgClr>
              <a:srgbClr val="39836C"/>
            </a:fgClr>
            <a:bgClr>
              <a:srgbClr val="4BAB8D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CB5D85D-1B5E-CE42-852E-B0985EAE4FFF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 dirty="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5" name="Bildobjekt 10">
            <a:extLst>
              <a:ext uri="{FF2B5EF4-FFF2-40B4-BE49-F238E27FC236}">
                <a16:creationId xmlns:a16="http://schemas.microsoft.com/office/drawing/2014/main" id="{FACE93B2-0B9D-86C1-4EC7-ACD9996C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9556" y="2268537"/>
            <a:ext cx="9120187" cy="720725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526182" y="3048032"/>
            <a:ext cx="9120187" cy="1091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74501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indelning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538898C-9E35-E3C0-BE57-8569C69F826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pattFill prst="zigZag">
            <a:fgClr>
              <a:srgbClr val="39836C"/>
            </a:fgClr>
            <a:bgClr>
              <a:srgbClr val="4BAB8D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68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8DBAA7A-D694-1E97-A2BB-9B9B0FEA99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zigZag">
            <a:fgClr>
              <a:srgbClr val="39836C"/>
            </a:fgClr>
            <a:bgClr>
              <a:srgbClr val="4BAB8D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10" descr="Agenda">
            <a:extLst>
              <a:ext uri="{FF2B5EF4-FFF2-40B4-BE49-F238E27FC236}">
                <a16:creationId xmlns:a16="http://schemas.microsoft.com/office/drawing/2014/main" id="{680046A0-BBBE-03F0-E898-2BF120E6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40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652D3A7-A0DC-961F-6BDF-E795D34AC338}"/>
              </a:ext>
            </a:extLst>
          </p:cNvPr>
          <p:cNvSpPr txBox="1"/>
          <p:nvPr userDrawn="1"/>
        </p:nvSpPr>
        <p:spPr>
          <a:xfrm>
            <a:off x="10394577" y="6404532"/>
            <a:ext cx="190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" dirty="0">
                <a:solidFill>
                  <a:schemeClr val="bg1"/>
                </a:solidFill>
              </a:rPr>
              <a:t>WWW.STRANGNAS.SE</a:t>
            </a:r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BA61467-8465-4A68-00E2-0A85BDC9C7C8}"/>
              </a:ext>
            </a:extLst>
          </p:cNvPr>
          <p:cNvSpPr/>
          <p:nvPr userDrawn="1"/>
        </p:nvSpPr>
        <p:spPr>
          <a:xfrm>
            <a:off x="289169" y="6314831"/>
            <a:ext cx="277446" cy="324338"/>
          </a:xfrm>
          <a:custGeom>
            <a:avLst/>
            <a:gdLst>
              <a:gd name="connsiteX0" fmla="*/ 7816 w 277446"/>
              <a:gd name="connsiteY0" fmla="*/ 3907 h 324338"/>
              <a:gd name="connsiteX1" fmla="*/ 7816 w 277446"/>
              <a:gd name="connsiteY1" fmla="*/ 3907 h 324338"/>
              <a:gd name="connsiteX2" fmla="*/ 31262 w 277446"/>
              <a:gd name="connsiteY2" fmla="*/ 50800 h 324338"/>
              <a:gd name="connsiteX3" fmla="*/ 35169 w 277446"/>
              <a:gd name="connsiteY3" fmla="*/ 66431 h 324338"/>
              <a:gd name="connsiteX4" fmla="*/ 35169 w 277446"/>
              <a:gd name="connsiteY4" fmla="*/ 66431 h 324338"/>
              <a:gd name="connsiteX5" fmla="*/ 7816 w 277446"/>
              <a:gd name="connsiteY5" fmla="*/ 54707 h 324338"/>
              <a:gd name="connsiteX6" fmla="*/ 0 w 277446"/>
              <a:gd name="connsiteY6" fmla="*/ 171938 h 324338"/>
              <a:gd name="connsiteX7" fmla="*/ 23446 w 277446"/>
              <a:gd name="connsiteY7" fmla="*/ 277446 h 324338"/>
              <a:gd name="connsiteX8" fmla="*/ 89877 w 277446"/>
              <a:gd name="connsiteY8" fmla="*/ 324338 h 324338"/>
              <a:gd name="connsiteX9" fmla="*/ 164123 w 277446"/>
              <a:gd name="connsiteY9" fmla="*/ 324338 h 324338"/>
              <a:gd name="connsiteX10" fmla="*/ 218831 w 277446"/>
              <a:gd name="connsiteY10" fmla="*/ 316523 h 324338"/>
              <a:gd name="connsiteX11" fmla="*/ 277446 w 277446"/>
              <a:gd name="connsiteY11" fmla="*/ 261815 h 324338"/>
              <a:gd name="connsiteX12" fmla="*/ 277446 w 277446"/>
              <a:gd name="connsiteY12" fmla="*/ 144584 h 324338"/>
              <a:gd name="connsiteX13" fmla="*/ 277446 w 277446"/>
              <a:gd name="connsiteY13" fmla="*/ 7815 h 324338"/>
              <a:gd name="connsiteX14" fmla="*/ 82062 w 277446"/>
              <a:gd name="connsiteY14" fmla="*/ 0 h 324338"/>
              <a:gd name="connsiteX15" fmla="*/ 7816 w 277446"/>
              <a:gd name="connsiteY15" fmla="*/ 3907 h 32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7446" h="324338">
                <a:moveTo>
                  <a:pt x="7816" y="3907"/>
                </a:moveTo>
                <a:lnTo>
                  <a:pt x="7816" y="3907"/>
                </a:lnTo>
                <a:cubicBezTo>
                  <a:pt x="15631" y="19538"/>
                  <a:pt x="27024" y="33846"/>
                  <a:pt x="31262" y="50800"/>
                </a:cubicBezTo>
                <a:lnTo>
                  <a:pt x="35169" y="66431"/>
                </a:lnTo>
                <a:lnTo>
                  <a:pt x="35169" y="66431"/>
                </a:lnTo>
                <a:lnTo>
                  <a:pt x="7816" y="54707"/>
                </a:lnTo>
                <a:lnTo>
                  <a:pt x="0" y="171938"/>
                </a:lnTo>
                <a:lnTo>
                  <a:pt x="23446" y="277446"/>
                </a:lnTo>
                <a:lnTo>
                  <a:pt x="89877" y="324338"/>
                </a:lnTo>
                <a:lnTo>
                  <a:pt x="164123" y="324338"/>
                </a:lnTo>
                <a:lnTo>
                  <a:pt x="218831" y="316523"/>
                </a:lnTo>
                <a:lnTo>
                  <a:pt x="277446" y="261815"/>
                </a:lnTo>
                <a:lnTo>
                  <a:pt x="277446" y="144584"/>
                </a:lnTo>
                <a:lnTo>
                  <a:pt x="277446" y="7815"/>
                </a:lnTo>
                <a:lnTo>
                  <a:pt x="82062" y="0"/>
                </a:lnTo>
                <a:lnTo>
                  <a:pt x="7816" y="3907"/>
                </a:lnTo>
                <a:close/>
              </a:path>
            </a:pathLst>
          </a:custGeom>
          <a:solidFill>
            <a:srgbClr val="4BA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2167F846-C90A-F105-53DF-2AAF5A679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6307834"/>
            <a:ext cx="1908053" cy="3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86B98DB-D836-2E79-C418-822A30FE15D4}"/>
              </a:ext>
            </a:extLst>
          </p:cNvPr>
          <p:cNvSpPr/>
          <p:nvPr/>
        </p:nvSpPr>
        <p:spPr>
          <a:xfrm rot="10800000">
            <a:off x="0" y="0"/>
            <a:ext cx="12192000" cy="5688013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8000">
                <a:srgbClr val="BDD7F2">
                  <a:alpha val="3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4" name="textruta 10" descr="Agenda">
            <a:extLst>
              <a:ext uri="{FF2B5EF4-FFF2-40B4-BE49-F238E27FC236}">
                <a16:creationId xmlns:a16="http://schemas.microsoft.com/office/drawing/2014/main" id="{680046A0-BBBE-03F0-E898-2BF120E6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4000">
                <a:solidFill>
                  <a:srgbClr val="39836C"/>
                </a:solidFill>
              </a:rPr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096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F99D86E-8CB1-9ABC-9535-324E1A1FA787}"/>
              </a:ext>
            </a:extLst>
          </p:cNvPr>
          <p:cNvSpPr/>
          <p:nvPr/>
        </p:nvSpPr>
        <p:spPr>
          <a:xfrm rot="10800000">
            <a:off x="0" y="0"/>
            <a:ext cx="12192000" cy="5688013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8000">
                <a:srgbClr val="BDD7F2">
                  <a:alpha val="3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8215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31">
            <a:extLst>
              <a:ext uri="{FF2B5EF4-FFF2-40B4-BE49-F238E27FC236}">
                <a16:creationId xmlns:a16="http://schemas.microsoft.com/office/drawing/2014/main" id="{EDCB8799-0FDE-4D9A-E893-2B9A43B52D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5833" b="63962"/>
          <a:stretch>
            <a:fillRect/>
          </a:stretch>
        </p:blipFill>
        <p:spPr bwMode="auto">
          <a:xfrm>
            <a:off x="0" y="5635625"/>
            <a:ext cx="12192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22693135-C513-9521-E4BF-B516169E955C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 dirty="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1028" name="Bildobjekt 33">
            <a:extLst>
              <a:ext uri="{FF2B5EF4-FFF2-40B4-BE49-F238E27FC236}">
                <a16:creationId xmlns:a16="http://schemas.microsoft.com/office/drawing/2014/main" id="{1AC450FE-C3BC-5924-AB7D-9C8F1B58D8E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Platshållare för rubrik 1">
            <a:extLst>
              <a:ext uri="{FF2B5EF4-FFF2-40B4-BE49-F238E27FC236}">
                <a16:creationId xmlns:a16="http://schemas.microsoft.com/office/drawing/2014/main" id="{9426EC3A-810A-EDB0-4F9C-DDD0A2499092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30" name="Platshållare för text 2">
            <a:extLst>
              <a:ext uri="{FF2B5EF4-FFF2-40B4-BE49-F238E27FC236}">
                <a16:creationId xmlns:a16="http://schemas.microsoft.com/office/drawing/2014/main" id="{4C45FDBC-9DCA-02FE-4B0B-8B4AEFD631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 bwMode="auto">
          <a:xfrm>
            <a:off x="1554163" y="1790700"/>
            <a:ext cx="91201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8" r:id="rId3"/>
    <p:sldLayoutId id="2147483671" r:id="rId4"/>
    <p:sldLayoutId id="2147483676" r:id="rId5"/>
    <p:sldLayoutId id="2147483677" r:id="rId6"/>
    <p:sldLayoutId id="2147483672" r:id="rId7"/>
    <p:sldLayoutId id="2147483679" r:id="rId8"/>
    <p:sldLayoutId id="2147483670" r:id="rId9"/>
    <p:sldLayoutId id="2147483668" r:id="rId10"/>
    <p:sldLayoutId id="2147483664" r:id="rId11"/>
    <p:sldLayoutId id="2147483665" r:id="rId12"/>
    <p:sldLayoutId id="2147483666" r:id="rId13"/>
    <p:sldLayoutId id="2147483667" r:id="rId14"/>
    <p:sldLayoutId id="2147483674" r:id="rId15"/>
    <p:sldLayoutId id="2147483675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3983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31">
            <a:extLst>
              <a:ext uri="{FF2B5EF4-FFF2-40B4-BE49-F238E27FC236}">
                <a16:creationId xmlns:a16="http://schemas.microsoft.com/office/drawing/2014/main" id="{EDCB8799-0FDE-4D9A-E893-2B9A43B52D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5833" b="63962"/>
          <a:stretch>
            <a:fillRect/>
          </a:stretch>
        </p:blipFill>
        <p:spPr bwMode="auto">
          <a:xfrm>
            <a:off x="0" y="5635625"/>
            <a:ext cx="12192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22693135-C513-9521-E4BF-B516169E955C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 dirty="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1028" name="Bildobjekt 33">
            <a:extLst>
              <a:ext uri="{FF2B5EF4-FFF2-40B4-BE49-F238E27FC236}">
                <a16:creationId xmlns:a16="http://schemas.microsoft.com/office/drawing/2014/main" id="{1AC450FE-C3BC-5924-AB7D-9C8F1B58D8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Platshållare för rubrik 1">
            <a:extLst>
              <a:ext uri="{FF2B5EF4-FFF2-40B4-BE49-F238E27FC236}">
                <a16:creationId xmlns:a16="http://schemas.microsoft.com/office/drawing/2014/main" id="{9426EC3A-810A-EDB0-4F9C-DDD0A2499092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30" name="Platshållare för text 2">
            <a:extLst>
              <a:ext uri="{FF2B5EF4-FFF2-40B4-BE49-F238E27FC236}">
                <a16:creationId xmlns:a16="http://schemas.microsoft.com/office/drawing/2014/main" id="{4C45FDBC-9DCA-02FE-4B0B-8B4AEFD631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 bwMode="auto">
          <a:xfrm>
            <a:off x="1554163" y="1790700"/>
            <a:ext cx="91201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0A79F7-3A07-E30C-A942-ECC2B8353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1113" y="6348413"/>
            <a:ext cx="993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6058DAB-0C2B-4BEE-ACC9-E647A33D08FD}" type="datetimeFigureOut">
              <a:rPr lang="sv-SE"/>
              <a:pPr>
                <a:defRPr/>
              </a:pPr>
              <a:t>2026-05-22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ABF90C-F2EE-A84D-E92C-95AD20A00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0888" y="6354763"/>
            <a:ext cx="5610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7C9DD2-11AF-0A7F-86A4-7D01E222C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4888" y="6348413"/>
            <a:ext cx="465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bg1"/>
                </a:solidFill>
              </a:defRPr>
            </a:lvl1pPr>
          </a:lstStyle>
          <a:p>
            <a:fld id="{DDD500FA-7F9C-4C34-B6C1-E77EC90EDB0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2830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3983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A7BF094-3FD2-1ECE-BA9E-57F79C2A9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96DEF3-B6A7-6E0E-80E5-C886FB1C4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691519-AB17-9ADF-4BC7-FDF12333B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B514-9880-4F9F-967F-0811864CC8C1}" type="datetimeFigureOut">
              <a:rPr lang="sv-SE" smtClean="0"/>
              <a:t>2026-05-22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52378D-6AB6-CB84-82C6-B00FA3358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0D980E-782E-6B64-7127-653E304C8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7E01-7158-41EF-920F-27AC9FAD0A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735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F6AD4A-AB72-6CAE-B888-A7C096493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381" y="3228569"/>
            <a:ext cx="9120187" cy="720725"/>
          </a:xfrm>
        </p:spPr>
        <p:txBody>
          <a:bodyPr/>
          <a:lstStyle/>
          <a:p>
            <a:r>
              <a:rPr lang="sv-SE" dirty="0"/>
              <a:t>Dialog om samrådsförslaget ”Handlingsplan för bostadsförsörjning”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45601E9-CCD3-1054-DA02-B0CB2E0D0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432" y="3403734"/>
            <a:ext cx="9120187" cy="109112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Daniel Artaeus och Johanna Ala-Tainio</a:t>
            </a:r>
          </a:p>
          <a:p>
            <a:r>
              <a:rPr lang="sv-SE" dirty="0"/>
              <a:t>20260522</a:t>
            </a:r>
          </a:p>
        </p:txBody>
      </p:sp>
    </p:spTree>
    <p:extLst>
      <p:ext uri="{BB962C8B-B14F-4D97-AF65-F5344CB8AC3E}">
        <p14:creationId xmlns:p14="http://schemas.microsoft.com/office/powerpoint/2010/main" val="108714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603866E-0D4F-4DD4-B7DD-7F08268D147A}"/>
              </a:ext>
            </a:extLst>
          </p:cNvPr>
          <p:cNvGraphicFramePr>
            <a:graphicFrameLocks/>
          </p:cNvGraphicFramePr>
          <p:nvPr/>
        </p:nvGraphicFramePr>
        <p:xfrm>
          <a:off x="2859185" y="1185750"/>
          <a:ext cx="6473629" cy="35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3CBACC-3469-39AB-51EC-DC134C38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280" y="340578"/>
            <a:ext cx="9084876" cy="720725"/>
          </a:xfrm>
        </p:spPr>
        <p:txBody>
          <a:bodyPr/>
          <a:lstStyle/>
          <a:p>
            <a:r>
              <a:rPr lang="sv-SE" dirty="0"/>
              <a:t>Byggvolymer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CF523A-B760-CA64-3B67-DBC9BE8DE987}"/>
              </a:ext>
            </a:extLst>
          </p:cNvPr>
          <p:cNvGraphicFramePr>
            <a:graphicFrameLocks/>
          </p:cNvGraphicFramePr>
          <p:nvPr/>
        </p:nvGraphicFramePr>
        <p:xfrm>
          <a:off x="1942592" y="1341120"/>
          <a:ext cx="8119872" cy="440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Höger klammerparentes 2">
            <a:extLst>
              <a:ext uri="{FF2B5EF4-FFF2-40B4-BE49-F238E27FC236}">
                <a16:creationId xmlns:a16="http://schemas.microsoft.com/office/drawing/2014/main" id="{ACDDE331-E91B-ED07-2A15-04108222BC6C}"/>
              </a:ext>
            </a:extLst>
          </p:cNvPr>
          <p:cNvSpPr/>
          <p:nvPr/>
        </p:nvSpPr>
        <p:spPr>
          <a:xfrm>
            <a:off x="9968992" y="3688896"/>
            <a:ext cx="186944" cy="3779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19B95D8-8DC7-8EEE-8C32-9B001426106A}"/>
              </a:ext>
            </a:extLst>
          </p:cNvPr>
          <p:cNvSpPr txBox="1"/>
          <p:nvPr/>
        </p:nvSpPr>
        <p:spPr>
          <a:xfrm>
            <a:off x="10249408" y="3762456"/>
            <a:ext cx="14386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Bör tillkomma per år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E395516B-896A-22FF-36E2-1706C626D833}"/>
              </a:ext>
            </a:extLst>
          </p:cNvPr>
          <p:cNvSpPr/>
          <p:nvPr/>
        </p:nvSpPr>
        <p:spPr>
          <a:xfrm>
            <a:off x="2357120" y="3730752"/>
            <a:ext cx="7477760" cy="304392"/>
          </a:xfrm>
          <a:prstGeom prst="round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1">
                <a:shade val="15000"/>
                <a:alpha val="3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835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C44CF06-FA0B-002F-48EA-D0CC3D3B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312" y="133826"/>
            <a:ext cx="6616700" cy="2978149"/>
          </a:xfrm>
        </p:spPr>
        <p:txBody>
          <a:bodyPr/>
          <a:lstStyle/>
          <a:p>
            <a:r>
              <a:rPr lang="sv-SE" dirty="0"/>
              <a:t>Förändrad bostadsstruktur i sikte?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25209CB-B209-5062-F3BF-8222EAC2B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" y="133826"/>
            <a:ext cx="4999153" cy="659034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660482E-A47B-70E0-3BDF-6D1299025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707" y="2305337"/>
            <a:ext cx="4596782" cy="274343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C33882F-130B-EECB-78F4-6A33616CF5F3}"/>
              </a:ext>
            </a:extLst>
          </p:cNvPr>
          <p:cNvSpPr txBox="1"/>
          <p:nvPr/>
        </p:nvSpPr>
        <p:spPr>
          <a:xfrm>
            <a:off x="5961839" y="2035776"/>
            <a:ext cx="6096810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50"/>
              </a:lnSpc>
              <a:buNone/>
            </a:pPr>
            <a:r>
              <a:rPr lang="sv-SE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Tillkommande bostäder per år och upplåtelseform, år 2016-2025, (Samhällsbyggnadskontoret*)</a:t>
            </a:r>
            <a:endParaRPr lang="sv-SE" sz="11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094552-5D1B-5437-04B5-BF3741A1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906" y="0"/>
            <a:ext cx="9120187" cy="720725"/>
          </a:xfrm>
        </p:spPr>
        <p:txBody>
          <a:bodyPr/>
          <a:lstStyle/>
          <a:p>
            <a:r>
              <a:rPr lang="sv-SE" dirty="0"/>
              <a:t>Hushållstorlekar och bostadsstorlekar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B9D69D1-1A6D-CE8D-8D81-7A66D6FC9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582612"/>
            <a:ext cx="10353675" cy="632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3B1DDC-90C0-7FA9-3428-D5D3F3D3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906" y="150813"/>
            <a:ext cx="9120187" cy="720725"/>
          </a:xfrm>
        </p:spPr>
        <p:txBody>
          <a:bodyPr/>
          <a:lstStyle/>
          <a:p>
            <a:r>
              <a:rPr lang="sv-SE" dirty="0"/>
              <a:t>En mängd olika hushållstyper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57F4E3C-FC4A-432B-A141-74F7A2B6B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524620"/>
              </p:ext>
            </p:extLst>
          </p:nvPr>
        </p:nvGraphicFramePr>
        <p:xfrm>
          <a:off x="1750980" y="966789"/>
          <a:ext cx="8607458" cy="574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58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678E1F-BD6F-814E-E448-E61C187E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113" y="0"/>
            <a:ext cx="10401300" cy="720725"/>
          </a:xfrm>
        </p:spPr>
        <p:txBody>
          <a:bodyPr/>
          <a:lstStyle/>
          <a:p>
            <a:r>
              <a:rPr lang="sv-SE" sz="2800" dirty="0"/>
              <a:t>Ännu fler om </a:t>
            </a:r>
            <a:r>
              <a:rPr lang="sv-SE" sz="2800" dirty="0" err="1"/>
              <a:t>betalningsgförmågan</a:t>
            </a:r>
            <a:r>
              <a:rPr lang="sv-SE" sz="2800" dirty="0"/>
              <a:t> inkluderas, medianinkomster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E68DD2-CCE1-43C4-AA67-D516E4C6C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055450"/>
              </p:ext>
            </p:extLst>
          </p:nvPr>
        </p:nvGraphicFramePr>
        <p:xfrm>
          <a:off x="2122190" y="552553"/>
          <a:ext cx="7271192" cy="614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262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73D12-64D1-EA4B-4FFB-E77C59E6D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FAA70C-3ADC-C27E-E38F-D3DE83D0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62" y="1269754"/>
            <a:ext cx="9084876" cy="720725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Reflektionsfråga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376FD1-AF41-1B69-4BE5-938D50974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3563" y="2858591"/>
            <a:ext cx="9794376" cy="1526931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Utifrån det vi har sett, vad är viktigt ur ert perspektiv?</a:t>
            </a:r>
          </a:p>
        </p:txBody>
      </p:sp>
      <p:pic>
        <p:nvPicPr>
          <p:cNvPr id="5" name="Bild 4" descr="Tankebubbla med hel fyllning">
            <a:extLst>
              <a:ext uri="{FF2B5EF4-FFF2-40B4-BE49-F238E27FC236}">
                <a16:creationId xmlns:a16="http://schemas.microsoft.com/office/drawing/2014/main" id="{709CADA1-EFB8-6DB2-CC4A-FB713FD725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3660" y="410435"/>
            <a:ext cx="2400173" cy="240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6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8349971-C1FF-3CD4-40C9-D6B5183D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594806" cy="1035880"/>
          </a:xfrm>
        </p:spPr>
        <p:txBody>
          <a:bodyPr/>
          <a:lstStyle/>
          <a:p>
            <a:r>
              <a:rPr lang="sv-SE" dirty="0"/>
              <a:t>Varför handlingsplan för bostadsförsörjning?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8BA7AAF-8DE8-204F-D9DC-AD4E1FE4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92" y="1832645"/>
            <a:ext cx="9120187" cy="3276600"/>
          </a:xfrm>
        </p:spPr>
        <p:txBody>
          <a:bodyPr/>
          <a:lstStyle/>
          <a:p>
            <a:r>
              <a:rPr lang="sv-SE" dirty="0"/>
              <a:t>Nationellt – lagen om bostadsförsörjning</a:t>
            </a:r>
          </a:p>
          <a:p>
            <a:pPr lvl="1"/>
            <a:r>
              <a:rPr lang="sv-SE" dirty="0"/>
              <a:t>Där handling ersätter tidigare riktlinjer. Nya socialtjänstlagen –  ökat fokus på förebyggande arbete</a:t>
            </a:r>
          </a:p>
          <a:p>
            <a:r>
              <a:rPr lang="sv-SE" dirty="0"/>
              <a:t>Situationsbaserad bostadsförsörjning – hög vikt vid lokal analys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Uppdrag från nämnd – Vi behöver ha en strategisk syn på bostadsutvecklingen = en stor del av Strängnäs framtida utveckling.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Nu samråd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6379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8529A-75A4-B97D-62F2-F715A286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D7D478-C6B0-6F66-472B-FCB84023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sv-SE" dirty="0">
                <a:solidFill>
                  <a:schemeClr val="bg1"/>
                </a:solidFill>
              </a:rPr>
              <a:t>Framtidens välfärd och </a:t>
            </a:r>
            <a:r>
              <a:rPr lang="sv-SE" dirty="0" err="1">
                <a:solidFill>
                  <a:schemeClr val="bg1"/>
                </a:solidFill>
              </a:rPr>
              <a:t>SoL</a:t>
            </a:r>
            <a:r>
              <a:rPr lang="sv-SE" dirty="0">
                <a:solidFill>
                  <a:schemeClr val="bg1"/>
                </a:solidFill>
              </a:rPr>
              <a:t>  - Särskilda insatser inom bostadsförsörjningen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4B36FB-4455-6066-80ED-7F0A1EECD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2641" y="3323179"/>
            <a:ext cx="9120187" cy="109112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28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A0534A-8536-DDB6-0317-7203BDFD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62" y="645378"/>
            <a:ext cx="9084876" cy="720725"/>
          </a:xfrm>
        </p:spPr>
        <p:txBody>
          <a:bodyPr wrap="square" anchor="t">
            <a:normAutofit/>
          </a:bodyPr>
          <a:lstStyle/>
          <a:p>
            <a:r>
              <a:rPr lang="sv-SE" b="1" dirty="0"/>
              <a:t>Framtidens välfärd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4295754-EB47-2A39-AB01-60A6E2476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3562" y="1790700"/>
            <a:ext cx="4466238" cy="3276600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Förebyggande arbete som genomsyrar hela kommunen </a:t>
            </a:r>
          </a:p>
          <a:p>
            <a:r>
              <a:rPr lang="sv-SE" dirty="0"/>
              <a:t>En lätt tillgänglig socialtjänst</a:t>
            </a:r>
          </a:p>
          <a:p>
            <a:r>
              <a:rPr lang="sv-SE" dirty="0"/>
              <a:t>Främja jämlika och jämställda levnadsvillkor </a:t>
            </a:r>
          </a:p>
          <a:p>
            <a:r>
              <a:rPr lang="sv-SE" dirty="0"/>
              <a:t>Vara kunskapsbaserad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7767A5FB-C4C9-54EF-E6EE-D5B76491A2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84" y="732565"/>
            <a:ext cx="4334735" cy="4334735"/>
          </a:xfrm>
          <a:noFill/>
        </p:spPr>
      </p:pic>
    </p:spTree>
    <p:extLst>
      <p:ext uri="{BB962C8B-B14F-4D97-AF65-F5344CB8AC3E}">
        <p14:creationId xmlns:p14="http://schemas.microsoft.com/office/powerpoint/2010/main" val="27180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A2146AA-9899-42B2-4FB0-2757839DD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Befolkningsutveckling, trender</a:t>
            </a:r>
          </a:p>
          <a:p>
            <a:r>
              <a:rPr lang="sv-SE" dirty="0"/>
              <a:t>Handlingsplan för bostadsförsörjning</a:t>
            </a:r>
          </a:p>
          <a:p>
            <a:pPr lvl="1"/>
            <a:r>
              <a:rPr lang="sv-SE" dirty="0"/>
              <a:t>Framtidens välfärd och </a:t>
            </a:r>
            <a:r>
              <a:rPr lang="sv-SE" dirty="0" err="1"/>
              <a:t>SoL</a:t>
            </a:r>
            <a:r>
              <a:rPr lang="sv-SE" dirty="0"/>
              <a:t>  - Särskilda insatser inom bostadsförsörjningen</a:t>
            </a:r>
          </a:p>
          <a:p>
            <a:pPr lvl="1"/>
            <a:r>
              <a:rPr lang="sv-SE" dirty="0"/>
              <a:t>Fokus: inriktningar som berör rådens målgrupper i den generella bostadsförsörjningen (rådet för seniorfrågor och rådet för funktionsrättsfrågor)?</a:t>
            </a:r>
          </a:p>
          <a:p>
            <a:pPr lvl="1"/>
            <a:r>
              <a:rPr lang="sv-SE" dirty="0"/>
              <a:t>Fortsatt process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2652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2C645-2C0B-E017-787A-5ADFEE4D7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276641C-228E-FFC6-3588-7622DAAB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62" y="645378"/>
            <a:ext cx="9084876" cy="720725"/>
          </a:xfrm>
        </p:spPr>
        <p:txBody>
          <a:bodyPr/>
          <a:lstStyle/>
          <a:p>
            <a:r>
              <a:rPr lang="en-US" b="1" dirty="0"/>
              <a:t>Ett </a:t>
            </a:r>
            <a:r>
              <a:rPr lang="en-US" b="1" dirty="0" err="1"/>
              <a:t>samhälle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förändring</a:t>
            </a:r>
            <a:r>
              <a:rPr lang="en-US" b="1" dirty="0"/>
              <a:t>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AB1A267-6284-D189-3C32-CB719D1A18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dirty="0"/>
              <a:t>Tydliga demografiska förändringar </a:t>
            </a:r>
          </a:p>
          <a:p>
            <a:r>
              <a:rPr lang="sv-SE" sz="1800" dirty="0"/>
              <a:t>Andelen äldre ökar</a:t>
            </a:r>
          </a:p>
          <a:p>
            <a:r>
              <a:rPr lang="sv-SE" sz="1800" dirty="0"/>
              <a:t>Färre personer ska försörja fler </a:t>
            </a:r>
          </a:p>
          <a:p>
            <a:r>
              <a:rPr lang="sv-SE" sz="1800" dirty="0"/>
              <a:t>Behov av stöd, vård och omsorg förändras </a:t>
            </a:r>
          </a:p>
          <a:p>
            <a:r>
              <a:rPr lang="sv-SE" sz="1800" dirty="0"/>
              <a:t>Fler lever längre med kroniska sjukdomar eller funktionsnedsättning </a:t>
            </a:r>
          </a:p>
          <a:p>
            <a:r>
              <a:rPr lang="sv-SE" sz="1800" dirty="0"/>
              <a:t>Kraven på tillgänglighet, delaktighet och självständighet ökar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DB02AEA5-AD90-F698-D9FB-BCD8BC0F30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0"/>
          <a:stretch>
            <a:fillRect/>
          </a:stretch>
        </p:blipFill>
        <p:spPr bwMode="auto">
          <a:xfrm>
            <a:off x="6822831" y="1770251"/>
            <a:ext cx="3346083" cy="329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67950B-E736-0494-4E6E-4E248864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62" y="1269754"/>
            <a:ext cx="9084876" cy="720725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Reflektionsfråga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BAEEA5-1964-8964-311D-0ED9F0185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3563" y="2858591"/>
            <a:ext cx="9794376" cy="1526931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sv-SE" dirty="0"/>
              <a:t>Vad behöver fungera i samhället för att man ska kunna leva ett självständigt liv med en funktionsnedsättning?</a:t>
            </a:r>
          </a:p>
        </p:txBody>
      </p:sp>
      <p:pic>
        <p:nvPicPr>
          <p:cNvPr id="5" name="Bild 4" descr="Tankebubbla med hel fyllning">
            <a:extLst>
              <a:ext uri="{FF2B5EF4-FFF2-40B4-BE49-F238E27FC236}">
                <a16:creationId xmlns:a16="http://schemas.microsoft.com/office/drawing/2014/main" id="{FCDFAC7E-DA14-AE88-8D77-E9741BC7A0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3660" y="410435"/>
            <a:ext cx="2400173" cy="240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40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71AED-54A6-D328-40C6-32C041603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8B8EB8-095E-8CB3-20D6-48F47059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62" y="1269754"/>
            <a:ext cx="9084876" cy="720725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Reflektionsfråga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3EC05B-702F-AC81-225A-236175EE2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3563" y="2858591"/>
            <a:ext cx="9794376" cy="1526931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sv-SE" dirty="0"/>
              <a:t>Vad gör att man kan bo kvar hemma längre och känna sig trygg i vardagen?</a:t>
            </a:r>
          </a:p>
        </p:txBody>
      </p:sp>
      <p:pic>
        <p:nvPicPr>
          <p:cNvPr id="5" name="Bild 4" descr="Tankebubbla med hel fyllning">
            <a:extLst>
              <a:ext uri="{FF2B5EF4-FFF2-40B4-BE49-F238E27FC236}">
                <a16:creationId xmlns:a16="http://schemas.microsoft.com/office/drawing/2014/main" id="{743C8044-0C0B-E5F8-E12B-EF21B8AF1D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3660" y="410435"/>
            <a:ext cx="2400173" cy="240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64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24C0E-B472-3479-4C71-0A78A910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45646CD-D0B5-BCEA-B759-5186B560C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495926" y="0"/>
            <a:ext cx="6696074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3490E661-C65A-3FF2-E416-EA38C48A4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32" y="505436"/>
            <a:ext cx="9120187" cy="720725"/>
          </a:xfrm>
        </p:spPr>
        <p:txBody>
          <a:bodyPr/>
          <a:lstStyle/>
          <a:p>
            <a:r>
              <a:rPr lang="sv-SE" b="1" dirty="0"/>
              <a:t>Från stuprör till helhet</a:t>
            </a:r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3D19CDF3-EC52-0D7D-AE29-B84B8F40505A}"/>
              </a:ext>
            </a:extLst>
          </p:cNvPr>
          <p:cNvSpPr txBox="1">
            <a:spLocks/>
          </p:cNvSpPr>
          <p:nvPr/>
        </p:nvSpPr>
        <p:spPr bwMode="auto">
          <a:xfrm>
            <a:off x="935832" y="1380391"/>
            <a:ext cx="4466238" cy="219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9836C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983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9836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9836C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9836C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dirty="0"/>
              <a:t>Hur kan vi genom bostadsförsörjning göra det enklare att leva självständigt och tryggt i Strängnäs kommun i framtiden?</a:t>
            </a:r>
          </a:p>
        </p:txBody>
      </p:sp>
    </p:spTree>
    <p:extLst>
      <p:ext uri="{BB962C8B-B14F-4D97-AF65-F5344CB8AC3E}">
        <p14:creationId xmlns:p14="http://schemas.microsoft.com/office/powerpoint/2010/main" val="39855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139B2-1D3A-1047-B039-6D74C74F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120187" cy="720725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Åtgärder för social hållbarhet 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58FAA65C-75DC-B315-8414-1659CF57CA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163" y="1790699"/>
          <a:ext cx="9120187" cy="371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E67FBAD6-4A4A-A960-FED0-8D6ACF23A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3057" y="647699"/>
            <a:ext cx="11334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20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2EC210-F87F-4C3A-16CA-4E3E80DE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120187" cy="1232929"/>
          </a:xfrm>
        </p:spPr>
        <p:txBody>
          <a:bodyPr/>
          <a:lstStyle/>
          <a:p>
            <a:r>
              <a:rPr lang="sv-SE" dirty="0"/>
              <a:t>Åtgärder för social hållbarhet – </a:t>
            </a:r>
            <a:br>
              <a:rPr lang="sv-SE" dirty="0"/>
            </a:br>
            <a:r>
              <a:rPr lang="sv-SE" dirty="0"/>
              <a:t>boende för äldre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872C2A-CA11-6D95-2F80-718C577A7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163" y="2044185"/>
            <a:ext cx="6152923" cy="3295858"/>
          </a:xfrm>
        </p:spPr>
        <p:txBody>
          <a:bodyPr/>
          <a:lstStyle/>
          <a:p>
            <a:r>
              <a:rPr lang="sv-SE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Fler boendealternativ för äldre, inklusive trygghets- och anpassade bostäder.</a:t>
            </a:r>
          </a:p>
          <a:p>
            <a:r>
              <a:rPr lang="sv-SE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Bostadsanpassning och hemtjänst ska stödja kvarboende. </a:t>
            </a:r>
          </a:p>
          <a:p>
            <a:r>
              <a:rPr lang="sv-SE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Möjliggöra förtur till senior- och trygghetsbostäder via kösystem. </a:t>
            </a:r>
          </a:p>
          <a:p>
            <a:r>
              <a:rPr lang="sv-SE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Kommun och bostadsbolag ska utveckla fler anpassade bostäder för äldre. </a:t>
            </a:r>
          </a:p>
          <a:p>
            <a:r>
              <a:rPr lang="sv-SE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Trygghetsbostäder ska fungera som </a:t>
            </a:r>
            <a:r>
              <a:rPr lang="sv-SE" sz="21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mellanboende</a:t>
            </a:r>
            <a:r>
              <a:rPr lang="sv-SE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mellan vanligt boende och omsorgsboende.</a:t>
            </a:r>
          </a:p>
        </p:txBody>
      </p:sp>
      <p:pic>
        <p:nvPicPr>
          <p:cNvPr id="4" name="Bildobjekt 3" descr="Globala målen - Läs om Globala målen - 17 mål för hållbar utveckling">
            <a:extLst>
              <a:ext uri="{FF2B5EF4-FFF2-40B4-BE49-F238E27FC236}">
                <a16:creationId xmlns:a16="http://schemas.microsoft.com/office/drawing/2014/main" id="{09325AEA-5315-C0AB-1AAB-B168BCE0C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303" y="580410"/>
            <a:ext cx="1440000" cy="1440000"/>
          </a:xfrm>
          <a:prstGeom prst="rect">
            <a:avLst/>
          </a:prstGeom>
        </p:spPr>
      </p:pic>
      <p:pic>
        <p:nvPicPr>
          <p:cNvPr id="5" name="Bildobjekt 4" descr="Globala målen - Läs om Globala målen - 17 mål för hållbar utveckling">
            <a:extLst>
              <a:ext uri="{FF2B5EF4-FFF2-40B4-BE49-F238E27FC236}">
                <a16:creationId xmlns:a16="http://schemas.microsoft.com/office/drawing/2014/main" id="{2D2B2480-2BB5-45DB-D141-24A6C2353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303" y="2393863"/>
            <a:ext cx="1440000" cy="1440000"/>
          </a:xfrm>
          <a:prstGeom prst="rect">
            <a:avLst/>
          </a:prstGeom>
        </p:spPr>
      </p:pic>
      <p:pic>
        <p:nvPicPr>
          <p:cNvPr id="7" name="Bildobjekt 6" descr="Globala målen - Läs om Globala målen - 17 mål för hållbar utveckling">
            <a:extLst>
              <a:ext uri="{FF2B5EF4-FFF2-40B4-BE49-F238E27FC236}">
                <a16:creationId xmlns:a16="http://schemas.microsoft.com/office/drawing/2014/main" id="{81B7AE0C-8DB9-9953-892F-2EEB8A87E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303" y="4086592"/>
            <a:ext cx="1440000" cy="1440000"/>
          </a:xfrm>
          <a:prstGeom prst="rect">
            <a:avLst/>
          </a:prstGeom>
        </p:spPr>
      </p:pic>
      <p:pic>
        <p:nvPicPr>
          <p:cNvPr id="8" name="Bildobjekt 7" descr="3. God hälsa och välbefinnande. Grön kvadrat, text och symbol i vitt. &quot;¨En EKG-kurva som avslutas med ett hjärta.">
            <a:extLst>
              <a:ext uri="{FF2B5EF4-FFF2-40B4-BE49-F238E27FC236}">
                <a16:creationId xmlns:a16="http://schemas.microsoft.com/office/drawing/2014/main" id="{BDAEE745-9680-EE18-11D9-B37BC3B47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0808" y="1324185"/>
            <a:ext cx="1440000" cy="1440000"/>
          </a:xfrm>
          <a:prstGeom prst="rect">
            <a:avLst/>
          </a:prstGeom>
        </p:spPr>
      </p:pic>
      <p:pic>
        <p:nvPicPr>
          <p:cNvPr id="9" name="Bildobjekt 8" descr="16. Fredliga och inkluderande samhällen. Kungsblå kvadrat, text och symbol i vitt. En fredsduva med kvist i näbben, sitter på skaftet av en domarklubba.">
            <a:extLst>
              <a:ext uri="{FF2B5EF4-FFF2-40B4-BE49-F238E27FC236}">
                <a16:creationId xmlns:a16="http://schemas.microsoft.com/office/drawing/2014/main" id="{23F10E7D-5121-23E2-54B8-2F505F55B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0808" y="336659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5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9E239-CA60-FB01-771A-99FD8B8ED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12A375-6D83-9450-9EAF-FACD5BAE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157380" cy="1232929"/>
          </a:xfrm>
        </p:spPr>
        <p:txBody>
          <a:bodyPr/>
          <a:lstStyle/>
          <a:p>
            <a:r>
              <a:rPr lang="sv-SE" dirty="0"/>
              <a:t>Åtgärder för social hållbarhet – </a:t>
            </a:r>
            <a:br>
              <a:rPr lang="sv-SE" dirty="0"/>
            </a:br>
            <a:r>
              <a:rPr lang="sv-SE" dirty="0"/>
              <a:t>boende för personer med särskilda behov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39216C-435A-5F4D-4D11-B67B30E0B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163" y="2230734"/>
            <a:ext cx="5550021" cy="3295858"/>
          </a:xfrm>
        </p:spPr>
        <p:txBody>
          <a:bodyPr/>
          <a:lstStyle/>
          <a:p>
            <a:r>
              <a:rPr lang="sv-SE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Kommunen ska planera för att möta behovet av bostäder för personer med funktionsnedsättning, inklusive gruppbostäder och servicebostäder.</a:t>
            </a:r>
          </a:p>
          <a:p>
            <a:r>
              <a:rPr lang="sv-SE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Arbetet ska inriktas på att minska externa placeringar och möjliggöra boende i den egna kommunen.</a:t>
            </a:r>
          </a:p>
        </p:txBody>
      </p:sp>
      <p:pic>
        <p:nvPicPr>
          <p:cNvPr id="7" name="Bildobjekt 6" descr="Globala målen - Läs om Globala målen - 17 mål för hållbar utveckling">
            <a:extLst>
              <a:ext uri="{FF2B5EF4-FFF2-40B4-BE49-F238E27FC236}">
                <a16:creationId xmlns:a16="http://schemas.microsoft.com/office/drawing/2014/main" id="{340BFE76-A02C-927F-9C74-8ED63F9DB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778" y="2062492"/>
            <a:ext cx="1440000" cy="1440000"/>
          </a:xfrm>
          <a:prstGeom prst="rect">
            <a:avLst/>
          </a:prstGeom>
        </p:spPr>
      </p:pic>
      <p:pic>
        <p:nvPicPr>
          <p:cNvPr id="8" name="Bildobjekt 7" descr="Globala målen - Läs om Globala målen - 17 mål för hållbar utveckling">
            <a:extLst>
              <a:ext uri="{FF2B5EF4-FFF2-40B4-BE49-F238E27FC236}">
                <a16:creationId xmlns:a16="http://schemas.microsoft.com/office/drawing/2014/main" id="{5E92CA68-6031-D25B-43A8-1B5808B7B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141" y="2062492"/>
            <a:ext cx="1440000" cy="1440000"/>
          </a:xfrm>
          <a:prstGeom prst="rect">
            <a:avLst/>
          </a:prstGeom>
        </p:spPr>
      </p:pic>
      <p:pic>
        <p:nvPicPr>
          <p:cNvPr id="6" name="Bildobjekt 5" descr="Globala målen - Läs om Globala målen - 17 mål för hållbar utveckling">
            <a:extLst>
              <a:ext uri="{FF2B5EF4-FFF2-40B4-BE49-F238E27FC236}">
                <a16:creationId xmlns:a16="http://schemas.microsoft.com/office/drawing/2014/main" id="{85B0ABE1-D719-9924-FC45-05CC892D0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864" y="2937600"/>
            <a:ext cx="1440000" cy="1440000"/>
          </a:xfrm>
          <a:prstGeom prst="rect">
            <a:avLst/>
          </a:prstGeom>
        </p:spPr>
      </p:pic>
      <p:pic>
        <p:nvPicPr>
          <p:cNvPr id="9" name="Bildobjekt 8" descr="3. God hälsa och välbefinnande. Grön kvadrat, text och symbol i vitt. &quot;¨En EKG-kurva som avslutas med ett hjärta.">
            <a:extLst>
              <a:ext uri="{FF2B5EF4-FFF2-40B4-BE49-F238E27FC236}">
                <a16:creationId xmlns:a16="http://schemas.microsoft.com/office/drawing/2014/main" id="{E11B07F0-BE25-7847-A182-D7A27E697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950" y="3955964"/>
            <a:ext cx="1440000" cy="1440000"/>
          </a:xfrm>
          <a:prstGeom prst="rect">
            <a:avLst/>
          </a:prstGeom>
        </p:spPr>
      </p:pic>
      <p:pic>
        <p:nvPicPr>
          <p:cNvPr id="10" name="Bildobjekt 9" descr="16. Fredliga och inkluderande samhällen. Kungsblå kvadrat, text och symbol i vitt. En fredsduva med kvist i näbben, sitter på skaftet av en domarklubba.">
            <a:extLst>
              <a:ext uri="{FF2B5EF4-FFF2-40B4-BE49-F238E27FC236}">
                <a16:creationId xmlns:a16="http://schemas.microsoft.com/office/drawing/2014/main" id="{D8267EC1-B2DF-C770-4CB3-BC6195C7E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8359" y="395596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77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2CCE16-5B0B-9DC5-AA6A-6F6DD245B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181" y="773350"/>
            <a:ext cx="9120187" cy="2344365"/>
          </a:xfrm>
        </p:spPr>
        <p:txBody>
          <a:bodyPr/>
          <a:lstStyle/>
          <a:p>
            <a:r>
              <a:rPr lang="sv-SE" dirty="0"/>
              <a:t>HANDLINGSPLANSNS FEM INRIKTNINGAR FÖR BOSTADSFÖRSÖRJNING </a:t>
            </a:r>
            <a:br>
              <a:rPr lang="sv-SE" sz="60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8BF7C4-BFC1-51CF-FFF0-B31FDBA7E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 Fokus: äldre personer och personer med funktionsnedsättning</a:t>
            </a:r>
          </a:p>
        </p:txBody>
      </p:sp>
    </p:spTree>
    <p:extLst>
      <p:ext uri="{BB962C8B-B14F-4D97-AF65-F5344CB8AC3E}">
        <p14:creationId xmlns:p14="http://schemas.microsoft.com/office/powerpoint/2010/main" val="1560171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4508C7-E665-376A-8960-F3A185C9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1. Boende för alla, i ett hållbart växande Strängnäs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7C035A-BB73-199B-FCA1-B6B0804A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712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46581-8E7E-3EAB-7032-4584432D2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321463-F1E0-205A-5936-8C7B9DAB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077" y="306359"/>
            <a:ext cx="9120187" cy="1096428"/>
          </a:xfrm>
        </p:spPr>
        <p:txBody>
          <a:bodyPr/>
          <a:lstStyle/>
          <a:p>
            <a:br>
              <a:rPr lang="sv-SE" sz="6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C5784ED-025B-E65E-FFD9-87EC081798A0}"/>
              </a:ext>
            </a:extLst>
          </p:cNvPr>
          <p:cNvSpPr/>
          <p:nvPr/>
        </p:nvSpPr>
        <p:spPr>
          <a:xfrm>
            <a:off x="2396787" y="998156"/>
            <a:ext cx="7292363" cy="4590564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r>
              <a:rPr lang="sv-SE" sz="1800" b="1" dirty="0"/>
              <a:t> Analys och långsiktig planering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dirty="0"/>
              <a:t> Kommunen planerar för en växande (äldre) befolkning </a:t>
            </a:r>
          </a:p>
          <a:p>
            <a:pPr lvl="1"/>
            <a:r>
              <a:rPr lang="sv-SE" dirty="0"/>
              <a:t>	och skapar ett bostadsutbud som möter efterfrågan och behov</a:t>
            </a:r>
          </a:p>
          <a:p>
            <a:pPr lvl="0">
              <a:buChar char="•"/>
            </a:pPr>
            <a:r>
              <a:rPr lang="sv-SE" sz="1800" b="1" dirty="0"/>
              <a:t> Varierat bostadserbjudande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 Variation ger </a:t>
            </a:r>
            <a:r>
              <a:rPr lang="en-US" dirty="0" err="1"/>
              <a:t>ökad</a:t>
            </a:r>
            <a:r>
              <a:rPr lang="en-US" dirty="0"/>
              <a:t> </a:t>
            </a:r>
            <a:r>
              <a:rPr lang="en-US" dirty="0" err="1"/>
              <a:t>valfrihet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boendeformer</a:t>
            </a:r>
            <a:r>
              <a:rPr lang="en-US" dirty="0"/>
              <a:t> för </a:t>
            </a:r>
            <a:r>
              <a:rPr lang="en-US" dirty="0" err="1"/>
              <a:t>olika</a:t>
            </a:r>
            <a:r>
              <a:rPr lang="en-US" dirty="0"/>
              <a:t> </a:t>
            </a:r>
            <a:r>
              <a:rPr lang="en-US" dirty="0" err="1"/>
              <a:t>hushållstyper</a:t>
            </a:r>
            <a:r>
              <a:rPr lang="en-US" dirty="0"/>
              <a:t>   och </a:t>
            </a:r>
            <a:r>
              <a:rPr lang="en-US" dirty="0" err="1"/>
              <a:t>förutsättningar</a:t>
            </a:r>
            <a:endParaRPr lang="sv-SE" dirty="0"/>
          </a:p>
          <a:p>
            <a:pPr lvl="2"/>
            <a:r>
              <a:rPr lang="en-US" dirty="0"/>
              <a:t>- </a:t>
            </a:r>
            <a:r>
              <a:rPr lang="en-US" dirty="0" err="1"/>
              <a:t>även</a:t>
            </a:r>
            <a:r>
              <a:rPr lang="en-US" dirty="0"/>
              <a:t> </a:t>
            </a:r>
            <a:r>
              <a:rPr lang="en-US" dirty="0" err="1"/>
              <a:t>hög</a:t>
            </a:r>
            <a:r>
              <a:rPr lang="en-US" dirty="0"/>
              <a:t> standard och </a:t>
            </a:r>
            <a:r>
              <a:rPr lang="en-US" dirty="0" err="1"/>
              <a:t>attraktiva</a:t>
            </a:r>
            <a:r>
              <a:rPr lang="en-US" dirty="0"/>
              <a:t> </a:t>
            </a:r>
            <a:r>
              <a:rPr lang="en-US" dirty="0" err="1"/>
              <a:t>lägen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möta</a:t>
            </a:r>
            <a:r>
              <a:rPr lang="en-US" dirty="0"/>
              <a:t> </a:t>
            </a:r>
            <a:r>
              <a:rPr lang="en-US" dirty="0" err="1"/>
              <a:t>äldres</a:t>
            </a:r>
            <a:r>
              <a:rPr lang="en-US" dirty="0"/>
              <a:t> </a:t>
            </a:r>
            <a:r>
              <a:rPr lang="en-US" dirty="0" err="1"/>
              <a:t>olika</a:t>
            </a:r>
            <a:r>
              <a:rPr lang="en-US" dirty="0"/>
              <a:t> </a:t>
            </a:r>
            <a:r>
              <a:rPr lang="en-US" dirty="0" err="1"/>
              <a:t>önskemål</a:t>
            </a:r>
            <a:endParaRPr lang="sv-SE" dirty="0"/>
          </a:p>
          <a:p>
            <a:pPr lvl="0">
              <a:buChar char="•"/>
            </a:pPr>
            <a:r>
              <a:rPr lang="sv-SE" sz="1800" b="1" dirty="0"/>
              <a:t> Kompletteringar i utbudet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dirty="0"/>
              <a:t>Via överenskommelser med olika bostadsaktörer.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dirty="0"/>
              <a:t>Kommunens fastighetsbolag kan aktiveras. </a:t>
            </a:r>
          </a:p>
          <a:p>
            <a:pPr lvl="0">
              <a:buChar char="•"/>
            </a:pPr>
            <a:r>
              <a:rPr lang="sv-SE" b="1" dirty="0"/>
              <a:t> Aktiva verktyg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dirty="0"/>
              <a:t> Bostadskö för ”egna” grupper.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dirty="0"/>
              <a:t> Eget markinnehav ger påverkan. </a:t>
            </a:r>
          </a:p>
        </p:txBody>
      </p:sp>
    </p:spTree>
    <p:extLst>
      <p:ext uri="{BB962C8B-B14F-4D97-AF65-F5344CB8AC3E}">
        <p14:creationId xmlns:p14="http://schemas.microsoft.com/office/powerpoint/2010/main" val="367463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4B8BEB-F2A0-E3A6-5339-A7AD1D11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Befolkningsutveckling, trender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9072E4-072D-2928-738A-672AC59E5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-Vi kopplar också på bostadsutvecklingen i stora drag</a:t>
            </a:r>
          </a:p>
        </p:txBody>
      </p:sp>
    </p:spTree>
    <p:extLst>
      <p:ext uri="{BB962C8B-B14F-4D97-AF65-F5344CB8AC3E}">
        <p14:creationId xmlns:p14="http://schemas.microsoft.com/office/powerpoint/2010/main" val="2453858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950799E-52D2-D2D5-CBC9-4645A013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2. Strängnäs attraktivitet för boende ska förädlas utifrån utveckling av nuvarande ortsidentiteter och förstärkas genom fler bostäder i attraktiva lägen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C4F54B8-ADF4-CCCE-9568-DFED6811D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1907" y="3776694"/>
            <a:ext cx="9120187" cy="109112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5655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2524B-9E21-5E43-B9D4-0D4DD0EA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51" y="0"/>
            <a:ext cx="9120187" cy="720725"/>
          </a:xfrm>
        </p:spPr>
        <p:txBody>
          <a:bodyPr/>
          <a:lstStyle/>
          <a:p>
            <a:br>
              <a:rPr lang="sv-SE" b="1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29FABC-1EF2-F0C7-B0F2-043504455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425" y="1171575"/>
            <a:ext cx="9120187" cy="3276600"/>
          </a:xfrm>
        </p:spPr>
        <p:txBody>
          <a:bodyPr/>
          <a:lstStyle/>
          <a:p>
            <a:r>
              <a:rPr lang="sv-SE" sz="2800" dirty="0"/>
              <a:t>”Attraktiva lägen”:</a:t>
            </a:r>
          </a:p>
          <a:p>
            <a:pPr lvl="1"/>
            <a:r>
              <a:rPr lang="sv-SE" dirty="0"/>
              <a:t>Tillföra bostäder i bra kommunikationslägen, nära service och kollektivtrafik</a:t>
            </a:r>
          </a:p>
          <a:p>
            <a:pPr lvl="1"/>
            <a:r>
              <a:rPr lang="sv-SE" dirty="0"/>
              <a:t>Främja (tillsammans med andra) Strängnäs ”uppkoppling” mot omvärlden. </a:t>
            </a:r>
          </a:p>
          <a:p>
            <a:pPr lvl="1"/>
            <a:r>
              <a:rPr lang="sv-SE" dirty="0"/>
              <a:t>Platsutveckling och trivsel med mötesplatser och stråk</a:t>
            </a:r>
          </a:p>
        </p:txBody>
      </p:sp>
    </p:spTree>
    <p:extLst>
      <p:ext uri="{BB962C8B-B14F-4D97-AF65-F5344CB8AC3E}">
        <p14:creationId xmlns:p14="http://schemas.microsoft.com/office/powerpoint/2010/main" val="4290619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058844E-F05F-B03C-C957-C90346FF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3. Använd Strängnäs läge och naturliga förutsättningar skapar vi goda boendemiljöer, med meningsfull fritid, där människor kan mötas, vara aktiva och trivas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BEB40D2-5511-209D-BD53-5E8698C80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576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DDB051-B87A-D1D2-CA60-5B68769A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271461"/>
            <a:ext cx="11234737" cy="6419851"/>
          </a:xfrm>
        </p:spPr>
        <p:txBody>
          <a:bodyPr/>
          <a:lstStyle/>
          <a:p>
            <a:pPr lvl="0"/>
            <a:r>
              <a:rPr lang="sv-SE" sz="2800" dirty="0"/>
              <a:t>Kommunen ska verka för </a:t>
            </a:r>
            <a:r>
              <a:rPr lang="sv-SE" sz="2800" b="1" dirty="0"/>
              <a:t>trygga, tillgängliga och hälsofrämjande boendemiljöer</a:t>
            </a:r>
            <a:r>
              <a:rPr lang="sv-SE" sz="2800" dirty="0"/>
              <a:t>, vilket är särskilt relevant för äldre.</a:t>
            </a:r>
          </a:p>
          <a:p>
            <a:pPr lvl="0"/>
            <a:r>
              <a:rPr lang="sv-SE" sz="2800" b="1" dirty="0"/>
              <a:t>Blandade bostadsområden </a:t>
            </a:r>
            <a:r>
              <a:rPr lang="sv-SE" sz="2800" dirty="0"/>
              <a:t>som präglas av: </a:t>
            </a:r>
          </a:p>
          <a:p>
            <a:pPr lvl="1"/>
            <a:r>
              <a:rPr lang="sv-SE" dirty="0"/>
              <a:t>Tillgänglighet</a:t>
            </a:r>
          </a:p>
          <a:p>
            <a:pPr lvl="1"/>
            <a:r>
              <a:rPr lang="sv-SE" dirty="0"/>
              <a:t>Säkerhet</a:t>
            </a:r>
          </a:p>
          <a:p>
            <a:pPr lvl="1"/>
            <a:r>
              <a:rPr lang="sv-SE" dirty="0"/>
              <a:t>Närhet till rekreation och grönområden</a:t>
            </a:r>
          </a:p>
          <a:p>
            <a:pPr lvl="0"/>
            <a:r>
              <a:rPr lang="sv-SE" sz="2800" dirty="0"/>
              <a:t>Nya boendekoncept kan utvecklas, inklusive: </a:t>
            </a:r>
          </a:p>
          <a:p>
            <a:pPr lvl="1"/>
            <a:r>
              <a:rPr lang="sv-SE" dirty="0"/>
              <a:t>Boende med </a:t>
            </a:r>
            <a:r>
              <a:rPr lang="sv-SE" b="1" dirty="0"/>
              <a:t>trygghetsprägel</a:t>
            </a:r>
            <a:endParaRPr lang="sv-SE" dirty="0"/>
          </a:p>
          <a:p>
            <a:pPr lvl="1"/>
            <a:r>
              <a:rPr lang="sv-SE" dirty="0"/>
              <a:t>Kooperativa och alternativa boendeformer som breddar utbudet för äldre</a:t>
            </a:r>
          </a:p>
          <a:p>
            <a:pPr lvl="0"/>
            <a:r>
              <a:rPr lang="sv-SE" sz="2800" dirty="0"/>
              <a:t>Fokus på mötesplatser, samvaro och återhämtning stödjer äldres behov av: </a:t>
            </a:r>
          </a:p>
          <a:p>
            <a:pPr lvl="1"/>
            <a:r>
              <a:rPr lang="sv-SE" dirty="0"/>
              <a:t>Social gemenskap</a:t>
            </a:r>
          </a:p>
          <a:p>
            <a:pPr lvl="1"/>
            <a:r>
              <a:rPr lang="sv-SE" dirty="0"/>
              <a:t>Aktivitet och delaktighet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7873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CEA8F36-620C-7958-738E-63A20DFBD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4. GOD SAMHÄLLSSERVICE, MED SKOLOR OCH FÖRSKOLOR I FRAMKANT, GER EN BRA PLATS FÖR BOENDE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3838368-E350-BADB-3534-714F9026F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5906" y="3543332"/>
            <a:ext cx="9120187" cy="109112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1163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5F422-E6FF-AB73-020F-5839712A5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F82D8-4573-8B4C-ABCC-813C4E071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906" y="146050"/>
            <a:ext cx="9120187" cy="720725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C2A3CF-3840-0518-9036-1E2F52261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905" y="1066800"/>
            <a:ext cx="9120187" cy="3276600"/>
          </a:xfrm>
        </p:spPr>
        <p:txBody>
          <a:bodyPr/>
          <a:lstStyle/>
          <a:p>
            <a:pPr lvl="0"/>
            <a:r>
              <a:rPr lang="sv-SE" sz="2800" dirty="0"/>
              <a:t>Kommunen ska planera för </a:t>
            </a:r>
            <a:r>
              <a:rPr lang="sv-SE" sz="2800" b="1" dirty="0"/>
              <a:t>äldreboenden i takt med behoven. </a:t>
            </a:r>
            <a:r>
              <a:rPr lang="sv-SE" sz="2800" dirty="0"/>
              <a:t>För att möta en växande äldre befolkning ska: </a:t>
            </a:r>
          </a:p>
          <a:p>
            <a:pPr lvl="1"/>
            <a:r>
              <a:rPr lang="sv-SE" b="1" dirty="0"/>
              <a:t>Gemenskap, trygghet och service i det egna boendet stärkas</a:t>
            </a:r>
            <a:endParaRPr lang="sv-SE" dirty="0"/>
          </a:p>
          <a:p>
            <a:pPr lvl="1"/>
            <a:r>
              <a:rPr lang="sv-SE" b="1" dirty="0"/>
              <a:t>Valfriheten för kommunens äldre öka</a:t>
            </a:r>
            <a:endParaRPr lang="sv-SE" dirty="0"/>
          </a:p>
          <a:p>
            <a:pPr lvl="0"/>
            <a:r>
              <a:rPr lang="sv-SE" sz="2800" dirty="0"/>
              <a:t>Insatser inkluderar: </a:t>
            </a:r>
          </a:p>
          <a:p>
            <a:pPr lvl="1"/>
            <a:r>
              <a:rPr lang="sv-SE" dirty="0"/>
              <a:t>Utveckling av </a:t>
            </a:r>
            <a:r>
              <a:rPr lang="sv-SE" b="1" dirty="0"/>
              <a:t>befintligt bostadsbestånd</a:t>
            </a:r>
            <a:r>
              <a:rPr lang="sv-SE" dirty="0"/>
              <a:t>, t.ex. installation av hiss</a:t>
            </a:r>
          </a:p>
          <a:p>
            <a:pPr lvl="1"/>
            <a:r>
              <a:rPr lang="sv-SE" dirty="0"/>
              <a:t>Kompletterande boendeformer för äldre</a:t>
            </a:r>
          </a:p>
          <a:p>
            <a:pPr lvl="0"/>
            <a:r>
              <a:rPr lang="sv-SE" sz="2800" dirty="0"/>
              <a:t>Ett </a:t>
            </a:r>
            <a:r>
              <a:rPr lang="sv-SE" sz="2800" b="1" dirty="0"/>
              <a:t>livscykelperspektiv</a:t>
            </a:r>
            <a:r>
              <a:rPr lang="sv-SE" sz="2800" dirty="0"/>
              <a:t> betonas, där anpassade boenden för äldre: </a:t>
            </a:r>
          </a:p>
          <a:p>
            <a:pPr lvl="1"/>
            <a:r>
              <a:rPr lang="sv-SE" dirty="0"/>
              <a:t>Möjliggör flytt inom beståndet</a:t>
            </a:r>
          </a:p>
          <a:p>
            <a:pPr lvl="1"/>
            <a:r>
              <a:rPr lang="sv-SE" dirty="0"/>
              <a:t>Bidrar till fungerande flyttkedjor och bättre nyttjande av bostäder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0958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E2830-401B-106F-50D3-D7A63E302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47BC481-B536-9F99-3811-4ACE68D6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EFFEKTIVARE SAMHÄLLSBYGGNADSPROCESS MED BÄTTRE SAMORDNING, SAMVERKAN OCH DIALOG FÖR ÖKAD TYDLIGHET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3596DB4-2623-72BB-0498-A63BEDABA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5906" y="3967194"/>
            <a:ext cx="9120187" cy="109112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7548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D17E8-A09E-47B4-7790-821AFF7B3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DE64DE-5E77-5559-D81E-9A7E2E94E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z="2800" dirty="0"/>
              <a:t>Förbättrad samordning, dialog och planeringsprocesser kan indirekt bidra till: </a:t>
            </a:r>
          </a:p>
          <a:p>
            <a:pPr lvl="1"/>
            <a:r>
              <a:rPr lang="sv-SE" dirty="0"/>
              <a:t>Effektivare genomförande av bostäder och boendeformer för äldre</a:t>
            </a:r>
          </a:p>
          <a:p>
            <a:pPr lvl="1"/>
            <a:r>
              <a:rPr lang="sv-SE" dirty="0"/>
              <a:t>Tydligare förutsättningar för aktörer som bygger senior- och trygghetsboenden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8498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CE5BC-F972-52D6-6A43-75FA9C4D4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B69D7F-7B42-D20A-3031-C12DDADB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62" y="1269754"/>
            <a:ext cx="9084876" cy="720725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Slutreflektion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EFD8F2-632D-2B3E-045B-256105F7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3563" y="2858591"/>
            <a:ext cx="9794376" cy="1526931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Inspel och medskick?</a:t>
            </a:r>
          </a:p>
        </p:txBody>
      </p:sp>
      <p:pic>
        <p:nvPicPr>
          <p:cNvPr id="5" name="Bild 4" descr="Tankebubbla med hel fyllning">
            <a:extLst>
              <a:ext uri="{FF2B5EF4-FFF2-40B4-BE49-F238E27FC236}">
                <a16:creationId xmlns:a16="http://schemas.microsoft.com/office/drawing/2014/main" id="{87814043-F331-54CE-B5A6-9998018E42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3660" y="410435"/>
            <a:ext cx="2400173" cy="240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4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F5740-04CF-4F05-C25A-6C3FCCA7B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2479726-C58B-47C5-990C-42C9C6B2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Tidsplanen 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C21DBC0-0498-24AB-EE02-329458340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38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A41ED-4580-92B9-C7AD-B0D77079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37" y="33718"/>
            <a:ext cx="9120187" cy="1156312"/>
          </a:xfrm>
        </p:spPr>
        <p:txBody>
          <a:bodyPr/>
          <a:lstStyle/>
          <a:p>
            <a:r>
              <a:rPr lang="sv-SE" dirty="0"/>
              <a:t>Strängnäs kommun på tillväxtsidan -Fortsatt attraktiva – utmaningen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117EBC4D-823D-9B01-BF3F-82ADA7C70098}"/>
              </a:ext>
            </a:extLst>
          </p:cNvPr>
          <p:cNvGrpSpPr/>
          <p:nvPr/>
        </p:nvGrpSpPr>
        <p:grpSpPr>
          <a:xfrm>
            <a:off x="7726033" y="700540"/>
            <a:ext cx="4465967" cy="5279588"/>
            <a:chOff x="7764133" y="789206"/>
            <a:chExt cx="4465967" cy="5279588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C19F8389-3D52-8357-EAEE-702E505C6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10487"/>
            <a:stretch/>
          </p:blipFill>
          <p:spPr>
            <a:xfrm>
              <a:off x="7764133" y="789206"/>
              <a:ext cx="4465967" cy="5279588"/>
            </a:xfrm>
            <a:prstGeom prst="rect">
              <a:avLst/>
            </a:prstGeom>
            <a:noFill/>
          </p:spPr>
        </p:pic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C62155E4-EF7C-5973-B37A-2197CC6717DC}"/>
                </a:ext>
              </a:extLst>
            </p:cNvPr>
            <p:cNvSpPr txBox="1"/>
            <p:nvPr/>
          </p:nvSpPr>
          <p:spPr>
            <a:xfrm>
              <a:off x="11405152" y="1018761"/>
              <a:ext cx="382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D08E9021-C980-590E-5185-165D12CD551B}"/>
                </a:ext>
              </a:extLst>
            </p:cNvPr>
            <p:cNvSpPr txBox="1"/>
            <p:nvPr/>
          </p:nvSpPr>
          <p:spPr>
            <a:xfrm>
              <a:off x="9517267" y="995785"/>
              <a:ext cx="382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</a:t>
              </a:r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D389E80-D0A5-8C06-E6C7-7CA0ECA5C757}"/>
              </a:ext>
            </a:extLst>
          </p:cNvPr>
          <p:cNvGraphicFramePr>
            <a:graphicFrameLocks/>
          </p:cNvGraphicFramePr>
          <p:nvPr/>
        </p:nvGraphicFramePr>
        <p:xfrm>
          <a:off x="442291" y="1269603"/>
          <a:ext cx="6982790" cy="447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8FF9F26D-112E-5A07-C29B-89BC623405BF}"/>
              </a:ext>
            </a:extLst>
          </p:cNvPr>
          <p:cNvSpPr txBox="1"/>
          <p:nvPr/>
        </p:nvSpPr>
        <p:spPr>
          <a:xfrm>
            <a:off x="6367725" y="2841750"/>
            <a:ext cx="33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5783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8F59A4-4431-460D-8E49-6E65C189A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919B9C-5C01-47E4-B2F2-45F58920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5A82CE-D835-4542-BE8D-62A8F5A94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3D7EF0-3AC8-4029-B55D-EBDD733D3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08D9E762-F44C-3037-7BBC-A921CC62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08" y="117147"/>
            <a:ext cx="11090274" cy="640584"/>
          </a:xfrm>
        </p:spPr>
        <p:txBody>
          <a:bodyPr>
            <a:normAutofit fontScale="90000"/>
          </a:bodyPr>
          <a:lstStyle/>
          <a:p>
            <a:r>
              <a:rPr lang="sv-SE" sz="4000" dirty="0">
                <a:solidFill>
                  <a:schemeClr val="bg2">
                    <a:lumMod val="75000"/>
                  </a:schemeClr>
                </a:solidFill>
                <a:latin typeface="Bradley Hand ITC" panose="03070402050302030203" pitchFamily="66" charset="0"/>
              </a:rPr>
              <a:t>Preliminär</a:t>
            </a:r>
            <a:r>
              <a:rPr lang="sv-SE" sz="4000" dirty="0"/>
              <a:t> fasplanering (SBK-perspektiv)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18F16AFE-544B-029F-4CFA-ADE434534C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7688" y="2058946"/>
          <a:ext cx="11093450" cy="471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8799AFCE-40ED-3A89-ED5B-3135D3FEF95E}"/>
              </a:ext>
            </a:extLst>
          </p:cNvPr>
          <p:cNvSpPr txBox="1"/>
          <p:nvPr/>
        </p:nvSpPr>
        <p:spPr>
          <a:xfrm>
            <a:off x="1357671" y="1617641"/>
            <a:ext cx="85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65537F5-CFEB-1CC7-6612-CB49B5F09AE5}"/>
              </a:ext>
            </a:extLst>
          </p:cNvPr>
          <p:cNvSpPr txBox="1"/>
          <p:nvPr/>
        </p:nvSpPr>
        <p:spPr>
          <a:xfrm>
            <a:off x="4489680" y="1617641"/>
            <a:ext cx="99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Hösten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08F8672-5E1D-AB8A-C62C-2D65C01011A7}"/>
              </a:ext>
            </a:extLst>
          </p:cNvPr>
          <p:cNvSpPr txBox="1"/>
          <p:nvPr/>
        </p:nvSpPr>
        <p:spPr>
          <a:xfrm>
            <a:off x="7471400" y="1652835"/>
            <a:ext cx="77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Våren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69FCCA9-43DE-0072-E382-63C9131B9765}"/>
              </a:ext>
            </a:extLst>
          </p:cNvPr>
          <p:cNvSpPr txBox="1"/>
          <p:nvPr/>
        </p:nvSpPr>
        <p:spPr>
          <a:xfrm>
            <a:off x="9197291" y="1641839"/>
            <a:ext cx="12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Sommar</a:t>
            </a:r>
          </a:p>
        </p:txBody>
      </p:sp>
      <p:sp>
        <p:nvSpPr>
          <p:cNvPr id="4" name="Flödesschema: Koppling 3">
            <a:extLst>
              <a:ext uri="{FF2B5EF4-FFF2-40B4-BE49-F238E27FC236}">
                <a16:creationId xmlns:a16="http://schemas.microsoft.com/office/drawing/2014/main" id="{D42D304A-ECE8-FAE4-EC5D-B31287B5BE74}"/>
              </a:ext>
            </a:extLst>
          </p:cNvPr>
          <p:cNvSpPr/>
          <p:nvPr/>
        </p:nvSpPr>
        <p:spPr>
          <a:xfrm>
            <a:off x="7760493" y="3379694"/>
            <a:ext cx="89647" cy="98612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lödesschema: Koppling 2">
            <a:extLst>
              <a:ext uri="{FF2B5EF4-FFF2-40B4-BE49-F238E27FC236}">
                <a16:creationId xmlns:a16="http://schemas.microsoft.com/office/drawing/2014/main" id="{9503D7EA-970F-93B9-1C6A-F0DD34959510}"/>
              </a:ext>
            </a:extLst>
          </p:cNvPr>
          <p:cNvSpPr/>
          <p:nvPr/>
        </p:nvSpPr>
        <p:spPr>
          <a:xfrm>
            <a:off x="582671" y="6395641"/>
            <a:ext cx="89647" cy="98612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0E6A1F7-B80B-6507-5241-D7D91881174A}"/>
              </a:ext>
            </a:extLst>
          </p:cNvPr>
          <p:cNvSpPr txBox="1"/>
          <p:nvPr/>
        </p:nvSpPr>
        <p:spPr>
          <a:xfrm>
            <a:off x="2943696" y="1619953"/>
            <a:ext cx="99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Sommar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A71E68B3-1B5B-817C-E7EB-F3443BB297E3}"/>
              </a:ext>
            </a:extLst>
          </p:cNvPr>
          <p:cNvSpPr txBox="1"/>
          <p:nvPr/>
        </p:nvSpPr>
        <p:spPr>
          <a:xfrm>
            <a:off x="547688" y="1296704"/>
            <a:ext cx="633019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0662542-A9D9-2E49-40BA-BAB078554BA1}"/>
              </a:ext>
            </a:extLst>
          </p:cNvPr>
          <p:cNvSpPr txBox="1"/>
          <p:nvPr/>
        </p:nvSpPr>
        <p:spPr>
          <a:xfrm>
            <a:off x="6952488" y="1294498"/>
            <a:ext cx="4346638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2026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C97D07A3-898E-72CE-FBB9-B3360DD3E618}"/>
              </a:ext>
            </a:extLst>
          </p:cNvPr>
          <p:cNvGrpSpPr/>
          <p:nvPr/>
        </p:nvGrpSpPr>
        <p:grpSpPr>
          <a:xfrm>
            <a:off x="2530746" y="4046831"/>
            <a:ext cx="1380468" cy="1355439"/>
            <a:chOff x="-21360" y="1195381"/>
            <a:chExt cx="1380468" cy="2023548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B594B5D7-1D07-A8AC-9CAC-10FD319AC348}"/>
                </a:ext>
              </a:extLst>
            </p:cNvPr>
            <p:cNvSpPr/>
            <p:nvPr/>
          </p:nvSpPr>
          <p:spPr>
            <a:xfrm>
              <a:off x="89428" y="1652929"/>
              <a:ext cx="1269680" cy="1566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12E9659B-B2A4-83EF-256F-8050920DBF1D}"/>
                </a:ext>
              </a:extLst>
            </p:cNvPr>
            <p:cNvSpPr txBox="1"/>
            <p:nvPr/>
          </p:nvSpPr>
          <p:spPr>
            <a:xfrm>
              <a:off x="-21360" y="1195381"/>
              <a:ext cx="1269680" cy="412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marR="0" lvl="1" indent="-171450" algn="l" defTabSz="533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Kairos </a:t>
              </a: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futures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sv-S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Flytt- och boendestudie</a:t>
              </a:r>
            </a:p>
            <a:p>
              <a:pPr marL="171450" marR="0" lvl="1" indent="-171450" algn="l" defTabSz="533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workshop </a:t>
              </a:r>
            </a:p>
            <a:p>
              <a:pPr marL="171450" marR="0" lvl="1" indent="-171450" algn="l" defTabSz="533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1" indent="0" algn="l" defTabSz="533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ruta 26">
            <a:extLst>
              <a:ext uri="{FF2B5EF4-FFF2-40B4-BE49-F238E27FC236}">
                <a16:creationId xmlns:a16="http://schemas.microsoft.com/office/drawing/2014/main" id="{54704C83-9A2C-59DF-56E5-3FBF968AA6A7}"/>
              </a:ext>
            </a:extLst>
          </p:cNvPr>
          <p:cNvSpPr txBox="1"/>
          <p:nvPr/>
        </p:nvSpPr>
        <p:spPr>
          <a:xfrm>
            <a:off x="627495" y="6260281"/>
            <a:ext cx="157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Här är vi nu.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CF0CA89-258E-3C0E-1F51-C4AFC3F166A1}"/>
              </a:ext>
            </a:extLst>
          </p:cNvPr>
          <p:cNvSpPr txBox="1"/>
          <p:nvPr/>
        </p:nvSpPr>
        <p:spPr>
          <a:xfrm>
            <a:off x="6135784" y="1637034"/>
            <a:ext cx="77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Vinter 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F752EB4-BA38-51FA-72C8-D419C41A23AC}"/>
              </a:ext>
            </a:extLst>
          </p:cNvPr>
          <p:cNvSpPr txBox="1"/>
          <p:nvPr/>
        </p:nvSpPr>
        <p:spPr>
          <a:xfrm>
            <a:off x="950295" y="2036574"/>
            <a:ext cx="10887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33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 april MSN: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Uppdrag beslutas 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8BEB3DB-A19F-44F7-9372-03444CB0FB9F}"/>
              </a:ext>
            </a:extLst>
          </p:cNvPr>
          <p:cNvSpPr txBox="1"/>
          <p:nvPr/>
        </p:nvSpPr>
        <p:spPr>
          <a:xfrm>
            <a:off x="2308856" y="2020953"/>
            <a:ext cx="1269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maj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Dialogträff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Bostadsmarknad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2390AEC-168B-65AA-7E6F-133A9A0166F7}"/>
              </a:ext>
            </a:extLst>
          </p:cNvPr>
          <p:cNvSpPr txBox="1"/>
          <p:nvPr/>
        </p:nvSpPr>
        <p:spPr>
          <a:xfrm>
            <a:off x="4488382" y="2042352"/>
            <a:ext cx="1857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sept</a:t>
            </a: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– dec: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Tidiga politiska dialogträffar (interna)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8A57138E-E8D3-4D9D-21E1-B3B3F49E10E2}"/>
              </a:ext>
            </a:extLst>
          </p:cNvPr>
          <p:cNvSpPr txBox="1"/>
          <p:nvPr/>
        </p:nvSpPr>
        <p:spPr>
          <a:xfrm>
            <a:off x="9571055" y="2091973"/>
            <a:ext cx="1857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uni-sept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Slutproduktion och politisk  antagandeprocess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71618D19-27E0-BC4A-FDDC-CE5D38C89888}"/>
              </a:ext>
            </a:extLst>
          </p:cNvPr>
          <p:cNvSpPr txBox="1"/>
          <p:nvPr/>
        </p:nvSpPr>
        <p:spPr>
          <a:xfrm>
            <a:off x="7861100" y="5478590"/>
            <a:ext cx="4055469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Styrgruppsmöten: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Möte 1.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”Formation”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Möte 2.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”Efter inspel”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12 dec.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Möte 3.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”Remissförslag”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godkänns, 17 april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09CCE96-C0E8-ACEF-2905-C898F600D20C}"/>
              </a:ext>
            </a:extLst>
          </p:cNvPr>
          <p:cNvSpPr txBox="1"/>
          <p:nvPr/>
        </p:nvSpPr>
        <p:spPr>
          <a:xfrm>
            <a:off x="6185717" y="2061152"/>
            <a:ext cx="1533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nov. – april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Arbete planhandling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E1496196-5B47-BB64-297A-A60D57359664}"/>
              </a:ext>
            </a:extLst>
          </p:cNvPr>
          <p:cNvSpPr txBox="1"/>
          <p:nvPr/>
        </p:nvSpPr>
        <p:spPr>
          <a:xfrm>
            <a:off x="7822822" y="2075109"/>
            <a:ext cx="1857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Samrådstid: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maj – 7 juni </a:t>
            </a: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(SN juni)</a:t>
            </a: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2DCB65-DBF8-5017-F053-EBBCE9D0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26" y="288561"/>
            <a:ext cx="9754842" cy="720725"/>
          </a:xfrm>
        </p:spPr>
        <p:txBody>
          <a:bodyPr/>
          <a:lstStyle/>
          <a:p>
            <a:r>
              <a:rPr lang="sv-SE" dirty="0"/>
              <a:t>Inflyttarnas åldersstruktur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20280C9-0892-3FB7-781F-B3C963960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63" y="1509999"/>
            <a:ext cx="7187581" cy="401531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36C7F34-9A88-5AD3-53B6-641A73A2A58A}"/>
              </a:ext>
            </a:extLst>
          </p:cNvPr>
          <p:cNvSpPr txBox="1"/>
          <p:nvPr/>
        </p:nvSpPr>
        <p:spPr>
          <a:xfrm>
            <a:off x="528941" y="1101729"/>
            <a:ext cx="6096810" cy="461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50"/>
              </a:lnSpc>
              <a:buNone/>
            </a:pPr>
            <a:r>
              <a:rPr lang="sv-SE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Inflyttningsstruktur för Strängnäs, fördelat på ålder och kön (treårsperioder 2018-2024), utjämnade värden i promille</a:t>
            </a:r>
            <a:endParaRPr lang="sv-SE" sz="11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8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FCD233B-28F1-EC44-4487-0736E4443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26" y="1237424"/>
            <a:ext cx="7110360" cy="4168438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620BD1F3-55E3-B563-48E3-C7D9F3AC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26" y="288561"/>
            <a:ext cx="9754842" cy="720725"/>
          </a:xfrm>
        </p:spPr>
        <p:txBody>
          <a:bodyPr/>
          <a:lstStyle/>
          <a:p>
            <a:r>
              <a:rPr lang="sv-SE" dirty="0"/>
              <a:t>Utflyttarnas åldersstruktur</a:t>
            </a:r>
          </a:p>
        </p:txBody>
      </p:sp>
    </p:spTree>
    <p:extLst>
      <p:ext uri="{BB962C8B-B14F-4D97-AF65-F5344CB8AC3E}">
        <p14:creationId xmlns:p14="http://schemas.microsoft.com/office/powerpoint/2010/main" val="340432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C2305-0A2D-945D-E6F5-929E0D315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4BEB8E0-BDC1-4F23-9DBD-694F51948642}"/>
              </a:ext>
            </a:extLst>
          </p:cNvPr>
          <p:cNvGraphicFramePr>
            <a:graphicFrameLocks/>
          </p:cNvGraphicFramePr>
          <p:nvPr/>
        </p:nvGraphicFramePr>
        <p:xfrm>
          <a:off x="1708607" y="-77341"/>
          <a:ext cx="8707674" cy="583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095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ECC0459-7021-49FB-88D3-3F12AE8BE625}"/>
              </a:ext>
            </a:extLst>
          </p:cNvPr>
          <p:cNvGraphicFramePr>
            <a:graphicFrameLocks/>
          </p:cNvGraphicFramePr>
          <p:nvPr/>
        </p:nvGraphicFramePr>
        <p:xfrm>
          <a:off x="2913392" y="1263799"/>
          <a:ext cx="6473628" cy="349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274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38D54D5-2466-46D0-A9E1-E4AD56CFBB0A}"/>
              </a:ext>
            </a:extLst>
          </p:cNvPr>
          <p:cNvGraphicFramePr>
            <a:graphicFrameLocks/>
          </p:cNvGraphicFramePr>
          <p:nvPr/>
        </p:nvGraphicFramePr>
        <p:xfrm>
          <a:off x="2859186" y="1681287"/>
          <a:ext cx="6473628" cy="349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8884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trängnäs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6579"/>
      </a:accent1>
      <a:accent2>
        <a:srgbClr val="FFB60F"/>
      </a:accent2>
      <a:accent3>
        <a:srgbClr val="006544"/>
      </a:accent3>
      <a:accent4>
        <a:srgbClr val="33C1D4"/>
      </a:accent4>
      <a:accent5>
        <a:srgbClr val="AC1A2F"/>
      </a:accent5>
      <a:accent6>
        <a:srgbClr val="F9AA7B"/>
      </a:accent6>
      <a:hlink>
        <a:srgbClr val="0563C1"/>
      </a:hlink>
      <a:folHlink>
        <a:srgbClr val="954F72"/>
      </a:folHlink>
    </a:clrScheme>
    <a:fontScheme name="Strängnä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ängnäs kommun presentation mall 2024.pptx" id="{63862FBD-C7D6-4F60-B36C-033DCBD7DB01}" vid="{08E7B1F8-4CE1-494A-9392-B244BCB2DF0B}"/>
    </a:ext>
  </a:extLst>
</a:theme>
</file>

<file path=ppt/theme/theme2.xml><?xml version="1.0" encoding="utf-8"?>
<a:theme xmlns:a="http://schemas.openxmlformats.org/drawingml/2006/main" name="1_Office-tema">
  <a:themeElements>
    <a:clrScheme name="Strängnäs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6579"/>
      </a:accent1>
      <a:accent2>
        <a:srgbClr val="FFB60F"/>
      </a:accent2>
      <a:accent3>
        <a:srgbClr val="006544"/>
      </a:accent3>
      <a:accent4>
        <a:srgbClr val="33C1D4"/>
      </a:accent4>
      <a:accent5>
        <a:srgbClr val="AC1A2F"/>
      </a:accent5>
      <a:accent6>
        <a:srgbClr val="F9AA7B"/>
      </a:accent6>
      <a:hlink>
        <a:srgbClr val="0563C1"/>
      </a:hlink>
      <a:folHlink>
        <a:srgbClr val="954F72"/>
      </a:folHlink>
    </a:clrScheme>
    <a:fontScheme name="Strängnä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rängnäs kommun.pot  -  Kompatibilitetsläge" id="{86A08409-2E92-44BD-A84C-989B65ADE823}" vid="{3B51A7D6-E7CE-4510-B3A7-33F04F66094E}"/>
    </a:ext>
  </a:extLst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 Strängnäs kommun</Template>
  <TotalTime>1798</TotalTime>
  <Words>1181</Words>
  <Application>Microsoft Office PowerPoint</Application>
  <PresentationFormat>Bredbild</PresentationFormat>
  <Paragraphs>197</Paragraphs>
  <Slides>40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40</vt:i4>
      </vt:variant>
    </vt:vector>
  </HeadingPairs>
  <TitlesOfParts>
    <vt:vector size="50" baseType="lpstr">
      <vt:lpstr>Aptos</vt:lpstr>
      <vt:lpstr>Arial</vt:lpstr>
      <vt:lpstr>Bradley Hand ITC</vt:lpstr>
      <vt:lpstr>Calibri</vt:lpstr>
      <vt:lpstr>Calibri Light</vt:lpstr>
      <vt:lpstr>Courier New</vt:lpstr>
      <vt:lpstr>Georgia</vt:lpstr>
      <vt:lpstr>Office-tema</vt:lpstr>
      <vt:lpstr>1_Office-tema</vt:lpstr>
      <vt:lpstr>2_Office-tema</vt:lpstr>
      <vt:lpstr>Dialog om samrådsförslaget ”Handlingsplan för bostadsförsörjning” </vt:lpstr>
      <vt:lpstr>PowerPoint-presentation</vt:lpstr>
      <vt:lpstr>Befolkningsutveckling, trender</vt:lpstr>
      <vt:lpstr>Strängnäs kommun på tillväxtsidan -Fortsatt attraktiva – utmaningen</vt:lpstr>
      <vt:lpstr>Inflyttarnas åldersstruktur</vt:lpstr>
      <vt:lpstr>Utflyttarnas åldersstruktur</vt:lpstr>
      <vt:lpstr>PowerPoint-presentation</vt:lpstr>
      <vt:lpstr>PowerPoint-presentation</vt:lpstr>
      <vt:lpstr>PowerPoint-presentation</vt:lpstr>
      <vt:lpstr>PowerPoint-presentation</vt:lpstr>
      <vt:lpstr>Byggvolymer</vt:lpstr>
      <vt:lpstr>Förändrad bostadsstruktur i sikte?</vt:lpstr>
      <vt:lpstr>Hushållstorlekar och bostadsstorlekar</vt:lpstr>
      <vt:lpstr>En mängd olika hushållstyper</vt:lpstr>
      <vt:lpstr>Ännu fler om betalningsgförmågan inkluderas, medianinkomster</vt:lpstr>
      <vt:lpstr>Reflektionsfråga</vt:lpstr>
      <vt:lpstr>Varför handlingsplan för bostadsförsörjning?</vt:lpstr>
      <vt:lpstr>Framtidens välfärd och SoL  - Särskilda insatser inom bostadsförsörjningen</vt:lpstr>
      <vt:lpstr>Framtidens välfärd </vt:lpstr>
      <vt:lpstr>Ett samhälle i förändring </vt:lpstr>
      <vt:lpstr>Reflektionsfråga</vt:lpstr>
      <vt:lpstr>Reflektionsfråga</vt:lpstr>
      <vt:lpstr>Från stuprör till helhet</vt:lpstr>
      <vt:lpstr>Åtgärder för social hållbarhet </vt:lpstr>
      <vt:lpstr>Åtgärder för social hållbarhet –  boende för äldre  </vt:lpstr>
      <vt:lpstr>Åtgärder för social hållbarhet –  boende för personer med särskilda behov </vt:lpstr>
      <vt:lpstr>HANDLINGSPLANSNS FEM INRIKTNINGAR FÖR BOSTADSFÖRSÖRJNING  </vt:lpstr>
      <vt:lpstr>1. Boende för alla, i ett hållbart växande Strängnäs</vt:lpstr>
      <vt:lpstr> </vt:lpstr>
      <vt:lpstr>2. Strängnäs attraktivitet för boende ska förädlas utifrån utveckling av nuvarande ortsidentiteter och förstärkas genom fler bostäder i attraktiva lägen</vt:lpstr>
      <vt:lpstr> </vt:lpstr>
      <vt:lpstr>3. Använd Strängnäs läge och naturliga förutsättningar skapar vi goda boendemiljöer, med meningsfull fritid, där människor kan mötas, vara aktiva och trivas</vt:lpstr>
      <vt:lpstr>PowerPoint-presentation</vt:lpstr>
      <vt:lpstr>4. GOD SAMHÄLLSSERVICE, MED SKOLOR OCH FÖRSKOLOR I FRAMKANT, GER EN BRA PLATS FÖR BOENDE</vt:lpstr>
      <vt:lpstr>PowerPoint-presentation</vt:lpstr>
      <vt:lpstr>EFFEKTIVARE SAMHÄLLSBYGGNADSPROCESS MED BÄTTRE SAMORDNING, SAMVERKAN OCH DIALOG FÖR ÖKAD TYDLIGHET</vt:lpstr>
      <vt:lpstr>PowerPoint-presentation</vt:lpstr>
      <vt:lpstr>Slutreflektion</vt:lpstr>
      <vt:lpstr>Tidsplanen </vt:lpstr>
      <vt:lpstr>Preliminär fasplanering (SBK-perspektiv)</vt:lpstr>
    </vt:vector>
  </TitlesOfParts>
  <Company>Strangnas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Artaeus</dc:creator>
  <cp:lastModifiedBy>Hanna Forsner Glaumann</cp:lastModifiedBy>
  <cp:revision>94</cp:revision>
  <dcterms:created xsi:type="dcterms:W3CDTF">2026-05-05T11:13:49Z</dcterms:created>
  <dcterms:modified xsi:type="dcterms:W3CDTF">2026-05-22T13:47:50Z</dcterms:modified>
</cp:coreProperties>
</file>